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2"/>
  </p:notesMasterIdLst>
  <p:sldIdLst>
    <p:sldId id="256" r:id="rId2"/>
    <p:sldId id="257" r:id="rId3"/>
    <p:sldId id="258" r:id="rId4"/>
    <p:sldId id="426" r:id="rId5"/>
    <p:sldId id="260" r:id="rId6"/>
    <p:sldId id="261" r:id="rId7"/>
    <p:sldId id="262" r:id="rId8"/>
    <p:sldId id="886" r:id="rId9"/>
    <p:sldId id="264" r:id="rId10"/>
    <p:sldId id="267" r:id="rId11"/>
    <p:sldId id="882"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876"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72" r:id="rId109"/>
    <p:sldId id="363" r:id="rId110"/>
    <p:sldId id="364" r:id="rId111"/>
    <p:sldId id="365" r:id="rId112"/>
    <p:sldId id="366" r:id="rId113"/>
    <p:sldId id="367" r:id="rId114"/>
    <p:sldId id="368" r:id="rId115"/>
    <p:sldId id="369" r:id="rId116"/>
    <p:sldId id="370" r:id="rId117"/>
    <p:sldId id="371" r:id="rId118"/>
    <p:sldId id="386" r:id="rId119"/>
    <p:sldId id="387" r:id="rId120"/>
    <p:sldId id="388" r:id="rId121"/>
    <p:sldId id="389" r:id="rId122"/>
    <p:sldId id="390" r:id="rId123"/>
    <p:sldId id="391" r:id="rId124"/>
    <p:sldId id="392" r:id="rId125"/>
    <p:sldId id="393" r:id="rId126"/>
    <p:sldId id="394" r:id="rId127"/>
    <p:sldId id="395" r:id="rId128"/>
    <p:sldId id="396" r:id="rId129"/>
    <p:sldId id="397" r:id="rId130"/>
    <p:sldId id="398" r:id="rId131"/>
    <p:sldId id="399" r:id="rId132"/>
    <p:sldId id="400" r:id="rId133"/>
    <p:sldId id="401" r:id="rId134"/>
    <p:sldId id="402" r:id="rId135"/>
    <p:sldId id="403" r:id="rId136"/>
    <p:sldId id="404" r:id="rId137"/>
    <p:sldId id="405" r:id="rId138"/>
    <p:sldId id="406" r:id="rId139"/>
    <p:sldId id="407" r:id="rId140"/>
    <p:sldId id="408" r:id="rId141"/>
    <p:sldId id="409" r:id="rId142"/>
    <p:sldId id="410" r:id="rId143"/>
    <p:sldId id="411" r:id="rId144"/>
    <p:sldId id="412" r:id="rId145"/>
    <p:sldId id="413" r:id="rId146"/>
    <p:sldId id="885" r:id="rId147"/>
    <p:sldId id="416" r:id="rId148"/>
    <p:sldId id="417" r:id="rId149"/>
    <p:sldId id="418" r:id="rId150"/>
    <p:sldId id="419" r:id="rId151"/>
    <p:sldId id="883" r:id="rId152"/>
    <p:sldId id="420" r:id="rId153"/>
    <p:sldId id="421" r:id="rId154"/>
    <p:sldId id="423" r:id="rId155"/>
    <p:sldId id="877" r:id="rId156"/>
    <p:sldId id="888" r:id="rId157"/>
    <p:sldId id="887" r:id="rId158"/>
    <p:sldId id="424" r:id="rId159"/>
    <p:sldId id="425" r:id="rId160"/>
    <p:sldId id="884" r:id="rId161"/>
  </p:sldIdLst>
  <p:sldSz cx="12192000" cy="6858000"/>
  <p:notesSz cx="12192000" cy="6858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53D06E7A-D37D-4949-A7A4-BE1F0F198280}">
          <p14:sldIdLst>
            <p14:sldId id="256"/>
            <p14:sldId id="257"/>
            <p14:sldId id="258"/>
            <p14:sldId id="426"/>
            <p14:sldId id="260"/>
            <p14:sldId id="261"/>
            <p14:sldId id="262"/>
            <p14:sldId id="886"/>
          </p14:sldIdLst>
        </p14:section>
        <p14:section name="Importance of a Well-Designed Questionnaire" id="{BC958E29-BD05-4E9E-8E9D-A137779CB011}">
          <p14:sldIdLst>
            <p14:sldId id="264"/>
            <p14:sldId id="267"/>
            <p14:sldId id="882"/>
          </p14:sldIdLst>
        </p14:section>
        <p14:section name="Characteristics of a Well-Designed Questionnaire" id="{1F13B643-49F0-4877-AE7F-BD6DE0AC1CA8}">
          <p14:sldIdLst>
            <p14:sldId id="268"/>
            <p14:sldId id="269"/>
            <p14:sldId id="270"/>
            <p14:sldId id="271"/>
            <p14:sldId id="272"/>
            <p14:sldId id="273"/>
            <p14:sldId id="274"/>
            <p14:sldId id="275"/>
            <p14:sldId id="276"/>
            <p14:sldId id="277"/>
            <p14:sldId id="278"/>
          </p14:sldIdLst>
        </p14:section>
        <p14:section name="Measurement Theory" id="{DE935202-E62B-4507-831B-78A17CCBC3B6}">
          <p14:sldIdLst>
            <p14:sldId id="279"/>
            <p14:sldId id="280"/>
            <p14:sldId id="281"/>
            <p14:sldId id="282"/>
            <p14:sldId id="283"/>
            <p14:sldId id="284"/>
            <p14:sldId id="285"/>
            <p14:sldId id="286"/>
            <p14:sldId id="287"/>
            <p14:sldId id="288"/>
            <p14:sldId id="289"/>
            <p14:sldId id="290"/>
            <p14:sldId id="291"/>
            <p14:sldId id="292"/>
            <p14:sldId id="876"/>
            <p14:sldId id="293"/>
          </p14:sldIdLst>
        </p14:section>
        <p14:section name="Types of Questions and Response Scales" id="{4DC33B15-B92E-4AB7-88D8-DEAFB2FDA499}">
          <p14:sldIdLst>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Lst>
        </p14:section>
        <p14:section name="Questionnaire Structure and Layout" id="{8645714A-E1C6-4496-AC26-75F667170C0F}">
          <p14:sldIdLst>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Lst>
        </p14:section>
        <p14:section name="Challenges and Pretesting" id="{9370AD44-6CF4-43E2-A385-8C41D4C68E2D}">
          <p14:sldIdLst>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72"/>
          </p14:sldIdLst>
        </p14:section>
        <p14:section name="Using Established Instruments" id="{0BA201A3-9C2C-4C43-BAFE-7B510BEFFD82}">
          <p14:sldIdLst>
            <p14:sldId id="363"/>
            <p14:sldId id="364"/>
            <p14:sldId id="365"/>
            <p14:sldId id="366"/>
            <p14:sldId id="367"/>
            <p14:sldId id="368"/>
            <p14:sldId id="369"/>
            <p14:sldId id="370"/>
            <p14:sldId id="371"/>
          </p14:sldIdLst>
        </p14:section>
        <p14:section name="Ethics and Data Protection" id="{B62EF4B1-D1A7-47C4-B4C3-7A77503A068B}">
          <p14:sldIdLst>
            <p14:sldId id="386"/>
            <p14:sldId id="387"/>
            <p14:sldId id="388"/>
            <p14:sldId id="389"/>
            <p14:sldId id="390"/>
            <p14:sldId id="391"/>
            <p14:sldId id="392"/>
            <p14:sldId id="393"/>
            <p14:sldId id="394"/>
            <p14:sldId id="395"/>
            <p14:sldId id="396"/>
            <p14:sldId id="397"/>
            <p14:sldId id="398"/>
            <p14:sldId id="399"/>
          </p14:sldIdLst>
        </p14:section>
        <p14:section name="Documentation" id="{80D3BE50-240D-4663-8B4B-394DBE003E9D}">
          <p14:sldIdLst>
            <p14:sldId id="400"/>
            <p14:sldId id="401"/>
            <p14:sldId id="402"/>
            <p14:sldId id="403"/>
            <p14:sldId id="404"/>
            <p14:sldId id="405"/>
            <p14:sldId id="406"/>
            <p14:sldId id="407"/>
            <p14:sldId id="408"/>
            <p14:sldId id="409"/>
            <p14:sldId id="410"/>
            <p14:sldId id="411"/>
            <p14:sldId id="412"/>
          </p14:sldIdLst>
        </p14:section>
        <p14:section name="Getting Started" id="{4444A648-AE0A-406E-B8BA-EC7A05139A7F}">
          <p14:sldIdLst>
            <p14:sldId id="413"/>
            <p14:sldId id="885"/>
            <p14:sldId id="416"/>
          </p14:sldIdLst>
        </p14:section>
        <p14:section name="Wrap-Up" id="{BD7D37B0-DADB-4E36-AD42-24F0893DCC96}">
          <p14:sldIdLst>
            <p14:sldId id="417"/>
            <p14:sldId id="418"/>
            <p14:sldId id="419"/>
            <p14:sldId id="883"/>
            <p14:sldId id="420"/>
            <p14:sldId id="421"/>
            <p14:sldId id="423"/>
            <p14:sldId id="877"/>
            <p14:sldId id="888"/>
            <p14:sldId id="887"/>
            <p14:sldId id="424"/>
            <p14:sldId id="425"/>
            <p14:sldId id="88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hea (Gast)" initials="R("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92" autoAdjust="0"/>
    <p:restoredTop sz="80811" autoAdjust="0"/>
  </p:normalViewPr>
  <p:slideViewPr>
    <p:cSldViewPr>
      <p:cViewPr varScale="1">
        <p:scale>
          <a:sx n="87" d="100"/>
          <a:sy n="87" d="100"/>
        </p:scale>
        <p:origin x="24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commentAuthors" Target="commentAuthor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243FC7-F3A4-4C30-8E45-E50A2E9ABC5A}" type="doc">
      <dgm:prSet loTypeId="urn:microsoft.com/office/officeart/2005/8/layout/pyramid1" loCatId="pyramid" qsTypeId="urn:microsoft.com/office/officeart/2005/8/quickstyle/simple1#1" qsCatId="simple" csTypeId="urn:microsoft.com/office/officeart/2005/8/colors/accent1_2" csCatId="accent1" phldr="1"/>
      <dgm:spPr bwMode="auto"/>
      <dgm:t>
        <a:bodyPr/>
        <a:lstStyle/>
        <a:p>
          <a:pPr>
            <a:defRPr/>
          </a:pPr>
          <a:endParaRPr lang="en-US"/>
        </a:p>
      </dgm:t>
    </dgm:pt>
    <dgm:pt modelId="{5BE483B5-AFFD-4341-82E2-A54D928C7B5C}">
      <dgm:prSet phldrT="[Text]" custT="1"/>
      <dgm:spPr bwMode="auto">
        <a:solidFill>
          <a:srgbClr val="FEA0C8"/>
        </a:solidFill>
      </dgm:spPr>
      <dgm:t>
        <a:bodyPr/>
        <a:lstStyle/>
        <a:p>
          <a:pPr>
            <a:defRPr/>
          </a:pPr>
          <a:r>
            <a:rPr lang="en-US" sz="1800" dirty="0">
              <a:latin typeface="Arial"/>
              <a:cs typeface="Arial"/>
            </a:rPr>
            <a:t>ratio</a:t>
          </a:r>
          <a:endParaRPr dirty="0"/>
        </a:p>
      </dgm:t>
    </dgm:pt>
    <dgm:pt modelId="{6D04AA4E-78C6-46CC-A292-A54FD2A8FBA6}" type="parTrans" cxnId="{B8834342-A33E-42CD-A1EA-FDB85ACD83DE}">
      <dgm:prSet/>
      <dgm:spPr bwMode="auto"/>
      <dgm:t>
        <a:bodyPr/>
        <a:lstStyle/>
        <a:p>
          <a:pPr>
            <a:defRPr/>
          </a:pPr>
          <a:endParaRPr lang="en-US"/>
        </a:p>
      </dgm:t>
    </dgm:pt>
    <dgm:pt modelId="{34C1ADEE-7B90-4B2A-8139-DD5CD7174A48}" type="sibTrans" cxnId="{B8834342-A33E-42CD-A1EA-FDB85ACD83DE}">
      <dgm:prSet/>
      <dgm:spPr bwMode="auto"/>
      <dgm:t>
        <a:bodyPr/>
        <a:lstStyle/>
        <a:p>
          <a:pPr>
            <a:defRPr/>
          </a:pPr>
          <a:endParaRPr lang="en-US"/>
        </a:p>
      </dgm:t>
    </dgm:pt>
    <dgm:pt modelId="{C4510C25-2B4B-4873-A473-09502C8661E1}">
      <dgm:prSet phldrT="[Text]" custT="1"/>
      <dgm:spPr bwMode="auto">
        <a:solidFill>
          <a:srgbClr val="D09BFB"/>
        </a:solidFill>
      </dgm:spPr>
      <dgm:t>
        <a:bodyPr/>
        <a:lstStyle/>
        <a:p>
          <a:pPr>
            <a:defRPr/>
          </a:pPr>
          <a:r>
            <a:rPr lang="en-US" sz="1800">
              <a:latin typeface="Arial"/>
              <a:cs typeface="Arial"/>
            </a:rPr>
            <a:t>interval</a:t>
          </a:r>
          <a:endParaRPr/>
        </a:p>
      </dgm:t>
    </dgm:pt>
    <dgm:pt modelId="{EA8391BB-BBC2-4664-9275-E8D9F77E9B69}" type="parTrans" cxnId="{A2AFC967-351D-440B-817A-2BAD1E7BA87B}">
      <dgm:prSet/>
      <dgm:spPr bwMode="auto"/>
      <dgm:t>
        <a:bodyPr/>
        <a:lstStyle/>
        <a:p>
          <a:pPr>
            <a:defRPr/>
          </a:pPr>
          <a:endParaRPr lang="en-US"/>
        </a:p>
      </dgm:t>
    </dgm:pt>
    <dgm:pt modelId="{07C17CE7-55C5-45F0-BB72-9BA7B066BBA8}" type="sibTrans" cxnId="{A2AFC967-351D-440B-817A-2BAD1E7BA87B}">
      <dgm:prSet/>
      <dgm:spPr bwMode="auto"/>
      <dgm:t>
        <a:bodyPr/>
        <a:lstStyle/>
        <a:p>
          <a:pPr>
            <a:defRPr/>
          </a:pPr>
          <a:endParaRPr lang="en-US"/>
        </a:p>
      </dgm:t>
    </dgm:pt>
    <dgm:pt modelId="{3FE29359-E475-4224-A197-08B301A68104}">
      <dgm:prSet phldrT="[Text]" custT="1"/>
      <dgm:spPr bwMode="auto">
        <a:solidFill>
          <a:srgbClr val="8F9CF9"/>
        </a:solidFill>
      </dgm:spPr>
      <dgm:t>
        <a:bodyPr/>
        <a:lstStyle/>
        <a:p>
          <a:pPr>
            <a:defRPr/>
          </a:pPr>
          <a:r>
            <a:rPr lang="en-US" sz="1800">
              <a:latin typeface="Arial"/>
              <a:cs typeface="Arial"/>
            </a:rPr>
            <a:t>ordinal</a:t>
          </a:r>
          <a:endParaRPr/>
        </a:p>
      </dgm:t>
    </dgm:pt>
    <dgm:pt modelId="{6D71B4A2-DF01-4931-AD71-43BE4F098879}" type="parTrans" cxnId="{9CF0B48F-6E90-4859-BEF4-4358F175F833}">
      <dgm:prSet/>
      <dgm:spPr bwMode="auto"/>
      <dgm:t>
        <a:bodyPr/>
        <a:lstStyle/>
        <a:p>
          <a:pPr>
            <a:defRPr/>
          </a:pPr>
          <a:endParaRPr lang="en-US"/>
        </a:p>
      </dgm:t>
    </dgm:pt>
    <dgm:pt modelId="{4EAC1CF2-09BB-4012-A317-E0B8677CC531}" type="sibTrans" cxnId="{9CF0B48F-6E90-4859-BEF4-4358F175F833}">
      <dgm:prSet/>
      <dgm:spPr bwMode="auto"/>
      <dgm:t>
        <a:bodyPr/>
        <a:lstStyle/>
        <a:p>
          <a:pPr>
            <a:defRPr/>
          </a:pPr>
          <a:endParaRPr lang="en-US"/>
        </a:p>
      </dgm:t>
    </dgm:pt>
    <dgm:pt modelId="{41E3FB3A-51E2-4DB2-8866-2A480BD367D4}">
      <dgm:prSet custT="1"/>
      <dgm:spPr bwMode="auto">
        <a:solidFill>
          <a:srgbClr val="15D0D5"/>
        </a:solidFill>
      </dgm:spPr>
      <dgm:t>
        <a:bodyPr/>
        <a:lstStyle/>
        <a:p>
          <a:pPr>
            <a:defRPr/>
          </a:pPr>
          <a:r>
            <a:rPr lang="en-US" sz="1800">
              <a:latin typeface="Arial"/>
              <a:cs typeface="Arial"/>
            </a:rPr>
            <a:t>nominal</a:t>
          </a:r>
          <a:endParaRPr/>
        </a:p>
      </dgm:t>
    </dgm:pt>
    <dgm:pt modelId="{EE700C0A-CD4F-46DC-B667-33EFE8B01289}" type="parTrans" cxnId="{E86C52CB-6FA4-4807-BDDC-9E962C58B0FC}">
      <dgm:prSet/>
      <dgm:spPr bwMode="auto"/>
      <dgm:t>
        <a:bodyPr/>
        <a:lstStyle/>
        <a:p>
          <a:pPr>
            <a:defRPr/>
          </a:pPr>
          <a:endParaRPr lang="en-US"/>
        </a:p>
      </dgm:t>
    </dgm:pt>
    <dgm:pt modelId="{9CF81284-3426-4525-8CAF-ED0C64D62AA2}" type="sibTrans" cxnId="{E86C52CB-6FA4-4807-BDDC-9E962C58B0FC}">
      <dgm:prSet/>
      <dgm:spPr bwMode="auto"/>
      <dgm:t>
        <a:bodyPr/>
        <a:lstStyle/>
        <a:p>
          <a:pPr>
            <a:defRPr/>
          </a:pPr>
          <a:endParaRPr lang="en-US"/>
        </a:p>
      </dgm:t>
    </dgm:pt>
    <dgm:pt modelId="{D5AD7999-4184-4142-AD47-33F3332B3F6F}" type="pres">
      <dgm:prSet presAssocID="{DF243FC7-F3A4-4C30-8E45-E50A2E9ABC5A}" presName="Name0" presStyleCnt="0">
        <dgm:presLayoutVars>
          <dgm:dir/>
          <dgm:animLvl val="lvl"/>
          <dgm:resizeHandles val="exact"/>
        </dgm:presLayoutVars>
      </dgm:prSet>
      <dgm:spPr bwMode="auto"/>
    </dgm:pt>
    <dgm:pt modelId="{DC73423D-4ABD-4903-9323-60BE1A4DA836}" type="pres">
      <dgm:prSet presAssocID="{5BE483B5-AFFD-4341-82E2-A54D928C7B5C}" presName="Name8" presStyleCnt="0"/>
      <dgm:spPr bwMode="auto"/>
    </dgm:pt>
    <dgm:pt modelId="{2F09E100-E35C-42EF-A015-B25D8DDDFB4D}" type="pres">
      <dgm:prSet presAssocID="{5BE483B5-AFFD-4341-82E2-A54D928C7B5C}" presName="level" presStyleLbl="node1" presStyleIdx="0" presStyleCnt="4">
        <dgm:presLayoutVars>
          <dgm:chMax val="1"/>
          <dgm:bulletEnabled val="1"/>
        </dgm:presLayoutVars>
      </dgm:prSet>
      <dgm:spPr bwMode="auto"/>
    </dgm:pt>
    <dgm:pt modelId="{0484B675-5343-4F07-A397-97062ABE1DDC}" type="pres">
      <dgm:prSet presAssocID="{5BE483B5-AFFD-4341-82E2-A54D928C7B5C}" presName="levelTx" presStyleLbl="revTx" presStyleIdx="0" presStyleCnt="0">
        <dgm:presLayoutVars>
          <dgm:chMax val="1"/>
          <dgm:bulletEnabled val="1"/>
        </dgm:presLayoutVars>
      </dgm:prSet>
      <dgm:spPr bwMode="auto"/>
    </dgm:pt>
    <dgm:pt modelId="{C8F72860-26C3-4B97-8CDE-9F7DD10C8BBD}" type="pres">
      <dgm:prSet presAssocID="{C4510C25-2B4B-4873-A473-09502C8661E1}" presName="Name8" presStyleCnt="0"/>
      <dgm:spPr bwMode="auto"/>
    </dgm:pt>
    <dgm:pt modelId="{7B9A284C-1AA7-4AB7-B897-8E6D193220FB}" type="pres">
      <dgm:prSet presAssocID="{C4510C25-2B4B-4873-A473-09502C8661E1}" presName="level" presStyleLbl="node1" presStyleIdx="1" presStyleCnt="4">
        <dgm:presLayoutVars>
          <dgm:chMax val="1"/>
          <dgm:bulletEnabled val="1"/>
        </dgm:presLayoutVars>
      </dgm:prSet>
      <dgm:spPr bwMode="auto"/>
    </dgm:pt>
    <dgm:pt modelId="{86BACCEB-4070-4F46-B62D-4280662AA899}" type="pres">
      <dgm:prSet presAssocID="{C4510C25-2B4B-4873-A473-09502C8661E1}" presName="levelTx" presStyleLbl="revTx" presStyleIdx="0" presStyleCnt="0">
        <dgm:presLayoutVars>
          <dgm:chMax val="1"/>
          <dgm:bulletEnabled val="1"/>
        </dgm:presLayoutVars>
      </dgm:prSet>
      <dgm:spPr bwMode="auto"/>
    </dgm:pt>
    <dgm:pt modelId="{A84F285E-506F-4F92-82D6-54A013E04F69}" type="pres">
      <dgm:prSet presAssocID="{3FE29359-E475-4224-A197-08B301A68104}" presName="Name8" presStyleCnt="0"/>
      <dgm:spPr bwMode="auto"/>
    </dgm:pt>
    <dgm:pt modelId="{23CBA674-756A-41D3-96CC-75873DFA233E}" type="pres">
      <dgm:prSet presAssocID="{3FE29359-E475-4224-A197-08B301A68104}" presName="level" presStyleLbl="node1" presStyleIdx="2" presStyleCnt="4">
        <dgm:presLayoutVars>
          <dgm:chMax val="1"/>
          <dgm:bulletEnabled val="1"/>
        </dgm:presLayoutVars>
      </dgm:prSet>
      <dgm:spPr bwMode="auto"/>
    </dgm:pt>
    <dgm:pt modelId="{25425701-FED9-4710-AA1B-35D22BD4C392}" type="pres">
      <dgm:prSet presAssocID="{3FE29359-E475-4224-A197-08B301A68104}" presName="levelTx" presStyleLbl="revTx" presStyleIdx="0" presStyleCnt="0">
        <dgm:presLayoutVars>
          <dgm:chMax val="1"/>
          <dgm:bulletEnabled val="1"/>
        </dgm:presLayoutVars>
      </dgm:prSet>
      <dgm:spPr bwMode="auto"/>
    </dgm:pt>
    <dgm:pt modelId="{72A9861B-DCE4-4DA9-86A3-5C6C2AE02D4B}" type="pres">
      <dgm:prSet presAssocID="{41E3FB3A-51E2-4DB2-8866-2A480BD367D4}" presName="Name8" presStyleCnt="0"/>
      <dgm:spPr bwMode="auto"/>
    </dgm:pt>
    <dgm:pt modelId="{4EBC1857-CAF9-4443-B308-E1DB77A8F3F5}" type="pres">
      <dgm:prSet presAssocID="{41E3FB3A-51E2-4DB2-8866-2A480BD367D4}" presName="level" presStyleLbl="node1" presStyleIdx="3" presStyleCnt="4">
        <dgm:presLayoutVars>
          <dgm:chMax val="1"/>
          <dgm:bulletEnabled val="1"/>
        </dgm:presLayoutVars>
      </dgm:prSet>
      <dgm:spPr bwMode="auto"/>
    </dgm:pt>
    <dgm:pt modelId="{AFCF4B16-C416-40B6-83D7-6029DE79C11F}" type="pres">
      <dgm:prSet presAssocID="{41E3FB3A-51E2-4DB2-8866-2A480BD367D4}" presName="levelTx" presStyleLbl="revTx" presStyleIdx="0" presStyleCnt="0">
        <dgm:presLayoutVars>
          <dgm:chMax val="1"/>
          <dgm:bulletEnabled val="1"/>
        </dgm:presLayoutVars>
      </dgm:prSet>
      <dgm:spPr bwMode="auto"/>
    </dgm:pt>
  </dgm:ptLst>
  <dgm:cxnLst>
    <dgm:cxn modelId="{B8834342-A33E-42CD-A1EA-FDB85ACD83DE}" srcId="{DF243FC7-F3A4-4C30-8E45-E50A2E9ABC5A}" destId="{5BE483B5-AFFD-4341-82E2-A54D928C7B5C}" srcOrd="0" destOrd="0" parTransId="{6D04AA4E-78C6-46CC-A292-A54FD2A8FBA6}" sibTransId="{34C1ADEE-7B90-4B2A-8139-DD5CD7174A48}"/>
    <dgm:cxn modelId="{A2AFC967-351D-440B-817A-2BAD1E7BA87B}" srcId="{DF243FC7-F3A4-4C30-8E45-E50A2E9ABC5A}" destId="{C4510C25-2B4B-4873-A473-09502C8661E1}" srcOrd="1" destOrd="0" parTransId="{EA8391BB-BBC2-4664-9275-E8D9F77E9B69}" sibTransId="{07C17CE7-55C5-45F0-BB72-9BA7B066BBA8}"/>
    <dgm:cxn modelId="{DC256285-4CD5-4553-86D6-185928D854AF}" type="presOf" srcId="{5BE483B5-AFFD-4341-82E2-A54D928C7B5C}" destId="{2F09E100-E35C-42EF-A015-B25D8DDDFB4D}" srcOrd="0" destOrd="0" presId="urn:microsoft.com/office/officeart/2005/8/layout/pyramid1"/>
    <dgm:cxn modelId="{06B6948B-C6F6-4E39-A0A8-7B545C6D960C}" type="presOf" srcId="{5BE483B5-AFFD-4341-82E2-A54D928C7B5C}" destId="{0484B675-5343-4F07-A397-97062ABE1DDC}" srcOrd="1" destOrd="0" presId="urn:microsoft.com/office/officeart/2005/8/layout/pyramid1"/>
    <dgm:cxn modelId="{9CF0B48F-6E90-4859-BEF4-4358F175F833}" srcId="{DF243FC7-F3A4-4C30-8E45-E50A2E9ABC5A}" destId="{3FE29359-E475-4224-A197-08B301A68104}" srcOrd="2" destOrd="0" parTransId="{6D71B4A2-DF01-4931-AD71-43BE4F098879}" sibTransId="{4EAC1CF2-09BB-4012-A317-E0B8677CC531}"/>
    <dgm:cxn modelId="{191E64A7-6C1E-47AF-93FD-0988DE6AFDA5}" type="presOf" srcId="{3FE29359-E475-4224-A197-08B301A68104}" destId="{23CBA674-756A-41D3-96CC-75873DFA233E}" srcOrd="0" destOrd="0" presId="urn:microsoft.com/office/officeart/2005/8/layout/pyramid1"/>
    <dgm:cxn modelId="{78AB5AC2-3581-402E-9D80-35A58E77FFC3}" type="presOf" srcId="{3FE29359-E475-4224-A197-08B301A68104}" destId="{25425701-FED9-4710-AA1B-35D22BD4C392}" srcOrd="1" destOrd="0" presId="urn:microsoft.com/office/officeart/2005/8/layout/pyramid1"/>
    <dgm:cxn modelId="{E86C52CB-6FA4-4807-BDDC-9E962C58B0FC}" srcId="{DF243FC7-F3A4-4C30-8E45-E50A2E9ABC5A}" destId="{41E3FB3A-51E2-4DB2-8866-2A480BD367D4}" srcOrd="3" destOrd="0" parTransId="{EE700C0A-CD4F-46DC-B667-33EFE8B01289}" sibTransId="{9CF81284-3426-4525-8CAF-ED0C64D62AA2}"/>
    <dgm:cxn modelId="{B4847ED4-C46B-4365-9031-36FE509A40CE}" type="presOf" srcId="{41E3FB3A-51E2-4DB2-8866-2A480BD367D4}" destId="{AFCF4B16-C416-40B6-83D7-6029DE79C11F}" srcOrd="1" destOrd="0" presId="urn:microsoft.com/office/officeart/2005/8/layout/pyramid1"/>
    <dgm:cxn modelId="{456338D6-99E6-4FF2-A460-E381C036482E}" type="presOf" srcId="{41E3FB3A-51E2-4DB2-8866-2A480BD367D4}" destId="{4EBC1857-CAF9-4443-B308-E1DB77A8F3F5}" srcOrd="0" destOrd="0" presId="urn:microsoft.com/office/officeart/2005/8/layout/pyramid1"/>
    <dgm:cxn modelId="{B3C43DED-4395-4533-919C-3FED61ED1320}" type="presOf" srcId="{C4510C25-2B4B-4873-A473-09502C8661E1}" destId="{7B9A284C-1AA7-4AB7-B897-8E6D193220FB}" srcOrd="0" destOrd="0" presId="urn:microsoft.com/office/officeart/2005/8/layout/pyramid1"/>
    <dgm:cxn modelId="{D61671FE-E3EE-4B34-9044-3820511D34AF}" type="presOf" srcId="{C4510C25-2B4B-4873-A473-09502C8661E1}" destId="{86BACCEB-4070-4F46-B62D-4280662AA899}" srcOrd="1" destOrd="0" presId="urn:microsoft.com/office/officeart/2005/8/layout/pyramid1"/>
    <dgm:cxn modelId="{51D7FAFE-860E-465F-BCC3-62F44DA970BB}" type="presOf" srcId="{DF243FC7-F3A4-4C30-8E45-E50A2E9ABC5A}" destId="{D5AD7999-4184-4142-AD47-33F3332B3F6F}" srcOrd="0" destOrd="0" presId="urn:microsoft.com/office/officeart/2005/8/layout/pyramid1"/>
    <dgm:cxn modelId="{C0D902F4-2E9B-43BE-955D-7FE1B51AC276}" type="presParOf" srcId="{D5AD7999-4184-4142-AD47-33F3332B3F6F}" destId="{DC73423D-4ABD-4903-9323-60BE1A4DA836}" srcOrd="0" destOrd="0" presId="urn:microsoft.com/office/officeart/2005/8/layout/pyramid1"/>
    <dgm:cxn modelId="{E18CC191-AB12-46CA-89A2-AA98C49B4ADB}" type="presParOf" srcId="{DC73423D-4ABD-4903-9323-60BE1A4DA836}" destId="{2F09E100-E35C-42EF-A015-B25D8DDDFB4D}" srcOrd="0" destOrd="0" presId="urn:microsoft.com/office/officeart/2005/8/layout/pyramid1"/>
    <dgm:cxn modelId="{D8A57E26-61C8-47B4-BC90-07AD4F00829C}" type="presParOf" srcId="{DC73423D-4ABD-4903-9323-60BE1A4DA836}" destId="{0484B675-5343-4F07-A397-97062ABE1DDC}" srcOrd="1" destOrd="0" presId="urn:microsoft.com/office/officeart/2005/8/layout/pyramid1"/>
    <dgm:cxn modelId="{0494A056-F426-423A-BA7C-F0134FA0BF53}" type="presParOf" srcId="{D5AD7999-4184-4142-AD47-33F3332B3F6F}" destId="{C8F72860-26C3-4B97-8CDE-9F7DD10C8BBD}" srcOrd="1" destOrd="0" presId="urn:microsoft.com/office/officeart/2005/8/layout/pyramid1"/>
    <dgm:cxn modelId="{CE0313E0-858E-4A18-9A71-B471B3EDF720}" type="presParOf" srcId="{C8F72860-26C3-4B97-8CDE-9F7DD10C8BBD}" destId="{7B9A284C-1AA7-4AB7-B897-8E6D193220FB}" srcOrd="0" destOrd="0" presId="urn:microsoft.com/office/officeart/2005/8/layout/pyramid1"/>
    <dgm:cxn modelId="{546D3A90-ED30-4F38-ACA8-CC5F45FC3B34}" type="presParOf" srcId="{C8F72860-26C3-4B97-8CDE-9F7DD10C8BBD}" destId="{86BACCEB-4070-4F46-B62D-4280662AA899}" srcOrd="1" destOrd="0" presId="urn:microsoft.com/office/officeart/2005/8/layout/pyramid1"/>
    <dgm:cxn modelId="{D333D108-A076-4227-9C57-A6C32D17E054}" type="presParOf" srcId="{D5AD7999-4184-4142-AD47-33F3332B3F6F}" destId="{A84F285E-506F-4F92-82D6-54A013E04F69}" srcOrd="2" destOrd="0" presId="urn:microsoft.com/office/officeart/2005/8/layout/pyramid1"/>
    <dgm:cxn modelId="{F2E36347-1D17-42F7-8172-23936DC42CF5}" type="presParOf" srcId="{A84F285E-506F-4F92-82D6-54A013E04F69}" destId="{23CBA674-756A-41D3-96CC-75873DFA233E}" srcOrd="0" destOrd="0" presId="urn:microsoft.com/office/officeart/2005/8/layout/pyramid1"/>
    <dgm:cxn modelId="{9A335D00-CDAE-4286-A436-E617F96FDA67}" type="presParOf" srcId="{A84F285E-506F-4F92-82D6-54A013E04F69}" destId="{25425701-FED9-4710-AA1B-35D22BD4C392}" srcOrd="1" destOrd="0" presId="urn:microsoft.com/office/officeart/2005/8/layout/pyramid1"/>
    <dgm:cxn modelId="{E1FCCAC3-01E8-403E-96EB-F0D0B7EDBC19}" type="presParOf" srcId="{D5AD7999-4184-4142-AD47-33F3332B3F6F}" destId="{72A9861B-DCE4-4DA9-86A3-5C6C2AE02D4B}" srcOrd="3" destOrd="0" presId="urn:microsoft.com/office/officeart/2005/8/layout/pyramid1"/>
    <dgm:cxn modelId="{B78CE223-1914-4C7A-B7E3-8986379D54B4}" type="presParOf" srcId="{72A9861B-DCE4-4DA9-86A3-5C6C2AE02D4B}" destId="{4EBC1857-CAF9-4443-B308-E1DB77A8F3F5}" srcOrd="0" destOrd="0" presId="urn:microsoft.com/office/officeart/2005/8/layout/pyramid1"/>
    <dgm:cxn modelId="{4B646C86-7586-4176-BC53-742E60B92828}" type="presParOf" srcId="{72A9861B-DCE4-4DA9-86A3-5C6C2AE02D4B}" destId="{AFCF4B16-C416-40B6-83D7-6029DE79C11F}" srcOrd="1" destOrd="0" presId="urn:microsoft.com/office/officeart/2005/8/layout/pyramid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9E100-E35C-42EF-A015-B25D8DDDFB4D}">
      <dsp:nvSpPr>
        <dsp:cNvPr id="0" name=""/>
        <dsp:cNvSpPr/>
      </dsp:nvSpPr>
      <dsp:spPr bwMode="auto">
        <a:xfrm>
          <a:off x="1971219" y="0"/>
          <a:ext cx="1314145" cy="916118"/>
        </a:xfrm>
        <a:prstGeom prst="trapezoid">
          <a:avLst>
            <a:gd name="adj" fmla="val 71724"/>
          </a:avLst>
        </a:prstGeom>
        <a:solidFill>
          <a:srgbClr val="FEA0C8"/>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defRPr/>
          </a:pPr>
          <a:r>
            <a:rPr lang="en-US" sz="1800" kern="1200" dirty="0">
              <a:latin typeface="Arial"/>
              <a:cs typeface="Arial"/>
            </a:rPr>
            <a:t>ratio</a:t>
          </a:r>
          <a:endParaRPr kern="1200" dirty="0"/>
        </a:p>
      </dsp:txBody>
      <dsp:txXfrm>
        <a:off x="1971219" y="0"/>
        <a:ext cx="1314145" cy="916118"/>
      </dsp:txXfrm>
    </dsp:sp>
    <dsp:sp modelId="{7B9A284C-1AA7-4AB7-B897-8E6D193220FB}">
      <dsp:nvSpPr>
        <dsp:cNvPr id="0" name=""/>
        <dsp:cNvSpPr/>
      </dsp:nvSpPr>
      <dsp:spPr bwMode="auto">
        <a:xfrm>
          <a:off x="1314145" y="916118"/>
          <a:ext cx="2628291" cy="916118"/>
        </a:xfrm>
        <a:prstGeom prst="trapezoid">
          <a:avLst>
            <a:gd name="adj" fmla="val 71724"/>
          </a:avLst>
        </a:prstGeom>
        <a:solidFill>
          <a:srgbClr val="D09BFB"/>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defRPr/>
          </a:pPr>
          <a:r>
            <a:rPr lang="en-US" sz="1800" kern="1200">
              <a:latin typeface="Arial"/>
              <a:cs typeface="Arial"/>
            </a:rPr>
            <a:t>interval</a:t>
          </a:r>
          <a:endParaRPr kern="1200"/>
        </a:p>
      </dsp:txBody>
      <dsp:txXfrm>
        <a:off x="1774097" y="916118"/>
        <a:ext cx="1708389" cy="916118"/>
      </dsp:txXfrm>
    </dsp:sp>
    <dsp:sp modelId="{23CBA674-756A-41D3-96CC-75873DFA233E}">
      <dsp:nvSpPr>
        <dsp:cNvPr id="0" name=""/>
        <dsp:cNvSpPr/>
      </dsp:nvSpPr>
      <dsp:spPr bwMode="auto">
        <a:xfrm>
          <a:off x="657072" y="1832237"/>
          <a:ext cx="3942438" cy="916118"/>
        </a:xfrm>
        <a:prstGeom prst="trapezoid">
          <a:avLst>
            <a:gd name="adj" fmla="val 71724"/>
          </a:avLst>
        </a:prstGeom>
        <a:solidFill>
          <a:srgbClr val="8F9CF9"/>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defRPr/>
          </a:pPr>
          <a:r>
            <a:rPr lang="en-US" sz="1800" kern="1200">
              <a:latin typeface="Arial"/>
              <a:cs typeface="Arial"/>
            </a:rPr>
            <a:t>ordinal</a:t>
          </a:r>
          <a:endParaRPr kern="1200"/>
        </a:p>
      </dsp:txBody>
      <dsp:txXfrm>
        <a:off x="1346999" y="1832237"/>
        <a:ext cx="2562584" cy="916118"/>
      </dsp:txXfrm>
    </dsp:sp>
    <dsp:sp modelId="{4EBC1857-CAF9-4443-B308-E1DB77A8F3F5}">
      <dsp:nvSpPr>
        <dsp:cNvPr id="0" name=""/>
        <dsp:cNvSpPr/>
      </dsp:nvSpPr>
      <dsp:spPr bwMode="auto">
        <a:xfrm>
          <a:off x="0" y="2748355"/>
          <a:ext cx="5256583" cy="916118"/>
        </a:xfrm>
        <a:prstGeom prst="trapezoid">
          <a:avLst>
            <a:gd name="adj" fmla="val 71724"/>
          </a:avLst>
        </a:prstGeom>
        <a:solidFill>
          <a:srgbClr val="15D0D5"/>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defRPr/>
          </a:pPr>
          <a:r>
            <a:rPr lang="en-US" sz="1800" kern="1200">
              <a:latin typeface="Arial"/>
              <a:cs typeface="Arial"/>
            </a:rPr>
            <a:t>nominal</a:t>
          </a:r>
          <a:endParaRPr kern="1200"/>
        </a:p>
      </dsp:txBody>
      <dsp:txXfrm>
        <a:off x="919902" y="2748355"/>
        <a:ext cx="3416779" cy="916118"/>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dgm:style>
      <a:lnRef idx="0">
        <a:srgbClr val="000000"/>
      </a:lnRef>
      <a:fillRef idx="0">
        <a:srgbClr val="000000"/>
      </a:fillRef>
      <a:effectRef idx="0">
        <a:srgbClr val="00000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3"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23CB5D55-07C9-4A67-B8A5-B46600E89FAD}" type="datetimeFigureOut">
              <a:rPr lang="de-DE"/>
              <a:t>15.10.2025</a:t>
            </a:fld>
            <a:endParaRPr lang="de-DE"/>
          </a:p>
        </p:txBody>
      </p:sp>
      <p:sp>
        <p:nvSpPr>
          <p:cNvPr id="4"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5"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6"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7"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345ED637-105D-47ED-97DB-2F24B2DB34D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Good morning everyone, and welcome to the workshop on questionnaire design. I am happy to have you here and hope you are all doing well. </a:t>
            </a:r>
            <a:endParaRPr dirty="0">
              <a:latin typeface="Arial" panose="020B0604020202020204" pitchFamily="34" charset="0"/>
              <a:cs typeface="Arial" panose="020B0604020202020204" pitchFamily="34" charset="0"/>
            </a:endParaRPr>
          </a:p>
          <a:p>
            <a:pPr>
              <a:defRPr/>
            </a:pPr>
            <a:endParaRPr lang="en-GB"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I’ve created three </a:t>
            </a:r>
            <a:r>
              <a:rPr lang="en-GB" dirty="0" err="1">
                <a:latin typeface="Arial" panose="020B0604020202020204" pitchFamily="34" charset="0"/>
                <a:cs typeface="Arial" panose="020B0604020202020204" pitchFamily="34" charset="0"/>
              </a:rPr>
              <a:t>Padlets</a:t>
            </a:r>
            <a:r>
              <a:rPr lang="en-GB" dirty="0">
                <a:latin typeface="Arial" panose="020B0604020202020204" pitchFamily="34" charset="0"/>
                <a:cs typeface="Arial" panose="020B0604020202020204" pitchFamily="34" charset="0"/>
              </a:rPr>
              <a:t> for this: one on the topic of why a well-structured questionnaire is important for data quality, one for project requirements, and one for organizing your research. I’ll post the links to the three </a:t>
            </a:r>
            <a:r>
              <a:rPr lang="en-GB" dirty="0" err="1">
                <a:latin typeface="Arial" panose="020B0604020202020204" pitchFamily="34" charset="0"/>
                <a:cs typeface="Arial" panose="020B0604020202020204" pitchFamily="34" charset="0"/>
              </a:rPr>
              <a:t>Padlets</a:t>
            </a:r>
            <a:r>
              <a:rPr lang="en-GB" dirty="0">
                <a:latin typeface="Arial" panose="020B0604020202020204" pitchFamily="34" charset="0"/>
                <a:cs typeface="Arial" panose="020B0604020202020204" pitchFamily="34" charset="0"/>
              </a:rPr>
              <a:t> in the chat in just a moment. Please don’t click on them yet. I’ll quickly divide you into three groups to decide who will work on which Padlet</a:t>
            </a: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What I’d like you to do as a starting point is to quickly brainstorm why a well-thought-out questionnaire design is important in each case. It’s not about being comprehensive, and the three categories are certainly not always distinct, so don’t worry about that.</a:t>
            </a: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I’ll give you about 8 minutes to jot down your ideas. After that, it would be great if we could come together briefly and have each person summarize the results.</a:t>
            </a: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a:t>
            </a:fld>
            <a:endParaRPr lang="de-DE"/>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So, let’s talk about </a:t>
            </a:r>
            <a:r>
              <a:rPr lang="en-GB" b="1" dirty="0">
                <a:latin typeface="Arial" panose="020B0604020202020204" pitchFamily="34" charset="0"/>
                <a:cs typeface="Arial" panose="020B0604020202020204" pitchFamily="34" charset="0"/>
              </a:rPr>
              <a:t>Cognitive Interviews</a:t>
            </a:r>
            <a:r>
              <a:rPr lang="en-GB" dirty="0">
                <a:latin typeface="Arial" panose="020B0604020202020204" pitchFamily="34" charset="0"/>
                <a:cs typeface="Arial" panose="020B0604020202020204" pitchFamily="34" charset="0"/>
              </a:rPr>
              <a:t>. This method is all about digging into how people actually think through and respond to survey questions.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Who’s involved?</a:t>
            </a:r>
            <a:r>
              <a:rPr lang="en-GB" dirty="0">
                <a:latin typeface="Arial" panose="020B0604020202020204" pitchFamily="34" charset="0"/>
                <a:cs typeface="Arial" panose="020B0604020202020204" pitchFamily="34" charset="0"/>
              </a:rPr>
              <a:t> We’ll usually pick a small, diverse sample—nothing huge, just enough to represent the different types of people who’ll actually take the survey.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What’s the focus?</a:t>
            </a:r>
            <a:r>
              <a:rPr lang="en-GB" dirty="0">
                <a:latin typeface="Arial" panose="020B0604020202020204" pitchFamily="34" charset="0"/>
                <a:cs typeface="Arial" panose="020B0604020202020204" pitchFamily="34" charset="0"/>
              </a:rPr>
              <a:t> We’re looking at the thought process respondents go through. Are they understanding the question the way we intended? Can they remember what we’re asking them to recall? We use specific question techniques to uncover any comprehension issues or memory struggles.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How do we do it?</a:t>
            </a:r>
            <a:r>
              <a:rPr lang="en-GB" dirty="0">
                <a:latin typeface="Arial" panose="020B0604020202020204" pitchFamily="34" charset="0"/>
                <a:cs typeface="Arial" panose="020B0604020202020204" pitchFamily="34" charset="0"/>
              </a:rPr>
              <a:t> First, we set clear goals, recruit participants, and then go through individual interviews using a structured guide. Sometimes we’ll record these sessions for detailed analysis afterward. Then we go back, code responses, and </a:t>
            </a:r>
            <a:r>
              <a:rPr lang="en-GB" dirty="0" err="1">
                <a:latin typeface="Arial" panose="020B0604020202020204" pitchFamily="34" charset="0"/>
                <a:cs typeface="Arial" panose="020B0604020202020204" pitchFamily="34" charset="0"/>
              </a:rPr>
              <a:t>analyze</a:t>
            </a:r>
            <a:r>
              <a:rPr lang="en-GB" dirty="0">
                <a:latin typeface="Arial" panose="020B0604020202020204" pitchFamily="34" charset="0"/>
                <a:cs typeface="Arial" panose="020B0604020202020204" pitchFamily="34" charset="0"/>
              </a:rPr>
              <a:t> what we find.</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Pros and Cons?</a:t>
            </a:r>
            <a:r>
              <a:rPr lang="en-GB" dirty="0">
                <a:latin typeface="Arial" panose="020B0604020202020204" pitchFamily="34" charset="0"/>
                <a:cs typeface="Arial" panose="020B0604020202020204" pitchFamily="34" charset="0"/>
              </a:rPr>
              <a:t> The good part—it’s efficient, and since we’re working with few people, it’s manageable. But it can get pricey, especially with all the time and resources needed. And outcomes can vary depending on how participants interpret things or how the interviewer leads the session.</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100</a:t>
            </a:fld>
            <a:endParaRPr lang="de-DE"/>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let’s look at some core techniques in cognitive pretesting so you get a better feeling for what it is about and why it’s useful.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One of the core techniques in cognitive pretesting—</a:t>
            </a:r>
            <a:r>
              <a:rPr lang="en-GB" b="1" dirty="0">
                <a:latin typeface="Arial" panose="020B0604020202020204" pitchFamily="34" charset="0"/>
                <a:cs typeface="Arial" panose="020B0604020202020204" pitchFamily="34" charset="0"/>
              </a:rPr>
              <a:t>the 'Think Aloud' method</a:t>
            </a:r>
            <a:r>
              <a:rPr lang="en-GB" dirty="0">
                <a:latin typeface="Arial" panose="020B0604020202020204" pitchFamily="34" charset="0"/>
                <a:cs typeface="Arial" panose="020B0604020202020204" pitchFamily="34" charset="0"/>
              </a:rPr>
              <a:t>. Here, we ask participants to literally talk us through their thought process as they answer each question. This lets us catch any </a:t>
            </a:r>
            <a:r>
              <a:rPr lang="en-GB" b="1" dirty="0">
                <a:latin typeface="Arial" panose="020B0604020202020204" pitchFamily="34" charset="0"/>
                <a:cs typeface="Arial" panose="020B0604020202020204" pitchFamily="34" charset="0"/>
              </a:rPr>
              <a:t>ambiguities or confusing wording.</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example, if we ask, 'How many times have you visited a doctor in the past year?’ This might look at a perfectly clear and precise question to us. But as you can see here in this example response – it’s not at all! They might wonder if you mean the last 12 months, or the </a:t>
            </a:r>
            <a:r>
              <a:rPr lang="en-GB" dirty="0" err="1">
                <a:latin typeface="Arial" panose="020B0604020202020204" pitchFamily="34" charset="0"/>
                <a:cs typeface="Arial" panose="020B0604020202020204" pitchFamily="34" charset="0"/>
              </a:rPr>
              <a:t>calender</a:t>
            </a:r>
            <a:r>
              <a:rPr lang="en-GB" dirty="0">
                <a:latin typeface="Arial" panose="020B0604020202020204" pitchFamily="34" charset="0"/>
                <a:cs typeface="Arial" panose="020B0604020202020204" pitchFamily="34" charset="0"/>
              </a:rPr>
              <a:t> year, and if you mean regular </a:t>
            </a:r>
            <a:r>
              <a:rPr lang="en-GB" dirty="0" err="1">
                <a:latin typeface="Arial" panose="020B0604020202020204" pitchFamily="34" charset="0"/>
                <a:cs typeface="Arial" panose="020B0604020202020204" pitchFamily="34" charset="0"/>
              </a:rPr>
              <a:t>checkups</a:t>
            </a:r>
            <a:r>
              <a:rPr lang="en-GB" dirty="0">
                <a:latin typeface="Arial" panose="020B0604020202020204" pitchFamily="34" charset="0"/>
                <a:cs typeface="Arial" panose="020B0604020202020204" pitchFamily="34" charset="0"/>
              </a:rPr>
              <a:t> too.</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This method is great for helping us see if people understand the question the way we intended. It’s all about making sure our questions are clear, so we get accurate answers in the actual survey.</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101</a:t>
            </a:fld>
            <a:endParaRPr lang="de-DE"/>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lgn="just">
              <a:lnSpc>
                <a:spcPct val="150000"/>
              </a:lnSpc>
              <a:buFontTx/>
              <a:buNone/>
              <a:defRPr/>
            </a:pPr>
            <a:r>
              <a:rPr lang="en-GB" dirty="0">
                <a:latin typeface="Arial" panose="020B0604020202020204" pitchFamily="34" charset="0"/>
                <a:cs typeface="Arial" panose="020B0604020202020204" pitchFamily="34" charset="0"/>
              </a:rPr>
              <a:t>So, another useful technique in cognitive interviews is </a:t>
            </a:r>
            <a:r>
              <a:rPr lang="en-GB" b="1" dirty="0">
                <a:latin typeface="Arial" panose="020B0604020202020204" pitchFamily="34" charset="0"/>
                <a:cs typeface="Arial" panose="020B0604020202020204" pitchFamily="34" charset="0"/>
              </a:rPr>
              <a:t>probing</a:t>
            </a:r>
            <a:r>
              <a:rPr lang="en-GB"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GB" dirty="0">
              <a:latin typeface="Arial" panose="020B0604020202020204" pitchFamily="34" charset="0"/>
              <a:cs typeface="Arial" panose="020B0604020202020204" pitchFamily="34" charset="0"/>
            </a:endParaRPr>
          </a:p>
          <a:p>
            <a:pPr marL="0" indent="0" algn="just">
              <a:lnSpc>
                <a:spcPct val="150000"/>
              </a:lnSpc>
              <a:buFontTx/>
              <a:buNone/>
              <a:defRPr/>
            </a:pPr>
            <a:r>
              <a:rPr lang="en-GB" dirty="0">
                <a:latin typeface="Arial" panose="020B0604020202020204" pitchFamily="34" charset="0"/>
                <a:cs typeface="Arial" panose="020B0604020202020204" pitchFamily="34" charset="0"/>
              </a:rPr>
              <a:t>Here, we’re digging a bit deeper to really understand what a respondent means by their answer. For instance, if they say they exercised ‘about 5 times,’ we might ask, ‘What types of activities are you counting as exercise?’ or ‘How did you decide on the number 5?’ These follow-ups—whether </a:t>
            </a:r>
            <a:r>
              <a:rPr lang="en-GB" b="1" dirty="0">
                <a:latin typeface="Arial" panose="020B0604020202020204" pitchFamily="34" charset="0"/>
                <a:cs typeface="Arial" panose="020B0604020202020204" pitchFamily="34" charset="0"/>
              </a:rPr>
              <a:t>clarification probes</a:t>
            </a:r>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elaboration probes</a:t>
            </a:r>
            <a:r>
              <a:rPr lang="en-GB" dirty="0">
                <a:latin typeface="Arial" panose="020B0604020202020204" pitchFamily="34" charset="0"/>
                <a:cs typeface="Arial" panose="020B0604020202020204" pitchFamily="34" charset="0"/>
              </a:rPr>
              <a:t>, or </a:t>
            </a:r>
            <a:r>
              <a:rPr lang="en-GB" b="1" dirty="0">
                <a:latin typeface="Arial" panose="020B0604020202020204" pitchFamily="34" charset="0"/>
                <a:cs typeface="Arial" panose="020B0604020202020204" pitchFamily="34" charset="0"/>
              </a:rPr>
              <a:t>comprehension probes</a:t>
            </a:r>
            <a:r>
              <a:rPr lang="en-GB" dirty="0">
                <a:latin typeface="Arial" panose="020B0604020202020204" pitchFamily="34" charset="0"/>
                <a:cs typeface="Arial" panose="020B0604020202020204" pitchFamily="34" charset="0"/>
              </a:rPr>
              <a:t>—help us uncover if there’s any misunderstanding or vague reasoning.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102</a:t>
            </a:fld>
            <a:endParaRPr lang="de-DE"/>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just" defTabSz="914400">
              <a:lnSpc>
                <a:spcPct val="150000"/>
              </a:lnSpc>
              <a:spcBef>
                <a:spcPts val="0"/>
              </a:spcBef>
              <a:spcAft>
                <a:spcPts val="0"/>
              </a:spcAft>
              <a:buClrTx/>
              <a:buSzTx/>
              <a:buFontTx/>
              <a:buNone/>
              <a:defRPr/>
            </a:pPr>
            <a:r>
              <a:rPr lang="en-GB" dirty="0">
                <a:latin typeface="Arial" panose="020B0604020202020204" pitchFamily="34" charset="0"/>
                <a:cs typeface="Arial" panose="020B0604020202020204" pitchFamily="34" charset="0"/>
              </a:rPr>
              <a:t>Lastly, we have </a:t>
            </a:r>
            <a:r>
              <a:rPr lang="en-GB" b="1" dirty="0">
                <a:latin typeface="Arial" panose="020B0604020202020204" pitchFamily="34" charset="0"/>
                <a:cs typeface="Arial" panose="020B0604020202020204" pitchFamily="34" charset="0"/>
              </a:rPr>
              <a:t>Paraphrasing</a:t>
            </a:r>
            <a:r>
              <a:rPr lang="en-GB" dirty="0">
                <a:latin typeface="Arial" panose="020B0604020202020204" pitchFamily="34" charset="0"/>
                <a:cs typeface="Arial" panose="020B0604020202020204" pitchFamily="34" charset="0"/>
              </a:rPr>
              <a:t>—another technique to test if respondents understand the question as intended. Here, we simply ask them to repeat the question in their own words. So, if our question is, 'How often do you feel stressed at work?' we might follow up with, 'Can you tell me in your own words what this question is asking?' If they interpret it as, 'How frequently I get overwhelmed or anxious while working,' that tells us they're on the right track. </a:t>
            </a:r>
            <a:endParaRPr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endParaRPr lang="en-GB"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r>
              <a:rPr lang="en-GB" dirty="0">
                <a:latin typeface="Arial" panose="020B0604020202020204" pitchFamily="34" charset="0"/>
                <a:cs typeface="Arial" panose="020B0604020202020204" pitchFamily="34" charset="0"/>
              </a:rPr>
              <a:t>Paraphrasing helps catch any misinterpretations or unclear wording early, so we can refine the question for clarity."</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103</a:t>
            </a:fld>
            <a:endParaRPr lang="de-DE"/>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r>
              <a:rPr lang="en-GB" dirty="0">
                <a:latin typeface="Arial" panose="020B0604020202020204" pitchFamily="34" charset="0"/>
                <a:cs typeface="Arial" panose="020B0604020202020204" pitchFamily="34" charset="0"/>
              </a:rPr>
              <a:t>Now we’re going to do a short exercise on </a:t>
            </a:r>
            <a:r>
              <a:rPr lang="en-GB" i="1" dirty="0">
                <a:latin typeface="Arial" panose="020B0604020202020204" pitchFamily="34" charset="0"/>
                <a:cs typeface="Arial" panose="020B0604020202020204" pitchFamily="34" charset="0"/>
              </a:rPr>
              <a:t>cognitive pretesting</a:t>
            </a:r>
            <a:r>
              <a:rPr lang="en-GB" dirty="0">
                <a:latin typeface="Arial" panose="020B0604020202020204" pitchFamily="34" charset="0"/>
                <a:cs typeface="Arial" panose="020B0604020202020204" pitchFamily="34" charset="0"/>
              </a:rPr>
              <a:t>. The idea is to get a feel for how participants actually understand and react to survey questions.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During the break, I sent each of you a question. Please come up with two or three pretesting questions for it. I’ll then shuffle you into pairs. Take turns by asking each other the question and pretesting it with one another. Afterwards, discuss whether you encountered any points of confusion and whether those were surprising to you.</a:t>
            </a:r>
          </a:p>
          <a:p>
            <a:pPr marL="0" indent="0" algn="just">
              <a:lnSpc>
                <a:spcPct val="150000"/>
              </a:lnSpc>
              <a:buFontTx/>
              <a:buNone/>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104</a:t>
            </a:fld>
            <a:endParaRPr lang="de-DE"/>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now that you’ve had a chance to try probing your own survey questions, quickly tell me—who here has used ChatGPT or any AI tool to help develop or refine survey questions?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Well, it turns out, using a tool like ChatGPT can actually be pretty effective. I want to tell you about a study by Lenzner and Hadler where they tested ChatGPT’s capabilities. They found that ChatGPT is good at spotting potential question problems and suggesting probing questions to refine the survey. However, it falls short when trying to simulate realistic respondent answers—AI can't quite replace human insight there.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In short, using AI like ChatGPT can’t fully replace real cognitive testing with people, but it’s a useful tool to get additional ideas and catch obvious issues. It’s definitely better than no cognitive pretesting at all, and, as these tools improve, they might become even more helpful in the future.</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105</a:t>
            </a:fld>
            <a:endParaRPr lang="de-DE"/>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talk about the field test, also known as the pilot study. This is where we put our survey out into the real world on a smaller scale to catch any practical issues and assess how well the survey performs with actual respondents.</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Who do we include?</a:t>
            </a:r>
            <a:r>
              <a:rPr lang="en-GB" dirty="0">
                <a:latin typeface="Arial" panose="020B0604020202020204" pitchFamily="34" charset="0"/>
                <a:cs typeface="Arial" panose="020B0604020202020204" pitchFamily="34" charset="0"/>
              </a:rPr>
              <a:t> We generally use a small, convenience sample—people who share some characteristics with our main target group. Think of this as a mini-version of our actual study. While a small sample of 15–35 respondents is often enough to catch practical issues, more complex analyses like Latent Class Analysis (LCA) or Structural Equation </a:t>
            </a:r>
            <a:r>
              <a:rPr lang="en-GB" dirty="0" err="1">
                <a:latin typeface="Arial" panose="020B0604020202020204" pitchFamily="34" charset="0"/>
                <a:cs typeface="Arial" panose="020B0604020202020204" pitchFamily="34" charset="0"/>
              </a:rPr>
              <a:t>Modeling</a:t>
            </a:r>
            <a:r>
              <a:rPr lang="en-GB" dirty="0">
                <a:latin typeface="Arial" panose="020B0604020202020204" pitchFamily="34" charset="0"/>
                <a:cs typeface="Arial" panose="020B0604020202020204" pitchFamily="34" charset="0"/>
              </a:rPr>
              <a:t> (SEM) require at least 100 participants for reliable results.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What are we looking for?</a:t>
            </a:r>
            <a:r>
              <a:rPr lang="en-GB" dirty="0">
                <a:latin typeface="Arial" panose="020B0604020202020204" pitchFamily="34" charset="0"/>
                <a:cs typeface="Arial" panose="020B0604020202020204" pitchFamily="34" charset="0"/>
              </a:rPr>
              <a:t> During a pilot, we’re assessing things like the overall flow of the survey, whether and how the respondents interact with the questionnaire. We’re also interested in key variables—are they performing as we expect? Are they yielding the kinds of data we need? This phase is crucial for testing reliability and validity.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How do we do it?</a:t>
            </a:r>
            <a:r>
              <a:rPr lang="en-GB" dirty="0">
                <a:latin typeface="Arial" panose="020B0604020202020204" pitchFamily="34" charset="0"/>
                <a:cs typeface="Arial" panose="020B0604020202020204" pitchFamily="34" charset="0"/>
              </a:rPr>
              <a:t> First, we implement the survey, often using the same platform or software we’ll use for the main study. After collecting responses, we move into data cleaning and analysis. This includes checking if any responses are incomplete, looking for patterns in how people answer, and running some preliminary statistics.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Pros and Cons:</a:t>
            </a:r>
            <a:r>
              <a:rPr lang="en-GB" dirty="0">
                <a:latin typeface="Arial" panose="020B0604020202020204" pitchFamily="34" charset="0"/>
                <a:cs typeface="Arial" panose="020B0604020202020204" pitchFamily="34" charset="0"/>
              </a:rPr>
              <a:t> Field tests are generally efficient and don’t require the same level of resources as a full-scale survey, but they do still require time, a bit of budget, and thoughtful planning. The payoff is huge, though—it helps us refine the survey and improves the quality of the data we’ll collect later on."</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106</a:t>
            </a:fld>
            <a:endParaRPr lang="de-DE"/>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You can use different statistical analyses in a field test to assess survey data. </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Descriptive Statistics</a:t>
            </a: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This involves basic measures like central tendency (mean, median, mode) to understand the "average" responses.</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It also includes looking at the spread of data, such as standard deviation and variance, to see how much responses vary around the average.</a:t>
            </a:r>
            <a:endParaRPr dirty="0">
              <a:latin typeface="Arial" panose="020B0604020202020204" pitchFamily="34" charset="0"/>
              <a:cs typeface="Arial" panose="020B0604020202020204" pitchFamily="34" charset="0"/>
            </a:endParaRPr>
          </a:p>
          <a:p>
            <a:pPr marL="457200" lvl="1" indent="0"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lang="en-GB"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Exploratory Data Analysis (EDA)</a:t>
            </a: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EDA goes a step further by visualizing data distributions with tools like box plots, histograms, and scatter plots.</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We can also examine relationships between variables with correlation matrices, giving us a preliminary idea of connections between different survey responses, e.g. to check for validity.</a:t>
            </a:r>
            <a:endParaRPr dirty="0">
              <a:latin typeface="Arial" panose="020B0604020202020204" pitchFamily="34" charset="0"/>
              <a:cs typeface="Arial" panose="020B0604020202020204" pitchFamily="34" charset="0"/>
            </a:endParaRPr>
          </a:p>
          <a:p>
            <a:pPr marL="457200" lvl="1" indent="0"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Feasibility and Performance Metrics</a:t>
            </a: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This category is about the logistics of the survey. How long does it take respondents to complete it? Are there areas where respondents drop off?</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We also check for missing data to see if certain questions are being skipped more often than others, which might signal unclear wording or sensitive topics.</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And correct filtering</a:t>
            </a:r>
            <a:endParaRPr dirty="0">
              <a:latin typeface="Arial" panose="020B0604020202020204" pitchFamily="34" charset="0"/>
              <a:cs typeface="Arial" panose="020B0604020202020204" pitchFamily="34" charset="0"/>
            </a:endParaRPr>
          </a:p>
          <a:p>
            <a:pPr marL="457200" lvl="1" indent="0"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457200" lvl="1" indent="0" algn="just">
              <a:lnSpc>
                <a:spcPct val="150000"/>
              </a:lnSpc>
              <a:buFont typeface="+mj-lt"/>
              <a:buNone/>
              <a:defRPr/>
            </a:pPr>
            <a:endParaRPr lang="en-GB"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Data Quality</a:t>
            </a: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Here, we look at reliability measures, like Cronbach’s Alpha, to ensure that different items meant to measure the same concept are consistent.</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We also assess validity, or whether the survey is measuring what it’s intended to, to ensure the data is meaningful and interpretable.</a:t>
            </a:r>
            <a:endParaRPr dirty="0">
              <a:latin typeface="Arial" panose="020B0604020202020204" pitchFamily="34" charset="0"/>
              <a:cs typeface="Arial" panose="020B0604020202020204" pitchFamily="34" charset="0"/>
            </a:endParaRPr>
          </a:p>
          <a:p>
            <a:pPr marL="457200" lvl="1" indent="0"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457200" lvl="1" indent="0" algn="just">
              <a:lnSpc>
                <a:spcPct val="150000"/>
              </a:lnSpc>
              <a:buFont typeface="+mj-lt"/>
              <a:buNone/>
              <a:defRPr/>
            </a:pPr>
            <a:endParaRPr lang="en-GB" b="1"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Measurement Model Assessment</a:t>
            </a: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If you created a set of items to measure a new latent construct, we can use Exploratory Factor Analysis (EFA) to understand and confirm underlying dimensions in our survey responses.</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Structural Equation </a:t>
            </a:r>
            <a:r>
              <a:rPr lang="en-GB" dirty="0" err="1">
                <a:latin typeface="Arial" panose="020B0604020202020204" pitchFamily="34" charset="0"/>
                <a:cs typeface="Arial" panose="020B0604020202020204" pitchFamily="34" charset="0"/>
              </a:rPr>
              <a:t>Modeling</a:t>
            </a:r>
            <a:r>
              <a:rPr lang="en-GB" dirty="0">
                <a:latin typeface="Arial" panose="020B0604020202020204" pitchFamily="34" charset="0"/>
                <a:cs typeface="Arial" panose="020B0604020202020204" pitchFamily="34" charset="0"/>
              </a:rPr>
              <a:t> (SEM) and Latent Class Analysis (LCA) are more sophisticated and kind of state of the art for this, because there are more about confirmatory model testing..</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107</a:t>
            </a:fld>
            <a:endParaRPr lang="de-DE"/>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13F13E60-1F43-590A-35D8-D69806FF798E}" type="slidenum">
              <a:rPr/>
              <a:t>108</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We have now heard a lot about the potential issues that can arise in questionnaire design and how testing questionnaires before actual use can help identify these problems. This brings me to the next topic - the use of already established instruments.</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109</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en-GB" dirty="0">
                <a:latin typeface="Arial" panose="020B0604020202020204" pitchFamily="34" charset="0"/>
                <a:cs typeface="Arial" panose="020B0604020202020204" pitchFamily="34" charset="0"/>
              </a:rPr>
              <a:t>A well-designed questionnaire is absolutely foundational for good research.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First and foremost, it ensures </a:t>
            </a:r>
            <a:r>
              <a:rPr lang="en-GB" i="1" dirty="0">
                <a:latin typeface="Arial" panose="020B0604020202020204" pitchFamily="34" charset="0"/>
                <a:cs typeface="Arial" panose="020B0604020202020204" pitchFamily="34" charset="0"/>
              </a:rPr>
              <a:t>data quality</a:t>
            </a:r>
            <a:r>
              <a:rPr lang="en-GB" dirty="0">
                <a:latin typeface="Arial" panose="020B0604020202020204" pitchFamily="34" charset="0"/>
                <a:cs typeface="Arial" panose="020B0604020202020204" pitchFamily="34" charset="0"/>
              </a:rPr>
              <a:t>. This means your data will be both valid—actually measuring what you intend to measure—and reliable, so that you could theoretically replicate your results. With a complete dataset that minimizes bias, you’re setting yourself up for success from the start.</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Next, a well-designed questionnaire meets the specific requirements of your project. It includes all the relevant information you need and measures the construct in a way that fits your analytical needs.</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On a practical level, good design helps keep your research organized and efficient. You’ll spend less time sorting out messy data or addressing respondent confusion.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Compliance is another key point: a robust questionnaire meets legal and ethical standards, protecting both you and your respondents.</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Finally, a well-crafted questionnaire makes your data reusable, allowing others—or even your future self—to confidently rely on the dataset for further research. In a way, it’s about future-proofing your work so that it retains value beyond this initial project.</a:t>
            </a:r>
          </a:p>
          <a:p>
            <a:endParaRPr lang="en-US" dirty="0"/>
          </a:p>
        </p:txBody>
      </p:sp>
      <p:sp>
        <p:nvSpPr>
          <p:cNvPr id="4" name="Foliennummernplatzhalter 3"/>
          <p:cNvSpPr>
            <a:spLocks noGrp="1"/>
          </p:cNvSpPr>
          <p:nvPr>
            <p:ph type="sldNum" sz="quarter" idx="5"/>
          </p:nvPr>
        </p:nvSpPr>
        <p:spPr/>
        <p:txBody>
          <a:bodyPr/>
          <a:lstStyle/>
          <a:p>
            <a:pPr>
              <a:defRPr/>
            </a:pPr>
            <a:fld id="{345ED637-105D-47ED-97DB-2F24B2DB34D3}" type="slidenum">
              <a:rPr lang="de-DE" smtClean="0"/>
              <a:t>11</a:t>
            </a:fld>
            <a:endParaRPr lang="de-DE"/>
          </a:p>
        </p:txBody>
      </p:sp>
    </p:spTree>
    <p:extLst>
      <p:ext uri="{BB962C8B-B14F-4D97-AF65-F5344CB8AC3E}">
        <p14:creationId xmlns:p14="http://schemas.microsoft.com/office/powerpoint/2010/main" val="300574477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i="0" dirty="0">
                <a:latin typeface="Arial" panose="020B0604020202020204" pitchFamily="34" charset="0"/>
                <a:cs typeface="Arial" panose="020B0604020202020204" pitchFamily="34" charset="0"/>
              </a:rPr>
              <a:t>Existing standard measurement instruments </a:t>
            </a:r>
            <a:r>
              <a:rPr lang="en-GB" dirty="0">
                <a:latin typeface="Arial" panose="020B0604020202020204" pitchFamily="34" charset="0"/>
                <a:cs typeface="Arial" panose="020B0604020202020204" pitchFamily="34" charset="0"/>
              </a:rPr>
              <a:t>are established questions or scales that have been used to measure specific constructs or variables in other surveys already.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marL="171450" marR="0" lvl="0" indent="-171450" algn="just" defTabSz="914400">
              <a:lnSpc>
                <a:spcPct val="150000"/>
              </a:lnSpc>
              <a:spcBef>
                <a:spcPts val="0"/>
              </a:spcBef>
              <a:spcAft>
                <a:spcPts val="0"/>
              </a:spcAft>
              <a:buClrTx/>
              <a:buSzTx/>
              <a:buFont typeface="Arial"/>
              <a:buChar char="•"/>
              <a:defRPr/>
            </a:pPr>
            <a:r>
              <a:rPr lang="en-GB" dirty="0">
                <a:latin typeface="Arial" panose="020B0604020202020204" pitchFamily="34" charset="0"/>
                <a:cs typeface="Arial" panose="020B0604020202020204" pitchFamily="34" charset="0"/>
              </a:rPr>
              <a:t>One major advantage is that these instruments are </a:t>
            </a:r>
            <a:r>
              <a:rPr lang="en-GB" i="1" dirty="0">
                <a:latin typeface="Arial" panose="020B0604020202020204" pitchFamily="34" charset="0"/>
                <a:cs typeface="Arial" panose="020B0604020202020204" pitchFamily="34" charset="0"/>
              </a:rPr>
              <a:t>already tested</a:t>
            </a:r>
            <a:r>
              <a:rPr lang="en-GB" dirty="0">
                <a:latin typeface="Arial" panose="020B0604020202020204" pitchFamily="34" charset="0"/>
                <a:cs typeface="Arial" panose="020B0604020202020204" pitchFamily="34" charset="0"/>
              </a:rPr>
              <a:t>—they’re known to be reliable, valid, and generalizable across different populations or contexts. That means that for most cases, you don’t have to do extensive testing, which </a:t>
            </a:r>
            <a:r>
              <a:rPr lang="en-GB" i="1" dirty="0">
                <a:latin typeface="Arial" panose="020B0604020202020204" pitchFamily="34" charset="0"/>
                <a:cs typeface="Arial" panose="020B0604020202020204" pitchFamily="34" charset="0"/>
              </a:rPr>
              <a:t>saves time and resources</a:t>
            </a:r>
            <a:r>
              <a:rPr lang="en-GB" dirty="0">
                <a:latin typeface="Arial" panose="020B0604020202020204" pitchFamily="34" charset="0"/>
                <a:cs typeface="Arial" panose="020B0604020202020204" pitchFamily="34" charset="0"/>
              </a:rPr>
              <a:t>. Rather than developing, testing, and refining new questions, we can focus on other aspects of our study.</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endParaRPr lang="en-GB"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Another benefit is that these instruments are </a:t>
            </a:r>
            <a:r>
              <a:rPr lang="en-GB" i="1" dirty="0">
                <a:latin typeface="Arial" panose="020B0604020202020204" pitchFamily="34" charset="0"/>
                <a:cs typeface="Arial" panose="020B0604020202020204" pitchFamily="34" charset="0"/>
              </a:rPr>
              <a:t>recognized and accepted</a:t>
            </a:r>
            <a:r>
              <a:rPr lang="en-GB" dirty="0">
                <a:latin typeface="Arial" panose="020B0604020202020204" pitchFamily="34" charset="0"/>
                <a:cs typeface="Arial" panose="020B0604020202020204" pitchFamily="34" charset="0"/>
              </a:rPr>
              <a:t> within the scientific community. This makes it easier to compare results across studies because we’re using a common language, so to speak. And if papers are later published based on the data, journals and reviewers also expect that the instruments commonly used for the respective research questions are applied.</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110</a:t>
            </a:fld>
            <a:endParaRPr lang="de-DE"/>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so here we’re looking at different sources where you can find measurement instruments for your surveys.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Databases for Survey Instruments</a:t>
            </a:r>
            <a:r>
              <a:rPr lang="en-GB" dirty="0">
                <a:latin typeface="Arial" panose="020B0604020202020204" pitchFamily="34" charset="0"/>
                <a:cs typeface="Arial" panose="020B0604020202020204" pitchFamily="34" charset="0"/>
              </a:rPr>
              <a:t>: This is the gold standard! Databases like this usually have instruments that are tried, tested, well-documented, and often free to reuse. Plus, you can cite them, which adds credibility to your work. </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Published Instrument Development Papers</a:t>
            </a:r>
            <a:r>
              <a:rPr lang="en-GB" dirty="0">
                <a:latin typeface="Arial" panose="020B0604020202020204" pitchFamily="34" charset="0"/>
                <a:cs typeface="Arial" panose="020B0604020202020204" pitchFamily="34" charset="0"/>
              </a:rPr>
              <a:t>: Next up, there are papers that specifically detail the development of a measurement tool. These are solid sources too. You get a documented process and can usually reuse or adapt the tools with a citation.</a:t>
            </a:r>
            <a:endParaRPr dirty="0">
              <a:latin typeface="Arial" panose="020B0604020202020204" pitchFamily="34" charset="0"/>
              <a:cs typeface="Arial" panose="020B0604020202020204" pitchFamily="34" charset="0"/>
            </a:endParaRPr>
          </a:p>
          <a:p>
            <a:pPr algn="just">
              <a:lnSpc>
                <a:spcPct val="150000"/>
              </a:lnSpc>
              <a:buFont typeface="+mj-lt"/>
              <a:buNone/>
              <a:defRPr/>
            </a:pPr>
            <a:endParaRPr lang="en-GB"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3</a:t>
            </a:r>
            <a:r>
              <a:rPr lang="en-GB" b="0"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Published Subject Matter Papers</a:t>
            </a:r>
            <a:r>
              <a:rPr lang="en-GB" dirty="0">
                <a:latin typeface="Arial" panose="020B0604020202020204" pitchFamily="34" charset="0"/>
                <a:cs typeface="Arial" panose="020B0604020202020204" pitchFamily="34" charset="0"/>
              </a:rPr>
              <a:t>: These can be a bit of a mixed bag. They might not have the same testing behind the instrument itself, but you’ll find tools others have used in similar research. They’re documented, so you’ll know the context, but double-check if it’s okay to reuse or adapt them—and whether they’re fully tested.</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4- Questionnaires from Other Surveys</a:t>
            </a:r>
            <a:r>
              <a:rPr lang="en-GB" dirty="0">
                <a:latin typeface="Arial" panose="020B0604020202020204" pitchFamily="34" charset="0"/>
                <a:cs typeface="Arial" panose="020B0604020202020204" pitchFamily="34" charset="0"/>
              </a:rPr>
              <a:t>: Finally, borrowing from other surveys. These can be helpful for inspiration or if they closely match your needs, but the reliability might be unknown. You’ll want to dig deeper to understand their origin and see if they’re suitable for your study. </a:t>
            </a:r>
            <a:endParaRPr dirty="0">
              <a:latin typeface="Arial" panose="020B0604020202020204" pitchFamily="34" charset="0"/>
              <a:cs typeface="Arial" panose="020B0604020202020204" pitchFamily="34" charset="0"/>
            </a:endParaRPr>
          </a:p>
          <a:p>
            <a:pPr algn="just">
              <a:lnSpc>
                <a:spcPct val="150000"/>
              </a:lnSpc>
              <a:buFont typeface="+mj-lt"/>
              <a:buNone/>
              <a:defRPr/>
            </a:pPr>
            <a:endParaRPr lang="en-GB" dirty="0">
              <a:latin typeface="Arial" panose="020B0604020202020204" pitchFamily="34" charset="0"/>
              <a:cs typeface="Arial" panose="020B0604020202020204" pitchFamily="34" charset="0"/>
            </a:endParaRPr>
          </a:p>
          <a:p>
            <a:pPr algn="just">
              <a:lnSpc>
                <a:spcPct val="150000"/>
              </a:lnSpc>
              <a:buFont typeface="+mj-lt"/>
              <a:buNone/>
              <a:defRPr/>
            </a:pPr>
            <a:r>
              <a:rPr lang="en-GB" dirty="0">
                <a:latin typeface="Arial" panose="020B0604020202020204" pitchFamily="34" charset="0"/>
                <a:cs typeface="Arial" panose="020B0604020202020204" pitchFamily="34" charset="0"/>
              </a:rPr>
              <a:t>But now some words about how and where to look for measurement instruments specifically.</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111</a:t>
            </a:fld>
            <a:endParaRPr lang="de-DE"/>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Here’s a quick overview of some useful databases where you can find established survey measurement instruments, especially for social and </a:t>
            </a:r>
            <a:r>
              <a:rPr lang="en-GB" dirty="0" err="1">
                <a:latin typeface="Arial" panose="020B0604020202020204" pitchFamily="34" charset="0"/>
                <a:cs typeface="Arial" panose="020B0604020202020204" pitchFamily="34" charset="0"/>
              </a:rPr>
              <a:t>behavioral</a:t>
            </a:r>
            <a:r>
              <a:rPr lang="en-GB" dirty="0">
                <a:latin typeface="Arial" panose="020B0604020202020204" pitchFamily="34" charset="0"/>
                <a:cs typeface="Arial" panose="020B0604020202020204" pitchFamily="34" charset="0"/>
              </a:rPr>
              <a:t> sciences, as well as psychology: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ZIS Open Access Repository by </a:t>
            </a:r>
            <a:r>
              <a:rPr lang="en-GB" b="1" dirty="0" err="1">
                <a:latin typeface="Arial" panose="020B0604020202020204" pitchFamily="34" charset="0"/>
                <a:cs typeface="Arial" panose="020B0604020202020204" pitchFamily="34" charset="0"/>
              </a:rPr>
              <a:t>Gesis</a:t>
            </a:r>
            <a:r>
              <a:rPr lang="en-GB" dirty="0">
                <a:latin typeface="Arial" panose="020B0604020202020204" pitchFamily="34" charset="0"/>
                <a:cs typeface="Arial" panose="020B0604020202020204" pitchFamily="34" charset="0"/>
              </a:rPr>
              <a:t>: This is a great resource for high-quality, tried-and-tested instruments. It’s open access, which means it’s free, and it’s curated to ensure scientific standards are met. You can find a variety of scales and items covering topics from job satisfaction to education and beyond.</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SQPR3.0, also by </a:t>
            </a:r>
            <a:r>
              <a:rPr lang="en-GB" b="1" dirty="0" err="1">
                <a:latin typeface="Arial" panose="020B0604020202020204" pitchFamily="34" charset="0"/>
                <a:cs typeface="Arial" panose="020B0604020202020204" pitchFamily="34" charset="0"/>
              </a:rPr>
              <a:t>Gesis</a:t>
            </a:r>
            <a:r>
              <a:rPr lang="en-GB" dirty="0">
                <a:latin typeface="Arial" panose="020B0604020202020204" pitchFamily="34" charset="0"/>
                <a:cs typeface="Arial" panose="020B0604020202020204" pitchFamily="34" charset="0"/>
              </a:rPr>
              <a:t>: This is the Survey Quality Prediction System, which is designed as a tool for predicting the quality of survey questions. I tried it myself and didn’t find it useful for my research purposes in the past. However, it also works as a database where researcher can upload and share their measurement instruments and how they performed in testing. So here, you can also find questions that have been empirically tested for reliability and validity.</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err="1">
                <a:latin typeface="Arial" panose="020B0604020202020204" pitchFamily="34" charset="0"/>
                <a:cs typeface="Arial" panose="020B0604020202020204" pitchFamily="34" charset="0"/>
              </a:rPr>
              <a:t>RatSWD</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Standardfragenkatalog</a:t>
            </a:r>
            <a:r>
              <a:rPr lang="en-GB" dirty="0">
                <a:latin typeface="Arial" panose="020B0604020202020204" pitchFamily="34" charset="0"/>
                <a:cs typeface="Arial" panose="020B0604020202020204" pitchFamily="34" charset="0"/>
              </a:rPr>
              <a:t>: A German database with standard questions, particularly valuable for those working in German-language contexts or looking for regionally specific instruments.</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FDZ </a:t>
            </a:r>
            <a:r>
              <a:rPr lang="en-GB" b="1" dirty="0" err="1">
                <a:latin typeface="Arial" panose="020B0604020202020204" pitchFamily="34" charset="0"/>
                <a:cs typeface="Arial" panose="020B0604020202020204" pitchFamily="34" charset="0"/>
              </a:rPr>
              <a:t>Bildung</a:t>
            </a:r>
            <a:r>
              <a:rPr lang="en-GB" b="1" dirty="0">
                <a:latin typeface="Arial" panose="020B0604020202020204" pitchFamily="34" charset="0"/>
                <a:cs typeface="Arial" panose="020B0604020202020204" pitchFamily="34" charset="0"/>
              </a:rPr>
              <a:t> Assessment Documentation</a:t>
            </a:r>
            <a:r>
              <a:rPr lang="en-GB" dirty="0">
                <a:latin typeface="Arial" panose="020B0604020202020204" pitchFamily="34" charset="0"/>
                <a:cs typeface="Arial" panose="020B0604020202020204" pitchFamily="34" charset="0"/>
              </a:rPr>
              <a:t>: This documentation focuses on educational surveys, helping you tap into questions and scales that have been used in educational research.</a:t>
            </a:r>
            <a:endParaRPr dirty="0">
              <a:latin typeface="Arial" panose="020B0604020202020204" pitchFamily="34" charset="0"/>
              <a:cs typeface="Arial" panose="020B0604020202020204" pitchFamily="34" charset="0"/>
            </a:endParaRPr>
          </a:p>
          <a:p>
            <a:pPr algn="just">
              <a:lnSpc>
                <a:spcPct val="150000"/>
              </a:lnSpc>
              <a:buFont typeface="Arial"/>
              <a:buNone/>
              <a:defRPr/>
            </a:pPr>
            <a:r>
              <a:rPr lang="en-GB" b="1" dirty="0">
                <a:latin typeface="Arial" panose="020B0604020202020204" pitchFamily="34" charset="0"/>
                <a:cs typeface="Arial" panose="020B0604020202020204" pitchFamily="34" charset="0"/>
              </a:rPr>
              <a:t>PSYNDEX Tests</a:t>
            </a: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Open Test Archive</a:t>
            </a:r>
            <a:r>
              <a:rPr lang="en-GB" dirty="0">
                <a:latin typeface="Arial" panose="020B0604020202020204" pitchFamily="34" charset="0"/>
                <a:cs typeface="Arial" panose="020B0604020202020204" pitchFamily="34" charset="0"/>
              </a:rPr>
              <a:t>: Both offer psychological tests and measurement instruments, covering a wide range of topics from clinical to educational settings.</a:t>
            </a:r>
            <a:endParaRPr dirty="0">
              <a:latin typeface="Arial" panose="020B0604020202020204" pitchFamily="34" charset="0"/>
              <a:cs typeface="Arial" panose="020B0604020202020204" pitchFamily="34" charset="0"/>
            </a:endParaRPr>
          </a:p>
          <a:p>
            <a:pPr algn="just">
              <a:lnSpc>
                <a:spcPct val="150000"/>
              </a:lnSpc>
              <a:buFont typeface="Arial"/>
              <a:buNone/>
              <a:defRPr/>
            </a:pPr>
            <a:endParaRPr lang="en-GB" dirty="0"/>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112</a:t>
            </a:fld>
            <a:endParaRPr lang="de-DE"/>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 we're looking at </a:t>
            </a:r>
            <a:r>
              <a:rPr lang="en-GB" b="1" dirty="0">
                <a:latin typeface="Arial" panose="020B0604020202020204" pitchFamily="34" charset="0"/>
                <a:cs typeface="Arial" panose="020B0604020202020204" pitchFamily="34" charset="0"/>
              </a:rPr>
              <a:t>published instrument development papers</a:t>
            </a:r>
            <a:r>
              <a:rPr lang="en-GB" dirty="0">
                <a:latin typeface="Arial" panose="020B0604020202020204" pitchFamily="34" charset="0"/>
                <a:cs typeface="Arial" panose="020B0604020202020204" pitchFamily="34" charset="0"/>
              </a:rPr>
              <a:t> as a source for measurement tools. These papers are valuable because they document the development and validation of specific survey instruments, often including in-depth methodological </a:t>
            </a:r>
            <a:r>
              <a:rPr lang="en-GB" dirty="0" err="1">
                <a:latin typeface="Arial" panose="020B0604020202020204" pitchFamily="34" charset="0"/>
                <a:cs typeface="Arial" panose="020B0604020202020204" pitchFamily="34" charset="0"/>
              </a:rPr>
              <a:t>details.You</a:t>
            </a:r>
            <a:r>
              <a:rPr lang="en-GB" dirty="0">
                <a:latin typeface="Arial" panose="020B0604020202020204" pitchFamily="34" charset="0"/>
                <a:cs typeface="Arial" panose="020B0604020202020204" pitchFamily="34" charset="0"/>
              </a:rPr>
              <a:t> can find such papers in </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Specialized Journals</a:t>
            </a:r>
            <a:r>
              <a:rPr lang="en-GB" dirty="0">
                <a:latin typeface="Arial" panose="020B0604020202020204" pitchFamily="34" charset="0"/>
                <a:cs typeface="Arial" panose="020B0604020202020204" pitchFamily="34" charset="0"/>
              </a:rPr>
              <a:t>: We have journals focused on survey methodology, such as </a:t>
            </a:r>
            <a:r>
              <a:rPr lang="en-GB" i="1" dirty="0">
                <a:latin typeface="Arial" panose="020B0604020202020204" pitchFamily="34" charset="0"/>
                <a:cs typeface="Arial" panose="020B0604020202020204" pitchFamily="34" charset="0"/>
              </a:rPr>
              <a:t>Measurement Instruments for the Social Sciences</a:t>
            </a:r>
            <a:r>
              <a:rPr lang="en-GB" dirty="0">
                <a:latin typeface="Arial" panose="020B0604020202020204" pitchFamily="34" charset="0"/>
                <a:cs typeface="Arial" panose="020B0604020202020204" pitchFamily="34" charset="0"/>
              </a:rPr>
              <a:t> and </a:t>
            </a:r>
            <a:r>
              <a:rPr lang="en-GB" i="1" dirty="0">
                <a:latin typeface="Arial" panose="020B0604020202020204" pitchFamily="34" charset="0"/>
                <a:cs typeface="Arial" panose="020B0604020202020204" pitchFamily="34" charset="0"/>
              </a:rPr>
              <a:t>ZUMA-</a:t>
            </a:r>
            <a:r>
              <a:rPr lang="en-GB" i="1" dirty="0" err="1">
                <a:latin typeface="Arial" panose="020B0604020202020204" pitchFamily="34" charset="0"/>
                <a:cs typeface="Arial" panose="020B0604020202020204" pitchFamily="34" charset="0"/>
              </a:rPr>
              <a:t>Nachrichten</a:t>
            </a:r>
            <a:r>
              <a:rPr lang="en-GB" dirty="0">
                <a:latin typeface="Arial" panose="020B0604020202020204" pitchFamily="34" charset="0"/>
                <a:cs typeface="Arial" panose="020B0604020202020204" pitchFamily="34" charset="0"/>
              </a:rPr>
              <a:t> (though the latter is a bit older). These journals publish articles specifically dedicated to creating and validating survey instruments.</a:t>
            </a:r>
            <a:endParaRPr dirty="0">
              <a:latin typeface="Arial" panose="020B0604020202020204" pitchFamily="34" charset="0"/>
              <a:cs typeface="Arial" panose="020B0604020202020204" pitchFamily="34" charset="0"/>
            </a:endParaRPr>
          </a:p>
          <a:p>
            <a:pPr algn="just">
              <a:lnSpc>
                <a:spcPct val="150000"/>
              </a:lnSpc>
              <a:buFont typeface="+mj-lt"/>
              <a:buNone/>
              <a:defRPr/>
            </a:pPr>
            <a:endParaRPr lang="en-GB" dirty="0">
              <a:latin typeface="Arial" panose="020B0604020202020204" pitchFamily="34" charset="0"/>
              <a:cs typeface="Arial" panose="020B0604020202020204" pitchFamily="34" charset="0"/>
            </a:endParaRPr>
          </a:p>
          <a:p>
            <a:pPr algn="just">
              <a:lnSpc>
                <a:spcPct val="150000"/>
              </a:lnSpc>
              <a:buFont typeface="+mj-lt"/>
              <a:buNone/>
              <a:defRPr/>
            </a:pPr>
            <a:r>
              <a:rPr lang="en-GB" dirty="0">
                <a:latin typeface="Arial" panose="020B0604020202020204" pitchFamily="34" charset="0"/>
                <a:cs typeface="Arial" panose="020B0604020202020204" pitchFamily="34" charset="0"/>
              </a:rPr>
              <a:t>A second possibility are</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Subject-Specific Journals</a:t>
            </a:r>
            <a:r>
              <a:rPr lang="en-GB" dirty="0">
                <a:latin typeface="Arial" panose="020B0604020202020204" pitchFamily="34" charset="0"/>
                <a:cs typeface="Arial" panose="020B0604020202020204" pitchFamily="34" charset="0"/>
              </a:rPr>
              <a:t>: In addition, many instruments are published within journals that focus on specific fields or topics. For example, the </a:t>
            </a:r>
            <a:r>
              <a:rPr lang="en-GB" i="1" dirty="0">
                <a:latin typeface="Arial" panose="020B0604020202020204" pitchFamily="34" charset="0"/>
                <a:cs typeface="Arial" panose="020B0604020202020204" pitchFamily="34" charset="0"/>
              </a:rPr>
              <a:t>International Journal of Technology Management</a:t>
            </a:r>
            <a:r>
              <a:rPr lang="en-GB" dirty="0">
                <a:latin typeface="Arial" panose="020B0604020202020204" pitchFamily="34" charset="0"/>
                <a:cs typeface="Arial" panose="020B0604020202020204" pitchFamily="34" charset="0"/>
              </a:rPr>
              <a:t> might publish a tool focused on organizational renewal, as shown in the example here.</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113</a:t>
            </a:fld>
            <a:endParaRPr lang="de-DE"/>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b="1" dirty="0">
                <a:latin typeface="Arial" panose="020B0604020202020204" pitchFamily="34" charset="0"/>
                <a:cs typeface="Arial" panose="020B0604020202020204" pitchFamily="34" charset="0"/>
              </a:rPr>
              <a:t>Subject matter papers</a:t>
            </a:r>
            <a:r>
              <a:rPr lang="en-GB" dirty="0">
                <a:latin typeface="Arial" panose="020B0604020202020204" pitchFamily="34" charset="0"/>
                <a:cs typeface="Arial" panose="020B0604020202020204" pitchFamily="34" charset="0"/>
              </a:rPr>
              <a:t> focus on your specific area of interest.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buFont typeface="Arial"/>
              <a:buNone/>
              <a:defRPr/>
            </a:pPr>
            <a:r>
              <a:rPr lang="en-GB" dirty="0">
                <a:latin typeface="Arial" panose="020B0604020202020204" pitchFamily="34" charset="0"/>
                <a:cs typeface="Arial" panose="020B0604020202020204" pitchFamily="34" charset="0"/>
              </a:rPr>
              <a:t>You can find relevant papers on your topic and examine the methods section to see what kind of instruments or operationalization the authors used. Often, researchers detail the scales, indexes, or specific survey items they applied in their study. </a:t>
            </a:r>
            <a:endParaRPr dirty="0">
              <a:latin typeface="Arial" panose="020B0604020202020204" pitchFamily="34" charset="0"/>
              <a:cs typeface="Arial" panose="020B0604020202020204" pitchFamily="34" charset="0"/>
            </a:endParaRPr>
          </a:p>
          <a:p>
            <a:pPr algn="just">
              <a:lnSpc>
                <a:spcPct val="150000"/>
              </a:lnSpc>
              <a:buFont typeface="Arial"/>
              <a:buNone/>
              <a:defRPr/>
            </a:pPr>
            <a:endParaRPr lang="en-GB" dirty="0">
              <a:latin typeface="Arial" panose="020B0604020202020204" pitchFamily="34" charset="0"/>
              <a:cs typeface="Arial" panose="020B0604020202020204" pitchFamily="34" charset="0"/>
            </a:endParaRPr>
          </a:p>
          <a:p>
            <a:pPr algn="just">
              <a:lnSpc>
                <a:spcPct val="150000"/>
              </a:lnSpc>
              <a:buFont typeface="Arial"/>
              <a:buNone/>
              <a:defRPr/>
            </a:pPr>
            <a:r>
              <a:rPr lang="en-GB" dirty="0">
                <a:latin typeface="Arial" panose="020B0604020202020204" pitchFamily="34" charset="0"/>
                <a:cs typeface="Arial" panose="020B0604020202020204" pitchFamily="34" charset="0"/>
              </a:rPr>
              <a:t>If you find that the instruments they used are exactly what you need—or close to it—you might consider reaching out to the authors. They can provide additional insights or even share the original measurement tools with you. And it’s also necessary to check with them if you are allowed to reuse their instrument.</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114</a:t>
            </a:fld>
            <a:endParaRPr lang="de-DE"/>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Finally, you can use </a:t>
            </a:r>
            <a:r>
              <a:rPr lang="en-GB" b="1" dirty="0">
                <a:latin typeface="Arial" panose="020B0604020202020204" pitchFamily="34" charset="0"/>
                <a:cs typeface="Arial" panose="020B0604020202020204" pitchFamily="34" charset="0"/>
              </a:rPr>
              <a:t>questionnaires from other surveys</a:t>
            </a:r>
            <a:r>
              <a:rPr lang="en-GB" dirty="0">
                <a:latin typeface="Arial" panose="020B0604020202020204" pitchFamily="34" charset="0"/>
                <a:cs typeface="Arial" panose="020B0604020202020204" pitchFamily="34" charset="0"/>
              </a:rPr>
              <a:t> as a source for measurement instruments.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buFont typeface="Arial"/>
              <a:buNone/>
              <a:defRPr/>
            </a:pPr>
            <a:r>
              <a:rPr lang="en-GB" dirty="0">
                <a:latin typeface="Arial" panose="020B0604020202020204" pitchFamily="34" charset="0"/>
                <a:cs typeface="Arial" panose="020B0604020202020204" pitchFamily="34" charset="0"/>
              </a:rPr>
              <a:t>You can use tools like </a:t>
            </a:r>
            <a:r>
              <a:rPr lang="en-GB" b="1" dirty="0">
                <a:latin typeface="Arial" panose="020B0604020202020204" pitchFamily="34" charset="0"/>
                <a:cs typeface="Arial" panose="020B0604020202020204" pitchFamily="34" charset="0"/>
              </a:rPr>
              <a:t>Google data set search</a:t>
            </a:r>
            <a:r>
              <a:rPr lang="en-GB" dirty="0">
                <a:latin typeface="Arial" panose="020B0604020202020204" pitchFamily="34" charset="0"/>
                <a:cs typeface="Arial" panose="020B0604020202020204" pitchFamily="34" charset="0"/>
              </a:rPr>
              <a:t> or visit </a:t>
            </a:r>
            <a:r>
              <a:rPr lang="en-GB" b="1" dirty="0">
                <a:latin typeface="Arial" panose="020B0604020202020204" pitchFamily="34" charset="0"/>
                <a:cs typeface="Arial" panose="020B0604020202020204" pitchFamily="34" charset="0"/>
              </a:rPr>
              <a:t>Research Data Centres</a:t>
            </a:r>
            <a:r>
              <a:rPr lang="en-GB" dirty="0">
                <a:latin typeface="Arial" panose="020B0604020202020204" pitchFamily="34" charset="0"/>
                <a:cs typeface="Arial" panose="020B0604020202020204" pitchFamily="34" charset="0"/>
              </a:rPr>
              <a:t>. These platforms allow you to search for studies or specific survey instruments that might match your needs. In the example on the right, you see the </a:t>
            </a:r>
            <a:r>
              <a:rPr lang="en-GB" dirty="0" err="1">
                <a:latin typeface="Arial" panose="020B0604020202020204" pitchFamily="34" charset="0"/>
                <a:cs typeface="Arial" panose="020B0604020202020204" pitchFamily="34" charset="0"/>
              </a:rPr>
              <a:t>Nacaps</a:t>
            </a:r>
            <a:r>
              <a:rPr lang="en-GB" dirty="0">
                <a:latin typeface="Arial" panose="020B0604020202020204" pitchFamily="34" charset="0"/>
                <a:cs typeface="Arial" panose="020B0604020202020204" pitchFamily="34" charset="0"/>
              </a:rPr>
              <a:t> survey data available as a scientific use file in the research data centre. And it comes with additional materials like variable questionnaires.</a:t>
            </a:r>
            <a:endParaRPr dirty="0">
              <a:latin typeface="Arial" panose="020B0604020202020204" pitchFamily="34" charset="0"/>
              <a:cs typeface="Arial" panose="020B0604020202020204" pitchFamily="34" charset="0"/>
            </a:endParaRPr>
          </a:p>
          <a:p>
            <a:pPr algn="just">
              <a:lnSpc>
                <a:spcPct val="150000"/>
              </a:lnSpc>
              <a:buFont typeface="Arial"/>
              <a:buNone/>
              <a:defRPr/>
            </a:pPr>
            <a:r>
              <a:rPr lang="en-GB" dirty="0">
                <a:latin typeface="Arial" panose="020B0604020202020204" pitchFamily="34" charset="0"/>
                <a:cs typeface="Arial" panose="020B0604020202020204" pitchFamily="34" charset="0"/>
              </a:rPr>
              <a:t>Another possibility is to directly check the </a:t>
            </a:r>
            <a:r>
              <a:rPr lang="en-GB" b="1" dirty="0">
                <a:latin typeface="Arial" panose="020B0604020202020204" pitchFamily="34" charset="0"/>
                <a:cs typeface="Arial" panose="020B0604020202020204" pitchFamily="34" charset="0"/>
              </a:rPr>
              <a:t>studies website</a:t>
            </a:r>
            <a:r>
              <a:rPr lang="en-GB" dirty="0">
                <a:latin typeface="Arial" panose="020B0604020202020204" pitchFamily="34" charset="0"/>
                <a:cs typeface="Arial" panose="020B0604020202020204" pitchFamily="34" charset="0"/>
              </a:rPr>
              <a:t>. Either you know already specific studies relevant four your field, or you can check out large-scale surveys like </a:t>
            </a:r>
            <a:r>
              <a:rPr lang="en-GB" b="1" dirty="0">
                <a:latin typeface="Arial" panose="020B0604020202020204" pitchFamily="34" charset="0"/>
                <a:cs typeface="Arial" panose="020B0604020202020204" pitchFamily="34" charset="0"/>
              </a:rPr>
              <a:t>ALLBUS, ESS, SOEP, NEPS,</a:t>
            </a: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SHARE</a:t>
            </a:r>
            <a:r>
              <a:rPr lang="en-GB" dirty="0">
                <a:latin typeface="Arial" panose="020B0604020202020204" pitchFamily="34" charset="0"/>
                <a:cs typeface="Arial" panose="020B0604020202020204" pitchFamily="34" charset="0"/>
              </a:rPr>
              <a:t>. These studies cover super a super diverse range of topics and often have well-documented questionnaires available you can steal from.</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algn="just">
              <a:lnSpc>
                <a:spcPct val="150000"/>
              </a:lnSpc>
              <a:defRPr/>
            </a:pPr>
            <a:r>
              <a:rPr lang="en-US" dirty="0">
                <a:latin typeface="Arial" panose="020B0604020202020204" pitchFamily="34" charset="0"/>
                <a:cs typeface="Arial" panose="020B0604020202020204" pitchFamily="34" charset="0"/>
              </a:rPr>
              <a:t>If there are no information available about licensing or if this questions can be reused, I also recommend to contact the researchers. In my experience, people are really helpful and reusing questions has never been an issue in my career.</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115</a:t>
            </a:fld>
            <a:endParaRPr lang="de-DE"/>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Sometimes, you won’t find a survey question that fits your needs </a:t>
            </a:r>
            <a:r>
              <a:rPr lang="en-GB" i="1" dirty="0">
                <a:latin typeface="Arial" panose="020B0604020202020204" pitchFamily="34" charset="0"/>
                <a:cs typeface="Arial" panose="020B0604020202020204" pitchFamily="34" charset="0"/>
              </a:rPr>
              <a:t>perfectly.</a:t>
            </a:r>
            <a:r>
              <a:rPr lang="en-GB" dirty="0">
                <a:latin typeface="Arial" panose="020B0604020202020204" pitchFamily="34" charset="0"/>
                <a:cs typeface="Arial" panose="020B0604020202020204" pitchFamily="34" charset="0"/>
              </a:rPr>
              <a:t> And that’s okay! You don’t always have to reinvent the wheel. If an instrument is close but doesn’t quite match your requirements, you can </a:t>
            </a:r>
            <a:r>
              <a:rPr lang="en-GB" b="1" dirty="0">
                <a:latin typeface="Arial" panose="020B0604020202020204" pitchFamily="34" charset="0"/>
                <a:cs typeface="Arial" panose="020B0604020202020204" pitchFamily="34" charset="0"/>
              </a:rPr>
              <a:t>adapt</a:t>
            </a:r>
            <a:r>
              <a:rPr lang="en-GB" dirty="0">
                <a:latin typeface="Arial" panose="020B0604020202020204" pitchFamily="34" charset="0"/>
                <a:cs typeface="Arial" panose="020B0604020202020204" pitchFamily="34" charset="0"/>
              </a:rPr>
              <a:t> it—tweak the wording, change the response options, adjust the focus—whatever makes it work better for your specific context.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US" dirty="0">
                <a:latin typeface="Arial" panose="020B0604020202020204" pitchFamily="34" charset="0"/>
                <a:cs typeface="Arial" panose="020B0604020202020204" pitchFamily="34" charset="0"/>
              </a:rPr>
              <a:t>For example, the question above was the original instrument measuring job adequacy of the university degree. For </a:t>
            </a:r>
            <a:r>
              <a:rPr lang="en-US" dirty="0" err="1">
                <a:latin typeface="Arial" panose="020B0604020202020204" pitchFamily="34" charset="0"/>
                <a:cs typeface="Arial" panose="020B0604020202020204" pitchFamily="34" charset="0"/>
              </a:rPr>
              <a:t>Nacaps</a:t>
            </a:r>
            <a:r>
              <a:rPr lang="en-US" dirty="0">
                <a:latin typeface="Arial" panose="020B0604020202020204" pitchFamily="34" charset="0"/>
                <a:cs typeface="Arial" panose="020B0604020202020204" pitchFamily="34" charset="0"/>
              </a:rPr>
              <a:t>, we adapted it to get an instrument measuring the job adequacy of the Doctorate.</a:t>
            </a:r>
            <a:endParaRPr lang="en-GB"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116</a:t>
            </a:fld>
            <a:endParaRPr lang="de-DE"/>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When you decide to adapt a survey instrument, there are a few important things to keep in mind. First, questions that work well in one context—whether cultural or linguistic—might not translate effectively into another. So if you’re working with a different audience, you may need to adjust wording or concepts for relevance.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Also, be cautious with changes, as they can impact the </a:t>
            </a:r>
            <a:r>
              <a:rPr lang="en-GB" b="1" dirty="0">
                <a:latin typeface="Arial" panose="020B0604020202020204" pitchFamily="34" charset="0"/>
                <a:cs typeface="Arial" panose="020B0604020202020204" pitchFamily="34" charset="0"/>
              </a:rPr>
              <a:t>reliability</a:t>
            </a: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validity</a:t>
            </a:r>
            <a:r>
              <a:rPr lang="en-GB" dirty="0">
                <a:latin typeface="Arial" panose="020B0604020202020204" pitchFamily="34" charset="0"/>
                <a:cs typeface="Arial" panose="020B0604020202020204" pitchFamily="34" charset="0"/>
              </a:rPr>
              <a:t> of the question—meaning it might end up measuring something slightly different from what was intended. A good practice is to </a:t>
            </a:r>
            <a:r>
              <a:rPr lang="en-GB" b="1" dirty="0">
                <a:latin typeface="Arial" panose="020B0604020202020204" pitchFamily="34" charset="0"/>
                <a:cs typeface="Arial" panose="020B0604020202020204" pitchFamily="34" charset="0"/>
              </a:rPr>
              <a:t>pilot test</a:t>
            </a:r>
            <a:r>
              <a:rPr lang="en-GB" dirty="0">
                <a:latin typeface="Arial" panose="020B0604020202020204" pitchFamily="34" charset="0"/>
                <a:cs typeface="Arial" panose="020B0604020202020204" pitchFamily="34" charset="0"/>
              </a:rPr>
              <a:t> any adapted questions with a small sample from your target group. This helps you catch any issues before your full survey rollout.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Lastly, check for any </a:t>
            </a:r>
            <a:r>
              <a:rPr lang="en-GB" b="1" dirty="0">
                <a:latin typeface="Arial" panose="020B0604020202020204" pitchFamily="34" charset="0"/>
                <a:cs typeface="Arial" panose="020B0604020202020204" pitchFamily="34" charset="0"/>
              </a:rPr>
              <a:t>copyright or licensing restrictions</a:t>
            </a:r>
            <a:r>
              <a:rPr lang="en-GB" dirty="0">
                <a:latin typeface="Arial" panose="020B0604020202020204" pitchFamily="34" charset="0"/>
                <a:cs typeface="Arial" panose="020B0604020202020204" pitchFamily="34" charset="0"/>
              </a:rPr>
              <a:t> on the original instrument, especially in fields like medicine or psychology where certain scales may require permission or fees for use.</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117</a:t>
            </a:fld>
            <a:endParaRPr lang="de-DE"/>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now we’re moving into a topic that’s not exactly a </a:t>
            </a:r>
            <a:r>
              <a:rPr lang="en-GB" dirty="0" err="1">
                <a:latin typeface="Arial" panose="020B0604020202020204" pitchFamily="34" charset="0"/>
                <a:cs typeface="Arial" panose="020B0604020202020204" pitchFamily="34" charset="0"/>
              </a:rPr>
              <a:t>favorite</a:t>
            </a:r>
            <a:r>
              <a:rPr lang="en-GB" dirty="0">
                <a:latin typeface="Arial" panose="020B0604020202020204" pitchFamily="34" charset="0"/>
                <a:cs typeface="Arial" panose="020B0604020202020204" pitchFamily="34" charset="0"/>
              </a:rPr>
              <a:t> among us survey researchers—data protection and ethics.</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118</a:t>
            </a:fld>
            <a:endParaRPr lang="de-DE"/>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This is an area that might not seem as exciting as designing questions or </a:t>
            </a:r>
            <a:r>
              <a:rPr lang="en-GB" dirty="0" err="1">
                <a:latin typeface="Arial" panose="020B0604020202020204" pitchFamily="34" charset="0"/>
                <a:cs typeface="Arial" panose="020B0604020202020204" pitchFamily="34" charset="0"/>
              </a:rPr>
              <a:t>analyzing</a:t>
            </a:r>
            <a:r>
              <a:rPr lang="en-GB" dirty="0">
                <a:latin typeface="Arial" panose="020B0604020202020204" pitchFamily="34" charset="0"/>
                <a:cs typeface="Arial" panose="020B0604020202020204" pitchFamily="34" charset="0"/>
              </a:rPr>
              <a:t> responses, but it’s crucial.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When it comes to data protection and ethics, it’s important to understand </a:t>
            </a:r>
            <a:r>
              <a:rPr lang="en-GB" i="1" dirty="0">
                <a:latin typeface="Arial" panose="020B0604020202020204" pitchFamily="34" charset="0"/>
                <a:cs typeface="Arial" panose="020B0604020202020204" pitchFamily="34" charset="0"/>
              </a:rPr>
              <a:t>why</a:t>
            </a:r>
            <a:r>
              <a:rPr lang="en-GB" dirty="0">
                <a:latin typeface="Arial" panose="020B0604020202020204" pitchFamily="34" charset="0"/>
                <a:cs typeface="Arial" panose="020B0604020202020204" pitchFamily="34" charset="0"/>
              </a:rPr>
              <a:t> this matters.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Firstly, </a:t>
            </a:r>
            <a:r>
              <a:rPr lang="en-GB" b="1" dirty="0">
                <a:latin typeface="Arial" panose="020B0604020202020204" pitchFamily="34" charset="0"/>
                <a:cs typeface="Arial" panose="020B0604020202020204" pitchFamily="34" charset="0"/>
              </a:rPr>
              <a:t>Legal Compliance</a:t>
            </a:r>
            <a:r>
              <a:rPr lang="en-GB" dirty="0">
                <a:latin typeface="Arial" panose="020B0604020202020204" pitchFamily="34" charset="0"/>
                <a:cs typeface="Arial" panose="020B0604020202020204" pitchFamily="34" charset="0"/>
              </a:rPr>
              <a:t>: We need to make sure our questionnaires meet data protection laws. This isn’t just a formality; non-compliance can lead to penalties, and we definitely want to avoid that.</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Then there’s </a:t>
            </a:r>
            <a:r>
              <a:rPr lang="en-GB" b="1" dirty="0">
                <a:latin typeface="Arial" panose="020B0604020202020204" pitchFamily="34" charset="0"/>
                <a:cs typeface="Arial" panose="020B0604020202020204" pitchFamily="34" charset="0"/>
              </a:rPr>
              <a:t>Building Trust</a:t>
            </a:r>
            <a:r>
              <a:rPr lang="en-GB" dirty="0">
                <a:latin typeface="Arial" panose="020B0604020202020204" pitchFamily="34" charset="0"/>
                <a:cs typeface="Arial" panose="020B0604020202020204" pitchFamily="34" charset="0"/>
              </a:rPr>
              <a:t>: When respondents know that we’re taking their privacy seriously, they’re more likely to participate and be honest. This can lead to higher response rates and better data quality.</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Finally, consider the </a:t>
            </a:r>
            <a:r>
              <a:rPr lang="en-GB" b="1" dirty="0">
                <a:latin typeface="Arial" panose="020B0604020202020204" pitchFamily="34" charset="0"/>
                <a:cs typeface="Arial" panose="020B0604020202020204" pitchFamily="34" charset="0"/>
              </a:rPr>
              <a:t>Consequences for Your Project</a:t>
            </a:r>
            <a:r>
              <a:rPr lang="en-GB" dirty="0">
                <a:latin typeface="Arial" panose="020B0604020202020204" pitchFamily="34" charset="0"/>
                <a:cs typeface="Arial" panose="020B0604020202020204" pitchFamily="34" charset="0"/>
              </a:rPr>
              <a:t>: If we overlook data protection regulations, it can have a direct impact on our research. Imagine putting in all that work only to lose your data due to non-compliance issues.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endParaRPr lang="en-GB"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dirty="0">
                <a:latin typeface="Arial" panose="020B0604020202020204" pitchFamily="34" charset="0"/>
                <a:cs typeface="Arial" panose="020B0604020202020204" pitchFamily="34" charset="0"/>
              </a:rPr>
              <a:t>We'll look now at how we protect data, what ethical guidelines we need to follow</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119</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Now that we (hopefully) agree that good planning for a questionnaire is important, I'd like to talk about the characteristics a well-designed questionnaire should have.</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a:t>
            </a:fld>
            <a:endParaRPr lang="de-DE"/>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quick disclaimer here! I am definitely not a lawyer, so I cannot give you legal advice on data protection or ethics!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Everything we’re talking about here is based on best practices and general guidelines, but if you're handling sensitive data or have questions about compliance, it’s always a good idea to consult with your institution’s legal or ethics department. They’ll have the specifics on what applies in your region and to your particular project. My goal here is just to sensitize you for these aspects! So, let’s dive into the basics, but remember: when in doubt, ask the experts!</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120</a:t>
            </a:fld>
            <a:endParaRPr lang="de-DE"/>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so here’s where GDPR, the General Data Protection Regulation, really comes into play, especially in survey research.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Since you’re collecting responses, you’re also gathering a lot of personal data—think names, contact info, even sensitive information like health or income depending on your survey. GDPR regulates how all this information is processed, meaning anything you do with the data, from collecting and storing to </a:t>
            </a:r>
            <a:r>
              <a:rPr lang="en-GB" dirty="0" err="1">
                <a:latin typeface="Arial" panose="020B0604020202020204" pitchFamily="34" charset="0"/>
                <a:cs typeface="Arial" panose="020B0604020202020204" pitchFamily="34" charset="0"/>
              </a:rPr>
              <a:t>analyzing</a:t>
            </a:r>
            <a:r>
              <a:rPr lang="en-GB" dirty="0">
                <a:latin typeface="Arial" panose="020B0604020202020204" pitchFamily="34" charset="0"/>
                <a:cs typeface="Arial" panose="020B0604020202020204" pitchFamily="34" charset="0"/>
              </a:rPr>
              <a:t> and even erasing it, falls under these laws.</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121</a:t>
            </a:fld>
            <a:endParaRPr lang="de-DE"/>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When it comes to survey research under GDPR, we have to be especially cautious with what’s known as 'sensitive personal data' or 'special category data.’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This includes information that could reveal a respondent’s ethnic origin, religious beliefs, political opinions, sexual orientation, health status, and even genetic or biometric data. Collecting this type of information means additional protections are required because it’s more vulnerable to misuse or discrimination.</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Interestingly, GDPR also considers 'circumstantial' personal information as sensitive if it indirectly reveals any of these categories. So, for instance, if a question indirectly discloses sexual orientation through relationship details or household structure, we need to treat it with the same level of caution. For any survey involving these sensitive data points, it’s essential to assess the necessity of each question and apply strict data protection measures to ensure compliance and build participant trust.</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122</a:t>
            </a:fld>
            <a:endParaRPr lang="de-DE"/>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 survey research, adhering to these GDPR principles is crucial to ensure we handle participants' data responsibly and legally. Let’s quickly go over each principle:</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Accountability</a:t>
            </a:r>
            <a:r>
              <a:rPr lang="en-GB" dirty="0">
                <a:latin typeface="Arial" panose="020B0604020202020204" pitchFamily="34" charset="0"/>
                <a:cs typeface="Arial" panose="020B0604020202020204" pitchFamily="34" charset="0"/>
              </a:rPr>
              <a:t> - We must be accountable for how we collect, use, and store data, showing we follow GDPR requirements.</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2. Lawfulness, Fairness, Transparency</a:t>
            </a:r>
            <a:r>
              <a:rPr lang="en-GB" dirty="0">
                <a:latin typeface="Arial" panose="020B0604020202020204" pitchFamily="34" charset="0"/>
                <a:cs typeface="Arial" panose="020B0604020202020204" pitchFamily="34" charset="0"/>
              </a:rPr>
              <a:t> - Only collect and use data lawfully, fairly, and with transparency. That means letting respondents know why we need their data and how it will be used.</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p>
          <a:p>
            <a:pPr algn="just">
              <a:lnSpc>
                <a:spcPct val="150000"/>
              </a:lnSpc>
              <a:buFont typeface="+mj-lt"/>
              <a:buNone/>
              <a:defRPr/>
            </a:pPr>
            <a:r>
              <a:rPr lang="en-GB" b="1" dirty="0">
                <a:latin typeface="Arial" panose="020B0604020202020204" pitchFamily="34" charset="0"/>
                <a:cs typeface="Arial" panose="020B0604020202020204" pitchFamily="34" charset="0"/>
              </a:rPr>
              <a:t>3.Purpose Limitation</a:t>
            </a:r>
            <a:r>
              <a:rPr lang="en-GB" dirty="0">
                <a:latin typeface="Arial" panose="020B0604020202020204" pitchFamily="34" charset="0"/>
                <a:cs typeface="Arial" panose="020B0604020202020204" pitchFamily="34" charset="0"/>
              </a:rPr>
              <a:t> - Use the data only for the specific research purpose we communicated to participants; don’t repurpose it without additional consent.</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4. Data Minimisation</a:t>
            </a:r>
            <a:r>
              <a:rPr lang="en-GB" dirty="0">
                <a:latin typeface="Arial" panose="020B0604020202020204" pitchFamily="34" charset="0"/>
                <a:cs typeface="Arial" panose="020B0604020202020204" pitchFamily="34" charset="0"/>
              </a:rPr>
              <a:t> - Only collect the data absolutely necessary for your research goals; avoid gathering excess information.</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lang="en-US" dirty="0">
              <a:latin typeface="Arial" panose="020B0604020202020204" pitchFamily="34" charset="0"/>
              <a:cs typeface="Arial" panose="020B0604020202020204" pitchFamily="34" charset="0"/>
            </a:endParaRPr>
          </a:p>
          <a:p>
            <a:pPr algn="just">
              <a:lnSpc>
                <a:spcPct val="150000"/>
              </a:lnSpc>
              <a:buFont typeface="+mj-lt"/>
              <a:buNone/>
              <a:defRPr/>
            </a:pPr>
            <a:r>
              <a:rPr lang="en-US" b="1" dirty="0">
                <a:latin typeface="Arial" panose="020B0604020202020204" pitchFamily="34" charset="0"/>
                <a:cs typeface="Arial" panose="020B0604020202020204" pitchFamily="34" charset="0"/>
              </a:rPr>
              <a:t>5. Accuracy</a:t>
            </a:r>
            <a:r>
              <a:rPr lang="en-US" dirty="0">
                <a:latin typeface="Arial" panose="020B0604020202020204" pitchFamily="34" charset="0"/>
                <a:cs typeface="Arial" panose="020B0604020202020204" pitchFamily="34" charset="0"/>
              </a:rPr>
              <a:t> - Ensure data accuracy, updating or correcting it if needed.</a:t>
            </a: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6. Storage Limitation</a:t>
            </a:r>
            <a:r>
              <a:rPr lang="en-GB" dirty="0">
                <a:latin typeface="Arial" panose="020B0604020202020204" pitchFamily="34" charset="0"/>
                <a:cs typeface="Arial" panose="020B0604020202020204" pitchFamily="34" charset="0"/>
              </a:rPr>
              <a:t> - Don’t keep data longer than necessary. Once the project is over, either delete it or anonymize it.</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7. Security, Integrity, Confidentiality</a:t>
            </a:r>
            <a:r>
              <a:rPr lang="en-GB" dirty="0">
                <a:latin typeface="Arial" panose="020B0604020202020204" pitchFamily="34" charset="0"/>
                <a:cs typeface="Arial" panose="020B0604020202020204" pitchFamily="34" charset="0"/>
              </a:rPr>
              <a:t> - Implement security measures to protect data from unauthorized access or breaches, ensuring confidentiality throughout the process.</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123</a:t>
            </a:fld>
            <a:endParaRPr lang="de-DE"/>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 survey research, having a clear legal basis for processing data is essential under GDPR. There are two main ways we can justify data processing here: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Legislation</a:t>
            </a:r>
            <a:r>
              <a:rPr lang="en-GB" dirty="0">
                <a:latin typeface="Arial" panose="020B0604020202020204" pitchFamily="34" charset="0"/>
                <a:cs typeface="Arial" panose="020B0604020202020204" pitchFamily="34" charset="0"/>
              </a:rPr>
              <a:t> - In some cases, there may be statutory provisions that require or permit data processing for specific purposes, such as certain types of public research. This doesn’t typically apply to most survey research but is important in certain contexts.</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endParaRPr lang="en-GB"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Consent</a:t>
            </a:r>
            <a:r>
              <a:rPr lang="en-GB" dirty="0">
                <a:latin typeface="Arial" panose="020B0604020202020204" pitchFamily="34" charset="0"/>
                <a:cs typeface="Arial" panose="020B0604020202020204" pitchFamily="34" charset="0"/>
              </a:rPr>
              <a:t> - This is the most common basis we rely on in survey research. We ask participants to give their informed consent, which means they agree to the specific use of their data for our research. This consent needs to be clear, specific, and freely given.</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endParaRPr lang="en-GB"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124</a:t>
            </a:fld>
            <a:endParaRPr lang="de-DE"/>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When designing a questionnaire, there are a few key GDPR principles we need to keep in mind to ensure we’re collecting and handling data responsibly:</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Data Minimization</a:t>
            </a:r>
            <a:r>
              <a:rPr lang="en-GB" dirty="0">
                <a:latin typeface="Arial" panose="020B0604020202020204" pitchFamily="34" charset="0"/>
                <a:cs typeface="Arial" panose="020B0604020202020204" pitchFamily="34" charset="0"/>
              </a:rPr>
              <a:t> - Only collect what’s absolutely necessary. If a question isn’t essential for the research, it’s better to leave it out. </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Transparency and Information</a:t>
            </a:r>
            <a:r>
              <a:rPr lang="en-GB" dirty="0">
                <a:latin typeface="Arial" panose="020B0604020202020204" pitchFamily="34" charset="0"/>
                <a:cs typeface="Arial" panose="020B0604020202020204" pitchFamily="34" charset="0"/>
              </a:rPr>
              <a:t> - Be upfront about why you’re collecting the data and how it will be used. Respondents should clearly understand the purpose of each question.</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Consent</a:t>
            </a:r>
            <a:r>
              <a:rPr lang="en-GB" dirty="0">
                <a:latin typeface="Arial" panose="020B0604020202020204" pitchFamily="34" charset="0"/>
                <a:cs typeface="Arial" panose="020B0604020202020204" pitchFamily="34" charset="0"/>
              </a:rPr>
              <a:t> - Make sure consent is both clear and explicit, especially for sensitive data. Respondents should know that they can withdraw their consent easily if they change their minds.</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Third-Party Processors</a:t>
            </a:r>
            <a:r>
              <a:rPr lang="en-GB" dirty="0">
                <a:latin typeface="Arial" panose="020B0604020202020204" pitchFamily="34" charset="0"/>
                <a:cs typeface="Arial" panose="020B0604020202020204" pitchFamily="34" charset="0"/>
              </a:rPr>
              <a:t> – As I mentioned earlier. If you’re using third-party platforms or tools to collect, process, or store data, ensure that they comply with GDPR. It’s crucial that any tool we use meets the same data protection standards we commit to.</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125</a:t>
            </a:fld>
            <a:endParaRPr lang="de-DE"/>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Informed consent is essential under GDPR to make sure respondents know exactly what they’re agreeing to when they participate in our surveys. Here's what we need to communicate:</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Who’s Responsible</a:t>
            </a:r>
            <a:r>
              <a:rPr lang="en-GB" dirty="0">
                <a:latin typeface="Arial" panose="020B0604020202020204" pitchFamily="34" charset="0"/>
                <a:cs typeface="Arial" panose="020B0604020202020204" pitchFamily="34" charset="0"/>
              </a:rPr>
              <a:t> – Provide the name and contact details of the entity conducting the survey, as well as the contact details for the data protection officer.</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Data Categories</a:t>
            </a:r>
            <a:r>
              <a:rPr lang="en-GB" dirty="0">
                <a:latin typeface="Arial" panose="020B0604020202020204" pitchFamily="34" charset="0"/>
                <a:cs typeface="Arial" panose="020B0604020202020204" pitchFamily="34" charset="0"/>
              </a:rPr>
              <a:t> – Clearly outline which types of personal data will be collected and processed.</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Purpose</a:t>
            </a:r>
            <a:r>
              <a:rPr lang="en-GB" dirty="0">
                <a:latin typeface="Arial" panose="020B0604020202020204" pitchFamily="34" charset="0"/>
                <a:cs typeface="Arial" panose="020B0604020202020204" pitchFamily="34" charset="0"/>
              </a:rPr>
              <a:t> – Explain why we’re collecting this data. What’s the specific purpose behind each piece of information?</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Legal Basis</a:t>
            </a:r>
            <a:r>
              <a:rPr lang="en-GB" dirty="0">
                <a:latin typeface="Arial" panose="020B0604020202020204" pitchFamily="34" charset="0"/>
                <a:cs typeface="Arial" panose="020B0604020202020204" pitchFamily="34" charset="0"/>
              </a:rPr>
              <a:t> – Let participants know the legal grounds for data processing, whether it's consent, legal obligation, or another basis.</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Access</a:t>
            </a:r>
            <a:r>
              <a:rPr lang="en-GB" dirty="0">
                <a:latin typeface="Arial" panose="020B0604020202020204" pitchFamily="34" charset="0"/>
                <a:cs typeface="Arial" panose="020B0604020202020204" pitchFamily="34" charset="0"/>
              </a:rPr>
              <a:t> – Identify who will have access to the data. This could include specific departments or external parties if relevant.</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Data Retention</a:t>
            </a:r>
            <a:r>
              <a:rPr lang="en-GB" dirty="0">
                <a:latin typeface="Arial" panose="020B0604020202020204" pitchFamily="34" charset="0"/>
                <a:cs typeface="Arial" panose="020B0604020202020204" pitchFamily="34" charset="0"/>
              </a:rPr>
              <a:t> – Tell participants how long their data will be kept and when it will be deleted or anonymized.</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Data Transfer</a:t>
            </a:r>
            <a:r>
              <a:rPr lang="en-GB" dirty="0">
                <a:latin typeface="Arial" panose="020B0604020202020204" pitchFamily="34" charset="0"/>
                <a:cs typeface="Arial" panose="020B0604020202020204" pitchFamily="34" charset="0"/>
              </a:rPr>
              <a:t> – If data will be transferred outside the EU, inform participants, as this involves additional GDPR requirements.</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b="1" dirty="0">
                <a:latin typeface="Arial" panose="020B0604020202020204" pitchFamily="34" charset="0"/>
                <a:cs typeface="Arial" panose="020B0604020202020204" pitchFamily="34" charset="0"/>
              </a:rPr>
              <a:t>Rights</a:t>
            </a:r>
            <a:r>
              <a:rPr lang="en-GB" dirty="0">
                <a:latin typeface="Arial" panose="020B0604020202020204" pitchFamily="34" charset="0"/>
                <a:cs typeface="Arial" panose="020B0604020202020204" pitchFamily="34" charset="0"/>
              </a:rPr>
              <a:t> – Participants should understand their rights, like the ability to access, correct, or request deletion of their data.</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126</a:t>
            </a:fld>
            <a:endParaRPr lang="de-DE"/>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take a closer look at how informed consent is handled here using two examples from the survey.</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on the left, we have the main survey introduction page. This is the initial point where respondents are introduced to the study. It gives them a summary of what the survey is about, and there’s a clear checkbox where participants must confirm they've read and agreed to the data protection statement. This checkbox is essential because, without this consent, respondents can't proceed with the survey. It makes sure participation is truly voluntary and informed from the very start.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Now, on the right, we have the linked '</a:t>
            </a:r>
            <a:r>
              <a:rPr lang="en-GB" dirty="0" err="1">
                <a:latin typeface="Arial" panose="020B0604020202020204" pitchFamily="34" charset="0"/>
                <a:cs typeface="Arial" panose="020B0604020202020204" pitchFamily="34" charset="0"/>
              </a:rPr>
              <a:t>Datenschutzblatt</a:t>
            </a:r>
            <a:r>
              <a:rPr lang="en-GB" dirty="0">
                <a:latin typeface="Arial" panose="020B0604020202020204" pitchFamily="34" charset="0"/>
                <a:cs typeface="Arial" panose="020B0604020202020204" pitchFamily="34" charset="0"/>
              </a:rPr>
              <a:t>' or data protection sheet. This document goes into much more detail. It outlines exactly what types of data will be collected, how that data will be used, and the respondent's rights under GDPR. It also provides contact information for the data protection officer, allowing participants to reach out if they have specific concerns or questions about data privacy.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Together, these two elements – the consent checkbox on the main survey page and the detailed information in the linked document – ensure that respondents are fully informed and have the opportunity to understand exactly how their data will be handled, and you are on the safe side here.</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127</a:t>
            </a:fld>
            <a:endParaRPr lang="de-DE"/>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 is a helpful collection of resources for data protection, especially relevant for those at the University of Bremen and researchers working on data-intensive projects.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University of Bremen employees, Katja </a:t>
            </a:r>
            <a:r>
              <a:rPr lang="en-GB" dirty="0" err="1">
                <a:latin typeface="Arial" panose="020B0604020202020204" pitchFamily="34" charset="0"/>
                <a:cs typeface="Arial" panose="020B0604020202020204" pitchFamily="34" charset="0"/>
              </a:rPr>
              <a:t>Losch</a:t>
            </a:r>
            <a:r>
              <a:rPr lang="en-GB" dirty="0">
                <a:latin typeface="Arial" panose="020B0604020202020204" pitchFamily="34" charset="0"/>
                <a:cs typeface="Arial" panose="020B0604020202020204" pitchFamily="34" charset="0"/>
              </a:rPr>
              <a:t>-Kremer is available as the Data Protection Officer, offering consulting on data protection rights. Her contact details are provided, so feel free to reach out if you need guidance on specific issues.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Beyond individual consulting, there’s an information portal on data protection and information security, which includes templates and a checklist for data protection in research projects, available in both German and English.</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more general resources, the </a:t>
            </a:r>
            <a:r>
              <a:rPr lang="en-GB" dirty="0" err="1">
                <a:latin typeface="Arial" panose="020B0604020202020204" pitchFamily="34" charset="0"/>
                <a:cs typeface="Arial" panose="020B0604020202020204" pitchFamily="34" charset="0"/>
              </a:rPr>
              <a:t>RatSWD</a:t>
            </a:r>
            <a:r>
              <a:rPr lang="en-GB" dirty="0">
                <a:latin typeface="Arial" panose="020B0604020202020204" pitchFamily="34" charset="0"/>
                <a:cs typeface="Arial" panose="020B0604020202020204" pitchFamily="34" charset="0"/>
              </a:rPr>
              <a:t> Data Protection Guide and Informed Consent Documents are excellent starting points. Additionally, the </a:t>
            </a:r>
            <a:r>
              <a:rPr lang="en-GB" dirty="0" err="1">
                <a:latin typeface="Arial" panose="020B0604020202020204" pitchFamily="34" charset="0"/>
                <a:cs typeface="Arial" panose="020B0604020202020204" pitchFamily="34" charset="0"/>
              </a:rPr>
              <a:t>VerbundFDB</a:t>
            </a:r>
            <a:r>
              <a:rPr lang="en-GB" dirty="0">
                <a:latin typeface="Arial" panose="020B0604020202020204" pitchFamily="34" charset="0"/>
                <a:cs typeface="Arial" panose="020B0604020202020204" pitchFamily="34" charset="0"/>
              </a:rPr>
              <a:t> offers information and templates, even covering research with minors, and the BERD@BW Virtual Assistant Tool provides further support.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These resources are designed to help ensure that your projects are GDPR-compliant and that you’re fully informed on best practices for data protection in research.</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128</a:t>
            </a:fld>
            <a:endParaRPr lang="de-DE"/>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When designing ethical questionnaires, there are a few additional aspects to keep in mind.</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a:t>
            </a:r>
            <a:r>
              <a:rPr lang="en-GB" b="1" dirty="0">
                <a:latin typeface="Arial" panose="020B0604020202020204" pitchFamily="34" charset="0"/>
                <a:cs typeface="Arial" panose="020B0604020202020204" pitchFamily="34" charset="0"/>
              </a:rPr>
              <a:t>Avoiding Harm and Distress</a:t>
            </a:r>
            <a:r>
              <a:rPr lang="en-GB" dirty="0">
                <a:latin typeface="Arial" panose="020B0604020202020204" pitchFamily="34" charset="0"/>
                <a:cs typeface="Arial" panose="020B0604020202020204" pitchFamily="34" charset="0"/>
              </a:rPr>
              <a:t>: It’s important to review the questions for any sensitive, intrusive, or distressing topics. If you need to include these types of questions, try to use neutral, non-judgmental language and consider placing them toward the end of the questionnaire, after you've built some rapport with respondents. Offering a trigger warning and providing an option to skip the question or select 'prefer not to answer' can help participants feel more comfortable.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Next, </a:t>
            </a:r>
            <a:r>
              <a:rPr lang="en-GB" b="1" dirty="0">
                <a:latin typeface="Arial" panose="020B0604020202020204" pitchFamily="34" charset="0"/>
                <a:cs typeface="Arial" panose="020B0604020202020204" pitchFamily="34" charset="0"/>
              </a:rPr>
              <a:t>Deception</a:t>
            </a:r>
            <a:r>
              <a:rPr lang="en-GB" dirty="0">
                <a:latin typeface="Arial" panose="020B0604020202020204" pitchFamily="34" charset="0"/>
                <a:cs typeface="Arial" panose="020B0604020202020204" pitchFamily="34" charset="0"/>
              </a:rPr>
              <a:t>: Be clear about the study's purpose, the nature of the questions, and any affiliations or sponsorship. However, if some level of deception is necessary for the study design, such as masking hypotheses, it’s essential to get approval from an ethics review board beforehand and make sure to debrief participants afterward. This ensures that respondents understand the full context once their participation is complete.</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129</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It’s basically four things.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it collects accurate information and minimizes response burden, to achieve high-quality data.</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It meets legal requirements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and is well documented so that it can be published and data be reused.</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a:t>
            </a:fld>
            <a:endParaRPr lang="de-DE"/>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 addition, ethical questionnaire design also requires careful attention to </a:t>
            </a:r>
            <a:r>
              <a:rPr lang="en-GB" b="1" dirty="0">
                <a:latin typeface="Arial" panose="020B0604020202020204" pitchFamily="34" charset="0"/>
                <a:cs typeface="Arial" panose="020B0604020202020204" pitchFamily="34" charset="0"/>
              </a:rPr>
              <a:t>Inclusion</a:t>
            </a: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Cultural Sensitivity</a:t>
            </a: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a:t>
            </a:r>
            <a:r>
              <a:rPr lang="en-GB" b="1" dirty="0">
                <a:latin typeface="Arial" panose="020B0604020202020204" pitchFamily="34" charset="0"/>
                <a:cs typeface="Arial" panose="020B0604020202020204" pitchFamily="34" charset="0"/>
              </a:rPr>
              <a:t>Inclusion</a:t>
            </a:r>
            <a:r>
              <a:rPr lang="en-GB" dirty="0">
                <a:latin typeface="Arial" panose="020B0604020202020204" pitchFamily="34" charset="0"/>
                <a:cs typeface="Arial" panose="020B0604020202020204" pitchFamily="34" charset="0"/>
              </a:rPr>
              <a:t>, it’s essential to create questions that respect and accommodate all demographic groups. Avoid language that might unintentionally marginalize or alienate any group. If your study design needs excluding certain groups, be sure to have an ethical and clear rationale documented in your research protocol and also communicate this to the participants.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Cultural Sensitivity</a:t>
            </a:r>
            <a:r>
              <a:rPr lang="en-GB" dirty="0">
                <a:latin typeface="Arial" panose="020B0604020202020204" pitchFamily="34" charset="0"/>
                <a:cs typeface="Arial" panose="020B0604020202020204" pitchFamily="34" charset="0"/>
              </a:rPr>
              <a:t> is especially important in cross-cultural research. Review your questions to ensure they are culturally relevant and appropriate for all target populations. If you are translating the questionnaire, it’s advisable to use translators who are well-versed in the cultural context to preserve the original meaning accurately. This helps respondents from different backgrounds feel respected and understood, reducing the risk of biased or misinterpreted responses</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130</a:t>
            </a:fld>
            <a:endParaRPr lang="de-DE"/>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This slide provides a list of resources for ethical and data protection guidance. For employees at the University of Bremen, there is an Ethics Review Board, with a link available for detailed information (in German).</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ethics committee itself also always refers to the information portal I mentioned earlier when it comes to ethical questions.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broader support, the </a:t>
            </a:r>
            <a:r>
              <a:rPr lang="en-GB" dirty="0" err="1">
                <a:latin typeface="Arial" panose="020B0604020202020204" pitchFamily="34" charset="0"/>
                <a:cs typeface="Arial" panose="020B0604020202020204" pitchFamily="34" charset="0"/>
              </a:rPr>
              <a:t>RatSWD</a:t>
            </a:r>
            <a:r>
              <a:rPr lang="en-GB" dirty="0">
                <a:latin typeface="Arial" panose="020B0604020202020204" pitchFamily="34" charset="0"/>
                <a:cs typeface="Arial" panose="020B0604020202020204" pitchFamily="34" charset="0"/>
              </a:rPr>
              <a:t> provides interdisciplinary and discipline-specific guidelines for ethical research practices.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131</a:t>
            </a:fld>
            <a:endParaRPr lang="de-DE"/>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As the final topic in this workshop, I would like to discuss the documentation of the questionnaire.</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132</a:t>
            </a:fld>
            <a:endParaRPr lang="de-DE"/>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Here’s why documentation is essential.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It allows collaborators, reviewers, and stakeholders, as well as your future self, to understand the reasons behind design choices and any modifications made.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It also helps track changes and prevent data loss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It provides the context needed for accurately interpreting results.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Documentation supports the assessment of what worked well and what could be improved, which is crucial for future projects.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Reviewers and funders also expect detailed documentation to evaluate your study</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Documentation also helps you to prove your study’s compliance with data protection laws like GDPR and ethical standards.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Lastly, it provides necessary information for publishing and potentially reusing the data in other research.</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133</a:t>
            </a:fld>
            <a:endParaRPr lang="de-DE"/>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 terms of documentation, here are the types of documents you need.</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0" dirty="0">
                <a:latin typeface="Arial" panose="020B0604020202020204" pitchFamily="34" charset="0"/>
                <a:cs typeface="Arial" panose="020B0604020202020204" pitchFamily="34" charset="0"/>
              </a:rPr>
              <a:t>First, documentation of measurement instruments and scales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0" dirty="0">
                <a:latin typeface="Arial" panose="020B0604020202020204" pitchFamily="34" charset="0"/>
                <a:cs typeface="Arial" panose="020B0604020202020204" pitchFamily="34" charset="0"/>
              </a:rPr>
              <a:t>If the survey was translated, documentation of the translation process is essential.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0" dirty="0">
                <a:latin typeface="Arial" panose="020B0604020202020204" pitchFamily="34" charset="0"/>
                <a:cs typeface="Arial" panose="020B0604020202020204" pitchFamily="34" charset="0"/>
              </a:rPr>
              <a:t>Pretesting materials, such as interview guidelines, transcripts, and the results of </a:t>
            </a:r>
            <a:r>
              <a:rPr lang="en-GB" b="0" dirty="0" err="1">
                <a:latin typeface="Arial" panose="020B0604020202020204" pitchFamily="34" charset="0"/>
                <a:cs typeface="Arial" panose="020B0604020202020204" pitchFamily="34" charset="0"/>
              </a:rPr>
              <a:t>pretests</a:t>
            </a:r>
            <a:r>
              <a:rPr lang="en-GB" b="0" dirty="0">
                <a:latin typeface="Arial" panose="020B0604020202020204" pitchFamily="34" charset="0"/>
                <a:cs typeface="Arial" panose="020B0604020202020204" pitchFamily="34" charset="0"/>
              </a:rPr>
              <a:t>, help show the development process.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0" dirty="0">
                <a:latin typeface="Arial" panose="020B0604020202020204" pitchFamily="34" charset="0"/>
                <a:cs typeface="Arial" panose="020B0604020202020204" pitchFamily="34" charset="0"/>
              </a:rPr>
              <a:t>Than there is a variable questionnaire which displays the variable names generated with each question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0" dirty="0">
                <a:latin typeface="Arial" panose="020B0604020202020204" pitchFamily="34" charset="0"/>
                <a:cs typeface="Arial" panose="020B0604020202020204" pitchFamily="34" charset="0"/>
              </a:rPr>
              <a:t>A flowchart or visual representation can be useful for complex surveys,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0" dirty="0">
                <a:latin typeface="Arial" panose="020B0604020202020204" pitchFamily="34" charset="0"/>
                <a:cs typeface="Arial" panose="020B0604020202020204" pitchFamily="34" charset="0"/>
              </a:rPr>
              <a:t>while a codebook provides details on variables and coding decisions.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0" dirty="0">
                <a:latin typeface="Arial" panose="020B0604020202020204" pitchFamily="34" charset="0"/>
                <a:cs typeface="Arial" panose="020B0604020202020204" pitchFamily="34" charset="0"/>
              </a:rPr>
              <a:t>Informed consent forms, checklists for data protection, and</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0" dirty="0">
                <a:latin typeface="Arial" panose="020B0604020202020204" pitchFamily="34" charset="0"/>
                <a:cs typeface="Arial" panose="020B0604020202020204" pitchFamily="34" charset="0"/>
              </a:rPr>
              <a:t> any mode-specific documents, like interviewer instructions or platform details, should also be included.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0" dirty="0">
                <a:latin typeface="Arial" panose="020B0604020202020204" pitchFamily="34" charset="0"/>
                <a:cs typeface="Arial" panose="020B0604020202020204" pitchFamily="34" charset="0"/>
              </a:rPr>
              <a:t>Lastly, invitation letters and reminders are part of the communication and engagement with participants, so they should be documented too.</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endParaRPr lang="en-GB" b="0"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dirty="0">
                <a:latin typeface="Arial" panose="020B0604020202020204" pitchFamily="34" charset="0"/>
                <a:cs typeface="Arial" panose="020B0604020202020204" pitchFamily="34" charset="0"/>
              </a:rPr>
              <a:t>Many documents are self-explanatory. However, I'd like to say a few more detailed words about some specific documents.</a:t>
            </a:r>
            <a:endParaRPr lang="en-US" b="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134</a:t>
            </a:fld>
            <a:endParaRPr lang="de-DE"/>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First and most importantly is the measurement instrument documentation.</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This documentation on measurement instruments is crucial because it provides comprehensive information on the instrument used, including instructions, items, and response specifications.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It also covers the theoretical background and details the development process. This includes how items were generated and selected, any </a:t>
            </a:r>
            <a:r>
              <a:rPr lang="en-GB" dirty="0" err="1">
                <a:latin typeface="Arial" panose="020B0604020202020204" pitchFamily="34" charset="0"/>
                <a:cs typeface="Arial" panose="020B0604020202020204" pitchFamily="34" charset="0"/>
              </a:rPr>
              <a:t>pretests</a:t>
            </a:r>
            <a:r>
              <a:rPr lang="en-GB" dirty="0">
                <a:latin typeface="Arial" panose="020B0604020202020204" pitchFamily="34" charset="0"/>
                <a:cs typeface="Arial" panose="020B0604020202020204" pitchFamily="34" charset="0"/>
              </a:rPr>
              <a:t> conducted, and the analysis of items in terms of central tendencies and reliability.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Imagine you’re conducting a survey on mental health and well-being. As part of your measurement instrument documentation, you would first list out the specific questions asked, such as a Likert scale on feelings of anxiety and happiness, along with clear response options for each. You’d document the theoretical background, like citing research on why these specific items measure well-being.</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Next, for the development process, you’d note if any questions were adapted from existing validated surveys, the rationale behind selecting these items, and any adjustments made to fit your target population. If you conducted a </a:t>
            </a:r>
            <a:r>
              <a:rPr lang="en-GB" dirty="0" err="1">
                <a:latin typeface="Arial" panose="020B0604020202020204" pitchFamily="34" charset="0"/>
                <a:cs typeface="Arial" panose="020B0604020202020204" pitchFamily="34" charset="0"/>
              </a:rPr>
              <a:t>pretest</a:t>
            </a:r>
            <a:r>
              <a:rPr lang="en-GB" dirty="0">
                <a:latin typeface="Arial" panose="020B0604020202020204" pitchFamily="34" charset="0"/>
                <a:cs typeface="Arial" panose="020B0604020202020204" pitchFamily="34" charset="0"/>
              </a:rPr>
              <a:t>, you’d document the feedback gathered, any changes made, and analyses like reliability or factor analysis to ensure the items actually measure well-being as intended.</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Lastly, you’d record quality indicators, like reliability scores (e.g., Cronbach’s alpha) to demonstrate consistency, and validity checks.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This may sounds like a lot of work and it actually is.  The good news is, that if, for example, you developed a whole new measuring instrument for, lets say, some health outcome, you can extend this documentation into a publication.</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Especially if the instrument contributes significantly to research.</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right I linked some Guidelines for Documenting and Reporting Measurement Instruments and also a Guideline on how to document translations.</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135</a:t>
            </a:fld>
            <a:endParaRPr lang="de-DE"/>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Flowcharts are essential tools in survey design, especially for complex questionnaires. They visually map out the structure and logical flow, showing the order of questions, skip patterns, and branching logic, or visible conditions.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Additionally, if your survey includes randomization (for example, rotating the order of answer options to reduce response bias), the flowchart should document this.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online surveys, most survey platforms allow you to automatically generate a flowchart.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Such a flowchart is also important for data processing, as it allows you to check afterward whether the filtering logic worked correctly.</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136</a:t>
            </a:fld>
            <a:endParaRPr lang="de-DE"/>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 this example, we see the same question documented in two different ways.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left, we have the variable questionnaire, which lists each variable name and the corresponding value codes for the question. This is essential for data processing and analysis, as it provides a clear reference for each response option. We see also information on the visible conditions and the outlet filter.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right, we have the layout questionnaire, where the question is presented as the participant would see it during the survey. Documenting this is important because, as I've mentioned before, the layout of a question can influence response </a:t>
            </a:r>
            <a:r>
              <a:rPr lang="en-GB" dirty="0" err="1">
                <a:latin typeface="Arial" panose="020B0604020202020204" pitchFamily="34" charset="0"/>
                <a:cs typeface="Arial" panose="020B0604020202020204" pitchFamily="34" charset="0"/>
              </a:rPr>
              <a:t>behavior</a:t>
            </a:r>
            <a:r>
              <a:rPr lang="en-GB" dirty="0">
                <a:latin typeface="Arial" panose="020B0604020202020204" pitchFamily="34" charset="0"/>
                <a:cs typeface="Arial" panose="020B0604020202020204" pitchFamily="34" charset="0"/>
              </a:rPr>
              <a:t>. By keeping a detailed record of the layout, we can better understand any potential impact the presentation might have had on how participants answered.</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137</a:t>
            </a:fld>
            <a:endParaRPr lang="de-DE"/>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For all these documents, we should maintain some form of version control from the very beginning of the questionnaire development process. Version control is important for tracking changes over time in any document or project file.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It allows us to keep a detailed record of every modification made, along with the date and the author responsible for the change. If there was a mistake, or you deleted a question and later you change your mind and want to include this question into your questionnaire again, version control enables us to go back to a previous version easily.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practical implementation:</a:t>
            </a:r>
            <a:endParaRPr dirty="0">
              <a:latin typeface="Arial" panose="020B0604020202020204" pitchFamily="34" charset="0"/>
              <a:cs typeface="Arial" panose="020B0604020202020204" pitchFamily="34" charset="0"/>
            </a:endParaRPr>
          </a:p>
          <a:p>
            <a:pPr algn="just">
              <a:lnSpc>
                <a:spcPct val="150000"/>
              </a:lnSpc>
              <a:buFont typeface="Arial"/>
              <a:buChar char="•"/>
              <a:defRPr/>
            </a:pPr>
            <a:r>
              <a:rPr lang="en-GB" dirty="0">
                <a:latin typeface="Arial" panose="020B0604020202020204" pitchFamily="34" charset="0"/>
                <a:cs typeface="Arial" panose="020B0604020202020204" pitchFamily="34" charset="0"/>
              </a:rPr>
              <a:t> Use </a:t>
            </a:r>
            <a:r>
              <a:rPr lang="en-GB" b="1" dirty="0">
                <a:latin typeface="Arial" panose="020B0604020202020204" pitchFamily="34" charset="0"/>
                <a:cs typeface="Arial" panose="020B0604020202020204" pitchFamily="34" charset="0"/>
              </a:rPr>
              <a:t>continuous numbering</a:t>
            </a:r>
            <a:r>
              <a:rPr lang="en-GB" dirty="0">
                <a:latin typeface="Arial" panose="020B0604020202020204" pitchFamily="34" charset="0"/>
                <a:cs typeface="Arial" panose="020B0604020202020204" pitchFamily="34" charset="0"/>
              </a:rPr>
              <a:t> to maintain version consistency.</a:t>
            </a:r>
            <a:endParaRPr dirty="0">
              <a:latin typeface="Arial" panose="020B0604020202020204" pitchFamily="34" charset="0"/>
              <a:cs typeface="Arial" panose="020B0604020202020204" pitchFamily="34" charset="0"/>
            </a:endParaRPr>
          </a:p>
          <a:p>
            <a:pPr algn="just">
              <a:lnSpc>
                <a:spcPct val="150000"/>
              </a:lnSpc>
              <a:buFont typeface="Arial"/>
              <a:buChar char="•"/>
              <a:defRPr/>
            </a:pPr>
            <a:r>
              <a:rPr lang="en-GB" dirty="0">
                <a:latin typeface="Arial" panose="020B0604020202020204" pitchFamily="34" charset="0"/>
                <a:cs typeface="Arial" panose="020B0604020202020204" pitchFamily="34" charset="0"/>
              </a:rPr>
              <a:t> Include the </a:t>
            </a:r>
            <a:r>
              <a:rPr lang="en-GB" b="1" dirty="0">
                <a:latin typeface="Arial" panose="020B0604020202020204" pitchFamily="34" charset="0"/>
                <a:cs typeface="Arial" panose="020B0604020202020204" pitchFamily="34" charset="0"/>
              </a:rPr>
              <a:t>date and version number</a:t>
            </a:r>
            <a:r>
              <a:rPr lang="en-GB" dirty="0">
                <a:latin typeface="Arial" panose="020B0604020202020204" pitchFamily="34" charset="0"/>
                <a:cs typeface="Arial" panose="020B0604020202020204" pitchFamily="34" charset="0"/>
              </a:rPr>
              <a:t> in file names.</a:t>
            </a:r>
            <a:endParaRPr dirty="0">
              <a:latin typeface="Arial" panose="020B0604020202020204" pitchFamily="34" charset="0"/>
              <a:cs typeface="Arial" panose="020B0604020202020204" pitchFamily="34" charset="0"/>
            </a:endParaRPr>
          </a:p>
          <a:p>
            <a:pPr algn="just">
              <a:lnSpc>
                <a:spcPct val="150000"/>
              </a:lnSpc>
              <a:buFont typeface="Arial"/>
              <a:buChar char="•"/>
              <a:defRPr/>
            </a:pPr>
            <a:r>
              <a:rPr lang="en-GB" dirty="0">
                <a:latin typeface="Arial" panose="020B0604020202020204" pitchFamily="34" charset="0"/>
                <a:cs typeface="Arial" panose="020B0604020202020204" pitchFamily="34" charset="0"/>
              </a:rPr>
              <a:t> A </a:t>
            </a:r>
            <a:r>
              <a:rPr lang="en-GB" b="1" dirty="0">
                <a:latin typeface="Arial" panose="020B0604020202020204" pitchFamily="34" charset="0"/>
                <a:cs typeface="Arial" panose="020B0604020202020204" pitchFamily="34" charset="0"/>
              </a:rPr>
              <a:t>version control table</a:t>
            </a:r>
            <a:r>
              <a:rPr lang="en-GB" dirty="0">
                <a:latin typeface="Arial" panose="020B0604020202020204" pitchFamily="34" charset="0"/>
                <a:cs typeface="Arial" panose="020B0604020202020204" pitchFamily="34" charset="0"/>
              </a:rPr>
              <a:t> like the one shown can help keep track of status, changes, and approvals.</a:t>
            </a:r>
            <a:endParaRPr dirty="0">
              <a:latin typeface="Arial" panose="020B0604020202020204" pitchFamily="34" charset="0"/>
              <a:cs typeface="Arial" panose="020B0604020202020204" pitchFamily="34" charset="0"/>
            </a:endParaRPr>
          </a:p>
          <a:p>
            <a:pPr algn="just">
              <a:lnSpc>
                <a:spcPct val="150000"/>
              </a:lnSpc>
              <a:buFont typeface="Arial"/>
              <a:buChar char="•"/>
              <a:defRPr/>
            </a:pPr>
            <a:r>
              <a:rPr lang="en-GB" dirty="0">
                <a:latin typeface="Arial" panose="020B0604020202020204" pitchFamily="34" charset="0"/>
                <a:cs typeface="Arial" panose="020B0604020202020204" pitchFamily="34" charset="0"/>
              </a:rPr>
              <a:t> Saving milestone versions is also critical, especially for larger projects.</a:t>
            </a:r>
            <a:endParaRPr dirty="0">
              <a:latin typeface="Arial" panose="020B0604020202020204" pitchFamily="34" charset="0"/>
              <a:cs typeface="Arial" panose="020B0604020202020204" pitchFamily="34" charset="0"/>
            </a:endParaRPr>
          </a:p>
          <a:p>
            <a:pPr algn="just">
              <a:lnSpc>
                <a:spcPct val="150000"/>
              </a:lnSpc>
              <a:buFont typeface="Arial"/>
              <a:buChar char="•"/>
              <a:defRPr/>
            </a:pPr>
            <a:endParaRPr lang="en-GB" dirty="0">
              <a:latin typeface="Arial" panose="020B0604020202020204" pitchFamily="34" charset="0"/>
              <a:cs typeface="Arial" panose="020B0604020202020204" pitchFamily="34" charset="0"/>
            </a:endParaRPr>
          </a:p>
          <a:p>
            <a:pPr algn="just">
              <a:lnSpc>
                <a:spcPct val="150000"/>
              </a:lnSpc>
              <a:buFont typeface="Arial"/>
              <a:buNone/>
              <a:defRPr/>
            </a:pPr>
            <a:r>
              <a:rPr lang="en-GB" dirty="0">
                <a:latin typeface="Arial" panose="020B0604020202020204" pitchFamily="34" charset="0"/>
                <a:cs typeface="Arial" panose="020B0604020202020204" pitchFamily="34" charset="0"/>
              </a:rPr>
              <a:t>At the beginning, we designed the questionnaires in the project the old-school way, using Word. We documented changes by tracking revisions in edit mode and saving updated versions with version numbers and dates.</a:t>
            </a:r>
            <a:endParaRPr dirty="0">
              <a:latin typeface="Arial" panose="020B0604020202020204" pitchFamily="34" charset="0"/>
              <a:cs typeface="Arial" panose="020B0604020202020204" pitchFamily="34" charset="0"/>
            </a:endParaRPr>
          </a:p>
          <a:p>
            <a:pPr algn="just">
              <a:lnSpc>
                <a:spcPct val="150000"/>
              </a:lnSpc>
              <a:buFont typeface="Arial"/>
              <a:buNone/>
              <a:defRPr/>
            </a:pPr>
            <a:r>
              <a:rPr lang="en-GB" dirty="0">
                <a:latin typeface="Arial" panose="020B0604020202020204" pitchFamily="34" charset="0"/>
                <a:cs typeface="Arial" panose="020B0604020202020204" pitchFamily="34" charset="0"/>
              </a:rPr>
              <a:t>However, over time, we realized that this method was very cumbersome and prone to errors, especially when adding complex filter conditions that sometimes didn’t work during testing. In such cases, it became crucial to have a robust version control system to help identify where a mistake might have been made. We then switched to using Git. Collaboration with others was managed through GitHub, and this approach proved to be really effective. So I can really recommend using Git for this.</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138</a:t>
            </a:fld>
            <a:endParaRPr lang="de-DE"/>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Imagine, your data is uploaded to an online repository, it has a DOI, and it looks like this. Is this useful? Could you find a variable that you were looking for?</a:t>
            </a:r>
            <a:endParaRPr dirty="0">
              <a:latin typeface="Arial" panose="020B0604020202020204" pitchFamily="34" charset="0"/>
              <a:cs typeface="Arial" panose="020B0604020202020204" pitchFamily="34" charset="0"/>
            </a:endParaRPr>
          </a:p>
          <a:p>
            <a:pPr algn="just">
              <a:lnSpc>
                <a:spcPct val="150000"/>
              </a:lnSpc>
              <a:defRPr/>
            </a:pPr>
            <a:r>
              <a:rPr lang="en-US" dirty="0">
                <a:latin typeface="Arial" panose="020B0604020202020204" pitchFamily="34" charset="0"/>
                <a:cs typeface="Arial" panose="020B0604020202020204" pitchFamily="34" charset="0"/>
              </a:rPr>
              <a:t>-&gt; No, only if metadata is provided.</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algn="just">
              <a:lnSpc>
                <a:spcPct val="150000"/>
              </a:lnSpc>
              <a:defRPr/>
            </a:pPr>
            <a:r>
              <a:rPr lang="en-US" dirty="0">
                <a:latin typeface="Arial" panose="020B0604020202020204" pitchFamily="34" charset="0"/>
                <a:cs typeface="Arial" panose="020B0604020202020204" pitchFamily="34" charset="0"/>
              </a:rPr>
              <a:t>For example, metadata of survey data would contain information about…</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139</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talk about accuracy, because if our information isn't accurate, then our data quality suffers.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Accurate information means we're capturing the true opinions, </a:t>
            </a:r>
            <a:r>
              <a:rPr lang="en-GB" dirty="0" err="1">
                <a:latin typeface="Arial" panose="020B0604020202020204" pitchFamily="34" charset="0"/>
                <a:cs typeface="Arial" panose="020B0604020202020204" pitchFamily="34" charset="0"/>
              </a:rPr>
              <a:t>behaviors</a:t>
            </a:r>
            <a:r>
              <a:rPr lang="en-GB" dirty="0">
                <a:latin typeface="Arial" panose="020B0604020202020204" pitchFamily="34" charset="0"/>
                <a:cs typeface="Arial" panose="020B0604020202020204" pitchFamily="34" charset="0"/>
              </a:rPr>
              <a:t>, or characteristics of our respondents. And to make that happen, we need a few things.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our instruments need to be valid and reliable. Basically, are we measuring what we think we’re measuring, and if we can we get consistent results?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Second, our questions have to be clear and understood in the way we intend. Misinterpretation is the enemy of accuracy. We want respondents to answer truthfully, without confusion or second-guessing.</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endParaRPr lang="en-GB"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dirty="0">
                <a:latin typeface="Arial" panose="020B0604020202020204" pitchFamily="34" charset="0"/>
                <a:cs typeface="Arial" panose="020B0604020202020204" pitchFamily="34" charset="0"/>
              </a:rPr>
              <a:t>Accurate data is really the foundation for everything else—it’s a </a:t>
            </a:r>
            <a:r>
              <a:rPr lang="en-GB" i="1" dirty="0">
                <a:latin typeface="Arial" panose="020B0604020202020204" pitchFamily="34" charset="0"/>
                <a:cs typeface="Arial" panose="020B0604020202020204" pitchFamily="34" charset="0"/>
              </a:rPr>
              <a:t>prerequisite for good data quality</a:t>
            </a:r>
            <a:r>
              <a:rPr lang="en-GB" dirty="0">
                <a:latin typeface="Arial" panose="020B0604020202020204" pitchFamily="34" charset="0"/>
                <a:cs typeface="Arial" panose="020B0604020202020204" pitchFamily="34" charset="0"/>
              </a:rPr>
              <a:t>. Without it, any analysis we do down the line is compromised.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a:t>
            </a:fld>
            <a:endParaRPr lang="de-DE"/>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The third step to findable data is describing your data with meta data.</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Metadata is basically structured information about your primary dataset.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metadata should include everything someone would need to verify your results and understand how you interpreted them.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It's also got to have all the info necessary for someone to figure out what kind of reuse your data is suitable for.</a:t>
            </a:r>
            <a:endParaRPr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r>
              <a:rPr lang="en-GB" dirty="0">
                <a:latin typeface="Arial" panose="020B0604020202020204" pitchFamily="34" charset="0"/>
                <a:cs typeface="Arial" panose="020B0604020202020204" pitchFamily="34" charset="0"/>
              </a:rPr>
              <a:t>You want to make sure that both the metadata and the data are easy to find—not just for people, but for computers too. </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140</a:t>
            </a:fld>
            <a:endParaRPr lang="de-DE"/>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r>
              <a:rPr lang="en-US" dirty="0">
                <a:latin typeface="Arial" panose="020B0604020202020204" pitchFamily="34" charset="0"/>
                <a:cs typeface="Arial" panose="020B0604020202020204" pitchFamily="34" charset="0"/>
              </a:rPr>
              <a:t>When we talk about metadata standards, the standard in the social sciences and economics, for example, is the Data Documentation Initiative (DDI). This is the stablished standard that researchers in these fields use to document, share, and preserve their data in a structured and consistent way. </a:t>
            </a:r>
          </a:p>
          <a:p>
            <a:pPr>
              <a:defRPr/>
            </a:pPr>
            <a:endParaRPr lang="en-US" dirty="0">
              <a:latin typeface="Arial" panose="020B0604020202020204" pitchFamily="34" charset="0"/>
              <a:cs typeface="Arial" panose="020B0604020202020204" pitchFamily="34" charset="0"/>
            </a:endParaRPr>
          </a:p>
          <a:p>
            <a:pPr>
              <a:defRPr/>
            </a:pPr>
            <a:r>
              <a:rPr lang="en-US" dirty="0">
                <a:latin typeface="Arial" panose="020B0604020202020204" pitchFamily="34" charset="0"/>
                <a:cs typeface="Arial" panose="020B0604020202020204" pitchFamily="34" charset="0"/>
              </a:rPr>
              <a:t>But DDI is of course not the only standard out there. Different disciplines or data types often have their own, very domain-specific approaches. If you want to look beyond DDI and explore what else exists, you can browse through the metadata standards </a:t>
            </a:r>
            <a:r>
              <a:rPr lang="en-US" dirty="0" err="1">
                <a:latin typeface="Arial" panose="020B0604020202020204" pitchFamily="34" charset="0"/>
                <a:cs typeface="Arial" panose="020B0604020202020204" pitchFamily="34" charset="0"/>
              </a:rPr>
              <a:t>calatogue</a:t>
            </a:r>
            <a:r>
              <a:rPr lang="en-US" dirty="0">
                <a:latin typeface="Arial" panose="020B0604020202020204" pitchFamily="34" charset="0"/>
                <a:cs typeface="Arial" panose="020B0604020202020204" pitchFamily="34" charset="0"/>
              </a:rPr>
              <a:t> I linked here.</a:t>
            </a: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141</a:t>
            </a:fld>
            <a:endParaRPr lang="de-DE"/>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just" defTabSz="914400">
              <a:lnSpc>
                <a:spcPct val="150000"/>
              </a:lnSpc>
              <a:spcBef>
                <a:spcPts val="0"/>
              </a:spcBef>
              <a:spcAft>
                <a:spcPts val="0"/>
              </a:spcAft>
              <a:buClrTx/>
              <a:buSzTx/>
              <a:buFontTx/>
              <a:buNone/>
              <a:defRPr/>
            </a:pPr>
            <a:r>
              <a:rPr lang="en-GB" dirty="0">
                <a:latin typeface="Arial" panose="020B0604020202020204" pitchFamily="34" charset="0"/>
                <a:cs typeface="Arial" panose="020B0604020202020204" pitchFamily="34" charset="0"/>
              </a:rPr>
              <a:t>Finally a codebook is an essential part of documentation in survey research, as it provides detailed information about each variable in a data file. It’s crucial for future you and other researchers to understand, interpret, and even reuse the data collected. For instance, the codebook records each variable’s name, label, type, valid values, and what those values mean, making it easy to interpret each data point without guessing or misinterpreting. Additional details might also capture specific item formulations, related instruments, or units of measurement. This is especially valuable when time has passed, and you or others are less familiar with the specific details of the survey.</a:t>
            </a:r>
            <a:endParaRPr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I've linked various resources here. I particularly recommend the DDI Guidelines for creating a codebook and the corresponding examples. DDI is the standard for metadata — that is, data that describes your data — in the social and economic sciences. There are now also R scripts available that allow you to automatically generate DDI codebooks</a:t>
            </a:r>
            <a:r>
              <a:rPr lang="en-US"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142</a:t>
            </a:fld>
            <a:endParaRPr lang="de-DE"/>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As an example, I want to quickly show you these types of documents related to the </a:t>
            </a:r>
            <a:r>
              <a:rPr lang="en-US" dirty="0" err="1">
                <a:latin typeface="Arial" panose="020B0604020202020204" pitchFamily="34" charset="0"/>
                <a:cs typeface="Arial" panose="020B0604020202020204" pitchFamily="34" charset="0"/>
              </a:rPr>
              <a:t>Nacaps</a:t>
            </a:r>
            <a:r>
              <a:rPr lang="en-US" dirty="0">
                <a:latin typeface="Arial" panose="020B0604020202020204" pitchFamily="34" charset="0"/>
                <a:cs typeface="Arial" panose="020B0604020202020204" pitchFamily="34" charset="0"/>
              </a:rPr>
              <a:t> study I published in a repository for higher education and science research data. </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143</a:t>
            </a:fld>
            <a:endParaRPr lang="de-DE"/>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I've linked some useful guidelines here for mode-specific documentation requirements.</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144</a:t>
            </a:fld>
            <a:endParaRPr lang="de-DE"/>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 the past few hours, we’ve covered a lot: different scale levels, types of questions, questionnaire structure and layout, potential issues and pretesting, mode-specific requirements, legal aspects, and questionnaire documentation. To wrap things up and make sure you know exactly where to start after the workshop, I’d like to finish by discussing the best step-by-step approach to creating a questionnaire.</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145</a:t>
            </a:fld>
            <a:endParaRPr lang="de-DE"/>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a:xfrm>
            <a:off x="0" y="812800"/>
            <a:ext cx="0" cy="0"/>
          </a:xfrm>
        </p:spPr>
      </p:sp>
      <p:sp>
        <p:nvSpPr>
          <p:cNvPr id="3" name="Notizenplatzhalter 2"/>
          <p:cNvSpPr>
            <a:spLocks noGrp="1"/>
          </p:cNvSpPr>
          <p:nvPr>
            <p:ph type="body" idx="1"/>
          </p:nvPr>
        </p:nvSpPr>
        <p:spPr bwMode="auto"/>
        <p:txBody>
          <a:bodyPr/>
          <a:lstStyle/>
          <a:p>
            <a:r>
              <a:rPr lang="en-GB" dirty="0">
                <a:latin typeface="Arial" panose="020B0604020202020204" pitchFamily="34" charset="0"/>
                <a:cs typeface="Arial" panose="020B0604020202020204" pitchFamily="34" charset="0"/>
              </a:rPr>
              <a:t>Alright, let’s try this out together.</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You see the QR code on the slide — or you can just go to menti.com and enter the code.</a:t>
            </a:r>
          </a:p>
          <a:p>
            <a:r>
              <a:rPr lang="en-GB" dirty="0">
                <a:latin typeface="Arial" panose="020B0604020202020204" pitchFamily="34" charset="0"/>
                <a:cs typeface="Arial" panose="020B0604020202020204" pitchFamily="34" charset="0"/>
              </a:rPr>
              <a:t>Once you’re in, you’ll see a list of different steps in the questionnaire design process. But — they’re all jumbled up.</a:t>
            </a:r>
          </a:p>
          <a:p>
            <a:r>
              <a:rPr lang="en-GB" dirty="0">
                <a:latin typeface="Arial" panose="020B0604020202020204" pitchFamily="34" charset="0"/>
                <a:cs typeface="Arial" panose="020B0604020202020204" pitchFamily="34" charset="0"/>
              </a:rPr>
              <a:t>Your task is to drag and drop them into an order that makes sense to you.</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Don’t worry, there’s no single perfect solution here — it’s about thinking through what comes first, what depends on what, and how the process might flow in practice.</a:t>
            </a:r>
          </a:p>
          <a:p>
            <a:r>
              <a:rPr lang="en-GB" dirty="0">
                <a:latin typeface="Arial" panose="020B0604020202020204" pitchFamily="34" charset="0"/>
                <a:cs typeface="Arial" panose="020B0604020202020204" pitchFamily="34" charset="0"/>
              </a:rPr>
              <a:t>We’ll take a few minutes, and then we’ll look at the order you came up with as a group</a:t>
            </a:r>
          </a:p>
          <a:p>
            <a:pPr algn="just">
              <a:lnSpc>
                <a:spcPct val="150000"/>
              </a:lnSpc>
              <a:defRPr/>
            </a:pPr>
            <a:endParaRPr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146</a:t>
            </a:fld>
            <a:endParaRPr lang="de-DE"/>
          </a:p>
        </p:txBody>
      </p:sp>
    </p:spTree>
    <p:extLst>
      <p:ext uri="{BB962C8B-B14F-4D97-AF65-F5344CB8AC3E}">
        <p14:creationId xmlns:p14="http://schemas.microsoft.com/office/powerpoint/2010/main" val="41667671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so here’s the recommended order for putting a questionnaire together.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We start with the basics: figure out exactly what we want to know—our research question—, what kind of analyses you’re planning to do, and who we want answers from, our target respondents. Next, we pick the best way to reach these people, whether that’s online, in person, or another method.</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Once we’ve got that down, we move on to the actual content. What are the questions we want to ask? What scale levels do you need for your analyses?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After we decide on the content, we search for existing instruments that we can adopt or adapt.</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Then, the remaining concepts need to be worded.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Then we put them in a logical order that flows well.</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At this point, we also check the length. We don’t want it so long that people drop out halfway! Then, we do a test run—pretesting—where we spot any confusing bits or problems.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Based on feedback from this </a:t>
            </a:r>
            <a:r>
              <a:rPr lang="en-GB" dirty="0" err="1">
                <a:latin typeface="Arial" panose="020B0604020202020204" pitchFamily="34" charset="0"/>
                <a:cs typeface="Arial" panose="020B0604020202020204" pitchFamily="34" charset="0"/>
              </a:rPr>
              <a:t>pretest</a:t>
            </a:r>
            <a:r>
              <a:rPr lang="en-GB" dirty="0">
                <a:latin typeface="Arial" panose="020B0604020202020204" pitchFamily="34" charset="0"/>
                <a:cs typeface="Arial" panose="020B0604020202020204" pitchFamily="34" charset="0"/>
              </a:rPr>
              <a:t>, we tweak and refine things.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Following these steps really helps keep everything organized and ensures that by the end, we’ve got a questionnaire that makes sense, is engaging, and gives us the reliable data we need.</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147</a:t>
            </a:fld>
            <a:endParaRPr lang="de-DE"/>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We are now at the end of our workshop and I want to make a quick wrap up.</a:t>
            </a:r>
            <a:endParaRPr dirty="0">
              <a:latin typeface="Arial" panose="020B0604020202020204" pitchFamily="34" charset="0"/>
              <a:cs typeface="Arial" panose="020B0604020202020204" pitchFamily="34" charset="0"/>
            </a:endParaRPr>
          </a:p>
          <a:p>
            <a:pPr>
              <a:defRPr/>
            </a:pPr>
            <a:endParaRPr lang="en-GB"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148</a:t>
            </a:fld>
            <a:endParaRPr lang="de-DE"/>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First of all, I want to provide you with further resources and I’ve put together a list of useful literature on the topic of questionnaire design for you. Mostly, these are very cool guidelines from GESIS that can help you with practical application.</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149</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One key aspect of data quality is validity. When we talk about data validity, we’re essentially asking, 'Do the questions measure what they’re intended to measure?’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There are three key types of validity to consider here, each ensuring your questionnaire captures accurate and meaningful data.</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we have </a:t>
            </a:r>
            <a:r>
              <a:rPr lang="en-GB" b="1" dirty="0">
                <a:latin typeface="Arial" panose="020B0604020202020204" pitchFamily="34" charset="0"/>
                <a:cs typeface="Arial" panose="020B0604020202020204" pitchFamily="34" charset="0"/>
              </a:rPr>
              <a:t>content validity</a:t>
            </a:r>
            <a:r>
              <a:rPr lang="en-GB" dirty="0">
                <a:latin typeface="Arial" panose="020B0604020202020204" pitchFamily="34" charset="0"/>
                <a:cs typeface="Arial" panose="020B0604020202020204" pitchFamily="34" charset="0"/>
              </a:rPr>
              <a:t>. This checks if the instrument covers all relevant aspects of the concept. Imagine a job proficiency test for graphic designers: if it only assesses software knowledge but ignores design principles, it falls short. Content validity would be lacking because it’s not capturing the full picture of what’s essential to the role.</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Next, </a:t>
            </a:r>
            <a:r>
              <a:rPr lang="en-GB" b="1" dirty="0">
                <a:latin typeface="Arial" panose="020B0604020202020204" pitchFamily="34" charset="0"/>
                <a:cs typeface="Arial" panose="020B0604020202020204" pitchFamily="34" charset="0"/>
              </a:rPr>
              <a:t>construct validity</a:t>
            </a:r>
            <a:r>
              <a:rPr lang="en-GB" dirty="0">
                <a:latin typeface="Arial" panose="020B0604020202020204" pitchFamily="34" charset="0"/>
                <a:cs typeface="Arial" panose="020B0604020202020204" pitchFamily="34" charset="0"/>
              </a:rPr>
              <a:t> asks if the instrument accurately measures the theoretical concept it's designed for. For instance, if you’re testing for 'stress,' you’d want your questions to reflect both psychological and emotional aspects. This ensures the survey truly captures the experience of stress, rather than some unrelated concept.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Finally, </a:t>
            </a:r>
            <a:r>
              <a:rPr lang="en-GB" b="1" dirty="0">
                <a:latin typeface="Arial" panose="020B0604020202020204" pitchFamily="34" charset="0"/>
                <a:cs typeface="Arial" panose="020B0604020202020204" pitchFamily="34" charset="0"/>
              </a:rPr>
              <a:t>criterion validity</a:t>
            </a:r>
            <a:r>
              <a:rPr lang="en-GB" dirty="0">
                <a:latin typeface="Arial" panose="020B0604020202020204" pitchFamily="34" charset="0"/>
                <a:cs typeface="Arial" panose="020B0604020202020204" pitchFamily="34" charset="0"/>
              </a:rPr>
              <a:t> considers whether the outcomes relate to another measure’s outcomes. Here, we look at two types: concurrent and predictive validity. Concurrent validity checks if the measure aligns with an existing similar measure. Predictive validity, on the other hand, is forward-looking—asking if the instrument can predict future outcomes. A classic example would be a job aptitude test predicting job performance.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 we need to create the questionnaire in a way to get valid results from it.</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15</a:t>
            </a:fld>
            <a:endParaRPr lang="de-DE"/>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150</a:t>
            </a:fld>
            <a:endParaRPr lang="de-DE"/>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en-US"/>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151</a:t>
            </a:fld>
            <a:endParaRPr lang="de-DE"/>
          </a:p>
        </p:txBody>
      </p:sp>
    </p:spTree>
    <p:extLst>
      <p:ext uri="{BB962C8B-B14F-4D97-AF65-F5344CB8AC3E}">
        <p14:creationId xmlns:p14="http://schemas.microsoft.com/office/powerpoint/2010/main" val="75741493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So, here’s a great resource for anyone working on social sciences surveys: GESIS offers survey methodology consulting.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They provide tailored advice on study planning, data collection, survey design, pretesting, questionnaire design and so on. The consulting is free when it’s in the form of 'help to self-help.</a:t>
            </a: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In our project, we reached out to GESIS several times to have them look over our questionnaires, and it was super helpful. For more complex or in-depth services, though, they do have fees. So, it’s worth looking into what they can offer depending on where you are in your survey development process.</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152</a:t>
            </a:fld>
            <a:endParaRPr lang="de-DE"/>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Another resource I highly recommend is GESIS Training. They offer a range of survey design related courses, from workshops to full programs like their Summer School in Survey Methodology and Spring Seminar. These trainings are available in Cologne, Mannheim, or online, so there’s flexibility in terms of location.</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One of the best things about these trainings is that they’re very high-quality. Plus, many of them offer ECTS points, which is great if you're looking to earn credits. They also draw an international audience, which makes for a really fun learning environment. They are a bit pricey. But if it fits in your budget or you have funding, it’s definitely worth it.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You can find more information and see their schedule on the GESIS Training website.</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153</a:t>
            </a:fld>
            <a:endParaRPr lang="de-DE"/>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This was one workshop in a series of trainings we as the Data Science Center are offering on data science and data management related topics. Some are discipline specific, but many are interdisciplinary. They are all free of charge. You can find more information about the courses and how to register on our website. </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154</a:t>
            </a:fld>
            <a:endParaRPr lang="de-DE"/>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95023989" name="Folienbildplatzhalter 1"/>
          <p:cNvSpPr>
            <a:spLocks noGrp="1" noRot="1" noChangeAspect="1"/>
          </p:cNvSpPr>
          <p:nvPr>
            <p:ph type="sldImg"/>
          </p:nvPr>
        </p:nvSpPr>
        <p:spPr bwMode="auto">
          <a:xfrm>
            <a:off x="71438" y="1133475"/>
            <a:ext cx="5438775" cy="3059113"/>
          </a:xfrm>
        </p:spPr>
      </p:sp>
      <p:sp>
        <p:nvSpPr>
          <p:cNvPr id="2002791473" name="Notizenplatzhalter 2"/>
          <p:cNvSpPr>
            <a:spLocks noGrp="1"/>
          </p:cNvSpPr>
          <p:nvPr>
            <p:ph type="body" idx="1"/>
          </p:nvPr>
        </p:nvSpPr>
        <p:spPr bwMode="auto"/>
        <p:txBody>
          <a:bodyPr/>
          <a:lstStyle/>
          <a:p>
            <a:pPr>
              <a:defRPr/>
            </a:pPr>
            <a:r>
              <a:rPr lang="en-GB" dirty="0">
                <a:latin typeface="Arial" panose="020B0604020202020204" pitchFamily="34" charset="0"/>
                <a:cs typeface="Arial" panose="020B0604020202020204" pitchFamily="34" charset="0"/>
              </a:rPr>
              <a:t>Our </a:t>
            </a:r>
            <a:r>
              <a:rPr lang="en-GB" i="1" dirty="0">
                <a:latin typeface="Arial" panose="020B0604020202020204" pitchFamily="34" charset="0"/>
                <a:cs typeface="Arial" panose="020B0604020202020204" pitchFamily="34" charset="0"/>
              </a:rPr>
              <a:t>Data Snacks</a:t>
            </a:r>
            <a:r>
              <a:rPr lang="en-GB" dirty="0">
                <a:latin typeface="Arial" panose="020B0604020202020204" pitchFamily="34" charset="0"/>
                <a:cs typeface="Arial" panose="020B0604020202020204" pitchFamily="34" charset="0"/>
              </a:rPr>
              <a:t> are 30-minute sessions with quick, practical insights into data. The next series is in May and June 2025, covering everything from FAIR management to text mining and large language models. It’s a light format, it’s online and there is no need to register. Just drop by!</a:t>
            </a:r>
            <a:endParaRPr dirty="0">
              <a:latin typeface="Arial" panose="020B0604020202020204" pitchFamily="34" charset="0"/>
              <a:cs typeface="Arial" panose="020B0604020202020204" pitchFamily="34" charset="0"/>
            </a:endParaRPr>
          </a:p>
        </p:txBody>
      </p:sp>
      <p:sp>
        <p:nvSpPr>
          <p:cNvPr id="844800152" name="Foliennummernplatzhalter 3"/>
          <p:cNvSpPr>
            <a:spLocks noGrp="1"/>
          </p:cNvSpPr>
          <p:nvPr>
            <p:ph type="sldNum" sz="quarter" idx="5"/>
          </p:nvPr>
        </p:nvSpPr>
        <p:spPr bwMode="auto"/>
        <p:txBody>
          <a:bodyPr/>
          <a:lstStyle/>
          <a:p>
            <a:pPr>
              <a:defRPr/>
            </a:pPr>
            <a:fld id="{1B72092D-E0B5-E4AF-3B90-FFAE74539EBD}" type="slidenum">
              <a:rPr lang="en-US"/>
              <a:t>155</a:t>
            </a:fld>
            <a:endParaRPr 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sz="1200" b="0" i="0" u="none" dirty="0">
                <a:solidFill>
                  <a:srgbClr val="000000"/>
                </a:solidFill>
                <a:latin typeface="Arial" panose="020B0604020202020204" pitchFamily="34" charset="0"/>
                <a:ea typeface="Arial"/>
                <a:cs typeface="Arial" panose="020B0604020202020204" pitchFamily="34" charset="0"/>
              </a:rPr>
              <a:t>Additionally, as part of our </a:t>
            </a:r>
            <a:r>
              <a:rPr lang="en-GB" sz="1200" b="0" i="0" u="none" dirty="0" err="1">
                <a:solidFill>
                  <a:srgbClr val="000000"/>
                </a:solidFill>
                <a:latin typeface="Arial" panose="020B0604020202020204" pitchFamily="34" charset="0"/>
                <a:ea typeface="Arial"/>
                <a:cs typeface="Arial" panose="020B0604020202020204" pitchFamily="34" charset="0"/>
              </a:rPr>
              <a:t>DataNord</a:t>
            </a:r>
            <a:r>
              <a:rPr lang="en-GB" sz="1200" b="0" i="0" u="none" dirty="0">
                <a:solidFill>
                  <a:srgbClr val="000000"/>
                </a:solidFill>
                <a:latin typeface="Arial" panose="020B0604020202020204" pitchFamily="34" charset="0"/>
                <a:ea typeface="Arial"/>
                <a:cs typeface="Arial" panose="020B0604020202020204" pitchFamily="34" charset="0"/>
              </a:rPr>
              <a:t> project, we at the Data Science </a:t>
            </a:r>
            <a:r>
              <a:rPr lang="en-GB" sz="1200" b="0" i="0" u="none" dirty="0" err="1">
                <a:solidFill>
                  <a:srgbClr val="000000"/>
                </a:solidFill>
                <a:latin typeface="Arial" panose="020B0604020202020204" pitchFamily="34" charset="0"/>
                <a:ea typeface="Arial"/>
                <a:cs typeface="Arial" panose="020B0604020202020204" pitchFamily="34" charset="0"/>
              </a:rPr>
              <a:t>Center</a:t>
            </a:r>
            <a:r>
              <a:rPr lang="en-GB" sz="1200" b="0" i="0" u="none" dirty="0">
                <a:solidFill>
                  <a:srgbClr val="000000"/>
                </a:solidFill>
                <a:latin typeface="Arial" panose="020B0604020202020204" pitchFamily="34" charset="0"/>
                <a:ea typeface="Arial"/>
                <a:cs typeface="Arial" panose="020B0604020202020204" pitchFamily="34" charset="0"/>
              </a:rPr>
              <a:t> at the university of Bremen have a dedicated consulting service for data science and data management inquiries to support all processes throughout the data lifecycle. </a:t>
            </a:r>
            <a:endParaRPr dirty="0">
              <a:latin typeface="Arial" panose="020B0604020202020204" pitchFamily="34" charset="0"/>
              <a:cs typeface="Arial" panose="020B0604020202020204" pitchFamily="34" charset="0"/>
            </a:endParaRPr>
          </a:p>
          <a:p>
            <a:pPr algn="just">
              <a:lnSpc>
                <a:spcPct val="150000"/>
              </a:lnSpc>
              <a:defRPr/>
            </a:pPr>
            <a:endParaRPr sz="1200" b="0" i="0" u="none" dirty="0">
              <a:solidFill>
                <a:srgbClr val="000000"/>
              </a:solidFill>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r>
              <a:rPr lang="en-GB" sz="1200" b="0" i="0" u="none" dirty="0">
                <a:solidFill>
                  <a:srgbClr val="000000"/>
                </a:solidFill>
                <a:latin typeface="Arial" panose="020B0604020202020204" pitchFamily="34" charset="0"/>
                <a:ea typeface="Arial"/>
                <a:cs typeface="Arial" panose="020B0604020202020204" pitchFamily="34" charset="0"/>
              </a:rPr>
              <a:t>We are an interdisciplinary team of five data scientists from statistics, environmental sciences, marine sciences and humanities, and our job is to assist you with everything from data collection and cleaning to analysis, visualization, and interpretation. So even if you have some subject specific problems, we are happy to help or can at least try to connect you with someone who can. </a:t>
            </a:r>
            <a:endParaRPr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endParaRPr sz="1200" b="0" i="0" u="none" dirty="0">
              <a:solidFill>
                <a:srgbClr val="000000"/>
              </a:solidFill>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r>
              <a:rPr lang="en-GB" sz="1200" b="0" i="0" u="none" dirty="0">
                <a:solidFill>
                  <a:srgbClr val="000000"/>
                </a:solidFill>
                <a:latin typeface="Arial" panose="020B0604020202020204" pitchFamily="34" charset="0"/>
                <a:ea typeface="Arial"/>
                <a:cs typeface="Arial" panose="020B0604020202020204" pitchFamily="34" charset="0"/>
              </a:rPr>
              <a:t>Because this is just an introductory training on questionnaire design and there is not much space here to discuss your specific needs or problems, you are always welcome to contact me to discuss your questionnaires or survey research design in a one-on-one meeting.</a:t>
            </a:r>
            <a:endParaRPr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endParaRPr sz="1200" b="0" i="0" u="none" dirty="0">
              <a:solidFill>
                <a:srgbClr val="000000"/>
              </a:solidFill>
              <a:latin typeface="Arial" panose="020B0604020202020204" pitchFamily="34" charset="0"/>
              <a:cs typeface="Arial" panose="020B0604020202020204" pitchFamily="34" charset="0"/>
            </a:endParaRPr>
          </a:p>
          <a:p>
            <a:pPr algn="just">
              <a:lnSpc>
                <a:spcPct val="150000"/>
              </a:lnSpc>
              <a:defRPr/>
            </a:pPr>
            <a:r>
              <a:rPr lang="en-GB" sz="1200" b="0" i="0" u="none" dirty="0">
                <a:solidFill>
                  <a:srgbClr val="000000"/>
                </a:solidFill>
                <a:latin typeface="Arial" panose="020B0604020202020204" pitchFamily="34" charset="0"/>
                <a:ea typeface="Arial"/>
                <a:cs typeface="Arial" panose="020B0604020202020204" pitchFamily="34" charset="0"/>
              </a:rPr>
              <a:t>You can contact us simply via our consultation website. There, you can find our contact information or if you don‘t have a specific person in mind who may help you, you can simply write to our team address.</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156</a:t>
            </a:fld>
            <a:endParaRPr lang="de-DE"/>
          </a:p>
        </p:txBody>
      </p:sp>
    </p:spTree>
    <p:extLst>
      <p:ext uri="{BB962C8B-B14F-4D97-AF65-F5344CB8AC3E}">
        <p14:creationId xmlns:p14="http://schemas.microsoft.com/office/powerpoint/2010/main" val="247428231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Notizenplatzhalter 1">
            <a:extLst>
              <a:ext uri="{FF2B5EF4-FFF2-40B4-BE49-F238E27FC236}">
                <a16:creationId xmlns:a16="http://schemas.microsoft.com/office/drawing/2014/main" id="{250D4D82-F87B-41A7-8A8E-053685A8AC35}"/>
              </a:ext>
            </a:extLst>
          </p:cNvPr>
          <p:cNvSpPr>
            <a:spLocks noGrp="1"/>
          </p:cNvSpPr>
          <p:nvPr>
            <p:ph type="body" idx="1"/>
          </p:nvPr>
        </p:nvSpPr>
        <p:spPr/>
        <p:txBody>
          <a:bodyPr/>
          <a:lstStyle/>
          <a:p>
            <a:r>
              <a:rPr lang="de-DE" dirty="0" err="1">
                <a:latin typeface="Arial" panose="020B0604020202020204" pitchFamily="34" charset="0"/>
                <a:cs typeface="Arial" panose="020B0604020202020204" pitchFamily="34" charset="0"/>
              </a:rPr>
              <a:t>If</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you</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want</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stay</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up</a:t>
            </a:r>
            <a:r>
              <a:rPr lang="de-DE" dirty="0">
                <a:latin typeface="Arial" panose="020B0604020202020204" pitchFamily="34" charset="0"/>
                <a:cs typeface="Arial" panose="020B0604020202020204" pitchFamily="34" charset="0"/>
              </a:rPr>
              <a:t>-</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-date </a:t>
            </a:r>
            <a:r>
              <a:rPr lang="de-DE" dirty="0" err="1">
                <a:latin typeface="Arial" panose="020B0604020202020204" pitchFamily="34" charset="0"/>
                <a:cs typeface="Arial" panose="020B0604020202020204" pitchFamily="34" charset="0"/>
              </a:rPr>
              <a:t>about</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our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activities</a:t>
            </a:r>
            <a:r>
              <a:rPr lang="de-DE" dirty="0">
                <a:latin typeface="Arial" panose="020B0604020202020204" pitchFamily="34" charset="0"/>
                <a:cs typeface="Arial" panose="020B0604020202020204" pitchFamily="34" charset="0"/>
              </a:rPr>
              <a:t> at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DSC, </a:t>
            </a:r>
            <a:r>
              <a:rPr lang="de-DE" dirty="0" err="1">
                <a:latin typeface="Arial" panose="020B0604020202020204" pitchFamily="34" charset="0"/>
                <a:cs typeface="Arial" panose="020B0604020202020204" pitchFamily="34" charset="0"/>
              </a:rPr>
              <a:t>sign</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up</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for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our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DataNord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newsletter</a:t>
            </a:r>
            <a:r>
              <a:rPr lang="de-DE" dirty="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978177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r>
              <a:rPr lang="de-DE" dirty="0" err="1">
                <a:latin typeface="Arial" panose="020B0604020202020204" pitchFamily="34" charset="0"/>
                <a:cs typeface="Arial" panose="020B0604020202020204" pitchFamily="34" charset="0"/>
              </a:rPr>
              <a:t>One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thing</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before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you</a:t>
            </a:r>
            <a:r>
              <a:rPr lang="de-DE" dirty="0">
                <a:latin typeface="Arial" panose="020B0604020202020204" pitchFamily="34" charset="0"/>
                <a:cs typeface="Arial" panose="020B0604020202020204" pitchFamily="34" charset="0"/>
              </a:rPr>
              <a:t> all </a:t>
            </a:r>
            <a:r>
              <a:rPr lang="de-DE" dirty="0" err="1">
                <a:latin typeface="Arial" panose="020B0604020202020204" pitchFamily="34" charset="0"/>
                <a:cs typeface="Arial" panose="020B0604020202020204" pitchFamily="34" charset="0"/>
              </a:rPr>
              <a:t>leave</a:t>
            </a:r>
            <a:r>
              <a:rPr lang="de-DE" dirty="0">
                <a:latin typeface="Arial" panose="020B0604020202020204" pitchFamily="34" charset="0"/>
                <a:cs typeface="Arial" panose="020B0604020202020204" pitchFamily="34" charset="0"/>
              </a:rPr>
              <a:t> – </a:t>
            </a:r>
            <a:r>
              <a:rPr lang="de-DE" dirty="0" err="1">
                <a:latin typeface="Arial" panose="020B0604020202020204" pitchFamily="34" charset="0"/>
                <a:cs typeface="Arial" panose="020B0604020202020204" pitchFamily="34" charset="0"/>
              </a:rPr>
              <a:t>we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prepared</a:t>
            </a:r>
            <a:r>
              <a:rPr lang="de-DE" dirty="0">
                <a:latin typeface="Arial" panose="020B0604020202020204" pitchFamily="34" charset="0"/>
                <a:cs typeface="Arial" panose="020B0604020202020204" pitchFamily="34" charset="0"/>
              </a:rPr>
              <a:t> an </a:t>
            </a:r>
            <a:r>
              <a:rPr lang="de-DE" dirty="0" err="1">
                <a:latin typeface="Arial" panose="020B0604020202020204" pitchFamily="34" charset="0"/>
                <a:cs typeface="Arial" panose="020B0604020202020204" pitchFamily="34" charset="0"/>
              </a:rPr>
              <a:t>evaluation</a:t>
            </a:r>
            <a:r>
              <a:rPr lang="de-DE" dirty="0">
                <a:latin typeface="Arial" panose="020B0604020202020204" pitchFamily="34" charset="0"/>
                <a:cs typeface="Arial" panose="020B0604020202020204" pitchFamily="34" charset="0"/>
              </a:rPr>
              <a:t> form </a:t>
            </a:r>
            <a:r>
              <a:rPr lang="de-DE" dirty="0" err="1">
                <a:latin typeface="Arial" panose="020B0604020202020204" pitchFamily="34" charset="0"/>
                <a:cs typeface="Arial" panose="020B0604020202020204" pitchFamily="34" charset="0"/>
              </a:rPr>
              <a:t>for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our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workshops</a:t>
            </a:r>
            <a:r>
              <a:rPr lang="de-DE" dirty="0">
                <a:latin typeface="Arial" panose="020B0604020202020204" pitchFamily="34" charset="0"/>
                <a:cs typeface="Arial" panose="020B0604020202020204" pitchFamily="34" charset="0"/>
              </a:rPr>
              <a:t>. This </a:t>
            </a:r>
            <a:r>
              <a:rPr lang="de-DE" dirty="0" err="1">
                <a:latin typeface="Arial" panose="020B0604020202020204" pitchFamily="34" charset="0"/>
                <a:cs typeface="Arial" panose="020B0604020202020204" pitchFamily="34" charset="0"/>
              </a:rPr>
              <a:t>is</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link and I </a:t>
            </a:r>
            <a:r>
              <a:rPr lang="de-DE" dirty="0" err="1">
                <a:latin typeface="Arial" panose="020B0604020202020204" pitchFamily="34" charset="0"/>
                <a:cs typeface="Arial" panose="020B0604020202020204" pitchFamily="34" charset="0"/>
              </a:rPr>
              <a:t>would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be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very</a:t>
            </a:r>
            <a:r>
              <a:rPr lang="de-DE" dirty="0">
                <a:latin typeface="Arial" panose="020B0604020202020204" pitchFamily="34" charset="0"/>
                <a:cs typeface="Arial" panose="020B0604020202020204" pitchFamily="34" charset="0"/>
              </a:rPr>
              <a:t> happy </a:t>
            </a:r>
            <a:r>
              <a:rPr lang="de-DE" dirty="0" err="1">
                <a:latin typeface="Arial" panose="020B0604020202020204" pitchFamily="34" charset="0"/>
                <a:cs typeface="Arial" panose="020B0604020202020204" pitchFamily="34" charset="0"/>
              </a:rPr>
              <a:t>if</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you</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can</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take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three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minutes</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fill</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it</a:t>
            </a:r>
            <a:r>
              <a:rPr lang="de-DE" dirty="0">
                <a:latin typeface="Arial" panose="020B0604020202020204" pitchFamily="34" charset="0"/>
                <a:cs typeface="Arial" panose="020B0604020202020204" pitchFamily="34" charset="0"/>
              </a:rPr>
              <a:t> out. </a:t>
            </a:r>
            <a:r>
              <a:rPr lang="de-DE" dirty="0" err="1">
                <a:latin typeface="Arial" panose="020B0604020202020204" pitchFamily="34" charset="0"/>
                <a:cs typeface="Arial" panose="020B0604020202020204" pitchFamily="34" charset="0"/>
              </a:rPr>
              <a:t>Your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feedback</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would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be</a:t>
            </a:r>
            <a:r>
              <a:rPr lang="de-DE" dirty="0">
                <a:latin typeface="Arial" panose="020B0604020202020204" pitchFamily="34" charset="0"/>
                <a:cs typeface="Arial" panose="020B0604020202020204" pitchFamily="34" charset="0"/>
              </a:rPr>
              <a:t> super </a:t>
            </a:r>
            <a:r>
              <a:rPr lang="de-DE" dirty="0" err="1">
                <a:latin typeface="Arial" panose="020B0604020202020204" pitchFamily="34" charset="0"/>
                <a:cs typeface="Arial" panose="020B0604020202020204" pitchFamily="34" charset="0"/>
              </a:rPr>
              <a:t>helpful</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improve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our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workshops</a:t>
            </a:r>
            <a:r>
              <a:rPr lang="de-DE" dirty="0">
                <a:latin typeface="Arial" panose="020B0604020202020204" pitchFamily="34" charset="0"/>
                <a:cs typeface="Arial" panose="020B0604020202020204" pitchFamily="34" charset="0"/>
              </a:rPr>
              <a:t> in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future</a:t>
            </a:r>
            <a:r>
              <a:rPr lang="de-DE"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158</a:t>
            </a:fld>
            <a:endParaRPr lang="de-DE"/>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de-DE" dirty="0" err="1">
                <a:latin typeface="Arial" panose="020B0604020202020204" pitchFamily="34" charset="0"/>
                <a:cs typeface="Arial" panose="020B0604020202020204" pitchFamily="34" charset="0"/>
              </a:rPr>
              <a:t>We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have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now</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come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end </a:t>
            </a:r>
            <a:r>
              <a:rPr lang="de-DE" dirty="0" err="1">
                <a:latin typeface="Arial" panose="020B0604020202020204" pitchFamily="34" charset="0"/>
                <a:cs typeface="Arial" panose="020B0604020202020204" pitchFamily="34" charset="0"/>
              </a:rPr>
              <a:t>of</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workshop</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Thank</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you</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very</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much</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for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your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attention</a:t>
            </a:r>
            <a:r>
              <a:rPr lang="de-DE" dirty="0">
                <a:latin typeface="Arial" panose="020B0604020202020204" pitchFamily="34" charset="0"/>
                <a:cs typeface="Arial" panose="020B0604020202020204" pitchFamily="34" charset="0"/>
              </a:rPr>
              <a:t> and I </a:t>
            </a:r>
            <a:r>
              <a:rPr lang="de-DE" dirty="0" err="1">
                <a:latin typeface="Arial" panose="020B0604020202020204" pitchFamily="34" charset="0"/>
                <a:cs typeface="Arial" panose="020B0604020202020204" pitchFamily="34" charset="0"/>
              </a:rPr>
              <a:t>hope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you</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found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it</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helpful</a:t>
            </a:r>
            <a:r>
              <a:rPr lang="de-DE"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a:p>
            <a:pPr>
              <a:defRPr/>
            </a:pPr>
            <a:endParaRPr lang="de-DE" dirty="0"/>
          </a:p>
          <a:p>
            <a:pPr>
              <a:defRPr/>
            </a:pPr>
            <a:endParaRPr dirty="0"/>
          </a:p>
        </p:txBody>
      </p:sp>
      <p:sp>
        <p:nvSpPr>
          <p:cNvPr id="4" name="Foliennummernplatzhalter 3"/>
          <p:cNvSpPr>
            <a:spLocks noGrp="1"/>
          </p:cNvSpPr>
          <p:nvPr>
            <p:ph type="sldNum" sz="quarter" idx="5"/>
          </p:nvPr>
        </p:nvSpPr>
        <p:spPr bwMode="auto"/>
        <p:txBody>
          <a:bodyPr/>
          <a:lstStyle/>
          <a:p>
            <a:pPr>
              <a:defRPr/>
            </a:pPr>
            <a:fld id="{8747DC62-25C5-43E6-9867-C8C4DA19DB3B}" type="slidenum">
              <a:rPr lang="de-DE"/>
              <a:t>159</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Reliability is a second important aspect of data quality in data collection and is about consistency. If the same person answers the same questionnaire multiple times, ideally, they should give similar responses each time, assuming their opinions or circumstances haven’t changed. There are three main types of reliability to ensure this consistency.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a:t>
            </a:r>
            <a:r>
              <a:rPr lang="en-GB" b="1" dirty="0">
                <a:latin typeface="Arial" panose="020B0604020202020204" pitchFamily="34" charset="0"/>
                <a:cs typeface="Arial" panose="020B0604020202020204" pitchFamily="34" charset="0"/>
              </a:rPr>
              <a:t>internal consistency</a:t>
            </a:r>
            <a:r>
              <a:rPr lang="en-GB" dirty="0">
                <a:latin typeface="Arial" panose="020B0604020202020204" pitchFamily="34" charset="0"/>
                <a:cs typeface="Arial" panose="020B0604020202020204" pitchFamily="34" charset="0"/>
              </a:rPr>
              <a:t> looks at whether the questions within a set of questions are all measuring the same concept. For instance, if you’re measuring satisfaction or anxiety, each relevant question should align and producing consistent results across the board.</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Next, </a:t>
            </a:r>
            <a:r>
              <a:rPr lang="en-GB" b="1" dirty="0">
                <a:latin typeface="Arial" panose="020B0604020202020204" pitchFamily="34" charset="0"/>
                <a:cs typeface="Arial" panose="020B0604020202020204" pitchFamily="34" charset="0"/>
              </a:rPr>
              <a:t>test-retest reliability</a:t>
            </a:r>
            <a:r>
              <a:rPr lang="en-GB" dirty="0">
                <a:latin typeface="Arial" panose="020B0604020202020204" pitchFamily="34" charset="0"/>
                <a:cs typeface="Arial" panose="020B0604020202020204" pitchFamily="34" charset="0"/>
              </a:rPr>
              <a:t> checks if the questionnaire gives similar results when the same respondents answer it at different times. This is crucial in studies where responses might vary over time, and it helps us determine if the questionnaire is stable.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Lastly, </a:t>
            </a:r>
            <a:r>
              <a:rPr lang="en-GB" b="1" dirty="0">
                <a:latin typeface="Arial" panose="020B0604020202020204" pitchFamily="34" charset="0"/>
                <a:cs typeface="Arial" panose="020B0604020202020204" pitchFamily="34" charset="0"/>
              </a:rPr>
              <a:t>inter-rater reliability</a:t>
            </a:r>
            <a:r>
              <a:rPr lang="en-GB" dirty="0">
                <a:latin typeface="Arial" panose="020B0604020202020204" pitchFamily="34" charset="0"/>
                <a:cs typeface="Arial" panose="020B0604020202020204" pitchFamily="34" charset="0"/>
              </a:rPr>
              <a:t> is important when subjective assessments are involved. If multiple people (or </a:t>
            </a:r>
            <a:r>
              <a:rPr lang="en-GB" dirty="0" err="1">
                <a:latin typeface="Arial" panose="020B0604020202020204" pitchFamily="34" charset="0"/>
                <a:cs typeface="Arial" panose="020B0604020202020204" pitchFamily="34" charset="0"/>
              </a:rPr>
              <a:t>raters</a:t>
            </a:r>
            <a:r>
              <a:rPr lang="en-GB" dirty="0">
                <a:latin typeface="Arial" panose="020B0604020202020204" pitchFamily="34" charset="0"/>
                <a:cs typeface="Arial" panose="020B0604020202020204" pitchFamily="34" charset="0"/>
              </a:rPr>
              <a:t>) interpret responses, they should come to similar conclusions. This is particularly relevant in cases where responses require some degree of interpretation, ensuring that the results aren’t skewed by individual biases.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US" dirty="0">
                <a:latin typeface="Arial" panose="020B0604020202020204" pitchFamily="34" charset="0"/>
                <a:cs typeface="Arial" panose="020B0604020202020204" pitchFamily="34" charset="0"/>
              </a:rPr>
              <a:t>So we need to create the questionnaire in a way that it produces reliable results.</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16</a:t>
            </a:fld>
            <a:endParaRPr lang="de-DE"/>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dirty="0"/>
          </a:p>
          <a:p>
            <a:pPr>
              <a:defRPr/>
            </a:pPr>
            <a:endParaRPr dirty="0"/>
          </a:p>
        </p:txBody>
      </p:sp>
      <p:sp>
        <p:nvSpPr>
          <p:cNvPr id="4" name="Foliennummernplatzhalter 3"/>
          <p:cNvSpPr>
            <a:spLocks noGrp="1"/>
          </p:cNvSpPr>
          <p:nvPr>
            <p:ph type="sldNum" sz="quarter" idx="5"/>
          </p:nvPr>
        </p:nvSpPr>
        <p:spPr bwMode="auto"/>
        <p:txBody>
          <a:bodyPr/>
          <a:lstStyle/>
          <a:p>
            <a:pPr>
              <a:defRPr/>
            </a:pPr>
            <a:fld id="{8747DC62-25C5-43E6-9867-C8C4DA19DB3B}" type="slidenum">
              <a:rPr lang="de-DE"/>
              <a:t>160</a:t>
            </a:fld>
            <a:endParaRPr lang="de-DE"/>
          </a:p>
        </p:txBody>
      </p:sp>
    </p:spTree>
    <p:extLst>
      <p:ext uri="{BB962C8B-B14F-4D97-AF65-F5344CB8AC3E}">
        <p14:creationId xmlns:p14="http://schemas.microsoft.com/office/powerpoint/2010/main" val="1365461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Validity and reliability can cause some confusion. Think of it like aiming at a target. </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Reliability</a:t>
            </a:r>
            <a:r>
              <a:rPr lang="en-GB" dirty="0">
                <a:latin typeface="Arial" panose="020B0604020202020204" pitchFamily="34" charset="0"/>
                <a:cs typeface="Arial" panose="020B0604020202020204" pitchFamily="34" charset="0"/>
              </a:rPr>
              <a:t> is about hitting the same spot consistently. So, if you’re shooting arrows and they all land close together, you’re reliable—even if they’re not hitting the bullseye. In research terms, this means you’re getting consistent results every time you use the questionnaire.</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Validity</a:t>
            </a:r>
            <a:r>
              <a:rPr lang="en-GB" dirty="0">
                <a:latin typeface="Arial" panose="020B0604020202020204" pitchFamily="34" charset="0"/>
                <a:cs typeface="Arial" panose="020B0604020202020204" pitchFamily="34" charset="0"/>
              </a:rPr>
              <a:t>, on the other hand, is about accuracy. It’s hitting the bullseye, or measuring what you actually intend to measure.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You could be consistent with your aim but not hitting the target (</a:t>
            </a:r>
            <a:r>
              <a:rPr lang="en-GB" b="1" dirty="0">
                <a:latin typeface="Arial" panose="020B0604020202020204" pitchFamily="34" charset="0"/>
                <a:cs typeface="Arial" panose="020B0604020202020204" pitchFamily="34" charset="0"/>
              </a:rPr>
              <a:t>reliable but not valid</a:t>
            </a:r>
            <a:r>
              <a:rPr lang="en-GB" dirty="0">
                <a:latin typeface="Arial" panose="020B0604020202020204" pitchFamily="34" charset="0"/>
                <a:cs typeface="Arial" panose="020B0604020202020204" pitchFamily="34" charset="0"/>
              </a:rPr>
              <a:t>), or you could hit the target sporadically without a clear pattern (</a:t>
            </a:r>
            <a:r>
              <a:rPr lang="en-GB" b="1" dirty="0">
                <a:latin typeface="Arial" panose="020B0604020202020204" pitchFamily="34" charset="0"/>
                <a:cs typeface="Arial" panose="020B0604020202020204" pitchFamily="34" charset="0"/>
              </a:rPr>
              <a:t>valid but not reliable</a:t>
            </a: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Ideally, we want our questionnaire to be both valid and reliable.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17</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When we’re designing questions, there are a few essentials we need to keep in mind to get accurate information. Let’s start with the basics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First up, </a:t>
            </a:r>
            <a:r>
              <a:rPr lang="en-GB" i="1" dirty="0">
                <a:latin typeface="Arial" panose="020B0604020202020204" pitchFamily="34" charset="0"/>
                <a:cs typeface="Arial" panose="020B0604020202020204" pitchFamily="34" charset="0"/>
              </a:rPr>
              <a:t>relevant and exhaustive response options</a:t>
            </a:r>
            <a:r>
              <a:rPr lang="en-GB" dirty="0">
                <a:latin typeface="Arial" panose="020B0604020202020204" pitchFamily="34" charset="0"/>
                <a:cs typeface="Arial" panose="020B0604020202020204" pitchFamily="34" charset="0"/>
              </a:rPr>
              <a:t>. The meme here perfectly captures the importance of this—In </a:t>
            </a:r>
            <a:r>
              <a:rPr lang="en-GB" dirty="0" err="1">
                <a:latin typeface="Arial" panose="020B0604020202020204" pitchFamily="34" charset="0"/>
                <a:cs typeface="Arial" panose="020B0604020202020204" pitchFamily="34" charset="0"/>
              </a:rPr>
              <a:t>Nacaps</a:t>
            </a:r>
            <a:r>
              <a:rPr lang="en-GB" dirty="0">
                <a:latin typeface="Arial" panose="020B0604020202020204" pitchFamily="34" charset="0"/>
                <a:cs typeface="Arial" panose="020B0604020202020204" pitchFamily="34" charset="0"/>
              </a:rPr>
              <a:t>, we asked the respondents about how many working contracts they have had so far, and we got a lot of feedback from the respondents how our question was problematic because the response options we offered ended at ten. But in science, people can easily have more than ten working contracts during their career. So that was definitely a learning experience. So if we’re asking about something like the number of employment contracts – same happened to the number of children by the way - we need to ensure our scale covers the full range. Otherwise, we’re limiting respondents’ ability to give accurate answers, which can skew our data.</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Next, </a:t>
            </a:r>
            <a:r>
              <a:rPr lang="en-GB" i="1" dirty="0">
                <a:latin typeface="Arial" panose="020B0604020202020204" pitchFamily="34" charset="0"/>
                <a:cs typeface="Arial" panose="020B0604020202020204" pitchFamily="34" charset="0"/>
              </a:rPr>
              <a:t>questions must be clearly worded</a:t>
            </a:r>
            <a:r>
              <a:rPr lang="en-GB" dirty="0">
                <a:latin typeface="Arial" panose="020B0604020202020204" pitchFamily="34" charset="0"/>
                <a:cs typeface="Arial" panose="020B0604020202020204" pitchFamily="34" charset="0"/>
              </a:rPr>
              <a:t>. This sounds simple, but it’s easy to accidentally use jargon or ambiguous language. Clear wording helps prevent misunderstandings and ensures everyone interprets the question in the same way.</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Equally important is </a:t>
            </a:r>
            <a:r>
              <a:rPr lang="en-GB" i="1" dirty="0">
                <a:latin typeface="Arial" panose="020B0604020202020204" pitchFamily="34" charset="0"/>
                <a:cs typeface="Arial" panose="020B0604020202020204" pitchFamily="34" charset="0"/>
              </a:rPr>
              <a:t>providing clear instructions</a:t>
            </a:r>
            <a:r>
              <a:rPr lang="en-GB" dirty="0">
                <a:latin typeface="Arial" panose="020B0604020202020204" pitchFamily="34" charset="0"/>
                <a:cs typeface="Arial" panose="020B0604020202020204" pitchFamily="34" charset="0"/>
              </a:rPr>
              <a:t>. If there’s any ambiguity about how to respond, it could lead to inconsistencies in the data we collect.</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And finally, </a:t>
            </a:r>
            <a:r>
              <a:rPr lang="en-GB" i="1" dirty="0">
                <a:latin typeface="Arial" panose="020B0604020202020204" pitchFamily="34" charset="0"/>
                <a:cs typeface="Arial" panose="020B0604020202020204" pitchFamily="34" charset="0"/>
              </a:rPr>
              <a:t>cultural and contextual relevance</a:t>
            </a:r>
            <a:r>
              <a:rPr lang="en-GB" dirty="0">
                <a:latin typeface="Arial" panose="020B0604020202020204" pitchFamily="34" charset="0"/>
                <a:cs typeface="Arial" panose="020B0604020202020204" pitchFamily="34" charset="0"/>
              </a:rPr>
              <a:t>. cultural references and assumptions can vary. We need to make sure our questions are relevant and appropriate for all respondents, especially in diverse samples</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talk about response burden, which refers to the perceived effort, time, and complexity that respondents feel when completing a survey. Basically, the more of a ‘burden’ the survey feels like, the more likely we are to lose people along the way.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 high response burden can really impact our data quality. First, it can lower response rates or lead to high dropout rates, as people might feel overwhelmed and just stop halfway through. We also risk getting incomplete responses if participants start skipping questions. If the survey feels too hard, people might just rush through with random answers. And if only highly motivated people stick around to complete it, we’re left with a biased sample that might not reflect the broader population.</a:t>
            </a:r>
            <a:endParaRPr dirty="0">
              <a:latin typeface="Arial" panose="020B0604020202020204" pitchFamily="34" charset="0"/>
              <a:cs typeface="Arial" panose="020B0604020202020204" pitchFamily="34" charset="0"/>
            </a:endParaRPr>
          </a:p>
          <a:p>
            <a:pPr algn="just">
              <a:lnSpc>
                <a:spcPct val="150000"/>
              </a:lnSpc>
              <a:defRPr/>
            </a:pPr>
            <a:endParaRPr lang="en-GB"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just" defTabSz="914400">
              <a:lnSpc>
                <a:spcPct val="150000"/>
              </a:lnSpc>
              <a:spcBef>
                <a:spcPts val="0"/>
              </a:spcBef>
              <a:spcAft>
                <a:spcPts val="0"/>
              </a:spcAft>
              <a:buClrTx/>
              <a:buSzTx/>
              <a:buFontTx/>
              <a:buNone/>
              <a:defRPr/>
            </a:pPr>
            <a:r>
              <a:rPr lang="en-GB" dirty="0">
                <a:latin typeface="Arial" panose="020B0604020202020204" pitchFamily="34" charset="0"/>
                <a:cs typeface="Arial" panose="020B0604020202020204" pitchFamily="34" charset="0"/>
              </a:rPr>
              <a:t>In the next couple of hours, I want to give you a basic crash course in questionnaire design. The workshop is divided into several sections, with two shorter coffee breaks and one hour lunch break in between around 12.</a:t>
            </a:r>
            <a:endParaRPr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aim of this training is to provide you with foundational knowledge in designing effective questionnaires.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we’ll talk about the importance and specific characteristics of a well-planned questionnaire—because the right design doesn’t just collect data; it ensures that data is actually useful.</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From there, we’ll cover the core principles of effective questionnaire design. This includes measurement theory, how to word your questions, structuring your survey, and thinking about the overall layout. We’ll also tackle some common challenges and discuss why testing your questionnaire is essential to avoid unexpected issues once it’s live. I’ll show you where to find existing instruments, so you don’t have to invent anything from scratch!</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We’ll also touch crucial topics like data protection and ethics, which are increasingly important today.</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And finally, you’ll learn how to document your design process, a key step in keeping your work transparent and reproducible.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Given our limited time, I’m focusing on providing the basic input here, with additional resources to help you continue learning independently. We’ll have some interactive moments, but we won’t be doing hands-on exercises or working on your specific topics. For that, I encourage you to reach out afterward—I’d be happy to meet for individual consultations on whatever you need in your questionnaire design.</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a:t>
            </a:fld>
            <a:endParaRPr lang="de-DE"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When we talk about response burden, it’s helpful to break it down into three types: </a:t>
            </a:r>
            <a:r>
              <a:rPr lang="en-GB" i="1" dirty="0">
                <a:latin typeface="Arial" panose="020B0604020202020204" pitchFamily="34" charset="0"/>
                <a:cs typeface="Arial" panose="020B0604020202020204" pitchFamily="34" charset="0"/>
              </a:rPr>
              <a:t>time burden</a:t>
            </a:r>
            <a:r>
              <a:rPr lang="en-GB" dirty="0">
                <a:latin typeface="Arial" panose="020B0604020202020204" pitchFamily="34" charset="0"/>
                <a:cs typeface="Arial" panose="020B0604020202020204" pitchFamily="34" charset="0"/>
              </a:rPr>
              <a:t>, </a:t>
            </a:r>
            <a:r>
              <a:rPr lang="en-GB" i="1" dirty="0">
                <a:latin typeface="Arial" panose="020B0604020202020204" pitchFamily="34" charset="0"/>
                <a:cs typeface="Arial" panose="020B0604020202020204" pitchFamily="34" charset="0"/>
              </a:rPr>
              <a:t>cognitive burden</a:t>
            </a:r>
            <a:r>
              <a:rPr lang="en-GB" dirty="0">
                <a:latin typeface="Arial" panose="020B0604020202020204" pitchFamily="34" charset="0"/>
                <a:cs typeface="Arial" panose="020B0604020202020204" pitchFamily="34" charset="0"/>
              </a:rPr>
              <a:t>, and </a:t>
            </a:r>
            <a:r>
              <a:rPr lang="en-GB" i="1" dirty="0">
                <a:latin typeface="Arial" panose="020B0604020202020204" pitchFamily="34" charset="0"/>
                <a:cs typeface="Arial" panose="020B0604020202020204" pitchFamily="34" charset="0"/>
              </a:rPr>
              <a:t>emotional burden</a:t>
            </a:r>
            <a:r>
              <a:rPr lang="en-GB"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Time burden</a:t>
            </a:r>
            <a:r>
              <a:rPr lang="en-GB" dirty="0">
                <a:latin typeface="Arial" panose="020B0604020202020204" pitchFamily="34" charset="0"/>
                <a:cs typeface="Arial" panose="020B0604020202020204" pitchFamily="34" charset="0"/>
              </a:rPr>
              <a:t> is the simplest to understand—it’s the actual time it takes to complete the survey. If it feels too long, respondents might lose patience or drop out entirely. To reduce time burden, we want to keep the questionnaire as short and focused as possible, including only questions that are relevant.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Then we have </a:t>
            </a:r>
            <a:r>
              <a:rPr lang="en-GB" b="1" dirty="0">
                <a:latin typeface="Arial" panose="020B0604020202020204" pitchFamily="34" charset="0"/>
                <a:cs typeface="Arial" panose="020B0604020202020204" pitchFamily="34" charset="0"/>
              </a:rPr>
              <a:t>cognitive burden</a:t>
            </a:r>
            <a:r>
              <a:rPr lang="en-GB" dirty="0">
                <a:latin typeface="Arial" panose="020B0604020202020204" pitchFamily="34" charset="0"/>
                <a:cs typeface="Arial" panose="020B0604020202020204" pitchFamily="34" charset="0"/>
              </a:rPr>
              <a:t>, which is the mental effort required to understand and answer questions. If respondents are struggling to interpret what we’re asking or wading through technical expressions, it’s going to slow them down and possibly lead to mistakes. To minimize this, we should use clear, simple language, avoid redundant questions, and make sure the survey has a logical flow. Don’t harass them, like in this example, with very long item sets which all sound like they are the same for respondents, because we lost plenty of respondents at this stage of a survey.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Lastly, </a:t>
            </a:r>
            <a:r>
              <a:rPr lang="en-GB" b="1" dirty="0">
                <a:latin typeface="Arial" panose="020B0604020202020204" pitchFamily="34" charset="0"/>
                <a:cs typeface="Arial" panose="020B0604020202020204" pitchFamily="34" charset="0"/>
              </a:rPr>
              <a:t>emotional burden</a:t>
            </a:r>
            <a:r>
              <a:rPr lang="en-GB" dirty="0">
                <a:latin typeface="Arial" panose="020B0604020202020204" pitchFamily="34" charset="0"/>
                <a:cs typeface="Arial" panose="020B0604020202020204" pitchFamily="34" charset="0"/>
              </a:rPr>
              <a:t>. This is about the discomfort or sensitivity respondents might feel with certain questions. For example, personal questions about relationships or finances can sometimes feel intrusive. To handle this, we need to use respectful language, explain why we’re asking these questions, assure confidentiality, and give respondents the option to skip if they’re uncomfortable.</a:t>
            </a:r>
            <a:endParaRPr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endParaRPr lang="en-GB"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endParaRPr lang="en-GB"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r>
              <a:rPr lang="en-GB" dirty="0">
                <a:latin typeface="Arial" panose="020B0604020202020204" pitchFamily="34" charset="0"/>
                <a:cs typeface="Arial" panose="020B0604020202020204" pitchFamily="34" charset="0"/>
              </a:rPr>
              <a:t>So the takeaway here with regard to data quality is: For our questionnaires, we should keep that response burden in mind and keep it as low as possible.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20</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One of the critical parts of designing a questionnaire is making sure we’re thinking about ethics and data protection right from the start. It’s not just about running the survey— The questionnaire needs to be designed in a way that respects participants and meets all legal standards.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These examples here highlight what can happen when legal considerations are overlooked. One study on children was retracted because it didn’t get informed consents from parents, and another on HIV research faced backlash over privacy issues. These cases show how important it is to build ethics and data protection into our questionnaires from the very beginning.</a:t>
            </a:r>
            <a:endParaRPr dirty="0">
              <a:latin typeface="Arial" panose="020B0604020202020204" pitchFamily="34" charset="0"/>
              <a:cs typeface="Arial" panose="020B0604020202020204" pitchFamily="34" charset="0"/>
            </a:endParaRPr>
          </a:p>
          <a:p>
            <a:pPr>
              <a:defRPr/>
            </a:pPr>
            <a:endParaRPr lang="en-GB" dirty="0"/>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21</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Finally, a key consideration in questionnaire design is planning for data publication and reuse. It’s not just about collecting the data for one study; it’s about setting things up so that the data can be understood and used again—either by other researchers or even by yourself in the future.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make this happen, we need to follow proper standards for data collection and documentation right from the start. That means keeping clear records of question sources, what each question measures, the structure of the questionnaire, and any decisions we make along the way. This documentation ensures that anyone revisiting the dataset will understand its context and structure.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example here shows metadata from </a:t>
            </a:r>
            <a:r>
              <a:rPr lang="en-GB" dirty="0" err="1">
                <a:latin typeface="Arial" panose="020B0604020202020204" pitchFamily="34" charset="0"/>
                <a:cs typeface="Arial" panose="020B0604020202020204" pitchFamily="34" charset="0"/>
              </a:rPr>
              <a:t>Nacaps</a:t>
            </a:r>
            <a:r>
              <a:rPr lang="en-GB" dirty="0">
                <a:latin typeface="Arial" panose="020B0604020202020204" pitchFamily="34" charset="0"/>
                <a:cs typeface="Arial" panose="020B0604020202020204" pitchFamily="34" charset="0"/>
              </a:rPr>
              <a:t>, where all the essential details are available for anyone accessing the data. The dataset is published for reuse at a research data centre and as you can see here, there are additional materials provided like the questionnaire, variable plans, flow charts and a data- and methods report, where for example additional information about question sources and stuff like this is given</a:t>
            </a:r>
            <a:r>
              <a:rPr lang="en-US"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22</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 now want to dive right into the actual content with you and talk a little bit about measurement theory.</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23</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 know, you came here for questionnaire design, and probably wouldn’t have expected it to be a statistics course, but to know and understand these concepts are really necessary for designing effective questionnaires.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we have </a:t>
            </a:r>
            <a:r>
              <a:rPr lang="en-GB" i="1" dirty="0">
                <a:latin typeface="Arial" panose="020B0604020202020204" pitchFamily="34" charset="0"/>
                <a:cs typeface="Arial" panose="020B0604020202020204" pitchFamily="34" charset="0"/>
              </a:rPr>
              <a:t>levels of measurement</a:t>
            </a:r>
            <a:r>
              <a:rPr lang="en-GB" dirty="0">
                <a:latin typeface="Arial" panose="020B0604020202020204" pitchFamily="34" charset="0"/>
                <a:cs typeface="Arial" panose="020B0604020202020204" pitchFamily="34" charset="0"/>
              </a:rPr>
              <a:t>. Understanding these levels helps us to choose a question type which fits to our analysis plans.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Then, there are </a:t>
            </a:r>
            <a:r>
              <a:rPr lang="en-GB" i="1" dirty="0">
                <a:latin typeface="Arial" panose="020B0604020202020204" pitchFamily="34" charset="0"/>
                <a:cs typeface="Arial" panose="020B0604020202020204" pitchFamily="34" charset="0"/>
              </a:rPr>
              <a:t>types of constructs</a:t>
            </a:r>
            <a:r>
              <a:rPr lang="en-GB" dirty="0">
                <a:latin typeface="Arial" panose="020B0604020202020204" pitchFamily="34" charset="0"/>
                <a:cs typeface="Arial" panose="020B0604020202020204" pitchFamily="34" charset="0"/>
              </a:rPr>
              <a:t>. Constructs are the concepts we’re trying to measure. Knowing the type of construct we’re dealing with helps us decide on the best way to capture it accurately.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Finally, we have the </a:t>
            </a:r>
            <a:r>
              <a:rPr lang="en-GB" i="1" dirty="0">
                <a:latin typeface="Arial" panose="020B0604020202020204" pitchFamily="34" charset="0"/>
                <a:cs typeface="Arial" panose="020B0604020202020204" pitchFamily="34" charset="0"/>
              </a:rPr>
              <a:t>Total Survey Error Framework</a:t>
            </a:r>
            <a:r>
              <a:rPr lang="en-GB" dirty="0">
                <a:latin typeface="Arial" panose="020B0604020202020204" pitchFamily="34" charset="0"/>
                <a:cs typeface="Arial" panose="020B0604020202020204" pitchFamily="34" charset="0"/>
              </a:rPr>
              <a:t>. This framework is a way to think about all the different sources of error in a survey. By keeping these potential issues in mind, we can design questionnaires that minimize errors and produce higher-quality data.</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 yes, a little bit of theory and stats sneaks into questionnaire design, but I promise it’s here to help us create better surveys and get data we can actually trust!"</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24</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start with Levels of measurement. Levels of measurement answer questions like, </a:t>
            </a:r>
            <a:r>
              <a:rPr lang="en-GB" i="1" dirty="0">
                <a:latin typeface="Arial" panose="020B0604020202020204" pitchFamily="34" charset="0"/>
                <a:cs typeface="Arial" panose="020B0604020202020204" pitchFamily="34" charset="0"/>
              </a:rPr>
              <a:t>How is each variable measured?</a:t>
            </a:r>
            <a:r>
              <a:rPr lang="en-GB" dirty="0">
                <a:latin typeface="Arial" panose="020B0604020202020204" pitchFamily="34" charset="0"/>
                <a:cs typeface="Arial" panose="020B0604020202020204" pitchFamily="34" charset="0"/>
              </a:rPr>
              <a:t> and </a:t>
            </a:r>
            <a:r>
              <a:rPr lang="en-GB" i="1" dirty="0">
                <a:latin typeface="Arial" panose="020B0604020202020204" pitchFamily="34" charset="0"/>
                <a:cs typeface="Arial" panose="020B0604020202020204" pitchFamily="34" charset="0"/>
              </a:rPr>
              <a:t>What kind of values are we working with?</a:t>
            </a:r>
            <a:r>
              <a:rPr lang="en-GB" dirty="0">
                <a:latin typeface="Arial" panose="020B0604020202020204" pitchFamily="34" charset="0"/>
                <a:cs typeface="Arial" panose="020B0604020202020204" pitchFamily="34" charset="0"/>
              </a:rPr>
              <a:t> For example, are we simply categorizing responses, or are we measuring something that can be added, averaged, or compared?</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four </a:t>
            </a:r>
            <a:r>
              <a:rPr lang="en-GB" i="1" dirty="0">
                <a:latin typeface="Arial" panose="020B0604020202020204" pitchFamily="34" charset="0"/>
                <a:cs typeface="Arial" panose="020B0604020202020204" pitchFamily="34" charset="0"/>
              </a:rPr>
              <a:t>levels of measurement are</a:t>
            </a:r>
            <a:r>
              <a:rPr lang="en-GB" dirty="0">
                <a:latin typeface="Arial" panose="020B0604020202020204" pitchFamily="34" charset="0"/>
                <a:cs typeface="Arial" panose="020B0604020202020204" pitchFamily="34" charset="0"/>
              </a:rPr>
              <a:t> nominal, ordinal, interval, and ratio.</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level of measurement influences the type of statistical analysis we can use. These levels tell us how our data can be quantified, </a:t>
            </a:r>
            <a:r>
              <a:rPr lang="en-GB" dirty="0" err="1">
                <a:latin typeface="Arial" panose="020B0604020202020204" pitchFamily="34" charset="0"/>
                <a:cs typeface="Arial" panose="020B0604020202020204" pitchFamily="34" charset="0"/>
              </a:rPr>
              <a:t>analyzed</a:t>
            </a:r>
            <a:r>
              <a:rPr lang="en-GB" dirty="0">
                <a:latin typeface="Arial" panose="020B0604020202020204" pitchFamily="34" charset="0"/>
                <a:cs typeface="Arial" panose="020B0604020202020204" pitchFamily="34" charset="0"/>
              </a:rPr>
              <a:t>, and ultimately interpreted. If we understand the nature of our variables, we can ensure that we’re choosing the right statistical methods and getting meaningful results.</a:t>
            </a:r>
            <a:endParaRPr dirty="0">
              <a:latin typeface="Arial" panose="020B0604020202020204" pitchFamily="34" charset="0"/>
              <a:cs typeface="Arial" panose="020B0604020202020204" pitchFamily="34" charset="0"/>
            </a:endParaRPr>
          </a:p>
          <a:p>
            <a:pPr>
              <a:defRPr/>
            </a:pPr>
            <a:endParaRPr lang="en-GB" dirty="0"/>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25</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Nominal data is the most basic level of measurement. It divides variables into categories that are </a:t>
            </a:r>
            <a:r>
              <a:rPr lang="en-GB" i="1" dirty="0">
                <a:latin typeface="Arial" panose="020B0604020202020204" pitchFamily="34" charset="0"/>
                <a:cs typeface="Arial" panose="020B0604020202020204" pitchFamily="34" charset="0"/>
              </a:rPr>
              <a:t>mutually exclusive</a:t>
            </a:r>
            <a:r>
              <a:rPr lang="en-GB" dirty="0">
                <a:latin typeface="Arial" panose="020B0604020202020204" pitchFamily="34" charset="0"/>
                <a:cs typeface="Arial" panose="020B0604020202020204" pitchFamily="34" charset="0"/>
              </a:rPr>
              <a:t> and </a:t>
            </a:r>
            <a:r>
              <a:rPr lang="en-GB" i="1" dirty="0" err="1">
                <a:latin typeface="Arial" panose="020B0604020202020204" pitchFamily="34" charset="0"/>
                <a:cs typeface="Arial" panose="020B0604020202020204" pitchFamily="34" charset="0"/>
              </a:rPr>
              <a:t>labeled</a:t>
            </a:r>
            <a:r>
              <a:rPr lang="en-GB" dirty="0">
                <a:latin typeface="Arial" panose="020B0604020202020204" pitchFamily="34" charset="0"/>
                <a:cs typeface="Arial" panose="020B0604020202020204" pitchFamily="34" charset="0"/>
              </a:rPr>
              <a:t>. In other words, each response fits into just one category, and these categories don’t have any order or ranking.</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Some examples of nominal data include things like </a:t>
            </a:r>
            <a:r>
              <a:rPr lang="en-GB" i="1" dirty="0">
                <a:latin typeface="Arial" panose="020B0604020202020204" pitchFamily="34" charset="0"/>
                <a:cs typeface="Arial" panose="020B0604020202020204" pitchFamily="34" charset="0"/>
              </a:rPr>
              <a:t>eye </a:t>
            </a:r>
            <a:r>
              <a:rPr lang="en-GB" i="1" dirty="0" err="1">
                <a:latin typeface="Arial" panose="020B0604020202020204" pitchFamily="34" charset="0"/>
                <a:cs typeface="Arial" panose="020B0604020202020204" pitchFamily="34" charset="0"/>
              </a:rPr>
              <a:t>color</a:t>
            </a:r>
            <a:r>
              <a:rPr lang="en-GB" dirty="0">
                <a:latin typeface="Arial" panose="020B0604020202020204" pitchFamily="34" charset="0"/>
                <a:cs typeface="Arial" panose="020B0604020202020204" pitchFamily="34" charset="0"/>
              </a:rPr>
              <a:t>, </a:t>
            </a:r>
            <a:r>
              <a:rPr lang="en-GB" i="1" dirty="0">
                <a:latin typeface="Arial" panose="020B0604020202020204" pitchFamily="34" charset="0"/>
                <a:cs typeface="Arial" panose="020B0604020202020204" pitchFamily="34" charset="0"/>
              </a:rPr>
              <a:t>smartphone brand</a:t>
            </a:r>
            <a:r>
              <a:rPr lang="en-GB" dirty="0">
                <a:latin typeface="Arial" panose="020B0604020202020204" pitchFamily="34" charset="0"/>
                <a:cs typeface="Arial" panose="020B0604020202020204" pitchFamily="34" charset="0"/>
              </a:rPr>
              <a:t>, or </a:t>
            </a:r>
            <a:r>
              <a:rPr lang="en-GB" i="1" dirty="0">
                <a:latin typeface="Arial" panose="020B0604020202020204" pitchFamily="34" charset="0"/>
                <a:cs typeface="Arial" panose="020B0604020202020204" pitchFamily="34" charset="0"/>
              </a:rPr>
              <a:t>mode of transport</a:t>
            </a:r>
            <a:r>
              <a:rPr lang="en-GB" dirty="0">
                <a:latin typeface="Arial" panose="020B0604020202020204" pitchFamily="34" charset="0"/>
                <a:cs typeface="Arial" panose="020B0604020202020204" pitchFamily="34" charset="0"/>
              </a:rPr>
              <a:t>. We can categorize responses as blue, brown, or green for eye </a:t>
            </a:r>
            <a:r>
              <a:rPr lang="en-GB" dirty="0" err="1">
                <a:latin typeface="Arial" panose="020B0604020202020204" pitchFamily="34" charset="0"/>
                <a:cs typeface="Arial" panose="020B0604020202020204" pitchFamily="34" charset="0"/>
              </a:rPr>
              <a:t>color</a:t>
            </a:r>
            <a:r>
              <a:rPr lang="en-GB" dirty="0">
                <a:latin typeface="Arial" panose="020B0604020202020204" pitchFamily="34" charset="0"/>
                <a:cs typeface="Arial" panose="020B0604020202020204" pitchFamily="34" charset="0"/>
              </a:rPr>
              <a:t>, or bus, train, car as mode transport, but we don’t assign any ranking or numeric value to these categories.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When it comes to </a:t>
            </a:r>
            <a:r>
              <a:rPr lang="en-GB" dirty="0" err="1">
                <a:latin typeface="Arial" panose="020B0604020202020204" pitchFamily="34" charset="0"/>
                <a:cs typeface="Arial" panose="020B0604020202020204" pitchFamily="34" charset="0"/>
              </a:rPr>
              <a:t>analyzing</a:t>
            </a:r>
            <a:r>
              <a:rPr lang="en-GB" dirty="0">
                <a:latin typeface="Arial" panose="020B0604020202020204" pitchFamily="34" charset="0"/>
                <a:cs typeface="Arial" panose="020B0604020202020204" pitchFamily="34" charset="0"/>
              </a:rPr>
              <a:t> nominal data, we typically use </a:t>
            </a:r>
            <a:r>
              <a:rPr lang="en-GB" i="1" dirty="0">
                <a:latin typeface="Arial" panose="020B0604020202020204" pitchFamily="34" charset="0"/>
                <a:cs typeface="Arial" panose="020B0604020202020204" pitchFamily="34" charset="0"/>
              </a:rPr>
              <a:t>descriptive statistics</a:t>
            </a:r>
            <a:r>
              <a:rPr lang="en-GB" dirty="0">
                <a:latin typeface="Arial" panose="020B0604020202020204" pitchFamily="34" charset="0"/>
                <a:cs typeface="Arial" panose="020B0604020202020204" pitchFamily="34" charset="0"/>
              </a:rPr>
              <a:t>, such as frequency distributions or mode. Since we’re not dealing with numerical values or ranks, we rely on non-parametric statistical tests for any further analysis.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right side, you can see an example of a nominal question from </a:t>
            </a:r>
            <a:r>
              <a:rPr lang="en-GB" dirty="0" err="1">
                <a:latin typeface="Arial" panose="020B0604020202020204" pitchFamily="34" charset="0"/>
                <a:cs typeface="Arial" panose="020B0604020202020204" pitchFamily="34" charset="0"/>
              </a:rPr>
              <a:t>Nacaps</a:t>
            </a:r>
            <a:r>
              <a:rPr lang="en-GB" dirty="0">
                <a:latin typeface="Arial" panose="020B0604020202020204" pitchFamily="34" charset="0"/>
                <a:cs typeface="Arial" panose="020B0604020202020204" pitchFamily="34" charset="0"/>
              </a:rPr>
              <a:t>, where participants are asked to indicate the current status of their doctoral project. These are straightforward categories without any ranking.</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 second example is an open question for reasons for interrupting a PhD, which can then be coded and categorized into nominal data.</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Moving up a level from nominal data, we have </a:t>
            </a:r>
            <a:r>
              <a:rPr lang="en-GB" i="1" dirty="0">
                <a:latin typeface="Arial" panose="020B0604020202020204" pitchFamily="34" charset="0"/>
                <a:cs typeface="Arial" panose="020B0604020202020204" pitchFamily="34" charset="0"/>
              </a:rPr>
              <a:t>ordinal data</a:t>
            </a:r>
            <a:r>
              <a:rPr lang="en-GB" dirty="0">
                <a:latin typeface="Arial" panose="020B0604020202020204" pitchFamily="34" charset="0"/>
                <a:cs typeface="Arial" panose="020B0604020202020204" pitchFamily="34" charset="0"/>
              </a:rPr>
              <a:t>. Ordinal data also classifies variables into categories, but these categories have a </a:t>
            </a:r>
            <a:r>
              <a:rPr lang="en-GB" i="1" dirty="0">
                <a:latin typeface="Arial" panose="020B0604020202020204" pitchFamily="34" charset="0"/>
                <a:cs typeface="Arial" panose="020B0604020202020204" pitchFamily="34" charset="0"/>
              </a:rPr>
              <a:t>natural order or rank</a:t>
            </a:r>
            <a:r>
              <a:rPr lang="en-GB" dirty="0">
                <a:latin typeface="Arial" panose="020B0604020202020204" pitchFamily="34" charset="0"/>
                <a:cs typeface="Arial" panose="020B0604020202020204" pitchFamily="34" charset="0"/>
              </a:rPr>
              <a:t>. However, the intervals between categories aren’t necessarily equal or meaningful.</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example, with </a:t>
            </a:r>
            <a:r>
              <a:rPr lang="en-GB" i="1" dirty="0">
                <a:latin typeface="Arial" panose="020B0604020202020204" pitchFamily="34" charset="0"/>
                <a:cs typeface="Arial" panose="020B0604020202020204" pitchFamily="34" charset="0"/>
              </a:rPr>
              <a:t>school grades</a:t>
            </a:r>
            <a:r>
              <a:rPr lang="en-GB" b="0" i="0" dirty="0">
                <a:latin typeface="Arial" panose="020B0604020202020204" pitchFamily="34" charset="0"/>
                <a:cs typeface="Arial" panose="020B0604020202020204" pitchFamily="34" charset="0"/>
              </a:rPr>
              <a:t> or </a:t>
            </a:r>
            <a:r>
              <a:rPr lang="en-GB" i="1" dirty="0">
                <a:latin typeface="Arial" panose="020B0604020202020204" pitchFamily="34" charset="0"/>
                <a:cs typeface="Arial" panose="020B0604020202020204" pitchFamily="34" charset="0"/>
              </a:rPr>
              <a:t>education levels</a:t>
            </a:r>
            <a:r>
              <a:rPr lang="en-GB" dirty="0">
                <a:latin typeface="Arial" panose="020B0604020202020204" pitchFamily="34" charset="0"/>
                <a:cs typeface="Arial" panose="020B0604020202020204" pitchFamily="34" charset="0"/>
              </a:rPr>
              <a:t> (Bachelor’s, Master’s, PhD), there’s a clear hierarchy or progression. But we can’t say that the difference between Masters and PhD is the same as the difference between Bachelor and Master.</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In terms of analysis, ordinal data allows us to use descriptive statistics like frequency distribution, mode, median, and range. Because the data is ranked, we can talk about medians and ranges, but since the intervals aren’t consistent, we rely on non-parametric tests for more complex analysis.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right, we have some examples from </a:t>
            </a:r>
            <a:r>
              <a:rPr lang="en-GB" dirty="0" err="1">
                <a:latin typeface="Arial" panose="020B0604020202020204" pitchFamily="34" charset="0"/>
                <a:cs typeface="Arial" panose="020B0604020202020204" pitchFamily="34" charset="0"/>
              </a:rPr>
              <a:t>Nacaps</a:t>
            </a:r>
            <a:r>
              <a:rPr lang="en-GB" dirty="0">
                <a:latin typeface="Arial" panose="020B0604020202020204" pitchFamily="34" charset="0"/>
                <a:cs typeface="Arial" panose="020B0604020202020204" pitchFamily="34" charset="0"/>
              </a:rPr>
              <a:t>. For example, asking respondents about their fathers highest vocational training degree. You can say, that PhD is higher than a university degree and a university higher than a degree of a vocational school, but not how much higher.</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Another example. Asking respondents to rank their health on a scale from ‘Very Good’ to ‘Very Poor’ captures an order of response but doesn’t imply that the difference between each option is equal.</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27</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Interval data is a type of measurement that uses a numerical scale where the intervals between values are equal, allowing us to quantify the difference between points. However,  interval data lacks a true zero point, which means zero doesn’t represent the absence of the measured attribute.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Some examples of interval data include </a:t>
            </a:r>
            <a:r>
              <a:rPr lang="en-GB" i="1" dirty="0">
                <a:latin typeface="Arial" panose="020B0604020202020204" pitchFamily="34" charset="0"/>
                <a:cs typeface="Arial" panose="020B0604020202020204" pitchFamily="34" charset="0"/>
              </a:rPr>
              <a:t>temperature</a:t>
            </a:r>
            <a:r>
              <a:rPr lang="en-GB" dirty="0">
                <a:latin typeface="Arial" panose="020B0604020202020204" pitchFamily="34" charset="0"/>
                <a:cs typeface="Arial" panose="020B0604020202020204" pitchFamily="34" charset="0"/>
              </a:rPr>
              <a:t> in degrees (where zero doesn’t mean ‘no temperature’ but a point on the scale) and </a:t>
            </a:r>
            <a:r>
              <a:rPr lang="en-GB" i="1" dirty="0">
                <a:latin typeface="Arial" panose="020B0604020202020204" pitchFamily="34" charset="0"/>
                <a:cs typeface="Arial" panose="020B0604020202020204" pitchFamily="34" charset="0"/>
              </a:rPr>
              <a:t>IQ scores</a:t>
            </a:r>
            <a:r>
              <a:rPr lang="en-GB" dirty="0">
                <a:latin typeface="Arial" panose="020B0604020202020204" pitchFamily="34" charset="0"/>
                <a:cs typeface="Arial" panose="020B0604020202020204" pitchFamily="34" charset="0"/>
              </a:rPr>
              <a:t>. With interval data, we can calculate a range of descriptive statistics like mean, median, and standard deviation, and we can also apply parametric tests, such as t-tests or linear regression.</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right, we see an example from a survey where participants are asked about the start date of their current or last job, with responses given in months and years. This allows us to measure the intervals between dates, providing richer information for analysis than simply ordering responses.</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28</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Finally, we have </a:t>
            </a:r>
            <a:r>
              <a:rPr lang="en-GB" i="1" dirty="0">
                <a:latin typeface="Arial" panose="020B0604020202020204" pitchFamily="34" charset="0"/>
                <a:cs typeface="Arial" panose="020B0604020202020204" pitchFamily="34" charset="0"/>
              </a:rPr>
              <a:t>ratio data</a:t>
            </a:r>
            <a:r>
              <a:rPr lang="en-GB" dirty="0">
                <a:latin typeface="Arial" panose="020B0604020202020204" pitchFamily="34" charset="0"/>
                <a:cs typeface="Arial" panose="020B0604020202020204" pitchFamily="34" charset="0"/>
              </a:rPr>
              <a:t>, the most precise level of measurement. Ratio data is similar to interval data, with one key difference: it has a </a:t>
            </a:r>
            <a:r>
              <a:rPr lang="en-GB" i="1" dirty="0">
                <a:latin typeface="Arial" panose="020B0604020202020204" pitchFamily="34" charset="0"/>
                <a:cs typeface="Arial" panose="020B0604020202020204" pitchFamily="34" charset="0"/>
              </a:rPr>
              <a:t>true zero</a:t>
            </a:r>
            <a:r>
              <a:rPr lang="en-GB" dirty="0">
                <a:latin typeface="Arial" panose="020B0604020202020204" pitchFamily="34" charset="0"/>
                <a:cs typeface="Arial" panose="020B0604020202020204" pitchFamily="34" charset="0"/>
              </a:rPr>
              <a:t>. This means that zero represents the complete absence of the measured attribute, making it possible to say that one value is, for instance, 'twice as much' as another.</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Examples of ratio data include </a:t>
            </a:r>
            <a:r>
              <a:rPr lang="en-GB" i="1" dirty="0">
                <a:latin typeface="Arial" panose="020B0604020202020204" pitchFamily="34" charset="0"/>
                <a:cs typeface="Arial" panose="020B0604020202020204" pitchFamily="34" charset="0"/>
              </a:rPr>
              <a:t>weight in kilograms</a:t>
            </a:r>
            <a:r>
              <a:rPr lang="en-GB" dirty="0">
                <a:latin typeface="Arial" panose="020B0604020202020204" pitchFamily="34" charset="0"/>
                <a:cs typeface="Arial" panose="020B0604020202020204" pitchFamily="34" charset="0"/>
              </a:rPr>
              <a:t>, </a:t>
            </a:r>
            <a:r>
              <a:rPr lang="en-GB" i="1" dirty="0">
                <a:latin typeface="Arial" panose="020B0604020202020204" pitchFamily="34" charset="0"/>
                <a:cs typeface="Arial" panose="020B0604020202020204" pitchFamily="34" charset="0"/>
              </a:rPr>
              <a:t>number of staff</a:t>
            </a:r>
            <a:r>
              <a:rPr lang="en-GB" dirty="0">
                <a:latin typeface="Arial" panose="020B0604020202020204" pitchFamily="34" charset="0"/>
                <a:cs typeface="Arial" panose="020B0604020202020204" pitchFamily="34" charset="0"/>
              </a:rPr>
              <a:t>, and </a:t>
            </a:r>
            <a:r>
              <a:rPr lang="en-GB" i="1" dirty="0">
                <a:latin typeface="Arial" panose="020B0604020202020204" pitchFamily="34" charset="0"/>
                <a:cs typeface="Arial" panose="020B0604020202020204" pitchFamily="34" charset="0"/>
              </a:rPr>
              <a:t>income in USD</a:t>
            </a:r>
            <a:r>
              <a:rPr lang="en-GB" dirty="0">
                <a:latin typeface="Arial" panose="020B0604020202020204" pitchFamily="34" charset="0"/>
                <a:cs typeface="Arial" panose="020B0604020202020204" pitchFamily="34" charset="0"/>
              </a:rPr>
              <a:t>. Here, zero means ‘no weight,’ ‘no staff,’ or ‘no income,’ which lets us make absolute comparisons.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With ratio data, we can apply a full range of descriptive statistics like mean, median, and mode, as well as parametric statistical tests such as ANOVA and linear regression. The true zero allows for calculating ratios, variances, and coefficients of variation, making it extremely versatile for analysis.</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right, you’ll see examples of survey questions asking about specific quantities—like the number of people supervising a project or monthly income.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29</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b="0" dirty="0">
                <a:latin typeface="Arial" panose="020B0604020202020204" pitchFamily="34" charset="0"/>
                <a:cs typeface="Arial" panose="020B0604020202020204" pitchFamily="34" charset="0"/>
              </a:rPr>
              <a:t>I ask you to have your phones ready as there will be some interactive parts.</a:t>
            </a:r>
            <a:endParaRPr dirty="0">
              <a:latin typeface="Arial" panose="020B0604020202020204" pitchFamily="34" charset="0"/>
              <a:cs typeface="Arial" panose="020B0604020202020204" pitchFamily="34" charset="0"/>
            </a:endParaRPr>
          </a:p>
          <a:p>
            <a:pPr algn="just">
              <a:lnSpc>
                <a:spcPct val="150000"/>
              </a:lnSpc>
              <a:buFont typeface="Arial"/>
              <a:buChar char="•"/>
              <a:defRPr/>
            </a:pPr>
            <a:endParaRPr lang="en-GB" dirty="0">
              <a:latin typeface="Arial" panose="020B0604020202020204" pitchFamily="34" charset="0"/>
              <a:cs typeface="Arial" panose="020B0604020202020204" pitchFamily="34" charset="0"/>
            </a:endParaRPr>
          </a:p>
          <a:p>
            <a:pPr algn="just">
              <a:lnSpc>
                <a:spcPct val="150000"/>
              </a:lnSpc>
              <a:buFont typeface="Arial"/>
              <a:buNone/>
              <a:defRPr/>
            </a:pPr>
            <a:r>
              <a:rPr lang="en-GB" dirty="0">
                <a:latin typeface="Arial" panose="020B0604020202020204" pitchFamily="34" charset="0"/>
                <a:cs typeface="Arial" panose="020B0604020202020204" pitchFamily="34" charset="0"/>
              </a:rPr>
              <a:t>Slides from today’s workshop will be shared with you at the end, so you don’t need to worry about taking extensive notes</a:t>
            </a:r>
            <a:endParaRPr dirty="0">
              <a:latin typeface="Arial" panose="020B0604020202020204" pitchFamily="34" charset="0"/>
              <a:cs typeface="Arial" panose="020B0604020202020204" pitchFamily="34" charset="0"/>
            </a:endParaRPr>
          </a:p>
          <a:p>
            <a:pPr algn="just">
              <a:lnSpc>
                <a:spcPct val="150000"/>
              </a:lnSpc>
              <a:buFont typeface="Arial"/>
              <a:buNone/>
              <a:defRPr/>
            </a:pPr>
            <a:endParaRPr lang="en-GB" dirty="0">
              <a:latin typeface="Arial" panose="020B0604020202020204" pitchFamily="34" charset="0"/>
              <a:cs typeface="Arial" panose="020B0604020202020204" pitchFamily="34" charset="0"/>
            </a:endParaRPr>
          </a:p>
          <a:p>
            <a:pPr algn="just">
              <a:lnSpc>
                <a:spcPct val="150000"/>
              </a:lnSpc>
              <a:buFont typeface="Arial"/>
              <a:buNone/>
              <a:defRPr/>
            </a:pPr>
            <a:r>
              <a:rPr lang="en-GB" dirty="0">
                <a:latin typeface="Arial" panose="020B0604020202020204" pitchFamily="34" charset="0"/>
                <a:cs typeface="Arial" panose="020B0604020202020204" pitchFamily="34" charset="0"/>
              </a:rPr>
              <a:t>There will of course be attendance certificates. We need some time to prepare them, so they will be emailed to you at the end of our training</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marL="0" marR="0" lvl="0" indent="0" algn="just" defTabSz="914400" eaLnBrk="1" fontAlgn="auto" latinLnBrk="0" hangingPunct="1">
              <a:lnSpc>
                <a:spcPct val="15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Feel free to ask questions at any time. I planned plenty of time for questions and will always provide space for discussions at certain points in between. I suggest to either write questions in the chat or just raise your hand. While I am talking, I wont always be able to see your questions immediately, but I try to turn to it as soon as possible.</a:t>
            </a: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a:t>
            </a:fld>
            <a:endParaRPr lang="de-DE"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Here's a quick summary of the four levels of measurement. As we move from nominal to ratio, we gain more precision, moving from simple categorization to true numerical data with a meaningful zero. This gives us more analytical options with each step up.</a:t>
            </a:r>
            <a:endParaRPr dirty="0">
              <a:latin typeface="Arial" panose="020B0604020202020204" pitchFamily="34" charset="0"/>
              <a:cs typeface="Arial" panose="020B0604020202020204" pitchFamily="34" charset="0"/>
            </a:endParaRPr>
          </a:p>
          <a:p>
            <a:pPr algn="just">
              <a:lnSpc>
                <a:spcPct val="150000"/>
              </a:lnSpc>
              <a:defRPr/>
            </a:pPr>
            <a:endParaRPr lang="en-GB"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30</a:t>
            </a:fld>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Next, we’re looking at constructs, which are essentially ways to observe and measure variables.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We distinguish between </a:t>
            </a:r>
            <a:r>
              <a:rPr lang="en-GB" i="1" dirty="0">
                <a:latin typeface="Arial" panose="020B0604020202020204" pitchFamily="34" charset="0"/>
                <a:cs typeface="Arial" panose="020B0604020202020204" pitchFamily="34" charset="0"/>
              </a:rPr>
              <a:t>manifest constructs</a:t>
            </a:r>
            <a:r>
              <a:rPr lang="en-GB" dirty="0">
                <a:latin typeface="Arial" panose="020B0604020202020204" pitchFamily="34" charset="0"/>
                <a:cs typeface="Arial" panose="020B0604020202020204" pitchFamily="34" charset="0"/>
              </a:rPr>
              <a:t>—those we can observe directly,—and </a:t>
            </a:r>
            <a:r>
              <a:rPr lang="en-GB" i="1" dirty="0">
                <a:latin typeface="Arial" panose="020B0604020202020204" pitchFamily="34" charset="0"/>
                <a:cs typeface="Arial" panose="020B0604020202020204" pitchFamily="34" charset="0"/>
              </a:rPr>
              <a:t>latent constructs</a:t>
            </a:r>
            <a:r>
              <a:rPr lang="en-GB" dirty="0">
                <a:latin typeface="Arial" panose="020B0604020202020204" pitchFamily="34" charset="0"/>
                <a:cs typeface="Arial" panose="020B0604020202020204" pitchFamily="34" charset="0"/>
              </a:rPr>
              <a:t>, which are underlying concepts we can’t measure directly, like intelligence or satisfaction.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Recognizing this difference helps ensure we’re choosing the right observable indicators for abstract concepts, which ultimately strengthens the validity of our research.</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31</a:t>
            </a:fld>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So, manifest constructs are the 'what you see is what you get' types of variables. Think of things like age, income, or even hours worked—they’re clear, countable and measurable. We don’t need to make any leaps to understand what they represent because they’re directly observable.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example, if we’re asking someone about their nationality, we’re gathering a straightforward, concrete fact.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32</a:t>
            </a:fld>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Latent constructs are a bit trickier than manifest ones. Unlike something straightforward like age or income, latent constructs are more abstract—they represent things we can't directly observe. Think about concepts like intelligence, motivation, or anxiety. You can't exactly see 'anxiety' or 'motivation' in a straightforward way.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measure these, we need an underlying theory and use observable indicators, like specific </a:t>
            </a:r>
            <a:r>
              <a:rPr lang="en-GB" dirty="0" err="1">
                <a:latin typeface="Arial" panose="020B0604020202020204" pitchFamily="34" charset="0"/>
                <a:cs typeface="Arial" panose="020B0604020202020204" pitchFamily="34" charset="0"/>
              </a:rPr>
              <a:t>behaviors</a:t>
            </a:r>
            <a:r>
              <a:rPr lang="en-GB" dirty="0">
                <a:latin typeface="Arial" panose="020B0604020202020204" pitchFamily="34" charset="0"/>
                <a:cs typeface="Arial" panose="020B0604020202020204" pitchFamily="34" charset="0"/>
              </a:rPr>
              <a:t> or responses to questions, that can give us clues about these underlying traits. And because these constructs are complex, it usually takes a combination of questions or indicators to accurately reflect them. For example, to assess something like job satisfaction, we might ask about different aspects of work—like workload, relationships with colleagues, and personal growth opportunities—since no single question would capture it all.</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defRPr/>
            </a:pPr>
            <a:r>
              <a:rPr lang="en-GB" dirty="0">
                <a:latin typeface="Arial" panose="020B0604020202020204" pitchFamily="34" charset="0"/>
                <a:cs typeface="Arial" panose="020B0604020202020204" pitchFamily="34" charset="0"/>
              </a:rPr>
              <a:t>Latent constructs are essential when we’re dealing with psychological, emotional, or social factors.</a:t>
            </a:r>
            <a:r>
              <a:rPr lang="en-US" dirty="0">
                <a:latin typeface="Arial" panose="020B0604020202020204" pitchFamily="34" charset="0"/>
                <a:cs typeface="Arial" panose="020B0604020202020204" pitchFamily="34" charset="0"/>
              </a:rPr>
              <a:t> In the example here, you see three questions capturing the underlying construct of self-efficacy.</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33</a:t>
            </a:fld>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Here's the quick takeaway: Manifest constructs are straightforward and directly measurable, like age or income, while latent constructs are abstract and require multiple indicators to measure indirectly, like motivation or job satisfaction</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34</a:t>
            </a:fld>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What we need to do to measure latent constructs is called operationalization. Operationalization is all about taking a big, abstract idea—like ‘job satisfaction’—and breaking it down into specific, measurable pieces. </a:t>
            </a:r>
            <a:endParaRPr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endParaRPr lang="en-GB" b="1" dirty="0">
              <a:latin typeface="Arial" panose="020B0604020202020204" pitchFamily="34" charset="0"/>
              <a:cs typeface="Arial" panose="020B0604020202020204" pitchFamily="34" charset="0"/>
            </a:endParaRPr>
          </a:p>
          <a:p>
            <a:pPr marL="0" marR="0" lvl="0" indent="0" algn="just" defTabSz="914400">
              <a:lnSpc>
                <a:spcPct val="150000"/>
              </a:lnSpc>
              <a:spcBef>
                <a:spcPts val="0"/>
              </a:spcBef>
              <a:spcAft>
                <a:spcPts val="0"/>
              </a:spcAft>
              <a:buClrTx/>
              <a:buSzTx/>
              <a:buFontTx/>
              <a:buNone/>
              <a:defRPr/>
            </a:pPr>
            <a:r>
              <a:rPr lang="en-GB" b="1" dirty="0">
                <a:latin typeface="Arial" panose="020B0604020202020204" pitchFamily="34" charset="0"/>
                <a:cs typeface="Arial" panose="020B0604020202020204" pitchFamily="34" charset="0"/>
              </a:rPr>
              <a:t>Klick</a:t>
            </a: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In order to do this, we define the concept. </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Next, we identify indicators that reflect this idea, such as satisfaction with salary, work-life balance, and career progression. </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Finally, we turn these indicators into concrete survey questions, like 'How satisfied are you with your salary?' This makes abstract concepts easier to measure and </a:t>
            </a:r>
            <a:r>
              <a:rPr lang="en-GB" dirty="0" err="1">
                <a:latin typeface="Arial" panose="020B0604020202020204" pitchFamily="34" charset="0"/>
                <a:cs typeface="Arial" panose="020B0604020202020204" pitchFamily="34" charset="0"/>
              </a:rPr>
              <a:t>analyze</a:t>
            </a:r>
            <a:r>
              <a:rPr lang="en-GB"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35</a:t>
            </a:fld>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let’s talk about the Total Survey Error (TSE) Framework. TSE is a way of understanding all the possible sources of error that can affect survey data, and it helps us see where things might go wrong so we can try to get the most accurate results possible.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Now, TSE breaks down into two main aspects: measurement and representation.</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Representation errors are all about who’s included in the survey—like whether we have coverage of the whole population, if our sample truly represents that population, and if we get responses from everyone we need. But today, we’re focused on the measurement side, because that’s where we, as questionnaire designers, can make the biggest impact.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Measurement errors come from issues in how we capture information. It starts with validity—are we actually measuring what we intend to? Then there’s measurement error, which can happen if questions are unclear, biased, or don’t quite capture the concept we’re aiming for. Finally, processing error covers things like data entry mistakes or issues in coding responses.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 our goal in designing a questionnaire is to tackle these measurement challenges head-on. By refining our questions, we reduce measurement error and get closer to capturing the true responses we’re after. This is the part of TSE that we can directly influence with thoughtful question design.“</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Are there any questions?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36</a:t>
            </a:fld>
            <a:endParaRPr lang="de-D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Let’s do a short exercise to practice identifying measurement levels and construct types. I’ll read out a few examples of measurements, and I’d like you to tell me two things: first, what level of measurement you think it is — nominal, ordinal, interval, or ratio. And second, whether we’re dealing with an observable or a latent construct.</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Nice work! As you can see, identifying the right measurement level and construct type isn’t always obvious — but it’s important for choosing the right analytical methods and interpreting your results correctly.</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pPr>
              <a:defRPr/>
            </a:pPr>
            <a:fld id="{345ED637-105D-47ED-97DB-2F24B2DB34D3}" type="slidenum">
              <a:rPr lang="de-DE" smtClean="0"/>
              <a:t>37</a:t>
            </a:fld>
            <a:endParaRPr lang="de-DE"/>
          </a:p>
        </p:txBody>
      </p:sp>
    </p:spTree>
    <p:extLst>
      <p:ext uri="{BB962C8B-B14F-4D97-AF65-F5344CB8AC3E}">
        <p14:creationId xmlns:p14="http://schemas.microsoft.com/office/powerpoint/2010/main" val="10255277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en-US"/>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38</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So after the break, I really want to dive into the content and start with questions and response scales.</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39</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a:xfrm>
            <a:off x="71438" y="1133475"/>
            <a:ext cx="5438775" cy="3059113"/>
          </a:xfrm>
        </p:spPr>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Now I want to first tell you a little bit more about me and my background:</a:t>
            </a: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My name is Susanne and my pronouns are she/her.</a:t>
            </a: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 am a sociologist by training.</a:t>
            </a:r>
          </a:p>
          <a:p>
            <a:pPr algn="just">
              <a:lnSpc>
                <a:spcPct val="150000"/>
              </a:lnSpc>
              <a:buFont typeface="Arial"/>
              <a:buNone/>
              <a:defRPr/>
            </a:pPr>
            <a:r>
              <a:rPr lang="en-GB" dirty="0">
                <a:latin typeface="Arial" panose="020B0604020202020204" pitchFamily="34" charset="0"/>
                <a:cs typeface="Arial" panose="020B0604020202020204" pitchFamily="34" charset="0"/>
              </a:rPr>
              <a:t>I work as a Data Scientist at the data science </a:t>
            </a:r>
            <a:r>
              <a:rPr lang="en-GB" dirty="0" err="1">
                <a:latin typeface="Arial" panose="020B0604020202020204" pitchFamily="34" charset="0"/>
                <a:cs typeface="Arial" panose="020B0604020202020204" pitchFamily="34" charset="0"/>
              </a:rPr>
              <a:t>center</a:t>
            </a:r>
            <a:r>
              <a:rPr lang="en-GB" dirty="0">
                <a:latin typeface="Arial" panose="020B0604020202020204" pitchFamily="34" charset="0"/>
                <a:cs typeface="Arial" panose="020B0604020202020204" pitchFamily="34" charset="0"/>
              </a:rPr>
              <a:t> at the university of Bremen and provide trainings and help-desk support for the Social Sciences. </a:t>
            </a:r>
          </a:p>
          <a:p>
            <a:pPr algn="just">
              <a:lnSpc>
                <a:spcPct val="150000"/>
              </a:lnSpc>
              <a:buFont typeface="Arial"/>
              <a:buNone/>
              <a:defRPr/>
            </a:pPr>
            <a:r>
              <a:rPr lang="en-GB" dirty="0">
                <a:latin typeface="Arial" panose="020B0604020202020204" pitchFamily="34" charset="0"/>
                <a:cs typeface="Arial" panose="020B0604020202020204" pitchFamily="34" charset="0"/>
              </a:rPr>
              <a:t>Prior to this role, I was a research associate at DZHW Hannover for around ten years. During my time there, I built up several panel studies like the PhD Panel Study, also known as the DZHW-</a:t>
            </a:r>
            <a:r>
              <a:rPr lang="en-GB" dirty="0" err="1">
                <a:latin typeface="Arial" panose="020B0604020202020204" pitchFamily="34" charset="0"/>
                <a:cs typeface="Arial" panose="020B0604020202020204" pitchFamily="34" charset="0"/>
              </a:rPr>
              <a:t>Promoviertenpanel</a:t>
            </a:r>
            <a:r>
              <a:rPr lang="en-GB" dirty="0">
                <a:latin typeface="Arial" panose="020B0604020202020204" pitchFamily="34" charset="0"/>
                <a:cs typeface="Arial" panose="020B0604020202020204" pitchFamily="34" charset="0"/>
              </a:rPr>
              <a:t>, and the National Academics Panel Study (</a:t>
            </a:r>
            <a:r>
              <a:rPr lang="en-GB" dirty="0" err="1">
                <a:latin typeface="Arial" panose="020B0604020202020204" pitchFamily="34" charset="0"/>
                <a:cs typeface="Arial" panose="020B0604020202020204" pitchFamily="34" charset="0"/>
              </a:rPr>
              <a:t>Nacaps</a:t>
            </a:r>
            <a:r>
              <a:rPr lang="en-GB" dirty="0">
                <a:latin typeface="Arial" panose="020B0604020202020204" pitchFamily="34" charset="0"/>
                <a:cs typeface="Arial" panose="020B0604020202020204" pitchFamily="34" charset="0"/>
              </a:rPr>
              <a:t>). I was involved in study design, questionnaire designing and testing, conducting the surveys, data cleaning, analysing and also managing the survey data – basically all activities along the research life cycle. </a:t>
            </a:r>
          </a:p>
          <a:p>
            <a:pPr algn="just">
              <a:lnSpc>
                <a:spcPct val="150000"/>
              </a:lnSpc>
              <a:buFont typeface="Arial"/>
              <a:buNone/>
              <a:defRPr/>
            </a:pPr>
            <a:endParaRPr lang="en-GB" dirty="0"/>
          </a:p>
          <a:p>
            <a:pPr>
              <a:defRPr/>
            </a:pPr>
            <a:endParaRPr lang="de-DE"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a:t>
            </a:fld>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When designing a questionnaire, thinking carefully about question types and response scales is crucial. Because the types of questions you choose dictate the kind of data you collect. For instance, open-ended questions offer rich qualitative insights, while closed-ended ones lend themselves to easy quantitative analysis.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Choosing the right questions also helps you measure specific constructs accurately, minimizing bias, and reducing respondent fatigue or confusion. This can lead to higher response rates and more complete answers.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Additionally, the level of detail you get—like nominal versus ratio data—determines what statistical analyses are possible later on.</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 when you’re setting up questions, remember: each choice affects not only the data quality but also the entire analysis process that follows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40</a:t>
            </a:fld>
            <a:endParaRPr lang="de-DE"/>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let's talk question types! This is are the most common question types I want to address.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We have </a:t>
            </a:r>
            <a:r>
              <a:rPr lang="en-GB" b="1" dirty="0">
                <a:latin typeface="Arial" panose="020B0604020202020204" pitchFamily="34" charset="0"/>
                <a:cs typeface="Arial" panose="020B0604020202020204" pitchFamily="34" charset="0"/>
              </a:rPr>
              <a:t>close-ended questions</a:t>
            </a:r>
            <a:r>
              <a:rPr lang="en-GB" dirty="0">
                <a:latin typeface="Arial" panose="020B0604020202020204" pitchFamily="34" charset="0"/>
                <a:cs typeface="Arial" panose="020B0604020202020204" pitchFamily="34" charset="0"/>
              </a:rPr>
              <a:t>—these are your single-choice or multiple-choice questions.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Then, we have </a:t>
            </a:r>
            <a:r>
              <a:rPr lang="en-GB" b="1" dirty="0">
                <a:latin typeface="Arial" panose="020B0604020202020204" pitchFamily="34" charset="0"/>
                <a:cs typeface="Arial" panose="020B0604020202020204" pitchFamily="34" charset="0"/>
              </a:rPr>
              <a:t>open-ended questions</a:t>
            </a:r>
            <a:r>
              <a:rPr lang="en-GB" dirty="0">
                <a:latin typeface="Arial" panose="020B0604020202020204" pitchFamily="34" charset="0"/>
                <a:cs typeface="Arial" panose="020B0604020202020204" pitchFamily="34" charset="0"/>
              </a:rPr>
              <a:t> for when you want respondents to give more detailed, free-form answers.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Then there’s a bit of a mix with </a:t>
            </a:r>
            <a:r>
              <a:rPr lang="en-GB" b="1" dirty="0">
                <a:latin typeface="Arial" panose="020B0604020202020204" pitchFamily="34" charset="0"/>
                <a:cs typeface="Arial" panose="020B0604020202020204" pitchFamily="34" charset="0"/>
              </a:rPr>
              <a:t>half-open questions</a:t>
            </a:r>
            <a:r>
              <a:rPr lang="en-GB"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Rating scales</a:t>
            </a: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semantic differential</a:t>
            </a:r>
            <a:r>
              <a:rPr lang="en-GB" dirty="0">
                <a:latin typeface="Arial" panose="020B0604020202020204" pitchFamily="34" charset="0"/>
                <a:cs typeface="Arial" panose="020B0604020202020204" pitchFamily="34" charset="0"/>
              </a:rPr>
              <a:t> questions are great for capturing intensity of opinions or feelings.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And finally, </a:t>
            </a:r>
            <a:r>
              <a:rPr lang="en-GB" b="1" dirty="0">
                <a:latin typeface="Arial" panose="020B0604020202020204" pitchFamily="34" charset="0"/>
                <a:cs typeface="Arial" panose="020B0604020202020204" pitchFamily="34" charset="0"/>
              </a:rPr>
              <a:t>ranking questions</a:t>
            </a:r>
            <a:r>
              <a:rPr lang="en-GB" dirty="0">
                <a:latin typeface="Arial" panose="020B0604020202020204" pitchFamily="34" charset="0"/>
                <a:cs typeface="Arial" panose="020B0604020202020204" pitchFamily="34" charset="0"/>
              </a:rPr>
              <a:t> are perfect when you want respondents to prioritize or order items.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41</a:t>
            </a:fld>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First of all, closed. They’re straightforward, asking for specific information with predefined answer options. For instance, here’s a question that asks if the university is aware of a respondent’s PhD status—simple ‘Yes’ or ‘No’ choices, clear and to the point.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 few characteristics make closed questions effective: they're written in plain language, each question focuses on one specific idea, and they use predefined response options, which makes them easy to </a:t>
            </a:r>
            <a:r>
              <a:rPr lang="en-GB" dirty="0" err="1">
                <a:latin typeface="Arial" panose="020B0604020202020204" pitchFamily="34" charset="0"/>
                <a:cs typeface="Arial" panose="020B0604020202020204" pitchFamily="34" charset="0"/>
              </a:rPr>
              <a:t>analyze</a:t>
            </a:r>
            <a:r>
              <a:rPr lang="en-GB" dirty="0">
                <a:latin typeface="Arial" panose="020B0604020202020204" pitchFamily="34" charset="0"/>
                <a:cs typeface="Arial" panose="020B0604020202020204" pitchFamily="34" charset="0"/>
              </a:rPr>
              <a:t>. These questions usually fall under nominal or ordinal levels of measurement, giving us categorical or ordered data, respectively.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In short, closed questions make it easier for respondents to answer quickly and for us to process and interpret the data consistently."</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42</a:t>
            </a:fld>
            <a:endParaRPr lang="de-D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 are some more examples of closed questions. They are not limited to two Yes/No response options.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left, we have a straightforward status question, asking about the current stage of a respondent's PhD journey. On the right, we see a question about company size, offering a range of options that cover a variety of possible answers.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What else do you notice? How do these question differ?</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measurement level of the left question is nominal. The right question is an example for ordinal measurement level. </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43</a:t>
            </a:fld>
            <a:endParaRPr lang="de-DE"/>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talk about the benefits of closed questions and when they are really useful.</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up, closed questions are easy to comprehend, which reduces confusion for respondents. This clarity often leads to more accurate answers because respondents know exactly what’s being asked. They also carry a low cognitive burden—meaning respondents can answer quickly without much mental strain. This is especially valuable in longer surveys where you want to avoid fatigue or dropouts. Closed questions are also super easy to </a:t>
            </a:r>
            <a:r>
              <a:rPr lang="en-GB" dirty="0" err="1">
                <a:latin typeface="Arial" panose="020B0604020202020204" pitchFamily="34" charset="0"/>
                <a:cs typeface="Arial" panose="020B0604020202020204" pitchFamily="34" charset="0"/>
              </a:rPr>
              <a:t>analyze</a:t>
            </a:r>
            <a:r>
              <a:rPr lang="en-GB" dirty="0">
                <a:latin typeface="Arial" panose="020B0604020202020204" pitchFamily="34" charset="0"/>
                <a:cs typeface="Arial" panose="020B0604020202020204" pitchFamily="34" charset="0"/>
              </a:rPr>
              <a:t>. Since responses are predefined, it’s simple to quantify and compare results.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Now, when are closed questions most useful? They’re perfect for gathering factual information, like demographics, and work well in diverse populations because of their relatively low response burden. They’re also ideal in long surveys where maintaining engagement is key, and in large-scale surveys where you need to process data efficiently. Finally, closed questions are fantastic as filter questions to guide respondents through different survey paths.</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44</a:t>
            </a:fld>
            <a:endParaRPr lang="de-D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Now, let's look at some of the downsides of closed questions and when they might actually be problematic.</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closed questions often don’t capture nuanced or detailed responses. They’re great for structured answers but not ideal for exploring complex issues because they can oversimplify. This limited richness in data might mean you’re missing out on valuable insights. They can also restrict respondents from fully expressing their true opinions. For example, if they don’t see an option that perfectly fits their view, they might choose an answer that’s not entirely accurate. This could lead to incomplete or even misleading data.</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Closed questions can also come across as repetitive or boring, which might increase the risk of respondents disengaging or dropping out altogether.</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When do closed questions fall short? They’re not great when you need to explore deeper insights or motivations, like understanding complex opinions or capturing fine-grained differences. They’re also tricky when dealing with layered topics that don’t fit neatly into a single choice. Additionally, if your survey audience is very diverse, standard answer categories might not capture everyone’s reality. And finally, if you’re not sure of all the possible answers, closed questions can be limiting.</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 while closed questions have their place, it’s essential to know their limits and when to consider alternative formats.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45</a:t>
            </a:fld>
            <a:endParaRPr lang="de-DE"/>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lets look at this example of two closed-questions. What do you notice? How do they differ from each other?</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US" dirty="0">
                <a:latin typeface="Arial" panose="020B0604020202020204" pitchFamily="34" charset="0"/>
                <a:cs typeface="Arial" panose="020B0604020202020204" pitchFamily="34" charset="0"/>
              </a:rPr>
              <a:t>The left is a single choice question, the right is a multiple choice question</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46</a:t>
            </a:fld>
            <a:endParaRPr lang="de-D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dive into what single-choice and multiple-choice questions really are and when to use them.</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single-choice questions, think of it as a scenario where we need just one answer from a list, like asking, 'What is the formal supervision status of your main supervisor?'. Here, respondents can only select one option, making it a straightforward choice. Technically, it’s usually a numerical or ordinal variable, and online, we use radio buttons to make sure only one option can be picked.</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Now, with multiple-choice questions, we’re looking for scenarios where more than one answer could apply. Imagine asking about the types of publications a respondent has completed. They might have published in journals, edited volumes, or other formats.  For each selected answer, we create a dummy variable in the data (0/1) to indicate whether they picked that option. Online, this is done with checkboxes so respondents can select multiple options if they apply.</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47</a:t>
            </a:fld>
            <a:endParaRPr lang="de-DE"/>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so when do we actually use single-choice versus multiple-choice questions?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single-choice questions, think about situations where options are mutually exclusive. This is when you want respondents to pick just one ‘most important’ or primary answer—maybe their main characteristic, </a:t>
            </a:r>
            <a:r>
              <a:rPr lang="en-GB" dirty="0" err="1">
                <a:latin typeface="Arial" panose="020B0604020202020204" pitchFamily="34" charset="0"/>
                <a:cs typeface="Arial" panose="020B0604020202020204" pitchFamily="34" charset="0"/>
              </a:rPr>
              <a:t>behavior</a:t>
            </a:r>
            <a:r>
              <a:rPr lang="en-GB" dirty="0">
                <a:latin typeface="Arial" panose="020B0604020202020204" pitchFamily="34" charset="0"/>
                <a:cs typeface="Arial" panose="020B0604020202020204" pitchFamily="34" charset="0"/>
              </a:rPr>
              <a:t>, or opinion on something specific. We don’t need them to select everything that applies, just the one that matters most to them in the context.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other hand, multiple-choice questions come in when multiple answers could realistically coexist. Here, we want to gather a fuller picture of all possible options, preferences, or actions that apply to the respondent. It’s not about choosing the top answer; it’s about getting a complete set.</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48</a:t>
            </a:fld>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Alright, the opposite of closed questions are open questions. </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Open-ended questions like this one give respondents a lot more freedom. They can answer in their own words and choose how much detail they want to include.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In terms of measurement, open-ended responses can vary—they might be simple nominal data or something more complex like interval or ratio, depending on how we decide to </a:t>
            </a:r>
            <a:r>
              <a:rPr lang="en-GB" dirty="0" err="1">
                <a:latin typeface="Arial" panose="020B0604020202020204" pitchFamily="34" charset="0"/>
                <a:cs typeface="Arial" panose="020B0604020202020204" pitchFamily="34" charset="0"/>
              </a:rPr>
              <a:t>analyze</a:t>
            </a:r>
            <a:r>
              <a:rPr lang="en-GB" dirty="0">
                <a:latin typeface="Arial" panose="020B0604020202020204" pitchFamily="34" charset="0"/>
                <a:cs typeface="Arial" panose="020B0604020202020204" pitchFamily="34" charset="0"/>
              </a:rPr>
              <a:t> the answers.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49</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a:xfrm>
            <a:off x="71438" y="1133475"/>
            <a:ext cx="5438775" cy="3059113"/>
          </a:xfrm>
        </p:spPr>
      </p:sp>
      <p:sp>
        <p:nvSpPr>
          <p:cNvPr id="3" name="Notizenplatzhalter 2"/>
          <p:cNvSpPr>
            <a:spLocks noGrp="1"/>
          </p:cNvSpPr>
          <p:nvPr>
            <p:ph type="body" idx="1"/>
          </p:nvPr>
        </p:nvSpPr>
        <p:spPr bwMode="auto"/>
        <p:txBody>
          <a:bodyPr/>
          <a:lstStyle/>
          <a:p>
            <a:pPr marL="0" marR="0" lvl="0" indent="0" algn="just" defTabSz="914400" eaLnBrk="1" fontAlgn="auto" latinLnBrk="0" hangingPunct="1">
              <a:lnSpc>
                <a:spcPct val="15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In this workshop, I am going to use examples of these studies quite a lot – as good examples, but also as example to demonstrate where we really screwed up. So I thought I’d quickly share a bit about the two projects I’ve worked on. </a:t>
            </a: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first one is the PhD Panel Study, or ‘</a:t>
            </a:r>
            <a:r>
              <a:rPr lang="en-GB" dirty="0" err="1">
                <a:latin typeface="Arial" panose="020B0604020202020204" pitchFamily="34" charset="0"/>
                <a:cs typeface="Arial" panose="020B0604020202020204" pitchFamily="34" charset="0"/>
              </a:rPr>
              <a:t>Promoviertenpanel</a:t>
            </a:r>
            <a:r>
              <a:rPr lang="en-GB" dirty="0">
                <a:latin typeface="Arial" panose="020B0604020202020204" pitchFamily="34" charset="0"/>
                <a:cs typeface="Arial" panose="020B0604020202020204" pitchFamily="34" charset="0"/>
              </a:rPr>
              <a:t>,’ which has been running for 10 years since 2013 and was funded by the BMBF.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study was designed as a full sample survey and targeted everyone who completed a doctorate at a German higher education institution in 2014, covering all fields and formal contexts.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It was a multitopic survey focusing mainly on their experience during the doctoral phase and their subsequent career trajectories, but we also asked for information on their personal life situation, personality traits and focus topics like COVID-19.</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design here is longitudinal, meaning we followed participants over time. We started with a paper-pencil survey roughly a year after their graduation, and then we switched to annual online follow-up surveys. In total, we realized 10 surveys.</a:t>
            </a:r>
            <a:endParaRPr dirty="0">
              <a:latin typeface="Arial" panose="020B0604020202020204" pitchFamily="34" charset="0"/>
              <a:cs typeface="Arial" panose="020B0604020202020204" pitchFamily="34" charset="0"/>
            </a:endParaRPr>
          </a:p>
          <a:p>
            <a:pPr algn="just">
              <a:lnSpc>
                <a:spcPct val="150000"/>
              </a:lnSpc>
              <a:defRPr/>
            </a:pPr>
            <a:endParaRPr lang="de-DE"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a:t>
            </a:fld>
            <a:endParaRPr lang="de-DE"/>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Here are some more example for open questions. What do you think are the differences here?</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algn="just">
              <a:lnSpc>
                <a:spcPct val="150000"/>
              </a:lnSpc>
              <a:defRPr/>
            </a:pPr>
            <a:r>
              <a:rPr lang="en-US" dirty="0">
                <a:latin typeface="Arial" panose="020B0604020202020204" pitchFamily="34" charset="0"/>
                <a:cs typeface="Arial" panose="020B0604020202020204" pitchFamily="34" charset="0"/>
              </a:rPr>
              <a:t>It’s the measurement level again. The question on the left is a nominal scaled question gaining categorial data. The question on the right is open too, but the measurement level is ratio scaled. So your collecting metric data.</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50</a:t>
            </a:fld>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Open-ended questions have some clear benefits, especially if you're after more nuanced, in-depth responses. They let respondents express themselves without the limitations of predefined options, often leading to more genuine answers. Plus, they might bring up ideas or perspectives we hadn’t thought about.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These questions are particularly useful when we’re exploring new topics or complex </a:t>
            </a:r>
            <a:r>
              <a:rPr lang="en-GB" dirty="0" err="1">
                <a:latin typeface="Arial" panose="020B0604020202020204" pitchFamily="34" charset="0"/>
                <a:cs typeface="Arial" panose="020B0604020202020204" pitchFamily="34" charset="0"/>
              </a:rPr>
              <a:t>behaviors</a:t>
            </a:r>
            <a:r>
              <a:rPr lang="en-GB" dirty="0">
                <a:latin typeface="Arial" panose="020B0604020202020204" pitchFamily="34" charset="0"/>
                <a:cs typeface="Arial" panose="020B0604020202020204" pitchFamily="34" charset="0"/>
              </a:rPr>
              <a:t> that need more than a simple ‘yes or no’ answer. They’re great for capturing rich, detailed feedback, or when we’re dealing with emotional topics or situations with a lot of possible responses. It’s also a good starting point for creating closed questions</a:t>
            </a:r>
            <a:r>
              <a:rPr dirty="0">
                <a:latin typeface="Arial" panose="020B0604020202020204" pitchFamily="34" charset="0"/>
                <a:cs typeface="Arial" panose="020B0604020202020204" pitchFamily="34" charset="0"/>
              </a:rPr>
              <a:t>.</a:t>
            </a: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 want to give you one example. We measured the reasons for PhD drop-out and had no real ideas about common reasons. So we did an open question in the first wave, looked into the open answers to find common or the most common answers. And based on this, we constructed a closed question.</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51</a:t>
            </a:fld>
            <a:endParaRPr lang="de-DE"/>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Open-ended questions offer rich, nuanced answers, but they have some significant challenges.</a:t>
            </a:r>
            <a:endParaRPr dirty="0">
              <a:latin typeface="Arial" panose="020B0604020202020204" pitchFamily="34" charset="0"/>
              <a:cs typeface="Arial" panose="020B0604020202020204" pitchFamily="34" charset="0"/>
            </a:endParaRPr>
          </a:p>
          <a:p>
            <a:pPr algn="just">
              <a:lnSpc>
                <a:spcPct val="150000"/>
              </a:lnSpc>
              <a:buFont typeface="+mj-lt"/>
              <a:buNone/>
              <a:defRPr/>
            </a:pPr>
            <a:endParaRPr lang="en-GB" dirty="0">
              <a:latin typeface="Arial" panose="020B0604020202020204" pitchFamily="34" charset="0"/>
              <a:cs typeface="Arial" panose="020B0604020202020204" pitchFamily="34" charset="0"/>
            </a:endParaRPr>
          </a:p>
          <a:p>
            <a:pPr algn="just">
              <a:lnSpc>
                <a:spcPct val="150000"/>
              </a:lnSpc>
              <a:buFont typeface="+mj-lt"/>
              <a:buNone/>
              <a:defRPr/>
            </a:pPr>
            <a:r>
              <a:rPr lang="en-GB" dirty="0">
                <a:latin typeface="Arial" panose="020B0604020202020204" pitchFamily="34" charset="0"/>
                <a:cs typeface="Arial" panose="020B0604020202020204" pitchFamily="34" charset="0"/>
              </a:rPr>
              <a:t>Responses can vary a lot. Some people give detailed answers, while others might be brief or vague. This can make it difficult to get a consistent set of data that’s easy to interpret.</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dirty="0">
                <a:latin typeface="Arial" panose="020B0604020202020204" pitchFamily="34" charset="0"/>
                <a:cs typeface="Arial" panose="020B0604020202020204" pitchFamily="34" charset="0"/>
              </a:rPr>
              <a:t>Each response needs to be read, categorized and coded, which takes a lot of cleaning and much longer than counting responses to multiple-choice questions. This can require significant time and resources, especially for large samples.</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dirty="0">
                <a:latin typeface="Arial" panose="020B0604020202020204" pitchFamily="34" charset="0"/>
                <a:cs typeface="Arial" panose="020B0604020202020204" pitchFamily="34" charset="0"/>
              </a:rPr>
              <a:t>Answering open-ended questions takes more mental effort, which can lead to fatigue or even drop-outs in longer surveys.</a:t>
            </a:r>
            <a:endParaRPr dirty="0">
              <a:latin typeface="Arial" panose="020B0604020202020204" pitchFamily="34" charset="0"/>
              <a:cs typeface="Arial" panose="020B0604020202020204" pitchFamily="34" charset="0"/>
            </a:endParaRPr>
          </a:p>
          <a:p>
            <a:pPr algn="just">
              <a:lnSpc>
                <a:spcPct val="150000"/>
              </a:lnSpc>
              <a:buFont typeface="+mj-lt"/>
              <a:buNone/>
              <a:defRPr/>
            </a:pPr>
            <a:endParaRPr lang="en-GB" dirty="0">
              <a:latin typeface="Arial" panose="020B0604020202020204" pitchFamily="34" charset="0"/>
              <a:cs typeface="Arial" panose="020B0604020202020204" pitchFamily="34" charset="0"/>
            </a:endParaRPr>
          </a:p>
          <a:p>
            <a:pPr algn="just">
              <a:lnSpc>
                <a:spcPct val="150000"/>
              </a:lnSpc>
              <a:buFont typeface="+mj-lt"/>
              <a:buNone/>
              <a:defRPr/>
            </a:pPr>
            <a:r>
              <a:rPr lang="en-GB" dirty="0">
                <a:latin typeface="Arial" panose="020B0604020202020204" pitchFamily="34" charset="0"/>
                <a:cs typeface="Arial" panose="020B0604020202020204" pitchFamily="34" charset="0"/>
              </a:rPr>
              <a:t>Since answers aren’t standardized, it’s hard to compare responses across groups or to make generalizations, especially if we’re surveying a diverse group of people.</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52</a:t>
            </a:fld>
            <a:endParaRPr lang="de-DE"/>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Next- we have half-open question. Half-open questions are like a mix between closed and open-ended formats.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Here, respondents are given a list of predefined answers to choose from. However, if none of the provided options fit, they have the freedom to write in their own answer. These questions are versatile, as they work for both single and multiple-choice formats and can capture different levels of measurement, from nominal to ratio.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53</a:t>
            </a:fld>
            <a:endParaRPr lang="de-DE"/>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Half-open questions are ideal when you want structured data but anticipate some unique responses that you hadn’t accounted for. They offer flexibility by allowing respondents to select a predefined option or add their own answer if needed. This approach reduces cognitive load, as participants aren’t forced to fit their answers into set categories that don’t quite match their experience.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It’s a bit of a ‘trade deal’—we get the benefit of neat, easy-to-process data from the structured options, but we’re also ensuring participants feel heard and can provide their input freely if it doesn't fit our categories. This balance keeps the data manageable while capturing potentially valuable insights.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54</a:t>
            </a:fld>
            <a:endParaRPr lang="de-DE"/>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Next, a very common question type are rating scales. </a:t>
            </a:r>
            <a:r>
              <a:rPr lang="en-GB" dirty="0">
                <a:latin typeface="Arial" panose="020B0604020202020204" pitchFamily="34" charset="0"/>
                <a:cs typeface="Arial" panose="020B0604020202020204" pitchFamily="34" charset="0"/>
              </a:rPr>
              <a:t>This type of question asks respondents to rate or evaluate something along a continuum, such as a satisfaction or agreement level. The idea is to capture a range of opinions or feelings rather than just a binary yes-or-no.</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Scales can vary widely, from numerical scales (like 1 to 5) to descriptive labels (e.g., ‘very satisfied’ to ‘very dissatisfied’), or even graphic scales.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Depending on the exact design, they can yield ordinal data (where order matters) or interval data (if the scale distances are assumed equal). In Social Science, it is very common to treat these scales, especially </a:t>
            </a:r>
            <a:r>
              <a:rPr lang="en-GB" dirty="0" err="1">
                <a:latin typeface="Arial" panose="020B0604020202020204" pitchFamily="34" charset="0"/>
                <a:cs typeface="Arial" panose="020B0604020202020204" pitchFamily="34" charset="0"/>
              </a:rPr>
              <a:t>likert</a:t>
            </a:r>
            <a:r>
              <a:rPr lang="en-GB" dirty="0">
                <a:latin typeface="Arial" panose="020B0604020202020204" pitchFamily="34" charset="0"/>
                <a:cs typeface="Arial" panose="020B0604020202020204" pitchFamily="34" charset="0"/>
              </a:rPr>
              <a:t>-scales which are a five point scale from “strongly disagree” to “strongly agree”, as interval scales. </a:t>
            </a:r>
            <a:endParaRPr dirty="0">
              <a:latin typeface="Arial" panose="020B0604020202020204" pitchFamily="34" charset="0"/>
              <a:cs typeface="Arial" panose="020B0604020202020204" pitchFamily="34" charset="0"/>
            </a:endParaRPr>
          </a:p>
          <a:p>
            <a:pPr>
              <a:defRPr/>
            </a:pPr>
            <a:endParaRPr lang="en-GB" dirty="0"/>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55</a:t>
            </a:fld>
            <a:endParaRPr lang="de-DE"/>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For these examples, let's look at a few key aspects.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left, we have a scale that measures the personal impact of the COVID-19 pandemic. On the right, the scale measures "self-efficacy" — essentially, one's belief in their ability to handle challenging tasks.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There are two main difference. First, they provide different scale endings. On the left, the endpoints are </a:t>
            </a:r>
            <a:r>
              <a:rPr lang="en-GB" dirty="0" err="1">
                <a:latin typeface="Arial" panose="020B0604020202020204" pitchFamily="34" charset="0"/>
                <a:cs typeface="Arial" panose="020B0604020202020204" pitchFamily="34" charset="0"/>
              </a:rPr>
              <a:t>labeled</a:t>
            </a:r>
            <a:r>
              <a:rPr lang="en-GB" dirty="0">
                <a:latin typeface="Arial" panose="020B0604020202020204" pitchFamily="34" charset="0"/>
                <a:cs typeface="Arial" panose="020B0604020202020204" pitchFamily="34" charset="0"/>
              </a:rPr>
              <a:t> "not at all" and "very strongly," giving respondents a clear indication of the range of intensity from no impact to high impact. On the right, the endpoints are "does not apply at all" to "applies fully," allowing respondents to express how closely each statement aligns with their self-perception. This scale is more about agreement or applicability rather than intensity, which is fitting for measuring a psychological construct like self-efficacy.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second difference is that the left measure a more vague construct, and the questions on the right measuring self-efficacy are basically a standard measurement instrument measuring one latent construct.</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In summary, these scales are tailored to the type of information we're aiming to collect: intensity on the left and personal agreement on the right.</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56</a:t>
            </a:fld>
            <a:endParaRPr lang="de-DE"/>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Rating scales are incredibly versatile and useful tools in surveys and research because they allow us to capture a range of perceptions, attitudes, and intensities on various topics.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Here’s when rating scales come in handy:</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They’re ideal for assessing </a:t>
            </a:r>
            <a:r>
              <a:rPr lang="en-GB" b="1" dirty="0">
                <a:latin typeface="Arial" panose="020B0604020202020204" pitchFamily="34" charset="0"/>
                <a:cs typeface="Arial" panose="020B0604020202020204" pitchFamily="34" charset="0"/>
              </a:rPr>
              <a:t>attitudes, feelings, perceptions, or opinions</a:t>
            </a:r>
            <a:r>
              <a:rPr lang="en-GB" dirty="0">
                <a:latin typeface="Arial" panose="020B0604020202020204" pitchFamily="34" charset="0"/>
                <a:cs typeface="Arial" panose="020B0604020202020204" pitchFamily="34" charset="0"/>
              </a:rPr>
              <a:t>, like customer satisfaction or job satisfaction.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They’re useful for measuring </a:t>
            </a:r>
            <a:r>
              <a:rPr lang="en-GB" b="1" dirty="0">
                <a:latin typeface="Arial" panose="020B0604020202020204" pitchFamily="34" charset="0"/>
                <a:cs typeface="Arial" panose="020B0604020202020204" pitchFamily="34" charset="0"/>
              </a:rPr>
              <a:t>intensity, frequency, or likelihood</a:t>
            </a:r>
            <a:r>
              <a:rPr lang="en-GB" dirty="0">
                <a:latin typeface="Arial" panose="020B0604020202020204" pitchFamily="34" charset="0"/>
                <a:cs typeface="Arial" panose="020B0604020202020204" pitchFamily="34" charset="0"/>
              </a:rPr>
              <a:t> of </a:t>
            </a:r>
            <a:r>
              <a:rPr lang="en-GB" dirty="0" err="1">
                <a:latin typeface="Arial" panose="020B0604020202020204" pitchFamily="34" charset="0"/>
                <a:cs typeface="Arial" panose="020B0604020202020204" pitchFamily="34" charset="0"/>
              </a:rPr>
              <a:t>behaviors</a:t>
            </a:r>
            <a:r>
              <a:rPr lang="en-GB" dirty="0">
                <a:latin typeface="Arial" panose="020B0604020202020204" pitchFamily="34" charset="0"/>
                <a:cs typeface="Arial" panose="020B0604020202020204" pitchFamily="34" charset="0"/>
              </a:rPr>
              <a:t> or feelings, which adds nuance to responses beyond simple yes or no answers.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They allow us to explore </a:t>
            </a:r>
            <a:r>
              <a:rPr lang="en-GB" b="1" dirty="0">
                <a:latin typeface="Arial" panose="020B0604020202020204" pitchFamily="34" charset="0"/>
                <a:cs typeface="Arial" panose="020B0604020202020204" pitchFamily="34" charset="0"/>
              </a:rPr>
              <a:t>multiple facets of a concept</a:t>
            </a:r>
            <a:r>
              <a:rPr lang="en-GB" dirty="0">
                <a:latin typeface="Arial" panose="020B0604020202020204" pitchFamily="34" charset="0"/>
                <a:cs typeface="Arial" panose="020B0604020202020204" pitchFamily="34" charset="0"/>
              </a:rPr>
              <a:t> — for example, breaking down satisfaction into specific job aspects like work-life balance or compensation.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Rating scales can also capture </a:t>
            </a:r>
            <a:r>
              <a:rPr lang="en-GB" b="1" dirty="0">
                <a:latin typeface="Arial" panose="020B0604020202020204" pitchFamily="34" charset="0"/>
                <a:cs typeface="Arial" panose="020B0604020202020204" pitchFamily="34" charset="0"/>
              </a:rPr>
              <a:t>latent constructs</a:t>
            </a:r>
            <a:r>
              <a:rPr lang="en-GB" dirty="0">
                <a:latin typeface="Arial" panose="020B0604020202020204" pitchFamily="34" charset="0"/>
                <a:cs typeface="Arial" panose="020B0604020202020204" pitchFamily="34" charset="0"/>
              </a:rPr>
              <a:t>, like self-efficacy, where we’re measuring something abstract and theoretical.</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They’re helpful for </a:t>
            </a:r>
            <a:r>
              <a:rPr lang="en-GB" b="1" dirty="0">
                <a:latin typeface="Arial" panose="020B0604020202020204" pitchFamily="34" charset="0"/>
                <a:cs typeface="Arial" panose="020B0604020202020204" pitchFamily="34" charset="0"/>
              </a:rPr>
              <a:t>comparing groups</a:t>
            </a:r>
            <a:r>
              <a:rPr lang="en-GB" dirty="0">
                <a:latin typeface="Arial" panose="020B0604020202020204" pitchFamily="34" charset="0"/>
                <a:cs typeface="Arial" panose="020B0604020202020204" pitchFamily="34" charset="0"/>
              </a:rPr>
              <a:t> or categories, as the quantitative data they provide can easily be </a:t>
            </a:r>
            <a:r>
              <a:rPr lang="en-GB" dirty="0" err="1">
                <a:latin typeface="Arial" panose="020B0604020202020204" pitchFamily="34" charset="0"/>
                <a:cs typeface="Arial" panose="020B0604020202020204" pitchFamily="34" charset="0"/>
              </a:rPr>
              <a:t>analyzed</a:t>
            </a:r>
            <a:r>
              <a:rPr lang="en-GB" dirty="0">
                <a:latin typeface="Arial" panose="020B0604020202020204" pitchFamily="34" charset="0"/>
                <a:cs typeface="Arial" panose="020B0604020202020204" pitchFamily="34" charset="0"/>
              </a:rPr>
              <a:t> for trends or differences.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Overall, rating scales generate data that’s ready for </a:t>
            </a:r>
            <a:r>
              <a:rPr lang="en-GB" b="1" dirty="0">
                <a:latin typeface="Arial" panose="020B0604020202020204" pitchFamily="34" charset="0"/>
                <a:cs typeface="Arial" panose="020B0604020202020204" pitchFamily="34" charset="0"/>
              </a:rPr>
              <a:t>quantitative analysis</a:t>
            </a:r>
            <a:r>
              <a:rPr lang="en-GB" dirty="0">
                <a:latin typeface="Arial" panose="020B0604020202020204" pitchFamily="34" charset="0"/>
                <a:cs typeface="Arial" panose="020B0604020202020204" pitchFamily="34" charset="0"/>
              </a:rPr>
              <a:t> — we can calculate mean scores, look at agreement levels, and quickly identify patterns in responses.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57</a:t>
            </a:fld>
            <a:endParaRPr lang="de-DE"/>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so let’s talk about how to set up a good rating scale. There are a few key things to consider here to make sure the scale actually gives us the data we want—while keeping it easy for respondents to use.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First up: </a:t>
            </a:r>
            <a:r>
              <a:rPr lang="en-GB" b="1" dirty="0">
                <a:latin typeface="Arial" panose="020B0604020202020204" pitchFamily="34" charset="0"/>
                <a:cs typeface="Arial" panose="020B0604020202020204" pitchFamily="34" charset="0"/>
              </a:rPr>
              <a:t>a neutral midpoint</a:t>
            </a:r>
            <a:r>
              <a:rPr lang="en-GB" dirty="0">
                <a:latin typeface="Arial" panose="020B0604020202020204" pitchFamily="34" charset="0"/>
                <a:cs typeface="Arial" panose="020B0604020202020204" pitchFamily="34" charset="0"/>
              </a:rPr>
              <a:t>. You want to think about whether a midpoint, like ‘Neither agree nor disagree,’ makes sense for your question. There are some mixed opinion on this, because depending on the question and questionnaire setup, people may tend to always chose the middle category for different reasons. But sometimes, people really don’t have an opinion one way or the other, and it’s helpful to give them a place to indicate that.</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Then, </a:t>
            </a:r>
            <a:r>
              <a:rPr lang="en-GB" b="1" dirty="0">
                <a:latin typeface="Arial" panose="020B0604020202020204" pitchFamily="34" charset="0"/>
                <a:cs typeface="Arial" panose="020B0604020202020204" pitchFamily="34" charset="0"/>
              </a:rPr>
              <a:t>balanced positive and negative options</a:t>
            </a:r>
            <a:r>
              <a:rPr lang="en-GB" dirty="0">
                <a:latin typeface="Arial" panose="020B0604020202020204" pitchFamily="34" charset="0"/>
                <a:cs typeface="Arial" panose="020B0604020202020204" pitchFamily="34" charset="0"/>
              </a:rPr>
              <a:t>. The goal is to have an equal number of positive and negative responses on each side of the scale. This is why we often see 5- or 7-point scales—they provide a nice range without going overboard.</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err="1">
                <a:latin typeface="Arial" panose="020B0604020202020204" pitchFamily="34" charset="0"/>
                <a:cs typeface="Arial" panose="020B0604020202020204" pitchFamily="34" charset="0"/>
              </a:rPr>
              <a:t>Labeling</a:t>
            </a:r>
            <a:r>
              <a:rPr lang="en-GB" dirty="0">
                <a:latin typeface="Arial" panose="020B0604020202020204" pitchFamily="34" charset="0"/>
                <a:cs typeface="Arial" panose="020B0604020202020204" pitchFamily="34" charset="0"/>
              </a:rPr>
              <a:t> is another big one. At the very least, make sure the endpoints are </a:t>
            </a:r>
            <a:r>
              <a:rPr lang="en-GB" dirty="0" err="1">
                <a:latin typeface="Arial" panose="020B0604020202020204" pitchFamily="34" charset="0"/>
                <a:cs typeface="Arial" panose="020B0604020202020204" pitchFamily="34" charset="0"/>
              </a:rPr>
              <a:t>labeled</a:t>
            </a:r>
            <a:r>
              <a:rPr lang="en-GB" dirty="0">
                <a:latin typeface="Arial" panose="020B0604020202020204" pitchFamily="34" charset="0"/>
                <a:cs typeface="Arial" panose="020B0604020202020204" pitchFamily="34" charset="0"/>
              </a:rPr>
              <a:t>, like ‘Strongly disagree’ and ‘Strongly agree.’ That way, people know exactly what each end of the scale means. Sometimes, adding labels in the middle can also help, depending on how nuanced you want the responses. But keep in mind that it’s sometimes not easy to word out every single point on a – lets say, seven or ten point scale.</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make sure the scale matches the question</a:t>
            </a:r>
            <a:r>
              <a:rPr lang="en-GB" dirty="0">
                <a:latin typeface="Arial" panose="020B0604020202020204" pitchFamily="34" charset="0"/>
                <a:cs typeface="Arial" panose="020B0604020202020204" pitchFamily="34" charset="0"/>
              </a:rPr>
              <a:t>. So, if you’re asking about frequency—like how often someone does something—don’t use an agree/disagree scale. It sounds obvious, but it can be an easy mistake to make!</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Consistency</a:t>
            </a:r>
            <a:r>
              <a:rPr lang="en-GB" dirty="0">
                <a:latin typeface="Arial" panose="020B0604020202020204" pitchFamily="34" charset="0"/>
                <a:cs typeface="Arial" panose="020B0604020202020204" pitchFamily="34" charset="0"/>
              </a:rPr>
              <a:t> is also key. If you’re using a certain type of scale for one question, use the same type for similar questions. It keeps people from getting confused or thrown off by switching formats.</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A big one here is </a:t>
            </a:r>
            <a:r>
              <a:rPr lang="en-GB" b="1" dirty="0">
                <a:latin typeface="Arial" panose="020B0604020202020204" pitchFamily="34" charset="0"/>
                <a:cs typeface="Arial" panose="020B0604020202020204" pitchFamily="34" charset="0"/>
              </a:rPr>
              <a:t>don’t switch the scale direction</a:t>
            </a:r>
            <a:r>
              <a:rPr lang="en-GB" dirty="0">
                <a:latin typeface="Arial" panose="020B0604020202020204" pitchFamily="34" charset="0"/>
                <a:cs typeface="Arial" panose="020B0604020202020204" pitchFamily="34" charset="0"/>
              </a:rPr>
              <a:t> midway through the survey. Keeping it from ‘negative to positive’ all the way through is best practice. Flipping the direction can lead to mistakes—people might click the wrong response without realizing.</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Adding an ‘N/A’ option</a:t>
            </a:r>
            <a:r>
              <a:rPr lang="en-GB" dirty="0">
                <a:latin typeface="Arial" panose="020B0604020202020204" pitchFamily="34" charset="0"/>
                <a:cs typeface="Arial" panose="020B0604020202020204" pitchFamily="34" charset="0"/>
              </a:rPr>
              <a:t> can be useful if you think some respondents might genuinely not have an answer or if the question doesn’t apply. It’s a way of saying, ‘I see you, and it’s okay if this question doesn’t apply to you.’ But this is also always a big discussion point in survey research, so you should use it carefully.</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And finally, </a:t>
            </a:r>
            <a:r>
              <a:rPr lang="en-GB" b="1" dirty="0">
                <a:latin typeface="Arial" panose="020B0604020202020204" pitchFamily="34" charset="0"/>
                <a:cs typeface="Arial" panose="020B0604020202020204" pitchFamily="34" charset="0"/>
              </a:rPr>
              <a:t>avoid really long lists of scale items</a:t>
            </a:r>
            <a:r>
              <a:rPr lang="en-GB" dirty="0">
                <a:latin typeface="Arial" panose="020B0604020202020204" pitchFamily="34" charset="0"/>
                <a:cs typeface="Arial" panose="020B0604020202020204" pitchFamily="34" charset="0"/>
              </a:rPr>
              <a:t>. If people have to answer 15 questions in a row on the same scale, they’re likely to get fatigued, and the quality of the answers will suffer. </a:t>
            </a:r>
            <a:endParaRPr dirty="0">
              <a:latin typeface="Arial" panose="020B0604020202020204" pitchFamily="34" charset="0"/>
              <a:cs typeface="Arial" panose="020B0604020202020204" pitchFamily="34" charset="0"/>
            </a:endParaRPr>
          </a:p>
          <a:p>
            <a:pPr marL="171450" indent="-171450">
              <a:buFont typeface="Arial"/>
              <a:buChar char="•"/>
              <a:defRPr/>
            </a:pPr>
            <a:endParaRPr lang="en-GB" dirty="0"/>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58</a:t>
            </a:fld>
            <a:endParaRPr lang="de-DE"/>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Another common instrument is the semantic differential scale, which is a bit unique in the world of surveys. Instead of asking respondents to rate on a typical agreement or satisfaction scale, a semantic differential scale presents pairs of opposite adjectives. Here, respondents are rating something on a sliding scale between two opposing descriptors—for example, ‘Luxury’ vs. ‘Economical’ or ‘Modern’ vs. ‘Traditional.’</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level of measurement here is </a:t>
            </a:r>
            <a:r>
              <a:rPr lang="en-GB" b="1" dirty="0">
                <a:latin typeface="Arial" panose="020B0604020202020204" pitchFamily="34" charset="0"/>
                <a:cs typeface="Arial" panose="020B0604020202020204" pitchFamily="34" charset="0"/>
              </a:rPr>
              <a:t>ordinal</a:t>
            </a:r>
            <a:r>
              <a:rPr lang="en-GB" dirty="0">
                <a:latin typeface="Arial" panose="020B0604020202020204" pitchFamily="34" charset="0"/>
                <a:cs typeface="Arial" panose="020B0604020202020204" pitchFamily="34" charset="0"/>
              </a:rPr>
              <a:t>, which means we’re primarily getting rank order without assuming equal intervals between points on the scale.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This type of scale is </a:t>
            </a:r>
            <a:r>
              <a:rPr lang="en-GB" b="1" dirty="0">
                <a:latin typeface="Arial" panose="020B0604020202020204" pitchFamily="34" charset="0"/>
                <a:cs typeface="Arial" panose="020B0604020202020204" pitchFamily="34" charset="0"/>
              </a:rPr>
              <a:t>really useful when you want to capture nuanced perceptions across multiple dimensions</a:t>
            </a:r>
            <a:r>
              <a:rPr lang="en-GB" dirty="0">
                <a:latin typeface="Arial" panose="020B0604020202020204" pitchFamily="34" charset="0"/>
                <a:cs typeface="Arial" panose="020B0604020202020204" pitchFamily="34" charset="0"/>
              </a:rPr>
              <a:t>—for instance, to understand how people perceive a brand or product on various traits. It’s especially helpful in capturing complex impressions where respondents can be somewhere in the middle, leaning slightly toward one side or the other.</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 if you’re trying to understand multiple facets of an attitude or image in one go, a semantic differential scale is a good tool.</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59</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a:xfrm>
            <a:off x="71438" y="1133475"/>
            <a:ext cx="5438775" cy="3059113"/>
          </a:xfrm>
        </p:spPr>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The second project I’ve been involved with— </a:t>
            </a:r>
            <a:r>
              <a:rPr lang="en-GB" dirty="0" err="1">
                <a:latin typeface="Arial" panose="020B0604020202020204" pitchFamily="34" charset="0"/>
                <a:cs typeface="Arial" panose="020B0604020202020204" pitchFamily="34" charset="0"/>
              </a:rPr>
              <a:t>Nacaps</a:t>
            </a:r>
            <a:r>
              <a:rPr lang="en-GB" dirty="0">
                <a:latin typeface="Arial" panose="020B0604020202020204" pitchFamily="34" charset="0"/>
                <a:cs typeface="Arial" panose="020B0604020202020204" pitchFamily="34" charset="0"/>
              </a:rPr>
              <a:t> – is a multicohort longitudinal study, which has been ongoing since 2017, also funded by the BMBF.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This survey targets all individuals who either started or completed their doctorate at a German higher education institution. So far, there were 66 cooperating universities.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design here is a bit different from a single-cohort study; we’re using a multicohort approach, where we add a new cohort every two years. This means that since 2018, we’ve been following both doctoral candidates and, more recently, doctorate holders, adding another layer of complexity to the study. Each cohort starts with an initial survey about a year after they begin or complete their doctorate, followed by annual online follow-ups.</a:t>
            </a:r>
            <a:endParaRPr dirty="0">
              <a:latin typeface="Arial" panose="020B0604020202020204" pitchFamily="34" charset="0"/>
              <a:cs typeface="Arial" panose="020B0604020202020204" pitchFamily="34" charset="0"/>
            </a:endParaRPr>
          </a:p>
          <a:p>
            <a:pPr algn="just">
              <a:lnSpc>
                <a:spcPct val="150000"/>
              </a:lnSpc>
              <a:defRPr/>
            </a:pPr>
            <a:endParaRPr lang="de-DE" dirty="0">
              <a:latin typeface="Arial" panose="020B0604020202020204" pitchFamily="34" charset="0"/>
              <a:cs typeface="Arial" panose="020B0604020202020204" pitchFamily="34" charset="0"/>
            </a:endParaRPr>
          </a:p>
          <a:p>
            <a:pPr algn="just">
              <a:lnSpc>
                <a:spcPct val="150000"/>
              </a:lnSpc>
              <a:defRPr/>
            </a:pPr>
            <a:r>
              <a:rPr lang="de-DE" dirty="0">
                <a:latin typeface="Arial" panose="020B0604020202020204" pitchFamily="34" charset="0"/>
                <a:cs typeface="Arial" panose="020B0604020202020204" pitchFamily="34" charset="0"/>
              </a:rPr>
              <a:t>Topics </a:t>
            </a:r>
            <a:r>
              <a:rPr lang="de-DE" dirty="0" err="1">
                <a:latin typeface="Arial" panose="020B0604020202020204" pitchFamily="34" charset="0"/>
                <a:cs typeface="Arial" panose="020B0604020202020204" pitchFamily="34" charset="0"/>
              </a:rPr>
              <a:t>are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similar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PhD Graduate Panel </a:t>
            </a:r>
            <a:r>
              <a:rPr lang="de-DE" dirty="0" err="1">
                <a:latin typeface="Arial" panose="020B0604020202020204" pitchFamily="34" charset="0"/>
                <a:cs typeface="Arial" panose="020B0604020202020204" pitchFamily="34" charset="0"/>
              </a:rPr>
              <a:t>study</a:t>
            </a:r>
            <a:r>
              <a:rPr lang="de-DE" dirty="0">
                <a:latin typeface="Arial" panose="020B0604020202020204" pitchFamily="34" charset="0"/>
                <a:cs typeface="Arial" panose="020B0604020202020204" pitchFamily="34" charset="0"/>
              </a:rPr>
              <a:t>, but </a:t>
            </a:r>
            <a:r>
              <a:rPr lang="de-DE" dirty="0" err="1">
                <a:latin typeface="Arial" panose="020B0604020202020204" pitchFamily="34" charset="0"/>
                <a:cs typeface="Arial" panose="020B0604020202020204" pitchFamily="34" charset="0"/>
              </a:rPr>
              <a:t>with</a:t>
            </a:r>
            <a:r>
              <a:rPr lang="de-DE" dirty="0">
                <a:latin typeface="Arial" panose="020B0604020202020204" pitchFamily="34" charset="0"/>
                <a:cs typeface="Arial" panose="020B0604020202020204" pitchFamily="34" charset="0"/>
              </a:rPr>
              <a:t> a </a:t>
            </a:r>
            <a:r>
              <a:rPr lang="de-DE" dirty="0" err="1">
                <a:latin typeface="Arial" panose="020B0604020202020204" pitchFamily="34" charset="0"/>
                <a:cs typeface="Arial" panose="020B0604020202020204" pitchFamily="34" charset="0"/>
              </a:rPr>
              <a:t>bigger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focus</a:t>
            </a:r>
            <a:r>
              <a:rPr lang="de-DE" dirty="0">
                <a:latin typeface="Arial" panose="020B0604020202020204" pitchFamily="34" charset="0"/>
                <a:cs typeface="Arial" panose="020B0604020202020204" pitchFamily="34" charset="0"/>
              </a:rPr>
              <a:t> on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experience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during</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doctorate</a:t>
            </a:r>
            <a:r>
              <a:rPr lang="de-DE"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algn="just">
              <a:lnSpc>
                <a:spcPct val="150000"/>
              </a:lnSpc>
              <a:defRPr/>
            </a:pPr>
            <a:endParaRPr lang="de-DE"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 found it also nice because their topics is something you can all relate to, although you have different backgrounds. </a:t>
            </a:r>
            <a:endParaRPr lang="de-DE"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a:t>
            </a:fld>
            <a:endParaRPr lang="de-DE"/>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Lastly, we're looking at </a:t>
            </a:r>
            <a:r>
              <a:rPr lang="en-GB" b="1" dirty="0">
                <a:latin typeface="Arial" panose="020B0604020202020204" pitchFamily="34" charset="0"/>
                <a:cs typeface="Arial" panose="020B0604020202020204" pitchFamily="34" charset="0"/>
              </a:rPr>
              <a:t>ranking questions</a:t>
            </a:r>
            <a:r>
              <a:rPr lang="en-GB" dirty="0">
                <a:latin typeface="Arial" panose="020B0604020202020204" pitchFamily="34" charset="0"/>
                <a:cs typeface="Arial" panose="020B0604020202020204" pitchFamily="34" charset="0"/>
              </a:rPr>
              <a:t>, a type of question that requires respondents to prioritize or order a list of items based on preference, importance, or relevance.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unique thing of ranking questions is that each item isn’t evaluated in isolation; instead, every item is </a:t>
            </a:r>
            <a:r>
              <a:rPr lang="en-GB" b="1" dirty="0">
                <a:latin typeface="Arial" panose="020B0604020202020204" pitchFamily="34" charset="0"/>
                <a:cs typeface="Arial" panose="020B0604020202020204" pitchFamily="34" charset="0"/>
              </a:rPr>
              <a:t>ranked in relation to the others</a:t>
            </a:r>
            <a:r>
              <a:rPr lang="en-GB" dirty="0">
                <a:latin typeface="Arial" panose="020B0604020202020204" pitchFamily="34" charset="0"/>
                <a:cs typeface="Arial" panose="020B0604020202020204" pitchFamily="34" charset="0"/>
              </a:rPr>
              <a:t>. This gives us a clearer picture of what matters most to the respondent. You’ll typically see these used when it’s essential to understand not just what is liked but how options compare.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From a measurement perspective, ranking questions are usually </a:t>
            </a:r>
            <a:r>
              <a:rPr lang="en-GB" b="1" dirty="0">
                <a:latin typeface="Arial" panose="020B0604020202020204" pitchFamily="34" charset="0"/>
                <a:cs typeface="Arial" panose="020B0604020202020204" pitchFamily="34" charset="0"/>
              </a:rPr>
              <a:t>ordinal</a:t>
            </a:r>
            <a:r>
              <a:rPr lang="en-GB" dirty="0">
                <a:latin typeface="Arial" panose="020B0604020202020204" pitchFamily="34" charset="0"/>
                <a:cs typeface="Arial" panose="020B0604020202020204" pitchFamily="34" charset="0"/>
              </a:rPr>
              <a:t> because they capture order without exact spacing between options. However, in some cases, you could interpret them as </a:t>
            </a:r>
            <a:r>
              <a:rPr lang="en-GB" b="1" dirty="0">
                <a:latin typeface="Arial" panose="020B0604020202020204" pitchFamily="34" charset="0"/>
                <a:cs typeface="Arial" panose="020B0604020202020204" pitchFamily="34" charset="0"/>
              </a:rPr>
              <a:t>interval</a:t>
            </a:r>
            <a:r>
              <a:rPr lang="en-GB" dirty="0">
                <a:latin typeface="Arial" panose="020B0604020202020204" pitchFamily="34" charset="0"/>
                <a:cs typeface="Arial" panose="020B0604020202020204" pitchFamily="34" charset="0"/>
              </a:rPr>
              <a:t> data if you assume equal spacing between ranks.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Ranking questions are especially </a:t>
            </a:r>
            <a:r>
              <a:rPr lang="en-GB" b="1" dirty="0">
                <a:latin typeface="Arial" panose="020B0604020202020204" pitchFamily="34" charset="0"/>
                <a:cs typeface="Arial" panose="020B0604020202020204" pitchFamily="34" charset="0"/>
              </a:rPr>
              <a:t>useful when you need to pinpoint priority items</a:t>
            </a:r>
            <a:r>
              <a:rPr lang="en-GB" dirty="0">
                <a:latin typeface="Arial" panose="020B0604020202020204" pitchFamily="34" charset="0"/>
                <a:cs typeface="Arial" panose="020B0604020202020204" pitchFamily="34" charset="0"/>
              </a:rPr>
              <a:t>—like which features in a product are most valued by your target group. It’s an effective way to get a sense of hierarchy among preferences, which can be really valuable for targeted decision-making.</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60</a:t>
            </a:fld>
            <a:endParaRPr lang="de-DE"/>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r>
              <a:rPr lang="en-GB" b="0" dirty="0">
                <a:latin typeface="Arial" panose="020B0604020202020204" pitchFamily="34" charset="0"/>
                <a:cs typeface="Arial" panose="020B0604020202020204" pitchFamily="34" charset="0"/>
              </a:rPr>
              <a:t>Let’s do a quick interactive exercise to get familiar with different types of survey questions.</a:t>
            </a:r>
          </a:p>
          <a:p>
            <a:endParaRPr lang="en-GB" b="0"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On the left side of the slide, you see a list of different research objectives. Each of these could be addressed using a specific type of question. On the right side, you see the main question types we’ve discussed — each with a symbol next to it: for example, a checkmark for single-choice questions, a cross for multiple-choice, a heart for rating questions, and so on.</a:t>
            </a:r>
          </a:p>
          <a:p>
            <a:endParaRPr lang="en-GB" b="0"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Now, here’s what I’d like you to do: please use the Zoom </a:t>
            </a:r>
            <a:r>
              <a:rPr lang="en-GB" b="0" i="1" dirty="0">
                <a:latin typeface="Arial" panose="020B0604020202020204" pitchFamily="34" charset="0"/>
                <a:cs typeface="Arial" panose="020B0604020202020204" pitchFamily="34" charset="0"/>
              </a:rPr>
              <a:t>annotation</a:t>
            </a:r>
            <a:r>
              <a:rPr lang="en-GB" b="0" dirty="0">
                <a:latin typeface="Arial" panose="020B0604020202020204" pitchFamily="34" charset="0"/>
                <a:cs typeface="Arial" panose="020B0604020202020204" pitchFamily="34" charset="0"/>
              </a:rPr>
              <a:t> tool. You’ll find it in your Zoom window on the left as a pen symbol, then click on </a:t>
            </a:r>
            <a:r>
              <a:rPr lang="en-GB" b="0" i="1" dirty="0">
                <a:latin typeface="Arial" panose="020B0604020202020204" pitchFamily="34" charset="0"/>
                <a:cs typeface="Arial" panose="020B0604020202020204" pitchFamily="34" charset="0"/>
              </a:rPr>
              <a:t>Annotate</a:t>
            </a:r>
            <a:r>
              <a:rPr lang="en-GB" b="0" dirty="0">
                <a:latin typeface="Arial" panose="020B0604020202020204" pitchFamily="34" charset="0"/>
                <a:cs typeface="Arial" panose="020B0604020202020204" pitchFamily="34" charset="0"/>
              </a:rPr>
              <a:t>. Once you're there, select </a:t>
            </a:r>
            <a:r>
              <a:rPr lang="en-GB" b="0" i="1" dirty="0">
                <a:latin typeface="Arial" panose="020B0604020202020204" pitchFamily="34" charset="0"/>
                <a:cs typeface="Arial" panose="020B0604020202020204" pitchFamily="34" charset="0"/>
              </a:rPr>
              <a:t>Stamp</a:t>
            </a:r>
            <a:r>
              <a:rPr lang="en-GB" b="0" dirty="0">
                <a:latin typeface="Arial" panose="020B0604020202020204" pitchFamily="34" charset="0"/>
                <a:cs typeface="Arial" panose="020B0604020202020204" pitchFamily="34" charset="0"/>
              </a:rPr>
              <a:t>, and choose the symbol that matches the question type you think fits best.</a:t>
            </a:r>
          </a:p>
          <a:p>
            <a:endParaRPr lang="en-GB" b="0"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For example, if you think the objective ‘Inquiring marital status’ is best addressed with a single-choice question, just place a checkmark next to that item. If you think ‘Evaluate perceptions of product quality’ works well with a rating question, you might use the heart symbol there.</a:t>
            </a:r>
          </a:p>
          <a:p>
            <a:endParaRPr lang="en-GB" b="0"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There are no wrong answers — this is just a chance to reflect a bit and apply what we’ve discussed. Once you've had a minute to go through the list, we’ll look at your responses together and talk through why some types might work better than others depending on the goal.</a:t>
            </a: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61</a:t>
            </a:fld>
            <a:endParaRPr lang="de-DE"/>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So until now, we only focussed on single questions or constructs, but I want to now widen the perspective and look at the bigger picture – the whole questionnaire. It’s structure and layout.</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62</a:t>
            </a:fld>
            <a:endParaRPr lang="de-DE"/>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talk about why the structure and layout of your questionnaire matter so much.</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a well-structured questionnaire minimizes confusion. When questions are organized in a logical, easy-to-follow way, respondents are more likely to understand them, giving you </a:t>
            </a:r>
            <a:r>
              <a:rPr lang="en-GB" b="1" dirty="0">
                <a:latin typeface="Arial" panose="020B0604020202020204" pitchFamily="34" charset="0"/>
                <a:cs typeface="Arial" panose="020B0604020202020204" pitchFamily="34" charset="0"/>
              </a:rPr>
              <a:t>more accurate and reliable answers</a:t>
            </a: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 clear layout also encourages completion. If people find your questionnaire easy to navigate, they’re more likely to finish it. Plus, if questions are poorly ordered, it can </a:t>
            </a:r>
            <a:r>
              <a:rPr lang="en-GB" b="1" dirty="0">
                <a:latin typeface="Arial" panose="020B0604020202020204" pitchFamily="34" charset="0"/>
                <a:cs typeface="Arial" panose="020B0604020202020204" pitchFamily="34" charset="0"/>
              </a:rPr>
              <a:t>prime respondents</a:t>
            </a:r>
            <a:r>
              <a:rPr lang="en-GB" dirty="0">
                <a:latin typeface="Arial" panose="020B0604020202020204" pitchFamily="34" charset="0"/>
                <a:cs typeface="Arial" panose="020B0604020202020204" pitchFamily="34" charset="0"/>
              </a:rPr>
              <a:t> in unintended ways, causing them to approach later questions with a certain mindset or bias, which we definitely want to avoid.</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 well-thought-out structure makes the experience more enjoyable for respondents, leaving a positive impression, which can be crucial if you need them to participate again in the future.</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us researchers, a logical layout </a:t>
            </a:r>
            <a:r>
              <a:rPr lang="en-GB" b="1" dirty="0">
                <a:latin typeface="Arial" panose="020B0604020202020204" pitchFamily="34" charset="0"/>
                <a:cs typeface="Arial" panose="020B0604020202020204" pitchFamily="34" charset="0"/>
              </a:rPr>
              <a:t>simplifies data cleaning, analysis, and interpretation</a:t>
            </a:r>
            <a:r>
              <a:rPr lang="en-GB"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And last but not least, a thoughtful structure improves </a:t>
            </a:r>
            <a:r>
              <a:rPr lang="en-GB" b="1" dirty="0">
                <a:latin typeface="Arial" panose="020B0604020202020204" pitchFamily="34" charset="0"/>
                <a:cs typeface="Arial" panose="020B0604020202020204" pitchFamily="34" charset="0"/>
              </a:rPr>
              <a:t>accessibility</a:t>
            </a:r>
            <a:r>
              <a:rPr lang="en-GB" dirty="0">
                <a:latin typeface="Arial" panose="020B0604020202020204" pitchFamily="34" charset="0"/>
                <a:cs typeface="Arial" panose="020B0604020202020204" pitchFamily="34" charset="0"/>
              </a:rPr>
              <a:t>, making it easier for a wider range of people to participate, including those with disabilities.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63</a:t>
            </a:fld>
            <a:endParaRPr lang="de-DE"/>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So let’s start with a general recommended structure: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In setting up a questionnaire, the introduction is your chance to set a positive, transparent tone right from the start. Here are some points that you typically include in an introduction.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First, a </a:t>
            </a:r>
            <a:r>
              <a:rPr lang="en-GB" b="1" dirty="0">
                <a:latin typeface="Arial" panose="020B0604020202020204" pitchFamily="34" charset="0"/>
                <a:cs typeface="Arial" panose="020B0604020202020204" pitchFamily="34" charset="0"/>
              </a:rPr>
              <a:t>greeting</a:t>
            </a:r>
            <a:r>
              <a:rPr lang="en-GB" dirty="0">
                <a:latin typeface="Arial" panose="020B0604020202020204" pitchFamily="34" charset="0"/>
                <a:cs typeface="Arial" panose="020B0604020202020204" pitchFamily="34" charset="0"/>
              </a:rPr>
              <a:t>—something simple and welcoming to ease respondents into the experience.</a:t>
            </a:r>
            <a:endParaRPr dirty="0">
              <a:latin typeface="Arial" panose="020B0604020202020204" pitchFamily="34" charset="0"/>
              <a:cs typeface="Arial" panose="020B0604020202020204" pitchFamily="34" charset="0"/>
            </a:endParaRPr>
          </a:p>
          <a:p>
            <a:pPr marL="171450" marR="0" lvl="0" indent="-171450" algn="just" defTabSz="914400">
              <a:lnSpc>
                <a:spcPct val="150000"/>
              </a:lnSpc>
              <a:spcBef>
                <a:spcPts val="0"/>
              </a:spcBef>
              <a:spcAft>
                <a:spcPts val="0"/>
              </a:spcAft>
              <a:buClrTx/>
              <a:buSzTx/>
              <a:buFont typeface="Arial"/>
              <a:buChar char="•"/>
              <a:defRPr/>
            </a:pPr>
            <a:r>
              <a:rPr lang="en-GB" dirty="0">
                <a:latin typeface="Arial" panose="020B0604020202020204" pitchFamily="34" charset="0"/>
                <a:cs typeface="Arial" panose="020B0604020202020204" pitchFamily="34" charset="0"/>
              </a:rPr>
              <a:t>It’s important to clarify the </a:t>
            </a:r>
            <a:r>
              <a:rPr lang="en-GB" b="1" dirty="0">
                <a:latin typeface="Arial" panose="020B0604020202020204" pitchFamily="34" charset="0"/>
                <a:cs typeface="Arial" panose="020B0604020202020204" pitchFamily="34" charset="0"/>
              </a:rPr>
              <a:t>language of the questionnaire </a:t>
            </a:r>
            <a:r>
              <a:rPr lang="en-GB" dirty="0">
                <a:latin typeface="Arial" panose="020B0604020202020204" pitchFamily="34" charset="0"/>
                <a:cs typeface="Arial" panose="020B0604020202020204" pitchFamily="34" charset="0"/>
              </a:rPr>
              <a:t>so respondents know exactly what to expect, especially in multi-lingual contexts.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Then, essential </a:t>
            </a:r>
            <a:r>
              <a:rPr lang="en-GB" b="1" dirty="0">
                <a:latin typeface="Arial" panose="020B0604020202020204" pitchFamily="34" charset="0"/>
                <a:cs typeface="Arial" panose="020B0604020202020204" pitchFamily="34" charset="0"/>
              </a:rPr>
              <a:t>information about your study</a:t>
            </a:r>
            <a:r>
              <a:rPr lang="en-GB" dirty="0">
                <a:latin typeface="Arial" panose="020B0604020202020204" pitchFamily="34" charset="0"/>
                <a:cs typeface="Arial" panose="020B0604020202020204" pitchFamily="34" charset="0"/>
              </a:rPr>
              <a:t>: who the researcher is, which institution it’s tied to, and the purpose of the research. Also, mention any sponsors here for full transparency.</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Next, give them an idea of the </a:t>
            </a:r>
            <a:r>
              <a:rPr lang="en-GB" b="1" dirty="0">
                <a:latin typeface="Arial" panose="020B0604020202020204" pitchFamily="34" charset="0"/>
                <a:cs typeface="Arial" panose="020B0604020202020204" pitchFamily="34" charset="0"/>
              </a:rPr>
              <a:t>estimated duration</a:t>
            </a:r>
            <a:r>
              <a:rPr lang="en-GB" dirty="0">
                <a:latin typeface="Arial" panose="020B0604020202020204" pitchFamily="34" charset="0"/>
                <a:cs typeface="Arial" panose="020B0604020202020204" pitchFamily="34" charset="0"/>
              </a:rPr>
              <a:t>—it’s considerate and helps people gauge their time commitment.</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If there are any </a:t>
            </a:r>
            <a:r>
              <a:rPr lang="en-GB" b="1" dirty="0">
                <a:latin typeface="Arial" panose="020B0604020202020204" pitchFamily="34" charset="0"/>
                <a:cs typeface="Arial" panose="020B0604020202020204" pitchFamily="34" charset="0"/>
              </a:rPr>
              <a:t>incentives</a:t>
            </a:r>
            <a:r>
              <a:rPr lang="en-GB" dirty="0">
                <a:latin typeface="Arial" panose="020B0604020202020204" pitchFamily="34" charset="0"/>
                <a:cs typeface="Arial" panose="020B0604020202020204" pitchFamily="34" charset="0"/>
              </a:rPr>
              <a:t> for participating, let them know!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And even if there aren’t, a simple ‘thank you’ goes a long way in showing appreciation.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Equally important is the section on </a:t>
            </a:r>
            <a:r>
              <a:rPr lang="en-GB" b="1" dirty="0">
                <a:latin typeface="Arial" panose="020B0604020202020204" pitchFamily="34" charset="0"/>
                <a:cs typeface="Arial" panose="020B0604020202020204" pitchFamily="34" charset="0"/>
              </a:rPr>
              <a:t>data protection and informed consent</a:t>
            </a:r>
            <a:r>
              <a:rPr lang="en-GB" dirty="0">
                <a:latin typeface="Arial" panose="020B0604020202020204" pitchFamily="34" charset="0"/>
                <a:cs typeface="Arial" panose="020B0604020202020204" pitchFamily="34" charset="0"/>
              </a:rPr>
              <a:t>. This is crucial for legal compliance, and it reassures respondents that their privacy is respected.</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Finally, leave </a:t>
            </a:r>
            <a:r>
              <a:rPr lang="en-GB" b="1" dirty="0">
                <a:latin typeface="Arial" panose="020B0604020202020204" pitchFamily="34" charset="0"/>
                <a:cs typeface="Arial" panose="020B0604020202020204" pitchFamily="34" charset="0"/>
              </a:rPr>
              <a:t>contact details</a:t>
            </a:r>
            <a:r>
              <a:rPr lang="en-GB" dirty="0">
                <a:latin typeface="Arial" panose="020B0604020202020204" pitchFamily="34" charset="0"/>
                <a:cs typeface="Arial" panose="020B0604020202020204" pitchFamily="34" charset="0"/>
              </a:rPr>
              <a:t>. If they have questions or concerns, it’s helpful for them to know who they can reach out to.</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64</a:t>
            </a:fld>
            <a:endParaRPr lang="de-DE"/>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 this example of an introduction screen, we can see the key components we just discussed in action.</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there’s a </a:t>
            </a:r>
            <a:r>
              <a:rPr lang="en-GB" b="1" dirty="0">
                <a:latin typeface="Arial" panose="020B0604020202020204" pitchFamily="34" charset="0"/>
                <a:cs typeface="Arial" panose="020B0604020202020204" pitchFamily="34" charset="0"/>
              </a:rPr>
              <a:t>warm welcome</a:t>
            </a:r>
            <a:r>
              <a:rPr lang="en-GB" dirty="0">
                <a:latin typeface="Arial" panose="020B0604020202020204" pitchFamily="34" charset="0"/>
                <a:cs typeface="Arial" panose="020B0604020202020204" pitchFamily="34" charset="0"/>
              </a:rPr>
              <a:t>, addressing the specific audience—doctoral candidates and holders—which immediately helps the respondent feel recognized.</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Next, there's </a:t>
            </a:r>
            <a:r>
              <a:rPr lang="en-GB" b="1" dirty="0">
                <a:latin typeface="Arial" panose="020B0604020202020204" pitchFamily="34" charset="0"/>
                <a:cs typeface="Arial" panose="020B0604020202020204" pitchFamily="34" charset="0"/>
              </a:rPr>
              <a:t>language selection</a:t>
            </a:r>
            <a:r>
              <a:rPr lang="en-GB" dirty="0">
                <a:latin typeface="Arial" panose="020B0604020202020204" pitchFamily="34" charset="0"/>
                <a:cs typeface="Arial" panose="020B0604020202020204" pitchFamily="34" charset="0"/>
              </a:rPr>
              <a:t>, followed by a clear </a:t>
            </a:r>
            <a:r>
              <a:rPr lang="en-GB" b="1" dirty="0">
                <a:latin typeface="Arial" panose="020B0604020202020204" pitchFamily="34" charset="0"/>
                <a:cs typeface="Arial" panose="020B0604020202020204" pitchFamily="34" charset="0"/>
              </a:rPr>
              <a:t>time estimate</a:t>
            </a:r>
            <a:r>
              <a:rPr lang="en-GB" dirty="0">
                <a:latin typeface="Arial" panose="020B0604020202020204" pitchFamily="34" charset="0"/>
                <a:cs typeface="Arial" panose="020B0604020202020204" pitchFamily="34" charset="0"/>
              </a:rPr>
              <a:t> (20-30 minutes). This helps respondents plan accordingly and reduces uncertainty.</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a:t>
            </a:r>
            <a:r>
              <a:rPr lang="en-GB" b="1" dirty="0">
                <a:latin typeface="Arial" panose="020B0604020202020204" pitchFamily="34" charset="0"/>
                <a:cs typeface="Arial" panose="020B0604020202020204" pitchFamily="34" charset="0"/>
              </a:rPr>
              <a:t>thank you message</a:t>
            </a:r>
            <a:r>
              <a:rPr lang="en-GB" dirty="0">
                <a:latin typeface="Arial" panose="020B0604020202020204" pitchFamily="34" charset="0"/>
                <a:cs typeface="Arial" panose="020B0604020202020204" pitchFamily="34" charset="0"/>
              </a:rPr>
              <a:t> here acknowledges participation up front, which fosters goodwill and sets a positive tone.</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Crucial </a:t>
            </a:r>
            <a:r>
              <a:rPr lang="en-GB" b="1" dirty="0">
                <a:latin typeface="Arial" panose="020B0604020202020204" pitchFamily="34" charset="0"/>
                <a:cs typeface="Arial" panose="020B0604020202020204" pitchFamily="34" charset="0"/>
              </a:rPr>
              <a:t>data protection information</a:t>
            </a:r>
            <a:r>
              <a:rPr lang="en-GB" dirty="0">
                <a:latin typeface="Arial" panose="020B0604020202020204" pitchFamily="34" charset="0"/>
                <a:cs typeface="Arial" panose="020B0604020202020204" pitchFamily="34" charset="0"/>
              </a:rPr>
              <a:t> is highlighted with a downloadable PDF. This shows transparency in handling personal data, reinforcing trust. Notice the checkbox for consent—this is essential for informed participation.</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Finally, the </a:t>
            </a:r>
            <a:r>
              <a:rPr lang="en-GB" b="1" dirty="0">
                <a:latin typeface="Arial" panose="020B0604020202020204" pitchFamily="34" charset="0"/>
                <a:cs typeface="Arial" panose="020B0604020202020204" pitchFamily="34" charset="0"/>
              </a:rPr>
              <a:t>contact section</a:t>
            </a:r>
            <a:r>
              <a:rPr lang="en-GB" dirty="0">
                <a:latin typeface="Arial" panose="020B0604020202020204" pitchFamily="34" charset="0"/>
                <a:cs typeface="Arial" panose="020B0604020202020204" pitchFamily="34" charset="0"/>
              </a:rPr>
              <a:t> provides resources for privacy concerns and general inquiries. This is a great way to ensure respondents feel supported throughout the process.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65</a:t>
            </a:fld>
            <a:endParaRPr lang="de-DE"/>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Next comes the </a:t>
            </a:r>
            <a:r>
              <a:rPr lang="en-GB" b="1" dirty="0">
                <a:latin typeface="Arial" panose="020B0604020202020204" pitchFamily="34" charset="0"/>
                <a:cs typeface="Arial" panose="020B0604020202020204" pitchFamily="34" charset="0"/>
              </a:rPr>
              <a:t>instruction</a:t>
            </a:r>
            <a:r>
              <a:rPr lang="en-GB" dirty="0">
                <a:latin typeface="Arial" panose="020B0604020202020204" pitchFamily="34" charset="0"/>
                <a:cs typeface="Arial" panose="020B0604020202020204" pitchFamily="34" charset="0"/>
              </a:rPr>
              <a:t> section. Here is what it includes: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This part can include </a:t>
            </a:r>
            <a:r>
              <a:rPr lang="en-GB" b="1" dirty="0">
                <a:latin typeface="Arial" panose="020B0604020202020204" pitchFamily="34" charset="0"/>
                <a:cs typeface="Arial" panose="020B0604020202020204" pitchFamily="34" charset="0"/>
              </a:rPr>
              <a:t>tips or guidelines on responding</a:t>
            </a:r>
            <a:r>
              <a:rPr lang="en-GB" dirty="0">
                <a:latin typeface="Arial" panose="020B0604020202020204" pitchFamily="34" charset="0"/>
                <a:cs typeface="Arial" panose="020B0604020202020204" pitchFamily="34" charset="0"/>
              </a:rPr>
              <a:t>. For example, it’s helpful to specify which questions are </a:t>
            </a:r>
            <a:r>
              <a:rPr lang="en-GB" b="1" dirty="0">
                <a:latin typeface="Arial" panose="020B0604020202020204" pitchFamily="34" charset="0"/>
                <a:cs typeface="Arial" panose="020B0604020202020204" pitchFamily="34" charset="0"/>
              </a:rPr>
              <a:t>required</a:t>
            </a:r>
            <a:r>
              <a:rPr lang="en-GB" dirty="0">
                <a:latin typeface="Arial" panose="020B0604020202020204" pitchFamily="34" charset="0"/>
                <a:cs typeface="Arial" panose="020B0604020202020204" pitchFamily="34" charset="0"/>
              </a:rPr>
              <a:t> and which are </a:t>
            </a:r>
            <a:r>
              <a:rPr lang="en-GB" b="1" dirty="0">
                <a:latin typeface="Arial" panose="020B0604020202020204" pitchFamily="34" charset="0"/>
                <a:cs typeface="Arial" panose="020B0604020202020204" pitchFamily="34" charset="0"/>
              </a:rPr>
              <a:t>optional</a:t>
            </a:r>
            <a:r>
              <a:rPr lang="en-GB" dirty="0">
                <a:latin typeface="Arial" panose="020B0604020202020204" pitchFamily="34" charset="0"/>
                <a:cs typeface="Arial" panose="020B0604020202020204" pitchFamily="34" charset="0"/>
              </a:rPr>
              <a:t>. This helps respondents understand they have some flexibility in how much they need to answer.</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If there are any specific recommendations, like using a laptop over a mobile device for better visibility, or the best browser to use, this is the place to make that clear. It’s about setting them up with the right tools to ensure a smooth experience.</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66</a:t>
            </a:fld>
            <a:endParaRPr lang="de-DE"/>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 we’re looking at examples of instructions provided to respondents in both online and paper-pencil formats.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left, we see an online questionnaire example that includes a reminder for respondents to rotate their display to improve the survey experience. This type of guidance is particularly helpful in digital formats, where device orientation can impact usability.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right, we have a more detailed instruction set from a paper-pencil survey. This version includes specific symbols and icons to clarify how to answer each question. For instance, there are instructions on whether to choose only one response, select multiple responses, or write in a number. It’s all about anticipating where respondents might need help and offering clear, actionable advice to avoid confusion.</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67</a:t>
            </a:fld>
            <a:endParaRPr lang="de-DE"/>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dive into the section on study-related questions.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This part of the questionnaire structure is where we get into the core content that addresses the main objectives of your study. If necessary, it starts with </a:t>
            </a:r>
            <a:r>
              <a:rPr lang="en-GB" b="1" dirty="0">
                <a:latin typeface="Arial" panose="020B0604020202020204" pitchFamily="34" charset="0"/>
                <a:cs typeface="Arial" panose="020B0604020202020204" pitchFamily="34" charset="0"/>
              </a:rPr>
              <a:t>screening or filter questions</a:t>
            </a:r>
            <a:r>
              <a:rPr lang="en-GB" dirty="0">
                <a:latin typeface="Arial" panose="020B0604020202020204" pitchFamily="34" charset="0"/>
                <a:cs typeface="Arial" panose="020B0604020202020204" pitchFamily="34" charset="0"/>
              </a:rPr>
              <a:t>. These are used to segment respondents, making sure they’re eligible for certain parts of the survey, or directing them to relevant sections based on their responses. This approach ensures that each participant only answers questions that are relevant to them, enhancing both data quality and respondent experience.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Then, we move into </a:t>
            </a:r>
            <a:r>
              <a:rPr lang="en-GB" b="1" dirty="0">
                <a:latin typeface="Arial" panose="020B0604020202020204" pitchFamily="34" charset="0"/>
                <a:cs typeface="Arial" panose="020B0604020202020204" pitchFamily="34" charset="0"/>
              </a:rPr>
              <a:t>thematic question blocks</a:t>
            </a:r>
            <a:r>
              <a:rPr lang="en-GB" dirty="0">
                <a:latin typeface="Arial" panose="020B0604020202020204" pitchFamily="34" charset="0"/>
                <a:cs typeface="Arial" panose="020B0604020202020204" pitchFamily="34" charset="0"/>
              </a:rPr>
              <a:t>. These are organized groups of questions that focus on specific themes or areas of your study. Structuring your questions into these blocks not only makes the questionnaire flow better for the respondent but also aligns closely with your research objectives, making it easier to </a:t>
            </a:r>
            <a:r>
              <a:rPr lang="en-GB" dirty="0" err="1">
                <a:latin typeface="Arial" panose="020B0604020202020204" pitchFamily="34" charset="0"/>
                <a:cs typeface="Arial" panose="020B0604020202020204" pitchFamily="34" charset="0"/>
              </a:rPr>
              <a:t>analyze</a:t>
            </a:r>
            <a:r>
              <a:rPr lang="en-GB" dirty="0">
                <a:latin typeface="Arial" panose="020B0604020202020204" pitchFamily="34" charset="0"/>
                <a:cs typeface="Arial" panose="020B0604020202020204" pitchFamily="34" charset="0"/>
              </a:rPr>
              <a:t> results by topic afterward.</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68</a:t>
            </a:fld>
            <a:endParaRPr lang="de-DE"/>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 we have two examples of </a:t>
            </a:r>
            <a:r>
              <a:rPr lang="en-GB" b="1" dirty="0">
                <a:latin typeface="Arial" panose="020B0604020202020204" pitchFamily="34" charset="0"/>
                <a:cs typeface="Arial" panose="020B0604020202020204" pitchFamily="34" charset="0"/>
              </a:rPr>
              <a:t>screening questions</a:t>
            </a:r>
            <a:r>
              <a:rPr lang="en-GB" dirty="0">
                <a:latin typeface="Arial" panose="020B0604020202020204" pitchFamily="34" charset="0"/>
                <a:cs typeface="Arial" panose="020B0604020202020204" pitchFamily="34" charset="0"/>
              </a:rPr>
              <a:t> or </a:t>
            </a:r>
            <a:r>
              <a:rPr lang="en-GB" b="1" dirty="0">
                <a:latin typeface="Arial" panose="020B0604020202020204" pitchFamily="34" charset="0"/>
                <a:cs typeface="Arial" panose="020B0604020202020204" pitchFamily="34" charset="0"/>
              </a:rPr>
              <a:t>filter questions</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left, we see a question from a doctoral study that asks about the participant's current status in their PhD program—whether they are still working on it, have completed it, interrupted it, or quit. This type of question helps to categorize respondents and ensures they only receive questions that are relevant to their situation in the survey.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 the right, we have another example that asks about the country where the participant received their first higher education qualification and their citizenship status.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69</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Which leads me to my next question. Before we dive into the topic, I would like to ask you to briefly introduce yourselves.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Please go around and state your name, your institution and the discipline you’re coming from. But please keep it very brief.</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 would also appreciate if you could turn on your camera for this if your comfortable with it. It’s always nice to have a face in mind when talking to you.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7</a:t>
            </a:fld>
            <a:endParaRPr lang="de-DE"/>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b="0" dirty="0">
                <a:latin typeface="Arial" panose="020B0604020202020204" pitchFamily="34" charset="0"/>
                <a:cs typeface="Arial" panose="020B0604020202020204" pitchFamily="34" charset="0"/>
              </a:rPr>
              <a:t>Then comes </a:t>
            </a:r>
            <a:r>
              <a:rPr lang="en-GB" b="1" dirty="0">
                <a:latin typeface="Arial" panose="020B0604020202020204" pitchFamily="34" charset="0"/>
                <a:cs typeface="Arial" panose="020B0604020202020204" pitchFamily="34" charset="0"/>
              </a:rPr>
              <a:t>Socio-Demographics and Control Variables</a:t>
            </a:r>
            <a:r>
              <a:rPr lang="en-GB" dirty="0">
                <a:latin typeface="Arial" panose="020B0604020202020204" pitchFamily="34" charset="0"/>
                <a:cs typeface="Arial" panose="020B0604020202020204" pitchFamily="34" charset="0"/>
              </a:rPr>
              <a:t> – This section is crucial for adding context to the responses. In case you don’t need this information in the beginning for screening or filtering, it’s recommended to put this question in the end of the questionnaire – simply, because they are usually not so exciting and rather boring to answer.</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buFont typeface="+mj-lt"/>
              <a:buNone/>
              <a:defRPr/>
            </a:pPr>
            <a:r>
              <a:rPr lang="en-GB" dirty="0">
                <a:latin typeface="Arial" panose="020B0604020202020204" pitchFamily="34" charset="0"/>
                <a:cs typeface="Arial" panose="020B0604020202020204" pitchFamily="34" charset="0"/>
              </a:rPr>
              <a:t>In the </a:t>
            </a:r>
            <a:r>
              <a:rPr lang="en-GB" b="1" dirty="0">
                <a:latin typeface="Arial" panose="020B0604020202020204" pitchFamily="34" charset="0"/>
                <a:cs typeface="Arial" panose="020B0604020202020204" pitchFamily="34" charset="0"/>
              </a:rPr>
              <a:t>feedback section</a:t>
            </a:r>
            <a:r>
              <a:rPr lang="en-GB" dirty="0">
                <a:latin typeface="Arial" panose="020B0604020202020204" pitchFamily="34" charset="0"/>
                <a:cs typeface="Arial" panose="020B0604020202020204" pitchFamily="34" charset="0"/>
              </a:rPr>
              <a:t>, we offer respondents a space to provide their thoughts, comments, or criticisms about the survey itself. This could include any difficulties they encountered, areas they felt needed more clarity, or additional information they feel would have been relevant. This open feedback is incredibly valuable for you for refining future surveys, as it gives insight directly from the respondent’s perspective. And more importantly, this section is important for the participants. Sometimes they get really emotional on the survey topic and this gives them room to dump all the additional thoughts or feeling they have about it. It makes them feel heard and engaged, which is especially beneficial if you want to survey these persons again.</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70</a:t>
            </a:fld>
            <a:endParaRPr lang="de-DE"/>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This slide shows an example of a feedback form used at the end of a questionnaire</a:t>
            </a:r>
            <a:endParaRPr dirty="0">
              <a:latin typeface="Arial" panose="020B0604020202020204" pitchFamily="34" charset="0"/>
              <a:cs typeface="Arial" panose="020B0604020202020204" pitchFamily="34" charset="0"/>
            </a:endParaRPr>
          </a:p>
          <a:p>
            <a:pPr algn="just">
              <a:lnSpc>
                <a:spcPct val="150000"/>
              </a:lnSpc>
              <a:defRPr/>
            </a:pPr>
            <a:r>
              <a:rPr lang="en-GB" b="0" dirty="0">
                <a:latin typeface="Arial" panose="020B0604020202020204" pitchFamily="34" charset="0"/>
                <a:cs typeface="Arial" panose="020B0604020202020204" pitchFamily="34" charset="0"/>
              </a:rPr>
              <a:t>This open ended question provides plenty of space for additional comments. </a:t>
            </a:r>
            <a:endParaRPr dirty="0">
              <a:latin typeface="Arial" panose="020B0604020202020204" pitchFamily="34" charset="0"/>
              <a:cs typeface="Arial" panose="020B0604020202020204" pitchFamily="34" charset="0"/>
            </a:endParaRPr>
          </a:p>
          <a:p>
            <a:pPr algn="just">
              <a:lnSpc>
                <a:spcPct val="150000"/>
              </a:lnSpc>
              <a:defRPr/>
            </a:pPr>
            <a:r>
              <a:rPr lang="en-GB" b="0" dirty="0">
                <a:latin typeface="Arial" panose="020B0604020202020204" pitchFamily="34" charset="0"/>
                <a:cs typeface="Arial" panose="020B0604020202020204" pitchFamily="34" charset="0"/>
              </a:rPr>
              <a:t>The introductory sentence emphasises that their opinion is </a:t>
            </a:r>
            <a:r>
              <a:rPr lang="en-GB" b="0" dirty="0" err="1">
                <a:latin typeface="Arial" panose="020B0604020202020204" pitchFamily="34" charset="0"/>
                <a:cs typeface="Arial" panose="020B0604020202020204" pitchFamily="34" charset="0"/>
              </a:rPr>
              <a:t>valuabe</a:t>
            </a:r>
            <a:r>
              <a:rPr lang="en-GB" b="0"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algn="just">
              <a:lnSpc>
                <a:spcPct val="150000"/>
              </a:lnSpc>
              <a:defRPr/>
            </a:pPr>
            <a:r>
              <a:rPr lang="en-GB" b="0" dirty="0">
                <a:latin typeface="Arial" panose="020B0604020202020204" pitchFamily="34" charset="0"/>
                <a:cs typeface="Arial" panose="020B0604020202020204" pitchFamily="34" charset="0"/>
              </a:rPr>
              <a:t>Notice the instructions in this example: they specify that due to data protection regulations, respondents should avoid entering personal contact information. This is an important detail, as it ensures privacy and aligns with legal requirements. It also provides contact details for staff should respondents have any questions about the survey.</a:t>
            </a:r>
            <a:endParaRPr dirty="0">
              <a:latin typeface="Arial" panose="020B0604020202020204" pitchFamily="34" charset="0"/>
              <a:cs typeface="Arial" panose="020B0604020202020204" pitchFamily="34" charset="0"/>
            </a:endParaRPr>
          </a:p>
          <a:p>
            <a:pPr>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71</a:t>
            </a:fld>
            <a:endParaRPr lang="de-DE"/>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In this final part of the questionnaire structure, we have the </a:t>
            </a:r>
            <a:r>
              <a:rPr lang="en-GB" b="1" dirty="0">
                <a:latin typeface="Arial" panose="020B0604020202020204" pitchFamily="34" charset="0"/>
                <a:cs typeface="Arial" panose="020B0604020202020204" pitchFamily="34" charset="0"/>
              </a:rPr>
              <a:t>farewell section</a:t>
            </a:r>
            <a:r>
              <a:rPr lang="en-GB"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This part may seem simple, but it’s quite important as it leaves a lasting impression on the respondent and helps wrap up the survey experience in a positive way.</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you’ll want to </a:t>
            </a:r>
            <a:r>
              <a:rPr lang="en-GB" b="1" dirty="0">
                <a:latin typeface="Arial" panose="020B0604020202020204" pitchFamily="34" charset="0"/>
                <a:cs typeface="Arial" panose="020B0604020202020204" pitchFamily="34" charset="0"/>
              </a:rPr>
              <a:t>thank the participants</a:t>
            </a:r>
            <a:r>
              <a:rPr lang="en-GB" dirty="0">
                <a:latin typeface="Arial" panose="020B0604020202020204" pitchFamily="34" charset="0"/>
                <a:cs typeface="Arial" panose="020B0604020202020204" pitchFamily="34" charset="0"/>
              </a:rPr>
              <a:t> for their time and effort. Completing a questionnaire, especially a lengthy one, requires commitment, and expressing appreciation can go a long way in making them feel valued.</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Next, if any </a:t>
            </a:r>
            <a:r>
              <a:rPr lang="en-GB" b="1" dirty="0">
                <a:latin typeface="Arial" panose="020B0604020202020204" pitchFamily="34" charset="0"/>
                <a:cs typeface="Arial" panose="020B0604020202020204" pitchFamily="34" charset="0"/>
              </a:rPr>
              <a:t>incentives</a:t>
            </a:r>
            <a:r>
              <a:rPr lang="en-GB" dirty="0">
                <a:latin typeface="Arial" panose="020B0604020202020204" pitchFamily="34" charset="0"/>
                <a:cs typeface="Arial" panose="020B0604020202020204" pitchFamily="34" charset="0"/>
              </a:rPr>
              <a:t> were promised for participation, this is where you confirm or provide details on how to access them.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Here's also a section for </a:t>
            </a:r>
            <a:r>
              <a:rPr lang="en-GB" b="1" dirty="0">
                <a:latin typeface="Arial" panose="020B0604020202020204" pitchFamily="34" charset="0"/>
                <a:cs typeface="Arial" panose="020B0604020202020204" pitchFamily="34" charset="0"/>
              </a:rPr>
              <a:t>follow-up details</a:t>
            </a:r>
            <a:r>
              <a:rPr lang="en-GB" dirty="0">
                <a:latin typeface="Arial" panose="020B0604020202020204" pitchFamily="34" charset="0"/>
                <a:cs typeface="Arial" panose="020B0604020202020204" pitchFamily="34" charset="0"/>
              </a:rPr>
              <a:t>. Participants are prompted to check and update their contact information if needed, which helps if the study involves any follow-up communication.</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We should also include </a:t>
            </a:r>
            <a:r>
              <a:rPr lang="en-GB" b="1" dirty="0">
                <a:latin typeface="Arial" panose="020B0604020202020204" pitchFamily="34" charset="0"/>
                <a:cs typeface="Arial" panose="020B0604020202020204" pitchFamily="34" charset="0"/>
              </a:rPr>
              <a:t>contact details</a:t>
            </a:r>
            <a:r>
              <a:rPr lang="en-GB" dirty="0">
                <a:latin typeface="Arial" panose="020B0604020202020204" pitchFamily="34" charset="0"/>
                <a:cs typeface="Arial" panose="020B0604020202020204" pitchFamily="34" charset="0"/>
              </a:rPr>
              <a:t> once again, in case participants have any further questions or want to follow up on the study. This could be the same contact info provided in the introduction, ensuring there’s always a clear path for communication.</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Lastly, the actual </a:t>
            </a:r>
            <a:r>
              <a:rPr lang="en-GB" b="1" dirty="0">
                <a:latin typeface="Arial" panose="020B0604020202020204" pitchFamily="34" charset="0"/>
                <a:cs typeface="Arial" panose="020B0604020202020204" pitchFamily="34" charset="0"/>
              </a:rPr>
              <a:t>farewell message</a:t>
            </a:r>
            <a:r>
              <a:rPr lang="en-GB" dirty="0">
                <a:latin typeface="Arial" panose="020B0604020202020204" pitchFamily="34" charset="0"/>
                <a:cs typeface="Arial" panose="020B0604020202020204" pitchFamily="34" charset="0"/>
              </a:rPr>
              <a:t> is your chance to formally close the survey. A simple, friendly goodbye can leave participants with a positive feeling about their experience, increasing the likelihood that they’ll participate in future studies.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72</a:t>
            </a:fld>
            <a:endParaRPr lang="de-DE"/>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a:t>You can see here again the real life example of a farewell site with the information provided I told you about.</a:t>
            </a:r>
            <a:endParaRPr/>
          </a:p>
          <a:p>
            <a:pPr algn="just">
              <a:lnSpc>
                <a:spcPct val="150000"/>
              </a:lnSpc>
              <a:defRPr/>
            </a:pPr>
            <a:endParaRPr lang="en-US"/>
          </a:p>
          <a:p>
            <a:pPr algn="just">
              <a:lnSpc>
                <a:spcPct val="150000"/>
              </a:lnSpc>
              <a:defRPr/>
            </a:pPr>
            <a:r>
              <a:rPr lang="en-GB"/>
              <a:t>Finally, there’s a clear </a:t>
            </a:r>
            <a:r>
              <a:rPr lang="en-GB" b="1"/>
              <a:t>end-of-survey message</a:t>
            </a:r>
            <a:r>
              <a:rPr lang="en-GB"/>
              <a:t>, letting participants know they've completed all questions and can now close the window. </a:t>
            </a:r>
            <a:endParaRPr lang="en-US"/>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73</a:t>
            </a:fld>
            <a:endParaRPr lang="de-DE"/>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After we’re talking about the general structure of the questionnaire, I want to move on to creating a </a:t>
            </a:r>
            <a:r>
              <a:rPr lang="en-GB" b="1" dirty="0">
                <a:latin typeface="Arial" panose="020B0604020202020204" pitchFamily="34" charset="0"/>
                <a:cs typeface="Arial" panose="020B0604020202020204" pitchFamily="34" charset="0"/>
              </a:rPr>
              <a:t>logical flow of questions</a:t>
            </a:r>
            <a:r>
              <a:rPr lang="en-GB" dirty="0">
                <a:latin typeface="Arial" panose="020B0604020202020204" pitchFamily="34" charset="0"/>
                <a:cs typeface="Arial" panose="020B0604020202020204" pitchFamily="34" charset="0"/>
              </a:rPr>
              <a:t> in a survey.</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When </a:t>
            </a:r>
            <a:r>
              <a:rPr lang="en-GB" b="1" dirty="0">
                <a:latin typeface="Arial" panose="020B0604020202020204" pitchFamily="34" charset="0"/>
                <a:cs typeface="Arial" panose="020B0604020202020204" pitchFamily="34" charset="0"/>
              </a:rPr>
              <a:t>questions are organized </a:t>
            </a:r>
            <a:r>
              <a:rPr lang="en-GB" dirty="0">
                <a:latin typeface="Arial" panose="020B0604020202020204" pitchFamily="34" charset="0"/>
                <a:cs typeface="Arial" panose="020B0604020202020204" pitchFamily="34" charset="0"/>
              </a:rPr>
              <a:t>by topic and don’t jump around randomly, it’s much easier for respondents to stay focused. It also helps them to answer each question in the right context. For example, if we have a series of questions on a particular theme, it’s best to keep them together to build a clear narrative flow.</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Filter questions </a:t>
            </a:r>
            <a:r>
              <a:rPr lang="en-GB" dirty="0">
                <a:latin typeface="Arial" panose="020B0604020202020204" pitchFamily="34" charset="0"/>
                <a:cs typeface="Arial" panose="020B0604020202020204" pitchFamily="34" charset="0"/>
              </a:rPr>
              <a:t>allow respondents to skip sections that aren’t relevant to them. This not only makes the questionnaire shorter for some participants but also tailors it to each individual’s experience. Just a note of caution: complex filtering can make data processing more time-consuming, so it’s essential to strike a balance.</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It’s a good idea to start the questionnaire with </a:t>
            </a:r>
            <a:r>
              <a:rPr lang="en-GB" b="1" dirty="0">
                <a:latin typeface="Arial" panose="020B0604020202020204" pitchFamily="34" charset="0"/>
                <a:cs typeface="Arial" panose="020B0604020202020204" pitchFamily="34" charset="0"/>
              </a:rPr>
              <a:t>simple or engaging questions</a:t>
            </a:r>
            <a:r>
              <a:rPr lang="en-GB" dirty="0">
                <a:latin typeface="Arial" panose="020B0604020202020204" pitchFamily="34" charset="0"/>
                <a:cs typeface="Arial" panose="020B0604020202020204" pitchFamily="34" charset="0"/>
              </a:rPr>
              <a:t>. These act as icebreakers and help motivate respondents to keep going. People tend to lose interest if they’re hit with difficult or sensitive questions right at the start. In the example, you see the first question of the PhD Graduate Panel survey we just included for icebreaker purposes. </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Begin with </a:t>
            </a:r>
            <a:r>
              <a:rPr lang="en-GB" b="1" dirty="0">
                <a:latin typeface="Arial" panose="020B0604020202020204" pitchFamily="34" charset="0"/>
                <a:cs typeface="Arial" panose="020B0604020202020204" pitchFamily="34" charset="0"/>
              </a:rPr>
              <a:t>broad questions </a:t>
            </a:r>
            <a:r>
              <a:rPr lang="en-GB" dirty="0">
                <a:latin typeface="Arial" panose="020B0604020202020204" pitchFamily="34" charset="0"/>
                <a:cs typeface="Arial" panose="020B0604020202020204" pitchFamily="34" charset="0"/>
              </a:rPr>
              <a:t>and </a:t>
            </a:r>
            <a:r>
              <a:rPr lang="en-GB" b="1" dirty="0">
                <a:latin typeface="Arial" panose="020B0604020202020204" pitchFamily="34" charset="0"/>
                <a:cs typeface="Arial" panose="020B0604020202020204" pitchFamily="34" charset="0"/>
              </a:rPr>
              <a:t>gradually narrow down </a:t>
            </a:r>
            <a:r>
              <a:rPr lang="en-GB" dirty="0">
                <a:latin typeface="Arial" panose="020B0604020202020204" pitchFamily="34" charset="0"/>
                <a:cs typeface="Arial" panose="020B0604020202020204" pitchFamily="34" charset="0"/>
              </a:rPr>
              <a:t>to more specific ones. This helps respondents ease into the topic and feels more natural as they progress through the questionnaire.</a:t>
            </a:r>
            <a:endParaRPr dirty="0">
              <a:latin typeface="Arial" panose="020B0604020202020204" pitchFamily="34" charset="0"/>
              <a:cs typeface="Arial" panose="020B0604020202020204" pitchFamily="34" charset="0"/>
            </a:endParaRPr>
          </a:p>
          <a:p>
            <a:pPr algn="just">
              <a:lnSpc>
                <a:spcPct val="150000"/>
              </a:lnSpc>
              <a:defRPr/>
            </a:pPr>
            <a:endParaRPr lang="en-GB" dirty="0"/>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74</a:t>
            </a:fld>
            <a:endParaRPr lang="de-DE"/>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Also, its important to also keep the scales and response options consistent throughout a questionnaire.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If you’re using a specific scale, like a 5-point Likert scale, it’s best to use it consistently for all similar questions. This avoids confusion and helps respondents stay in a familiar response rhythm.</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Use the same format across questions — for example, if you’re using checkboxes or radio buttons, stick to one format rather than switching back and forth. This keeps the questionnaire visually consistent and easy to follow.</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Make sure that each end of the scale has clear labels that respondents can easily interpret. For instance, label 1 as 'Strongly Disagree' and 5 as 'Strongly Agree.' Clear labels reduce ambiguity and make it easier for respondents to choose the option that best fits their opinion.</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75</a:t>
            </a:fld>
            <a:endParaRPr lang="de-DE"/>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Finally, its important to have a simple and clear visual layout in questionnaire design. </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Use clean, easy-to-read </a:t>
            </a:r>
            <a:r>
              <a:rPr lang="en-GB" b="1" dirty="0">
                <a:latin typeface="Arial" panose="020B0604020202020204" pitchFamily="34" charset="0"/>
                <a:cs typeface="Arial" panose="020B0604020202020204" pitchFamily="34" charset="0"/>
              </a:rPr>
              <a:t>fonts</a:t>
            </a:r>
            <a:r>
              <a:rPr lang="en-GB" dirty="0">
                <a:latin typeface="Arial" panose="020B0604020202020204" pitchFamily="34" charset="0"/>
                <a:cs typeface="Arial" panose="020B0604020202020204" pitchFamily="34" charset="0"/>
              </a:rPr>
              <a:t> with adequate </a:t>
            </a:r>
            <a:r>
              <a:rPr lang="en-GB" b="1" dirty="0">
                <a:latin typeface="Arial" panose="020B0604020202020204" pitchFamily="34" charset="0"/>
                <a:cs typeface="Arial" panose="020B0604020202020204" pitchFamily="34" charset="0"/>
              </a:rPr>
              <a:t>size</a:t>
            </a:r>
            <a:r>
              <a:rPr lang="en-GB" dirty="0">
                <a:latin typeface="Arial" panose="020B0604020202020204" pitchFamily="34" charset="0"/>
                <a:cs typeface="Arial" panose="020B0604020202020204" pitchFamily="34" charset="0"/>
              </a:rPr>
              <a:t>. Small fonts can make reading difficult, while overly decorative fonts can distract from the content.</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Choose </a:t>
            </a:r>
            <a:r>
              <a:rPr lang="en-GB" b="1" dirty="0">
                <a:latin typeface="Arial" panose="020B0604020202020204" pitchFamily="34" charset="0"/>
                <a:cs typeface="Arial" panose="020B0604020202020204" pitchFamily="34" charset="0"/>
              </a:rPr>
              <a:t>neutral </a:t>
            </a:r>
            <a:r>
              <a:rPr lang="en-GB" b="1" dirty="0" err="1">
                <a:latin typeface="Arial" panose="020B0604020202020204" pitchFamily="34" charset="0"/>
                <a:cs typeface="Arial" panose="020B0604020202020204" pitchFamily="34" charset="0"/>
              </a:rPr>
              <a:t>colors</a:t>
            </a:r>
            <a:r>
              <a:rPr lang="en-GB" b="1" dirty="0">
                <a:latin typeface="Arial" panose="020B0604020202020204" pitchFamily="34" charset="0"/>
                <a:cs typeface="Arial" panose="020B0604020202020204" pitchFamily="34" charset="0"/>
              </a:rPr>
              <a:t> with enough contrast </a:t>
            </a:r>
            <a:r>
              <a:rPr lang="en-GB" dirty="0">
                <a:latin typeface="Arial" panose="020B0604020202020204" pitchFamily="34" charset="0"/>
                <a:cs typeface="Arial" panose="020B0604020202020204" pitchFamily="34" charset="0"/>
              </a:rPr>
              <a:t>— like black text on a white background — so that everything is legible. This is particularly important for accessibility.</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Leave </a:t>
            </a:r>
            <a:r>
              <a:rPr lang="en-GB" b="1" dirty="0">
                <a:latin typeface="Arial" panose="020B0604020202020204" pitchFamily="34" charset="0"/>
                <a:cs typeface="Arial" panose="020B0604020202020204" pitchFamily="34" charset="0"/>
              </a:rPr>
              <a:t>adequate space </a:t>
            </a:r>
            <a:r>
              <a:rPr lang="en-GB" dirty="0">
                <a:latin typeface="Arial" panose="020B0604020202020204" pitchFamily="34" charset="0"/>
                <a:cs typeface="Arial" panose="020B0604020202020204" pitchFamily="34" charset="0"/>
              </a:rPr>
              <a:t>between questions. Crowded layouts can make respondents feel overwhelmed. White space helps prevent that cramped feeling and makes the questionnaire more inviting.</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Use </a:t>
            </a:r>
            <a:r>
              <a:rPr lang="en-GB" b="1" dirty="0">
                <a:latin typeface="Arial" panose="020B0604020202020204" pitchFamily="34" charset="0"/>
                <a:cs typeface="Arial" panose="020B0604020202020204" pitchFamily="34" charset="0"/>
              </a:rPr>
              <a:t>headers and subheadings to organize </a:t>
            </a:r>
            <a:r>
              <a:rPr lang="en-GB" dirty="0">
                <a:latin typeface="Arial" panose="020B0604020202020204" pitchFamily="34" charset="0"/>
                <a:cs typeface="Arial" panose="020B0604020202020204" pitchFamily="34" charset="0"/>
              </a:rPr>
              <a:t>content. This helps respondents see the questionnaire’s structure and focus on each section individually.</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Bold or italics </a:t>
            </a:r>
            <a:r>
              <a:rPr lang="en-GB" dirty="0">
                <a:latin typeface="Arial" panose="020B0604020202020204" pitchFamily="34" charset="0"/>
                <a:cs typeface="Arial" panose="020B0604020202020204" pitchFamily="34" charset="0"/>
              </a:rPr>
              <a:t>can be helpful for emphasizing key points, but don’t overdo it. Too much special formatting can have the opposite effect and make the layout look cluttered.</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Use </a:t>
            </a:r>
            <a:r>
              <a:rPr lang="en-GB" dirty="0" err="1">
                <a:latin typeface="Arial" panose="020B0604020202020204" pitchFamily="34" charset="0"/>
                <a:cs typeface="Arial" panose="020B0604020202020204" pitchFamily="34" charset="0"/>
              </a:rPr>
              <a:t>color</a:t>
            </a:r>
            <a:r>
              <a:rPr lang="en-GB" dirty="0">
                <a:latin typeface="Arial" panose="020B0604020202020204" pitchFamily="34" charset="0"/>
                <a:cs typeface="Arial" panose="020B0604020202020204" pitchFamily="34" charset="0"/>
              </a:rPr>
              <a:t> sparingly to </a:t>
            </a:r>
            <a:r>
              <a:rPr lang="en-GB" b="1" dirty="0">
                <a:latin typeface="Arial" panose="020B0604020202020204" pitchFamily="34" charset="0"/>
                <a:cs typeface="Arial" panose="020B0604020202020204" pitchFamily="34" charset="0"/>
              </a:rPr>
              <a:t>highlight</a:t>
            </a:r>
            <a:r>
              <a:rPr lang="en-GB" dirty="0">
                <a:latin typeface="Arial" panose="020B0604020202020204" pitchFamily="34" charset="0"/>
                <a:cs typeface="Arial" panose="020B0604020202020204" pitchFamily="34" charset="0"/>
              </a:rPr>
              <a:t> important instructions or error messages. This draws attention to essential information without overwhelming the respondent.</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Ensure </a:t>
            </a:r>
            <a:r>
              <a:rPr lang="en-GB" b="1" dirty="0">
                <a:latin typeface="Arial" panose="020B0604020202020204" pitchFamily="34" charset="0"/>
                <a:cs typeface="Arial" panose="020B0604020202020204" pitchFamily="34" charset="0"/>
              </a:rPr>
              <a:t>instructions, questions, and response options are clearly visible</a:t>
            </a:r>
            <a:r>
              <a:rPr lang="en-GB" dirty="0">
                <a:latin typeface="Arial" panose="020B0604020202020204" pitchFamily="34" charset="0"/>
                <a:cs typeface="Arial" panose="020B0604020202020204" pitchFamily="34" charset="0"/>
              </a:rPr>
              <a:t>, aligned, and spaced out. Each question should feel distinct and easy to follow.</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Keep the </a:t>
            </a:r>
            <a:r>
              <a:rPr lang="en-GB" b="1" dirty="0">
                <a:latin typeface="Arial" panose="020B0604020202020204" pitchFamily="34" charset="0"/>
                <a:cs typeface="Arial" panose="020B0604020202020204" pitchFamily="34" charset="0"/>
              </a:rPr>
              <a:t>design consistent </a:t>
            </a:r>
            <a:r>
              <a:rPr lang="en-GB" dirty="0">
                <a:latin typeface="Arial" panose="020B0604020202020204" pitchFamily="34" charset="0"/>
                <a:cs typeface="Arial" panose="020B0604020202020204" pitchFamily="34" charset="0"/>
              </a:rPr>
              <a:t>across the entire questionnaire. This includes fonts, spacing, and alignment, which contribute to a cohesive and professional look.</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Finally, avoid cramming </a:t>
            </a:r>
            <a:r>
              <a:rPr lang="en-GB" b="1" dirty="0">
                <a:latin typeface="Arial" panose="020B0604020202020204" pitchFamily="34" charset="0"/>
                <a:cs typeface="Arial" panose="020B0604020202020204" pitchFamily="34" charset="0"/>
              </a:rPr>
              <a:t>too many questions </a:t>
            </a:r>
            <a:r>
              <a:rPr lang="en-GB" dirty="0">
                <a:latin typeface="Arial" panose="020B0604020202020204" pitchFamily="34" charset="0"/>
                <a:cs typeface="Arial" panose="020B0604020202020204" pitchFamily="34" charset="0"/>
              </a:rPr>
              <a:t>on a single page. Space them out to reduce cognitive load and keep respondents engaged.</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dirty="0">
                <a:latin typeface="Arial" panose="020B0604020202020204" pitchFamily="34" charset="0"/>
                <a:cs typeface="Arial" panose="020B0604020202020204" pitchFamily="34" charset="0"/>
              </a:rPr>
              <a:t>On the right, we see a bad example layout that follows many of these principles, but it’s still super cramped and people might get overwhelmed looking at it.</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76</a:t>
            </a:fld>
            <a:endParaRPr lang="de-DE"/>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GB" dirty="0">
                <a:latin typeface="Arial" panose="020B0604020202020204" pitchFamily="34" charset="0"/>
                <a:cs typeface="Arial" panose="020B0604020202020204" pitchFamily="34" charset="0"/>
              </a:rPr>
              <a:t>I’d like to show you a few real-life examples of layout fails from my own studies. </a:t>
            </a:r>
          </a:p>
          <a:p>
            <a:pPr>
              <a:defRPr/>
            </a:pPr>
            <a:endParaRPr lang="en-GB" dirty="0">
              <a:latin typeface="Arial" panose="020B0604020202020204" pitchFamily="34" charset="0"/>
              <a:cs typeface="Arial" panose="020B0604020202020204" pitchFamily="34" charset="0"/>
            </a:endParaRPr>
          </a:p>
          <a:p>
            <a:pPr>
              <a:defRPr/>
            </a:pPr>
            <a:r>
              <a:rPr lang="en-GB" dirty="0">
                <a:latin typeface="Arial" panose="020B0604020202020204" pitchFamily="34" charset="0"/>
                <a:cs typeface="Arial" panose="020B0604020202020204" pitchFamily="34" charset="0"/>
              </a:rPr>
              <a:t>Here’s the first screenshot — what do you think made participants struggle with this question?</a:t>
            </a:r>
          </a:p>
          <a:p>
            <a:pPr>
              <a:defRPr/>
            </a:pPr>
            <a:endParaRPr lang="en-GB" dirty="0">
              <a:latin typeface="Arial" panose="020B0604020202020204" pitchFamily="34" charset="0"/>
              <a:cs typeface="Arial" panose="020B0604020202020204" pitchFamily="34" charset="0"/>
            </a:endParaRPr>
          </a:p>
          <a:p>
            <a:pPr>
              <a:defRPr/>
            </a:pPr>
            <a:r>
              <a:rPr lang="en-GB" dirty="0">
                <a:latin typeface="Arial" panose="020B0604020202020204" pitchFamily="34" charset="0"/>
                <a:cs typeface="Arial" panose="020B0604020202020204" pitchFamily="34" charset="0"/>
              </a:rPr>
              <a:t>The layout of the question with rows and columns was confusing for participants. They were supposed to indicate, for each category in the column, which person from the list on the left had provided the most support. Unfortunately, many respondents understood it the other way around</a:t>
            </a:r>
            <a:endParaRPr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bwMode="auto"/>
        <p:txBody>
          <a:bodyPr/>
          <a:lstStyle/>
          <a:p>
            <a:pPr>
              <a:defRPr/>
            </a:pPr>
            <a:fld id="{4A1A0725-615C-D2CB-E2AA-1A796232A74B}" type="slidenum">
              <a:rPr/>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GB" dirty="0">
                <a:latin typeface="Arial" panose="020B0604020202020204" pitchFamily="34" charset="0"/>
                <a:cs typeface="Arial" panose="020B0604020202020204" pitchFamily="34" charset="0"/>
              </a:rPr>
              <a:t>Here comes the next example. What do you think the problem was with this question?</a:t>
            </a:r>
          </a:p>
          <a:p>
            <a:pPr>
              <a:defRPr/>
            </a:pPr>
            <a:endParaRPr lang="en-GB" dirty="0">
              <a:latin typeface="Arial" panose="020B0604020202020204" pitchFamily="34" charset="0"/>
              <a:cs typeface="Arial" panose="020B0604020202020204" pitchFamily="34" charset="0"/>
            </a:endParaRPr>
          </a:p>
          <a:p>
            <a:pPr>
              <a:defRPr/>
            </a:pPr>
            <a:r>
              <a:rPr lang="en-GB" dirty="0">
                <a:latin typeface="Arial" panose="020B0604020202020204" pitchFamily="34" charset="0"/>
                <a:cs typeface="Arial" panose="020B0604020202020204" pitchFamily="34" charset="0"/>
              </a:rPr>
              <a:t>The type of stay abroad was asked as a multiple-choice question. In the follow-up question, participants were supposed to list all the countries they had been to in an open text field. </a:t>
            </a: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When preparing the data, we noticed that the first question didn’t actually tell us anything about the number of stays abroad. Even if participants only checked one category, they could have had several stays of the same type. </a:t>
            </a: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Second, there was no way to link the countries to the specific type of stay. </a:t>
            </a: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And in practice, we had to create a separate variable for each country. Since one person listed up to 14 countries, this resulted in 15 variables for countries (‘Country1’, ‘Country2’, and so on)</a:t>
            </a:r>
            <a:endParaRPr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bwMode="auto"/>
        <p:txBody>
          <a:bodyPr/>
          <a:lstStyle/>
          <a:p>
            <a:pPr>
              <a:defRPr/>
            </a:pPr>
            <a:fld id="{9BE73E87-34CF-3E5F-73E8-AC6943CE96B4}" type="slidenum">
              <a:rPr/>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GB" dirty="0">
                <a:latin typeface="Arial" panose="020B0604020202020204" pitchFamily="34" charset="0"/>
                <a:cs typeface="Arial" panose="020B0604020202020204" pitchFamily="34" charset="0"/>
              </a:rPr>
              <a:t>In practice, these answers were useless. </a:t>
            </a:r>
          </a:p>
          <a:p>
            <a:pPr>
              <a:defRPr/>
            </a:pPr>
            <a:endParaRPr lang="en-GB" dirty="0">
              <a:latin typeface="Arial" panose="020B0604020202020204" pitchFamily="34" charset="0"/>
              <a:cs typeface="Arial" panose="020B0604020202020204" pitchFamily="34" charset="0"/>
            </a:endParaRPr>
          </a:p>
          <a:p>
            <a:pPr>
              <a:defRPr/>
            </a:pPr>
            <a:r>
              <a:rPr lang="en-GB" dirty="0">
                <a:latin typeface="Arial" panose="020B0604020202020204" pitchFamily="34" charset="0"/>
                <a:cs typeface="Arial" panose="020B0604020202020204" pitchFamily="34" charset="0"/>
              </a:rPr>
              <a:t>For the follow-up survey, we therefore programmed a table where participants had to enter, for each stay, the type, the country, the start, and the duration. That way, the answers could be clearly assigned and used without problems.</a:t>
            </a:r>
            <a:endParaRPr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bwMode="auto"/>
        <p:txBody>
          <a:bodyPr/>
          <a:lstStyle/>
          <a:p>
            <a:pPr>
              <a:defRPr/>
            </a:pPr>
            <a:fld id="{AC562A79-CB3D-00FA-FAFC-B2C268A7AF01}" type="slidenum">
              <a:rPr/>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a:xfrm>
            <a:off x="0" y="812800"/>
            <a:ext cx="0" cy="0"/>
          </a:xfrm>
        </p:spPr>
      </p:sp>
      <p:sp>
        <p:nvSpPr>
          <p:cNvPr id="3" name="Notizenplatzhalter 2"/>
          <p:cNvSpPr>
            <a:spLocks noGrp="1"/>
          </p:cNvSpPr>
          <p:nvPr>
            <p:ph type="body" idx="1"/>
          </p:nvPr>
        </p:nvSpPr>
        <p:spPr bwMode="auto"/>
        <p:txBody>
          <a:bodyPr/>
          <a:lstStyle/>
          <a:p>
            <a:r>
              <a:rPr lang="en-GB" dirty="0">
                <a:latin typeface="Arial" panose="020B0604020202020204" pitchFamily="34" charset="0"/>
                <a:cs typeface="Arial" panose="020B0604020202020204" pitchFamily="34" charset="0"/>
              </a:rPr>
              <a:t>Before we look into the content, I’d like to get a quick sense of how familiar you are with questionnaire design, and what you’re hoping to get out of this workshop.</a:t>
            </a:r>
          </a:p>
          <a:p>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To do that, we’ll start with a short web-based survey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You can access it in three different ways:</a:t>
            </a:r>
          </a:p>
          <a:p>
            <a:pPr>
              <a:buFont typeface="Arial" panose="020B0604020202020204" pitchFamily="34" charset="0"/>
              <a:buChar char="•"/>
            </a:pPr>
            <a:r>
              <a:rPr lang="en-GB" dirty="0">
                <a:latin typeface="Arial" panose="020B0604020202020204" pitchFamily="34" charset="0"/>
                <a:cs typeface="Arial" panose="020B0604020202020204" pitchFamily="34" charset="0"/>
              </a:rPr>
              <a:t>You can scan the QR code you see on the screen using your phone,</a:t>
            </a:r>
          </a:p>
          <a:p>
            <a:pPr>
              <a:buFont typeface="Arial" panose="020B0604020202020204" pitchFamily="34" charset="0"/>
              <a:buChar char="•"/>
            </a:pPr>
            <a:r>
              <a:rPr lang="en-GB" dirty="0">
                <a:latin typeface="Arial" panose="020B0604020202020204" pitchFamily="34" charset="0"/>
                <a:cs typeface="Arial" panose="020B0604020202020204" pitchFamily="34" charset="0"/>
              </a:rPr>
              <a:t>You can go to www.menti.com and enter the code displayed,</a:t>
            </a:r>
          </a:p>
          <a:p>
            <a:pPr>
              <a:buFont typeface="Arial" panose="020B0604020202020204" pitchFamily="34" charset="0"/>
              <a:buChar char="•"/>
            </a:pPr>
            <a:r>
              <a:rPr lang="en-GB" dirty="0">
                <a:latin typeface="Arial" panose="020B0604020202020204" pitchFamily="34" charset="0"/>
                <a:cs typeface="Arial" panose="020B0604020202020204" pitchFamily="34" charset="0"/>
              </a:rPr>
              <a:t>Or, if it’s easier, I’ll paste the direct link in the chat now.</a:t>
            </a:r>
          </a:p>
          <a:p>
            <a:pPr>
              <a:buFont typeface="Arial" panose="020B0604020202020204" pitchFamily="34" charset="0"/>
              <a:buChar char="•"/>
            </a:pP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Please take a minute or two to respond to the questions. Your answers will help me tailor the workshop to your experience level and interests</a:t>
            </a:r>
            <a:r>
              <a:rPr lang="en-GB" dirty="0"/>
              <a:t>.</a:t>
            </a:r>
          </a:p>
          <a:p>
            <a:pPr algn="just">
              <a:lnSpc>
                <a:spcPct val="150000"/>
              </a:lnSpc>
              <a:defRPr/>
            </a:pPr>
            <a:endParaRPr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8</a:t>
            </a:fld>
            <a:endParaRPr lang="de-DE"/>
          </a:p>
        </p:txBody>
      </p:sp>
    </p:spTree>
    <p:extLst>
      <p:ext uri="{BB962C8B-B14F-4D97-AF65-F5344CB8AC3E}">
        <p14:creationId xmlns:p14="http://schemas.microsoft.com/office/powerpoint/2010/main" val="41667671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de-DE" dirty="0">
                <a:latin typeface="Arial" panose="020B0604020202020204" pitchFamily="34" charset="0"/>
                <a:cs typeface="Arial" panose="020B0604020202020204" pitchFamily="34" charset="0"/>
              </a:rPr>
              <a:t>And </a:t>
            </a:r>
            <a:r>
              <a:rPr lang="de-DE" dirty="0" err="1">
                <a:latin typeface="Arial" panose="020B0604020202020204" pitchFamily="34" charset="0"/>
                <a:cs typeface="Arial" panose="020B0604020202020204" pitchFamily="34" charset="0"/>
              </a:rPr>
              <a:t>one</a:t>
            </a:r>
            <a:r>
              <a:rPr lang="de-DE" dirty="0">
                <a:latin typeface="Arial" panose="020B0604020202020204" pitchFamily="34" charset="0"/>
                <a:cs typeface="Arial" panose="020B0604020202020204" pitchFamily="34" charset="0"/>
              </a:rPr>
              <a:t> last </a:t>
            </a:r>
            <a:r>
              <a:rPr lang="de-DE" dirty="0" err="1">
                <a:latin typeface="Arial" panose="020B0604020202020204" pitchFamily="34" charset="0"/>
                <a:cs typeface="Arial" panose="020B0604020202020204" pitchFamily="34" charset="0"/>
              </a:rPr>
              <a:t>example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what</a:t>
            </a:r>
            <a:r>
              <a:rPr lang="de-DE" dirty="0">
                <a:latin typeface="Arial" panose="020B0604020202020204" pitchFamily="34" charset="0"/>
                <a:cs typeface="Arial" panose="020B0604020202020204" pitchFamily="34" charset="0"/>
              </a:rPr>
              <a:t> do </a:t>
            </a:r>
            <a:r>
              <a:rPr lang="de-DE" dirty="0" err="1">
                <a:latin typeface="Arial" panose="020B0604020202020204" pitchFamily="34" charset="0"/>
                <a:cs typeface="Arial" panose="020B0604020202020204" pitchFamily="34" charset="0"/>
              </a:rPr>
              <a:t>you</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think</a:t>
            </a:r>
            <a:r>
              <a:rPr lang="de-DE" dirty="0">
                <a:latin typeface="Arial" panose="020B0604020202020204" pitchFamily="34" charset="0"/>
                <a:cs typeface="Arial" panose="020B0604020202020204" pitchFamily="34" charset="0"/>
              </a:rPr>
              <a:t> was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issue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with</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this</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page</a:t>
            </a:r>
            <a:r>
              <a:rPr lang="de-DE" dirty="0">
                <a:latin typeface="Arial" panose="020B0604020202020204" pitchFamily="34" charset="0"/>
                <a:cs typeface="Arial" panose="020B0604020202020204" pitchFamily="34" charset="0"/>
              </a:rPr>
              <a:t>?</a:t>
            </a:r>
          </a:p>
          <a:p>
            <a:pPr>
              <a:defRPr/>
            </a:pPr>
            <a:endParaRPr lang="de-DE" dirty="0">
              <a:latin typeface="Arial" panose="020B0604020202020204" pitchFamily="34" charset="0"/>
              <a:cs typeface="Arial" panose="020B0604020202020204" pitchFamily="34" charset="0"/>
            </a:endParaRPr>
          </a:p>
          <a:p>
            <a:pPr>
              <a:defRPr/>
            </a:pPr>
            <a:r>
              <a:rPr lang="en-GB" dirty="0">
                <a:latin typeface="Arial" panose="020B0604020202020204" pitchFamily="34" charset="0"/>
                <a:cs typeface="Arial" panose="020B0604020202020204" pitchFamily="34" charset="0"/>
              </a:rPr>
              <a:t>We noticed that many respondents didn’t read the initial filter in Question 9.7 carefully, and as a result, Question 9.10 was often skipped. It would have been better to move this question up. In the follow-up survey, we collected this information again</a:t>
            </a:r>
            <a:r>
              <a:rPr lang="de-DE"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bwMode="auto"/>
        <p:txBody>
          <a:bodyPr/>
          <a:lstStyle/>
          <a:p>
            <a:pPr>
              <a:defRPr/>
            </a:pPr>
            <a:fld id="{9EBD988B-A9E4-D0B7-7BE9-032CFAB66C95}" type="slidenum">
              <a:rPr/>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AC531FB-BE94-1438-7F00-C8D166DBC9C1}" type="slidenum">
              <a:rPr/>
              <a:t>81</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Alright, I hope you all had a nice lunch break.</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I now want to continue with challenges in questionnaire design and questionnaire pretesting.</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82</a:t>
            </a:fld>
            <a:endParaRPr lang="de-DE"/>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Here’s a quick look at three groups of common problems: </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Individual tendencies</a:t>
            </a:r>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and social effects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situational effects</a:t>
            </a:r>
            <a:r>
              <a:rPr lang="en-GB" dirty="0">
                <a:latin typeface="Arial" panose="020B0604020202020204" pitchFamily="34" charset="0"/>
                <a:cs typeface="Arial" panose="020B0604020202020204" pitchFamily="34" charset="0"/>
              </a:rPr>
              <a:t> from the environment,</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construction effects</a:t>
            </a:r>
            <a:r>
              <a:rPr lang="en-GB" dirty="0">
                <a:latin typeface="Arial" panose="020B0604020202020204" pitchFamily="34" charset="0"/>
                <a:cs typeface="Arial" panose="020B0604020202020204" pitchFamily="34" charset="0"/>
              </a:rPr>
              <a:t> in question design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endParaRPr lang="en-GB"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dirty="0">
                <a:latin typeface="Arial" panose="020B0604020202020204" pitchFamily="34" charset="0"/>
                <a:cs typeface="Arial" panose="020B0604020202020204" pitchFamily="34" charset="0"/>
              </a:rPr>
              <a:t>They all can all skew results. We’ll dive into each of these next to see how they impact survey responses.</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83</a:t>
            </a:fld>
            <a:endParaRPr lang="de-DE"/>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So lets look into individual tendencies and social effects.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You probably already heard about </a:t>
            </a:r>
            <a:r>
              <a:rPr lang="en-GB" b="1" dirty="0">
                <a:latin typeface="Arial" panose="020B0604020202020204" pitchFamily="34" charset="0"/>
                <a:cs typeface="Arial" panose="020B0604020202020204" pitchFamily="34" charset="0"/>
              </a:rPr>
              <a:t>Social Desirability Bias</a:t>
            </a:r>
            <a:r>
              <a:rPr lang="en-GB" dirty="0">
                <a:latin typeface="Arial" panose="020B0604020202020204" pitchFamily="34" charset="0"/>
                <a:cs typeface="Arial" panose="020B0604020202020204" pitchFamily="34" charset="0"/>
              </a:rPr>
              <a:t>. This happens when respondents give answers that they think are more socially acceptable or </a:t>
            </a:r>
            <a:r>
              <a:rPr lang="en-GB" dirty="0" err="1">
                <a:latin typeface="Arial" panose="020B0604020202020204" pitchFamily="34" charset="0"/>
                <a:cs typeface="Arial" panose="020B0604020202020204" pitchFamily="34" charset="0"/>
              </a:rPr>
              <a:t>favorable</a:t>
            </a:r>
            <a:r>
              <a:rPr lang="en-GB" dirty="0">
                <a:latin typeface="Arial" panose="020B0604020202020204" pitchFamily="34" charset="0"/>
                <a:cs typeface="Arial" panose="020B0604020202020204" pitchFamily="34" charset="0"/>
              </a:rPr>
              <a:t>, rather than being completely honest about their actual opinions or </a:t>
            </a:r>
            <a:r>
              <a:rPr lang="en-GB" dirty="0" err="1">
                <a:latin typeface="Arial" panose="020B0604020202020204" pitchFamily="34" charset="0"/>
                <a:cs typeface="Arial" panose="020B0604020202020204" pitchFamily="34" charset="0"/>
              </a:rPr>
              <a:t>behaviors</a:t>
            </a:r>
            <a:r>
              <a:rPr lang="en-GB"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For instance, they may overreport positive actions—like saying they always follow scientific practices—or underreport negative ones.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This can lead to skewed data that doesn’t accurately reflect reality.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 what can you do about it?</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When respondents feel assured that their responses are anonymous, they’re more likely to be honest. This can be particularly useful for sensitive questions.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By phrasing questions in a way that doesn’t imply judgment or expectation, we can reduce the pressure on respondents to provide ‘ideal’ answers.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Sensitive topics might be better addressed in paper-pencil or web-based formats, as respondents often feel more comfortable giving honest answers in these less personal environments."</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endParaRPr lang="en-GB" dirty="0"/>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84</a:t>
            </a:fld>
            <a:endParaRPr lang="de-DE"/>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Let's talk about response biases. We have three main types to watch out for:</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there's </a:t>
            </a:r>
            <a:r>
              <a:rPr lang="en-GB" b="1" dirty="0">
                <a:latin typeface="Arial" panose="020B0604020202020204" pitchFamily="34" charset="0"/>
                <a:cs typeface="Arial" panose="020B0604020202020204" pitchFamily="34" charset="0"/>
              </a:rPr>
              <a:t>acquiescence</a:t>
            </a:r>
            <a:r>
              <a:rPr lang="en-GB" dirty="0">
                <a:latin typeface="Arial" panose="020B0604020202020204" pitchFamily="34" charset="0"/>
                <a:cs typeface="Arial" panose="020B0604020202020204" pitchFamily="34" charset="0"/>
              </a:rPr>
              <a:t>—or 'yes-saying'—where respondents just agree with statements without really considering if they actually agree. This can inflate agreement scores and skew our findings.</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Next is </a:t>
            </a:r>
            <a:r>
              <a:rPr lang="en-GB" b="1" dirty="0">
                <a:latin typeface="Arial" panose="020B0604020202020204" pitchFamily="34" charset="0"/>
                <a:cs typeface="Arial" panose="020B0604020202020204" pitchFamily="34" charset="0"/>
              </a:rPr>
              <a:t>extreme response bias</a:t>
            </a:r>
            <a:r>
              <a:rPr lang="en-GB" dirty="0">
                <a:latin typeface="Arial" panose="020B0604020202020204" pitchFamily="34" charset="0"/>
                <a:cs typeface="Arial" panose="020B0604020202020204" pitchFamily="34" charset="0"/>
              </a:rPr>
              <a:t>. Here, people tend to pick the most extreme options, like 'strongly agree' or 'strongly disagree,' regardless of how they actually feel. This can make our data look more polarized than it really is.</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Then we have </a:t>
            </a:r>
            <a:r>
              <a:rPr lang="en-GB" b="1" dirty="0">
                <a:latin typeface="Arial" panose="020B0604020202020204" pitchFamily="34" charset="0"/>
                <a:cs typeface="Arial" panose="020B0604020202020204" pitchFamily="34" charset="0"/>
              </a:rPr>
              <a:t>central tendency bias</a:t>
            </a:r>
            <a:r>
              <a:rPr lang="en-GB" dirty="0">
                <a:latin typeface="Arial" panose="020B0604020202020204" pitchFamily="34" charset="0"/>
                <a:cs typeface="Arial" panose="020B0604020202020204" pitchFamily="34" charset="0"/>
              </a:rPr>
              <a:t>, where respondents pick the middle or neutral options, maybe even selecting 'I don’t know' or 'N/A,' even if they do have an opinion. This flattens the data, making it harder to see real differences in opinions.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combat these biases, we can use some helpful measures. One is to include </a:t>
            </a:r>
            <a:r>
              <a:rPr lang="en-GB" b="1" dirty="0">
                <a:latin typeface="Arial" panose="020B0604020202020204" pitchFamily="34" charset="0"/>
                <a:cs typeface="Arial" panose="020B0604020202020204" pitchFamily="34" charset="0"/>
              </a:rPr>
              <a:t>reverse-worded questions</a:t>
            </a:r>
            <a:r>
              <a:rPr lang="en-GB" dirty="0">
                <a:latin typeface="Arial" panose="020B0604020202020204" pitchFamily="34" charset="0"/>
                <a:cs typeface="Arial" panose="020B0604020202020204" pitchFamily="34" charset="0"/>
              </a:rPr>
              <a:t>, where we mix positive and negative phrasing to check for consistency in responses. Like in this example here.</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Another is to make sure our response options are </a:t>
            </a:r>
            <a:r>
              <a:rPr lang="en-GB" b="1" dirty="0">
                <a:latin typeface="Arial" panose="020B0604020202020204" pitchFamily="34" charset="0"/>
                <a:cs typeface="Arial" panose="020B0604020202020204" pitchFamily="34" charset="0"/>
              </a:rPr>
              <a:t>balanced and neutral</a:t>
            </a:r>
            <a:r>
              <a:rPr lang="en-GB" dirty="0">
                <a:latin typeface="Arial" panose="020B0604020202020204" pitchFamily="34" charset="0"/>
                <a:cs typeface="Arial" panose="020B0604020202020204" pitchFamily="34" charset="0"/>
              </a:rPr>
              <a:t>, helping people feel comfortable choosing any option.</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These strategies help keep our data as accurate and meaningful as possible, minimizing the impact of these common biases.</a:t>
            </a:r>
            <a:endParaRPr dirty="0">
              <a:latin typeface="Arial" panose="020B0604020202020204" pitchFamily="34" charset="0"/>
              <a:cs typeface="Arial" panose="020B0604020202020204" pitchFamily="34" charset="0"/>
            </a:endParaRPr>
          </a:p>
          <a:p>
            <a:pPr algn="just">
              <a:lnSpc>
                <a:spcPct val="150000"/>
              </a:lnSpc>
              <a:buFont typeface="+mj-lt"/>
              <a:buNone/>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85</a:t>
            </a:fld>
            <a:endParaRPr lang="de-DE"/>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b="0" dirty="0">
                <a:latin typeface="Arial" panose="020B0604020202020204" pitchFamily="34" charset="0"/>
                <a:cs typeface="Arial" panose="020B0604020202020204" pitchFamily="34" charset="0"/>
              </a:rPr>
              <a:t>Next one are Non Attributes. </a:t>
            </a:r>
            <a:r>
              <a:rPr lang="en-GB" b="1" dirty="0">
                <a:latin typeface="Arial" panose="020B0604020202020204" pitchFamily="34" charset="0"/>
                <a:cs typeface="Arial" panose="020B0604020202020204" pitchFamily="34" charset="0"/>
              </a:rPr>
              <a:t>Non-Attributes</a:t>
            </a:r>
            <a:r>
              <a:rPr lang="en-GB" dirty="0">
                <a:latin typeface="Arial" panose="020B0604020202020204" pitchFamily="34" charset="0"/>
                <a:cs typeface="Arial" panose="020B0604020202020204" pitchFamily="34" charset="0"/>
              </a:rPr>
              <a:t> in surveys means that respondents may answer questions that don't apply to them or when they lack relevant knowledge or experience. This is problematic because it can give you inaccurate responses, particularly if they feel forced to provide an answer.</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address this: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Use screening or filter questions</a:t>
            </a:r>
            <a:r>
              <a:rPr lang="en-GB" dirty="0">
                <a:latin typeface="Arial" panose="020B0604020202020204" pitchFamily="34" charset="0"/>
                <a:cs typeface="Arial" panose="020B0604020202020204" pitchFamily="34" charset="0"/>
              </a:rPr>
              <a:t> to ensure respondents only see questions relevant to them.</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Include a “Not Applicable” (N/A) option</a:t>
            </a:r>
            <a:r>
              <a:rPr lang="en-GB" dirty="0">
                <a:latin typeface="Arial" panose="020B0604020202020204" pitchFamily="34" charset="0"/>
                <a:cs typeface="Arial" panose="020B0604020202020204" pitchFamily="34" charset="0"/>
              </a:rPr>
              <a:t> to give respondents an alternative when they don’t have the needed experience. </a:t>
            </a:r>
            <a:r>
              <a:rPr lang="en-GB" b="1" dirty="0">
                <a:latin typeface="Arial" panose="020B0604020202020204" pitchFamily="34" charset="0"/>
                <a:cs typeface="Arial" panose="020B0604020202020204" pitchFamily="34" charset="0"/>
              </a:rPr>
              <a:t>Klick </a:t>
            </a:r>
            <a:r>
              <a:rPr lang="en-GB" b="0" dirty="0">
                <a:latin typeface="Arial" panose="020B0604020202020204" pitchFamily="34" charset="0"/>
                <a:cs typeface="Arial" panose="020B0604020202020204" pitchFamily="34" charset="0"/>
              </a:rPr>
              <a:t>Like in these examples here</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Limit forcing</a:t>
            </a:r>
            <a:r>
              <a:rPr lang="en-GB" dirty="0">
                <a:latin typeface="Arial" panose="020B0604020202020204" pitchFamily="34" charset="0"/>
                <a:cs typeface="Arial" panose="020B0604020202020204" pitchFamily="34" charset="0"/>
              </a:rPr>
              <a:t> of responses, especially for questions that may not apply universally. This is mainly relevant for web surveys. If it’s not absolutely necessary for example for filtering purposes, you shouldn’t use forcing.</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endParaRPr lang="en-GB"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86</a:t>
            </a:fld>
            <a:endParaRPr lang="de-DE"/>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b="0" dirty="0">
                <a:latin typeface="Arial" panose="020B0604020202020204" pitchFamily="34" charset="0"/>
                <a:cs typeface="Arial" panose="020B0604020202020204" pitchFamily="34" charset="0"/>
              </a:rPr>
              <a:t>Then here may be Recall Bias</a:t>
            </a:r>
            <a:r>
              <a:rPr lang="en-GB" b="1" dirty="0">
                <a:latin typeface="Arial" panose="020B0604020202020204" pitchFamily="34" charset="0"/>
                <a:cs typeface="Arial" panose="020B0604020202020204" pitchFamily="34" charset="0"/>
              </a:rPr>
              <a:t>. Recall Bias is </a:t>
            </a:r>
            <a:r>
              <a:rPr lang="en-GB" dirty="0">
                <a:latin typeface="Arial" panose="020B0604020202020204" pitchFamily="34" charset="0"/>
                <a:cs typeface="Arial" panose="020B0604020202020204" pitchFamily="34" charset="0"/>
              </a:rPr>
              <a:t>when respondents struggle to remember past events or </a:t>
            </a:r>
            <a:r>
              <a:rPr lang="en-GB" dirty="0" err="1">
                <a:latin typeface="Arial" panose="020B0604020202020204" pitchFamily="34" charset="0"/>
                <a:cs typeface="Arial" panose="020B0604020202020204" pitchFamily="34" charset="0"/>
              </a:rPr>
              <a:t>behaviors</a:t>
            </a:r>
            <a:r>
              <a:rPr lang="en-GB" dirty="0">
                <a:latin typeface="Arial" panose="020B0604020202020204" pitchFamily="34" charset="0"/>
                <a:cs typeface="Arial" panose="020B0604020202020204" pitchFamily="34" charset="0"/>
              </a:rPr>
              <a:t> accurately. This can lead to errors in their responses.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reduce recall bias: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Focus on recent </a:t>
            </a:r>
            <a:r>
              <a:rPr lang="en-GB" b="1" dirty="0" err="1">
                <a:latin typeface="Arial" panose="020B0604020202020204" pitchFamily="34" charset="0"/>
                <a:cs typeface="Arial" panose="020B0604020202020204" pitchFamily="34" charset="0"/>
              </a:rPr>
              <a:t>behaviors</a:t>
            </a:r>
            <a:r>
              <a:rPr lang="en-GB" b="1" dirty="0">
                <a:latin typeface="Arial" panose="020B0604020202020204" pitchFamily="34" charset="0"/>
                <a:cs typeface="Arial" panose="020B0604020202020204" pitchFamily="34" charset="0"/>
              </a:rPr>
              <a:t> or events</a:t>
            </a:r>
            <a:r>
              <a:rPr lang="en-GB" dirty="0">
                <a:latin typeface="Arial" panose="020B0604020202020204" pitchFamily="34" charset="0"/>
                <a:cs typeface="Arial" panose="020B0604020202020204" pitchFamily="34" charset="0"/>
              </a:rPr>
              <a:t> instead of asking about distant memories.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Provide specific reference periods</a:t>
            </a:r>
            <a:r>
              <a:rPr lang="en-GB" dirty="0">
                <a:latin typeface="Arial" panose="020B0604020202020204" pitchFamily="34" charset="0"/>
                <a:cs typeface="Arial" panose="020B0604020202020204" pitchFamily="34" charset="0"/>
              </a:rPr>
              <a:t> like “in the past 7 days” or “last month” to help respondents remember more precisely.</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example here illustrates a question asking respondents to recall their physical health over the past four weeks, making the timeframe explicit and more manageable for accurate recall.</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87</a:t>
            </a:fld>
            <a:endParaRPr lang="de-DE"/>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This is an example of handling </a:t>
            </a:r>
            <a:r>
              <a:rPr lang="en-GB" b="1" dirty="0">
                <a:latin typeface="Arial" panose="020B0604020202020204" pitchFamily="34" charset="0"/>
                <a:cs typeface="Arial" panose="020B0604020202020204" pitchFamily="34" charset="0"/>
              </a:rPr>
              <a:t>Recall Bias</a:t>
            </a:r>
            <a:r>
              <a:rPr lang="en-GB" dirty="0">
                <a:latin typeface="Arial" panose="020B0604020202020204" pitchFamily="34" charset="0"/>
                <a:cs typeface="Arial" panose="020B0604020202020204" pitchFamily="34" charset="0"/>
              </a:rPr>
              <a:t> specifically for income reporting. Often, respondents may not recall exact figures for their monthly gross income or might feel hesitant to disclose it.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address this, we’ve structured a follow-up question that allows respondents to choose from </a:t>
            </a:r>
            <a:r>
              <a:rPr lang="en-GB" b="1" dirty="0">
                <a:latin typeface="Arial" panose="020B0604020202020204" pitchFamily="34" charset="0"/>
                <a:cs typeface="Arial" panose="020B0604020202020204" pitchFamily="34" charset="0"/>
              </a:rPr>
              <a:t>income ranges</a:t>
            </a:r>
            <a:r>
              <a:rPr lang="en-GB" dirty="0">
                <a:latin typeface="Arial" panose="020B0604020202020204" pitchFamily="34" charset="0"/>
                <a:cs typeface="Arial" panose="020B0604020202020204" pitchFamily="34" charset="0"/>
              </a:rPr>
              <a:t>. This approach not only makes it easier for respondents to answer but also ensures that we still collect useful data, even if precise figures aren't available.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88</a:t>
            </a:fld>
            <a:endParaRPr lang="de-DE"/>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b="1" dirty="0">
                <a:latin typeface="Arial" panose="020B0604020202020204" pitchFamily="34" charset="0"/>
                <a:cs typeface="Arial" panose="020B0604020202020204" pitchFamily="34" charset="0"/>
              </a:rPr>
              <a:t>Item-Nonresponse </a:t>
            </a:r>
            <a:r>
              <a:rPr lang="en-GB" b="0" dirty="0">
                <a:latin typeface="Arial" panose="020B0604020202020204" pitchFamily="34" charset="0"/>
                <a:cs typeface="Arial" panose="020B0604020202020204" pitchFamily="34" charset="0"/>
              </a:rPr>
              <a:t>is when </a:t>
            </a:r>
            <a:r>
              <a:rPr lang="en-GB" dirty="0">
                <a:latin typeface="Arial" panose="020B0604020202020204" pitchFamily="34" charset="0"/>
                <a:cs typeface="Arial" panose="020B0604020202020204" pitchFamily="34" charset="0"/>
              </a:rPr>
              <a:t>respondents skip or refuse to answer certain questions, often due to sensitivity or discomfort.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minimize this, we can: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Ensure Anonymity and Confidentiality</a:t>
            </a:r>
            <a:r>
              <a:rPr lang="en-GB" dirty="0">
                <a:latin typeface="Arial" panose="020B0604020202020204" pitchFamily="34" charset="0"/>
                <a:cs typeface="Arial" panose="020B0604020202020204" pitchFamily="34" charset="0"/>
              </a:rPr>
              <a:t>: Making respondents feel secure encourages honest answers.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Provide Optional Questions</a:t>
            </a:r>
            <a:r>
              <a:rPr lang="en-GB" dirty="0">
                <a:latin typeface="Arial" panose="020B0604020202020204" pitchFamily="34" charset="0"/>
                <a:cs typeface="Arial" panose="020B0604020202020204" pitchFamily="34" charset="0"/>
              </a:rPr>
              <a:t>: For sensitive topics, we can include a "Prefer not to say" option, allowing respondents to participate without pressure.</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endParaRPr lang="en-GB"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dirty="0">
                <a:latin typeface="Arial" panose="020B0604020202020204" pitchFamily="34" charset="0"/>
                <a:cs typeface="Arial" panose="020B0604020202020204" pitchFamily="34" charset="0"/>
              </a:rPr>
              <a:t>In this example question here, we provided a specific disclaimer for upcoming health questions and let respondents opt out.</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89</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Thank you for this very insightful introduction round. Nice to meet you all! </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We can now dive into the content, and I will start with why planning a questionnaire carefully is so important.</a:t>
            </a:r>
            <a:endParaRPr lang="en-US" dirty="0">
              <a:latin typeface="Arial" panose="020B0604020202020204" pitchFamily="34" charset="0"/>
              <a:cs typeface="Arial" panose="020B0604020202020204" pitchFamily="34" charset="0"/>
            </a:endParaRPr>
          </a:p>
          <a:p>
            <a:pPr algn="just">
              <a:lnSpc>
                <a:spcPct val="150000"/>
              </a:lnSpc>
              <a:defRPr/>
            </a:pPr>
            <a:endParaRPr lang="en-GB"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a:t>
            </a:fld>
            <a:endParaRPr lang="de-DE"/>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US" dirty="0">
                <a:latin typeface="Arial" panose="020B0604020202020204" pitchFamily="34" charset="0"/>
                <a:cs typeface="Arial" panose="020B0604020202020204" pitchFamily="34" charset="0"/>
              </a:rPr>
              <a:t>Okay now, let’s move on to situational effects: </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algn="just">
              <a:lnSpc>
                <a:spcPct val="150000"/>
              </a:lnSpc>
              <a:defRPr/>
            </a:pPr>
            <a:r>
              <a:rPr lang="en-US"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Interviewer Effect</a:t>
            </a:r>
            <a:r>
              <a:rPr lang="en-GB" b="0" dirty="0">
                <a:latin typeface="Arial" panose="020B0604020202020204" pitchFamily="34" charset="0"/>
                <a:cs typeface="Arial" panose="020B0604020202020204" pitchFamily="34" charset="0"/>
              </a:rPr>
              <a:t> means that the</a:t>
            </a:r>
            <a:r>
              <a:rPr lang="en-GB" dirty="0">
                <a:latin typeface="Arial" panose="020B0604020202020204" pitchFamily="34" charset="0"/>
                <a:cs typeface="Arial" panose="020B0604020202020204" pitchFamily="34" charset="0"/>
              </a:rPr>
              <a:t> characteristics of the interviewer—such as their age, gender, or looks —might sway how respondents answer. This is especially relevant for telephone interviews and face-to- interviews. </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counter this, we can:</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Train interviewers to be neutral and </a:t>
            </a:r>
            <a:r>
              <a:rPr lang="en-GB" dirty="0" err="1">
                <a:latin typeface="Arial" panose="020B0604020202020204" pitchFamily="34" charset="0"/>
                <a:cs typeface="Arial" panose="020B0604020202020204" pitchFamily="34" charset="0"/>
              </a:rPr>
              <a:t>nonjudgmental</a:t>
            </a:r>
            <a:r>
              <a:rPr lang="en-GB"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Use standardized scripts to ensure consistency.</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For sensitive topics, use self-administered methods to reduce interviewer influence.</a:t>
            </a:r>
            <a:endParaRPr dirty="0">
              <a:latin typeface="Arial" panose="020B0604020202020204" pitchFamily="34" charset="0"/>
              <a:cs typeface="Arial" panose="020B0604020202020204" pitchFamily="34" charset="0"/>
            </a:endParaRPr>
          </a:p>
          <a:p>
            <a:pPr marL="457200" lvl="1" indent="0" algn="just">
              <a:lnSpc>
                <a:spcPct val="150000"/>
              </a:lnSpc>
              <a:buFont typeface="+mj-lt"/>
              <a:buNone/>
              <a:defRPr/>
            </a:pPr>
            <a:endParaRPr lang="en-GB"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b="0" dirty="0">
                <a:latin typeface="Arial" panose="020B0604020202020204" pitchFamily="34" charset="0"/>
                <a:cs typeface="Arial" panose="020B0604020202020204" pitchFamily="34" charset="0"/>
              </a:rPr>
              <a:t>Then, there is also the </a:t>
            </a:r>
            <a:r>
              <a:rPr lang="en-GB" b="1" dirty="0">
                <a:latin typeface="Arial" panose="020B0604020202020204" pitchFamily="34" charset="0"/>
                <a:cs typeface="Arial" panose="020B0604020202020204" pitchFamily="34" charset="0"/>
              </a:rPr>
              <a:t>presence effect</a:t>
            </a:r>
            <a:r>
              <a:rPr lang="en-GB" b="0"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When others are present during the survey—like family members or friends—their presence can affect responses. </a:t>
            </a:r>
            <a:endParaRPr dirty="0">
              <a:latin typeface="Arial" panose="020B0604020202020204" pitchFamily="34" charset="0"/>
              <a:cs typeface="Arial" panose="020B0604020202020204" pitchFamily="34" charset="0"/>
            </a:endParaRPr>
          </a:p>
          <a:p>
            <a:pPr algn="just">
              <a:lnSpc>
                <a:spcPct val="150000"/>
              </a:lnSpc>
              <a:buFont typeface="+mj-lt"/>
              <a:buNone/>
              <a:defRPr/>
            </a:pPr>
            <a:r>
              <a:rPr lang="en-GB" dirty="0">
                <a:latin typeface="Arial" panose="020B0604020202020204" pitchFamily="34" charset="0"/>
                <a:cs typeface="Arial" panose="020B0604020202020204" pitchFamily="34" charset="0"/>
              </a:rPr>
              <a:t>To minimize this:</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Conduct surveys in private settings.</a:t>
            </a:r>
            <a:endParaRPr dirty="0">
              <a:latin typeface="Arial" panose="020B0604020202020204" pitchFamily="34" charset="0"/>
              <a:cs typeface="Arial" panose="020B0604020202020204" pitchFamily="34" charset="0"/>
            </a:endParaRPr>
          </a:p>
          <a:p>
            <a:pPr marL="742950" lvl="1" indent="-285750" algn="just">
              <a:lnSpc>
                <a:spcPct val="150000"/>
              </a:lnSpc>
              <a:buFont typeface="+mj-lt"/>
              <a:buAutoNum type="arabicPeriod"/>
              <a:defRPr/>
            </a:pPr>
            <a:r>
              <a:rPr lang="en-GB" dirty="0">
                <a:latin typeface="Arial" panose="020B0604020202020204" pitchFamily="34" charset="0"/>
                <a:cs typeface="Arial" panose="020B0604020202020204" pitchFamily="34" charset="0"/>
              </a:rPr>
              <a:t>In group surveys, stress the importance of individual, confidential responses to encourage honesty.</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90</a:t>
            </a:fld>
            <a:endParaRPr lang="de-DE"/>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b="0" dirty="0">
                <a:latin typeface="Arial" panose="020B0604020202020204" pitchFamily="34" charset="0"/>
                <a:cs typeface="Arial" panose="020B0604020202020204" pitchFamily="34" charset="0"/>
              </a:rPr>
              <a:t>And thirdly, we have </a:t>
            </a:r>
            <a:r>
              <a:rPr lang="en-GB" b="1" dirty="0">
                <a:latin typeface="Arial" panose="020B0604020202020204" pitchFamily="34" charset="0"/>
                <a:cs typeface="Arial" panose="020B0604020202020204" pitchFamily="34" charset="0"/>
              </a:rPr>
              <a:t>Sponsor Effects. </a:t>
            </a:r>
            <a:r>
              <a:rPr lang="en-GB" b="0" dirty="0">
                <a:latin typeface="Arial" panose="020B0604020202020204" pitchFamily="34" charset="0"/>
                <a:cs typeface="Arial" panose="020B0604020202020204" pitchFamily="34" charset="0"/>
              </a:rPr>
              <a:t>Sponsor effect </a:t>
            </a:r>
            <a:r>
              <a:rPr lang="en-GB" dirty="0">
                <a:latin typeface="Arial" panose="020B0604020202020204" pitchFamily="34" charset="0"/>
                <a:cs typeface="Arial" panose="020B0604020202020204" pitchFamily="34" charset="0"/>
              </a:rPr>
              <a:t>occurs when respondents are influenced by knowing who is sponsoring or funding the survey. They might alter their responses to align with what they think the sponsor wants to hear.</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minimize this effect, we can: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Ensure </a:t>
            </a:r>
            <a:r>
              <a:rPr lang="en-GB" b="1" dirty="0">
                <a:latin typeface="Arial" panose="020B0604020202020204" pitchFamily="34" charset="0"/>
                <a:cs typeface="Arial" panose="020B0604020202020204" pitchFamily="34" charset="0"/>
              </a:rPr>
              <a:t>anonymity and confidentiality</a:t>
            </a:r>
            <a:r>
              <a:rPr lang="en-GB" dirty="0">
                <a:latin typeface="Arial" panose="020B0604020202020204" pitchFamily="34" charset="0"/>
                <a:cs typeface="Arial" panose="020B0604020202020204" pitchFamily="34" charset="0"/>
              </a:rPr>
              <a:t> to encourage honest responses.</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Use </a:t>
            </a:r>
            <a:r>
              <a:rPr lang="en-GB" b="1" dirty="0">
                <a:latin typeface="Arial" panose="020B0604020202020204" pitchFamily="34" charset="0"/>
                <a:cs typeface="Arial" panose="020B0604020202020204" pitchFamily="34" charset="0"/>
              </a:rPr>
              <a:t>third-party survey administrators</a:t>
            </a:r>
            <a:r>
              <a:rPr lang="en-GB" dirty="0">
                <a:latin typeface="Arial" panose="020B0604020202020204" pitchFamily="34" charset="0"/>
                <a:cs typeface="Arial" panose="020B0604020202020204" pitchFamily="34" charset="0"/>
              </a:rPr>
              <a:t> to avoid direct sponsor influence.</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dirty="0">
                <a:latin typeface="Arial" panose="020B0604020202020204" pitchFamily="34" charset="0"/>
                <a:cs typeface="Arial" panose="020B0604020202020204" pitchFamily="34" charset="0"/>
              </a:rPr>
              <a:t>Be </a:t>
            </a:r>
            <a:r>
              <a:rPr lang="en-GB" b="1" dirty="0">
                <a:latin typeface="Arial" panose="020B0604020202020204" pitchFamily="34" charset="0"/>
                <a:cs typeface="Arial" panose="020B0604020202020204" pitchFamily="34" charset="0"/>
              </a:rPr>
              <a:t>transparent about sponsorship</a:t>
            </a:r>
            <a:r>
              <a:rPr lang="en-GB" dirty="0">
                <a:latin typeface="Arial" panose="020B0604020202020204" pitchFamily="34" charset="0"/>
                <a:cs typeface="Arial" panose="020B0604020202020204" pitchFamily="34" charset="0"/>
              </a:rPr>
              <a:t> so respondents understand who is funding the survey without feeling pressured to respond in a particular way.</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endParaRPr lang="en-GB"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dirty="0">
                <a:latin typeface="Arial" panose="020B0604020202020204" pitchFamily="34" charset="0"/>
                <a:cs typeface="Arial" panose="020B0604020202020204" pitchFamily="34" charset="0"/>
              </a:rPr>
              <a:t>Here is another example from the </a:t>
            </a:r>
            <a:r>
              <a:rPr lang="en-GB" dirty="0" err="1">
                <a:latin typeface="Arial" panose="020B0604020202020204" pitchFamily="34" charset="0"/>
                <a:cs typeface="Arial" panose="020B0604020202020204" pitchFamily="34" charset="0"/>
              </a:rPr>
              <a:t>Nacaps</a:t>
            </a:r>
            <a:r>
              <a:rPr lang="en-GB" dirty="0">
                <a:latin typeface="Arial" panose="020B0604020202020204" pitchFamily="34" charset="0"/>
                <a:cs typeface="Arial" panose="020B0604020202020204" pitchFamily="34" charset="0"/>
              </a:rPr>
              <a:t> survey. To convince the universities to support the survey, we promised them an anonymized data set from the participants of their universities. Of course we had to inform the participants about that. The problem we identified is that respondents might fear being recognized by the universities and, especially with sensitive topics like supervising, might be afraid to respond truthfully.</a:t>
            </a:r>
            <a:endParaRPr dirty="0">
              <a:latin typeface="Arial" panose="020B0604020202020204" pitchFamily="34" charset="0"/>
              <a:cs typeface="Arial" panose="020B0604020202020204" pitchFamily="34" charset="0"/>
            </a:endParaRPr>
          </a:p>
          <a:p>
            <a:pPr marL="0" indent="0" algn="just">
              <a:lnSpc>
                <a:spcPct val="150000"/>
              </a:lnSpc>
              <a:buFont typeface="Arial"/>
              <a:buNone/>
              <a:defRPr/>
            </a:pPr>
            <a:r>
              <a:rPr lang="en-GB" dirty="0">
                <a:latin typeface="Arial" panose="020B0604020202020204" pitchFamily="34" charset="0"/>
                <a:cs typeface="Arial" panose="020B0604020202020204" pitchFamily="34" charset="0"/>
              </a:rPr>
              <a:t>Therefore, we provided them the opportunity to opt-out so their data won’t be shared with others.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91</a:t>
            </a:fld>
            <a:endParaRPr lang="de-DE"/>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Alright, let’s talk about some common </a:t>
            </a:r>
            <a:r>
              <a:rPr lang="en-GB" b="1" dirty="0">
                <a:latin typeface="Arial" panose="020B0604020202020204" pitchFamily="34" charset="0"/>
                <a:cs typeface="Arial" panose="020B0604020202020204" pitchFamily="34" charset="0"/>
              </a:rPr>
              <a:t>question design </a:t>
            </a:r>
            <a:r>
              <a:rPr lang="en-GB" dirty="0">
                <a:latin typeface="Arial" panose="020B0604020202020204" pitchFamily="34" charset="0"/>
                <a:cs typeface="Arial" panose="020B0604020202020204" pitchFamily="34" charset="0"/>
              </a:rPr>
              <a:t>biases that can sneak into our questionnaires if we're not careful.</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up is </a:t>
            </a:r>
            <a:r>
              <a:rPr lang="en-GB" b="1" dirty="0">
                <a:latin typeface="Arial" panose="020B0604020202020204" pitchFamily="34" charset="0"/>
                <a:cs typeface="Arial" panose="020B0604020202020204" pitchFamily="34" charset="0"/>
              </a:rPr>
              <a:t>Leading Bias</a:t>
            </a:r>
            <a:r>
              <a:rPr lang="en-GB" dirty="0">
                <a:latin typeface="Arial" panose="020B0604020202020204" pitchFamily="34" charset="0"/>
                <a:cs typeface="Arial" panose="020B0604020202020204" pitchFamily="34" charset="0"/>
              </a:rPr>
              <a:t>—this is when a question subtly pushes respondents toward a particular answer. Imagine asking, 'Don’t you agree that recycling is important?' It’s hard not to say yes to that!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Then there's </a:t>
            </a:r>
            <a:r>
              <a:rPr lang="en-GB" b="1" dirty="0">
                <a:latin typeface="Arial" panose="020B0604020202020204" pitchFamily="34" charset="0"/>
                <a:cs typeface="Arial" panose="020B0604020202020204" pitchFamily="34" charset="0"/>
              </a:rPr>
              <a:t>Question Wording Bias</a:t>
            </a:r>
            <a:r>
              <a:rPr lang="en-GB" dirty="0">
                <a:latin typeface="Arial" panose="020B0604020202020204" pitchFamily="34" charset="0"/>
                <a:cs typeface="Arial" panose="020B0604020202020204" pitchFamily="34" charset="0"/>
              </a:rPr>
              <a:t>. Sometimes questions use complex language or technical terms that are just confusing, which can lead to misunderstandings. </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 </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Double-Barrelled Questions</a:t>
            </a:r>
            <a:r>
              <a:rPr lang="en-GB" dirty="0">
                <a:latin typeface="Arial" panose="020B0604020202020204" pitchFamily="34" charset="0"/>
                <a:cs typeface="Arial" panose="020B0604020202020204" pitchFamily="34" charset="0"/>
              </a:rPr>
              <a:t> are another issue. This is when you combine two questions into one, like asking, 'How satisfied are you with your job and your salary?' Well, someone might like their job but not their pay, so it’s impossible to answer properly.</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Assumptive Bias</a:t>
            </a:r>
            <a:r>
              <a:rPr lang="en-GB" dirty="0">
                <a:latin typeface="Arial" panose="020B0604020202020204" pitchFamily="34" charset="0"/>
                <a:cs typeface="Arial" panose="020B0604020202020204" pitchFamily="34" charset="0"/>
              </a:rPr>
              <a:t> is when a question assumes something that might not be true for everyone. For example, asking, 'Where do you like to go for vacation?' assumes everyone goes on vacation!</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Negative Bias</a:t>
            </a:r>
            <a:r>
              <a:rPr lang="en-GB" dirty="0">
                <a:latin typeface="Arial" panose="020B0604020202020204" pitchFamily="34" charset="0"/>
                <a:cs typeface="Arial" panose="020B0604020202020204" pitchFamily="34" charset="0"/>
              </a:rPr>
              <a:t> involves using negative phrasing, like asking, 'Don’t you think smoking is unhealthy?' The ‘no’ becomes confusing, especially when answering with a ‘yes’ or ‘no.’</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And finally, </a:t>
            </a:r>
            <a:r>
              <a:rPr lang="en-GB" b="1" dirty="0">
                <a:latin typeface="Arial" panose="020B0604020202020204" pitchFamily="34" charset="0"/>
                <a:cs typeface="Arial" panose="020B0604020202020204" pitchFamily="34" charset="0"/>
              </a:rPr>
              <a:t>Response Option Effects</a:t>
            </a:r>
            <a:r>
              <a:rPr lang="en-GB" dirty="0">
                <a:latin typeface="Arial" panose="020B0604020202020204" pitchFamily="34" charset="0"/>
                <a:cs typeface="Arial" panose="020B0604020202020204" pitchFamily="34" charset="0"/>
              </a:rPr>
              <a:t>—the structure of response options can influence how people answer. For example, listing options in a certain order can make some answers seem more appealing.</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 main takeaway here is to design our questions and response options thoughtfully to reduce these biases. That way, we get more accurate data that truly reflects our respondents' thoughts.</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92</a:t>
            </a:fld>
            <a:endParaRPr lang="de-DE"/>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Here are some examples of common pitfalls in question design—and, more importantly, how to avoid them.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What I want to do now is to give you examples of badly constructed questions. Please tell me, what problem you identify here and how you would suggest an alternative wording:</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First off, </a:t>
            </a:r>
            <a:r>
              <a:rPr lang="en-GB" i="1" dirty="0">
                <a:latin typeface="Arial" panose="020B0604020202020204" pitchFamily="34" charset="0"/>
                <a:cs typeface="Arial" panose="020B0604020202020204" pitchFamily="34" charset="0"/>
              </a:rPr>
              <a:t>leading questions</a:t>
            </a:r>
            <a:r>
              <a:rPr lang="en-GB" dirty="0">
                <a:latin typeface="Arial" panose="020B0604020202020204" pitchFamily="34" charset="0"/>
                <a:cs typeface="Arial" panose="020B0604020202020204" pitchFamily="34" charset="0"/>
              </a:rPr>
              <a:t>. A question like, ‘Don’t you agree that our customer service is excellent?’ subtly pushes respondents toward a positive answer. Instead, a more neutral question like, ‘How would you rate our customer service?’ lets them express their true opinion without feeling nudged in any direction.</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Then, there’s the importance of </a:t>
            </a:r>
            <a:r>
              <a:rPr lang="en-GB" i="1" dirty="0">
                <a:latin typeface="Arial" panose="020B0604020202020204" pitchFamily="34" charset="0"/>
                <a:cs typeface="Arial" panose="020B0604020202020204" pitchFamily="34" charset="0"/>
              </a:rPr>
              <a:t>balanced response options</a:t>
            </a:r>
            <a:r>
              <a:rPr lang="en-GB" dirty="0">
                <a:latin typeface="Arial" panose="020B0604020202020204" pitchFamily="34" charset="0"/>
                <a:cs typeface="Arial" panose="020B0604020202020204" pitchFamily="34" charset="0"/>
              </a:rPr>
              <a:t>. If we offer choices like ‘Good,’ ‘Very Good,’ and ‘Excellent,’ we’re not giving people a chance to disagree! Adding options like ‘Very Dissatisfied’ or ‘Neutral’ creates a more fair and balanced scale.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Another point is to </a:t>
            </a:r>
            <a:r>
              <a:rPr lang="en-GB" i="1" dirty="0">
                <a:latin typeface="Arial" panose="020B0604020202020204" pitchFamily="34" charset="0"/>
                <a:cs typeface="Arial" panose="020B0604020202020204" pitchFamily="34" charset="0"/>
              </a:rPr>
              <a:t>frame questions neutrally</a:t>
            </a:r>
            <a:r>
              <a:rPr lang="en-GB" dirty="0">
                <a:latin typeface="Arial" panose="020B0604020202020204" pitchFamily="34" charset="0"/>
                <a:cs typeface="Arial" panose="020B0604020202020204" pitchFamily="34" charset="0"/>
              </a:rPr>
              <a:t>. Asking, ‘How much do you love dogs?’ implies an answer that might not reflect everyone’s feelings. A more open question, like ‘What do you think of dogs?’ allows respondents to answer freely, without assumption.</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One of my </a:t>
            </a:r>
            <a:r>
              <a:rPr lang="en-GB" dirty="0" err="1">
                <a:latin typeface="Arial" panose="020B0604020202020204" pitchFamily="34" charset="0"/>
                <a:cs typeface="Arial" panose="020B0604020202020204" pitchFamily="34" charset="0"/>
              </a:rPr>
              <a:t>favorites</a:t>
            </a:r>
            <a:r>
              <a:rPr lang="en-GB" dirty="0">
                <a:latin typeface="Arial" panose="020B0604020202020204" pitchFamily="34" charset="0"/>
                <a:cs typeface="Arial" panose="020B0604020202020204" pitchFamily="34" charset="0"/>
              </a:rPr>
              <a:t> to avoid is </a:t>
            </a:r>
            <a:r>
              <a:rPr lang="en-GB" i="1" dirty="0" err="1">
                <a:latin typeface="Arial" panose="020B0604020202020204" pitchFamily="34" charset="0"/>
                <a:cs typeface="Arial" panose="020B0604020202020204" pitchFamily="34" charset="0"/>
              </a:rPr>
              <a:t>double-barreled</a:t>
            </a:r>
            <a:r>
              <a:rPr lang="en-GB" i="1" dirty="0">
                <a:latin typeface="Arial" panose="020B0604020202020204" pitchFamily="34" charset="0"/>
                <a:cs typeface="Arial" panose="020B0604020202020204" pitchFamily="34" charset="0"/>
              </a:rPr>
              <a:t> questions</a:t>
            </a:r>
            <a:r>
              <a:rPr lang="en-GB" dirty="0">
                <a:latin typeface="Arial" panose="020B0604020202020204" pitchFamily="34" charset="0"/>
                <a:cs typeface="Arial" panose="020B0604020202020204" pitchFamily="34" charset="0"/>
              </a:rPr>
              <a:t>—questions that try to ask about two things at once. For instance, ‘How satisfied are you with your salary and job responsibilities?’ It’s unclear if someone’s answering about salary, responsibilities, or both. Separating it into two questions gives us much clearer data.</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Lastly, let’s </a:t>
            </a:r>
            <a:r>
              <a:rPr lang="en-GB" i="1" dirty="0">
                <a:latin typeface="Arial" panose="020B0604020202020204" pitchFamily="34" charset="0"/>
                <a:cs typeface="Arial" panose="020B0604020202020204" pitchFamily="34" charset="0"/>
              </a:rPr>
              <a:t>avoid assumptions</a:t>
            </a:r>
            <a:r>
              <a:rPr lang="en-GB" dirty="0">
                <a:latin typeface="Arial" panose="020B0604020202020204" pitchFamily="34" charset="0"/>
                <a:cs typeface="Arial" panose="020B0604020202020204" pitchFamily="34" charset="0"/>
              </a:rPr>
              <a:t>. Asking ‘How do you cope with the stress of being a parent?’ presumes two things: that the respondent is a parent and that parenting is stressful. Instead, start with something simple like, ‘Are you a parent?’ and follow up based on their response.</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So, as you can see, small changes can make a big difference in how respondents interpret and answer questions.</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93</a:t>
            </a:fld>
            <a:endParaRPr lang="de-DE"/>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When it comes to surveys, </a:t>
            </a:r>
            <a:r>
              <a:rPr lang="en-GB" b="1" dirty="0">
                <a:latin typeface="Arial" panose="020B0604020202020204" pitchFamily="34" charset="0"/>
                <a:cs typeface="Arial" panose="020B0604020202020204" pitchFamily="34" charset="0"/>
              </a:rPr>
              <a:t>visual design really matters</a:t>
            </a:r>
            <a:r>
              <a:rPr lang="en-GB" dirty="0">
                <a:latin typeface="Arial" panose="020B0604020202020204" pitchFamily="34" charset="0"/>
                <a:cs typeface="Arial" panose="020B0604020202020204" pitchFamily="34" charset="0"/>
              </a:rPr>
              <a:t>. How we lay out the questions can impact how people interact with the questionnaire and ultimately, the quality of the data we collect.</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Remember the examples if badly designed question layouts I showed you before. Sometimes layout can cause misunderstandings or misinterpretations. Think about font size, spacing, and how questions are grouped together. Poor design can lead to confusion, skipped questions, or even biased responses.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Layout your questionnaire wisely.</a:t>
            </a:r>
            <a:r>
              <a:rPr lang="en-GB"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94</a:t>
            </a:fld>
            <a:endParaRPr lang="de-DE"/>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Finally, there are </a:t>
            </a:r>
            <a:r>
              <a:rPr lang="en-GB" b="1" dirty="0">
                <a:latin typeface="Arial" panose="020B0604020202020204" pitchFamily="34" charset="0"/>
                <a:cs typeface="Arial" panose="020B0604020202020204" pitchFamily="34" charset="0"/>
              </a:rPr>
              <a:t>order Effects</a:t>
            </a:r>
            <a:r>
              <a:rPr lang="en-GB" dirty="0">
                <a:latin typeface="Arial" panose="020B0604020202020204" pitchFamily="34" charset="0"/>
                <a:cs typeface="Arial" panose="020B0604020202020204" pitchFamily="34" charset="0"/>
              </a:rPr>
              <a:t>—the influence that question or answer order can have on respondents' answers. If questions or options are presented in a particular sequence, it might bias how people respond to later items. </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To avoid this, we can: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Use transition statements</a:t>
            </a:r>
            <a:r>
              <a:rPr lang="en-GB" dirty="0">
                <a:latin typeface="Arial" panose="020B0604020202020204" pitchFamily="34" charset="0"/>
                <a:cs typeface="Arial" panose="020B0604020202020204" pitchFamily="34" charset="0"/>
              </a:rPr>
              <a:t> to signal a shift in topic or section.</a:t>
            </a:r>
            <a:endParaRPr dirty="0">
              <a:latin typeface="Arial" panose="020B0604020202020204" pitchFamily="34" charset="0"/>
              <a:cs typeface="Arial" panose="020B0604020202020204" pitchFamily="34" charset="0"/>
            </a:endParaRPr>
          </a:p>
          <a:p>
            <a:pPr marL="171450" indent="-171450" algn="just">
              <a:lnSpc>
                <a:spcPct val="150000"/>
              </a:lnSpc>
              <a:buFont typeface="Arial"/>
              <a:buChar char="•"/>
              <a:defRPr/>
            </a:pPr>
            <a:r>
              <a:rPr lang="en-GB" b="1" dirty="0">
                <a:latin typeface="Arial" panose="020B0604020202020204" pitchFamily="34" charset="0"/>
                <a:cs typeface="Arial" panose="020B0604020202020204" pitchFamily="34" charset="0"/>
              </a:rPr>
              <a:t>Randomize answer options</a:t>
            </a:r>
            <a:r>
              <a:rPr lang="en-GB" dirty="0">
                <a:latin typeface="Arial" panose="020B0604020202020204" pitchFamily="34" charset="0"/>
                <a:cs typeface="Arial" panose="020B0604020202020204" pitchFamily="34" charset="0"/>
              </a:rPr>
              <a:t> in online surveys to ensure no option gains an advantage simply by its position.</a:t>
            </a:r>
            <a:endParaRPr dirty="0">
              <a:latin typeface="Arial" panose="020B0604020202020204" pitchFamily="34" charset="0"/>
              <a:cs typeface="Arial" panose="020B0604020202020204" pitchFamily="34" charset="0"/>
            </a:endParaRPr>
          </a:p>
          <a:p>
            <a:pPr algn="just">
              <a:lnSpc>
                <a:spcPct val="150000"/>
              </a:lnSpc>
              <a:defRPr/>
            </a:pPr>
            <a:endParaRPr lang="en-US" dirty="0">
              <a:latin typeface="Arial" panose="020B0604020202020204" pitchFamily="34" charset="0"/>
              <a:cs typeface="Arial" panose="020B0604020202020204" pitchFamily="34" charset="0"/>
            </a:endParaRPr>
          </a:p>
          <a:p>
            <a:pPr algn="just">
              <a:lnSpc>
                <a:spcPct val="150000"/>
              </a:lnSpc>
              <a:defRPr/>
            </a:pPr>
            <a:r>
              <a:rPr lang="en-US" dirty="0">
                <a:latin typeface="Arial" panose="020B0604020202020204" pitchFamily="34" charset="0"/>
                <a:cs typeface="Arial" panose="020B0604020202020204" pitchFamily="34" charset="0"/>
              </a:rPr>
              <a:t>Are there any questions so far?</a:t>
            </a:r>
            <a:endParaRPr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95</a:t>
            </a:fld>
            <a:endParaRPr lang="de-DE"/>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lgn="just">
              <a:lnSpc>
                <a:spcPct val="150000"/>
              </a:lnSpc>
              <a:buFontTx/>
              <a:buNone/>
              <a:defRPr/>
            </a:pPr>
            <a:r>
              <a:rPr lang="en-GB" dirty="0">
                <a:latin typeface="Arial" panose="020B0604020202020204" pitchFamily="34" charset="0"/>
                <a:cs typeface="Arial" panose="020B0604020202020204" pitchFamily="34" charset="0"/>
              </a:rPr>
              <a:t>Here's a graphic I’ve shown you before when we discussed measurement theory. This is the Total Survey Error Model, which highlights where issues can arise in responses on the measurement side. I talked a lot about possible issues in the last couple of minutes.</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GB" dirty="0">
              <a:latin typeface="Arial" panose="020B0604020202020204" pitchFamily="34" charset="0"/>
              <a:cs typeface="Arial" panose="020B0604020202020204" pitchFamily="34" charset="0"/>
            </a:endParaRPr>
          </a:p>
          <a:p>
            <a:pPr marL="0" indent="0" algn="just">
              <a:lnSpc>
                <a:spcPct val="150000"/>
              </a:lnSpc>
              <a:buFontTx/>
              <a:buNone/>
              <a:defRPr/>
            </a:pPr>
            <a:r>
              <a:rPr lang="en-GB" dirty="0">
                <a:latin typeface="Arial" panose="020B0604020202020204" pitchFamily="34" charset="0"/>
                <a:cs typeface="Arial" panose="020B0604020202020204" pitchFamily="34" charset="0"/>
              </a:rPr>
              <a:t>To identify and minimize these issues before the actual survey fielding, we use pretesting.</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96</a:t>
            </a:fld>
            <a:endParaRPr lang="de-DE"/>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Before we you start with the actual data collection, the questions or the questionnaire as a whole should be tested identify and correct any issues. This could be anything from unclear wording to biased questions or even technical  problems in an online survey format. We’re looking for anything that could lead to inaccurate or incomplete responses.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Pretesting helps us detect potential problems in data quality—whether it’s reliability, validity, response bias, or completeness—before they become issues in the actual study. It’s also a way to make sure the questionnaire meets all the project’s requirements and that we’re on track to collect useful data.</a:t>
            </a:r>
            <a:endParaRPr dirty="0">
              <a:latin typeface="Arial" panose="020B0604020202020204" pitchFamily="34" charset="0"/>
              <a:cs typeface="Arial" panose="020B0604020202020204" pitchFamily="34" charset="0"/>
            </a:endParaRPr>
          </a:p>
          <a:p>
            <a:pPr algn="just">
              <a:lnSpc>
                <a:spcPct val="150000"/>
              </a:lnSpc>
              <a:defRPr/>
            </a:pPr>
            <a:endParaRPr lang="en-GB" dirty="0"/>
          </a:p>
          <a:p>
            <a:pPr algn="just">
              <a:lnSpc>
                <a:spcPct val="150000"/>
              </a:lnSpc>
              <a:defRPr/>
            </a:pPr>
            <a:endParaRPr lang="en-US"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97</a:t>
            </a:fld>
            <a:endParaRPr lang="de-DE"/>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lgn="just">
              <a:lnSpc>
                <a:spcPct val="150000"/>
              </a:lnSpc>
              <a:buFontTx/>
              <a:buNone/>
              <a:defRPr/>
            </a:pPr>
            <a:r>
              <a:rPr lang="en-GB" dirty="0">
                <a:latin typeface="Arial" panose="020B0604020202020204" pitchFamily="34" charset="0"/>
                <a:cs typeface="Arial" panose="020B0604020202020204" pitchFamily="34" charset="0"/>
              </a:rPr>
              <a:t>This slide gives an overview of the main tools for pretesting survey questions. There are other methods, but I’ll quickly highlight these three key ones. </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GB" b="0" dirty="0">
              <a:latin typeface="Arial" panose="020B0604020202020204" pitchFamily="34" charset="0"/>
              <a:cs typeface="Arial" panose="020B0604020202020204" pitchFamily="34" charset="0"/>
            </a:endParaRPr>
          </a:p>
          <a:p>
            <a:pPr marL="0" indent="0" algn="just">
              <a:lnSpc>
                <a:spcPct val="150000"/>
              </a:lnSpc>
              <a:buFontTx/>
              <a:buNone/>
              <a:defRPr/>
            </a:pPr>
            <a:r>
              <a:rPr lang="en-GB" dirty="0">
                <a:latin typeface="Arial" panose="020B0604020202020204" pitchFamily="34" charset="0"/>
                <a:cs typeface="Arial" panose="020B0604020202020204" pitchFamily="34" charset="0"/>
              </a:rPr>
              <a:t>First, </a:t>
            </a:r>
            <a:r>
              <a:rPr lang="en-GB" b="1" dirty="0">
                <a:latin typeface="Arial" panose="020B0604020202020204" pitchFamily="34" charset="0"/>
                <a:cs typeface="Arial" panose="020B0604020202020204" pitchFamily="34" charset="0"/>
              </a:rPr>
              <a:t>Expert Review</a:t>
            </a:r>
            <a:r>
              <a:rPr lang="en-GB" dirty="0">
                <a:latin typeface="Arial" panose="020B0604020202020204" pitchFamily="34" charset="0"/>
                <a:cs typeface="Arial" panose="020B0604020202020204" pitchFamily="34" charset="0"/>
              </a:rPr>
              <a:t> involves professionals reviewing the questionnaire for any design flaws. </a:t>
            </a:r>
            <a:r>
              <a:rPr lang="en-GB" b="1" dirty="0">
                <a:latin typeface="Arial" panose="020B0604020202020204" pitchFamily="34" charset="0"/>
                <a:cs typeface="Arial" panose="020B0604020202020204" pitchFamily="34" charset="0"/>
              </a:rPr>
              <a:t>Cognitive Interviews</a:t>
            </a:r>
            <a:r>
              <a:rPr lang="en-GB" dirty="0">
                <a:latin typeface="Arial" panose="020B0604020202020204" pitchFamily="34" charset="0"/>
                <a:cs typeface="Arial" panose="020B0604020202020204" pitchFamily="34" charset="0"/>
              </a:rPr>
              <a:t> allow us to gather in-depth feedback from respondents about how they understand and interpret the questions. </a:t>
            </a:r>
            <a:endParaRPr lang="en-GB" b="0" dirty="0">
              <a:latin typeface="Arial" panose="020B0604020202020204" pitchFamily="34" charset="0"/>
              <a:cs typeface="Arial" panose="020B0604020202020204" pitchFamily="34" charset="0"/>
            </a:endParaRPr>
          </a:p>
          <a:p>
            <a:pPr marL="0" indent="0" algn="just">
              <a:lnSpc>
                <a:spcPct val="150000"/>
              </a:lnSpc>
              <a:buFontTx/>
              <a:buNone/>
              <a:defRPr/>
            </a:pPr>
            <a:r>
              <a:rPr lang="en-GB" b="0" dirty="0">
                <a:latin typeface="Arial" panose="020B0604020202020204" pitchFamily="34" charset="0"/>
                <a:cs typeface="Arial" panose="020B0604020202020204" pitchFamily="34" charset="0"/>
              </a:rPr>
              <a:t>These are basically qualitative testing methods.</a:t>
            </a:r>
            <a:endParaRPr dirty="0">
              <a:latin typeface="Arial" panose="020B0604020202020204" pitchFamily="34" charset="0"/>
              <a:cs typeface="Arial" panose="020B0604020202020204" pitchFamily="34" charset="0"/>
            </a:endParaRPr>
          </a:p>
          <a:p>
            <a:pPr marL="0" indent="0" algn="just">
              <a:lnSpc>
                <a:spcPct val="150000"/>
              </a:lnSpc>
              <a:buFontTx/>
              <a:buNone/>
              <a:defRPr/>
            </a:pPr>
            <a:endParaRPr lang="en-GB" b="0" dirty="0">
              <a:latin typeface="Arial" panose="020B0604020202020204" pitchFamily="34" charset="0"/>
              <a:cs typeface="Arial" panose="020B0604020202020204" pitchFamily="34" charset="0"/>
            </a:endParaRPr>
          </a:p>
          <a:p>
            <a:pPr marL="0" indent="0" algn="just">
              <a:lnSpc>
                <a:spcPct val="150000"/>
              </a:lnSpc>
              <a:buFontTx/>
              <a:buNone/>
              <a:defRPr/>
            </a:pPr>
            <a:r>
              <a:rPr lang="en-GB" dirty="0">
                <a:latin typeface="Arial" panose="020B0604020202020204" pitchFamily="34" charset="0"/>
                <a:cs typeface="Arial" panose="020B0604020202020204" pitchFamily="34" charset="0"/>
              </a:rPr>
              <a:t>And then there is </a:t>
            </a:r>
            <a:r>
              <a:rPr lang="en-GB" b="1" dirty="0">
                <a:latin typeface="Arial" panose="020B0604020202020204" pitchFamily="34" charset="0"/>
                <a:cs typeface="Arial" panose="020B0604020202020204" pitchFamily="34" charset="0"/>
              </a:rPr>
              <a:t>Field Test or Pilot Study</a:t>
            </a:r>
            <a:r>
              <a:rPr lang="en-GB" dirty="0">
                <a:latin typeface="Arial" panose="020B0604020202020204" pitchFamily="34" charset="0"/>
                <a:cs typeface="Arial" panose="020B0604020202020204" pitchFamily="34" charset="0"/>
              </a:rPr>
              <a:t> gives us quantitative data on how the survey performs in real conditions. </a:t>
            </a:r>
            <a:endParaRPr lang="en-US"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98</a:t>
            </a:fld>
            <a:endParaRPr lang="de-DE"/>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lgn="just">
              <a:lnSpc>
                <a:spcPct val="150000"/>
              </a:lnSpc>
              <a:defRPr/>
            </a:pPr>
            <a:r>
              <a:rPr lang="en-GB" dirty="0">
                <a:latin typeface="Arial" panose="020B0604020202020204" pitchFamily="34" charset="0"/>
                <a:cs typeface="Arial" panose="020B0604020202020204" pitchFamily="34" charset="0"/>
              </a:rPr>
              <a:t>So, Expert Review is kind of our first measure for catching issues with survey questions. </a:t>
            </a:r>
            <a:endParaRPr dirty="0">
              <a:latin typeface="Arial" panose="020B0604020202020204" pitchFamily="34" charset="0"/>
              <a:cs typeface="Arial" panose="020B0604020202020204" pitchFamily="34" charset="0"/>
            </a:endParaRPr>
          </a:p>
          <a:p>
            <a:pPr algn="just">
              <a:lnSpc>
                <a:spcPct val="150000"/>
              </a:lnSpc>
              <a:defRPr/>
            </a:pPr>
            <a:endParaRPr lang="en-GB" b="1"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Who do we involve?</a:t>
            </a:r>
            <a:r>
              <a:rPr lang="en-GB" dirty="0">
                <a:latin typeface="Arial" panose="020B0604020202020204" pitchFamily="34" charset="0"/>
                <a:cs typeface="Arial" panose="020B0604020202020204" pitchFamily="34" charset="0"/>
              </a:rPr>
              <a:t> Three main types of experts:</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dirty="0">
                <a:latin typeface="Arial" panose="020B0604020202020204" pitchFamily="34" charset="0"/>
                <a:cs typeface="Arial" panose="020B0604020202020204" pitchFamily="34" charset="0"/>
              </a:rPr>
              <a:t>We’ve got </a:t>
            </a:r>
            <a:r>
              <a:rPr lang="en-GB" b="1" dirty="0">
                <a:latin typeface="Arial" panose="020B0604020202020204" pitchFamily="34" charset="0"/>
                <a:cs typeface="Arial" panose="020B0604020202020204" pitchFamily="34" charset="0"/>
              </a:rPr>
              <a:t>questionnaire design experts</a:t>
            </a:r>
            <a:r>
              <a:rPr lang="en-GB" dirty="0">
                <a:latin typeface="Arial" panose="020B0604020202020204" pitchFamily="34" charset="0"/>
                <a:cs typeface="Arial" panose="020B0604020202020204" pitchFamily="34" charset="0"/>
              </a:rPr>
              <a:t>, who are great at spotting awkward wording or confusing layouts.</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dirty="0">
                <a:latin typeface="Arial" panose="020B0604020202020204" pitchFamily="34" charset="0"/>
                <a:cs typeface="Arial" panose="020B0604020202020204" pitchFamily="34" charset="0"/>
              </a:rPr>
              <a:t>Then we have </a:t>
            </a:r>
            <a:r>
              <a:rPr lang="en-GB" b="1" dirty="0">
                <a:latin typeface="Arial" panose="020B0604020202020204" pitchFamily="34" charset="0"/>
                <a:cs typeface="Arial" panose="020B0604020202020204" pitchFamily="34" charset="0"/>
              </a:rPr>
              <a:t>subject matter experts</a:t>
            </a:r>
            <a:r>
              <a:rPr lang="en-GB" dirty="0">
                <a:latin typeface="Arial" panose="020B0604020202020204" pitchFamily="34" charset="0"/>
                <a:cs typeface="Arial" panose="020B0604020202020204" pitchFamily="34" charset="0"/>
              </a:rPr>
              <a:t> who know if our questions make sense for the topic.</a:t>
            </a:r>
            <a:endParaRPr dirty="0">
              <a:latin typeface="Arial" panose="020B0604020202020204" pitchFamily="34" charset="0"/>
              <a:cs typeface="Arial" panose="020B0604020202020204" pitchFamily="34" charset="0"/>
            </a:endParaRPr>
          </a:p>
          <a:p>
            <a:pPr algn="just">
              <a:lnSpc>
                <a:spcPct val="150000"/>
              </a:lnSpc>
              <a:buFont typeface="+mj-lt"/>
              <a:buAutoNum type="arabicPeriod"/>
              <a:defRPr/>
            </a:pPr>
            <a:r>
              <a:rPr lang="en-GB" dirty="0">
                <a:latin typeface="Arial" panose="020B0604020202020204" pitchFamily="34" charset="0"/>
                <a:cs typeface="Arial" panose="020B0604020202020204" pitchFamily="34" charset="0"/>
              </a:rPr>
              <a:t>And finally, </a:t>
            </a:r>
            <a:r>
              <a:rPr lang="en-GB" b="1" dirty="0">
                <a:latin typeface="Arial" panose="020B0604020202020204" pitchFamily="34" charset="0"/>
                <a:cs typeface="Arial" panose="020B0604020202020204" pitchFamily="34" charset="0"/>
              </a:rPr>
              <a:t>administration experts</a:t>
            </a:r>
            <a:r>
              <a:rPr lang="en-GB" dirty="0">
                <a:latin typeface="Arial" panose="020B0604020202020204" pitchFamily="34" charset="0"/>
                <a:cs typeface="Arial" panose="020B0604020202020204" pitchFamily="34" charset="0"/>
              </a:rPr>
              <a:t>—people like interviewers—who know how respondents actually react to these questions in real life.</a:t>
            </a:r>
            <a:endParaRPr dirty="0">
              <a:latin typeface="Arial" panose="020B0604020202020204" pitchFamily="34" charset="0"/>
              <a:cs typeface="Arial" panose="020B0604020202020204" pitchFamily="34" charset="0"/>
            </a:endParaRPr>
          </a:p>
          <a:p>
            <a:pPr algn="just">
              <a:lnSpc>
                <a:spcPct val="150000"/>
              </a:lnSpc>
              <a:buFont typeface="+mj-lt"/>
              <a:buNone/>
              <a:defRPr/>
            </a:pPr>
            <a:endParaRPr lang="en-GB" dirty="0">
              <a:latin typeface="Arial" panose="020B0604020202020204" pitchFamily="34" charset="0"/>
              <a:cs typeface="Arial" panose="020B0604020202020204" pitchFamily="34" charset="0"/>
            </a:endParaRPr>
          </a:p>
          <a:p>
            <a:pPr algn="just">
              <a:lnSpc>
                <a:spcPct val="150000"/>
              </a:lnSpc>
              <a:buFont typeface="+mj-lt"/>
              <a:buNone/>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What’s the goal here?</a:t>
            </a:r>
            <a:r>
              <a:rPr lang="en-GB" dirty="0">
                <a:latin typeface="Arial" panose="020B0604020202020204" pitchFamily="34" charset="0"/>
                <a:cs typeface="Arial" panose="020B0604020202020204" pitchFamily="34" charset="0"/>
              </a:rPr>
              <a:t> These experts look over the survey and try to catch anything that might trip up respondents—whether that’s wording that’s unclear, options that don’t make sense, or any little detail that might lead to misunderstandings. They’ll give feedback on each question and suggest improvements.</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How does it work?</a:t>
            </a:r>
            <a:r>
              <a:rPr lang="en-GB" dirty="0">
                <a:latin typeface="Arial" panose="020B0604020202020204" pitchFamily="34" charset="0"/>
                <a:cs typeface="Arial" panose="020B0604020202020204" pitchFamily="34" charset="0"/>
              </a:rPr>
              <a:t> We usually sit down with these experts, either one-on-one or in a group. Sometimes we’ll even record their comments so we don’t miss anything. We create and go through a detailed interview guide, and at the end, we create a detailed report on each question and a summary of the main issues they found.</a:t>
            </a:r>
            <a:endParaRPr dirty="0">
              <a:latin typeface="Arial" panose="020B0604020202020204" pitchFamily="34" charset="0"/>
              <a:cs typeface="Arial" panose="020B0604020202020204" pitchFamily="34" charset="0"/>
            </a:endParaRPr>
          </a:p>
          <a:p>
            <a:pPr algn="just">
              <a:lnSpc>
                <a:spcPct val="150000"/>
              </a:lnSpc>
              <a:defRPr/>
            </a:pPr>
            <a:endParaRPr lang="en-GB" dirty="0">
              <a:latin typeface="Arial" panose="020B0604020202020204" pitchFamily="34" charset="0"/>
              <a:cs typeface="Arial" panose="020B0604020202020204" pitchFamily="34" charset="0"/>
            </a:endParaRPr>
          </a:p>
          <a:p>
            <a:pPr algn="just">
              <a:lnSpc>
                <a:spcPct val="150000"/>
              </a:lnSpc>
              <a:defRPr/>
            </a:pPr>
            <a:r>
              <a:rPr lang="en-GB" b="1" dirty="0">
                <a:latin typeface="Arial" panose="020B0604020202020204" pitchFamily="34" charset="0"/>
                <a:cs typeface="Arial" panose="020B0604020202020204" pitchFamily="34" charset="0"/>
              </a:rPr>
              <a:t>Klick</a:t>
            </a:r>
            <a:endParaRPr dirty="0">
              <a:latin typeface="Arial" panose="020B0604020202020204" pitchFamily="34" charset="0"/>
              <a:cs typeface="Arial" panose="020B0604020202020204" pitchFamily="34" charset="0"/>
            </a:endParaRPr>
          </a:p>
          <a:p>
            <a:pPr algn="just">
              <a:lnSpc>
                <a:spcPct val="150000"/>
              </a:lnSpc>
              <a:defRPr/>
            </a:pPr>
            <a:r>
              <a:rPr lang="en-GB" dirty="0">
                <a:latin typeface="Arial" panose="020B0604020202020204" pitchFamily="34" charset="0"/>
                <a:cs typeface="Arial" panose="020B0604020202020204" pitchFamily="34" charset="0"/>
              </a:rPr>
              <a:t>Expert Reviews are cool because it’s pretty affordable and quick. We can catch big issues early on before moving into deeper testing</a:t>
            </a:r>
            <a:endParaRPr dirty="0">
              <a:latin typeface="Arial" panose="020B0604020202020204" pitchFamily="34" charset="0"/>
              <a:cs typeface="Arial" panose="020B0604020202020204" pitchFamily="34" charset="0"/>
            </a:endParaRPr>
          </a:p>
          <a:p>
            <a:pPr marL="0" indent="0">
              <a:buFontTx/>
              <a:buNone/>
              <a:defRPr/>
            </a:pPr>
            <a:endParaRPr lang="en-GB" dirty="0"/>
          </a:p>
        </p:txBody>
      </p:sp>
      <p:sp>
        <p:nvSpPr>
          <p:cNvPr id="4" name="Foliennummernplatzhalter 3"/>
          <p:cNvSpPr>
            <a:spLocks noGrp="1"/>
          </p:cNvSpPr>
          <p:nvPr>
            <p:ph type="sldNum" sz="quarter" idx="5"/>
          </p:nvPr>
        </p:nvSpPr>
        <p:spPr bwMode="auto"/>
        <p:txBody>
          <a:bodyPr/>
          <a:lstStyle/>
          <a:p>
            <a:pPr>
              <a:defRPr/>
            </a:pPr>
            <a:fld id="{345ED637-105D-47ED-97DB-2F24B2DB34D3}" type="slidenum">
              <a:rPr lang="de-DE"/>
              <a:t>99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Titelfolie">
    <p:spTree>
      <p:nvGrpSpPr>
        <p:cNvPr id="1" name=""/>
        <p:cNvGrpSpPr/>
        <p:nvPr/>
      </p:nvGrpSpPr>
      <p:grpSpPr bwMode="auto">
        <a:xfrm>
          <a:off x="0" y="0"/>
          <a:ext cx="0" cy="0"/>
          <a:chOff x="0" y="0"/>
          <a:chExt cx="0" cy="0"/>
        </a:xfrm>
      </p:grpSpPr>
      <p:sp>
        <p:nvSpPr>
          <p:cNvPr id="2" name="Titel 1"/>
          <p:cNvSpPr>
            <a:spLocks noGrp="1"/>
          </p:cNvSpPr>
          <p:nvPr>
            <p:ph type="ctrTitle"/>
          </p:nvPr>
        </p:nvSpPr>
        <p:spPr bwMode="auto">
          <a:xfrm>
            <a:off x="1524000" y="1122363"/>
            <a:ext cx="9144000" cy="2387600"/>
          </a:xfrm>
        </p:spPr>
        <p:txBody>
          <a:bodyPr anchor="b"/>
          <a:lstStyle>
            <a:lvl1pPr algn="ctr">
              <a:defRPr sz="6000"/>
            </a:lvl1pPr>
          </a:lstStyle>
          <a:p>
            <a:pPr>
              <a:defRPr/>
            </a:pPr>
            <a:r>
              <a:rPr lang="de-DE"/>
              <a:t>Mastertitelformat bearbeiten</a:t>
            </a:r>
            <a:endParaRPr/>
          </a:p>
        </p:txBody>
      </p:sp>
      <p:sp>
        <p:nvSpPr>
          <p:cNvPr id="3" name="Untertitel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sp>
        <p:nvSpPr>
          <p:cNvPr id="4" name="Datumsplatzhalter 3"/>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Titel und vertikaler Tex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Vertikaler Textplatzhalter 2"/>
          <p:cNvSpPr>
            <a:spLocks noGrp="1"/>
          </p:cNvSpPr>
          <p:nvPr>
            <p:ph type="body" orient="vert" idx="1"/>
          </p:nvPr>
        </p:nvSpPr>
        <p:spPr bwMode="auto"/>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kaler Titel und Text">
    <p:spTree>
      <p:nvGrpSpPr>
        <p:cNvPr id="1" name=""/>
        <p:cNvGrpSpPr/>
        <p:nvPr/>
      </p:nvGrpSpPr>
      <p:grpSpPr bwMode="auto">
        <a:xfrm>
          <a:off x="0" y="0"/>
          <a:ext cx="0" cy="0"/>
          <a:chOff x="0" y="0"/>
          <a:chExt cx="0" cy="0"/>
        </a:xfrm>
      </p:grpSpPr>
      <p:sp>
        <p:nvSpPr>
          <p:cNvPr id="2" name="Vertikaler Titel 1"/>
          <p:cNvSpPr>
            <a:spLocks noGrp="1"/>
          </p:cNvSpPr>
          <p:nvPr>
            <p:ph type="title" orient="vert"/>
          </p:nvPr>
        </p:nvSpPr>
        <p:spPr bwMode="auto">
          <a:xfrm>
            <a:off x="8724900" y="365125"/>
            <a:ext cx="2628900" cy="5811838"/>
          </a:xfrm>
        </p:spPr>
        <p:txBody>
          <a:bodyPr vert="eaVert"/>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838200" y="365125"/>
            <a:ext cx="7734300" cy="5811838"/>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userDrawn="1">
  <p:cSld name="UBRA Normal Blank Wide">
    <p:spTree>
      <p:nvGrpSpPr>
        <p:cNvPr id="1" name=""/>
        <p:cNvGrpSpPr/>
        <p:nvPr/>
      </p:nvGrpSpPr>
      <p:grpSpPr bwMode="auto">
        <a:xfrm>
          <a:off x="0" y="0"/>
          <a:ext cx="0" cy="0"/>
          <a:chOff x="0" y="0"/>
          <a:chExt cx="0" cy="0"/>
        </a:xfrm>
      </p:grpSpPr>
      <p:sp>
        <p:nvSpPr>
          <p:cNvPr id="3" name="Title Placeholder 1"/>
          <p:cNvSpPr>
            <a:spLocks noGrp="1"/>
          </p:cNvSpPr>
          <p:nvPr>
            <p:ph type="title"/>
          </p:nvPr>
        </p:nvSpPr>
        <p:spPr bwMode="auto">
          <a:xfrm>
            <a:off x="622709" y="1415760"/>
            <a:ext cx="10959691" cy="1143000"/>
          </a:xfrm>
          <a:prstGeom prst="rect">
            <a:avLst/>
          </a:prstGeom>
        </p:spPr>
        <p:txBody>
          <a:bodyPr vert="horz" lIns="91440" tIns="45720" rIns="91440" bIns="45720" rtlCol="0" anchor="ctr">
            <a:normAutofit/>
          </a:bodyPr>
          <a:lstStyle/>
          <a:p>
            <a:pPr>
              <a:defRPr/>
            </a:pPr>
            <a:r>
              <a:rPr lang="en-US"/>
              <a:t>Click to edit Master title style</a:t>
            </a:r>
            <a:endParaRPr/>
          </a:p>
        </p:txBody>
      </p:sp>
      <p:sp>
        <p:nvSpPr>
          <p:cNvPr id="4" name="Inhaltsplatzhalter 6"/>
          <p:cNvSpPr>
            <a:spLocks noGrp="1"/>
          </p:cNvSpPr>
          <p:nvPr>
            <p:ph sz="quarter" idx="10"/>
          </p:nvPr>
        </p:nvSpPr>
        <p:spPr bwMode="auto">
          <a:xfrm>
            <a:off x="622709" y="2669841"/>
            <a:ext cx="10959691" cy="3016199"/>
          </a:xfrm>
        </p:spPr>
        <p:txBody>
          <a:bodyPr>
            <a:no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Fußzeilenplatzhalter 1"/>
          <p:cNvSpPr>
            <a:spLocks noGrp="1"/>
          </p:cNvSpPr>
          <p:nvPr>
            <p:ph type="ftr" sz="quarter" idx="3"/>
          </p:nvPr>
        </p:nvSpPr>
        <p:spPr bwMode="auto">
          <a:xfrm>
            <a:off x="4787644" y="6447490"/>
            <a:ext cx="5088387" cy="366183"/>
          </a:xfrm>
          <a:prstGeom prst="rect">
            <a:avLst/>
          </a:prstGeom>
        </p:spPr>
        <p:txBody>
          <a:bodyPr vert="horz" lIns="91440" tIns="45720" rIns="91440" bIns="45720" rtlCol="0" anchor="ctr"/>
          <a:lstStyle>
            <a:lvl1pPr algn="l">
              <a:defRPr sz="1050">
                <a:solidFill>
                  <a:schemeClr val="bg2"/>
                </a:solidFill>
              </a:defRPr>
            </a:lvl1pPr>
          </a:lstStyle>
          <a:p>
            <a:pPr>
              <a:defRPr/>
            </a:pPr>
            <a:r>
              <a:rPr lang="de-DE"/>
              <a:t>Dr. Lina Schaare | DataNord Kick-off | 6 August 2024</a:t>
            </a:r>
            <a:endParaRPr/>
          </a:p>
        </p:txBody>
      </p:sp>
      <p:sp>
        <p:nvSpPr>
          <p:cNvPr id="8" name="Foliennummernplatzhalter 2"/>
          <p:cNvSpPr>
            <a:spLocks noGrp="1"/>
          </p:cNvSpPr>
          <p:nvPr>
            <p:ph type="sldNum" sz="quarter" idx="4"/>
          </p:nvPr>
        </p:nvSpPr>
        <p:spPr bwMode="auto">
          <a:xfrm>
            <a:off x="10078721" y="6447489"/>
            <a:ext cx="1511569" cy="366183"/>
          </a:xfrm>
          <a:prstGeom prst="rect">
            <a:avLst/>
          </a:prstGeom>
        </p:spPr>
        <p:txBody>
          <a:bodyPr vert="horz" lIns="91440" tIns="45720" rIns="91440" bIns="45720" rtlCol="0" anchor="ctr"/>
          <a:lstStyle>
            <a:lvl1pPr algn="l">
              <a:defRPr sz="1050">
                <a:solidFill>
                  <a:schemeClr val="bg2"/>
                </a:solidFill>
              </a:defRPr>
            </a:lvl1pPr>
          </a:lstStyle>
          <a:p>
            <a:pPr>
              <a:defRPr/>
            </a:pPr>
            <a:fld id="{707C92DC-47BD-4710-98B1-EE015EE7AD32}" type="slidenum">
              <a:rPr lang="de-DE"/>
              <a:t>‹Nr.›</a:t>
            </a:fld>
            <a:endParaRPr lang="de-DE"/>
          </a:p>
        </p:txBody>
      </p:sp>
    </p:spTree>
    <p:extLst>
      <p:ext uri="{BB962C8B-B14F-4D97-AF65-F5344CB8AC3E}">
        <p14:creationId xmlns:p14="http://schemas.microsoft.com/office/powerpoint/2010/main" val="3039227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Inhaltsplatzhalter 2"/>
          <p:cNvSpPr>
            <a:spLocks noGrp="1"/>
          </p:cNvSpPr>
          <p:nvPr>
            <p:ph idx="1"/>
          </p:nvPr>
        </p:nvSpPr>
        <p:spPr bwMode="auto"/>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Abschnitts-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1850" y="1709738"/>
            <a:ext cx="10515600" cy="2852737"/>
          </a:xfrm>
        </p:spPr>
        <p:txBody>
          <a:bodyPr anchor="b"/>
          <a:lstStyle>
            <a:lvl1pPr>
              <a:defRPr sz="6000"/>
            </a:lvl1pPr>
          </a:lstStyle>
          <a:p>
            <a:pPr>
              <a:defRPr/>
            </a:pPr>
            <a:r>
              <a:rPr lang="de-DE"/>
              <a:t>Mastertitelformat bearbeiten</a:t>
            </a:r>
            <a:endParaRPr/>
          </a:p>
        </p:txBody>
      </p:sp>
      <p:sp>
        <p:nvSpPr>
          <p:cNvPr id="3" name="Textplatzhalter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Mastertextformat bearbeiten</a:t>
            </a:r>
            <a:endParaRPr/>
          </a:p>
        </p:txBody>
      </p:sp>
      <p:sp>
        <p:nvSpPr>
          <p:cNvPr id="4" name="Datumsplatzhalter 3"/>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Zwei Inhalte">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Inhaltsplatzhalter 2"/>
          <p:cNvSpPr>
            <a:spLocks noGrp="1"/>
          </p:cNvSpPr>
          <p:nvPr>
            <p:ph sz="half" idx="1"/>
          </p:nvPr>
        </p:nvSpPr>
        <p:spPr bwMode="auto">
          <a:xfrm>
            <a:off x="838200" y="1825625"/>
            <a:ext cx="5181600"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Inhaltsplatzhalter 3"/>
          <p:cNvSpPr>
            <a:spLocks noGrp="1"/>
          </p:cNvSpPr>
          <p:nvPr>
            <p:ph sz="half" idx="2"/>
          </p:nvPr>
        </p:nvSpPr>
        <p:spPr bwMode="auto">
          <a:xfrm>
            <a:off x="6172200" y="1825625"/>
            <a:ext cx="5181600"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Datumsplatzhalter 4"/>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6" name="Fußzeilenplatzhalter 5"/>
          <p:cNvSpPr>
            <a:spLocks noGrp="1"/>
          </p:cNvSpPr>
          <p:nvPr>
            <p:ph type="ftr" sz="quarter" idx="11"/>
          </p:nvPr>
        </p:nvSpPr>
        <p:spPr bwMode="auto"/>
        <p:txBody>
          <a:bodyPr/>
          <a:lstStyle/>
          <a:p>
            <a:pPr>
              <a:defRPr/>
            </a:pPr>
            <a:endParaRPr lang="de-DE"/>
          </a:p>
        </p:txBody>
      </p:sp>
      <p:sp>
        <p:nvSpPr>
          <p:cNvPr id="7" name="Foliennummernplatzhalter 6"/>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365125"/>
            <a:ext cx="10515600" cy="1325563"/>
          </a:xfrm>
        </p:spPr>
        <p:txBody>
          <a:bodyPr/>
          <a:lstStyle/>
          <a:p>
            <a:pPr>
              <a:defRPr/>
            </a:pPr>
            <a:r>
              <a:rPr lang="de-DE"/>
              <a:t>Mastertitelformat bearbeiten</a:t>
            </a:r>
            <a:endParaRPr/>
          </a:p>
        </p:txBody>
      </p:sp>
      <p:sp>
        <p:nvSpPr>
          <p:cNvPr id="3" name="Textplatzhalt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4" name="Inhaltsplatzhalter 3"/>
          <p:cNvSpPr>
            <a:spLocks noGrp="1"/>
          </p:cNvSpPr>
          <p:nvPr>
            <p:ph sz="half" idx="2"/>
          </p:nvPr>
        </p:nvSpPr>
        <p:spPr bwMode="auto">
          <a:xfrm>
            <a:off x="839788" y="2505074"/>
            <a:ext cx="5157787"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6" name="Inhaltsplatzhalter 5"/>
          <p:cNvSpPr>
            <a:spLocks noGrp="1"/>
          </p:cNvSpPr>
          <p:nvPr>
            <p:ph sz="quarter" idx="4"/>
          </p:nvPr>
        </p:nvSpPr>
        <p:spPr bwMode="auto">
          <a:xfrm>
            <a:off x="6172200" y="2505074"/>
            <a:ext cx="5183188"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6"/>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8" name="Fußzeilenplatzhalter 7"/>
          <p:cNvSpPr>
            <a:spLocks noGrp="1"/>
          </p:cNvSpPr>
          <p:nvPr>
            <p:ph type="ftr" sz="quarter" idx="11"/>
          </p:nvPr>
        </p:nvSpPr>
        <p:spPr bwMode="auto"/>
        <p:txBody>
          <a:bodyPr/>
          <a:lstStyle/>
          <a:p>
            <a:pPr>
              <a:defRPr/>
            </a:pPr>
            <a:endParaRPr lang="de-DE"/>
          </a:p>
        </p:txBody>
      </p:sp>
      <p:sp>
        <p:nvSpPr>
          <p:cNvPr id="9" name="Foliennummernplatzhalter 8"/>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Datumsplatzhalter 2"/>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4" name="Fußzeilenplatzhalter 3"/>
          <p:cNvSpPr>
            <a:spLocks noGrp="1"/>
          </p:cNvSpPr>
          <p:nvPr>
            <p:ph type="ftr" sz="quarter" idx="11"/>
          </p:nvPr>
        </p:nvSpPr>
        <p:spPr bwMode="auto"/>
        <p:txBody>
          <a:bodyPr/>
          <a:lstStyle/>
          <a:p>
            <a:pPr>
              <a:defRPr/>
            </a:pPr>
            <a:endParaRPr lang="de-DE"/>
          </a:p>
        </p:txBody>
      </p:sp>
      <p:sp>
        <p:nvSpPr>
          <p:cNvPr id="5" name="Foliennummernplatzhalter 4"/>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2" name="Datumsplatzhalter 1"/>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3" name="Fußzeilenplatzhalter 2"/>
          <p:cNvSpPr>
            <a:spLocks noGrp="1"/>
          </p:cNvSpPr>
          <p:nvPr>
            <p:ph type="ftr" sz="quarter" idx="11"/>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Inhalt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457200"/>
            <a:ext cx="3932237" cy="1600200"/>
          </a:xfrm>
        </p:spPr>
        <p:txBody>
          <a:bodyPr anchor="b"/>
          <a:lstStyle>
            <a:lvl1pPr>
              <a:defRPr sz="3200"/>
            </a:lvl1pPr>
          </a:lstStyle>
          <a:p>
            <a:pPr>
              <a:defRPr/>
            </a:pPr>
            <a:r>
              <a:rPr lang="de-DE"/>
              <a:t>Mastertitelformat bearbeiten</a:t>
            </a:r>
            <a:endParaRPr/>
          </a:p>
        </p:txBody>
      </p:sp>
      <p:sp>
        <p:nvSpPr>
          <p:cNvPr id="3" name="Inhaltsplatzhalter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5" name="Datumsplatzhalter 4"/>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6" name="Fußzeilenplatzhalter 5"/>
          <p:cNvSpPr>
            <a:spLocks noGrp="1"/>
          </p:cNvSpPr>
          <p:nvPr>
            <p:ph type="ftr" sz="quarter" idx="11"/>
          </p:nvPr>
        </p:nvSpPr>
        <p:spPr bwMode="auto"/>
        <p:txBody>
          <a:bodyPr/>
          <a:lstStyle/>
          <a:p>
            <a:pPr>
              <a:defRPr/>
            </a:pPr>
            <a:endParaRPr lang="de-DE"/>
          </a:p>
        </p:txBody>
      </p:sp>
      <p:sp>
        <p:nvSpPr>
          <p:cNvPr id="7" name="Foliennummernplatzhalter 6"/>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Bild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457200"/>
            <a:ext cx="3932237" cy="1600200"/>
          </a:xfrm>
        </p:spPr>
        <p:txBody>
          <a:bodyPr anchor="b"/>
          <a:lstStyle>
            <a:lvl1pPr>
              <a:defRPr sz="3200"/>
            </a:lvl1pPr>
          </a:lstStyle>
          <a:p>
            <a:pPr>
              <a:defRPr/>
            </a:pPr>
            <a:r>
              <a:rPr lang="de-DE"/>
              <a:t>Mastertitelformat bearbeiten</a:t>
            </a:r>
            <a:endParaRPr/>
          </a:p>
        </p:txBody>
      </p:sp>
      <p:sp>
        <p:nvSpPr>
          <p:cNvPr id="3" name="Bildplatzhalter 2"/>
          <p:cNvSpPr>
            <a:spLocks noGrp="1"/>
          </p:cNvSpPr>
          <p:nvPr>
            <p:ph type="pic" idx="1"/>
          </p:nvPr>
        </p:nvSpPr>
        <p:spPr bwMode="auto">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de-DE"/>
          </a:p>
        </p:txBody>
      </p:sp>
      <p:sp>
        <p:nvSpPr>
          <p:cNvPr id="4" name="Textplatzhalt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5" name="Datumsplatzhalter 4"/>
          <p:cNvSpPr>
            <a:spLocks noGrp="1"/>
          </p:cNvSpPr>
          <p:nvPr>
            <p:ph type="dt" sz="half" idx="10"/>
          </p:nvPr>
        </p:nvSpPr>
        <p:spPr bwMode="auto"/>
        <p:txBody>
          <a:bodyPr/>
          <a:lstStyle/>
          <a:p>
            <a:pPr>
              <a:defRPr/>
            </a:pPr>
            <a:fld id="{21838549-1369-4C4A-B55D-78335608394A}" type="datetimeFigureOut">
              <a:rPr lang="de-DE"/>
              <a:t>15.10.2025</a:t>
            </a:fld>
            <a:endParaRPr lang="de-DE"/>
          </a:p>
        </p:txBody>
      </p:sp>
      <p:sp>
        <p:nvSpPr>
          <p:cNvPr id="6" name="Fußzeilenplatzhalter 5"/>
          <p:cNvSpPr>
            <a:spLocks noGrp="1"/>
          </p:cNvSpPr>
          <p:nvPr>
            <p:ph type="ftr" sz="quarter" idx="11"/>
          </p:nvPr>
        </p:nvSpPr>
        <p:spPr bwMode="auto"/>
        <p:txBody>
          <a:bodyPr/>
          <a:lstStyle/>
          <a:p>
            <a:pPr>
              <a:defRPr/>
            </a:pPr>
            <a:endParaRPr lang="de-DE"/>
          </a:p>
        </p:txBody>
      </p:sp>
      <p:sp>
        <p:nvSpPr>
          <p:cNvPr id="7" name="Foliennummernplatzhalter 6"/>
          <p:cNvSpPr>
            <a:spLocks noGrp="1"/>
          </p:cNvSpPr>
          <p:nvPr>
            <p:ph type="sldNum" sz="quarter" idx="12"/>
          </p:nvPr>
        </p:nvSpPr>
        <p:spPr bwMode="auto"/>
        <p:txBody>
          <a:bodyPr/>
          <a:lstStyle/>
          <a:p>
            <a:pPr>
              <a:defRPr/>
            </a:pPr>
            <a:fld id="{6F6E2747-A8A7-49F5-B2A3-12CFA4C3E2CF}" type="slidenum">
              <a:rPr lang="de-DE"/>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elplatzhalt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de-DE"/>
              <a:t>Mastertitelformat bearbeiten</a:t>
            </a:r>
            <a:endParaRPr/>
          </a:p>
        </p:txBody>
      </p:sp>
      <p:sp>
        <p:nvSpPr>
          <p:cNvPr id="3" name="Textplatzhalt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21838549-1369-4C4A-B55D-78335608394A}" type="datetimeFigureOut">
              <a:rPr lang="de-DE"/>
              <a:t>15.10.2025</a:t>
            </a:fld>
            <a:endParaRPr lang="de-DE"/>
          </a:p>
        </p:txBody>
      </p:sp>
      <p:sp>
        <p:nvSpPr>
          <p:cNvPr id="5" name="Fußzeilenplatzhalt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de-DE"/>
          </a:p>
        </p:txBody>
      </p:sp>
      <p:sp>
        <p:nvSpPr>
          <p:cNvPr id="6" name="Foliennummernplatzhalt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F6E2747-A8A7-49F5-B2A3-12CFA4C3E2CF}" type="slidenum">
              <a:rPr lang="de-DE"/>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xml"/><Relationship Id="rId7" Type="http://schemas.openxmlformats.org/officeDocument/2006/relationships/image" Target="../media/image1.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png"/><Relationship Id="rId4" Type="http://schemas.openxmlformats.org/officeDocument/2006/relationships/image" Target="../media/image2.jp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43.png"/><Relationship Id="rId5" Type="http://schemas.openxmlformats.org/officeDocument/2006/relationships/image" Target="../media/image3.png"/><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www.johnhartstudios.com/" TargetMode="External"/><Relationship Id="rId2" Type="http://schemas.openxmlformats.org/officeDocument/2006/relationships/notesSlide" Target="../notesSlides/notesSlide100.xml"/><Relationship Id="rId1" Type="http://schemas.openxmlformats.org/officeDocument/2006/relationships/slideLayout" Target="../slideLayouts/slideLayout6.xml"/><Relationship Id="rId6" Type="http://schemas.openxmlformats.org/officeDocument/2006/relationships/image" Target="../media/image204.jpg"/><Relationship Id="rId5" Type="http://schemas.openxmlformats.org/officeDocument/2006/relationships/image" Target="../media/image3.png"/><Relationship Id="rId4" Type="http://schemas.openxmlformats.org/officeDocument/2006/relationships/image" Target="../media/image4.png"/></Relationships>
</file>

<file path=ppt/slides/_rels/slide10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0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0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3.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0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4.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05.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image" Target="../media/image2.jpg"/><Relationship Id="rId7" Type="http://schemas.openxmlformats.org/officeDocument/2006/relationships/image" Target="../media/image205.png"/><Relationship Id="rId2" Type="http://schemas.openxmlformats.org/officeDocument/2006/relationships/notesSlide" Target="../notesSlides/notesSlide105.xml"/><Relationship Id="rId1" Type="http://schemas.openxmlformats.org/officeDocument/2006/relationships/slideLayout" Target="../slideLayouts/slideLayout6.xml"/><Relationship Id="rId6" Type="http://schemas.openxmlformats.org/officeDocument/2006/relationships/hyperlink" Target="https://jkhoehne.eu/wp-content/uploads/2024/06/Lenzner_ChatGPT_Cognitive_Pretesting_public.pdf" TargetMode="External"/><Relationship Id="rId5" Type="http://schemas.openxmlformats.org/officeDocument/2006/relationships/image" Target="../media/image3.png"/><Relationship Id="rId10" Type="http://schemas.openxmlformats.org/officeDocument/2006/relationships/image" Target="../media/image208.png"/><Relationship Id="rId4" Type="http://schemas.openxmlformats.org/officeDocument/2006/relationships/image" Target="../media/image4.png"/><Relationship Id="rId9" Type="http://schemas.openxmlformats.org/officeDocument/2006/relationships/image" Target="../media/image207.png"/></Relationships>
</file>

<file path=ppt/slides/_rels/slide10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imgflip.com/i/1y6tsb" TargetMode="External"/><Relationship Id="rId2" Type="http://schemas.openxmlformats.org/officeDocument/2006/relationships/notesSlide" Target="../notesSlides/notesSlide106.xml"/><Relationship Id="rId1" Type="http://schemas.openxmlformats.org/officeDocument/2006/relationships/slideLayout" Target="../slideLayouts/slideLayout6.xml"/><Relationship Id="rId6" Type="http://schemas.openxmlformats.org/officeDocument/2006/relationships/image" Target="../media/image209.jpg"/><Relationship Id="rId5" Type="http://schemas.openxmlformats.org/officeDocument/2006/relationships/image" Target="../media/image3.png"/><Relationship Id="rId4" Type="http://schemas.openxmlformats.org/officeDocument/2006/relationships/image" Target="../media/image4.png"/></Relationships>
</file>

<file path=ppt/slides/_rels/slide107.xml.rels><?xml version="1.0" encoding="UTF-8" standalone="yes"?>
<Relationships xmlns="http://schemas.openxmlformats.org/package/2006/relationships"><Relationship Id="rId8" Type="http://schemas.openxmlformats.org/officeDocument/2006/relationships/image" Target="../media/image212.png"/><Relationship Id="rId13" Type="http://schemas.openxmlformats.org/officeDocument/2006/relationships/image" Target="../media/image217.svg"/><Relationship Id="rId3" Type="http://schemas.openxmlformats.org/officeDocument/2006/relationships/image" Target="../media/image2.jpg"/><Relationship Id="rId7" Type="http://schemas.openxmlformats.org/officeDocument/2006/relationships/image" Target="../media/image211.svg"/><Relationship Id="rId12" Type="http://schemas.openxmlformats.org/officeDocument/2006/relationships/image" Target="../media/image216.png"/><Relationship Id="rId2" Type="http://schemas.openxmlformats.org/officeDocument/2006/relationships/notesSlide" Target="../notesSlides/notesSlide107.xml"/><Relationship Id="rId1" Type="http://schemas.openxmlformats.org/officeDocument/2006/relationships/slideLayout" Target="../slideLayouts/slideLayout6.xml"/><Relationship Id="rId6" Type="http://schemas.openxmlformats.org/officeDocument/2006/relationships/image" Target="../media/image210.png"/><Relationship Id="rId11" Type="http://schemas.openxmlformats.org/officeDocument/2006/relationships/image" Target="../media/image215.svg"/><Relationship Id="rId5" Type="http://schemas.openxmlformats.org/officeDocument/2006/relationships/image" Target="../media/image3.png"/><Relationship Id="rId15" Type="http://schemas.openxmlformats.org/officeDocument/2006/relationships/image" Target="../media/image219.svg"/><Relationship Id="rId10" Type="http://schemas.openxmlformats.org/officeDocument/2006/relationships/image" Target="../media/image214.png"/><Relationship Id="rId4" Type="http://schemas.openxmlformats.org/officeDocument/2006/relationships/image" Target="../media/image4.png"/><Relationship Id="rId9" Type="http://schemas.openxmlformats.org/officeDocument/2006/relationships/image" Target="../media/image213.svg"/><Relationship Id="rId14" Type="http://schemas.openxmlformats.org/officeDocument/2006/relationships/image" Target="../media/image218.png"/></Relationships>
</file>

<file path=ppt/slides/_rels/slide10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8.xml"/><Relationship Id="rId1" Type="http://schemas.openxmlformats.org/officeDocument/2006/relationships/slideLayout" Target="../slideLayouts/slideLayout6.xml"/><Relationship Id="rId6" Type="http://schemas.openxmlformats.org/officeDocument/2006/relationships/image" Target="../media/image97.png"/><Relationship Id="rId5" Type="http://schemas.openxmlformats.org/officeDocument/2006/relationships/image" Target="../media/image3.png"/><Relationship Id="rId4" Type="http://schemas.openxmlformats.org/officeDocument/2006/relationships/image" Target="../media/image4.png"/></Relationships>
</file>

<file path=ppt/slides/_rels/slide10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1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adamstwp.org/recycling/" TargetMode="External"/><Relationship Id="rId2" Type="http://schemas.openxmlformats.org/officeDocument/2006/relationships/notesSlide" Target="../notesSlides/notesSlide110.xml"/><Relationship Id="rId1" Type="http://schemas.openxmlformats.org/officeDocument/2006/relationships/slideLayout" Target="../slideLayouts/slideLayout6.xml"/><Relationship Id="rId6" Type="http://schemas.openxmlformats.org/officeDocument/2006/relationships/image" Target="../media/image220.jpeg"/><Relationship Id="rId5" Type="http://schemas.openxmlformats.org/officeDocument/2006/relationships/image" Target="../media/image3.png"/><Relationship Id="rId4" Type="http://schemas.openxmlformats.org/officeDocument/2006/relationships/image" Target="../media/image4.png"/></Relationships>
</file>

<file path=ppt/slides/_rels/slide111.xml.rels><?xml version="1.0" encoding="UTF-8" standalone="yes"?>
<Relationships xmlns="http://schemas.openxmlformats.org/package/2006/relationships"><Relationship Id="rId8" Type="http://schemas.openxmlformats.org/officeDocument/2006/relationships/image" Target="../media/image222.svg"/><Relationship Id="rId13" Type="http://schemas.openxmlformats.org/officeDocument/2006/relationships/image" Target="../media/image227.png"/><Relationship Id="rId3" Type="http://schemas.openxmlformats.org/officeDocument/2006/relationships/image" Target="../media/image2.jpg"/><Relationship Id="rId7" Type="http://schemas.openxmlformats.org/officeDocument/2006/relationships/image" Target="../media/image221.png"/><Relationship Id="rId12" Type="http://schemas.openxmlformats.org/officeDocument/2006/relationships/image" Target="../media/image226.svg"/><Relationship Id="rId2" Type="http://schemas.openxmlformats.org/officeDocument/2006/relationships/notesSlide" Target="../notesSlides/notesSlide111.xml"/><Relationship Id="rId1" Type="http://schemas.openxmlformats.org/officeDocument/2006/relationships/slideLayout" Target="../slideLayouts/slideLayout6.xml"/><Relationship Id="rId6" Type="http://schemas.openxmlformats.org/officeDocument/2006/relationships/image" Target="../media/image205.png"/><Relationship Id="rId11" Type="http://schemas.openxmlformats.org/officeDocument/2006/relationships/image" Target="../media/image225.png"/><Relationship Id="rId5" Type="http://schemas.openxmlformats.org/officeDocument/2006/relationships/image" Target="../media/image3.png"/><Relationship Id="rId10" Type="http://schemas.openxmlformats.org/officeDocument/2006/relationships/image" Target="../media/image224.svg"/><Relationship Id="rId4" Type="http://schemas.openxmlformats.org/officeDocument/2006/relationships/image" Target="../media/image4.png"/><Relationship Id="rId9" Type="http://schemas.openxmlformats.org/officeDocument/2006/relationships/image" Target="../media/image223.png"/><Relationship Id="rId14" Type="http://schemas.openxmlformats.org/officeDocument/2006/relationships/image" Target="../media/image228.svg"/></Relationships>
</file>

<file path=ppt/slides/_rels/slide112.xml.rels><?xml version="1.0" encoding="UTF-8" standalone="yes"?>
<Relationships xmlns="http://schemas.openxmlformats.org/package/2006/relationships"><Relationship Id="rId8" Type="http://schemas.openxmlformats.org/officeDocument/2006/relationships/hyperlink" Target="https://www.konsortswd.de/wp-content/uploads/RatSWD_Output4b.7_Standardfragenkatalog_2023.pdf" TargetMode="External"/><Relationship Id="rId3" Type="http://schemas.openxmlformats.org/officeDocument/2006/relationships/image" Target="../media/image2.jpg"/><Relationship Id="rId7" Type="http://schemas.openxmlformats.org/officeDocument/2006/relationships/hyperlink" Target="https://sqp.gesis.org/" TargetMode="External"/><Relationship Id="rId12" Type="http://schemas.openxmlformats.org/officeDocument/2006/relationships/hyperlink" Target="https://www.testarchiv.eu/en" TargetMode="External"/><Relationship Id="rId2" Type="http://schemas.openxmlformats.org/officeDocument/2006/relationships/notesSlide" Target="../notesSlides/notesSlide112.xml"/><Relationship Id="rId1" Type="http://schemas.openxmlformats.org/officeDocument/2006/relationships/slideLayout" Target="../slideLayouts/slideLayout6.xml"/><Relationship Id="rId6" Type="http://schemas.openxmlformats.org/officeDocument/2006/relationships/hyperlink" Target="https://zis.gesis.org/en" TargetMode="External"/><Relationship Id="rId11" Type="http://schemas.openxmlformats.org/officeDocument/2006/relationships/hyperlink" Target="https://psyndex.de/tests/" TargetMode="External"/><Relationship Id="rId5" Type="http://schemas.openxmlformats.org/officeDocument/2006/relationships/image" Target="../media/image3.png"/><Relationship Id="rId10" Type="http://schemas.openxmlformats.org/officeDocument/2006/relationships/image" Target="../media/image229.png"/><Relationship Id="rId4" Type="http://schemas.openxmlformats.org/officeDocument/2006/relationships/image" Target="../media/image4.png"/><Relationship Id="rId9" Type="http://schemas.openxmlformats.org/officeDocument/2006/relationships/hyperlink" Target="https://www.fdz-bildung.de/zugang-instrumente?la=en" TargetMode="External"/></Relationships>
</file>

<file path=ppt/slides/_rels/slide113.xml.rels><?xml version="1.0" encoding="UTF-8" standalone="yes"?>
<Relationships xmlns="http://schemas.openxmlformats.org/package/2006/relationships"><Relationship Id="rId8" Type="http://schemas.openxmlformats.org/officeDocument/2006/relationships/image" Target="../media/image230.png"/><Relationship Id="rId3" Type="http://schemas.openxmlformats.org/officeDocument/2006/relationships/image" Target="../media/image2.jpg"/><Relationship Id="rId7" Type="http://schemas.openxmlformats.org/officeDocument/2006/relationships/hyperlink" Target="https://www.gesis.org/angebot/wissen-vermitteln/publikationen/archiv/zuma-und-za-publikationen/zuma-nachrichten/gesamtverzeichnis#c3411" TargetMode="External"/><Relationship Id="rId2" Type="http://schemas.openxmlformats.org/officeDocument/2006/relationships/notesSlide" Target="../notesSlides/notesSlide113.xml"/><Relationship Id="rId1" Type="http://schemas.openxmlformats.org/officeDocument/2006/relationships/slideLayout" Target="../slideLayouts/slideLayout6.xml"/><Relationship Id="rId6" Type="http://schemas.openxmlformats.org/officeDocument/2006/relationships/hyperlink" Target="https://miss.psychopen.eu/index.php/miss/issue/view/539" TargetMode="External"/><Relationship Id="rId5" Type="http://schemas.openxmlformats.org/officeDocument/2006/relationships/image" Target="../media/image3.png"/><Relationship Id="rId10" Type="http://schemas.openxmlformats.org/officeDocument/2006/relationships/image" Target="../media/image232.png"/><Relationship Id="rId4" Type="http://schemas.openxmlformats.org/officeDocument/2006/relationships/image" Target="../media/image4.png"/><Relationship Id="rId9" Type="http://schemas.openxmlformats.org/officeDocument/2006/relationships/image" Target="../media/image231.png"/></Relationships>
</file>

<file path=ppt/slides/_rels/slide114.xml.rels><?xml version="1.0" encoding="UTF-8" standalone="yes"?>
<Relationships xmlns="http://schemas.openxmlformats.org/package/2006/relationships"><Relationship Id="rId8" Type="http://schemas.openxmlformats.org/officeDocument/2006/relationships/hyperlink" Target="https://doi.org/10.1515/zfsoz-2013-0106" TargetMode="External"/><Relationship Id="rId3" Type="http://schemas.openxmlformats.org/officeDocument/2006/relationships/image" Target="../media/image2.jpg"/><Relationship Id="rId7" Type="http://schemas.openxmlformats.org/officeDocument/2006/relationships/image" Target="../media/image234.png"/><Relationship Id="rId2" Type="http://schemas.openxmlformats.org/officeDocument/2006/relationships/notesSlide" Target="../notesSlides/notesSlide114.xml"/><Relationship Id="rId1" Type="http://schemas.openxmlformats.org/officeDocument/2006/relationships/slideLayout" Target="../slideLayouts/slideLayout6.xml"/><Relationship Id="rId6" Type="http://schemas.openxmlformats.org/officeDocument/2006/relationships/image" Target="../media/image233.png"/><Relationship Id="rId5" Type="http://schemas.openxmlformats.org/officeDocument/2006/relationships/image" Target="../media/image3.png"/><Relationship Id="rId4" Type="http://schemas.openxmlformats.org/officeDocument/2006/relationships/image" Target="../media/image4.png"/></Relationships>
</file>

<file path=ppt/slides/_rels/slide115.xml.rels><?xml version="1.0" encoding="UTF-8" standalone="yes"?>
<Relationships xmlns="http://schemas.openxmlformats.org/package/2006/relationships"><Relationship Id="rId8" Type="http://schemas.openxmlformats.org/officeDocument/2006/relationships/hyperlink" Target="https://www.europeansocialsurvey.org/" TargetMode="External"/><Relationship Id="rId3" Type="http://schemas.openxmlformats.org/officeDocument/2006/relationships/image" Target="../media/image2.jpg"/><Relationship Id="rId7" Type="http://schemas.openxmlformats.org/officeDocument/2006/relationships/hyperlink" Target="https://www.gesis.org/en/allbus" TargetMode="External"/><Relationship Id="rId12" Type="http://schemas.openxmlformats.org/officeDocument/2006/relationships/image" Target="../media/image235.png"/><Relationship Id="rId2" Type="http://schemas.openxmlformats.org/officeDocument/2006/relationships/notesSlide" Target="../notesSlides/notesSlide115.xml"/><Relationship Id="rId1" Type="http://schemas.openxmlformats.org/officeDocument/2006/relationships/slideLayout" Target="../slideLayouts/slideLayout6.xml"/><Relationship Id="rId6" Type="http://schemas.openxmlformats.org/officeDocument/2006/relationships/hyperlink" Target="https://datasetsearch.research.google.com/" TargetMode="External"/><Relationship Id="rId11" Type="http://schemas.openxmlformats.org/officeDocument/2006/relationships/hyperlink" Target="https://share-eric.eu/" TargetMode="External"/><Relationship Id="rId5" Type="http://schemas.openxmlformats.org/officeDocument/2006/relationships/image" Target="../media/image3.png"/><Relationship Id="rId10" Type="http://schemas.openxmlformats.org/officeDocument/2006/relationships/hyperlink" Target="https://www.neps-data.de/Mainpage" TargetMode="External"/><Relationship Id="rId4" Type="http://schemas.openxmlformats.org/officeDocument/2006/relationships/image" Target="../media/image4.png"/><Relationship Id="rId9" Type="http://schemas.openxmlformats.org/officeDocument/2006/relationships/hyperlink" Target="https://www.diw.de/de/diw_01.c.412809.de/sozio-oekonomisches_panel__soep.html" TargetMode="External"/></Relationships>
</file>

<file path=ppt/slides/_rels/slide116.xml.rels><?xml version="1.0" encoding="UTF-8" standalone="yes"?>
<Relationships xmlns="http://schemas.openxmlformats.org/package/2006/relationships"><Relationship Id="rId8" Type="http://schemas.openxmlformats.org/officeDocument/2006/relationships/image" Target="../media/image238.png"/><Relationship Id="rId3" Type="http://schemas.openxmlformats.org/officeDocument/2006/relationships/image" Target="../media/image2.jpg"/><Relationship Id="rId7" Type="http://schemas.openxmlformats.org/officeDocument/2006/relationships/image" Target="../media/image237.png"/><Relationship Id="rId2" Type="http://schemas.openxmlformats.org/officeDocument/2006/relationships/notesSlide" Target="../notesSlides/notesSlide116.xml"/><Relationship Id="rId1" Type="http://schemas.openxmlformats.org/officeDocument/2006/relationships/slideLayout" Target="../slideLayouts/slideLayout6.xml"/><Relationship Id="rId6" Type="http://schemas.openxmlformats.org/officeDocument/2006/relationships/image" Target="../media/image236.gif"/><Relationship Id="rId5" Type="http://schemas.openxmlformats.org/officeDocument/2006/relationships/image" Target="../media/image3.png"/><Relationship Id="rId4" Type="http://schemas.openxmlformats.org/officeDocument/2006/relationships/image" Target="../media/image4.png"/></Relationships>
</file>

<file path=ppt/slides/_rels/slide1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9.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0.xml"/><Relationship Id="rId1" Type="http://schemas.openxmlformats.org/officeDocument/2006/relationships/slideLayout" Target="../slideLayouts/slideLayout6.xml"/><Relationship Id="rId6" Type="http://schemas.openxmlformats.org/officeDocument/2006/relationships/image" Target="../media/image239.jpg"/><Relationship Id="rId5" Type="http://schemas.openxmlformats.org/officeDocument/2006/relationships/image" Target="../media/image3.png"/><Relationship Id="rId4" Type="http://schemas.openxmlformats.org/officeDocument/2006/relationships/image" Target="../media/image4.png"/></Relationships>
</file>

<file path=ppt/slides/_rels/slide1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22.xml.rels><?xml version="1.0" encoding="UTF-8" standalone="yes"?>
<Relationships xmlns="http://schemas.openxmlformats.org/package/2006/relationships"><Relationship Id="rId8" Type="http://schemas.openxmlformats.org/officeDocument/2006/relationships/image" Target="../media/image242.png"/><Relationship Id="rId13" Type="http://schemas.openxmlformats.org/officeDocument/2006/relationships/image" Target="../media/image247.jpg"/><Relationship Id="rId3" Type="http://schemas.openxmlformats.org/officeDocument/2006/relationships/image" Target="../media/image2.jpg"/><Relationship Id="rId7" Type="http://schemas.openxmlformats.org/officeDocument/2006/relationships/image" Target="../media/image241.png"/><Relationship Id="rId12" Type="http://schemas.openxmlformats.org/officeDocument/2006/relationships/image" Target="../media/image246.png"/><Relationship Id="rId2" Type="http://schemas.openxmlformats.org/officeDocument/2006/relationships/notesSlide" Target="../notesSlides/notesSlide122.xml"/><Relationship Id="rId1" Type="http://schemas.openxmlformats.org/officeDocument/2006/relationships/slideLayout" Target="../slideLayouts/slideLayout6.xml"/><Relationship Id="rId6" Type="http://schemas.openxmlformats.org/officeDocument/2006/relationships/image" Target="../media/image240.jpg"/><Relationship Id="rId11" Type="http://schemas.openxmlformats.org/officeDocument/2006/relationships/image" Target="../media/image245.png"/><Relationship Id="rId5" Type="http://schemas.openxmlformats.org/officeDocument/2006/relationships/image" Target="../media/image3.png"/><Relationship Id="rId10" Type="http://schemas.openxmlformats.org/officeDocument/2006/relationships/image" Target="../media/image244.png"/><Relationship Id="rId4" Type="http://schemas.openxmlformats.org/officeDocument/2006/relationships/image" Target="../media/image4.png"/><Relationship Id="rId9" Type="http://schemas.openxmlformats.org/officeDocument/2006/relationships/image" Target="../media/image243.png"/></Relationships>
</file>

<file path=ppt/slides/_rels/slide1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3.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24.xml.rels><?xml version="1.0" encoding="UTF-8" standalone="yes"?>
<Relationships xmlns="http://schemas.openxmlformats.org/package/2006/relationships"><Relationship Id="rId8" Type="http://schemas.openxmlformats.org/officeDocument/2006/relationships/image" Target="../media/image250.png"/><Relationship Id="rId13" Type="http://schemas.openxmlformats.org/officeDocument/2006/relationships/image" Target="../media/image255.png"/><Relationship Id="rId3" Type="http://schemas.openxmlformats.org/officeDocument/2006/relationships/image" Target="../media/image2.jpg"/><Relationship Id="rId7" Type="http://schemas.openxmlformats.org/officeDocument/2006/relationships/image" Target="../media/image249.svg"/><Relationship Id="rId12" Type="http://schemas.openxmlformats.org/officeDocument/2006/relationships/image" Target="../media/image254.png"/><Relationship Id="rId2" Type="http://schemas.openxmlformats.org/officeDocument/2006/relationships/notesSlide" Target="../notesSlides/notesSlide124.xml"/><Relationship Id="rId1" Type="http://schemas.openxmlformats.org/officeDocument/2006/relationships/slideLayout" Target="../slideLayouts/slideLayout6.xml"/><Relationship Id="rId6" Type="http://schemas.openxmlformats.org/officeDocument/2006/relationships/image" Target="../media/image248.png"/><Relationship Id="rId11" Type="http://schemas.openxmlformats.org/officeDocument/2006/relationships/image" Target="../media/image253.svg"/><Relationship Id="rId5" Type="http://schemas.openxmlformats.org/officeDocument/2006/relationships/image" Target="../media/image3.png"/><Relationship Id="rId10" Type="http://schemas.openxmlformats.org/officeDocument/2006/relationships/image" Target="../media/image252.png"/><Relationship Id="rId4" Type="http://schemas.openxmlformats.org/officeDocument/2006/relationships/image" Target="../media/image4.png"/><Relationship Id="rId9" Type="http://schemas.openxmlformats.org/officeDocument/2006/relationships/image" Target="../media/image251.svg"/><Relationship Id="rId14" Type="http://schemas.openxmlformats.org/officeDocument/2006/relationships/image" Target="../media/image256.svg"/></Relationships>
</file>

<file path=ppt/slides/_rels/slide1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5.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2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makeameme.org/meme/i-gave-informed" TargetMode="External"/><Relationship Id="rId2" Type="http://schemas.openxmlformats.org/officeDocument/2006/relationships/notesSlide" Target="../notesSlides/notesSlide126.xml"/><Relationship Id="rId1" Type="http://schemas.openxmlformats.org/officeDocument/2006/relationships/slideLayout" Target="../slideLayouts/slideLayout6.xml"/><Relationship Id="rId6" Type="http://schemas.openxmlformats.org/officeDocument/2006/relationships/image" Target="../media/image257.jpg"/><Relationship Id="rId5" Type="http://schemas.openxmlformats.org/officeDocument/2006/relationships/image" Target="../media/image3.png"/><Relationship Id="rId4" Type="http://schemas.openxmlformats.org/officeDocument/2006/relationships/image" Target="../media/image4.png"/></Relationships>
</file>

<file path=ppt/slides/_rels/slide12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259.png"/><Relationship Id="rId2" Type="http://schemas.openxmlformats.org/officeDocument/2006/relationships/notesSlide" Target="../notesSlides/notesSlide127.xml"/><Relationship Id="rId1" Type="http://schemas.openxmlformats.org/officeDocument/2006/relationships/slideLayout" Target="../slideLayouts/slideLayout6.xml"/><Relationship Id="rId6" Type="http://schemas.openxmlformats.org/officeDocument/2006/relationships/image" Target="../media/image258.png"/><Relationship Id="rId5" Type="http://schemas.openxmlformats.org/officeDocument/2006/relationships/image" Target="../media/image3.png"/><Relationship Id="rId4" Type="http://schemas.openxmlformats.org/officeDocument/2006/relationships/image" Target="../media/image4.png"/></Relationships>
</file>

<file path=ppt/slides/_rels/slide128.xml.rels><?xml version="1.0" encoding="UTF-8" standalone="yes"?>
<Relationships xmlns="http://schemas.openxmlformats.org/package/2006/relationships"><Relationship Id="rId8" Type="http://schemas.openxmlformats.org/officeDocument/2006/relationships/hyperlink" Target="https://www.konsortswd.de/wp-content/uploads/RatSWD_Output8.6_Data-Protection-Guide.pdf" TargetMode="External"/><Relationship Id="rId3" Type="http://schemas.openxmlformats.org/officeDocument/2006/relationships/image" Target="../media/image2.jpg"/><Relationship Id="rId7" Type="http://schemas.openxmlformats.org/officeDocument/2006/relationships/hyperlink" Target="https://www.uni-bremen.de/informations-und-serviceportal-zu-den-themen-datenschutzrecht-und-informationssicherheit/datenschutz/datenschutz-in-wissenschaft-und-forschung" TargetMode="External"/><Relationship Id="rId12" Type="http://schemas.openxmlformats.org/officeDocument/2006/relationships/image" Target="../media/image260.png"/><Relationship Id="rId2" Type="http://schemas.openxmlformats.org/officeDocument/2006/relationships/notesSlide" Target="../notesSlides/notesSlide128.xml"/><Relationship Id="rId1" Type="http://schemas.openxmlformats.org/officeDocument/2006/relationships/slideLayout" Target="../slideLayouts/slideLayout6.xml"/><Relationship Id="rId6" Type="http://schemas.openxmlformats.org/officeDocument/2006/relationships/hyperlink" Target="mailto:katja.losch-kremer@vw.uni-Bremen.de" TargetMode="External"/><Relationship Id="rId11" Type="http://schemas.openxmlformats.org/officeDocument/2006/relationships/hyperlink" Target="https://wiki.bib.uni-mannheim.de/xerte/play.php?template_id=228#page1" TargetMode="External"/><Relationship Id="rId5" Type="http://schemas.openxmlformats.org/officeDocument/2006/relationships/image" Target="../media/image3.png"/><Relationship Id="rId10" Type="http://schemas.openxmlformats.org/officeDocument/2006/relationships/hyperlink" Target="https://www.forschungsdaten-bildung.de/datenschutzrechtliche-aspekte" TargetMode="External"/><Relationship Id="rId4" Type="http://schemas.openxmlformats.org/officeDocument/2006/relationships/image" Target="../media/image4.png"/><Relationship Id="rId9" Type="http://schemas.openxmlformats.org/officeDocument/2006/relationships/hyperlink" Target="https://www.konsortswd.de/en/topics/best-practices-research-ethics/informed-consent-documents/" TargetMode="External"/></Relationships>
</file>

<file path=ppt/slides/_rels/slide1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9.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44.jpg"/><Relationship Id="rId5" Type="http://schemas.openxmlformats.org/officeDocument/2006/relationships/image" Target="../media/image3.png"/><Relationship Id="rId4" Type="http://schemas.openxmlformats.org/officeDocument/2006/relationships/image" Target="../media/image4.png"/></Relationships>
</file>

<file path=ppt/slides/_rels/slide13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www.thenew60comic.com/" TargetMode="External"/><Relationship Id="rId2" Type="http://schemas.openxmlformats.org/officeDocument/2006/relationships/notesSlide" Target="../notesSlides/notesSlide130.xml"/><Relationship Id="rId1" Type="http://schemas.openxmlformats.org/officeDocument/2006/relationships/slideLayout" Target="../slideLayouts/slideLayout6.xml"/><Relationship Id="rId6" Type="http://schemas.openxmlformats.org/officeDocument/2006/relationships/image" Target="../media/image261.jpg"/><Relationship Id="rId5" Type="http://schemas.openxmlformats.org/officeDocument/2006/relationships/image" Target="../media/image3.png"/><Relationship Id="rId4" Type="http://schemas.openxmlformats.org/officeDocument/2006/relationships/image" Target="../media/image4.png"/></Relationships>
</file>

<file path=ppt/slides/_rels/slide131.xml.rels><?xml version="1.0" encoding="UTF-8" standalone="yes"?>
<Relationships xmlns="http://schemas.openxmlformats.org/package/2006/relationships"><Relationship Id="rId8" Type="http://schemas.openxmlformats.org/officeDocument/2006/relationships/hyperlink" Target="https://www.konsortswd.de/en/topics/best-practices-research-ethics/informed-consent-documents/" TargetMode="External"/><Relationship Id="rId3" Type="http://schemas.openxmlformats.org/officeDocument/2006/relationships/image" Target="../media/image2.jpg"/><Relationship Id="rId7" Type="http://schemas.openxmlformats.org/officeDocument/2006/relationships/hyperlink" Target="https://www.uni-bremen.de/informations-und-serviceportal-zu-den-themen-datenschutzrecht-und-informationssicherheit/datenschutz/datenschutz-in-wissenschaft-und-forschung" TargetMode="External"/><Relationship Id="rId2" Type="http://schemas.openxmlformats.org/officeDocument/2006/relationships/notesSlide" Target="../notesSlides/notesSlide131.xml"/><Relationship Id="rId1" Type="http://schemas.openxmlformats.org/officeDocument/2006/relationships/slideLayout" Target="../slideLayouts/slideLayout6.xml"/><Relationship Id="rId6" Type="http://schemas.openxmlformats.org/officeDocument/2006/relationships/hyperlink" Target="https://www.uni-bremen.de/rechtsstelle/ethikkommission" TargetMode="External"/><Relationship Id="rId5" Type="http://schemas.openxmlformats.org/officeDocument/2006/relationships/image" Target="../media/image3.png"/><Relationship Id="rId4" Type="http://schemas.openxmlformats.org/officeDocument/2006/relationships/image" Target="../media/image4.png"/><Relationship Id="rId9" Type="http://schemas.openxmlformats.org/officeDocument/2006/relationships/image" Target="../media/image262.png"/></Relationships>
</file>

<file path=ppt/slides/_rels/slide1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3.xml"/><Relationship Id="rId1" Type="http://schemas.openxmlformats.org/officeDocument/2006/relationships/slideLayout" Target="../slideLayouts/slideLayout6.xml"/><Relationship Id="rId6" Type="http://schemas.openxmlformats.org/officeDocument/2006/relationships/image" Target="../media/image263.jpg"/><Relationship Id="rId5" Type="http://schemas.openxmlformats.org/officeDocument/2006/relationships/image" Target="../media/image3.png"/><Relationship Id="rId4" Type="http://schemas.openxmlformats.org/officeDocument/2006/relationships/image" Target="../media/image4.png"/></Relationships>
</file>

<file path=ppt/slides/_rels/slide134.xml.rels><?xml version="1.0" encoding="UTF-8" standalone="yes"?>
<Relationships xmlns="http://schemas.openxmlformats.org/package/2006/relationships"><Relationship Id="rId8" Type="http://schemas.openxmlformats.org/officeDocument/2006/relationships/image" Target="../media/image266.png"/><Relationship Id="rId3" Type="http://schemas.openxmlformats.org/officeDocument/2006/relationships/image" Target="../media/image2.jpg"/><Relationship Id="rId7" Type="http://schemas.openxmlformats.org/officeDocument/2006/relationships/image" Target="../media/image265.svg"/><Relationship Id="rId2" Type="http://schemas.openxmlformats.org/officeDocument/2006/relationships/notesSlide" Target="../notesSlides/notesSlide134.xml"/><Relationship Id="rId1" Type="http://schemas.openxmlformats.org/officeDocument/2006/relationships/slideLayout" Target="../slideLayouts/slideLayout6.xml"/><Relationship Id="rId6" Type="http://schemas.openxmlformats.org/officeDocument/2006/relationships/image" Target="../media/image264.png"/><Relationship Id="rId11" Type="http://schemas.openxmlformats.org/officeDocument/2006/relationships/image" Target="../media/image269.svg"/><Relationship Id="rId5" Type="http://schemas.openxmlformats.org/officeDocument/2006/relationships/image" Target="../media/image3.png"/><Relationship Id="rId10" Type="http://schemas.openxmlformats.org/officeDocument/2006/relationships/image" Target="../media/image268.png"/><Relationship Id="rId4" Type="http://schemas.openxmlformats.org/officeDocument/2006/relationships/image" Target="../media/image4.png"/><Relationship Id="rId9" Type="http://schemas.openxmlformats.org/officeDocument/2006/relationships/image" Target="../media/image267.svg"/></Relationships>
</file>

<file path=ppt/slides/_rels/slide135.xml.rels><?xml version="1.0" encoding="UTF-8" standalone="yes"?>
<Relationships xmlns="http://schemas.openxmlformats.org/package/2006/relationships"><Relationship Id="rId8" Type="http://schemas.openxmlformats.org/officeDocument/2006/relationships/hyperlink" Target="https://www.gesis.org/fileadmin/admin/Dateikatalog/pdf/guidelines/documenting_survey_translations_behr_2020.pdf" TargetMode="External"/><Relationship Id="rId3" Type="http://schemas.openxmlformats.org/officeDocument/2006/relationships/image" Target="../media/image2.jpg"/><Relationship Id="rId7" Type="http://schemas.openxmlformats.org/officeDocument/2006/relationships/hyperlink" Target="https://www.konsortswd.de/wp-content/uploads/RatSWD_WP_245.pdf" TargetMode="External"/><Relationship Id="rId2" Type="http://schemas.openxmlformats.org/officeDocument/2006/relationships/notesSlide" Target="../notesSlides/notesSlide135.xml"/><Relationship Id="rId1" Type="http://schemas.openxmlformats.org/officeDocument/2006/relationships/slideLayout" Target="../slideLayouts/slideLayout6.xml"/><Relationship Id="rId6" Type="http://schemas.openxmlformats.org/officeDocument/2006/relationships/hyperlink" Target="https://www.gesis.org/fileadmin/admin/Dateikatalog/pdf/guidelines/documenting_measurement_instruments_schmidt_2020.pdf" TargetMode="External"/><Relationship Id="rId5" Type="http://schemas.openxmlformats.org/officeDocument/2006/relationships/image" Target="../media/image3.png"/><Relationship Id="rId4" Type="http://schemas.openxmlformats.org/officeDocument/2006/relationships/image" Target="../media/image4.png"/></Relationships>
</file>

<file path=ppt/slides/_rels/slide136.xml.rels><?xml version="1.0" encoding="UTF-8" standalone="yes"?>
<Relationships xmlns="http://schemas.openxmlformats.org/package/2006/relationships"><Relationship Id="rId8" Type="http://schemas.openxmlformats.org/officeDocument/2006/relationships/image" Target="../media/image272.png"/><Relationship Id="rId3" Type="http://schemas.openxmlformats.org/officeDocument/2006/relationships/image" Target="../media/image2.jpg"/><Relationship Id="rId7" Type="http://schemas.openxmlformats.org/officeDocument/2006/relationships/image" Target="../media/image271.png"/><Relationship Id="rId2" Type="http://schemas.openxmlformats.org/officeDocument/2006/relationships/notesSlide" Target="../notesSlides/notesSlide136.xml"/><Relationship Id="rId1" Type="http://schemas.openxmlformats.org/officeDocument/2006/relationships/slideLayout" Target="../slideLayouts/slideLayout6.xml"/><Relationship Id="rId6" Type="http://schemas.openxmlformats.org/officeDocument/2006/relationships/image" Target="../media/image270.png"/><Relationship Id="rId5" Type="http://schemas.openxmlformats.org/officeDocument/2006/relationships/image" Target="../media/image3.png"/><Relationship Id="rId4" Type="http://schemas.openxmlformats.org/officeDocument/2006/relationships/image" Target="../media/image4.png"/><Relationship Id="rId9" Type="http://schemas.openxmlformats.org/officeDocument/2006/relationships/image" Target="../media/image273.png"/></Relationships>
</file>

<file path=ppt/slides/_rels/slide13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275.png"/><Relationship Id="rId2" Type="http://schemas.openxmlformats.org/officeDocument/2006/relationships/notesSlide" Target="../notesSlides/notesSlide137.xml"/><Relationship Id="rId1" Type="http://schemas.openxmlformats.org/officeDocument/2006/relationships/slideLayout" Target="../slideLayouts/slideLayout6.xml"/><Relationship Id="rId6" Type="http://schemas.openxmlformats.org/officeDocument/2006/relationships/image" Target="../media/image274.png"/><Relationship Id="rId5" Type="http://schemas.openxmlformats.org/officeDocument/2006/relationships/image" Target="../media/image3.png"/><Relationship Id="rId4" Type="http://schemas.openxmlformats.org/officeDocument/2006/relationships/image" Target="../media/image4.png"/></Relationships>
</file>

<file path=ppt/slides/_rels/slide1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8.xml"/><Relationship Id="rId1" Type="http://schemas.openxmlformats.org/officeDocument/2006/relationships/slideLayout" Target="../slideLayouts/slideLayout6.xml"/><Relationship Id="rId6" Type="http://schemas.openxmlformats.org/officeDocument/2006/relationships/image" Target="../media/image276.png"/><Relationship Id="rId5" Type="http://schemas.openxmlformats.org/officeDocument/2006/relationships/image" Target="../media/image3.png"/><Relationship Id="rId4" Type="http://schemas.openxmlformats.org/officeDocument/2006/relationships/image" Target="../media/image4.png"/></Relationships>
</file>

<file path=ppt/slides/_rels/slide139.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projects.iq.harvard.edu/sites/projects.iq.harvard.edu/files/dataverseorg/files/dataverse_data_explorer_2.0_analyse_and_reuse_data_in_your_repository.pdf" TargetMode="External"/><Relationship Id="rId2" Type="http://schemas.openxmlformats.org/officeDocument/2006/relationships/notesSlide" Target="../notesSlides/notesSlide139.xml"/><Relationship Id="rId1" Type="http://schemas.openxmlformats.org/officeDocument/2006/relationships/slideLayout" Target="../slideLayouts/slideLayout6.xml"/><Relationship Id="rId6" Type="http://schemas.openxmlformats.org/officeDocument/2006/relationships/image" Target="../media/image277.png"/><Relationship Id="rId5" Type="http://schemas.openxmlformats.org/officeDocument/2006/relationships/image" Target="../media/image3.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45.jpg"/><Relationship Id="rId5" Type="http://schemas.openxmlformats.org/officeDocument/2006/relationships/image" Target="../media/image3.png"/><Relationship Id="rId4" Type="http://schemas.openxmlformats.org/officeDocument/2006/relationships/image" Target="../media/image4.png"/></Relationships>
</file>

<file path=ppt/slides/_rels/slide14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dataedo.com/cartoon/data-vs-metadata-2" TargetMode="External"/><Relationship Id="rId2" Type="http://schemas.openxmlformats.org/officeDocument/2006/relationships/notesSlide" Target="../notesSlides/notesSlide140.xml"/><Relationship Id="rId1" Type="http://schemas.openxmlformats.org/officeDocument/2006/relationships/slideLayout" Target="../slideLayouts/slideLayout6.xml"/><Relationship Id="rId6" Type="http://schemas.openxmlformats.org/officeDocument/2006/relationships/image" Target="../media/image278.png"/><Relationship Id="rId5" Type="http://schemas.openxmlformats.org/officeDocument/2006/relationships/image" Target="../media/image3.png"/><Relationship Id="rId4" Type="http://schemas.openxmlformats.org/officeDocument/2006/relationships/image" Target="../media/image4.png"/></Relationships>
</file>

<file path=ppt/slides/_rels/slide141.xml.rels><?xml version="1.0" encoding="UTF-8" standalone="yes"?>
<Relationships xmlns="http://schemas.openxmlformats.org/package/2006/relationships"><Relationship Id="rId8" Type="http://schemas.openxmlformats.org/officeDocument/2006/relationships/image" Target="../media/image280.png"/><Relationship Id="rId3" Type="http://schemas.openxmlformats.org/officeDocument/2006/relationships/image" Target="../media/image2.jpg"/><Relationship Id="rId7" Type="http://schemas.openxmlformats.org/officeDocument/2006/relationships/hyperlink" Target="https://rdamsc.bath.ac.uk/" TargetMode="External"/><Relationship Id="rId2" Type="http://schemas.openxmlformats.org/officeDocument/2006/relationships/notesSlide" Target="../notesSlides/notesSlide141.xml"/><Relationship Id="rId1" Type="http://schemas.openxmlformats.org/officeDocument/2006/relationships/slideLayout" Target="../slideLayouts/slideLayout6.xml"/><Relationship Id="rId6" Type="http://schemas.openxmlformats.org/officeDocument/2006/relationships/image" Target="../media/image279.png"/><Relationship Id="rId5" Type="http://schemas.openxmlformats.org/officeDocument/2006/relationships/image" Target="../media/image3.png"/><Relationship Id="rId4" Type="http://schemas.openxmlformats.org/officeDocument/2006/relationships/image" Target="../media/image4.png"/></Relationships>
</file>

<file path=ppt/slides/_rels/slide142.xml.rels><?xml version="1.0" encoding="UTF-8" standalone="yes"?>
<Relationships xmlns="http://schemas.openxmlformats.org/package/2006/relationships"><Relationship Id="rId8" Type="http://schemas.openxmlformats.org/officeDocument/2006/relationships/hyperlink" Target="https://osf.io/q3s4q" TargetMode="External"/><Relationship Id="rId3" Type="http://schemas.openxmlformats.org/officeDocument/2006/relationships/image" Target="../media/image2.jpg"/><Relationship Id="rId7" Type="http://schemas.openxmlformats.org/officeDocument/2006/relationships/hyperlink" Target="https://www.alexcernat.com/easy-way-to-make-a-codebook-in-r/" TargetMode="External"/><Relationship Id="rId2" Type="http://schemas.openxmlformats.org/officeDocument/2006/relationships/notesSlide" Target="../notesSlides/notesSlide142.xml"/><Relationship Id="rId1" Type="http://schemas.openxmlformats.org/officeDocument/2006/relationships/slideLayout" Target="../slideLayouts/slideLayout6.xml"/><Relationship Id="rId6" Type="http://schemas.openxmlformats.org/officeDocument/2006/relationships/image" Target="../media/image281.png"/><Relationship Id="rId5" Type="http://schemas.openxmlformats.org/officeDocument/2006/relationships/image" Target="../media/image3.png"/><Relationship Id="rId10" Type="http://schemas.openxmlformats.org/officeDocument/2006/relationships/hyperlink" Target="https://ddialliance.org/resources/markup-examples/codebooks" TargetMode="External"/><Relationship Id="rId4" Type="http://schemas.openxmlformats.org/officeDocument/2006/relationships/image" Target="../media/image4.png"/><Relationship Id="rId9" Type="http://schemas.openxmlformats.org/officeDocument/2006/relationships/hyperlink" Target="https://ddialliance.org/Specification/DDI-Codebook/2.5/" TargetMode="External"/></Relationships>
</file>

<file path=ppt/slides/_rels/slide14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6.png"/><Relationship Id="rId2" Type="http://schemas.openxmlformats.org/officeDocument/2006/relationships/notesSlide" Target="../notesSlides/notesSlide143.xml"/><Relationship Id="rId1" Type="http://schemas.openxmlformats.org/officeDocument/2006/relationships/slideLayout" Target="../slideLayouts/slideLayout6.xml"/><Relationship Id="rId6" Type="http://schemas.openxmlformats.org/officeDocument/2006/relationships/hyperlink" Target="https://metadata.fdz.dzhw.eu/en/data-packages/stu-nac2018?page=1&amp;size=10&amp;type=concepts&amp;version=2.0.0" TargetMode="External"/><Relationship Id="rId5" Type="http://schemas.openxmlformats.org/officeDocument/2006/relationships/image" Target="../media/image3.png"/><Relationship Id="rId4" Type="http://schemas.openxmlformats.org/officeDocument/2006/relationships/image" Target="../media/image4.png"/></Relationships>
</file>

<file path=ppt/slides/_rels/slide144.xml.rels><?xml version="1.0" encoding="UTF-8" standalone="yes"?>
<Relationships xmlns="http://schemas.openxmlformats.org/package/2006/relationships"><Relationship Id="rId8" Type="http://schemas.openxmlformats.org/officeDocument/2006/relationships/image" Target="../media/image283.svg"/><Relationship Id="rId3" Type="http://schemas.openxmlformats.org/officeDocument/2006/relationships/image" Target="../media/image2.jpg"/><Relationship Id="rId7" Type="http://schemas.openxmlformats.org/officeDocument/2006/relationships/image" Target="../media/image282.png"/><Relationship Id="rId12" Type="http://schemas.openxmlformats.org/officeDocument/2006/relationships/image" Target="../media/image287.svg"/><Relationship Id="rId2" Type="http://schemas.openxmlformats.org/officeDocument/2006/relationships/notesSlide" Target="../notesSlides/notesSlide144.xml"/><Relationship Id="rId1" Type="http://schemas.openxmlformats.org/officeDocument/2006/relationships/slideLayout" Target="../slideLayouts/slideLayout6.xml"/><Relationship Id="rId6" Type="http://schemas.openxmlformats.org/officeDocument/2006/relationships/hyperlink" Target="https://www.gesis.org/en/gesis-guides/gesis-survey-guides/documentation" TargetMode="External"/><Relationship Id="rId11" Type="http://schemas.openxmlformats.org/officeDocument/2006/relationships/image" Target="../media/image286.png"/><Relationship Id="rId5" Type="http://schemas.openxmlformats.org/officeDocument/2006/relationships/image" Target="../media/image3.png"/><Relationship Id="rId10" Type="http://schemas.openxmlformats.org/officeDocument/2006/relationships/image" Target="../media/image285.svg"/><Relationship Id="rId4" Type="http://schemas.openxmlformats.org/officeDocument/2006/relationships/image" Target="../media/image4.png"/><Relationship Id="rId9" Type="http://schemas.openxmlformats.org/officeDocument/2006/relationships/image" Target="../media/image284.png"/></Relationships>
</file>

<file path=ppt/slides/_rels/slide1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jpg"/><Relationship Id="rId7" Type="http://schemas.openxmlformats.org/officeDocument/2006/relationships/hyperlink" Target="http://www.menti.com/" TargetMode="External"/><Relationship Id="rId2" Type="http://schemas.openxmlformats.org/officeDocument/2006/relationships/notesSlide" Target="../notesSlides/notesSlide146.xml"/><Relationship Id="rId1" Type="http://schemas.openxmlformats.org/officeDocument/2006/relationships/slideLayout" Target="../slideLayouts/slideLayout6.xml"/><Relationship Id="rId6" Type="http://schemas.openxmlformats.org/officeDocument/2006/relationships/image" Target="../media/image42.png"/><Relationship Id="rId5" Type="http://schemas.openxmlformats.org/officeDocument/2006/relationships/image" Target="../media/image3.png"/><Relationship Id="rId4" Type="http://schemas.openxmlformats.org/officeDocument/2006/relationships/image" Target="../media/image4.png"/></Relationships>
</file>

<file path=ppt/slides/_rels/slide1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8.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8" Type="http://schemas.openxmlformats.org/officeDocument/2006/relationships/hyperlink" Target="https://www.gesis.org/fileadmin/admin/Dateikatalog/pdf/guidelines/cognitive_pretesting_lenzer_hadler_neuert_3.0_2024.pdf" TargetMode="External"/><Relationship Id="rId3" Type="http://schemas.openxmlformats.org/officeDocument/2006/relationships/image" Target="../media/image2.jpg"/><Relationship Id="rId7" Type="http://schemas.openxmlformats.org/officeDocument/2006/relationships/hyperlink" Target="https://www.gesis.org/fileadmin/admin/Dateikatalog/pdf/guidelines/validity_in_survey_research_repke_birkenmaier_lechner_2024.pdf" TargetMode="External"/><Relationship Id="rId2" Type="http://schemas.openxmlformats.org/officeDocument/2006/relationships/notesSlide" Target="../notesSlides/notesSlide149.xml"/><Relationship Id="rId1" Type="http://schemas.openxmlformats.org/officeDocument/2006/relationships/slideLayout" Target="../slideLayouts/slideLayout6.xml"/><Relationship Id="rId6" Type="http://schemas.openxmlformats.org/officeDocument/2006/relationships/hyperlink" Target="https://www.gesis.org/fileadmin/admin/Dateikatalog/pdf/guidelines/reliability_precision_measurement_danner_2016.pdf" TargetMode="External"/><Relationship Id="rId5" Type="http://schemas.openxmlformats.org/officeDocument/2006/relationships/image" Target="../media/image3.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jpg"/><Relationship Id="rId7" Type="http://schemas.openxmlformats.org/officeDocument/2006/relationships/image" Target="../media/image47.sv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46.png"/><Relationship Id="rId5" Type="http://schemas.openxmlformats.org/officeDocument/2006/relationships/image" Target="../media/image3.png"/><Relationship Id="rId10" Type="http://schemas.openxmlformats.org/officeDocument/2006/relationships/image" Target="../media/image50.png"/><Relationship Id="rId4" Type="http://schemas.openxmlformats.org/officeDocument/2006/relationships/image" Target="../media/image4.png"/><Relationship Id="rId9" Type="http://schemas.openxmlformats.org/officeDocument/2006/relationships/image" Target="../media/image49.png"/></Relationships>
</file>

<file path=ppt/slides/_rels/slide150.xml.rels><?xml version="1.0" encoding="UTF-8" standalone="yes"?>
<Relationships xmlns="http://schemas.openxmlformats.org/package/2006/relationships"><Relationship Id="rId8" Type="http://schemas.openxmlformats.org/officeDocument/2006/relationships/hyperlink" Target="https://www.gesis.org/fileadmin/admin/Dateikatalog/pdf/guidelines/open_ended_questions_zuell_2016.pdf" TargetMode="External"/><Relationship Id="rId3" Type="http://schemas.openxmlformats.org/officeDocument/2006/relationships/image" Target="../media/image2.jpg"/><Relationship Id="rId7" Type="http://schemas.openxmlformats.org/officeDocument/2006/relationships/hyperlink" Target="https://www.gesis.org/fileadmin/admin/Dateikatalog/pdf/guidelines/design_rating_scales_questionnaires_menold_bogner_2016.pdf" TargetMode="External"/><Relationship Id="rId2" Type="http://schemas.openxmlformats.org/officeDocument/2006/relationships/notesSlide" Target="../notesSlides/notesSlide150.xml"/><Relationship Id="rId1" Type="http://schemas.openxmlformats.org/officeDocument/2006/relationships/slideLayout" Target="../slideLayouts/slideLayout6.xml"/><Relationship Id="rId6" Type="http://schemas.openxmlformats.org/officeDocument/2006/relationships/hyperlink" Target="https://www.gesis.org/fileadmin/admin/Dateikatalog/pdf/guidelines/question_wording_lenzner_menold_2016.pdf" TargetMode="External"/><Relationship Id="rId5" Type="http://schemas.openxmlformats.org/officeDocument/2006/relationships/image" Target="../media/image3.png"/><Relationship Id="rId4" Type="http://schemas.openxmlformats.org/officeDocument/2006/relationships/image" Target="../media/image4.png"/><Relationship Id="rId9" Type="http://schemas.openxmlformats.org/officeDocument/2006/relationships/hyperlink" Target="https://www.gesis.org/fileadmin/admin/Dateikatalog/pdf/guidelines/questionnaire_design_mode_transition_niessen_2023.pdf" TargetMode="External"/></Relationships>
</file>

<file path=ppt/slides/_rels/slide151.xml.rels><?xml version="1.0" encoding="UTF-8" standalone="yes"?>
<Relationships xmlns="http://schemas.openxmlformats.org/package/2006/relationships"><Relationship Id="rId8" Type="http://schemas.openxmlformats.org/officeDocument/2006/relationships/hyperlink" Target="https://doi.org/10.1016/j.socscimed.2021.113931" TargetMode="External"/><Relationship Id="rId3" Type="http://schemas.openxmlformats.org/officeDocument/2006/relationships/image" Target="../media/image2.jpg"/><Relationship Id="rId7" Type="http://schemas.openxmlformats.org/officeDocument/2006/relationships/hyperlink" Target="https://www.gesis.org/fileadmin/admin/Dateikatalog/pdf/guidelines/questionnaire_translation_behr_2023.pdf" TargetMode="External"/><Relationship Id="rId2" Type="http://schemas.openxmlformats.org/officeDocument/2006/relationships/notesSlide" Target="../notesSlides/notesSlide151.xml"/><Relationship Id="rId1" Type="http://schemas.openxmlformats.org/officeDocument/2006/relationships/slideLayout" Target="../slideLayouts/slideLayout6.xml"/><Relationship Id="rId6" Type="http://schemas.openxmlformats.org/officeDocument/2006/relationships/hyperlink" Target="https://www.gesis.org/fileadmin/admin/Dateikatalog/pdf/guidelines/measurement_instruments_crossnational_surveys_behr_braun_dorer_2016.pdf" TargetMode="External"/><Relationship Id="rId5" Type="http://schemas.openxmlformats.org/officeDocument/2006/relationships/image" Target="../media/image3.png"/><Relationship Id="rId4" Type="http://schemas.openxmlformats.org/officeDocument/2006/relationships/image" Target="../media/image4.png"/></Relationships>
</file>

<file path=ppt/slides/_rels/slide152.xml.rels><?xml version="1.0" encoding="UTF-8" standalone="yes"?>
<Relationships xmlns="http://schemas.openxmlformats.org/package/2006/relationships"><Relationship Id="rId8" Type="http://schemas.openxmlformats.org/officeDocument/2006/relationships/image" Target="../media/image289.png"/><Relationship Id="rId3" Type="http://schemas.openxmlformats.org/officeDocument/2006/relationships/image" Target="../media/image2.jpg"/><Relationship Id="rId7" Type="http://schemas.openxmlformats.org/officeDocument/2006/relationships/hyperlink" Target="https://www.gesis.org/en/services/sharing-knowledge/survey-methods-consulting-planning-studies" TargetMode="External"/><Relationship Id="rId2" Type="http://schemas.openxmlformats.org/officeDocument/2006/relationships/notesSlide" Target="../notesSlides/notesSlide152.xml"/><Relationship Id="rId1" Type="http://schemas.openxmlformats.org/officeDocument/2006/relationships/slideLayout" Target="../slideLayouts/slideLayout6.xml"/><Relationship Id="rId6" Type="http://schemas.openxmlformats.org/officeDocument/2006/relationships/image" Target="../media/image288.png"/><Relationship Id="rId5" Type="http://schemas.openxmlformats.org/officeDocument/2006/relationships/image" Target="../media/image3.png"/><Relationship Id="rId4" Type="http://schemas.openxmlformats.org/officeDocument/2006/relationships/image" Target="../media/image4.png"/><Relationship Id="rId9" Type="http://schemas.openxmlformats.org/officeDocument/2006/relationships/hyperlink" Target="https://www.gesis.org/en/consulting/survey-methods-consulting" TargetMode="External"/></Relationships>
</file>

<file path=ppt/slides/_rels/slide153.xml.rels><?xml version="1.0" encoding="UTF-8" standalone="yes"?>
<Relationships xmlns="http://schemas.openxmlformats.org/package/2006/relationships"><Relationship Id="rId8" Type="http://schemas.openxmlformats.org/officeDocument/2006/relationships/image" Target="../media/image291.png"/><Relationship Id="rId3" Type="http://schemas.openxmlformats.org/officeDocument/2006/relationships/image" Target="../media/image2.jpg"/><Relationship Id="rId7" Type="http://schemas.openxmlformats.org/officeDocument/2006/relationships/hyperlink" Target="https://www.gesis.org/en/gesis-training/what-we-offer/workshops-tailored-to-your-needs" TargetMode="External"/><Relationship Id="rId2" Type="http://schemas.openxmlformats.org/officeDocument/2006/relationships/notesSlide" Target="../notesSlides/notesSlide153.xml"/><Relationship Id="rId1" Type="http://schemas.openxmlformats.org/officeDocument/2006/relationships/slideLayout" Target="../slideLayouts/slideLayout6.xml"/><Relationship Id="rId6" Type="http://schemas.openxmlformats.org/officeDocument/2006/relationships/image" Target="../media/image290.png"/><Relationship Id="rId5" Type="http://schemas.openxmlformats.org/officeDocument/2006/relationships/image" Target="../media/image3.png"/><Relationship Id="rId4" Type="http://schemas.openxmlformats.org/officeDocument/2006/relationships/image" Target="../media/image4.png"/><Relationship Id="rId9" Type="http://schemas.openxmlformats.org/officeDocument/2006/relationships/hyperlink" Target="https://training.gesis.org/?site=pOverview&amp;cat=all" TargetMode="External"/></Relationships>
</file>

<file path=ppt/slides/_rels/slide15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4.xml"/><Relationship Id="rId1" Type="http://schemas.openxmlformats.org/officeDocument/2006/relationships/slideLayout" Target="../slideLayouts/slideLayout2.xml"/><Relationship Id="rId6" Type="http://schemas.openxmlformats.org/officeDocument/2006/relationships/hyperlink" Target="http://www.dsc-ub.de/en/qualification.php" TargetMode="External"/><Relationship Id="rId5" Type="http://schemas.openxmlformats.org/officeDocument/2006/relationships/image" Target="../media/image3.png"/><Relationship Id="rId4" Type="http://schemas.openxmlformats.org/officeDocument/2006/relationships/image" Target="../media/image4.png"/></Relationships>
</file>

<file path=ppt/slides/_rels/slide155.xml.rels><?xml version="1.0" encoding="UTF-8" standalone="yes"?>
<Relationships xmlns="http://schemas.openxmlformats.org/package/2006/relationships"><Relationship Id="rId8" Type="http://schemas.openxmlformats.org/officeDocument/2006/relationships/hyperlink" Target="https://www.dsc-ub.de/data_science_forum.php" TargetMode="External"/><Relationship Id="rId3" Type="http://schemas.openxmlformats.org/officeDocument/2006/relationships/image" Target="../media/image2.jpg"/><Relationship Id="rId7" Type="http://schemas.openxmlformats.org/officeDocument/2006/relationships/image" Target="../media/image293.png"/><Relationship Id="rId2" Type="http://schemas.openxmlformats.org/officeDocument/2006/relationships/notesSlide" Target="../notesSlides/notesSlide155.xml"/><Relationship Id="rId1" Type="http://schemas.openxmlformats.org/officeDocument/2006/relationships/slideLayout" Target="../slideLayouts/slideLayout6.xml"/><Relationship Id="rId6" Type="http://schemas.openxmlformats.org/officeDocument/2006/relationships/image" Target="../media/image292.png"/><Relationship Id="rId5" Type="http://schemas.openxmlformats.org/officeDocument/2006/relationships/image" Target="../media/image3.png"/><Relationship Id="rId4" Type="http://schemas.openxmlformats.org/officeDocument/2006/relationships/image" Target="../media/image4.png"/></Relationships>
</file>

<file path=ppt/slides/_rels/slide156.xml.rels><?xml version="1.0" encoding="UTF-8" standalone="yes"?>
<Relationships xmlns="http://schemas.openxmlformats.org/package/2006/relationships"><Relationship Id="rId8" Type="http://schemas.openxmlformats.org/officeDocument/2006/relationships/image" Target="../media/image295.jpg"/><Relationship Id="rId3" Type="http://schemas.openxmlformats.org/officeDocument/2006/relationships/image" Target="../media/image2.jpg"/><Relationship Id="rId7" Type="http://schemas.openxmlformats.org/officeDocument/2006/relationships/image" Target="../media/image294.png"/><Relationship Id="rId12" Type="http://schemas.openxmlformats.org/officeDocument/2006/relationships/image" Target="../media/image299.jpg"/><Relationship Id="rId2" Type="http://schemas.openxmlformats.org/officeDocument/2006/relationships/notesSlide" Target="../notesSlides/notesSlide156.xml"/><Relationship Id="rId1" Type="http://schemas.openxmlformats.org/officeDocument/2006/relationships/slideLayout" Target="../slideLayouts/slideLayout2.xml"/><Relationship Id="rId6" Type="http://schemas.openxmlformats.org/officeDocument/2006/relationships/hyperlink" Target="https://dsc-ub.de/beratungen.php" TargetMode="External"/><Relationship Id="rId11" Type="http://schemas.openxmlformats.org/officeDocument/2006/relationships/image" Target="../media/image298.jpg"/><Relationship Id="rId5" Type="http://schemas.openxmlformats.org/officeDocument/2006/relationships/image" Target="../media/image3.png"/><Relationship Id="rId10" Type="http://schemas.openxmlformats.org/officeDocument/2006/relationships/image" Target="../media/image297.jpg"/><Relationship Id="rId4" Type="http://schemas.openxmlformats.org/officeDocument/2006/relationships/image" Target="../media/image4.png"/><Relationship Id="rId9" Type="http://schemas.openxmlformats.org/officeDocument/2006/relationships/image" Target="../media/image296.jpg"/></Relationships>
</file>

<file path=ppt/slides/_rels/slide15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00.png"/><Relationship Id="rId2" Type="http://schemas.openxmlformats.org/officeDocument/2006/relationships/notesSlide" Target="../notesSlides/notesSlide157.xml"/><Relationship Id="rId1" Type="http://schemas.openxmlformats.org/officeDocument/2006/relationships/slideLayout" Target="../slideLayouts/slideLayout6.xml"/><Relationship Id="rId6" Type="http://schemas.openxmlformats.org/officeDocument/2006/relationships/hyperlink" Target="https://www.bremen-research.de/datanord/newsletter" TargetMode="External"/><Relationship Id="rId5" Type="http://schemas.openxmlformats.org/officeDocument/2006/relationships/image" Target="../media/image3.png"/><Relationship Id="rId4" Type="http://schemas.openxmlformats.org/officeDocument/2006/relationships/image" Target="../media/image4.png"/></Relationships>
</file>

<file path=ppt/slides/_rels/slide15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02.jpg"/><Relationship Id="rId2" Type="http://schemas.openxmlformats.org/officeDocument/2006/relationships/notesSlide" Target="../notesSlides/notesSlide158.xml"/><Relationship Id="rId1" Type="http://schemas.openxmlformats.org/officeDocument/2006/relationships/slideLayout" Target="../slideLayouts/slideLayout6.xml"/><Relationship Id="rId6" Type="http://schemas.openxmlformats.org/officeDocument/2006/relationships/image" Target="../media/image301.jpg"/><Relationship Id="rId5" Type="http://schemas.openxmlformats.org/officeDocument/2006/relationships/image" Target="../media/image3.png"/><Relationship Id="rId4" Type="http://schemas.openxmlformats.org/officeDocument/2006/relationships/image" Target="../media/image4.png"/></Relationships>
</file>

<file path=ppt/slides/_rels/slide159.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159.xml"/><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4.png"/><Relationship Id="rId5" Type="http://schemas.openxmlformats.org/officeDocument/2006/relationships/image" Target="../media/image5.png"/><Relationship Id="rId10" Type="http://schemas.openxmlformats.org/officeDocument/2006/relationships/image" Target="../media/image303.jpg"/><Relationship Id="rId4" Type="http://schemas.openxmlformats.org/officeDocument/2006/relationships/image" Target="../media/image2.jpg"/><Relationship Id="rId9" Type="http://schemas.openxmlformats.org/officeDocument/2006/relationships/image" Target="../media/image1.emf"/></Relationships>
</file>

<file path=ppt/slides/_rels/slide1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jpg"/><Relationship Id="rId7"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51.png"/><Relationship Id="rId5" Type="http://schemas.openxmlformats.org/officeDocument/2006/relationships/image" Target="../media/image3.png"/><Relationship Id="rId4" Type="http://schemas.openxmlformats.org/officeDocument/2006/relationships/image" Target="../media/image4.png"/></Relationships>
</file>

<file path=ppt/slides/_rels/slide160.xml.rels><?xml version="1.0" encoding="UTF-8" standalone="yes"?>
<Relationships xmlns="http://schemas.openxmlformats.org/package/2006/relationships"><Relationship Id="rId8" Type="http://schemas.openxmlformats.org/officeDocument/2006/relationships/image" Target="../media/image305.png"/><Relationship Id="rId3" Type="http://schemas.openxmlformats.org/officeDocument/2006/relationships/image" Target="../media/image2.jpg"/><Relationship Id="rId7" Type="http://schemas.openxmlformats.org/officeDocument/2006/relationships/image" Target="../media/image304.png"/><Relationship Id="rId2" Type="http://schemas.openxmlformats.org/officeDocument/2006/relationships/notesSlide" Target="../notesSlides/notesSlide16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5.png"/><Relationship Id="rId9" Type="http://schemas.openxmlformats.org/officeDocument/2006/relationships/hyperlink" Target="https://creativecommons.org/licenses/by/4.0/"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54.png"/><Relationship Id="rId5" Type="http://schemas.openxmlformats.org/officeDocument/2006/relationships/image" Target="../media/image3.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56.jp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55.jpg"/><Relationship Id="rId5" Type="http://schemas.openxmlformats.org/officeDocument/2006/relationships/image" Target="../media/image3.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57.png"/><Relationship Id="rId5" Type="http://schemas.openxmlformats.org/officeDocument/2006/relationships/image" Target="../media/image3.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3" Type="http://schemas.openxmlformats.org/officeDocument/2006/relationships/image" Target="../media/image13.svg"/><Relationship Id="rId18" Type="http://schemas.openxmlformats.org/officeDocument/2006/relationships/image" Target="../media/image18.svg"/><Relationship Id="rId26" Type="http://schemas.openxmlformats.org/officeDocument/2006/relationships/image" Target="../media/image26.svg"/><Relationship Id="rId3" Type="http://schemas.openxmlformats.org/officeDocument/2006/relationships/image" Target="../media/image2.jpg"/><Relationship Id="rId21" Type="http://schemas.openxmlformats.org/officeDocument/2006/relationships/image" Target="../media/image21.png"/><Relationship Id="rId7" Type="http://schemas.openxmlformats.org/officeDocument/2006/relationships/image" Target="../media/image7.sv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33" Type="http://schemas.openxmlformats.org/officeDocument/2006/relationships/image" Target="../media/image33.png"/><Relationship Id="rId2" Type="http://schemas.openxmlformats.org/officeDocument/2006/relationships/notesSlide" Target="../notesSlides/notesSlide2.xml"/><Relationship Id="rId16" Type="http://schemas.openxmlformats.org/officeDocument/2006/relationships/image" Target="../media/image16.svg"/><Relationship Id="rId20" Type="http://schemas.openxmlformats.org/officeDocument/2006/relationships/image" Target="../media/image20.svg"/><Relationship Id="rId29" Type="http://schemas.openxmlformats.org/officeDocument/2006/relationships/image" Target="../media/image29.png"/><Relationship Id="rId1" Type="http://schemas.openxmlformats.org/officeDocument/2006/relationships/slideLayout" Target="../slideLayouts/slideLayout6.xml"/><Relationship Id="rId6" Type="http://schemas.openxmlformats.org/officeDocument/2006/relationships/image" Target="../media/image6.png"/><Relationship Id="rId11" Type="http://schemas.openxmlformats.org/officeDocument/2006/relationships/image" Target="../media/image11.svg"/><Relationship Id="rId24" Type="http://schemas.openxmlformats.org/officeDocument/2006/relationships/image" Target="../media/image24.svg"/><Relationship Id="rId32" Type="http://schemas.openxmlformats.org/officeDocument/2006/relationships/image" Target="../media/image32.svg"/><Relationship Id="rId5" Type="http://schemas.openxmlformats.org/officeDocument/2006/relationships/image" Target="../media/image3.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sv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14.png"/><Relationship Id="rId22" Type="http://schemas.openxmlformats.org/officeDocument/2006/relationships/image" Target="../media/image22.svg"/><Relationship Id="rId27" Type="http://schemas.openxmlformats.org/officeDocument/2006/relationships/image" Target="../media/image27.png"/><Relationship Id="rId30" Type="http://schemas.openxmlformats.org/officeDocument/2006/relationships/image" Target="../media/image30.svg"/><Relationship Id="rId8"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jpg"/><Relationship Id="rId7"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58.jpg"/><Relationship Id="rId11" Type="http://schemas.openxmlformats.org/officeDocument/2006/relationships/image" Target="../media/image63.jpg"/><Relationship Id="rId5" Type="http://schemas.openxmlformats.org/officeDocument/2006/relationships/image" Target="../media/image3.png"/><Relationship Id="rId10" Type="http://schemas.openxmlformats.org/officeDocument/2006/relationships/image" Target="../media/image62.jpg"/><Relationship Id="rId4" Type="http://schemas.openxmlformats.org/officeDocument/2006/relationships/image" Target="../media/image4.png"/><Relationship Id="rId9" Type="http://schemas.openxmlformats.org/officeDocument/2006/relationships/image" Target="../media/image61.pn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5.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64.png"/><Relationship Id="rId5" Type="http://schemas.openxmlformats.org/officeDocument/2006/relationships/image" Target="../media/image3.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3.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67.jpg"/><Relationship Id="rId5" Type="http://schemas.openxmlformats.org/officeDocument/2006/relationships/image" Target="../media/image3.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jpg"/><Relationship Id="rId7" Type="http://schemas.openxmlformats.org/officeDocument/2006/relationships/diagramLayout" Target="../diagrams/layout1.xm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diagramData" Target="../diagrams/data1.xml"/><Relationship Id="rId5" Type="http://schemas.openxmlformats.org/officeDocument/2006/relationships/image" Target="../media/image3.png"/><Relationship Id="rId10" Type="http://schemas.microsoft.com/office/2007/relationships/diagramDrawing" Target="../diagrams/drawing1.xml"/><Relationship Id="rId4" Type="http://schemas.openxmlformats.org/officeDocument/2006/relationships/image" Target="../media/image4.png"/><Relationship Id="rId9" Type="http://schemas.openxmlformats.org/officeDocument/2006/relationships/diagramColors" Target="../diagrams/colors1.xml"/></Relationships>
</file>

<file path=ppt/slides/_rels/slide2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2.jpg"/><Relationship Id="rId7"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68.jpg"/><Relationship Id="rId5" Type="http://schemas.openxmlformats.org/officeDocument/2006/relationships/image" Target="../media/image3.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2.jpg"/><Relationship Id="rId7" Type="http://schemas.openxmlformats.org/officeDocument/2006/relationships/image" Target="../media/image72.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71.jpg"/><Relationship Id="rId5" Type="http://schemas.openxmlformats.org/officeDocument/2006/relationships/image" Target="../media/image3.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5.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74.jpg"/><Relationship Id="rId5" Type="http://schemas.openxmlformats.org/officeDocument/2006/relationships/image" Target="../media/image3.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2.jpg"/><Relationship Id="rId7" Type="http://schemas.openxmlformats.org/officeDocument/2006/relationships/image" Target="../media/image77.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76.jpg"/><Relationship Id="rId5" Type="http://schemas.openxmlformats.org/officeDocument/2006/relationships/image" Target="../media/image3.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79.jpg"/><Relationship Id="rId5" Type="http://schemas.openxmlformats.org/officeDocument/2006/relationships/image" Target="../media/image3.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2.jpg"/><Relationship Id="rId7" Type="http://schemas.openxmlformats.org/officeDocument/2006/relationships/image" Target="../media/image81.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80.png"/><Relationship Id="rId5" Type="http://schemas.openxmlformats.org/officeDocument/2006/relationships/image" Target="../media/image3.png"/><Relationship Id="rId10" Type="http://schemas.openxmlformats.org/officeDocument/2006/relationships/image" Target="../media/image84.png"/><Relationship Id="rId4" Type="http://schemas.openxmlformats.org/officeDocument/2006/relationships/image" Target="../media/image4.png"/><Relationship Id="rId9" Type="http://schemas.openxmlformats.org/officeDocument/2006/relationships/image" Target="../media/image83.png"/></Relationships>
</file>

<file path=ppt/slides/_rels/slide33.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2.jpg"/><Relationship Id="rId7" Type="http://schemas.openxmlformats.org/officeDocument/2006/relationships/image" Target="../media/image85.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84.png"/><Relationship Id="rId5" Type="http://schemas.openxmlformats.org/officeDocument/2006/relationships/image" Target="../media/image3.png"/><Relationship Id="rId4" Type="http://schemas.openxmlformats.org/officeDocument/2006/relationships/image" Target="../media/image4.png"/><Relationship Id="rId9" Type="http://schemas.openxmlformats.org/officeDocument/2006/relationships/image" Target="../media/image87.png"/></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4.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3" Type="http://schemas.openxmlformats.org/officeDocument/2006/relationships/image" Target="../media/image2.jpg"/><Relationship Id="rId7" Type="http://schemas.openxmlformats.org/officeDocument/2006/relationships/image" Target="../media/image89.png"/><Relationship Id="rId12" Type="http://schemas.openxmlformats.org/officeDocument/2006/relationships/image" Target="../media/image94.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88.png"/><Relationship Id="rId11" Type="http://schemas.openxmlformats.org/officeDocument/2006/relationships/image" Target="../media/image93.png"/><Relationship Id="rId5" Type="http://schemas.openxmlformats.org/officeDocument/2006/relationships/image" Target="../media/image4.png"/><Relationship Id="rId10" Type="http://schemas.openxmlformats.org/officeDocument/2006/relationships/image" Target="../media/image92.png"/><Relationship Id="rId4" Type="http://schemas.openxmlformats.org/officeDocument/2006/relationships/image" Target="../media/image3.png"/><Relationship Id="rId9" Type="http://schemas.openxmlformats.org/officeDocument/2006/relationships/image" Target="../media/image91.png"/><Relationship Id="rId14" Type="http://schemas.openxmlformats.org/officeDocument/2006/relationships/image" Target="../media/image96.png"/></Relationships>
</file>

<file path=ppt/slides/_rels/slide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97.png"/><Relationship Id="rId5" Type="http://schemas.openxmlformats.org/officeDocument/2006/relationships/image" Target="../media/image3.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2.jpg"/><Relationship Id="rId7" Type="http://schemas.openxmlformats.org/officeDocument/2006/relationships/image" Target="../media/image35.jp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7.jpg"/></Relationships>
</file>

<file path=ppt/slides/_rels/slide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99.png"/><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image" Target="../media/image98.png"/><Relationship Id="rId5" Type="http://schemas.openxmlformats.org/officeDocument/2006/relationships/image" Target="../media/image3.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0.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69.png"/><Relationship Id="rId5" Type="http://schemas.openxmlformats.org/officeDocument/2006/relationships/image" Target="../media/image3.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2.sv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101.png"/><Relationship Id="rId5" Type="http://schemas.openxmlformats.org/officeDocument/2006/relationships/image" Target="../media/image3.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4.svg"/><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103.png"/><Relationship Id="rId5" Type="http://schemas.openxmlformats.org/officeDocument/2006/relationships/image" Target="../media/image3.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6.png"/><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openxmlformats.org/officeDocument/2006/relationships/image" Target="../media/image105.png"/><Relationship Id="rId5" Type="http://schemas.openxmlformats.org/officeDocument/2006/relationships/image" Target="../media/image3.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2.jpg"/><Relationship Id="rId7" Type="http://schemas.openxmlformats.org/officeDocument/2006/relationships/image" Target="../media/image108.png"/><Relationship Id="rId2" Type="http://schemas.openxmlformats.org/officeDocument/2006/relationships/notesSlide" Target="../notesSlides/notesSlide47.xml"/><Relationship Id="rId1" Type="http://schemas.openxmlformats.org/officeDocument/2006/relationships/slideLayout" Target="../slideLayouts/slideLayout6.xml"/><Relationship Id="rId6" Type="http://schemas.openxmlformats.org/officeDocument/2006/relationships/image" Target="../media/image107.png"/><Relationship Id="rId5" Type="http://schemas.openxmlformats.org/officeDocument/2006/relationships/image" Target="../media/image3.png"/><Relationship Id="rId4" Type="http://schemas.openxmlformats.org/officeDocument/2006/relationships/image" Target="../media/image4.png"/><Relationship Id="rId9" Type="http://schemas.openxmlformats.org/officeDocument/2006/relationships/image" Target="../media/image109.png"/></Relationships>
</file>

<file path=ppt/slides/_rels/slide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8.xml"/><Relationship Id="rId1" Type="http://schemas.openxmlformats.org/officeDocument/2006/relationships/slideLayout" Target="../slideLayouts/slideLayout6.xml"/><Relationship Id="rId6" Type="http://schemas.openxmlformats.org/officeDocument/2006/relationships/image" Target="../media/image110.jpg"/><Relationship Id="rId5" Type="http://schemas.openxmlformats.org/officeDocument/2006/relationships/image" Target="../media/image3.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9.xml"/><Relationship Id="rId1" Type="http://schemas.openxmlformats.org/officeDocument/2006/relationships/slideLayout" Target="../slideLayouts/slideLayout6.xml"/><Relationship Id="rId6" Type="http://schemas.openxmlformats.org/officeDocument/2006/relationships/image" Target="../media/image111.png"/><Relationship Id="rId5" Type="http://schemas.openxmlformats.org/officeDocument/2006/relationships/image" Target="../media/image3.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image" Target="../media/image3.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13.png"/><Relationship Id="rId2" Type="http://schemas.openxmlformats.org/officeDocument/2006/relationships/notesSlide" Target="../notesSlides/notesSlide50.xml"/><Relationship Id="rId1" Type="http://schemas.openxmlformats.org/officeDocument/2006/relationships/slideLayout" Target="../slideLayouts/slideLayout6.xml"/><Relationship Id="rId6" Type="http://schemas.openxmlformats.org/officeDocument/2006/relationships/image" Target="../media/image112.png"/><Relationship Id="rId5" Type="http://schemas.openxmlformats.org/officeDocument/2006/relationships/image" Target="../media/image3.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1.xml"/><Relationship Id="rId1" Type="http://schemas.openxmlformats.org/officeDocument/2006/relationships/slideLayout" Target="../slideLayouts/slideLayout6.xml"/><Relationship Id="rId6" Type="http://schemas.openxmlformats.org/officeDocument/2006/relationships/image" Target="../media/image114.png"/><Relationship Id="rId5" Type="http://schemas.openxmlformats.org/officeDocument/2006/relationships/image" Target="../media/image3.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2.xml"/><Relationship Id="rId1" Type="http://schemas.openxmlformats.org/officeDocument/2006/relationships/slideLayout" Target="../slideLayouts/slideLayout6.xml"/><Relationship Id="rId6" Type="http://schemas.openxmlformats.org/officeDocument/2006/relationships/image" Target="../media/image115.png"/><Relationship Id="rId5" Type="http://schemas.openxmlformats.org/officeDocument/2006/relationships/image" Target="../media/image3.png"/><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3.xml"/><Relationship Id="rId1" Type="http://schemas.openxmlformats.org/officeDocument/2006/relationships/slideLayout" Target="../slideLayouts/slideLayout6.xml"/><Relationship Id="rId6" Type="http://schemas.openxmlformats.org/officeDocument/2006/relationships/image" Target="../media/image116.png"/><Relationship Id="rId5" Type="http://schemas.openxmlformats.org/officeDocument/2006/relationships/image" Target="../media/image3.png"/><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4.xml"/><Relationship Id="rId1" Type="http://schemas.openxmlformats.org/officeDocument/2006/relationships/slideLayout" Target="../slideLayouts/slideLayout6.xml"/><Relationship Id="rId6" Type="http://schemas.openxmlformats.org/officeDocument/2006/relationships/image" Target="../media/image117.gif"/><Relationship Id="rId5" Type="http://schemas.openxmlformats.org/officeDocument/2006/relationships/image" Target="../media/image3.png"/><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19.pn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media/image118.png"/><Relationship Id="rId5" Type="http://schemas.openxmlformats.org/officeDocument/2006/relationships/image" Target="../media/image3.png"/><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21.png"/><Relationship Id="rId2" Type="http://schemas.openxmlformats.org/officeDocument/2006/relationships/notesSlide" Target="../notesSlides/notesSlide56.xml"/><Relationship Id="rId1" Type="http://schemas.openxmlformats.org/officeDocument/2006/relationships/slideLayout" Target="../slideLayouts/slideLayout6.xml"/><Relationship Id="rId6" Type="http://schemas.openxmlformats.org/officeDocument/2006/relationships/image" Target="../media/image120.png"/><Relationship Id="rId5" Type="http://schemas.openxmlformats.org/officeDocument/2006/relationships/image" Target="../media/image3.png"/><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7.xml"/><Relationship Id="rId1" Type="http://schemas.openxmlformats.org/officeDocument/2006/relationships/slideLayout" Target="../slideLayouts/slideLayout6.xml"/><Relationship Id="rId6" Type="http://schemas.openxmlformats.org/officeDocument/2006/relationships/image" Target="../media/image122.png"/><Relationship Id="rId5" Type="http://schemas.openxmlformats.org/officeDocument/2006/relationships/image" Target="../media/image3.png"/><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8.xml"/><Relationship Id="rId1" Type="http://schemas.openxmlformats.org/officeDocument/2006/relationships/slideLayout" Target="../slideLayouts/slideLayout6.xml"/><Relationship Id="rId6" Type="http://schemas.openxmlformats.org/officeDocument/2006/relationships/image" Target="../media/image123.jpg"/><Relationship Id="rId5" Type="http://schemas.openxmlformats.org/officeDocument/2006/relationships/image" Target="../media/image3.pn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9.xml"/><Relationship Id="rId1" Type="http://schemas.openxmlformats.org/officeDocument/2006/relationships/slideLayout" Target="../slideLayouts/slideLayout6.xml"/><Relationship Id="rId6" Type="http://schemas.openxmlformats.org/officeDocument/2006/relationships/image" Target="../media/image124.png"/><Relationship Id="rId5" Type="http://schemas.openxmlformats.org/officeDocument/2006/relationships/image" Target="../media/image3.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www.nacaps.de/en/studie/index_html#studiendesign"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0.xml"/><Relationship Id="rId1" Type="http://schemas.openxmlformats.org/officeDocument/2006/relationships/slideLayout" Target="../slideLayouts/slideLayout6.xml"/><Relationship Id="rId6" Type="http://schemas.openxmlformats.org/officeDocument/2006/relationships/image" Target="../media/image125.png"/><Relationship Id="rId5" Type="http://schemas.openxmlformats.org/officeDocument/2006/relationships/image" Target="../media/image3.png"/><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33.svg"/><Relationship Id="rId3" Type="http://schemas.openxmlformats.org/officeDocument/2006/relationships/image" Target="../media/image2.jpg"/><Relationship Id="rId7" Type="http://schemas.openxmlformats.org/officeDocument/2006/relationships/image" Target="../media/image127.svg"/><Relationship Id="rId12" Type="http://schemas.openxmlformats.org/officeDocument/2006/relationships/image" Target="../media/image132.png"/><Relationship Id="rId17" Type="http://schemas.openxmlformats.org/officeDocument/2006/relationships/image" Target="../media/image137.svg"/><Relationship Id="rId2" Type="http://schemas.openxmlformats.org/officeDocument/2006/relationships/notesSlide" Target="../notesSlides/notesSlide61.xml"/><Relationship Id="rId16" Type="http://schemas.openxmlformats.org/officeDocument/2006/relationships/image" Target="../media/image136.png"/><Relationship Id="rId1" Type="http://schemas.openxmlformats.org/officeDocument/2006/relationships/slideLayout" Target="../slideLayouts/slideLayout6.xml"/><Relationship Id="rId6" Type="http://schemas.openxmlformats.org/officeDocument/2006/relationships/image" Target="../media/image126.png"/><Relationship Id="rId11" Type="http://schemas.openxmlformats.org/officeDocument/2006/relationships/image" Target="../media/image131.svg"/><Relationship Id="rId5" Type="http://schemas.openxmlformats.org/officeDocument/2006/relationships/image" Target="../media/image3.png"/><Relationship Id="rId15" Type="http://schemas.openxmlformats.org/officeDocument/2006/relationships/image" Target="../media/image135.svg"/><Relationship Id="rId10" Type="http://schemas.openxmlformats.org/officeDocument/2006/relationships/image" Target="../media/image130.png"/><Relationship Id="rId4" Type="http://schemas.openxmlformats.org/officeDocument/2006/relationships/image" Target="../media/image4.png"/><Relationship Id="rId9" Type="http://schemas.openxmlformats.org/officeDocument/2006/relationships/image" Target="../media/image129.svg"/><Relationship Id="rId14" Type="http://schemas.openxmlformats.org/officeDocument/2006/relationships/image" Target="../media/image134.png"/></Relationships>
</file>

<file path=ppt/slides/_rels/slide6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3.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39.svg"/><Relationship Id="rId2" Type="http://schemas.openxmlformats.org/officeDocument/2006/relationships/notesSlide" Target="../notesSlides/notesSlide64.xml"/><Relationship Id="rId1" Type="http://schemas.openxmlformats.org/officeDocument/2006/relationships/slideLayout" Target="../slideLayouts/slideLayout6.xml"/><Relationship Id="rId6" Type="http://schemas.openxmlformats.org/officeDocument/2006/relationships/image" Target="../media/image138.png"/><Relationship Id="rId5" Type="http://schemas.openxmlformats.org/officeDocument/2006/relationships/image" Target="../media/image3.png"/><Relationship Id="rId4" Type="http://schemas.openxmlformats.org/officeDocument/2006/relationships/image" Target="../media/image4.png"/></Relationships>
</file>

<file path=ppt/slides/_rels/slide6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5.xml"/><Relationship Id="rId1" Type="http://schemas.openxmlformats.org/officeDocument/2006/relationships/slideLayout" Target="../slideLayouts/slideLayout6.xml"/><Relationship Id="rId6" Type="http://schemas.openxmlformats.org/officeDocument/2006/relationships/image" Target="../media/image140.png"/><Relationship Id="rId5" Type="http://schemas.openxmlformats.org/officeDocument/2006/relationships/image" Target="../media/image3.png"/><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42.png"/><Relationship Id="rId2" Type="http://schemas.openxmlformats.org/officeDocument/2006/relationships/notesSlide" Target="../notesSlides/notesSlide66.xml"/><Relationship Id="rId1" Type="http://schemas.openxmlformats.org/officeDocument/2006/relationships/slideLayout" Target="../slideLayouts/slideLayout6.xml"/><Relationship Id="rId6" Type="http://schemas.openxmlformats.org/officeDocument/2006/relationships/image" Target="../media/image141.png"/><Relationship Id="rId5" Type="http://schemas.openxmlformats.org/officeDocument/2006/relationships/image" Target="../media/image3.png"/><Relationship Id="rId4" Type="http://schemas.openxmlformats.org/officeDocument/2006/relationships/image" Target="../media/image4.png"/></Relationships>
</file>

<file path=ppt/slides/_rels/slide6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44.png"/><Relationship Id="rId2" Type="http://schemas.openxmlformats.org/officeDocument/2006/relationships/notesSlide" Target="../notesSlides/notesSlide67.xml"/><Relationship Id="rId1" Type="http://schemas.openxmlformats.org/officeDocument/2006/relationships/slideLayout" Target="../slideLayouts/slideLayout6.xml"/><Relationship Id="rId6" Type="http://schemas.openxmlformats.org/officeDocument/2006/relationships/image" Target="../media/image143.png"/><Relationship Id="rId5" Type="http://schemas.openxmlformats.org/officeDocument/2006/relationships/image" Target="../media/image3.png"/><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2.jpg"/><Relationship Id="rId7" Type="http://schemas.openxmlformats.org/officeDocument/2006/relationships/image" Target="../media/image142.png"/><Relationship Id="rId2" Type="http://schemas.openxmlformats.org/officeDocument/2006/relationships/notesSlide" Target="../notesSlides/notesSlide68.xml"/><Relationship Id="rId1" Type="http://schemas.openxmlformats.org/officeDocument/2006/relationships/slideLayout" Target="../slideLayouts/slideLayout6.xml"/><Relationship Id="rId6" Type="http://schemas.openxmlformats.org/officeDocument/2006/relationships/image" Target="../media/image141.png"/><Relationship Id="rId5" Type="http://schemas.openxmlformats.org/officeDocument/2006/relationships/image" Target="../media/image3.png"/><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47.png"/><Relationship Id="rId2" Type="http://schemas.openxmlformats.org/officeDocument/2006/relationships/notesSlide" Target="../notesSlides/notesSlide69.xml"/><Relationship Id="rId1" Type="http://schemas.openxmlformats.org/officeDocument/2006/relationships/slideLayout" Target="../slideLayouts/slideLayout6.xml"/><Relationship Id="rId6" Type="http://schemas.openxmlformats.org/officeDocument/2006/relationships/image" Target="../media/image146.png"/><Relationship Id="rId5" Type="http://schemas.openxmlformats.org/officeDocument/2006/relationships/image" Target="../media/image3.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3.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2.jpg"/><Relationship Id="rId7" Type="http://schemas.openxmlformats.org/officeDocument/2006/relationships/image" Target="../media/image148.png"/><Relationship Id="rId2" Type="http://schemas.openxmlformats.org/officeDocument/2006/relationships/notesSlide" Target="../notesSlides/notesSlide70.xml"/><Relationship Id="rId1" Type="http://schemas.openxmlformats.org/officeDocument/2006/relationships/slideLayout" Target="../slideLayouts/slideLayout6.xml"/><Relationship Id="rId6" Type="http://schemas.openxmlformats.org/officeDocument/2006/relationships/image" Target="../media/image141.png"/><Relationship Id="rId5" Type="http://schemas.openxmlformats.org/officeDocument/2006/relationships/image" Target="../media/image3.png"/><Relationship Id="rId10" Type="http://schemas.openxmlformats.org/officeDocument/2006/relationships/image" Target="../media/image145.png"/><Relationship Id="rId4" Type="http://schemas.openxmlformats.org/officeDocument/2006/relationships/image" Target="../media/image4.png"/><Relationship Id="rId9" Type="http://schemas.openxmlformats.org/officeDocument/2006/relationships/image" Target="../media/image142.png"/></Relationships>
</file>

<file path=ppt/slides/_rels/slide7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1.xml"/><Relationship Id="rId1" Type="http://schemas.openxmlformats.org/officeDocument/2006/relationships/slideLayout" Target="../slideLayouts/slideLayout6.xml"/><Relationship Id="rId6" Type="http://schemas.openxmlformats.org/officeDocument/2006/relationships/image" Target="../media/image150.png"/><Relationship Id="rId5" Type="http://schemas.openxmlformats.org/officeDocument/2006/relationships/image" Target="../media/image3.png"/><Relationship Id="rId4" Type="http://schemas.openxmlformats.org/officeDocument/2006/relationships/image" Target="../media/image4.png"/></Relationships>
</file>

<file path=ppt/slides/_rels/slide72.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2.jpg"/><Relationship Id="rId7" Type="http://schemas.openxmlformats.org/officeDocument/2006/relationships/image" Target="../media/image148.png"/><Relationship Id="rId2" Type="http://schemas.openxmlformats.org/officeDocument/2006/relationships/notesSlide" Target="../notesSlides/notesSlide72.xml"/><Relationship Id="rId1" Type="http://schemas.openxmlformats.org/officeDocument/2006/relationships/slideLayout" Target="../slideLayouts/slideLayout6.xml"/><Relationship Id="rId6" Type="http://schemas.openxmlformats.org/officeDocument/2006/relationships/image" Target="../media/image141.png"/><Relationship Id="rId5" Type="http://schemas.openxmlformats.org/officeDocument/2006/relationships/image" Target="../media/image3.png"/><Relationship Id="rId10" Type="http://schemas.openxmlformats.org/officeDocument/2006/relationships/image" Target="../media/image145.png"/><Relationship Id="rId4" Type="http://schemas.openxmlformats.org/officeDocument/2006/relationships/image" Target="../media/image4.png"/><Relationship Id="rId9" Type="http://schemas.openxmlformats.org/officeDocument/2006/relationships/image" Target="../media/image142.png"/></Relationships>
</file>

<file path=ppt/slides/_rels/slide7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52.png"/><Relationship Id="rId2" Type="http://schemas.openxmlformats.org/officeDocument/2006/relationships/notesSlide" Target="../notesSlides/notesSlide73.xml"/><Relationship Id="rId1" Type="http://schemas.openxmlformats.org/officeDocument/2006/relationships/slideLayout" Target="../slideLayouts/slideLayout6.xml"/><Relationship Id="rId6" Type="http://schemas.openxmlformats.org/officeDocument/2006/relationships/image" Target="../media/image151.png"/><Relationship Id="rId5" Type="http://schemas.openxmlformats.org/officeDocument/2006/relationships/image" Target="../media/image3.png"/><Relationship Id="rId4" Type="http://schemas.openxmlformats.org/officeDocument/2006/relationships/image" Target="../media/image4.png"/></Relationships>
</file>

<file path=ppt/slides/_rels/slide7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4.xml"/><Relationship Id="rId1" Type="http://schemas.openxmlformats.org/officeDocument/2006/relationships/slideLayout" Target="../slideLayouts/slideLayout6.xml"/><Relationship Id="rId6" Type="http://schemas.openxmlformats.org/officeDocument/2006/relationships/image" Target="../media/image153.png"/><Relationship Id="rId5" Type="http://schemas.openxmlformats.org/officeDocument/2006/relationships/image" Target="../media/image3.png"/><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5.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7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6.xml"/><Relationship Id="rId1" Type="http://schemas.openxmlformats.org/officeDocument/2006/relationships/slideLayout" Target="../slideLayouts/slideLayout6.xml"/><Relationship Id="rId6" Type="http://schemas.openxmlformats.org/officeDocument/2006/relationships/image" Target="../media/image154.png"/><Relationship Id="rId5" Type="http://schemas.openxmlformats.org/officeDocument/2006/relationships/image" Target="../media/image3.png"/><Relationship Id="rId4" Type="http://schemas.openxmlformats.org/officeDocument/2006/relationships/image" Target="../media/image4.png"/></Relationships>
</file>

<file path=ppt/slides/_rels/slide7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7.xml"/><Relationship Id="rId1" Type="http://schemas.openxmlformats.org/officeDocument/2006/relationships/slideLayout" Target="../slideLayouts/slideLayout6.xml"/><Relationship Id="rId6" Type="http://schemas.openxmlformats.org/officeDocument/2006/relationships/image" Target="../media/image155.png"/><Relationship Id="rId5" Type="http://schemas.openxmlformats.org/officeDocument/2006/relationships/image" Target="../media/image4.png"/><Relationship Id="rId4" Type="http://schemas.openxmlformats.org/officeDocument/2006/relationships/image" Target="../media/image3.png"/></Relationships>
</file>

<file path=ppt/slides/_rels/slide7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57.png"/><Relationship Id="rId2" Type="http://schemas.openxmlformats.org/officeDocument/2006/relationships/notesSlide" Target="../notesSlides/notesSlide78.xml"/><Relationship Id="rId1" Type="http://schemas.openxmlformats.org/officeDocument/2006/relationships/slideLayout" Target="../slideLayouts/slideLayout6.xml"/><Relationship Id="rId6" Type="http://schemas.openxmlformats.org/officeDocument/2006/relationships/image" Target="../media/image156.png"/><Relationship Id="rId5" Type="http://schemas.openxmlformats.org/officeDocument/2006/relationships/image" Target="../media/image4.png"/><Relationship Id="rId4" Type="http://schemas.openxmlformats.org/officeDocument/2006/relationships/image" Target="../media/image3.png"/></Relationships>
</file>

<file path=ppt/slides/_rels/slide7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9.xml"/><Relationship Id="rId1" Type="http://schemas.openxmlformats.org/officeDocument/2006/relationships/slideLayout" Target="../slideLayouts/slideLayout6.xml"/><Relationship Id="rId6" Type="http://schemas.openxmlformats.org/officeDocument/2006/relationships/image" Target="../media/image158.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jpg"/><Relationship Id="rId7" Type="http://schemas.openxmlformats.org/officeDocument/2006/relationships/hyperlink" Target="http://www.menti.com/"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42.png"/><Relationship Id="rId5" Type="http://schemas.openxmlformats.org/officeDocument/2006/relationships/image" Target="../media/image3.png"/><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0.xml"/><Relationship Id="rId1" Type="http://schemas.openxmlformats.org/officeDocument/2006/relationships/slideLayout" Target="../slideLayouts/slideLayout6.xml"/><Relationship Id="rId6" Type="http://schemas.openxmlformats.org/officeDocument/2006/relationships/image" Target="../media/image159.png"/><Relationship Id="rId5" Type="http://schemas.openxmlformats.org/officeDocument/2006/relationships/image" Target="../media/image3.png"/><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1.xml"/><Relationship Id="rId1" Type="http://schemas.openxmlformats.org/officeDocument/2006/relationships/slideLayout" Target="../slideLayouts/slideLayout6.xml"/><Relationship Id="rId6" Type="http://schemas.openxmlformats.org/officeDocument/2006/relationships/image" Target="../media/image97.png"/><Relationship Id="rId5" Type="http://schemas.openxmlformats.org/officeDocument/2006/relationships/image" Target="../media/image4.png"/><Relationship Id="rId4" Type="http://schemas.openxmlformats.org/officeDocument/2006/relationships/image" Target="../media/image3.png"/></Relationships>
</file>

<file path=ppt/slides/_rels/slide8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67.svg"/><Relationship Id="rId3" Type="http://schemas.openxmlformats.org/officeDocument/2006/relationships/image" Target="../media/image2.jpg"/><Relationship Id="rId7" Type="http://schemas.openxmlformats.org/officeDocument/2006/relationships/image" Target="../media/image161.svg"/><Relationship Id="rId12" Type="http://schemas.openxmlformats.org/officeDocument/2006/relationships/image" Target="../media/image166.png"/><Relationship Id="rId17" Type="http://schemas.openxmlformats.org/officeDocument/2006/relationships/image" Target="../media/image171.svg"/><Relationship Id="rId2" Type="http://schemas.openxmlformats.org/officeDocument/2006/relationships/notesSlide" Target="../notesSlides/notesSlide83.xml"/><Relationship Id="rId16" Type="http://schemas.openxmlformats.org/officeDocument/2006/relationships/image" Target="../media/image170.png"/><Relationship Id="rId1" Type="http://schemas.openxmlformats.org/officeDocument/2006/relationships/slideLayout" Target="../slideLayouts/slideLayout6.xml"/><Relationship Id="rId6" Type="http://schemas.openxmlformats.org/officeDocument/2006/relationships/image" Target="../media/image160.png"/><Relationship Id="rId11" Type="http://schemas.openxmlformats.org/officeDocument/2006/relationships/image" Target="../media/image165.svg"/><Relationship Id="rId5" Type="http://schemas.openxmlformats.org/officeDocument/2006/relationships/image" Target="../media/image4.png"/><Relationship Id="rId15" Type="http://schemas.openxmlformats.org/officeDocument/2006/relationships/image" Target="../media/image169.svg"/><Relationship Id="rId10" Type="http://schemas.openxmlformats.org/officeDocument/2006/relationships/image" Target="../media/image164.png"/><Relationship Id="rId4" Type="http://schemas.openxmlformats.org/officeDocument/2006/relationships/image" Target="../media/image3.png"/><Relationship Id="rId9" Type="http://schemas.openxmlformats.org/officeDocument/2006/relationships/image" Target="../media/image163.svg"/><Relationship Id="rId14" Type="http://schemas.openxmlformats.org/officeDocument/2006/relationships/image" Target="../media/image168.png"/></Relationships>
</file>

<file path=ppt/slides/_rels/slide8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4.xml"/><Relationship Id="rId1" Type="http://schemas.openxmlformats.org/officeDocument/2006/relationships/slideLayout" Target="../slideLayouts/slideLayout6.xml"/><Relationship Id="rId6" Type="http://schemas.openxmlformats.org/officeDocument/2006/relationships/image" Target="../media/image172.png"/><Relationship Id="rId5" Type="http://schemas.openxmlformats.org/officeDocument/2006/relationships/image" Target="../media/image3.png"/><Relationship Id="rId4" Type="http://schemas.openxmlformats.org/officeDocument/2006/relationships/image" Target="../media/image4.png"/></Relationships>
</file>

<file path=ppt/slides/_rels/slide8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74.png"/><Relationship Id="rId2" Type="http://schemas.openxmlformats.org/officeDocument/2006/relationships/notesSlide" Target="../notesSlides/notesSlide85.xml"/><Relationship Id="rId1" Type="http://schemas.openxmlformats.org/officeDocument/2006/relationships/slideLayout" Target="../slideLayouts/slideLayout6.xml"/><Relationship Id="rId6" Type="http://schemas.openxmlformats.org/officeDocument/2006/relationships/image" Target="../media/image173.jpg"/><Relationship Id="rId5" Type="http://schemas.openxmlformats.org/officeDocument/2006/relationships/image" Target="../media/image3.png"/><Relationship Id="rId4" Type="http://schemas.openxmlformats.org/officeDocument/2006/relationships/image" Target="../media/image4.png"/></Relationships>
</file>

<file path=ppt/slides/_rels/slide8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76.png"/><Relationship Id="rId2" Type="http://schemas.openxmlformats.org/officeDocument/2006/relationships/notesSlide" Target="../notesSlides/notesSlide86.xml"/><Relationship Id="rId1" Type="http://schemas.openxmlformats.org/officeDocument/2006/relationships/slideLayout" Target="../slideLayouts/slideLayout6.xml"/><Relationship Id="rId6" Type="http://schemas.openxmlformats.org/officeDocument/2006/relationships/image" Target="../media/image175.png"/><Relationship Id="rId5" Type="http://schemas.openxmlformats.org/officeDocument/2006/relationships/image" Target="../media/image3.png"/><Relationship Id="rId4" Type="http://schemas.openxmlformats.org/officeDocument/2006/relationships/image" Target="../media/image4.png"/></Relationships>
</file>

<file path=ppt/slides/_rels/slide8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7.xml"/><Relationship Id="rId1" Type="http://schemas.openxmlformats.org/officeDocument/2006/relationships/slideLayout" Target="../slideLayouts/slideLayout6.xml"/><Relationship Id="rId6" Type="http://schemas.openxmlformats.org/officeDocument/2006/relationships/image" Target="../media/image177.png"/><Relationship Id="rId5" Type="http://schemas.openxmlformats.org/officeDocument/2006/relationships/image" Target="../media/image4.png"/><Relationship Id="rId4" Type="http://schemas.openxmlformats.org/officeDocument/2006/relationships/image" Target="../media/image3.png"/></Relationships>
</file>

<file path=ppt/slides/_rels/slide8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79.png"/><Relationship Id="rId2" Type="http://schemas.openxmlformats.org/officeDocument/2006/relationships/notesSlide" Target="../notesSlides/notesSlide88.xml"/><Relationship Id="rId1" Type="http://schemas.openxmlformats.org/officeDocument/2006/relationships/slideLayout" Target="../slideLayouts/slideLayout6.xml"/><Relationship Id="rId6" Type="http://schemas.openxmlformats.org/officeDocument/2006/relationships/image" Target="../media/image178.png"/><Relationship Id="rId5" Type="http://schemas.openxmlformats.org/officeDocument/2006/relationships/image" Target="../media/image3.png"/><Relationship Id="rId4" Type="http://schemas.openxmlformats.org/officeDocument/2006/relationships/image" Target="../media/image4.png"/></Relationships>
</file>

<file path=ppt/slides/_rels/slide8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9.xml"/><Relationship Id="rId1" Type="http://schemas.openxmlformats.org/officeDocument/2006/relationships/slideLayout" Target="../slideLayouts/slideLayout6.xml"/><Relationship Id="rId6" Type="http://schemas.openxmlformats.org/officeDocument/2006/relationships/image" Target="../media/image180.png"/><Relationship Id="rId5" Type="http://schemas.openxmlformats.org/officeDocument/2006/relationships/image" Target="../media/image3.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0.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91.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2.jpg"/><Relationship Id="rId7" Type="http://schemas.openxmlformats.org/officeDocument/2006/relationships/hyperlink" Target="https://workchronicles.substack.com/p/comic-anonymous-employee-survey" TargetMode="External"/><Relationship Id="rId2" Type="http://schemas.openxmlformats.org/officeDocument/2006/relationships/notesSlide" Target="../notesSlides/notesSlide91.xml"/><Relationship Id="rId1" Type="http://schemas.openxmlformats.org/officeDocument/2006/relationships/slideLayout" Target="../slideLayouts/slideLayout6.xml"/><Relationship Id="rId6" Type="http://schemas.openxmlformats.org/officeDocument/2006/relationships/image" Target="../media/image181.png"/><Relationship Id="rId5" Type="http://schemas.openxmlformats.org/officeDocument/2006/relationships/image" Target="../media/image3.png"/><Relationship Id="rId4" Type="http://schemas.openxmlformats.org/officeDocument/2006/relationships/image" Target="../media/image4.png"/></Relationships>
</file>

<file path=ppt/slides/_rels/slide9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9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15.png"/><Relationship Id="rId2" Type="http://schemas.openxmlformats.org/officeDocument/2006/relationships/notesSlide" Target="../notesSlides/notesSlide93.xml"/><Relationship Id="rId1" Type="http://schemas.openxmlformats.org/officeDocument/2006/relationships/slideLayout" Target="../slideLayouts/slideLayout6.xml"/><Relationship Id="rId6" Type="http://schemas.openxmlformats.org/officeDocument/2006/relationships/image" Target="../media/image114.png"/><Relationship Id="rId5" Type="http://schemas.openxmlformats.org/officeDocument/2006/relationships/image" Target="../media/image3.png"/><Relationship Id="rId4" Type="http://schemas.openxmlformats.org/officeDocument/2006/relationships/image" Target="../media/image4.png"/></Relationships>
</file>

<file path=ppt/slides/_rels/slide9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4.xml"/><Relationship Id="rId1" Type="http://schemas.openxmlformats.org/officeDocument/2006/relationships/slideLayout" Target="../slideLayouts/slideLayout6.xml"/><Relationship Id="rId6" Type="http://schemas.openxmlformats.org/officeDocument/2006/relationships/image" Target="../media/image183.jpg"/><Relationship Id="rId5" Type="http://schemas.openxmlformats.org/officeDocument/2006/relationships/image" Target="../media/image3.png"/><Relationship Id="rId4" Type="http://schemas.openxmlformats.org/officeDocument/2006/relationships/image" Target="../media/image4.png"/></Relationships>
</file>

<file path=ppt/slides/_rels/slide95.xml.rels><?xml version="1.0" encoding="UTF-8" standalone="yes"?>
<Relationships xmlns="http://schemas.openxmlformats.org/package/2006/relationships"><Relationship Id="rId8" Type="http://schemas.openxmlformats.org/officeDocument/2006/relationships/image" Target="../media/image185.jpg"/><Relationship Id="rId13" Type="http://schemas.openxmlformats.org/officeDocument/2006/relationships/image" Target="../media/image190.svg"/><Relationship Id="rId3" Type="http://schemas.openxmlformats.org/officeDocument/2006/relationships/image" Target="../media/image2.jpg"/><Relationship Id="rId7" Type="http://schemas.openxmlformats.org/officeDocument/2006/relationships/hyperlink" Target="https://x.com/UserTribe/status/1102457649050894345" TargetMode="External"/><Relationship Id="rId12" Type="http://schemas.openxmlformats.org/officeDocument/2006/relationships/image" Target="../media/image189.png"/><Relationship Id="rId2" Type="http://schemas.openxmlformats.org/officeDocument/2006/relationships/notesSlide" Target="../notesSlides/notesSlide95.xml"/><Relationship Id="rId1" Type="http://schemas.openxmlformats.org/officeDocument/2006/relationships/slideLayout" Target="../slideLayouts/slideLayout6.xml"/><Relationship Id="rId6" Type="http://schemas.openxmlformats.org/officeDocument/2006/relationships/image" Target="../media/image184.jpg"/><Relationship Id="rId11" Type="http://schemas.openxmlformats.org/officeDocument/2006/relationships/image" Target="../media/image188.svg"/><Relationship Id="rId5" Type="http://schemas.openxmlformats.org/officeDocument/2006/relationships/image" Target="../media/image3.png"/><Relationship Id="rId10" Type="http://schemas.openxmlformats.org/officeDocument/2006/relationships/image" Target="../media/image187.png"/><Relationship Id="rId4" Type="http://schemas.openxmlformats.org/officeDocument/2006/relationships/image" Target="../media/image4.png"/><Relationship Id="rId9" Type="http://schemas.openxmlformats.org/officeDocument/2006/relationships/image" Target="../media/image186.jpg"/></Relationships>
</file>

<file path=ppt/slides/_rels/slide96.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199.png"/><Relationship Id="rId3" Type="http://schemas.openxmlformats.org/officeDocument/2006/relationships/image" Target="../media/image2.jpg"/><Relationship Id="rId7" Type="http://schemas.openxmlformats.org/officeDocument/2006/relationships/image" Target="../media/image1930.png"/><Relationship Id="rId12" Type="http://schemas.openxmlformats.org/officeDocument/2006/relationships/image" Target="../media/image198.png"/><Relationship Id="rId2" Type="http://schemas.openxmlformats.org/officeDocument/2006/relationships/notesSlide" Target="../notesSlides/notesSlide96.xml"/><Relationship Id="rId1" Type="http://schemas.openxmlformats.org/officeDocument/2006/relationships/slideLayout" Target="../slideLayouts/slideLayout6.xml"/><Relationship Id="rId6" Type="http://schemas.openxmlformats.org/officeDocument/2006/relationships/image" Target="../media/image192.png"/><Relationship Id="rId11" Type="http://schemas.openxmlformats.org/officeDocument/2006/relationships/image" Target="../media/image197.png"/><Relationship Id="rId5" Type="http://schemas.openxmlformats.org/officeDocument/2006/relationships/image" Target="../media/image3.png"/><Relationship Id="rId10" Type="http://schemas.openxmlformats.org/officeDocument/2006/relationships/image" Target="../media/image196.png"/><Relationship Id="rId4" Type="http://schemas.openxmlformats.org/officeDocument/2006/relationships/image" Target="../media/image4.png"/><Relationship Id="rId9" Type="http://schemas.openxmlformats.org/officeDocument/2006/relationships/image" Target="../media/image195.png"/><Relationship Id="rId14" Type="http://schemas.openxmlformats.org/officeDocument/2006/relationships/image" Target="../media/image200.png"/></Relationships>
</file>

<file path=ppt/slides/_rels/slide9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98.xml.rels><?xml version="1.0" encoding="UTF-8" standalone="yes"?>
<Relationships xmlns="http://schemas.openxmlformats.org/package/2006/relationships"><Relationship Id="rId8" Type="http://schemas.openxmlformats.org/officeDocument/2006/relationships/image" Target="../media/image193.png"/><Relationship Id="rId3" Type="http://schemas.openxmlformats.org/officeDocument/2006/relationships/image" Target="../media/image2.jpg"/><Relationship Id="rId7" Type="http://schemas.openxmlformats.org/officeDocument/2006/relationships/image" Target="../media/image192.svg"/><Relationship Id="rId2" Type="http://schemas.openxmlformats.org/officeDocument/2006/relationships/notesSlide" Target="../notesSlides/notesSlide98.xml"/><Relationship Id="rId1" Type="http://schemas.openxmlformats.org/officeDocument/2006/relationships/slideLayout" Target="../slideLayouts/slideLayout6.xml"/><Relationship Id="rId6" Type="http://schemas.openxmlformats.org/officeDocument/2006/relationships/image" Target="../media/image191.png"/><Relationship Id="rId11" Type="http://schemas.openxmlformats.org/officeDocument/2006/relationships/image" Target="../media/image202.svg"/><Relationship Id="rId5" Type="http://schemas.openxmlformats.org/officeDocument/2006/relationships/image" Target="../media/image3.png"/><Relationship Id="rId10" Type="http://schemas.openxmlformats.org/officeDocument/2006/relationships/image" Target="../media/image201.png"/><Relationship Id="rId4" Type="http://schemas.openxmlformats.org/officeDocument/2006/relationships/image" Target="../media/image4.png"/><Relationship Id="rId9" Type="http://schemas.openxmlformats.org/officeDocument/2006/relationships/image" Target="../media/image194.svg"/></Relationships>
</file>

<file path=ppt/slides/_rels/slide9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9.xml"/><Relationship Id="rId1" Type="http://schemas.openxmlformats.org/officeDocument/2006/relationships/slideLayout" Target="../slideLayouts/slideLayout6.xml"/><Relationship Id="rId6" Type="http://schemas.openxmlformats.org/officeDocument/2006/relationships/image" Target="../media/image203.jp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4"/>
          <a:srcRect l="12299"/>
          <a:stretch/>
        </p:blipFill>
        <p:spPr bwMode="auto">
          <a:xfrm>
            <a:off x="0" y="-25003"/>
            <a:ext cx="12293600" cy="6908006"/>
          </a:xfrm>
          <a:prstGeom prst="rect">
            <a:avLst/>
          </a:prstGeom>
        </p:spPr>
      </p:pic>
      <p:sp>
        <p:nvSpPr>
          <p:cNvPr id="15" name="Foliennummernplatzhalter 3">
            <a:extLst>
              <a:ext uri="{FF2B5EF4-FFF2-40B4-BE49-F238E27FC236}">
                <a16:creationId xmlns:a16="http://schemas.microsoft.com/office/drawing/2014/main" id="{21DABFBC-E9C4-45B2-B593-D8769A20B338}"/>
              </a:ext>
            </a:extLst>
          </p:cNvPr>
          <p:cNvSpPr>
            <a:spLocks noGrp="1"/>
          </p:cNvSpPr>
          <p:nvPr>
            <p:ph type="sldNum" sz="quarter" idx="12"/>
          </p:nvPr>
        </p:nvSpPr>
        <p:spPr bwMode="auto">
          <a:xfrm>
            <a:off x="9329464" y="6448251"/>
            <a:ext cx="2743200" cy="365125"/>
          </a:xfrm>
        </p:spPr>
        <p:txBody>
          <a:bodyPr/>
          <a:lstStyle/>
          <a:p>
            <a:pPr>
              <a:defRPr/>
            </a:pPr>
            <a:fld id="{A8918DED-79B9-4C2D-B520-2D6348B37FD9}" type="slidenum">
              <a:rPr lang="en-US" smtClean="0">
                <a:solidFill>
                  <a:schemeClr val="bg1">
                    <a:lumMod val="50000"/>
                  </a:schemeClr>
                </a:solidFill>
                <a:latin typeface="Helvetica"/>
              </a:rPr>
              <a:t>1</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D051305B-D172-4FFB-A3A8-E197F37BEF28}"/>
              </a:ext>
            </a:extLst>
          </p:cNvPr>
          <p:cNvSpPr>
            <a:spLocks noGrp="1"/>
          </p:cNvSpPr>
          <p:nvPr>
            <p:ph type="title"/>
          </p:nvPr>
        </p:nvSpPr>
        <p:spPr/>
        <p:txBody>
          <a:bodyPr/>
          <a:lstStyle/>
          <a:p>
            <a:r>
              <a:rPr lang="en-US"/>
              <a:t>Cover slide</a:t>
            </a:r>
          </a:p>
        </p:txBody>
      </p:sp>
      <p:sp>
        <p:nvSpPr>
          <p:cNvPr id="2" name="Textfeld 1"/>
          <p:cNvSpPr txBox="1"/>
          <p:nvPr/>
        </p:nvSpPr>
        <p:spPr bwMode="auto">
          <a:xfrm>
            <a:off x="477543" y="1916832"/>
            <a:ext cx="8498778" cy="1723549"/>
          </a:xfrm>
          <a:prstGeom prst="rect">
            <a:avLst/>
          </a:prstGeom>
          <a:noFill/>
        </p:spPr>
        <p:txBody>
          <a:bodyPr wrap="square" rtlCol="0">
            <a:spAutoFit/>
          </a:bodyPr>
          <a:lstStyle/>
          <a:p>
            <a:pPr>
              <a:spcAft>
                <a:spcPts val="1200"/>
              </a:spcAft>
              <a:defRPr/>
            </a:pPr>
            <a:r>
              <a:rPr lang="en-US" sz="2400">
                <a:solidFill>
                  <a:schemeClr val="bg2"/>
                </a:solidFill>
                <a:latin typeface="Arial"/>
                <a:cs typeface="Arial"/>
              </a:rPr>
              <a:t>Good Questions, Better Survey Data:</a:t>
            </a:r>
          </a:p>
          <a:p>
            <a:pPr>
              <a:defRPr/>
            </a:pPr>
            <a:r>
              <a:rPr lang="en-US" sz="3600">
                <a:solidFill>
                  <a:schemeClr val="bg2"/>
                </a:solidFill>
                <a:latin typeface="Arial"/>
                <a:cs typeface="Arial"/>
              </a:rPr>
              <a:t>An Introduction to Effective Questionnaire Design</a:t>
            </a:r>
            <a:endParaRPr lang="en-US"/>
          </a:p>
        </p:txBody>
      </p:sp>
      <p:sp>
        <p:nvSpPr>
          <p:cNvPr id="9" name="Untertitel 2"/>
          <p:cNvSpPr txBox="1"/>
          <p:nvPr/>
        </p:nvSpPr>
        <p:spPr bwMode="auto">
          <a:xfrm>
            <a:off x="479376" y="5090641"/>
            <a:ext cx="3526559" cy="1449010"/>
          </a:xfrm>
          <a:prstGeom prst="rect">
            <a:avLst/>
          </a:prstGeom>
        </p:spPr>
        <p:txBody>
          <a:bodyPr vert="horz" lIns="91440" tIns="45720" rIns="91440" bIns="45720" rtlCol="0">
            <a:noAutofit/>
          </a:bodyPr>
          <a:lstStyle>
            <a:lvl1pPr marL="0" indent="0" algn="ctr" defTabSz="914400">
              <a:lnSpc>
                <a:spcPct val="90000"/>
              </a:lnSpc>
              <a:spcBef>
                <a:spcPts val="1000"/>
              </a:spcBef>
              <a:buFont typeface="Arial"/>
              <a:buNone/>
              <a:defRPr sz="2400">
                <a:solidFill>
                  <a:schemeClr val="tx1"/>
                </a:solidFill>
                <a:latin typeface="+mn-lt"/>
                <a:ea typeface="+mn-ea"/>
                <a:cs typeface="+mn-cs"/>
              </a:defRPr>
            </a:lvl1pPr>
            <a:lvl2pPr marL="457200" indent="0" algn="ctr" defTabSz="914400">
              <a:lnSpc>
                <a:spcPct val="90000"/>
              </a:lnSpc>
              <a:spcBef>
                <a:spcPts val="500"/>
              </a:spcBef>
              <a:buFont typeface="Arial"/>
              <a:buNone/>
              <a:defRPr sz="2000">
                <a:solidFill>
                  <a:schemeClr val="tx1"/>
                </a:solidFill>
                <a:latin typeface="+mn-lt"/>
                <a:ea typeface="+mn-ea"/>
                <a:cs typeface="+mn-cs"/>
              </a:defRPr>
            </a:lvl2pPr>
            <a:lvl3pPr marL="914400" indent="0" algn="ctr" defTabSz="914400">
              <a:lnSpc>
                <a:spcPct val="90000"/>
              </a:lnSpc>
              <a:spcBef>
                <a:spcPts val="500"/>
              </a:spcBef>
              <a:buFont typeface="Arial"/>
              <a:buNone/>
              <a:defRPr sz="1800">
                <a:solidFill>
                  <a:schemeClr val="tx1"/>
                </a:solidFill>
                <a:latin typeface="+mn-lt"/>
                <a:ea typeface="+mn-ea"/>
                <a:cs typeface="+mn-cs"/>
              </a:defRPr>
            </a:lvl3pPr>
            <a:lvl4pPr marL="1371600" indent="0" algn="ctr" defTabSz="914400">
              <a:lnSpc>
                <a:spcPct val="90000"/>
              </a:lnSpc>
              <a:spcBef>
                <a:spcPts val="500"/>
              </a:spcBef>
              <a:buFont typeface="Arial"/>
              <a:buNone/>
              <a:defRPr sz="1600">
                <a:solidFill>
                  <a:schemeClr val="tx1"/>
                </a:solidFill>
                <a:latin typeface="+mn-lt"/>
                <a:ea typeface="+mn-ea"/>
                <a:cs typeface="+mn-cs"/>
              </a:defRPr>
            </a:lvl4pPr>
            <a:lvl5pPr marL="1828800" indent="0" algn="ctr" defTabSz="914400">
              <a:lnSpc>
                <a:spcPct val="90000"/>
              </a:lnSpc>
              <a:spcBef>
                <a:spcPts val="500"/>
              </a:spcBef>
              <a:buFont typeface="Arial"/>
              <a:buNone/>
              <a:defRPr sz="1600">
                <a:solidFill>
                  <a:schemeClr val="tx1"/>
                </a:solidFill>
                <a:latin typeface="+mn-lt"/>
                <a:ea typeface="+mn-ea"/>
                <a:cs typeface="+mn-cs"/>
              </a:defRPr>
            </a:lvl5pPr>
            <a:lvl6pPr marL="2286000" indent="0" algn="ctr" defTabSz="914400">
              <a:lnSpc>
                <a:spcPct val="90000"/>
              </a:lnSpc>
              <a:spcBef>
                <a:spcPts val="500"/>
              </a:spcBef>
              <a:buFont typeface="Arial"/>
              <a:buNone/>
              <a:defRPr sz="1600">
                <a:solidFill>
                  <a:schemeClr val="tx1"/>
                </a:solidFill>
                <a:latin typeface="+mn-lt"/>
                <a:ea typeface="+mn-ea"/>
                <a:cs typeface="+mn-cs"/>
              </a:defRPr>
            </a:lvl6pPr>
            <a:lvl7pPr marL="2743200" indent="0" algn="ctr" defTabSz="914400">
              <a:lnSpc>
                <a:spcPct val="90000"/>
              </a:lnSpc>
              <a:spcBef>
                <a:spcPts val="500"/>
              </a:spcBef>
              <a:buFont typeface="Arial"/>
              <a:buNone/>
              <a:defRPr sz="1600">
                <a:solidFill>
                  <a:schemeClr val="tx1"/>
                </a:solidFill>
                <a:latin typeface="+mn-lt"/>
                <a:ea typeface="+mn-ea"/>
                <a:cs typeface="+mn-cs"/>
              </a:defRPr>
            </a:lvl7pPr>
            <a:lvl8pPr marL="3200400" indent="0" algn="ctr" defTabSz="914400">
              <a:lnSpc>
                <a:spcPct val="90000"/>
              </a:lnSpc>
              <a:spcBef>
                <a:spcPts val="500"/>
              </a:spcBef>
              <a:buFont typeface="Arial"/>
              <a:buNone/>
              <a:defRPr sz="1600">
                <a:solidFill>
                  <a:schemeClr val="tx1"/>
                </a:solidFill>
                <a:latin typeface="+mn-lt"/>
                <a:ea typeface="+mn-ea"/>
                <a:cs typeface="+mn-cs"/>
              </a:defRPr>
            </a:lvl8pPr>
            <a:lvl9pPr marL="3657600" indent="0" algn="ctr" defTabSz="914400">
              <a:lnSpc>
                <a:spcPct val="90000"/>
              </a:lnSpc>
              <a:spcBef>
                <a:spcPts val="500"/>
              </a:spcBef>
              <a:buFont typeface="Arial"/>
              <a:buNone/>
              <a:defRPr sz="1600">
                <a:solidFill>
                  <a:schemeClr val="tx1"/>
                </a:solidFill>
                <a:latin typeface="+mn-lt"/>
                <a:ea typeface="+mn-ea"/>
                <a:cs typeface="+mn-cs"/>
              </a:defRPr>
            </a:lvl9pPr>
          </a:lstStyle>
          <a:p>
            <a:pPr algn="l">
              <a:defRPr/>
            </a:pPr>
            <a:r>
              <a:rPr lang="en-US" sz="1600">
                <a:solidFill>
                  <a:schemeClr val="bg1"/>
                </a:solidFill>
                <a:latin typeface="Montserrat Bold"/>
                <a:cs typeface="Arial"/>
              </a:rPr>
              <a:t>CONTACT</a:t>
            </a:r>
            <a:endParaRPr lang="en-US" sz="1800">
              <a:solidFill>
                <a:schemeClr val="bg1"/>
              </a:solidFill>
              <a:latin typeface="Montserrat Bold"/>
              <a:cs typeface="Arial"/>
            </a:endParaRPr>
          </a:p>
          <a:p>
            <a:pPr algn="l">
              <a:defRPr/>
            </a:pPr>
            <a:r>
              <a:rPr lang="en-US" sz="1600">
                <a:solidFill>
                  <a:schemeClr val="bg1"/>
                </a:solidFill>
                <a:latin typeface="Arial"/>
                <a:cs typeface="Arial"/>
              </a:rPr>
              <a:t>Dr. Susanne de Vogel</a:t>
            </a:r>
            <a:endParaRPr lang="en-US"/>
          </a:p>
          <a:p>
            <a:pPr algn="l">
              <a:defRPr/>
            </a:pPr>
            <a:r>
              <a:rPr lang="en-US" sz="1600">
                <a:solidFill>
                  <a:schemeClr val="bg1"/>
                </a:solidFill>
                <a:latin typeface="Arial"/>
                <a:cs typeface="Arial"/>
              </a:rPr>
              <a:t>Data Scientist | Help-desk</a:t>
            </a:r>
            <a:endParaRPr lang="en-US"/>
          </a:p>
          <a:p>
            <a:pPr algn="l">
              <a:defRPr/>
            </a:pPr>
            <a:r>
              <a:rPr lang="en-US" sz="1600">
                <a:solidFill>
                  <a:schemeClr val="bg1"/>
                </a:solidFill>
                <a:latin typeface="Arial"/>
                <a:cs typeface="Arial"/>
              </a:rPr>
              <a:t>devogel@uni-bremen.de</a:t>
            </a:r>
            <a:endParaRPr lang="en-US"/>
          </a:p>
          <a:p>
            <a:pPr algn="l">
              <a:defRPr/>
            </a:pPr>
            <a:r>
              <a:rPr lang="en-US" sz="1600">
                <a:solidFill>
                  <a:schemeClr val="bg1"/>
                </a:solidFill>
                <a:latin typeface="Arial"/>
                <a:cs typeface="Arial"/>
              </a:rPr>
              <a:t>      dsc-ub.de</a:t>
            </a:r>
            <a:endParaRPr lang="en-US"/>
          </a:p>
          <a:p>
            <a:pPr algn="l">
              <a:defRPr/>
            </a:pPr>
            <a:r>
              <a:rPr lang="en-US" sz="1600">
                <a:solidFill>
                  <a:schemeClr val="bg1"/>
                </a:solidFill>
                <a:latin typeface="Arial"/>
                <a:cs typeface="Arial"/>
              </a:rPr>
              <a:t>	</a:t>
            </a:r>
            <a:endParaRPr lang="en-US"/>
          </a:p>
          <a:p>
            <a:pPr algn="l">
              <a:defRPr/>
            </a:pPr>
            <a:endParaRPr lang="en-US"/>
          </a:p>
          <a:p>
            <a:pPr algn="l">
              <a:defRPr/>
            </a:pPr>
            <a:endParaRPr lang="en-US" sz="1600">
              <a:solidFill>
                <a:schemeClr val="bg1"/>
              </a:solidFill>
              <a:latin typeface="Arial"/>
              <a:cs typeface="Arial"/>
            </a:endParaRPr>
          </a:p>
          <a:p>
            <a:pPr algn="l">
              <a:defRPr/>
            </a:pPr>
            <a:endParaRPr lang="en-US" sz="1600">
              <a:solidFill>
                <a:schemeClr val="bg1"/>
              </a:solidFill>
              <a:latin typeface="Arial"/>
              <a:cs typeface="Arial"/>
            </a:endParaRPr>
          </a:p>
        </p:txBody>
      </p:sp>
      <p:pic>
        <p:nvPicPr>
          <p:cNvPr id="13" name="Grafik 12">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547857" y="159920"/>
            <a:ext cx="1434202" cy="565097"/>
          </a:xfrm>
          <a:prstGeom prst="rect">
            <a:avLst/>
          </a:prstGeom>
        </p:spPr>
      </p:pic>
      <p:graphicFrame>
        <p:nvGraphicFramePr>
          <p:cNvPr id="18" name="Objekt 17">
            <a:extLs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832801962"/>
              </p:ext>
            </p:extLst>
          </p:nvPr>
        </p:nvGraphicFramePr>
        <p:xfrm>
          <a:off x="542627" y="6458793"/>
          <a:ext cx="280987" cy="282575"/>
        </p:xfrm>
        <a:graphic>
          <a:graphicData uri="http://schemas.openxmlformats.org/presentationml/2006/ole">
            <mc:AlternateContent xmlns:mc="http://schemas.openxmlformats.org/markup-compatibility/2006">
              <mc:Choice xmlns:v="urn:schemas-microsoft-com:vml" Requires="v">
                <p:oleObj spid="_x0000_s1502" name="oleObj" r:id="rId6" imgW="280035" imgH="281305" progId="CorelDraw.Graphic.19">
                  <p:embed/>
                </p:oleObj>
              </mc:Choice>
              <mc:Fallback>
                <p:oleObj name="oleObj" r:id="rId6" imgW="280035" imgH="281305" progId="CorelDraw.Graphic.19">
                  <p:embed/>
                  <p:pic>
                    <p:nvPicPr>
                      <p:cNvPr id="18" name="Objekt 17"/>
                      <p:cNvPicPr/>
                      <p:nvPr/>
                    </p:nvPicPr>
                    <p:blipFill>
                      <a:blip r:embed="rId7"/>
                      <a:stretch/>
                    </p:blipFill>
                    <p:spPr bwMode="auto">
                      <a:xfrm>
                        <a:off x="542627" y="6458793"/>
                        <a:ext cx="280987" cy="282575"/>
                      </a:xfrm>
                      <a:prstGeom prst="rect">
                        <a:avLst/>
                      </a:prstGeom>
                    </p:spPr>
                  </p:pic>
                </p:oleObj>
              </mc:Fallback>
            </mc:AlternateContent>
          </a:graphicData>
        </a:graphic>
      </p:graphicFrame>
      <p:sp>
        <p:nvSpPr>
          <p:cNvPr id="20" name="Rechteck 19"/>
          <p:cNvSpPr/>
          <p:nvPr/>
        </p:nvSpPr>
        <p:spPr bwMode="auto">
          <a:xfrm>
            <a:off x="8655213" y="6391529"/>
            <a:ext cx="5219489" cy="421847"/>
          </a:xfrm>
          <a:prstGeom prst="rect">
            <a:avLst/>
          </a:prstGeom>
        </p:spPr>
        <p:txBody>
          <a:bodyPr wrap="square">
            <a:spAutoFit/>
          </a:bodyPr>
          <a:lstStyle/>
          <a:p>
            <a:pPr>
              <a:lnSpc>
                <a:spcPct val="150000"/>
              </a:lnSpc>
              <a:defRPr/>
            </a:pPr>
            <a:r>
              <a:rPr lang="en-US" sz="1600">
                <a:solidFill>
                  <a:schemeClr val="bg1"/>
                </a:solidFill>
                <a:latin typeface="Helvetica"/>
                <a:cs typeface="Arial"/>
              </a:rPr>
              <a:t>19 May 2025 ▪ DSC-Training</a:t>
            </a:r>
            <a:endParaRPr lang="en-US"/>
          </a:p>
        </p:txBody>
      </p:sp>
      <p:pic>
        <p:nvPicPr>
          <p:cNvPr id="5" name="Grafik 4">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3018840" y="116632"/>
            <a:ext cx="988928" cy="623287"/>
          </a:xfrm>
          <a:prstGeom prst="rect">
            <a:avLst/>
          </a:prstGeom>
        </p:spPr>
      </p:pic>
      <p:pic>
        <p:nvPicPr>
          <p:cNvPr id="21" name="Grafik 20">
            <a:extLst>
              <a:ext uri="{C183D7F6-B498-43B3-948B-1728B52AA6E4}">
                <adec:decorative xmlns:adec="http://schemas.microsoft.com/office/drawing/2017/decorative" val="1"/>
              </a:ext>
            </a:extLst>
          </p:cNvPr>
          <p:cNvPicPr>
            <a:picLocks noChangeAspect="1"/>
          </p:cNvPicPr>
          <p:nvPr/>
        </p:nvPicPr>
        <p:blipFill>
          <a:blip r:embed="rId9"/>
          <a:stretch/>
        </p:blipFill>
        <p:spPr bwMode="auto">
          <a:xfrm>
            <a:off x="186115" y="72824"/>
            <a:ext cx="2514556" cy="68713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2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A159548-2254-4390-A246-A8F0637353D1}"/>
              </a:ext>
            </a:extLst>
          </p:cNvPr>
          <p:cNvSpPr>
            <a:spLocks noGrp="1"/>
          </p:cNvSpPr>
          <p:nvPr>
            <p:ph type="title"/>
          </p:nvPr>
        </p:nvSpPr>
        <p:spPr>
          <a:xfrm>
            <a:off x="263352" y="-128811"/>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Exercise: Importance of a Well-Designed Questionnaire</a:t>
            </a:r>
          </a:p>
        </p:txBody>
      </p:sp>
      <p:pic>
        <p:nvPicPr>
          <p:cNvPr id="14" name="Grafik 13">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0" name="Rechteck 9">
            <a:extLst>
              <a:ext uri="{FF2B5EF4-FFF2-40B4-BE49-F238E27FC236}">
                <a16:creationId xmlns:a16="http://schemas.microsoft.com/office/drawing/2014/main" id="{BF555D30-6156-4734-AC4D-9614A1BB4162}"/>
              </a:ext>
            </a:extLst>
          </p:cNvPr>
          <p:cNvSpPr/>
          <p:nvPr/>
        </p:nvSpPr>
        <p:spPr bwMode="auto">
          <a:xfrm>
            <a:off x="363048" y="1196752"/>
            <a:ext cx="11349576" cy="1027654"/>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Why is a well-designed questionnaire important…</a:t>
            </a:r>
            <a:endParaRPr lang="en-US"/>
          </a:p>
          <a:p>
            <a:pPr>
              <a:lnSpc>
                <a:spcPct val="125000"/>
              </a:lnSpc>
              <a:spcAft>
                <a:spcPts val="1200"/>
              </a:spcAft>
              <a:defRPr/>
            </a:pPr>
            <a:endParaRPr lang="en-US" sz="1400">
              <a:latin typeface="Arial"/>
              <a:cs typeface="Arial"/>
            </a:endParaRPr>
          </a:p>
        </p:txBody>
      </p:sp>
      <p:sp>
        <p:nvSpPr>
          <p:cNvPr id="13" name="Textfeld 12">
            <a:extLst>
              <a:ext uri="{FF2B5EF4-FFF2-40B4-BE49-F238E27FC236}">
                <a16:creationId xmlns:a16="http://schemas.microsoft.com/office/drawing/2014/main" id="{60A06F22-61CA-4E96-B804-D55584C8FEF7}"/>
              </a:ext>
            </a:extLst>
          </p:cNvPr>
          <p:cNvSpPr txBox="1"/>
          <p:nvPr/>
        </p:nvSpPr>
        <p:spPr>
          <a:xfrm>
            <a:off x="281800" y="2160081"/>
            <a:ext cx="6096000" cy="1323439"/>
          </a:xfrm>
          <a:prstGeom prst="rect">
            <a:avLst/>
          </a:prstGeom>
          <a:noFill/>
        </p:spPr>
        <p:txBody>
          <a:bodyPr wrap="square">
            <a:spAutoFit/>
          </a:bodyPr>
          <a:lstStyle/>
          <a:p>
            <a:pPr marL="542925" indent="-361950">
              <a:spcAft>
                <a:spcPts val="1200"/>
              </a:spcAft>
              <a:buFont typeface="Arial" panose="020B0604020202020204" pitchFamily="34" charset="0"/>
              <a:buChar char="•"/>
              <a:defRPr/>
            </a:pPr>
            <a:r>
              <a:rPr lang="en-US" sz="2000">
                <a:latin typeface="Arial" panose="020B0604020202020204" pitchFamily="34" charset="0"/>
                <a:cs typeface="Arial" panose="020B0604020202020204" pitchFamily="34" charset="0"/>
              </a:rPr>
              <a:t>… for data quality?</a:t>
            </a:r>
          </a:p>
          <a:p>
            <a:pPr marL="542925" indent="-361950">
              <a:spcAft>
                <a:spcPts val="1200"/>
              </a:spcAft>
              <a:buFont typeface="Arial" panose="020B0604020202020204" pitchFamily="34" charset="0"/>
              <a:buChar char="•"/>
              <a:defRPr/>
            </a:pPr>
            <a:r>
              <a:rPr lang="en-US" sz="2000">
                <a:latin typeface="Arial" panose="020B0604020202020204" pitchFamily="34" charset="0"/>
                <a:cs typeface="Arial" panose="020B0604020202020204" pitchFamily="34" charset="0"/>
              </a:rPr>
              <a:t>… for project requirements?</a:t>
            </a:r>
          </a:p>
          <a:p>
            <a:pPr marL="542925" indent="-361950">
              <a:spcAft>
                <a:spcPts val="1200"/>
              </a:spcAft>
              <a:buFont typeface="Arial" panose="020B0604020202020204" pitchFamily="34" charset="0"/>
              <a:buChar char="•"/>
              <a:defRPr/>
            </a:pPr>
            <a:r>
              <a:rPr lang="en-US" sz="2000">
                <a:latin typeface="Arial" panose="020B0604020202020204" pitchFamily="34" charset="0"/>
                <a:cs typeface="Arial" panose="020B0604020202020204" pitchFamily="34" charset="0"/>
              </a:rPr>
              <a:t>… for organizing your research?</a:t>
            </a:r>
          </a:p>
        </p:txBody>
      </p:sp>
      <p:pic>
        <p:nvPicPr>
          <p:cNvPr id="8" name="Grafik 7" descr="Illustration of a group of four people standing in front of a bulletin board and pointing at different coloured notes. ">
            <a:extLst>
              <a:ext uri="{FF2B5EF4-FFF2-40B4-BE49-F238E27FC236}">
                <a16:creationId xmlns:a16="http://schemas.microsoft.com/office/drawing/2014/main" id="{718FB18A-1128-47AA-B50B-48A38C1CABC6}"/>
              </a:ext>
              <a:ext uri="{C183D7F6-B498-43B3-948B-1728B52AA6E4}">
                <adec:decorative xmlns:adec="http://schemas.microsoft.com/office/drawing/2017/decorative" val="0"/>
              </a:ext>
            </a:extLst>
          </p:cNvPr>
          <p:cNvPicPr>
            <a:picLocks noChangeAspect="1"/>
          </p:cNvPicPr>
          <p:nvPr/>
        </p:nvPicPr>
        <p:blipFill>
          <a:blip r:embed="rId6">
            <a:clrChange>
              <a:clrFrom>
                <a:srgbClr val="FFFAEA"/>
              </a:clrFrom>
              <a:clrTo>
                <a:srgbClr val="FFFAEA">
                  <a:alpha val="0"/>
                </a:srgbClr>
              </a:clrTo>
            </a:clrChange>
          </a:blip>
          <a:stretch/>
        </p:blipFill>
        <p:spPr bwMode="auto">
          <a:xfrm>
            <a:off x="4163999" y="1648801"/>
            <a:ext cx="7807796" cy="5205197"/>
          </a:xfrm>
          <a:prstGeom prst="rect">
            <a:avLst/>
          </a:prstGeom>
        </p:spPr>
      </p:pic>
      <p:sp>
        <p:nvSpPr>
          <p:cNvPr id="12" name="Textfeld 11" descr="Image source">
            <a:extLst>
              <a:ext uri="{FF2B5EF4-FFF2-40B4-BE49-F238E27FC236}">
                <a16:creationId xmlns:a16="http://schemas.microsoft.com/office/drawing/2014/main" id="{9110FA91-FCAD-4F9A-BCF9-DBCACB574918}"/>
              </a:ext>
            </a:extLst>
          </p:cNvPr>
          <p:cNvSpPr txBox="1"/>
          <p:nvPr/>
        </p:nvSpPr>
        <p:spPr bwMode="auto">
          <a:xfrm>
            <a:off x="2495600" y="6613276"/>
            <a:ext cx="6100010"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Image generated with DALL·E (June 2025).</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100</a:t>
            </a:fld>
            <a:endParaRPr lang="en-US">
              <a:solidFill>
                <a:schemeClr val="bg1">
                  <a:lumMod val="50000"/>
                </a:schemeClr>
              </a:solidFill>
              <a:latin typeface="Helvetica"/>
            </a:endParaRPr>
          </a:p>
        </p:txBody>
      </p:sp>
      <p:sp>
        <p:nvSpPr>
          <p:cNvPr id="6" name="Titel 5">
            <a:extLst>
              <a:ext uri="{FF2B5EF4-FFF2-40B4-BE49-F238E27FC236}">
                <a16:creationId xmlns:a16="http://schemas.microsoft.com/office/drawing/2014/main" id="{23DF56BE-3B34-420C-9AB0-6203E4949CE5}"/>
              </a:ext>
            </a:extLst>
          </p:cNvPr>
          <p:cNvSpPr>
            <a:spLocks noGrp="1"/>
          </p:cNvSpPr>
          <p:nvPr>
            <p:ph type="title"/>
          </p:nvPr>
        </p:nvSpPr>
        <p:spPr>
          <a:xfrm>
            <a:off x="343442" y="183827"/>
            <a:ext cx="5905872" cy="687611"/>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447824" y="1052736"/>
            <a:ext cx="507211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Cognitive Interviews </a:t>
            </a:r>
            <a:endParaRPr lang="en-US"/>
          </a:p>
        </p:txBody>
      </p:sp>
      <p:sp>
        <p:nvSpPr>
          <p:cNvPr id="2" name="Textfeld 1"/>
          <p:cNvSpPr txBox="1"/>
          <p:nvPr/>
        </p:nvSpPr>
        <p:spPr bwMode="auto">
          <a:xfrm>
            <a:off x="447824" y="1846418"/>
            <a:ext cx="3775968" cy="1554272"/>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Who?</a:t>
            </a:r>
            <a:endParaRPr lang="en-US"/>
          </a:p>
          <a:p>
            <a:pPr marL="285750" indent="-285750">
              <a:spcAft>
                <a:spcPts val="600"/>
              </a:spcAft>
              <a:buFont typeface="Arial"/>
              <a:buChar char="•"/>
              <a:defRPr/>
            </a:pPr>
            <a:r>
              <a:rPr lang="en-US">
                <a:latin typeface="Arial"/>
                <a:cs typeface="Arial"/>
              </a:rPr>
              <a:t>Small convenience sample representing some of the characteristics of the survey population</a:t>
            </a:r>
            <a:endParaRPr lang="en-US"/>
          </a:p>
        </p:txBody>
      </p:sp>
      <p:sp>
        <p:nvSpPr>
          <p:cNvPr id="13" name="Textfeld 12"/>
          <p:cNvSpPr txBox="1"/>
          <p:nvPr/>
        </p:nvSpPr>
        <p:spPr bwMode="auto">
          <a:xfrm>
            <a:off x="447824" y="3501008"/>
            <a:ext cx="3775968" cy="2893100"/>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What?</a:t>
            </a:r>
            <a:endParaRPr lang="en-US"/>
          </a:p>
          <a:p>
            <a:pPr marL="285750" indent="-285750">
              <a:spcAft>
                <a:spcPts val="600"/>
              </a:spcAft>
              <a:buFont typeface="Arial"/>
              <a:buChar char="•"/>
              <a:defRPr/>
            </a:pPr>
            <a:r>
              <a:rPr lang="en-US">
                <a:latin typeface="Arial"/>
                <a:cs typeface="Arial"/>
              </a:rPr>
              <a:t>Focuses on the cognitive processes that respondents use to answer a survey question</a:t>
            </a:r>
            <a:endParaRPr lang="en-US"/>
          </a:p>
          <a:p>
            <a:pPr marL="742950" lvl="1" indent="-285750">
              <a:spcAft>
                <a:spcPts val="600"/>
              </a:spcAft>
              <a:buFont typeface="Courier New"/>
              <a:buChar char="o"/>
              <a:defRPr/>
            </a:pPr>
            <a:r>
              <a:rPr lang="en-US">
                <a:latin typeface="Arial"/>
                <a:cs typeface="Arial"/>
              </a:rPr>
              <a:t>Uncovering problems with comprehension</a:t>
            </a:r>
            <a:endParaRPr lang="en-US"/>
          </a:p>
          <a:p>
            <a:pPr marL="742950" lvl="1" indent="-285750">
              <a:spcAft>
                <a:spcPts val="600"/>
              </a:spcAft>
              <a:buFont typeface="Courier New"/>
              <a:buChar char="o"/>
              <a:defRPr/>
            </a:pPr>
            <a:r>
              <a:rPr lang="en-US">
                <a:latin typeface="Arial"/>
                <a:cs typeface="Arial"/>
              </a:rPr>
              <a:t>Difficulties and willingness to recall/estimate</a:t>
            </a:r>
            <a:endParaRPr lang="en-US"/>
          </a:p>
          <a:p>
            <a:pPr marL="285750" indent="-285750">
              <a:spcAft>
                <a:spcPts val="600"/>
              </a:spcAft>
              <a:buFont typeface="Arial"/>
              <a:buChar char="•"/>
              <a:defRPr/>
            </a:pPr>
            <a:r>
              <a:rPr lang="en-US">
                <a:latin typeface="Arial"/>
                <a:cs typeface="Arial"/>
              </a:rPr>
              <a:t>Specific interview techniques</a:t>
            </a:r>
            <a:endParaRPr lang="en-US"/>
          </a:p>
        </p:txBody>
      </p:sp>
      <p:sp>
        <p:nvSpPr>
          <p:cNvPr id="14" name="Textfeld 13"/>
          <p:cNvSpPr txBox="1"/>
          <p:nvPr/>
        </p:nvSpPr>
        <p:spPr bwMode="auto">
          <a:xfrm>
            <a:off x="4223792" y="1884584"/>
            <a:ext cx="4013852" cy="2846933"/>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How?</a:t>
            </a:r>
            <a:endParaRPr lang="en-US"/>
          </a:p>
          <a:p>
            <a:pPr marL="285750" indent="-285750">
              <a:spcAft>
                <a:spcPts val="600"/>
              </a:spcAft>
              <a:buFont typeface="Arial"/>
              <a:buChar char="•"/>
              <a:defRPr/>
            </a:pPr>
            <a:r>
              <a:rPr lang="en-US">
                <a:latin typeface="Arial"/>
                <a:cs typeface="Arial"/>
              </a:rPr>
              <a:t>Determine objectives</a:t>
            </a:r>
            <a:endParaRPr lang="en-US"/>
          </a:p>
          <a:p>
            <a:pPr marL="285750" indent="-285750">
              <a:spcAft>
                <a:spcPts val="600"/>
              </a:spcAft>
              <a:buFont typeface="Arial"/>
              <a:buChar char="•"/>
              <a:defRPr/>
            </a:pPr>
            <a:r>
              <a:rPr lang="en-US">
                <a:latin typeface="Arial"/>
                <a:cs typeface="Arial"/>
              </a:rPr>
              <a:t>Identify and recruit participants</a:t>
            </a:r>
            <a:endParaRPr lang="en-US"/>
          </a:p>
          <a:p>
            <a:pPr marL="285750" indent="-285750">
              <a:spcAft>
                <a:spcPts val="600"/>
              </a:spcAft>
              <a:buFont typeface="Arial"/>
              <a:buChar char="•"/>
              <a:defRPr/>
            </a:pPr>
            <a:r>
              <a:rPr lang="en-US">
                <a:latin typeface="Arial"/>
                <a:cs typeface="Arial"/>
              </a:rPr>
              <a:t>Individual interviews</a:t>
            </a:r>
            <a:endParaRPr lang="en-US"/>
          </a:p>
          <a:p>
            <a:pPr marL="285750" indent="-285750">
              <a:spcAft>
                <a:spcPts val="600"/>
              </a:spcAft>
              <a:buFont typeface="Arial"/>
              <a:buChar char="•"/>
              <a:defRPr/>
            </a:pPr>
            <a:r>
              <a:rPr lang="en-US">
                <a:latin typeface="Arial"/>
                <a:cs typeface="Arial"/>
              </a:rPr>
              <a:t>Interview guide</a:t>
            </a:r>
            <a:endParaRPr lang="en-US"/>
          </a:p>
          <a:p>
            <a:pPr marL="285750" indent="-285750">
              <a:spcAft>
                <a:spcPts val="600"/>
              </a:spcAft>
              <a:buFont typeface="Arial"/>
              <a:buChar char="•"/>
              <a:defRPr/>
            </a:pPr>
            <a:r>
              <a:rPr lang="en-US">
                <a:latin typeface="Arial"/>
                <a:cs typeface="Arial"/>
              </a:rPr>
              <a:t>Video/Audio taping</a:t>
            </a:r>
            <a:endParaRPr lang="en-US"/>
          </a:p>
          <a:p>
            <a:pPr marL="285750" indent="-285750">
              <a:spcAft>
                <a:spcPts val="600"/>
              </a:spcAft>
              <a:buFont typeface="Arial"/>
              <a:buChar char="•"/>
              <a:defRPr/>
            </a:pPr>
            <a:r>
              <a:rPr lang="en-US">
                <a:latin typeface="Arial"/>
                <a:cs typeface="Arial"/>
              </a:rPr>
              <a:t>Coding</a:t>
            </a:r>
            <a:endParaRPr lang="en-US"/>
          </a:p>
          <a:p>
            <a:pPr marL="285750" indent="-285750">
              <a:spcAft>
                <a:spcPts val="600"/>
              </a:spcAft>
              <a:buFont typeface="Arial"/>
              <a:buChar char="•"/>
              <a:defRPr/>
            </a:pPr>
            <a:r>
              <a:rPr lang="en-US">
                <a:latin typeface="Arial"/>
                <a:cs typeface="Arial"/>
              </a:rPr>
              <a:t>Report</a:t>
            </a:r>
          </a:p>
        </p:txBody>
      </p:sp>
      <p:sp>
        <p:nvSpPr>
          <p:cNvPr id="12" name="Textfeld 11"/>
          <p:cNvSpPr txBox="1"/>
          <p:nvPr/>
        </p:nvSpPr>
        <p:spPr bwMode="auto">
          <a:xfrm>
            <a:off x="4242388" y="4944070"/>
            <a:ext cx="4013852" cy="1708160"/>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Pros and Cons</a:t>
            </a:r>
            <a:endParaRPr lang="en-US"/>
          </a:p>
          <a:p>
            <a:pPr marL="285750" indent="-285750">
              <a:spcAft>
                <a:spcPts val="600"/>
              </a:spcAft>
              <a:buFont typeface="Arial"/>
              <a:buChar char="•"/>
              <a:defRPr/>
            </a:pPr>
            <a:r>
              <a:rPr lang="en-US">
                <a:latin typeface="Arial"/>
                <a:cs typeface="Arial"/>
              </a:rPr>
              <a:t>Efficient, small groups</a:t>
            </a:r>
            <a:endParaRPr lang="en-US"/>
          </a:p>
          <a:p>
            <a:pPr marL="285750" indent="-285750">
              <a:spcAft>
                <a:spcPts val="600"/>
              </a:spcAft>
              <a:buFont typeface="Arial"/>
              <a:buChar char="•"/>
              <a:defRPr/>
            </a:pPr>
            <a:r>
              <a:rPr lang="en-US">
                <a:latin typeface="Arial"/>
                <a:cs typeface="Arial"/>
              </a:rPr>
              <a:t>Costly (money, time, ressources)</a:t>
            </a:r>
            <a:endParaRPr lang="en-US"/>
          </a:p>
          <a:p>
            <a:pPr marL="285750" indent="-285750">
              <a:spcAft>
                <a:spcPts val="600"/>
              </a:spcAft>
              <a:buFont typeface="Arial"/>
              <a:buChar char="•"/>
              <a:defRPr/>
            </a:pPr>
            <a:r>
              <a:rPr lang="en-US">
                <a:latin typeface="Arial"/>
                <a:cs typeface="Arial"/>
              </a:rPr>
              <a:t>Outcomes vary by participant/interviewer</a:t>
            </a:r>
          </a:p>
        </p:txBody>
      </p:sp>
      <p:grpSp>
        <p:nvGrpSpPr>
          <p:cNvPr id="3" name="Gruppieren 2" descr="A comic strip with three pictures underneath one another showing two people outside talking to each other. The blonde person on the left side is holding paper and pen in his hands and telling the red haired person on the right side: „I’m taking a survey“ wo thich the other person responds with „Hit me“. In the second picture the person taking the survey asks: „ Do you have problem with Mercury?“ while looking down at the paper. The other person responds with „Nope“, but expanding on his answer in the last picture saying: „But Venus is looking a little suspicious“. "/>
          <p:cNvGrpSpPr/>
          <p:nvPr/>
        </p:nvGrpSpPr>
        <p:grpSpPr bwMode="auto">
          <a:xfrm>
            <a:off x="8616280" y="1630779"/>
            <a:ext cx="2016224" cy="4822557"/>
            <a:chOff x="8976846" y="1721091"/>
            <a:chExt cx="1655658" cy="4732245"/>
          </a:xfrm>
        </p:grpSpPr>
        <p:pic>
          <p:nvPicPr>
            <p:cNvPr id="16" name="Grafik 15"/>
            <p:cNvPicPr>
              <a:picLocks noChangeAspect="1"/>
            </p:cNvPicPr>
            <p:nvPr/>
          </p:nvPicPr>
          <p:blipFill>
            <a:blip r:embed="rId6"/>
            <a:srcRect r="67308"/>
            <a:stretch/>
          </p:blipFill>
          <p:spPr bwMode="auto">
            <a:xfrm>
              <a:off x="9008973" y="1721091"/>
              <a:ext cx="1620708" cy="1554272"/>
            </a:xfrm>
            <a:prstGeom prst="rect">
              <a:avLst/>
            </a:prstGeom>
          </p:spPr>
        </p:pic>
        <p:pic>
          <p:nvPicPr>
            <p:cNvPr id="17" name="Grafik 16"/>
            <p:cNvPicPr>
              <a:picLocks noChangeAspect="1"/>
            </p:cNvPicPr>
            <p:nvPr/>
          </p:nvPicPr>
          <p:blipFill>
            <a:blip r:embed="rId6"/>
            <a:srcRect l="64361"/>
            <a:stretch/>
          </p:blipFill>
          <p:spPr bwMode="auto">
            <a:xfrm>
              <a:off x="8976846" y="5013176"/>
              <a:ext cx="1637104" cy="1440160"/>
            </a:xfrm>
            <a:prstGeom prst="rect">
              <a:avLst/>
            </a:prstGeom>
          </p:spPr>
        </p:pic>
        <p:pic>
          <p:nvPicPr>
            <p:cNvPr id="18" name="Grafik 17"/>
            <p:cNvPicPr>
              <a:picLocks noChangeAspect="1"/>
            </p:cNvPicPr>
            <p:nvPr/>
          </p:nvPicPr>
          <p:blipFill>
            <a:blip r:embed="rId6"/>
            <a:srcRect l="33382" r="35122"/>
            <a:stretch/>
          </p:blipFill>
          <p:spPr bwMode="auto">
            <a:xfrm>
              <a:off x="8976846" y="3312457"/>
              <a:ext cx="1655658" cy="1648184"/>
            </a:xfrm>
            <a:prstGeom prst="rect">
              <a:avLst/>
            </a:prstGeom>
          </p:spPr>
        </p:pic>
      </p:grpSp>
      <p:sp>
        <p:nvSpPr>
          <p:cNvPr id="19" name="Textfeld 18" descr="Image source">
            <a:extLst>
              <a:ext uri="{FF2B5EF4-FFF2-40B4-BE49-F238E27FC236}">
                <a16:creationId xmlns:a16="http://schemas.microsoft.com/office/drawing/2014/main" id="{C40C2F45-23A8-46E2-B70D-CF1B6C15E23A}"/>
              </a:ext>
            </a:extLst>
          </p:cNvPr>
          <p:cNvSpPr txBox="1"/>
          <p:nvPr/>
        </p:nvSpPr>
        <p:spPr>
          <a:xfrm rot="16200000">
            <a:off x="8385235" y="3926311"/>
            <a:ext cx="4898843"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Mastroianni, M., &amp; Hart, J. L. (2011). B.C. Comic – “I’m taking a survey”. Distributed by Creators Syndicate. Retrieved June 25, 2025 from </a:t>
            </a:r>
            <a:r>
              <a:rPr lang="en-US" sz="70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www.johnhartstudios.com</a:t>
            </a:r>
            <a:r>
              <a:rPr lang="en-US" sz="700">
                <a:solidFill>
                  <a:schemeClr val="bg1">
                    <a:lumMod val="75000"/>
                  </a:schemeClr>
                </a:solidFill>
                <a:latin typeface="Arial" panose="020B0604020202020204" pitchFamily="34" charset="0"/>
                <a:cs typeface="Arial" panose="020B0604020202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2"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101</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08B8173F-B99B-4571-AB8D-72D6677D87E1}"/>
              </a:ext>
            </a:extLst>
          </p:cNvPr>
          <p:cNvSpPr>
            <a:spLocks noGrp="1"/>
          </p:cNvSpPr>
          <p:nvPr>
            <p:ph type="title"/>
          </p:nvPr>
        </p:nvSpPr>
        <p:spPr>
          <a:xfrm>
            <a:off x="406152" y="220980"/>
            <a:ext cx="4969768" cy="623288"/>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447824" y="1052736"/>
            <a:ext cx="10400704"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Cognitive Interviews – Question Techniques</a:t>
            </a:r>
            <a:endParaRPr lang="en-US"/>
          </a:p>
        </p:txBody>
      </p:sp>
      <p:sp>
        <p:nvSpPr>
          <p:cNvPr id="13" name="Textfeld 12"/>
          <p:cNvSpPr txBox="1"/>
          <p:nvPr/>
        </p:nvSpPr>
        <p:spPr bwMode="auto">
          <a:xfrm>
            <a:off x="465930" y="1700808"/>
            <a:ext cx="3775968" cy="369332"/>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Think Aloud</a:t>
            </a:r>
            <a:endParaRPr lang="en-US"/>
          </a:p>
        </p:txBody>
      </p:sp>
      <p:sp>
        <p:nvSpPr>
          <p:cNvPr id="18" name="Textfeld 17"/>
          <p:cNvSpPr txBox="1"/>
          <p:nvPr/>
        </p:nvSpPr>
        <p:spPr bwMode="auto">
          <a:xfrm>
            <a:off x="488612" y="2140982"/>
            <a:ext cx="4383252" cy="3016210"/>
          </a:xfrm>
          <a:prstGeom prst="rect">
            <a:avLst/>
          </a:prstGeom>
          <a:noFill/>
        </p:spPr>
        <p:txBody>
          <a:bodyPr wrap="square" rtlCol="0">
            <a:spAutoFit/>
          </a:bodyPr>
          <a:lstStyle/>
          <a:p>
            <a:pPr>
              <a:spcAft>
                <a:spcPts val="600"/>
              </a:spcAft>
              <a:defRPr/>
            </a:pPr>
            <a:r>
              <a:rPr lang="en-US">
                <a:latin typeface="Arial"/>
                <a:cs typeface="Arial"/>
              </a:rPr>
              <a:t>Participants are asked to </a:t>
            </a:r>
            <a:r>
              <a:rPr lang="en-US" b="1">
                <a:latin typeface="Arial"/>
                <a:cs typeface="Arial"/>
              </a:rPr>
              <a:t>verbally express their thoughts</a:t>
            </a:r>
            <a:r>
              <a:rPr lang="en-US">
                <a:latin typeface="Arial"/>
                <a:cs typeface="Arial"/>
              </a:rPr>
              <a:t>, reasoning, and decision-making process as they respond to survey questions or complete tasks</a:t>
            </a:r>
            <a:endParaRPr lang="en-US"/>
          </a:p>
          <a:p>
            <a:pPr marL="285750" indent="-285750">
              <a:spcAft>
                <a:spcPts val="600"/>
              </a:spcAft>
              <a:buFont typeface="Arial"/>
              <a:buChar char="•"/>
              <a:defRPr/>
            </a:pPr>
            <a:r>
              <a:rPr lang="en-US">
                <a:latin typeface="Arial"/>
                <a:cs typeface="Arial"/>
              </a:rPr>
              <a:t>Identifies </a:t>
            </a:r>
            <a:r>
              <a:rPr lang="en-US" b="1">
                <a:latin typeface="Arial"/>
                <a:cs typeface="Arial"/>
              </a:rPr>
              <a:t>ambiguities </a:t>
            </a:r>
            <a:r>
              <a:rPr lang="en-US">
                <a:latin typeface="Arial"/>
                <a:cs typeface="Arial"/>
              </a:rPr>
              <a:t>and </a:t>
            </a:r>
            <a:r>
              <a:rPr lang="en-US" b="1">
                <a:latin typeface="Arial"/>
                <a:cs typeface="Arial"/>
              </a:rPr>
              <a:t>confusing wording</a:t>
            </a:r>
            <a:r>
              <a:rPr lang="en-US">
                <a:latin typeface="Arial"/>
                <a:cs typeface="Arial"/>
              </a:rPr>
              <a:t> in questions</a:t>
            </a:r>
            <a:endParaRPr lang="en-US"/>
          </a:p>
          <a:p>
            <a:pPr marL="285750" indent="-285750">
              <a:spcAft>
                <a:spcPts val="600"/>
              </a:spcAft>
              <a:buFont typeface="Arial"/>
              <a:buChar char="•"/>
              <a:defRPr/>
            </a:pPr>
            <a:r>
              <a:rPr lang="en-US">
                <a:latin typeface="Arial"/>
                <a:cs typeface="Arial"/>
              </a:rPr>
              <a:t>Allows researchers to see if respondents interpret and process questions </a:t>
            </a:r>
            <a:r>
              <a:rPr lang="en-US" b="1">
                <a:latin typeface="Arial"/>
                <a:cs typeface="Arial"/>
              </a:rPr>
              <a:t>as intended by researcher</a:t>
            </a:r>
          </a:p>
        </p:txBody>
      </p:sp>
      <p:sp>
        <p:nvSpPr>
          <p:cNvPr id="7" name="Sprechblase: rechteckig 6">
            <a:extLst>
              <a:ext uri="{C183D7F6-B498-43B3-948B-1728B52AA6E4}">
                <adec:decorative xmlns:adec="http://schemas.microsoft.com/office/drawing/2017/decorative" val="1"/>
              </a:ext>
            </a:extLst>
          </p:cNvPr>
          <p:cNvSpPr/>
          <p:nvPr/>
        </p:nvSpPr>
        <p:spPr bwMode="auto">
          <a:xfrm>
            <a:off x="5375920" y="2070140"/>
            <a:ext cx="6327468" cy="2943036"/>
          </a:xfrm>
          <a:prstGeom prst="wedgeRectCallout">
            <a:avLst>
              <a:gd name="adj1" fmla="val -20833"/>
              <a:gd name="adj2" fmla="val 62500"/>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a:solidFill>
                <a:schemeClr val="tx1"/>
              </a:solidFill>
            </a:endParaRPr>
          </a:p>
        </p:txBody>
      </p:sp>
      <p:sp>
        <p:nvSpPr>
          <p:cNvPr id="20" name="Textfeld 19"/>
          <p:cNvSpPr txBox="1"/>
          <p:nvPr/>
        </p:nvSpPr>
        <p:spPr bwMode="auto">
          <a:xfrm>
            <a:off x="5375920" y="2129949"/>
            <a:ext cx="6097712" cy="2739211"/>
          </a:xfrm>
          <a:prstGeom prst="rect">
            <a:avLst/>
          </a:prstGeom>
          <a:noFill/>
        </p:spPr>
        <p:txBody>
          <a:bodyPr wrap="square">
            <a:spAutoFit/>
          </a:bodyPr>
          <a:lstStyle/>
          <a:p>
            <a:pPr>
              <a:spcAft>
                <a:spcPts val="600"/>
              </a:spcAft>
              <a:defRPr/>
            </a:pPr>
            <a:r>
              <a:rPr lang="en-US">
                <a:latin typeface="Arial"/>
                <a:cs typeface="Arial"/>
              </a:rPr>
              <a:t>Survey question:</a:t>
            </a:r>
            <a:endParaRPr lang="en-US"/>
          </a:p>
          <a:p>
            <a:pPr>
              <a:defRPr/>
            </a:pPr>
            <a:r>
              <a:rPr lang="en-US" i="1">
                <a:latin typeface="Arial"/>
                <a:cs typeface="Arial"/>
              </a:rPr>
              <a:t>"How many times have you visited a doctor in the past year?"</a:t>
            </a:r>
            <a:endParaRPr lang="en-US"/>
          </a:p>
          <a:p>
            <a:pPr>
              <a:defRPr/>
            </a:pPr>
            <a:endParaRPr lang="en-US">
              <a:latin typeface="Arial"/>
              <a:cs typeface="Arial"/>
            </a:endParaRPr>
          </a:p>
          <a:p>
            <a:pPr>
              <a:spcAft>
                <a:spcPts val="600"/>
              </a:spcAft>
              <a:defRPr/>
            </a:pPr>
            <a:r>
              <a:rPr lang="en-US">
                <a:latin typeface="Arial"/>
                <a:cs typeface="Arial"/>
              </a:rPr>
              <a:t>The participant might respond by saying:</a:t>
            </a:r>
            <a:endParaRPr lang="en-US"/>
          </a:p>
          <a:p>
            <a:pPr>
              <a:defRPr/>
            </a:pPr>
            <a:r>
              <a:rPr lang="en-US" i="1">
                <a:latin typeface="Arial"/>
                <a:cs typeface="Arial"/>
              </a:rPr>
              <a:t>"Hmm... the past year... does that mean the last 12 months, or from January until now? I went to the doctor for a check-up in February, but I’m not sure if I should count that... Should I include visits to a specialist as well?"</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A292E6EC-88E5-4544-BE4E-36BB118F7692}"/>
              </a:ext>
            </a:extLst>
          </p:cNvPr>
          <p:cNvSpPr>
            <a:spLocks noGrp="1"/>
          </p:cNvSpPr>
          <p:nvPr>
            <p:ph type="title"/>
          </p:nvPr>
        </p:nvSpPr>
        <p:spPr>
          <a:xfrm>
            <a:off x="214312" y="188640"/>
            <a:ext cx="6097712" cy="552787"/>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447824" y="1052736"/>
            <a:ext cx="10400704"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Cognitive Interviews – Question Techniques</a:t>
            </a:r>
            <a:endParaRPr lang="en-US"/>
          </a:p>
        </p:txBody>
      </p:sp>
      <p:sp>
        <p:nvSpPr>
          <p:cNvPr id="13" name="Textfeld 12"/>
          <p:cNvSpPr txBox="1"/>
          <p:nvPr/>
        </p:nvSpPr>
        <p:spPr bwMode="auto">
          <a:xfrm>
            <a:off x="465930" y="1700808"/>
            <a:ext cx="3775968" cy="369332"/>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Probing</a:t>
            </a:r>
            <a:endParaRPr lang="en-US"/>
          </a:p>
        </p:txBody>
      </p:sp>
      <p:sp>
        <p:nvSpPr>
          <p:cNvPr id="18" name="Textfeld 17"/>
          <p:cNvSpPr txBox="1"/>
          <p:nvPr/>
        </p:nvSpPr>
        <p:spPr bwMode="auto">
          <a:xfrm>
            <a:off x="488612" y="2158112"/>
            <a:ext cx="4383252" cy="3647152"/>
          </a:xfrm>
          <a:prstGeom prst="rect">
            <a:avLst/>
          </a:prstGeom>
          <a:noFill/>
        </p:spPr>
        <p:txBody>
          <a:bodyPr wrap="square" rtlCol="0">
            <a:spAutoFit/>
          </a:bodyPr>
          <a:lstStyle/>
          <a:p>
            <a:pPr>
              <a:spcAft>
                <a:spcPts val="600"/>
              </a:spcAft>
              <a:defRPr/>
            </a:pPr>
            <a:r>
              <a:rPr lang="en-US">
                <a:latin typeface="Arial"/>
                <a:cs typeface="Arial"/>
              </a:rPr>
              <a:t>The interviewer asks </a:t>
            </a:r>
            <a:r>
              <a:rPr lang="en-US" b="1">
                <a:latin typeface="Arial"/>
                <a:cs typeface="Arial"/>
              </a:rPr>
              <a:t>additional questions </a:t>
            </a:r>
            <a:r>
              <a:rPr lang="en-US">
                <a:latin typeface="Arial"/>
                <a:cs typeface="Arial"/>
              </a:rPr>
              <a:t>to delve deeper into the respondent’s thought process</a:t>
            </a:r>
            <a:endParaRPr lang="en-US"/>
          </a:p>
          <a:p>
            <a:pPr marL="266700" indent="-266700">
              <a:spcAft>
                <a:spcPts val="600"/>
              </a:spcAft>
              <a:buFont typeface="Arial"/>
              <a:buChar char="•"/>
              <a:defRPr/>
            </a:pPr>
            <a:r>
              <a:rPr lang="en-US" b="1">
                <a:latin typeface="Arial"/>
                <a:cs typeface="Arial"/>
              </a:rPr>
              <a:t>Clarification Probes: </a:t>
            </a:r>
            <a:r>
              <a:rPr lang="en-US">
                <a:latin typeface="Arial"/>
                <a:cs typeface="Arial"/>
              </a:rPr>
              <a:t>To understand what the respondent meant by their answer.</a:t>
            </a:r>
            <a:endParaRPr lang="en-US"/>
          </a:p>
          <a:p>
            <a:pPr marL="266700" indent="-266700">
              <a:spcAft>
                <a:spcPts val="600"/>
              </a:spcAft>
              <a:buFont typeface="Arial"/>
              <a:buChar char="•"/>
              <a:defRPr/>
            </a:pPr>
            <a:r>
              <a:rPr lang="en-US" b="1">
                <a:latin typeface="Arial"/>
                <a:cs typeface="Arial"/>
              </a:rPr>
              <a:t>Elaboration Probes: </a:t>
            </a:r>
            <a:r>
              <a:rPr lang="en-US">
                <a:latin typeface="Arial"/>
                <a:cs typeface="Arial"/>
              </a:rPr>
              <a:t>To ask the respondent to expand on their reasoning or process.</a:t>
            </a:r>
            <a:endParaRPr lang="en-US"/>
          </a:p>
          <a:p>
            <a:pPr marL="266700" indent="-266700">
              <a:spcAft>
                <a:spcPts val="600"/>
              </a:spcAft>
              <a:buFont typeface="Arial"/>
              <a:buChar char="•"/>
              <a:defRPr/>
            </a:pPr>
            <a:r>
              <a:rPr lang="en-US" b="1">
                <a:latin typeface="Arial"/>
                <a:cs typeface="Arial"/>
              </a:rPr>
              <a:t>Comprehension Probes: </a:t>
            </a:r>
            <a:r>
              <a:rPr lang="en-US">
                <a:latin typeface="Arial"/>
                <a:cs typeface="Arial"/>
              </a:rPr>
              <a:t>To check if the respondent understood the question correctly.</a:t>
            </a:r>
            <a:endParaRPr lang="en-US"/>
          </a:p>
        </p:txBody>
      </p:sp>
      <p:sp>
        <p:nvSpPr>
          <p:cNvPr id="12" name="Sprechblase: rechteckig 11">
            <a:extLst>
              <a:ext uri="{C183D7F6-B498-43B3-948B-1728B52AA6E4}">
                <adec:decorative xmlns:adec="http://schemas.microsoft.com/office/drawing/2017/decorative" val="1"/>
              </a:ext>
            </a:extLst>
          </p:cNvPr>
          <p:cNvSpPr/>
          <p:nvPr/>
        </p:nvSpPr>
        <p:spPr bwMode="auto">
          <a:xfrm>
            <a:off x="5414416" y="2070139"/>
            <a:ext cx="6327468" cy="3751093"/>
          </a:xfrm>
          <a:prstGeom prst="wedgeRectCallout">
            <a:avLst>
              <a:gd name="adj1" fmla="val -20833"/>
              <a:gd name="adj2" fmla="val 62500"/>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a:solidFill>
                <a:schemeClr val="tx1"/>
              </a:solidFill>
            </a:endParaRPr>
          </a:p>
        </p:txBody>
      </p:sp>
      <p:sp>
        <p:nvSpPr>
          <p:cNvPr id="20" name="Textfeld 19"/>
          <p:cNvSpPr txBox="1"/>
          <p:nvPr/>
        </p:nvSpPr>
        <p:spPr bwMode="auto">
          <a:xfrm>
            <a:off x="5398888" y="2097137"/>
            <a:ext cx="6097712" cy="3724096"/>
          </a:xfrm>
          <a:prstGeom prst="rect">
            <a:avLst/>
          </a:prstGeom>
          <a:noFill/>
        </p:spPr>
        <p:txBody>
          <a:bodyPr wrap="square">
            <a:spAutoFit/>
          </a:bodyPr>
          <a:lstStyle/>
          <a:p>
            <a:pPr>
              <a:defRPr/>
            </a:pPr>
            <a:r>
              <a:rPr lang="en-US">
                <a:latin typeface="Arial"/>
                <a:cs typeface="Arial"/>
              </a:rPr>
              <a:t>Survey question:</a:t>
            </a:r>
            <a:br>
              <a:rPr lang="en-US">
                <a:latin typeface="Arial"/>
                <a:cs typeface="Arial"/>
              </a:rPr>
            </a:br>
            <a:r>
              <a:rPr lang="en-US" i="1">
                <a:latin typeface="Arial"/>
                <a:cs typeface="Arial"/>
              </a:rPr>
              <a:t>"How many times did you exercise in the last month?"</a:t>
            </a:r>
            <a:endParaRPr lang="en-US"/>
          </a:p>
          <a:p>
            <a:pPr>
              <a:defRPr/>
            </a:pPr>
            <a:endParaRPr lang="en-US">
              <a:latin typeface="Arial"/>
              <a:cs typeface="Arial"/>
            </a:endParaRPr>
          </a:p>
          <a:p>
            <a:pPr>
              <a:spcAft>
                <a:spcPts val="600"/>
              </a:spcAft>
              <a:defRPr/>
            </a:pPr>
            <a:r>
              <a:rPr lang="en-US">
                <a:latin typeface="Arial"/>
                <a:cs typeface="Arial"/>
              </a:rPr>
              <a:t>The respondent answers: </a:t>
            </a:r>
            <a:endParaRPr lang="en-US"/>
          </a:p>
          <a:p>
            <a:pPr>
              <a:defRPr/>
            </a:pPr>
            <a:r>
              <a:rPr lang="en-US" i="1">
                <a:latin typeface="Arial"/>
                <a:cs typeface="Arial"/>
              </a:rPr>
              <a:t>"About 5 times.“</a:t>
            </a:r>
            <a:endParaRPr lang="en-US"/>
          </a:p>
          <a:p>
            <a:pPr>
              <a:defRPr/>
            </a:pPr>
            <a:endParaRPr lang="en-US">
              <a:latin typeface="Arial"/>
              <a:cs typeface="Arial"/>
            </a:endParaRPr>
          </a:p>
          <a:p>
            <a:pPr>
              <a:spcAft>
                <a:spcPts val="600"/>
              </a:spcAft>
              <a:defRPr/>
            </a:pPr>
            <a:r>
              <a:rPr lang="en-US">
                <a:latin typeface="Arial"/>
                <a:cs typeface="Arial"/>
              </a:rPr>
              <a:t>The interviewer might ask follow-up questions like:</a:t>
            </a:r>
            <a:endParaRPr lang="en-US"/>
          </a:p>
          <a:p>
            <a:pPr marL="174625" indent="-174625">
              <a:spcAft>
                <a:spcPts val="600"/>
              </a:spcAft>
              <a:buFont typeface="Arial"/>
              <a:buChar char="•"/>
              <a:defRPr/>
            </a:pPr>
            <a:r>
              <a:rPr lang="en-US" i="1">
                <a:latin typeface="Arial"/>
                <a:cs typeface="Arial"/>
              </a:rPr>
              <a:t>"Can you tell me more about what types of activities you consider exercise?“</a:t>
            </a:r>
            <a:endParaRPr lang="en-US"/>
          </a:p>
          <a:p>
            <a:pPr marL="174625" indent="-174625">
              <a:spcAft>
                <a:spcPts val="600"/>
              </a:spcAft>
              <a:buFont typeface="Arial"/>
              <a:buChar char="•"/>
              <a:defRPr/>
            </a:pPr>
            <a:r>
              <a:rPr lang="en-US" i="1">
                <a:latin typeface="Arial"/>
                <a:cs typeface="Arial"/>
              </a:rPr>
              <a:t>"What do you understand by ‘exercise’ in this question?" </a:t>
            </a:r>
            <a:endParaRPr lang="en-US"/>
          </a:p>
          <a:p>
            <a:pPr marL="174625" indent="-174625">
              <a:buFont typeface="Arial"/>
              <a:buChar char="•"/>
              <a:defRPr/>
            </a:pPr>
            <a:r>
              <a:rPr lang="en-US" i="1">
                <a:latin typeface="Arial"/>
                <a:cs typeface="Arial"/>
              </a:rPr>
              <a:t>"What made you decide on the number 5? Was it an estimate, or did you track your exercise sessions?"</a:t>
            </a:r>
            <a:endParaRPr 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3933"/>
            <a:ext cx="12192000" cy="929554"/>
          </a:xfrm>
          <a:prstGeom prst="rect">
            <a:avLst/>
          </a:prstGeom>
        </p:spPr>
      </p:pic>
      <p:sp>
        <p:nvSpPr>
          <p:cNvPr id="9" name="Foliennummernplatzhalter 3"/>
          <p:cNvSpPr>
            <a:spLocks noGrp="1"/>
          </p:cNvSpPr>
          <p:nvPr>
            <p:ph type="sldNum" sz="quarter" idx="12"/>
          </p:nvPr>
        </p:nvSpPr>
        <p:spPr bwMode="auto">
          <a:xfrm>
            <a:off x="8610600" y="6376243"/>
            <a:ext cx="2743200" cy="365125"/>
          </a:xfrm>
        </p:spPr>
        <p:txBody>
          <a:bodyPr/>
          <a:lstStyle/>
          <a:p>
            <a:pPr>
              <a:defRPr/>
            </a:pPr>
            <a:fld id="{A8918DED-79B9-4C2D-B520-2D6348B37FD9}" type="slidenum">
              <a:rPr lang="en-US" smtClean="0">
                <a:solidFill>
                  <a:schemeClr val="bg1">
                    <a:lumMod val="50000"/>
                  </a:schemeClr>
                </a:solidFill>
                <a:latin typeface="Helvetica"/>
              </a:rPr>
              <a:t>103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E65271FF-70F0-4E93-B40F-35E0389089A3}"/>
              </a:ext>
            </a:extLst>
          </p:cNvPr>
          <p:cNvSpPr>
            <a:spLocks noGrp="1"/>
          </p:cNvSpPr>
          <p:nvPr>
            <p:ph type="title"/>
          </p:nvPr>
        </p:nvSpPr>
        <p:spPr>
          <a:xfrm>
            <a:off x="407368" y="280541"/>
            <a:ext cx="5977880" cy="471587"/>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21624"/>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79813"/>
            <a:ext cx="1573665" cy="565098"/>
          </a:xfrm>
          <a:prstGeom prst="rect">
            <a:avLst/>
          </a:prstGeom>
        </p:spPr>
      </p:pic>
      <p:sp>
        <p:nvSpPr>
          <p:cNvPr id="11" name="Rechteck 10"/>
          <p:cNvSpPr/>
          <p:nvPr/>
        </p:nvSpPr>
        <p:spPr bwMode="auto">
          <a:xfrm>
            <a:off x="447824" y="1072629"/>
            <a:ext cx="10400704"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Cognitive Interviews – Question Techniques</a:t>
            </a:r>
            <a:endParaRPr lang="en-US"/>
          </a:p>
        </p:txBody>
      </p:sp>
      <p:sp>
        <p:nvSpPr>
          <p:cNvPr id="13" name="Textfeld 12"/>
          <p:cNvSpPr txBox="1"/>
          <p:nvPr/>
        </p:nvSpPr>
        <p:spPr bwMode="auto">
          <a:xfrm>
            <a:off x="465930" y="1720701"/>
            <a:ext cx="3775968" cy="369332"/>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Paraphrasing</a:t>
            </a:r>
            <a:endParaRPr lang="en-US"/>
          </a:p>
        </p:txBody>
      </p:sp>
      <p:sp>
        <p:nvSpPr>
          <p:cNvPr id="18" name="Textfeld 17"/>
          <p:cNvSpPr txBox="1"/>
          <p:nvPr/>
        </p:nvSpPr>
        <p:spPr bwMode="auto">
          <a:xfrm>
            <a:off x="488612" y="2178005"/>
            <a:ext cx="4383252" cy="3647152"/>
          </a:xfrm>
          <a:prstGeom prst="rect">
            <a:avLst/>
          </a:prstGeom>
          <a:noFill/>
        </p:spPr>
        <p:txBody>
          <a:bodyPr wrap="square" rtlCol="0">
            <a:spAutoFit/>
          </a:bodyPr>
          <a:lstStyle/>
          <a:p>
            <a:pPr>
              <a:spcAft>
                <a:spcPts val="600"/>
              </a:spcAft>
              <a:defRPr/>
            </a:pPr>
            <a:r>
              <a:rPr lang="en-US">
                <a:latin typeface="Arial"/>
                <a:cs typeface="Arial"/>
              </a:rPr>
              <a:t>The interviewer asks the respondent to </a:t>
            </a:r>
            <a:r>
              <a:rPr lang="en-US" b="1">
                <a:latin typeface="Arial"/>
                <a:cs typeface="Arial"/>
              </a:rPr>
              <a:t>restate a survey question </a:t>
            </a:r>
            <a:r>
              <a:rPr lang="en-US">
                <a:latin typeface="Arial"/>
                <a:cs typeface="Arial"/>
              </a:rPr>
              <a:t>in their own words. </a:t>
            </a:r>
            <a:endParaRPr lang="en-US"/>
          </a:p>
          <a:p>
            <a:pPr marL="285750" indent="-285750">
              <a:spcAft>
                <a:spcPts val="600"/>
              </a:spcAft>
              <a:buFont typeface="Arial"/>
              <a:buChar char="•"/>
              <a:defRPr/>
            </a:pPr>
            <a:r>
              <a:rPr lang="en-US">
                <a:latin typeface="Arial"/>
                <a:cs typeface="Arial"/>
              </a:rPr>
              <a:t>Ensures that respondents interpret the question </a:t>
            </a:r>
            <a:r>
              <a:rPr lang="en-US" b="1">
                <a:latin typeface="Arial"/>
                <a:cs typeface="Arial"/>
              </a:rPr>
              <a:t>as intended </a:t>
            </a:r>
            <a:r>
              <a:rPr lang="en-US">
                <a:latin typeface="Arial"/>
                <a:cs typeface="Arial"/>
              </a:rPr>
              <a:t>by the researcher</a:t>
            </a:r>
            <a:endParaRPr lang="en-US"/>
          </a:p>
          <a:p>
            <a:pPr marL="285750" indent="-285750">
              <a:spcAft>
                <a:spcPts val="600"/>
              </a:spcAft>
              <a:buFont typeface="Arial"/>
              <a:buChar char="•"/>
              <a:defRPr/>
            </a:pPr>
            <a:r>
              <a:rPr lang="en-US">
                <a:latin typeface="Arial"/>
                <a:cs typeface="Arial"/>
              </a:rPr>
              <a:t>Identifies parts of the question that might be unclear or prone to </a:t>
            </a:r>
            <a:r>
              <a:rPr lang="en-US" b="1">
                <a:latin typeface="Arial"/>
                <a:cs typeface="Arial"/>
              </a:rPr>
              <a:t>misinterpretation</a:t>
            </a:r>
            <a:endParaRPr lang="en-US"/>
          </a:p>
          <a:p>
            <a:pPr marL="285750" indent="-285750">
              <a:spcAft>
                <a:spcPts val="600"/>
              </a:spcAft>
              <a:buFont typeface="Arial"/>
              <a:buChar char="•"/>
              <a:defRPr/>
            </a:pPr>
            <a:r>
              <a:rPr lang="en-US">
                <a:latin typeface="Arial"/>
                <a:cs typeface="Arial"/>
              </a:rPr>
              <a:t>Helps </a:t>
            </a:r>
            <a:r>
              <a:rPr lang="en-US" b="1">
                <a:latin typeface="Arial"/>
                <a:cs typeface="Arial"/>
              </a:rPr>
              <a:t>refine the wording of questions </a:t>
            </a:r>
            <a:r>
              <a:rPr lang="en-US">
                <a:latin typeface="Arial"/>
                <a:cs typeface="Arial"/>
              </a:rPr>
              <a:t>to ensure they are easily understood</a:t>
            </a:r>
            <a:endParaRPr lang="en-US"/>
          </a:p>
        </p:txBody>
      </p:sp>
      <p:sp>
        <p:nvSpPr>
          <p:cNvPr id="15" name="Sprechblase: rechteckig 14">
            <a:extLst>
              <a:ext uri="{C183D7F6-B498-43B3-948B-1728B52AA6E4}">
                <adec:decorative xmlns:adec="http://schemas.microsoft.com/office/drawing/2017/decorative" val="1"/>
              </a:ext>
            </a:extLst>
          </p:cNvPr>
          <p:cNvSpPr/>
          <p:nvPr/>
        </p:nvSpPr>
        <p:spPr bwMode="auto">
          <a:xfrm>
            <a:off x="5375920" y="2090032"/>
            <a:ext cx="6327468" cy="3120151"/>
          </a:xfrm>
          <a:prstGeom prst="wedgeRectCallout">
            <a:avLst>
              <a:gd name="adj1" fmla="val -20833"/>
              <a:gd name="adj2" fmla="val 62500"/>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a:solidFill>
                <a:schemeClr val="tx1"/>
              </a:solidFill>
            </a:endParaRPr>
          </a:p>
        </p:txBody>
      </p:sp>
      <p:sp>
        <p:nvSpPr>
          <p:cNvPr id="20" name="Textfeld 19"/>
          <p:cNvSpPr txBox="1"/>
          <p:nvPr/>
        </p:nvSpPr>
        <p:spPr bwMode="auto">
          <a:xfrm>
            <a:off x="5398888" y="2117030"/>
            <a:ext cx="6097712" cy="3093154"/>
          </a:xfrm>
          <a:prstGeom prst="rect">
            <a:avLst/>
          </a:prstGeom>
          <a:noFill/>
        </p:spPr>
        <p:txBody>
          <a:bodyPr wrap="square">
            <a:spAutoFit/>
          </a:bodyPr>
          <a:lstStyle/>
          <a:p>
            <a:pPr>
              <a:spcAft>
                <a:spcPts val="600"/>
              </a:spcAft>
              <a:defRPr/>
            </a:pPr>
            <a:r>
              <a:rPr lang="en-US">
                <a:latin typeface="Arial"/>
                <a:cs typeface="Arial"/>
              </a:rPr>
              <a:t>Survey Question:</a:t>
            </a:r>
            <a:br>
              <a:rPr lang="en-US">
                <a:latin typeface="Arial"/>
                <a:cs typeface="Arial"/>
              </a:rPr>
            </a:br>
            <a:r>
              <a:rPr lang="en-US" i="1">
                <a:latin typeface="Arial"/>
                <a:cs typeface="Arial"/>
              </a:rPr>
              <a:t>"How often do you feel stressed at work?"</a:t>
            </a:r>
            <a:endParaRPr lang="en-US"/>
          </a:p>
          <a:p>
            <a:pPr>
              <a:defRPr/>
            </a:pPr>
            <a:endParaRPr lang="en-US">
              <a:latin typeface="Arial"/>
              <a:cs typeface="Arial"/>
            </a:endParaRPr>
          </a:p>
          <a:p>
            <a:pPr>
              <a:spcAft>
                <a:spcPts val="600"/>
              </a:spcAft>
              <a:defRPr/>
            </a:pPr>
            <a:r>
              <a:rPr lang="en-US">
                <a:latin typeface="Arial"/>
                <a:cs typeface="Arial"/>
              </a:rPr>
              <a:t>The interviewers paraphrasing request:</a:t>
            </a:r>
            <a:endParaRPr lang="en-US"/>
          </a:p>
          <a:p>
            <a:pPr>
              <a:defRPr/>
            </a:pPr>
            <a:r>
              <a:rPr lang="en-US" i="1">
                <a:latin typeface="Arial"/>
                <a:cs typeface="Arial"/>
              </a:rPr>
              <a:t>"Can you tell me, in your own words, what this question is asking?"</a:t>
            </a:r>
            <a:endParaRPr lang="en-US"/>
          </a:p>
          <a:p>
            <a:pPr>
              <a:defRPr/>
            </a:pPr>
            <a:endParaRPr lang="en-US">
              <a:latin typeface="Arial"/>
              <a:cs typeface="Arial"/>
            </a:endParaRPr>
          </a:p>
          <a:p>
            <a:pPr>
              <a:spcAft>
                <a:spcPts val="600"/>
              </a:spcAft>
              <a:defRPr/>
            </a:pPr>
            <a:r>
              <a:rPr lang="en-US">
                <a:latin typeface="Arial"/>
                <a:cs typeface="Arial"/>
              </a:rPr>
              <a:t>The respondent might say:</a:t>
            </a:r>
            <a:endParaRPr lang="en-US"/>
          </a:p>
          <a:p>
            <a:pPr>
              <a:defRPr/>
            </a:pPr>
            <a:r>
              <a:rPr lang="en-US" i="1">
                <a:latin typeface="Arial"/>
                <a:cs typeface="Arial"/>
              </a:rPr>
              <a:t>"It’s asking how frequently I get overwhelmed or anxious while working."</a:t>
            </a:r>
            <a:endParaRPr 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104</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982CC52E-5F57-4A7B-BAA8-FEA86DC42747}"/>
              </a:ext>
            </a:extLst>
          </p:cNvPr>
          <p:cNvSpPr>
            <a:spLocks noGrp="1"/>
          </p:cNvSpPr>
          <p:nvPr>
            <p:ph type="title"/>
          </p:nvPr>
        </p:nvSpPr>
        <p:spPr>
          <a:xfrm>
            <a:off x="319326" y="160941"/>
            <a:ext cx="7994104" cy="752653"/>
          </a:xfrm>
        </p:spPr>
        <p:txBody>
          <a:bodyPr>
            <a:normAutofit/>
          </a:bodyPr>
          <a:lstStyle/>
          <a:p>
            <a:r>
              <a:rPr lang="en-US" sz="2400">
                <a:solidFill>
                  <a:schemeClr val="bg1"/>
                </a:solidFill>
                <a:latin typeface="Arial" panose="020B0604020202020204" pitchFamily="34" charset="0"/>
                <a:cs typeface="Arial" panose="020B0604020202020204" pitchFamily="34" charset="0"/>
              </a:rPr>
              <a:t>Exercise: 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Rechteck 13"/>
          <p:cNvSpPr/>
          <p:nvPr/>
        </p:nvSpPr>
        <p:spPr bwMode="auto">
          <a:xfrm>
            <a:off x="447824" y="1052736"/>
            <a:ext cx="10400704"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Cognitive Pretesting in Small Groups</a:t>
            </a:r>
            <a:endParaRPr lang="en-US"/>
          </a:p>
        </p:txBody>
      </p:sp>
      <p:sp>
        <p:nvSpPr>
          <p:cNvPr id="16" name="Textfeld 15"/>
          <p:cNvSpPr txBox="1"/>
          <p:nvPr/>
        </p:nvSpPr>
        <p:spPr bwMode="auto">
          <a:xfrm>
            <a:off x="447824" y="2028904"/>
            <a:ext cx="10688736" cy="3416320"/>
          </a:xfrm>
          <a:prstGeom prst="rect">
            <a:avLst/>
          </a:prstGeom>
          <a:noFill/>
        </p:spPr>
        <p:txBody>
          <a:bodyPr wrap="square">
            <a:spAutoFit/>
          </a:bodyPr>
          <a:lstStyle/>
          <a:p>
            <a:pPr>
              <a:defRPr/>
            </a:pPr>
            <a:r>
              <a:rPr lang="en-US" b="1">
                <a:solidFill>
                  <a:schemeClr val="accent1"/>
                </a:solidFill>
                <a:latin typeface="Arial"/>
                <a:cs typeface="Arial"/>
              </a:rPr>
              <a:t>Step 1: </a:t>
            </a:r>
            <a:r>
              <a:rPr lang="en-US">
                <a:latin typeface="Arial"/>
                <a:cs typeface="Arial"/>
              </a:rPr>
              <a:t>Each participant reviews their </a:t>
            </a:r>
            <a:r>
              <a:rPr lang="en-US" b="1">
                <a:latin typeface="Arial"/>
                <a:cs typeface="Arial"/>
              </a:rPr>
              <a:t>assigned question </a:t>
            </a:r>
            <a:r>
              <a:rPr lang="en-US">
                <a:latin typeface="Arial"/>
                <a:cs typeface="Arial"/>
              </a:rPr>
              <a:t>(check your private message).</a:t>
            </a:r>
            <a:endParaRPr lang="en-US"/>
          </a:p>
          <a:p>
            <a:pPr>
              <a:defRPr/>
            </a:pPr>
            <a:endParaRPr lang="en-US">
              <a:solidFill>
                <a:schemeClr val="accent1"/>
              </a:solidFill>
              <a:latin typeface="Arial"/>
              <a:cs typeface="Arial"/>
            </a:endParaRPr>
          </a:p>
          <a:p>
            <a:pPr>
              <a:defRPr/>
            </a:pPr>
            <a:r>
              <a:rPr lang="en-US" b="1">
                <a:solidFill>
                  <a:schemeClr val="accent1"/>
                </a:solidFill>
                <a:latin typeface="Arial"/>
                <a:cs typeface="Arial"/>
              </a:rPr>
              <a:t>Step 2: </a:t>
            </a:r>
            <a:r>
              <a:rPr lang="en-US">
                <a:latin typeface="Arial"/>
                <a:cs typeface="Arial"/>
              </a:rPr>
              <a:t>Individually, create </a:t>
            </a:r>
            <a:r>
              <a:rPr lang="en-US" b="1">
                <a:latin typeface="Arial"/>
                <a:cs typeface="Arial"/>
              </a:rPr>
              <a:t>2–3 pretesting questions </a:t>
            </a:r>
            <a:r>
              <a:rPr lang="en-US">
                <a:latin typeface="Arial"/>
                <a:cs typeface="Arial"/>
              </a:rPr>
              <a:t>to evaluate your question using these methods:</a:t>
            </a:r>
            <a:endParaRPr lang="en-US"/>
          </a:p>
          <a:p>
            <a:pPr marL="742950" lvl="1" indent="-285750">
              <a:buFont typeface="Arial"/>
              <a:buChar char="•"/>
              <a:defRPr/>
            </a:pPr>
            <a:r>
              <a:rPr lang="en-US" b="1">
                <a:latin typeface="Arial"/>
                <a:cs typeface="Arial"/>
              </a:rPr>
              <a:t>Think Aloud </a:t>
            </a:r>
            <a:r>
              <a:rPr lang="en-US">
                <a:latin typeface="Arial"/>
                <a:cs typeface="Arial"/>
              </a:rPr>
              <a:t>– Ask respondents to verbalize their thought process.</a:t>
            </a:r>
            <a:endParaRPr lang="en-US"/>
          </a:p>
          <a:p>
            <a:pPr marL="742950" lvl="1" indent="-285750">
              <a:buFont typeface="Arial"/>
              <a:buChar char="•"/>
              <a:defRPr/>
            </a:pPr>
            <a:r>
              <a:rPr lang="en-US" b="1">
                <a:latin typeface="Arial"/>
                <a:cs typeface="Arial"/>
              </a:rPr>
              <a:t>Probing </a:t>
            </a:r>
            <a:r>
              <a:rPr lang="en-US">
                <a:latin typeface="Arial"/>
                <a:cs typeface="Arial"/>
              </a:rPr>
              <a:t>– Use follow-up questions to clarify interpretations.</a:t>
            </a:r>
            <a:endParaRPr lang="en-US"/>
          </a:p>
          <a:p>
            <a:pPr marL="742950" lvl="1" indent="-285750">
              <a:buFont typeface="Arial"/>
              <a:buChar char="•"/>
              <a:defRPr/>
            </a:pPr>
            <a:r>
              <a:rPr lang="en-US" b="1">
                <a:latin typeface="Arial"/>
                <a:cs typeface="Arial"/>
              </a:rPr>
              <a:t>Paraphrasing</a:t>
            </a:r>
            <a:r>
              <a:rPr lang="en-US">
                <a:latin typeface="Arial"/>
                <a:cs typeface="Arial"/>
              </a:rPr>
              <a:t> – Have respondents restate the question in their own words.</a:t>
            </a:r>
            <a:endParaRPr lang="en-US"/>
          </a:p>
          <a:p>
            <a:pPr>
              <a:defRPr/>
            </a:pPr>
            <a:endParaRPr lang="en-US">
              <a:latin typeface="Arial"/>
              <a:cs typeface="Arial"/>
            </a:endParaRPr>
          </a:p>
          <a:p>
            <a:pPr>
              <a:defRPr/>
            </a:pPr>
            <a:r>
              <a:rPr lang="en-US" b="1">
                <a:solidFill>
                  <a:schemeClr val="accent1"/>
                </a:solidFill>
                <a:latin typeface="Arial"/>
                <a:cs typeface="Arial"/>
              </a:rPr>
              <a:t>Step 3: </a:t>
            </a:r>
            <a:r>
              <a:rPr lang="en-US">
                <a:latin typeface="Arial"/>
                <a:cs typeface="Arial"/>
              </a:rPr>
              <a:t>In </a:t>
            </a:r>
            <a:r>
              <a:rPr lang="en-US" b="1">
                <a:latin typeface="Arial"/>
                <a:cs typeface="Arial"/>
              </a:rPr>
              <a:t>groups of 2</a:t>
            </a:r>
            <a:r>
              <a:rPr lang="en-US">
                <a:latin typeface="Arial"/>
                <a:cs typeface="Arial"/>
              </a:rPr>
              <a:t>, take </a:t>
            </a:r>
            <a:r>
              <a:rPr lang="en-US" b="1">
                <a:latin typeface="Arial"/>
                <a:cs typeface="Arial"/>
              </a:rPr>
              <a:t>turns asking your question </a:t>
            </a:r>
            <a:r>
              <a:rPr lang="en-US">
                <a:latin typeface="Arial"/>
                <a:cs typeface="Arial"/>
              </a:rPr>
              <a:t>and </a:t>
            </a:r>
            <a:r>
              <a:rPr lang="en-US" b="1">
                <a:latin typeface="Arial"/>
                <a:cs typeface="Arial"/>
              </a:rPr>
              <a:t>pretesting</a:t>
            </a:r>
            <a:r>
              <a:rPr lang="en-US">
                <a:latin typeface="Arial"/>
                <a:cs typeface="Arial"/>
              </a:rPr>
              <a:t> it with each other using your pretesting questions.</a:t>
            </a:r>
            <a:endParaRPr lang="en-US"/>
          </a:p>
          <a:p>
            <a:pPr>
              <a:defRPr/>
            </a:pPr>
            <a:endParaRPr lang="en-US">
              <a:latin typeface="Arial"/>
              <a:cs typeface="Arial"/>
            </a:endParaRPr>
          </a:p>
          <a:p>
            <a:pPr>
              <a:defRPr/>
            </a:pPr>
            <a:r>
              <a:rPr lang="en-US" b="1">
                <a:solidFill>
                  <a:schemeClr val="accent1"/>
                </a:solidFill>
                <a:latin typeface="Arial"/>
                <a:cs typeface="Arial"/>
              </a:rPr>
              <a:t>Step 4: </a:t>
            </a:r>
            <a:r>
              <a:rPr lang="en-US" b="1">
                <a:latin typeface="Arial"/>
                <a:cs typeface="Arial"/>
              </a:rPr>
              <a:t>Discuss findings</a:t>
            </a:r>
            <a:r>
              <a:rPr lang="en-US">
                <a:latin typeface="Arial"/>
                <a:cs typeface="Arial"/>
              </a:rPr>
              <a:t>: Did any issues or unexpected interpretations arise?</a:t>
            </a:r>
            <a:endParaRPr lang="en-US"/>
          </a:p>
          <a:p>
            <a:pPr>
              <a:defRPr/>
            </a:pPr>
            <a:endParaRPr lang="en-US">
              <a:latin typeface="Arial"/>
              <a:cs typeface="Aria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105</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BE564801-B92E-408C-9652-DE09B1872456}"/>
              </a:ext>
            </a:extLst>
          </p:cNvPr>
          <p:cNvSpPr>
            <a:spLocks noGrp="1"/>
          </p:cNvSpPr>
          <p:nvPr>
            <p:ph type="title"/>
          </p:nvPr>
        </p:nvSpPr>
        <p:spPr>
          <a:xfrm>
            <a:off x="214172" y="324159"/>
            <a:ext cx="4249688" cy="468229"/>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447824" y="1052736"/>
            <a:ext cx="10400704"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Cognitive Interviews with ChatGPT</a:t>
            </a:r>
            <a:endParaRPr lang="en-US"/>
          </a:p>
        </p:txBody>
      </p:sp>
      <p:sp>
        <p:nvSpPr>
          <p:cNvPr id="12" name="Textfeld 11"/>
          <p:cNvSpPr txBox="1"/>
          <p:nvPr/>
        </p:nvSpPr>
        <p:spPr bwMode="auto">
          <a:xfrm>
            <a:off x="488612" y="1691516"/>
            <a:ext cx="4383252" cy="369332"/>
          </a:xfrm>
          <a:prstGeom prst="rect">
            <a:avLst/>
          </a:prstGeom>
          <a:noFill/>
        </p:spPr>
        <p:txBody>
          <a:bodyPr wrap="square" rtlCol="0">
            <a:spAutoFit/>
          </a:bodyPr>
          <a:lstStyle/>
          <a:p>
            <a:pPr>
              <a:spcAft>
                <a:spcPts val="600"/>
              </a:spcAft>
              <a:defRPr/>
            </a:pPr>
            <a:r>
              <a:rPr lang="en-US">
                <a:latin typeface="Arial"/>
                <a:cs typeface="Arial"/>
              </a:rPr>
              <a:t>Experiment by </a:t>
            </a:r>
            <a:r>
              <a:rPr lang="en-US" u="sng">
                <a:latin typeface="Arial"/>
                <a:cs typeface="Arial"/>
                <a:hlinkClick r:id="rId6" tooltip="https://jkhoehne.eu/wp-content/uploads/2024/06/Lenzner_ChatGPT_Cognitive_Pretesting_public.pdf"/>
              </a:rPr>
              <a:t>Lenzner &amp; Hadler (2024): </a:t>
            </a:r>
            <a:endParaRPr lang="en-US">
              <a:latin typeface="Arial"/>
              <a:cs typeface="Arial"/>
            </a:endParaRPr>
          </a:p>
        </p:txBody>
      </p:sp>
      <p:sp>
        <p:nvSpPr>
          <p:cNvPr id="14" name="Textfeld 13"/>
          <p:cNvSpPr txBox="1"/>
          <p:nvPr/>
        </p:nvSpPr>
        <p:spPr bwMode="auto">
          <a:xfrm>
            <a:off x="488612" y="2125706"/>
            <a:ext cx="6903532" cy="2492990"/>
          </a:xfrm>
          <a:prstGeom prst="rect">
            <a:avLst/>
          </a:prstGeom>
          <a:noFill/>
        </p:spPr>
        <p:txBody>
          <a:bodyPr wrap="square">
            <a:spAutoFit/>
          </a:bodyPr>
          <a:lstStyle/>
          <a:p>
            <a:pPr>
              <a:spcAft>
                <a:spcPts val="1200"/>
              </a:spcAft>
              <a:defRPr/>
            </a:pPr>
            <a:r>
              <a:rPr lang="en-US">
                <a:latin typeface="Arial"/>
                <a:cs typeface="Arial"/>
              </a:rPr>
              <a:t>How good is ChatGPT at</a:t>
            </a:r>
            <a:endParaRPr lang="en-US"/>
          </a:p>
          <a:p>
            <a:pPr marL="285750" indent="-285750">
              <a:spcAft>
                <a:spcPts val="1200"/>
              </a:spcAft>
              <a:buFont typeface="Arial"/>
              <a:buChar char="•"/>
              <a:defRPr/>
            </a:pPr>
            <a:r>
              <a:rPr lang="en-US">
                <a:latin typeface="Arial"/>
                <a:cs typeface="Arial"/>
              </a:rPr>
              <a:t>…identifying potential question problems prior to cognitive testing?</a:t>
            </a:r>
            <a:endParaRPr lang="en-US"/>
          </a:p>
          <a:p>
            <a:pPr marL="285750" indent="-285750">
              <a:spcAft>
                <a:spcPts val="1200"/>
              </a:spcAft>
              <a:buFont typeface="Arial"/>
              <a:buChar char="•"/>
              <a:defRPr/>
            </a:pPr>
            <a:r>
              <a:rPr lang="en-US">
                <a:latin typeface="Arial"/>
                <a:cs typeface="Arial"/>
              </a:rPr>
              <a:t>…suggesting cognitive probing questions to test draft survey questions?</a:t>
            </a:r>
            <a:endParaRPr lang="en-US"/>
          </a:p>
          <a:p>
            <a:pPr marL="285750" indent="-285750">
              <a:spcAft>
                <a:spcPts val="1200"/>
              </a:spcAft>
              <a:buFont typeface="Arial"/>
              <a:buChar char="•"/>
              <a:defRPr/>
            </a:pPr>
            <a:r>
              <a:rPr lang="en-US">
                <a:latin typeface="Arial"/>
                <a:cs typeface="Arial"/>
              </a:rPr>
              <a:t>…simulating or predicting respondents’ answers to probing questions?</a:t>
            </a:r>
            <a:endParaRPr lang="en-US"/>
          </a:p>
        </p:txBody>
      </p:sp>
      <p:pic>
        <p:nvPicPr>
          <p:cNvPr id="16" name="Grafik 15">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2047770" y="2764327"/>
            <a:ext cx="445291" cy="445291"/>
          </a:xfrm>
          <a:prstGeom prst="rect">
            <a:avLst/>
          </a:prstGeom>
        </p:spPr>
      </p:pic>
      <p:pic>
        <p:nvPicPr>
          <p:cNvPr id="17" name="Grafik 16">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2050308" y="4293531"/>
            <a:ext cx="445291" cy="445291"/>
          </a:xfrm>
          <a:prstGeom prst="rect">
            <a:avLst/>
          </a:prstGeom>
        </p:spPr>
      </p:pic>
      <p:pic>
        <p:nvPicPr>
          <p:cNvPr id="18" name="Grafik 17">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2050309" y="3429000"/>
            <a:ext cx="445291" cy="445291"/>
          </a:xfrm>
          <a:prstGeom prst="rect">
            <a:avLst/>
          </a:prstGeom>
        </p:spPr>
      </p:pic>
      <p:pic>
        <p:nvPicPr>
          <p:cNvPr id="6" name="Grafik 5" descr="Screenshot of a prompt for ChatGPT from the study by Lenzner and Hadler showing an example task given to the tool, asking ChatGPT to identify what problems can arise when answering the following survey questions. Afterwards the relevant factors for the answer are given like the question text and the answer options, as well as the target group and the interview mode. "/>
          <p:cNvPicPr>
            <a:picLocks noChangeAspect="1"/>
          </p:cNvPicPr>
          <p:nvPr/>
        </p:nvPicPr>
        <p:blipFill>
          <a:blip r:embed="rId9"/>
          <a:stretch/>
        </p:blipFill>
        <p:spPr bwMode="auto">
          <a:xfrm>
            <a:off x="7159174" y="1111908"/>
            <a:ext cx="4674496" cy="2037601"/>
          </a:xfrm>
          <a:prstGeom prst="rect">
            <a:avLst/>
          </a:prstGeom>
        </p:spPr>
      </p:pic>
      <p:pic>
        <p:nvPicPr>
          <p:cNvPr id="8" name="Grafik 7" descr="Screenshot of a prompt for ChatGPT from the study by Lenzner and Hadler showing an example task given to the tool. Here the tool is being asked create an interview protocoll with cognitive probing question. Some reference questions are provided as well. "/>
          <p:cNvPicPr>
            <a:picLocks noChangeAspect="1"/>
          </p:cNvPicPr>
          <p:nvPr/>
        </p:nvPicPr>
        <p:blipFill>
          <a:blip r:embed="rId10"/>
          <a:stretch/>
        </p:blipFill>
        <p:spPr bwMode="auto">
          <a:xfrm>
            <a:off x="7159174" y="3338085"/>
            <a:ext cx="4674496" cy="3359995"/>
          </a:xfrm>
          <a:prstGeom prst="rect">
            <a:avLst/>
          </a:prstGeom>
        </p:spPr>
      </p:pic>
      <p:sp>
        <p:nvSpPr>
          <p:cNvPr id="20" name="Textfeld 19" descr="Image sources">
            <a:extLst>
              <a:ext uri="{FF2B5EF4-FFF2-40B4-BE49-F238E27FC236}">
                <a16:creationId xmlns:a16="http://schemas.microsoft.com/office/drawing/2014/main" id="{E06DBFA1-6B01-4A94-A2A5-26495F1A04EE}"/>
              </a:ext>
            </a:extLst>
          </p:cNvPr>
          <p:cNvSpPr txBox="1"/>
          <p:nvPr/>
        </p:nvSpPr>
        <p:spPr>
          <a:xfrm rot="16200000">
            <a:off x="9057229" y="3604754"/>
            <a:ext cx="5870304"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Lenzner, T. &amp; Hadler, P. (2024, June 13). Using ChatGPT for Cognitive Pretesting of Survey Questions [Presentation slides]. GESIS Research Seminar, Cologne. Retrieved June 25, 2025, from https://jkhoehne.eu/wp-content/uploads/2024/06/Lenzner_ChatGPT_Cognitive_ Pretesting_public.pdf. Screenshot of slide 11 (ChatGPT-generated probing dialogue) / slide 15 (comparison of probes)</a:t>
            </a:r>
          </a:p>
        </p:txBody>
      </p:sp>
      <p:sp>
        <p:nvSpPr>
          <p:cNvPr id="19" name="Textfeld 18"/>
          <p:cNvSpPr txBox="1"/>
          <p:nvPr/>
        </p:nvSpPr>
        <p:spPr bwMode="auto">
          <a:xfrm>
            <a:off x="479376" y="5077053"/>
            <a:ext cx="6903532" cy="1231106"/>
          </a:xfrm>
          <a:prstGeom prst="rect">
            <a:avLst/>
          </a:prstGeom>
          <a:noFill/>
        </p:spPr>
        <p:txBody>
          <a:bodyPr wrap="square">
            <a:spAutoFit/>
          </a:bodyPr>
          <a:lstStyle/>
          <a:p>
            <a:pPr marL="285750" indent="-285750">
              <a:spcAft>
                <a:spcPts val="1200"/>
              </a:spcAft>
              <a:buFont typeface="Wingdings"/>
              <a:buChar char="Ø"/>
              <a:defRPr/>
            </a:pPr>
            <a:r>
              <a:rPr lang="en-US">
                <a:latin typeface="Arial"/>
                <a:cs typeface="Arial"/>
              </a:rPr>
              <a:t>Adds to the researchers’ toolkit</a:t>
            </a:r>
            <a:endParaRPr lang="en-US"/>
          </a:p>
          <a:p>
            <a:pPr marL="285750" indent="-285750">
              <a:spcAft>
                <a:spcPts val="1200"/>
              </a:spcAft>
              <a:buFont typeface="Wingdings"/>
              <a:buChar char="Ø"/>
              <a:defRPr/>
            </a:pPr>
            <a:r>
              <a:rPr lang="en-US">
                <a:latin typeface="Arial"/>
                <a:cs typeface="Arial"/>
              </a:rPr>
              <a:t>ChatGPT pretesting is better than no pretesting</a:t>
            </a:r>
            <a:endParaRPr lang="en-US"/>
          </a:p>
          <a:p>
            <a:pPr marL="285750" indent="-285750">
              <a:spcAft>
                <a:spcPts val="1200"/>
              </a:spcAft>
              <a:buFont typeface="Wingdings"/>
              <a:buChar char="Ø"/>
              <a:defRPr/>
            </a:pPr>
            <a:r>
              <a:rPr lang="en-US">
                <a:latin typeface="Arial"/>
                <a:cs typeface="Arial"/>
              </a:rPr>
              <a:t>Ability might improve in the future (GPT 3.5 was used)</a:t>
            </a:r>
            <a:endParaRPr 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106</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4C8036F6-5758-4B85-B50A-89F60C86DC92}"/>
              </a:ext>
            </a:extLst>
          </p:cNvPr>
          <p:cNvSpPr>
            <a:spLocks noGrp="1"/>
          </p:cNvSpPr>
          <p:nvPr>
            <p:ph type="title"/>
          </p:nvPr>
        </p:nvSpPr>
        <p:spPr>
          <a:xfrm>
            <a:off x="263352" y="275207"/>
            <a:ext cx="6121896" cy="471972"/>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447824" y="1052736"/>
            <a:ext cx="507211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Field test (pilot study)</a:t>
            </a:r>
            <a:endParaRPr lang="en-US"/>
          </a:p>
        </p:txBody>
      </p:sp>
      <p:sp>
        <p:nvSpPr>
          <p:cNvPr id="2" name="Textfeld 1"/>
          <p:cNvSpPr txBox="1"/>
          <p:nvPr/>
        </p:nvSpPr>
        <p:spPr bwMode="auto">
          <a:xfrm>
            <a:off x="447824" y="1846418"/>
            <a:ext cx="3775968" cy="1554272"/>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Who?</a:t>
            </a:r>
            <a:endParaRPr lang="en-US"/>
          </a:p>
          <a:p>
            <a:pPr marL="285750" indent="-285750">
              <a:spcAft>
                <a:spcPts val="600"/>
              </a:spcAft>
              <a:buFont typeface="Arial"/>
              <a:buChar char="•"/>
              <a:defRPr/>
            </a:pPr>
            <a:r>
              <a:rPr lang="en-US">
                <a:latin typeface="Arial"/>
                <a:cs typeface="Arial"/>
              </a:rPr>
              <a:t>Small (convenience) sample representing some of the characteristics of the survey population</a:t>
            </a:r>
            <a:endParaRPr lang="en-US"/>
          </a:p>
        </p:txBody>
      </p:sp>
      <p:sp>
        <p:nvSpPr>
          <p:cNvPr id="13" name="Textfeld 12"/>
          <p:cNvSpPr txBox="1"/>
          <p:nvPr/>
        </p:nvSpPr>
        <p:spPr bwMode="auto">
          <a:xfrm>
            <a:off x="447824" y="3501008"/>
            <a:ext cx="3775968" cy="2262158"/>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What?</a:t>
            </a:r>
            <a:endParaRPr lang="en-US"/>
          </a:p>
          <a:p>
            <a:pPr marL="285750" indent="-285750">
              <a:spcAft>
                <a:spcPts val="600"/>
              </a:spcAft>
              <a:buFont typeface="Arial"/>
              <a:buChar char="•"/>
              <a:defRPr/>
            </a:pPr>
            <a:r>
              <a:rPr lang="en-US">
                <a:latin typeface="Arial"/>
                <a:cs typeface="Arial"/>
              </a:rPr>
              <a:t>Identifying practical issues and survey flow</a:t>
            </a:r>
            <a:endParaRPr lang="en-US"/>
          </a:p>
          <a:p>
            <a:pPr marL="285750" indent="-285750">
              <a:spcAft>
                <a:spcPts val="600"/>
              </a:spcAft>
              <a:buFont typeface="Arial"/>
              <a:buChar char="•"/>
              <a:defRPr/>
            </a:pPr>
            <a:r>
              <a:rPr lang="en-US">
                <a:latin typeface="Arial"/>
                <a:cs typeface="Arial"/>
              </a:rPr>
              <a:t>Examining key variables</a:t>
            </a:r>
            <a:endParaRPr lang="en-US"/>
          </a:p>
          <a:p>
            <a:pPr marL="285750" indent="-285750">
              <a:spcAft>
                <a:spcPts val="600"/>
              </a:spcAft>
              <a:buFont typeface="Arial"/>
              <a:buChar char="•"/>
              <a:defRPr/>
            </a:pPr>
            <a:r>
              <a:rPr lang="en-US">
                <a:latin typeface="Arial"/>
                <a:cs typeface="Arial"/>
              </a:rPr>
              <a:t>Examining reliability and validity of measurement models of latent constructs</a:t>
            </a:r>
            <a:endParaRPr lang="en-US"/>
          </a:p>
        </p:txBody>
      </p:sp>
      <p:sp>
        <p:nvSpPr>
          <p:cNvPr id="14" name="Textfeld 13"/>
          <p:cNvSpPr txBox="1"/>
          <p:nvPr/>
        </p:nvSpPr>
        <p:spPr bwMode="auto">
          <a:xfrm>
            <a:off x="4223792" y="1884584"/>
            <a:ext cx="4013852" cy="3323987"/>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How?</a:t>
            </a:r>
            <a:endParaRPr lang="en-US"/>
          </a:p>
          <a:p>
            <a:pPr marL="285750" indent="-285750">
              <a:spcAft>
                <a:spcPts val="600"/>
              </a:spcAft>
              <a:buFont typeface="Arial"/>
              <a:buChar char="•"/>
              <a:defRPr/>
            </a:pPr>
            <a:r>
              <a:rPr lang="en-US">
                <a:latin typeface="Arial"/>
                <a:cs typeface="Arial"/>
              </a:rPr>
              <a:t>Implement questionnaire</a:t>
            </a:r>
          </a:p>
          <a:p>
            <a:pPr marL="285750" indent="-285750">
              <a:spcAft>
                <a:spcPts val="600"/>
              </a:spcAft>
              <a:buFont typeface="Arial"/>
              <a:buChar char="•"/>
              <a:defRPr/>
            </a:pPr>
            <a:r>
              <a:rPr lang="en-US">
                <a:latin typeface="Arial"/>
                <a:cs typeface="Arial"/>
              </a:rPr>
              <a:t>Built in Add-On </a:t>
            </a:r>
            <a:endParaRPr lang="en-US"/>
          </a:p>
          <a:p>
            <a:pPr marL="285750" indent="-285750">
              <a:spcAft>
                <a:spcPts val="600"/>
              </a:spcAft>
              <a:buFont typeface="Arial"/>
              <a:buChar char="•"/>
              <a:defRPr/>
            </a:pPr>
            <a:r>
              <a:rPr lang="en-US">
                <a:latin typeface="Arial"/>
                <a:cs typeface="Arial"/>
              </a:rPr>
              <a:t>Sample of 15-35 respondents (LCA &amp; SEM require min. 100 respondents)</a:t>
            </a:r>
            <a:endParaRPr lang="en-US"/>
          </a:p>
          <a:p>
            <a:pPr marL="285750" indent="-285750">
              <a:spcAft>
                <a:spcPts val="600"/>
              </a:spcAft>
              <a:buFont typeface="Arial"/>
              <a:buChar char="•"/>
              <a:defRPr/>
            </a:pPr>
            <a:r>
              <a:rPr lang="en-US">
                <a:latin typeface="Arial"/>
                <a:cs typeface="Arial"/>
              </a:rPr>
              <a:t>Adopt similar data collection protocol</a:t>
            </a:r>
          </a:p>
          <a:p>
            <a:pPr marL="285750" indent="-285750">
              <a:spcAft>
                <a:spcPts val="600"/>
              </a:spcAft>
              <a:buFont typeface="Arial"/>
              <a:buChar char="•"/>
              <a:defRPr/>
            </a:pPr>
            <a:r>
              <a:rPr lang="en-US">
                <a:latin typeface="Arial"/>
                <a:cs typeface="Arial"/>
              </a:rPr>
              <a:t>Data cleaning</a:t>
            </a:r>
          </a:p>
          <a:p>
            <a:pPr marL="285750" indent="-285750">
              <a:spcAft>
                <a:spcPts val="600"/>
              </a:spcAft>
              <a:buFont typeface="Arial"/>
              <a:buChar char="•"/>
              <a:defRPr/>
            </a:pPr>
            <a:r>
              <a:rPr lang="en-US">
                <a:latin typeface="Arial"/>
                <a:cs typeface="Arial"/>
              </a:rPr>
              <a:t>Statistical analyses</a:t>
            </a:r>
          </a:p>
        </p:txBody>
      </p:sp>
      <p:sp>
        <p:nvSpPr>
          <p:cNvPr id="12" name="Textfeld 11"/>
          <p:cNvSpPr txBox="1"/>
          <p:nvPr/>
        </p:nvSpPr>
        <p:spPr bwMode="auto">
          <a:xfrm>
            <a:off x="4242388" y="5304110"/>
            <a:ext cx="4013852" cy="1077218"/>
          </a:xfrm>
          <a:prstGeom prst="rect">
            <a:avLst/>
          </a:prstGeom>
          <a:noFill/>
        </p:spPr>
        <p:txBody>
          <a:bodyPr wrap="square" rtlCol="0">
            <a:spAutoFit/>
          </a:bodyPr>
          <a:lstStyle/>
          <a:p>
            <a:pPr>
              <a:spcAft>
                <a:spcPts val="600"/>
              </a:spcAft>
              <a:defRPr/>
            </a:pPr>
            <a:r>
              <a:rPr lang="en-US" b="1">
                <a:solidFill>
                  <a:srgbClr val="0070C0"/>
                </a:solidFill>
                <a:latin typeface="Arial"/>
                <a:cs typeface="Arial"/>
              </a:rPr>
              <a:t>Pros and Cons</a:t>
            </a:r>
            <a:endParaRPr lang="en-US"/>
          </a:p>
          <a:p>
            <a:pPr marL="285750" indent="-285750">
              <a:spcAft>
                <a:spcPts val="600"/>
              </a:spcAft>
              <a:buFont typeface="Arial"/>
              <a:buChar char="•"/>
              <a:defRPr/>
            </a:pPr>
            <a:r>
              <a:rPr lang="en-US">
                <a:latin typeface="Arial"/>
                <a:cs typeface="Arial"/>
              </a:rPr>
              <a:t>Efficient</a:t>
            </a:r>
            <a:endParaRPr lang="en-US"/>
          </a:p>
          <a:p>
            <a:pPr marL="285750" indent="-285750">
              <a:spcAft>
                <a:spcPts val="600"/>
              </a:spcAft>
              <a:buFont typeface="Arial"/>
              <a:buChar char="•"/>
              <a:defRPr/>
            </a:pPr>
            <a:r>
              <a:rPr lang="en-US">
                <a:latin typeface="Arial"/>
                <a:cs typeface="Arial"/>
              </a:rPr>
              <a:t>Costly (money, time, ressources)</a:t>
            </a:r>
            <a:endParaRPr lang="en-US"/>
          </a:p>
        </p:txBody>
      </p:sp>
      <p:pic>
        <p:nvPicPr>
          <p:cNvPr id="16" name="Picture 2" descr="Meme from the movie „Finding Neverland“ from 2004 showing the actors Johnny Depp and Freddie Highmore sitting on a park bench talking to each other as indidcated by text on the bottom of each picture. In the first of three pictures the child (Freddie Highmore) says with tears in his eyes: „My questionnaire had a Cronbach Alpha Coefficient Value of 1.0“, to which Johnny Depp with an understanding face answers: „Low inconsistency my student… thus you can’t claim reliability…“. In the last picture Johnny Depp is shown hugging Freddie Highmore to his breast saying: „ Don’t cry, we will have to go with validity testing now #research #SPSS“. "/>
          <p:cNvPicPr>
            <a:picLocks noChangeAspect="1" noChangeArrowheads="1"/>
          </p:cNvPicPr>
          <p:nvPr/>
        </p:nvPicPr>
        <p:blipFill>
          <a:blip r:embed="rId6"/>
          <a:stretch/>
        </p:blipFill>
        <p:spPr bwMode="auto">
          <a:xfrm>
            <a:off x="8214691" y="1893801"/>
            <a:ext cx="3189974" cy="4524786"/>
          </a:xfrm>
          <a:prstGeom prst="rect">
            <a:avLst/>
          </a:prstGeom>
          <a:noFill/>
        </p:spPr>
      </p:pic>
      <p:sp>
        <p:nvSpPr>
          <p:cNvPr id="15" name="Textfeld 14" descr="Image source">
            <a:extLst>
              <a:ext uri="{FF2B5EF4-FFF2-40B4-BE49-F238E27FC236}">
                <a16:creationId xmlns:a16="http://schemas.microsoft.com/office/drawing/2014/main" id="{F07D9378-DF95-480B-8AF9-460956ED2715}"/>
              </a:ext>
            </a:extLst>
          </p:cNvPr>
          <p:cNvSpPr txBox="1"/>
          <p:nvPr/>
        </p:nvSpPr>
        <p:spPr>
          <a:xfrm>
            <a:off x="8132151" y="6433591"/>
            <a:ext cx="3292441"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Meme using the “Skeptical Third World Kid” template. Created on imgflip.com (Meme ID: 1y6tsb). Retrieved June 25, 2025, from </a:t>
            </a:r>
            <a:r>
              <a:rPr lang="en-US" sz="70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https://imgflip.com/i/1y6tsb</a:t>
            </a:r>
            <a:endParaRPr lang="en-US" sz="7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107</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86F6C5FA-56FF-4B5E-8D0B-E4B1BBBD332A}"/>
              </a:ext>
            </a:extLst>
          </p:cNvPr>
          <p:cNvSpPr>
            <a:spLocks noGrp="1"/>
          </p:cNvSpPr>
          <p:nvPr>
            <p:ph type="title"/>
          </p:nvPr>
        </p:nvSpPr>
        <p:spPr>
          <a:xfrm>
            <a:off x="209940" y="266298"/>
            <a:ext cx="4105671" cy="428378"/>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447824" y="1052736"/>
            <a:ext cx="6944320"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Field test – Statistical Analyses</a:t>
            </a:r>
            <a:endParaRPr lang="en-US" dirty="0"/>
          </a:p>
        </p:txBody>
      </p:sp>
      <p:sp>
        <p:nvSpPr>
          <p:cNvPr id="6" name="Rechteck: abgerundete Ecken 5"/>
          <p:cNvSpPr/>
          <p:nvPr/>
        </p:nvSpPr>
        <p:spPr bwMode="auto">
          <a:xfrm>
            <a:off x="479376" y="1988839"/>
            <a:ext cx="1944216" cy="4573951"/>
          </a:xfrm>
          <a:prstGeom prst="roundRect">
            <a:avLst>
              <a:gd name="adj" fmla="val 10854"/>
            </a:avLst>
          </a:prstGeom>
          <a:noFill/>
          <a:ln w="9525" cap="flat" cmpd="sng" algn="ctr">
            <a:solidFill>
              <a:srgbClr val="DAC0F6"/>
            </a:solidFill>
            <a:prstDash val="solid"/>
            <a:round/>
            <a:headEnd type="none" w="med" len="med"/>
            <a:tailEnd type="none" w="med" len="med"/>
          </a:ln>
        </p:spPr>
        <p:style>
          <a:lnRef idx="0">
            <a:srgbClr val="000000"/>
          </a:lnRef>
          <a:fillRef idx="0">
            <a:srgbClr val="000000"/>
          </a:fillRef>
          <a:effectRef idx="0">
            <a:srgbClr val="000000"/>
          </a:effectRef>
          <a:fontRef idx="minor">
            <a:schemeClr val="accent5"/>
          </a:fontRef>
        </p:style>
        <p:txBody>
          <a:bodyPr lIns="0" tIns="0" rIns="0" bIns="0" rtlCol="0" anchor="t"/>
          <a:lstStyle/>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r>
              <a:rPr lang="en-US" sz="1600" b="1" dirty="0">
                <a:solidFill>
                  <a:schemeClr val="tx1"/>
                </a:solidFill>
                <a:latin typeface="Arial"/>
                <a:cs typeface="Arial"/>
              </a:rPr>
              <a:t>Descriptive statistics</a:t>
            </a:r>
            <a:endParaRPr lang="en-US" dirty="0"/>
          </a:p>
          <a:p>
            <a:pPr marL="180975" indent="-180975">
              <a:spcAft>
                <a:spcPts val="600"/>
              </a:spcAft>
              <a:buFont typeface="Arial"/>
              <a:buChar char="•"/>
              <a:defRPr/>
            </a:pPr>
            <a:r>
              <a:rPr lang="en-US" sz="1600" dirty="0">
                <a:solidFill>
                  <a:schemeClr val="tx1"/>
                </a:solidFill>
                <a:latin typeface="Arial"/>
                <a:cs typeface="Arial"/>
              </a:rPr>
              <a:t>Central tendency (mean, median, mode)</a:t>
            </a:r>
            <a:endParaRPr lang="en-US" dirty="0"/>
          </a:p>
          <a:p>
            <a:pPr marL="180975" indent="-180975">
              <a:buFont typeface="Arial"/>
              <a:buChar char="•"/>
              <a:defRPr/>
            </a:pPr>
            <a:r>
              <a:rPr lang="en-US" sz="1600" dirty="0">
                <a:solidFill>
                  <a:schemeClr val="tx1"/>
                </a:solidFill>
                <a:latin typeface="Arial"/>
                <a:cs typeface="Arial"/>
              </a:rPr>
              <a:t>Spread of data (standard deviation, variance</a:t>
            </a:r>
            <a:endParaRPr lang="en-US" dirty="0"/>
          </a:p>
          <a:p>
            <a:pPr>
              <a:defRPr/>
            </a:pPr>
            <a:endParaRPr lang="en-US" sz="1600" dirty="0">
              <a:solidFill>
                <a:schemeClr val="tx1"/>
              </a:solidFill>
              <a:latin typeface="Arial"/>
              <a:cs typeface="Arial"/>
            </a:endParaRPr>
          </a:p>
          <a:p>
            <a:pPr>
              <a:defRPr/>
            </a:pPr>
            <a:endParaRPr lang="en-US" sz="1600" dirty="0">
              <a:solidFill>
                <a:schemeClr val="tx1"/>
              </a:solidFill>
              <a:latin typeface="Arial"/>
              <a:cs typeface="Arial"/>
            </a:endParaRPr>
          </a:p>
        </p:txBody>
      </p:sp>
      <p:sp>
        <p:nvSpPr>
          <p:cNvPr id="16" name="Rechteck: abgerundete Ecken 15"/>
          <p:cNvSpPr/>
          <p:nvPr/>
        </p:nvSpPr>
        <p:spPr bwMode="auto">
          <a:xfrm>
            <a:off x="2711624" y="1988839"/>
            <a:ext cx="1944216" cy="4608513"/>
          </a:xfrm>
          <a:prstGeom prst="roundRect">
            <a:avLst>
              <a:gd name="adj" fmla="val 9797"/>
            </a:avLst>
          </a:prstGeom>
          <a:noFill/>
          <a:ln w="9525" cap="flat" cmpd="sng" algn="ctr">
            <a:solidFill>
              <a:schemeClr val="accent3"/>
            </a:solidFill>
            <a:prstDash val="solid"/>
            <a:round/>
            <a:headEnd type="none" w="med" len="med"/>
            <a:tailEnd type="none" w="med" len="med"/>
          </a:ln>
        </p:spPr>
        <p:style>
          <a:lnRef idx="0">
            <a:srgbClr val="000000"/>
          </a:lnRef>
          <a:fillRef idx="0">
            <a:srgbClr val="000000"/>
          </a:fillRef>
          <a:effectRef idx="0">
            <a:srgbClr val="000000"/>
          </a:effectRef>
          <a:fontRef idx="minor">
            <a:schemeClr val="accent3"/>
          </a:fontRef>
        </p:style>
        <p:txBody>
          <a:bodyPr lIns="0" tIns="0" rIns="0" bIns="0" rtlCol="0" anchor="t"/>
          <a:lstStyle/>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r>
              <a:rPr lang="en-US" sz="1600" b="1" dirty="0">
                <a:solidFill>
                  <a:schemeClr val="tx1"/>
                </a:solidFill>
                <a:latin typeface="Arial"/>
                <a:cs typeface="Arial"/>
              </a:rPr>
              <a:t>Exploratory </a:t>
            </a:r>
            <a:br>
              <a:rPr lang="en-US" sz="1600" b="1" dirty="0">
                <a:solidFill>
                  <a:schemeClr val="tx1"/>
                </a:solidFill>
                <a:latin typeface="Arial"/>
                <a:cs typeface="Arial"/>
              </a:rPr>
            </a:br>
            <a:r>
              <a:rPr lang="en-US" sz="1600" b="1" dirty="0">
                <a:solidFill>
                  <a:schemeClr val="tx1"/>
                </a:solidFill>
                <a:latin typeface="Arial"/>
                <a:cs typeface="Arial"/>
              </a:rPr>
              <a:t>data analysis</a:t>
            </a:r>
            <a:endParaRPr lang="en-US" dirty="0"/>
          </a:p>
          <a:p>
            <a:pPr marL="285750" indent="-285750">
              <a:spcAft>
                <a:spcPts val="600"/>
              </a:spcAft>
              <a:buFont typeface="Arial"/>
              <a:buChar char="•"/>
              <a:defRPr/>
            </a:pPr>
            <a:r>
              <a:rPr lang="en-US" sz="1600" dirty="0">
                <a:solidFill>
                  <a:schemeClr val="tx1"/>
                </a:solidFill>
                <a:latin typeface="Arial"/>
                <a:cs typeface="Arial"/>
              </a:rPr>
              <a:t>Distribution of variables (box plots, </a:t>
            </a:r>
            <a:r>
              <a:rPr lang="en-US" sz="1600" dirty="0" err="1">
                <a:solidFill>
                  <a:schemeClr val="tx1"/>
                </a:solidFill>
                <a:latin typeface="Arial"/>
                <a:cs typeface="Arial"/>
              </a:rPr>
              <a:t>histo</a:t>
            </a:r>
            <a:r>
              <a:rPr lang="en-US" sz="1600" dirty="0">
                <a:solidFill>
                  <a:schemeClr val="tx1"/>
                </a:solidFill>
                <a:latin typeface="Arial"/>
                <a:cs typeface="Arial"/>
              </a:rPr>
              <a:t>-grams, scatter plots)</a:t>
            </a:r>
            <a:endParaRPr lang="en-US" dirty="0"/>
          </a:p>
          <a:p>
            <a:pPr marL="285750" indent="-285750">
              <a:spcAft>
                <a:spcPts val="600"/>
              </a:spcAft>
              <a:buFont typeface="Arial"/>
              <a:buChar char="•"/>
              <a:defRPr/>
            </a:pPr>
            <a:r>
              <a:rPr lang="en-US" sz="1600" dirty="0">
                <a:solidFill>
                  <a:schemeClr val="tx1"/>
                </a:solidFill>
                <a:latin typeface="Arial"/>
                <a:cs typeface="Arial"/>
              </a:rPr>
              <a:t>Relationship between </a:t>
            </a:r>
            <a:r>
              <a:rPr lang="en-US" sz="1600" dirty="0" err="1">
                <a:solidFill>
                  <a:schemeClr val="tx1"/>
                </a:solidFill>
                <a:latin typeface="Arial"/>
                <a:cs typeface="Arial"/>
              </a:rPr>
              <a:t>varia-bles</a:t>
            </a:r>
            <a:r>
              <a:rPr lang="en-US" sz="1600" dirty="0">
                <a:solidFill>
                  <a:schemeClr val="tx1"/>
                </a:solidFill>
                <a:latin typeface="Arial"/>
                <a:cs typeface="Arial"/>
              </a:rPr>
              <a:t> (correlation matrices) </a:t>
            </a:r>
            <a:endParaRPr lang="en-US" dirty="0"/>
          </a:p>
          <a:p>
            <a:pPr>
              <a:defRPr/>
            </a:pPr>
            <a:endParaRPr lang="en-US" sz="1600" dirty="0">
              <a:solidFill>
                <a:schemeClr val="tx1"/>
              </a:solidFill>
              <a:latin typeface="Arial"/>
              <a:cs typeface="Arial"/>
            </a:endParaRPr>
          </a:p>
          <a:p>
            <a:pPr>
              <a:defRPr/>
            </a:pPr>
            <a:endParaRPr lang="en-US" sz="1600" dirty="0">
              <a:solidFill>
                <a:schemeClr val="tx1"/>
              </a:solidFill>
              <a:latin typeface="Arial"/>
              <a:cs typeface="Arial"/>
            </a:endParaRPr>
          </a:p>
        </p:txBody>
      </p:sp>
      <p:sp>
        <p:nvSpPr>
          <p:cNvPr id="17" name="Rechteck: abgerundete Ecken 16"/>
          <p:cNvSpPr/>
          <p:nvPr/>
        </p:nvSpPr>
        <p:spPr bwMode="auto">
          <a:xfrm>
            <a:off x="4871864" y="1988839"/>
            <a:ext cx="1944216" cy="4588897"/>
          </a:xfrm>
          <a:prstGeom prst="roundRect">
            <a:avLst>
              <a:gd name="adj" fmla="val 10326"/>
            </a:avLst>
          </a:prstGeom>
          <a:noFill/>
          <a:ln w="9525" cap="flat" cmpd="sng" algn="ctr">
            <a:solidFill>
              <a:srgbClr val="9FD5A2"/>
            </a:solidFill>
            <a:prstDash val="solid"/>
            <a:round/>
            <a:headEnd type="none" w="med" len="med"/>
            <a:tailEnd type="none" w="med" len="med"/>
          </a:ln>
        </p:spPr>
        <p:style>
          <a:lnRef idx="0">
            <a:srgbClr val="000000"/>
          </a:lnRef>
          <a:fillRef idx="0">
            <a:srgbClr val="000000"/>
          </a:fillRef>
          <a:effectRef idx="0">
            <a:srgbClr val="000000"/>
          </a:effectRef>
          <a:fontRef idx="minor">
            <a:schemeClr val="accent2"/>
          </a:fontRef>
        </p:style>
        <p:txBody>
          <a:bodyPr lIns="0" tIns="0" rIns="0" bIns="0" rtlCol="0" anchor="t"/>
          <a:lstStyle/>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r>
              <a:rPr lang="en-US" sz="1600" b="1" dirty="0">
                <a:solidFill>
                  <a:schemeClr val="tx1"/>
                </a:solidFill>
                <a:latin typeface="Arial"/>
                <a:cs typeface="Arial"/>
              </a:rPr>
              <a:t>Feasibility and performance metrics</a:t>
            </a:r>
            <a:endParaRPr lang="en-US" dirty="0"/>
          </a:p>
          <a:p>
            <a:pPr marL="285750" indent="-285750">
              <a:spcAft>
                <a:spcPts val="600"/>
              </a:spcAft>
              <a:buFont typeface="Arial"/>
              <a:buChar char="•"/>
              <a:defRPr/>
            </a:pPr>
            <a:r>
              <a:rPr lang="en-US" sz="1600" dirty="0">
                <a:solidFill>
                  <a:schemeClr val="tx1"/>
                </a:solidFill>
                <a:latin typeface="Arial"/>
                <a:cs typeface="Arial"/>
              </a:rPr>
              <a:t>Timing </a:t>
            </a:r>
            <a:endParaRPr lang="en-US" dirty="0"/>
          </a:p>
          <a:p>
            <a:pPr marL="285750" indent="-285750">
              <a:spcAft>
                <a:spcPts val="600"/>
              </a:spcAft>
              <a:buFont typeface="Arial"/>
              <a:buChar char="•"/>
              <a:defRPr/>
            </a:pPr>
            <a:r>
              <a:rPr lang="en-US" sz="1600" dirty="0">
                <a:solidFill>
                  <a:schemeClr val="tx1"/>
                </a:solidFill>
                <a:latin typeface="Arial"/>
                <a:cs typeface="Arial"/>
              </a:rPr>
              <a:t>Completion rates</a:t>
            </a:r>
            <a:endParaRPr lang="en-US" dirty="0"/>
          </a:p>
          <a:p>
            <a:pPr marL="285750" indent="-285750">
              <a:spcAft>
                <a:spcPts val="600"/>
              </a:spcAft>
              <a:buFont typeface="Arial"/>
              <a:buChar char="•"/>
              <a:defRPr/>
            </a:pPr>
            <a:r>
              <a:rPr lang="en-US" sz="1600" dirty="0">
                <a:solidFill>
                  <a:schemeClr val="tx1"/>
                </a:solidFill>
                <a:latin typeface="Arial"/>
                <a:cs typeface="Arial"/>
              </a:rPr>
              <a:t>Missing Value Analysis</a:t>
            </a:r>
            <a:endParaRPr lang="en-US" dirty="0"/>
          </a:p>
          <a:p>
            <a:pPr marL="285750" indent="-285750">
              <a:spcAft>
                <a:spcPts val="600"/>
              </a:spcAft>
              <a:buFont typeface="Arial"/>
              <a:buChar char="•"/>
              <a:defRPr/>
            </a:pPr>
            <a:r>
              <a:rPr lang="en-US" sz="1600" dirty="0">
                <a:solidFill>
                  <a:schemeClr val="tx1"/>
                </a:solidFill>
                <a:latin typeface="Arial"/>
                <a:cs typeface="Arial"/>
              </a:rPr>
              <a:t>Correct filtering</a:t>
            </a:r>
            <a:endParaRPr lang="en-US" dirty="0"/>
          </a:p>
          <a:p>
            <a:pPr>
              <a:defRPr/>
            </a:pPr>
            <a:endParaRPr lang="en-US" sz="1600" dirty="0">
              <a:solidFill>
                <a:schemeClr val="tx1"/>
              </a:solidFill>
              <a:latin typeface="Arial"/>
              <a:cs typeface="Arial"/>
            </a:endParaRPr>
          </a:p>
        </p:txBody>
      </p:sp>
      <p:sp>
        <p:nvSpPr>
          <p:cNvPr id="18" name="Rechteck: abgerundete Ecken 17"/>
          <p:cNvSpPr/>
          <p:nvPr/>
        </p:nvSpPr>
        <p:spPr bwMode="auto">
          <a:xfrm>
            <a:off x="7032104" y="1988839"/>
            <a:ext cx="1944216" cy="4608513"/>
          </a:xfrm>
          <a:prstGeom prst="roundRect">
            <a:avLst>
              <a:gd name="adj" fmla="val 6626"/>
            </a:avLst>
          </a:prstGeom>
          <a:noFill/>
          <a:ln w="9525" cap="flat" cmpd="sng" algn="ctr">
            <a:solidFill>
              <a:srgbClr val="FEA0C8"/>
            </a:solidFill>
            <a:prstDash val="solid"/>
            <a:round/>
            <a:headEnd type="none" w="med" len="med"/>
            <a:tailEnd type="none" w="med" len="med"/>
          </a:ln>
        </p:spPr>
        <p:style>
          <a:lnRef idx="0">
            <a:srgbClr val="000000"/>
          </a:lnRef>
          <a:fillRef idx="0">
            <a:srgbClr val="000000"/>
          </a:fillRef>
          <a:effectRef idx="0">
            <a:srgbClr val="000000"/>
          </a:effectRef>
          <a:fontRef idx="minor">
            <a:schemeClr val="accent5"/>
          </a:fontRef>
        </p:style>
        <p:txBody>
          <a:bodyPr lIns="0" tIns="0" rIns="0" bIns="0" rtlCol="0" anchor="t"/>
          <a:lstStyle/>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r>
              <a:rPr lang="en-US" sz="1600" b="1" dirty="0">
                <a:solidFill>
                  <a:schemeClr val="tx1"/>
                </a:solidFill>
                <a:latin typeface="Arial"/>
                <a:cs typeface="Arial"/>
              </a:rPr>
              <a:t>Data </a:t>
            </a:r>
            <a:br>
              <a:rPr lang="en-US" sz="1600" b="1" dirty="0">
                <a:solidFill>
                  <a:schemeClr val="tx1"/>
                </a:solidFill>
                <a:latin typeface="Arial"/>
                <a:cs typeface="Arial"/>
              </a:rPr>
            </a:br>
            <a:r>
              <a:rPr lang="en-US" sz="1600" b="1" dirty="0">
                <a:solidFill>
                  <a:schemeClr val="tx1"/>
                </a:solidFill>
                <a:latin typeface="Arial"/>
                <a:cs typeface="Arial"/>
              </a:rPr>
              <a:t>Quality</a:t>
            </a:r>
            <a:endParaRPr lang="en-US" dirty="0"/>
          </a:p>
          <a:p>
            <a:pPr marL="285750" indent="-285750">
              <a:spcAft>
                <a:spcPts val="600"/>
              </a:spcAft>
              <a:buFont typeface="Arial"/>
              <a:buChar char="•"/>
              <a:defRPr/>
            </a:pPr>
            <a:r>
              <a:rPr lang="en-US" sz="1600" dirty="0">
                <a:solidFill>
                  <a:schemeClr val="tx1"/>
                </a:solidFill>
                <a:latin typeface="Arial"/>
                <a:cs typeface="Arial"/>
              </a:rPr>
              <a:t>Reliability (Cronbach’s Alpha, Test-Retest, Split-Half) </a:t>
            </a:r>
            <a:endParaRPr lang="en-US" dirty="0"/>
          </a:p>
          <a:p>
            <a:pPr marL="285750" indent="-285750">
              <a:spcAft>
                <a:spcPts val="600"/>
              </a:spcAft>
              <a:buFont typeface="Arial"/>
              <a:buChar char="•"/>
              <a:defRPr/>
            </a:pPr>
            <a:r>
              <a:rPr lang="en-US" sz="1600" dirty="0">
                <a:solidFill>
                  <a:schemeClr val="tx1"/>
                </a:solidFill>
                <a:latin typeface="Arial"/>
                <a:cs typeface="Arial"/>
              </a:rPr>
              <a:t>Validity</a:t>
            </a:r>
            <a:endParaRPr lang="en-US" dirty="0"/>
          </a:p>
          <a:p>
            <a:pPr>
              <a:defRPr/>
            </a:pPr>
            <a:endParaRPr lang="en-US" sz="1600" dirty="0">
              <a:solidFill>
                <a:schemeClr val="tx1"/>
              </a:solidFill>
              <a:latin typeface="Arial"/>
              <a:cs typeface="Arial"/>
            </a:endParaRPr>
          </a:p>
        </p:txBody>
      </p:sp>
      <p:sp>
        <p:nvSpPr>
          <p:cNvPr id="19" name="Rechteck: abgerundete Ecken 18"/>
          <p:cNvSpPr/>
          <p:nvPr/>
        </p:nvSpPr>
        <p:spPr bwMode="auto">
          <a:xfrm>
            <a:off x="9192344" y="1988839"/>
            <a:ext cx="1944216" cy="4608513"/>
          </a:xfrm>
          <a:prstGeom prst="roundRect">
            <a:avLst>
              <a:gd name="adj" fmla="val 6098"/>
            </a:avLst>
          </a:prstGeom>
          <a:noFill/>
          <a:ln w="9525" cap="flat" cmpd="sng" algn="ctr">
            <a:solidFill>
              <a:srgbClr val="CFD5EA"/>
            </a:solidFill>
            <a:prstDash val="solid"/>
            <a:round/>
            <a:headEnd type="none" w="med" len="med"/>
            <a:tailEnd type="none" w="med" len="med"/>
          </a:ln>
        </p:spPr>
        <p:style>
          <a:lnRef idx="0">
            <a:srgbClr val="000000"/>
          </a:lnRef>
          <a:fillRef idx="0">
            <a:srgbClr val="000000"/>
          </a:fillRef>
          <a:effectRef idx="0">
            <a:srgbClr val="000000"/>
          </a:effectRef>
          <a:fontRef idx="minor">
            <a:schemeClr val="accent5"/>
          </a:fontRef>
        </p:style>
        <p:txBody>
          <a:bodyPr lIns="0" tIns="0" rIns="0" bIns="0" rtlCol="0" anchor="t"/>
          <a:lstStyle/>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endParaRPr lang="en-US" sz="1600" b="1" dirty="0">
              <a:solidFill>
                <a:schemeClr val="tx1"/>
              </a:solidFill>
              <a:latin typeface="Arial"/>
              <a:cs typeface="Arial"/>
            </a:endParaRPr>
          </a:p>
          <a:p>
            <a:pPr algn="ctr">
              <a:spcAft>
                <a:spcPts val="600"/>
              </a:spcAft>
              <a:defRPr/>
            </a:pPr>
            <a:r>
              <a:rPr lang="en-US" sz="1600" b="1" dirty="0">
                <a:solidFill>
                  <a:schemeClr val="tx1"/>
                </a:solidFill>
                <a:latin typeface="Arial"/>
                <a:cs typeface="Arial"/>
              </a:rPr>
              <a:t>Measurement Model Assessment</a:t>
            </a:r>
            <a:endParaRPr lang="en-US" dirty="0"/>
          </a:p>
          <a:p>
            <a:pPr marL="285750" indent="-285750">
              <a:spcAft>
                <a:spcPts val="600"/>
              </a:spcAft>
              <a:buFont typeface="Arial"/>
              <a:buChar char="•"/>
              <a:defRPr/>
            </a:pPr>
            <a:r>
              <a:rPr lang="en-US" sz="1600" dirty="0">
                <a:solidFill>
                  <a:schemeClr val="tx1"/>
                </a:solidFill>
                <a:latin typeface="Arial"/>
                <a:cs typeface="Arial"/>
              </a:rPr>
              <a:t>Exploratory Factor Analysis</a:t>
            </a:r>
            <a:endParaRPr lang="en-US" dirty="0"/>
          </a:p>
          <a:p>
            <a:pPr marL="285750" indent="-285750">
              <a:spcAft>
                <a:spcPts val="600"/>
              </a:spcAft>
              <a:buFont typeface="Arial"/>
              <a:buChar char="•"/>
              <a:defRPr/>
            </a:pPr>
            <a:r>
              <a:rPr lang="en-US" sz="1600" dirty="0">
                <a:solidFill>
                  <a:schemeClr val="tx1"/>
                </a:solidFill>
                <a:latin typeface="Arial"/>
                <a:cs typeface="Arial"/>
              </a:rPr>
              <a:t>Structural Equation Modeling (SEM)</a:t>
            </a:r>
            <a:endParaRPr lang="en-US" dirty="0"/>
          </a:p>
          <a:p>
            <a:pPr marL="285750" indent="-285750">
              <a:spcAft>
                <a:spcPts val="600"/>
              </a:spcAft>
              <a:buFont typeface="Arial"/>
              <a:buChar char="•"/>
              <a:defRPr/>
            </a:pPr>
            <a:r>
              <a:rPr lang="en-US" sz="1600" dirty="0">
                <a:solidFill>
                  <a:schemeClr val="tx1"/>
                </a:solidFill>
                <a:latin typeface="Arial"/>
                <a:cs typeface="Arial"/>
              </a:rPr>
              <a:t>Latent Class Analysis (LCA)</a:t>
            </a:r>
            <a:endParaRPr lang="en-US" dirty="0"/>
          </a:p>
          <a:p>
            <a:pPr>
              <a:defRPr/>
            </a:pPr>
            <a:endParaRPr lang="en-US" sz="1600" dirty="0">
              <a:solidFill>
                <a:schemeClr val="tx1"/>
              </a:solidFill>
              <a:latin typeface="Arial"/>
              <a:cs typeface="Arial"/>
            </a:endParaRPr>
          </a:p>
        </p:txBody>
      </p:sp>
      <p:sp>
        <p:nvSpPr>
          <p:cNvPr id="8" name="Rechteck: abgerundete Ecken 7">
            <a:extLst>
              <a:ext uri="{C183D7F6-B498-43B3-948B-1728B52AA6E4}">
                <adec:decorative xmlns:adec="http://schemas.microsoft.com/office/drawing/2017/decorative" val="1"/>
              </a:ext>
            </a:extLst>
          </p:cNvPr>
          <p:cNvSpPr/>
          <p:nvPr/>
        </p:nvSpPr>
        <p:spPr bwMode="auto">
          <a:xfrm>
            <a:off x="551384" y="2060848"/>
            <a:ext cx="1840656" cy="1152128"/>
          </a:xfrm>
          <a:prstGeom prst="roundRect">
            <a:avLst>
              <a:gd name="adj" fmla="val 16667"/>
            </a:avLst>
          </a:prstGeom>
          <a:solidFill>
            <a:srgbClr val="DAC0F6">
              <a:alpha val="50000"/>
            </a:srgb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dirty="0"/>
          </a:p>
        </p:txBody>
      </p:sp>
      <p:pic>
        <p:nvPicPr>
          <p:cNvPr id="22" name="Grafik 21">
            <a:extLs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994284" y="2107704"/>
            <a:ext cx="914400" cy="914400"/>
          </a:xfrm>
          <a:prstGeom prst="rect">
            <a:avLst/>
          </a:prstGeom>
        </p:spPr>
      </p:pic>
      <p:sp>
        <p:nvSpPr>
          <p:cNvPr id="24" name="Rechteck: abgerundete Ecken 23">
            <a:extLst>
              <a:ext uri="{C183D7F6-B498-43B3-948B-1728B52AA6E4}">
                <adec:decorative xmlns:adec="http://schemas.microsoft.com/office/drawing/2017/decorative" val="1"/>
              </a:ext>
            </a:extLst>
          </p:cNvPr>
          <p:cNvSpPr/>
          <p:nvPr/>
        </p:nvSpPr>
        <p:spPr bwMode="auto">
          <a:xfrm>
            <a:off x="2783632" y="2060848"/>
            <a:ext cx="1800200" cy="1152128"/>
          </a:xfrm>
          <a:prstGeom prst="roundRect">
            <a:avLst>
              <a:gd name="adj" fmla="val 16667"/>
            </a:avLst>
          </a:prstGeom>
          <a:solidFill>
            <a:schemeClr val="accent3">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dirty="0"/>
          </a:p>
        </p:txBody>
      </p:sp>
      <p:pic>
        <p:nvPicPr>
          <p:cNvPr id="26" name="Grafik 25">
            <a:extLs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3226532" y="2107704"/>
            <a:ext cx="914400" cy="914400"/>
          </a:xfrm>
          <a:prstGeom prst="rect">
            <a:avLst/>
          </a:prstGeom>
        </p:spPr>
      </p:pic>
      <p:sp>
        <p:nvSpPr>
          <p:cNvPr id="27" name="Rechteck: abgerundete Ecken 26">
            <a:extLst>
              <a:ext uri="{C183D7F6-B498-43B3-948B-1728B52AA6E4}">
                <adec:decorative xmlns:adec="http://schemas.microsoft.com/office/drawing/2017/decorative" val="1"/>
              </a:ext>
            </a:extLst>
          </p:cNvPr>
          <p:cNvSpPr/>
          <p:nvPr/>
        </p:nvSpPr>
        <p:spPr bwMode="auto">
          <a:xfrm>
            <a:off x="4943871" y="2060848"/>
            <a:ext cx="1800200" cy="1152128"/>
          </a:xfrm>
          <a:prstGeom prst="roundRect">
            <a:avLst>
              <a:gd name="adj" fmla="val 16667"/>
            </a:avLst>
          </a:prstGeom>
          <a:solidFill>
            <a:srgbClr val="9FD5A2">
              <a:alpha val="50000"/>
            </a:srgb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dirty="0"/>
          </a:p>
        </p:txBody>
      </p:sp>
      <p:sp>
        <p:nvSpPr>
          <p:cNvPr id="28" name="Rechteck: abgerundete Ecken 27">
            <a:extLst>
              <a:ext uri="{C183D7F6-B498-43B3-948B-1728B52AA6E4}">
                <adec:decorative xmlns:adec="http://schemas.microsoft.com/office/drawing/2017/decorative" val="1"/>
              </a:ext>
            </a:extLst>
          </p:cNvPr>
          <p:cNvSpPr/>
          <p:nvPr/>
        </p:nvSpPr>
        <p:spPr bwMode="auto">
          <a:xfrm>
            <a:off x="7032104" y="2060848"/>
            <a:ext cx="1800200" cy="1152128"/>
          </a:xfrm>
          <a:prstGeom prst="roundRect">
            <a:avLst>
              <a:gd name="adj" fmla="val 16667"/>
            </a:avLst>
          </a:prstGeom>
          <a:solidFill>
            <a:srgbClr val="FEA0C8">
              <a:alpha val="50000"/>
            </a:srgb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dirty="0"/>
          </a:p>
        </p:txBody>
      </p:sp>
      <p:sp>
        <p:nvSpPr>
          <p:cNvPr id="29" name="Rechteck: abgerundete Ecken 28">
            <a:extLst>
              <a:ext uri="{C183D7F6-B498-43B3-948B-1728B52AA6E4}">
                <adec:decorative xmlns:adec="http://schemas.microsoft.com/office/drawing/2017/decorative" val="1"/>
              </a:ext>
            </a:extLst>
          </p:cNvPr>
          <p:cNvSpPr/>
          <p:nvPr/>
        </p:nvSpPr>
        <p:spPr bwMode="auto">
          <a:xfrm>
            <a:off x="9285750" y="2060848"/>
            <a:ext cx="1778802" cy="1080120"/>
          </a:xfrm>
          <a:prstGeom prst="roundRect">
            <a:avLst>
              <a:gd name="adj" fmla="val 16667"/>
            </a:avLst>
          </a:prstGeom>
          <a:solidFill>
            <a:srgbClr val="CFD5EA">
              <a:alpha val="50000"/>
            </a:srgb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dirty="0"/>
          </a:p>
        </p:txBody>
      </p:sp>
      <p:pic>
        <p:nvPicPr>
          <p:cNvPr id="31" name="Grafik 30">
            <a:extLs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p:blipFill>
        <p:spPr bwMode="auto">
          <a:xfrm>
            <a:off x="5379745" y="2150594"/>
            <a:ext cx="914400" cy="914400"/>
          </a:xfrm>
          <a:prstGeom prst="rect">
            <a:avLst/>
          </a:prstGeom>
        </p:spPr>
      </p:pic>
      <p:pic>
        <p:nvPicPr>
          <p:cNvPr id="33" name="Grafik 32">
            <a:extLs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p:blipFill>
        <p:spPr bwMode="auto">
          <a:xfrm>
            <a:off x="9676968" y="2131805"/>
            <a:ext cx="914400" cy="914400"/>
          </a:xfrm>
          <a:prstGeom prst="rect">
            <a:avLst/>
          </a:prstGeom>
        </p:spPr>
      </p:pic>
      <p:pic>
        <p:nvPicPr>
          <p:cNvPr id="35" name="Grafik 34">
            <a:extLst>
              <a:ext uri="{C183D7F6-B498-43B3-948B-1728B52AA6E4}">
                <adec:decorative xmlns:adec="http://schemas.microsoft.com/office/drawing/2017/decorative" val="1"/>
              </a:ext>
            </a:extLst>
          </p:cNvPr>
          <p:cNvPicPr>
            <a:picLocks noChangeAspect="1"/>
          </p:cNvPicPr>
          <p:nvPr/>
        </p:nvPicPr>
        <p:blipFill>
          <a:blip r:embed="rId14">
            <a:extLst>
              <a:ext uri="{96DAC541-7B7A-43D3-8B79-37D633B846F1}">
                <asvg:svgBlip xmlns:asvg="http://schemas.microsoft.com/office/drawing/2016/SVG/main" r:embed="rId15"/>
              </a:ext>
            </a:extLst>
          </a:blip>
          <a:stretch/>
        </p:blipFill>
        <p:spPr bwMode="auto">
          <a:xfrm>
            <a:off x="7496708" y="2226568"/>
            <a:ext cx="914400" cy="91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P spid="17" grpId="0" animBg="1"/>
      <p:bldP spid="18" grpId="0" animBg="1"/>
      <p:bldP spid="19" grpId="0" animBg="1"/>
      <p:bldP spid="8" grpId="0" animBg="1"/>
      <p:bldP spid="24" grpId="0" animBg="1"/>
      <p:bldP spid="27" grpId="0" animBg="1"/>
      <p:bldP spid="28" grpId="0" animBg="1"/>
      <p:bldP spid="29"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3">
            <a:extLst>
              <a:ext uri="{FF2B5EF4-FFF2-40B4-BE49-F238E27FC236}">
                <a16:creationId xmlns:a16="http://schemas.microsoft.com/office/drawing/2014/main" id="{F9B08C92-8ACF-4DDD-93D0-8248B89131DC}"/>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C27FB21-5CC3-4DFA-A2A0-B740E8985534}"/>
              </a:ext>
            </a:extLst>
          </p:cNvPr>
          <p:cNvSpPr>
            <a:spLocks noGrp="1"/>
          </p:cNvSpPr>
          <p:nvPr>
            <p:ph type="title"/>
          </p:nvPr>
        </p:nvSpPr>
        <p:spPr>
          <a:xfrm>
            <a:off x="335360" y="2996952"/>
            <a:ext cx="4464496" cy="1325563"/>
          </a:xfrm>
        </p:spPr>
        <p:txBody>
          <a:bodyPr>
            <a:normAutofit/>
          </a:bodyPr>
          <a:lstStyle/>
          <a:p>
            <a:r>
              <a:rPr lang="en-US" sz="4000" b="1">
                <a:latin typeface="Arial" panose="020B0604020202020204" pitchFamily="34" charset="0"/>
                <a:cs typeface="Arial" panose="020B0604020202020204" pitchFamily="34" charset="0"/>
              </a:rPr>
              <a:t>Break</a:t>
            </a:r>
          </a:p>
        </p:txBody>
      </p:sp>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pic>
        <p:nvPicPr>
          <p:cNvPr id="6" name="Grafik 5">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pic>
        <p:nvPicPr>
          <p:cNvPr id="10" name="Grafik 9" descr="A picture of a cute dog laying on the ground and chewing on a red toy."/>
          <p:cNvPicPr>
            <a:picLocks noChangeAspect="1"/>
          </p:cNvPicPr>
          <p:nvPr/>
        </p:nvPicPr>
        <p:blipFill>
          <a:blip r:embed="rId6"/>
          <a:stretch/>
        </p:blipFill>
        <p:spPr bwMode="auto">
          <a:xfrm>
            <a:off x="7058372" y="1700808"/>
            <a:ext cx="5143500" cy="6858000"/>
          </a:xfrm>
          <a:prstGeom prst="rect">
            <a:avLst/>
          </a:prstGeom>
          <a:effectLst>
            <a:glow rad="101600">
              <a:schemeClr val="accent5">
                <a:lumMod val="40000"/>
                <a:lumOff val="60000"/>
                <a:alpha val="60000"/>
              </a:schemeClr>
            </a:glow>
          </a:effec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0" y="-27384"/>
            <a:ext cx="12293600" cy="6908006"/>
          </a:xfrm>
          <a:prstGeom prst="rect">
            <a:avLst/>
          </a:prstGeom>
        </p:spPr>
      </p:pic>
      <p:sp>
        <p:nvSpPr>
          <p:cNvPr id="5" name="Foliennummernplatzhalter 3">
            <a:extLst>
              <a:ext uri="{FF2B5EF4-FFF2-40B4-BE49-F238E27FC236}">
                <a16:creationId xmlns:a16="http://schemas.microsoft.com/office/drawing/2014/main" id="{C1DA1171-B21C-435B-A8F0-86D85A3999AD}"/>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109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8C35B6E-7B50-4AE1-8B8B-F8FC171DAE96}"/>
              </a:ext>
            </a:extLst>
          </p:cNvPr>
          <p:cNvSpPr>
            <a:spLocks noGrp="1"/>
          </p:cNvSpPr>
          <p:nvPr>
            <p:ph type="title"/>
          </p:nvPr>
        </p:nvSpPr>
        <p:spPr>
          <a:xfrm>
            <a:off x="3575720" y="2852936"/>
            <a:ext cx="5832648" cy="1325563"/>
          </a:xfrm>
        </p:spPr>
        <p:txBody>
          <a:bodyPr>
            <a:normAutofit/>
          </a:bodyPr>
          <a:lstStyle/>
          <a:p>
            <a:r>
              <a:rPr lang="en-US" sz="2800" b="1">
                <a:solidFill>
                  <a:schemeClr val="bg1"/>
                </a:solidFill>
                <a:latin typeface="Arial" panose="020B0604020202020204" pitchFamily="34" charset="0"/>
                <a:cs typeface="Arial" panose="020B0604020202020204" pitchFamily="34" charset="0"/>
              </a:rPr>
              <a:t>Using Established Instruments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612A9F2-4E54-41F9-926A-04A1D6D35784}"/>
              </a:ex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29" name="Foliennummernplatzhalter 3">
            <a:extLst>
              <a:ext uri="{FF2B5EF4-FFF2-40B4-BE49-F238E27FC236}">
                <a16:creationId xmlns:a16="http://schemas.microsoft.com/office/drawing/2014/main" id="{6176021A-6200-44C7-B789-A57B93A21EA2}"/>
              </a:ext>
            </a:extLst>
          </p:cNvPr>
          <p:cNvSpPr>
            <a:spLocks noGrp="1"/>
          </p:cNvSpPr>
          <p:nvPr>
            <p:ph type="sldNum" sz="quarter" idx="12"/>
          </p:nvPr>
        </p:nvSpPr>
        <p:spPr bwMode="auto"/>
        <p:txBody>
          <a:bodyPr/>
          <a:lstStyle/>
          <a:p>
            <a:pPr>
              <a:defRPr/>
            </a:pPr>
            <a:fld id="{A8918DED-79B9-4C2D-B520-2D6348B37FD9}" type="slidenum">
              <a:rPr lang="de-DE">
                <a:solidFill>
                  <a:schemeClr val="bg1">
                    <a:lumMod val="50000"/>
                  </a:schemeClr>
                </a:solidFill>
                <a:latin typeface="Helvetica"/>
              </a:rPr>
              <a:t>11</a:t>
            </a:fld>
            <a:endParaRPr lang="de-DE" dirty="0">
              <a:solidFill>
                <a:schemeClr val="bg1">
                  <a:lumMod val="50000"/>
                </a:schemeClr>
              </a:solidFill>
              <a:latin typeface="Helvetica"/>
            </a:endParaRPr>
          </a:p>
        </p:txBody>
      </p:sp>
      <p:sp>
        <p:nvSpPr>
          <p:cNvPr id="3" name="Titel 2">
            <a:extLst>
              <a:ext uri="{FF2B5EF4-FFF2-40B4-BE49-F238E27FC236}">
                <a16:creationId xmlns:a16="http://schemas.microsoft.com/office/drawing/2014/main" id="{1D0AE36D-CE55-47FA-B057-E69F623ED51A}"/>
              </a:ext>
            </a:extLst>
          </p:cNvPr>
          <p:cNvSpPr>
            <a:spLocks noGrp="1"/>
          </p:cNvSpPr>
          <p:nvPr>
            <p:ph type="title"/>
          </p:nvPr>
        </p:nvSpPr>
        <p:spPr>
          <a:xfrm>
            <a:off x="335360" y="-171400"/>
            <a:ext cx="10515600" cy="1325563"/>
          </a:xfrm>
        </p:spPr>
        <p:txBody>
          <a:bodyPr>
            <a:normAutofit/>
          </a:bodyPr>
          <a:lstStyle/>
          <a:p>
            <a:r>
              <a:rPr lang="de-DE" sz="2400" dirty="0" err="1">
                <a:solidFill>
                  <a:schemeClr val="bg1"/>
                </a:solidFill>
                <a:latin typeface="Arial" panose="020B0604020202020204" pitchFamily="34" charset="0"/>
                <a:cs typeface="Arial" panose="020B0604020202020204" pitchFamily="34" charset="0"/>
              </a:rPr>
              <a:t>Importance</a:t>
            </a:r>
            <a:r>
              <a:rPr lang="de-DE" sz="2400" dirty="0">
                <a:solidFill>
                  <a:schemeClr val="bg1"/>
                </a:solidFill>
                <a:latin typeface="Arial" panose="020B0604020202020204" pitchFamily="34" charset="0"/>
                <a:cs typeface="Arial" panose="020B0604020202020204" pitchFamily="34" charset="0"/>
              </a:rPr>
              <a:t> </a:t>
            </a:r>
            <a:r>
              <a:rPr lang="de-DE" sz="2400" dirty="0" err="1">
                <a:solidFill>
                  <a:schemeClr val="bg1"/>
                </a:solidFill>
                <a:latin typeface="Arial" panose="020B0604020202020204" pitchFamily="34" charset="0"/>
                <a:cs typeface="Arial" panose="020B0604020202020204" pitchFamily="34" charset="0"/>
              </a:rPr>
              <a:t>of</a:t>
            </a:r>
            <a:r>
              <a:rPr lang="de-DE" sz="2400" dirty="0">
                <a:solidFill>
                  <a:schemeClr val="bg1"/>
                </a:solidFill>
                <a:latin typeface="Arial" panose="020B0604020202020204" pitchFamily="34" charset="0"/>
                <a:cs typeface="Arial" panose="020B0604020202020204" pitchFamily="34" charset="0"/>
              </a:rPr>
              <a:t> a Well-</a:t>
            </a:r>
            <a:r>
              <a:rPr lang="de-DE" sz="2400" dirty="0" err="1">
                <a:solidFill>
                  <a:schemeClr val="bg1"/>
                </a:solidFill>
                <a:latin typeface="Arial" panose="020B0604020202020204" pitchFamily="34" charset="0"/>
                <a:cs typeface="Arial" panose="020B0604020202020204" pitchFamily="34" charset="0"/>
              </a:rPr>
              <a:t>Designed</a:t>
            </a:r>
            <a:r>
              <a:rPr lang="de-DE" sz="2400" dirty="0">
                <a:solidFill>
                  <a:schemeClr val="bg1"/>
                </a:solidFill>
                <a:latin typeface="Arial" panose="020B0604020202020204" pitchFamily="34" charset="0"/>
                <a:cs typeface="Arial" panose="020B0604020202020204" pitchFamily="34" charset="0"/>
              </a:rPr>
              <a:t> Questionnaire</a:t>
            </a:r>
            <a:endParaRPr lang="en-GB" sz="2400" dirty="0">
              <a:solidFill>
                <a:schemeClr val="bg1"/>
              </a:solidFill>
              <a:latin typeface="Arial" panose="020B0604020202020204" pitchFamily="34" charset="0"/>
              <a:cs typeface="Arial" panose="020B0604020202020204" pitchFamily="34" charset="0"/>
            </a:endParaRPr>
          </a:p>
        </p:txBody>
      </p:sp>
      <p:pic>
        <p:nvPicPr>
          <p:cNvPr id="14" name="Grafik 13">
            <a:extLst>
              <a:ext uri="{FF2B5EF4-FFF2-40B4-BE49-F238E27FC236}">
                <a16:creationId xmlns:a16="http://schemas.microsoft.com/office/drawing/2014/main" id="{8487E559-3AB0-4F48-9816-789B190377D6}"/>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9182504" y="101731"/>
            <a:ext cx="988928" cy="623287"/>
          </a:xfrm>
          <a:prstGeom prst="rect">
            <a:avLst/>
          </a:prstGeom>
        </p:spPr>
      </p:pic>
      <p:pic>
        <p:nvPicPr>
          <p:cNvPr id="5" name="Grafik 4">
            <a:extLst>
              <a:ext uri="{FF2B5EF4-FFF2-40B4-BE49-F238E27FC236}">
                <a16:creationId xmlns:a16="http://schemas.microsoft.com/office/drawing/2014/main" id="{7DBEA4EA-3619-404D-899D-C320770D57CD}"/>
              </a:ex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5" name="Rechteck 14">
            <a:extLst>
              <a:ext uri="{FF2B5EF4-FFF2-40B4-BE49-F238E27FC236}">
                <a16:creationId xmlns:a16="http://schemas.microsoft.com/office/drawing/2014/main" id="{4AF8090A-ED73-48DD-97CC-E84C1691093F}"/>
              </a:ext>
            </a:extLst>
          </p:cNvPr>
          <p:cNvSpPr/>
          <p:nvPr/>
        </p:nvSpPr>
        <p:spPr bwMode="auto">
          <a:xfrm>
            <a:off x="516049" y="1154163"/>
            <a:ext cx="11159902" cy="57804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panose="020B0604020202020204" pitchFamily="34" charset="0"/>
                <a:cs typeface="Arial" panose="020B0604020202020204" pitchFamily="34" charset="0"/>
              </a:rPr>
              <a:t>A well-designed questionnaire…</a:t>
            </a:r>
          </a:p>
        </p:txBody>
      </p:sp>
      <p:sp>
        <p:nvSpPr>
          <p:cNvPr id="2" name="Textfeld 1">
            <a:extLst>
              <a:ext uri="{FF2B5EF4-FFF2-40B4-BE49-F238E27FC236}">
                <a16:creationId xmlns:a16="http://schemas.microsoft.com/office/drawing/2014/main" id="{6EEE1096-B176-47F2-B106-CCD40AB77E3A}"/>
              </a:ext>
            </a:extLst>
          </p:cNvPr>
          <p:cNvSpPr txBox="1"/>
          <p:nvPr/>
        </p:nvSpPr>
        <p:spPr>
          <a:xfrm>
            <a:off x="912796" y="1844824"/>
            <a:ext cx="8495572" cy="4308872"/>
          </a:xfrm>
          <a:prstGeom prst="rect">
            <a:avLst/>
          </a:prstGeom>
          <a:noFill/>
        </p:spPr>
        <p:txBody>
          <a:bodyPr wrap="square" rtlCol="0">
            <a:spAutoFit/>
          </a:bodyPr>
          <a:lstStyle/>
          <a:p>
            <a:pPr marL="342900" indent="-342900">
              <a:buFont typeface="Wingdings" panose="05000000000000000000" pitchFamily="2" charset="2"/>
              <a:buChar char="ü"/>
            </a:pPr>
            <a:r>
              <a:rPr lang="en-US">
                <a:latin typeface="Arial" panose="020B0604020202020204" pitchFamily="34" charset="0"/>
                <a:cs typeface="Arial" panose="020B0604020202020204" pitchFamily="34" charset="0"/>
              </a:rPr>
              <a:t>… ensures data quality</a:t>
            </a:r>
          </a:p>
          <a:p>
            <a:pPr marL="800100" lvl="1" indent="-342900">
              <a:buFont typeface="Courier New" panose="02070309020205020404" pitchFamily="49" charset="0"/>
              <a:buChar char="o"/>
            </a:pPr>
            <a:r>
              <a:rPr lang="en-US">
                <a:latin typeface="Arial" panose="020B0604020202020204" pitchFamily="34" charset="0"/>
                <a:cs typeface="Arial" panose="020B0604020202020204" pitchFamily="34" charset="0"/>
              </a:rPr>
              <a:t>Data validity</a:t>
            </a:r>
          </a:p>
          <a:p>
            <a:pPr marL="800100" lvl="1" indent="-342900">
              <a:buFont typeface="Courier New" panose="02070309020205020404" pitchFamily="49" charset="0"/>
              <a:buChar char="o"/>
            </a:pPr>
            <a:r>
              <a:rPr lang="en-US">
                <a:latin typeface="Arial" panose="020B0604020202020204" pitchFamily="34" charset="0"/>
                <a:cs typeface="Arial" panose="020B0604020202020204" pitchFamily="34" charset="0"/>
              </a:rPr>
              <a:t>Data reliability</a:t>
            </a:r>
          </a:p>
          <a:p>
            <a:pPr marL="800100" lvl="1" indent="-342900">
              <a:buFont typeface="Courier New" panose="02070309020205020404" pitchFamily="49" charset="0"/>
              <a:buChar char="o"/>
            </a:pPr>
            <a:r>
              <a:rPr lang="en-US">
                <a:latin typeface="Arial" panose="020B0604020202020204" pitchFamily="34" charset="0"/>
                <a:cs typeface="Arial" panose="020B0604020202020204" pitchFamily="34" charset="0"/>
              </a:rPr>
              <a:t>Complete data set</a:t>
            </a:r>
          </a:p>
          <a:p>
            <a:pPr marL="800100" lvl="1" indent="-342900">
              <a:buFont typeface="Courier New" panose="02070309020205020404" pitchFamily="49" charset="0"/>
              <a:buChar char="o"/>
            </a:pPr>
            <a:r>
              <a:rPr lang="en-US">
                <a:latin typeface="Arial" panose="020B0604020202020204" pitchFamily="34" charset="0"/>
                <a:cs typeface="Arial" panose="020B0604020202020204" pitchFamily="34" charset="0"/>
              </a:rPr>
              <a:t>Minimizing bias</a:t>
            </a:r>
          </a:p>
          <a:p>
            <a:pPr marL="800100" lvl="1" indent="-342900">
              <a:buFont typeface="Courier New" panose="02070309020205020404" pitchFamily="49" charset="0"/>
              <a:buChar char="o"/>
            </a:pPr>
            <a:endParaRPr lang="en-US">
              <a:latin typeface="Arial" panose="020B0604020202020204" pitchFamily="34" charset="0"/>
              <a:cs typeface="Arial" panose="020B0604020202020204" pitchFamily="34" charset="0"/>
            </a:endParaRPr>
          </a:p>
          <a:p>
            <a:pPr marL="266700" lvl="1" indent="-266700">
              <a:buFont typeface="Wingdings" panose="05000000000000000000" pitchFamily="2" charset="2"/>
              <a:buChar char="ü"/>
            </a:pPr>
            <a:r>
              <a:rPr lang="en-US">
                <a:latin typeface="Arial" panose="020B0604020202020204" pitchFamily="34" charset="0"/>
                <a:cs typeface="Arial" panose="020B0604020202020204" pitchFamily="34" charset="0"/>
              </a:rPr>
              <a:t>… meets your project/analysis requirements</a:t>
            </a:r>
          </a:p>
          <a:p>
            <a:pPr marL="801688" lvl="1" indent="-354013">
              <a:buFont typeface="Courier New" panose="02070309020205020404" pitchFamily="49" charset="0"/>
              <a:buChar char="o"/>
            </a:pPr>
            <a:r>
              <a:rPr lang="en-US">
                <a:latin typeface="Arial" panose="020B0604020202020204" pitchFamily="34" charset="0"/>
                <a:cs typeface="Arial" panose="020B0604020202020204" pitchFamily="34" charset="0"/>
              </a:rPr>
              <a:t>All relevant information included</a:t>
            </a:r>
          </a:p>
          <a:p>
            <a:pPr marL="801688" lvl="1" indent="-354013">
              <a:spcAft>
                <a:spcPts val="1200"/>
              </a:spcAft>
              <a:buFont typeface="Courier New" panose="02070309020205020404" pitchFamily="49" charset="0"/>
              <a:buChar char="o"/>
            </a:pPr>
            <a:r>
              <a:rPr lang="en-US">
                <a:latin typeface="Arial" panose="020B0604020202020204" pitchFamily="34" charset="0"/>
                <a:cs typeface="Arial" panose="020B0604020202020204" pitchFamily="34" charset="0"/>
              </a:rPr>
              <a:t>Construct fit for analysis</a:t>
            </a:r>
          </a:p>
          <a:p>
            <a:pPr marL="285750" lvl="1" indent="-285750">
              <a:spcAft>
                <a:spcPts val="1200"/>
              </a:spcAft>
              <a:buFont typeface="Wingdings" panose="05000000000000000000" pitchFamily="2" charset="2"/>
              <a:buChar char="ü"/>
            </a:pPr>
            <a:r>
              <a:rPr lang="en-US">
                <a:latin typeface="Arial" panose="020B0604020202020204" pitchFamily="34" charset="0"/>
                <a:cs typeface="Arial" panose="020B0604020202020204" pitchFamily="34" charset="0"/>
              </a:rPr>
              <a:t>… enables efficient research organization</a:t>
            </a:r>
          </a:p>
          <a:p>
            <a:pPr marL="285750" lvl="1" indent="-285750">
              <a:spcAft>
                <a:spcPts val="1200"/>
              </a:spcAft>
              <a:buFont typeface="Wingdings" panose="05000000000000000000" pitchFamily="2" charset="2"/>
              <a:buChar char="ü"/>
            </a:pPr>
            <a:r>
              <a:rPr lang="en-US">
                <a:latin typeface="Arial" panose="020B0604020202020204" pitchFamily="34" charset="0"/>
                <a:cs typeface="Arial" panose="020B0604020202020204" pitchFamily="34" charset="0"/>
              </a:rPr>
              <a:t>… is compliant with existing legal or ethical requirements</a:t>
            </a:r>
          </a:p>
          <a:p>
            <a:pPr marL="285750" lvl="1" indent="-285750">
              <a:spcAft>
                <a:spcPts val="1200"/>
              </a:spcAft>
              <a:buFont typeface="Wingdings" panose="05000000000000000000" pitchFamily="2" charset="2"/>
              <a:buChar char="ü"/>
            </a:pPr>
            <a:r>
              <a:rPr lang="en-US">
                <a:latin typeface="Arial" panose="020B0604020202020204" pitchFamily="34" charset="0"/>
                <a:cs typeface="Arial" panose="020B0604020202020204" pitchFamily="34" charset="0"/>
              </a:rPr>
              <a:t>… makes your data reusable</a:t>
            </a:r>
          </a:p>
          <a:p>
            <a:pPr marL="0" lvl="1"/>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194751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20CF464B-2AD3-4D13-A0BF-CD100AC7EC96}"/>
              </a:ext>
            </a:extLst>
          </p:cNvPr>
          <p:cNvSpPr>
            <a:spLocks noGrp="1"/>
          </p:cNvSpPr>
          <p:nvPr>
            <p:ph type="title"/>
          </p:nvPr>
        </p:nvSpPr>
        <p:spPr>
          <a:xfrm>
            <a:off x="370722" y="159920"/>
            <a:ext cx="4609728" cy="724349"/>
          </a:xfrm>
        </p:spPr>
        <p:txBody>
          <a:bodyPr>
            <a:normAutofit/>
          </a:bodyPr>
          <a:lstStyle/>
          <a:p>
            <a:r>
              <a:rPr lang="en-US" sz="2400">
                <a:solidFill>
                  <a:schemeClr val="bg1"/>
                </a:solidFill>
                <a:latin typeface="Arial" panose="020B0604020202020204" pitchFamily="34" charset="0"/>
                <a:cs typeface="Arial" panose="020B0604020202020204" pitchFamily="34" charset="0"/>
              </a:rPr>
              <a:t>Using Established Instruments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Textfeld 13"/>
          <p:cNvSpPr txBox="1"/>
          <p:nvPr/>
        </p:nvSpPr>
        <p:spPr bwMode="auto">
          <a:xfrm>
            <a:off x="390872" y="1233345"/>
            <a:ext cx="10169623" cy="523220"/>
          </a:xfrm>
          <a:prstGeom prst="rect">
            <a:avLst/>
          </a:prstGeom>
          <a:noFill/>
        </p:spPr>
        <p:txBody>
          <a:bodyPr wrap="square">
            <a:spAutoFit/>
          </a:bodyPr>
          <a:lstStyle/>
          <a:p>
            <a:pPr>
              <a:defRPr/>
            </a:pPr>
            <a:r>
              <a:rPr lang="en-US" sz="2800" b="1">
                <a:solidFill>
                  <a:srgbClr val="0070C0"/>
                </a:solidFill>
                <a:latin typeface="Arial"/>
                <a:cs typeface="Arial"/>
              </a:rPr>
              <a:t>Why is reusing existing instruments a good idea?</a:t>
            </a:r>
          </a:p>
        </p:txBody>
      </p:sp>
      <p:sp>
        <p:nvSpPr>
          <p:cNvPr id="12" name="Textfeld 11"/>
          <p:cNvSpPr txBox="1"/>
          <p:nvPr/>
        </p:nvSpPr>
        <p:spPr bwMode="auto">
          <a:xfrm>
            <a:off x="504178" y="2204864"/>
            <a:ext cx="4583710" cy="2369880"/>
          </a:xfrm>
          <a:prstGeom prst="rect">
            <a:avLst/>
          </a:prstGeom>
          <a:noFill/>
        </p:spPr>
        <p:txBody>
          <a:bodyPr wrap="square" rtlCol="0">
            <a:spAutoFit/>
          </a:bodyPr>
          <a:lstStyle/>
          <a:p>
            <a:pPr marL="285750" indent="-285750">
              <a:spcAft>
                <a:spcPts val="1200"/>
              </a:spcAft>
              <a:buFont typeface="Wingdings"/>
              <a:buChar char="Ø"/>
              <a:defRPr/>
            </a:pPr>
            <a:r>
              <a:rPr lang="en-US">
                <a:latin typeface="Arial"/>
                <a:cs typeface="Arial"/>
              </a:rPr>
              <a:t>They are </a:t>
            </a:r>
            <a:r>
              <a:rPr lang="en-US" b="1">
                <a:latin typeface="Arial"/>
                <a:cs typeface="Arial"/>
              </a:rPr>
              <a:t>often tested </a:t>
            </a:r>
            <a:r>
              <a:rPr lang="en-US">
                <a:latin typeface="Arial"/>
                <a:cs typeface="Arial"/>
              </a:rPr>
              <a:t>already</a:t>
            </a:r>
            <a:endParaRPr lang="en-US"/>
          </a:p>
          <a:p>
            <a:pPr marL="285750" indent="-285750">
              <a:spcAft>
                <a:spcPts val="1200"/>
              </a:spcAft>
              <a:buFont typeface="Wingdings"/>
              <a:buChar char="Ø"/>
              <a:defRPr/>
            </a:pPr>
            <a:r>
              <a:rPr lang="en-US">
                <a:latin typeface="Arial"/>
                <a:cs typeface="Arial"/>
              </a:rPr>
              <a:t>They are </a:t>
            </a:r>
            <a:r>
              <a:rPr lang="en-US" b="1">
                <a:latin typeface="Arial"/>
                <a:cs typeface="Arial"/>
              </a:rPr>
              <a:t>recognized </a:t>
            </a:r>
            <a:r>
              <a:rPr lang="en-US">
                <a:latin typeface="Arial"/>
                <a:cs typeface="Arial"/>
              </a:rPr>
              <a:t>and used in the scientific community</a:t>
            </a:r>
            <a:endParaRPr lang="en-US"/>
          </a:p>
          <a:p>
            <a:pPr marL="285750" indent="-285750">
              <a:spcAft>
                <a:spcPts val="1200"/>
              </a:spcAft>
              <a:buFont typeface="Wingdings"/>
              <a:buChar char="Ø"/>
              <a:defRPr/>
            </a:pPr>
            <a:r>
              <a:rPr lang="en-US">
                <a:latin typeface="Arial"/>
                <a:cs typeface="Arial"/>
              </a:rPr>
              <a:t>Allow </a:t>
            </a:r>
            <a:r>
              <a:rPr lang="en-US" b="1">
                <a:latin typeface="Arial"/>
                <a:cs typeface="Arial"/>
              </a:rPr>
              <a:t>comparing results </a:t>
            </a:r>
            <a:r>
              <a:rPr lang="en-US">
                <a:latin typeface="Arial"/>
                <a:cs typeface="Arial"/>
              </a:rPr>
              <a:t>across studies</a:t>
            </a:r>
            <a:endParaRPr lang="en-US"/>
          </a:p>
          <a:p>
            <a:pPr marL="285750" indent="-285750">
              <a:spcAft>
                <a:spcPts val="1200"/>
              </a:spcAft>
              <a:buFont typeface="Wingdings"/>
              <a:buChar char="Ø"/>
              <a:defRPr/>
            </a:pPr>
            <a:r>
              <a:rPr lang="en-US" b="1">
                <a:latin typeface="Arial"/>
                <a:cs typeface="Arial"/>
              </a:rPr>
              <a:t>Saves time </a:t>
            </a:r>
            <a:r>
              <a:rPr lang="en-US">
                <a:latin typeface="Arial"/>
                <a:cs typeface="Arial"/>
              </a:rPr>
              <a:t>and resources  </a:t>
            </a:r>
            <a:endParaRPr lang="en-US"/>
          </a:p>
          <a:p>
            <a:pPr marL="285750" indent="-285750">
              <a:spcAft>
                <a:spcPts val="1200"/>
              </a:spcAft>
              <a:buFont typeface="Wingdings"/>
              <a:buChar char="Ø"/>
              <a:defRPr/>
            </a:pPr>
            <a:r>
              <a:rPr lang="en-US" b="1">
                <a:latin typeface="Arial"/>
                <a:cs typeface="Arial"/>
              </a:rPr>
              <a:t>No need </a:t>
            </a:r>
            <a:r>
              <a:rPr lang="en-US">
                <a:latin typeface="Arial"/>
                <a:cs typeface="Arial"/>
              </a:rPr>
              <a:t>to develop new questions </a:t>
            </a:r>
            <a:r>
              <a:rPr lang="en-US">
                <a:latin typeface="Arial"/>
                <a:cs typeface="Arial"/>
                <a:sym typeface="Wingdings" panose="05000000000000000000" pitchFamily="2" charset="2"/>
              </a:rPr>
              <a:t></a:t>
            </a:r>
            <a:endParaRPr lang="en-US">
              <a:latin typeface="Arial"/>
              <a:cs typeface="Arial"/>
            </a:endParaRPr>
          </a:p>
        </p:txBody>
      </p:sp>
      <p:pic>
        <p:nvPicPr>
          <p:cNvPr id="3074" name="Picture 2" descr="Illustration of trash bins in different colours and different trash variations above them. ">
            <a:extLst>
              <a:ext uri="{FF2B5EF4-FFF2-40B4-BE49-F238E27FC236}">
                <a16:creationId xmlns:a16="http://schemas.microsoft.com/office/drawing/2014/main" id="{4844B286-2405-4516-8CF7-612BC0DF67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80450" y="2075411"/>
            <a:ext cx="7048500" cy="3752850"/>
          </a:xfrm>
          <a:prstGeom prst="rect">
            <a:avLst/>
          </a:prstGeom>
          <a:noFill/>
          <a:extLst>
            <a:ext uri="{909E8E84-426E-40DD-AFC4-6F175D3DCCD1}">
              <a14:hiddenFill xmlns:a14="http://schemas.microsoft.com/office/drawing/2010/main">
                <a:solidFill>
                  <a:srgbClr val="FFFFFF"/>
                </a:solidFill>
              </a14:hiddenFill>
            </a:ext>
          </a:extLst>
        </p:spPr>
      </p:pic>
      <p:sp>
        <p:nvSpPr>
          <p:cNvPr id="11" name="Textfeld 10" descr="Image source">
            <a:extLst>
              <a:ext uri="{FF2B5EF4-FFF2-40B4-BE49-F238E27FC236}">
                <a16:creationId xmlns:a16="http://schemas.microsoft.com/office/drawing/2014/main" id="{AB0C00B7-4AA5-4646-9256-E594B339A7D7}"/>
              </a:ext>
            </a:extLst>
          </p:cNvPr>
          <p:cNvSpPr txBox="1"/>
          <p:nvPr/>
        </p:nvSpPr>
        <p:spPr>
          <a:xfrm>
            <a:off x="5184576" y="5605209"/>
            <a:ext cx="6096000"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Adams Township. (n.d.). Recycling Program. Retrieved June 25, 2025, from </a:t>
            </a:r>
            <a:r>
              <a:rPr lang="en-US" sz="70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https://adamstwp.org/recycling/</a:t>
            </a:r>
            <a:endParaRPr lang="en-US" sz="7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111</a:t>
            </a:fld>
            <a:endParaRPr lang="en-US">
              <a:solidFill>
                <a:schemeClr val="bg1">
                  <a:lumMod val="50000"/>
                </a:schemeClr>
              </a:solidFill>
              <a:latin typeface="Helvetica"/>
            </a:endParaRPr>
          </a:p>
        </p:txBody>
      </p:sp>
      <p:sp>
        <p:nvSpPr>
          <p:cNvPr id="34" name="Titel 33">
            <a:extLst>
              <a:ext uri="{FF2B5EF4-FFF2-40B4-BE49-F238E27FC236}">
                <a16:creationId xmlns:a16="http://schemas.microsoft.com/office/drawing/2014/main" id="{428D6C95-19D5-4323-9F06-9526C8544400}"/>
              </a:ext>
            </a:extLst>
          </p:cNvPr>
          <p:cNvSpPr>
            <a:spLocks noGrp="1"/>
          </p:cNvSpPr>
          <p:nvPr>
            <p:ph type="title"/>
          </p:nvPr>
        </p:nvSpPr>
        <p:spPr>
          <a:xfrm>
            <a:off x="209940" y="270643"/>
            <a:ext cx="5617840" cy="466940"/>
          </a:xfrm>
        </p:spPr>
        <p:txBody>
          <a:bodyPr>
            <a:normAutofit/>
          </a:bodyPr>
          <a:lstStyle/>
          <a:p>
            <a:r>
              <a:rPr lang="en-US" sz="2400">
                <a:solidFill>
                  <a:schemeClr val="bg1"/>
                </a:solidFill>
                <a:latin typeface="Arial" panose="020B0604020202020204" pitchFamily="34" charset="0"/>
                <a:cs typeface="Arial" panose="020B0604020202020204" pitchFamily="34" charset="0"/>
              </a:rPr>
              <a:t>Using Established Instruments</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43" name="Rechteck 42"/>
          <p:cNvSpPr/>
          <p:nvPr/>
        </p:nvSpPr>
        <p:spPr bwMode="auto">
          <a:xfrm>
            <a:off x="195051" y="2852936"/>
            <a:ext cx="2876613" cy="2193870"/>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Sources for Finding Measurement Instruments </a:t>
            </a:r>
            <a:endParaRPr lang="en-US"/>
          </a:p>
        </p:txBody>
      </p:sp>
      <p:sp>
        <p:nvSpPr>
          <p:cNvPr id="8" name="Rechteck 7">
            <a:extLst>
              <a:ext uri="{FF2B5EF4-FFF2-40B4-BE49-F238E27FC236}">
                <a16:creationId xmlns:a16="http://schemas.microsoft.com/office/drawing/2014/main" id="{29D3F9FC-8C8B-470E-B777-8AB332EC365A}"/>
              </a:ext>
              <a:ext uri="{C183D7F6-B498-43B3-948B-1728B52AA6E4}">
                <adec:decorative xmlns:adec="http://schemas.microsoft.com/office/drawing/2017/decorative" val="1"/>
              </a:ext>
            </a:extLst>
          </p:cNvPr>
          <p:cNvSpPr/>
          <p:nvPr/>
        </p:nvSpPr>
        <p:spPr>
          <a:xfrm>
            <a:off x="1639589" y="722547"/>
            <a:ext cx="9785003" cy="6306853"/>
          </a:xfrm>
          <a:prstGeom prst="rect">
            <a:avLst/>
          </a:prstGeom>
          <a:noFill/>
        </p:spPr>
      </p:sp>
      <p:sp>
        <p:nvSpPr>
          <p:cNvPr id="13" name="Halbbogen 12">
            <a:extLst>
              <a:ext uri="{FF2B5EF4-FFF2-40B4-BE49-F238E27FC236}">
                <a16:creationId xmlns:a16="http://schemas.microsoft.com/office/drawing/2014/main" id="{BA0D821B-0EA8-42CB-AECD-CBD7A6CDF3E1}"/>
              </a:ext>
              <a:ext uri="{C183D7F6-B498-43B3-948B-1728B52AA6E4}">
                <adec:decorative xmlns:adec="http://schemas.microsoft.com/office/drawing/2017/decorative" val="1"/>
              </a:ext>
            </a:extLst>
          </p:cNvPr>
          <p:cNvSpPr/>
          <p:nvPr/>
        </p:nvSpPr>
        <p:spPr bwMode="auto">
          <a:xfrm>
            <a:off x="-4652738" y="-367631"/>
            <a:ext cx="8487210" cy="8487210"/>
          </a:xfrm>
          <a:prstGeom prst="blockArc">
            <a:avLst>
              <a:gd name="adj1" fmla="val 18900000"/>
              <a:gd name="adj2" fmla="val 2700000"/>
              <a:gd name="adj3" fmla="val 255"/>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4" name="Freihandform: Form 23">
            <a:extLst>
              <a:ext uri="{FF2B5EF4-FFF2-40B4-BE49-F238E27FC236}">
                <a16:creationId xmlns:a16="http://schemas.microsoft.com/office/drawing/2014/main" id="{4F9B3E45-12EF-4052-9665-DD2908FBB522}"/>
              </a:ext>
            </a:extLst>
          </p:cNvPr>
          <p:cNvSpPr/>
          <p:nvPr/>
        </p:nvSpPr>
        <p:spPr bwMode="auto">
          <a:xfrm>
            <a:off x="3249768" y="1207417"/>
            <a:ext cx="5422085" cy="970246"/>
          </a:xfrm>
          <a:custGeom>
            <a:avLst/>
            <a:gdLst>
              <a:gd name="connsiteX0" fmla="*/ 0 w 5422085"/>
              <a:gd name="connsiteY0" fmla="*/ 0 h 970246"/>
              <a:gd name="connsiteX1" fmla="*/ 5422085 w 5422085"/>
              <a:gd name="connsiteY1" fmla="*/ 0 h 970246"/>
              <a:gd name="connsiteX2" fmla="*/ 5422085 w 5422085"/>
              <a:gd name="connsiteY2" fmla="*/ 970246 h 970246"/>
              <a:gd name="connsiteX3" fmla="*/ 0 w 5422085"/>
              <a:gd name="connsiteY3" fmla="*/ 970246 h 970246"/>
              <a:gd name="connsiteX4" fmla="*/ 0 w 5422085"/>
              <a:gd name="connsiteY4" fmla="*/ 0 h 970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2085" h="970246">
                <a:moveTo>
                  <a:pt x="0" y="0"/>
                </a:moveTo>
                <a:lnTo>
                  <a:pt x="5422085" y="0"/>
                </a:lnTo>
                <a:lnTo>
                  <a:pt x="5422085" y="970246"/>
                </a:lnTo>
                <a:lnTo>
                  <a:pt x="0" y="970246"/>
                </a:lnTo>
                <a:lnTo>
                  <a:pt x="0" y="0"/>
                </a:lnTo>
                <a:close/>
              </a:path>
            </a:pathLst>
          </a:cu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spcFirstLastPara="0" vert="horz" wrap="square" lIns="770133" tIns="45720" rIns="45720" bIns="45720" numCol="1" spcCol="1270" anchor="ctr" anchorCtr="0">
            <a:noAutofit/>
          </a:bodyPr>
          <a:lstStyle/>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Databases for </a:t>
            </a:r>
            <a:endParaRPr lang="en-US" kern="1200"/>
          </a:p>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survey measuring instruments</a:t>
            </a:r>
            <a:endParaRPr lang="en-US" kern="1200"/>
          </a:p>
        </p:txBody>
      </p:sp>
      <p:sp>
        <p:nvSpPr>
          <p:cNvPr id="27" name="Ellipse 26">
            <a:extLst>
              <a:ext uri="{FF2B5EF4-FFF2-40B4-BE49-F238E27FC236}">
                <a16:creationId xmlns:a16="http://schemas.microsoft.com/office/drawing/2014/main" id="{4D66B8E0-7E99-4997-8688-0F4BA7C58019}"/>
              </a:ext>
              <a:ext uri="{C183D7F6-B498-43B3-948B-1728B52AA6E4}">
                <adec:decorative xmlns:adec="http://schemas.microsoft.com/office/drawing/2017/decorative" val="1"/>
              </a:ext>
            </a:extLst>
          </p:cNvPr>
          <p:cNvSpPr/>
          <p:nvPr/>
        </p:nvSpPr>
        <p:spPr bwMode="auto">
          <a:xfrm>
            <a:off x="2611298" y="1087058"/>
            <a:ext cx="1212807" cy="1212807"/>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8" name="Freihandform: Form 27">
            <a:extLst>
              <a:ext uri="{FF2B5EF4-FFF2-40B4-BE49-F238E27FC236}">
                <a16:creationId xmlns:a16="http://schemas.microsoft.com/office/drawing/2014/main" id="{1CC83263-E32B-4574-B033-9EFE9EF9DD20}"/>
              </a:ext>
            </a:extLst>
          </p:cNvPr>
          <p:cNvSpPr/>
          <p:nvPr/>
        </p:nvSpPr>
        <p:spPr bwMode="auto">
          <a:xfrm>
            <a:off x="3775333" y="2663039"/>
            <a:ext cx="4865741" cy="970246"/>
          </a:xfrm>
          <a:custGeom>
            <a:avLst/>
            <a:gdLst>
              <a:gd name="connsiteX0" fmla="*/ 0 w 4865741"/>
              <a:gd name="connsiteY0" fmla="*/ 0 h 970246"/>
              <a:gd name="connsiteX1" fmla="*/ 4865741 w 4865741"/>
              <a:gd name="connsiteY1" fmla="*/ 0 h 970246"/>
              <a:gd name="connsiteX2" fmla="*/ 4865741 w 4865741"/>
              <a:gd name="connsiteY2" fmla="*/ 970246 h 970246"/>
              <a:gd name="connsiteX3" fmla="*/ 0 w 4865741"/>
              <a:gd name="connsiteY3" fmla="*/ 970246 h 970246"/>
              <a:gd name="connsiteX4" fmla="*/ 0 w 4865741"/>
              <a:gd name="connsiteY4" fmla="*/ 0 h 970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5741" h="970246">
                <a:moveTo>
                  <a:pt x="0" y="0"/>
                </a:moveTo>
                <a:lnTo>
                  <a:pt x="4865741" y="0"/>
                </a:lnTo>
                <a:lnTo>
                  <a:pt x="4865741" y="970246"/>
                </a:lnTo>
                <a:lnTo>
                  <a:pt x="0" y="970246"/>
                </a:lnTo>
                <a:lnTo>
                  <a:pt x="0" y="0"/>
                </a:lnTo>
                <a:close/>
              </a:path>
            </a:pathLst>
          </a:custGeom>
          <a:solidFill>
            <a:schemeClr val="accent6">
              <a:alpha val="50000"/>
            </a:schemeClr>
          </a:solidFill>
          <a:ln>
            <a:noFill/>
          </a:ln>
        </p:spPr>
        <p:style>
          <a:lnRef idx="0">
            <a:srgbClr val="000000"/>
          </a:lnRef>
          <a:fillRef idx="0">
            <a:srgbClr val="000000"/>
          </a:fillRef>
          <a:effectRef idx="0">
            <a:srgbClr val="000000"/>
          </a:effectRef>
          <a:fontRef idx="minor">
            <a:schemeClr val="lt1"/>
          </a:fontRef>
        </p:style>
        <p:txBody>
          <a:bodyPr spcFirstLastPara="0" vert="horz" wrap="square" lIns="770133" tIns="45720" rIns="45720" bIns="45720" numCol="1" spcCol="1270" anchor="ctr" anchorCtr="0">
            <a:noAutofit/>
          </a:bodyPr>
          <a:lstStyle/>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Published </a:t>
            </a:r>
            <a:endParaRPr lang="en-US" kern="1200"/>
          </a:p>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instrument development paper</a:t>
            </a:r>
            <a:endParaRPr lang="en-US" kern="1200"/>
          </a:p>
        </p:txBody>
      </p:sp>
      <p:sp>
        <p:nvSpPr>
          <p:cNvPr id="29" name="Ellipse 28">
            <a:extLst>
              <a:ext uri="{FF2B5EF4-FFF2-40B4-BE49-F238E27FC236}">
                <a16:creationId xmlns:a16="http://schemas.microsoft.com/office/drawing/2014/main" id="{811B7327-8754-4134-9B3D-A5D81175EF09}"/>
              </a:ext>
              <a:ext uri="{C183D7F6-B498-43B3-948B-1728B52AA6E4}">
                <adec:decorative xmlns:adec="http://schemas.microsoft.com/office/drawing/2017/decorative" val="1"/>
              </a:ext>
            </a:extLst>
          </p:cNvPr>
          <p:cNvSpPr/>
          <p:nvPr/>
        </p:nvSpPr>
        <p:spPr bwMode="auto">
          <a:xfrm>
            <a:off x="3138079" y="2541758"/>
            <a:ext cx="1212807" cy="1212807"/>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 name="Geschweifte Klammer rechts 2">
            <a:extLst>
              <a:ext uri="{C183D7F6-B498-43B3-948B-1728B52AA6E4}">
                <adec:decorative xmlns:adec="http://schemas.microsoft.com/office/drawing/2017/decorative" val="1"/>
              </a:ext>
            </a:extLst>
          </p:cNvPr>
          <p:cNvSpPr/>
          <p:nvPr/>
        </p:nvSpPr>
        <p:spPr bwMode="auto">
          <a:xfrm>
            <a:off x="8760296" y="1196751"/>
            <a:ext cx="525454" cy="2448273"/>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a:p>
        </p:txBody>
      </p:sp>
      <p:sp>
        <p:nvSpPr>
          <p:cNvPr id="2" name="Textfeld 1"/>
          <p:cNvSpPr txBox="1"/>
          <p:nvPr/>
        </p:nvSpPr>
        <p:spPr bwMode="auto">
          <a:xfrm>
            <a:off x="9371904" y="1762322"/>
            <a:ext cx="2354866" cy="1477328"/>
          </a:xfrm>
          <a:prstGeom prst="rect">
            <a:avLst/>
          </a:prstGeom>
          <a:noFill/>
        </p:spPr>
        <p:txBody>
          <a:bodyPr wrap="square" rtlCol="0">
            <a:spAutoFit/>
          </a:bodyPr>
          <a:lstStyle/>
          <a:p>
            <a:pPr marL="285750" indent="-285750">
              <a:buFont typeface="Arial"/>
              <a:buChar char="•"/>
              <a:defRPr/>
            </a:pPr>
            <a:r>
              <a:rPr lang="en-US">
                <a:latin typeface="Arial"/>
                <a:cs typeface="Arial"/>
              </a:rPr>
              <a:t>tried</a:t>
            </a:r>
            <a:endParaRPr lang="en-US"/>
          </a:p>
          <a:p>
            <a:pPr marL="285750" indent="-285750">
              <a:buFont typeface="Arial"/>
              <a:buChar char="•"/>
              <a:defRPr/>
            </a:pPr>
            <a:r>
              <a:rPr lang="en-US">
                <a:latin typeface="Arial"/>
                <a:cs typeface="Arial"/>
              </a:rPr>
              <a:t>tested</a:t>
            </a:r>
            <a:endParaRPr lang="en-US"/>
          </a:p>
          <a:p>
            <a:pPr marL="285750" indent="-285750">
              <a:buFont typeface="Arial"/>
              <a:buChar char="•"/>
              <a:defRPr/>
            </a:pPr>
            <a:r>
              <a:rPr lang="en-US">
                <a:latin typeface="Arial"/>
                <a:cs typeface="Arial"/>
              </a:rPr>
              <a:t>documented</a:t>
            </a:r>
            <a:endParaRPr lang="en-US"/>
          </a:p>
          <a:p>
            <a:pPr marL="285750" indent="-285750">
              <a:buFont typeface="Arial"/>
              <a:buChar char="•"/>
              <a:defRPr/>
            </a:pPr>
            <a:r>
              <a:rPr lang="en-US">
                <a:latin typeface="Arial"/>
                <a:cs typeface="Arial"/>
              </a:rPr>
              <a:t>citable</a:t>
            </a:r>
            <a:endParaRPr lang="en-US"/>
          </a:p>
          <a:p>
            <a:pPr marL="285750" indent="-285750">
              <a:buFont typeface="Arial"/>
              <a:buChar char="•"/>
              <a:defRPr/>
            </a:pPr>
            <a:r>
              <a:rPr lang="en-US">
                <a:latin typeface="Arial"/>
                <a:cs typeface="Arial"/>
              </a:rPr>
              <a:t>(often) free reuse</a:t>
            </a:r>
            <a:endParaRPr lang="en-US"/>
          </a:p>
        </p:txBody>
      </p:sp>
      <p:sp>
        <p:nvSpPr>
          <p:cNvPr id="30" name="Freihandform: Form 29">
            <a:extLst>
              <a:ext uri="{FF2B5EF4-FFF2-40B4-BE49-F238E27FC236}">
                <a16:creationId xmlns:a16="http://schemas.microsoft.com/office/drawing/2014/main" id="{11910DBC-6A5D-44E3-AD71-131ECF617B15}"/>
              </a:ext>
            </a:extLst>
          </p:cNvPr>
          <p:cNvSpPr/>
          <p:nvPr/>
        </p:nvSpPr>
        <p:spPr bwMode="auto">
          <a:xfrm>
            <a:off x="3763786" y="4104427"/>
            <a:ext cx="5070904" cy="970246"/>
          </a:xfrm>
          <a:custGeom>
            <a:avLst/>
            <a:gdLst>
              <a:gd name="connsiteX0" fmla="*/ 0 w 5070904"/>
              <a:gd name="connsiteY0" fmla="*/ 0 h 970246"/>
              <a:gd name="connsiteX1" fmla="*/ 5070904 w 5070904"/>
              <a:gd name="connsiteY1" fmla="*/ 0 h 970246"/>
              <a:gd name="connsiteX2" fmla="*/ 5070904 w 5070904"/>
              <a:gd name="connsiteY2" fmla="*/ 970246 h 970246"/>
              <a:gd name="connsiteX3" fmla="*/ 0 w 5070904"/>
              <a:gd name="connsiteY3" fmla="*/ 970246 h 970246"/>
              <a:gd name="connsiteX4" fmla="*/ 0 w 5070904"/>
              <a:gd name="connsiteY4" fmla="*/ 0 h 970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0904" h="970246">
                <a:moveTo>
                  <a:pt x="0" y="0"/>
                </a:moveTo>
                <a:lnTo>
                  <a:pt x="5070904" y="0"/>
                </a:lnTo>
                <a:lnTo>
                  <a:pt x="5070904" y="970246"/>
                </a:lnTo>
                <a:lnTo>
                  <a:pt x="0" y="970246"/>
                </a:lnTo>
                <a:lnTo>
                  <a:pt x="0" y="0"/>
                </a:lnTo>
                <a:close/>
              </a:path>
            </a:pathLst>
          </a:custGeom>
          <a:solidFill>
            <a:schemeClr val="accent4">
              <a:alpha val="50000"/>
            </a:schemeClr>
          </a:solidFill>
          <a:ln>
            <a:noFill/>
          </a:ln>
        </p:spPr>
        <p:style>
          <a:lnRef idx="0">
            <a:srgbClr val="000000"/>
          </a:lnRef>
          <a:fillRef idx="0">
            <a:srgbClr val="000000"/>
          </a:fillRef>
          <a:effectRef idx="0">
            <a:srgbClr val="000000"/>
          </a:effectRef>
          <a:fontRef idx="minor">
            <a:schemeClr val="lt1"/>
          </a:fontRef>
        </p:style>
        <p:txBody>
          <a:bodyPr spcFirstLastPara="0" vert="horz" wrap="square" lIns="770133" tIns="45720" rIns="45720" bIns="45720" numCol="1" spcCol="1270" anchor="ctr" anchorCtr="0">
            <a:noAutofit/>
          </a:bodyPr>
          <a:lstStyle/>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Published </a:t>
            </a:r>
            <a:endParaRPr lang="en-US" kern="1200"/>
          </a:p>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subject matter paper</a:t>
            </a:r>
            <a:endParaRPr lang="en-US" kern="1200"/>
          </a:p>
        </p:txBody>
      </p:sp>
      <p:sp>
        <p:nvSpPr>
          <p:cNvPr id="31" name="Ellipse 30">
            <a:extLst>
              <a:ext uri="{FF2B5EF4-FFF2-40B4-BE49-F238E27FC236}">
                <a16:creationId xmlns:a16="http://schemas.microsoft.com/office/drawing/2014/main" id="{2372C303-E282-4B11-A4EF-4B8BA5F37451}"/>
              </a:ext>
              <a:ext uri="{C183D7F6-B498-43B3-948B-1728B52AA6E4}">
                <adec:decorative xmlns:adec="http://schemas.microsoft.com/office/drawing/2017/decorative" val="1"/>
              </a:ext>
            </a:extLst>
          </p:cNvPr>
          <p:cNvSpPr/>
          <p:nvPr/>
        </p:nvSpPr>
        <p:spPr bwMode="auto">
          <a:xfrm>
            <a:off x="3138079" y="3997380"/>
            <a:ext cx="1212807" cy="1212807"/>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2" name="Freihandform: Form 31">
            <a:extLst>
              <a:ext uri="{FF2B5EF4-FFF2-40B4-BE49-F238E27FC236}">
                <a16:creationId xmlns:a16="http://schemas.microsoft.com/office/drawing/2014/main" id="{E7C30079-E3DD-4B97-8ED2-2D55310133EE}"/>
              </a:ext>
            </a:extLst>
          </p:cNvPr>
          <p:cNvSpPr/>
          <p:nvPr/>
        </p:nvSpPr>
        <p:spPr bwMode="auto">
          <a:xfrm>
            <a:off x="3359793" y="5593445"/>
            <a:ext cx="5472493" cy="970246"/>
          </a:xfrm>
          <a:custGeom>
            <a:avLst/>
            <a:gdLst>
              <a:gd name="connsiteX0" fmla="*/ 0 w 5472493"/>
              <a:gd name="connsiteY0" fmla="*/ 0 h 970246"/>
              <a:gd name="connsiteX1" fmla="*/ 5472493 w 5472493"/>
              <a:gd name="connsiteY1" fmla="*/ 0 h 970246"/>
              <a:gd name="connsiteX2" fmla="*/ 5472493 w 5472493"/>
              <a:gd name="connsiteY2" fmla="*/ 970246 h 970246"/>
              <a:gd name="connsiteX3" fmla="*/ 0 w 5472493"/>
              <a:gd name="connsiteY3" fmla="*/ 970246 h 970246"/>
              <a:gd name="connsiteX4" fmla="*/ 0 w 5472493"/>
              <a:gd name="connsiteY4" fmla="*/ 0 h 970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2493" h="970246">
                <a:moveTo>
                  <a:pt x="0" y="0"/>
                </a:moveTo>
                <a:lnTo>
                  <a:pt x="5472493" y="0"/>
                </a:lnTo>
                <a:lnTo>
                  <a:pt x="5472493" y="970246"/>
                </a:lnTo>
                <a:lnTo>
                  <a:pt x="0" y="970246"/>
                </a:lnTo>
                <a:lnTo>
                  <a:pt x="0" y="0"/>
                </a:lnTo>
                <a:close/>
              </a:path>
            </a:pathLst>
          </a:cu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spcFirstLastPara="0" vert="horz" wrap="square" lIns="770133" tIns="45720" rIns="45720" bIns="45720" numCol="1" spcCol="1270" anchor="ctr" anchorCtr="0">
            <a:noAutofit/>
          </a:bodyPr>
          <a:lstStyle/>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Questionnaires of </a:t>
            </a:r>
            <a:endParaRPr lang="en-US" kern="1200"/>
          </a:p>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other surveys</a:t>
            </a:r>
            <a:endParaRPr lang="en-US" kern="1200"/>
          </a:p>
        </p:txBody>
      </p:sp>
      <p:sp>
        <p:nvSpPr>
          <p:cNvPr id="33" name="Ellipse 32">
            <a:extLst>
              <a:ext uri="{FF2B5EF4-FFF2-40B4-BE49-F238E27FC236}">
                <a16:creationId xmlns:a16="http://schemas.microsoft.com/office/drawing/2014/main" id="{4CBB71AF-AD71-4320-803B-B072088D0945}"/>
              </a:ext>
              <a:ext uri="{C183D7F6-B498-43B3-948B-1728B52AA6E4}">
                <adec:decorative xmlns:adec="http://schemas.microsoft.com/office/drawing/2017/decorative" val="1"/>
              </a:ext>
            </a:extLst>
          </p:cNvPr>
          <p:cNvSpPr/>
          <p:nvPr/>
        </p:nvSpPr>
        <p:spPr bwMode="auto">
          <a:xfrm>
            <a:off x="2581815" y="5453002"/>
            <a:ext cx="1212807" cy="1212807"/>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4" name="Textfeld 13"/>
          <p:cNvSpPr txBox="1"/>
          <p:nvPr/>
        </p:nvSpPr>
        <p:spPr bwMode="auto">
          <a:xfrm>
            <a:off x="9371904" y="4978042"/>
            <a:ext cx="2354866" cy="1754326"/>
          </a:xfrm>
          <a:prstGeom prst="rect">
            <a:avLst/>
          </a:prstGeom>
          <a:noFill/>
        </p:spPr>
        <p:txBody>
          <a:bodyPr wrap="square" rtlCol="0">
            <a:spAutoFit/>
          </a:bodyPr>
          <a:lstStyle/>
          <a:p>
            <a:pPr marL="285750" indent="-285750">
              <a:buFont typeface="Arial"/>
              <a:buChar char="•"/>
              <a:defRPr/>
            </a:pPr>
            <a:r>
              <a:rPr lang="en-US">
                <a:latin typeface="Arial"/>
                <a:cs typeface="Arial"/>
              </a:rPr>
              <a:t>tried</a:t>
            </a:r>
            <a:endParaRPr lang="en-US"/>
          </a:p>
          <a:p>
            <a:pPr marL="285750" indent="-285750">
              <a:buFont typeface="Arial"/>
              <a:buChar char="•"/>
              <a:defRPr/>
            </a:pPr>
            <a:r>
              <a:rPr lang="en-US">
                <a:latin typeface="Arial"/>
                <a:cs typeface="Arial"/>
              </a:rPr>
              <a:t>tested </a:t>
            </a:r>
            <a:r>
              <a:rPr lang="en-US">
                <a:solidFill>
                  <a:srgbClr val="FF5757"/>
                </a:solidFill>
                <a:latin typeface="Arial"/>
                <a:cs typeface="Arial"/>
              </a:rPr>
              <a:t>??</a:t>
            </a:r>
            <a:endParaRPr lang="en-US"/>
          </a:p>
          <a:p>
            <a:pPr marL="285750" indent="-285750">
              <a:buFont typeface="Arial"/>
              <a:buChar char="•"/>
              <a:defRPr/>
            </a:pPr>
            <a:r>
              <a:rPr lang="en-US">
                <a:latin typeface="Arial"/>
                <a:cs typeface="Arial"/>
              </a:rPr>
              <a:t>documented</a:t>
            </a:r>
            <a:endParaRPr lang="en-US"/>
          </a:p>
          <a:p>
            <a:pPr marL="285750" indent="-285750">
              <a:buFont typeface="Arial"/>
              <a:buChar char="•"/>
              <a:defRPr/>
            </a:pPr>
            <a:r>
              <a:rPr lang="en-US">
                <a:latin typeface="Arial"/>
                <a:cs typeface="Arial"/>
              </a:rPr>
              <a:t>citable </a:t>
            </a:r>
            <a:r>
              <a:rPr lang="en-US">
                <a:solidFill>
                  <a:srgbClr val="FF5757"/>
                </a:solidFill>
                <a:latin typeface="Arial"/>
                <a:cs typeface="Arial"/>
              </a:rPr>
              <a:t>??</a:t>
            </a:r>
            <a:endParaRPr lang="en-US"/>
          </a:p>
          <a:p>
            <a:pPr marL="285750" indent="-285750">
              <a:buFont typeface="Arial"/>
              <a:buChar char="•"/>
              <a:defRPr/>
            </a:pPr>
            <a:r>
              <a:rPr lang="en-US">
                <a:latin typeface="Arial"/>
                <a:cs typeface="Arial"/>
              </a:rPr>
              <a:t>reuse possible </a:t>
            </a:r>
            <a:r>
              <a:rPr lang="en-US">
                <a:solidFill>
                  <a:srgbClr val="FF5757"/>
                </a:solidFill>
                <a:latin typeface="Arial"/>
                <a:cs typeface="Arial"/>
              </a:rPr>
              <a:t>??</a:t>
            </a:r>
            <a:endParaRPr lang="en-US"/>
          </a:p>
          <a:p>
            <a:pPr marL="285750" indent="-285750">
              <a:buFont typeface="Arial"/>
              <a:buChar char="•"/>
              <a:defRPr/>
            </a:pPr>
            <a:endParaRPr lang="en-US">
              <a:latin typeface="Arial"/>
              <a:cs typeface="Arial"/>
            </a:endParaRPr>
          </a:p>
        </p:txBody>
      </p:sp>
      <p:sp>
        <p:nvSpPr>
          <p:cNvPr id="15" name="Geschweifte Klammer rechts 14">
            <a:extLst>
              <a:ext uri="{C183D7F6-B498-43B3-948B-1728B52AA6E4}">
                <adec:decorative xmlns:adec="http://schemas.microsoft.com/office/drawing/2017/decorative" val="1"/>
              </a:ext>
            </a:extLst>
          </p:cNvPr>
          <p:cNvSpPr/>
          <p:nvPr/>
        </p:nvSpPr>
        <p:spPr bwMode="auto">
          <a:xfrm>
            <a:off x="8760296" y="4077072"/>
            <a:ext cx="525454" cy="2448273"/>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a:p>
        </p:txBody>
      </p:sp>
      <p:pic>
        <p:nvPicPr>
          <p:cNvPr id="16" name="Grafik 15">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0238002" y="1652101"/>
            <a:ext cx="340786" cy="340786"/>
          </a:xfrm>
          <a:prstGeom prst="rect">
            <a:avLst/>
          </a:prstGeom>
        </p:spPr>
      </p:pic>
      <p:pic>
        <p:nvPicPr>
          <p:cNvPr id="17" name="Grafik 16">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0390402" y="2008094"/>
            <a:ext cx="340786" cy="340786"/>
          </a:xfrm>
          <a:prstGeom prst="rect">
            <a:avLst/>
          </a:prstGeom>
        </p:spPr>
      </p:pic>
      <p:pic>
        <p:nvPicPr>
          <p:cNvPr id="18" name="Grafik 17">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1083806" y="2276872"/>
            <a:ext cx="340786" cy="340786"/>
          </a:xfrm>
          <a:prstGeom prst="rect">
            <a:avLst/>
          </a:prstGeom>
        </p:spPr>
      </p:pic>
      <p:pic>
        <p:nvPicPr>
          <p:cNvPr id="19" name="Grafik 18">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0507742" y="2584158"/>
            <a:ext cx="340786" cy="340786"/>
          </a:xfrm>
          <a:prstGeom prst="rect">
            <a:avLst/>
          </a:prstGeom>
        </p:spPr>
      </p:pic>
      <p:pic>
        <p:nvPicPr>
          <p:cNvPr id="20" name="Grafik 19">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1568608" y="2852936"/>
            <a:ext cx="340786" cy="340786"/>
          </a:xfrm>
          <a:prstGeom prst="rect">
            <a:avLst/>
          </a:prstGeom>
        </p:spPr>
      </p:pic>
      <p:pic>
        <p:nvPicPr>
          <p:cNvPr id="21" name="Grafik 20">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0272463" y="4960422"/>
            <a:ext cx="340786" cy="340786"/>
          </a:xfrm>
          <a:prstGeom prst="rect">
            <a:avLst/>
          </a:prstGeom>
        </p:spPr>
      </p:pic>
      <p:pic>
        <p:nvPicPr>
          <p:cNvPr id="22" name="Grafik 21">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1083806" y="5517232"/>
            <a:ext cx="340786" cy="340786"/>
          </a:xfrm>
          <a:prstGeom prst="rect">
            <a:avLst/>
          </a:prstGeom>
        </p:spPr>
      </p:pic>
      <p:pic>
        <p:nvPicPr>
          <p:cNvPr id="7" name="Grafik 6">
            <a:extLst>
              <a:ext uri="{FF2B5EF4-FFF2-40B4-BE49-F238E27FC236}">
                <a16:creationId xmlns:a16="http://schemas.microsoft.com/office/drawing/2014/main" id="{CAF98ABF-92A3-4FCA-A0E7-C9F6137C9128}"/>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711624" y="5634640"/>
            <a:ext cx="914400" cy="914400"/>
          </a:xfrm>
          <a:prstGeom prst="rect">
            <a:avLst/>
          </a:prstGeom>
        </p:spPr>
      </p:pic>
      <p:pic>
        <p:nvPicPr>
          <p:cNvPr id="11" name="Grafik 10">
            <a:extLst>
              <a:ext uri="{FF2B5EF4-FFF2-40B4-BE49-F238E27FC236}">
                <a16:creationId xmlns:a16="http://schemas.microsoft.com/office/drawing/2014/main" id="{EF1CD48F-9DCE-4D53-AEE9-568D4D3F27DE}"/>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359696" y="2732511"/>
            <a:ext cx="768497" cy="768497"/>
          </a:xfrm>
          <a:prstGeom prst="rect">
            <a:avLst/>
          </a:prstGeom>
        </p:spPr>
      </p:pic>
      <p:pic>
        <p:nvPicPr>
          <p:cNvPr id="23" name="Grafik 22">
            <a:extLst>
              <a:ext uri="{FF2B5EF4-FFF2-40B4-BE49-F238E27FC236}">
                <a16:creationId xmlns:a16="http://schemas.microsoft.com/office/drawing/2014/main" id="{547C2BC5-FCC0-4688-B9C6-0F0669DE428D}"/>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783632" y="1230439"/>
            <a:ext cx="914400" cy="914400"/>
          </a:xfrm>
          <a:prstGeom prst="rect">
            <a:avLst/>
          </a:prstGeom>
        </p:spPr>
      </p:pic>
      <p:pic>
        <p:nvPicPr>
          <p:cNvPr id="26" name="Grafik 25">
            <a:extLst>
              <a:ext uri="{FF2B5EF4-FFF2-40B4-BE49-F238E27FC236}">
                <a16:creationId xmlns:a16="http://schemas.microsoft.com/office/drawing/2014/main" id="{BE86449F-02C4-4448-9960-CD5B5BC4D020}"/>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286744" y="4110624"/>
            <a:ext cx="914400" cy="914400"/>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6F9E5B6B-D314-4DB3-83A9-0D87ED2B7260}"/>
              </a:ext>
            </a:extLst>
          </p:cNvPr>
          <p:cNvSpPr>
            <a:spLocks noGrp="1"/>
          </p:cNvSpPr>
          <p:nvPr>
            <p:ph type="title"/>
          </p:nvPr>
        </p:nvSpPr>
        <p:spPr>
          <a:xfrm>
            <a:off x="238772" y="171805"/>
            <a:ext cx="4850432" cy="723558"/>
          </a:xfrm>
        </p:spPr>
        <p:txBody>
          <a:bodyPr>
            <a:normAutofit/>
          </a:bodyPr>
          <a:lstStyle/>
          <a:p>
            <a:r>
              <a:rPr lang="en-US" sz="2400">
                <a:solidFill>
                  <a:schemeClr val="bg1"/>
                </a:solidFill>
                <a:latin typeface="Arial" panose="020B0604020202020204" pitchFamily="34" charset="0"/>
                <a:cs typeface="Arial" panose="020B0604020202020204" pitchFamily="34" charset="0"/>
              </a:rPr>
              <a:t>Using Established Instruments</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Textfeld 12"/>
          <p:cNvSpPr txBox="1"/>
          <p:nvPr/>
        </p:nvSpPr>
        <p:spPr bwMode="auto">
          <a:xfrm>
            <a:off x="238772" y="1137518"/>
            <a:ext cx="10169623" cy="523220"/>
          </a:xfrm>
          <a:prstGeom prst="rect">
            <a:avLst/>
          </a:prstGeom>
          <a:noFill/>
        </p:spPr>
        <p:txBody>
          <a:bodyPr wrap="square">
            <a:spAutoFit/>
          </a:bodyPr>
          <a:lstStyle/>
          <a:p>
            <a:pPr>
              <a:defRPr/>
            </a:pPr>
            <a:r>
              <a:rPr lang="en-US" sz="2800" b="1">
                <a:solidFill>
                  <a:srgbClr val="0070C0"/>
                </a:solidFill>
                <a:latin typeface="Arial"/>
                <a:cs typeface="Arial"/>
              </a:rPr>
              <a:t>Databases for Survey Measurement Instruments</a:t>
            </a:r>
          </a:p>
        </p:txBody>
      </p:sp>
      <p:sp>
        <p:nvSpPr>
          <p:cNvPr id="14" name="Textfeld 13"/>
          <p:cNvSpPr txBox="1"/>
          <p:nvPr/>
        </p:nvSpPr>
        <p:spPr bwMode="auto">
          <a:xfrm>
            <a:off x="355962" y="1916832"/>
            <a:ext cx="4000107" cy="369332"/>
          </a:xfrm>
          <a:prstGeom prst="rect">
            <a:avLst/>
          </a:prstGeom>
          <a:noFill/>
        </p:spPr>
        <p:txBody>
          <a:bodyPr wrap="square">
            <a:spAutoFit/>
          </a:bodyPr>
          <a:lstStyle/>
          <a:p>
            <a:pPr>
              <a:defRPr/>
            </a:pPr>
            <a:r>
              <a:rPr lang="en-US" b="1">
                <a:solidFill>
                  <a:srgbClr val="0070C0"/>
                </a:solidFill>
                <a:latin typeface="Arial"/>
                <a:cs typeface="Arial"/>
              </a:rPr>
              <a:t>Social and behavioral sciences</a:t>
            </a:r>
            <a:endParaRPr lang="en-US"/>
          </a:p>
        </p:txBody>
      </p:sp>
      <p:sp>
        <p:nvSpPr>
          <p:cNvPr id="18" name="Textfeld 17"/>
          <p:cNvSpPr txBox="1"/>
          <p:nvPr/>
        </p:nvSpPr>
        <p:spPr bwMode="auto">
          <a:xfrm>
            <a:off x="383317" y="2387243"/>
            <a:ext cx="5333757" cy="1985159"/>
          </a:xfrm>
          <a:prstGeom prst="rect">
            <a:avLst/>
          </a:prstGeom>
          <a:noFill/>
        </p:spPr>
        <p:txBody>
          <a:bodyPr wrap="square">
            <a:spAutoFit/>
          </a:bodyPr>
          <a:lstStyle/>
          <a:p>
            <a:pPr marL="285750" indent="-285750">
              <a:spcAft>
                <a:spcPts val="600"/>
              </a:spcAft>
              <a:buFont typeface="Arial"/>
              <a:buChar char="•"/>
              <a:defRPr/>
            </a:pPr>
            <a:r>
              <a:rPr lang="en-US" u="sng">
                <a:latin typeface="Arial"/>
                <a:cs typeface="Arial"/>
                <a:hlinkClick r:id="rId6" tooltip="https://zis.gesis.org/en"/>
              </a:rPr>
              <a:t>ZIS Open Access Repository for Measuring Instruments</a:t>
            </a:r>
            <a:r>
              <a:rPr lang="en-US">
                <a:latin typeface="Arial"/>
                <a:cs typeface="Arial"/>
              </a:rPr>
              <a:t> </a:t>
            </a:r>
            <a:endParaRPr lang="en-US"/>
          </a:p>
          <a:p>
            <a:pPr marL="285750" indent="-285750">
              <a:spcAft>
                <a:spcPts val="600"/>
              </a:spcAft>
              <a:buFont typeface="Arial"/>
              <a:buChar char="•"/>
              <a:defRPr/>
            </a:pPr>
            <a:r>
              <a:rPr lang="en-US" u="sng">
                <a:latin typeface="Arial"/>
                <a:cs typeface="Arial"/>
                <a:hlinkClick r:id="rId7" tooltip="https://sqp.gesis.org/"/>
              </a:rPr>
              <a:t>SQPR3.0 Survey Quality Prediction System</a:t>
            </a:r>
            <a:endParaRPr lang="en-US">
              <a:latin typeface="Arial"/>
              <a:cs typeface="Arial"/>
            </a:endParaRPr>
          </a:p>
          <a:p>
            <a:pPr marL="285750" indent="-285750">
              <a:spcAft>
                <a:spcPts val="600"/>
              </a:spcAft>
              <a:buFont typeface="Arial"/>
              <a:buChar char="•"/>
              <a:defRPr/>
            </a:pPr>
            <a:r>
              <a:rPr lang="en-US" u="sng">
                <a:latin typeface="Arial"/>
                <a:cs typeface="Arial"/>
                <a:hlinkClick r:id="rId8" tooltip="https://www.konsortswd.de/wp-content/uploads/RatSWD_Output4b.7_Standardfragenkatalog_2023.pdf"/>
              </a:rPr>
              <a:t>RatSWD Standardfragenkatalog</a:t>
            </a:r>
            <a:r>
              <a:rPr lang="en-US">
                <a:latin typeface="Arial"/>
                <a:cs typeface="Arial"/>
              </a:rPr>
              <a:t> (German)</a:t>
            </a:r>
            <a:endParaRPr lang="en-US"/>
          </a:p>
          <a:p>
            <a:pPr marL="285750" indent="-285750">
              <a:spcAft>
                <a:spcPts val="600"/>
              </a:spcAft>
              <a:buFont typeface="Arial"/>
              <a:buChar char="•"/>
              <a:defRPr/>
            </a:pPr>
            <a:r>
              <a:rPr lang="en-US" u="sng">
                <a:latin typeface="Arial"/>
                <a:cs typeface="Arial"/>
                <a:hlinkClick r:id="rId9" tooltip="https://www.fdz-bildung.de/zugang-instrumente?la=en"/>
              </a:rPr>
              <a:t>Documentation of assessment instruments at FDZ Bildung</a:t>
            </a:r>
            <a:endParaRPr lang="en-US">
              <a:latin typeface="Arial"/>
              <a:cs typeface="Arial"/>
            </a:endParaRPr>
          </a:p>
        </p:txBody>
      </p:sp>
      <p:pic>
        <p:nvPicPr>
          <p:cNvPr id="3" name="Grafik 2" descr="A screenshot from the ZIS Website."/>
          <p:cNvPicPr>
            <a:picLocks noChangeAspect="1"/>
          </p:cNvPicPr>
          <p:nvPr/>
        </p:nvPicPr>
        <p:blipFill>
          <a:blip r:embed="rId10"/>
          <a:stretch/>
        </p:blipFill>
        <p:spPr bwMode="auto">
          <a:xfrm>
            <a:off x="5785264" y="2014026"/>
            <a:ext cx="6183051" cy="4366203"/>
          </a:xfrm>
          <a:prstGeom prst="rect">
            <a:avLst/>
          </a:prstGeom>
          <a:ln>
            <a:solidFill>
              <a:schemeClr val="tx1"/>
            </a:solidFill>
          </a:ln>
        </p:spPr>
      </p:pic>
      <p:sp>
        <p:nvSpPr>
          <p:cNvPr id="17" name="Textfeld 16" descr="Image source">
            <a:extLst>
              <a:ext uri="{FF2B5EF4-FFF2-40B4-BE49-F238E27FC236}">
                <a16:creationId xmlns:a16="http://schemas.microsoft.com/office/drawing/2014/main" id="{FA3EF529-3FC0-4246-B49B-25F1210945A1}"/>
              </a:ext>
            </a:extLst>
          </p:cNvPr>
          <p:cNvSpPr txBox="1"/>
          <p:nvPr/>
        </p:nvSpPr>
        <p:spPr>
          <a:xfrm>
            <a:off x="5688632" y="6407149"/>
            <a:ext cx="6096000"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GESIS – Leibniz Institute for the Social Sciences. (n.d.). </a:t>
            </a:r>
            <a:r>
              <a:rPr lang="en-US" sz="700" i="1">
                <a:solidFill>
                  <a:schemeClr val="bg1">
                    <a:lumMod val="75000"/>
                  </a:schemeClr>
                </a:solidFill>
                <a:latin typeface="Arial" panose="020B0604020202020204" pitchFamily="34" charset="0"/>
                <a:cs typeface="Arial" panose="020B0604020202020204" pitchFamily="34" charset="0"/>
              </a:rPr>
              <a:t>ZIS: Open Access Repository for Measurement Instruments</a:t>
            </a:r>
            <a:r>
              <a:rPr lang="en-US" sz="700">
                <a:solidFill>
                  <a:schemeClr val="bg1">
                    <a:lumMod val="75000"/>
                  </a:schemeClr>
                </a:solidFill>
                <a:latin typeface="Arial" panose="020B0604020202020204" pitchFamily="34" charset="0"/>
                <a:cs typeface="Arial" panose="020B0604020202020204" pitchFamily="34" charset="0"/>
              </a:rPr>
              <a:t>. Retrieved June 30, 2025, from https://zis.gesis.org/</a:t>
            </a:r>
          </a:p>
        </p:txBody>
      </p:sp>
      <p:sp>
        <p:nvSpPr>
          <p:cNvPr id="16" name="Textfeld 15"/>
          <p:cNvSpPr txBox="1"/>
          <p:nvPr/>
        </p:nvSpPr>
        <p:spPr bwMode="auto">
          <a:xfrm>
            <a:off x="407368" y="4610199"/>
            <a:ext cx="4000107" cy="369332"/>
          </a:xfrm>
          <a:prstGeom prst="rect">
            <a:avLst/>
          </a:prstGeom>
          <a:noFill/>
        </p:spPr>
        <p:txBody>
          <a:bodyPr wrap="square">
            <a:spAutoFit/>
          </a:bodyPr>
          <a:lstStyle/>
          <a:p>
            <a:pPr>
              <a:defRPr/>
            </a:pPr>
            <a:r>
              <a:rPr lang="en-US" b="1">
                <a:solidFill>
                  <a:srgbClr val="0070C0"/>
                </a:solidFill>
                <a:latin typeface="Arial"/>
                <a:cs typeface="Arial"/>
              </a:rPr>
              <a:t>Psychology</a:t>
            </a:r>
            <a:endParaRPr lang="en-US"/>
          </a:p>
        </p:txBody>
      </p:sp>
      <p:sp>
        <p:nvSpPr>
          <p:cNvPr id="15" name="Textfeld 14"/>
          <p:cNvSpPr txBox="1"/>
          <p:nvPr/>
        </p:nvSpPr>
        <p:spPr bwMode="auto">
          <a:xfrm>
            <a:off x="407368" y="4976336"/>
            <a:ext cx="5333757" cy="723275"/>
          </a:xfrm>
          <a:prstGeom prst="rect">
            <a:avLst/>
          </a:prstGeom>
          <a:noFill/>
        </p:spPr>
        <p:txBody>
          <a:bodyPr wrap="square">
            <a:spAutoFit/>
          </a:bodyPr>
          <a:lstStyle/>
          <a:p>
            <a:pPr marL="285750" indent="-285750">
              <a:spcAft>
                <a:spcPts val="600"/>
              </a:spcAft>
              <a:buFont typeface="Arial"/>
              <a:buChar char="•"/>
              <a:defRPr/>
            </a:pPr>
            <a:r>
              <a:rPr lang="en-US" u="sng">
                <a:latin typeface="Arial"/>
                <a:cs typeface="Arial"/>
                <a:hlinkClick r:id="rId11" tooltip="https://psyndex.de/tests/"/>
              </a:rPr>
              <a:t>PSYNDEX Tests</a:t>
            </a:r>
            <a:endParaRPr lang="en-US">
              <a:latin typeface="Arial"/>
              <a:cs typeface="Arial"/>
            </a:endParaRPr>
          </a:p>
          <a:p>
            <a:pPr marL="285750" indent="-285750">
              <a:spcAft>
                <a:spcPts val="600"/>
              </a:spcAft>
              <a:buFont typeface="Arial"/>
              <a:buChar char="•"/>
              <a:defRPr/>
            </a:pPr>
            <a:r>
              <a:rPr lang="en-US" u="sng">
                <a:latin typeface="Arial"/>
                <a:cs typeface="Arial"/>
                <a:hlinkClick r:id="rId12" tooltip="https://www.testarchiv.eu/en"/>
              </a:rPr>
              <a:t>Open Test Archive</a:t>
            </a:r>
            <a:endParaRPr lang="en-US">
              <a:latin typeface="Arial"/>
              <a:cs typeface="Aria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0253F191-2D29-40E8-955B-11172BCD3D1E}"/>
              </a:ext>
            </a:extLst>
          </p:cNvPr>
          <p:cNvSpPr>
            <a:spLocks noGrp="1"/>
          </p:cNvSpPr>
          <p:nvPr>
            <p:ph type="title"/>
          </p:nvPr>
        </p:nvSpPr>
        <p:spPr>
          <a:xfrm>
            <a:off x="282338" y="212972"/>
            <a:ext cx="4753744" cy="698943"/>
          </a:xfrm>
        </p:spPr>
        <p:txBody>
          <a:bodyPr>
            <a:normAutofit/>
          </a:bodyPr>
          <a:lstStyle/>
          <a:p>
            <a:r>
              <a:rPr lang="en-US" sz="2400">
                <a:solidFill>
                  <a:schemeClr val="bg1"/>
                </a:solidFill>
                <a:latin typeface="Arial" panose="020B0604020202020204" pitchFamily="34" charset="0"/>
                <a:cs typeface="Arial" panose="020B0604020202020204" pitchFamily="34" charset="0"/>
              </a:rPr>
              <a:t>Using Established Instruments</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Textfeld 12"/>
          <p:cNvSpPr txBox="1"/>
          <p:nvPr/>
        </p:nvSpPr>
        <p:spPr bwMode="auto">
          <a:xfrm>
            <a:off x="390872" y="1233345"/>
            <a:ext cx="10169623" cy="523220"/>
          </a:xfrm>
          <a:prstGeom prst="rect">
            <a:avLst/>
          </a:prstGeom>
          <a:noFill/>
        </p:spPr>
        <p:txBody>
          <a:bodyPr wrap="square">
            <a:spAutoFit/>
          </a:bodyPr>
          <a:lstStyle/>
          <a:p>
            <a:pPr>
              <a:defRPr/>
            </a:pPr>
            <a:r>
              <a:rPr lang="en-US" sz="2800" b="1">
                <a:solidFill>
                  <a:srgbClr val="0070C0"/>
                </a:solidFill>
                <a:latin typeface="Arial"/>
                <a:cs typeface="Arial"/>
              </a:rPr>
              <a:t>Published instrument development paper</a:t>
            </a:r>
          </a:p>
        </p:txBody>
      </p:sp>
      <p:sp>
        <p:nvSpPr>
          <p:cNvPr id="18" name="Textfeld 17"/>
          <p:cNvSpPr txBox="1"/>
          <p:nvPr/>
        </p:nvSpPr>
        <p:spPr bwMode="auto">
          <a:xfrm>
            <a:off x="286594" y="1925831"/>
            <a:ext cx="3641026" cy="2339102"/>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Specific journals on (survey methodology) like </a:t>
            </a:r>
            <a:endParaRPr lang="en-US"/>
          </a:p>
          <a:p>
            <a:pPr marL="285750" indent="-285750">
              <a:spcAft>
                <a:spcPts val="600"/>
              </a:spcAft>
              <a:buFont typeface="Courier New"/>
              <a:buChar char="o"/>
              <a:defRPr/>
            </a:pPr>
            <a:r>
              <a:rPr lang="en-US" i="1" u="sng">
                <a:latin typeface="Arial"/>
                <a:cs typeface="Arial"/>
                <a:hlinkClick r:id="rId6" tooltip="https://miss.psychopen.eu/index.php/miss/issue/view/539"/>
              </a:rPr>
              <a:t>Measurement Instruments for the Social Sciences</a:t>
            </a:r>
            <a:endParaRPr lang="en-US" i="1">
              <a:latin typeface="Arial"/>
              <a:cs typeface="Arial"/>
            </a:endParaRPr>
          </a:p>
          <a:p>
            <a:pPr marL="285750" indent="-285750">
              <a:spcAft>
                <a:spcPts val="600"/>
              </a:spcAft>
              <a:buFont typeface="Courier New"/>
              <a:buChar char="o"/>
              <a:defRPr/>
            </a:pPr>
            <a:r>
              <a:rPr lang="en-US" i="1" u="sng">
                <a:latin typeface="Arial"/>
                <a:cs typeface="Arial"/>
                <a:hlinkClick r:id="rId7" tooltip="https://www.gesis.org/angebot/wissen-vermitteln/publikationen/archiv/zuma-und-za-publikationen/zuma-nachrichten/gesamtverzeichnis#c3411"/>
              </a:rPr>
              <a:t>ZUMA-Nachrichten</a:t>
            </a:r>
            <a:r>
              <a:rPr lang="en-US" i="1">
                <a:latin typeface="Arial"/>
                <a:cs typeface="Arial"/>
              </a:rPr>
              <a:t> (older)</a:t>
            </a:r>
          </a:p>
          <a:p>
            <a:pPr marL="285750" indent="-285750">
              <a:spcAft>
                <a:spcPts val="600"/>
              </a:spcAft>
              <a:buFont typeface="Arial"/>
              <a:buChar char="•"/>
              <a:defRPr/>
            </a:pPr>
            <a:r>
              <a:rPr lang="en-US">
                <a:latin typeface="Arial"/>
                <a:cs typeface="Arial"/>
              </a:rPr>
              <a:t>Subject-specific journals</a:t>
            </a:r>
            <a:endParaRPr lang="en-US"/>
          </a:p>
          <a:p>
            <a:pPr>
              <a:spcAft>
                <a:spcPts val="600"/>
              </a:spcAft>
              <a:defRPr/>
            </a:pPr>
            <a:endParaRPr lang="en-US">
              <a:latin typeface="Arial"/>
              <a:cs typeface="Arial"/>
            </a:endParaRPr>
          </a:p>
        </p:txBody>
      </p:sp>
      <p:pic>
        <p:nvPicPr>
          <p:cNvPr id="16" name="Grafik 15" descr="A cutout from an article from the Int. J. Technological Management Journal with the title: „Development and Validation of a survey instrument for measuring organisational renewal capability“. "/>
          <p:cNvPicPr>
            <a:picLocks noChangeAspect="1"/>
          </p:cNvPicPr>
          <p:nvPr/>
        </p:nvPicPr>
        <p:blipFill>
          <a:blip r:embed="rId8"/>
          <a:stretch/>
        </p:blipFill>
        <p:spPr bwMode="auto">
          <a:xfrm>
            <a:off x="657638" y="4160523"/>
            <a:ext cx="2918082" cy="2364821"/>
          </a:xfrm>
          <a:prstGeom prst="rect">
            <a:avLst/>
          </a:prstGeom>
          <a:ln>
            <a:solidFill>
              <a:schemeClr val="tx1"/>
            </a:solidFill>
          </a:ln>
        </p:spPr>
      </p:pic>
      <p:sp>
        <p:nvSpPr>
          <p:cNvPr id="15" name="Textfeld 14" descr="Image source">
            <a:extLst>
              <a:ext uri="{FF2B5EF4-FFF2-40B4-BE49-F238E27FC236}">
                <a16:creationId xmlns:a16="http://schemas.microsoft.com/office/drawing/2014/main" id="{14360D05-757B-4E46-9503-2E61026B197C}"/>
              </a:ext>
            </a:extLst>
          </p:cNvPr>
          <p:cNvSpPr txBox="1"/>
          <p:nvPr/>
        </p:nvSpPr>
        <p:spPr>
          <a:xfrm>
            <a:off x="623392" y="6525344"/>
            <a:ext cx="3168352" cy="323165"/>
          </a:xfrm>
          <a:prstGeom prst="rect">
            <a:avLst/>
          </a:prstGeom>
          <a:noFill/>
        </p:spPr>
        <p:txBody>
          <a:bodyPr wrap="square">
            <a:spAutoFit/>
          </a:bodyPr>
          <a:lstStyle/>
          <a:p>
            <a:r>
              <a:rPr lang="en-US" sz="500">
                <a:solidFill>
                  <a:schemeClr val="bg1">
                    <a:lumMod val="75000"/>
                  </a:schemeClr>
                </a:solidFill>
                <a:latin typeface="Arial" panose="020B0604020202020204" pitchFamily="34" charset="0"/>
                <a:cs typeface="Arial" panose="020B0604020202020204" pitchFamily="34" charset="0"/>
              </a:rPr>
              <a:t>Kianto, Aino. (2008). Development and Validation of a Survey Instrument for Measuring Organisational Renewal Capability. International Journal of Technology Management - INT J TECHNOL MANAGE. 42. 10.1504/IJTM.2008.018061. </a:t>
            </a:r>
          </a:p>
        </p:txBody>
      </p:sp>
      <p:pic>
        <p:nvPicPr>
          <p:cNvPr id="7" name="Grafik 6" descr="The first page of an article from the Journal Measurement Instruments for the Social Sciences with the title „The Optimism-Pessismism Short Scale-2 (SOP2): a comprehensive validation of the English-lanugage adaptation“. "/>
          <p:cNvPicPr>
            <a:picLocks noChangeAspect="1"/>
          </p:cNvPicPr>
          <p:nvPr/>
        </p:nvPicPr>
        <p:blipFill>
          <a:blip r:embed="rId9"/>
          <a:stretch/>
        </p:blipFill>
        <p:spPr bwMode="auto">
          <a:xfrm>
            <a:off x="4068802" y="1889815"/>
            <a:ext cx="3494555" cy="4635529"/>
          </a:xfrm>
          <a:prstGeom prst="rect">
            <a:avLst/>
          </a:prstGeom>
          <a:ln>
            <a:solidFill>
              <a:schemeClr val="tx1"/>
            </a:solidFill>
          </a:ln>
        </p:spPr>
      </p:pic>
      <p:pic>
        <p:nvPicPr>
          <p:cNvPr id="14" name="Grafik 13" descr="Page 8 from the same article showing a figure of the SOP2 Model. "/>
          <p:cNvPicPr>
            <a:picLocks noChangeAspect="1"/>
          </p:cNvPicPr>
          <p:nvPr/>
        </p:nvPicPr>
        <p:blipFill>
          <a:blip r:embed="rId10"/>
          <a:stretch/>
        </p:blipFill>
        <p:spPr bwMode="auto">
          <a:xfrm>
            <a:off x="7704538" y="980728"/>
            <a:ext cx="4227915" cy="5533136"/>
          </a:xfrm>
          <a:prstGeom prst="rect">
            <a:avLst/>
          </a:prstGeom>
          <a:ln>
            <a:solidFill>
              <a:schemeClr val="tx1"/>
            </a:solidFill>
          </a:ln>
        </p:spPr>
      </p:pic>
      <p:sp>
        <p:nvSpPr>
          <p:cNvPr id="17" name="Textfeld 16" descr="Image source">
            <a:extLst>
              <a:ext uri="{FF2B5EF4-FFF2-40B4-BE49-F238E27FC236}">
                <a16:creationId xmlns:a16="http://schemas.microsoft.com/office/drawing/2014/main" id="{27654031-C61E-46D3-BA0E-5DF1F9CD026F}"/>
              </a:ext>
            </a:extLst>
          </p:cNvPr>
          <p:cNvSpPr txBox="1"/>
          <p:nvPr/>
        </p:nvSpPr>
        <p:spPr>
          <a:xfrm>
            <a:off x="4007768" y="6525344"/>
            <a:ext cx="7924685" cy="169277"/>
          </a:xfrm>
          <a:prstGeom prst="rect">
            <a:avLst/>
          </a:prstGeom>
          <a:noFill/>
        </p:spPr>
        <p:txBody>
          <a:bodyPr wrap="square">
            <a:spAutoFit/>
          </a:bodyPr>
          <a:lstStyle/>
          <a:p>
            <a:r>
              <a:rPr lang="en-US" sz="500" b="0" i="0">
                <a:solidFill>
                  <a:schemeClr val="bg1">
                    <a:lumMod val="75000"/>
                  </a:schemeClr>
                </a:solidFill>
                <a:effectLst/>
                <a:latin typeface="Arial" panose="020B0604020202020204" pitchFamily="34" charset="0"/>
                <a:cs typeface="Arial" panose="020B0604020202020204" pitchFamily="34" charset="0"/>
              </a:rPr>
              <a:t>Nießen, D., Groskurth, K., Kemper, C.J. </a:t>
            </a:r>
            <a:r>
              <a:rPr lang="en-US" sz="500" b="0" i="1">
                <a:solidFill>
                  <a:schemeClr val="bg1">
                    <a:lumMod val="75000"/>
                  </a:schemeClr>
                </a:solidFill>
                <a:effectLst/>
                <a:latin typeface="Arial" panose="020B0604020202020204" pitchFamily="34" charset="0"/>
                <a:cs typeface="Arial" panose="020B0604020202020204" pitchFamily="34" charset="0"/>
              </a:rPr>
              <a:t>et al.</a:t>
            </a:r>
            <a:r>
              <a:rPr lang="en-US" sz="500" b="0" i="0">
                <a:solidFill>
                  <a:schemeClr val="bg1">
                    <a:lumMod val="75000"/>
                  </a:schemeClr>
                </a:solidFill>
                <a:effectLst/>
                <a:latin typeface="Arial" panose="020B0604020202020204" pitchFamily="34" charset="0"/>
                <a:cs typeface="Arial" panose="020B0604020202020204" pitchFamily="34" charset="0"/>
              </a:rPr>
              <a:t> The Optimism–Pessimism Short Scale–2 (SOP2): a comprehensive validation of the English-language adaptation. </a:t>
            </a:r>
            <a:r>
              <a:rPr lang="en-US" sz="500" b="0" i="1">
                <a:solidFill>
                  <a:schemeClr val="bg1">
                    <a:lumMod val="75000"/>
                  </a:schemeClr>
                </a:solidFill>
                <a:effectLst/>
                <a:latin typeface="Arial" panose="020B0604020202020204" pitchFamily="34" charset="0"/>
                <a:cs typeface="Arial" panose="020B0604020202020204" pitchFamily="34" charset="0"/>
              </a:rPr>
              <a:t>Meas Instrum Soc Sci</a:t>
            </a:r>
            <a:r>
              <a:rPr lang="en-US" sz="500" b="0" i="0">
                <a:solidFill>
                  <a:schemeClr val="bg1">
                    <a:lumMod val="75000"/>
                  </a:schemeClr>
                </a:solidFill>
                <a:effectLst/>
                <a:latin typeface="Arial" panose="020B0604020202020204" pitchFamily="34" charset="0"/>
                <a:cs typeface="Arial" panose="020B0604020202020204" pitchFamily="34" charset="0"/>
              </a:rPr>
              <a:t> </a:t>
            </a:r>
            <a:r>
              <a:rPr lang="en-US" sz="500" b="1" i="0">
                <a:solidFill>
                  <a:schemeClr val="bg1">
                    <a:lumMod val="75000"/>
                  </a:schemeClr>
                </a:solidFill>
                <a:effectLst/>
                <a:latin typeface="Arial" panose="020B0604020202020204" pitchFamily="34" charset="0"/>
                <a:cs typeface="Arial" panose="020B0604020202020204" pitchFamily="34" charset="0"/>
              </a:rPr>
              <a:t>4</a:t>
            </a:r>
            <a:r>
              <a:rPr lang="en-US" sz="500" b="0" i="0">
                <a:solidFill>
                  <a:schemeClr val="bg1">
                    <a:lumMod val="75000"/>
                  </a:schemeClr>
                </a:solidFill>
                <a:effectLst/>
                <a:latin typeface="Arial" panose="020B0604020202020204" pitchFamily="34" charset="0"/>
                <a:cs typeface="Arial" panose="020B0604020202020204" pitchFamily="34" charset="0"/>
              </a:rPr>
              <a:t>, 1 (2022). https://doi.org/10.1186/s42409-021-00027-6</a:t>
            </a:r>
            <a:endParaRPr lang="en-US" sz="5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114</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20A3D4E-8973-48F5-AC08-CF60A1F6B5BE}"/>
              </a:ext>
            </a:extLst>
          </p:cNvPr>
          <p:cNvSpPr>
            <a:spLocks noGrp="1"/>
          </p:cNvSpPr>
          <p:nvPr>
            <p:ph type="title"/>
          </p:nvPr>
        </p:nvSpPr>
        <p:spPr>
          <a:xfrm>
            <a:off x="286595" y="159920"/>
            <a:ext cx="4825752" cy="709126"/>
          </a:xfrm>
        </p:spPr>
        <p:txBody>
          <a:bodyPr>
            <a:normAutofit/>
          </a:bodyPr>
          <a:lstStyle/>
          <a:p>
            <a:r>
              <a:rPr lang="en-US" sz="2400">
                <a:solidFill>
                  <a:schemeClr val="bg1"/>
                </a:solidFill>
                <a:latin typeface="Arial" panose="020B0604020202020204" pitchFamily="34" charset="0"/>
                <a:cs typeface="Arial" panose="020B0604020202020204" pitchFamily="34" charset="0"/>
              </a:rPr>
              <a:t>Using Established Instruments</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Textfeld 12"/>
          <p:cNvSpPr txBox="1"/>
          <p:nvPr/>
        </p:nvSpPr>
        <p:spPr bwMode="auto">
          <a:xfrm>
            <a:off x="390872" y="1322765"/>
            <a:ext cx="3641028" cy="954107"/>
          </a:xfrm>
          <a:prstGeom prst="rect">
            <a:avLst/>
          </a:prstGeom>
          <a:noFill/>
        </p:spPr>
        <p:txBody>
          <a:bodyPr wrap="square">
            <a:spAutoFit/>
          </a:bodyPr>
          <a:lstStyle/>
          <a:p>
            <a:pPr>
              <a:defRPr/>
            </a:pPr>
            <a:r>
              <a:rPr lang="en-US" sz="2800" b="1">
                <a:solidFill>
                  <a:srgbClr val="0070C0"/>
                </a:solidFill>
                <a:latin typeface="Arial"/>
                <a:cs typeface="Arial"/>
              </a:rPr>
              <a:t>Other subject matter papers</a:t>
            </a:r>
          </a:p>
        </p:txBody>
      </p:sp>
      <p:sp>
        <p:nvSpPr>
          <p:cNvPr id="18" name="Textfeld 17"/>
          <p:cNvSpPr txBox="1"/>
          <p:nvPr/>
        </p:nvSpPr>
        <p:spPr bwMode="auto">
          <a:xfrm>
            <a:off x="286595" y="2348880"/>
            <a:ext cx="3289126" cy="2539157"/>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Paper on your subject of interest</a:t>
            </a:r>
            <a:endParaRPr lang="en-US"/>
          </a:p>
          <a:p>
            <a:pPr marL="285750" indent="-285750">
              <a:spcAft>
                <a:spcPts val="600"/>
              </a:spcAft>
              <a:buFont typeface="Arial"/>
              <a:buChar char="•"/>
              <a:defRPr/>
            </a:pPr>
            <a:r>
              <a:rPr lang="en-US">
                <a:latin typeface="Arial"/>
                <a:cs typeface="Arial"/>
              </a:rPr>
              <a:t>Searching for information on what kind of instruments/ operationali-zation authors used</a:t>
            </a:r>
            <a:endParaRPr lang="en-US"/>
          </a:p>
          <a:p>
            <a:pPr marL="285750" indent="-285750">
              <a:spcAft>
                <a:spcPts val="600"/>
              </a:spcAft>
              <a:buFont typeface="Arial"/>
              <a:buChar char="•"/>
              <a:defRPr/>
            </a:pPr>
            <a:r>
              <a:rPr lang="en-US">
                <a:latin typeface="Arial"/>
                <a:cs typeface="Arial"/>
              </a:rPr>
              <a:t>Contact authors</a:t>
            </a:r>
            <a:endParaRPr lang="en-US"/>
          </a:p>
          <a:p>
            <a:pPr>
              <a:spcAft>
                <a:spcPts val="600"/>
              </a:spcAft>
              <a:defRPr/>
            </a:pPr>
            <a:endParaRPr lang="en-US">
              <a:latin typeface="Arial"/>
              <a:cs typeface="Arial"/>
            </a:endParaRPr>
          </a:p>
        </p:txBody>
      </p:sp>
      <p:pic>
        <p:nvPicPr>
          <p:cNvPr id="3" name="Grafik 2" descr="The first page of an article published in the „Zeitschrift für Soziologie“ with the title „Determinants of Success in University Careers: Findings from the German Academic Labor Market“ by the authors Monika Jungbauer-Gans and Christiane Gross."/>
          <p:cNvPicPr>
            <a:picLocks noChangeAspect="1"/>
          </p:cNvPicPr>
          <p:nvPr/>
        </p:nvPicPr>
        <p:blipFill>
          <a:blip r:embed="rId6"/>
          <a:stretch/>
        </p:blipFill>
        <p:spPr bwMode="auto">
          <a:xfrm>
            <a:off x="3575720" y="1875268"/>
            <a:ext cx="5909677" cy="4870086"/>
          </a:xfrm>
          <a:prstGeom prst="rect">
            <a:avLst/>
          </a:prstGeom>
          <a:ln>
            <a:solidFill>
              <a:schemeClr val="tx1"/>
            </a:solidFill>
          </a:ln>
        </p:spPr>
      </p:pic>
      <p:pic>
        <p:nvPicPr>
          <p:cNvPr id="12" name="Grafik 11" descr="Cutout from an article in the „Zeitschrift für Soziologie“ showing a table regarding determinants of success for the three disciplines Mathematics, Law, and Sociology. Here the factor Mentor, high reputation (index) under the subheader „Academic social capital“ is highlighted in yellow, as well as the footnote associated with it showing the items used to calculate the index. "/>
          <p:cNvPicPr>
            <a:picLocks noChangeAspect="1"/>
          </p:cNvPicPr>
          <p:nvPr/>
        </p:nvPicPr>
        <p:blipFill>
          <a:blip r:embed="rId7"/>
          <a:stretch/>
        </p:blipFill>
        <p:spPr bwMode="auto">
          <a:xfrm>
            <a:off x="5173471" y="1031285"/>
            <a:ext cx="6871505" cy="5738736"/>
          </a:xfrm>
          <a:prstGeom prst="rect">
            <a:avLst/>
          </a:prstGeom>
          <a:ln>
            <a:solidFill>
              <a:schemeClr val="tx1"/>
            </a:solidFill>
          </a:ln>
        </p:spPr>
      </p:pic>
      <p:sp>
        <p:nvSpPr>
          <p:cNvPr id="14" name="Textfeld 13" descr="Image source">
            <a:extLst>
              <a:ext uri="{FF2B5EF4-FFF2-40B4-BE49-F238E27FC236}">
                <a16:creationId xmlns:a16="http://schemas.microsoft.com/office/drawing/2014/main" id="{5AB8CDDF-AA83-4B45-9C23-32952AC9F68E}"/>
              </a:ext>
            </a:extLst>
          </p:cNvPr>
          <p:cNvSpPr txBox="1"/>
          <p:nvPr/>
        </p:nvSpPr>
        <p:spPr>
          <a:xfrm>
            <a:off x="266726" y="6139598"/>
            <a:ext cx="3433141" cy="846386"/>
          </a:xfrm>
          <a:prstGeom prst="rect">
            <a:avLst/>
          </a:prstGeom>
          <a:noFill/>
        </p:spPr>
        <p:txBody>
          <a:bodyPr wrap="square">
            <a:spAutoFit/>
          </a:bodyPr>
          <a:lstStyle/>
          <a:p>
            <a:pPr algn="l"/>
            <a:r>
              <a:rPr lang="en-US" sz="700" b="0" i="0">
                <a:solidFill>
                  <a:schemeClr val="bg1">
                    <a:lumMod val="75000"/>
                  </a:schemeClr>
                </a:solidFill>
                <a:effectLst/>
                <a:latin typeface="Arial" panose="020B0604020202020204" pitchFamily="34" charset="0"/>
                <a:cs typeface="Arial" panose="020B0604020202020204" pitchFamily="34" charset="0"/>
              </a:rPr>
              <a:t>Jungbauer-Gans, M. &amp; Gross, C. (2013). Determinants of Success in University Careers: Findings from the German Academic Labor Market / Erfolgsfaktoren in der Wissenschaft – Ergebnisse aus einer Habilitiertenbefragung an deutschen Universitäten. </a:t>
            </a:r>
            <a:r>
              <a:rPr lang="en-US" sz="700" b="0" i="1">
                <a:solidFill>
                  <a:schemeClr val="bg1">
                    <a:lumMod val="75000"/>
                  </a:schemeClr>
                </a:solidFill>
                <a:effectLst/>
                <a:latin typeface="Arial" panose="020B0604020202020204" pitchFamily="34" charset="0"/>
                <a:cs typeface="Arial" panose="020B0604020202020204" pitchFamily="34" charset="0"/>
              </a:rPr>
              <a:t>Zeitschrift für Soziologie</a:t>
            </a:r>
            <a:r>
              <a:rPr lang="en-US" sz="700" b="0" i="0">
                <a:solidFill>
                  <a:schemeClr val="bg1">
                    <a:lumMod val="75000"/>
                  </a:schemeClr>
                </a:solidFill>
                <a:effectLst/>
                <a:latin typeface="Arial" panose="020B0604020202020204" pitchFamily="34" charset="0"/>
                <a:cs typeface="Arial" panose="020B0604020202020204" pitchFamily="34" charset="0"/>
              </a:rPr>
              <a:t>, </a:t>
            </a:r>
            <a:r>
              <a:rPr lang="en-US" sz="700" b="0" i="1">
                <a:solidFill>
                  <a:schemeClr val="bg1">
                    <a:lumMod val="75000"/>
                  </a:schemeClr>
                </a:solidFill>
                <a:effectLst/>
                <a:latin typeface="Arial" panose="020B0604020202020204" pitchFamily="34" charset="0"/>
                <a:cs typeface="Arial" panose="020B0604020202020204" pitchFamily="34" charset="0"/>
              </a:rPr>
              <a:t>42</a:t>
            </a:r>
            <a:r>
              <a:rPr lang="en-US" sz="700" b="0" i="0">
                <a:solidFill>
                  <a:schemeClr val="bg1">
                    <a:lumMod val="75000"/>
                  </a:schemeClr>
                </a:solidFill>
                <a:effectLst/>
                <a:latin typeface="Arial" panose="020B0604020202020204" pitchFamily="34" charset="0"/>
                <a:cs typeface="Arial" panose="020B0604020202020204" pitchFamily="34" charset="0"/>
              </a:rPr>
              <a:t>(1), 74-92. </a:t>
            </a:r>
            <a:r>
              <a:rPr lang="en-US" sz="700" b="0" i="0">
                <a:solidFill>
                  <a:schemeClr val="bg1">
                    <a:lumMod val="75000"/>
                  </a:schemeClr>
                </a:solidFill>
                <a:effectLst/>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https://doi.org/10.1515/zfsoz-2013-0106</a:t>
            </a:r>
            <a:endParaRPr lang="en-US" sz="700" b="0" i="0">
              <a:solidFill>
                <a:schemeClr val="bg1">
                  <a:lumMod val="75000"/>
                </a:schemeClr>
              </a:solidFill>
              <a:effectLst/>
              <a:latin typeface="Arial" panose="020B0604020202020204" pitchFamily="34" charset="0"/>
              <a:cs typeface="Arial" panose="020B0604020202020204" pitchFamily="34" charset="0"/>
            </a:endParaRPr>
          </a:p>
          <a:p>
            <a:br>
              <a:rPr lang="en-US" sz="700" b="0" i="0">
                <a:solidFill>
                  <a:schemeClr val="bg1">
                    <a:lumMod val="75000"/>
                  </a:schemeClr>
                </a:solidFill>
                <a:effectLst/>
                <a:latin typeface="Arial" panose="020B0604020202020204" pitchFamily="34" charset="0"/>
                <a:cs typeface="Arial" panose="020B0604020202020204" pitchFamily="34" charset="0"/>
              </a:rPr>
            </a:br>
            <a:endParaRPr lang="en-US" sz="7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115</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20B293C-5648-4E44-A6A1-4BCE40C66D15}"/>
              </a:ext>
            </a:extLst>
          </p:cNvPr>
          <p:cNvSpPr>
            <a:spLocks noGrp="1"/>
          </p:cNvSpPr>
          <p:nvPr>
            <p:ph type="title"/>
          </p:nvPr>
        </p:nvSpPr>
        <p:spPr>
          <a:xfrm>
            <a:off x="181495" y="149484"/>
            <a:ext cx="5257800" cy="808406"/>
          </a:xfrm>
        </p:spPr>
        <p:txBody>
          <a:bodyPr>
            <a:normAutofit/>
          </a:bodyPr>
          <a:lstStyle/>
          <a:p>
            <a:r>
              <a:rPr lang="en-US" sz="2400">
                <a:solidFill>
                  <a:schemeClr val="bg1"/>
                </a:solidFill>
                <a:latin typeface="Arial" panose="020B0604020202020204" pitchFamily="34" charset="0"/>
                <a:cs typeface="Arial" panose="020B0604020202020204" pitchFamily="34" charset="0"/>
              </a:rPr>
              <a:t>Using Established Instruments</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Textfeld 12"/>
          <p:cNvSpPr txBox="1"/>
          <p:nvPr/>
        </p:nvSpPr>
        <p:spPr bwMode="auto">
          <a:xfrm>
            <a:off x="193327" y="1202821"/>
            <a:ext cx="3166369" cy="954107"/>
          </a:xfrm>
          <a:prstGeom prst="rect">
            <a:avLst/>
          </a:prstGeom>
          <a:noFill/>
        </p:spPr>
        <p:txBody>
          <a:bodyPr wrap="square">
            <a:spAutoFit/>
          </a:bodyPr>
          <a:lstStyle/>
          <a:p>
            <a:pPr>
              <a:defRPr/>
            </a:pPr>
            <a:r>
              <a:rPr lang="en-US" sz="2800" b="1">
                <a:solidFill>
                  <a:srgbClr val="0070C0"/>
                </a:solidFill>
                <a:latin typeface="Arial"/>
                <a:cs typeface="Arial"/>
              </a:rPr>
              <a:t>Questionnaires of other surveys</a:t>
            </a:r>
          </a:p>
        </p:txBody>
      </p:sp>
      <p:sp>
        <p:nvSpPr>
          <p:cNvPr id="18" name="Textfeld 17"/>
          <p:cNvSpPr txBox="1"/>
          <p:nvPr/>
        </p:nvSpPr>
        <p:spPr bwMode="auto">
          <a:xfrm>
            <a:off x="286595" y="2348880"/>
            <a:ext cx="2850163" cy="4508927"/>
          </a:xfrm>
          <a:prstGeom prst="rect">
            <a:avLst/>
          </a:prstGeom>
          <a:noFill/>
        </p:spPr>
        <p:txBody>
          <a:bodyPr wrap="square">
            <a:spAutoFit/>
          </a:bodyPr>
          <a:lstStyle/>
          <a:p>
            <a:pPr marL="285750" indent="-285750">
              <a:spcAft>
                <a:spcPts val="600"/>
              </a:spcAft>
              <a:buFont typeface="Arial"/>
              <a:buChar char="•"/>
              <a:defRPr/>
            </a:pPr>
            <a:r>
              <a:rPr lang="en-US" u="sng">
                <a:latin typeface="Arial"/>
                <a:cs typeface="Arial"/>
                <a:hlinkClick r:id="rId6" tooltip="https://datasetsearch.research.google.com/"/>
              </a:rPr>
              <a:t>Google data set search</a:t>
            </a:r>
            <a:endParaRPr lang="en-US">
              <a:latin typeface="Arial"/>
              <a:cs typeface="Arial"/>
            </a:endParaRPr>
          </a:p>
          <a:p>
            <a:pPr marL="285750" indent="-285750">
              <a:spcAft>
                <a:spcPts val="600"/>
              </a:spcAft>
              <a:buFont typeface="Arial"/>
              <a:buChar char="•"/>
              <a:defRPr/>
            </a:pPr>
            <a:r>
              <a:rPr lang="en-US">
                <a:latin typeface="Arial"/>
                <a:cs typeface="Arial"/>
              </a:rPr>
              <a:t>Research Data Centres</a:t>
            </a:r>
            <a:endParaRPr lang="en-US"/>
          </a:p>
          <a:p>
            <a:pPr marL="541338" lvl="1" indent="-276225">
              <a:spcAft>
                <a:spcPts val="600"/>
              </a:spcAft>
              <a:buFont typeface="Wingdings"/>
              <a:buChar char="Ø"/>
              <a:defRPr/>
            </a:pPr>
            <a:r>
              <a:rPr lang="en-US">
                <a:latin typeface="Arial"/>
                <a:cs typeface="Arial"/>
              </a:rPr>
              <a:t>Search for studies or survey instruments</a:t>
            </a:r>
            <a:endParaRPr lang="en-US"/>
          </a:p>
          <a:p>
            <a:pPr marL="285750" indent="-285750">
              <a:spcAft>
                <a:spcPts val="600"/>
              </a:spcAft>
              <a:buFont typeface="Arial"/>
              <a:buChar char="•"/>
              <a:defRPr/>
            </a:pPr>
            <a:r>
              <a:rPr lang="en-US">
                <a:latin typeface="Arial"/>
                <a:cs typeface="Arial"/>
              </a:rPr>
              <a:t>Survey websites</a:t>
            </a:r>
            <a:endParaRPr lang="en-US"/>
          </a:p>
          <a:p>
            <a:pPr marL="550863" lvl="1" indent="-285750">
              <a:spcAft>
                <a:spcPts val="600"/>
              </a:spcAft>
              <a:buFont typeface="Wingdings"/>
              <a:buChar char="Ø"/>
              <a:defRPr/>
            </a:pPr>
            <a:r>
              <a:rPr lang="en-US">
                <a:latin typeface="Arial"/>
                <a:cs typeface="Arial"/>
              </a:rPr>
              <a:t>Specific or large-scale surveys (e.g. </a:t>
            </a:r>
            <a:r>
              <a:rPr lang="en-US" u="sng">
                <a:latin typeface="Arial"/>
                <a:cs typeface="Arial"/>
                <a:hlinkClick r:id="rId7" tooltip="https://www.gesis.org/en/allbus"/>
              </a:rPr>
              <a:t>ALLBUS</a:t>
            </a:r>
            <a:r>
              <a:rPr lang="en-US">
                <a:latin typeface="Arial"/>
                <a:cs typeface="Arial"/>
              </a:rPr>
              <a:t>, </a:t>
            </a:r>
            <a:r>
              <a:rPr lang="en-US" u="sng">
                <a:latin typeface="Arial"/>
                <a:cs typeface="Arial"/>
                <a:hlinkClick r:id="rId8" tooltip="https://www.europeansocialsurvey.org/"/>
              </a:rPr>
              <a:t>ESS</a:t>
            </a:r>
            <a:r>
              <a:rPr lang="en-US">
                <a:latin typeface="Arial"/>
                <a:cs typeface="Arial"/>
              </a:rPr>
              <a:t>, </a:t>
            </a:r>
            <a:r>
              <a:rPr lang="en-US" u="sng">
                <a:latin typeface="Arial"/>
                <a:cs typeface="Arial"/>
                <a:hlinkClick r:id="rId9" tooltip="https://www.diw.de/de/diw_01.c.412809.de/sozio-oekonomisches_panel__soep.html"/>
              </a:rPr>
              <a:t>SOEP</a:t>
            </a:r>
            <a:r>
              <a:rPr lang="en-US">
                <a:latin typeface="Arial"/>
                <a:cs typeface="Arial"/>
              </a:rPr>
              <a:t>, </a:t>
            </a:r>
            <a:r>
              <a:rPr lang="en-US" u="sng">
                <a:latin typeface="Arial"/>
                <a:cs typeface="Arial"/>
                <a:hlinkClick r:id="rId10" tooltip="https://www.neps-data.de/Mainpage"/>
              </a:rPr>
              <a:t>NEPS</a:t>
            </a:r>
            <a:r>
              <a:rPr lang="en-US">
                <a:latin typeface="Arial"/>
                <a:cs typeface="Arial"/>
              </a:rPr>
              <a:t>, </a:t>
            </a:r>
            <a:r>
              <a:rPr lang="en-US" u="sng">
                <a:latin typeface="Arial"/>
                <a:cs typeface="Arial"/>
                <a:hlinkClick r:id="rId11" tooltip="https://share-eric.eu/"/>
              </a:rPr>
              <a:t>SHARE</a:t>
            </a:r>
            <a:r>
              <a:rPr lang="en-US">
                <a:latin typeface="Arial"/>
                <a:cs typeface="Arial"/>
              </a:rPr>
              <a:t>)</a:t>
            </a:r>
            <a:endParaRPr lang="en-US"/>
          </a:p>
          <a:p>
            <a:pPr marL="265113" lvl="1" indent="-265113">
              <a:spcAft>
                <a:spcPts val="600"/>
              </a:spcAft>
              <a:buFont typeface="Arial"/>
              <a:buChar char="•"/>
              <a:defRPr/>
            </a:pPr>
            <a:r>
              <a:rPr lang="en-US">
                <a:latin typeface="Arial"/>
                <a:cs typeface="Arial"/>
              </a:rPr>
              <a:t>Contact researcher</a:t>
            </a:r>
            <a:endParaRPr lang="en-US"/>
          </a:p>
          <a:p>
            <a:pPr lvl="1">
              <a:spcAft>
                <a:spcPts val="600"/>
              </a:spcAft>
              <a:defRPr/>
            </a:pPr>
            <a:endParaRPr lang="en-US">
              <a:latin typeface="Arial"/>
              <a:cs typeface="Arial"/>
            </a:endParaRPr>
          </a:p>
          <a:p>
            <a:pPr>
              <a:spcAft>
                <a:spcPts val="600"/>
              </a:spcAft>
              <a:defRPr/>
            </a:pPr>
            <a:endParaRPr lang="en-US">
              <a:latin typeface="Arial"/>
              <a:cs typeface="Arial"/>
            </a:endParaRPr>
          </a:p>
        </p:txBody>
      </p:sp>
      <p:pic>
        <p:nvPicPr>
          <p:cNvPr id="6" name="Grafik 5" descr="Screenshot from the DZHW research data center metadata portal showing the search option. In this screenshot the Nacaps surveys have been searched for. The website shows the title the survey period, waves, survey data type, available languages of the data, DOI, publish date, version, access way, etc.. "/>
          <p:cNvPicPr>
            <a:picLocks noChangeAspect="1"/>
          </p:cNvPicPr>
          <p:nvPr/>
        </p:nvPicPr>
        <p:blipFill>
          <a:blip r:embed="rId12"/>
          <a:stretch/>
        </p:blipFill>
        <p:spPr bwMode="auto">
          <a:xfrm>
            <a:off x="3136758" y="1152128"/>
            <a:ext cx="8795831" cy="5036149"/>
          </a:xfrm>
          <a:prstGeom prst="rect">
            <a:avLst/>
          </a:prstGeom>
          <a:ln>
            <a:solidFill>
              <a:schemeClr val="tx1"/>
            </a:solidFill>
          </a:ln>
        </p:spPr>
      </p:pic>
      <p:sp>
        <p:nvSpPr>
          <p:cNvPr id="12" name="Textfeld 11" descr="Image source">
            <a:extLst>
              <a:ext uri="{FF2B5EF4-FFF2-40B4-BE49-F238E27FC236}">
                <a16:creationId xmlns:a16="http://schemas.microsoft.com/office/drawing/2014/main" id="{F99BDB60-6D80-4048-BBBD-808153B25550}"/>
              </a:ext>
            </a:extLst>
          </p:cNvPr>
          <p:cNvSpPr txBox="1"/>
          <p:nvPr/>
        </p:nvSpPr>
        <p:spPr bwMode="auto">
          <a:xfrm>
            <a:off x="3046366" y="6217567"/>
            <a:ext cx="8018186"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(DZHW). (n.d.). National Academics Panel Study (Nacaps), 2018 – Version 2.0.0. FDZ-DZHW Metadata Portal. </a:t>
            </a:r>
          </a:p>
          <a:p>
            <a:r>
              <a:rPr lang="en-US" sz="700">
                <a:solidFill>
                  <a:schemeClr val="bg1">
                    <a:lumMod val="75000"/>
                  </a:schemeClr>
                </a:solidFill>
                <a:latin typeface="Arial" panose="020B0604020202020204" pitchFamily="34" charset="0"/>
                <a:cs typeface="Arial" panose="020B0604020202020204" pitchFamily="34" charset="0"/>
              </a:rPr>
              <a:t>Retrieved June 25, 2025, from https://metadata.fdz.dzhw.eu/de/data-packages/stu-nac2018?page=1&amp;size=10&amp;type=surveys&amp;version=2.0.0</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116</a:t>
            </a:fld>
            <a:endParaRPr lang="en-US">
              <a:solidFill>
                <a:schemeClr val="bg1">
                  <a:lumMod val="50000"/>
                </a:schemeClr>
              </a:solidFill>
              <a:latin typeface="Helvetica"/>
            </a:endParaRPr>
          </a:p>
        </p:txBody>
      </p:sp>
      <p:sp>
        <p:nvSpPr>
          <p:cNvPr id="6" name="Titel 5">
            <a:extLst>
              <a:ext uri="{FF2B5EF4-FFF2-40B4-BE49-F238E27FC236}">
                <a16:creationId xmlns:a16="http://schemas.microsoft.com/office/drawing/2014/main" id="{7230FDD1-806F-41A0-B57F-A7C7360243C7}"/>
              </a:ext>
            </a:extLst>
          </p:cNvPr>
          <p:cNvSpPr>
            <a:spLocks noGrp="1"/>
          </p:cNvSpPr>
          <p:nvPr>
            <p:ph type="title"/>
          </p:nvPr>
        </p:nvSpPr>
        <p:spPr>
          <a:xfrm>
            <a:off x="390872" y="286294"/>
            <a:ext cx="4846066" cy="577850"/>
          </a:xfrm>
        </p:spPr>
        <p:txBody>
          <a:bodyPr>
            <a:normAutofit/>
          </a:bodyPr>
          <a:lstStyle/>
          <a:p>
            <a:r>
              <a:rPr lang="en-US" sz="2400">
                <a:solidFill>
                  <a:schemeClr val="bg1"/>
                </a:solidFill>
                <a:latin typeface="Arial" panose="020B0604020202020204" pitchFamily="34" charset="0"/>
                <a:cs typeface="Arial" panose="020B0604020202020204" pitchFamily="34" charset="0"/>
              </a:rPr>
              <a:t>Using Established Instruments</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Textfeld 12"/>
          <p:cNvSpPr txBox="1"/>
          <p:nvPr/>
        </p:nvSpPr>
        <p:spPr bwMode="auto">
          <a:xfrm>
            <a:off x="390872" y="1233345"/>
            <a:ext cx="10169623" cy="523220"/>
          </a:xfrm>
          <a:prstGeom prst="rect">
            <a:avLst/>
          </a:prstGeom>
          <a:noFill/>
        </p:spPr>
        <p:txBody>
          <a:bodyPr wrap="square">
            <a:spAutoFit/>
          </a:bodyPr>
          <a:lstStyle/>
          <a:p>
            <a:pPr>
              <a:defRPr/>
            </a:pPr>
            <a:r>
              <a:rPr lang="en-US" sz="2800" b="1">
                <a:solidFill>
                  <a:srgbClr val="0070C0"/>
                </a:solidFill>
                <a:latin typeface="Arial"/>
                <a:cs typeface="Arial"/>
              </a:rPr>
              <a:t>Adopt vs. Adapt</a:t>
            </a:r>
          </a:p>
        </p:txBody>
      </p:sp>
      <p:pic>
        <p:nvPicPr>
          <p:cNvPr id="3074" name="Picture 2" descr="A meme showing a hamster with the face edited to look sad. Its eyes look bigger, eyebrows have been painted on and it looks like it has tears in its eyes looking straight into the camera. The text at the bottom says: „Oh no, there’s no survey question that works for what I need“. ">
            <a:extLst>
              <a:ext uri="{FF2B5EF4-FFF2-40B4-BE49-F238E27FC236}">
                <a16:creationId xmlns:a16="http://schemas.microsoft.com/office/drawing/2014/main" id="{E6FFF3CF-5854-4A82-B4A5-D521268208DC}"/>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57981" y="1983696"/>
            <a:ext cx="2476500" cy="24765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feld 20" descr="Image source">
            <a:extLst>
              <a:ext uri="{FF2B5EF4-FFF2-40B4-BE49-F238E27FC236}">
                <a16:creationId xmlns:a16="http://schemas.microsoft.com/office/drawing/2014/main" id="{4E50F719-62F6-4426-976C-E8EDE49A0559}"/>
              </a:ext>
            </a:extLst>
          </p:cNvPr>
          <p:cNvSpPr txBox="1"/>
          <p:nvPr/>
        </p:nvSpPr>
        <p:spPr>
          <a:xfrm>
            <a:off x="573599" y="4437112"/>
            <a:ext cx="2714089"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Meme using the “Crying Hamster” reaction image format. Created by @HammyCommunity, captured via imgflip.com. Retrieved June 25, 2025.</a:t>
            </a:r>
          </a:p>
        </p:txBody>
      </p:sp>
      <p:sp>
        <p:nvSpPr>
          <p:cNvPr id="12" name="Textfeld 11"/>
          <p:cNvSpPr txBox="1"/>
          <p:nvPr/>
        </p:nvSpPr>
        <p:spPr bwMode="auto">
          <a:xfrm>
            <a:off x="492043" y="4947546"/>
            <a:ext cx="4112232" cy="1354217"/>
          </a:xfrm>
          <a:prstGeom prst="rect">
            <a:avLst/>
          </a:prstGeom>
          <a:noFill/>
        </p:spPr>
        <p:txBody>
          <a:bodyPr wrap="square">
            <a:spAutoFit/>
          </a:bodyPr>
          <a:lstStyle/>
          <a:p>
            <a:pPr>
              <a:spcAft>
                <a:spcPts val="600"/>
              </a:spcAft>
              <a:defRPr/>
            </a:pPr>
            <a:r>
              <a:rPr lang="en-US" b="1">
                <a:solidFill>
                  <a:srgbClr val="0070C0"/>
                </a:solidFill>
                <a:latin typeface="Arial"/>
                <a:cs typeface="Arial"/>
              </a:rPr>
              <a:t>Adopt: </a:t>
            </a:r>
            <a:r>
              <a:rPr lang="en-US">
                <a:latin typeface="Arial"/>
                <a:cs typeface="Arial"/>
              </a:rPr>
              <a:t>Take the instrument as it is</a:t>
            </a:r>
            <a:endParaRPr lang="en-US"/>
          </a:p>
          <a:p>
            <a:pPr>
              <a:spcAft>
                <a:spcPts val="600"/>
              </a:spcAft>
              <a:defRPr/>
            </a:pPr>
            <a:r>
              <a:rPr lang="en-US" b="1">
                <a:solidFill>
                  <a:srgbClr val="0070C0"/>
                </a:solidFill>
                <a:latin typeface="Arial"/>
                <a:cs typeface="Arial"/>
              </a:rPr>
              <a:t>Adapt: </a:t>
            </a:r>
            <a:r>
              <a:rPr lang="en-US">
                <a:latin typeface="Arial"/>
                <a:cs typeface="Arial"/>
              </a:rPr>
              <a:t>Take and modify the instrument to suit your needs</a:t>
            </a:r>
            <a:endParaRPr lang="en-US"/>
          </a:p>
          <a:p>
            <a:pPr>
              <a:spcAft>
                <a:spcPts val="600"/>
              </a:spcAft>
              <a:defRPr/>
            </a:pPr>
            <a:endParaRPr lang="en-US">
              <a:latin typeface="Arial"/>
              <a:cs typeface="Arial"/>
            </a:endParaRPr>
          </a:p>
        </p:txBody>
      </p:sp>
      <p:pic>
        <p:nvPicPr>
          <p:cNvPr id="7" name="Grafik 6" descr="Question from the DZWH survey with 4 different endings and two answer options each, the first part of the question being „Do you work in a position which…“. The first question asks if a university degree is essential for their position, the second asks if a university is a general rule, the third if a university is an advantage if not the rule, and the last one asks if the degree is irrelevant. For all questions the answer options are „first position“ and „current position“. "/>
          <p:cNvPicPr>
            <a:picLocks noChangeAspect="1"/>
          </p:cNvPicPr>
          <p:nvPr/>
        </p:nvPicPr>
        <p:blipFill>
          <a:blip r:embed="rId7"/>
          <a:srcRect l="6233"/>
          <a:stretch/>
        </p:blipFill>
        <p:spPr bwMode="auto">
          <a:xfrm>
            <a:off x="6888087" y="1289409"/>
            <a:ext cx="4251902" cy="2476846"/>
          </a:xfrm>
          <a:prstGeom prst="rect">
            <a:avLst/>
          </a:prstGeom>
          <a:ln>
            <a:solidFill>
              <a:schemeClr val="tx1"/>
            </a:solidFill>
          </a:ln>
        </p:spPr>
      </p:pic>
      <p:sp>
        <p:nvSpPr>
          <p:cNvPr id="18" name="Textfeld 17" descr="Image source">
            <a:extLst>
              <a:ext uri="{FF2B5EF4-FFF2-40B4-BE49-F238E27FC236}">
                <a16:creationId xmlns:a16="http://schemas.microsoft.com/office/drawing/2014/main" id="{6A7E2829-C71D-4C34-B615-B78D4526B32D}"/>
              </a:ext>
            </a:extLst>
          </p:cNvPr>
          <p:cNvSpPr txBox="1"/>
          <p:nvPr/>
        </p:nvSpPr>
        <p:spPr bwMode="auto">
          <a:xfrm rot="16200000">
            <a:off x="10129345" y="2149610"/>
            <a:ext cx="2682136" cy="630942"/>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1. Data collection: 2015. Hanover: FDZ-DZHW.10.21249/DZHW:phd2014:4.0.0. Questionnaire “Karrieren Promovierter” (1</a:t>
            </a:r>
            <a:r>
              <a:rPr lang="en-US" sz="700" baseline="30000">
                <a:solidFill>
                  <a:schemeClr val="bg1">
                    <a:lumMod val="75000"/>
                  </a:schemeClr>
                </a:solidFill>
                <a:latin typeface="Arial" panose="020B0604020202020204" pitchFamily="34" charset="0"/>
                <a:cs typeface="Arial" panose="020B0604020202020204" pitchFamily="34" charset="0"/>
              </a:rPr>
              <a:t>st</a:t>
            </a:r>
            <a:r>
              <a:rPr lang="en-US" sz="700">
                <a:solidFill>
                  <a:schemeClr val="bg1">
                    <a:lumMod val="75000"/>
                  </a:schemeClr>
                </a:solidFill>
                <a:latin typeface="Arial" panose="020B0604020202020204" pitchFamily="34" charset="0"/>
                <a:cs typeface="Arial" panose="020B0604020202020204" pitchFamily="34" charset="0"/>
              </a:rPr>
              <a:t> wave - English)". Question 5.15</a:t>
            </a:r>
          </a:p>
        </p:txBody>
      </p:sp>
      <p:pic>
        <p:nvPicPr>
          <p:cNvPr id="3" name="Grafik 2" descr="Question from the Nacaps survey asking if a doctorate was or is necessary for the respondents current/last activity with the answer options being: „Necessary“; „Not necessary, but usual“; „Not usual, but advantageous“; „Not usual and rather of disadvantage“; „Irrelevant“. "/>
          <p:cNvPicPr>
            <a:picLocks noChangeAspect="1"/>
          </p:cNvPicPr>
          <p:nvPr/>
        </p:nvPicPr>
        <p:blipFill>
          <a:blip r:embed="rId8"/>
          <a:stretch/>
        </p:blipFill>
        <p:spPr bwMode="auto">
          <a:xfrm>
            <a:off x="5807968" y="3299098"/>
            <a:ext cx="5734850" cy="3200847"/>
          </a:xfrm>
          <a:prstGeom prst="rect">
            <a:avLst/>
          </a:prstGeom>
          <a:ln>
            <a:solidFill>
              <a:schemeClr val="tx1"/>
            </a:solidFill>
          </a:ln>
        </p:spPr>
      </p:pic>
      <p:sp>
        <p:nvSpPr>
          <p:cNvPr id="19" name="Textfeld 18" descr="Image source">
            <a:extLst>
              <a:ext uri="{FF2B5EF4-FFF2-40B4-BE49-F238E27FC236}">
                <a16:creationId xmlns:a16="http://schemas.microsoft.com/office/drawing/2014/main" id="{9BE1663C-4AE9-44FE-9DFE-5BEF424E21B6}"/>
              </a:ext>
            </a:extLst>
          </p:cNvPr>
          <p:cNvSpPr txBox="1"/>
          <p:nvPr/>
        </p:nvSpPr>
        <p:spPr bwMode="auto">
          <a:xfrm>
            <a:off x="5684266" y="6469886"/>
            <a:ext cx="5858552"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2. Data collection: 2020. Hanover: FDZ-DZHW. https://doi.org/10.21249/DZHW:nac2018:2.0.0. Questionnaire "Nacaps 2018. Variable Questionnaire for National Academics Panel Study 2018 (2nd wave - doctoral candidates) (English) ". Question B43.</a:t>
            </a:r>
          </a:p>
        </p:txBody>
      </p:sp>
      <p:sp>
        <p:nvSpPr>
          <p:cNvPr id="2" name="Rechteck 1">
            <a:extLst>
              <a:ext uri="{C183D7F6-B498-43B3-948B-1728B52AA6E4}">
                <adec:decorative xmlns:adec="http://schemas.microsoft.com/office/drawing/2017/decorative" val="1"/>
              </a:ext>
            </a:extLst>
          </p:cNvPr>
          <p:cNvSpPr/>
          <p:nvPr/>
        </p:nvSpPr>
        <p:spPr bwMode="auto">
          <a:xfrm>
            <a:off x="7558411" y="4234061"/>
            <a:ext cx="2233963" cy="523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17" name="Rechteck 16">
            <a:extLst>
              <a:ext uri="{C183D7F6-B498-43B3-948B-1728B52AA6E4}">
                <adec:decorative xmlns:adec="http://schemas.microsoft.com/office/drawing/2017/decorative" val="1"/>
              </a:ext>
            </a:extLst>
          </p:cNvPr>
          <p:cNvSpPr/>
          <p:nvPr/>
        </p:nvSpPr>
        <p:spPr bwMode="auto">
          <a:xfrm>
            <a:off x="5807968" y="4221088"/>
            <a:ext cx="2233963" cy="239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117</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E4DF63BB-CE03-4AD5-A779-6BAC38180019}"/>
              </a:ext>
            </a:extLst>
          </p:cNvPr>
          <p:cNvSpPr>
            <a:spLocks noGrp="1"/>
          </p:cNvSpPr>
          <p:nvPr>
            <p:ph type="title"/>
          </p:nvPr>
        </p:nvSpPr>
        <p:spPr>
          <a:xfrm>
            <a:off x="263352" y="136196"/>
            <a:ext cx="4753744" cy="868220"/>
          </a:xfrm>
        </p:spPr>
        <p:txBody>
          <a:bodyPr>
            <a:normAutofit/>
          </a:bodyPr>
          <a:lstStyle/>
          <a:p>
            <a:r>
              <a:rPr lang="en-US" sz="2400">
                <a:solidFill>
                  <a:schemeClr val="bg1"/>
                </a:solidFill>
                <a:latin typeface="Arial" panose="020B0604020202020204" pitchFamily="34" charset="0"/>
                <a:cs typeface="Arial" panose="020B0604020202020204" pitchFamily="34" charset="0"/>
              </a:rPr>
              <a:t>Using Established Instruments</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Textfeld 12"/>
          <p:cNvSpPr txBox="1"/>
          <p:nvPr/>
        </p:nvSpPr>
        <p:spPr bwMode="auto">
          <a:xfrm>
            <a:off x="390872" y="1233345"/>
            <a:ext cx="10169623" cy="523220"/>
          </a:xfrm>
          <a:prstGeom prst="rect">
            <a:avLst/>
          </a:prstGeom>
          <a:noFill/>
        </p:spPr>
        <p:txBody>
          <a:bodyPr wrap="square">
            <a:spAutoFit/>
          </a:bodyPr>
          <a:lstStyle/>
          <a:p>
            <a:pPr>
              <a:defRPr/>
            </a:pPr>
            <a:r>
              <a:rPr lang="en-US" sz="2800" b="1">
                <a:solidFill>
                  <a:srgbClr val="0070C0"/>
                </a:solidFill>
                <a:latin typeface="Arial"/>
                <a:cs typeface="Arial"/>
              </a:rPr>
              <a:t>What to consider?</a:t>
            </a:r>
          </a:p>
        </p:txBody>
      </p:sp>
      <p:sp>
        <p:nvSpPr>
          <p:cNvPr id="16" name="Textfeld 15"/>
          <p:cNvSpPr txBox="1"/>
          <p:nvPr/>
        </p:nvSpPr>
        <p:spPr bwMode="auto">
          <a:xfrm>
            <a:off x="504178" y="1916832"/>
            <a:ext cx="10416358" cy="2769989"/>
          </a:xfrm>
          <a:prstGeom prst="rect">
            <a:avLst/>
          </a:prstGeom>
          <a:noFill/>
        </p:spPr>
        <p:txBody>
          <a:bodyPr wrap="square" rtlCol="0">
            <a:spAutoFit/>
          </a:bodyPr>
          <a:lstStyle/>
          <a:p>
            <a:pPr marL="285750" indent="-285750">
              <a:spcAft>
                <a:spcPts val="1200"/>
              </a:spcAft>
              <a:buFont typeface="Arial"/>
              <a:buChar char="•"/>
              <a:defRPr/>
            </a:pPr>
            <a:r>
              <a:rPr lang="en-US">
                <a:latin typeface="Arial"/>
                <a:cs typeface="Arial"/>
              </a:rPr>
              <a:t>Questions that work well in one (cultural or linguistic) context </a:t>
            </a:r>
            <a:r>
              <a:rPr lang="en-US" b="1">
                <a:latin typeface="Arial"/>
                <a:cs typeface="Arial"/>
              </a:rPr>
              <a:t>may not translate </a:t>
            </a:r>
            <a:r>
              <a:rPr lang="en-US">
                <a:latin typeface="Arial"/>
                <a:cs typeface="Arial"/>
              </a:rPr>
              <a:t>effectively into another</a:t>
            </a:r>
            <a:endParaRPr lang="en-US"/>
          </a:p>
          <a:p>
            <a:pPr marL="285750" indent="-285750">
              <a:spcAft>
                <a:spcPts val="1200"/>
              </a:spcAft>
              <a:buFont typeface="Arial"/>
              <a:buChar char="•"/>
              <a:defRPr/>
            </a:pPr>
            <a:r>
              <a:rPr lang="en-US">
                <a:latin typeface="Arial"/>
                <a:cs typeface="Arial"/>
              </a:rPr>
              <a:t>Modifying questions can </a:t>
            </a:r>
            <a:r>
              <a:rPr lang="en-US" b="1">
                <a:latin typeface="Arial"/>
                <a:cs typeface="Arial"/>
              </a:rPr>
              <a:t>affect their reliability and validity </a:t>
            </a:r>
            <a:r>
              <a:rPr lang="en-US">
                <a:latin typeface="Arial"/>
                <a:cs typeface="Arial"/>
              </a:rPr>
              <a:t>and they might capture a different construct or concept</a:t>
            </a:r>
            <a:endParaRPr lang="en-US"/>
          </a:p>
          <a:p>
            <a:pPr marL="742950" lvl="1" indent="-285750">
              <a:spcAft>
                <a:spcPts val="1200"/>
              </a:spcAft>
              <a:buFont typeface="Wingdings"/>
              <a:buChar char="Ø"/>
              <a:defRPr/>
            </a:pPr>
            <a:r>
              <a:rPr lang="en-US">
                <a:latin typeface="Arial"/>
                <a:cs typeface="Arial"/>
              </a:rPr>
              <a:t>Conduct a pilot study to test the adopted/adapted questions with a small sample of your target population</a:t>
            </a:r>
            <a:endParaRPr lang="en-US"/>
          </a:p>
          <a:p>
            <a:pPr marL="285750" lvl="1" indent="-285750">
              <a:spcAft>
                <a:spcPts val="1200"/>
              </a:spcAft>
              <a:buFont typeface="Arial"/>
              <a:buChar char="•"/>
              <a:defRPr/>
            </a:pPr>
            <a:r>
              <a:rPr lang="en-US">
                <a:latin typeface="Arial"/>
                <a:cs typeface="Arial"/>
              </a:rPr>
              <a:t>The instrument may be subject to </a:t>
            </a:r>
            <a:r>
              <a:rPr lang="en-US" b="1">
                <a:latin typeface="Arial"/>
                <a:cs typeface="Arial"/>
              </a:rPr>
              <a:t>copyright or licensing terms</a:t>
            </a:r>
            <a:r>
              <a:rPr lang="en-US">
                <a:latin typeface="Arial"/>
                <a:cs typeface="Arial"/>
              </a:rPr>
              <a:t>, and its use may be subject to </a:t>
            </a:r>
            <a:r>
              <a:rPr lang="en-US" b="1">
                <a:latin typeface="Arial"/>
                <a:cs typeface="Arial"/>
              </a:rPr>
              <a:t>fees</a:t>
            </a:r>
            <a:r>
              <a:rPr lang="en-US">
                <a:latin typeface="Arial"/>
                <a:cs typeface="Arial"/>
              </a:rPr>
              <a:t> (common in medicine/psychology).</a:t>
            </a:r>
            <a:endParaRPr 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0" y="-27384"/>
            <a:ext cx="12293600" cy="6908006"/>
          </a:xfrm>
          <a:prstGeom prst="rect">
            <a:avLst/>
          </a:prstGeom>
        </p:spPr>
      </p:pic>
      <p:sp>
        <p:nvSpPr>
          <p:cNvPr id="5" name="Foliennummernplatzhalter 3">
            <a:extLst>
              <a:ext uri="{FF2B5EF4-FFF2-40B4-BE49-F238E27FC236}">
                <a16:creationId xmlns:a16="http://schemas.microsoft.com/office/drawing/2014/main" id="{384567A4-D1FF-442C-B839-3194DF2AFC04}"/>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A19DBDA-2535-46A2-9578-E72EE7BCA7C3}"/>
              </a:ext>
            </a:extLst>
          </p:cNvPr>
          <p:cNvSpPr>
            <a:spLocks noGrp="1"/>
          </p:cNvSpPr>
          <p:nvPr>
            <p:ph type="title"/>
          </p:nvPr>
        </p:nvSpPr>
        <p:spPr>
          <a:xfrm>
            <a:off x="3791744" y="2636912"/>
            <a:ext cx="4105672" cy="1325563"/>
          </a:xfrm>
        </p:spPr>
        <p:txBody>
          <a:bodyPr>
            <a:normAutofit/>
          </a:bodyPr>
          <a:lstStyle/>
          <a:p>
            <a:pPr algn="ctr"/>
            <a:r>
              <a:rPr lang="en-US" sz="2800" b="1">
                <a:solidFill>
                  <a:schemeClr val="bg1"/>
                </a:solidFill>
                <a:latin typeface="Arial" panose="020B0604020202020204" pitchFamily="34" charset="0"/>
                <a:cs typeface="Arial" panose="020B0604020202020204" pitchFamily="34" charset="0"/>
              </a:rPr>
              <a:t>Ethics And Data Protection</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119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C783C76F-F13D-48D1-9654-69E74E524955}"/>
              </a:ext>
            </a:extLst>
          </p:cNvPr>
          <p:cNvSpPr>
            <a:spLocks noGrp="1"/>
          </p:cNvSpPr>
          <p:nvPr>
            <p:ph type="title"/>
          </p:nvPr>
        </p:nvSpPr>
        <p:spPr>
          <a:xfrm>
            <a:off x="225324" y="159920"/>
            <a:ext cx="4393704" cy="724349"/>
          </a:xfrm>
        </p:spPr>
        <p:txBody>
          <a:bodyPr>
            <a:normAutofit/>
          </a:bodyPr>
          <a:lstStyle/>
          <a:p>
            <a:r>
              <a:rPr lang="en-US" sz="2400">
                <a:solidFill>
                  <a:schemeClr val="bg1"/>
                </a:solidFill>
                <a:latin typeface="Arial" panose="020B0604020202020204" pitchFamily="34" charset="0"/>
                <a:cs typeface="Arial" panose="020B0604020202020204" pitchFamily="34" charset="0"/>
              </a:rPr>
              <a:t>Ethics and Data Protection</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263352" y="1052736"/>
            <a:ext cx="9022397" cy="523220"/>
          </a:xfrm>
          <a:prstGeom prst="rect">
            <a:avLst/>
          </a:prstGeom>
          <a:noFill/>
        </p:spPr>
        <p:txBody>
          <a:bodyPr wrap="square">
            <a:spAutoFit/>
          </a:bodyPr>
          <a:lstStyle/>
          <a:p>
            <a:pPr>
              <a:defRPr/>
            </a:pPr>
            <a:r>
              <a:rPr lang="en-US" sz="2800" b="1">
                <a:solidFill>
                  <a:srgbClr val="0070C0"/>
                </a:solidFill>
                <a:latin typeface="Arial"/>
                <a:cs typeface="Arial"/>
              </a:rPr>
              <a:t>Why is it important to think about it?</a:t>
            </a:r>
          </a:p>
        </p:txBody>
      </p:sp>
      <p:sp>
        <p:nvSpPr>
          <p:cNvPr id="11" name="Textfeld 10"/>
          <p:cNvSpPr txBox="1"/>
          <p:nvPr/>
        </p:nvSpPr>
        <p:spPr bwMode="auto">
          <a:xfrm>
            <a:off x="408706" y="1988840"/>
            <a:ext cx="11375926" cy="2062103"/>
          </a:xfrm>
          <a:prstGeom prst="rect">
            <a:avLst/>
          </a:prstGeom>
          <a:noFill/>
        </p:spPr>
        <p:txBody>
          <a:bodyPr wrap="square">
            <a:spAutoFit/>
          </a:bodyPr>
          <a:lstStyle/>
          <a:p>
            <a:pPr marL="285750" indent="-285750">
              <a:spcAft>
                <a:spcPts val="1200"/>
              </a:spcAft>
              <a:buFont typeface="Arial"/>
              <a:buChar char="•"/>
              <a:defRPr/>
            </a:pPr>
            <a:r>
              <a:rPr lang="en-US" b="1">
                <a:latin typeface="Arial"/>
                <a:cs typeface="Arial"/>
              </a:rPr>
              <a:t>Legal Compliance: </a:t>
            </a:r>
            <a:r>
              <a:rPr lang="en-US">
                <a:latin typeface="Arial"/>
                <a:cs typeface="Arial"/>
              </a:rPr>
              <a:t>Designing questionnaires with data protection and ethics in mind helps ensure that all data collection processes are lawful, reducing the risk of penalties for non-compliance.</a:t>
            </a:r>
            <a:endParaRPr lang="en-US"/>
          </a:p>
          <a:p>
            <a:pPr marL="285750" indent="-285750">
              <a:spcAft>
                <a:spcPts val="1200"/>
              </a:spcAft>
              <a:buFont typeface="Arial"/>
              <a:buChar char="•"/>
              <a:defRPr/>
            </a:pPr>
            <a:r>
              <a:rPr lang="en-US" b="1">
                <a:latin typeface="Arial"/>
                <a:cs typeface="Arial"/>
              </a:rPr>
              <a:t>Building Trust: </a:t>
            </a:r>
            <a:r>
              <a:rPr lang="en-US">
                <a:latin typeface="Arial"/>
                <a:cs typeface="Arial"/>
              </a:rPr>
              <a:t>Compliant practices show respondents that their privacy is respected, which can lead to higher response rates and better-quality data.</a:t>
            </a:r>
            <a:endParaRPr lang="en-US"/>
          </a:p>
          <a:p>
            <a:pPr marL="285750" indent="-285750">
              <a:spcAft>
                <a:spcPts val="1200"/>
              </a:spcAft>
              <a:buFont typeface="Arial"/>
              <a:buChar char="•"/>
              <a:defRPr/>
            </a:pPr>
            <a:r>
              <a:rPr lang="en-US" b="1">
                <a:latin typeface="Arial"/>
                <a:cs typeface="Arial"/>
              </a:rPr>
              <a:t>Consequences for your Project: </a:t>
            </a:r>
            <a:r>
              <a:rPr lang="en-US">
                <a:latin typeface="Arial"/>
                <a:cs typeface="Arial"/>
              </a:rPr>
              <a:t>Failure to comply with data protection regulations or poor implementation can negatively impact the research project (e.g., deletion of survey data)</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24680" y="-27384"/>
            <a:ext cx="12293600" cy="6908006"/>
          </a:xfrm>
          <a:prstGeom prst="rect">
            <a:avLst/>
          </a:prstGeom>
        </p:spPr>
      </p:pic>
      <p:sp>
        <p:nvSpPr>
          <p:cNvPr id="7" name="Foliennummernplatzhalter 3">
            <a:extLst>
              <a:ext uri="{FF2B5EF4-FFF2-40B4-BE49-F238E27FC236}">
                <a16:creationId xmlns:a16="http://schemas.microsoft.com/office/drawing/2014/main" id="{2439B148-AF46-4ECA-849D-865F6890A783}"/>
              </a:ext>
            </a:extLst>
          </p:cNvPr>
          <p:cNvSpPr>
            <a:spLocks noGrp="1"/>
          </p:cNvSpPr>
          <p:nvPr>
            <p:ph type="sldNum" sz="quarter" idx="12"/>
          </p:nvPr>
        </p:nvSpPr>
        <p:spPr bwMode="auto"/>
        <p:txBody>
          <a:bodyPr/>
          <a:lstStyle/>
          <a:p>
            <a:pPr algn="r">
              <a:defRPr/>
            </a:pPr>
            <a:r>
              <a:rPr lang="de-DE" dirty="0">
                <a:solidFill>
                  <a:schemeClr val="bg1">
                    <a:lumMod val="50000"/>
                  </a:schemeClr>
                </a:solidFill>
                <a:latin typeface="Helvetica"/>
              </a:rPr>
              <a:t>12</a:t>
            </a:r>
          </a:p>
        </p:txBody>
      </p:sp>
      <p:sp>
        <p:nvSpPr>
          <p:cNvPr id="2" name="Titel 1">
            <a:extLst>
              <a:ext uri="{FF2B5EF4-FFF2-40B4-BE49-F238E27FC236}">
                <a16:creationId xmlns:a16="http://schemas.microsoft.com/office/drawing/2014/main" id="{02D6B7B6-F5F0-4022-8AFE-0FAA4C72C412}"/>
              </a:ext>
            </a:extLst>
          </p:cNvPr>
          <p:cNvSpPr>
            <a:spLocks noGrp="1"/>
          </p:cNvSpPr>
          <p:nvPr>
            <p:ph type="title"/>
          </p:nvPr>
        </p:nvSpPr>
        <p:spPr>
          <a:xfrm>
            <a:off x="3136776" y="2636912"/>
            <a:ext cx="5473824" cy="1325563"/>
          </a:xfrm>
        </p:spPr>
        <p:txBody>
          <a:bodyPr>
            <a:normAutofit/>
          </a:bodyPr>
          <a:lstStyle/>
          <a:p>
            <a:pPr algn="ctr"/>
            <a:r>
              <a:rPr lang="en-US" sz="2400" b="1">
                <a:solidFill>
                  <a:schemeClr val="bg1"/>
                </a:solidFill>
                <a:latin typeface="Arial" panose="020B0604020202020204" pitchFamily="34" charset="0"/>
                <a:cs typeface="Arial" panose="020B0604020202020204" pitchFamily="34" charset="0"/>
              </a:rPr>
              <a:t>Characteristics of a </a:t>
            </a:r>
            <a:br>
              <a:rPr lang="en-US" sz="2400" b="1">
                <a:solidFill>
                  <a:schemeClr val="bg1"/>
                </a:solidFill>
                <a:latin typeface="Arial" panose="020B0604020202020204" pitchFamily="34" charset="0"/>
                <a:cs typeface="Arial" panose="020B0604020202020204" pitchFamily="34" charset="0"/>
              </a:rPr>
            </a:br>
            <a:r>
              <a:rPr lang="en-US" sz="2400" b="1">
                <a:solidFill>
                  <a:schemeClr val="bg1"/>
                </a:solidFill>
                <a:latin typeface="Arial" panose="020B0604020202020204" pitchFamily="34" charset="0"/>
                <a:cs typeface="Arial" panose="020B0604020202020204" pitchFamily="34" charset="0"/>
              </a:rPr>
              <a:t>Well-Designed Questionnaire</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E84244B2-8008-43A9-84B6-7ACFB7C9251E}"/>
              </a:ext>
            </a:extLst>
          </p:cNvPr>
          <p:cNvSpPr>
            <a:spLocks noGrp="1"/>
          </p:cNvSpPr>
          <p:nvPr>
            <p:ph type="title"/>
          </p:nvPr>
        </p:nvSpPr>
        <p:spPr>
          <a:xfrm>
            <a:off x="263353" y="159920"/>
            <a:ext cx="4033664" cy="714866"/>
          </a:xfrm>
        </p:spPr>
        <p:txBody>
          <a:bodyPr>
            <a:normAutofit/>
          </a:bodyPr>
          <a:lstStyle/>
          <a:p>
            <a:r>
              <a:rPr lang="en-US" sz="2400">
                <a:solidFill>
                  <a:schemeClr val="bg1"/>
                </a:solidFill>
                <a:latin typeface="Arial" panose="020B0604020202020204" pitchFamily="34" charset="0"/>
                <a:cs typeface="Arial" panose="020B0604020202020204" pitchFamily="34" charset="0"/>
              </a:rPr>
              <a:t>Ethics and Data Protection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263353" y="1052736"/>
            <a:ext cx="3168351" cy="523220"/>
          </a:xfrm>
          <a:prstGeom prst="rect">
            <a:avLst/>
          </a:prstGeom>
          <a:noFill/>
        </p:spPr>
        <p:txBody>
          <a:bodyPr wrap="square">
            <a:spAutoFit/>
          </a:bodyPr>
          <a:lstStyle/>
          <a:p>
            <a:pPr>
              <a:defRPr/>
            </a:pPr>
            <a:r>
              <a:rPr lang="en-US" sz="2800" b="1">
                <a:solidFill>
                  <a:srgbClr val="0070C0"/>
                </a:solidFill>
                <a:latin typeface="Arial"/>
                <a:cs typeface="Arial"/>
              </a:rPr>
              <a:t>Disclaimer</a:t>
            </a:r>
          </a:p>
        </p:txBody>
      </p:sp>
      <p:pic>
        <p:nvPicPr>
          <p:cNvPr id="22" name="Grafik 21" descr="A koala with leafs in his mouth looking at the camera with the text at the bottom of the picture saying: „I have all the Koalifications“ with a red text box crossing out the „all the“ and replacing it with „Not the“ so that the text says: „I have not all the koalifications“. "/>
          <p:cNvPicPr>
            <a:picLocks noChangeAspect="1"/>
          </p:cNvPicPr>
          <p:nvPr/>
        </p:nvPicPr>
        <p:blipFill>
          <a:blip r:embed="rId6"/>
          <a:srcRect t="15997"/>
          <a:stretch/>
        </p:blipFill>
        <p:spPr bwMode="auto">
          <a:xfrm>
            <a:off x="3647728" y="1225964"/>
            <a:ext cx="4762500" cy="5336827"/>
          </a:xfrm>
          <a:prstGeom prst="rect">
            <a:avLst/>
          </a:prstGeom>
          <a:ln>
            <a:solidFill>
              <a:schemeClr val="tx1"/>
            </a:solidFill>
          </a:ln>
        </p:spPr>
      </p:pic>
      <p:sp>
        <p:nvSpPr>
          <p:cNvPr id="32" name="Rechteck 31">
            <a:extLst>
              <a:ext uri="{C183D7F6-B498-43B3-948B-1728B52AA6E4}">
                <adec:decorative xmlns:adec="http://schemas.microsoft.com/office/drawing/2017/decorative" val="1"/>
              </a:ext>
            </a:extLst>
          </p:cNvPr>
          <p:cNvSpPr/>
          <p:nvPr/>
        </p:nvSpPr>
        <p:spPr bwMode="auto">
          <a:xfrm rot="1433096">
            <a:off x="5884900" y="5457040"/>
            <a:ext cx="1656184" cy="349992"/>
          </a:xfrm>
          <a:prstGeom prst="rect">
            <a:avLst/>
          </a:pr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b="1">
                <a:latin typeface="Arial"/>
                <a:cs typeface="Arial"/>
              </a:rPr>
              <a:t>NOT THE</a:t>
            </a:r>
            <a:endParaRPr lang="en-US"/>
          </a:p>
        </p:txBody>
      </p:sp>
      <p:sp>
        <p:nvSpPr>
          <p:cNvPr id="14" name="Textfeld 13" descr="Image source">
            <a:extLst>
              <a:ext uri="{FF2B5EF4-FFF2-40B4-BE49-F238E27FC236}">
                <a16:creationId xmlns:a16="http://schemas.microsoft.com/office/drawing/2014/main" id="{C489496C-02A1-40B7-B0A5-271C1DC18691}"/>
              </a:ext>
            </a:extLst>
          </p:cNvPr>
          <p:cNvSpPr txBox="1"/>
          <p:nvPr/>
        </p:nvSpPr>
        <p:spPr>
          <a:xfrm>
            <a:off x="3571637" y="6597352"/>
            <a:ext cx="5116651"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Meme using the "Surprised Koala" template. Caption via Imgflip.com. Retrieved June 30, 2025.</a:t>
            </a:r>
          </a:p>
        </p:txBody>
      </p:sp>
      <p:sp>
        <p:nvSpPr>
          <p:cNvPr id="33" name="Textfeld 32"/>
          <p:cNvSpPr txBox="1"/>
          <p:nvPr/>
        </p:nvSpPr>
        <p:spPr bwMode="auto">
          <a:xfrm>
            <a:off x="8558327" y="6190748"/>
            <a:ext cx="2880321" cy="369332"/>
          </a:xfrm>
          <a:prstGeom prst="rect">
            <a:avLst/>
          </a:prstGeom>
          <a:noFill/>
        </p:spPr>
        <p:txBody>
          <a:bodyPr wrap="square" rtlCol="0">
            <a:spAutoFit/>
          </a:bodyPr>
          <a:lstStyle/>
          <a:p>
            <a:pPr>
              <a:defRPr/>
            </a:pPr>
            <a:r>
              <a:rPr lang="en-US">
                <a:latin typeface="Arial"/>
                <a:cs typeface="Arial"/>
              </a:rPr>
              <a:t>I’m not a lawyer!</a:t>
            </a:r>
            <a:endParaRPr 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121</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05E10813-E7D7-4B2E-A609-74D82A0ABAAF}"/>
              </a:ext>
            </a:extLst>
          </p:cNvPr>
          <p:cNvSpPr>
            <a:spLocks noGrp="1"/>
          </p:cNvSpPr>
          <p:nvPr>
            <p:ph type="title"/>
          </p:nvPr>
        </p:nvSpPr>
        <p:spPr>
          <a:xfrm>
            <a:off x="263352" y="58490"/>
            <a:ext cx="3552424" cy="850230"/>
          </a:xfrm>
        </p:spPr>
        <p:txBody>
          <a:bodyPr>
            <a:normAutofit/>
          </a:bodyPr>
          <a:lstStyle/>
          <a:p>
            <a:r>
              <a:rPr lang="en-US" sz="2400">
                <a:solidFill>
                  <a:schemeClr val="bg1"/>
                </a:solidFill>
                <a:latin typeface="Arial" panose="020B0604020202020204" pitchFamily="34" charset="0"/>
                <a:cs typeface="Arial" panose="020B0604020202020204" pitchFamily="34" charset="0"/>
              </a:rPr>
              <a:t>Data Protection</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263352" y="1052736"/>
            <a:ext cx="10169623" cy="523220"/>
          </a:xfrm>
          <a:prstGeom prst="rect">
            <a:avLst/>
          </a:prstGeom>
          <a:noFill/>
        </p:spPr>
        <p:txBody>
          <a:bodyPr wrap="square">
            <a:spAutoFit/>
          </a:bodyPr>
          <a:lstStyle/>
          <a:p>
            <a:pPr>
              <a:defRPr/>
            </a:pPr>
            <a:r>
              <a:rPr lang="en-US" sz="2800" b="1">
                <a:solidFill>
                  <a:srgbClr val="0070C0"/>
                </a:solidFill>
                <a:latin typeface="Arial"/>
                <a:cs typeface="Arial"/>
              </a:rPr>
              <a:t>EU’s General Data Protection Regulation (GDPR)</a:t>
            </a:r>
          </a:p>
        </p:txBody>
      </p:sp>
      <p:sp>
        <p:nvSpPr>
          <p:cNvPr id="2" name="Textfeld 1"/>
          <p:cNvSpPr txBox="1"/>
          <p:nvPr/>
        </p:nvSpPr>
        <p:spPr bwMode="auto">
          <a:xfrm>
            <a:off x="231420" y="1736724"/>
            <a:ext cx="9548040" cy="369332"/>
          </a:xfrm>
          <a:prstGeom prst="rect">
            <a:avLst/>
          </a:prstGeom>
          <a:noFill/>
        </p:spPr>
        <p:txBody>
          <a:bodyPr wrap="square" rtlCol="0">
            <a:spAutoFit/>
          </a:bodyPr>
          <a:lstStyle/>
          <a:p>
            <a:pPr>
              <a:defRPr/>
            </a:pPr>
            <a:r>
              <a:rPr lang="en-US">
                <a:latin typeface="Arial"/>
                <a:cs typeface="Arial"/>
              </a:rPr>
              <a:t>GDPR regulates how organizations process personal data.</a:t>
            </a:r>
          </a:p>
        </p:txBody>
      </p:sp>
      <p:sp>
        <p:nvSpPr>
          <p:cNvPr id="7" name="Wolke 6">
            <a:extLst>
              <a:ext uri="{C183D7F6-B498-43B3-948B-1728B52AA6E4}">
                <adec:decorative xmlns:adec="http://schemas.microsoft.com/office/drawing/2017/decorative" val="1"/>
              </a:ext>
            </a:extLst>
          </p:cNvPr>
          <p:cNvSpPr/>
          <p:nvPr/>
        </p:nvSpPr>
        <p:spPr bwMode="auto">
          <a:xfrm>
            <a:off x="105189" y="2124274"/>
            <a:ext cx="6350851" cy="4401070"/>
          </a:xfrm>
          <a:prstGeom prst="cloud">
            <a:avLst/>
          </a:prstGeom>
          <a:solidFill>
            <a:schemeClr val="accent5">
              <a:lumMod val="60000"/>
              <a:lumOff val="4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a:p>
        </p:txBody>
      </p:sp>
      <p:sp>
        <p:nvSpPr>
          <p:cNvPr id="29" name="Textfeld 28"/>
          <p:cNvSpPr txBox="1"/>
          <p:nvPr/>
        </p:nvSpPr>
        <p:spPr bwMode="auto">
          <a:xfrm>
            <a:off x="2151110" y="3911488"/>
            <a:ext cx="1868875" cy="830997"/>
          </a:xfrm>
          <a:prstGeom prst="rect">
            <a:avLst/>
          </a:prstGeom>
          <a:noFill/>
        </p:spPr>
        <p:txBody>
          <a:bodyPr wrap="square" rtlCol="0">
            <a:spAutoFit/>
          </a:bodyPr>
          <a:lstStyle/>
          <a:p>
            <a:pPr algn="ctr">
              <a:defRPr/>
            </a:pPr>
            <a:r>
              <a:rPr lang="en-US" sz="2400" b="1">
                <a:latin typeface="Arial"/>
                <a:cs typeface="Arial"/>
              </a:rPr>
              <a:t>Data </a:t>
            </a:r>
            <a:endParaRPr lang="en-US"/>
          </a:p>
          <a:p>
            <a:pPr algn="ctr">
              <a:defRPr/>
            </a:pPr>
            <a:r>
              <a:rPr lang="en-US" sz="2400" b="1">
                <a:latin typeface="Arial"/>
                <a:cs typeface="Arial"/>
              </a:rPr>
              <a:t>processing</a:t>
            </a:r>
            <a:endParaRPr lang="en-US"/>
          </a:p>
        </p:txBody>
      </p:sp>
      <p:sp>
        <p:nvSpPr>
          <p:cNvPr id="8" name="Textfeld 7"/>
          <p:cNvSpPr txBox="1"/>
          <p:nvPr/>
        </p:nvSpPr>
        <p:spPr bwMode="auto">
          <a:xfrm>
            <a:off x="934894" y="2958277"/>
            <a:ext cx="1216216" cy="369332"/>
          </a:xfrm>
          <a:prstGeom prst="rect">
            <a:avLst/>
          </a:prstGeom>
          <a:noFill/>
        </p:spPr>
        <p:txBody>
          <a:bodyPr wrap="square" rtlCol="0">
            <a:spAutoFit/>
          </a:bodyPr>
          <a:lstStyle/>
          <a:p>
            <a:pPr>
              <a:defRPr/>
            </a:pPr>
            <a:r>
              <a:rPr lang="en-US">
                <a:latin typeface="Arial"/>
                <a:cs typeface="Arial"/>
              </a:rPr>
              <a:t>collecting</a:t>
            </a:r>
            <a:endParaRPr lang="en-US"/>
          </a:p>
        </p:txBody>
      </p:sp>
      <p:sp>
        <p:nvSpPr>
          <p:cNvPr id="13" name="Textfeld 12"/>
          <p:cNvSpPr txBox="1"/>
          <p:nvPr/>
        </p:nvSpPr>
        <p:spPr bwMode="auto">
          <a:xfrm>
            <a:off x="955015" y="3542156"/>
            <a:ext cx="1216216" cy="369332"/>
          </a:xfrm>
          <a:prstGeom prst="rect">
            <a:avLst/>
          </a:prstGeom>
          <a:noFill/>
        </p:spPr>
        <p:txBody>
          <a:bodyPr wrap="square" rtlCol="0">
            <a:spAutoFit/>
          </a:bodyPr>
          <a:lstStyle/>
          <a:p>
            <a:pPr>
              <a:defRPr/>
            </a:pPr>
            <a:r>
              <a:rPr lang="en-US">
                <a:latin typeface="Arial"/>
                <a:cs typeface="Arial"/>
              </a:rPr>
              <a:t>recording</a:t>
            </a:r>
            <a:endParaRPr lang="en-US"/>
          </a:p>
        </p:txBody>
      </p:sp>
      <p:sp>
        <p:nvSpPr>
          <p:cNvPr id="14" name="Textfeld 13"/>
          <p:cNvSpPr txBox="1"/>
          <p:nvPr/>
        </p:nvSpPr>
        <p:spPr bwMode="auto">
          <a:xfrm>
            <a:off x="4559016" y="2915652"/>
            <a:ext cx="1673080" cy="369332"/>
          </a:xfrm>
          <a:prstGeom prst="rect">
            <a:avLst/>
          </a:prstGeom>
          <a:noFill/>
        </p:spPr>
        <p:txBody>
          <a:bodyPr wrap="square" rtlCol="0">
            <a:spAutoFit/>
          </a:bodyPr>
          <a:lstStyle/>
          <a:p>
            <a:pPr>
              <a:defRPr/>
            </a:pPr>
            <a:r>
              <a:rPr lang="en-US">
                <a:latin typeface="Arial"/>
                <a:cs typeface="Arial"/>
              </a:rPr>
              <a:t>organizing</a:t>
            </a:r>
            <a:endParaRPr lang="en-US"/>
          </a:p>
        </p:txBody>
      </p:sp>
      <p:sp>
        <p:nvSpPr>
          <p:cNvPr id="15" name="Textfeld 14"/>
          <p:cNvSpPr txBox="1"/>
          <p:nvPr/>
        </p:nvSpPr>
        <p:spPr bwMode="auto">
          <a:xfrm>
            <a:off x="4223792" y="5291916"/>
            <a:ext cx="1635452" cy="369332"/>
          </a:xfrm>
          <a:prstGeom prst="rect">
            <a:avLst/>
          </a:prstGeom>
          <a:noFill/>
        </p:spPr>
        <p:txBody>
          <a:bodyPr wrap="square" rtlCol="0">
            <a:spAutoFit/>
          </a:bodyPr>
          <a:lstStyle/>
          <a:p>
            <a:pPr>
              <a:defRPr/>
            </a:pPr>
            <a:r>
              <a:rPr lang="en-US">
                <a:latin typeface="Arial"/>
                <a:cs typeface="Arial"/>
              </a:rPr>
              <a:t>structuring</a:t>
            </a:r>
            <a:endParaRPr lang="en-US"/>
          </a:p>
        </p:txBody>
      </p:sp>
      <p:sp>
        <p:nvSpPr>
          <p:cNvPr id="16" name="Textfeld 15"/>
          <p:cNvSpPr txBox="1"/>
          <p:nvPr/>
        </p:nvSpPr>
        <p:spPr bwMode="auto">
          <a:xfrm>
            <a:off x="5375920" y="3563724"/>
            <a:ext cx="1216216" cy="369332"/>
          </a:xfrm>
          <a:prstGeom prst="rect">
            <a:avLst/>
          </a:prstGeom>
          <a:noFill/>
        </p:spPr>
        <p:txBody>
          <a:bodyPr wrap="square" rtlCol="0">
            <a:spAutoFit/>
          </a:bodyPr>
          <a:lstStyle/>
          <a:p>
            <a:pPr>
              <a:defRPr/>
            </a:pPr>
            <a:r>
              <a:rPr lang="en-US">
                <a:latin typeface="Arial"/>
                <a:cs typeface="Arial"/>
              </a:rPr>
              <a:t>storing</a:t>
            </a:r>
            <a:endParaRPr lang="en-US"/>
          </a:p>
        </p:txBody>
      </p:sp>
      <p:sp>
        <p:nvSpPr>
          <p:cNvPr id="17" name="Textfeld 16"/>
          <p:cNvSpPr txBox="1"/>
          <p:nvPr/>
        </p:nvSpPr>
        <p:spPr bwMode="auto">
          <a:xfrm>
            <a:off x="3174408" y="5571986"/>
            <a:ext cx="1216216" cy="369332"/>
          </a:xfrm>
          <a:prstGeom prst="rect">
            <a:avLst/>
          </a:prstGeom>
          <a:noFill/>
        </p:spPr>
        <p:txBody>
          <a:bodyPr wrap="square" rtlCol="0">
            <a:spAutoFit/>
          </a:bodyPr>
          <a:lstStyle/>
          <a:p>
            <a:pPr>
              <a:defRPr/>
            </a:pPr>
            <a:r>
              <a:rPr lang="en-US">
                <a:latin typeface="Arial"/>
                <a:cs typeface="Arial"/>
              </a:rPr>
              <a:t>altering</a:t>
            </a:r>
            <a:endParaRPr lang="en-US"/>
          </a:p>
        </p:txBody>
      </p:sp>
      <p:sp>
        <p:nvSpPr>
          <p:cNvPr id="18" name="Textfeld 17"/>
          <p:cNvSpPr txBox="1"/>
          <p:nvPr/>
        </p:nvSpPr>
        <p:spPr bwMode="auto">
          <a:xfrm>
            <a:off x="1114434" y="5001897"/>
            <a:ext cx="1216216" cy="369332"/>
          </a:xfrm>
          <a:prstGeom prst="rect">
            <a:avLst/>
          </a:prstGeom>
          <a:noFill/>
        </p:spPr>
        <p:txBody>
          <a:bodyPr wrap="square" rtlCol="0">
            <a:spAutoFit/>
          </a:bodyPr>
          <a:lstStyle/>
          <a:p>
            <a:pPr>
              <a:defRPr/>
            </a:pPr>
            <a:r>
              <a:rPr lang="en-US">
                <a:latin typeface="Arial"/>
                <a:cs typeface="Arial"/>
              </a:rPr>
              <a:t>adapting</a:t>
            </a:r>
            <a:endParaRPr lang="en-US"/>
          </a:p>
        </p:txBody>
      </p:sp>
      <p:sp>
        <p:nvSpPr>
          <p:cNvPr id="19" name="Textfeld 18"/>
          <p:cNvSpPr txBox="1"/>
          <p:nvPr/>
        </p:nvSpPr>
        <p:spPr bwMode="auto">
          <a:xfrm>
            <a:off x="1631504" y="5821620"/>
            <a:ext cx="1216216" cy="369332"/>
          </a:xfrm>
          <a:prstGeom prst="rect">
            <a:avLst/>
          </a:prstGeom>
          <a:noFill/>
        </p:spPr>
        <p:txBody>
          <a:bodyPr wrap="square" rtlCol="0">
            <a:spAutoFit/>
          </a:bodyPr>
          <a:lstStyle/>
          <a:p>
            <a:pPr>
              <a:defRPr/>
            </a:pPr>
            <a:r>
              <a:rPr lang="en-US">
                <a:latin typeface="Arial"/>
                <a:cs typeface="Arial"/>
              </a:rPr>
              <a:t>retrieving</a:t>
            </a:r>
            <a:endParaRPr lang="en-US"/>
          </a:p>
        </p:txBody>
      </p:sp>
      <p:sp>
        <p:nvSpPr>
          <p:cNvPr id="20" name="Textfeld 19"/>
          <p:cNvSpPr txBox="1"/>
          <p:nvPr/>
        </p:nvSpPr>
        <p:spPr bwMode="auto">
          <a:xfrm>
            <a:off x="2999656" y="3347699"/>
            <a:ext cx="1216216" cy="369332"/>
          </a:xfrm>
          <a:prstGeom prst="rect">
            <a:avLst/>
          </a:prstGeom>
          <a:noFill/>
        </p:spPr>
        <p:txBody>
          <a:bodyPr wrap="square" rtlCol="0">
            <a:spAutoFit/>
          </a:bodyPr>
          <a:lstStyle/>
          <a:p>
            <a:pPr>
              <a:defRPr/>
            </a:pPr>
            <a:r>
              <a:rPr lang="en-US">
                <a:latin typeface="Arial"/>
                <a:cs typeface="Arial"/>
              </a:rPr>
              <a:t>using</a:t>
            </a:r>
            <a:endParaRPr lang="en-US"/>
          </a:p>
        </p:txBody>
      </p:sp>
      <p:sp>
        <p:nvSpPr>
          <p:cNvPr id="21" name="Textfeld 20"/>
          <p:cNvSpPr txBox="1"/>
          <p:nvPr/>
        </p:nvSpPr>
        <p:spPr bwMode="auto">
          <a:xfrm>
            <a:off x="4390625" y="4499828"/>
            <a:ext cx="1216216" cy="369332"/>
          </a:xfrm>
          <a:prstGeom prst="rect">
            <a:avLst/>
          </a:prstGeom>
          <a:noFill/>
        </p:spPr>
        <p:txBody>
          <a:bodyPr wrap="square" rtlCol="0">
            <a:spAutoFit/>
          </a:bodyPr>
          <a:lstStyle/>
          <a:p>
            <a:pPr>
              <a:defRPr/>
            </a:pPr>
            <a:r>
              <a:rPr lang="en-US">
                <a:latin typeface="Arial"/>
                <a:cs typeface="Arial"/>
              </a:rPr>
              <a:t>disclosing</a:t>
            </a:r>
            <a:endParaRPr lang="en-US"/>
          </a:p>
        </p:txBody>
      </p:sp>
      <p:sp>
        <p:nvSpPr>
          <p:cNvPr id="22" name="Textfeld 21"/>
          <p:cNvSpPr txBox="1"/>
          <p:nvPr/>
        </p:nvSpPr>
        <p:spPr bwMode="auto">
          <a:xfrm>
            <a:off x="2320541" y="2753173"/>
            <a:ext cx="1764622" cy="369332"/>
          </a:xfrm>
          <a:prstGeom prst="rect">
            <a:avLst/>
          </a:prstGeom>
          <a:noFill/>
        </p:spPr>
        <p:txBody>
          <a:bodyPr wrap="square" rtlCol="0">
            <a:spAutoFit/>
          </a:bodyPr>
          <a:lstStyle/>
          <a:p>
            <a:pPr>
              <a:defRPr/>
            </a:pPr>
            <a:r>
              <a:rPr lang="en-US">
                <a:latin typeface="Arial"/>
                <a:cs typeface="Arial"/>
              </a:rPr>
              <a:t>transmitting</a:t>
            </a:r>
            <a:endParaRPr lang="en-US"/>
          </a:p>
        </p:txBody>
      </p:sp>
      <p:sp>
        <p:nvSpPr>
          <p:cNvPr id="23" name="Textfeld 22"/>
          <p:cNvSpPr txBox="1"/>
          <p:nvPr/>
        </p:nvSpPr>
        <p:spPr bwMode="auto">
          <a:xfrm>
            <a:off x="2682174" y="4952878"/>
            <a:ext cx="1216216" cy="369332"/>
          </a:xfrm>
          <a:prstGeom prst="rect">
            <a:avLst/>
          </a:prstGeom>
          <a:noFill/>
        </p:spPr>
        <p:txBody>
          <a:bodyPr wrap="square" rtlCol="0">
            <a:spAutoFit/>
          </a:bodyPr>
          <a:lstStyle/>
          <a:p>
            <a:pPr>
              <a:defRPr/>
            </a:pPr>
            <a:r>
              <a:rPr lang="en-US">
                <a:latin typeface="Arial"/>
                <a:cs typeface="Arial"/>
              </a:rPr>
              <a:t>aligning</a:t>
            </a:r>
            <a:endParaRPr lang="en-US"/>
          </a:p>
        </p:txBody>
      </p:sp>
      <p:sp>
        <p:nvSpPr>
          <p:cNvPr id="24" name="Textfeld 23"/>
          <p:cNvSpPr txBox="1"/>
          <p:nvPr/>
        </p:nvSpPr>
        <p:spPr bwMode="auto">
          <a:xfrm>
            <a:off x="4064294" y="3453601"/>
            <a:ext cx="1412749" cy="369332"/>
          </a:xfrm>
          <a:prstGeom prst="rect">
            <a:avLst/>
          </a:prstGeom>
          <a:noFill/>
        </p:spPr>
        <p:txBody>
          <a:bodyPr wrap="square" rtlCol="0">
            <a:spAutoFit/>
          </a:bodyPr>
          <a:lstStyle/>
          <a:p>
            <a:pPr>
              <a:defRPr/>
            </a:pPr>
            <a:r>
              <a:rPr lang="en-US">
                <a:latin typeface="Arial"/>
                <a:cs typeface="Arial"/>
              </a:rPr>
              <a:t>combining</a:t>
            </a:r>
            <a:endParaRPr lang="en-US"/>
          </a:p>
        </p:txBody>
      </p:sp>
      <p:sp>
        <p:nvSpPr>
          <p:cNvPr id="26" name="Textfeld 25"/>
          <p:cNvSpPr txBox="1"/>
          <p:nvPr/>
        </p:nvSpPr>
        <p:spPr bwMode="auto">
          <a:xfrm>
            <a:off x="243449" y="4212344"/>
            <a:ext cx="1216216" cy="369332"/>
          </a:xfrm>
          <a:prstGeom prst="rect">
            <a:avLst/>
          </a:prstGeom>
          <a:noFill/>
        </p:spPr>
        <p:txBody>
          <a:bodyPr wrap="square" rtlCol="0">
            <a:spAutoFit/>
          </a:bodyPr>
          <a:lstStyle/>
          <a:p>
            <a:pPr>
              <a:defRPr/>
            </a:pPr>
            <a:r>
              <a:rPr lang="en-US">
                <a:latin typeface="Arial"/>
                <a:cs typeface="Arial"/>
              </a:rPr>
              <a:t>restricting</a:t>
            </a:r>
            <a:endParaRPr lang="en-US"/>
          </a:p>
        </p:txBody>
      </p:sp>
      <p:sp>
        <p:nvSpPr>
          <p:cNvPr id="27" name="Textfeld 26"/>
          <p:cNvSpPr txBox="1"/>
          <p:nvPr/>
        </p:nvSpPr>
        <p:spPr bwMode="auto">
          <a:xfrm>
            <a:off x="5399580" y="4162965"/>
            <a:ext cx="1296144" cy="369332"/>
          </a:xfrm>
          <a:prstGeom prst="rect">
            <a:avLst/>
          </a:prstGeom>
          <a:noFill/>
        </p:spPr>
        <p:txBody>
          <a:bodyPr wrap="square" rtlCol="0">
            <a:spAutoFit/>
          </a:bodyPr>
          <a:lstStyle/>
          <a:p>
            <a:pPr>
              <a:defRPr/>
            </a:pPr>
            <a:r>
              <a:rPr lang="en-US">
                <a:latin typeface="Arial"/>
                <a:cs typeface="Arial"/>
              </a:rPr>
              <a:t>erasing</a:t>
            </a:r>
            <a:endParaRPr lang="en-US"/>
          </a:p>
        </p:txBody>
      </p:sp>
      <p:sp>
        <p:nvSpPr>
          <p:cNvPr id="28" name="Textfeld 27"/>
          <p:cNvSpPr txBox="1"/>
          <p:nvPr/>
        </p:nvSpPr>
        <p:spPr bwMode="auto">
          <a:xfrm>
            <a:off x="3772666" y="2372483"/>
            <a:ext cx="1216216" cy="369332"/>
          </a:xfrm>
          <a:prstGeom prst="rect">
            <a:avLst/>
          </a:prstGeom>
          <a:noFill/>
        </p:spPr>
        <p:txBody>
          <a:bodyPr wrap="square" rtlCol="0">
            <a:spAutoFit/>
          </a:bodyPr>
          <a:lstStyle/>
          <a:p>
            <a:pPr>
              <a:defRPr/>
            </a:pPr>
            <a:r>
              <a:rPr lang="en-US">
                <a:latin typeface="Arial"/>
                <a:cs typeface="Arial"/>
              </a:rPr>
              <a:t>deleting</a:t>
            </a:r>
            <a:endParaRPr lang="en-US"/>
          </a:p>
        </p:txBody>
      </p:sp>
      <p:sp>
        <p:nvSpPr>
          <p:cNvPr id="11" name="Wolke 10">
            <a:extLst>
              <a:ext uri="{C183D7F6-B498-43B3-948B-1728B52AA6E4}">
                <adec:decorative xmlns:adec="http://schemas.microsoft.com/office/drawing/2017/decorative" val="1"/>
              </a:ext>
            </a:extLst>
          </p:cNvPr>
          <p:cNvSpPr/>
          <p:nvPr/>
        </p:nvSpPr>
        <p:spPr bwMode="auto">
          <a:xfrm rot="11466713">
            <a:off x="5933293" y="1825097"/>
            <a:ext cx="6218437" cy="4575514"/>
          </a:xfrm>
          <a:prstGeom prst="cloud">
            <a:avLst/>
          </a:prstGeom>
          <a:solidFill>
            <a:srgbClr val="DA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0" name="Textfeld 29"/>
          <p:cNvSpPr txBox="1"/>
          <p:nvPr/>
        </p:nvSpPr>
        <p:spPr bwMode="auto">
          <a:xfrm>
            <a:off x="7968208" y="3789040"/>
            <a:ext cx="1868875" cy="830997"/>
          </a:xfrm>
          <a:prstGeom prst="rect">
            <a:avLst/>
          </a:prstGeom>
          <a:noFill/>
        </p:spPr>
        <p:txBody>
          <a:bodyPr wrap="square" rtlCol="0">
            <a:spAutoFit/>
          </a:bodyPr>
          <a:lstStyle/>
          <a:p>
            <a:pPr algn="ctr">
              <a:defRPr/>
            </a:pPr>
            <a:r>
              <a:rPr lang="en-US" sz="2400" b="1">
                <a:latin typeface="Arial"/>
                <a:cs typeface="Arial"/>
              </a:rPr>
              <a:t>Personal data</a:t>
            </a:r>
            <a:endParaRPr lang="en-US"/>
          </a:p>
        </p:txBody>
      </p:sp>
      <p:sp>
        <p:nvSpPr>
          <p:cNvPr id="31" name="Textfeld 30"/>
          <p:cNvSpPr txBox="1"/>
          <p:nvPr/>
        </p:nvSpPr>
        <p:spPr bwMode="auto">
          <a:xfrm>
            <a:off x="6529670" y="3084634"/>
            <a:ext cx="1635452" cy="369332"/>
          </a:xfrm>
          <a:prstGeom prst="rect">
            <a:avLst/>
          </a:prstGeom>
          <a:noFill/>
        </p:spPr>
        <p:txBody>
          <a:bodyPr wrap="square" rtlCol="0">
            <a:spAutoFit/>
          </a:bodyPr>
          <a:lstStyle/>
          <a:p>
            <a:pPr>
              <a:defRPr/>
            </a:pPr>
            <a:r>
              <a:rPr lang="en-US">
                <a:latin typeface="Arial"/>
                <a:cs typeface="Arial"/>
              </a:rPr>
              <a:t>name</a:t>
            </a:r>
            <a:endParaRPr lang="en-US"/>
          </a:p>
        </p:txBody>
      </p:sp>
      <p:sp>
        <p:nvSpPr>
          <p:cNvPr id="32" name="Textfeld 31"/>
          <p:cNvSpPr txBox="1"/>
          <p:nvPr/>
        </p:nvSpPr>
        <p:spPr bwMode="auto">
          <a:xfrm>
            <a:off x="8420988" y="2483604"/>
            <a:ext cx="1635452" cy="369332"/>
          </a:xfrm>
          <a:prstGeom prst="rect">
            <a:avLst/>
          </a:prstGeom>
          <a:noFill/>
        </p:spPr>
        <p:txBody>
          <a:bodyPr wrap="square" rtlCol="0">
            <a:spAutoFit/>
          </a:bodyPr>
          <a:lstStyle/>
          <a:p>
            <a:pPr>
              <a:defRPr/>
            </a:pPr>
            <a:r>
              <a:rPr lang="en-US">
                <a:latin typeface="Arial"/>
                <a:cs typeface="Arial"/>
              </a:rPr>
              <a:t>address</a:t>
            </a:r>
            <a:endParaRPr lang="en-US"/>
          </a:p>
        </p:txBody>
      </p:sp>
      <p:sp>
        <p:nvSpPr>
          <p:cNvPr id="33" name="Textfeld 32"/>
          <p:cNvSpPr txBox="1"/>
          <p:nvPr/>
        </p:nvSpPr>
        <p:spPr bwMode="auto">
          <a:xfrm>
            <a:off x="6682070" y="4499828"/>
            <a:ext cx="1635452" cy="369332"/>
          </a:xfrm>
          <a:prstGeom prst="rect">
            <a:avLst/>
          </a:prstGeom>
          <a:noFill/>
        </p:spPr>
        <p:txBody>
          <a:bodyPr wrap="square" rtlCol="0">
            <a:spAutoFit/>
          </a:bodyPr>
          <a:lstStyle/>
          <a:p>
            <a:pPr>
              <a:defRPr/>
            </a:pPr>
            <a:r>
              <a:rPr lang="en-US">
                <a:latin typeface="Arial"/>
                <a:cs typeface="Arial"/>
              </a:rPr>
              <a:t>localisation</a:t>
            </a:r>
            <a:endParaRPr lang="en-US"/>
          </a:p>
        </p:txBody>
      </p:sp>
      <p:sp>
        <p:nvSpPr>
          <p:cNvPr id="34" name="Textfeld 33"/>
          <p:cNvSpPr txBox="1"/>
          <p:nvPr/>
        </p:nvSpPr>
        <p:spPr bwMode="auto">
          <a:xfrm>
            <a:off x="7628900" y="5157192"/>
            <a:ext cx="1895244" cy="369332"/>
          </a:xfrm>
          <a:prstGeom prst="rect">
            <a:avLst/>
          </a:prstGeom>
          <a:noFill/>
        </p:spPr>
        <p:txBody>
          <a:bodyPr wrap="square" rtlCol="0">
            <a:spAutoFit/>
          </a:bodyPr>
          <a:lstStyle/>
          <a:p>
            <a:pPr algn="ctr">
              <a:defRPr/>
            </a:pPr>
            <a:r>
              <a:rPr lang="en-US">
                <a:latin typeface="Arial"/>
                <a:cs typeface="Arial"/>
              </a:rPr>
              <a:t>IP</a:t>
            </a:r>
            <a:endParaRPr lang="en-US"/>
          </a:p>
        </p:txBody>
      </p:sp>
      <p:sp>
        <p:nvSpPr>
          <p:cNvPr id="36" name="Textfeld 35"/>
          <p:cNvSpPr txBox="1"/>
          <p:nvPr/>
        </p:nvSpPr>
        <p:spPr bwMode="auto">
          <a:xfrm>
            <a:off x="9817380" y="4149079"/>
            <a:ext cx="1895244" cy="369332"/>
          </a:xfrm>
          <a:prstGeom prst="rect">
            <a:avLst/>
          </a:prstGeom>
          <a:noFill/>
        </p:spPr>
        <p:txBody>
          <a:bodyPr wrap="square" rtlCol="0">
            <a:spAutoFit/>
          </a:bodyPr>
          <a:lstStyle/>
          <a:p>
            <a:pPr>
              <a:defRPr/>
            </a:pPr>
            <a:r>
              <a:rPr lang="en-US">
                <a:latin typeface="Arial"/>
                <a:cs typeface="Arial"/>
              </a:rPr>
              <a:t>income</a:t>
            </a:r>
            <a:endParaRPr lang="en-US"/>
          </a:p>
        </p:txBody>
      </p:sp>
      <p:sp>
        <p:nvSpPr>
          <p:cNvPr id="37" name="Textfeld 36"/>
          <p:cNvSpPr txBox="1"/>
          <p:nvPr/>
        </p:nvSpPr>
        <p:spPr bwMode="auto">
          <a:xfrm>
            <a:off x="10026020" y="5373216"/>
            <a:ext cx="1398572" cy="646331"/>
          </a:xfrm>
          <a:prstGeom prst="rect">
            <a:avLst/>
          </a:prstGeom>
          <a:noFill/>
        </p:spPr>
        <p:txBody>
          <a:bodyPr wrap="square" rtlCol="0">
            <a:spAutoFit/>
          </a:bodyPr>
          <a:lstStyle/>
          <a:p>
            <a:pPr>
              <a:defRPr/>
            </a:pPr>
            <a:r>
              <a:rPr lang="en-US">
                <a:latin typeface="Arial"/>
                <a:cs typeface="Arial"/>
              </a:rPr>
              <a:t>cultural profile</a:t>
            </a:r>
            <a:endParaRPr lang="en-US"/>
          </a:p>
        </p:txBody>
      </p:sp>
      <p:sp>
        <p:nvSpPr>
          <p:cNvPr id="38" name="Textfeld 37"/>
          <p:cNvSpPr txBox="1"/>
          <p:nvPr/>
        </p:nvSpPr>
        <p:spPr bwMode="auto">
          <a:xfrm>
            <a:off x="9673364" y="3142709"/>
            <a:ext cx="1895244" cy="646331"/>
          </a:xfrm>
          <a:prstGeom prst="rect">
            <a:avLst/>
          </a:prstGeom>
          <a:noFill/>
        </p:spPr>
        <p:txBody>
          <a:bodyPr wrap="square" rtlCol="0">
            <a:spAutoFit/>
          </a:bodyPr>
          <a:lstStyle/>
          <a:p>
            <a:pPr algn="ctr">
              <a:defRPr/>
            </a:pPr>
            <a:r>
              <a:rPr lang="en-US">
                <a:latin typeface="Arial"/>
                <a:cs typeface="Arial"/>
              </a:rPr>
              <a:t>telephone number</a:t>
            </a:r>
            <a:endParaRPr lang="en-US"/>
          </a:p>
        </p:txBody>
      </p:sp>
      <p:sp>
        <p:nvSpPr>
          <p:cNvPr id="39" name="Textfeld 38"/>
          <p:cNvSpPr txBox="1"/>
          <p:nvPr/>
        </p:nvSpPr>
        <p:spPr bwMode="auto">
          <a:xfrm>
            <a:off x="7392144" y="3203684"/>
            <a:ext cx="1895244" cy="369332"/>
          </a:xfrm>
          <a:prstGeom prst="rect">
            <a:avLst/>
          </a:prstGeom>
          <a:noFill/>
        </p:spPr>
        <p:txBody>
          <a:bodyPr wrap="square" rtlCol="0">
            <a:spAutoFit/>
          </a:bodyPr>
          <a:lstStyle/>
          <a:p>
            <a:pPr algn="ctr">
              <a:defRPr/>
            </a:pPr>
            <a:r>
              <a:rPr lang="en-US">
                <a:latin typeface="Arial"/>
                <a:cs typeface="Arial"/>
              </a:rPr>
              <a:t>e-mail</a:t>
            </a:r>
            <a:endParaRPr lang="en-US"/>
          </a:p>
        </p:txBody>
      </p:sp>
      <p:sp>
        <p:nvSpPr>
          <p:cNvPr id="40" name="Textfeld 39"/>
          <p:cNvSpPr txBox="1"/>
          <p:nvPr/>
        </p:nvSpPr>
        <p:spPr bwMode="auto">
          <a:xfrm>
            <a:off x="6072964" y="5229200"/>
            <a:ext cx="1895244" cy="369332"/>
          </a:xfrm>
          <a:prstGeom prst="rect">
            <a:avLst/>
          </a:prstGeom>
          <a:noFill/>
        </p:spPr>
        <p:txBody>
          <a:bodyPr wrap="square" rtlCol="0">
            <a:spAutoFit/>
          </a:bodyPr>
          <a:lstStyle/>
          <a:p>
            <a:pPr algn="ctr">
              <a:defRPr/>
            </a:pPr>
            <a:r>
              <a:rPr lang="en-US">
                <a:latin typeface="Arial"/>
                <a:cs typeface="Arial"/>
              </a:rPr>
              <a:t>ethnicity</a:t>
            </a:r>
            <a:endParaRPr lang="en-US"/>
          </a:p>
        </p:txBody>
      </p:sp>
      <p:sp>
        <p:nvSpPr>
          <p:cNvPr id="41" name="Textfeld 40"/>
          <p:cNvSpPr txBox="1"/>
          <p:nvPr/>
        </p:nvSpPr>
        <p:spPr bwMode="auto">
          <a:xfrm>
            <a:off x="6225364" y="3851755"/>
            <a:ext cx="1895244" cy="369332"/>
          </a:xfrm>
          <a:prstGeom prst="rect">
            <a:avLst/>
          </a:prstGeom>
          <a:noFill/>
        </p:spPr>
        <p:txBody>
          <a:bodyPr wrap="square" rtlCol="0">
            <a:spAutoFit/>
          </a:bodyPr>
          <a:lstStyle/>
          <a:p>
            <a:pPr algn="ctr">
              <a:defRPr/>
            </a:pPr>
            <a:r>
              <a:rPr lang="en-US">
                <a:latin typeface="Arial"/>
                <a:cs typeface="Arial"/>
              </a:rPr>
              <a:t>gender</a:t>
            </a:r>
            <a:endParaRPr lang="en-US"/>
          </a:p>
        </p:txBody>
      </p:sp>
      <p:sp>
        <p:nvSpPr>
          <p:cNvPr id="42" name="Textfeld 41"/>
          <p:cNvSpPr txBox="1"/>
          <p:nvPr/>
        </p:nvSpPr>
        <p:spPr bwMode="auto">
          <a:xfrm>
            <a:off x="6816080" y="2350621"/>
            <a:ext cx="1895244" cy="646331"/>
          </a:xfrm>
          <a:prstGeom prst="rect">
            <a:avLst/>
          </a:prstGeom>
          <a:noFill/>
        </p:spPr>
        <p:txBody>
          <a:bodyPr wrap="square" rtlCol="0">
            <a:spAutoFit/>
          </a:bodyPr>
          <a:lstStyle/>
          <a:p>
            <a:pPr algn="ctr">
              <a:defRPr/>
            </a:pPr>
            <a:r>
              <a:rPr lang="en-US">
                <a:latin typeface="Arial"/>
                <a:cs typeface="Arial"/>
              </a:rPr>
              <a:t>web </a:t>
            </a:r>
            <a:endParaRPr lang="en-US"/>
          </a:p>
          <a:p>
            <a:pPr algn="ctr">
              <a:defRPr/>
            </a:pPr>
            <a:r>
              <a:rPr lang="en-US">
                <a:latin typeface="Arial"/>
                <a:cs typeface="Arial"/>
              </a:rPr>
              <a:t>cookies</a:t>
            </a:r>
            <a:endParaRPr lang="en-US"/>
          </a:p>
        </p:txBody>
      </p:sp>
      <p:sp>
        <p:nvSpPr>
          <p:cNvPr id="43" name="Textfeld 42"/>
          <p:cNvSpPr txBox="1"/>
          <p:nvPr/>
        </p:nvSpPr>
        <p:spPr bwMode="auto">
          <a:xfrm>
            <a:off x="8233204" y="5651956"/>
            <a:ext cx="1895244" cy="369332"/>
          </a:xfrm>
          <a:prstGeom prst="rect">
            <a:avLst/>
          </a:prstGeom>
          <a:noFill/>
        </p:spPr>
        <p:txBody>
          <a:bodyPr wrap="square" rtlCol="0">
            <a:spAutoFit/>
          </a:bodyPr>
          <a:lstStyle/>
          <a:p>
            <a:pPr algn="ctr">
              <a:defRPr/>
            </a:pPr>
            <a:r>
              <a:rPr lang="en-US">
                <a:latin typeface="Arial"/>
                <a:cs typeface="Arial"/>
              </a:rPr>
              <a:t>height</a:t>
            </a:r>
            <a:endParaRPr lang="en-US"/>
          </a:p>
        </p:txBody>
      </p:sp>
      <p:sp>
        <p:nvSpPr>
          <p:cNvPr id="44" name="Textfeld 43"/>
          <p:cNvSpPr txBox="1"/>
          <p:nvPr/>
        </p:nvSpPr>
        <p:spPr bwMode="auto">
          <a:xfrm>
            <a:off x="9097300" y="4869159"/>
            <a:ext cx="1895244" cy="369332"/>
          </a:xfrm>
          <a:prstGeom prst="rect">
            <a:avLst/>
          </a:prstGeom>
          <a:noFill/>
        </p:spPr>
        <p:txBody>
          <a:bodyPr wrap="square" rtlCol="0">
            <a:spAutoFit/>
          </a:bodyPr>
          <a:lstStyle/>
          <a:p>
            <a:pPr algn="ctr">
              <a:defRPr/>
            </a:pPr>
            <a:r>
              <a:rPr lang="en-US">
                <a:latin typeface="Arial"/>
                <a:cs typeface="Arial"/>
              </a:rPr>
              <a:t>religious views</a:t>
            </a:r>
            <a:endParaRPr lang="en-US"/>
          </a:p>
        </p:txBody>
      </p:sp>
      <p:sp>
        <p:nvSpPr>
          <p:cNvPr id="45" name="Textfeld 44"/>
          <p:cNvSpPr txBox="1"/>
          <p:nvPr/>
        </p:nvSpPr>
        <p:spPr bwMode="auto">
          <a:xfrm>
            <a:off x="9946540" y="4221088"/>
            <a:ext cx="1895244" cy="369332"/>
          </a:xfrm>
          <a:prstGeom prst="rect">
            <a:avLst/>
          </a:prstGeom>
          <a:noFill/>
        </p:spPr>
        <p:txBody>
          <a:bodyPr wrap="square" rtlCol="0">
            <a:spAutoFit/>
          </a:bodyPr>
          <a:lstStyle/>
          <a:p>
            <a:pPr algn="r">
              <a:defRPr/>
            </a:pPr>
            <a:r>
              <a:rPr lang="en-US">
                <a:latin typeface="Arial"/>
                <a:cs typeface="Arial"/>
              </a:rPr>
              <a:t>health</a:t>
            </a:r>
            <a:endParaRPr 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FEF88683-8F31-4F08-B6D1-163428401117}"/>
              </a:ext>
            </a:extLst>
          </p:cNvPr>
          <p:cNvSpPr>
            <a:spLocks noGrp="1"/>
          </p:cNvSpPr>
          <p:nvPr>
            <p:ph type="title"/>
          </p:nvPr>
        </p:nvSpPr>
        <p:spPr>
          <a:xfrm>
            <a:off x="323716" y="162812"/>
            <a:ext cx="4609728" cy="631361"/>
          </a:xfrm>
        </p:spPr>
        <p:txBody>
          <a:bodyPr>
            <a:normAutofit/>
          </a:bodyPr>
          <a:lstStyle/>
          <a:p>
            <a:r>
              <a:rPr lang="en-US" sz="2400">
                <a:solidFill>
                  <a:schemeClr val="bg1"/>
                </a:solidFill>
                <a:latin typeface="Arial" panose="020B0604020202020204" pitchFamily="34" charset="0"/>
                <a:cs typeface="Arial" panose="020B0604020202020204" pitchFamily="34" charset="0"/>
              </a:rPr>
              <a:t>Data Protection</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359340" y="1191955"/>
            <a:ext cx="10169623" cy="523220"/>
          </a:xfrm>
          <a:prstGeom prst="rect">
            <a:avLst/>
          </a:prstGeom>
          <a:noFill/>
        </p:spPr>
        <p:txBody>
          <a:bodyPr wrap="square">
            <a:spAutoFit/>
          </a:bodyPr>
          <a:lstStyle/>
          <a:p>
            <a:pPr>
              <a:defRPr/>
            </a:pPr>
            <a:r>
              <a:rPr lang="en-US" sz="2800" b="1">
                <a:solidFill>
                  <a:srgbClr val="0070C0"/>
                </a:solidFill>
                <a:latin typeface="Arial"/>
                <a:cs typeface="Arial"/>
              </a:rPr>
              <a:t>Sensitive personal data</a:t>
            </a:r>
          </a:p>
        </p:txBody>
      </p:sp>
      <p:sp>
        <p:nvSpPr>
          <p:cNvPr id="28" name="Textfeld 27">
            <a:extLst>
              <a:ext uri="{C183D7F6-B498-43B3-948B-1728B52AA6E4}">
                <adec:decorative xmlns:adec="http://schemas.microsoft.com/office/drawing/2017/decorative" val="0"/>
              </a:ext>
            </a:extLst>
          </p:cNvPr>
          <p:cNvSpPr txBox="1"/>
          <p:nvPr/>
        </p:nvSpPr>
        <p:spPr bwMode="auto">
          <a:xfrm>
            <a:off x="391894" y="1770089"/>
            <a:ext cx="10840065" cy="3123932"/>
          </a:xfrm>
          <a:prstGeom prst="rect">
            <a:avLst/>
          </a:prstGeom>
          <a:noFill/>
        </p:spPr>
        <p:txBody>
          <a:bodyPr wrap="square">
            <a:spAutoFit/>
          </a:bodyPr>
          <a:lstStyle/>
          <a:p>
            <a:pPr>
              <a:spcAft>
                <a:spcPts val="600"/>
              </a:spcAft>
              <a:defRPr/>
            </a:pPr>
            <a:r>
              <a:rPr lang="en-US">
                <a:latin typeface="Arial"/>
                <a:cs typeface="Arial"/>
              </a:rPr>
              <a:t>Certain types of sensitive personal data are subject to </a:t>
            </a:r>
            <a:r>
              <a:rPr lang="en-US" b="1">
                <a:latin typeface="Arial"/>
                <a:cs typeface="Arial"/>
              </a:rPr>
              <a:t>additional protection</a:t>
            </a:r>
            <a:r>
              <a:rPr lang="en-US">
                <a:latin typeface="Arial"/>
                <a:cs typeface="Arial"/>
              </a:rPr>
              <a:t> under the GDPR (</a:t>
            </a:r>
            <a:r>
              <a:rPr lang="en-US" b="1">
                <a:latin typeface="Arial"/>
                <a:cs typeface="Arial"/>
              </a:rPr>
              <a:t>special category data </a:t>
            </a:r>
            <a:r>
              <a:rPr lang="en-US">
                <a:latin typeface="Arial"/>
                <a:cs typeface="Arial"/>
              </a:rPr>
              <a:t>according to Art 9 + 10 GDPR) </a:t>
            </a:r>
            <a:endParaRPr lang="en-US"/>
          </a:p>
          <a:p>
            <a:pPr marL="285750" indent="-285750">
              <a:spcAft>
                <a:spcPts val="600"/>
              </a:spcAft>
              <a:buFont typeface="Arial"/>
              <a:buChar char="•"/>
              <a:defRPr/>
            </a:pPr>
            <a:r>
              <a:rPr lang="en-US">
                <a:latin typeface="Arial"/>
                <a:cs typeface="Arial"/>
              </a:rPr>
              <a:t>Ethnic origin</a:t>
            </a:r>
            <a:endParaRPr lang="en-US"/>
          </a:p>
          <a:p>
            <a:pPr marL="285750" indent="-285750">
              <a:spcAft>
                <a:spcPts val="600"/>
              </a:spcAft>
              <a:buFont typeface="Arial"/>
              <a:buChar char="•"/>
              <a:defRPr/>
            </a:pPr>
            <a:r>
              <a:rPr lang="en-US">
                <a:latin typeface="Arial"/>
                <a:cs typeface="Arial"/>
              </a:rPr>
              <a:t>Religious or philosophical beliefs</a:t>
            </a:r>
            <a:endParaRPr lang="en-US"/>
          </a:p>
          <a:p>
            <a:pPr marL="285750" indent="-285750">
              <a:spcAft>
                <a:spcPts val="600"/>
              </a:spcAft>
              <a:buFont typeface="Arial"/>
              <a:buChar char="•"/>
              <a:defRPr/>
            </a:pPr>
            <a:r>
              <a:rPr lang="en-US">
                <a:latin typeface="Arial"/>
                <a:cs typeface="Arial"/>
              </a:rPr>
              <a:t>Trade union membership and political opinions</a:t>
            </a:r>
            <a:endParaRPr lang="en-US"/>
          </a:p>
          <a:p>
            <a:pPr marL="285750" indent="-285750">
              <a:spcAft>
                <a:spcPts val="600"/>
              </a:spcAft>
              <a:buFont typeface="Arial"/>
              <a:buChar char="•"/>
              <a:defRPr/>
            </a:pPr>
            <a:r>
              <a:rPr lang="en-US">
                <a:latin typeface="Arial"/>
                <a:cs typeface="Arial"/>
              </a:rPr>
              <a:t>Sex life or sexual orientation</a:t>
            </a:r>
            <a:endParaRPr lang="en-US"/>
          </a:p>
          <a:p>
            <a:pPr marL="285750" indent="-285750">
              <a:spcAft>
                <a:spcPts val="600"/>
              </a:spcAft>
              <a:buFont typeface="Arial"/>
              <a:buChar char="•"/>
              <a:defRPr/>
            </a:pPr>
            <a:r>
              <a:rPr lang="en-US">
                <a:latin typeface="Arial"/>
                <a:cs typeface="Arial"/>
              </a:rPr>
              <a:t>Health information</a:t>
            </a:r>
            <a:endParaRPr lang="en-US"/>
          </a:p>
          <a:p>
            <a:pPr marL="285750" indent="-285750">
              <a:spcAft>
                <a:spcPts val="600"/>
              </a:spcAft>
              <a:buFont typeface="Arial"/>
              <a:buChar char="•"/>
              <a:defRPr/>
            </a:pPr>
            <a:r>
              <a:rPr lang="en-US">
                <a:latin typeface="Arial"/>
                <a:cs typeface="Arial"/>
              </a:rPr>
              <a:t>Genetic and biometric data for identification</a:t>
            </a:r>
            <a:endParaRPr lang="en-US"/>
          </a:p>
          <a:p>
            <a:pPr marL="285750" indent="-285750">
              <a:spcAft>
                <a:spcPts val="600"/>
              </a:spcAft>
              <a:buFont typeface="Arial"/>
              <a:buChar char="•"/>
              <a:defRPr/>
            </a:pPr>
            <a:r>
              <a:rPr lang="en-US">
                <a:latin typeface="Arial"/>
                <a:cs typeface="Arial"/>
              </a:rPr>
              <a:t>Crime records</a:t>
            </a:r>
            <a:endParaRPr lang="en-US"/>
          </a:p>
        </p:txBody>
      </p:sp>
      <p:sp>
        <p:nvSpPr>
          <p:cNvPr id="29" name="Textfeld 28"/>
          <p:cNvSpPr txBox="1"/>
          <p:nvPr/>
        </p:nvSpPr>
        <p:spPr bwMode="auto">
          <a:xfrm>
            <a:off x="407368" y="4976008"/>
            <a:ext cx="4794525" cy="1477328"/>
          </a:xfrm>
          <a:prstGeom prst="rect">
            <a:avLst/>
          </a:prstGeom>
          <a:noFill/>
        </p:spPr>
        <p:txBody>
          <a:bodyPr wrap="square">
            <a:spAutoFit/>
          </a:bodyPr>
          <a:lstStyle/>
          <a:p>
            <a:pPr>
              <a:spcAft>
                <a:spcPts val="600"/>
              </a:spcAft>
              <a:defRPr/>
            </a:pPr>
            <a:r>
              <a:rPr lang="en-US">
                <a:latin typeface="Arial"/>
                <a:cs typeface="Arial"/>
              </a:rPr>
              <a:t>Applies also to </a:t>
            </a:r>
            <a:r>
              <a:rPr lang="en-US" b="1">
                <a:latin typeface="Arial"/>
                <a:cs typeface="Arial"/>
              </a:rPr>
              <a:t>circumstantial personal information</a:t>
            </a:r>
            <a:r>
              <a:rPr lang="en-US">
                <a:latin typeface="Arial"/>
                <a:cs typeface="Arial"/>
              </a:rPr>
              <a:t> (e.g. name-specific data relating to the spouse, cohabitee or partner of a person) when it indirectly discloses the above mentioned information.</a:t>
            </a:r>
            <a:endParaRPr lang="en-US"/>
          </a:p>
        </p:txBody>
      </p:sp>
      <p:pic>
        <p:nvPicPr>
          <p:cNvPr id="14" name="Grafik 13">
            <a:extLst>
              <a:ext uri="{C183D7F6-B498-43B3-948B-1728B52AA6E4}">
                <adec:decorative xmlns:adec="http://schemas.microsoft.com/office/drawing/2017/decorative" val="1"/>
              </a:ext>
            </a:extLst>
          </p:cNvPr>
          <p:cNvPicPr>
            <a:picLocks noChangeAspect="1"/>
          </p:cNvPicPr>
          <p:nvPr/>
        </p:nvPicPr>
        <p:blipFill>
          <a:blip r:embed="rId6">
            <a:clrChange>
              <a:clrFrom>
                <a:srgbClr val="FFF6D7"/>
              </a:clrFrom>
              <a:clrTo>
                <a:srgbClr val="FFF6D7">
                  <a:alpha val="0"/>
                </a:srgbClr>
              </a:clrTo>
            </a:clrChange>
          </a:blip>
          <a:stretch/>
        </p:blipFill>
        <p:spPr bwMode="auto">
          <a:xfrm>
            <a:off x="5231904" y="4003704"/>
            <a:ext cx="3698103" cy="2559087"/>
          </a:xfrm>
          <a:prstGeom prst="rect">
            <a:avLst/>
          </a:prstGeom>
        </p:spPr>
      </p:pic>
      <p:pic>
        <p:nvPicPr>
          <p:cNvPr id="15" name="Grafik 14">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8666694" y="4286528"/>
            <a:ext cx="1238111" cy="1238111"/>
          </a:xfrm>
          <a:prstGeom prst="rect">
            <a:avLst/>
          </a:prstGeom>
        </p:spPr>
      </p:pic>
      <p:pic>
        <p:nvPicPr>
          <p:cNvPr id="16" name="Grafik 15">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10520093" y="2978514"/>
            <a:ext cx="1552571" cy="1552571"/>
          </a:xfrm>
          <a:prstGeom prst="rect">
            <a:avLst/>
          </a:prstGeom>
        </p:spPr>
      </p:pic>
      <p:pic>
        <p:nvPicPr>
          <p:cNvPr id="17" name="Picture 12">
            <a:extLst>
              <a:ext uri="{C183D7F6-B498-43B3-948B-1728B52AA6E4}">
                <adec:decorative xmlns:adec="http://schemas.microsoft.com/office/drawing/2017/decorative" val="1"/>
              </a:ext>
            </a:extLst>
          </p:cNvPr>
          <p:cNvPicPr>
            <a:picLocks noChangeAspect="1" noChangeArrowheads="1"/>
          </p:cNvPicPr>
          <p:nvPr/>
        </p:nvPicPr>
        <p:blipFill>
          <a:blip r:embed="rId9"/>
          <a:stretch/>
        </p:blipFill>
        <p:spPr bwMode="auto">
          <a:xfrm>
            <a:off x="10040627" y="4531085"/>
            <a:ext cx="993554" cy="993554"/>
          </a:xfrm>
          <a:prstGeom prst="rect">
            <a:avLst/>
          </a:prstGeom>
          <a:noFill/>
        </p:spPr>
      </p:pic>
      <p:pic>
        <p:nvPicPr>
          <p:cNvPr id="18" name="Picture 9">
            <a:extLst>
              <a:ext uri="{C183D7F6-B498-43B3-948B-1728B52AA6E4}">
                <adec:decorative xmlns:adec="http://schemas.microsoft.com/office/drawing/2017/decorative" val="1"/>
              </a:ext>
            </a:extLst>
          </p:cNvPr>
          <p:cNvPicPr>
            <a:picLocks noChangeAspect="1" noChangeArrowheads="1"/>
          </p:cNvPicPr>
          <p:nvPr/>
        </p:nvPicPr>
        <p:blipFill>
          <a:blip r:embed="rId10"/>
          <a:stretch/>
        </p:blipFill>
        <p:spPr bwMode="auto">
          <a:xfrm>
            <a:off x="11212049" y="1827539"/>
            <a:ext cx="936104" cy="936104"/>
          </a:xfrm>
          <a:prstGeom prst="rect">
            <a:avLst/>
          </a:prstGeom>
          <a:noFill/>
        </p:spPr>
      </p:pic>
      <p:pic>
        <p:nvPicPr>
          <p:cNvPr id="19" name="Picture 3">
            <a:extLst>
              <a:ext uri="{C183D7F6-B498-43B3-948B-1728B52AA6E4}">
                <adec:decorative xmlns:adec="http://schemas.microsoft.com/office/drawing/2017/decorative" val="1"/>
              </a:ext>
            </a:extLst>
          </p:cNvPr>
          <p:cNvPicPr>
            <a:picLocks noChangeAspect="1" noChangeArrowheads="1"/>
          </p:cNvPicPr>
          <p:nvPr/>
        </p:nvPicPr>
        <p:blipFill>
          <a:blip r:embed="rId11"/>
          <a:stretch/>
        </p:blipFill>
        <p:spPr bwMode="auto">
          <a:xfrm>
            <a:off x="7740537" y="3057311"/>
            <a:ext cx="750850" cy="750850"/>
          </a:xfrm>
          <a:prstGeom prst="rect">
            <a:avLst/>
          </a:prstGeom>
          <a:noFill/>
        </p:spPr>
      </p:pic>
      <p:pic>
        <p:nvPicPr>
          <p:cNvPr id="20" name="Picture 8">
            <a:extLst>
              <a:ext uri="{C183D7F6-B498-43B3-948B-1728B52AA6E4}">
                <adec:decorative xmlns:adec="http://schemas.microsoft.com/office/drawing/2017/decorative" val="1"/>
              </a:ext>
            </a:extLst>
          </p:cNvPr>
          <p:cNvPicPr>
            <a:picLocks noChangeAspect="1" noChangeArrowheads="1"/>
          </p:cNvPicPr>
          <p:nvPr/>
        </p:nvPicPr>
        <p:blipFill>
          <a:blip r:embed="rId12"/>
          <a:stretch/>
        </p:blipFill>
        <p:spPr bwMode="auto">
          <a:xfrm rot="397380">
            <a:off x="8363046" y="3463798"/>
            <a:ext cx="854860" cy="854860"/>
          </a:xfrm>
          <a:prstGeom prst="rect">
            <a:avLst/>
          </a:prstGeom>
          <a:noFill/>
        </p:spPr>
      </p:pic>
      <p:pic>
        <p:nvPicPr>
          <p:cNvPr id="21" name="Grafik 20">
            <a:extLst>
              <a:ext uri="{C183D7F6-B498-43B3-948B-1728B52AA6E4}">
                <adec:decorative xmlns:adec="http://schemas.microsoft.com/office/drawing/2017/decorative" val="1"/>
              </a:ext>
            </a:extLst>
          </p:cNvPr>
          <p:cNvPicPr>
            <a:picLocks noChangeAspect="1"/>
          </p:cNvPicPr>
          <p:nvPr/>
        </p:nvPicPr>
        <p:blipFill>
          <a:blip r:embed="rId13"/>
          <a:stretch/>
        </p:blipFill>
        <p:spPr bwMode="auto">
          <a:xfrm>
            <a:off x="9340499" y="3415447"/>
            <a:ext cx="1170432" cy="658368"/>
          </a:xfrm>
          <a:prstGeom prst="rect">
            <a:avLst/>
          </a:prstGeom>
        </p:spPr>
      </p:pic>
      <p:sp>
        <p:nvSpPr>
          <p:cNvPr id="22" name="Textfeld 21">
            <a:extLst>
              <a:ext uri="{C183D7F6-B498-43B3-948B-1728B52AA6E4}">
                <adec:decorative xmlns:adec="http://schemas.microsoft.com/office/drawing/2017/decorative" val="1"/>
              </a:ext>
            </a:extLst>
          </p:cNvPr>
          <p:cNvSpPr txBox="1"/>
          <p:nvPr/>
        </p:nvSpPr>
        <p:spPr bwMode="auto">
          <a:xfrm>
            <a:off x="10103427" y="5286400"/>
            <a:ext cx="900720" cy="230832"/>
          </a:xfrm>
          <a:prstGeom prst="rect">
            <a:avLst/>
          </a:prstGeom>
          <a:noFill/>
        </p:spPr>
        <p:txBody>
          <a:bodyPr wrap="square">
            <a:spAutoFit/>
          </a:bodyPr>
          <a:lstStyle/>
          <a:p>
            <a:pPr>
              <a:defRPr/>
            </a:pPr>
            <a:r>
              <a:rPr lang="en-US" sz="900">
                <a:solidFill>
                  <a:schemeClr val="bg2">
                    <a:lumMod val="75000"/>
                  </a:schemeClr>
                </a:solidFill>
              </a:rPr>
              <a:t>flaticon.com</a:t>
            </a:r>
            <a:endParaRPr lang="en-US"/>
          </a:p>
        </p:txBody>
      </p:sp>
      <p:sp>
        <p:nvSpPr>
          <p:cNvPr id="23" name="Textfeld 22">
            <a:extLst>
              <a:ext uri="{C183D7F6-B498-43B3-948B-1728B52AA6E4}">
                <adec:decorative xmlns:adec="http://schemas.microsoft.com/office/drawing/2017/decorative" val="1"/>
              </a:ext>
            </a:extLst>
          </p:cNvPr>
          <p:cNvSpPr txBox="1"/>
          <p:nvPr/>
        </p:nvSpPr>
        <p:spPr bwMode="auto">
          <a:xfrm>
            <a:off x="7715560" y="3789040"/>
            <a:ext cx="900720" cy="230832"/>
          </a:xfrm>
          <a:prstGeom prst="rect">
            <a:avLst/>
          </a:prstGeom>
          <a:noFill/>
        </p:spPr>
        <p:txBody>
          <a:bodyPr wrap="square">
            <a:spAutoFit/>
          </a:bodyPr>
          <a:lstStyle/>
          <a:p>
            <a:pPr>
              <a:defRPr/>
            </a:pPr>
            <a:r>
              <a:rPr lang="en-US" sz="900">
                <a:solidFill>
                  <a:schemeClr val="bg2">
                    <a:lumMod val="75000"/>
                  </a:schemeClr>
                </a:solidFill>
              </a:rPr>
              <a:t>flaticon.com</a:t>
            </a:r>
            <a:endParaRPr lang="en-US"/>
          </a:p>
        </p:txBody>
      </p:sp>
      <p:sp>
        <p:nvSpPr>
          <p:cNvPr id="24" name="Textfeld 23">
            <a:extLst>
              <a:ext uri="{C183D7F6-B498-43B3-948B-1728B52AA6E4}">
                <adec:decorative xmlns:adec="http://schemas.microsoft.com/office/drawing/2017/decorative" val="1"/>
              </a:ext>
            </a:extLst>
          </p:cNvPr>
          <p:cNvSpPr txBox="1"/>
          <p:nvPr/>
        </p:nvSpPr>
        <p:spPr bwMode="auto">
          <a:xfrm>
            <a:off x="11459976" y="2766120"/>
            <a:ext cx="900720" cy="230832"/>
          </a:xfrm>
          <a:prstGeom prst="rect">
            <a:avLst/>
          </a:prstGeom>
          <a:noFill/>
        </p:spPr>
        <p:txBody>
          <a:bodyPr wrap="square">
            <a:spAutoFit/>
          </a:bodyPr>
          <a:lstStyle/>
          <a:p>
            <a:pPr>
              <a:defRPr/>
            </a:pPr>
            <a:r>
              <a:rPr lang="en-US" sz="900">
                <a:solidFill>
                  <a:schemeClr val="bg2">
                    <a:lumMod val="75000"/>
                  </a:schemeClr>
                </a:solidFill>
              </a:rPr>
              <a:t>flaticon.com</a:t>
            </a:r>
            <a:endParaRPr 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123</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4A4C68A8-B06E-4136-9745-9D2402FD29EB}"/>
              </a:ext>
            </a:extLst>
          </p:cNvPr>
          <p:cNvSpPr>
            <a:spLocks noGrp="1"/>
          </p:cNvSpPr>
          <p:nvPr>
            <p:ph type="title"/>
          </p:nvPr>
        </p:nvSpPr>
        <p:spPr>
          <a:xfrm>
            <a:off x="209940" y="176585"/>
            <a:ext cx="3382516" cy="687611"/>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Data Protection</a:t>
            </a:r>
            <a:endParaRPr lang="en-US" sz="2400" dirty="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263352" y="1052736"/>
            <a:ext cx="10169623" cy="523220"/>
          </a:xfrm>
          <a:prstGeom prst="rect">
            <a:avLst/>
          </a:prstGeom>
          <a:noFill/>
        </p:spPr>
        <p:txBody>
          <a:bodyPr wrap="square">
            <a:spAutoFit/>
          </a:bodyPr>
          <a:lstStyle/>
          <a:p>
            <a:pPr>
              <a:defRPr/>
            </a:pPr>
            <a:r>
              <a:rPr lang="en-US" sz="2800" b="1" dirty="0">
                <a:solidFill>
                  <a:srgbClr val="0070C0"/>
                </a:solidFill>
                <a:latin typeface="Arial"/>
                <a:cs typeface="Arial"/>
              </a:rPr>
              <a:t>GDPR Principles in data processing</a:t>
            </a:r>
          </a:p>
        </p:txBody>
      </p:sp>
      <p:sp>
        <p:nvSpPr>
          <p:cNvPr id="16" name="Flussdiagramm: Verbinder 15">
            <a:extLst>
              <a:ext uri="{C183D7F6-B498-43B3-948B-1728B52AA6E4}">
                <adec:decorative xmlns:adec="http://schemas.microsoft.com/office/drawing/2017/decorative" val="1"/>
              </a:ext>
            </a:extLst>
          </p:cNvPr>
          <p:cNvSpPr/>
          <p:nvPr/>
        </p:nvSpPr>
        <p:spPr bwMode="auto">
          <a:xfrm>
            <a:off x="3863752" y="2586999"/>
            <a:ext cx="3564515" cy="3577206"/>
          </a:xfrm>
          <a:prstGeom prst="flowChartConnector">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31" name="Rechteck: abgerundete Ecken 30"/>
          <p:cNvSpPr/>
          <p:nvPr/>
        </p:nvSpPr>
        <p:spPr bwMode="auto">
          <a:xfrm>
            <a:off x="3058273" y="1844824"/>
            <a:ext cx="2088232" cy="1008112"/>
          </a:xfrm>
          <a:prstGeom prst="roundRect">
            <a:avLst>
              <a:gd name="adj" fmla="val 16667"/>
            </a:avLst>
          </a:prstGeom>
          <a:solidFill>
            <a:srgbClr val="FEA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dirty="0">
                <a:solidFill>
                  <a:schemeClr val="tx1"/>
                </a:solidFill>
                <a:latin typeface="Arial"/>
                <a:cs typeface="Arial"/>
              </a:rPr>
              <a:t>Accountability</a:t>
            </a:r>
            <a:endParaRPr lang="en-US" dirty="0"/>
          </a:p>
        </p:txBody>
      </p:sp>
      <p:sp>
        <p:nvSpPr>
          <p:cNvPr id="13" name="Rechteck: abgerundete Ecken 12"/>
          <p:cNvSpPr/>
          <p:nvPr/>
        </p:nvSpPr>
        <p:spPr bwMode="auto">
          <a:xfrm>
            <a:off x="6012139" y="1841893"/>
            <a:ext cx="2088232" cy="1008112"/>
          </a:xfrm>
          <a:prstGeom prst="roundRect">
            <a:avLst>
              <a:gd name="adj" fmla="val 16667"/>
            </a:avLst>
          </a:pr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dirty="0">
                <a:solidFill>
                  <a:schemeClr val="tx1"/>
                </a:solidFill>
                <a:latin typeface="Arial"/>
                <a:cs typeface="Arial"/>
              </a:rPr>
              <a:t>Lawfulness</a:t>
            </a:r>
            <a:endParaRPr lang="en-US" dirty="0"/>
          </a:p>
          <a:p>
            <a:pPr algn="ctr">
              <a:defRPr/>
            </a:pPr>
            <a:r>
              <a:rPr lang="en-US" dirty="0">
                <a:solidFill>
                  <a:schemeClr val="tx1"/>
                </a:solidFill>
                <a:latin typeface="Arial"/>
                <a:cs typeface="Arial"/>
              </a:rPr>
              <a:t>Fairness</a:t>
            </a:r>
            <a:endParaRPr lang="en-US" dirty="0"/>
          </a:p>
          <a:p>
            <a:pPr algn="ctr">
              <a:defRPr/>
            </a:pPr>
            <a:r>
              <a:rPr lang="en-US" dirty="0">
                <a:solidFill>
                  <a:schemeClr val="tx1"/>
                </a:solidFill>
                <a:latin typeface="Arial"/>
                <a:cs typeface="Arial"/>
              </a:rPr>
              <a:t>Transparency</a:t>
            </a:r>
            <a:endParaRPr lang="en-US" dirty="0"/>
          </a:p>
        </p:txBody>
      </p:sp>
      <p:sp>
        <p:nvSpPr>
          <p:cNvPr id="23" name="Rechteck: abgerundete Ecken 22"/>
          <p:cNvSpPr/>
          <p:nvPr/>
        </p:nvSpPr>
        <p:spPr bwMode="auto">
          <a:xfrm>
            <a:off x="7032104" y="3356992"/>
            <a:ext cx="2088232" cy="1008112"/>
          </a:xfrm>
          <a:prstGeom prst="roundRect">
            <a:avLst>
              <a:gd name="adj" fmla="val 16667"/>
            </a:avLst>
          </a:prstGeom>
          <a:solidFill>
            <a:schemeClr val="accent2">
              <a:lumMod val="40000"/>
              <a:lumOff val="6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Purpose </a:t>
            </a:r>
            <a:endParaRPr lang="en-US" dirty="0"/>
          </a:p>
          <a:p>
            <a:pPr algn="ctr">
              <a:defRPr/>
            </a:pPr>
            <a:r>
              <a:rPr lang="en-US" dirty="0">
                <a:solidFill>
                  <a:schemeClr val="tx1"/>
                </a:solidFill>
                <a:latin typeface="Arial"/>
                <a:cs typeface="Arial"/>
              </a:rPr>
              <a:t>Limitation</a:t>
            </a:r>
            <a:endParaRPr lang="en-US" dirty="0"/>
          </a:p>
        </p:txBody>
      </p:sp>
      <p:sp>
        <p:nvSpPr>
          <p:cNvPr id="26" name="Rechteck: abgerundete Ecken 25"/>
          <p:cNvSpPr/>
          <p:nvPr/>
        </p:nvSpPr>
        <p:spPr bwMode="auto">
          <a:xfrm>
            <a:off x="7032104" y="4967553"/>
            <a:ext cx="2088232" cy="1008112"/>
          </a:xfrm>
          <a:prstGeom prst="roundRect">
            <a:avLst>
              <a:gd name="adj" fmla="val 16667"/>
            </a:avLst>
          </a:prstGeom>
          <a:solidFill>
            <a:schemeClr val="accent4">
              <a:lumMod val="40000"/>
              <a:lumOff val="6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Data </a:t>
            </a:r>
            <a:r>
              <a:rPr lang="en-US" dirty="0" err="1">
                <a:solidFill>
                  <a:schemeClr val="tx1"/>
                </a:solidFill>
                <a:latin typeface="Arial"/>
                <a:cs typeface="Arial"/>
              </a:rPr>
              <a:t>Minimisation</a:t>
            </a:r>
            <a:endParaRPr lang="en-US" dirty="0"/>
          </a:p>
        </p:txBody>
      </p:sp>
      <p:sp>
        <p:nvSpPr>
          <p:cNvPr id="27" name="Rechteck: abgerundete Ecken 26"/>
          <p:cNvSpPr/>
          <p:nvPr/>
        </p:nvSpPr>
        <p:spPr bwMode="auto">
          <a:xfrm>
            <a:off x="4583832" y="5733256"/>
            <a:ext cx="2088232" cy="1008112"/>
          </a:xfrm>
          <a:prstGeom prst="roundRect">
            <a:avLst>
              <a:gd name="adj" fmla="val 16667"/>
            </a:avLst>
          </a:prstGeom>
          <a:solidFill>
            <a:schemeClr val="accent6">
              <a:lumMod val="60000"/>
              <a:lumOff val="40000"/>
            </a:schemeClr>
          </a:solidFill>
          <a:ln>
            <a:solidFill>
              <a:schemeClr val="accent6">
                <a:lumMod val="40000"/>
                <a:lumOff val="60000"/>
              </a:schemeClr>
            </a:solid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Accuracy</a:t>
            </a:r>
            <a:endParaRPr lang="en-US" dirty="0"/>
          </a:p>
        </p:txBody>
      </p:sp>
      <p:sp>
        <p:nvSpPr>
          <p:cNvPr id="29" name="Rechteck: abgerundete Ecken 28"/>
          <p:cNvSpPr/>
          <p:nvPr/>
        </p:nvSpPr>
        <p:spPr bwMode="auto">
          <a:xfrm>
            <a:off x="2215567" y="4967553"/>
            <a:ext cx="2088232" cy="1008112"/>
          </a:xfrm>
          <a:prstGeom prst="roundRect">
            <a:avLst>
              <a:gd name="adj" fmla="val 16667"/>
            </a:avLst>
          </a:prstGeom>
          <a:solidFill>
            <a:schemeClr val="accent5">
              <a:lumMod val="60000"/>
              <a:lumOff val="4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Storage Limitation</a:t>
            </a:r>
            <a:endParaRPr lang="en-US" dirty="0"/>
          </a:p>
        </p:txBody>
      </p:sp>
      <p:sp>
        <p:nvSpPr>
          <p:cNvPr id="30" name="Rechteck: abgerundete Ecken 29"/>
          <p:cNvSpPr/>
          <p:nvPr/>
        </p:nvSpPr>
        <p:spPr bwMode="auto">
          <a:xfrm>
            <a:off x="2132484" y="3356992"/>
            <a:ext cx="2088232" cy="1008112"/>
          </a:xfrm>
          <a:prstGeom prst="roundRect">
            <a:avLst>
              <a:gd name="adj" fmla="val 16667"/>
            </a:avLst>
          </a:prstGeom>
          <a:solidFill>
            <a:srgbClr val="DA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dirty="0">
                <a:solidFill>
                  <a:schemeClr val="tx1"/>
                </a:solidFill>
                <a:latin typeface="Arial"/>
                <a:cs typeface="Arial"/>
              </a:rPr>
              <a:t>Security</a:t>
            </a:r>
            <a:endParaRPr lang="en-US" dirty="0"/>
          </a:p>
          <a:p>
            <a:pPr algn="ctr">
              <a:defRPr/>
            </a:pPr>
            <a:r>
              <a:rPr lang="en-US" dirty="0">
                <a:solidFill>
                  <a:schemeClr val="tx1"/>
                </a:solidFill>
                <a:latin typeface="Arial"/>
                <a:cs typeface="Arial"/>
              </a:rPr>
              <a:t>Integrity</a:t>
            </a:r>
            <a:endParaRPr lang="en-US" dirty="0"/>
          </a:p>
          <a:p>
            <a:pPr algn="ctr">
              <a:defRPr/>
            </a:pPr>
            <a:r>
              <a:rPr lang="en-US" dirty="0">
                <a:solidFill>
                  <a:schemeClr val="tx1"/>
                </a:solidFill>
                <a:latin typeface="Arial"/>
                <a:cs typeface="Arial"/>
              </a:rPr>
              <a:t>Confidentiality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3" grpId="0" animBg="1"/>
      <p:bldP spid="23" grpId="0" animBg="1"/>
      <p:bldP spid="26" grpId="0" animBg="1"/>
      <p:bldP spid="27" grpId="0" animBg="1"/>
      <p:bldP spid="29" grpId="0" animBg="1"/>
      <p:bldP spid="30" grpId="0" animBg="1"/>
    </p:bld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124</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974AB5A3-F65A-4C05-9D26-34C09AED85C1}"/>
              </a:ext>
            </a:extLst>
          </p:cNvPr>
          <p:cNvSpPr>
            <a:spLocks noGrp="1"/>
          </p:cNvSpPr>
          <p:nvPr>
            <p:ph type="title"/>
          </p:nvPr>
        </p:nvSpPr>
        <p:spPr>
          <a:xfrm>
            <a:off x="273695" y="222995"/>
            <a:ext cx="4033664" cy="623287"/>
          </a:xfrm>
        </p:spPr>
        <p:txBody>
          <a:bodyPr>
            <a:normAutofit/>
          </a:bodyPr>
          <a:lstStyle/>
          <a:p>
            <a:r>
              <a:rPr lang="en-US" sz="2400">
                <a:solidFill>
                  <a:schemeClr val="bg1"/>
                </a:solidFill>
                <a:latin typeface="Arial" panose="020B0604020202020204" pitchFamily="34" charset="0"/>
                <a:cs typeface="Arial" panose="020B0604020202020204" pitchFamily="34" charset="0"/>
              </a:rPr>
              <a:t>Data Protection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33" name="Scrollen: horizontal 32">
            <a:extLst>
              <a:ext uri="{C183D7F6-B498-43B3-948B-1728B52AA6E4}">
                <adec:decorative xmlns:adec="http://schemas.microsoft.com/office/drawing/2017/decorative" val="1"/>
              </a:ext>
            </a:extLst>
          </p:cNvPr>
          <p:cNvSpPr/>
          <p:nvPr/>
        </p:nvSpPr>
        <p:spPr bwMode="auto">
          <a:xfrm>
            <a:off x="7198023" y="2024844"/>
            <a:ext cx="3960441" cy="2484276"/>
          </a:xfrm>
          <a:prstGeom prst="horizontalScroll">
            <a:avLst>
              <a:gd name="adj" fmla="val 12500"/>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a:solidFill>
                <a:schemeClr val="tx1"/>
              </a:solidFill>
            </a:endParaRPr>
          </a:p>
        </p:txBody>
      </p:sp>
      <p:sp>
        <p:nvSpPr>
          <p:cNvPr id="32" name="Scrollen: horizontal 31">
            <a:extLst>
              <a:ext uri="{C183D7F6-B498-43B3-948B-1728B52AA6E4}">
                <adec:decorative xmlns:adec="http://schemas.microsoft.com/office/drawing/2017/decorative" val="1"/>
              </a:ext>
            </a:extLst>
          </p:cNvPr>
          <p:cNvSpPr/>
          <p:nvPr/>
        </p:nvSpPr>
        <p:spPr bwMode="auto">
          <a:xfrm>
            <a:off x="285255" y="2060848"/>
            <a:ext cx="4010545" cy="2484276"/>
          </a:xfrm>
          <a:prstGeom prst="horizontalScroll">
            <a:avLst>
              <a:gd name="adj" fmla="val 12500"/>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a:solidFill>
                <a:schemeClr val="tx1"/>
              </a:solidFill>
            </a:endParaRPr>
          </a:p>
        </p:txBody>
      </p:sp>
      <p:sp>
        <p:nvSpPr>
          <p:cNvPr id="25" name="Textfeld 24"/>
          <p:cNvSpPr txBox="1"/>
          <p:nvPr/>
        </p:nvSpPr>
        <p:spPr bwMode="auto">
          <a:xfrm>
            <a:off x="359341" y="1191955"/>
            <a:ext cx="6384732" cy="523220"/>
          </a:xfrm>
          <a:prstGeom prst="rect">
            <a:avLst/>
          </a:prstGeom>
          <a:noFill/>
        </p:spPr>
        <p:txBody>
          <a:bodyPr wrap="square">
            <a:spAutoFit/>
          </a:bodyPr>
          <a:lstStyle/>
          <a:p>
            <a:pPr>
              <a:defRPr/>
            </a:pPr>
            <a:r>
              <a:rPr lang="en-US" sz="2800" b="1">
                <a:solidFill>
                  <a:srgbClr val="0070C0"/>
                </a:solidFill>
                <a:latin typeface="Arial"/>
                <a:cs typeface="Arial"/>
              </a:rPr>
              <a:t>Legal basis for data processing</a:t>
            </a:r>
          </a:p>
        </p:txBody>
      </p:sp>
      <p:grpSp>
        <p:nvGrpSpPr>
          <p:cNvPr id="2" name="Gruppieren 1" descr="Person with Sweatshirt holding up his finger">
            <a:extLst>
              <a:ext uri="{FF2B5EF4-FFF2-40B4-BE49-F238E27FC236}">
                <a16:creationId xmlns:a16="http://schemas.microsoft.com/office/drawing/2014/main" id="{8A83FFE0-B297-40D1-935B-1735C14A833C}"/>
              </a:ext>
              <a:ext uri="{C183D7F6-B498-43B3-948B-1728B52AA6E4}">
                <adec:decorative xmlns:adec="http://schemas.microsoft.com/office/drawing/2017/decorative" val="0"/>
              </a:ext>
            </a:extLst>
          </p:cNvPr>
          <p:cNvGrpSpPr/>
          <p:nvPr/>
        </p:nvGrpSpPr>
        <p:grpSpPr>
          <a:xfrm>
            <a:off x="4295800" y="3218872"/>
            <a:ext cx="3085876" cy="3880028"/>
            <a:chOff x="4295800" y="3218872"/>
            <a:chExt cx="3085876" cy="3880028"/>
          </a:xfrm>
        </p:grpSpPr>
        <p:pic>
          <p:nvPicPr>
            <p:cNvPr id="18" name="Grafik 17" descr="Person with Sweatshirt holding up his finge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4295800" y="4365104"/>
              <a:ext cx="3085876" cy="2733796"/>
            </a:xfrm>
            <a:prstGeom prst="rect">
              <a:avLst/>
            </a:prstGeom>
          </p:spPr>
        </p:pic>
        <p:pic>
          <p:nvPicPr>
            <p:cNvPr id="21" name="Grafik 20" descr="Person with a hat and heart eyes"/>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4871864" y="3218872"/>
              <a:ext cx="1562273" cy="1650288"/>
            </a:xfrm>
            <a:prstGeom prst="rect">
              <a:avLst/>
            </a:prstGeom>
          </p:spPr>
        </p:pic>
        <p:pic>
          <p:nvPicPr>
            <p:cNvPr id="23" name="Grafik 22" descr="face with heart eyes"/>
            <p:cNvPicPr>
              <a:picLocks noChangeAspect="1"/>
            </p:cNvPicPr>
            <p:nvPr/>
          </p:nvPicPr>
          <p:blipFill>
            <a:blip r:embed="rId10">
              <a:extLst>
                <a:ext uri="{96DAC541-7B7A-43D3-8B79-37D633B846F1}">
                  <asvg:svgBlip xmlns:asvg="http://schemas.microsoft.com/office/drawing/2016/SVG/main" r:embed="rId11"/>
                </a:ext>
              </a:extLst>
            </a:blip>
            <a:stretch/>
          </p:blipFill>
          <p:spPr bwMode="auto">
            <a:xfrm>
              <a:off x="5477026" y="3789040"/>
              <a:ext cx="834998" cy="882712"/>
            </a:xfrm>
            <a:prstGeom prst="rect">
              <a:avLst/>
            </a:prstGeom>
          </p:spPr>
        </p:pic>
      </p:grpSp>
      <p:sp>
        <p:nvSpPr>
          <p:cNvPr id="19" name="Textfeld 18"/>
          <p:cNvSpPr txBox="1"/>
          <p:nvPr/>
        </p:nvSpPr>
        <p:spPr bwMode="auto">
          <a:xfrm>
            <a:off x="551384" y="2871807"/>
            <a:ext cx="3517186" cy="1277273"/>
          </a:xfrm>
          <a:prstGeom prst="rect">
            <a:avLst/>
          </a:prstGeom>
          <a:noFill/>
        </p:spPr>
        <p:txBody>
          <a:bodyPr wrap="square">
            <a:spAutoFit/>
          </a:bodyPr>
          <a:lstStyle/>
          <a:p>
            <a:pPr>
              <a:spcAft>
                <a:spcPts val="600"/>
              </a:spcAft>
              <a:defRPr/>
            </a:pPr>
            <a:r>
              <a:rPr lang="en-US" b="1">
                <a:latin typeface="Arial"/>
                <a:cs typeface="Arial"/>
              </a:rPr>
              <a:t>Legislation</a:t>
            </a:r>
            <a:endParaRPr lang="en-US"/>
          </a:p>
          <a:p>
            <a:pPr>
              <a:spcAft>
                <a:spcPts val="600"/>
              </a:spcAft>
              <a:defRPr/>
            </a:pPr>
            <a:r>
              <a:rPr lang="en-US">
                <a:latin typeface="Arial"/>
                <a:cs typeface="Arial"/>
              </a:rPr>
              <a:t>There is a statutory provision that permits (or mandates) data processing</a:t>
            </a:r>
            <a:endParaRPr lang="en-US"/>
          </a:p>
        </p:txBody>
      </p:sp>
      <p:sp>
        <p:nvSpPr>
          <p:cNvPr id="16" name="Textfeld 15"/>
          <p:cNvSpPr txBox="1"/>
          <p:nvPr/>
        </p:nvSpPr>
        <p:spPr bwMode="auto">
          <a:xfrm>
            <a:off x="7464152" y="2852936"/>
            <a:ext cx="3960440" cy="1631216"/>
          </a:xfrm>
          <a:prstGeom prst="rect">
            <a:avLst/>
          </a:prstGeom>
          <a:noFill/>
        </p:spPr>
        <p:txBody>
          <a:bodyPr wrap="square">
            <a:spAutoFit/>
          </a:bodyPr>
          <a:lstStyle/>
          <a:p>
            <a:pPr>
              <a:spcAft>
                <a:spcPts val="600"/>
              </a:spcAft>
              <a:defRPr/>
            </a:pPr>
            <a:r>
              <a:rPr lang="en-US" b="1">
                <a:latin typeface="Arial"/>
                <a:cs typeface="Arial"/>
              </a:rPr>
              <a:t>Consent</a:t>
            </a:r>
            <a:endParaRPr lang="en-US"/>
          </a:p>
          <a:p>
            <a:pPr>
              <a:spcAft>
                <a:spcPts val="600"/>
              </a:spcAft>
              <a:defRPr/>
            </a:pPr>
            <a:r>
              <a:rPr lang="en-US">
                <a:latin typeface="Arial"/>
                <a:cs typeface="Arial"/>
              </a:rPr>
              <a:t>The individual has given clear consent for their data to be processed for a specific purpose</a:t>
            </a:r>
            <a:endParaRPr lang="en-US"/>
          </a:p>
          <a:p>
            <a:pPr marL="285750" indent="-285750">
              <a:spcAft>
                <a:spcPts val="600"/>
              </a:spcAft>
              <a:buFont typeface="Arial"/>
              <a:buChar char="•"/>
              <a:defRPr/>
            </a:pPr>
            <a:endParaRPr lang="en-US">
              <a:latin typeface="Arial"/>
              <a:cs typeface="Arial"/>
            </a:endParaRPr>
          </a:p>
        </p:txBody>
      </p:sp>
      <p:pic>
        <p:nvPicPr>
          <p:cNvPr id="27" name="Grafik 26">
            <a:extLst>
              <a:ext uri="{C183D7F6-B498-43B3-948B-1728B52AA6E4}">
                <adec:decorative xmlns:adec="http://schemas.microsoft.com/office/drawing/2017/decorative" val="1"/>
              </a:ext>
            </a:extLst>
          </p:cNvPr>
          <p:cNvPicPr>
            <a:picLocks noChangeAspect="1"/>
          </p:cNvPicPr>
          <p:nvPr/>
        </p:nvPicPr>
        <p:blipFill>
          <a:blip r:embed="rId12"/>
          <a:stretch/>
        </p:blipFill>
        <p:spPr bwMode="auto">
          <a:xfrm>
            <a:off x="1852777" y="2348696"/>
            <a:ext cx="914400" cy="914400"/>
          </a:xfrm>
          <a:prstGeom prst="rect">
            <a:avLst/>
          </a:prstGeom>
        </p:spPr>
      </p:pic>
      <p:pic>
        <p:nvPicPr>
          <p:cNvPr id="30" name="Grafik 29">
            <a:extLs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p:blipFill>
        <p:spPr bwMode="auto">
          <a:xfrm>
            <a:off x="8725304" y="2348696"/>
            <a:ext cx="914400" cy="914400"/>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125</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EDFF4268-837C-41CF-B283-A8819814F4B1}"/>
              </a:ext>
            </a:extLst>
          </p:cNvPr>
          <p:cNvSpPr>
            <a:spLocks noGrp="1"/>
          </p:cNvSpPr>
          <p:nvPr>
            <p:ph type="title"/>
          </p:nvPr>
        </p:nvSpPr>
        <p:spPr>
          <a:xfrm>
            <a:off x="271720" y="257510"/>
            <a:ext cx="4321696" cy="598015"/>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Data Protection</a:t>
            </a:r>
            <a:endParaRPr lang="en-US" sz="2400" dirty="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Textfeld 10"/>
          <p:cNvSpPr txBox="1"/>
          <p:nvPr/>
        </p:nvSpPr>
        <p:spPr bwMode="auto">
          <a:xfrm>
            <a:off x="359340" y="1191955"/>
            <a:ext cx="7824891" cy="523220"/>
          </a:xfrm>
          <a:prstGeom prst="rect">
            <a:avLst/>
          </a:prstGeom>
          <a:noFill/>
        </p:spPr>
        <p:txBody>
          <a:bodyPr wrap="square">
            <a:spAutoFit/>
          </a:bodyPr>
          <a:lstStyle/>
          <a:p>
            <a:pPr>
              <a:defRPr/>
            </a:pPr>
            <a:r>
              <a:rPr lang="en-US" sz="2800" b="1" dirty="0">
                <a:solidFill>
                  <a:srgbClr val="0070C0"/>
                </a:solidFill>
                <a:latin typeface="Arial"/>
                <a:cs typeface="Arial"/>
              </a:rPr>
              <a:t>What to consider in questionnaire design?</a:t>
            </a:r>
          </a:p>
        </p:txBody>
      </p:sp>
      <p:sp>
        <p:nvSpPr>
          <p:cNvPr id="14" name="Textfeld 13"/>
          <p:cNvSpPr txBox="1"/>
          <p:nvPr/>
        </p:nvSpPr>
        <p:spPr bwMode="auto">
          <a:xfrm>
            <a:off x="390390" y="1972379"/>
            <a:ext cx="11015219" cy="723275"/>
          </a:xfrm>
          <a:prstGeom prst="rect">
            <a:avLst/>
          </a:prstGeom>
          <a:noFill/>
        </p:spPr>
        <p:txBody>
          <a:bodyPr wrap="square">
            <a:spAutoFit/>
          </a:bodyPr>
          <a:lstStyle/>
          <a:p>
            <a:pPr>
              <a:spcAft>
                <a:spcPts val="600"/>
              </a:spcAft>
              <a:defRPr/>
            </a:pPr>
            <a:r>
              <a:rPr lang="en-US" b="1" dirty="0">
                <a:solidFill>
                  <a:srgbClr val="0070C0"/>
                </a:solidFill>
                <a:latin typeface="Arial"/>
                <a:cs typeface="Arial"/>
              </a:rPr>
              <a:t>Data Minimization</a:t>
            </a:r>
            <a:endParaRPr lang="en-US" dirty="0"/>
          </a:p>
          <a:p>
            <a:pPr>
              <a:spcAft>
                <a:spcPts val="1200"/>
              </a:spcAft>
              <a:defRPr/>
            </a:pPr>
            <a:r>
              <a:rPr lang="en-US" dirty="0">
                <a:latin typeface="Arial"/>
                <a:cs typeface="Arial"/>
              </a:rPr>
              <a:t>Collect only the data that is </a:t>
            </a:r>
            <a:r>
              <a:rPr lang="en-US" b="1" dirty="0">
                <a:latin typeface="Arial"/>
                <a:cs typeface="Arial"/>
              </a:rPr>
              <a:t>strictly necessary </a:t>
            </a:r>
            <a:r>
              <a:rPr lang="en-US" dirty="0">
                <a:latin typeface="Arial"/>
                <a:cs typeface="Arial"/>
              </a:rPr>
              <a:t>for the purpose of the study. </a:t>
            </a:r>
            <a:endParaRPr lang="en-US" b="1" dirty="0">
              <a:solidFill>
                <a:srgbClr val="0070C0"/>
              </a:solidFill>
              <a:latin typeface="Arial"/>
              <a:cs typeface="Arial"/>
            </a:endParaRPr>
          </a:p>
        </p:txBody>
      </p:sp>
      <p:sp>
        <p:nvSpPr>
          <p:cNvPr id="13" name="Textfeld 12"/>
          <p:cNvSpPr txBox="1"/>
          <p:nvPr/>
        </p:nvSpPr>
        <p:spPr bwMode="auto">
          <a:xfrm>
            <a:off x="407368" y="2872294"/>
            <a:ext cx="11015219" cy="1077218"/>
          </a:xfrm>
          <a:prstGeom prst="rect">
            <a:avLst/>
          </a:prstGeom>
          <a:noFill/>
        </p:spPr>
        <p:txBody>
          <a:bodyPr wrap="square">
            <a:spAutoFit/>
          </a:bodyPr>
          <a:lstStyle/>
          <a:p>
            <a:pPr>
              <a:spcAft>
                <a:spcPts val="600"/>
              </a:spcAft>
              <a:defRPr/>
            </a:pPr>
            <a:r>
              <a:rPr lang="en-US" b="1" dirty="0">
                <a:solidFill>
                  <a:srgbClr val="0070C0"/>
                </a:solidFill>
                <a:latin typeface="Arial"/>
                <a:cs typeface="Arial"/>
              </a:rPr>
              <a:t>Transparency and Information</a:t>
            </a:r>
            <a:endParaRPr lang="en-US" dirty="0"/>
          </a:p>
          <a:p>
            <a:pPr>
              <a:spcAft>
                <a:spcPts val="600"/>
              </a:spcAft>
              <a:defRPr/>
            </a:pPr>
            <a:r>
              <a:rPr lang="en-US" dirty="0">
                <a:latin typeface="Arial"/>
                <a:cs typeface="Arial"/>
              </a:rPr>
              <a:t>Clearly define and </a:t>
            </a:r>
            <a:r>
              <a:rPr lang="en-US" b="1" dirty="0">
                <a:latin typeface="Arial"/>
                <a:cs typeface="Arial"/>
              </a:rPr>
              <a:t>communicate</a:t>
            </a:r>
            <a:r>
              <a:rPr lang="en-US" dirty="0">
                <a:latin typeface="Arial"/>
                <a:cs typeface="Arial"/>
              </a:rPr>
              <a:t> the purpose of data collection. </a:t>
            </a:r>
            <a:endParaRPr lang="en-US" dirty="0"/>
          </a:p>
          <a:p>
            <a:pPr marL="627063" lvl="1" indent="-360363">
              <a:spcAft>
                <a:spcPts val="1200"/>
              </a:spcAft>
              <a:buFont typeface="Wingdings"/>
              <a:buChar char="Ø"/>
              <a:defRPr/>
            </a:pPr>
            <a:r>
              <a:rPr lang="en-US" dirty="0">
                <a:latin typeface="Arial"/>
                <a:cs typeface="Arial"/>
              </a:rPr>
              <a:t>Respondents should understand why their data is being collected and how it will be used.</a:t>
            </a:r>
            <a:endParaRPr lang="en-US" dirty="0"/>
          </a:p>
        </p:txBody>
      </p:sp>
      <p:sp>
        <p:nvSpPr>
          <p:cNvPr id="15" name="Textfeld 14"/>
          <p:cNvSpPr txBox="1"/>
          <p:nvPr/>
        </p:nvSpPr>
        <p:spPr bwMode="auto">
          <a:xfrm>
            <a:off x="407368" y="4103201"/>
            <a:ext cx="11015219" cy="1000274"/>
          </a:xfrm>
          <a:prstGeom prst="rect">
            <a:avLst/>
          </a:prstGeom>
          <a:noFill/>
        </p:spPr>
        <p:txBody>
          <a:bodyPr wrap="square">
            <a:spAutoFit/>
          </a:bodyPr>
          <a:lstStyle/>
          <a:p>
            <a:pPr>
              <a:spcAft>
                <a:spcPts val="600"/>
              </a:spcAft>
              <a:defRPr/>
            </a:pPr>
            <a:r>
              <a:rPr lang="en-US" b="1" dirty="0">
                <a:solidFill>
                  <a:srgbClr val="0070C0"/>
                </a:solidFill>
                <a:latin typeface="Arial"/>
                <a:cs typeface="Arial"/>
              </a:rPr>
              <a:t>Consent </a:t>
            </a:r>
            <a:endParaRPr lang="en-US" dirty="0"/>
          </a:p>
          <a:p>
            <a:pPr>
              <a:spcAft>
                <a:spcPts val="1200"/>
              </a:spcAft>
              <a:defRPr/>
            </a:pPr>
            <a:r>
              <a:rPr lang="en-US" b="1" dirty="0">
                <a:latin typeface="Arial"/>
                <a:cs typeface="Arial"/>
              </a:rPr>
              <a:t>Obtain clear and explicit consent </a:t>
            </a:r>
            <a:r>
              <a:rPr lang="en-US" dirty="0">
                <a:latin typeface="Arial"/>
                <a:cs typeface="Arial"/>
              </a:rPr>
              <a:t>from respondents, especially if you are collecting sensitive personal data. Ensure that they can</a:t>
            </a:r>
            <a:r>
              <a:rPr lang="en-US" b="1" dirty="0">
                <a:latin typeface="Arial"/>
                <a:cs typeface="Arial"/>
              </a:rPr>
              <a:t> withdraw </a:t>
            </a:r>
            <a:r>
              <a:rPr lang="en-US" dirty="0">
                <a:latin typeface="Arial"/>
                <a:cs typeface="Arial"/>
              </a:rPr>
              <a:t>consent at any time, and provide a simple way to do so.</a:t>
            </a:r>
          </a:p>
        </p:txBody>
      </p:sp>
      <p:sp>
        <p:nvSpPr>
          <p:cNvPr id="16" name="Textfeld 15"/>
          <p:cNvSpPr txBox="1"/>
          <p:nvPr/>
        </p:nvSpPr>
        <p:spPr bwMode="auto">
          <a:xfrm>
            <a:off x="390390" y="5301208"/>
            <a:ext cx="11015219" cy="1000274"/>
          </a:xfrm>
          <a:prstGeom prst="rect">
            <a:avLst/>
          </a:prstGeom>
          <a:noFill/>
        </p:spPr>
        <p:txBody>
          <a:bodyPr wrap="square">
            <a:spAutoFit/>
          </a:bodyPr>
          <a:lstStyle/>
          <a:p>
            <a:pPr marL="0" lvl="1">
              <a:spcAft>
                <a:spcPts val="600"/>
              </a:spcAft>
              <a:defRPr/>
            </a:pPr>
            <a:r>
              <a:rPr lang="en-US" b="1" dirty="0">
                <a:solidFill>
                  <a:srgbClr val="0070C0"/>
                </a:solidFill>
                <a:latin typeface="Arial"/>
                <a:cs typeface="Arial"/>
              </a:rPr>
              <a:t>Third-Party Processors</a:t>
            </a:r>
            <a:endParaRPr lang="en-US" dirty="0"/>
          </a:p>
          <a:p>
            <a:pPr marL="0" lvl="1">
              <a:spcAft>
                <a:spcPts val="600"/>
              </a:spcAft>
              <a:defRPr/>
            </a:pPr>
            <a:r>
              <a:rPr lang="en-US" dirty="0">
                <a:latin typeface="Arial"/>
                <a:cs typeface="Arial"/>
              </a:rPr>
              <a:t>If any third-party tools or platforms are used to collect, process, or store data (e.g., survey software), ensure that they </a:t>
            </a:r>
            <a:r>
              <a:rPr lang="en-US" b="1" dirty="0">
                <a:latin typeface="Arial"/>
                <a:cs typeface="Arial"/>
              </a:rPr>
              <a:t>comply with GDPR </a:t>
            </a:r>
            <a:r>
              <a:rPr lang="en-US" dirty="0">
                <a:latin typeface="Arial"/>
                <a:cs typeface="Arial"/>
              </a:rPr>
              <a:t>and have adequate data protection measures in place.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5" grpId="0"/>
      <p:bldP spid="16"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126</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50A3A68-16B7-4085-80B3-E26FA2AA687F}"/>
              </a:ext>
            </a:extLst>
          </p:cNvPr>
          <p:cNvSpPr>
            <a:spLocks noGrp="1"/>
          </p:cNvSpPr>
          <p:nvPr>
            <p:ph type="title"/>
          </p:nvPr>
        </p:nvSpPr>
        <p:spPr>
          <a:xfrm>
            <a:off x="359341" y="162812"/>
            <a:ext cx="4465712" cy="618267"/>
          </a:xfrm>
        </p:spPr>
        <p:txBody>
          <a:bodyPr>
            <a:normAutofit/>
          </a:bodyPr>
          <a:lstStyle/>
          <a:p>
            <a:r>
              <a:rPr lang="en-US" sz="2400">
                <a:solidFill>
                  <a:schemeClr val="bg1"/>
                </a:solidFill>
                <a:latin typeface="Arial" panose="020B0604020202020204" pitchFamily="34" charset="0"/>
                <a:cs typeface="Arial" panose="020B0604020202020204" pitchFamily="34" charset="0"/>
              </a:rPr>
              <a:t>Data Protection</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359341" y="1191955"/>
            <a:ext cx="6384732" cy="523220"/>
          </a:xfrm>
          <a:prstGeom prst="rect">
            <a:avLst/>
          </a:prstGeom>
          <a:noFill/>
        </p:spPr>
        <p:txBody>
          <a:bodyPr wrap="square">
            <a:spAutoFit/>
          </a:bodyPr>
          <a:lstStyle/>
          <a:p>
            <a:pPr>
              <a:defRPr/>
            </a:pPr>
            <a:r>
              <a:rPr lang="en-US" sz="2800" b="1">
                <a:solidFill>
                  <a:srgbClr val="0070C0"/>
                </a:solidFill>
                <a:latin typeface="Arial"/>
                <a:cs typeface="Arial"/>
              </a:rPr>
              <a:t>Informed consent</a:t>
            </a:r>
          </a:p>
        </p:txBody>
      </p:sp>
      <p:sp>
        <p:nvSpPr>
          <p:cNvPr id="11" name="Textfeld 10"/>
          <p:cNvSpPr txBox="1"/>
          <p:nvPr/>
        </p:nvSpPr>
        <p:spPr bwMode="auto">
          <a:xfrm>
            <a:off x="377535" y="1773390"/>
            <a:ext cx="6098431" cy="4816199"/>
          </a:xfrm>
          <a:prstGeom prst="rect">
            <a:avLst/>
          </a:prstGeom>
          <a:noFill/>
        </p:spPr>
        <p:txBody>
          <a:bodyPr wrap="square">
            <a:spAutoFit/>
          </a:bodyPr>
          <a:lstStyle/>
          <a:p>
            <a:pPr>
              <a:spcAft>
                <a:spcPts val="600"/>
              </a:spcAft>
              <a:defRPr/>
            </a:pPr>
            <a:r>
              <a:rPr lang="en-US">
                <a:latin typeface="Arial"/>
                <a:cs typeface="Arial"/>
              </a:rPr>
              <a:t>Information for data subjects about data processing (Art. 13, 14 GDPR)</a:t>
            </a:r>
            <a:endParaRPr lang="en-US"/>
          </a:p>
          <a:p>
            <a:pPr marL="285750" indent="-285750">
              <a:spcAft>
                <a:spcPts val="600"/>
              </a:spcAft>
              <a:buFont typeface="Arial"/>
              <a:buChar char="•"/>
              <a:defRPr/>
            </a:pPr>
            <a:r>
              <a:rPr lang="en-US" b="1">
                <a:latin typeface="Arial"/>
                <a:cs typeface="Arial"/>
              </a:rPr>
              <a:t>Responsible entity </a:t>
            </a:r>
            <a:r>
              <a:rPr lang="en-US">
                <a:latin typeface="Arial"/>
                <a:cs typeface="Arial"/>
              </a:rPr>
              <a:t>(name and contact details) / contact details of the </a:t>
            </a:r>
            <a:r>
              <a:rPr lang="en-US" b="1">
                <a:latin typeface="Arial"/>
                <a:cs typeface="Arial"/>
              </a:rPr>
              <a:t>data protection officer</a:t>
            </a:r>
            <a:endParaRPr lang="en-US"/>
          </a:p>
          <a:p>
            <a:pPr marL="285750" indent="-285750">
              <a:spcAft>
                <a:spcPts val="600"/>
              </a:spcAft>
              <a:buFont typeface="Arial"/>
              <a:buChar char="•"/>
              <a:defRPr/>
            </a:pPr>
            <a:r>
              <a:rPr lang="en-US">
                <a:latin typeface="Arial"/>
                <a:cs typeface="Arial"/>
              </a:rPr>
              <a:t>What </a:t>
            </a:r>
            <a:r>
              <a:rPr lang="en-US" b="1">
                <a:latin typeface="Arial"/>
                <a:cs typeface="Arial"/>
              </a:rPr>
              <a:t>categories of personal data </a:t>
            </a:r>
            <a:r>
              <a:rPr lang="en-US">
                <a:latin typeface="Arial"/>
                <a:cs typeface="Arial"/>
              </a:rPr>
              <a:t>are being processed?</a:t>
            </a:r>
            <a:endParaRPr lang="en-US"/>
          </a:p>
          <a:p>
            <a:pPr marL="285750" indent="-285750">
              <a:spcAft>
                <a:spcPts val="600"/>
              </a:spcAft>
              <a:buFont typeface="Arial"/>
              <a:buChar char="•"/>
              <a:defRPr/>
            </a:pPr>
            <a:r>
              <a:rPr lang="en-US">
                <a:latin typeface="Arial"/>
                <a:cs typeface="Arial"/>
              </a:rPr>
              <a:t>For what </a:t>
            </a:r>
            <a:r>
              <a:rPr lang="en-US" b="1">
                <a:latin typeface="Arial"/>
                <a:cs typeface="Arial"/>
              </a:rPr>
              <a:t>purpose</a:t>
            </a:r>
            <a:r>
              <a:rPr lang="en-US">
                <a:latin typeface="Arial"/>
                <a:cs typeface="Arial"/>
              </a:rPr>
              <a:t> is</a:t>
            </a:r>
            <a:r>
              <a:rPr lang="en-US" b="0">
                <a:latin typeface="Arial"/>
                <a:cs typeface="Arial"/>
              </a:rPr>
              <a:t> </a:t>
            </a:r>
            <a:r>
              <a:rPr lang="en-US">
                <a:latin typeface="Arial"/>
                <a:cs typeface="Arial"/>
              </a:rPr>
              <a:t>the data being processed?</a:t>
            </a:r>
            <a:endParaRPr lang="en-US"/>
          </a:p>
          <a:p>
            <a:pPr marL="285750" indent="-285750">
              <a:spcAft>
                <a:spcPts val="600"/>
              </a:spcAft>
              <a:buFont typeface="Arial"/>
              <a:buChar char="•"/>
              <a:defRPr/>
            </a:pPr>
            <a:r>
              <a:rPr lang="en-US">
                <a:latin typeface="Arial"/>
                <a:cs typeface="Arial"/>
              </a:rPr>
              <a:t>On what </a:t>
            </a:r>
            <a:r>
              <a:rPr lang="en-US" b="1">
                <a:latin typeface="Arial"/>
                <a:cs typeface="Arial"/>
              </a:rPr>
              <a:t>legal basis </a:t>
            </a:r>
            <a:r>
              <a:rPr lang="en-US">
                <a:latin typeface="Arial"/>
                <a:cs typeface="Arial"/>
              </a:rPr>
              <a:t>is the data processing taking place?</a:t>
            </a:r>
            <a:endParaRPr lang="en-US"/>
          </a:p>
          <a:p>
            <a:pPr marL="285750" indent="-285750">
              <a:spcAft>
                <a:spcPts val="600"/>
              </a:spcAft>
              <a:buFont typeface="Arial"/>
              <a:buChar char="•"/>
              <a:defRPr/>
            </a:pPr>
            <a:r>
              <a:rPr lang="en-US">
                <a:latin typeface="Arial"/>
                <a:cs typeface="Arial"/>
              </a:rPr>
              <a:t>Which </a:t>
            </a:r>
            <a:r>
              <a:rPr lang="en-US" b="1">
                <a:latin typeface="Arial"/>
                <a:cs typeface="Arial"/>
              </a:rPr>
              <a:t>groups of recipients </a:t>
            </a:r>
            <a:r>
              <a:rPr lang="en-US">
                <a:latin typeface="Arial"/>
                <a:cs typeface="Arial"/>
              </a:rPr>
              <a:t>have access to the data?</a:t>
            </a:r>
            <a:endParaRPr lang="en-US"/>
          </a:p>
          <a:p>
            <a:pPr marL="285750" indent="-285750">
              <a:spcAft>
                <a:spcPts val="600"/>
              </a:spcAft>
              <a:buFont typeface="Arial"/>
              <a:buChar char="•"/>
              <a:defRPr/>
            </a:pPr>
            <a:r>
              <a:rPr lang="en-US">
                <a:latin typeface="Arial"/>
                <a:cs typeface="Arial"/>
              </a:rPr>
              <a:t>When will the data be </a:t>
            </a:r>
            <a:r>
              <a:rPr lang="en-US" b="1">
                <a:latin typeface="Arial"/>
                <a:cs typeface="Arial"/>
              </a:rPr>
              <a:t>deleted or anonymized</a:t>
            </a:r>
            <a:r>
              <a:rPr lang="en-US">
                <a:latin typeface="Arial"/>
                <a:cs typeface="Arial"/>
              </a:rPr>
              <a:t>?</a:t>
            </a:r>
            <a:endParaRPr lang="en-US"/>
          </a:p>
          <a:p>
            <a:pPr marL="285750" indent="-285750">
              <a:spcAft>
                <a:spcPts val="600"/>
              </a:spcAft>
              <a:buFont typeface="Arial"/>
              <a:buChar char="•"/>
              <a:defRPr/>
            </a:pPr>
            <a:r>
              <a:rPr lang="en-US">
                <a:latin typeface="Arial"/>
                <a:cs typeface="Arial"/>
              </a:rPr>
              <a:t>If applicable, information on </a:t>
            </a:r>
            <a:r>
              <a:rPr lang="en-US" b="1">
                <a:latin typeface="Arial"/>
                <a:cs typeface="Arial"/>
              </a:rPr>
              <a:t>data transfer outside the EU</a:t>
            </a:r>
            <a:endParaRPr lang="en-US"/>
          </a:p>
          <a:p>
            <a:pPr marL="285750" indent="-285750">
              <a:spcAft>
                <a:spcPts val="600"/>
              </a:spcAft>
              <a:buFont typeface="Arial"/>
              <a:buChar char="•"/>
              <a:defRPr/>
            </a:pPr>
            <a:r>
              <a:rPr lang="en-US">
                <a:latin typeface="Arial"/>
                <a:cs typeface="Arial"/>
              </a:rPr>
              <a:t>Information on </a:t>
            </a:r>
            <a:r>
              <a:rPr lang="en-US" b="1">
                <a:latin typeface="Arial"/>
                <a:cs typeface="Arial"/>
              </a:rPr>
              <a:t>data subjects' rights </a:t>
            </a:r>
            <a:r>
              <a:rPr lang="en-US">
                <a:latin typeface="Arial"/>
                <a:cs typeface="Arial"/>
              </a:rPr>
              <a:t>under GDPR (access, deletion, etc.)</a:t>
            </a:r>
          </a:p>
        </p:txBody>
      </p:sp>
      <p:pic>
        <p:nvPicPr>
          <p:cNvPr id="7170" name="Picture 2" descr="Dory from Nemo with text at the top and bottom saying: „I gave informed consent“ „What am I consenting to again?“ "/>
          <p:cNvPicPr>
            <a:picLocks noChangeAspect="1" noChangeArrowheads="1"/>
          </p:cNvPicPr>
          <p:nvPr/>
        </p:nvPicPr>
        <p:blipFill>
          <a:blip r:embed="rId6"/>
          <a:stretch/>
        </p:blipFill>
        <p:spPr bwMode="auto">
          <a:xfrm>
            <a:off x="6648060" y="1773391"/>
            <a:ext cx="5068888" cy="3928388"/>
          </a:xfrm>
          <a:prstGeom prst="rect">
            <a:avLst/>
          </a:prstGeom>
          <a:noFill/>
        </p:spPr>
      </p:pic>
      <p:sp>
        <p:nvSpPr>
          <p:cNvPr id="13" name="Textfeld 12" descr="Image source">
            <a:extLst>
              <a:ext uri="{FF2B5EF4-FFF2-40B4-BE49-F238E27FC236}">
                <a16:creationId xmlns:a16="http://schemas.microsoft.com/office/drawing/2014/main" id="{F70F9FC1-D064-41C8-91F5-9B9E6BED510B}"/>
              </a:ext>
            </a:extLst>
          </p:cNvPr>
          <p:cNvSpPr txBox="1"/>
          <p:nvPr/>
        </p:nvSpPr>
        <p:spPr>
          <a:xfrm>
            <a:off x="6594648" y="5713511"/>
            <a:ext cx="5334000"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Unknown creator (n.d.). </a:t>
            </a:r>
            <a:r>
              <a:rPr lang="en-US" sz="700" i="1">
                <a:solidFill>
                  <a:schemeClr val="bg1">
                    <a:lumMod val="75000"/>
                  </a:schemeClr>
                </a:solidFill>
                <a:latin typeface="Arial" panose="020B0604020202020204" pitchFamily="34" charset="0"/>
                <a:cs typeface="Arial" panose="020B0604020202020204" pitchFamily="34" charset="0"/>
              </a:rPr>
              <a:t>I gave informed consent, but I didn’t understand a thing</a:t>
            </a:r>
            <a:r>
              <a:rPr lang="en-US" sz="700">
                <a:solidFill>
                  <a:schemeClr val="bg1">
                    <a:lumMod val="75000"/>
                  </a:schemeClr>
                </a:solidFill>
                <a:latin typeface="Arial" panose="020B0604020202020204" pitchFamily="34" charset="0"/>
                <a:cs typeface="Arial" panose="020B0604020202020204" pitchFamily="34" charset="0"/>
              </a:rPr>
              <a:t> [Meme]. Retrieved June 30, 2025, from </a:t>
            </a:r>
            <a:r>
              <a:rPr lang="en-US" sz="70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https://makeameme.org/meme/i-gave-informed</a:t>
            </a:r>
            <a:endParaRPr lang="en-US" sz="7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127</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84046AD-C608-4879-9551-24430F078356}"/>
              </a:ext>
            </a:extLst>
          </p:cNvPr>
          <p:cNvSpPr>
            <a:spLocks noGrp="1"/>
          </p:cNvSpPr>
          <p:nvPr>
            <p:ph type="title"/>
          </p:nvPr>
        </p:nvSpPr>
        <p:spPr>
          <a:xfrm>
            <a:off x="209940" y="252072"/>
            <a:ext cx="4177680" cy="491376"/>
          </a:xfrm>
        </p:spPr>
        <p:txBody>
          <a:bodyPr>
            <a:normAutofit/>
          </a:bodyPr>
          <a:lstStyle/>
          <a:p>
            <a:r>
              <a:rPr lang="en-US" sz="2400">
                <a:solidFill>
                  <a:schemeClr val="bg1"/>
                </a:solidFill>
                <a:latin typeface="Arial" panose="020B0604020202020204" pitchFamily="34" charset="0"/>
                <a:cs typeface="Arial" panose="020B0604020202020204" pitchFamily="34" charset="0"/>
              </a:rPr>
              <a:t>Data Protection</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359341" y="1191955"/>
            <a:ext cx="2064251" cy="1384995"/>
          </a:xfrm>
          <a:prstGeom prst="rect">
            <a:avLst/>
          </a:prstGeom>
          <a:noFill/>
        </p:spPr>
        <p:txBody>
          <a:bodyPr wrap="square">
            <a:spAutoFit/>
          </a:bodyPr>
          <a:lstStyle/>
          <a:p>
            <a:pPr>
              <a:defRPr/>
            </a:pPr>
            <a:r>
              <a:rPr lang="en-US" sz="2800" b="1">
                <a:solidFill>
                  <a:srgbClr val="0070C0"/>
                </a:solidFill>
                <a:latin typeface="Arial"/>
                <a:cs typeface="Arial"/>
              </a:rPr>
              <a:t>Informed </a:t>
            </a:r>
            <a:endParaRPr lang="en-US"/>
          </a:p>
          <a:p>
            <a:pPr>
              <a:defRPr/>
            </a:pPr>
            <a:r>
              <a:rPr lang="en-US" sz="2800" b="1">
                <a:solidFill>
                  <a:srgbClr val="0070C0"/>
                </a:solidFill>
                <a:latin typeface="Arial"/>
                <a:cs typeface="Arial"/>
              </a:rPr>
              <a:t>Consent</a:t>
            </a:r>
            <a:endParaRPr lang="en-US"/>
          </a:p>
          <a:p>
            <a:pPr>
              <a:defRPr/>
            </a:pPr>
            <a:r>
              <a:rPr lang="en-US" sz="2800" b="1">
                <a:solidFill>
                  <a:srgbClr val="0070C0"/>
                </a:solidFill>
                <a:latin typeface="Arial"/>
                <a:cs typeface="Arial"/>
              </a:rPr>
              <a:t>- Example</a:t>
            </a:r>
          </a:p>
        </p:txBody>
      </p:sp>
      <p:pic>
        <p:nvPicPr>
          <p:cNvPr id="8" name="Grafik 7" descr="Screesnhot from the nacaps/DZHW survey introduction page. Here the part of the page about data protection and the contact information are marked with a red box."/>
          <p:cNvPicPr>
            <a:picLocks noChangeAspect="1"/>
          </p:cNvPicPr>
          <p:nvPr/>
        </p:nvPicPr>
        <p:blipFill>
          <a:blip r:embed="rId6"/>
          <a:srcRect r="9548"/>
          <a:stretch/>
        </p:blipFill>
        <p:spPr bwMode="auto">
          <a:xfrm>
            <a:off x="2244039" y="1041390"/>
            <a:ext cx="4581934" cy="5452845"/>
          </a:xfrm>
          <a:prstGeom prst="rect">
            <a:avLst/>
          </a:prstGeom>
          <a:ln>
            <a:solidFill>
              <a:schemeClr val="tx1"/>
            </a:solidFill>
          </a:ln>
        </p:spPr>
      </p:pic>
      <p:sp>
        <p:nvSpPr>
          <p:cNvPr id="11" name="Textfeld 10" descr="Image source">
            <a:extLst>
              <a:ext uri="{FF2B5EF4-FFF2-40B4-BE49-F238E27FC236}">
                <a16:creationId xmlns:a16="http://schemas.microsoft.com/office/drawing/2014/main" id="{E17773CC-F673-4715-99A6-FC4F5EA68B90}"/>
              </a:ext>
            </a:extLst>
          </p:cNvPr>
          <p:cNvSpPr txBox="1"/>
          <p:nvPr/>
        </p:nvSpPr>
        <p:spPr bwMode="auto">
          <a:xfrm>
            <a:off x="2189578" y="6516052"/>
            <a:ext cx="4842526" cy="369332"/>
          </a:xfrm>
          <a:prstGeom prst="rect">
            <a:avLst/>
          </a:prstGeom>
          <a:noFill/>
        </p:spPr>
        <p:txBody>
          <a:bodyPr wrap="square">
            <a:spAutoFit/>
          </a:bodyPr>
          <a:lstStyle/>
          <a:p>
            <a:r>
              <a:rPr lang="en-US" sz="6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2. Data collection: 2020. Hanover: FDZ-DZHW. https://doi.org/10.21249/ DZHW:nac2018:2.0.0. Questionnaire "Nacaps 2018. Variable Questionnaire for National Academics Panel Study 2018 (2nd wave - doctoral candidates) (English) ". Index page.</a:t>
            </a:r>
          </a:p>
        </p:txBody>
      </p:sp>
      <p:pic>
        <p:nvPicPr>
          <p:cNvPr id="14" name="Grafik 13" descr="The „Information and Consent to Survey and Data Protection“ sheet from the nacaps and DZHW survey. "/>
          <p:cNvPicPr>
            <a:picLocks noChangeAspect="1"/>
          </p:cNvPicPr>
          <p:nvPr/>
        </p:nvPicPr>
        <p:blipFill>
          <a:blip r:embed="rId7"/>
          <a:stretch/>
        </p:blipFill>
        <p:spPr bwMode="auto">
          <a:xfrm>
            <a:off x="6960096" y="1041391"/>
            <a:ext cx="4751901" cy="5484811"/>
          </a:xfrm>
          <a:prstGeom prst="rect">
            <a:avLst/>
          </a:prstGeom>
          <a:ln>
            <a:solidFill>
              <a:schemeClr val="tx1"/>
            </a:solidFill>
          </a:ln>
        </p:spPr>
      </p:pic>
      <p:sp>
        <p:nvSpPr>
          <p:cNvPr id="15" name="Textfeld 14" descr="Image source">
            <a:extLst>
              <a:ext uri="{FF2B5EF4-FFF2-40B4-BE49-F238E27FC236}">
                <a16:creationId xmlns:a16="http://schemas.microsoft.com/office/drawing/2014/main" id="{ED78BC1E-6829-405B-932D-4172EC5B8DE0}"/>
              </a:ext>
            </a:extLst>
          </p:cNvPr>
          <p:cNvSpPr txBox="1"/>
          <p:nvPr/>
        </p:nvSpPr>
        <p:spPr bwMode="auto">
          <a:xfrm>
            <a:off x="6888088" y="6516052"/>
            <a:ext cx="4880029" cy="369332"/>
          </a:xfrm>
          <a:prstGeom prst="rect">
            <a:avLst/>
          </a:prstGeom>
          <a:noFill/>
        </p:spPr>
        <p:txBody>
          <a:bodyPr wrap="square">
            <a:spAutoFit/>
          </a:bodyPr>
          <a:lstStyle/>
          <a:p>
            <a:r>
              <a:rPr lang="en-US" sz="6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Information and Consent to Survey and Data Protection</a:t>
            </a:r>
          </a:p>
        </p:txBody>
      </p:sp>
      <p:sp>
        <p:nvSpPr>
          <p:cNvPr id="13" name="Flussdiagramm: Prozess 12">
            <a:extLst>
              <a:ext uri="{C183D7F6-B498-43B3-948B-1728B52AA6E4}">
                <adec:decorative xmlns:adec="http://schemas.microsoft.com/office/drawing/2017/decorative" val="1"/>
              </a:ext>
            </a:extLst>
          </p:cNvPr>
          <p:cNvSpPr/>
          <p:nvPr/>
        </p:nvSpPr>
        <p:spPr bwMode="auto">
          <a:xfrm>
            <a:off x="2117570" y="2966971"/>
            <a:ext cx="4842526" cy="2849637"/>
          </a:xfrm>
          <a:prstGeom prst="flowChartProcess">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060CDB8D-9C88-42CA-A780-03F42D34DF81}"/>
              </a:ext>
            </a:extLst>
          </p:cNvPr>
          <p:cNvSpPr>
            <a:spLocks noGrp="1"/>
          </p:cNvSpPr>
          <p:nvPr>
            <p:ph type="title"/>
          </p:nvPr>
        </p:nvSpPr>
        <p:spPr>
          <a:xfrm>
            <a:off x="283061" y="169778"/>
            <a:ext cx="3241576" cy="744721"/>
          </a:xfrm>
        </p:spPr>
        <p:txBody>
          <a:bodyPr>
            <a:normAutofit/>
          </a:bodyPr>
          <a:lstStyle/>
          <a:p>
            <a:r>
              <a:rPr lang="en-US" sz="2400">
                <a:solidFill>
                  <a:schemeClr val="bg1"/>
                </a:solidFill>
                <a:latin typeface="Arial" panose="020B0604020202020204" pitchFamily="34" charset="0"/>
                <a:cs typeface="Arial" panose="020B0604020202020204" pitchFamily="34" charset="0"/>
              </a:rPr>
              <a:t>Data Protection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359340" y="1191955"/>
            <a:ext cx="10169623" cy="523220"/>
          </a:xfrm>
          <a:prstGeom prst="rect">
            <a:avLst/>
          </a:prstGeom>
          <a:noFill/>
        </p:spPr>
        <p:txBody>
          <a:bodyPr wrap="square">
            <a:spAutoFit/>
          </a:bodyPr>
          <a:lstStyle/>
          <a:p>
            <a:pPr>
              <a:defRPr/>
            </a:pPr>
            <a:r>
              <a:rPr lang="en-US" sz="2800" b="1">
                <a:solidFill>
                  <a:srgbClr val="0070C0"/>
                </a:solidFill>
                <a:latin typeface="Arial"/>
                <a:cs typeface="Arial"/>
              </a:rPr>
              <a:t>Ressources</a:t>
            </a:r>
          </a:p>
        </p:txBody>
      </p:sp>
      <p:sp>
        <p:nvSpPr>
          <p:cNvPr id="28" name="Textfeld 27"/>
          <p:cNvSpPr txBox="1"/>
          <p:nvPr/>
        </p:nvSpPr>
        <p:spPr bwMode="auto">
          <a:xfrm>
            <a:off x="359341" y="1871633"/>
            <a:ext cx="5160596" cy="1831271"/>
          </a:xfrm>
          <a:prstGeom prst="rect">
            <a:avLst/>
          </a:prstGeom>
          <a:noFill/>
        </p:spPr>
        <p:txBody>
          <a:bodyPr wrap="square">
            <a:spAutoFit/>
          </a:bodyPr>
          <a:lstStyle/>
          <a:p>
            <a:pPr>
              <a:spcAft>
                <a:spcPts val="600"/>
              </a:spcAft>
              <a:defRPr/>
            </a:pPr>
            <a:r>
              <a:rPr lang="en-US" b="1">
                <a:solidFill>
                  <a:srgbClr val="0070C0"/>
                </a:solidFill>
                <a:latin typeface="Arial"/>
                <a:cs typeface="Arial"/>
              </a:rPr>
              <a:t>For U Bremen employees</a:t>
            </a:r>
            <a:endParaRPr lang="en-US">
              <a:latin typeface="Arial"/>
              <a:cs typeface="Arial"/>
            </a:endParaRPr>
          </a:p>
          <a:p>
            <a:pPr>
              <a:defRPr/>
            </a:pPr>
            <a:r>
              <a:rPr lang="en-US" b="1">
                <a:latin typeface="Arial"/>
                <a:cs typeface="Arial"/>
              </a:rPr>
              <a:t>Katja Losch-Kremer</a:t>
            </a:r>
            <a:endParaRPr lang="en-US"/>
          </a:p>
          <a:p>
            <a:pPr>
              <a:defRPr/>
            </a:pPr>
            <a:r>
              <a:rPr lang="en-US" u="sng">
                <a:latin typeface="Arial"/>
                <a:cs typeface="Arial"/>
                <a:hlinkClick r:id="rId6" tooltip="mailto:katja.losch-kremer@vw.uni-Bremen.de"/>
              </a:rPr>
              <a:t>katja.losch-kremer@vw.uni-Bremen.de</a:t>
            </a:r>
            <a:endParaRPr lang="en-US">
              <a:latin typeface="Arial"/>
              <a:cs typeface="Arial"/>
            </a:endParaRPr>
          </a:p>
          <a:p>
            <a:pPr>
              <a:defRPr/>
            </a:pPr>
            <a:r>
              <a:rPr lang="en-US">
                <a:latin typeface="Arial"/>
                <a:cs typeface="Arial"/>
              </a:rPr>
              <a:t>Consulting on Data Protection Rights</a:t>
            </a:r>
            <a:endParaRPr lang="en-US"/>
          </a:p>
          <a:p>
            <a:pPr>
              <a:defRPr/>
            </a:pPr>
            <a:r>
              <a:rPr lang="en-US">
                <a:latin typeface="Arial"/>
                <a:cs typeface="Arial"/>
              </a:rPr>
              <a:t>Data Protection Officer</a:t>
            </a:r>
            <a:endParaRPr lang="en-US"/>
          </a:p>
          <a:p>
            <a:pPr>
              <a:spcAft>
                <a:spcPts val="600"/>
              </a:spcAft>
              <a:defRPr/>
            </a:pPr>
            <a:endParaRPr lang="en-US">
              <a:latin typeface="Arial"/>
              <a:cs typeface="Arial"/>
            </a:endParaRPr>
          </a:p>
        </p:txBody>
      </p:sp>
      <p:sp>
        <p:nvSpPr>
          <p:cNvPr id="13" name="Textfeld 12"/>
          <p:cNvSpPr txBox="1"/>
          <p:nvPr/>
        </p:nvSpPr>
        <p:spPr bwMode="auto">
          <a:xfrm>
            <a:off x="5713202" y="1897930"/>
            <a:ext cx="5421567" cy="1631216"/>
          </a:xfrm>
          <a:prstGeom prst="rect">
            <a:avLst/>
          </a:prstGeom>
          <a:noFill/>
        </p:spPr>
        <p:txBody>
          <a:bodyPr wrap="square">
            <a:spAutoFit/>
          </a:bodyPr>
          <a:lstStyle/>
          <a:p>
            <a:pPr>
              <a:spcAft>
                <a:spcPts val="600"/>
              </a:spcAft>
              <a:defRPr/>
            </a:pPr>
            <a:r>
              <a:rPr lang="en-US" u="sng">
                <a:latin typeface="Arial"/>
                <a:cs typeface="Arial"/>
                <a:hlinkClick r:id="rId7" tooltip="https://www.uni-bremen.de/informations-und-serviceportal-zu-den-themen-datenschutzrecht-und-informationssicherheit/datenschutz/datenschutz-in-wissenschaft-und-forschung"/>
              </a:rPr>
              <a:t>Information portal on data protection and information security</a:t>
            </a:r>
            <a:endParaRPr lang="en-US">
              <a:latin typeface="Arial"/>
              <a:cs typeface="Arial"/>
            </a:endParaRPr>
          </a:p>
          <a:p>
            <a:pPr marL="285750" indent="-285750">
              <a:spcAft>
                <a:spcPts val="600"/>
              </a:spcAft>
              <a:buFont typeface="Wingdings"/>
              <a:buChar char="Ø"/>
              <a:defRPr/>
            </a:pPr>
            <a:r>
              <a:rPr lang="en-US">
                <a:latin typeface="Arial"/>
                <a:cs typeface="Arial"/>
              </a:rPr>
              <a:t>Templates</a:t>
            </a:r>
            <a:endParaRPr lang="en-US"/>
          </a:p>
          <a:p>
            <a:pPr marL="285750" indent="-285750">
              <a:spcAft>
                <a:spcPts val="600"/>
              </a:spcAft>
              <a:buFont typeface="Wingdings"/>
              <a:buChar char="Ø"/>
              <a:defRPr/>
            </a:pPr>
            <a:r>
              <a:rPr lang="en-US">
                <a:latin typeface="Arial"/>
                <a:cs typeface="Arial"/>
              </a:rPr>
              <a:t>Checklist “Data Protection for Research Projects” (DE/EN)</a:t>
            </a:r>
            <a:endParaRPr lang="en-US"/>
          </a:p>
        </p:txBody>
      </p:sp>
      <p:sp>
        <p:nvSpPr>
          <p:cNvPr id="14" name="Textfeld 13"/>
          <p:cNvSpPr txBox="1"/>
          <p:nvPr/>
        </p:nvSpPr>
        <p:spPr bwMode="auto">
          <a:xfrm>
            <a:off x="312469" y="3933056"/>
            <a:ext cx="6097712" cy="1785104"/>
          </a:xfrm>
          <a:prstGeom prst="rect">
            <a:avLst/>
          </a:prstGeom>
          <a:noFill/>
        </p:spPr>
        <p:txBody>
          <a:bodyPr wrap="square">
            <a:spAutoFit/>
          </a:bodyPr>
          <a:lstStyle/>
          <a:p>
            <a:pPr>
              <a:spcAft>
                <a:spcPts val="600"/>
              </a:spcAft>
              <a:defRPr/>
            </a:pPr>
            <a:r>
              <a:rPr lang="en-US" b="1">
                <a:solidFill>
                  <a:schemeClr val="accent1"/>
                </a:solidFill>
                <a:latin typeface="Arial"/>
                <a:cs typeface="Arial"/>
              </a:rPr>
              <a:t>… and More</a:t>
            </a:r>
            <a:endParaRPr lang="en-US"/>
          </a:p>
          <a:p>
            <a:pPr>
              <a:spcAft>
                <a:spcPts val="600"/>
              </a:spcAft>
              <a:defRPr/>
            </a:pPr>
            <a:r>
              <a:rPr lang="en-US" u="sng">
                <a:solidFill>
                  <a:srgbClr val="0563C1"/>
                </a:solidFill>
                <a:latin typeface="Arial"/>
                <a:cs typeface="Arial"/>
                <a:hlinkClick r:id="rId8" tooltip="https://www.konsortswd.de/wp-content/uploads/RatSWD_Output8.6_Data-Protection-Guide.pdf"/>
              </a:rPr>
              <a:t>RatSWD Data Protection Guide</a:t>
            </a:r>
            <a:endParaRPr lang="en-US">
              <a:latin typeface="Arial"/>
              <a:cs typeface="Arial"/>
            </a:endParaRPr>
          </a:p>
          <a:p>
            <a:pPr>
              <a:spcAft>
                <a:spcPts val="600"/>
              </a:spcAft>
              <a:defRPr/>
            </a:pPr>
            <a:r>
              <a:rPr lang="en-US" u="sng">
                <a:latin typeface="Arial"/>
                <a:cs typeface="Arial"/>
                <a:hlinkClick r:id="rId9" tooltip="https://www.konsortswd.de/en/topics/best-practices-research-ethics/informed-consent-documents/"/>
              </a:rPr>
              <a:t>RatSWD Informed Consent Documents</a:t>
            </a:r>
            <a:endParaRPr lang="en-US">
              <a:latin typeface="Arial"/>
              <a:cs typeface="Arial"/>
            </a:endParaRPr>
          </a:p>
          <a:p>
            <a:pPr>
              <a:spcAft>
                <a:spcPts val="600"/>
              </a:spcAft>
              <a:defRPr/>
            </a:pPr>
            <a:r>
              <a:rPr lang="en-US" u="sng">
                <a:latin typeface="Arial"/>
                <a:cs typeface="Arial"/>
                <a:hlinkClick r:id="rId10" tooltip="https://www.forschungsdaten-bildung.de/datenschutzrechtliche-aspekte"/>
              </a:rPr>
              <a:t>VerbundFDB Information and Templates (also for minors)</a:t>
            </a:r>
            <a:endParaRPr lang="en-US">
              <a:latin typeface="Arial"/>
              <a:cs typeface="Arial"/>
            </a:endParaRPr>
          </a:p>
          <a:p>
            <a:pPr>
              <a:defRPr/>
            </a:pPr>
            <a:r>
              <a:rPr lang="en-US" u="sng">
                <a:latin typeface="Arial"/>
                <a:cs typeface="Arial"/>
                <a:hlinkClick r:id="rId11" tooltip="https://wiki.bib.uni-mannheim.de/xerte/play.php?template_id=228#page1"/>
              </a:rPr>
              <a:t>BERD@BW Virtual Assistant Tool</a:t>
            </a:r>
            <a:endParaRPr lang="en-US">
              <a:latin typeface="Arial"/>
              <a:cs typeface="Arial"/>
            </a:endParaRPr>
          </a:p>
        </p:txBody>
      </p:sp>
      <p:pic>
        <p:nvPicPr>
          <p:cNvPr id="3" name="Grafik 2">
            <a:extLst>
              <a:ext uri="{C183D7F6-B498-43B3-948B-1728B52AA6E4}">
                <adec:decorative xmlns:adec="http://schemas.microsoft.com/office/drawing/2017/decorative" val="1"/>
              </a:ext>
            </a:extLst>
          </p:cNvPr>
          <p:cNvPicPr>
            <a:picLocks noChangeAspect="1"/>
          </p:cNvPicPr>
          <p:nvPr/>
        </p:nvPicPr>
        <p:blipFill>
          <a:blip r:embed="rId12"/>
          <a:stretch/>
        </p:blipFill>
        <p:spPr bwMode="auto">
          <a:xfrm>
            <a:off x="8100675" y="3311821"/>
            <a:ext cx="3094552" cy="3094552"/>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129</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E62BF0D5-2CF8-4DE2-B6EC-A61D5037B03D}"/>
              </a:ext>
            </a:extLst>
          </p:cNvPr>
          <p:cNvSpPr>
            <a:spLocks noGrp="1"/>
          </p:cNvSpPr>
          <p:nvPr>
            <p:ph type="title"/>
          </p:nvPr>
        </p:nvSpPr>
        <p:spPr>
          <a:xfrm>
            <a:off x="218859" y="176686"/>
            <a:ext cx="2593504" cy="618267"/>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Research Ethics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359340" y="1191955"/>
            <a:ext cx="10169623" cy="523220"/>
          </a:xfrm>
          <a:prstGeom prst="rect">
            <a:avLst/>
          </a:prstGeom>
          <a:noFill/>
        </p:spPr>
        <p:txBody>
          <a:bodyPr wrap="square">
            <a:spAutoFit/>
          </a:bodyPr>
          <a:lstStyle/>
          <a:p>
            <a:pPr>
              <a:defRPr/>
            </a:pPr>
            <a:r>
              <a:rPr lang="en-US" sz="2800" b="1" dirty="0">
                <a:solidFill>
                  <a:srgbClr val="0070C0"/>
                </a:solidFill>
                <a:latin typeface="Arial"/>
                <a:cs typeface="Arial"/>
              </a:rPr>
              <a:t>What else to consider in ethical questionnaire design?</a:t>
            </a:r>
          </a:p>
        </p:txBody>
      </p:sp>
      <p:sp>
        <p:nvSpPr>
          <p:cNvPr id="11" name="Textfeld 10"/>
          <p:cNvSpPr txBox="1"/>
          <p:nvPr/>
        </p:nvSpPr>
        <p:spPr bwMode="auto">
          <a:xfrm>
            <a:off x="384468" y="2008872"/>
            <a:ext cx="11112131" cy="1708160"/>
          </a:xfrm>
          <a:prstGeom prst="rect">
            <a:avLst/>
          </a:prstGeom>
          <a:noFill/>
        </p:spPr>
        <p:txBody>
          <a:bodyPr wrap="square">
            <a:spAutoFit/>
          </a:bodyPr>
          <a:lstStyle/>
          <a:p>
            <a:pPr>
              <a:spcAft>
                <a:spcPts val="600"/>
              </a:spcAft>
              <a:defRPr/>
            </a:pPr>
            <a:r>
              <a:rPr lang="en-US" b="1" dirty="0">
                <a:solidFill>
                  <a:srgbClr val="0070C0"/>
                </a:solidFill>
                <a:latin typeface="Arial"/>
                <a:cs typeface="Arial"/>
              </a:rPr>
              <a:t>Avoiding Harm and Distress</a:t>
            </a:r>
            <a:endParaRPr lang="en-US" dirty="0"/>
          </a:p>
          <a:p>
            <a:pPr marL="285750" indent="-285750">
              <a:spcAft>
                <a:spcPts val="600"/>
              </a:spcAft>
              <a:buFont typeface="Arial"/>
              <a:buChar char="•"/>
              <a:defRPr/>
            </a:pPr>
            <a:r>
              <a:rPr lang="en-US" b="1" dirty="0">
                <a:latin typeface="Arial"/>
                <a:cs typeface="Arial"/>
              </a:rPr>
              <a:t>Assess questions </a:t>
            </a:r>
            <a:r>
              <a:rPr lang="en-US" dirty="0">
                <a:latin typeface="Arial"/>
                <a:cs typeface="Arial"/>
              </a:rPr>
              <a:t>for any topics that may be sensitive, intrusive, or distressing.</a:t>
            </a:r>
            <a:endParaRPr lang="en-US" dirty="0"/>
          </a:p>
          <a:p>
            <a:pPr marL="285750" indent="-285750">
              <a:spcAft>
                <a:spcPts val="600"/>
              </a:spcAft>
              <a:buFont typeface="Arial"/>
              <a:buChar char="•"/>
              <a:defRPr/>
            </a:pPr>
            <a:r>
              <a:rPr lang="en-US" dirty="0">
                <a:latin typeface="Arial"/>
                <a:cs typeface="Arial"/>
              </a:rPr>
              <a:t>If sensitive topics are necessary, use </a:t>
            </a:r>
            <a:r>
              <a:rPr lang="en-US" b="1" dirty="0">
                <a:latin typeface="Arial"/>
                <a:cs typeface="Arial"/>
              </a:rPr>
              <a:t>neutral</a:t>
            </a:r>
            <a:r>
              <a:rPr lang="en-US" dirty="0">
                <a:latin typeface="Arial"/>
                <a:cs typeface="Arial"/>
              </a:rPr>
              <a:t>, non-judgmental wording and place these questions </a:t>
            </a:r>
            <a:r>
              <a:rPr lang="en-US" b="1" dirty="0">
                <a:latin typeface="Arial"/>
                <a:cs typeface="Arial"/>
              </a:rPr>
              <a:t>later in the questionnaire </a:t>
            </a:r>
            <a:r>
              <a:rPr lang="en-US" dirty="0">
                <a:latin typeface="Arial"/>
                <a:cs typeface="Arial"/>
              </a:rPr>
              <a:t>after building rapport.</a:t>
            </a:r>
            <a:endParaRPr lang="en-US" dirty="0"/>
          </a:p>
          <a:p>
            <a:pPr marL="285750" indent="-285750">
              <a:spcAft>
                <a:spcPts val="600"/>
              </a:spcAft>
              <a:buFont typeface="Arial"/>
              <a:buChar char="•"/>
              <a:defRPr/>
            </a:pPr>
            <a:r>
              <a:rPr lang="en-US" dirty="0">
                <a:latin typeface="Arial"/>
                <a:cs typeface="Arial"/>
              </a:rPr>
              <a:t>Provide a </a:t>
            </a:r>
            <a:r>
              <a:rPr lang="en-US" b="1" dirty="0">
                <a:latin typeface="Arial"/>
                <a:cs typeface="Arial"/>
              </a:rPr>
              <a:t>trigger warning </a:t>
            </a:r>
            <a:r>
              <a:rPr lang="en-US" dirty="0">
                <a:latin typeface="Arial"/>
                <a:cs typeface="Arial"/>
              </a:rPr>
              <a:t>and a </a:t>
            </a:r>
            <a:r>
              <a:rPr lang="en-US" b="1" dirty="0">
                <a:latin typeface="Arial"/>
                <a:cs typeface="Arial"/>
              </a:rPr>
              <a:t>skip option </a:t>
            </a:r>
            <a:r>
              <a:rPr lang="en-US" dirty="0">
                <a:latin typeface="Arial"/>
                <a:cs typeface="Arial"/>
              </a:rPr>
              <a:t>or “prefer not to answer” response for sensitive questions </a:t>
            </a:r>
            <a:endParaRPr lang="en-US" dirty="0"/>
          </a:p>
        </p:txBody>
      </p:sp>
      <p:sp>
        <p:nvSpPr>
          <p:cNvPr id="14" name="Textfeld 13"/>
          <p:cNvSpPr txBox="1"/>
          <p:nvPr/>
        </p:nvSpPr>
        <p:spPr bwMode="auto">
          <a:xfrm>
            <a:off x="407368" y="4018999"/>
            <a:ext cx="11112131" cy="1631216"/>
          </a:xfrm>
          <a:prstGeom prst="rect">
            <a:avLst/>
          </a:prstGeom>
          <a:noFill/>
        </p:spPr>
        <p:txBody>
          <a:bodyPr wrap="square">
            <a:spAutoFit/>
          </a:bodyPr>
          <a:lstStyle/>
          <a:p>
            <a:pPr>
              <a:spcAft>
                <a:spcPts val="600"/>
              </a:spcAft>
              <a:defRPr/>
            </a:pPr>
            <a:r>
              <a:rPr lang="en-US" b="1" dirty="0">
                <a:solidFill>
                  <a:srgbClr val="0070C0"/>
                </a:solidFill>
                <a:latin typeface="Arial"/>
                <a:cs typeface="Arial"/>
              </a:rPr>
              <a:t>Deception</a:t>
            </a:r>
            <a:endParaRPr lang="en-US" dirty="0"/>
          </a:p>
          <a:p>
            <a:pPr marL="285750" indent="-285750">
              <a:spcAft>
                <a:spcPts val="600"/>
              </a:spcAft>
              <a:buFont typeface="Arial"/>
              <a:buChar char="•"/>
              <a:defRPr/>
            </a:pPr>
            <a:r>
              <a:rPr lang="en-US" dirty="0">
                <a:latin typeface="Arial"/>
                <a:cs typeface="Arial"/>
              </a:rPr>
              <a:t>Be honest about the </a:t>
            </a:r>
            <a:r>
              <a:rPr lang="en-US" b="1" dirty="0">
                <a:latin typeface="Arial"/>
                <a:cs typeface="Arial"/>
              </a:rPr>
              <a:t>purpose of the study</a:t>
            </a:r>
            <a:r>
              <a:rPr lang="en-US" dirty="0">
                <a:latin typeface="Arial"/>
                <a:cs typeface="Arial"/>
              </a:rPr>
              <a:t>, the nature of the questions, and any sponsorship or affiliation.</a:t>
            </a:r>
            <a:endParaRPr lang="en-US" dirty="0"/>
          </a:p>
          <a:p>
            <a:pPr marL="285750" indent="-285750">
              <a:spcAft>
                <a:spcPts val="600"/>
              </a:spcAft>
              <a:buFont typeface="Arial"/>
              <a:buChar char="•"/>
              <a:defRPr/>
            </a:pPr>
            <a:r>
              <a:rPr lang="en-US" dirty="0">
                <a:latin typeface="Arial"/>
                <a:cs typeface="Arial"/>
              </a:rPr>
              <a:t>If some level of deception is necessary for the study design (e.g., masking certain hypotheses), obtain </a:t>
            </a:r>
            <a:r>
              <a:rPr lang="en-US" b="1" dirty="0">
                <a:latin typeface="Arial"/>
                <a:cs typeface="Arial"/>
              </a:rPr>
              <a:t>prior approval </a:t>
            </a:r>
            <a:r>
              <a:rPr lang="en-US" dirty="0">
                <a:latin typeface="Arial"/>
                <a:cs typeface="Arial"/>
              </a:rPr>
              <a:t>from an ethics review board and </a:t>
            </a:r>
            <a:r>
              <a:rPr lang="en-US" b="1" dirty="0">
                <a:latin typeface="Arial"/>
                <a:cs typeface="Arial"/>
              </a:rPr>
              <a:t>debrief participants afterward</a:t>
            </a:r>
            <a:r>
              <a:rPr lang="en-US" dirty="0">
                <a:latin typeface="Arial"/>
                <a:cs typeface="Arial"/>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de-DE">
                <a:solidFill>
                  <a:schemeClr val="bg1">
                    <a:lumMod val="50000"/>
                  </a:schemeClr>
                </a:solidFill>
                <a:latin typeface="Helvetica"/>
              </a:rPr>
              <a:t>13</a:t>
            </a:fld>
            <a:endParaRPr lang="de-DE"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3022462E-AD65-4284-93F3-BDDF8CEB73D9}"/>
              </a:ext>
            </a:extLst>
          </p:cNvPr>
          <p:cNvSpPr>
            <a:spLocks noGrp="1"/>
          </p:cNvSpPr>
          <p:nvPr>
            <p:ph type="title"/>
          </p:nvPr>
        </p:nvSpPr>
        <p:spPr>
          <a:xfrm>
            <a:off x="260920" y="-171400"/>
            <a:ext cx="10515600" cy="1325563"/>
          </a:xfrm>
        </p:spPr>
        <p:txBody>
          <a:bodyPr>
            <a:normAutofit/>
          </a:bodyPr>
          <a:lstStyle/>
          <a:p>
            <a:r>
              <a:rPr lang="de-DE" sz="2400" dirty="0" err="1">
                <a:solidFill>
                  <a:schemeClr val="bg1"/>
                </a:solidFill>
                <a:latin typeface="Arial" panose="020B0604020202020204" pitchFamily="34" charset="0"/>
                <a:cs typeface="Arial" panose="020B0604020202020204" pitchFamily="34" charset="0"/>
              </a:rPr>
              <a:t>Characteristics</a:t>
            </a:r>
            <a:r>
              <a:rPr lang="de-DE" sz="2400" dirty="0">
                <a:solidFill>
                  <a:schemeClr val="bg1"/>
                </a:solidFill>
                <a:latin typeface="Arial" panose="020B0604020202020204" pitchFamily="34" charset="0"/>
                <a:cs typeface="Arial" panose="020B0604020202020204" pitchFamily="34" charset="0"/>
              </a:rPr>
              <a:t> </a:t>
            </a:r>
            <a:r>
              <a:rPr lang="de-DE" sz="2400" dirty="0" err="1">
                <a:solidFill>
                  <a:schemeClr val="bg1"/>
                </a:solidFill>
                <a:latin typeface="Arial" panose="020B0604020202020204" pitchFamily="34" charset="0"/>
                <a:cs typeface="Arial" panose="020B0604020202020204" pitchFamily="34" charset="0"/>
              </a:rPr>
              <a:t>of</a:t>
            </a:r>
            <a:r>
              <a:rPr lang="de-DE" sz="2400" dirty="0">
                <a:solidFill>
                  <a:schemeClr val="bg1"/>
                </a:solidFill>
                <a:latin typeface="Arial" panose="020B0604020202020204" pitchFamily="34" charset="0"/>
                <a:cs typeface="Arial" panose="020B0604020202020204" pitchFamily="34" charset="0"/>
              </a:rPr>
              <a:t> a Well-</a:t>
            </a:r>
            <a:r>
              <a:rPr lang="de-DE" sz="2400" dirty="0" err="1">
                <a:solidFill>
                  <a:schemeClr val="bg1"/>
                </a:solidFill>
                <a:latin typeface="Arial" panose="020B0604020202020204" pitchFamily="34" charset="0"/>
                <a:cs typeface="Arial" panose="020B0604020202020204" pitchFamily="34" charset="0"/>
              </a:rPr>
              <a:t>Designed</a:t>
            </a:r>
            <a:r>
              <a:rPr lang="de-DE" sz="2400" dirty="0">
                <a:solidFill>
                  <a:schemeClr val="bg1"/>
                </a:solidFill>
                <a:latin typeface="Arial" panose="020B0604020202020204" pitchFamily="34" charset="0"/>
                <a:cs typeface="Arial" panose="020B0604020202020204" pitchFamily="34" charset="0"/>
              </a:rPr>
              <a:t> Questionnaire</a:t>
            </a:r>
            <a:endParaRPr lang="en-GB" sz="2400" dirty="0">
              <a:solidFill>
                <a:schemeClr val="bg1"/>
              </a:solidFill>
              <a:latin typeface="Arial" panose="020B0604020202020204" pitchFamily="34" charset="0"/>
              <a:cs typeface="Arial" panose="020B0604020202020204" pitchFamily="34" charset="0"/>
            </a:endParaRP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263352" y="1196752"/>
            <a:ext cx="1115990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A well-designed questionnaire…</a:t>
            </a:r>
            <a:endParaRPr lang="en-US"/>
          </a:p>
        </p:txBody>
      </p:sp>
      <p:sp>
        <p:nvSpPr>
          <p:cNvPr id="6" name="Textfeld 5"/>
          <p:cNvSpPr txBox="1"/>
          <p:nvPr/>
        </p:nvSpPr>
        <p:spPr bwMode="auto">
          <a:xfrm>
            <a:off x="695400" y="2420888"/>
            <a:ext cx="2880320" cy="1384995"/>
          </a:xfrm>
          <a:prstGeom prst="rect">
            <a:avLst/>
          </a:prstGeom>
          <a:noFill/>
        </p:spPr>
        <p:txBody>
          <a:bodyPr wrap="square" rtlCol="0">
            <a:spAutoFit/>
          </a:bodyPr>
          <a:lstStyle/>
          <a:p>
            <a:pPr algn="ctr">
              <a:defRPr/>
            </a:pPr>
            <a:r>
              <a:rPr lang="en-US" sz="2800">
                <a:latin typeface="Arial"/>
                <a:cs typeface="Arial"/>
              </a:rPr>
              <a:t> collects </a:t>
            </a:r>
            <a:r>
              <a:rPr lang="en-US" sz="2800" b="1">
                <a:solidFill>
                  <a:srgbClr val="0070C0"/>
                </a:solidFill>
                <a:latin typeface="Arial"/>
                <a:cs typeface="Arial"/>
              </a:rPr>
              <a:t>accurate information</a:t>
            </a:r>
            <a:endParaRPr lang="en-US"/>
          </a:p>
        </p:txBody>
      </p:sp>
      <p:sp>
        <p:nvSpPr>
          <p:cNvPr id="18" name="Textfeld 17"/>
          <p:cNvSpPr txBox="1"/>
          <p:nvPr/>
        </p:nvSpPr>
        <p:spPr bwMode="auto">
          <a:xfrm>
            <a:off x="7906040" y="2476053"/>
            <a:ext cx="2078392" cy="1384995"/>
          </a:xfrm>
          <a:prstGeom prst="rect">
            <a:avLst/>
          </a:prstGeom>
          <a:noFill/>
        </p:spPr>
        <p:txBody>
          <a:bodyPr wrap="square" rtlCol="0">
            <a:spAutoFit/>
          </a:bodyPr>
          <a:lstStyle/>
          <a:p>
            <a:pPr algn="ctr">
              <a:defRPr/>
            </a:pPr>
            <a:r>
              <a:rPr lang="en-US" sz="2800">
                <a:latin typeface="Arial"/>
                <a:cs typeface="Arial"/>
              </a:rPr>
              <a:t>minimizes </a:t>
            </a:r>
            <a:r>
              <a:rPr lang="en-US" sz="2800" b="1">
                <a:solidFill>
                  <a:srgbClr val="0070C0"/>
                </a:solidFill>
                <a:latin typeface="Arial"/>
                <a:cs typeface="Arial"/>
              </a:rPr>
              <a:t>response burden</a:t>
            </a:r>
            <a:endParaRPr lang="en-US"/>
          </a:p>
        </p:txBody>
      </p:sp>
      <p:sp>
        <p:nvSpPr>
          <p:cNvPr id="13" name="Textfeld 12"/>
          <p:cNvSpPr txBox="1"/>
          <p:nvPr/>
        </p:nvSpPr>
        <p:spPr bwMode="auto">
          <a:xfrm>
            <a:off x="685560" y="4893882"/>
            <a:ext cx="2880320" cy="954107"/>
          </a:xfrm>
          <a:prstGeom prst="rect">
            <a:avLst/>
          </a:prstGeom>
          <a:noFill/>
        </p:spPr>
        <p:txBody>
          <a:bodyPr wrap="square" rtlCol="0">
            <a:spAutoFit/>
          </a:bodyPr>
          <a:lstStyle/>
          <a:p>
            <a:pPr algn="ctr">
              <a:defRPr/>
            </a:pPr>
            <a:r>
              <a:rPr lang="en-US" sz="2800">
                <a:latin typeface="Arial"/>
                <a:cs typeface="Arial"/>
              </a:rPr>
              <a:t> meets </a:t>
            </a:r>
            <a:r>
              <a:rPr lang="en-US" sz="2800" b="1">
                <a:solidFill>
                  <a:srgbClr val="0070C0"/>
                </a:solidFill>
                <a:latin typeface="Arial"/>
                <a:cs typeface="Arial"/>
              </a:rPr>
              <a:t>legal requirements</a:t>
            </a:r>
            <a:endParaRPr lang="en-US"/>
          </a:p>
        </p:txBody>
      </p:sp>
      <p:sp>
        <p:nvSpPr>
          <p:cNvPr id="14" name="Textfeld 13"/>
          <p:cNvSpPr txBox="1"/>
          <p:nvPr/>
        </p:nvSpPr>
        <p:spPr bwMode="auto">
          <a:xfrm>
            <a:off x="7608168" y="4797152"/>
            <a:ext cx="4032448" cy="954107"/>
          </a:xfrm>
          <a:prstGeom prst="rect">
            <a:avLst/>
          </a:prstGeom>
          <a:noFill/>
        </p:spPr>
        <p:txBody>
          <a:bodyPr wrap="square" rtlCol="0">
            <a:spAutoFit/>
          </a:bodyPr>
          <a:lstStyle/>
          <a:p>
            <a:pPr algn="ctr">
              <a:defRPr/>
            </a:pPr>
            <a:r>
              <a:rPr lang="en-US" sz="2800">
                <a:latin typeface="Arial"/>
                <a:cs typeface="Arial"/>
              </a:rPr>
              <a:t> documented for </a:t>
            </a:r>
            <a:r>
              <a:rPr lang="en-US" sz="2800" b="1">
                <a:solidFill>
                  <a:schemeClr val="accent1"/>
                </a:solidFill>
                <a:latin typeface="Arial"/>
                <a:cs typeface="Arial"/>
              </a:rPr>
              <a:t>publication and reuse</a:t>
            </a:r>
            <a:endParaRPr lang="en-US"/>
          </a:p>
        </p:txBody>
      </p:sp>
      <p:pic>
        <p:nvPicPr>
          <p:cNvPr id="8" name="Grafik 7" descr="Meme saying „Research Data Quality“ at the top of the picture of Spongebob creating a rainbow between his hands with a look of childlike awe. "/>
          <p:cNvPicPr>
            <a:picLocks noChangeAspect="1"/>
          </p:cNvPicPr>
          <p:nvPr/>
        </p:nvPicPr>
        <p:blipFill>
          <a:blip r:embed="rId6"/>
          <a:stretch/>
        </p:blipFill>
        <p:spPr bwMode="auto">
          <a:xfrm>
            <a:off x="4061732" y="2665766"/>
            <a:ext cx="3348456" cy="2448272"/>
          </a:xfrm>
          <a:prstGeom prst="rect">
            <a:avLst/>
          </a:prstGeom>
        </p:spPr>
      </p:pic>
      <p:sp>
        <p:nvSpPr>
          <p:cNvPr id="15" name="Textfeld 14" descr="Image source">
            <a:extLst>
              <a:ext uri="{FF2B5EF4-FFF2-40B4-BE49-F238E27FC236}">
                <a16:creationId xmlns:a16="http://schemas.microsoft.com/office/drawing/2014/main" id="{C1843B2D-AB0A-4F00-8C77-CA85289A9393}"/>
              </a:ext>
            </a:extLst>
          </p:cNvPr>
          <p:cNvSpPr txBox="1"/>
          <p:nvPr/>
        </p:nvSpPr>
        <p:spPr>
          <a:xfrm>
            <a:off x="4014404" y="5157192"/>
            <a:ext cx="3521756"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Screenshot from </a:t>
            </a:r>
            <a:r>
              <a:rPr lang="en-US" sz="700" i="1">
                <a:solidFill>
                  <a:schemeClr val="bg1">
                    <a:lumMod val="75000"/>
                  </a:schemeClr>
                </a:solidFill>
                <a:latin typeface="Arial" panose="020B0604020202020204" pitchFamily="34" charset="0"/>
                <a:cs typeface="Arial" panose="020B0604020202020204" pitchFamily="34" charset="0"/>
              </a:rPr>
              <a:t>SpongeBob SquarePants</a:t>
            </a:r>
            <a:r>
              <a:rPr lang="en-US" sz="700">
                <a:solidFill>
                  <a:schemeClr val="bg1">
                    <a:lumMod val="75000"/>
                  </a:schemeClr>
                </a:solidFill>
                <a:latin typeface="Arial" panose="020B0604020202020204" pitchFamily="34" charset="0"/>
                <a:cs typeface="Arial" panose="020B0604020202020204" pitchFamily="34" charset="0"/>
              </a:rPr>
              <a:t>, Nickelodeon / Viacom. Meme created using imgflip.com (accessed June 25, 2025). Used for non-commercial educational purposes.</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130</a:t>
            </a:fld>
            <a:endParaRPr lang="en-US" dirty="0">
              <a:solidFill>
                <a:schemeClr val="bg1">
                  <a:lumMod val="50000"/>
                </a:schemeClr>
              </a:solidFill>
              <a:latin typeface="Helvetica"/>
            </a:endParaRPr>
          </a:p>
        </p:txBody>
      </p:sp>
      <p:sp>
        <p:nvSpPr>
          <p:cNvPr id="6" name="Titel 5">
            <a:extLst>
              <a:ext uri="{FF2B5EF4-FFF2-40B4-BE49-F238E27FC236}">
                <a16:creationId xmlns:a16="http://schemas.microsoft.com/office/drawing/2014/main" id="{83292F16-FF2B-4011-A920-1570DF60A6C5}"/>
              </a:ext>
            </a:extLst>
          </p:cNvPr>
          <p:cNvSpPr>
            <a:spLocks noGrp="1"/>
          </p:cNvSpPr>
          <p:nvPr>
            <p:ph type="title"/>
          </p:nvPr>
        </p:nvSpPr>
        <p:spPr>
          <a:xfrm>
            <a:off x="239148" y="222245"/>
            <a:ext cx="4681736" cy="523221"/>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Research Ethics</a:t>
            </a:r>
            <a:endParaRPr lang="en-US" sz="2400" dirty="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359340" y="1191955"/>
            <a:ext cx="10169623" cy="523220"/>
          </a:xfrm>
          <a:prstGeom prst="rect">
            <a:avLst/>
          </a:prstGeom>
          <a:noFill/>
        </p:spPr>
        <p:txBody>
          <a:bodyPr wrap="square">
            <a:spAutoFit/>
          </a:bodyPr>
          <a:lstStyle/>
          <a:p>
            <a:pPr>
              <a:defRPr/>
            </a:pPr>
            <a:r>
              <a:rPr lang="en-US" sz="2800" b="1" dirty="0">
                <a:solidFill>
                  <a:srgbClr val="0070C0"/>
                </a:solidFill>
                <a:latin typeface="Arial"/>
                <a:cs typeface="Arial"/>
              </a:rPr>
              <a:t>What else to consider in ethical questionnaire design?</a:t>
            </a:r>
          </a:p>
        </p:txBody>
      </p:sp>
      <p:grpSp>
        <p:nvGrpSpPr>
          <p:cNvPr id="2" name="Gruppieren 1" descr="Comic strip with the title „The New 60“ consisting of four pictures showing a person looking at a laptop. The text at the top of the pictures is suggested to be from the screen the person is looking at. The text in the first picture says: „Are you interested in taking a brief survey about these upcoming movies?“. The shown cursor suggests the person is clicking on the „Yes“ option. In the second picture the text says: „Please tell us your age“ with three answer option boxes below with the age ranges 18-35, 36-49, and 50+, again showing the cursor indicating the given answer being „50+“. In the next picture the text says: „Thank you for completing the survey“ with the person looking puzzled at the screen. In the last picture another person enters the frame asking „What’s that?“ and the person from before crossing the arms answering „Either the world’s shortest survey or they don’t care what I have to say…“. ">
            <a:extLst>
              <a:ext uri="{FF2B5EF4-FFF2-40B4-BE49-F238E27FC236}">
                <a16:creationId xmlns:a16="http://schemas.microsoft.com/office/drawing/2014/main" id="{B7DDF9D4-EA59-413F-BCF5-97BE2A9CEE74}"/>
              </a:ext>
            </a:extLst>
          </p:cNvPr>
          <p:cNvGrpSpPr/>
          <p:nvPr/>
        </p:nvGrpSpPr>
        <p:grpSpPr>
          <a:xfrm>
            <a:off x="7680176" y="1863699"/>
            <a:ext cx="3489388" cy="4758628"/>
            <a:chOff x="7680176" y="1863699"/>
            <a:chExt cx="3489388" cy="4758628"/>
          </a:xfrm>
        </p:grpSpPr>
        <p:pic>
          <p:nvPicPr>
            <p:cNvPr id="14" name="Grafik 13"/>
            <p:cNvPicPr>
              <a:picLocks noChangeAspect="1"/>
            </p:cNvPicPr>
            <p:nvPr/>
          </p:nvPicPr>
          <p:blipFill>
            <a:blip r:embed="rId6"/>
            <a:srcRect l="46370" t="17370"/>
            <a:stretch/>
          </p:blipFill>
          <p:spPr bwMode="auto">
            <a:xfrm>
              <a:off x="7741872" y="4581129"/>
              <a:ext cx="3427692" cy="2041198"/>
            </a:xfrm>
            <a:prstGeom prst="rect">
              <a:avLst/>
            </a:prstGeom>
          </p:spPr>
        </p:pic>
        <p:pic>
          <p:nvPicPr>
            <p:cNvPr id="3" name="Grafik 2"/>
            <p:cNvPicPr>
              <a:picLocks noChangeAspect="1"/>
            </p:cNvPicPr>
            <p:nvPr/>
          </p:nvPicPr>
          <p:blipFill>
            <a:blip r:embed="rId6"/>
            <a:srcRect r="53390"/>
            <a:stretch/>
          </p:blipFill>
          <p:spPr bwMode="auto">
            <a:xfrm>
              <a:off x="7680176" y="1863699"/>
              <a:ext cx="3363899" cy="2789437"/>
            </a:xfrm>
            <a:prstGeom prst="rect">
              <a:avLst/>
            </a:prstGeom>
          </p:spPr>
        </p:pic>
        <p:cxnSp>
          <p:nvCxnSpPr>
            <p:cNvPr id="8" name="Gerader Verbinder 7"/>
            <p:cNvCxnSpPr>
              <a:cxnSpLocks/>
            </p:cNvCxnSpPr>
            <p:nvPr/>
          </p:nvCxnSpPr>
          <p:spPr bwMode="auto">
            <a:xfrm>
              <a:off x="11044075" y="2348880"/>
              <a:ext cx="0" cy="208823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feld 14" descr="Image source">
            <a:extLst>
              <a:ext uri="{FF2B5EF4-FFF2-40B4-BE49-F238E27FC236}">
                <a16:creationId xmlns:a16="http://schemas.microsoft.com/office/drawing/2014/main" id="{61D02683-916C-4665-BA80-DFBE1BC89067}"/>
              </a:ext>
            </a:extLst>
          </p:cNvPr>
          <p:cNvSpPr txBox="1"/>
          <p:nvPr/>
        </p:nvSpPr>
        <p:spPr>
          <a:xfrm>
            <a:off x="7701366" y="6462763"/>
            <a:ext cx="3427692" cy="307777"/>
          </a:xfrm>
          <a:prstGeom prst="rect">
            <a:avLst/>
          </a:prstGeom>
          <a:noFill/>
        </p:spPr>
        <p:txBody>
          <a:bodyPr wrap="square">
            <a:spAutoFit/>
          </a:bodyPr>
          <a:lstStyle/>
          <a:p>
            <a:r>
              <a:rPr lang="en-US" sz="700" dirty="0" err="1">
                <a:solidFill>
                  <a:schemeClr val="bg1">
                    <a:lumMod val="75000"/>
                  </a:schemeClr>
                </a:solidFill>
                <a:latin typeface="Arial" panose="020B0604020202020204" pitchFamily="34" charset="0"/>
                <a:cs typeface="Arial" panose="020B0604020202020204" pitchFamily="34" charset="0"/>
              </a:rPr>
              <a:t>Landorf</a:t>
            </a:r>
            <a:r>
              <a:rPr lang="en-US" sz="700" dirty="0">
                <a:solidFill>
                  <a:schemeClr val="bg1">
                    <a:lumMod val="75000"/>
                  </a:schemeClr>
                </a:solidFill>
                <a:latin typeface="Arial" panose="020B0604020202020204" pitchFamily="34" charset="0"/>
                <a:cs typeface="Arial" panose="020B0604020202020204" pitchFamily="34" charset="0"/>
              </a:rPr>
              <a:t>, A., &amp; Colquhoun, J. (2019). </a:t>
            </a:r>
            <a:r>
              <a:rPr lang="en-US" sz="700" i="1" dirty="0">
                <a:solidFill>
                  <a:schemeClr val="bg1">
                    <a:lumMod val="75000"/>
                  </a:schemeClr>
                </a:solidFill>
                <a:latin typeface="Arial" panose="020B0604020202020204" pitchFamily="34" charset="0"/>
                <a:cs typeface="Arial" panose="020B0604020202020204" pitchFamily="34" charset="0"/>
              </a:rPr>
              <a:t>The New 60</a:t>
            </a:r>
            <a:r>
              <a:rPr lang="en-US" sz="700" dirty="0">
                <a:solidFill>
                  <a:schemeClr val="bg1">
                    <a:lumMod val="75000"/>
                  </a:schemeClr>
                </a:solidFill>
                <a:latin typeface="Arial" panose="020B0604020202020204" pitchFamily="34" charset="0"/>
                <a:cs typeface="Arial" panose="020B0604020202020204" pitchFamily="34" charset="0"/>
              </a:rPr>
              <a:t> [Comic strip]. Retrieved June 30, 2025, from </a:t>
            </a:r>
            <a:r>
              <a:rPr lang="en-US" sz="700" dirty="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https://www.thenew60comic.com/</a:t>
            </a:r>
            <a:endParaRPr lang="en-US" sz="700" dirty="0">
              <a:solidFill>
                <a:schemeClr val="bg1">
                  <a:lumMod val="75000"/>
                </a:schemeClr>
              </a:solidFill>
              <a:latin typeface="Arial" panose="020B0604020202020204" pitchFamily="34" charset="0"/>
              <a:cs typeface="Arial" panose="020B0604020202020204" pitchFamily="34" charset="0"/>
            </a:endParaRPr>
          </a:p>
        </p:txBody>
      </p:sp>
      <p:sp>
        <p:nvSpPr>
          <p:cNvPr id="17" name="Textfeld 16"/>
          <p:cNvSpPr txBox="1"/>
          <p:nvPr/>
        </p:nvSpPr>
        <p:spPr bwMode="auto">
          <a:xfrm>
            <a:off x="407369" y="1844824"/>
            <a:ext cx="6095373" cy="2462213"/>
          </a:xfrm>
          <a:prstGeom prst="rect">
            <a:avLst/>
          </a:prstGeom>
          <a:noFill/>
        </p:spPr>
        <p:txBody>
          <a:bodyPr wrap="square">
            <a:spAutoFit/>
          </a:bodyPr>
          <a:lstStyle/>
          <a:p>
            <a:pPr>
              <a:spcAft>
                <a:spcPts val="600"/>
              </a:spcAft>
              <a:defRPr/>
            </a:pPr>
            <a:r>
              <a:rPr lang="en-US" b="1" dirty="0">
                <a:solidFill>
                  <a:srgbClr val="0070C0"/>
                </a:solidFill>
                <a:latin typeface="Arial"/>
                <a:cs typeface="Arial"/>
              </a:rPr>
              <a:t>Inclusion</a:t>
            </a:r>
            <a:endParaRPr lang="en-US" dirty="0"/>
          </a:p>
          <a:p>
            <a:pPr marL="285750" indent="-285750">
              <a:spcAft>
                <a:spcPts val="600"/>
              </a:spcAft>
              <a:buFont typeface="Arial"/>
              <a:buChar char="•"/>
              <a:defRPr/>
            </a:pPr>
            <a:r>
              <a:rPr lang="en-US" dirty="0">
                <a:latin typeface="Arial"/>
                <a:cs typeface="Arial"/>
              </a:rPr>
              <a:t>Ensure that questions are designed to be </a:t>
            </a:r>
            <a:r>
              <a:rPr lang="en-US" b="1" dirty="0">
                <a:latin typeface="Arial"/>
                <a:cs typeface="Arial"/>
              </a:rPr>
              <a:t>inclusive and respectfu</a:t>
            </a:r>
            <a:r>
              <a:rPr lang="en-US" dirty="0">
                <a:latin typeface="Arial"/>
                <a:cs typeface="Arial"/>
              </a:rPr>
              <a:t>l of all demographic groups, avoiding language that might alienate or marginalize certain populations.</a:t>
            </a:r>
            <a:endParaRPr lang="en-US" dirty="0"/>
          </a:p>
          <a:p>
            <a:pPr marL="285750" indent="-285750">
              <a:spcAft>
                <a:spcPts val="600"/>
              </a:spcAft>
              <a:buFont typeface="Arial"/>
              <a:buChar char="•"/>
              <a:defRPr/>
            </a:pPr>
            <a:r>
              <a:rPr lang="en-US" dirty="0">
                <a:latin typeface="Arial"/>
                <a:cs typeface="Arial"/>
              </a:rPr>
              <a:t>If certain groups are being </a:t>
            </a:r>
            <a:r>
              <a:rPr lang="en-US" b="1" dirty="0">
                <a:latin typeface="Arial"/>
                <a:cs typeface="Arial"/>
              </a:rPr>
              <a:t>excluded from participation</a:t>
            </a:r>
            <a:r>
              <a:rPr lang="en-US" dirty="0">
                <a:latin typeface="Arial"/>
                <a:cs typeface="Arial"/>
              </a:rPr>
              <a:t>, provide a clear, ethical rationale for this in the research protocol.</a:t>
            </a:r>
            <a:endParaRPr lang="en-US" dirty="0"/>
          </a:p>
        </p:txBody>
      </p:sp>
      <p:sp>
        <p:nvSpPr>
          <p:cNvPr id="13" name="Textfeld 12"/>
          <p:cNvSpPr txBox="1"/>
          <p:nvPr/>
        </p:nvSpPr>
        <p:spPr bwMode="auto">
          <a:xfrm>
            <a:off x="335360" y="4437112"/>
            <a:ext cx="5976663" cy="2185214"/>
          </a:xfrm>
          <a:prstGeom prst="rect">
            <a:avLst/>
          </a:prstGeom>
          <a:noFill/>
        </p:spPr>
        <p:txBody>
          <a:bodyPr wrap="square">
            <a:spAutoFit/>
          </a:bodyPr>
          <a:lstStyle/>
          <a:p>
            <a:pPr>
              <a:spcAft>
                <a:spcPts val="600"/>
              </a:spcAft>
              <a:defRPr/>
            </a:pPr>
            <a:r>
              <a:rPr lang="en-US" b="1" dirty="0">
                <a:solidFill>
                  <a:srgbClr val="0070C0"/>
                </a:solidFill>
                <a:latin typeface="Arial"/>
                <a:cs typeface="Arial"/>
              </a:rPr>
              <a:t>Cultural Sensitivity</a:t>
            </a:r>
            <a:endParaRPr lang="en-US" dirty="0"/>
          </a:p>
          <a:p>
            <a:pPr marL="285750" indent="-285750">
              <a:spcAft>
                <a:spcPts val="600"/>
              </a:spcAft>
              <a:buFont typeface="Arial"/>
              <a:buChar char="•"/>
              <a:defRPr/>
            </a:pPr>
            <a:r>
              <a:rPr lang="en-US" dirty="0">
                <a:latin typeface="Arial"/>
                <a:cs typeface="Arial"/>
              </a:rPr>
              <a:t>Review questionnaire language and content for </a:t>
            </a:r>
            <a:r>
              <a:rPr lang="en-US" b="1" dirty="0">
                <a:latin typeface="Arial"/>
                <a:cs typeface="Arial"/>
              </a:rPr>
              <a:t>cultural relevance and appropriateness</a:t>
            </a:r>
            <a:r>
              <a:rPr lang="en-US" dirty="0">
                <a:latin typeface="Arial"/>
                <a:cs typeface="Arial"/>
              </a:rPr>
              <a:t>, especially in cross-cultural research</a:t>
            </a:r>
            <a:endParaRPr lang="en-US" dirty="0"/>
          </a:p>
          <a:p>
            <a:pPr marL="285750" indent="-285750">
              <a:spcAft>
                <a:spcPts val="600"/>
              </a:spcAft>
              <a:buFont typeface="Arial"/>
              <a:buChar char="•"/>
              <a:defRPr/>
            </a:pPr>
            <a:r>
              <a:rPr lang="en-US" dirty="0">
                <a:latin typeface="Arial"/>
                <a:cs typeface="Arial"/>
              </a:rPr>
              <a:t>When translating questionnaires, use </a:t>
            </a:r>
            <a:r>
              <a:rPr lang="en-US" b="1" dirty="0">
                <a:latin typeface="Arial"/>
                <a:cs typeface="Arial"/>
              </a:rPr>
              <a:t>professional translators </a:t>
            </a:r>
            <a:r>
              <a:rPr lang="en-US" dirty="0">
                <a:latin typeface="Arial"/>
                <a:cs typeface="Arial"/>
              </a:rPr>
              <a:t>familiar with cultural nuances to maintain the original meaning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131</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640B4C2E-BBA0-46AF-B910-AF9EC317CDDA}"/>
              </a:ext>
            </a:extLst>
          </p:cNvPr>
          <p:cNvSpPr>
            <a:spLocks noGrp="1"/>
          </p:cNvSpPr>
          <p:nvPr>
            <p:ph type="title"/>
          </p:nvPr>
        </p:nvSpPr>
        <p:spPr>
          <a:xfrm>
            <a:off x="335360" y="188640"/>
            <a:ext cx="4609728" cy="549374"/>
          </a:xfrm>
        </p:spPr>
        <p:txBody>
          <a:bodyPr>
            <a:normAutofit/>
          </a:bodyPr>
          <a:lstStyle/>
          <a:p>
            <a:r>
              <a:rPr lang="en-US" sz="2400">
                <a:solidFill>
                  <a:schemeClr val="bg1"/>
                </a:solidFill>
                <a:latin typeface="Arial" panose="020B0604020202020204" pitchFamily="34" charset="0"/>
                <a:cs typeface="Arial" panose="020B0604020202020204" pitchFamily="34" charset="0"/>
              </a:rPr>
              <a:t>Research Ethics</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5" name="Textfeld 24"/>
          <p:cNvSpPr txBox="1"/>
          <p:nvPr/>
        </p:nvSpPr>
        <p:spPr bwMode="auto">
          <a:xfrm>
            <a:off x="359340" y="1191955"/>
            <a:ext cx="10169623" cy="523220"/>
          </a:xfrm>
          <a:prstGeom prst="rect">
            <a:avLst/>
          </a:prstGeom>
          <a:noFill/>
        </p:spPr>
        <p:txBody>
          <a:bodyPr wrap="square">
            <a:spAutoFit/>
          </a:bodyPr>
          <a:lstStyle/>
          <a:p>
            <a:pPr>
              <a:defRPr/>
            </a:pPr>
            <a:r>
              <a:rPr lang="en-US" sz="2800" b="1">
                <a:solidFill>
                  <a:srgbClr val="0070C0"/>
                </a:solidFill>
                <a:latin typeface="Arial"/>
                <a:cs typeface="Arial"/>
              </a:rPr>
              <a:t>Ressources</a:t>
            </a:r>
          </a:p>
        </p:txBody>
      </p:sp>
      <p:sp>
        <p:nvSpPr>
          <p:cNvPr id="28" name="Textfeld 27"/>
          <p:cNvSpPr txBox="1"/>
          <p:nvPr/>
        </p:nvSpPr>
        <p:spPr bwMode="auto">
          <a:xfrm>
            <a:off x="407369" y="1968803"/>
            <a:ext cx="5305834" cy="1431161"/>
          </a:xfrm>
          <a:prstGeom prst="rect">
            <a:avLst/>
          </a:prstGeom>
          <a:noFill/>
        </p:spPr>
        <p:txBody>
          <a:bodyPr wrap="square">
            <a:spAutoFit/>
          </a:bodyPr>
          <a:lstStyle/>
          <a:p>
            <a:pPr>
              <a:spcAft>
                <a:spcPts val="600"/>
              </a:spcAft>
              <a:defRPr/>
            </a:pPr>
            <a:r>
              <a:rPr lang="en-US" b="1">
                <a:solidFill>
                  <a:srgbClr val="0070C0"/>
                </a:solidFill>
                <a:latin typeface="Arial"/>
                <a:cs typeface="Arial"/>
              </a:rPr>
              <a:t>For U Bremen employees</a:t>
            </a:r>
            <a:endParaRPr lang="en-US"/>
          </a:p>
          <a:p>
            <a:pPr>
              <a:spcAft>
                <a:spcPts val="600"/>
              </a:spcAft>
              <a:defRPr/>
            </a:pPr>
            <a:r>
              <a:rPr lang="en-US" b="1">
                <a:latin typeface="Arial"/>
                <a:cs typeface="Arial"/>
              </a:rPr>
              <a:t>Ethics review board</a:t>
            </a:r>
            <a:endParaRPr lang="en-US"/>
          </a:p>
          <a:p>
            <a:pPr>
              <a:spcAft>
                <a:spcPts val="600"/>
              </a:spcAft>
              <a:defRPr/>
            </a:pPr>
            <a:r>
              <a:rPr lang="en-US" u="sng">
                <a:latin typeface="Arial"/>
                <a:cs typeface="Arial"/>
                <a:hlinkClick r:id="rId6" tooltip="https://www.uni-bremen.de/rechtsstelle/ethikkommission"/>
              </a:rPr>
              <a:t>Link</a:t>
            </a:r>
            <a:r>
              <a:rPr lang="en-US">
                <a:latin typeface="Arial"/>
                <a:cs typeface="Arial"/>
              </a:rPr>
              <a:t> (in German)</a:t>
            </a:r>
            <a:endParaRPr lang="en-US"/>
          </a:p>
          <a:p>
            <a:pPr>
              <a:spcAft>
                <a:spcPts val="600"/>
              </a:spcAft>
              <a:defRPr/>
            </a:pPr>
            <a:endParaRPr lang="en-US">
              <a:latin typeface="Arial"/>
              <a:cs typeface="Arial"/>
            </a:endParaRPr>
          </a:p>
        </p:txBody>
      </p:sp>
      <p:sp>
        <p:nvSpPr>
          <p:cNvPr id="13" name="Textfeld 12"/>
          <p:cNvSpPr txBox="1"/>
          <p:nvPr/>
        </p:nvSpPr>
        <p:spPr bwMode="auto">
          <a:xfrm>
            <a:off x="5713202" y="1897930"/>
            <a:ext cx="5421567" cy="1631216"/>
          </a:xfrm>
          <a:prstGeom prst="rect">
            <a:avLst/>
          </a:prstGeom>
          <a:noFill/>
        </p:spPr>
        <p:txBody>
          <a:bodyPr wrap="square">
            <a:spAutoFit/>
          </a:bodyPr>
          <a:lstStyle/>
          <a:p>
            <a:pPr>
              <a:spcAft>
                <a:spcPts val="600"/>
              </a:spcAft>
              <a:defRPr/>
            </a:pPr>
            <a:r>
              <a:rPr lang="en-US" u="sng">
                <a:latin typeface="Arial"/>
                <a:cs typeface="Arial"/>
                <a:hlinkClick r:id="rId7" tooltip="https://www.uni-bremen.de/informations-und-serviceportal-zu-den-themen-datenschutzrecht-und-informationssicherheit/datenschutz/datenschutz-in-wissenschaft-und-forschung"/>
              </a:rPr>
              <a:t>Information portal on data protection and information security</a:t>
            </a:r>
            <a:endParaRPr lang="en-US">
              <a:latin typeface="Arial"/>
              <a:cs typeface="Arial"/>
            </a:endParaRPr>
          </a:p>
          <a:p>
            <a:pPr marL="285750" indent="-285750">
              <a:spcAft>
                <a:spcPts val="600"/>
              </a:spcAft>
              <a:buFont typeface="Wingdings"/>
              <a:buChar char="Ø"/>
              <a:defRPr/>
            </a:pPr>
            <a:r>
              <a:rPr lang="en-US">
                <a:latin typeface="Arial"/>
                <a:cs typeface="Arial"/>
              </a:rPr>
              <a:t>Templates</a:t>
            </a:r>
            <a:endParaRPr lang="en-US"/>
          </a:p>
          <a:p>
            <a:pPr marL="285750" indent="-285750">
              <a:spcAft>
                <a:spcPts val="600"/>
              </a:spcAft>
              <a:buFont typeface="Wingdings"/>
              <a:buChar char="Ø"/>
              <a:defRPr/>
            </a:pPr>
            <a:r>
              <a:rPr lang="en-US">
                <a:latin typeface="Arial"/>
                <a:cs typeface="Arial"/>
              </a:rPr>
              <a:t>Checklist “Data Protection for Research Projects” (DE/EN)</a:t>
            </a:r>
            <a:endParaRPr lang="en-US"/>
          </a:p>
        </p:txBody>
      </p:sp>
      <p:sp>
        <p:nvSpPr>
          <p:cNvPr id="15" name="Textfeld 14"/>
          <p:cNvSpPr txBox="1"/>
          <p:nvPr/>
        </p:nvSpPr>
        <p:spPr bwMode="auto">
          <a:xfrm>
            <a:off x="551384" y="4172887"/>
            <a:ext cx="4680520" cy="1200329"/>
          </a:xfrm>
          <a:prstGeom prst="rect">
            <a:avLst/>
          </a:prstGeom>
          <a:noFill/>
        </p:spPr>
        <p:txBody>
          <a:bodyPr wrap="square">
            <a:spAutoFit/>
          </a:bodyPr>
          <a:lstStyle/>
          <a:p>
            <a:pPr>
              <a:defRPr/>
            </a:pPr>
            <a:r>
              <a:rPr lang="en-US" b="1">
                <a:solidFill>
                  <a:schemeClr val="accent1"/>
                </a:solidFill>
                <a:latin typeface="Arial"/>
                <a:cs typeface="Arial"/>
              </a:rPr>
              <a:t>… and More</a:t>
            </a:r>
            <a:endParaRPr lang="en-US"/>
          </a:p>
          <a:p>
            <a:pPr>
              <a:defRPr/>
            </a:pPr>
            <a:endParaRPr lang="en-US">
              <a:latin typeface="Arial"/>
              <a:cs typeface="Arial"/>
            </a:endParaRPr>
          </a:p>
          <a:p>
            <a:pPr>
              <a:defRPr/>
            </a:pPr>
            <a:r>
              <a:rPr lang="en-US" u="sng">
                <a:latin typeface="Arial"/>
                <a:cs typeface="Arial"/>
                <a:hlinkClick r:id="rId8" tooltip="https://www.konsortswd.de/en/topics/best-practices-research-ethics/informed-consent-documents/"/>
              </a:rPr>
              <a:t>RatSWD Interdisciplinary &amp; discipline-specific Information and guidelines</a:t>
            </a:r>
            <a:endParaRPr lang="en-US">
              <a:latin typeface="Arial"/>
              <a:cs typeface="Arial"/>
            </a:endParaRPr>
          </a:p>
        </p:txBody>
      </p:sp>
      <p:pic>
        <p:nvPicPr>
          <p:cNvPr id="3" name="Grafik 2">
            <a:extLst>
              <a:ext uri="{C183D7F6-B498-43B3-948B-1728B52AA6E4}">
                <adec:decorative xmlns:adec="http://schemas.microsoft.com/office/drawing/2017/decorative" val="1"/>
              </a:ext>
            </a:extLst>
          </p:cNvPr>
          <p:cNvPicPr>
            <a:picLocks noChangeAspect="1"/>
          </p:cNvPicPr>
          <p:nvPr/>
        </p:nvPicPr>
        <p:blipFill>
          <a:blip r:embed="rId9"/>
          <a:stretch/>
        </p:blipFill>
        <p:spPr bwMode="auto">
          <a:xfrm>
            <a:off x="8128891" y="3600019"/>
            <a:ext cx="2666662" cy="2666662"/>
          </a:xfrm>
          <a:prstGeom prst="rect">
            <a:avLst/>
          </a:prstGeom>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12536" y="-27384"/>
            <a:ext cx="12293600" cy="6908006"/>
          </a:xfrm>
          <a:prstGeom prst="rect">
            <a:avLst/>
          </a:prstGeom>
        </p:spPr>
      </p:pic>
      <p:sp>
        <p:nvSpPr>
          <p:cNvPr id="5" name="Foliennummernplatzhalter 3">
            <a:extLst>
              <a:ext uri="{FF2B5EF4-FFF2-40B4-BE49-F238E27FC236}">
                <a16:creationId xmlns:a16="http://schemas.microsoft.com/office/drawing/2014/main" id="{3A7FE1FA-D621-4058-809D-F2858CBBC238}"/>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132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86F1205-2725-460C-B5A7-16594A8A49D5}"/>
              </a:ext>
            </a:extLst>
          </p:cNvPr>
          <p:cNvSpPr>
            <a:spLocks noGrp="1"/>
          </p:cNvSpPr>
          <p:nvPr>
            <p:ph type="title"/>
          </p:nvPr>
        </p:nvSpPr>
        <p:spPr>
          <a:xfrm>
            <a:off x="4549480" y="2924944"/>
            <a:ext cx="3169568" cy="1325563"/>
          </a:xfrm>
        </p:spPr>
        <p:txBody>
          <a:bodyPr>
            <a:normAutofit/>
          </a:bodyPr>
          <a:lstStyle/>
          <a:p>
            <a:r>
              <a:rPr lang="en-US" sz="2800" b="1">
                <a:solidFill>
                  <a:schemeClr val="bg1"/>
                </a:solidFill>
                <a:latin typeface="Arial" panose="020B0604020202020204" pitchFamily="34" charset="0"/>
                <a:cs typeface="Arial" panose="020B0604020202020204" pitchFamily="34" charset="0"/>
              </a:rPr>
              <a:t>Documentation</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Grafik 6">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8"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133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C4EE694C-2C8D-40FB-8B19-A98E6C2CE2A3}"/>
              </a:ext>
            </a:extLst>
          </p:cNvPr>
          <p:cNvSpPr>
            <a:spLocks noGrp="1"/>
          </p:cNvSpPr>
          <p:nvPr>
            <p:ph type="title"/>
          </p:nvPr>
        </p:nvSpPr>
        <p:spPr>
          <a:xfrm>
            <a:off x="238776" y="442291"/>
            <a:ext cx="5401816" cy="359893"/>
          </a:xfrm>
        </p:spPr>
        <p:txBody>
          <a:bodyPr>
            <a:noAutofit/>
          </a:bodyPr>
          <a:lstStyle/>
          <a:p>
            <a:r>
              <a:rPr lang="en-US" sz="2400">
                <a:solidFill>
                  <a:schemeClr val="bg1"/>
                </a:solidFill>
                <a:latin typeface="Arial"/>
              </a:rPr>
              <a:t>Documentation</a:t>
            </a:r>
            <a:endParaRPr lang="en-US" sz="2400"/>
          </a:p>
        </p:txBody>
      </p:sp>
      <p:pic>
        <p:nvPicPr>
          <p:cNvPr id="13" name="Grafik 12">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9" name="Grafik 8">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Textfeld 10"/>
          <p:cNvSpPr txBox="1"/>
          <p:nvPr/>
        </p:nvSpPr>
        <p:spPr bwMode="auto">
          <a:xfrm>
            <a:off x="263352" y="1052736"/>
            <a:ext cx="10585175" cy="523220"/>
          </a:xfrm>
          <a:prstGeom prst="rect">
            <a:avLst/>
          </a:prstGeom>
          <a:noFill/>
        </p:spPr>
        <p:txBody>
          <a:bodyPr wrap="square">
            <a:spAutoFit/>
          </a:bodyPr>
          <a:lstStyle/>
          <a:p>
            <a:pPr>
              <a:defRPr/>
            </a:pPr>
            <a:r>
              <a:rPr lang="en-US" sz="2800" b="1">
                <a:solidFill>
                  <a:srgbClr val="0070C0"/>
                </a:solidFill>
                <a:latin typeface="Arial"/>
                <a:cs typeface="Arial"/>
              </a:rPr>
              <a:t>Why is it important to think about it?</a:t>
            </a:r>
          </a:p>
        </p:txBody>
      </p:sp>
      <p:pic>
        <p:nvPicPr>
          <p:cNvPr id="14" name="Grafik 13" descr="Meme of a man sitting behind his desk staring absently past the camera. At the bottom it says: &quot;I was told there would be documentation&quot;."/>
          <p:cNvPicPr>
            <a:picLocks noChangeAspect="1"/>
          </p:cNvPicPr>
          <p:nvPr/>
        </p:nvPicPr>
        <p:blipFill>
          <a:blip r:embed="rId6"/>
          <a:stretch/>
        </p:blipFill>
        <p:spPr bwMode="auto">
          <a:xfrm>
            <a:off x="6973366" y="1869157"/>
            <a:ext cx="4667250" cy="3648074"/>
          </a:xfrm>
          <a:prstGeom prst="rect">
            <a:avLst/>
          </a:prstGeom>
          <a:ln>
            <a:solidFill>
              <a:schemeClr val="tx1"/>
            </a:solidFill>
          </a:ln>
        </p:spPr>
      </p:pic>
      <p:sp>
        <p:nvSpPr>
          <p:cNvPr id="15" name="Textfeld 14" descr="Image source">
            <a:extLst>
              <a:ext uri="{FF2B5EF4-FFF2-40B4-BE49-F238E27FC236}">
                <a16:creationId xmlns:a16="http://schemas.microsoft.com/office/drawing/2014/main" id="{EEDFE59F-E581-4A95-910E-F39EFECC6416}"/>
              </a:ext>
            </a:extLst>
          </p:cNvPr>
          <p:cNvSpPr txBox="1"/>
          <p:nvPr/>
        </p:nvSpPr>
        <p:spPr>
          <a:xfrm>
            <a:off x="6848878" y="5529617"/>
            <a:ext cx="5184576" cy="307777"/>
          </a:xfrm>
          <a:prstGeom prst="rect">
            <a:avLst/>
          </a:prstGeom>
          <a:noFill/>
        </p:spPr>
        <p:txBody>
          <a:bodyPr wrap="square">
            <a:spAutoFit/>
          </a:bodyPr>
          <a:lstStyle/>
          <a:p>
            <a:r>
              <a:rPr lang="en-US" sz="700">
                <a:solidFill>
                  <a:schemeClr val="bg1">
                    <a:lumMod val="75000"/>
                  </a:schemeClr>
                </a:solidFill>
              </a:rPr>
              <a:t>Drata. (2023). “I was told there would be documentation” meme. Retrieved June 30, 2025, from https://drata.com/blog/compliance-memes</a:t>
            </a:r>
          </a:p>
        </p:txBody>
      </p:sp>
      <p:sp>
        <p:nvSpPr>
          <p:cNvPr id="12" name="Textfeld 11"/>
          <p:cNvSpPr txBox="1"/>
          <p:nvPr/>
        </p:nvSpPr>
        <p:spPr bwMode="auto">
          <a:xfrm>
            <a:off x="408705" y="1785590"/>
            <a:ext cx="6440173" cy="4616648"/>
          </a:xfrm>
          <a:prstGeom prst="rect">
            <a:avLst/>
          </a:prstGeom>
          <a:noFill/>
        </p:spPr>
        <p:txBody>
          <a:bodyPr wrap="square">
            <a:spAutoFit/>
          </a:bodyPr>
          <a:lstStyle/>
          <a:p>
            <a:pPr marL="285750" indent="-285750">
              <a:spcAft>
                <a:spcPts val="1200"/>
              </a:spcAft>
              <a:buFont typeface="Arial"/>
              <a:buChar char="•"/>
              <a:defRPr/>
            </a:pPr>
            <a:r>
              <a:rPr lang="en-US">
                <a:latin typeface="Arial"/>
                <a:cs typeface="Arial"/>
              </a:rPr>
              <a:t>Allows others (e.g., collaborators, reviewers, or stakeholders) or future you to </a:t>
            </a:r>
            <a:r>
              <a:rPr lang="en-US" b="1">
                <a:latin typeface="Arial"/>
                <a:cs typeface="Arial"/>
              </a:rPr>
              <a:t>understand the rationale</a:t>
            </a:r>
            <a:r>
              <a:rPr lang="en-US">
                <a:latin typeface="Arial"/>
                <a:cs typeface="Arial"/>
              </a:rPr>
              <a:t> behind design choices and changes</a:t>
            </a:r>
            <a:endParaRPr lang="en-US"/>
          </a:p>
          <a:p>
            <a:pPr marL="285750" indent="-285750">
              <a:spcAft>
                <a:spcPts val="1200"/>
              </a:spcAft>
              <a:buFont typeface="Arial"/>
              <a:buChar char="•"/>
              <a:defRPr/>
            </a:pPr>
            <a:r>
              <a:rPr lang="en-US" b="1">
                <a:latin typeface="Arial"/>
                <a:cs typeface="Arial"/>
              </a:rPr>
              <a:t>Tracks changes </a:t>
            </a:r>
            <a:r>
              <a:rPr lang="en-US">
                <a:latin typeface="Arial"/>
                <a:cs typeface="Arial"/>
              </a:rPr>
              <a:t>and secures against data loss</a:t>
            </a:r>
            <a:endParaRPr lang="en-US"/>
          </a:p>
          <a:p>
            <a:pPr marL="285750" indent="-285750">
              <a:spcAft>
                <a:spcPts val="1200"/>
              </a:spcAft>
              <a:buFont typeface="Arial"/>
              <a:buChar char="•"/>
              <a:defRPr/>
            </a:pPr>
            <a:r>
              <a:rPr lang="en-US">
                <a:latin typeface="Arial"/>
                <a:cs typeface="Arial"/>
              </a:rPr>
              <a:t>Provides context for </a:t>
            </a:r>
            <a:r>
              <a:rPr lang="en-US" b="1">
                <a:latin typeface="Arial"/>
                <a:cs typeface="Arial"/>
              </a:rPr>
              <a:t>interpreting results </a:t>
            </a:r>
            <a:r>
              <a:rPr lang="en-US">
                <a:latin typeface="Arial"/>
                <a:cs typeface="Arial"/>
              </a:rPr>
              <a:t>accurately</a:t>
            </a:r>
            <a:endParaRPr lang="en-US"/>
          </a:p>
          <a:p>
            <a:pPr marL="285750" indent="-285750">
              <a:spcAft>
                <a:spcPts val="1200"/>
              </a:spcAft>
              <a:buFont typeface="Arial"/>
              <a:buChar char="•"/>
              <a:defRPr/>
            </a:pPr>
            <a:r>
              <a:rPr lang="en-US">
                <a:latin typeface="Arial"/>
                <a:cs typeface="Arial"/>
              </a:rPr>
              <a:t>Enables researchers to </a:t>
            </a:r>
            <a:r>
              <a:rPr lang="en-US" b="1">
                <a:latin typeface="Arial"/>
                <a:cs typeface="Arial"/>
              </a:rPr>
              <a:t>assess </a:t>
            </a:r>
            <a:r>
              <a:rPr lang="en-US">
                <a:latin typeface="Arial"/>
                <a:cs typeface="Arial"/>
              </a:rPr>
              <a:t>what worked well and consider alternative approaches for future projects</a:t>
            </a:r>
            <a:endParaRPr lang="en-US"/>
          </a:p>
          <a:p>
            <a:pPr marL="285750" indent="-285750">
              <a:spcAft>
                <a:spcPts val="1200"/>
              </a:spcAft>
              <a:buFont typeface="Arial"/>
              <a:buChar char="•"/>
              <a:defRPr/>
            </a:pPr>
            <a:r>
              <a:rPr lang="en-US">
                <a:latin typeface="Arial"/>
                <a:cs typeface="Arial"/>
              </a:rPr>
              <a:t>Provides the necessary details that </a:t>
            </a:r>
            <a:r>
              <a:rPr lang="en-US" b="1">
                <a:latin typeface="Arial"/>
                <a:cs typeface="Arial"/>
              </a:rPr>
              <a:t>reviewers and funders </a:t>
            </a:r>
            <a:r>
              <a:rPr lang="en-US">
                <a:latin typeface="Arial"/>
                <a:cs typeface="Arial"/>
              </a:rPr>
              <a:t>look for when evaluating the study</a:t>
            </a:r>
            <a:endParaRPr lang="en-US"/>
          </a:p>
          <a:p>
            <a:pPr marL="285750" indent="-285750">
              <a:spcAft>
                <a:spcPts val="1200"/>
              </a:spcAft>
              <a:buFont typeface="Arial"/>
              <a:buChar char="•"/>
              <a:defRPr/>
            </a:pPr>
            <a:r>
              <a:rPr lang="en-US">
                <a:latin typeface="Arial"/>
                <a:cs typeface="Arial"/>
              </a:rPr>
              <a:t>Documents </a:t>
            </a:r>
            <a:r>
              <a:rPr lang="en-US" b="1">
                <a:latin typeface="Arial"/>
                <a:cs typeface="Arial"/>
              </a:rPr>
              <a:t>compliance</a:t>
            </a:r>
            <a:r>
              <a:rPr lang="en-US">
                <a:latin typeface="Arial"/>
                <a:cs typeface="Arial"/>
              </a:rPr>
              <a:t> with data protection laws (like GDPR) and ethical considerations</a:t>
            </a:r>
            <a:endParaRPr lang="en-US"/>
          </a:p>
          <a:p>
            <a:pPr marL="285750" indent="-285750">
              <a:spcAft>
                <a:spcPts val="1200"/>
              </a:spcAft>
              <a:buFont typeface="Arial"/>
              <a:buChar char="•"/>
              <a:defRPr/>
            </a:pPr>
            <a:r>
              <a:rPr lang="en-US">
                <a:latin typeface="Arial"/>
                <a:cs typeface="Arial"/>
              </a:rPr>
              <a:t>Provides information and material for </a:t>
            </a:r>
            <a:r>
              <a:rPr lang="en-US" b="1">
                <a:latin typeface="Arial"/>
                <a:cs typeface="Arial"/>
              </a:rPr>
              <a:t>publishing</a:t>
            </a:r>
            <a:r>
              <a:rPr lang="en-US">
                <a:latin typeface="Arial"/>
                <a:cs typeface="Arial"/>
              </a:rPr>
              <a:t> and </a:t>
            </a:r>
            <a:r>
              <a:rPr lang="en-US" b="1">
                <a:latin typeface="Arial"/>
                <a:cs typeface="Arial"/>
              </a:rPr>
              <a:t>reusing</a:t>
            </a:r>
            <a:r>
              <a:rPr lang="en-US">
                <a:latin typeface="Arial"/>
                <a:cs typeface="Arial"/>
              </a:rPr>
              <a:t> the data</a:t>
            </a:r>
            <a:endParaRPr lang="en-US"/>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Arial" panose="020B0604020202020204" pitchFamily="34" charset="0"/>
                <a:cs typeface="Arial" panose="020B0604020202020204" pitchFamily="34" charset="0"/>
              </a:rPr>
              <a:t>134</a:t>
            </a:fld>
            <a:endParaRPr lang="en-US">
              <a:solidFill>
                <a:schemeClr val="bg1">
                  <a:lumMod val="50000"/>
                </a:schemeClr>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BDA64F89-C06D-4E83-9E85-10A414DABE58}"/>
              </a:ext>
            </a:extLst>
          </p:cNvPr>
          <p:cNvSpPr>
            <a:spLocks noGrp="1"/>
          </p:cNvSpPr>
          <p:nvPr>
            <p:ph type="title"/>
          </p:nvPr>
        </p:nvSpPr>
        <p:spPr>
          <a:xfrm>
            <a:off x="209940" y="145856"/>
            <a:ext cx="5545832" cy="687611"/>
          </a:xfrm>
        </p:spPr>
        <p:txBody>
          <a:bodyPr>
            <a:normAutofit/>
          </a:bodyPr>
          <a:lstStyle/>
          <a:p>
            <a:r>
              <a:rPr lang="en-US" sz="2400">
                <a:solidFill>
                  <a:schemeClr val="bg1"/>
                </a:solidFill>
                <a:latin typeface="Arial" panose="020B0604020202020204" pitchFamily="34" charset="0"/>
                <a:cs typeface="Arial" panose="020B0604020202020204" pitchFamily="34" charset="0"/>
              </a:rPr>
              <a:t>Documentation</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Textfeld 13"/>
          <p:cNvSpPr txBox="1"/>
          <p:nvPr/>
        </p:nvSpPr>
        <p:spPr bwMode="auto">
          <a:xfrm>
            <a:off x="263352" y="1052736"/>
            <a:ext cx="10585175" cy="523220"/>
          </a:xfrm>
          <a:prstGeom prst="rect">
            <a:avLst/>
          </a:prstGeom>
          <a:noFill/>
        </p:spPr>
        <p:txBody>
          <a:bodyPr wrap="square">
            <a:spAutoFit/>
          </a:bodyPr>
          <a:lstStyle/>
          <a:p>
            <a:pPr>
              <a:defRPr/>
            </a:pPr>
            <a:r>
              <a:rPr lang="en-US" sz="2800" b="1">
                <a:solidFill>
                  <a:srgbClr val="0070C0"/>
                </a:solidFill>
                <a:latin typeface="Arial"/>
                <a:cs typeface="Arial"/>
              </a:rPr>
              <a:t>What documents are needed?</a:t>
            </a:r>
          </a:p>
        </p:txBody>
      </p:sp>
      <p:sp>
        <p:nvSpPr>
          <p:cNvPr id="16" name="Textfeld 15"/>
          <p:cNvSpPr txBox="1"/>
          <p:nvPr/>
        </p:nvSpPr>
        <p:spPr bwMode="auto">
          <a:xfrm>
            <a:off x="325097" y="1719093"/>
            <a:ext cx="9731343" cy="4878259"/>
          </a:xfrm>
          <a:prstGeom prst="rect">
            <a:avLst/>
          </a:prstGeom>
          <a:noFill/>
        </p:spPr>
        <p:txBody>
          <a:bodyPr wrap="square">
            <a:spAutoFit/>
          </a:bodyPr>
          <a:lstStyle/>
          <a:p>
            <a:pPr marL="285750" indent="-285750" algn="l">
              <a:spcAft>
                <a:spcPts val="1200"/>
              </a:spcAft>
              <a:buFont typeface="Arial"/>
              <a:buChar char="•"/>
              <a:defRPr/>
            </a:pPr>
            <a:r>
              <a:rPr lang="en-US">
                <a:latin typeface="Arial"/>
                <a:cs typeface="Arial"/>
              </a:rPr>
              <a:t>Measurement instrument </a:t>
            </a:r>
            <a:r>
              <a:rPr lang="en-US" i="0">
                <a:latin typeface="Arial"/>
                <a:cs typeface="Arial"/>
              </a:rPr>
              <a:t>documentations</a:t>
            </a:r>
            <a:endParaRPr lang="en-US"/>
          </a:p>
          <a:p>
            <a:pPr marL="285750" indent="-285750" algn="l">
              <a:spcAft>
                <a:spcPts val="1200"/>
              </a:spcAft>
              <a:buFont typeface="Arial"/>
              <a:buChar char="•"/>
              <a:defRPr/>
            </a:pPr>
            <a:r>
              <a:rPr lang="en-US">
                <a:latin typeface="Arial"/>
                <a:cs typeface="Arial"/>
              </a:rPr>
              <a:t>Translation</a:t>
            </a:r>
            <a:endParaRPr lang="en-US" i="0">
              <a:latin typeface="Arial"/>
              <a:cs typeface="Arial"/>
            </a:endParaRPr>
          </a:p>
          <a:p>
            <a:pPr marL="285750" indent="-285750" algn="l">
              <a:spcAft>
                <a:spcPts val="600"/>
              </a:spcAft>
              <a:buFont typeface="Arial"/>
              <a:buChar char="•"/>
              <a:defRPr/>
            </a:pPr>
            <a:r>
              <a:rPr lang="en-US" i="0">
                <a:latin typeface="Arial"/>
                <a:cs typeface="Arial"/>
              </a:rPr>
              <a:t>Pretesting </a:t>
            </a:r>
            <a:endParaRPr lang="en-US"/>
          </a:p>
          <a:p>
            <a:pPr marL="531813" indent="-258763" algn="l" defTabSz="361950">
              <a:spcAft>
                <a:spcPts val="600"/>
              </a:spcAft>
              <a:buFont typeface="Courier New"/>
              <a:buChar char="o"/>
              <a:tabLst>
                <a:tab pos="531813" algn="l"/>
              </a:tabLst>
              <a:defRPr/>
            </a:pPr>
            <a:r>
              <a:rPr lang="en-US" i="0">
                <a:latin typeface="Arial"/>
                <a:cs typeface="Arial"/>
              </a:rPr>
              <a:t>Interview guidelines</a:t>
            </a:r>
            <a:endParaRPr lang="en-US"/>
          </a:p>
          <a:p>
            <a:pPr marL="531813" indent="-258763" algn="l" defTabSz="361950">
              <a:spcAft>
                <a:spcPts val="600"/>
              </a:spcAft>
              <a:buFont typeface="Courier New"/>
              <a:buChar char="o"/>
              <a:tabLst>
                <a:tab pos="531813" algn="l"/>
              </a:tabLst>
              <a:defRPr/>
            </a:pPr>
            <a:r>
              <a:rPr lang="en-US" i="0">
                <a:latin typeface="Arial"/>
                <a:cs typeface="Arial"/>
              </a:rPr>
              <a:t>Transcripts</a:t>
            </a:r>
            <a:endParaRPr lang="en-US"/>
          </a:p>
          <a:p>
            <a:pPr marL="531813" indent="-258763" algn="l" defTabSz="361950">
              <a:spcAft>
                <a:spcPts val="1200"/>
              </a:spcAft>
              <a:buFont typeface="Courier New"/>
              <a:buChar char="o"/>
              <a:tabLst>
                <a:tab pos="531813" algn="l"/>
              </a:tabLst>
              <a:defRPr/>
            </a:pPr>
            <a:r>
              <a:rPr lang="en-US">
                <a:latin typeface="Arial"/>
                <a:cs typeface="Arial"/>
              </a:rPr>
              <a:t>Results (reports, analysis scripts and outcomes)</a:t>
            </a:r>
            <a:endParaRPr lang="en-US" i="0">
              <a:latin typeface="Arial"/>
              <a:cs typeface="Arial"/>
            </a:endParaRPr>
          </a:p>
          <a:p>
            <a:pPr marL="285750" indent="-285750" algn="l">
              <a:spcAft>
                <a:spcPts val="1200"/>
              </a:spcAft>
              <a:buFont typeface="Arial"/>
              <a:buChar char="•"/>
              <a:defRPr/>
            </a:pPr>
            <a:r>
              <a:rPr lang="en-US">
                <a:latin typeface="Arial"/>
                <a:cs typeface="Arial"/>
              </a:rPr>
              <a:t>Variable questionnaire, Layout version (e.g. screenshots)</a:t>
            </a:r>
            <a:endParaRPr lang="en-US"/>
          </a:p>
          <a:p>
            <a:pPr marL="285750" indent="-285750" algn="l">
              <a:spcAft>
                <a:spcPts val="1200"/>
              </a:spcAft>
              <a:buFont typeface="Arial"/>
              <a:buChar char="•"/>
              <a:defRPr/>
            </a:pPr>
            <a:r>
              <a:rPr lang="en-US">
                <a:latin typeface="Arial"/>
                <a:cs typeface="Arial"/>
              </a:rPr>
              <a:t>Flowchart</a:t>
            </a:r>
            <a:endParaRPr lang="en-US"/>
          </a:p>
          <a:p>
            <a:pPr marL="285750" indent="-285750" algn="l">
              <a:spcAft>
                <a:spcPts val="1200"/>
              </a:spcAft>
              <a:buFont typeface="Arial"/>
              <a:buChar char="•"/>
              <a:defRPr/>
            </a:pPr>
            <a:r>
              <a:rPr lang="en-US">
                <a:latin typeface="Arial"/>
                <a:cs typeface="Arial"/>
              </a:rPr>
              <a:t>C</a:t>
            </a:r>
            <a:r>
              <a:rPr lang="en-US" i="0">
                <a:latin typeface="Arial"/>
                <a:cs typeface="Arial"/>
              </a:rPr>
              <a:t>odebook</a:t>
            </a:r>
            <a:endParaRPr lang="en-US"/>
          </a:p>
          <a:p>
            <a:pPr marL="285750" indent="-285750" algn="l">
              <a:spcAft>
                <a:spcPts val="1200"/>
              </a:spcAft>
              <a:buFont typeface="Arial"/>
              <a:buChar char="•"/>
              <a:defRPr/>
            </a:pPr>
            <a:r>
              <a:rPr lang="en-US">
                <a:latin typeface="Arial"/>
                <a:cs typeface="Arial"/>
              </a:rPr>
              <a:t>Informed consent, checklist data protection </a:t>
            </a:r>
            <a:endParaRPr lang="en-US"/>
          </a:p>
          <a:p>
            <a:pPr marL="285750" indent="-285750" algn="l">
              <a:spcAft>
                <a:spcPts val="1200"/>
              </a:spcAft>
              <a:buFont typeface="Arial"/>
              <a:buChar char="•"/>
              <a:defRPr/>
            </a:pPr>
            <a:r>
              <a:rPr lang="en-US" i="0">
                <a:latin typeface="Arial"/>
                <a:cs typeface="Arial"/>
              </a:rPr>
              <a:t>Invitation letters, reminders</a:t>
            </a:r>
            <a:endParaRPr lang="en-US"/>
          </a:p>
          <a:p>
            <a:pPr marL="285750" indent="-285750" algn="l">
              <a:spcAft>
                <a:spcPts val="1200"/>
              </a:spcAft>
              <a:buFont typeface="Arial"/>
              <a:buChar char="•"/>
              <a:defRPr/>
            </a:pPr>
            <a:r>
              <a:rPr lang="en-US">
                <a:latin typeface="Arial"/>
                <a:cs typeface="Arial"/>
              </a:rPr>
              <a:t>Mode-specific documents (e.g. interviewer instructions, survey platform used)</a:t>
            </a:r>
            <a:endParaRPr lang="en-US" i="0">
              <a:latin typeface="Arial"/>
              <a:cs typeface="Arial"/>
            </a:endParaRPr>
          </a:p>
        </p:txBody>
      </p:sp>
      <p:pic>
        <p:nvPicPr>
          <p:cNvPr id="17" name="Grafik 16">
            <a:extLs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9210593" y="2855883"/>
            <a:ext cx="1695450" cy="3810000"/>
          </a:xfrm>
          <a:prstGeom prst="rect">
            <a:avLst/>
          </a:prstGeom>
        </p:spPr>
      </p:pic>
      <p:pic>
        <p:nvPicPr>
          <p:cNvPr id="8" name="Grafik 7">
            <a:extLs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9696400" y="2023357"/>
            <a:ext cx="921493" cy="986540"/>
          </a:xfrm>
          <a:prstGeom prst="rect">
            <a:avLst/>
          </a:prstGeom>
        </p:spPr>
      </p:pic>
      <p:pic>
        <p:nvPicPr>
          <p:cNvPr id="18" name="Grafik 17">
            <a:extLs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p:blipFill>
        <p:spPr bwMode="auto">
          <a:xfrm>
            <a:off x="10009431" y="2397459"/>
            <a:ext cx="443052" cy="419103"/>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135</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B54EEEFE-ABE1-4A8C-996F-3F756617C1B0}"/>
              </a:ext>
            </a:extLst>
          </p:cNvPr>
          <p:cNvSpPr>
            <a:spLocks noGrp="1"/>
          </p:cNvSpPr>
          <p:nvPr>
            <p:ph type="title"/>
          </p:nvPr>
        </p:nvSpPr>
        <p:spPr>
          <a:xfrm>
            <a:off x="263352" y="176336"/>
            <a:ext cx="4033664" cy="687611"/>
          </a:xfrm>
        </p:spPr>
        <p:txBody>
          <a:bodyPr>
            <a:normAutofit/>
          </a:bodyPr>
          <a:lstStyle/>
          <a:p>
            <a:r>
              <a:rPr lang="en-US" sz="2400">
                <a:solidFill>
                  <a:schemeClr val="bg1"/>
                </a:solidFill>
                <a:latin typeface="Arial" panose="020B0604020202020204" pitchFamily="34" charset="0"/>
                <a:cs typeface="Arial" panose="020B0604020202020204" pitchFamily="34" charset="0"/>
              </a:rPr>
              <a:t>Documentation</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Textfeld 13"/>
          <p:cNvSpPr txBox="1"/>
          <p:nvPr/>
        </p:nvSpPr>
        <p:spPr bwMode="auto">
          <a:xfrm>
            <a:off x="263352" y="1052736"/>
            <a:ext cx="10585175" cy="523220"/>
          </a:xfrm>
          <a:prstGeom prst="rect">
            <a:avLst/>
          </a:prstGeom>
          <a:noFill/>
        </p:spPr>
        <p:txBody>
          <a:bodyPr wrap="square">
            <a:spAutoFit/>
          </a:bodyPr>
          <a:lstStyle/>
          <a:p>
            <a:pPr>
              <a:defRPr/>
            </a:pPr>
            <a:r>
              <a:rPr lang="en-US" sz="2800" b="1">
                <a:solidFill>
                  <a:srgbClr val="0070C0"/>
                </a:solidFill>
                <a:latin typeface="Arial"/>
                <a:cs typeface="Arial"/>
              </a:rPr>
              <a:t>Measurement instrument documentation</a:t>
            </a:r>
            <a:endParaRPr lang="en-US"/>
          </a:p>
        </p:txBody>
      </p:sp>
      <p:sp>
        <p:nvSpPr>
          <p:cNvPr id="11" name="Textfeld 10"/>
          <p:cNvSpPr txBox="1"/>
          <p:nvPr/>
        </p:nvSpPr>
        <p:spPr bwMode="auto">
          <a:xfrm>
            <a:off x="308204" y="1839302"/>
            <a:ext cx="5499764" cy="3677930"/>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Information on the </a:t>
            </a:r>
            <a:r>
              <a:rPr lang="en-US" b="1">
                <a:latin typeface="Arial"/>
                <a:cs typeface="Arial"/>
              </a:rPr>
              <a:t>measurement instrument </a:t>
            </a:r>
            <a:r>
              <a:rPr lang="en-US">
                <a:latin typeface="Arial"/>
                <a:cs typeface="Arial"/>
              </a:rPr>
              <a:t>(instructions, items, response specifications)</a:t>
            </a:r>
            <a:endParaRPr lang="en-US"/>
          </a:p>
          <a:p>
            <a:pPr marL="285750" indent="-285750">
              <a:spcAft>
                <a:spcPts val="600"/>
              </a:spcAft>
              <a:buFont typeface="Arial"/>
              <a:buChar char="•"/>
              <a:defRPr/>
            </a:pPr>
            <a:r>
              <a:rPr lang="en-US" b="1">
                <a:latin typeface="Arial"/>
                <a:cs typeface="Arial"/>
              </a:rPr>
              <a:t>Theoretical </a:t>
            </a:r>
            <a:r>
              <a:rPr lang="en-US">
                <a:latin typeface="Arial"/>
                <a:cs typeface="Arial"/>
              </a:rPr>
              <a:t>background</a:t>
            </a:r>
            <a:endParaRPr lang="en-US"/>
          </a:p>
          <a:p>
            <a:pPr marL="285750" indent="-285750">
              <a:spcAft>
                <a:spcPts val="600"/>
              </a:spcAft>
              <a:buFont typeface="Arial"/>
              <a:buChar char="•"/>
              <a:defRPr/>
            </a:pPr>
            <a:r>
              <a:rPr lang="en-US" b="1">
                <a:latin typeface="Arial"/>
                <a:cs typeface="Arial"/>
              </a:rPr>
              <a:t>Development</a:t>
            </a:r>
            <a:r>
              <a:rPr lang="en-US">
                <a:latin typeface="Arial"/>
                <a:cs typeface="Arial"/>
              </a:rPr>
              <a:t> process</a:t>
            </a:r>
            <a:endParaRPr lang="en-US"/>
          </a:p>
          <a:p>
            <a:pPr marL="742950" lvl="1" indent="-285750">
              <a:spcAft>
                <a:spcPts val="600"/>
              </a:spcAft>
              <a:buFont typeface="Courier New"/>
              <a:buChar char="o"/>
              <a:defRPr/>
            </a:pPr>
            <a:r>
              <a:rPr lang="en-US">
                <a:latin typeface="Arial"/>
                <a:cs typeface="Arial"/>
              </a:rPr>
              <a:t>Item generation and selection (sources, selection criteria, pretests conducted, translation)</a:t>
            </a:r>
            <a:endParaRPr lang="en-US"/>
          </a:p>
          <a:p>
            <a:pPr marL="742950" lvl="1" indent="-285750">
              <a:spcAft>
                <a:spcPts val="600"/>
              </a:spcAft>
              <a:buFont typeface="Courier New"/>
              <a:buChar char="o"/>
              <a:defRPr/>
            </a:pPr>
            <a:r>
              <a:rPr lang="en-US">
                <a:latin typeface="Arial"/>
                <a:cs typeface="Arial"/>
              </a:rPr>
              <a:t>Item analyses (central tendencies, spread of data, dimensionality)</a:t>
            </a:r>
            <a:endParaRPr lang="en-US"/>
          </a:p>
          <a:p>
            <a:pPr marL="273050" lvl="1" indent="-273050">
              <a:spcAft>
                <a:spcPts val="1200"/>
              </a:spcAft>
              <a:buFont typeface="Arial"/>
              <a:buChar char="•"/>
              <a:defRPr/>
            </a:pPr>
            <a:r>
              <a:rPr lang="en-US" b="1">
                <a:latin typeface="Arial"/>
                <a:cs typeface="Arial"/>
              </a:rPr>
              <a:t>Quality</a:t>
            </a:r>
            <a:r>
              <a:rPr lang="en-US">
                <a:latin typeface="Arial"/>
                <a:cs typeface="Arial"/>
              </a:rPr>
              <a:t> (reliability, validity)</a:t>
            </a:r>
            <a:endParaRPr lang="en-US"/>
          </a:p>
          <a:p>
            <a:pPr marL="285750" lvl="1" indent="-285750">
              <a:spcAft>
                <a:spcPts val="600"/>
              </a:spcAft>
              <a:buFont typeface="Wingdings"/>
              <a:buChar char="Ø"/>
              <a:defRPr/>
            </a:pPr>
            <a:r>
              <a:rPr lang="en-US">
                <a:latin typeface="Arial"/>
                <a:cs typeface="Arial"/>
              </a:rPr>
              <a:t>May be extended into a publication</a:t>
            </a:r>
            <a:endParaRPr lang="en-US"/>
          </a:p>
        </p:txBody>
      </p:sp>
      <p:sp>
        <p:nvSpPr>
          <p:cNvPr id="13" name="Textfeld 12"/>
          <p:cNvSpPr txBox="1"/>
          <p:nvPr/>
        </p:nvSpPr>
        <p:spPr bwMode="auto">
          <a:xfrm>
            <a:off x="6766096" y="1916832"/>
            <a:ext cx="5090544" cy="2385268"/>
          </a:xfrm>
          <a:prstGeom prst="rect">
            <a:avLst/>
          </a:prstGeom>
          <a:noFill/>
        </p:spPr>
        <p:txBody>
          <a:bodyPr wrap="square">
            <a:spAutoFit/>
          </a:bodyPr>
          <a:lstStyle/>
          <a:p>
            <a:pPr>
              <a:spcAft>
                <a:spcPts val="600"/>
              </a:spcAft>
              <a:defRPr/>
            </a:pPr>
            <a:r>
              <a:rPr lang="en-US" u="sng">
                <a:latin typeface="Arial"/>
                <a:cs typeface="Arial"/>
                <a:hlinkClick r:id="rId6" tooltip="https://www.gesis.org/fileadmin/admin/Dateikatalog/pdf/guidelines/documenting_measurement_instruments_schmidt_2020.pdf"/>
              </a:rPr>
              <a:t>Gesis Guideline Documenting Measurement Instruments for the Social and Behavioral Sciences</a:t>
            </a:r>
            <a:endParaRPr lang="en-US">
              <a:latin typeface="Arial"/>
              <a:cs typeface="Arial"/>
            </a:endParaRPr>
          </a:p>
          <a:p>
            <a:pPr>
              <a:defRPr/>
            </a:pPr>
            <a:r>
              <a:rPr lang="en-US" u="sng">
                <a:latin typeface="Arial"/>
                <a:cs typeface="Arial"/>
                <a:hlinkClick r:id="rId7" tooltip="https://www.konsortswd.de/wp-content/uploads/RatSWD_WP_245.pdf"/>
              </a:rPr>
              <a:t>RatSWD Guidelines on Quality Standards for Measurement Instruments </a:t>
            </a:r>
            <a:endParaRPr lang="en-US">
              <a:latin typeface="Arial"/>
              <a:cs typeface="Arial"/>
            </a:endParaRPr>
          </a:p>
          <a:p>
            <a:pPr>
              <a:defRPr/>
            </a:pPr>
            <a:endParaRPr lang="en-US">
              <a:latin typeface="Arial"/>
              <a:cs typeface="Arial"/>
            </a:endParaRPr>
          </a:p>
          <a:p>
            <a:pPr>
              <a:defRPr/>
            </a:pPr>
            <a:r>
              <a:rPr lang="en-US" u="sng">
                <a:latin typeface="Arial"/>
                <a:cs typeface="Arial"/>
                <a:hlinkClick r:id="rId8" tooltip="https://www.gesis.org/fileadmin/admin/Dateikatalog/pdf/guidelines/documenting_survey_translations_behr_2020.pdf"/>
              </a:rPr>
              <a:t>Gesis Guideline on Documenting Survey Translation</a:t>
            </a:r>
            <a:endParaRPr lang="en-US">
              <a:latin typeface="Arial"/>
              <a:cs typeface="Arial"/>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136</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3D8C6638-EB67-49DF-BAEF-C1B94032C031}"/>
              </a:ext>
            </a:extLst>
          </p:cNvPr>
          <p:cNvSpPr>
            <a:spLocks noGrp="1"/>
          </p:cNvSpPr>
          <p:nvPr>
            <p:ph type="title"/>
          </p:nvPr>
        </p:nvSpPr>
        <p:spPr>
          <a:xfrm>
            <a:off x="228588" y="179118"/>
            <a:ext cx="4609728" cy="623287"/>
          </a:xfrm>
        </p:spPr>
        <p:txBody>
          <a:bodyPr>
            <a:normAutofit/>
          </a:bodyPr>
          <a:lstStyle/>
          <a:p>
            <a:r>
              <a:rPr lang="en-US" sz="2400">
                <a:solidFill>
                  <a:schemeClr val="bg1"/>
                </a:solidFill>
                <a:latin typeface="Arial" panose="020B0604020202020204" pitchFamily="34" charset="0"/>
                <a:cs typeface="Arial" panose="020B0604020202020204" pitchFamily="34" charset="0"/>
              </a:rPr>
              <a:t>Documentation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Textfeld 13"/>
          <p:cNvSpPr txBox="1"/>
          <p:nvPr/>
        </p:nvSpPr>
        <p:spPr bwMode="auto">
          <a:xfrm>
            <a:off x="263352" y="1052736"/>
            <a:ext cx="10585175" cy="523220"/>
          </a:xfrm>
          <a:prstGeom prst="rect">
            <a:avLst/>
          </a:prstGeom>
          <a:noFill/>
        </p:spPr>
        <p:txBody>
          <a:bodyPr wrap="square">
            <a:spAutoFit/>
          </a:bodyPr>
          <a:lstStyle/>
          <a:p>
            <a:pPr>
              <a:defRPr/>
            </a:pPr>
            <a:r>
              <a:rPr lang="en-US" sz="2800" b="1">
                <a:solidFill>
                  <a:srgbClr val="0070C0"/>
                </a:solidFill>
                <a:latin typeface="Arial"/>
                <a:cs typeface="Arial"/>
              </a:rPr>
              <a:t>Flowchart</a:t>
            </a:r>
            <a:endParaRPr lang="en-US"/>
          </a:p>
        </p:txBody>
      </p:sp>
      <p:sp>
        <p:nvSpPr>
          <p:cNvPr id="20" name="Textfeld 19"/>
          <p:cNvSpPr txBox="1"/>
          <p:nvPr/>
        </p:nvSpPr>
        <p:spPr bwMode="auto">
          <a:xfrm>
            <a:off x="335360" y="1627295"/>
            <a:ext cx="10729192" cy="2233753"/>
          </a:xfrm>
          <a:prstGeom prst="rect">
            <a:avLst/>
          </a:prstGeom>
          <a:noFill/>
        </p:spPr>
        <p:txBody>
          <a:bodyPr wrap="square">
            <a:spAutoFit/>
          </a:bodyPr>
          <a:lstStyle/>
          <a:p>
            <a:pPr lvl="0">
              <a:lnSpc>
                <a:spcPct val="107000"/>
              </a:lnSpc>
              <a:spcAft>
                <a:spcPts val="600"/>
              </a:spcAft>
              <a:defRPr/>
            </a:pPr>
            <a:r>
              <a:rPr lang="en-US">
                <a:latin typeface="Arial"/>
                <a:ea typeface="Calibri"/>
                <a:cs typeface="Arial"/>
              </a:rPr>
              <a:t>V</a:t>
            </a:r>
            <a:r>
              <a:rPr lang="en-US" sz="1800">
                <a:latin typeface="Arial"/>
                <a:ea typeface="Calibri"/>
                <a:cs typeface="Arial"/>
              </a:rPr>
              <a:t>isual tool that maps out the </a:t>
            </a:r>
            <a:r>
              <a:rPr lang="en-US" sz="1800" b="1">
                <a:latin typeface="Arial"/>
                <a:ea typeface="Calibri"/>
                <a:cs typeface="Arial"/>
              </a:rPr>
              <a:t>structure and logical flow </a:t>
            </a:r>
            <a:r>
              <a:rPr lang="en-US" sz="1800">
                <a:latin typeface="Arial"/>
                <a:ea typeface="Calibri"/>
                <a:cs typeface="Arial"/>
              </a:rPr>
              <a:t>of a questionnaire</a:t>
            </a:r>
            <a:endParaRPr lang="en-US"/>
          </a:p>
          <a:p>
            <a:pPr marL="285750" lvl="0" indent="-285750">
              <a:lnSpc>
                <a:spcPct val="107000"/>
              </a:lnSpc>
              <a:spcAft>
                <a:spcPts val="600"/>
              </a:spcAft>
              <a:buFont typeface="Arial"/>
              <a:buChar char="•"/>
              <a:defRPr/>
            </a:pPr>
            <a:r>
              <a:rPr lang="en-US" sz="1800">
                <a:latin typeface="Arial"/>
                <a:ea typeface="Calibri"/>
                <a:cs typeface="Arial"/>
              </a:rPr>
              <a:t>Sequence of questions</a:t>
            </a:r>
            <a:endParaRPr lang="en-US"/>
          </a:p>
          <a:p>
            <a:pPr marL="285750" lvl="0" indent="-285750">
              <a:lnSpc>
                <a:spcPct val="107000"/>
              </a:lnSpc>
              <a:spcAft>
                <a:spcPts val="600"/>
              </a:spcAft>
              <a:buFont typeface="Arial"/>
              <a:buChar char="•"/>
              <a:defRPr/>
            </a:pPr>
            <a:r>
              <a:rPr lang="en-US">
                <a:latin typeface="Arial"/>
                <a:ea typeface="Calibri"/>
                <a:cs typeface="Arial"/>
              </a:rPr>
              <a:t>S</a:t>
            </a:r>
            <a:r>
              <a:rPr lang="en-US" sz="1800">
                <a:latin typeface="Arial"/>
                <a:ea typeface="Calibri"/>
                <a:cs typeface="Arial"/>
              </a:rPr>
              <a:t>kip patterns or branching logic</a:t>
            </a:r>
            <a:endParaRPr lang="en-US"/>
          </a:p>
          <a:p>
            <a:pPr marL="285750" lvl="0" indent="-285750">
              <a:lnSpc>
                <a:spcPct val="107000"/>
              </a:lnSpc>
              <a:spcAft>
                <a:spcPts val="600"/>
              </a:spcAft>
              <a:buFont typeface="Arial"/>
              <a:buChar char="•"/>
              <a:defRPr/>
            </a:pPr>
            <a:r>
              <a:rPr lang="en-US">
                <a:latin typeface="Arial"/>
                <a:ea typeface="Calibri"/>
                <a:cs typeface="Arial"/>
              </a:rPr>
              <a:t>Visible condition </a:t>
            </a:r>
            <a:endParaRPr lang="en-US"/>
          </a:p>
          <a:p>
            <a:pPr marL="285750" lvl="0" indent="-285750">
              <a:lnSpc>
                <a:spcPct val="107000"/>
              </a:lnSpc>
              <a:spcAft>
                <a:spcPts val="600"/>
              </a:spcAft>
              <a:buFont typeface="Arial"/>
              <a:buChar char="•"/>
              <a:defRPr/>
            </a:pPr>
            <a:r>
              <a:rPr lang="en-US" sz="1800">
                <a:latin typeface="Arial"/>
                <a:ea typeface="Calibri"/>
                <a:cs typeface="Arial"/>
              </a:rPr>
              <a:t>Randomisation and rotation</a:t>
            </a:r>
            <a:endParaRPr lang="en-US"/>
          </a:p>
          <a:p>
            <a:pPr lvl="0">
              <a:lnSpc>
                <a:spcPct val="107000"/>
              </a:lnSpc>
              <a:spcAft>
                <a:spcPts val="600"/>
              </a:spcAft>
              <a:defRPr/>
            </a:pPr>
            <a:endParaRPr lang="en-US">
              <a:latin typeface="Arial"/>
              <a:ea typeface="Calibri"/>
              <a:cs typeface="Arial"/>
            </a:endParaRPr>
          </a:p>
        </p:txBody>
      </p:sp>
      <p:grpSp>
        <p:nvGrpSpPr>
          <p:cNvPr id="2" name="Gruppieren 1" descr="Screenshot of the Flow Chart from the DZHW PhD Panel Study">
            <a:extLst>
              <a:ext uri="{FF2B5EF4-FFF2-40B4-BE49-F238E27FC236}">
                <a16:creationId xmlns:a16="http://schemas.microsoft.com/office/drawing/2014/main" id="{CC9C3343-F167-4533-BC64-300A9B8E2625}"/>
              </a:ext>
            </a:extLst>
          </p:cNvPr>
          <p:cNvGrpSpPr/>
          <p:nvPr/>
        </p:nvGrpSpPr>
        <p:grpSpPr>
          <a:xfrm>
            <a:off x="407368" y="3560827"/>
            <a:ext cx="9756216" cy="3108533"/>
            <a:chOff x="407368" y="3560827"/>
            <a:chExt cx="9756216" cy="3108533"/>
          </a:xfrm>
        </p:grpSpPr>
        <p:pic>
          <p:nvPicPr>
            <p:cNvPr id="15" name="Grafik 14" descr="One of four different flowchart examples from the DZHW (German Centre for Higher Education Research and Science Studies). &#10;"/>
            <p:cNvPicPr>
              <a:picLocks noChangeAspect="1"/>
            </p:cNvPicPr>
            <p:nvPr/>
          </p:nvPicPr>
          <p:blipFill>
            <a:blip r:embed="rId6"/>
            <a:stretch/>
          </p:blipFill>
          <p:spPr bwMode="auto">
            <a:xfrm>
              <a:off x="407368" y="3591459"/>
              <a:ext cx="2297039" cy="3076802"/>
            </a:xfrm>
            <a:prstGeom prst="rect">
              <a:avLst/>
            </a:prstGeom>
            <a:ln>
              <a:solidFill>
                <a:schemeClr val="tx1"/>
              </a:solidFill>
            </a:ln>
          </p:spPr>
        </p:pic>
        <p:pic>
          <p:nvPicPr>
            <p:cNvPr id="16" name="Grafik 15" descr="One of four different flowchart examples from the DZHW (German Centre for Higher Education Research and Science Studies). &#10;"/>
            <p:cNvPicPr>
              <a:picLocks noChangeAspect="1"/>
            </p:cNvPicPr>
            <p:nvPr/>
          </p:nvPicPr>
          <p:blipFill>
            <a:blip r:embed="rId7"/>
            <a:stretch/>
          </p:blipFill>
          <p:spPr bwMode="auto">
            <a:xfrm>
              <a:off x="2855641" y="3592558"/>
              <a:ext cx="2303756" cy="3076802"/>
            </a:xfrm>
            <a:prstGeom prst="rect">
              <a:avLst/>
            </a:prstGeom>
            <a:ln>
              <a:solidFill>
                <a:schemeClr val="tx1"/>
              </a:solidFill>
            </a:ln>
          </p:spPr>
        </p:pic>
        <p:pic>
          <p:nvPicPr>
            <p:cNvPr id="17" name="Grafik 16" descr="One of four different flowchart examples from the DZHW (German Centre for Higher Education Research and Science Studies). &#10;"/>
            <p:cNvPicPr>
              <a:picLocks noChangeAspect="1"/>
            </p:cNvPicPr>
            <p:nvPr/>
          </p:nvPicPr>
          <p:blipFill>
            <a:blip r:embed="rId8"/>
            <a:stretch/>
          </p:blipFill>
          <p:spPr bwMode="auto">
            <a:xfrm>
              <a:off x="5310631" y="3560827"/>
              <a:ext cx="2316027" cy="3107434"/>
            </a:xfrm>
            <a:prstGeom prst="rect">
              <a:avLst/>
            </a:prstGeom>
            <a:ln>
              <a:solidFill>
                <a:schemeClr val="tx1"/>
              </a:solidFill>
            </a:ln>
          </p:spPr>
        </p:pic>
        <p:pic>
          <p:nvPicPr>
            <p:cNvPr id="18" name="Grafik 17" descr="One of four different flowchart examples from the DZHW (German Centre for Higher Education Research and Science Studies). &#10;"/>
            <p:cNvPicPr>
              <a:picLocks noChangeAspect="1"/>
            </p:cNvPicPr>
            <p:nvPr/>
          </p:nvPicPr>
          <p:blipFill>
            <a:blip r:embed="rId9"/>
            <a:stretch/>
          </p:blipFill>
          <p:spPr bwMode="auto">
            <a:xfrm>
              <a:off x="7824192" y="3561926"/>
              <a:ext cx="2339392" cy="3107434"/>
            </a:xfrm>
            <a:prstGeom prst="rect">
              <a:avLst/>
            </a:prstGeom>
            <a:ln>
              <a:solidFill>
                <a:schemeClr val="tx1"/>
              </a:solidFill>
            </a:ln>
          </p:spPr>
        </p:pic>
      </p:grpSp>
      <p:sp>
        <p:nvSpPr>
          <p:cNvPr id="21" name="Textfeld 20" descr="Image source">
            <a:extLst>
              <a:ext uri="{FF2B5EF4-FFF2-40B4-BE49-F238E27FC236}">
                <a16:creationId xmlns:a16="http://schemas.microsoft.com/office/drawing/2014/main" id="{3A0B62CF-8658-4A91-89AF-6592206E8537}"/>
              </a:ext>
            </a:extLst>
          </p:cNvPr>
          <p:cNvSpPr txBox="1"/>
          <p:nvPr/>
        </p:nvSpPr>
        <p:spPr bwMode="auto">
          <a:xfrm rot="16200000">
            <a:off x="8823772" y="4881764"/>
            <a:ext cx="3165096" cy="523220"/>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1. Data collection: 2015. Hanover: FDZ-DZHW.10.21249/DZHW:phd2014:4.0.0. Question Flow  (5th wave - German)</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137</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E897A08B-829A-4C33-8C66-CE18E3405213}"/>
              </a:ext>
            </a:extLst>
          </p:cNvPr>
          <p:cNvSpPr>
            <a:spLocks noGrp="1"/>
          </p:cNvSpPr>
          <p:nvPr>
            <p:ph type="title"/>
          </p:nvPr>
        </p:nvSpPr>
        <p:spPr>
          <a:xfrm>
            <a:off x="191344" y="260648"/>
            <a:ext cx="2593504" cy="54937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Documentation</a:t>
            </a:r>
            <a:endParaRPr lang="en-US" sz="2400" dirty="0"/>
          </a:p>
        </p:txBody>
      </p:sp>
      <p:sp>
        <p:nvSpPr>
          <p:cNvPr id="6" name="Textfeld 5">
            <a:extLst>
              <a:ext uri="{FF2B5EF4-FFF2-40B4-BE49-F238E27FC236}">
                <a16:creationId xmlns:a16="http://schemas.microsoft.com/office/drawing/2014/main" id="{060AC852-6BB8-4055-A739-99DA489171B5}"/>
              </a:ext>
            </a:extLst>
          </p:cNvPr>
          <p:cNvSpPr txBox="1"/>
          <p:nvPr/>
        </p:nvSpPr>
        <p:spPr>
          <a:xfrm>
            <a:off x="438307" y="1052736"/>
            <a:ext cx="7601909" cy="954107"/>
          </a:xfrm>
          <a:prstGeom prst="rect">
            <a:avLst/>
          </a:prstGeom>
          <a:noFill/>
        </p:spPr>
        <p:txBody>
          <a:bodyPr wrap="square" rtlCol="0">
            <a:spAutoFit/>
          </a:bodyPr>
          <a:lstStyle/>
          <a:p>
            <a:r>
              <a:rPr lang="en-US" sz="2800" b="1" dirty="0">
                <a:solidFill>
                  <a:schemeClr val="accent5">
                    <a:lumMod val="75000"/>
                  </a:schemeClr>
                </a:solidFill>
                <a:latin typeface="Arial"/>
              </a:rPr>
              <a:t>Variable questionnaire and layout version</a:t>
            </a:r>
            <a:endParaRPr lang="en-US" sz="2800" dirty="0">
              <a:latin typeface="Arial"/>
            </a:endParaRPr>
          </a:p>
          <a:p>
            <a:endParaRPr lang="en-US" sz="28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pic>
        <p:nvPicPr>
          <p:cNvPr id="3" name="Grafik 2" descr="Question about the reason the respondents starting their PhD/doctorate with nine answer statements using a scale between 1 and 5 as answer options, with 1 being „does not apply at all“ and 5 being „applies fully“. The statements are shown backed in either blue or white and the answer options are square checkboxes on the right side. More space for the text and only a quarter of the block is filled out by the answer options."/>
          <p:cNvPicPr>
            <a:picLocks noChangeAspect="1"/>
          </p:cNvPicPr>
          <p:nvPr/>
        </p:nvPicPr>
        <p:blipFill>
          <a:blip r:embed="rId6"/>
          <a:stretch/>
        </p:blipFill>
        <p:spPr bwMode="auto">
          <a:xfrm>
            <a:off x="551384" y="1772816"/>
            <a:ext cx="6161322" cy="4365822"/>
          </a:xfrm>
          <a:prstGeom prst="rect">
            <a:avLst/>
          </a:prstGeom>
          <a:ln>
            <a:solidFill>
              <a:schemeClr val="tx1"/>
            </a:solidFill>
          </a:ln>
        </p:spPr>
      </p:pic>
      <p:pic>
        <p:nvPicPr>
          <p:cNvPr id="7" name="Grafik 6" descr="Question about the reason the respondents starting their PhD/doctorate with nine answer statements using a scale between 1 and 5 as answer options, with 1 being „does not apply at all“ and 5 being „applies fully“. The statements are shown backed in either grey or white and the answer options are shown on a grey scale with white dots marking the full numbers. Here the answer options are dominating the text box with the questions only filling out a quarter of it. "/>
          <p:cNvPicPr>
            <a:picLocks noChangeAspect="1"/>
          </p:cNvPicPr>
          <p:nvPr/>
        </p:nvPicPr>
        <p:blipFill>
          <a:blip r:embed="rId7"/>
          <a:stretch/>
        </p:blipFill>
        <p:spPr bwMode="auto">
          <a:xfrm>
            <a:off x="7161270" y="1672087"/>
            <a:ext cx="4335330" cy="4925264"/>
          </a:xfrm>
          <a:prstGeom prst="rect">
            <a:avLst/>
          </a:prstGeom>
          <a:ln>
            <a:solidFill>
              <a:schemeClr val="tx1"/>
            </a:solidFill>
          </a:ln>
        </p:spPr>
      </p:pic>
      <p:sp>
        <p:nvSpPr>
          <p:cNvPr id="14" name="Textfeld 13" descr="Image source">
            <a:extLst>
              <a:ext uri="{FF2B5EF4-FFF2-40B4-BE49-F238E27FC236}">
                <a16:creationId xmlns:a16="http://schemas.microsoft.com/office/drawing/2014/main" id="{96BCD4CE-8075-45CD-87D4-783005F908C2}"/>
              </a:ext>
            </a:extLst>
          </p:cNvPr>
          <p:cNvSpPr txBox="1"/>
          <p:nvPr/>
        </p:nvSpPr>
        <p:spPr bwMode="auto">
          <a:xfrm>
            <a:off x="438307" y="6165304"/>
            <a:ext cx="6665805" cy="415498"/>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1. Data collection: 2019.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(1st wave - doctoral candidates) (English) ". Question A05.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7"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Arial"/>
                <a:cs typeface="Arial"/>
              </a:rPr>
              <a:t>138</a:t>
            </a:fld>
            <a:endParaRPr lang="en-US">
              <a:solidFill>
                <a:schemeClr val="bg1">
                  <a:lumMod val="50000"/>
                </a:schemeClr>
              </a:solidFill>
              <a:latin typeface="Arial"/>
              <a:cs typeface="Arial"/>
            </a:endParaRPr>
          </a:p>
        </p:txBody>
      </p:sp>
      <p:sp>
        <p:nvSpPr>
          <p:cNvPr id="2" name="Titel 1">
            <a:extLst>
              <a:ext uri="{FF2B5EF4-FFF2-40B4-BE49-F238E27FC236}">
                <a16:creationId xmlns:a16="http://schemas.microsoft.com/office/drawing/2014/main" id="{587C85E0-8064-401A-95C6-ADBD409CD687}"/>
              </a:ext>
            </a:extLst>
          </p:cNvPr>
          <p:cNvSpPr>
            <a:spLocks noGrp="1"/>
          </p:cNvSpPr>
          <p:nvPr>
            <p:ph type="title"/>
          </p:nvPr>
        </p:nvSpPr>
        <p:spPr>
          <a:xfrm>
            <a:off x="209940" y="186357"/>
            <a:ext cx="4897760" cy="679121"/>
          </a:xfrm>
        </p:spPr>
        <p:txBody>
          <a:bodyPr>
            <a:normAutofit/>
          </a:bodyPr>
          <a:lstStyle/>
          <a:p>
            <a:r>
              <a:rPr lang="en-US" sz="2400">
                <a:solidFill>
                  <a:schemeClr val="bg1"/>
                </a:solidFill>
                <a:latin typeface="Arial" panose="020B0604020202020204" pitchFamily="34" charset="0"/>
                <a:cs typeface="Arial" panose="020B0604020202020204" pitchFamily="34" charset="0"/>
              </a:rPr>
              <a:t>Documentation</a:t>
            </a:r>
            <a:endParaRPr lang="en-US" sz="2400">
              <a:solidFill>
                <a:schemeClr val="bg1"/>
              </a:solidFill>
            </a:endParaRPr>
          </a:p>
        </p:txBody>
      </p:sp>
      <p:pic>
        <p:nvPicPr>
          <p:cNvPr id="8" name="Grafik 7">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9" name="Textfeld 28"/>
          <p:cNvSpPr txBox="1"/>
          <p:nvPr/>
        </p:nvSpPr>
        <p:spPr bwMode="auto">
          <a:xfrm>
            <a:off x="346636" y="1280081"/>
            <a:ext cx="6028985" cy="2292935"/>
          </a:xfrm>
          <a:prstGeom prst="rect">
            <a:avLst/>
          </a:prstGeom>
          <a:noFill/>
        </p:spPr>
        <p:txBody>
          <a:bodyPr wrap="square">
            <a:spAutoFit/>
          </a:bodyPr>
          <a:lstStyle/>
          <a:p>
            <a:pPr algn="l">
              <a:spcAft>
                <a:spcPts val="1200"/>
              </a:spcAft>
              <a:defRPr/>
            </a:pPr>
            <a:r>
              <a:rPr lang="en-US" sz="2800" b="1" i="0">
                <a:solidFill>
                  <a:srgbClr val="0070C0"/>
                </a:solidFill>
                <a:latin typeface="Arial"/>
                <a:cs typeface="Arial"/>
              </a:rPr>
              <a:t>Version control</a:t>
            </a:r>
            <a:endParaRPr lang="en-US"/>
          </a:p>
          <a:p>
            <a:pPr algn="l">
              <a:spcAft>
                <a:spcPts val="600"/>
              </a:spcAft>
              <a:defRPr/>
            </a:pPr>
            <a:r>
              <a:rPr lang="en-US" b="1">
                <a:latin typeface="Arial"/>
                <a:cs typeface="Arial"/>
              </a:rPr>
              <a:t>R</a:t>
            </a:r>
            <a:r>
              <a:rPr lang="en-US" b="1" i="0">
                <a:latin typeface="Arial"/>
                <a:cs typeface="Arial"/>
              </a:rPr>
              <a:t>ecords changes made in a file</a:t>
            </a:r>
            <a:r>
              <a:rPr lang="en-US" b="0" i="0">
                <a:latin typeface="Arial"/>
                <a:cs typeface="Arial"/>
              </a:rPr>
              <a:t> or set of files over time, so that you and your collaborators </a:t>
            </a:r>
            <a:endParaRPr lang="en-US"/>
          </a:p>
          <a:p>
            <a:pPr marL="285750" indent="-285750" algn="l">
              <a:spcAft>
                <a:spcPts val="600"/>
              </a:spcAft>
              <a:buFont typeface="Arial"/>
              <a:buChar char="•"/>
              <a:defRPr/>
            </a:pPr>
            <a:r>
              <a:rPr lang="en-US" b="0" i="0">
                <a:latin typeface="Arial"/>
                <a:cs typeface="Arial"/>
              </a:rPr>
              <a:t>can</a:t>
            </a:r>
            <a:r>
              <a:rPr lang="en-US" b="1" i="0">
                <a:latin typeface="Arial"/>
                <a:cs typeface="Arial"/>
              </a:rPr>
              <a:t> track </a:t>
            </a:r>
            <a:r>
              <a:rPr lang="en-US" b="0" i="0">
                <a:latin typeface="Arial"/>
                <a:cs typeface="Arial"/>
              </a:rPr>
              <a:t>their history</a:t>
            </a:r>
            <a:endParaRPr lang="en-US">
              <a:latin typeface="Arial"/>
              <a:cs typeface="Arial"/>
            </a:endParaRPr>
          </a:p>
          <a:p>
            <a:pPr marL="285750" indent="-285750" algn="l">
              <a:spcAft>
                <a:spcPts val="600"/>
              </a:spcAft>
              <a:buFont typeface="Arial"/>
              <a:buChar char="•"/>
              <a:defRPr/>
            </a:pPr>
            <a:r>
              <a:rPr lang="en-US" b="1" i="0">
                <a:latin typeface="Arial"/>
                <a:cs typeface="Arial"/>
              </a:rPr>
              <a:t>review</a:t>
            </a:r>
            <a:r>
              <a:rPr lang="en-US" b="0" i="0">
                <a:latin typeface="Arial"/>
                <a:cs typeface="Arial"/>
              </a:rPr>
              <a:t> any changes</a:t>
            </a:r>
            <a:endParaRPr lang="en-US"/>
          </a:p>
          <a:p>
            <a:pPr marL="285750" indent="-285750" algn="l">
              <a:spcAft>
                <a:spcPts val="600"/>
              </a:spcAft>
              <a:buFont typeface="Arial"/>
              <a:buChar char="•"/>
              <a:defRPr/>
            </a:pPr>
            <a:r>
              <a:rPr lang="en-US" b="1" i="0">
                <a:latin typeface="Arial"/>
                <a:cs typeface="Arial"/>
              </a:rPr>
              <a:t>revert </a:t>
            </a:r>
            <a:r>
              <a:rPr lang="en-US" b="0" i="0">
                <a:latin typeface="Arial"/>
                <a:cs typeface="Arial"/>
              </a:rPr>
              <a:t>or go back to earlier versions</a:t>
            </a:r>
            <a:endParaRPr lang="en-US"/>
          </a:p>
        </p:txBody>
      </p:sp>
      <p:sp>
        <p:nvSpPr>
          <p:cNvPr id="12" name="Rectangle 1"/>
          <p:cNvSpPr>
            <a:spLocks noChangeArrowheads="1"/>
          </p:cNvSpPr>
          <p:nvPr/>
        </p:nvSpPr>
        <p:spPr bwMode="auto">
          <a:xfrm>
            <a:off x="312915" y="3785552"/>
            <a:ext cx="5924835" cy="2523767"/>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marL="0" lvl="5">
              <a:spcBef>
                <a:spcPts val="0"/>
              </a:spcBef>
              <a:spcAft>
                <a:spcPts val="1200"/>
              </a:spcAft>
              <a:defRPr/>
            </a:pPr>
            <a:r>
              <a:rPr lang="en-US" b="1" i="0" u="none" strike="noStrike" cap="none">
                <a:ln>
                  <a:noFill/>
                </a:ln>
                <a:solidFill>
                  <a:srgbClr val="0070C0"/>
                </a:solidFill>
                <a:latin typeface="Arial"/>
              </a:rPr>
              <a:t>How?</a:t>
            </a:r>
            <a:endParaRPr lang="en-US"/>
          </a:p>
          <a:p>
            <a:pPr marL="266700" lvl="5" indent="-266700">
              <a:spcBef>
                <a:spcPts val="0"/>
              </a:spcBef>
              <a:spcAft>
                <a:spcPts val="1200"/>
              </a:spcAft>
              <a:buFont typeface="Arial"/>
              <a:buChar char="•"/>
              <a:defRPr/>
            </a:pPr>
            <a:r>
              <a:rPr lang="en-US" i="0" u="none" strike="noStrike" cap="none">
                <a:ln>
                  <a:noFill/>
                </a:ln>
                <a:solidFill>
                  <a:schemeClr val="tx1"/>
                </a:solidFill>
                <a:latin typeface="Arial"/>
              </a:rPr>
              <a:t>Use </a:t>
            </a:r>
            <a:r>
              <a:rPr lang="en-US" b="1" i="0" u="none" strike="noStrike" cap="none">
                <a:ln>
                  <a:noFill/>
                </a:ln>
                <a:solidFill>
                  <a:schemeClr val="tx1"/>
                </a:solidFill>
                <a:latin typeface="Arial"/>
              </a:rPr>
              <a:t>continuous numbering</a:t>
            </a:r>
            <a:endParaRPr lang="en-US"/>
          </a:p>
          <a:p>
            <a:pPr marL="285750" marR="0" lvl="0" indent="-285750" algn="l" defTabSz="914400">
              <a:lnSpc>
                <a:spcPct val="100000"/>
              </a:lnSpc>
              <a:spcBef>
                <a:spcPts val="0"/>
              </a:spcBef>
              <a:spcAft>
                <a:spcPts val="1200"/>
              </a:spcAft>
              <a:buClrTx/>
              <a:buSzTx/>
              <a:buFont typeface="Arial"/>
              <a:buChar char="•"/>
              <a:defRPr/>
            </a:pPr>
            <a:r>
              <a:rPr lang="en-US" sz="1800" i="0" u="none" strike="noStrike" cap="none">
                <a:ln>
                  <a:noFill/>
                </a:ln>
                <a:solidFill>
                  <a:schemeClr val="tx1"/>
                </a:solidFill>
                <a:latin typeface="Arial"/>
              </a:rPr>
              <a:t>Include date and </a:t>
            </a:r>
            <a:r>
              <a:rPr lang="en-US" sz="1800" b="1" i="0" u="none" strike="noStrike" cap="none">
                <a:ln>
                  <a:noFill/>
                </a:ln>
                <a:solidFill>
                  <a:schemeClr val="tx1"/>
                </a:solidFill>
                <a:latin typeface="Arial"/>
              </a:rPr>
              <a:t>version number </a:t>
            </a:r>
            <a:r>
              <a:rPr lang="en-US" sz="1800" i="0" u="none" strike="noStrike" cap="none">
                <a:ln>
                  <a:noFill/>
                </a:ln>
                <a:solidFill>
                  <a:schemeClr val="tx1"/>
                </a:solidFill>
                <a:latin typeface="Arial"/>
              </a:rPr>
              <a:t>in the file names</a:t>
            </a:r>
            <a:endParaRPr lang="en-US"/>
          </a:p>
          <a:p>
            <a:pPr marL="285750" marR="0" lvl="0" indent="-285750" algn="l" defTabSz="914400">
              <a:lnSpc>
                <a:spcPct val="100000"/>
              </a:lnSpc>
              <a:spcBef>
                <a:spcPts val="0"/>
              </a:spcBef>
              <a:spcAft>
                <a:spcPts val="1200"/>
              </a:spcAft>
              <a:buClrTx/>
              <a:buSzTx/>
              <a:buFont typeface="Arial"/>
              <a:buChar char="•"/>
              <a:defRPr/>
            </a:pPr>
            <a:r>
              <a:rPr lang="en-US" sz="1800" i="0" u="none" strike="noStrike" cap="none">
                <a:ln>
                  <a:noFill/>
                </a:ln>
                <a:solidFill>
                  <a:schemeClr val="tx1"/>
                </a:solidFill>
                <a:latin typeface="Arial"/>
              </a:rPr>
              <a:t>Use a </a:t>
            </a:r>
            <a:r>
              <a:rPr lang="en-US" sz="1800" b="1" i="0" u="none" strike="noStrike" cap="none">
                <a:ln>
                  <a:noFill/>
                </a:ln>
                <a:solidFill>
                  <a:schemeClr val="tx1"/>
                </a:solidFill>
                <a:latin typeface="Arial"/>
              </a:rPr>
              <a:t>version control table</a:t>
            </a:r>
            <a:endParaRPr lang="en-US"/>
          </a:p>
          <a:p>
            <a:pPr marL="285750" marR="0" lvl="0" indent="-285750" algn="l" defTabSz="914400">
              <a:lnSpc>
                <a:spcPct val="100000"/>
              </a:lnSpc>
              <a:spcBef>
                <a:spcPts val="0"/>
              </a:spcBef>
              <a:spcAft>
                <a:spcPts val="1200"/>
              </a:spcAft>
              <a:buClrTx/>
              <a:buSzTx/>
              <a:buFont typeface="Arial"/>
              <a:buChar char="•"/>
              <a:defRPr/>
            </a:pPr>
            <a:r>
              <a:rPr lang="en-US" sz="1800" i="0" u="none" strike="noStrike" cap="none">
                <a:ln>
                  <a:noFill/>
                </a:ln>
                <a:solidFill>
                  <a:schemeClr val="tx1"/>
                </a:solidFill>
                <a:latin typeface="Arial"/>
              </a:rPr>
              <a:t>Save versions of </a:t>
            </a:r>
            <a:r>
              <a:rPr lang="en-US" sz="1800" b="1" i="0" u="none" strike="noStrike" cap="none">
                <a:ln>
                  <a:noFill/>
                </a:ln>
                <a:solidFill>
                  <a:schemeClr val="tx1"/>
                </a:solidFill>
                <a:latin typeface="Arial"/>
              </a:rPr>
              <a:t>milestones</a:t>
            </a:r>
            <a:endParaRPr lang="en-US"/>
          </a:p>
          <a:p>
            <a:pPr marL="285750" marR="0" lvl="0" indent="-285750" algn="l" defTabSz="914400">
              <a:lnSpc>
                <a:spcPct val="100000"/>
              </a:lnSpc>
              <a:spcBef>
                <a:spcPts val="0"/>
              </a:spcBef>
              <a:spcAft>
                <a:spcPts val="1200"/>
              </a:spcAft>
              <a:buClrTx/>
              <a:buSzTx/>
              <a:buFont typeface="Arial"/>
              <a:buChar char="•"/>
              <a:defRPr/>
            </a:pPr>
            <a:r>
              <a:rPr lang="en-US" sz="1800" b="1" i="0" u="none" strike="noStrike" cap="none">
                <a:ln>
                  <a:noFill/>
                </a:ln>
                <a:solidFill>
                  <a:schemeClr val="tx1"/>
                </a:solidFill>
                <a:latin typeface="Arial"/>
              </a:rPr>
              <a:t>version control software </a:t>
            </a:r>
            <a:r>
              <a:rPr lang="en-US" sz="1800" i="0" u="none" strike="noStrike" cap="none">
                <a:ln>
                  <a:noFill/>
                </a:ln>
                <a:solidFill>
                  <a:schemeClr val="tx1"/>
                </a:solidFill>
                <a:latin typeface="Arial"/>
              </a:rPr>
              <a:t>(e. g. </a:t>
            </a:r>
            <a:r>
              <a:rPr lang="en-US">
                <a:latin typeface="Arial"/>
              </a:rPr>
              <a:t>Git and Github)</a:t>
            </a:r>
            <a:endParaRPr lang="en-US" sz="1800" i="0" u="none" strike="noStrike" cap="none">
              <a:ln>
                <a:noFill/>
              </a:ln>
              <a:solidFill>
                <a:schemeClr val="tx1"/>
              </a:solidFill>
              <a:latin typeface="Arial"/>
            </a:endParaRPr>
          </a:p>
        </p:txBody>
      </p:sp>
      <p:pic>
        <p:nvPicPr>
          <p:cNvPr id="13" name="Grafik 12" descr="Example of a version control table. There are five collumns &quot;Status&quot;. &quot;Version&quot;, &quot;Author&quot;, &quot;Date&quot; and &quot;Changes&quot; and four rows: &quot;Draft&quot;, &quot;Draft&quot;. &quot;Final&quot; and &quot;Approved&quot;"/>
          <p:cNvPicPr>
            <a:picLocks noChangeAspect="1"/>
          </p:cNvPicPr>
          <p:nvPr/>
        </p:nvPicPr>
        <p:blipFill>
          <a:blip r:embed="rId6"/>
          <a:srcRect l="35825" t="39096" r="18697" b="25863"/>
          <a:stretch/>
        </p:blipFill>
        <p:spPr bwMode="auto">
          <a:xfrm>
            <a:off x="6285096" y="2726647"/>
            <a:ext cx="5544616" cy="2314118"/>
          </a:xfrm>
          <a:prstGeom prst="rect">
            <a:avLst/>
          </a:prstGeom>
        </p:spPr>
      </p:pic>
      <p:sp>
        <p:nvSpPr>
          <p:cNvPr id="14" name="Textfeld 13" descr="Image source">
            <a:extLst>
              <a:ext uri="{FF2B5EF4-FFF2-40B4-BE49-F238E27FC236}">
                <a16:creationId xmlns:a16="http://schemas.microsoft.com/office/drawing/2014/main" id="{783AAF13-1270-41CD-91FC-A2268519E7A7}"/>
              </a:ext>
            </a:extLst>
          </p:cNvPr>
          <p:cNvSpPr txBox="1"/>
          <p:nvPr/>
        </p:nvSpPr>
        <p:spPr>
          <a:xfrm>
            <a:off x="6237750" y="4976193"/>
            <a:ext cx="6096000"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ELIXIR Belgium (n. d). Version control table. Retrieved June 30, 2025, from https://rdm.elixir-belgium.org/version_control</a:t>
            </a:r>
          </a:p>
        </p:txBody>
      </p:sp>
      <p:sp>
        <p:nvSpPr>
          <p:cNvPr id="15" name="Textfeld 14" descr="Slide source">
            <a:extLst>
              <a:ext uri="{FF2B5EF4-FFF2-40B4-BE49-F238E27FC236}">
                <a16:creationId xmlns:a16="http://schemas.microsoft.com/office/drawing/2014/main" id="{53D22AFD-7C44-439D-86DE-1A7825E8AC1B}"/>
              </a:ext>
            </a:extLst>
          </p:cNvPr>
          <p:cNvSpPr txBox="1"/>
          <p:nvPr/>
        </p:nvSpPr>
        <p:spPr>
          <a:xfrm>
            <a:off x="335360" y="6613321"/>
            <a:ext cx="11192677" cy="200055"/>
          </a:xfrm>
          <a:prstGeom prst="rect">
            <a:avLst/>
          </a:prstGeom>
          <a:noFill/>
        </p:spPr>
        <p:txBody>
          <a:bodyPr wrap="square">
            <a:spAutoFit/>
          </a:bodyPr>
          <a:lstStyle/>
          <a:p>
            <a:r>
              <a:rPr lang="en-US" sz="700" b="0" i="0">
                <a:solidFill>
                  <a:schemeClr val="bg1">
                    <a:lumMod val="75000"/>
                  </a:schemeClr>
                </a:solidFill>
                <a:effectLst/>
                <a:latin typeface="Arial" panose="020B0604020202020204" pitchFamily="34" charset="0"/>
                <a:cs typeface="Arial" panose="020B0604020202020204" pitchFamily="34" charset="0"/>
              </a:rPr>
              <a:t>Based on Biernacka</a:t>
            </a:r>
            <a:r>
              <a:rPr lang="en-US" sz="700">
                <a:solidFill>
                  <a:schemeClr val="bg1">
                    <a:lumMod val="75000"/>
                  </a:schemeClr>
                </a:solidFill>
                <a:latin typeface="Arial" panose="020B0604020202020204" pitchFamily="34" charset="0"/>
                <a:cs typeface="Arial" panose="020B0604020202020204" pitchFamily="34" charset="0"/>
              </a:rPr>
              <a:t>., K. et al. </a:t>
            </a:r>
            <a:r>
              <a:rPr lang="en-US" sz="700" b="0" i="0">
                <a:solidFill>
                  <a:schemeClr val="bg1">
                    <a:lumMod val="75000"/>
                  </a:schemeClr>
                </a:solidFill>
                <a:effectLst/>
                <a:latin typeface="Arial" panose="020B0604020202020204" pitchFamily="34" charset="0"/>
                <a:cs typeface="Arial" panose="020B0604020202020204" pitchFamily="34" charset="0"/>
              </a:rPr>
              <a:t>(2023). Train-the-Trainer-Konzept zum Thema Forschungsdatenmanagement (Version 5). doi: 10.5281/zenodo.1215376 </a:t>
            </a:r>
            <a:endParaRPr lang="en-US" sz="7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7"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139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6756043C-9CFD-47C4-ACEA-8822A4631F3C}"/>
              </a:ext>
            </a:extLst>
          </p:cNvPr>
          <p:cNvSpPr>
            <a:spLocks noGrp="1"/>
          </p:cNvSpPr>
          <p:nvPr>
            <p:ph type="title"/>
          </p:nvPr>
        </p:nvSpPr>
        <p:spPr>
          <a:xfrm>
            <a:off x="209940" y="136918"/>
            <a:ext cx="4537720" cy="675759"/>
          </a:xfrm>
        </p:spPr>
        <p:txBody>
          <a:bodyPr>
            <a:normAutofit/>
          </a:bodyPr>
          <a:lstStyle/>
          <a:p>
            <a:r>
              <a:rPr lang="en-US" sz="2400">
                <a:solidFill>
                  <a:schemeClr val="bg1"/>
                </a:solidFill>
                <a:latin typeface="Arial" panose="020B0604020202020204" pitchFamily="34" charset="0"/>
                <a:cs typeface="Arial" panose="020B0604020202020204" pitchFamily="34" charset="0"/>
              </a:rPr>
              <a:t>Documentation</a:t>
            </a:r>
            <a:endParaRPr lang="en-US" sz="2400"/>
          </a:p>
        </p:txBody>
      </p:sp>
      <p:sp>
        <p:nvSpPr>
          <p:cNvPr id="23" name="Textfeld 22">
            <a:extLst>
              <a:ext uri="{FF2B5EF4-FFF2-40B4-BE49-F238E27FC236}">
                <a16:creationId xmlns:a16="http://schemas.microsoft.com/office/drawing/2014/main" id="{85CEA00E-6F22-4587-923F-F1349569B03B}"/>
              </a:ext>
            </a:extLst>
          </p:cNvPr>
          <p:cNvSpPr txBox="1"/>
          <p:nvPr/>
        </p:nvSpPr>
        <p:spPr>
          <a:xfrm>
            <a:off x="262808" y="1196121"/>
            <a:ext cx="6156960" cy="523220"/>
          </a:xfrm>
          <a:prstGeom prst="rect">
            <a:avLst/>
          </a:prstGeom>
          <a:noFill/>
        </p:spPr>
        <p:txBody>
          <a:bodyPr wrap="square">
            <a:spAutoFit/>
          </a:bodyPr>
          <a:lstStyle/>
          <a:p>
            <a:pPr marL="0" indent="0">
              <a:spcAft>
                <a:spcPts val="1200"/>
              </a:spcAft>
              <a:buNone/>
              <a:defRPr/>
            </a:pPr>
            <a:r>
              <a:rPr lang="en-US" sz="2800" b="1">
                <a:solidFill>
                  <a:schemeClr val="accent5">
                    <a:lumMod val="75000"/>
                  </a:schemeClr>
                </a:solidFill>
                <a:latin typeface="Arial"/>
                <a:cs typeface="Arial"/>
              </a:rPr>
              <a:t>Describe your data with metadata</a:t>
            </a:r>
            <a:endParaRPr lang="en-US" sz="2800"/>
          </a:p>
        </p:txBody>
      </p:sp>
      <p:pic>
        <p:nvPicPr>
          <p:cNvPr id="22" name="Grafik 2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pic>
        <p:nvPicPr>
          <p:cNvPr id="11" name="Grafik 2" descr="Screenshot of a table. Cells are filled with numbers, but there is no header explaining the content of the columns. "/>
          <p:cNvPicPr/>
          <p:nvPr/>
        </p:nvPicPr>
        <p:blipFill>
          <a:blip r:embed="rId6"/>
          <a:srcRect l="18695" t="26932" r="21057" b="16197"/>
          <a:stretch/>
        </p:blipFill>
        <p:spPr bwMode="auto">
          <a:xfrm>
            <a:off x="3430664" y="2996952"/>
            <a:ext cx="6454080" cy="3299760"/>
          </a:xfrm>
          <a:prstGeom prst="rect">
            <a:avLst/>
          </a:prstGeom>
          <a:ln w="0">
            <a:noFill/>
          </a:ln>
        </p:spPr>
      </p:pic>
      <p:sp>
        <p:nvSpPr>
          <p:cNvPr id="14" name="Sprechblase: rechteckig mit abgerundeten Ecken 1"/>
          <p:cNvSpPr/>
          <p:nvPr/>
        </p:nvSpPr>
        <p:spPr bwMode="auto">
          <a:xfrm>
            <a:off x="1199456" y="4390432"/>
            <a:ext cx="2304000" cy="1470600"/>
          </a:xfrm>
          <a:prstGeom prst="wedgeRoundRectCallout">
            <a:avLst>
              <a:gd name="adj1" fmla="val 52654"/>
              <a:gd name="adj2" fmla="val 76022"/>
              <a:gd name="adj3" fmla="val 16667"/>
            </a:avLst>
          </a:prstGeom>
          <a:solidFill>
            <a:srgbClr val="FFFFFF"/>
          </a:solidFill>
          <a:ln>
            <a:solidFill>
              <a:srgbClr val="0069B4"/>
            </a:solidFill>
          </a:ln>
        </p:spPr>
        <p:style>
          <a:lnRef idx="2">
            <a:schemeClr val="accent2"/>
          </a:lnRef>
          <a:fillRef idx="1">
            <a:schemeClr val="lt1"/>
          </a:fillRef>
          <a:effectRef idx="0">
            <a:schemeClr val="accent2"/>
          </a:effectRef>
          <a:fontRef idx="minor"/>
        </p:style>
        <p:txBody>
          <a:bodyPr lIns="90000" tIns="45000" rIns="90000" bIns="45000" anchor="ctr">
            <a:noAutofit/>
          </a:bodyPr>
          <a:lstStyle/>
          <a:p>
            <a:pPr algn="ctr">
              <a:lnSpc>
                <a:spcPct val="100000"/>
              </a:lnSpc>
              <a:buNone/>
              <a:defRPr/>
            </a:pPr>
            <a:r>
              <a:rPr lang="en-US" sz="1800" b="0" strike="noStrike" spc="-1">
                <a:latin typeface="Arial"/>
                <a:ea typeface="Open Sans"/>
                <a:cs typeface="Arial"/>
              </a:rPr>
              <a:t>What is the study about? Wh</a:t>
            </a:r>
            <a:r>
              <a:rPr lang="en-US" spc="-1">
                <a:latin typeface="Arial"/>
                <a:ea typeface="Open Sans"/>
                <a:cs typeface="Arial"/>
              </a:rPr>
              <a:t>o conducted it?</a:t>
            </a:r>
            <a:endParaRPr lang="en-US" sz="1800" b="0" strike="noStrike" spc="-1">
              <a:latin typeface="Arial"/>
              <a:cs typeface="Arial"/>
            </a:endParaRPr>
          </a:p>
        </p:txBody>
      </p:sp>
      <p:sp>
        <p:nvSpPr>
          <p:cNvPr id="15" name="Sprechblase: rechteckig mit abgerundeten Ecken 11"/>
          <p:cNvSpPr/>
          <p:nvPr/>
        </p:nvSpPr>
        <p:spPr bwMode="auto">
          <a:xfrm>
            <a:off x="1376551" y="2489416"/>
            <a:ext cx="1910880" cy="1083600"/>
          </a:xfrm>
          <a:prstGeom prst="wedgeRoundRectCallout">
            <a:avLst>
              <a:gd name="adj1" fmla="val 61126"/>
              <a:gd name="adj2" fmla="val 36656"/>
              <a:gd name="adj3" fmla="val 16667"/>
            </a:avLst>
          </a:prstGeom>
          <a:solidFill>
            <a:srgbClr val="FFFFFF"/>
          </a:solidFill>
          <a:ln>
            <a:solidFill>
              <a:srgbClr val="0069B4"/>
            </a:solidFill>
          </a:ln>
        </p:spPr>
        <p:style>
          <a:lnRef idx="2">
            <a:schemeClr val="accent2"/>
          </a:lnRef>
          <a:fillRef idx="1">
            <a:schemeClr val="lt1"/>
          </a:fillRef>
          <a:effectRef idx="0">
            <a:schemeClr val="accent2"/>
          </a:effectRef>
          <a:fontRef idx="minor"/>
        </p:style>
        <p:txBody>
          <a:bodyPr lIns="90000" tIns="45000" rIns="90000" bIns="45000" anchor="ctr">
            <a:noAutofit/>
          </a:bodyPr>
          <a:lstStyle/>
          <a:p>
            <a:pPr algn="ctr">
              <a:lnSpc>
                <a:spcPct val="100000"/>
              </a:lnSpc>
              <a:buNone/>
              <a:defRPr/>
            </a:pPr>
            <a:r>
              <a:rPr lang="en-US" sz="1800" b="0" strike="noStrike" spc="-1">
                <a:latin typeface="Arial"/>
                <a:ea typeface="Open Sans"/>
                <a:cs typeface="Arial"/>
              </a:rPr>
              <a:t>What do these variables mean?</a:t>
            </a:r>
            <a:endParaRPr lang="en-US" sz="1800" b="0" strike="noStrike" spc="-1">
              <a:latin typeface="Arial"/>
              <a:cs typeface="Arial"/>
            </a:endParaRPr>
          </a:p>
        </p:txBody>
      </p:sp>
      <p:sp>
        <p:nvSpPr>
          <p:cNvPr id="16" name="Sprechblase: rechteckig mit abgerundeten Ecken 13"/>
          <p:cNvSpPr/>
          <p:nvPr/>
        </p:nvSpPr>
        <p:spPr bwMode="auto">
          <a:xfrm>
            <a:off x="5303912" y="2028576"/>
            <a:ext cx="2304000" cy="1184400"/>
          </a:xfrm>
          <a:prstGeom prst="wedgeRoundRectCallout">
            <a:avLst>
              <a:gd name="adj1" fmla="val 30245"/>
              <a:gd name="adj2" fmla="val 78381"/>
              <a:gd name="adj3" fmla="val 16667"/>
            </a:avLst>
          </a:prstGeom>
          <a:solidFill>
            <a:srgbClr val="FFFFFF"/>
          </a:solidFill>
          <a:ln>
            <a:solidFill>
              <a:srgbClr val="0069B4"/>
            </a:solidFill>
          </a:ln>
        </p:spPr>
        <p:style>
          <a:lnRef idx="2">
            <a:schemeClr val="accent2"/>
          </a:lnRef>
          <a:fillRef idx="1">
            <a:schemeClr val="lt1"/>
          </a:fillRef>
          <a:effectRef idx="0">
            <a:schemeClr val="accent2"/>
          </a:effectRef>
          <a:fontRef idx="minor"/>
        </p:style>
        <p:txBody>
          <a:bodyPr lIns="90000" tIns="45000" rIns="90000" bIns="45000" anchor="ctr">
            <a:noAutofit/>
          </a:bodyPr>
          <a:lstStyle/>
          <a:p>
            <a:pPr algn="ctr">
              <a:lnSpc>
                <a:spcPct val="100000"/>
              </a:lnSpc>
              <a:buNone/>
              <a:defRPr/>
            </a:pPr>
            <a:r>
              <a:rPr lang="en-US" sz="1800" b="0" strike="noStrike" spc="-1">
                <a:latin typeface="Arial"/>
                <a:ea typeface="Open Sans"/>
                <a:cs typeface="Arial"/>
              </a:rPr>
              <a:t>Which questions were asked?</a:t>
            </a:r>
            <a:endParaRPr lang="en-US" sz="1800" b="0" strike="noStrike" spc="-1">
              <a:latin typeface="Arial"/>
              <a:cs typeface="Arial"/>
            </a:endParaRPr>
          </a:p>
        </p:txBody>
      </p:sp>
      <p:sp>
        <p:nvSpPr>
          <p:cNvPr id="17" name="Sprechblase: rechteckig mit abgerundeten Ecken 14"/>
          <p:cNvSpPr/>
          <p:nvPr/>
        </p:nvSpPr>
        <p:spPr bwMode="auto">
          <a:xfrm>
            <a:off x="4418504" y="3907608"/>
            <a:ext cx="1662480" cy="1033560"/>
          </a:xfrm>
          <a:prstGeom prst="wedgeRoundRectCallout">
            <a:avLst>
              <a:gd name="adj1" fmla="val 43604"/>
              <a:gd name="adj2" fmla="val 74411"/>
              <a:gd name="adj3" fmla="val 16667"/>
            </a:avLst>
          </a:prstGeom>
          <a:solidFill>
            <a:srgbClr val="FFFFFF"/>
          </a:solidFill>
          <a:ln>
            <a:solidFill>
              <a:srgbClr val="0069B4"/>
            </a:solidFill>
          </a:ln>
        </p:spPr>
        <p:style>
          <a:lnRef idx="2">
            <a:schemeClr val="accent2"/>
          </a:lnRef>
          <a:fillRef idx="1">
            <a:schemeClr val="lt1"/>
          </a:fillRef>
          <a:effectRef idx="0">
            <a:schemeClr val="accent2"/>
          </a:effectRef>
          <a:fontRef idx="minor"/>
        </p:style>
        <p:txBody>
          <a:bodyPr lIns="90000" tIns="45000" rIns="90000" bIns="45000" anchor="ctr">
            <a:noAutofit/>
          </a:bodyPr>
          <a:lstStyle/>
          <a:p>
            <a:pPr algn="ctr">
              <a:lnSpc>
                <a:spcPct val="100000"/>
              </a:lnSpc>
              <a:buNone/>
              <a:defRPr/>
            </a:pPr>
            <a:r>
              <a:rPr lang="en-US" sz="1800" b="0" strike="noStrike" spc="-1">
                <a:latin typeface="Arial"/>
                <a:ea typeface="Open Sans"/>
                <a:cs typeface="Arial"/>
              </a:rPr>
              <a:t>How were the data collected?</a:t>
            </a:r>
            <a:endParaRPr lang="en-US" sz="1800" b="0" strike="noStrike" spc="-1">
              <a:latin typeface="Arial"/>
              <a:cs typeface="Arial"/>
            </a:endParaRPr>
          </a:p>
        </p:txBody>
      </p:sp>
      <p:sp>
        <p:nvSpPr>
          <p:cNvPr id="18" name="Sprechblase: rechteckig mit abgerundeten Ecken 15"/>
          <p:cNvSpPr/>
          <p:nvPr/>
        </p:nvSpPr>
        <p:spPr bwMode="auto">
          <a:xfrm>
            <a:off x="8904312" y="3391072"/>
            <a:ext cx="2304000" cy="982080"/>
          </a:xfrm>
          <a:prstGeom prst="wedgeRoundRectCallout">
            <a:avLst>
              <a:gd name="adj1" fmla="val 3921"/>
              <a:gd name="adj2" fmla="val 75734"/>
              <a:gd name="adj3" fmla="val 16667"/>
            </a:avLst>
          </a:prstGeom>
          <a:solidFill>
            <a:srgbClr val="FFFFFF"/>
          </a:solidFill>
          <a:ln>
            <a:solidFill>
              <a:srgbClr val="0069B4"/>
            </a:solidFill>
          </a:ln>
        </p:spPr>
        <p:style>
          <a:lnRef idx="2">
            <a:schemeClr val="accent2"/>
          </a:lnRef>
          <a:fillRef idx="1">
            <a:schemeClr val="lt1"/>
          </a:fillRef>
          <a:effectRef idx="0">
            <a:schemeClr val="accent2"/>
          </a:effectRef>
          <a:fontRef idx="minor"/>
        </p:style>
        <p:txBody>
          <a:bodyPr lIns="90000" tIns="45000" rIns="90000" bIns="45000" anchor="ctr">
            <a:noAutofit/>
          </a:bodyPr>
          <a:lstStyle/>
          <a:p>
            <a:pPr algn="ctr">
              <a:lnSpc>
                <a:spcPct val="100000"/>
              </a:lnSpc>
              <a:buNone/>
              <a:defRPr/>
            </a:pPr>
            <a:r>
              <a:rPr lang="en-US" sz="1800" b="0" strike="noStrike" spc="-1">
                <a:latin typeface="Arial"/>
                <a:ea typeface="Open Sans"/>
                <a:cs typeface="Arial"/>
              </a:rPr>
              <a:t>Who was surveyed here? What is the population?</a:t>
            </a:r>
            <a:endParaRPr lang="en-US" sz="1800" b="0" strike="noStrike" spc="-1">
              <a:latin typeface="Arial"/>
              <a:cs typeface="Arial"/>
            </a:endParaRPr>
          </a:p>
        </p:txBody>
      </p:sp>
      <p:sp>
        <p:nvSpPr>
          <p:cNvPr id="19" name="Sprechblase: rechteckig mit abgerundeten Ecken 16"/>
          <p:cNvSpPr/>
          <p:nvPr/>
        </p:nvSpPr>
        <p:spPr bwMode="auto">
          <a:xfrm>
            <a:off x="6705944" y="4373512"/>
            <a:ext cx="1832759" cy="1161720"/>
          </a:xfrm>
          <a:prstGeom prst="wedgeRoundRectCallout">
            <a:avLst>
              <a:gd name="adj1" fmla="val -59660"/>
              <a:gd name="adj2" fmla="val 75560"/>
              <a:gd name="adj3" fmla="val 16667"/>
            </a:avLst>
          </a:prstGeom>
          <a:solidFill>
            <a:srgbClr val="FFFFFF"/>
          </a:solidFill>
          <a:ln>
            <a:solidFill>
              <a:srgbClr val="0069B4"/>
            </a:solidFill>
          </a:ln>
        </p:spPr>
        <p:style>
          <a:lnRef idx="2">
            <a:schemeClr val="accent2"/>
          </a:lnRef>
          <a:fillRef idx="1">
            <a:schemeClr val="lt1"/>
          </a:fillRef>
          <a:effectRef idx="0">
            <a:schemeClr val="accent2"/>
          </a:effectRef>
          <a:fontRef idx="minor"/>
        </p:style>
        <p:txBody>
          <a:bodyPr lIns="90000" tIns="45000" rIns="90000" bIns="45000" anchor="ctr">
            <a:noAutofit/>
          </a:bodyPr>
          <a:lstStyle/>
          <a:p>
            <a:pPr algn="ctr">
              <a:lnSpc>
                <a:spcPct val="100000"/>
              </a:lnSpc>
              <a:buNone/>
              <a:defRPr/>
            </a:pPr>
            <a:r>
              <a:rPr lang="en-US" sz="1800" b="0" strike="noStrike" spc="-1">
                <a:latin typeface="Arial"/>
                <a:ea typeface="Open Sans"/>
                <a:cs typeface="Arial"/>
              </a:rPr>
              <a:t>What do these codes mean?</a:t>
            </a:r>
            <a:endParaRPr lang="en-US" sz="1800" b="0" strike="noStrike" spc="-1">
              <a:latin typeface="Arial"/>
              <a:cs typeface="Arial"/>
            </a:endParaRPr>
          </a:p>
        </p:txBody>
      </p:sp>
      <p:sp>
        <p:nvSpPr>
          <p:cNvPr id="20" name="Textfeld 19" descr="Image source">
            <a:extLst>
              <a:ext uri="{FF2B5EF4-FFF2-40B4-BE49-F238E27FC236}">
                <a16:creationId xmlns:a16="http://schemas.microsoft.com/office/drawing/2014/main" id="{C0192D6A-D3A0-4DAF-8614-91C19AD335F2}"/>
              </a:ext>
            </a:extLst>
          </p:cNvPr>
          <p:cNvSpPr txBox="1"/>
          <p:nvPr/>
        </p:nvSpPr>
        <p:spPr>
          <a:xfrm>
            <a:off x="3430664" y="6219433"/>
            <a:ext cx="6454079" cy="307777"/>
          </a:xfrm>
          <a:prstGeom prst="rect">
            <a:avLst/>
          </a:prstGeom>
          <a:noFill/>
        </p:spPr>
        <p:txBody>
          <a:bodyPr wrap="square">
            <a:spAutoFit/>
          </a:bodyPr>
          <a:lstStyle/>
          <a:p>
            <a:r>
              <a:rPr lang="en-US" sz="700">
                <a:solidFill>
                  <a:schemeClr val="bg1">
                    <a:lumMod val="75000"/>
                  </a:schemeClr>
                </a:solidFill>
              </a:rPr>
              <a:t>Leahey, A. (2023). Dataverse Data Explorer 2.0: Analyse and Reuse Data in Your Repository. Dataverse Workshop April 17,2023. (p. 8). Harvard. Retrieved June 30, 2025, from </a:t>
            </a:r>
            <a:r>
              <a:rPr lang="en-US" sz="700">
                <a:solidFill>
                  <a:schemeClr val="bg1">
                    <a:lumMod val="75000"/>
                  </a:schemeClr>
                </a:solidFill>
                <a:hlinkClick r:id="rId7">
                  <a:extLst>
                    <a:ext uri="{A12FA001-AC4F-418D-AE19-62706E023703}">
                      <ahyp:hlinkClr xmlns:ahyp="http://schemas.microsoft.com/office/drawing/2018/hyperlinkcolor" val="tx"/>
                    </a:ext>
                  </a:extLst>
                </a:hlinkClick>
              </a:rPr>
              <a:t>https://projects.iq.harvard.edu/sites/projects.iq.harvard.edu/files/dataverseorg/files/dataverse_data_explorer_2.0_analyse_and_reuse_data_in_your_repository.pdf</a:t>
            </a:r>
            <a:endParaRPr lang="en-US" sz="700">
              <a:solidFill>
                <a:schemeClr val="bg1">
                  <a:lumMod val="75000"/>
                </a:schemeClr>
              </a:solidFill>
            </a:endParaRPr>
          </a:p>
        </p:txBody>
      </p:sp>
      <p:sp>
        <p:nvSpPr>
          <p:cNvPr id="21" name="Textfeld 20" descr="Slide source">
            <a:extLst>
              <a:ext uri="{FF2B5EF4-FFF2-40B4-BE49-F238E27FC236}">
                <a16:creationId xmlns:a16="http://schemas.microsoft.com/office/drawing/2014/main" id="{AFB29A2C-7655-481F-9AA8-4CB4A0F33F0E}"/>
              </a:ext>
            </a:extLst>
          </p:cNvPr>
          <p:cNvSpPr txBox="1"/>
          <p:nvPr/>
        </p:nvSpPr>
        <p:spPr bwMode="auto">
          <a:xfrm>
            <a:off x="407368" y="6597352"/>
            <a:ext cx="11196085" cy="200055"/>
          </a:xfrm>
          <a:prstGeom prst="rect">
            <a:avLst/>
          </a:prstGeom>
          <a:noFill/>
        </p:spPr>
        <p:txBody>
          <a:bodyPr wrap="square">
            <a:spAutoFit/>
          </a:bodyPr>
          <a:lstStyle/>
          <a:p>
            <a:r>
              <a:rPr lang="en-US" sz="700" b="0" i="0">
                <a:solidFill>
                  <a:schemeClr val="bg1">
                    <a:lumMod val="75000"/>
                  </a:schemeClr>
                </a:solidFill>
                <a:effectLst/>
                <a:latin typeface="Arial" panose="020B0604020202020204" pitchFamily="34" charset="0"/>
                <a:cs typeface="Arial" panose="020B0604020202020204" pitchFamily="34" charset="0"/>
              </a:rPr>
              <a:t>Based on Dörfel, D., et al.. (2023). Der Datenmanagementplan. Eine praktische Einführung in das Forschungsdatenmanagement deines Projektes. Workshop auf der 48. Jahrestagung Psychologie &amp; Gehirn an der TU Dresden.</a:t>
            </a:r>
            <a:endParaRPr lang="en-US" sz="7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de-DE">
                <a:solidFill>
                  <a:schemeClr val="bg1">
                    <a:lumMod val="50000"/>
                  </a:schemeClr>
                </a:solidFill>
                <a:latin typeface="Helvetica"/>
              </a:rPr>
              <a:t>14</a:t>
            </a:fld>
            <a:endParaRPr lang="de-DE">
              <a:solidFill>
                <a:schemeClr val="bg1">
                  <a:lumMod val="50000"/>
                </a:schemeClr>
              </a:solidFill>
              <a:latin typeface="Helvetica"/>
            </a:endParaRPr>
          </a:p>
        </p:txBody>
      </p:sp>
      <p:sp>
        <p:nvSpPr>
          <p:cNvPr id="2" name="Titel 1">
            <a:extLst>
              <a:ext uri="{FF2B5EF4-FFF2-40B4-BE49-F238E27FC236}">
                <a16:creationId xmlns:a16="http://schemas.microsoft.com/office/drawing/2014/main" id="{D8D45465-3AE6-4AAD-9023-46E2B1B2DFBE}"/>
              </a:ext>
            </a:extLst>
          </p:cNvPr>
          <p:cNvSpPr>
            <a:spLocks noGrp="1"/>
          </p:cNvSpPr>
          <p:nvPr>
            <p:ph type="title"/>
          </p:nvPr>
        </p:nvSpPr>
        <p:spPr>
          <a:xfrm>
            <a:off x="398392" y="-213060"/>
            <a:ext cx="10515600" cy="1325563"/>
          </a:xfrm>
        </p:spPr>
        <p:txBody>
          <a:bodyPr>
            <a:normAutofit/>
          </a:bodyPr>
          <a:lstStyle/>
          <a:p>
            <a:r>
              <a:rPr lang="de-DE" sz="2400" dirty="0">
                <a:solidFill>
                  <a:schemeClr val="bg1"/>
                </a:solidFill>
                <a:latin typeface="Arial" panose="020B0604020202020204" pitchFamily="34" charset="0"/>
                <a:cs typeface="Arial" panose="020B0604020202020204" pitchFamily="34" charset="0"/>
              </a:rPr>
              <a:t>Research Data Quality</a:t>
            </a:r>
            <a:endParaRPr lang="en-GB" sz="2400" dirty="0">
              <a:solidFill>
                <a:schemeClr val="bg1"/>
              </a:solidFill>
              <a:latin typeface="Arial" panose="020B0604020202020204" pitchFamily="34" charset="0"/>
              <a:cs typeface="Arial" panose="020B0604020202020204" pitchFamily="34" charset="0"/>
            </a:endParaRP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7" name="Rechteck 6"/>
          <p:cNvSpPr/>
          <p:nvPr/>
        </p:nvSpPr>
        <p:spPr bwMode="auto">
          <a:xfrm>
            <a:off x="408706" y="1412776"/>
            <a:ext cx="11159902" cy="57804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Accuracy</a:t>
            </a:r>
          </a:p>
        </p:txBody>
      </p:sp>
      <p:sp>
        <p:nvSpPr>
          <p:cNvPr id="8" name="Textfeld 7"/>
          <p:cNvSpPr txBox="1"/>
          <p:nvPr/>
        </p:nvSpPr>
        <p:spPr bwMode="auto">
          <a:xfrm>
            <a:off x="408705" y="2015971"/>
            <a:ext cx="5687295" cy="3170098"/>
          </a:xfrm>
          <a:prstGeom prst="rect">
            <a:avLst/>
          </a:prstGeom>
          <a:noFill/>
        </p:spPr>
        <p:txBody>
          <a:bodyPr wrap="square">
            <a:spAutoFit/>
          </a:bodyPr>
          <a:lstStyle/>
          <a:p>
            <a:pPr>
              <a:spcAft>
                <a:spcPts val="600"/>
              </a:spcAft>
              <a:defRPr/>
            </a:pPr>
            <a:r>
              <a:rPr lang="en-US">
                <a:latin typeface="Arial"/>
                <a:cs typeface="Arial"/>
              </a:rPr>
              <a:t>Accurate information refers to responses that </a:t>
            </a:r>
            <a:r>
              <a:rPr lang="en-US" b="1">
                <a:latin typeface="Arial"/>
                <a:cs typeface="Arial"/>
              </a:rPr>
              <a:t>correctly reflect </a:t>
            </a:r>
            <a:r>
              <a:rPr lang="en-US">
                <a:latin typeface="Arial"/>
                <a:cs typeface="Arial"/>
              </a:rPr>
              <a:t>the respondent’s true opinions, behaviors, or characteristics. </a:t>
            </a:r>
            <a:endParaRPr lang="en-US"/>
          </a:p>
          <a:p>
            <a:pPr marL="742950" lvl="1" indent="-285750">
              <a:spcAft>
                <a:spcPts val="600"/>
              </a:spcAft>
              <a:buFont typeface="Wingdings"/>
              <a:buChar char="Ø"/>
              <a:defRPr/>
            </a:pPr>
            <a:r>
              <a:rPr lang="en-US">
                <a:latin typeface="Arial"/>
                <a:cs typeface="Arial"/>
              </a:rPr>
              <a:t>The instruments are </a:t>
            </a:r>
            <a:r>
              <a:rPr lang="en-US" b="1">
                <a:latin typeface="Arial"/>
                <a:cs typeface="Arial"/>
              </a:rPr>
              <a:t>valid </a:t>
            </a:r>
            <a:r>
              <a:rPr lang="en-US">
                <a:latin typeface="Arial"/>
                <a:cs typeface="Arial"/>
              </a:rPr>
              <a:t>and </a:t>
            </a:r>
            <a:r>
              <a:rPr lang="en-US" b="1">
                <a:latin typeface="Arial"/>
                <a:cs typeface="Arial"/>
              </a:rPr>
              <a:t>reliable</a:t>
            </a:r>
            <a:endParaRPr lang="en-US"/>
          </a:p>
          <a:p>
            <a:pPr marL="714375" indent="-285750">
              <a:spcAft>
                <a:spcPts val="600"/>
              </a:spcAft>
              <a:buFont typeface="Wingdings"/>
              <a:buChar char="Ø"/>
              <a:defRPr/>
            </a:pPr>
            <a:r>
              <a:rPr lang="en-US">
                <a:latin typeface="Arial"/>
                <a:cs typeface="Arial"/>
              </a:rPr>
              <a:t>The questions are </a:t>
            </a:r>
            <a:r>
              <a:rPr lang="en-US" b="1">
                <a:latin typeface="Arial"/>
                <a:cs typeface="Arial"/>
              </a:rPr>
              <a:t>understood properly </a:t>
            </a:r>
            <a:r>
              <a:rPr lang="en-US">
                <a:latin typeface="Arial"/>
                <a:cs typeface="Arial"/>
              </a:rPr>
              <a:t>by the respondent</a:t>
            </a:r>
            <a:endParaRPr lang="en-US"/>
          </a:p>
          <a:p>
            <a:pPr marL="714375" indent="-285750">
              <a:spcAft>
                <a:spcPts val="600"/>
              </a:spcAft>
              <a:buFont typeface="Wingdings"/>
              <a:buChar char="Ø"/>
              <a:defRPr/>
            </a:pPr>
            <a:r>
              <a:rPr lang="en-US">
                <a:latin typeface="Arial"/>
                <a:cs typeface="Arial"/>
              </a:rPr>
              <a:t>The respondents </a:t>
            </a:r>
            <a:r>
              <a:rPr lang="en-US" b="1">
                <a:latin typeface="Arial"/>
                <a:cs typeface="Arial"/>
              </a:rPr>
              <a:t>answer them truthfully </a:t>
            </a:r>
            <a:r>
              <a:rPr lang="en-US">
                <a:latin typeface="Arial"/>
                <a:cs typeface="Arial"/>
              </a:rPr>
              <a:t>and precisely</a:t>
            </a:r>
            <a:endParaRPr lang="en-US"/>
          </a:p>
          <a:p>
            <a:pPr marL="714375" indent="-285750">
              <a:spcAft>
                <a:spcPts val="600"/>
              </a:spcAft>
              <a:buFont typeface="Wingdings"/>
              <a:buChar char="Ø"/>
              <a:defRPr/>
            </a:pPr>
            <a:r>
              <a:rPr lang="en-US">
                <a:latin typeface="Arial"/>
                <a:cs typeface="Arial"/>
              </a:rPr>
              <a:t>Accurate information are a </a:t>
            </a:r>
            <a:r>
              <a:rPr lang="en-US" b="1">
                <a:latin typeface="Arial"/>
                <a:cs typeface="Arial"/>
              </a:rPr>
              <a:t>prerequisite for good data quality</a:t>
            </a:r>
            <a:endParaRPr lang="en-US"/>
          </a:p>
        </p:txBody>
      </p:sp>
      <p:pic>
        <p:nvPicPr>
          <p:cNvPr id="3" name="Grafik 2" descr="Meme with a text saying: „No time is a good time for a survey. Fact: Everyday is a good time for a survey.“ at the top and bottom of a picture of Dwight Schrute from the series „The Office“ looking straight into the camera. "/>
          <p:cNvPicPr>
            <a:picLocks noChangeAspect="1"/>
          </p:cNvPicPr>
          <p:nvPr/>
        </p:nvPicPr>
        <p:blipFill>
          <a:blip r:embed="rId6"/>
          <a:stretch/>
        </p:blipFill>
        <p:spPr bwMode="auto">
          <a:xfrm>
            <a:off x="6420814" y="2059745"/>
            <a:ext cx="4822979" cy="3331071"/>
          </a:xfrm>
          <a:prstGeom prst="rect">
            <a:avLst/>
          </a:prstGeom>
        </p:spPr>
      </p:pic>
      <p:sp>
        <p:nvSpPr>
          <p:cNvPr id="11" name="Textfeld 10" descr="Image source">
            <a:extLst>
              <a:ext uri="{FF2B5EF4-FFF2-40B4-BE49-F238E27FC236}">
                <a16:creationId xmlns:a16="http://schemas.microsoft.com/office/drawing/2014/main" id="{C40D2833-14BC-4996-BFB0-600FCD7AF89D}"/>
              </a:ext>
            </a:extLst>
          </p:cNvPr>
          <p:cNvSpPr txBox="1"/>
          <p:nvPr/>
        </p:nvSpPr>
        <p:spPr>
          <a:xfrm>
            <a:off x="6348807" y="5425479"/>
            <a:ext cx="4931769"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Screenshot from </a:t>
            </a:r>
            <a:r>
              <a:rPr lang="en-US" sz="700" i="1">
                <a:solidFill>
                  <a:schemeClr val="bg1">
                    <a:lumMod val="75000"/>
                  </a:schemeClr>
                </a:solidFill>
                <a:latin typeface="Arial" panose="020B0604020202020204" pitchFamily="34" charset="0"/>
                <a:cs typeface="Arial" panose="020B0604020202020204" pitchFamily="34" charset="0"/>
              </a:rPr>
              <a:t>The Office</a:t>
            </a:r>
            <a:r>
              <a:rPr lang="en-US" sz="700">
                <a:solidFill>
                  <a:schemeClr val="bg1">
                    <a:lumMod val="75000"/>
                  </a:schemeClr>
                </a:solidFill>
                <a:latin typeface="Arial" panose="020B0604020202020204" pitchFamily="34" charset="0"/>
                <a:cs typeface="Arial" panose="020B0604020202020204" pitchFamily="34" charset="0"/>
              </a:rPr>
              <a:t> (NBC / Universal Television). Meme created using makeameme.org (accessed June 25, 2025). Used for non-commercial educational purposes.</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7"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9C901E6-3E6E-49D3-B791-26FC2037CF98}"/>
              </a:ext>
            </a:extLst>
          </p:cNvPr>
          <p:cNvSpPr>
            <a:spLocks noGrp="1"/>
          </p:cNvSpPr>
          <p:nvPr>
            <p:ph type="title"/>
          </p:nvPr>
        </p:nvSpPr>
        <p:spPr>
          <a:xfrm>
            <a:off x="266107" y="116632"/>
            <a:ext cx="2305472" cy="724349"/>
          </a:xfrm>
        </p:spPr>
        <p:txBody>
          <a:bodyPr>
            <a:noAutofit/>
          </a:bodyPr>
          <a:lstStyle/>
          <a:p>
            <a:r>
              <a:rPr lang="en-US" sz="2400">
                <a:solidFill>
                  <a:schemeClr val="bg1"/>
                </a:solidFill>
                <a:latin typeface="Arial"/>
              </a:rPr>
              <a:t>Documentation</a:t>
            </a:r>
            <a:endParaRPr lang="en-US" sz="2400"/>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2" name="Textfeld 21"/>
          <p:cNvSpPr txBox="1"/>
          <p:nvPr/>
        </p:nvSpPr>
        <p:spPr bwMode="auto">
          <a:xfrm>
            <a:off x="479376" y="1772816"/>
            <a:ext cx="5973650" cy="2462213"/>
          </a:xfrm>
          <a:prstGeom prst="rect">
            <a:avLst/>
          </a:prstGeom>
          <a:noFill/>
        </p:spPr>
        <p:txBody>
          <a:bodyPr wrap="square">
            <a:spAutoFit/>
          </a:bodyPr>
          <a:lstStyle/>
          <a:p>
            <a:pPr>
              <a:spcBef>
                <a:spcPts val="0"/>
              </a:spcBef>
              <a:spcAft>
                <a:spcPts val="600"/>
              </a:spcAft>
              <a:defRPr/>
            </a:pPr>
            <a:r>
              <a:rPr lang="en-US">
                <a:latin typeface="Arial"/>
                <a:cs typeface="Arial"/>
              </a:rPr>
              <a:t>Provides </a:t>
            </a:r>
            <a:r>
              <a:rPr lang="en-US" b="1">
                <a:latin typeface="Arial"/>
                <a:cs typeface="Arial"/>
              </a:rPr>
              <a:t>structured information </a:t>
            </a:r>
            <a:r>
              <a:rPr lang="en-US">
                <a:latin typeface="Arial"/>
                <a:cs typeface="Arial"/>
              </a:rPr>
              <a:t>about </a:t>
            </a:r>
            <a:r>
              <a:rPr lang="en-US" b="1">
                <a:latin typeface="Arial"/>
                <a:cs typeface="Arial"/>
              </a:rPr>
              <a:t>the primary data set</a:t>
            </a:r>
            <a:endParaRPr lang="en-US"/>
          </a:p>
          <a:p>
            <a:pPr marL="549275" indent="-285750">
              <a:spcBef>
                <a:spcPts val="0"/>
              </a:spcBef>
              <a:spcAft>
                <a:spcPts val="600"/>
              </a:spcAft>
              <a:buFont typeface="Arial"/>
              <a:buChar char="•"/>
              <a:defRPr/>
            </a:pPr>
            <a:r>
              <a:rPr lang="en-US">
                <a:latin typeface="Arial"/>
                <a:cs typeface="Arial"/>
              </a:rPr>
              <a:t>include all the information necessary to </a:t>
            </a:r>
            <a:r>
              <a:rPr lang="en-US" b="1">
                <a:latin typeface="Arial"/>
                <a:cs typeface="Arial"/>
              </a:rPr>
              <a:t>verify and reproduce</a:t>
            </a:r>
            <a:r>
              <a:rPr lang="en-US">
                <a:latin typeface="Arial"/>
                <a:cs typeface="Arial"/>
              </a:rPr>
              <a:t> the results and interpretations of the study</a:t>
            </a:r>
            <a:endParaRPr lang="en-US"/>
          </a:p>
          <a:p>
            <a:pPr marL="549275" indent="-285750">
              <a:spcBef>
                <a:spcPts val="0"/>
              </a:spcBef>
              <a:spcAft>
                <a:spcPts val="600"/>
              </a:spcAft>
              <a:buFont typeface="Arial"/>
              <a:buChar char="•"/>
              <a:defRPr/>
            </a:pPr>
            <a:r>
              <a:rPr lang="en-US">
                <a:latin typeface="Arial"/>
                <a:cs typeface="Arial"/>
              </a:rPr>
              <a:t>include all the information necessary to assess for </a:t>
            </a:r>
            <a:r>
              <a:rPr lang="en-US" b="1">
                <a:latin typeface="Arial"/>
                <a:cs typeface="Arial"/>
              </a:rPr>
              <a:t>which type of reuse </a:t>
            </a:r>
            <a:r>
              <a:rPr lang="en-US">
                <a:latin typeface="Arial"/>
                <a:cs typeface="Arial"/>
              </a:rPr>
              <a:t>the primary data set is suitable</a:t>
            </a:r>
            <a:endParaRPr lang="en-US"/>
          </a:p>
        </p:txBody>
      </p:sp>
      <p:sp>
        <p:nvSpPr>
          <p:cNvPr id="24" name="Textfeld 23"/>
          <p:cNvSpPr txBox="1"/>
          <p:nvPr/>
        </p:nvSpPr>
        <p:spPr bwMode="auto">
          <a:xfrm>
            <a:off x="767408" y="4365104"/>
            <a:ext cx="5684349" cy="1277273"/>
          </a:xfrm>
          <a:prstGeom prst="rect">
            <a:avLst/>
          </a:prstGeom>
          <a:noFill/>
        </p:spPr>
        <p:txBody>
          <a:bodyPr wrap="square">
            <a:spAutoFit/>
          </a:bodyPr>
          <a:lstStyle/>
          <a:p>
            <a:pPr marL="285750" indent="-285750">
              <a:spcAft>
                <a:spcPts val="600"/>
              </a:spcAft>
              <a:buFont typeface="Wingdings"/>
              <a:buChar char="Ø"/>
              <a:defRPr/>
            </a:pPr>
            <a:r>
              <a:rPr lang="en-US">
                <a:latin typeface="Arial"/>
                <a:cs typeface="Arial"/>
              </a:rPr>
              <a:t>Metadata and data should be </a:t>
            </a:r>
            <a:r>
              <a:rPr lang="en-US" b="1">
                <a:latin typeface="Arial"/>
                <a:cs typeface="Arial"/>
              </a:rPr>
              <a:t>easy to find </a:t>
            </a:r>
            <a:r>
              <a:rPr lang="en-US">
                <a:latin typeface="Arial"/>
                <a:cs typeface="Arial"/>
              </a:rPr>
              <a:t>for both humans and computers. </a:t>
            </a:r>
            <a:endParaRPr lang="en-US"/>
          </a:p>
          <a:p>
            <a:pPr marL="285750" indent="-285750">
              <a:spcAft>
                <a:spcPts val="600"/>
              </a:spcAft>
              <a:buFont typeface="Wingdings"/>
              <a:buChar char="Ø"/>
              <a:defRPr/>
            </a:pPr>
            <a:r>
              <a:rPr lang="en-US" b="1">
                <a:latin typeface="Arial"/>
                <a:cs typeface="Arial"/>
              </a:rPr>
              <a:t>Machine-readable </a:t>
            </a:r>
            <a:r>
              <a:rPr lang="en-US">
                <a:latin typeface="Arial"/>
                <a:cs typeface="Arial"/>
              </a:rPr>
              <a:t>metadata are essential for automatic discovery of datasets and services.</a:t>
            </a:r>
            <a:endParaRPr lang="en-US"/>
          </a:p>
        </p:txBody>
      </p:sp>
      <p:pic>
        <p:nvPicPr>
          <p:cNvPr id="25" name="Grafik 24" descr="An illustration of a treasure chest with the word „Data“ above it next to an illustration of a treasure map with the word „Metadata“ above it. "/>
          <p:cNvPicPr>
            <a:picLocks noChangeAspect="1"/>
          </p:cNvPicPr>
          <p:nvPr/>
        </p:nvPicPr>
        <p:blipFill>
          <a:blip r:embed="rId6"/>
          <a:stretch/>
        </p:blipFill>
        <p:spPr bwMode="auto">
          <a:xfrm>
            <a:off x="6453025" y="1830653"/>
            <a:ext cx="5290378" cy="3637135"/>
          </a:xfrm>
          <a:prstGeom prst="rect">
            <a:avLst/>
          </a:prstGeom>
        </p:spPr>
      </p:pic>
      <p:sp>
        <p:nvSpPr>
          <p:cNvPr id="15" name="Textfeld 14" descr="Image source">
            <a:extLst>
              <a:ext uri="{FF2B5EF4-FFF2-40B4-BE49-F238E27FC236}">
                <a16:creationId xmlns:a16="http://schemas.microsoft.com/office/drawing/2014/main" id="{5611794D-49C5-4338-B5FB-2A9EAEF62FB2}"/>
              </a:ext>
            </a:extLst>
          </p:cNvPr>
          <p:cNvSpPr txBox="1"/>
          <p:nvPr/>
        </p:nvSpPr>
        <p:spPr>
          <a:xfrm>
            <a:off x="6401137" y="5467788"/>
            <a:ext cx="6096000"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Kononovw, P. (2021). Data vs metadata #2. Retrieved June 30, 2025, from </a:t>
            </a:r>
            <a:r>
              <a:rPr lang="en-US" sz="70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https://dataedo.com/cartoon/data-vs-metadata-2</a:t>
            </a:r>
            <a:endParaRPr lang="en-US" sz="700">
              <a:solidFill>
                <a:schemeClr val="bg1">
                  <a:lumMod val="75000"/>
                </a:schemeClr>
              </a:solidFill>
              <a:latin typeface="Arial" panose="020B0604020202020204" pitchFamily="34" charset="0"/>
              <a:cs typeface="Arial" panose="020B0604020202020204" pitchFamily="34" charset="0"/>
            </a:endParaRPr>
          </a:p>
        </p:txBody>
      </p:sp>
      <p:sp>
        <p:nvSpPr>
          <p:cNvPr id="16" name="Textfeld 15" descr="Slide source">
            <a:extLst>
              <a:ext uri="{FF2B5EF4-FFF2-40B4-BE49-F238E27FC236}">
                <a16:creationId xmlns:a16="http://schemas.microsoft.com/office/drawing/2014/main" id="{E6B96A23-9F93-4551-9046-CD9EAC2D1681}"/>
              </a:ext>
            </a:extLst>
          </p:cNvPr>
          <p:cNvSpPr txBox="1"/>
          <p:nvPr/>
        </p:nvSpPr>
        <p:spPr bwMode="auto">
          <a:xfrm>
            <a:off x="407368" y="6597352"/>
            <a:ext cx="11196085" cy="200055"/>
          </a:xfrm>
          <a:prstGeom prst="rect">
            <a:avLst/>
          </a:prstGeom>
          <a:noFill/>
        </p:spPr>
        <p:txBody>
          <a:bodyPr wrap="square">
            <a:spAutoFit/>
          </a:bodyPr>
          <a:lstStyle/>
          <a:p>
            <a:r>
              <a:rPr lang="en-US" sz="700" b="0" i="0">
                <a:solidFill>
                  <a:schemeClr val="bg1">
                    <a:lumMod val="75000"/>
                  </a:schemeClr>
                </a:solidFill>
                <a:effectLst/>
                <a:latin typeface="Arial" panose="020B0604020202020204" pitchFamily="34" charset="0"/>
                <a:cs typeface="Arial" panose="020B0604020202020204" pitchFamily="34" charset="0"/>
              </a:rPr>
              <a:t>Based on Dörfel, D., et al.. (2023). Der Datenmanagementplan. Eine praktische Einführung in das Forschungsdatenmanagement deines Projektes. Workshop auf der 48. Jahrestagung Psychologie &amp; Gehirn an der TU Dresden.</a:t>
            </a:r>
            <a:endParaRPr lang="en-US" sz="700">
              <a:solidFill>
                <a:schemeClr val="bg1">
                  <a:lumMod val="75000"/>
                </a:schemeClr>
              </a:solidFill>
              <a:latin typeface="Arial" panose="020B0604020202020204" pitchFamily="34" charset="0"/>
              <a:cs typeface="Arial" panose="020B0604020202020204" pitchFamily="34" charset="0"/>
            </a:endParaRPr>
          </a:p>
        </p:txBody>
      </p:sp>
      <p:sp>
        <p:nvSpPr>
          <p:cNvPr id="17" name="Textfeld 16">
            <a:extLst>
              <a:ext uri="{FF2B5EF4-FFF2-40B4-BE49-F238E27FC236}">
                <a16:creationId xmlns:a16="http://schemas.microsoft.com/office/drawing/2014/main" id="{04EDDE2A-7C86-4D04-BF30-921A4A57F7EE}"/>
              </a:ext>
            </a:extLst>
          </p:cNvPr>
          <p:cNvSpPr txBox="1"/>
          <p:nvPr/>
        </p:nvSpPr>
        <p:spPr>
          <a:xfrm>
            <a:off x="423664" y="1059508"/>
            <a:ext cx="6248400" cy="523220"/>
          </a:xfrm>
          <a:prstGeom prst="rect">
            <a:avLst/>
          </a:prstGeom>
          <a:noFill/>
        </p:spPr>
        <p:txBody>
          <a:bodyPr wrap="square">
            <a:spAutoFit/>
          </a:bodyPr>
          <a:lstStyle/>
          <a:p>
            <a:pPr marL="0" indent="0">
              <a:spcAft>
                <a:spcPts val="1200"/>
              </a:spcAft>
              <a:buNone/>
              <a:defRPr/>
            </a:pPr>
            <a:r>
              <a:rPr lang="en-US" sz="2800" b="1">
                <a:solidFill>
                  <a:schemeClr val="accent5">
                    <a:lumMod val="75000"/>
                  </a:schemeClr>
                </a:solidFill>
                <a:latin typeface="Arial"/>
                <a:cs typeface="Arial"/>
              </a:rPr>
              <a:t>Metadata</a:t>
            </a:r>
            <a:endParaRPr lang="en-US" sz="280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7"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141</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BF7D0355-0CD7-4AAB-9A51-2C884B5273D3}"/>
              </a:ext>
            </a:extLst>
          </p:cNvPr>
          <p:cNvSpPr>
            <a:spLocks noGrp="1"/>
          </p:cNvSpPr>
          <p:nvPr>
            <p:ph type="title"/>
          </p:nvPr>
        </p:nvSpPr>
        <p:spPr>
          <a:xfrm>
            <a:off x="327908" y="126816"/>
            <a:ext cx="3601616" cy="729033"/>
          </a:xfrm>
        </p:spPr>
        <p:txBody>
          <a:bodyPr>
            <a:normAutofit/>
          </a:bodyPr>
          <a:lstStyle/>
          <a:p>
            <a:r>
              <a:rPr lang="en-US" sz="2400">
                <a:solidFill>
                  <a:schemeClr val="bg1"/>
                </a:solidFill>
                <a:latin typeface="Arial" panose="020B0604020202020204" pitchFamily="34" charset="0"/>
                <a:cs typeface="Arial" panose="020B0604020202020204" pitchFamily="34" charset="0"/>
              </a:rPr>
              <a:t>Documentation</a:t>
            </a:r>
          </a:p>
        </p:txBody>
      </p:sp>
      <p:sp>
        <p:nvSpPr>
          <p:cNvPr id="17" name="Textfeld 16">
            <a:extLst>
              <a:ext uri="{FF2B5EF4-FFF2-40B4-BE49-F238E27FC236}">
                <a16:creationId xmlns:a16="http://schemas.microsoft.com/office/drawing/2014/main" id="{35F4AE47-E111-4F23-BDE7-95E6865476F1}"/>
              </a:ext>
            </a:extLst>
          </p:cNvPr>
          <p:cNvSpPr txBox="1"/>
          <p:nvPr/>
        </p:nvSpPr>
        <p:spPr>
          <a:xfrm>
            <a:off x="335360" y="1052736"/>
            <a:ext cx="4593972" cy="954107"/>
          </a:xfrm>
          <a:prstGeom prst="rect">
            <a:avLst/>
          </a:prstGeom>
          <a:noFill/>
        </p:spPr>
        <p:txBody>
          <a:bodyPr wrap="square">
            <a:spAutoFit/>
          </a:bodyPr>
          <a:lstStyle/>
          <a:p>
            <a:pPr marL="0" indent="0">
              <a:spcAft>
                <a:spcPts val="1200"/>
              </a:spcAft>
              <a:buNone/>
              <a:defRPr/>
            </a:pPr>
            <a:r>
              <a:rPr lang="en-US" sz="2800" b="1">
                <a:solidFill>
                  <a:schemeClr val="accent5">
                    <a:lumMod val="75000"/>
                  </a:schemeClr>
                </a:solidFill>
                <a:latin typeface="Arial"/>
                <a:cs typeface="Arial"/>
              </a:rPr>
              <a:t>Data Documentation Initiative (DDI)</a:t>
            </a:r>
            <a:endParaRPr lang="en-US" sz="2800">
              <a:latin typeface="Arial"/>
              <a:cs typeface="Arial"/>
            </a:endParaRP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pic>
        <p:nvPicPr>
          <p:cNvPr id="5122" name="Picture 2" descr="The logo of the Data Documentation Initiative consisting of four circles in greenish-blue colours with three gearwheels in the first and the letters DDI in the other three. "/>
          <p:cNvPicPr>
            <a:picLocks noChangeAspect="1" noChangeArrowheads="1"/>
          </p:cNvPicPr>
          <p:nvPr/>
        </p:nvPicPr>
        <p:blipFill>
          <a:blip r:embed="rId6"/>
          <a:stretch/>
        </p:blipFill>
        <p:spPr bwMode="auto">
          <a:xfrm>
            <a:off x="1596194" y="2010544"/>
            <a:ext cx="3810000" cy="914400"/>
          </a:xfrm>
          <a:prstGeom prst="rect">
            <a:avLst/>
          </a:prstGeom>
          <a:noFill/>
        </p:spPr>
      </p:pic>
      <p:sp>
        <p:nvSpPr>
          <p:cNvPr id="16" name="Textfeld 15">
            <a:extLst>
              <a:ext uri="{FF2B5EF4-FFF2-40B4-BE49-F238E27FC236}">
                <a16:creationId xmlns:a16="http://schemas.microsoft.com/office/drawing/2014/main" id="{C5F19A33-CAC3-4F26-AF5E-008752181068}"/>
              </a:ext>
            </a:extLst>
          </p:cNvPr>
          <p:cNvSpPr txBox="1"/>
          <p:nvPr/>
        </p:nvSpPr>
        <p:spPr>
          <a:xfrm>
            <a:off x="359588" y="3374034"/>
            <a:ext cx="4824536" cy="1277273"/>
          </a:xfrm>
          <a:prstGeom prst="rect">
            <a:avLst/>
          </a:prstGeom>
          <a:noFill/>
        </p:spPr>
        <p:txBody>
          <a:bodyPr wrap="square">
            <a:spAutoFit/>
          </a:bodyPr>
          <a:lstStyle/>
          <a:p>
            <a:pPr marL="285750" indent="-285750">
              <a:lnSpc>
                <a:spcPct val="100000"/>
              </a:lnSpc>
              <a:spcAft>
                <a:spcPts val="600"/>
              </a:spcAft>
              <a:buFont typeface="Arial" panose="020B0604020202020204" pitchFamily="34" charset="0"/>
              <a:buChar char="•"/>
              <a:defRPr/>
            </a:pPr>
            <a:r>
              <a:rPr lang="en-US" sz="1800">
                <a:latin typeface="Arial" panose="020B0604020202020204" pitchFamily="34" charset="0"/>
                <a:cs typeface="Arial" panose="020B0604020202020204" pitchFamily="34" charset="0"/>
              </a:rPr>
              <a:t>Established metadata </a:t>
            </a:r>
            <a:r>
              <a:rPr lang="en-US" sz="1800" b="1">
                <a:latin typeface="Arial" panose="020B0604020202020204" pitchFamily="34" charset="0"/>
                <a:cs typeface="Arial" panose="020B0604020202020204" pitchFamily="34" charset="0"/>
              </a:rPr>
              <a:t>standard in the social and economic sciences</a:t>
            </a:r>
            <a:endParaRPr lang="en-US">
              <a:latin typeface="Arial" panose="020B0604020202020204" pitchFamily="34" charset="0"/>
              <a:cs typeface="Arial" panose="020B0604020202020204" pitchFamily="34" charset="0"/>
            </a:endParaRPr>
          </a:p>
          <a:p>
            <a:pPr marL="285750" indent="-285750">
              <a:lnSpc>
                <a:spcPct val="100000"/>
              </a:lnSpc>
              <a:spcAft>
                <a:spcPts val="600"/>
              </a:spcAft>
              <a:buFont typeface="Arial" panose="020B0604020202020204" pitchFamily="34" charset="0"/>
              <a:buChar char="•"/>
              <a:defRPr/>
            </a:pPr>
            <a:r>
              <a:rPr lang="en-US" sz="1800" b="1">
                <a:latin typeface="Arial" panose="020B0604020202020204" pitchFamily="34" charset="0"/>
                <a:cs typeface="Arial" panose="020B0604020202020204" pitchFamily="34" charset="0"/>
              </a:rPr>
              <a:t>Other subjects </a:t>
            </a:r>
            <a:r>
              <a:rPr lang="en-US" sz="1800">
                <a:latin typeface="Arial" panose="020B0604020202020204" pitchFamily="34" charset="0"/>
                <a:cs typeface="Arial" panose="020B0604020202020204" pitchFamily="34" charset="0"/>
              </a:rPr>
              <a:t>may have other </a:t>
            </a:r>
            <a:r>
              <a:rPr lang="en-US" sz="1800" u="sng">
                <a:latin typeface="Arial" panose="020B0604020202020204" pitchFamily="34" charset="0"/>
                <a:cs typeface="Arial" panose="020B0604020202020204" pitchFamily="34" charset="0"/>
                <a:hlinkClick r:id="rId7" tooltip="https://rdamsc.bath.ac.uk/"/>
              </a:rPr>
              <a:t>domain-specific metadata standards</a:t>
            </a:r>
            <a:endParaRPr lang="en-US" sz="1800">
              <a:latin typeface="Arial" panose="020B0604020202020204" pitchFamily="34" charset="0"/>
              <a:cs typeface="Arial" panose="020B0604020202020204" pitchFamily="34" charset="0"/>
            </a:endParaRPr>
          </a:p>
        </p:txBody>
      </p:sp>
      <p:pic>
        <p:nvPicPr>
          <p:cNvPr id="15" name="Grafik 14" descr="Website of the RDA Metadata Standards Catalog made available by the University of Bath showing some more information about the Catalog, the terms of use, accessibility statement, etc.. "/>
          <p:cNvPicPr>
            <a:picLocks noChangeAspect="1"/>
          </p:cNvPicPr>
          <p:nvPr/>
        </p:nvPicPr>
        <p:blipFill>
          <a:blip r:embed="rId8"/>
          <a:stretch/>
        </p:blipFill>
        <p:spPr bwMode="auto">
          <a:xfrm>
            <a:off x="6017227" y="1268760"/>
            <a:ext cx="5760640" cy="5151342"/>
          </a:xfrm>
          <a:prstGeom prst="rect">
            <a:avLst/>
          </a:prstGeom>
          <a:ln>
            <a:solidFill>
              <a:schemeClr val="tx1"/>
            </a:solidFill>
          </a:ln>
        </p:spPr>
      </p:pic>
      <p:sp>
        <p:nvSpPr>
          <p:cNvPr id="13" name="Textfeld 12" descr="Image source">
            <a:extLst>
              <a:ext uri="{FF2B5EF4-FFF2-40B4-BE49-F238E27FC236}">
                <a16:creationId xmlns:a16="http://schemas.microsoft.com/office/drawing/2014/main" id="{E7176E52-6869-40DB-B35D-F8004958F52E}"/>
              </a:ext>
            </a:extLst>
          </p:cNvPr>
          <p:cNvSpPr txBox="1"/>
          <p:nvPr/>
        </p:nvSpPr>
        <p:spPr>
          <a:xfrm>
            <a:off x="5948812" y="6443107"/>
            <a:ext cx="5829055"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University of Bath. (n.d.). Research Data Management Support at the University of Bath. Retrieved June 30, 2025, from </a:t>
            </a:r>
            <a:r>
              <a:rPr lang="en-US" sz="70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https://rdamsc.bath.ac.uk/</a:t>
            </a:r>
            <a:endParaRPr lang="en-US" sz="7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7"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142</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C7B86CF7-A570-4D07-AA79-1D904F8DCE41}"/>
              </a:ext>
            </a:extLst>
          </p:cNvPr>
          <p:cNvSpPr>
            <a:spLocks noGrp="1"/>
          </p:cNvSpPr>
          <p:nvPr>
            <p:ph type="title"/>
          </p:nvPr>
        </p:nvSpPr>
        <p:spPr>
          <a:xfrm>
            <a:off x="357228" y="194241"/>
            <a:ext cx="3961656" cy="705535"/>
          </a:xfrm>
        </p:spPr>
        <p:txBody>
          <a:bodyPr>
            <a:normAutofit/>
          </a:bodyPr>
          <a:lstStyle/>
          <a:p>
            <a:r>
              <a:rPr lang="en-US" sz="2400">
                <a:solidFill>
                  <a:schemeClr val="bg1"/>
                </a:solidFill>
                <a:latin typeface="Arial" panose="020B0604020202020204" pitchFamily="34" charset="0"/>
                <a:cs typeface="Arial" panose="020B0604020202020204" pitchFamily="34" charset="0"/>
              </a:rPr>
              <a:t>Documentation</a:t>
            </a:r>
          </a:p>
        </p:txBody>
      </p:sp>
      <p:sp>
        <p:nvSpPr>
          <p:cNvPr id="20" name="Textfeld 19">
            <a:extLst>
              <a:ext uri="{FF2B5EF4-FFF2-40B4-BE49-F238E27FC236}">
                <a16:creationId xmlns:a16="http://schemas.microsoft.com/office/drawing/2014/main" id="{6508EE1A-8D27-4E2E-8D78-398CA15F9BA1}"/>
              </a:ext>
            </a:extLst>
          </p:cNvPr>
          <p:cNvSpPr txBox="1"/>
          <p:nvPr/>
        </p:nvSpPr>
        <p:spPr>
          <a:xfrm>
            <a:off x="346408" y="1136393"/>
            <a:ext cx="6156960" cy="523220"/>
          </a:xfrm>
          <a:prstGeom prst="rect">
            <a:avLst/>
          </a:prstGeom>
          <a:noFill/>
        </p:spPr>
        <p:txBody>
          <a:bodyPr wrap="square">
            <a:spAutoFit/>
          </a:bodyPr>
          <a:lstStyle/>
          <a:p>
            <a:pPr marL="0" indent="0">
              <a:spcAft>
                <a:spcPts val="1200"/>
              </a:spcAft>
              <a:buNone/>
              <a:defRPr/>
            </a:pPr>
            <a:r>
              <a:rPr lang="en-US" sz="2800" b="1">
                <a:solidFill>
                  <a:schemeClr val="accent5">
                    <a:lumMod val="75000"/>
                  </a:schemeClr>
                </a:solidFill>
                <a:latin typeface="Arial"/>
                <a:cs typeface="Arial"/>
              </a:rPr>
              <a:t>Codebooks</a:t>
            </a:r>
            <a:endParaRPr lang="en-US" sz="2800">
              <a:latin typeface="Arial"/>
              <a:cs typeface="Arial"/>
            </a:endParaRP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7" name="PlaceHolder 1"/>
          <p:cNvSpPr txBox="1"/>
          <p:nvPr/>
        </p:nvSpPr>
        <p:spPr bwMode="auto">
          <a:xfrm>
            <a:off x="479376" y="1844824"/>
            <a:ext cx="5289840" cy="3176190"/>
          </a:xfrm>
          <a:prstGeom prst="rect">
            <a:avLst/>
          </a:prstGeom>
          <a:noFill/>
          <a:ln w="0">
            <a:noFill/>
          </a:ln>
        </p:spPr>
        <p:txBody>
          <a:bodyPr lIns="0" tIns="0" rIns="0" bIns="0" anchor="t">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en-US" sz="1800">
                <a:latin typeface="Arial"/>
                <a:cs typeface="Arial"/>
              </a:rPr>
              <a:t>A well-documented codebook "contains information intended to be complete and self-explanatory for each variable in a data file." </a:t>
            </a:r>
            <a:r>
              <a:rPr lang="en-US" sz="1050">
                <a:solidFill>
                  <a:schemeClr val="bg2">
                    <a:lumMod val="75000"/>
                  </a:schemeClr>
                </a:solidFill>
                <a:latin typeface="Arial"/>
                <a:cs typeface="Arial"/>
              </a:rPr>
              <a:t>(Center for Human Resource Research, 2003)</a:t>
            </a:r>
            <a:endParaRPr lang="en-US" sz="1000">
              <a:solidFill>
                <a:schemeClr val="bg2">
                  <a:lumMod val="75000"/>
                </a:schemeClr>
              </a:solidFill>
              <a:latin typeface="Arial"/>
              <a:cs typeface="Arial"/>
            </a:endParaRPr>
          </a:p>
          <a:p>
            <a:pPr marL="0" indent="0">
              <a:buNone/>
              <a:defRPr/>
            </a:pPr>
            <a:r>
              <a:rPr lang="en-US" sz="1800">
                <a:latin typeface="Arial"/>
                <a:cs typeface="Arial"/>
              </a:rPr>
              <a:t>Core information:</a:t>
            </a:r>
            <a:endParaRPr lang="en-US"/>
          </a:p>
          <a:p>
            <a:pPr>
              <a:defRPr/>
            </a:pPr>
            <a:r>
              <a:rPr lang="en-US" sz="1800">
                <a:latin typeface="Arial"/>
                <a:cs typeface="Arial"/>
              </a:rPr>
              <a:t>Variable name, -label, -type</a:t>
            </a:r>
            <a:endParaRPr lang="en-US"/>
          </a:p>
          <a:p>
            <a:pPr>
              <a:defRPr/>
            </a:pPr>
            <a:r>
              <a:rPr lang="en-US" sz="1800">
                <a:latin typeface="Arial"/>
                <a:cs typeface="Arial"/>
              </a:rPr>
              <a:t>Valid values, value labels</a:t>
            </a:r>
            <a:endParaRPr lang="en-US"/>
          </a:p>
          <a:p>
            <a:pPr>
              <a:defRPr/>
            </a:pPr>
            <a:r>
              <a:rPr lang="en-US" sz="1800">
                <a:latin typeface="Arial"/>
                <a:cs typeface="Arial"/>
              </a:rPr>
              <a:t>Missing values</a:t>
            </a:r>
            <a:endParaRPr lang="en-US"/>
          </a:p>
          <a:p>
            <a:pPr marL="0" indent="0">
              <a:spcAft>
                <a:spcPts val="1200"/>
              </a:spcAft>
              <a:buNone/>
              <a:defRPr/>
            </a:pPr>
            <a:r>
              <a:rPr lang="en-US" sz="1800">
                <a:latin typeface="Arial"/>
                <a:cs typeface="Arial"/>
              </a:rPr>
              <a:t>Additional information can refer to item formulations, instruments, or units of measurement.</a:t>
            </a:r>
            <a:endParaRPr lang="en-US"/>
          </a:p>
        </p:txBody>
      </p:sp>
      <p:pic>
        <p:nvPicPr>
          <p:cNvPr id="5122" name="Picture 2" descr="Screenshot of a codebook with a list of thirteen codes, their labels, their types, their means, and their prop_miss functions. ">
            <a:extLst>
              <a:ext uri="{FF2B5EF4-FFF2-40B4-BE49-F238E27FC236}">
                <a16:creationId xmlns:a16="http://schemas.microsoft.com/office/drawing/2014/main" id="{781DF07B-B371-48F4-9B84-04B3F4D478F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59760" y="1822837"/>
            <a:ext cx="5452864" cy="2843583"/>
          </a:xfrm>
          <a:prstGeom prst="rect">
            <a:avLst/>
          </a:prstGeom>
          <a:noFill/>
          <a:extLst>
            <a:ext uri="{909E8E84-426E-40DD-AFC4-6F175D3DCCD1}">
              <a14:hiddenFill xmlns:a14="http://schemas.microsoft.com/office/drawing/2010/main">
                <a:solidFill>
                  <a:srgbClr val="FFFFFF"/>
                </a:solidFill>
              </a14:hiddenFill>
            </a:ext>
          </a:extLst>
        </p:spPr>
      </p:pic>
      <p:sp>
        <p:nvSpPr>
          <p:cNvPr id="21" name="Textfeld 20" descr="Image source">
            <a:extLst>
              <a:ext uri="{FF2B5EF4-FFF2-40B4-BE49-F238E27FC236}">
                <a16:creationId xmlns:a16="http://schemas.microsoft.com/office/drawing/2014/main" id="{744BA07D-B79D-4BF7-8440-5812E2254C83}"/>
              </a:ext>
            </a:extLst>
          </p:cNvPr>
          <p:cNvSpPr txBox="1"/>
          <p:nvPr/>
        </p:nvSpPr>
        <p:spPr>
          <a:xfrm>
            <a:off x="6144344" y="4638339"/>
            <a:ext cx="5568280"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Cernat, A. (n.d.). An easy way to make a codebook in R. Retrieved June 30, 2025, from </a:t>
            </a:r>
            <a:r>
              <a:rPr lang="en-US" sz="70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https://www.alexcernat.com/easy-way-to-make-a-codebook-in-r/</a:t>
            </a:r>
            <a:endParaRPr lang="en-US" sz="700">
              <a:solidFill>
                <a:schemeClr val="bg1">
                  <a:lumMod val="75000"/>
                </a:schemeClr>
              </a:solidFill>
              <a:latin typeface="Arial" panose="020B0604020202020204" pitchFamily="34" charset="0"/>
              <a:cs typeface="Arial" panose="020B0604020202020204" pitchFamily="34" charset="0"/>
            </a:endParaRPr>
          </a:p>
        </p:txBody>
      </p:sp>
      <p:sp>
        <p:nvSpPr>
          <p:cNvPr id="18" name="TextBox 10"/>
          <p:cNvSpPr/>
          <p:nvPr/>
        </p:nvSpPr>
        <p:spPr bwMode="auto">
          <a:xfrm>
            <a:off x="376830" y="5373216"/>
            <a:ext cx="3774954" cy="367878"/>
          </a:xfrm>
          <a:prstGeom prst="rect">
            <a:avLst/>
          </a:prstGeom>
          <a:noFill/>
          <a:ln w="0">
            <a:noFill/>
          </a:ln>
          <a:effectLst/>
        </p:spPr>
        <p:txBody>
          <a:bodyPr wrap="square" lIns="90000" tIns="45000" rIns="90000" bIns="45000" anchor="t">
            <a:spAutoFit/>
          </a:bodyPr>
          <a:lstStyle/>
          <a:p>
            <a:pPr marL="0" marR="0" lvl="0" indent="0" defTabSz="914400">
              <a:lnSpc>
                <a:spcPct val="100000"/>
              </a:lnSpc>
              <a:spcBef>
                <a:spcPts val="0"/>
              </a:spcBef>
              <a:spcAft>
                <a:spcPts val="0"/>
              </a:spcAft>
              <a:buClrTx/>
              <a:buSzTx/>
              <a:buFontTx/>
              <a:buNone/>
              <a:defRPr/>
            </a:pPr>
            <a:r>
              <a:rPr lang="en-US" b="0" i="0" u="sng" strike="noStrike" cap="none" spc="-1">
                <a:ln>
                  <a:noFill/>
                </a:ln>
                <a:latin typeface="Arial"/>
                <a:cs typeface="Arial"/>
                <a:hlinkClick r:id="rId8" tooltip="https://osf.io/q3s4q"/>
              </a:rPr>
              <a:t>Cookbook for a Codebook</a:t>
            </a:r>
            <a:endParaRPr lang="en-US" b="0" i="0" strike="noStrike" cap="none" spc="-1">
              <a:ln>
                <a:noFill/>
              </a:ln>
              <a:latin typeface="Arial"/>
              <a:cs typeface="Arial"/>
            </a:endParaRPr>
          </a:p>
        </p:txBody>
      </p:sp>
      <p:sp>
        <p:nvSpPr>
          <p:cNvPr id="13" name="Textfeld 9"/>
          <p:cNvSpPr/>
          <p:nvPr/>
        </p:nvSpPr>
        <p:spPr bwMode="auto">
          <a:xfrm>
            <a:off x="375931" y="5725418"/>
            <a:ext cx="3996720" cy="367878"/>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spAutoFit/>
          </a:bodyPr>
          <a:lstStyle/>
          <a:p>
            <a:pPr>
              <a:lnSpc>
                <a:spcPct val="100000"/>
              </a:lnSpc>
              <a:buNone/>
              <a:defRPr/>
            </a:pPr>
            <a:r>
              <a:rPr lang="en-US" sz="1800" b="0" u="sng" strike="noStrike" spc="-1">
                <a:solidFill>
                  <a:srgbClr val="0069B4"/>
                </a:solidFill>
                <a:latin typeface="Arial"/>
                <a:cs typeface="Arial"/>
                <a:hlinkClick r:id="rId9" tooltip="https://ddialliance.org/Specification/DDI-Codebook/2.5/"/>
              </a:rPr>
              <a:t>DDI Codebook</a:t>
            </a:r>
            <a:endParaRPr lang="en-US" sz="1800" b="0" strike="noStrike" spc="-1">
              <a:solidFill>
                <a:srgbClr val="000000"/>
              </a:solidFill>
              <a:latin typeface="Arial"/>
              <a:cs typeface="Arial"/>
            </a:endParaRPr>
          </a:p>
        </p:txBody>
      </p:sp>
      <p:sp>
        <p:nvSpPr>
          <p:cNvPr id="14" name="Textfeld 13"/>
          <p:cNvSpPr txBox="1"/>
          <p:nvPr/>
        </p:nvSpPr>
        <p:spPr bwMode="auto">
          <a:xfrm>
            <a:off x="2112896" y="5741592"/>
            <a:ext cx="6100548" cy="369332"/>
          </a:xfrm>
          <a:prstGeom prst="rect">
            <a:avLst/>
          </a:prstGeom>
          <a:noFill/>
        </p:spPr>
        <p:txBody>
          <a:bodyPr wrap="square">
            <a:spAutoFit/>
          </a:bodyPr>
          <a:lstStyle/>
          <a:p>
            <a:pPr>
              <a:lnSpc>
                <a:spcPct val="100000"/>
              </a:lnSpc>
              <a:spcAft>
                <a:spcPts val="600"/>
              </a:spcAft>
              <a:defRPr/>
            </a:pPr>
            <a:r>
              <a:rPr lang="en-US" sz="1800" u="sng">
                <a:latin typeface="Arial"/>
                <a:cs typeface="Arial"/>
                <a:hlinkClick r:id="rId10" tooltip="https://ddialliance.org/resources/markup-examples/codebooks"/>
              </a:rPr>
              <a:t>Examples of DDI codebooks </a:t>
            </a:r>
            <a:endParaRPr lang="en-US" sz="1800">
              <a:latin typeface="Arial"/>
              <a:cs typeface="Arial"/>
            </a:endParaRPr>
          </a:p>
        </p:txBody>
      </p:sp>
      <p:sp>
        <p:nvSpPr>
          <p:cNvPr id="16" name="Textfeld 15"/>
          <p:cNvSpPr txBox="1"/>
          <p:nvPr/>
        </p:nvSpPr>
        <p:spPr bwMode="auto">
          <a:xfrm>
            <a:off x="385970" y="6021288"/>
            <a:ext cx="8806374" cy="646331"/>
          </a:xfrm>
          <a:prstGeom prst="rect">
            <a:avLst/>
          </a:prstGeom>
          <a:noFill/>
        </p:spPr>
        <p:txBody>
          <a:bodyPr wrap="square">
            <a:spAutoFit/>
          </a:bodyPr>
          <a:lstStyle/>
          <a:p>
            <a:pPr>
              <a:lnSpc>
                <a:spcPct val="100000"/>
              </a:lnSpc>
              <a:spcAft>
                <a:spcPts val="600"/>
              </a:spcAft>
              <a:defRPr/>
            </a:pPr>
            <a:r>
              <a:rPr lang="en-US" sz="1800">
                <a:latin typeface="Arial"/>
                <a:cs typeface="Arial"/>
              </a:rPr>
              <a:t>There are also R-packages, for example, that can be helpful in the automatic creation of DDI codebooks (DDIwR, rddi)</a:t>
            </a:r>
            <a:endParaRPr lang="en-US"/>
          </a:p>
        </p:txBody>
      </p:sp>
      <p:sp>
        <p:nvSpPr>
          <p:cNvPr id="15" name="Textfeld 14">
            <a:extLst>
              <a:ext uri="{FF2B5EF4-FFF2-40B4-BE49-F238E27FC236}">
                <a16:creationId xmlns:a16="http://schemas.microsoft.com/office/drawing/2014/main" id="{7E427D30-A750-42CD-835C-6B8CAD733946}"/>
              </a:ext>
            </a:extLst>
          </p:cNvPr>
          <p:cNvSpPr txBox="1"/>
          <p:nvPr/>
        </p:nvSpPr>
        <p:spPr>
          <a:xfrm>
            <a:off x="407368" y="6597352"/>
            <a:ext cx="11196085" cy="200055"/>
          </a:xfrm>
          <a:prstGeom prst="rect">
            <a:avLst/>
          </a:prstGeom>
          <a:noFill/>
        </p:spPr>
        <p:txBody>
          <a:bodyPr wrap="square">
            <a:spAutoFit/>
          </a:bodyPr>
          <a:lstStyle/>
          <a:p>
            <a:r>
              <a:rPr lang="en-US" sz="700" b="0" i="0">
                <a:solidFill>
                  <a:schemeClr val="bg1">
                    <a:lumMod val="75000"/>
                  </a:schemeClr>
                </a:solidFill>
                <a:effectLst/>
                <a:latin typeface="Arial" panose="020B0604020202020204" pitchFamily="34" charset="0"/>
                <a:cs typeface="Arial" panose="020B0604020202020204" pitchFamily="34" charset="0"/>
              </a:rPr>
              <a:t>Based on Dörfel, D., et al.. (2023). Der Datenmanagementplan. Eine praktische Einführung in das Forschungsdatenmanagement deines Projektes. Workshop auf der 48. Jahrestagung Psychologie &amp; Gehirn an der TU Dresden.</a:t>
            </a:r>
            <a:endParaRPr lang="en-US" sz="700">
              <a:solidFill>
                <a:schemeClr val="bg1">
                  <a:lumMod val="75000"/>
                </a:schemeClr>
              </a:solidFill>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EEBF5EAD-73A7-4B76-802F-236E01D73ED4}"/>
              </a:ext>
            </a:extLst>
          </p:cNvPr>
          <p:cNvSpPr txBox="1"/>
          <p:nvPr/>
        </p:nvSpPr>
        <p:spPr>
          <a:xfrm>
            <a:off x="407368" y="5075892"/>
            <a:ext cx="6096000" cy="369332"/>
          </a:xfrm>
          <a:prstGeom prst="rect">
            <a:avLst/>
          </a:prstGeom>
          <a:noFill/>
        </p:spPr>
        <p:txBody>
          <a:bodyPr wrap="square">
            <a:spAutoFit/>
          </a:bodyPr>
          <a:lstStyle/>
          <a:p>
            <a:pPr marL="0" indent="0">
              <a:buNone/>
              <a:defRPr/>
            </a:pPr>
            <a:r>
              <a:rPr lang="en-US" sz="1800" b="1">
                <a:solidFill>
                  <a:schemeClr val="accent1"/>
                </a:solidFill>
                <a:latin typeface="Arial"/>
                <a:cs typeface="Arial"/>
              </a:rPr>
              <a:t>More Infos</a:t>
            </a:r>
            <a:endParaRPr 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7"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808A72A-0648-42A1-B69D-7460D8C569AE}"/>
              </a:ext>
            </a:extLst>
          </p:cNvPr>
          <p:cNvSpPr>
            <a:spLocks noGrp="1"/>
          </p:cNvSpPr>
          <p:nvPr>
            <p:ph type="title"/>
          </p:nvPr>
        </p:nvSpPr>
        <p:spPr>
          <a:xfrm>
            <a:off x="165292" y="38549"/>
            <a:ext cx="2737520" cy="831627"/>
          </a:xfrm>
        </p:spPr>
        <p:txBody>
          <a:bodyPr>
            <a:normAutofit/>
          </a:bodyPr>
          <a:lstStyle/>
          <a:p>
            <a:r>
              <a:rPr lang="en-US" sz="2400">
                <a:solidFill>
                  <a:schemeClr val="bg1"/>
                </a:solidFill>
                <a:latin typeface="Arial" panose="020B0604020202020204" pitchFamily="34" charset="0"/>
                <a:cs typeface="Arial" panose="020B0604020202020204" pitchFamily="34" charset="0"/>
              </a:rPr>
              <a:t>Documentation</a:t>
            </a:r>
          </a:p>
        </p:txBody>
      </p:sp>
      <p:sp>
        <p:nvSpPr>
          <p:cNvPr id="13" name="Textfeld 12">
            <a:extLst>
              <a:ext uri="{FF2B5EF4-FFF2-40B4-BE49-F238E27FC236}">
                <a16:creationId xmlns:a16="http://schemas.microsoft.com/office/drawing/2014/main" id="{6DD9D292-F877-46FD-8F5B-5C655E334B31}"/>
              </a:ext>
            </a:extLst>
          </p:cNvPr>
          <p:cNvSpPr txBox="1"/>
          <p:nvPr/>
        </p:nvSpPr>
        <p:spPr>
          <a:xfrm>
            <a:off x="375822" y="1052736"/>
            <a:ext cx="5216121" cy="523220"/>
          </a:xfrm>
          <a:prstGeom prst="rect">
            <a:avLst/>
          </a:prstGeom>
          <a:noFill/>
        </p:spPr>
        <p:txBody>
          <a:bodyPr wrap="square">
            <a:spAutoFit/>
          </a:bodyPr>
          <a:lstStyle/>
          <a:p>
            <a:pPr marL="0" indent="0">
              <a:spcAft>
                <a:spcPts val="1200"/>
              </a:spcAft>
              <a:buNone/>
              <a:defRPr/>
            </a:pPr>
            <a:r>
              <a:rPr lang="en-US" sz="2800" b="1">
                <a:solidFill>
                  <a:schemeClr val="accent5">
                    <a:lumMod val="75000"/>
                  </a:schemeClr>
                </a:solidFill>
                <a:latin typeface="Arial"/>
                <a:cs typeface="Arial"/>
              </a:rPr>
              <a:t>Example: Nacaps</a:t>
            </a:r>
            <a:endParaRPr lang="en-US" sz="2800">
              <a:latin typeface="Arial"/>
              <a:cs typeface="Arial"/>
            </a:endParaRPr>
          </a:p>
        </p:txBody>
      </p:sp>
      <p:pic>
        <p:nvPicPr>
          <p:cNvPr id="9" name="Grafik 8">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Textfeld 11"/>
          <p:cNvSpPr txBox="1"/>
          <p:nvPr/>
        </p:nvSpPr>
        <p:spPr bwMode="auto">
          <a:xfrm>
            <a:off x="375931" y="1744162"/>
            <a:ext cx="2160240" cy="369332"/>
          </a:xfrm>
          <a:prstGeom prst="rect">
            <a:avLst/>
          </a:prstGeom>
          <a:noFill/>
        </p:spPr>
        <p:txBody>
          <a:bodyPr wrap="square">
            <a:spAutoFit/>
          </a:bodyPr>
          <a:lstStyle/>
          <a:p>
            <a:pPr>
              <a:defRPr/>
            </a:pPr>
            <a:r>
              <a:rPr lang="en-US" u="sng">
                <a:latin typeface="Arial"/>
                <a:cs typeface="Arial"/>
                <a:hlinkClick r:id="rId6" tooltip="https://metadata.fdz.dzhw.eu/en/data-packages/stu-nac2018?page=1&amp;size=10&amp;type=concepts&amp;version=2.0.0"/>
              </a:rPr>
              <a:t>Nacaps metadata</a:t>
            </a:r>
            <a:endParaRPr lang="en-US">
              <a:latin typeface="Arial"/>
              <a:cs typeface="Arial"/>
            </a:endParaRPr>
          </a:p>
        </p:txBody>
      </p:sp>
      <p:pic>
        <p:nvPicPr>
          <p:cNvPr id="3" name="Grafik 2" descr="Screenshot of the metadata portal of the DZHW's research data center showing the metadata information provided for the Nacaps study from 2018. "/>
          <p:cNvPicPr>
            <a:picLocks noChangeAspect="1"/>
          </p:cNvPicPr>
          <p:nvPr/>
        </p:nvPicPr>
        <p:blipFill>
          <a:blip r:embed="rId7"/>
          <a:stretch/>
        </p:blipFill>
        <p:spPr bwMode="auto">
          <a:xfrm>
            <a:off x="3047139" y="1750177"/>
            <a:ext cx="8719258" cy="4487135"/>
          </a:xfrm>
          <a:prstGeom prst="rect">
            <a:avLst/>
          </a:prstGeom>
          <a:ln>
            <a:solidFill>
              <a:schemeClr val="tx1"/>
            </a:solidFill>
          </a:ln>
        </p:spPr>
      </p:pic>
      <p:sp>
        <p:nvSpPr>
          <p:cNvPr id="10" name="Textfeld 9" descr="Image source">
            <a:extLst>
              <a:ext uri="{FF2B5EF4-FFF2-40B4-BE49-F238E27FC236}">
                <a16:creationId xmlns:a16="http://schemas.microsoft.com/office/drawing/2014/main" id="{591C2D41-E2A7-4C50-8ACF-A4C51C7EC143}"/>
              </a:ext>
            </a:extLst>
          </p:cNvPr>
          <p:cNvSpPr txBox="1"/>
          <p:nvPr/>
        </p:nvSpPr>
        <p:spPr bwMode="auto">
          <a:xfrm>
            <a:off x="2999656" y="6255014"/>
            <a:ext cx="8018186"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(DZHW). (n.d.). National Academics Panel Study (Nacaps), 2018 – Version 2.0.0. FDZ-DZHW Metadata Portal. </a:t>
            </a:r>
          </a:p>
          <a:p>
            <a:r>
              <a:rPr lang="en-US" sz="700">
                <a:solidFill>
                  <a:schemeClr val="bg1">
                    <a:lumMod val="75000"/>
                  </a:schemeClr>
                </a:solidFill>
                <a:latin typeface="Arial" panose="020B0604020202020204" pitchFamily="34" charset="0"/>
                <a:cs typeface="Arial" panose="020B0604020202020204" pitchFamily="34" charset="0"/>
              </a:rPr>
              <a:t>Retrieved June 25, 2025, from https://metadata.fdz.dzhw.eu/de/data-packages/stu-nac2018?page=1&amp;size=10&amp;type=surveys&amp;version=2.0.0</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7"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144</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A21DAA0F-2873-4001-B9D0-F105B82EC4D6}"/>
              </a:ext>
            </a:extLst>
          </p:cNvPr>
          <p:cNvSpPr>
            <a:spLocks noGrp="1"/>
          </p:cNvSpPr>
          <p:nvPr>
            <p:ph type="title"/>
          </p:nvPr>
        </p:nvSpPr>
        <p:spPr>
          <a:xfrm>
            <a:off x="119336" y="83649"/>
            <a:ext cx="4969768" cy="825071"/>
          </a:xfrm>
        </p:spPr>
        <p:txBody>
          <a:bodyPr>
            <a:normAutofit/>
          </a:bodyPr>
          <a:lstStyle/>
          <a:p>
            <a:r>
              <a:rPr lang="en-US" sz="2400">
                <a:solidFill>
                  <a:schemeClr val="bg1"/>
                </a:solidFill>
                <a:latin typeface="Arial" panose="020B0604020202020204" pitchFamily="34" charset="0"/>
                <a:cs typeface="Arial" panose="020B0604020202020204" pitchFamily="34" charset="0"/>
              </a:rPr>
              <a:t>Documentation</a:t>
            </a:r>
          </a:p>
        </p:txBody>
      </p:sp>
      <p:sp>
        <p:nvSpPr>
          <p:cNvPr id="14" name="Textfeld 13">
            <a:extLst>
              <a:ext uri="{FF2B5EF4-FFF2-40B4-BE49-F238E27FC236}">
                <a16:creationId xmlns:a16="http://schemas.microsoft.com/office/drawing/2014/main" id="{1A855941-3D05-41BB-8AAC-094F10B9BD9C}"/>
              </a:ext>
            </a:extLst>
          </p:cNvPr>
          <p:cNvSpPr txBox="1"/>
          <p:nvPr/>
        </p:nvSpPr>
        <p:spPr>
          <a:xfrm>
            <a:off x="395572" y="1197018"/>
            <a:ext cx="6156960" cy="523220"/>
          </a:xfrm>
          <a:prstGeom prst="rect">
            <a:avLst/>
          </a:prstGeom>
          <a:noFill/>
        </p:spPr>
        <p:txBody>
          <a:bodyPr wrap="square">
            <a:spAutoFit/>
          </a:bodyPr>
          <a:lstStyle/>
          <a:p>
            <a:pPr marL="0" indent="0">
              <a:spcAft>
                <a:spcPts val="1200"/>
              </a:spcAft>
              <a:buNone/>
              <a:defRPr/>
            </a:pPr>
            <a:r>
              <a:rPr lang="en-US" sz="2800" b="1">
                <a:solidFill>
                  <a:schemeClr val="accent5">
                    <a:lumMod val="75000"/>
                  </a:schemeClr>
                </a:solidFill>
                <a:latin typeface="Arial"/>
                <a:cs typeface="Arial"/>
              </a:rPr>
              <a:t>Mode-specific documents</a:t>
            </a:r>
            <a:endParaRPr lang="en-US" sz="2800">
              <a:latin typeface="Arial"/>
              <a:cs typeface="Arial"/>
            </a:endParaRPr>
          </a:p>
        </p:txBody>
      </p:sp>
      <p:pic>
        <p:nvPicPr>
          <p:cNvPr id="9" name="Grafik 8">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Textfeld 10"/>
          <p:cNvSpPr txBox="1"/>
          <p:nvPr/>
        </p:nvSpPr>
        <p:spPr bwMode="auto">
          <a:xfrm>
            <a:off x="407612" y="2046453"/>
            <a:ext cx="4320236" cy="923330"/>
          </a:xfrm>
          <a:prstGeom prst="rect">
            <a:avLst/>
          </a:prstGeom>
          <a:noFill/>
        </p:spPr>
        <p:txBody>
          <a:bodyPr wrap="square">
            <a:spAutoFit/>
          </a:bodyPr>
          <a:lstStyle/>
          <a:p>
            <a:pPr>
              <a:defRPr/>
            </a:pPr>
            <a:r>
              <a:rPr lang="en-US" u="sng">
                <a:latin typeface="Arial"/>
                <a:cs typeface="Arial"/>
                <a:hlinkClick r:id="rId6" tooltip="https://www.gesis.org/en/gesis-guides/gesis-survey-guides/documentation"/>
              </a:rPr>
              <a:t>Gesis Guidelines on Documentation of Fieldwork</a:t>
            </a:r>
            <a:endParaRPr lang="en-US">
              <a:latin typeface="Arial"/>
              <a:cs typeface="Arial"/>
            </a:endParaRPr>
          </a:p>
          <a:p>
            <a:pPr>
              <a:defRPr/>
            </a:pPr>
            <a:endParaRPr lang="en-US">
              <a:latin typeface="Arial"/>
              <a:cs typeface="Arial"/>
            </a:endParaRPr>
          </a:p>
        </p:txBody>
      </p:sp>
      <p:pic>
        <p:nvPicPr>
          <p:cNvPr id="3" name="Grafik 2">
            <a:extLst>
              <a:ext uri="{FF2B5EF4-FFF2-40B4-BE49-F238E27FC236}">
                <a16:creationId xmlns:a16="http://schemas.microsoft.com/office/drawing/2014/main" id="{1EA09743-A980-4AF2-978F-6611E4ABBBA3}"/>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871864" y="2661253"/>
            <a:ext cx="2617440" cy="2617440"/>
          </a:xfrm>
          <a:prstGeom prst="rect">
            <a:avLst/>
          </a:prstGeom>
        </p:spPr>
      </p:pic>
      <p:pic>
        <p:nvPicPr>
          <p:cNvPr id="12" name="Grafik 11">
            <a:extLst>
              <a:ext uri="{FF2B5EF4-FFF2-40B4-BE49-F238E27FC236}">
                <a16:creationId xmlns:a16="http://schemas.microsoft.com/office/drawing/2014/main" id="{CF0551C8-C45E-4F27-B464-D8C4F4CAA300}"/>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bwMode="auto">
          <a:xfrm>
            <a:off x="6841232" y="2661253"/>
            <a:ext cx="2617440" cy="2617440"/>
          </a:xfrm>
          <a:prstGeom prst="rect">
            <a:avLst/>
          </a:prstGeom>
        </p:spPr>
      </p:pic>
      <p:pic>
        <p:nvPicPr>
          <p:cNvPr id="13" name="Grafik 12">
            <a:extLst>
              <a:ext uri="{FF2B5EF4-FFF2-40B4-BE49-F238E27FC236}">
                <a16:creationId xmlns:a16="http://schemas.microsoft.com/office/drawing/2014/main" id="{229246D7-2475-4994-810A-5558F0954176}"/>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bwMode="auto">
          <a:xfrm>
            <a:off x="8904312" y="2683768"/>
            <a:ext cx="2617440" cy="2617440"/>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24680" y="-27384"/>
            <a:ext cx="12293600" cy="6908006"/>
          </a:xfrm>
          <a:prstGeom prst="rect">
            <a:avLst/>
          </a:prstGeom>
        </p:spPr>
      </p:pic>
      <p:sp>
        <p:nvSpPr>
          <p:cNvPr id="5" name="Foliennummernplatzhalter 3">
            <a:extLst>
              <a:ext uri="{FF2B5EF4-FFF2-40B4-BE49-F238E27FC236}">
                <a16:creationId xmlns:a16="http://schemas.microsoft.com/office/drawing/2014/main" id="{682421E3-857C-4E3D-B67F-A6817BD5EAFA}"/>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145</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09EF3AC3-E5DC-4430-B92E-6F3C46364A32}"/>
              </a:ext>
            </a:extLst>
          </p:cNvPr>
          <p:cNvSpPr>
            <a:spLocks noGrp="1"/>
          </p:cNvSpPr>
          <p:nvPr>
            <p:ph type="title"/>
          </p:nvPr>
        </p:nvSpPr>
        <p:spPr>
          <a:xfrm>
            <a:off x="4151784" y="2924944"/>
            <a:ext cx="4114048" cy="1325563"/>
          </a:xfrm>
        </p:spPr>
        <p:txBody>
          <a:bodyPr>
            <a:normAutofit/>
          </a:bodyPr>
          <a:lstStyle/>
          <a:p>
            <a:pPr algn="ctr"/>
            <a:r>
              <a:rPr lang="en-US" sz="2800" b="1">
                <a:solidFill>
                  <a:schemeClr val="bg1"/>
                </a:solidFill>
                <a:latin typeface="Arial" panose="020B0604020202020204" pitchFamily="34" charset="0"/>
                <a:cs typeface="Arial" panose="020B0604020202020204" pitchFamily="34" charset="0"/>
              </a:rPr>
              <a:t>Getting Started</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5" name="Foliennummernplatzhalter 3">
            <a:extLst>
              <a:ext uri="{FF2B5EF4-FFF2-40B4-BE49-F238E27FC236}">
                <a16:creationId xmlns:a16="http://schemas.microsoft.com/office/drawing/2014/main" id="{2832A0A1-3125-442D-ABFE-D5F3FC531D0D}"/>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146</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5CCCEA17-325D-4EAE-89D6-DF3C40513CD9}"/>
              </a:ext>
            </a:extLst>
          </p:cNvPr>
          <p:cNvSpPr>
            <a:spLocks noGrp="1"/>
          </p:cNvSpPr>
          <p:nvPr>
            <p:ph type="title"/>
          </p:nvPr>
        </p:nvSpPr>
        <p:spPr>
          <a:xfrm>
            <a:off x="209940" y="260648"/>
            <a:ext cx="7830276" cy="476679"/>
          </a:xfrm>
        </p:spPr>
        <p:txBody>
          <a:bodyPr>
            <a:normAutofit/>
          </a:bodyPr>
          <a:lstStyle/>
          <a:p>
            <a:r>
              <a:rPr lang="en-US" sz="2400">
                <a:solidFill>
                  <a:schemeClr val="bg1"/>
                </a:solidFill>
                <a:latin typeface="Arial"/>
              </a:rPr>
              <a:t>Exercise: Putting Questionnaire Design Steps in Order</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12">
            <a:extLst>
              <a:ext uri="{FF2B5EF4-FFF2-40B4-BE49-F238E27FC236}">
                <a16:creationId xmlns:a16="http://schemas.microsoft.com/office/drawing/2014/main" id="{98B13B71-E901-4CD9-AD9B-A9828F1AFD7F}"/>
              </a:ext>
            </a:extLst>
          </p:cNvPr>
          <p:cNvSpPr/>
          <p:nvPr/>
        </p:nvSpPr>
        <p:spPr bwMode="auto">
          <a:xfrm>
            <a:off x="375930" y="1074250"/>
            <a:ext cx="6479347" cy="578043"/>
          </a:xfrm>
          <a:prstGeom prst="rect">
            <a:avLst/>
          </a:prstGeom>
        </p:spPr>
        <p:txBody>
          <a:bodyPr wrap="square">
            <a:spAutoFit/>
          </a:bodyPr>
          <a:lstStyle/>
          <a:p>
            <a:pPr>
              <a:lnSpc>
                <a:spcPct val="125000"/>
              </a:lnSpc>
              <a:spcAft>
                <a:spcPts val="1200"/>
              </a:spcAft>
              <a:defRPr/>
            </a:pPr>
            <a:r>
              <a:rPr lang="en-US" sz="2800" b="1">
                <a:solidFill>
                  <a:schemeClr val="accent1"/>
                </a:solidFill>
                <a:latin typeface="Arial"/>
                <a:cs typeface="Arial"/>
              </a:rPr>
              <a:t>Gosh, where should I start?</a:t>
            </a:r>
          </a:p>
        </p:txBody>
      </p:sp>
      <p:pic>
        <p:nvPicPr>
          <p:cNvPr id="3074" name="Picture 2" descr="Example picture of a QR code">
            <a:extLst>
              <a:ext uri="{FF2B5EF4-FFF2-40B4-BE49-F238E27FC236}">
                <a16:creationId xmlns:a16="http://schemas.microsoft.com/office/drawing/2014/main" id="{6E97187B-2EE3-4FEE-B85C-52D4865238B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82198" y="1534160"/>
            <a:ext cx="3149600" cy="31496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feld 6">
            <a:extLst>
              <a:ext uri="{FF2B5EF4-FFF2-40B4-BE49-F238E27FC236}">
                <a16:creationId xmlns:a16="http://schemas.microsoft.com/office/drawing/2014/main" id="{E12790F7-E2D5-4279-AC02-72C5954A2CA9}"/>
              </a:ext>
            </a:extLst>
          </p:cNvPr>
          <p:cNvSpPr/>
          <p:nvPr/>
        </p:nvSpPr>
        <p:spPr>
          <a:xfrm>
            <a:off x="7688688" y="4715495"/>
            <a:ext cx="3976560" cy="119887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en-US" sz="1800" b="0" strike="noStrike" spc="-1">
                <a:solidFill>
                  <a:schemeClr val="dk1"/>
                </a:solidFill>
                <a:latin typeface="Arial"/>
                <a:ea typeface="Arial"/>
              </a:rPr>
              <a:t>Visit</a:t>
            </a:r>
            <a:endParaRPr lang="en-US" sz="1800" b="0" strike="noStrike" spc="-1">
              <a:solidFill>
                <a:srgbClr val="000000"/>
              </a:solidFill>
              <a:latin typeface="Calibri"/>
            </a:endParaRPr>
          </a:p>
          <a:p>
            <a:pPr defTabSz="914400">
              <a:lnSpc>
                <a:spcPct val="100000"/>
              </a:lnSpc>
            </a:pPr>
            <a:r>
              <a:rPr lang="en-US" sz="1800" b="0" u="sng" strike="noStrike" spc="-1">
                <a:solidFill>
                  <a:schemeClr val="dk1"/>
                </a:solidFill>
                <a:uFillTx/>
                <a:latin typeface="Arial"/>
                <a:ea typeface="Arial"/>
                <a:hlinkClick r:id="rId7"/>
              </a:rPr>
              <a:t>www.menti.com</a:t>
            </a:r>
            <a:endParaRPr lang="en-US" sz="1800" b="0" strike="noStrike" spc="-1">
              <a:solidFill>
                <a:srgbClr val="000000"/>
              </a:solidFill>
              <a:latin typeface="Calibri"/>
            </a:endParaRPr>
          </a:p>
          <a:p>
            <a:pPr defTabSz="914400">
              <a:lnSpc>
                <a:spcPct val="100000"/>
              </a:lnSpc>
            </a:pPr>
            <a:endParaRPr lang="en-US" sz="1800" b="0" strike="noStrike" spc="-1">
              <a:solidFill>
                <a:srgbClr val="000000"/>
              </a:solidFill>
              <a:latin typeface="Calibri"/>
            </a:endParaRPr>
          </a:p>
          <a:p>
            <a:pPr defTabSz="914400">
              <a:lnSpc>
                <a:spcPct val="100000"/>
              </a:lnSpc>
            </a:pPr>
            <a:r>
              <a:rPr lang="en-US" sz="1800" b="0" strike="noStrike" spc="-1">
                <a:solidFill>
                  <a:schemeClr val="dk1"/>
                </a:solidFill>
                <a:latin typeface="Arial"/>
                <a:ea typeface="Arial"/>
              </a:rPr>
              <a:t>Enter code</a:t>
            </a:r>
            <a:endParaRPr lang="en-US" sz="1800" b="0" strike="noStrike" spc="-1">
              <a:solidFill>
                <a:srgbClr val="000000"/>
              </a:solidFill>
              <a:latin typeface="Calibri"/>
            </a:endParaRPr>
          </a:p>
        </p:txBody>
      </p:sp>
      <p:pic>
        <p:nvPicPr>
          <p:cNvPr id="12" name="Grafik 11" descr="Illustration showing a group of four people talking to each other. ">
            <a:extLst>
              <a:ext uri="{FF2B5EF4-FFF2-40B4-BE49-F238E27FC236}">
                <a16:creationId xmlns:a16="http://schemas.microsoft.com/office/drawing/2014/main" id="{FE8C402A-3DED-47F4-BA8B-02BC67EA3E7B}"/>
              </a:ext>
            </a:extLst>
          </p:cNvPr>
          <p:cNvPicPr>
            <a:picLocks noChangeAspect="1"/>
          </p:cNvPicPr>
          <p:nvPr/>
        </p:nvPicPr>
        <p:blipFill>
          <a:blip r:embed="rId8"/>
          <a:stretch/>
        </p:blipFill>
        <p:spPr bwMode="auto">
          <a:xfrm>
            <a:off x="3110" y="1835967"/>
            <a:ext cx="7533050" cy="5022033"/>
          </a:xfrm>
          <a:prstGeom prst="rect">
            <a:avLst/>
          </a:prstGeom>
        </p:spPr>
      </p:pic>
      <p:sp>
        <p:nvSpPr>
          <p:cNvPr id="11" name="Textfeld 10" descr="Image source">
            <a:extLst>
              <a:ext uri="{FF2B5EF4-FFF2-40B4-BE49-F238E27FC236}">
                <a16:creationId xmlns:a16="http://schemas.microsoft.com/office/drawing/2014/main" id="{56B71FE6-C64A-425A-AFED-CBA03CFDE915}"/>
              </a:ext>
            </a:extLst>
          </p:cNvPr>
          <p:cNvSpPr txBox="1"/>
          <p:nvPr/>
        </p:nvSpPr>
        <p:spPr bwMode="auto">
          <a:xfrm>
            <a:off x="7104112" y="6669360"/>
            <a:ext cx="6100010"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Image generated with DALL·E (June 2025).</a:t>
            </a:r>
          </a:p>
        </p:txBody>
      </p:sp>
    </p:spTree>
    <p:extLst>
      <p:ext uri="{BB962C8B-B14F-4D97-AF65-F5344CB8AC3E}">
        <p14:creationId xmlns:p14="http://schemas.microsoft.com/office/powerpoint/2010/main" val="87410958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147</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173A43B9-BE84-4549-9081-DEF87CB05A78}"/>
              </a:ext>
            </a:extLst>
          </p:cNvPr>
          <p:cNvSpPr>
            <a:spLocks noGrp="1"/>
          </p:cNvSpPr>
          <p:nvPr>
            <p:ph type="title"/>
          </p:nvPr>
        </p:nvSpPr>
        <p:spPr>
          <a:xfrm>
            <a:off x="307268" y="202664"/>
            <a:ext cx="5977880" cy="696026"/>
          </a:xfrm>
        </p:spPr>
        <p:txBody>
          <a:bodyPr>
            <a:normAutofit/>
          </a:bodyPr>
          <a:lstStyle/>
          <a:p>
            <a:r>
              <a:rPr lang="en-US" sz="2400">
                <a:solidFill>
                  <a:schemeClr val="bg1"/>
                </a:solidFill>
                <a:latin typeface="Arial" panose="020B0604020202020204" pitchFamily="34" charset="0"/>
                <a:cs typeface="Arial" panose="020B0604020202020204" pitchFamily="34" charset="0"/>
              </a:rPr>
              <a:t>Getting Started</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4" name="Textfeld 23"/>
          <p:cNvSpPr txBox="1"/>
          <p:nvPr/>
        </p:nvSpPr>
        <p:spPr bwMode="auto">
          <a:xfrm>
            <a:off x="359340" y="1191955"/>
            <a:ext cx="10169623" cy="523220"/>
          </a:xfrm>
          <a:prstGeom prst="rect">
            <a:avLst/>
          </a:prstGeom>
          <a:noFill/>
        </p:spPr>
        <p:txBody>
          <a:bodyPr wrap="square">
            <a:spAutoFit/>
          </a:bodyPr>
          <a:lstStyle/>
          <a:p>
            <a:pPr>
              <a:defRPr/>
            </a:pPr>
            <a:r>
              <a:rPr lang="en-US" sz="2800" b="1">
                <a:solidFill>
                  <a:srgbClr val="0070C0"/>
                </a:solidFill>
                <a:latin typeface="Arial"/>
                <a:cs typeface="Arial"/>
              </a:rPr>
              <a:t>Recommended order</a:t>
            </a:r>
          </a:p>
        </p:txBody>
      </p:sp>
      <p:sp>
        <p:nvSpPr>
          <p:cNvPr id="7" name="Textfeld 6"/>
          <p:cNvSpPr txBox="1"/>
          <p:nvPr/>
        </p:nvSpPr>
        <p:spPr bwMode="auto">
          <a:xfrm>
            <a:off x="1006128" y="1845979"/>
            <a:ext cx="7250112" cy="4955203"/>
          </a:xfrm>
          <a:prstGeom prst="rect">
            <a:avLst/>
          </a:prstGeom>
          <a:noFill/>
        </p:spPr>
        <p:txBody>
          <a:bodyPr wrap="square">
            <a:spAutoFit/>
          </a:bodyPr>
          <a:lstStyle/>
          <a:p>
            <a:pPr marL="285750" indent="-285750">
              <a:spcAft>
                <a:spcPts val="1200"/>
              </a:spcAft>
              <a:buFont typeface="Wingdings" panose="05000000000000000000" pitchFamily="2" charset="2"/>
              <a:buChar char="ü"/>
              <a:defRPr/>
            </a:pPr>
            <a:r>
              <a:rPr lang="en-US" b="0" i="0">
                <a:solidFill>
                  <a:srgbClr val="000000"/>
                </a:solidFill>
                <a:latin typeface="Arial"/>
                <a:cs typeface="Arial"/>
              </a:rPr>
              <a:t>Develop your research question, hypotheses and analysis strategy.</a:t>
            </a:r>
            <a:endParaRPr lang="en-US"/>
          </a:p>
          <a:p>
            <a:pPr marL="285750" indent="-285750">
              <a:spcAft>
                <a:spcPts val="1200"/>
              </a:spcAft>
              <a:buFont typeface="Wingdings" panose="05000000000000000000" pitchFamily="2" charset="2"/>
              <a:buChar char="ü"/>
              <a:defRPr/>
            </a:pPr>
            <a:r>
              <a:rPr lang="en-US" b="0" i="0">
                <a:solidFill>
                  <a:srgbClr val="000000"/>
                </a:solidFill>
                <a:latin typeface="Arial"/>
                <a:cs typeface="Arial"/>
              </a:rPr>
              <a:t>Define the target respondents.</a:t>
            </a:r>
            <a:endParaRPr lang="en-US"/>
          </a:p>
          <a:p>
            <a:pPr marL="285750" indent="-285750">
              <a:spcAft>
                <a:spcPts val="1200"/>
              </a:spcAft>
              <a:buFont typeface="Wingdings" panose="05000000000000000000" pitchFamily="2" charset="2"/>
              <a:buChar char="ü"/>
              <a:defRPr/>
            </a:pPr>
            <a:r>
              <a:rPr lang="en-US" b="0" i="0">
                <a:solidFill>
                  <a:srgbClr val="000000"/>
                </a:solidFill>
                <a:latin typeface="Arial"/>
                <a:cs typeface="Arial"/>
              </a:rPr>
              <a:t>Choose the method(s) of reaching your target respondents.</a:t>
            </a:r>
            <a:endParaRPr lang="en-US"/>
          </a:p>
          <a:p>
            <a:pPr marL="285750" indent="-285750">
              <a:spcAft>
                <a:spcPts val="1200"/>
              </a:spcAft>
              <a:buFont typeface="Wingdings" panose="05000000000000000000" pitchFamily="2" charset="2"/>
              <a:buChar char="ü"/>
              <a:defRPr/>
            </a:pPr>
            <a:r>
              <a:rPr lang="en-US" b="0" i="0">
                <a:solidFill>
                  <a:srgbClr val="000000"/>
                </a:solidFill>
                <a:latin typeface="Arial"/>
                <a:cs typeface="Arial"/>
              </a:rPr>
              <a:t>Decide on question content and scale level.</a:t>
            </a:r>
            <a:endParaRPr lang="en-US"/>
          </a:p>
          <a:p>
            <a:pPr marL="285750" indent="-285750">
              <a:spcAft>
                <a:spcPts val="1200"/>
              </a:spcAft>
              <a:buFont typeface="Wingdings" panose="05000000000000000000" pitchFamily="2" charset="2"/>
              <a:buChar char="ü"/>
              <a:defRPr/>
            </a:pPr>
            <a:r>
              <a:rPr lang="en-US">
                <a:solidFill>
                  <a:srgbClr val="000000"/>
                </a:solidFill>
                <a:latin typeface="Arial"/>
                <a:cs typeface="Arial"/>
              </a:rPr>
              <a:t>Search for existing instruments to adopt or adapt.</a:t>
            </a:r>
            <a:endParaRPr lang="en-US" b="0" i="0">
              <a:solidFill>
                <a:srgbClr val="000000"/>
              </a:solidFill>
              <a:latin typeface="Arial"/>
              <a:cs typeface="Arial"/>
            </a:endParaRPr>
          </a:p>
          <a:p>
            <a:pPr marL="285750" indent="-285750">
              <a:spcAft>
                <a:spcPts val="1200"/>
              </a:spcAft>
              <a:buFont typeface="Wingdings" panose="05000000000000000000" pitchFamily="2" charset="2"/>
              <a:buChar char="ü"/>
              <a:defRPr/>
            </a:pPr>
            <a:r>
              <a:rPr lang="en-US" b="0" i="0">
                <a:solidFill>
                  <a:srgbClr val="000000"/>
                </a:solidFill>
                <a:latin typeface="Arial"/>
                <a:cs typeface="Arial"/>
              </a:rPr>
              <a:t>Develop the remaining question wording.</a:t>
            </a:r>
            <a:endParaRPr lang="en-US"/>
          </a:p>
          <a:p>
            <a:pPr marL="285750" indent="-285750">
              <a:spcAft>
                <a:spcPts val="1200"/>
              </a:spcAft>
              <a:buFont typeface="Wingdings" panose="05000000000000000000" pitchFamily="2" charset="2"/>
              <a:buChar char="ü"/>
              <a:defRPr/>
            </a:pPr>
            <a:r>
              <a:rPr lang="en-US" b="0" i="0">
                <a:solidFill>
                  <a:srgbClr val="000000"/>
                </a:solidFill>
                <a:latin typeface="Arial"/>
                <a:cs typeface="Arial"/>
              </a:rPr>
              <a:t>Put questions into a meaningful order and format.</a:t>
            </a:r>
            <a:endParaRPr lang="en-US"/>
          </a:p>
          <a:p>
            <a:pPr marL="285750" indent="-285750">
              <a:spcAft>
                <a:spcPts val="1200"/>
              </a:spcAft>
              <a:buFont typeface="Wingdings" panose="05000000000000000000" pitchFamily="2" charset="2"/>
              <a:buChar char="ü"/>
              <a:defRPr/>
            </a:pPr>
            <a:r>
              <a:rPr lang="en-US" b="0" i="0">
                <a:solidFill>
                  <a:srgbClr val="000000"/>
                </a:solidFill>
                <a:latin typeface="Arial"/>
                <a:cs typeface="Arial"/>
              </a:rPr>
              <a:t>Check the length of the questionnaire.</a:t>
            </a:r>
            <a:endParaRPr lang="en-US"/>
          </a:p>
          <a:p>
            <a:pPr marL="285750" indent="-285750">
              <a:spcAft>
                <a:spcPts val="1200"/>
              </a:spcAft>
              <a:buFont typeface="Wingdings" panose="05000000000000000000" pitchFamily="2" charset="2"/>
              <a:buChar char="ü"/>
              <a:defRPr/>
            </a:pPr>
            <a:r>
              <a:rPr lang="en-US" b="0" i="0">
                <a:solidFill>
                  <a:srgbClr val="000000"/>
                </a:solidFill>
                <a:latin typeface="Arial"/>
                <a:cs typeface="Arial"/>
              </a:rPr>
              <a:t>Pretest the questionnaire.</a:t>
            </a:r>
            <a:endParaRPr lang="en-US"/>
          </a:p>
          <a:p>
            <a:pPr marL="285750" indent="-285750">
              <a:spcAft>
                <a:spcPts val="1200"/>
              </a:spcAft>
              <a:buFont typeface="Wingdings" panose="05000000000000000000" pitchFamily="2" charset="2"/>
              <a:buChar char="ü"/>
              <a:defRPr/>
            </a:pPr>
            <a:r>
              <a:rPr lang="en-US">
                <a:solidFill>
                  <a:srgbClr val="000000"/>
                </a:solidFill>
                <a:latin typeface="Arial"/>
                <a:cs typeface="Arial"/>
              </a:rPr>
              <a:t>Revise the questionnaire.</a:t>
            </a:r>
            <a:endParaRPr lang="en-US" b="0" i="0">
              <a:solidFill>
                <a:srgbClr val="000000"/>
              </a:solidFill>
              <a:latin typeface="Arial"/>
              <a:cs typeface="Arial"/>
            </a:endParaRPr>
          </a:p>
          <a:p>
            <a:pPr marL="285750" indent="-285750">
              <a:spcAft>
                <a:spcPts val="1200"/>
              </a:spcAft>
              <a:buFont typeface="Wingdings" panose="05000000000000000000" pitchFamily="2" charset="2"/>
              <a:buChar char="ü"/>
              <a:defRPr/>
            </a:pPr>
            <a:r>
              <a:rPr lang="en-US" b="0" i="0">
                <a:solidFill>
                  <a:srgbClr val="000000"/>
                </a:solidFill>
                <a:latin typeface="Arial"/>
                <a:cs typeface="Arial"/>
              </a:rPr>
              <a:t>Develop the final survey form.</a:t>
            </a:r>
            <a:endParaRPr lang="en-US">
              <a:latin typeface="Arial"/>
              <a:cs typeface="Arial"/>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6008" y="-27384"/>
            <a:ext cx="12293600" cy="6908006"/>
          </a:xfrm>
          <a:prstGeom prst="rect">
            <a:avLst/>
          </a:prstGeom>
        </p:spPr>
      </p:pic>
      <p:sp>
        <p:nvSpPr>
          <p:cNvPr id="5" name="Foliennummernplatzhalter 3">
            <a:extLst>
              <a:ext uri="{FF2B5EF4-FFF2-40B4-BE49-F238E27FC236}">
                <a16:creationId xmlns:a16="http://schemas.microsoft.com/office/drawing/2014/main" id="{B9741CEF-6A5D-44EE-8DD6-12FE009333D1}"/>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1B9A8CFD-228E-4EE3-AF53-ACACF0574560}"/>
              </a:ext>
            </a:extLst>
          </p:cNvPr>
          <p:cNvSpPr>
            <a:spLocks noGrp="1"/>
          </p:cNvSpPr>
          <p:nvPr>
            <p:ph type="title"/>
          </p:nvPr>
        </p:nvSpPr>
        <p:spPr>
          <a:xfrm>
            <a:off x="4388004" y="2636912"/>
            <a:ext cx="3529608" cy="1325563"/>
          </a:xfrm>
        </p:spPr>
        <p:txBody>
          <a:bodyPr>
            <a:normAutofit/>
          </a:bodyPr>
          <a:lstStyle/>
          <a:p>
            <a:pPr algn="ctr"/>
            <a:r>
              <a:rPr lang="en-US" sz="2800" b="1">
                <a:solidFill>
                  <a:schemeClr val="bg1"/>
                </a:solidFill>
                <a:latin typeface="Arial" panose="020B0604020202020204" pitchFamily="34" charset="0"/>
                <a:cs typeface="Arial" panose="020B0604020202020204" pitchFamily="34" charset="0"/>
              </a:rPr>
              <a:t>Wrap Up</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Grafik 6">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1" name="Foliennummernplatzhalter 3">
            <a:extLst>
              <a:ext uri="{FF2B5EF4-FFF2-40B4-BE49-F238E27FC236}">
                <a16:creationId xmlns:a16="http://schemas.microsoft.com/office/drawing/2014/main" id="{21690511-DBAE-439D-A2E4-C17727B43E5A}"/>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149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1EE6833-3393-4FA3-AC10-B28746732324}"/>
              </a:ext>
            </a:extLst>
          </p:cNvPr>
          <p:cNvSpPr>
            <a:spLocks noGrp="1"/>
          </p:cNvSpPr>
          <p:nvPr>
            <p:ph type="title"/>
          </p:nvPr>
        </p:nvSpPr>
        <p:spPr>
          <a:xfrm>
            <a:off x="479376" y="188640"/>
            <a:ext cx="1945432" cy="623288"/>
          </a:xfrm>
        </p:spPr>
        <p:txBody>
          <a:bodyPr>
            <a:normAutofit/>
          </a:bodyPr>
          <a:lstStyle/>
          <a:p>
            <a:r>
              <a:rPr lang="en-US" sz="2400">
                <a:solidFill>
                  <a:schemeClr val="bg1"/>
                </a:solidFill>
                <a:latin typeface="Arial" panose="020B0604020202020204" pitchFamily="34" charset="0"/>
                <a:cs typeface="Arial" panose="020B0604020202020204" pitchFamily="34" charset="0"/>
              </a:rPr>
              <a:t>Literature</a:t>
            </a:r>
          </a:p>
        </p:txBody>
      </p:sp>
      <p:pic>
        <p:nvPicPr>
          <p:cNvPr id="13" name="Grafik 12">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9" name="Grafik 8">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5" name="Textfeld 14"/>
          <p:cNvSpPr txBox="1"/>
          <p:nvPr/>
        </p:nvSpPr>
        <p:spPr bwMode="auto">
          <a:xfrm>
            <a:off x="479376" y="1182811"/>
            <a:ext cx="11076848" cy="2462213"/>
          </a:xfrm>
          <a:prstGeom prst="rect">
            <a:avLst/>
          </a:prstGeom>
          <a:noFill/>
        </p:spPr>
        <p:txBody>
          <a:bodyPr wrap="square">
            <a:spAutoFit/>
          </a:bodyPr>
          <a:lstStyle/>
          <a:p>
            <a:pPr>
              <a:defRPr/>
            </a:pPr>
            <a:r>
              <a:rPr lang="en-US" b="1">
                <a:latin typeface="Arial"/>
                <a:cs typeface="Arial"/>
              </a:rPr>
              <a:t>Data Quality</a:t>
            </a:r>
            <a:endParaRPr lang="en-US">
              <a:latin typeface="Arial"/>
              <a:cs typeface="Arial"/>
            </a:endParaRPr>
          </a:p>
          <a:p>
            <a:pPr>
              <a:spcAft>
                <a:spcPts val="600"/>
              </a:spcAft>
              <a:defRPr/>
            </a:pPr>
            <a:r>
              <a:rPr lang="en-US">
                <a:latin typeface="Arial"/>
                <a:cs typeface="Arial"/>
              </a:rPr>
              <a:t>Groves, R.; Fowler, F.; Couper, M.; Lepkowski, J.; Singer, E.; Tourangeau, R. (2009). Survey Methodology (2nd Edition). John Wiley &amp; Sons, Inc. ISBN 0-470-46546-8</a:t>
            </a:r>
            <a:endParaRPr lang="en-US"/>
          </a:p>
          <a:p>
            <a:pPr>
              <a:defRPr/>
            </a:pPr>
            <a:r>
              <a:rPr lang="en-US">
                <a:latin typeface="Arial"/>
                <a:cs typeface="Arial"/>
              </a:rPr>
              <a:t>Danner, D. (2016). </a:t>
            </a:r>
            <a:r>
              <a:rPr lang="en-US" u="sng">
                <a:latin typeface="Arial"/>
                <a:cs typeface="Arial"/>
                <a:hlinkClick r:id="rId6" tooltip="https://www.gesis.org/fileadmin/admin/Dateikatalog/pdf/guidelines/reliability_precision_measurement_danner_2016.pdf"/>
              </a:rPr>
              <a:t>Reliability – The precision of a measurement</a:t>
            </a:r>
            <a:r>
              <a:rPr lang="en-US">
                <a:latin typeface="Arial"/>
                <a:cs typeface="Arial"/>
              </a:rPr>
              <a:t>. GESIS Survey Guidelines. Mannheim,</a:t>
            </a:r>
            <a:endParaRPr lang="en-US"/>
          </a:p>
          <a:p>
            <a:pPr>
              <a:spcAft>
                <a:spcPts val="600"/>
              </a:spcAft>
              <a:defRPr/>
            </a:pPr>
            <a:r>
              <a:rPr lang="en-US">
                <a:latin typeface="Arial"/>
                <a:cs typeface="Arial"/>
              </a:rPr>
              <a:t>Germany: GESIS – Leibniz Institute for the Social Sciences. doi: 10.15465/gesis-sg_en_011</a:t>
            </a:r>
            <a:endParaRPr lang="en-US"/>
          </a:p>
          <a:p>
            <a:pPr>
              <a:defRPr/>
            </a:pPr>
            <a:r>
              <a:rPr lang="en-US">
                <a:latin typeface="Arial"/>
                <a:cs typeface="Arial"/>
              </a:rPr>
              <a:t>Repke, Lydia; Birkenmaier, Lukas; Lechner, Clemens M. (2024). </a:t>
            </a:r>
            <a:r>
              <a:rPr lang="en-US" u="sng">
                <a:latin typeface="Arial"/>
                <a:cs typeface="Arial"/>
                <a:hlinkClick r:id="rId7" tooltip="https://www.gesis.org/fileadmin/admin/Dateikatalog/pdf/guidelines/validity_in_survey_research_repke_birkenmaier_lechner_2024.pdf"/>
              </a:rPr>
              <a:t>Validity in Survey Research -</a:t>
            </a:r>
            <a:endParaRPr lang="en-US"/>
          </a:p>
          <a:p>
            <a:pPr>
              <a:defRPr/>
            </a:pPr>
            <a:r>
              <a:rPr lang="en-US" u="sng">
                <a:latin typeface="Arial"/>
                <a:cs typeface="Arial"/>
                <a:hlinkClick r:id="rId7" tooltip="https://www.gesis.org/fileadmin/admin/Dateikatalog/pdf/guidelines/validity_in_survey_research_repke_birkenmaier_lechner_2024.pdf"/>
              </a:rPr>
              <a:t>From Research Design to Measurement Instruments. Mannheim</a:t>
            </a:r>
            <a:r>
              <a:rPr lang="en-US">
                <a:latin typeface="Arial"/>
                <a:cs typeface="Arial"/>
              </a:rPr>
              <a:t>, GESIS – Leibniz-Institute for</a:t>
            </a:r>
            <a:endParaRPr lang="en-US"/>
          </a:p>
          <a:p>
            <a:pPr>
              <a:defRPr/>
            </a:pPr>
            <a:r>
              <a:rPr lang="en-US">
                <a:latin typeface="Arial"/>
                <a:cs typeface="Arial"/>
              </a:rPr>
              <a:t>the Social Sciences (GESIS – Survey Guidelines). DOI: 10.15465/gesis-sg_en_048</a:t>
            </a:r>
            <a:endParaRPr lang="en-US"/>
          </a:p>
        </p:txBody>
      </p:sp>
      <p:sp>
        <p:nvSpPr>
          <p:cNvPr id="12" name="Textfeld 11"/>
          <p:cNvSpPr txBox="1"/>
          <p:nvPr/>
        </p:nvSpPr>
        <p:spPr bwMode="auto">
          <a:xfrm>
            <a:off x="479376" y="3681025"/>
            <a:ext cx="11076849" cy="923330"/>
          </a:xfrm>
          <a:prstGeom prst="rect">
            <a:avLst/>
          </a:prstGeom>
          <a:noFill/>
        </p:spPr>
        <p:txBody>
          <a:bodyPr wrap="square">
            <a:spAutoFit/>
          </a:bodyPr>
          <a:lstStyle/>
          <a:p>
            <a:pPr>
              <a:defRPr/>
            </a:pPr>
            <a:r>
              <a:rPr lang="en-US" b="1">
                <a:latin typeface="Arial"/>
                <a:cs typeface="Arial"/>
              </a:rPr>
              <a:t>Cognitive Pretesting</a:t>
            </a:r>
            <a:endParaRPr lang="en-US"/>
          </a:p>
          <a:p>
            <a:pPr>
              <a:defRPr/>
            </a:pPr>
            <a:r>
              <a:rPr lang="en-US">
                <a:latin typeface="Arial"/>
                <a:cs typeface="Arial"/>
              </a:rPr>
              <a:t>Lenzner, Timo; Hadler, Patricia; Neuert, Cornelia E. (2024). </a:t>
            </a:r>
            <a:r>
              <a:rPr lang="en-US" u="sng">
                <a:latin typeface="Arial"/>
                <a:cs typeface="Arial"/>
                <a:hlinkClick r:id="rId8" tooltip="https://www.gesis.org/fileadmin/admin/Dateikatalog/pdf/guidelines/cognitive_pretesting_lenzer_hadler_neuert_3.0_2024.pdf"/>
              </a:rPr>
              <a:t>Cognitive Pretesting</a:t>
            </a:r>
            <a:r>
              <a:rPr lang="en-US">
                <a:latin typeface="Arial"/>
                <a:cs typeface="Arial"/>
              </a:rPr>
              <a:t>. Mannheim, GESIS</a:t>
            </a:r>
            <a:endParaRPr lang="en-US"/>
          </a:p>
          <a:p>
            <a:pPr>
              <a:defRPr/>
            </a:pPr>
            <a:r>
              <a:rPr lang="en-US">
                <a:latin typeface="Arial"/>
                <a:cs typeface="Arial"/>
              </a:rPr>
              <a:t>– Leibniz Institute for the Social Sciences (GESIS – Survey Guidelines). DOI: 10.15465/gesis-sg_en_049</a:t>
            </a:r>
            <a:endParaRPr lang="en-US"/>
          </a:p>
        </p:txBody>
      </p:sp>
      <p:sp>
        <p:nvSpPr>
          <p:cNvPr id="8" name="Textfeld 7"/>
          <p:cNvSpPr txBox="1"/>
          <p:nvPr/>
        </p:nvSpPr>
        <p:spPr bwMode="auto">
          <a:xfrm>
            <a:off x="363548" y="4766081"/>
            <a:ext cx="11264685" cy="1831271"/>
          </a:xfrm>
          <a:prstGeom prst="rect">
            <a:avLst/>
          </a:prstGeom>
          <a:noFill/>
        </p:spPr>
        <p:txBody>
          <a:bodyPr wrap="square">
            <a:spAutoFit/>
          </a:bodyPr>
          <a:lstStyle/>
          <a:p>
            <a:pPr marL="91440" marR="0" indent="0" algn="just">
              <a:defRPr/>
            </a:pPr>
            <a:r>
              <a:rPr lang="en-US" b="1">
                <a:latin typeface="Arial"/>
                <a:cs typeface="Arial"/>
              </a:rPr>
              <a:t>Expert Interviews</a:t>
            </a:r>
            <a:endParaRPr lang="en-US"/>
          </a:p>
          <a:p>
            <a:pPr marL="91440" marR="0" indent="0" algn="just">
              <a:spcAft>
                <a:spcPts val="600"/>
              </a:spcAft>
              <a:defRPr/>
            </a:pPr>
            <a:r>
              <a:rPr lang="en-US">
                <a:latin typeface="Arial"/>
                <a:cs typeface="Arial"/>
              </a:rPr>
              <a:t>Gläser, Jochen/Laudel, Grit (2009): On Interviewing "Good" and "Bad" Experts. In: Bogner, Alexander/Littig, Beate/Menz, Wolfgang (Hrsg.): Interviewing experts. Research methods series. Basingstoke [England], New York: Palgrave Macmillan, S. 117-137.</a:t>
            </a:r>
            <a:endParaRPr lang="en-US"/>
          </a:p>
          <a:p>
            <a:pPr marL="91440" marR="0" indent="0" algn="just">
              <a:defRPr/>
            </a:pPr>
            <a:r>
              <a:rPr lang="en-US">
                <a:latin typeface="Arial"/>
                <a:cs typeface="Arial"/>
              </a:rPr>
              <a:t>Bogner, Alexander/Littig, Beate/Menz, Wolfgang (Hrsg.) (2009): Interviewing experts. Research methods series. Basingstoke [England], New York: Palgrave Macmillan.</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2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15</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E272E122-2B43-4644-8932-3C2D99A7F431}"/>
              </a:ext>
            </a:extLst>
          </p:cNvPr>
          <p:cNvSpPr>
            <a:spLocks noGrp="1"/>
          </p:cNvSpPr>
          <p:nvPr>
            <p:ph type="title"/>
          </p:nvPr>
        </p:nvSpPr>
        <p:spPr>
          <a:xfrm>
            <a:off x="228030" y="-180538"/>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Research Data Quality</a:t>
            </a:r>
          </a:p>
        </p:txBody>
      </p:sp>
      <p:pic>
        <p:nvPicPr>
          <p:cNvPr id="14" name="Grafik 13">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5" name="Rechteck 14"/>
          <p:cNvSpPr/>
          <p:nvPr/>
        </p:nvSpPr>
        <p:spPr bwMode="auto">
          <a:xfrm>
            <a:off x="480748" y="1196752"/>
            <a:ext cx="1115990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Data validity</a:t>
            </a:r>
            <a:endParaRPr lang="en-US"/>
          </a:p>
        </p:txBody>
      </p:sp>
      <p:sp>
        <p:nvSpPr>
          <p:cNvPr id="2" name="Textfeld 1"/>
          <p:cNvSpPr txBox="1"/>
          <p:nvPr/>
        </p:nvSpPr>
        <p:spPr bwMode="auto">
          <a:xfrm>
            <a:off x="480748" y="1844824"/>
            <a:ext cx="10727820" cy="369332"/>
          </a:xfrm>
          <a:prstGeom prst="rect">
            <a:avLst/>
          </a:prstGeom>
          <a:noFill/>
        </p:spPr>
        <p:txBody>
          <a:bodyPr wrap="square" rtlCol="0">
            <a:spAutoFit/>
          </a:bodyPr>
          <a:lstStyle/>
          <a:p>
            <a:pPr>
              <a:defRPr/>
            </a:pPr>
            <a:r>
              <a:rPr lang="en-US">
                <a:latin typeface="Arial"/>
                <a:cs typeface="Arial"/>
              </a:rPr>
              <a:t>Do the questions measure what they are </a:t>
            </a:r>
            <a:r>
              <a:rPr lang="en-US" b="1">
                <a:latin typeface="Arial"/>
                <a:cs typeface="Arial"/>
              </a:rPr>
              <a:t>intended to measure</a:t>
            </a:r>
            <a:r>
              <a:rPr lang="en-US">
                <a:latin typeface="Arial"/>
                <a:cs typeface="Arial"/>
              </a:rPr>
              <a:t>?</a:t>
            </a:r>
            <a:endParaRPr lang="en-US"/>
          </a:p>
        </p:txBody>
      </p:sp>
      <p:pic>
        <p:nvPicPr>
          <p:cNvPr id="6" name="Grafik 5">
            <a:extLs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7078960" y="1124744"/>
            <a:ext cx="1177280" cy="1177280"/>
          </a:xfrm>
          <a:prstGeom prst="rect">
            <a:avLst/>
          </a:prstGeom>
        </p:spPr>
      </p:pic>
      <p:pic>
        <p:nvPicPr>
          <p:cNvPr id="23" name="Grafik 22">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865470" y="2402114"/>
            <a:ext cx="910049" cy="910049"/>
          </a:xfrm>
          <a:prstGeom prst="rect">
            <a:avLst/>
          </a:prstGeom>
        </p:spPr>
      </p:pic>
      <p:sp>
        <p:nvSpPr>
          <p:cNvPr id="8" name="Rechteck: abgerundete Ecken 7"/>
          <p:cNvSpPr/>
          <p:nvPr/>
        </p:nvSpPr>
        <p:spPr bwMode="auto">
          <a:xfrm>
            <a:off x="767408" y="2376500"/>
            <a:ext cx="3240360" cy="936104"/>
          </a:xfrm>
          <a:prstGeom prst="roundRect">
            <a:avLst>
              <a:gd name="adj" fmla="val 16667"/>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b="1">
                <a:solidFill>
                  <a:schemeClr val="tx1"/>
                </a:solidFill>
                <a:latin typeface="Arial"/>
                <a:cs typeface="Arial"/>
              </a:rPr>
              <a:t>Content validity</a:t>
            </a:r>
            <a:endParaRPr lang="en-US" b="1"/>
          </a:p>
        </p:txBody>
      </p:sp>
      <p:sp>
        <p:nvSpPr>
          <p:cNvPr id="9" name="Rechteck: abgerundete Ecken 8"/>
          <p:cNvSpPr/>
          <p:nvPr/>
        </p:nvSpPr>
        <p:spPr bwMode="auto">
          <a:xfrm>
            <a:off x="767408" y="3456179"/>
            <a:ext cx="3240360" cy="3041099"/>
          </a:xfrm>
          <a:prstGeom prst="roundRect">
            <a:avLst>
              <a:gd name="adj" fmla="val 6778"/>
            </a:avLst>
          </a:prstGeom>
          <a:noFill/>
          <a:ln w="9525" cap="flat" cmpd="sng" algn="ctr">
            <a:solidFill>
              <a:schemeClr val="accent1"/>
            </a:solidFill>
            <a:prstDash val="solid"/>
            <a:round/>
            <a:headEnd type="none" w="med" len="med"/>
            <a:tailEnd type="none" w="med" len="med"/>
          </a:ln>
        </p:spPr>
        <p:style>
          <a:lnRef idx="0">
            <a:srgbClr val="000000"/>
          </a:lnRef>
          <a:fillRef idx="0">
            <a:srgbClr val="000000"/>
          </a:fillRef>
          <a:effectRef idx="0">
            <a:srgbClr val="000000"/>
          </a:effectRef>
          <a:fontRef idx="minor">
            <a:schemeClr val="accent1"/>
          </a:fontRef>
        </p:style>
        <p:txBody>
          <a:bodyPr rtlCol="0" anchor="t"/>
          <a:lstStyle/>
          <a:p>
            <a:pPr>
              <a:spcAft>
                <a:spcPts val="1200"/>
              </a:spcAft>
              <a:defRPr/>
            </a:pPr>
            <a:r>
              <a:rPr lang="en-US" sz="1600">
                <a:solidFill>
                  <a:schemeClr val="tx1"/>
                </a:solidFill>
                <a:latin typeface="Arial"/>
                <a:cs typeface="Arial"/>
              </a:rPr>
              <a:t>Does the instrument cover </a:t>
            </a:r>
            <a:r>
              <a:rPr lang="en-US" sz="1600" b="1">
                <a:solidFill>
                  <a:schemeClr val="tx1"/>
                </a:solidFill>
                <a:latin typeface="Arial"/>
                <a:cs typeface="Arial"/>
              </a:rPr>
              <a:t>all relevant aspects</a:t>
            </a:r>
            <a:r>
              <a:rPr lang="en-US" sz="1600">
                <a:solidFill>
                  <a:schemeClr val="tx1"/>
                </a:solidFill>
                <a:latin typeface="Arial"/>
                <a:cs typeface="Arial"/>
              </a:rPr>
              <a:t> of the concept being measured?</a:t>
            </a:r>
            <a:endParaRPr lang="en-US"/>
          </a:p>
          <a:p>
            <a:pPr>
              <a:defRPr/>
            </a:pPr>
            <a:r>
              <a:rPr lang="en-US" sz="1600">
                <a:solidFill>
                  <a:schemeClr val="tx1"/>
                </a:solidFill>
                <a:latin typeface="Arial"/>
                <a:cs typeface="Arial"/>
              </a:rPr>
              <a:t>Job Proficiency Test: </a:t>
            </a:r>
            <a:br>
              <a:rPr lang="en-US" sz="1600">
                <a:solidFill>
                  <a:schemeClr val="tx1"/>
                </a:solidFill>
                <a:latin typeface="Arial"/>
                <a:cs typeface="Arial"/>
              </a:rPr>
            </a:br>
            <a:r>
              <a:rPr lang="en-US" sz="1600">
                <a:solidFill>
                  <a:schemeClr val="tx1"/>
                </a:solidFill>
                <a:latin typeface="Arial"/>
                <a:cs typeface="Arial"/>
              </a:rPr>
              <a:t>A test for graphic designer that assesses software knowledge but ignores understanding of design principles lacks content validity.</a:t>
            </a:r>
            <a:endParaRPr lang="en-US"/>
          </a:p>
        </p:txBody>
      </p:sp>
      <p:pic>
        <p:nvPicPr>
          <p:cNvPr id="21" name="Grafik 20">
            <a:extLst>
              <a:ext uri="{C183D7F6-B498-43B3-948B-1728B52AA6E4}">
                <adec:decorative xmlns:adec="http://schemas.microsoft.com/office/drawing/2017/decorative" val="1"/>
              </a:ext>
            </a:extLst>
          </p:cNvPr>
          <p:cNvPicPr>
            <a:picLocks noChangeAspect="1"/>
          </p:cNvPicPr>
          <p:nvPr/>
        </p:nvPicPr>
        <p:blipFill>
          <a:blip r:embed="rId9"/>
          <a:stretch/>
        </p:blipFill>
        <p:spPr bwMode="auto">
          <a:xfrm>
            <a:off x="4439816" y="2535571"/>
            <a:ext cx="677405" cy="677405"/>
          </a:xfrm>
          <a:prstGeom prst="rect">
            <a:avLst/>
          </a:prstGeom>
        </p:spPr>
      </p:pic>
      <p:sp>
        <p:nvSpPr>
          <p:cNvPr id="13" name="Rechteck: abgerundete Ecken 12"/>
          <p:cNvSpPr/>
          <p:nvPr/>
        </p:nvSpPr>
        <p:spPr bwMode="auto">
          <a:xfrm>
            <a:off x="4367808" y="2376060"/>
            <a:ext cx="3240360" cy="936104"/>
          </a:xfrm>
          <a:prstGeom prst="roundRect">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b="1">
                <a:solidFill>
                  <a:schemeClr val="tx1"/>
                </a:solidFill>
                <a:latin typeface="Arial"/>
                <a:cs typeface="Arial"/>
              </a:rPr>
              <a:t>Construct</a:t>
            </a:r>
            <a:r>
              <a:rPr lang="en-US" b="1">
                <a:latin typeface="Arial"/>
                <a:cs typeface="Arial"/>
              </a:rPr>
              <a:t> </a:t>
            </a:r>
            <a:r>
              <a:rPr lang="en-US" b="1">
                <a:solidFill>
                  <a:schemeClr val="tx1"/>
                </a:solidFill>
                <a:latin typeface="Arial"/>
                <a:cs typeface="Arial"/>
              </a:rPr>
              <a:t>validity</a:t>
            </a:r>
            <a:endParaRPr lang="en-US" b="1"/>
          </a:p>
        </p:txBody>
      </p:sp>
      <p:sp>
        <p:nvSpPr>
          <p:cNvPr id="17" name="Rechteck: abgerundete Ecken 16"/>
          <p:cNvSpPr/>
          <p:nvPr/>
        </p:nvSpPr>
        <p:spPr bwMode="auto">
          <a:xfrm>
            <a:off x="4367808" y="3456180"/>
            <a:ext cx="3240360" cy="3041098"/>
          </a:xfrm>
          <a:prstGeom prst="roundRect">
            <a:avLst>
              <a:gd name="adj" fmla="val 6778"/>
            </a:avLst>
          </a:prstGeom>
          <a:noFill/>
          <a:ln w="9525" cap="flat" cmpd="sng" algn="ctr">
            <a:solidFill>
              <a:schemeClr val="accent2"/>
            </a:solidFill>
            <a:prstDash val="solid"/>
            <a:round/>
            <a:headEnd type="none" w="med" len="med"/>
            <a:tailEnd type="none" w="med" len="med"/>
          </a:ln>
        </p:spPr>
        <p:style>
          <a:lnRef idx="0">
            <a:srgbClr val="000000"/>
          </a:lnRef>
          <a:fillRef idx="0">
            <a:srgbClr val="000000"/>
          </a:fillRef>
          <a:effectRef idx="0">
            <a:srgbClr val="000000"/>
          </a:effectRef>
          <a:fontRef idx="minor">
            <a:schemeClr val="accent2"/>
          </a:fontRef>
        </p:style>
        <p:txBody>
          <a:bodyPr rtlCol="0" anchor="t"/>
          <a:lstStyle/>
          <a:p>
            <a:pPr>
              <a:spcAft>
                <a:spcPts val="1200"/>
              </a:spcAft>
              <a:defRPr/>
            </a:pPr>
            <a:r>
              <a:rPr lang="en-US" sz="1600">
                <a:solidFill>
                  <a:schemeClr val="tx1"/>
                </a:solidFill>
                <a:latin typeface="Arial"/>
                <a:cs typeface="Arial"/>
              </a:rPr>
              <a:t>Does the instrument </a:t>
            </a:r>
            <a:r>
              <a:rPr lang="en-US" sz="1600" b="1">
                <a:solidFill>
                  <a:schemeClr val="tx1"/>
                </a:solidFill>
                <a:latin typeface="Arial"/>
                <a:cs typeface="Arial"/>
              </a:rPr>
              <a:t>accurately measure the theoretical concept </a:t>
            </a:r>
            <a:r>
              <a:rPr lang="en-US" sz="1600">
                <a:solidFill>
                  <a:schemeClr val="tx1"/>
                </a:solidFill>
                <a:latin typeface="Arial"/>
                <a:cs typeface="Arial"/>
              </a:rPr>
              <a:t>it is intended to assess?</a:t>
            </a:r>
            <a:endParaRPr lang="en-US"/>
          </a:p>
          <a:p>
            <a:pPr>
              <a:defRPr/>
            </a:pPr>
            <a:r>
              <a:rPr lang="en-US" sz="1600">
                <a:solidFill>
                  <a:schemeClr val="tx1"/>
                </a:solidFill>
                <a:latin typeface="Arial"/>
                <a:cs typeface="Arial"/>
              </a:rPr>
              <a:t>Stress Assessment Test: </a:t>
            </a:r>
            <a:br>
              <a:rPr lang="en-US" sz="1600">
                <a:solidFill>
                  <a:schemeClr val="tx1"/>
                </a:solidFill>
                <a:latin typeface="Arial"/>
                <a:cs typeface="Arial"/>
              </a:rPr>
            </a:br>
            <a:r>
              <a:rPr lang="en-US" sz="1600">
                <a:solidFill>
                  <a:schemeClr val="tx1"/>
                </a:solidFill>
                <a:latin typeface="Arial"/>
                <a:cs typeface="Arial"/>
              </a:rPr>
              <a:t>A test trying to measure “stress” should reflect the psychological and emotional aspects of stress.</a:t>
            </a:r>
            <a:endParaRPr lang="en-US"/>
          </a:p>
        </p:txBody>
      </p:sp>
      <p:pic>
        <p:nvPicPr>
          <p:cNvPr id="26" name="Grafik 25">
            <a:extLst>
              <a:ext uri="{C183D7F6-B498-43B3-948B-1728B52AA6E4}">
                <adec:decorative xmlns:adec="http://schemas.microsoft.com/office/drawing/2017/decorative" val="1"/>
              </a:ext>
            </a:extLst>
          </p:cNvPr>
          <p:cNvPicPr>
            <a:picLocks noChangeAspect="1"/>
          </p:cNvPicPr>
          <p:nvPr/>
        </p:nvPicPr>
        <p:blipFill>
          <a:blip r:embed="rId10"/>
          <a:stretch/>
        </p:blipFill>
        <p:spPr bwMode="auto">
          <a:xfrm>
            <a:off x="8112224" y="2544375"/>
            <a:ext cx="669454" cy="669454"/>
          </a:xfrm>
          <a:prstGeom prst="rect">
            <a:avLst/>
          </a:prstGeom>
        </p:spPr>
      </p:pic>
      <p:sp>
        <p:nvSpPr>
          <p:cNvPr id="16" name="Rechteck: abgerundete Ecken 15"/>
          <p:cNvSpPr/>
          <p:nvPr/>
        </p:nvSpPr>
        <p:spPr bwMode="auto">
          <a:xfrm>
            <a:off x="7968208" y="2348880"/>
            <a:ext cx="3227019" cy="936104"/>
          </a:xfrm>
          <a:prstGeom prst="roundRect">
            <a:avLst>
              <a:gd name="adj" fmla="val 16667"/>
            </a:avLst>
          </a:prstGeom>
          <a:solidFill>
            <a:schemeClr val="accent6">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b="1">
                <a:solidFill>
                  <a:schemeClr val="tx1"/>
                </a:solidFill>
                <a:latin typeface="Arial"/>
                <a:cs typeface="Arial"/>
              </a:rPr>
              <a:t>Criterion</a:t>
            </a:r>
            <a:r>
              <a:rPr lang="en-US" b="1">
                <a:latin typeface="Arial"/>
                <a:cs typeface="Arial"/>
              </a:rPr>
              <a:t> </a:t>
            </a:r>
            <a:r>
              <a:rPr lang="en-US" b="1">
                <a:solidFill>
                  <a:schemeClr val="tx1"/>
                </a:solidFill>
                <a:latin typeface="Arial"/>
                <a:cs typeface="Arial"/>
              </a:rPr>
              <a:t>validity</a:t>
            </a:r>
            <a:endParaRPr lang="en-US" b="1"/>
          </a:p>
        </p:txBody>
      </p:sp>
      <p:sp>
        <p:nvSpPr>
          <p:cNvPr id="18" name="Rechteck: abgerundete Ecken 17"/>
          <p:cNvSpPr/>
          <p:nvPr/>
        </p:nvSpPr>
        <p:spPr bwMode="auto">
          <a:xfrm>
            <a:off x="7968209" y="3456180"/>
            <a:ext cx="3227018" cy="3025876"/>
          </a:xfrm>
          <a:prstGeom prst="roundRect">
            <a:avLst>
              <a:gd name="adj" fmla="val 6778"/>
            </a:avLst>
          </a:prstGeom>
          <a:noFill/>
          <a:ln w="9525" cap="flat" cmpd="sng" algn="ctr">
            <a:solidFill>
              <a:schemeClr val="accent6"/>
            </a:solidFill>
            <a:prstDash val="solid"/>
            <a:round/>
            <a:headEnd type="none" w="med" len="med"/>
            <a:tailEnd type="none" w="med" len="med"/>
          </a:ln>
        </p:spPr>
        <p:style>
          <a:lnRef idx="0">
            <a:srgbClr val="000000"/>
          </a:lnRef>
          <a:fillRef idx="0">
            <a:srgbClr val="000000"/>
          </a:fillRef>
          <a:effectRef idx="0">
            <a:srgbClr val="000000"/>
          </a:effectRef>
          <a:fontRef idx="minor">
            <a:schemeClr val="accent6"/>
          </a:fontRef>
        </p:style>
        <p:txBody>
          <a:bodyPr rtlCol="0" anchor="t"/>
          <a:lstStyle/>
          <a:p>
            <a:pPr>
              <a:spcAft>
                <a:spcPts val="1200"/>
              </a:spcAft>
              <a:defRPr/>
            </a:pPr>
            <a:r>
              <a:rPr lang="en-US" sz="1600">
                <a:solidFill>
                  <a:schemeClr val="tx1"/>
                </a:solidFill>
                <a:latin typeface="Arial"/>
                <a:cs typeface="Arial"/>
              </a:rPr>
              <a:t>Do the instruments outcomes </a:t>
            </a:r>
            <a:r>
              <a:rPr lang="en-US" sz="1600" b="1">
                <a:solidFill>
                  <a:schemeClr val="tx1"/>
                </a:solidFill>
                <a:latin typeface="Arial"/>
                <a:cs typeface="Arial"/>
              </a:rPr>
              <a:t>relate to the outcomes of another measures</a:t>
            </a:r>
            <a:r>
              <a:rPr lang="en-US" sz="1600">
                <a:solidFill>
                  <a:schemeClr val="tx1"/>
                </a:solidFill>
                <a:latin typeface="Arial"/>
                <a:cs typeface="Arial"/>
              </a:rPr>
              <a:t>?</a:t>
            </a:r>
          </a:p>
          <a:p>
            <a:pPr>
              <a:spcAft>
                <a:spcPts val="600"/>
              </a:spcAft>
              <a:defRPr/>
            </a:pPr>
            <a:r>
              <a:rPr lang="en-US" sz="1600">
                <a:solidFill>
                  <a:schemeClr val="tx1"/>
                </a:solidFill>
                <a:latin typeface="Arial"/>
                <a:cs typeface="Arial"/>
              </a:rPr>
              <a:t>Concurrent validity: Does it relate to an existing </a:t>
            </a:r>
            <a:r>
              <a:rPr lang="en-US" sz="1600" b="1">
                <a:solidFill>
                  <a:schemeClr val="tx1"/>
                </a:solidFill>
                <a:latin typeface="Arial"/>
                <a:cs typeface="Arial"/>
              </a:rPr>
              <a:t>similar measure</a:t>
            </a:r>
            <a:r>
              <a:rPr lang="en-US" sz="1600">
                <a:solidFill>
                  <a:schemeClr val="tx1"/>
                </a:solidFill>
                <a:latin typeface="Arial"/>
                <a:cs typeface="Arial"/>
              </a:rPr>
              <a:t>?</a:t>
            </a:r>
            <a:endParaRPr lang="en-US"/>
          </a:p>
          <a:p>
            <a:pPr>
              <a:defRPr/>
            </a:pPr>
            <a:r>
              <a:rPr lang="en-US" sz="1600">
                <a:solidFill>
                  <a:schemeClr val="tx1"/>
                </a:solidFill>
                <a:latin typeface="Arial"/>
                <a:cs typeface="Arial"/>
              </a:rPr>
              <a:t>Predictive validity: Does the instrument </a:t>
            </a:r>
            <a:r>
              <a:rPr lang="en-US" sz="1600" b="1">
                <a:solidFill>
                  <a:schemeClr val="tx1"/>
                </a:solidFill>
                <a:latin typeface="Arial"/>
                <a:cs typeface="Arial"/>
              </a:rPr>
              <a:t>predict future outcomes</a:t>
            </a:r>
            <a:r>
              <a:rPr lang="en-US" sz="1600">
                <a:solidFill>
                  <a:schemeClr val="tx1"/>
                </a:solidFill>
                <a:latin typeface="Arial"/>
                <a:cs typeface="Arial"/>
              </a:rPr>
              <a:t>? (e. g. a job aptitude test predicting future job performance)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7" grpId="0" animBg="1"/>
      <p:bldP spid="16" grpId="0" animBg="1"/>
      <p:bldP spid="18" grpId="0" animBg="1"/>
    </p:bldLst>
  </p:timing>
</p:sld>
</file>

<file path=ppt/slides/slide1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Grafik 6">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8" name="Foliennummernplatzhalter 3">
            <a:extLst>
              <a:ext uri="{FF2B5EF4-FFF2-40B4-BE49-F238E27FC236}">
                <a16:creationId xmlns:a16="http://schemas.microsoft.com/office/drawing/2014/main" id="{883FA8C3-7275-4464-AA77-BE6A221FBB50}"/>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150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B679DD73-AABD-4A26-94A8-A1D7E2838226}"/>
              </a:ext>
            </a:extLst>
          </p:cNvPr>
          <p:cNvSpPr>
            <a:spLocks noGrp="1"/>
          </p:cNvSpPr>
          <p:nvPr>
            <p:ph type="title"/>
          </p:nvPr>
        </p:nvSpPr>
        <p:spPr>
          <a:xfrm>
            <a:off x="219760" y="145856"/>
            <a:ext cx="3601616" cy="717974"/>
          </a:xfrm>
        </p:spPr>
        <p:txBody>
          <a:bodyPr>
            <a:normAutofit/>
          </a:bodyPr>
          <a:lstStyle/>
          <a:p>
            <a:r>
              <a:rPr lang="en-US" sz="2400">
                <a:solidFill>
                  <a:schemeClr val="bg1"/>
                </a:solidFill>
                <a:latin typeface="Arial" panose="020B0604020202020204" pitchFamily="34" charset="0"/>
                <a:cs typeface="Arial" panose="020B0604020202020204" pitchFamily="34" charset="0"/>
              </a:rPr>
              <a:t>Literature</a:t>
            </a:r>
            <a:endParaRPr lang="en-US" sz="2400">
              <a:solidFill>
                <a:schemeClr val="bg1"/>
              </a:solidFill>
            </a:endParaRPr>
          </a:p>
        </p:txBody>
      </p:sp>
      <p:pic>
        <p:nvPicPr>
          <p:cNvPr id="13" name="Grafik 12">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9" name="Grafik 8">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Textfeld 13"/>
          <p:cNvSpPr txBox="1"/>
          <p:nvPr/>
        </p:nvSpPr>
        <p:spPr bwMode="auto">
          <a:xfrm>
            <a:off x="244352" y="1444660"/>
            <a:ext cx="6141308" cy="369332"/>
          </a:xfrm>
          <a:prstGeom prst="rect">
            <a:avLst/>
          </a:prstGeom>
          <a:noFill/>
        </p:spPr>
        <p:txBody>
          <a:bodyPr wrap="square">
            <a:spAutoFit/>
          </a:bodyPr>
          <a:lstStyle/>
          <a:p>
            <a:pPr>
              <a:defRPr/>
            </a:pPr>
            <a:r>
              <a:rPr lang="en-US" b="1">
                <a:latin typeface="Arial"/>
                <a:cs typeface="Arial"/>
              </a:rPr>
              <a:t>Questionnaire Design</a:t>
            </a:r>
            <a:endParaRPr lang="en-US"/>
          </a:p>
        </p:txBody>
      </p:sp>
      <p:sp>
        <p:nvSpPr>
          <p:cNvPr id="11" name="Textfeld 10"/>
          <p:cNvSpPr txBox="1"/>
          <p:nvPr/>
        </p:nvSpPr>
        <p:spPr bwMode="auto">
          <a:xfrm>
            <a:off x="244352" y="1844824"/>
            <a:ext cx="11212963" cy="2816156"/>
          </a:xfrm>
          <a:prstGeom prst="rect">
            <a:avLst/>
          </a:prstGeom>
          <a:noFill/>
        </p:spPr>
        <p:txBody>
          <a:bodyPr wrap="square">
            <a:spAutoFit/>
          </a:bodyPr>
          <a:lstStyle/>
          <a:p>
            <a:pPr>
              <a:spcAft>
                <a:spcPts val="600"/>
              </a:spcAft>
              <a:defRPr/>
            </a:pPr>
            <a:r>
              <a:rPr lang="en-US">
                <a:latin typeface="Arial"/>
                <a:cs typeface="Arial"/>
              </a:rPr>
              <a:t>Lenzner, T., &amp; Menold, N. (2016). </a:t>
            </a:r>
            <a:r>
              <a:rPr lang="en-US" u="sng">
                <a:latin typeface="Arial"/>
                <a:cs typeface="Arial"/>
                <a:hlinkClick r:id="rId6" tooltip="https://www.gesis.org/fileadmin/admin/Dateikatalog/pdf/guidelines/question_wording_lenzner_menold_2016.pdf"/>
              </a:rPr>
              <a:t>Question Wording</a:t>
            </a:r>
            <a:r>
              <a:rPr lang="en-US">
                <a:latin typeface="Arial"/>
                <a:cs typeface="Arial"/>
              </a:rPr>
              <a:t>. GESIS Survey Guidelines. Mannheim, Germany: GESIS – Leibniz Institute for the Social Sciences. doi: 10.15465/gesis-sg_en_017</a:t>
            </a:r>
            <a:endParaRPr lang="en-US"/>
          </a:p>
          <a:p>
            <a:pPr>
              <a:spcAft>
                <a:spcPts val="600"/>
              </a:spcAft>
              <a:defRPr/>
            </a:pPr>
            <a:r>
              <a:rPr lang="en-US">
                <a:latin typeface="Arial"/>
                <a:cs typeface="Arial"/>
              </a:rPr>
              <a:t>Menold, N., &amp; Bogner, K. (2016). </a:t>
            </a:r>
            <a:r>
              <a:rPr lang="en-US" u="sng">
                <a:latin typeface="Arial"/>
                <a:cs typeface="Arial"/>
                <a:hlinkClick r:id="rId7" tooltip="https://www.gesis.org/fileadmin/admin/Dateikatalog/pdf/guidelines/design_rating_scales_questionnaires_menold_bogner_2016.pdf"/>
              </a:rPr>
              <a:t>Design of Rating Scales in Questionnaires. </a:t>
            </a:r>
            <a:r>
              <a:rPr lang="en-US">
                <a:latin typeface="Arial"/>
                <a:cs typeface="Arial"/>
              </a:rPr>
              <a:t>GESIS Survey Guidelines. Mannheim, Germany: GESIS – Leibniz Institute for the Social Sciences. doi: 10.15465/gesis-sg_en_015</a:t>
            </a:r>
            <a:endParaRPr lang="en-US"/>
          </a:p>
          <a:p>
            <a:pPr>
              <a:spcAft>
                <a:spcPts val="600"/>
              </a:spcAft>
              <a:defRPr/>
            </a:pPr>
            <a:r>
              <a:rPr lang="en-US">
                <a:latin typeface="Arial"/>
                <a:cs typeface="Arial"/>
              </a:rPr>
              <a:t>Züll, C. (2016). </a:t>
            </a:r>
            <a:r>
              <a:rPr lang="en-US" u="sng">
                <a:latin typeface="Arial"/>
                <a:cs typeface="Arial"/>
                <a:hlinkClick r:id="rId8" tooltip="https://www.gesis.org/fileadmin/admin/Dateikatalog/pdf/guidelines/open_ended_questions_zuell_2016.pdf"/>
              </a:rPr>
              <a:t>Open-Ended Questions</a:t>
            </a:r>
            <a:r>
              <a:rPr lang="en-US">
                <a:latin typeface="Arial"/>
                <a:cs typeface="Arial"/>
              </a:rPr>
              <a:t>. GESIS Survey Guidelines. Mannheim, Germany: GESIS – Leibniz Institute for the Social Sciences. doi: 10.15465/gesis-sg_en_002</a:t>
            </a:r>
            <a:endParaRPr lang="en-US"/>
          </a:p>
          <a:p>
            <a:pPr>
              <a:spcAft>
                <a:spcPts val="600"/>
              </a:spcAft>
              <a:defRPr/>
            </a:pPr>
            <a:r>
              <a:rPr lang="en-US">
                <a:latin typeface="Arial"/>
                <a:cs typeface="Arial"/>
              </a:rPr>
              <a:t>Nießen, D., Hadler, P., &amp; Neuert, C. (2023). </a:t>
            </a:r>
            <a:r>
              <a:rPr lang="en-US" u="sng">
                <a:latin typeface="Arial"/>
                <a:cs typeface="Arial"/>
                <a:hlinkClick r:id="rId9" tooltip="https://www.gesis.org/fileadmin/admin/Dateikatalog/pdf/guidelines/questionnaire_design_mode_transition_niessen_2023.pdf"/>
              </a:rPr>
              <a:t>Questionnaire design decisions when transitioning from an interviewer-administered to a self-administered online mode. Mannheim</a:t>
            </a:r>
            <a:r>
              <a:rPr lang="en-US">
                <a:latin typeface="Arial"/>
                <a:cs typeface="Arial"/>
              </a:rPr>
              <a:t>, GESIS – Leibniz Institute for the Social Sciences (GESIS – Survey Guidelines). DOI: 10.15465/gesis-sg_en_046</a:t>
            </a:r>
            <a:endParaRPr lang="en-US"/>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Grafik 6">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2" name="Foliennummernplatzhalter 3">
            <a:extLst>
              <a:ext uri="{FF2B5EF4-FFF2-40B4-BE49-F238E27FC236}">
                <a16:creationId xmlns:a16="http://schemas.microsoft.com/office/drawing/2014/main" id="{AE9A1BA3-3CA5-4A75-AA97-311389E2426A}"/>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151</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CA758F9F-3A45-49DB-9BCE-1A9907C52CFC}"/>
              </a:ext>
            </a:extLst>
          </p:cNvPr>
          <p:cNvSpPr>
            <a:spLocks noGrp="1"/>
          </p:cNvSpPr>
          <p:nvPr>
            <p:ph type="title"/>
          </p:nvPr>
        </p:nvSpPr>
        <p:spPr>
          <a:xfrm>
            <a:off x="291768" y="159920"/>
            <a:ext cx="3457600" cy="716745"/>
          </a:xfrm>
        </p:spPr>
        <p:txBody>
          <a:bodyPr>
            <a:normAutofit/>
          </a:bodyPr>
          <a:lstStyle/>
          <a:p>
            <a:r>
              <a:rPr lang="en-US" sz="2400">
                <a:solidFill>
                  <a:schemeClr val="bg1"/>
                </a:solidFill>
                <a:latin typeface="Arial" panose="020B0604020202020204" pitchFamily="34" charset="0"/>
                <a:cs typeface="Arial" panose="020B0604020202020204" pitchFamily="34" charset="0"/>
              </a:rPr>
              <a:t>Literature</a:t>
            </a:r>
            <a:endParaRPr lang="en-US" sz="2400">
              <a:solidFill>
                <a:schemeClr val="bg1"/>
              </a:solidFill>
            </a:endParaRPr>
          </a:p>
        </p:txBody>
      </p:sp>
      <p:pic>
        <p:nvPicPr>
          <p:cNvPr id="13" name="Grafik 12">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9" name="Grafik 8">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5" name="Textfeld 14">
            <a:extLst>
              <a:ext uri="{FF2B5EF4-FFF2-40B4-BE49-F238E27FC236}">
                <a16:creationId xmlns:a16="http://schemas.microsoft.com/office/drawing/2014/main" id="{0D7A2B17-91CF-4DFF-BDD3-F9D5A86B7395}"/>
              </a:ext>
            </a:extLst>
          </p:cNvPr>
          <p:cNvSpPr txBox="1"/>
          <p:nvPr/>
        </p:nvSpPr>
        <p:spPr bwMode="auto">
          <a:xfrm>
            <a:off x="225896" y="1307905"/>
            <a:ext cx="11530575" cy="2816156"/>
          </a:xfrm>
          <a:prstGeom prst="rect">
            <a:avLst/>
          </a:prstGeom>
          <a:noFill/>
        </p:spPr>
        <p:txBody>
          <a:bodyPr wrap="square">
            <a:spAutoFit/>
          </a:bodyPr>
          <a:lstStyle/>
          <a:p>
            <a:pPr>
              <a:spcAft>
                <a:spcPts val="600"/>
              </a:spcAft>
              <a:defRPr/>
            </a:pPr>
            <a:r>
              <a:rPr lang="en-US" b="1">
                <a:latin typeface="Arial"/>
                <a:cs typeface="Arial"/>
              </a:rPr>
              <a:t>Questionnaires for Cross-Cultural Surveys</a:t>
            </a:r>
          </a:p>
          <a:p>
            <a:pPr>
              <a:spcAft>
                <a:spcPts val="600"/>
              </a:spcAft>
              <a:defRPr/>
            </a:pPr>
            <a:r>
              <a:rPr lang="en-US">
                <a:latin typeface="Arial"/>
                <a:cs typeface="Arial"/>
              </a:rPr>
              <a:t>Behr, D., Braun, M., &amp; Dorer, B. (2016). </a:t>
            </a:r>
            <a:r>
              <a:rPr lang="en-US" u="sng">
                <a:latin typeface="Arial"/>
                <a:cs typeface="Arial"/>
                <a:hlinkClick r:id="rId6" tooltip="https://www.gesis.org/fileadmin/admin/Dateikatalog/pdf/guidelines/measurement_instruments_crossnational_surveys_behr_braun_dorer_2016.pdf"/>
              </a:rPr>
              <a:t>Measurement instruments in international surveys</a:t>
            </a:r>
            <a:r>
              <a:rPr lang="en-US">
                <a:latin typeface="Arial"/>
                <a:cs typeface="Arial"/>
              </a:rPr>
              <a:t>. GESIS Survey Guidelines. Mannheim, Germany: GESIS – Leibniz Institute for the Social Sciences. doi: 10.15465/gesis-sg_en_006</a:t>
            </a:r>
            <a:endParaRPr lang="en-US"/>
          </a:p>
          <a:p>
            <a:pPr>
              <a:spcAft>
                <a:spcPts val="600"/>
              </a:spcAft>
              <a:defRPr/>
            </a:pPr>
            <a:r>
              <a:rPr lang="en-US">
                <a:latin typeface="Arial"/>
                <a:cs typeface="Arial"/>
              </a:rPr>
              <a:t>Behr, Dorothée (2023). </a:t>
            </a:r>
            <a:r>
              <a:rPr lang="en-US" u="sng">
                <a:latin typeface="Arial"/>
                <a:cs typeface="Arial"/>
                <a:hlinkClick r:id="rId7" tooltip="https://www.gesis.org/fileadmin/admin/Dateikatalog/pdf/guidelines/questionnaire_translation_behr_2023.pdf"/>
              </a:rPr>
              <a:t>What to consider and look out for in questionnaire translation.</a:t>
            </a:r>
            <a:r>
              <a:rPr lang="en-US">
                <a:latin typeface="Arial"/>
                <a:cs typeface="Arial"/>
              </a:rPr>
              <a:t> Mannheim, GESIS – Leibniz-Institute for the Social Sciences (GESIS – Survey Guidelines). DOI: 10.15465/gesis-sg_en_0</a:t>
            </a:r>
          </a:p>
          <a:p>
            <a:pPr>
              <a:spcAft>
                <a:spcPts val="600"/>
              </a:spcAft>
              <a:defRPr/>
            </a:pPr>
            <a:r>
              <a:rPr lang="en-US">
                <a:latin typeface="Arial" panose="020B0604020202020204" pitchFamily="34" charset="0"/>
                <a:cs typeface="Arial" panose="020B0604020202020204" pitchFamily="34" charset="0"/>
              </a:rPr>
              <a:t>Valdez, D. et al. (2021) Translation frameworks and questionnaire design approaches as a component of health research and practice: A discussion and taxonomy of popular translation frameworks and questionnaire design approaches, Social Science &amp; Medicine, 278, 113931, </a:t>
            </a:r>
            <a:r>
              <a:rPr lang="en-US">
                <a:latin typeface="Arial" panose="020B0604020202020204" pitchFamily="34" charset="0"/>
                <a:cs typeface="Arial" panose="020B0604020202020204" pitchFamily="34" charset="0"/>
                <a:hlinkClick r:id="rId8"/>
              </a:rPr>
              <a:t>https://doi.org/10.1016/j.socscimed.2021.113931</a:t>
            </a:r>
            <a:r>
              <a:rPr lang="en-US">
                <a:latin typeface="Arial" panose="020B0604020202020204" pitchFamily="34" charset="0"/>
                <a:cs typeface="Arial" panose="020B0604020202020204" pitchFamily="34" charset="0"/>
              </a:rPr>
              <a:t>.</a:t>
            </a:r>
          </a:p>
        </p:txBody>
      </p:sp>
      <p:sp>
        <p:nvSpPr>
          <p:cNvPr id="14" name="Textfeld 13"/>
          <p:cNvSpPr txBox="1"/>
          <p:nvPr/>
        </p:nvSpPr>
        <p:spPr bwMode="auto">
          <a:xfrm>
            <a:off x="238654" y="4509120"/>
            <a:ext cx="6141308" cy="369332"/>
          </a:xfrm>
          <a:prstGeom prst="rect">
            <a:avLst/>
          </a:prstGeom>
          <a:noFill/>
        </p:spPr>
        <p:txBody>
          <a:bodyPr wrap="square">
            <a:spAutoFit/>
          </a:bodyPr>
          <a:lstStyle/>
          <a:p>
            <a:pPr>
              <a:defRPr/>
            </a:pPr>
            <a:r>
              <a:rPr lang="en-US" b="1">
                <a:latin typeface="Arial"/>
                <a:cs typeface="Arial"/>
              </a:rPr>
              <a:t>Surveying Children</a:t>
            </a:r>
            <a:endParaRPr lang="en-US"/>
          </a:p>
        </p:txBody>
      </p:sp>
      <p:sp>
        <p:nvSpPr>
          <p:cNvPr id="11" name="Textfeld 10"/>
          <p:cNvSpPr txBox="1"/>
          <p:nvPr/>
        </p:nvSpPr>
        <p:spPr bwMode="auto">
          <a:xfrm>
            <a:off x="230687" y="4941168"/>
            <a:ext cx="11212963" cy="1554272"/>
          </a:xfrm>
          <a:prstGeom prst="rect">
            <a:avLst/>
          </a:prstGeom>
          <a:noFill/>
        </p:spPr>
        <p:txBody>
          <a:bodyPr wrap="square">
            <a:spAutoFit/>
          </a:bodyPr>
          <a:lstStyle/>
          <a:p>
            <a:pPr>
              <a:spcAft>
                <a:spcPts val="600"/>
              </a:spcAft>
              <a:defRPr/>
            </a:pPr>
            <a:r>
              <a:rPr lang="en-US">
                <a:latin typeface="Arial" panose="020B0604020202020204" pitchFamily="34" charset="0"/>
                <a:cs typeface="Arial" panose="020B0604020202020204" pitchFamily="34" charset="0"/>
              </a:rPr>
              <a:t>Bell A. (2007). Designing and testing questionnaires for children. Journal of Research in Nursing,;12(5):461-469. doi:10.1177/1744987107079616</a:t>
            </a:r>
          </a:p>
          <a:p>
            <a:pPr>
              <a:spcAft>
                <a:spcPts val="600"/>
              </a:spcAft>
              <a:defRPr/>
            </a:pPr>
            <a:r>
              <a:rPr lang="en-US">
                <a:latin typeface="Arial" panose="020B0604020202020204" pitchFamily="34" charset="0"/>
                <a:cs typeface="Arial" panose="020B0604020202020204" pitchFamily="34" charset="0"/>
              </a:rPr>
              <a:t>De Leeuw, E., Borgers, N., Strijbos-Smits, A. (2002) Children as respondents: developing, evaluating, and testing questionnaires for children. Invited paper presented at the International Conference on Questionnaire Development, Evaluation and Testing Methods, Charleston, South Carolina, November 2002</a:t>
            </a:r>
          </a:p>
        </p:txBody>
      </p:sp>
    </p:spTree>
    <p:extLst>
      <p:ext uri="{BB962C8B-B14F-4D97-AF65-F5344CB8AC3E}">
        <p14:creationId xmlns:p14="http://schemas.microsoft.com/office/powerpoint/2010/main" val="298738217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Grafik 6">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6"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152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0E87A2A3-AED8-4FE0-A14D-189FF9A05505}"/>
              </a:ext>
            </a:extLst>
          </p:cNvPr>
          <p:cNvSpPr>
            <a:spLocks noGrp="1"/>
          </p:cNvSpPr>
          <p:nvPr>
            <p:ph type="title"/>
          </p:nvPr>
        </p:nvSpPr>
        <p:spPr>
          <a:xfrm>
            <a:off x="195524" y="123182"/>
            <a:ext cx="3826079" cy="929554"/>
          </a:xfrm>
        </p:spPr>
        <p:txBody>
          <a:bodyPr>
            <a:normAutofit/>
          </a:bodyPr>
          <a:lstStyle/>
          <a:p>
            <a:r>
              <a:rPr lang="en-US" sz="2400">
                <a:solidFill>
                  <a:schemeClr val="bg1"/>
                </a:solidFill>
                <a:latin typeface="Arial" panose="020B0604020202020204" pitchFamily="34" charset="0"/>
                <a:cs typeface="Arial" panose="020B0604020202020204" pitchFamily="34" charset="0"/>
              </a:rPr>
              <a:t>Resources</a:t>
            </a:r>
          </a:p>
        </p:txBody>
      </p:sp>
      <p:pic>
        <p:nvPicPr>
          <p:cNvPr id="13" name="Grafik 12">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9" name="Grafik 8">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5" name="Rechteck 14"/>
          <p:cNvSpPr/>
          <p:nvPr/>
        </p:nvSpPr>
        <p:spPr bwMode="auto">
          <a:xfrm>
            <a:off x="263352" y="1112505"/>
            <a:ext cx="11039526" cy="588303"/>
          </a:xfrm>
          <a:prstGeom prst="rect">
            <a:avLst/>
          </a:prstGeom>
        </p:spPr>
        <p:txBody>
          <a:bodyPr wrap="square">
            <a:spAutoFit/>
          </a:bodyPr>
          <a:lstStyle/>
          <a:p>
            <a:pPr>
              <a:lnSpc>
                <a:spcPct val="125000"/>
              </a:lnSpc>
              <a:spcAft>
                <a:spcPts val="600"/>
              </a:spcAft>
              <a:defRPr/>
            </a:pPr>
            <a:r>
              <a:rPr lang="en-US" sz="2800" b="1">
                <a:solidFill>
                  <a:schemeClr val="accent1"/>
                </a:solidFill>
                <a:latin typeface="Arial"/>
              </a:rPr>
              <a:t>Gesis Survey Methodology Consulting</a:t>
            </a:r>
            <a:endParaRPr lang="en-US" sz="2800">
              <a:solidFill>
                <a:schemeClr val="accent1"/>
              </a:solidFill>
            </a:endParaRPr>
          </a:p>
        </p:txBody>
      </p:sp>
      <p:pic>
        <p:nvPicPr>
          <p:cNvPr id="6148" name="Picture 4" descr="Logo of &quot;GESIS – Leibniz-Institut für Sozialwissenschaften&quot;"/>
          <p:cNvPicPr>
            <a:picLocks noChangeAspect="1" noChangeArrowheads="1"/>
          </p:cNvPicPr>
          <p:nvPr/>
        </p:nvPicPr>
        <p:blipFill>
          <a:blip r:embed="rId6">
            <a:clrChange>
              <a:clrFrom>
                <a:srgbClr val="FFFFFF"/>
              </a:clrFrom>
              <a:clrTo>
                <a:srgbClr val="FFFFFF">
                  <a:alpha val="0"/>
                </a:srgbClr>
              </a:clrTo>
            </a:clrChange>
          </a:blip>
          <a:srcRect t="12194" b="14120"/>
          <a:stretch/>
        </p:blipFill>
        <p:spPr bwMode="auto">
          <a:xfrm>
            <a:off x="7684562" y="1220034"/>
            <a:ext cx="3495675" cy="961548"/>
          </a:xfrm>
          <a:prstGeom prst="rect">
            <a:avLst/>
          </a:prstGeom>
          <a:noFill/>
        </p:spPr>
      </p:pic>
      <p:sp>
        <p:nvSpPr>
          <p:cNvPr id="17" name="Rechteck 16"/>
          <p:cNvSpPr/>
          <p:nvPr/>
        </p:nvSpPr>
        <p:spPr bwMode="auto">
          <a:xfrm>
            <a:off x="8292813" y="2564904"/>
            <a:ext cx="3680144" cy="1477328"/>
          </a:xfrm>
          <a:prstGeom prst="rect">
            <a:avLst/>
          </a:prstGeom>
        </p:spPr>
        <p:txBody>
          <a:bodyPr wrap="square">
            <a:spAutoFit/>
          </a:bodyPr>
          <a:lstStyle/>
          <a:p>
            <a:pPr>
              <a:spcAft>
                <a:spcPts val="600"/>
              </a:spcAft>
              <a:defRPr/>
            </a:pPr>
            <a:r>
              <a:rPr lang="en-US" sz="2000" b="1">
                <a:solidFill>
                  <a:schemeClr val="accent1"/>
                </a:solidFill>
                <a:latin typeface="Arial"/>
              </a:rPr>
              <a:t>Target audience</a:t>
            </a:r>
          </a:p>
          <a:p>
            <a:pPr marL="342900" indent="-342900">
              <a:spcAft>
                <a:spcPts val="600"/>
              </a:spcAft>
              <a:buFont typeface="Arial"/>
              <a:buChar char="•"/>
              <a:defRPr/>
            </a:pPr>
            <a:r>
              <a:rPr lang="en-US" sz="2000">
                <a:latin typeface="Arial"/>
              </a:rPr>
              <a:t>Researchers planning a social science survey</a:t>
            </a:r>
          </a:p>
          <a:p>
            <a:pPr marL="342900" indent="-342900">
              <a:buFont typeface="Arial"/>
              <a:buChar char="•"/>
              <a:defRPr/>
            </a:pPr>
            <a:r>
              <a:rPr lang="en-US" sz="2000">
                <a:latin typeface="Arial"/>
              </a:rPr>
              <a:t>Not for final theses</a:t>
            </a:r>
            <a:endParaRPr lang="en-US"/>
          </a:p>
        </p:txBody>
      </p:sp>
      <p:sp>
        <p:nvSpPr>
          <p:cNvPr id="18" name="Rechteck 17"/>
          <p:cNvSpPr/>
          <p:nvPr/>
        </p:nvSpPr>
        <p:spPr bwMode="auto">
          <a:xfrm>
            <a:off x="8301916" y="4293096"/>
            <a:ext cx="3680144" cy="1477328"/>
          </a:xfrm>
          <a:prstGeom prst="rect">
            <a:avLst/>
          </a:prstGeom>
        </p:spPr>
        <p:txBody>
          <a:bodyPr wrap="square">
            <a:spAutoFit/>
          </a:bodyPr>
          <a:lstStyle/>
          <a:p>
            <a:pPr>
              <a:spcAft>
                <a:spcPts val="600"/>
              </a:spcAft>
              <a:defRPr/>
            </a:pPr>
            <a:r>
              <a:rPr lang="en-US" sz="2000" b="1">
                <a:solidFill>
                  <a:schemeClr val="accent1"/>
                </a:solidFill>
                <a:latin typeface="Arial"/>
              </a:rPr>
              <a:t>Costs</a:t>
            </a:r>
            <a:endParaRPr lang="en-US"/>
          </a:p>
          <a:p>
            <a:pPr marL="342900" indent="-342900">
              <a:spcAft>
                <a:spcPts val="600"/>
              </a:spcAft>
              <a:buFont typeface="Arial"/>
              <a:buChar char="•"/>
              <a:defRPr/>
            </a:pPr>
            <a:r>
              <a:rPr lang="en-US" sz="2000">
                <a:latin typeface="Arial"/>
              </a:rPr>
              <a:t>Help to help yourself is free</a:t>
            </a:r>
          </a:p>
          <a:p>
            <a:pPr marL="342900" indent="-342900">
              <a:spcAft>
                <a:spcPts val="600"/>
              </a:spcAft>
              <a:buFont typeface="Arial"/>
              <a:buChar char="•"/>
              <a:defRPr/>
            </a:pPr>
            <a:r>
              <a:rPr lang="en-US" sz="2000">
                <a:latin typeface="Arial"/>
              </a:rPr>
              <a:t>Charges apply for more in-depth services</a:t>
            </a:r>
            <a:endParaRPr lang="en-US"/>
          </a:p>
        </p:txBody>
      </p:sp>
      <p:sp>
        <p:nvSpPr>
          <p:cNvPr id="19" name="Rechteck 18"/>
          <p:cNvSpPr/>
          <p:nvPr/>
        </p:nvSpPr>
        <p:spPr bwMode="auto">
          <a:xfrm>
            <a:off x="341459" y="5849432"/>
            <a:ext cx="3680144" cy="369332"/>
          </a:xfrm>
          <a:prstGeom prst="rect">
            <a:avLst/>
          </a:prstGeom>
        </p:spPr>
        <p:txBody>
          <a:bodyPr wrap="square">
            <a:spAutoFit/>
          </a:bodyPr>
          <a:lstStyle/>
          <a:p>
            <a:pPr>
              <a:spcAft>
                <a:spcPts val="600"/>
              </a:spcAft>
              <a:defRPr/>
            </a:pPr>
            <a:r>
              <a:rPr lang="en-US">
                <a:latin typeface="Arial"/>
                <a:cs typeface="Arial"/>
              </a:rPr>
              <a:t>More information… </a:t>
            </a:r>
            <a:r>
              <a:rPr lang="en-US" u="sng">
                <a:latin typeface="Arial"/>
                <a:cs typeface="Arial"/>
                <a:hlinkClick r:id="rId7" tooltip="https://www.gesis.org/en/services/sharing-knowledge/survey-methods-consulting-planning-studies"/>
              </a:rPr>
              <a:t>Gesis Website</a:t>
            </a:r>
            <a:endParaRPr lang="en-US">
              <a:latin typeface="Arial"/>
              <a:cs typeface="Arial"/>
            </a:endParaRPr>
          </a:p>
        </p:txBody>
      </p:sp>
      <p:pic>
        <p:nvPicPr>
          <p:cNvPr id="4" name="Grafik 3" descr="Screenshot of the GESIS Website on survey methods consulting. ">
            <a:extLst>
              <a:ext uri="{FF2B5EF4-FFF2-40B4-BE49-F238E27FC236}">
                <a16:creationId xmlns:a16="http://schemas.microsoft.com/office/drawing/2014/main" id="{C453BBEB-5976-4CA8-B437-6A9EF5A6E1A8}"/>
              </a:ext>
            </a:extLst>
          </p:cNvPr>
          <p:cNvPicPr>
            <a:picLocks noChangeAspect="1"/>
          </p:cNvPicPr>
          <p:nvPr/>
        </p:nvPicPr>
        <p:blipFill>
          <a:blip r:embed="rId8"/>
          <a:stretch>
            <a:fillRect/>
          </a:stretch>
        </p:blipFill>
        <p:spPr>
          <a:xfrm>
            <a:off x="333483" y="1861953"/>
            <a:ext cx="7280948" cy="3570822"/>
          </a:xfrm>
          <a:prstGeom prst="rect">
            <a:avLst/>
          </a:prstGeom>
          <a:ln>
            <a:solidFill>
              <a:schemeClr val="tx1"/>
            </a:solidFill>
          </a:ln>
        </p:spPr>
      </p:pic>
      <p:sp>
        <p:nvSpPr>
          <p:cNvPr id="20" name="Textfeld 19" descr="Image source">
            <a:extLst>
              <a:ext uri="{FF2B5EF4-FFF2-40B4-BE49-F238E27FC236}">
                <a16:creationId xmlns:a16="http://schemas.microsoft.com/office/drawing/2014/main" id="{5F6E6F8D-4A89-4C3A-A162-9DE0BB0C3160}"/>
              </a:ext>
            </a:extLst>
          </p:cNvPr>
          <p:cNvSpPr txBox="1"/>
          <p:nvPr/>
        </p:nvSpPr>
        <p:spPr>
          <a:xfrm>
            <a:off x="209940" y="5461017"/>
            <a:ext cx="7542244"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GESIS – Leibniz Institute for the Social Sciences. (2025). Survey Methods Consulting. Retrieved June 30, 2025, from </a:t>
            </a:r>
            <a:r>
              <a:rPr lang="en-US" sz="700">
                <a:solidFill>
                  <a:schemeClr val="bg1">
                    <a:lumMod val="75000"/>
                  </a:schemeClr>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https://www.gesis.org/en/consulting/survey-methods-consulting</a:t>
            </a:r>
            <a:endParaRPr lang="en-US" sz="7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Grafik 6">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6"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153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FA37CFC4-B1A9-46D8-B32A-8C1C8024C6C1}"/>
              </a:ext>
            </a:extLst>
          </p:cNvPr>
          <p:cNvSpPr>
            <a:spLocks noGrp="1"/>
          </p:cNvSpPr>
          <p:nvPr>
            <p:ph type="title"/>
          </p:nvPr>
        </p:nvSpPr>
        <p:spPr>
          <a:xfrm>
            <a:off x="191344" y="188640"/>
            <a:ext cx="3600400" cy="623287"/>
          </a:xfrm>
        </p:spPr>
        <p:txBody>
          <a:bodyPr>
            <a:normAutofit/>
          </a:bodyPr>
          <a:lstStyle/>
          <a:p>
            <a:r>
              <a:rPr lang="en-US" sz="2400">
                <a:solidFill>
                  <a:schemeClr val="bg1"/>
                </a:solidFill>
                <a:latin typeface="Arial" panose="020B0604020202020204" pitchFamily="34" charset="0"/>
                <a:cs typeface="Arial" panose="020B0604020202020204" pitchFamily="34" charset="0"/>
              </a:rPr>
              <a:t>Resources</a:t>
            </a:r>
          </a:p>
        </p:txBody>
      </p:sp>
      <p:pic>
        <p:nvPicPr>
          <p:cNvPr id="13" name="Grafik 12">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9" name="Grafik 8">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5" name="Rechteck 14"/>
          <p:cNvSpPr/>
          <p:nvPr/>
        </p:nvSpPr>
        <p:spPr bwMode="auto">
          <a:xfrm>
            <a:off x="263352" y="1112505"/>
            <a:ext cx="11039526" cy="588303"/>
          </a:xfrm>
          <a:prstGeom prst="rect">
            <a:avLst/>
          </a:prstGeom>
        </p:spPr>
        <p:txBody>
          <a:bodyPr wrap="square">
            <a:spAutoFit/>
          </a:bodyPr>
          <a:lstStyle/>
          <a:p>
            <a:pPr>
              <a:lnSpc>
                <a:spcPct val="125000"/>
              </a:lnSpc>
              <a:spcAft>
                <a:spcPts val="600"/>
              </a:spcAft>
              <a:defRPr/>
            </a:pPr>
            <a:r>
              <a:rPr lang="en-US" sz="2800" b="1">
                <a:solidFill>
                  <a:schemeClr val="accent1"/>
                </a:solidFill>
                <a:latin typeface="Arial"/>
              </a:rPr>
              <a:t>Gesis Training</a:t>
            </a:r>
            <a:endParaRPr lang="en-US" sz="2800">
              <a:solidFill>
                <a:schemeClr val="accent1"/>
              </a:solidFill>
            </a:endParaRPr>
          </a:p>
        </p:txBody>
      </p:sp>
      <p:pic>
        <p:nvPicPr>
          <p:cNvPr id="7172" name="Picture 4" descr="Logo of „GESIS Training - Weiterbildung für Wissenschaftler*innen“"/>
          <p:cNvPicPr>
            <a:picLocks noChangeAspect="1" noChangeArrowheads="1"/>
          </p:cNvPicPr>
          <p:nvPr/>
        </p:nvPicPr>
        <p:blipFill>
          <a:blip r:embed="rId6"/>
          <a:stretch/>
        </p:blipFill>
        <p:spPr bwMode="auto">
          <a:xfrm>
            <a:off x="3308447" y="1059859"/>
            <a:ext cx="2360061" cy="920358"/>
          </a:xfrm>
          <a:prstGeom prst="rect">
            <a:avLst/>
          </a:prstGeom>
          <a:noFill/>
        </p:spPr>
      </p:pic>
      <p:sp>
        <p:nvSpPr>
          <p:cNvPr id="18" name="Rechteck 17"/>
          <p:cNvSpPr/>
          <p:nvPr/>
        </p:nvSpPr>
        <p:spPr bwMode="auto">
          <a:xfrm>
            <a:off x="380240" y="2234768"/>
            <a:ext cx="6143254" cy="1554272"/>
          </a:xfrm>
          <a:prstGeom prst="rect">
            <a:avLst/>
          </a:prstGeom>
        </p:spPr>
        <p:txBody>
          <a:bodyPr wrap="square">
            <a:spAutoFit/>
          </a:bodyPr>
          <a:lstStyle/>
          <a:p>
            <a:pPr>
              <a:spcAft>
                <a:spcPts val="600"/>
              </a:spcAft>
              <a:defRPr/>
            </a:pPr>
            <a:r>
              <a:rPr lang="en-US" sz="2000" b="1">
                <a:solidFill>
                  <a:srgbClr val="0070C0"/>
                </a:solidFill>
                <a:latin typeface="Arial"/>
              </a:rPr>
              <a:t>What they offer</a:t>
            </a:r>
            <a:endParaRPr lang="en-US"/>
          </a:p>
          <a:p>
            <a:pPr marL="342900" indent="-342900">
              <a:spcAft>
                <a:spcPts val="600"/>
              </a:spcAft>
              <a:buFont typeface="Arial"/>
              <a:buChar char="•"/>
              <a:defRPr/>
            </a:pPr>
            <a:r>
              <a:rPr lang="en-US" sz="2000">
                <a:latin typeface="Arial"/>
              </a:rPr>
              <a:t>Workshops (Cologne/Mannheim/Online)</a:t>
            </a:r>
            <a:endParaRPr lang="en-US"/>
          </a:p>
          <a:p>
            <a:pPr marL="342900" indent="-342900">
              <a:spcAft>
                <a:spcPts val="600"/>
              </a:spcAft>
              <a:buFont typeface="Arial"/>
              <a:buChar char="•"/>
              <a:defRPr/>
            </a:pPr>
            <a:r>
              <a:rPr lang="en-US" sz="2000">
                <a:latin typeface="Arial"/>
              </a:rPr>
              <a:t>Summer School in Survey Methodology</a:t>
            </a:r>
            <a:endParaRPr lang="en-US"/>
          </a:p>
          <a:p>
            <a:pPr marL="342900" indent="-342900">
              <a:spcAft>
                <a:spcPts val="600"/>
              </a:spcAft>
              <a:buFont typeface="Arial"/>
              <a:buChar char="•"/>
              <a:defRPr/>
            </a:pPr>
            <a:r>
              <a:rPr lang="en-US" sz="2000">
                <a:latin typeface="Arial"/>
              </a:rPr>
              <a:t>Spring Seminar</a:t>
            </a:r>
            <a:endParaRPr lang="en-US"/>
          </a:p>
        </p:txBody>
      </p:sp>
      <p:sp>
        <p:nvSpPr>
          <p:cNvPr id="17" name="Rechteck 16"/>
          <p:cNvSpPr/>
          <p:nvPr/>
        </p:nvSpPr>
        <p:spPr bwMode="auto">
          <a:xfrm>
            <a:off x="375931" y="4154304"/>
            <a:ext cx="4495934" cy="1938992"/>
          </a:xfrm>
          <a:prstGeom prst="rect">
            <a:avLst/>
          </a:prstGeom>
        </p:spPr>
        <p:txBody>
          <a:bodyPr wrap="square">
            <a:spAutoFit/>
          </a:bodyPr>
          <a:lstStyle/>
          <a:p>
            <a:pPr>
              <a:spcAft>
                <a:spcPts val="600"/>
              </a:spcAft>
              <a:defRPr/>
            </a:pPr>
            <a:r>
              <a:rPr lang="en-US" sz="2000" b="1">
                <a:solidFill>
                  <a:schemeClr val="accent1"/>
                </a:solidFill>
                <a:latin typeface="Arial"/>
              </a:rPr>
              <a:t>Pro‘s and Cons</a:t>
            </a:r>
            <a:endParaRPr lang="en-US"/>
          </a:p>
          <a:p>
            <a:pPr marL="342900" indent="-342900">
              <a:spcAft>
                <a:spcPts val="600"/>
              </a:spcAft>
              <a:buFont typeface="Arial"/>
              <a:buChar char="•"/>
              <a:defRPr/>
            </a:pPr>
            <a:r>
              <a:rPr lang="en-US" sz="2000">
                <a:latin typeface="Arial"/>
              </a:rPr>
              <a:t>They are great!</a:t>
            </a:r>
            <a:endParaRPr lang="en-US"/>
          </a:p>
          <a:p>
            <a:pPr marL="342900" indent="-342900">
              <a:spcAft>
                <a:spcPts val="600"/>
              </a:spcAft>
              <a:buFont typeface="Arial"/>
              <a:buChar char="•"/>
              <a:defRPr/>
            </a:pPr>
            <a:r>
              <a:rPr lang="en-US" sz="2000">
                <a:latin typeface="Arial"/>
              </a:rPr>
              <a:t>ECTS points</a:t>
            </a:r>
            <a:endParaRPr lang="en-US"/>
          </a:p>
          <a:p>
            <a:pPr marL="342900" indent="-342900">
              <a:spcAft>
                <a:spcPts val="600"/>
              </a:spcAft>
              <a:buFont typeface="Arial"/>
              <a:buChar char="•"/>
              <a:defRPr/>
            </a:pPr>
            <a:r>
              <a:rPr lang="en-US" sz="2000">
                <a:latin typeface="Arial"/>
              </a:rPr>
              <a:t>International audience</a:t>
            </a:r>
            <a:endParaRPr lang="en-US"/>
          </a:p>
          <a:p>
            <a:pPr marL="342900" indent="-342900">
              <a:spcAft>
                <a:spcPts val="600"/>
              </a:spcAft>
              <a:buFont typeface="Arial"/>
              <a:buChar char="•"/>
              <a:defRPr/>
            </a:pPr>
            <a:r>
              <a:rPr lang="en-US" sz="2000">
                <a:latin typeface="Arial"/>
              </a:rPr>
              <a:t>Costly</a:t>
            </a:r>
            <a:endParaRPr lang="en-US"/>
          </a:p>
        </p:txBody>
      </p:sp>
      <p:sp>
        <p:nvSpPr>
          <p:cNvPr id="19" name="Rechteck 18"/>
          <p:cNvSpPr/>
          <p:nvPr/>
        </p:nvSpPr>
        <p:spPr bwMode="auto">
          <a:xfrm>
            <a:off x="341458" y="6300028"/>
            <a:ext cx="5106469" cy="369332"/>
          </a:xfrm>
          <a:prstGeom prst="rect">
            <a:avLst/>
          </a:prstGeom>
        </p:spPr>
        <p:txBody>
          <a:bodyPr wrap="square">
            <a:spAutoFit/>
          </a:bodyPr>
          <a:lstStyle/>
          <a:p>
            <a:pPr>
              <a:spcAft>
                <a:spcPts val="600"/>
              </a:spcAft>
              <a:defRPr/>
            </a:pPr>
            <a:r>
              <a:rPr lang="en-US">
                <a:latin typeface="Arial"/>
                <a:cs typeface="Arial"/>
              </a:rPr>
              <a:t>More information… </a:t>
            </a:r>
            <a:r>
              <a:rPr lang="en-US" u="sng">
                <a:latin typeface="Arial"/>
                <a:cs typeface="Arial"/>
                <a:hlinkClick r:id="rId7" tooltip="https://www.gesis.org/en/gesis-training/what-we-offer/workshops-tailored-to-your-needs"/>
              </a:rPr>
              <a:t>Gesis Training Website</a:t>
            </a:r>
            <a:endParaRPr lang="en-US">
              <a:latin typeface="Arial"/>
              <a:cs typeface="Arial"/>
            </a:endParaRPr>
          </a:p>
        </p:txBody>
      </p:sp>
      <p:pic>
        <p:nvPicPr>
          <p:cNvPr id="3" name="Grafik 2" descr="Screenshot from the GESIS training website where different courses and workshops are listed, e.g. „Experti*inneninterviews“ or „Short Course A: Introduction to R for Data Analysis“. ">
            <a:extLst>
              <a:ext uri="{FF2B5EF4-FFF2-40B4-BE49-F238E27FC236}">
                <a16:creationId xmlns:a16="http://schemas.microsoft.com/office/drawing/2014/main" id="{B41A4229-2A70-4600-BC38-4599CD5F71A0}"/>
              </a:ext>
            </a:extLst>
          </p:cNvPr>
          <p:cNvPicPr>
            <a:picLocks noChangeAspect="1"/>
          </p:cNvPicPr>
          <p:nvPr/>
        </p:nvPicPr>
        <p:blipFill>
          <a:blip r:embed="rId8"/>
          <a:stretch>
            <a:fillRect/>
          </a:stretch>
        </p:blipFill>
        <p:spPr>
          <a:xfrm>
            <a:off x="6523494" y="1112505"/>
            <a:ext cx="4907061" cy="5517232"/>
          </a:xfrm>
          <a:prstGeom prst="rect">
            <a:avLst/>
          </a:prstGeom>
        </p:spPr>
      </p:pic>
      <p:sp>
        <p:nvSpPr>
          <p:cNvPr id="14" name="Textfeld 13" descr="Image source">
            <a:extLst>
              <a:ext uri="{FF2B5EF4-FFF2-40B4-BE49-F238E27FC236}">
                <a16:creationId xmlns:a16="http://schemas.microsoft.com/office/drawing/2014/main" id="{93B55E30-B1A6-42F9-8A31-2D43F5B524C0}"/>
              </a:ext>
            </a:extLst>
          </p:cNvPr>
          <p:cNvSpPr txBox="1"/>
          <p:nvPr/>
        </p:nvSpPr>
        <p:spPr>
          <a:xfrm>
            <a:off x="6445523" y="6597352"/>
            <a:ext cx="4907061"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GESIS – Leibniz-Institute for the Social Sciences (2025). GESIS Training – Workshops and Courses. Retrieved May 19, 2025, from </a:t>
            </a:r>
            <a:r>
              <a:rPr lang="en-US" sz="700">
                <a:solidFill>
                  <a:schemeClr val="bg1">
                    <a:lumMod val="75000"/>
                  </a:schemeClr>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https://training.gesis.org/?site=pOverview&amp;cat=all</a:t>
            </a:r>
            <a:endParaRPr lang="en-US" sz="700">
              <a:solidFill>
                <a:schemeClr val="bg1">
                  <a:lumMod val="7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3"/>
          <p:cNvSpPr>
            <a:spLocks noGrp="1"/>
          </p:cNvSpPr>
          <p:nvPr>
            <p:ph type="sldNum" sz="quarter" idx="12"/>
          </p:nvPr>
        </p:nvSpPr>
        <p:spPr bwMode="auto">
          <a:xfrm>
            <a:off x="9285750" y="6380229"/>
            <a:ext cx="2743200" cy="365125"/>
          </a:xfrm>
        </p:spPr>
        <p:txBody>
          <a:bodyPr/>
          <a:lstStyle/>
          <a:p>
            <a:pPr>
              <a:defRPr/>
            </a:pPr>
            <a:fld id="{A8918DED-79B9-4C2D-B520-2D6348B37FD9}" type="slidenum">
              <a:rPr lang="en-US" smtClean="0">
                <a:solidFill>
                  <a:schemeClr val="bg1">
                    <a:lumMod val="50000"/>
                  </a:schemeClr>
                </a:solidFill>
                <a:latin typeface="Helvetica"/>
              </a:rPr>
              <a:t>154</a:t>
            </a:fld>
            <a:endParaRPr lang="en-US">
              <a:solidFill>
                <a:schemeClr val="bg1">
                  <a:lumMod val="50000"/>
                </a:schemeClr>
              </a:solidFill>
              <a:latin typeface="Helvetica"/>
            </a:endParaRPr>
          </a:p>
        </p:txBody>
      </p:sp>
      <p:sp>
        <p:nvSpPr>
          <p:cNvPr id="30" name="Ellipse 29">
            <a:extLst>
              <a:ext uri="{FF2B5EF4-FFF2-40B4-BE49-F238E27FC236}">
                <a16:creationId xmlns:a16="http://schemas.microsoft.com/office/drawing/2014/main" id="{81C430D2-E70C-4767-BD2A-8E062FB32A11}"/>
              </a:ext>
              <a:ext uri="{C183D7F6-B498-43B3-948B-1728B52AA6E4}">
                <adec:decorative xmlns:adec="http://schemas.microsoft.com/office/drawing/2017/decorative" val="1"/>
              </a:ext>
            </a:extLst>
          </p:cNvPr>
          <p:cNvSpPr/>
          <p:nvPr/>
        </p:nvSpPr>
        <p:spPr bwMode="auto">
          <a:xfrm>
            <a:off x="6416346" y="3003388"/>
            <a:ext cx="713337" cy="713337"/>
          </a:xfrm>
          <a:prstGeom prst="ellipse">
            <a:avLst/>
          </a:prstGeom>
          <a:solidFill>
            <a:srgbClr val="09997E"/>
          </a:solidFill>
          <a:ln w="28575">
            <a:solidFill>
              <a:schemeClr val="bg1"/>
            </a:solidFill>
          </a:ln>
        </p:spPr>
        <p:style>
          <a:lnRef idx="2">
            <a:srgbClr val="000000"/>
          </a:lnRef>
          <a:fillRef idx="1">
            <a:srgbClr val="00000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38" name="Ellipse 37">
            <a:extLst>
              <a:ext uri="{FF2B5EF4-FFF2-40B4-BE49-F238E27FC236}">
                <a16:creationId xmlns:a16="http://schemas.microsoft.com/office/drawing/2014/main" id="{2378CBC2-9769-4641-9B48-8763DBF64256}"/>
              </a:ext>
              <a:ext uri="{C183D7F6-B498-43B3-948B-1728B52AA6E4}">
                <adec:decorative xmlns:adec="http://schemas.microsoft.com/office/drawing/2017/decorative" val="1"/>
              </a:ext>
            </a:extLst>
          </p:cNvPr>
          <p:cNvSpPr/>
          <p:nvPr/>
        </p:nvSpPr>
        <p:spPr bwMode="auto">
          <a:xfrm>
            <a:off x="6436674" y="4685529"/>
            <a:ext cx="713337" cy="713337"/>
          </a:xfrm>
          <a:prstGeom prst="ellipse">
            <a:avLst/>
          </a:prstGeom>
          <a:solidFill>
            <a:schemeClr val="accent2"/>
          </a:solidFill>
          <a:ln w="28575">
            <a:solidFill>
              <a:schemeClr val="bg1"/>
            </a:solidFill>
          </a:ln>
        </p:spPr>
        <p:style>
          <a:lnRef idx="2">
            <a:srgbClr val="000000"/>
          </a:lnRef>
          <a:fillRef idx="1">
            <a:srgbClr val="00000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42" name="Ellipse 72">
            <a:extLst>
              <a:ext uri="{FF2B5EF4-FFF2-40B4-BE49-F238E27FC236}">
                <a16:creationId xmlns:a16="http://schemas.microsoft.com/office/drawing/2014/main" id="{E591C51F-3F70-49C2-9B43-FBCD24ACCDAD}"/>
              </a:ext>
              <a:ext uri="{C183D7F6-B498-43B3-948B-1728B52AA6E4}">
                <adec:decorative xmlns:adec="http://schemas.microsoft.com/office/drawing/2017/decorative" val="1"/>
              </a:ext>
            </a:extLst>
          </p:cNvPr>
          <p:cNvSpPr/>
          <p:nvPr/>
        </p:nvSpPr>
        <p:spPr bwMode="auto">
          <a:xfrm>
            <a:off x="6416345" y="2132289"/>
            <a:ext cx="713336" cy="713336"/>
          </a:xfrm>
          <a:prstGeom prst="ellipse">
            <a:avLst/>
          </a:prstGeom>
          <a:solidFill>
            <a:srgbClr val="4472C4"/>
          </a:solidFill>
          <a:ln w="28575">
            <a:solidFill>
              <a:schemeClr val="bg1"/>
            </a:solidFill>
          </a:ln>
        </p:spPr>
        <p:style>
          <a:lnRef idx="2">
            <a:srgbClr val="000000"/>
          </a:lnRef>
          <a:fillRef idx="1">
            <a:srgbClr val="00000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24" name="Ellipse 23">
            <a:extLst>
              <a:ext uri="{FF2B5EF4-FFF2-40B4-BE49-F238E27FC236}">
                <a16:creationId xmlns:a16="http://schemas.microsoft.com/office/drawing/2014/main" id="{876D2110-557C-47A9-AA2D-4DCE66E988C2}"/>
              </a:ext>
              <a:ext uri="{C183D7F6-B498-43B3-948B-1728B52AA6E4}">
                <adec:decorative xmlns:adec="http://schemas.microsoft.com/office/drawing/2017/decorative" val="1"/>
              </a:ext>
            </a:extLst>
          </p:cNvPr>
          <p:cNvSpPr/>
          <p:nvPr/>
        </p:nvSpPr>
        <p:spPr bwMode="auto">
          <a:xfrm>
            <a:off x="6448249" y="5570521"/>
            <a:ext cx="713337" cy="713337"/>
          </a:xfrm>
          <a:prstGeom prst="ellipse">
            <a:avLst/>
          </a:prstGeom>
          <a:solidFill>
            <a:srgbClr val="EA0038"/>
          </a:solidFill>
          <a:ln w="28575">
            <a:solidFill>
              <a:schemeClr val="bg1"/>
            </a:solidFill>
          </a:ln>
        </p:spPr>
        <p:style>
          <a:lnRef idx="2">
            <a:srgbClr val="000000"/>
          </a:lnRef>
          <a:fillRef idx="1">
            <a:srgbClr val="00000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pic>
        <p:nvPicPr>
          <p:cNvPr id="18" name="Grafik 17">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5" name="Titel 12"/>
          <p:cNvSpPr>
            <a:spLocks noGrp="1"/>
          </p:cNvSpPr>
          <p:nvPr>
            <p:ph type="title"/>
          </p:nvPr>
        </p:nvSpPr>
        <p:spPr bwMode="auto">
          <a:xfrm>
            <a:off x="238828" y="116632"/>
            <a:ext cx="9707699" cy="873352"/>
          </a:xfrm>
        </p:spPr>
        <p:txBody>
          <a:bodyPr>
            <a:noAutofit/>
          </a:bodyPr>
          <a:lstStyle/>
          <a:p>
            <a:pPr>
              <a:defRPr/>
            </a:pPr>
            <a:r>
              <a:rPr lang="en-US" sz="2400">
                <a:solidFill>
                  <a:schemeClr val="bg1"/>
                </a:solidFill>
                <a:latin typeface="Arial"/>
                <a:cs typeface="Arial"/>
              </a:rPr>
              <a:t>DataNord Trainings &amp; Workshops</a:t>
            </a:r>
          </a:p>
        </p:txBody>
      </p:sp>
      <p:sp>
        <p:nvSpPr>
          <p:cNvPr id="14" name="Textfeld 4"/>
          <p:cNvSpPr txBox="1"/>
          <p:nvPr/>
        </p:nvSpPr>
        <p:spPr bwMode="auto">
          <a:xfrm>
            <a:off x="396385" y="1950086"/>
            <a:ext cx="5267567" cy="2559033"/>
          </a:xfrm>
          <a:prstGeom prst="rect">
            <a:avLst/>
          </a:prstGeom>
          <a:noFill/>
        </p:spPr>
        <p:txBody>
          <a:bodyPr wrap="square" rtlCol="0">
            <a:spAutoFit/>
          </a:bodyPr>
          <a:lstStyle/>
          <a:p>
            <a:pPr marL="342900" indent="-342900">
              <a:lnSpc>
                <a:spcPct val="125000"/>
              </a:lnSpc>
              <a:spcAft>
                <a:spcPts val="599"/>
              </a:spcAft>
              <a:buFont typeface="Arial" panose="020B0604020202020204" pitchFamily="34" charset="0"/>
              <a:buChar char="•"/>
              <a:defRPr/>
            </a:pPr>
            <a:r>
              <a:rPr lang="en-US" b="1">
                <a:latin typeface="Arial"/>
                <a:cs typeface="Arial"/>
              </a:rPr>
              <a:t>Interdisciplinary and subject-specific workshops </a:t>
            </a:r>
            <a:br>
              <a:rPr lang="en-US" b="1">
                <a:latin typeface="Arial"/>
                <a:cs typeface="Arial"/>
              </a:rPr>
            </a:br>
            <a:r>
              <a:rPr lang="en-US">
                <a:latin typeface="Arial"/>
                <a:cs typeface="Arial"/>
              </a:rPr>
              <a:t>(esp. in social sciences, marine and environmental sciences, health sciences, and humanities)</a:t>
            </a:r>
            <a:endParaRPr lang="en-US"/>
          </a:p>
          <a:p>
            <a:pPr marL="342900" indent="-342900">
              <a:lnSpc>
                <a:spcPct val="125000"/>
              </a:lnSpc>
              <a:spcAft>
                <a:spcPts val="599"/>
              </a:spcAft>
              <a:buFont typeface="Arial" panose="020B0604020202020204" pitchFamily="34" charset="0"/>
              <a:buChar char="•"/>
              <a:defRPr/>
            </a:pPr>
            <a:r>
              <a:rPr lang="en-US" b="1">
                <a:latin typeface="Arial"/>
                <a:cs typeface="Arial"/>
              </a:rPr>
              <a:t>On-demand customized training </a:t>
            </a:r>
            <a:r>
              <a:rPr lang="en-US">
                <a:latin typeface="Arial"/>
                <a:cs typeface="Arial"/>
              </a:rPr>
              <a:t>for graduate programs, departments, etc.</a:t>
            </a:r>
            <a:endParaRPr lang="en-US" b="1">
              <a:solidFill>
                <a:srgbClr val="4472C4"/>
              </a:solidFill>
              <a:latin typeface="Arial"/>
              <a:cs typeface="Arial"/>
            </a:endParaRPr>
          </a:p>
        </p:txBody>
      </p:sp>
      <p:sp>
        <p:nvSpPr>
          <p:cNvPr id="26" name="Textfeld 25"/>
          <p:cNvSpPr txBox="1"/>
          <p:nvPr/>
        </p:nvSpPr>
        <p:spPr bwMode="auto">
          <a:xfrm>
            <a:off x="721184" y="4787860"/>
            <a:ext cx="5014776" cy="369332"/>
          </a:xfrm>
          <a:prstGeom prst="rect">
            <a:avLst/>
          </a:prstGeom>
          <a:noFill/>
        </p:spPr>
        <p:txBody>
          <a:bodyPr wrap="square" rtlCol="0">
            <a:spAutoFit/>
          </a:bodyPr>
          <a:lstStyle/>
          <a:p>
            <a:pPr>
              <a:defRPr/>
            </a:pPr>
            <a:r>
              <a:rPr lang="en-US">
                <a:solidFill>
                  <a:srgbClr val="0070C0"/>
                </a:solidFill>
                <a:latin typeface="Arial"/>
                <a:cs typeface="Arial"/>
              </a:rPr>
              <a:t>… more on </a:t>
            </a:r>
            <a:r>
              <a:rPr lang="en-US" u="sng">
                <a:solidFill>
                  <a:srgbClr val="0070C0"/>
                </a:solidFill>
                <a:latin typeface="Arial"/>
                <a:cs typeface="Arial"/>
                <a:hlinkClick r:id="rId6" tooltip="http://www.dsc-ub.de/en/qualification.php"/>
              </a:rPr>
              <a:t>dsc-ub.de/en/qualification </a:t>
            </a:r>
            <a:endParaRPr lang="en-US"/>
          </a:p>
        </p:txBody>
      </p:sp>
      <p:sp>
        <p:nvSpPr>
          <p:cNvPr id="45" name="Freihandform: Form 71">
            <a:extLst>
              <a:ext uri="{FF2B5EF4-FFF2-40B4-BE49-F238E27FC236}">
                <a16:creationId xmlns:a16="http://schemas.microsoft.com/office/drawing/2014/main" id="{EB9E3BFB-A684-42E0-90BD-CEB0895625C1}"/>
              </a:ext>
            </a:extLst>
          </p:cNvPr>
          <p:cNvSpPr/>
          <p:nvPr/>
        </p:nvSpPr>
        <p:spPr bwMode="auto">
          <a:xfrm>
            <a:off x="6802269" y="1306007"/>
            <a:ext cx="5123728" cy="713337"/>
          </a:xfrm>
          <a:custGeom>
            <a:avLst/>
            <a:gdLst>
              <a:gd name="connsiteX0" fmla="*/ 0 w 5123729"/>
              <a:gd name="connsiteY0" fmla="*/ 0 h 713338"/>
              <a:gd name="connsiteX1" fmla="*/ 4767060 w 5123729"/>
              <a:gd name="connsiteY1" fmla="*/ 0 h 713338"/>
              <a:gd name="connsiteX2" fmla="*/ 5123729 w 5123729"/>
              <a:gd name="connsiteY2" fmla="*/ 356669 h 713338"/>
              <a:gd name="connsiteX3" fmla="*/ 4767060 w 5123729"/>
              <a:gd name="connsiteY3" fmla="*/ 713338 h 713338"/>
              <a:gd name="connsiteX4" fmla="*/ 0 w 5123729"/>
              <a:gd name="connsiteY4" fmla="*/ 713338 h 713338"/>
              <a:gd name="connsiteX5" fmla="*/ 0 w 5123729"/>
              <a:gd name="connsiteY5" fmla="*/ 0 h 71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3729" h="713338" extrusionOk="0">
                <a:moveTo>
                  <a:pt x="5123729" y="713337"/>
                </a:moveTo>
                <a:lnTo>
                  <a:pt x="356669" y="713337"/>
                </a:lnTo>
                <a:lnTo>
                  <a:pt x="0" y="356669"/>
                </a:lnTo>
                <a:lnTo>
                  <a:pt x="356669" y="1"/>
                </a:lnTo>
                <a:lnTo>
                  <a:pt x="5123729" y="1"/>
                </a:lnTo>
                <a:lnTo>
                  <a:pt x="5123729" y="713337"/>
                </a:lnTo>
                <a:close/>
              </a:path>
            </a:pathLst>
          </a:custGeom>
          <a:solidFill>
            <a:srgbClr val="C6ACF6">
              <a:alpha val="70000"/>
            </a:srgbClr>
          </a:solidFill>
          <a:ln>
            <a:noFill/>
          </a:ln>
        </p:spPr>
        <p:style>
          <a:lnRef idx="2">
            <a:srgbClr val="000000"/>
          </a:lnRef>
          <a:fillRef idx="1">
            <a:srgbClr val="000000"/>
          </a:fillRef>
          <a:effectRef idx="0">
            <a:schemeClr val="accent1">
              <a:hueOff val="0"/>
              <a:satOff val="0"/>
              <a:lumOff val="0"/>
              <a:alphaOff val="0"/>
            </a:schemeClr>
          </a:effectRef>
          <a:fontRef idx="minor">
            <a:schemeClr val="lt1"/>
          </a:fontRef>
        </p:style>
        <p:txBody>
          <a:bodyPr spcFirstLastPara="0" vert="horz" wrap="square" lIns="492896" tIns="53340" rIns="99567" bIns="53339" numCol="1" spcCol="1268" anchor="ctr" anchorCtr="0">
            <a:noAutofit/>
          </a:bodyPr>
          <a:lstStyle/>
          <a:p>
            <a:pPr marL="0" lvl="0" indent="0" algn="l" defTabSz="622299">
              <a:lnSpc>
                <a:spcPct val="90000"/>
              </a:lnSpc>
              <a:spcBef>
                <a:spcPts val="0"/>
              </a:spcBef>
              <a:spcAft>
                <a:spcPts val="0"/>
              </a:spcAft>
              <a:buNone/>
              <a:defRPr/>
            </a:pPr>
            <a:r>
              <a:rPr lang="en-US" sz="1400" b="1">
                <a:solidFill>
                  <a:schemeClr val="tx1"/>
                </a:solidFill>
                <a:latin typeface="Arial" panose="020B0604020202020204" pitchFamily="34" charset="0"/>
                <a:cs typeface="Arial" panose="020B0604020202020204" pitchFamily="34" charset="0"/>
              </a:rPr>
              <a:t>Simplifying Data Science with Galaxy: A Beginner’s Workshop</a:t>
            </a:r>
          </a:p>
        </p:txBody>
      </p:sp>
      <p:sp>
        <p:nvSpPr>
          <p:cNvPr id="46" name="Ellipse 72">
            <a:extLst>
              <a:ext uri="{FF2B5EF4-FFF2-40B4-BE49-F238E27FC236}">
                <a16:creationId xmlns:a16="http://schemas.microsoft.com/office/drawing/2014/main" id="{02EDB5F6-3937-4C79-8CE4-716AE93C1973}"/>
              </a:ext>
              <a:ext uri="{C183D7F6-B498-43B3-948B-1728B52AA6E4}">
                <adec:decorative xmlns:adec="http://schemas.microsoft.com/office/drawing/2017/decorative" val="1"/>
              </a:ext>
            </a:extLst>
          </p:cNvPr>
          <p:cNvSpPr/>
          <p:nvPr/>
        </p:nvSpPr>
        <p:spPr bwMode="auto">
          <a:xfrm>
            <a:off x="6422472" y="1297184"/>
            <a:ext cx="713336" cy="713336"/>
          </a:xfrm>
          <a:prstGeom prst="ellipse">
            <a:avLst/>
          </a:prstGeom>
          <a:solidFill>
            <a:srgbClr val="7030A0"/>
          </a:solidFill>
          <a:ln w="28575">
            <a:noFill/>
          </a:ln>
        </p:spPr>
        <p:style>
          <a:lnRef idx="2">
            <a:srgbClr val="000000"/>
          </a:lnRef>
          <a:fillRef idx="1">
            <a:srgbClr val="00000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47" name="Textfeld 20">
            <a:extLst>
              <a:ext uri="{FF2B5EF4-FFF2-40B4-BE49-F238E27FC236}">
                <a16:creationId xmlns:a16="http://schemas.microsoft.com/office/drawing/2014/main" id="{F934FC32-D811-4C6E-83F9-495F2BBD01C6}"/>
              </a:ext>
            </a:extLst>
          </p:cNvPr>
          <p:cNvSpPr txBox="1"/>
          <p:nvPr/>
        </p:nvSpPr>
        <p:spPr bwMode="auto">
          <a:xfrm>
            <a:off x="6456040" y="1525335"/>
            <a:ext cx="622824" cy="274679"/>
          </a:xfrm>
          <a:prstGeom prst="rect">
            <a:avLst/>
          </a:prstGeom>
          <a:solidFill>
            <a:srgbClr val="7030A0"/>
          </a:solidFill>
        </p:spPr>
        <p:txBody>
          <a:bodyPr wrap="square" rtlCol="0">
            <a:spAutoFit/>
          </a:bodyPr>
          <a:lstStyle/>
          <a:p>
            <a:pPr lvl="0" algn="ctr">
              <a:defRPr/>
            </a:pPr>
            <a:r>
              <a:rPr lang="en-US" sz="1200" b="1">
                <a:solidFill>
                  <a:schemeClr val="bg1"/>
                </a:solidFill>
                <a:latin typeface="Arial"/>
              </a:rPr>
              <a:t>20.05.</a:t>
            </a:r>
            <a:endParaRPr lang="en-US" sz="1200"/>
          </a:p>
        </p:txBody>
      </p:sp>
      <p:sp>
        <p:nvSpPr>
          <p:cNvPr id="41" name="Freihandform: Form 71">
            <a:extLst>
              <a:ext uri="{FF2B5EF4-FFF2-40B4-BE49-F238E27FC236}">
                <a16:creationId xmlns:a16="http://schemas.microsoft.com/office/drawing/2014/main" id="{05554086-E0AA-4E21-BB72-004A794AF1E8}"/>
              </a:ext>
            </a:extLst>
          </p:cNvPr>
          <p:cNvSpPr/>
          <p:nvPr/>
        </p:nvSpPr>
        <p:spPr bwMode="auto">
          <a:xfrm>
            <a:off x="6779141" y="2132289"/>
            <a:ext cx="5123728" cy="713337"/>
          </a:xfrm>
          <a:custGeom>
            <a:avLst/>
            <a:gdLst>
              <a:gd name="connsiteX0" fmla="*/ 0 w 5123729"/>
              <a:gd name="connsiteY0" fmla="*/ 0 h 713338"/>
              <a:gd name="connsiteX1" fmla="*/ 4767060 w 5123729"/>
              <a:gd name="connsiteY1" fmla="*/ 0 h 713338"/>
              <a:gd name="connsiteX2" fmla="*/ 5123729 w 5123729"/>
              <a:gd name="connsiteY2" fmla="*/ 356669 h 713338"/>
              <a:gd name="connsiteX3" fmla="*/ 4767060 w 5123729"/>
              <a:gd name="connsiteY3" fmla="*/ 713338 h 713338"/>
              <a:gd name="connsiteX4" fmla="*/ 0 w 5123729"/>
              <a:gd name="connsiteY4" fmla="*/ 713338 h 713338"/>
              <a:gd name="connsiteX5" fmla="*/ 0 w 5123729"/>
              <a:gd name="connsiteY5" fmla="*/ 0 h 71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3729" h="713338" extrusionOk="0">
                <a:moveTo>
                  <a:pt x="5123729" y="713337"/>
                </a:moveTo>
                <a:lnTo>
                  <a:pt x="356669" y="713337"/>
                </a:lnTo>
                <a:lnTo>
                  <a:pt x="0" y="356669"/>
                </a:lnTo>
                <a:lnTo>
                  <a:pt x="356669" y="1"/>
                </a:lnTo>
                <a:lnTo>
                  <a:pt x="5123729" y="1"/>
                </a:lnTo>
                <a:lnTo>
                  <a:pt x="5123729" y="713337"/>
                </a:lnTo>
                <a:close/>
              </a:path>
            </a:pathLst>
          </a:custGeom>
          <a:solidFill>
            <a:schemeClr val="accent1">
              <a:alpha val="35000"/>
            </a:schemeClr>
          </a:solidFill>
          <a:ln>
            <a:noFill/>
          </a:ln>
        </p:spPr>
        <p:style>
          <a:lnRef idx="2">
            <a:srgbClr val="000000"/>
          </a:lnRef>
          <a:fillRef idx="1">
            <a:srgbClr val="000000"/>
          </a:fillRef>
          <a:effectRef idx="0">
            <a:schemeClr val="accent1">
              <a:hueOff val="0"/>
              <a:satOff val="0"/>
              <a:lumOff val="0"/>
              <a:alphaOff val="0"/>
            </a:schemeClr>
          </a:effectRef>
          <a:fontRef idx="minor">
            <a:schemeClr val="lt1"/>
          </a:fontRef>
        </p:style>
        <p:txBody>
          <a:bodyPr spcFirstLastPara="0" vert="horz" wrap="square" lIns="492896" tIns="53340" rIns="99567" bIns="53339" numCol="1" spcCol="1268" anchor="ctr" anchorCtr="0">
            <a:noAutofit/>
          </a:bodyPr>
          <a:lstStyle/>
          <a:p>
            <a:pPr marL="0" lvl="0" indent="0" algn="l" defTabSz="622299">
              <a:lnSpc>
                <a:spcPct val="90000"/>
              </a:lnSpc>
              <a:spcBef>
                <a:spcPts val="0"/>
              </a:spcBef>
              <a:spcAft>
                <a:spcPts val="0"/>
              </a:spcAft>
              <a:buNone/>
              <a:defRPr/>
            </a:pPr>
            <a:r>
              <a:rPr lang="en-US" sz="1400" b="1" u="none">
                <a:solidFill>
                  <a:schemeClr val="tx1"/>
                </a:solidFill>
                <a:latin typeface="Arial"/>
                <a:cs typeface="Arial"/>
              </a:rPr>
              <a:t>Good Planning, Better Survey Data – Introduction to Web Survey Design </a:t>
            </a:r>
            <a:endParaRPr lang="en-US" sz="1400"/>
          </a:p>
        </p:txBody>
      </p:sp>
      <p:sp>
        <p:nvSpPr>
          <p:cNvPr id="43" name="Textfeld 20">
            <a:extLst>
              <a:ext uri="{FF2B5EF4-FFF2-40B4-BE49-F238E27FC236}">
                <a16:creationId xmlns:a16="http://schemas.microsoft.com/office/drawing/2014/main" id="{D11FEBDB-659B-4F8C-ADEC-216492CD216C}"/>
              </a:ext>
            </a:extLst>
          </p:cNvPr>
          <p:cNvSpPr txBox="1"/>
          <p:nvPr/>
        </p:nvSpPr>
        <p:spPr bwMode="auto">
          <a:xfrm>
            <a:off x="6308134" y="2351616"/>
            <a:ext cx="999999" cy="274679"/>
          </a:xfrm>
          <a:prstGeom prst="rect">
            <a:avLst/>
          </a:prstGeom>
          <a:noFill/>
        </p:spPr>
        <p:txBody>
          <a:bodyPr wrap="square" rtlCol="0">
            <a:spAutoFit/>
          </a:bodyPr>
          <a:lstStyle/>
          <a:p>
            <a:pPr lvl="0" algn="ctr">
              <a:defRPr/>
            </a:pPr>
            <a:r>
              <a:rPr lang="en-US" sz="1200" b="1">
                <a:solidFill>
                  <a:schemeClr val="bg1"/>
                </a:solidFill>
                <a:latin typeface="Arial"/>
              </a:rPr>
              <a:t>02.06.</a:t>
            </a:r>
            <a:endParaRPr lang="en-US" sz="1200"/>
          </a:p>
        </p:txBody>
      </p:sp>
      <p:sp>
        <p:nvSpPr>
          <p:cNvPr id="29" name="Freihandform: Form 28">
            <a:extLst>
              <a:ext uri="{FF2B5EF4-FFF2-40B4-BE49-F238E27FC236}">
                <a16:creationId xmlns:a16="http://schemas.microsoft.com/office/drawing/2014/main" id="{E4271C38-1BE1-42B2-B711-232B6B228C91}"/>
              </a:ext>
            </a:extLst>
          </p:cNvPr>
          <p:cNvSpPr/>
          <p:nvPr/>
        </p:nvSpPr>
        <p:spPr bwMode="auto">
          <a:xfrm>
            <a:off x="6779140" y="3025122"/>
            <a:ext cx="5123729" cy="713339"/>
          </a:xfrm>
          <a:custGeom>
            <a:avLst/>
            <a:gdLst>
              <a:gd name="connsiteX0" fmla="*/ 0 w 5123729"/>
              <a:gd name="connsiteY0" fmla="*/ 0 h 713338"/>
              <a:gd name="connsiteX1" fmla="*/ 4767060 w 5123729"/>
              <a:gd name="connsiteY1" fmla="*/ 0 h 713338"/>
              <a:gd name="connsiteX2" fmla="*/ 5123729 w 5123729"/>
              <a:gd name="connsiteY2" fmla="*/ 356669 h 713338"/>
              <a:gd name="connsiteX3" fmla="*/ 4767060 w 5123729"/>
              <a:gd name="connsiteY3" fmla="*/ 713338 h 713338"/>
              <a:gd name="connsiteX4" fmla="*/ 0 w 5123729"/>
              <a:gd name="connsiteY4" fmla="*/ 713338 h 713338"/>
              <a:gd name="connsiteX5" fmla="*/ 0 w 5123729"/>
              <a:gd name="connsiteY5" fmla="*/ 0 h 71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3729" h="713338" extrusionOk="0">
                <a:moveTo>
                  <a:pt x="5123729" y="713337"/>
                </a:moveTo>
                <a:lnTo>
                  <a:pt x="356669" y="713337"/>
                </a:lnTo>
                <a:lnTo>
                  <a:pt x="0" y="356669"/>
                </a:lnTo>
                <a:lnTo>
                  <a:pt x="356669" y="1"/>
                </a:lnTo>
                <a:lnTo>
                  <a:pt x="5123729" y="1"/>
                </a:lnTo>
                <a:lnTo>
                  <a:pt x="5123729" y="713337"/>
                </a:lnTo>
                <a:close/>
              </a:path>
            </a:pathLst>
          </a:custGeom>
          <a:solidFill>
            <a:srgbClr val="09997E">
              <a:alpha val="20000"/>
            </a:srgbClr>
          </a:solidFill>
          <a:ln w="28575">
            <a:noFill/>
          </a:ln>
        </p:spPr>
        <p:style>
          <a:lnRef idx="2">
            <a:srgbClr val="000000"/>
          </a:lnRef>
          <a:fillRef idx="1">
            <a:srgbClr val="000000"/>
          </a:fillRef>
          <a:effectRef idx="0">
            <a:schemeClr val="accent1">
              <a:tint val="50000"/>
              <a:hueOff val="0"/>
              <a:satOff val="0"/>
              <a:lumOff val="0"/>
              <a:alphaOff val="0"/>
            </a:schemeClr>
          </a:effectRef>
          <a:fontRef idx="minor">
            <a:schemeClr val="lt1">
              <a:hueOff val="0"/>
              <a:satOff val="0"/>
              <a:lumOff val="0"/>
              <a:alphaOff val="0"/>
            </a:schemeClr>
          </a:fontRef>
        </p:style>
        <p:txBody>
          <a:bodyPr spcFirstLastPara="0" vert="horz" wrap="square" lIns="492897" tIns="53341" rIns="99568" bIns="53340" numCol="1" spcCol="1270" anchor="ctr" anchorCtr="0">
            <a:noAutofit/>
          </a:bodyPr>
          <a:lstStyle/>
          <a:p>
            <a:pPr marL="0" lvl="0" indent="0" algn="l" defTabSz="622300">
              <a:lnSpc>
                <a:spcPct val="90000"/>
              </a:lnSpc>
              <a:spcBef>
                <a:spcPts val="0"/>
              </a:spcBef>
              <a:spcAft>
                <a:spcPts val="0"/>
              </a:spcAft>
              <a:buNone/>
              <a:defRPr/>
            </a:pPr>
            <a:r>
              <a:rPr lang="en-US" sz="1400" b="1" u="none">
                <a:solidFill>
                  <a:schemeClr val="tx1"/>
                </a:solidFill>
                <a:latin typeface="Arial"/>
                <a:cs typeface="Arial"/>
              </a:rPr>
              <a:t>Data Collection Made Easy – Implementing Web Surveys with EUSurvey </a:t>
            </a:r>
            <a:endParaRPr lang="en-US" sz="1400"/>
          </a:p>
        </p:txBody>
      </p:sp>
      <p:sp>
        <p:nvSpPr>
          <p:cNvPr id="31" name="Textfeld 20">
            <a:extLst>
              <a:ext uri="{FF2B5EF4-FFF2-40B4-BE49-F238E27FC236}">
                <a16:creationId xmlns:a16="http://schemas.microsoft.com/office/drawing/2014/main" id="{1A2FCC63-301E-49B6-BDDA-A81C9368C9F9}"/>
              </a:ext>
            </a:extLst>
          </p:cNvPr>
          <p:cNvSpPr txBox="1"/>
          <p:nvPr/>
        </p:nvSpPr>
        <p:spPr bwMode="auto">
          <a:xfrm>
            <a:off x="6312096" y="3229315"/>
            <a:ext cx="995680" cy="274679"/>
          </a:xfrm>
          <a:prstGeom prst="rect">
            <a:avLst/>
          </a:prstGeom>
          <a:noFill/>
        </p:spPr>
        <p:txBody>
          <a:bodyPr wrap="square" rtlCol="0">
            <a:spAutoFit/>
          </a:bodyPr>
          <a:lstStyle/>
          <a:p>
            <a:pPr lvl="0" algn="ctr">
              <a:defRPr/>
            </a:pPr>
            <a:r>
              <a:rPr lang="en-US" sz="1200" b="1">
                <a:solidFill>
                  <a:schemeClr val="bg1"/>
                </a:solidFill>
                <a:latin typeface="Arial"/>
              </a:rPr>
              <a:t>16.-17.06.</a:t>
            </a:r>
            <a:endParaRPr lang="en-US" sz="1200"/>
          </a:p>
        </p:txBody>
      </p:sp>
      <p:sp>
        <p:nvSpPr>
          <p:cNvPr id="33" name="Freihandform: Form 32">
            <a:extLst>
              <a:ext uri="{FF2B5EF4-FFF2-40B4-BE49-F238E27FC236}">
                <a16:creationId xmlns:a16="http://schemas.microsoft.com/office/drawing/2014/main" id="{BAC0EE15-5493-4202-94E8-9E8BD0CE786C}"/>
              </a:ext>
            </a:extLst>
          </p:cNvPr>
          <p:cNvSpPr/>
          <p:nvPr/>
        </p:nvSpPr>
        <p:spPr bwMode="auto">
          <a:xfrm>
            <a:off x="6768729" y="3886306"/>
            <a:ext cx="5123729" cy="713339"/>
          </a:xfrm>
          <a:custGeom>
            <a:avLst/>
            <a:gdLst>
              <a:gd name="connsiteX0" fmla="*/ 0 w 5123729"/>
              <a:gd name="connsiteY0" fmla="*/ 0 h 713338"/>
              <a:gd name="connsiteX1" fmla="*/ 4767060 w 5123729"/>
              <a:gd name="connsiteY1" fmla="*/ 0 h 713338"/>
              <a:gd name="connsiteX2" fmla="*/ 5123729 w 5123729"/>
              <a:gd name="connsiteY2" fmla="*/ 356669 h 713338"/>
              <a:gd name="connsiteX3" fmla="*/ 4767060 w 5123729"/>
              <a:gd name="connsiteY3" fmla="*/ 713338 h 713338"/>
              <a:gd name="connsiteX4" fmla="*/ 0 w 5123729"/>
              <a:gd name="connsiteY4" fmla="*/ 713338 h 713338"/>
              <a:gd name="connsiteX5" fmla="*/ 0 w 5123729"/>
              <a:gd name="connsiteY5" fmla="*/ 0 h 71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3729" h="713338" extrusionOk="0">
                <a:moveTo>
                  <a:pt x="5123729" y="713337"/>
                </a:moveTo>
                <a:lnTo>
                  <a:pt x="356669" y="713337"/>
                </a:lnTo>
                <a:lnTo>
                  <a:pt x="0" y="356669"/>
                </a:lnTo>
                <a:lnTo>
                  <a:pt x="356669" y="1"/>
                </a:lnTo>
                <a:lnTo>
                  <a:pt x="5123729" y="1"/>
                </a:lnTo>
                <a:lnTo>
                  <a:pt x="5123729" y="713337"/>
                </a:lnTo>
                <a:close/>
              </a:path>
            </a:pathLst>
          </a:custGeom>
          <a:solidFill>
            <a:schemeClr val="accent4">
              <a:lumMod val="40000"/>
              <a:lumOff val="60000"/>
            </a:schemeClr>
          </a:solidFill>
          <a:ln>
            <a:noFill/>
          </a:ln>
        </p:spPr>
        <p:style>
          <a:lnRef idx="2">
            <a:srgbClr val="000000"/>
          </a:lnRef>
          <a:fillRef idx="1">
            <a:srgbClr val="000000"/>
          </a:fillRef>
          <a:effectRef idx="0">
            <a:schemeClr val="accent1">
              <a:hueOff val="0"/>
              <a:satOff val="0"/>
              <a:lumOff val="0"/>
              <a:alphaOff val="0"/>
            </a:schemeClr>
          </a:effectRef>
          <a:fontRef idx="minor">
            <a:schemeClr val="lt1"/>
          </a:fontRef>
        </p:style>
        <p:txBody>
          <a:bodyPr spcFirstLastPara="0" vert="horz" wrap="square" lIns="492897" tIns="53341" rIns="99568" bIns="53340" numCol="1" spcCol="1270" anchor="ctr" anchorCtr="0">
            <a:noAutofit/>
          </a:bodyPr>
          <a:lstStyle/>
          <a:p>
            <a:pPr marL="0" lvl="0" indent="0" algn="l" defTabSz="622300">
              <a:lnSpc>
                <a:spcPct val="90000"/>
              </a:lnSpc>
              <a:spcBef>
                <a:spcPts val="0"/>
              </a:spcBef>
              <a:spcAft>
                <a:spcPts val="0"/>
              </a:spcAft>
              <a:buNone/>
              <a:defRPr/>
            </a:pPr>
            <a:r>
              <a:rPr lang="en-US" sz="1400" b="1">
                <a:solidFill>
                  <a:schemeClr val="tx1"/>
                </a:solidFill>
                <a:latin typeface="Arial" panose="020B0604020202020204" pitchFamily="34" charset="0"/>
                <a:cs typeface="Arial" panose="020B0604020202020204" pitchFamily="34" charset="0"/>
              </a:rPr>
              <a:t>Python Quickstart for Quantitative Data</a:t>
            </a:r>
          </a:p>
        </p:txBody>
      </p:sp>
      <p:sp>
        <p:nvSpPr>
          <p:cNvPr id="34" name="Ellipse 33">
            <a:extLst>
              <a:ext uri="{FF2B5EF4-FFF2-40B4-BE49-F238E27FC236}">
                <a16:creationId xmlns:a16="http://schemas.microsoft.com/office/drawing/2014/main" id="{5D790102-E9C9-4601-9A29-967617A7DD69}"/>
              </a:ext>
              <a:ext uri="{C183D7F6-B498-43B3-948B-1728B52AA6E4}">
                <adec:decorative xmlns:adec="http://schemas.microsoft.com/office/drawing/2017/decorative" val="1"/>
              </a:ext>
            </a:extLst>
          </p:cNvPr>
          <p:cNvSpPr/>
          <p:nvPr/>
        </p:nvSpPr>
        <p:spPr bwMode="auto">
          <a:xfrm>
            <a:off x="6422472" y="3821074"/>
            <a:ext cx="713337" cy="713337"/>
          </a:xfrm>
          <a:prstGeom prst="ellipse">
            <a:avLst/>
          </a:prstGeom>
          <a:solidFill>
            <a:schemeClr val="accent4">
              <a:lumMod val="60000"/>
              <a:lumOff val="40000"/>
            </a:schemeClr>
          </a:solidFill>
          <a:ln w="28575">
            <a:noFill/>
          </a:ln>
        </p:spPr>
        <p:style>
          <a:lnRef idx="2">
            <a:srgbClr val="000000"/>
          </a:lnRef>
          <a:fillRef idx="1">
            <a:srgbClr val="00000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35" name="Textfeld 22">
            <a:extLst>
              <a:ext uri="{FF2B5EF4-FFF2-40B4-BE49-F238E27FC236}">
                <a16:creationId xmlns:a16="http://schemas.microsoft.com/office/drawing/2014/main" id="{B89380C8-0488-40EB-A241-6E8A96B0AF75}"/>
              </a:ext>
            </a:extLst>
          </p:cNvPr>
          <p:cNvSpPr txBox="1"/>
          <p:nvPr/>
        </p:nvSpPr>
        <p:spPr bwMode="auto">
          <a:xfrm>
            <a:off x="6252448" y="4018417"/>
            <a:ext cx="995680" cy="274679"/>
          </a:xfrm>
          <a:prstGeom prst="rect">
            <a:avLst/>
          </a:prstGeom>
          <a:noFill/>
        </p:spPr>
        <p:txBody>
          <a:bodyPr wrap="square" rtlCol="0">
            <a:spAutoFit/>
          </a:bodyPr>
          <a:lstStyle/>
          <a:p>
            <a:pPr marL="0" marR="0" lvl="0" indent="0" algn="ctr" defTabSz="914400">
              <a:lnSpc>
                <a:spcPct val="100000"/>
              </a:lnSpc>
              <a:spcBef>
                <a:spcPts val="0"/>
              </a:spcBef>
              <a:spcAft>
                <a:spcPts val="0"/>
              </a:spcAft>
              <a:buClrTx/>
              <a:buSzTx/>
              <a:buFontTx/>
              <a:buNone/>
              <a:defRPr/>
            </a:pPr>
            <a:r>
              <a:rPr lang="en-US" sz="1200" b="1">
                <a:solidFill>
                  <a:schemeClr val="bg1"/>
                </a:solidFill>
                <a:latin typeface="Arial" panose="020B0604020202020204" pitchFamily="34" charset="0"/>
                <a:cs typeface="Arial" panose="020B0604020202020204" pitchFamily="34" charset="0"/>
              </a:rPr>
              <a:t>24</a:t>
            </a:r>
            <a:r>
              <a:rPr lang="en-US" sz="1200" b="1" i="0" u="none" strike="noStrike" cap="none" spc="0">
                <a:ln>
                  <a:noFill/>
                </a:ln>
                <a:solidFill>
                  <a:schemeClr val="bg1"/>
                </a:solidFill>
                <a:latin typeface="Arial" panose="020B0604020202020204" pitchFamily="34" charset="0"/>
                <a:cs typeface="Arial" panose="020B0604020202020204" pitchFamily="34" charset="0"/>
              </a:rPr>
              <a:t>.06.</a:t>
            </a:r>
            <a:endParaRPr lang="en-US">
              <a:latin typeface="Arial" panose="020B0604020202020204" pitchFamily="34" charset="0"/>
              <a:cs typeface="Arial" panose="020B0604020202020204" pitchFamily="34" charset="0"/>
            </a:endParaRPr>
          </a:p>
        </p:txBody>
      </p:sp>
      <p:sp>
        <p:nvSpPr>
          <p:cNvPr id="37" name="Freihandform: Form 36">
            <a:extLst>
              <a:ext uri="{FF2B5EF4-FFF2-40B4-BE49-F238E27FC236}">
                <a16:creationId xmlns:a16="http://schemas.microsoft.com/office/drawing/2014/main" id="{2206C384-53F5-4D7A-AB43-512684B02EBF}"/>
              </a:ext>
            </a:extLst>
          </p:cNvPr>
          <p:cNvSpPr/>
          <p:nvPr/>
        </p:nvSpPr>
        <p:spPr bwMode="auto">
          <a:xfrm>
            <a:off x="6825670" y="4701316"/>
            <a:ext cx="5066788" cy="713337"/>
          </a:xfrm>
          <a:custGeom>
            <a:avLst/>
            <a:gdLst>
              <a:gd name="connsiteX0" fmla="*/ 0 w 5123729"/>
              <a:gd name="connsiteY0" fmla="*/ 0 h 713338"/>
              <a:gd name="connsiteX1" fmla="*/ 4767060 w 5123729"/>
              <a:gd name="connsiteY1" fmla="*/ 0 h 713338"/>
              <a:gd name="connsiteX2" fmla="*/ 5123729 w 5123729"/>
              <a:gd name="connsiteY2" fmla="*/ 356669 h 713338"/>
              <a:gd name="connsiteX3" fmla="*/ 4767060 w 5123729"/>
              <a:gd name="connsiteY3" fmla="*/ 713338 h 713338"/>
              <a:gd name="connsiteX4" fmla="*/ 0 w 5123729"/>
              <a:gd name="connsiteY4" fmla="*/ 713338 h 713338"/>
              <a:gd name="connsiteX5" fmla="*/ 0 w 5123729"/>
              <a:gd name="connsiteY5" fmla="*/ 0 h 71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3729" h="713338" extrusionOk="0">
                <a:moveTo>
                  <a:pt x="5123729" y="713337"/>
                </a:moveTo>
                <a:lnTo>
                  <a:pt x="356669" y="713337"/>
                </a:lnTo>
                <a:lnTo>
                  <a:pt x="0" y="356669"/>
                </a:lnTo>
                <a:lnTo>
                  <a:pt x="356669" y="1"/>
                </a:lnTo>
                <a:lnTo>
                  <a:pt x="5123729" y="1"/>
                </a:lnTo>
                <a:lnTo>
                  <a:pt x="5123729" y="713337"/>
                </a:lnTo>
                <a:close/>
              </a:path>
            </a:pathLst>
          </a:custGeom>
          <a:solidFill>
            <a:schemeClr val="accent2">
              <a:alpha val="46000"/>
            </a:schemeClr>
          </a:solidFill>
          <a:ln>
            <a:noFill/>
          </a:ln>
        </p:spPr>
        <p:style>
          <a:lnRef idx="2">
            <a:srgbClr val="000000"/>
          </a:lnRef>
          <a:fillRef idx="1">
            <a:srgbClr val="000000"/>
          </a:fillRef>
          <a:effectRef idx="0">
            <a:schemeClr val="accent1">
              <a:hueOff val="0"/>
              <a:satOff val="0"/>
              <a:lumOff val="0"/>
              <a:alphaOff val="0"/>
            </a:schemeClr>
          </a:effectRef>
          <a:fontRef idx="minor">
            <a:schemeClr val="lt1"/>
          </a:fontRef>
        </p:style>
        <p:txBody>
          <a:bodyPr spcFirstLastPara="0" vert="horz" wrap="square" lIns="492896" tIns="53340" rIns="99567" bIns="53339" numCol="1" spcCol="1268" anchor="ctr" anchorCtr="0">
            <a:noAutofit/>
          </a:bodyPr>
          <a:lstStyle/>
          <a:p>
            <a:pPr marL="0" lvl="0" indent="0" algn="l" defTabSz="622300">
              <a:lnSpc>
                <a:spcPct val="90000"/>
              </a:lnSpc>
              <a:spcBef>
                <a:spcPts val="0"/>
              </a:spcBef>
              <a:spcAft>
                <a:spcPts val="0"/>
              </a:spcAft>
              <a:buNone/>
              <a:defRPr/>
            </a:pPr>
            <a:r>
              <a:rPr lang="en-US" sz="1400" b="1" u="none">
                <a:solidFill>
                  <a:schemeClr val="tx1"/>
                </a:solidFill>
                <a:latin typeface="Arial"/>
                <a:cs typeface="Arial"/>
              </a:rPr>
              <a:t>From Data Chaos to Clarity: Essential Strategies for Research Data Management in Qualitative Research </a:t>
            </a:r>
            <a:endParaRPr lang="en-US" sz="1400"/>
          </a:p>
        </p:txBody>
      </p:sp>
      <p:sp>
        <p:nvSpPr>
          <p:cNvPr id="39" name="Textfeld 20">
            <a:extLst>
              <a:ext uri="{FF2B5EF4-FFF2-40B4-BE49-F238E27FC236}">
                <a16:creationId xmlns:a16="http://schemas.microsoft.com/office/drawing/2014/main" id="{28E7EBAB-D60D-45FE-93C5-2B1A9A789345}"/>
              </a:ext>
            </a:extLst>
          </p:cNvPr>
          <p:cNvSpPr txBox="1"/>
          <p:nvPr/>
        </p:nvSpPr>
        <p:spPr bwMode="auto">
          <a:xfrm>
            <a:off x="6344422" y="4920645"/>
            <a:ext cx="996040" cy="274679"/>
          </a:xfrm>
          <a:prstGeom prst="rect">
            <a:avLst/>
          </a:prstGeom>
          <a:noFill/>
        </p:spPr>
        <p:txBody>
          <a:bodyPr wrap="square" rtlCol="0">
            <a:spAutoFit/>
          </a:bodyPr>
          <a:lstStyle/>
          <a:p>
            <a:pPr lvl="0" algn="ctr">
              <a:defRPr/>
            </a:pPr>
            <a:r>
              <a:rPr lang="en-US" sz="1200" b="1">
                <a:solidFill>
                  <a:schemeClr val="bg1"/>
                </a:solidFill>
                <a:latin typeface="Arial"/>
              </a:rPr>
              <a:t>25.06.</a:t>
            </a:r>
            <a:endParaRPr lang="en-US" sz="1200"/>
          </a:p>
        </p:txBody>
      </p:sp>
      <p:sp>
        <p:nvSpPr>
          <p:cNvPr id="22" name="Freihandform: Form 21">
            <a:extLst>
              <a:ext uri="{FF2B5EF4-FFF2-40B4-BE49-F238E27FC236}">
                <a16:creationId xmlns:a16="http://schemas.microsoft.com/office/drawing/2014/main" id="{8D456072-108F-49A0-8AED-B35E9B3323DE}"/>
              </a:ext>
            </a:extLst>
          </p:cNvPr>
          <p:cNvSpPr/>
          <p:nvPr/>
        </p:nvSpPr>
        <p:spPr bwMode="auto">
          <a:xfrm>
            <a:off x="6804919" y="5545122"/>
            <a:ext cx="5123729" cy="713340"/>
          </a:xfrm>
          <a:custGeom>
            <a:avLst/>
            <a:gdLst>
              <a:gd name="connsiteX0" fmla="*/ 0 w 5123729"/>
              <a:gd name="connsiteY0" fmla="*/ 0 h 713338"/>
              <a:gd name="connsiteX1" fmla="*/ 4767060 w 5123729"/>
              <a:gd name="connsiteY1" fmla="*/ 0 h 713338"/>
              <a:gd name="connsiteX2" fmla="*/ 5123729 w 5123729"/>
              <a:gd name="connsiteY2" fmla="*/ 356669 h 713338"/>
              <a:gd name="connsiteX3" fmla="*/ 4767060 w 5123729"/>
              <a:gd name="connsiteY3" fmla="*/ 713338 h 713338"/>
              <a:gd name="connsiteX4" fmla="*/ 0 w 5123729"/>
              <a:gd name="connsiteY4" fmla="*/ 713338 h 713338"/>
              <a:gd name="connsiteX5" fmla="*/ 0 w 5123729"/>
              <a:gd name="connsiteY5" fmla="*/ 0 h 71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3729" h="713338" extrusionOk="0">
                <a:moveTo>
                  <a:pt x="5123729" y="713337"/>
                </a:moveTo>
                <a:lnTo>
                  <a:pt x="356669" y="713337"/>
                </a:lnTo>
                <a:lnTo>
                  <a:pt x="0" y="356669"/>
                </a:lnTo>
                <a:lnTo>
                  <a:pt x="356669" y="1"/>
                </a:lnTo>
                <a:lnTo>
                  <a:pt x="5123729" y="1"/>
                </a:lnTo>
                <a:lnTo>
                  <a:pt x="5123729" y="713337"/>
                </a:lnTo>
                <a:close/>
              </a:path>
            </a:pathLst>
          </a:custGeom>
          <a:solidFill>
            <a:srgbClr val="EA0038">
              <a:alpha val="36000"/>
            </a:srgbClr>
          </a:solidFill>
          <a:ln>
            <a:noFill/>
          </a:ln>
        </p:spPr>
        <p:style>
          <a:lnRef idx="2">
            <a:srgbClr val="000000"/>
          </a:lnRef>
          <a:fillRef idx="1">
            <a:srgbClr val="000000"/>
          </a:fillRef>
          <a:effectRef idx="0">
            <a:schemeClr val="accent1">
              <a:hueOff val="0"/>
              <a:satOff val="0"/>
              <a:lumOff val="0"/>
              <a:alphaOff val="0"/>
            </a:schemeClr>
          </a:effectRef>
          <a:fontRef idx="minor">
            <a:schemeClr val="lt1"/>
          </a:fontRef>
        </p:style>
        <p:txBody>
          <a:bodyPr spcFirstLastPara="0" vert="horz" wrap="square" lIns="492897" tIns="53341" rIns="99568" bIns="53341" numCol="1" spcCol="1270" anchor="ctr" anchorCtr="0">
            <a:noAutofit/>
          </a:bodyPr>
          <a:lstStyle/>
          <a:p>
            <a:pPr lvl="0" defTabSz="622300">
              <a:lnSpc>
                <a:spcPct val="90000"/>
              </a:lnSpc>
              <a:spcBef>
                <a:spcPts val="0"/>
              </a:spcBef>
              <a:spcAft>
                <a:spcPts val="0"/>
              </a:spcAft>
              <a:defRPr/>
            </a:pPr>
            <a:r>
              <a:rPr lang="en-US" sz="1400" b="1">
                <a:solidFill>
                  <a:schemeClr val="tx1"/>
                </a:solidFill>
                <a:latin typeface="Arial" panose="020B0604020202020204" pitchFamily="34" charset="0"/>
                <a:cs typeface="Arial" panose="020B0604020202020204" pitchFamily="34" charset="0"/>
              </a:rPr>
              <a:t>Applied Text Mining Using Python</a:t>
            </a:r>
          </a:p>
        </p:txBody>
      </p:sp>
      <p:sp>
        <p:nvSpPr>
          <p:cNvPr id="27" name="Textfeld 18">
            <a:extLst>
              <a:ext uri="{FF2B5EF4-FFF2-40B4-BE49-F238E27FC236}">
                <a16:creationId xmlns:a16="http://schemas.microsoft.com/office/drawing/2014/main" id="{F5F6182B-5A62-448D-9993-7F651733B136}"/>
              </a:ext>
            </a:extLst>
          </p:cNvPr>
          <p:cNvSpPr txBox="1"/>
          <p:nvPr/>
        </p:nvSpPr>
        <p:spPr bwMode="auto">
          <a:xfrm>
            <a:off x="6293523" y="5789850"/>
            <a:ext cx="999639" cy="276999"/>
          </a:xfrm>
          <a:prstGeom prst="rect">
            <a:avLst/>
          </a:prstGeom>
          <a:noFill/>
        </p:spPr>
        <p:txBody>
          <a:bodyPr wrap="square" rtlCol="0">
            <a:spAutoFit/>
          </a:bodyPr>
          <a:lstStyle/>
          <a:p>
            <a:pPr lvl="0" algn="ctr">
              <a:defRPr/>
            </a:pPr>
            <a:r>
              <a:rPr lang="en-US" sz="1200" b="1">
                <a:solidFill>
                  <a:schemeClr val="bg1"/>
                </a:solidFill>
                <a:latin typeface="Arial" panose="020B0604020202020204" pitchFamily="34" charset="0"/>
                <a:cs typeface="Arial" panose="020B0604020202020204" pitchFamily="34" charset="0"/>
              </a:rPr>
              <a:t> 14-17.07.</a:t>
            </a:r>
            <a:endParaRPr lang="en-US" sz="1200">
              <a:latin typeface="Arial" panose="020B0604020202020204" pitchFamily="34" charset="0"/>
              <a:cs typeface="Arial" panose="020B0604020202020204" pitchFamily="34" charset="0"/>
            </a:endParaRPr>
          </a:p>
        </p:txBody>
      </p:sp>
      <p:sp>
        <p:nvSpPr>
          <p:cNvPr id="16" name="Textfeld 25">
            <a:extLst>
              <a:ext uri="{FF2B5EF4-FFF2-40B4-BE49-F238E27FC236}">
                <a16:creationId xmlns:a16="http://schemas.microsoft.com/office/drawing/2014/main" id="{604E2D86-CA19-4A45-B89D-9068DCBA463B}"/>
              </a:ext>
            </a:extLst>
          </p:cNvPr>
          <p:cNvSpPr txBox="1"/>
          <p:nvPr/>
        </p:nvSpPr>
        <p:spPr bwMode="auto">
          <a:xfrm>
            <a:off x="6506857" y="6405627"/>
            <a:ext cx="2387600" cy="369332"/>
          </a:xfrm>
          <a:prstGeom prst="rect">
            <a:avLst/>
          </a:prstGeom>
          <a:noFill/>
        </p:spPr>
        <p:txBody>
          <a:bodyPr wrap="square" rtlCol="0">
            <a:spAutoFit/>
          </a:bodyPr>
          <a:lstStyle/>
          <a:p>
            <a:pPr marL="0" marR="0" lvl="0" indent="0" defTabSz="914400">
              <a:lnSpc>
                <a:spcPct val="100000"/>
              </a:lnSpc>
              <a:spcBef>
                <a:spcPts val="0"/>
              </a:spcBef>
              <a:spcAft>
                <a:spcPts val="0"/>
              </a:spcAft>
              <a:buClrTx/>
              <a:buSzTx/>
              <a:buFontTx/>
              <a:buNone/>
              <a:defRPr/>
            </a:pPr>
            <a:r>
              <a:rPr lang="en-US" u="none" strike="noStrike" cap="none" spc="0">
                <a:ln>
                  <a:noFill/>
                </a:ln>
                <a:latin typeface="Arial" panose="020B0604020202020204" pitchFamily="34" charset="0"/>
                <a:cs typeface="Arial" panose="020B0604020202020204" pitchFamily="34" charset="0"/>
              </a:rPr>
              <a:t>And many more…</a:t>
            </a:r>
            <a:endParaRPr lang="en-US">
              <a:latin typeface="Arial" panose="020B0604020202020204" pitchFamily="34" charset="0"/>
              <a:cs typeface="Arial" panose="020B0604020202020204" pitchFamily="34" charset="0"/>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3" name="Grafik 12">
            <a:extLst>
              <a:ext uri="{FF2B5EF4-FFF2-40B4-BE49-F238E27FC236}">
                <a16:creationId xmlns:a16="http://schemas.microsoft.com/office/drawing/2014/main" id="{9B82EA2E-171D-4380-8644-69CE1A5873AE}"/>
              </a:ex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864523254" name="Foliennummernplatzhalter 6"/>
          <p:cNvSpPr>
            <a:spLocks noGrp="1"/>
          </p:cNvSpPr>
          <p:nvPr>
            <p:ph type="sldNum" sz="quarter" idx="12"/>
          </p:nvPr>
        </p:nvSpPr>
        <p:spPr bwMode="auto"/>
        <p:txBody>
          <a:bodyPr/>
          <a:lstStyle/>
          <a:p>
            <a:pPr>
              <a:defRPr/>
            </a:pPr>
            <a:fld id="{6F22B1CD-6981-0D74-BD2F-7040568F3B6E}" type="slidenum">
              <a:rPr lang="en-US">
                <a:latin typeface="Arial"/>
                <a:cs typeface="Arial"/>
              </a:rPr>
              <a:t>155</a:t>
            </a:fld>
            <a:endParaRPr lang="en-US">
              <a:latin typeface="Arial"/>
              <a:cs typeface="Arial"/>
            </a:endParaRPr>
          </a:p>
        </p:txBody>
      </p:sp>
      <p:sp>
        <p:nvSpPr>
          <p:cNvPr id="4" name="Titel 3">
            <a:extLst>
              <a:ext uri="{FF2B5EF4-FFF2-40B4-BE49-F238E27FC236}">
                <a16:creationId xmlns:a16="http://schemas.microsoft.com/office/drawing/2014/main" id="{EDD4A019-F66D-419C-AFC9-A3310BF93540}"/>
              </a:ext>
            </a:extLst>
          </p:cNvPr>
          <p:cNvSpPr>
            <a:spLocks noGrp="1"/>
          </p:cNvSpPr>
          <p:nvPr>
            <p:ph type="title"/>
          </p:nvPr>
        </p:nvSpPr>
        <p:spPr>
          <a:xfrm>
            <a:off x="263352" y="116632"/>
            <a:ext cx="3457600" cy="742944"/>
          </a:xfrm>
        </p:spPr>
        <p:txBody>
          <a:bodyPr>
            <a:normAutofit/>
          </a:bodyPr>
          <a:lstStyle/>
          <a:p>
            <a:r>
              <a:rPr lang="en-US" sz="2400">
                <a:solidFill>
                  <a:schemeClr val="bg1"/>
                </a:solidFill>
                <a:latin typeface="Arial" panose="020B0604020202020204" pitchFamily="34" charset="0"/>
                <a:cs typeface="Arial" panose="020B0604020202020204" pitchFamily="34" charset="0"/>
              </a:rPr>
              <a:t>„Data Snacks“</a:t>
            </a:r>
          </a:p>
        </p:txBody>
      </p:sp>
      <p:pic>
        <p:nvPicPr>
          <p:cNvPr id="14" name="Grafik 13">
            <a:extLst>
              <a:ext uri="{FF2B5EF4-FFF2-40B4-BE49-F238E27FC236}">
                <a16:creationId xmlns:a16="http://schemas.microsoft.com/office/drawing/2014/main" id="{3A408A8E-C651-479A-881E-1D13CDEE443A}"/>
              </a:ex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15" name="Grafik 14">
            <a:extLst>
              <a:ext uri="{FF2B5EF4-FFF2-40B4-BE49-F238E27FC236}">
                <a16:creationId xmlns:a16="http://schemas.microsoft.com/office/drawing/2014/main" id="{F1AFB8FA-332E-4DCD-97E0-166729D2A045}"/>
              </a:ex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0366887" name="Textfeld 38"/>
          <p:cNvSpPr txBox="1"/>
          <p:nvPr/>
        </p:nvSpPr>
        <p:spPr bwMode="auto">
          <a:xfrm>
            <a:off x="617653" y="1255031"/>
            <a:ext cx="6521751" cy="1444113"/>
          </a:xfrm>
          <a:prstGeom prst="rect">
            <a:avLst/>
          </a:prstGeom>
          <a:noFill/>
        </p:spPr>
        <p:txBody>
          <a:bodyPr wrap="square" rtlCol="0">
            <a:spAutoFit/>
          </a:bodyPr>
          <a:lstStyle/>
          <a:p>
            <a:pPr>
              <a:lnSpc>
                <a:spcPct val="120000"/>
              </a:lnSpc>
              <a:spcAft>
                <a:spcPts val="598"/>
              </a:spcAft>
              <a:defRPr/>
            </a:pPr>
            <a:r>
              <a:rPr lang="en-US" sz="2000" b="1">
                <a:solidFill>
                  <a:srgbClr val="197EC6"/>
                </a:solidFill>
                <a:latin typeface="Arial"/>
                <a:cs typeface="Arial"/>
              </a:rPr>
              <a:t>Data Insights in 30 Minutes!</a:t>
            </a:r>
            <a:endParaRPr lang="en-US"/>
          </a:p>
          <a:p>
            <a:pPr>
              <a:lnSpc>
                <a:spcPct val="120000"/>
              </a:lnSpc>
              <a:spcAft>
                <a:spcPts val="598"/>
              </a:spcAft>
              <a:defRPr/>
            </a:pPr>
            <a:r>
              <a:rPr lang="en-US">
                <a:latin typeface="Arial"/>
                <a:cs typeface="Arial"/>
              </a:rPr>
              <a:t>Short and engaging sessions on different “data topics”</a:t>
            </a:r>
            <a:endParaRPr lang="en-US"/>
          </a:p>
          <a:p>
            <a:pPr marL="180000" indent="-180000">
              <a:lnSpc>
                <a:spcPct val="120000"/>
              </a:lnSpc>
              <a:spcAft>
                <a:spcPts val="598"/>
              </a:spcAft>
              <a:buFont typeface="Wingdings"/>
              <a:buChar char="§"/>
              <a:defRPr/>
            </a:pPr>
            <a:endParaRPr lang="en-US" sz="600">
              <a:latin typeface="Arial"/>
              <a:cs typeface="Arial"/>
            </a:endParaRPr>
          </a:p>
          <a:p>
            <a:pPr>
              <a:lnSpc>
                <a:spcPct val="120000"/>
              </a:lnSpc>
              <a:spcAft>
                <a:spcPts val="598"/>
              </a:spcAft>
              <a:defRPr/>
            </a:pPr>
            <a:r>
              <a:rPr lang="en-US" sz="1800" b="1" i="0" u="none" strike="noStrike" cap="none" spc="0">
                <a:solidFill>
                  <a:srgbClr val="197EC6"/>
                </a:solidFill>
                <a:latin typeface="Arial"/>
                <a:ea typeface="Arial"/>
                <a:cs typeface="Arial"/>
              </a:rPr>
              <a:t>Next Data Snack Series: May to June 2025</a:t>
            </a:r>
            <a:endParaRPr lang="en-US"/>
          </a:p>
        </p:txBody>
      </p:sp>
      <p:sp>
        <p:nvSpPr>
          <p:cNvPr id="2" name="Textfeld 1">
            <a:extLst>
              <a:ext uri="{FF2B5EF4-FFF2-40B4-BE49-F238E27FC236}">
                <a16:creationId xmlns:a16="http://schemas.microsoft.com/office/drawing/2014/main" id="{EBA1EF29-CF70-4107-BD9C-FBF4F8F11329}"/>
              </a:ext>
            </a:extLst>
          </p:cNvPr>
          <p:cNvSpPr txBox="1"/>
          <p:nvPr/>
        </p:nvSpPr>
        <p:spPr>
          <a:xfrm>
            <a:off x="617653" y="2724578"/>
            <a:ext cx="4464496" cy="1077218"/>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a:latin typeface="Arial" panose="020B0604020202020204" pitchFamily="34" charset="0"/>
                <a:cs typeface="Arial" panose="020B0604020202020204" pitchFamily="34" charset="0"/>
              </a:rPr>
              <a:t>Free &amp; open for everyone</a:t>
            </a:r>
          </a:p>
          <a:p>
            <a:pPr marL="285750" indent="-285750">
              <a:spcAft>
                <a:spcPts val="600"/>
              </a:spcAft>
              <a:buFont typeface="Arial" panose="020B0604020202020204" pitchFamily="34" charset="0"/>
              <a:buChar char="•"/>
            </a:pPr>
            <a:r>
              <a:rPr lang="en-US">
                <a:latin typeface="Arial" panose="020B0604020202020204" pitchFamily="34" charset="0"/>
                <a:cs typeface="Arial" panose="020B0604020202020204" pitchFamily="34" charset="0"/>
              </a:rPr>
              <a:t>Online</a:t>
            </a:r>
          </a:p>
          <a:p>
            <a:pPr marL="285750" indent="-285750">
              <a:spcAft>
                <a:spcPts val="600"/>
              </a:spcAft>
              <a:buFont typeface="Arial" panose="020B0604020202020204" pitchFamily="34" charset="0"/>
              <a:buChar char="•"/>
            </a:pPr>
            <a:r>
              <a:rPr lang="en-US">
                <a:latin typeface="Arial" panose="020B0604020202020204" pitchFamily="34" charset="0"/>
                <a:cs typeface="Arial" panose="020B0604020202020204" pitchFamily="34" charset="0"/>
              </a:rPr>
              <a:t>No registration required, just drop in!</a:t>
            </a:r>
          </a:p>
        </p:txBody>
      </p:sp>
      <p:pic>
        <p:nvPicPr>
          <p:cNvPr id="504864052" name="Grafik 504864051" descr="Sharepic for the Data Snack offer from the DSC showing the University and DSC logo, an ice cream cone, and the words „Data snacks: Data Insights in 30 Minutes!“ on a dark blue background. "/>
          <p:cNvPicPr>
            <a:picLocks noChangeAspect="1"/>
          </p:cNvPicPr>
          <p:nvPr/>
        </p:nvPicPr>
        <p:blipFill>
          <a:blip r:embed="rId6"/>
          <a:stretch/>
        </p:blipFill>
        <p:spPr bwMode="auto">
          <a:xfrm>
            <a:off x="5711948" y="4005064"/>
            <a:ext cx="2256260" cy="2256260"/>
          </a:xfrm>
          <a:prstGeom prst="rect">
            <a:avLst/>
          </a:prstGeom>
        </p:spPr>
      </p:pic>
      <p:pic>
        <p:nvPicPr>
          <p:cNvPr id="1026" name="Picture 2" descr="Flyer for the Data Snacks offer showing the different sessions, the dates and their topics under the header „The Menu“. The text of each session is underlaid with a different color and underneath the dates little food signs are put, like a donut, a cocktail glas or a muffin. The different topics are e.g., „Galaxy a Research Data Powerhouse From Analysis to FAIR Management“ or „Making the Most of Large Language Models in Scientific Programming“, etc. ">
            <a:extLst>
              <a:ext uri="{FF2B5EF4-FFF2-40B4-BE49-F238E27FC236}">
                <a16:creationId xmlns:a16="http://schemas.microsoft.com/office/drawing/2014/main" id="{576A7D99-690B-4953-8883-CE1C429C7F6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6240" y="1348854"/>
            <a:ext cx="3744144" cy="4905884"/>
          </a:xfrm>
          <a:prstGeom prst="rect">
            <a:avLst/>
          </a:prstGeom>
          <a:noFill/>
          <a:extLst>
            <a:ext uri="{909E8E84-426E-40DD-AFC4-6F175D3DCCD1}">
              <a14:hiddenFill xmlns:a14="http://schemas.microsoft.com/office/drawing/2010/main">
                <a:solidFill>
                  <a:srgbClr val="FFFFFF"/>
                </a:solidFill>
              </a14:hiddenFill>
            </a:ext>
          </a:extLst>
        </p:spPr>
      </p:pic>
      <p:sp>
        <p:nvSpPr>
          <p:cNvPr id="17" name="Textfeld 16">
            <a:extLst>
              <a:ext uri="{FF2B5EF4-FFF2-40B4-BE49-F238E27FC236}">
                <a16:creationId xmlns:a16="http://schemas.microsoft.com/office/drawing/2014/main" id="{90B6C63B-81ED-4921-BB6D-D7772D8C51BE}"/>
              </a:ext>
            </a:extLst>
          </p:cNvPr>
          <p:cNvSpPr txBox="1"/>
          <p:nvPr/>
        </p:nvSpPr>
        <p:spPr>
          <a:xfrm>
            <a:off x="617653" y="4370966"/>
            <a:ext cx="4614251" cy="394210"/>
          </a:xfrm>
          <a:prstGeom prst="rect">
            <a:avLst/>
          </a:prstGeom>
          <a:noFill/>
        </p:spPr>
        <p:txBody>
          <a:bodyPr wrap="square">
            <a:spAutoFit/>
          </a:bodyPr>
          <a:lstStyle/>
          <a:p>
            <a:pPr>
              <a:lnSpc>
                <a:spcPct val="120000"/>
              </a:lnSpc>
              <a:spcAft>
                <a:spcPts val="598"/>
              </a:spcAft>
              <a:defRPr/>
            </a:pPr>
            <a:r>
              <a:rPr lang="en-US" sz="1800" b="0" i="0" u="none" strike="noStrike" cap="none" spc="0">
                <a:solidFill>
                  <a:schemeClr val="tx1"/>
                </a:solidFill>
                <a:latin typeface="Arial"/>
                <a:ea typeface="Arial"/>
                <a:cs typeface="Arial"/>
              </a:rPr>
              <a:t>More information at:</a:t>
            </a:r>
            <a:endParaRPr lang="en-US" b="1">
              <a:latin typeface="Arial"/>
              <a:cs typeface="Arial"/>
            </a:endParaRPr>
          </a:p>
        </p:txBody>
      </p:sp>
      <p:sp>
        <p:nvSpPr>
          <p:cNvPr id="756670509" name=" 756670508"/>
          <p:cNvSpPr/>
          <p:nvPr/>
        </p:nvSpPr>
        <p:spPr bwMode="auto">
          <a:xfrm>
            <a:off x="617653" y="4797152"/>
            <a:ext cx="5190315" cy="1433483"/>
          </a:xfr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defRPr/>
            </a:pPr>
            <a:r>
              <a:rPr lang="en-US" u="sng">
                <a:solidFill>
                  <a:schemeClr val="hlink"/>
                </a:solidFill>
                <a:latin typeface="Arial"/>
                <a:cs typeface="Arial"/>
                <a:hlinkClick r:id="rId8" tooltip="https://www.dsc-ub.de/data_science_forum.php"/>
              </a:rPr>
              <a:t>https://www.dsc-ub.de/data_science_forum.php</a:t>
            </a:r>
            <a:endParaRPr lang="en-US">
              <a:latin typeface="Arial"/>
              <a:cs typeface="Arial"/>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3"/>
          <p:cNvSpPr>
            <a:spLocks noGrp="1"/>
          </p:cNvSpPr>
          <p:nvPr>
            <p:ph type="sldNum" sz="quarter" idx="12"/>
          </p:nvPr>
        </p:nvSpPr>
        <p:spPr bwMode="auto">
          <a:xfrm>
            <a:off x="9285750" y="6380229"/>
            <a:ext cx="2743200" cy="365125"/>
          </a:xfrm>
        </p:spPr>
        <p:txBody>
          <a:bodyPr/>
          <a:lstStyle/>
          <a:p>
            <a:pPr>
              <a:defRPr/>
            </a:pPr>
            <a:fld id="{A8918DED-79B9-4C2D-B520-2D6348B37FD9}" type="slidenum">
              <a:rPr lang="en-US" smtClean="0">
                <a:solidFill>
                  <a:schemeClr val="bg1">
                    <a:lumMod val="50000"/>
                  </a:schemeClr>
                </a:solidFill>
                <a:latin typeface="Helvetica"/>
              </a:rPr>
              <a:t>156</a:t>
            </a:fld>
            <a:endParaRPr lang="en-US">
              <a:solidFill>
                <a:schemeClr val="bg1">
                  <a:lumMod val="50000"/>
                </a:schemeClr>
              </a:solidFill>
              <a:latin typeface="Helvetica"/>
            </a:endParaRPr>
          </a:p>
        </p:txBody>
      </p:sp>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pic>
        <p:nvPicPr>
          <p:cNvPr id="18" name="Grafik 17">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Titel 12"/>
          <p:cNvSpPr>
            <a:spLocks noGrp="1"/>
          </p:cNvSpPr>
          <p:nvPr>
            <p:ph type="title"/>
          </p:nvPr>
        </p:nvSpPr>
        <p:spPr bwMode="auto">
          <a:xfrm>
            <a:off x="348740" y="76662"/>
            <a:ext cx="4862650" cy="873352"/>
          </a:xfrm>
        </p:spPr>
        <p:txBody>
          <a:bodyPr>
            <a:noAutofit/>
          </a:bodyPr>
          <a:lstStyle/>
          <a:p>
            <a:pPr>
              <a:defRPr/>
            </a:pPr>
            <a:r>
              <a:rPr lang="en-US" sz="2400">
                <a:solidFill>
                  <a:schemeClr val="bg1"/>
                </a:solidFill>
                <a:latin typeface="Arial"/>
                <a:cs typeface="Arial"/>
              </a:rPr>
              <a:t>DataNord Consulting Service</a:t>
            </a:r>
          </a:p>
        </p:txBody>
      </p:sp>
      <p:sp>
        <p:nvSpPr>
          <p:cNvPr id="13" name="Inhaltsplatzhalter 13"/>
          <p:cNvSpPr txBox="1"/>
          <p:nvPr/>
        </p:nvSpPr>
        <p:spPr bwMode="auto">
          <a:xfrm>
            <a:off x="5524499" y="3848497"/>
            <a:ext cx="6444643" cy="3396927"/>
          </a:xfrm>
          <a:prstGeom prst="rect">
            <a:avLst/>
          </a:prstGeom>
        </p:spPr>
        <p:txBody>
          <a:bodyPr vert="horz" lIns="91440" tIns="45720" rIns="91440" bIns="45720" rtlCol="0" anchor="ctr"/>
          <a:lstStyle>
            <a:defPPr>
              <a:defRPr lang="de-DE"/>
            </a:defPPr>
            <a:lvl1pPr marL="0" algn="l" defTabSz="914400">
              <a:defRPr sz="1200">
                <a:solidFill>
                  <a:schemeClr val="tx1">
                    <a:tint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marL="285750" indent="-285750">
              <a:spcAft>
                <a:spcPts val="600"/>
              </a:spcAft>
              <a:buFont typeface="Arial"/>
              <a:buChar char="•"/>
              <a:defRPr/>
            </a:pPr>
            <a:r>
              <a:rPr lang="en-US" sz="1800">
                <a:solidFill>
                  <a:schemeClr val="tx1"/>
                </a:solidFill>
                <a:latin typeface="Arial"/>
                <a:cs typeface="Arial"/>
              </a:rPr>
              <a:t>Interdisciplinary Help Desk for researchers from all DataNord institutions</a:t>
            </a:r>
            <a:endParaRPr lang="en-US"/>
          </a:p>
          <a:p>
            <a:pPr marL="285750" indent="-285750">
              <a:spcAft>
                <a:spcPts val="600"/>
              </a:spcAft>
              <a:buFont typeface="Arial"/>
              <a:buChar char="•"/>
              <a:defRPr/>
            </a:pPr>
            <a:r>
              <a:rPr lang="en-US" sz="1800">
                <a:solidFill>
                  <a:schemeClr val="tx1"/>
                </a:solidFill>
                <a:latin typeface="Arial"/>
                <a:cs typeface="Arial"/>
              </a:rPr>
              <a:t>Support in the application phase and research process</a:t>
            </a:r>
            <a:endParaRPr lang="en-US"/>
          </a:p>
          <a:p>
            <a:pPr marL="285750" indent="-285750">
              <a:spcAft>
                <a:spcPts val="600"/>
              </a:spcAft>
              <a:buFont typeface="Arial"/>
              <a:buChar char="•"/>
              <a:defRPr/>
            </a:pPr>
            <a:r>
              <a:rPr lang="en-US" sz="1800">
                <a:solidFill>
                  <a:schemeClr val="tx1"/>
                </a:solidFill>
                <a:latin typeface="Arial"/>
                <a:cs typeface="Arial"/>
              </a:rPr>
              <a:t>Free of charge!</a:t>
            </a:r>
            <a:endParaRPr lang="en-US"/>
          </a:p>
          <a:p>
            <a:pPr marL="285750" indent="-285750">
              <a:spcAft>
                <a:spcPts val="600"/>
              </a:spcAft>
              <a:buFont typeface="Arial"/>
              <a:buChar char="•"/>
              <a:defRPr/>
            </a:pPr>
            <a:r>
              <a:rPr lang="en-US" sz="1800">
                <a:solidFill>
                  <a:schemeClr val="tx1"/>
                </a:solidFill>
                <a:latin typeface="Arial"/>
                <a:cs typeface="Arial"/>
              </a:rPr>
              <a:t>More information: </a:t>
            </a:r>
            <a:r>
              <a:rPr lang="en-US" sz="1800" u="sng">
                <a:latin typeface="Arial"/>
                <a:cs typeface="Arial"/>
                <a:hlinkClick r:id="rId6" tooltip="https://dsc-ub.de/beratungen.php"/>
              </a:rPr>
              <a:t>https://dsc-ub.de/en/consultation.php</a:t>
            </a:r>
            <a:r>
              <a:rPr lang="en-US" sz="1800">
                <a:latin typeface="Arial"/>
                <a:cs typeface="Arial"/>
              </a:rPr>
              <a:t>   </a:t>
            </a:r>
            <a:endParaRPr lang="en-US"/>
          </a:p>
          <a:p>
            <a:pPr marL="285750" indent="-285750">
              <a:spcAft>
                <a:spcPts val="600"/>
              </a:spcAft>
              <a:buFont typeface="Arial"/>
              <a:buChar char="•"/>
              <a:defRPr/>
            </a:pPr>
            <a:endParaRPr lang="en-US" sz="1800" b="1">
              <a:latin typeface="Arial"/>
              <a:cs typeface="Arial"/>
            </a:endParaRPr>
          </a:p>
        </p:txBody>
      </p:sp>
      <p:sp>
        <p:nvSpPr>
          <p:cNvPr id="23" name="Sprechblase: oval 22">
            <a:extLst>
              <a:ext uri="{C183D7F6-B498-43B3-948B-1728B52AA6E4}">
                <adec:decorative xmlns:adec="http://schemas.microsoft.com/office/drawing/2017/decorative" val="1"/>
              </a:ext>
            </a:extLst>
          </p:cNvPr>
          <p:cNvSpPr/>
          <p:nvPr/>
        </p:nvSpPr>
        <p:spPr bwMode="auto">
          <a:xfrm>
            <a:off x="1034677" y="4826169"/>
            <a:ext cx="2945866" cy="1386463"/>
          </a:xfrm>
          <a:prstGeom prst="wedgeEllipseCallout">
            <a:avLst>
              <a:gd name="adj1" fmla="val -20833"/>
              <a:gd name="adj2" fmla="val 62500"/>
            </a:avLst>
          </a:prstGeom>
          <a:solidFill>
            <a:srgbClr val="4472C4">
              <a:lumMod val="50000"/>
            </a:srgbClr>
          </a:solidFill>
          <a:ln w="12700" cap="flat" cmpd="sng" algn="ctr">
            <a:noFill/>
            <a:prstDash val="solid"/>
            <a:miter lim="800000"/>
          </a:ln>
          <a:effectLst/>
        </p:spPr>
        <p:txBody>
          <a:bodyPr rtlCol="0" anchor="ctr"/>
          <a:lstStyle/>
          <a:p>
            <a:pPr marL="0" marR="0" lvl="0" indent="0" algn="ctr" defTabSz="914400">
              <a:lnSpc>
                <a:spcPct val="100000"/>
              </a:lnSpc>
              <a:spcBef>
                <a:spcPts val="0"/>
              </a:spcBef>
              <a:spcAft>
                <a:spcPts val="0"/>
              </a:spcAft>
              <a:buClrTx/>
              <a:buSzTx/>
              <a:buFontTx/>
              <a:buNone/>
              <a:defRPr/>
            </a:pPr>
            <a:endParaRPr lang="en-US" sz="1800" b="0" i="0" u="none" strike="noStrike" cap="none" spc="0">
              <a:ln>
                <a:noFill/>
              </a:ln>
              <a:solidFill>
                <a:prstClr val="white"/>
              </a:solidFill>
              <a:latin typeface="Calibri"/>
              <a:cs typeface="Arial"/>
            </a:endParaRPr>
          </a:p>
        </p:txBody>
      </p:sp>
      <p:sp>
        <p:nvSpPr>
          <p:cNvPr id="24" name="Textfeld 23"/>
          <p:cNvSpPr txBox="1"/>
          <p:nvPr/>
        </p:nvSpPr>
        <p:spPr bwMode="auto">
          <a:xfrm flipH="1">
            <a:off x="1181302" y="4897199"/>
            <a:ext cx="2652615" cy="1077218"/>
          </a:xfrm>
          <a:prstGeom prst="rect">
            <a:avLst/>
          </a:prstGeom>
          <a:noFill/>
        </p:spPr>
        <p:txBody>
          <a:bodyPr wrap="square" rtlCol="0">
            <a:spAutoFit/>
          </a:bodyPr>
          <a:lstStyle/>
          <a:p>
            <a:pPr marL="0" marR="0" lvl="0" indent="0" algn="ctr" defTabSz="914400">
              <a:lnSpc>
                <a:spcPct val="100000"/>
              </a:lnSpc>
              <a:spcBef>
                <a:spcPts val="0"/>
              </a:spcBef>
              <a:spcAft>
                <a:spcPts val="0"/>
              </a:spcAft>
              <a:buClrTx/>
              <a:buSzTx/>
              <a:buFontTx/>
              <a:buNone/>
              <a:defRPr/>
            </a:pPr>
            <a:endParaRPr lang="en-US" sz="1600" b="0" i="1" u="none" strike="noStrike" cap="none" spc="0">
              <a:ln>
                <a:noFill/>
              </a:ln>
              <a:solidFill>
                <a:prstClr val="white"/>
              </a:solidFill>
              <a:latin typeface="Arial"/>
              <a:cs typeface="Arial"/>
            </a:endParaRPr>
          </a:p>
          <a:p>
            <a:pPr marL="0" marR="0" lvl="0" indent="0" algn="ctr" defTabSz="914400">
              <a:lnSpc>
                <a:spcPct val="100000"/>
              </a:lnSpc>
              <a:spcBef>
                <a:spcPts val="0"/>
              </a:spcBef>
              <a:spcAft>
                <a:spcPts val="0"/>
              </a:spcAft>
              <a:buClrTx/>
              <a:buSzTx/>
              <a:buFontTx/>
              <a:buNone/>
              <a:defRPr/>
            </a:pPr>
            <a:r>
              <a:rPr lang="en-US" sz="1600" b="0" i="1" u="none" strike="noStrike" cap="none" spc="0">
                <a:ln>
                  <a:noFill/>
                </a:ln>
                <a:solidFill>
                  <a:prstClr val="white"/>
                </a:solidFill>
                <a:latin typeface="Arial"/>
                <a:cs typeface="Arial"/>
              </a:rPr>
              <a:t>What do I need to consider when collecting social media data?</a:t>
            </a:r>
            <a:endParaRPr lang="en-US" sz="1800" b="0" i="0" u="none" strike="noStrike" cap="none" spc="0">
              <a:ln>
                <a:noFill/>
              </a:ln>
              <a:solidFill>
                <a:prstClr val="black"/>
              </a:solidFill>
              <a:latin typeface="Calibri"/>
              <a:cs typeface="Arial"/>
            </a:endParaRPr>
          </a:p>
        </p:txBody>
      </p:sp>
      <p:sp>
        <p:nvSpPr>
          <p:cNvPr id="25" name="Sprechblase: oval 24">
            <a:extLst>
              <a:ext uri="{C183D7F6-B498-43B3-948B-1728B52AA6E4}">
                <adec:decorative xmlns:adec="http://schemas.microsoft.com/office/drawing/2017/decorative" val="1"/>
              </a:ext>
            </a:extLst>
          </p:cNvPr>
          <p:cNvSpPr/>
          <p:nvPr/>
        </p:nvSpPr>
        <p:spPr bwMode="auto">
          <a:xfrm flipH="1">
            <a:off x="1949381" y="3081649"/>
            <a:ext cx="3262009" cy="1450797"/>
          </a:xfrm>
          <a:prstGeom prst="wedgeEllipseCallout">
            <a:avLst>
              <a:gd name="adj1" fmla="val 7199"/>
              <a:gd name="adj2" fmla="val 73755"/>
            </a:avLst>
          </a:prstGeom>
          <a:solidFill>
            <a:srgbClr val="4472C4">
              <a:lumMod val="75000"/>
            </a:srgbClr>
          </a:solidFill>
          <a:ln w="12700" cap="flat" cmpd="sng" algn="ctr">
            <a:noFill/>
            <a:prstDash val="solid"/>
            <a:miter lim="800000"/>
          </a:ln>
          <a:effectLst/>
        </p:spPr>
        <p:txBody>
          <a:bodyPr rtlCol="0" anchor="ctr"/>
          <a:lstStyle/>
          <a:p>
            <a:pPr marL="0" marR="0" lvl="0" indent="0" algn="ctr" defTabSz="914400">
              <a:lnSpc>
                <a:spcPct val="100000"/>
              </a:lnSpc>
              <a:spcBef>
                <a:spcPts val="0"/>
              </a:spcBef>
              <a:spcAft>
                <a:spcPts val="0"/>
              </a:spcAft>
              <a:buClrTx/>
              <a:buSzTx/>
              <a:buFontTx/>
              <a:buNone/>
              <a:defRPr/>
            </a:pPr>
            <a:endParaRPr lang="en-US" sz="1800" b="0" i="0" u="none" strike="noStrike" cap="none" spc="0">
              <a:ln>
                <a:noFill/>
              </a:ln>
              <a:solidFill>
                <a:prstClr val="white"/>
              </a:solidFill>
              <a:latin typeface="Calibri"/>
              <a:cs typeface="Arial"/>
            </a:endParaRPr>
          </a:p>
        </p:txBody>
      </p:sp>
      <p:sp>
        <p:nvSpPr>
          <p:cNvPr id="26" name="Textfeld 25"/>
          <p:cNvSpPr txBox="1"/>
          <p:nvPr/>
        </p:nvSpPr>
        <p:spPr bwMode="auto">
          <a:xfrm flipH="1">
            <a:off x="2254076" y="3437423"/>
            <a:ext cx="2652615" cy="584775"/>
          </a:xfrm>
          <a:prstGeom prst="rect">
            <a:avLst/>
          </a:prstGeom>
          <a:noFill/>
        </p:spPr>
        <p:txBody>
          <a:bodyPr wrap="square" rtlCol="0">
            <a:spAutoFit/>
          </a:bodyPr>
          <a:lstStyle/>
          <a:p>
            <a:pPr marL="0" marR="0" lvl="0" indent="0" algn="ctr" defTabSz="914400">
              <a:lnSpc>
                <a:spcPct val="100000"/>
              </a:lnSpc>
              <a:spcBef>
                <a:spcPts val="0"/>
              </a:spcBef>
              <a:spcAft>
                <a:spcPts val="0"/>
              </a:spcAft>
              <a:buClrTx/>
              <a:buSzTx/>
              <a:buFontTx/>
              <a:buNone/>
              <a:defRPr/>
            </a:pPr>
            <a:r>
              <a:rPr lang="en-US" sz="1600" b="0" i="1" u="none" strike="noStrike" cap="none" spc="0">
                <a:ln>
                  <a:noFill/>
                </a:ln>
                <a:solidFill>
                  <a:prstClr val="white"/>
                </a:solidFill>
                <a:latin typeface="Arial"/>
                <a:cs typeface="Arial"/>
              </a:rPr>
              <a:t>How do I prepare my data to apply machine learning?</a:t>
            </a:r>
            <a:endParaRPr lang="en-US" sz="1800" b="0" i="0" u="none" strike="noStrike" cap="none" spc="0">
              <a:ln>
                <a:noFill/>
              </a:ln>
              <a:solidFill>
                <a:prstClr val="black"/>
              </a:solidFill>
              <a:latin typeface="Calibri"/>
              <a:cs typeface="Arial"/>
            </a:endParaRPr>
          </a:p>
        </p:txBody>
      </p:sp>
      <p:sp>
        <p:nvSpPr>
          <p:cNvPr id="27" name="Sprechblase: oval 26">
            <a:extLst>
              <a:ext uri="{C183D7F6-B498-43B3-948B-1728B52AA6E4}">
                <adec:decorative xmlns:adec="http://schemas.microsoft.com/office/drawing/2017/decorative" val="1"/>
              </a:ext>
            </a:extLst>
          </p:cNvPr>
          <p:cNvSpPr/>
          <p:nvPr/>
        </p:nvSpPr>
        <p:spPr bwMode="auto">
          <a:xfrm flipH="1">
            <a:off x="-173204" y="3755928"/>
            <a:ext cx="2562385" cy="1218652"/>
          </a:xfrm>
          <a:prstGeom prst="wedgeEllipseCallout">
            <a:avLst>
              <a:gd name="adj1" fmla="val -20833"/>
              <a:gd name="adj2" fmla="val 62500"/>
            </a:avLst>
          </a:prstGeom>
          <a:solidFill>
            <a:srgbClr val="4472C4">
              <a:lumMod val="60000"/>
              <a:lumOff val="40000"/>
            </a:srgbClr>
          </a:solidFill>
          <a:ln w="12700" cap="flat" cmpd="sng" algn="ctr">
            <a:noFill/>
            <a:prstDash val="solid"/>
            <a:miter lim="800000"/>
          </a:ln>
          <a:effectLst/>
        </p:spPr>
        <p:txBody>
          <a:bodyPr rtlCol="0" anchor="ctr"/>
          <a:lstStyle/>
          <a:p>
            <a:pPr marL="0" marR="0" lvl="0" indent="0" algn="ctr" defTabSz="914400">
              <a:lnSpc>
                <a:spcPct val="100000"/>
              </a:lnSpc>
              <a:spcBef>
                <a:spcPts val="0"/>
              </a:spcBef>
              <a:spcAft>
                <a:spcPts val="0"/>
              </a:spcAft>
              <a:buClrTx/>
              <a:buSzTx/>
              <a:buFontTx/>
              <a:buNone/>
              <a:defRPr/>
            </a:pPr>
            <a:endParaRPr lang="en-US" sz="1800" b="0" i="0" u="none" strike="noStrike" cap="none" spc="0">
              <a:ln>
                <a:noFill/>
              </a:ln>
              <a:solidFill>
                <a:prstClr val="white"/>
              </a:solidFill>
              <a:latin typeface="Calibri"/>
              <a:cs typeface="Arial"/>
            </a:endParaRPr>
          </a:p>
        </p:txBody>
      </p:sp>
      <p:sp>
        <p:nvSpPr>
          <p:cNvPr id="28" name="Textfeld 27"/>
          <p:cNvSpPr txBox="1"/>
          <p:nvPr/>
        </p:nvSpPr>
        <p:spPr bwMode="auto">
          <a:xfrm flipH="1">
            <a:off x="25130" y="3995173"/>
            <a:ext cx="2181457" cy="830997"/>
          </a:xfrm>
          <a:prstGeom prst="rect">
            <a:avLst/>
          </a:prstGeom>
          <a:noFill/>
        </p:spPr>
        <p:txBody>
          <a:bodyPr wrap="square" rtlCol="0">
            <a:spAutoFit/>
          </a:bodyPr>
          <a:lstStyle/>
          <a:p>
            <a:pPr marL="0" marR="0" lvl="0" indent="0" algn="ctr" defTabSz="914400">
              <a:lnSpc>
                <a:spcPct val="100000"/>
              </a:lnSpc>
              <a:spcBef>
                <a:spcPts val="0"/>
              </a:spcBef>
              <a:spcAft>
                <a:spcPts val="0"/>
              </a:spcAft>
              <a:buClrTx/>
              <a:buSzTx/>
              <a:buFontTx/>
              <a:buNone/>
              <a:defRPr/>
            </a:pPr>
            <a:r>
              <a:rPr lang="en-US" sz="1600" b="0" i="1" u="none" strike="noStrike" cap="none" spc="0">
                <a:ln>
                  <a:noFill/>
                </a:ln>
                <a:solidFill>
                  <a:prstClr val="white"/>
                </a:solidFill>
                <a:latin typeface="Arial"/>
                <a:cs typeface="Arial"/>
              </a:rPr>
              <a:t>How can I create a data management plan?</a:t>
            </a:r>
            <a:endParaRPr lang="en-US" sz="1800" b="0" i="0" u="none" strike="noStrike" cap="none" spc="0">
              <a:ln>
                <a:noFill/>
              </a:ln>
              <a:solidFill>
                <a:prstClr val="black"/>
              </a:solidFill>
              <a:latin typeface="Calibri"/>
              <a:cs typeface="Arial"/>
            </a:endParaRPr>
          </a:p>
        </p:txBody>
      </p:sp>
      <p:pic>
        <p:nvPicPr>
          <p:cNvPr id="29" name="Grafik 28">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flipH="1">
            <a:off x="178613" y="5603307"/>
            <a:ext cx="1218652" cy="1218652"/>
          </a:xfrm>
          <a:prstGeom prst="rect">
            <a:avLst/>
          </a:prstGeom>
        </p:spPr>
      </p:pic>
      <p:grpSp>
        <p:nvGrpSpPr>
          <p:cNvPr id="14" name="Gruppieren 13" descr="Pictures of the five data scientists working at the DSC. "/>
          <p:cNvGrpSpPr/>
          <p:nvPr/>
        </p:nvGrpSpPr>
        <p:grpSpPr bwMode="auto">
          <a:xfrm>
            <a:off x="6037230" y="1340768"/>
            <a:ext cx="4307242" cy="2772100"/>
            <a:chOff x="609602" y="682836"/>
            <a:chExt cx="5624881" cy="3620120"/>
          </a:xfrm>
        </p:grpSpPr>
        <p:pic>
          <p:nvPicPr>
            <p:cNvPr id="15" name="Grafik 14"/>
            <p:cNvPicPr>
              <a:picLocks noChangeAspect="1"/>
            </p:cNvPicPr>
            <p:nvPr/>
          </p:nvPicPr>
          <p:blipFill>
            <a:blip r:embed="rId8"/>
            <a:stretch/>
          </p:blipFill>
          <p:spPr bwMode="auto">
            <a:xfrm>
              <a:off x="2541973" y="2555044"/>
              <a:ext cx="1747912" cy="1747912"/>
            </a:xfrm>
            <a:prstGeom prst="rect">
              <a:avLst/>
            </a:prstGeom>
          </p:spPr>
        </p:pic>
        <p:pic>
          <p:nvPicPr>
            <p:cNvPr id="16" name="Grafik 15"/>
            <p:cNvPicPr>
              <a:picLocks noChangeAspect="1"/>
            </p:cNvPicPr>
            <p:nvPr/>
          </p:nvPicPr>
          <p:blipFill>
            <a:blip r:embed="rId9"/>
            <a:stretch/>
          </p:blipFill>
          <p:spPr bwMode="auto">
            <a:xfrm>
              <a:off x="2541973" y="709563"/>
              <a:ext cx="1747912" cy="1747912"/>
            </a:xfrm>
            <a:prstGeom prst="rect">
              <a:avLst/>
            </a:prstGeom>
          </p:spPr>
        </p:pic>
        <p:pic>
          <p:nvPicPr>
            <p:cNvPr id="17" name="Grafik 16"/>
            <p:cNvPicPr>
              <a:picLocks noChangeAspect="1"/>
            </p:cNvPicPr>
            <p:nvPr/>
          </p:nvPicPr>
          <p:blipFill>
            <a:blip r:embed="rId10"/>
            <a:stretch/>
          </p:blipFill>
          <p:spPr bwMode="auto">
            <a:xfrm>
              <a:off x="609602" y="2555044"/>
              <a:ext cx="1747912" cy="1747912"/>
            </a:xfrm>
            <a:prstGeom prst="rect">
              <a:avLst/>
            </a:prstGeom>
          </p:spPr>
        </p:pic>
        <p:pic>
          <p:nvPicPr>
            <p:cNvPr id="19" name="Grafik 18"/>
            <p:cNvPicPr>
              <a:picLocks noChangeAspect="1"/>
            </p:cNvPicPr>
            <p:nvPr/>
          </p:nvPicPr>
          <p:blipFill>
            <a:blip r:embed="rId11"/>
            <a:stretch/>
          </p:blipFill>
          <p:spPr bwMode="auto">
            <a:xfrm>
              <a:off x="4486571" y="709563"/>
              <a:ext cx="1747912" cy="1747912"/>
            </a:xfrm>
            <a:prstGeom prst="rect">
              <a:avLst/>
            </a:prstGeom>
          </p:spPr>
        </p:pic>
        <p:pic>
          <p:nvPicPr>
            <p:cNvPr id="20" name="Grafik 19"/>
            <p:cNvPicPr>
              <a:picLocks noChangeAspect="1"/>
            </p:cNvPicPr>
            <p:nvPr/>
          </p:nvPicPr>
          <p:blipFill>
            <a:blip r:embed="rId12"/>
            <a:stretch/>
          </p:blipFill>
          <p:spPr bwMode="auto">
            <a:xfrm>
              <a:off x="609602" y="682836"/>
              <a:ext cx="1747912" cy="1747912"/>
            </a:xfrm>
            <a:prstGeom prst="rect">
              <a:avLst/>
            </a:prstGeom>
          </p:spPr>
        </p:pic>
      </p:grpSp>
      <p:sp>
        <p:nvSpPr>
          <p:cNvPr id="30" name="Textfeld 29" descr="Image source">
            <a:extLst>
              <a:ext uri="{FF2B5EF4-FFF2-40B4-BE49-F238E27FC236}">
                <a16:creationId xmlns:a16="http://schemas.microsoft.com/office/drawing/2014/main" id="{D4AF3CC4-4383-415C-9140-51FB2C86704A}"/>
              </a:ext>
            </a:extLst>
          </p:cNvPr>
          <p:cNvSpPr txBox="1"/>
          <p:nvPr/>
        </p:nvSpPr>
        <p:spPr bwMode="auto">
          <a:xfrm>
            <a:off x="8904312" y="2749673"/>
            <a:ext cx="1872208" cy="200055"/>
          </a:xfrm>
          <a:prstGeom prst="rect">
            <a:avLst/>
          </a:prstGeom>
          <a:noFill/>
        </p:spPr>
        <p:txBody>
          <a:bodyPr wrap="square" rtlCol="0">
            <a:spAutoFit/>
          </a:bodyPr>
          <a:lstStyle/>
          <a:p>
            <a:r>
              <a:rPr lang="en-US" sz="700">
                <a:solidFill>
                  <a:schemeClr val="bg1">
                    <a:lumMod val="75000"/>
                  </a:schemeClr>
                </a:solidFill>
                <a:latin typeface="Arial" panose="020B0604020202020204" pitchFamily="34" charset="0"/>
                <a:cs typeface="Arial" panose="020B0604020202020204" pitchFamily="34" charset="0"/>
              </a:rPr>
              <a:t>Lisa Jungmann, U Bremen</a:t>
            </a:r>
          </a:p>
        </p:txBody>
      </p:sp>
    </p:spTree>
    <p:extLst>
      <p:ext uri="{BB962C8B-B14F-4D97-AF65-F5344CB8AC3E}">
        <p14:creationId xmlns:p14="http://schemas.microsoft.com/office/powerpoint/2010/main" val="286060348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8" name="Grafik 17">
            <a:extLst>
              <a:ext uri="{FF2B5EF4-FFF2-40B4-BE49-F238E27FC236}">
                <a16:creationId xmlns:a16="http://schemas.microsoft.com/office/drawing/2014/main" id="{E9787300-D61B-4080-812D-38519843A2F0}"/>
              </a:ex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2784" y="-27384"/>
            <a:ext cx="12192000" cy="929554"/>
          </a:xfrm>
          <a:prstGeom prst="rect">
            <a:avLst/>
          </a:prstGeom>
        </p:spPr>
      </p:pic>
      <p:sp>
        <p:nvSpPr>
          <p:cNvPr id="15" name="Foliennummernplatzhalter 6"/>
          <p:cNvSpPr txBox="1"/>
          <p:nvPr/>
        </p:nvSpPr>
        <p:spPr bwMode="auto">
          <a:xfrm>
            <a:off x="9329464" y="6448251"/>
            <a:ext cx="2743200" cy="365125"/>
          </a:xfrm>
          <a:prstGeom prst="rect">
            <a:avLst/>
          </a:prstGeom>
        </p:spPr>
        <p:txBody>
          <a:bodyPr vert="horz" lIns="91440" tIns="45720" rIns="91440" bIns="45720" rtlCol="0" anchor="ctr"/>
          <a:lstStyle>
            <a:defPPr>
              <a:defRPr lang="en-US"/>
            </a:defPPr>
            <a:lvl1pPr marL="0" algn="r" defTabSz="914400">
              <a:defRPr sz="1200">
                <a:solidFill>
                  <a:schemeClr val="tx1">
                    <a:tint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fld id="{2BFC948D-8F9D-4CFA-B249-9B88D35161E8}" type="slidenum">
              <a:rPr lang="en-US">
                <a:solidFill>
                  <a:prstClr val="black">
                    <a:tint val="75000"/>
                  </a:prstClr>
                </a:solidFill>
                <a:latin typeface="Arial"/>
              </a:rPr>
              <a:t>157</a:t>
            </a:fld>
            <a:endParaRPr lang="en-US">
              <a:solidFill>
                <a:prstClr val="black">
                  <a:tint val="75000"/>
                </a:prstClr>
              </a:solidFill>
              <a:latin typeface="Arial"/>
            </a:endParaRPr>
          </a:p>
        </p:txBody>
      </p:sp>
      <p:sp>
        <p:nvSpPr>
          <p:cNvPr id="2" name="Titel 1">
            <a:extLst>
              <a:ext uri="{FF2B5EF4-FFF2-40B4-BE49-F238E27FC236}">
                <a16:creationId xmlns:a16="http://schemas.microsoft.com/office/drawing/2014/main" id="{FE1925FB-C0F1-425F-8ED5-708748E625A9}"/>
              </a:ext>
            </a:extLst>
          </p:cNvPr>
          <p:cNvSpPr>
            <a:spLocks noGrp="1"/>
          </p:cNvSpPr>
          <p:nvPr>
            <p:ph type="title"/>
          </p:nvPr>
        </p:nvSpPr>
        <p:spPr>
          <a:xfrm>
            <a:off x="335360" y="298972"/>
            <a:ext cx="5257800" cy="414866"/>
          </a:xfrm>
        </p:spPr>
        <p:txBody>
          <a:bodyPr>
            <a:noAutofit/>
          </a:bodyPr>
          <a:lstStyle/>
          <a:p>
            <a:r>
              <a:rPr lang="en-US" sz="2400">
                <a:solidFill>
                  <a:schemeClr val="bg1"/>
                </a:solidFill>
                <a:latin typeface="Arial" panose="020B0604020202020204" pitchFamily="34" charset="0"/>
                <a:cs typeface="Arial" panose="020B0604020202020204" pitchFamily="34" charset="0"/>
              </a:rPr>
              <a:t>DataNord Newsletter</a:t>
            </a:r>
          </a:p>
        </p:txBody>
      </p:sp>
      <p:pic>
        <p:nvPicPr>
          <p:cNvPr id="19" name="Grafik 18">
            <a:extLst>
              <a:ext uri="{FF2B5EF4-FFF2-40B4-BE49-F238E27FC236}">
                <a16:creationId xmlns:a16="http://schemas.microsoft.com/office/drawing/2014/main" id="{F7B7E6BE-110A-4DC4-9621-067B00807E0C}"/>
              </a:ex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23" name="Grafik 22">
            <a:extLst>
              <a:ext uri="{FF2B5EF4-FFF2-40B4-BE49-F238E27FC236}">
                <a16:creationId xmlns:a16="http://schemas.microsoft.com/office/drawing/2014/main" id="{A9039C3F-F0D0-4683-8F17-E98E39D76BF6}"/>
              </a:ex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4" name="Titel 11"/>
          <p:cNvSpPr txBox="1"/>
          <p:nvPr/>
        </p:nvSpPr>
        <p:spPr bwMode="auto">
          <a:xfrm>
            <a:off x="1185994" y="1268474"/>
            <a:ext cx="2844216" cy="1143000"/>
          </a:xfrm>
          <a:prstGeom prst="rect">
            <a:avLst/>
          </a:prstGeom>
        </p:spPr>
        <p:txBody>
          <a:bodyPr vert="horz" lIns="91440" tIns="45720" rIns="91440" bIns="45720" rtlCol="0" anchor="ctr">
            <a:normAutofit/>
          </a:bodyPr>
          <a:lstStyle>
            <a:lvl1pPr algn="l" defTabSz="609585">
              <a:lnSpc>
                <a:spcPts val="4533"/>
              </a:lnSpc>
              <a:spcBef>
                <a:spcPts val="0"/>
              </a:spcBef>
              <a:buNone/>
              <a:defRPr sz="3200" b="1" i="0">
                <a:solidFill>
                  <a:schemeClr val="bg2"/>
                </a:solidFill>
                <a:latin typeface="+mj-lt"/>
                <a:ea typeface="+mj-ea"/>
                <a:cs typeface="Rubik Medium"/>
              </a:defRPr>
            </a:lvl1pPr>
          </a:lstStyle>
          <a:p>
            <a:pPr marL="0" marR="0" lvl="0" indent="0" algn="l" defTabSz="609585">
              <a:lnSpc>
                <a:spcPts val="4533"/>
              </a:lnSpc>
              <a:spcBef>
                <a:spcPts val="0"/>
              </a:spcBef>
              <a:spcAft>
                <a:spcPts val="0"/>
              </a:spcAft>
              <a:buClrTx/>
              <a:buSzTx/>
              <a:buFontTx/>
              <a:buNone/>
              <a:defRPr/>
            </a:pPr>
            <a:r>
              <a:rPr lang="en-US" sz="3200" b="1" i="0" u="sng" strike="noStrike" cap="none" spc="0">
                <a:ln>
                  <a:noFill/>
                </a:ln>
                <a:solidFill>
                  <a:srgbClr val="4371C3"/>
                </a:solidFill>
                <a:latin typeface="Arial"/>
                <a:cs typeface="Arial"/>
                <a:hlinkClick r:id="rId6" tooltip="https://www.bremen-research.de/datanord/newsletter"/>
              </a:rPr>
              <a:t>Sign Up Now!</a:t>
            </a:r>
            <a:endParaRPr lang="en-US">
              <a:latin typeface="Arial"/>
              <a:cs typeface="Arial"/>
            </a:endParaRPr>
          </a:p>
        </p:txBody>
      </p:sp>
      <p:sp>
        <p:nvSpPr>
          <p:cNvPr id="26" name="Rechteck 25"/>
          <p:cNvSpPr/>
          <p:nvPr/>
        </p:nvSpPr>
        <p:spPr bwMode="auto">
          <a:xfrm>
            <a:off x="4650780" y="2543960"/>
            <a:ext cx="6485631" cy="3277820"/>
          </a:xfrm>
          <a:prstGeom prst="rect">
            <a:avLst/>
          </a:prstGeom>
        </p:spPr>
        <p:txBody>
          <a:bodyPr wrap="square">
            <a:spAutoFit/>
          </a:bodyPr>
          <a:lstStyle/>
          <a:p>
            <a:pPr marL="380990" marR="0" lvl="0" indent="-380990" algn="l" defTabSz="914400">
              <a:lnSpc>
                <a:spcPct val="150000"/>
              </a:lnSpc>
              <a:spcBef>
                <a:spcPts val="0"/>
              </a:spcBef>
              <a:spcAft>
                <a:spcPts val="0"/>
              </a:spcAft>
              <a:buSzTx/>
              <a:buFont typeface="Arial" panose="020B0604020202020204" pitchFamily="34" charset="0"/>
              <a:buChar char="•"/>
              <a:defRPr/>
            </a:pPr>
            <a:r>
              <a:rPr lang="en-US" sz="2000" b="1" i="0" u="none" strike="noStrike" cap="none" spc="0">
                <a:ln>
                  <a:noFill/>
                </a:ln>
                <a:solidFill>
                  <a:schemeClr val="accent1"/>
                </a:solidFill>
                <a:latin typeface="Arial"/>
                <a:ea typeface="Calibri"/>
                <a:cs typeface="Arial"/>
              </a:rPr>
              <a:t>Monthly Updates!</a:t>
            </a:r>
            <a:endParaRPr lang="en-US">
              <a:solidFill>
                <a:schemeClr val="accent1"/>
              </a:solidFill>
              <a:latin typeface="Arial"/>
              <a:cs typeface="Arial"/>
            </a:endParaRPr>
          </a:p>
          <a:p>
            <a:pPr marL="380990" lvl="0" indent="-380990">
              <a:lnSpc>
                <a:spcPct val="150000"/>
              </a:lnSpc>
              <a:buFont typeface="Arial" panose="020B0604020202020204" pitchFamily="34" charset="0"/>
              <a:buChar char="•"/>
              <a:defRPr/>
            </a:pPr>
            <a:r>
              <a:rPr lang="en-US" sz="2000">
                <a:latin typeface="Arial"/>
                <a:ea typeface="Calibri"/>
                <a:cs typeface="Arial"/>
              </a:rPr>
              <a:t>Target group: Researchers and anyone who is interested in our offers</a:t>
            </a:r>
            <a:endParaRPr lang="en-US" sz="2000" i="0" u="none" strike="noStrike" cap="none" spc="0">
              <a:ln>
                <a:noFill/>
              </a:ln>
              <a:latin typeface="Arial"/>
              <a:ea typeface="Calibri"/>
              <a:cs typeface="Arial"/>
            </a:endParaRPr>
          </a:p>
          <a:p>
            <a:pPr marL="380990" marR="0" lvl="0" indent="-380990" algn="l" defTabSz="914400">
              <a:lnSpc>
                <a:spcPct val="150000"/>
              </a:lnSpc>
              <a:spcBef>
                <a:spcPts val="0"/>
              </a:spcBef>
              <a:spcAft>
                <a:spcPts val="0"/>
              </a:spcAft>
              <a:buSzTx/>
              <a:buFont typeface="Arial" panose="020B0604020202020204" pitchFamily="34" charset="0"/>
              <a:buChar char="•"/>
              <a:defRPr/>
            </a:pPr>
            <a:r>
              <a:rPr lang="en-US" sz="2000" b="0" i="0" u="none" strike="noStrike" cap="none" spc="0">
                <a:ln>
                  <a:noFill/>
                </a:ln>
                <a:latin typeface="Arial"/>
                <a:ea typeface="Calibri"/>
                <a:cs typeface="Arial"/>
              </a:rPr>
              <a:t>Overview of DataNord </a:t>
            </a:r>
            <a:r>
              <a:rPr lang="en-US" sz="2000" b="1" i="0" u="none" strike="noStrike" cap="none" spc="0">
                <a:ln>
                  <a:noFill/>
                </a:ln>
                <a:solidFill>
                  <a:schemeClr val="accent1"/>
                </a:solidFill>
                <a:latin typeface="Arial"/>
                <a:ea typeface="Calibri"/>
                <a:cs typeface="Arial"/>
              </a:rPr>
              <a:t>trainings</a:t>
            </a:r>
            <a:r>
              <a:rPr lang="en-US" sz="2000" b="0" i="0" u="none" strike="noStrike" cap="none" spc="0">
                <a:ln>
                  <a:noFill/>
                </a:ln>
                <a:solidFill>
                  <a:schemeClr val="accent1"/>
                </a:solidFill>
                <a:latin typeface="Arial"/>
                <a:ea typeface="Calibri"/>
                <a:cs typeface="Arial"/>
              </a:rPr>
              <a:t>, </a:t>
            </a:r>
            <a:r>
              <a:rPr lang="en-US" sz="2000" b="1" i="0" u="none" strike="noStrike" cap="none" spc="0">
                <a:ln>
                  <a:noFill/>
                </a:ln>
                <a:solidFill>
                  <a:schemeClr val="accent1"/>
                </a:solidFill>
                <a:latin typeface="Arial"/>
                <a:ea typeface="Calibri"/>
                <a:cs typeface="Arial"/>
              </a:rPr>
              <a:t>networking opportunities and other events </a:t>
            </a:r>
            <a:r>
              <a:rPr lang="en-US" sz="2000" b="0" i="0" u="none" strike="noStrike" cap="none" spc="0">
                <a:ln>
                  <a:noFill/>
                </a:ln>
                <a:latin typeface="Arial"/>
                <a:ea typeface="Calibri"/>
                <a:cs typeface="Arial"/>
              </a:rPr>
              <a:t>in the next month</a:t>
            </a:r>
            <a:endParaRPr lang="en-US">
              <a:latin typeface="Arial"/>
              <a:cs typeface="Arial"/>
            </a:endParaRPr>
          </a:p>
          <a:p>
            <a:pPr marL="380990" marR="0" lvl="0" indent="-380990" algn="l" defTabSz="914400">
              <a:lnSpc>
                <a:spcPct val="150000"/>
              </a:lnSpc>
              <a:spcBef>
                <a:spcPts val="0"/>
              </a:spcBef>
              <a:spcAft>
                <a:spcPts val="0"/>
              </a:spcAft>
              <a:buSzTx/>
              <a:buFont typeface="Arial" panose="020B0604020202020204" pitchFamily="34" charset="0"/>
              <a:buChar char="•"/>
              <a:defRPr/>
            </a:pPr>
            <a:r>
              <a:rPr lang="en-US" sz="2000">
                <a:latin typeface="Arial"/>
                <a:ea typeface="Calibri"/>
                <a:cs typeface="Arial"/>
              </a:rPr>
              <a:t>Additional announcements</a:t>
            </a:r>
            <a:endParaRPr lang="en-US" sz="2000" b="0" i="0" u="none" strike="noStrike" cap="none" spc="0">
              <a:ln>
                <a:noFill/>
              </a:ln>
              <a:latin typeface="Arial"/>
              <a:ea typeface="Calibri"/>
              <a:cs typeface="Arial"/>
            </a:endParaRPr>
          </a:p>
          <a:p>
            <a:pPr marL="285750" marR="0" lvl="0" indent="-285750" algn="l" defTabSz="914400">
              <a:lnSpc>
                <a:spcPct val="150000"/>
              </a:lnSpc>
              <a:spcBef>
                <a:spcPts val="0"/>
              </a:spcBef>
              <a:spcAft>
                <a:spcPts val="0"/>
              </a:spcAft>
              <a:buSzTx/>
              <a:buFont typeface="Arial" panose="020B0604020202020204" pitchFamily="34" charset="0"/>
              <a:buChar char="•"/>
              <a:defRPr/>
            </a:pPr>
            <a:endParaRPr lang="en-US" b="1" i="0" u="none" strike="noStrike" cap="none" spc="0">
              <a:ln>
                <a:noFill/>
              </a:ln>
              <a:solidFill>
                <a:schemeClr val="bg1"/>
              </a:solidFill>
              <a:latin typeface="Arial"/>
              <a:ea typeface="Calibri"/>
              <a:cs typeface="Arial"/>
            </a:endParaRPr>
          </a:p>
        </p:txBody>
      </p:sp>
      <p:pic>
        <p:nvPicPr>
          <p:cNvPr id="4" name="Grafik 3" descr="QR-code for the DataNord newsletter sign-up. "/>
          <p:cNvPicPr>
            <a:picLocks noChangeAspect="1"/>
          </p:cNvPicPr>
          <p:nvPr/>
        </p:nvPicPr>
        <p:blipFill>
          <a:blip r:embed="rId7"/>
          <a:stretch/>
        </p:blipFill>
        <p:spPr bwMode="auto">
          <a:xfrm>
            <a:off x="1055588" y="2543960"/>
            <a:ext cx="2844215" cy="2844215"/>
          </a:xfrm>
          <a:prstGeom prst="rect">
            <a:avLst/>
          </a:prstGeom>
        </p:spPr>
      </p:pic>
      <p:sp>
        <p:nvSpPr>
          <p:cNvPr id="16" name="Textfeld 15"/>
          <p:cNvSpPr txBox="1"/>
          <p:nvPr/>
        </p:nvSpPr>
        <p:spPr bwMode="auto">
          <a:xfrm>
            <a:off x="946693" y="5175449"/>
            <a:ext cx="3062004" cy="646331"/>
          </a:xfrm>
          <a:prstGeom prst="rect">
            <a:avLst/>
          </a:prstGeom>
          <a:noFill/>
        </p:spPr>
        <p:txBody>
          <a:bodyPr wrap="square">
            <a:spAutoFit/>
          </a:bodyPr>
          <a:lstStyle/>
          <a:p>
            <a:pPr algn="ctr">
              <a:defRPr/>
            </a:pPr>
            <a:r>
              <a:rPr lang="en-US" u="sng">
                <a:solidFill>
                  <a:schemeClr val="bg1">
                    <a:lumMod val="50000"/>
                  </a:schemeClr>
                </a:solidFill>
                <a:latin typeface="Arial"/>
                <a:cs typeface="Arial"/>
                <a:hlinkClick r:id="rId6" tooltip="https://www.bremen-research.de/datanord/newsletter"/>
              </a:rPr>
              <a:t>www.bremen-research.de/</a:t>
            </a:r>
            <a:br>
              <a:rPr lang="en-US">
                <a:solidFill>
                  <a:schemeClr val="bg1">
                    <a:lumMod val="50000"/>
                  </a:schemeClr>
                </a:solidFill>
                <a:latin typeface="Arial"/>
                <a:cs typeface="Arial"/>
                <a:hlinkClick r:id="rId6" tooltip="https://www.bremen-research.de/datanord/newsletter"/>
              </a:rPr>
            </a:br>
            <a:r>
              <a:rPr lang="en-US" u="sng">
                <a:solidFill>
                  <a:schemeClr val="bg1">
                    <a:lumMod val="50000"/>
                  </a:schemeClr>
                </a:solidFill>
                <a:latin typeface="Arial"/>
                <a:cs typeface="Arial"/>
                <a:hlinkClick r:id="rId6" tooltip="https://www.bremen-research.de/datanord/newsletter"/>
              </a:rPr>
              <a:t>datanord/newsletter</a:t>
            </a:r>
            <a:r>
              <a:rPr lang="en-US">
                <a:solidFill>
                  <a:schemeClr val="bg1">
                    <a:lumMod val="50000"/>
                  </a:schemeClr>
                </a:solidFill>
                <a:latin typeface="Arial"/>
                <a:cs typeface="Arial"/>
              </a:rPr>
              <a:t> </a:t>
            </a:r>
            <a:endParaRPr lang="en-US"/>
          </a:p>
        </p:txBody>
      </p:sp>
    </p:spTree>
    <p:extLst>
      <p:ext uri="{BB962C8B-B14F-4D97-AF65-F5344CB8AC3E}">
        <p14:creationId xmlns:p14="http://schemas.microsoft.com/office/powerpoint/2010/main" val="422799231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7"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158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C0BB6917-87C5-44AF-89F0-01ED232A795D}"/>
              </a:ext>
            </a:extLst>
          </p:cNvPr>
          <p:cNvSpPr>
            <a:spLocks noGrp="1"/>
          </p:cNvSpPr>
          <p:nvPr>
            <p:ph type="title"/>
          </p:nvPr>
        </p:nvSpPr>
        <p:spPr>
          <a:xfrm>
            <a:off x="191344" y="156318"/>
            <a:ext cx="1945432" cy="680394"/>
          </a:xfrm>
        </p:spPr>
        <p:txBody>
          <a:bodyPr>
            <a:normAutofit/>
          </a:bodyPr>
          <a:lstStyle/>
          <a:p>
            <a:r>
              <a:rPr lang="en-US" sz="2400">
                <a:solidFill>
                  <a:schemeClr val="bg1"/>
                </a:solidFill>
                <a:latin typeface="Arial" panose="020B0604020202020204" pitchFamily="34" charset="0"/>
                <a:cs typeface="Arial" panose="020B0604020202020204" pitchFamily="34" charset="0"/>
              </a:rPr>
              <a:t>Evaluation</a:t>
            </a:r>
          </a:p>
        </p:txBody>
      </p:sp>
      <p:pic>
        <p:nvPicPr>
          <p:cNvPr id="18" name="Grafik 17">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pic>
        <p:nvPicPr>
          <p:cNvPr id="12" name="Grafik 11" descr="A baby hippopotamus peeking out from behind a tree trunk with a derpy face. Text at the top and bottom says: „Please evaluate this training“. "/>
          <p:cNvPicPr>
            <a:picLocks noChangeAspect="1"/>
          </p:cNvPicPr>
          <p:nvPr/>
        </p:nvPicPr>
        <p:blipFill>
          <a:blip r:embed="rId6"/>
          <a:stretch/>
        </p:blipFill>
        <p:spPr bwMode="auto">
          <a:xfrm>
            <a:off x="2135560" y="1648591"/>
            <a:ext cx="3428658" cy="3819525"/>
          </a:xfrm>
          <a:prstGeom prst="rect">
            <a:avLst/>
          </a:prstGeom>
        </p:spPr>
      </p:pic>
      <p:sp>
        <p:nvSpPr>
          <p:cNvPr id="13" name="Textfeld 12" descr="Image">
            <a:extLst>
              <a:ext uri="{FF2B5EF4-FFF2-40B4-BE49-F238E27FC236}">
                <a16:creationId xmlns:a16="http://schemas.microsoft.com/office/drawing/2014/main" id="{4B07F44B-C8BE-491C-86D0-922C7231F50E}"/>
              </a:ext>
            </a:extLst>
          </p:cNvPr>
          <p:cNvSpPr txBox="1"/>
          <p:nvPr/>
        </p:nvSpPr>
        <p:spPr>
          <a:xfrm>
            <a:off x="2040242" y="5445224"/>
            <a:ext cx="3623710"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Meme using an image of a baby pygmy hippopotamus. Original photo source unknown; Caption created via Imgflip (Retrieved June 30, 2025)</a:t>
            </a:r>
          </a:p>
        </p:txBody>
      </p:sp>
      <p:pic>
        <p:nvPicPr>
          <p:cNvPr id="10" name="Grafik 9" descr="A question and answer from a pen and paper survey. The typed out prompt is: „In the space below please write any overall comments about this course or instructor not covered above.“. The answer in handwriting below says: „If I had one hour to live, I’d spend it in this class because it feels like an eternity“. "/>
          <p:cNvPicPr>
            <a:picLocks noChangeAspect="1"/>
          </p:cNvPicPr>
          <p:nvPr/>
        </p:nvPicPr>
        <p:blipFill>
          <a:blip r:embed="rId7"/>
          <a:stretch/>
        </p:blipFill>
        <p:spPr bwMode="auto">
          <a:xfrm>
            <a:off x="5687262" y="1628800"/>
            <a:ext cx="4752975" cy="3819525"/>
          </a:xfrm>
          <a:prstGeom prst="rect">
            <a:avLst/>
          </a:prstGeom>
        </p:spPr>
      </p:pic>
      <p:sp>
        <p:nvSpPr>
          <p:cNvPr id="3" name="Rectangle 1" descr="Image">
            <a:extLst>
              <a:ext uri="{FF2B5EF4-FFF2-40B4-BE49-F238E27FC236}">
                <a16:creationId xmlns:a16="http://schemas.microsoft.com/office/drawing/2014/main" id="{114BB6C7-B3F5-4548-B0D1-2786C4A58363}"/>
              </a:ext>
            </a:extLst>
          </p:cNvPr>
          <p:cNvSpPr>
            <a:spLocks noChangeArrowheads="1"/>
          </p:cNvSpPr>
          <p:nvPr/>
        </p:nvSpPr>
        <p:spPr bwMode="auto">
          <a:xfrm>
            <a:off x="5612469" y="5445224"/>
            <a:ext cx="487601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u="none" strike="noStrike" cap="none" normalizeH="0" baseline="0">
                <a:ln>
                  <a:noFill/>
                </a:ln>
                <a:solidFill>
                  <a:schemeClr val="bg1">
                    <a:lumMod val="75000"/>
                  </a:schemeClr>
                </a:solidFill>
                <a:effectLst/>
                <a:latin typeface="Arial" panose="020B0604020202020204" pitchFamily="34" charset="0"/>
              </a:rPr>
              <a:t>9GAG (via Pinterest). (n.d.). “If you need inspiration on your teacher evaluations…” Retrieved June 30, 2025, from https://de.pinterest.com/pin/448460075368152788/</a:t>
            </a: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Foliennummernplatzhalter 3">
            <a:extLst>
              <a:ext uri="{FF2B5EF4-FFF2-40B4-BE49-F238E27FC236}">
                <a16:creationId xmlns:a16="http://schemas.microsoft.com/office/drawing/2014/main" id="{06665F8C-4263-4120-AABE-0DD9C880774C}"/>
              </a:ext>
            </a:extLst>
          </p:cNvPr>
          <p:cNvSpPr>
            <a:spLocks noGrp="1"/>
          </p:cNvSpPr>
          <p:nvPr>
            <p:ph type="sldNum" sz="quarter" idx="12"/>
          </p:nvPr>
        </p:nvSpPr>
        <p:spPr bwMode="auto">
          <a:xfrm>
            <a:off x="9285750" y="6380229"/>
            <a:ext cx="2743200" cy="365125"/>
          </a:xfrm>
        </p:spPr>
        <p:txBody>
          <a:bodyPr/>
          <a:lstStyle/>
          <a:p>
            <a:pPr>
              <a:defRPr/>
            </a:pPr>
            <a:fld id="{A8918DED-79B9-4C2D-B520-2D6348B37FD9}" type="slidenum">
              <a:rPr lang="en-US" smtClean="0">
                <a:solidFill>
                  <a:schemeClr val="bg1">
                    <a:lumMod val="50000"/>
                  </a:schemeClr>
                </a:solidFill>
                <a:latin typeface="Helvetica"/>
              </a:rPr>
              <a:t>159</a:t>
            </a:fld>
            <a:endParaRPr lang="en-US">
              <a:solidFill>
                <a:schemeClr val="bg1">
                  <a:lumMod val="50000"/>
                </a:schemeClr>
              </a:solidFill>
              <a:latin typeface="Helvetica"/>
            </a:endParaRPr>
          </a:p>
        </p:txBody>
      </p:sp>
      <p:pic>
        <p:nvPicPr>
          <p:cNvPr id="6" name="Grafik 5">
            <a:extLst>
              <a:ext uri="{C183D7F6-B498-43B3-948B-1728B52AA6E4}">
                <adec:decorative xmlns:adec="http://schemas.microsoft.com/office/drawing/2017/decorative" val="1"/>
              </a:ext>
            </a:extLst>
          </p:cNvPr>
          <p:cNvPicPr>
            <a:picLocks noChangeAspect="1"/>
          </p:cNvPicPr>
          <p:nvPr/>
        </p:nvPicPr>
        <p:blipFill>
          <a:blip r:embed="rId4"/>
          <a:srcRect l="12299" r="724"/>
          <a:stretch/>
        </p:blipFill>
        <p:spPr bwMode="auto">
          <a:xfrm>
            <a:off x="0" y="-12700"/>
            <a:ext cx="12192000" cy="6908006"/>
          </a:xfrm>
          <a:prstGeom prst="rect">
            <a:avLst/>
          </a:prstGeom>
        </p:spPr>
      </p:pic>
      <p:sp>
        <p:nvSpPr>
          <p:cNvPr id="2" name="Titel 1"/>
          <p:cNvSpPr>
            <a:spLocks noGrp="1"/>
          </p:cNvSpPr>
          <p:nvPr>
            <p:ph type="ctrTitle"/>
          </p:nvPr>
        </p:nvSpPr>
        <p:spPr bwMode="auto">
          <a:xfrm>
            <a:off x="665421" y="497546"/>
            <a:ext cx="9144000" cy="2483521"/>
          </a:xfrm>
        </p:spPr>
        <p:txBody>
          <a:bodyPr>
            <a:normAutofit/>
          </a:bodyPr>
          <a:lstStyle/>
          <a:p>
            <a:pPr algn="l">
              <a:lnSpc>
                <a:spcPct val="150000"/>
              </a:lnSpc>
              <a:defRPr/>
            </a:pPr>
            <a:r>
              <a:rPr lang="en-US" sz="4000" b="1">
                <a:solidFill>
                  <a:schemeClr val="bg1"/>
                </a:solidFill>
                <a:latin typeface="Montserrat Bold"/>
              </a:rPr>
              <a:t>Thank You</a:t>
            </a:r>
            <a:br>
              <a:rPr lang="en-US" sz="4000" b="1">
                <a:solidFill>
                  <a:schemeClr val="bg1"/>
                </a:solidFill>
                <a:latin typeface="Montserrat Bold"/>
              </a:rPr>
            </a:br>
            <a:r>
              <a:rPr lang="en-US" sz="4000" b="1">
                <a:solidFill>
                  <a:schemeClr val="bg1"/>
                </a:solidFill>
                <a:latin typeface="Montserrat Bold"/>
              </a:rPr>
              <a:t>for Your Participation!</a:t>
            </a:r>
            <a:endParaRPr lang="en-US"/>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86115" y="72824"/>
            <a:ext cx="2514556" cy="687139"/>
          </a:xfrm>
          <a:prstGeom prst="rect">
            <a:avLst/>
          </a:prstGeom>
        </p:spPr>
      </p:pic>
      <p:pic>
        <p:nvPicPr>
          <p:cNvPr id="31" name="Grafik 30">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3018840" y="116632"/>
            <a:ext cx="988928" cy="623287"/>
          </a:xfrm>
          <a:prstGeom prst="rect">
            <a:avLst/>
          </a:prstGeom>
        </p:spPr>
      </p:pic>
      <p:pic>
        <p:nvPicPr>
          <p:cNvPr id="26" name="Grafik 25">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10408395" y="159920"/>
            <a:ext cx="1573665" cy="565098"/>
          </a:xfrm>
          <a:prstGeom prst="rect">
            <a:avLst/>
          </a:prstGeom>
        </p:spPr>
      </p:pic>
      <p:sp>
        <p:nvSpPr>
          <p:cNvPr id="30" name="Untertitel 2"/>
          <p:cNvSpPr txBox="1"/>
          <p:nvPr/>
        </p:nvSpPr>
        <p:spPr bwMode="auto">
          <a:xfrm>
            <a:off x="653282" y="4773637"/>
            <a:ext cx="3526559" cy="1449010"/>
          </a:xfrm>
          <a:prstGeom prst="rect">
            <a:avLst/>
          </a:prstGeom>
        </p:spPr>
        <p:txBody>
          <a:bodyPr vert="horz" lIns="91440" tIns="45720" rIns="91440" bIns="45720" rtlCol="0">
            <a:noAutofit/>
          </a:bodyPr>
          <a:lstStyle>
            <a:lvl1pPr marL="0" indent="0" algn="ctr" defTabSz="914400">
              <a:lnSpc>
                <a:spcPct val="90000"/>
              </a:lnSpc>
              <a:spcBef>
                <a:spcPts val="1000"/>
              </a:spcBef>
              <a:buFont typeface="Arial"/>
              <a:buNone/>
              <a:defRPr sz="2400">
                <a:solidFill>
                  <a:schemeClr val="tx1"/>
                </a:solidFill>
                <a:latin typeface="+mn-lt"/>
                <a:ea typeface="+mn-ea"/>
                <a:cs typeface="+mn-cs"/>
              </a:defRPr>
            </a:lvl1pPr>
            <a:lvl2pPr marL="457200" indent="0" algn="ctr" defTabSz="914400">
              <a:lnSpc>
                <a:spcPct val="90000"/>
              </a:lnSpc>
              <a:spcBef>
                <a:spcPts val="500"/>
              </a:spcBef>
              <a:buFont typeface="Arial"/>
              <a:buNone/>
              <a:defRPr sz="2000">
                <a:solidFill>
                  <a:schemeClr val="tx1"/>
                </a:solidFill>
                <a:latin typeface="+mn-lt"/>
                <a:ea typeface="+mn-ea"/>
                <a:cs typeface="+mn-cs"/>
              </a:defRPr>
            </a:lvl2pPr>
            <a:lvl3pPr marL="914400" indent="0" algn="ctr" defTabSz="914400">
              <a:lnSpc>
                <a:spcPct val="90000"/>
              </a:lnSpc>
              <a:spcBef>
                <a:spcPts val="500"/>
              </a:spcBef>
              <a:buFont typeface="Arial"/>
              <a:buNone/>
              <a:defRPr sz="1800">
                <a:solidFill>
                  <a:schemeClr val="tx1"/>
                </a:solidFill>
                <a:latin typeface="+mn-lt"/>
                <a:ea typeface="+mn-ea"/>
                <a:cs typeface="+mn-cs"/>
              </a:defRPr>
            </a:lvl3pPr>
            <a:lvl4pPr marL="1371600" indent="0" algn="ctr" defTabSz="914400">
              <a:lnSpc>
                <a:spcPct val="90000"/>
              </a:lnSpc>
              <a:spcBef>
                <a:spcPts val="500"/>
              </a:spcBef>
              <a:buFont typeface="Arial"/>
              <a:buNone/>
              <a:defRPr sz="1600">
                <a:solidFill>
                  <a:schemeClr val="tx1"/>
                </a:solidFill>
                <a:latin typeface="+mn-lt"/>
                <a:ea typeface="+mn-ea"/>
                <a:cs typeface="+mn-cs"/>
              </a:defRPr>
            </a:lvl4pPr>
            <a:lvl5pPr marL="1828800" indent="0" algn="ctr" defTabSz="914400">
              <a:lnSpc>
                <a:spcPct val="90000"/>
              </a:lnSpc>
              <a:spcBef>
                <a:spcPts val="500"/>
              </a:spcBef>
              <a:buFont typeface="Arial"/>
              <a:buNone/>
              <a:defRPr sz="1600">
                <a:solidFill>
                  <a:schemeClr val="tx1"/>
                </a:solidFill>
                <a:latin typeface="+mn-lt"/>
                <a:ea typeface="+mn-ea"/>
                <a:cs typeface="+mn-cs"/>
              </a:defRPr>
            </a:lvl5pPr>
            <a:lvl6pPr marL="2286000" indent="0" algn="ctr" defTabSz="914400">
              <a:lnSpc>
                <a:spcPct val="90000"/>
              </a:lnSpc>
              <a:spcBef>
                <a:spcPts val="500"/>
              </a:spcBef>
              <a:buFont typeface="Arial"/>
              <a:buNone/>
              <a:defRPr sz="1600">
                <a:solidFill>
                  <a:schemeClr val="tx1"/>
                </a:solidFill>
                <a:latin typeface="+mn-lt"/>
                <a:ea typeface="+mn-ea"/>
                <a:cs typeface="+mn-cs"/>
              </a:defRPr>
            </a:lvl6pPr>
            <a:lvl7pPr marL="2743200" indent="0" algn="ctr" defTabSz="914400">
              <a:lnSpc>
                <a:spcPct val="90000"/>
              </a:lnSpc>
              <a:spcBef>
                <a:spcPts val="500"/>
              </a:spcBef>
              <a:buFont typeface="Arial"/>
              <a:buNone/>
              <a:defRPr sz="1600">
                <a:solidFill>
                  <a:schemeClr val="tx1"/>
                </a:solidFill>
                <a:latin typeface="+mn-lt"/>
                <a:ea typeface="+mn-ea"/>
                <a:cs typeface="+mn-cs"/>
              </a:defRPr>
            </a:lvl7pPr>
            <a:lvl8pPr marL="3200400" indent="0" algn="ctr" defTabSz="914400">
              <a:lnSpc>
                <a:spcPct val="90000"/>
              </a:lnSpc>
              <a:spcBef>
                <a:spcPts val="500"/>
              </a:spcBef>
              <a:buFont typeface="Arial"/>
              <a:buNone/>
              <a:defRPr sz="1600">
                <a:solidFill>
                  <a:schemeClr val="tx1"/>
                </a:solidFill>
                <a:latin typeface="+mn-lt"/>
                <a:ea typeface="+mn-ea"/>
                <a:cs typeface="+mn-cs"/>
              </a:defRPr>
            </a:lvl8pPr>
            <a:lvl9pPr marL="3657600" indent="0" algn="ctr" defTabSz="914400">
              <a:lnSpc>
                <a:spcPct val="90000"/>
              </a:lnSpc>
              <a:spcBef>
                <a:spcPts val="500"/>
              </a:spcBef>
              <a:buFont typeface="Arial"/>
              <a:buNone/>
              <a:defRPr sz="1600">
                <a:solidFill>
                  <a:schemeClr val="tx1"/>
                </a:solidFill>
                <a:latin typeface="+mn-lt"/>
                <a:ea typeface="+mn-ea"/>
                <a:cs typeface="+mn-cs"/>
              </a:defRPr>
            </a:lvl9pPr>
          </a:lstStyle>
          <a:p>
            <a:pPr algn="l">
              <a:defRPr/>
            </a:pPr>
            <a:r>
              <a:rPr lang="en-US" sz="1600">
                <a:solidFill>
                  <a:schemeClr val="bg1"/>
                </a:solidFill>
                <a:latin typeface="Montserrat Bold"/>
                <a:cs typeface="Arial"/>
              </a:rPr>
              <a:t>CONTACT</a:t>
            </a:r>
            <a:endParaRPr lang="en-US" sz="1800">
              <a:solidFill>
                <a:schemeClr val="bg1"/>
              </a:solidFill>
              <a:latin typeface="Montserrat Bold"/>
              <a:cs typeface="Arial"/>
            </a:endParaRPr>
          </a:p>
          <a:p>
            <a:pPr algn="l">
              <a:defRPr/>
            </a:pPr>
            <a:r>
              <a:rPr lang="en-US" sz="1600">
                <a:solidFill>
                  <a:schemeClr val="bg1"/>
                </a:solidFill>
                <a:latin typeface="Arial"/>
                <a:cs typeface="Arial"/>
              </a:rPr>
              <a:t>Dr. Susanne de Vogel</a:t>
            </a:r>
            <a:endParaRPr lang="en-US"/>
          </a:p>
          <a:p>
            <a:pPr algn="l">
              <a:defRPr/>
            </a:pPr>
            <a:r>
              <a:rPr lang="en-US" sz="1600">
                <a:solidFill>
                  <a:schemeClr val="bg1"/>
                </a:solidFill>
                <a:latin typeface="Arial"/>
                <a:cs typeface="Arial"/>
              </a:rPr>
              <a:t>Data Scientist | Help-desk</a:t>
            </a:r>
            <a:endParaRPr lang="en-US"/>
          </a:p>
          <a:p>
            <a:pPr algn="l">
              <a:defRPr/>
            </a:pPr>
            <a:r>
              <a:rPr lang="en-US" sz="1600">
                <a:solidFill>
                  <a:schemeClr val="bg1"/>
                </a:solidFill>
                <a:latin typeface="Arial"/>
                <a:cs typeface="Arial"/>
              </a:rPr>
              <a:t>devogel@uni-bremen.de</a:t>
            </a:r>
            <a:endParaRPr lang="en-US"/>
          </a:p>
          <a:p>
            <a:pPr algn="l">
              <a:defRPr/>
            </a:pPr>
            <a:r>
              <a:rPr lang="en-US" sz="1600">
                <a:solidFill>
                  <a:schemeClr val="bg1"/>
                </a:solidFill>
                <a:latin typeface="Arial"/>
                <a:cs typeface="Arial"/>
              </a:rPr>
              <a:t>       dsc-ub.de</a:t>
            </a:r>
            <a:endParaRPr lang="en-US"/>
          </a:p>
          <a:p>
            <a:pPr algn="l">
              <a:defRPr/>
            </a:pPr>
            <a:r>
              <a:rPr lang="en-US" sz="1600">
                <a:solidFill>
                  <a:schemeClr val="bg1"/>
                </a:solidFill>
                <a:latin typeface="Arial"/>
                <a:cs typeface="Arial"/>
              </a:rPr>
              <a:t>	</a:t>
            </a:r>
            <a:endParaRPr lang="en-US"/>
          </a:p>
          <a:p>
            <a:pPr algn="l">
              <a:defRPr/>
            </a:pPr>
            <a:endParaRPr lang="en-US"/>
          </a:p>
          <a:p>
            <a:pPr algn="l">
              <a:defRPr/>
            </a:pPr>
            <a:endParaRPr lang="en-US" sz="1600">
              <a:solidFill>
                <a:schemeClr val="bg1"/>
              </a:solidFill>
              <a:latin typeface="Arial"/>
              <a:cs typeface="Arial"/>
            </a:endParaRPr>
          </a:p>
          <a:p>
            <a:pPr algn="l">
              <a:defRPr/>
            </a:pPr>
            <a:endParaRPr lang="en-US" sz="1600">
              <a:solidFill>
                <a:schemeClr val="bg1"/>
              </a:solidFill>
              <a:latin typeface="Arial"/>
              <a:cs typeface="Arial"/>
            </a:endParaRPr>
          </a:p>
        </p:txBody>
      </p:sp>
      <p:graphicFrame>
        <p:nvGraphicFramePr>
          <p:cNvPr id="4" name="Objekt 3">
            <a:extLs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746489241"/>
              </p:ext>
            </p:extLst>
          </p:nvPr>
        </p:nvGraphicFramePr>
        <p:xfrm>
          <a:off x="767408" y="6189216"/>
          <a:ext cx="280987" cy="282575"/>
        </p:xfrm>
        <a:graphic>
          <a:graphicData uri="http://schemas.openxmlformats.org/presentationml/2006/ole">
            <mc:AlternateContent xmlns:mc="http://schemas.openxmlformats.org/markup-compatibility/2006">
              <mc:Choice xmlns:v="urn:schemas-microsoft-com:vml" Requires="v">
                <p:oleObj spid="_x0000_s2523" name="oleObj" r:id="rId8" imgW="280035" imgH="281305" progId="CorelDraw.Graphic.19">
                  <p:embed/>
                </p:oleObj>
              </mc:Choice>
              <mc:Fallback>
                <p:oleObj name="oleObj" r:id="rId8" imgW="280035" imgH="281305" progId="CorelDraw.Graphic.19">
                  <p:embed/>
                  <p:pic>
                    <p:nvPicPr>
                      <p:cNvPr id="4" name="Objekt 3"/>
                      <p:cNvPicPr/>
                      <p:nvPr/>
                    </p:nvPicPr>
                    <p:blipFill>
                      <a:blip r:embed="rId9"/>
                      <a:stretch/>
                    </p:blipFill>
                    <p:spPr bwMode="auto">
                      <a:xfrm>
                        <a:off x="767408" y="6189216"/>
                        <a:ext cx="280987" cy="282575"/>
                      </a:xfrm>
                      <a:prstGeom prst="rect">
                        <a:avLst/>
                      </a:prstGeom>
                    </p:spPr>
                  </p:pic>
                </p:oleObj>
              </mc:Fallback>
            </mc:AlternateContent>
          </a:graphicData>
        </a:graphic>
      </p:graphicFrame>
      <p:pic>
        <p:nvPicPr>
          <p:cNvPr id="7" name="Grafik 6" descr="Dog showing his teeth like it’s grinning. "/>
          <p:cNvPicPr>
            <a:picLocks noChangeAspect="1"/>
          </p:cNvPicPr>
          <p:nvPr/>
        </p:nvPicPr>
        <p:blipFill>
          <a:blip r:embed="rId10">
            <a:clrChange>
              <a:clrFrom>
                <a:srgbClr val="FFFFFF"/>
              </a:clrFrom>
              <a:clrTo>
                <a:srgbClr val="FFFFFF">
                  <a:alpha val="0"/>
                </a:srgbClr>
              </a:clrTo>
            </a:clrChange>
          </a:blip>
          <a:stretch/>
        </p:blipFill>
        <p:spPr bwMode="auto">
          <a:xfrm>
            <a:off x="6724649" y="3603931"/>
            <a:ext cx="5467350" cy="3270250"/>
          </a:xfrm>
          <a:prstGeom prst="rect">
            <a:avLst/>
          </a:prstGeom>
          <a:effectLst>
            <a:glow rad="139700">
              <a:schemeClr val="accent1">
                <a:satMod val="175000"/>
                <a:alpha val="40000"/>
              </a:schemeClr>
            </a:glo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23"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Arial" panose="020B0604020202020204" pitchFamily="34" charset="0"/>
                <a:cs typeface="Arial" panose="020B0604020202020204" pitchFamily="34" charset="0"/>
              </a:rPr>
              <a:t>16</a:t>
            </a:fld>
            <a:endParaRPr lang="en-US">
              <a:solidFill>
                <a:schemeClr val="bg1">
                  <a:lumMod val="50000"/>
                </a:schemeClr>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A5F27298-E027-4814-83CC-75F900207E9E}"/>
              </a:ext>
            </a:extLst>
          </p:cNvPr>
          <p:cNvSpPr>
            <a:spLocks noGrp="1"/>
          </p:cNvSpPr>
          <p:nvPr>
            <p:ph type="title"/>
          </p:nvPr>
        </p:nvSpPr>
        <p:spPr>
          <a:xfrm>
            <a:off x="480748" y="-132730"/>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Research Data Quality</a:t>
            </a:r>
          </a:p>
        </p:txBody>
      </p:sp>
      <p:pic>
        <p:nvPicPr>
          <p:cNvPr id="18" name="Grafik 17">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98932" y="166126"/>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0" name="Rechteck 19"/>
          <p:cNvSpPr/>
          <p:nvPr/>
        </p:nvSpPr>
        <p:spPr bwMode="auto">
          <a:xfrm>
            <a:off x="480748" y="1268760"/>
            <a:ext cx="11159902" cy="57804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panose="020B0604020202020204" pitchFamily="34" charset="0"/>
                <a:cs typeface="Arial" panose="020B0604020202020204" pitchFamily="34" charset="0"/>
              </a:rPr>
              <a:t>Data reliability</a:t>
            </a:r>
            <a:endParaRPr lang="en-US" sz="1400">
              <a:latin typeface="Arial" panose="020B0604020202020204" pitchFamily="34" charset="0"/>
              <a:cs typeface="Arial" panose="020B0604020202020204" pitchFamily="34" charset="0"/>
            </a:endParaRPr>
          </a:p>
        </p:txBody>
      </p:sp>
      <p:sp>
        <p:nvSpPr>
          <p:cNvPr id="8" name="Textfeld 7"/>
          <p:cNvSpPr txBox="1"/>
          <p:nvPr/>
        </p:nvSpPr>
        <p:spPr bwMode="auto">
          <a:xfrm>
            <a:off x="480748" y="1844824"/>
            <a:ext cx="10727820" cy="1000274"/>
          </a:xfrm>
          <a:prstGeom prst="rect">
            <a:avLst/>
          </a:prstGeom>
          <a:noFill/>
        </p:spPr>
        <p:txBody>
          <a:bodyPr wrap="square" rtlCol="0">
            <a:spAutoFit/>
          </a:bodyPr>
          <a:lstStyle/>
          <a:p>
            <a:pPr>
              <a:spcAft>
                <a:spcPts val="600"/>
              </a:spcAft>
              <a:defRPr/>
            </a:pPr>
            <a:r>
              <a:rPr lang="en-US">
                <a:latin typeface="Arial" panose="020B0604020202020204" pitchFamily="34" charset="0"/>
                <a:cs typeface="Arial" panose="020B0604020202020204" pitchFamily="34" charset="0"/>
              </a:rPr>
              <a:t>Will the questionnaire produce the </a:t>
            </a:r>
            <a:r>
              <a:rPr lang="en-US" b="1">
                <a:latin typeface="Arial" panose="020B0604020202020204" pitchFamily="34" charset="0"/>
                <a:cs typeface="Arial" panose="020B0604020202020204" pitchFamily="34" charset="0"/>
              </a:rPr>
              <a:t>same or similar results </a:t>
            </a:r>
            <a:r>
              <a:rPr lang="en-US">
                <a:latin typeface="Arial" panose="020B0604020202020204" pitchFamily="34" charset="0"/>
                <a:cs typeface="Arial" panose="020B0604020202020204" pitchFamily="34" charset="0"/>
              </a:rPr>
              <a:t>under consistent conditions?</a:t>
            </a:r>
          </a:p>
          <a:p>
            <a:pPr marL="285750" indent="-285750">
              <a:buFont typeface="Wingdings"/>
              <a:buChar char="Ø"/>
              <a:defRPr/>
            </a:pPr>
            <a:r>
              <a:rPr lang="en-US">
                <a:latin typeface="Arial" panose="020B0604020202020204" pitchFamily="34" charset="0"/>
                <a:cs typeface="Arial" panose="020B0604020202020204" pitchFamily="34" charset="0"/>
              </a:rPr>
              <a:t> If the same person were to answer the same questionnaire multiple times (assuming no change in  </a:t>
            </a:r>
            <a:br>
              <a:rPr lang="en-US">
                <a:latin typeface="Arial" panose="020B0604020202020204" pitchFamily="34" charset="0"/>
                <a:cs typeface="Arial" panose="020B0604020202020204" pitchFamily="34" charset="0"/>
              </a:rPr>
            </a:br>
            <a:r>
              <a:rPr lang="en-US">
                <a:latin typeface="Arial" panose="020B0604020202020204" pitchFamily="34" charset="0"/>
                <a:cs typeface="Arial" panose="020B0604020202020204" pitchFamily="34" charset="0"/>
              </a:rPr>
              <a:t> their opinions or circumstances), they would give similar answers each time</a:t>
            </a:r>
          </a:p>
        </p:txBody>
      </p:sp>
      <p:sp>
        <p:nvSpPr>
          <p:cNvPr id="7" name="Rechteck: abgerundete Ecken 6"/>
          <p:cNvSpPr/>
          <p:nvPr/>
        </p:nvSpPr>
        <p:spPr bwMode="auto">
          <a:xfrm>
            <a:off x="839416" y="3140968"/>
            <a:ext cx="9001000" cy="1000274"/>
          </a:xfrm>
          <a:prstGeom prst="roundRect">
            <a:avLst>
              <a:gd name="adj" fmla="val 1666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73150" lvl="0">
              <a:defRPr/>
            </a:pPr>
            <a:r>
              <a:rPr lang="en-US" sz="1800" b="1">
                <a:solidFill>
                  <a:schemeClr val="tx1"/>
                </a:solidFill>
                <a:latin typeface="Arial" panose="020B0604020202020204" pitchFamily="34" charset="0"/>
                <a:cs typeface="Arial" panose="020B0604020202020204" pitchFamily="34" charset="0"/>
              </a:rPr>
              <a:t>Internal Consistency</a:t>
            </a:r>
            <a:endParaRPr lang="en-US">
              <a:latin typeface="Arial" panose="020B0604020202020204" pitchFamily="34" charset="0"/>
              <a:cs typeface="Arial" panose="020B0604020202020204" pitchFamily="34" charset="0"/>
            </a:endParaRPr>
          </a:p>
          <a:p>
            <a:pPr marL="1073150" lvl="0">
              <a:defRPr/>
            </a:pPr>
            <a:r>
              <a:rPr lang="en-US" sz="1800">
                <a:solidFill>
                  <a:schemeClr val="tx1"/>
                </a:solidFill>
                <a:latin typeface="Arial" panose="020B0604020202020204" pitchFamily="34" charset="0"/>
                <a:cs typeface="Arial" panose="020B0604020202020204" pitchFamily="34" charset="0"/>
              </a:rPr>
              <a:t>Questions that are supposed to measure the same concept or construct (e. g. anxiety, satisfaction) should produce </a:t>
            </a:r>
            <a:r>
              <a:rPr lang="en-US" sz="1800" b="1">
                <a:solidFill>
                  <a:schemeClr val="tx1"/>
                </a:solidFill>
                <a:latin typeface="Arial" panose="020B0604020202020204" pitchFamily="34" charset="0"/>
                <a:cs typeface="Arial" panose="020B0604020202020204" pitchFamily="34" charset="0"/>
              </a:rPr>
              <a:t>consistent results</a:t>
            </a:r>
            <a:r>
              <a:rPr lang="en-US" sz="1800">
                <a:solidFill>
                  <a:schemeClr val="tx1"/>
                </a:solidFill>
                <a:latin typeface="Arial" panose="020B0604020202020204" pitchFamily="34" charset="0"/>
                <a:cs typeface="Arial" panose="020B0604020202020204" pitchFamily="34" charset="0"/>
              </a:rPr>
              <a:t>.</a:t>
            </a:r>
            <a:endParaRPr lang="en-US">
              <a:latin typeface="Arial" panose="020B0604020202020204" pitchFamily="34" charset="0"/>
              <a:cs typeface="Arial" panose="020B0604020202020204" pitchFamily="34" charset="0"/>
            </a:endParaRPr>
          </a:p>
        </p:txBody>
      </p:sp>
      <p:sp>
        <p:nvSpPr>
          <p:cNvPr id="13" name="Rechteck: abgerundete Ecken 12"/>
          <p:cNvSpPr/>
          <p:nvPr/>
        </p:nvSpPr>
        <p:spPr bwMode="auto">
          <a:xfrm>
            <a:off x="839416" y="4293096"/>
            <a:ext cx="9001000" cy="936104"/>
          </a:xfrm>
          <a:prstGeom prst="roundRect">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marL="1073150" lvl="0">
              <a:defRPr/>
            </a:pPr>
            <a:r>
              <a:rPr lang="en-US" sz="1800" b="1">
                <a:solidFill>
                  <a:schemeClr val="tx1"/>
                </a:solidFill>
                <a:latin typeface="Arial" panose="020B0604020202020204" pitchFamily="34" charset="0"/>
                <a:cs typeface="Arial" panose="020B0604020202020204" pitchFamily="34" charset="0"/>
              </a:rPr>
              <a:t>Test-Retest Reliability</a:t>
            </a:r>
            <a:endParaRPr lang="en-US">
              <a:latin typeface="Arial" panose="020B0604020202020204" pitchFamily="34" charset="0"/>
              <a:cs typeface="Arial" panose="020B0604020202020204" pitchFamily="34" charset="0"/>
            </a:endParaRPr>
          </a:p>
          <a:p>
            <a:pPr marL="1073150" lvl="0">
              <a:defRPr/>
            </a:pPr>
            <a:r>
              <a:rPr lang="en-US" sz="1800">
                <a:solidFill>
                  <a:schemeClr val="tx1"/>
                </a:solidFill>
                <a:latin typeface="Arial" panose="020B0604020202020204" pitchFamily="34" charset="0"/>
                <a:cs typeface="Arial" panose="020B0604020202020204" pitchFamily="34" charset="0"/>
              </a:rPr>
              <a:t>Questions yield similar results when administered to the same respondents at </a:t>
            </a:r>
            <a:r>
              <a:rPr lang="en-US" sz="1800" b="1">
                <a:solidFill>
                  <a:schemeClr val="tx1"/>
                </a:solidFill>
                <a:latin typeface="Arial" panose="020B0604020202020204" pitchFamily="34" charset="0"/>
                <a:cs typeface="Arial" panose="020B0604020202020204" pitchFamily="34" charset="0"/>
              </a:rPr>
              <a:t>different points in time</a:t>
            </a:r>
            <a:r>
              <a:rPr lang="en-US" sz="1800">
                <a:solidFill>
                  <a:schemeClr val="tx1"/>
                </a:solidFill>
                <a:latin typeface="Arial" panose="020B0604020202020204" pitchFamily="34" charset="0"/>
                <a:cs typeface="Arial" panose="020B0604020202020204" pitchFamily="34" charset="0"/>
              </a:rPr>
              <a:t>.</a:t>
            </a:r>
            <a:endParaRPr lang="en-US">
              <a:latin typeface="Arial" panose="020B0604020202020204" pitchFamily="34" charset="0"/>
              <a:cs typeface="Arial" panose="020B0604020202020204" pitchFamily="34" charset="0"/>
            </a:endParaRPr>
          </a:p>
        </p:txBody>
      </p:sp>
      <p:sp>
        <p:nvSpPr>
          <p:cNvPr id="14" name="Rechteck: abgerundete Ecken 13"/>
          <p:cNvSpPr/>
          <p:nvPr/>
        </p:nvSpPr>
        <p:spPr bwMode="auto">
          <a:xfrm>
            <a:off x="839416" y="5373216"/>
            <a:ext cx="9001000" cy="936104"/>
          </a:xfrm>
          <a:prstGeom prst="roundRect">
            <a:avLst>
              <a:gd name="adj" fmla="val 16667"/>
            </a:avLst>
          </a:prstGeom>
          <a:solidFill>
            <a:schemeClr val="accent6">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marL="1073150" lvl="0">
              <a:defRPr/>
            </a:pPr>
            <a:r>
              <a:rPr lang="en-US" sz="1800" b="1">
                <a:solidFill>
                  <a:schemeClr val="tx1"/>
                </a:solidFill>
                <a:latin typeface="Arial" panose="020B0604020202020204" pitchFamily="34" charset="0"/>
                <a:cs typeface="Arial" panose="020B0604020202020204" pitchFamily="34" charset="0"/>
              </a:rPr>
              <a:t>Inter-Rater Reliability</a:t>
            </a:r>
            <a:endParaRPr lang="en-US">
              <a:latin typeface="Arial" panose="020B0604020202020204" pitchFamily="34" charset="0"/>
              <a:cs typeface="Arial" panose="020B0604020202020204" pitchFamily="34" charset="0"/>
            </a:endParaRPr>
          </a:p>
          <a:p>
            <a:pPr marL="1073150" lvl="0">
              <a:defRPr/>
            </a:pPr>
            <a:r>
              <a:rPr lang="en-US" sz="1800">
                <a:solidFill>
                  <a:schemeClr val="tx1"/>
                </a:solidFill>
                <a:latin typeface="Arial" panose="020B0604020202020204" pitchFamily="34" charset="0"/>
                <a:cs typeface="Arial" panose="020B0604020202020204" pitchFamily="34" charset="0"/>
              </a:rPr>
              <a:t>If the questionnaire involves subjective assessments, </a:t>
            </a:r>
            <a:r>
              <a:rPr lang="en-US" sz="1800" b="1">
                <a:solidFill>
                  <a:schemeClr val="tx1"/>
                </a:solidFill>
                <a:latin typeface="Arial" panose="020B0604020202020204" pitchFamily="34" charset="0"/>
                <a:cs typeface="Arial" panose="020B0604020202020204" pitchFamily="34" charset="0"/>
              </a:rPr>
              <a:t>different people </a:t>
            </a:r>
            <a:r>
              <a:rPr lang="en-US" sz="1800">
                <a:solidFill>
                  <a:schemeClr val="tx1"/>
                </a:solidFill>
                <a:latin typeface="Arial" panose="020B0604020202020204" pitchFamily="34" charset="0"/>
                <a:cs typeface="Arial" panose="020B0604020202020204" pitchFamily="34" charset="0"/>
              </a:rPr>
              <a:t>(raters) who interpret the responses should come to similar conclusions.</a:t>
            </a:r>
            <a:endParaRPr lang="en-US">
              <a:latin typeface="Arial" panose="020B0604020202020204" pitchFamily="34" charset="0"/>
              <a:cs typeface="Arial" panose="020B0604020202020204" pitchFamily="34" charset="0"/>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028393" y="5401338"/>
            <a:ext cx="936104" cy="936104"/>
          </a:xfrm>
          <a:prstGeom prst="rect">
            <a:avLst/>
          </a:prstGeom>
        </p:spPr>
      </p:pic>
      <p:pic>
        <p:nvPicPr>
          <p:cNvPr id="12" name="Grafik 11">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1005288" y="4313707"/>
            <a:ext cx="929554" cy="929554"/>
          </a:xfrm>
          <a:prstGeom prst="rect">
            <a:avLst/>
          </a:prstGeom>
        </p:spPr>
      </p:pic>
      <p:pic>
        <p:nvPicPr>
          <p:cNvPr id="16" name="Grafik 15">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1070329" y="3309685"/>
            <a:ext cx="799471" cy="7994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Lst>
  </p:timing>
</p:sld>
</file>

<file path=ppt/slides/slide1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Foliennummernplatzhalter 3">
            <a:extLst>
              <a:ext uri="{FF2B5EF4-FFF2-40B4-BE49-F238E27FC236}">
                <a16:creationId xmlns:a16="http://schemas.microsoft.com/office/drawing/2014/main" id="{8DDF97A7-EC05-43D6-9343-2BE1C117FBF2}"/>
              </a:ext>
            </a:extLst>
          </p:cNvPr>
          <p:cNvSpPr>
            <a:spLocks noGrp="1"/>
          </p:cNvSpPr>
          <p:nvPr>
            <p:ph type="sldNum" sz="quarter" idx="12"/>
          </p:nvPr>
        </p:nvSpPr>
        <p:spPr bwMode="auto">
          <a:xfrm>
            <a:off x="9285750" y="6380229"/>
            <a:ext cx="2743200" cy="365125"/>
          </a:xfrm>
        </p:spPr>
        <p:txBody>
          <a:bodyPr/>
          <a:lstStyle/>
          <a:p>
            <a:pPr>
              <a:defRPr/>
            </a:pPr>
            <a:fld id="{A8918DED-79B9-4C2D-B520-2D6348B37FD9}" type="slidenum">
              <a:rPr lang="en-US" smtClean="0">
                <a:solidFill>
                  <a:schemeClr val="bg1">
                    <a:lumMod val="50000"/>
                  </a:schemeClr>
                </a:solidFill>
                <a:latin typeface="Helvetica"/>
              </a:rPr>
              <a:t>160</a:t>
            </a:fld>
            <a:endParaRPr lang="en-US">
              <a:solidFill>
                <a:schemeClr val="bg1">
                  <a:lumMod val="50000"/>
                </a:schemeClr>
              </a:solidFill>
              <a:latin typeface="Helvetica"/>
            </a:endParaRPr>
          </a:p>
        </p:txBody>
      </p:sp>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r="724"/>
          <a:stretch/>
        </p:blipFill>
        <p:spPr bwMode="auto">
          <a:xfrm>
            <a:off x="0" y="-12700"/>
            <a:ext cx="12192000" cy="6908006"/>
          </a:xfrm>
          <a:prstGeom prst="rect">
            <a:avLst/>
          </a:prstGeom>
        </p:spPr>
      </p:pic>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86115" y="72824"/>
            <a:ext cx="2514556" cy="687139"/>
          </a:xfrm>
          <a:prstGeom prst="rect">
            <a:avLst/>
          </a:prstGeom>
        </p:spPr>
      </p:pic>
      <p:pic>
        <p:nvPicPr>
          <p:cNvPr id="31" name="Grafik 30">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3018840" y="116632"/>
            <a:ext cx="988928" cy="623287"/>
          </a:xfrm>
          <a:prstGeom prst="rect">
            <a:avLst/>
          </a:prstGeom>
        </p:spPr>
      </p:pic>
      <p:pic>
        <p:nvPicPr>
          <p:cNvPr id="26" name="Grafik 25">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0408395" y="159920"/>
            <a:ext cx="1573665" cy="565098"/>
          </a:xfrm>
          <a:prstGeom prst="rect">
            <a:avLst/>
          </a:prstGeom>
        </p:spPr>
      </p:pic>
      <p:sp>
        <p:nvSpPr>
          <p:cNvPr id="2" name="Titel 1"/>
          <p:cNvSpPr>
            <a:spLocks noGrp="1"/>
          </p:cNvSpPr>
          <p:nvPr>
            <p:ph type="ctrTitle"/>
          </p:nvPr>
        </p:nvSpPr>
        <p:spPr bwMode="auto">
          <a:xfrm>
            <a:off x="623392" y="1169843"/>
            <a:ext cx="9144000" cy="915108"/>
          </a:xfrm>
        </p:spPr>
        <p:txBody>
          <a:bodyPr>
            <a:normAutofit/>
          </a:bodyPr>
          <a:lstStyle/>
          <a:p>
            <a:pPr algn="l">
              <a:lnSpc>
                <a:spcPct val="150000"/>
              </a:lnSpc>
              <a:defRPr/>
            </a:pPr>
            <a:r>
              <a:rPr lang="en-US" sz="4000" b="1">
                <a:solidFill>
                  <a:schemeClr val="bg1"/>
                </a:solidFill>
                <a:latin typeface="Arial" panose="020B0604020202020204" pitchFamily="34" charset="0"/>
                <a:cs typeface="Arial" panose="020B0604020202020204" pitchFamily="34" charset="0"/>
              </a:rPr>
              <a:t>License and Third-Party Content</a:t>
            </a:r>
            <a:endParaRPr lang="en-US">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2DFA8476-D8D5-4B75-84AC-DD279559AB6B}"/>
              </a:ext>
            </a:extLst>
          </p:cNvPr>
          <p:cNvSpPr txBox="1"/>
          <p:nvPr/>
        </p:nvSpPr>
        <p:spPr>
          <a:xfrm>
            <a:off x="623392" y="2132856"/>
            <a:ext cx="9361040" cy="646331"/>
          </a:xfrm>
          <a:prstGeom prst="rect">
            <a:avLst/>
          </a:prstGeom>
          <a:noFill/>
        </p:spPr>
        <p:txBody>
          <a:bodyPr wrap="square">
            <a:spAutoFit/>
          </a:bodyPr>
          <a:lstStyle/>
          <a:p>
            <a:pPr>
              <a:spcAft>
                <a:spcPts val="1200"/>
              </a:spcAft>
              <a:defRPr/>
            </a:pPr>
            <a:r>
              <a:rPr lang="en-US">
                <a:solidFill>
                  <a:schemeClr val="bg2"/>
                </a:solidFill>
                <a:latin typeface="Arial"/>
                <a:cs typeface="Arial"/>
              </a:rPr>
              <a:t>“Good Questions, Better Survey Data: An Introduction to Effective Questionnaire Design” by Susanne de Vogel</a:t>
            </a:r>
            <a:endParaRPr lang="en-US"/>
          </a:p>
        </p:txBody>
      </p:sp>
      <p:grpSp>
        <p:nvGrpSpPr>
          <p:cNvPr id="3" name="Gruppieren 2" descr="Logo of the CC-BY 4.0 license">
            <a:extLst>
              <a:ext uri="{FF2B5EF4-FFF2-40B4-BE49-F238E27FC236}">
                <a16:creationId xmlns:a16="http://schemas.microsoft.com/office/drawing/2014/main" id="{36C0A0CE-B4A2-43C7-BE3A-22620FAE5F9C}"/>
              </a:ext>
            </a:extLst>
          </p:cNvPr>
          <p:cNvGrpSpPr/>
          <p:nvPr/>
        </p:nvGrpSpPr>
        <p:grpSpPr>
          <a:xfrm>
            <a:off x="839416" y="2856315"/>
            <a:ext cx="827280" cy="401760"/>
            <a:chOff x="839416" y="2856315"/>
            <a:chExt cx="827280" cy="401760"/>
          </a:xfrm>
        </p:grpSpPr>
        <p:pic>
          <p:nvPicPr>
            <p:cNvPr id="18" name="Grafik 10">
              <a:extLst>
                <a:ext uri="{FF2B5EF4-FFF2-40B4-BE49-F238E27FC236}">
                  <a16:creationId xmlns:a16="http://schemas.microsoft.com/office/drawing/2014/main" id="{C983FCAD-1C8D-4CA7-B566-05BE04B5ED3A}"/>
                </a:ext>
              </a:extLst>
            </p:cNvPr>
            <p:cNvPicPr/>
            <p:nvPr/>
          </p:nvPicPr>
          <p:blipFill>
            <a:blip r:embed="rId7"/>
            <a:stretch/>
          </p:blipFill>
          <p:spPr>
            <a:xfrm>
              <a:off x="839416" y="2856315"/>
              <a:ext cx="401760" cy="401760"/>
            </a:xfrm>
            <a:prstGeom prst="rect">
              <a:avLst/>
            </a:prstGeom>
            <a:ln w="12600">
              <a:noFill/>
            </a:ln>
          </p:spPr>
        </p:pic>
        <p:pic>
          <p:nvPicPr>
            <p:cNvPr id="17" name="Grafik 4">
              <a:extLst>
                <a:ext uri="{FF2B5EF4-FFF2-40B4-BE49-F238E27FC236}">
                  <a16:creationId xmlns:a16="http://schemas.microsoft.com/office/drawing/2014/main" id="{378C1E7A-1E83-4362-8495-F5A84BBBCEC9}"/>
                </a:ext>
              </a:extLst>
            </p:cNvPr>
            <p:cNvPicPr/>
            <p:nvPr/>
          </p:nvPicPr>
          <p:blipFill>
            <a:blip r:embed="rId8"/>
            <a:stretch/>
          </p:blipFill>
          <p:spPr>
            <a:xfrm>
              <a:off x="1264936" y="2856315"/>
              <a:ext cx="401760" cy="401760"/>
            </a:xfrm>
            <a:prstGeom prst="rect">
              <a:avLst/>
            </a:prstGeom>
            <a:ln w="12600">
              <a:noFill/>
            </a:ln>
          </p:spPr>
        </p:pic>
      </p:grpSp>
      <p:sp>
        <p:nvSpPr>
          <p:cNvPr id="14" name="Textfeld 13">
            <a:extLst>
              <a:ext uri="{FF2B5EF4-FFF2-40B4-BE49-F238E27FC236}">
                <a16:creationId xmlns:a16="http://schemas.microsoft.com/office/drawing/2014/main" id="{DD0FC9DD-E65F-4584-87E7-441207A04251}"/>
              </a:ext>
            </a:extLst>
          </p:cNvPr>
          <p:cNvSpPr txBox="1"/>
          <p:nvPr/>
        </p:nvSpPr>
        <p:spPr>
          <a:xfrm>
            <a:off x="1745542" y="2784307"/>
            <a:ext cx="9777382" cy="1831271"/>
          </a:xfrm>
          <a:prstGeom prst="rect">
            <a:avLst/>
          </a:prstGeom>
          <a:noFill/>
        </p:spPr>
        <p:txBody>
          <a:bodyPr wrap="square">
            <a:spAutoFit/>
          </a:bodyPr>
          <a:lstStyle/>
          <a:p>
            <a:pPr>
              <a:spcAft>
                <a:spcPts val="600"/>
              </a:spcAft>
            </a:pPr>
            <a:r>
              <a:rPr lang="en-US">
                <a:solidFill>
                  <a:schemeClr val="bg1"/>
                </a:solidFill>
                <a:latin typeface="Arial" panose="020B0604020202020204" pitchFamily="34" charset="0"/>
                <a:cs typeface="Arial" panose="020B0604020202020204" pitchFamily="34" charset="0"/>
              </a:rPr>
              <a:t>This OER is licensed under </a:t>
            </a:r>
            <a:r>
              <a:rPr lang="en-US" b="1">
                <a:solidFill>
                  <a:schemeClr val="bg1"/>
                </a:solidFill>
                <a:latin typeface="Arial" panose="020B0604020202020204" pitchFamily="34" charset="0"/>
                <a:cs typeface="Arial" panose="020B0604020202020204" pitchFamily="34" charset="0"/>
                <a:hlinkClick r:id="rId9"/>
              </a:rPr>
              <a:t>Creative Commons Attribution 4.0 International (CC BY 4.0)</a:t>
            </a:r>
            <a:r>
              <a:rPr lang="en-US">
                <a:solidFill>
                  <a:schemeClr val="bg1"/>
                </a:solidFill>
                <a:latin typeface="Arial" panose="020B0604020202020204" pitchFamily="34" charset="0"/>
                <a:cs typeface="Arial" panose="020B0604020202020204" pitchFamily="34" charset="0"/>
                <a:hlinkClick r:id="rId9"/>
              </a:rPr>
              <a:t> </a:t>
            </a:r>
            <a:r>
              <a:rPr lang="en-US">
                <a:solidFill>
                  <a:schemeClr val="bg1"/>
                </a:solidFill>
                <a:latin typeface="Arial" panose="020B0604020202020204" pitchFamily="34" charset="0"/>
                <a:cs typeface="Arial" panose="020B0604020202020204" pitchFamily="34" charset="0"/>
              </a:rPr>
              <a:t>unless otherwise noted.</a:t>
            </a:r>
          </a:p>
          <a:p>
            <a:pPr>
              <a:spcAft>
                <a:spcPts val="600"/>
              </a:spcAft>
            </a:pPr>
            <a:r>
              <a:rPr lang="en-US">
                <a:solidFill>
                  <a:schemeClr val="bg1"/>
                </a:solidFill>
                <a:latin typeface="Arial" panose="020B0604020202020204" pitchFamily="34" charset="0"/>
                <a:cs typeface="Arial" panose="020B0604020202020204" pitchFamily="34" charset="0"/>
              </a:rPr>
              <a:t>You are free to:</a:t>
            </a:r>
            <a:br>
              <a:rPr lang="en-US">
                <a:solidFill>
                  <a:schemeClr val="bg1"/>
                </a:solidFill>
                <a:latin typeface="Arial" panose="020B0604020202020204" pitchFamily="34" charset="0"/>
                <a:cs typeface="Arial" panose="020B0604020202020204" pitchFamily="34" charset="0"/>
              </a:rPr>
            </a:br>
            <a:r>
              <a:rPr lang="en-US">
                <a:solidFill>
                  <a:schemeClr val="bg1"/>
                </a:solidFill>
                <a:latin typeface="Arial" panose="020B0604020202020204" pitchFamily="34" charset="0"/>
                <a:cs typeface="Arial" panose="020B0604020202020204" pitchFamily="34" charset="0"/>
              </a:rPr>
              <a:t>– Share — copy and redistribute the material in any medium or format</a:t>
            </a:r>
            <a:br>
              <a:rPr lang="en-US">
                <a:solidFill>
                  <a:schemeClr val="bg1"/>
                </a:solidFill>
                <a:latin typeface="Arial" panose="020B0604020202020204" pitchFamily="34" charset="0"/>
                <a:cs typeface="Arial" panose="020B0604020202020204" pitchFamily="34" charset="0"/>
              </a:rPr>
            </a:br>
            <a:r>
              <a:rPr lang="en-US">
                <a:solidFill>
                  <a:schemeClr val="bg1"/>
                </a:solidFill>
                <a:latin typeface="Arial" panose="020B0604020202020204" pitchFamily="34" charset="0"/>
                <a:cs typeface="Arial" panose="020B0604020202020204" pitchFamily="34" charset="0"/>
              </a:rPr>
              <a:t>– Adapt — remix, transform, and build upon the material</a:t>
            </a:r>
            <a:br>
              <a:rPr lang="en-US">
                <a:solidFill>
                  <a:schemeClr val="bg1"/>
                </a:solidFill>
                <a:latin typeface="Arial" panose="020B0604020202020204" pitchFamily="34" charset="0"/>
                <a:cs typeface="Arial" panose="020B0604020202020204" pitchFamily="34" charset="0"/>
              </a:rPr>
            </a:br>
            <a:r>
              <a:rPr lang="en-US" b="1">
                <a:solidFill>
                  <a:schemeClr val="bg1"/>
                </a:solidFill>
                <a:latin typeface="Arial" panose="020B0604020202020204" pitchFamily="34" charset="0"/>
                <a:cs typeface="Arial" panose="020B0604020202020204" pitchFamily="34" charset="0"/>
              </a:rPr>
              <a:t>as long as you give appropriate credit.</a:t>
            </a:r>
            <a:endParaRPr lang="en-US">
              <a:solidFill>
                <a:schemeClr val="bg1"/>
              </a:solidFill>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08BD3B6D-49A1-432E-A7C3-DF3A0D1D30DE}"/>
              </a:ext>
            </a:extLst>
          </p:cNvPr>
          <p:cNvSpPr txBox="1"/>
          <p:nvPr/>
        </p:nvSpPr>
        <p:spPr>
          <a:xfrm>
            <a:off x="623392" y="4872539"/>
            <a:ext cx="11089230" cy="1277273"/>
          </a:xfrm>
          <a:prstGeom prst="rect">
            <a:avLst/>
          </a:prstGeom>
          <a:noFill/>
        </p:spPr>
        <p:txBody>
          <a:bodyPr wrap="square">
            <a:spAutoFit/>
          </a:bodyPr>
          <a:lstStyle/>
          <a:p>
            <a:pPr>
              <a:spcAft>
                <a:spcPts val="600"/>
              </a:spcAft>
            </a:pPr>
            <a:r>
              <a:rPr lang="en-US" b="1">
                <a:solidFill>
                  <a:schemeClr val="bg1"/>
                </a:solidFill>
                <a:latin typeface="Arial" panose="020B0604020202020204" pitchFamily="34" charset="0"/>
                <a:cs typeface="Arial" panose="020B0604020202020204" pitchFamily="34" charset="0"/>
              </a:rPr>
              <a:t>Third-party content</a:t>
            </a:r>
            <a:r>
              <a:rPr lang="en-US">
                <a:solidFill>
                  <a:schemeClr val="bg1"/>
                </a:solidFill>
                <a:latin typeface="Arial" panose="020B0604020202020204" pitchFamily="34" charset="0"/>
                <a:cs typeface="Arial" panose="020B0604020202020204" pitchFamily="34" charset="0"/>
              </a:rPr>
              <a:t> such as images, memes, comics, or screenshots is </a:t>
            </a:r>
            <a:r>
              <a:rPr lang="en-US" b="1">
                <a:solidFill>
                  <a:schemeClr val="bg1"/>
                </a:solidFill>
                <a:latin typeface="Arial" panose="020B0604020202020204" pitchFamily="34" charset="0"/>
                <a:cs typeface="Arial" panose="020B0604020202020204" pitchFamily="34" charset="0"/>
              </a:rPr>
              <a:t>not covered</a:t>
            </a:r>
            <a:r>
              <a:rPr lang="en-US">
                <a:solidFill>
                  <a:schemeClr val="bg1"/>
                </a:solidFill>
                <a:latin typeface="Arial" panose="020B0604020202020204" pitchFamily="34" charset="0"/>
                <a:cs typeface="Arial" panose="020B0604020202020204" pitchFamily="34" charset="0"/>
              </a:rPr>
              <a:t> by the CC license of this presentation.</a:t>
            </a:r>
          </a:p>
          <a:p>
            <a:pPr>
              <a:spcAft>
                <a:spcPts val="600"/>
              </a:spcAft>
            </a:pPr>
            <a:r>
              <a:rPr lang="en-US">
                <a:solidFill>
                  <a:schemeClr val="bg1"/>
                </a:solidFill>
                <a:latin typeface="Arial" panose="020B0604020202020204" pitchFamily="34" charset="0"/>
                <a:cs typeface="Arial" panose="020B0604020202020204" pitchFamily="34" charset="0"/>
              </a:rPr>
              <a:t>These items are used for non-commercial educational purpose with </a:t>
            </a:r>
            <a:r>
              <a:rPr lang="en-US" b="1">
                <a:solidFill>
                  <a:schemeClr val="bg1"/>
                </a:solidFill>
                <a:latin typeface="Arial" panose="020B0604020202020204" pitchFamily="34" charset="0"/>
                <a:cs typeface="Arial" panose="020B0604020202020204" pitchFamily="34" charset="0"/>
              </a:rPr>
              <a:t>explicit attribution. </a:t>
            </a:r>
            <a:r>
              <a:rPr lang="en-US">
                <a:solidFill>
                  <a:schemeClr val="bg1"/>
                </a:solidFill>
                <a:latin typeface="Arial" panose="020B0604020202020204" pitchFamily="34" charset="0"/>
                <a:cs typeface="Arial" panose="020B0604020202020204" pitchFamily="34" charset="0"/>
              </a:rPr>
              <a:t>For reuse or publication of this material, please ensure to check the license status of each individual item.</a:t>
            </a:r>
          </a:p>
        </p:txBody>
      </p:sp>
    </p:spTree>
    <p:extLst>
      <p:ext uri="{BB962C8B-B14F-4D97-AF65-F5344CB8AC3E}">
        <p14:creationId xmlns:p14="http://schemas.microsoft.com/office/powerpoint/2010/main" val="2266950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23" name="Foliennummernplatzhalter 3"/>
          <p:cNvSpPr>
            <a:spLocks noGrp="1"/>
          </p:cNvSpPr>
          <p:nvPr>
            <p:ph type="sldNum" sz="quarter" idx="12"/>
          </p:nvPr>
        </p:nvSpPr>
        <p:spPr bwMode="auto"/>
        <p:txBody>
          <a:bodyPr/>
          <a:lstStyle/>
          <a:p>
            <a:pPr>
              <a:defRPr/>
            </a:pPr>
            <a:fld id="{A8918DED-79B9-4C2D-B520-2D6348B37FD9}" type="slidenum">
              <a:rPr lang="de-DE">
                <a:solidFill>
                  <a:schemeClr val="bg1">
                    <a:lumMod val="50000"/>
                  </a:schemeClr>
                </a:solidFill>
                <a:latin typeface="Helvetica"/>
              </a:rPr>
              <a:t>17</a:t>
            </a:fld>
            <a:endParaRPr lang="de-DE">
              <a:solidFill>
                <a:schemeClr val="bg1">
                  <a:lumMod val="50000"/>
                </a:schemeClr>
              </a:solidFill>
              <a:latin typeface="Helvetica"/>
            </a:endParaRPr>
          </a:p>
        </p:txBody>
      </p:sp>
      <p:sp>
        <p:nvSpPr>
          <p:cNvPr id="2" name="Titel 1">
            <a:extLst>
              <a:ext uri="{FF2B5EF4-FFF2-40B4-BE49-F238E27FC236}">
                <a16:creationId xmlns:a16="http://schemas.microsoft.com/office/drawing/2014/main" id="{5C4DBD92-21FE-47F3-A908-E5866A1E685B}"/>
              </a:ext>
            </a:extLst>
          </p:cNvPr>
          <p:cNvSpPr>
            <a:spLocks noGrp="1"/>
          </p:cNvSpPr>
          <p:nvPr>
            <p:ph type="title"/>
          </p:nvPr>
        </p:nvSpPr>
        <p:spPr>
          <a:xfrm>
            <a:off x="223340" y="-200819"/>
            <a:ext cx="10515600" cy="1325563"/>
          </a:xfrm>
        </p:spPr>
        <p:txBody>
          <a:bodyPr>
            <a:normAutofit/>
          </a:bodyPr>
          <a:lstStyle/>
          <a:p>
            <a:r>
              <a:rPr lang="de-DE" sz="2400" dirty="0">
                <a:solidFill>
                  <a:schemeClr val="bg1"/>
                </a:solidFill>
                <a:latin typeface="Arial" panose="020B0604020202020204" pitchFamily="34" charset="0"/>
                <a:cs typeface="Arial" panose="020B0604020202020204" pitchFamily="34" charset="0"/>
              </a:rPr>
              <a:t>Research Data Quality</a:t>
            </a:r>
            <a:endParaRPr lang="en-GB" sz="2400" dirty="0">
              <a:solidFill>
                <a:schemeClr val="bg1"/>
              </a:solidFill>
              <a:latin typeface="Arial" panose="020B0604020202020204" pitchFamily="34" charset="0"/>
              <a:cs typeface="Arial" panose="020B0604020202020204" pitchFamily="34" charset="0"/>
            </a:endParaRPr>
          </a:p>
        </p:txBody>
      </p:sp>
      <p:pic>
        <p:nvPicPr>
          <p:cNvPr id="18" name="Grafik 17">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0" name="Rechteck 19"/>
          <p:cNvSpPr/>
          <p:nvPr/>
        </p:nvSpPr>
        <p:spPr bwMode="auto">
          <a:xfrm>
            <a:off x="335360" y="1124744"/>
            <a:ext cx="11159902" cy="1027654"/>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Validity</a:t>
            </a:r>
            <a:r>
              <a:rPr lang="de-DE" sz="2800" b="1" dirty="0">
                <a:solidFill>
                  <a:srgbClr val="0070C0"/>
                </a:solidFill>
                <a:latin typeface="Arial"/>
                <a:cs typeface="Arial"/>
              </a:rPr>
              <a:t> vs. </a:t>
            </a:r>
            <a:r>
              <a:rPr lang="en-US" sz="2800" b="1" dirty="0">
                <a:solidFill>
                  <a:srgbClr val="0070C0"/>
                </a:solidFill>
                <a:latin typeface="Arial"/>
                <a:cs typeface="Arial"/>
              </a:rPr>
              <a:t>Reliability</a:t>
            </a:r>
            <a:endParaRPr lang="en-US" dirty="0"/>
          </a:p>
          <a:p>
            <a:pPr>
              <a:lnSpc>
                <a:spcPct val="125000"/>
              </a:lnSpc>
              <a:spcAft>
                <a:spcPts val="1200"/>
              </a:spcAft>
              <a:defRPr/>
            </a:pPr>
            <a:endParaRPr lang="de-DE" sz="1400" dirty="0">
              <a:latin typeface="Arial"/>
              <a:cs typeface="Arial"/>
            </a:endParaRPr>
          </a:p>
        </p:txBody>
      </p:sp>
      <p:pic>
        <p:nvPicPr>
          <p:cNvPr id="3" name="Grafik 2" descr="Image with text in the middle saying: „Validity vs Reliability“. The image shows three targets with arrows and three people looking at them, one is aiming with a bow and arrow. The text above the left target where the arrows are all accumulated on the right side of the target says: „reliable but not valid“, the text above the target in the centre, where the arrows have hit the target all over, says: „valid but not reliable“, and the text above the target on the right side, where all targets have hit the middle, says: „valid and reliable“. "/>
          <p:cNvPicPr>
            <a:picLocks noChangeAspect="1"/>
          </p:cNvPicPr>
          <p:nvPr/>
        </p:nvPicPr>
        <p:blipFill>
          <a:blip r:embed="rId6"/>
          <a:stretch/>
        </p:blipFill>
        <p:spPr bwMode="auto">
          <a:xfrm>
            <a:off x="2433267" y="1696701"/>
            <a:ext cx="6762929" cy="4885512"/>
          </a:xfrm>
          <a:prstGeom prst="rect">
            <a:avLst/>
          </a:prstGeom>
        </p:spPr>
      </p:pic>
      <p:sp>
        <p:nvSpPr>
          <p:cNvPr id="12" name="Textfeld 11" descr="Image source">
            <a:extLst>
              <a:ext uri="{FF2B5EF4-FFF2-40B4-BE49-F238E27FC236}">
                <a16:creationId xmlns:a16="http://schemas.microsoft.com/office/drawing/2014/main" id="{FA7AA98A-F75E-4AC7-AC8C-F464D2C42AE4}"/>
              </a:ext>
            </a:extLst>
          </p:cNvPr>
          <p:cNvSpPr txBox="1"/>
          <p:nvPr/>
        </p:nvSpPr>
        <p:spPr>
          <a:xfrm>
            <a:off x="2520280" y="6165304"/>
            <a:ext cx="6096000" cy="307777"/>
          </a:xfrm>
          <a:prstGeom prst="rect">
            <a:avLst/>
          </a:prstGeom>
          <a:noFill/>
        </p:spPr>
        <p:txBody>
          <a:bodyPr wrap="square">
            <a:spAutoFit/>
          </a:bodyPr>
          <a:lstStyle/>
          <a:p>
            <a:r>
              <a:rPr lang="en-GB" sz="700" dirty="0">
                <a:solidFill>
                  <a:schemeClr val="bg1">
                    <a:lumMod val="75000"/>
                  </a:schemeClr>
                </a:solidFill>
                <a:latin typeface="Arial" panose="020B0604020202020204" pitchFamily="34" charset="0"/>
                <a:cs typeface="Arial" panose="020B0604020202020204" pitchFamily="34" charset="0"/>
              </a:rPr>
              <a:t>McLeod, S. A. (2013, updated 2023). </a:t>
            </a:r>
            <a:r>
              <a:rPr lang="en-GB" sz="700" i="1" dirty="0">
                <a:solidFill>
                  <a:schemeClr val="bg1">
                    <a:lumMod val="75000"/>
                  </a:schemeClr>
                </a:solidFill>
                <a:latin typeface="Arial" panose="020B0604020202020204" pitchFamily="34" charset="0"/>
                <a:cs typeface="Arial" panose="020B0604020202020204" pitchFamily="34" charset="0"/>
              </a:rPr>
              <a:t>Reliability and validity</a:t>
            </a:r>
            <a:r>
              <a:rPr lang="en-GB" sz="700" dirty="0">
                <a:solidFill>
                  <a:schemeClr val="bg1">
                    <a:lumMod val="75000"/>
                  </a:schemeClr>
                </a:solidFill>
                <a:latin typeface="Arial" panose="020B0604020202020204" pitchFamily="34" charset="0"/>
                <a:cs typeface="Arial" panose="020B0604020202020204" pitchFamily="34" charset="0"/>
              </a:rPr>
              <a:t>. Simply Psychology. Retrieved June 25, 2025, from https://www.simplypsychology.org/reliability-or-validity.html.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Arial" panose="020B0604020202020204" pitchFamily="34" charset="0"/>
                <a:cs typeface="Arial" panose="020B0604020202020204" pitchFamily="34" charset="0"/>
              </a:rPr>
              <a:t>18</a:t>
            </a:fld>
            <a:endParaRPr lang="en-US" dirty="0">
              <a:solidFill>
                <a:schemeClr val="bg1">
                  <a:lumMod val="50000"/>
                </a:schemeClr>
              </a:solidFill>
              <a:latin typeface="Arial" panose="020B0604020202020204" pitchFamily="34" charset="0"/>
              <a:cs typeface="Arial" panose="020B0604020202020204" pitchFamily="34" charset="0"/>
            </a:endParaRPr>
          </a:p>
        </p:txBody>
      </p:sp>
      <p:sp>
        <p:nvSpPr>
          <p:cNvPr id="3" name="Titel 2">
            <a:extLst>
              <a:ext uri="{FF2B5EF4-FFF2-40B4-BE49-F238E27FC236}">
                <a16:creationId xmlns:a16="http://schemas.microsoft.com/office/drawing/2014/main" id="{CBC4FAF5-FC1E-4F68-ACAC-9154EEAF628C}"/>
              </a:ext>
            </a:extLst>
          </p:cNvPr>
          <p:cNvSpPr>
            <a:spLocks noGrp="1"/>
          </p:cNvSpPr>
          <p:nvPr>
            <p:ph type="title"/>
          </p:nvPr>
        </p:nvSpPr>
        <p:spPr>
          <a:xfrm>
            <a:off x="458159" y="-182484"/>
            <a:ext cx="10515600" cy="1325563"/>
          </a:xfrm>
        </p:spPr>
        <p:txBody>
          <a:bodyPr>
            <a:normAutofit/>
          </a:bodyPr>
          <a:lstStyle/>
          <a:p>
            <a:pPr>
              <a:lnSpc>
                <a:spcPct val="150000"/>
              </a:lnSpc>
              <a:defRPr/>
            </a:pPr>
            <a:r>
              <a:rPr lang="en-US" sz="2400" dirty="0">
                <a:solidFill>
                  <a:schemeClr val="bg1"/>
                </a:solidFill>
                <a:latin typeface="Arial"/>
                <a:ea typeface="+mn-ea"/>
                <a:cs typeface="Arial"/>
              </a:rPr>
              <a:t>Research Data Quality</a:t>
            </a: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7" name="Rechteck 6"/>
          <p:cNvSpPr/>
          <p:nvPr/>
        </p:nvSpPr>
        <p:spPr bwMode="auto">
          <a:xfrm>
            <a:off x="605633" y="1340769"/>
            <a:ext cx="11159902" cy="1270541"/>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panose="020B0604020202020204" pitchFamily="34" charset="0"/>
                <a:cs typeface="Arial" panose="020B0604020202020204" pitchFamily="34" charset="0"/>
              </a:rPr>
              <a:t>What to consider?</a:t>
            </a:r>
            <a:endParaRPr lang="en-US" dirty="0">
              <a:latin typeface="Arial" panose="020B0604020202020204" pitchFamily="34" charset="0"/>
              <a:cs typeface="Arial" panose="020B0604020202020204" pitchFamily="34" charset="0"/>
            </a:endParaRPr>
          </a:p>
          <a:p>
            <a:pPr>
              <a:lnSpc>
                <a:spcPct val="125000"/>
              </a:lnSpc>
              <a:spcAft>
                <a:spcPts val="1200"/>
              </a:spcAft>
              <a:defRPr/>
            </a:pPr>
            <a:endParaRPr lang="en-US" sz="2800" b="1" dirty="0">
              <a:solidFill>
                <a:srgbClr val="0070C0"/>
              </a:solidFill>
              <a:latin typeface="Arial" panose="020B0604020202020204" pitchFamily="34" charset="0"/>
              <a:cs typeface="Arial" panose="020B0604020202020204" pitchFamily="34" charset="0"/>
            </a:endParaRPr>
          </a:p>
        </p:txBody>
      </p:sp>
      <p:sp>
        <p:nvSpPr>
          <p:cNvPr id="16" name="Rechteck: gefaltete Ecke 15">
            <a:extLst>
              <a:ext uri="{C183D7F6-B498-43B3-948B-1728B52AA6E4}">
                <adec:decorative xmlns:adec="http://schemas.microsoft.com/office/drawing/2017/decorative" val="1"/>
              </a:ext>
            </a:extLst>
          </p:cNvPr>
          <p:cNvSpPr/>
          <p:nvPr/>
        </p:nvSpPr>
        <p:spPr bwMode="auto">
          <a:xfrm>
            <a:off x="605633" y="2004745"/>
            <a:ext cx="3887095" cy="3726770"/>
          </a:xfrm>
          <a:prstGeom prst="foldedCorner">
            <a:avLst>
              <a:gd name="adj" fmla="val 16667"/>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dirty="0">
              <a:latin typeface="Arial" panose="020B0604020202020204" pitchFamily="34" charset="0"/>
              <a:cs typeface="Arial" panose="020B0604020202020204" pitchFamily="34" charset="0"/>
            </a:endParaRPr>
          </a:p>
        </p:txBody>
      </p:sp>
      <p:sp>
        <p:nvSpPr>
          <p:cNvPr id="14" name="Textfeld 13"/>
          <p:cNvSpPr txBox="1"/>
          <p:nvPr/>
        </p:nvSpPr>
        <p:spPr bwMode="auto">
          <a:xfrm>
            <a:off x="1151223" y="5085184"/>
            <a:ext cx="2712529" cy="646331"/>
          </a:xfrm>
          <a:prstGeom prst="rect">
            <a:avLst/>
          </a:prstGeom>
          <a:noFill/>
          <a:ln>
            <a:noFill/>
          </a:ln>
        </p:spPr>
        <p:txBody>
          <a:bodyPr wrap="square">
            <a:spAutoFit/>
          </a:bodyPr>
          <a:lstStyle/>
          <a:p>
            <a:pPr>
              <a:spcAft>
                <a:spcPts val="600"/>
              </a:spcAft>
              <a:defRPr/>
            </a:pPr>
            <a:r>
              <a:rPr lang="en-US" dirty="0">
                <a:latin typeface="Arial" panose="020B0604020202020204" pitchFamily="34" charset="0"/>
                <a:cs typeface="Arial" panose="020B0604020202020204" pitchFamily="34" charset="0"/>
              </a:rPr>
              <a:t>Relevant and exhaustive response options</a:t>
            </a:r>
          </a:p>
        </p:txBody>
      </p:sp>
      <p:pic>
        <p:nvPicPr>
          <p:cNvPr id="9218" name="Picture 2" descr="Text saying: „When they ask a researcher „how many employment contracts have you had so far“ and the response scale ends at 10“ written into a meme of Pablo Escobar from the series „Narcos“ sitting and standing in different locations looking resigned and alone. "/>
          <p:cNvPicPr>
            <a:picLocks noChangeAspect="1" noChangeArrowheads="1"/>
          </p:cNvPicPr>
          <p:nvPr/>
        </p:nvPicPr>
        <p:blipFill>
          <a:blip r:embed="rId6"/>
          <a:stretch/>
        </p:blipFill>
        <p:spPr bwMode="auto">
          <a:xfrm>
            <a:off x="1024500" y="2154588"/>
            <a:ext cx="2911260" cy="2871066"/>
          </a:xfrm>
          <a:prstGeom prst="rect">
            <a:avLst/>
          </a:prstGeom>
          <a:noFill/>
        </p:spPr>
      </p:pic>
      <p:sp>
        <p:nvSpPr>
          <p:cNvPr id="22" name="Textfeld 21" descr="Image source">
            <a:extLst>
              <a:ext uri="{FF2B5EF4-FFF2-40B4-BE49-F238E27FC236}">
                <a16:creationId xmlns:a16="http://schemas.microsoft.com/office/drawing/2014/main" id="{A207A095-C6E5-4A89-8B9F-440BCC19AE65}"/>
              </a:ext>
            </a:extLst>
          </p:cNvPr>
          <p:cNvSpPr txBox="1"/>
          <p:nvPr/>
        </p:nvSpPr>
        <p:spPr bwMode="auto">
          <a:xfrm rot="16200000">
            <a:off x="2627857" y="3347746"/>
            <a:ext cx="3188003" cy="430887"/>
          </a:xfrm>
          <a:prstGeom prst="rect">
            <a:avLst/>
          </a:prstGeom>
          <a:noFill/>
        </p:spPr>
        <p:txBody>
          <a:bodyPr wrap="square">
            <a:spAutoFit/>
          </a:bodyPr>
          <a:lstStyle/>
          <a:p>
            <a:r>
              <a:rPr lang="en-US" sz="700" dirty="0">
                <a:solidFill>
                  <a:schemeClr val="bg1">
                    <a:lumMod val="65000"/>
                  </a:schemeClr>
                </a:solidFill>
                <a:latin typeface="Arial" panose="020B0604020202020204" pitchFamily="34" charset="0"/>
                <a:cs typeface="Arial" panose="020B0604020202020204" pitchFamily="34" charset="0"/>
              </a:rPr>
              <a:t>Screenshots from </a:t>
            </a:r>
            <a:r>
              <a:rPr lang="en-US" sz="700" i="1" dirty="0" err="1">
                <a:solidFill>
                  <a:schemeClr val="bg1">
                    <a:lumMod val="65000"/>
                  </a:schemeClr>
                </a:solidFill>
                <a:latin typeface="Arial" panose="020B0604020202020204" pitchFamily="34" charset="0"/>
                <a:cs typeface="Arial" panose="020B0604020202020204" pitchFamily="34" charset="0"/>
              </a:rPr>
              <a:t>Narcos</a:t>
            </a:r>
            <a:r>
              <a:rPr lang="en-US" sz="700" dirty="0">
                <a:solidFill>
                  <a:schemeClr val="bg1">
                    <a:lumMod val="65000"/>
                  </a:schemeClr>
                </a:solidFill>
                <a:latin typeface="Arial" panose="020B0604020202020204" pitchFamily="34" charset="0"/>
                <a:cs typeface="Arial" panose="020B0604020202020204" pitchFamily="34" charset="0"/>
              </a:rPr>
              <a:t> (Netflix, Gaumont International Television). Meme created using imgflip.com. Retrieved June 25, 2025</a:t>
            </a:r>
            <a:r>
              <a:rPr lang="en-US" sz="800" dirty="0">
                <a:solidFill>
                  <a:schemeClr val="bg1">
                    <a:lumMod val="65000"/>
                  </a:schemeClr>
                </a:solidFill>
                <a:latin typeface="Arial" panose="020B0604020202020204" pitchFamily="34" charset="0"/>
                <a:cs typeface="Arial" panose="020B0604020202020204" pitchFamily="34" charset="0"/>
              </a:rPr>
              <a:t>.</a:t>
            </a:r>
            <a:r>
              <a:rPr lang="en-US" sz="700" dirty="0">
                <a:solidFill>
                  <a:schemeClr val="bg1">
                    <a:lumMod val="65000"/>
                  </a:schemeClr>
                </a:solidFill>
                <a:latin typeface="Arial" panose="020B0604020202020204" pitchFamily="34" charset="0"/>
                <a:cs typeface="Arial" panose="020B0604020202020204" pitchFamily="34" charset="0"/>
              </a:rPr>
              <a:t> Used for non-commercial educational purposes.</a:t>
            </a:r>
          </a:p>
        </p:txBody>
      </p:sp>
      <p:sp>
        <p:nvSpPr>
          <p:cNvPr id="18" name="Rechteck: gefaltete Ecke 17">
            <a:extLst>
              <a:ext uri="{C183D7F6-B498-43B3-948B-1728B52AA6E4}">
                <adec:decorative xmlns:adec="http://schemas.microsoft.com/office/drawing/2017/decorative" val="1"/>
              </a:ext>
            </a:extLst>
          </p:cNvPr>
          <p:cNvSpPr/>
          <p:nvPr/>
        </p:nvSpPr>
        <p:spPr bwMode="auto">
          <a:xfrm>
            <a:off x="4871864" y="1988840"/>
            <a:ext cx="1778571" cy="1584175"/>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dirty="0">
              <a:latin typeface="Arial" panose="020B0604020202020204" pitchFamily="34" charset="0"/>
              <a:cs typeface="Arial" panose="020B0604020202020204" pitchFamily="34" charset="0"/>
            </a:endParaRPr>
          </a:p>
        </p:txBody>
      </p:sp>
      <p:sp>
        <p:nvSpPr>
          <p:cNvPr id="8" name="Textfeld 7"/>
          <p:cNvSpPr txBox="1"/>
          <p:nvPr/>
        </p:nvSpPr>
        <p:spPr bwMode="auto">
          <a:xfrm>
            <a:off x="4943873" y="2289646"/>
            <a:ext cx="1656184" cy="923330"/>
          </a:xfrm>
          <a:prstGeom prst="rect">
            <a:avLst/>
          </a:prstGeom>
          <a:noFill/>
        </p:spPr>
        <p:txBody>
          <a:bodyPr wrap="square">
            <a:spAutoFit/>
          </a:bodyPr>
          <a:lstStyle/>
          <a:p>
            <a:pPr>
              <a:spcAft>
                <a:spcPts val="600"/>
              </a:spcAft>
              <a:defRPr/>
            </a:pPr>
            <a:r>
              <a:rPr lang="en-US" dirty="0">
                <a:latin typeface="Arial" panose="020B0604020202020204" pitchFamily="34" charset="0"/>
                <a:cs typeface="Arial" panose="020B0604020202020204" pitchFamily="34" charset="0"/>
              </a:rPr>
              <a:t>Questions must be clearly worded</a:t>
            </a:r>
            <a:endParaRPr lang="en-US" b="1" dirty="0">
              <a:latin typeface="Arial" panose="020B0604020202020204" pitchFamily="34" charset="0"/>
              <a:cs typeface="Arial" panose="020B0604020202020204" pitchFamily="34" charset="0"/>
            </a:endParaRPr>
          </a:p>
        </p:txBody>
      </p:sp>
      <p:sp>
        <p:nvSpPr>
          <p:cNvPr id="17" name="Rechteck: gefaltete Ecke 16">
            <a:extLst>
              <a:ext uri="{C183D7F6-B498-43B3-948B-1728B52AA6E4}">
                <adec:decorative xmlns:adec="http://schemas.microsoft.com/office/drawing/2017/decorative" val="1"/>
              </a:ext>
            </a:extLst>
          </p:cNvPr>
          <p:cNvSpPr/>
          <p:nvPr/>
        </p:nvSpPr>
        <p:spPr bwMode="auto">
          <a:xfrm>
            <a:off x="4871864" y="3861048"/>
            <a:ext cx="1778571" cy="1584175"/>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dirty="0">
              <a:latin typeface="Arial" panose="020B0604020202020204" pitchFamily="34" charset="0"/>
              <a:cs typeface="Arial" panose="020B0604020202020204" pitchFamily="34" charset="0"/>
            </a:endParaRPr>
          </a:p>
        </p:txBody>
      </p:sp>
      <p:sp>
        <p:nvSpPr>
          <p:cNvPr id="15" name="Textfeld 14"/>
          <p:cNvSpPr txBox="1"/>
          <p:nvPr/>
        </p:nvSpPr>
        <p:spPr bwMode="auto">
          <a:xfrm>
            <a:off x="4980372" y="4150821"/>
            <a:ext cx="1526047" cy="646331"/>
          </a:xfrm>
          <a:prstGeom prst="rect">
            <a:avLst/>
          </a:prstGeom>
          <a:noFill/>
        </p:spPr>
        <p:txBody>
          <a:bodyPr wrap="square">
            <a:spAutoFit/>
          </a:bodyPr>
          <a:lstStyle/>
          <a:p>
            <a:pPr>
              <a:spcAft>
                <a:spcPts val="600"/>
              </a:spcAft>
              <a:defRPr/>
            </a:pPr>
            <a:r>
              <a:rPr lang="en-US" dirty="0">
                <a:latin typeface="Arial" panose="020B0604020202020204" pitchFamily="34" charset="0"/>
                <a:cs typeface="Arial" panose="020B0604020202020204" pitchFamily="34" charset="0"/>
              </a:rPr>
              <a:t>Provide clear instructions</a:t>
            </a:r>
            <a:endParaRPr lang="en-US" b="1" dirty="0">
              <a:latin typeface="Arial" panose="020B0604020202020204" pitchFamily="34" charset="0"/>
              <a:cs typeface="Arial" panose="020B0604020202020204" pitchFamily="34" charset="0"/>
            </a:endParaRPr>
          </a:p>
        </p:txBody>
      </p:sp>
      <p:sp>
        <p:nvSpPr>
          <p:cNvPr id="2" name="Rechteck: gefaltete Ecke 1">
            <a:extLst>
              <a:ext uri="{C183D7F6-B498-43B3-948B-1728B52AA6E4}">
                <adec:decorative xmlns:adec="http://schemas.microsoft.com/office/drawing/2017/decorative" val="1"/>
              </a:ext>
            </a:extLst>
          </p:cNvPr>
          <p:cNvSpPr/>
          <p:nvPr/>
        </p:nvSpPr>
        <p:spPr bwMode="auto">
          <a:xfrm>
            <a:off x="7045984" y="1969189"/>
            <a:ext cx="4234592" cy="3762326"/>
          </a:xfrm>
          <a:prstGeom prst="foldedCorner">
            <a:avLst>
              <a:gd name="adj" fmla="val 16667"/>
            </a:avLst>
          </a:prstGeom>
          <a:solidFill>
            <a:schemeClr val="accent6">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endParaRPr lang="en-US" dirty="0">
              <a:solidFill>
                <a:schemeClr val="accent6">
                  <a:lumMod val="60000"/>
                  <a:lumOff val="40000"/>
                </a:schemeClr>
              </a:solidFill>
              <a:latin typeface="Arial" panose="020B0604020202020204" pitchFamily="34" charset="0"/>
              <a:cs typeface="Arial" panose="020B0604020202020204" pitchFamily="34" charset="0"/>
            </a:endParaRPr>
          </a:p>
        </p:txBody>
      </p:sp>
      <p:sp>
        <p:nvSpPr>
          <p:cNvPr id="13" name="Textfeld 12"/>
          <p:cNvSpPr txBox="1"/>
          <p:nvPr/>
        </p:nvSpPr>
        <p:spPr bwMode="auto">
          <a:xfrm>
            <a:off x="7176120" y="4581128"/>
            <a:ext cx="3887095" cy="923330"/>
          </a:xfrm>
          <a:prstGeom prst="rect">
            <a:avLst/>
          </a:prstGeom>
          <a:noFill/>
        </p:spPr>
        <p:txBody>
          <a:bodyPr wrap="square">
            <a:spAutoFit/>
          </a:bodyPr>
          <a:lstStyle/>
          <a:p>
            <a:pPr>
              <a:spcAft>
                <a:spcPts val="600"/>
              </a:spcAft>
              <a:defRPr/>
            </a:pPr>
            <a:r>
              <a:rPr lang="en-US" dirty="0">
                <a:latin typeface="Arial" panose="020B0604020202020204" pitchFamily="34" charset="0"/>
                <a:cs typeface="Arial" panose="020B0604020202020204" pitchFamily="34" charset="0"/>
              </a:rPr>
              <a:t>Questions should be culturally appropriate and contextually relevant</a:t>
            </a:r>
            <a:endParaRPr lang="en-US" b="1" dirty="0">
              <a:latin typeface="Arial" panose="020B0604020202020204" pitchFamily="34" charset="0"/>
              <a:cs typeface="Arial" panose="020B0604020202020204" pitchFamily="34" charset="0"/>
            </a:endParaRPr>
          </a:p>
        </p:txBody>
      </p:sp>
      <p:pic>
        <p:nvPicPr>
          <p:cNvPr id="11" name="Grafik 10" descr="Meme of two pictures with text above them. Text above the picture of a vespa scooter on the left side saying: „ That Scooter you know“. Text above the picture on the right side showing the band „Scooter“ around HP Baxxter saying: „That Scooter I know“. "/>
          <p:cNvPicPr>
            <a:picLocks noChangeAspect="1"/>
          </p:cNvPicPr>
          <p:nvPr/>
        </p:nvPicPr>
        <p:blipFill>
          <a:blip r:embed="rId7"/>
          <a:stretch/>
        </p:blipFill>
        <p:spPr bwMode="auto">
          <a:xfrm>
            <a:off x="7247216" y="2204864"/>
            <a:ext cx="3484629" cy="2205117"/>
          </a:xfrm>
          <a:prstGeom prst="rect">
            <a:avLst/>
          </a:prstGeom>
        </p:spPr>
      </p:pic>
      <p:sp>
        <p:nvSpPr>
          <p:cNvPr id="21" name="Textfeld 20" descr="Image source">
            <a:extLst>
              <a:ext uri="{FF2B5EF4-FFF2-40B4-BE49-F238E27FC236}">
                <a16:creationId xmlns:a16="http://schemas.microsoft.com/office/drawing/2014/main" id="{CF3CC4E0-4D59-4F86-8021-7D9ECB9D5043}"/>
              </a:ext>
            </a:extLst>
          </p:cNvPr>
          <p:cNvSpPr txBox="1"/>
          <p:nvPr/>
        </p:nvSpPr>
        <p:spPr>
          <a:xfrm rot="16200000">
            <a:off x="9379757" y="3355440"/>
            <a:ext cx="3188004" cy="415498"/>
          </a:xfrm>
          <a:prstGeom prst="rect">
            <a:avLst/>
          </a:prstGeom>
          <a:noFill/>
        </p:spPr>
        <p:txBody>
          <a:bodyPr wrap="square">
            <a:spAutoFit/>
          </a:bodyPr>
          <a:lstStyle/>
          <a:p>
            <a:r>
              <a:rPr lang="en-US" sz="700" dirty="0" err="1">
                <a:solidFill>
                  <a:schemeClr val="bg1">
                    <a:lumMod val="65000"/>
                  </a:schemeClr>
                </a:solidFill>
                <a:latin typeface="Arial" panose="020B0604020202020204" pitchFamily="34" charset="0"/>
                <a:cs typeface="Arial" panose="020B0604020202020204" pitchFamily="34" charset="0"/>
              </a:rPr>
              <a:t>HeroXD</a:t>
            </a:r>
            <a:r>
              <a:rPr lang="en-US" sz="700" dirty="0">
                <a:solidFill>
                  <a:schemeClr val="bg1">
                    <a:lumMod val="65000"/>
                  </a:schemeClr>
                </a:solidFill>
                <a:latin typeface="Arial" panose="020B0604020202020204" pitchFamily="34" charset="0"/>
                <a:cs typeface="Arial" panose="020B0604020202020204" pitchFamily="34" charset="0"/>
              </a:rPr>
              <a:t> (2019). Scooter and Scooter MEME. Retrieved June 25, 2025, from https://www.deviantart.com/heroxd/art/Scooter-and-Scooter-MEME-793711534. Used for non-commercial educational purposes.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2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4" grpId="0"/>
      <p:bldP spid="22" grpId="0"/>
      <p:bldP spid="18" grpId="0" animBg="1"/>
      <p:bldP spid="8" grpId="0"/>
      <p:bldP spid="17" grpId="0" animBg="1"/>
      <p:bldP spid="15" grpId="0"/>
      <p:bldP spid="2" grpId="0" animBg="1"/>
      <p:bldP spid="13"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19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30BE9C25-2CD8-4674-B376-7F5DEA3E1E8A}"/>
              </a:ext>
            </a:extLst>
          </p:cNvPr>
          <p:cNvSpPr>
            <a:spLocks noGrp="1"/>
          </p:cNvSpPr>
          <p:nvPr>
            <p:ph type="title"/>
          </p:nvPr>
        </p:nvSpPr>
        <p:spPr>
          <a:xfrm>
            <a:off x="412942" y="-142454"/>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Response Burden</a:t>
            </a: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7" name="Rechteck 6"/>
          <p:cNvSpPr/>
          <p:nvPr/>
        </p:nvSpPr>
        <p:spPr bwMode="auto">
          <a:xfrm>
            <a:off x="408706" y="1196752"/>
            <a:ext cx="1115990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Response… what?</a:t>
            </a:r>
            <a:endParaRPr lang="en-US"/>
          </a:p>
        </p:txBody>
      </p:sp>
      <p:sp>
        <p:nvSpPr>
          <p:cNvPr id="14" name="Textfeld 13"/>
          <p:cNvSpPr txBox="1"/>
          <p:nvPr/>
        </p:nvSpPr>
        <p:spPr bwMode="auto">
          <a:xfrm>
            <a:off x="407368" y="1772816"/>
            <a:ext cx="6264696" cy="3785652"/>
          </a:xfrm>
          <a:prstGeom prst="rect">
            <a:avLst/>
          </a:prstGeom>
          <a:noFill/>
        </p:spPr>
        <p:txBody>
          <a:bodyPr wrap="square">
            <a:spAutoFit/>
          </a:bodyPr>
          <a:lstStyle/>
          <a:p>
            <a:pPr>
              <a:spcAft>
                <a:spcPts val="1200"/>
              </a:spcAft>
              <a:defRPr/>
            </a:pPr>
            <a:r>
              <a:rPr lang="en-US">
                <a:latin typeface="Arial"/>
                <a:cs typeface="Arial"/>
              </a:rPr>
              <a:t>Response burden refers to the </a:t>
            </a:r>
            <a:r>
              <a:rPr lang="en-US" b="1">
                <a:latin typeface="Arial"/>
                <a:cs typeface="Arial"/>
              </a:rPr>
              <a:t>perceived effort, time, and complexity that respondents experience </a:t>
            </a:r>
            <a:r>
              <a:rPr lang="en-US">
                <a:latin typeface="Arial"/>
                <a:cs typeface="Arial"/>
              </a:rPr>
              <a:t>when completing a questionnaire or survey. </a:t>
            </a:r>
            <a:endParaRPr lang="en-US"/>
          </a:p>
          <a:p>
            <a:pPr marL="742950" lvl="1" indent="-285750">
              <a:spcAft>
                <a:spcPts val="1200"/>
              </a:spcAft>
              <a:buFont typeface="Wingdings"/>
              <a:buChar char="Ø"/>
              <a:defRPr/>
            </a:pPr>
            <a:r>
              <a:rPr lang="en-US">
                <a:latin typeface="Arial"/>
                <a:cs typeface="Arial"/>
              </a:rPr>
              <a:t>A high response burden can </a:t>
            </a:r>
            <a:r>
              <a:rPr lang="en-US" b="1">
                <a:latin typeface="Arial"/>
                <a:cs typeface="Arial"/>
              </a:rPr>
              <a:t>negatively affect the data quality:</a:t>
            </a:r>
            <a:endParaRPr lang="en-US"/>
          </a:p>
          <a:p>
            <a:pPr marL="1200150" lvl="2" indent="-285750">
              <a:spcAft>
                <a:spcPts val="1200"/>
              </a:spcAft>
              <a:buFont typeface="Courier New"/>
              <a:buChar char="o"/>
              <a:defRPr/>
            </a:pPr>
            <a:r>
              <a:rPr lang="en-US">
                <a:latin typeface="Arial"/>
                <a:cs typeface="Arial"/>
              </a:rPr>
              <a:t>Lower response rates/ high drop-out</a:t>
            </a:r>
            <a:endParaRPr lang="en-US"/>
          </a:p>
          <a:p>
            <a:pPr marL="1200150" lvl="2" indent="-285750">
              <a:spcAft>
                <a:spcPts val="1200"/>
              </a:spcAft>
              <a:buFont typeface="Courier New"/>
              <a:buChar char="o"/>
              <a:defRPr/>
            </a:pPr>
            <a:r>
              <a:rPr lang="en-US">
                <a:latin typeface="Arial"/>
                <a:cs typeface="Arial"/>
              </a:rPr>
              <a:t>Incomplete responses</a:t>
            </a:r>
            <a:endParaRPr lang="en-US"/>
          </a:p>
          <a:p>
            <a:pPr marL="1200150" lvl="2" indent="-285750">
              <a:spcAft>
                <a:spcPts val="1200"/>
              </a:spcAft>
              <a:buFont typeface="Courier New"/>
              <a:buChar char="o"/>
              <a:defRPr/>
            </a:pPr>
            <a:r>
              <a:rPr lang="en-US">
                <a:latin typeface="Arial"/>
                <a:cs typeface="Arial"/>
              </a:rPr>
              <a:t>Inaccurate or random answers</a:t>
            </a:r>
            <a:endParaRPr lang="en-US"/>
          </a:p>
          <a:p>
            <a:pPr marL="1200150" lvl="2" indent="-285750">
              <a:spcAft>
                <a:spcPts val="1200"/>
              </a:spcAft>
              <a:buFont typeface="Courier New"/>
              <a:buChar char="o"/>
              <a:defRPr/>
            </a:pPr>
            <a:r>
              <a:rPr lang="en-US">
                <a:latin typeface="Arial"/>
                <a:cs typeface="Arial"/>
              </a:rPr>
              <a:t>Bias (e.g. only highly motivated people respond)</a:t>
            </a:r>
            <a:endParaRPr lang="en-US"/>
          </a:p>
          <a:p>
            <a:pPr marL="719138" lvl="2" indent="-271463">
              <a:spcAft>
                <a:spcPts val="1200"/>
              </a:spcAft>
              <a:buFont typeface="Wingdings"/>
              <a:buChar char="Ø"/>
              <a:defRPr/>
            </a:pPr>
            <a:r>
              <a:rPr lang="en-US">
                <a:latin typeface="Arial"/>
                <a:cs typeface="Arial"/>
              </a:rPr>
              <a:t>Keep that </a:t>
            </a:r>
            <a:r>
              <a:rPr lang="en-US" b="1">
                <a:latin typeface="Arial"/>
                <a:cs typeface="Arial"/>
              </a:rPr>
              <a:t>response burden low </a:t>
            </a:r>
            <a:r>
              <a:rPr lang="en-US" b="1">
                <a:latin typeface="Arial"/>
                <a:cs typeface="Arial"/>
                <a:sym typeface="Wingdings" panose="05000000000000000000" pitchFamily="2" charset="2"/>
              </a:rPr>
              <a:t></a:t>
            </a:r>
            <a:endParaRPr lang="en-US"/>
          </a:p>
        </p:txBody>
      </p:sp>
      <p:pic>
        <p:nvPicPr>
          <p:cNvPr id="15" name="Grafik 14" descr="Illustration with four pictures of a dog that has rocks tied to his back, which are increasing in number with each picture. In the first picture the dog is standing and says: „I’ve been carrying a heavy burden.“. In the next he is sitting, looking exhausted and says: „Some days it keeps getting heavier.“, in the third he is lying down and looking sad. In the third picture someone says: „Hello friend.“ and in the last picture we see a hermit crab carrying a conch on his back saying: „We’re in this together.“, which makes the dog smile. "/>
          <p:cNvPicPr>
            <a:picLocks noChangeAspect="1"/>
          </p:cNvPicPr>
          <p:nvPr/>
        </p:nvPicPr>
        <p:blipFill>
          <a:blip r:embed="rId6"/>
          <a:stretch/>
        </p:blipFill>
        <p:spPr bwMode="auto">
          <a:xfrm>
            <a:off x="6899475" y="1568179"/>
            <a:ext cx="4453109" cy="4453109"/>
          </a:xfrm>
          <a:prstGeom prst="rect">
            <a:avLst/>
          </a:prstGeom>
        </p:spPr>
      </p:pic>
      <p:sp>
        <p:nvSpPr>
          <p:cNvPr id="11" name="Textfeld 10" descr="Image source">
            <a:extLst>
              <a:ext uri="{FF2B5EF4-FFF2-40B4-BE49-F238E27FC236}">
                <a16:creationId xmlns:a16="http://schemas.microsoft.com/office/drawing/2014/main" id="{7FAAEBEB-8555-49D9-ACDA-A00AFF58902D}"/>
              </a:ext>
            </a:extLst>
          </p:cNvPr>
          <p:cNvSpPr txBox="1"/>
          <p:nvPr/>
        </p:nvSpPr>
        <p:spPr>
          <a:xfrm>
            <a:off x="6816080" y="6021288"/>
            <a:ext cx="5328592"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@betweenwalks (n.d.). </a:t>
            </a:r>
            <a:r>
              <a:rPr lang="en-US" sz="700" i="1">
                <a:solidFill>
                  <a:schemeClr val="bg1">
                    <a:lumMod val="75000"/>
                  </a:schemeClr>
                </a:solidFill>
                <a:latin typeface="Arial" panose="020B0604020202020204" pitchFamily="34" charset="0"/>
                <a:cs typeface="Arial" panose="020B0604020202020204" pitchFamily="34" charset="0"/>
              </a:rPr>
              <a:t>"I’ve been carrying a heavy burden..."</a:t>
            </a:r>
            <a:r>
              <a:rPr lang="en-US" sz="700">
                <a:solidFill>
                  <a:schemeClr val="bg1">
                    <a:lumMod val="75000"/>
                  </a:schemeClr>
                </a:solidFill>
                <a:latin typeface="Arial" panose="020B0604020202020204" pitchFamily="34" charset="0"/>
                <a:cs typeface="Arial" panose="020B0604020202020204" pitchFamily="34" charset="0"/>
              </a:rPr>
              <a:t> Comic. Retrieved June 25, 2025, from https://www.instagram.com/betweenwalks. Used for non-commercial educational purposes.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8" name="Grafik 47">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27" name="Foliennummernplatzhalter 3"/>
          <p:cNvSpPr>
            <a:spLocks noGrp="1"/>
          </p:cNvSpPr>
          <p:nvPr>
            <p:ph type="sldNum" sz="quarter" idx="12"/>
          </p:nvPr>
        </p:nvSpPr>
        <p:spPr bwMode="auto"/>
        <p:txBody>
          <a:bodyPr/>
          <a:lstStyle/>
          <a:p>
            <a:pPr>
              <a:defRPr/>
            </a:pPr>
            <a:fld id="{A8918DED-79B9-4C2D-B520-2D6348B37FD9}" type="slidenum">
              <a:rPr lang="de-DE">
                <a:solidFill>
                  <a:schemeClr val="bg1">
                    <a:lumMod val="50000"/>
                  </a:schemeClr>
                </a:solidFill>
                <a:latin typeface="Helvetica"/>
              </a:rPr>
              <a:t>2</a:t>
            </a:fld>
            <a:endParaRPr lang="de-DE"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3E1D67A0-4BEC-4B4D-9643-C7F175151084}"/>
              </a:ext>
            </a:extLst>
          </p:cNvPr>
          <p:cNvSpPr>
            <a:spLocks noGrp="1"/>
          </p:cNvSpPr>
          <p:nvPr>
            <p:ph type="title"/>
          </p:nvPr>
        </p:nvSpPr>
        <p:spPr>
          <a:xfrm>
            <a:off x="189558" y="-103080"/>
            <a:ext cx="7490618" cy="1325563"/>
          </a:xfrm>
        </p:spPr>
        <p:txBody>
          <a:bodyPr>
            <a:normAutofit/>
          </a:bodyPr>
          <a:lstStyle/>
          <a:p>
            <a:r>
              <a:rPr lang="en-GB" sz="2400">
                <a:solidFill>
                  <a:schemeClr val="bg1"/>
                </a:solidFill>
                <a:latin typeface="Arial" panose="020B0604020202020204" pitchFamily="34" charset="0"/>
                <a:cs typeface="Arial" panose="020B0604020202020204" pitchFamily="34" charset="0"/>
              </a:rPr>
              <a:t>Schedule for Today</a:t>
            </a:r>
          </a:p>
        </p:txBody>
      </p:sp>
      <p:pic>
        <p:nvPicPr>
          <p:cNvPr id="19" name="Grafik 18">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9" name="Grafik 58">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graphicFrame>
        <p:nvGraphicFramePr>
          <p:cNvPr id="3" name="Tabelle 3"/>
          <p:cNvGraphicFramePr>
            <a:graphicFrameLocks noGrp="1"/>
          </p:cNvGraphicFramePr>
          <p:nvPr>
            <p:extLst>
              <p:ext uri="{D42A27DB-BD31-4B8C-83A1-F6EECF244321}">
                <p14:modId xmlns:p14="http://schemas.microsoft.com/office/powerpoint/2010/main" val="311461157"/>
              </p:ext>
            </p:extLst>
          </p:nvPr>
        </p:nvGraphicFramePr>
        <p:xfrm>
          <a:off x="375930" y="1988840"/>
          <a:ext cx="11552718" cy="3382849"/>
        </p:xfrm>
        <a:graphic>
          <a:graphicData uri="http://schemas.openxmlformats.org/drawingml/2006/table">
            <a:tbl>
              <a:tblPr firstRow="1" bandRow="1">
                <a:tableStyleId>{5C22544A-7EE6-4342-B048-85BDC9FD1C3A}</a:tableStyleId>
              </a:tblPr>
              <a:tblGrid>
                <a:gridCol w="1229253">
                  <a:extLst>
                    <a:ext uri="{9D8B030D-6E8A-4147-A177-3AD203B41FA5}">
                      <a16:colId xmlns:a16="http://schemas.microsoft.com/office/drawing/2014/main" val="20000"/>
                    </a:ext>
                  </a:extLst>
                </a:gridCol>
                <a:gridCol w="4885410">
                  <a:extLst>
                    <a:ext uri="{9D8B030D-6E8A-4147-A177-3AD203B41FA5}">
                      <a16:colId xmlns:a16="http://schemas.microsoft.com/office/drawing/2014/main" val="20001"/>
                    </a:ext>
                  </a:extLst>
                </a:gridCol>
                <a:gridCol w="1172388">
                  <a:extLst>
                    <a:ext uri="{9D8B030D-6E8A-4147-A177-3AD203B41FA5}">
                      <a16:colId xmlns:a16="http://schemas.microsoft.com/office/drawing/2014/main" val="20002"/>
                    </a:ext>
                  </a:extLst>
                </a:gridCol>
                <a:gridCol w="4265667">
                  <a:extLst>
                    <a:ext uri="{9D8B030D-6E8A-4147-A177-3AD203B41FA5}">
                      <a16:colId xmlns:a16="http://schemas.microsoft.com/office/drawing/2014/main" val="20003"/>
                    </a:ext>
                  </a:extLst>
                </a:gridCol>
              </a:tblGrid>
              <a:tr h="400934">
                <a:tc>
                  <a:txBody>
                    <a:bodyPr/>
                    <a:lstStyle/>
                    <a:p>
                      <a:pPr marL="0" indent="361950">
                        <a:defRPr/>
                      </a:pPr>
                      <a:r>
                        <a:rPr lang="en-US" sz="1800" b="0" dirty="0">
                          <a:solidFill>
                            <a:schemeClr val="tx1"/>
                          </a:solidFill>
                          <a:latin typeface="Arial"/>
                          <a:cs typeface="Arial"/>
                        </a:rPr>
                        <a:t>09:30</a:t>
                      </a:r>
                      <a:endParaRPr dirty="0"/>
                    </a:p>
                  </a:txBody>
                  <a:tcPr>
                    <a:lnL w="12700" algn="ctr">
                      <a:noFill/>
                    </a:lnL>
                    <a:lnR w="12700" algn="ctr">
                      <a:noFill/>
                    </a:lnR>
                    <a:lnT w="12700" algn="ctr">
                      <a:noFill/>
                    </a:lnT>
                    <a:lnB w="12700" algn="ctr">
                      <a:noFill/>
                    </a:lnB>
                    <a:noFill/>
                  </a:tcPr>
                </a:tc>
                <a:tc>
                  <a:txBody>
                    <a:bodyPr/>
                    <a:lstStyle/>
                    <a:p>
                      <a:pPr marL="0" indent="0">
                        <a:defRPr/>
                      </a:pPr>
                      <a:r>
                        <a:rPr lang="en-US" sz="1800" b="1" dirty="0">
                          <a:solidFill>
                            <a:schemeClr val="tx1"/>
                          </a:solidFill>
                          <a:latin typeface="Arial"/>
                          <a:cs typeface="Arial"/>
                        </a:rPr>
                        <a:t>Welcome and Introduction</a:t>
                      </a:r>
                      <a:endParaRPr dirty="0"/>
                    </a:p>
                  </a:txBody>
                  <a:tcPr>
                    <a:lnL w="12700" algn="ctr">
                      <a:noFill/>
                    </a:lnL>
                    <a:lnR w="12700" algn="ctr">
                      <a:noFill/>
                    </a:lnR>
                    <a:lnT w="12700" algn="ctr">
                      <a:noFill/>
                    </a:lnT>
                    <a:lnB w="12700" algn="ctr">
                      <a:noFill/>
                    </a:lnB>
                    <a:noFill/>
                  </a:tcPr>
                </a:tc>
                <a:tc>
                  <a:txBody>
                    <a:bodyPr/>
                    <a:lstStyle/>
                    <a:p>
                      <a:pPr marL="0" indent="266700">
                        <a:defRPr/>
                      </a:pPr>
                      <a:r>
                        <a:rPr lang="en-US" sz="1800" b="0">
                          <a:solidFill>
                            <a:schemeClr val="tx1"/>
                          </a:solidFill>
                          <a:latin typeface="Arial"/>
                          <a:cs typeface="Arial"/>
                        </a:rPr>
                        <a:t>13:00</a:t>
                      </a:r>
                      <a:endParaRPr/>
                    </a:p>
                  </a:txBody>
                  <a:tcPr>
                    <a:lnL w="12700" algn="ctr">
                      <a:noFill/>
                    </a:lnL>
                    <a:lnR w="12700" algn="ctr">
                      <a:noFill/>
                    </a:lnR>
                    <a:lnT w="12700" algn="ctr">
                      <a:noFill/>
                    </a:lnT>
                    <a:lnB w="12700" algn="ctr">
                      <a:noFill/>
                    </a:lnB>
                    <a:noFill/>
                  </a:tcPr>
                </a:tc>
                <a:tc>
                  <a:txBody>
                    <a:bodyPr/>
                    <a:lstStyle/>
                    <a:p>
                      <a:pPr>
                        <a:defRPr/>
                      </a:pPr>
                      <a:r>
                        <a:rPr lang="en-US" sz="1800" b="0" i="0" dirty="0">
                          <a:solidFill>
                            <a:schemeClr val="tx1"/>
                          </a:solidFill>
                          <a:latin typeface="Arial"/>
                          <a:cs typeface="Arial"/>
                        </a:rPr>
                        <a:t>Challenges and Pretesting</a:t>
                      </a:r>
                      <a:endParaRPr dirty="0"/>
                    </a:p>
                  </a:txBody>
                  <a:tcPr>
                    <a:lnL w="12700" algn="ctr">
                      <a:noFill/>
                    </a:lnL>
                    <a:lnR w="12700" algn="ctr">
                      <a:noFill/>
                    </a:lnR>
                    <a:lnT w="12700" algn="ctr">
                      <a:noFill/>
                    </a:lnT>
                    <a:lnB w="12700" algn="ctr">
                      <a:noFill/>
                    </a:lnB>
                    <a:noFill/>
                  </a:tcPr>
                </a:tc>
                <a:extLst>
                  <a:ext uri="{0D108BD9-81ED-4DB2-BD59-A6C34878D82A}">
                    <a16:rowId xmlns:a16="http://schemas.microsoft.com/office/drawing/2014/main" val="10000"/>
                  </a:ext>
                </a:extLst>
              </a:tr>
              <a:tr h="426451">
                <a:tc>
                  <a:txBody>
                    <a:bodyPr/>
                    <a:lstStyle/>
                    <a:p>
                      <a:pPr marL="0" indent="361950">
                        <a:defRPr/>
                      </a:pPr>
                      <a:r>
                        <a:rPr lang="en-US" sz="1800" i="0" dirty="0">
                          <a:latin typeface="Arial"/>
                          <a:cs typeface="Arial"/>
                        </a:rPr>
                        <a:t>09:50</a:t>
                      </a:r>
                      <a:endParaRPr dirty="0"/>
                    </a:p>
                  </a:txBody>
                  <a:tcPr>
                    <a:lnL w="12700" algn="ctr">
                      <a:noFill/>
                    </a:lnL>
                    <a:lnR w="12700" algn="ctr">
                      <a:noFill/>
                    </a:lnR>
                    <a:lnT w="12700" algn="ctr">
                      <a:noFill/>
                    </a:lnT>
                    <a:lnB w="12700" algn="ctr">
                      <a:noFill/>
                    </a:lnB>
                    <a:noFill/>
                  </a:tcPr>
                </a:tc>
                <a:tc>
                  <a:txBody>
                    <a:bodyPr/>
                    <a:lstStyle/>
                    <a:p>
                      <a:pPr marL="0" indent="0">
                        <a:defRPr/>
                      </a:pPr>
                      <a:r>
                        <a:rPr lang="en-US" sz="1800" i="0" dirty="0">
                          <a:latin typeface="Arial"/>
                          <a:cs typeface="Arial"/>
                        </a:rPr>
                        <a:t>Importance of a Good Questionnaire</a:t>
                      </a:r>
                      <a:endParaRPr dirty="0"/>
                    </a:p>
                  </a:txBody>
                  <a:tcPr>
                    <a:lnL w="12700" algn="ctr">
                      <a:noFill/>
                    </a:lnL>
                    <a:lnR w="12700" algn="ctr">
                      <a:noFill/>
                    </a:lnR>
                    <a:lnT w="12700" algn="ctr">
                      <a:noFill/>
                    </a:lnT>
                    <a:lnB w="12700" algn="ctr">
                      <a:noFill/>
                    </a:lnB>
                    <a:noFill/>
                  </a:tcPr>
                </a:tc>
                <a:tc>
                  <a:txBody>
                    <a:bodyPr/>
                    <a:lstStyle/>
                    <a:p>
                      <a:pPr marL="0" indent="266700">
                        <a:defRPr/>
                      </a:pPr>
                      <a:r>
                        <a:rPr lang="en-US" sz="1800" b="0" dirty="0">
                          <a:solidFill>
                            <a:schemeClr val="tx1"/>
                          </a:solidFill>
                          <a:latin typeface="Arial"/>
                          <a:cs typeface="Arial"/>
                        </a:rPr>
                        <a:t>13:40</a:t>
                      </a:r>
                      <a:endParaRPr dirty="0"/>
                    </a:p>
                  </a:txBody>
                  <a:tcPr>
                    <a:lnL w="12700" algn="ctr">
                      <a:noFill/>
                    </a:lnL>
                    <a:lnR w="12700" algn="ctr">
                      <a:noFill/>
                    </a:lnR>
                    <a:lnT w="12700" algn="ctr">
                      <a:noFill/>
                    </a:lnT>
                    <a:lnB w="12700" algn="ctr">
                      <a:noFill/>
                    </a:lnB>
                    <a:noFill/>
                  </a:tcPr>
                </a:tc>
                <a:tc>
                  <a:txBody>
                    <a:bodyPr/>
                    <a:lstStyle/>
                    <a:p>
                      <a:pPr>
                        <a:defRPr/>
                      </a:pPr>
                      <a:r>
                        <a:rPr lang="en-US" sz="1800" b="0" i="0" dirty="0">
                          <a:solidFill>
                            <a:schemeClr val="tx1"/>
                          </a:solidFill>
                          <a:latin typeface="Arial"/>
                          <a:cs typeface="Arial"/>
                        </a:rPr>
                        <a:t>Using Existing Instruments</a:t>
                      </a:r>
                      <a:endParaRPr dirty="0"/>
                    </a:p>
                  </a:txBody>
                  <a:tcPr>
                    <a:lnL w="12700" algn="ctr">
                      <a:noFill/>
                    </a:lnL>
                    <a:lnR w="12700" algn="ctr">
                      <a:noFill/>
                    </a:lnR>
                    <a:lnT w="12700" algn="ctr">
                      <a:noFill/>
                    </a:lnT>
                    <a:lnB w="12700" algn="ctr">
                      <a:noFill/>
                    </a:lnB>
                    <a:noFill/>
                  </a:tcPr>
                </a:tc>
                <a:extLst>
                  <a:ext uri="{0D108BD9-81ED-4DB2-BD59-A6C34878D82A}">
                    <a16:rowId xmlns:a16="http://schemas.microsoft.com/office/drawing/2014/main" val="10001"/>
                  </a:ext>
                </a:extLst>
              </a:tr>
              <a:tr h="430494">
                <a:tc>
                  <a:txBody>
                    <a:bodyPr/>
                    <a:lstStyle/>
                    <a:p>
                      <a:pPr marL="0" indent="365125">
                        <a:defRPr/>
                      </a:pPr>
                      <a:r>
                        <a:rPr lang="en-US" sz="1800" dirty="0">
                          <a:latin typeface="Arial"/>
                          <a:cs typeface="Arial"/>
                        </a:rPr>
                        <a:t>10:10</a:t>
                      </a:r>
                      <a:endParaRPr dirty="0"/>
                    </a:p>
                  </a:txBody>
                  <a:tcPr>
                    <a:lnL w="12700" algn="ctr">
                      <a:noFill/>
                    </a:lnL>
                    <a:lnR w="12700" algn="ctr">
                      <a:noFill/>
                    </a:lnR>
                    <a:lnT w="12700" algn="ctr">
                      <a:noFill/>
                    </a:lnT>
                    <a:lnB w="12700" algn="ctr">
                      <a:noFill/>
                    </a:lnB>
                    <a:noFill/>
                  </a:tcPr>
                </a:tc>
                <a:tc>
                  <a:txBody>
                    <a:bodyPr/>
                    <a:lstStyle/>
                    <a:p>
                      <a:pPr marL="0" indent="0">
                        <a:buFont typeface="Courier New"/>
                        <a:buNone/>
                        <a:defRPr/>
                      </a:pPr>
                      <a:r>
                        <a:rPr lang="en-US" sz="1800" i="0" dirty="0">
                          <a:latin typeface="Arial"/>
                          <a:cs typeface="Arial"/>
                        </a:rPr>
                        <a:t>Characteristics of a Good Questionnaire</a:t>
                      </a:r>
                      <a:endParaRPr dirty="0"/>
                    </a:p>
                  </a:txBody>
                  <a:tcPr>
                    <a:lnL w="12700" algn="ctr">
                      <a:noFill/>
                    </a:lnL>
                    <a:lnR w="12700" algn="ctr">
                      <a:noFill/>
                    </a:lnR>
                    <a:lnT w="12700" algn="ctr">
                      <a:noFill/>
                    </a:lnT>
                    <a:lnB w="12700" algn="ctr">
                      <a:noFill/>
                    </a:lnB>
                    <a:noFill/>
                  </a:tcPr>
                </a:tc>
                <a:tc>
                  <a:txBody>
                    <a:bodyPr/>
                    <a:lstStyle/>
                    <a:p>
                      <a:pPr>
                        <a:defRPr/>
                      </a:pPr>
                      <a:r>
                        <a:rPr lang="en-US" sz="1800" dirty="0">
                          <a:latin typeface="Arial"/>
                          <a:cs typeface="Arial"/>
                        </a:rPr>
                        <a:t>    14:00</a:t>
                      </a:r>
                      <a:endParaRPr dirty="0"/>
                    </a:p>
                  </a:txBody>
                  <a:tcPr>
                    <a:lnL w="12700" algn="ctr">
                      <a:noFill/>
                    </a:lnL>
                    <a:lnR w="12700" algn="ctr">
                      <a:noFill/>
                    </a:lnR>
                    <a:lnT w="12700" algn="ctr">
                      <a:noFill/>
                    </a:lnT>
                    <a:lnB w="12700" algn="ctr">
                      <a:noFill/>
                    </a:lnB>
                    <a:noFill/>
                  </a:tcPr>
                </a:tc>
                <a:tc>
                  <a:txBody>
                    <a:bodyPr/>
                    <a:lstStyle/>
                    <a:p>
                      <a:pPr marL="0" indent="0">
                        <a:buFont typeface="Courier New"/>
                        <a:buNone/>
                        <a:defRPr/>
                      </a:pPr>
                      <a:r>
                        <a:rPr lang="en-US" sz="1800" b="1" i="0" dirty="0">
                          <a:latin typeface="Arial"/>
                          <a:cs typeface="Arial"/>
                        </a:rPr>
                        <a:t>Coffee Break</a:t>
                      </a:r>
                      <a:endParaRPr dirty="0"/>
                    </a:p>
                  </a:txBody>
                  <a:tcPr>
                    <a:lnL w="12700" algn="ctr">
                      <a:noFill/>
                    </a:lnL>
                    <a:lnR w="12700" algn="ctr">
                      <a:noFill/>
                    </a:lnR>
                    <a:lnT w="12700" algn="ctr">
                      <a:noFill/>
                    </a:lnT>
                    <a:lnB w="12700" algn="ctr">
                      <a:noFill/>
                    </a:lnB>
                    <a:noFill/>
                  </a:tcPr>
                </a:tc>
                <a:extLst>
                  <a:ext uri="{0D108BD9-81ED-4DB2-BD59-A6C34878D82A}">
                    <a16:rowId xmlns:a16="http://schemas.microsoft.com/office/drawing/2014/main" val="10002"/>
                  </a:ext>
                </a:extLst>
              </a:tr>
              <a:tr h="430494">
                <a:tc>
                  <a:txBody>
                    <a:bodyPr/>
                    <a:lstStyle/>
                    <a:p>
                      <a:pPr marL="0" indent="365125">
                        <a:defRPr/>
                      </a:pPr>
                      <a:r>
                        <a:rPr lang="en-US" sz="1800" dirty="0">
                          <a:latin typeface="Arial"/>
                          <a:cs typeface="Arial"/>
                        </a:rPr>
                        <a:t>10:30</a:t>
                      </a:r>
                      <a:endParaRPr dirty="0"/>
                    </a:p>
                  </a:txBody>
                  <a:tcPr>
                    <a:lnL w="12700" algn="ctr">
                      <a:noFill/>
                    </a:lnL>
                    <a:lnR w="12700" algn="ctr">
                      <a:noFill/>
                    </a:lnR>
                    <a:lnT w="12700" algn="ctr">
                      <a:noFill/>
                    </a:lnT>
                    <a:lnB w="12700" algn="ctr">
                      <a:noFill/>
                    </a:lnB>
                    <a:noFill/>
                  </a:tcPr>
                </a:tc>
                <a:tc>
                  <a:txBody>
                    <a:bodyPr/>
                    <a:lstStyle/>
                    <a:p>
                      <a:pPr marL="0" marR="0" lvl="0" indent="0" algn="l" defTabSz="914400">
                        <a:lnSpc>
                          <a:spcPct val="100000"/>
                        </a:lnSpc>
                        <a:spcBef>
                          <a:spcPts val="0"/>
                        </a:spcBef>
                        <a:spcAft>
                          <a:spcPts val="0"/>
                        </a:spcAft>
                        <a:buClrTx/>
                        <a:buSzTx/>
                        <a:buFont typeface="Courier New"/>
                        <a:buNone/>
                        <a:defRPr/>
                      </a:pPr>
                      <a:r>
                        <a:rPr lang="en-US" sz="1800" i="0" dirty="0">
                          <a:latin typeface="Arial"/>
                          <a:cs typeface="Arial"/>
                        </a:rPr>
                        <a:t>Measurement Theory</a:t>
                      </a:r>
                      <a:endParaRPr dirty="0"/>
                    </a:p>
                  </a:txBody>
                  <a:tcPr>
                    <a:lnL w="12700" algn="ctr">
                      <a:noFill/>
                    </a:lnL>
                    <a:lnR w="12700" algn="ctr">
                      <a:noFill/>
                    </a:lnR>
                    <a:lnT w="12700" algn="ctr">
                      <a:noFill/>
                    </a:lnT>
                    <a:lnB w="12700" algn="ctr">
                      <a:noFill/>
                    </a:lnB>
                    <a:noFill/>
                  </a:tcPr>
                </a:tc>
                <a:tc>
                  <a:txBody>
                    <a:bodyPr/>
                    <a:lstStyle/>
                    <a:p>
                      <a:pPr marL="0" indent="266700">
                        <a:defRPr/>
                      </a:pPr>
                      <a:r>
                        <a:rPr lang="en-US" sz="1800">
                          <a:latin typeface="Arial"/>
                          <a:cs typeface="Arial"/>
                        </a:rPr>
                        <a:t>14:10</a:t>
                      </a:r>
                      <a:endParaRPr/>
                    </a:p>
                  </a:txBody>
                  <a:tcPr>
                    <a:lnL w="12700" algn="ctr">
                      <a:noFill/>
                    </a:lnL>
                    <a:lnR w="12700" algn="ctr">
                      <a:noFill/>
                    </a:lnR>
                    <a:lnT w="12700" algn="ctr">
                      <a:noFill/>
                    </a:lnT>
                    <a:lnB w="12700" algn="ctr">
                      <a:noFill/>
                    </a:lnB>
                    <a:noFill/>
                  </a:tcPr>
                </a:tc>
                <a:tc>
                  <a:txBody>
                    <a:bodyPr/>
                    <a:lstStyle/>
                    <a:p>
                      <a:pPr marL="0" indent="0">
                        <a:buFont typeface="Courier New"/>
                        <a:buNone/>
                        <a:defRPr/>
                      </a:pPr>
                      <a:r>
                        <a:rPr lang="en-US" sz="1800" dirty="0">
                          <a:latin typeface="Arial"/>
                          <a:cs typeface="Arial"/>
                        </a:rPr>
                        <a:t>Ethics and Data Protection</a:t>
                      </a:r>
                      <a:endParaRPr dirty="0"/>
                    </a:p>
                  </a:txBody>
                  <a:tcPr>
                    <a:lnL w="12700" algn="ctr">
                      <a:noFill/>
                    </a:lnL>
                    <a:lnR w="12700" algn="ctr">
                      <a:noFill/>
                    </a:lnR>
                    <a:lnT w="12700" algn="ctr">
                      <a:noFill/>
                    </a:lnT>
                    <a:lnB w="12700" algn="ctr">
                      <a:noFill/>
                    </a:lnB>
                    <a:noFill/>
                  </a:tcPr>
                </a:tc>
                <a:extLst>
                  <a:ext uri="{0D108BD9-81ED-4DB2-BD59-A6C34878D82A}">
                    <a16:rowId xmlns:a16="http://schemas.microsoft.com/office/drawing/2014/main" val="10003"/>
                  </a:ext>
                </a:extLst>
              </a:tr>
              <a:tr h="430494">
                <a:tc>
                  <a:txBody>
                    <a:bodyPr/>
                    <a:lstStyle/>
                    <a:p>
                      <a:pPr marL="0" indent="361950">
                        <a:defRPr/>
                      </a:pPr>
                      <a:r>
                        <a:rPr lang="en-US" sz="1800" dirty="0">
                          <a:latin typeface="Arial"/>
                          <a:cs typeface="Arial"/>
                        </a:rPr>
                        <a:t>10:50</a:t>
                      </a:r>
                      <a:endParaRPr dirty="0"/>
                    </a:p>
                  </a:txBody>
                  <a:tcPr>
                    <a:lnL w="12700" algn="ctr">
                      <a:noFill/>
                    </a:lnL>
                    <a:lnR w="12700" algn="ctr">
                      <a:noFill/>
                    </a:lnR>
                    <a:lnT w="12700" algn="ctr">
                      <a:noFill/>
                    </a:lnT>
                    <a:lnB w="12700" algn="ctr">
                      <a:noFill/>
                    </a:lnB>
                    <a:noFill/>
                  </a:tcPr>
                </a:tc>
                <a:tc>
                  <a:txBody>
                    <a:bodyPr/>
                    <a:lstStyle/>
                    <a:p>
                      <a:pPr>
                        <a:defRPr/>
                      </a:pPr>
                      <a:r>
                        <a:rPr lang="en-US" sz="1800" b="1" dirty="0">
                          <a:latin typeface="Arial"/>
                          <a:cs typeface="Arial"/>
                        </a:rPr>
                        <a:t>Coffee Break</a:t>
                      </a:r>
                      <a:endParaRPr dirty="0"/>
                    </a:p>
                  </a:txBody>
                  <a:tcPr>
                    <a:lnL w="12700" algn="ctr">
                      <a:noFill/>
                    </a:lnL>
                    <a:lnR w="12700" algn="ctr">
                      <a:noFill/>
                    </a:lnR>
                    <a:lnT w="12700" algn="ctr">
                      <a:noFill/>
                    </a:lnT>
                    <a:lnB w="12700" algn="ctr">
                      <a:noFill/>
                    </a:lnB>
                    <a:noFill/>
                  </a:tcPr>
                </a:tc>
                <a:tc>
                  <a:txBody>
                    <a:bodyPr/>
                    <a:lstStyle/>
                    <a:p>
                      <a:pPr marL="0" indent="266700">
                        <a:defRPr/>
                      </a:pPr>
                      <a:r>
                        <a:rPr lang="en-US" sz="1800" dirty="0">
                          <a:latin typeface="Arial"/>
                          <a:cs typeface="Arial"/>
                        </a:rPr>
                        <a:t>14:40</a:t>
                      </a:r>
                      <a:endParaRPr dirty="0"/>
                    </a:p>
                  </a:txBody>
                  <a:tcPr>
                    <a:lnL w="12700" algn="ctr">
                      <a:noFill/>
                    </a:lnL>
                    <a:lnR w="12700" algn="ctr">
                      <a:noFill/>
                    </a:lnR>
                    <a:lnT w="12700" algn="ctr">
                      <a:noFill/>
                    </a:lnT>
                    <a:lnB w="12700" algn="ctr">
                      <a:noFill/>
                    </a:lnB>
                    <a:noFill/>
                  </a:tcPr>
                </a:tc>
                <a:tc>
                  <a:txBody>
                    <a:bodyPr/>
                    <a:lstStyle/>
                    <a:p>
                      <a:pPr>
                        <a:defRPr/>
                      </a:pPr>
                      <a:r>
                        <a:rPr lang="en-US" sz="1800" i="0" dirty="0">
                          <a:latin typeface="Arial"/>
                          <a:cs typeface="Arial"/>
                        </a:rPr>
                        <a:t>Documentation</a:t>
                      </a:r>
                      <a:endParaRPr dirty="0"/>
                    </a:p>
                  </a:txBody>
                  <a:tcPr>
                    <a:lnL w="12700" algn="ctr">
                      <a:noFill/>
                    </a:lnL>
                    <a:lnR w="12700" algn="ctr">
                      <a:noFill/>
                    </a:lnR>
                    <a:lnT w="12700" algn="ctr">
                      <a:noFill/>
                    </a:lnT>
                    <a:lnB w="12700" algn="ctr">
                      <a:noFill/>
                    </a:lnB>
                    <a:noFill/>
                  </a:tcPr>
                </a:tc>
                <a:extLst>
                  <a:ext uri="{0D108BD9-81ED-4DB2-BD59-A6C34878D82A}">
                    <a16:rowId xmlns:a16="http://schemas.microsoft.com/office/drawing/2014/main" val="10004"/>
                  </a:ext>
                </a:extLst>
              </a:tr>
              <a:tr h="415761">
                <a:tc>
                  <a:txBody>
                    <a:bodyPr/>
                    <a:lstStyle/>
                    <a:p>
                      <a:pPr marL="0" indent="361950">
                        <a:defRPr/>
                      </a:pPr>
                      <a:r>
                        <a:rPr lang="en-US" sz="1800" dirty="0">
                          <a:latin typeface="Arial"/>
                          <a:cs typeface="Arial"/>
                        </a:rPr>
                        <a:t>11:00</a:t>
                      </a:r>
                      <a:endParaRPr dirty="0"/>
                    </a:p>
                  </a:txBody>
                  <a:tcPr>
                    <a:lnL w="12700" algn="ctr">
                      <a:noFill/>
                    </a:lnL>
                    <a:lnR w="12700" algn="ctr">
                      <a:noFill/>
                    </a:lnR>
                    <a:lnT w="12700" algn="ctr">
                      <a:noFill/>
                    </a:lnT>
                    <a:lnB w="12700" algn="ctr">
                      <a:noFill/>
                    </a:lnB>
                    <a:noFill/>
                  </a:tcPr>
                </a:tc>
                <a:tc>
                  <a:txBody>
                    <a:bodyPr/>
                    <a:lstStyle/>
                    <a:p>
                      <a:pPr marL="0" lvl="0" indent="0">
                        <a:buFont typeface="Courier New"/>
                        <a:buNone/>
                        <a:defRPr/>
                      </a:pPr>
                      <a:r>
                        <a:rPr lang="en-GB" sz="1800" i="0" dirty="0">
                          <a:solidFill>
                            <a:schemeClr val="dk1"/>
                          </a:solidFill>
                          <a:latin typeface="Arial"/>
                          <a:cs typeface="Arial"/>
                        </a:rPr>
                        <a:t>Types of Questions and Response Scales</a:t>
                      </a:r>
                      <a:endParaRPr lang="en-US" sz="1800" i="0" dirty="0">
                        <a:latin typeface="Arial"/>
                        <a:cs typeface="Arial"/>
                      </a:endParaRPr>
                    </a:p>
                  </a:txBody>
                  <a:tcPr>
                    <a:lnL w="12700" algn="ctr">
                      <a:noFill/>
                    </a:lnL>
                    <a:lnR w="12700" algn="ctr">
                      <a:noFill/>
                    </a:lnR>
                    <a:lnT w="12700" algn="ctr">
                      <a:noFill/>
                    </a:lnT>
                    <a:lnB w="12700" algn="ctr">
                      <a:noFill/>
                    </a:lnB>
                    <a:noFill/>
                  </a:tcPr>
                </a:tc>
                <a:tc>
                  <a:txBody>
                    <a:bodyPr/>
                    <a:lstStyle/>
                    <a:p>
                      <a:pPr>
                        <a:defRPr/>
                      </a:pPr>
                      <a:r>
                        <a:rPr lang="en-US" sz="1800" dirty="0">
                          <a:latin typeface="Arial"/>
                          <a:cs typeface="Arial"/>
                        </a:rPr>
                        <a:t>     15:10</a:t>
                      </a:r>
                      <a:endParaRPr dirty="0"/>
                    </a:p>
                  </a:txBody>
                  <a:tcPr>
                    <a:lnL w="12700" algn="ctr">
                      <a:noFill/>
                    </a:lnL>
                    <a:lnR w="12700" algn="ctr">
                      <a:noFill/>
                    </a:lnR>
                    <a:lnT w="12700" algn="ctr">
                      <a:noFill/>
                    </a:lnT>
                    <a:lnB w="12700" algn="ctr">
                      <a:noFill/>
                    </a:lnB>
                    <a:noFill/>
                  </a:tcPr>
                </a:tc>
                <a:tc>
                  <a:txBody>
                    <a:bodyPr/>
                    <a:lstStyle/>
                    <a:p>
                      <a:pPr marL="0" indent="0" algn="l" defTabSz="914400">
                        <a:buFont typeface="Courier New"/>
                        <a:buNone/>
                        <a:defRPr/>
                      </a:pPr>
                      <a:r>
                        <a:rPr lang="de-DE" sz="1800" b="0" dirty="0" err="1">
                          <a:solidFill>
                            <a:schemeClr val="dk1"/>
                          </a:solidFill>
                          <a:latin typeface="Arial"/>
                          <a:ea typeface="+mn-ea"/>
                          <a:cs typeface="Arial"/>
                        </a:rPr>
                        <a:t>Getting</a:t>
                      </a:r>
                      <a:r>
                        <a:rPr lang="de-DE" sz="1800" b="0" dirty="0">
                          <a:solidFill>
                            <a:schemeClr val="dk1"/>
                          </a:solidFill>
                          <a:latin typeface="Arial"/>
                          <a:ea typeface="+mn-ea"/>
                          <a:cs typeface="Arial"/>
                        </a:rPr>
                        <a:t> </a:t>
                      </a:r>
                      <a:r>
                        <a:rPr lang="de-DE" sz="1800" b="0" dirty="0" err="1">
                          <a:solidFill>
                            <a:schemeClr val="dk1"/>
                          </a:solidFill>
                          <a:latin typeface="Arial"/>
                          <a:ea typeface="+mn-ea"/>
                          <a:cs typeface="Arial"/>
                        </a:rPr>
                        <a:t>Started</a:t>
                      </a:r>
                      <a:endParaRPr sz="1800" b="0" dirty="0">
                        <a:solidFill>
                          <a:schemeClr val="dk1"/>
                        </a:solidFill>
                        <a:latin typeface="Arial"/>
                        <a:ea typeface="+mn-ea"/>
                        <a:cs typeface="Arial"/>
                      </a:endParaRPr>
                    </a:p>
                  </a:txBody>
                  <a:tcPr>
                    <a:lnL w="12700" algn="ctr">
                      <a:noFill/>
                    </a:lnL>
                    <a:lnR w="12700" algn="ctr">
                      <a:noFill/>
                    </a:lnR>
                    <a:lnT w="12700" algn="ctr">
                      <a:noFill/>
                    </a:lnT>
                    <a:lnB w="12700" algn="ctr">
                      <a:noFill/>
                    </a:lnB>
                    <a:noFill/>
                  </a:tcPr>
                </a:tc>
                <a:extLst>
                  <a:ext uri="{0D108BD9-81ED-4DB2-BD59-A6C34878D82A}">
                    <a16:rowId xmlns:a16="http://schemas.microsoft.com/office/drawing/2014/main" val="10005"/>
                  </a:ext>
                </a:extLst>
              </a:tr>
              <a:tr h="430494">
                <a:tc>
                  <a:txBody>
                    <a:bodyPr/>
                    <a:lstStyle/>
                    <a:p>
                      <a:pPr marL="0" indent="361950">
                        <a:defRPr/>
                      </a:pPr>
                      <a:r>
                        <a:rPr lang="en-US" sz="1800">
                          <a:latin typeface="Arial"/>
                          <a:cs typeface="Arial"/>
                        </a:rPr>
                        <a:t>11:30</a:t>
                      </a:r>
                      <a:endParaRPr/>
                    </a:p>
                  </a:txBody>
                  <a:tcPr>
                    <a:lnL w="12700" algn="ctr">
                      <a:noFill/>
                    </a:lnL>
                    <a:lnR w="12700" algn="ctr">
                      <a:noFill/>
                    </a:lnR>
                    <a:lnT w="12700" algn="ctr">
                      <a:noFill/>
                    </a:lnT>
                    <a:lnB w="12700" algn="ctr">
                      <a:noFill/>
                    </a:lnB>
                    <a:noFill/>
                  </a:tcPr>
                </a:tc>
                <a:tc>
                  <a:txBody>
                    <a:bodyPr/>
                    <a:lstStyle/>
                    <a:p>
                      <a:pPr>
                        <a:defRPr/>
                      </a:pPr>
                      <a:r>
                        <a:rPr lang="en-US" sz="1800" i="0" dirty="0">
                          <a:latin typeface="Arial"/>
                          <a:cs typeface="Arial"/>
                        </a:rPr>
                        <a:t>Questionnaire Structure and Layout</a:t>
                      </a:r>
                      <a:endParaRPr dirty="0"/>
                    </a:p>
                  </a:txBody>
                  <a:tcPr>
                    <a:lnL w="12700" algn="ctr">
                      <a:noFill/>
                    </a:lnL>
                    <a:lnR w="12700" algn="ctr">
                      <a:noFill/>
                    </a:lnR>
                    <a:lnT w="12700" algn="ctr">
                      <a:noFill/>
                    </a:lnT>
                    <a:lnB w="12700" algn="ctr">
                      <a:noFill/>
                    </a:lnB>
                    <a:noFill/>
                  </a:tcPr>
                </a:tc>
                <a:tc>
                  <a:txBody>
                    <a:bodyPr/>
                    <a:lstStyle/>
                    <a:p>
                      <a:pPr>
                        <a:defRPr/>
                      </a:pPr>
                      <a:r>
                        <a:rPr lang="en-US" sz="1800" dirty="0">
                          <a:latin typeface="Arial"/>
                          <a:cs typeface="Arial"/>
                        </a:rPr>
                        <a:t>     15:20</a:t>
                      </a:r>
                      <a:endParaRPr dirty="0"/>
                    </a:p>
                  </a:txBody>
                  <a:tcPr>
                    <a:lnL w="12700" algn="ctr">
                      <a:noFill/>
                    </a:lnL>
                    <a:lnR w="12700" algn="ctr">
                      <a:noFill/>
                    </a:lnR>
                    <a:lnT w="12700" algn="ctr">
                      <a:noFill/>
                    </a:lnT>
                    <a:lnB w="12700" algn="ctr">
                      <a:noFill/>
                    </a:lnB>
                    <a:noFill/>
                  </a:tcPr>
                </a:tc>
                <a:tc>
                  <a:txBody>
                    <a:bodyPr/>
                    <a:lstStyle/>
                    <a:p>
                      <a:pPr marL="0" indent="0">
                        <a:buFont typeface="Courier New"/>
                        <a:buNone/>
                        <a:defRPr/>
                      </a:pPr>
                      <a:r>
                        <a:rPr lang="de-DE" b="1" dirty="0">
                          <a:latin typeface="Arial" panose="020B0604020202020204" pitchFamily="34" charset="0"/>
                          <a:cs typeface="Arial" panose="020B0604020202020204" pitchFamily="34" charset="0"/>
                        </a:rPr>
                        <a:t>Wrap-Up</a:t>
                      </a:r>
                      <a:endParaRPr b="1" dirty="0">
                        <a:latin typeface="Arial" panose="020B0604020202020204" pitchFamily="34" charset="0"/>
                        <a:cs typeface="Arial" panose="020B0604020202020204" pitchFamily="34" charset="0"/>
                      </a:endParaRPr>
                    </a:p>
                  </a:txBody>
                  <a:tcPr>
                    <a:lnL w="12700" algn="ctr">
                      <a:noFill/>
                    </a:lnL>
                    <a:lnR w="12700" algn="ctr">
                      <a:noFill/>
                    </a:lnR>
                    <a:lnT w="12700" algn="ctr">
                      <a:noFill/>
                    </a:lnT>
                    <a:lnB w="12700" algn="ctr">
                      <a:noFill/>
                    </a:lnB>
                    <a:noFill/>
                  </a:tcPr>
                </a:tc>
                <a:extLst>
                  <a:ext uri="{0D108BD9-81ED-4DB2-BD59-A6C34878D82A}">
                    <a16:rowId xmlns:a16="http://schemas.microsoft.com/office/drawing/2014/main" val="10006"/>
                  </a:ext>
                </a:extLst>
              </a:tr>
              <a:tr h="417727">
                <a:tc>
                  <a:txBody>
                    <a:bodyPr/>
                    <a:lstStyle/>
                    <a:p>
                      <a:pPr marL="0" indent="365125">
                        <a:defRPr/>
                      </a:pPr>
                      <a:r>
                        <a:rPr lang="en-US" sz="1800">
                          <a:latin typeface="Arial"/>
                          <a:cs typeface="Arial"/>
                        </a:rPr>
                        <a:t>12:00</a:t>
                      </a:r>
                      <a:endParaRPr/>
                    </a:p>
                  </a:txBody>
                  <a:tcPr>
                    <a:lnL w="12700" algn="ctr">
                      <a:noFill/>
                    </a:lnL>
                    <a:lnR w="12700" algn="ctr">
                      <a:noFill/>
                    </a:lnR>
                    <a:lnT w="12700" algn="ctr">
                      <a:noFill/>
                    </a:lnT>
                    <a:lnB w="12700" algn="ctr">
                      <a:noFill/>
                    </a:lnB>
                    <a:noFill/>
                  </a:tcPr>
                </a:tc>
                <a:tc>
                  <a:txBody>
                    <a:bodyPr/>
                    <a:lstStyle/>
                    <a:p>
                      <a:pPr marL="0" indent="0">
                        <a:buFont typeface="Courier New"/>
                        <a:buNone/>
                        <a:defRPr/>
                      </a:pPr>
                      <a:r>
                        <a:rPr lang="en-US" sz="1800" b="1" dirty="0">
                          <a:latin typeface="Arial"/>
                          <a:cs typeface="Arial"/>
                        </a:rPr>
                        <a:t>Lunch Break</a:t>
                      </a:r>
                      <a:endParaRPr dirty="0"/>
                    </a:p>
                  </a:txBody>
                  <a:tcPr>
                    <a:lnL w="12700" algn="ctr">
                      <a:noFill/>
                    </a:lnL>
                    <a:lnR w="12700" algn="ctr">
                      <a:noFill/>
                    </a:lnR>
                    <a:lnT w="12700" algn="ctr">
                      <a:noFill/>
                    </a:lnT>
                    <a:lnB w="12700" algn="ctr">
                      <a:noFill/>
                    </a:lnB>
                    <a:noFill/>
                  </a:tcPr>
                </a:tc>
                <a:tc>
                  <a:txBody>
                    <a:bodyPr/>
                    <a:lstStyle/>
                    <a:p>
                      <a:pPr marL="0" indent="266700">
                        <a:defRPr/>
                      </a:pPr>
                      <a:endParaRPr lang="en-US" sz="1800">
                        <a:latin typeface="Arial"/>
                        <a:cs typeface="Arial"/>
                      </a:endParaRPr>
                    </a:p>
                  </a:txBody>
                  <a:tcPr>
                    <a:lnL w="12700" algn="ctr">
                      <a:noFill/>
                    </a:lnL>
                    <a:lnR w="12700" algn="ctr">
                      <a:noFill/>
                    </a:lnR>
                    <a:lnT w="12700" algn="ctr">
                      <a:noFill/>
                    </a:lnT>
                    <a:lnB w="12700" algn="ctr">
                      <a:noFill/>
                    </a:lnB>
                    <a:noFill/>
                  </a:tcPr>
                </a:tc>
                <a:tc>
                  <a:txBody>
                    <a:bodyPr/>
                    <a:lstStyle/>
                    <a:p>
                      <a:pPr>
                        <a:defRPr/>
                      </a:pPr>
                      <a:endParaRPr lang="en-US" sz="1800" b="1" dirty="0">
                        <a:latin typeface="Arial"/>
                        <a:cs typeface="Arial"/>
                      </a:endParaRPr>
                    </a:p>
                  </a:txBody>
                  <a:tcPr>
                    <a:lnL w="12700" algn="ctr">
                      <a:noFill/>
                    </a:lnL>
                    <a:lnR w="12700" algn="ctr">
                      <a:noFill/>
                    </a:lnR>
                    <a:lnT w="12700" algn="ctr">
                      <a:noFill/>
                    </a:lnT>
                    <a:lnB w="12700" algn="ctr">
                      <a:noFill/>
                    </a:lnB>
                    <a:noFill/>
                  </a:tcPr>
                </a:tc>
                <a:extLst>
                  <a:ext uri="{0D108BD9-81ED-4DB2-BD59-A6C34878D82A}">
                    <a16:rowId xmlns:a16="http://schemas.microsoft.com/office/drawing/2014/main" val="10007"/>
                  </a:ext>
                </a:extLst>
              </a:tr>
            </a:tbl>
          </a:graphicData>
        </a:graphic>
      </p:graphicFrame>
      <p:pic>
        <p:nvPicPr>
          <p:cNvPr id="13" name="Grafik 12">
            <a:extLs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6429182" y="2806103"/>
            <a:ext cx="313184" cy="313184"/>
          </a:xfrm>
          <a:prstGeom prst="rect">
            <a:avLst/>
          </a:prstGeom>
        </p:spPr>
      </p:pic>
      <p:pic>
        <p:nvPicPr>
          <p:cNvPr id="17" name="Grafik 16">
            <a:extLs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499015" y="3705805"/>
            <a:ext cx="313184" cy="313184"/>
          </a:xfrm>
          <a:prstGeom prst="rect">
            <a:avLst/>
          </a:prstGeom>
        </p:spPr>
      </p:pic>
      <p:pic>
        <p:nvPicPr>
          <p:cNvPr id="15" name="Grafik 14">
            <a:extLs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p:blipFill>
        <p:spPr bwMode="auto">
          <a:xfrm>
            <a:off x="514567" y="4184709"/>
            <a:ext cx="241176" cy="241176"/>
          </a:xfrm>
          <a:prstGeom prst="rect">
            <a:avLst/>
          </a:prstGeom>
        </p:spPr>
      </p:pic>
      <p:pic>
        <p:nvPicPr>
          <p:cNvPr id="25" name="Grafik 24">
            <a:extLs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p:blipFill>
        <p:spPr bwMode="auto">
          <a:xfrm>
            <a:off x="478563" y="2035696"/>
            <a:ext cx="313184" cy="313184"/>
          </a:xfrm>
          <a:prstGeom prst="rect">
            <a:avLst/>
          </a:prstGeom>
        </p:spPr>
      </p:pic>
      <p:pic>
        <p:nvPicPr>
          <p:cNvPr id="29" name="Grafik 28">
            <a:extLst>
              <a:ext uri="{C183D7F6-B498-43B3-948B-1728B52AA6E4}">
                <adec:decorative xmlns:adec="http://schemas.microsoft.com/office/drawing/2017/decorative" val="1"/>
              </a:ext>
            </a:extLst>
          </p:cNvPr>
          <p:cNvPicPr>
            <a:picLocks noChangeAspect="1"/>
          </p:cNvPicPr>
          <p:nvPr/>
        </p:nvPicPr>
        <p:blipFill>
          <a:blip r:embed="rId14"/>
          <a:stretch/>
        </p:blipFill>
        <p:spPr bwMode="auto">
          <a:xfrm>
            <a:off x="6443464" y="4555976"/>
            <a:ext cx="313184" cy="313184"/>
          </a:xfrm>
          <a:prstGeom prst="rect">
            <a:avLst/>
          </a:prstGeom>
        </p:spPr>
      </p:pic>
      <p:pic>
        <p:nvPicPr>
          <p:cNvPr id="28" name="Grafik 27">
            <a:extLs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p:blipFill>
        <p:spPr bwMode="auto">
          <a:xfrm>
            <a:off x="6429182" y="3691880"/>
            <a:ext cx="313184" cy="313184"/>
          </a:xfrm>
          <a:prstGeom prst="rect">
            <a:avLst/>
          </a:prstGeom>
        </p:spPr>
      </p:pic>
      <p:pic>
        <p:nvPicPr>
          <p:cNvPr id="4" name="Grafik 3">
            <a:extLst>
              <a:ext uri="{C183D7F6-B498-43B3-948B-1728B52AA6E4}">
                <adec:decorative xmlns:adec="http://schemas.microsoft.com/office/drawing/2017/decorative" val="1"/>
              </a:ext>
            </a:extLst>
          </p:cNvPr>
          <p:cNvPicPr>
            <a:picLocks noChangeAspect="1"/>
          </p:cNvPicPr>
          <p:nvPr/>
        </p:nvPicPr>
        <p:blipFill>
          <a:blip r:embed="rId17">
            <a:extLst>
              <a:ext uri="{96DAC541-7B7A-43D3-8B79-37D633B846F1}">
                <asvg:svgBlip xmlns:asvg="http://schemas.microsoft.com/office/drawing/2016/SVG/main" r:embed="rId18"/>
              </a:ext>
            </a:extLst>
          </a:blip>
          <a:stretch/>
        </p:blipFill>
        <p:spPr bwMode="auto">
          <a:xfrm>
            <a:off x="478563" y="4940121"/>
            <a:ext cx="342951" cy="342951"/>
          </a:xfrm>
          <a:prstGeom prst="rect">
            <a:avLst/>
          </a:prstGeom>
        </p:spPr>
      </p:pic>
      <p:pic>
        <p:nvPicPr>
          <p:cNvPr id="6" name="Grafik 5">
            <a:extLst>
              <a:ext uri="{C183D7F6-B498-43B3-948B-1728B52AA6E4}">
                <adec:decorative xmlns:adec="http://schemas.microsoft.com/office/drawing/2017/decorative" val="1"/>
              </a:ext>
            </a:extLst>
          </p:cNvPr>
          <p:cNvPicPr>
            <a:picLocks noChangeAspect="1"/>
          </p:cNvPicPr>
          <p:nvPr/>
        </p:nvPicPr>
        <p:blipFill>
          <a:blip r:embed="rId19">
            <a:extLst>
              <a:ext uri="{96DAC541-7B7A-43D3-8B79-37D633B846F1}">
                <asvg:svgBlip xmlns:asvg="http://schemas.microsoft.com/office/drawing/2016/SVG/main" r:embed="rId20"/>
              </a:ext>
            </a:extLst>
          </a:blip>
          <a:stretch/>
        </p:blipFill>
        <p:spPr bwMode="auto">
          <a:xfrm>
            <a:off x="6429182" y="3284984"/>
            <a:ext cx="313183" cy="313183"/>
          </a:xfrm>
          <a:prstGeom prst="rect">
            <a:avLst/>
          </a:prstGeom>
        </p:spPr>
      </p:pic>
      <p:pic>
        <p:nvPicPr>
          <p:cNvPr id="14" name="Grafik 13">
            <a:extLst>
              <a:ext uri="{C183D7F6-B498-43B3-948B-1728B52AA6E4}">
                <adec:decorative xmlns:adec="http://schemas.microsoft.com/office/drawing/2017/decorative" val="1"/>
              </a:ext>
            </a:extLst>
          </p:cNvPr>
          <p:cNvPicPr>
            <a:picLocks noChangeAspect="1"/>
          </p:cNvPicPr>
          <p:nvPr/>
        </p:nvPicPr>
        <p:blipFill>
          <a:blip r:embed="rId21">
            <a:extLst>
              <a:ext uri="{96DAC541-7B7A-43D3-8B79-37D633B846F1}">
                <asvg:svgBlip xmlns:asvg="http://schemas.microsoft.com/office/drawing/2016/SVG/main" r:embed="rId22"/>
              </a:ext>
            </a:extLst>
          </a:blip>
          <a:stretch/>
        </p:blipFill>
        <p:spPr bwMode="auto">
          <a:xfrm>
            <a:off x="6443464" y="2016710"/>
            <a:ext cx="313184" cy="313184"/>
          </a:xfrm>
          <a:prstGeom prst="rect">
            <a:avLst/>
          </a:prstGeom>
        </p:spPr>
      </p:pic>
      <p:pic>
        <p:nvPicPr>
          <p:cNvPr id="18" name="Grafik 17">
            <a:extLst>
              <a:ext uri="{C183D7F6-B498-43B3-948B-1728B52AA6E4}">
                <adec:decorative xmlns:adec="http://schemas.microsoft.com/office/drawing/2017/decorative" val="1"/>
              </a:ext>
            </a:extLst>
          </p:cNvPr>
          <p:cNvPicPr>
            <a:picLocks noChangeAspect="1"/>
          </p:cNvPicPr>
          <p:nvPr/>
        </p:nvPicPr>
        <p:blipFill>
          <a:blip r:embed="rId23">
            <a:extLst>
              <a:ext uri="{96DAC541-7B7A-43D3-8B79-37D633B846F1}">
                <asvg:svgBlip xmlns:asvg="http://schemas.microsoft.com/office/drawing/2016/SVG/main" r:embed="rId24"/>
              </a:ext>
            </a:extLst>
          </a:blip>
          <a:stretch/>
        </p:blipFill>
        <p:spPr bwMode="auto">
          <a:xfrm>
            <a:off x="6443464" y="2411406"/>
            <a:ext cx="313184" cy="313184"/>
          </a:xfrm>
          <a:prstGeom prst="rect">
            <a:avLst/>
          </a:prstGeom>
        </p:spPr>
      </p:pic>
      <p:pic>
        <p:nvPicPr>
          <p:cNvPr id="22" name="Grafik 21">
            <a:extLst>
              <a:ext uri="{C183D7F6-B498-43B3-948B-1728B52AA6E4}">
                <adec:decorative xmlns:adec="http://schemas.microsoft.com/office/drawing/2017/decorative" val="1"/>
              </a:ext>
            </a:extLst>
          </p:cNvPr>
          <p:cNvPicPr>
            <a:picLocks noChangeAspect="1"/>
          </p:cNvPicPr>
          <p:nvPr/>
        </p:nvPicPr>
        <p:blipFill>
          <a:blip r:embed="rId25">
            <a:extLst>
              <a:ext uri="{96DAC541-7B7A-43D3-8B79-37D633B846F1}">
                <asvg:svgBlip xmlns:asvg="http://schemas.microsoft.com/office/drawing/2016/SVG/main" r:embed="rId26"/>
              </a:ext>
            </a:extLst>
          </a:blip>
          <a:stretch/>
        </p:blipFill>
        <p:spPr bwMode="auto">
          <a:xfrm>
            <a:off x="508331" y="3239557"/>
            <a:ext cx="313184" cy="313184"/>
          </a:xfrm>
          <a:prstGeom prst="rect">
            <a:avLst/>
          </a:prstGeom>
        </p:spPr>
      </p:pic>
      <p:pic>
        <p:nvPicPr>
          <p:cNvPr id="24" name="Grafik 23">
            <a:extLst>
              <a:ext uri="{C183D7F6-B498-43B3-948B-1728B52AA6E4}">
                <adec:decorative xmlns:adec="http://schemas.microsoft.com/office/drawing/2017/decorative" val="1"/>
              </a:ext>
            </a:extLst>
          </p:cNvPr>
          <p:cNvPicPr>
            <a:picLocks noChangeAspect="1"/>
          </p:cNvPicPr>
          <p:nvPr/>
        </p:nvPicPr>
        <p:blipFill>
          <a:blip r:embed="rId27">
            <a:extLst>
              <a:ext uri="{96DAC541-7B7A-43D3-8B79-37D633B846F1}">
                <asvg:svgBlip xmlns:asvg="http://schemas.microsoft.com/office/drawing/2016/SVG/main" r:embed="rId28"/>
              </a:ext>
            </a:extLst>
          </a:blip>
          <a:stretch/>
        </p:blipFill>
        <p:spPr bwMode="auto">
          <a:xfrm>
            <a:off x="493447" y="2417179"/>
            <a:ext cx="313184" cy="313184"/>
          </a:xfrm>
          <a:prstGeom prst="rect">
            <a:avLst/>
          </a:prstGeom>
        </p:spPr>
      </p:pic>
      <p:pic>
        <p:nvPicPr>
          <p:cNvPr id="30" name="Grafik 29">
            <a:extLst>
              <a:ext uri="{C183D7F6-B498-43B3-948B-1728B52AA6E4}">
                <adec:decorative xmlns:adec="http://schemas.microsoft.com/office/drawing/2017/decorative" val="1"/>
              </a:ext>
            </a:extLst>
          </p:cNvPr>
          <p:cNvPicPr>
            <a:picLocks noChangeAspect="1"/>
          </p:cNvPicPr>
          <p:nvPr/>
        </p:nvPicPr>
        <p:blipFill>
          <a:blip r:embed="rId29">
            <a:extLst>
              <a:ext uri="{96DAC541-7B7A-43D3-8B79-37D633B846F1}">
                <asvg:svgBlip xmlns:asvg="http://schemas.microsoft.com/office/drawing/2016/SVG/main" r:embed="rId30"/>
              </a:ext>
            </a:extLst>
          </a:blip>
          <a:stretch/>
        </p:blipFill>
        <p:spPr bwMode="auto">
          <a:xfrm>
            <a:off x="478563" y="2838981"/>
            <a:ext cx="267757" cy="267757"/>
          </a:xfrm>
          <a:prstGeom prst="rect">
            <a:avLst/>
          </a:prstGeom>
        </p:spPr>
      </p:pic>
      <p:pic>
        <p:nvPicPr>
          <p:cNvPr id="34" name="Grafik 33">
            <a:extLst>
              <a:ext uri="{C183D7F6-B498-43B3-948B-1728B52AA6E4}">
                <adec:decorative xmlns:adec="http://schemas.microsoft.com/office/drawing/2017/decorative" val="1"/>
              </a:ext>
            </a:extLst>
          </p:cNvPr>
          <p:cNvPicPr>
            <a:picLocks noChangeAspect="1"/>
          </p:cNvPicPr>
          <p:nvPr/>
        </p:nvPicPr>
        <p:blipFill>
          <a:blip r:embed="rId31">
            <a:extLst>
              <a:ext uri="{96DAC541-7B7A-43D3-8B79-37D633B846F1}">
                <asvg:svgBlip xmlns:asvg="http://schemas.microsoft.com/office/drawing/2016/SVG/main" r:embed="rId32"/>
              </a:ext>
            </a:extLst>
          </a:blip>
          <a:stretch/>
        </p:blipFill>
        <p:spPr bwMode="auto">
          <a:xfrm>
            <a:off x="457231" y="4563746"/>
            <a:ext cx="313184" cy="313184"/>
          </a:xfrm>
          <a:prstGeom prst="rect">
            <a:avLst/>
          </a:prstGeom>
        </p:spPr>
      </p:pic>
      <p:pic>
        <p:nvPicPr>
          <p:cNvPr id="23" name="Grafik 22">
            <a:extLst>
              <a:ext uri="{FF2B5EF4-FFF2-40B4-BE49-F238E27FC236}">
                <a16:creationId xmlns:a16="http://schemas.microsoft.com/office/drawing/2014/main" id="{307FF30C-162C-4D33-AE8A-63267C7D0188}"/>
              </a:ext>
              <a:ext uri="{C183D7F6-B498-43B3-948B-1728B52AA6E4}">
                <adec:decorative xmlns:adec="http://schemas.microsoft.com/office/drawing/2017/decorative" val="1"/>
              </a:ext>
            </a:extLst>
          </p:cNvPr>
          <p:cNvPicPr>
            <a:picLocks noChangeAspect="1"/>
          </p:cNvPicPr>
          <p:nvPr/>
        </p:nvPicPr>
        <p:blipFill>
          <a:blip r:embed="rId33"/>
          <a:stretch/>
        </p:blipFill>
        <p:spPr bwMode="auto">
          <a:xfrm>
            <a:off x="6402839" y="4148065"/>
            <a:ext cx="313183" cy="31318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35" name="Foliennummernplatzhalter 3">
            <a:extLst>
              <a:ext uri="{FF2B5EF4-FFF2-40B4-BE49-F238E27FC236}">
                <a16:creationId xmlns:a16="http://schemas.microsoft.com/office/drawing/2014/main" id="{C9815CBB-6967-4AA1-B38D-2CC7282B85AB}"/>
              </a:ext>
            </a:extLst>
          </p:cNvPr>
          <p:cNvSpPr>
            <a:spLocks noGrp="1"/>
          </p:cNvSpPr>
          <p:nvPr>
            <p:ph type="sldNum" sz="quarter" idx="12"/>
          </p:nvPr>
        </p:nvSpPr>
        <p:spPr bwMode="auto">
          <a:xfrm>
            <a:off x="8610600" y="6309320"/>
            <a:ext cx="2743200" cy="365125"/>
          </a:xfrm>
        </p:spPr>
        <p:txBody>
          <a:bodyPr/>
          <a:lstStyle/>
          <a:p>
            <a:pPr>
              <a:defRPr/>
            </a:pPr>
            <a:fld id="{A8918DED-79B9-4C2D-B520-2D6348B37FD9}" type="slidenum">
              <a:rPr lang="en-US" smtClean="0">
                <a:solidFill>
                  <a:schemeClr val="bg1">
                    <a:lumMod val="50000"/>
                  </a:schemeClr>
                </a:solidFill>
                <a:latin typeface="Helvetica"/>
              </a:rPr>
              <a:t>20</a:t>
            </a:fld>
            <a:endParaRPr lang="en-US" dirty="0">
              <a:solidFill>
                <a:schemeClr val="bg1">
                  <a:lumMod val="50000"/>
                </a:schemeClr>
              </a:solidFill>
              <a:latin typeface="Helvetica"/>
            </a:endParaRPr>
          </a:p>
        </p:txBody>
      </p:sp>
      <p:sp>
        <p:nvSpPr>
          <p:cNvPr id="9" name="Titel 8">
            <a:extLst>
              <a:ext uri="{FF2B5EF4-FFF2-40B4-BE49-F238E27FC236}">
                <a16:creationId xmlns:a16="http://schemas.microsoft.com/office/drawing/2014/main" id="{4E18D4C9-B6CA-4C6B-AD30-CC8E72A4D61A}"/>
              </a:ext>
            </a:extLst>
          </p:cNvPr>
          <p:cNvSpPr>
            <a:spLocks noGrp="1"/>
          </p:cNvSpPr>
          <p:nvPr>
            <p:ph type="title"/>
          </p:nvPr>
        </p:nvSpPr>
        <p:spPr>
          <a:xfrm>
            <a:off x="347200" y="-194001"/>
            <a:ext cx="10515600" cy="132556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Response Burden</a:t>
            </a:r>
            <a:endParaRPr lang="en-US" sz="2400" dirty="0">
              <a:solidFill>
                <a:schemeClr val="bg1"/>
              </a:solidFill>
            </a:endParaRP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30" name="Rechteck 29"/>
          <p:cNvSpPr/>
          <p:nvPr/>
        </p:nvSpPr>
        <p:spPr bwMode="auto">
          <a:xfrm>
            <a:off x="408706" y="1196752"/>
            <a:ext cx="1115990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Three types of response burden</a:t>
            </a:r>
            <a:endParaRPr lang="en-US" dirty="0"/>
          </a:p>
        </p:txBody>
      </p:sp>
      <p:sp>
        <p:nvSpPr>
          <p:cNvPr id="8" name="Rechteck: abgerundete Ecken 7">
            <a:extLst>
              <a:ext uri="{C183D7F6-B498-43B3-948B-1728B52AA6E4}">
                <adec:decorative xmlns:adec="http://schemas.microsoft.com/office/drawing/2017/decorative" val="0"/>
              </a:ext>
            </a:extLst>
          </p:cNvPr>
          <p:cNvSpPr/>
          <p:nvPr/>
        </p:nvSpPr>
        <p:spPr bwMode="auto">
          <a:xfrm>
            <a:off x="347200" y="1858717"/>
            <a:ext cx="3002359" cy="1296142"/>
          </a:xfrm>
          <a:prstGeom prst="roundRect">
            <a:avLst>
              <a:gd name="adj" fmla="val 16667"/>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lgn="ctr">
              <a:spcAft>
                <a:spcPts val="600"/>
              </a:spcAft>
              <a:defRPr/>
            </a:pPr>
            <a:r>
              <a:rPr lang="en-US" b="1" dirty="0">
                <a:solidFill>
                  <a:schemeClr val="tx1"/>
                </a:solidFill>
                <a:latin typeface="Arial"/>
                <a:cs typeface="Arial"/>
              </a:rPr>
              <a:t>Time burden</a:t>
            </a:r>
            <a:endParaRPr lang="en-US" dirty="0">
              <a:solidFill>
                <a:schemeClr val="tx1"/>
              </a:solidFill>
            </a:endParaRPr>
          </a:p>
          <a:p>
            <a:pPr algn="ctr">
              <a:defRPr/>
            </a:pPr>
            <a:r>
              <a:rPr lang="en-US" dirty="0">
                <a:solidFill>
                  <a:schemeClr val="tx1"/>
                </a:solidFill>
                <a:latin typeface="Arial"/>
                <a:cs typeface="Arial"/>
              </a:rPr>
              <a:t>Time it takes to complete the questionnaire</a:t>
            </a:r>
            <a:endParaRPr lang="en-US" dirty="0"/>
          </a:p>
        </p:txBody>
      </p:sp>
      <p:sp>
        <p:nvSpPr>
          <p:cNvPr id="13" name="Rechteck: abgerundete Ecken 12">
            <a:extLst>
              <a:ext uri="{C183D7F6-B498-43B3-948B-1728B52AA6E4}">
                <adec:decorative xmlns:adec="http://schemas.microsoft.com/office/drawing/2017/decorative" val="1"/>
              </a:ext>
            </a:extLst>
          </p:cNvPr>
          <p:cNvSpPr/>
          <p:nvPr/>
        </p:nvSpPr>
        <p:spPr bwMode="auto">
          <a:xfrm>
            <a:off x="375930" y="3429000"/>
            <a:ext cx="2983766" cy="3096344"/>
          </a:xfrm>
          <a:prstGeom prst="roundRect">
            <a:avLst>
              <a:gd name="adj" fmla="val 6660"/>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endParaRPr lang="en-US" dirty="0"/>
          </a:p>
        </p:txBody>
      </p:sp>
      <p:sp>
        <p:nvSpPr>
          <p:cNvPr id="24" name="Textfeld 23"/>
          <p:cNvSpPr txBox="1"/>
          <p:nvPr/>
        </p:nvSpPr>
        <p:spPr bwMode="auto">
          <a:xfrm>
            <a:off x="335360" y="5373216"/>
            <a:ext cx="2880320" cy="1200329"/>
          </a:xfrm>
          <a:prstGeom prst="rect">
            <a:avLst/>
          </a:prstGeom>
          <a:noFill/>
        </p:spPr>
        <p:txBody>
          <a:bodyPr wrap="square" rtlCol="0">
            <a:spAutoFit/>
          </a:bodyPr>
          <a:lstStyle/>
          <a:p>
            <a:pPr marL="285750" indent="-285750">
              <a:buFont typeface="Wingdings"/>
              <a:buChar char="Ø"/>
              <a:defRPr/>
            </a:pPr>
            <a:r>
              <a:rPr lang="en-US" dirty="0">
                <a:latin typeface="Arial"/>
                <a:cs typeface="Arial"/>
              </a:rPr>
              <a:t>Questions relevant for project and respondent</a:t>
            </a:r>
            <a:endParaRPr lang="en-US" dirty="0"/>
          </a:p>
          <a:p>
            <a:pPr marL="285750" indent="-285750">
              <a:buFont typeface="Wingdings"/>
              <a:buChar char="Ø"/>
              <a:defRPr/>
            </a:pPr>
            <a:r>
              <a:rPr lang="en-US" dirty="0">
                <a:latin typeface="Arial"/>
                <a:cs typeface="Arial"/>
              </a:rPr>
              <a:t>Keep questionnaire short and concise</a:t>
            </a:r>
            <a:endParaRPr lang="en-US" dirty="0"/>
          </a:p>
        </p:txBody>
      </p:sp>
      <p:pic>
        <p:nvPicPr>
          <p:cNvPr id="11" name="Picture 6" descr="Meme saying: „60 minute survey? I’ve written longer“ over a picture showing the late Queen Elizabeth II. looking unimpressed."/>
          <p:cNvPicPr>
            <a:picLocks noChangeAspect="1" noChangeArrowheads="1"/>
          </p:cNvPicPr>
          <p:nvPr/>
        </p:nvPicPr>
        <p:blipFill>
          <a:blip r:embed="rId6"/>
          <a:stretch/>
        </p:blipFill>
        <p:spPr bwMode="auto">
          <a:xfrm>
            <a:off x="911424" y="3501008"/>
            <a:ext cx="1966709" cy="1966709"/>
          </a:xfrm>
          <a:prstGeom prst="rect">
            <a:avLst/>
          </a:prstGeom>
          <a:noFill/>
        </p:spPr>
      </p:pic>
      <p:sp>
        <p:nvSpPr>
          <p:cNvPr id="29" name="Textfeld 28" descr="Image source">
            <a:extLst>
              <a:ext uri="{FF2B5EF4-FFF2-40B4-BE49-F238E27FC236}">
                <a16:creationId xmlns:a16="http://schemas.microsoft.com/office/drawing/2014/main" id="{5E8FEF8E-FC32-4C2D-9502-50EDBFC3C852}"/>
              </a:ext>
            </a:extLst>
          </p:cNvPr>
          <p:cNvSpPr txBox="1"/>
          <p:nvPr/>
        </p:nvSpPr>
        <p:spPr>
          <a:xfrm>
            <a:off x="375930" y="6521854"/>
            <a:ext cx="2983766" cy="323165"/>
          </a:xfrm>
          <a:prstGeom prst="rect">
            <a:avLst/>
          </a:prstGeom>
          <a:noFill/>
        </p:spPr>
        <p:txBody>
          <a:bodyPr wrap="square">
            <a:spAutoFit/>
          </a:bodyPr>
          <a:lstStyle/>
          <a:p>
            <a:r>
              <a:rPr lang="en-US" sz="500" dirty="0">
                <a:solidFill>
                  <a:schemeClr val="bg1">
                    <a:lumMod val="75000"/>
                  </a:schemeClr>
                </a:solidFill>
                <a:latin typeface="Arial" panose="020B0604020202020204" pitchFamily="34" charset="0"/>
                <a:cs typeface="Arial" panose="020B0604020202020204" pitchFamily="34" charset="0"/>
              </a:rPr>
              <a:t>Pettit, A. (n.d.). Survey unimpressed Queen meme. Retrieved June 25, 2025, from https://lovestats.wordpress.com/dman/survey-research-statistics-meme/survey-unimpressed-queen-meme/</a:t>
            </a:r>
          </a:p>
        </p:txBody>
      </p:sp>
      <p:sp>
        <p:nvSpPr>
          <p:cNvPr id="15" name="Rechteck: abgerundete Ecken 14"/>
          <p:cNvSpPr/>
          <p:nvPr/>
        </p:nvSpPr>
        <p:spPr bwMode="auto">
          <a:xfrm>
            <a:off x="3750038" y="1916834"/>
            <a:ext cx="4650218" cy="1296142"/>
          </a:xfrm>
          <a:prstGeom prst="roundRect">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lgn="ctr">
              <a:spcAft>
                <a:spcPts val="600"/>
              </a:spcAft>
              <a:defRPr/>
            </a:pPr>
            <a:r>
              <a:rPr lang="en-US" b="1" dirty="0">
                <a:solidFill>
                  <a:schemeClr val="tx1"/>
                </a:solidFill>
                <a:latin typeface="Arial"/>
                <a:cs typeface="Arial"/>
              </a:rPr>
              <a:t>Cognitive burden</a:t>
            </a:r>
            <a:endParaRPr lang="en-US" dirty="0">
              <a:solidFill>
                <a:schemeClr val="tx1"/>
              </a:solidFill>
            </a:endParaRPr>
          </a:p>
          <a:p>
            <a:pPr algn="ctr">
              <a:defRPr/>
            </a:pPr>
            <a:r>
              <a:rPr lang="en-US" dirty="0">
                <a:solidFill>
                  <a:schemeClr val="tx1"/>
                </a:solidFill>
                <a:latin typeface="Arial"/>
                <a:cs typeface="Arial"/>
              </a:rPr>
              <a:t>Mental effort required to understand and answer the questions</a:t>
            </a:r>
            <a:endParaRPr lang="en-US" dirty="0"/>
          </a:p>
        </p:txBody>
      </p:sp>
      <p:sp>
        <p:nvSpPr>
          <p:cNvPr id="25" name="Rechteck: abgerundete Ecken 24">
            <a:extLst>
              <a:ext uri="{C183D7F6-B498-43B3-948B-1728B52AA6E4}">
                <adec:decorative xmlns:adec="http://schemas.microsoft.com/office/drawing/2017/decorative" val="1"/>
              </a:ext>
            </a:extLst>
          </p:cNvPr>
          <p:cNvSpPr/>
          <p:nvPr/>
        </p:nvSpPr>
        <p:spPr bwMode="auto">
          <a:xfrm>
            <a:off x="3719735" y="3429000"/>
            <a:ext cx="4680520" cy="3096344"/>
          </a:xfrm>
          <a:prstGeom prst="roundRect">
            <a:avLst>
              <a:gd name="adj" fmla="val 6660"/>
            </a:avLst>
          </a:prstGeom>
        </p:spPr>
        <p:style>
          <a:lnRef idx="2">
            <a:schemeClr val="accent2"/>
          </a:lnRef>
          <a:fillRef idx="1">
            <a:schemeClr val="lt1"/>
          </a:fillRef>
          <a:effectRef idx="0">
            <a:schemeClr val="accent2"/>
          </a:effectRef>
          <a:fontRef idx="minor">
            <a:schemeClr val="dk1"/>
          </a:fontRef>
        </p:style>
        <p:txBody>
          <a:bodyPr rtlCol="0" anchor="ctr"/>
          <a:lstStyle/>
          <a:p>
            <a:pPr algn="ctr">
              <a:defRPr/>
            </a:pPr>
            <a:endParaRPr lang="en-US" dirty="0"/>
          </a:p>
        </p:txBody>
      </p:sp>
      <p:sp>
        <p:nvSpPr>
          <p:cNvPr id="26" name="Textfeld 25"/>
          <p:cNvSpPr txBox="1"/>
          <p:nvPr/>
        </p:nvSpPr>
        <p:spPr bwMode="auto">
          <a:xfrm>
            <a:off x="3791744" y="4782051"/>
            <a:ext cx="4608512" cy="2031325"/>
          </a:xfrm>
          <a:prstGeom prst="rect">
            <a:avLst/>
          </a:prstGeom>
          <a:noFill/>
        </p:spPr>
        <p:txBody>
          <a:bodyPr wrap="square" rtlCol="0">
            <a:spAutoFit/>
          </a:bodyPr>
          <a:lstStyle/>
          <a:p>
            <a:pPr marL="285750" indent="-285750">
              <a:buFont typeface="Wingdings"/>
              <a:buChar char="Ø"/>
              <a:defRPr/>
            </a:pPr>
            <a:r>
              <a:rPr lang="en-US" dirty="0">
                <a:latin typeface="Arial"/>
                <a:cs typeface="Arial"/>
              </a:rPr>
              <a:t>Use simple and clear language, avoid technical jargon, appropriate to target group, provide instructions</a:t>
            </a:r>
            <a:endParaRPr lang="en-US" dirty="0"/>
          </a:p>
          <a:p>
            <a:pPr marL="285750" indent="-285750">
              <a:buFont typeface="Wingdings"/>
              <a:buChar char="Ø"/>
              <a:defRPr/>
            </a:pPr>
            <a:r>
              <a:rPr lang="en-US" dirty="0">
                <a:latin typeface="Arial"/>
                <a:cs typeface="Arial"/>
              </a:rPr>
              <a:t>No repetitive or redundant questions</a:t>
            </a:r>
            <a:endParaRPr lang="en-US" dirty="0"/>
          </a:p>
          <a:p>
            <a:pPr marL="285750" indent="-285750">
              <a:buFont typeface="Wingdings"/>
              <a:buChar char="Ø"/>
              <a:defRPr/>
            </a:pPr>
            <a:r>
              <a:rPr lang="en-US" dirty="0">
                <a:latin typeface="Arial"/>
                <a:cs typeface="Arial"/>
              </a:rPr>
              <a:t>Clear layout</a:t>
            </a:r>
            <a:endParaRPr lang="en-US" dirty="0"/>
          </a:p>
          <a:p>
            <a:pPr marL="285750" indent="-285750">
              <a:buFont typeface="Wingdings"/>
              <a:buChar char="Ø"/>
              <a:defRPr/>
            </a:pPr>
            <a:r>
              <a:rPr lang="en-US" dirty="0">
                <a:latin typeface="Arial"/>
                <a:cs typeface="Arial"/>
              </a:rPr>
              <a:t>Questionnaire follows logical flow</a:t>
            </a:r>
            <a:endParaRPr lang="en-US" dirty="0"/>
          </a:p>
          <a:p>
            <a:pPr marL="285750" indent="-285750">
              <a:buFont typeface="Wingdings"/>
              <a:buChar char="Ø"/>
              <a:defRPr/>
            </a:pPr>
            <a:endParaRPr lang="en-US" dirty="0">
              <a:latin typeface="Arial"/>
              <a:cs typeface="Arial"/>
            </a:endParaRPr>
          </a:p>
        </p:txBody>
      </p:sp>
      <p:grpSp>
        <p:nvGrpSpPr>
          <p:cNvPr id="3" name="Gruppieren 2" descr="picture of an online-survey page with a long item battery">
            <a:extLst>
              <a:ext uri="{FF2B5EF4-FFF2-40B4-BE49-F238E27FC236}">
                <a16:creationId xmlns:a16="http://schemas.microsoft.com/office/drawing/2014/main" id="{FF9D8B53-BBCF-4E2A-8662-9613F370F221}"/>
              </a:ext>
            </a:extLst>
          </p:cNvPr>
          <p:cNvGrpSpPr/>
          <p:nvPr/>
        </p:nvGrpSpPr>
        <p:grpSpPr>
          <a:xfrm>
            <a:off x="3862427" y="3473826"/>
            <a:ext cx="4480193" cy="1296142"/>
            <a:chOff x="3862427" y="3473826"/>
            <a:chExt cx="4480193" cy="1296142"/>
          </a:xfrm>
        </p:grpSpPr>
        <p:pic>
          <p:nvPicPr>
            <p:cNvPr id="40" name="Grafik 39" descr="picture of an online-survey page with a long item battery"/>
            <p:cNvPicPr>
              <a:picLocks noChangeAspect="1"/>
            </p:cNvPicPr>
            <p:nvPr/>
          </p:nvPicPr>
          <p:blipFill>
            <a:blip r:embed="rId7"/>
            <a:stretch/>
          </p:blipFill>
          <p:spPr bwMode="auto">
            <a:xfrm>
              <a:off x="3862427" y="3473826"/>
              <a:ext cx="1604077" cy="1296142"/>
            </a:xfrm>
            <a:prstGeom prst="rect">
              <a:avLst/>
            </a:prstGeom>
          </p:spPr>
        </p:pic>
        <p:pic>
          <p:nvPicPr>
            <p:cNvPr id="42" name="Grafik 41" descr="picture of an online-survey page with a long item battery"/>
            <p:cNvPicPr>
              <a:picLocks noChangeAspect="1"/>
            </p:cNvPicPr>
            <p:nvPr/>
          </p:nvPicPr>
          <p:blipFill>
            <a:blip r:embed="rId8"/>
            <a:stretch/>
          </p:blipFill>
          <p:spPr bwMode="auto">
            <a:xfrm>
              <a:off x="5492013" y="3531222"/>
              <a:ext cx="1396075" cy="1226798"/>
            </a:xfrm>
            <a:prstGeom prst="rect">
              <a:avLst/>
            </a:prstGeom>
          </p:spPr>
        </p:pic>
        <p:pic>
          <p:nvPicPr>
            <p:cNvPr id="44" name="Grafik 43" descr="picture of an online-survey page with a long item battery"/>
            <p:cNvPicPr>
              <a:picLocks noChangeAspect="1"/>
            </p:cNvPicPr>
            <p:nvPr/>
          </p:nvPicPr>
          <p:blipFill>
            <a:blip r:embed="rId9"/>
            <a:stretch/>
          </p:blipFill>
          <p:spPr bwMode="auto">
            <a:xfrm>
              <a:off x="6946545" y="3597964"/>
              <a:ext cx="1396075" cy="1167329"/>
            </a:xfrm>
            <a:prstGeom prst="rect">
              <a:avLst/>
            </a:prstGeom>
          </p:spPr>
        </p:pic>
      </p:grpSp>
      <p:sp>
        <p:nvSpPr>
          <p:cNvPr id="36" name="Textfeld 35" descr="Image source">
            <a:extLst>
              <a:ext uri="{FF2B5EF4-FFF2-40B4-BE49-F238E27FC236}">
                <a16:creationId xmlns:a16="http://schemas.microsoft.com/office/drawing/2014/main" id="{53340ED5-D61B-4980-9B26-1F3AE777ED18}"/>
              </a:ext>
            </a:extLst>
          </p:cNvPr>
          <p:cNvSpPr txBox="1"/>
          <p:nvPr/>
        </p:nvSpPr>
        <p:spPr bwMode="auto">
          <a:xfrm>
            <a:off x="3629145" y="6514242"/>
            <a:ext cx="5121809" cy="323165"/>
          </a:xfrm>
          <a:prstGeom prst="rect">
            <a:avLst/>
          </a:prstGeom>
          <a:noFill/>
        </p:spPr>
        <p:txBody>
          <a:bodyPr wrap="square">
            <a:spAutoFit/>
          </a:bodyPr>
          <a:lstStyle/>
          <a:p>
            <a:r>
              <a:rPr lang="en-US" sz="5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500" dirty="0" err="1">
                <a:solidFill>
                  <a:schemeClr val="bg1">
                    <a:lumMod val="75000"/>
                  </a:schemeClr>
                </a:solidFill>
                <a:latin typeface="Arial" panose="020B0604020202020204" pitchFamily="34" charset="0"/>
                <a:cs typeface="Arial" panose="020B0604020202020204" pitchFamily="34" charset="0"/>
              </a:rPr>
              <a:t>Nacaps</a:t>
            </a:r>
            <a:r>
              <a:rPr lang="en-US" sz="5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500" dirty="0" err="1">
                <a:solidFill>
                  <a:schemeClr val="bg1">
                    <a:lumMod val="75000"/>
                  </a:schemeClr>
                </a:solidFill>
                <a:latin typeface="Arial" panose="020B0604020202020204" pitchFamily="34" charset="0"/>
                <a:cs typeface="Arial" panose="020B0604020202020204" pitchFamily="34" charset="0"/>
              </a:rPr>
              <a:t>Nacaps</a:t>
            </a:r>
            <a:r>
              <a:rPr lang="en-US" sz="5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 C13-C3B.</a:t>
            </a:r>
          </a:p>
        </p:txBody>
      </p:sp>
      <p:sp>
        <p:nvSpPr>
          <p:cNvPr id="18" name="Rechteck: abgerundete Ecken 17"/>
          <p:cNvSpPr/>
          <p:nvPr/>
        </p:nvSpPr>
        <p:spPr bwMode="auto">
          <a:xfrm>
            <a:off x="8961778" y="1886510"/>
            <a:ext cx="3024336" cy="1300808"/>
          </a:xfrm>
          <a:prstGeom prst="roundRect">
            <a:avLst>
              <a:gd name="adj" fmla="val 16667"/>
            </a:avLst>
          </a:prstGeom>
          <a:solidFill>
            <a:schemeClr val="accent6">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lgn="ctr">
              <a:spcAft>
                <a:spcPts val="600"/>
              </a:spcAft>
              <a:defRPr/>
            </a:pPr>
            <a:r>
              <a:rPr lang="en-US" b="1" dirty="0">
                <a:solidFill>
                  <a:schemeClr val="tx1"/>
                </a:solidFill>
                <a:latin typeface="Arial"/>
                <a:cs typeface="Arial"/>
              </a:rPr>
              <a:t>Emotional burden</a:t>
            </a:r>
            <a:endParaRPr lang="en-US" dirty="0">
              <a:solidFill>
                <a:schemeClr val="tx1"/>
              </a:solidFill>
            </a:endParaRPr>
          </a:p>
          <a:p>
            <a:pPr algn="ctr">
              <a:defRPr/>
            </a:pPr>
            <a:r>
              <a:rPr lang="en-US" dirty="0">
                <a:solidFill>
                  <a:schemeClr val="tx1"/>
                </a:solidFill>
                <a:latin typeface="Arial"/>
                <a:cs typeface="Arial"/>
              </a:rPr>
              <a:t>Emotional strain or discomfort experienced </a:t>
            </a:r>
            <a:endParaRPr lang="en-US" dirty="0"/>
          </a:p>
          <a:p>
            <a:pPr algn="ctr">
              <a:defRPr/>
            </a:pPr>
            <a:r>
              <a:rPr lang="en-US" dirty="0">
                <a:solidFill>
                  <a:schemeClr val="tx1"/>
                </a:solidFill>
                <a:latin typeface="Arial"/>
                <a:cs typeface="Arial"/>
              </a:rPr>
              <a:t>by respondents</a:t>
            </a:r>
            <a:endParaRPr lang="en-US" dirty="0"/>
          </a:p>
        </p:txBody>
      </p:sp>
      <p:sp>
        <p:nvSpPr>
          <p:cNvPr id="27" name="Rechteck: abgerundete Ecken 26">
            <a:extLst>
              <a:ext uri="{C183D7F6-B498-43B3-948B-1728B52AA6E4}">
                <adec:decorative xmlns:adec="http://schemas.microsoft.com/office/drawing/2017/decorative" val="1"/>
              </a:ext>
            </a:extLst>
          </p:cNvPr>
          <p:cNvSpPr/>
          <p:nvPr/>
        </p:nvSpPr>
        <p:spPr bwMode="auto">
          <a:xfrm>
            <a:off x="8872874" y="3429000"/>
            <a:ext cx="2983766" cy="3096344"/>
          </a:xfrm>
          <a:prstGeom prst="roundRect">
            <a:avLst>
              <a:gd name="adj" fmla="val 6660"/>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defRPr/>
            </a:pPr>
            <a:endParaRPr lang="en-US" dirty="0"/>
          </a:p>
        </p:txBody>
      </p:sp>
      <p:sp>
        <p:nvSpPr>
          <p:cNvPr id="28" name="Textfeld 27"/>
          <p:cNvSpPr txBox="1"/>
          <p:nvPr/>
        </p:nvSpPr>
        <p:spPr bwMode="auto">
          <a:xfrm>
            <a:off x="8904312" y="4745360"/>
            <a:ext cx="3221764" cy="1754326"/>
          </a:xfrm>
          <a:prstGeom prst="rect">
            <a:avLst/>
          </a:prstGeom>
          <a:noFill/>
        </p:spPr>
        <p:txBody>
          <a:bodyPr wrap="square" rtlCol="0">
            <a:spAutoFit/>
          </a:bodyPr>
          <a:lstStyle/>
          <a:p>
            <a:pPr marL="285750" indent="-285750">
              <a:buFont typeface="Wingdings"/>
              <a:buChar char="Ø"/>
              <a:defRPr/>
            </a:pPr>
            <a:r>
              <a:rPr lang="en-US" dirty="0">
                <a:latin typeface="Arial"/>
                <a:cs typeface="Arial"/>
              </a:rPr>
              <a:t>Use sensitive and respectful language</a:t>
            </a:r>
            <a:endParaRPr lang="en-US" dirty="0"/>
          </a:p>
          <a:p>
            <a:pPr marL="285750" indent="-285750">
              <a:buFont typeface="Wingdings"/>
              <a:buChar char="Ø"/>
              <a:defRPr/>
            </a:pPr>
            <a:r>
              <a:rPr lang="en-US" dirty="0">
                <a:latin typeface="Arial"/>
                <a:cs typeface="Arial"/>
              </a:rPr>
              <a:t>Provide purpose and instructions</a:t>
            </a:r>
            <a:endParaRPr lang="en-US" dirty="0"/>
          </a:p>
          <a:p>
            <a:pPr marL="285750" indent="-285750">
              <a:buFont typeface="Wingdings"/>
              <a:buChar char="Ø"/>
              <a:defRPr/>
            </a:pPr>
            <a:r>
              <a:rPr lang="en-US" dirty="0">
                <a:latin typeface="Arial"/>
                <a:cs typeface="Arial"/>
              </a:rPr>
              <a:t>Assure confidentiality</a:t>
            </a:r>
            <a:endParaRPr lang="en-US" dirty="0"/>
          </a:p>
          <a:p>
            <a:pPr marL="285750" indent="-285750">
              <a:buFont typeface="Wingdings"/>
              <a:buChar char="Ø"/>
              <a:defRPr/>
            </a:pPr>
            <a:r>
              <a:rPr lang="en-US" dirty="0">
                <a:latin typeface="Arial"/>
                <a:cs typeface="Arial"/>
              </a:rPr>
              <a:t>Allow skipping questions</a:t>
            </a:r>
            <a:endParaRPr lang="en-US" dirty="0"/>
          </a:p>
        </p:txBody>
      </p:sp>
      <p:grpSp>
        <p:nvGrpSpPr>
          <p:cNvPr id="7" name="Gruppieren 6" descr="Meme of a goose head saying: „What is your relationship status?“. next to another picture of the goose chasing a man saying: „This question is important for the further procedure of the survey“. ">
            <a:extLst>
              <a:ext uri="{FF2B5EF4-FFF2-40B4-BE49-F238E27FC236}">
                <a16:creationId xmlns:a16="http://schemas.microsoft.com/office/drawing/2014/main" id="{6FB7B51B-6E16-4130-8B97-FC655350F7AF}"/>
              </a:ext>
            </a:extLst>
          </p:cNvPr>
          <p:cNvGrpSpPr/>
          <p:nvPr/>
        </p:nvGrpSpPr>
        <p:grpSpPr>
          <a:xfrm>
            <a:off x="8904312" y="3505022"/>
            <a:ext cx="2953224" cy="1243577"/>
            <a:chOff x="8903416" y="3530680"/>
            <a:chExt cx="2953224" cy="1243577"/>
          </a:xfrm>
        </p:grpSpPr>
        <p:pic>
          <p:nvPicPr>
            <p:cNvPr id="33" name="Grafik 32"/>
            <p:cNvPicPr>
              <a:picLocks noChangeAspect="1"/>
            </p:cNvPicPr>
            <p:nvPr/>
          </p:nvPicPr>
          <p:blipFill rotWithShape="1">
            <a:blip r:embed="rId10"/>
            <a:srcRect l="53517" t="6414" r="2281" b="53193"/>
            <a:stretch/>
          </p:blipFill>
          <p:spPr bwMode="auto">
            <a:xfrm>
              <a:off x="8903416" y="4011841"/>
              <a:ext cx="781740" cy="720080"/>
            </a:xfrm>
            <a:prstGeom prst="rect">
              <a:avLst/>
            </a:prstGeom>
          </p:spPr>
        </p:pic>
        <p:pic>
          <p:nvPicPr>
            <p:cNvPr id="32" name="Grafik 31"/>
            <p:cNvPicPr>
              <a:picLocks noChangeAspect="1"/>
            </p:cNvPicPr>
            <p:nvPr/>
          </p:nvPicPr>
          <p:blipFill>
            <a:blip r:embed="rId11"/>
            <a:srcRect l="47117" t="53404"/>
            <a:stretch/>
          </p:blipFill>
          <p:spPr bwMode="auto">
            <a:xfrm>
              <a:off x="10507610" y="3559850"/>
              <a:ext cx="1349030" cy="1198170"/>
            </a:xfrm>
            <a:prstGeom prst="rect">
              <a:avLst/>
            </a:prstGeom>
          </p:spPr>
        </p:pic>
        <p:pic>
          <p:nvPicPr>
            <p:cNvPr id="34" name="Grafik 33"/>
            <p:cNvPicPr>
              <a:picLocks noChangeAspect="1"/>
            </p:cNvPicPr>
            <p:nvPr/>
          </p:nvPicPr>
          <p:blipFill>
            <a:blip r:embed="rId11"/>
            <a:srcRect t="53404" r="64019"/>
            <a:stretch/>
          </p:blipFill>
          <p:spPr bwMode="auto">
            <a:xfrm>
              <a:off x="9714626" y="3542681"/>
              <a:ext cx="917878" cy="1198170"/>
            </a:xfrm>
            <a:prstGeom prst="rect">
              <a:avLst/>
            </a:prstGeom>
          </p:spPr>
        </p:pic>
        <p:cxnSp>
          <p:nvCxnSpPr>
            <p:cNvPr id="37" name="Gerader Verbinder 36"/>
            <p:cNvCxnSpPr>
              <a:cxnSpLocks/>
            </p:cNvCxnSpPr>
            <p:nvPr/>
          </p:nvCxnSpPr>
          <p:spPr bwMode="auto">
            <a:xfrm flipH="1">
              <a:off x="9696400" y="3530680"/>
              <a:ext cx="18226" cy="1243577"/>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sp>
        <p:nvSpPr>
          <p:cNvPr id="31" name="Textfeld 30" descr="Image source">
            <a:extLst>
              <a:ext uri="{FF2B5EF4-FFF2-40B4-BE49-F238E27FC236}">
                <a16:creationId xmlns:a16="http://schemas.microsoft.com/office/drawing/2014/main" id="{92E0F822-636E-473B-9D22-9DA0BE901082}"/>
              </a:ext>
            </a:extLst>
          </p:cNvPr>
          <p:cNvSpPr txBox="1"/>
          <p:nvPr/>
        </p:nvSpPr>
        <p:spPr>
          <a:xfrm>
            <a:off x="8832304" y="6525344"/>
            <a:ext cx="3045594" cy="246221"/>
          </a:xfrm>
          <a:prstGeom prst="rect">
            <a:avLst/>
          </a:prstGeom>
          <a:noFill/>
        </p:spPr>
        <p:txBody>
          <a:bodyPr wrap="square">
            <a:spAutoFit/>
          </a:bodyPr>
          <a:lstStyle/>
          <a:p>
            <a:r>
              <a:rPr lang="en-US" sz="500" dirty="0">
                <a:solidFill>
                  <a:schemeClr val="bg1">
                    <a:lumMod val="75000"/>
                  </a:schemeClr>
                </a:solidFill>
                <a:latin typeface="Arial" panose="020B0604020202020204" pitchFamily="34" charset="0"/>
                <a:cs typeface="Arial" panose="020B0604020202020204" pitchFamily="34" charset="0"/>
              </a:rPr>
              <a:t>Meme based on the “angry goose” comic meme format. Edited and captioned via imgflip.com (accessed June 25, 2025).Original artist unknown. Used for non-commercial educational purposes.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24" grpId="0"/>
      <p:bldP spid="29" grpId="0"/>
      <p:bldP spid="15" grpId="0" animBg="1"/>
      <p:bldP spid="25" grpId="0" animBg="1"/>
      <p:bldP spid="26" grpId="0"/>
      <p:bldP spid="36" grpId="0"/>
      <p:bldP spid="18" grpId="0" animBg="1"/>
      <p:bldP spid="27" grpId="0" animBg="1"/>
      <p:bldP spid="28"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21</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CBFD5A0F-F6D1-4513-98F8-8644BE9811D6}"/>
              </a:ext>
            </a:extLst>
          </p:cNvPr>
          <p:cNvSpPr>
            <a:spLocks noGrp="1"/>
          </p:cNvSpPr>
          <p:nvPr>
            <p:ph type="title"/>
          </p:nvPr>
        </p:nvSpPr>
        <p:spPr>
          <a:xfrm>
            <a:off x="335360" y="-128230"/>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Legal Requirements</a:t>
            </a: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Rechteck 13"/>
          <p:cNvSpPr/>
          <p:nvPr/>
        </p:nvSpPr>
        <p:spPr bwMode="auto">
          <a:xfrm>
            <a:off x="408706" y="1412776"/>
            <a:ext cx="11159902" cy="57804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Ethical and legal requirements</a:t>
            </a:r>
            <a:endParaRPr lang="en-US" sz="1400">
              <a:latin typeface="Arial"/>
              <a:cs typeface="Arial"/>
            </a:endParaRPr>
          </a:p>
        </p:txBody>
      </p:sp>
      <p:sp>
        <p:nvSpPr>
          <p:cNvPr id="8" name="Textfeld 7"/>
          <p:cNvSpPr txBox="1"/>
          <p:nvPr/>
        </p:nvSpPr>
        <p:spPr bwMode="auto">
          <a:xfrm>
            <a:off x="440010" y="2060848"/>
            <a:ext cx="10696550" cy="1077218"/>
          </a:xfrm>
          <a:prstGeom prst="rect">
            <a:avLst/>
          </a:prstGeom>
          <a:noFill/>
        </p:spPr>
        <p:txBody>
          <a:bodyPr wrap="square">
            <a:spAutoFit/>
          </a:bodyPr>
          <a:lstStyle/>
          <a:p>
            <a:pPr>
              <a:spcAft>
                <a:spcPts val="1200"/>
              </a:spcAft>
              <a:defRPr/>
            </a:pPr>
            <a:r>
              <a:rPr lang="en-US">
                <a:latin typeface="Arial"/>
                <a:cs typeface="Arial"/>
              </a:rPr>
              <a:t>Is data collected in accordance with </a:t>
            </a:r>
            <a:r>
              <a:rPr lang="en-US" b="1">
                <a:latin typeface="Arial"/>
                <a:cs typeface="Arial"/>
              </a:rPr>
              <a:t>data protection</a:t>
            </a:r>
            <a:r>
              <a:rPr lang="en-US">
                <a:latin typeface="Arial"/>
                <a:cs typeface="Arial"/>
              </a:rPr>
              <a:t>, </a:t>
            </a:r>
            <a:r>
              <a:rPr lang="en-US" b="1">
                <a:latin typeface="Arial"/>
                <a:cs typeface="Arial"/>
              </a:rPr>
              <a:t>copyright</a:t>
            </a:r>
            <a:r>
              <a:rPr lang="en-US">
                <a:latin typeface="Arial"/>
                <a:cs typeface="Arial"/>
              </a:rPr>
              <a:t>, and </a:t>
            </a:r>
            <a:r>
              <a:rPr lang="en-US" b="1">
                <a:latin typeface="Arial"/>
                <a:cs typeface="Arial"/>
              </a:rPr>
              <a:t>ethical regulations?</a:t>
            </a:r>
            <a:endParaRPr lang="en-US"/>
          </a:p>
          <a:p>
            <a:pPr marL="285750" indent="-285750">
              <a:spcAft>
                <a:spcPts val="1200"/>
              </a:spcAft>
              <a:buFont typeface="Wingdings"/>
              <a:buChar char="Ø"/>
              <a:defRPr/>
            </a:pPr>
            <a:r>
              <a:rPr lang="en-US">
                <a:latin typeface="Arial"/>
                <a:cs typeface="Arial"/>
              </a:rPr>
              <a:t>Compliance of the questionnaire with legal and ethical regulations ensures that the data can be collected, stored, processed, and published.</a:t>
            </a:r>
          </a:p>
        </p:txBody>
      </p:sp>
      <p:pic>
        <p:nvPicPr>
          <p:cNvPr id="16" name="Grafik 15" descr="Cutout of an article with the title saying:“After backlash, publisher to retract article that surveyed parents of children with gender dysphoria, says co-author“. The article continues: „Springer Nature will retract an article that reported results of a survey of parents who thought their children’s gender dysphoria resulted from social contagion. The move is „due to concerns about lack of informed consent,“ according to tweets by one of the paper’s authors. The article,“. (Picture ends here.)"/>
          <p:cNvPicPr>
            <a:picLocks noChangeAspect="1"/>
          </p:cNvPicPr>
          <p:nvPr/>
        </p:nvPicPr>
        <p:blipFill>
          <a:blip r:embed="rId6"/>
          <a:stretch/>
        </p:blipFill>
        <p:spPr bwMode="auto">
          <a:xfrm>
            <a:off x="767408" y="3429000"/>
            <a:ext cx="4897605" cy="2760469"/>
          </a:xfrm>
          <a:prstGeom prst="rect">
            <a:avLst/>
          </a:prstGeom>
          <a:ln>
            <a:solidFill>
              <a:schemeClr val="tx1"/>
            </a:solidFill>
          </a:ln>
        </p:spPr>
      </p:pic>
      <p:sp>
        <p:nvSpPr>
          <p:cNvPr id="15" name="Textfeld 14" descr="Image source">
            <a:extLst>
              <a:ext uri="{FF2B5EF4-FFF2-40B4-BE49-F238E27FC236}">
                <a16:creationId xmlns:a16="http://schemas.microsoft.com/office/drawing/2014/main" id="{A3335DF2-1BFF-4F51-BD4D-72D69BF72E1B}"/>
              </a:ext>
            </a:extLst>
          </p:cNvPr>
          <p:cNvSpPr txBox="1"/>
          <p:nvPr/>
        </p:nvSpPr>
        <p:spPr>
          <a:xfrm>
            <a:off x="697496" y="6165304"/>
            <a:ext cx="5038464" cy="523220"/>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Retraction Watch (2023, May 24). </a:t>
            </a:r>
            <a:r>
              <a:rPr lang="en-US" sz="700" i="1">
                <a:solidFill>
                  <a:schemeClr val="bg1">
                    <a:lumMod val="75000"/>
                  </a:schemeClr>
                </a:solidFill>
                <a:latin typeface="Arial" panose="020B0604020202020204" pitchFamily="34" charset="0"/>
                <a:cs typeface="Arial" panose="020B0604020202020204" pitchFamily="34" charset="0"/>
              </a:rPr>
              <a:t>After backlash, publisher to retract article that surveyed parents of children with gender dysphoria, says co-author.</a:t>
            </a:r>
            <a:r>
              <a:rPr lang="en-US" sz="700">
                <a:solidFill>
                  <a:schemeClr val="bg1">
                    <a:lumMod val="75000"/>
                  </a:schemeClr>
                </a:solidFill>
                <a:latin typeface="Arial" panose="020B0604020202020204" pitchFamily="34" charset="0"/>
                <a:cs typeface="Arial" panose="020B0604020202020204" pitchFamily="34" charset="0"/>
              </a:rPr>
              <a:t> Retrieved June 25, 2025, from https://retractionwatch.com/2023/05/24/after-backlash-publisher-to-retract-article-that-surveyed-parents-of-children-with-gender-dysphoria-says-co-author/</a:t>
            </a:r>
            <a:br>
              <a:rPr lang="en-US" sz="700">
                <a:solidFill>
                  <a:schemeClr val="bg1">
                    <a:lumMod val="75000"/>
                  </a:schemeClr>
                </a:solidFill>
                <a:latin typeface="Arial" panose="020B0604020202020204" pitchFamily="34" charset="0"/>
                <a:cs typeface="Arial" panose="020B0604020202020204" pitchFamily="34" charset="0"/>
              </a:rPr>
            </a:br>
            <a:endParaRPr lang="en-US" sz="700">
              <a:solidFill>
                <a:schemeClr val="bg1">
                  <a:lumMod val="75000"/>
                </a:schemeClr>
              </a:solidFill>
              <a:latin typeface="Arial" panose="020B0604020202020204" pitchFamily="34" charset="0"/>
              <a:cs typeface="Arial" panose="020B0604020202020204" pitchFamily="34" charset="0"/>
            </a:endParaRPr>
          </a:p>
        </p:txBody>
      </p:sp>
      <p:pic>
        <p:nvPicPr>
          <p:cNvPr id="7" name="Grafik 6" descr="Cutout of an article with the title: „HIV paper pulled for lack fo consent, errors“. The article continues: „A researcher failed to obtain proper consent from HIV patients included in his study about risky sexual behavior, according to the journal that retracted his paper. The study based on interviews with 154 men and women living with HIV, concluded that experiencing negative life events correlated with risky sexual behavior. But although the author claimed to have complied with the journal’s standard of consent, the journal disagreed, and retracted the paper in 2014 (we think this case is interesting enough to share with you now). What’s more, ac-„ (picture ends here). "/>
          <p:cNvPicPr>
            <a:picLocks noChangeAspect="1"/>
          </p:cNvPicPr>
          <p:nvPr/>
        </p:nvPicPr>
        <p:blipFill>
          <a:blip r:embed="rId7"/>
          <a:stretch/>
        </p:blipFill>
        <p:spPr bwMode="auto">
          <a:xfrm>
            <a:off x="5838104" y="3140968"/>
            <a:ext cx="4572387" cy="3052682"/>
          </a:xfrm>
          <a:prstGeom prst="rect">
            <a:avLst/>
          </a:prstGeom>
          <a:ln>
            <a:solidFill>
              <a:schemeClr val="tx1"/>
            </a:solidFill>
          </a:ln>
        </p:spPr>
      </p:pic>
      <p:sp>
        <p:nvSpPr>
          <p:cNvPr id="17" name="Textfeld 16" descr="Image source">
            <a:extLst>
              <a:ext uri="{FF2B5EF4-FFF2-40B4-BE49-F238E27FC236}">
                <a16:creationId xmlns:a16="http://schemas.microsoft.com/office/drawing/2014/main" id="{71E4A88E-C6EF-415C-BAE4-2BC7648976BC}"/>
              </a:ext>
            </a:extLst>
          </p:cNvPr>
          <p:cNvSpPr txBox="1"/>
          <p:nvPr/>
        </p:nvSpPr>
        <p:spPr>
          <a:xfrm>
            <a:off x="5735960" y="6165304"/>
            <a:ext cx="6098650"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Retraction Watch (2016, June 28). </a:t>
            </a:r>
            <a:r>
              <a:rPr lang="en-US" sz="700" i="1">
                <a:solidFill>
                  <a:schemeClr val="bg1">
                    <a:lumMod val="75000"/>
                  </a:schemeClr>
                </a:solidFill>
                <a:latin typeface="Arial" panose="020B0604020202020204" pitchFamily="34" charset="0"/>
                <a:cs typeface="Arial" panose="020B0604020202020204" pitchFamily="34" charset="0"/>
              </a:rPr>
              <a:t>HIV paper pulled for lack of consent, errors.</a:t>
            </a:r>
            <a:r>
              <a:rPr lang="en-US" sz="700">
                <a:solidFill>
                  <a:schemeClr val="bg1">
                    <a:lumMod val="75000"/>
                  </a:schemeClr>
                </a:solidFill>
                <a:latin typeface="Arial" panose="020B0604020202020204" pitchFamily="34" charset="0"/>
                <a:cs typeface="Arial" panose="020B0604020202020204" pitchFamily="34" charset="0"/>
              </a:rPr>
              <a:t> Retrieved June 25, 2025, from https://retractionwatch.com/2016/06/28/hiv-paper-pulled-for-lack-of-consent-errors/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22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F36E1374-31BE-4DD6-A3B1-F12DD10B1F70}"/>
              </a:ext>
            </a:extLst>
          </p:cNvPr>
          <p:cNvSpPr>
            <a:spLocks noGrp="1"/>
          </p:cNvSpPr>
          <p:nvPr>
            <p:ph type="title"/>
          </p:nvPr>
        </p:nvSpPr>
        <p:spPr>
          <a:xfrm>
            <a:off x="408706" y="-213060"/>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Dissemination</a:t>
            </a: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Rechteck 13"/>
          <p:cNvSpPr/>
          <p:nvPr/>
        </p:nvSpPr>
        <p:spPr bwMode="auto">
          <a:xfrm>
            <a:off x="408706" y="1340768"/>
            <a:ext cx="1115990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Data publication and reuse</a:t>
            </a:r>
            <a:endParaRPr lang="en-US"/>
          </a:p>
        </p:txBody>
      </p:sp>
      <p:sp>
        <p:nvSpPr>
          <p:cNvPr id="11" name="Textfeld 10"/>
          <p:cNvSpPr txBox="1"/>
          <p:nvPr/>
        </p:nvSpPr>
        <p:spPr bwMode="auto">
          <a:xfrm>
            <a:off x="408706" y="1972733"/>
            <a:ext cx="3843973" cy="2739211"/>
          </a:xfrm>
          <a:prstGeom prst="rect">
            <a:avLst/>
          </a:prstGeom>
          <a:noFill/>
        </p:spPr>
        <p:txBody>
          <a:bodyPr wrap="square">
            <a:spAutoFit/>
          </a:bodyPr>
          <a:lstStyle/>
          <a:p>
            <a:pPr>
              <a:spcAft>
                <a:spcPts val="1200"/>
              </a:spcAft>
              <a:defRPr/>
            </a:pPr>
            <a:r>
              <a:rPr lang="en-US">
                <a:latin typeface="Arial"/>
                <a:cs typeface="Arial"/>
              </a:rPr>
              <a:t>Is the questionnaire designed and the design process documented with publication and reuse in mind?</a:t>
            </a:r>
            <a:endParaRPr lang="en-US"/>
          </a:p>
          <a:p>
            <a:pPr marL="285750" indent="-285750">
              <a:buFont typeface="Wingdings"/>
              <a:buChar char="Ø"/>
              <a:defRPr/>
            </a:pPr>
            <a:r>
              <a:rPr lang="en-US">
                <a:latin typeface="Arial"/>
                <a:cs typeface="Arial"/>
              </a:rPr>
              <a:t>By following proper standards for data collection and documentation, data remains </a:t>
            </a:r>
            <a:r>
              <a:rPr lang="en-US">
                <a:latin typeface="Arial"/>
              </a:rPr>
              <a:t>understandable and usable to </a:t>
            </a:r>
            <a:r>
              <a:rPr lang="en-US">
                <a:latin typeface="Arial"/>
                <a:cs typeface="Arial"/>
              </a:rPr>
              <a:t>other researchers or yourself in the future.</a:t>
            </a:r>
          </a:p>
        </p:txBody>
      </p:sp>
      <p:pic>
        <p:nvPicPr>
          <p:cNvPr id="13" name="Grafik 12" descr="Screenshot of the DZHW research data centre metadata portal showing the metadata information provided for the Nacaps study 2018. "/>
          <p:cNvPicPr>
            <a:picLocks noChangeAspect="1"/>
          </p:cNvPicPr>
          <p:nvPr/>
        </p:nvPicPr>
        <p:blipFill>
          <a:blip r:embed="rId6"/>
          <a:stretch/>
        </p:blipFill>
        <p:spPr bwMode="auto">
          <a:xfrm>
            <a:off x="4252679" y="2008262"/>
            <a:ext cx="7729381" cy="3977721"/>
          </a:xfrm>
          <a:prstGeom prst="rect">
            <a:avLst/>
          </a:prstGeom>
          <a:ln>
            <a:solidFill>
              <a:schemeClr val="tx1"/>
            </a:solidFill>
          </a:ln>
        </p:spPr>
      </p:pic>
      <p:sp>
        <p:nvSpPr>
          <p:cNvPr id="16" name="Textfeld 15" descr="Image source">
            <a:extLst>
              <a:ext uri="{FF2B5EF4-FFF2-40B4-BE49-F238E27FC236}">
                <a16:creationId xmlns:a16="http://schemas.microsoft.com/office/drawing/2014/main" id="{8C70873F-C233-47E2-A657-8053F1BC4F0F}"/>
              </a:ext>
            </a:extLst>
          </p:cNvPr>
          <p:cNvSpPr txBox="1"/>
          <p:nvPr/>
        </p:nvSpPr>
        <p:spPr>
          <a:xfrm>
            <a:off x="4173814" y="6001543"/>
            <a:ext cx="8018186"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(DZHW). (n.d.). National Academics Panel Study (Nacaps), 2018 – Version 2.0.0. FDZ-DZHW Metadata Portal. </a:t>
            </a:r>
          </a:p>
          <a:p>
            <a:r>
              <a:rPr lang="en-US" sz="700">
                <a:solidFill>
                  <a:schemeClr val="bg1">
                    <a:lumMod val="75000"/>
                  </a:schemeClr>
                </a:solidFill>
                <a:latin typeface="Arial" panose="020B0604020202020204" pitchFamily="34" charset="0"/>
                <a:cs typeface="Arial" panose="020B0604020202020204" pitchFamily="34" charset="0"/>
              </a:rPr>
              <a:t>Retrieved June 25, 2025, from https://metadata.fdz.dzhw.eu/de/data-packages/stu-nac2018?page=1&amp;size=10&amp;type=surveys&amp;version=2.0.0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67866" y="-27384"/>
            <a:ext cx="12293600" cy="6908006"/>
          </a:xfrm>
          <a:prstGeom prst="rect">
            <a:avLst/>
          </a:prstGeom>
        </p:spPr>
      </p:pic>
      <p:sp>
        <p:nvSpPr>
          <p:cNvPr id="5" name="Foliennummernplatzhalter 3">
            <a:extLst>
              <a:ext uri="{FF2B5EF4-FFF2-40B4-BE49-F238E27FC236}">
                <a16:creationId xmlns:a16="http://schemas.microsoft.com/office/drawing/2014/main" id="{5E23683B-D147-4953-B9BD-89CF2BC3F363}"/>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23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180526CF-93DA-4971-A789-6E533810752F}"/>
              </a:ext>
            </a:extLst>
          </p:cNvPr>
          <p:cNvSpPr>
            <a:spLocks noGrp="1"/>
          </p:cNvSpPr>
          <p:nvPr>
            <p:ph type="title"/>
          </p:nvPr>
        </p:nvSpPr>
        <p:spPr>
          <a:xfrm>
            <a:off x="3863752" y="2467224"/>
            <a:ext cx="10515600" cy="1325563"/>
          </a:xfrm>
        </p:spPr>
        <p:txBody>
          <a:bodyPr>
            <a:normAutofit/>
          </a:bodyPr>
          <a:lstStyle/>
          <a:p>
            <a:r>
              <a:rPr lang="en-US" sz="2800" b="1">
                <a:solidFill>
                  <a:schemeClr val="bg1"/>
                </a:solidFill>
                <a:latin typeface="Arial" panose="020B0604020202020204" pitchFamily="34" charset="0"/>
                <a:cs typeface="Arial" panose="020B0604020202020204" pitchFamily="34" charset="0"/>
              </a:rPr>
              <a:t>Measurement Theory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24</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5E754D6B-755F-48C6-8D63-026F30F31BE7}"/>
              </a:ext>
            </a:extLst>
          </p:cNvPr>
          <p:cNvSpPr>
            <a:spLocks noGrp="1"/>
          </p:cNvSpPr>
          <p:nvPr>
            <p:ph type="title"/>
          </p:nvPr>
        </p:nvSpPr>
        <p:spPr>
          <a:xfrm>
            <a:off x="382354" y="-156912"/>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Measurement Theory</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8" name="Rechteck 7"/>
          <p:cNvSpPr/>
          <p:nvPr/>
        </p:nvSpPr>
        <p:spPr bwMode="auto">
          <a:xfrm>
            <a:off x="408706" y="1412776"/>
            <a:ext cx="1115990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Relevant theoretical/statistical concepts</a:t>
            </a:r>
            <a:endParaRPr lang="en-US"/>
          </a:p>
        </p:txBody>
      </p:sp>
      <p:sp>
        <p:nvSpPr>
          <p:cNvPr id="11" name="Textfeld 10"/>
          <p:cNvSpPr txBox="1"/>
          <p:nvPr/>
        </p:nvSpPr>
        <p:spPr bwMode="auto">
          <a:xfrm>
            <a:off x="1056778" y="2096136"/>
            <a:ext cx="5975326" cy="1404872"/>
          </a:xfrm>
          <a:prstGeom prst="rect">
            <a:avLst/>
          </a:prstGeom>
          <a:noFill/>
        </p:spPr>
        <p:txBody>
          <a:bodyPr wrap="square">
            <a:spAutoFit/>
          </a:bodyPr>
          <a:lstStyle/>
          <a:p>
            <a:pPr marL="285750" indent="-285750">
              <a:lnSpc>
                <a:spcPct val="125000"/>
              </a:lnSpc>
              <a:spcAft>
                <a:spcPts val="1200"/>
              </a:spcAft>
              <a:buFont typeface="Wingdings" panose="05000000000000000000" pitchFamily="2" charset="2"/>
              <a:buChar char="ü"/>
              <a:defRPr/>
            </a:pPr>
            <a:r>
              <a:rPr lang="en-US">
                <a:latin typeface="Arial"/>
                <a:cs typeface="Arial"/>
              </a:rPr>
              <a:t>Levels of measurements</a:t>
            </a:r>
            <a:endParaRPr lang="en-US"/>
          </a:p>
          <a:p>
            <a:pPr marL="285750" indent="-285750">
              <a:lnSpc>
                <a:spcPct val="125000"/>
              </a:lnSpc>
              <a:spcAft>
                <a:spcPts val="1200"/>
              </a:spcAft>
              <a:buFont typeface="Wingdings" panose="05000000000000000000" pitchFamily="2" charset="2"/>
              <a:buChar char="ü"/>
              <a:defRPr/>
            </a:pPr>
            <a:r>
              <a:rPr lang="en-US">
                <a:latin typeface="Arial"/>
                <a:cs typeface="Arial"/>
              </a:rPr>
              <a:t>Types of constructs</a:t>
            </a:r>
            <a:endParaRPr lang="en-US"/>
          </a:p>
          <a:p>
            <a:pPr marL="285750" indent="-285750">
              <a:lnSpc>
                <a:spcPct val="125000"/>
              </a:lnSpc>
              <a:spcAft>
                <a:spcPts val="1200"/>
              </a:spcAft>
              <a:buFont typeface="Wingdings" panose="05000000000000000000" pitchFamily="2" charset="2"/>
              <a:buChar char="ü"/>
              <a:defRPr/>
            </a:pPr>
            <a:r>
              <a:rPr lang="en-US">
                <a:latin typeface="Arial"/>
                <a:cs typeface="Arial"/>
              </a:rPr>
              <a:t>Total Survey Error Framework</a:t>
            </a:r>
            <a:endParaRPr lang="en-US"/>
          </a:p>
        </p:txBody>
      </p:sp>
      <p:pic>
        <p:nvPicPr>
          <p:cNvPr id="3" name="Grafik 2" descr="A meme showing the picture of a baby hippopotamus biting the leg of a person with the text saying: „When I’ve booked a questionnaire training and the trainer turns it into a statistics lecture“. "/>
          <p:cNvPicPr>
            <a:picLocks noChangeAspect="1"/>
          </p:cNvPicPr>
          <p:nvPr/>
        </p:nvPicPr>
        <p:blipFill>
          <a:blip r:embed="rId6"/>
          <a:stretch/>
        </p:blipFill>
        <p:spPr bwMode="auto">
          <a:xfrm>
            <a:off x="7327417" y="2204864"/>
            <a:ext cx="3710173" cy="3384600"/>
          </a:xfrm>
          <a:prstGeom prst="rect">
            <a:avLst/>
          </a:prstGeom>
        </p:spPr>
      </p:pic>
      <p:sp>
        <p:nvSpPr>
          <p:cNvPr id="15" name="Textfeld 14" descr="Image source">
            <a:extLst>
              <a:ext uri="{FF2B5EF4-FFF2-40B4-BE49-F238E27FC236}">
                <a16:creationId xmlns:a16="http://schemas.microsoft.com/office/drawing/2014/main" id="{AFC06DA4-86D6-4DB7-9C43-8427D3A31734}"/>
              </a:ext>
            </a:extLst>
          </p:cNvPr>
          <p:cNvSpPr txBox="1"/>
          <p:nvPr/>
        </p:nvSpPr>
        <p:spPr>
          <a:xfrm>
            <a:off x="7176120" y="5612227"/>
            <a:ext cx="3861470"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Image of a baby pygmy hippopotamus (original photo source unknown). Meme created using imgflip.com (accessed June 25, 2025).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25</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F5B6BF0E-BF1D-4793-B16D-960F0896BAC8}"/>
              </a:ext>
            </a:extLst>
          </p:cNvPr>
          <p:cNvSpPr>
            <a:spLocks noGrp="1"/>
          </p:cNvSpPr>
          <p:nvPr>
            <p:ph type="title"/>
          </p:nvPr>
        </p:nvSpPr>
        <p:spPr>
          <a:xfrm>
            <a:off x="396112" y="-202655"/>
            <a:ext cx="10515600" cy="132556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Levels of Measurement</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8" name="Rechteck 7"/>
          <p:cNvSpPr/>
          <p:nvPr/>
        </p:nvSpPr>
        <p:spPr bwMode="auto">
          <a:xfrm>
            <a:off x="407368" y="1196752"/>
            <a:ext cx="4103118"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Definition</a:t>
            </a:r>
            <a:endParaRPr lang="en-US" dirty="0"/>
          </a:p>
        </p:txBody>
      </p:sp>
      <p:sp>
        <p:nvSpPr>
          <p:cNvPr id="11" name="Textfeld 10"/>
          <p:cNvSpPr txBox="1"/>
          <p:nvPr/>
        </p:nvSpPr>
        <p:spPr bwMode="auto">
          <a:xfrm>
            <a:off x="407368" y="1793241"/>
            <a:ext cx="5256584" cy="1250983"/>
          </a:xfrm>
          <a:prstGeom prst="rect">
            <a:avLst/>
          </a:prstGeom>
          <a:noFill/>
        </p:spPr>
        <p:txBody>
          <a:bodyPr wrap="square">
            <a:spAutoFit/>
          </a:bodyPr>
          <a:lstStyle/>
          <a:p>
            <a:pPr>
              <a:lnSpc>
                <a:spcPct val="125000"/>
              </a:lnSpc>
              <a:spcAft>
                <a:spcPts val="1200"/>
              </a:spcAft>
              <a:defRPr/>
            </a:pPr>
            <a:r>
              <a:rPr lang="en-US" dirty="0">
                <a:latin typeface="Arial"/>
                <a:cs typeface="Arial"/>
              </a:rPr>
              <a:t>How is each variable </a:t>
            </a:r>
            <a:r>
              <a:rPr lang="en-US" b="1" dirty="0">
                <a:latin typeface="Arial"/>
                <a:cs typeface="Arial"/>
              </a:rPr>
              <a:t>measured</a:t>
            </a:r>
            <a:r>
              <a:rPr lang="en-US" dirty="0">
                <a:latin typeface="Arial"/>
                <a:cs typeface="Arial"/>
              </a:rPr>
              <a:t>?</a:t>
            </a:r>
            <a:endParaRPr lang="en-US" dirty="0"/>
          </a:p>
          <a:p>
            <a:pPr>
              <a:lnSpc>
                <a:spcPct val="125000"/>
              </a:lnSpc>
              <a:spcAft>
                <a:spcPts val="1200"/>
              </a:spcAft>
              <a:defRPr/>
            </a:pPr>
            <a:r>
              <a:rPr lang="en-US" dirty="0">
                <a:latin typeface="Arial"/>
                <a:cs typeface="Arial"/>
              </a:rPr>
              <a:t>What is the </a:t>
            </a:r>
            <a:r>
              <a:rPr lang="en-US" b="1" dirty="0">
                <a:latin typeface="Arial"/>
                <a:cs typeface="Arial"/>
              </a:rPr>
              <a:t>mathematical nature of the values </a:t>
            </a:r>
            <a:r>
              <a:rPr lang="en-US" dirty="0">
                <a:latin typeface="Arial"/>
                <a:cs typeface="Arial"/>
              </a:rPr>
              <a:t>assigned to each variable?</a:t>
            </a:r>
            <a:endParaRPr lang="en-US" dirty="0"/>
          </a:p>
        </p:txBody>
      </p:sp>
      <p:sp>
        <p:nvSpPr>
          <p:cNvPr id="16" name="Rechteck 15"/>
          <p:cNvSpPr/>
          <p:nvPr/>
        </p:nvSpPr>
        <p:spPr bwMode="auto">
          <a:xfrm>
            <a:off x="407368" y="3284984"/>
            <a:ext cx="6169780"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Importance</a:t>
            </a:r>
            <a:endParaRPr lang="en-US" dirty="0"/>
          </a:p>
        </p:txBody>
      </p:sp>
      <p:sp>
        <p:nvSpPr>
          <p:cNvPr id="15" name="Textfeld 14"/>
          <p:cNvSpPr txBox="1"/>
          <p:nvPr/>
        </p:nvSpPr>
        <p:spPr bwMode="auto">
          <a:xfrm>
            <a:off x="407368" y="3875575"/>
            <a:ext cx="6408712" cy="2635978"/>
          </a:xfrm>
          <a:prstGeom prst="rect">
            <a:avLst/>
          </a:prstGeom>
          <a:noFill/>
        </p:spPr>
        <p:txBody>
          <a:bodyPr wrap="square">
            <a:spAutoFit/>
          </a:bodyPr>
          <a:lstStyle/>
          <a:p>
            <a:pPr>
              <a:lnSpc>
                <a:spcPct val="125000"/>
              </a:lnSpc>
              <a:spcAft>
                <a:spcPts val="1200"/>
              </a:spcAft>
              <a:defRPr/>
            </a:pPr>
            <a:r>
              <a:rPr lang="en-US" dirty="0">
                <a:latin typeface="Arial"/>
                <a:cs typeface="Arial"/>
              </a:rPr>
              <a:t>Level of measurement determines the type of </a:t>
            </a:r>
            <a:r>
              <a:rPr lang="en-US" b="1" dirty="0">
                <a:latin typeface="Arial"/>
                <a:cs typeface="Arial"/>
              </a:rPr>
              <a:t>statistical analysis</a:t>
            </a:r>
            <a:r>
              <a:rPr lang="en-US" dirty="0">
                <a:latin typeface="Arial"/>
                <a:cs typeface="Arial"/>
              </a:rPr>
              <a:t> you can carry out with the outcomes of your questions</a:t>
            </a:r>
            <a:endParaRPr lang="en-US" dirty="0"/>
          </a:p>
          <a:p>
            <a:pPr>
              <a:lnSpc>
                <a:spcPct val="125000"/>
              </a:lnSpc>
              <a:defRPr/>
            </a:pPr>
            <a:r>
              <a:rPr lang="en-US" dirty="0">
                <a:latin typeface="Arial"/>
                <a:cs typeface="Arial"/>
              </a:rPr>
              <a:t>These levels reflect how data can be </a:t>
            </a:r>
            <a:endParaRPr lang="en-US" dirty="0"/>
          </a:p>
          <a:p>
            <a:pPr marL="285750" indent="-285750">
              <a:lnSpc>
                <a:spcPct val="125000"/>
              </a:lnSpc>
              <a:buFont typeface="Arial"/>
              <a:buChar char="•"/>
              <a:defRPr/>
            </a:pPr>
            <a:r>
              <a:rPr lang="en-US" dirty="0">
                <a:latin typeface="Arial"/>
                <a:cs typeface="Arial"/>
              </a:rPr>
              <a:t>quantified</a:t>
            </a:r>
            <a:endParaRPr lang="en-US" dirty="0"/>
          </a:p>
          <a:p>
            <a:pPr marL="285750" indent="-285750">
              <a:lnSpc>
                <a:spcPct val="125000"/>
              </a:lnSpc>
              <a:buFont typeface="Arial"/>
              <a:buChar char="•"/>
              <a:defRPr/>
            </a:pPr>
            <a:r>
              <a:rPr lang="en-US" dirty="0">
                <a:latin typeface="Arial"/>
                <a:cs typeface="Arial"/>
              </a:rPr>
              <a:t>analyzed</a:t>
            </a:r>
            <a:endParaRPr lang="en-US" dirty="0"/>
          </a:p>
          <a:p>
            <a:pPr marL="285750" indent="-285750">
              <a:lnSpc>
                <a:spcPct val="125000"/>
              </a:lnSpc>
              <a:buFont typeface="Arial"/>
              <a:buChar char="•"/>
              <a:defRPr/>
            </a:pPr>
            <a:r>
              <a:rPr lang="en-US" dirty="0">
                <a:latin typeface="Arial"/>
                <a:cs typeface="Arial"/>
              </a:rPr>
              <a:t>interpreted</a:t>
            </a:r>
            <a:endParaRPr lang="en-US" dirty="0"/>
          </a:p>
        </p:txBody>
      </p:sp>
      <p:sp>
        <p:nvSpPr>
          <p:cNvPr id="12" name="Rechteck 11"/>
          <p:cNvSpPr/>
          <p:nvPr/>
        </p:nvSpPr>
        <p:spPr bwMode="auto">
          <a:xfrm>
            <a:off x="6280472" y="1196752"/>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Four levels of measurement</a:t>
            </a:r>
            <a:endParaRPr lang="en-US" dirty="0"/>
          </a:p>
        </p:txBody>
      </p:sp>
      <p:graphicFrame>
        <p:nvGraphicFramePr>
          <p:cNvPr id="3" name="Diagramm 2" descr="Pyramid graph showing the four levels of measurement. From the bottom up the words: „nominal“, „ordinal“, „interval“, and „ratio“ are put into the pyramid. "/>
          <p:cNvGraphicFramePr>
            <a:graphicFrameLocks/>
          </p:cNvGraphicFramePr>
          <p:nvPr>
            <p:extLst>
              <p:ext uri="{D42A27DB-BD31-4B8C-83A1-F6EECF244321}">
                <p14:modId xmlns:p14="http://schemas.microsoft.com/office/powerpoint/2010/main" val="3957101802"/>
              </p:ext>
            </p:extLst>
          </p:nvPr>
        </p:nvGraphicFramePr>
        <p:xfrm>
          <a:off x="6280472" y="2088512"/>
          <a:ext cx="5256584" cy="366447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Graphic spid="3"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26</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03EFB51B-D3A6-4313-B42B-64F85BEF6325}"/>
              </a:ext>
            </a:extLst>
          </p:cNvPr>
          <p:cNvSpPr>
            <a:spLocks noGrp="1"/>
          </p:cNvSpPr>
          <p:nvPr>
            <p:ph type="title"/>
          </p:nvPr>
        </p:nvSpPr>
        <p:spPr>
          <a:xfrm>
            <a:off x="334144" y="-148261"/>
            <a:ext cx="10515600" cy="132556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Levels of Measurement</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519832" y="1124744"/>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Nominal data</a:t>
            </a:r>
            <a:endParaRPr lang="en-US" dirty="0"/>
          </a:p>
        </p:txBody>
      </p:sp>
      <p:pic>
        <p:nvPicPr>
          <p:cNvPr id="8" name="Grafik 7" descr="Graphic titled: „Nominal data divides variables into mutually exclusive, labeled categories.“ There are three graphs shown as examples: on the left one for eye color (Blue, Brown, Green), in the middle one for smartphone types (iPhone, Samsung, Moto), and on the right one for transport (Bus, Train, Car). Underneath, the text says: „How is nominal data analyzed?“ and two text blocks, where one says: „Descriptive statistics: Frequency distribution and mode“ and the other one says: „Non-parametric statistical tests“. "/>
          <p:cNvPicPr>
            <a:picLocks noChangeAspect="1"/>
          </p:cNvPicPr>
          <p:nvPr/>
        </p:nvPicPr>
        <p:blipFill>
          <a:blip r:embed="rId6"/>
          <a:srcRect t="16829"/>
          <a:stretch/>
        </p:blipFill>
        <p:spPr bwMode="auto">
          <a:xfrm>
            <a:off x="606599" y="1916832"/>
            <a:ext cx="6188849" cy="3384376"/>
          </a:xfrm>
          <a:prstGeom prst="rect">
            <a:avLst/>
          </a:prstGeom>
        </p:spPr>
      </p:pic>
      <p:sp>
        <p:nvSpPr>
          <p:cNvPr id="16" name="Textfeld 15" descr="Image source">
            <a:extLst>
              <a:ext uri="{FF2B5EF4-FFF2-40B4-BE49-F238E27FC236}">
                <a16:creationId xmlns:a16="http://schemas.microsoft.com/office/drawing/2014/main" id="{F845430E-8CDD-4C39-A50A-7527785F3608}"/>
              </a:ext>
            </a:extLst>
          </p:cNvPr>
          <p:cNvSpPr txBox="1"/>
          <p:nvPr/>
        </p:nvSpPr>
        <p:spPr>
          <a:xfrm>
            <a:off x="551384" y="5301208"/>
            <a:ext cx="6096000" cy="307777"/>
          </a:xfrm>
          <a:prstGeom prst="rect">
            <a:avLst/>
          </a:prstGeom>
          <a:noFill/>
        </p:spPr>
        <p:txBody>
          <a:bodyPr wrap="square">
            <a:spAutoFit/>
          </a:bodyPr>
          <a:lstStyle/>
          <a:p>
            <a:r>
              <a:rPr lang="en-US" sz="700" dirty="0" err="1">
                <a:solidFill>
                  <a:schemeClr val="bg1">
                    <a:lumMod val="75000"/>
                  </a:schemeClr>
                </a:solidFill>
                <a:latin typeface="Arial" panose="020B0604020202020204" pitchFamily="34" charset="0"/>
                <a:cs typeface="Arial" panose="020B0604020202020204" pitchFamily="34" charset="0"/>
              </a:rPr>
              <a:t>CareerFoundry</a:t>
            </a:r>
            <a:r>
              <a:rPr lang="en-US" sz="700" dirty="0">
                <a:solidFill>
                  <a:schemeClr val="bg1">
                    <a:lumMod val="75000"/>
                  </a:schemeClr>
                </a:solidFill>
                <a:latin typeface="Arial" panose="020B0604020202020204" pitchFamily="34" charset="0"/>
                <a:cs typeface="Arial" panose="020B0604020202020204" pitchFamily="34" charset="0"/>
              </a:rPr>
              <a:t>. (n.d.). </a:t>
            </a:r>
            <a:r>
              <a:rPr lang="en-US" sz="700" i="1" dirty="0">
                <a:solidFill>
                  <a:schemeClr val="bg1">
                    <a:lumMod val="75000"/>
                  </a:schemeClr>
                </a:solidFill>
                <a:latin typeface="Arial" panose="020B0604020202020204" pitchFamily="34" charset="0"/>
                <a:cs typeface="Arial" panose="020B0604020202020204" pitchFamily="34" charset="0"/>
              </a:rPr>
              <a:t>Data levels of measurement: A beginner’s guide</a:t>
            </a:r>
            <a:r>
              <a:rPr lang="en-US" sz="700" dirty="0">
                <a:solidFill>
                  <a:schemeClr val="bg1">
                    <a:lumMod val="75000"/>
                  </a:schemeClr>
                </a:solidFill>
                <a:latin typeface="Arial" panose="020B0604020202020204" pitchFamily="34" charset="0"/>
                <a:cs typeface="Arial" panose="020B0604020202020204" pitchFamily="34" charset="0"/>
              </a:rPr>
              <a:t>. Retrieved June 25, 2025, from https://careerfoundry.com/en/blog/data-analytics/data-levels-of-measurement/. .</a:t>
            </a:r>
          </a:p>
        </p:txBody>
      </p:sp>
      <p:pic>
        <p:nvPicPr>
          <p:cNvPr id="12" name="Grafik 11" descr="Question from the Nacaps survey about the current status of the phd/doctorate with 4 possible answers shown. "/>
          <p:cNvPicPr>
            <a:picLocks noChangeAspect="1"/>
          </p:cNvPicPr>
          <p:nvPr/>
        </p:nvPicPr>
        <p:blipFill>
          <a:blip r:embed="rId7"/>
          <a:srcRect r="686"/>
          <a:stretch/>
        </p:blipFill>
        <p:spPr bwMode="auto">
          <a:xfrm>
            <a:off x="7119232" y="1340768"/>
            <a:ext cx="4862828" cy="2973057"/>
          </a:xfrm>
          <a:prstGeom prst="rect">
            <a:avLst/>
          </a:prstGeom>
          <a:ln>
            <a:solidFill>
              <a:schemeClr val="tx1"/>
            </a:solidFill>
          </a:ln>
        </p:spPr>
      </p:pic>
      <p:pic>
        <p:nvPicPr>
          <p:cNvPr id="14" name="Grafik 13" descr="Question from the Nacaps survey asking „For what reasons did you interrupt your PhD/doctorate project?“ and an empty text box for the answer. "/>
          <p:cNvPicPr>
            <a:picLocks noChangeAspect="1"/>
          </p:cNvPicPr>
          <p:nvPr/>
        </p:nvPicPr>
        <p:blipFill>
          <a:blip r:embed="rId8"/>
          <a:stretch/>
        </p:blipFill>
        <p:spPr bwMode="auto">
          <a:xfrm>
            <a:off x="7119909" y="4467323"/>
            <a:ext cx="4862151" cy="1758102"/>
          </a:xfrm>
          <a:prstGeom prst="rect">
            <a:avLst/>
          </a:prstGeom>
          <a:ln>
            <a:solidFill>
              <a:schemeClr val="tx1"/>
            </a:solidFill>
          </a:ln>
        </p:spPr>
      </p:pic>
      <p:sp>
        <p:nvSpPr>
          <p:cNvPr id="15" name="Textfeld 14" descr="Images source">
            <a:extLst>
              <a:ext uri="{FF2B5EF4-FFF2-40B4-BE49-F238E27FC236}">
                <a16:creationId xmlns:a16="http://schemas.microsoft.com/office/drawing/2014/main" id="{B99E38E7-45AE-4A93-A196-F6CD0415F96B}"/>
              </a:ext>
            </a:extLst>
          </p:cNvPr>
          <p:cNvSpPr txBox="1"/>
          <p:nvPr/>
        </p:nvSpPr>
        <p:spPr bwMode="auto">
          <a:xfrm>
            <a:off x="7008337" y="6218148"/>
            <a:ext cx="4992319" cy="523220"/>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 A01 &amp; A02.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27</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4882416D-AAC1-4E0F-966F-720740EF93DF}"/>
              </a:ext>
            </a:extLst>
          </p:cNvPr>
          <p:cNvSpPr>
            <a:spLocks noGrp="1"/>
          </p:cNvSpPr>
          <p:nvPr>
            <p:ph type="title"/>
          </p:nvPr>
        </p:nvSpPr>
        <p:spPr>
          <a:xfrm>
            <a:off x="335360" y="-171400"/>
            <a:ext cx="10515600" cy="132556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Levels of Measurement</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519832" y="1196752"/>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Ordinal data</a:t>
            </a:r>
            <a:endParaRPr lang="en-US" dirty="0"/>
          </a:p>
        </p:txBody>
      </p:sp>
      <p:pic>
        <p:nvPicPr>
          <p:cNvPr id="3" name="Grafik 2" descr="Graphic from a guide about data levels of measurement, this one is about ordinal data. The text at the top says: „Ordinal data classifies variables into categories which have a natural order or rank.“ Underneath there are three examples of ordinal data organized in graphs, one showing school grades (A,B,C), one educational levels (Bachelor’s, Master’s, PhD), and one Seniority Level (Junior, Mid, Senior). At the bottom of the page the text says: „How is ordinal data analyzed?“ with two text boxes next to it saying: „Descriptive statistics: Frequency distribution, mode, median, and range“ and the other saying: Non-parametric statistical tests“. "/>
          <p:cNvPicPr>
            <a:picLocks noChangeAspect="1"/>
          </p:cNvPicPr>
          <p:nvPr/>
        </p:nvPicPr>
        <p:blipFill>
          <a:blip r:embed="rId6"/>
          <a:srcRect t="17310"/>
          <a:stretch/>
        </p:blipFill>
        <p:spPr bwMode="auto">
          <a:xfrm>
            <a:off x="579673" y="1838532"/>
            <a:ext cx="6236407" cy="3390668"/>
          </a:xfrm>
          <a:prstGeom prst="rect">
            <a:avLst/>
          </a:prstGeom>
        </p:spPr>
      </p:pic>
      <p:sp>
        <p:nvSpPr>
          <p:cNvPr id="15" name="Textfeld 14" descr="Image source">
            <a:extLst>
              <a:ext uri="{FF2B5EF4-FFF2-40B4-BE49-F238E27FC236}">
                <a16:creationId xmlns:a16="http://schemas.microsoft.com/office/drawing/2014/main" id="{FD153244-E8AF-4777-BC8B-C62946D1A899}"/>
              </a:ext>
            </a:extLst>
          </p:cNvPr>
          <p:cNvSpPr txBox="1"/>
          <p:nvPr/>
        </p:nvSpPr>
        <p:spPr bwMode="auto">
          <a:xfrm>
            <a:off x="504056" y="5229200"/>
            <a:ext cx="6096000" cy="307777"/>
          </a:xfrm>
          <a:prstGeom prst="rect">
            <a:avLst/>
          </a:prstGeom>
          <a:noFill/>
        </p:spPr>
        <p:txBody>
          <a:bodyPr wrap="square">
            <a:spAutoFit/>
          </a:bodyPr>
          <a:lstStyle/>
          <a:p>
            <a:r>
              <a:rPr lang="en-US" sz="700" dirty="0" err="1">
                <a:solidFill>
                  <a:schemeClr val="bg1">
                    <a:lumMod val="75000"/>
                  </a:schemeClr>
                </a:solidFill>
                <a:latin typeface="Arial" panose="020B0604020202020204" pitchFamily="34" charset="0"/>
                <a:cs typeface="Arial" panose="020B0604020202020204" pitchFamily="34" charset="0"/>
              </a:rPr>
              <a:t>CareerFoundry</a:t>
            </a:r>
            <a:r>
              <a:rPr lang="en-US" sz="700" dirty="0">
                <a:solidFill>
                  <a:schemeClr val="bg1">
                    <a:lumMod val="75000"/>
                  </a:schemeClr>
                </a:solidFill>
                <a:latin typeface="Arial" panose="020B0604020202020204" pitchFamily="34" charset="0"/>
                <a:cs typeface="Arial" panose="020B0604020202020204" pitchFamily="34" charset="0"/>
              </a:rPr>
              <a:t>. (n.d.). </a:t>
            </a:r>
            <a:r>
              <a:rPr lang="en-US" sz="700" i="1" dirty="0">
                <a:solidFill>
                  <a:schemeClr val="bg1">
                    <a:lumMod val="75000"/>
                  </a:schemeClr>
                </a:solidFill>
                <a:latin typeface="Arial" panose="020B0604020202020204" pitchFamily="34" charset="0"/>
                <a:cs typeface="Arial" panose="020B0604020202020204" pitchFamily="34" charset="0"/>
              </a:rPr>
              <a:t>Data levels of measurement: A beginner’s guide</a:t>
            </a:r>
            <a:r>
              <a:rPr lang="en-US" sz="700" dirty="0">
                <a:solidFill>
                  <a:schemeClr val="bg1">
                    <a:lumMod val="75000"/>
                  </a:schemeClr>
                </a:solidFill>
                <a:latin typeface="Arial" panose="020B0604020202020204" pitchFamily="34" charset="0"/>
                <a:cs typeface="Arial" panose="020B0604020202020204" pitchFamily="34" charset="0"/>
              </a:rPr>
              <a:t>. Retrieved from https://careerfoundry.com/en/blog/data-analytics/data-levels-of-measurement/ (retrieved June 25,2025.</a:t>
            </a:r>
          </a:p>
        </p:txBody>
      </p:sp>
      <p:pic>
        <p:nvPicPr>
          <p:cNvPr id="14" name="Grafik 13" descr="Question from the Nacaps survey asking about the vocational training of the parents of the respondents. "/>
          <p:cNvPicPr>
            <a:picLocks noChangeAspect="1"/>
          </p:cNvPicPr>
          <p:nvPr/>
        </p:nvPicPr>
        <p:blipFill>
          <a:blip r:embed="rId7"/>
          <a:srcRect r="18168" b="50811"/>
          <a:stretch/>
        </p:blipFill>
        <p:spPr bwMode="auto">
          <a:xfrm>
            <a:off x="7000552" y="1556792"/>
            <a:ext cx="4784080" cy="2676726"/>
          </a:xfrm>
          <a:prstGeom prst="rect">
            <a:avLst/>
          </a:prstGeom>
          <a:ln>
            <a:solidFill>
              <a:schemeClr val="tx1"/>
            </a:solidFill>
          </a:ln>
        </p:spPr>
      </p:pic>
      <p:sp>
        <p:nvSpPr>
          <p:cNvPr id="17" name="Textfeld 16" descr="Image source">
            <a:extLst>
              <a:ext uri="{FF2B5EF4-FFF2-40B4-BE49-F238E27FC236}">
                <a16:creationId xmlns:a16="http://schemas.microsoft.com/office/drawing/2014/main" id="{70DB1243-0A75-45B8-B196-54B0486FC8EF}"/>
              </a:ext>
            </a:extLst>
          </p:cNvPr>
          <p:cNvSpPr txBox="1"/>
          <p:nvPr/>
        </p:nvSpPr>
        <p:spPr bwMode="auto">
          <a:xfrm>
            <a:off x="6927509" y="4221088"/>
            <a:ext cx="5001139" cy="523220"/>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1. Data collection: 2019.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(1st wave - doctoral candidates) (English) ". Question E13.</a:t>
            </a:r>
          </a:p>
        </p:txBody>
      </p:sp>
      <p:pic>
        <p:nvPicPr>
          <p:cNvPr id="16" name="Grafik 15" descr="A question from the Nacaps survey asking about the respondent’s state of health, with the answer option showing the range between &quot;very good&quot; and &quot;very poor&quot;. "/>
          <p:cNvPicPr>
            <a:picLocks noChangeAspect="1"/>
          </p:cNvPicPr>
          <p:nvPr/>
        </p:nvPicPr>
        <p:blipFill>
          <a:blip r:embed="rId8"/>
          <a:stretch/>
        </p:blipFill>
        <p:spPr bwMode="auto">
          <a:xfrm>
            <a:off x="7000552" y="4869160"/>
            <a:ext cx="4784080" cy="1048304"/>
          </a:xfrm>
          <a:prstGeom prst="rect">
            <a:avLst/>
          </a:prstGeom>
          <a:ln>
            <a:solidFill>
              <a:schemeClr val="tx1"/>
            </a:solidFill>
          </a:ln>
        </p:spPr>
      </p:pic>
      <p:sp>
        <p:nvSpPr>
          <p:cNvPr id="6" name="Rechteck 5">
            <a:extLst>
              <a:ext uri="{C183D7F6-B498-43B3-948B-1728B52AA6E4}">
                <adec:decorative xmlns:adec="http://schemas.microsoft.com/office/drawing/2017/decorative" val="1"/>
              </a:ext>
            </a:extLst>
          </p:cNvPr>
          <p:cNvSpPr/>
          <p:nvPr/>
        </p:nvSpPr>
        <p:spPr bwMode="auto">
          <a:xfrm>
            <a:off x="7464152" y="1916832"/>
            <a:ext cx="2448272" cy="205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19" name="Textfeld 18" descr="Image source">
            <a:extLst>
              <a:ext uri="{FF2B5EF4-FFF2-40B4-BE49-F238E27FC236}">
                <a16:creationId xmlns:a16="http://schemas.microsoft.com/office/drawing/2014/main" id="{66D2ED44-0251-435E-940A-1D65514D54EF}"/>
              </a:ext>
            </a:extLst>
          </p:cNvPr>
          <p:cNvSpPr txBox="1"/>
          <p:nvPr/>
        </p:nvSpPr>
        <p:spPr bwMode="auto">
          <a:xfrm>
            <a:off x="6927509" y="5930116"/>
            <a:ext cx="5001139" cy="523220"/>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 C08.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a:xfrm>
            <a:off x="8610600" y="6309320"/>
            <a:ext cx="2743200" cy="365125"/>
          </a:xfrm>
        </p:spPr>
        <p:txBody>
          <a:bodyPr/>
          <a:lstStyle/>
          <a:p>
            <a:pPr>
              <a:defRPr/>
            </a:pPr>
            <a:fld id="{A8918DED-79B9-4C2D-B520-2D6348B37FD9}" type="slidenum">
              <a:rPr lang="en-US" smtClean="0">
                <a:solidFill>
                  <a:schemeClr val="bg1">
                    <a:lumMod val="50000"/>
                  </a:schemeClr>
                </a:solidFill>
                <a:latin typeface="Helvetica"/>
              </a:rPr>
              <a:t>28</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A58C1E09-7941-4AD3-9DC1-972266D40625}"/>
              </a:ext>
            </a:extLst>
          </p:cNvPr>
          <p:cNvSpPr>
            <a:spLocks noGrp="1"/>
          </p:cNvSpPr>
          <p:nvPr>
            <p:ph type="title"/>
          </p:nvPr>
        </p:nvSpPr>
        <p:spPr>
          <a:xfrm>
            <a:off x="334144" y="-148982"/>
            <a:ext cx="10515600" cy="132556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Levels of Measurement</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519832" y="1506877"/>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Interval data</a:t>
            </a:r>
            <a:endParaRPr lang="en-US" dirty="0"/>
          </a:p>
        </p:txBody>
      </p:sp>
      <p:pic>
        <p:nvPicPr>
          <p:cNvPr id="3" name="Grafik 2" descr="Graphic from a guide about data levels of measurement, this one is about interval data.  On the top of the page the text says: „Interval data is measured along a numerical scale that has equal intervals between adjacent values“. Underneath there are some examples shown in form of different graphs, one showing temperature rising (from 70˚ to 90˚), one the IQ-score (between 40 and 160), and one showing income ranges (between $ 19-29k and $ 40-46k). Underneath the text says: „How is interval data analyzed?“, another text boy saying: „Descriptive statistics: Frequency distribution, mode, median, and mean; range, standard deviation, and variance“, another saying: „parametric statistical tests (e.g. t-test, linear regression)“. "/>
          <p:cNvPicPr>
            <a:picLocks noChangeAspect="1"/>
          </p:cNvPicPr>
          <p:nvPr/>
        </p:nvPicPr>
        <p:blipFill>
          <a:blip r:embed="rId6"/>
          <a:srcRect t="18084"/>
          <a:stretch/>
        </p:blipFill>
        <p:spPr bwMode="auto">
          <a:xfrm>
            <a:off x="631638" y="2276872"/>
            <a:ext cx="6184442" cy="3330939"/>
          </a:xfrm>
          <a:prstGeom prst="rect">
            <a:avLst/>
          </a:prstGeom>
        </p:spPr>
      </p:pic>
      <p:sp>
        <p:nvSpPr>
          <p:cNvPr id="16" name="Textfeld 15" descr="Image source">
            <a:extLst>
              <a:ext uri="{FF2B5EF4-FFF2-40B4-BE49-F238E27FC236}">
                <a16:creationId xmlns:a16="http://schemas.microsoft.com/office/drawing/2014/main" id="{AA8684C1-9C96-4AA6-89DA-4DC3C8B6D3E0}"/>
              </a:ext>
            </a:extLst>
          </p:cNvPr>
          <p:cNvSpPr txBox="1"/>
          <p:nvPr/>
        </p:nvSpPr>
        <p:spPr bwMode="auto">
          <a:xfrm>
            <a:off x="551384" y="5641503"/>
            <a:ext cx="6096000" cy="307777"/>
          </a:xfrm>
          <a:prstGeom prst="rect">
            <a:avLst/>
          </a:prstGeom>
          <a:noFill/>
        </p:spPr>
        <p:txBody>
          <a:bodyPr wrap="square">
            <a:spAutoFit/>
          </a:bodyPr>
          <a:lstStyle/>
          <a:p>
            <a:r>
              <a:rPr lang="en-US" sz="700" dirty="0" err="1">
                <a:solidFill>
                  <a:schemeClr val="bg1">
                    <a:lumMod val="75000"/>
                  </a:schemeClr>
                </a:solidFill>
                <a:latin typeface="Arial" panose="020B0604020202020204" pitchFamily="34" charset="0"/>
                <a:cs typeface="Arial" panose="020B0604020202020204" pitchFamily="34" charset="0"/>
              </a:rPr>
              <a:t>CareerFoundry</a:t>
            </a:r>
            <a:r>
              <a:rPr lang="en-US" sz="700" dirty="0">
                <a:solidFill>
                  <a:schemeClr val="bg1">
                    <a:lumMod val="75000"/>
                  </a:schemeClr>
                </a:solidFill>
                <a:latin typeface="Arial" panose="020B0604020202020204" pitchFamily="34" charset="0"/>
                <a:cs typeface="Arial" panose="020B0604020202020204" pitchFamily="34" charset="0"/>
              </a:rPr>
              <a:t>. (n.d.). </a:t>
            </a:r>
            <a:r>
              <a:rPr lang="en-US" sz="700" i="1" dirty="0">
                <a:solidFill>
                  <a:schemeClr val="bg1">
                    <a:lumMod val="75000"/>
                  </a:schemeClr>
                </a:solidFill>
                <a:latin typeface="Arial" panose="020B0604020202020204" pitchFamily="34" charset="0"/>
                <a:cs typeface="Arial" panose="020B0604020202020204" pitchFamily="34" charset="0"/>
              </a:rPr>
              <a:t>Data levels of measurement: A beginner’s guide</a:t>
            </a:r>
            <a:r>
              <a:rPr lang="en-US" sz="700" dirty="0">
                <a:solidFill>
                  <a:schemeClr val="bg1">
                    <a:lumMod val="75000"/>
                  </a:schemeClr>
                </a:solidFill>
                <a:latin typeface="Arial" panose="020B0604020202020204" pitchFamily="34" charset="0"/>
                <a:cs typeface="Arial" panose="020B0604020202020204" pitchFamily="34" charset="0"/>
              </a:rPr>
              <a:t>. Retrieved June 25, 2025, from https://careerfoundry.com/en/blog/data-analytics/data-levels-of-measurement/. </a:t>
            </a:r>
          </a:p>
        </p:txBody>
      </p:sp>
      <p:pic>
        <p:nvPicPr>
          <p:cNvPr id="12" name="Grafik 11" descr="Question from the Nacaps study 2018 about the start of the current/last job of the respondents "/>
          <p:cNvPicPr>
            <a:picLocks noChangeAspect="1"/>
          </p:cNvPicPr>
          <p:nvPr/>
        </p:nvPicPr>
        <p:blipFill>
          <a:blip r:embed="rId7"/>
          <a:stretch/>
        </p:blipFill>
        <p:spPr bwMode="auto">
          <a:xfrm>
            <a:off x="6960096" y="1739327"/>
            <a:ext cx="5101222" cy="1977705"/>
          </a:xfrm>
          <a:prstGeom prst="rect">
            <a:avLst/>
          </a:prstGeom>
          <a:ln>
            <a:solidFill>
              <a:schemeClr val="tx1"/>
            </a:solidFill>
          </a:ln>
        </p:spPr>
      </p:pic>
      <p:sp>
        <p:nvSpPr>
          <p:cNvPr id="13" name="Rechteck 12">
            <a:extLst>
              <a:ext uri="{C183D7F6-B498-43B3-948B-1728B52AA6E4}">
                <adec:decorative xmlns:adec="http://schemas.microsoft.com/office/drawing/2017/decorative" val="1"/>
              </a:ext>
            </a:extLst>
          </p:cNvPr>
          <p:cNvSpPr/>
          <p:nvPr/>
        </p:nvSpPr>
        <p:spPr bwMode="auto">
          <a:xfrm>
            <a:off x="7721326" y="2740201"/>
            <a:ext cx="1975074" cy="90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14" name="Textfeld 13" descr="Image source">
            <a:extLst>
              <a:ext uri="{FF2B5EF4-FFF2-40B4-BE49-F238E27FC236}">
                <a16:creationId xmlns:a16="http://schemas.microsoft.com/office/drawing/2014/main" id="{63D36840-FDC3-4DAC-B82A-321B76CBC7EA}"/>
              </a:ext>
            </a:extLst>
          </p:cNvPr>
          <p:cNvSpPr txBox="1"/>
          <p:nvPr/>
        </p:nvSpPr>
        <p:spPr bwMode="auto">
          <a:xfrm>
            <a:off x="6860251" y="3746566"/>
            <a:ext cx="5121809" cy="523220"/>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 B08.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29</a:t>
            </a:fld>
            <a:endParaRPr lang="en-US" dirty="0">
              <a:solidFill>
                <a:schemeClr val="bg1">
                  <a:lumMod val="50000"/>
                </a:schemeClr>
              </a:solidFill>
              <a:latin typeface="Helvetica"/>
            </a:endParaRPr>
          </a:p>
        </p:txBody>
      </p:sp>
      <p:sp>
        <p:nvSpPr>
          <p:cNvPr id="6" name="Titel 5">
            <a:extLst>
              <a:ext uri="{FF2B5EF4-FFF2-40B4-BE49-F238E27FC236}">
                <a16:creationId xmlns:a16="http://schemas.microsoft.com/office/drawing/2014/main" id="{FEB2B045-00DF-4A4B-85C1-B002F89D6EFE}"/>
              </a:ext>
            </a:extLst>
          </p:cNvPr>
          <p:cNvSpPr>
            <a:spLocks noGrp="1"/>
          </p:cNvSpPr>
          <p:nvPr>
            <p:ph type="title"/>
          </p:nvPr>
        </p:nvSpPr>
        <p:spPr>
          <a:xfrm>
            <a:off x="236660" y="-182729"/>
            <a:ext cx="10515600" cy="132556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Levels of Measurement</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407368" y="1338789"/>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Ratio data</a:t>
            </a:r>
            <a:endParaRPr lang="en-US" dirty="0"/>
          </a:p>
        </p:txBody>
      </p:sp>
      <p:pic>
        <p:nvPicPr>
          <p:cNvPr id="3" name="Grafik 2" descr="Graphic from a guide about data levels of measurement, this one is about ratio data. At the top of the page the text says: „Ratio data is measured along a numerical scale that has equal distances between adjacent values, and a true zero.“. Underneath three graphs are shown as an example, one showing weight in kilogramms, one the number of staff, and one the income in USD. Underneath the text says: „ How it ratio data analyzed?“ and another text box says:“Descriptive statistics: Frequency distribution; mode, median, and mean; range, standard deviation, variance, and coefficient of variation“, another saying: „parametric statistical tests (e.g. ANOVA, linear regression)“. "/>
          <p:cNvPicPr>
            <a:picLocks noChangeAspect="1"/>
          </p:cNvPicPr>
          <p:nvPr/>
        </p:nvPicPr>
        <p:blipFill>
          <a:blip r:embed="rId6"/>
          <a:srcRect t="17346"/>
          <a:stretch/>
        </p:blipFill>
        <p:spPr bwMode="auto">
          <a:xfrm>
            <a:off x="489374" y="1988840"/>
            <a:ext cx="6254697" cy="3399105"/>
          </a:xfrm>
          <a:prstGeom prst="rect">
            <a:avLst/>
          </a:prstGeom>
        </p:spPr>
      </p:pic>
      <p:sp>
        <p:nvSpPr>
          <p:cNvPr id="22" name="Textfeld 21" descr="Image source">
            <a:extLst>
              <a:ext uri="{FF2B5EF4-FFF2-40B4-BE49-F238E27FC236}">
                <a16:creationId xmlns:a16="http://schemas.microsoft.com/office/drawing/2014/main" id="{09FC3697-AAC7-42AC-96BB-9874754D159E}"/>
              </a:ext>
            </a:extLst>
          </p:cNvPr>
          <p:cNvSpPr txBox="1"/>
          <p:nvPr/>
        </p:nvSpPr>
        <p:spPr bwMode="auto">
          <a:xfrm>
            <a:off x="407368" y="5373216"/>
            <a:ext cx="6096000" cy="307777"/>
          </a:xfrm>
          <a:prstGeom prst="rect">
            <a:avLst/>
          </a:prstGeom>
          <a:noFill/>
        </p:spPr>
        <p:txBody>
          <a:bodyPr wrap="square">
            <a:spAutoFit/>
          </a:bodyPr>
          <a:lstStyle/>
          <a:p>
            <a:r>
              <a:rPr lang="en-US" sz="700" dirty="0" err="1">
                <a:solidFill>
                  <a:schemeClr val="bg1">
                    <a:lumMod val="75000"/>
                  </a:schemeClr>
                </a:solidFill>
                <a:latin typeface="Arial" panose="020B0604020202020204" pitchFamily="34" charset="0"/>
                <a:cs typeface="Arial" panose="020B0604020202020204" pitchFamily="34" charset="0"/>
              </a:rPr>
              <a:t>CareerFoundry</a:t>
            </a:r>
            <a:r>
              <a:rPr lang="en-US" sz="700" dirty="0">
                <a:solidFill>
                  <a:schemeClr val="bg1">
                    <a:lumMod val="75000"/>
                  </a:schemeClr>
                </a:solidFill>
                <a:latin typeface="Arial" panose="020B0604020202020204" pitchFamily="34" charset="0"/>
                <a:cs typeface="Arial" panose="020B0604020202020204" pitchFamily="34" charset="0"/>
              </a:rPr>
              <a:t>. (n.d.). </a:t>
            </a:r>
            <a:r>
              <a:rPr lang="en-US" sz="700" i="1" dirty="0">
                <a:solidFill>
                  <a:schemeClr val="bg1">
                    <a:lumMod val="75000"/>
                  </a:schemeClr>
                </a:solidFill>
                <a:latin typeface="Arial" panose="020B0604020202020204" pitchFamily="34" charset="0"/>
                <a:cs typeface="Arial" panose="020B0604020202020204" pitchFamily="34" charset="0"/>
              </a:rPr>
              <a:t>Data levels of measurement: A beginner’s guide</a:t>
            </a:r>
            <a:r>
              <a:rPr lang="en-US" sz="700" dirty="0">
                <a:solidFill>
                  <a:schemeClr val="bg1">
                    <a:lumMod val="75000"/>
                  </a:schemeClr>
                </a:solidFill>
                <a:latin typeface="Arial" panose="020B0604020202020204" pitchFamily="34" charset="0"/>
                <a:cs typeface="Arial" panose="020B0604020202020204" pitchFamily="34" charset="0"/>
              </a:rPr>
              <a:t>. Retrieved June 25, 2025, from https://careerfoundry.com/en/blog/data-analytics/data-levels-of-measurement/. </a:t>
            </a:r>
          </a:p>
        </p:txBody>
      </p:sp>
      <p:pic>
        <p:nvPicPr>
          <p:cNvPr id="14" name="Grafik 13" descr="Question from the Nacaps survey asking „How many people are currently supervising your doctoral project?“ and two answer options, one with an open answer field. "/>
          <p:cNvPicPr>
            <a:picLocks noChangeAspect="1"/>
          </p:cNvPicPr>
          <p:nvPr/>
        </p:nvPicPr>
        <p:blipFill>
          <a:blip r:embed="rId7"/>
          <a:stretch/>
        </p:blipFill>
        <p:spPr bwMode="auto">
          <a:xfrm>
            <a:off x="6951552" y="1216095"/>
            <a:ext cx="4702460" cy="1924873"/>
          </a:xfrm>
          <a:prstGeom prst="rect">
            <a:avLst/>
          </a:prstGeom>
          <a:ln>
            <a:solidFill>
              <a:schemeClr val="tx1"/>
            </a:solidFill>
          </a:ln>
        </p:spPr>
      </p:pic>
      <p:pic>
        <p:nvPicPr>
          <p:cNvPr id="12" name="Grafik 11" descr="Question from the Nacaps survey asking the respondents about their monthly gross income. For the answer options two text boxes are given, one for „Amount“ and one for „Currency“. "/>
          <p:cNvPicPr>
            <a:picLocks noChangeAspect="1"/>
          </p:cNvPicPr>
          <p:nvPr/>
        </p:nvPicPr>
        <p:blipFill>
          <a:blip r:embed="rId8"/>
          <a:stretch/>
        </p:blipFill>
        <p:spPr bwMode="auto">
          <a:xfrm>
            <a:off x="6951552" y="3212976"/>
            <a:ext cx="4719456" cy="3025452"/>
          </a:xfrm>
          <a:prstGeom prst="rect">
            <a:avLst/>
          </a:prstGeom>
          <a:ln>
            <a:solidFill>
              <a:schemeClr val="tx1"/>
            </a:solidFill>
          </a:ln>
        </p:spPr>
      </p:pic>
      <p:sp>
        <p:nvSpPr>
          <p:cNvPr id="15" name="Rechteck 14">
            <a:extLst>
              <a:ext uri="{C183D7F6-B498-43B3-948B-1728B52AA6E4}">
                <adec:decorative xmlns:adec="http://schemas.microsoft.com/office/drawing/2017/decorative" val="1"/>
              </a:ext>
            </a:extLst>
          </p:cNvPr>
          <p:cNvSpPr/>
          <p:nvPr/>
        </p:nvSpPr>
        <p:spPr bwMode="auto">
          <a:xfrm>
            <a:off x="8328248" y="2060848"/>
            <a:ext cx="72008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16" name="Rechteck 15">
            <a:extLst>
              <a:ext uri="{C183D7F6-B498-43B3-948B-1728B52AA6E4}">
                <adec:decorative xmlns:adec="http://schemas.microsoft.com/office/drawing/2017/decorative" val="1"/>
              </a:ext>
            </a:extLst>
          </p:cNvPr>
          <p:cNvSpPr/>
          <p:nvPr/>
        </p:nvSpPr>
        <p:spPr bwMode="auto">
          <a:xfrm>
            <a:off x="8760296" y="2213248"/>
            <a:ext cx="72008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2" name="Rechteck: abgerundete Ecken 1">
            <a:extLst>
              <a:ext uri="{FF2B5EF4-FFF2-40B4-BE49-F238E27FC236}">
                <a16:creationId xmlns:a16="http://schemas.microsoft.com/office/drawing/2014/main" id="{6CA628CC-CAD5-47A1-A3C5-AEABF74A7680}"/>
              </a:ext>
              <a:ext uri="{C183D7F6-B498-43B3-948B-1728B52AA6E4}">
                <adec:decorative xmlns:adec="http://schemas.microsoft.com/office/drawing/2017/decorative" val="1"/>
              </a:ext>
            </a:extLst>
          </p:cNvPr>
          <p:cNvSpPr/>
          <p:nvPr/>
        </p:nvSpPr>
        <p:spPr>
          <a:xfrm>
            <a:off x="9624392" y="5441255"/>
            <a:ext cx="2045660" cy="36512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hteck: abgerundete Ecken 16">
            <a:extLst>
              <a:ext uri="{FF2B5EF4-FFF2-40B4-BE49-F238E27FC236}">
                <a16:creationId xmlns:a16="http://schemas.microsoft.com/office/drawing/2014/main" id="{E577E8D2-5445-48D2-8075-FF468F173849}"/>
              </a:ext>
              <a:ext uri="{C183D7F6-B498-43B3-948B-1728B52AA6E4}">
                <adec:decorative xmlns:adec="http://schemas.microsoft.com/office/drawing/2017/decorative" val="1"/>
              </a:ext>
            </a:extLst>
          </p:cNvPr>
          <p:cNvSpPr/>
          <p:nvPr/>
        </p:nvSpPr>
        <p:spPr bwMode="auto">
          <a:xfrm>
            <a:off x="8904312" y="4942284"/>
            <a:ext cx="1728192" cy="36512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hteck: abgerundete Ecken 17">
            <a:extLst>
              <a:ext uri="{FF2B5EF4-FFF2-40B4-BE49-F238E27FC236}">
                <a16:creationId xmlns:a16="http://schemas.microsoft.com/office/drawing/2014/main" id="{E6BF1B10-2DC9-4BF2-B48D-FA28040356D4}"/>
              </a:ext>
              <a:ext uri="{C183D7F6-B498-43B3-948B-1728B52AA6E4}">
                <adec:decorative xmlns:adec="http://schemas.microsoft.com/office/drawing/2017/decorative" val="1"/>
              </a:ext>
            </a:extLst>
          </p:cNvPr>
          <p:cNvSpPr/>
          <p:nvPr/>
        </p:nvSpPr>
        <p:spPr bwMode="auto">
          <a:xfrm>
            <a:off x="8904312" y="5263587"/>
            <a:ext cx="1800200" cy="13107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hteck: abgerundete Ecken 20">
            <a:extLst>
              <a:ext uri="{FF2B5EF4-FFF2-40B4-BE49-F238E27FC236}">
                <a16:creationId xmlns:a16="http://schemas.microsoft.com/office/drawing/2014/main" id="{199C8E36-60C9-4FE9-AD78-4DA1BD544853}"/>
              </a:ext>
              <a:ext uri="{C183D7F6-B498-43B3-948B-1728B52AA6E4}">
                <adec:decorative xmlns:adec="http://schemas.microsoft.com/office/drawing/2017/decorative" val="1"/>
              </a:ext>
            </a:extLst>
          </p:cNvPr>
          <p:cNvSpPr/>
          <p:nvPr/>
        </p:nvSpPr>
        <p:spPr bwMode="auto">
          <a:xfrm>
            <a:off x="8904312" y="4897393"/>
            <a:ext cx="1728192" cy="365124"/>
          </a:xfrm>
          <a:prstGeom prst="roundRect">
            <a:avLst>
              <a:gd name="adj" fmla="val 3601"/>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feld 18">
            <a:extLst>
              <a:ext uri="{FF2B5EF4-FFF2-40B4-BE49-F238E27FC236}">
                <a16:creationId xmlns:a16="http://schemas.microsoft.com/office/drawing/2014/main" id="{D89758C9-E846-4569-ADC2-6CF6DA55E6DA}"/>
              </a:ext>
            </a:extLst>
          </p:cNvPr>
          <p:cNvSpPr txBox="1"/>
          <p:nvPr/>
        </p:nvSpPr>
        <p:spPr bwMode="auto">
          <a:xfrm>
            <a:off x="6860251" y="6238428"/>
            <a:ext cx="4924381" cy="523220"/>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Questions A03 &amp; B17.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4" name="Foliennummernplatzhalter 3"/>
          <p:cNvSpPr>
            <a:spLocks noGrp="1"/>
          </p:cNvSpPr>
          <p:nvPr>
            <p:ph type="sldNum" sz="quarter" idx="12"/>
          </p:nvPr>
        </p:nvSpPr>
        <p:spPr bwMode="auto">
          <a:xfrm>
            <a:off x="9285750" y="6380229"/>
            <a:ext cx="2743200" cy="365125"/>
          </a:xfrm>
        </p:spPr>
        <p:txBody>
          <a:bodyPr/>
          <a:lstStyle/>
          <a:p>
            <a:pPr>
              <a:defRPr/>
            </a:pPr>
            <a:fld id="{A8918DED-79B9-4C2D-B520-2D6348B37FD9}" type="slidenum">
              <a:rPr lang="de-DE">
                <a:solidFill>
                  <a:schemeClr val="bg1">
                    <a:lumMod val="50000"/>
                  </a:schemeClr>
                </a:solidFill>
                <a:latin typeface="Helvetica"/>
              </a:rPr>
              <a:t>3</a:t>
            </a:fld>
            <a:endParaRPr lang="de-DE" dirty="0">
              <a:solidFill>
                <a:schemeClr val="bg1">
                  <a:lumMod val="50000"/>
                </a:schemeClr>
              </a:solidFill>
              <a:latin typeface="Helvetica"/>
            </a:endParaRPr>
          </a:p>
        </p:txBody>
      </p:sp>
      <p:sp>
        <p:nvSpPr>
          <p:cNvPr id="9" name="Titel 1">
            <a:extLst>
              <a:ext uri="{FF2B5EF4-FFF2-40B4-BE49-F238E27FC236}">
                <a16:creationId xmlns:a16="http://schemas.microsoft.com/office/drawing/2014/main" id="{C906B623-A2CE-476F-8970-2127DBDAA42B}"/>
              </a:ext>
            </a:extLst>
          </p:cNvPr>
          <p:cNvSpPr>
            <a:spLocks noGrp="1"/>
          </p:cNvSpPr>
          <p:nvPr>
            <p:ph type="title"/>
          </p:nvPr>
        </p:nvSpPr>
        <p:spPr bwMode="auto">
          <a:xfrm>
            <a:off x="209014" y="-213060"/>
            <a:ext cx="7490618" cy="1325563"/>
          </a:xfrm>
        </p:spPr>
        <p:txBody>
          <a:bodyPr>
            <a:normAutofit/>
          </a:bodyPr>
          <a:lstStyle/>
          <a:p>
            <a:r>
              <a:rPr lang="en-GB" sz="2400" dirty="0">
                <a:solidFill>
                  <a:schemeClr val="bg1"/>
                </a:solidFill>
                <a:latin typeface="Arial" panose="020B0604020202020204" pitchFamily="34" charset="0"/>
                <a:cs typeface="Arial" panose="020B0604020202020204" pitchFamily="34" charset="0"/>
              </a:rPr>
              <a:t>Introduction</a:t>
            </a:r>
          </a:p>
        </p:txBody>
      </p:sp>
      <p:pic>
        <p:nvPicPr>
          <p:cNvPr id="5" name="Grafik 4">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08395" y="159920"/>
            <a:ext cx="1573665" cy="565098"/>
          </a:xfrm>
          <a:prstGeom prst="rect">
            <a:avLst/>
          </a:prstGeom>
        </p:spPr>
      </p:pic>
      <p:pic>
        <p:nvPicPr>
          <p:cNvPr id="8" name="Grafik 7">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01731"/>
            <a:ext cx="988928" cy="623287"/>
          </a:xfrm>
          <a:prstGeom prst="rect">
            <a:avLst/>
          </a:prstGeom>
        </p:spPr>
      </p:pic>
      <p:sp>
        <p:nvSpPr>
          <p:cNvPr id="2" name="Textfeld 1">
            <a:extLst>
              <a:ext uri="{FF2B5EF4-FFF2-40B4-BE49-F238E27FC236}">
                <a16:creationId xmlns:a16="http://schemas.microsoft.com/office/drawing/2014/main" id="{24E37F3A-97DF-493F-91C7-81F60778A52C}"/>
              </a:ext>
            </a:extLst>
          </p:cNvPr>
          <p:cNvSpPr txBox="1"/>
          <p:nvPr/>
        </p:nvSpPr>
        <p:spPr>
          <a:xfrm>
            <a:off x="479376" y="1196752"/>
            <a:ext cx="11305256" cy="3046988"/>
          </a:xfrm>
          <a:prstGeom prst="rect">
            <a:avLst/>
          </a:prstGeom>
          <a:noFill/>
        </p:spPr>
        <p:txBody>
          <a:bodyPr wrap="square" rtlCol="0">
            <a:spAutoFit/>
          </a:bodyPr>
          <a:lstStyle/>
          <a:p>
            <a:pPr>
              <a:spcAft>
                <a:spcPts val="1200"/>
              </a:spcAft>
              <a:defRPr/>
            </a:pPr>
            <a:r>
              <a:rPr lang="en-GB" sz="2400" b="1" dirty="0">
                <a:solidFill>
                  <a:schemeClr val="accent5">
                    <a:lumMod val="75000"/>
                  </a:schemeClr>
                </a:solidFill>
                <a:latin typeface="Arial" panose="020B0604020202020204" pitchFamily="34" charset="0"/>
                <a:cs typeface="Arial" panose="020B0604020202020204" pitchFamily="34" charset="0"/>
              </a:rPr>
              <a:t>Housekeeping</a:t>
            </a:r>
            <a:endParaRPr lang="en-GB" sz="2400" dirty="0">
              <a:latin typeface="Arial" panose="020B0604020202020204" pitchFamily="34" charset="0"/>
              <a:cs typeface="Arial" panose="020B0604020202020204" pitchFamily="34" charset="0"/>
            </a:endParaRPr>
          </a:p>
          <a:p>
            <a:pPr marL="542925" indent="-361950">
              <a:spcAft>
                <a:spcPts val="1200"/>
              </a:spcAft>
              <a:buFont typeface="Arial" panose="020B0604020202020204" pitchFamily="34" charset="0"/>
              <a:buChar char="•"/>
              <a:defRPr/>
            </a:pPr>
            <a:r>
              <a:rPr lang="en-GB" dirty="0">
                <a:latin typeface="Arial"/>
              </a:rPr>
              <a:t>Have your phones ready.</a:t>
            </a:r>
            <a:endParaRPr lang="en-GB" dirty="0"/>
          </a:p>
          <a:p>
            <a:pPr marL="542925" indent="-361950">
              <a:spcAft>
                <a:spcPts val="1200"/>
              </a:spcAft>
              <a:buFont typeface="Arial" panose="020B0604020202020204" pitchFamily="34" charset="0"/>
              <a:buChar char="•"/>
              <a:defRPr/>
            </a:pPr>
            <a:r>
              <a:rPr lang="en-GB" dirty="0">
                <a:latin typeface="Arial"/>
              </a:rPr>
              <a:t>Slides will be shared at the end.</a:t>
            </a:r>
            <a:endParaRPr lang="en-GB" dirty="0"/>
          </a:p>
          <a:p>
            <a:pPr marL="542925" indent="-361950">
              <a:spcAft>
                <a:spcPts val="1200"/>
              </a:spcAft>
              <a:buFont typeface="Arial" panose="020B0604020202020204" pitchFamily="34" charset="0"/>
              <a:buChar char="•"/>
              <a:defRPr/>
            </a:pPr>
            <a:r>
              <a:rPr lang="en-GB" dirty="0">
                <a:latin typeface="Arial"/>
              </a:rPr>
              <a:t>Certificates will be sent after the training.</a:t>
            </a:r>
          </a:p>
          <a:p>
            <a:pPr marL="542925" indent="-361950">
              <a:spcAft>
                <a:spcPts val="1200"/>
              </a:spcAft>
              <a:buFont typeface="Arial" panose="020B0604020202020204" pitchFamily="34" charset="0"/>
              <a:buChar char="•"/>
              <a:defRPr/>
            </a:pPr>
            <a:r>
              <a:rPr lang="en-GB" dirty="0">
                <a:latin typeface="Arial"/>
              </a:rPr>
              <a:t>Questions welcome </a:t>
            </a:r>
            <a:r>
              <a:rPr lang="en-GB" dirty="0">
                <a:latin typeface="Arial"/>
                <a:sym typeface="Wingdings" panose="05000000000000000000" pitchFamily="2" charset="2"/>
              </a:rPr>
              <a:t></a:t>
            </a:r>
            <a:endParaRPr lang="en-GB" dirty="0"/>
          </a:p>
          <a:p>
            <a:pPr marL="542925" indent="-361950">
              <a:spcAft>
                <a:spcPts val="1200"/>
              </a:spcAft>
              <a:buFont typeface="Arial" panose="020B0604020202020204" pitchFamily="34" charset="0"/>
              <a:buChar char="•"/>
              <a:defRPr/>
            </a:pPr>
            <a:r>
              <a:rPr lang="en-GB" dirty="0">
                <a:latin typeface="Arial"/>
              </a:rPr>
              <a:t>There are no stupid questions – this is (hopefully) a safe space!</a:t>
            </a:r>
            <a:endParaRPr lang="en-GB" sz="1600" dirty="0">
              <a:latin typeface="Arial"/>
            </a:endParaRPr>
          </a:p>
          <a:p>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4395460-5DE6-400C-9764-E92DC0CED0A0}"/>
              </a:ext>
            </a:extLst>
          </p:cNvPr>
          <p:cNvSpPr>
            <a:spLocks noGrp="1"/>
          </p:cNvSpPr>
          <p:nvPr>
            <p:ph type="title"/>
          </p:nvPr>
        </p:nvSpPr>
        <p:spPr>
          <a:xfrm>
            <a:off x="209940" y="168895"/>
            <a:ext cx="4783984" cy="578043"/>
          </a:xfrm>
        </p:spPr>
        <p:txBody>
          <a:bodyPr>
            <a:normAutofit/>
          </a:bodyPr>
          <a:lstStyle/>
          <a:p>
            <a:r>
              <a:rPr lang="en-US" sz="2400">
                <a:solidFill>
                  <a:schemeClr val="bg1"/>
                </a:solidFill>
                <a:latin typeface="Arial" panose="020B0604020202020204" pitchFamily="34" charset="0"/>
                <a:cs typeface="Arial" panose="020B0604020202020204" pitchFamily="34" charset="0"/>
              </a:rPr>
              <a:t>Levels of Measurement</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375816" y="1124744"/>
            <a:ext cx="507211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Comparison</a:t>
            </a:r>
            <a:endParaRPr lang="en-US"/>
          </a:p>
        </p:txBody>
      </p:sp>
      <p:pic>
        <p:nvPicPr>
          <p:cNvPr id="3" name="Grafik 2" descr="Graphic of an overview of the data levels of measurement with the four categories nominal, ordinal, interval, ratio at the top and a checkmark underneath each level that corresponds to their qualities. "/>
          <p:cNvPicPr>
            <a:picLocks noChangeAspect="1"/>
          </p:cNvPicPr>
          <p:nvPr/>
        </p:nvPicPr>
        <p:blipFill>
          <a:blip r:embed="rId6"/>
          <a:stretch/>
        </p:blipFill>
        <p:spPr bwMode="auto">
          <a:xfrm>
            <a:off x="2423592" y="1741004"/>
            <a:ext cx="7093893" cy="4611031"/>
          </a:xfrm>
          <a:prstGeom prst="rect">
            <a:avLst/>
          </a:prstGeom>
        </p:spPr>
      </p:pic>
      <p:sp>
        <p:nvSpPr>
          <p:cNvPr id="12" name="Textfeld 11" descr="Image source">
            <a:extLst>
              <a:ext uri="{FF2B5EF4-FFF2-40B4-BE49-F238E27FC236}">
                <a16:creationId xmlns:a16="http://schemas.microsoft.com/office/drawing/2014/main" id="{E47D4557-F7DA-4CA8-ABE2-E68B845ED253}"/>
              </a:ext>
            </a:extLst>
          </p:cNvPr>
          <p:cNvSpPr txBox="1"/>
          <p:nvPr/>
        </p:nvSpPr>
        <p:spPr bwMode="auto">
          <a:xfrm>
            <a:off x="2351583" y="6381328"/>
            <a:ext cx="7165901"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CareerFoundry. (n.d.). </a:t>
            </a:r>
            <a:r>
              <a:rPr lang="en-US" sz="700" i="1">
                <a:solidFill>
                  <a:schemeClr val="bg1">
                    <a:lumMod val="75000"/>
                  </a:schemeClr>
                </a:solidFill>
                <a:latin typeface="Arial" panose="020B0604020202020204" pitchFamily="34" charset="0"/>
                <a:cs typeface="Arial" panose="020B0604020202020204" pitchFamily="34" charset="0"/>
              </a:rPr>
              <a:t>Data levels of measurement: A beginner’s guide</a:t>
            </a:r>
            <a:r>
              <a:rPr lang="en-US" sz="700">
                <a:solidFill>
                  <a:schemeClr val="bg1">
                    <a:lumMod val="75000"/>
                  </a:schemeClr>
                </a:solidFill>
                <a:latin typeface="Arial" panose="020B0604020202020204" pitchFamily="34" charset="0"/>
                <a:cs typeface="Arial" panose="020B0604020202020204" pitchFamily="34" charset="0"/>
              </a:rPr>
              <a:t>. Retrieved June 25, 2025, from https://careerfoundry.com/en/blog/data-analytics/data-levels-of-measurement/.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31</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4A865BF3-E63B-4539-A5F2-02208B2AD34E}"/>
              </a:ext>
            </a:extLst>
          </p:cNvPr>
          <p:cNvSpPr>
            <a:spLocks noGrp="1"/>
          </p:cNvSpPr>
          <p:nvPr>
            <p:ph type="title"/>
          </p:nvPr>
        </p:nvSpPr>
        <p:spPr>
          <a:xfrm>
            <a:off x="286848" y="-11048"/>
            <a:ext cx="3467440" cy="938095"/>
          </a:xfrm>
        </p:spPr>
        <p:txBody>
          <a:bodyPr>
            <a:normAutofit/>
          </a:bodyPr>
          <a:lstStyle/>
          <a:p>
            <a:r>
              <a:rPr lang="en-US" sz="2400">
                <a:solidFill>
                  <a:schemeClr val="bg1"/>
                </a:solidFill>
                <a:latin typeface="Arial" panose="020B0604020202020204" pitchFamily="34" charset="0"/>
                <a:cs typeface="Arial" panose="020B0604020202020204" pitchFamily="34" charset="0"/>
              </a:rPr>
              <a:t>Types of Constructs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408706" y="1196752"/>
            <a:ext cx="4103118"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Definition</a:t>
            </a:r>
            <a:endParaRPr lang="en-US"/>
          </a:p>
        </p:txBody>
      </p:sp>
      <p:sp>
        <p:nvSpPr>
          <p:cNvPr id="13" name="Textfeld 12"/>
          <p:cNvSpPr txBox="1"/>
          <p:nvPr/>
        </p:nvSpPr>
        <p:spPr bwMode="auto">
          <a:xfrm>
            <a:off x="407368" y="1793241"/>
            <a:ext cx="5256584" cy="411138"/>
          </a:xfrm>
          <a:prstGeom prst="rect">
            <a:avLst/>
          </a:prstGeom>
          <a:noFill/>
        </p:spPr>
        <p:txBody>
          <a:bodyPr wrap="square">
            <a:spAutoFit/>
          </a:bodyPr>
          <a:lstStyle/>
          <a:p>
            <a:pPr>
              <a:lnSpc>
                <a:spcPct val="125000"/>
              </a:lnSpc>
              <a:spcAft>
                <a:spcPts val="1200"/>
              </a:spcAft>
              <a:defRPr/>
            </a:pPr>
            <a:r>
              <a:rPr lang="en-US">
                <a:latin typeface="Arial"/>
                <a:cs typeface="Arial"/>
              </a:rPr>
              <a:t>How is a variable </a:t>
            </a:r>
            <a:r>
              <a:rPr lang="en-US" b="1">
                <a:latin typeface="Arial"/>
                <a:cs typeface="Arial"/>
              </a:rPr>
              <a:t>observed and measured</a:t>
            </a:r>
            <a:r>
              <a:rPr lang="en-US">
                <a:latin typeface="Arial"/>
                <a:cs typeface="Arial"/>
              </a:rPr>
              <a:t>?</a:t>
            </a:r>
            <a:endParaRPr lang="en-US"/>
          </a:p>
        </p:txBody>
      </p:sp>
      <p:sp>
        <p:nvSpPr>
          <p:cNvPr id="15" name="Rechteck 14"/>
          <p:cNvSpPr/>
          <p:nvPr/>
        </p:nvSpPr>
        <p:spPr bwMode="auto">
          <a:xfrm>
            <a:off x="407368" y="2780928"/>
            <a:ext cx="616978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Importance</a:t>
            </a:r>
            <a:endParaRPr lang="en-US"/>
          </a:p>
        </p:txBody>
      </p:sp>
      <p:sp>
        <p:nvSpPr>
          <p:cNvPr id="14" name="Textfeld 13"/>
          <p:cNvSpPr txBox="1"/>
          <p:nvPr/>
        </p:nvSpPr>
        <p:spPr bwMode="auto">
          <a:xfrm>
            <a:off x="407368" y="3371519"/>
            <a:ext cx="5688632" cy="1943481"/>
          </a:xfrm>
          <a:prstGeom prst="rect">
            <a:avLst/>
          </a:prstGeom>
          <a:noFill/>
        </p:spPr>
        <p:txBody>
          <a:bodyPr wrap="square">
            <a:spAutoFit/>
          </a:bodyPr>
          <a:lstStyle/>
          <a:p>
            <a:pPr>
              <a:lnSpc>
                <a:spcPct val="125000"/>
              </a:lnSpc>
              <a:spcAft>
                <a:spcPts val="1200"/>
              </a:spcAft>
              <a:defRPr/>
            </a:pPr>
            <a:r>
              <a:rPr lang="en-US">
                <a:latin typeface="Arial"/>
                <a:cs typeface="Arial"/>
              </a:rPr>
              <a:t>Understanding the relationship between manifest and latent constructs ensures that researchers choose the </a:t>
            </a:r>
            <a:r>
              <a:rPr lang="en-US" b="1">
                <a:latin typeface="Arial"/>
                <a:cs typeface="Arial"/>
              </a:rPr>
              <a:t>right observable variable </a:t>
            </a:r>
            <a:r>
              <a:rPr lang="en-US">
                <a:latin typeface="Arial"/>
                <a:cs typeface="Arial"/>
              </a:rPr>
              <a:t>to measure abstract concepts.</a:t>
            </a:r>
            <a:endParaRPr lang="en-US"/>
          </a:p>
          <a:p>
            <a:pPr>
              <a:lnSpc>
                <a:spcPct val="125000"/>
              </a:lnSpc>
              <a:spcAft>
                <a:spcPts val="1200"/>
              </a:spcAft>
              <a:defRPr/>
            </a:pPr>
            <a:r>
              <a:rPr lang="en-US">
                <a:latin typeface="Arial"/>
                <a:cs typeface="Arial"/>
              </a:rPr>
              <a:t>This leads to better validity.</a:t>
            </a:r>
            <a:endParaRPr lang="en-US"/>
          </a:p>
        </p:txBody>
      </p:sp>
      <p:sp>
        <p:nvSpPr>
          <p:cNvPr id="16" name="Rechteck 15"/>
          <p:cNvSpPr/>
          <p:nvPr/>
        </p:nvSpPr>
        <p:spPr bwMode="auto">
          <a:xfrm>
            <a:off x="6280472" y="1196752"/>
            <a:ext cx="507211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Two types of constructs</a:t>
            </a:r>
            <a:endParaRPr lang="en-US"/>
          </a:p>
        </p:txBody>
      </p:sp>
      <p:grpSp>
        <p:nvGrpSpPr>
          <p:cNvPr id="2" name="Gruppieren 1" descr="A graphic of an iceberg, where the parts that are grey are labelled &quot;manifest&quot; and the blue part under the water surface being labelled &quot;latent&quot;.">
            <a:extLst>
              <a:ext uri="{FF2B5EF4-FFF2-40B4-BE49-F238E27FC236}">
                <a16:creationId xmlns:a16="http://schemas.microsoft.com/office/drawing/2014/main" id="{9DF6CA22-CC9B-4CC8-9560-4DE251BA9B29}"/>
              </a:ext>
            </a:extLst>
          </p:cNvPr>
          <p:cNvGrpSpPr/>
          <p:nvPr/>
        </p:nvGrpSpPr>
        <p:grpSpPr>
          <a:xfrm>
            <a:off x="7221364" y="1988840"/>
            <a:ext cx="4663859" cy="3744415"/>
            <a:chOff x="7221364" y="1988840"/>
            <a:chExt cx="4663859" cy="3744415"/>
          </a:xfrm>
        </p:grpSpPr>
        <p:sp>
          <p:nvSpPr>
            <p:cNvPr id="30" name="Gleichschenkliges Dreieck 29"/>
            <p:cNvSpPr/>
            <p:nvPr/>
          </p:nvSpPr>
          <p:spPr bwMode="auto">
            <a:xfrm>
              <a:off x="8572665" y="2496078"/>
              <a:ext cx="1512168" cy="971741"/>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1" name="Gleichschenkliges Dreieck 30"/>
            <p:cNvSpPr/>
            <p:nvPr/>
          </p:nvSpPr>
          <p:spPr bwMode="auto">
            <a:xfrm>
              <a:off x="9480376" y="2748683"/>
              <a:ext cx="720080" cy="720080"/>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2" name="Gleichschenkliges Dreieck 31">
              <a:extLst>
                <a:ext uri="{C183D7F6-B498-43B3-948B-1728B52AA6E4}">
                  <adec:decorative xmlns:adec="http://schemas.microsoft.com/office/drawing/2017/decorative" val="1"/>
                </a:ext>
              </a:extLst>
            </p:cNvPr>
            <p:cNvSpPr/>
            <p:nvPr/>
          </p:nvSpPr>
          <p:spPr bwMode="auto">
            <a:xfrm>
              <a:off x="7803743" y="1988840"/>
              <a:ext cx="1849300" cy="1478979"/>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3" name="Gleichschenkliges Dreieck 32"/>
            <p:cNvSpPr/>
            <p:nvPr/>
          </p:nvSpPr>
          <p:spPr bwMode="auto">
            <a:xfrm>
              <a:off x="7250388" y="2748683"/>
              <a:ext cx="720080" cy="720080"/>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4" name="Textfeld 23"/>
            <p:cNvSpPr txBox="1"/>
            <p:nvPr/>
          </p:nvSpPr>
          <p:spPr bwMode="auto">
            <a:xfrm>
              <a:off x="9328342" y="2067008"/>
              <a:ext cx="2304256" cy="411138"/>
            </a:xfrm>
            <a:prstGeom prst="rect">
              <a:avLst/>
            </a:prstGeom>
            <a:noFill/>
          </p:spPr>
          <p:txBody>
            <a:bodyPr wrap="square">
              <a:spAutoFit/>
            </a:bodyPr>
            <a:lstStyle/>
            <a:p>
              <a:pPr>
                <a:lnSpc>
                  <a:spcPct val="125000"/>
                </a:lnSpc>
                <a:spcAft>
                  <a:spcPts val="1200"/>
                </a:spcAft>
                <a:defRPr/>
              </a:pPr>
              <a:r>
                <a:rPr lang="en-US">
                  <a:latin typeface="Arial"/>
                  <a:cs typeface="Arial"/>
                </a:rPr>
                <a:t>manifest</a:t>
              </a:r>
              <a:endParaRPr lang="en-US"/>
            </a:p>
          </p:txBody>
        </p:sp>
        <p:sp>
          <p:nvSpPr>
            <p:cNvPr id="34" name="Gleichschenkliges Dreieck 33">
              <a:extLst>
                <a:ext uri="{C183D7F6-B498-43B3-948B-1728B52AA6E4}">
                  <adec:decorative xmlns:adec="http://schemas.microsoft.com/office/drawing/2017/decorative" val="0"/>
                </a:ext>
              </a:extLst>
            </p:cNvPr>
            <p:cNvSpPr/>
            <p:nvPr/>
          </p:nvSpPr>
          <p:spPr bwMode="auto">
            <a:xfrm rot="10800000">
              <a:off x="7250388" y="3455619"/>
              <a:ext cx="2921044" cy="2277636"/>
            </a:xfrm>
            <a:prstGeom prst="triangle">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7" name="Gleichschenkliges Dreieck 36"/>
            <p:cNvSpPr/>
            <p:nvPr/>
          </p:nvSpPr>
          <p:spPr bwMode="auto">
            <a:xfrm rot="10800000">
              <a:off x="7221364" y="3455619"/>
              <a:ext cx="1365892" cy="1475187"/>
            </a:xfrm>
            <a:prstGeom prst="triangle">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8" name="Gleichschenkliges Dreieck 37"/>
            <p:cNvSpPr/>
            <p:nvPr/>
          </p:nvSpPr>
          <p:spPr bwMode="auto">
            <a:xfrm rot="10800000">
              <a:off x="8906572" y="3465981"/>
              <a:ext cx="1365892" cy="1475187"/>
            </a:xfrm>
            <a:prstGeom prst="triangle">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5" name="Textfeld 24"/>
            <p:cNvSpPr txBox="1"/>
            <p:nvPr/>
          </p:nvSpPr>
          <p:spPr bwMode="auto">
            <a:xfrm>
              <a:off x="9580967" y="4823122"/>
              <a:ext cx="2304256" cy="411138"/>
            </a:xfrm>
            <a:prstGeom prst="rect">
              <a:avLst/>
            </a:prstGeom>
            <a:noFill/>
          </p:spPr>
          <p:txBody>
            <a:bodyPr wrap="square">
              <a:spAutoFit/>
            </a:bodyPr>
            <a:lstStyle/>
            <a:p>
              <a:pPr>
                <a:lnSpc>
                  <a:spcPct val="125000"/>
                </a:lnSpc>
                <a:spcAft>
                  <a:spcPts val="1200"/>
                </a:spcAft>
                <a:defRPr/>
              </a:pPr>
              <a:r>
                <a:rPr lang="en-US">
                  <a:latin typeface="Arial"/>
                  <a:cs typeface="Arial"/>
                </a:rPr>
                <a:t>latent</a:t>
              </a:r>
              <a:endParaRPr lang="en-US"/>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32</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47591E52-3004-480E-9D18-821FBE3460B1}"/>
              </a:ext>
            </a:extLst>
          </p:cNvPr>
          <p:cNvSpPr>
            <a:spLocks noGrp="1"/>
          </p:cNvSpPr>
          <p:nvPr>
            <p:ph type="title"/>
          </p:nvPr>
        </p:nvSpPr>
        <p:spPr>
          <a:xfrm>
            <a:off x="263352" y="188642"/>
            <a:ext cx="3735379" cy="691412"/>
          </a:xfrm>
        </p:spPr>
        <p:txBody>
          <a:bodyPr>
            <a:normAutofit/>
          </a:bodyPr>
          <a:lstStyle/>
          <a:p>
            <a:r>
              <a:rPr lang="en-US" sz="2400">
                <a:solidFill>
                  <a:schemeClr val="bg1"/>
                </a:solidFill>
                <a:latin typeface="Arial" panose="020B0604020202020204" pitchFamily="34" charset="0"/>
                <a:cs typeface="Arial" panose="020B0604020202020204" pitchFamily="34" charset="0"/>
              </a:rPr>
              <a:t>Types of Constructs</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39" name="Flussdiagramm: Alternativer Prozess 38">
            <a:extLst>
              <a:ext uri="{C183D7F6-B498-43B3-948B-1728B52AA6E4}">
                <adec:decorative xmlns:adec="http://schemas.microsoft.com/office/drawing/2017/decorative" val="1"/>
              </a:ext>
            </a:extLst>
          </p:cNvPr>
          <p:cNvSpPr/>
          <p:nvPr/>
        </p:nvSpPr>
        <p:spPr bwMode="auto">
          <a:xfrm>
            <a:off x="163050" y="1702786"/>
            <a:ext cx="11837606" cy="496657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12" name="Rechteck 11"/>
          <p:cNvSpPr/>
          <p:nvPr/>
        </p:nvSpPr>
        <p:spPr bwMode="auto">
          <a:xfrm>
            <a:off x="263352" y="1124744"/>
            <a:ext cx="4103118"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Manifest construct</a:t>
            </a:r>
            <a:endParaRPr lang="en-US"/>
          </a:p>
        </p:txBody>
      </p:sp>
      <p:grpSp>
        <p:nvGrpSpPr>
          <p:cNvPr id="2" name="Gruppieren 1">
            <a:extLst>
              <a:ext uri="{FF2B5EF4-FFF2-40B4-BE49-F238E27FC236}">
                <a16:creationId xmlns:a16="http://schemas.microsoft.com/office/drawing/2014/main" id="{C40AAF07-3048-4B92-864C-F2F18564DC5B}"/>
              </a:ext>
              <a:ext uri="{C183D7F6-B498-43B3-948B-1728B52AA6E4}">
                <adec:decorative xmlns:adec="http://schemas.microsoft.com/office/drawing/2017/decorative" val="1"/>
              </a:ext>
            </a:extLst>
          </p:cNvPr>
          <p:cNvGrpSpPr/>
          <p:nvPr/>
        </p:nvGrpSpPr>
        <p:grpSpPr>
          <a:xfrm>
            <a:off x="4295801" y="1844824"/>
            <a:ext cx="3051100" cy="3744415"/>
            <a:chOff x="4295801" y="1844824"/>
            <a:chExt cx="3051100" cy="3744415"/>
          </a:xfrm>
        </p:grpSpPr>
        <p:sp>
          <p:nvSpPr>
            <p:cNvPr id="19" name="Gleichschenkliges Dreieck 18"/>
            <p:cNvSpPr/>
            <p:nvPr/>
          </p:nvSpPr>
          <p:spPr bwMode="auto">
            <a:xfrm>
              <a:off x="5647102" y="2352062"/>
              <a:ext cx="1512168" cy="971741"/>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0" name="Gleichschenkliges Dreieck 19"/>
            <p:cNvSpPr/>
            <p:nvPr/>
          </p:nvSpPr>
          <p:spPr bwMode="auto">
            <a:xfrm>
              <a:off x="6554813" y="2604667"/>
              <a:ext cx="720080" cy="720080"/>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1" name="Gleichschenkliges Dreieck 20">
              <a:extLst>
                <a:ext uri="{C183D7F6-B498-43B3-948B-1728B52AA6E4}">
                  <adec:decorative xmlns:adec="http://schemas.microsoft.com/office/drawing/2017/decorative" val="1"/>
                </a:ext>
              </a:extLst>
            </p:cNvPr>
            <p:cNvSpPr/>
            <p:nvPr/>
          </p:nvSpPr>
          <p:spPr bwMode="auto">
            <a:xfrm>
              <a:off x="4878180" y="1844824"/>
              <a:ext cx="1849300" cy="1478979"/>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6" name="Gleichschenkliges Dreieck 25"/>
            <p:cNvSpPr/>
            <p:nvPr/>
          </p:nvSpPr>
          <p:spPr bwMode="auto">
            <a:xfrm>
              <a:off x="4324825" y="2604667"/>
              <a:ext cx="720080" cy="720080"/>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8" name="Gleichschenkliges Dreieck 27" descr="The same graph of an iceberg but without labels. "/>
            <p:cNvSpPr/>
            <p:nvPr/>
          </p:nvSpPr>
          <p:spPr bwMode="auto">
            <a:xfrm rot="10800000">
              <a:off x="4324825" y="3311603"/>
              <a:ext cx="2921044" cy="2277636"/>
            </a:xfrm>
            <a:prstGeom prst="triangle">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9" name="Gleichschenkliges Dreieck 28"/>
            <p:cNvSpPr/>
            <p:nvPr/>
          </p:nvSpPr>
          <p:spPr bwMode="auto">
            <a:xfrm rot="10800000">
              <a:off x="4295801" y="3311603"/>
              <a:ext cx="1365892" cy="1475187"/>
            </a:xfrm>
            <a:prstGeom prst="triangle">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0" name="Gleichschenkliges Dreieck 29"/>
            <p:cNvSpPr/>
            <p:nvPr/>
          </p:nvSpPr>
          <p:spPr bwMode="auto">
            <a:xfrm rot="10800000">
              <a:off x="5981009" y="3321965"/>
              <a:ext cx="1365892" cy="1475187"/>
            </a:xfrm>
            <a:prstGeom prst="triangle">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grpSp>
      <p:sp>
        <p:nvSpPr>
          <p:cNvPr id="8" name="Textfeld 7"/>
          <p:cNvSpPr txBox="1"/>
          <p:nvPr/>
        </p:nvSpPr>
        <p:spPr bwMode="auto">
          <a:xfrm>
            <a:off x="479376" y="1988840"/>
            <a:ext cx="3744416" cy="1477328"/>
          </a:xfrm>
          <a:prstGeom prst="rect">
            <a:avLst/>
          </a:prstGeom>
          <a:noFill/>
        </p:spPr>
        <p:txBody>
          <a:bodyPr wrap="square" rtlCol="0">
            <a:spAutoFit/>
          </a:bodyPr>
          <a:lstStyle/>
          <a:p>
            <a:pPr>
              <a:defRPr/>
            </a:pPr>
            <a:r>
              <a:rPr lang="en-US">
                <a:latin typeface="Arial"/>
                <a:cs typeface="Arial"/>
              </a:rPr>
              <a:t>Manifest constructs (also called manifest variables or observable variables) refer to directly observable and measurable variables</a:t>
            </a:r>
            <a:endParaRPr lang="en-US"/>
          </a:p>
        </p:txBody>
      </p:sp>
      <p:sp>
        <p:nvSpPr>
          <p:cNvPr id="40" name="Rechteck: abgerundete Ecken 39">
            <a:extLst>
              <a:ext uri="{C183D7F6-B498-43B3-948B-1728B52AA6E4}">
                <adec:decorative xmlns:adec="http://schemas.microsoft.com/office/drawing/2017/decorative" val="1"/>
              </a:ext>
            </a:extLst>
          </p:cNvPr>
          <p:cNvSpPr/>
          <p:nvPr/>
        </p:nvSpPr>
        <p:spPr bwMode="auto">
          <a:xfrm>
            <a:off x="375930" y="3717031"/>
            <a:ext cx="3876886" cy="2520281"/>
          </a:xfrm>
          <a:prstGeom prst="roundRect">
            <a:avLst>
              <a:gd name="adj" fmla="val 9838"/>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2" name="Textfeld 31"/>
          <p:cNvSpPr txBox="1"/>
          <p:nvPr/>
        </p:nvSpPr>
        <p:spPr bwMode="auto">
          <a:xfrm>
            <a:off x="1074211" y="3856992"/>
            <a:ext cx="3499368" cy="646331"/>
          </a:xfrm>
          <a:prstGeom prst="rect">
            <a:avLst/>
          </a:prstGeom>
          <a:noFill/>
        </p:spPr>
        <p:txBody>
          <a:bodyPr wrap="square" rtlCol="0">
            <a:spAutoFit/>
          </a:bodyPr>
          <a:lstStyle/>
          <a:p>
            <a:pPr>
              <a:defRPr/>
            </a:pPr>
            <a:r>
              <a:rPr lang="en-US">
                <a:latin typeface="Arial"/>
                <a:cs typeface="Arial"/>
              </a:rPr>
              <a:t>can be seen, counted, or measured directly</a:t>
            </a:r>
            <a:endParaRPr lang="en-US"/>
          </a:p>
        </p:txBody>
      </p:sp>
      <p:sp>
        <p:nvSpPr>
          <p:cNvPr id="33" name="Textfeld 32"/>
          <p:cNvSpPr txBox="1"/>
          <p:nvPr/>
        </p:nvSpPr>
        <p:spPr bwMode="auto">
          <a:xfrm>
            <a:off x="1014715" y="4951345"/>
            <a:ext cx="2921045" cy="1200329"/>
          </a:xfrm>
          <a:prstGeom prst="rect">
            <a:avLst/>
          </a:prstGeom>
          <a:noFill/>
        </p:spPr>
        <p:txBody>
          <a:bodyPr wrap="square" rtlCol="0">
            <a:spAutoFit/>
          </a:bodyPr>
          <a:lstStyle/>
          <a:p>
            <a:pPr>
              <a:defRPr/>
            </a:pPr>
            <a:r>
              <a:rPr lang="en-US">
                <a:latin typeface="Arial"/>
                <a:cs typeface="Arial"/>
              </a:rPr>
              <a:t>often involve simple, concrete data points., e.g. numerical values or categories</a:t>
            </a:r>
            <a:endParaRPr lang="en-US"/>
          </a:p>
        </p:txBody>
      </p:sp>
      <p:sp>
        <p:nvSpPr>
          <p:cNvPr id="41" name="Rechteck: abgerundete Ecken 40">
            <a:extLst>
              <a:ext uri="{C183D7F6-B498-43B3-948B-1728B52AA6E4}">
                <adec:decorative xmlns:adec="http://schemas.microsoft.com/office/drawing/2017/decorative" val="1"/>
              </a:ext>
            </a:extLst>
          </p:cNvPr>
          <p:cNvSpPr/>
          <p:nvPr/>
        </p:nvSpPr>
        <p:spPr bwMode="auto">
          <a:xfrm>
            <a:off x="7435940" y="1966758"/>
            <a:ext cx="4276684" cy="1750873"/>
          </a:xfrm>
          <a:prstGeom prst="roundRect">
            <a:avLst>
              <a:gd name="adj" fmla="val 7451"/>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1" name="Textfeld 30"/>
          <p:cNvSpPr txBox="1"/>
          <p:nvPr/>
        </p:nvSpPr>
        <p:spPr bwMode="auto">
          <a:xfrm>
            <a:off x="8158806" y="1982585"/>
            <a:ext cx="3697834" cy="1754326"/>
          </a:xfrm>
          <a:prstGeom prst="rect">
            <a:avLst/>
          </a:prstGeom>
          <a:noFill/>
        </p:spPr>
        <p:txBody>
          <a:bodyPr wrap="square" rtlCol="0">
            <a:spAutoFit/>
          </a:bodyPr>
          <a:lstStyle/>
          <a:p>
            <a:pPr>
              <a:defRPr/>
            </a:pPr>
            <a:r>
              <a:rPr lang="en-US">
                <a:latin typeface="Arial"/>
                <a:cs typeface="Arial"/>
              </a:rPr>
              <a:t>tangible attributes or behaviors</a:t>
            </a:r>
            <a:endParaRPr lang="en-US"/>
          </a:p>
          <a:p>
            <a:pPr marL="285750" indent="-285750">
              <a:buFont typeface="Arial"/>
              <a:buChar char="•"/>
              <a:defRPr/>
            </a:pPr>
            <a:r>
              <a:rPr lang="en-US">
                <a:latin typeface="Arial"/>
                <a:cs typeface="Arial"/>
              </a:rPr>
              <a:t>Age</a:t>
            </a:r>
            <a:endParaRPr lang="en-US"/>
          </a:p>
          <a:p>
            <a:pPr marL="285750" indent="-285750">
              <a:buFont typeface="Arial"/>
              <a:buChar char="•"/>
              <a:defRPr/>
            </a:pPr>
            <a:r>
              <a:rPr lang="en-US">
                <a:latin typeface="Arial"/>
                <a:cs typeface="Arial"/>
              </a:rPr>
              <a:t>Income</a:t>
            </a:r>
            <a:endParaRPr lang="en-US"/>
          </a:p>
          <a:p>
            <a:pPr marL="285750" indent="-285750">
              <a:buFont typeface="Arial"/>
              <a:buChar char="•"/>
              <a:defRPr/>
            </a:pPr>
            <a:r>
              <a:rPr lang="en-US">
                <a:latin typeface="Arial"/>
                <a:cs typeface="Arial"/>
              </a:rPr>
              <a:t>Number of hours worked</a:t>
            </a:r>
            <a:endParaRPr lang="en-US"/>
          </a:p>
          <a:p>
            <a:pPr marL="285750" indent="-285750">
              <a:buFont typeface="Arial"/>
              <a:buChar char="•"/>
              <a:defRPr/>
            </a:pPr>
            <a:r>
              <a:rPr lang="en-US">
                <a:latin typeface="Arial"/>
                <a:cs typeface="Arial"/>
              </a:rPr>
              <a:t>Test scores on specific questions</a:t>
            </a:r>
            <a:endParaRPr lang="en-US"/>
          </a:p>
        </p:txBody>
      </p:sp>
      <p:pic>
        <p:nvPicPr>
          <p:cNvPr id="17" name="Grafik 16" descr="Screenshot showing a question from the 2018 Nacaps survey asking about the respondent’s nationality. There are two answer options that can be ticked with a checkbox, the first is „German nationality“, the second „Another nationality, namely:“ followed by an open text field. "/>
          <p:cNvPicPr>
            <a:picLocks noChangeAspect="1"/>
          </p:cNvPicPr>
          <p:nvPr/>
        </p:nvPicPr>
        <p:blipFill>
          <a:blip r:embed="rId6"/>
          <a:stretch/>
        </p:blipFill>
        <p:spPr bwMode="auto">
          <a:xfrm>
            <a:off x="6912451" y="3933056"/>
            <a:ext cx="4713575" cy="2331677"/>
          </a:xfrm>
          <a:prstGeom prst="rect">
            <a:avLst/>
          </a:prstGeom>
          <a:ln>
            <a:solidFill>
              <a:schemeClr val="tx1"/>
            </a:solidFill>
          </a:ln>
        </p:spPr>
      </p:pic>
      <p:pic>
        <p:nvPicPr>
          <p:cNvPr id="34" name="Grafik 33">
            <a:extLs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p:blipFill>
        <p:spPr bwMode="auto">
          <a:xfrm>
            <a:off x="500772" y="3832182"/>
            <a:ext cx="578043" cy="578043"/>
          </a:xfrm>
          <a:prstGeom prst="rect">
            <a:avLst/>
          </a:prstGeom>
        </p:spPr>
      </p:pic>
      <p:pic>
        <p:nvPicPr>
          <p:cNvPr id="36" name="Grafik 35">
            <a:extLst>
              <a:ext uri="{C183D7F6-B498-43B3-948B-1728B52AA6E4}">
                <adec:decorative xmlns:adec="http://schemas.microsoft.com/office/drawing/2017/decorative" val="1"/>
              </a:ext>
            </a:extLst>
          </p:cNvPr>
          <p:cNvPicPr>
            <a:picLocks noChangeAspect="1"/>
          </p:cNvPicPr>
          <p:nvPr/>
        </p:nvPicPr>
        <p:blipFill>
          <a:blip r:embed="rId9"/>
          <a:stretch/>
        </p:blipFill>
        <p:spPr bwMode="auto">
          <a:xfrm>
            <a:off x="543349" y="4901396"/>
            <a:ext cx="556558" cy="556558"/>
          </a:xfrm>
          <a:prstGeom prst="rect">
            <a:avLst/>
          </a:prstGeom>
        </p:spPr>
      </p:pic>
      <p:pic>
        <p:nvPicPr>
          <p:cNvPr id="38" name="Grafik 37">
            <a:extLst>
              <a:ext uri="{C183D7F6-B498-43B3-948B-1728B52AA6E4}">
                <adec:decorative xmlns:adec="http://schemas.microsoft.com/office/drawing/2017/decorative" val="1"/>
              </a:ext>
            </a:extLst>
          </p:cNvPr>
          <p:cNvPicPr>
            <a:picLocks noChangeAspect="1"/>
          </p:cNvPicPr>
          <p:nvPr/>
        </p:nvPicPr>
        <p:blipFill>
          <a:blip r:embed="rId10"/>
          <a:stretch/>
        </p:blipFill>
        <p:spPr bwMode="auto">
          <a:xfrm>
            <a:off x="7607732" y="1988840"/>
            <a:ext cx="576500" cy="576500"/>
          </a:xfrm>
          <a:prstGeom prst="rect">
            <a:avLst/>
          </a:prstGeom>
        </p:spPr>
      </p:pic>
      <p:sp>
        <p:nvSpPr>
          <p:cNvPr id="27" name="Textfeld 26" descr="Image source">
            <a:extLst>
              <a:ext uri="{FF2B5EF4-FFF2-40B4-BE49-F238E27FC236}">
                <a16:creationId xmlns:a16="http://schemas.microsoft.com/office/drawing/2014/main" id="{6DD1A1E4-AE58-41A1-9C10-5BA4D33795C0}"/>
              </a:ext>
            </a:extLst>
          </p:cNvPr>
          <p:cNvSpPr txBox="1"/>
          <p:nvPr/>
        </p:nvSpPr>
        <p:spPr bwMode="auto">
          <a:xfrm>
            <a:off x="6816080" y="6264733"/>
            <a:ext cx="5001139" cy="323165"/>
          </a:xfrm>
          <a:prstGeom prst="rect">
            <a:avLst/>
          </a:prstGeom>
          <a:noFill/>
        </p:spPr>
        <p:txBody>
          <a:bodyPr wrap="square">
            <a:spAutoFit/>
          </a:bodyPr>
          <a:lstStyle/>
          <a:p>
            <a:r>
              <a:rPr lang="en-US" sz="5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1. Data collection: 2019. Hanover: FDZ-DZHW. https://doi.org/10.21249/DZHW:nac2018:2.0.0. Questionnaire "Nacaps 2018. Variable Questionnaire for National Academics Panel Study 2018 (1st wave - doctoral candidates) (English) ". Question E6a.</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33</a:t>
            </a:fld>
            <a:endParaRPr lang="en-US">
              <a:solidFill>
                <a:schemeClr val="bg1">
                  <a:lumMod val="50000"/>
                </a:schemeClr>
              </a:solidFill>
              <a:latin typeface="Helvetica"/>
            </a:endParaRPr>
          </a:p>
        </p:txBody>
      </p:sp>
      <p:sp>
        <p:nvSpPr>
          <p:cNvPr id="6" name="Titel 5">
            <a:extLst>
              <a:ext uri="{FF2B5EF4-FFF2-40B4-BE49-F238E27FC236}">
                <a16:creationId xmlns:a16="http://schemas.microsoft.com/office/drawing/2014/main" id="{4F97F688-4655-4975-9243-B54C6F4A821C}"/>
              </a:ext>
            </a:extLst>
          </p:cNvPr>
          <p:cNvSpPr>
            <a:spLocks noGrp="1"/>
          </p:cNvSpPr>
          <p:nvPr>
            <p:ph type="title"/>
          </p:nvPr>
        </p:nvSpPr>
        <p:spPr>
          <a:xfrm>
            <a:off x="209940" y="-135066"/>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Types of Constructs</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39" name="Flussdiagramm: Alternativer Prozess 38">
            <a:extLst>
              <a:ext uri="{C183D7F6-B498-43B3-948B-1728B52AA6E4}">
                <adec:decorative xmlns:adec="http://schemas.microsoft.com/office/drawing/2017/decorative" val="1"/>
              </a:ext>
            </a:extLst>
          </p:cNvPr>
          <p:cNvSpPr/>
          <p:nvPr/>
        </p:nvSpPr>
        <p:spPr bwMode="auto">
          <a:xfrm>
            <a:off x="163050" y="1702786"/>
            <a:ext cx="11837606" cy="4966572"/>
          </a:xfrm>
          <a:prstGeom prst="flowChartAlternateProcess">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12" name="Rechteck 11"/>
          <p:cNvSpPr/>
          <p:nvPr/>
        </p:nvSpPr>
        <p:spPr bwMode="auto">
          <a:xfrm>
            <a:off x="263352" y="1124744"/>
            <a:ext cx="4103118"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Latent construct</a:t>
            </a:r>
            <a:endParaRPr lang="en-US"/>
          </a:p>
        </p:txBody>
      </p:sp>
      <p:grpSp>
        <p:nvGrpSpPr>
          <p:cNvPr id="2" name="Gruppieren 1">
            <a:extLst>
              <a:ext uri="{FF2B5EF4-FFF2-40B4-BE49-F238E27FC236}">
                <a16:creationId xmlns:a16="http://schemas.microsoft.com/office/drawing/2014/main" id="{7C117148-CE54-4E7C-B217-DD9C3206A5F0}"/>
              </a:ext>
              <a:ext uri="{C183D7F6-B498-43B3-948B-1728B52AA6E4}">
                <adec:decorative xmlns:adec="http://schemas.microsoft.com/office/drawing/2017/decorative" val="1"/>
              </a:ext>
            </a:extLst>
          </p:cNvPr>
          <p:cNvGrpSpPr/>
          <p:nvPr/>
        </p:nvGrpSpPr>
        <p:grpSpPr>
          <a:xfrm>
            <a:off x="4295801" y="1844824"/>
            <a:ext cx="3051100" cy="3744415"/>
            <a:chOff x="4295801" y="1844824"/>
            <a:chExt cx="3051100" cy="3744415"/>
          </a:xfrm>
        </p:grpSpPr>
        <p:sp>
          <p:nvSpPr>
            <p:cNvPr id="19" name="Gleichschenkliges Dreieck 18"/>
            <p:cNvSpPr/>
            <p:nvPr/>
          </p:nvSpPr>
          <p:spPr bwMode="auto">
            <a:xfrm>
              <a:off x="5647102" y="2352062"/>
              <a:ext cx="1512168" cy="971741"/>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0" name="Gleichschenkliges Dreieck 19"/>
            <p:cNvSpPr/>
            <p:nvPr/>
          </p:nvSpPr>
          <p:spPr bwMode="auto">
            <a:xfrm>
              <a:off x="6554813" y="2604667"/>
              <a:ext cx="720080" cy="720080"/>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1" name="Gleichschenkliges Dreieck 20"/>
            <p:cNvSpPr/>
            <p:nvPr/>
          </p:nvSpPr>
          <p:spPr bwMode="auto">
            <a:xfrm>
              <a:off x="4878180" y="1844824"/>
              <a:ext cx="1849300" cy="1478979"/>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6" name="Gleichschenkliges Dreieck 25"/>
            <p:cNvSpPr/>
            <p:nvPr/>
          </p:nvSpPr>
          <p:spPr bwMode="auto">
            <a:xfrm>
              <a:off x="4324825" y="2604667"/>
              <a:ext cx="720080" cy="720080"/>
            </a:xfrm>
            <a:prstGeom prst="triangle">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8" name="Gleichschenkliges Dreieck 27" descr="The graph of an iceberg, with some parts in grey and pointing upwards indicating this part being above sea level, and some parts blue and pointing downwards, indicating being below sea level. "/>
            <p:cNvSpPr/>
            <p:nvPr/>
          </p:nvSpPr>
          <p:spPr bwMode="auto">
            <a:xfrm rot="10800000">
              <a:off x="4324825" y="3311603"/>
              <a:ext cx="2921044" cy="2277636"/>
            </a:xfrm>
            <a:prstGeom prst="triangle">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9" name="Gleichschenkliges Dreieck 28"/>
            <p:cNvSpPr/>
            <p:nvPr/>
          </p:nvSpPr>
          <p:spPr bwMode="auto">
            <a:xfrm rot="10800000">
              <a:off x="4295801" y="3311603"/>
              <a:ext cx="1365892" cy="1475187"/>
            </a:xfrm>
            <a:prstGeom prst="triangle">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0" name="Gleichschenkliges Dreieck 29"/>
            <p:cNvSpPr/>
            <p:nvPr/>
          </p:nvSpPr>
          <p:spPr bwMode="auto">
            <a:xfrm rot="10800000">
              <a:off x="5981009" y="3321965"/>
              <a:ext cx="1365892" cy="1475187"/>
            </a:xfrm>
            <a:prstGeom prst="triangle">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grpSp>
      <p:sp>
        <p:nvSpPr>
          <p:cNvPr id="8" name="Textfeld 7"/>
          <p:cNvSpPr txBox="1"/>
          <p:nvPr/>
        </p:nvSpPr>
        <p:spPr bwMode="auto">
          <a:xfrm>
            <a:off x="479376" y="1988840"/>
            <a:ext cx="3744416" cy="923330"/>
          </a:xfrm>
          <a:prstGeom prst="rect">
            <a:avLst/>
          </a:prstGeom>
          <a:noFill/>
        </p:spPr>
        <p:txBody>
          <a:bodyPr wrap="square" rtlCol="0">
            <a:spAutoFit/>
          </a:bodyPr>
          <a:lstStyle/>
          <a:p>
            <a:pPr>
              <a:defRPr/>
            </a:pPr>
            <a:r>
              <a:rPr lang="en-US">
                <a:latin typeface="Arial"/>
                <a:cs typeface="Arial"/>
              </a:rPr>
              <a:t>Latent constructs refer to abstract, unobservable variables that cannot be directly measured or observed </a:t>
            </a:r>
          </a:p>
        </p:txBody>
      </p:sp>
      <p:sp>
        <p:nvSpPr>
          <p:cNvPr id="40" name="Rechteck: abgerundete Ecken 39">
            <a:extLst>
              <a:ext uri="{C183D7F6-B498-43B3-948B-1728B52AA6E4}">
                <adec:decorative xmlns:adec="http://schemas.microsoft.com/office/drawing/2017/decorative" val="1"/>
              </a:ext>
            </a:extLst>
          </p:cNvPr>
          <p:cNvSpPr/>
          <p:nvPr/>
        </p:nvSpPr>
        <p:spPr bwMode="auto">
          <a:xfrm>
            <a:off x="375930" y="3717031"/>
            <a:ext cx="3876886" cy="2520281"/>
          </a:xfrm>
          <a:prstGeom prst="roundRect">
            <a:avLst>
              <a:gd name="adj" fmla="val 966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2" name="Textfeld 31"/>
          <p:cNvSpPr txBox="1"/>
          <p:nvPr/>
        </p:nvSpPr>
        <p:spPr bwMode="auto">
          <a:xfrm>
            <a:off x="1074211" y="3834914"/>
            <a:ext cx="3101112" cy="1200329"/>
          </a:xfrm>
          <a:prstGeom prst="rect">
            <a:avLst/>
          </a:prstGeom>
          <a:noFill/>
        </p:spPr>
        <p:txBody>
          <a:bodyPr wrap="square" rtlCol="0">
            <a:spAutoFit/>
          </a:bodyPr>
          <a:lstStyle/>
          <a:p>
            <a:pPr>
              <a:defRPr/>
            </a:pPr>
            <a:r>
              <a:rPr lang="en-US">
                <a:latin typeface="Arial"/>
                <a:cs typeface="Arial"/>
              </a:rPr>
              <a:t>Observable indicators (manifest variables) that are thought to reflect the latent construct</a:t>
            </a:r>
          </a:p>
        </p:txBody>
      </p:sp>
      <p:sp>
        <p:nvSpPr>
          <p:cNvPr id="41" name="Rechteck: abgerundete Ecken 40">
            <a:extLst>
              <a:ext uri="{C183D7F6-B498-43B3-948B-1728B52AA6E4}">
                <adec:decorative xmlns:adec="http://schemas.microsoft.com/office/drawing/2017/decorative" val="1"/>
              </a:ext>
            </a:extLst>
          </p:cNvPr>
          <p:cNvSpPr/>
          <p:nvPr/>
        </p:nvSpPr>
        <p:spPr bwMode="auto">
          <a:xfrm>
            <a:off x="7496402" y="1988839"/>
            <a:ext cx="4276684" cy="1750873"/>
          </a:xfrm>
          <a:prstGeom prst="roundRect">
            <a:avLst>
              <a:gd name="adj" fmla="val 750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pic>
        <p:nvPicPr>
          <p:cNvPr id="38" name="Grafik 37">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7607732" y="1988840"/>
            <a:ext cx="576500" cy="576500"/>
          </a:xfrm>
          <a:prstGeom prst="rect">
            <a:avLst/>
          </a:prstGeom>
        </p:spPr>
      </p:pic>
      <p:sp>
        <p:nvSpPr>
          <p:cNvPr id="27" name="Textfeld 26"/>
          <p:cNvSpPr txBox="1"/>
          <p:nvPr/>
        </p:nvSpPr>
        <p:spPr bwMode="auto">
          <a:xfrm>
            <a:off x="1055440" y="5169966"/>
            <a:ext cx="3101112" cy="923330"/>
          </a:xfrm>
          <a:prstGeom prst="rect">
            <a:avLst/>
          </a:prstGeom>
          <a:noFill/>
        </p:spPr>
        <p:txBody>
          <a:bodyPr wrap="square" rtlCol="0">
            <a:spAutoFit/>
          </a:bodyPr>
          <a:lstStyle/>
          <a:p>
            <a:pPr>
              <a:defRPr/>
            </a:pPr>
            <a:r>
              <a:rPr lang="en-US">
                <a:latin typeface="Arial"/>
                <a:cs typeface="Arial"/>
              </a:rPr>
              <a:t>Typically require multiple indicators or measures to represent their complexity</a:t>
            </a:r>
          </a:p>
        </p:txBody>
      </p:sp>
      <p:sp>
        <p:nvSpPr>
          <p:cNvPr id="31" name="Textfeld 30"/>
          <p:cNvSpPr txBox="1"/>
          <p:nvPr/>
        </p:nvSpPr>
        <p:spPr bwMode="auto">
          <a:xfrm>
            <a:off x="8158806" y="1982585"/>
            <a:ext cx="3697834" cy="1754326"/>
          </a:xfrm>
          <a:prstGeom prst="rect">
            <a:avLst/>
          </a:prstGeom>
          <a:noFill/>
        </p:spPr>
        <p:txBody>
          <a:bodyPr wrap="square" rtlCol="0">
            <a:spAutoFit/>
          </a:bodyPr>
          <a:lstStyle/>
          <a:p>
            <a:pPr>
              <a:defRPr/>
            </a:pPr>
            <a:r>
              <a:rPr lang="en-US">
                <a:latin typeface="Arial"/>
                <a:cs typeface="Arial"/>
              </a:rPr>
              <a:t>Represent underlying psychologi-cal, emotional, or social concepts.</a:t>
            </a:r>
          </a:p>
          <a:p>
            <a:pPr marL="285750" indent="-285750">
              <a:buFont typeface="Arial"/>
              <a:buChar char="•"/>
              <a:defRPr/>
            </a:pPr>
            <a:r>
              <a:rPr lang="en-US">
                <a:latin typeface="Arial"/>
                <a:cs typeface="Arial"/>
              </a:rPr>
              <a:t>Intelligence</a:t>
            </a:r>
            <a:endParaRPr lang="en-US"/>
          </a:p>
          <a:p>
            <a:pPr marL="285750" indent="-285750">
              <a:buFont typeface="Arial"/>
              <a:buChar char="•"/>
              <a:defRPr/>
            </a:pPr>
            <a:r>
              <a:rPr lang="en-US">
                <a:latin typeface="Arial"/>
                <a:cs typeface="Arial"/>
              </a:rPr>
              <a:t>Job satisfaction</a:t>
            </a:r>
            <a:endParaRPr lang="en-US"/>
          </a:p>
          <a:p>
            <a:pPr marL="285750" indent="-285750">
              <a:buFont typeface="Arial"/>
              <a:buChar char="•"/>
              <a:defRPr/>
            </a:pPr>
            <a:r>
              <a:rPr lang="en-US">
                <a:latin typeface="Arial"/>
                <a:cs typeface="Arial"/>
              </a:rPr>
              <a:t>Anxiety</a:t>
            </a:r>
            <a:endParaRPr lang="en-US"/>
          </a:p>
          <a:p>
            <a:pPr marL="285750" indent="-285750">
              <a:buFont typeface="Arial"/>
              <a:buChar char="•"/>
              <a:defRPr/>
            </a:pPr>
            <a:r>
              <a:rPr lang="en-US">
                <a:latin typeface="Arial"/>
                <a:cs typeface="Arial"/>
              </a:rPr>
              <a:t>Motivation</a:t>
            </a:r>
            <a:endParaRPr lang="en-US"/>
          </a:p>
        </p:txBody>
      </p:sp>
      <p:pic>
        <p:nvPicPr>
          <p:cNvPr id="3" name="Grafik 2">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452758" y="5111803"/>
            <a:ext cx="621453" cy="621453"/>
          </a:xfrm>
          <a:prstGeom prst="rect">
            <a:avLst/>
          </a:prstGeom>
        </p:spPr>
      </p:pic>
      <p:pic>
        <p:nvPicPr>
          <p:cNvPr id="11" name="Grafik 10">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497466" y="3909202"/>
            <a:ext cx="553739" cy="553739"/>
          </a:xfrm>
          <a:prstGeom prst="rect">
            <a:avLst/>
          </a:prstGeom>
        </p:spPr>
      </p:pic>
      <p:pic>
        <p:nvPicPr>
          <p:cNvPr id="14" name="Grafik 13" descr="Screenshot of a question from the Nacaps survey asking respondents to react to three prompts and classify themselves on a range between 1 and 5, with 1 meaning „does not apply at all“ and 5 meaning „applies fully“.  The prompts are: „ I can rely on my own abilites in difficult situations“, „I am able to solve most problems on my own.“, and lastly „I can usually solve even challenging and complex tasks well“. "/>
          <p:cNvPicPr>
            <a:picLocks noChangeAspect="1"/>
          </p:cNvPicPr>
          <p:nvPr/>
        </p:nvPicPr>
        <p:blipFill>
          <a:blip r:embed="rId9"/>
          <a:stretch/>
        </p:blipFill>
        <p:spPr bwMode="auto">
          <a:xfrm>
            <a:off x="7104634" y="3994762"/>
            <a:ext cx="4276684" cy="2530698"/>
          </a:xfrm>
          <a:prstGeom prst="rect">
            <a:avLst/>
          </a:prstGeom>
          <a:ln>
            <a:solidFill>
              <a:schemeClr val="tx1"/>
            </a:solidFill>
          </a:ln>
        </p:spPr>
      </p:pic>
      <p:sp>
        <p:nvSpPr>
          <p:cNvPr id="33" name="Textfeld 32" descr="Image source">
            <a:extLst>
              <a:ext uri="{FF2B5EF4-FFF2-40B4-BE49-F238E27FC236}">
                <a16:creationId xmlns:a16="http://schemas.microsoft.com/office/drawing/2014/main" id="{10C8D3E8-4F60-4708-8D0D-A32A9B254F45}"/>
              </a:ext>
            </a:extLst>
          </p:cNvPr>
          <p:cNvSpPr txBox="1"/>
          <p:nvPr/>
        </p:nvSpPr>
        <p:spPr bwMode="auto">
          <a:xfrm rot="16200000">
            <a:off x="10253841" y="4842777"/>
            <a:ext cx="2728544" cy="477054"/>
          </a:xfrm>
          <a:prstGeom prst="rect">
            <a:avLst/>
          </a:prstGeom>
          <a:noFill/>
        </p:spPr>
        <p:txBody>
          <a:bodyPr wrap="square">
            <a:spAutoFit/>
          </a:bodyPr>
          <a:lstStyle/>
          <a:p>
            <a:r>
              <a:rPr lang="en-US" sz="5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1. Data collection: 2019. Hanover: FDZ-DZHW. https://doi.org/10.21249/DZHW:nac2018:2.0.0. Questionnaire "Nacaps 2018. Variable Questionnaire for National Academics Panel Study 2018 (1st wave - doctoral candidates) (English) ". Question D26a.</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34</a:t>
            </a:fld>
            <a:endParaRPr lang="en-US">
              <a:solidFill>
                <a:schemeClr val="bg1">
                  <a:lumMod val="50000"/>
                </a:schemeClr>
              </a:solidFill>
              <a:latin typeface="Helvetica"/>
            </a:endParaRPr>
          </a:p>
        </p:txBody>
      </p:sp>
      <p:sp>
        <p:nvSpPr>
          <p:cNvPr id="6" name="Titel 5">
            <a:extLst>
              <a:ext uri="{FF2B5EF4-FFF2-40B4-BE49-F238E27FC236}">
                <a16:creationId xmlns:a16="http://schemas.microsoft.com/office/drawing/2014/main" id="{7DE6FBB9-856A-46A3-B869-73D7F3F924CC}"/>
              </a:ext>
            </a:extLst>
          </p:cNvPr>
          <p:cNvSpPr>
            <a:spLocks noGrp="1"/>
          </p:cNvSpPr>
          <p:nvPr>
            <p:ph type="title"/>
          </p:nvPr>
        </p:nvSpPr>
        <p:spPr>
          <a:xfrm>
            <a:off x="375816" y="65242"/>
            <a:ext cx="3817640" cy="865690"/>
          </a:xfrm>
        </p:spPr>
        <p:txBody>
          <a:bodyPr>
            <a:normAutofit/>
          </a:bodyPr>
          <a:lstStyle/>
          <a:p>
            <a:r>
              <a:rPr lang="en-US" sz="2400">
                <a:solidFill>
                  <a:schemeClr val="bg1"/>
                </a:solidFill>
                <a:latin typeface="Arial" panose="020B0604020202020204" pitchFamily="34" charset="0"/>
                <a:cs typeface="Arial" panose="020B0604020202020204" pitchFamily="34" charset="0"/>
              </a:rPr>
              <a:t>Types of Constructs</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7" name="Rechteck 16"/>
          <p:cNvSpPr/>
          <p:nvPr/>
        </p:nvSpPr>
        <p:spPr bwMode="auto">
          <a:xfrm>
            <a:off x="375816" y="1124744"/>
            <a:ext cx="507211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Comparison</a:t>
            </a:r>
            <a:endParaRPr lang="en-US"/>
          </a:p>
        </p:txBody>
      </p:sp>
      <p:sp>
        <p:nvSpPr>
          <p:cNvPr id="2" name="Rechteck 1">
            <a:extLst>
              <a:ext uri="{C183D7F6-B498-43B3-948B-1728B52AA6E4}">
                <adec:decorative xmlns:adec="http://schemas.microsoft.com/office/drawing/2017/decorative" val="1"/>
              </a:ext>
            </a:extLst>
          </p:cNvPr>
          <p:cNvSpPr/>
          <p:nvPr/>
        </p:nvSpPr>
        <p:spPr bwMode="auto">
          <a:xfrm>
            <a:off x="1127448" y="1969830"/>
            <a:ext cx="9793088" cy="455551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 name="Textfeld 2"/>
          <p:cNvSpPr txBox="1"/>
          <p:nvPr/>
        </p:nvSpPr>
        <p:spPr bwMode="auto">
          <a:xfrm>
            <a:off x="2187340" y="2132856"/>
            <a:ext cx="7509060" cy="523220"/>
          </a:xfrm>
          <a:prstGeom prst="rect">
            <a:avLst/>
          </a:prstGeom>
          <a:noFill/>
        </p:spPr>
        <p:txBody>
          <a:bodyPr wrap="square" rtlCol="0">
            <a:spAutoFit/>
          </a:bodyPr>
          <a:lstStyle/>
          <a:p>
            <a:pPr>
              <a:defRPr/>
            </a:pPr>
            <a:r>
              <a:rPr lang="en-US" sz="2800" b="1">
                <a:latin typeface="Arial"/>
                <a:cs typeface="Arial"/>
              </a:rPr>
              <a:t>LATENT AND MANIFEST CONSTRUCTS:</a:t>
            </a:r>
            <a:endParaRPr lang="en-US"/>
          </a:p>
        </p:txBody>
      </p:sp>
      <p:sp>
        <p:nvSpPr>
          <p:cNvPr id="21" name="Rechteck 20"/>
          <p:cNvSpPr/>
          <p:nvPr/>
        </p:nvSpPr>
        <p:spPr bwMode="auto">
          <a:xfrm>
            <a:off x="4367808" y="2708920"/>
            <a:ext cx="1236449" cy="36004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solidFill>
                  <a:schemeClr val="tx1"/>
                </a:solidFill>
                <a:latin typeface="Arial"/>
                <a:cs typeface="Arial"/>
              </a:rPr>
              <a:t>manifest</a:t>
            </a:r>
            <a:endParaRPr lang="en-US"/>
          </a:p>
        </p:txBody>
      </p:sp>
      <p:sp>
        <p:nvSpPr>
          <p:cNvPr id="8" name="Rechteck 7"/>
          <p:cNvSpPr/>
          <p:nvPr/>
        </p:nvSpPr>
        <p:spPr bwMode="auto">
          <a:xfrm>
            <a:off x="7104112" y="2708920"/>
            <a:ext cx="1236449" cy="3600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solidFill>
                  <a:schemeClr val="tx1"/>
                </a:solidFill>
                <a:latin typeface="Arial"/>
                <a:cs typeface="Arial"/>
              </a:rPr>
              <a:t>latent</a:t>
            </a:r>
            <a:endParaRPr lang="en-US"/>
          </a:p>
        </p:txBody>
      </p:sp>
      <p:sp>
        <p:nvSpPr>
          <p:cNvPr id="11" name="Textfeld 10"/>
          <p:cNvSpPr txBox="1"/>
          <p:nvPr/>
        </p:nvSpPr>
        <p:spPr bwMode="auto">
          <a:xfrm>
            <a:off x="1271464" y="3419708"/>
            <a:ext cx="1584175" cy="369332"/>
          </a:xfrm>
          <a:prstGeom prst="rect">
            <a:avLst/>
          </a:prstGeom>
          <a:noFill/>
        </p:spPr>
        <p:txBody>
          <a:bodyPr wrap="square" rtlCol="0">
            <a:spAutoFit/>
          </a:bodyPr>
          <a:lstStyle/>
          <a:p>
            <a:pPr>
              <a:defRPr/>
            </a:pPr>
            <a:r>
              <a:rPr lang="en-US">
                <a:latin typeface="Arial"/>
                <a:cs typeface="Arial"/>
              </a:rPr>
              <a:t>Observation</a:t>
            </a:r>
            <a:endParaRPr lang="en-US"/>
          </a:p>
        </p:txBody>
      </p:sp>
      <p:sp>
        <p:nvSpPr>
          <p:cNvPr id="20" name="Textfeld 19"/>
          <p:cNvSpPr txBox="1"/>
          <p:nvPr/>
        </p:nvSpPr>
        <p:spPr bwMode="auto">
          <a:xfrm>
            <a:off x="3791744" y="3284984"/>
            <a:ext cx="2376264" cy="646331"/>
          </a:xfrm>
          <a:prstGeom prst="rect">
            <a:avLst/>
          </a:prstGeom>
          <a:noFill/>
        </p:spPr>
        <p:txBody>
          <a:bodyPr wrap="square" rtlCol="0">
            <a:spAutoFit/>
          </a:bodyPr>
          <a:lstStyle/>
          <a:p>
            <a:pPr algn="ctr">
              <a:defRPr/>
            </a:pPr>
            <a:r>
              <a:rPr lang="en-US">
                <a:latin typeface="Arial"/>
                <a:cs typeface="Arial"/>
              </a:rPr>
              <a:t>Directly observable and measurable</a:t>
            </a:r>
            <a:endParaRPr lang="en-US"/>
          </a:p>
        </p:txBody>
      </p:sp>
      <p:sp>
        <p:nvSpPr>
          <p:cNvPr id="29" name="Textfeld 28"/>
          <p:cNvSpPr txBox="1"/>
          <p:nvPr/>
        </p:nvSpPr>
        <p:spPr bwMode="auto">
          <a:xfrm>
            <a:off x="6168008" y="3284984"/>
            <a:ext cx="3240360" cy="646331"/>
          </a:xfrm>
          <a:prstGeom prst="rect">
            <a:avLst/>
          </a:prstGeom>
          <a:noFill/>
        </p:spPr>
        <p:txBody>
          <a:bodyPr wrap="square" rtlCol="0">
            <a:spAutoFit/>
          </a:bodyPr>
          <a:lstStyle/>
          <a:p>
            <a:pPr algn="ctr">
              <a:defRPr/>
            </a:pPr>
            <a:r>
              <a:rPr lang="en-US">
                <a:latin typeface="Arial"/>
                <a:cs typeface="Arial"/>
              </a:rPr>
              <a:t>Unobservable, abstract, require indirect measurement</a:t>
            </a:r>
            <a:endParaRPr lang="en-US"/>
          </a:p>
        </p:txBody>
      </p:sp>
      <p:sp>
        <p:nvSpPr>
          <p:cNvPr id="26" name="Textfeld 25"/>
          <p:cNvSpPr txBox="1"/>
          <p:nvPr/>
        </p:nvSpPr>
        <p:spPr bwMode="auto">
          <a:xfrm>
            <a:off x="1271464" y="4499828"/>
            <a:ext cx="1584175" cy="369332"/>
          </a:xfrm>
          <a:prstGeom prst="rect">
            <a:avLst/>
          </a:prstGeom>
          <a:noFill/>
        </p:spPr>
        <p:txBody>
          <a:bodyPr wrap="square" rtlCol="0">
            <a:spAutoFit/>
          </a:bodyPr>
          <a:lstStyle/>
          <a:p>
            <a:pPr>
              <a:defRPr/>
            </a:pPr>
            <a:r>
              <a:rPr lang="en-US">
                <a:latin typeface="Arial"/>
                <a:cs typeface="Arial"/>
              </a:rPr>
              <a:t>Measurement</a:t>
            </a:r>
            <a:endParaRPr lang="en-US"/>
          </a:p>
        </p:txBody>
      </p:sp>
      <p:sp>
        <p:nvSpPr>
          <p:cNvPr id="30" name="Textfeld 29"/>
          <p:cNvSpPr txBox="1"/>
          <p:nvPr/>
        </p:nvSpPr>
        <p:spPr bwMode="auto">
          <a:xfrm>
            <a:off x="3647728" y="4077072"/>
            <a:ext cx="2664295" cy="1200329"/>
          </a:xfrm>
          <a:prstGeom prst="rect">
            <a:avLst/>
          </a:prstGeom>
          <a:noFill/>
        </p:spPr>
        <p:txBody>
          <a:bodyPr wrap="square" rtlCol="0">
            <a:spAutoFit/>
          </a:bodyPr>
          <a:lstStyle/>
          <a:p>
            <a:pPr algn="ctr">
              <a:defRPr/>
            </a:pPr>
            <a:r>
              <a:rPr lang="en-US">
                <a:latin typeface="Arial"/>
                <a:cs typeface="Arial"/>
              </a:rPr>
              <a:t>Measured directly with questions in surveys, or through observational techniques</a:t>
            </a:r>
            <a:endParaRPr lang="en-US"/>
          </a:p>
        </p:txBody>
      </p:sp>
      <p:sp>
        <p:nvSpPr>
          <p:cNvPr id="31" name="Textfeld 30"/>
          <p:cNvSpPr txBox="1"/>
          <p:nvPr/>
        </p:nvSpPr>
        <p:spPr bwMode="auto">
          <a:xfrm>
            <a:off x="6384032" y="4077072"/>
            <a:ext cx="2798472" cy="1200329"/>
          </a:xfrm>
          <a:prstGeom prst="rect">
            <a:avLst/>
          </a:prstGeom>
          <a:noFill/>
        </p:spPr>
        <p:txBody>
          <a:bodyPr wrap="square" rtlCol="0">
            <a:spAutoFit/>
          </a:bodyPr>
          <a:lstStyle/>
          <a:p>
            <a:pPr algn="ctr">
              <a:defRPr/>
            </a:pPr>
            <a:r>
              <a:rPr lang="en-US">
                <a:latin typeface="Arial"/>
                <a:cs typeface="Arial"/>
              </a:rPr>
              <a:t>Measured indirectly through multiple manifest variables (e.g. survey items, test scores)</a:t>
            </a:r>
            <a:endParaRPr lang="en-US"/>
          </a:p>
        </p:txBody>
      </p:sp>
      <p:sp>
        <p:nvSpPr>
          <p:cNvPr id="27" name="Textfeld 26"/>
          <p:cNvSpPr txBox="1"/>
          <p:nvPr/>
        </p:nvSpPr>
        <p:spPr bwMode="auto">
          <a:xfrm>
            <a:off x="1271464" y="5374957"/>
            <a:ext cx="1800200" cy="646331"/>
          </a:xfrm>
          <a:prstGeom prst="rect">
            <a:avLst/>
          </a:prstGeom>
          <a:noFill/>
        </p:spPr>
        <p:txBody>
          <a:bodyPr wrap="square" rtlCol="0">
            <a:spAutoFit/>
          </a:bodyPr>
          <a:lstStyle/>
          <a:p>
            <a:pPr>
              <a:defRPr/>
            </a:pPr>
            <a:r>
              <a:rPr lang="en-US">
                <a:latin typeface="Arial"/>
                <a:cs typeface="Arial"/>
              </a:rPr>
              <a:t>Role in Questionnaire</a:t>
            </a:r>
            <a:endParaRPr lang="en-US"/>
          </a:p>
        </p:txBody>
      </p:sp>
      <p:cxnSp>
        <p:nvCxnSpPr>
          <p:cNvPr id="19" name="Gerader Verbinder 18">
            <a:extLst>
              <a:ext uri="{C183D7F6-B498-43B3-948B-1728B52AA6E4}">
                <adec:decorative xmlns:adec="http://schemas.microsoft.com/office/drawing/2017/decorative" val="1"/>
              </a:ext>
            </a:extLst>
          </p:cNvPr>
          <p:cNvCxnSpPr>
            <a:cxnSpLocks/>
          </p:cNvCxnSpPr>
          <p:nvPr/>
        </p:nvCxnSpPr>
        <p:spPr bwMode="auto">
          <a:xfrm>
            <a:off x="1343472" y="4077072"/>
            <a:ext cx="906492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Gerader Verbinder 27">
            <a:extLst>
              <a:ext uri="{C183D7F6-B498-43B3-948B-1728B52AA6E4}">
                <adec:decorative xmlns:adec="http://schemas.microsoft.com/office/drawing/2017/decorative" val="1"/>
              </a:ext>
            </a:extLst>
          </p:cNvPr>
          <p:cNvCxnSpPr>
            <a:cxnSpLocks/>
          </p:cNvCxnSpPr>
          <p:nvPr/>
        </p:nvCxnSpPr>
        <p:spPr bwMode="auto">
          <a:xfrm>
            <a:off x="1343472" y="5301208"/>
            <a:ext cx="906492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2" name="Textfeld 31"/>
          <p:cNvSpPr txBox="1"/>
          <p:nvPr/>
        </p:nvSpPr>
        <p:spPr bwMode="auto">
          <a:xfrm>
            <a:off x="3647728" y="5325015"/>
            <a:ext cx="2664295" cy="1200329"/>
          </a:xfrm>
          <a:prstGeom prst="rect">
            <a:avLst/>
          </a:prstGeom>
          <a:noFill/>
        </p:spPr>
        <p:txBody>
          <a:bodyPr wrap="square" rtlCol="0">
            <a:spAutoFit/>
          </a:bodyPr>
          <a:lstStyle/>
          <a:p>
            <a:pPr algn="ctr">
              <a:defRPr/>
            </a:pPr>
            <a:r>
              <a:rPr lang="en-US">
                <a:latin typeface="Arial"/>
                <a:cs typeface="Arial"/>
              </a:rPr>
              <a:t>Serve as indicators or observable outcomes that directly reflect aspects of a concept</a:t>
            </a:r>
            <a:endParaRPr lang="en-US"/>
          </a:p>
        </p:txBody>
      </p:sp>
      <p:sp>
        <p:nvSpPr>
          <p:cNvPr id="33" name="Textfeld 32"/>
          <p:cNvSpPr txBox="1"/>
          <p:nvPr/>
        </p:nvSpPr>
        <p:spPr bwMode="auto">
          <a:xfrm>
            <a:off x="6528048" y="5301208"/>
            <a:ext cx="2664295" cy="923330"/>
          </a:xfrm>
          <a:prstGeom prst="rect">
            <a:avLst/>
          </a:prstGeom>
          <a:noFill/>
        </p:spPr>
        <p:txBody>
          <a:bodyPr wrap="square" rtlCol="0">
            <a:spAutoFit/>
          </a:bodyPr>
          <a:lstStyle/>
          <a:p>
            <a:pPr algn="ctr">
              <a:defRPr/>
            </a:pPr>
            <a:r>
              <a:rPr lang="en-US">
                <a:latin typeface="Arial"/>
                <a:cs typeface="Arial"/>
              </a:rPr>
              <a:t>Represent higher-order theoretical concepts that need to be inferred</a:t>
            </a: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35</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4D56957A-2456-4AAE-89C3-6CF1C2CE2DBF}"/>
              </a:ext>
            </a:extLst>
          </p:cNvPr>
          <p:cNvSpPr>
            <a:spLocks noGrp="1"/>
          </p:cNvSpPr>
          <p:nvPr>
            <p:ph type="title"/>
          </p:nvPr>
        </p:nvSpPr>
        <p:spPr>
          <a:xfrm>
            <a:off x="356594" y="-145173"/>
            <a:ext cx="4231817" cy="132556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Types of Constructs</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34" name="Rechteck 33"/>
          <p:cNvSpPr/>
          <p:nvPr/>
        </p:nvSpPr>
        <p:spPr bwMode="auto">
          <a:xfrm>
            <a:off x="375816" y="1124744"/>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Operationalization</a:t>
            </a:r>
            <a:endParaRPr lang="en-US" dirty="0"/>
          </a:p>
        </p:txBody>
      </p:sp>
      <p:sp>
        <p:nvSpPr>
          <p:cNvPr id="36" name="Textfeld 35"/>
          <p:cNvSpPr txBox="1"/>
          <p:nvPr/>
        </p:nvSpPr>
        <p:spPr bwMode="auto">
          <a:xfrm>
            <a:off x="375816" y="1869892"/>
            <a:ext cx="11120784" cy="646331"/>
          </a:xfrm>
          <a:prstGeom prst="rect">
            <a:avLst/>
          </a:prstGeom>
          <a:noFill/>
        </p:spPr>
        <p:txBody>
          <a:bodyPr wrap="square">
            <a:spAutoFit/>
          </a:bodyPr>
          <a:lstStyle/>
          <a:p>
            <a:pPr>
              <a:defRPr/>
            </a:pPr>
            <a:r>
              <a:rPr lang="en-US" dirty="0">
                <a:latin typeface="Arial"/>
                <a:cs typeface="Arial"/>
              </a:rPr>
              <a:t>Operationalization is the process of </a:t>
            </a:r>
            <a:r>
              <a:rPr lang="en-US" b="1" dirty="0">
                <a:latin typeface="Arial"/>
                <a:cs typeface="Arial"/>
              </a:rPr>
              <a:t>turning abstract</a:t>
            </a:r>
            <a:r>
              <a:rPr lang="en-US" dirty="0">
                <a:latin typeface="Arial"/>
                <a:cs typeface="Arial"/>
              </a:rPr>
              <a:t>, theoretical concepts (latent constructs) into measurable, </a:t>
            </a:r>
            <a:r>
              <a:rPr lang="en-US" b="1" dirty="0">
                <a:latin typeface="Arial"/>
                <a:cs typeface="Arial"/>
              </a:rPr>
              <a:t>concrete variables</a:t>
            </a:r>
            <a:r>
              <a:rPr lang="en-US" dirty="0">
                <a:latin typeface="Arial"/>
                <a:cs typeface="Arial"/>
              </a:rPr>
              <a:t>. </a:t>
            </a:r>
          </a:p>
        </p:txBody>
      </p:sp>
      <p:sp>
        <p:nvSpPr>
          <p:cNvPr id="22" name="Textfeld 21"/>
          <p:cNvSpPr txBox="1"/>
          <p:nvPr/>
        </p:nvSpPr>
        <p:spPr bwMode="auto">
          <a:xfrm>
            <a:off x="551384" y="2780928"/>
            <a:ext cx="3024336" cy="369332"/>
          </a:xfrm>
          <a:prstGeom prst="rect">
            <a:avLst/>
          </a:prstGeom>
          <a:noFill/>
        </p:spPr>
        <p:txBody>
          <a:bodyPr wrap="square" rtlCol="0">
            <a:spAutoFit/>
          </a:bodyPr>
          <a:lstStyle/>
          <a:p>
            <a:pPr>
              <a:defRPr/>
            </a:pPr>
            <a:r>
              <a:rPr lang="en-US" b="1" dirty="0">
                <a:latin typeface="Arial"/>
                <a:cs typeface="Arial"/>
              </a:rPr>
              <a:t>1. Defining the concept</a:t>
            </a:r>
            <a:endParaRPr lang="en-US" dirty="0"/>
          </a:p>
        </p:txBody>
      </p:sp>
      <p:sp>
        <p:nvSpPr>
          <p:cNvPr id="15" name="Ellipse 14"/>
          <p:cNvSpPr/>
          <p:nvPr/>
        </p:nvSpPr>
        <p:spPr bwMode="auto">
          <a:xfrm>
            <a:off x="839416" y="4077072"/>
            <a:ext cx="2232248" cy="1008112"/>
          </a:xfrm>
          <a:prstGeom prst="ellipse">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Job satisfaction</a:t>
            </a:r>
            <a:endParaRPr lang="en-US" dirty="0"/>
          </a:p>
        </p:txBody>
      </p:sp>
      <p:sp>
        <p:nvSpPr>
          <p:cNvPr id="39" name="Textfeld 38"/>
          <p:cNvSpPr txBox="1"/>
          <p:nvPr/>
        </p:nvSpPr>
        <p:spPr bwMode="auto">
          <a:xfrm>
            <a:off x="3575720" y="2780928"/>
            <a:ext cx="3024336" cy="369332"/>
          </a:xfrm>
          <a:prstGeom prst="rect">
            <a:avLst/>
          </a:prstGeom>
          <a:noFill/>
        </p:spPr>
        <p:txBody>
          <a:bodyPr wrap="square" rtlCol="0">
            <a:spAutoFit/>
          </a:bodyPr>
          <a:lstStyle/>
          <a:p>
            <a:pPr>
              <a:defRPr/>
            </a:pPr>
            <a:r>
              <a:rPr lang="en-US" b="1" dirty="0">
                <a:latin typeface="Arial"/>
                <a:cs typeface="Arial"/>
              </a:rPr>
              <a:t>2. Identifying indicators</a:t>
            </a:r>
            <a:endParaRPr lang="en-US" dirty="0"/>
          </a:p>
        </p:txBody>
      </p:sp>
      <p:sp>
        <p:nvSpPr>
          <p:cNvPr id="37" name="Rechteck 36"/>
          <p:cNvSpPr/>
          <p:nvPr/>
        </p:nvSpPr>
        <p:spPr bwMode="auto">
          <a:xfrm>
            <a:off x="3791744" y="3329118"/>
            <a:ext cx="2448272" cy="60393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Satisfaction with work-life balance</a:t>
            </a:r>
            <a:endParaRPr lang="en-US" dirty="0"/>
          </a:p>
        </p:txBody>
      </p:sp>
      <p:sp>
        <p:nvSpPr>
          <p:cNvPr id="18" name="Rechteck 17"/>
          <p:cNvSpPr/>
          <p:nvPr/>
        </p:nvSpPr>
        <p:spPr bwMode="auto">
          <a:xfrm>
            <a:off x="3791744" y="4293096"/>
            <a:ext cx="2448272" cy="4947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Satisfaction with salary</a:t>
            </a:r>
            <a:endParaRPr lang="en-US" dirty="0"/>
          </a:p>
        </p:txBody>
      </p:sp>
      <p:sp>
        <p:nvSpPr>
          <p:cNvPr id="38" name="Rechteck 37"/>
          <p:cNvSpPr/>
          <p:nvPr/>
        </p:nvSpPr>
        <p:spPr bwMode="auto">
          <a:xfrm>
            <a:off x="3791744" y="5229200"/>
            <a:ext cx="2448272" cy="93378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Satisfaction with career progression opportunities</a:t>
            </a:r>
            <a:endParaRPr lang="en-US" dirty="0"/>
          </a:p>
        </p:txBody>
      </p:sp>
      <p:sp>
        <p:nvSpPr>
          <p:cNvPr id="40" name="Textfeld 39"/>
          <p:cNvSpPr txBox="1"/>
          <p:nvPr/>
        </p:nvSpPr>
        <p:spPr bwMode="auto">
          <a:xfrm>
            <a:off x="6744072" y="2780928"/>
            <a:ext cx="3024336" cy="369332"/>
          </a:xfrm>
          <a:prstGeom prst="rect">
            <a:avLst/>
          </a:prstGeom>
          <a:noFill/>
        </p:spPr>
        <p:txBody>
          <a:bodyPr wrap="square" rtlCol="0">
            <a:spAutoFit/>
          </a:bodyPr>
          <a:lstStyle/>
          <a:p>
            <a:pPr>
              <a:defRPr/>
            </a:pPr>
            <a:r>
              <a:rPr lang="en-US" b="1" dirty="0">
                <a:latin typeface="Arial"/>
                <a:cs typeface="Arial"/>
              </a:rPr>
              <a:t>3. Creating variables </a:t>
            </a:r>
            <a:endParaRPr lang="en-US" dirty="0"/>
          </a:p>
        </p:txBody>
      </p:sp>
      <p:cxnSp>
        <p:nvCxnSpPr>
          <p:cNvPr id="41" name="Gerader Verbinder 40">
            <a:extLst>
              <a:ext uri="{C183D7F6-B498-43B3-948B-1728B52AA6E4}">
                <adec:decorative xmlns:adec="http://schemas.microsoft.com/office/drawing/2017/decorative" val="1"/>
              </a:ext>
            </a:extLst>
          </p:cNvPr>
          <p:cNvCxnSpPr>
            <a:cxnSpLocks/>
            <a:stCxn id="15" idx="6"/>
            <a:endCxn id="18" idx="1"/>
          </p:cNvCxnSpPr>
          <p:nvPr/>
        </p:nvCxnSpPr>
        <p:spPr bwMode="auto">
          <a:xfrm flipV="1">
            <a:off x="3071664" y="4540478"/>
            <a:ext cx="720080" cy="4065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Gerader Verbinder 42">
            <a:extLst>
              <a:ext uri="{C183D7F6-B498-43B3-948B-1728B52AA6E4}">
                <adec:decorative xmlns:adec="http://schemas.microsoft.com/office/drawing/2017/decorative" val="1"/>
              </a:ext>
            </a:extLst>
          </p:cNvPr>
          <p:cNvCxnSpPr>
            <a:cxnSpLocks/>
            <a:stCxn id="15" idx="7"/>
            <a:endCxn id="37" idx="1"/>
          </p:cNvCxnSpPr>
          <p:nvPr/>
        </p:nvCxnSpPr>
        <p:spPr bwMode="auto">
          <a:xfrm flipV="1">
            <a:off x="2744759" y="3631087"/>
            <a:ext cx="1046985" cy="59362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Gerader Verbinder 44">
            <a:extLst>
              <a:ext uri="{C183D7F6-B498-43B3-948B-1728B52AA6E4}">
                <adec:decorative xmlns:adec="http://schemas.microsoft.com/office/drawing/2017/decorative" val="1"/>
              </a:ext>
            </a:extLst>
          </p:cNvPr>
          <p:cNvCxnSpPr>
            <a:cxnSpLocks/>
            <a:stCxn id="15" idx="5"/>
            <a:endCxn id="38" idx="1"/>
          </p:cNvCxnSpPr>
          <p:nvPr/>
        </p:nvCxnSpPr>
        <p:spPr bwMode="auto">
          <a:xfrm>
            <a:off x="2744759" y="4937549"/>
            <a:ext cx="1046985" cy="758540"/>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bwMode="auto">
          <a:xfrm>
            <a:off x="6766980" y="3563724"/>
            <a:ext cx="6097772" cy="369332"/>
          </a:xfrm>
          <a:prstGeom prst="rect">
            <a:avLst/>
          </a:prstGeom>
          <a:noFill/>
        </p:spPr>
        <p:txBody>
          <a:bodyPr wrap="square">
            <a:spAutoFit/>
          </a:bodyPr>
          <a:lstStyle/>
          <a:p>
            <a:pPr>
              <a:defRPr/>
            </a:pPr>
            <a:r>
              <a:rPr lang="en-US" dirty="0">
                <a:latin typeface="Arial"/>
                <a:cs typeface="Arial"/>
              </a:rPr>
              <a:t>How satisfied are you with your overall salary?</a:t>
            </a:r>
          </a:p>
        </p:txBody>
      </p:sp>
      <p:sp>
        <p:nvSpPr>
          <p:cNvPr id="55" name="Textfeld 54"/>
          <p:cNvSpPr txBox="1"/>
          <p:nvPr/>
        </p:nvSpPr>
        <p:spPr bwMode="auto">
          <a:xfrm>
            <a:off x="6744072" y="4222829"/>
            <a:ext cx="5040560" cy="646331"/>
          </a:xfrm>
          <a:prstGeom prst="rect">
            <a:avLst/>
          </a:prstGeom>
          <a:noFill/>
        </p:spPr>
        <p:txBody>
          <a:bodyPr wrap="square">
            <a:spAutoFit/>
          </a:bodyPr>
          <a:lstStyle/>
          <a:p>
            <a:pPr>
              <a:defRPr/>
            </a:pPr>
            <a:r>
              <a:rPr lang="en-US" dirty="0">
                <a:latin typeface="Arial"/>
                <a:cs typeface="Arial"/>
              </a:rPr>
              <a:t>How satisfied are you with your salary in relation to the work you do?</a:t>
            </a:r>
          </a:p>
        </p:txBody>
      </p:sp>
      <p:sp>
        <p:nvSpPr>
          <p:cNvPr id="57" name="Textfeld 56"/>
          <p:cNvSpPr txBox="1"/>
          <p:nvPr/>
        </p:nvSpPr>
        <p:spPr bwMode="auto">
          <a:xfrm>
            <a:off x="6744072" y="5014917"/>
            <a:ext cx="5400600" cy="646331"/>
          </a:xfrm>
          <a:prstGeom prst="rect">
            <a:avLst/>
          </a:prstGeom>
          <a:noFill/>
        </p:spPr>
        <p:txBody>
          <a:bodyPr wrap="square">
            <a:spAutoFit/>
          </a:bodyPr>
          <a:lstStyle/>
          <a:p>
            <a:pPr>
              <a:defRPr/>
            </a:pPr>
            <a:r>
              <a:rPr lang="en-US" dirty="0">
                <a:latin typeface="Arial"/>
                <a:cs typeface="Arial"/>
              </a:rPr>
              <a:t>How satisfied are you with the opportunities for salary increases in your position?</a:t>
            </a:r>
          </a:p>
        </p:txBody>
      </p:sp>
      <p:sp>
        <p:nvSpPr>
          <p:cNvPr id="59" name="Textfeld 58"/>
          <p:cNvSpPr txBox="1"/>
          <p:nvPr/>
        </p:nvSpPr>
        <p:spPr bwMode="auto">
          <a:xfrm>
            <a:off x="6744072" y="5692606"/>
            <a:ext cx="6432696" cy="369332"/>
          </a:xfrm>
          <a:prstGeom prst="rect">
            <a:avLst/>
          </a:prstGeom>
          <a:noFill/>
        </p:spPr>
        <p:txBody>
          <a:bodyPr wrap="square">
            <a:spAutoFit/>
          </a:bodyPr>
          <a:lstStyle/>
          <a:p>
            <a:pPr>
              <a:defRPr/>
            </a:pPr>
            <a:r>
              <a:rPr lang="en-US" i="1" dirty="0">
                <a:latin typeface="Arial"/>
                <a:cs typeface="Arial"/>
              </a:rPr>
              <a:t>(1 = Very Dissatisfied, 5 = Very Satisfied)</a:t>
            </a:r>
          </a:p>
        </p:txBody>
      </p:sp>
      <p:cxnSp>
        <p:nvCxnSpPr>
          <p:cNvPr id="65" name="Gerader Verbinder 64">
            <a:extLst>
              <a:ext uri="{C183D7F6-B498-43B3-948B-1728B52AA6E4}">
                <adec:decorative xmlns:adec="http://schemas.microsoft.com/office/drawing/2017/decorative" val="1"/>
              </a:ext>
            </a:extLst>
          </p:cNvPr>
          <p:cNvCxnSpPr>
            <a:cxnSpLocks/>
            <a:stCxn id="18" idx="3"/>
            <a:endCxn id="53" idx="1"/>
          </p:cNvCxnSpPr>
          <p:nvPr/>
        </p:nvCxnSpPr>
        <p:spPr bwMode="auto">
          <a:xfrm flipV="1">
            <a:off x="6240016" y="3748389"/>
            <a:ext cx="526964" cy="792087"/>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Gerader Verbinder 66">
            <a:extLst>
              <a:ext uri="{C183D7F6-B498-43B3-948B-1728B52AA6E4}">
                <adec:decorative xmlns:adec="http://schemas.microsoft.com/office/drawing/2017/decorative" val="1"/>
              </a:ext>
            </a:extLst>
          </p:cNvPr>
          <p:cNvCxnSpPr>
            <a:cxnSpLocks/>
            <a:stCxn id="18" idx="3"/>
            <a:endCxn id="55" idx="1"/>
          </p:cNvCxnSpPr>
          <p:nvPr/>
        </p:nvCxnSpPr>
        <p:spPr bwMode="auto">
          <a:xfrm>
            <a:off x="6240016" y="4540478"/>
            <a:ext cx="504056" cy="5517"/>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Gerader Verbinder 68">
            <a:extLst>
              <a:ext uri="{C183D7F6-B498-43B3-948B-1728B52AA6E4}">
                <adec:decorative xmlns:adec="http://schemas.microsoft.com/office/drawing/2017/decorative" val="1"/>
              </a:ext>
            </a:extLst>
          </p:cNvPr>
          <p:cNvCxnSpPr>
            <a:cxnSpLocks/>
            <a:stCxn id="18" idx="3"/>
            <a:endCxn id="57" idx="1"/>
          </p:cNvCxnSpPr>
          <p:nvPr/>
        </p:nvCxnSpPr>
        <p:spPr bwMode="auto">
          <a:xfrm>
            <a:off x="6240016" y="4540478"/>
            <a:ext cx="504056" cy="797605"/>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Gerader Verbinder 70">
            <a:extLst>
              <a:ext uri="{C183D7F6-B498-43B3-948B-1728B52AA6E4}">
                <adec:decorative xmlns:adec="http://schemas.microsoft.com/office/drawing/2017/decorative" val="1"/>
              </a:ext>
            </a:extLst>
          </p:cNvPr>
          <p:cNvCxnSpPr>
            <a:cxnSpLocks/>
            <a:stCxn id="37" idx="3"/>
          </p:cNvCxnSpPr>
          <p:nvPr/>
        </p:nvCxnSpPr>
        <p:spPr bwMode="auto">
          <a:xfrm flipV="1">
            <a:off x="6240016" y="3329118"/>
            <a:ext cx="263482" cy="301969"/>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Gerader Verbinder 72">
            <a:extLst>
              <a:ext uri="{C183D7F6-B498-43B3-948B-1728B52AA6E4}">
                <adec:decorative xmlns:adec="http://schemas.microsoft.com/office/drawing/2017/decorative" val="1"/>
              </a:ext>
            </a:extLst>
          </p:cNvPr>
          <p:cNvCxnSpPr>
            <a:cxnSpLocks/>
            <a:stCxn id="37" idx="3"/>
          </p:cNvCxnSpPr>
          <p:nvPr/>
        </p:nvCxnSpPr>
        <p:spPr bwMode="auto">
          <a:xfrm>
            <a:off x="6240016" y="3631087"/>
            <a:ext cx="2634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Gerader Verbinder 74">
            <a:extLst>
              <a:ext uri="{C183D7F6-B498-43B3-948B-1728B52AA6E4}">
                <adec:decorative xmlns:adec="http://schemas.microsoft.com/office/drawing/2017/decorative" val="1"/>
              </a:ext>
            </a:extLst>
          </p:cNvPr>
          <p:cNvCxnSpPr>
            <a:cxnSpLocks/>
            <a:stCxn id="37" idx="3"/>
          </p:cNvCxnSpPr>
          <p:nvPr/>
        </p:nvCxnSpPr>
        <p:spPr bwMode="auto">
          <a:xfrm>
            <a:off x="6240016" y="3631087"/>
            <a:ext cx="252028" cy="29681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Gerader Verbinder 75">
            <a:extLst>
              <a:ext uri="{C183D7F6-B498-43B3-948B-1728B52AA6E4}">
                <adec:decorative xmlns:adec="http://schemas.microsoft.com/office/drawing/2017/decorative" val="1"/>
              </a:ext>
            </a:extLst>
          </p:cNvPr>
          <p:cNvCxnSpPr>
            <a:cxnSpLocks/>
          </p:cNvCxnSpPr>
          <p:nvPr/>
        </p:nvCxnSpPr>
        <p:spPr bwMode="auto">
          <a:xfrm flipV="1">
            <a:off x="6240016" y="5350501"/>
            <a:ext cx="263482" cy="301969"/>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Gerader Verbinder 76">
            <a:extLst>
              <a:ext uri="{C183D7F6-B498-43B3-948B-1728B52AA6E4}">
                <adec:decorative xmlns:adec="http://schemas.microsoft.com/office/drawing/2017/decorative" val="1"/>
              </a:ext>
            </a:extLst>
          </p:cNvPr>
          <p:cNvCxnSpPr>
            <a:cxnSpLocks/>
          </p:cNvCxnSpPr>
          <p:nvPr/>
        </p:nvCxnSpPr>
        <p:spPr bwMode="auto">
          <a:xfrm>
            <a:off x="6240016" y="5652470"/>
            <a:ext cx="2634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Gerader Verbinder 77">
            <a:extLst>
              <a:ext uri="{C183D7F6-B498-43B3-948B-1728B52AA6E4}">
                <adec:decorative xmlns:adec="http://schemas.microsoft.com/office/drawing/2017/decorative" val="1"/>
              </a:ext>
            </a:extLst>
          </p:cNvPr>
          <p:cNvCxnSpPr>
            <a:cxnSpLocks/>
          </p:cNvCxnSpPr>
          <p:nvPr/>
        </p:nvCxnSpPr>
        <p:spPr bwMode="auto">
          <a:xfrm>
            <a:off x="6240016" y="5652470"/>
            <a:ext cx="252028" cy="29681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animBg="1"/>
      <p:bldP spid="39" grpId="0"/>
      <p:bldP spid="37" grpId="0" animBg="1"/>
      <p:bldP spid="18" grpId="0" animBg="1"/>
      <p:bldP spid="38" grpId="0" animBg="1"/>
      <p:bldP spid="40" grpId="0"/>
      <p:bldP spid="53" grpId="0"/>
      <p:bldP spid="55" grpId="0"/>
      <p:bldP spid="57" grpId="0"/>
      <p:bldP spid="5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36</a:t>
            </a:fld>
            <a:endParaRPr lang="en-US" dirty="0">
              <a:solidFill>
                <a:schemeClr val="bg1">
                  <a:lumMod val="50000"/>
                </a:schemeClr>
              </a:solidFill>
              <a:latin typeface="Helvetica"/>
            </a:endParaRPr>
          </a:p>
        </p:txBody>
      </p:sp>
      <p:sp>
        <p:nvSpPr>
          <p:cNvPr id="12" name="Titel 11">
            <a:extLst>
              <a:ext uri="{FF2B5EF4-FFF2-40B4-BE49-F238E27FC236}">
                <a16:creationId xmlns:a16="http://schemas.microsoft.com/office/drawing/2014/main" id="{BB7F55EB-1EFA-46CE-BD1D-5466BDBEBEF6}"/>
              </a:ext>
            </a:extLst>
          </p:cNvPr>
          <p:cNvSpPr>
            <a:spLocks noGrp="1"/>
          </p:cNvSpPr>
          <p:nvPr>
            <p:ph type="title"/>
          </p:nvPr>
        </p:nvSpPr>
        <p:spPr>
          <a:xfrm>
            <a:off x="150692" y="-163108"/>
            <a:ext cx="4066812" cy="132556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Total Survey Error Network</a:t>
            </a:r>
          </a:p>
        </p:txBody>
      </p:sp>
      <p:pic>
        <p:nvPicPr>
          <p:cNvPr id="5" name="Grafik 4">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08395" y="159920"/>
            <a:ext cx="1573665" cy="565098"/>
          </a:xfrm>
          <a:prstGeom prst="rect">
            <a:avLst/>
          </a:prstGeom>
        </p:spPr>
      </p:pic>
      <p:pic>
        <p:nvPicPr>
          <p:cNvPr id="10" name="Grafik 9">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01731"/>
            <a:ext cx="988928" cy="623287"/>
          </a:xfrm>
          <a:prstGeom prst="rect">
            <a:avLst/>
          </a:prstGeom>
        </p:spPr>
      </p:pic>
      <p:sp>
        <p:nvSpPr>
          <p:cNvPr id="85" name="Rechteck 84"/>
          <p:cNvSpPr/>
          <p:nvPr/>
        </p:nvSpPr>
        <p:spPr bwMode="auto">
          <a:xfrm>
            <a:off x="7119888" y="980728"/>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Representation</a:t>
            </a:r>
            <a:endParaRPr lang="en-US" dirty="0"/>
          </a:p>
        </p:txBody>
      </p:sp>
      <mc:AlternateContent xmlns:mc="http://schemas.openxmlformats.org/markup-compatibility/2006" xmlns:a14="http://schemas.microsoft.com/office/drawing/2010/main">
        <mc:Choice Requires="a14">
          <p:sp>
            <p:nvSpPr>
              <p:cNvPr id="44" name="Rechteck 43"/>
              <p:cNvSpPr/>
              <p:nvPr/>
            </p:nvSpPr>
            <p:spPr bwMode="auto">
              <a:xfrm>
                <a:off x="8472264" y="1846803"/>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Population Mean </a:t>
                </a:r>
                <a14:m>
                  <m:oMath xmlns:m="http://schemas.openxmlformats.org/officeDocument/2006/math">
                    <m:sSub>
                      <m:sSubPr>
                        <m:ctrlPr>
                          <a:rPr lang="en-US" i="1">
                            <a:latin typeface="Cambria Math" panose="02040503050406030204" pitchFamily="18" charset="0"/>
                            <a:ea typeface="Cambria Math"/>
                            <a:cs typeface="Arial"/>
                          </a:rPr>
                        </m:ctrlPr>
                      </m:sSubPr>
                      <m:e>
                        <m:acc>
                          <m:accPr>
                            <m:chr m:val="̅"/>
                            <m:ctrlPr>
                              <a:rPr lang="en-US" i="1">
                                <a:latin typeface="Cambria Math" panose="02040503050406030204" pitchFamily="18" charset="0"/>
                                <a:ea typeface="Cambria Math"/>
                                <a:cs typeface="Arial"/>
                              </a:rPr>
                            </m:ctrlPr>
                          </m:accPr>
                          <m:e>
                            <m:r>
                              <a:rPr lang="en-US" b="0" i="1">
                                <a:latin typeface="Cambria Math"/>
                                <a:ea typeface="Cambria Math"/>
                                <a:cs typeface="Arial"/>
                              </a:rPr>
                              <m:t>𝑌</m:t>
                            </m:r>
                          </m:e>
                        </m:acc>
                      </m:e>
                      <m:sub/>
                    </m:sSub>
                  </m:oMath>
                </a14:m>
                <a:endParaRPr lang="en-US" dirty="0">
                  <a:latin typeface="Arial"/>
                  <a:cs typeface="Arial"/>
                </a:endParaRPr>
              </a:p>
            </p:txBody>
          </p:sp>
        </mc:Choice>
        <mc:Fallback xmlns="">
          <p:sp>
            <p:nvSpPr>
              <p:cNvPr id="44" name="Rechteck 43"/>
              <p:cNvSpPr>
                <a:spLocks noRot="1" noChangeAspect="1" noMove="1" noResize="1" noEditPoints="1" noAdjustHandles="1" noChangeArrowheads="1" noChangeShapeType="1" noTextEdit="1"/>
              </p:cNvSpPr>
              <p:nvPr/>
            </p:nvSpPr>
            <p:spPr bwMode="auto">
              <a:xfrm>
                <a:off x="8472264" y="1846803"/>
                <a:ext cx="2448272" cy="504056"/>
              </a:xfrm>
              <a:prstGeom prst="rect">
                <a:avLst/>
              </a:prstGeom>
              <a:blipFill>
                <a:blip r:embed="rId6"/>
                <a:stretch>
                  <a:fillRect b="-3529"/>
                </a:stretch>
              </a:blipFill>
              <a:ln>
                <a:solidFill>
                  <a:srgbClr val="DAC0F6"/>
                </a:solidFill>
              </a:ln>
            </p:spPr>
            <p:txBody>
              <a:bodyPr/>
              <a:lstStyle/>
              <a:p>
                <a:r>
                  <a:rPr lang="en-US">
                    <a:noFill/>
                  </a:rPr>
                  <a:t> </a:t>
                </a:r>
              </a:p>
            </p:txBody>
          </p:sp>
        </mc:Fallback>
      </mc:AlternateContent>
      <p:sp>
        <p:nvSpPr>
          <p:cNvPr id="56" name="Ellipse 55"/>
          <p:cNvSpPr/>
          <p:nvPr/>
        </p:nvSpPr>
        <p:spPr bwMode="auto">
          <a:xfrm>
            <a:off x="6492042" y="2206843"/>
            <a:ext cx="1836206" cy="648072"/>
          </a:xfrm>
          <a:prstGeom prst="ellipse">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400" dirty="0">
                <a:latin typeface="Arial"/>
                <a:cs typeface="Arial"/>
              </a:rPr>
              <a:t>Coverage Error</a:t>
            </a:r>
            <a:endParaRPr lang="en-US" dirty="0"/>
          </a:p>
        </p:txBody>
      </p:sp>
      <mc:AlternateContent xmlns:mc="http://schemas.openxmlformats.org/markup-compatibility/2006" xmlns:a14="http://schemas.microsoft.com/office/drawing/2010/main">
        <mc:Choice Requires="a14">
          <p:sp>
            <p:nvSpPr>
              <p:cNvPr id="46" name="Rechteck 45"/>
              <p:cNvSpPr/>
              <p:nvPr/>
            </p:nvSpPr>
            <p:spPr bwMode="auto">
              <a:xfrm>
                <a:off x="8472264" y="2710899"/>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Sampling Frame </a:t>
                </a:r>
                <a14:m>
                  <m:oMath xmlns:m="http://schemas.openxmlformats.org/officeDocument/2006/math">
                    <m:sSub>
                      <m:sSubPr>
                        <m:ctrlPr>
                          <a:rPr lang="en-US" i="1">
                            <a:latin typeface="Cambria Math" panose="02040503050406030204" pitchFamily="18" charset="0"/>
                            <a:ea typeface="Cambria Math"/>
                            <a:cs typeface="Arial"/>
                          </a:rPr>
                        </m:ctrlPr>
                      </m:sSubPr>
                      <m:e>
                        <m:acc>
                          <m:accPr>
                            <m:chr m:val="̅"/>
                            <m:ctrlPr>
                              <a:rPr lang="en-US" b="0" i="1">
                                <a:latin typeface="Cambria Math" panose="02040503050406030204" pitchFamily="18" charset="0"/>
                                <a:ea typeface="Cambria Math"/>
                                <a:cs typeface="Arial"/>
                              </a:rPr>
                            </m:ctrlPr>
                          </m:accPr>
                          <m:e>
                            <m:r>
                              <a:rPr lang="en-US" b="0" i="1">
                                <a:latin typeface="Cambria Math"/>
                                <a:ea typeface="Cambria Math"/>
                                <a:cs typeface="Arial"/>
                              </a:rPr>
                              <m:t>𝑌</m:t>
                            </m:r>
                          </m:e>
                        </m:acc>
                      </m:e>
                      <m:sub>
                        <m:r>
                          <a:rPr lang="en-US" b="0" i="1">
                            <a:latin typeface="Cambria Math"/>
                            <a:ea typeface="Cambria Math"/>
                            <a:cs typeface="Arial"/>
                          </a:rPr>
                          <m:t>𝑐</m:t>
                        </m:r>
                      </m:sub>
                    </m:sSub>
                  </m:oMath>
                </a14:m>
                <a:endParaRPr lang="en-US" dirty="0">
                  <a:latin typeface="Arial"/>
                  <a:cs typeface="Arial"/>
                </a:endParaRPr>
              </a:p>
            </p:txBody>
          </p:sp>
        </mc:Choice>
        <mc:Fallback xmlns="">
          <p:sp>
            <p:nvSpPr>
              <p:cNvPr id="46" name="Rechteck 45"/>
              <p:cNvSpPr>
                <a:spLocks noRot="1" noChangeAspect="1" noMove="1" noResize="1" noEditPoints="1" noAdjustHandles="1" noChangeArrowheads="1" noChangeShapeType="1" noTextEdit="1"/>
              </p:cNvSpPr>
              <p:nvPr/>
            </p:nvSpPr>
            <p:spPr bwMode="auto">
              <a:xfrm>
                <a:off x="8472264" y="2710899"/>
                <a:ext cx="2448272" cy="504056"/>
              </a:xfrm>
              <a:prstGeom prst="rect">
                <a:avLst/>
              </a:prstGeom>
              <a:blipFill>
                <a:blip r:embed="rId7"/>
                <a:stretch>
                  <a:fillRect r="-496" b="-4762"/>
                </a:stretch>
              </a:blipFill>
              <a:ln>
                <a:solidFill>
                  <a:srgbClr val="DAC0F6"/>
                </a:solidFill>
              </a:ln>
            </p:spPr>
            <p:txBody>
              <a:bodyPr/>
              <a:lstStyle/>
              <a:p>
                <a:r>
                  <a:rPr lang="en-US">
                    <a:noFill/>
                  </a:rPr>
                  <a:t> </a:t>
                </a:r>
              </a:p>
            </p:txBody>
          </p:sp>
        </mc:Fallback>
      </mc:AlternateContent>
      <p:sp>
        <p:nvSpPr>
          <p:cNvPr id="58" name="Ellipse 57"/>
          <p:cNvSpPr/>
          <p:nvPr/>
        </p:nvSpPr>
        <p:spPr bwMode="auto">
          <a:xfrm>
            <a:off x="6528048" y="3142947"/>
            <a:ext cx="1836007" cy="648072"/>
          </a:xfrm>
          <a:prstGeom prst="ellipse">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400" dirty="0">
                <a:latin typeface="Arial"/>
                <a:cs typeface="Arial"/>
              </a:rPr>
              <a:t>Sampling Error</a:t>
            </a:r>
            <a:endParaRPr lang="en-US" dirty="0"/>
          </a:p>
        </p:txBody>
      </p:sp>
      <mc:AlternateContent xmlns:mc="http://schemas.openxmlformats.org/markup-compatibility/2006" xmlns:a14="http://schemas.microsoft.com/office/drawing/2010/main">
        <mc:Choice Requires="a14">
          <p:sp>
            <p:nvSpPr>
              <p:cNvPr id="49" name="Rechteck 48"/>
              <p:cNvSpPr/>
              <p:nvPr/>
            </p:nvSpPr>
            <p:spPr bwMode="auto">
              <a:xfrm>
                <a:off x="8472264" y="3574995"/>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Sample </a:t>
                </a:r>
                <a14:m>
                  <m:oMath xmlns:m="http://schemas.openxmlformats.org/officeDocument/2006/math">
                    <m:sSub>
                      <m:sSubPr>
                        <m:ctrlPr>
                          <a:rPr lang="en-US" i="1">
                            <a:latin typeface="Cambria Math" panose="02040503050406030204" pitchFamily="18" charset="0"/>
                            <a:ea typeface="Cambria Math"/>
                            <a:cs typeface="Arial"/>
                          </a:rPr>
                        </m:ctrlPr>
                      </m:sSubPr>
                      <m:e>
                        <m:acc>
                          <m:accPr>
                            <m:chr m:val="̅"/>
                            <m:ctrlPr>
                              <a:rPr lang="en-US" b="0" i="1">
                                <a:latin typeface="Cambria Math" panose="02040503050406030204" pitchFamily="18" charset="0"/>
                                <a:ea typeface="Cambria Math"/>
                                <a:cs typeface="Arial"/>
                              </a:rPr>
                            </m:ctrlPr>
                          </m:accPr>
                          <m:e>
                            <m:r>
                              <a:rPr lang="en-US" b="0" i="1">
                                <a:latin typeface="Cambria Math"/>
                                <a:ea typeface="Cambria Math"/>
                                <a:cs typeface="Arial"/>
                              </a:rPr>
                              <m:t>𝑌</m:t>
                            </m:r>
                          </m:e>
                        </m:acc>
                      </m:e>
                      <m:sub>
                        <m:r>
                          <a:rPr lang="en-US" b="0" i="1">
                            <a:latin typeface="Cambria Math"/>
                            <a:ea typeface="Cambria Math"/>
                            <a:cs typeface="Arial"/>
                          </a:rPr>
                          <m:t>𝑠</m:t>
                        </m:r>
                      </m:sub>
                    </m:sSub>
                  </m:oMath>
                </a14:m>
                <a:endParaRPr lang="en-US" dirty="0">
                  <a:latin typeface="Arial"/>
                  <a:cs typeface="Arial"/>
                </a:endParaRPr>
              </a:p>
            </p:txBody>
          </p:sp>
        </mc:Choice>
        <mc:Fallback xmlns="">
          <p:sp>
            <p:nvSpPr>
              <p:cNvPr id="49" name="Rechteck 48"/>
              <p:cNvSpPr>
                <a:spLocks noRot="1" noChangeAspect="1" noMove="1" noResize="1" noEditPoints="1" noAdjustHandles="1" noChangeArrowheads="1" noChangeShapeType="1" noTextEdit="1"/>
              </p:cNvSpPr>
              <p:nvPr/>
            </p:nvSpPr>
            <p:spPr bwMode="auto">
              <a:xfrm>
                <a:off x="8472264" y="3574995"/>
                <a:ext cx="2448272" cy="504056"/>
              </a:xfrm>
              <a:prstGeom prst="rect">
                <a:avLst/>
              </a:prstGeom>
              <a:blipFill>
                <a:blip r:embed="rId8"/>
                <a:stretch>
                  <a:fillRect b="-4706"/>
                </a:stretch>
              </a:blipFill>
              <a:ln>
                <a:solidFill>
                  <a:srgbClr val="DAC0F6"/>
                </a:solidFill>
              </a:ln>
            </p:spPr>
            <p:txBody>
              <a:bodyPr/>
              <a:lstStyle/>
              <a:p>
                <a:r>
                  <a:rPr lang="en-US">
                    <a:noFill/>
                  </a:rPr>
                  <a:t> </a:t>
                </a:r>
              </a:p>
            </p:txBody>
          </p:sp>
        </mc:Fallback>
      </mc:AlternateContent>
      <p:sp>
        <p:nvSpPr>
          <p:cNvPr id="60" name="Ellipse 59"/>
          <p:cNvSpPr/>
          <p:nvPr/>
        </p:nvSpPr>
        <p:spPr bwMode="auto">
          <a:xfrm>
            <a:off x="6492042" y="4007043"/>
            <a:ext cx="1836205" cy="648072"/>
          </a:xfrm>
          <a:prstGeom prst="ellipse">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400" dirty="0">
                <a:latin typeface="Arial"/>
                <a:cs typeface="Arial"/>
              </a:rPr>
              <a:t>Nonresponse Error</a:t>
            </a:r>
            <a:endParaRPr lang="en-US" dirty="0"/>
          </a:p>
        </p:txBody>
      </p:sp>
      <mc:AlternateContent xmlns:mc="http://schemas.openxmlformats.org/markup-compatibility/2006" xmlns:a14="http://schemas.microsoft.com/office/drawing/2010/main">
        <mc:Choice Requires="a14">
          <p:sp>
            <p:nvSpPr>
              <p:cNvPr id="50" name="Rechteck 49"/>
              <p:cNvSpPr/>
              <p:nvPr/>
            </p:nvSpPr>
            <p:spPr bwMode="auto">
              <a:xfrm>
                <a:off x="8472264" y="4439091"/>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Respondents </a:t>
                </a:r>
                <a14:m>
                  <m:oMath xmlns:m="http://schemas.openxmlformats.org/officeDocument/2006/math">
                    <m:sSub>
                      <m:sSubPr>
                        <m:ctrlPr>
                          <a:rPr lang="en-US" i="1">
                            <a:latin typeface="Cambria Math" panose="02040503050406030204" pitchFamily="18" charset="0"/>
                            <a:ea typeface="Cambria Math"/>
                            <a:cs typeface="Arial"/>
                          </a:rPr>
                        </m:ctrlPr>
                      </m:sSubPr>
                      <m:e>
                        <m:acc>
                          <m:accPr>
                            <m:chr m:val="̅"/>
                            <m:ctrlPr>
                              <a:rPr lang="en-US" b="0" i="1">
                                <a:latin typeface="Cambria Math" panose="02040503050406030204" pitchFamily="18" charset="0"/>
                                <a:ea typeface="Cambria Math"/>
                                <a:cs typeface="Arial"/>
                              </a:rPr>
                            </m:ctrlPr>
                          </m:accPr>
                          <m:e>
                            <m:r>
                              <a:rPr lang="en-US" b="0" i="1">
                                <a:latin typeface="Cambria Math"/>
                                <a:ea typeface="Cambria Math"/>
                                <a:cs typeface="Arial"/>
                              </a:rPr>
                              <m:t>𝑌</m:t>
                            </m:r>
                          </m:e>
                        </m:acc>
                      </m:e>
                      <m:sub>
                        <m:r>
                          <a:rPr lang="en-US" b="0" i="1">
                            <a:latin typeface="Cambria Math"/>
                            <a:ea typeface="Cambria Math"/>
                            <a:cs typeface="Arial"/>
                          </a:rPr>
                          <m:t>𝑟</m:t>
                        </m:r>
                      </m:sub>
                    </m:sSub>
                  </m:oMath>
                </a14:m>
                <a:endParaRPr lang="en-US" dirty="0">
                  <a:latin typeface="Arial"/>
                  <a:cs typeface="Arial"/>
                </a:endParaRPr>
              </a:p>
            </p:txBody>
          </p:sp>
        </mc:Choice>
        <mc:Fallback xmlns="">
          <p:sp>
            <p:nvSpPr>
              <p:cNvPr id="50" name="Rechteck 49"/>
              <p:cNvSpPr>
                <a:spLocks noRot="1" noChangeAspect="1" noMove="1" noResize="1" noEditPoints="1" noAdjustHandles="1" noChangeArrowheads="1" noChangeShapeType="1" noTextEdit="1"/>
              </p:cNvSpPr>
              <p:nvPr/>
            </p:nvSpPr>
            <p:spPr bwMode="auto">
              <a:xfrm>
                <a:off x="8472264" y="4439091"/>
                <a:ext cx="2448272" cy="504056"/>
              </a:xfrm>
              <a:prstGeom prst="rect">
                <a:avLst/>
              </a:prstGeom>
              <a:blipFill>
                <a:blip r:embed="rId9"/>
                <a:stretch>
                  <a:fillRect b="-4706"/>
                </a:stretch>
              </a:blipFill>
              <a:ln>
                <a:solidFill>
                  <a:srgbClr val="DAC0F6"/>
                </a:solidFill>
              </a:ln>
            </p:spPr>
            <p:txBody>
              <a:bodyPr/>
              <a:lstStyle/>
              <a:p>
                <a:r>
                  <a:rPr lang="en-US">
                    <a:noFill/>
                  </a:rPr>
                  <a:t> </a:t>
                </a:r>
              </a:p>
            </p:txBody>
          </p:sp>
        </mc:Fallback>
      </mc:AlternateContent>
      <p:sp>
        <p:nvSpPr>
          <p:cNvPr id="61" name="Ellipse 60"/>
          <p:cNvSpPr/>
          <p:nvPr/>
        </p:nvSpPr>
        <p:spPr bwMode="auto">
          <a:xfrm>
            <a:off x="6492240" y="4871139"/>
            <a:ext cx="1836007" cy="648072"/>
          </a:xfrm>
          <a:prstGeom prst="ellipse">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400" dirty="0">
                <a:latin typeface="Arial"/>
                <a:cs typeface="Arial"/>
              </a:rPr>
              <a:t>Adjustment Error</a:t>
            </a:r>
            <a:endParaRPr lang="en-US" dirty="0"/>
          </a:p>
        </p:txBody>
      </p:sp>
      <mc:AlternateContent xmlns:mc="http://schemas.openxmlformats.org/markup-compatibility/2006" xmlns:a14="http://schemas.microsoft.com/office/drawing/2010/main">
        <mc:Choice Requires="a14">
          <p:sp>
            <p:nvSpPr>
              <p:cNvPr id="51" name="Rechteck 50"/>
              <p:cNvSpPr/>
              <p:nvPr/>
            </p:nvSpPr>
            <p:spPr bwMode="auto">
              <a:xfrm>
                <a:off x="8472264" y="5303187"/>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Postsurvey Adjusted Data </a:t>
                </a:r>
                <a14:m>
                  <m:oMath xmlns:m="http://schemas.openxmlformats.org/officeDocument/2006/math">
                    <m:sSub>
                      <m:sSubPr>
                        <m:ctrlPr>
                          <a:rPr lang="en-US" i="1">
                            <a:latin typeface="Cambria Math" panose="02040503050406030204" pitchFamily="18" charset="0"/>
                            <a:ea typeface="Cambria Math"/>
                            <a:cs typeface="Arial"/>
                          </a:rPr>
                        </m:ctrlPr>
                      </m:sSubPr>
                      <m:e>
                        <m:acc>
                          <m:accPr>
                            <m:chr m:val="̅"/>
                            <m:ctrlPr>
                              <a:rPr lang="en-US" b="0" i="1">
                                <a:latin typeface="Cambria Math" panose="02040503050406030204" pitchFamily="18" charset="0"/>
                                <a:ea typeface="Cambria Math"/>
                                <a:cs typeface="Arial"/>
                              </a:rPr>
                            </m:ctrlPr>
                          </m:accPr>
                          <m:e>
                            <m:r>
                              <a:rPr lang="en-US" b="0" i="1">
                                <a:latin typeface="Cambria Math"/>
                                <a:ea typeface="Cambria Math"/>
                                <a:cs typeface="Arial"/>
                              </a:rPr>
                              <m:t>𝑌</m:t>
                            </m:r>
                          </m:e>
                        </m:acc>
                      </m:e>
                      <m:sub>
                        <m:r>
                          <a:rPr lang="en-US" b="0" i="1">
                            <a:latin typeface="Cambria Math"/>
                            <a:ea typeface="Cambria Math"/>
                            <a:cs typeface="Arial"/>
                          </a:rPr>
                          <m:t>𝑟𝑤</m:t>
                        </m:r>
                      </m:sub>
                    </m:sSub>
                  </m:oMath>
                </a14:m>
                <a:endParaRPr lang="en-US" dirty="0">
                  <a:latin typeface="Arial"/>
                  <a:cs typeface="Arial"/>
                </a:endParaRPr>
              </a:p>
            </p:txBody>
          </p:sp>
        </mc:Choice>
        <mc:Fallback xmlns="">
          <p:sp>
            <p:nvSpPr>
              <p:cNvPr id="51" name="Rechteck 50"/>
              <p:cNvSpPr>
                <a:spLocks noRot="1" noChangeAspect="1" noMove="1" noResize="1" noEditPoints="1" noAdjustHandles="1" noChangeArrowheads="1" noChangeShapeType="1" noTextEdit="1"/>
              </p:cNvSpPr>
              <p:nvPr/>
            </p:nvSpPr>
            <p:spPr bwMode="auto">
              <a:xfrm>
                <a:off x="8472264" y="5303187"/>
                <a:ext cx="2448272" cy="504056"/>
              </a:xfrm>
              <a:prstGeom prst="rect">
                <a:avLst/>
              </a:prstGeom>
              <a:blipFill>
                <a:blip r:embed="rId10"/>
                <a:stretch>
                  <a:fillRect t="-18824" r="-496" b="-30588"/>
                </a:stretch>
              </a:blipFill>
              <a:ln>
                <a:solidFill>
                  <a:srgbClr val="DAC0F6"/>
                </a:solidFill>
              </a:ln>
            </p:spPr>
            <p:txBody>
              <a:bodyPr/>
              <a:lstStyle/>
              <a:p>
                <a:r>
                  <a:rPr lang="en-US">
                    <a:noFill/>
                  </a:rPr>
                  <a:t> </a:t>
                </a:r>
              </a:p>
            </p:txBody>
          </p:sp>
        </mc:Fallback>
      </mc:AlternateContent>
      <p:sp>
        <p:nvSpPr>
          <p:cNvPr id="84" name="Rechteck 83"/>
          <p:cNvSpPr/>
          <p:nvPr/>
        </p:nvSpPr>
        <p:spPr bwMode="auto">
          <a:xfrm>
            <a:off x="2680072" y="980728"/>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Measurement</a:t>
            </a:r>
            <a:endParaRPr lang="en-US" dirty="0"/>
          </a:p>
        </p:txBody>
      </p:sp>
      <mc:AlternateContent xmlns:mc="http://schemas.openxmlformats.org/markup-compatibility/2006" xmlns:a14="http://schemas.microsoft.com/office/drawing/2010/main">
        <mc:Choice Requires="a14">
          <p:sp>
            <p:nvSpPr>
              <p:cNvPr id="2" name="Rechteck 1"/>
              <p:cNvSpPr/>
              <p:nvPr/>
            </p:nvSpPr>
            <p:spPr bwMode="auto">
              <a:xfrm>
                <a:off x="1055440" y="1846803"/>
                <a:ext cx="2448272" cy="504056"/>
              </a:xfrm>
              <a:prstGeom prst="rect">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Construct </a:t>
                </a:r>
                <a14:m>
                  <m:oMath xmlns:m="http://schemas.openxmlformats.org/officeDocument/2006/math">
                    <m:sSub>
                      <m:sSubPr>
                        <m:ctrlPr>
                          <a:rPr lang="en-US" i="1">
                            <a:solidFill>
                              <a:schemeClr val="tx1"/>
                            </a:solidFill>
                            <a:latin typeface="Cambria Math" panose="02040503050406030204" pitchFamily="18" charset="0"/>
                            <a:ea typeface="Cambria Math"/>
                            <a:cs typeface="Arial"/>
                          </a:rPr>
                        </m:ctrlPr>
                      </m:sSubPr>
                      <m:e>
                        <m:r>
                          <a:rPr lang="en-US" i="1">
                            <a:solidFill>
                              <a:schemeClr val="tx1"/>
                            </a:solidFill>
                            <a:latin typeface="Cambria Math"/>
                            <a:ea typeface="Cambria Math"/>
                            <a:cs typeface="Arial"/>
                          </a:rPr>
                          <m:t>𝜇</m:t>
                        </m:r>
                      </m:e>
                      <m:sub>
                        <m:r>
                          <a:rPr lang="en-US" b="0" i="1">
                            <a:solidFill>
                              <a:schemeClr val="tx1"/>
                            </a:solidFill>
                            <a:latin typeface="Cambria Math"/>
                            <a:ea typeface="Cambria Math"/>
                            <a:cs typeface="Arial"/>
                          </a:rPr>
                          <m:t>𝑖</m:t>
                        </m:r>
                      </m:sub>
                    </m:sSub>
                  </m:oMath>
                </a14:m>
                <a:endParaRPr lang="en-US" dirty="0">
                  <a:solidFill>
                    <a:schemeClr val="tx1"/>
                  </a:solidFill>
                  <a:latin typeface="Arial"/>
                  <a:cs typeface="Arial"/>
                </a:endParaRPr>
              </a:p>
            </p:txBody>
          </p:sp>
        </mc:Choice>
        <mc:Fallback xmlns="">
          <p:sp>
            <p:nvSpPr>
              <p:cNvPr id="2" name="Rechteck 1"/>
              <p:cNvSpPr>
                <a:spLocks noRot="1" noChangeAspect="1" noMove="1" noResize="1" noEditPoints="1" noAdjustHandles="1" noChangeArrowheads="1" noChangeShapeType="1" noTextEdit="1"/>
              </p:cNvSpPr>
              <p:nvPr/>
            </p:nvSpPr>
            <p:spPr bwMode="auto">
              <a:xfrm>
                <a:off x="1055440" y="1846803"/>
                <a:ext cx="2448272" cy="504056"/>
              </a:xfrm>
              <a:prstGeom prst="rect">
                <a:avLst/>
              </a:prstGeom>
              <a:blipFill>
                <a:blip r:embed="rId11"/>
                <a:stretch>
                  <a:fillRect b="-4819"/>
                </a:stretch>
              </a:blipFill>
              <a:ln>
                <a:noFill/>
              </a:ln>
            </p:spPr>
            <p:txBody>
              <a:bodyPr/>
              <a:lstStyle/>
              <a:p>
                <a:r>
                  <a:rPr lang="en-US">
                    <a:noFill/>
                  </a:rPr>
                  <a:t> </a:t>
                </a:r>
              </a:p>
            </p:txBody>
          </p:sp>
        </mc:Fallback>
      </mc:AlternateContent>
      <p:sp>
        <p:nvSpPr>
          <p:cNvPr id="3" name="Ellipse 2"/>
          <p:cNvSpPr/>
          <p:nvPr/>
        </p:nvSpPr>
        <p:spPr bwMode="auto">
          <a:xfrm>
            <a:off x="3749856" y="2098831"/>
            <a:ext cx="2130119" cy="92955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Validity</a:t>
            </a:r>
            <a:endParaRPr lang="en-US" dirty="0"/>
          </a:p>
        </p:txBody>
      </p:sp>
      <mc:AlternateContent xmlns:mc="http://schemas.openxmlformats.org/markup-compatibility/2006" xmlns:a14="http://schemas.microsoft.com/office/drawing/2010/main">
        <mc:Choice Requires="a14">
          <p:sp>
            <p:nvSpPr>
              <p:cNvPr id="33" name="Rechteck 32"/>
              <p:cNvSpPr/>
              <p:nvPr/>
            </p:nvSpPr>
            <p:spPr bwMode="auto">
              <a:xfrm>
                <a:off x="1055440" y="2926923"/>
                <a:ext cx="2448272" cy="504056"/>
              </a:xfrm>
              <a:prstGeom prst="rect">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Measurement </a:t>
                </a:r>
                <a14:m>
                  <m:oMath xmlns:m="http://schemas.openxmlformats.org/officeDocument/2006/math">
                    <m:sSub>
                      <m:sSubPr>
                        <m:ctrlPr>
                          <a:rPr lang="en-US" i="1">
                            <a:solidFill>
                              <a:schemeClr val="tx1"/>
                            </a:solidFill>
                            <a:latin typeface="Cambria Math" panose="02040503050406030204" pitchFamily="18" charset="0"/>
                            <a:ea typeface="Cambria Math"/>
                            <a:cs typeface="Arial"/>
                          </a:rPr>
                        </m:ctrlPr>
                      </m:sSubPr>
                      <m:e>
                        <m:r>
                          <a:rPr lang="en-US" b="0" i="1">
                            <a:solidFill>
                              <a:schemeClr val="tx1"/>
                            </a:solidFill>
                            <a:latin typeface="Cambria Math"/>
                            <a:ea typeface="Cambria Math"/>
                            <a:cs typeface="Arial"/>
                          </a:rPr>
                          <m:t>𝑌</m:t>
                        </m:r>
                      </m:e>
                      <m:sub>
                        <m:r>
                          <a:rPr lang="en-US" b="0" i="1">
                            <a:solidFill>
                              <a:schemeClr val="tx1"/>
                            </a:solidFill>
                            <a:latin typeface="Cambria Math"/>
                            <a:ea typeface="Cambria Math"/>
                            <a:cs typeface="Arial"/>
                          </a:rPr>
                          <m:t>𝑖</m:t>
                        </m:r>
                      </m:sub>
                    </m:sSub>
                  </m:oMath>
                </a14:m>
                <a:endParaRPr lang="en-US" dirty="0">
                  <a:solidFill>
                    <a:schemeClr val="tx1"/>
                  </a:solidFill>
                  <a:latin typeface="Arial"/>
                  <a:cs typeface="Arial"/>
                </a:endParaRPr>
              </a:p>
            </p:txBody>
          </p:sp>
        </mc:Choice>
        <mc:Fallback xmlns="">
          <p:sp>
            <p:nvSpPr>
              <p:cNvPr id="33" name="Rechteck 32"/>
              <p:cNvSpPr>
                <a:spLocks noRot="1" noChangeAspect="1" noMove="1" noResize="1" noEditPoints="1" noAdjustHandles="1" noChangeArrowheads="1" noChangeShapeType="1" noTextEdit="1"/>
              </p:cNvSpPr>
              <p:nvPr/>
            </p:nvSpPr>
            <p:spPr bwMode="auto">
              <a:xfrm>
                <a:off x="1055440" y="2926923"/>
                <a:ext cx="2448272" cy="504056"/>
              </a:xfrm>
              <a:prstGeom prst="rect">
                <a:avLst/>
              </a:prstGeom>
              <a:blipFill>
                <a:blip r:embed="rId12"/>
                <a:stretch>
                  <a:fillRect b="-4819"/>
                </a:stretch>
              </a:blipFill>
              <a:ln>
                <a:noFill/>
              </a:ln>
            </p:spPr>
            <p:txBody>
              <a:bodyPr/>
              <a:lstStyle/>
              <a:p>
                <a:r>
                  <a:rPr lang="en-US">
                    <a:noFill/>
                  </a:rPr>
                  <a:t> </a:t>
                </a:r>
              </a:p>
            </p:txBody>
          </p:sp>
        </mc:Fallback>
      </mc:AlternateContent>
      <p:sp>
        <p:nvSpPr>
          <p:cNvPr id="52" name="Ellipse 51"/>
          <p:cNvSpPr/>
          <p:nvPr/>
        </p:nvSpPr>
        <p:spPr bwMode="auto">
          <a:xfrm>
            <a:off x="3719735" y="3286963"/>
            <a:ext cx="2160240" cy="92955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700" dirty="0">
                <a:latin typeface="Arial"/>
                <a:cs typeface="Arial"/>
              </a:rPr>
              <a:t>Measurement Error</a:t>
            </a:r>
            <a:endParaRPr lang="en-US" dirty="0"/>
          </a:p>
        </p:txBody>
      </p:sp>
      <mc:AlternateContent xmlns:mc="http://schemas.openxmlformats.org/markup-compatibility/2006" xmlns:a14="http://schemas.microsoft.com/office/drawing/2010/main">
        <mc:Choice Requires="a14">
          <p:sp>
            <p:nvSpPr>
              <p:cNvPr id="35" name="Rechteck 34"/>
              <p:cNvSpPr/>
              <p:nvPr/>
            </p:nvSpPr>
            <p:spPr bwMode="auto">
              <a:xfrm>
                <a:off x="1055440" y="4007043"/>
                <a:ext cx="2448272" cy="504056"/>
              </a:xfrm>
              <a:prstGeom prst="rect">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Response </a:t>
                </a:r>
                <a14:m>
                  <m:oMath xmlns:m="http://schemas.openxmlformats.org/officeDocument/2006/math">
                    <m:sSub>
                      <m:sSubPr>
                        <m:ctrlPr>
                          <a:rPr lang="en-US" i="1">
                            <a:solidFill>
                              <a:schemeClr val="tx1"/>
                            </a:solidFill>
                            <a:latin typeface="Cambria Math" panose="02040503050406030204" pitchFamily="18" charset="0"/>
                            <a:ea typeface="Cambria Math"/>
                            <a:cs typeface="Arial"/>
                          </a:rPr>
                        </m:ctrlPr>
                      </m:sSubPr>
                      <m:e>
                        <m:r>
                          <a:rPr lang="en-US" b="0" i="1">
                            <a:solidFill>
                              <a:schemeClr val="tx1"/>
                            </a:solidFill>
                            <a:latin typeface="Cambria Math"/>
                            <a:ea typeface="Cambria Math"/>
                            <a:cs typeface="Arial"/>
                          </a:rPr>
                          <m:t>𝑦</m:t>
                        </m:r>
                      </m:e>
                      <m:sub>
                        <m:r>
                          <a:rPr lang="en-US" b="0" i="1">
                            <a:solidFill>
                              <a:schemeClr val="tx1"/>
                            </a:solidFill>
                            <a:latin typeface="Cambria Math"/>
                            <a:ea typeface="Cambria Math"/>
                            <a:cs typeface="Arial"/>
                          </a:rPr>
                          <m:t>𝑖</m:t>
                        </m:r>
                      </m:sub>
                    </m:sSub>
                  </m:oMath>
                </a14:m>
                <a:endParaRPr lang="en-US" dirty="0">
                  <a:solidFill>
                    <a:schemeClr val="tx1"/>
                  </a:solidFill>
                  <a:latin typeface="Arial"/>
                  <a:cs typeface="Arial"/>
                </a:endParaRPr>
              </a:p>
            </p:txBody>
          </p:sp>
        </mc:Choice>
        <mc:Fallback xmlns="">
          <p:sp>
            <p:nvSpPr>
              <p:cNvPr id="35" name="Rechteck 34"/>
              <p:cNvSpPr>
                <a:spLocks noRot="1" noChangeAspect="1" noMove="1" noResize="1" noEditPoints="1" noAdjustHandles="1" noChangeArrowheads="1" noChangeShapeType="1" noTextEdit="1"/>
              </p:cNvSpPr>
              <p:nvPr/>
            </p:nvSpPr>
            <p:spPr bwMode="auto">
              <a:xfrm>
                <a:off x="1055440" y="4007043"/>
                <a:ext cx="2448272" cy="504056"/>
              </a:xfrm>
              <a:prstGeom prst="rect">
                <a:avLst/>
              </a:prstGeom>
              <a:blipFill>
                <a:blip r:embed="rId13"/>
                <a:stretch>
                  <a:fillRect b="-6024"/>
                </a:stretch>
              </a:blipFill>
              <a:ln>
                <a:noFill/>
              </a:ln>
            </p:spPr>
            <p:txBody>
              <a:bodyPr/>
              <a:lstStyle/>
              <a:p>
                <a:r>
                  <a:rPr lang="en-US">
                    <a:noFill/>
                  </a:rPr>
                  <a:t> </a:t>
                </a:r>
              </a:p>
            </p:txBody>
          </p:sp>
        </mc:Fallback>
      </mc:AlternateContent>
      <p:sp>
        <p:nvSpPr>
          <p:cNvPr id="54" name="Ellipse 53"/>
          <p:cNvSpPr/>
          <p:nvPr/>
        </p:nvSpPr>
        <p:spPr bwMode="auto">
          <a:xfrm>
            <a:off x="3719735" y="4439091"/>
            <a:ext cx="2118353" cy="92955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Processing Error</a:t>
            </a:r>
            <a:endParaRPr lang="en-US" dirty="0"/>
          </a:p>
        </p:txBody>
      </p:sp>
      <mc:AlternateContent xmlns:mc="http://schemas.openxmlformats.org/markup-compatibility/2006" xmlns:a14="http://schemas.microsoft.com/office/drawing/2010/main">
        <mc:Choice Requires="a14">
          <p:sp>
            <p:nvSpPr>
              <p:cNvPr id="42" name="Rechteck 41"/>
              <p:cNvSpPr/>
              <p:nvPr/>
            </p:nvSpPr>
            <p:spPr bwMode="auto">
              <a:xfrm>
                <a:off x="1055440" y="5087163"/>
                <a:ext cx="2448272" cy="504056"/>
              </a:xfrm>
              <a:prstGeom prst="rect">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Edited Response </a:t>
                </a:r>
                <a14:m>
                  <m:oMath xmlns:m="http://schemas.openxmlformats.org/officeDocument/2006/math">
                    <m:sSub>
                      <m:sSubPr>
                        <m:ctrlPr>
                          <a:rPr lang="en-US" i="1">
                            <a:solidFill>
                              <a:schemeClr val="tx1"/>
                            </a:solidFill>
                            <a:latin typeface="Cambria Math" panose="02040503050406030204" pitchFamily="18" charset="0"/>
                            <a:ea typeface="Cambria Math"/>
                            <a:cs typeface="Arial"/>
                          </a:rPr>
                        </m:ctrlPr>
                      </m:sSubPr>
                      <m:e>
                        <m:r>
                          <a:rPr lang="en-US" b="0" i="1">
                            <a:solidFill>
                              <a:schemeClr val="tx1"/>
                            </a:solidFill>
                            <a:latin typeface="Cambria Math"/>
                            <a:ea typeface="Cambria Math"/>
                            <a:cs typeface="Arial"/>
                          </a:rPr>
                          <m:t>𝑦</m:t>
                        </m:r>
                      </m:e>
                      <m:sub>
                        <m:r>
                          <a:rPr lang="en-US" b="0" i="1">
                            <a:solidFill>
                              <a:schemeClr val="tx1"/>
                            </a:solidFill>
                            <a:latin typeface="Cambria Math"/>
                            <a:ea typeface="Cambria Math"/>
                            <a:cs typeface="Arial"/>
                          </a:rPr>
                          <m:t>𝑖𝑝</m:t>
                        </m:r>
                      </m:sub>
                    </m:sSub>
                  </m:oMath>
                </a14:m>
                <a:endParaRPr lang="en-US" dirty="0">
                  <a:solidFill>
                    <a:schemeClr val="tx1"/>
                  </a:solidFill>
                  <a:latin typeface="Arial"/>
                  <a:cs typeface="Arial"/>
                </a:endParaRPr>
              </a:p>
            </p:txBody>
          </p:sp>
        </mc:Choice>
        <mc:Fallback xmlns="">
          <p:sp>
            <p:nvSpPr>
              <p:cNvPr id="42" name="Rechteck 41"/>
              <p:cNvSpPr>
                <a:spLocks noRot="1" noChangeAspect="1" noMove="1" noResize="1" noEditPoints="1" noAdjustHandles="1" noChangeArrowheads="1" noChangeShapeType="1" noTextEdit="1"/>
              </p:cNvSpPr>
              <p:nvPr/>
            </p:nvSpPr>
            <p:spPr bwMode="auto">
              <a:xfrm>
                <a:off x="1055440" y="5087163"/>
                <a:ext cx="2448272" cy="504056"/>
              </a:xfrm>
              <a:prstGeom prst="rect">
                <a:avLst/>
              </a:prstGeom>
              <a:blipFill>
                <a:blip r:embed="rId14"/>
                <a:stretch>
                  <a:fillRect b="-3659"/>
                </a:stretch>
              </a:blipFill>
              <a:ln>
                <a:noFill/>
              </a:ln>
            </p:spPr>
            <p:txBody>
              <a:bodyPr/>
              <a:lstStyle/>
              <a:p>
                <a:r>
                  <a:rPr lang="en-US">
                    <a:noFill/>
                  </a:rPr>
                  <a:t> </a:t>
                </a:r>
              </a:p>
            </p:txBody>
          </p:sp>
        </mc:Fallback>
      </mc:AlternateContent>
      <p:cxnSp>
        <p:nvCxnSpPr>
          <p:cNvPr id="7" name="Gerade Verbindung mit Pfeil 6">
            <a:extLst>
              <a:ext uri="{C183D7F6-B498-43B3-948B-1728B52AA6E4}">
                <adec:decorative xmlns:adec="http://schemas.microsoft.com/office/drawing/2017/decorative" val="1"/>
              </a:ext>
            </a:extLst>
          </p:cNvPr>
          <p:cNvCxnSpPr>
            <a:cxnSpLocks/>
            <a:stCxn id="2" idx="2"/>
            <a:endCxn id="33" idx="0"/>
          </p:cNvCxnSpPr>
          <p:nvPr/>
        </p:nvCxnSpPr>
        <p:spPr bwMode="auto">
          <a:xfrm>
            <a:off x="2279576" y="2350859"/>
            <a:ext cx="0" cy="5760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Gerade Verbindung mit Pfeil 61">
            <a:extLst>
              <a:ext uri="{C183D7F6-B498-43B3-948B-1728B52AA6E4}">
                <adec:decorative xmlns:adec="http://schemas.microsoft.com/office/drawing/2017/decorative" val="1"/>
              </a:ext>
            </a:extLst>
          </p:cNvPr>
          <p:cNvCxnSpPr>
            <a:cxnSpLocks/>
          </p:cNvCxnSpPr>
          <p:nvPr/>
        </p:nvCxnSpPr>
        <p:spPr bwMode="auto">
          <a:xfrm>
            <a:off x="2279576" y="3430979"/>
            <a:ext cx="0" cy="5760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Gerade Verbindung mit Pfeil 62">
            <a:extLst>
              <a:ext uri="{C183D7F6-B498-43B3-948B-1728B52AA6E4}">
                <adec:decorative xmlns:adec="http://schemas.microsoft.com/office/drawing/2017/decorative" val="1"/>
              </a:ext>
            </a:extLst>
          </p:cNvPr>
          <p:cNvCxnSpPr>
            <a:cxnSpLocks/>
            <a:stCxn id="42" idx="3"/>
          </p:cNvCxnSpPr>
          <p:nvPr/>
        </p:nvCxnSpPr>
        <p:spPr bwMode="auto">
          <a:xfrm>
            <a:off x="3503712" y="5339191"/>
            <a:ext cx="2376263" cy="5400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a:extLst>
              <a:ext uri="{C183D7F6-B498-43B3-948B-1728B52AA6E4}">
                <adec:decorative xmlns:adec="http://schemas.microsoft.com/office/drawing/2017/decorative" val="1"/>
              </a:ext>
            </a:extLst>
          </p:cNvPr>
          <p:cNvCxnSpPr>
            <a:cxnSpLocks/>
            <a:stCxn id="3" idx="2"/>
          </p:cNvCxnSpPr>
          <p:nvPr/>
        </p:nvCxnSpPr>
        <p:spPr bwMode="auto">
          <a:xfrm flipH="1">
            <a:off x="2279576" y="2563608"/>
            <a:ext cx="14702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C183D7F6-B498-43B3-948B-1728B52AA6E4}">
                <adec:decorative xmlns:adec="http://schemas.microsoft.com/office/drawing/2017/decorative" val="1"/>
              </a:ext>
            </a:extLst>
          </p:cNvPr>
          <p:cNvCxnSpPr>
            <a:cxnSpLocks/>
          </p:cNvCxnSpPr>
          <p:nvPr/>
        </p:nvCxnSpPr>
        <p:spPr bwMode="auto">
          <a:xfrm flipH="1">
            <a:off x="2279576" y="3719011"/>
            <a:ext cx="14702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Gerade Verbindung mit Pfeil 65">
            <a:extLst>
              <a:ext uri="{C183D7F6-B498-43B3-948B-1728B52AA6E4}">
                <adec:decorative xmlns:adec="http://schemas.microsoft.com/office/drawing/2017/decorative" val="1"/>
              </a:ext>
            </a:extLst>
          </p:cNvPr>
          <p:cNvCxnSpPr>
            <a:cxnSpLocks/>
          </p:cNvCxnSpPr>
          <p:nvPr/>
        </p:nvCxnSpPr>
        <p:spPr bwMode="auto">
          <a:xfrm flipH="1">
            <a:off x="2279576" y="4799131"/>
            <a:ext cx="14702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Gerade Verbindung mit Pfeil 67">
            <a:extLst>
              <a:ext uri="{C183D7F6-B498-43B3-948B-1728B52AA6E4}">
                <adec:decorative xmlns:adec="http://schemas.microsoft.com/office/drawing/2017/decorative" val="1"/>
              </a:ext>
            </a:extLst>
          </p:cNvPr>
          <p:cNvCxnSpPr>
            <a:cxnSpLocks/>
            <a:endCxn id="46" idx="0"/>
          </p:cNvCxnSpPr>
          <p:nvPr/>
        </p:nvCxnSpPr>
        <p:spPr bwMode="auto">
          <a:xfrm>
            <a:off x="9696400" y="2350859"/>
            <a:ext cx="0"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70" name="Gerade Verbindung mit Pfeil 69">
            <a:extLst>
              <a:ext uri="{C183D7F6-B498-43B3-948B-1728B52AA6E4}">
                <adec:decorative xmlns:adec="http://schemas.microsoft.com/office/drawing/2017/decorative" val="1"/>
              </a:ext>
            </a:extLst>
          </p:cNvPr>
          <p:cNvCxnSpPr>
            <a:cxnSpLocks/>
          </p:cNvCxnSpPr>
          <p:nvPr/>
        </p:nvCxnSpPr>
        <p:spPr bwMode="auto">
          <a:xfrm>
            <a:off x="9696400" y="3214955"/>
            <a:ext cx="0"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72" name="Gerade Verbindung mit Pfeil 71">
            <a:extLst>
              <a:ext uri="{C183D7F6-B498-43B3-948B-1728B52AA6E4}">
                <adec:decorative xmlns:adec="http://schemas.microsoft.com/office/drawing/2017/decorative" val="1"/>
              </a:ext>
            </a:extLst>
          </p:cNvPr>
          <p:cNvCxnSpPr>
            <a:cxnSpLocks/>
          </p:cNvCxnSpPr>
          <p:nvPr/>
        </p:nvCxnSpPr>
        <p:spPr bwMode="auto">
          <a:xfrm>
            <a:off x="9696400" y="4079051"/>
            <a:ext cx="0"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74" name="Gerade Verbindung mit Pfeil 73">
            <a:extLst>
              <a:ext uri="{C183D7F6-B498-43B3-948B-1728B52AA6E4}">
                <adec:decorative xmlns:adec="http://schemas.microsoft.com/office/drawing/2017/decorative" val="1"/>
              </a:ext>
            </a:extLst>
          </p:cNvPr>
          <p:cNvCxnSpPr>
            <a:cxnSpLocks/>
          </p:cNvCxnSpPr>
          <p:nvPr/>
        </p:nvCxnSpPr>
        <p:spPr bwMode="auto">
          <a:xfrm>
            <a:off x="9696400" y="4943147"/>
            <a:ext cx="0"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C183D7F6-B498-43B3-948B-1728B52AA6E4}">
                <adec:decorative xmlns:adec="http://schemas.microsoft.com/office/drawing/2017/decorative" val="1"/>
              </a:ext>
            </a:extLst>
          </p:cNvPr>
          <p:cNvCxnSpPr>
            <a:cxnSpLocks/>
          </p:cNvCxnSpPr>
          <p:nvPr/>
        </p:nvCxnSpPr>
        <p:spPr bwMode="auto">
          <a:xfrm flipV="1">
            <a:off x="8328248" y="2514514"/>
            <a:ext cx="1368152" cy="16365"/>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79" name="Gerade Verbindung mit Pfeil 78">
            <a:extLst>
              <a:ext uri="{C183D7F6-B498-43B3-948B-1728B52AA6E4}">
                <adec:decorative xmlns:adec="http://schemas.microsoft.com/office/drawing/2017/decorative" val="1"/>
              </a:ext>
            </a:extLst>
          </p:cNvPr>
          <p:cNvCxnSpPr>
            <a:cxnSpLocks/>
          </p:cNvCxnSpPr>
          <p:nvPr/>
        </p:nvCxnSpPr>
        <p:spPr bwMode="auto">
          <a:xfrm flipV="1">
            <a:off x="8328248" y="3414614"/>
            <a:ext cx="1368152" cy="16365"/>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80" name="Gerade Verbindung mit Pfeil 79">
            <a:extLst>
              <a:ext uri="{C183D7F6-B498-43B3-948B-1728B52AA6E4}">
                <adec:decorative xmlns:adec="http://schemas.microsoft.com/office/drawing/2017/decorative" val="1"/>
              </a:ext>
            </a:extLst>
          </p:cNvPr>
          <p:cNvCxnSpPr>
            <a:cxnSpLocks/>
          </p:cNvCxnSpPr>
          <p:nvPr/>
        </p:nvCxnSpPr>
        <p:spPr bwMode="auto">
          <a:xfrm flipV="1">
            <a:off x="8328248" y="4278710"/>
            <a:ext cx="1368152" cy="16365"/>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81" name="Gerade Verbindung mit Pfeil 80">
            <a:extLst>
              <a:ext uri="{C183D7F6-B498-43B3-948B-1728B52AA6E4}">
                <adec:decorative xmlns:adec="http://schemas.microsoft.com/office/drawing/2017/decorative" val="1"/>
              </a:ext>
            </a:extLst>
          </p:cNvPr>
          <p:cNvCxnSpPr>
            <a:cxnSpLocks/>
          </p:cNvCxnSpPr>
          <p:nvPr/>
        </p:nvCxnSpPr>
        <p:spPr bwMode="auto">
          <a:xfrm flipV="1">
            <a:off x="8328248" y="5142806"/>
            <a:ext cx="1368152" cy="16365"/>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bwMode="auto">
          <a:xfrm>
            <a:off x="4151784" y="5879251"/>
            <a:ext cx="3384376" cy="576064"/>
          </a:xfrm>
          <a:prstGeom prst="rect">
            <a:avLst/>
          </a:prstGeom>
          <a:solidFill>
            <a:srgbClr val="DAC0F6">
              <a:alpha val="50000"/>
            </a:srgbClr>
          </a:solidFill>
          <a:ln>
            <a:solidFill>
              <a:srgbClr val="DAC0F6"/>
            </a:solid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Survey Statistic</a:t>
            </a:r>
            <a:endParaRPr lang="en-US" dirty="0"/>
          </a:p>
        </p:txBody>
      </p:sp>
      <p:cxnSp>
        <p:nvCxnSpPr>
          <p:cNvPr id="82" name="Gerade Verbindung mit Pfeil 81">
            <a:extLst>
              <a:ext uri="{C183D7F6-B498-43B3-948B-1728B52AA6E4}">
                <adec:decorative xmlns:adec="http://schemas.microsoft.com/office/drawing/2017/decorative" val="1"/>
              </a:ext>
            </a:extLst>
          </p:cNvPr>
          <p:cNvCxnSpPr>
            <a:cxnSpLocks/>
          </p:cNvCxnSpPr>
          <p:nvPr/>
        </p:nvCxnSpPr>
        <p:spPr bwMode="auto">
          <a:xfrm>
            <a:off x="2279576" y="4511099"/>
            <a:ext cx="0" cy="5760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3" name="Gerade Verbindung mit Pfeil 82">
            <a:extLst>
              <a:ext uri="{C183D7F6-B498-43B3-948B-1728B52AA6E4}">
                <adec:decorative xmlns:adec="http://schemas.microsoft.com/office/drawing/2017/decorative" val="1"/>
              </a:ext>
            </a:extLst>
          </p:cNvPr>
          <p:cNvCxnSpPr>
            <a:cxnSpLocks/>
            <a:endCxn id="17" idx="0"/>
          </p:cNvCxnSpPr>
          <p:nvPr/>
        </p:nvCxnSpPr>
        <p:spPr bwMode="auto">
          <a:xfrm flipH="1">
            <a:off x="5843972" y="5519211"/>
            <a:ext cx="2628292"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sp>
        <p:nvSpPr>
          <p:cNvPr id="6" name="Ellipse 5">
            <a:extLst>
              <a:ext uri="{C183D7F6-B498-43B3-948B-1728B52AA6E4}">
                <adec:decorative xmlns:adec="http://schemas.microsoft.com/office/drawing/2017/decorative" val="1"/>
              </a:ext>
            </a:extLst>
          </p:cNvPr>
          <p:cNvSpPr/>
          <p:nvPr/>
        </p:nvSpPr>
        <p:spPr bwMode="auto">
          <a:xfrm>
            <a:off x="369138" y="766683"/>
            <a:ext cx="5904656" cy="61206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8" name="Textfeld 7" descr="Image source"/>
          <p:cNvSpPr txBox="1"/>
          <p:nvPr/>
        </p:nvSpPr>
        <p:spPr bwMode="auto">
          <a:xfrm>
            <a:off x="7752184" y="6006902"/>
            <a:ext cx="3600400" cy="415498"/>
          </a:xfrm>
          <a:prstGeom prst="rect">
            <a:avLst/>
          </a:prstGeom>
          <a:noFill/>
        </p:spPr>
        <p:txBody>
          <a:bodyPr wrap="square" rtlCol="0">
            <a:spAutoFit/>
          </a:bodyPr>
          <a:lstStyle/>
          <a:p>
            <a:pPr>
              <a:spcAft>
                <a:spcPts val="600"/>
              </a:spcAft>
              <a:defRPr/>
            </a:pPr>
            <a:r>
              <a:rPr lang="en-US" sz="700" dirty="0">
                <a:solidFill>
                  <a:schemeClr val="bg1">
                    <a:lumMod val="75000"/>
                  </a:schemeClr>
                </a:solidFill>
                <a:latin typeface="Arial"/>
                <a:cs typeface="Arial"/>
              </a:rPr>
              <a:t>Figure adapted from Figure 2.5 in Groves, R.; Fowler, F.; Couper, M.; </a:t>
            </a:r>
            <a:r>
              <a:rPr lang="en-US" sz="700" dirty="0" err="1">
                <a:solidFill>
                  <a:schemeClr val="bg1">
                    <a:lumMod val="75000"/>
                  </a:schemeClr>
                </a:solidFill>
                <a:latin typeface="Arial"/>
                <a:cs typeface="Arial"/>
              </a:rPr>
              <a:t>Lepkowski</a:t>
            </a:r>
            <a:r>
              <a:rPr lang="en-US" sz="700" dirty="0">
                <a:solidFill>
                  <a:schemeClr val="bg1">
                    <a:lumMod val="75000"/>
                  </a:schemeClr>
                </a:solidFill>
                <a:latin typeface="Arial"/>
                <a:cs typeface="Arial"/>
              </a:rPr>
              <a:t>, J.; Singer, E.; Tourangeau, R. (2009). Survey Methodology (2nd Edition). John Wiley &amp; Sons, Inc. ISBN 0-470-46546-8</a:t>
            </a:r>
            <a:endParaRPr lang="en-US" sz="700" dirty="0">
              <a:solidFill>
                <a:schemeClr val="bg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7"/>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63"/>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1"/>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64"/>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6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82"/>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44" grpId="0" animBg="1"/>
      <p:bldP spid="56" grpId="0" animBg="1"/>
      <p:bldP spid="46" grpId="0" animBg="1"/>
      <p:bldP spid="58" grpId="0" animBg="1"/>
      <p:bldP spid="49" grpId="0" animBg="1"/>
      <p:bldP spid="60" grpId="0" animBg="1"/>
      <p:bldP spid="50" grpId="0" animBg="1"/>
      <p:bldP spid="61" grpId="0" animBg="1"/>
      <p:bldP spid="51" grpId="0" animBg="1"/>
      <p:bldP spid="84" grpId="0"/>
      <p:bldP spid="2" grpId="0" animBg="1"/>
      <p:bldP spid="3" grpId="0" animBg="1"/>
      <p:bldP spid="33" grpId="0" animBg="1"/>
      <p:bldP spid="52" grpId="0" animBg="1"/>
      <p:bldP spid="35" grpId="0" animBg="1"/>
      <p:bldP spid="54" grpId="0" animBg="1"/>
      <p:bldP spid="42" grpId="0" animBg="1"/>
      <p:bldP spid="17" grpId="0" animBg="1"/>
      <p:bldP spid="6" grpId="0" animBg="1"/>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612A9F2-4E54-41F9-926A-04A1D6D35784}"/>
              </a:ex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a:extLst>
              <a:ext uri="{FF2B5EF4-FFF2-40B4-BE49-F238E27FC236}">
                <a16:creationId xmlns:a16="http://schemas.microsoft.com/office/drawing/2014/main" id="{A7B59DD2-59D0-4946-BB52-C6ABB4920F8B}"/>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37</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6DBC2A4E-9102-4270-ABD7-E02C43313149}"/>
              </a:ext>
            </a:extLst>
          </p:cNvPr>
          <p:cNvSpPr>
            <a:spLocks noGrp="1"/>
          </p:cNvSpPr>
          <p:nvPr>
            <p:ph type="title"/>
          </p:nvPr>
        </p:nvSpPr>
        <p:spPr>
          <a:xfrm>
            <a:off x="344646" y="-150481"/>
            <a:ext cx="10515600" cy="132556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Exercise: Identifying Levels of Measurement</a:t>
            </a:r>
          </a:p>
        </p:txBody>
      </p:sp>
      <p:pic>
        <p:nvPicPr>
          <p:cNvPr id="10" name="Grafik 9">
            <a:extLst>
              <a:ext uri="{FF2B5EF4-FFF2-40B4-BE49-F238E27FC236}">
                <a16:creationId xmlns:a16="http://schemas.microsoft.com/office/drawing/2014/main" id="{E59F97A6-0EDA-4AAE-BA21-7A790FEC57DA}"/>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9182504" y="101731"/>
            <a:ext cx="988928" cy="623287"/>
          </a:xfrm>
          <a:prstGeom prst="rect">
            <a:avLst/>
          </a:prstGeom>
        </p:spPr>
      </p:pic>
      <p:pic>
        <p:nvPicPr>
          <p:cNvPr id="5" name="Grafik 4">
            <a:extLst>
              <a:ext uri="{FF2B5EF4-FFF2-40B4-BE49-F238E27FC236}">
                <a16:creationId xmlns:a16="http://schemas.microsoft.com/office/drawing/2014/main" id="{7DBEA4EA-3619-404D-899D-C320770D57CD}"/>
              </a:ex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8" name="Rechteck 7">
            <a:extLst>
              <a:ext uri="{FF2B5EF4-FFF2-40B4-BE49-F238E27FC236}">
                <a16:creationId xmlns:a16="http://schemas.microsoft.com/office/drawing/2014/main" id="{6EB902A9-89D7-4258-A06F-6A499B5A2BF3}"/>
              </a:ext>
            </a:extLst>
          </p:cNvPr>
          <p:cNvSpPr/>
          <p:nvPr/>
        </p:nvSpPr>
        <p:spPr bwMode="auto">
          <a:xfrm>
            <a:off x="363048" y="1196752"/>
            <a:ext cx="6479348" cy="783291"/>
          </a:xfrm>
          <a:prstGeom prst="rect">
            <a:avLst/>
          </a:prstGeom>
        </p:spPr>
        <p:txBody>
          <a:bodyPr wrap="square">
            <a:spAutoFit/>
          </a:bodyPr>
          <a:lstStyle/>
          <a:p>
            <a:pPr>
              <a:lnSpc>
                <a:spcPct val="125000"/>
              </a:lnSpc>
              <a:spcAft>
                <a:spcPts val="1200"/>
              </a:spcAft>
              <a:defRPr/>
            </a:pPr>
            <a:r>
              <a:rPr lang="en-US" b="1" dirty="0">
                <a:solidFill>
                  <a:srgbClr val="0070C0"/>
                </a:solidFill>
                <a:latin typeface="Arial" panose="020B0604020202020204" pitchFamily="34" charset="0"/>
                <a:cs typeface="Arial" panose="020B0604020202020204" pitchFamily="34" charset="0"/>
              </a:rPr>
              <a:t>Measurements</a:t>
            </a:r>
          </a:p>
          <a:p>
            <a:pPr>
              <a:lnSpc>
                <a:spcPct val="125000"/>
              </a:lnSpc>
              <a:spcAft>
                <a:spcPts val="1200"/>
              </a:spcAft>
              <a:defRPr/>
            </a:pPr>
            <a:endParaRPr lang="en-US" sz="1050" dirty="0">
              <a:latin typeface="Arial"/>
              <a:cs typeface="Arial"/>
            </a:endParaRPr>
          </a:p>
        </p:txBody>
      </p:sp>
      <p:sp>
        <p:nvSpPr>
          <p:cNvPr id="12" name="Rechteck 11">
            <a:extLst>
              <a:ext uri="{FF2B5EF4-FFF2-40B4-BE49-F238E27FC236}">
                <a16:creationId xmlns:a16="http://schemas.microsoft.com/office/drawing/2014/main" id="{0EA38C4A-4F00-4E88-BE5A-3FD8A32779EA}"/>
              </a:ext>
            </a:extLst>
          </p:cNvPr>
          <p:cNvSpPr/>
          <p:nvPr/>
        </p:nvSpPr>
        <p:spPr bwMode="auto">
          <a:xfrm>
            <a:off x="6889460" y="1196752"/>
            <a:ext cx="6479348" cy="783291"/>
          </a:xfrm>
          <a:prstGeom prst="rect">
            <a:avLst/>
          </a:prstGeom>
        </p:spPr>
        <p:txBody>
          <a:bodyPr wrap="square">
            <a:spAutoFit/>
          </a:bodyPr>
          <a:lstStyle/>
          <a:p>
            <a:pPr>
              <a:lnSpc>
                <a:spcPct val="125000"/>
              </a:lnSpc>
              <a:spcAft>
                <a:spcPts val="1200"/>
              </a:spcAft>
              <a:defRPr/>
            </a:pPr>
            <a:r>
              <a:rPr lang="en-US" b="1" dirty="0">
                <a:solidFill>
                  <a:srgbClr val="0070C0"/>
                </a:solidFill>
                <a:latin typeface="Arial" panose="020B0604020202020204" pitchFamily="34" charset="0"/>
                <a:cs typeface="Arial" panose="020B0604020202020204" pitchFamily="34" charset="0"/>
              </a:rPr>
              <a:t>Measurement level and construct type</a:t>
            </a:r>
          </a:p>
          <a:p>
            <a:pPr>
              <a:lnSpc>
                <a:spcPct val="125000"/>
              </a:lnSpc>
              <a:spcAft>
                <a:spcPts val="1200"/>
              </a:spcAft>
              <a:defRPr/>
            </a:pPr>
            <a:endParaRPr lang="en-US" sz="1050" dirty="0">
              <a:latin typeface="Arial"/>
              <a:cs typeface="Arial"/>
            </a:endParaRPr>
          </a:p>
        </p:txBody>
      </p:sp>
      <p:sp>
        <p:nvSpPr>
          <p:cNvPr id="13" name="Textfeld 12">
            <a:extLst>
              <a:ext uri="{FF2B5EF4-FFF2-40B4-BE49-F238E27FC236}">
                <a16:creationId xmlns:a16="http://schemas.microsoft.com/office/drawing/2014/main" id="{5FFCFB9E-1601-4481-96A4-019F31005EE7}"/>
              </a:ext>
            </a:extLst>
          </p:cNvPr>
          <p:cNvSpPr txBox="1"/>
          <p:nvPr/>
        </p:nvSpPr>
        <p:spPr>
          <a:xfrm>
            <a:off x="344646" y="1979548"/>
            <a:ext cx="6685004" cy="369332"/>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a:t>
            </a:r>
            <a:r>
              <a:rPr lang="en-US" i="1" dirty="0">
                <a:latin typeface="Arial" panose="020B0604020202020204" pitchFamily="34" charset="0"/>
                <a:cs typeface="Arial" panose="020B0604020202020204" pitchFamily="34" charset="0"/>
              </a:rPr>
              <a:t>Socioeconomic Status</a:t>
            </a:r>
            <a:r>
              <a:rPr lang="en-US" dirty="0">
                <a:latin typeface="Arial" panose="020B0604020202020204" pitchFamily="34" charset="0"/>
                <a:cs typeface="Arial" panose="020B0604020202020204" pitchFamily="34" charset="0"/>
              </a:rPr>
              <a:t>' rated as </a:t>
            </a:r>
            <a:r>
              <a:rPr lang="en-US" i="1" dirty="0">
                <a:latin typeface="Arial" panose="020B0604020202020204" pitchFamily="34" charset="0"/>
                <a:cs typeface="Arial" panose="020B0604020202020204" pitchFamily="34" charset="0"/>
              </a:rPr>
              <a:t>low, medium, high</a:t>
            </a:r>
            <a:endParaRPr lang="en-US" dirty="0">
              <a:latin typeface="Arial" panose="020B0604020202020204" pitchFamily="34" charset="0"/>
              <a:cs typeface="Arial" panose="020B0604020202020204" pitchFamily="34" charset="0"/>
            </a:endParaRPr>
          </a:p>
        </p:txBody>
      </p:sp>
      <p:sp>
        <p:nvSpPr>
          <p:cNvPr id="23" name="Textfeld 22">
            <a:extLst>
              <a:ext uri="{FF2B5EF4-FFF2-40B4-BE49-F238E27FC236}">
                <a16:creationId xmlns:a16="http://schemas.microsoft.com/office/drawing/2014/main" id="{E7B84ECF-16DD-4986-8F63-1A93B5B75A57}"/>
              </a:ext>
            </a:extLst>
          </p:cNvPr>
          <p:cNvSpPr txBox="1"/>
          <p:nvPr/>
        </p:nvSpPr>
        <p:spPr>
          <a:xfrm>
            <a:off x="6960096" y="1988840"/>
            <a:ext cx="5228896"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Ordinal, latent</a:t>
            </a:r>
          </a:p>
        </p:txBody>
      </p:sp>
      <p:sp>
        <p:nvSpPr>
          <p:cNvPr id="16" name="Textfeld 15">
            <a:extLst>
              <a:ext uri="{FF2B5EF4-FFF2-40B4-BE49-F238E27FC236}">
                <a16:creationId xmlns:a16="http://schemas.microsoft.com/office/drawing/2014/main" id="{A2F6BF65-94D5-4E55-8CBF-299F26F34023}"/>
              </a:ext>
            </a:extLst>
          </p:cNvPr>
          <p:cNvSpPr txBox="1"/>
          <p:nvPr/>
        </p:nvSpPr>
        <p:spPr>
          <a:xfrm>
            <a:off x="363048" y="2843644"/>
            <a:ext cx="6685004" cy="369332"/>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a:t>
            </a:r>
            <a:r>
              <a:rPr lang="en-US" i="1" dirty="0">
                <a:latin typeface="Arial" panose="020B0604020202020204" pitchFamily="34" charset="0"/>
                <a:cs typeface="Arial" panose="020B0604020202020204" pitchFamily="34" charset="0"/>
              </a:rPr>
              <a:t>Reaction Time in Seconds</a:t>
            </a:r>
            <a:r>
              <a:rPr lang="en-US" dirty="0">
                <a:latin typeface="Arial" panose="020B0604020202020204" pitchFamily="34" charset="0"/>
                <a:cs typeface="Arial" panose="020B0604020202020204" pitchFamily="34" charset="0"/>
              </a:rPr>
              <a:t>' measured with a stopwatch</a:t>
            </a:r>
          </a:p>
        </p:txBody>
      </p:sp>
      <p:sp>
        <p:nvSpPr>
          <p:cNvPr id="24" name="Textfeld 23">
            <a:extLst>
              <a:ext uri="{FF2B5EF4-FFF2-40B4-BE49-F238E27FC236}">
                <a16:creationId xmlns:a16="http://schemas.microsoft.com/office/drawing/2014/main" id="{89982783-4D01-4A94-A42E-EC0C6AFC0B19}"/>
              </a:ext>
            </a:extLst>
          </p:cNvPr>
          <p:cNvSpPr txBox="1"/>
          <p:nvPr/>
        </p:nvSpPr>
        <p:spPr>
          <a:xfrm>
            <a:off x="6987784" y="2843644"/>
            <a:ext cx="5228896"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Ratio, observable</a:t>
            </a:r>
          </a:p>
        </p:txBody>
      </p:sp>
      <p:sp>
        <p:nvSpPr>
          <p:cNvPr id="20" name="Textfeld 19">
            <a:extLst>
              <a:ext uri="{FF2B5EF4-FFF2-40B4-BE49-F238E27FC236}">
                <a16:creationId xmlns:a16="http://schemas.microsoft.com/office/drawing/2014/main" id="{2A763311-08AD-439E-9A62-EA869F6669FA}"/>
              </a:ext>
            </a:extLst>
          </p:cNvPr>
          <p:cNvSpPr txBox="1"/>
          <p:nvPr/>
        </p:nvSpPr>
        <p:spPr>
          <a:xfrm>
            <a:off x="344646" y="3861048"/>
            <a:ext cx="6685004" cy="369332"/>
          </a:xfrm>
          <a:prstGeom prst="rect">
            <a:avLst/>
          </a:prstGeom>
          <a:noFill/>
        </p:spPr>
        <p:txBody>
          <a:bodyPr wrap="square">
            <a:spAutoFit/>
          </a:bodyPr>
          <a:lstStyle/>
          <a:p>
            <a:r>
              <a:rPr lang="en-US" i="1" dirty="0">
                <a:latin typeface="Arial" panose="020B0604020202020204" pitchFamily="34" charset="0"/>
                <a:cs typeface="Arial" panose="020B0604020202020204" pitchFamily="34" charset="0"/>
              </a:rPr>
              <a:t>'Number of Hospital Visits in the Last Year'</a:t>
            </a:r>
          </a:p>
        </p:txBody>
      </p:sp>
      <p:sp>
        <p:nvSpPr>
          <p:cNvPr id="25" name="Textfeld 24">
            <a:extLst>
              <a:ext uri="{FF2B5EF4-FFF2-40B4-BE49-F238E27FC236}">
                <a16:creationId xmlns:a16="http://schemas.microsoft.com/office/drawing/2014/main" id="{CAB3D5C1-FB18-44D9-BD86-75305171B014}"/>
              </a:ext>
            </a:extLst>
          </p:cNvPr>
          <p:cNvSpPr txBox="1"/>
          <p:nvPr/>
        </p:nvSpPr>
        <p:spPr>
          <a:xfrm>
            <a:off x="7032104" y="3851756"/>
            <a:ext cx="5228896"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Ratio, observable</a:t>
            </a:r>
          </a:p>
        </p:txBody>
      </p:sp>
      <p:sp>
        <p:nvSpPr>
          <p:cNvPr id="22" name="Textfeld 21">
            <a:extLst>
              <a:ext uri="{FF2B5EF4-FFF2-40B4-BE49-F238E27FC236}">
                <a16:creationId xmlns:a16="http://schemas.microsoft.com/office/drawing/2014/main" id="{D1308D06-8437-40E3-AADF-A3054B2E529F}"/>
              </a:ext>
            </a:extLst>
          </p:cNvPr>
          <p:cNvSpPr txBox="1"/>
          <p:nvPr/>
        </p:nvSpPr>
        <p:spPr>
          <a:xfrm>
            <a:off x="354844" y="4830384"/>
            <a:ext cx="6685004" cy="646331"/>
          </a:xfrm>
          <a:prstGeom prst="rect">
            <a:avLst/>
          </a:prstGeom>
          <a:noFill/>
        </p:spPr>
        <p:txBody>
          <a:bodyPr wrap="square">
            <a:spAutoFit/>
          </a:bodyPr>
          <a:lstStyle/>
          <a:p>
            <a:r>
              <a:rPr lang="en-US" i="1" dirty="0">
                <a:latin typeface="Arial" panose="020B0604020202020204" pitchFamily="34" charset="0"/>
                <a:cs typeface="Arial" panose="020B0604020202020204" pitchFamily="34" charset="0"/>
              </a:rPr>
              <a:t>Frequency of Religious Practice</a:t>
            </a:r>
            <a:r>
              <a:rPr lang="en-US" dirty="0">
                <a:latin typeface="Arial" panose="020B0604020202020204" pitchFamily="34" charset="0"/>
                <a:cs typeface="Arial" panose="020B0604020202020204" pitchFamily="34" charset="0"/>
              </a:rPr>
              <a:t>' </a:t>
            </a:r>
            <a:r>
              <a:rPr lang="en-US" i="1" dirty="0">
                <a:latin typeface="Arial" panose="020B0604020202020204" pitchFamily="34" charset="0"/>
                <a:cs typeface="Arial" panose="020B0604020202020204" pitchFamily="34" charset="0"/>
              </a:rPr>
              <a:t>(e.g., never, occasionally, weekly, daily</a:t>
            </a:r>
            <a:r>
              <a:rPr lang="en-US" dirty="0">
                <a:latin typeface="Arial" panose="020B0604020202020204" pitchFamily="34" charset="0"/>
                <a:cs typeface="Arial" panose="020B0604020202020204" pitchFamily="34" charset="0"/>
              </a:rPr>
              <a:t>)</a:t>
            </a:r>
          </a:p>
        </p:txBody>
      </p:sp>
      <p:sp>
        <p:nvSpPr>
          <p:cNvPr id="26" name="Textfeld 25">
            <a:extLst>
              <a:ext uri="{FF2B5EF4-FFF2-40B4-BE49-F238E27FC236}">
                <a16:creationId xmlns:a16="http://schemas.microsoft.com/office/drawing/2014/main" id="{8CC73058-C1AB-45D4-9670-812BC966AE7D}"/>
              </a:ext>
            </a:extLst>
          </p:cNvPr>
          <p:cNvSpPr txBox="1"/>
          <p:nvPr/>
        </p:nvSpPr>
        <p:spPr>
          <a:xfrm>
            <a:off x="7032104" y="4859868"/>
            <a:ext cx="5228896"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Ordinal, latent</a:t>
            </a:r>
          </a:p>
        </p:txBody>
      </p:sp>
    </p:spTree>
    <p:extLst>
      <p:ext uri="{BB962C8B-B14F-4D97-AF65-F5344CB8AC3E}">
        <p14:creationId xmlns:p14="http://schemas.microsoft.com/office/powerpoint/2010/main" val="3205416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16" grpId="0"/>
      <p:bldP spid="24" grpId="0"/>
      <p:bldP spid="20" grpId="0"/>
      <p:bldP spid="25" grpId="0"/>
      <p:bldP spid="22"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3">
            <a:extLst>
              <a:ext uri="{FF2B5EF4-FFF2-40B4-BE49-F238E27FC236}">
                <a16:creationId xmlns:a16="http://schemas.microsoft.com/office/drawing/2014/main" id="{6E7D0753-E752-47FA-85A2-A3E3430E045A}"/>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1976A237-816C-4681-9E61-079F701B2712}"/>
              </a:ext>
            </a:extLst>
          </p:cNvPr>
          <p:cNvSpPr>
            <a:spLocks noGrp="1"/>
          </p:cNvSpPr>
          <p:nvPr>
            <p:ph type="title"/>
          </p:nvPr>
        </p:nvSpPr>
        <p:spPr>
          <a:xfrm>
            <a:off x="335360" y="3068960"/>
            <a:ext cx="10515600" cy="1325563"/>
          </a:xfrm>
        </p:spPr>
        <p:txBody>
          <a:bodyPr>
            <a:normAutofit/>
          </a:bodyPr>
          <a:lstStyle/>
          <a:p>
            <a:r>
              <a:rPr lang="en-US" sz="4000" b="1">
                <a:latin typeface="Arial" panose="020B0604020202020204" pitchFamily="34" charset="0"/>
                <a:cs typeface="Arial" panose="020B0604020202020204" pitchFamily="34" charset="0"/>
              </a:rPr>
              <a:t>Break</a:t>
            </a:r>
          </a:p>
        </p:txBody>
      </p:sp>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pic>
        <p:nvPicPr>
          <p:cNvPr id="6" name="Grafik 5">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pic>
        <p:nvPicPr>
          <p:cNvPr id="10" name="Grafik 9" descr="A picture of a cute dog laying on the ground and chewing on a red toy."/>
          <p:cNvPicPr>
            <a:picLocks noChangeAspect="1"/>
          </p:cNvPicPr>
          <p:nvPr/>
        </p:nvPicPr>
        <p:blipFill>
          <a:blip r:embed="rId6"/>
          <a:stretch/>
        </p:blipFill>
        <p:spPr bwMode="auto">
          <a:xfrm>
            <a:off x="7058372" y="1700808"/>
            <a:ext cx="5143500" cy="6858000"/>
          </a:xfrm>
          <a:prstGeom prst="rect">
            <a:avLst/>
          </a:prstGeom>
          <a:effectLst>
            <a:glow rad="101600">
              <a:schemeClr val="accent5">
                <a:lumMod val="40000"/>
                <a:lumOff val="60000"/>
                <a:alpha val="60000"/>
              </a:schemeClr>
            </a:glow>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0" y="-27384"/>
            <a:ext cx="12293600" cy="6908006"/>
          </a:xfrm>
          <a:prstGeom prst="rect">
            <a:avLst/>
          </a:prstGeom>
        </p:spPr>
      </p:pic>
      <p:sp>
        <p:nvSpPr>
          <p:cNvPr id="5" name="Foliennummernplatzhalter 3">
            <a:extLst>
              <a:ext uri="{FF2B5EF4-FFF2-40B4-BE49-F238E27FC236}">
                <a16:creationId xmlns:a16="http://schemas.microsoft.com/office/drawing/2014/main" id="{FE25F635-530F-4D20-AA4C-73926B1DC860}"/>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39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E35B0AA-733D-4646-ACD0-D3ACC85F19A1}"/>
              </a:ext>
            </a:extLst>
          </p:cNvPr>
          <p:cNvSpPr>
            <a:spLocks noGrp="1"/>
          </p:cNvSpPr>
          <p:nvPr>
            <p:ph type="title"/>
          </p:nvPr>
        </p:nvSpPr>
        <p:spPr>
          <a:xfrm>
            <a:off x="4057960" y="2924944"/>
            <a:ext cx="4177680" cy="1325563"/>
          </a:xfrm>
        </p:spPr>
        <p:txBody>
          <a:bodyPr>
            <a:normAutofit/>
          </a:bodyPr>
          <a:lstStyle/>
          <a:p>
            <a:pPr algn="ctr"/>
            <a:r>
              <a:rPr lang="en-US" sz="2800" b="1">
                <a:solidFill>
                  <a:schemeClr val="bg1"/>
                </a:solidFill>
                <a:latin typeface="Arial" panose="020B0604020202020204" pitchFamily="34" charset="0"/>
                <a:cs typeface="Arial" panose="020B0604020202020204" pitchFamily="34" charset="0"/>
              </a:rPr>
              <a:t>Types of Questions and Response Scales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0" name="Grafik 19">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5155" y="-27384"/>
            <a:ext cx="12192000" cy="929554"/>
          </a:xfrm>
          <a:prstGeom prst="rect">
            <a:avLst/>
          </a:prstGeom>
        </p:spPr>
      </p:pic>
      <p:sp>
        <p:nvSpPr>
          <p:cNvPr id="44" name="Foliennummernplatzhalter 6"/>
          <p:cNvSpPr>
            <a:spLocks noGrp="1"/>
          </p:cNvSpPr>
          <p:nvPr>
            <p:ph type="sldNum" sz="quarter" idx="12"/>
          </p:nvPr>
        </p:nvSpPr>
        <p:spPr bwMode="auto"/>
        <p:txBody>
          <a:bodyPr/>
          <a:lstStyle/>
          <a:p>
            <a:pPr>
              <a:defRPr/>
            </a:pPr>
            <a:fld id="{2BFC948D-8F9D-4CFA-B249-9B88D35161E8}" type="slidenum">
              <a:rPr lang="en-US">
                <a:latin typeface="Arial"/>
                <a:cs typeface="Arial"/>
              </a:rPr>
              <a:t>4</a:t>
            </a:fld>
            <a:endParaRPr lang="en-US" dirty="0">
              <a:latin typeface="Arial"/>
              <a:cs typeface="Arial"/>
            </a:endParaRPr>
          </a:p>
        </p:txBody>
      </p:sp>
      <p:sp>
        <p:nvSpPr>
          <p:cNvPr id="2" name="Titel 1">
            <a:extLst>
              <a:ext uri="{FF2B5EF4-FFF2-40B4-BE49-F238E27FC236}">
                <a16:creationId xmlns:a16="http://schemas.microsoft.com/office/drawing/2014/main" id="{478C9824-B82F-47D0-9D39-782CF15C1BF5}"/>
              </a:ext>
            </a:extLst>
          </p:cNvPr>
          <p:cNvSpPr>
            <a:spLocks noGrp="1"/>
          </p:cNvSpPr>
          <p:nvPr>
            <p:ph type="title"/>
          </p:nvPr>
        </p:nvSpPr>
        <p:spPr>
          <a:xfrm>
            <a:off x="191344" y="188640"/>
            <a:ext cx="10515600" cy="579115"/>
          </a:xfrm>
        </p:spPr>
        <p:txBody>
          <a:bodyPr>
            <a:normAutofit/>
          </a:bodyPr>
          <a:lstStyle/>
          <a:p>
            <a:r>
              <a:rPr lang="en-US" sz="2400">
                <a:solidFill>
                  <a:schemeClr val="bg1"/>
                </a:solidFill>
                <a:latin typeface="Arial" panose="020B0604020202020204" pitchFamily="34" charset="0"/>
                <a:cs typeface="Arial" panose="020B0604020202020204" pitchFamily="34" charset="0"/>
              </a:rPr>
              <a:t>Who am I?</a:t>
            </a:r>
          </a:p>
        </p:txBody>
      </p:sp>
      <p:sp>
        <p:nvSpPr>
          <p:cNvPr id="18" name="Rechteck 17"/>
          <p:cNvSpPr/>
          <p:nvPr/>
        </p:nvSpPr>
        <p:spPr bwMode="auto">
          <a:xfrm>
            <a:off x="366422" y="1334618"/>
            <a:ext cx="7385762" cy="517449"/>
          </a:xfrm>
          <a:prstGeom prst="rect">
            <a:avLst/>
          </a:prstGeom>
        </p:spPr>
        <p:txBody>
          <a:bodyPr wrap="square">
            <a:spAutoFit/>
          </a:bodyPr>
          <a:lstStyle/>
          <a:p>
            <a:pPr>
              <a:lnSpc>
                <a:spcPct val="125000"/>
              </a:lnSpc>
              <a:spcAft>
                <a:spcPts val="600"/>
              </a:spcAft>
              <a:defRPr/>
            </a:pPr>
            <a:r>
              <a:rPr lang="de-DE" sz="2400" b="1" dirty="0">
                <a:solidFill>
                  <a:srgbClr val="0070C0"/>
                </a:solidFill>
                <a:latin typeface="Arial"/>
                <a:cs typeface="Arial"/>
              </a:rPr>
              <a:t>Susanne de Vogel (</a:t>
            </a:r>
            <a:r>
              <a:rPr lang="en-GB" sz="2400" b="1" dirty="0">
                <a:solidFill>
                  <a:srgbClr val="0070C0"/>
                </a:solidFill>
                <a:latin typeface="Arial"/>
                <a:cs typeface="Arial"/>
              </a:rPr>
              <a:t>she</a:t>
            </a:r>
            <a:r>
              <a:rPr lang="de-DE" sz="2400" b="1" dirty="0">
                <a:solidFill>
                  <a:srgbClr val="0070C0"/>
                </a:solidFill>
                <a:latin typeface="Arial"/>
                <a:cs typeface="Arial"/>
              </a:rPr>
              <a:t>/her)</a:t>
            </a:r>
            <a:endParaRPr dirty="0"/>
          </a:p>
        </p:txBody>
      </p:sp>
      <p:pic>
        <p:nvPicPr>
          <p:cNvPr id="23" name="Grafik 22">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26991" y="159920"/>
            <a:ext cx="1573665" cy="565098"/>
          </a:xfrm>
          <a:prstGeom prst="rect">
            <a:avLst/>
          </a:prstGeom>
        </p:spPr>
      </p:pic>
      <p:pic>
        <p:nvPicPr>
          <p:cNvPr id="9" name="Grafik 8">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01731"/>
            <a:ext cx="988928" cy="623287"/>
          </a:xfrm>
          <a:prstGeom prst="rect">
            <a:avLst/>
          </a:prstGeom>
        </p:spPr>
      </p:pic>
      <p:sp>
        <p:nvSpPr>
          <p:cNvPr id="17" name="Textfeld 16"/>
          <p:cNvSpPr txBox="1"/>
          <p:nvPr/>
        </p:nvSpPr>
        <p:spPr bwMode="auto">
          <a:xfrm>
            <a:off x="375931" y="1760186"/>
            <a:ext cx="7532708" cy="5632311"/>
          </a:xfrm>
          <a:prstGeom prst="rect">
            <a:avLst/>
          </a:prstGeom>
          <a:noFill/>
        </p:spPr>
        <p:txBody>
          <a:bodyPr wrap="square" rtlCol="0" anchor="ctr">
            <a:spAutoFit/>
          </a:bodyPr>
          <a:lstStyle/>
          <a:p>
            <a:pPr>
              <a:lnSpc>
                <a:spcPct val="150000"/>
              </a:lnSpc>
              <a:defRPr/>
            </a:pPr>
            <a:r>
              <a:rPr lang="en-GB" b="1" dirty="0">
                <a:solidFill>
                  <a:schemeClr val="accent1"/>
                </a:solidFill>
                <a:latin typeface="Arial"/>
                <a:cs typeface="Arial"/>
              </a:rPr>
              <a:t>Social Scientist</a:t>
            </a:r>
            <a:endParaRPr lang="en-GB" dirty="0"/>
          </a:p>
          <a:p>
            <a:pPr marL="342900" indent="-342900">
              <a:spcAft>
                <a:spcPts val="600"/>
              </a:spcAft>
              <a:buFont typeface="Arial"/>
              <a:buChar char="•"/>
              <a:defRPr/>
            </a:pPr>
            <a:r>
              <a:rPr lang="en-GB" dirty="0">
                <a:latin typeface="Arial"/>
                <a:cs typeface="Arial"/>
              </a:rPr>
              <a:t>Diploma in Social Sciences (2013), University of Cologne and Utrecht University</a:t>
            </a:r>
          </a:p>
          <a:p>
            <a:pPr marL="342900" indent="-342900">
              <a:spcAft>
                <a:spcPts val="600"/>
              </a:spcAft>
              <a:buFont typeface="Arial"/>
              <a:buChar char="•"/>
              <a:defRPr/>
            </a:pPr>
            <a:r>
              <a:rPr lang="en-GB" dirty="0">
                <a:latin typeface="Arial"/>
                <a:cs typeface="Arial"/>
              </a:rPr>
              <a:t>PhD in Sociology (2019), Martin-Luther-University Halle-Wittenberg</a:t>
            </a:r>
          </a:p>
          <a:p>
            <a:pPr marL="342900" indent="-342900">
              <a:spcAft>
                <a:spcPts val="600"/>
              </a:spcAft>
              <a:buFont typeface="Arial"/>
              <a:buChar char="•"/>
              <a:defRPr/>
            </a:pPr>
            <a:r>
              <a:rPr lang="en-GB" dirty="0">
                <a:latin typeface="Arial"/>
                <a:cs typeface="Arial"/>
              </a:rPr>
              <a:t>Research Associate at DZHW German Centre for Higher Education Research and Science Studies (2013-2020), Hannover</a:t>
            </a:r>
            <a:endParaRPr lang="en-GB" dirty="0"/>
          </a:p>
          <a:p>
            <a:pPr marL="342900" indent="-342900">
              <a:spcAft>
                <a:spcPts val="600"/>
              </a:spcAft>
              <a:buFont typeface="Arial"/>
              <a:buChar char="•"/>
              <a:defRPr/>
            </a:pPr>
            <a:r>
              <a:rPr lang="en-GB" dirty="0">
                <a:latin typeface="Arial"/>
                <a:cs typeface="Arial"/>
              </a:rPr>
              <a:t>National Academics Panel Study (</a:t>
            </a:r>
            <a:r>
              <a:rPr lang="en-GB" dirty="0" err="1">
                <a:latin typeface="Arial"/>
                <a:cs typeface="Arial"/>
              </a:rPr>
              <a:t>Nacaps</a:t>
            </a:r>
            <a:r>
              <a:rPr lang="en-GB" dirty="0">
                <a:latin typeface="Arial"/>
                <a:cs typeface="Arial"/>
              </a:rPr>
              <a:t>) and PhD Graduate Panel; survey design, panel data analysis, research data management</a:t>
            </a:r>
          </a:p>
          <a:p>
            <a:pPr marL="342900" indent="-342900">
              <a:spcAft>
                <a:spcPts val="600"/>
              </a:spcAft>
              <a:buFont typeface="Arial"/>
              <a:buChar char="•"/>
              <a:defRPr/>
            </a:pPr>
            <a:r>
              <a:rPr lang="en-GB" dirty="0">
                <a:latin typeface="Arial"/>
                <a:cs typeface="Arial"/>
              </a:rPr>
              <a:t>Research on educational inequalities, early career researchers, academia</a:t>
            </a:r>
          </a:p>
          <a:p>
            <a:pPr>
              <a:spcAft>
                <a:spcPts val="600"/>
              </a:spcAft>
              <a:defRPr/>
            </a:pPr>
            <a:endParaRPr lang="en-GB" dirty="0">
              <a:latin typeface="Arial"/>
              <a:cs typeface="Arial"/>
            </a:endParaRPr>
          </a:p>
          <a:p>
            <a:pPr>
              <a:spcAft>
                <a:spcPts val="600"/>
              </a:spcAft>
              <a:defRPr/>
            </a:pPr>
            <a:r>
              <a:rPr lang="en-GB" dirty="0">
                <a:latin typeface="Arial"/>
                <a:cs typeface="Arial"/>
              </a:rPr>
              <a:t>Since May 2024 </a:t>
            </a:r>
            <a:r>
              <a:rPr lang="en-GB" b="1" dirty="0">
                <a:solidFill>
                  <a:schemeClr val="accent1"/>
                </a:solidFill>
                <a:latin typeface="Arial"/>
                <a:cs typeface="Arial"/>
              </a:rPr>
              <a:t>Data Scientist </a:t>
            </a:r>
            <a:r>
              <a:rPr lang="en-GB" dirty="0">
                <a:latin typeface="Arial"/>
                <a:cs typeface="Arial"/>
              </a:rPr>
              <a:t>at the </a:t>
            </a:r>
            <a:r>
              <a:rPr lang="en-GB" b="1" dirty="0">
                <a:solidFill>
                  <a:schemeClr val="accent1"/>
                </a:solidFill>
                <a:latin typeface="Arial"/>
                <a:cs typeface="Arial"/>
              </a:rPr>
              <a:t>Data Science </a:t>
            </a:r>
            <a:r>
              <a:rPr lang="en-GB" b="1" dirty="0" err="1">
                <a:solidFill>
                  <a:schemeClr val="accent1"/>
                </a:solidFill>
                <a:latin typeface="Arial"/>
                <a:cs typeface="Arial"/>
              </a:rPr>
              <a:t>Center</a:t>
            </a:r>
            <a:endParaRPr lang="en-GB" dirty="0">
              <a:solidFill>
                <a:schemeClr val="accent1"/>
              </a:solidFill>
            </a:endParaRPr>
          </a:p>
          <a:p>
            <a:pPr marL="342900" indent="-342900">
              <a:spcAft>
                <a:spcPts val="600"/>
              </a:spcAft>
              <a:buFont typeface="Arial"/>
              <a:buChar char="•"/>
              <a:defRPr/>
            </a:pPr>
            <a:r>
              <a:rPr lang="en-GB" dirty="0">
                <a:latin typeface="Arial"/>
                <a:cs typeface="Arial"/>
              </a:rPr>
              <a:t>Training and consulting for researchers </a:t>
            </a:r>
            <a:endParaRPr lang="en-GB" dirty="0"/>
          </a:p>
          <a:p>
            <a:pPr marL="342900" indent="-342900">
              <a:spcAft>
                <a:spcPts val="600"/>
              </a:spcAft>
              <a:buFont typeface="Arial"/>
              <a:buChar char="•"/>
              <a:defRPr/>
            </a:pPr>
            <a:r>
              <a:rPr lang="en-GB" dirty="0">
                <a:latin typeface="Arial"/>
                <a:cs typeface="Arial"/>
              </a:rPr>
              <a:t>Data science and research data management</a:t>
            </a:r>
          </a:p>
          <a:p>
            <a:pPr>
              <a:defRPr/>
            </a:pPr>
            <a:endParaRPr lang="en-GB" b="1" dirty="0">
              <a:latin typeface="Arial"/>
              <a:cs typeface="Arial"/>
            </a:endParaRPr>
          </a:p>
          <a:p>
            <a:pPr marL="342900" indent="-342900">
              <a:buFont typeface="+mj-lt"/>
              <a:buAutoNum type="arabicPeriod"/>
              <a:defRPr/>
            </a:pPr>
            <a:endParaRPr lang="en-GB" b="1" dirty="0">
              <a:latin typeface="Arial"/>
              <a:cs typeface="Arial"/>
            </a:endParaRPr>
          </a:p>
          <a:p>
            <a:pPr>
              <a:defRPr/>
            </a:pPr>
            <a:endParaRPr lang="en-GB" dirty="0"/>
          </a:p>
        </p:txBody>
      </p:sp>
      <p:grpSp>
        <p:nvGrpSpPr>
          <p:cNvPr id="11" name="Gruppieren 10" descr="Three pictures. First picture (top): Two people standing in front of a poster, the workshop leader on the left. Second picture (center): Reflection of the sky in the glass facade of a building. Third picture (bottom): The DSC team consisting of five people is standing behind a table with flyers and cards. "/>
          <p:cNvGrpSpPr/>
          <p:nvPr/>
        </p:nvGrpSpPr>
        <p:grpSpPr bwMode="auto">
          <a:xfrm>
            <a:off x="7874070" y="14686"/>
            <a:ext cx="4342610" cy="6870698"/>
            <a:chOff x="7501756" y="-254001"/>
            <a:chExt cx="4690217" cy="7420671"/>
          </a:xfrm>
        </p:grpSpPr>
        <p:pic>
          <p:nvPicPr>
            <p:cNvPr id="13" name="Grafik 12"/>
            <p:cNvPicPr>
              <a:picLocks noChangeAspect="1"/>
            </p:cNvPicPr>
            <p:nvPr/>
          </p:nvPicPr>
          <p:blipFill>
            <a:blip r:embed="rId6"/>
            <a:stretch/>
          </p:blipFill>
          <p:spPr bwMode="auto">
            <a:xfrm>
              <a:off x="10416480" y="116632"/>
              <a:ext cx="1573665" cy="565098"/>
            </a:xfrm>
            <a:prstGeom prst="rect">
              <a:avLst/>
            </a:prstGeom>
          </p:spPr>
        </p:pic>
        <p:pic>
          <p:nvPicPr>
            <p:cNvPr id="14" name="Grafik 13"/>
            <p:cNvPicPr>
              <a:picLocks noChangeAspect="1"/>
            </p:cNvPicPr>
            <p:nvPr/>
          </p:nvPicPr>
          <p:blipFill>
            <a:blip r:embed="rId7"/>
            <a:srcRect l="868" r="867"/>
            <a:stretch/>
          </p:blipFill>
          <p:spPr bwMode="auto">
            <a:xfrm>
              <a:off x="7674203" y="-254001"/>
              <a:ext cx="4517772" cy="2330437"/>
            </a:xfrm>
            <a:custGeom>
              <a:avLst/>
              <a:gdLst>
                <a:gd name="connsiteX0" fmla="*/ 992458 w 4517774"/>
                <a:gd name="connsiteY0" fmla="*/ 0 h 2330437"/>
                <a:gd name="connsiteX1" fmla="*/ 4517774 w 4517774"/>
                <a:gd name="connsiteY1" fmla="*/ 0 h 2330437"/>
                <a:gd name="connsiteX2" fmla="*/ 4517774 w 4517774"/>
                <a:gd name="connsiteY2" fmla="*/ 2330437 h 2330437"/>
                <a:gd name="connsiteX3" fmla="*/ 0 w 4517774"/>
                <a:gd name="connsiteY3" fmla="*/ 2330437 h 2330437"/>
                <a:gd name="connsiteX4" fmla="*/ 15719 w 4517774"/>
                <a:gd name="connsiteY4" fmla="*/ 2243628 h 2330437"/>
                <a:gd name="connsiteX5" fmla="*/ 886551 w 4517774"/>
                <a:gd name="connsiteY5" fmla="*/ 138603 h 233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7774" h="2330437" extrusionOk="0">
                  <a:moveTo>
                    <a:pt x="992458" y="0"/>
                  </a:moveTo>
                  <a:lnTo>
                    <a:pt x="4517774" y="0"/>
                  </a:lnTo>
                  <a:lnTo>
                    <a:pt x="4517774" y="2330437"/>
                  </a:lnTo>
                  <a:lnTo>
                    <a:pt x="0" y="2330437"/>
                  </a:lnTo>
                  <a:lnTo>
                    <a:pt x="15719" y="2243628"/>
                  </a:lnTo>
                  <a:cubicBezTo>
                    <a:pt x="182563" y="1418693"/>
                    <a:pt x="487418" y="693617"/>
                    <a:pt x="886551" y="138603"/>
                  </a:cubicBezTo>
                  <a:close/>
                </a:path>
              </a:pathLst>
            </a:custGeom>
          </p:spPr>
        </p:pic>
        <p:pic>
          <p:nvPicPr>
            <p:cNvPr id="15" name="Grafik 14"/>
            <p:cNvPicPr>
              <a:picLocks noChangeAspect="1"/>
            </p:cNvPicPr>
            <p:nvPr/>
          </p:nvPicPr>
          <p:blipFill>
            <a:blip r:embed="rId8"/>
            <a:srcRect t="2925" b="2924"/>
            <a:stretch/>
          </p:blipFill>
          <p:spPr bwMode="auto">
            <a:xfrm>
              <a:off x="7503866" y="3775930"/>
              <a:ext cx="4675122" cy="3390740"/>
            </a:xfrm>
            <a:custGeom>
              <a:avLst/>
              <a:gdLst>
                <a:gd name="connsiteX0" fmla="*/ 0 w 4635378"/>
                <a:gd name="connsiteY0" fmla="*/ 0 h 3361913"/>
                <a:gd name="connsiteX1" fmla="*/ 4635378 w 4635378"/>
                <a:gd name="connsiteY1" fmla="*/ 0 h 3361913"/>
                <a:gd name="connsiteX2" fmla="*/ 4635378 w 4635378"/>
                <a:gd name="connsiteY2" fmla="*/ 3361913 h 3361913"/>
                <a:gd name="connsiteX3" fmla="*/ 1131547 w 4635378"/>
                <a:gd name="connsiteY3" fmla="*/ 3361913 h 3361913"/>
                <a:gd name="connsiteX4" fmla="*/ 1057904 w 4635378"/>
                <a:gd name="connsiteY4" fmla="*/ 3273511 h 3361913"/>
                <a:gd name="connsiteX5" fmla="*/ 9640 w 4635378"/>
                <a:gd name="connsiteY5" fmla="*/ 180852 h 336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5378" h="3361913" extrusionOk="0">
                  <a:moveTo>
                    <a:pt x="0" y="0"/>
                  </a:moveTo>
                  <a:lnTo>
                    <a:pt x="4635378" y="0"/>
                  </a:lnTo>
                  <a:lnTo>
                    <a:pt x="4635378" y="3361913"/>
                  </a:lnTo>
                  <a:lnTo>
                    <a:pt x="1131547" y="3361913"/>
                  </a:lnTo>
                  <a:lnTo>
                    <a:pt x="1057904" y="3273511"/>
                  </a:lnTo>
                  <a:cubicBezTo>
                    <a:pt x="487508" y="2517850"/>
                    <a:pt x="98084" y="1422749"/>
                    <a:pt x="9640" y="180852"/>
                  </a:cubicBezTo>
                  <a:close/>
                </a:path>
              </a:pathLst>
            </a:custGeom>
          </p:spPr>
        </p:pic>
        <p:pic>
          <p:nvPicPr>
            <p:cNvPr id="16" name="Grafik 15"/>
            <p:cNvPicPr>
              <a:picLocks noChangeAspect="1"/>
            </p:cNvPicPr>
            <p:nvPr/>
          </p:nvPicPr>
          <p:blipFill>
            <a:blip r:embed="rId9"/>
            <a:srcRect t="15356" b="15355"/>
            <a:stretch/>
          </p:blipFill>
          <p:spPr bwMode="auto">
            <a:xfrm>
              <a:off x="7501756" y="1927973"/>
              <a:ext cx="4688157" cy="2350086"/>
            </a:xfrm>
            <a:custGeom>
              <a:avLst/>
              <a:gdLst>
                <a:gd name="connsiteX0" fmla="*/ 191538 w 4670885"/>
                <a:gd name="connsiteY0" fmla="*/ 0 h 2350086"/>
                <a:gd name="connsiteX1" fmla="*/ 4670885 w 4670885"/>
                <a:gd name="connsiteY1" fmla="*/ 0 h 2350086"/>
                <a:gd name="connsiteX2" fmla="*/ 4670885 w 4670885"/>
                <a:gd name="connsiteY2" fmla="*/ 2350086 h 2350086"/>
                <a:gd name="connsiteX3" fmla="*/ 31267 w 4670885"/>
                <a:gd name="connsiteY3" fmla="*/ 2350086 h 2350086"/>
                <a:gd name="connsiteX4" fmla="*/ 19127 w 4670885"/>
                <a:gd name="connsiteY4" fmla="*/ 2213904 h 2350086"/>
                <a:gd name="connsiteX5" fmla="*/ 0 w 4670885"/>
                <a:gd name="connsiteY5" fmla="*/ 1673236 h 2350086"/>
                <a:gd name="connsiteX6" fmla="*/ 142787 w 4670885"/>
                <a:gd name="connsiteY6" fmla="*/ 217922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0885" h="2350086" extrusionOk="0">
                  <a:moveTo>
                    <a:pt x="191538" y="0"/>
                  </a:moveTo>
                  <a:lnTo>
                    <a:pt x="4670885" y="0"/>
                  </a:lnTo>
                  <a:lnTo>
                    <a:pt x="4670885" y="2350086"/>
                  </a:lnTo>
                  <a:lnTo>
                    <a:pt x="31267" y="2350086"/>
                  </a:lnTo>
                  <a:lnTo>
                    <a:pt x="19127" y="2213904"/>
                  </a:lnTo>
                  <a:cubicBezTo>
                    <a:pt x="6493" y="2036490"/>
                    <a:pt x="0" y="1856080"/>
                    <a:pt x="0" y="1673236"/>
                  </a:cubicBezTo>
                  <a:cubicBezTo>
                    <a:pt x="0" y="1165336"/>
                    <a:pt x="50095" y="676219"/>
                    <a:pt x="142787" y="217922"/>
                  </a:cubicBezTo>
                  <a:close/>
                </a:path>
              </a:pathLst>
            </a:custGeom>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6F18142-F408-476A-8A12-F334B5E32773}"/>
              </a:ext>
            </a:extLst>
          </p:cNvPr>
          <p:cNvSpPr>
            <a:spLocks noGrp="1"/>
          </p:cNvSpPr>
          <p:nvPr>
            <p:ph type="title"/>
          </p:nvPr>
        </p:nvSpPr>
        <p:spPr>
          <a:xfrm>
            <a:off x="209940" y="136525"/>
            <a:ext cx="10515600" cy="757640"/>
          </a:xfrm>
        </p:spPr>
        <p:txBody>
          <a:bodyPr>
            <a:normAutofit/>
          </a:bodyPr>
          <a:lstStyle/>
          <a:p>
            <a:r>
              <a:rPr lang="en-US" sz="2400">
                <a:solidFill>
                  <a:schemeClr val="bg1"/>
                </a:solidFill>
                <a:latin typeface="Arial" panose="020B0604020202020204" pitchFamily="34" charset="0"/>
                <a:cs typeface="Arial" panose="020B0604020202020204" pitchFamily="34" charset="0"/>
              </a:rPr>
              <a:t>Types of Questions and Response Scales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Why is it important to think about it?</a:t>
            </a:r>
            <a:endParaRPr lang="en-US"/>
          </a:p>
        </p:txBody>
      </p:sp>
      <p:sp>
        <p:nvSpPr>
          <p:cNvPr id="13" name="Textfeld 12"/>
          <p:cNvSpPr txBox="1"/>
          <p:nvPr/>
        </p:nvSpPr>
        <p:spPr bwMode="auto">
          <a:xfrm>
            <a:off x="408706" y="1988840"/>
            <a:ext cx="11087894" cy="3354765"/>
          </a:xfrm>
          <a:prstGeom prst="rect">
            <a:avLst/>
          </a:prstGeom>
          <a:noFill/>
        </p:spPr>
        <p:txBody>
          <a:bodyPr wrap="square">
            <a:spAutoFit/>
          </a:bodyPr>
          <a:lstStyle/>
          <a:p>
            <a:pPr marL="285750" indent="-285750">
              <a:spcAft>
                <a:spcPts val="1200"/>
              </a:spcAft>
              <a:buFont typeface="Arial"/>
              <a:buChar char="•"/>
              <a:defRPr/>
            </a:pPr>
            <a:r>
              <a:rPr lang="en-US">
                <a:latin typeface="Arial"/>
                <a:cs typeface="Arial"/>
              </a:rPr>
              <a:t>determines the </a:t>
            </a:r>
            <a:r>
              <a:rPr lang="en-US" b="1">
                <a:latin typeface="Arial"/>
                <a:cs typeface="Arial"/>
              </a:rPr>
              <a:t>kind of data </a:t>
            </a:r>
            <a:r>
              <a:rPr lang="en-US">
                <a:latin typeface="Arial"/>
                <a:cs typeface="Arial"/>
              </a:rPr>
              <a:t>you collect, e.g. open-ended questions provide rich qualitative insights, while closed-ended questions allow for quantitative analysis</a:t>
            </a:r>
            <a:endParaRPr lang="en-US"/>
          </a:p>
          <a:p>
            <a:pPr marL="285750" indent="-285750">
              <a:spcAft>
                <a:spcPts val="1200"/>
              </a:spcAft>
              <a:buFont typeface="Arial"/>
              <a:buChar char="•"/>
              <a:defRPr/>
            </a:pPr>
            <a:r>
              <a:rPr lang="en-US">
                <a:latin typeface="Arial"/>
                <a:cs typeface="Arial"/>
              </a:rPr>
              <a:t>help measure specific constructs more </a:t>
            </a:r>
            <a:r>
              <a:rPr lang="en-US" b="1">
                <a:latin typeface="Arial"/>
                <a:cs typeface="Arial"/>
              </a:rPr>
              <a:t>accurately</a:t>
            </a:r>
            <a:endParaRPr lang="en-US"/>
          </a:p>
          <a:p>
            <a:pPr marL="285750" indent="-285750">
              <a:spcAft>
                <a:spcPts val="1200"/>
              </a:spcAft>
              <a:buFont typeface="Arial"/>
              <a:buChar char="•"/>
              <a:defRPr/>
            </a:pPr>
            <a:r>
              <a:rPr lang="en-US">
                <a:latin typeface="Arial"/>
                <a:cs typeface="Arial"/>
              </a:rPr>
              <a:t>helps </a:t>
            </a:r>
            <a:r>
              <a:rPr lang="en-US" b="1">
                <a:latin typeface="Arial"/>
                <a:cs typeface="Arial"/>
              </a:rPr>
              <a:t>minimize bias </a:t>
            </a:r>
            <a:r>
              <a:rPr lang="en-US">
                <a:latin typeface="Arial"/>
                <a:cs typeface="Arial"/>
              </a:rPr>
              <a:t>in the responses</a:t>
            </a:r>
            <a:endParaRPr lang="en-US"/>
          </a:p>
          <a:p>
            <a:pPr marL="285750" indent="-285750">
              <a:spcAft>
                <a:spcPts val="1200"/>
              </a:spcAft>
              <a:buFont typeface="Arial"/>
              <a:buChar char="•"/>
              <a:defRPr/>
            </a:pPr>
            <a:r>
              <a:rPr lang="en-US">
                <a:latin typeface="Arial"/>
                <a:cs typeface="Arial"/>
              </a:rPr>
              <a:t>reduce respondent confusion, fatigue, and frustration, leading to </a:t>
            </a:r>
            <a:r>
              <a:rPr lang="en-US" b="1">
                <a:latin typeface="Arial"/>
                <a:cs typeface="Arial"/>
              </a:rPr>
              <a:t>higher response rates </a:t>
            </a:r>
            <a:r>
              <a:rPr lang="en-US">
                <a:latin typeface="Arial"/>
                <a:cs typeface="Arial"/>
              </a:rPr>
              <a:t>and more complete answers</a:t>
            </a:r>
            <a:endParaRPr lang="en-US"/>
          </a:p>
          <a:p>
            <a:pPr marL="285750" indent="-285750">
              <a:spcAft>
                <a:spcPts val="1200"/>
              </a:spcAft>
              <a:buFont typeface="Arial"/>
              <a:buChar char="•"/>
              <a:defRPr/>
            </a:pPr>
            <a:r>
              <a:rPr lang="en-US">
                <a:latin typeface="Arial"/>
                <a:cs typeface="Arial"/>
              </a:rPr>
              <a:t>help define the </a:t>
            </a:r>
            <a:r>
              <a:rPr lang="en-US" b="1">
                <a:latin typeface="Arial"/>
                <a:cs typeface="Arial"/>
              </a:rPr>
              <a:t>level of detail </a:t>
            </a:r>
            <a:r>
              <a:rPr lang="en-US">
                <a:latin typeface="Arial"/>
                <a:cs typeface="Arial"/>
              </a:rPr>
              <a:t>or precision in the responses</a:t>
            </a:r>
            <a:endParaRPr lang="en-US"/>
          </a:p>
          <a:p>
            <a:pPr marL="285750" indent="-285750">
              <a:spcAft>
                <a:spcPts val="1200"/>
              </a:spcAft>
              <a:buFont typeface="Arial"/>
              <a:buChar char="•"/>
              <a:defRPr/>
            </a:pPr>
            <a:r>
              <a:rPr lang="en-US">
                <a:latin typeface="Arial"/>
                <a:cs typeface="Arial"/>
              </a:rPr>
              <a:t>generate different types of data (e.g., nominal, ordinal, interval, or ratio), which dictate the </a:t>
            </a:r>
            <a:r>
              <a:rPr lang="en-US" b="1">
                <a:latin typeface="Arial"/>
                <a:cs typeface="Arial"/>
              </a:rPr>
              <a:t>types of statistical analyses </a:t>
            </a:r>
            <a:r>
              <a:rPr lang="en-US">
                <a:latin typeface="Arial"/>
                <a:cs typeface="Arial"/>
              </a:rPr>
              <a:t>that can be performed</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2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41</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F434442F-36EE-4BBA-A29C-95F73C982E8D}"/>
              </a:ext>
            </a:extLst>
          </p:cNvPr>
          <p:cNvSpPr>
            <a:spLocks noGrp="1"/>
          </p:cNvSpPr>
          <p:nvPr>
            <p:ph type="title"/>
          </p:nvPr>
        </p:nvSpPr>
        <p:spPr>
          <a:xfrm>
            <a:off x="286932" y="-153507"/>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Types of Questions and Response Scales</a:t>
            </a:r>
            <a:endParaRPr lang="en-US" sz="2400"/>
          </a:p>
        </p:txBody>
      </p:sp>
      <p:pic>
        <p:nvPicPr>
          <p:cNvPr id="14" name="Grafik 13">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5" name="Rechteck 14"/>
          <p:cNvSpPr/>
          <p:nvPr/>
        </p:nvSpPr>
        <p:spPr bwMode="auto">
          <a:xfrm>
            <a:off x="516049" y="1208800"/>
            <a:ext cx="1115990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Types of Questions</a:t>
            </a:r>
            <a:endParaRPr lang="en-US"/>
          </a:p>
        </p:txBody>
      </p:sp>
      <p:sp>
        <p:nvSpPr>
          <p:cNvPr id="2" name="Textfeld 1"/>
          <p:cNvSpPr txBox="1"/>
          <p:nvPr/>
        </p:nvSpPr>
        <p:spPr bwMode="auto">
          <a:xfrm>
            <a:off x="623392" y="1937732"/>
            <a:ext cx="4704462" cy="3939540"/>
          </a:xfrm>
          <a:prstGeom prst="rect">
            <a:avLst/>
          </a:prstGeom>
          <a:noFill/>
        </p:spPr>
        <p:txBody>
          <a:bodyPr wrap="square" rtlCol="0">
            <a:spAutoFit/>
          </a:bodyPr>
          <a:lstStyle/>
          <a:p>
            <a:pPr marL="342900" indent="-342900">
              <a:buFont typeface="Wingdings"/>
              <a:buChar char="ü"/>
              <a:defRPr/>
            </a:pPr>
            <a:r>
              <a:rPr lang="en-US">
                <a:latin typeface="Arial"/>
                <a:cs typeface="Arial"/>
              </a:rPr>
              <a:t>close-ended questions</a:t>
            </a:r>
            <a:endParaRPr lang="en-US"/>
          </a:p>
          <a:p>
            <a:pPr marL="801688" lvl="1" indent="-354013">
              <a:buFont typeface="Courier New"/>
              <a:buChar char="o"/>
              <a:defRPr/>
            </a:pPr>
            <a:r>
              <a:rPr lang="en-US">
                <a:latin typeface="Arial"/>
                <a:cs typeface="Arial"/>
              </a:rPr>
              <a:t>single-choice</a:t>
            </a:r>
            <a:endParaRPr lang="en-US"/>
          </a:p>
          <a:p>
            <a:pPr marL="801688" lvl="1" indent="-354013">
              <a:spcAft>
                <a:spcPts val="1200"/>
              </a:spcAft>
              <a:buFont typeface="Courier New"/>
              <a:buChar char="o"/>
              <a:defRPr/>
            </a:pPr>
            <a:r>
              <a:rPr lang="en-US">
                <a:latin typeface="Arial"/>
                <a:cs typeface="Arial"/>
              </a:rPr>
              <a:t>multiple-choice</a:t>
            </a:r>
            <a:endParaRPr lang="en-US"/>
          </a:p>
          <a:p>
            <a:pPr marL="285750" lvl="1" indent="-285750">
              <a:spcAft>
                <a:spcPts val="1200"/>
              </a:spcAft>
              <a:buFont typeface="Wingdings"/>
              <a:buChar char="ü"/>
              <a:defRPr/>
            </a:pPr>
            <a:r>
              <a:rPr lang="en-US">
                <a:latin typeface="Arial"/>
                <a:cs typeface="Arial"/>
              </a:rPr>
              <a:t>open-ended questions</a:t>
            </a:r>
            <a:endParaRPr lang="en-US"/>
          </a:p>
          <a:p>
            <a:pPr marL="285750" lvl="1" indent="-285750">
              <a:spcAft>
                <a:spcPts val="1200"/>
              </a:spcAft>
              <a:buFont typeface="Wingdings"/>
              <a:buChar char="ü"/>
              <a:defRPr/>
            </a:pPr>
            <a:r>
              <a:rPr lang="en-US">
                <a:latin typeface="Arial"/>
                <a:cs typeface="Arial"/>
              </a:rPr>
              <a:t>half-open questions</a:t>
            </a:r>
            <a:endParaRPr lang="en-US"/>
          </a:p>
          <a:p>
            <a:pPr marL="285750" lvl="1" indent="-285750">
              <a:spcAft>
                <a:spcPts val="1200"/>
              </a:spcAft>
              <a:buFont typeface="Wingdings"/>
              <a:buChar char="ü"/>
              <a:defRPr/>
            </a:pPr>
            <a:r>
              <a:rPr lang="en-US">
                <a:latin typeface="Arial"/>
                <a:cs typeface="Arial"/>
              </a:rPr>
              <a:t>rating scales</a:t>
            </a:r>
            <a:endParaRPr lang="en-US"/>
          </a:p>
          <a:p>
            <a:pPr marL="285750" lvl="1" indent="-285750">
              <a:spcAft>
                <a:spcPts val="1200"/>
              </a:spcAft>
              <a:buFont typeface="Wingdings"/>
              <a:buChar char="ü"/>
              <a:defRPr/>
            </a:pPr>
            <a:r>
              <a:rPr lang="en-US">
                <a:latin typeface="Arial"/>
                <a:cs typeface="Arial"/>
              </a:rPr>
              <a:t>semantic differential</a:t>
            </a:r>
            <a:endParaRPr lang="en-US"/>
          </a:p>
          <a:p>
            <a:pPr marL="285750" lvl="1" indent="-285750">
              <a:spcAft>
                <a:spcPts val="1200"/>
              </a:spcAft>
              <a:buFont typeface="Wingdings"/>
              <a:buChar char="ü"/>
              <a:defRPr/>
            </a:pPr>
            <a:r>
              <a:rPr lang="en-US">
                <a:latin typeface="Arial"/>
                <a:cs typeface="Arial"/>
              </a:rPr>
              <a:t>ranking questions</a:t>
            </a:r>
            <a:endParaRPr lang="en-US"/>
          </a:p>
          <a:p>
            <a:pPr marL="285750" lvl="1" indent="-285750">
              <a:spcAft>
                <a:spcPts val="1200"/>
              </a:spcAft>
              <a:buFont typeface="Wingdings"/>
              <a:buChar char="ü"/>
              <a:defRPr/>
            </a:pPr>
            <a:endParaRPr lang="en-US">
              <a:latin typeface="Arial"/>
              <a:cs typeface="Arial"/>
            </a:endParaRPr>
          </a:p>
          <a:p>
            <a:pPr marL="0" lvl="1">
              <a:defRPr/>
            </a:pPr>
            <a:endParaRPr lang="en-US">
              <a:latin typeface="Arial"/>
              <a:cs typeface="Arial"/>
            </a:endParaRPr>
          </a:p>
        </p:txBody>
      </p:sp>
      <p:sp>
        <p:nvSpPr>
          <p:cNvPr id="22" name="Textfeld 21">
            <a:extLst>
              <a:ext uri="{FF2B5EF4-FFF2-40B4-BE49-F238E27FC236}">
                <a16:creationId xmlns:a16="http://schemas.microsoft.com/office/drawing/2014/main" id="{ACB92BED-D599-4B05-92A7-26877D73BECB}"/>
              </a:ext>
              <a:ext uri="{C183D7F6-B498-43B3-948B-1728B52AA6E4}">
                <adec:decorative xmlns:adec="http://schemas.microsoft.com/office/drawing/2017/decorative" val="1"/>
              </a:ext>
            </a:extLst>
          </p:cNvPr>
          <p:cNvSpPr txBox="1"/>
          <p:nvPr/>
        </p:nvSpPr>
        <p:spPr>
          <a:xfrm>
            <a:off x="7606224" y="3429000"/>
            <a:ext cx="2664296" cy="3770263"/>
          </a:xfrm>
          <a:prstGeom prst="rect">
            <a:avLst/>
          </a:prstGeom>
          <a:noFill/>
        </p:spPr>
        <p:txBody>
          <a:bodyPr wrap="square" rtlCol="0">
            <a:spAutoFit/>
          </a:bodyPr>
          <a:lstStyle/>
          <a:p>
            <a:r>
              <a:rPr lang="en-US" sz="23900">
                <a:solidFill>
                  <a:srgbClr val="9FD5A2"/>
                </a:solidFill>
              </a:rPr>
              <a:t>?</a:t>
            </a:r>
          </a:p>
        </p:txBody>
      </p:sp>
      <p:sp>
        <p:nvSpPr>
          <p:cNvPr id="23" name="Textfeld 22">
            <a:extLst>
              <a:ext uri="{FF2B5EF4-FFF2-40B4-BE49-F238E27FC236}">
                <a16:creationId xmlns:a16="http://schemas.microsoft.com/office/drawing/2014/main" id="{3685C7E1-58BE-4C5B-889A-A2822CAFE98E}"/>
              </a:ext>
              <a:ext uri="{C183D7F6-B498-43B3-948B-1728B52AA6E4}">
                <adec:decorative xmlns:adec="http://schemas.microsoft.com/office/drawing/2017/decorative" val="1"/>
              </a:ext>
            </a:extLst>
          </p:cNvPr>
          <p:cNvSpPr txBox="1"/>
          <p:nvPr/>
        </p:nvSpPr>
        <p:spPr>
          <a:xfrm>
            <a:off x="4919399" y="754612"/>
            <a:ext cx="2664296" cy="3770263"/>
          </a:xfrm>
          <a:prstGeom prst="rect">
            <a:avLst/>
          </a:prstGeom>
          <a:noFill/>
        </p:spPr>
        <p:txBody>
          <a:bodyPr wrap="square" rtlCol="0">
            <a:spAutoFit/>
          </a:bodyPr>
          <a:lstStyle/>
          <a:p>
            <a:r>
              <a:rPr lang="en-US" sz="23900">
                <a:solidFill>
                  <a:srgbClr val="FF5757"/>
                </a:solidFill>
              </a:rPr>
              <a:t>?</a:t>
            </a:r>
          </a:p>
        </p:txBody>
      </p:sp>
      <p:sp>
        <p:nvSpPr>
          <p:cNvPr id="25" name="Textfeld 24">
            <a:extLst>
              <a:ext uri="{FF2B5EF4-FFF2-40B4-BE49-F238E27FC236}">
                <a16:creationId xmlns:a16="http://schemas.microsoft.com/office/drawing/2014/main" id="{75BB6BDD-BEE3-4254-B5DA-DDCDA20A872F}"/>
              </a:ext>
              <a:ext uri="{C183D7F6-B498-43B3-948B-1728B52AA6E4}">
                <adec:decorative xmlns:adec="http://schemas.microsoft.com/office/drawing/2017/decorative" val="1"/>
              </a:ext>
            </a:extLst>
          </p:cNvPr>
          <p:cNvSpPr txBox="1"/>
          <p:nvPr/>
        </p:nvSpPr>
        <p:spPr>
          <a:xfrm>
            <a:off x="5544732" y="1300915"/>
            <a:ext cx="2664296" cy="6447919"/>
          </a:xfrm>
          <a:prstGeom prst="rect">
            <a:avLst/>
          </a:prstGeom>
          <a:noFill/>
        </p:spPr>
        <p:txBody>
          <a:bodyPr wrap="square" rtlCol="0">
            <a:spAutoFit/>
          </a:bodyPr>
          <a:lstStyle/>
          <a:p>
            <a:r>
              <a:rPr lang="de-DE" sz="41300" dirty="0">
                <a:solidFill>
                  <a:schemeClr val="accent2">
                    <a:lumMod val="60000"/>
                    <a:lumOff val="40000"/>
                  </a:schemeClr>
                </a:solidFill>
              </a:rPr>
              <a:t>?</a:t>
            </a:r>
            <a:endParaRPr lang="en-GB" sz="41300" dirty="0">
              <a:solidFill>
                <a:schemeClr val="accent2">
                  <a:lumMod val="60000"/>
                  <a:lumOff val="40000"/>
                </a:schemeClr>
              </a:solidFill>
            </a:endParaRPr>
          </a:p>
        </p:txBody>
      </p:sp>
      <p:sp>
        <p:nvSpPr>
          <p:cNvPr id="26" name="Textfeld 25">
            <a:extLst>
              <a:ext uri="{FF2B5EF4-FFF2-40B4-BE49-F238E27FC236}">
                <a16:creationId xmlns:a16="http://schemas.microsoft.com/office/drawing/2014/main" id="{53AFF68B-C6DD-4995-86FF-6078E0648B3C}"/>
              </a:ext>
              <a:ext uri="{C183D7F6-B498-43B3-948B-1728B52AA6E4}">
                <adec:decorative xmlns:adec="http://schemas.microsoft.com/office/drawing/2017/decorative" val="1"/>
              </a:ext>
            </a:extLst>
          </p:cNvPr>
          <p:cNvSpPr txBox="1"/>
          <p:nvPr/>
        </p:nvSpPr>
        <p:spPr>
          <a:xfrm>
            <a:off x="7299014" y="442469"/>
            <a:ext cx="1883490" cy="3770263"/>
          </a:xfrm>
          <a:prstGeom prst="rect">
            <a:avLst/>
          </a:prstGeom>
          <a:noFill/>
        </p:spPr>
        <p:txBody>
          <a:bodyPr wrap="square" rtlCol="0">
            <a:spAutoFit/>
          </a:bodyPr>
          <a:lstStyle/>
          <a:p>
            <a:r>
              <a:rPr lang="en-US" sz="23900">
                <a:solidFill>
                  <a:schemeClr val="accent4">
                    <a:lumMod val="60000"/>
                    <a:lumOff val="40000"/>
                  </a:schemeClr>
                </a:solidFill>
              </a:rPr>
              <a:t>?</a:t>
            </a:r>
          </a:p>
        </p:txBody>
      </p:sp>
      <p:sp>
        <p:nvSpPr>
          <p:cNvPr id="27" name="Textfeld 26">
            <a:extLst>
              <a:ext uri="{FF2B5EF4-FFF2-40B4-BE49-F238E27FC236}">
                <a16:creationId xmlns:a16="http://schemas.microsoft.com/office/drawing/2014/main" id="{C3A6E1BA-10FB-41F8-8AE6-E86C4D7FB03C}"/>
              </a:ext>
              <a:ext uri="{C183D7F6-B498-43B3-948B-1728B52AA6E4}">
                <adec:decorative xmlns:adec="http://schemas.microsoft.com/office/drawing/2017/decorative" val="1"/>
              </a:ext>
            </a:extLst>
          </p:cNvPr>
          <p:cNvSpPr txBox="1"/>
          <p:nvPr/>
        </p:nvSpPr>
        <p:spPr>
          <a:xfrm>
            <a:off x="8544773" y="144697"/>
            <a:ext cx="2664296" cy="6447919"/>
          </a:xfrm>
          <a:prstGeom prst="rect">
            <a:avLst/>
          </a:prstGeom>
          <a:noFill/>
        </p:spPr>
        <p:txBody>
          <a:bodyPr wrap="square" rtlCol="0">
            <a:spAutoFit/>
          </a:bodyPr>
          <a:lstStyle/>
          <a:p>
            <a:r>
              <a:rPr lang="en-US" sz="41300">
                <a:solidFill>
                  <a:schemeClr val="accent1">
                    <a:lumMod val="60000"/>
                    <a:lumOff val="40000"/>
                  </a:schemeClr>
                </a:solidFill>
              </a:rPr>
              <a:t>?</a:t>
            </a:r>
          </a:p>
        </p:txBody>
      </p:sp>
      <p:sp>
        <p:nvSpPr>
          <p:cNvPr id="28" name="Textfeld 27">
            <a:extLst>
              <a:ext uri="{FF2B5EF4-FFF2-40B4-BE49-F238E27FC236}">
                <a16:creationId xmlns:a16="http://schemas.microsoft.com/office/drawing/2014/main" id="{A1591EED-87D6-42A5-8F64-50353720DBC8}"/>
              </a:ext>
              <a:ext uri="{C183D7F6-B498-43B3-948B-1728B52AA6E4}">
                <adec:decorative xmlns:adec="http://schemas.microsoft.com/office/drawing/2017/decorative" val="1"/>
              </a:ext>
            </a:extLst>
          </p:cNvPr>
          <p:cNvSpPr txBox="1"/>
          <p:nvPr/>
        </p:nvSpPr>
        <p:spPr>
          <a:xfrm>
            <a:off x="10201846" y="2756349"/>
            <a:ext cx="2664296" cy="3770263"/>
          </a:xfrm>
          <a:prstGeom prst="rect">
            <a:avLst/>
          </a:prstGeom>
          <a:noFill/>
        </p:spPr>
        <p:txBody>
          <a:bodyPr wrap="square" rtlCol="0">
            <a:spAutoFit/>
          </a:bodyPr>
          <a:lstStyle/>
          <a:p>
            <a:r>
              <a:rPr lang="en-US" sz="23900">
                <a:solidFill>
                  <a:srgbClr val="DAC0F6"/>
                </a:solidFill>
              </a:rPr>
              <a: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425F867-14B2-43AB-BD6C-F383EED17E2C}"/>
              </a:ext>
            </a:extLst>
          </p:cNvPr>
          <p:cNvSpPr>
            <a:spLocks noGrp="1"/>
          </p:cNvSpPr>
          <p:nvPr>
            <p:ph type="title"/>
          </p:nvPr>
        </p:nvSpPr>
        <p:spPr>
          <a:xfrm>
            <a:off x="311672" y="-150054"/>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Closed Question</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What is it?</a:t>
            </a:r>
            <a:endParaRPr lang="en-US"/>
          </a:p>
        </p:txBody>
      </p:sp>
      <p:sp>
        <p:nvSpPr>
          <p:cNvPr id="15" name="Textfeld 14"/>
          <p:cNvSpPr txBox="1"/>
          <p:nvPr/>
        </p:nvSpPr>
        <p:spPr bwMode="auto">
          <a:xfrm>
            <a:off x="7319143" y="1808817"/>
            <a:ext cx="4753521" cy="2062103"/>
          </a:xfrm>
          <a:prstGeom prst="rect">
            <a:avLst/>
          </a:prstGeom>
          <a:noFill/>
        </p:spPr>
        <p:txBody>
          <a:bodyPr wrap="square">
            <a:spAutoFit/>
          </a:bodyPr>
          <a:lstStyle/>
          <a:p>
            <a:pPr>
              <a:spcAft>
                <a:spcPts val="600"/>
              </a:spcAft>
              <a:defRPr/>
            </a:pPr>
            <a:r>
              <a:rPr lang="en-US" b="1">
                <a:solidFill>
                  <a:srgbClr val="0070C0"/>
                </a:solidFill>
                <a:latin typeface="Arial"/>
                <a:cs typeface="Arial"/>
              </a:rPr>
              <a:t>Characteristics</a:t>
            </a:r>
            <a:r>
              <a:rPr lang="en-US" b="1">
                <a:latin typeface="Arial"/>
                <a:cs typeface="Arial"/>
              </a:rPr>
              <a:t> </a:t>
            </a:r>
            <a:endParaRPr lang="en-US"/>
          </a:p>
          <a:p>
            <a:pPr marL="285750" indent="-285750">
              <a:spcAft>
                <a:spcPts val="600"/>
              </a:spcAft>
              <a:buFont typeface="Arial"/>
              <a:buChar char="•"/>
              <a:defRPr/>
            </a:pPr>
            <a:r>
              <a:rPr lang="en-US">
                <a:latin typeface="Arial"/>
                <a:cs typeface="Arial"/>
              </a:rPr>
              <a:t>written in </a:t>
            </a:r>
            <a:r>
              <a:rPr lang="en-US" b="1">
                <a:latin typeface="Arial"/>
                <a:cs typeface="Arial"/>
              </a:rPr>
              <a:t>plain language</a:t>
            </a:r>
            <a:endParaRPr lang="en-US"/>
          </a:p>
          <a:p>
            <a:pPr marL="285750" indent="-285750">
              <a:spcAft>
                <a:spcPts val="600"/>
              </a:spcAft>
              <a:buFont typeface="Arial"/>
              <a:buChar char="•"/>
              <a:defRPr/>
            </a:pPr>
            <a:r>
              <a:rPr lang="en-US">
                <a:latin typeface="Arial"/>
                <a:cs typeface="Arial"/>
              </a:rPr>
              <a:t>asks for a </a:t>
            </a:r>
            <a:r>
              <a:rPr lang="en-US" b="1">
                <a:latin typeface="Arial"/>
                <a:cs typeface="Arial"/>
              </a:rPr>
              <a:t>specific</a:t>
            </a:r>
            <a:r>
              <a:rPr lang="en-US">
                <a:latin typeface="Arial"/>
                <a:cs typeface="Arial"/>
              </a:rPr>
              <a:t> piece of information</a:t>
            </a:r>
            <a:endParaRPr lang="en-US"/>
          </a:p>
          <a:p>
            <a:pPr marL="285750" indent="-285750">
              <a:spcAft>
                <a:spcPts val="600"/>
              </a:spcAft>
              <a:buFont typeface="Arial"/>
              <a:buChar char="•"/>
              <a:defRPr/>
            </a:pPr>
            <a:r>
              <a:rPr lang="en-US">
                <a:latin typeface="Arial"/>
                <a:cs typeface="Arial"/>
              </a:rPr>
              <a:t>addresses only </a:t>
            </a:r>
            <a:r>
              <a:rPr lang="en-US" b="1">
                <a:latin typeface="Arial"/>
                <a:cs typeface="Arial"/>
              </a:rPr>
              <a:t>one topic </a:t>
            </a:r>
            <a:r>
              <a:rPr lang="en-US">
                <a:latin typeface="Arial"/>
                <a:cs typeface="Arial"/>
              </a:rPr>
              <a:t>or idea at a time</a:t>
            </a:r>
            <a:endParaRPr lang="en-US"/>
          </a:p>
          <a:p>
            <a:pPr marL="285750" indent="-285750">
              <a:spcAft>
                <a:spcPts val="600"/>
              </a:spcAft>
              <a:buFont typeface="Arial"/>
              <a:buChar char="•"/>
              <a:defRPr/>
            </a:pPr>
            <a:r>
              <a:rPr lang="en-US">
                <a:latin typeface="Arial"/>
                <a:cs typeface="Arial"/>
              </a:rPr>
              <a:t>predefined </a:t>
            </a:r>
            <a:r>
              <a:rPr lang="en-US" b="1">
                <a:latin typeface="Arial"/>
                <a:cs typeface="Arial"/>
              </a:rPr>
              <a:t>response options</a:t>
            </a:r>
            <a:endParaRPr lang="en-US"/>
          </a:p>
        </p:txBody>
      </p:sp>
      <p:sp>
        <p:nvSpPr>
          <p:cNvPr id="16" name="Textfeld 15"/>
          <p:cNvSpPr txBox="1"/>
          <p:nvPr/>
        </p:nvSpPr>
        <p:spPr bwMode="auto">
          <a:xfrm>
            <a:off x="7310286" y="4145885"/>
            <a:ext cx="2952328" cy="723275"/>
          </a:xfrm>
          <a:prstGeom prst="rect">
            <a:avLst/>
          </a:prstGeom>
          <a:noFill/>
        </p:spPr>
        <p:txBody>
          <a:bodyPr wrap="square">
            <a:spAutoFit/>
          </a:bodyPr>
          <a:lstStyle/>
          <a:p>
            <a:pPr>
              <a:spcAft>
                <a:spcPts val="600"/>
              </a:spcAft>
              <a:defRPr/>
            </a:pPr>
            <a:r>
              <a:rPr lang="en-US" b="1">
                <a:solidFill>
                  <a:srgbClr val="0070C0"/>
                </a:solidFill>
                <a:latin typeface="Arial"/>
                <a:cs typeface="Arial"/>
              </a:rPr>
              <a:t>Level of measurement </a:t>
            </a:r>
            <a:endParaRPr lang="en-US"/>
          </a:p>
          <a:p>
            <a:pPr>
              <a:spcAft>
                <a:spcPts val="1200"/>
              </a:spcAft>
              <a:defRPr/>
            </a:pPr>
            <a:r>
              <a:rPr lang="en-US">
                <a:latin typeface="Arial"/>
                <a:cs typeface="Arial"/>
              </a:rPr>
              <a:t>Nominal or ordinal</a:t>
            </a:r>
            <a:endParaRPr lang="en-US"/>
          </a:p>
        </p:txBody>
      </p:sp>
      <p:pic>
        <p:nvPicPr>
          <p:cNvPr id="3" name="Grafik 2" descr="Screenshot of a question from the Nacaps survey asking respondents if their university knows about them quitting their PhD/doctorate with yes-or-no answer option. "/>
          <p:cNvPicPr>
            <a:picLocks noChangeAspect="1"/>
          </p:cNvPicPr>
          <p:nvPr/>
        </p:nvPicPr>
        <p:blipFill>
          <a:blip r:embed="rId6"/>
          <a:stretch/>
        </p:blipFill>
        <p:spPr bwMode="auto">
          <a:xfrm>
            <a:off x="350033" y="1865003"/>
            <a:ext cx="6849431" cy="2572109"/>
          </a:xfrm>
          <a:prstGeom prst="rect">
            <a:avLst/>
          </a:prstGeom>
          <a:ln>
            <a:solidFill>
              <a:schemeClr val="tx1"/>
            </a:solidFill>
          </a:ln>
        </p:spPr>
      </p:pic>
      <p:sp>
        <p:nvSpPr>
          <p:cNvPr id="14" name="Textfeld 13" descr="Image source">
            <a:extLst>
              <a:ext uri="{FF2B5EF4-FFF2-40B4-BE49-F238E27FC236}">
                <a16:creationId xmlns:a16="http://schemas.microsoft.com/office/drawing/2014/main" id="{4308D737-4B4D-449C-A080-50561E051F89}"/>
              </a:ext>
            </a:extLst>
          </p:cNvPr>
          <p:cNvSpPr txBox="1"/>
          <p:nvPr/>
        </p:nvSpPr>
        <p:spPr bwMode="auto">
          <a:xfrm>
            <a:off x="263352" y="4453662"/>
            <a:ext cx="6922540"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1. Data collection: 2019. Hanover: FDZ-DZHW. https://doi.org/10.21249/DZHW:nac2018:2.0.0. Questionnaire "Nacaps 2018. Variable Questionnaire for National Academics Panel Study 2018 (1st wave - doctoral candidates) (English) ". Question A11.</a:t>
            </a:r>
          </a:p>
        </p:txBody>
      </p:sp>
      <p:pic>
        <p:nvPicPr>
          <p:cNvPr id="6" name="Grafik 5">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9676968" y="4476229"/>
            <a:ext cx="1811519" cy="1811519"/>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8244CED8-399C-4609-9B92-417FA6DED18B}"/>
              </a:ext>
            </a:extLst>
          </p:cNvPr>
          <p:cNvSpPr>
            <a:spLocks noGrp="1"/>
          </p:cNvSpPr>
          <p:nvPr>
            <p:ph type="title"/>
          </p:nvPr>
        </p:nvSpPr>
        <p:spPr>
          <a:xfrm>
            <a:off x="328109" y="44624"/>
            <a:ext cx="10515600" cy="929555"/>
          </a:xfrm>
        </p:spPr>
        <p:txBody>
          <a:bodyPr>
            <a:normAutofit/>
          </a:bodyPr>
          <a:lstStyle/>
          <a:p>
            <a:r>
              <a:rPr lang="en-US" sz="2400">
                <a:solidFill>
                  <a:schemeClr val="bg1"/>
                </a:solidFill>
                <a:latin typeface="Arial" panose="020B0604020202020204" pitchFamily="34" charset="0"/>
                <a:cs typeface="Arial" panose="020B0604020202020204" pitchFamily="34" charset="0"/>
              </a:rPr>
              <a:t>Closed Question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 more examples</a:t>
            </a:r>
            <a:endParaRPr lang="en-US"/>
          </a:p>
        </p:txBody>
      </p:sp>
      <p:pic>
        <p:nvPicPr>
          <p:cNvPr id="14" name="Grafik 13" descr="A screenshot of a question from the Nacaps survey asking about the current stage of the respondents PhD journey.The answer options are: „I am doing a PhD/doctorate“; „I have completed the PhD/doctorate“; „I have interrupted my PhD/doctorate“; „I have quit my PhD/doctorate“. "/>
          <p:cNvPicPr>
            <a:picLocks noChangeAspect="1"/>
          </p:cNvPicPr>
          <p:nvPr/>
        </p:nvPicPr>
        <p:blipFill>
          <a:blip r:embed="rId6"/>
          <a:srcRect r="686"/>
          <a:stretch/>
        </p:blipFill>
        <p:spPr bwMode="auto">
          <a:xfrm>
            <a:off x="401663" y="1832260"/>
            <a:ext cx="4862828" cy="2973057"/>
          </a:xfrm>
          <a:prstGeom prst="rect">
            <a:avLst/>
          </a:prstGeom>
          <a:ln>
            <a:solidFill>
              <a:schemeClr val="tx1"/>
            </a:solidFill>
          </a:ln>
        </p:spPr>
      </p:pic>
      <p:sp>
        <p:nvSpPr>
          <p:cNvPr id="23" name="Textfeld 22" descr="Image source">
            <a:extLst>
              <a:ext uri="{FF2B5EF4-FFF2-40B4-BE49-F238E27FC236}">
                <a16:creationId xmlns:a16="http://schemas.microsoft.com/office/drawing/2014/main" id="{7C0E8091-3E2C-40A0-8B18-CF0591244337}"/>
              </a:ext>
            </a:extLst>
          </p:cNvPr>
          <p:cNvSpPr txBox="1"/>
          <p:nvPr/>
        </p:nvSpPr>
        <p:spPr>
          <a:xfrm>
            <a:off x="302773" y="4805317"/>
            <a:ext cx="5001139" cy="523220"/>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1. Data collection: 2019. Hanover: FDZ-DZHW. https://doi.org/10.21249/DZHW:nac2018:2.0.0. Questionnaire "Nacaps 2018. Variable Questionnaire for National Academics Panel Study 2018 (1st wave - doctoral candidates) (English) ". Question A01.</a:t>
            </a:r>
          </a:p>
        </p:txBody>
      </p:sp>
      <p:pic>
        <p:nvPicPr>
          <p:cNvPr id="19" name="Grafik 18" descr="Screenshot of a question from the Nacaps survey about company size. Answer options are going down from 5.000 and more employees to less than five, freelance/without employees, and an open text field are also options. "/>
          <p:cNvPicPr>
            <a:picLocks noChangeAspect="1"/>
          </p:cNvPicPr>
          <p:nvPr/>
        </p:nvPicPr>
        <p:blipFill>
          <a:blip r:embed="rId7"/>
          <a:stretch/>
        </p:blipFill>
        <p:spPr bwMode="auto">
          <a:xfrm>
            <a:off x="6094266" y="1196752"/>
            <a:ext cx="4862828" cy="5158757"/>
          </a:xfrm>
          <a:prstGeom prst="rect">
            <a:avLst/>
          </a:prstGeom>
          <a:ln>
            <a:solidFill>
              <a:schemeClr val="tx1"/>
            </a:solidFill>
          </a:ln>
        </p:spPr>
      </p:pic>
      <p:sp>
        <p:nvSpPr>
          <p:cNvPr id="22" name="Textfeld 21" descr="Image source">
            <a:extLst>
              <a:ext uri="{FF2B5EF4-FFF2-40B4-BE49-F238E27FC236}">
                <a16:creationId xmlns:a16="http://schemas.microsoft.com/office/drawing/2014/main" id="{0369F2CB-961F-44A9-9F97-B1AD93DF3FCE}"/>
              </a:ext>
            </a:extLst>
          </p:cNvPr>
          <p:cNvSpPr txBox="1"/>
          <p:nvPr/>
        </p:nvSpPr>
        <p:spPr>
          <a:xfrm>
            <a:off x="6014751" y="6351649"/>
            <a:ext cx="5121809" cy="523220"/>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 B20.</a:t>
            </a:r>
          </a:p>
        </p:txBody>
      </p:sp>
      <p:sp>
        <p:nvSpPr>
          <p:cNvPr id="8" name="Rechteck 7">
            <a:extLst>
              <a:ext uri="{C183D7F6-B498-43B3-948B-1728B52AA6E4}">
                <adec:decorative xmlns:adec="http://schemas.microsoft.com/office/drawing/2017/decorative" val="1"/>
              </a:ext>
            </a:extLst>
          </p:cNvPr>
          <p:cNvSpPr/>
          <p:nvPr/>
        </p:nvSpPr>
        <p:spPr bwMode="auto">
          <a:xfrm>
            <a:off x="7536160" y="2420888"/>
            <a:ext cx="1332064" cy="9666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0" name="Rechteck 19">
            <a:extLst>
              <a:ext uri="{C183D7F6-B498-43B3-948B-1728B52AA6E4}">
                <adec:decorative xmlns:adec="http://schemas.microsoft.com/office/drawing/2017/decorative" val="1"/>
              </a:ext>
            </a:extLst>
          </p:cNvPr>
          <p:cNvSpPr/>
          <p:nvPr/>
        </p:nvSpPr>
        <p:spPr bwMode="auto">
          <a:xfrm>
            <a:off x="6166274" y="5413547"/>
            <a:ext cx="1873942" cy="321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44</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E263FC47-043E-4E24-B183-58E5DD64218F}"/>
              </a:ext>
            </a:extLst>
          </p:cNvPr>
          <p:cNvSpPr>
            <a:spLocks noGrp="1"/>
          </p:cNvSpPr>
          <p:nvPr>
            <p:ph type="title"/>
          </p:nvPr>
        </p:nvSpPr>
        <p:spPr>
          <a:xfrm>
            <a:off x="332928" y="-102087"/>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Closed Question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1022316" y="1484784"/>
            <a:ext cx="1152128"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Pros </a:t>
            </a:r>
            <a:endParaRPr lang="en-US"/>
          </a:p>
        </p:txBody>
      </p:sp>
      <p:pic>
        <p:nvPicPr>
          <p:cNvPr id="20" name="Grafik 19">
            <a:extLs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2195965" y="1484784"/>
            <a:ext cx="624865" cy="624865"/>
          </a:xfrm>
          <a:prstGeom prst="rect">
            <a:avLst/>
          </a:prstGeom>
        </p:spPr>
      </p:pic>
      <p:sp>
        <p:nvSpPr>
          <p:cNvPr id="16" name="Textfeld 15"/>
          <p:cNvSpPr txBox="1"/>
          <p:nvPr/>
        </p:nvSpPr>
        <p:spPr bwMode="auto">
          <a:xfrm>
            <a:off x="550390" y="2138158"/>
            <a:ext cx="4757120" cy="3094079"/>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easy to </a:t>
            </a:r>
            <a:r>
              <a:rPr lang="en-US" b="1">
                <a:latin typeface="Arial"/>
                <a:cs typeface="Arial"/>
              </a:rPr>
              <a:t>comprehend</a:t>
            </a:r>
            <a:endParaRPr lang="en-US"/>
          </a:p>
          <a:p>
            <a:pPr marL="742950" lvl="1" indent="-285750">
              <a:spcAft>
                <a:spcPts val="600"/>
              </a:spcAft>
              <a:buFont typeface="Courier New"/>
              <a:buChar char="o"/>
              <a:defRPr/>
            </a:pPr>
            <a:r>
              <a:rPr lang="en-US">
                <a:latin typeface="Arial"/>
                <a:cs typeface="Arial"/>
              </a:rPr>
              <a:t>reducing confusion for respondents</a:t>
            </a:r>
            <a:endParaRPr lang="en-US"/>
          </a:p>
          <a:p>
            <a:pPr marL="742950" lvl="1" indent="-285750">
              <a:spcAft>
                <a:spcPts val="600"/>
              </a:spcAft>
              <a:buFont typeface="Courier New"/>
              <a:buChar char="o"/>
              <a:defRPr/>
            </a:pPr>
            <a:r>
              <a:rPr lang="en-US">
                <a:latin typeface="Arial"/>
                <a:cs typeface="Arial"/>
              </a:rPr>
              <a:t>more accurate answers</a:t>
            </a:r>
            <a:endParaRPr lang="en-US"/>
          </a:p>
          <a:p>
            <a:pPr marL="285750" indent="-285750">
              <a:spcAft>
                <a:spcPts val="600"/>
              </a:spcAft>
              <a:buFont typeface="Arial"/>
              <a:buChar char="•"/>
              <a:defRPr/>
            </a:pPr>
            <a:r>
              <a:rPr lang="en-US" b="1">
                <a:latin typeface="Arial"/>
                <a:cs typeface="Arial"/>
              </a:rPr>
              <a:t>little cognitive </a:t>
            </a:r>
            <a:r>
              <a:rPr lang="en-US">
                <a:latin typeface="Arial"/>
                <a:cs typeface="Arial"/>
              </a:rPr>
              <a:t>burden</a:t>
            </a:r>
            <a:endParaRPr lang="en-US"/>
          </a:p>
          <a:p>
            <a:pPr marL="742950" lvl="1" indent="-285750">
              <a:spcAft>
                <a:spcPts val="600"/>
              </a:spcAft>
              <a:buFont typeface="Courier New"/>
              <a:buChar char="o"/>
              <a:defRPr/>
            </a:pPr>
            <a:r>
              <a:rPr lang="en-US">
                <a:latin typeface="Arial"/>
                <a:cs typeface="Arial"/>
              </a:rPr>
              <a:t>quicker completion of surveys</a:t>
            </a:r>
            <a:endParaRPr lang="en-US"/>
          </a:p>
          <a:p>
            <a:pPr marL="742950" lvl="1" indent="-285750">
              <a:spcAft>
                <a:spcPts val="600"/>
              </a:spcAft>
              <a:buFont typeface="Courier New"/>
              <a:buChar char="o"/>
              <a:defRPr/>
            </a:pPr>
            <a:r>
              <a:rPr lang="en-US">
                <a:latin typeface="Arial"/>
                <a:cs typeface="Arial"/>
              </a:rPr>
              <a:t>reduced risk of survey fatigue, non-response, and drop-out</a:t>
            </a:r>
            <a:endParaRPr lang="en-US"/>
          </a:p>
          <a:p>
            <a:pPr marL="285750" lvl="1" indent="-285750">
              <a:spcAft>
                <a:spcPts val="600"/>
              </a:spcAft>
              <a:buFont typeface="Arial"/>
              <a:buChar char="•"/>
              <a:defRPr/>
            </a:pPr>
            <a:r>
              <a:rPr lang="en-US">
                <a:latin typeface="Arial"/>
                <a:cs typeface="Arial"/>
              </a:rPr>
              <a:t>easy to </a:t>
            </a:r>
            <a:r>
              <a:rPr lang="en-US" b="1">
                <a:latin typeface="Arial"/>
                <a:cs typeface="Arial"/>
              </a:rPr>
              <a:t>analyse</a:t>
            </a:r>
            <a:endParaRPr lang="en-US"/>
          </a:p>
          <a:p>
            <a:pPr marL="742950" lvl="1" indent="-285750">
              <a:spcAft>
                <a:spcPts val="600"/>
              </a:spcAft>
              <a:buFont typeface="Courier New"/>
              <a:buChar char="o"/>
              <a:defRPr/>
            </a:pPr>
            <a:endParaRPr lang="en-US">
              <a:latin typeface="Arial"/>
              <a:cs typeface="Arial"/>
            </a:endParaRPr>
          </a:p>
        </p:txBody>
      </p:sp>
      <p:sp>
        <p:nvSpPr>
          <p:cNvPr id="22" name="Rechteck 21"/>
          <p:cNvSpPr/>
          <p:nvPr/>
        </p:nvSpPr>
        <p:spPr bwMode="auto">
          <a:xfrm>
            <a:off x="6025678" y="1484784"/>
            <a:ext cx="338269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When useful? </a:t>
            </a:r>
            <a:endParaRPr lang="en-US"/>
          </a:p>
        </p:txBody>
      </p:sp>
      <p:sp>
        <p:nvSpPr>
          <p:cNvPr id="11" name="Textfeld 10"/>
          <p:cNvSpPr txBox="1"/>
          <p:nvPr/>
        </p:nvSpPr>
        <p:spPr bwMode="auto">
          <a:xfrm>
            <a:off x="6096000" y="2204864"/>
            <a:ext cx="4753521" cy="3170098"/>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asking </a:t>
            </a:r>
            <a:r>
              <a:rPr lang="en-US" b="1">
                <a:latin typeface="Arial"/>
                <a:cs typeface="Arial"/>
              </a:rPr>
              <a:t>factual</a:t>
            </a:r>
            <a:r>
              <a:rPr lang="en-US">
                <a:latin typeface="Arial"/>
                <a:cs typeface="Arial"/>
              </a:rPr>
              <a:t> information (e.g. demographic information)</a:t>
            </a:r>
            <a:endParaRPr lang="en-US"/>
          </a:p>
          <a:p>
            <a:pPr marL="285750" indent="-285750">
              <a:spcAft>
                <a:spcPts val="600"/>
              </a:spcAft>
              <a:buFont typeface="Arial"/>
              <a:buChar char="•"/>
              <a:defRPr/>
            </a:pPr>
            <a:r>
              <a:rPr lang="en-US">
                <a:latin typeface="Arial"/>
                <a:cs typeface="Arial"/>
              </a:rPr>
              <a:t>working with </a:t>
            </a:r>
            <a:r>
              <a:rPr lang="en-US" b="1">
                <a:latin typeface="Arial"/>
                <a:cs typeface="Arial"/>
              </a:rPr>
              <a:t>diverse populations</a:t>
            </a:r>
            <a:r>
              <a:rPr lang="en-US">
                <a:latin typeface="Arial"/>
                <a:cs typeface="Arial"/>
              </a:rPr>
              <a:t>, including those with different educational backgrounds, elderly people/children or language skills</a:t>
            </a:r>
            <a:endParaRPr lang="en-US"/>
          </a:p>
          <a:p>
            <a:pPr marL="285750" indent="-285750">
              <a:spcAft>
                <a:spcPts val="600"/>
              </a:spcAft>
              <a:buFont typeface="Arial"/>
              <a:buChar char="•"/>
              <a:defRPr/>
            </a:pPr>
            <a:r>
              <a:rPr lang="en-US">
                <a:latin typeface="Arial"/>
                <a:cs typeface="Arial"/>
              </a:rPr>
              <a:t>in </a:t>
            </a:r>
            <a:r>
              <a:rPr lang="en-US" b="1">
                <a:latin typeface="Arial"/>
                <a:cs typeface="Arial"/>
              </a:rPr>
              <a:t>long</a:t>
            </a:r>
            <a:r>
              <a:rPr lang="en-US">
                <a:latin typeface="Arial"/>
                <a:cs typeface="Arial"/>
              </a:rPr>
              <a:t> questionnaires</a:t>
            </a:r>
            <a:endParaRPr lang="en-US"/>
          </a:p>
          <a:p>
            <a:pPr marL="285750" indent="-285750">
              <a:spcAft>
                <a:spcPts val="600"/>
              </a:spcAft>
              <a:buFont typeface="Arial"/>
              <a:buChar char="•"/>
              <a:defRPr/>
            </a:pPr>
            <a:r>
              <a:rPr lang="en-US" b="1">
                <a:latin typeface="Arial"/>
                <a:cs typeface="Arial"/>
              </a:rPr>
              <a:t>large-scale</a:t>
            </a:r>
            <a:r>
              <a:rPr lang="en-US">
                <a:latin typeface="Arial"/>
                <a:cs typeface="Arial"/>
              </a:rPr>
              <a:t> surveys that need to be analysed quickly and efficiently</a:t>
            </a:r>
            <a:endParaRPr lang="en-US"/>
          </a:p>
          <a:p>
            <a:pPr marL="285750" indent="-285750">
              <a:spcAft>
                <a:spcPts val="600"/>
              </a:spcAft>
              <a:buFont typeface="Arial"/>
              <a:buChar char="•"/>
              <a:defRPr/>
            </a:pPr>
            <a:r>
              <a:rPr lang="en-US" b="1">
                <a:latin typeface="Arial"/>
                <a:cs typeface="Arial"/>
              </a:rPr>
              <a:t>filter questions</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45</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80F19C5E-820A-4E10-AC5E-4C63BC852344}"/>
              </a:ext>
            </a:extLst>
          </p:cNvPr>
          <p:cNvSpPr>
            <a:spLocks noGrp="1"/>
          </p:cNvSpPr>
          <p:nvPr>
            <p:ph type="title"/>
          </p:nvPr>
        </p:nvSpPr>
        <p:spPr>
          <a:xfrm>
            <a:off x="209940" y="95781"/>
            <a:ext cx="10515600" cy="871245"/>
          </a:xfrm>
        </p:spPr>
        <p:txBody>
          <a:bodyPr>
            <a:normAutofit/>
          </a:bodyPr>
          <a:lstStyle/>
          <a:p>
            <a:r>
              <a:rPr lang="en-US" sz="2400">
                <a:solidFill>
                  <a:schemeClr val="bg1"/>
                </a:solidFill>
                <a:latin typeface="Arial" panose="020B0604020202020204" pitchFamily="34" charset="0"/>
                <a:cs typeface="Arial" panose="020B0604020202020204" pitchFamily="34" charset="0"/>
              </a:rPr>
              <a:t>Closed Question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1022316" y="1484784"/>
            <a:ext cx="1152128"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Cons </a:t>
            </a:r>
            <a:endParaRPr lang="en-US"/>
          </a:p>
        </p:txBody>
      </p:sp>
      <p:pic>
        <p:nvPicPr>
          <p:cNvPr id="21" name="Grafik 20">
            <a:extLs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2238241" y="1496909"/>
            <a:ext cx="563939" cy="563939"/>
          </a:xfrm>
          <a:prstGeom prst="rect">
            <a:avLst/>
          </a:prstGeom>
        </p:spPr>
      </p:pic>
      <p:sp>
        <p:nvSpPr>
          <p:cNvPr id="14" name="Textfeld 13"/>
          <p:cNvSpPr txBox="1"/>
          <p:nvPr/>
        </p:nvSpPr>
        <p:spPr bwMode="auto">
          <a:xfrm>
            <a:off x="1055440" y="2138159"/>
            <a:ext cx="4753521" cy="3954929"/>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typically do </a:t>
            </a:r>
            <a:r>
              <a:rPr lang="en-US" b="1">
                <a:latin typeface="Arial"/>
                <a:cs typeface="Arial"/>
              </a:rPr>
              <a:t>not capture nuanced </a:t>
            </a:r>
            <a:r>
              <a:rPr lang="en-US">
                <a:latin typeface="Arial"/>
                <a:cs typeface="Arial"/>
              </a:rPr>
              <a:t>or detailed responses</a:t>
            </a:r>
            <a:endParaRPr lang="en-US"/>
          </a:p>
          <a:p>
            <a:pPr marL="285750" indent="-285750">
              <a:spcAft>
                <a:spcPts val="600"/>
              </a:spcAft>
              <a:buFont typeface="Arial"/>
              <a:buChar char="•"/>
              <a:defRPr/>
            </a:pPr>
            <a:r>
              <a:rPr lang="en-US">
                <a:latin typeface="Arial"/>
                <a:cs typeface="Arial"/>
              </a:rPr>
              <a:t>may </a:t>
            </a:r>
            <a:r>
              <a:rPr lang="en-US" b="1">
                <a:latin typeface="Arial"/>
                <a:cs typeface="Arial"/>
              </a:rPr>
              <a:t>oversimplify</a:t>
            </a:r>
            <a:r>
              <a:rPr lang="en-US">
                <a:latin typeface="Arial"/>
                <a:cs typeface="Arial"/>
              </a:rPr>
              <a:t> complex issues</a:t>
            </a:r>
            <a:endParaRPr lang="en-US"/>
          </a:p>
          <a:p>
            <a:pPr marL="742950" lvl="1" indent="-285750">
              <a:spcAft>
                <a:spcPts val="600"/>
              </a:spcAft>
              <a:buFont typeface="Courier New"/>
              <a:buChar char="o"/>
              <a:defRPr/>
            </a:pPr>
            <a:r>
              <a:rPr lang="en-US">
                <a:latin typeface="Arial"/>
                <a:cs typeface="Arial"/>
              </a:rPr>
              <a:t>limited richness of data collected</a:t>
            </a:r>
            <a:endParaRPr lang="en-US"/>
          </a:p>
          <a:p>
            <a:pPr marL="285750" indent="-285750">
              <a:spcAft>
                <a:spcPts val="600"/>
              </a:spcAft>
              <a:buFont typeface="Arial"/>
              <a:buChar char="•"/>
              <a:defRPr/>
            </a:pPr>
            <a:r>
              <a:rPr lang="en-US" b="1">
                <a:latin typeface="Arial"/>
                <a:cs typeface="Arial"/>
              </a:rPr>
              <a:t>restrict respondents </a:t>
            </a:r>
            <a:r>
              <a:rPr lang="en-US">
                <a:latin typeface="Arial"/>
                <a:cs typeface="Arial"/>
              </a:rPr>
              <a:t>from giving their full or true opinion</a:t>
            </a:r>
            <a:endParaRPr lang="en-US"/>
          </a:p>
          <a:p>
            <a:pPr marL="742950" lvl="1" indent="-285750">
              <a:spcAft>
                <a:spcPts val="600"/>
              </a:spcAft>
              <a:buFont typeface="Courier New"/>
              <a:buChar char="o"/>
              <a:defRPr/>
            </a:pPr>
            <a:r>
              <a:rPr lang="en-US">
                <a:latin typeface="Arial"/>
                <a:cs typeface="Arial"/>
              </a:rPr>
              <a:t>Incomplete or inaccurate answers</a:t>
            </a:r>
            <a:endParaRPr lang="en-US"/>
          </a:p>
          <a:p>
            <a:pPr marL="285750" indent="-285750">
              <a:spcAft>
                <a:spcPts val="600"/>
              </a:spcAft>
              <a:buFont typeface="Arial"/>
              <a:buChar char="•"/>
              <a:defRPr/>
            </a:pPr>
            <a:r>
              <a:rPr lang="en-US">
                <a:latin typeface="Arial"/>
                <a:cs typeface="Arial"/>
              </a:rPr>
              <a:t>might feel inadequate or </a:t>
            </a:r>
            <a:r>
              <a:rPr lang="en-US" b="1">
                <a:latin typeface="Arial"/>
                <a:cs typeface="Arial"/>
              </a:rPr>
              <a:t>boring</a:t>
            </a:r>
            <a:r>
              <a:rPr lang="en-US">
                <a:latin typeface="Arial"/>
                <a:cs typeface="Arial"/>
              </a:rPr>
              <a:t> to respondents</a:t>
            </a:r>
            <a:endParaRPr lang="en-US"/>
          </a:p>
          <a:p>
            <a:pPr marL="742950" lvl="1" indent="-285750">
              <a:spcAft>
                <a:spcPts val="600"/>
              </a:spcAft>
              <a:buFont typeface="Courier New"/>
              <a:buChar char="o"/>
              <a:defRPr/>
            </a:pPr>
            <a:r>
              <a:rPr lang="en-US">
                <a:latin typeface="Arial"/>
                <a:cs typeface="Arial"/>
              </a:rPr>
              <a:t>potential risk of disengagement, non-response and drop-out</a:t>
            </a:r>
            <a:endParaRPr lang="en-US"/>
          </a:p>
          <a:p>
            <a:pPr marL="285750" indent="-285750">
              <a:spcAft>
                <a:spcPts val="600"/>
              </a:spcAft>
              <a:buFont typeface="Arial"/>
              <a:buChar char="•"/>
              <a:defRPr/>
            </a:pPr>
            <a:endParaRPr lang="en-US">
              <a:latin typeface="Arial"/>
              <a:cs typeface="Arial"/>
            </a:endParaRPr>
          </a:p>
        </p:txBody>
      </p:sp>
      <p:sp>
        <p:nvSpPr>
          <p:cNvPr id="13" name="Rechteck 12"/>
          <p:cNvSpPr/>
          <p:nvPr/>
        </p:nvSpPr>
        <p:spPr bwMode="auto">
          <a:xfrm>
            <a:off x="6071260" y="1482805"/>
            <a:ext cx="391317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When problematic? </a:t>
            </a:r>
            <a:endParaRPr lang="en-US"/>
          </a:p>
        </p:txBody>
      </p:sp>
      <p:sp>
        <p:nvSpPr>
          <p:cNvPr id="15" name="Textfeld 14"/>
          <p:cNvSpPr txBox="1"/>
          <p:nvPr/>
        </p:nvSpPr>
        <p:spPr bwMode="auto">
          <a:xfrm>
            <a:off x="6095007" y="2060848"/>
            <a:ext cx="4753521" cy="4078039"/>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exploring </a:t>
            </a:r>
            <a:r>
              <a:rPr lang="en-US" b="1">
                <a:latin typeface="Arial"/>
                <a:cs typeface="Arial"/>
              </a:rPr>
              <a:t>deeper insights</a:t>
            </a:r>
            <a:r>
              <a:rPr lang="en-US">
                <a:latin typeface="Arial"/>
                <a:cs typeface="Arial"/>
              </a:rPr>
              <a:t>, motivations, or complex opinions that require explanation</a:t>
            </a:r>
            <a:endParaRPr lang="en-US"/>
          </a:p>
          <a:p>
            <a:pPr marL="285750" indent="-285750">
              <a:spcAft>
                <a:spcPts val="600"/>
              </a:spcAft>
              <a:buFont typeface="Arial"/>
              <a:buChar char="•"/>
              <a:defRPr/>
            </a:pPr>
            <a:r>
              <a:rPr lang="en-US">
                <a:latin typeface="Arial"/>
                <a:cs typeface="Arial"/>
              </a:rPr>
              <a:t>capturing </a:t>
            </a:r>
            <a:r>
              <a:rPr lang="en-US" b="1">
                <a:latin typeface="Arial"/>
                <a:cs typeface="Arial"/>
              </a:rPr>
              <a:t>fine-grained </a:t>
            </a:r>
            <a:r>
              <a:rPr lang="en-US">
                <a:latin typeface="Arial"/>
                <a:cs typeface="Arial"/>
              </a:rPr>
              <a:t>differences in opinions or behaviours</a:t>
            </a:r>
            <a:endParaRPr lang="en-US"/>
          </a:p>
          <a:p>
            <a:pPr marL="285750" indent="-285750">
              <a:spcAft>
                <a:spcPts val="600"/>
              </a:spcAft>
              <a:buFont typeface="Arial"/>
              <a:buChar char="•"/>
              <a:defRPr/>
            </a:pPr>
            <a:r>
              <a:rPr lang="en-US">
                <a:latin typeface="Arial"/>
                <a:cs typeface="Arial"/>
              </a:rPr>
              <a:t>dealing with topics that have </a:t>
            </a:r>
            <a:r>
              <a:rPr lang="en-US" b="1">
                <a:latin typeface="Arial"/>
                <a:cs typeface="Arial"/>
              </a:rPr>
              <a:t>many layers </a:t>
            </a:r>
            <a:r>
              <a:rPr lang="en-US">
                <a:latin typeface="Arial"/>
                <a:cs typeface="Arial"/>
              </a:rPr>
              <a:t>or require more than a binary or straightforward answer</a:t>
            </a:r>
            <a:endParaRPr lang="en-US"/>
          </a:p>
          <a:p>
            <a:pPr marL="285750" indent="-285750">
              <a:spcAft>
                <a:spcPts val="600"/>
              </a:spcAft>
              <a:buFont typeface="Arial"/>
              <a:buChar char="•"/>
              <a:defRPr/>
            </a:pPr>
            <a:r>
              <a:rPr lang="en-US">
                <a:latin typeface="Arial"/>
                <a:cs typeface="Arial"/>
              </a:rPr>
              <a:t>working with population that might </a:t>
            </a:r>
            <a:r>
              <a:rPr lang="en-US" b="1">
                <a:latin typeface="Arial"/>
                <a:cs typeface="Arial"/>
              </a:rPr>
              <a:t>not fit into standardized categories</a:t>
            </a:r>
            <a:endParaRPr lang="en-US"/>
          </a:p>
          <a:p>
            <a:pPr marL="285750" indent="-285750">
              <a:spcAft>
                <a:spcPts val="600"/>
              </a:spcAft>
              <a:buFont typeface="Arial"/>
              <a:buChar char="•"/>
              <a:defRPr/>
            </a:pPr>
            <a:r>
              <a:rPr lang="en-US">
                <a:latin typeface="Arial"/>
                <a:cs typeface="Arial"/>
              </a:rPr>
              <a:t>when you don't know all the relevant </a:t>
            </a:r>
            <a:r>
              <a:rPr lang="en-US" b="1">
                <a:latin typeface="Arial"/>
                <a:cs typeface="Arial"/>
              </a:rPr>
              <a:t>answer categories</a:t>
            </a:r>
            <a:endParaRPr lang="en-US"/>
          </a:p>
          <a:p>
            <a:pPr marL="742950" lvl="1" indent="-285750">
              <a:spcAft>
                <a:spcPts val="600"/>
              </a:spcAft>
              <a:buFont typeface="Courier New"/>
              <a:buChar char="o"/>
              <a:defRPr/>
            </a:pPr>
            <a:endParaRPr lang="en-US">
              <a:latin typeface="Arial"/>
              <a:cs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46</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3012EAB3-088C-4B0C-AA6A-04654FE63E4F}"/>
              </a:ext>
            </a:extLst>
          </p:cNvPr>
          <p:cNvSpPr>
            <a:spLocks noGrp="1"/>
          </p:cNvSpPr>
          <p:nvPr>
            <p:ph type="title"/>
          </p:nvPr>
        </p:nvSpPr>
        <p:spPr>
          <a:xfrm>
            <a:off x="213180" y="132138"/>
            <a:ext cx="7613540" cy="884471"/>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Closed Question</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Single vs. Multiple Choice </a:t>
            </a:r>
            <a:endParaRPr lang="en-US" dirty="0"/>
          </a:p>
        </p:txBody>
      </p:sp>
      <p:sp>
        <p:nvSpPr>
          <p:cNvPr id="15" name="Textfeld 14"/>
          <p:cNvSpPr txBox="1"/>
          <p:nvPr/>
        </p:nvSpPr>
        <p:spPr bwMode="auto">
          <a:xfrm>
            <a:off x="478383" y="1763524"/>
            <a:ext cx="4753521" cy="369332"/>
          </a:xfrm>
          <a:prstGeom prst="rect">
            <a:avLst/>
          </a:prstGeom>
          <a:noFill/>
        </p:spPr>
        <p:txBody>
          <a:bodyPr wrap="square">
            <a:spAutoFit/>
          </a:bodyPr>
          <a:lstStyle/>
          <a:p>
            <a:pPr algn="ctr">
              <a:spcAft>
                <a:spcPts val="600"/>
              </a:spcAft>
              <a:defRPr/>
            </a:pPr>
            <a:r>
              <a:rPr lang="en-US" b="1" dirty="0">
                <a:solidFill>
                  <a:srgbClr val="0070C0"/>
                </a:solidFill>
                <a:latin typeface="Arial"/>
                <a:cs typeface="Arial"/>
              </a:rPr>
              <a:t>Single Choice</a:t>
            </a:r>
            <a:r>
              <a:rPr lang="en-US" b="1" dirty="0">
                <a:latin typeface="Arial"/>
                <a:cs typeface="Arial"/>
              </a:rPr>
              <a:t> </a:t>
            </a:r>
            <a:endParaRPr lang="en-US" dirty="0"/>
          </a:p>
        </p:txBody>
      </p:sp>
      <p:pic>
        <p:nvPicPr>
          <p:cNvPr id="25" name="Grafik 24" descr="Screenshot of a question from the Nacaps survey asking about the supervision status of the respondent’s supervisor. Four possible answer options are given, each with a radio button: „First supervisor/first reviewer“; „Second supervisor/second reviewer“; „Other official supervisor/reviewer“; „Unofficial supervisor“. "/>
          <p:cNvPicPr>
            <a:picLocks noChangeAspect="1"/>
          </p:cNvPicPr>
          <p:nvPr/>
        </p:nvPicPr>
        <p:blipFill>
          <a:blip r:embed="rId6"/>
          <a:stretch/>
        </p:blipFill>
        <p:spPr bwMode="auto">
          <a:xfrm>
            <a:off x="358105" y="2095507"/>
            <a:ext cx="5377855" cy="2773653"/>
          </a:xfrm>
          <a:prstGeom prst="rect">
            <a:avLst/>
          </a:prstGeom>
          <a:ln>
            <a:solidFill>
              <a:schemeClr val="tx1"/>
            </a:solidFill>
          </a:ln>
        </p:spPr>
      </p:pic>
      <p:sp>
        <p:nvSpPr>
          <p:cNvPr id="19" name="Textfeld 18" descr="Image source">
            <a:extLst>
              <a:ext uri="{FF2B5EF4-FFF2-40B4-BE49-F238E27FC236}">
                <a16:creationId xmlns:a16="http://schemas.microsoft.com/office/drawing/2014/main" id="{590AC3CB-38C1-4CE3-B667-8A21B1E94710}"/>
              </a:ext>
            </a:extLst>
          </p:cNvPr>
          <p:cNvSpPr txBox="1"/>
          <p:nvPr/>
        </p:nvSpPr>
        <p:spPr bwMode="auto">
          <a:xfrm>
            <a:off x="263352" y="4869160"/>
            <a:ext cx="5472608" cy="523220"/>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 A07.</a:t>
            </a:r>
          </a:p>
          <a:p>
            <a:endParaRPr lang="en-US" sz="700" dirty="0">
              <a:solidFill>
                <a:schemeClr val="bg1">
                  <a:lumMod val="75000"/>
                </a:schemeClr>
              </a:solidFill>
              <a:latin typeface="Arial" panose="020B0604020202020204" pitchFamily="34" charset="0"/>
              <a:cs typeface="Arial" panose="020B0604020202020204" pitchFamily="34" charset="0"/>
            </a:endParaRPr>
          </a:p>
        </p:txBody>
      </p:sp>
      <p:sp>
        <p:nvSpPr>
          <p:cNvPr id="18" name="Textfeld 17"/>
          <p:cNvSpPr txBox="1"/>
          <p:nvPr/>
        </p:nvSpPr>
        <p:spPr bwMode="auto">
          <a:xfrm>
            <a:off x="6599063" y="1772816"/>
            <a:ext cx="4753521" cy="369332"/>
          </a:xfrm>
          <a:prstGeom prst="rect">
            <a:avLst/>
          </a:prstGeom>
          <a:noFill/>
        </p:spPr>
        <p:txBody>
          <a:bodyPr wrap="square">
            <a:spAutoFit/>
          </a:bodyPr>
          <a:lstStyle/>
          <a:p>
            <a:pPr algn="ctr">
              <a:spcAft>
                <a:spcPts val="600"/>
              </a:spcAft>
              <a:defRPr/>
            </a:pPr>
            <a:r>
              <a:rPr lang="en-US" b="1" dirty="0">
                <a:solidFill>
                  <a:srgbClr val="0070C0"/>
                </a:solidFill>
                <a:latin typeface="Arial"/>
                <a:cs typeface="Arial"/>
              </a:rPr>
              <a:t>Multiple Choice</a:t>
            </a:r>
            <a:r>
              <a:rPr lang="en-US" b="1" dirty="0">
                <a:latin typeface="Arial"/>
                <a:cs typeface="Arial"/>
              </a:rPr>
              <a:t> </a:t>
            </a:r>
            <a:endParaRPr lang="en-US" dirty="0"/>
          </a:p>
        </p:txBody>
      </p:sp>
      <p:pic>
        <p:nvPicPr>
          <p:cNvPr id="22" name="Grafik 21" descr="A schreenshot of a question from the Nacaps survey asking the scientific publications in which the respondent’s have published. There is an explanation beneath the question saying: „Please select all that apply“, underneath eight answer options are given with checkboxes. "/>
          <p:cNvPicPr>
            <a:picLocks noChangeAspect="1"/>
          </p:cNvPicPr>
          <p:nvPr/>
        </p:nvPicPr>
        <p:blipFill>
          <a:blip r:embed="rId7"/>
          <a:stretch/>
        </p:blipFill>
        <p:spPr bwMode="auto">
          <a:xfrm>
            <a:off x="6334769" y="2101090"/>
            <a:ext cx="5377855" cy="4318580"/>
          </a:xfrm>
          <a:prstGeom prst="rect">
            <a:avLst/>
          </a:prstGeom>
          <a:ln>
            <a:solidFill>
              <a:schemeClr val="tx1"/>
            </a:solidFill>
          </a:ln>
        </p:spPr>
      </p:pic>
      <p:sp>
        <p:nvSpPr>
          <p:cNvPr id="20" name="Textfeld 19">
            <a:extLst>
              <a:ext uri="{FF2B5EF4-FFF2-40B4-BE49-F238E27FC236}">
                <a16:creationId xmlns:a16="http://schemas.microsoft.com/office/drawing/2014/main" id="{37B8D714-A053-4881-8C61-980626EFD3CF}"/>
              </a:ext>
            </a:extLst>
          </p:cNvPr>
          <p:cNvSpPr txBox="1"/>
          <p:nvPr/>
        </p:nvSpPr>
        <p:spPr bwMode="auto">
          <a:xfrm>
            <a:off x="6242089" y="6436470"/>
            <a:ext cx="5452300" cy="523220"/>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 A49.</a:t>
            </a:r>
          </a:p>
          <a:p>
            <a:endParaRPr lang="en-US" sz="700" dirty="0">
              <a:solidFill>
                <a:schemeClr val="bg1">
                  <a:lumMod val="75000"/>
                </a:schemeClr>
              </a:solidFill>
              <a:latin typeface="Arial" panose="020B0604020202020204" pitchFamily="34" charset="0"/>
              <a:cs typeface="Arial" panose="020B0604020202020204" pitchFamily="34" charset="0"/>
            </a:endParaRPr>
          </a:p>
        </p:txBody>
      </p:sp>
      <p:sp>
        <p:nvSpPr>
          <p:cNvPr id="23" name="Rechteck 22">
            <a:extLst>
              <a:ext uri="{C183D7F6-B498-43B3-948B-1728B52AA6E4}">
                <adec:decorative xmlns:adec="http://schemas.microsoft.com/office/drawing/2017/decorative" val="1"/>
              </a:ext>
            </a:extLst>
          </p:cNvPr>
          <p:cNvSpPr/>
          <p:nvPr/>
        </p:nvSpPr>
        <p:spPr bwMode="auto">
          <a:xfrm>
            <a:off x="6334769" y="2924944"/>
            <a:ext cx="5305847" cy="246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28" name="Rechteck 27">
            <a:extLst>
              <a:ext uri="{C183D7F6-B498-43B3-948B-1728B52AA6E4}">
                <adec:decorative xmlns:adec="http://schemas.microsoft.com/office/drawing/2017/decorative" val="1"/>
              </a:ext>
            </a:extLst>
          </p:cNvPr>
          <p:cNvSpPr/>
          <p:nvPr/>
        </p:nvSpPr>
        <p:spPr bwMode="auto">
          <a:xfrm>
            <a:off x="1925572" y="3044715"/>
            <a:ext cx="3522356" cy="9603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29" name="Ellipse 28">
            <a:extLst>
              <a:ext uri="{C183D7F6-B498-43B3-948B-1728B52AA6E4}">
                <adec:decorative xmlns:adec="http://schemas.microsoft.com/office/drawing/2017/decorative" val="1"/>
              </a:ext>
            </a:extLst>
          </p:cNvPr>
          <p:cNvSpPr/>
          <p:nvPr/>
        </p:nvSpPr>
        <p:spPr bwMode="auto">
          <a:xfrm>
            <a:off x="6096000" y="3043020"/>
            <a:ext cx="2065487" cy="57143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8" grpId="0"/>
      <p:bldP spid="29"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47</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886DB11-9C5A-4CBB-8BC6-7322E49DEC44}"/>
              </a:ext>
            </a:extLst>
          </p:cNvPr>
          <p:cNvSpPr>
            <a:spLocks noGrp="1"/>
          </p:cNvSpPr>
          <p:nvPr>
            <p:ph type="title"/>
          </p:nvPr>
        </p:nvSpPr>
        <p:spPr>
          <a:xfrm>
            <a:off x="335360" y="44624"/>
            <a:ext cx="10515600" cy="902741"/>
          </a:xfrm>
        </p:spPr>
        <p:txBody>
          <a:bodyPr>
            <a:normAutofit/>
          </a:bodyPr>
          <a:lstStyle/>
          <a:p>
            <a:r>
              <a:rPr lang="en-US" sz="2400">
                <a:solidFill>
                  <a:schemeClr val="bg1"/>
                </a:solidFill>
                <a:latin typeface="Arial" panose="020B0604020202020204" pitchFamily="34" charset="0"/>
                <a:cs typeface="Arial" panose="020B0604020202020204" pitchFamily="34" charset="0"/>
              </a:rPr>
              <a:t>Closed Question – Single vs Multiple</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What is it?</a:t>
            </a:r>
            <a:endParaRPr lang="en-US"/>
          </a:p>
        </p:txBody>
      </p:sp>
      <p:sp>
        <p:nvSpPr>
          <p:cNvPr id="15" name="Textfeld 14"/>
          <p:cNvSpPr txBox="1"/>
          <p:nvPr/>
        </p:nvSpPr>
        <p:spPr bwMode="auto">
          <a:xfrm>
            <a:off x="335360" y="1763524"/>
            <a:ext cx="4753521" cy="369332"/>
          </a:xfrm>
          <a:prstGeom prst="rect">
            <a:avLst/>
          </a:prstGeom>
          <a:noFill/>
        </p:spPr>
        <p:txBody>
          <a:bodyPr wrap="square">
            <a:spAutoFit/>
          </a:bodyPr>
          <a:lstStyle/>
          <a:p>
            <a:pPr algn="ctr">
              <a:spcAft>
                <a:spcPts val="600"/>
              </a:spcAft>
              <a:defRPr/>
            </a:pPr>
            <a:r>
              <a:rPr lang="en-US" b="1">
                <a:solidFill>
                  <a:srgbClr val="0070C0"/>
                </a:solidFill>
                <a:latin typeface="Arial"/>
                <a:cs typeface="Arial"/>
              </a:rPr>
              <a:t>Single Choice</a:t>
            </a:r>
            <a:r>
              <a:rPr lang="en-US" b="1">
                <a:latin typeface="Arial"/>
                <a:cs typeface="Arial"/>
              </a:rPr>
              <a:t> </a:t>
            </a:r>
            <a:endParaRPr lang="en-US"/>
          </a:p>
        </p:txBody>
      </p:sp>
      <p:sp>
        <p:nvSpPr>
          <p:cNvPr id="30" name="Textfeld 29"/>
          <p:cNvSpPr txBox="1"/>
          <p:nvPr/>
        </p:nvSpPr>
        <p:spPr bwMode="auto">
          <a:xfrm>
            <a:off x="191344" y="2132856"/>
            <a:ext cx="5090795" cy="1000274"/>
          </a:xfrm>
          <a:prstGeom prst="rect">
            <a:avLst/>
          </a:prstGeom>
          <a:noFill/>
        </p:spPr>
        <p:txBody>
          <a:bodyPr wrap="square">
            <a:spAutoFit/>
          </a:bodyPr>
          <a:lstStyle/>
          <a:p>
            <a:pPr>
              <a:spcAft>
                <a:spcPts val="600"/>
              </a:spcAft>
              <a:defRPr/>
            </a:pPr>
            <a:r>
              <a:rPr lang="en-US">
                <a:latin typeface="Arial"/>
                <a:cs typeface="Arial"/>
              </a:rPr>
              <a:t>A question where respondents can choose only one answer from a list of predefined options.</a:t>
            </a:r>
            <a:endParaRPr lang="en-US"/>
          </a:p>
          <a:p>
            <a:pPr>
              <a:spcAft>
                <a:spcPts val="600"/>
              </a:spcAft>
              <a:defRPr/>
            </a:pPr>
            <a:endParaRPr lang="en-US">
              <a:latin typeface="Arial"/>
              <a:cs typeface="Arial"/>
            </a:endParaRPr>
          </a:p>
        </p:txBody>
      </p:sp>
      <p:sp>
        <p:nvSpPr>
          <p:cNvPr id="38" name="Textfeld 37"/>
          <p:cNvSpPr txBox="1"/>
          <p:nvPr/>
        </p:nvSpPr>
        <p:spPr bwMode="auto">
          <a:xfrm>
            <a:off x="239824" y="2843644"/>
            <a:ext cx="6144208" cy="369332"/>
          </a:xfrm>
          <a:prstGeom prst="rect">
            <a:avLst/>
          </a:prstGeom>
          <a:noFill/>
        </p:spPr>
        <p:txBody>
          <a:bodyPr wrap="square">
            <a:spAutoFit/>
          </a:bodyPr>
          <a:lstStyle/>
          <a:p>
            <a:pPr marL="285750" indent="-285750">
              <a:buFont typeface="Arial"/>
              <a:buChar char="•"/>
              <a:defRPr/>
            </a:pPr>
            <a:r>
              <a:rPr lang="en-US">
                <a:latin typeface="Arial"/>
                <a:cs typeface="Arial"/>
              </a:rPr>
              <a:t>one numerical/ordinal variable</a:t>
            </a:r>
            <a:endParaRPr lang="en-US"/>
          </a:p>
        </p:txBody>
      </p:sp>
      <p:sp>
        <p:nvSpPr>
          <p:cNvPr id="35" name="Textfeld 34"/>
          <p:cNvSpPr txBox="1"/>
          <p:nvPr/>
        </p:nvSpPr>
        <p:spPr bwMode="auto">
          <a:xfrm>
            <a:off x="263352" y="3635732"/>
            <a:ext cx="5594851" cy="369332"/>
          </a:xfrm>
          <a:prstGeom prst="rect">
            <a:avLst/>
          </a:prstGeom>
          <a:noFill/>
        </p:spPr>
        <p:txBody>
          <a:bodyPr wrap="square" rtlCol="0">
            <a:spAutoFit/>
          </a:bodyPr>
          <a:lstStyle/>
          <a:p>
            <a:pPr marL="285750" indent="-285750">
              <a:buFont typeface="Arial"/>
              <a:buChar char="•"/>
              <a:defRPr/>
            </a:pPr>
            <a:r>
              <a:rPr lang="en-US">
                <a:latin typeface="Arial"/>
                <a:cs typeface="Arial"/>
              </a:rPr>
              <a:t>online surveys: use of radio buttons</a:t>
            </a:r>
            <a:endParaRPr lang="en-US"/>
          </a:p>
        </p:txBody>
      </p:sp>
      <p:pic>
        <p:nvPicPr>
          <p:cNvPr id="41" name="Grafik 40" descr="Picture of the radio buttons from the last single-choice question as a close-up. "/>
          <p:cNvPicPr>
            <a:picLocks noChangeAspect="1"/>
          </p:cNvPicPr>
          <p:nvPr/>
        </p:nvPicPr>
        <p:blipFill>
          <a:blip r:embed="rId6"/>
          <a:stretch/>
        </p:blipFill>
        <p:spPr bwMode="auto">
          <a:xfrm>
            <a:off x="720867" y="4187797"/>
            <a:ext cx="1257475" cy="1352739"/>
          </a:xfrm>
          <a:prstGeom prst="rect">
            <a:avLst/>
          </a:prstGeom>
          <a:ln>
            <a:solidFill>
              <a:schemeClr val="tx1"/>
            </a:solidFill>
          </a:ln>
        </p:spPr>
      </p:pic>
      <p:sp>
        <p:nvSpPr>
          <p:cNvPr id="18" name="Textfeld 17"/>
          <p:cNvSpPr txBox="1"/>
          <p:nvPr/>
        </p:nvSpPr>
        <p:spPr bwMode="auto">
          <a:xfrm>
            <a:off x="6599063" y="1772816"/>
            <a:ext cx="4753521" cy="369332"/>
          </a:xfrm>
          <a:prstGeom prst="rect">
            <a:avLst/>
          </a:prstGeom>
          <a:noFill/>
        </p:spPr>
        <p:txBody>
          <a:bodyPr wrap="square">
            <a:spAutoFit/>
          </a:bodyPr>
          <a:lstStyle/>
          <a:p>
            <a:pPr algn="ctr">
              <a:spcAft>
                <a:spcPts val="600"/>
              </a:spcAft>
              <a:defRPr/>
            </a:pPr>
            <a:r>
              <a:rPr lang="en-US" b="1">
                <a:solidFill>
                  <a:srgbClr val="0070C0"/>
                </a:solidFill>
                <a:latin typeface="Arial"/>
                <a:cs typeface="Arial"/>
              </a:rPr>
              <a:t>Multiple Choice</a:t>
            </a:r>
            <a:r>
              <a:rPr lang="en-US" b="1">
                <a:latin typeface="Arial"/>
                <a:cs typeface="Arial"/>
              </a:rPr>
              <a:t> </a:t>
            </a:r>
            <a:endParaRPr lang="en-US"/>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10221720" y="3235442"/>
            <a:ext cx="1432215" cy="1432215"/>
          </a:xfrm>
          <a:prstGeom prst="rect">
            <a:avLst/>
          </a:prstGeom>
        </p:spPr>
      </p:pic>
      <p:pic>
        <p:nvPicPr>
          <p:cNvPr id="19" name="Grafik 18">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4167858" y="2797002"/>
            <a:ext cx="1640110" cy="1640110"/>
          </a:xfrm>
          <a:prstGeom prst="rect">
            <a:avLst/>
          </a:prstGeom>
        </p:spPr>
      </p:pic>
      <p:sp>
        <p:nvSpPr>
          <p:cNvPr id="34" name="Textfeld 33"/>
          <p:cNvSpPr txBox="1"/>
          <p:nvPr/>
        </p:nvSpPr>
        <p:spPr bwMode="auto">
          <a:xfrm>
            <a:off x="6312024" y="2134597"/>
            <a:ext cx="5341911" cy="646331"/>
          </a:xfrm>
          <a:prstGeom prst="rect">
            <a:avLst/>
          </a:prstGeom>
          <a:noFill/>
        </p:spPr>
        <p:txBody>
          <a:bodyPr wrap="square">
            <a:spAutoFit/>
          </a:bodyPr>
          <a:lstStyle/>
          <a:p>
            <a:pPr>
              <a:defRPr/>
            </a:pPr>
            <a:r>
              <a:rPr lang="en-US">
                <a:latin typeface="Arial"/>
                <a:cs typeface="Arial"/>
              </a:rPr>
              <a:t>A question where respondents can select more than one answer from a list of predefined options.</a:t>
            </a:r>
          </a:p>
        </p:txBody>
      </p:sp>
      <p:sp>
        <p:nvSpPr>
          <p:cNvPr id="39" name="Textfeld 38"/>
          <p:cNvSpPr txBox="1"/>
          <p:nvPr/>
        </p:nvSpPr>
        <p:spPr bwMode="auto">
          <a:xfrm>
            <a:off x="6265047" y="2912277"/>
            <a:ext cx="4552258" cy="646331"/>
          </a:xfrm>
          <a:prstGeom prst="rect">
            <a:avLst/>
          </a:prstGeom>
          <a:noFill/>
        </p:spPr>
        <p:txBody>
          <a:bodyPr wrap="square">
            <a:spAutoFit/>
          </a:bodyPr>
          <a:lstStyle/>
          <a:p>
            <a:pPr marL="285750" indent="-285750">
              <a:buFont typeface="Arial"/>
              <a:buChar char="•"/>
              <a:defRPr/>
            </a:pPr>
            <a:r>
              <a:rPr lang="en-US">
                <a:latin typeface="Arial"/>
                <a:cs typeface="Arial"/>
              </a:rPr>
              <a:t>one dummy variable (0/1) for each answer category</a:t>
            </a:r>
            <a:endParaRPr lang="en-US"/>
          </a:p>
        </p:txBody>
      </p:sp>
      <p:sp>
        <p:nvSpPr>
          <p:cNvPr id="36" name="Textfeld 35"/>
          <p:cNvSpPr txBox="1"/>
          <p:nvPr/>
        </p:nvSpPr>
        <p:spPr bwMode="auto">
          <a:xfrm>
            <a:off x="6240016" y="3645024"/>
            <a:ext cx="5594851" cy="369332"/>
          </a:xfrm>
          <a:prstGeom prst="rect">
            <a:avLst/>
          </a:prstGeom>
          <a:noFill/>
        </p:spPr>
        <p:txBody>
          <a:bodyPr wrap="square" rtlCol="0">
            <a:spAutoFit/>
          </a:bodyPr>
          <a:lstStyle/>
          <a:p>
            <a:pPr marL="285750" indent="-285750">
              <a:buFont typeface="Arial"/>
              <a:buChar char="•"/>
              <a:defRPr/>
            </a:pPr>
            <a:r>
              <a:rPr lang="en-US">
                <a:latin typeface="Arial"/>
                <a:cs typeface="Arial"/>
              </a:rPr>
              <a:t>online surveys: use of checkboxes</a:t>
            </a:r>
            <a:endParaRPr lang="en-US"/>
          </a:p>
        </p:txBody>
      </p:sp>
      <p:pic>
        <p:nvPicPr>
          <p:cNvPr id="43" name="Grafik 42" descr="Picture of the checkboxes from the last multiple-choice question as a close-up. "/>
          <p:cNvPicPr>
            <a:picLocks noChangeAspect="1"/>
          </p:cNvPicPr>
          <p:nvPr/>
        </p:nvPicPr>
        <p:blipFill>
          <a:blip r:embed="rId9"/>
          <a:stretch/>
        </p:blipFill>
        <p:spPr bwMode="auto">
          <a:xfrm>
            <a:off x="6744072" y="4168519"/>
            <a:ext cx="1343212" cy="2172003"/>
          </a:xfrm>
          <a:prstGeom prst="rect">
            <a:avLst/>
          </a:prstGeom>
          <a:ln>
            <a:solidFill>
              <a:schemeClr val="tx1"/>
            </a:solidFill>
          </a:ln>
        </p:spPr>
      </p:pic>
      <p:sp>
        <p:nvSpPr>
          <p:cNvPr id="22" name="Textfeld 21" descr="Image sources">
            <a:extLst>
              <a:ext uri="{FF2B5EF4-FFF2-40B4-BE49-F238E27FC236}">
                <a16:creationId xmlns:a16="http://schemas.microsoft.com/office/drawing/2014/main" id="{8BB4519B-C337-421E-8722-FD1BE1A6CA95}"/>
              </a:ext>
            </a:extLst>
          </p:cNvPr>
          <p:cNvSpPr txBox="1"/>
          <p:nvPr/>
        </p:nvSpPr>
        <p:spPr bwMode="auto">
          <a:xfrm>
            <a:off x="128101" y="6405526"/>
            <a:ext cx="11274310"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Questions A07 % A49.</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69ECBF38-C2FB-415A-A95E-787BC0597C74}"/>
              </a:ext>
            </a:extLst>
          </p:cNvPr>
          <p:cNvSpPr>
            <a:spLocks noGrp="1"/>
          </p:cNvSpPr>
          <p:nvPr>
            <p:ph type="title"/>
          </p:nvPr>
        </p:nvSpPr>
        <p:spPr>
          <a:xfrm>
            <a:off x="332928" y="-99392"/>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Closed Question – Single vs Multiple</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When to use?</a:t>
            </a:r>
            <a:endParaRPr lang="en-US"/>
          </a:p>
        </p:txBody>
      </p:sp>
      <p:sp>
        <p:nvSpPr>
          <p:cNvPr id="15" name="Textfeld 14"/>
          <p:cNvSpPr txBox="1"/>
          <p:nvPr/>
        </p:nvSpPr>
        <p:spPr bwMode="auto">
          <a:xfrm>
            <a:off x="335360" y="1763524"/>
            <a:ext cx="4753521" cy="369332"/>
          </a:xfrm>
          <a:prstGeom prst="rect">
            <a:avLst/>
          </a:prstGeom>
          <a:noFill/>
        </p:spPr>
        <p:txBody>
          <a:bodyPr wrap="square">
            <a:spAutoFit/>
          </a:bodyPr>
          <a:lstStyle/>
          <a:p>
            <a:pPr algn="ctr">
              <a:spcAft>
                <a:spcPts val="600"/>
              </a:spcAft>
              <a:defRPr/>
            </a:pPr>
            <a:r>
              <a:rPr lang="en-US" b="1">
                <a:solidFill>
                  <a:srgbClr val="0070C0"/>
                </a:solidFill>
                <a:latin typeface="Arial"/>
                <a:cs typeface="Arial"/>
              </a:rPr>
              <a:t>Single Choice</a:t>
            </a:r>
            <a:r>
              <a:rPr lang="en-US" b="1">
                <a:latin typeface="Arial"/>
                <a:cs typeface="Arial"/>
              </a:rPr>
              <a:t> </a:t>
            </a:r>
            <a:endParaRPr lang="en-US"/>
          </a:p>
        </p:txBody>
      </p:sp>
      <p:sp>
        <p:nvSpPr>
          <p:cNvPr id="30" name="Textfeld 29"/>
          <p:cNvSpPr txBox="1"/>
          <p:nvPr/>
        </p:nvSpPr>
        <p:spPr bwMode="auto">
          <a:xfrm>
            <a:off x="191344" y="2132856"/>
            <a:ext cx="5090795" cy="1985159"/>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when answer categories are mutually </a:t>
            </a:r>
            <a:r>
              <a:rPr lang="en-US" b="1">
                <a:latin typeface="Arial"/>
                <a:cs typeface="Arial"/>
              </a:rPr>
              <a:t>exclusive</a:t>
            </a:r>
            <a:r>
              <a:rPr lang="en-US">
                <a:latin typeface="Arial"/>
                <a:cs typeface="Arial"/>
              </a:rPr>
              <a:t> and distinct</a:t>
            </a:r>
            <a:endParaRPr lang="en-US"/>
          </a:p>
          <a:p>
            <a:pPr marL="285750" indent="-285750">
              <a:spcAft>
                <a:spcPts val="600"/>
              </a:spcAft>
              <a:buFont typeface="Arial"/>
              <a:buChar char="•"/>
              <a:defRPr/>
            </a:pPr>
            <a:r>
              <a:rPr lang="en-US">
                <a:latin typeface="Arial"/>
                <a:cs typeface="Arial"/>
              </a:rPr>
              <a:t>to identify the </a:t>
            </a:r>
            <a:r>
              <a:rPr lang="en-US" b="1">
                <a:latin typeface="Arial"/>
                <a:cs typeface="Arial"/>
              </a:rPr>
              <a:t>most</a:t>
            </a:r>
            <a:r>
              <a:rPr lang="en-US">
                <a:latin typeface="Arial"/>
                <a:cs typeface="Arial"/>
              </a:rPr>
              <a:t> important, primary, or dominant characteristic, behaviour, or opinion</a:t>
            </a:r>
            <a:endParaRPr lang="en-US"/>
          </a:p>
          <a:p>
            <a:pPr marL="285750" indent="-285750">
              <a:spcAft>
                <a:spcPts val="600"/>
              </a:spcAft>
              <a:buFont typeface="Arial"/>
              <a:buChar char="•"/>
              <a:defRPr/>
            </a:pPr>
            <a:endParaRPr lang="en-US">
              <a:latin typeface="Arial"/>
              <a:cs typeface="Arial"/>
            </a:endParaRPr>
          </a:p>
          <a:p>
            <a:pPr>
              <a:spcAft>
                <a:spcPts val="600"/>
              </a:spcAft>
              <a:defRPr/>
            </a:pPr>
            <a:endParaRPr lang="en-US">
              <a:latin typeface="Arial"/>
              <a:cs typeface="Arial"/>
            </a:endParaRPr>
          </a:p>
        </p:txBody>
      </p:sp>
      <p:sp>
        <p:nvSpPr>
          <p:cNvPr id="18" name="Textfeld 17"/>
          <p:cNvSpPr txBox="1"/>
          <p:nvPr/>
        </p:nvSpPr>
        <p:spPr bwMode="auto">
          <a:xfrm>
            <a:off x="478383" y="4121282"/>
            <a:ext cx="4753521" cy="369332"/>
          </a:xfrm>
          <a:prstGeom prst="rect">
            <a:avLst/>
          </a:prstGeom>
          <a:noFill/>
        </p:spPr>
        <p:txBody>
          <a:bodyPr wrap="square">
            <a:spAutoFit/>
          </a:bodyPr>
          <a:lstStyle/>
          <a:p>
            <a:pPr algn="ctr">
              <a:spcAft>
                <a:spcPts val="600"/>
              </a:spcAft>
              <a:defRPr/>
            </a:pPr>
            <a:r>
              <a:rPr lang="en-US" b="1">
                <a:solidFill>
                  <a:srgbClr val="0070C0"/>
                </a:solidFill>
                <a:latin typeface="Arial"/>
                <a:cs typeface="Arial"/>
              </a:rPr>
              <a:t>Multiple Choice</a:t>
            </a:r>
            <a:r>
              <a:rPr lang="en-US" b="1">
                <a:latin typeface="Arial"/>
                <a:cs typeface="Arial"/>
              </a:rPr>
              <a:t> </a:t>
            </a:r>
            <a:endParaRPr lang="en-US"/>
          </a:p>
        </p:txBody>
      </p:sp>
      <p:sp>
        <p:nvSpPr>
          <p:cNvPr id="34" name="Textfeld 33"/>
          <p:cNvSpPr txBox="1"/>
          <p:nvPr/>
        </p:nvSpPr>
        <p:spPr bwMode="auto">
          <a:xfrm>
            <a:off x="191344" y="4483063"/>
            <a:ext cx="5341911" cy="1554272"/>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when multiple answers can </a:t>
            </a:r>
            <a:r>
              <a:rPr lang="en-US" b="1">
                <a:latin typeface="Arial"/>
                <a:cs typeface="Arial"/>
              </a:rPr>
              <a:t>coexist </a:t>
            </a:r>
            <a:r>
              <a:rPr lang="en-US">
                <a:latin typeface="Arial"/>
                <a:cs typeface="Arial"/>
              </a:rPr>
              <a:t>and/or are not distinct</a:t>
            </a:r>
            <a:endParaRPr lang="en-US"/>
          </a:p>
          <a:p>
            <a:pPr marL="285750" indent="-285750">
              <a:spcAft>
                <a:spcPts val="600"/>
              </a:spcAft>
              <a:buFont typeface="Arial"/>
              <a:buChar char="•"/>
              <a:defRPr/>
            </a:pPr>
            <a:r>
              <a:rPr lang="en-US">
                <a:latin typeface="Arial"/>
                <a:cs typeface="Arial"/>
              </a:rPr>
              <a:t>to gather a </a:t>
            </a:r>
            <a:r>
              <a:rPr lang="en-US" b="1">
                <a:latin typeface="Arial"/>
                <a:cs typeface="Arial"/>
              </a:rPr>
              <a:t>complete set of actions</a:t>
            </a:r>
            <a:r>
              <a:rPr lang="en-US">
                <a:latin typeface="Arial"/>
                <a:cs typeface="Arial"/>
              </a:rPr>
              <a:t>, preferences, or opinions that may not fit into a single category</a:t>
            </a:r>
          </a:p>
        </p:txBody>
      </p:sp>
      <p:pic>
        <p:nvPicPr>
          <p:cNvPr id="3" name="Grafik 2" descr="Kombucha Girl meme consisting of two pictures showing a woman with two very different reactions. In the first picture the woman looks disgusted and the text at the top says: „What is your favourite animal?“. In the next picture the woman is looking positively surprised/on the fence with the text here saying: „Select all that apply“. "/>
          <p:cNvPicPr>
            <a:picLocks noChangeAspect="1"/>
          </p:cNvPicPr>
          <p:nvPr/>
        </p:nvPicPr>
        <p:blipFill>
          <a:blip r:embed="rId6"/>
          <a:stretch/>
        </p:blipFill>
        <p:spPr bwMode="auto">
          <a:xfrm>
            <a:off x="6051727" y="1764754"/>
            <a:ext cx="5143500" cy="4400550"/>
          </a:xfrm>
          <a:prstGeom prst="rect">
            <a:avLst/>
          </a:prstGeom>
        </p:spPr>
      </p:pic>
      <p:sp>
        <p:nvSpPr>
          <p:cNvPr id="14" name="Textfeld 13" descr="Image source">
            <a:extLst>
              <a:ext uri="{FF2B5EF4-FFF2-40B4-BE49-F238E27FC236}">
                <a16:creationId xmlns:a16="http://schemas.microsoft.com/office/drawing/2014/main" id="{F1CA7643-76DF-4393-994A-CFE2832DE943}"/>
              </a:ext>
            </a:extLst>
          </p:cNvPr>
          <p:cNvSpPr txBox="1"/>
          <p:nvPr/>
        </p:nvSpPr>
        <p:spPr>
          <a:xfrm>
            <a:off x="5951984" y="6165304"/>
            <a:ext cx="5486896"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Meme based on the “Kombucha Girl” reaction video featuring Brittany Broski. Meme created via imgflip.com (accessed June 25, 2025).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49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2B095DDA-D614-4B65-8A9E-D0E5BA58A07C}"/>
              </a:ext>
            </a:extLst>
          </p:cNvPr>
          <p:cNvSpPr>
            <a:spLocks noGrp="1"/>
          </p:cNvSpPr>
          <p:nvPr>
            <p:ph type="title"/>
          </p:nvPr>
        </p:nvSpPr>
        <p:spPr>
          <a:xfrm>
            <a:off x="263352" y="-143502"/>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Open Question</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What is it?</a:t>
            </a:r>
            <a:endParaRPr lang="en-US"/>
          </a:p>
        </p:txBody>
      </p:sp>
      <p:sp>
        <p:nvSpPr>
          <p:cNvPr id="15" name="Textfeld 14"/>
          <p:cNvSpPr txBox="1"/>
          <p:nvPr/>
        </p:nvSpPr>
        <p:spPr bwMode="auto">
          <a:xfrm>
            <a:off x="6285096" y="1868472"/>
            <a:ext cx="4753521" cy="1631216"/>
          </a:xfrm>
          <a:prstGeom prst="rect">
            <a:avLst/>
          </a:prstGeom>
          <a:noFill/>
        </p:spPr>
        <p:txBody>
          <a:bodyPr wrap="square">
            <a:spAutoFit/>
          </a:bodyPr>
          <a:lstStyle/>
          <a:p>
            <a:pPr>
              <a:spcAft>
                <a:spcPts val="600"/>
              </a:spcAft>
              <a:defRPr/>
            </a:pPr>
            <a:r>
              <a:rPr lang="en-US" b="1">
                <a:solidFill>
                  <a:srgbClr val="0070C0"/>
                </a:solidFill>
                <a:latin typeface="Arial"/>
                <a:cs typeface="Arial"/>
              </a:rPr>
              <a:t>Characteristics</a:t>
            </a:r>
            <a:r>
              <a:rPr lang="en-US" b="1">
                <a:latin typeface="Arial"/>
                <a:cs typeface="Arial"/>
              </a:rPr>
              <a:t> </a:t>
            </a:r>
            <a:endParaRPr lang="en-US"/>
          </a:p>
          <a:p>
            <a:pPr marL="285750" indent="-285750">
              <a:spcAft>
                <a:spcPts val="600"/>
              </a:spcAft>
              <a:buFont typeface="Arial"/>
              <a:buChar char="•"/>
              <a:defRPr/>
            </a:pPr>
            <a:r>
              <a:rPr lang="en-US">
                <a:latin typeface="Arial"/>
                <a:cs typeface="Arial"/>
              </a:rPr>
              <a:t>allow respondents to answer in </a:t>
            </a:r>
            <a:r>
              <a:rPr lang="en-US" b="1">
                <a:latin typeface="Arial"/>
                <a:cs typeface="Arial"/>
              </a:rPr>
              <a:t>their own words</a:t>
            </a:r>
            <a:endParaRPr lang="en-US"/>
          </a:p>
          <a:p>
            <a:pPr marL="285750" indent="-285750">
              <a:spcAft>
                <a:spcPts val="600"/>
              </a:spcAft>
              <a:buFont typeface="Arial"/>
              <a:buChar char="•"/>
              <a:defRPr/>
            </a:pPr>
            <a:r>
              <a:rPr lang="en-US">
                <a:latin typeface="Arial"/>
                <a:cs typeface="Arial"/>
              </a:rPr>
              <a:t>providing </a:t>
            </a:r>
            <a:r>
              <a:rPr lang="en-US" b="1">
                <a:latin typeface="Arial"/>
                <a:cs typeface="Arial"/>
              </a:rPr>
              <a:t>as much or as little detail </a:t>
            </a:r>
            <a:r>
              <a:rPr lang="en-US">
                <a:latin typeface="Arial"/>
                <a:cs typeface="Arial"/>
              </a:rPr>
              <a:t>as they choose</a:t>
            </a:r>
            <a:endParaRPr lang="en-US"/>
          </a:p>
        </p:txBody>
      </p:sp>
      <p:sp>
        <p:nvSpPr>
          <p:cNvPr id="16" name="Textfeld 15"/>
          <p:cNvSpPr txBox="1"/>
          <p:nvPr/>
        </p:nvSpPr>
        <p:spPr bwMode="auto">
          <a:xfrm>
            <a:off x="6262222" y="3787756"/>
            <a:ext cx="3682258" cy="723275"/>
          </a:xfrm>
          <a:prstGeom prst="rect">
            <a:avLst/>
          </a:prstGeom>
          <a:noFill/>
        </p:spPr>
        <p:txBody>
          <a:bodyPr wrap="square">
            <a:spAutoFit/>
          </a:bodyPr>
          <a:lstStyle/>
          <a:p>
            <a:pPr>
              <a:spcAft>
                <a:spcPts val="600"/>
              </a:spcAft>
              <a:defRPr/>
            </a:pPr>
            <a:r>
              <a:rPr lang="en-US" b="1">
                <a:solidFill>
                  <a:srgbClr val="0070C0"/>
                </a:solidFill>
                <a:latin typeface="Arial"/>
                <a:cs typeface="Arial"/>
              </a:rPr>
              <a:t>Level of measurement </a:t>
            </a:r>
            <a:endParaRPr lang="en-US"/>
          </a:p>
          <a:p>
            <a:pPr>
              <a:spcAft>
                <a:spcPts val="1200"/>
              </a:spcAft>
              <a:defRPr/>
            </a:pPr>
            <a:r>
              <a:rPr lang="en-US">
                <a:latin typeface="Arial"/>
                <a:cs typeface="Arial"/>
              </a:rPr>
              <a:t>Nominal, metric, interval or ratio</a:t>
            </a:r>
            <a:endParaRPr lang="en-US"/>
          </a:p>
        </p:txBody>
      </p:sp>
      <p:pic>
        <p:nvPicPr>
          <p:cNvPr id="8" name="Grafik 7" descr="A question from the Nacaps survey asking respondents about their reasons for choosing to quit their doctorate with an text field for answering underneath."/>
          <p:cNvPicPr>
            <a:picLocks noChangeAspect="1"/>
          </p:cNvPicPr>
          <p:nvPr/>
        </p:nvPicPr>
        <p:blipFill>
          <a:blip r:embed="rId6"/>
          <a:stretch/>
        </p:blipFill>
        <p:spPr bwMode="auto">
          <a:xfrm>
            <a:off x="375930" y="1933682"/>
            <a:ext cx="5553850" cy="2476846"/>
          </a:xfrm>
          <a:prstGeom prst="rect">
            <a:avLst/>
          </a:prstGeom>
          <a:ln>
            <a:solidFill>
              <a:schemeClr val="tx1"/>
            </a:solidFill>
          </a:ln>
        </p:spPr>
      </p:pic>
      <p:sp>
        <p:nvSpPr>
          <p:cNvPr id="14" name="Textfeld 13" descr="Image source">
            <a:extLst>
              <a:ext uri="{FF2B5EF4-FFF2-40B4-BE49-F238E27FC236}">
                <a16:creationId xmlns:a16="http://schemas.microsoft.com/office/drawing/2014/main" id="{A856A39B-09C2-4F85-AE1A-EFCCE9C244E0}"/>
              </a:ext>
            </a:extLst>
          </p:cNvPr>
          <p:cNvSpPr txBox="1"/>
          <p:nvPr/>
        </p:nvSpPr>
        <p:spPr bwMode="auto">
          <a:xfrm>
            <a:off x="263352" y="4437112"/>
            <a:ext cx="5832648"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1. Data collection: 2019. Hanover: FDZ-DZHW. https://doi.org/10.21249/DZHW:nac2018:2.0.0. Questionnaire "Nacaps 2018. Variable Questionnaire for National Academics Panel Study 2018 (1st wave - doctoral candidates) (English) ". Question A03.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5"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a:t>
            </a:fld>
            <a:endParaRPr lang="en-US">
              <a:solidFill>
                <a:schemeClr val="bg1">
                  <a:lumMod val="50000"/>
                </a:schemeClr>
              </a:solidFill>
              <a:latin typeface="Helvetica"/>
            </a:endParaRPr>
          </a:p>
        </p:txBody>
      </p:sp>
      <p:pic>
        <p:nvPicPr>
          <p:cNvPr id="20" name="Grafik 19">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5155" y="-27384"/>
            <a:ext cx="12192000" cy="929554"/>
          </a:xfrm>
          <a:prstGeom prst="rect">
            <a:avLst/>
          </a:prstGeom>
        </p:spPr>
      </p:pic>
      <p:pic>
        <p:nvPicPr>
          <p:cNvPr id="9" name="Grafik 8">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23" name="Grafik 22">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26991" y="159920"/>
            <a:ext cx="1573665" cy="565098"/>
          </a:xfrm>
          <a:prstGeom prst="rect">
            <a:avLst/>
          </a:prstGeom>
        </p:spPr>
      </p:pic>
      <p:sp>
        <p:nvSpPr>
          <p:cNvPr id="2" name="Titel 1">
            <a:extLst>
              <a:ext uri="{FF2B5EF4-FFF2-40B4-BE49-F238E27FC236}">
                <a16:creationId xmlns:a16="http://schemas.microsoft.com/office/drawing/2014/main" id="{D6215350-9760-423D-95B8-BAB34C5FBF46}"/>
              </a:ext>
            </a:extLst>
          </p:cNvPr>
          <p:cNvSpPr>
            <a:spLocks noGrp="1"/>
          </p:cNvSpPr>
          <p:nvPr>
            <p:ph type="title"/>
          </p:nvPr>
        </p:nvSpPr>
        <p:spPr>
          <a:xfrm>
            <a:off x="191344" y="18284"/>
            <a:ext cx="10515600" cy="1034452"/>
          </a:xfrm>
        </p:spPr>
        <p:txBody>
          <a:bodyPr>
            <a:normAutofit/>
          </a:bodyPr>
          <a:lstStyle/>
          <a:p>
            <a:r>
              <a:rPr lang="en-US" sz="2400">
                <a:solidFill>
                  <a:schemeClr val="bg1"/>
                </a:solidFill>
                <a:latin typeface="Arial" panose="020B0604020202020204" pitchFamily="34" charset="0"/>
                <a:cs typeface="Arial" panose="020B0604020202020204" pitchFamily="34" charset="0"/>
              </a:rPr>
              <a:t>Who am I?</a:t>
            </a:r>
          </a:p>
        </p:txBody>
      </p:sp>
      <p:sp>
        <p:nvSpPr>
          <p:cNvPr id="6" name="Titel 1"/>
          <p:cNvSpPr txBox="1"/>
          <p:nvPr/>
        </p:nvSpPr>
        <p:spPr bwMode="auto">
          <a:xfrm>
            <a:off x="457200" y="908720"/>
            <a:ext cx="8229600" cy="720080"/>
          </a:xfrm>
          <a:prstGeom prst="rect">
            <a:avLst/>
          </a:prstGeom>
        </p:spPr>
        <p:txBody>
          <a:bodyPr vert="horz" lIns="91440" tIns="45720" rIns="91440" bIns="45720" rtlCol="0" anchor="b">
            <a:normAutofit/>
          </a:bodyPr>
          <a:lstStyle>
            <a:lvl1pPr algn="ctr" defTabSz="914400">
              <a:lnSpc>
                <a:spcPct val="90000"/>
              </a:lnSpc>
              <a:spcBef>
                <a:spcPts val="0"/>
              </a:spcBef>
              <a:buNone/>
              <a:defRPr sz="6000">
                <a:solidFill>
                  <a:schemeClr val="tx1"/>
                </a:solidFill>
                <a:latin typeface="+mj-lt"/>
                <a:ea typeface="+mj-ea"/>
                <a:cs typeface="+mj-cs"/>
              </a:defRPr>
            </a:lvl1pPr>
          </a:lstStyle>
          <a:p>
            <a:pPr algn="l">
              <a:defRPr/>
            </a:pPr>
            <a:r>
              <a:rPr lang="en-US" sz="2800" b="1">
                <a:solidFill>
                  <a:srgbClr val="0070C0"/>
                </a:solidFill>
                <a:latin typeface="Arial"/>
                <a:cs typeface="Arial"/>
              </a:rPr>
              <a:t>PhD Panel Study (Promoviertenpanel</a:t>
            </a:r>
          </a:p>
        </p:txBody>
      </p:sp>
      <p:sp>
        <p:nvSpPr>
          <p:cNvPr id="7" name="Rechteck 6"/>
          <p:cNvSpPr/>
          <p:nvPr/>
        </p:nvSpPr>
        <p:spPr bwMode="auto">
          <a:xfrm>
            <a:off x="467544" y="1700808"/>
            <a:ext cx="7417481" cy="3908762"/>
          </a:xfrm>
          <a:prstGeom prst="rect">
            <a:avLst/>
          </a:prstGeom>
        </p:spPr>
        <p:txBody>
          <a:bodyPr wrap="square">
            <a:spAutoFit/>
          </a:bodyPr>
          <a:lstStyle/>
          <a:p>
            <a:pPr>
              <a:spcAft>
                <a:spcPts val="600"/>
              </a:spcAft>
              <a:defRPr/>
            </a:pPr>
            <a:r>
              <a:rPr lang="en-US">
                <a:solidFill>
                  <a:srgbClr val="006AB2"/>
                </a:solidFill>
                <a:latin typeface="Arial"/>
                <a:cs typeface="Arial"/>
              </a:rPr>
              <a:t>Project duration: </a:t>
            </a:r>
            <a:r>
              <a:rPr lang="en-US">
                <a:latin typeface="Arial"/>
                <a:cs typeface="Arial"/>
              </a:rPr>
              <a:t>September 2013 – March 2024 (funded by BMBF)</a:t>
            </a:r>
            <a:endParaRPr lang="en-US"/>
          </a:p>
          <a:p>
            <a:pPr>
              <a:spcBef>
                <a:spcPts val="1800"/>
              </a:spcBef>
              <a:spcAft>
                <a:spcPts val="0"/>
              </a:spcAft>
              <a:defRPr/>
            </a:pPr>
            <a:r>
              <a:rPr lang="en-US">
                <a:solidFill>
                  <a:srgbClr val="006AB2"/>
                </a:solidFill>
                <a:latin typeface="Arial"/>
                <a:cs typeface="Arial"/>
              </a:rPr>
              <a:t>Target population: census survey</a:t>
            </a:r>
            <a:endParaRPr lang="en-US"/>
          </a:p>
          <a:p>
            <a:pPr marL="342900" indent="-342900">
              <a:spcAft>
                <a:spcPts val="600"/>
              </a:spcAft>
              <a:buFont typeface="Arial"/>
              <a:buChar char="•"/>
              <a:defRPr/>
            </a:pPr>
            <a:r>
              <a:rPr lang="en-US">
                <a:latin typeface="Arial"/>
                <a:cs typeface="Arial"/>
              </a:rPr>
              <a:t>All persons who completed a doctorate at a </a:t>
            </a:r>
            <a:br>
              <a:rPr lang="en-US">
                <a:latin typeface="Arial"/>
                <a:cs typeface="Arial"/>
              </a:rPr>
            </a:br>
            <a:r>
              <a:rPr lang="en-US">
                <a:latin typeface="Arial"/>
                <a:cs typeface="Arial"/>
              </a:rPr>
              <a:t>German HEI in 2014 </a:t>
            </a:r>
            <a:r>
              <a:rPr lang="en-US">
                <a:latin typeface="Arial"/>
                <a:ea typeface="Verdana"/>
                <a:cs typeface="Arial"/>
              </a:rPr>
              <a:t>(N=28,147)</a:t>
            </a:r>
            <a:endParaRPr lang="en-US">
              <a:latin typeface="Arial"/>
              <a:cs typeface="Arial"/>
            </a:endParaRPr>
          </a:p>
          <a:p>
            <a:pPr marL="342900" indent="-342900">
              <a:spcAft>
                <a:spcPts val="600"/>
              </a:spcAft>
              <a:buFont typeface="Arial"/>
              <a:buChar char="•"/>
              <a:defRPr/>
            </a:pPr>
            <a:r>
              <a:rPr lang="en-US">
                <a:latin typeface="Arial"/>
                <a:cs typeface="Arial"/>
              </a:rPr>
              <a:t>All formal contexts and subjects</a:t>
            </a:r>
            <a:endParaRPr lang="en-US"/>
          </a:p>
          <a:p>
            <a:pPr marL="342900" indent="-342900">
              <a:spcAft>
                <a:spcPts val="600"/>
              </a:spcAft>
              <a:buFont typeface="Arial"/>
              <a:buChar char="•"/>
              <a:defRPr/>
            </a:pPr>
            <a:r>
              <a:rPr lang="en-US">
                <a:latin typeface="Arial"/>
                <a:cs typeface="Arial"/>
              </a:rPr>
              <a:t>Initial sample size n=5,408 (response rate 27%); </a:t>
            </a:r>
            <a:br>
              <a:rPr lang="en-US">
                <a:latin typeface="Arial"/>
                <a:cs typeface="Arial"/>
              </a:rPr>
            </a:br>
            <a:r>
              <a:rPr lang="en-US">
                <a:latin typeface="Arial"/>
                <a:cs typeface="Arial"/>
              </a:rPr>
              <a:t>follow-ups ca. n=3,000</a:t>
            </a:r>
            <a:endParaRPr lang="en-US"/>
          </a:p>
          <a:p>
            <a:pPr marL="342900" indent="-342900">
              <a:spcAft>
                <a:spcPts val="600"/>
              </a:spcAft>
              <a:buFont typeface="Arial"/>
              <a:buChar char="•"/>
              <a:defRPr/>
            </a:pPr>
            <a:endParaRPr lang="en-US">
              <a:solidFill>
                <a:srgbClr val="006AB2"/>
              </a:solidFill>
              <a:latin typeface="Arial"/>
              <a:cs typeface="Arial"/>
            </a:endParaRPr>
          </a:p>
          <a:p>
            <a:pPr>
              <a:spcAft>
                <a:spcPts val="600"/>
              </a:spcAft>
              <a:defRPr/>
            </a:pPr>
            <a:r>
              <a:rPr lang="en-US">
                <a:solidFill>
                  <a:srgbClr val="006AB2"/>
                </a:solidFill>
                <a:latin typeface="Arial"/>
                <a:cs typeface="Arial"/>
              </a:rPr>
              <a:t>Survey design: longitudinal study</a:t>
            </a:r>
            <a:endParaRPr lang="en-US"/>
          </a:p>
          <a:p>
            <a:pPr marL="342900" indent="-342900">
              <a:spcAft>
                <a:spcPts val="600"/>
              </a:spcAft>
              <a:buFont typeface="Arial"/>
              <a:buChar char="•"/>
              <a:defRPr/>
            </a:pPr>
            <a:r>
              <a:rPr lang="en-US">
                <a:latin typeface="Arial"/>
                <a:cs typeface="Arial"/>
              </a:rPr>
              <a:t>Initial wave about one year after graduation, paper-pencil</a:t>
            </a:r>
            <a:endParaRPr lang="en-US"/>
          </a:p>
          <a:p>
            <a:pPr marL="342900" indent="-342900">
              <a:spcAft>
                <a:spcPts val="600"/>
              </a:spcAft>
              <a:buFont typeface="Arial"/>
              <a:buChar char="•"/>
              <a:defRPr/>
            </a:pPr>
            <a:r>
              <a:rPr lang="en-US">
                <a:latin typeface="Arial"/>
                <a:cs typeface="Arial"/>
              </a:rPr>
              <a:t>Nine annual follow-up surveys, online</a:t>
            </a:r>
            <a:endParaRPr lang="en-US"/>
          </a:p>
        </p:txBody>
      </p:sp>
      <p:pic>
        <p:nvPicPr>
          <p:cNvPr id="22" name="Picture 2" descr="Cover page of the DZHW PhD Panel Study paper-pencil questionnaire of the initial wave."/>
          <p:cNvPicPr>
            <a:picLocks noChangeAspect="1" noChangeArrowheads="1"/>
          </p:cNvPicPr>
          <p:nvPr/>
        </p:nvPicPr>
        <p:blipFill>
          <a:blip r:embed="rId6"/>
          <a:stretch/>
        </p:blipFill>
        <p:spPr bwMode="auto">
          <a:xfrm rot="1234209">
            <a:off x="8347342" y="934914"/>
            <a:ext cx="2101686" cy="3013006"/>
          </a:xfrm>
          <a:prstGeom prst="rect">
            <a:avLst/>
          </a:prstGeom>
          <a:noFill/>
          <a:ln w="9525">
            <a:solidFill>
              <a:schemeClr val="tx1"/>
            </a:solidFill>
            <a:miter lim="800000"/>
            <a:headEnd/>
            <a:tailEnd/>
          </a:ln>
        </p:spPr>
      </p:pic>
      <p:sp>
        <p:nvSpPr>
          <p:cNvPr id="16" name="Textfeld 15" descr="Image source">
            <a:extLst>
              <a:ext uri="{FF2B5EF4-FFF2-40B4-BE49-F238E27FC236}">
                <a16:creationId xmlns:a16="http://schemas.microsoft.com/office/drawing/2014/main" id="{1F7C6658-1E1E-4070-9DA2-FF1B8BEC65ED}"/>
              </a:ext>
            </a:extLst>
          </p:cNvPr>
          <p:cNvSpPr txBox="1"/>
          <p:nvPr/>
        </p:nvSpPr>
        <p:spPr bwMode="auto">
          <a:xfrm>
            <a:off x="10516673" y="2436357"/>
            <a:ext cx="1483983" cy="1169551"/>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1. Data collection: 2015. Hanover: FDZ-DZHW.10.21249/DZHW:phd2014:4.0.0. Questionnaire “Karrieren Promovierter” (1</a:t>
            </a:r>
            <a:r>
              <a:rPr lang="en-US" sz="700" baseline="30000">
                <a:solidFill>
                  <a:schemeClr val="bg1">
                    <a:lumMod val="75000"/>
                  </a:schemeClr>
                </a:solidFill>
                <a:latin typeface="Arial" panose="020B0604020202020204" pitchFamily="34" charset="0"/>
                <a:cs typeface="Arial" panose="020B0604020202020204" pitchFamily="34" charset="0"/>
              </a:rPr>
              <a:t>st</a:t>
            </a:r>
            <a:r>
              <a:rPr lang="en-US" sz="700">
                <a:solidFill>
                  <a:schemeClr val="bg1">
                    <a:lumMod val="75000"/>
                  </a:schemeClr>
                </a:solidFill>
                <a:latin typeface="Arial" panose="020B0604020202020204" pitchFamily="34" charset="0"/>
                <a:cs typeface="Arial" panose="020B0604020202020204" pitchFamily="34" charset="0"/>
              </a:rPr>
              <a:t> wave - German)". Cover page.</a:t>
            </a:r>
          </a:p>
        </p:txBody>
      </p:sp>
      <p:pic>
        <p:nvPicPr>
          <p:cNvPr id="24" name="Picture 3" descr="Screenshot of the welcome page of the 4th PhD Panel  Study online survey.."/>
          <p:cNvPicPr>
            <a:picLocks noChangeAspect="1" noChangeArrowheads="1"/>
          </p:cNvPicPr>
          <p:nvPr/>
        </p:nvPicPr>
        <p:blipFill>
          <a:blip r:embed="rId7"/>
          <a:stretch/>
        </p:blipFill>
        <p:spPr bwMode="auto">
          <a:xfrm>
            <a:off x="6782335" y="3645024"/>
            <a:ext cx="4896544" cy="2675123"/>
          </a:xfrm>
          <a:prstGeom prst="rect">
            <a:avLst/>
          </a:prstGeom>
          <a:noFill/>
          <a:ln w="9525">
            <a:solidFill>
              <a:schemeClr val="tx1"/>
            </a:solidFill>
            <a:miter lim="800000"/>
            <a:headEnd/>
            <a:tailEnd/>
          </a:ln>
        </p:spPr>
      </p:pic>
      <p:sp>
        <p:nvSpPr>
          <p:cNvPr id="14" name="Textfeld 13" descr="Image source">
            <a:extLst>
              <a:ext uri="{FF2B5EF4-FFF2-40B4-BE49-F238E27FC236}">
                <a16:creationId xmlns:a16="http://schemas.microsoft.com/office/drawing/2014/main" id="{50E946B0-0EA1-4897-8089-3F7220D67341}"/>
              </a:ext>
            </a:extLst>
          </p:cNvPr>
          <p:cNvSpPr txBox="1"/>
          <p:nvPr/>
        </p:nvSpPr>
        <p:spPr bwMode="auto">
          <a:xfrm>
            <a:off x="6782335" y="6325870"/>
            <a:ext cx="4896544"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4. Data collection: 2019. Hanover: FDZ-DZHW.10.21249/DZHW:phd2014:4.0.0. Questionnaire “Karrieren Promovierter” (4th wave - German)". Index page.</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3655E5A6-D060-4ACD-A0AB-4930A71180FA}"/>
              </a:ext>
            </a:extLst>
          </p:cNvPr>
          <p:cNvSpPr>
            <a:spLocks noGrp="1"/>
          </p:cNvSpPr>
          <p:nvPr>
            <p:ph type="title"/>
          </p:nvPr>
        </p:nvSpPr>
        <p:spPr>
          <a:xfrm>
            <a:off x="263352" y="126547"/>
            <a:ext cx="10515600" cy="782173"/>
          </a:xfrm>
        </p:spPr>
        <p:txBody>
          <a:bodyPr>
            <a:normAutofit/>
          </a:bodyPr>
          <a:lstStyle/>
          <a:p>
            <a:r>
              <a:rPr lang="en-US" sz="2400">
                <a:solidFill>
                  <a:schemeClr val="bg1"/>
                </a:solidFill>
                <a:latin typeface="Arial" panose="020B0604020202020204" pitchFamily="34" charset="0"/>
                <a:cs typeface="Arial" panose="020B0604020202020204" pitchFamily="34" charset="0"/>
              </a:rPr>
              <a:t>Open Question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 more examples</a:t>
            </a:r>
            <a:endParaRPr lang="en-US"/>
          </a:p>
        </p:txBody>
      </p:sp>
      <p:pic>
        <p:nvPicPr>
          <p:cNvPr id="11" name="Grafik 10" descr="A question from the nacaps survey asking respondents about the disciplines they completed their doctorate in."/>
          <p:cNvPicPr>
            <a:picLocks noChangeAspect="1"/>
          </p:cNvPicPr>
          <p:nvPr/>
        </p:nvPicPr>
        <p:blipFill>
          <a:blip r:embed="rId6"/>
          <a:srcRect r="6381"/>
          <a:stretch/>
        </p:blipFill>
        <p:spPr bwMode="auto">
          <a:xfrm>
            <a:off x="375930" y="1909074"/>
            <a:ext cx="5360030" cy="2886478"/>
          </a:xfrm>
          <a:prstGeom prst="rect">
            <a:avLst/>
          </a:prstGeom>
          <a:ln>
            <a:solidFill>
              <a:schemeClr val="tx1"/>
            </a:solidFill>
          </a:ln>
        </p:spPr>
      </p:pic>
      <p:sp>
        <p:nvSpPr>
          <p:cNvPr id="20" name="Textfeld 19" descr="Image source">
            <a:extLst>
              <a:ext uri="{FF2B5EF4-FFF2-40B4-BE49-F238E27FC236}">
                <a16:creationId xmlns:a16="http://schemas.microsoft.com/office/drawing/2014/main" id="{7318B199-E25B-494D-B0D7-AD22A4A86782}"/>
              </a:ext>
            </a:extLst>
          </p:cNvPr>
          <p:cNvSpPr txBox="1"/>
          <p:nvPr/>
        </p:nvSpPr>
        <p:spPr bwMode="auto">
          <a:xfrm>
            <a:off x="263352" y="4836717"/>
            <a:ext cx="5557896"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 A35.</a:t>
            </a:r>
          </a:p>
        </p:txBody>
      </p:sp>
      <p:sp>
        <p:nvSpPr>
          <p:cNvPr id="22" name="Rechteck 21">
            <a:extLst>
              <a:ext uri="{C183D7F6-B498-43B3-948B-1728B52AA6E4}">
                <adec:decorative xmlns:adec="http://schemas.microsoft.com/office/drawing/2017/decorative" val="1"/>
              </a:ext>
            </a:extLst>
          </p:cNvPr>
          <p:cNvSpPr/>
          <p:nvPr/>
        </p:nvSpPr>
        <p:spPr bwMode="auto">
          <a:xfrm>
            <a:off x="1847528" y="3212976"/>
            <a:ext cx="3744416" cy="6059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9" name="Rechteck 28">
            <a:extLst>
              <a:ext uri="{C183D7F6-B498-43B3-948B-1728B52AA6E4}">
                <adec:decorative xmlns:adec="http://schemas.microsoft.com/office/drawing/2017/decorative" val="1"/>
              </a:ext>
            </a:extLst>
          </p:cNvPr>
          <p:cNvSpPr/>
          <p:nvPr/>
        </p:nvSpPr>
        <p:spPr bwMode="auto">
          <a:xfrm>
            <a:off x="407368" y="2818394"/>
            <a:ext cx="3600400" cy="2718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13" name="Rechteck 12">
            <a:extLst>
              <a:ext uri="{C183D7F6-B498-43B3-948B-1728B52AA6E4}">
                <adec:decorative xmlns:adec="http://schemas.microsoft.com/office/drawing/2017/decorative" val="1"/>
              </a:ext>
            </a:extLst>
          </p:cNvPr>
          <p:cNvSpPr/>
          <p:nvPr/>
        </p:nvSpPr>
        <p:spPr bwMode="auto">
          <a:xfrm>
            <a:off x="407368" y="3429000"/>
            <a:ext cx="2952328" cy="28803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ln>
                <a:solidFill>
                  <a:schemeClr val="bg2">
                    <a:lumMod val="50000"/>
                  </a:schemeClr>
                </a:solidFill>
              </a:ln>
              <a:solidFill>
                <a:schemeClr val="bg1"/>
              </a:solidFill>
            </a:endParaRPr>
          </a:p>
        </p:txBody>
      </p:sp>
      <p:pic>
        <p:nvPicPr>
          <p:cNvPr id="27" name="Grafik 26" descr="A question from the nacaps survey asking respondents about their mental health in the last four weeks, prompting them to fill in a number of days. "/>
          <p:cNvPicPr>
            <a:picLocks noChangeAspect="1"/>
          </p:cNvPicPr>
          <p:nvPr/>
        </p:nvPicPr>
        <p:blipFill>
          <a:blip r:embed="rId7"/>
          <a:srcRect t="2792"/>
          <a:stretch/>
        </p:blipFill>
        <p:spPr bwMode="auto">
          <a:xfrm>
            <a:off x="5911414" y="1909073"/>
            <a:ext cx="5706271" cy="3426313"/>
          </a:xfrm>
          <a:prstGeom prst="rect">
            <a:avLst/>
          </a:prstGeom>
          <a:ln>
            <a:solidFill>
              <a:schemeClr val="tx1"/>
            </a:solidFill>
          </a:ln>
        </p:spPr>
      </p:pic>
      <p:sp>
        <p:nvSpPr>
          <p:cNvPr id="30" name="Rechteck 29">
            <a:extLst>
              <a:ext uri="{C183D7F6-B498-43B3-948B-1728B52AA6E4}">
                <adec:decorative xmlns:adec="http://schemas.microsoft.com/office/drawing/2017/decorative" val="1"/>
              </a:ext>
            </a:extLst>
          </p:cNvPr>
          <p:cNvSpPr/>
          <p:nvPr/>
        </p:nvSpPr>
        <p:spPr bwMode="auto">
          <a:xfrm>
            <a:off x="6744072" y="3429000"/>
            <a:ext cx="3672408"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31" name="Rechteck 30">
            <a:extLst>
              <a:ext uri="{C183D7F6-B498-43B3-948B-1728B52AA6E4}">
                <adec:decorative xmlns:adec="http://schemas.microsoft.com/office/drawing/2017/decorative" val="1"/>
              </a:ext>
            </a:extLst>
          </p:cNvPr>
          <p:cNvSpPr/>
          <p:nvPr/>
        </p:nvSpPr>
        <p:spPr bwMode="auto">
          <a:xfrm>
            <a:off x="5911414" y="3933056"/>
            <a:ext cx="4793098"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3" name="Textfeld 22" descr="Image source">
            <a:extLst>
              <a:ext uri="{FF2B5EF4-FFF2-40B4-BE49-F238E27FC236}">
                <a16:creationId xmlns:a16="http://schemas.microsoft.com/office/drawing/2014/main" id="{BB0A6E18-67A0-4D5C-9D3D-B5863AFFAF2D}"/>
              </a:ext>
            </a:extLst>
          </p:cNvPr>
          <p:cNvSpPr txBox="1"/>
          <p:nvPr/>
        </p:nvSpPr>
        <p:spPr bwMode="auto">
          <a:xfrm>
            <a:off x="5820923" y="5317758"/>
            <a:ext cx="5891700"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(4nd wave - doctoral candidates) (English) ". Question C11.</a:t>
            </a:r>
          </a:p>
        </p:txBody>
      </p:sp>
      <p:sp>
        <p:nvSpPr>
          <p:cNvPr id="19" name="Textfeld 18" descr="Image source">
            <a:extLst>
              <a:ext uri="{FF2B5EF4-FFF2-40B4-BE49-F238E27FC236}">
                <a16:creationId xmlns:a16="http://schemas.microsoft.com/office/drawing/2014/main" id="{D52CD24F-A694-4D5A-96B4-C66651AA173B}"/>
              </a:ext>
            </a:extLst>
          </p:cNvPr>
          <p:cNvSpPr txBox="1"/>
          <p:nvPr/>
        </p:nvSpPr>
        <p:spPr bwMode="auto">
          <a:xfrm>
            <a:off x="5817304" y="5661248"/>
            <a:ext cx="5895319"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Instrument adopted from Center for Disease Control and Prevention (2000). Measuring Healthy Days. Atlanta, Georgia: CDC,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51</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1BA15E3F-7B1F-430B-9113-920FB1D33186}"/>
              </a:ext>
            </a:extLst>
          </p:cNvPr>
          <p:cNvSpPr>
            <a:spLocks noGrp="1"/>
          </p:cNvSpPr>
          <p:nvPr>
            <p:ph type="title"/>
          </p:nvPr>
        </p:nvSpPr>
        <p:spPr>
          <a:xfrm>
            <a:off x="215844" y="109128"/>
            <a:ext cx="4367988" cy="848201"/>
          </a:xfrm>
        </p:spPr>
        <p:txBody>
          <a:bodyPr>
            <a:normAutofit/>
          </a:bodyPr>
          <a:lstStyle/>
          <a:p>
            <a:r>
              <a:rPr lang="en-US" sz="2400">
                <a:solidFill>
                  <a:schemeClr val="bg1"/>
                </a:solidFill>
                <a:latin typeface="Arial" panose="020B0604020202020204" pitchFamily="34" charset="0"/>
                <a:cs typeface="Arial" panose="020B0604020202020204" pitchFamily="34" charset="0"/>
              </a:rPr>
              <a:t>Open Question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1022316" y="1484784"/>
            <a:ext cx="1152128"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Pros </a:t>
            </a:r>
            <a:endParaRPr lang="en-US"/>
          </a:p>
        </p:txBody>
      </p:sp>
      <p:sp>
        <p:nvSpPr>
          <p:cNvPr id="16" name="Textfeld 15"/>
          <p:cNvSpPr txBox="1"/>
          <p:nvPr/>
        </p:nvSpPr>
        <p:spPr bwMode="auto">
          <a:xfrm>
            <a:off x="550391" y="2361654"/>
            <a:ext cx="4753521" cy="2262158"/>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more </a:t>
            </a:r>
            <a:r>
              <a:rPr lang="en-US" b="1">
                <a:latin typeface="Arial"/>
                <a:cs typeface="Arial"/>
              </a:rPr>
              <a:t>nuanced</a:t>
            </a:r>
            <a:r>
              <a:rPr lang="en-US">
                <a:latin typeface="Arial"/>
                <a:cs typeface="Arial"/>
              </a:rPr>
              <a:t>, in-depth answers</a:t>
            </a:r>
            <a:endParaRPr lang="en-US"/>
          </a:p>
          <a:p>
            <a:pPr marL="285750" indent="-285750">
              <a:spcAft>
                <a:spcPts val="600"/>
              </a:spcAft>
              <a:buFont typeface="Arial"/>
              <a:buChar char="•"/>
              <a:defRPr/>
            </a:pPr>
            <a:r>
              <a:rPr lang="en-US">
                <a:latin typeface="Arial"/>
                <a:cs typeface="Arial"/>
              </a:rPr>
              <a:t>allows to </a:t>
            </a:r>
            <a:r>
              <a:rPr lang="en-US" b="1">
                <a:latin typeface="Arial"/>
                <a:cs typeface="Arial"/>
              </a:rPr>
              <a:t>express themselves </a:t>
            </a:r>
            <a:r>
              <a:rPr lang="en-US">
                <a:latin typeface="Arial"/>
                <a:cs typeface="Arial"/>
              </a:rPr>
              <a:t>without being influenced by predefined response options</a:t>
            </a:r>
            <a:endParaRPr lang="en-US"/>
          </a:p>
          <a:p>
            <a:pPr marL="742950" lvl="1" indent="-285750">
              <a:spcAft>
                <a:spcPts val="600"/>
              </a:spcAft>
              <a:buFont typeface="Courier New"/>
              <a:buChar char="o"/>
              <a:defRPr/>
            </a:pPr>
            <a:r>
              <a:rPr lang="en-US">
                <a:latin typeface="Arial"/>
                <a:cs typeface="Arial"/>
              </a:rPr>
              <a:t>more honest answers</a:t>
            </a:r>
            <a:endParaRPr lang="en-US"/>
          </a:p>
          <a:p>
            <a:pPr marL="285750" indent="-285750">
              <a:spcAft>
                <a:spcPts val="600"/>
              </a:spcAft>
              <a:buFont typeface="Arial"/>
              <a:buChar char="•"/>
              <a:defRPr/>
            </a:pPr>
            <a:r>
              <a:rPr lang="en-US">
                <a:latin typeface="Arial"/>
                <a:cs typeface="Arial"/>
              </a:rPr>
              <a:t>may introduce </a:t>
            </a:r>
            <a:r>
              <a:rPr lang="en-US" b="1">
                <a:latin typeface="Arial"/>
                <a:cs typeface="Arial"/>
              </a:rPr>
              <a:t>new ideas </a:t>
            </a:r>
            <a:r>
              <a:rPr lang="en-US">
                <a:latin typeface="Arial"/>
                <a:cs typeface="Arial"/>
              </a:rPr>
              <a:t>or perspectives that researchers hadn't considered</a:t>
            </a:r>
            <a:endParaRPr lang="en-US"/>
          </a:p>
        </p:txBody>
      </p:sp>
      <p:pic>
        <p:nvPicPr>
          <p:cNvPr id="20" name="Grafik 19">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2195965" y="1484784"/>
            <a:ext cx="624865" cy="624865"/>
          </a:xfrm>
          <a:prstGeom prst="rect">
            <a:avLst/>
          </a:prstGeom>
        </p:spPr>
      </p:pic>
      <p:sp>
        <p:nvSpPr>
          <p:cNvPr id="22" name="Rechteck 21"/>
          <p:cNvSpPr/>
          <p:nvPr/>
        </p:nvSpPr>
        <p:spPr bwMode="auto">
          <a:xfrm>
            <a:off x="6025678" y="1484784"/>
            <a:ext cx="338269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When useful? </a:t>
            </a:r>
            <a:endParaRPr lang="en-US"/>
          </a:p>
        </p:txBody>
      </p:sp>
      <p:sp>
        <p:nvSpPr>
          <p:cNvPr id="11" name="Textfeld 10"/>
          <p:cNvSpPr txBox="1"/>
          <p:nvPr/>
        </p:nvSpPr>
        <p:spPr bwMode="auto">
          <a:xfrm>
            <a:off x="6096000" y="2348880"/>
            <a:ext cx="4312395" cy="3247043"/>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explore </a:t>
            </a:r>
            <a:r>
              <a:rPr lang="en-US" b="1">
                <a:latin typeface="Arial"/>
                <a:cs typeface="Arial"/>
              </a:rPr>
              <a:t>new ideas </a:t>
            </a:r>
            <a:r>
              <a:rPr lang="en-US">
                <a:latin typeface="Arial"/>
                <a:cs typeface="Arial"/>
              </a:rPr>
              <a:t>or understand complex behaviours and motivations (explorative research)</a:t>
            </a:r>
            <a:endParaRPr lang="en-US"/>
          </a:p>
          <a:p>
            <a:pPr marL="285750" indent="-285750">
              <a:spcAft>
                <a:spcPts val="600"/>
              </a:spcAft>
              <a:buFont typeface="Arial"/>
              <a:buChar char="•"/>
              <a:defRPr/>
            </a:pPr>
            <a:r>
              <a:rPr lang="en-US">
                <a:latin typeface="Arial"/>
                <a:cs typeface="Arial"/>
              </a:rPr>
              <a:t>gather </a:t>
            </a:r>
            <a:r>
              <a:rPr lang="en-US" b="1">
                <a:latin typeface="Arial"/>
                <a:cs typeface="Arial"/>
              </a:rPr>
              <a:t>rich</a:t>
            </a:r>
            <a:r>
              <a:rPr lang="en-US">
                <a:latin typeface="Arial"/>
                <a:cs typeface="Arial"/>
              </a:rPr>
              <a:t>, detailed feedback or narratives </a:t>
            </a:r>
            <a:endParaRPr lang="en-US"/>
          </a:p>
          <a:p>
            <a:pPr marL="285750" indent="-285750">
              <a:spcAft>
                <a:spcPts val="600"/>
              </a:spcAft>
              <a:buFont typeface="Arial"/>
              <a:buChar char="•"/>
              <a:defRPr/>
            </a:pPr>
            <a:r>
              <a:rPr lang="en-US">
                <a:latin typeface="Arial"/>
                <a:cs typeface="Arial"/>
              </a:rPr>
              <a:t>when there is a </a:t>
            </a:r>
            <a:r>
              <a:rPr lang="en-US" b="1">
                <a:latin typeface="Arial"/>
                <a:cs typeface="Arial"/>
              </a:rPr>
              <a:t>large number </a:t>
            </a:r>
            <a:r>
              <a:rPr lang="en-US">
                <a:latin typeface="Arial"/>
                <a:cs typeface="Arial"/>
              </a:rPr>
              <a:t>of possible answer options</a:t>
            </a:r>
            <a:endParaRPr lang="en-US"/>
          </a:p>
          <a:p>
            <a:pPr marL="285750" indent="-285750">
              <a:spcAft>
                <a:spcPts val="600"/>
              </a:spcAft>
              <a:buFont typeface="Arial"/>
              <a:buChar char="•"/>
              <a:defRPr/>
            </a:pPr>
            <a:r>
              <a:rPr lang="en-US">
                <a:latin typeface="Arial"/>
                <a:cs typeface="Arial"/>
              </a:rPr>
              <a:t>very </a:t>
            </a:r>
            <a:r>
              <a:rPr lang="en-US" b="1">
                <a:latin typeface="Arial"/>
                <a:cs typeface="Arial"/>
              </a:rPr>
              <a:t>emotional </a:t>
            </a:r>
            <a:r>
              <a:rPr lang="en-US">
                <a:latin typeface="Arial"/>
                <a:cs typeface="Arial"/>
              </a:rPr>
              <a:t>topics</a:t>
            </a:r>
            <a:endParaRPr lang="en-US"/>
          </a:p>
          <a:p>
            <a:pPr marL="285750" indent="-285750">
              <a:spcAft>
                <a:spcPts val="600"/>
              </a:spcAft>
              <a:buFont typeface="Arial"/>
              <a:buChar char="•"/>
              <a:defRPr/>
            </a:pPr>
            <a:r>
              <a:rPr lang="en-US" b="1">
                <a:latin typeface="Arial"/>
                <a:cs typeface="Arial"/>
              </a:rPr>
              <a:t>Creating closed questions</a:t>
            </a:r>
            <a:endParaRPr lang="en-US"/>
          </a:p>
          <a:p>
            <a:pPr marL="285750" indent="-285750">
              <a:spcAft>
                <a:spcPts val="600"/>
              </a:spcAft>
              <a:buFont typeface="Arial"/>
              <a:buChar char="•"/>
              <a:defRPr/>
            </a:pPr>
            <a:endParaRPr lang="en-US">
              <a:latin typeface="Arial"/>
              <a:cs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312D77E4-A11E-4254-A723-F8A7BDB9D1CE}"/>
              </a:ext>
            </a:extLst>
          </p:cNvPr>
          <p:cNvSpPr>
            <a:spLocks noGrp="1"/>
          </p:cNvSpPr>
          <p:nvPr>
            <p:ph type="title"/>
          </p:nvPr>
        </p:nvSpPr>
        <p:spPr>
          <a:xfrm>
            <a:off x="280647" y="44624"/>
            <a:ext cx="6319409" cy="831627"/>
          </a:xfrm>
        </p:spPr>
        <p:txBody>
          <a:bodyPr>
            <a:normAutofit/>
          </a:bodyPr>
          <a:lstStyle/>
          <a:p>
            <a:r>
              <a:rPr lang="en-US" sz="2400">
                <a:solidFill>
                  <a:schemeClr val="bg1"/>
                </a:solidFill>
                <a:latin typeface="Arial" panose="020B0604020202020204" pitchFamily="34" charset="0"/>
                <a:cs typeface="Arial" panose="020B0604020202020204" pitchFamily="34" charset="0"/>
              </a:rPr>
              <a:t>Open Question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1022316" y="1484784"/>
            <a:ext cx="1152128"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Cons </a:t>
            </a:r>
            <a:endParaRPr lang="en-US"/>
          </a:p>
        </p:txBody>
      </p:sp>
      <p:pic>
        <p:nvPicPr>
          <p:cNvPr id="21" name="Grafik 20">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2238241" y="1496909"/>
            <a:ext cx="563939" cy="563939"/>
          </a:xfrm>
          <a:prstGeom prst="rect">
            <a:avLst/>
          </a:prstGeom>
        </p:spPr>
      </p:pic>
      <p:sp>
        <p:nvSpPr>
          <p:cNvPr id="14" name="Textfeld 13"/>
          <p:cNvSpPr txBox="1"/>
          <p:nvPr/>
        </p:nvSpPr>
        <p:spPr bwMode="auto">
          <a:xfrm>
            <a:off x="1055440" y="2138159"/>
            <a:ext cx="4753521" cy="4385816"/>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might provide very short, incomplete, or vague answers</a:t>
            </a:r>
            <a:endParaRPr lang="en-US"/>
          </a:p>
          <a:p>
            <a:pPr marL="742950" lvl="1" indent="-285750">
              <a:spcAft>
                <a:spcPts val="600"/>
              </a:spcAft>
              <a:buFont typeface="Courier New"/>
              <a:buChar char="o"/>
              <a:defRPr/>
            </a:pPr>
            <a:r>
              <a:rPr lang="en-US">
                <a:latin typeface="Arial"/>
                <a:cs typeface="Arial"/>
              </a:rPr>
              <a:t>varying data quality</a:t>
            </a:r>
            <a:endParaRPr lang="en-US"/>
          </a:p>
          <a:p>
            <a:pPr marL="742950" lvl="1" indent="-285750">
              <a:spcAft>
                <a:spcPts val="600"/>
              </a:spcAft>
              <a:buFont typeface="Courier New"/>
              <a:buChar char="o"/>
              <a:defRPr/>
            </a:pPr>
            <a:r>
              <a:rPr lang="en-US">
                <a:latin typeface="Arial"/>
                <a:cs typeface="Arial"/>
              </a:rPr>
              <a:t>subject to bias</a:t>
            </a:r>
            <a:endParaRPr lang="en-US"/>
          </a:p>
          <a:p>
            <a:pPr marL="285750" indent="-285750">
              <a:spcAft>
                <a:spcPts val="600"/>
              </a:spcAft>
              <a:buFont typeface="Arial"/>
              <a:buChar char="•"/>
              <a:defRPr/>
            </a:pPr>
            <a:r>
              <a:rPr lang="en-US">
                <a:latin typeface="Arial"/>
                <a:cs typeface="Arial"/>
              </a:rPr>
              <a:t>time consuming</a:t>
            </a:r>
            <a:endParaRPr lang="en-US"/>
          </a:p>
          <a:p>
            <a:pPr marL="285750" indent="-285750">
              <a:spcAft>
                <a:spcPts val="600"/>
              </a:spcAft>
              <a:buFont typeface="Arial"/>
              <a:buChar char="•"/>
              <a:defRPr/>
            </a:pPr>
            <a:r>
              <a:rPr lang="en-US">
                <a:latin typeface="Arial"/>
                <a:cs typeface="Arial"/>
              </a:rPr>
              <a:t>high cognitive burden</a:t>
            </a:r>
            <a:endParaRPr lang="en-US"/>
          </a:p>
          <a:p>
            <a:pPr marL="742950" lvl="1" indent="-285750">
              <a:spcAft>
                <a:spcPts val="600"/>
              </a:spcAft>
              <a:buFont typeface="Courier New"/>
              <a:buChar char="o"/>
              <a:defRPr/>
            </a:pPr>
            <a:r>
              <a:rPr lang="en-US">
                <a:latin typeface="Arial"/>
                <a:cs typeface="Arial"/>
              </a:rPr>
              <a:t>potential risk of disengagement, non-response and drop-out</a:t>
            </a:r>
            <a:endParaRPr lang="en-US"/>
          </a:p>
          <a:p>
            <a:pPr marL="268288" lvl="1" indent="-268288">
              <a:spcAft>
                <a:spcPts val="600"/>
              </a:spcAft>
              <a:buFont typeface="Arial"/>
              <a:buChar char="•"/>
              <a:defRPr/>
            </a:pPr>
            <a:r>
              <a:rPr lang="en-US">
                <a:latin typeface="Arial"/>
                <a:cs typeface="Arial"/>
              </a:rPr>
              <a:t>requires coding, categorization, or cleaning </a:t>
            </a:r>
            <a:endParaRPr lang="en-US"/>
          </a:p>
          <a:p>
            <a:pPr marL="720724" lvl="1" indent="-277813">
              <a:spcAft>
                <a:spcPts val="600"/>
              </a:spcAft>
              <a:buFont typeface="Courier New"/>
              <a:buChar char="o"/>
              <a:defRPr/>
            </a:pPr>
            <a:r>
              <a:rPr lang="en-US">
                <a:latin typeface="Arial"/>
                <a:cs typeface="Arial"/>
              </a:rPr>
              <a:t>subjective</a:t>
            </a:r>
            <a:endParaRPr lang="en-US"/>
          </a:p>
          <a:p>
            <a:pPr marL="720724" lvl="1" indent="-277813">
              <a:spcAft>
                <a:spcPts val="600"/>
              </a:spcAft>
              <a:buFont typeface="Courier New"/>
              <a:buChar char="o"/>
              <a:defRPr/>
            </a:pPr>
            <a:r>
              <a:rPr lang="en-US">
                <a:latin typeface="Arial"/>
                <a:cs typeface="Arial"/>
              </a:rPr>
              <a:t>resource-intensive</a:t>
            </a:r>
            <a:endParaRPr lang="en-US"/>
          </a:p>
          <a:p>
            <a:pPr marL="285750" indent="-285750">
              <a:spcAft>
                <a:spcPts val="600"/>
              </a:spcAft>
              <a:buFont typeface="Arial"/>
              <a:buChar char="•"/>
              <a:defRPr/>
            </a:pPr>
            <a:endParaRPr lang="en-US">
              <a:latin typeface="Arial"/>
              <a:cs typeface="Arial"/>
            </a:endParaRPr>
          </a:p>
        </p:txBody>
      </p:sp>
      <p:sp>
        <p:nvSpPr>
          <p:cNvPr id="13" name="Rechteck 12"/>
          <p:cNvSpPr/>
          <p:nvPr/>
        </p:nvSpPr>
        <p:spPr bwMode="auto">
          <a:xfrm>
            <a:off x="6071260" y="1482805"/>
            <a:ext cx="391317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When problematic? </a:t>
            </a:r>
            <a:endParaRPr lang="en-US"/>
          </a:p>
        </p:txBody>
      </p:sp>
      <p:sp>
        <p:nvSpPr>
          <p:cNvPr id="15" name="Textfeld 14"/>
          <p:cNvSpPr txBox="1"/>
          <p:nvPr/>
        </p:nvSpPr>
        <p:spPr bwMode="auto">
          <a:xfrm>
            <a:off x="6095007" y="2060848"/>
            <a:ext cx="4753521" cy="1631216"/>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difficult to generalize findings or compare them across respondents or groups</a:t>
            </a:r>
            <a:endParaRPr lang="en-US"/>
          </a:p>
          <a:p>
            <a:pPr marL="285750" indent="-285750">
              <a:spcAft>
                <a:spcPts val="600"/>
              </a:spcAft>
              <a:buFont typeface="Arial"/>
              <a:buChar char="•"/>
              <a:defRPr/>
            </a:pPr>
            <a:r>
              <a:rPr lang="en-US">
                <a:latin typeface="Arial"/>
                <a:cs typeface="Arial"/>
              </a:rPr>
              <a:t>challenging in cross-cultural or multilingual contexts</a:t>
            </a:r>
            <a:endParaRPr lang="en-US"/>
          </a:p>
          <a:p>
            <a:pPr marL="285750" indent="-285750">
              <a:spcAft>
                <a:spcPts val="600"/>
              </a:spcAft>
              <a:buFont typeface="Arial"/>
              <a:buChar char="•"/>
              <a:defRPr/>
            </a:pPr>
            <a:r>
              <a:rPr lang="en-US">
                <a:latin typeface="Arial"/>
                <a:cs typeface="Arial"/>
              </a:rPr>
              <a:t>Large scale surveys</a:t>
            </a: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80CC32ED-BCB7-4015-A946-0918F91C4770}"/>
              </a:ext>
            </a:extLst>
          </p:cNvPr>
          <p:cNvSpPr>
            <a:spLocks noGrp="1"/>
          </p:cNvSpPr>
          <p:nvPr>
            <p:ph type="title"/>
          </p:nvPr>
        </p:nvSpPr>
        <p:spPr>
          <a:xfrm>
            <a:off x="209940" y="-194683"/>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Half-open Question</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What is it?</a:t>
            </a:r>
            <a:endParaRPr lang="en-US"/>
          </a:p>
        </p:txBody>
      </p:sp>
      <p:sp>
        <p:nvSpPr>
          <p:cNvPr id="15" name="Textfeld 14"/>
          <p:cNvSpPr txBox="1"/>
          <p:nvPr/>
        </p:nvSpPr>
        <p:spPr bwMode="auto">
          <a:xfrm>
            <a:off x="6285096" y="1844824"/>
            <a:ext cx="4753521" cy="2262158"/>
          </a:xfrm>
          <a:prstGeom prst="rect">
            <a:avLst/>
          </a:prstGeom>
          <a:noFill/>
        </p:spPr>
        <p:txBody>
          <a:bodyPr wrap="square">
            <a:spAutoFit/>
          </a:bodyPr>
          <a:lstStyle/>
          <a:p>
            <a:pPr>
              <a:spcAft>
                <a:spcPts val="600"/>
              </a:spcAft>
              <a:defRPr/>
            </a:pPr>
            <a:r>
              <a:rPr lang="en-US" b="1">
                <a:solidFill>
                  <a:srgbClr val="0070C0"/>
                </a:solidFill>
                <a:latin typeface="Arial"/>
                <a:cs typeface="Arial"/>
              </a:rPr>
              <a:t>Characteristics</a:t>
            </a:r>
            <a:r>
              <a:rPr lang="en-US" b="1">
                <a:latin typeface="Arial"/>
                <a:cs typeface="Arial"/>
              </a:rPr>
              <a:t> </a:t>
            </a:r>
            <a:endParaRPr lang="en-US"/>
          </a:p>
          <a:p>
            <a:pPr marL="285750" indent="-285750">
              <a:spcAft>
                <a:spcPts val="600"/>
              </a:spcAft>
              <a:buFont typeface="Arial"/>
              <a:buChar char="•"/>
              <a:defRPr/>
            </a:pPr>
            <a:r>
              <a:rPr lang="en-US">
                <a:latin typeface="Arial"/>
                <a:cs typeface="Arial"/>
              </a:rPr>
              <a:t>offered a </a:t>
            </a:r>
            <a:r>
              <a:rPr lang="en-US" b="1">
                <a:latin typeface="Arial"/>
                <a:cs typeface="Arial"/>
              </a:rPr>
              <a:t>set of predefined answers </a:t>
            </a:r>
            <a:r>
              <a:rPr lang="en-US">
                <a:latin typeface="Arial"/>
                <a:cs typeface="Arial"/>
              </a:rPr>
              <a:t>but respondents can (optionally) write in their </a:t>
            </a:r>
            <a:r>
              <a:rPr lang="en-US" b="1">
                <a:latin typeface="Arial"/>
                <a:cs typeface="Arial"/>
              </a:rPr>
              <a:t>own response </a:t>
            </a:r>
            <a:r>
              <a:rPr lang="en-US">
                <a:latin typeface="Arial"/>
                <a:cs typeface="Arial"/>
              </a:rPr>
              <a:t>if none of the choices fit</a:t>
            </a:r>
            <a:endParaRPr lang="en-US"/>
          </a:p>
          <a:p>
            <a:pPr marL="285750" indent="-285750">
              <a:spcAft>
                <a:spcPts val="600"/>
              </a:spcAft>
              <a:buFont typeface="Arial"/>
              <a:buChar char="•"/>
              <a:defRPr/>
            </a:pPr>
            <a:r>
              <a:rPr lang="en-US" b="1">
                <a:latin typeface="Arial"/>
                <a:cs typeface="Arial"/>
              </a:rPr>
              <a:t>hybrid </a:t>
            </a:r>
            <a:r>
              <a:rPr lang="en-US">
                <a:latin typeface="Arial"/>
                <a:cs typeface="Arial"/>
              </a:rPr>
              <a:t>between closed and open-ended question</a:t>
            </a:r>
            <a:endParaRPr lang="en-US"/>
          </a:p>
          <a:p>
            <a:pPr marL="285750" indent="-285750">
              <a:spcAft>
                <a:spcPts val="600"/>
              </a:spcAft>
              <a:buFont typeface="Arial"/>
              <a:buChar char="•"/>
              <a:defRPr/>
            </a:pPr>
            <a:r>
              <a:rPr lang="en-US">
                <a:latin typeface="Arial"/>
                <a:cs typeface="Arial"/>
              </a:rPr>
              <a:t>works with </a:t>
            </a:r>
            <a:r>
              <a:rPr lang="en-US" b="1">
                <a:latin typeface="Arial"/>
                <a:cs typeface="Arial"/>
              </a:rPr>
              <a:t>single- </a:t>
            </a:r>
            <a:r>
              <a:rPr lang="en-US">
                <a:latin typeface="Arial"/>
                <a:cs typeface="Arial"/>
              </a:rPr>
              <a:t>and </a:t>
            </a:r>
            <a:r>
              <a:rPr lang="en-US" b="1">
                <a:latin typeface="Arial"/>
                <a:cs typeface="Arial"/>
              </a:rPr>
              <a:t>multiple</a:t>
            </a:r>
            <a:r>
              <a:rPr lang="en-US">
                <a:latin typeface="Arial"/>
                <a:cs typeface="Arial"/>
              </a:rPr>
              <a:t> answer</a:t>
            </a:r>
            <a:endParaRPr lang="en-US"/>
          </a:p>
        </p:txBody>
      </p:sp>
      <p:sp>
        <p:nvSpPr>
          <p:cNvPr id="16" name="Textfeld 15"/>
          <p:cNvSpPr txBox="1"/>
          <p:nvPr/>
        </p:nvSpPr>
        <p:spPr bwMode="auto">
          <a:xfrm>
            <a:off x="6262222" y="4433917"/>
            <a:ext cx="3682258" cy="723275"/>
          </a:xfrm>
          <a:prstGeom prst="rect">
            <a:avLst/>
          </a:prstGeom>
          <a:noFill/>
        </p:spPr>
        <p:txBody>
          <a:bodyPr wrap="square">
            <a:spAutoFit/>
          </a:bodyPr>
          <a:lstStyle/>
          <a:p>
            <a:pPr>
              <a:spcAft>
                <a:spcPts val="600"/>
              </a:spcAft>
              <a:defRPr/>
            </a:pPr>
            <a:r>
              <a:rPr lang="en-US" b="1">
                <a:solidFill>
                  <a:srgbClr val="0070C0"/>
                </a:solidFill>
                <a:latin typeface="Arial"/>
                <a:cs typeface="Arial"/>
              </a:rPr>
              <a:t>Level of measurement </a:t>
            </a:r>
            <a:endParaRPr lang="en-US"/>
          </a:p>
          <a:p>
            <a:pPr>
              <a:spcAft>
                <a:spcPts val="1200"/>
              </a:spcAft>
              <a:defRPr/>
            </a:pPr>
            <a:r>
              <a:rPr lang="en-US">
                <a:latin typeface="Arial"/>
                <a:cs typeface="Arial"/>
              </a:rPr>
              <a:t>Nominal, ordinal, interval or ratio</a:t>
            </a:r>
            <a:endParaRPr lang="en-US"/>
          </a:p>
        </p:txBody>
      </p:sp>
      <p:pic>
        <p:nvPicPr>
          <p:cNvPr id="3" name="Grafik 2" descr="A question from the Nacaps survey asking respondents to indicate their main supervisors position. There are seven answers with radio buttons, the last one also has an open answer text field. "/>
          <p:cNvPicPr>
            <a:picLocks noChangeAspect="1"/>
          </p:cNvPicPr>
          <p:nvPr/>
        </p:nvPicPr>
        <p:blipFill>
          <a:blip r:embed="rId6"/>
          <a:stretch/>
        </p:blipFill>
        <p:spPr bwMode="auto">
          <a:xfrm>
            <a:off x="482468" y="1858019"/>
            <a:ext cx="4677428" cy="3877216"/>
          </a:xfrm>
          <a:prstGeom prst="rect">
            <a:avLst/>
          </a:prstGeom>
          <a:ln>
            <a:solidFill>
              <a:schemeClr val="tx1"/>
            </a:solidFill>
          </a:ln>
        </p:spPr>
      </p:pic>
      <p:sp>
        <p:nvSpPr>
          <p:cNvPr id="11" name="Rechteck 10">
            <a:extLst>
              <a:ext uri="{C183D7F6-B498-43B3-948B-1728B52AA6E4}">
                <adec:decorative xmlns:adec="http://schemas.microsoft.com/office/drawing/2017/decorative" val="1"/>
              </a:ext>
            </a:extLst>
          </p:cNvPr>
          <p:cNvSpPr/>
          <p:nvPr/>
        </p:nvSpPr>
        <p:spPr bwMode="auto">
          <a:xfrm>
            <a:off x="2138652" y="2924944"/>
            <a:ext cx="100811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14" name="Textfeld 13" descr="Image source">
            <a:extLst>
              <a:ext uri="{FF2B5EF4-FFF2-40B4-BE49-F238E27FC236}">
                <a16:creationId xmlns:a16="http://schemas.microsoft.com/office/drawing/2014/main" id="{AECF678B-5B39-42E1-A8A7-5491B16AFEDA}"/>
              </a:ext>
            </a:extLst>
          </p:cNvPr>
          <p:cNvSpPr txBox="1"/>
          <p:nvPr/>
        </p:nvSpPr>
        <p:spPr bwMode="auto">
          <a:xfrm>
            <a:off x="375930" y="5786100"/>
            <a:ext cx="4783966" cy="523220"/>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 A08.</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54</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BFAE0290-7656-4731-9DDC-1F778BCED426}"/>
              </a:ext>
            </a:extLst>
          </p:cNvPr>
          <p:cNvSpPr>
            <a:spLocks noGrp="1"/>
          </p:cNvSpPr>
          <p:nvPr>
            <p:ph type="title"/>
          </p:nvPr>
        </p:nvSpPr>
        <p:spPr>
          <a:xfrm>
            <a:off x="326524" y="141861"/>
            <a:ext cx="10515600" cy="774272"/>
          </a:xfrm>
        </p:spPr>
        <p:txBody>
          <a:bodyPr>
            <a:normAutofit/>
          </a:bodyPr>
          <a:lstStyle/>
          <a:p>
            <a:r>
              <a:rPr lang="en-US" sz="2400">
                <a:solidFill>
                  <a:schemeClr val="bg1"/>
                </a:solidFill>
                <a:latin typeface="Arial" panose="020B0604020202020204" pitchFamily="34" charset="0"/>
                <a:cs typeface="Arial" panose="020B0604020202020204" pitchFamily="34" charset="0"/>
              </a:rPr>
              <a:t>Half-open Question</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268760"/>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When to use?</a:t>
            </a:r>
            <a:endParaRPr lang="en-US"/>
          </a:p>
        </p:txBody>
      </p:sp>
      <p:sp>
        <p:nvSpPr>
          <p:cNvPr id="30" name="Textfeld 29"/>
          <p:cNvSpPr txBox="1"/>
          <p:nvPr/>
        </p:nvSpPr>
        <p:spPr bwMode="auto">
          <a:xfrm>
            <a:off x="357133" y="2132856"/>
            <a:ext cx="5090795" cy="3046988"/>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when you anticipate additional answers</a:t>
            </a:r>
            <a:endParaRPr lang="en-US"/>
          </a:p>
          <a:p>
            <a:pPr marL="285750" indent="-285750">
              <a:spcAft>
                <a:spcPts val="600"/>
              </a:spcAft>
              <a:buFont typeface="Arial"/>
              <a:buChar char="•"/>
              <a:defRPr/>
            </a:pPr>
            <a:r>
              <a:rPr lang="en-US">
                <a:latin typeface="Arial"/>
                <a:cs typeface="Arial"/>
              </a:rPr>
              <a:t>to ensure flexibility</a:t>
            </a:r>
            <a:endParaRPr lang="en-US"/>
          </a:p>
          <a:p>
            <a:pPr marL="285750" indent="-285750">
              <a:spcAft>
                <a:spcPts val="600"/>
              </a:spcAft>
              <a:buFont typeface="Arial"/>
              <a:buChar char="•"/>
              <a:defRPr/>
            </a:pPr>
            <a:r>
              <a:rPr lang="en-US">
                <a:latin typeface="Arial"/>
                <a:cs typeface="Arial"/>
              </a:rPr>
              <a:t>to reduce cognitive load</a:t>
            </a:r>
            <a:endParaRPr lang="en-US"/>
          </a:p>
          <a:p>
            <a:pPr marL="285750" indent="-285750">
              <a:spcAft>
                <a:spcPts val="600"/>
              </a:spcAft>
              <a:buFont typeface="Arial"/>
              <a:buChar char="•"/>
              <a:defRPr/>
            </a:pPr>
            <a:r>
              <a:rPr lang="en-US">
                <a:latin typeface="Arial"/>
                <a:cs typeface="Arial"/>
              </a:rPr>
              <a:t>to maintain the ease of preprocessing closed-ended questions but also gather potentially valuable insights</a:t>
            </a:r>
            <a:endParaRPr lang="en-US"/>
          </a:p>
          <a:p>
            <a:pPr marL="285750" indent="-285750">
              <a:spcAft>
                <a:spcPts val="600"/>
              </a:spcAft>
              <a:buFont typeface="Arial"/>
              <a:buChar char="•"/>
              <a:defRPr/>
            </a:pPr>
            <a:endParaRPr lang="en-US">
              <a:latin typeface="Arial"/>
              <a:cs typeface="Arial"/>
            </a:endParaRPr>
          </a:p>
          <a:p>
            <a:pPr marL="285750" indent="-285750">
              <a:spcAft>
                <a:spcPts val="600"/>
              </a:spcAft>
              <a:buFont typeface="Arial"/>
              <a:buChar char="•"/>
              <a:defRPr/>
            </a:pPr>
            <a:endParaRPr lang="en-US">
              <a:latin typeface="Arial"/>
              <a:cs typeface="Arial"/>
            </a:endParaRPr>
          </a:p>
          <a:p>
            <a:pPr>
              <a:spcAft>
                <a:spcPts val="600"/>
              </a:spcAft>
              <a:defRPr/>
            </a:pPr>
            <a:endParaRPr lang="en-US">
              <a:latin typeface="Arial"/>
              <a:cs typeface="Arial"/>
            </a:endParaRPr>
          </a:p>
        </p:txBody>
      </p:sp>
      <p:pic>
        <p:nvPicPr>
          <p:cNvPr id="3" name="Grafik 2" descr="A short video showing a guy in a suit looking into the camera while his hands imitate someone making an offer, hands touching the suit then putting his fingertips together before then opening the hands and putting them together again. At the top of the video some text says: „Trade offer“ with some Attention signs on each side and a red background. Underneath text on the left says: „i get: neat data“, on the right it says: „you get: feel heard“. "/>
          <p:cNvPicPr>
            <a:picLocks noChangeAspect="1"/>
          </p:cNvPicPr>
          <p:nvPr/>
        </p:nvPicPr>
        <p:blipFill>
          <a:blip r:embed="rId6"/>
          <a:stretch/>
        </p:blipFill>
        <p:spPr bwMode="auto">
          <a:xfrm>
            <a:off x="7185515" y="1698086"/>
            <a:ext cx="2476500" cy="4391025"/>
          </a:xfrm>
          <a:prstGeom prst="rect">
            <a:avLst/>
          </a:prstGeom>
        </p:spPr>
      </p:pic>
      <p:sp>
        <p:nvSpPr>
          <p:cNvPr id="11" name="Textfeld 10" descr="Image source">
            <a:extLst>
              <a:ext uri="{FF2B5EF4-FFF2-40B4-BE49-F238E27FC236}">
                <a16:creationId xmlns:a16="http://schemas.microsoft.com/office/drawing/2014/main" id="{25FACB3B-E51A-487C-A8C3-83C465DB49FA}"/>
              </a:ext>
            </a:extLst>
          </p:cNvPr>
          <p:cNvSpPr txBox="1"/>
          <p:nvPr/>
        </p:nvSpPr>
        <p:spPr>
          <a:xfrm>
            <a:off x="7097216" y="6146140"/>
            <a:ext cx="2743200"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Meme based on the "Trade Offer" format, originating from a TikTok video by Josh Swain (@itsjojosiwa, 2021). Meme created using imgflip.com (accessed June 25, 2025).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55</a:t>
            </a:fld>
            <a:endParaRPr lang="en-US">
              <a:solidFill>
                <a:schemeClr val="bg1">
                  <a:lumMod val="50000"/>
                </a:schemeClr>
              </a:solidFill>
              <a:latin typeface="Helvetica"/>
            </a:endParaRPr>
          </a:p>
        </p:txBody>
      </p:sp>
      <p:sp>
        <p:nvSpPr>
          <p:cNvPr id="6" name="Titel 5">
            <a:extLst>
              <a:ext uri="{FF2B5EF4-FFF2-40B4-BE49-F238E27FC236}">
                <a16:creationId xmlns:a16="http://schemas.microsoft.com/office/drawing/2014/main" id="{24247760-C4D2-4FEC-9532-4ADCB55E99E1}"/>
              </a:ext>
            </a:extLst>
          </p:cNvPr>
          <p:cNvSpPr>
            <a:spLocks noGrp="1"/>
          </p:cNvSpPr>
          <p:nvPr>
            <p:ph type="title"/>
          </p:nvPr>
        </p:nvSpPr>
        <p:spPr>
          <a:xfrm>
            <a:off x="191344" y="158763"/>
            <a:ext cx="8991160" cy="749957"/>
          </a:xfrm>
        </p:spPr>
        <p:txBody>
          <a:bodyPr>
            <a:normAutofit/>
          </a:bodyPr>
          <a:lstStyle/>
          <a:p>
            <a:r>
              <a:rPr lang="en-US" sz="2400">
                <a:solidFill>
                  <a:schemeClr val="bg1"/>
                </a:solidFill>
                <a:latin typeface="Arial" panose="020B0604020202020204" pitchFamily="34" charset="0"/>
                <a:cs typeface="Arial" panose="020B0604020202020204" pitchFamily="34" charset="0"/>
              </a:rPr>
              <a:t>Rating Scales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What is it?</a:t>
            </a:r>
            <a:endParaRPr lang="en-US"/>
          </a:p>
        </p:txBody>
      </p:sp>
      <p:sp>
        <p:nvSpPr>
          <p:cNvPr id="15" name="Textfeld 14"/>
          <p:cNvSpPr txBox="1"/>
          <p:nvPr/>
        </p:nvSpPr>
        <p:spPr bwMode="auto">
          <a:xfrm>
            <a:off x="6285096" y="1868472"/>
            <a:ext cx="4753521" cy="2185214"/>
          </a:xfrm>
          <a:prstGeom prst="rect">
            <a:avLst/>
          </a:prstGeom>
          <a:noFill/>
        </p:spPr>
        <p:txBody>
          <a:bodyPr wrap="square">
            <a:spAutoFit/>
          </a:bodyPr>
          <a:lstStyle/>
          <a:p>
            <a:pPr>
              <a:spcAft>
                <a:spcPts val="600"/>
              </a:spcAft>
              <a:defRPr/>
            </a:pPr>
            <a:r>
              <a:rPr lang="en-US" b="1">
                <a:solidFill>
                  <a:srgbClr val="0070C0"/>
                </a:solidFill>
                <a:latin typeface="Arial"/>
                <a:cs typeface="Arial"/>
              </a:rPr>
              <a:t>Characteristics</a:t>
            </a:r>
            <a:r>
              <a:rPr lang="en-US" b="1">
                <a:latin typeface="Arial"/>
                <a:cs typeface="Arial"/>
              </a:rPr>
              <a:t> </a:t>
            </a:r>
            <a:endParaRPr lang="en-US"/>
          </a:p>
          <a:p>
            <a:pPr marL="285750" indent="-285750">
              <a:spcAft>
                <a:spcPts val="600"/>
              </a:spcAft>
              <a:buFont typeface="Arial"/>
              <a:buChar char="•"/>
              <a:defRPr/>
            </a:pPr>
            <a:r>
              <a:rPr lang="en-US">
                <a:latin typeface="Arial"/>
                <a:cs typeface="Arial"/>
              </a:rPr>
              <a:t>any question format (or statement) where respondents are asked to </a:t>
            </a:r>
            <a:r>
              <a:rPr lang="en-US" b="1">
                <a:latin typeface="Arial"/>
                <a:cs typeface="Arial"/>
              </a:rPr>
              <a:t>evaluate something along a continuum</a:t>
            </a:r>
            <a:endParaRPr lang="en-US"/>
          </a:p>
          <a:p>
            <a:pPr marL="285750" indent="-285750">
              <a:spcAft>
                <a:spcPts val="600"/>
              </a:spcAft>
              <a:buFont typeface="Arial"/>
              <a:buChar char="•"/>
              <a:defRPr/>
            </a:pPr>
            <a:r>
              <a:rPr lang="en-US">
                <a:latin typeface="Arial"/>
                <a:cs typeface="Arial"/>
              </a:rPr>
              <a:t>can have various formats, including numeric scales, graphic scales, or descriptive labels</a:t>
            </a:r>
            <a:endParaRPr lang="en-US"/>
          </a:p>
        </p:txBody>
      </p:sp>
      <p:sp>
        <p:nvSpPr>
          <p:cNvPr id="16" name="Textfeld 15"/>
          <p:cNvSpPr txBox="1"/>
          <p:nvPr/>
        </p:nvSpPr>
        <p:spPr bwMode="auto">
          <a:xfrm>
            <a:off x="6301701" y="4509120"/>
            <a:ext cx="3682258" cy="723275"/>
          </a:xfrm>
          <a:prstGeom prst="rect">
            <a:avLst/>
          </a:prstGeom>
          <a:noFill/>
        </p:spPr>
        <p:txBody>
          <a:bodyPr wrap="square">
            <a:spAutoFit/>
          </a:bodyPr>
          <a:lstStyle/>
          <a:p>
            <a:pPr>
              <a:spcAft>
                <a:spcPts val="600"/>
              </a:spcAft>
              <a:defRPr/>
            </a:pPr>
            <a:r>
              <a:rPr lang="en-US" b="1">
                <a:solidFill>
                  <a:srgbClr val="0070C0"/>
                </a:solidFill>
                <a:latin typeface="Arial"/>
                <a:cs typeface="Arial"/>
              </a:rPr>
              <a:t>Level of measurement </a:t>
            </a:r>
            <a:endParaRPr lang="en-US"/>
          </a:p>
          <a:p>
            <a:pPr>
              <a:spcAft>
                <a:spcPts val="1200"/>
              </a:spcAft>
              <a:defRPr/>
            </a:pPr>
            <a:r>
              <a:rPr lang="en-US">
                <a:latin typeface="Arial"/>
                <a:cs typeface="Arial"/>
              </a:rPr>
              <a:t>Ordinal or interval</a:t>
            </a:r>
            <a:endParaRPr lang="en-US"/>
          </a:p>
        </p:txBody>
      </p:sp>
      <p:grpSp>
        <p:nvGrpSpPr>
          <p:cNvPr id="2" name="Gruppieren 1" descr="A question from the Nacaps survey asking about the respondent’s satisfaction with their employers handling of the pandemic situation. The answer options are a range between 1 (very dissatisfied) and 5 (very satisfied). ">
            <a:extLst>
              <a:ext uri="{FF2B5EF4-FFF2-40B4-BE49-F238E27FC236}">
                <a16:creationId xmlns:a16="http://schemas.microsoft.com/office/drawing/2014/main" id="{2AFAD31A-A551-4C32-9B78-2FAA743A48E5}"/>
              </a:ext>
            </a:extLst>
          </p:cNvPr>
          <p:cNvGrpSpPr/>
          <p:nvPr/>
        </p:nvGrpSpPr>
        <p:grpSpPr>
          <a:xfrm>
            <a:off x="452164" y="1988840"/>
            <a:ext cx="5115639" cy="2601630"/>
            <a:chOff x="452164" y="1988840"/>
            <a:chExt cx="5115639" cy="2601630"/>
          </a:xfrm>
        </p:grpSpPr>
        <p:pic>
          <p:nvPicPr>
            <p:cNvPr id="3" name="Grafik 2"/>
            <p:cNvPicPr>
              <a:picLocks noChangeAspect="1"/>
            </p:cNvPicPr>
            <p:nvPr/>
          </p:nvPicPr>
          <p:blipFill>
            <a:blip r:embed="rId6"/>
            <a:stretch/>
          </p:blipFill>
          <p:spPr bwMode="auto">
            <a:xfrm>
              <a:off x="509087" y="2060848"/>
              <a:ext cx="5010849" cy="1600423"/>
            </a:xfrm>
            <a:prstGeom prst="rect">
              <a:avLst/>
            </a:prstGeom>
          </p:spPr>
        </p:pic>
        <p:pic>
          <p:nvPicPr>
            <p:cNvPr id="8" name="Grafik 7"/>
            <p:cNvPicPr>
              <a:picLocks noChangeAspect="1"/>
            </p:cNvPicPr>
            <p:nvPr/>
          </p:nvPicPr>
          <p:blipFill>
            <a:blip r:embed="rId7"/>
            <a:stretch/>
          </p:blipFill>
          <p:spPr bwMode="auto">
            <a:xfrm>
              <a:off x="452164" y="3647363"/>
              <a:ext cx="5115639" cy="943107"/>
            </a:xfrm>
            <a:prstGeom prst="rect">
              <a:avLst/>
            </a:prstGeom>
          </p:spPr>
        </p:pic>
        <p:sp>
          <p:nvSpPr>
            <p:cNvPr id="11" name="Rechteck 10"/>
            <p:cNvSpPr/>
            <p:nvPr/>
          </p:nvSpPr>
          <p:spPr bwMode="auto">
            <a:xfrm>
              <a:off x="452164" y="1988840"/>
              <a:ext cx="5115639" cy="26016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grpSp>
      <p:sp>
        <p:nvSpPr>
          <p:cNvPr id="18" name="Textfeld 17" descr="Image source">
            <a:extLst>
              <a:ext uri="{FF2B5EF4-FFF2-40B4-BE49-F238E27FC236}">
                <a16:creationId xmlns:a16="http://schemas.microsoft.com/office/drawing/2014/main" id="{0CFE9569-6D39-4FF1-8BAF-75A1FF95DFB0}"/>
              </a:ext>
            </a:extLst>
          </p:cNvPr>
          <p:cNvSpPr txBox="1"/>
          <p:nvPr/>
        </p:nvSpPr>
        <p:spPr bwMode="auto">
          <a:xfrm>
            <a:off x="372854" y="4581128"/>
            <a:ext cx="5258310" cy="523220"/>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 D04.</a:t>
            </a:r>
          </a:p>
        </p:txBody>
      </p:sp>
      <p:sp>
        <p:nvSpPr>
          <p:cNvPr id="14" name="Textfeld 13" descr="Image source">
            <a:extLst>
              <a:ext uri="{FF2B5EF4-FFF2-40B4-BE49-F238E27FC236}">
                <a16:creationId xmlns:a16="http://schemas.microsoft.com/office/drawing/2014/main" id="{2BCF722D-F80B-44CF-9EE3-B03EC6AC6E01}"/>
              </a:ext>
            </a:extLst>
          </p:cNvPr>
          <p:cNvSpPr txBox="1"/>
          <p:nvPr/>
        </p:nvSpPr>
        <p:spPr bwMode="auto">
          <a:xfrm>
            <a:off x="375930" y="5029726"/>
            <a:ext cx="5258310"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Instrument adapted from Delgado-Osorio, X., Gierke, M., Jaen, J., Kansiime, J., Lonken, D., Pérez-Bosch Quesada, E., Ramachandran, K., Rizzi, T. &amp; Saxena, P. (2023). Being a Doctoral Researcher in the Leibniz Association: 2021 Leibniz PhD Network Survey Report, https://www.ssoar.info/ssoar/handle/document/89848</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56</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6855B74-086F-4071-9255-EFEB700B6E96}"/>
              </a:ext>
            </a:extLst>
          </p:cNvPr>
          <p:cNvSpPr>
            <a:spLocks noGrp="1"/>
          </p:cNvSpPr>
          <p:nvPr>
            <p:ph type="title"/>
          </p:nvPr>
        </p:nvSpPr>
        <p:spPr>
          <a:xfrm>
            <a:off x="213707" y="101731"/>
            <a:ext cx="3817640" cy="687611"/>
          </a:xfrm>
        </p:spPr>
        <p:txBody>
          <a:bodyPr>
            <a:normAutofit/>
          </a:bodyPr>
          <a:lstStyle/>
          <a:p>
            <a:r>
              <a:rPr lang="en-US" sz="2400">
                <a:solidFill>
                  <a:schemeClr val="bg1"/>
                </a:solidFill>
                <a:latin typeface="Arial" panose="020B0604020202020204" pitchFamily="34" charset="0"/>
                <a:cs typeface="Arial" panose="020B0604020202020204" pitchFamily="34" charset="0"/>
              </a:rPr>
              <a:t>Rating Scales</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548856" y="1052736"/>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 more examples</a:t>
            </a:r>
            <a:endParaRPr lang="en-US"/>
          </a:p>
        </p:txBody>
      </p:sp>
      <p:pic>
        <p:nvPicPr>
          <p:cNvPr id="6" name="Grafik 5" descr="A question from the Nacaps survey asking respondents about how much they have been personally affected by the corona pandemic. They are given prompts which they can then answer by choosing an answer from a range between 1 and 5. "/>
          <p:cNvPicPr>
            <a:picLocks noChangeAspect="1"/>
          </p:cNvPicPr>
          <p:nvPr/>
        </p:nvPicPr>
        <p:blipFill>
          <a:blip r:embed="rId6"/>
          <a:stretch/>
        </p:blipFill>
        <p:spPr bwMode="auto">
          <a:xfrm>
            <a:off x="623391" y="1675837"/>
            <a:ext cx="4377963" cy="4817248"/>
          </a:xfrm>
          <a:prstGeom prst="rect">
            <a:avLst/>
          </a:prstGeom>
          <a:ln>
            <a:solidFill>
              <a:schemeClr val="tx1"/>
            </a:solidFill>
          </a:ln>
        </p:spPr>
      </p:pic>
      <p:pic>
        <p:nvPicPr>
          <p:cNvPr id="14" name="Grafik 13" descr="A question from the Nacaps survey asking respondents to choose from a range between 1 and 5 in reaction to three statements. "/>
          <p:cNvPicPr>
            <a:picLocks noChangeAspect="1"/>
          </p:cNvPicPr>
          <p:nvPr/>
        </p:nvPicPr>
        <p:blipFill>
          <a:blip r:embed="rId7"/>
          <a:stretch/>
        </p:blipFill>
        <p:spPr bwMode="auto">
          <a:xfrm>
            <a:off x="5323537" y="1669716"/>
            <a:ext cx="5582429" cy="3991532"/>
          </a:xfrm>
          <a:prstGeom prst="rect">
            <a:avLst/>
          </a:prstGeom>
          <a:ln>
            <a:solidFill>
              <a:schemeClr val="tx1"/>
            </a:solidFill>
          </a:ln>
        </p:spPr>
      </p:pic>
      <p:sp>
        <p:nvSpPr>
          <p:cNvPr id="11" name="Textfeld 10" descr="Image source">
            <a:extLst>
              <a:ext uri="{FF2B5EF4-FFF2-40B4-BE49-F238E27FC236}">
                <a16:creationId xmlns:a16="http://schemas.microsoft.com/office/drawing/2014/main" id="{6E39A6DC-5778-4DA3-BC8F-D4F1756DF4B7}"/>
              </a:ext>
            </a:extLst>
          </p:cNvPr>
          <p:cNvSpPr txBox="1"/>
          <p:nvPr/>
        </p:nvSpPr>
        <p:spPr bwMode="auto">
          <a:xfrm>
            <a:off x="5231904" y="5733256"/>
            <a:ext cx="6200576"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Questions D05 &amp; C18.</a:t>
            </a:r>
          </a:p>
        </p:txBody>
      </p:sp>
      <p:sp>
        <p:nvSpPr>
          <p:cNvPr id="17" name="Textfeld 16" descr="Image source"/>
          <p:cNvSpPr txBox="1"/>
          <p:nvPr/>
        </p:nvSpPr>
        <p:spPr bwMode="auto">
          <a:xfrm>
            <a:off x="5231904" y="6093296"/>
            <a:ext cx="6096000" cy="523220"/>
          </a:xfrm>
          <a:prstGeom prst="rect">
            <a:avLst/>
          </a:prstGeom>
          <a:noFill/>
        </p:spPr>
        <p:txBody>
          <a:bodyPr wrap="square">
            <a:spAutoFit/>
          </a:bodyPr>
          <a:lstStyle/>
          <a:p>
            <a:pPr>
              <a:defRPr/>
            </a:pPr>
            <a:r>
              <a:rPr lang="en-US" sz="700">
                <a:solidFill>
                  <a:schemeClr val="bg1">
                    <a:lumMod val="75000"/>
                  </a:schemeClr>
                </a:solidFill>
                <a:latin typeface="Arial"/>
                <a:cs typeface="Arial"/>
              </a:rPr>
              <a:t>Instruments adopted from FDZ-LIfBi (2020). Startkohorten 2-6. NEPS Corona und Bildung. Zusatzerhebung Mai 2020. Programmiervorlage CAWI, S. 62-64. https://www.neps-data.de/Portals/0/NEPS/Datenzentrum/Forschungsdaten/NEPS-C/NEPS-C_Q.zip and Beierlein, C., Kovaleva, A., Kemper, C. J., &amp; Rammstedt, B. (2014). Allgemeine Selbstwirksamkeit Kurzskala (ASKU). Zusammenstellung sozialwissenschaftlicher Items und</a:t>
            </a:r>
          </a:p>
          <a:p>
            <a:pPr>
              <a:defRPr/>
            </a:pPr>
            <a:r>
              <a:rPr lang="en-US" sz="700">
                <a:solidFill>
                  <a:schemeClr val="bg1">
                    <a:lumMod val="75000"/>
                  </a:schemeClr>
                </a:solidFill>
                <a:latin typeface="Arial"/>
                <a:cs typeface="Arial"/>
              </a:rPr>
              <a:t>Skalen (ZIS). https://doi.org/10.6102/zis35</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57</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EB254E89-A146-4B91-B7CA-EDC0F12E4BD3}"/>
              </a:ext>
            </a:extLst>
          </p:cNvPr>
          <p:cNvSpPr>
            <a:spLocks noGrp="1"/>
          </p:cNvSpPr>
          <p:nvPr>
            <p:ph type="title"/>
          </p:nvPr>
        </p:nvSpPr>
        <p:spPr>
          <a:xfrm>
            <a:off x="209940" y="232138"/>
            <a:ext cx="7994104" cy="577850"/>
          </a:xfrm>
        </p:spPr>
        <p:txBody>
          <a:bodyPr>
            <a:normAutofit/>
          </a:bodyPr>
          <a:lstStyle/>
          <a:p>
            <a:r>
              <a:rPr lang="en-US" sz="2400">
                <a:solidFill>
                  <a:schemeClr val="bg1"/>
                </a:solidFill>
                <a:latin typeface="Arial" panose="020B0604020202020204" pitchFamily="34" charset="0"/>
                <a:cs typeface="Arial" panose="020B0604020202020204" pitchFamily="34" charset="0"/>
              </a:rPr>
              <a:t>Rating Scales</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2" name="Rechteck 21"/>
          <p:cNvSpPr/>
          <p:nvPr/>
        </p:nvSpPr>
        <p:spPr bwMode="auto">
          <a:xfrm>
            <a:off x="375930" y="1556792"/>
            <a:ext cx="338269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When useful? </a:t>
            </a:r>
            <a:endParaRPr lang="en-US"/>
          </a:p>
        </p:txBody>
      </p:sp>
      <p:sp>
        <p:nvSpPr>
          <p:cNvPr id="11" name="Textfeld 10"/>
          <p:cNvSpPr txBox="1"/>
          <p:nvPr/>
        </p:nvSpPr>
        <p:spPr bwMode="auto">
          <a:xfrm>
            <a:off x="357166" y="2408108"/>
            <a:ext cx="6242890" cy="2693045"/>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to measure attitudes, feelings, perceptions, or opinions</a:t>
            </a:r>
            <a:endParaRPr lang="en-US"/>
          </a:p>
          <a:p>
            <a:pPr marL="285750" indent="-285750">
              <a:spcAft>
                <a:spcPts val="600"/>
              </a:spcAft>
              <a:buFont typeface="Arial"/>
              <a:buChar char="•"/>
              <a:defRPr/>
            </a:pPr>
            <a:r>
              <a:rPr lang="en-US">
                <a:latin typeface="Arial"/>
                <a:cs typeface="Arial"/>
              </a:rPr>
              <a:t>to measure intensity, frequency or likelihood</a:t>
            </a:r>
            <a:endParaRPr lang="en-US"/>
          </a:p>
          <a:p>
            <a:pPr marL="285750" indent="-285750">
              <a:spcAft>
                <a:spcPts val="600"/>
              </a:spcAft>
              <a:buFont typeface="Arial"/>
              <a:buChar char="•"/>
              <a:defRPr/>
            </a:pPr>
            <a:r>
              <a:rPr lang="en-US">
                <a:latin typeface="Arial"/>
                <a:cs typeface="Arial"/>
              </a:rPr>
              <a:t>to measure multiple aspects of a concept  (e.g. satisfaction with different job aspects)</a:t>
            </a:r>
            <a:endParaRPr lang="en-US"/>
          </a:p>
          <a:p>
            <a:pPr marL="285750" indent="-285750">
              <a:spcAft>
                <a:spcPts val="600"/>
              </a:spcAft>
              <a:buFont typeface="Arial"/>
              <a:buChar char="•"/>
              <a:defRPr/>
            </a:pPr>
            <a:r>
              <a:rPr lang="en-US">
                <a:latin typeface="Arial"/>
                <a:cs typeface="Arial"/>
              </a:rPr>
              <a:t>to measure a latent construct (e.g. self-efficacy)</a:t>
            </a:r>
            <a:endParaRPr lang="en-US"/>
          </a:p>
          <a:p>
            <a:pPr marL="285750" indent="-285750">
              <a:spcAft>
                <a:spcPts val="600"/>
              </a:spcAft>
              <a:buFont typeface="Arial"/>
              <a:buChar char="•"/>
              <a:defRPr/>
            </a:pPr>
            <a:r>
              <a:rPr lang="en-US">
                <a:latin typeface="Arial"/>
                <a:cs typeface="Arial"/>
              </a:rPr>
              <a:t>for group comparisons</a:t>
            </a:r>
            <a:endParaRPr lang="en-US"/>
          </a:p>
          <a:p>
            <a:pPr marL="285750" indent="-285750">
              <a:spcAft>
                <a:spcPts val="600"/>
              </a:spcAft>
              <a:buFont typeface="Arial"/>
              <a:buChar char="•"/>
              <a:defRPr/>
            </a:pPr>
            <a:r>
              <a:rPr lang="en-US">
                <a:latin typeface="Arial"/>
                <a:cs typeface="Arial"/>
              </a:rPr>
              <a:t>generate data that can be analyzed quantitatively (e.g., mean scores, frequency of agreement)</a:t>
            </a:r>
            <a:endParaRPr lang="en-US"/>
          </a:p>
        </p:txBody>
      </p:sp>
      <p:pic>
        <p:nvPicPr>
          <p:cNvPr id="3" name="Grafik 2" descr="Picture two of a two-piece illustration. At the top of the second picture it says: „Post-Questionnaire“ underneath which a text box shows a question where respondents are asked to imply how easily they found the info ranging from 1 to 5. Next to it the person who took the test in the first picture is standing looking smug and saying: „5 - it was very easy!“. "/>
          <p:cNvPicPr>
            <a:picLocks noChangeAspect="1"/>
          </p:cNvPicPr>
          <p:nvPr/>
        </p:nvPicPr>
        <p:blipFill>
          <a:blip r:embed="rId6"/>
          <a:srcRect l="50323"/>
          <a:stretch/>
        </p:blipFill>
        <p:spPr bwMode="auto">
          <a:xfrm>
            <a:off x="7968207" y="4097610"/>
            <a:ext cx="3227019" cy="2571750"/>
          </a:xfrm>
          <a:prstGeom prst="rect">
            <a:avLst/>
          </a:prstGeom>
        </p:spPr>
      </p:pic>
      <p:pic>
        <p:nvPicPr>
          <p:cNvPr id="12" name="Grafik 11" descr="Picture one of a two-piece illustration. At the top of the first picture the text says: „During usibility test…“ underneath which a two people can be seen, one of which is sitting at the computer seemingly taking the test while looking unhappy and saying: „Arrrggghhh… I can’t find anything from here!!!“. "/>
          <p:cNvPicPr>
            <a:picLocks noChangeAspect="1"/>
          </p:cNvPicPr>
          <p:nvPr/>
        </p:nvPicPr>
        <p:blipFill>
          <a:blip r:embed="rId6"/>
          <a:srcRect r="49569"/>
          <a:stretch/>
        </p:blipFill>
        <p:spPr bwMode="auto">
          <a:xfrm>
            <a:off x="7896200" y="1505322"/>
            <a:ext cx="3276043" cy="2571750"/>
          </a:xfrm>
          <a:prstGeom prst="rect">
            <a:avLst/>
          </a:prstGeom>
        </p:spPr>
      </p:pic>
      <p:sp>
        <p:nvSpPr>
          <p:cNvPr id="13" name="Textfeld 12" descr="Image source">
            <a:extLst>
              <a:ext uri="{FF2B5EF4-FFF2-40B4-BE49-F238E27FC236}">
                <a16:creationId xmlns:a16="http://schemas.microsoft.com/office/drawing/2014/main" id="{DD92DFC8-A247-4AB7-B325-16284AD34985}"/>
              </a:ext>
            </a:extLst>
          </p:cNvPr>
          <p:cNvSpPr txBox="1"/>
          <p:nvPr/>
        </p:nvSpPr>
        <p:spPr>
          <a:xfrm>
            <a:off x="7919108" y="6525344"/>
            <a:ext cx="3227019" cy="307777"/>
          </a:xfrm>
          <a:prstGeom prst="rect">
            <a:avLst/>
          </a:prstGeom>
          <a:noFill/>
        </p:spPr>
        <p:txBody>
          <a:bodyPr wrap="square">
            <a:spAutoFit/>
          </a:bodyPr>
          <a:lstStyle/>
          <a:p>
            <a:r>
              <a:rPr lang="en-US" sz="700" b="0">
                <a:solidFill>
                  <a:schemeClr val="bg1">
                    <a:lumMod val="75000"/>
                  </a:schemeClr>
                </a:solidFill>
                <a:effectLst/>
                <a:latin typeface="Arial" panose="020B0604020202020204" pitchFamily="34" charset="0"/>
                <a:cs typeface="Arial" panose="020B0604020202020204" pitchFamily="34" charset="0"/>
              </a:rPr>
              <a:t>Cartoon by Satu Kyröläinen (2015), retriebed from http://www.satukyrolainen.com/cartoons </a:t>
            </a:r>
            <a:r>
              <a:rPr lang="en-US" sz="700">
                <a:solidFill>
                  <a:schemeClr val="bg1">
                    <a:lumMod val="75000"/>
                  </a:schemeClr>
                </a:solidFill>
                <a:latin typeface="Arial" panose="020B0604020202020204" pitchFamily="34" charset="0"/>
                <a:cs typeface="Arial" panose="020B0604020202020204" pitchFamily="34" charset="0"/>
              </a:rPr>
              <a:t>(accessed June 25, 2025)</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A8706856-5D7D-46DD-8B2F-DCF2C99930DE}"/>
              </a:ext>
            </a:extLst>
          </p:cNvPr>
          <p:cNvSpPr>
            <a:spLocks noGrp="1"/>
          </p:cNvSpPr>
          <p:nvPr>
            <p:ph type="title"/>
          </p:nvPr>
        </p:nvSpPr>
        <p:spPr>
          <a:xfrm>
            <a:off x="305444" y="155058"/>
            <a:ext cx="5329808" cy="666160"/>
          </a:xfrm>
        </p:spPr>
        <p:txBody>
          <a:bodyPr>
            <a:normAutofit/>
          </a:bodyPr>
          <a:lstStyle/>
          <a:p>
            <a:r>
              <a:rPr lang="en-US" sz="2400">
                <a:solidFill>
                  <a:schemeClr val="bg1"/>
                </a:solidFill>
                <a:latin typeface="Arial" panose="020B0604020202020204" pitchFamily="34" charset="0"/>
                <a:cs typeface="Arial" panose="020B0604020202020204" pitchFamily="34" charset="0"/>
              </a:rPr>
              <a:t>Rating Scales</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2" name="Rechteck 21"/>
          <p:cNvSpPr/>
          <p:nvPr/>
        </p:nvSpPr>
        <p:spPr bwMode="auto">
          <a:xfrm>
            <a:off x="375930" y="1196752"/>
            <a:ext cx="338269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How to use it </a:t>
            </a:r>
            <a:endParaRPr lang="en-US"/>
          </a:p>
        </p:txBody>
      </p:sp>
      <p:sp>
        <p:nvSpPr>
          <p:cNvPr id="11" name="Textfeld 10"/>
          <p:cNvSpPr txBox="1"/>
          <p:nvPr/>
        </p:nvSpPr>
        <p:spPr bwMode="auto">
          <a:xfrm>
            <a:off x="357166" y="1893019"/>
            <a:ext cx="6242890" cy="369332"/>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a </a:t>
            </a:r>
            <a:r>
              <a:rPr lang="en-US" b="1">
                <a:latin typeface="Arial"/>
                <a:cs typeface="Arial"/>
              </a:rPr>
              <a:t>neutral</a:t>
            </a:r>
            <a:r>
              <a:rPr lang="en-US">
                <a:latin typeface="Arial"/>
                <a:cs typeface="Arial"/>
              </a:rPr>
              <a:t> midpoint?</a:t>
            </a:r>
            <a:endParaRPr lang="en-US"/>
          </a:p>
        </p:txBody>
      </p:sp>
      <p:sp>
        <p:nvSpPr>
          <p:cNvPr id="12" name="Textfeld 11"/>
          <p:cNvSpPr txBox="1"/>
          <p:nvPr/>
        </p:nvSpPr>
        <p:spPr bwMode="auto">
          <a:xfrm>
            <a:off x="335360" y="2227505"/>
            <a:ext cx="6242890" cy="923330"/>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an </a:t>
            </a:r>
            <a:r>
              <a:rPr lang="en-US" b="1">
                <a:latin typeface="Arial"/>
                <a:cs typeface="Arial"/>
              </a:rPr>
              <a:t>equal number of positive and negative options </a:t>
            </a:r>
            <a:r>
              <a:rPr lang="en-US">
                <a:latin typeface="Arial"/>
                <a:cs typeface="Arial"/>
              </a:rPr>
              <a:t>(most commonly 5 or 7 options), depending on how nuanced you need it</a:t>
            </a:r>
            <a:endParaRPr lang="en-US"/>
          </a:p>
        </p:txBody>
      </p:sp>
      <p:sp>
        <p:nvSpPr>
          <p:cNvPr id="13" name="Textfeld 12"/>
          <p:cNvSpPr txBox="1"/>
          <p:nvPr/>
        </p:nvSpPr>
        <p:spPr bwMode="auto">
          <a:xfrm>
            <a:off x="357166" y="3140968"/>
            <a:ext cx="6242890" cy="369332"/>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include scale</a:t>
            </a:r>
            <a:r>
              <a:rPr lang="en-US" b="1">
                <a:latin typeface="Arial"/>
                <a:cs typeface="Arial"/>
              </a:rPr>
              <a:t> labelling </a:t>
            </a:r>
            <a:r>
              <a:rPr lang="en-US">
                <a:latin typeface="Arial"/>
                <a:cs typeface="Arial"/>
              </a:rPr>
              <a:t>(min. end-point labels)?</a:t>
            </a:r>
            <a:endParaRPr lang="en-US"/>
          </a:p>
        </p:txBody>
      </p:sp>
      <p:sp>
        <p:nvSpPr>
          <p:cNvPr id="14" name="Textfeld 13"/>
          <p:cNvSpPr txBox="1"/>
          <p:nvPr/>
        </p:nvSpPr>
        <p:spPr bwMode="auto">
          <a:xfrm>
            <a:off x="357166" y="3501008"/>
            <a:ext cx="6242890" cy="369332"/>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scale should </a:t>
            </a:r>
            <a:r>
              <a:rPr lang="en-US" b="1">
                <a:latin typeface="Arial"/>
                <a:cs typeface="Arial"/>
              </a:rPr>
              <a:t>match </a:t>
            </a:r>
            <a:r>
              <a:rPr lang="en-US">
                <a:latin typeface="Arial"/>
                <a:cs typeface="Arial"/>
              </a:rPr>
              <a:t>question/statement</a:t>
            </a:r>
            <a:endParaRPr lang="en-US"/>
          </a:p>
        </p:txBody>
      </p:sp>
      <p:sp>
        <p:nvSpPr>
          <p:cNvPr id="18" name="Textfeld 17"/>
          <p:cNvSpPr txBox="1"/>
          <p:nvPr/>
        </p:nvSpPr>
        <p:spPr bwMode="auto">
          <a:xfrm>
            <a:off x="357166" y="3815459"/>
            <a:ext cx="6242890" cy="923330"/>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use </a:t>
            </a:r>
            <a:r>
              <a:rPr lang="en-US" b="1">
                <a:latin typeface="Arial"/>
                <a:cs typeface="Arial"/>
              </a:rPr>
              <a:t>same set </a:t>
            </a:r>
            <a:r>
              <a:rPr lang="en-US">
                <a:latin typeface="Arial"/>
                <a:cs typeface="Arial"/>
              </a:rPr>
              <a:t>of response options (e.g., "Strongly agree," "Agree," etc.) to assess different aspects of the same topic</a:t>
            </a:r>
            <a:endParaRPr lang="en-US"/>
          </a:p>
        </p:txBody>
      </p:sp>
      <p:sp>
        <p:nvSpPr>
          <p:cNvPr id="17" name="Textfeld 16"/>
          <p:cNvSpPr txBox="1"/>
          <p:nvPr/>
        </p:nvSpPr>
        <p:spPr bwMode="auto">
          <a:xfrm>
            <a:off x="335360" y="4739079"/>
            <a:ext cx="6242890" cy="646331"/>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do not switch/change the </a:t>
            </a:r>
            <a:r>
              <a:rPr lang="en-US" b="1">
                <a:latin typeface="Arial"/>
                <a:cs typeface="Arial"/>
              </a:rPr>
              <a:t>scale direction </a:t>
            </a:r>
            <a:r>
              <a:rPr lang="en-US">
                <a:latin typeface="Arial"/>
                <a:cs typeface="Arial"/>
              </a:rPr>
              <a:t>along questionnaire (most commonly negative – positive)</a:t>
            </a:r>
            <a:endParaRPr lang="en-US"/>
          </a:p>
        </p:txBody>
      </p:sp>
      <p:sp>
        <p:nvSpPr>
          <p:cNvPr id="16" name="Textfeld 15"/>
          <p:cNvSpPr txBox="1"/>
          <p:nvPr/>
        </p:nvSpPr>
        <p:spPr bwMode="auto">
          <a:xfrm>
            <a:off x="335360" y="5373216"/>
            <a:ext cx="6242890" cy="369332"/>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provide </a:t>
            </a:r>
            <a:r>
              <a:rPr lang="en-US" b="1">
                <a:latin typeface="Arial"/>
                <a:cs typeface="Arial"/>
              </a:rPr>
              <a:t>additional ‘N/A’</a:t>
            </a:r>
            <a:r>
              <a:rPr lang="en-US">
                <a:latin typeface="Arial"/>
                <a:cs typeface="Arial"/>
              </a:rPr>
              <a:t> category when necessary?</a:t>
            </a:r>
            <a:endParaRPr lang="en-US"/>
          </a:p>
        </p:txBody>
      </p:sp>
      <p:sp>
        <p:nvSpPr>
          <p:cNvPr id="15" name="Textfeld 14"/>
          <p:cNvSpPr txBox="1"/>
          <p:nvPr/>
        </p:nvSpPr>
        <p:spPr bwMode="auto">
          <a:xfrm>
            <a:off x="313554" y="5733256"/>
            <a:ext cx="6242890" cy="369332"/>
          </a:xfrm>
          <a:prstGeom prst="rect">
            <a:avLst/>
          </a:prstGeom>
          <a:noFill/>
        </p:spPr>
        <p:txBody>
          <a:bodyPr wrap="square">
            <a:spAutoFit/>
          </a:bodyPr>
          <a:lstStyle/>
          <a:p>
            <a:pPr marL="285750" indent="-285750">
              <a:spcAft>
                <a:spcPts val="600"/>
              </a:spcAft>
              <a:buFont typeface="Arial"/>
              <a:buChar char="•"/>
              <a:defRPr/>
            </a:pPr>
            <a:r>
              <a:rPr lang="en-US" b="1">
                <a:latin typeface="Arial"/>
                <a:cs typeface="Arial"/>
              </a:rPr>
              <a:t>avoid very long </a:t>
            </a:r>
            <a:r>
              <a:rPr lang="en-US">
                <a:latin typeface="Arial"/>
                <a:cs typeface="Arial"/>
              </a:rPr>
              <a:t>item sets</a:t>
            </a:r>
            <a:endParaRPr lang="en-US"/>
          </a:p>
        </p:txBody>
      </p:sp>
      <p:pic>
        <p:nvPicPr>
          <p:cNvPr id="3" name="Grafik 2" descr="Screenshot of a tweet saying: „This is the scale that I will be using for everything from now on.“ with a still from the TV show „Who Wants to Be a Millionaire“ attached, where a guy and some audience members can be seen behind a box of text with a question and four possible answers. The question is: „Boasting a guest verse from Dr. Dre, what classic '90s R&amp;B hit features Blackstreet singing 'I like the way you work it'?“. The four possible answers are: „A: No Diggity“, „B: Hardly Any Diggity“, „C: A Fair Amount of Diggity“, and „D: An Overwhelming Surplus of Diggity“."/>
          <p:cNvPicPr>
            <a:picLocks noChangeAspect="1"/>
          </p:cNvPicPr>
          <p:nvPr/>
        </p:nvPicPr>
        <p:blipFill>
          <a:blip r:embed="rId6"/>
          <a:stretch/>
        </p:blipFill>
        <p:spPr bwMode="auto">
          <a:xfrm>
            <a:off x="7104112" y="1272450"/>
            <a:ext cx="4595644" cy="4918298"/>
          </a:xfrm>
          <a:prstGeom prst="rect">
            <a:avLst/>
          </a:prstGeom>
          <a:ln>
            <a:solidFill>
              <a:schemeClr val="tx1"/>
            </a:solidFill>
          </a:ln>
        </p:spPr>
      </p:pic>
      <p:sp>
        <p:nvSpPr>
          <p:cNvPr id="19" name="Textfeld 18" descr="Image source">
            <a:extLst>
              <a:ext uri="{FF2B5EF4-FFF2-40B4-BE49-F238E27FC236}">
                <a16:creationId xmlns:a16="http://schemas.microsoft.com/office/drawing/2014/main" id="{6C816CDD-2532-48F2-9123-323BA2223A0E}"/>
              </a:ext>
            </a:extLst>
          </p:cNvPr>
          <p:cNvSpPr txBox="1"/>
          <p:nvPr/>
        </p:nvSpPr>
        <p:spPr>
          <a:xfrm>
            <a:off x="7055012" y="6209762"/>
            <a:ext cx="4644744"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Image of a screenshot from Who Wants to Be a Millionaire? (ABC/Disney). Originally posted by @zannah on Twitter (retrieved June 25, 2025)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8" grpId="0"/>
      <p:bldP spid="17" grpId="0"/>
      <p:bldP spid="16"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59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1AF8E75B-A10A-4EC1-BD20-3615383CF0DB}"/>
              </a:ext>
            </a:extLst>
          </p:cNvPr>
          <p:cNvSpPr>
            <a:spLocks noGrp="1"/>
          </p:cNvSpPr>
          <p:nvPr>
            <p:ph type="title"/>
          </p:nvPr>
        </p:nvSpPr>
        <p:spPr>
          <a:xfrm>
            <a:off x="291768" y="101731"/>
            <a:ext cx="3457600" cy="791896"/>
          </a:xfrm>
        </p:spPr>
        <p:txBody>
          <a:bodyPr>
            <a:normAutofit/>
          </a:bodyPr>
          <a:lstStyle/>
          <a:p>
            <a:r>
              <a:rPr lang="en-US" sz="2400">
                <a:solidFill>
                  <a:schemeClr val="bg1"/>
                </a:solidFill>
                <a:latin typeface="Arial" panose="020B0604020202020204" pitchFamily="34" charset="0"/>
                <a:cs typeface="Arial" panose="020B0604020202020204" pitchFamily="34" charset="0"/>
              </a:rPr>
              <a:t>Semantic Differential</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2" name="Rechteck 21"/>
          <p:cNvSpPr/>
          <p:nvPr/>
        </p:nvSpPr>
        <p:spPr bwMode="auto">
          <a:xfrm>
            <a:off x="375930" y="1196752"/>
            <a:ext cx="338269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What is it? </a:t>
            </a:r>
            <a:endParaRPr lang="en-US"/>
          </a:p>
        </p:txBody>
      </p:sp>
      <p:sp>
        <p:nvSpPr>
          <p:cNvPr id="11" name="Textfeld 10"/>
          <p:cNvSpPr txBox="1"/>
          <p:nvPr/>
        </p:nvSpPr>
        <p:spPr bwMode="auto">
          <a:xfrm>
            <a:off x="357165" y="1893019"/>
            <a:ext cx="5954859" cy="369332"/>
          </a:xfrm>
          <a:prstGeom prst="rect">
            <a:avLst/>
          </a:prstGeom>
          <a:noFill/>
        </p:spPr>
        <p:txBody>
          <a:bodyPr wrap="square">
            <a:spAutoFit/>
          </a:bodyPr>
          <a:lstStyle/>
          <a:p>
            <a:pPr>
              <a:spcAft>
                <a:spcPts val="600"/>
              </a:spcAft>
              <a:defRPr/>
            </a:pPr>
            <a:r>
              <a:rPr lang="en-US" b="1">
                <a:solidFill>
                  <a:srgbClr val="0070C0"/>
                </a:solidFill>
                <a:latin typeface="Arial"/>
                <a:cs typeface="Arial"/>
              </a:rPr>
              <a:t>Characteristics</a:t>
            </a:r>
            <a:endParaRPr lang="en-US">
              <a:latin typeface="Arial"/>
              <a:cs typeface="Arial"/>
            </a:endParaRPr>
          </a:p>
        </p:txBody>
      </p:sp>
      <p:sp>
        <p:nvSpPr>
          <p:cNvPr id="17" name="Textfeld 16"/>
          <p:cNvSpPr txBox="1"/>
          <p:nvPr/>
        </p:nvSpPr>
        <p:spPr bwMode="auto">
          <a:xfrm>
            <a:off x="407368" y="2263148"/>
            <a:ext cx="6096000" cy="923330"/>
          </a:xfrm>
          <a:prstGeom prst="rect">
            <a:avLst/>
          </a:prstGeom>
          <a:noFill/>
        </p:spPr>
        <p:txBody>
          <a:bodyPr wrap="square">
            <a:spAutoFit/>
          </a:bodyPr>
          <a:lstStyle/>
          <a:p>
            <a:pPr>
              <a:spcAft>
                <a:spcPts val="600"/>
              </a:spcAft>
              <a:defRPr/>
            </a:pPr>
            <a:r>
              <a:rPr lang="en-US">
                <a:latin typeface="Arial"/>
                <a:cs typeface="Arial"/>
              </a:rPr>
              <a:t>Asks respondents to </a:t>
            </a:r>
            <a:r>
              <a:rPr lang="en-US" b="1">
                <a:latin typeface="Arial"/>
                <a:cs typeface="Arial"/>
              </a:rPr>
              <a:t>rate</a:t>
            </a:r>
            <a:r>
              <a:rPr lang="en-US">
                <a:latin typeface="Arial"/>
                <a:cs typeface="Arial"/>
              </a:rPr>
              <a:t> a concept, object, or idea on a scale between </a:t>
            </a:r>
            <a:r>
              <a:rPr lang="en-US" b="1">
                <a:latin typeface="Arial"/>
                <a:cs typeface="Arial"/>
              </a:rPr>
              <a:t>two opposite</a:t>
            </a:r>
            <a:r>
              <a:rPr lang="en-US">
                <a:latin typeface="Arial"/>
                <a:cs typeface="Arial"/>
              </a:rPr>
              <a:t> adjectives or phrases  (e.g., "good" vs. "bad," "strong" vs. "weak")</a:t>
            </a:r>
            <a:endParaRPr lang="en-US"/>
          </a:p>
        </p:txBody>
      </p:sp>
      <p:sp>
        <p:nvSpPr>
          <p:cNvPr id="25" name="Textfeld 24"/>
          <p:cNvSpPr txBox="1"/>
          <p:nvPr/>
        </p:nvSpPr>
        <p:spPr bwMode="auto">
          <a:xfrm>
            <a:off x="375930" y="3429000"/>
            <a:ext cx="3682258" cy="723275"/>
          </a:xfrm>
          <a:prstGeom prst="rect">
            <a:avLst/>
          </a:prstGeom>
          <a:noFill/>
        </p:spPr>
        <p:txBody>
          <a:bodyPr wrap="square">
            <a:spAutoFit/>
          </a:bodyPr>
          <a:lstStyle/>
          <a:p>
            <a:pPr>
              <a:spcAft>
                <a:spcPts val="600"/>
              </a:spcAft>
              <a:defRPr/>
            </a:pPr>
            <a:r>
              <a:rPr lang="en-US" b="1">
                <a:solidFill>
                  <a:srgbClr val="0070C0"/>
                </a:solidFill>
                <a:latin typeface="Arial"/>
                <a:cs typeface="Arial"/>
              </a:rPr>
              <a:t>Level of measurement </a:t>
            </a:r>
            <a:endParaRPr lang="en-US"/>
          </a:p>
          <a:p>
            <a:pPr>
              <a:spcAft>
                <a:spcPts val="1200"/>
              </a:spcAft>
              <a:defRPr/>
            </a:pPr>
            <a:r>
              <a:rPr lang="en-US">
                <a:latin typeface="Arial"/>
                <a:cs typeface="Arial"/>
              </a:rPr>
              <a:t>Ordinal</a:t>
            </a:r>
            <a:endParaRPr lang="en-US"/>
          </a:p>
        </p:txBody>
      </p:sp>
      <p:sp>
        <p:nvSpPr>
          <p:cNvPr id="24" name="Rechteck 23"/>
          <p:cNvSpPr/>
          <p:nvPr/>
        </p:nvSpPr>
        <p:spPr bwMode="auto">
          <a:xfrm>
            <a:off x="362826" y="4797152"/>
            <a:ext cx="5805181" cy="1443344"/>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When useful?</a:t>
            </a:r>
            <a:endParaRPr lang="en-US"/>
          </a:p>
          <a:p>
            <a:pPr>
              <a:lnSpc>
                <a:spcPct val="125000"/>
              </a:lnSpc>
              <a:defRPr/>
            </a:pPr>
            <a:r>
              <a:rPr lang="en-US">
                <a:latin typeface="Arial"/>
                <a:cs typeface="Arial"/>
              </a:rPr>
              <a:t>Best for capturing perceptions across </a:t>
            </a:r>
            <a:r>
              <a:rPr lang="en-US" b="1">
                <a:latin typeface="Arial"/>
                <a:cs typeface="Arial"/>
              </a:rPr>
              <a:t>multiple dimensions</a:t>
            </a:r>
          </a:p>
        </p:txBody>
      </p:sp>
      <p:pic>
        <p:nvPicPr>
          <p:cNvPr id="3" name="Grafik 2" descr="Screenshot of a semantic differential question. Five different scales with a range of 1 to 7, each showing a different word at the ends of the scales, e.g. on the first scale „luxury“ is the 1, and „Economical“ is the 7. "/>
          <p:cNvPicPr>
            <a:picLocks noChangeAspect="1"/>
          </p:cNvPicPr>
          <p:nvPr/>
        </p:nvPicPr>
        <p:blipFill>
          <a:blip r:embed="rId6"/>
          <a:stretch/>
        </p:blipFill>
        <p:spPr bwMode="auto">
          <a:xfrm>
            <a:off x="6672064" y="2035443"/>
            <a:ext cx="4968552" cy="3312368"/>
          </a:xfrm>
          <a:prstGeom prst="rect">
            <a:avLst/>
          </a:prstGeom>
          <a:ln>
            <a:solidFill>
              <a:schemeClr val="tx1"/>
            </a:solidFill>
          </a:ln>
        </p:spPr>
      </p:pic>
      <p:sp>
        <p:nvSpPr>
          <p:cNvPr id="15" name="Textfeld 14" descr="Image source">
            <a:extLst>
              <a:ext uri="{FF2B5EF4-FFF2-40B4-BE49-F238E27FC236}">
                <a16:creationId xmlns:a16="http://schemas.microsoft.com/office/drawing/2014/main" id="{8327EBA5-CFDD-40F5-9BCE-D22359C56770}"/>
              </a:ext>
            </a:extLst>
          </p:cNvPr>
          <p:cNvSpPr txBox="1"/>
          <p:nvPr/>
        </p:nvSpPr>
        <p:spPr>
          <a:xfrm>
            <a:off x="6600056" y="5353471"/>
            <a:ext cx="5040560"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Appinio. (n.d.). Semantic differential scale: Definition, advantages &amp; examples. Retrieved from https://www.appinio.com/en/blog/market-research/semantic-differential-scale (retrieved June 25, 2025)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0" name="Grafik 19">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5155" y="7068"/>
            <a:ext cx="12192000" cy="929554"/>
          </a:xfrm>
          <a:prstGeom prst="rect">
            <a:avLst/>
          </a:prstGeom>
        </p:spPr>
      </p:pic>
      <p:sp>
        <p:nvSpPr>
          <p:cNvPr id="13"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C21E210B-9E36-4925-B2B8-000AAB208A2B}"/>
              </a:ext>
            </a:extLst>
          </p:cNvPr>
          <p:cNvSpPr>
            <a:spLocks noGrp="1"/>
          </p:cNvSpPr>
          <p:nvPr>
            <p:ph type="title"/>
          </p:nvPr>
        </p:nvSpPr>
        <p:spPr>
          <a:xfrm>
            <a:off x="260920" y="-190937"/>
            <a:ext cx="10515600" cy="1325563"/>
          </a:xfrm>
        </p:spPr>
        <p:txBody>
          <a:bodyPr>
            <a:normAutofit/>
          </a:bodyPr>
          <a:lstStyle/>
          <a:p>
            <a:r>
              <a:rPr lang="en-US" sz="2400">
                <a:solidFill>
                  <a:schemeClr val="bg1"/>
                </a:solidFill>
                <a:latin typeface="Arial" panose="020B0604020202020204" pitchFamily="34" charset="0"/>
                <a:cs typeface="Arial" panose="020B0604020202020204" pitchFamily="34" charset="0"/>
              </a:rPr>
              <a:t>Who am I?</a:t>
            </a:r>
          </a:p>
        </p:txBody>
      </p:sp>
      <p:pic>
        <p:nvPicPr>
          <p:cNvPr id="9" name="Grafik 8">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23" name="Grafik 22">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26991" y="159920"/>
            <a:ext cx="1573665" cy="565098"/>
          </a:xfrm>
          <a:prstGeom prst="rect">
            <a:avLst/>
          </a:prstGeom>
        </p:spPr>
      </p:pic>
      <p:sp>
        <p:nvSpPr>
          <p:cNvPr id="8" name="Rechteck 7"/>
          <p:cNvSpPr/>
          <p:nvPr/>
        </p:nvSpPr>
        <p:spPr bwMode="auto">
          <a:xfrm>
            <a:off x="334683" y="1031285"/>
            <a:ext cx="11159902" cy="578043"/>
          </a:xfrm>
          <a:prstGeom prst="rect">
            <a:avLst/>
          </a:prstGeom>
        </p:spPr>
        <p:txBody>
          <a:bodyPr wrap="square">
            <a:spAutoFit/>
          </a:bodyPr>
          <a:lstStyle/>
          <a:p>
            <a:pPr>
              <a:lnSpc>
                <a:spcPct val="125000"/>
              </a:lnSpc>
              <a:spcAft>
                <a:spcPts val="600"/>
              </a:spcAft>
              <a:defRPr/>
            </a:pPr>
            <a:r>
              <a:rPr lang="en-US" sz="2800" b="1">
                <a:solidFill>
                  <a:srgbClr val="0070C0"/>
                </a:solidFill>
                <a:latin typeface="Arial"/>
                <a:cs typeface="Arial"/>
              </a:rPr>
              <a:t>National Academics Panel Study (Nacaps)</a:t>
            </a:r>
          </a:p>
        </p:txBody>
      </p:sp>
      <p:sp>
        <p:nvSpPr>
          <p:cNvPr id="12" name="Textfeld 11"/>
          <p:cNvSpPr txBox="1"/>
          <p:nvPr/>
        </p:nvSpPr>
        <p:spPr bwMode="auto">
          <a:xfrm>
            <a:off x="335360" y="1619508"/>
            <a:ext cx="8198625" cy="369332"/>
          </a:xfrm>
          <a:prstGeom prst="rect">
            <a:avLst/>
          </a:prstGeom>
          <a:noFill/>
        </p:spPr>
        <p:txBody>
          <a:bodyPr wrap="square">
            <a:spAutoFit/>
          </a:bodyPr>
          <a:lstStyle/>
          <a:p>
            <a:pPr>
              <a:spcAft>
                <a:spcPts val="600"/>
              </a:spcAft>
              <a:defRPr/>
            </a:pPr>
            <a:r>
              <a:rPr lang="en-US">
                <a:solidFill>
                  <a:srgbClr val="006AB2"/>
                </a:solidFill>
                <a:latin typeface="Arial"/>
                <a:cs typeface="Arial"/>
              </a:rPr>
              <a:t>Project duration: </a:t>
            </a:r>
            <a:r>
              <a:rPr lang="en-US">
                <a:latin typeface="Arial"/>
                <a:cs typeface="Arial"/>
              </a:rPr>
              <a:t>Januar 2017 – ongoing (funded by BMBF)</a:t>
            </a:r>
            <a:endParaRPr lang="en-US"/>
          </a:p>
        </p:txBody>
      </p:sp>
      <p:sp>
        <p:nvSpPr>
          <p:cNvPr id="11" name="Rechteck 10"/>
          <p:cNvSpPr/>
          <p:nvPr/>
        </p:nvSpPr>
        <p:spPr bwMode="auto">
          <a:xfrm>
            <a:off x="335360" y="2089586"/>
            <a:ext cx="5052391" cy="4231928"/>
          </a:xfrm>
          <a:prstGeom prst="rect">
            <a:avLst/>
          </a:prstGeom>
        </p:spPr>
        <p:txBody>
          <a:bodyPr wrap="square">
            <a:spAutoFit/>
          </a:bodyPr>
          <a:lstStyle/>
          <a:p>
            <a:pPr>
              <a:spcBef>
                <a:spcPts val="1800"/>
              </a:spcBef>
              <a:spcAft>
                <a:spcPts val="0"/>
              </a:spcAft>
              <a:defRPr/>
            </a:pPr>
            <a:r>
              <a:rPr lang="en-US">
                <a:solidFill>
                  <a:srgbClr val="006AB2"/>
                </a:solidFill>
                <a:latin typeface="Arial"/>
                <a:cs typeface="Arial"/>
              </a:rPr>
              <a:t>Target population: census survey</a:t>
            </a:r>
            <a:endParaRPr lang="en-US"/>
          </a:p>
          <a:p>
            <a:pPr marL="342900" indent="-342900">
              <a:spcAft>
                <a:spcPts val="600"/>
              </a:spcAft>
              <a:buFont typeface="Arial"/>
              <a:buChar char="•"/>
              <a:defRPr/>
            </a:pPr>
            <a:r>
              <a:rPr lang="en-US">
                <a:latin typeface="Arial"/>
                <a:cs typeface="Arial"/>
              </a:rPr>
              <a:t>All persons who started/completed a doctorate at a German HEI </a:t>
            </a:r>
            <a:endParaRPr lang="en-US"/>
          </a:p>
          <a:p>
            <a:pPr marL="342900" indent="-342900">
              <a:spcAft>
                <a:spcPts val="600"/>
              </a:spcAft>
              <a:buFont typeface="Arial"/>
              <a:buChar char="•"/>
              <a:defRPr/>
            </a:pPr>
            <a:r>
              <a:rPr lang="en-US">
                <a:latin typeface="Arial"/>
                <a:cs typeface="Arial"/>
              </a:rPr>
              <a:t>66 participating universities</a:t>
            </a:r>
            <a:endParaRPr lang="en-US"/>
          </a:p>
          <a:p>
            <a:pPr>
              <a:spcAft>
                <a:spcPts val="600"/>
              </a:spcAft>
              <a:defRPr/>
            </a:pPr>
            <a:endParaRPr lang="en-US">
              <a:solidFill>
                <a:srgbClr val="006AB2"/>
              </a:solidFill>
              <a:latin typeface="Arial"/>
              <a:cs typeface="Arial"/>
            </a:endParaRPr>
          </a:p>
          <a:p>
            <a:pPr>
              <a:spcAft>
                <a:spcPts val="600"/>
              </a:spcAft>
              <a:defRPr/>
            </a:pPr>
            <a:r>
              <a:rPr lang="en-US">
                <a:solidFill>
                  <a:srgbClr val="006AB2"/>
                </a:solidFill>
                <a:latin typeface="Arial"/>
                <a:cs typeface="Arial"/>
              </a:rPr>
              <a:t>Survey design: multicohort longitudinal study</a:t>
            </a:r>
            <a:endParaRPr lang="en-US"/>
          </a:p>
          <a:p>
            <a:pPr marL="342900" indent="-342900">
              <a:spcAft>
                <a:spcPts val="600"/>
              </a:spcAft>
              <a:buFont typeface="Arial"/>
              <a:buChar char="•"/>
              <a:defRPr/>
            </a:pPr>
            <a:r>
              <a:rPr lang="en-US">
                <a:latin typeface="Arial"/>
                <a:cs typeface="Arial"/>
              </a:rPr>
              <a:t>Initial wave about one year after starting/graduating PhD </a:t>
            </a:r>
            <a:endParaRPr lang="en-US"/>
          </a:p>
          <a:p>
            <a:pPr marL="342900" indent="-342900">
              <a:spcAft>
                <a:spcPts val="600"/>
              </a:spcAft>
              <a:buFont typeface="Arial"/>
              <a:buChar char="•"/>
              <a:defRPr/>
            </a:pPr>
            <a:r>
              <a:rPr lang="en-US">
                <a:latin typeface="Arial"/>
                <a:cs typeface="Arial"/>
              </a:rPr>
              <a:t>annual follow-up surveys</a:t>
            </a:r>
            <a:endParaRPr lang="en-US"/>
          </a:p>
          <a:p>
            <a:pPr marL="342900" indent="-342900">
              <a:spcAft>
                <a:spcPts val="600"/>
              </a:spcAft>
              <a:buFont typeface="Arial"/>
              <a:buChar char="•"/>
              <a:defRPr/>
            </a:pPr>
            <a:r>
              <a:rPr lang="en-US">
                <a:latin typeface="Arial"/>
                <a:cs typeface="Arial"/>
              </a:rPr>
              <a:t>New cohort every other year (doctoral candidates since 2018; doctorate holders since 2024)</a:t>
            </a:r>
            <a:endParaRPr lang="en-US"/>
          </a:p>
          <a:p>
            <a:pPr marL="342900" indent="-342900">
              <a:spcAft>
                <a:spcPts val="600"/>
              </a:spcAft>
              <a:buFont typeface="Arial"/>
              <a:buChar char="•"/>
              <a:defRPr/>
            </a:pPr>
            <a:r>
              <a:rPr lang="en-US">
                <a:latin typeface="Arial"/>
                <a:cs typeface="Arial"/>
              </a:rPr>
              <a:t>online</a:t>
            </a:r>
            <a:endParaRPr lang="en-US"/>
          </a:p>
        </p:txBody>
      </p:sp>
      <p:pic>
        <p:nvPicPr>
          <p:cNvPr id="4" name="Grafik 3" descr="Figure showing the progression of the Nacaps study’s survey waves over time. Between 2019 and 2025 a new cohort of doctoral candidates was surveyed every two years. "/>
          <p:cNvPicPr>
            <a:picLocks noChangeAspect="1"/>
          </p:cNvPicPr>
          <p:nvPr/>
        </p:nvPicPr>
        <p:blipFill>
          <a:blip r:embed="rId6"/>
          <a:stretch/>
        </p:blipFill>
        <p:spPr bwMode="auto">
          <a:xfrm>
            <a:off x="5300502" y="2360682"/>
            <a:ext cx="6556814" cy="3689735"/>
          </a:xfrm>
          <a:prstGeom prst="rect">
            <a:avLst/>
          </a:prstGeom>
        </p:spPr>
      </p:pic>
      <p:sp>
        <p:nvSpPr>
          <p:cNvPr id="14" name="Textfeld 13" descr="Image source">
            <a:extLst>
              <a:ext uri="{FF2B5EF4-FFF2-40B4-BE49-F238E27FC236}">
                <a16:creationId xmlns:a16="http://schemas.microsoft.com/office/drawing/2014/main" id="{476B682A-8FD5-4554-ADCD-C1DE75AEC8B8}"/>
              </a:ext>
            </a:extLst>
          </p:cNvPr>
          <p:cNvSpPr txBox="1"/>
          <p:nvPr/>
        </p:nvSpPr>
        <p:spPr>
          <a:xfrm>
            <a:off x="5299827" y="6021288"/>
            <a:ext cx="6556813"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(DZHW) (2018). </a:t>
            </a:r>
            <a:r>
              <a:rPr lang="en-US" sz="700" i="1">
                <a:solidFill>
                  <a:schemeClr val="bg1">
                    <a:lumMod val="75000"/>
                  </a:schemeClr>
                </a:solidFill>
                <a:latin typeface="Arial" panose="020B0604020202020204" pitchFamily="34" charset="0"/>
                <a:cs typeface="Arial" panose="020B0604020202020204" pitchFamily="34" charset="0"/>
              </a:rPr>
              <a:t>Nacaps study design – survey logic</a:t>
            </a:r>
            <a:r>
              <a:rPr lang="en-US" sz="700">
                <a:solidFill>
                  <a:schemeClr val="bg1">
                    <a:lumMod val="75000"/>
                  </a:schemeClr>
                </a:solidFill>
                <a:latin typeface="Arial" panose="020B0604020202020204" pitchFamily="34" charset="0"/>
                <a:cs typeface="Arial" panose="020B0604020202020204" pitchFamily="34" charset="0"/>
              </a:rPr>
              <a:t>. Retrieved June 25, 2025, from </a:t>
            </a:r>
            <a:r>
              <a:rPr lang="en-US" sz="70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https://www.nacaps.de/en/studie/index_html#studiendesign</a:t>
            </a:r>
            <a:r>
              <a:rPr lang="en-US" sz="700">
                <a:solidFill>
                  <a:schemeClr val="bg1">
                    <a:lumMod val="75000"/>
                  </a:schemeClr>
                </a:solidFill>
                <a:latin typeface="Arial" panose="020B0604020202020204" pitchFamily="34" charset="0"/>
                <a:cs typeface="Arial" panose="020B0604020202020204" pitchFamily="34" charset="0"/>
              </a:rPr>
              <a:t>. Used with permission for educational purposes as stated on the website.</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F732B94C-2D6D-457F-9B17-C65930063211}"/>
              </a:ext>
            </a:extLst>
          </p:cNvPr>
          <p:cNvSpPr>
            <a:spLocks noGrp="1"/>
          </p:cNvSpPr>
          <p:nvPr>
            <p:ph type="title"/>
          </p:nvPr>
        </p:nvSpPr>
        <p:spPr>
          <a:xfrm>
            <a:off x="308010" y="150480"/>
            <a:ext cx="6553944" cy="639674"/>
          </a:xfrm>
        </p:spPr>
        <p:txBody>
          <a:bodyPr>
            <a:normAutofit/>
          </a:bodyPr>
          <a:lstStyle/>
          <a:p>
            <a:r>
              <a:rPr lang="en-US" sz="2400">
                <a:solidFill>
                  <a:schemeClr val="bg1"/>
                </a:solidFill>
                <a:latin typeface="Arial" panose="020B0604020202020204" pitchFamily="34" charset="0"/>
                <a:cs typeface="Arial" panose="020B0604020202020204" pitchFamily="34" charset="0"/>
              </a:rPr>
              <a:t>Ranking Questions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22" name="Rechteck 21"/>
          <p:cNvSpPr/>
          <p:nvPr/>
        </p:nvSpPr>
        <p:spPr bwMode="auto">
          <a:xfrm>
            <a:off x="375930" y="1196752"/>
            <a:ext cx="338269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What is it? </a:t>
            </a:r>
            <a:endParaRPr lang="en-US"/>
          </a:p>
        </p:txBody>
      </p:sp>
      <p:sp>
        <p:nvSpPr>
          <p:cNvPr id="11" name="Textfeld 10"/>
          <p:cNvSpPr txBox="1"/>
          <p:nvPr/>
        </p:nvSpPr>
        <p:spPr bwMode="auto">
          <a:xfrm>
            <a:off x="357165" y="1893019"/>
            <a:ext cx="5954859" cy="369332"/>
          </a:xfrm>
          <a:prstGeom prst="rect">
            <a:avLst/>
          </a:prstGeom>
          <a:noFill/>
        </p:spPr>
        <p:txBody>
          <a:bodyPr wrap="square">
            <a:spAutoFit/>
          </a:bodyPr>
          <a:lstStyle/>
          <a:p>
            <a:pPr>
              <a:spcAft>
                <a:spcPts val="600"/>
              </a:spcAft>
              <a:defRPr/>
            </a:pPr>
            <a:r>
              <a:rPr lang="en-US" b="1">
                <a:solidFill>
                  <a:srgbClr val="0070C0"/>
                </a:solidFill>
                <a:latin typeface="Arial"/>
                <a:cs typeface="Arial"/>
              </a:rPr>
              <a:t>Characteristics</a:t>
            </a:r>
            <a:endParaRPr lang="en-US">
              <a:latin typeface="Arial"/>
              <a:cs typeface="Arial"/>
            </a:endParaRPr>
          </a:p>
        </p:txBody>
      </p:sp>
      <p:sp>
        <p:nvSpPr>
          <p:cNvPr id="17" name="Textfeld 16"/>
          <p:cNvSpPr txBox="1"/>
          <p:nvPr/>
        </p:nvSpPr>
        <p:spPr bwMode="auto">
          <a:xfrm>
            <a:off x="286594" y="2263148"/>
            <a:ext cx="6096000" cy="1277273"/>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ask respondents to compare a list of items by </a:t>
            </a:r>
            <a:r>
              <a:rPr lang="en-US" b="1">
                <a:latin typeface="Arial"/>
                <a:cs typeface="Arial"/>
              </a:rPr>
              <a:t>ordering them </a:t>
            </a:r>
            <a:r>
              <a:rPr lang="en-US">
                <a:latin typeface="Arial"/>
                <a:cs typeface="Arial"/>
              </a:rPr>
              <a:t>according to preference, importance, or relevance</a:t>
            </a:r>
            <a:endParaRPr lang="en-US"/>
          </a:p>
          <a:p>
            <a:pPr marL="285750" indent="-285750">
              <a:spcAft>
                <a:spcPts val="600"/>
              </a:spcAft>
              <a:buFont typeface="Arial"/>
              <a:buChar char="•"/>
              <a:defRPr/>
            </a:pPr>
            <a:r>
              <a:rPr lang="en-US">
                <a:latin typeface="Arial"/>
                <a:cs typeface="Arial"/>
              </a:rPr>
              <a:t>each item is </a:t>
            </a:r>
            <a:r>
              <a:rPr lang="en-US" b="1">
                <a:latin typeface="Arial"/>
                <a:cs typeface="Arial"/>
              </a:rPr>
              <a:t>ranked in relation to the others</a:t>
            </a:r>
            <a:endParaRPr lang="en-US"/>
          </a:p>
        </p:txBody>
      </p:sp>
      <p:sp>
        <p:nvSpPr>
          <p:cNvPr id="25" name="Textfeld 24"/>
          <p:cNvSpPr txBox="1"/>
          <p:nvPr/>
        </p:nvSpPr>
        <p:spPr bwMode="auto">
          <a:xfrm>
            <a:off x="375930" y="3645024"/>
            <a:ext cx="3682258" cy="723275"/>
          </a:xfrm>
          <a:prstGeom prst="rect">
            <a:avLst/>
          </a:prstGeom>
          <a:noFill/>
        </p:spPr>
        <p:txBody>
          <a:bodyPr wrap="square">
            <a:spAutoFit/>
          </a:bodyPr>
          <a:lstStyle/>
          <a:p>
            <a:pPr>
              <a:spcAft>
                <a:spcPts val="600"/>
              </a:spcAft>
              <a:defRPr/>
            </a:pPr>
            <a:r>
              <a:rPr lang="en-US" b="1">
                <a:solidFill>
                  <a:srgbClr val="0070C0"/>
                </a:solidFill>
                <a:latin typeface="Arial"/>
                <a:cs typeface="Arial"/>
              </a:rPr>
              <a:t>Level of measurement </a:t>
            </a:r>
            <a:endParaRPr lang="en-US"/>
          </a:p>
          <a:p>
            <a:pPr>
              <a:spcAft>
                <a:spcPts val="1200"/>
              </a:spcAft>
              <a:defRPr/>
            </a:pPr>
            <a:r>
              <a:rPr lang="en-US">
                <a:latin typeface="Arial"/>
                <a:cs typeface="Arial"/>
              </a:rPr>
              <a:t>Ordinal or interval</a:t>
            </a:r>
            <a:endParaRPr lang="en-US"/>
          </a:p>
        </p:txBody>
      </p:sp>
      <p:sp>
        <p:nvSpPr>
          <p:cNvPr id="24" name="Rechteck 23"/>
          <p:cNvSpPr/>
          <p:nvPr/>
        </p:nvSpPr>
        <p:spPr bwMode="auto">
          <a:xfrm>
            <a:off x="362826" y="4797152"/>
            <a:ext cx="5805181" cy="1443344"/>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When useful?</a:t>
            </a:r>
            <a:endParaRPr lang="en-US"/>
          </a:p>
          <a:p>
            <a:pPr>
              <a:lnSpc>
                <a:spcPct val="125000"/>
              </a:lnSpc>
              <a:defRPr/>
            </a:pPr>
            <a:r>
              <a:rPr lang="en-US">
                <a:latin typeface="Arial"/>
                <a:cs typeface="Arial"/>
              </a:rPr>
              <a:t>Useful when you need to know </a:t>
            </a:r>
            <a:r>
              <a:rPr lang="en-US" b="1">
                <a:latin typeface="Arial"/>
                <a:cs typeface="Arial"/>
              </a:rPr>
              <a:t>which items matter most</a:t>
            </a:r>
            <a:r>
              <a:rPr lang="en-US">
                <a:latin typeface="Arial"/>
                <a:cs typeface="Arial"/>
              </a:rPr>
              <a:t> compared to others </a:t>
            </a:r>
            <a:endParaRPr lang="en-US"/>
          </a:p>
        </p:txBody>
      </p:sp>
      <p:pic>
        <p:nvPicPr>
          <p:cNvPr id="18" name="Grafik 17" descr="Screenskot of a ranking question asking respondents to rank their favourite colors. Answer options are „Red“, „Blue“, „Green“, „Yellow“, „Orange“, „Purple“. "/>
          <p:cNvPicPr>
            <a:picLocks noChangeAspect="1"/>
          </p:cNvPicPr>
          <p:nvPr/>
        </p:nvPicPr>
        <p:blipFill>
          <a:blip r:embed="rId6"/>
          <a:stretch/>
        </p:blipFill>
        <p:spPr bwMode="auto">
          <a:xfrm>
            <a:off x="6453165" y="1846596"/>
            <a:ext cx="5284226" cy="3913082"/>
          </a:xfrm>
          <a:prstGeom prst="rect">
            <a:avLst/>
          </a:prstGeom>
          <a:ln>
            <a:solidFill>
              <a:schemeClr val="tx1"/>
            </a:solidFill>
          </a:ln>
        </p:spPr>
      </p:pic>
      <p:sp>
        <p:nvSpPr>
          <p:cNvPr id="15" name="Textfeld 14" descr="Image source">
            <a:extLst>
              <a:ext uri="{FF2B5EF4-FFF2-40B4-BE49-F238E27FC236}">
                <a16:creationId xmlns:a16="http://schemas.microsoft.com/office/drawing/2014/main" id="{19A1AC06-B422-4BD7-93CA-DAACA4403AD3}"/>
              </a:ext>
            </a:extLst>
          </p:cNvPr>
          <p:cNvSpPr txBox="1"/>
          <p:nvPr/>
        </p:nvSpPr>
        <p:spPr>
          <a:xfrm>
            <a:off x="6374189" y="5785519"/>
            <a:ext cx="5363202"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Blocksurvey. (n.d.). Ranking Questions 101: A Complete Guide. Retrieved from https://blocksurvey.io/features/ranking-questions-101 (retrieved June 25, 2025</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61</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5CE7FF50-7E75-460D-A4FD-7FE73D87EB17}"/>
              </a:ext>
            </a:extLst>
          </p:cNvPr>
          <p:cNvSpPr>
            <a:spLocks noGrp="1"/>
          </p:cNvSpPr>
          <p:nvPr>
            <p:ph type="title"/>
          </p:nvPr>
        </p:nvSpPr>
        <p:spPr>
          <a:xfrm>
            <a:off x="344336" y="217974"/>
            <a:ext cx="8498160" cy="674711"/>
          </a:xfrm>
        </p:spPr>
        <p:txBody>
          <a:bodyPr>
            <a:normAutofit fontScale="90000"/>
          </a:bodyPr>
          <a:lstStyle/>
          <a:p>
            <a:r>
              <a:rPr lang="en-US" sz="2400">
                <a:solidFill>
                  <a:schemeClr val="bg1"/>
                </a:solidFill>
                <a:latin typeface="Arial" panose="020B0604020202020204" pitchFamily="34" charset="0"/>
                <a:cs typeface="Arial" panose="020B0604020202020204" pitchFamily="34" charset="0"/>
              </a:rPr>
              <a:t>Exercise: Matching Research Objectives with Question Types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32" name="Textfeld 31"/>
          <p:cNvSpPr txBox="1"/>
          <p:nvPr/>
        </p:nvSpPr>
        <p:spPr bwMode="auto">
          <a:xfrm>
            <a:off x="371887" y="1130523"/>
            <a:ext cx="4320480" cy="369332"/>
          </a:xfrm>
          <a:prstGeom prst="rect">
            <a:avLst/>
          </a:prstGeom>
          <a:noFill/>
        </p:spPr>
        <p:txBody>
          <a:bodyPr wrap="square" rtlCol="0">
            <a:spAutoFit/>
          </a:bodyPr>
          <a:lstStyle/>
          <a:p>
            <a:pPr>
              <a:defRPr/>
            </a:pPr>
            <a:r>
              <a:rPr lang="en-US" b="1">
                <a:solidFill>
                  <a:srgbClr val="0070C0"/>
                </a:solidFill>
                <a:latin typeface="Arial"/>
                <a:cs typeface="Arial"/>
              </a:rPr>
              <a:t>Objectives</a:t>
            </a:r>
            <a:endParaRPr lang="en-US"/>
          </a:p>
        </p:txBody>
      </p:sp>
      <p:sp>
        <p:nvSpPr>
          <p:cNvPr id="19" name="Textfeld 18"/>
          <p:cNvSpPr txBox="1"/>
          <p:nvPr/>
        </p:nvSpPr>
        <p:spPr bwMode="auto">
          <a:xfrm>
            <a:off x="407368" y="1549241"/>
            <a:ext cx="6098058" cy="369332"/>
          </a:xfrm>
          <a:prstGeom prst="rect">
            <a:avLst/>
          </a:prstGeom>
          <a:noFill/>
        </p:spPr>
        <p:txBody>
          <a:bodyPr wrap="square">
            <a:spAutoFit/>
          </a:bodyPr>
          <a:lstStyle/>
          <a:p>
            <a:pPr>
              <a:defRPr/>
            </a:pPr>
            <a:r>
              <a:rPr lang="en-US">
                <a:latin typeface="Arial"/>
                <a:cs typeface="Arial"/>
              </a:rPr>
              <a:t>Rank preferred social media platforms</a:t>
            </a:r>
          </a:p>
        </p:txBody>
      </p:sp>
      <p:sp>
        <p:nvSpPr>
          <p:cNvPr id="21" name="Textfeld 20"/>
          <p:cNvSpPr txBox="1"/>
          <p:nvPr/>
        </p:nvSpPr>
        <p:spPr bwMode="auto">
          <a:xfrm>
            <a:off x="429990" y="2123564"/>
            <a:ext cx="6098058" cy="369332"/>
          </a:xfrm>
          <a:prstGeom prst="rect">
            <a:avLst/>
          </a:prstGeom>
          <a:noFill/>
        </p:spPr>
        <p:txBody>
          <a:bodyPr wrap="square">
            <a:spAutoFit/>
          </a:bodyPr>
          <a:lstStyle/>
          <a:p>
            <a:pPr>
              <a:defRPr/>
            </a:pPr>
            <a:r>
              <a:rPr lang="en-US">
                <a:latin typeface="Arial"/>
                <a:cs typeface="Arial"/>
              </a:rPr>
              <a:t>Evaluate perceptions of product quality</a:t>
            </a:r>
          </a:p>
        </p:txBody>
      </p:sp>
      <p:sp>
        <p:nvSpPr>
          <p:cNvPr id="27" name="Textfeld 26"/>
          <p:cNvSpPr txBox="1"/>
          <p:nvPr/>
        </p:nvSpPr>
        <p:spPr bwMode="auto">
          <a:xfrm>
            <a:off x="429990" y="2708920"/>
            <a:ext cx="6098058" cy="369332"/>
          </a:xfrm>
          <a:prstGeom prst="rect">
            <a:avLst/>
          </a:prstGeom>
          <a:noFill/>
        </p:spPr>
        <p:txBody>
          <a:bodyPr wrap="square">
            <a:spAutoFit/>
          </a:bodyPr>
          <a:lstStyle/>
          <a:p>
            <a:pPr>
              <a:defRPr/>
            </a:pPr>
            <a:r>
              <a:rPr lang="en-US">
                <a:latin typeface="Arial"/>
                <a:cs typeface="Arial"/>
              </a:rPr>
              <a:t>Understand motivations for voting in local elections</a:t>
            </a:r>
          </a:p>
        </p:txBody>
      </p:sp>
      <p:sp>
        <p:nvSpPr>
          <p:cNvPr id="29" name="Textfeld 28"/>
          <p:cNvSpPr txBox="1"/>
          <p:nvPr/>
        </p:nvSpPr>
        <p:spPr bwMode="auto">
          <a:xfrm>
            <a:off x="407368" y="3284984"/>
            <a:ext cx="5472608" cy="646331"/>
          </a:xfrm>
          <a:prstGeom prst="rect">
            <a:avLst/>
          </a:prstGeom>
          <a:noFill/>
        </p:spPr>
        <p:txBody>
          <a:bodyPr wrap="square">
            <a:spAutoFit/>
          </a:bodyPr>
          <a:lstStyle/>
          <a:p>
            <a:pPr>
              <a:defRPr/>
            </a:pPr>
            <a:r>
              <a:rPr lang="en-US">
                <a:latin typeface="Arial"/>
                <a:cs typeface="Arial"/>
              </a:rPr>
              <a:t>Measure acceptance of renewable energy technologies in urban areas.</a:t>
            </a:r>
          </a:p>
        </p:txBody>
      </p:sp>
      <p:sp>
        <p:nvSpPr>
          <p:cNvPr id="31" name="Textfeld 30"/>
          <p:cNvSpPr txBox="1"/>
          <p:nvPr/>
        </p:nvSpPr>
        <p:spPr bwMode="auto">
          <a:xfrm>
            <a:off x="407368" y="4077072"/>
            <a:ext cx="5279218" cy="646331"/>
          </a:xfrm>
          <a:prstGeom prst="rect">
            <a:avLst/>
          </a:prstGeom>
          <a:noFill/>
        </p:spPr>
        <p:txBody>
          <a:bodyPr wrap="square">
            <a:spAutoFit/>
          </a:bodyPr>
          <a:lstStyle/>
          <a:p>
            <a:pPr>
              <a:defRPr/>
            </a:pPr>
            <a:r>
              <a:rPr lang="en-US">
                <a:latin typeface="Arial"/>
                <a:cs typeface="Arial"/>
              </a:rPr>
              <a:t>Understand factors influencing community involvement or volunteerism.</a:t>
            </a:r>
          </a:p>
        </p:txBody>
      </p:sp>
      <p:sp>
        <p:nvSpPr>
          <p:cNvPr id="35" name="Textfeld 34"/>
          <p:cNvSpPr txBox="1"/>
          <p:nvPr/>
        </p:nvSpPr>
        <p:spPr bwMode="auto">
          <a:xfrm>
            <a:off x="407368" y="4931876"/>
            <a:ext cx="6098058" cy="369332"/>
          </a:xfrm>
          <a:prstGeom prst="rect">
            <a:avLst/>
          </a:prstGeom>
          <a:noFill/>
        </p:spPr>
        <p:txBody>
          <a:bodyPr wrap="square">
            <a:spAutoFit/>
          </a:bodyPr>
          <a:lstStyle/>
          <a:p>
            <a:pPr>
              <a:defRPr/>
            </a:pPr>
            <a:r>
              <a:rPr lang="en-US">
                <a:latin typeface="Arial"/>
                <a:cs typeface="Arial"/>
              </a:rPr>
              <a:t>Determine preferred features in smart home devices.</a:t>
            </a:r>
          </a:p>
        </p:txBody>
      </p:sp>
      <p:sp>
        <p:nvSpPr>
          <p:cNvPr id="37" name="Textfeld 36"/>
          <p:cNvSpPr txBox="1"/>
          <p:nvPr/>
        </p:nvSpPr>
        <p:spPr bwMode="auto">
          <a:xfrm>
            <a:off x="429990" y="5517232"/>
            <a:ext cx="6098058" cy="369332"/>
          </a:xfrm>
          <a:prstGeom prst="rect">
            <a:avLst/>
          </a:prstGeom>
          <a:noFill/>
        </p:spPr>
        <p:txBody>
          <a:bodyPr wrap="square">
            <a:spAutoFit/>
          </a:bodyPr>
          <a:lstStyle/>
          <a:p>
            <a:pPr>
              <a:defRPr/>
            </a:pPr>
            <a:r>
              <a:rPr lang="en-US">
                <a:latin typeface="Arial"/>
                <a:cs typeface="Arial"/>
              </a:rPr>
              <a:t>Inquiring marital status</a:t>
            </a:r>
          </a:p>
        </p:txBody>
      </p:sp>
      <p:sp>
        <p:nvSpPr>
          <p:cNvPr id="41" name="Textfeld 40"/>
          <p:cNvSpPr txBox="1"/>
          <p:nvPr/>
        </p:nvSpPr>
        <p:spPr bwMode="auto">
          <a:xfrm>
            <a:off x="429990" y="6021288"/>
            <a:ext cx="6098058" cy="646331"/>
          </a:xfrm>
          <a:prstGeom prst="rect">
            <a:avLst/>
          </a:prstGeom>
          <a:noFill/>
        </p:spPr>
        <p:txBody>
          <a:bodyPr wrap="square">
            <a:spAutoFit/>
          </a:bodyPr>
          <a:lstStyle/>
          <a:p>
            <a:pPr>
              <a:defRPr/>
            </a:pPr>
            <a:r>
              <a:rPr lang="en-US">
                <a:latin typeface="Arial"/>
                <a:cs typeface="Arial"/>
              </a:rPr>
              <a:t>Gauge attitudes toward vaccination in different age groups.</a:t>
            </a:r>
          </a:p>
        </p:txBody>
      </p:sp>
      <p:sp>
        <p:nvSpPr>
          <p:cNvPr id="33" name="Textfeld 32"/>
          <p:cNvSpPr txBox="1"/>
          <p:nvPr/>
        </p:nvSpPr>
        <p:spPr bwMode="auto">
          <a:xfrm>
            <a:off x="8040216" y="1210056"/>
            <a:ext cx="2764598" cy="369332"/>
          </a:xfrm>
          <a:prstGeom prst="rect">
            <a:avLst/>
          </a:prstGeom>
          <a:noFill/>
        </p:spPr>
        <p:txBody>
          <a:bodyPr wrap="square" rtlCol="0">
            <a:spAutoFit/>
          </a:bodyPr>
          <a:lstStyle/>
          <a:p>
            <a:pPr>
              <a:defRPr/>
            </a:pPr>
            <a:r>
              <a:rPr lang="en-US" b="1">
                <a:solidFill>
                  <a:srgbClr val="0070C0"/>
                </a:solidFill>
                <a:latin typeface="Arial"/>
                <a:cs typeface="Arial"/>
              </a:rPr>
              <a:t>Types of questions</a:t>
            </a:r>
            <a:endParaRPr lang="en-US"/>
          </a:p>
        </p:txBody>
      </p:sp>
      <p:pic>
        <p:nvPicPr>
          <p:cNvPr id="45" name="Grafik 44" descr="check mark"/>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7886908" y="1624448"/>
            <a:ext cx="350160" cy="350160"/>
          </a:xfrm>
          <a:prstGeom prst="rect">
            <a:avLst/>
          </a:prstGeom>
        </p:spPr>
      </p:pic>
      <p:sp>
        <p:nvSpPr>
          <p:cNvPr id="42" name="Textfeld 41"/>
          <p:cNvSpPr txBox="1"/>
          <p:nvPr/>
        </p:nvSpPr>
        <p:spPr bwMode="auto">
          <a:xfrm>
            <a:off x="8198379" y="1610400"/>
            <a:ext cx="3456384" cy="369332"/>
          </a:xfrm>
          <a:prstGeom prst="rect">
            <a:avLst/>
          </a:prstGeom>
          <a:noFill/>
        </p:spPr>
        <p:txBody>
          <a:bodyPr wrap="square" rtlCol="0">
            <a:spAutoFit/>
          </a:bodyPr>
          <a:lstStyle/>
          <a:p>
            <a:pPr>
              <a:spcAft>
                <a:spcPts val="1200"/>
              </a:spcAft>
              <a:defRPr/>
            </a:pPr>
            <a:r>
              <a:rPr lang="en-US">
                <a:latin typeface="Arial"/>
                <a:cs typeface="Arial"/>
              </a:rPr>
              <a:t>Closed question, single-choice</a:t>
            </a:r>
            <a:endParaRPr lang="en-US"/>
          </a:p>
        </p:txBody>
      </p:sp>
      <p:pic>
        <p:nvPicPr>
          <p:cNvPr id="47" name="Grafik 46" descr="cross mark"/>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7886908" y="2123564"/>
            <a:ext cx="369332" cy="369332"/>
          </a:xfrm>
          <a:prstGeom prst="rect">
            <a:avLst/>
          </a:prstGeom>
        </p:spPr>
      </p:pic>
      <p:sp>
        <p:nvSpPr>
          <p:cNvPr id="24" name="Textfeld 23">
            <a:extLst>
              <a:ext uri="{FF2B5EF4-FFF2-40B4-BE49-F238E27FC236}">
                <a16:creationId xmlns:a16="http://schemas.microsoft.com/office/drawing/2014/main" id="{AC13E60D-8312-4D02-9CC4-F5E43CE1A680}"/>
              </a:ext>
            </a:extLst>
          </p:cNvPr>
          <p:cNvSpPr txBox="1"/>
          <p:nvPr/>
        </p:nvSpPr>
        <p:spPr bwMode="auto">
          <a:xfrm>
            <a:off x="8209428" y="2130017"/>
            <a:ext cx="3719220" cy="369332"/>
          </a:xfrm>
          <a:prstGeom prst="rect">
            <a:avLst/>
          </a:prstGeom>
          <a:noFill/>
        </p:spPr>
        <p:txBody>
          <a:bodyPr wrap="square" rtlCol="0">
            <a:spAutoFit/>
          </a:bodyPr>
          <a:lstStyle/>
          <a:p>
            <a:pPr>
              <a:spcAft>
                <a:spcPts val="1200"/>
              </a:spcAft>
              <a:defRPr/>
            </a:pPr>
            <a:r>
              <a:rPr lang="en-US">
                <a:latin typeface="Arial"/>
                <a:cs typeface="Arial"/>
              </a:rPr>
              <a:t>Closed question, multiple-choice</a:t>
            </a:r>
            <a:endParaRPr lang="en-US"/>
          </a:p>
        </p:txBody>
      </p:sp>
      <p:pic>
        <p:nvPicPr>
          <p:cNvPr id="53" name="Grafik 52" descr="arrow"/>
          <p:cNvPicPr>
            <a:picLocks noChangeAspect="1"/>
          </p:cNvPicPr>
          <p:nvPr/>
        </p:nvPicPr>
        <p:blipFill>
          <a:blip r:embed="rId10">
            <a:extLst>
              <a:ext uri="{96DAC541-7B7A-43D3-8B79-37D633B846F1}">
                <asvg:svgBlip xmlns:asvg="http://schemas.microsoft.com/office/drawing/2016/SVG/main" r:embed="rId11"/>
              </a:ext>
            </a:extLst>
          </a:blip>
          <a:stretch/>
        </p:blipFill>
        <p:spPr bwMode="auto">
          <a:xfrm rot="10800000">
            <a:off x="7896199" y="2636912"/>
            <a:ext cx="302179" cy="381679"/>
          </a:xfrm>
          <a:prstGeom prst="rect">
            <a:avLst/>
          </a:prstGeom>
        </p:spPr>
      </p:pic>
      <p:sp>
        <p:nvSpPr>
          <p:cNvPr id="25" name="Textfeld 24">
            <a:extLst>
              <a:ext uri="{FF2B5EF4-FFF2-40B4-BE49-F238E27FC236}">
                <a16:creationId xmlns:a16="http://schemas.microsoft.com/office/drawing/2014/main" id="{5EDC8DA9-E393-4AB5-89A3-B2992115731A}"/>
              </a:ext>
            </a:extLst>
          </p:cNvPr>
          <p:cNvSpPr txBox="1"/>
          <p:nvPr/>
        </p:nvSpPr>
        <p:spPr bwMode="auto">
          <a:xfrm>
            <a:off x="8184232" y="2627620"/>
            <a:ext cx="3456384" cy="369332"/>
          </a:xfrm>
          <a:prstGeom prst="rect">
            <a:avLst/>
          </a:prstGeom>
          <a:noFill/>
        </p:spPr>
        <p:txBody>
          <a:bodyPr wrap="square" rtlCol="0">
            <a:spAutoFit/>
          </a:bodyPr>
          <a:lstStyle/>
          <a:p>
            <a:pPr>
              <a:spcAft>
                <a:spcPts val="1200"/>
              </a:spcAft>
              <a:defRPr/>
            </a:pPr>
            <a:r>
              <a:rPr lang="en-US">
                <a:latin typeface="Arial"/>
                <a:cs typeface="Arial"/>
              </a:rPr>
              <a:t>Open question</a:t>
            </a:r>
            <a:endParaRPr lang="en-US"/>
          </a:p>
        </p:txBody>
      </p:sp>
      <p:pic>
        <p:nvPicPr>
          <p:cNvPr id="49" name="Grafik 48" descr="heart"/>
          <p:cNvPicPr>
            <a:picLocks noChangeAspect="1"/>
          </p:cNvPicPr>
          <p:nvPr/>
        </p:nvPicPr>
        <p:blipFill>
          <a:blip r:embed="rId12">
            <a:extLst>
              <a:ext uri="{96DAC541-7B7A-43D3-8B79-37D633B846F1}">
                <asvg:svgBlip xmlns:asvg="http://schemas.microsoft.com/office/drawing/2016/SVG/main" r:embed="rId13"/>
              </a:ext>
            </a:extLst>
          </a:blip>
          <a:stretch/>
        </p:blipFill>
        <p:spPr bwMode="auto">
          <a:xfrm>
            <a:off x="7896200" y="3140968"/>
            <a:ext cx="350160" cy="350160"/>
          </a:xfrm>
          <a:prstGeom prst="rect">
            <a:avLst/>
          </a:prstGeom>
        </p:spPr>
      </p:pic>
      <p:sp>
        <p:nvSpPr>
          <p:cNvPr id="26" name="Textfeld 25">
            <a:extLst>
              <a:ext uri="{FF2B5EF4-FFF2-40B4-BE49-F238E27FC236}">
                <a16:creationId xmlns:a16="http://schemas.microsoft.com/office/drawing/2014/main" id="{A6A766CB-78C1-430A-A7F4-11FCC09800CD}"/>
              </a:ext>
            </a:extLst>
          </p:cNvPr>
          <p:cNvSpPr txBox="1"/>
          <p:nvPr/>
        </p:nvSpPr>
        <p:spPr bwMode="auto">
          <a:xfrm>
            <a:off x="8246360" y="3128496"/>
            <a:ext cx="3456384" cy="369332"/>
          </a:xfrm>
          <a:prstGeom prst="rect">
            <a:avLst/>
          </a:prstGeom>
          <a:noFill/>
        </p:spPr>
        <p:txBody>
          <a:bodyPr wrap="square" rtlCol="0">
            <a:spAutoFit/>
          </a:bodyPr>
          <a:lstStyle/>
          <a:p>
            <a:pPr>
              <a:spcAft>
                <a:spcPts val="1200"/>
              </a:spcAft>
              <a:defRPr/>
            </a:pPr>
            <a:r>
              <a:rPr lang="en-US">
                <a:latin typeface="Arial"/>
                <a:cs typeface="Arial"/>
              </a:rPr>
              <a:t>Rating question</a:t>
            </a:r>
            <a:endParaRPr lang="en-US"/>
          </a:p>
        </p:txBody>
      </p:sp>
      <p:pic>
        <p:nvPicPr>
          <p:cNvPr id="55" name="Grafik 54" descr="star"/>
          <p:cNvPicPr>
            <a:picLocks noChangeAspect="1"/>
          </p:cNvPicPr>
          <p:nvPr/>
        </p:nvPicPr>
        <p:blipFill>
          <a:blip r:embed="rId14">
            <a:extLst>
              <a:ext uri="{96DAC541-7B7A-43D3-8B79-37D633B846F1}">
                <asvg:svgBlip xmlns:asvg="http://schemas.microsoft.com/office/drawing/2016/SVG/main" r:embed="rId15"/>
              </a:ext>
            </a:extLst>
          </a:blip>
          <a:stretch/>
        </p:blipFill>
        <p:spPr bwMode="auto">
          <a:xfrm>
            <a:off x="7875198" y="3542578"/>
            <a:ext cx="381679" cy="381679"/>
          </a:xfrm>
          <a:prstGeom prst="rect">
            <a:avLst/>
          </a:prstGeom>
        </p:spPr>
      </p:pic>
      <p:sp>
        <p:nvSpPr>
          <p:cNvPr id="28" name="Textfeld 27">
            <a:extLst>
              <a:ext uri="{FF2B5EF4-FFF2-40B4-BE49-F238E27FC236}">
                <a16:creationId xmlns:a16="http://schemas.microsoft.com/office/drawing/2014/main" id="{B4D399CE-0E7D-45C4-ABDD-7294F5EF598A}"/>
              </a:ext>
            </a:extLst>
          </p:cNvPr>
          <p:cNvSpPr txBox="1"/>
          <p:nvPr/>
        </p:nvSpPr>
        <p:spPr bwMode="auto">
          <a:xfrm>
            <a:off x="8234535" y="3596147"/>
            <a:ext cx="3456384" cy="369332"/>
          </a:xfrm>
          <a:prstGeom prst="rect">
            <a:avLst/>
          </a:prstGeom>
          <a:noFill/>
        </p:spPr>
        <p:txBody>
          <a:bodyPr wrap="square" rtlCol="0">
            <a:spAutoFit/>
          </a:bodyPr>
          <a:lstStyle/>
          <a:p>
            <a:pPr>
              <a:spcAft>
                <a:spcPts val="1200"/>
              </a:spcAft>
              <a:defRPr/>
            </a:pPr>
            <a:r>
              <a:rPr lang="en-US">
                <a:latin typeface="Arial"/>
                <a:cs typeface="Arial"/>
              </a:rPr>
              <a:t>Semantic differential</a:t>
            </a:r>
            <a:endParaRPr lang="en-US"/>
          </a:p>
        </p:txBody>
      </p:sp>
      <p:pic>
        <p:nvPicPr>
          <p:cNvPr id="51" name="Grafik 50" descr="question mark"/>
          <p:cNvPicPr>
            <a:picLocks noChangeAspect="1"/>
          </p:cNvPicPr>
          <p:nvPr/>
        </p:nvPicPr>
        <p:blipFill>
          <a:blip r:embed="rId16">
            <a:extLst>
              <a:ext uri="{96DAC541-7B7A-43D3-8B79-37D633B846F1}">
                <asvg:svgBlip xmlns:asvg="http://schemas.microsoft.com/office/drawing/2016/SVG/main" r:embed="rId17"/>
              </a:ext>
            </a:extLst>
          </a:blip>
          <a:stretch/>
        </p:blipFill>
        <p:spPr bwMode="auto">
          <a:xfrm>
            <a:off x="7884375" y="4014944"/>
            <a:ext cx="350160" cy="350160"/>
          </a:xfrm>
          <a:prstGeom prst="rect">
            <a:avLst/>
          </a:prstGeom>
        </p:spPr>
      </p:pic>
      <p:sp>
        <p:nvSpPr>
          <p:cNvPr id="30" name="Textfeld 29">
            <a:extLst>
              <a:ext uri="{FF2B5EF4-FFF2-40B4-BE49-F238E27FC236}">
                <a16:creationId xmlns:a16="http://schemas.microsoft.com/office/drawing/2014/main" id="{E00B9844-C24A-43A9-BFDB-DCCC3D914E23}"/>
              </a:ext>
            </a:extLst>
          </p:cNvPr>
          <p:cNvSpPr txBox="1"/>
          <p:nvPr/>
        </p:nvSpPr>
        <p:spPr bwMode="auto">
          <a:xfrm>
            <a:off x="8247683" y="4053462"/>
            <a:ext cx="3456384" cy="369332"/>
          </a:xfrm>
          <a:prstGeom prst="rect">
            <a:avLst/>
          </a:prstGeom>
          <a:noFill/>
        </p:spPr>
        <p:txBody>
          <a:bodyPr wrap="square" rtlCol="0">
            <a:spAutoFit/>
          </a:bodyPr>
          <a:lstStyle/>
          <a:p>
            <a:pPr>
              <a:spcAft>
                <a:spcPts val="1200"/>
              </a:spcAft>
              <a:defRPr/>
            </a:pPr>
            <a:r>
              <a:rPr lang="en-US">
                <a:latin typeface="Arial"/>
                <a:cs typeface="Arial"/>
              </a:rPr>
              <a:t>Ranking question</a:t>
            </a:r>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0" y="-27384"/>
            <a:ext cx="12293600" cy="6908006"/>
          </a:xfrm>
          <a:prstGeom prst="rect">
            <a:avLst/>
          </a:prstGeom>
        </p:spPr>
      </p:pic>
      <p:sp>
        <p:nvSpPr>
          <p:cNvPr id="5" name="Foliennummernplatzhalter 3">
            <a:extLst>
              <a:ext uri="{FF2B5EF4-FFF2-40B4-BE49-F238E27FC236}">
                <a16:creationId xmlns:a16="http://schemas.microsoft.com/office/drawing/2014/main" id="{372E9577-7314-4BC7-930F-86320CF3E6F1}"/>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0A28B45-450C-4E92-A3A8-5532513378A5}"/>
              </a:ext>
            </a:extLst>
          </p:cNvPr>
          <p:cNvSpPr>
            <a:spLocks noGrp="1"/>
          </p:cNvSpPr>
          <p:nvPr>
            <p:ph type="title"/>
          </p:nvPr>
        </p:nvSpPr>
        <p:spPr>
          <a:xfrm>
            <a:off x="3844979" y="2636912"/>
            <a:ext cx="4339253" cy="1325563"/>
          </a:xfrm>
        </p:spPr>
        <p:txBody>
          <a:bodyPr>
            <a:normAutofit/>
          </a:bodyPr>
          <a:lstStyle/>
          <a:p>
            <a:pPr algn="ctr"/>
            <a:r>
              <a:rPr lang="en-US" sz="2800">
                <a:solidFill>
                  <a:schemeClr val="bg1"/>
                </a:solidFill>
                <a:latin typeface="Arial" panose="020B0604020202020204" pitchFamily="34" charset="0"/>
                <a:cs typeface="Arial" panose="020B0604020202020204" pitchFamily="34" charset="0"/>
              </a:rPr>
              <a:t>Questionnaire Structure and Layout</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274342AF-94A3-4D30-86AD-11D0DC2B46D0}"/>
              </a:ext>
            </a:extLst>
          </p:cNvPr>
          <p:cNvSpPr>
            <a:spLocks noGrp="1"/>
          </p:cNvSpPr>
          <p:nvPr>
            <p:ph type="title"/>
          </p:nvPr>
        </p:nvSpPr>
        <p:spPr>
          <a:xfrm>
            <a:off x="335360" y="128905"/>
            <a:ext cx="7920880" cy="851823"/>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 and Layout</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11"/>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Why is it important to think about it?</a:t>
            </a:r>
            <a:endParaRPr lang="en-US"/>
          </a:p>
        </p:txBody>
      </p:sp>
      <p:sp>
        <p:nvSpPr>
          <p:cNvPr id="8" name="Textfeld 7"/>
          <p:cNvSpPr txBox="1"/>
          <p:nvPr/>
        </p:nvSpPr>
        <p:spPr bwMode="auto">
          <a:xfrm>
            <a:off x="408706" y="1988840"/>
            <a:ext cx="11087894" cy="3077766"/>
          </a:xfrm>
          <a:prstGeom prst="rect">
            <a:avLst/>
          </a:prstGeom>
          <a:noFill/>
        </p:spPr>
        <p:txBody>
          <a:bodyPr wrap="square">
            <a:spAutoFit/>
          </a:bodyPr>
          <a:lstStyle/>
          <a:p>
            <a:pPr marL="285750" indent="-285750">
              <a:spcAft>
                <a:spcPts val="1200"/>
              </a:spcAft>
              <a:buFont typeface="Arial"/>
              <a:buChar char="•"/>
              <a:defRPr/>
            </a:pPr>
            <a:r>
              <a:rPr lang="en-US">
                <a:latin typeface="Arial"/>
                <a:cs typeface="Arial"/>
              </a:rPr>
              <a:t>minimizes confusion and ensures that respondents understand the questions, leading to </a:t>
            </a:r>
            <a:r>
              <a:rPr lang="en-US" b="1">
                <a:latin typeface="Arial"/>
                <a:cs typeface="Arial"/>
              </a:rPr>
              <a:t>more accurate </a:t>
            </a:r>
            <a:r>
              <a:rPr lang="en-US">
                <a:latin typeface="Arial"/>
                <a:cs typeface="Arial"/>
              </a:rPr>
              <a:t>and </a:t>
            </a:r>
            <a:r>
              <a:rPr lang="en-US" b="1">
                <a:latin typeface="Arial"/>
                <a:cs typeface="Arial"/>
              </a:rPr>
              <a:t>reliable</a:t>
            </a:r>
            <a:r>
              <a:rPr lang="en-US">
                <a:latin typeface="Arial"/>
                <a:cs typeface="Arial"/>
              </a:rPr>
              <a:t> answers.</a:t>
            </a:r>
            <a:endParaRPr lang="en-US"/>
          </a:p>
          <a:p>
            <a:pPr marL="285750" indent="-285750">
              <a:spcAft>
                <a:spcPts val="1200"/>
              </a:spcAft>
              <a:buFont typeface="Arial"/>
              <a:buChar char="•"/>
              <a:defRPr/>
            </a:pPr>
            <a:r>
              <a:rPr lang="en-US">
                <a:latin typeface="Arial"/>
                <a:cs typeface="Arial"/>
              </a:rPr>
              <a:t>it encourages respondents to </a:t>
            </a:r>
            <a:r>
              <a:rPr lang="en-US" b="1">
                <a:latin typeface="Arial"/>
                <a:cs typeface="Arial"/>
              </a:rPr>
              <a:t>complete </a:t>
            </a:r>
            <a:r>
              <a:rPr lang="en-US">
                <a:latin typeface="Arial"/>
                <a:cs typeface="Arial"/>
              </a:rPr>
              <a:t>the questionnaire</a:t>
            </a:r>
            <a:endParaRPr lang="en-US"/>
          </a:p>
          <a:p>
            <a:pPr marL="285750" indent="-285750">
              <a:spcAft>
                <a:spcPts val="1200"/>
              </a:spcAft>
              <a:buFont typeface="Arial"/>
              <a:buChar char="•"/>
              <a:defRPr/>
            </a:pPr>
            <a:r>
              <a:rPr lang="en-US">
                <a:latin typeface="Arial"/>
                <a:cs typeface="Arial"/>
              </a:rPr>
              <a:t>poorly ordered questions can </a:t>
            </a:r>
            <a:r>
              <a:rPr lang="en-US" b="1">
                <a:latin typeface="Arial"/>
                <a:cs typeface="Arial"/>
              </a:rPr>
              <a:t>prime</a:t>
            </a:r>
            <a:r>
              <a:rPr lang="en-US">
                <a:latin typeface="Arial"/>
                <a:cs typeface="Arial"/>
              </a:rPr>
              <a:t> respondents, causing them to answer later questions in a </a:t>
            </a:r>
            <a:r>
              <a:rPr lang="en-US" b="1">
                <a:latin typeface="Arial"/>
                <a:cs typeface="Arial"/>
              </a:rPr>
              <a:t>biased </a:t>
            </a:r>
            <a:r>
              <a:rPr lang="en-US">
                <a:latin typeface="Arial"/>
                <a:cs typeface="Arial"/>
              </a:rPr>
              <a:t>way</a:t>
            </a:r>
            <a:endParaRPr lang="en-US"/>
          </a:p>
          <a:p>
            <a:pPr marL="285750" indent="-285750">
              <a:spcAft>
                <a:spcPts val="1200"/>
              </a:spcAft>
              <a:buFont typeface="Arial"/>
              <a:buChar char="•"/>
              <a:defRPr/>
            </a:pPr>
            <a:r>
              <a:rPr lang="en-US">
                <a:latin typeface="Arial"/>
                <a:cs typeface="Arial"/>
              </a:rPr>
              <a:t>it is more enjoyable to complete, leaving a </a:t>
            </a:r>
            <a:r>
              <a:rPr lang="en-US" b="1">
                <a:latin typeface="Arial"/>
                <a:cs typeface="Arial"/>
              </a:rPr>
              <a:t>positive impression </a:t>
            </a:r>
            <a:r>
              <a:rPr lang="en-US">
                <a:latin typeface="Arial"/>
                <a:cs typeface="Arial"/>
              </a:rPr>
              <a:t>on respondents</a:t>
            </a:r>
            <a:endParaRPr lang="en-US"/>
          </a:p>
          <a:p>
            <a:pPr marL="285750" indent="-285750">
              <a:spcAft>
                <a:spcPts val="1200"/>
              </a:spcAft>
              <a:buFont typeface="Arial"/>
              <a:buChar char="•"/>
              <a:defRPr/>
            </a:pPr>
            <a:r>
              <a:rPr lang="en-US">
                <a:latin typeface="Arial"/>
                <a:cs typeface="Arial"/>
              </a:rPr>
              <a:t>simplifies </a:t>
            </a:r>
            <a:r>
              <a:rPr lang="en-US" b="1">
                <a:latin typeface="Arial"/>
                <a:cs typeface="Arial"/>
              </a:rPr>
              <a:t>data cleaning</a:t>
            </a:r>
            <a:r>
              <a:rPr lang="en-US">
                <a:latin typeface="Arial"/>
                <a:cs typeface="Arial"/>
              </a:rPr>
              <a:t>, </a:t>
            </a:r>
            <a:r>
              <a:rPr lang="en-US" b="1">
                <a:latin typeface="Arial"/>
                <a:cs typeface="Arial"/>
              </a:rPr>
              <a:t>analysis</a:t>
            </a:r>
            <a:r>
              <a:rPr lang="en-US">
                <a:latin typeface="Arial"/>
                <a:cs typeface="Arial"/>
              </a:rPr>
              <a:t> and </a:t>
            </a:r>
            <a:r>
              <a:rPr lang="en-US" b="1">
                <a:latin typeface="Arial"/>
                <a:cs typeface="Arial"/>
              </a:rPr>
              <a:t>interpretation</a:t>
            </a:r>
            <a:r>
              <a:rPr lang="en-US">
                <a:latin typeface="Arial"/>
                <a:cs typeface="Arial"/>
              </a:rPr>
              <a:t> for researchers</a:t>
            </a:r>
            <a:endParaRPr lang="en-US"/>
          </a:p>
          <a:p>
            <a:pPr marL="285750" indent="-285750">
              <a:spcAft>
                <a:spcPts val="1200"/>
              </a:spcAft>
              <a:buFont typeface="Arial"/>
              <a:buChar char="•"/>
              <a:defRPr/>
            </a:pPr>
            <a:r>
              <a:rPr lang="en-US">
                <a:latin typeface="Arial"/>
                <a:cs typeface="Arial"/>
              </a:rPr>
              <a:t>improve </a:t>
            </a:r>
            <a:r>
              <a:rPr lang="en-US" b="1">
                <a:latin typeface="Arial"/>
                <a:cs typeface="Arial"/>
              </a:rPr>
              <a:t>accessibility</a:t>
            </a:r>
            <a:r>
              <a:rPr lang="en-US">
                <a:latin typeface="Arial"/>
                <a:cs typeface="Arial"/>
              </a:rPr>
              <a:t> for a wider range of respondents, including those with disabilities</a:t>
            </a:r>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64</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F72ED3A1-7C1C-4DB8-B8EA-2F3AA2456D6E}"/>
              </a:ext>
            </a:extLst>
          </p:cNvPr>
          <p:cNvSpPr>
            <a:spLocks noGrp="1"/>
          </p:cNvSpPr>
          <p:nvPr>
            <p:ph type="title"/>
          </p:nvPr>
        </p:nvSpPr>
        <p:spPr>
          <a:xfrm>
            <a:off x="209940" y="159920"/>
            <a:ext cx="6193904" cy="833412"/>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Textfeld 10"/>
          <p:cNvSpPr txBox="1"/>
          <p:nvPr/>
        </p:nvSpPr>
        <p:spPr bwMode="auto">
          <a:xfrm>
            <a:off x="103287" y="1105580"/>
            <a:ext cx="5954859" cy="523220"/>
          </a:xfrm>
          <a:prstGeom prst="rect">
            <a:avLst/>
          </a:prstGeom>
          <a:noFill/>
        </p:spPr>
        <p:txBody>
          <a:bodyPr wrap="square">
            <a:spAutoFit/>
          </a:bodyPr>
          <a:lstStyle/>
          <a:p>
            <a:pPr>
              <a:spcAft>
                <a:spcPts val="600"/>
              </a:spcAft>
              <a:defRPr/>
            </a:pPr>
            <a:r>
              <a:rPr lang="en-US" sz="2800" b="1">
                <a:solidFill>
                  <a:srgbClr val="0070C0"/>
                </a:solidFill>
                <a:latin typeface="Arial"/>
                <a:cs typeface="Arial"/>
              </a:rPr>
              <a:t>General recommended structure</a:t>
            </a:r>
            <a:endParaRPr lang="en-US"/>
          </a:p>
        </p:txBody>
      </p:sp>
      <p:sp>
        <p:nvSpPr>
          <p:cNvPr id="6" name="Rechteck: abgerundete Ecken 5"/>
          <p:cNvSpPr/>
          <p:nvPr/>
        </p:nvSpPr>
        <p:spPr bwMode="auto">
          <a:xfrm>
            <a:off x="119336" y="1844824"/>
            <a:ext cx="1859027" cy="576064"/>
          </a:xfrm>
          <a:prstGeom prst="roundRect">
            <a:avLst>
              <a:gd name="adj" fmla="val 16667"/>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Introduction</a:t>
            </a:r>
            <a:endParaRPr lang="en-US"/>
          </a:p>
        </p:txBody>
      </p:sp>
      <p:sp>
        <p:nvSpPr>
          <p:cNvPr id="18" name="Rechteck: abgerundete Ecken 17"/>
          <p:cNvSpPr/>
          <p:nvPr/>
        </p:nvSpPr>
        <p:spPr bwMode="auto">
          <a:xfrm>
            <a:off x="119336" y="3140968"/>
            <a:ext cx="1859027" cy="3312368"/>
          </a:xfrm>
          <a:prstGeom prst="roundRect">
            <a:avLst>
              <a:gd name="adj" fmla="val 8982"/>
            </a:avLst>
          </a:prstGeom>
        </p:spPr>
        <p:style>
          <a:lnRef idx="2">
            <a:schemeClr val="accent1"/>
          </a:lnRef>
          <a:fillRef idx="1">
            <a:schemeClr val="lt1"/>
          </a:fillRef>
          <a:effectRef idx="0">
            <a:schemeClr val="accent1"/>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Greeting</a:t>
            </a:r>
            <a:endParaRPr lang="en-US"/>
          </a:p>
          <a:p>
            <a:pPr marL="180975" indent="-180975">
              <a:spcAft>
                <a:spcPts val="600"/>
              </a:spcAft>
              <a:buFont typeface="Arial"/>
              <a:buChar char="•"/>
              <a:defRPr/>
            </a:pPr>
            <a:r>
              <a:rPr lang="en-US" sz="1400">
                <a:solidFill>
                  <a:schemeClr val="tx1"/>
                </a:solidFill>
                <a:latin typeface="Arial"/>
                <a:cs typeface="Arial"/>
              </a:rPr>
              <a:t>Language</a:t>
            </a:r>
            <a:endParaRPr lang="en-US"/>
          </a:p>
          <a:p>
            <a:pPr marL="180975" indent="-180975">
              <a:buFont typeface="Arial"/>
              <a:buChar char="•"/>
              <a:defRPr/>
            </a:pPr>
            <a:r>
              <a:rPr lang="en-US" sz="1400">
                <a:solidFill>
                  <a:schemeClr val="tx1"/>
                </a:solidFill>
                <a:latin typeface="Arial"/>
                <a:cs typeface="Arial"/>
              </a:rPr>
              <a:t>Information about your study</a:t>
            </a:r>
            <a:endParaRPr lang="en-US"/>
          </a:p>
          <a:p>
            <a:pPr marL="361950" lvl="1" indent="-180975">
              <a:buFont typeface="Courier New"/>
              <a:buChar char="o"/>
              <a:defRPr/>
            </a:pPr>
            <a:r>
              <a:rPr lang="en-US" sz="1400">
                <a:solidFill>
                  <a:schemeClr val="tx1"/>
                </a:solidFill>
                <a:latin typeface="Arial"/>
                <a:cs typeface="Arial"/>
              </a:rPr>
              <a:t>Researcher and institution</a:t>
            </a:r>
            <a:endParaRPr lang="en-US"/>
          </a:p>
          <a:p>
            <a:pPr marL="361950" lvl="1" indent="-180975">
              <a:buFont typeface="Courier New"/>
              <a:buChar char="o"/>
              <a:defRPr/>
            </a:pPr>
            <a:r>
              <a:rPr lang="en-US" sz="1400">
                <a:solidFill>
                  <a:schemeClr val="tx1"/>
                </a:solidFill>
                <a:latin typeface="Arial"/>
                <a:cs typeface="Arial"/>
              </a:rPr>
              <a:t>Purpose</a:t>
            </a:r>
            <a:endParaRPr lang="en-US"/>
          </a:p>
          <a:p>
            <a:pPr marL="361950" lvl="1" indent="-180975">
              <a:buFont typeface="Courier New"/>
              <a:buChar char="o"/>
              <a:defRPr/>
            </a:pPr>
            <a:r>
              <a:rPr lang="en-US" sz="1400">
                <a:solidFill>
                  <a:schemeClr val="tx1"/>
                </a:solidFill>
                <a:latin typeface="Arial"/>
                <a:cs typeface="Arial"/>
              </a:rPr>
              <a:t>Sponsor</a:t>
            </a:r>
            <a:endParaRPr lang="en-US"/>
          </a:p>
          <a:p>
            <a:pPr marL="180975" lvl="1" indent="-180975">
              <a:spcAft>
                <a:spcPts val="600"/>
              </a:spcAft>
              <a:buFont typeface="Arial"/>
              <a:buChar char="•"/>
              <a:defRPr/>
            </a:pPr>
            <a:r>
              <a:rPr lang="en-US" sz="1400">
                <a:solidFill>
                  <a:schemeClr val="tx1"/>
                </a:solidFill>
                <a:latin typeface="Arial"/>
                <a:cs typeface="Arial"/>
              </a:rPr>
              <a:t>Estimated duration</a:t>
            </a:r>
            <a:endParaRPr lang="en-US"/>
          </a:p>
          <a:p>
            <a:pPr marL="180975" lvl="1" indent="-180975">
              <a:spcAft>
                <a:spcPts val="600"/>
              </a:spcAft>
              <a:buFont typeface="Arial"/>
              <a:buChar char="•"/>
              <a:defRPr/>
            </a:pPr>
            <a:r>
              <a:rPr lang="en-US" sz="1400">
                <a:solidFill>
                  <a:schemeClr val="tx1"/>
                </a:solidFill>
                <a:latin typeface="Arial"/>
                <a:cs typeface="Arial"/>
              </a:rPr>
              <a:t>Incentives </a:t>
            </a:r>
            <a:endParaRPr lang="en-US"/>
          </a:p>
          <a:p>
            <a:pPr marL="180975" lvl="1" indent="-180975">
              <a:spcAft>
                <a:spcPts val="600"/>
              </a:spcAft>
              <a:buFont typeface="Arial"/>
              <a:buChar char="•"/>
              <a:defRPr/>
            </a:pPr>
            <a:r>
              <a:rPr lang="en-US" sz="1400">
                <a:solidFill>
                  <a:schemeClr val="tx1"/>
                </a:solidFill>
                <a:latin typeface="Arial"/>
                <a:cs typeface="Arial"/>
              </a:rPr>
              <a:t>Thank you </a:t>
            </a:r>
            <a:endParaRPr lang="en-US"/>
          </a:p>
          <a:p>
            <a:pPr marL="180975" lvl="1" indent="-180975">
              <a:spcAft>
                <a:spcPts val="600"/>
              </a:spcAft>
              <a:buFont typeface="Arial"/>
              <a:buChar char="•"/>
              <a:defRPr/>
            </a:pPr>
            <a:r>
              <a:rPr lang="en-US" sz="1400">
                <a:solidFill>
                  <a:schemeClr val="tx1"/>
                </a:solidFill>
                <a:latin typeface="Arial"/>
                <a:cs typeface="Arial"/>
              </a:rPr>
              <a:t>Informed consent</a:t>
            </a:r>
            <a:endParaRPr lang="en-US"/>
          </a:p>
          <a:p>
            <a:pPr marL="180975" lvl="1" indent="-180975">
              <a:spcAft>
                <a:spcPts val="600"/>
              </a:spcAft>
              <a:buFont typeface="Arial"/>
              <a:buChar char="•"/>
              <a:defRPr/>
            </a:pPr>
            <a:r>
              <a:rPr lang="en-US" sz="1400">
                <a:solidFill>
                  <a:schemeClr val="tx1"/>
                </a:solidFill>
                <a:latin typeface="Arial"/>
                <a:cs typeface="Arial"/>
              </a:rPr>
              <a:t>Contact details</a:t>
            </a:r>
            <a:endParaRPr lang="en-US"/>
          </a:p>
          <a:p>
            <a:pPr marL="180975" lvl="1" indent="-180975">
              <a:buFont typeface="Arial"/>
              <a:buChar char="•"/>
              <a:defRPr/>
            </a:pPr>
            <a:endParaRPr lang="en-US" sz="1400">
              <a:solidFill>
                <a:schemeClr val="tx1"/>
              </a:solidFill>
              <a:latin typeface="Arial"/>
              <a:cs typeface="Arial"/>
            </a:endParaRPr>
          </a:p>
        </p:txBody>
      </p:sp>
      <p:pic>
        <p:nvPicPr>
          <p:cNvPr id="27" name="Grafik 26">
            <a:extLs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585060" y="2208059"/>
            <a:ext cx="914400" cy="9144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65</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850D1E48-4B34-4D8B-AE33-E767E25BCF08}"/>
              </a:ext>
            </a:extLst>
          </p:cNvPr>
          <p:cNvSpPr>
            <a:spLocks noGrp="1"/>
          </p:cNvSpPr>
          <p:nvPr>
            <p:ph type="title"/>
          </p:nvPr>
        </p:nvSpPr>
        <p:spPr>
          <a:xfrm>
            <a:off x="260920" y="51174"/>
            <a:ext cx="10515600" cy="929554"/>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Introduction</a:t>
            </a:r>
            <a:endParaRPr lang="en-US"/>
          </a:p>
        </p:txBody>
      </p:sp>
      <p:pic>
        <p:nvPicPr>
          <p:cNvPr id="3" name="Grafik 2" descr="Screenshot of the introduction page from the Nacaps survey. "/>
          <p:cNvPicPr>
            <a:picLocks noChangeAspect="1"/>
          </p:cNvPicPr>
          <p:nvPr/>
        </p:nvPicPr>
        <p:blipFill>
          <a:blip r:embed="rId6"/>
          <a:stretch/>
        </p:blipFill>
        <p:spPr bwMode="auto">
          <a:xfrm>
            <a:off x="3633677" y="1160322"/>
            <a:ext cx="4262523" cy="5425686"/>
          </a:xfrm>
          <a:prstGeom prst="rect">
            <a:avLst/>
          </a:prstGeom>
          <a:ln>
            <a:solidFill>
              <a:schemeClr val="tx1"/>
            </a:solidFill>
          </a:ln>
        </p:spPr>
      </p:pic>
      <p:sp>
        <p:nvSpPr>
          <p:cNvPr id="15" name="Textfeld 14" descr="Image source">
            <a:extLst>
              <a:ext uri="{FF2B5EF4-FFF2-40B4-BE49-F238E27FC236}">
                <a16:creationId xmlns:a16="http://schemas.microsoft.com/office/drawing/2014/main" id="{C5A4FA31-4E3F-4EAB-969A-F01F59527448}"/>
              </a:ext>
            </a:extLst>
          </p:cNvPr>
          <p:cNvSpPr txBox="1"/>
          <p:nvPr/>
        </p:nvSpPr>
        <p:spPr bwMode="auto">
          <a:xfrm>
            <a:off x="7896200" y="6038418"/>
            <a:ext cx="4085860" cy="630942"/>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Index page.</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66</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5B0C6B09-4BC6-41E7-A2E8-AD891E22FD00}"/>
              </a:ext>
            </a:extLst>
          </p:cNvPr>
          <p:cNvSpPr>
            <a:spLocks noGrp="1"/>
          </p:cNvSpPr>
          <p:nvPr>
            <p:ph type="title"/>
          </p:nvPr>
        </p:nvSpPr>
        <p:spPr>
          <a:xfrm>
            <a:off x="191344" y="216017"/>
            <a:ext cx="8754197" cy="476679"/>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Textfeld 10"/>
          <p:cNvSpPr txBox="1"/>
          <p:nvPr/>
        </p:nvSpPr>
        <p:spPr bwMode="auto">
          <a:xfrm>
            <a:off x="141141" y="1124744"/>
            <a:ext cx="5954859" cy="523220"/>
          </a:xfrm>
          <a:prstGeom prst="rect">
            <a:avLst/>
          </a:prstGeom>
          <a:noFill/>
        </p:spPr>
        <p:txBody>
          <a:bodyPr wrap="square">
            <a:spAutoFit/>
          </a:bodyPr>
          <a:lstStyle/>
          <a:p>
            <a:pPr>
              <a:spcAft>
                <a:spcPts val="600"/>
              </a:spcAft>
              <a:defRPr/>
            </a:pPr>
            <a:r>
              <a:rPr lang="en-US" sz="2800" b="1">
                <a:solidFill>
                  <a:srgbClr val="0070C0"/>
                </a:solidFill>
                <a:latin typeface="Arial"/>
                <a:cs typeface="Arial"/>
              </a:rPr>
              <a:t>General recommended structure</a:t>
            </a:r>
            <a:endParaRPr lang="en-US"/>
          </a:p>
        </p:txBody>
      </p:sp>
      <p:sp>
        <p:nvSpPr>
          <p:cNvPr id="6" name="Rechteck: abgerundete Ecken 5">
            <a:extLst>
              <a:ext uri="{C183D7F6-B498-43B3-948B-1728B52AA6E4}">
                <adec:decorative xmlns:adec="http://schemas.microsoft.com/office/drawing/2017/decorative" val="1"/>
              </a:ext>
            </a:extLst>
          </p:cNvPr>
          <p:cNvSpPr/>
          <p:nvPr/>
        </p:nvSpPr>
        <p:spPr bwMode="auto">
          <a:xfrm>
            <a:off x="119336" y="1844824"/>
            <a:ext cx="1859027" cy="576064"/>
          </a:xfrm>
          <a:prstGeom prst="roundRect">
            <a:avLst>
              <a:gd name="adj" fmla="val 16667"/>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Introduction</a:t>
            </a:r>
            <a:endParaRPr lang="en-US"/>
          </a:p>
        </p:txBody>
      </p:sp>
      <p:sp>
        <p:nvSpPr>
          <p:cNvPr id="15" name="Rechteck: abgerundete Ecken 14">
            <a:extLst>
              <a:ext uri="{C183D7F6-B498-43B3-948B-1728B52AA6E4}">
                <adec:decorative xmlns:adec="http://schemas.microsoft.com/office/drawing/2017/decorative" val="1"/>
              </a:ext>
            </a:extLst>
          </p:cNvPr>
          <p:cNvSpPr/>
          <p:nvPr/>
        </p:nvSpPr>
        <p:spPr bwMode="auto">
          <a:xfrm>
            <a:off x="119336" y="3140968"/>
            <a:ext cx="1859027" cy="3312368"/>
          </a:xfrm>
          <a:prstGeom prst="roundRect">
            <a:avLst>
              <a:gd name="adj" fmla="val 8982"/>
            </a:avLst>
          </a:prstGeom>
        </p:spPr>
        <p:style>
          <a:lnRef idx="2">
            <a:schemeClr val="accent1"/>
          </a:lnRef>
          <a:fillRef idx="1">
            <a:schemeClr val="lt1"/>
          </a:fillRef>
          <a:effectRef idx="0">
            <a:schemeClr val="accent1"/>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Greeting</a:t>
            </a:r>
            <a:endParaRPr lang="en-US"/>
          </a:p>
          <a:p>
            <a:pPr marL="180975" indent="-180975">
              <a:spcAft>
                <a:spcPts val="600"/>
              </a:spcAft>
              <a:buFont typeface="Arial"/>
              <a:buChar char="•"/>
              <a:defRPr/>
            </a:pPr>
            <a:r>
              <a:rPr lang="en-US" sz="1400">
                <a:solidFill>
                  <a:schemeClr val="tx1"/>
                </a:solidFill>
                <a:latin typeface="Arial"/>
                <a:cs typeface="Arial"/>
              </a:rPr>
              <a:t>Language</a:t>
            </a:r>
            <a:endParaRPr lang="en-US"/>
          </a:p>
          <a:p>
            <a:pPr marL="180975" indent="-180975">
              <a:buFont typeface="Arial"/>
              <a:buChar char="•"/>
              <a:defRPr/>
            </a:pPr>
            <a:r>
              <a:rPr lang="en-US" sz="1400">
                <a:solidFill>
                  <a:schemeClr val="tx1"/>
                </a:solidFill>
                <a:latin typeface="Arial"/>
                <a:cs typeface="Arial"/>
              </a:rPr>
              <a:t>Information about your study</a:t>
            </a:r>
            <a:endParaRPr lang="en-US"/>
          </a:p>
          <a:p>
            <a:pPr marL="361950" lvl="1" indent="-180975">
              <a:buFont typeface="Courier New"/>
              <a:buChar char="o"/>
              <a:defRPr/>
            </a:pPr>
            <a:r>
              <a:rPr lang="en-US" sz="1400">
                <a:solidFill>
                  <a:schemeClr val="tx1"/>
                </a:solidFill>
                <a:latin typeface="Arial"/>
                <a:cs typeface="Arial"/>
              </a:rPr>
              <a:t>Researcher and institution</a:t>
            </a:r>
            <a:endParaRPr lang="en-US"/>
          </a:p>
          <a:p>
            <a:pPr marL="361950" lvl="1" indent="-180975">
              <a:buFont typeface="Courier New"/>
              <a:buChar char="o"/>
              <a:defRPr/>
            </a:pPr>
            <a:r>
              <a:rPr lang="en-US" sz="1400">
                <a:solidFill>
                  <a:schemeClr val="tx1"/>
                </a:solidFill>
                <a:latin typeface="Arial"/>
                <a:cs typeface="Arial"/>
              </a:rPr>
              <a:t>Purpose</a:t>
            </a:r>
            <a:endParaRPr lang="en-US"/>
          </a:p>
          <a:p>
            <a:pPr marL="361950" lvl="1" indent="-180975">
              <a:buFont typeface="Courier New"/>
              <a:buChar char="o"/>
              <a:defRPr/>
            </a:pPr>
            <a:r>
              <a:rPr lang="en-US" sz="1400">
                <a:solidFill>
                  <a:schemeClr val="tx1"/>
                </a:solidFill>
                <a:latin typeface="Arial"/>
                <a:cs typeface="Arial"/>
              </a:rPr>
              <a:t>Sponsor</a:t>
            </a:r>
            <a:endParaRPr lang="en-US"/>
          </a:p>
          <a:p>
            <a:pPr marL="180975" lvl="1" indent="-180975">
              <a:spcAft>
                <a:spcPts val="600"/>
              </a:spcAft>
              <a:buFont typeface="Arial"/>
              <a:buChar char="•"/>
              <a:defRPr/>
            </a:pPr>
            <a:r>
              <a:rPr lang="en-US" sz="1400">
                <a:solidFill>
                  <a:schemeClr val="tx1"/>
                </a:solidFill>
                <a:latin typeface="Arial"/>
                <a:cs typeface="Arial"/>
              </a:rPr>
              <a:t>Estimated duration</a:t>
            </a:r>
            <a:endParaRPr lang="en-US"/>
          </a:p>
          <a:p>
            <a:pPr marL="180975" lvl="1" indent="-180975">
              <a:spcAft>
                <a:spcPts val="600"/>
              </a:spcAft>
              <a:buFont typeface="Arial"/>
              <a:buChar char="•"/>
              <a:defRPr/>
            </a:pPr>
            <a:r>
              <a:rPr lang="en-US" sz="1400">
                <a:solidFill>
                  <a:schemeClr val="tx1"/>
                </a:solidFill>
                <a:latin typeface="Arial"/>
                <a:cs typeface="Arial"/>
              </a:rPr>
              <a:t>Incentives </a:t>
            </a:r>
            <a:endParaRPr lang="en-US"/>
          </a:p>
          <a:p>
            <a:pPr marL="180975" lvl="1" indent="-180975">
              <a:spcAft>
                <a:spcPts val="600"/>
              </a:spcAft>
              <a:buFont typeface="Arial"/>
              <a:buChar char="•"/>
              <a:defRPr/>
            </a:pPr>
            <a:r>
              <a:rPr lang="en-US" sz="1400">
                <a:solidFill>
                  <a:schemeClr val="tx1"/>
                </a:solidFill>
                <a:latin typeface="Arial"/>
                <a:cs typeface="Arial"/>
              </a:rPr>
              <a:t>Thank you </a:t>
            </a:r>
            <a:endParaRPr lang="en-US"/>
          </a:p>
          <a:p>
            <a:pPr marL="180975" lvl="1" indent="-180975">
              <a:spcAft>
                <a:spcPts val="600"/>
              </a:spcAft>
              <a:buFont typeface="Arial"/>
              <a:buChar char="•"/>
              <a:defRPr/>
            </a:pPr>
            <a:r>
              <a:rPr lang="en-US" sz="1400">
                <a:solidFill>
                  <a:schemeClr val="tx1"/>
                </a:solidFill>
                <a:latin typeface="Arial"/>
                <a:cs typeface="Arial"/>
              </a:rPr>
              <a:t>Informed consent</a:t>
            </a:r>
            <a:endParaRPr lang="en-US"/>
          </a:p>
          <a:p>
            <a:pPr marL="180975" lvl="1" indent="-180975">
              <a:spcAft>
                <a:spcPts val="600"/>
              </a:spcAft>
              <a:buFont typeface="Arial"/>
              <a:buChar char="•"/>
              <a:defRPr/>
            </a:pPr>
            <a:r>
              <a:rPr lang="en-US" sz="1400">
                <a:solidFill>
                  <a:schemeClr val="tx1"/>
                </a:solidFill>
                <a:latin typeface="Arial"/>
                <a:cs typeface="Arial"/>
              </a:rPr>
              <a:t>Contact details</a:t>
            </a:r>
            <a:endParaRPr lang="en-US"/>
          </a:p>
          <a:p>
            <a:pPr marL="180975" lvl="1" indent="-180975">
              <a:buFont typeface="Arial"/>
              <a:buChar char="•"/>
              <a:defRPr/>
            </a:pPr>
            <a:endParaRPr lang="en-US" sz="1400">
              <a:solidFill>
                <a:schemeClr val="tx1"/>
              </a:solidFill>
              <a:latin typeface="Arial"/>
              <a:cs typeface="Arial"/>
            </a:endParaRPr>
          </a:p>
        </p:txBody>
      </p:sp>
      <p:sp>
        <p:nvSpPr>
          <p:cNvPr id="13" name="Rechteck: abgerundete Ecken 12"/>
          <p:cNvSpPr/>
          <p:nvPr/>
        </p:nvSpPr>
        <p:spPr bwMode="auto">
          <a:xfrm>
            <a:off x="2122380" y="2060848"/>
            <a:ext cx="1872208" cy="576064"/>
          </a:xfrm>
          <a:prstGeom prst="roundRect">
            <a:avLst>
              <a:gd name="adj" fmla="val 16667"/>
            </a:avLst>
          </a:prstGeom>
          <a:solidFill>
            <a:schemeClr val="accent4">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Instruction</a:t>
            </a:r>
            <a:endParaRPr lang="en-US"/>
          </a:p>
        </p:txBody>
      </p:sp>
      <p:sp>
        <p:nvSpPr>
          <p:cNvPr id="19" name="Rechteck: abgerundete Ecken 18"/>
          <p:cNvSpPr/>
          <p:nvPr/>
        </p:nvSpPr>
        <p:spPr bwMode="auto">
          <a:xfrm>
            <a:off x="2122380" y="3356992"/>
            <a:ext cx="1859027" cy="3096344"/>
          </a:xfrm>
          <a:prstGeom prst="roundRect">
            <a:avLst>
              <a:gd name="adj" fmla="val 8982"/>
            </a:avLst>
          </a:prstGeom>
        </p:spPr>
        <p:style>
          <a:lnRef idx="2">
            <a:schemeClr val="accent4"/>
          </a:lnRef>
          <a:fillRef idx="1">
            <a:schemeClr val="lt1"/>
          </a:fillRef>
          <a:effectRef idx="0">
            <a:schemeClr val="accent4"/>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how to answer the questions </a:t>
            </a:r>
            <a:endParaRPr lang="en-US"/>
          </a:p>
          <a:p>
            <a:pPr marL="361950" indent="-180975">
              <a:spcAft>
                <a:spcPts val="600"/>
              </a:spcAft>
              <a:buFont typeface="Courier New"/>
              <a:buChar char="o"/>
              <a:defRPr/>
            </a:pPr>
            <a:r>
              <a:rPr lang="en-US" sz="1400">
                <a:solidFill>
                  <a:schemeClr val="tx1"/>
                </a:solidFill>
                <a:latin typeface="Arial"/>
                <a:cs typeface="Arial"/>
              </a:rPr>
              <a:t>optional/ required questions</a:t>
            </a:r>
            <a:endParaRPr lang="en-US"/>
          </a:p>
          <a:p>
            <a:pPr marL="180975" indent="-180975">
              <a:spcAft>
                <a:spcPts val="600"/>
              </a:spcAft>
              <a:buFont typeface="Arial"/>
              <a:buChar char="•"/>
              <a:defRPr/>
            </a:pPr>
            <a:r>
              <a:rPr lang="en-US" sz="1400">
                <a:solidFill>
                  <a:schemeClr val="tx1"/>
                </a:solidFill>
                <a:latin typeface="Arial"/>
                <a:cs typeface="Arial"/>
              </a:rPr>
              <a:t>how to administer the questionnaire</a:t>
            </a:r>
            <a:endParaRPr lang="en-US"/>
          </a:p>
          <a:p>
            <a:pPr marL="361950" indent="-180975">
              <a:spcAft>
                <a:spcPts val="600"/>
              </a:spcAft>
              <a:buFont typeface="Courier New"/>
              <a:buChar char="o"/>
              <a:defRPr/>
            </a:pPr>
            <a:r>
              <a:rPr lang="en-US" sz="1400">
                <a:solidFill>
                  <a:schemeClr val="tx1"/>
                </a:solidFill>
                <a:latin typeface="Arial"/>
                <a:cs typeface="Arial"/>
              </a:rPr>
              <a:t>recommended devices</a:t>
            </a:r>
            <a:endParaRPr lang="en-US"/>
          </a:p>
          <a:p>
            <a:pPr marL="180975">
              <a:spcAft>
                <a:spcPts val="600"/>
              </a:spcAft>
              <a:defRPr/>
            </a:pPr>
            <a:endParaRPr lang="en-US" sz="1400">
              <a:solidFill>
                <a:schemeClr val="tx1"/>
              </a:solidFill>
              <a:latin typeface="Arial"/>
              <a:cs typeface="Arial"/>
            </a:endParaRPr>
          </a:p>
          <a:p>
            <a:pPr marL="180975">
              <a:spcAft>
                <a:spcPts val="600"/>
              </a:spcAft>
              <a:defRPr/>
            </a:pPr>
            <a:endParaRPr lang="en-US" sz="1400">
              <a:solidFill>
                <a:schemeClr val="tx1"/>
              </a:solidFill>
              <a:latin typeface="Arial"/>
              <a:cs typeface="Arial"/>
            </a:endParaRPr>
          </a:p>
          <a:p>
            <a:pPr marL="0" lvl="1">
              <a:defRPr/>
            </a:pPr>
            <a:endParaRPr lang="en-US" sz="1400">
              <a:solidFill>
                <a:schemeClr val="tx1"/>
              </a:solidFill>
              <a:latin typeface="Arial"/>
              <a:cs typeface="Arial"/>
            </a:endParaRPr>
          </a:p>
        </p:txBody>
      </p:sp>
      <p:pic>
        <p:nvPicPr>
          <p:cNvPr id="27" name="Grafik 26">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585060" y="2208059"/>
            <a:ext cx="914400" cy="914400"/>
          </a:xfrm>
          <a:prstGeom prst="rect">
            <a:avLst/>
          </a:prstGeom>
        </p:spPr>
      </p:pic>
      <p:pic>
        <p:nvPicPr>
          <p:cNvPr id="33" name="Grafik 32">
            <a:extLst>
              <a:ext uri="{C183D7F6-B498-43B3-948B-1728B52AA6E4}">
                <adec:decorative xmlns:adec="http://schemas.microsoft.com/office/drawing/2017/decorative" val="1"/>
              </a:ext>
            </a:extLst>
          </p:cNvPr>
          <p:cNvPicPr>
            <a:picLocks noChangeAspect="1"/>
          </p:cNvPicPr>
          <p:nvPr/>
        </p:nvPicPr>
        <p:blipFill>
          <a:blip r:embed="rId7"/>
          <a:srcRect b="22265"/>
          <a:stretch/>
        </p:blipFill>
        <p:spPr bwMode="auto">
          <a:xfrm>
            <a:off x="2542139" y="2540328"/>
            <a:ext cx="1032688" cy="802754"/>
          </a:xfrm>
          <a:prstGeom prst="rect">
            <a:avLst/>
          </a:prstGeom>
        </p:spPr>
      </p:pic>
      <p:pic>
        <p:nvPicPr>
          <p:cNvPr id="37" name="Grafik 36">
            <a:extLst>
              <a:ext uri="{C183D7F6-B498-43B3-948B-1728B52AA6E4}">
                <adec:decorative xmlns:adec="http://schemas.microsoft.com/office/drawing/2017/decorative" val="1"/>
              </a:ext>
            </a:extLst>
          </p:cNvPr>
          <p:cNvPicPr>
            <a:picLocks noChangeAspect="1"/>
          </p:cNvPicPr>
          <p:nvPr/>
        </p:nvPicPr>
        <p:blipFill>
          <a:blip r:embed="rId7"/>
          <a:srcRect t="84127" b="1033"/>
          <a:stretch/>
        </p:blipFill>
        <p:spPr bwMode="auto">
          <a:xfrm>
            <a:off x="2182991" y="3203745"/>
            <a:ext cx="1032688" cy="153247"/>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67</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7C56B0E8-AC52-426D-B90F-34A290AA050F}"/>
              </a:ext>
            </a:extLst>
          </p:cNvPr>
          <p:cNvSpPr>
            <a:spLocks noGrp="1"/>
          </p:cNvSpPr>
          <p:nvPr>
            <p:ph type="title"/>
          </p:nvPr>
        </p:nvSpPr>
        <p:spPr>
          <a:xfrm>
            <a:off x="335360" y="191259"/>
            <a:ext cx="10515600" cy="699306"/>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endParaRPr lang="en-US" sz="2400">
              <a:latin typeface="Arial" panose="020B0604020202020204" pitchFamily="34" charset="0"/>
              <a:cs typeface="Arial" panose="020B0604020202020204" pitchFamily="34" charset="0"/>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Rechteck 13"/>
          <p:cNvSpPr/>
          <p:nvPr/>
        </p:nvSpPr>
        <p:spPr bwMode="auto">
          <a:xfrm>
            <a:off x="335360" y="1122765"/>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Instructions</a:t>
            </a:r>
            <a:endParaRPr lang="en-US"/>
          </a:p>
        </p:txBody>
      </p:sp>
      <p:pic>
        <p:nvPicPr>
          <p:cNvPr id="17" name="Grafik 16" descr="Screenshot from the Nacaps survey website showing instructions to rotate the display for the questions. "/>
          <p:cNvPicPr>
            <a:picLocks noChangeAspect="1"/>
          </p:cNvPicPr>
          <p:nvPr/>
        </p:nvPicPr>
        <p:blipFill>
          <a:blip r:embed="rId6"/>
          <a:stretch/>
        </p:blipFill>
        <p:spPr bwMode="auto">
          <a:xfrm>
            <a:off x="375930" y="2042693"/>
            <a:ext cx="7078063" cy="1943371"/>
          </a:xfrm>
          <a:prstGeom prst="rect">
            <a:avLst/>
          </a:prstGeom>
          <a:ln>
            <a:solidFill>
              <a:schemeClr val="tx1"/>
            </a:solidFill>
          </a:ln>
        </p:spPr>
      </p:pic>
      <p:sp>
        <p:nvSpPr>
          <p:cNvPr id="16" name="Textfeld 15" descr="Image source">
            <a:extLst>
              <a:ext uri="{FF2B5EF4-FFF2-40B4-BE49-F238E27FC236}">
                <a16:creationId xmlns:a16="http://schemas.microsoft.com/office/drawing/2014/main" id="{C2FD3F50-2F00-4ECA-A67E-C70788F16B61}"/>
              </a:ext>
            </a:extLst>
          </p:cNvPr>
          <p:cNvSpPr txBox="1"/>
          <p:nvPr/>
        </p:nvSpPr>
        <p:spPr bwMode="auto">
          <a:xfrm>
            <a:off x="263352" y="4005064"/>
            <a:ext cx="6200576"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Question offer.</a:t>
            </a:r>
          </a:p>
        </p:txBody>
      </p:sp>
      <p:pic>
        <p:nvPicPr>
          <p:cNvPr id="3" name="Grafik 2" descr="The cover page of the DZHW PhD panel survey paper-pencil questionnaire showing some instructions for filling out the questions at the bottom. "/>
          <p:cNvPicPr>
            <a:picLocks noChangeAspect="1"/>
          </p:cNvPicPr>
          <p:nvPr/>
        </p:nvPicPr>
        <p:blipFill>
          <a:blip r:embed="rId7"/>
          <a:stretch/>
        </p:blipFill>
        <p:spPr bwMode="auto">
          <a:xfrm>
            <a:off x="6463928" y="1150274"/>
            <a:ext cx="5287113" cy="5229955"/>
          </a:xfrm>
          <a:prstGeom prst="rect">
            <a:avLst/>
          </a:prstGeom>
          <a:ln>
            <a:solidFill>
              <a:schemeClr val="tx1"/>
            </a:solidFill>
          </a:ln>
        </p:spPr>
      </p:pic>
      <p:sp>
        <p:nvSpPr>
          <p:cNvPr id="19" name="Textfeld 18" descr="Image source">
            <a:extLst>
              <a:ext uri="{FF2B5EF4-FFF2-40B4-BE49-F238E27FC236}">
                <a16:creationId xmlns:a16="http://schemas.microsoft.com/office/drawing/2014/main" id="{C11EBEEC-F02E-4E2F-B7F8-50B94F5D7A4C}"/>
              </a:ext>
            </a:extLst>
          </p:cNvPr>
          <p:cNvSpPr txBox="1"/>
          <p:nvPr/>
        </p:nvSpPr>
        <p:spPr bwMode="auto">
          <a:xfrm>
            <a:off x="6384032" y="6361583"/>
            <a:ext cx="5339342"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1. Data collection: 2015. Hanover: FDZ-DZHW.10.21249/DZHW:phd2014:4.0.0. Questionnaire “Karrieren Promovierter” (1</a:t>
            </a:r>
            <a:r>
              <a:rPr lang="en-US" sz="700" baseline="30000">
                <a:solidFill>
                  <a:schemeClr val="bg1">
                    <a:lumMod val="75000"/>
                  </a:schemeClr>
                </a:solidFill>
                <a:latin typeface="Arial" panose="020B0604020202020204" pitchFamily="34" charset="0"/>
                <a:cs typeface="Arial" panose="020B0604020202020204" pitchFamily="34" charset="0"/>
              </a:rPr>
              <a:t>st</a:t>
            </a:r>
            <a:r>
              <a:rPr lang="en-US" sz="700">
                <a:solidFill>
                  <a:schemeClr val="bg1">
                    <a:lumMod val="75000"/>
                  </a:schemeClr>
                </a:solidFill>
                <a:latin typeface="Arial" panose="020B0604020202020204" pitchFamily="34" charset="0"/>
                <a:cs typeface="Arial" panose="020B0604020202020204" pitchFamily="34" charset="0"/>
              </a:rPr>
              <a:t> wave - English)". Cover page.</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a:xfrm>
            <a:off x="8610600" y="6309320"/>
            <a:ext cx="2743200" cy="365125"/>
          </a:xfrm>
        </p:spPr>
        <p:txBody>
          <a:bodyPr/>
          <a:lstStyle/>
          <a:p>
            <a:pPr>
              <a:defRPr/>
            </a:pPr>
            <a:fld id="{A8918DED-79B9-4C2D-B520-2D6348B37FD9}" type="slidenum">
              <a:rPr lang="en-US" smtClean="0">
                <a:solidFill>
                  <a:schemeClr val="bg1">
                    <a:lumMod val="50000"/>
                  </a:schemeClr>
                </a:solidFill>
                <a:latin typeface="Helvetica"/>
              </a:rPr>
              <a:t>68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6D8779FA-926C-422D-A8AB-0E8546FB8FED}"/>
              </a:ext>
            </a:extLst>
          </p:cNvPr>
          <p:cNvSpPr>
            <a:spLocks noGrp="1"/>
          </p:cNvSpPr>
          <p:nvPr>
            <p:ph type="title"/>
          </p:nvPr>
        </p:nvSpPr>
        <p:spPr>
          <a:xfrm>
            <a:off x="119336" y="135464"/>
            <a:ext cx="6478369" cy="712243"/>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endParaRPr lang="en-US" sz="2400">
              <a:solidFill>
                <a:schemeClr val="bg1"/>
              </a:solidFill>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Textfeld 10"/>
          <p:cNvSpPr txBox="1"/>
          <p:nvPr/>
        </p:nvSpPr>
        <p:spPr bwMode="auto">
          <a:xfrm>
            <a:off x="141141" y="620688"/>
            <a:ext cx="5954859" cy="1031051"/>
          </a:xfrm>
          <a:prstGeom prst="rect">
            <a:avLst/>
          </a:prstGeom>
          <a:noFill/>
        </p:spPr>
        <p:txBody>
          <a:bodyPr wrap="square">
            <a:spAutoFit/>
          </a:bodyPr>
          <a:lstStyle/>
          <a:p>
            <a:pPr>
              <a:spcAft>
                <a:spcPts val="600"/>
              </a:spcAft>
              <a:defRPr/>
            </a:pPr>
            <a:endParaRPr lang="en-US" sz="2800" b="1">
              <a:solidFill>
                <a:srgbClr val="0070C0"/>
              </a:solidFill>
              <a:latin typeface="Arial"/>
              <a:cs typeface="Arial"/>
            </a:endParaRPr>
          </a:p>
          <a:p>
            <a:pPr>
              <a:spcAft>
                <a:spcPts val="600"/>
              </a:spcAft>
              <a:defRPr/>
            </a:pPr>
            <a:r>
              <a:rPr lang="en-US" sz="2800" b="1">
                <a:solidFill>
                  <a:srgbClr val="0070C0"/>
                </a:solidFill>
                <a:latin typeface="Arial"/>
                <a:cs typeface="Arial"/>
              </a:rPr>
              <a:t>General recommended structure</a:t>
            </a:r>
            <a:endParaRPr lang="en-US"/>
          </a:p>
        </p:txBody>
      </p:sp>
      <p:sp>
        <p:nvSpPr>
          <p:cNvPr id="6" name="Rechteck: abgerundete Ecken 5">
            <a:extLst>
              <a:ext uri="{C183D7F6-B498-43B3-948B-1728B52AA6E4}">
                <adec:decorative xmlns:adec="http://schemas.microsoft.com/office/drawing/2017/decorative" val="1"/>
              </a:ext>
            </a:extLst>
          </p:cNvPr>
          <p:cNvSpPr/>
          <p:nvPr/>
        </p:nvSpPr>
        <p:spPr bwMode="auto">
          <a:xfrm>
            <a:off x="119336" y="1844824"/>
            <a:ext cx="1859027" cy="576064"/>
          </a:xfrm>
          <a:prstGeom prst="roundRect">
            <a:avLst>
              <a:gd name="adj" fmla="val 16667"/>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Introduction</a:t>
            </a:r>
            <a:endParaRPr lang="en-US"/>
          </a:p>
        </p:txBody>
      </p:sp>
      <p:sp>
        <p:nvSpPr>
          <p:cNvPr id="20" name="Rechteck: abgerundete Ecken 19">
            <a:extLst>
              <a:ext uri="{C183D7F6-B498-43B3-948B-1728B52AA6E4}">
                <adec:decorative xmlns:adec="http://schemas.microsoft.com/office/drawing/2017/decorative" val="1"/>
              </a:ext>
            </a:extLst>
          </p:cNvPr>
          <p:cNvSpPr/>
          <p:nvPr/>
        </p:nvSpPr>
        <p:spPr bwMode="auto">
          <a:xfrm>
            <a:off x="119336" y="3140968"/>
            <a:ext cx="1859027" cy="3312368"/>
          </a:xfrm>
          <a:prstGeom prst="roundRect">
            <a:avLst>
              <a:gd name="adj" fmla="val 8982"/>
            </a:avLst>
          </a:prstGeom>
        </p:spPr>
        <p:style>
          <a:lnRef idx="2">
            <a:schemeClr val="accent1"/>
          </a:lnRef>
          <a:fillRef idx="1">
            <a:schemeClr val="lt1"/>
          </a:fillRef>
          <a:effectRef idx="0">
            <a:schemeClr val="accent1"/>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Greeting</a:t>
            </a:r>
            <a:endParaRPr lang="en-US"/>
          </a:p>
          <a:p>
            <a:pPr marL="180975" indent="-180975">
              <a:spcAft>
                <a:spcPts val="600"/>
              </a:spcAft>
              <a:buFont typeface="Arial"/>
              <a:buChar char="•"/>
              <a:defRPr/>
            </a:pPr>
            <a:r>
              <a:rPr lang="en-US" sz="1400">
                <a:solidFill>
                  <a:schemeClr val="tx1"/>
                </a:solidFill>
                <a:latin typeface="Arial"/>
                <a:cs typeface="Arial"/>
              </a:rPr>
              <a:t>Language</a:t>
            </a:r>
            <a:endParaRPr lang="en-US"/>
          </a:p>
          <a:p>
            <a:pPr marL="180975" indent="-180975">
              <a:buFont typeface="Arial"/>
              <a:buChar char="•"/>
              <a:defRPr/>
            </a:pPr>
            <a:r>
              <a:rPr lang="en-US" sz="1400">
                <a:solidFill>
                  <a:schemeClr val="tx1"/>
                </a:solidFill>
                <a:latin typeface="Arial"/>
                <a:cs typeface="Arial"/>
              </a:rPr>
              <a:t>Information about your study</a:t>
            </a:r>
            <a:endParaRPr lang="en-US"/>
          </a:p>
          <a:p>
            <a:pPr marL="361950" lvl="1" indent="-180975">
              <a:buFont typeface="Courier New"/>
              <a:buChar char="o"/>
              <a:defRPr/>
            </a:pPr>
            <a:r>
              <a:rPr lang="en-US" sz="1400">
                <a:solidFill>
                  <a:schemeClr val="tx1"/>
                </a:solidFill>
                <a:latin typeface="Arial"/>
                <a:cs typeface="Arial"/>
              </a:rPr>
              <a:t>Researcher and institution</a:t>
            </a:r>
            <a:endParaRPr lang="en-US"/>
          </a:p>
          <a:p>
            <a:pPr marL="361950" lvl="1" indent="-180975">
              <a:buFont typeface="Courier New"/>
              <a:buChar char="o"/>
              <a:defRPr/>
            </a:pPr>
            <a:r>
              <a:rPr lang="en-US" sz="1400">
                <a:solidFill>
                  <a:schemeClr val="tx1"/>
                </a:solidFill>
                <a:latin typeface="Arial"/>
                <a:cs typeface="Arial"/>
              </a:rPr>
              <a:t>Purpose</a:t>
            </a:r>
            <a:endParaRPr lang="en-US"/>
          </a:p>
          <a:p>
            <a:pPr marL="361950" lvl="1" indent="-180975">
              <a:buFont typeface="Courier New"/>
              <a:buChar char="o"/>
              <a:defRPr/>
            </a:pPr>
            <a:r>
              <a:rPr lang="en-US" sz="1400">
                <a:solidFill>
                  <a:schemeClr val="tx1"/>
                </a:solidFill>
                <a:latin typeface="Arial"/>
                <a:cs typeface="Arial"/>
              </a:rPr>
              <a:t>Sponsor</a:t>
            </a:r>
            <a:endParaRPr lang="en-US"/>
          </a:p>
          <a:p>
            <a:pPr marL="180975" lvl="1" indent="-180975">
              <a:spcAft>
                <a:spcPts val="600"/>
              </a:spcAft>
              <a:buFont typeface="Arial"/>
              <a:buChar char="•"/>
              <a:defRPr/>
            </a:pPr>
            <a:r>
              <a:rPr lang="en-US" sz="1400">
                <a:solidFill>
                  <a:schemeClr val="tx1"/>
                </a:solidFill>
                <a:latin typeface="Arial"/>
                <a:cs typeface="Arial"/>
              </a:rPr>
              <a:t>Estimated duration</a:t>
            </a:r>
            <a:endParaRPr lang="en-US"/>
          </a:p>
          <a:p>
            <a:pPr marL="180975" lvl="1" indent="-180975">
              <a:spcAft>
                <a:spcPts val="600"/>
              </a:spcAft>
              <a:buFont typeface="Arial"/>
              <a:buChar char="•"/>
              <a:defRPr/>
            </a:pPr>
            <a:r>
              <a:rPr lang="en-US" sz="1400">
                <a:solidFill>
                  <a:schemeClr val="tx1"/>
                </a:solidFill>
                <a:latin typeface="Arial"/>
                <a:cs typeface="Arial"/>
              </a:rPr>
              <a:t>Incentives </a:t>
            </a:r>
            <a:endParaRPr lang="en-US"/>
          </a:p>
          <a:p>
            <a:pPr marL="180975" lvl="1" indent="-180975">
              <a:spcAft>
                <a:spcPts val="600"/>
              </a:spcAft>
              <a:buFont typeface="Arial"/>
              <a:buChar char="•"/>
              <a:defRPr/>
            </a:pPr>
            <a:r>
              <a:rPr lang="en-US" sz="1400">
                <a:solidFill>
                  <a:schemeClr val="tx1"/>
                </a:solidFill>
                <a:latin typeface="Arial"/>
                <a:cs typeface="Arial"/>
              </a:rPr>
              <a:t>Thank you </a:t>
            </a:r>
            <a:endParaRPr lang="en-US"/>
          </a:p>
          <a:p>
            <a:pPr marL="180975" lvl="1" indent="-180975">
              <a:spcAft>
                <a:spcPts val="600"/>
              </a:spcAft>
              <a:buFont typeface="Arial"/>
              <a:buChar char="•"/>
              <a:defRPr/>
            </a:pPr>
            <a:r>
              <a:rPr lang="en-US" sz="1400">
                <a:solidFill>
                  <a:schemeClr val="tx1"/>
                </a:solidFill>
                <a:latin typeface="Arial"/>
                <a:cs typeface="Arial"/>
              </a:rPr>
              <a:t>Informed consent</a:t>
            </a:r>
            <a:endParaRPr lang="en-US"/>
          </a:p>
          <a:p>
            <a:pPr marL="180975" lvl="1" indent="-180975">
              <a:spcAft>
                <a:spcPts val="600"/>
              </a:spcAft>
              <a:buFont typeface="Arial"/>
              <a:buChar char="•"/>
              <a:defRPr/>
            </a:pPr>
            <a:r>
              <a:rPr lang="en-US" sz="1400">
                <a:solidFill>
                  <a:schemeClr val="tx1"/>
                </a:solidFill>
                <a:latin typeface="Arial"/>
                <a:cs typeface="Arial"/>
              </a:rPr>
              <a:t>Contact details</a:t>
            </a:r>
            <a:endParaRPr lang="en-US"/>
          </a:p>
          <a:p>
            <a:pPr marL="180975" lvl="1" indent="-180975">
              <a:buFont typeface="Arial"/>
              <a:buChar char="•"/>
              <a:defRPr/>
            </a:pPr>
            <a:endParaRPr lang="en-US" sz="1400">
              <a:solidFill>
                <a:schemeClr val="tx1"/>
              </a:solidFill>
              <a:latin typeface="Arial"/>
              <a:cs typeface="Arial"/>
            </a:endParaRPr>
          </a:p>
        </p:txBody>
      </p:sp>
      <p:sp>
        <p:nvSpPr>
          <p:cNvPr id="13" name="Rechteck: abgerundete Ecken 12">
            <a:extLst>
              <a:ext uri="{C183D7F6-B498-43B3-948B-1728B52AA6E4}">
                <adec:decorative xmlns:adec="http://schemas.microsoft.com/office/drawing/2017/decorative" val="1"/>
              </a:ext>
            </a:extLst>
          </p:cNvPr>
          <p:cNvSpPr/>
          <p:nvPr/>
        </p:nvSpPr>
        <p:spPr bwMode="auto">
          <a:xfrm>
            <a:off x="2122380" y="2060848"/>
            <a:ext cx="1872208" cy="576064"/>
          </a:xfrm>
          <a:prstGeom prst="roundRect">
            <a:avLst>
              <a:gd name="adj" fmla="val 16667"/>
            </a:avLst>
          </a:prstGeom>
          <a:solidFill>
            <a:schemeClr val="accent4">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Instruction</a:t>
            </a:r>
            <a:endParaRPr lang="en-US"/>
          </a:p>
        </p:txBody>
      </p:sp>
      <p:sp>
        <p:nvSpPr>
          <p:cNvPr id="19" name="Rechteck: abgerundete Ecken 18">
            <a:extLst>
              <a:ext uri="{C183D7F6-B498-43B3-948B-1728B52AA6E4}">
                <adec:decorative xmlns:adec="http://schemas.microsoft.com/office/drawing/2017/decorative" val="1"/>
              </a:ext>
            </a:extLst>
          </p:cNvPr>
          <p:cNvSpPr/>
          <p:nvPr/>
        </p:nvSpPr>
        <p:spPr bwMode="auto">
          <a:xfrm>
            <a:off x="2122380" y="3356992"/>
            <a:ext cx="1859027" cy="3096344"/>
          </a:xfrm>
          <a:prstGeom prst="roundRect">
            <a:avLst>
              <a:gd name="adj" fmla="val 8982"/>
            </a:avLst>
          </a:prstGeom>
        </p:spPr>
        <p:style>
          <a:lnRef idx="2">
            <a:schemeClr val="accent4"/>
          </a:lnRef>
          <a:fillRef idx="1">
            <a:schemeClr val="lt1"/>
          </a:fillRef>
          <a:effectRef idx="0">
            <a:schemeClr val="accent4"/>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how to answer the questions </a:t>
            </a:r>
            <a:endParaRPr lang="en-US"/>
          </a:p>
          <a:p>
            <a:pPr marL="361950" indent="-180975">
              <a:spcAft>
                <a:spcPts val="600"/>
              </a:spcAft>
              <a:buFont typeface="Courier New"/>
              <a:buChar char="o"/>
              <a:defRPr/>
            </a:pPr>
            <a:r>
              <a:rPr lang="en-US" sz="1400">
                <a:solidFill>
                  <a:schemeClr val="tx1"/>
                </a:solidFill>
                <a:latin typeface="Arial"/>
                <a:cs typeface="Arial"/>
              </a:rPr>
              <a:t>optional/ required questions</a:t>
            </a:r>
            <a:endParaRPr lang="en-US"/>
          </a:p>
          <a:p>
            <a:pPr marL="180975" indent="-180975">
              <a:spcAft>
                <a:spcPts val="600"/>
              </a:spcAft>
              <a:buFont typeface="Arial"/>
              <a:buChar char="•"/>
              <a:defRPr/>
            </a:pPr>
            <a:r>
              <a:rPr lang="en-US" sz="1400">
                <a:solidFill>
                  <a:schemeClr val="tx1"/>
                </a:solidFill>
                <a:latin typeface="Arial"/>
                <a:cs typeface="Arial"/>
              </a:rPr>
              <a:t>how to administer the questionnaire</a:t>
            </a:r>
            <a:endParaRPr lang="en-US"/>
          </a:p>
          <a:p>
            <a:pPr marL="361950" indent="-180975">
              <a:spcAft>
                <a:spcPts val="600"/>
              </a:spcAft>
              <a:buFont typeface="Courier New"/>
              <a:buChar char="o"/>
              <a:defRPr/>
            </a:pPr>
            <a:r>
              <a:rPr lang="en-US" sz="1400">
                <a:solidFill>
                  <a:schemeClr val="tx1"/>
                </a:solidFill>
                <a:latin typeface="Arial"/>
                <a:cs typeface="Arial"/>
              </a:rPr>
              <a:t>recommended devices</a:t>
            </a:r>
            <a:endParaRPr lang="en-US"/>
          </a:p>
          <a:p>
            <a:pPr marL="180975">
              <a:spcAft>
                <a:spcPts val="600"/>
              </a:spcAft>
              <a:defRPr/>
            </a:pPr>
            <a:endParaRPr lang="en-US" sz="1400">
              <a:solidFill>
                <a:schemeClr val="tx1"/>
              </a:solidFill>
              <a:latin typeface="Arial"/>
              <a:cs typeface="Arial"/>
            </a:endParaRPr>
          </a:p>
          <a:p>
            <a:pPr marL="180975">
              <a:spcAft>
                <a:spcPts val="600"/>
              </a:spcAft>
              <a:defRPr/>
            </a:pPr>
            <a:endParaRPr lang="en-US" sz="1400">
              <a:solidFill>
                <a:schemeClr val="tx1"/>
              </a:solidFill>
              <a:latin typeface="Arial"/>
              <a:cs typeface="Arial"/>
            </a:endParaRPr>
          </a:p>
          <a:p>
            <a:pPr marL="0" lvl="1">
              <a:defRPr/>
            </a:pPr>
            <a:endParaRPr lang="en-US" sz="1400">
              <a:solidFill>
                <a:schemeClr val="tx1"/>
              </a:solidFill>
              <a:latin typeface="Arial"/>
              <a:cs typeface="Arial"/>
            </a:endParaRPr>
          </a:p>
        </p:txBody>
      </p:sp>
      <p:sp>
        <p:nvSpPr>
          <p:cNvPr id="14" name="Rechteck: abgerundete Ecken 13">
            <a:extLst>
              <a:ext uri="{C183D7F6-B498-43B3-948B-1728B52AA6E4}">
                <adec:decorative xmlns:adec="http://schemas.microsoft.com/office/drawing/2017/decorative" val="0"/>
              </a:ext>
            </a:extLst>
          </p:cNvPr>
          <p:cNvSpPr/>
          <p:nvPr/>
        </p:nvSpPr>
        <p:spPr bwMode="auto">
          <a:xfrm>
            <a:off x="4138604" y="2276872"/>
            <a:ext cx="1872208" cy="576064"/>
          </a:xfrm>
          <a:prstGeom prst="roundRect">
            <a:avLst>
              <a:gd name="adj" fmla="val 16667"/>
            </a:avLst>
          </a:prstGeom>
          <a:solidFill>
            <a:schemeClr val="accent3">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study related questions</a:t>
            </a:r>
            <a:endParaRPr lang="en-US"/>
          </a:p>
        </p:txBody>
      </p:sp>
      <p:sp>
        <p:nvSpPr>
          <p:cNvPr id="25" name="Rechteck: abgerundete Ecken 24"/>
          <p:cNvSpPr/>
          <p:nvPr/>
        </p:nvSpPr>
        <p:spPr bwMode="auto">
          <a:xfrm>
            <a:off x="4151784" y="3641829"/>
            <a:ext cx="1859027" cy="2811507"/>
          </a:xfrm>
          <a:prstGeom prst="roundRect">
            <a:avLst>
              <a:gd name="adj" fmla="val 8982"/>
            </a:avLst>
          </a:prstGeom>
        </p:spPr>
        <p:style>
          <a:lnRef idx="2">
            <a:schemeClr val="accent3"/>
          </a:lnRef>
          <a:fillRef idx="1">
            <a:schemeClr val="lt1"/>
          </a:fillRef>
          <a:effectRef idx="0">
            <a:schemeClr val="accent3"/>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Screening/filter questions</a:t>
            </a:r>
            <a:endParaRPr lang="en-US"/>
          </a:p>
          <a:p>
            <a:pPr marL="180975" indent="-180975">
              <a:spcAft>
                <a:spcPts val="600"/>
              </a:spcAft>
              <a:buFont typeface="Arial"/>
              <a:buChar char="•"/>
              <a:defRPr/>
            </a:pPr>
            <a:r>
              <a:rPr lang="en-US" sz="1400">
                <a:solidFill>
                  <a:schemeClr val="tx1"/>
                </a:solidFill>
                <a:latin typeface="Arial"/>
                <a:cs typeface="Arial"/>
              </a:rPr>
              <a:t>thematic question blocks</a:t>
            </a:r>
            <a:endParaRPr lang="en-US"/>
          </a:p>
          <a:p>
            <a:pPr marL="180975">
              <a:spcAft>
                <a:spcPts val="600"/>
              </a:spcAft>
              <a:defRPr/>
            </a:pPr>
            <a:endParaRPr lang="en-US" sz="1400">
              <a:solidFill>
                <a:schemeClr val="tx1"/>
              </a:solidFill>
              <a:latin typeface="Arial"/>
              <a:cs typeface="Arial"/>
            </a:endParaRPr>
          </a:p>
          <a:p>
            <a:pPr marL="180975">
              <a:spcAft>
                <a:spcPts val="600"/>
              </a:spcAft>
              <a:defRPr/>
            </a:pPr>
            <a:endParaRPr lang="en-US" sz="1400">
              <a:solidFill>
                <a:schemeClr val="tx1"/>
              </a:solidFill>
              <a:latin typeface="Arial"/>
              <a:cs typeface="Arial"/>
            </a:endParaRPr>
          </a:p>
          <a:p>
            <a:pPr marL="0" lvl="1">
              <a:defRPr/>
            </a:pPr>
            <a:endParaRPr lang="en-US" sz="1400">
              <a:solidFill>
                <a:schemeClr val="tx1"/>
              </a:solidFill>
              <a:latin typeface="Arial"/>
              <a:cs typeface="Arial"/>
            </a:endParaRPr>
          </a:p>
        </p:txBody>
      </p:sp>
      <p:pic>
        <p:nvPicPr>
          <p:cNvPr id="27" name="Grafik 26">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585060" y="2208059"/>
            <a:ext cx="914400" cy="914400"/>
          </a:xfrm>
          <a:prstGeom prst="rect">
            <a:avLst/>
          </a:prstGeom>
        </p:spPr>
      </p:pic>
      <p:pic>
        <p:nvPicPr>
          <p:cNvPr id="33" name="Grafik 32">
            <a:extLst>
              <a:ext uri="{C183D7F6-B498-43B3-948B-1728B52AA6E4}">
                <adec:decorative xmlns:adec="http://schemas.microsoft.com/office/drawing/2017/decorative" val="1"/>
              </a:ext>
            </a:extLst>
          </p:cNvPr>
          <p:cNvPicPr>
            <a:picLocks noChangeAspect="1"/>
          </p:cNvPicPr>
          <p:nvPr/>
        </p:nvPicPr>
        <p:blipFill>
          <a:blip r:embed="rId7"/>
          <a:srcRect b="22265"/>
          <a:stretch/>
        </p:blipFill>
        <p:spPr bwMode="auto">
          <a:xfrm>
            <a:off x="2542139" y="2540328"/>
            <a:ext cx="1032688" cy="802754"/>
          </a:xfrm>
          <a:prstGeom prst="rect">
            <a:avLst/>
          </a:prstGeom>
        </p:spPr>
      </p:pic>
      <p:pic>
        <p:nvPicPr>
          <p:cNvPr id="35" name="Grafik 34">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4564812" y="2830389"/>
            <a:ext cx="918550" cy="918550"/>
          </a:xfrm>
          <a:prstGeom prst="rect">
            <a:avLst/>
          </a:prstGeom>
        </p:spPr>
      </p:pic>
      <p:pic>
        <p:nvPicPr>
          <p:cNvPr id="37" name="Grafik 36">
            <a:extLst>
              <a:ext uri="{C183D7F6-B498-43B3-948B-1728B52AA6E4}">
                <adec:decorative xmlns:adec="http://schemas.microsoft.com/office/drawing/2017/decorative" val="1"/>
              </a:ext>
            </a:extLst>
          </p:cNvPr>
          <p:cNvPicPr>
            <a:picLocks noChangeAspect="1"/>
          </p:cNvPicPr>
          <p:nvPr/>
        </p:nvPicPr>
        <p:blipFill>
          <a:blip r:embed="rId7"/>
          <a:srcRect t="84127" b="1033"/>
          <a:stretch/>
        </p:blipFill>
        <p:spPr bwMode="auto">
          <a:xfrm>
            <a:off x="2182991" y="3203745"/>
            <a:ext cx="1032688" cy="153247"/>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69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CBB1FD80-4BA1-4171-8EEC-32AE66723732}"/>
              </a:ext>
            </a:extLst>
          </p:cNvPr>
          <p:cNvSpPr>
            <a:spLocks noGrp="1"/>
          </p:cNvSpPr>
          <p:nvPr>
            <p:ph type="title"/>
          </p:nvPr>
        </p:nvSpPr>
        <p:spPr>
          <a:xfrm>
            <a:off x="119336" y="51013"/>
            <a:ext cx="9063168" cy="874855"/>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12"/>
          <p:cNvSpPr/>
          <p:nvPr/>
        </p:nvSpPr>
        <p:spPr bwMode="auto">
          <a:xfrm>
            <a:off x="191344" y="980728"/>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Screening/filter questions</a:t>
            </a:r>
            <a:endParaRPr lang="en-US"/>
          </a:p>
        </p:txBody>
      </p:sp>
      <p:pic>
        <p:nvPicPr>
          <p:cNvPr id="3" name="Grafik 2" descr="A question from the Nacaps survey asking about the respondent’s current status at the university. Answer options are „I am doing a PhD/doctorate“; „I have completed the PhD/doctorate“; „I have interrupted my PhD/doctorate“; „I have quit my PhD/doctorate“. "/>
          <p:cNvPicPr>
            <a:picLocks noChangeAspect="1"/>
          </p:cNvPicPr>
          <p:nvPr/>
        </p:nvPicPr>
        <p:blipFill>
          <a:blip r:embed="rId6"/>
          <a:stretch/>
        </p:blipFill>
        <p:spPr bwMode="auto">
          <a:xfrm>
            <a:off x="279341" y="1645606"/>
            <a:ext cx="5240595" cy="3139489"/>
          </a:xfrm>
          <a:prstGeom prst="rect">
            <a:avLst/>
          </a:prstGeom>
          <a:ln>
            <a:solidFill>
              <a:schemeClr val="tx1"/>
            </a:solidFill>
          </a:ln>
        </p:spPr>
      </p:pic>
      <p:sp>
        <p:nvSpPr>
          <p:cNvPr id="16" name="Textfeld 15" descr="Image source">
            <a:extLst>
              <a:ext uri="{FF2B5EF4-FFF2-40B4-BE49-F238E27FC236}">
                <a16:creationId xmlns:a16="http://schemas.microsoft.com/office/drawing/2014/main" id="{E53989B0-AAC2-4673-AD36-4B978B087862}"/>
              </a:ext>
            </a:extLst>
          </p:cNvPr>
          <p:cNvSpPr txBox="1"/>
          <p:nvPr/>
        </p:nvSpPr>
        <p:spPr>
          <a:xfrm>
            <a:off x="180595" y="4796464"/>
            <a:ext cx="5339342"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1. Data collection: 2019. Hanover: FDZ-DZHW. https://doi.org/10.21249/DZHW:nac2018:2.0.0. Questionnaire "Nacaps 2018. Variable Questionnaire for National Academics Panel Study 2018 (1st wave - doctoral candidates) (English) ". Question A01.</a:t>
            </a:r>
          </a:p>
        </p:txBody>
      </p:sp>
      <p:pic>
        <p:nvPicPr>
          <p:cNvPr id="6" name="Grafik 5" descr="Three questions from the DZHW student survey aimed at categorizing respondents and filtering questions. The first question is „Where did you acquire your first higher education entrance qualification?“ followed by „And: what is your citizenship?“. The second question, marked with a raised 1, is „Did your acquire German citizenship…“ with three answer options completing the sentence differently. The last question, marked with a raised 2, is „You have indicated that you are a foreign national. What is your foreign nationality?“ and five answer options. "/>
          <p:cNvPicPr>
            <a:picLocks noChangeAspect="1"/>
          </p:cNvPicPr>
          <p:nvPr/>
        </p:nvPicPr>
        <p:blipFill>
          <a:blip r:embed="rId7"/>
          <a:stretch/>
        </p:blipFill>
        <p:spPr bwMode="auto">
          <a:xfrm>
            <a:off x="5735960" y="1654951"/>
            <a:ext cx="5782482" cy="4248743"/>
          </a:xfrm>
          <a:prstGeom prst="rect">
            <a:avLst/>
          </a:prstGeom>
          <a:ln>
            <a:solidFill>
              <a:schemeClr val="tx1"/>
            </a:solidFill>
          </a:ln>
        </p:spPr>
      </p:pic>
      <p:sp>
        <p:nvSpPr>
          <p:cNvPr id="15" name="Textfeld 14" descr="Image source">
            <a:extLst>
              <a:ext uri="{FF2B5EF4-FFF2-40B4-BE49-F238E27FC236}">
                <a16:creationId xmlns:a16="http://schemas.microsoft.com/office/drawing/2014/main" id="{4203EE45-00AE-42FD-8D47-C2BD06D65E30}"/>
              </a:ext>
            </a:extLst>
          </p:cNvPr>
          <p:cNvSpPr txBox="1"/>
          <p:nvPr/>
        </p:nvSpPr>
        <p:spPr>
          <a:xfrm>
            <a:off x="5663952" y="5893822"/>
            <a:ext cx="5956202"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The Student Survey Germany 2021. Data collection: 2021. Hanover: FDZ-DZHW. https://doi.org/10.21249/DZHW:sid2021:1.0.1. Questionnaire "Variable Questionnaire for The Student Survey Germany (English)". Questions A1-A3. https://doi.org/10.21249/DZHW:sid2021-ins1-att1:1.0.0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826DC0EB-8E69-4656-943C-E0F31BE5F505}"/>
              </a:ext>
            </a:extLst>
          </p:cNvPr>
          <p:cNvSpPr>
            <a:spLocks noGrp="1"/>
          </p:cNvSpPr>
          <p:nvPr>
            <p:ph type="title"/>
          </p:nvPr>
        </p:nvSpPr>
        <p:spPr>
          <a:xfrm>
            <a:off x="332928" y="-171400"/>
            <a:ext cx="10515600" cy="1325563"/>
          </a:xfrm>
        </p:spPr>
        <p:txBody>
          <a:bodyPr>
            <a:normAutofit/>
          </a:bodyPr>
          <a:lstStyle/>
          <a:p>
            <a:r>
              <a:rPr lang="de-DE" sz="2400" dirty="0">
                <a:solidFill>
                  <a:schemeClr val="bg1"/>
                </a:solidFill>
                <a:latin typeface="Arial" panose="020B0604020202020204" pitchFamily="34" charset="0"/>
                <a:cs typeface="Arial" panose="020B0604020202020204" pitchFamily="34" charset="0"/>
              </a:rPr>
              <a:t>Who Are </a:t>
            </a:r>
            <a:r>
              <a:rPr lang="de-DE" sz="2400" dirty="0" err="1">
                <a:solidFill>
                  <a:schemeClr val="bg1"/>
                </a:solidFill>
                <a:latin typeface="Arial" panose="020B0604020202020204" pitchFamily="34" charset="0"/>
                <a:cs typeface="Arial" panose="020B0604020202020204" pitchFamily="34" charset="0"/>
              </a:rPr>
              <a:t>You</a:t>
            </a:r>
            <a:r>
              <a:rPr lang="de-DE" sz="2400" dirty="0">
                <a:solidFill>
                  <a:schemeClr val="bg1"/>
                </a:solidFill>
                <a:latin typeface="Arial" panose="020B0604020202020204" pitchFamily="34" charset="0"/>
                <a:cs typeface="Arial" panose="020B0604020202020204" pitchFamily="34" charset="0"/>
              </a:rPr>
              <a:t>?</a:t>
            </a:r>
            <a:endParaRPr lang="en-GB" sz="2400" dirty="0">
              <a:solidFill>
                <a:schemeClr val="bg1"/>
              </a:solidFill>
              <a:latin typeface="Arial" panose="020B0604020202020204" pitchFamily="34" charset="0"/>
              <a:cs typeface="Arial" panose="020B0604020202020204" pitchFamily="34" charset="0"/>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12">
            <a:extLst>
              <a:ext uri="{FF2B5EF4-FFF2-40B4-BE49-F238E27FC236}">
                <a16:creationId xmlns:a16="http://schemas.microsoft.com/office/drawing/2014/main" id="{98B13B71-E901-4CD9-AD9B-A9828F1AFD7F}"/>
              </a:ext>
            </a:extLst>
          </p:cNvPr>
          <p:cNvSpPr/>
          <p:nvPr/>
        </p:nvSpPr>
        <p:spPr bwMode="auto">
          <a:xfrm>
            <a:off x="375930" y="1074250"/>
            <a:ext cx="6479347" cy="1027654"/>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Brief round of introductions</a:t>
            </a:r>
          </a:p>
          <a:p>
            <a:pPr>
              <a:lnSpc>
                <a:spcPct val="125000"/>
              </a:lnSpc>
              <a:spcAft>
                <a:spcPts val="1200"/>
              </a:spcAft>
              <a:defRPr/>
            </a:pPr>
            <a:endParaRPr lang="en-US" sz="1400">
              <a:latin typeface="Arial"/>
              <a:cs typeface="Arial"/>
            </a:endParaRPr>
          </a:p>
        </p:txBody>
      </p:sp>
      <p:sp>
        <p:nvSpPr>
          <p:cNvPr id="8" name="Rechteck 7"/>
          <p:cNvSpPr/>
          <p:nvPr/>
        </p:nvSpPr>
        <p:spPr bwMode="auto">
          <a:xfrm>
            <a:off x="7824193" y="1895256"/>
            <a:ext cx="3991878" cy="2181816"/>
          </a:xfrm>
          <a:prstGeom prst="rect">
            <a:avLst/>
          </a:prstGeom>
        </p:spPr>
        <p:txBody>
          <a:bodyPr wrap="square">
            <a:spAutoFit/>
          </a:bodyPr>
          <a:lstStyle/>
          <a:p>
            <a:pPr marL="628650" indent="-342900">
              <a:lnSpc>
                <a:spcPct val="125000"/>
              </a:lnSpc>
              <a:spcAft>
                <a:spcPts val="1200"/>
              </a:spcAft>
              <a:buFont typeface="Arial" panose="020B0604020202020204" pitchFamily="34" charset="0"/>
              <a:buChar char="•"/>
              <a:defRPr/>
            </a:pPr>
            <a:r>
              <a:rPr lang="en-US" sz="2400">
                <a:latin typeface="Arial"/>
                <a:cs typeface="Arial"/>
              </a:rPr>
              <a:t>Name (pronouns)</a:t>
            </a:r>
          </a:p>
          <a:p>
            <a:pPr marL="628650" indent="-342900">
              <a:lnSpc>
                <a:spcPct val="125000"/>
              </a:lnSpc>
              <a:spcAft>
                <a:spcPts val="1200"/>
              </a:spcAft>
              <a:buFont typeface="Arial" panose="020B0604020202020204" pitchFamily="34" charset="0"/>
              <a:buChar char="•"/>
              <a:defRPr/>
            </a:pPr>
            <a:r>
              <a:rPr lang="en-US" sz="2400">
                <a:latin typeface="Arial"/>
                <a:cs typeface="Arial"/>
              </a:rPr>
              <a:t>Institution</a:t>
            </a:r>
            <a:endParaRPr lang="en-US"/>
          </a:p>
          <a:p>
            <a:pPr marL="628650" indent="-342900">
              <a:lnSpc>
                <a:spcPct val="125000"/>
              </a:lnSpc>
              <a:spcAft>
                <a:spcPts val="1200"/>
              </a:spcAft>
              <a:buFont typeface="Arial" panose="020B0604020202020204" pitchFamily="34" charset="0"/>
              <a:buChar char="•"/>
              <a:defRPr/>
            </a:pPr>
            <a:r>
              <a:rPr lang="en-US" sz="2400">
                <a:latin typeface="Arial"/>
                <a:cs typeface="Arial"/>
              </a:rPr>
              <a:t>Discipline</a:t>
            </a:r>
          </a:p>
          <a:p>
            <a:pPr marL="285750" indent="-285750">
              <a:lnSpc>
                <a:spcPct val="125000"/>
              </a:lnSpc>
              <a:spcAft>
                <a:spcPts val="1200"/>
              </a:spcAft>
              <a:buFont typeface="Arial" panose="020B0604020202020204" pitchFamily="34" charset="0"/>
              <a:buChar char="•"/>
              <a:defRPr/>
            </a:pPr>
            <a:endParaRPr lang="en-US" sz="1400">
              <a:latin typeface="Arial"/>
              <a:cs typeface="Arial"/>
            </a:endParaRPr>
          </a:p>
        </p:txBody>
      </p:sp>
      <p:pic>
        <p:nvPicPr>
          <p:cNvPr id="12" name="Grafik 11" descr="Illustration showing a group of four people talking to each other. ">
            <a:extLst>
              <a:ext uri="{FF2B5EF4-FFF2-40B4-BE49-F238E27FC236}">
                <a16:creationId xmlns:a16="http://schemas.microsoft.com/office/drawing/2014/main" id="{FE8C402A-3DED-47F4-BA8B-02BC67EA3E7B}"/>
              </a:ext>
              <a:ext uri="{C183D7F6-B498-43B3-948B-1728B52AA6E4}">
                <adec:decorative xmlns:adec="http://schemas.microsoft.com/office/drawing/2017/decorative" val="0"/>
              </a:ext>
            </a:extLst>
          </p:cNvPr>
          <p:cNvPicPr>
            <a:picLocks noChangeAspect="1"/>
          </p:cNvPicPr>
          <p:nvPr/>
        </p:nvPicPr>
        <p:blipFill>
          <a:blip r:embed="rId6"/>
          <a:stretch/>
        </p:blipFill>
        <p:spPr bwMode="auto">
          <a:xfrm>
            <a:off x="3110" y="1835967"/>
            <a:ext cx="7533050" cy="5022033"/>
          </a:xfrm>
          <a:prstGeom prst="rect">
            <a:avLst/>
          </a:prstGeom>
        </p:spPr>
      </p:pic>
      <p:sp>
        <p:nvSpPr>
          <p:cNvPr id="11" name="Textfeld 10" descr="Image source">
            <a:extLst>
              <a:ext uri="{FF2B5EF4-FFF2-40B4-BE49-F238E27FC236}">
                <a16:creationId xmlns:a16="http://schemas.microsoft.com/office/drawing/2014/main" id="{E07AA69D-B236-4BCE-BCE7-30D4CEA68635}"/>
              </a:ext>
            </a:extLst>
          </p:cNvPr>
          <p:cNvSpPr txBox="1"/>
          <p:nvPr/>
        </p:nvSpPr>
        <p:spPr>
          <a:xfrm>
            <a:off x="7104112" y="6669360"/>
            <a:ext cx="6100010"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Image generated with DALL·E (June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70</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0DBA3440-3D74-4E03-92AE-72C1491E3C54}"/>
              </a:ext>
            </a:extLst>
          </p:cNvPr>
          <p:cNvSpPr>
            <a:spLocks noGrp="1"/>
          </p:cNvSpPr>
          <p:nvPr>
            <p:ph type="title"/>
          </p:nvPr>
        </p:nvSpPr>
        <p:spPr>
          <a:xfrm>
            <a:off x="141141" y="61038"/>
            <a:ext cx="6813248" cy="800996"/>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Questionnaire Structure</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Textfeld 10"/>
          <p:cNvSpPr txBox="1"/>
          <p:nvPr/>
        </p:nvSpPr>
        <p:spPr bwMode="auto">
          <a:xfrm>
            <a:off x="141141" y="620688"/>
            <a:ext cx="5954859" cy="1031051"/>
          </a:xfrm>
          <a:prstGeom prst="rect">
            <a:avLst/>
          </a:prstGeom>
          <a:noFill/>
        </p:spPr>
        <p:txBody>
          <a:bodyPr wrap="square">
            <a:spAutoFit/>
          </a:bodyPr>
          <a:lstStyle/>
          <a:p>
            <a:pPr>
              <a:spcAft>
                <a:spcPts val="600"/>
              </a:spcAft>
              <a:defRPr/>
            </a:pPr>
            <a:endParaRPr lang="en-US" sz="2800" b="1" dirty="0">
              <a:solidFill>
                <a:srgbClr val="0070C0"/>
              </a:solidFill>
              <a:latin typeface="Arial"/>
              <a:cs typeface="Arial"/>
            </a:endParaRPr>
          </a:p>
          <a:p>
            <a:pPr>
              <a:spcAft>
                <a:spcPts val="600"/>
              </a:spcAft>
              <a:defRPr/>
            </a:pPr>
            <a:r>
              <a:rPr lang="en-US" sz="2800" b="1" dirty="0">
                <a:solidFill>
                  <a:srgbClr val="0070C0"/>
                </a:solidFill>
                <a:latin typeface="Arial"/>
                <a:cs typeface="Arial"/>
              </a:rPr>
              <a:t>General recommended structure</a:t>
            </a:r>
            <a:endParaRPr lang="en-US" dirty="0"/>
          </a:p>
        </p:txBody>
      </p:sp>
      <p:sp>
        <p:nvSpPr>
          <p:cNvPr id="6" name="Rechteck: abgerundete Ecken 5">
            <a:extLst>
              <a:ext uri="{C183D7F6-B498-43B3-948B-1728B52AA6E4}">
                <adec:decorative xmlns:adec="http://schemas.microsoft.com/office/drawing/2017/decorative" val="1"/>
              </a:ext>
            </a:extLst>
          </p:cNvPr>
          <p:cNvSpPr/>
          <p:nvPr/>
        </p:nvSpPr>
        <p:spPr bwMode="auto">
          <a:xfrm>
            <a:off x="119336" y="1844824"/>
            <a:ext cx="1859027" cy="576064"/>
          </a:xfrm>
          <a:prstGeom prst="roundRect">
            <a:avLst>
              <a:gd name="adj" fmla="val 16667"/>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dirty="0">
                <a:solidFill>
                  <a:schemeClr val="tx1"/>
                </a:solidFill>
                <a:latin typeface="Arial"/>
                <a:cs typeface="Arial"/>
              </a:rPr>
              <a:t>Introduction</a:t>
            </a:r>
            <a:endParaRPr lang="en-US" dirty="0"/>
          </a:p>
        </p:txBody>
      </p:sp>
      <p:sp>
        <p:nvSpPr>
          <p:cNvPr id="26" name="Rechteck: abgerundete Ecken 25">
            <a:extLst>
              <a:ext uri="{C183D7F6-B498-43B3-948B-1728B52AA6E4}">
                <adec:decorative xmlns:adec="http://schemas.microsoft.com/office/drawing/2017/decorative" val="1"/>
              </a:ext>
            </a:extLst>
          </p:cNvPr>
          <p:cNvSpPr/>
          <p:nvPr/>
        </p:nvSpPr>
        <p:spPr bwMode="auto">
          <a:xfrm>
            <a:off x="119336" y="3140968"/>
            <a:ext cx="1859027" cy="3312368"/>
          </a:xfrm>
          <a:prstGeom prst="roundRect">
            <a:avLst>
              <a:gd name="adj" fmla="val 8982"/>
            </a:avLst>
          </a:prstGeom>
        </p:spPr>
        <p:style>
          <a:lnRef idx="2">
            <a:schemeClr val="accent1"/>
          </a:lnRef>
          <a:fillRef idx="1">
            <a:schemeClr val="lt1"/>
          </a:fillRef>
          <a:effectRef idx="0">
            <a:schemeClr val="accent1"/>
          </a:effectRef>
          <a:fontRef idx="minor">
            <a:schemeClr val="dk1"/>
          </a:fontRef>
        </p:style>
        <p:txBody>
          <a:bodyPr lIns="0" tIns="0" rIns="0" bIns="0" rtlCol="0" anchor="t"/>
          <a:lstStyle/>
          <a:p>
            <a:pPr marL="180975" indent="-180975">
              <a:spcAft>
                <a:spcPts val="600"/>
              </a:spcAft>
              <a:buFont typeface="Arial"/>
              <a:buChar char="•"/>
              <a:defRPr/>
            </a:pPr>
            <a:r>
              <a:rPr lang="en-US" sz="1400" dirty="0">
                <a:solidFill>
                  <a:schemeClr val="tx1"/>
                </a:solidFill>
                <a:latin typeface="Arial"/>
                <a:cs typeface="Arial"/>
              </a:rPr>
              <a:t>Greeting</a:t>
            </a:r>
            <a:endParaRPr lang="en-US" dirty="0"/>
          </a:p>
          <a:p>
            <a:pPr marL="180975" indent="-180975">
              <a:spcAft>
                <a:spcPts val="600"/>
              </a:spcAft>
              <a:buFont typeface="Arial"/>
              <a:buChar char="•"/>
              <a:defRPr/>
            </a:pPr>
            <a:r>
              <a:rPr lang="en-US" sz="1400" dirty="0">
                <a:solidFill>
                  <a:schemeClr val="tx1"/>
                </a:solidFill>
                <a:latin typeface="Arial"/>
                <a:cs typeface="Arial"/>
              </a:rPr>
              <a:t>Language</a:t>
            </a:r>
            <a:endParaRPr lang="en-US" dirty="0"/>
          </a:p>
          <a:p>
            <a:pPr marL="180975" indent="-180975">
              <a:buFont typeface="Arial"/>
              <a:buChar char="•"/>
              <a:defRPr/>
            </a:pPr>
            <a:r>
              <a:rPr lang="en-US" sz="1400" dirty="0">
                <a:solidFill>
                  <a:schemeClr val="tx1"/>
                </a:solidFill>
                <a:latin typeface="Arial"/>
                <a:cs typeface="Arial"/>
              </a:rPr>
              <a:t>Information about your study</a:t>
            </a:r>
            <a:endParaRPr lang="en-US" dirty="0"/>
          </a:p>
          <a:p>
            <a:pPr marL="361950" lvl="1" indent="-180975">
              <a:buFont typeface="Courier New"/>
              <a:buChar char="o"/>
              <a:defRPr/>
            </a:pPr>
            <a:r>
              <a:rPr lang="en-US" sz="1400" dirty="0">
                <a:solidFill>
                  <a:schemeClr val="tx1"/>
                </a:solidFill>
                <a:latin typeface="Arial"/>
                <a:cs typeface="Arial"/>
              </a:rPr>
              <a:t>Researcher and institution</a:t>
            </a:r>
            <a:endParaRPr lang="en-US" dirty="0"/>
          </a:p>
          <a:p>
            <a:pPr marL="361950" lvl="1" indent="-180975">
              <a:buFont typeface="Courier New"/>
              <a:buChar char="o"/>
              <a:defRPr/>
            </a:pPr>
            <a:r>
              <a:rPr lang="en-US" sz="1400" dirty="0">
                <a:solidFill>
                  <a:schemeClr val="tx1"/>
                </a:solidFill>
                <a:latin typeface="Arial"/>
                <a:cs typeface="Arial"/>
              </a:rPr>
              <a:t>Purpose</a:t>
            </a:r>
            <a:endParaRPr lang="en-US" dirty="0"/>
          </a:p>
          <a:p>
            <a:pPr marL="361950" lvl="1" indent="-180975">
              <a:buFont typeface="Courier New"/>
              <a:buChar char="o"/>
              <a:defRPr/>
            </a:pPr>
            <a:r>
              <a:rPr lang="en-US" sz="1400" dirty="0">
                <a:solidFill>
                  <a:schemeClr val="tx1"/>
                </a:solidFill>
                <a:latin typeface="Arial"/>
                <a:cs typeface="Arial"/>
              </a:rPr>
              <a:t>Sponsor</a:t>
            </a:r>
            <a:endParaRPr lang="en-US" dirty="0"/>
          </a:p>
          <a:p>
            <a:pPr marL="180975" lvl="1" indent="-180975">
              <a:spcAft>
                <a:spcPts val="600"/>
              </a:spcAft>
              <a:buFont typeface="Arial"/>
              <a:buChar char="•"/>
              <a:defRPr/>
            </a:pPr>
            <a:r>
              <a:rPr lang="en-US" sz="1400" dirty="0">
                <a:solidFill>
                  <a:schemeClr val="tx1"/>
                </a:solidFill>
                <a:latin typeface="Arial"/>
                <a:cs typeface="Arial"/>
              </a:rPr>
              <a:t>Estimated duration</a:t>
            </a:r>
            <a:endParaRPr lang="en-US" dirty="0"/>
          </a:p>
          <a:p>
            <a:pPr marL="180975" lvl="1" indent="-180975">
              <a:spcAft>
                <a:spcPts val="600"/>
              </a:spcAft>
              <a:buFont typeface="Arial"/>
              <a:buChar char="•"/>
              <a:defRPr/>
            </a:pPr>
            <a:r>
              <a:rPr lang="en-US" sz="1400" dirty="0">
                <a:solidFill>
                  <a:schemeClr val="tx1"/>
                </a:solidFill>
                <a:latin typeface="Arial"/>
                <a:cs typeface="Arial"/>
              </a:rPr>
              <a:t>Incentives </a:t>
            </a:r>
            <a:endParaRPr lang="en-US" dirty="0"/>
          </a:p>
          <a:p>
            <a:pPr marL="180975" lvl="1" indent="-180975">
              <a:spcAft>
                <a:spcPts val="600"/>
              </a:spcAft>
              <a:buFont typeface="Arial"/>
              <a:buChar char="•"/>
              <a:defRPr/>
            </a:pPr>
            <a:r>
              <a:rPr lang="en-US" sz="1400" dirty="0">
                <a:solidFill>
                  <a:schemeClr val="tx1"/>
                </a:solidFill>
                <a:latin typeface="Arial"/>
                <a:cs typeface="Arial"/>
              </a:rPr>
              <a:t>Thank you </a:t>
            </a:r>
            <a:endParaRPr lang="en-US" dirty="0"/>
          </a:p>
          <a:p>
            <a:pPr marL="180975" lvl="1" indent="-180975">
              <a:spcAft>
                <a:spcPts val="600"/>
              </a:spcAft>
              <a:buFont typeface="Arial"/>
              <a:buChar char="•"/>
              <a:defRPr/>
            </a:pPr>
            <a:r>
              <a:rPr lang="en-US" sz="1400" dirty="0">
                <a:solidFill>
                  <a:schemeClr val="tx1"/>
                </a:solidFill>
                <a:latin typeface="Arial"/>
                <a:cs typeface="Arial"/>
              </a:rPr>
              <a:t>Informed consent</a:t>
            </a:r>
            <a:endParaRPr lang="en-US" dirty="0"/>
          </a:p>
          <a:p>
            <a:pPr marL="180975" lvl="1" indent="-180975">
              <a:spcAft>
                <a:spcPts val="600"/>
              </a:spcAft>
              <a:buFont typeface="Arial"/>
              <a:buChar char="•"/>
              <a:defRPr/>
            </a:pPr>
            <a:r>
              <a:rPr lang="en-US" sz="1400" dirty="0">
                <a:solidFill>
                  <a:schemeClr val="tx1"/>
                </a:solidFill>
                <a:latin typeface="Arial"/>
                <a:cs typeface="Arial"/>
              </a:rPr>
              <a:t>Contact details</a:t>
            </a:r>
            <a:endParaRPr lang="en-US" dirty="0"/>
          </a:p>
          <a:p>
            <a:pPr marL="180975" lvl="1" indent="-180975">
              <a:buFont typeface="Arial"/>
              <a:buChar char="•"/>
              <a:defRPr/>
            </a:pPr>
            <a:endParaRPr lang="en-US" sz="1400" dirty="0">
              <a:solidFill>
                <a:schemeClr val="tx1"/>
              </a:solidFill>
              <a:latin typeface="Arial"/>
              <a:cs typeface="Arial"/>
            </a:endParaRPr>
          </a:p>
        </p:txBody>
      </p:sp>
      <p:sp>
        <p:nvSpPr>
          <p:cNvPr id="13" name="Rechteck: abgerundete Ecken 12">
            <a:extLst>
              <a:ext uri="{C183D7F6-B498-43B3-948B-1728B52AA6E4}">
                <adec:decorative xmlns:adec="http://schemas.microsoft.com/office/drawing/2017/decorative" val="1"/>
              </a:ext>
            </a:extLst>
          </p:cNvPr>
          <p:cNvSpPr/>
          <p:nvPr/>
        </p:nvSpPr>
        <p:spPr bwMode="auto">
          <a:xfrm>
            <a:off x="2122380" y="2060848"/>
            <a:ext cx="1872208" cy="576064"/>
          </a:xfrm>
          <a:prstGeom prst="roundRect">
            <a:avLst>
              <a:gd name="adj" fmla="val 16667"/>
            </a:avLst>
          </a:prstGeom>
          <a:solidFill>
            <a:schemeClr val="accent4">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dirty="0">
                <a:solidFill>
                  <a:schemeClr val="tx1"/>
                </a:solidFill>
                <a:latin typeface="Arial"/>
                <a:cs typeface="Arial"/>
              </a:rPr>
              <a:t>Instruction</a:t>
            </a:r>
            <a:endParaRPr lang="en-US" dirty="0"/>
          </a:p>
        </p:txBody>
      </p:sp>
      <p:sp>
        <p:nvSpPr>
          <p:cNvPr id="19" name="Rechteck: abgerundete Ecken 18">
            <a:extLst>
              <a:ext uri="{C183D7F6-B498-43B3-948B-1728B52AA6E4}">
                <adec:decorative xmlns:adec="http://schemas.microsoft.com/office/drawing/2017/decorative" val="1"/>
              </a:ext>
            </a:extLst>
          </p:cNvPr>
          <p:cNvSpPr/>
          <p:nvPr/>
        </p:nvSpPr>
        <p:spPr bwMode="auto">
          <a:xfrm>
            <a:off x="2122380" y="3356992"/>
            <a:ext cx="1859027" cy="3096344"/>
          </a:xfrm>
          <a:prstGeom prst="roundRect">
            <a:avLst>
              <a:gd name="adj" fmla="val 8982"/>
            </a:avLst>
          </a:prstGeom>
        </p:spPr>
        <p:style>
          <a:lnRef idx="2">
            <a:schemeClr val="accent4"/>
          </a:lnRef>
          <a:fillRef idx="1">
            <a:schemeClr val="lt1"/>
          </a:fillRef>
          <a:effectRef idx="0">
            <a:schemeClr val="accent4"/>
          </a:effectRef>
          <a:fontRef idx="minor">
            <a:schemeClr val="dk1"/>
          </a:fontRef>
        </p:style>
        <p:txBody>
          <a:bodyPr lIns="0" tIns="0" rIns="0" bIns="0" rtlCol="0" anchor="t"/>
          <a:lstStyle/>
          <a:p>
            <a:pPr marL="180975" indent="-180975">
              <a:spcAft>
                <a:spcPts val="600"/>
              </a:spcAft>
              <a:buFont typeface="Arial"/>
              <a:buChar char="•"/>
              <a:defRPr/>
            </a:pPr>
            <a:r>
              <a:rPr lang="en-US" sz="1400" dirty="0">
                <a:solidFill>
                  <a:schemeClr val="tx1"/>
                </a:solidFill>
                <a:latin typeface="Arial"/>
                <a:cs typeface="Arial"/>
              </a:rPr>
              <a:t>how to answer the questions </a:t>
            </a:r>
            <a:endParaRPr lang="en-US" dirty="0"/>
          </a:p>
          <a:p>
            <a:pPr marL="361950" indent="-180975">
              <a:spcAft>
                <a:spcPts val="600"/>
              </a:spcAft>
              <a:buFont typeface="Courier New"/>
              <a:buChar char="o"/>
              <a:defRPr/>
            </a:pPr>
            <a:r>
              <a:rPr lang="en-US" sz="1400" dirty="0">
                <a:solidFill>
                  <a:schemeClr val="tx1"/>
                </a:solidFill>
                <a:latin typeface="Arial"/>
                <a:cs typeface="Arial"/>
              </a:rPr>
              <a:t>optional/ required questions</a:t>
            </a:r>
            <a:endParaRPr lang="en-US" dirty="0"/>
          </a:p>
          <a:p>
            <a:pPr marL="180975" indent="-180975">
              <a:spcAft>
                <a:spcPts val="600"/>
              </a:spcAft>
              <a:buFont typeface="Arial"/>
              <a:buChar char="•"/>
              <a:defRPr/>
            </a:pPr>
            <a:r>
              <a:rPr lang="en-US" sz="1400" dirty="0">
                <a:solidFill>
                  <a:schemeClr val="tx1"/>
                </a:solidFill>
                <a:latin typeface="Arial"/>
                <a:cs typeface="Arial"/>
              </a:rPr>
              <a:t>how to administer the questionnaire</a:t>
            </a:r>
            <a:endParaRPr lang="en-US" dirty="0"/>
          </a:p>
          <a:p>
            <a:pPr marL="361950" indent="-180975">
              <a:spcAft>
                <a:spcPts val="600"/>
              </a:spcAft>
              <a:buFont typeface="Courier New"/>
              <a:buChar char="o"/>
              <a:defRPr/>
            </a:pPr>
            <a:r>
              <a:rPr lang="en-US" sz="1400" dirty="0">
                <a:solidFill>
                  <a:schemeClr val="tx1"/>
                </a:solidFill>
                <a:latin typeface="Arial"/>
                <a:cs typeface="Arial"/>
              </a:rPr>
              <a:t>recommended devices</a:t>
            </a:r>
            <a:endParaRPr lang="en-US" dirty="0"/>
          </a:p>
          <a:p>
            <a:pPr marL="180975">
              <a:spcAft>
                <a:spcPts val="600"/>
              </a:spcAft>
              <a:defRPr/>
            </a:pPr>
            <a:endParaRPr lang="en-US" sz="1400" dirty="0">
              <a:solidFill>
                <a:schemeClr val="tx1"/>
              </a:solidFill>
              <a:latin typeface="Arial"/>
              <a:cs typeface="Arial"/>
            </a:endParaRPr>
          </a:p>
          <a:p>
            <a:pPr marL="180975">
              <a:spcAft>
                <a:spcPts val="600"/>
              </a:spcAft>
              <a:defRPr/>
            </a:pPr>
            <a:endParaRPr lang="en-US" sz="1400" dirty="0">
              <a:solidFill>
                <a:schemeClr val="tx1"/>
              </a:solidFill>
              <a:latin typeface="Arial"/>
              <a:cs typeface="Arial"/>
            </a:endParaRPr>
          </a:p>
          <a:p>
            <a:pPr marL="0" lvl="1">
              <a:defRPr/>
            </a:pPr>
            <a:endParaRPr lang="en-US" sz="1400" dirty="0">
              <a:solidFill>
                <a:schemeClr val="tx1"/>
              </a:solidFill>
              <a:latin typeface="Arial"/>
              <a:cs typeface="Arial"/>
            </a:endParaRPr>
          </a:p>
        </p:txBody>
      </p:sp>
      <p:sp>
        <p:nvSpPr>
          <p:cNvPr id="14" name="Rechteck: abgerundete Ecken 13">
            <a:extLst>
              <a:ext uri="{C183D7F6-B498-43B3-948B-1728B52AA6E4}">
                <adec:decorative xmlns:adec="http://schemas.microsoft.com/office/drawing/2017/decorative" val="1"/>
              </a:ext>
            </a:extLst>
          </p:cNvPr>
          <p:cNvSpPr/>
          <p:nvPr/>
        </p:nvSpPr>
        <p:spPr bwMode="auto">
          <a:xfrm>
            <a:off x="4138604" y="2276872"/>
            <a:ext cx="1872208" cy="576064"/>
          </a:xfrm>
          <a:prstGeom prst="roundRect">
            <a:avLst>
              <a:gd name="adj" fmla="val 16667"/>
            </a:avLst>
          </a:prstGeom>
          <a:solidFill>
            <a:schemeClr val="accent3">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dirty="0">
                <a:solidFill>
                  <a:schemeClr val="tx1"/>
                </a:solidFill>
                <a:latin typeface="Arial"/>
                <a:cs typeface="Arial"/>
              </a:rPr>
              <a:t>study related questions</a:t>
            </a:r>
            <a:endParaRPr lang="en-US" dirty="0"/>
          </a:p>
        </p:txBody>
      </p:sp>
      <p:sp>
        <p:nvSpPr>
          <p:cNvPr id="25" name="Rechteck: abgerundete Ecken 24">
            <a:extLst>
              <a:ext uri="{C183D7F6-B498-43B3-948B-1728B52AA6E4}">
                <adec:decorative xmlns:adec="http://schemas.microsoft.com/office/drawing/2017/decorative" val="1"/>
              </a:ext>
            </a:extLst>
          </p:cNvPr>
          <p:cNvSpPr/>
          <p:nvPr/>
        </p:nvSpPr>
        <p:spPr bwMode="auto">
          <a:xfrm>
            <a:off x="4151784" y="3641829"/>
            <a:ext cx="1859027" cy="2811507"/>
          </a:xfrm>
          <a:prstGeom prst="roundRect">
            <a:avLst>
              <a:gd name="adj" fmla="val 8982"/>
            </a:avLst>
          </a:prstGeom>
        </p:spPr>
        <p:style>
          <a:lnRef idx="2">
            <a:schemeClr val="accent3"/>
          </a:lnRef>
          <a:fillRef idx="1">
            <a:schemeClr val="lt1"/>
          </a:fillRef>
          <a:effectRef idx="0">
            <a:schemeClr val="accent3"/>
          </a:effectRef>
          <a:fontRef idx="minor">
            <a:schemeClr val="dk1"/>
          </a:fontRef>
        </p:style>
        <p:txBody>
          <a:bodyPr lIns="0" tIns="0" rIns="0" bIns="0" rtlCol="0" anchor="t"/>
          <a:lstStyle/>
          <a:p>
            <a:pPr marL="180975" indent="-180975">
              <a:spcAft>
                <a:spcPts val="600"/>
              </a:spcAft>
              <a:buFont typeface="Arial"/>
              <a:buChar char="•"/>
              <a:defRPr/>
            </a:pPr>
            <a:r>
              <a:rPr lang="en-US" sz="1400" dirty="0">
                <a:solidFill>
                  <a:schemeClr val="tx1"/>
                </a:solidFill>
                <a:latin typeface="Arial"/>
                <a:cs typeface="Arial"/>
              </a:rPr>
              <a:t>Screening/filter questions</a:t>
            </a:r>
            <a:endParaRPr lang="en-US" dirty="0"/>
          </a:p>
          <a:p>
            <a:pPr marL="180975" indent="-180975">
              <a:spcAft>
                <a:spcPts val="600"/>
              </a:spcAft>
              <a:buFont typeface="Arial"/>
              <a:buChar char="•"/>
              <a:defRPr/>
            </a:pPr>
            <a:r>
              <a:rPr lang="en-US" sz="1400" dirty="0">
                <a:solidFill>
                  <a:schemeClr val="tx1"/>
                </a:solidFill>
                <a:latin typeface="Arial"/>
                <a:cs typeface="Arial"/>
              </a:rPr>
              <a:t>thematic question blocks</a:t>
            </a:r>
            <a:endParaRPr lang="en-US" dirty="0"/>
          </a:p>
          <a:p>
            <a:pPr marL="180975">
              <a:spcAft>
                <a:spcPts val="600"/>
              </a:spcAft>
              <a:defRPr/>
            </a:pPr>
            <a:endParaRPr lang="en-US" sz="1400" dirty="0">
              <a:solidFill>
                <a:schemeClr val="tx1"/>
              </a:solidFill>
              <a:latin typeface="Arial"/>
              <a:cs typeface="Arial"/>
            </a:endParaRPr>
          </a:p>
          <a:p>
            <a:pPr marL="180975">
              <a:spcAft>
                <a:spcPts val="600"/>
              </a:spcAft>
              <a:defRPr/>
            </a:pPr>
            <a:endParaRPr lang="en-US" sz="1400" dirty="0">
              <a:solidFill>
                <a:schemeClr val="tx1"/>
              </a:solidFill>
              <a:latin typeface="Arial"/>
              <a:cs typeface="Arial"/>
            </a:endParaRPr>
          </a:p>
          <a:p>
            <a:pPr marL="0" lvl="1">
              <a:defRPr/>
            </a:pPr>
            <a:endParaRPr lang="en-US" sz="1400" dirty="0">
              <a:solidFill>
                <a:schemeClr val="tx1"/>
              </a:solidFill>
              <a:latin typeface="Arial"/>
              <a:cs typeface="Arial"/>
            </a:endParaRPr>
          </a:p>
        </p:txBody>
      </p:sp>
      <p:sp>
        <p:nvSpPr>
          <p:cNvPr id="15" name="Rechteck: abgerundete Ecken 14"/>
          <p:cNvSpPr/>
          <p:nvPr/>
        </p:nvSpPr>
        <p:spPr bwMode="auto">
          <a:xfrm>
            <a:off x="6154828" y="2564904"/>
            <a:ext cx="1872208" cy="576064"/>
          </a:xfrm>
          <a:prstGeom prst="roundRect">
            <a:avLst>
              <a:gd name="adj" fmla="val 16667"/>
            </a:avLst>
          </a:prstGeom>
          <a:solidFill>
            <a:schemeClr val="accent6">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dirty="0">
                <a:solidFill>
                  <a:schemeClr val="tx1"/>
                </a:solidFill>
                <a:latin typeface="Arial"/>
                <a:cs typeface="Arial"/>
              </a:rPr>
              <a:t>Socio-demographics control variables</a:t>
            </a:r>
            <a:endParaRPr lang="en-US" dirty="0"/>
          </a:p>
        </p:txBody>
      </p:sp>
      <p:sp>
        <p:nvSpPr>
          <p:cNvPr id="24" name="Rechteck: abgerundete Ecken 23"/>
          <p:cNvSpPr/>
          <p:nvPr/>
        </p:nvSpPr>
        <p:spPr bwMode="auto">
          <a:xfrm>
            <a:off x="6181188" y="3933056"/>
            <a:ext cx="1859027" cy="2520280"/>
          </a:xfrm>
          <a:prstGeom prst="roundRect">
            <a:avLst>
              <a:gd name="adj" fmla="val 8982"/>
            </a:avLst>
          </a:prstGeom>
        </p:spPr>
        <p:style>
          <a:lnRef idx="2">
            <a:schemeClr val="accent6"/>
          </a:lnRef>
          <a:fillRef idx="1">
            <a:schemeClr val="lt1"/>
          </a:fillRef>
          <a:effectRef idx="0">
            <a:schemeClr val="accent6"/>
          </a:effectRef>
          <a:fontRef idx="minor">
            <a:schemeClr val="dk1"/>
          </a:fontRef>
        </p:style>
        <p:txBody>
          <a:bodyPr lIns="0" tIns="0" rIns="0" bIns="0" rtlCol="0" anchor="t"/>
          <a:lstStyle/>
          <a:p>
            <a:pPr marL="85725">
              <a:spcAft>
                <a:spcPts val="600"/>
              </a:spcAft>
              <a:defRPr/>
            </a:pPr>
            <a:r>
              <a:rPr lang="en-US" sz="1400" dirty="0">
                <a:solidFill>
                  <a:schemeClr val="tx1"/>
                </a:solidFill>
                <a:latin typeface="Arial"/>
                <a:cs typeface="Arial"/>
              </a:rPr>
              <a:t>Block for socio-demographics and control variables</a:t>
            </a:r>
            <a:endParaRPr lang="en-US" dirty="0"/>
          </a:p>
          <a:p>
            <a:pPr marL="180975">
              <a:spcAft>
                <a:spcPts val="600"/>
              </a:spcAft>
              <a:defRPr/>
            </a:pPr>
            <a:endParaRPr lang="en-US" sz="1400" dirty="0">
              <a:solidFill>
                <a:schemeClr val="tx1"/>
              </a:solidFill>
              <a:latin typeface="Arial"/>
              <a:cs typeface="Arial"/>
            </a:endParaRPr>
          </a:p>
          <a:p>
            <a:pPr marL="180975">
              <a:spcAft>
                <a:spcPts val="600"/>
              </a:spcAft>
              <a:defRPr/>
            </a:pPr>
            <a:endParaRPr lang="en-US" sz="1400" dirty="0">
              <a:solidFill>
                <a:schemeClr val="tx1"/>
              </a:solidFill>
              <a:latin typeface="Arial"/>
              <a:cs typeface="Arial"/>
            </a:endParaRPr>
          </a:p>
          <a:p>
            <a:pPr marL="0" lvl="1">
              <a:defRPr/>
            </a:pPr>
            <a:endParaRPr lang="en-US" sz="1400" dirty="0">
              <a:solidFill>
                <a:schemeClr val="tx1"/>
              </a:solidFill>
              <a:latin typeface="Arial"/>
              <a:cs typeface="Arial"/>
            </a:endParaRPr>
          </a:p>
        </p:txBody>
      </p:sp>
      <p:sp>
        <p:nvSpPr>
          <p:cNvPr id="16" name="Rechteck: abgerundete Ecken 15"/>
          <p:cNvSpPr/>
          <p:nvPr/>
        </p:nvSpPr>
        <p:spPr bwMode="auto">
          <a:xfrm>
            <a:off x="8171052" y="2852936"/>
            <a:ext cx="1872208" cy="576064"/>
          </a:xfrm>
          <a:prstGeom prst="roundRect">
            <a:avLst>
              <a:gd name="adj" fmla="val 16667"/>
            </a:avLst>
          </a:prstGeom>
          <a:solidFill>
            <a:srgbClr val="DA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400" dirty="0">
                <a:solidFill>
                  <a:schemeClr val="tx1"/>
                </a:solidFill>
                <a:latin typeface="Arial"/>
                <a:cs typeface="Arial"/>
              </a:rPr>
              <a:t>Feedback</a:t>
            </a:r>
            <a:endParaRPr lang="en-US" dirty="0"/>
          </a:p>
        </p:txBody>
      </p:sp>
      <p:sp>
        <p:nvSpPr>
          <p:cNvPr id="22" name="Rechteck: abgerundete Ecken 21"/>
          <p:cNvSpPr/>
          <p:nvPr/>
        </p:nvSpPr>
        <p:spPr bwMode="auto">
          <a:xfrm>
            <a:off x="8197412" y="4293096"/>
            <a:ext cx="1859027" cy="2160240"/>
          </a:xfrm>
          <a:prstGeom prst="roundRect">
            <a:avLst>
              <a:gd name="adj" fmla="val 8982"/>
            </a:avLst>
          </a:prstGeom>
          <a:noFill/>
          <a:ln>
            <a:solidFill>
              <a:srgbClr val="DAC0F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80975" indent="-180975">
              <a:buFont typeface="Arial"/>
              <a:buChar char="•"/>
              <a:defRPr/>
            </a:pPr>
            <a:r>
              <a:rPr lang="en-US" sz="1400" dirty="0">
                <a:solidFill>
                  <a:schemeClr val="tx1"/>
                </a:solidFill>
                <a:latin typeface="Arial"/>
                <a:cs typeface="Arial"/>
              </a:rPr>
              <a:t>Room for feedback</a:t>
            </a:r>
            <a:endParaRPr lang="en-US" dirty="0"/>
          </a:p>
          <a:p>
            <a:pPr marL="361950" indent="-180975">
              <a:buFont typeface="Courier New"/>
              <a:buChar char="o"/>
              <a:defRPr/>
            </a:pPr>
            <a:r>
              <a:rPr lang="en-US" sz="1400" dirty="0">
                <a:solidFill>
                  <a:schemeClr val="tx1"/>
                </a:solidFill>
                <a:latin typeface="Arial"/>
                <a:cs typeface="Arial"/>
              </a:rPr>
              <a:t>Comments</a:t>
            </a:r>
            <a:endParaRPr lang="en-US" dirty="0"/>
          </a:p>
          <a:p>
            <a:pPr marL="361950" indent="-180975">
              <a:buFont typeface="Courier New"/>
              <a:buChar char="o"/>
              <a:defRPr/>
            </a:pPr>
            <a:r>
              <a:rPr lang="en-US" sz="1400" dirty="0">
                <a:solidFill>
                  <a:schemeClr val="tx1"/>
                </a:solidFill>
                <a:latin typeface="Arial"/>
                <a:cs typeface="Arial"/>
              </a:rPr>
              <a:t>additional  information</a:t>
            </a:r>
            <a:endParaRPr lang="en-US" dirty="0"/>
          </a:p>
          <a:p>
            <a:pPr marL="361950" indent="-180975">
              <a:buFont typeface="Courier New"/>
              <a:buChar char="o"/>
              <a:defRPr/>
            </a:pPr>
            <a:r>
              <a:rPr lang="en-US" sz="1400" dirty="0">
                <a:solidFill>
                  <a:schemeClr val="tx1"/>
                </a:solidFill>
                <a:latin typeface="Arial"/>
                <a:cs typeface="Arial"/>
              </a:rPr>
              <a:t>criticism</a:t>
            </a:r>
            <a:endParaRPr lang="en-US" dirty="0"/>
          </a:p>
          <a:p>
            <a:pPr marL="180975">
              <a:spcAft>
                <a:spcPts val="600"/>
              </a:spcAft>
              <a:defRPr/>
            </a:pPr>
            <a:endParaRPr lang="en-US" sz="1400" dirty="0">
              <a:solidFill>
                <a:schemeClr val="tx1"/>
              </a:solidFill>
              <a:latin typeface="Arial"/>
              <a:cs typeface="Arial"/>
            </a:endParaRPr>
          </a:p>
          <a:p>
            <a:pPr marL="180975">
              <a:spcAft>
                <a:spcPts val="600"/>
              </a:spcAft>
              <a:defRPr/>
            </a:pPr>
            <a:endParaRPr lang="en-US" sz="1400" dirty="0">
              <a:solidFill>
                <a:schemeClr val="tx1"/>
              </a:solidFill>
              <a:latin typeface="Arial"/>
              <a:cs typeface="Arial"/>
            </a:endParaRPr>
          </a:p>
          <a:p>
            <a:pPr marL="0" lvl="1">
              <a:defRPr/>
            </a:pPr>
            <a:endParaRPr lang="en-US" sz="1400" dirty="0">
              <a:solidFill>
                <a:schemeClr val="tx1"/>
              </a:solidFill>
              <a:latin typeface="Arial"/>
              <a:cs typeface="Arial"/>
            </a:endParaRPr>
          </a:p>
        </p:txBody>
      </p:sp>
      <p:pic>
        <p:nvPicPr>
          <p:cNvPr id="27" name="Grafik 26">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585060" y="2208059"/>
            <a:ext cx="914400" cy="914400"/>
          </a:xfrm>
          <a:prstGeom prst="rect">
            <a:avLst/>
          </a:prstGeom>
        </p:spPr>
      </p:pic>
      <p:pic>
        <p:nvPicPr>
          <p:cNvPr id="29" name="Grafik 28">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8688677" y="3356992"/>
            <a:ext cx="961200" cy="961200"/>
          </a:xfrm>
          <a:prstGeom prst="rect">
            <a:avLst/>
          </a:prstGeom>
        </p:spPr>
      </p:pic>
      <p:pic>
        <p:nvPicPr>
          <p:cNvPr id="31" name="Grafik 30">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6709524" y="3140968"/>
            <a:ext cx="810597" cy="810597"/>
          </a:xfrm>
          <a:prstGeom prst="rect">
            <a:avLst/>
          </a:prstGeom>
        </p:spPr>
      </p:pic>
      <p:pic>
        <p:nvPicPr>
          <p:cNvPr id="33" name="Grafik 32">
            <a:extLst>
              <a:ext uri="{C183D7F6-B498-43B3-948B-1728B52AA6E4}">
                <adec:decorative xmlns:adec="http://schemas.microsoft.com/office/drawing/2017/decorative" val="1"/>
              </a:ext>
            </a:extLst>
          </p:cNvPr>
          <p:cNvPicPr>
            <a:picLocks noChangeAspect="1"/>
          </p:cNvPicPr>
          <p:nvPr/>
        </p:nvPicPr>
        <p:blipFill>
          <a:blip r:embed="rId9"/>
          <a:srcRect b="22265"/>
          <a:stretch/>
        </p:blipFill>
        <p:spPr bwMode="auto">
          <a:xfrm>
            <a:off x="2542139" y="2540328"/>
            <a:ext cx="1032688" cy="802754"/>
          </a:xfrm>
          <a:prstGeom prst="rect">
            <a:avLst/>
          </a:prstGeom>
        </p:spPr>
      </p:pic>
      <p:pic>
        <p:nvPicPr>
          <p:cNvPr id="35" name="Grafik 34">
            <a:extLst>
              <a:ext uri="{C183D7F6-B498-43B3-948B-1728B52AA6E4}">
                <adec:decorative xmlns:adec="http://schemas.microsoft.com/office/drawing/2017/decorative" val="1"/>
              </a:ext>
            </a:extLst>
          </p:cNvPr>
          <p:cNvPicPr>
            <a:picLocks noChangeAspect="1"/>
          </p:cNvPicPr>
          <p:nvPr/>
        </p:nvPicPr>
        <p:blipFill>
          <a:blip r:embed="rId10"/>
          <a:stretch/>
        </p:blipFill>
        <p:spPr bwMode="auto">
          <a:xfrm>
            <a:off x="4564812" y="2830389"/>
            <a:ext cx="918550" cy="918550"/>
          </a:xfrm>
          <a:prstGeom prst="rect">
            <a:avLst/>
          </a:prstGeom>
        </p:spPr>
      </p:pic>
      <p:pic>
        <p:nvPicPr>
          <p:cNvPr id="37" name="Grafik 36">
            <a:extLst>
              <a:ext uri="{C183D7F6-B498-43B3-948B-1728B52AA6E4}">
                <adec:decorative xmlns:adec="http://schemas.microsoft.com/office/drawing/2017/decorative" val="1"/>
              </a:ext>
            </a:extLst>
          </p:cNvPr>
          <p:cNvPicPr>
            <a:picLocks noChangeAspect="1"/>
          </p:cNvPicPr>
          <p:nvPr/>
        </p:nvPicPr>
        <p:blipFill>
          <a:blip r:embed="rId9"/>
          <a:srcRect t="84127" b="1033"/>
          <a:stretch/>
        </p:blipFill>
        <p:spPr bwMode="auto">
          <a:xfrm>
            <a:off x="2182991" y="3203745"/>
            <a:ext cx="1032688" cy="1532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71</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BD769536-1FD4-4A1C-85A9-BE972EC96315}"/>
              </a:ext>
            </a:extLst>
          </p:cNvPr>
          <p:cNvSpPr>
            <a:spLocks noGrp="1"/>
          </p:cNvSpPr>
          <p:nvPr>
            <p:ph type="title"/>
          </p:nvPr>
        </p:nvSpPr>
        <p:spPr>
          <a:xfrm>
            <a:off x="318059" y="101636"/>
            <a:ext cx="6065973" cy="879092"/>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12"/>
          <p:cNvSpPr/>
          <p:nvPr/>
        </p:nvSpPr>
        <p:spPr bwMode="auto">
          <a:xfrm>
            <a:off x="335360" y="980728"/>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Feedback</a:t>
            </a:r>
            <a:endParaRPr lang="en-US"/>
          </a:p>
        </p:txBody>
      </p:sp>
      <p:pic>
        <p:nvPicPr>
          <p:cNvPr id="14" name="Grafik 13" descr="A screenshot from the Nacaps survey showing a feedback form, asking respondents to elaborate if topics have not been covered. A big open text field for the answer as well as contact information for potential questions is given."/>
          <p:cNvPicPr>
            <a:picLocks noChangeAspect="1"/>
          </p:cNvPicPr>
          <p:nvPr/>
        </p:nvPicPr>
        <p:blipFill>
          <a:blip r:embed="rId6"/>
          <a:stretch/>
        </p:blipFill>
        <p:spPr bwMode="auto">
          <a:xfrm>
            <a:off x="5087888" y="1675268"/>
            <a:ext cx="6201640" cy="4515480"/>
          </a:xfrm>
          <a:prstGeom prst="rect">
            <a:avLst/>
          </a:prstGeom>
          <a:ln>
            <a:solidFill>
              <a:schemeClr val="tx1"/>
            </a:solidFill>
          </a:ln>
        </p:spPr>
      </p:pic>
      <p:sp>
        <p:nvSpPr>
          <p:cNvPr id="11" name="Textfeld 10" descr="Image source">
            <a:extLst>
              <a:ext uri="{FF2B5EF4-FFF2-40B4-BE49-F238E27FC236}">
                <a16:creationId xmlns:a16="http://schemas.microsoft.com/office/drawing/2014/main" id="{F9FD4A8D-E056-4A42-A253-F75CD3A3961A}"/>
              </a:ext>
            </a:extLst>
          </p:cNvPr>
          <p:cNvSpPr txBox="1"/>
          <p:nvPr/>
        </p:nvSpPr>
        <p:spPr bwMode="auto">
          <a:xfrm>
            <a:off x="4992553" y="6204716"/>
            <a:ext cx="6200576"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 E01.</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FB172BD3-8B12-4389-8CD5-00018B39265A}"/>
              </a:ext>
            </a:extLst>
          </p:cNvPr>
          <p:cNvSpPr>
            <a:spLocks noGrp="1"/>
          </p:cNvSpPr>
          <p:nvPr>
            <p:ph type="title"/>
          </p:nvPr>
        </p:nvSpPr>
        <p:spPr>
          <a:xfrm>
            <a:off x="141141" y="210829"/>
            <a:ext cx="7437811" cy="605483"/>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Textfeld 10"/>
          <p:cNvSpPr txBox="1"/>
          <p:nvPr/>
        </p:nvSpPr>
        <p:spPr bwMode="auto">
          <a:xfrm>
            <a:off x="141141" y="620688"/>
            <a:ext cx="5954859" cy="1031051"/>
          </a:xfrm>
          <a:prstGeom prst="rect">
            <a:avLst/>
          </a:prstGeom>
          <a:noFill/>
        </p:spPr>
        <p:txBody>
          <a:bodyPr wrap="square">
            <a:spAutoFit/>
          </a:bodyPr>
          <a:lstStyle/>
          <a:p>
            <a:pPr>
              <a:spcAft>
                <a:spcPts val="600"/>
              </a:spcAft>
              <a:defRPr/>
            </a:pPr>
            <a:endParaRPr lang="en-US" sz="2800" b="1">
              <a:solidFill>
                <a:srgbClr val="0070C0"/>
              </a:solidFill>
              <a:latin typeface="Arial"/>
              <a:cs typeface="Arial"/>
            </a:endParaRPr>
          </a:p>
          <a:p>
            <a:pPr>
              <a:spcAft>
                <a:spcPts val="600"/>
              </a:spcAft>
              <a:defRPr/>
            </a:pPr>
            <a:r>
              <a:rPr lang="en-US" sz="2800" b="1">
                <a:solidFill>
                  <a:srgbClr val="0070C0"/>
                </a:solidFill>
                <a:latin typeface="Arial"/>
                <a:cs typeface="Arial"/>
              </a:rPr>
              <a:t>General recommended structure</a:t>
            </a:r>
            <a:endParaRPr lang="en-US"/>
          </a:p>
        </p:txBody>
      </p:sp>
      <p:sp>
        <p:nvSpPr>
          <p:cNvPr id="6" name="Rechteck: abgerundete Ecken 5">
            <a:extLst>
              <a:ext uri="{C183D7F6-B498-43B3-948B-1728B52AA6E4}">
                <adec:decorative xmlns:adec="http://schemas.microsoft.com/office/drawing/2017/decorative" val="1"/>
              </a:ext>
            </a:extLst>
          </p:cNvPr>
          <p:cNvSpPr/>
          <p:nvPr/>
        </p:nvSpPr>
        <p:spPr bwMode="auto">
          <a:xfrm>
            <a:off x="119336" y="1844824"/>
            <a:ext cx="1859027" cy="576064"/>
          </a:xfrm>
          <a:prstGeom prst="roundRect">
            <a:avLst>
              <a:gd name="adj" fmla="val 16667"/>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Introduction</a:t>
            </a:r>
            <a:endParaRPr lang="en-US"/>
          </a:p>
        </p:txBody>
      </p:sp>
      <p:sp>
        <p:nvSpPr>
          <p:cNvPr id="28" name="Rechteck: abgerundete Ecken 27">
            <a:extLst>
              <a:ext uri="{C183D7F6-B498-43B3-948B-1728B52AA6E4}">
                <adec:decorative xmlns:adec="http://schemas.microsoft.com/office/drawing/2017/decorative" val="1"/>
              </a:ext>
            </a:extLst>
          </p:cNvPr>
          <p:cNvSpPr/>
          <p:nvPr/>
        </p:nvSpPr>
        <p:spPr bwMode="auto">
          <a:xfrm>
            <a:off x="119336" y="3140968"/>
            <a:ext cx="1859027" cy="3312368"/>
          </a:xfrm>
          <a:prstGeom prst="roundRect">
            <a:avLst>
              <a:gd name="adj" fmla="val 8982"/>
            </a:avLst>
          </a:prstGeom>
        </p:spPr>
        <p:style>
          <a:lnRef idx="2">
            <a:schemeClr val="accent1"/>
          </a:lnRef>
          <a:fillRef idx="1">
            <a:schemeClr val="lt1"/>
          </a:fillRef>
          <a:effectRef idx="0">
            <a:schemeClr val="accent1"/>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Greeting</a:t>
            </a:r>
            <a:endParaRPr lang="en-US"/>
          </a:p>
          <a:p>
            <a:pPr marL="180975" indent="-180975">
              <a:spcAft>
                <a:spcPts val="600"/>
              </a:spcAft>
              <a:buFont typeface="Arial"/>
              <a:buChar char="•"/>
              <a:defRPr/>
            </a:pPr>
            <a:r>
              <a:rPr lang="en-US" sz="1400">
                <a:solidFill>
                  <a:schemeClr val="tx1"/>
                </a:solidFill>
                <a:latin typeface="Arial"/>
                <a:cs typeface="Arial"/>
              </a:rPr>
              <a:t>Language</a:t>
            </a:r>
            <a:endParaRPr lang="en-US"/>
          </a:p>
          <a:p>
            <a:pPr marL="180975" indent="-180975">
              <a:buFont typeface="Arial"/>
              <a:buChar char="•"/>
              <a:defRPr/>
            </a:pPr>
            <a:r>
              <a:rPr lang="en-US" sz="1400">
                <a:solidFill>
                  <a:schemeClr val="tx1"/>
                </a:solidFill>
                <a:latin typeface="Arial"/>
                <a:cs typeface="Arial"/>
              </a:rPr>
              <a:t>Information about your study</a:t>
            </a:r>
            <a:endParaRPr lang="en-US"/>
          </a:p>
          <a:p>
            <a:pPr marL="361950" lvl="1" indent="-180975">
              <a:buFont typeface="Courier New"/>
              <a:buChar char="o"/>
              <a:defRPr/>
            </a:pPr>
            <a:r>
              <a:rPr lang="en-US" sz="1400">
                <a:solidFill>
                  <a:schemeClr val="tx1"/>
                </a:solidFill>
                <a:latin typeface="Arial"/>
                <a:cs typeface="Arial"/>
              </a:rPr>
              <a:t>Researcher and institution</a:t>
            </a:r>
            <a:endParaRPr lang="en-US"/>
          </a:p>
          <a:p>
            <a:pPr marL="361950" lvl="1" indent="-180975">
              <a:buFont typeface="Courier New"/>
              <a:buChar char="o"/>
              <a:defRPr/>
            </a:pPr>
            <a:r>
              <a:rPr lang="en-US" sz="1400">
                <a:solidFill>
                  <a:schemeClr val="tx1"/>
                </a:solidFill>
                <a:latin typeface="Arial"/>
                <a:cs typeface="Arial"/>
              </a:rPr>
              <a:t>Purpose</a:t>
            </a:r>
            <a:endParaRPr lang="en-US"/>
          </a:p>
          <a:p>
            <a:pPr marL="361950" lvl="1" indent="-180975">
              <a:buFont typeface="Courier New"/>
              <a:buChar char="o"/>
              <a:defRPr/>
            </a:pPr>
            <a:r>
              <a:rPr lang="en-US" sz="1400">
                <a:solidFill>
                  <a:schemeClr val="tx1"/>
                </a:solidFill>
                <a:latin typeface="Arial"/>
                <a:cs typeface="Arial"/>
              </a:rPr>
              <a:t>Sponsor</a:t>
            </a:r>
            <a:endParaRPr lang="en-US"/>
          </a:p>
          <a:p>
            <a:pPr marL="180975" lvl="1" indent="-180975">
              <a:spcAft>
                <a:spcPts val="600"/>
              </a:spcAft>
              <a:buFont typeface="Arial"/>
              <a:buChar char="•"/>
              <a:defRPr/>
            </a:pPr>
            <a:r>
              <a:rPr lang="en-US" sz="1400">
                <a:solidFill>
                  <a:schemeClr val="tx1"/>
                </a:solidFill>
                <a:latin typeface="Arial"/>
                <a:cs typeface="Arial"/>
              </a:rPr>
              <a:t>Estimated duration</a:t>
            </a:r>
            <a:endParaRPr lang="en-US"/>
          </a:p>
          <a:p>
            <a:pPr marL="180975" lvl="1" indent="-180975">
              <a:spcAft>
                <a:spcPts val="600"/>
              </a:spcAft>
              <a:buFont typeface="Arial"/>
              <a:buChar char="•"/>
              <a:defRPr/>
            </a:pPr>
            <a:r>
              <a:rPr lang="en-US" sz="1400">
                <a:solidFill>
                  <a:schemeClr val="tx1"/>
                </a:solidFill>
                <a:latin typeface="Arial"/>
                <a:cs typeface="Arial"/>
              </a:rPr>
              <a:t>Incentives </a:t>
            </a:r>
            <a:endParaRPr lang="en-US"/>
          </a:p>
          <a:p>
            <a:pPr marL="180975" lvl="1" indent="-180975">
              <a:spcAft>
                <a:spcPts val="600"/>
              </a:spcAft>
              <a:buFont typeface="Arial"/>
              <a:buChar char="•"/>
              <a:defRPr/>
            </a:pPr>
            <a:r>
              <a:rPr lang="en-US" sz="1400">
                <a:solidFill>
                  <a:schemeClr val="tx1"/>
                </a:solidFill>
                <a:latin typeface="Arial"/>
                <a:cs typeface="Arial"/>
              </a:rPr>
              <a:t>Thank you </a:t>
            </a:r>
            <a:endParaRPr lang="en-US"/>
          </a:p>
          <a:p>
            <a:pPr marL="180975" lvl="1" indent="-180975">
              <a:spcAft>
                <a:spcPts val="600"/>
              </a:spcAft>
              <a:buFont typeface="Arial"/>
              <a:buChar char="•"/>
              <a:defRPr/>
            </a:pPr>
            <a:r>
              <a:rPr lang="en-US" sz="1400">
                <a:solidFill>
                  <a:schemeClr val="tx1"/>
                </a:solidFill>
                <a:latin typeface="Arial"/>
                <a:cs typeface="Arial"/>
              </a:rPr>
              <a:t>Informed consent</a:t>
            </a:r>
            <a:endParaRPr lang="en-US"/>
          </a:p>
          <a:p>
            <a:pPr marL="180975" lvl="1" indent="-180975">
              <a:spcAft>
                <a:spcPts val="600"/>
              </a:spcAft>
              <a:buFont typeface="Arial"/>
              <a:buChar char="•"/>
              <a:defRPr/>
            </a:pPr>
            <a:r>
              <a:rPr lang="en-US" sz="1400">
                <a:solidFill>
                  <a:schemeClr val="tx1"/>
                </a:solidFill>
                <a:latin typeface="Arial"/>
                <a:cs typeface="Arial"/>
              </a:rPr>
              <a:t>Contact details</a:t>
            </a:r>
            <a:endParaRPr lang="en-US"/>
          </a:p>
          <a:p>
            <a:pPr marL="180975" lvl="1" indent="-180975">
              <a:buFont typeface="Arial"/>
              <a:buChar char="•"/>
              <a:defRPr/>
            </a:pPr>
            <a:endParaRPr lang="en-US" sz="1400">
              <a:solidFill>
                <a:schemeClr val="tx1"/>
              </a:solidFill>
              <a:latin typeface="Arial"/>
              <a:cs typeface="Arial"/>
            </a:endParaRPr>
          </a:p>
        </p:txBody>
      </p:sp>
      <p:sp>
        <p:nvSpPr>
          <p:cNvPr id="13" name="Rechteck: abgerundete Ecken 12">
            <a:extLst>
              <a:ext uri="{C183D7F6-B498-43B3-948B-1728B52AA6E4}">
                <adec:decorative xmlns:adec="http://schemas.microsoft.com/office/drawing/2017/decorative" val="1"/>
              </a:ext>
            </a:extLst>
          </p:cNvPr>
          <p:cNvSpPr/>
          <p:nvPr/>
        </p:nvSpPr>
        <p:spPr bwMode="auto">
          <a:xfrm>
            <a:off x="2122380" y="2060848"/>
            <a:ext cx="1872208" cy="576064"/>
          </a:xfrm>
          <a:prstGeom prst="roundRect">
            <a:avLst>
              <a:gd name="adj" fmla="val 16667"/>
            </a:avLst>
          </a:prstGeom>
          <a:solidFill>
            <a:schemeClr val="accent4">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Instruction</a:t>
            </a:r>
            <a:endParaRPr lang="en-US"/>
          </a:p>
        </p:txBody>
      </p:sp>
      <p:sp>
        <p:nvSpPr>
          <p:cNvPr id="19" name="Rechteck: abgerundete Ecken 18">
            <a:extLst>
              <a:ext uri="{C183D7F6-B498-43B3-948B-1728B52AA6E4}">
                <adec:decorative xmlns:adec="http://schemas.microsoft.com/office/drawing/2017/decorative" val="1"/>
              </a:ext>
            </a:extLst>
          </p:cNvPr>
          <p:cNvSpPr/>
          <p:nvPr/>
        </p:nvSpPr>
        <p:spPr bwMode="auto">
          <a:xfrm>
            <a:off x="2122380" y="3356992"/>
            <a:ext cx="1859027" cy="3096344"/>
          </a:xfrm>
          <a:prstGeom prst="roundRect">
            <a:avLst>
              <a:gd name="adj" fmla="val 8982"/>
            </a:avLst>
          </a:prstGeom>
        </p:spPr>
        <p:style>
          <a:lnRef idx="2">
            <a:schemeClr val="accent4"/>
          </a:lnRef>
          <a:fillRef idx="1">
            <a:schemeClr val="lt1"/>
          </a:fillRef>
          <a:effectRef idx="0">
            <a:schemeClr val="accent4"/>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how to answer the questions </a:t>
            </a:r>
            <a:endParaRPr lang="en-US"/>
          </a:p>
          <a:p>
            <a:pPr marL="361950" indent="-180975">
              <a:spcAft>
                <a:spcPts val="600"/>
              </a:spcAft>
              <a:buFont typeface="Courier New"/>
              <a:buChar char="o"/>
              <a:defRPr/>
            </a:pPr>
            <a:r>
              <a:rPr lang="en-US" sz="1400">
                <a:solidFill>
                  <a:schemeClr val="tx1"/>
                </a:solidFill>
                <a:latin typeface="Arial"/>
                <a:cs typeface="Arial"/>
              </a:rPr>
              <a:t>optional/ required questions</a:t>
            </a:r>
            <a:endParaRPr lang="en-US"/>
          </a:p>
          <a:p>
            <a:pPr marL="180975" indent="-180975">
              <a:spcAft>
                <a:spcPts val="600"/>
              </a:spcAft>
              <a:buFont typeface="Arial"/>
              <a:buChar char="•"/>
              <a:defRPr/>
            </a:pPr>
            <a:r>
              <a:rPr lang="en-US" sz="1400">
                <a:solidFill>
                  <a:schemeClr val="tx1"/>
                </a:solidFill>
                <a:latin typeface="Arial"/>
                <a:cs typeface="Arial"/>
              </a:rPr>
              <a:t>how to administer the questionnaire</a:t>
            </a:r>
            <a:endParaRPr lang="en-US"/>
          </a:p>
          <a:p>
            <a:pPr marL="361950" indent="-180975">
              <a:spcAft>
                <a:spcPts val="600"/>
              </a:spcAft>
              <a:buFont typeface="Courier New"/>
              <a:buChar char="o"/>
              <a:defRPr/>
            </a:pPr>
            <a:r>
              <a:rPr lang="en-US" sz="1400">
                <a:solidFill>
                  <a:schemeClr val="tx1"/>
                </a:solidFill>
                <a:latin typeface="Arial"/>
                <a:cs typeface="Arial"/>
              </a:rPr>
              <a:t>recommended devices</a:t>
            </a:r>
            <a:endParaRPr lang="en-US"/>
          </a:p>
          <a:p>
            <a:pPr marL="180975">
              <a:spcAft>
                <a:spcPts val="600"/>
              </a:spcAft>
              <a:defRPr/>
            </a:pPr>
            <a:endParaRPr lang="en-US" sz="1400">
              <a:solidFill>
                <a:schemeClr val="tx1"/>
              </a:solidFill>
              <a:latin typeface="Arial"/>
              <a:cs typeface="Arial"/>
            </a:endParaRPr>
          </a:p>
          <a:p>
            <a:pPr marL="180975">
              <a:spcAft>
                <a:spcPts val="600"/>
              </a:spcAft>
              <a:defRPr/>
            </a:pPr>
            <a:endParaRPr lang="en-US" sz="1400">
              <a:solidFill>
                <a:schemeClr val="tx1"/>
              </a:solidFill>
              <a:latin typeface="Arial"/>
              <a:cs typeface="Arial"/>
            </a:endParaRPr>
          </a:p>
          <a:p>
            <a:pPr marL="0" lvl="1">
              <a:defRPr/>
            </a:pPr>
            <a:endParaRPr lang="en-US" sz="1400">
              <a:solidFill>
                <a:schemeClr val="tx1"/>
              </a:solidFill>
              <a:latin typeface="Arial"/>
              <a:cs typeface="Arial"/>
            </a:endParaRPr>
          </a:p>
        </p:txBody>
      </p:sp>
      <p:sp>
        <p:nvSpPr>
          <p:cNvPr id="14" name="Rechteck: abgerundete Ecken 13">
            <a:extLst>
              <a:ext uri="{C183D7F6-B498-43B3-948B-1728B52AA6E4}">
                <adec:decorative xmlns:adec="http://schemas.microsoft.com/office/drawing/2017/decorative" val="1"/>
              </a:ext>
            </a:extLst>
          </p:cNvPr>
          <p:cNvSpPr/>
          <p:nvPr/>
        </p:nvSpPr>
        <p:spPr bwMode="auto">
          <a:xfrm>
            <a:off x="4138604" y="2276872"/>
            <a:ext cx="1872208" cy="576064"/>
          </a:xfrm>
          <a:prstGeom prst="roundRect">
            <a:avLst>
              <a:gd name="adj" fmla="val 16667"/>
            </a:avLst>
          </a:prstGeom>
          <a:solidFill>
            <a:schemeClr val="accent3">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study related questions</a:t>
            </a:r>
            <a:endParaRPr lang="en-US"/>
          </a:p>
        </p:txBody>
      </p:sp>
      <p:sp>
        <p:nvSpPr>
          <p:cNvPr id="25" name="Rechteck: abgerundete Ecken 24">
            <a:extLst>
              <a:ext uri="{C183D7F6-B498-43B3-948B-1728B52AA6E4}">
                <adec:decorative xmlns:adec="http://schemas.microsoft.com/office/drawing/2017/decorative" val="1"/>
              </a:ext>
            </a:extLst>
          </p:cNvPr>
          <p:cNvSpPr/>
          <p:nvPr/>
        </p:nvSpPr>
        <p:spPr bwMode="auto">
          <a:xfrm>
            <a:off x="4151784" y="3641829"/>
            <a:ext cx="1859027" cy="2811507"/>
          </a:xfrm>
          <a:prstGeom prst="roundRect">
            <a:avLst>
              <a:gd name="adj" fmla="val 8982"/>
            </a:avLst>
          </a:prstGeom>
        </p:spPr>
        <p:style>
          <a:lnRef idx="2">
            <a:schemeClr val="accent3"/>
          </a:lnRef>
          <a:fillRef idx="1">
            <a:schemeClr val="lt1"/>
          </a:fillRef>
          <a:effectRef idx="0">
            <a:schemeClr val="accent3"/>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Screening/filter questions</a:t>
            </a:r>
            <a:endParaRPr lang="en-US"/>
          </a:p>
          <a:p>
            <a:pPr marL="180975" indent="-180975">
              <a:spcAft>
                <a:spcPts val="600"/>
              </a:spcAft>
              <a:buFont typeface="Arial"/>
              <a:buChar char="•"/>
              <a:defRPr/>
            </a:pPr>
            <a:r>
              <a:rPr lang="en-US" sz="1400">
                <a:solidFill>
                  <a:schemeClr val="tx1"/>
                </a:solidFill>
                <a:latin typeface="Arial"/>
                <a:cs typeface="Arial"/>
              </a:rPr>
              <a:t>thematic question blocks</a:t>
            </a:r>
            <a:endParaRPr lang="en-US"/>
          </a:p>
          <a:p>
            <a:pPr marL="180975">
              <a:spcAft>
                <a:spcPts val="600"/>
              </a:spcAft>
              <a:defRPr/>
            </a:pPr>
            <a:endParaRPr lang="en-US" sz="1400">
              <a:solidFill>
                <a:schemeClr val="tx1"/>
              </a:solidFill>
              <a:latin typeface="Arial"/>
              <a:cs typeface="Arial"/>
            </a:endParaRPr>
          </a:p>
          <a:p>
            <a:pPr marL="180975">
              <a:spcAft>
                <a:spcPts val="600"/>
              </a:spcAft>
              <a:defRPr/>
            </a:pPr>
            <a:endParaRPr lang="en-US" sz="1400">
              <a:solidFill>
                <a:schemeClr val="tx1"/>
              </a:solidFill>
              <a:latin typeface="Arial"/>
              <a:cs typeface="Arial"/>
            </a:endParaRPr>
          </a:p>
          <a:p>
            <a:pPr marL="0" lvl="1">
              <a:defRPr/>
            </a:pPr>
            <a:endParaRPr lang="en-US" sz="1400">
              <a:solidFill>
                <a:schemeClr val="tx1"/>
              </a:solidFill>
              <a:latin typeface="Arial"/>
              <a:cs typeface="Arial"/>
            </a:endParaRPr>
          </a:p>
        </p:txBody>
      </p:sp>
      <p:sp>
        <p:nvSpPr>
          <p:cNvPr id="15" name="Rechteck: abgerundete Ecken 14">
            <a:extLst>
              <a:ext uri="{C183D7F6-B498-43B3-948B-1728B52AA6E4}">
                <adec:decorative xmlns:adec="http://schemas.microsoft.com/office/drawing/2017/decorative" val="1"/>
              </a:ext>
            </a:extLst>
          </p:cNvPr>
          <p:cNvSpPr/>
          <p:nvPr/>
        </p:nvSpPr>
        <p:spPr bwMode="auto">
          <a:xfrm>
            <a:off x="6154828" y="2564904"/>
            <a:ext cx="1872208" cy="576064"/>
          </a:xfrm>
          <a:prstGeom prst="roundRect">
            <a:avLst>
              <a:gd name="adj" fmla="val 16667"/>
            </a:avLst>
          </a:prstGeom>
          <a:solidFill>
            <a:schemeClr val="accent6">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Socio-demographics control variables</a:t>
            </a:r>
            <a:endParaRPr lang="en-US"/>
          </a:p>
        </p:txBody>
      </p:sp>
      <p:sp>
        <p:nvSpPr>
          <p:cNvPr id="24" name="Rechteck: abgerundete Ecken 23">
            <a:extLst>
              <a:ext uri="{C183D7F6-B498-43B3-948B-1728B52AA6E4}">
                <adec:decorative xmlns:adec="http://schemas.microsoft.com/office/drawing/2017/decorative" val="1"/>
              </a:ext>
            </a:extLst>
          </p:cNvPr>
          <p:cNvSpPr/>
          <p:nvPr/>
        </p:nvSpPr>
        <p:spPr bwMode="auto">
          <a:xfrm>
            <a:off x="6181188" y="3933056"/>
            <a:ext cx="1859027" cy="2520280"/>
          </a:xfrm>
          <a:prstGeom prst="roundRect">
            <a:avLst>
              <a:gd name="adj" fmla="val 8982"/>
            </a:avLst>
          </a:prstGeom>
        </p:spPr>
        <p:style>
          <a:lnRef idx="2">
            <a:schemeClr val="accent6"/>
          </a:lnRef>
          <a:fillRef idx="1">
            <a:schemeClr val="lt1"/>
          </a:fillRef>
          <a:effectRef idx="0">
            <a:schemeClr val="accent6"/>
          </a:effectRef>
          <a:fontRef idx="minor">
            <a:schemeClr val="dk1"/>
          </a:fontRef>
        </p:style>
        <p:txBody>
          <a:bodyPr lIns="0" tIns="0" rIns="0" bIns="0" rtlCol="0" anchor="t"/>
          <a:lstStyle/>
          <a:p>
            <a:pPr marL="85725">
              <a:spcAft>
                <a:spcPts val="600"/>
              </a:spcAft>
              <a:defRPr/>
            </a:pPr>
            <a:r>
              <a:rPr lang="en-US" sz="1400">
                <a:solidFill>
                  <a:schemeClr val="tx1"/>
                </a:solidFill>
                <a:latin typeface="Arial"/>
                <a:cs typeface="Arial"/>
              </a:rPr>
              <a:t>Block for socio-demographics and control variables</a:t>
            </a:r>
            <a:endParaRPr lang="en-US"/>
          </a:p>
          <a:p>
            <a:pPr marL="180975">
              <a:spcAft>
                <a:spcPts val="600"/>
              </a:spcAft>
              <a:defRPr/>
            </a:pPr>
            <a:endParaRPr lang="en-US" sz="1400">
              <a:solidFill>
                <a:schemeClr val="tx1"/>
              </a:solidFill>
              <a:latin typeface="Arial"/>
              <a:cs typeface="Arial"/>
            </a:endParaRPr>
          </a:p>
          <a:p>
            <a:pPr marL="180975">
              <a:spcAft>
                <a:spcPts val="600"/>
              </a:spcAft>
              <a:defRPr/>
            </a:pPr>
            <a:endParaRPr lang="en-US" sz="1400">
              <a:solidFill>
                <a:schemeClr val="tx1"/>
              </a:solidFill>
              <a:latin typeface="Arial"/>
              <a:cs typeface="Arial"/>
            </a:endParaRPr>
          </a:p>
          <a:p>
            <a:pPr marL="0" lvl="1">
              <a:defRPr/>
            </a:pPr>
            <a:endParaRPr lang="en-US" sz="1400">
              <a:solidFill>
                <a:schemeClr val="tx1"/>
              </a:solidFill>
              <a:latin typeface="Arial"/>
              <a:cs typeface="Arial"/>
            </a:endParaRPr>
          </a:p>
        </p:txBody>
      </p:sp>
      <p:sp>
        <p:nvSpPr>
          <p:cNvPr id="16" name="Rechteck: abgerundete Ecken 15"/>
          <p:cNvSpPr/>
          <p:nvPr/>
        </p:nvSpPr>
        <p:spPr bwMode="auto">
          <a:xfrm>
            <a:off x="8171052" y="2852936"/>
            <a:ext cx="1872208" cy="576064"/>
          </a:xfrm>
          <a:prstGeom prst="roundRect">
            <a:avLst>
              <a:gd name="adj" fmla="val 16667"/>
            </a:avLst>
          </a:prstGeom>
          <a:solidFill>
            <a:srgbClr val="DA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400">
                <a:solidFill>
                  <a:schemeClr val="tx1"/>
                </a:solidFill>
                <a:latin typeface="Arial"/>
                <a:cs typeface="Arial"/>
              </a:rPr>
              <a:t>Feedback</a:t>
            </a:r>
            <a:endParaRPr lang="en-US"/>
          </a:p>
        </p:txBody>
      </p:sp>
      <p:sp>
        <p:nvSpPr>
          <p:cNvPr id="22" name="Rechteck: abgerundete Ecken 21"/>
          <p:cNvSpPr/>
          <p:nvPr/>
        </p:nvSpPr>
        <p:spPr bwMode="auto">
          <a:xfrm>
            <a:off x="8197412" y="4293096"/>
            <a:ext cx="1859027" cy="2160240"/>
          </a:xfrm>
          <a:prstGeom prst="roundRect">
            <a:avLst>
              <a:gd name="adj" fmla="val 8982"/>
            </a:avLst>
          </a:prstGeom>
          <a:noFill/>
          <a:ln>
            <a:solidFill>
              <a:srgbClr val="DAC0F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80975" indent="-180975">
              <a:buFont typeface="Arial"/>
              <a:buChar char="•"/>
              <a:defRPr/>
            </a:pPr>
            <a:r>
              <a:rPr lang="en-US" sz="1400">
                <a:solidFill>
                  <a:schemeClr val="tx1"/>
                </a:solidFill>
                <a:latin typeface="Arial"/>
                <a:cs typeface="Arial"/>
              </a:rPr>
              <a:t>Room for feedback</a:t>
            </a:r>
            <a:endParaRPr lang="en-US"/>
          </a:p>
          <a:p>
            <a:pPr marL="361950" indent="-180975">
              <a:buFont typeface="Courier New"/>
              <a:buChar char="o"/>
              <a:defRPr/>
            </a:pPr>
            <a:r>
              <a:rPr lang="en-US" sz="1400">
                <a:solidFill>
                  <a:schemeClr val="tx1"/>
                </a:solidFill>
                <a:latin typeface="Arial"/>
                <a:cs typeface="Arial"/>
              </a:rPr>
              <a:t>Comments</a:t>
            </a:r>
            <a:endParaRPr lang="en-US"/>
          </a:p>
          <a:p>
            <a:pPr marL="361950" indent="-180975">
              <a:buFont typeface="Courier New"/>
              <a:buChar char="o"/>
              <a:defRPr/>
            </a:pPr>
            <a:r>
              <a:rPr lang="en-US" sz="1400">
                <a:solidFill>
                  <a:schemeClr val="tx1"/>
                </a:solidFill>
                <a:latin typeface="Arial"/>
                <a:cs typeface="Arial"/>
              </a:rPr>
              <a:t>additional  information</a:t>
            </a:r>
            <a:endParaRPr lang="en-US"/>
          </a:p>
          <a:p>
            <a:pPr marL="361950" indent="-180975">
              <a:buFont typeface="Courier New"/>
              <a:buChar char="o"/>
              <a:defRPr/>
            </a:pPr>
            <a:r>
              <a:rPr lang="en-US" sz="1400">
                <a:solidFill>
                  <a:schemeClr val="tx1"/>
                </a:solidFill>
                <a:latin typeface="Arial"/>
                <a:cs typeface="Arial"/>
              </a:rPr>
              <a:t>criticism</a:t>
            </a:r>
            <a:endParaRPr lang="en-US"/>
          </a:p>
          <a:p>
            <a:pPr marL="180975">
              <a:spcAft>
                <a:spcPts val="600"/>
              </a:spcAft>
              <a:defRPr/>
            </a:pPr>
            <a:endParaRPr lang="en-US" sz="1400">
              <a:solidFill>
                <a:schemeClr val="tx1"/>
              </a:solidFill>
              <a:latin typeface="Arial"/>
              <a:cs typeface="Arial"/>
            </a:endParaRPr>
          </a:p>
          <a:p>
            <a:pPr marL="180975">
              <a:spcAft>
                <a:spcPts val="600"/>
              </a:spcAft>
              <a:defRPr/>
            </a:pPr>
            <a:endParaRPr lang="en-US" sz="1400">
              <a:solidFill>
                <a:schemeClr val="tx1"/>
              </a:solidFill>
              <a:latin typeface="Arial"/>
              <a:cs typeface="Arial"/>
            </a:endParaRPr>
          </a:p>
          <a:p>
            <a:pPr marL="0" lvl="1">
              <a:defRPr/>
            </a:pPr>
            <a:endParaRPr lang="en-US" sz="1400">
              <a:solidFill>
                <a:schemeClr val="tx1"/>
              </a:solidFill>
              <a:latin typeface="Arial"/>
              <a:cs typeface="Arial"/>
            </a:endParaRPr>
          </a:p>
        </p:txBody>
      </p:sp>
      <p:sp>
        <p:nvSpPr>
          <p:cNvPr id="17" name="Rechteck: abgerundete Ecken 16"/>
          <p:cNvSpPr/>
          <p:nvPr/>
        </p:nvSpPr>
        <p:spPr bwMode="auto">
          <a:xfrm>
            <a:off x="10187276" y="3289664"/>
            <a:ext cx="1859027" cy="576064"/>
          </a:xfrm>
          <a:prstGeom prst="roundRect">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400">
                <a:solidFill>
                  <a:schemeClr val="tx1"/>
                </a:solidFill>
                <a:latin typeface="Arial"/>
                <a:cs typeface="Arial"/>
              </a:rPr>
              <a:t>Farewell</a:t>
            </a:r>
            <a:endParaRPr lang="en-US"/>
          </a:p>
        </p:txBody>
      </p:sp>
      <p:sp>
        <p:nvSpPr>
          <p:cNvPr id="21" name="Rechteck: abgerundete Ecken 20"/>
          <p:cNvSpPr/>
          <p:nvPr/>
        </p:nvSpPr>
        <p:spPr bwMode="auto">
          <a:xfrm>
            <a:off x="10213635" y="4725144"/>
            <a:ext cx="1859027" cy="1728192"/>
          </a:xfrm>
          <a:prstGeom prst="roundRect">
            <a:avLst>
              <a:gd name="adj" fmla="val 8982"/>
            </a:avLst>
          </a:prstGeom>
        </p:spPr>
        <p:style>
          <a:lnRef idx="2">
            <a:schemeClr val="accent2"/>
          </a:lnRef>
          <a:fillRef idx="1">
            <a:schemeClr val="lt1"/>
          </a:fillRef>
          <a:effectRef idx="0">
            <a:schemeClr val="accent2"/>
          </a:effectRef>
          <a:fontRef idx="minor">
            <a:schemeClr val="dk1"/>
          </a:fontRef>
        </p:style>
        <p:txBody>
          <a:bodyPr lIns="0" tIns="0" rIns="0" bIns="0" rtlCol="0" anchor="t"/>
          <a:lstStyle/>
          <a:p>
            <a:pPr marL="180975" indent="-180975">
              <a:spcAft>
                <a:spcPts val="600"/>
              </a:spcAft>
              <a:buFont typeface="Arial"/>
              <a:buChar char="•"/>
              <a:defRPr/>
            </a:pPr>
            <a:r>
              <a:rPr lang="en-US" sz="1400">
                <a:solidFill>
                  <a:schemeClr val="tx1"/>
                </a:solidFill>
                <a:latin typeface="Arial"/>
                <a:cs typeface="Arial"/>
              </a:rPr>
              <a:t>Thank you </a:t>
            </a:r>
            <a:endParaRPr lang="en-US"/>
          </a:p>
          <a:p>
            <a:pPr marL="180975" indent="-180975">
              <a:spcAft>
                <a:spcPts val="600"/>
              </a:spcAft>
              <a:buFont typeface="Arial"/>
              <a:buChar char="•"/>
              <a:defRPr/>
            </a:pPr>
            <a:r>
              <a:rPr lang="en-US" sz="1400">
                <a:solidFill>
                  <a:schemeClr val="tx1"/>
                </a:solidFill>
                <a:latin typeface="Arial"/>
                <a:cs typeface="Arial"/>
              </a:rPr>
              <a:t>Incentive</a:t>
            </a:r>
            <a:endParaRPr lang="en-US"/>
          </a:p>
          <a:p>
            <a:pPr marL="180975" indent="-180975">
              <a:spcAft>
                <a:spcPts val="600"/>
              </a:spcAft>
              <a:buFont typeface="Arial"/>
              <a:buChar char="•"/>
              <a:defRPr/>
            </a:pPr>
            <a:r>
              <a:rPr lang="en-US" sz="1400">
                <a:solidFill>
                  <a:schemeClr val="tx1"/>
                </a:solidFill>
                <a:latin typeface="Arial"/>
                <a:cs typeface="Arial"/>
              </a:rPr>
              <a:t>Contact details</a:t>
            </a:r>
            <a:endParaRPr lang="en-US"/>
          </a:p>
          <a:p>
            <a:pPr marL="180975" indent="-180975">
              <a:spcAft>
                <a:spcPts val="600"/>
              </a:spcAft>
              <a:buFont typeface="Arial"/>
              <a:buChar char="•"/>
              <a:defRPr/>
            </a:pPr>
            <a:r>
              <a:rPr lang="en-US" sz="1400">
                <a:solidFill>
                  <a:schemeClr val="tx1"/>
                </a:solidFill>
                <a:latin typeface="Arial"/>
                <a:cs typeface="Arial"/>
              </a:rPr>
              <a:t>Follow-up details</a:t>
            </a:r>
            <a:endParaRPr lang="en-US"/>
          </a:p>
          <a:p>
            <a:pPr marL="180975" indent="-180975">
              <a:spcAft>
                <a:spcPts val="600"/>
              </a:spcAft>
              <a:buFont typeface="Arial"/>
              <a:buChar char="•"/>
              <a:defRPr/>
            </a:pPr>
            <a:r>
              <a:rPr lang="en-US" sz="1400">
                <a:solidFill>
                  <a:schemeClr val="tx1"/>
                </a:solidFill>
                <a:latin typeface="Arial"/>
                <a:cs typeface="Arial"/>
              </a:rPr>
              <a:t>Farewell</a:t>
            </a:r>
            <a:endParaRPr lang="en-US"/>
          </a:p>
          <a:p>
            <a:pPr marL="180975">
              <a:spcAft>
                <a:spcPts val="600"/>
              </a:spcAft>
              <a:defRPr/>
            </a:pPr>
            <a:endParaRPr lang="en-US" sz="1400">
              <a:solidFill>
                <a:schemeClr val="tx1"/>
              </a:solidFill>
              <a:latin typeface="Arial"/>
              <a:cs typeface="Arial"/>
            </a:endParaRPr>
          </a:p>
          <a:p>
            <a:pPr marL="180975">
              <a:spcAft>
                <a:spcPts val="600"/>
              </a:spcAft>
              <a:defRPr/>
            </a:pPr>
            <a:endParaRPr lang="en-US" sz="1400">
              <a:solidFill>
                <a:schemeClr val="tx1"/>
              </a:solidFill>
              <a:latin typeface="Arial"/>
              <a:cs typeface="Arial"/>
            </a:endParaRPr>
          </a:p>
          <a:p>
            <a:pPr marL="0" lvl="1">
              <a:defRPr/>
            </a:pPr>
            <a:endParaRPr lang="en-US" sz="1400">
              <a:solidFill>
                <a:schemeClr val="tx1"/>
              </a:solidFill>
              <a:latin typeface="Arial"/>
              <a:cs typeface="Arial"/>
            </a:endParaRPr>
          </a:p>
        </p:txBody>
      </p:sp>
      <p:pic>
        <p:nvPicPr>
          <p:cNvPr id="27" name="Grafik 26">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585060" y="2208059"/>
            <a:ext cx="914400" cy="914400"/>
          </a:xfrm>
          <a:prstGeom prst="rect">
            <a:avLst/>
          </a:prstGeom>
        </p:spPr>
      </p:pic>
      <p:pic>
        <p:nvPicPr>
          <p:cNvPr id="29" name="Grafik 28">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8688677" y="3356992"/>
            <a:ext cx="961200" cy="961200"/>
          </a:xfrm>
          <a:prstGeom prst="rect">
            <a:avLst/>
          </a:prstGeom>
        </p:spPr>
      </p:pic>
      <p:pic>
        <p:nvPicPr>
          <p:cNvPr id="31" name="Grafik 30">
            <a:extLst>
              <a:ext uri="{C183D7F6-B498-43B3-948B-1728B52AA6E4}">
                <adec:decorative xmlns:adec="http://schemas.microsoft.com/office/drawing/2017/decorative" val="1"/>
              </a:ext>
            </a:extLst>
          </p:cNvPr>
          <p:cNvPicPr>
            <a:picLocks noChangeAspect="1"/>
          </p:cNvPicPr>
          <p:nvPr/>
        </p:nvPicPr>
        <p:blipFill>
          <a:blip r:embed="rId8"/>
          <a:stretch/>
        </p:blipFill>
        <p:spPr bwMode="auto">
          <a:xfrm>
            <a:off x="6709524" y="3140968"/>
            <a:ext cx="810597" cy="810597"/>
          </a:xfrm>
          <a:prstGeom prst="rect">
            <a:avLst/>
          </a:prstGeom>
        </p:spPr>
      </p:pic>
      <p:pic>
        <p:nvPicPr>
          <p:cNvPr id="33" name="Grafik 32">
            <a:extLst>
              <a:ext uri="{C183D7F6-B498-43B3-948B-1728B52AA6E4}">
                <adec:decorative xmlns:adec="http://schemas.microsoft.com/office/drawing/2017/decorative" val="1"/>
              </a:ext>
            </a:extLst>
          </p:cNvPr>
          <p:cNvPicPr>
            <a:picLocks noChangeAspect="1"/>
          </p:cNvPicPr>
          <p:nvPr/>
        </p:nvPicPr>
        <p:blipFill>
          <a:blip r:embed="rId9"/>
          <a:srcRect b="22265"/>
          <a:stretch/>
        </p:blipFill>
        <p:spPr bwMode="auto">
          <a:xfrm>
            <a:off x="2542139" y="2540328"/>
            <a:ext cx="1032688" cy="802754"/>
          </a:xfrm>
          <a:prstGeom prst="rect">
            <a:avLst/>
          </a:prstGeom>
        </p:spPr>
      </p:pic>
      <p:pic>
        <p:nvPicPr>
          <p:cNvPr id="35" name="Grafik 34">
            <a:extLst>
              <a:ext uri="{C183D7F6-B498-43B3-948B-1728B52AA6E4}">
                <adec:decorative xmlns:adec="http://schemas.microsoft.com/office/drawing/2017/decorative" val="1"/>
              </a:ext>
            </a:extLst>
          </p:cNvPr>
          <p:cNvPicPr>
            <a:picLocks noChangeAspect="1"/>
          </p:cNvPicPr>
          <p:nvPr/>
        </p:nvPicPr>
        <p:blipFill>
          <a:blip r:embed="rId10"/>
          <a:stretch/>
        </p:blipFill>
        <p:spPr bwMode="auto">
          <a:xfrm>
            <a:off x="4564812" y="2830389"/>
            <a:ext cx="918550" cy="918550"/>
          </a:xfrm>
          <a:prstGeom prst="rect">
            <a:avLst/>
          </a:prstGeom>
        </p:spPr>
      </p:pic>
      <p:pic>
        <p:nvPicPr>
          <p:cNvPr id="36" name="Grafik 35">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10640283" y="3768080"/>
            <a:ext cx="914400" cy="914400"/>
          </a:xfrm>
          <a:prstGeom prst="rect">
            <a:avLst/>
          </a:prstGeom>
        </p:spPr>
      </p:pic>
      <p:pic>
        <p:nvPicPr>
          <p:cNvPr id="37" name="Grafik 36">
            <a:extLst>
              <a:ext uri="{C183D7F6-B498-43B3-948B-1728B52AA6E4}">
                <adec:decorative xmlns:adec="http://schemas.microsoft.com/office/drawing/2017/decorative" val="1"/>
              </a:ext>
            </a:extLst>
          </p:cNvPr>
          <p:cNvPicPr>
            <a:picLocks noChangeAspect="1"/>
          </p:cNvPicPr>
          <p:nvPr/>
        </p:nvPicPr>
        <p:blipFill>
          <a:blip r:embed="rId9"/>
          <a:srcRect t="84127" b="1033"/>
          <a:stretch/>
        </p:blipFill>
        <p:spPr bwMode="auto">
          <a:xfrm>
            <a:off x="2182991" y="3203745"/>
            <a:ext cx="1032688" cy="153247"/>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73</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FB649E22-82B4-4B11-AA67-9D851BD44811}"/>
              </a:ext>
            </a:extLst>
          </p:cNvPr>
          <p:cNvSpPr>
            <a:spLocks noGrp="1"/>
          </p:cNvSpPr>
          <p:nvPr>
            <p:ph type="title"/>
          </p:nvPr>
        </p:nvSpPr>
        <p:spPr>
          <a:xfrm>
            <a:off x="335360" y="118886"/>
            <a:ext cx="7365844" cy="695022"/>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12"/>
          <p:cNvSpPr/>
          <p:nvPr/>
        </p:nvSpPr>
        <p:spPr bwMode="auto">
          <a:xfrm>
            <a:off x="335360" y="980728"/>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Farewell</a:t>
            </a:r>
            <a:endParaRPr lang="en-US"/>
          </a:p>
        </p:txBody>
      </p:sp>
      <p:pic>
        <p:nvPicPr>
          <p:cNvPr id="3" name="Grafik 2" descr="A screenshot from the Nacaps survey showing the final page of the survey with a farewell message. "/>
          <p:cNvPicPr>
            <a:picLocks noChangeAspect="1"/>
          </p:cNvPicPr>
          <p:nvPr/>
        </p:nvPicPr>
        <p:blipFill>
          <a:blip r:embed="rId6"/>
          <a:stretch/>
        </p:blipFill>
        <p:spPr bwMode="auto">
          <a:xfrm>
            <a:off x="412311" y="1753534"/>
            <a:ext cx="5266663" cy="2611569"/>
          </a:xfrm>
          <a:prstGeom prst="rect">
            <a:avLst/>
          </a:prstGeom>
          <a:ln>
            <a:solidFill>
              <a:schemeClr val="tx1"/>
            </a:solidFill>
          </a:ln>
        </p:spPr>
      </p:pic>
      <p:pic>
        <p:nvPicPr>
          <p:cNvPr id="7" name="Grafik 6" descr="Another screenshot showing the end-of-survey message of the Nacaps survey saying: „You have now reached the end of the survey and may close the window. Thank you very much for participating!“. Underneath are some more information about the study."/>
          <p:cNvPicPr>
            <a:picLocks noChangeAspect="1"/>
          </p:cNvPicPr>
          <p:nvPr/>
        </p:nvPicPr>
        <p:blipFill>
          <a:blip r:embed="rId7"/>
          <a:stretch/>
        </p:blipFill>
        <p:spPr bwMode="auto">
          <a:xfrm>
            <a:off x="6280192" y="1753537"/>
            <a:ext cx="5266663" cy="2604119"/>
          </a:xfrm>
          <a:prstGeom prst="rect">
            <a:avLst/>
          </a:prstGeom>
          <a:ln>
            <a:solidFill>
              <a:schemeClr val="tx1"/>
            </a:solidFill>
          </a:ln>
        </p:spPr>
      </p:pic>
      <p:sp>
        <p:nvSpPr>
          <p:cNvPr id="11" name="Rechteck 10">
            <a:extLst>
              <a:ext uri="{C183D7F6-B498-43B3-948B-1728B52AA6E4}">
                <adec:decorative xmlns:adec="http://schemas.microsoft.com/office/drawing/2017/decorative" val="1"/>
              </a:ext>
            </a:extLst>
          </p:cNvPr>
          <p:cNvSpPr/>
          <p:nvPr/>
        </p:nvSpPr>
        <p:spPr bwMode="auto">
          <a:xfrm>
            <a:off x="6323941" y="2747591"/>
            <a:ext cx="3005557" cy="2520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14" name="Textfeld 13" descr="Image source">
            <a:extLst>
              <a:ext uri="{FF2B5EF4-FFF2-40B4-BE49-F238E27FC236}">
                <a16:creationId xmlns:a16="http://schemas.microsoft.com/office/drawing/2014/main" id="{B9E423D1-F022-4B00-9702-423114A7B14B}"/>
              </a:ext>
            </a:extLst>
          </p:cNvPr>
          <p:cNvSpPr txBox="1"/>
          <p:nvPr/>
        </p:nvSpPr>
        <p:spPr bwMode="auto">
          <a:xfrm>
            <a:off x="335360" y="4420874"/>
            <a:ext cx="5379097" cy="523220"/>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 E01 &amp; E03.</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74</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FDA4E81-4F60-4AC1-8F07-F23888FFB424}"/>
              </a:ext>
            </a:extLst>
          </p:cNvPr>
          <p:cNvSpPr>
            <a:spLocks noGrp="1"/>
          </p:cNvSpPr>
          <p:nvPr>
            <p:ph type="title"/>
          </p:nvPr>
        </p:nvSpPr>
        <p:spPr>
          <a:xfrm>
            <a:off x="209940" y="152291"/>
            <a:ext cx="5689848" cy="806279"/>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Structure</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12"/>
          <p:cNvSpPr/>
          <p:nvPr/>
        </p:nvSpPr>
        <p:spPr bwMode="auto">
          <a:xfrm>
            <a:off x="335360" y="1194773"/>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Logical flow of questions</a:t>
            </a:r>
            <a:endParaRPr lang="en-US"/>
          </a:p>
        </p:txBody>
      </p:sp>
      <p:sp>
        <p:nvSpPr>
          <p:cNvPr id="14" name="Textfeld 13"/>
          <p:cNvSpPr txBox="1"/>
          <p:nvPr/>
        </p:nvSpPr>
        <p:spPr bwMode="auto">
          <a:xfrm>
            <a:off x="286594" y="1852662"/>
            <a:ext cx="7540125" cy="1354217"/>
          </a:xfrm>
          <a:prstGeom prst="rect">
            <a:avLst/>
          </a:prstGeom>
          <a:noFill/>
        </p:spPr>
        <p:txBody>
          <a:bodyPr wrap="square">
            <a:spAutoFit/>
          </a:bodyPr>
          <a:lstStyle/>
          <a:p>
            <a:pPr marL="285750" indent="-285750">
              <a:spcAft>
                <a:spcPts val="600"/>
              </a:spcAft>
              <a:buFont typeface="Arial"/>
              <a:buChar char="•"/>
              <a:defRPr/>
            </a:pPr>
            <a:r>
              <a:rPr lang="en-US" b="1">
                <a:latin typeface="Arial"/>
                <a:cs typeface="Arial"/>
              </a:rPr>
              <a:t>Group related questions </a:t>
            </a:r>
            <a:r>
              <a:rPr lang="en-US">
                <a:latin typeface="Arial"/>
                <a:cs typeface="Arial"/>
              </a:rPr>
              <a:t>and avoid jumps in topics</a:t>
            </a:r>
            <a:endParaRPr lang="en-US"/>
          </a:p>
          <a:p>
            <a:pPr marL="285750" indent="-19050">
              <a:spcAft>
                <a:spcPts val="600"/>
              </a:spcAft>
              <a:buFont typeface="Wingdings"/>
              <a:buChar char="ü"/>
              <a:tabLst>
                <a:tab pos="628650" algn="l"/>
              </a:tabLst>
              <a:defRPr/>
            </a:pPr>
            <a:r>
              <a:rPr lang="en-US">
                <a:latin typeface="Arial"/>
                <a:cs typeface="Arial"/>
              </a:rPr>
              <a:t>	helps respondents focus on each question</a:t>
            </a:r>
            <a:endParaRPr lang="en-US"/>
          </a:p>
          <a:p>
            <a:pPr marL="285750" indent="-19050">
              <a:spcAft>
                <a:spcPts val="600"/>
              </a:spcAft>
              <a:buFont typeface="Wingdings"/>
              <a:buChar char="ü"/>
              <a:tabLst>
                <a:tab pos="628650" algn="l"/>
              </a:tabLst>
              <a:defRPr/>
            </a:pPr>
            <a:r>
              <a:rPr lang="en-US">
                <a:latin typeface="Arial"/>
                <a:cs typeface="Arial"/>
              </a:rPr>
              <a:t>	easier for respondents to follow and answer each question in context</a:t>
            </a:r>
            <a:endParaRPr lang="en-US"/>
          </a:p>
        </p:txBody>
      </p:sp>
      <p:sp>
        <p:nvSpPr>
          <p:cNvPr id="15" name="Textfeld 14"/>
          <p:cNvSpPr txBox="1"/>
          <p:nvPr/>
        </p:nvSpPr>
        <p:spPr bwMode="auto">
          <a:xfrm>
            <a:off x="288032" y="3514943"/>
            <a:ext cx="7032104" cy="1354217"/>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Use </a:t>
            </a:r>
            <a:r>
              <a:rPr lang="en-US" b="1">
                <a:latin typeface="Arial"/>
                <a:cs typeface="Arial"/>
              </a:rPr>
              <a:t>filter questions</a:t>
            </a:r>
            <a:endParaRPr lang="en-US"/>
          </a:p>
          <a:p>
            <a:pPr marL="628650" indent="-361950">
              <a:spcAft>
                <a:spcPts val="600"/>
              </a:spcAft>
              <a:buFont typeface="Wingdings"/>
              <a:buChar char="ü"/>
              <a:defRPr/>
            </a:pPr>
            <a:r>
              <a:rPr lang="en-US">
                <a:latin typeface="Arial"/>
                <a:cs typeface="Arial"/>
              </a:rPr>
              <a:t> respondents get only relevant questions</a:t>
            </a:r>
            <a:endParaRPr lang="en-US"/>
          </a:p>
          <a:p>
            <a:pPr marL="714375" indent="-447675">
              <a:spcAft>
                <a:spcPts val="600"/>
              </a:spcAft>
              <a:defRPr/>
            </a:pPr>
            <a:r>
              <a:rPr lang="en-US">
                <a:latin typeface="Arial"/>
                <a:cs typeface="Arial"/>
              </a:rPr>
              <a:t>       </a:t>
            </a:r>
            <a:r>
              <a:rPr lang="en-US">
                <a:solidFill>
                  <a:srgbClr val="FF0000"/>
                </a:solidFill>
                <a:latin typeface="Arial"/>
                <a:cs typeface="Arial"/>
              </a:rPr>
              <a:t>DISCLAIMER: </a:t>
            </a:r>
            <a:r>
              <a:rPr lang="en-US">
                <a:latin typeface="Arial"/>
                <a:cs typeface="Arial"/>
              </a:rPr>
              <a:t>The more extensive and complex the filtering, the more time-consuming the data processing</a:t>
            </a:r>
            <a:endParaRPr lang="en-US"/>
          </a:p>
        </p:txBody>
      </p:sp>
      <p:sp>
        <p:nvSpPr>
          <p:cNvPr id="16" name="Textfeld 15"/>
          <p:cNvSpPr txBox="1"/>
          <p:nvPr/>
        </p:nvSpPr>
        <p:spPr bwMode="auto">
          <a:xfrm>
            <a:off x="288032" y="5081989"/>
            <a:ext cx="9336359" cy="723275"/>
          </a:xfrm>
          <a:prstGeom prst="rect">
            <a:avLst/>
          </a:prstGeom>
          <a:noFill/>
        </p:spPr>
        <p:txBody>
          <a:bodyPr wrap="square">
            <a:spAutoFit/>
          </a:bodyPr>
          <a:lstStyle/>
          <a:p>
            <a:pPr marL="285750" indent="-285750">
              <a:spcAft>
                <a:spcPts val="600"/>
              </a:spcAft>
              <a:buFont typeface="Arial"/>
              <a:buChar char="•"/>
              <a:defRPr/>
            </a:pPr>
            <a:r>
              <a:rPr lang="en-US">
                <a:latin typeface="Arial"/>
                <a:cs typeface="Arial"/>
              </a:rPr>
              <a:t>Start with </a:t>
            </a:r>
            <a:r>
              <a:rPr lang="en-US" b="1">
                <a:latin typeface="Arial"/>
                <a:cs typeface="Arial"/>
              </a:rPr>
              <a:t>easy questions </a:t>
            </a:r>
            <a:r>
              <a:rPr lang="en-US">
                <a:latin typeface="Arial"/>
                <a:cs typeface="Arial"/>
              </a:rPr>
              <a:t>or catchy </a:t>
            </a:r>
            <a:r>
              <a:rPr lang="en-US" b="1">
                <a:latin typeface="Arial"/>
                <a:cs typeface="Arial"/>
              </a:rPr>
              <a:t>icebreaker</a:t>
            </a:r>
            <a:endParaRPr lang="en-US"/>
          </a:p>
          <a:p>
            <a:pPr marL="628650" indent="-361950">
              <a:spcAft>
                <a:spcPts val="600"/>
              </a:spcAft>
              <a:buFont typeface="Wingdings"/>
              <a:buChar char="ü"/>
              <a:defRPr/>
            </a:pPr>
            <a:r>
              <a:rPr lang="en-US">
                <a:latin typeface="Arial"/>
                <a:cs typeface="Arial"/>
              </a:rPr>
              <a:t> respondents stay motivated </a:t>
            </a:r>
            <a:endParaRPr lang="en-US"/>
          </a:p>
        </p:txBody>
      </p:sp>
      <p:sp>
        <p:nvSpPr>
          <p:cNvPr id="20" name="Textfeld 19"/>
          <p:cNvSpPr txBox="1"/>
          <p:nvPr/>
        </p:nvSpPr>
        <p:spPr bwMode="auto">
          <a:xfrm>
            <a:off x="288032" y="6084004"/>
            <a:ext cx="9336359" cy="369332"/>
          </a:xfrm>
          <a:prstGeom prst="rect">
            <a:avLst/>
          </a:prstGeom>
          <a:noFill/>
        </p:spPr>
        <p:txBody>
          <a:bodyPr wrap="square">
            <a:spAutoFit/>
          </a:bodyPr>
          <a:lstStyle/>
          <a:p>
            <a:pPr marL="285750" indent="-285750">
              <a:spcAft>
                <a:spcPts val="600"/>
              </a:spcAft>
              <a:buFont typeface="Arial"/>
              <a:buChar char="•"/>
              <a:defRPr/>
            </a:pPr>
            <a:r>
              <a:rPr lang="en-US" b="1">
                <a:latin typeface="Arial"/>
                <a:cs typeface="Arial"/>
              </a:rPr>
              <a:t>Move from general </a:t>
            </a:r>
            <a:r>
              <a:rPr lang="en-US">
                <a:latin typeface="Arial"/>
                <a:cs typeface="Arial"/>
              </a:rPr>
              <a:t>to more specific questions</a:t>
            </a:r>
            <a:endParaRPr lang="en-US"/>
          </a:p>
        </p:txBody>
      </p:sp>
      <p:pic>
        <p:nvPicPr>
          <p:cNvPr id="3" name="Grafik 2" descr="A question from the DZHW PhD-Panel Survey. The question asks for challenges in the PhD-process and gives five answer possibilities, starting with: „Financing problems“, then „Feasabililty of the topic“, then „Activities unrelated to my doctorate“, then „Lack of support from my advisor(s)“, and lastly „Something else, namely:“. "/>
          <p:cNvPicPr>
            <a:picLocks noChangeAspect="1"/>
          </p:cNvPicPr>
          <p:nvPr/>
        </p:nvPicPr>
        <p:blipFill>
          <a:blip r:embed="rId6"/>
          <a:stretch/>
        </p:blipFill>
        <p:spPr bwMode="auto">
          <a:xfrm>
            <a:off x="7461915" y="2455099"/>
            <a:ext cx="4324954" cy="2953162"/>
          </a:xfrm>
          <a:prstGeom prst="rect">
            <a:avLst/>
          </a:prstGeom>
          <a:ln>
            <a:solidFill>
              <a:schemeClr val="tx1"/>
            </a:solidFill>
          </a:ln>
        </p:spPr>
      </p:pic>
      <p:sp>
        <p:nvSpPr>
          <p:cNvPr id="18" name="Textfeld 17" descr="Image source">
            <a:extLst>
              <a:ext uri="{FF2B5EF4-FFF2-40B4-BE49-F238E27FC236}">
                <a16:creationId xmlns:a16="http://schemas.microsoft.com/office/drawing/2014/main" id="{AE724085-7A8F-4FB0-9A99-E1217F91E411}"/>
              </a:ext>
            </a:extLst>
          </p:cNvPr>
          <p:cNvSpPr txBox="1"/>
          <p:nvPr/>
        </p:nvSpPr>
        <p:spPr bwMode="auto">
          <a:xfrm>
            <a:off x="7346299" y="5431630"/>
            <a:ext cx="4440569"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1. Data collection: 2015. Hanover: FDZ-DZHW.10.21249/DZHW:phd2014:4.0.0. Questionnaire “Karrieren Promovierter” (1</a:t>
            </a:r>
            <a:r>
              <a:rPr lang="en-US" sz="700" baseline="30000">
                <a:solidFill>
                  <a:schemeClr val="bg1">
                    <a:lumMod val="75000"/>
                  </a:schemeClr>
                </a:solidFill>
                <a:latin typeface="Arial" panose="020B0604020202020204" pitchFamily="34" charset="0"/>
                <a:cs typeface="Arial" panose="020B0604020202020204" pitchFamily="34" charset="0"/>
              </a:rPr>
              <a:t>st</a:t>
            </a:r>
            <a:r>
              <a:rPr lang="en-US" sz="700">
                <a:solidFill>
                  <a:schemeClr val="bg1">
                    <a:lumMod val="75000"/>
                  </a:schemeClr>
                </a:solidFill>
                <a:latin typeface="Arial" panose="020B0604020202020204" pitchFamily="34" charset="0"/>
                <a:cs typeface="Arial" panose="020B0604020202020204" pitchFamily="34" charset="0"/>
              </a:rPr>
              <a:t> wave - English)". Question 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75</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DD302B53-02DA-45EE-B979-F01E1A896579}"/>
              </a:ext>
            </a:extLst>
          </p:cNvPr>
          <p:cNvSpPr>
            <a:spLocks noGrp="1"/>
          </p:cNvSpPr>
          <p:nvPr>
            <p:ph type="title"/>
          </p:nvPr>
        </p:nvSpPr>
        <p:spPr>
          <a:xfrm>
            <a:off x="335360" y="-15055"/>
            <a:ext cx="4249688" cy="899654"/>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Questionnaire Layout</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12"/>
          <p:cNvSpPr/>
          <p:nvPr/>
        </p:nvSpPr>
        <p:spPr bwMode="auto">
          <a:xfrm>
            <a:off x="335360" y="1124744"/>
            <a:ext cx="8064896"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Consistency of scales and response options</a:t>
            </a:r>
            <a:endParaRPr lang="en-US" dirty="0"/>
          </a:p>
        </p:txBody>
      </p:sp>
      <p:sp>
        <p:nvSpPr>
          <p:cNvPr id="18" name="Textfeld 17"/>
          <p:cNvSpPr txBox="1"/>
          <p:nvPr/>
        </p:nvSpPr>
        <p:spPr bwMode="auto">
          <a:xfrm>
            <a:off x="335360" y="2245020"/>
            <a:ext cx="10441160" cy="369332"/>
          </a:xfrm>
          <a:prstGeom prst="rect">
            <a:avLst/>
          </a:prstGeom>
          <a:noFill/>
        </p:spPr>
        <p:txBody>
          <a:bodyPr wrap="square">
            <a:spAutoFit/>
          </a:bodyPr>
          <a:lstStyle/>
          <a:p>
            <a:pPr marL="361950" indent="-276225">
              <a:spcAft>
                <a:spcPts val="600"/>
              </a:spcAft>
              <a:buFont typeface="Arial"/>
              <a:buChar char="•"/>
              <a:defRPr/>
            </a:pPr>
            <a:r>
              <a:rPr lang="en-US" dirty="0">
                <a:latin typeface="Arial"/>
                <a:cs typeface="Arial"/>
              </a:rPr>
              <a:t>consistent </a:t>
            </a:r>
            <a:r>
              <a:rPr lang="en-US" b="1" dirty="0">
                <a:latin typeface="Arial"/>
                <a:cs typeface="Arial"/>
              </a:rPr>
              <a:t>response scales </a:t>
            </a:r>
            <a:r>
              <a:rPr lang="en-US" dirty="0">
                <a:latin typeface="Arial"/>
                <a:cs typeface="Arial"/>
              </a:rPr>
              <a:t>(e.g., if using a 5-point Likert scale, use it for all related questions).</a:t>
            </a:r>
            <a:endParaRPr lang="en-US" dirty="0"/>
          </a:p>
        </p:txBody>
      </p:sp>
      <p:sp>
        <p:nvSpPr>
          <p:cNvPr id="14" name="Textfeld 13"/>
          <p:cNvSpPr txBox="1"/>
          <p:nvPr/>
        </p:nvSpPr>
        <p:spPr bwMode="auto">
          <a:xfrm>
            <a:off x="358603" y="2771636"/>
            <a:ext cx="10633941" cy="369332"/>
          </a:xfrm>
          <a:prstGeom prst="rect">
            <a:avLst/>
          </a:prstGeom>
          <a:noFill/>
        </p:spPr>
        <p:txBody>
          <a:bodyPr wrap="square">
            <a:spAutoFit/>
          </a:bodyPr>
          <a:lstStyle/>
          <a:p>
            <a:pPr marL="361950" indent="-276225">
              <a:spcAft>
                <a:spcPts val="600"/>
              </a:spcAft>
              <a:buFont typeface="Arial"/>
              <a:buChar char="•"/>
              <a:defRPr/>
            </a:pPr>
            <a:r>
              <a:rPr lang="en-US" b="1" dirty="0">
                <a:latin typeface="Arial"/>
                <a:cs typeface="Arial"/>
              </a:rPr>
              <a:t>response formats </a:t>
            </a:r>
            <a:r>
              <a:rPr lang="en-US" dirty="0">
                <a:latin typeface="Arial"/>
                <a:cs typeface="Arial"/>
              </a:rPr>
              <a:t>consistent (e.g., using checkboxes or radio buttons uniformly).</a:t>
            </a:r>
            <a:endParaRPr lang="en-US" dirty="0"/>
          </a:p>
        </p:txBody>
      </p:sp>
      <p:sp>
        <p:nvSpPr>
          <p:cNvPr id="15" name="Textfeld 14"/>
          <p:cNvSpPr txBox="1"/>
          <p:nvPr/>
        </p:nvSpPr>
        <p:spPr bwMode="auto">
          <a:xfrm>
            <a:off x="358603" y="3278032"/>
            <a:ext cx="11459512" cy="369332"/>
          </a:xfrm>
          <a:prstGeom prst="rect">
            <a:avLst/>
          </a:prstGeom>
          <a:noFill/>
        </p:spPr>
        <p:txBody>
          <a:bodyPr wrap="square">
            <a:spAutoFit/>
          </a:bodyPr>
          <a:lstStyle/>
          <a:p>
            <a:pPr marL="361950" indent="-276225">
              <a:spcAft>
                <a:spcPts val="600"/>
              </a:spcAft>
              <a:buFont typeface="Arial"/>
              <a:buChar char="•"/>
              <a:defRPr/>
            </a:pPr>
            <a:r>
              <a:rPr lang="en-US" dirty="0">
                <a:latin typeface="Arial"/>
                <a:cs typeface="Arial"/>
              </a:rPr>
              <a:t>ensure </a:t>
            </a:r>
            <a:r>
              <a:rPr lang="en-US" b="1" dirty="0">
                <a:latin typeface="Arial"/>
                <a:cs typeface="Arial"/>
              </a:rPr>
              <a:t>labels </a:t>
            </a:r>
            <a:r>
              <a:rPr lang="en-US" dirty="0">
                <a:latin typeface="Arial"/>
                <a:cs typeface="Arial"/>
              </a:rPr>
              <a:t>for scales (e.g., 1 = strongly disagree, 5 = strongly agree) are clear and easy to interpret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4" grpId="0"/>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76</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AA2A5D92-0275-406B-8D41-6D90BAC98357}"/>
              </a:ext>
            </a:extLst>
          </p:cNvPr>
          <p:cNvSpPr>
            <a:spLocks noGrp="1"/>
          </p:cNvSpPr>
          <p:nvPr>
            <p:ph type="title"/>
          </p:nvPr>
        </p:nvSpPr>
        <p:spPr>
          <a:xfrm>
            <a:off x="236636" y="109763"/>
            <a:ext cx="3745632" cy="828145"/>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Layout</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12"/>
          <p:cNvSpPr/>
          <p:nvPr/>
        </p:nvSpPr>
        <p:spPr bwMode="auto">
          <a:xfrm>
            <a:off x="335360" y="1196752"/>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Simple and clear visual layout</a:t>
            </a:r>
            <a:endParaRPr lang="en-US"/>
          </a:p>
        </p:txBody>
      </p:sp>
      <p:sp>
        <p:nvSpPr>
          <p:cNvPr id="14" name="Textfeld 13"/>
          <p:cNvSpPr txBox="1"/>
          <p:nvPr/>
        </p:nvSpPr>
        <p:spPr bwMode="auto">
          <a:xfrm>
            <a:off x="286593" y="1852662"/>
            <a:ext cx="7253195" cy="369332"/>
          </a:xfrm>
          <a:prstGeom prst="rect">
            <a:avLst/>
          </a:prstGeom>
          <a:noFill/>
        </p:spPr>
        <p:txBody>
          <a:bodyPr wrap="square">
            <a:spAutoFit/>
          </a:bodyPr>
          <a:lstStyle/>
          <a:p>
            <a:pPr marL="447675" indent="-361950">
              <a:spcAft>
                <a:spcPts val="600"/>
              </a:spcAft>
              <a:buFont typeface="Arial"/>
              <a:buChar char="•"/>
              <a:defRPr/>
            </a:pPr>
            <a:r>
              <a:rPr lang="en-US">
                <a:latin typeface="Arial"/>
                <a:cs typeface="Arial"/>
              </a:rPr>
              <a:t>clean </a:t>
            </a:r>
            <a:r>
              <a:rPr lang="en-US" b="1">
                <a:latin typeface="Arial"/>
                <a:cs typeface="Arial"/>
              </a:rPr>
              <a:t>fonts</a:t>
            </a:r>
            <a:r>
              <a:rPr lang="en-US">
                <a:latin typeface="Arial"/>
                <a:cs typeface="Arial"/>
              </a:rPr>
              <a:t>, adequate </a:t>
            </a:r>
            <a:r>
              <a:rPr lang="en-US" b="1">
                <a:latin typeface="Arial"/>
                <a:cs typeface="Arial"/>
              </a:rPr>
              <a:t>font sizes</a:t>
            </a:r>
            <a:endParaRPr lang="en-US"/>
          </a:p>
        </p:txBody>
      </p:sp>
      <p:sp>
        <p:nvSpPr>
          <p:cNvPr id="15" name="Textfeld 14"/>
          <p:cNvSpPr txBox="1"/>
          <p:nvPr/>
        </p:nvSpPr>
        <p:spPr bwMode="auto">
          <a:xfrm>
            <a:off x="282965" y="2204864"/>
            <a:ext cx="7253195" cy="646331"/>
          </a:xfrm>
          <a:prstGeom prst="rect">
            <a:avLst/>
          </a:prstGeom>
          <a:noFill/>
        </p:spPr>
        <p:txBody>
          <a:bodyPr wrap="square">
            <a:spAutoFit/>
          </a:bodyPr>
          <a:lstStyle/>
          <a:p>
            <a:pPr marL="447675" indent="-361950">
              <a:spcAft>
                <a:spcPts val="600"/>
              </a:spcAft>
              <a:buFont typeface="Arial"/>
              <a:buChar char="•"/>
              <a:defRPr/>
            </a:pPr>
            <a:r>
              <a:rPr lang="en-US">
                <a:latin typeface="Arial"/>
                <a:cs typeface="Arial"/>
              </a:rPr>
              <a:t>neutral colours with </a:t>
            </a:r>
            <a:r>
              <a:rPr lang="en-US" b="1">
                <a:latin typeface="Arial"/>
                <a:cs typeface="Arial"/>
              </a:rPr>
              <a:t>enough contrast </a:t>
            </a:r>
            <a:r>
              <a:rPr lang="en-US">
                <a:latin typeface="Arial"/>
                <a:cs typeface="Arial"/>
              </a:rPr>
              <a:t>(e.g. black text on white background)</a:t>
            </a:r>
            <a:endParaRPr lang="en-US"/>
          </a:p>
        </p:txBody>
      </p:sp>
      <p:sp>
        <p:nvSpPr>
          <p:cNvPr id="16" name="Textfeld 15"/>
          <p:cNvSpPr txBox="1"/>
          <p:nvPr/>
        </p:nvSpPr>
        <p:spPr bwMode="auto">
          <a:xfrm>
            <a:off x="279337" y="2854677"/>
            <a:ext cx="7253195" cy="646331"/>
          </a:xfrm>
          <a:prstGeom prst="rect">
            <a:avLst/>
          </a:prstGeom>
          <a:noFill/>
        </p:spPr>
        <p:txBody>
          <a:bodyPr wrap="square">
            <a:spAutoFit/>
          </a:bodyPr>
          <a:lstStyle/>
          <a:p>
            <a:pPr marL="447675" indent="-361950">
              <a:spcAft>
                <a:spcPts val="600"/>
              </a:spcAft>
              <a:buFont typeface="Arial"/>
              <a:buChar char="•"/>
              <a:defRPr/>
            </a:pPr>
            <a:r>
              <a:rPr lang="en-US">
                <a:latin typeface="Arial"/>
                <a:cs typeface="Arial"/>
              </a:rPr>
              <a:t>adequate </a:t>
            </a:r>
            <a:r>
              <a:rPr lang="en-US" b="1">
                <a:latin typeface="Arial"/>
                <a:cs typeface="Arial"/>
              </a:rPr>
              <a:t>white space </a:t>
            </a:r>
            <a:r>
              <a:rPr lang="en-US">
                <a:latin typeface="Arial"/>
                <a:cs typeface="Arial"/>
              </a:rPr>
              <a:t>between questions to avoid cramped appearance</a:t>
            </a:r>
            <a:endParaRPr lang="en-US"/>
          </a:p>
        </p:txBody>
      </p:sp>
      <p:sp>
        <p:nvSpPr>
          <p:cNvPr id="17" name="Textfeld 16"/>
          <p:cNvSpPr txBox="1"/>
          <p:nvPr/>
        </p:nvSpPr>
        <p:spPr bwMode="auto">
          <a:xfrm>
            <a:off x="282965" y="3563724"/>
            <a:ext cx="7253195" cy="369332"/>
          </a:xfrm>
          <a:prstGeom prst="rect">
            <a:avLst/>
          </a:prstGeom>
          <a:noFill/>
        </p:spPr>
        <p:txBody>
          <a:bodyPr wrap="square">
            <a:spAutoFit/>
          </a:bodyPr>
          <a:lstStyle/>
          <a:p>
            <a:pPr marL="447675" indent="-361950">
              <a:spcAft>
                <a:spcPts val="600"/>
              </a:spcAft>
              <a:buFont typeface="Arial"/>
              <a:buChar char="•"/>
              <a:defRPr/>
            </a:pPr>
            <a:r>
              <a:rPr lang="en-US">
                <a:latin typeface="Arial"/>
                <a:cs typeface="Arial"/>
              </a:rPr>
              <a:t>use headers and subheadings to </a:t>
            </a:r>
            <a:r>
              <a:rPr lang="en-US" b="1">
                <a:latin typeface="Arial"/>
                <a:cs typeface="Arial"/>
              </a:rPr>
              <a:t>separate sections </a:t>
            </a:r>
            <a:endParaRPr lang="en-US"/>
          </a:p>
        </p:txBody>
      </p:sp>
      <p:sp>
        <p:nvSpPr>
          <p:cNvPr id="18" name="Textfeld 17"/>
          <p:cNvSpPr txBox="1"/>
          <p:nvPr/>
        </p:nvSpPr>
        <p:spPr bwMode="auto">
          <a:xfrm>
            <a:off x="282965" y="3933056"/>
            <a:ext cx="7253195" cy="646331"/>
          </a:xfrm>
          <a:prstGeom prst="rect">
            <a:avLst/>
          </a:prstGeom>
          <a:noFill/>
        </p:spPr>
        <p:txBody>
          <a:bodyPr wrap="square">
            <a:spAutoFit/>
          </a:bodyPr>
          <a:lstStyle/>
          <a:p>
            <a:pPr marL="447675" indent="-361950">
              <a:spcAft>
                <a:spcPts val="600"/>
              </a:spcAft>
              <a:buFont typeface="Arial"/>
              <a:buChar char="•"/>
              <a:defRPr/>
            </a:pPr>
            <a:r>
              <a:rPr lang="en-US" b="1">
                <a:latin typeface="Arial"/>
                <a:cs typeface="Arial"/>
              </a:rPr>
              <a:t>bold or italics </a:t>
            </a:r>
            <a:r>
              <a:rPr lang="en-US">
                <a:latin typeface="Arial"/>
                <a:cs typeface="Arial"/>
              </a:rPr>
              <a:t>for key points, but avoid overuse of special formatting</a:t>
            </a:r>
            <a:endParaRPr lang="en-US"/>
          </a:p>
        </p:txBody>
      </p:sp>
      <p:sp>
        <p:nvSpPr>
          <p:cNvPr id="19" name="Textfeld 18"/>
          <p:cNvSpPr txBox="1"/>
          <p:nvPr/>
        </p:nvSpPr>
        <p:spPr bwMode="auto">
          <a:xfrm>
            <a:off x="263352" y="4582869"/>
            <a:ext cx="7253195" cy="646331"/>
          </a:xfrm>
          <a:prstGeom prst="rect">
            <a:avLst/>
          </a:prstGeom>
          <a:noFill/>
        </p:spPr>
        <p:txBody>
          <a:bodyPr wrap="square">
            <a:spAutoFit/>
          </a:bodyPr>
          <a:lstStyle/>
          <a:p>
            <a:pPr marL="447675" indent="-361950">
              <a:spcAft>
                <a:spcPts val="600"/>
              </a:spcAft>
              <a:buFont typeface="Arial"/>
              <a:buChar char="•"/>
              <a:defRPr/>
            </a:pPr>
            <a:r>
              <a:rPr lang="en-US">
                <a:latin typeface="Arial"/>
                <a:cs typeface="Arial"/>
              </a:rPr>
              <a:t>instructions, questions, and response options are </a:t>
            </a:r>
            <a:r>
              <a:rPr lang="en-US" b="1">
                <a:latin typeface="Arial"/>
                <a:cs typeface="Arial"/>
              </a:rPr>
              <a:t>clearly visible </a:t>
            </a:r>
            <a:r>
              <a:rPr lang="en-US">
                <a:latin typeface="Arial"/>
                <a:cs typeface="Arial"/>
              </a:rPr>
              <a:t>and spaced out</a:t>
            </a:r>
            <a:endParaRPr lang="en-US"/>
          </a:p>
        </p:txBody>
      </p:sp>
      <p:sp>
        <p:nvSpPr>
          <p:cNvPr id="20" name="Textfeld 19"/>
          <p:cNvSpPr txBox="1"/>
          <p:nvPr/>
        </p:nvSpPr>
        <p:spPr bwMode="auto">
          <a:xfrm>
            <a:off x="263352" y="5229200"/>
            <a:ext cx="7253195" cy="369332"/>
          </a:xfrm>
          <a:prstGeom prst="rect">
            <a:avLst/>
          </a:prstGeom>
          <a:noFill/>
        </p:spPr>
        <p:txBody>
          <a:bodyPr wrap="square">
            <a:spAutoFit/>
          </a:bodyPr>
          <a:lstStyle/>
          <a:p>
            <a:pPr marL="447675" indent="-361950">
              <a:spcAft>
                <a:spcPts val="600"/>
              </a:spcAft>
              <a:buFont typeface="Arial"/>
              <a:buChar char="•"/>
              <a:defRPr/>
            </a:pPr>
            <a:r>
              <a:rPr lang="en-US">
                <a:latin typeface="Arial"/>
                <a:cs typeface="Arial"/>
              </a:rPr>
              <a:t>response options for each question are</a:t>
            </a:r>
            <a:r>
              <a:rPr lang="en-US" b="1">
                <a:latin typeface="Arial"/>
                <a:cs typeface="Arial"/>
              </a:rPr>
              <a:t> aligned </a:t>
            </a:r>
            <a:r>
              <a:rPr lang="en-US">
                <a:latin typeface="Arial"/>
                <a:cs typeface="Arial"/>
              </a:rPr>
              <a:t>properly</a:t>
            </a:r>
            <a:endParaRPr lang="en-US"/>
          </a:p>
        </p:txBody>
      </p:sp>
      <p:sp>
        <p:nvSpPr>
          <p:cNvPr id="22" name="Textfeld 21"/>
          <p:cNvSpPr txBox="1"/>
          <p:nvPr/>
        </p:nvSpPr>
        <p:spPr bwMode="auto">
          <a:xfrm>
            <a:off x="263352" y="5661248"/>
            <a:ext cx="7253195" cy="369332"/>
          </a:xfrm>
          <a:prstGeom prst="rect">
            <a:avLst/>
          </a:prstGeom>
          <a:noFill/>
        </p:spPr>
        <p:txBody>
          <a:bodyPr wrap="square">
            <a:spAutoFit/>
          </a:bodyPr>
          <a:lstStyle/>
          <a:p>
            <a:pPr marL="447675" indent="-361950">
              <a:spcAft>
                <a:spcPts val="600"/>
              </a:spcAft>
              <a:buFont typeface="Arial"/>
              <a:buChar char="•"/>
              <a:defRPr/>
            </a:pPr>
            <a:r>
              <a:rPr lang="en-US" b="1">
                <a:latin typeface="Arial"/>
                <a:cs typeface="Arial"/>
              </a:rPr>
              <a:t>design is consistent </a:t>
            </a:r>
            <a:r>
              <a:rPr lang="en-US">
                <a:latin typeface="Arial"/>
                <a:cs typeface="Arial"/>
              </a:rPr>
              <a:t>across the entire questionnaire</a:t>
            </a:r>
            <a:endParaRPr lang="en-US"/>
          </a:p>
        </p:txBody>
      </p:sp>
      <p:sp>
        <p:nvSpPr>
          <p:cNvPr id="21" name="Textfeld 20"/>
          <p:cNvSpPr txBox="1"/>
          <p:nvPr/>
        </p:nvSpPr>
        <p:spPr bwMode="auto">
          <a:xfrm>
            <a:off x="236636" y="6084004"/>
            <a:ext cx="7253195" cy="369332"/>
          </a:xfrm>
          <a:prstGeom prst="rect">
            <a:avLst/>
          </a:prstGeom>
          <a:noFill/>
        </p:spPr>
        <p:txBody>
          <a:bodyPr wrap="square">
            <a:spAutoFit/>
          </a:bodyPr>
          <a:lstStyle/>
          <a:p>
            <a:pPr marL="447675" indent="-361950">
              <a:spcAft>
                <a:spcPts val="600"/>
              </a:spcAft>
              <a:buFont typeface="Arial"/>
              <a:buChar char="•"/>
              <a:defRPr/>
            </a:pPr>
            <a:r>
              <a:rPr lang="en-US" b="1">
                <a:latin typeface="Arial"/>
                <a:cs typeface="Arial"/>
              </a:rPr>
              <a:t>avoid overloading </a:t>
            </a:r>
            <a:r>
              <a:rPr lang="en-US">
                <a:latin typeface="Arial"/>
                <a:cs typeface="Arial"/>
              </a:rPr>
              <a:t>with questions per page</a:t>
            </a:r>
            <a:endParaRPr lang="en-US"/>
          </a:p>
        </p:txBody>
      </p:sp>
      <p:pic>
        <p:nvPicPr>
          <p:cNvPr id="3" name="Grafik 2" descr="A picture from the DZHW PhD Panel Survey paper pencil questionnaire showing a page with multiple questions. At the top of the page the text says: „Personal characteristics, goals and motives“ and underneath the questions are organized in three blocks in differing sizes each with a subheading."/>
          <p:cNvPicPr>
            <a:picLocks noChangeAspect="1"/>
          </p:cNvPicPr>
          <p:nvPr/>
        </p:nvPicPr>
        <p:blipFill>
          <a:blip r:embed="rId6"/>
          <a:stretch/>
        </p:blipFill>
        <p:spPr bwMode="auto">
          <a:xfrm>
            <a:off x="7392144" y="1031285"/>
            <a:ext cx="4077148" cy="5733256"/>
          </a:xfrm>
          <a:prstGeom prst="rect">
            <a:avLst/>
          </a:prstGeom>
          <a:ln>
            <a:solidFill>
              <a:schemeClr val="tx1"/>
            </a:solidFill>
          </a:ln>
        </p:spPr>
      </p:pic>
      <p:sp>
        <p:nvSpPr>
          <p:cNvPr id="23" name="Textfeld 22" descr="Image source">
            <a:extLst>
              <a:ext uri="{FF2B5EF4-FFF2-40B4-BE49-F238E27FC236}">
                <a16:creationId xmlns:a16="http://schemas.microsoft.com/office/drawing/2014/main" id="{B5634967-2F64-4CFF-BF8A-947AADA707A9}"/>
              </a:ext>
            </a:extLst>
          </p:cNvPr>
          <p:cNvSpPr txBox="1"/>
          <p:nvPr/>
        </p:nvSpPr>
        <p:spPr bwMode="auto">
          <a:xfrm rot="16200000">
            <a:off x="9001451" y="3502809"/>
            <a:ext cx="5339342"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1. Data collection: 2015. Hanover: FDZ-DZHW.10.21249/DZHW:phd2014:4.0.0. Questionnaire “Karrieren Promovierter” (1</a:t>
            </a:r>
            <a:r>
              <a:rPr lang="en-US" sz="700" baseline="30000">
                <a:solidFill>
                  <a:schemeClr val="bg1">
                    <a:lumMod val="75000"/>
                  </a:schemeClr>
                </a:solidFill>
                <a:latin typeface="Arial" panose="020B0604020202020204" pitchFamily="34" charset="0"/>
                <a:cs typeface="Arial" panose="020B0604020202020204" pitchFamily="34" charset="0"/>
              </a:rPr>
              <a:t>st</a:t>
            </a:r>
            <a:r>
              <a:rPr lang="en-US" sz="700">
                <a:solidFill>
                  <a:schemeClr val="bg1">
                    <a:lumMod val="75000"/>
                  </a:schemeClr>
                </a:solidFill>
                <a:latin typeface="Arial" panose="020B0604020202020204" pitchFamily="34" charset="0"/>
                <a:cs typeface="Arial" panose="020B0604020202020204" pitchFamily="34" charset="0"/>
              </a:rPr>
              <a:t> wave - English)". Question 6.1-6.4.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2" grpId="0"/>
      <p:bldP spid="21" grpId="0"/>
    </p:bld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1" name="Foliennummernplatzhalter 3">
            <a:extLst>
              <a:ext uri="{FF2B5EF4-FFF2-40B4-BE49-F238E27FC236}">
                <a16:creationId xmlns:a16="http://schemas.microsoft.com/office/drawing/2014/main" id="{D71D84EB-7BC4-4173-938C-9D29CA1303A1}"/>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77</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CFC4B206-4F52-4DE6-A14A-08B5D38FCC10}"/>
              </a:ext>
            </a:extLst>
          </p:cNvPr>
          <p:cNvSpPr>
            <a:spLocks noGrp="1"/>
          </p:cNvSpPr>
          <p:nvPr>
            <p:ph type="title"/>
          </p:nvPr>
        </p:nvSpPr>
        <p:spPr>
          <a:xfrm>
            <a:off x="236324" y="183363"/>
            <a:ext cx="8714184" cy="577851"/>
          </a:xfrm>
        </p:spPr>
        <p:txBody>
          <a:bodyPr>
            <a:normAutofit/>
          </a:bodyPr>
          <a:lstStyle/>
          <a:p>
            <a:r>
              <a:rPr lang="en-US" sz="2400">
                <a:solidFill>
                  <a:schemeClr val="bg1"/>
                </a:solidFill>
                <a:latin typeface="Arial" panose="020B0604020202020204" pitchFamily="34" charset="0"/>
                <a:cs typeface="Arial" panose="020B0604020202020204" pitchFamily="34" charset="0"/>
              </a:rPr>
              <a:t>Exercise: Identifying Problems in Real World Questionnaires</a:t>
            </a:r>
          </a:p>
        </p:txBody>
      </p:sp>
      <p:pic>
        <p:nvPicPr>
          <p:cNvPr id="5" name="Grafik 4">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08395" y="159920"/>
            <a:ext cx="1573665" cy="565098"/>
          </a:xfrm>
          <a:prstGeom prst="rect">
            <a:avLst/>
          </a:prstGeom>
        </p:spPr>
      </p:pic>
      <p:pic>
        <p:nvPicPr>
          <p:cNvPr id="6" name="Grafik 5">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01731"/>
            <a:ext cx="988928" cy="623287"/>
          </a:xfrm>
          <a:prstGeom prst="rect">
            <a:avLst/>
          </a:prstGeom>
        </p:spPr>
      </p:pic>
      <p:sp>
        <p:nvSpPr>
          <p:cNvPr id="13" name="Rechteck 12"/>
          <p:cNvSpPr/>
          <p:nvPr/>
        </p:nvSpPr>
        <p:spPr bwMode="auto">
          <a:xfrm>
            <a:off x="335360" y="1194773"/>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Example 1</a:t>
            </a:r>
            <a:endParaRPr lang="en-US"/>
          </a:p>
        </p:txBody>
      </p:sp>
      <p:pic>
        <p:nvPicPr>
          <p:cNvPr id="9" name="Grafik 8" descr="Question from the DZHW PhD Panel Survey regarding sources of support with multiple answer possibilities regarding the person offering support and the area where these people have helped in. "/>
          <p:cNvPicPr>
            <a:picLocks noChangeAspect="1"/>
          </p:cNvPicPr>
          <p:nvPr/>
        </p:nvPicPr>
        <p:blipFill>
          <a:blip r:embed="rId6"/>
          <a:stretch/>
        </p:blipFill>
        <p:spPr bwMode="auto">
          <a:xfrm>
            <a:off x="375930" y="1844824"/>
            <a:ext cx="6798507" cy="2592288"/>
          </a:xfrm>
          <a:prstGeom prst="rect">
            <a:avLst/>
          </a:prstGeom>
          <a:ln>
            <a:solidFill>
              <a:schemeClr val="tx1"/>
            </a:solidFill>
          </a:ln>
        </p:spPr>
      </p:pic>
      <p:sp>
        <p:nvSpPr>
          <p:cNvPr id="10" name="Textfeld 9" descr="Image source">
            <a:extLst>
              <a:ext uri="{FF2B5EF4-FFF2-40B4-BE49-F238E27FC236}">
                <a16:creationId xmlns:a16="http://schemas.microsoft.com/office/drawing/2014/main" id="{64B3AD02-9B3A-4FE3-B660-0DCC0F7AC831}"/>
              </a:ext>
            </a:extLst>
          </p:cNvPr>
          <p:cNvSpPr txBox="1"/>
          <p:nvPr/>
        </p:nvSpPr>
        <p:spPr bwMode="auto">
          <a:xfrm>
            <a:off x="263352" y="4454557"/>
            <a:ext cx="7056784" cy="307777"/>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1. Data collection: 2015. Hanover: FDZ-DZHW.10.21249/DZHW:phd2014:4.0.0. Questionnaire “Karrieren Promovierter” (1</a:t>
            </a:r>
            <a:r>
              <a:rPr lang="en-US" sz="700" baseline="30000">
                <a:solidFill>
                  <a:schemeClr val="bg1">
                    <a:lumMod val="75000"/>
                  </a:schemeClr>
                </a:solidFill>
                <a:latin typeface="Arial" panose="020B0604020202020204" pitchFamily="34" charset="0"/>
                <a:cs typeface="Arial" panose="020B0604020202020204" pitchFamily="34" charset="0"/>
              </a:rPr>
              <a:t>st</a:t>
            </a:r>
            <a:r>
              <a:rPr lang="en-US" sz="700">
                <a:solidFill>
                  <a:schemeClr val="bg1">
                    <a:lumMod val="75000"/>
                  </a:schemeClr>
                </a:solidFill>
                <a:latin typeface="Arial" panose="020B0604020202020204" pitchFamily="34" charset="0"/>
                <a:cs typeface="Arial" panose="020B0604020202020204" pitchFamily="34" charset="0"/>
              </a:rPr>
              <a:t> wave - English)". Question 3.10</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0" name="Foliennummernplatzhalter 3">
            <a:extLst>
              <a:ext uri="{FF2B5EF4-FFF2-40B4-BE49-F238E27FC236}">
                <a16:creationId xmlns:a16="http://schemas.microsoft.com/office/drawing/2014/main" id="{DF29AE3E-C728-4D6E-A0B2-707DF604DD19}"/>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78</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849DA91F-1516-4DCE-91C2-360E10136FDC}"/>
              </a:ext>
            </a:extLst>
          </p:cNvPr>
          <p:cNvSpPr>
            <a:spLocks noGrp="1"/>
          </p:cNvSpPr>
          <p:nvPr>
            <p:ph type="title"/>
          </p:nvPr>
        </p:nvSpPr>
        <p:spPr>
          <a:xfrm>
            <a:off x="209940" y="162898"/>
            <a:ext cx="8786192" cy="793979"/>
          </a:xfrm>
        </p:spPr>
        <p:txBody>
          <a:bodyPr>
            <a:normAutofit/>
          </a:bodyPr>
          <a:lstStyle/>
          <a:p>
            <a:r>
              <a:rPr lang="en-US" sz="2400">
                <a:solidFill>
                  <a:schemeClr val="bg1"/>
                </a:solidFill>
                <a:latin typeface="Arial" panose="020B0604020202020204" pitchFamily="34" charset="0"/>
                <a:cs typeface="Arial" panose="020B0604020202020204" pitchFamily="34" charset="0"/>
              </a:rPr>
              <a:t>Exercise: Identifying Problems in Real World Questionnaires</a:t>
            </a:r>
            <a:endParaRPr lang="en-US" sz="2400"/>
          </a:p>
        </p:txBody>
      </p:sp>
      <p:pic>
        <p:nvPicPr>
          <p:cNvPr id="5" name="Grafik 4">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08395" y="159920"/>
            <a:ext cx="1573665" cy="565098"/>
          </a:xfrm>
          <a:prstGeom prst="rect">
            <a:avLst/>
          </a:prstGeom>
        </p:spPr>
      </p:pic>
      <p:pic>
        <p:nvPicPr>
          <p:cNvPr id="6" name="Grafik 5">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01731"/>
            <a:ext cx="988928" cy="623287"/>
          </a:xfrm>
          <a:prstGeom prst="rect">
            <a:avLst/>
          </a:prstGeom>
        </p:spPr>
      </p:pic>
      <p:sp>
        <p:nvSpPr>
          <p:cNvPr id="11" name="Rechteck 10"/>
          <p:cNvSpPr/>
          <p:nvPr/>
        </p:nvSpPr>
        <p:spPr bwMode="auto">
          <a:xfrm>
            <a:off x="335360" y="1194773"/>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Example 2</a:t>
            </a:r>
            <a:endParaRPr lang="en-US"/>
          </a:p>
        </p:txBody>
      </p:sp>
      <p:pic>
        <p:nvPicPr>
          <p:cNvPr id="7" name="Grafik 6" descr=" A question from the Nacaps study asking about the respondents reasons for being abroad and four possible answers, the last being a half-open question."/>
          <p:cNvPicPr>
            <a:picLocks noChangeAspect="1"/>
          </p:cNvPicPr>
          <p:nvPr/>
        </p:nvPicPr>
        <p:blipFill>
          <a:blip r:embed="rId6"/>
          <a:srcRect l="1161" t="2191" r="1153" b="1406"/>
          <a:stretch/>
        </p:blipFill>
        <p:spPr bwMode="auto">
          <a:xfrm>
            <a:off x="335360" y="1844824"/>
            <a:ext cx="5498793" cy="2880320"/>
          </a:xfrm>
          <a:prstGeom prst="rect">
            <a:avLst/>
          </a:prstGeom>
          <a:ln>
            <a:solidFill>
              <a:schemeClr val="tx1"/>
            </a:solidFill>
          </a:ln>
        </p:spPr>
      </p:pic>
      <p:pic>
        <p:nvPicPr>
          <p:cNvPr id="8" name="Grafik 7" descr="A follow-up question asking about the countries the respondents have been to and an open text field."/>
          <p:cNvPicPr>
            <a:picLocks noChangeAspect="1"/>
          </p:cNvPicPr>
          <p:nvPr/>
        </p:nvPicPr>
        <p:blipFill>
          <a:blip r:embed="rId7"/>
          <a:srcRect b="1816"/>
          <a:stretch/>
        </p:blipFill>
        <p:spPr bwMode="auto">
          <a:xfrm>
            <a:off x="5591944" y="2017421"/>
            <a:ext cx="5982535" cy="2347682"/>
          </a:xfrm>
          <a:prstGeom prst="rect">
            <a:avLst/>
          </a:prstGeom>
          <a:ln>
            <a:solidFill>
              <a:schemeClr val="tx1"/>
            </a:solidFill>
          </a:ln>
        </p:spPr>
      </p:pic>
      <p:sp>
        <p:nvSpPr>
          <p:cNvPr id="13" name="Textfeld 12" descr="Image source">
            <a:extLst>
              <a:ext uri="{FF2B5EF4-FFF2-40B4-BE49-F238E27FC236}">
                <a16:creationId xmlns:a16="http://schemas.microsoft.com/office/drawing/2014/main" id="{7791511D-922C-4806-A188-3A8D786176DC}"/>
              </a:ext>
            </a:extLst>
          </p:cNvPr>
          <p:cNvSpPr txBox="1"/>
          <p:nvPr/>
        </p:nvSpPr>
        <p:spPr bwMode="auto">
          <a:xfrm>
            <a:off x="5834153" y="4369160"/>
            <a:ext cx="5740326"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1. Data collection: 2019. Hanover: FDZ-DZHW. https://doi.org/10.21249/DZHW:nac2018:2.0.0. Questionnaire "Nacaps 2018. Variable Questionnaire for National Academics Panel Study 2018 (1st wave - doctoral candidates) (English) ". Question C44 &amp; C45.</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7" name="Foliennummernplatzhalter 3">
            <a:extLst>
              <a:ext uri="{FF2B5EF4-FFF2-40B4-BE49-F238E27FC236}">
                <a16:creationId xmlns:a16="http://schemas.microsoft.com/office/drawing/2014/main" id="{7C69C9DE-55E8-457B-B6AF-856412AB00EE}"/>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79</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B595900F-5DD8-488E-9AD1-B4B9A17A1480}"/>
              </a:ext>
            </a:extLst>
          </p:cNvPr>
          <p:cNvSpPr>
            <a:spLocks noGrp="1"/>
          </p:cNvSpPr>
          <p:nvPr>
            <p:ph type="title"/>
          </p:nvPr>
        </p:nvSpPr>
        <p:spPr>
          <a:xfrm>
            <a:off x="116904" y="33019"/>
            <a:ext cx="10515600" cy="875701"/>
          </a:xfrm>
        </p:spPr>
        <p:txBody>
          <a:bodyPr>
            <a:normAutofit/>
          </a:bodyPr>
          <a:lstStyle/>
          <a:p>
            <a:r>
              <a:rPr lang="en-US" sz="2400">
                <a:solidFill>
                  <a:schemeClr val="bg1"/>
                </a:solidFill>
                <a:latin typeface="Arial" panose="020B0604020202020204" pitchFamily="34" charset="0"/>
                <a:cs typeface="Arial" panose="020B0604020202020204" pitchFamily="34" charset="0"/>
              </a:rPr>
              <a:t>Exercise: Identifying Problems in Real World Questionnaires</a:t>
            </a:r>
            <a:endParaRPr lang="en-US" sz="2400"/>
          </a:p>
        </p:txBody>
      </p:sp>
      <p:pic>
        <p:nvPicPr>
          <p:cNvPr id="5" name="Grafik 4">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08395" y="159920"/>
            <a:ext cx="1573665" cy="565098"/>
          </a:xfrm>
          <a:prstGeom prst="rect">
            <a:avLst/>
          </a:prstGeom>
        </p:spPr>
      </p:pic>
      <p:pic>
        <p:nvPicPr>
          <p:cNvPr id="6" name="Grafik 5">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01731"/>
            <a:ext cx="988928" cy="623287"/>
          </a:xfrm>
          <a:prstGeom prst="rect">
            <a:avLst/>
          </a:prstGeom>
        </p:spPr>
      </p:pic>
      <p:sp>
        <p:nvSpPr>
          <p:cNvPr id="11" name="Rechteck 10"/>
          <p:cNvSpPr/>
          <p:nvPr/>
        </p:nvSpPr>
        <p:spPr bwMode="auto">
          <a:xfrm>
            <a:off x="335360" y="1194773"/>
            <a:ext cx="749136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Example 2</a:t>
            </a:r>
            <a:endParaRPr lang="en-US"/>
          </a:p>
        </p:txBody>
      </p:sp>
      <p:pic>
        <p:nvPicPr>
          <p:cNvPr id="3" name="Grafik 2" descr="A picture of the DZHW Nacaps survey showing a table of questions regarding the stay abroad of the respondents all on one page. "/>
          <p:cNvPicPr>
            <a:picLocks noChangeAspect="1"/>
          </p:cNvPicPr>
          <p:nvPr/>
        </p:nvPicPr>
        <p:blipFill>
          <a:blip r:embed="rId6"/>
          <a:stretch/>
        </p:blipFill>
        <p:spPr bwMode="auto">
          <a:xfrm>
            <a:off x="3503709" y="1031285"/>
            <a:ext cx="5198847" cy="5673097"/>
          </a:xfrm>
          <a:prstGeom prst="rect">
            <a:avLst/>
          </a:prstGeom>
          <a:ln>
            <a:noFill/>
          </a:ln>
        </p:spPr>
      </p:pic>
      <p:sp>
        <p:nvSpPr>
          <p:cNvPr id="9" name="Rechteck 8">
            <a:extLst>
              <a:ext uri="{C183D7F6-B498-43B3-948B-1728B52AA6E4}">
                <adec:decorative xmlns:adec="http://schemas.microsoft.com/office/drawing/2017/decorative" val="1"/>
              </a:ext>
            </a:extLst>
          </p:cNvPr>
          <p:cNvSpPr/>
          <p:nvPr/>
        </p:nvSpPr>
        <p:spPr bwMode="auto">
          <a:xfrm>
            <a:off x="5721692" y="3040639"/>
            <a:ext cx="2980864"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13" name="Rechteck 12">
            <a:extLst>
              <a:ext uri="{C183D7F6-B498-43B3-948B-1728B52AA6E4}">
                <adec:decorative xmlns:adec="http://schemas.microsoft.com/office/drawing/2017/decorative" val="1"/>
              </a:ext>
            </a:extLst>
          </p:cNvPr>
          <p:cNvSpPr/>
          <p:nvPr/>
        </p:nvSpPr>
        <p:spPr bwMode="auto">
          <a:xfrm>
            <a:off x="5721692" y="5476068"/>
            <a:ext cx="2980864"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14" name="Rechteck 13">
            <a:extLst>
              <a:ext uri="{C183D7F6-B498-43B3-948B-1728B52AA6E4}">
                <adec:decorative xmlns:adec="http://schemas.microsoft.com/office/drawing/2017/decorative" val="1"/>
              </a:ext>
            </a:extLst>
          </p:cNvPr>
          <p:cNvSpPr/>
          <p:nvPr/>
        </p:nvSpPr>
        <p:spPr bwMode="auto">
          <a:xfrm>
            <a:off x="3503709" y="1031285"/>
            <a:ext cx="5198847" cy="571008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ln>
                <a:solidFill>
                  <a:schemeClr val="tx1"/>
                </a:solidFill>
              </a:ln>
              <a:noFill/>
            </a:endParaRPr>
          </a:p>
        </p:txBody>
      </p:sp>
      <p:sp>
        <p:nvSpPr>
          <p:cNvPr id="15" name="Textfeld 14" descr="Image source">
            <a:extLst>
              <a:ext uri="{FF2B5EF4-FFF2-40B4-BE49-F238E27FC236}">
                <a16:creationId xmlns:a16="http://schemas.microsoft.com/office/drawing/2014/main" id="{C3CAF43A-9B4F-4C55-9FB9-74830053E71D}"/>
              </a:ext>
            </a:extLst>
          </p:cNvPr>
          <p:cNvSpPr txBox="1"/>
          <p:nvPr/>
        </p:nvSpPr>
        <p:spPr bwMode="auto">
          <a:xfrm rot="16200000">
            <a:off x="6054688" y="3736893"/>
            <a:ext cx="5826715"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 A60.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lgn="r">
              <a:defRPr/>
            </a:pPr>
            <a:r>
              <a:rPr lang="en-US">
                <a:solidFill>
                  <a:schemeClr val="bg1">
                    <a:lumMod val="50000"/>
                  </a:schemeClr>
                </a:solidFill>
                <a:latin typeface="Helvetica"/>
              </a:rPr>
              <a:t>8</a:t>
            </a:r>
          </a:p>
        </p:txBody>
      </p:sp>
      <p:sp>
        <p:nvSpPr>
          <p:cNvPr id="2" name="Titel 1">
            <a:extLst>
              <a:ext uri="{FF2B5EF4-FFF2-40B4-BE49-F238E27FC236}">
                <a16:creationId xmlns:a16="http://schemas.microsoft.com/office/drawing/2014/main" id="{DDD1DE6E-2B2D-41A9-83B4-C08C19048459}"/>
              </a:ext>
            </a:extLst>
          </p:cNvPr>
          <p:cNvSpPr>
            <a:spLocks noGrp="1"/>
          </p:cNvSpPr>
          <p:nvPr>
            <p:ph type="title"/>
          </p:nvPr>
        </p:nvSpPr>
        <p:spPr>
          <a:xfrm>
            <a:off x="366301" y="-150280"/>
            <a:ext cx="10515600" cy="1325563"/>
          </a:xfrm>
        </p:spPr>
        <p:txBody>
          <a:bodyPr>
            <a:normAutofit/>
          </a:bodyPr>
          <a:lstStyle/>
          <a:p>
            <a:r>
              <a:rPr lang="de-DE" sz="2400" dirty="0" err="1">
                <a:solidFill>
                  <a:schemeClr val="bg1"/>
                </a:solidFill>
                <a:latin typeface="Arial" panose="020B0604020202020204" pitchFamily="34" charset="0"/>
                <a:cs typeface="Arial" panose="020B0604020202020204" pitchFamily="34" charset="0"/>
              </a:rPr>
              <a:t>Activity</a:t>
            </a:r>
            <a:r>
              <a:rPr lang="de-DE" sz="2400" dirty="0">
                <a:solidFill>
                  <a:schemeClr val="bg1"/>
                </a:solidFill>
                <a:latin typeface="Arial" panose="020B0604020202020204" pitchFamily="34" charset="0"/>
                <a:cs typeface="Arial" panose="020B0604020202020204" pitchFamily="34" charset="0"/>
              </a:rPr>
              <a:t>: </a:t>
            </a:r>
            <a:r>
              <a:rPr lang="de-DE" sz="2400" dirty="0" err="1">
                <a:solidFill>
                  <a:schemeClr val="bg1"/>
                </a:solidFill>
                <a:latin typeface="Arial" panose="020B0604020202020204" pitchFamily="34" charset="0"/>
                <a:cs typeface="Arial" panose="020B0604020202020204" pitchFamily="34" charset="0"/>
              </a:rPr>
              <a:t>Introductory</a:t>
            </a:r>
            <a:r>
              <a:rPr lang="de-DE" sz="2400" dirty="0">
                <a:solidFill>
                  <a:schemeClr val="bg1"/>
                </a:solidFill>
                <a:latin typeface="Arial" panose="020B0604020202020204" pitchFamily="34" charset="0"/>
                <a:cs typeface="Arial" panose="020B0604020202020204" pitchFamily="34" charset="0"/>
              </a:rPr>
              <a:t> Survey</a:t>
            </a:r>
            <a:endParaRPr lang="en-GB" sz="2400" dirty="0">
              <a:solidFill>
                <a:schemeClr val="bg1"/>
              </a:solidFill>
              <a:latin typeface="Arial" panose="020B0604020202020204" pitchFamily="34" charset="0"/>
              <a:cs typeface="Arial" panose="020B0604020202020204" pitchFamily="34" charset="0"/>
            </a:endParaRP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12">
            <a:extLst>
              <a:ext uri="{FF2B5EF4-FFF2-40B4-BE49-F238E27FC236}">
                <a16:creationId xmlns:a16="http://schemas.microsoft.com/office/drawing/2014/main" id="{98B13B71-E901-4CD9-AD9B-A9828F1AFD7F}"/>
              </a:ext>
            </a:extLst>
          </p:cNvPr>
          <p:cNvSpPr/>
          <p:nvPr/>
        </p:nvSpPr>
        <p:spPr bwMode="auto">
          <a:xfrm>
            <a:off x="375930" y="1074250"/>
            <a:ext cx="6479347" cy="1027654"/>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Survey!</a:t>
            </a:r>
          </a:p>
          <a:p>
            <a:pPr>
              <a:lnSpc>
                <a:spcPct val="125000"/>
              </a:lnSpc>
              <a:spcAft>
                <a:spcPts val="1200"/>
              </a:spcAft>
              <a:defRPr/>
            </a:pPr>
            <a:endParaRPr lang="en-US" sz="1400">
              <a:latin typeface="Arial"/>
              <a:cs typeface="Arial"/>
            </a:endParaRPr>
          </a:p>
        </p:txBody>
      </p:sp>
      <p:pic>
        <p:nvPicPr>
          <p:cNvPr id="3074" name="Picture 2" descr="Example picture of a QR code">
            <a:extLst>
              <a:ext uri="{FF2B5EF4-FFF2-40B4-BE49-F238E27FC236}">
                <a16:creationId xmlns:a16="http://schemas.microsoft.com/office/drawing/2014/main" id="{6E97187B-2EE3-4FEE-B85C-52D4865238B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82198" y="1534160"/>
            <a:ext cx="3149600" cy="31496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feld 6">
            <a:extLst>
              <a:ext uri="{FF2B5EF4-FFF2-40B4-BE49-F238E27FC236}">
                <a16:creationId xmlns:a16="http://schemas.microsoft.com/office/drawing/2014/main" id="{E12790F7-E2D5-4279-AC02-72C5954A2CA9}"/>
              </a:ext>
            </a:extLst>
          </p:cNvPr>
          <p:cNvSpPr/>
          <p:nvPr/>
        </p:nvSpPr>
        <p:spPr>
          <a:xfrm>
            <a:off x="7688688" y="4715495"/>
            <a:ext cx="3976560" cy="119887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en-US" sz="1800" b="0" strike="noStrike" spc="-1">
                <a:solidFill>
                  <a:schemeClr val="dk1"/>
                </a:solidFill>
                <a:latin typeface="Arial"/>
                <a:ea typeface="Arial"/>
              </a:rPr>
              <a:t>Visit</a:t>
            </a:r>
            <a:endParaRPr lang="en-US" sz="1800" b="0" strike="noStrike" spc="-1">
              <a:solidFill>
                <a:srgbClr val="000000"/>
              </a:solidFill>
              <a:latin typeface="Calibri"/>
            </a:endParaRPr>
          </a:p>
          <a:p>
            <a:pPr defTabSz="914400">
              <a:lnSpc>
                <a:spcPct val="100000"/>
              </a:lnSpc>
            </a:pPr>
            <a:r>
              <a:rPr lang="en-US" sz="1800" b="0" u="sng" strike="noStrike" spc="-1">
                <a:solidFill>
                  <a:schemeClr val="dk1"/>
                </a:solidFill>
                <a:uFillTx/>
                <a:latin typeface="Arial"/>
                <a:ea typeface="Arial"/>
                <a:hlinkClick r:id="rId7"/>
              </a:rPr>
              <a:t>www.menti.com</a:t>
            </a:r>
            <a:endParaRPr lang="en-US" sz="1800" b="0" strike="noStrike" spc="-1">
              <a:solidFill>
                <a:srgbClr val="000000"/>
              </a:solidFill>
              <a:latin typeface="Calibri"/>
            </a:endParaRPr>
          </a:p>
          <a:p>
            <a:pPr defTabSz="914400">
              <a:lnSpc>
                <a:spcPct val="100000"/>
              </a:lnSpc>
            </a:pPr>
            <a:endParaRPr lang="en-US" sz="1800" b="0" strike="noStrike" spc="-1">
              <a:solidFill>
                <a:srgbClr val="000000"/>
              </a:solidFill>
              <a:latin typeface="Calibri"/>
            </a:endParaRPr>
          </a:p>
          <a:p>
            <a:pPr defTabSz="914400">
              <a:lnSpc>
                <a:spcPct val="100000"/>
              </a:lnSpc>
            </a:pPr>
            <a:r>
              <a:rPr lang="en-US" sz="1800" b="0" strike="noStrike" spc="-1">
                <a:solidFill>
                  <a:schemeClr val="dk1"/>
                </a:solidFill>
                <a:latin typeface="Arial"/>
                <a:ea typeface="Arial"/>
              </a:rPr>
              <a:t>Enter code</a:t>
            </a:r>
            <a:endParaRPr lang="en-US" sz="1800" b="0" strike="noStrike" spc="-1">
              <a:solidFill>
                <a:srgbClr val="000000"/>
              </a:solidFill>
              <a:latin typeface="Calibri"/>
            </a:endParaRPr>
          </a:p>
        </p:txBody>
      </p:sp>
      <p:pic>
        <p:nvPicPr>
          <p:cNvPr id="12" name="Grafik 11" descr="Illustration showing a group of four people talking to each other. ">
            <a:extLst>
              <a:ext uri="{FF2B5EF4-FFF2-40B4-BE49-F238E27FC236}">
                <a16:creationId xmlns:a16="http://schemas.microsoft.com/office/drawing/2014/main" id="{FE8C402A-3DED-47F4-BA8B-02BC67EA3E7B}"/>
              </a:ext>
            </a:extLst>
          </p:cNvPr>
          <p:cNvPicPr>
            <a:picLocks noChangeAspect="1"/>
          </p:cNvPicPr>
          <p:nvPr/>
        </p:nvPicPr>
        <p:blipFill>
          <a:blip r:embed="rId8"/>
          <a:stretch/>
        </p:blipFill>
        <p:spPr bwMode="auto">
          <a:xfrm>
            <a:off x="3110" y="1835967"/>
            <a:ext cx="7533050" cy="5022033"/>
          </a:xfrm>
          <a:prstGeom prst="rect">
            <a:avLst/>
          </a:prstGeom>
        </p:spPr>
      </p:pic>
      <p:sp>
        <p:nvSpPr>
          <p:cNvPr id="11" name="Textfeld 10" descr="Image source">
            <a:extLst>
              <a:ext uri="{FF2B5EF4-FFF2-40B4-BE49-F238E27FC236}">
                <a16:creationId xmlns:a16="http://schemas.microsoft.com/office/drawing/2014/main" id="{56B71FE6-C64A-425A-AFED-CBA03CFDE915}"/>
              </a:ext>
            </a:extLst>
          </p:cNvPr>
          <p:cNvSpPr txBox="1"/>
          <p:nvPr/>
        </p:nvSpPr>
        <p:spPr bwMode="auto">
          <a:xfrm>
            <a:off x="7104112" y="6669360"/>
            <a:ext cx="6100010" cy="200055"/>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Image generated with DALL·E (June 2025).</a:t>
            </a:r>
          </a:p>
        </p:txBody>
      </p:sp>
    </p:spTree>
    <p:extLst>
      <p:ext uri="{BB962C8B-B14F-4D97-AF65-F5344CB8AC3E}">
        <p14:creationId xmlns:p14="http://schemas.microsoft.com/office/powerpoint/2010/main" val="39023163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13" name="Foliennummernplatzhalter 3">
            <a:extLst>
              <a:ext uri="{FF2B5EF4-FFF2-40B4-BE49-F238E27FC236}">
                <a16:creationId xmlns:a16="http://schemas.microsoft.com/office/drawing/2014/main" id="{B5A73409-3870-422F-9B05-AF2CB5E81F15}"/>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80</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ED6B3C78-DA41-455A-912E-CAAAFA130B06}"/>
              </a:ext>
            </a:extLst>
          </p:cNvPr>
          <p:cNvSpPr>
            <a:spLocks noGrp="1"/>
          </p:cNvSpPr>
          <p:nvPr>
            <p:ph type="title"/>
          </p:nvPr>
        </p:nvSpPr>
        <p:spPr>
          <a:xfrm>
            <a:off x="77992" y="86873"/>
            <a:ext cx="9145016" cy="819986"/>
          </a:xfrm>
        </p:spPr>
        <p:txBody>
          <a:bodyPr>
            <a:normAutofit/>
          </a:bodyPr>
          <a:lstStyle/>
          <a:p>
            <a:r>
              <a:rPr lang="en-US" sz="2400">
                <a:solidFill>
                  <a:schemeClr val="bg1"/>
                </a:solidFill>
                <a:latin typeface="Arial" panose="020B0604020202020204" pitchFamily="34" charset="0"/>
                <a:cs typeface="Arial" panose="020B0604020202020204" pitchFamily="34" charset="0"/>
              </a:rPr>
              <a:t>Exercise: Identifying Problems in Real World Questionnaires</a:t>
            </a:r>
            <a:endParaRPr lang="en-US" sz="2400"/>
          </a:p>
        </p:txBody>
      </p:sp>
      <p:pic>
        <p:nvPicPr>
          <p:cNvPr id="6" name="Grafik 5">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1" name="Rechteck 10"/>
          <p:cNvSpPr/>
          <p:nvPr/>
        </p:nvSpPr>
        <p:spPr bwMode="auto">
          <a:xfrm>
            <a:off x="101056" y="1013262"/>
            <a:ext cx="3258640"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Example 3</a:t>
            </a:r>
            <a:endParaRPr lang="en-US"/>
          </a:p>
        </p:txBody>
      </p:sp>
      <p:pic>
        <p:nvPicPr>
          <p:cNvPr id="3" name="Grafik 2" descr="A picture from the DZHW PhD Panel Survey paper pencil questionnaire showing a page with multiple questions."/>
          <p:cNvPicPr>
            <a:picLocks noChangeAspect="1"/>
          </p:cNvPicPr>
          <p:nvPr/>
        </p:nvPicPr>
        <p:blipFill>
          <a:blip r:embed="rId6"/>
          <a:stretch/>
        </p:blipFill>
        <p:spPr bwMode="auto">
          <a:xfrm>
            <a:off x="3647728" y="214732"/>
            <a:ext cx="5133113" cy="6428536"/>
          </a:xfrm>
          <a:prstGeom prst="rect">
            <a:avLst/>
          </a:prstGeom>
          <a:ln>
            <a:solidFill>
              <a:schemeClr val="tx1"/>
            </a:solidFill>
          </a:ln>
        </p:spPr>
      </p:pic>
      <p:sp>
        <p:nvSpPr>
          <p:cNvPr id="9" name="Textfeld 8" descr="Image source">
            <a:extLst>
              <a:ext uri="{FF2B5EF4-FFF2-40B4-BE49-F238E27FC236}">
                <a16:creationId xmlns:a16="http://schemas.microsoft.com/office/drawing/2014/main" id="{76521E76-01DC-452E-862D-9747872805D4}"/>
              </a:ext>
            </a:extLst>
          </p:cNvPr>
          <p:cNvSpPr txBox="1"/>
          <p:nvPr/>
        </p:nvSpPr>
        <p:spPr bwMode="auto">
          <a:xfrm rot="16200000">
            <a:off x="6314924" y="3863948"/>
            <a:ext cx="5339342"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1. Data collection: 2015. Hanover: FDZ-DZHW.10.21249/DZHW:phd2014:4.0.0. Questionnaire “Karrieren Promovierter” (1</a:t>
            </a:r>
            <a:r>
              <a:rPr lang="en-US" sz="700" baseline="30000">
                <a:solidFill>
                  <a:schemeClr val="bg1">
                    <a:lumMod val="75000"/>
                  </a:schemeClr>
                </a:solidFill>
                <a:latin typeface="Arial" panose="020B0604020202020204" pitchFamily="34" charset="0"/>
                <a:cs typeface="Arial" panose="020B0604020202020204" pitchFamily="34" charset="0"/>
              </a:rPr>
              <a:t>st</a:t>
            </a:r>
            <a:r>
              <a:rPr lang="en-US" sz="700">
                <a:solidFill>
                  <a:schemeClr val="bg1">
                    <a:lumMod val="75000"/>
                  </a:schemeClr>
                </a:solidFill>
                <a:latin typeface="Arial" panose="020B0604020202020204" pitchFamily="34" charset="0"/>
                <a:cs typeface="Arial" panose="020B0604020202020204" pitchFamily="34" charset="0"/>
              </a:rPr>
              <a:t> wave - English)". Question 9.1-911</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3">
            <a:extLst>
              <a:ext uri="{FF2B5EF4-FFF2-40B4-BE49-F238E27FC236}">
                <a16:creationId xmlns:a16="http://schemas.microsoft.com/office/drawing/2014/main" id="{C33CCDDB-0994-4D85-B49B-CC3855D1DFD2}"/>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81</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449B14A4-A54A-4FE6-B862-37BA6BF215B6}"/>
              </a:ext>
            </a:extLst>
          </p:cNvPr>
          <p:cNvSpPr>
            <a:spLocks noGrp="1"/>
          </p:cNvSpPr>
          <p:nvPr>
            <p:ph type="title"/>
          </p:nvPr>
        </p:nvSpPr>
        <p:spPr>
          <a:xfrm>
            <a:off x="335360" y="2087205"/>
            <a:ext cx="6984776" cy="1325563"/>
          </a:xfrm>
        </p:spPr>
        <p:txBody>
          <a:bodyPr>
            <a:normAutofit/>
          </a:bodyPr>
          <a:lstStyle/>
          <a:p>
            <a:r>
              <a:rPr lang="en-US" sz="4000" b="1">
                <a:latin typeface="Arial" panose="020B0604020202020204" pitchFamily="34" charset="0"/>
                <a:cs typeface="Arial" panose="020B0604020202020204" pitchFamily="34" charset="0"/>
              </a:rPr>
              <a:t>Break</a:t>
            </a:r>
          </a:p>
        </p:txBody>
      </p:sp>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08395" y="159920"/>
            <a:ext cx="1573665" cy="565098"/>
          </a:xfrm>
          <a:prstGeom prst="rect">
            <a:avLst/>
          </a:prstGeom>
        </p:spPr>
      </p:pic>
      <p:pic>
        <p:nvPicPr>
          <p:cNvPr id="6" name="Grafik 5">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01731"/>
            <a:ext cx="988928" cy="623287"/>
          </a:xfrm>
          <a:prstGeom prst="rect">
            <a:avLst/>
          </a:prstGeom>
        </p:spPr>
      </p:pic>
      <p:pic>
        <p:nvPicPr>
          <p:cNvPr id="10" name="Grafik 9" descr="A picture of a cute dog laying on the ground and chewing on a red toy."/>
          <p:cNvPicPr>
            <a:picLocks noChangeAspect="1"/>
          </p:cNvPicPr>
          <p:nvPr/>
        </p:nvPicPr>
        <p:blipFill>
          <a:blip r:embed="rId6"/>
          <a:stretch/>
        </p:blipFill>
        <p:spPr bwMode="auto">
          <a:xfrm>
            <a:off x="7058372" y="1700808"/>
            <a:ext cx="5143500" cy="6858000"/>
          </a:xfrm>
          <a:prstGeom prst="rect">
            <a:avLst/>
          </a:prstGeom>
          <a:effectLst>
            <a:glow rad="101600">
              <a:schemeClr val="accent5">
                <a:lumMod val="40000"/>
                <a:lumOff val="60000"/>
                <a:alpha val="60000"/>
              </a:schemeClr>
            </a:glow>
          </a:effec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0" y="-27384"/>
            <a:ext cx="12293600" cy="6908006"/>
          </a:xfrm>
          <a:prstGeom prst="rect">
            <a:avLst/>
          </a:prstGeom>
        </p:spPr>
      </p:pic>
      <p:sp>
        <p:nvSpPr>
          <p:cNvPr id="5" name="Foliennummernplatzhalter 3">
            <a:extLst>
              <a:ext uri="{FF2B5EF4-FFF2-40B4-BE49-F238E27FC236}">
                <a16:creationId xmlns:a16="http://schemas.microsoft.com/office/drawing/2014/main" id="{4DB6C4D0-F37F-40D4-BE76-167BE7A8EC70}"/>
              </a:ext>
            </a:extLst>
          </p:cNvPr>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82</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D94067B7-BC6D-44B7-B3F4-B9B73267E172}"/>
              </a:ext>
            </a:extLst>
          </p:cNvPr>
          <p:cNvSpPr>
            <a:spLocks noGrp="1"/>
          </p:cNvSpPr>
          <p:nvPr>
            <p:ph type="title"/>
          </p:nvPr>
        </p:nvSpPr>
        <p:spPr>
          <a:xfrm>
            <a:off x="3361224" y="2501702"/>
            <a:ext cx="5256584" cy="1325563"/>
          </a:xfrm>
        </p:spPr>
        <p:txBody>
          <a:bodyPr>
            <a:normAutofit/>
          </a:bodyPr>
          <a:lstStyle/>
          <a:p>
            <a:pPr algn="ctr"/>
            <a:r>
              <a:rPr lang="en-US" sz="2800" b="1">
                <a:solidFill>
                  <a:schemeClr val="bg1"/>
                </a:solidFill>
                <a:latin typeface="Arial" panose="020B0604020202020204" pitchFamily="34" charset="0"/>
                <a:cs typeface="Arial" panose="020B0604020202020204" pitchFamily="34" charset="0"/>
              </a:rPr>
              <a:t>Challenges and Questionnaire Pretesting</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83</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58D432A1-47FC-4950-B0F1-6FD8F70CBC12}"/>
              </a:ext>
            </a:extLst>
          </p:cNvPr>
          <p:cNvSpPr>
            <a:spLocks noGrp="1"/>
          </p:cNvSpPr>
          <p:nvPr>
            <p:ph type="title"/>
          </p:nvPr>
        </p:nvSpPr>
        <p:spPr>
          <a:xfrm>
            <a:off x="232220" y="71177"/>
            <a:ext cx="7231932" cy="909551"/>
          </a:xfrm>
        </p:spPr>
        <p:txBody>
          <a:bodyPr>
            <a:normAutofit/>
          </a:bodyPr>
          <a:lstStyle/>
          <a:p>
            <a:r>
              <a:rPr lang="en-US" sz="2400">
                <a:solidFill>
                  <a:schemeClr val="bg1"/>
                </a:solidFill>
                <a:latin typeface="Arial" panose="020B0604020202020204" pitchFamily="34" charset="0"/>
                <a:cs typeface="Arial" panose="020B0604020202020204" pitchFamily="34" charset="0"/>
              </a:rPr>
              <a:t>Challenges in Questionnaire Design</a:t>
            </a:r>
          </a:p>
        </p:txBody>
      </p:sp>
      <p:pic>
        <p:nvPicPr>
          <p:cNvPr id="5" name="Grafik 4">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08395" y="159920"/>
            <a:ext cx="1573665" cy="565098"/>
          </a:xfrm>
          <a:prstGeom prst="rect">
            <a:avLst/>
          </a:prstGeom>
        </p:spPr>
      </p:pic>
      <p:pic>
        <p:nvPicPr>
          <p:cNvPr id="10" name="Grafik 9">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01731"/>
            <a:ext cx="988928" cy="623287"/>
          </a:xfrm>
          <a:prstGeom prst="rect">
            <a:avLst/>
          </a:prstGeom>
        </p:spPr>
      </p:pic>
      <p:sp>
        <p:nvSpPr>
          <p:cNvPr id="17" name="Rechteck 16"/>
          <p:cNvSpPr/>
          <p:nvPr/>
        </p:nvSpPr>
        <p:spPr bwMode="auto">
          <a:xfrm>
            <a:off x="335360" y="1122765"/>
            <a:ext cx="4896544" cy="1116652"/>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What can possibly go wrong?</a:t>
            </a:r>
            <a:endParaRPr lang="en-US"/>
          </a:p>
        </p:txBody>
      </p:sp>
      <p:grpSp>
        <p:nvGrpSpPr>
          <p:cNvPr id="2" name="Gruppieren 1" descr="Person with braids in a ponytail looking confused and sad. The hands of the person are raised questioningly.">
            <a:extLst>
              <a:ext uri="{FF2B5EF4-FFF2-40B4-BE49-F238E27FC236}">
                <a16:creationId xmlns:a16="http://schemas.microsoft.com/office/drawing/2014/main" id="{CD7B70E8-7309-4FD3-B651-F84FA273C7FC}"/>
              </a:ext>
            </a:extLst>
          </p:cNvPr>
          <p:cNvGrpSpPr/>
          <p:nvPr/>
        </p:nvGrpSpPr>
        <p:grpSpPr>
          <a:xfrm>
            <a:off x="4295800" y="2993958"/>
            <a:ext cx="3653279" cy="4035442"/>
            <a:chOff x="4295800" y="2993958"/>
            <a:chExt cx="3653279" cy="4035442"/>
          </a:xfrm>
        </p:grpSpPr>
        <p:pic>
          <p:nvPicPr>
            <p:cNvPr id="33" name="Grafik 32"/>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4672088" y="2993958"/>
              <a:ext cx="2034349" cy="2307250"/>
            </a:xfrm>
            <a:prstGeom prst="rect">
              <a:avLst/>
            </a:prstGeom>
          </p:spPr>
        </p:pic>
        <p:pic>
          <p:nvPicPr>
            <p:cNvPr id="31" name="Grafik 30">
              <a:extLs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4295800" y="4739285"/>
              <a:ext cx="3653279" cy="2290115"/>
            </a:xfrm>
            <a:prstGeom prst="rect">
              <a:avLst/>
            </a:prstGeom>
          </p:spPr>
        </p:pic>
        <p:pic>
          <p:nvPicPr>
            <p:cNvPr id="37" name="Grafik 36">
              <a:extLs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p:blipFill>
          <p:spPr bwMode="auto">
            <a:xfrm>
              <a:off x="5455142" y="3710100"/>
              <a:ext cx="1093267" cy="1093267"/>
            </a:xfrm>
            <a:prstGeom prst="rect">
              <a:avLst/>
            </a:prstGeom>
          </p:spPr>
        </p:pic>
      </p:grpSp>
      <p:sp>
        <p:nvSpPr>
          <p:cNvPr id="29" name="Wolke 28"/>
          <p:cNvSpPr/>
          <p:nvPr/>
        </p:nvSpPr>
        <p:spPr bwMode="auto">
          <a:xfrm>
            <a:off x="1055440" y="2492897"/>
            <a:ext cx="2755357" cy="1944215"/>
          </a:xfrm>
          <a:prstGeom prst="cloud">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600">
                <a:solidFill>
                  <a:schemeClr val="tx1"/>
                </a:solidFill>
                <a:latin typeface="Arial"/>
                <a:cs typeface="Arial"/>
              </a:rPr>
              <a:t>Individual tendencies and social effects</a:t>
            </a:r>
            <a:endParaRPr lang="en-US"/>
          </a:p>
        </p:txBody>
      </p:sp>
      <p:sp>
        <p:nvSpPr>
          <p:cNvPr id="38" name="Wolke 37"/>
          <p:cNvSpPr/>
          <p:nvPr/>
        </p:nvSpPr>
        <p:spPr bwMode="auto">
          <a:xfrm>
            <a:off x="4458869" y="1340768"/>
            <a:ext cx="2592288" cy="1649086"/>
          </a:xfrm>
          <a:prstGeom prst="cloud">
            <a:avLst/>
          </a:prstGeom>
          <a:solidFill>
            <a:schemeClr val="accent4">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600">
                <a:solidFill>
                  <a:schemeClr val="tx1"/>
                </a:solidFill>
                <a:latin typeface="Arial"/>
                <a:cs typeface="Arial"/>
              </a:rPr>
              <a:t>Situational effects</a:t>
            </a:r>
            <a:endParaRPr lang="en-US"/>
          </a:p>
        </p:txBody>
      </p:sp>
      <p:sp>
        <p:nvSpPr>
          <p:cNvPr id="39" name="Wolke 38">
            <a:extLst>
              <a:ext uri="{C183D7F6-B498-43B3-948B-1728B52AA6E4}">
                <adec:decorative xmlns:adec="http://schemas.microsoft.com/office/drawing/2017/decorative" val="0"/>
              </a:ext>
            </a:extLst>
          </p:cNvPr>
          <p:cNvSpPr/>
          <p:nvPr/>
        </p:nvSpPr>
        <p:spPr bwMode="auto">
          <a:xfrm>
            <a:off x="7987261" y="2529671"/>
            <a:ext cx="2743200" cy="1907441"/>
          </a:xfrm>
          <a:prstGeom prst="cloud">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sz="1600">
                <a:solidFill>
                  <a:schemeClr val="tx1"/>
                </a:solidFill>
                <a:latin typeface="Arial"/>
                <a:cs typeface="Arial"/>
              </a:rPr>
              <a:t>Construction effects</a:t>
            </a:r>
            <a:endParaRPr lang="en-US"/>
          </a:p>
        </p:txBody>
      </p:sp>
      <p:pic>
        <p:nvPicPr>
          <p:cNvPr id="41" name="Grafik 40">
            <a:extLs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p:blipFill>
        <p:spPr bwMode="auto">
          <a:xfrm>
            <a:off x="2871810" y="2723692"/>
            <a:ext cx="914400" cy="914400"/>
          </a:xfrm>
          <a:prstGeom prst="rect">
            <a:avLst/>
          </a:prstGeom>
        </p:spPr>
      </p:pic>
      <p:pic>
        <p:nvPicPr>
          <p:cNvPr id="43" name="Grafik 42">
            <a:extLst>
              <a:ext uri="{C183D7F6-B498-43B3-948B-1728B52AA6E4}">
                <adec:decorative xmlns:adec="http://schemas.microsoft.com/office/drawing/2017/decorative" val="1"/>
              </a:ext>
            </a:extLst>
          </p:cNvPr>
          <p:cNvPicPr>
            <a:picLocks noChangeAspect="1"/>
          </p:cNvPicPr>
          <p:nvPr/>
        </p:nvPicPr>
        <p:blipFill>
          <a:blip r:embed="rId14">
            <a:extLst>
              <a:ext uri="{96DAC541-7B7A-43D3-8B79-37D633B846F1}">
                <asvg:svgBlip xmlns:asvg="http://schemas.microsoft.com/office/drawing/2016/SVG/main" r:embed="rId15"/>
              </a:ext>
            </a:extLst>
          </a:blip>
          <a:stretch/>
        </p:blipFill>
        <p:spPr bwMode="auto">
          <a:xfrm>
            <a:off x="9787740" y="2886645"/>
            <a:ext cx="914400" cy="914400"/>
          </a:xfrm>
          <a:prstGeom prst="rect">
            <a:avLst/>
          </a:prstGeom>
        </p:spPr>
      </p:pic>
      <p:pic>
        <p:nvPicPr>
          <p:cNvPr id="45" name="Grafik 44">
            <a:extLst>
              <a:ext uri="{C183D7F6-B498-43B3-948B-1728B52AA6E4}">
                <adec:decorative xmlns:adec="http://schemas.microsoft.com/office/drawing/2017/decorative" val="1"/>
              </a:ext>
            </a:extLst>
          </p:cNvPr>
          <p:cNvPicPr>
            <a:picLocks noChangeAspect="1"/>
          </p:cNvPicPr>
          <p:nvPr/>
        </p:nvPicPr>
        <p:blipFill>
          <a:blip r:embed="rId16">
            <a:extLst>
              <a:ext uri="{96DAC541-7B7A-43D3-8B79-37D633B846F1}">
                <asvg:svgBlip xmlns:asvg="http://schemas.microsoft.com/office/drawing/2016/SVG/main" r:embed="rId17"/>
              </a:ext>
            </a:extLst>
          </a:blip>
          <a:stretch/>
        </p:blipFill>
        <p:spPr bwMode="auto">
          <a:xfrm>
            <a:off x="5989133" y="1517025"/>
            <a:ext cx="914400" cy="91440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84</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BC377100-1465-491D-ACE6-A24DA3C39709}"/>
              </a:ext>
            </a:extLst>
          </p:cNvPr>
          <p:cNvSpPr>
            <a:spLocks noGrp="1"/>
          </p:cNvSpPr>
          <p:nvPr>
            <p:ph type="title"/>
          </p:nvPr>
        </p:nvSpPr>
        <p:spPr>
          <a:xfrm>
            <a:off x="269628" y="71056"/>
            <a:ext cx="6625952" cy="820391"/>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Individual Tendencies and Social Effects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gefaltete Ecke 11"/>
          <p:cNvSpPr/>
          <p:nvPr/>
        </p:nvSpPr>
        <p:spPr bwMode="auto">
          <a:xfrm>
            <a:off x="407368" y="1367201"/>
            <a:ext cx="3024336" cy="2945047"/>
          </a:xfrm>
          <a:prstGeom prst="foldedCorner">
            <a:avLst>
              <a:gd name="adj" fmla="val 16667"/>
            </a:avLst>
          </a:prstGeom>
          <a:solidFill>
            <a:schemeClr val="accent5">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Social Desirability Bias</a:t>
            </a:r>
            <a:endParaRPr lang="en-US" dirty="0"/>
          </a:p>
          <a:p>
            <a:pPr>
              <a:spcAft>
                <a:spcPts val="600"/>
              </a:spcAft>
              <a:defRPr/>
            </a:pPr>
            <a:r>
              <a:rPr lang="en-US" dirty="0">
                <a:solidFill>
                  <a:schemeClr val="tx1"/>
                </a:solidFill>
                <a:latin typeface="Arial"/>
                <a:cs typeface="Arial"/>
              </a:rPr>
              <a:t>Respondents provide answers they believe are </a:t>
            </a:r>
            <a:r>
              <a:rPr lang="en-US" b="1" dirty="0">
                <a:solidFill>
                  <a:schemeClr val="tx1"/>
                </a:solidFill>
                <a:latin typeface="Arial"/>
                <a:cs typeface="Arial"/>
              </a:rPr>
              <a:t>socially acceptable </a:t>
            </a:r>
            <a:r>
              <a:rPr lang="en-US" dirty="0">
                <a:solidFill>
                  <a:schemeClr val="tx1"/>
                </a:solidFill>
                <a:latin typeface="Arial"/>
                <a:cs typeface="Arial"/>
              </a:rPr>
              <a:t>or favorable rather than their true opinions or behaviors.</a:t>
            </a:r>
            <a:endParaRPr lang="en-US" dirty="0"/>
          </a:p>
          <a:p>
            <a:pPr marL="285750" indent="-285750">
              <a:buFont typeface="Wingdings"/>
              <a:buChar char="Ø"/>
              <a:defRPr/>
            </a:pPr>
            <a:r>
              <a:rPr lang="en-US" dirty="0">
                <a:solidFill>
                  <a:schemeClr val="tx1"/>
                </a:solidFill>
                <a:latin typeface="Arial"/>
                <a:cs typeface="Arial"/>
              </a:rPr>
              <a:t>overreporting positive and underreporting negative behavior </a:t>
            </a:r>
            <a:endParaRPr lang="en-US" dirty="0"/>
          </a:p>
        </p:txBody>
      </p:sp>
      <p:pic>
        <p:nvPicPr>
          <p:cNvPr id="16" name="Grafik 15" descr="Question from the Nacaps survey asking if the respondents are aware of the rules on good scientific practice and a yes/no answer option."/>
          <p:cNvPicPr>
            <a:picLocks noChangeAspect="1"/>
          </p:cNvPicPr>
          <p:nvPr/>
        </p:nvPicPr>
        <p:blipFill>
          <a:blip r:embed="rId6"/>
          <a:stretch/>
        </p:blipFill>
        <p:spPr bwMode="auto">
          <a:xfrm>
            <a:off x="4127321" y="1337697"/>
            <a:ext cx="6154009" cy="2572109"/>
          </a:xfrm>
          <a:prstGeom prst="rect">
            <a:avLst/>
          </a:prstGeom>
          <a:ln>
            <a:solidFill>
              <a:schemeClr val="tx1"/>
            </a:solidFill>
          </a:ln>
        </p:spPr>
      </p:pic>
      <p:sp>
        <p:nvSpPr>
          <p:cNvPr id="13" name="Textfeld 12" descr="Image source">
            <a:extLst>
              <a:ext uri="{FF2B5EF4-FFF2-40B4-BE49-F238E27FC236}">
                <a16:creationId xmlns:a16="http://schemas.microsoft.com/office/drawing/2014/main" id="{073FAE3E-6848-42DB-AC37-A335787806BE}"/>
              </a:ext>
            </a:extLst>
          </p:cNvPr>
          <p:cNvSpPr txBox="1"/>
          <p:nvPr/>
        </p:nvSpPr>
        <p:spPr bwMode="auto">
          <a:xfrm>
            <a:off x="3992420" y="3949606"/>
            <a:ext cx="6288910" cy="415498"/>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1. Data collection: 2019.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(1st wave - doctoral candidates) (English) ". Question B35.</a:t>
            </a:r>
          </a:p>
        </p:txBody>
      </p:sp>
      <p:sp>
        <p:nvSpPr>
          <p:cNvPr id="27" name="Textfeld 26"/>
          <p:cNvSpPr txBox="1"/>
          <p:nvPr/>
        </p:nvSpPr>
        <p:spPr bwMode="auto">
          <a:xfrm>
            <a:off x="326700" y="4775218"/>
            <a:ext cx="7316210" cy="1431161"/>
          </a:xfrm>
          <a:prstGeom prst="rect">
            <a:avLst/>
          </a:prstGeom>
          <a:noFill/>
        </p:spPr>
        <p:txBody>
          <a:bodyPr wrap="square">
            <a:spAutoFit/>
          </a:bodyPr>
          <a:lstStyle/>
          <a:p>
            <a:pPr marL="85725">
              <a:spcAft>
                <a:spcPts val="600"/>
              </a:spcAft>
              <a:defRPr/>
            </a:pPr>
            <a:r>
              <a:rPr lang="en-US" b="1" dirty="0">
                <a:solidFill>
                  <a:srgbClr val="0070C0"/>
                </a:solidFill>
                <a:latin typeface="Arial"/>
                <a:cs typeface="Arial"/>
              </a:rPr>
              <a:t>Measures</a:t>
            </a:r>
            <a:endParaRPr lang="en-US" dirty="0"/>
          </a:p>
          <a:p>
            <a:pPr marL="371475" indent="-285750">
              <a:spcAft>
                <a:spcPts val="600"/>
              </a:spcAft>
              <a:buFont typeface="Wingdings"/>
              <a:buChar char="ü"/>
              <a:defRPr/>
            </a:pPr>
            <a:r>
              <a:rPr lang="en-US" dirty="0">
                <a:latin typeface="Arial"/>
                <a:cs typeface="Arial"/>
              </a:rPr>
              <a:t>Assure </a:t>
            </a:r>
            <a:r>
              <a:rPr lang="en-US" b="1" dirty="0">
                <a:latin typeface="Arial"/>
                <a:cs typeface="Arial"/>
              </a:rPr>
              <a:t>anonymity</a:t>
            </a:r>
            <a:r>
              <a:rPr lang="en-US" dirty="0">
                <a:latin typeface="Arial"/>
                <a:cs typeface="Arial"/>
              </a:rPr>
              <a:t> and confidentiality</a:t>
            </a:r>
            <a:endParaRPr lang="en-US" dirty="0"/>
          </a:p>
          <a:p>
            <a:pPr marL="371475" indent="-285750">
              <a:spcAft>
                <a:spcPts val="600"/>
              </a:spcAft>
              <a:buFont typeface="Wingdings"/>
              <a:buChar char="ü"/>
              <a:defRPr/>
            </a:pPr>
            <a:r>
              <a:rPr lang="en-US" dirty="0">
                <a:latin typeface="Arial"/>
                <a:cs typeface="Arial"/>
              </a:rPr>
              <a:t>Frame questions in a </a:t>
            </a:r>
            <a:r>
              <a:rPr lang="en-US" b="1" dirty="0">
                <a:latin typeface="Arial"/>
                <a:cs typeface="Arial"/>
              </a:rPr>
              <a:t>neutral</a:t>
            </a:r>
            <a:r>
              <a:rPr lang="en-US" dirty="0">
                <a:latin typeface="Arial"/>
                <a:cs typeface="Arial"/>
              </a:rPr>
              <a:t> way</a:t>
            </a:r>
            <a:endParaRPr lang="en-US" dirty="0"/>
          </a:p>
          <a:p>
            <a:pPr marL="371475" indent="-285750">
              <a:spcAft>
                <a:spcPts val="600"/>
              </a:spcAft>
              <a:buFont typeface="Wingdings"/>
              <a:buChar char="ü"/>
              <a:defRPr/>
            </a:pPr>
            <a:r>
              <a:rPr lang="en-US" b="1" dirty="0">
                <a:latin typeface="Arial"/>
                <a:cs typeface="Arial"/>
              </a:rPr>
              <a:t>Sensitive topics </a:t>
            </a:r>
            <a:r>
              <a:rPr lang="en-US" dirty="0">
                <a:latin typeface="Arial"/>
                <a:cs typeface="Arial"/>
              </a:rPr>
              <a:t>are better surveyed paper-pencil/web-based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7" grpId="0"/>
    </p:bld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85</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A1331C4D-8ECF-4AD5-BB9B-CE5FB102AAC1}"/>
              </a:ext>
            </a:extLst>
          </p:cNvPr>
          <p:cNvSpPr>
            <a:spLocks noGrp="1"/>
          </p:cNvSpPr>
          <p:nvPr>
            <p:ph type="title"/>
          </p:nvPr>
        </p:nvSpPr>
        <p:spPr>
          <a:xfrm>
            <a:off x="281948" y="167398"/>
            <a:ext cx="8190316" cy="786355"/>
          </a:xfrm>
        </p:spPr>
        <p:txBody>
          <a:bodyPr>
            <a:normAutofit/>
          </a:bodyPr>
          <a:lstStyle/>
          <a:p>
            <a:r>
              <a:rPr lang="en-US" sz="2400">
                <a:solidFill>
                  <a:schemeClr val="bg1"/>
                </a:solidFill>
                <a:latin typeface="Arial"/>
              </a:rPr>
              <a:t>Individual Tendencies and Social Effects</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gefaltete Ecke 11"/>
          <p:cNvSpPr/>
          <p:nvPr/>
        </p:nvSpPr>
        <p:spPr bwMode="auto">
          <a:xfrm>
            <a:off x="407368" y="1418822"/>
            <a:ext cx="3168351" cy="1828966"/>
          </a:xfrm>
          <a:prstGeom prst="foldedCorner">
            <a:avLst>
              <a:gd name="adj" fmla="val 16667"/>
            </a:avLst>
          </a:prstGeom>
          <a:solidFill>
            <a:schemeClr val="accent5">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a:solidFill>
                  <a:srgbClr val="0070C0"/>
                </a:solidFill>
                <a:latin typeface="Arial"/>
                <a:cs typeface="Arial"/>
              </a:rPr>
              <a:t>Acquiescence (Yes-Saying)</a:t>
            </a:r>
            <a:endParaRPr lang="en-US"/>
          </a:p>
          <a:p>
            <a:pPr>
              <a:spcAft>
                <a:spcPts val="600"/>
              </a:spcAft>
              <a:defRPr/>
            </a:pPr>
            <a:r>
              <a:rPr lang="en-US">
                <a:solidFill>
                  <a:schemeClr val="tx1"/>
                </a:solidFill>
                <a:latin typeface="Arial"/>
                <a:cs typeface="Arial"/>
              </a:rPr>
              <a:t>Respondents have a </a:t>
            </a:r>
            <a:r>
              <a:rPr lang="en-US" b="1">
                <a:solidFill>
                  <a:schemeClr val="tx1"/>
                </a:solidFill>
                <a:latin typeface="Arial"/>
                <a:cs typeface="Arial"/>
              </a:rPr>
              <a:t>tendency to agree </a:t>
            </a:r>
            <a:r>
              <a:rPr lang="en-US">
                <a:solidFill>
                  <a:schemeClr val="tx1"/>
                </a:solidFill>
                <a:latin typeface="Arial"/>
                <a:cs typeface="Arial"/>
              </a:rPr>
              <a:t>with statements regardless of their actual opinions</a:t>
            </a:r>
            <a:endParaRPr lang="en-US"/>
          </a:p>
        </p:txBody>
      </p:sp>
      <p:sp>
        <p:nvSpPr>
          <p:cNvPr id="14" name="Rechteck: gefaltete Ecke 13"/>
          <p:cNvSpPr/>
          <p:nvPr/>
        </p:nvSpPr>
        <p:spPr bwMode="auto">
          <a:xfrm>
            <a:off x="3935760" y="1418822"/>
            <a:ext cx="3816424" cy="1828967"/>
          </a:xfrm>
          <a:prstGeom prst="foldedCorner">
            <a:avLst>
              <a:gd name="adj" fmla="val 16667"/>
            </a:avLst>
          </a:prstGeom>
          <a:solidFill>
            <a:schemeClr val="accent5">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a:solidFill>
                  <a:srgbClr val="0070C0"/>
                </a:solidFill>
                <a:latin typeface="Arial"/>
                <a:cs typeface="Arial"/>
              </a:rPr>
              <a:t>Extreme Response Bias</a:t>
            </a:r>
            <a:endParaRPr lang="en-US"/>
          </a:p>
          <a:p>
            <a:pPr>
              <a:spcAft>
                <a:spcPts val="600"/>
              </a:spcAft>
              <a:defRPr/>
            </a:pPr>
            <a:r>
              <a:rPr lang="en-US">
                <a:solidFill>
                  <a:schemeClr val="tx1"/>
                </a:solidFill>
                <a:latin typeface="Arial"/>
                <a:cs typeface="Arial"/>
              </a:rPr>
              <a:t>Respondents tend to select the </a:t>
            </a:r>
            <a:r>
              <a:rPr lang="en-US" b="1">
                <a:solidFill>
                  <a:schemeClr val="tx1"/>
                </a:solidFill>
                <a:latin typeface="Arial"/>
                <a:cs typeface="Arial"/>
              </a:rPr>
              <a:t>most extreme</a:t>
            </a:r>
            <a:r>
              <a:rPr lang="en-US">
                <a:solidFill>
                  <a:schemeClr val="tx1"/>
                </a:solidFill>
                <a:latin typeface="Arial"/>
                <a:cs typeface="Arial"/>
              </a:rPr>
              <a:t> response options (e.g., "strongly agree" or "strongly disagree"), regardless of their actual feelings.</a:t>
            </a:r>
            <a:endParaRPr lang="en-US"/>
          </a:p>
        </p:txBody>
      </p:sp>
      <p:sp>
        <p:nvSpPr>
          <p:cNvPr id="15" name="Rechteck: gefaltete Ecke 14"/>
          <p:cNvSpPr/>
          <p:nvPr/>
        </p:nvSpPr>
        <p:spPr bwMode="auto">
          <a:xfrm>
            <a:off x="8112224" y="1418822"/>
            <a:ext cx="3528392" cy="1860087"/>
          </a:xfrm>
          <a:prstGeom prst="foldedCorner">
            <a:avLst>
              <a:gd name="adj" fmla="val 16667"/>
            </a:avLst>
          </a:prstGeom>
          <a:solidFill>
            <a:schemeClr val="accent5">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a:solidFill>
                  <a:srgbClr val="0070C0"/>
                </a:solidFill>
                <a:latin typeface="Arial"/>
                <a:cs typeface="Arial"/>
              </a:rPr>
              <a:t>Central Tendency (No opinion) </a:t>
            </a:r>
            <a:r>
              <a:rPr lang="en-US">
                <a:solidFill>
                  <a:schemeClr val="tx1"/>
                </a:solidFill>
                <a:latin typeface="Arial"/>
                <a:cs typeface="Arial"/>
              </a:rPr>
              <a:t>Respondents consistently select the </a:t>
            </a:r>
            <a:r>
              <a:rPr lang="en-US" b="1">
                <a:solidFill>
                  <a:schemeClr val="tx1"/>
                </a:solidFill>
                <a:latin typeface="Arial"/>
                <a:cs typeface="Arial"/>
              </a:rPr>
              <a:t>middle or neutral </a:t>
            </a:r>
            <a:r>
              <a:rPr lang="en-US">
                <a:solidFill>
                  <a:schemeClr val="tx1"/>
                </a:solidFill>
                <a:latin typeface="Arial"/>
                <a:cs typeface="Arial"/>
              </a:rPr>
              <a:t>options or ‘N/A’ or ‘I don’t know’, even if they have stronger opinions.</a:t>
            </a:r>
          </a:p>
        </p:txBody>
      </p:sp>
      <p:pic>
        <p:nvPicPr>
          <p:cNvPr id="13" name="Grafik 12" descr="Meme using the „Train vs School Bus“ template. In the picture at the top a yellow school bus is turning onto a train track while a yellow train can be seen in the background, some text written onto the bus says: „Just checking the reliability of my scale items“. In the picture on the bottom the train can be seen in the foreground having rammed the school bus to the side, which can still be seen swerving from the impact. Onto the front of the train some text has been added, saying: „That reverse coded item I forgot about.“."/>
          <p:cNvPicPr>
            <a:picLocks noChangeAspect="1"/>
          </p:cNvPicPr>
          <p:nvPr/>
        </p:nvPicPr>
        <p:blipFill>
          <a:blip r:embed="rId6"/>
          <a:stretch/>
        </p:blipFill>
        <p:spPr bwMode="auto">
          <a:xfrm>
            <a:off x="446752" y="3645024"/>
            <a:ext cx="2264872" cy="2672415"/>
          </a:xfrm>
          <a:prstGeom prst="rect">
            <a:avLst/>
          </a:prstGeom>
        </p:spPr>
      </p:pic>
      <p:sp>
        <p:nvSpPr>
          <p:cNvPr id="18" name="Textfeld 17" descr="Image source">
            <a:extLst>
              <a:ext uri="{FF2B5EF4-FFF2-40B4-BE49-F238E27FC236}">
                <a16:creationId xmlns:a16="http://schemas.microsoft.com/office/drawing/2014/main" id="{89C39B31-2287-46AD-8507-A20D45A9A6B0}"/>
              </a:ext>
            </a:extLst>
          </p:cNvPr>
          <p:cNvSpPr txBox="1"/>
          <p:nvPr/>
        </p:nvSpPr>
        <p:spPr>
          <a:xfrm>
            <a:off x="407368" y="6309320"/>
            <a:ext cx="2448272"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Meme using the “Train vs. School Bus” template. Captioned version by @iopsychmemes (Instagram) (accessed June 25, 2025).</a:t>
            </a:r>
          </a:p>
        </p:txBody>
      </p:sp>
      <p:sp>
        <p:nvSpPr>
          <p:cNvPr id="27" name="Textfeld 26"/>
          <p:cNvSpPr txBox="1"/>
          <p:nvPr/>
        </p:nvSpPr>
        <p:spPr bwMode="auto">
          <a:xfrm>
            <a:off x="2639616" y="3645024"/>
            <a:ext cx="3528392" cy="3170098"/>
          </a:xfrm>
          <a:prstGeom prst="rect">
            <a:avLst/>
          </a:prstGeom>
          <a:noFill/>
        </p:spPr>
        <p:txBody>
          <a:bodyPr wrap="square">
            <a:spAutoFit/>
          </a:bodyPr>
          <a:lstStyle/>
          <a:p>
            <a:pPr marL="85725">
              <a:spcAft>
                <a:spcPts val="600"/>
              </a:spcAft>
              <a:defRPr/>
            </a:pPr>
            <a:r>
              <a:rPr lang="en-US" b="1">
                <a:solidFill>
                  <a:srgbClr val="0070C0"/>
                </a:solidFill>
                <a:latin typeface="Arial"/>
                <a:cs typeface="Arial"/>
              </a:rPr>
              <a:t>Measures</a:t>
            </a:r>
            <a:endParaRPr lang="en-US"/>
          </a:p>
          <a:p>
            <a:pPr marL="371475" indent="-285750">
              <a:spcAft>
                <a:spcPts val="600"/>
              </a:spcAft>
              <a:buFont typeface="Wingdings"/>
              <a:buChar char="ü"/>
              <a:defRPr/>
            </a:pPr>
            <a:r>
              <a:rPr lang="en-US">
                <a:latin typeface="Arial"/>
                <a:cs typeface="Arial"/>
              </a:rPr>
              <a:t>Use </a:t>
            </a:r>
            <a:r>
              <a:rPr lang="en-US" b="1">
                <a:latin typeface="Arial"/>
                <a:cs typeface="Arial"/>
              </a:rPr>
              <a:t>reverse-worded</a:t>
            </a:r>
            <a:r>
              <a:rPr lang="en-US">
                <a:latin typeface="Arial"/>
                <a:cs typeface="Arial"/>
              </a:rPr>
              <a:t> questions (e.g., alternating between positive and negative phrasing) to check for response consistency</a:t>
            </a:r>
            <a:endParaRPr lang="en-US"/>
          </a:p>
          <a:p>
            <a:pPr marL="371475" indent="-285750">
              <a:spcAft>
                <a:spcPts val="600"/>
              </a:spcAft>
              <a:buFont typeface="Wingdings"/>
              <a:buChar char="ü"/>
              <a:defRPr/>
            </a:pPr>
            <a:r>
              <a:rPr lang="en-US">
                <a:latin typeface="Arial"/>
                <a:cs typeface="Arial"/>
              </a:rPr>
              <a:t>Provide </a:t>
            </a:r>
            <a:r>
              <a:rPr lang="en-US" b="1">
                <a:latin typeface="Arial"/>
                <a:cs typeface="Arial"/>
              </a:rPr>
              <a:t>(neutral and) balanced </a:t>
            </a:r>
            <a:r>
              <a:rPr lang="en-US">
                <a:latin typeface="Arial"/>
                <a:cs typeface="Arial"/>
              </a:rPr>
              <a:t>response options</a:t>
            </a:r>
            <a:endParaRPr lang="en-US"/>
          </a:p>
          <a:p>
            <a:pPr marL="85725">
              <a:spcAft>
                <a:spcPts val="600"/>
              </a:spcAft>
              <a:defRPr/>
            </a:pPr>
            <a:endParaRPr lang="en-US">
              <a:latin typeface="Arial"/>
              <a:cs typeface="Arial"/>
            </a:endParaRPr>
          </a:p>
          <a:p>
            <a:pPr marL="85725">
              <a:spcAft>
                <a:spcPts val="600"/>
              </a:spcAft>
              <a:defRPr/>
            </a:pPr>
            <a:endParaRPr lang="en-US">
              <a:latin typeface="Arial"/>
              <a:cs typeface="Arial"/>
            </a:endParaRPr>
          </a:p>
        </p:txBody>
      </p:sp>
      <p:pic>
        <p:nvPicPr>
          <p:cNvPr id="3" name="Grafik 2" descr="Screenshot of the Nacaps survey showing three statements with answer options on a scale between 1 (not applicable at atll) and 5 (fully applicable). The respondents are asked to choose to which extent the statements apply, the statements being: „I could rely on receiving supervision throughout the entire period when I pursued my doctorate“, „There were phases of my doctorate in which I received insufficient advice and supervision“, and „During my doctoral phase, I had to look for alternative sources of advice and supervision“. "/>
          <p:cNvPicPr>
            <a:picLocks noChangeAspect="1"/>
          </p:cNvPicPr>
          <p:nvPr/>
        </p:nvPicPr>
        <p:blipFill>
          <a:blip r:embed="rId7"/>
          <a:stretch/>
        </p:blipFill>
        <p:spPr bwMode="auto">
          <a:xfrm>
            <a:off x="6162964" y="3684278"/>
            <a:ext cx="5496692" cy="2695951"/>
          </a:xfrm>
          <a:prstGeom prst="rect">
            <a:avLst/>
          </a:prstGeom>
          <a:ln>
            <a:solidFill>
              <a:schemeClr val="tx1"/>
            </a:solidFill>
          </a:ln>
        </p:spPr>
      </p:pic>
      <p:sp>
        <p:nvSpPr>
          <p:cNvPr id="16" name="Textfeld 15" descr="Image source">
            <a:extLst>
              <a:ext uri="{FF2B5EF4-FFF2-40B4-BE49-F238E27FC236}">
                <a16:creationId xmlns:a16="http://schemas.microsoft.com/office/drawing/2014/main" id="{30D17094-DAD6-41C7-A2C6-1426304DAE51}"/>
              </a:ext>
            </a:extLst>
          </p:cNvPr>
          <p:cNvSpPr txBox="1"/>
          <p:nvPr/>
        </p:nvSpPr>
        <p:spPr bwMode="auto">
          <a:xfrm>
            <a:off x="6116314" y="6380229"/>
            <a:ext cx="5740326"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2. Data collection: 2020. Hanover: FDZ-DZHW. https://doi.org/10.21249/DZHW:nac2018:2.0.0. Questionnaire "Nacaps 2018. Variable Questionnaire for National Academics Panel Study 2018 (2nd wave - doctoral candidates) (English) ". Question A18.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4" grpId="0" animBg="1"/>
      <p:bldP spid="15" grpId="0" animBg="1"/>
      <p:bldP spid="27" grpId="0"/>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86</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438D0CD4-1ABC-4EF7-811C-131908611794}"/>
              </a:ext>
            </a:extLst>
          </p:cNvPr>
          <p:cNvSpPr>
            <a:spLocks noGrp="1"/>
          </p:cNvSpPr>
          <p:nvPr>
            <p:ph type="title"/>
          </p:nvPr>
        </p:nvSpPr>
        <p:spPr>
          <a:xfrm>
            <a:off x="402618" y="294415"/>
            <a:ext cx="7061534" cy="534867"/>
          </a:xfrm>
        </p:spPr>
        <p:txBody>
          <a:bodyPr>
            <a:normAutofit/>
          </a:bodyPr>
          <a:lstStyle/>
          <a:p>
            <a:r>
              <a:rPr lang="en-US" sz="2400" dirty="0">
                <a:solidFill>
                  <a:schemeClr val="bg1"/>
                </a:solidFill>
                <a:latin typeface="Arial"/>
              </a:rPr>
              <a:t>Individual Tendencies and Social Effects</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3" name="Rechteck: gefaltete Ecke 12"/>
          <p:cNvSpPr/>
          <p:nvPr/>
        </p:nvSpPr>
        <p:spPr bwMode="auto">
          <a:xfrm>
            <a:off x="479376" y="1356383"/>
            <a:ext cx="3816424" cy="1928600"/>
          </a:xfrm>
          <a:prstGeom prst="foldedCorner">
            <a:avLst>
              <a:gd name="adj" fmla="val 16667"/>
            </a:avLst>
          </a:prstGeom>
          <a:solidFill>
            <a:schemeClr val="accent5">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Non-Attributes</a:t>
            </a:r>
            <a:endParaRPr lang="en-US" dirty="0"/>
          </a:p>
          <a:p>
            <a:pPr>
              <a:spcAft>
                <a:spcPts val="600"/>
              </a:spcAft>
              <a:defRPr/>
            </a:pPr>
            <a:r>
              <a:rPr lang="en-US" dirty="0">
                <a:solidFill>
                  <a:schemeClr val="tx1"/>
                </a:solidFill>
                <a:latin typeface="Arial"/>
                <a:cs typeface="Arial"/>
              </a:rPr>
              <a:t>Respondents select options that are </a:t>
            </a:r>
            <a:r>
              <a:rPr lang="en-US" b="1" dirty="0">
                <a:solidFill>
                  <a:schemeClr val="tx1"/>
                </a:solidFill>
                <a:latin typeface="Arial"/>
                <a:cs typeface="Arial"/>
              </a:rPr>
              <a:t>not applicable </a:t>
            </a:r>
            <a:r>
              <a:rPr lang="en-US" dirty="0">
                <a:solidFill>
                  <a:schemeClr val="tx1"/>
                </a:solidFill>
                <a:latin typeface="Arial"/>
                <a:cs typeface="Arial"/>
              </a:rPr>
              <a:t>to them or answer questions when they </a:t>
            </a:r>
            <a:r>
              <a:rPr lang="en-US" b="1" dirty="0">
                <a:solidFill>
                  <a:schemeClr val="tx1"/>
                </a:solidFill>
                <a:latin typeface="Arial"/>
                <a:cs typeface="Arial"/>
              </a:rPr>
              <a:t>lack the necessary knowledge </a:t>
            </a:r>
            <a:r>
              <a:rPr lang="en-US" dirty="0">
                <a:solidFill>
                  <a:schemeClr val="tx1"/>
                </a:solidFill>
                <a:latin typeface="Arial"/>
                <a:cs typeface="Arial"/>
              </a:rPr>
              <a:t>or experience</a:t>
            </a:r>
            <a:endParaRPr lang="en-US" dirty="0"/>
          </a:p>
        </p:txBody>
      </p:sp>
      <p:sp>
        <p:nvSpPr>
          <p:cNvPr id="14" name="Textfeld 13"/>
          <p:cNvSpPr txBox="1"/>
          <p:nvPr/>
        </p:nvSpPr>
        <p:spPr bwMode="auto">
          <a:xfrm>
            <a:off x="428266" y="3446050"/>
            <a:ext cx="3412723" cy="1985159"/>
          </a:xfrm>
          <a:prstGeom prst="rect">
            <a:avLst/>
          </a:prstGeom>
          <a:noFill/>
        </p:spPr>
        <p:txBody>
          <a:bodyPr wrap="square">
            <a:spAutoFit/>
          </a:bodyPr>
          <a:lstStyle/>
          <a:p>
            <a:pPr marL="85725">
              <a:spcAft>
                <a:spcPts val="600"/>
              </a:spcAft>
              <a:defRPr/>
            </a:pPr>
            <a:r>
              <a:rPr lang="en-US" b="1" dirty="0">
                <a:solidFill>
                  <a:srgbClr val="0070C0"/>
                </a:solidFill>
                <a:latin typeface="Arial"/>
                <a:cs typeface="Arial"/>
              </a:rPr>
              <a:t>Measures</a:t>
            </a:r>
            <a:endParaRPr lang="en-US" dirty="0"/>
          </a:p>
          <a:p>
            <a:pPr marL="371475" indent="-285750">
              <a:spcAft>
                <a:spcPts val="600"/>
              </a:spcAft>
              <a:buFont typeface="Wingdings"/>
              <a:buChar char="ü"/>
              <a:defRPr/>
            </a:pPr>
            <a:r>
              <a:rPr lang="en-US" dirty="0">
                <a:latin typeface="Arial"/>
                <a:cs typeface="Arial"/>
              </a:rPr>
              <a:t>Use </a:t>
            </a:r>
            <a:r>
              <a:rPr lang="en-US" b="1" dirty="0">
                <a:latin typeface="Arial"/>
                <a:cs typeface="Arial"/>
              </a:rPr>
              <a:t>screening or filter questions</a:t>
            </a:r>
            <a:endParaRPr lang="en-US" dirty="0"/>
          </a:p>
          <a:p>
            <a:pPr marL="371475" indent="-285750">
              <a:spcAft>
                <a:spcPts val="600"/>
              </a:spcAft>
              <a:buFont typeface="Wingdings"/>
              <a:buChar char="ü"/>
              <a:defRPr/>
            </a:pPr>
            <a:r>
              <a:rPr lang="en-US" dirty="0">
                <a:latin typeface="Arial"/>
                <a:cs typeface="Arial"/>
              </a:rPr>
              <a:t>Include “Not Applicable” </a:t>
            </a:r>
            <a:r>
              <a:rPr lang="en-US" b="1" dirty="0">
                <a:latin typeface="Arial"/>
                <a:cs typeface="Arial"/>
              </a:rPr>
              <a:t>(N/A) </a:t>
            </a:r>
            <a:r>
              <a:rPr lang="en-US" dirty="0">
                <a:latin typeface="Arial"/>
                <a:cs typeface="Arial"/>
              </a:rPr>
              <a:t>Options</a:t>
            </a:r>
            <a:endParaRPr lang="en-US" dirty="0"/>
          </a:p>
          <a:p>
            <a:pPr marL="371475" indent="-285750">
              <a:spcAft>
                <a:spcPts val="600"/>
              </a:spcAft>
              <a:buFont typeface="Wingdings"/>
              <a:buChar char="ü"/>
              <a:defRPr/>
            </a:pPr>
            <a:r>
              <a:rPr lang="en-US" dirty="0">
                <a:latin typeface="Arial"/>
                <a:cs typeface="Arial"/>
              </a:rPr>
              <a:t>Limit </a:t>
            </a:r>
            <a:r>
              <a:rPr lang="en-US" b="1" dirty="0">
                <a:latin typeface="Arial"/>
                <a:cs typeface="Arial"/>
              </a:rPr>
              <a:t>forcing</a:t>
            </a:r>
            <a:endParaRPr lang="en-US" dirty="0"/>
          </a:p>
        </p:txBody>
      </p:sp>
      <p:pic>
        <p:nvPicPr>
          <p:cNvPr id="7" name="Grafik 6" descr="Screenshot of the DZHW Nacaps survey showing a question about the respondents feelings about their employers handling of the pandemic situation. The answer option consists of a scale going from 1 (very dissatisfied) to 5 (very satisfied) as well as a separate option that says: „I cannot say“."/>
          <p:cNvPicPr>
            <a:picLocks noChangeAspect="1"/>
          </p:cNvPicPr>
          <p:nvPr/>
        </p:nvPicPr>
        <p:blipFill>
          <a:blip r:embed="rId6"/>
          <a:stretch/>
        </p:blipFill>
        <p:spPr bwMode="auto">
          <a:xfrm>
            <a:off x="4863583" y="1356383"/>
            <a:ext cx="5725324" cy="1619476"/>
          </a:xfrm>
          <a:prstGeom prst="rect">
            <a:avLst/>
          </a:prstGeom>
          <a:ln>
            <a:solidFill>
              <a:schemeClr val="tx1"/>
            </a:solidFill>
          </a:ln>
        </p:spPr>
      </p:pic>
      <p:sp>
        <p:nvSpPr>
          <p:cNvPr id="16" name="Textfeld 15" descr="Image source">
            <a:extLst>
              <a:ext uri="{FF2B5EF4-FFF2-40B4-BE49-F238E27FC236}">
                <a16:creationId xmlns:a16="http://schemas.microsoft.com/office/drawing/2014/main" id="{B804D58F-0151-42C2-91B1-A994B5846786}"/>
              </a:ext>
            </a:extLst>
          </p:cNvPr>
          <p:cNvSpPr txBox="1"/>
          <p:nvPr/>
        </p:nvSpPr>
        <p:spPr bwMode="auto">
          <a:xfrm>
            <a:off x="4775642" y="3013502"/>
            <a:ext cx="6000878" cy="846386"/>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 D04.</a:t>
            </a:r>
          </a:p>
          <a:p>
            <a:r>
              <a:rPr lang="en-US" sz="700" dirty="0">
                <a:solidFill>
                  <a:schemeClr val="bg1">
                    <a:lumMod val="75000"/>
                  </a:schemeClr>
                </a:solidFill>
                <a:latin typeface="Arial" panose="020B0604020202020204" pitchFamily="34" charset="0"/>
                <a:cs typeface="Arial" panose="020B0604020202020204" pitchFamily="34" charset="0"/>
              </a:rPr>
              <a:t>Instrument adapted from Delgado-Osorio, X., </a:t>
            </a:r>
            <a:r>
              <a:rPr lang="en-US" sz="700" dirty="0" err="1">
                <a:solidFill>
                  <a:schemeClr val="bg1">
                    <a:lumMod val="75000"/>
                  </a:schemeClr>
                </a:solidFill>
                <a:latin typeface="Arial" panose="020B0604020202020204" pitchFamily="34" charset="0"/>
                <a:cs typeface="Arial" panose="020B0604020202020204" pitchFamily="34" charset="0"/>
              </a:rPr>
              <a:t>Gierke</a:t>
            </a:r>
            <a:r>
              <a:rPr lang="en-US" sz="700" dirty="0">
                <a:solidFill>
                  <a:schemeClr val="bg1">
                    <a:lumMod val="75000"/>
                  </a:schemeClr>
                </a:solidFill>
                <a:latin typeface="Arial" panose="020B0604020202020204" pitchFamily="34" charset="0"/>
                <a:cs typeface="Arial" panose="020B0604020202020204" pitchFamily="34" charset="0"/>
              </a:rPr>
              <a:t>, M., Jaen, J., </a:t>
            </a:r>
            <a:r>
              <a:rPr lang="en-US" sz="700" dirty="0" err="1">
                <a:solidFill>
                  <a:schemeClr val="bg1">
                    <a:lumMod val="75000"/>
                  </a:schemeClr>
                </a:solidFill>
                <a:latin typeface="Arial" panose="020B0604020202020204" pitchFamily="34" charset="0"/>
                <a:cs typeface="Arial" panose="020B0604020202020204" pitchFamily="34" charset="0"/>
              </a:rPr>
              <a:t>Kansiime</a:t>
            </a:r>
            <a:r>
              <a:rPr lang="en-US" sz="700" dirty="0">
                <a:solidFill>
                  <a:schemeClr val="bg1">
                    <a:lumMod val="75000"/>
                  </a:schemeClr>
                </a:solidFill>
                <a:latin typeface="Arial" panose="020B0604020202020204" pitchFamily="34" charset="0"/>
                <a:cs typeface="Arial" panose="020B0604020202020204" pitchFamily="34" charset="0"/>
              </a:rPr>
              <a:t>, J., </a:t>
            </a:r>
            <a:r>
              <a:rPr lang="en-US" sz="700" dirty="0" err="1">
                <a:solidFill>
                  <a:schemeClr val="bg1">
                    <a:lumMod val="75000"/>
                  </a:schemeClr>
                </a:solidFill>
                <a:latin typeface="Arial" panose="020B0604020202020204" pitchFamily="34" charset="0"/>
                <a:cs typeface="Arial" panose="020B0604020202020204" pitchFamily="34" charset="0"/>
              </a:rPr>
              <a:t>Lonken</a:t>
            </a:r>
            <a:r>
              <a:rPr lang="en-US" sz="700" dirty="0">
                <a:solidFill>
                  <a:schemeClr val="bg1">
                    <a:lumMod val="75000"/>
                  </a:schemeClr>
                </a:solidFill>
                <a:latin typeface="Arial" panose="020B0604020202020204" pitchFamily="34" charset="0"/>
                <a:cs typeface="Arial" panose="020B0604020202020204" pitchFamily="34" charset="0"/>
              </a:rPr>
              <a:t>, D., Pérez-Bosch Quesada, E., Ramachandran, K., </a:t>
            </a:r>
            <a:r>
              <a:rPr lang="en-US" sz="700" dirty="0" err="1">
                <a:solidFill>
                  <a:schemeClr val="bg1">
                    <a:lumMod val="75000"/>
                  </a:schemeClr>
                </a:solidFill>
                <a:latin typeface="Arial" panose="020B0604020202020204" pitchFamily="34" charset="0"/>
                <a:cs typeface="Arial" panose="020B0604020202020204" pitchFamily="34" charset="0"/>
              </a:rPr>
              <a:t>Rizzi</a:t>
            </a:r>
            <a:r>
              <a:rPr lang="en-US" sz="700" dirty="0">
                <a:solidFill>
                  <a:schemeClr val="bg1">
                    <a:lumMod val="75000"/>
                  </a:schemeClr>
                </a:solidFill>
                <a:latin typeface="Arial" panose="020B0604020202020204" pitchFamily="34" charset="0"/>
                <a:cs typeface="Arial" panose="020B0604020202020204" pitchFamily="34" charset="0"/>
              </a:rPr>
              <a:t>, T. &amp; Saxena, P. (2023). Being a Doctoral Researcher in the Leibniz Association: 2021 Leibniz PhD Network Survey Report, https://www.ssoar.info/ssoar/handle/document/89848</a:t>
            </a:r>
          </a:p>
          <a:p>
            <a:endParaRPr lang="en-US" sz="700" dirty="0">
              <a:solidFill>
                <a:schemeClr val="bg1">
                  <a:lumMod val="75000"/>
                </a:schemeClr>
              </a:solidFill>
              <a:latin typeface="Arial" panose="020B0604020202020204" pitchFamily="34" charset="0"/>
              <a:cs typeface="Arial" panose="020B0604020202020204" pitchFamily="34" charset="0"/>
            </a:endParaRPr>
          </a:p>
        </p:txBody>
      </p:sp>
      <p:pic>
        <p:nvPicPr>
          <p:cNvPr id="17" name="Grafik 16" descr="Screenshot of a question from the DZHW PhD panel survey 2014 asking about the number of patent applications the respondents were a part of. The answer option consists of two parts, one where the number granted and the number of applications can be entered and a second option for when the question doesn’t apply."/>
          <p:cNvPicPr>
            <a:picLocks noChangeAspect="1"/>
          </p:cNvPicPr>
          <p:nvPr/>
        </p:nvPicPr>
        <p:blipFill>
          <a:blip r:embed="rId7"/>
          <a:stretch/>
        </p:blipFill>
        <p:spPr bwMode="auto">
          <a:xfrm>
            <a:off x="4820340" y="4050532"/>
            <a:ext cx="3553321" cy="1771897"/>
          </a:xfrm>
          <a:prstGeom prst="rect">
            <a:avLst/>
          </a:prstGeom>
          <a:ln>
            <a:solidFill>
              <a:schemeClr val="tx1"/>
            </a:solidFill>
          </a:ln>
        </p:spPr>
      </p:pic>
      <p:sp>
        <p:nvSpPr>
          <p:cNvPr id="15" name="Textfeld 14" descr="Image source">
            <a:extLst>
              <a:ext uri="{FF2B5EF4-FFF2-40B4-BE49-F238E27FC236}">
                <a16:creationId xmlns:a16="http://schemas.microsoft.com/office/drawing/2014/main" id="{2D7D787C-AA99-412F-8722-6803C4CFA830}"/>
              </a:ext>
            </a:extLst>
          </p:cNvPr>
          <p:cNvSpPr txBox="1"/>
          <p:nvPr/>
        </p:nvSpPr>
        <p:spPr bwMode="auto">
          <a:xfrm>
            <a:off x="4727848" y="5821814"/>
            <a:ext cx="3645813" cy="523220"/>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DZHW PhD Panel 2014 - Survey 1. Data collection: 2015. Hanover: FDZ-DZHW.10.21249/DZHW:phd2014:4.0.0. Questionnaire “</a:t>
            </a:r>
            <a:r>
              <a:rPr lang="en-US" sz="700" dirty="0" err="1">
                <a:solidFill>
                  <a:schemeClr val="bg1">
                    <a:lumMod val="75000"/>
                  </a:schemeClr>
                </a:solidFill>
                <a:latin typeface="Arial" panose="020B0604020202020204" pitchFamily="34" charset="0"/>
                <a:cs typeface="Arial" panose="020B0604020202020204" pitchFamily="34" charset="0"/>
              </a:rPr>
              <a:t>Karrieren</a:t>
            </a:r>
            <a:r>
              <a:rPr lang="en-US" sz="700" dirty="0">
                <a:solidFill>
                  <a:schemeClr val="bg1">
                    <a:lumMod val="75000"/>
                  </a:schemeClr>
                </a:solidFill>
                <a:latin typeface="Arial" panose="020B0604020202020204" pitchFamily="34" charset="0"/>
                <a:cs typeface="Arial" panose="020B0604020202020204" pitchFamily="34" charset="0"/>
              </a:rPr>
              <a:t> </a:t>
            </a:r>
            <a:r>
              <a:rPr lang="en-US" sz="700" dirty="0" err="1">
                <a:solidFill>
                  <a:schemeClr val="bg1">
                    <a:lumMod val="75000"/>
                  </a:schemeClr>
                </a:solidFill>
                <a:latin typeface="Arial" panose="020B0604020202020204" pitchFamily="34" charset="0"/>
                <a:cs typeface="Arial" panose="020B0604020202020204" pitchFamily="34" charset="0"/>
              </a:rPr>
              <a:t>Promovierter</a:t>
            </a:r>
            <a:r>
              <a:rPr lang="en-US" sz="700" dirty="0">
                <a:solidFill>
                  <a:schemeClr val="bg1">
                    <a:lumMod val="75000"/>
                  </a:schemeClr>
                </a:solidFill>
                <a:latin typeface="Arial" panose="020B0604020202020204" pitchFamily="34" charset="0"/>
                <a:cs typeface="Arial" panose="020B0604020202020204" pitchFamily="34" charset="0"/>
              </a:rPr>
              <a:t>” (1</a:t>
            </a:r>
            <a:r>
              <a:rPr lang="en-US" sz="700" baseline="30000" dirty="0">
                <a:solidFill>
                  <a:schemeClr val="bg1">
                    <a:lumMod val="75000"/>
                  </a:schemeClr>
                </a:solidFill>
                <a:latin typeface="Arial" panose="020B0604020202020204" pitchFamily="34" charset="0"/>
                <a:cs typeface="Arial" panose="020B0604020202020204" pitchFamily="34" charset="0"/>
              </a:rPr>
              <a:t>st</a:t>
            </a:r>
            <a:r>
              <a:rPr lang="en-US" sz="700" dirty="0">
                <a:solidFill>
                  <a:schemeClr val="bg1">
                    <a:lumMod val="75000"/>
                  </a:schemeClr>
                </a:solidFill>
                <a:latin typeface="Arial" panose="020B0604020202020204" pitchFamily="34" charset="0"/>
                <a:cs typeface="Arial" panose="020B0604020202020204" pitchFamily="34" charset="0"/>
              </a:rPr>
              <a:t> wave - English)". Question 5.4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5044" y="-7491"/>
            <a:ext cx="12192000" cy="929554"/>
          </a:xfrm>
          <a:prstGeom prst="rect">
            <a:avLst/>
          </a:prstGeom>
        </p:spPr>
      </p:pic>
      <p:sp>
        <p:nvSpPr>
          <p:cNvPr id="9" name="Foliennummernplatzhalter 3"/>
          <p:cNvSpPr>
            <a:spLocks noGrp="1"/>
          </p:cNvSpPr>
          <p:nvPr>
            <p:ph type="sldNum" sz="quarter" idx="12"/>
          </p:nvPr>
        </p:nvSpPr>
        <p:spPr bwMode="auto">
          <a:xfrm>
            <a:off x="8610600" y="6376243"/>
            <a:ext cx="2743200" cy="365125"/>
          </a:xfrm>
        </p:spPr>
        <p:txBody>
          <a:bodyPr/>
          <a:lstStyle/>
          <a:p>
            <a:pPr>
              <a:defRPr/>
            </a:pPr>
            <a:fld id="{A8918DED-79B9-4C2D-B520-2D6348B37FD9}" type="slidenum">
              <a:rPr lang="en-US" smtClean="0">
                <a:solidFill>
                  <a:schemeClr val="bg1">
                    <a:lumMod val="50000"/>
                  </a:schemeClr>
                </a:solidFill>
                <a:latin typeface="Helvetica"/>
              </a:rPr>
              <a:t>87</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4385BDF5-E69B-471B-97B5-6AEBEC848AE9}"/>
              </a:ext>
            </a:extLst>
          </p:cNvPr>
          <p:cNvSpPr>
            <a:spLocks noGrp="1"/>
          </p:cNvSpPr>
          <p:nvPr>
            <p:ph type="title"/>
          </p:nvPr>
        </p:nvSpPr>
        <p:spPr>
          <a:xfrm>
            <a:off x="220907" y="280541"/>
            <a:ext cx="8107341" cy="359893"/>
          </a:xfrm>
        </p:spPr>
        <p:txBody>
          <a:bodyPr>
            <a:normAutofit fontScale="90000"/>
          </a:bodyPr>
          <a:lstStyle/>
          <a:p>
            <a:r>
              <a:rPr lang="en-US" sz="2400" dirty="0">
                <a:solidFill>
                  <a:schemeClr val="bg1"/>
                </a:solidFill>
                <a:latin typeface="Arial"/>
              </a:rPr>
              <a:t>Individual Tendencies and Social Effects</a:t>
            </a:r>
            <a:endParaRPr lang="en-US" sz="2400" dirty="0"/>
          </a:p>
        </p:txBody>
      </p:sp>
      <p:pic>
        <p:nvPicPr>
          <p:cNvPr id="5" name="Grafik 4">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08395" y="179813"/>
            <a:ext cx="1573665" cy="565098"/>
          </a:xfrm>
          <a:prstGeom prst="rect">
            <a:avLst/>
          </a:prstGeom>
        </p:spPr>
      </p:pic>
      <p:pic>
        <p:nvPicPr>
          <p:cNvPr id="10" name="Grafik 9">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21624"/>
            <a:ext cx="988928" cy="623287"/>
          </a:xfrm>
          <a:prstGeom prst="rect">
            <a:avLst/>
          </a:prstGeom>
        </p:spPr>
      </p:pic>
      <p:sp>
        <p:nvSpPr>
          <p:cNvPr id="11" name="Rechteck 10">
            <a:extLst>
              <a:ext uri="{C183D7F6-B498-43B3-948B-1728B52AA6E4}">
                <adec:decorative xmlns:adec="http://schemas.microsoft.com/office/drawing/2017/decorative" val="1"/>
              </a:ext>
            </a:extLst>
          </p:cNvPr>
          <p:cNvSpPr/>
          <p:nvPr/>
        </p:nvSpPr>
        <p:spPr bwMode="auto">
          <a:xfrm>
            <a:off x="4454408" y="2811638"/>
            <a:ext cx="3005557" cy="2520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12" name="Rechteck: gefaltete Ecke 11"/>
          <p:cNvSpPr/>
          <p:nvPr/>
        </p:nvSpPr>
        <p:spPr bwMode="auto">
          <a:xfrm>
            <a:off x="407368" y="1387094"/>
            <a:ext cx="3168351" cy="2061799"/>
          </a:xfrm>
          <a:prstGeom prst="foldedCorner">
            <a:avLst>
              <a:gd name="adj" fmla="val 16667"/>
            </a:avLst>
          </a:prstGeom>
          <a:solidFill>
            <a:schemeClr val="accent5">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Recall Bias</a:t>
            </a:r>
            <a:endParaRPr lang="en-US" dirty="0"/>
          </a:p>
          <a:p>
            <a:pPr>
              <a:spcAft>
                <a:spcPts val="600"/>
              </a:spcAft>
              <a:defRPr/>
            </a:pPr>
            <a:r>
              <a:rPr lang="en-US" dirty="0">
                <a:solidFill>
                  <a:schemeClr val="tx1"/>
                </a:solidFill>
                <a:latin typeface="Arial"/>
                <a:cs typeface="Arial"/>
              </a:rPr>
              <a:t>Respondents have </a:t>
            </a:r>
            <a:r>
              <a:rPr lang="en-US" b="1" dirty="0">
                <a:solidFill>
                  <a:schemeClr val="tx1"/>
                </a:solidFill>
                <a:latin typeface="Arial"/>
                <a:cs typeface="Arial"/>
              </a:rPr>
              <a:t>difficulty accurately remembering </a:t>
            </a:r>
            <a:r>
              <a:rPr lang="en-US" dirty="0">
                <a:solidFill>
                  <a:schemeClr val="tx1"/>
                </a:solidFill>
                <a:latin typeface="Arial"/>
                <a:cs typeface="Arial"/>
              </a:rPr>
              <a:t>past behaviors, events, or experiences, leading to inaccuracies in their responses.</a:t>
            </a:r>
            <a:endParaRPr lang="en-US" dirty="0"/>
          </a:p>
        </p:txBody>
      </p:sp>
      <p:sp>
        <p:nvSpPr>
          <p:cNvPr id="13" name="Textfeld 12"/>
          <p:cNvSpPr txBox="1"/>
          <p:nvPr/>
        </p:nvSpPr>
        <p:spPr bwMode="auto">
          <a:xfrm>
            <a:off x="263352" y="3736925"/>
            <a:ext cx="3312368" cy="2185214"/>
          </a:xfrm>
          <a:prstGeom prst="rect">
            <a:avLst/>
          </a:prstGeom>
          <a:noFill/>
        </p:spPr>
        <p:txBody>
          <a:bodyPr wrap="square">
            <a:spAutoFit/>
          </a:bodyPr>
          <a:lstStyle/>
          <a:p>
            <a:pPr marL="85725">
              <a:spcAft>
                <a:spcPts val="600"/>
              </a:spcAft>
              <a:defRPr/>
            </a:pPr>
            <a:r>
              <a:rPr lang="en-US" b="1" dirty="0">
                <a:solidFill>
                  <a:srgbClr val="0070C0"/>
                </a:solidFill>
                <a:latin typeface="Arial"/>
                <a:cs typeface="Arial"/>
              </a:rPr>
              <a:t>Measures</a:t>
            </a:r>
            <a:endParaRPr lang="en-US" dirty="0"/>
          </a:p>
          <a:p>
            <a:pPr marL="285750" marR="0" lvl="0" indent="-285750" algn="l" defTabSz="914400">
              <a:lnSpc>
                <a:spcPct val="100000"/>
              </a:lnSpc>
              <a:spcBef>
                <a:spcPts val="0"/>
              </a:spcBef>
              <a:spcAft>
                <a:spcPts val="600"/>
              </a:spcAft>
              <a:buClrTx/>
              <a:buSzTx/>
              <a:buFont typeface="Wingdings"/>
              <a:buChar char="ü"/>
              <a:defRPr/>
            </a:pPr>
            <a:r>
              <a:rPr lang="en-US" sz="1800" b="0" i="0" u="none" strike="noStrike" cap="none" dirty="0">
                <a:ln>
                  <a:noFill/>
                </a:ln>
                <a:solidFill>
                  <a:schemeClr val="tx1"/>
                </a:solidFill>
                <a:latin typeface="Arial"/>
              </a:rPr>
              <a:t>Ask about </a:t>
            </a:r>
            <a:r>
              <a:rPr lang="en-US" sz="1800" b="1" i="0" u="none" strike="noStrike" cap="none" dirty="0">
                <a:ln>
                  <a:noFill/>
                </a:ln>
                <a:solidFill>
                  <a:schemeClr val="tx1"/>
                </a:solidFill>
                <a:latin typeface="Arial"/>
              </a:rPr>
              <a:t>recent behaviors</a:t>
            </a:r>
            <a:r>
              <a:rPr lang="en-US" sz="1800" b="0" i="0" u="none" strike="noStrike" cap="none" dirty="0">
                <a:ln>
                  <a:noFill/>
                </a:ln>
                <a:solidFill>
                  <a:schemeClr val="tx1"/>
                </a:solidFill>
                <a:latin typeface="Arial"/>
              </a:rPr>
              <a:t> rather than events far in the past</a:t>
            </a:r>
            <a:endParaRPr lang="en-US" dirty="0"/>
          </a:p>
          <a:p>
            <a:pPr marL="285750" marR="0" lvl="0" indent="-285750" algn="l" defTabSz="914400">
              <a:lnSpc>
                <a:spcPct val="100000"/>
              </a:lnSpc>
              <a:spcBef>
                <a:spcPts val="0"/>
              </a:spcBef>
              <a:spcAft>
                <a:spcPts val="0"/>
              </a:spcAft>
              <a:buClrTx/>
              <a:buSzTx/>
              <a:buFont typeface="Wingdings"/>
              <a:buChar char="ü"/>
              <a:defRPr/>
            </a:pPr>
            <a:r>
              <a:rPr lang="en-US" sz="1800" b="0" i="0" u="none" strike="noStrike" cap="none" dirty="0">
                <a:ln>
                  <a:noFill/>
                </a:ln>
                <a:solidFill>
                  <a:schemeClr val="tx1"/>
                </a:solidFill>
                <a:latin typeface="Arial"/>
              </a:rPr>
              <a:t>Provide </a:t>
            </a:r>
            <a:r>
              <a:rPr lang="en-US" sz="1800" b="1" i="0" u="none" strike="noStrike" cap="none" dirty="0">
                <a:ln>
                  <a:noFill/>
                </a:ln>
                <a:solidFill>
                  <a:schemeClr val="tx1"/>
                </a:solidFill>
                <a:latin typeface="Arial"/>
              </a:rPr>
              <a:t>reference periods</a:t>
            </a:r>
            <a:r>
              <a:rPr lang="en-US" sz="1800" b="0" i="0" u="none" strike="noStrike" cap="none" dirty="0">
                <a:ln>
                  <a:noFill/>
                </a:ln>
                <a:solidFill>
                  <a:schemeClr val="tx1"/>
                </a:solidFill>
                <a:latin typeface="Arial"/>
              </a:rPr>
              <a:t> or cues (e.g., "In the past 7 days...")</a:t>
            </a:r>
            <a:endParaRPr lang="en-US" dirty="0">
              <a:latin typeface="Arial"/>
              <a:cs typeface="Arial"/>
            </a:endParaRPr>
          </a:p>
        </p:txBody>
      </p:sp>
      <p:pic>
        <p:nvPicPr>
          <p:cNvPr id="7" name="Grafik 6" descr="Screenshot of the DZHW Nacaps survey showing a question asking the respondents about illnesses and injuries they experienced during the last four weeks. An answer box where you can enter a number with the word „days“ afterwards is shown below it."/>
          <p:cNvPicPr>
            <a:picLocks noChangeAspect="1"/>
          </p:cNvPicPr>
          <p:nvPr/>
        </p:nvPicPr>
        <p:blipFill>
          <a:blip r:embed="rId6"/>
          <a:stretch/>
        </p:blipFill>
        <p:spPr bwMode="auto">
          <a:xfrm>
            <a:off x="3942118" y="1415610"/>
            <a:ext cx="5734850" cy="3296110"/>
          </a:xfrm>
          <a:prstGeom prst="rect">
            <a:avLst/>
          </a:prstGeom>
          <a:ln>
            <a:solidFill>
              <a:schemeClr val="tx1"/>
            </a:solidFill>
          </a:ln>
        </p:spPr>
      </p:pic>
      <p:sp>
        <p:nvSpPr>
          <p:cNvPr id="15" name="Rechteck 14">
            <a:extLst>
              <a:ext uri="{C183D7F6-B498-43B3-948B-1728B52AA6E4}">
                <adec:decorative xmlns:adec="http://schemas.microsoft.com/office/drawing/2017/decorative" val="1"/>
              </a:ext>
            </a:extLst>
          </p:cNvPr>
          <p:cNvSpPr/>
          <p:nvPr/>
        </p:nvSpPr>
        <p:spPr bwMode="auto">
          <a:xfrm>
            <a:off x="4943871" y="2656805"/>
            <a:ext cx="2304256" cy="6507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18" name="Rechteck 17">
            <a:extLst>
              <a:ext uri="{C183D7F6-B498-43B3-948B-1728B52AA6E4}">
                <adec:decorative xmlns:adec="http://schemas.microsoft.com/office/drawing/2017/decorative" val="1"/>
              </a:ext>
            </a:extLst>
          </p:cNvPr>
          <p:cNvSpPr/>
          <p:nvPr/>
        </p:nvSpPr>
        <p:spPr bwMode="auto">
          <a:xfrm>
            <a:off x="4079776" y="3158135"/>
            <a:ext cx="4752528" cy="6507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sp>
        <p:nvSpPr>
          <p:cNvPr id="16" name="Textfeld 15" descr="Image source">
            <a:extLst>
              <a:ext uri="{FF2B5EF4-FFF2-40B4-BE49-F238E27FC236}">
                <a16:creationId xmlns:a16="http://schemas.microsoft.com/office/drawing/2014/main" id="{1F0E1E29-CFD6-40A9-8878-D9CD83694B0A}"/>
              </a:ext>
            </a:extLst>
          </p:cNvPr>
          <p:cNvSpPr txBox="1"/>
          <p:nvPr/>
        </p:nvSpPr>
        <p:spPr>
          <a:xfrm>
            <a:off x="3863752" y="4711720"/>
            <a:ext cx="6110286" cy="415498"/>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 C10.</a:t>
            </a:r>
          </a:p>
        </p:txBody>
      </p:sp>
      <p:sp>
        <p:nvSpPr>
          <p:cNvPr id="14" name="Textfeld 13" descr="Image source">
            <a:extLst>
              <a:ext uri="{FF2B5EF4-FFF2-40B4-BE49-F238E27FC236}">
                <a16:creationId xmlns:a16="http://schemas.microsoft.com/office/drawing/2014/main" id="{3CF1A0AA-8AAD-4F3F-954F-A6B627279D77}"/>
              </a:ext>
            </a:extLst>
          </p:cNvPr>
          <p:cNvSpPr txBox="1"/>
          <p:nvPr/>
        </p:nvSpPr>
        <p:spPr bwMode="auto">
          <a:xfrm>
            <a:off x="3873089" y="5049038"/>
            <a:ext cx="5895319" cy="200055"/>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Instrument adopted from Center for Disease Control and Prevention (2000). Measuring Healthy Days. Atlanta, Georgia: CDC,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5" grpId="0" animBg="1"/>
      <p:bldP spid="18" grpId="0" animBg="1"/>
      <p:bldP spid="16" grpId="0"/>
      <p:bldP spid="14" grpId="0"/>
    </p:bld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5044" y="-27384"/>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88</a:t>
            </a:fld>
            <a:endParaRPr lang="en-US">
              <a:solidFill>
                <a:schemeClr val="bg1">
                  <a:lumMod val="50000"/>
                </a:schemeClr>
              </a:solidFill>
              <a:latin typeface="Helvetica"/>
            </a:endParaRPr>
          </a:p>
        </p:txBody>
      </p:sp>
      <p:sp>
        <p:nvSpPr>
          <p:cNvPr id="3" name="Titel 2">
            <a:extLst>
              <a:ext uri="{FF2B5EF4-FFF2-40B4-BE49-F238E27FC236}">
                <a16:creationId xmlns:a16="http://schemas.microsoft.com/office/drawing/2014/main" id="{410218BB-9947-45FD-ACFA-A47AF0033E25}"/>
              </a:ext>
            </a:extLst>
          </p:cNvPr>
          <p:cNvSpPr>
            <a:spLocks noGrp="1"/>
          </p:cNvSpPr>
          <p:nvPr>
            <p:ph type="title"/>
          </p:nvPr>
        </p:nvSpPr>
        <p:spPr>
          <a:xfrm>
            <a:off x="263352" y="188640"/>
            <a:ext cx="6445792" cy="537044"/>
          </a:xfrm>
        </p:spPr>
        <p:txBody>
          <a:bodyPr>
            <a:normAutofit/>
          </a:bodyPr>
          <a:lstStyle/>
          <a:p>
            <a:r>
              <a:rPr lang="en-US" sz="2400">
                <a:solidFill>
                  <a:schemeClr val="bg1"/>
                </a:solidFill>
                <a:latin typeface="Arial"/>
              </a:rPr>
              <a:t>Individual Tendencies and Social Effects</a:t>
            </a:r>
            <a:endParaRPr lang="en-US" sz="240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pic>
        <p:nvPicPr>
          <p:cNvPr id="17" name="Grafik 16" descr="Screenshot of DZHW nacaps survey showing a question regarding the respondents income. Answer options being a text box where the answer can be filled in and a text box where the currency can be filled in."/>
          <p:cNvPicPr>
            <a:picLocks noChangeAspect="1"/>
          </p:cNvPicPr>
          <p:nvPr/>
        </p:nvPicPr>
        <p:blipFill>
          <a:blip r:embed="rId6"/>
          <a:stretch/>
        </p:blipFill>
        <p:spPr bwMode="auto">
          <a:xfrm>
            <a:off x="351460" y="1403679"/>
            <a:ext cx="6363588" cy="4572638"/>
          </a:xfrm>
          <a:prstGeom prst="rect">
            <a:avLst/>
          </a:prstGeom>
          <a:ln>
            <a:solidFill>
              <a:schemeClr val="tx1"/>
            </a:solidFill>
          </a:ln>
        </p:spPr>
      </p:pic>
      <p:sp>
        <p:nvSpPr>
          <p:cNvPr id="22" name="Rechteck 21">
            <a:extLst>
              <a:ext uri="{C183D7F6-B498-43B3-948B-1728B52AA6E4}">
                <adec:decorative xmlns:adec="http://schemas.microsoft.com/office/drawing/2017/decorative" val="1"/>
              </a:ext>
            </a:extLst>
          </p:cNvPr>
          <p:cNvSpPr/>
          <p:nvPr/>
        </p:nvSpPr>
        <p:spPr bwMode="auto">
          <a:xfrm>
            <a:off x="3533254" y="4778336"/>
            <a:ext cx="3175890" cy="5228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3" name="Rechteck 22">
            <a:extLst>
              <a:ext uri="{C183D7F6-B498-43B3-948B-1728B52AA6E4}">
                <adec:decorative xmlns:adec="http://schemas.microsoft.com/office/drawing/2017/decorative" val="1"/>
              </a:ext>
            </a:extLst>
          </p:cNvPr>
          <p:cNvSpPr/>
          <p:nvPr/>
        </p:nvSpPr>
        <p:spPr bwMode="auto">
          <a:xfrm>
            <a:off x="2473991" y="3974890"/>
            <a:ext cx="3175890" cy="774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pic>
        <p:nvPicPr>
          <p:cNvPr id="21" name="Grafik 20" descr="A Screenshot of the DZHW Nacaps survey showing a question regarding the respondents monthly gross income. The answer option being ranges, going in 250€ increments from „Up to 250“ to „More than 6500€. "/>
          <p:cNvPicPr>
            <a:picLocks noChangeAspect="1"/>
          </p:cNvPicPr>
          <p:nvPr/>
        </p:nvPicPr>
        <p:blipFill>
          <a:blip r:embed="rId7"/>
          <a:stretch/>
        </p:blipFill>
        <p:spPr bwMode="auto">
          <a:xfrm>
            <a:off x="7005916" y="344320"/>
            <a:ext cx="4405831" cy="6386572"/>
          </a:xfrm>
          <a:prstGeom prst="rect">
            <a:avLst/>
          </a:prstGeom>
          <a:ln>
            <a:solidFill>
              <a:schemeClr val="tx1"/>
            </a:solidFill>
          </a:ln>
        </p:spPr>
      </p:pic>
      <p:sp>
        <p:nvSpPr>
          <p:cNvPr id="2" name="Rechteck 1">
            <a:extLst>
              <a:ext uri="{C183D7F6-B498-43B3-948B-1728B52AA6E4}">
                <adec:decorative xmlns:adec="http://schemas.microsoft.com/office/drawing/2017/decorative" val="1"/>
              </a:ext>
            </a:extLst>
          </p:cNvPr>
          <p:cNvSpPr/>
          <p:nvPr/>
        </p:nvSpPr>
        <p:spPr bwMode="auto">
          <a:xfrm>
            <a:off x="7990291" y="1484784"/>
            <a:ext cx="2930245" cy="7824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0" name="Textfeld 19" descr="Image source">
            <a:extLst>
              <a:ext uri="{FF2B5EF4-FFF2-40B4-BE49-F238E27FC236}">
                <a16:creationId xmlns:a16="http://schemas.microsoft.com/office/drawing/2014/main" id="{CB81A579-5D65-49ED-930D-6627D62C60BB}"/>
              </a:ext>
            </a:extLst>
          </p:cNvPr>
          <p:cNvSpPr txBox="1"/>
          <p:nvPr/>
        </p:nvSpPr>
        <p:spPr>
          <a:xfrm>
            <a:off x="263352" y="5965452"/>
            <a:ext cx="6445792"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(Nacaps) 2018 - Survey 4. Data collection: 2022. Hanover: FDZ-DZHW. https://doi.org/10.21249/DZHW:nac2018:2.0.0. Questionnaire "Nacaps 2018. Variable Questionnaire for National Academics Panel Study 2018 (4th wave - doctoral candidates) (English) ". Questions B17 &amp; B18.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89</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572B6567-3712-4B94-AF94-395E5C102E3D}"/>
              </a:ext>
            </a:extLst>
          </p:cNvPr>
          <p:cNvSpPr>
            <a:spLocks noGrp="1"/>
          </p:cNvSpPr>
          <p:nvPr>
            <p:ph type="title"/>
          </p:nvPr>
        </p:nvSpPr>
        <p:spPr>
          <a:xfrm>
            <a:off x="263352" y="116632"/>
            <a:ext cx="7130008" cy="623288"/>
          </a:xfrm>
        </p:spPr>
        <p:txBody>
          <a:bodyPr>
            <a:normAutofit/>
          </a:bodyPr>
          <a:lstStyle/>
          <a:p>
            <a:r>
              <a:rPr lang="en-US" sz="2400" dirty="0">
                <a:solidFill>
                  <a:schemeClr val="bg1"/>
                </a:solidFill>
                <a:latin typeface="Arial"/>
              </a:rPr>
              <a:t>Individual Tendencies and Social Effects</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gefaltete Ecke 11"/>
          <p:cNvSpPr/>
          <p:nvPr/>
        </p:nvSpPr>
        <p:spPr bwMode="auto">
          <a:xfrm>
            <a:off x="407368" y="1367202"/>
            <a:ext cx="3024336" cy="1424544"/>
          </a:xfrm>
          <a:prstGeom prst="foldedCorner">
            <a:avLst>
              <a:gd name="adj" fmla="val 16667"/>
            </a:avLst>
          </a:prstGeom>
          <a:solidFill>
            <a:schemeClr val="accent5">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Item-nonresponse</a:t>
            </a:r>
            <a:endParaRPr lang="en-US" dirty="0"/>
          </a:p>
          <a:p>
            <a:pPr>
              <a:spcAft>
                <a:spcPts val="600"/>
              </a:spcAft>
              <a:defRPr/>
            </a:pPr>
            <a:r>
              <a:rPr lang="en-US" dirty="0">
                <a:solidFill>
                  <a:schemeClr val="tx1"/>
                </a:solidFill>
                <a:latin typeface="Arial"/>
                <a:cs typeface="Arial"/>
              </a:rPr>
              <a:t>Respondents </a:t>
            </a:r>
            <a:r>
              <a:rPr lang="en-US" b="1" dirty="0">
                <a:solidFill>
                  <a:schemeClr val="tx1"/>
                </a:solidFill>
                <a:latin typeface="Arial"/>
                <a:cs typeface="Arial"/>
              </a:rPr>
              <a:t>skip</a:t>
            </a:r>
            <a:r>
              <a:rPr lang="en-US" dirty="0">
                <a:solidFill>
                  <a:schemeClr val="tx1"/>
                </a:solidFill>
                <a:latin typeface="Arial"/>
                <a:cs typeface="Arial"/>
              </a:rPr>
              <a:t> or </a:t>
            </a:r>
            <a:r>
              <a:rPr lang="en-US" b="1" dirty="0">
                <a:solidFill>
                  <a:schemeClr val="tx1"/>
                </a:solidFill>
                <a:latin typeface="Arial"/>
                <a:cs typeface="Arial"/>
              </a:rPr>
              <a:t>refuse</a:t>
            </a:r>
            <a:r>
              <a:rPr lang="en-US" dirty="0">
                <a:solidFill>
                  <a:schemeClr val="tx1"/>
                </a:solidFill>
                <a:latin typeface="Arial"/>
                <a:cs typeface="Arial"/>
              </a:rPr>
              <a:t> to answer one or more questions</a:t>
            </a:r>
            <a:endParaRPr lang="en-US" dirty="0"/>
          </a:p>
        </p:txBody>
      </p:sp>
      <p:sp>
        <p:nvSpPr>
          <p:cNvPr id="27" name="Textfeld 26"/>
          <p:cNvSpPr txBox="1"/>
          <p:nvPr/>
        </p:nvSpPr>
        <p:spPr bwMode="auto">
          <a:xfrm>
            <a:off x="162997" y="3098647"/>
            <a:ext cx="3412723" cy="2185214"/>
          </a:xfrm>
          <a:prstGeom prst="rect">
            <a:avLst/>
          </a:prstGeom>
          <a:noFill/>
        </p:spPr>
        <p:txBody>
          <a:bodyPr wrap="square">
            <a:spAutoFit/>
          </a:bodyPr>
          <a:lstStyle/>
          <a:p>
            <a:pPr marL="85725">
              <a:spcAft>
                <a:spcPts val="600"/>
              </a:spcAft>
              <a:defRPr/>
            </a:pPr>
            <a:r>
              <a:rPr lang="en-US" b="1" dirty="0">
                <a:solidFill>
                  <a:srgbClr val="0070C0"/>
                </a:solidFill>
                <a:latin typeface="Arial"/>
                <a:cs typeface="Arial"/>
              </a:rPr>
              <a:t>Measures</a:t>
            </a:r>
            <a:endParaRPr lang="en-US" dirty="0"/>
          </a:p>
          <a:p>
            <a:pPr marL="371475" indent="-285750">
              <a:spcAft>
                <a:spcPts val="600"/>
              </a:spcAft>
              <a:buFont typeface="Wingdings"/>
              <a:buChar char="ü"/>
              <a:defRPr/>
            </a:pPr>
            <a:r>
              <a:rPr lang="en-US" dirty="0">
                <a:latin typeface="Arial"/>
                <a:cs typeface="Arial"/>
              </a:rPr>
              <a:t>Assure </a:t>
            </a:r>
            <a:r>
              <a:rPr lang="en-US" b="1" dirty="0">
                <a:latin typeface="Arial"/>
                <a:cs typeface="Arial"/>
              </a:rPr>
              <a:t>anonymity</a:t>
            </a:r>
            <a:r>
              <a:rPr lang="en-US" dirty="0">
                <a:latin typeface="Arial"/>
                <a:cs typeface="Arial"/>
              </a:rPr>
              <a:t> and confidentiality</a:t>
            </a:r>
            <a:endParaRPr lang="en-US" dirty="0"/>
          </a:p>
          <a:p>
            <a:pPr marL="371475" indent="-285750">
              <a:spcAft>
                <a:spcPts val="600"/>
              </a:spcAft>
              <a:buFont typeface="Wingdings"/>
              <a:buChar char="ü"/>
              <a:defRPr/>
            </a:pPr>
            <a:r>
              <a:rPr lang="en-US" dirty="0">
                <a:latin typeface="Arial"/>
                <a:cs typeface="Arial"/>
              </a:rPr>
              <a:t>Provide </a:t>
            </a:r>
            <a:r>
              <a:rPr lang="en-US" b="1" dirty="0">
                <a:latin typeface="Arial"/>
                <a:cs typeface="Arial"/>
              </a:rPr>
              <a:t>optional questions </a:t>
            </a:r>
            <a:r>
              <a:rPr lang="en-US" dirty="0">
                <a:latin typeface="Arial"/>
                <a:cs typeface="Arial"/>
              </a:rPr>
              <a:t>for sensitive topics or include a "Prefer not to say" option</a:t>
            </a:r>
            <a:endParaRPr lang="en-US" dirty="0"/>
          </a:p>
        </p:txBody>
      </p:sp>
      <p:pic>
        <p:nvPicPr>
          <p:cNvPr id="3" name="Grafik 2" descr="A screenshot of a Nacaps survey question showing an informative statement about the next questions, asking respondents if they are willing to provide the survey with information regarding their health. Respondents can choose between „yes“ and „no“. "/>
          <p:cNvPicPr>
            <a:picLocks noChangeAspect="1"/>
          </p:cNvPicPr>
          <p:nvPr/>
        </p:nvPicPr>
        <p:blipFill>
          <a:blip r:embed="rId6"/>
          <a:stretch/>
        </p:blipFill>
        <p:spPr bwMode="auto">
          <a:xfrm>
            <a:off x="3935760" y="1367202"/>
            <a:ext cx="7506748" cy="3772426"/>
          </a:xfrm>
          <a:prstGeom prst="rect">
            <a:avLst/>
          </a:prstGeom>
          <a:ln>
            <a:solidFill>
              <a:schemeClr val="tx1"/>
            </a:solidFill>
          </a:ln>
        </p:spPr>
      </p:pic>
      <p:sp>
        <p:nvSpPr>
          <p:cNvPr id="13" name="Textfeld 12" descr="Image source">
            <a:extLst>
              <a:ext uri="{FF2B5EF4-FFF2-40B4-BE49-F238E27FC236}">
                <a16:creationId xmlns:a16="http://schemas.microsoft.com/office/drawing/2014/main" id="{CC73D4E9-0905-4794-8041-26B2B1D50058}"/>
              </a:ext>
            </a:extLst>
          </p:cNvPr>
          <p:cNvSpPr txBox="1"/>
          <p:nvPr/>
        </p:nvSpPr>
        <p:spPr>
          <a:xfrm>
            <a:off x="3845836" y="5157192"/>
            <a:ext cx="7650764" cy="415498"/>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4. Data collection: 2022.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(4th wave - doctoral candidates) (English) ". Question C09.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a:extLst>
              <a:ext uri="{C183D7F6-B498-43B3-948B-1728B52AA6E4}">
                <adec:decorative xmlns:adec="http://schemas.microsoft.com/office/drawing/2017/decorative" val="1"/>
              </a:ext>
            </a:extLst>
          </p:cNvPr>
          <p:cNvPicPr>
            <a:picLocks noChangeAspect="1"/>
          </p:cNvPicPr>
          <p:nvPr/>
        </p:nvPicPr>
        <p:blipFill>
          <a:blip r:embed="rId3"/>
          <a:srcRect l="12299"/>
          <a:stretch/>
        </p:blipFill>
        <p:spPr bwMode="auto">
          <a:xfrm>
            <a:off x="-24680" y="-27384"/>
            <a:ext cx="12293600" cy="6908006"/>
          </a:xfrm>
          <a:prstGeom prst="rect">
            <a:avLst/>
          </a:prstGeom>
        </p:spPr>
      </p:pic>
      <p:sp>
        <p:nvSpPr>
          <p:cNvPr id="5" name="Foliennummernplatzhalter 3">
            <a:extLst>
              <a:ext uri="{FF2B5EF4-FFF2-40B4-BE49-F238E27FC236}">
                <a16:creationId xmlns:a16="http://schemas.microsoft.com/office/drawing/2014/main" id="{093BCD33-260F-43B2-BC84-0CFC8A33051D}"/>
              </a:ext>
            </a:extLst>
          </p:cNvPr>
          <p:cNvSpPr>
            <a:spLocks noGrp="1"/>
          </p:cNvSpPr>
          <p:nvPr>
            <p:ph type="sldNum" sz="quarter" idx="12"/>
          </p:nvPr>
        </p:nvSpPr>
        <p:spPr bwMode="auto"/>
        <p:txBody>
          <a:bodyPr/>
          <a:lstStyle/>
          <a:p>
            <a:pPr algn="r">
              <a:defRPr/>
            </a:pPr>
            <a:r>
              <a:rPr lang="de-DE" dirty="0">
                <a:solidFill>
                  <a:schemeClr val="bg1">
                    <a:lumMod val="50000"/>
                  </a:schemeClr>
                </a:solidFill>
                <a:latin typeface="Helvetica"/>
              </a:rPr>
              <a:t>9</a:t>
            </a:r>
          </a:p>
        </p:txBody>
      </p:sp>
      <p:sp>
        <p:nvSpPr>
          <p:cNvPr id="2" name="Titel 1">
            <a:extLst>
              <a:ext uri="{FF2B5EF4-FFF2-40B4-BE49-F238E27FC236}">
                <a16:creationId xmlns:a16="http://schemas.microsoft.com/office/drawing/2014/main" id="{D964A803-9BB0-4E85-BF24-E788A1B7FA49}"/>
              </a:ext>
            </a:extLst>
          </p:cNvPr>
          <p:cNvSpPr>
            <a:spLocks noGrp="1"/>
          </p:cNvSpPr>
          <p:nvPr>
            <p:ph type="title"/>
          </p:nvPr>
        </p:nvSpPr>
        <p:spPr>
          <a:xfrm>
            <a:off x="3335928" y="2996952"/>
            <a:ext cx="5257800" cy="1325563"/>
          </a:xfrm>
        </p:spPr>
        <p:txBody>
          <a:bodyPr>
            <a:normAutofit/>
          </a:bodyPr>
          <a:lstStyle/>
          <a:p>
            <a:pPr algn="ctr"/>
            <a:r>
              <a:rPr lang="en-US" sz="2400" b="1">
                <a:solidFill>
                  <a:schemeClr val="bg1"/>
                </a:solidFill>
                <a:latin typeface="Arial" panose="020B0604020202020204" pitchFamily="34" charset="0"/>
                <a:cs typeface="Arial" panose="020B0604020202020204" pitchFamily="34" charset="0"/>
              </a:rPr>
              <a:t>Why Is a Well-Designed Questionnaire Important?</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90</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2CBBA212-03C4-4C74-BC33-BE677D785054}"/>
              </a:ext>
            </a:extLst>
          </p:cNvPr>
          <p:cNvSpPr>
            <a:spLocks noGrp="1"/>
          </p:cNvSpPr>
          <p:nvPr>
            <p:ph type="title"/>
          </p:nvPr>
        </p:nvSpPr>
        <p:spPr>
          <a:xfrm>
            <a:off x="223340" y="126816"/>
            <a:ext cx="6376716" cy="806705"/>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Situational Effects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2" name="Rechteck: gefaltete Ecke 11"/>
          <p:cNvSpPr/>
          <p:nvPr/>
        </p:nvSpPr>
        <p:spPr bwMode="auto">
          <a:xfrm>
            <a:off x="1055440" y="1363785"/>
            <a:ext cx="4248472" cy="1777183"/>
          </a:xfrm>
          <a:prstGeom prst="foldedCorner">
            <a:avLst>
              <a:gd name="adj" fmla="val 16667"/>
            </a:avLst>
          </a:prstGeom>
          <a:solidFill>
            <a:schemeClr val="accent4">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Interviewer Effect</a:t>
            </a:r>
            <a:endParaRPr lang="en-US" dirty="0"/>
          </a:p>
          <a:p>
            <a:pPr>
              <a:spcAft>
                <a:spcPts val="600"/>
              </a:spcAft>
              <a:defRPr/>
            </a:pPr>
            <a:r>
              <a:rPr lang="en-US" b="1" dirty="0">
                <a:solidFill>
                  <a:schemeClr val="tx1"/>
                </a:solidFill>
                <a:latin typeface="Arial"/>
                <a:cs typeface="Arial"/>
              </a:rPr>
              <a:t>Characteristics </a:t>
            </a:r>
            <a:r>
              <a:rPr lang="en-US" dirty="0">
                <a:solidFill>
                  <a:schemeClr val="tx1"/>
                </a:solidFill>
                <a:latin typeface="Arial"/>
                <a:cs typeface="Arial"/>
              </a:rPr>
              <a:t>of the interviewer (e.g., age, gender, ethnicity, demeanor) can influence how respondents answer questions </a:t>
            </a:r>
            <a:endParaRPr lang="en-US" dirty="0"/>
          </a:p>
        </p:txBody>
      </p:sp>
      <p:sp>
        <p:nvSpPr>
          <p:cNvPr id="27" name="Textfeld 26"/>
          <p:cNvSpPr txBox="1"/>
          <p:nvPr/>
        </p:nvSpPr>
        <p:spPr bwMode="auto">
          <a:xfrm>
            <a:off x="911423" y="3645023"/>
            <a:ext cx="4681239" cy="2514960"/>
          </a:xfrm>
          <a:prstGeom prst="rect">
            <a:avLst/>
          </a:prstGeom>
          <a:noFill/>
        </p:spPr>
        <p:txBody>
          <a:bodyPr wrap="square">
            <a:spAutoFit/>
          </a:bodyPr>
          <a:lstStyle/>
          <a:p>
            <a:pPr marL="85725">
              <a:spcAft>
                <a:spcPts val="600"/>
              </a:spcAft>
              <a:defRPr/>
            </a:pPr>
            <a:r>
              <a:rPr lang="en-US" b="1" dirty="0">
                <a:solidFill>
                  <a:srgbClr val="0070C0"/>
                </a:solidFill>
                <a:latin typeface="Arial"/>
                <a:cs typeface="Arial"/>
              </a:rPr>
              <a:t>Measures</a:t>
            </a:r>
            <a:endParaRPr lang="en-US" dirty="0"/>
          </a:p>
          <a:p>
            <a:pPr marL="371475" indent="-285750">
              <a:spcAft>
                <a:spcPts val="600"/>
              </a:spcAft>
              <a:buFont typeface="Wingdings"/>
              <a:buChar char="ü"/>
              <a:defRPr/>
            </a:pPr>
            <a:r>
              <a:rPr lang="en-US" dirty="0">
                <a:latin typeface="Arial"/>
                <a:cs typeface="Arial"/>
              </a:rPr>
              <a:t>Train interviewers to be neutral and non-judgmental.</a:t>
            </a:r>
            <a:endParaRPr lang="en-US" dirty="0"/>
          </a:p>
          <a:p>
            <a:pPr marL="371475" indent="-285750">
              <a:spcAft>
                <a:spcPts val="600"/>
              </a:spcAft>
              <a:buFont typeface="Wingdings"/>
              <a:buChar char="ü"/>
              <a:defRPr/>
            </a:pPr>
            <a:r>
              <a:rPr lang="en-US" b="1" dirty="0">
                <a:latin typeface="Arial"/>
                <a:cs typeface="Arial"/>
              </a:rPr>
              <a:t>Standardized</a:t>
            </a:r>
            <a:r>
              <a:rPr lang="en-US" dirty="0">
                <a:latin typeface="Arial"/>
                <a:cs typeface="Arial"/>
              </a:rPr>
              <a:t> scripts and question phrasing to reduce variability in how questions are asked</a:t>
            </a:r>
            <a:endParaRPr lang="en-US" dirty="0"/>
          </a:p>
          <a:p>
            <a:pPr marL="371475" indent="-285750">
              <a:spcAft>
                <a:spcPts val="600"/>
              </a:spcAft>
              <a:buFont typeface="Wingdings"/>
              <a:buChar char="ü"/>
              <a:defRPr/>
            </a:pPr>
            <a:r>
              <a:rPr lang="en-US" dirty="0">
                <a:latin typeface="Arial"/>
                <a:cs typeface="Arial"/>
              </a:rPr>
              <a:t>Use </a:t>
            </a:r>
            <a:r>
              <a:rPr lang="en-US" b="1" dirty="0">
                <a:latin typeface="Arial"/>
                <a:cs typeface="Arial"/>
              </a:rPr>
              <a:t>self-administered modes </a:t>
            </a:r>
            <a:r>
              <a:rPr lang="en-US" dirty="0">
                <a:latin typeface="Arial"/>
                <a:cs typeface="Arial"/>
              </a:rPr>
              <a:t>for sensitive topics.</a:t>
            </a:r>
            <a:endParaRPr lang="en-US" dirty="0"/>
          </a:p>
        </p:txBody>
      </p:sp>
      <p:sp>
        <p:nvSpPr>
          <p:cNvPr id="11" name="Rechteck: gefaltete Ecke 10"/>
          <p:cNvSpPr/>
          <p:nvPr/>
        </p:nvSpPr>
        <p:spPr bwMode="auto">
          <a:xfrm>
            <a:off x="6456040" y="1363783"/>
            <a:ext cx="4508157" cy="1777183"/>
          </a:xfrm>
          <a:prstGeom prst="foldedCorner">
            <a:avLst>
              <a:gd name="adj" fmla="val 16667"/>
            </a:avLst>
          </a:prstGeom>
          <a:solidFill>
            <a:schemeClr val="accent4">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Presence Effect</a:t>
            </a:r>
            <a:endParaRPr lang="en-US" dirty="0"/>
          </a:p>
          <a:p>
            <a:pPr>
              <a:spcAft>
                <a:spcPts val="600"/>
              </a:spcAft>
              <a:defRPr/>
            </a:pPr>
            <a:r>
              <a:rPr lang="en-US" dirty="0">
                <a:solidFill>
                  <a:schemeClr val="tx1"/>
                </a:solidFill>
                <a:latin typeface="Arial"/>
                <a:cs typeface="Arial"/>
              </a:rPr>
              <a:t>The </a:t>
            </a:r>
            <a:r>
              <a:rPr lang="en-US" b="1" dirty="0">
                <a:solidFill>
                  <a:schemeClr val="tx1"/>
                </a:solidFill>
                <a:latin typeface="Arial"/>
                <a:cs typeface="Arial"/>
              </a:rPr>
              <a:t>presence of other people </a:t>
            </a:r>
            <a:r>
              <a:rPr lang="en-US" dirty="0">
                <a:solidFill>
                  <a:schemeClr val="tx1"/>
                </a:solidFill>
                <a:latin typeface="Arial"/>
                <a:cs typeface="Arial"/>
              </a:rPr>
              <a:t>during the survey (e.g., family members, peers) can influence responses</a:t>
            </a:r>
            <a:endParaRPr lang="en-US" dirty="0"/>
          </a:p>
        </p:txBody>
      </p:sp>
      <p:sp>
        <p:nvSpPr>
          <p:cNvPr id="13" name="Textfeld 12"/>
          <p:cNvSpPr txBox="1"/>
          <p:nvPr/>
        </p:nvSpPr>
        <p:spPr bwMode="auto">
          <a:xfrm>
            <a:off x="6433542" y="3717034"/>
            <a:ext cx="4680520" cy="1908215"/>
          </a:xfrm>
          <a:prstGeom prst="rect">
            <a:avLst/>
          </a:prstGeom>
          <a:noFill/>
        </p:spPr>
        <p:txBody>
          <a:bodyPr wrap="square">
            <a:spAutoFit/>
          </a:bodyPr>
          <a:lstStyle/>
          <a:p>
            <a:pPr marL="85725">
              <a:spcAft>
                <a:spcPts val="600"/>
              </a:spcAft>
              <a:defRPr/>
            </a:pPr>
            <a:r>
              <a:rPr lang="en-US" b="1" dirty="0">
                <a:solidFill>
                  <a:srgbClr val="0070C0"/>
                </a:solidFill>
                <a:latin typeface="Arial"/>
                <a:cs typeface="Arial"/>
              </a:rPr>
              <a:t>Measures</a:t>
            </a:r>
            <a:endParaRPr lang="en-US" dirty="0"/>
          </a:p>
          <a:p>
            <a:pPr marL="371475" indent="-285750">
              <a:spcAft>
                <a:spcPts val="600"/>
              </a:spcAft>
              <a:buFont typeface="Wingdings"/>
              <a:buChar char="ü"/>
              <a:defRPr/>
            </a:pPr>
            <a:r>
              <a:rPr lang="en-US" dirty="0">
                <a:latin typeface="Arial"/>
                <a:cs typeface="Arial"/>
              </a:rPr>
              <a:t>Conduct surveys in </a:t>
            </a:r>
            <a:r>
              <a:rPr lang="en-US" b="1" dirty="0">
                <a:latin typeface="Arial"/>
                <a:cs typeface="Arial"/>
              </a:rPr>
              <a:t>private settings </a:t>
            </a:r>
            <a:r>
              <a:rPr lang="en-US" dirty="0">
                <a:latin typeface="Arial"/>
                <a:cs typeface="Arial"/>
              </a:rPr>
              <a:t>to minimize the influence of others</a:t>
            </a:r>
            <a:endParaRPr lang="en-US" dirty="0"/>
          </a:p>
          <a:p>
            <a:pPr marL="371475" indent="-285750">
              <a:spcAft>
                <a:spcPts val="600"/>
              </a:spcAft>
              <a:buFont typeface="Wingdings"/>
              <a:buChar char="ü"/>
              <a:defRPr/>
            </a:pPr>
            <a:r>
              <a:rPr lang="en-US" dirty="0">
                <a:latin typeface="Arial"/>
                <a:cs typeface="Arial"/>
              </a:rPr>
              <a:t>In group settings emphasize the importance of individual responses and </a:t>
            </a:r>
            <a:r>
              <a:rPr lang="en-US" b="1" dirty="0">
                <a:latin typeface="Arial"/>
                <a:cs typeface="Arial"/>
              </a:rPr>
              <a:t>ensure confidentiality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7" grpId="0"/>
      <p:bldP spid="11" grpId="0" animBg="1"/>
      <p:bldP spid="13" grpId="0"/>
    </p:bld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91</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54C29932-1536-472E-9587-516504D78BC8}"/>
              </a:ext>
            </a:extLst>
          </p:cNvPr>
          <p:cNvSpPr>
            <a:spLocks noGrp="1"/>
          </p:cNvSpPr>
          <p:nvPr>
            <p:ph type="title"/>
          </p:nvPr>
        </p:nvSpPr>
        <p:spPr>
          <a:xfrm>
            <a:off x="335360" y="152939"/>
            <a:ext cx="6193904" cy="585693"/>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Situational Effects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Rechteck: gefaltete Ecke 13"/>
          <p:cNvSpPr/>
          <p:nvPr/>
        </p:nvSpPr>
        <p:spPr bwMode="auto">
          <a:xfrm>
            <a:off x="479376" y="1363785"/>
            <a:ext cx="3240360" cy="1777183"/>
          </a:xfrm>
          <a:prstGeom prst="foldedCorner">
            <a:avLst>
              <a:gd name="adj" fmla="val 16667"/>
            </a:avLst>
          </a:prstGeom>
          <a:solidFill>
            <a:schemeClr val="accent4">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Sponsor Effect</a:t>
            </a:r>
            <a:endParaRPr lang="en-US" dirty="0"/>
          </a:p>
          <a:p>
            <a:pPr>
              <a:spcAft>
                <a:spcPts val="600"/>
              </a:spcAft>
              <a:defRPr/>
            </a:pPr>
            <a:r>
              <a:rPr lang="en-US" dirty="0">
                <a:solidFill>
                  <a:schemeClr val="tx1"/>
                </a:solidFill>
                <a:latin typeface="Arial"/>
                <a:cs typeface="Arial"/>
              </a:rPr>
              <a:t>Respondents' answers are influenced by their knowledge of who is </a:t>
            </a:r>
            <a:r>
              <a:rPr lang="en-US" b="1" dirty="0">
                <a:solidFill>
                  <a:schemeClr val="tx1"/>
                </a:solidFill>
                <a:latin typeface="Arial"/>
                <a:cs typeface="Arial"/>
              </a:rPr>
              <a:t>sponsoring or funding </a:t>
            </a:r>
            <a:r>
              <a:rPr lang="en-US" dirty="0">
                <a:solidFill>
                  <a:schemeClr val="tx1"/>
                </a:solidFill>
                <a:latin typeface="Arial"/>
                <a:cs typeface="Arial"/>
              </a:rPr>
              <a:t>the survey.</a:t>
            </a:r>
            <a:endParaRPr lang="en-US" dirty="0"/>
          </a:p>
        </p:txBody>
      </p:sp>
      <p:pic>
        <p:nvPicPr>
          <p:cNvPr id="3" name="Grafik 2" descr="A comic showing three people. One person is saying „The survey is totally anonymous so write what you want“ to two other people  who are sitting at a desk in front of a laptop. The next picture placed two days later shows the first person asking one of the two people (Bob) why they haven’t filled out the survey, to which Bob responds in the next picture with: „How do you know I haven’t?“. "/>
          <p:cNvPicPr>
            <a:picLocks noChangeAspect="1"/>
          </p:cNvPicPr>
          <p:nvPr/>
        </p:nvPicPr>
        <p:blipFill>
          <a:blip r:embed="rId6"/>
          <a:srcRect b="55153"/>
          <a:stretch/>
        </p:blipFill>
        <p:spPr bwMode="auto">
          <a:xfrm>
            <a:off x="3992786" y="1325786"/>
            <a:ext cx="3255341" cy="1459944"/>
          </a:xfrm>
          <a:prstGeom prst="rect">
            <a:avLst/>
          </a:prstGeom>
        </p:spPr>
      </p:pic>
      <p:pic>
        <p:nvPicPr>
          <p:cNvPr id="16" name="Grafik 15" descr="Continuation of the comic: The fourth picture shows the surveyor stammering „I, uuuuh…“ and leaving in the fifth. The last picture shows the second respondent asking to edit their response. "/>
          <p:cNvPicPr>
            <a:picLocks noChangeAspect="1"/>
          </p:cNvPicPr>
          <p:nvPr/>
        </p:nvPicPr>
        <p:blipFill rotWithShape="1">
          <a:blip r:embed="rId6"/>
          <a:srcRect t="45575" b="9040"/>
          <a:stretch/>
        </p:blipFill>
        <p:spPr bwMode="auto">
          <a:xfrm>
            <a:off x="7233146" y="1325786"/>
            <a:ext cx="3255341" cy="1477429"/>
          </a:xfrm>
          <a:prstGeom prst="rect">
            <a:avLst/>
          </a:prstGeom>
        </p:spPr>
      </p:pic>
      <p:sp>
        <p:nvSpPr>
          <p:cNvPr id="17" name="Textfeld 16" descr="Image source">
            <a:extLst>
              <a:ext uri="{FF2B5EF4-FFF2-40B4-BE49-F238E27FC236}">
                <a16:creationId xmlns:a16="http://schemas.microsoft.com/office/drawing/2014/main" id="{E866D6B9-6BE0-4B3E-B7B9-DAFFF202BF0A}"/>
              </a:ext>
            </a:extLst>
          </p:cNvPr>
          <p:cNvSpPr txBox="1"/>
          <p:nvPr/>
        </p:nvSpPr>
        <p:spPr>
          <a:xfrm>
            <a:off x="4010323" y="2778997"/>
            <a:ext cx="6398072" cy="307777"/>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Work Chronicles / Ravi B. (2021, August 12). Comic: Anonymous Employee Survey. Retrieved June 25, 2025, from </a:t>
            </a:r>
            <a:r>
              <a:rPr lang="en-US" sz="700" dirty="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https://workchronicles.substack.com/p/comic-anonymous-employee-survey</a:t>
            </a:r>
            <a:endParaRPr lang="en-US" sz="700" dirty="0">
              <a:solidFill>
                <a:schemeClr val="bg1">
                  <a:lumMod val="75000"/>
                </a:schemeClr>
              </a:solidFill>
              <a:latin typeface="Arial" panose="020B0604020202020204" pitchFamily="34" charset="0"/>
              <a:cs typeface="Arial" panose="020B0604020202020204" pitchFamily="34" charset="0"/>
            </a:endParaRPr>
          </a:p>
        </p:txBody>
      </p:sp>
      <p:sp>
        <p:nvSpPr>
          <p:cNvPr id="15" name="Textfeld 14"/>
          <p:cNvSpPr txBox="1"/>
          <p:nvPr/>
        </p:nvSpPr>
        <p:spPr bwMode="auto">
          <a:xfrm>
            <a:off x="479376" y="3645024"/>
            <a:ext cx="3412723" cy="2262158"/>
          </a:xfrm>
          <a:prstGeom prst="rect">
            <a:avLst/>
          </a:prstGeom>
          <a:noFill/>
        </p:spPr>
        <p:txBody>
          <a:bodyPr wrap="square">
            <a:spAutoFit/>
          </a:bodyPr>
          <a:lstStyle/>
          <a:p>
            <a:pPr marL="85725">
              <a:spcAft>
                <a:spcPts val="600"/>
              </a:spcAft>
              <a:defRPr/>
            </a:pPr>
            <a:r>
              <a:rPr lang="en-US" b="1" dirty="0">
                <a:solidFill>
                  <a:srgbClr val="0070C0"/>
                </a:solidFill>
                <a:latin typeface="Arial"/>
                <a:cs typeface="Arial"/>
              </a:rPr>
              <a:t>Measures</a:t>
            </a:r>
            <a:endParaRPr lang="en-US" dirty="0"/>
          </a:p>
          <a:p>
            <a:pPr marL="371475" indent="-285750">
              <a:spcAft>
                <a:spcPts val="600"/>
              </a:spcAft>
              <a:buFont typeface="Wingdings"/>
              <a:buChar char="ü"/>
              <a:defRPr/>
            </a:pPr>
            <a:r>
              <a:rPr lang="en-US" dirty="0">
                <a:latin typeface="Arial"/>
                <a:cs typeface="Arial"/>
              </a:rPr>
              <a:t>Assure </a:t>
            </a:r>
            <a:r>
              <a:rPr lang="en-US" b="1" dirty="0">
                <a:latin typeface="Arial"/>
                <a:cs typeface="Arial"/>
              </a:rPr>
              <a:t>anonymity </a:t>
            </a:r>
            <a:r>
              <a:rPr lang="en-US" dirty="0">
                <a:latin typeface="Arial"/>
                <a:cs typeface="Arial"/>
              </a:rPr>
              <a:t>and confidentiality</a:t>
            </a:r>
            <a:endParaRPr lang="en-US" dirty="0"/>
          </a:p>
          <a:p>
            <a:pPr marL="371475" indent="-285750">
              <a:spcAft>
                <a:spcPts val="600"/>
              </a:spcAft>
              <a:buFont typeface="Wingdings"/>
              <a:buChar char="ü"/>
              <a:defRPr/>
            </a:pPr>
            <a:r>
              <a:rPr lang="en-US" dirty="0">
                <a:latin typeface="Arial"/>
                <a:cs typeface="Arial"/>
              </a:rPr>
              <a:t>Use </a:t>
            </a:r>
            <a:r>
              <a:rPr lang="en-US" b="1" dirty="0">
                <a:latin typeface="Arial"/>
                <a:cs typeface="Arial"/>
              </a:rPr>
              <a:t>third-party survey </a:t>
            </a:r>
            <a:r>
              <a:rPr lang="en-US" dirty="0">
                <a:latin typeface="Arial"/>
                <a:cs typeface="Arial"/>
              </a:rPr>
              <a:t>administrators</a:t>
            </a:r>
            <a:endParaRPr lang="en-US" dirty="0"/>
          </a:p>
          <a:p>
            <a:pPr marL="371475" indent="-285750">
              <a:spcAft>
                <a:spcPts val="600"/>
              </a:spcAft>
              <a:buFont typeface="Wingdings"/>
              <a:buChar char="ü"/>
              <a:defRPr/>
            </a:pPr>
            <a:r>
              <a:rPr lang="en-US" b="1" dirty="0">
                <a:latin typeface="Arial"/>
                <a:cs typeface="Arial"/>
              </a:rPr>
              <a:t>Disclose</a:t>
            </a:r>
            <a:r>
              <a:rPr lang="en-US" dirty="0">
                <a:latin typeface="Arial"/>
                <a:cs typeface="Arial"/>
              </a:rPr>
              <a:t> sponsorship transparently</a:t>
            </a:r>
            <a:endParaRPr lang="en-US" dirty="0"/>
          </a:p>
        </p:txBody>
      </p:sp>
      <p:pic>
        <p:nvPicPr>
          <p:cNvPr id="7" name="Grafik 6" descr="A screenshot from the nacaps survey showing a question asking the respondents if they consent to their survey data being shared with the university they are registered at. A Yes-or-No Answer option is given. "/>
          <p:cNvPicPr>
            <a:picLocks noChangeAspect="1"/>
          </p:cNvPicPr>
          <p:nvPr/>
        </p:nvPicPr>
        <p:blipFill>
          <a:blip r:embed="rId8"/>
          <a:stretch/>
        </p:blipFill>
        <p:spPr bwMode="auto">
          <a:xfrm>
            <a:off x="3941090" y="3450344"/>
            <a:ext cx="6547397" cy="2929886"/>
          </a:xfrm>
          <a:prstGeom prst="rect">
            <a:avLst/>
          </a:prstGeom>
          <a:ln>
            <a:solidFill>
              <a:schemeClr val="tx1"/>
            </a:solidFill>
          </a:ln>
        </p:spPr>
      </p:pic>
      <p:sp>
        <p:nvSpPr>
          <p:cNvPr id="18" name="Textfeld 17" descr="Image source"/>
          <p:cNvSpPr txBox="1"/>
          <p:nvPr/>
        </p:nvSpPr>
        <p:spPr bwMode="auto">
          <a:xfrm>
            <a:off x="3892098" y="6362744"/>
            <a:ext cx="6668397" cy="661720"/>
          </a:xfrm>
          <a:prstGeom prst="rect">
            <a:avLst/>
          </a:prstGeom>
          <a:noFill/>
        </p:spPr>
        <p:txBody>
          <a:bodyPr wrap="square">
            <a:spAutoFit/>
          </a:bodyPr>
          <a:lstStyle/>
          <a:p>
            <a:pPr>
              <a:defRPr/>
            </a:pPr>
            <a:r>
              <a:rPr lang="en-US" sz="700" dirty="0">
                <a:solidFill>
                  <a:schemeClr val="bg1">
                    <a:lumMod val="75000"/>
                  </a:schemeClr>
                </a:solidFill>
                <a:latin typeface="Arial" panose="020B0604020202020204" pitchFamily="34" charset="0"/>
                <a:cs typeface="Arial" panose="020B0604020202020204" pitchFamily="34" charset="0"/>
              </a:rPr>
              <a:t>German Centre for Higher Education Research and Science Studies (2024). National Academics Panel Study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 Survey 1. Data collection: 2019. Hanover: FDZ-DZHW. https://doi.org/10.21249/DZHW:nac2018:2.0.0. Questionnaire "</a:t>
            </a:r>
            <a:r>
              <a:rPr lang="en-US" sz="700" dirty="0" err="1">
                <a:solidFill>
                  <a:schemeClr val="bg1">
                    <a:lumMod val="75000"/>
                  </a:schemeClr>
                </a:solidFill>
                <a:latin typeface="Arial" panose="020B0604020202020204" pitchFamily="34" charset="0"/>
                <a:cs typeface="Arial" panose="020B0604020202020204" pitchFamily="34" charset="0"/>
              </a:rPr>
              <a:t>Nacaps</a:t>
            </a:r>
            <a:r>
              <a:rPr lang="en-US" sz="700" dirty="0">
                <a:solidFill>
                  <a:schemeClr val="bg1">
                    <a:lumMod val="75000"/>
                  </a:schemeClr>
                </a:solidFill>
                <a:latin typeface="Arial" panose="020B0604020202020204" pitchFamily="34" charset="0"/>
                <a:cs typeface="Arial" panose="020B0604020202020204" pitchFamily="34" charset="0"/>
              </a:rPr>
              <a:t> 2018. Variable Questionnaire for National Academics Panel Study 2018 (1st wave - doctoral candidates) (English) ". Question index2.</a:t>
            </a:r>
          </a:p>
          <a:p>
            <a:pPr>
              <a:defRPr/>
            </a:pP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92</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C8925912-783E-4556-B5FA-40BF46911734}"/>
              </a:ext>
            </a:extLst>
          </p:cNvPr>
          <p:cNvSpPr>
            <a:spLocks noGrp="1"/>
          </p:cNvSpPr>
          <p:nvPr>
            <p:ph type="title"/>
          </p:nvPr>
        </p:nvSpPr>
        <p:spPr>
          <a:xfrm>
            <a:off x="335360" y="144009"/>
            <a:ext cx="4393704" cy="476679"/>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Construction Effects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Rechteck: gefaltete Ecke 13"/>
          <p:cNvSpPr/>
          <p:nvPr/>
        </p:nvSpPr>
        <p:spPr bwMode="auto">
          <a:xfrm>
            <a:off x="479376" y="1363785"/>
            <a:ext cx="3240360" cy="1777183"/>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Leading Bias</a:t>
            </a:r>
            <a:endParaRPr lang="en-US" dirty="0"/>
          </a:p>
          <a:p>
            <a:pPr>
              <a:spcAft>
                <a:spcPts val="600"/>
              </a:spcAft>
              <a:defRPr/>
            </a:pPr>
            <a:r>
              <a:rPr lang="en-US" dirty="0">
                <a:solidFill>
                  <a:schemeClr val="tx1"/>
                </a:solidFill>
                <a:latin typeface="Arial"/>
                <a:cs typeface="Arial"/>
              </a:rPr>
              <a:t>Questions subtly </a:t>
            </a:r>
            <a:r>
              <a:rPr lang="en-US" b="1" dirty="0">
                <a:solidFill>
                  <a:schemeClr val="tx1"/>
                </a:solidFill>
                <a:latin typeface="Arial"/>
                <a:cs typeface="Arial"/>
              </a:rPr>
              <a:t>guide </a:t>
            </a:r>
            <a:r>
              <a:rPr lang="en-US" dirty="0">
                <a:solidFill>
                  <a:schemeClr val="tx1"/>
                </a:solidFill>
                <a:latin typeface="Arial"/>
                <a:cs typeface="Arial"/>
              </a:rPr>
              <a:t>respondents toward a particular answer.</a:t>
            </a:r>
            <a:endParaRPr lang="en-US" dirty="0"/>
          </a:p>
        </p:txBody>
      </p:sp>
      <p:sp>
        <p:nvSpPr>
          <p:cNvPr id="26" name="Rechteck: gefaltete Ecke 25"/>
          <p:cNvSpPr/>
          <p:nvPr/>
        </p:nvSpPr>
        <p:spPr bwMode="auto">
          <a:xfrm>
            <a:off x="4079776" y="1363785"/>
            <a:ext cx="3240360" cy="1777183"/>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Question Wording Bias</a:t>
            </a:r>
            <a:endParaRPr lang="en-US" dirty="0"/>
          </a:p>
          <a:p>
            <a:pPr>
              <a:spcAft>
                <a:spcPts val="600"/>
              </a:spcAft>
              <a:defRPr/>
            </a:pPr>
            <a:r>
              <a:rPr lang="en-US" dirty="0">
                <a:solidFill>
                  <a:schemeClr val="tx1"/>
                </a:solidFill>
                <a:latin typeface="Arial"/>
                <a:cs typeface="Arial"/>
              </a:rPr>
              <a:t>Questions are confusing, vague or have unnecessary technical jargon that is </a:t>
            </a:r>
            <a:r>
              <a:rPr lang="en-US" b="1" dirty="0">
                <a:solidFill>
                  <a:schemeClr val="tx1"/>
                </a:solidFill>
                <a:latin typeface="Arial"/>
                <a:cs typeface="Arial"/>
              </a:rPr>
              <a:t>difficult to understand</a:t>
            </a:r>
            <a:endParaRPr lang="en-US" dirty="0"/>
          </a:p>
        </p:txBody>
      </p:sp>
      <p:sp>
        <p:nvSpPr>
          <p:cNvPr id="27" name="Rechteck: gefaltete Ecke 26"/>
          <p:cNvSpPr/>
          <p:nvPr/>
        </p:nvSpPr>
        <p:spPr bwMode="auto">
          <a:xfrm>
            <a:off x="7896200" y="1363785"/>
            <a:ext cx="3240360" cy="1777183"/>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Double </a:t>
            </a:r>
            <a:r>
              <a:rPr lang="en-US" b="1" dirty="0" err="1">
                <a:solidFill>
                  <a:srgbClr val="0070C0"/>
                </a:solidFill>
                <a:latin typeface="Arial"/>
                <a:cs typeface="Arial"/>
              </a:rPr>
              <a:t>Barrelled</a:t>
            </a:r>
            <a:r>
              <a:rPr lang="en-US" b="1" dirty="0">
                <a:solidFill>
                  <a:srgbClr val="0070C0"/>
                </a:solidFill>
                <a:latin typeface="Arial"/>
                <a:cs typeface="Arial"/>
              </a:rPr>
              <a:t> questions</a:t>
            </a:r>
            <a:endParaRPr lang="en-US" dirty="0"/>
          </a:p>
          <a:p>
            <a:pPr>
              <a:spcAft>
                <a:spcPts val="600"/>
              </a:spcAft>
              <a:defRPr/>
            </a:pPr>
            <a:r>
              <a:rPr lang="en-US" dirty="0">
                <a:solidFill>
                  <a:schemeClr val="tx1"/>
                </a:solidFill>
                <a:latin typeface="Arial"/>
                <a:cs typeface="Arial"/>
              </a:rPr>
              <a:t>Combine </a:t>
            </a:r>
            <a:r>
              <a:rPr lang="en-US" b="1" dirty="0">
                <a:solidFill>
                  <a:schemeClr val="tx1"/>
                </a:solidFill>
                <a:latin typeface="Arial"/>
                <a:cs typeface="Arial"/>
              </a:rPr>
              <a:t>two separate inquiries into one</a:t>
            </a:r>
            <a:r>
              <a:rPr lang="en-US" dirty="0">
                <a:solidFill>
                  <a:schemeClr val="tx1"/>
                </a:solidFill>
                <a:latin typeface="Arial"/>
                <a:cs typeface="Arial"/>
              </a:rPr>
              <a:t>, forcing the respondents to answer both with a single response.</a:t>
            </a:r>
            <a:endParaRPr lang="en-US" dirty="0"/>
          </a:p>
        </p:txBody>
      </p:sp>
      <p:sp>
        <p:nvSpPr>
          <p:cNvPr id="28" name="Rechteck: gefaltete Ecke 27"/>
          <p:cNvSpPr/>
          <p:nvPr/>
        </p:nvSpPr>
        <p:spPr bwMode="auto">
          <a:xfrm>
            <a:off x="407368" y="3590254"/>
            <a:ext cx="3240360" cy="1777183"/>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Assumptive Bias</a:t>
            </a:r>
            <a:endParaRPr lang="en-US" dirty="0"/>
          </a:p>
          <a:p>
            <a:pPr>
              <a:spcAft>
                <a:spcPts val="600"/>
              </a:spcAft>
              <a:defRPr/>
            </a:pPr>
            <a:r>
              <a:rPr lang="en-US" dirty="0">
                <a:solidFill>
                  <a:schemeClr val="tx1"/>
                </a:solidFill>
                <a:latin typeface="Arial"/>
                <a:cs typeface="Arial"/>
              </a:rPr>
              <a:t>Question makes an assumption that </a:t>
            </a:r>
            <a:r>
              <a:rPr lang="en-US" b="1" dirty="0">
                <a:solidFill>
                  <a:schemeClr val="tx1"/>
                </a:solidFill>
                <a:latin typeface="Arial"/>
                <a:cs typeface="Arial"/>
              </a:rPr>
              <a:t>might not be true for all respondents</a:t>
            </a:r>
            <a:r>
              <a:rPr lang="en-US" dirty="0">
                <a:solidFill>
                  <a:schemeClr val="tx1"/>
                </a:solidFill>
                <a:latin typeface="Arial"/>
                <a:cs typeface="Arial"/>
              </a:rPr>
              <a:t>.</a:t>
            </a:r>
            <a:endParaRPr lang="en-US" dirty="0"/>
          </a:p>
        </p:txBody>
      </p:sp>
      <p:sp>
        <p:nvSpPr>
          <p:cNvPr id="29" name="Rechteck: gefaltete Ecke 28"/>
          <p:cNvSpPr/>
          <p:nvPr/>
        </p:nvSpPr>
        <p:spPr bwMode="auto">
          <a:xfrm>
            <a:off x="4079776" y="3573016"/>
            <a:ext cx="3240360" cy="1777183"/>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Negative Bias</a:t>
            </a:r>
            <a:endParaRPr lang="en-US" dirty="0"/>
          </a:p>
          <a:p>
            <a:pPr>
              <a:spcAft>
                <a:spcPts val="600"/>
              </a:spcAft>
              <a:defRPr/>
            </a:pPr>
            <a:r>
              <a:rPr lang="en-US" dirty="0">
                <a:solidFill>
                  <a:schemeClr val="tx1"/>
                </a:solidFill>
                <a:latin typeface="Arial"/>
                <a:cs typeface="Arial"/>
              </a:rPr>
              <a:t>Questions with a negative term that forces respondents to interpret </a:t>
            </a:r>
            <a:r>
              <a:rPr lang="en-US" b="1" dirty="0">
                <a:solidFill>
                  <a:schemeClr val="tx1"/>
                </a:solidFill>
                <a:latin typeface="Arial"/>
                <a:cs typeface="Arial"/>
              </a:rPr>
              <a:t>“no” as the positive answer</a:t>
            </a:r>
            <a:endParaRPr lang="en-US" dirty="0"/>
          </a:p>
        </p:txBody>
      </p:sp>
      <p:sp>
        <p:nvSpPr>
          <p:cNvPr id="31" name="Rechteck: gefaltete Ecke 30"/>
          <p:cNvSpPr/>
          <p:nvPr/>
        </p:nvSpPr>
        <p:spPr bwMode="auto">
          <a:xfrm>
            <a:off x="7896200" y="3590254"/>
            <a:ext cx="3240360" cy="1777183"/>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Response Option Effects</a:t>
            </a:r>
            <a:endParaRPr lang="en-US" dirty="0"/>
          </a:p>
          <a:p>
            <a:pPr>
              <a:spcAft>
                <a:spcPts val="600"/>
              </a:spcAft>
              <a:defRPr/>
            </a:pPr>
            <a:r>
              <a:rPr lang="en-US" dirty="0">
                <a:solidFill>
                  <a:schemeClr val="tx1"/>
                </a:solidFill>
                <a:latin typeface="Arial"/>
                <a:cs typeface="Arial"/>
              </a:rPr>
              <a:t>The way </a:t>
            </a:r>
            <a:r>
              <a:rPr lang="en-US" b="1" dirty="0">
                <a:solidFill>
                  <a:schemeClr val="tx1"/>
                </a:solidFill>
                <a:latin typeface="Arial"/>
                <a:cs typeface="Arial"/>
              </a:rPr>
              <a:t>response options </a:t>
            </a:r>
            <a:r>
              <a:rPr lang="en-US" dirty="0">
                <a:solidFill>
                  <a:schemeClr val="tx1"/>
                </a:solidFill>
                <a:latin typeface="Arial"/>
                <a:cs typeface="Arial"/>
              </a:rPr>
              <a:t>are structured can shape how respondents answer</a:t>
            </a:r>
            <a:endParaRPr lang="en-US" dirty="0"/>
          </a:p>
        </p:txBody>
      </p:sp>
      <p:sp>
        <p:nvSpPr>
          <p:cNvPr id="13" name="Textfeld 12"/>
          <p:cNvSpPr txBox="1"/>
          <p:nvPr/>
        </p:nvSpPr>
        <p:spPr bwMode="auto">
          <a:xfrm>
            <a:off x="263352" y="5586045"/>
            <a:ext cx="7736294" cy="723275"/>
          </a:xfrm>
          <a:prstGeom prst="rect">
            <a:avLst/>
          </a:prstGeom>
          <a:noFill/>
        </p:spPr>
        <p:txBody>
          <a:bodyPr wrap="square">
            <a:spAutoFit/>
          </a:bodyPr>
          <a:lstStyle/>
          <a:p>
            <a:pPr marL="85725">
              <a:spcAft>
                <a:spcPts val="600"/>
              </a:spcAft>
              <a:defRPr/>
            </a:pPr>
            <a:r>
              <a:rPr lang="en-US" b="1" dirty="0">
                <a:solidFill>
                  <a:srgbClr val="0070C0"/>
                </a:solidFill>
                <a:latin typeface="Arial"/>
                <a:cs typeface="Arial"/>
              </a:rPr>
              <a:t>Measures</a:t>
            </a:r>
            <a:endParaRPr lang="en-US" dirty="0"/>
          </a:p>
          <a:p>
            <a:pPr marL="371475" indent="-285750">
              <a:spcAft>
                <a:spcPts val="600"/>
              </a:spcAft>
              <a:buFont typeface="Wingdings"/>
              <a:buChar char="ü"/>
              <a:defRPr/>
            </a:pPr>
            <a:r>
              <a:rPr lang="en-US" dirty="0">
                <a:latin typeface="Arial"/>
                <a:cs typeface="Arial"/>
              </a:rPr>
              <a:t>Choose and construct your questions and response scales wisely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27" grpId="0" animBg="1"/>
      <p:bldP spid="28" grpId="0" animBg="1"/>
      <p:bldP spid="29" grpId="0" animBg="1"/>
      <p:bldP spid="31" grpId="0" animBg="1"/>
      <p:bldP spid="13" grpId="0"/>
    </p:bld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93</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8DBDBBE5-B81D-47FA-898C-7FB324B4D6D2}"/>
              </a:ext>
            </a:extLst>
          </p:cNvPr>
          <p:cNvSpPr>
            <a:spLocks noGrp="1"/>
          </p:cNvSpPr>
          <p:nvPr>
            <p:ph type="title"/>
          </p:nvPr>
        </p:nvSpPr>
        <p:spPr>
          <a:xfrm>
            <a:off x="389960" y="142106"/>
            <a:ext cx="5041776" cy="775875"/>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Exercise: Construction Effects</a:t>
            </a: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7" name="Rechteck 6"/>
          <p:cNvSpPr/>
          <p:nvPr/>
        </p:nvSpPr>
        <p:spPr bwMode="auto">
          <a:xfrm>
            <a:off x="408706" y="1196752"/>
            <a:ext cx="1115990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Bad and good examples</a:t>
            </a:r>
            <a:endParaRPr lang="en-US" dirty="0"/>
          </a:p>
        </p:txBody>
      </p:sp>
      <p:pic>
        <p:nvPicPr>
          <p:cNvPr id="3" name="Grafik 2">
            <a:extLst>
              <a:ext uri="{C183D7F6-B498-43B3-948B-1728B52AA6E4}">
                <adec:decorative xmlns:adec="http://schemas.microsoft.com/office/drawing/2017/decorative" val="1"/>
              </a:ext>
            </a:extLst>
          </p:cNvPr>
          <p:cNvPicPr>
            <a:picLocks noChangeAspect="1"/>
          </p:cNvPicPr>
          <p:nvPr/>
        </p:nvPicPr>
        <p:blipFill>
          <a:blip r:embed="rId6"/>
          <a:stretch/>
        </p:blipFill>
        <p:spPr bwMode="auto">
          <a:xfrm>
            <a:off x="8735144" y="1724014"/>
            <a:ext cx="624865" cy="624865"/>
          </a:xfrm>
          <a:prstGeom prst="rect">
            <a:avLst/>
          </a:prstGeom>
        </p:spPr>
      </p:pic>
      <p:pic>
        <p:nvPicPr>
          <p:cNvPr id="8" name="Grafik 7">
            <a:extLst>
              <a:ext uri="{C183D7F6-B498-43B3-948B-1728B52AA6E4}">
                <adec:decorative xmlns:adec="http://schemas.microsoft.com/office/drawing/2017/decorative" val="1"/>
              </a:ext>
            </a:extLst>
          </p:cNvPr>
          <p:cNvPicPr>
            <a:picLocks noChangeAspect="1"/>
          </p:cNvPicPr>
          <p:nvPr/>
        </p:nvPicPr>
        <p:blipFill>
          <a:blip r:embed="rId7"/>
          <a:stretch/>
        </p:blipFill>
        <p:spPr bwMode="auto">
          <a:xfrm>
            <a:off x="4774704" y="1712933"/>
            <a:ext cx="563939" cy="563939"/>
          </a:xfrm>
          <a:prstGeom prst="rect">
            <a:avLst/>
          </a:prstGeom>
        </p:spPr>
      </p:pic>
      <p:sp>
        <p:nvSpPr>
          <p:cNvPr id="11" name="Textfeld 10"/>
          <p:cNvSpPr txBox="1"/>
          <p:nvPr/>
        </p:nvSpPr>
        <p:spPr bwMode="auto">
          <a:xfrm>
            <a:off x="3647728" y="2341329"/>
            <a:ext cx="3600400" cy="646331"/>
          </a:xfrm>
          <a:prstGeom prst="rect">
            <a:avLst/>
          </a:prstGeom>
          <a:noFill/>
        </p:spPr>
        <p:txBody>
          <a:bodyPr wrap="square">
            <a:spAutoFit/>
          </a:bodyPr>
          <a:lstStyle/>
          <a:p>
            <a:pPr>
              <a:spcAft>
                <a:spcPts val="600"/>
              </a:spcAft>
              <a:defRPr/>
            </a:pPr>
            <a:r>
              <a:rPr lang="en-US" i="1" dirty="0">
                <a:latin typeface="Arial"/>
                <a:cs typeface="Arial"/>
              </a:rPr>
              <a:t>“Don’t you agree that our customer service is excellent?”</a:t>
            </a:r>
          </a:p>
        </p:txBody>
      </p:sp>
      <p:sp>
        <p:nvSpPr>
          <p:cNvPr id="13" name="Textfeld 12"/>
          <p:cNvSpPr txBox="1"/>
          <p:nvPr/>
        </p:nvSpPr>
        <p:spPr bwMode="auto">
          <a:xfrm>
            <a:off x="408706" y="2341329"/>
            <a:ext cx="6839422" cy="369332"/>
          </a:xfrm>
          <a:prstGeom prst="rect">
            <a:avLst/>
          </a:prstGeom>
          <a:noFill/>
        </p:spPr>
        <p:txBody>
          <a:bodyPr wrap="square">
            <a:spAutoFit/>
          </a:bodyPr>
          <a:lstStyle/>
          <a:p>
            <a:pPr>
              <a:spcAft>
                <a:spcPts val="600"/>
              </a:spcAft>
              <a:defRPr/>
            </a:pPr>
            <a:r>
              <a:rPr lang="en-US" dirty="0">
                <a:latin typeface="Arial"/>
                <a:cs typeface="Arial"/>
              </a:rPr>
              <a:t>Avoid</a:t>
            </a:r>
            <a:r>
              <a:rPr lang="en-US" b="1" dirty="0">
                <a:latin typeface="Arial"/>
                <a:cs typeface="Arial"/>
              </a:rPr>
              <a:t> leading </a:t>
            </a:r>
            <a:r>
              <a:rPr lang="en-US" dirty="0">
                <a:latin typeface="Arial"/>
                <a:cs typeface="Arial"/>
              </a:rPr>
              <a:t>questions</a:t>
            </a:r>
          </a:p>
        </p:txBody>
      </p:sp>
      <p:sp>
        <p:nvSpPr>
          <p:cNvPr id="14" name="Textfeld 13"/>
          <p:cNvSpPr txBox="1"/>
          <p:nvPr/>
        </p:nvSpPr>
        <p:spPr bwMode="auto">
          <a:xfrm>
            <a:off x="7392145" y="2366997"/>
            <a:ext cx="3240360" cy="646331"/>
          </a:xfrm>
          <a:prstGeom prst="rect">
            <a:avLst/>
          </a:prstGeom>
          <a:noFill/>
        </p:spPr>
        <p:txBody>
          <a:bodyPr wrap="square">
            <a:spAutoFit/>
          </a:bodyPr>
          <a:lstStyle/>
          <a:p>
            <a:pPr>
              <a:spcAft>
                <a:spcPts val="600"/>
              </a:spcAft>
              <a:defRPr/>
            </a:pPr>
            <a:r>
              <a:rPr lang="en-US" i="1" dirty="0">
                <a:latin typeface="Arial"/>
                <a:cs typeface="Arial"/>
              </a:rPr>
              <a:t>“How would you rate our customer service?”</a:t>
            </a:r>
          </a:p>
        </p:txBody>
      </p:sp>
      <p:sp>
        <p:nvSpPr>
          <p:cNvPr id="17" name="Textfeld 16"/>
          <p:cNvSpPr txBox="1"/>
          <p:nvPr/>
        </p:nvSpPr>
        <p:spPr bwMode="auto">
          <a:xfrm>
            <a:off x="3647728" y="2998692"/>
            <a:ext cx="2664295" cy="923330"/>
          </a:xfrm>
          <a:prstGeom prst="rect">
            <a:avLst/>
          </a:prstGeom>
          <a:noFill/>
        </p:spPr>
        <p:txBody>
          <a:bodyPr wrap="square">
            <a:spAutoFit/>
          </a:bodyPr>
          <a:lstStyle/>
          <a:p>
            <a:pPr>
              <a:spcAft>
                <a:spcPts val="600"/>
              </a:spcAft>
              <a:defRPr/>
            </a:pPr>
            <a:r>
              <a:rPr lang="en-US" i="1" dirty="0">
                <a:latin typeface="Arial"/>
                <a:cs typeface="Arial"/>
              </a:rPr>
              <a:t>“Good," </a:t>
            </a:r>
            <a:br>
              <a:rPr lang="en-US" i="1" dirty="0">
                <a:latin typeface="Arial"/>
                <a:cs typeface="Arial"/>
              </a:rPr>
            </a:br>
            <a:r>
              <a:rPr lang="en-US" i="1" dirty="0">
                <a:latin typeface="Arial"/>
                <a:cs typeface="Arial"/>
              </a:rPr>
              <a:t>“Very Good" </a:t>
            </a:r>
            <a:br>
              <a:rPr lang="en-US" i="1" dirty="0">
                <a:latin typeface="Arial"/>
                <a:cs typeface="Arial"/>
              </a:rPr>
            </a:br>
            <a:r>
              <a:rPr lang="en-US" i="1" dirty="0">
                <a:latin typeface="Arial"/>
                <a:cs typeface="Arial"/>
              </a:rPr>
              <a:t>“Excellent”</a:t>
            </a:r>
          </a:p>
        </p:txBody>
      </p:sp>
      <p:sp>
        <p:nvSpPr>
          <p:cNvPr id="15" name="Textfeld 14"/>
          <p:cNvSpPr txBox="1"/>
          <p:nvPr/>
        </p:nvSpPr>
        <p:spPr bwMode="auto">
          <a:xfrm>
            <a:off x="407368" y="2998692"/>
            <a:ext cx="3168351" cy="646331"/>
          </a:xfrm>
          <a:prstGeom prst="rect">
            <a:avLst/>
          </a:prstGeom>
          <a:noFill/>
        </p:spPr>
        <p:txBody>
          <a:bodyPr wrap="square">
            <a:spAutoFit/>
          </a:bodyPr>
          <a:lstStyle/>
          <a:p>
            <a:pPr>
              <a:spcAft>
                <a:spcPts val="600"/>
              </a:spcAft>
              <a:defRPr/>
            </a:pPr>
            <a:r>
              <a:rPr lang="en-US" dirty="0">
                <a:latin typeface="Arial"/>
                <a:cs typeface="Arial"/>
              </a:rPr>
              <a:t>Use </a:t>
            </a:r>
            <a:r>
              <a:rPr lang="en-US" b="1" dirty="0">
                <a:latin typeface="Arial"/>
                <a:cs typeface="Arial"/>
              </a:rPr>
              <a:t>balanced</a:t>
            </a:r>
            <a:r>
              <a:rPr lang="en-US" dirty="0">
                <a:latin typeface="Arial"/>
                <a:cs typeface="Arial"/>
              </a:rPr>
              <a:t> response options</a:t>
            </a:r>
          </a:p>
        </p:txBody>
      </p:sp>
      <p:sp>
        <p:nvSpPr>
          <p:cNvPr id="16" name="Textfeld 15"/>
          <p:cNvSpPr txBox="1"/>
          <p:nvPr/>
        </p:nvSpPr>
        <p:spPr bwMode="auto">
          <a:xfrm>
            <a:off x="7402413" y="3011467"/>
            <a:ext cx="3734146" cy="923330"/>
          </a:xfrm>
          <a:prstGeom prst="rect">
            <a:avLst/>
          </a:prstGeom>
          <a:noFill/>
        </p:spPr>
        <p:txBody>
          <a:bodyPr wrap="square">
            <a:spAutoFit/>
          </a:bodyPr>
          <a:lstStyle/>
          <a:p>
            <a:pPr>
              <a:spcAft>
                <a:spcPts val="600"/>
              </a:spcAft>
              <a:defRPr/>
            </a:pPr>
            <a:r>
              <a:rPr lang="en-US" i="1" dirty="0">
                <a:latin typeface="Arial"/>
                <a:cs typeface="Arial"/>
              </a:rPr>
              <a:t>"Very Dissatisfied," "Dissatisfied,“</a:t>
            </a:r>
            <a:br>
              <a:rPr lang="en-US" i="1" dirty="0">
                <a:latin typeface="Arial"/>
                <a:cs typeface="Arial"/>
              </a:rPr>
            </a:br>
            <a:r>
              <a:rPr lang="en-US" i="1" dirty="0">
                <a:latin typeface="Arial"/>
                <a:cs typeface="Arial"/>
              </a:rPr>
              <a:t>"Neutral," </a:t>
            </a:r>
            <a:br>
              <a:rPr lang="en-US" i="1" dirty="0">
                <a:latin typeface="Arial"/>
                <a:cs typeface="Arial"/>
              </a:rPr>
            </a:br>
            <a:r>
              <a:rPr lang="en-US" i="1" dirty="0">
                <a:latin typeface="Arial"/>
                <a:cs typeface="Arial"/>
              </a:rPr>
              <a:t>"Satisfied," "Very Satisfied,"</a:t>
            </a:r>
          </a:p>
        </p:txBody>
      </p:sp>
      <p:sp>
        <p:nvSpPr>
          <p:cNvPr id="20" name="Textfeld 19"/>
          <p:cNvSpPr txBox="1"/>
          <p:nvPr/>
        </p:nvSpPr>
        <p:spPr bwMode="auto">
          <a:xfrm>
            <a:off x="3647728" y="4006805"/>
            <a:ext cx="3600400" cy="369332"/>
          </a:xfrm>
          <a:prstGeom prst="rect">
            <a:avLst/>
          </a:prstGeom>
          <a:noFill/>
        </p:spPr>
        <p:txBody>
          <a:bodyPr wrap="square">
            <a:spAutoFit/>
          </a:bodyPr>
          <a:lstStyle/>
          <a:p>
            <a:pPr>
              <a:spcAft>
                <a:spcPts val="600"/>
              </a:spcAft>
              <a:defRPr/>
            </a:pPr>
            <a:r>
              <a:rPr lang="en-US" i="1" dirty="0">
                <a:latin typeface="Arial"/>
                <a:cs typeface="Arial"/>
              </a:rPr>
              <a:t>“How much do you love dogs?”</a:t>
            </a:r>
          </a:p>
        </p:txBody>
      </p:sp>
      <p:sp>
        <p:nvSpPr>
          <p:cNvPr id="18" name="Textfeld 17"/>
          <p:cNvSpPr txBox="1"/>
          <p:nvPr/>
        </p:nvSpPr>
        <p:spPr bwMode="auto">
          <a:xfrm>
            <a:off x="407368" y="4017838"/>
            <a:ext cx="3168351" cy="369332"/>
          </a:xfrm>
          <a:prstGeom prst="rect">
            <a:avLst/>
          </a:prstGeom>
          <a:noFill/>
        </p:spPr>
        <p:txBody>
          <a:bodyPr wrap="square">
            <a:spAutoFit/>
          </a:bodyPr>
          <a:lstStyle/>
          <a:p>
            <a:pPr>
              <a:spcAft>
                <a:spcPts val="600"/>
              </a:spcAft>
              <a:defRPr/>
            </a:pPr>
            <a:r>
              <a:rPr lang="en-US" b="1" dirty="0">
                <a:latin typeface="Arial"/>
                <a:cs typeface="Arial"/>
              </a:rPr>
              <a:t>Frame</a:t>
            </a:r>
            <a:r>
              <a:rPr lang="en-US" dirty="0">
                <a:latin typeface="Arial"/>
                <a:cs typeface="Arial"/>
              </a:rPr>
              <a:t> questions neutrally</a:t>
            </a:r>
          </a:p>
        </p:txBody>
      </p:sp>
      <p:sp>
        <p:nvSpPr>
          <p:cNvPr id="21" name="Textfeld 20"/>
          <p:cNvSpPr txBox="1"/>
          <p:nvPr/>
        </p:nvSpPr>
        <p:spPr bwMode="auto">
          <a:xfrm>
            <a:off x="7392144" y="4016097"/>
            <a:ext cx="3600400" cy="369332"/>
          </a:xfrm>
          <a:prstGeom prst="rect">
            <a:avLst/>
          </a:prstGeom>
          <a:noFill/>
        </p:spPr>
        <p:txBody>
          <a:bodyPr wrap="square">
            <a:spAutoFit/>
          </a:bodyPr>
          <a:lstStyle/>
          <a:p>
            <a:pPr>
              <a:spcAft>
                <a:spcPts val="600"/>
              </a:spcAft>
              <a:defRPr/>
            </a:pPr>
            <a:r>
              <a:rPr lang="en-US" i="1" dirty="0">
                <a:latin typeface="Arial"/>
                <a:cs typeface="Arial"/>
              </a:rPr>
              <a:t>“What do you think of dogs?”</a:t>
            </a:r>
          </a:p>
        </p:txBody>
      </p:sp>
      <p:sp>
        <p:nvSpPr>
          <p:cNvPr id="23" name="Textfeld 22"/>
          <p:cNvSpPr txBox="1"/>
          <p:nvPr/>
        </p:nvSpPr>
        <p:spPr bwMode="auto">
          <a:xfrm>
            <a:off x="3647728" y="4592161"/>
            <a:ext cx="3456384" cy="646331"/>
          </a:xfrm>
          <a:prstGeom prst="rect">
            <a:avLst/>
          </a:prstGeom>
          <a:noFill/>
        </p:spPr>
        <p:txBody>
          <a:bodyPr wrap="square">
            <a:spAutoFit/>
          </a:bodyPr>
          <a:lstStyle/>
          <a:p>
            <a:pPr>
              <a:spcAft>
                <a:spcPts val="600"/>
              </a:spcAft>
              <a:defRPr/>
            </a:pPr>
            <a:r>
              <a:rPr lang="en-US" i="1" dirty="0">
                <a:latin typeface="Arial"/>
                <a:cs typeface="Arial"/>
              </a:rPr>
              <a:t>“How satisfied are you with your salary and job responsibilities?”</a:t>
            </a:r>
          </a:p>
        </p:txBody>
      </p:sp>
      <p:sp>
        <p:nvSpPr>
          <p:cNvPr id="22" name="Textfeld 21"/>
          <p:cNvSpPr txBox="1"/>
          <p:nvPr/>
        </p:nvSpPr>
        <p:spPr bwMode="auto">
          <a:xfrm>
            <a:off x="407368" y="4582869"/>
            <a:ext cx="3168351" cy="646331"/>
          </a:xfrm>
          <a:prstGeom prst="rect">
            <a:avLst/>
          </a:prstGeom>
          <a:noFill/>
        </p:spPr>
        <p:txBody>
          <a:bodyPr wrap="square">
            <a:spAutoFit/>
          </a:bodyPr>
          <a:lstStyle/>
          <a:p>
            <a:pPr>
              <a:spcAft>
                <a:spcPts val="600"/>
              </a:spcAft>
              <a:defRPr/>
            </a:pPr>
            <a:r>
              <a:rPr lang="en-US" dirty="0">
                <a:latin typeface="Arial"/>
                <a:cs typeface="Arial"/>
              </a:rPr>
              <a:t>Avoid </a:t>
            </a:r>
            <a:r>
              <a:rPr lang="en-US" b="1" dirty="0">
                <a:latin typeface="Arial"/>
                <a:cs typeface="Arial"/>
              </a:rPr>
              <a:t>double-barred questions</a:t>
            </a:r>
          </a:p>
        </p:txBody>
      </p:sp>
      <p:sp>
        <p:nvSpPr>
          <p:cNvPr id="24" name="Textfeld 23"/>
          <p:cNvSpPr txBox="1"/>
          <p:nvPr/>
        </p:nvSpPr>
        <p:spPr bwMode="auto">
          <a:xfrm>
            <a:off x="7392144" y="4582869"/>
            <a:ext cx="4320480" cy="1277273"/>
          </a:xfrm>
          <a:prstGeom prst="rect">
            <a:avLst/>
          </a:prstGeom>
          <a:noFill/>
        </p:spPr>
        <p:txBody>
          <a:bodyPr wrap="square">
            <a:spAutoFit/>
          </a:bodyPr>
          <a:lstStyle/>
          <a:p>
            <a:pPr>
              <a:spcAft>
                <a:spcPts val="600"/>
              </a:spcAft>
              <a:defRPr/>
            </a:pPr>
            <a:r>
              <a:rPr lang="en-US" i="1" dirty="0">
                <a:latin typeface="Arial"/>
                <a:cs typeface="Arial"/>
              </a:rPr>
              <a:t>“How satisfied are you with your salary?”</a:t>
            </a:r>
            <a:br>
              <a:rPr lang="en-US" i="1" dirty="0">
                <a:latin typeface="Arial"/>
                <a:cs typeface="Arial"/>
              </a:rPr>
            </a:br>
            <a:r>
              <a:rPr lang="en-US" i="1" dirty="0">
                <a:latin typeface="Arial"/>
                <a:cs typeface="Arial"/>
              </a:rPr>
              <a:t>“How satisfied are you with your job responsibilities?”</a:t>
            </a:r>
          </a:p>
          <a:p>
            <a:pPr>
              <a:spcAft>
                <a:spcPts val="600"/>
              </a:spcAft>
              <a:defRPr/>
            </a:pPr>
            <a:endParaRPr lang="en-US" i="1" dirty="0">
              <a:latin typeface="Arial"/>
              <a:cs typeface="Arial"/>
            </a:endParaRPr>
          </a:p>
        </p:txBody>
      </p:sp>
      <p:sp>
        <p:nvSpPr>
          <p:cNvPr id="26" name="Textfeld 25"/>
          <p:cNvSpPr txBox="1"/>
          <p:nvPr/>
        </p:nvSpPr>
        <p:spPr bwMode="auto">
          <a:xfrm>
            <a:off x="3647728" y="5518973"/>
            <a:ext cx="3168351" cy="646331"/>
          </a:xfrm>
          <a:prstGeom prst="rect">
            <a:avLst/>
          </a:prstGeom>
          <a:noFill/>
        </p:spPr>
        <p:txBody>
          <a:bodyPr wrap="square">
            <a:spAutoFit/>
          </a:bodyPr>
          <a:lstStyle/>
          <a:p>
            <a:pPr>
              <a:spcAft>
                <a:spcPts val="600"/>
              </a:spcAft>
              <a:defRPr/>
            </a:pPr>
            <a:r>
              <a:rPr lang="en-US" i="1" dirty="0">
                <a:latin typeface="Arial"/>
                <a:cs typeface="Arial"/>
              </a:rPr>
              <a:t>"How do you cope with the stress of being a parent?"</a:t>
            </a:r>
          </a:p>
        </p:txBody>
      </p:sp>
      <p:sp>
        <p:nvSpPr>
          <p:cNvPr id="25" name="Textfeld 24"/>
          <p:cNvSpPr txBox="1"/>
          <p:nvPr/>
        </p:nvSpPr>
        <p:spPr bwMode="auto">
          <a:xfrm>
            <a:off x="407368" y="5520714"/>
            <a:ext cx="3168351" cy="369332"/>
          </a:xfrm>
          <a:prstGeom prst="rect">
            <a:avLst/>
          </a:prstGeom>
          <a:noFill/>
        </p:spPr>
        <p:txBody>
          <a:bodyPr wrap="square">
            <a:spAutoFit/>
          </a:bodyPr>
          <a:lstStyle/>
          <a:p>
            <a:pPr>
              <a:spcAft>
                <a:spcPts val="600"/>
              </a:spcAft>
              <a:defRPr/>
            </a:pPr>
            <a:r>
              <a:rPr lang="en-US" dirty="0">
                <a:latin typeface="Arial"/>
                <a:cs typeface="Arial"/>
              </a:rPr>
              <a:t>Avoid </a:t>
            </a:r>
            <a:r>
              <a:rPr lang="en-US" b="1" dirty="0">
                <a:latin typeface="Arial"/>
                <a:cs typeface="Arial"/>
              </a:rPr>
              <a:t>assumptions</a:t>
            </a:r>
          </a:p>
        </p:txBody>
      </p:sp>
      <p:sp>
        <p:nvSpPr>
          <p:cNvPr id="27" name="Textfeld 26"/>
          <p:cNvSpPr txBox="1"/>
          <p:nvPr/>
        </p:nvSpPr>
        <p:spPr bwMode="auto">
          <a:xfrm>
            <a:off x="7392144" y="5518973"/>
            <a:ext cx="4032448" cy="646331"/>
          </a:xfrm>
          <a:prstGeom prst="rect">
            <a:avLst/>
          </a:prstGeom>
          <a:noFill/>
        </p:spPr>
        <p:txBody>
          <a:bodyPr wrap="square">
            <a:spAutoFit/>
          </a:bodyPr>
          <a:lstStyle/>
          <a:p>
            <a:pPr>
              <a:spcAft>
                <a:spcPts val="600"/>
              </a:spcAft>
              <a:defRPr/>
            </a:pPr>
            <a:r>
              <a:rPr lang="en-US" i="1" dirty="0">
                <a:latin typeface="Arial"/>
                <a:cs typeface="Arial"/>
              </a:rPr>
              <a:t>“Are you a parent?“ following by a separate questions for parents</a:t>
            </a:r>
          </a:p>
        </p:txBody>
      </p:sp>
      <p:cxnSp>
        <p:nvCxnSpPr>
          <p:cNvPr id="28" name="Gerader Verbinder 27">
            <a:extLst>
              <a:ext uri="{C183D7F6-B498-43B3-948B-1728B52AA6E4}">
                <adec:decorative xmlns:adec="http://schemas.microsoft.com/office/drawing/2017/decorative" val="1"/>
              </a:ext>
            </a:extLst>
          </p:cNvPr>
          <p:cNvCxnSpPr>
            <a:cxnSpLocks/>
          </p:cNvCxnSpPr>
          <p:nvPr/>
        </p:nvCxnSpPr>
        <p:spPr bwMode="auto">
          <a:xfrm>
            <a:off x="407368" y="2996952"/>
            <a:ext cx="11305256" cy="14515"/>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Gerader Verbinder 29">
            <a:extLst>
              <a:ext uri="{C183D7F6-B498-43B3-948B-1728B52AA6E4}">
                <adec:decorative xmlns:adec="http://schemas.microsoft.com/office/drawing/2017/decorative" val="1"/>
              </a:ext>
            </a:extLst>
          </p:cNvPr>
          <p:cNvCxnSpPr>
            <a:cxnSpLocks/>
          </p:cNvCxnSpPr>
          <p:nvPr/>
        </p:nvCxnSpPr>
        <p:spPr bwMode="auto">
          <a:xfrm>
            <a:off x="407368" y="3990549"/>
            <a:ext cx="11305256" cy="14515"/>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Gerader Verbinder 30">
            <a:extLst>
              <a:ext uri="{C183D7F6-B498-43B3-948B-1728B52AA6E4}">
                <adec:decorative xmlns:adec="http://schemas.microsoft.com/office/drawing/2017/decorative" val="1"/>
              </a:ext>
            </a:extLst>
          </p:cNvPr>
          <p:cNvCxnSpPr>
            <a:cxnSpLocks/>
          </p:cNvCxnSpPr>
          <p:nvPr/>
        </p:nvCxnSpPr>
        <p:spPr bwMode="auto">
          <a:xfrm>
            <a:off x="407368" y="4494605"/>
            <a:ext cx="11305256" cy="14515"/>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Gerader Verbinder 31">
            <a:extLst>
              <a:ext uri="{C183D7F6-B498-43B3-948B-1728B52AA6E4}">
                <adec:decorative xmlns:adec="http://schemas.microsoft.com/office/drawing/2017/decorative" val="1"/>
              </a:ext>
            </a:extLst>
          </p:cNvPr>
          <p:cNvCxnSpPr>
            <a:cxnSpLocks/>
          </p:cNvCxnSpPr>
          <p:nvPr/>
        </p:nvCxnSpPr>
        <p:spPr bwMode="auto">
          <a:xfrm>
            <a:off x="407368" y="5502717"/>
            <a:ext cx="11305256" cy="14515"/>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7" grpId="0"/>
      <p:bldP spid="15" grpId="0"/>
      <p:bldP spid="16" grpId="0"/>
      <p:bldP spid="20" grpId="0"/>
      <p:bldP spid="18" grpId="0"/>
      <p:bldP spid="21" grpId="0"/>
      <p:bldP spid="23" grpId="0"/>
      <p:bldP spid="22" grpId="0"/>
      <p:bldP spid="24" grpId="0"/>
      <p:bldP spid="26" grpId="0"/>
      <p:bldP spid="25" grpId="0"/>
      <p:bldP spid="27" grpId="0"/>
    </p:bld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94</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FF0F8DF9-C2CE-45CA-8576-8735CFD8952D}"/>
              </a:ext>
            </a:extLst>
          </p:cNvPr>
          <p:cNvSpPr>
            <a:spLocks noGrp="1"/>
          </p:cNvSpPr>
          <p:nvPr>
            <p:ph type="title"/>
          </p:nvPr>
        </p:nvSpPr>
        <p:spPr>
          <a:xfrm>
            <a:off x="341378" y="235107"/>
            <a:ext cx="3240360" cy="601865"/>
          </a:xfrm>
        </p:spPr>
        <p:txBody>
          <a:bodyPr>
            <a:normAutofit/>
          </a:bodyPr>
          <a:lstStyle/>
          <a:p>
            <a:r>
              <a:rPr lang="en-US" sz="2400">
                <a:solidFill>
                  <a:schemeClr val="bg1"/>
                </a:solidFill>
                <a:latin typeface="Arial" panose="020B0604020202020204" pitchFamily="34" charset="0"/>
                <a:cs typeface="Arial" panose="020B0604020202020204" pitchFamily="34" charset="0"/>
              </a:rPr>
              <a:t>Construction Effects</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Rechteck: gefaltete Ecke 13"/>
          <p:cNvSpPr/>
          <p:nvPr/>
        </p:nvSpPr>
        <p:spPr bwMode="auto">
          <a:xfrm>
            <a:off x="479376" y="1363785"/>
            <a:ext cx="3240360" cy="1849191"/>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a:solidFill>
                  <a:srgbClr val="0070C0"/>
                </a:solidFill>
                <a:latin typeface="Arial"/>
                <a:cs typeface="Arial"/>
              </a:rPr>
              <a:t>Visual Design Effects</a:t>
            </a:r>
            <a:endParaRPr lang="en-US"/>
          </a:p>
          <a:p>
            <a:pPr>
              <a:spcAft>
                <a:spcPts val="600"/>
              </a:spcAft>
              <a:defRPr/>
            </a:pPr>
            <a:r>
              <a:rPr lang="en-US">
                <a:solidFill>
                  <a:schemeClr val="tx1"/>
                </a:solidFill>
                <a:latin typeface="Arial"/>
                <a:cs typeface="Arial"/>
              </a:rPr>
              <a:t>Visual layout of a survey can influence how respondents interact with the questionnaire.</a:t>
            </a:r>
            <a:endParaRPr lang="en-US"/>
          </a:p>
        </p:txBody>
      </p:sp>
      <p:pic>
        <p:nvPicPr>
          <p:cNvPr id="3" name="Grafik 2" descr="Two-panel meme. In the top panel, someone has tattoos on their fingers that were meant to say “Hopeless Romantic,” but the letters are jumbled and misspelled as “El Hopaness Romtic.” In the bottom panel, a confused elderly woman squints at a computer screen with the caption “EL HOPANESS ROMTIC?”, poking fun at how unreadable and ridiculous the tattoo looks."/>
          <p:cNvPicPr>
            <a:picLocks noChangeAspect="1"/>
          </p:cNvPicPr>
          <p:nvPr/>
        </p:nvPicPr>
        <p:blipFill>
          <a:blip r:embed="rId6"/>
          <a:stretch/>
        </p:blipFill>
        <p:spPr bwMode="auto">
          <a:xfrm>
            <a:off x="6096000" y="1363785"/>
            <a:ext cx="3446457" cy="4659610"/>
          </a:xfrm>
          <a:prstGeom prst="rect">
            <a:avLst/>
          </a:prstGeom>
        </p:spPr>
      </p:pic>
      <p:sp>
        <p:nvSpPr>
          <p:cNvPr id="12" name="Textfeld 11" descr="Image source">
            <a:extLst>
              <a:ext uri="{FF2B5EF4-FFF2-40B4-BE49-F238E27FC236}">
                <a16:creationId xmlns:a16="http://schemas.microsoft.com/office/drawing/2014/main" id="{82D82937-CBD1-4E57-837F-F73CC13DFF9A}"/>
              </a:ext>
            </a:extLst>
          </p:cNvPr>
          <p:cNvSpPr txBox="1"/>
          <p:nvPr/>
        </p:nvSpPr>
        <p:spPr>
          <a:xfrm>
            <a:off x="6023991" y="6004692"/>
            <a:ext cx="3518465" cy="415498"/>
          </a:xfrm>
          <a:prstGeom prst="rect">
            <a:avLst/>
          </a:prstGeom>
          <a:noFill/>
        </p:spPr>
        <p:txBody>
          <a:bodyPr wrap="square">
            <a:spAutoFit/>
          </a:bodyPr>
          <a:lstStyle/>
          <a:p>
            <a:r>
              <a:rPr lang="en-US" sz="700">
                <a:solidFill>
                  <a:schemeClr val="bg1">
                    <a:lumMod val="75000"/>
                  </a:schemeClr>
                </a:solidFill>
                <a:latin typeface="Arial" panose="020B0604020202020204" pitchFamily="34" charset="0"/>
                <a:cs typeface="Arial" panose="020B0604020202020204" pitchFamily="34" charset="0"/>
              </a:rPr>
              <a:t>Meme combining the "Hopeless Romantic tattoo fail" and the "Internet Grandma" meme format (original stock photo). Composite version retrieved from internet meme archives (accessed June 25, 2025).</a:t>
            </a:r>
          </a:p>
        </p:txBody>
      </p:sp>
      <p:sp>
        <p:nvSpPr>
          <p:cNvPr id="11" name="Textfeld 10"/>
          <p:cNvSpPr txBox="1"/>
          <p:nvPr/>
        </p:nvSpPr>
        <p:spPr bwMode="auto">
          <a:xfrm>
            <a:off x="361122" y="3664738"/>
            <a:ext cx="3430622" cy="1000274"/>
          </a:xfrm>
          <a:prstGeom prst="rect">
            <a:avLst/>
          </a:prstGeom>
          <a:noFill/>
        </p:spPr>
        <p:txBody>
          <a:bodyPr wrap="square">
            <a:spAutoFit/>
          </a:bodyPr>
          <a:lstStyle/>
          <a:p>
            <a:pPr marL="85725">
              <a:spcAft>
                <a:spcPts val="600"/>
              </a:spcAft>
              <a:defRPr/>
            </a:pPr>
            <a:r>
              <a:rPr lang="en-US" b="1">
                <a:solidFill>
                  <a:srgbClr val="0070C0"/>
                </a:solidFill>
                <a:latin typeface="Arial"/>
                <a:cs typeface="Arial"/>
              </a:rPr>
              <a:t>Measures</a:t>
            </a:r>
            <a:endParaRPr lang="en-US"/>
          </a:p>
          <a:p>
            <a:pPr marL="371475" indent="-285750">
              <a:spcAft>
                <a:spcPts val="600"/>
              </a:spcAft>
              <a:buFont typeface="Wingdings"/>
              <a:buChar char="ü"/>
              <a:defRPr/>
            </a:pPr>
            <a:r>
              <a:rPr lang="en-US">
                <a:latin typeface="Arial"/>
                <a:cs typeface="Arial"/>
              </a:rPr>
              <a:t>Layout your questionnaire wisely</a:t>
            </a:r>
            <a:endParaRPr 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95</a:t>
            </a:fld>
            <a:endParaRPr lang="en-US" dirty="0">
              <a:solidFill>
                <a:schemeClr val="bg1">
                  <a:lumMod val="50000"/>
                </a:schemeClr>
              </a:solidFill>
              <a:latin typeface="Helvetica"/>
            </a:endParaRPr>
          </a:p>
        </p:txBody>
      </p:sp>
      <p:sp>
        <p:nvSpPr>
          <p:cNvPr id="2" name="Titel 1">
            <a:extLst>
              <a:ext uri="{FF2B5EF4-FFF2-40B4-BE49-F238E27FC236}">
                <a16:creationId xmlns:a16="http://schemas.microsoft.com/office/drawing/2014/main" id="{6575F675-D32D-4E3E-B90A-C4CD255124D9}"/>
              </a:ext>
            </a:extLst>
          </p:cNvPr>
          <p:cNvSpPr>
            <a:spLocks noGrp="1"/>
          </p:cNvSpPr>
          <p:nvPr>
            <p:ph type="title"/>
          </p:nvPr>
        </p:nvSpPr>
        <p:spPr>
          <a:xfrm>
            <a:off x="263352" y="149576"/>
            <a:ext cx="5401816" cy="759144"/>
          </a:xfrm>
        </p:spPr>
        <p:txBody>
          <a:bodyPr>
            <a:noAutofit/>
          </a:bodyPr>
          <a:lstStyle/>
          <a:p>
            <a:r>
              <a:rPr lang="en-US" sz="2400" dirty="0">
                <a:solidFill>
                  <a:schemeClr val="bg1"/>
                </a:solidFill>
                <a:latin typeface="Arial" panose="020B0604020202020204" pitchFamily="34" charset="0"/>
                <a:cs typeface="Arial" panose="020B0604020202020204" pitchFamily="34" charset="0"/>
              </a:rPr>
              <a:t>Construction Effects</a:t>
            </a:r>
            <a:endParaRPr lang="en-US" sz="2400" dirty="0"/>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14" name="Rechteck: gefaltete Ecke 13"/>
          <p:cNvSpPr/>
          <p:nvPr/>
        </p:nvSpPr>
        <p:spPr bwMode="auto">
          <a:xfrm>
            <a:off x="479376" y="1363785"/>
            <a:ext cx="3240360" cy="1777183"/>
          </a:xfrm>
          <a:prstGeom prst="foldedCorner">
            <a:avLst>
              <a:gd name="adj" fmla="val 16667"/>
            </a:avLst>
          </a:pr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rtlCol="0" anchor="t"/>
          <a:lstStyle/>
          <a:p>
            <a:pPr>
              <a:spcAft>
                <a:spcPts val="600"/>
              </a:spcAft>
              <a:defRPr/>
            </a:pPr>
            <a:r>
              <a:rPr lang="en-US" b="1" dirty="0">
                <a:solidFill>
                  <a:srgbClr val="0070C0"/>
                </a:solidFill>
                <a:latin typeface="Arial"/>
                <a:cs typeface="Arial"/>
              </a:rPr>
              <a:t>Order Effects</a:t>
            </a:r>
            <a:endParaRPr lang="en-US" dirty="0"/>
          </a:p>
          <a:p>
            <a:pPr>
              <a:spcAft>
                <a:spcPts val="600"/>
              </a:spcAft>
              <a:defRPr/>
            </a:pPr>
            <a:r>
              <a:rPr lang="en-US" dirty="0">
                <a:solidFill>
                  <a:schemeClr val="tx1"/>
                </a:solidFill>
                <a:latin typeface="Arial"/>
                <a:cs typeface="Arial"/>
              </a:rPr>
              <a:t>Sequence in which questions or answers are positioned can influence how respondents think about and answer subsequent questions.</a:t>
            </a:r>
            <a:endParaRPr lang="en-US" dirty="0"/>
          </a:p>
        </p:txBody>
      </p:sp>
      <p:pic>
        <p:nvPicPr>
          <p:cNvPr id="6" name="Grafik 5" descr="A picture showing two different interactions between the same two people which is depicted through speech bubbles. In the middle of the picture it says: „ Question Order Bias“. In the interaction on the left side the person on the left asks „Did you find everything you were looking for?“ to which the other person responds with „No“. The respondent is then asked how the overall experience was to which they respond with: „Pretty bad, i guess“. The interaction on the right side again starts with a question from the person on the left but this time the order of the questions is reversed. The first question is about the overall experience of the respondent to which they answer „pretty great“. The second question then asks if they found everything they were looking for, which is answered with „Except for one thing, yes“. "/>
          <p:cNvPicPr>
            <a:picLocks noChangeAspect="1"/>
          </p:cNvPicPr>
          <p:nvPr/>
        </p:nvPicPr>
        <p:blipFill>
          <a:blip r:embed="rId6"/>
          <a:srcRect b="43099"/>
          <a:stretch/>
        </p:blipFill>
        <p:spPr bwMode="auto">
          <a:xfrm>
            <a:off x="4990576" y="1174279"/>
            <a:ext cx="5180856" cy="2210964"/>
          </a:xfrm>
          <a:prstGeom prst="rect">
            <a:avLst/>
          </a:prstGeom>
          <a:ln>
            <a:solidFill>
              <a:schemeClr val="tx1"/>
            </a:solidFill>
          </a:ln>
        </p:spPr>
      </p:pic>
      <p:sp>
        <p:nvSpPr>
          <p:cNvPr id="21" name="Textfeld 20" descr="Image source"/>
          <p:cNvSpPr txBox="1"/>
          <p:nvPr/>
        </p:nvSpPr>
        <p:spPr bwMode="auto">
          <a:xfrm>
            <a:off x="4900888" y="3356992"/>
            <a:ext cx="5299568" cy="307777"/>
          </a:xfrm>
          <a:prstGeom prst="rect">
            <a:avLst/>
          </a:prstGeom>
          <a:noFill/>
        </p:spPr>
        <p:txBody>
          <a:bodyPr wrap="square">
            <a:spAutoFit/>
          </a:bodyPr>
          <a:lstStyle/>
          <a:p>
            <a:pPr>
              <a:defRPr/>
            </a:pPr>
            <a:r>
              <a:rPr lang="en-US" sz="700" dirty="0" err="1">
                <a:solidFill>
                  <a:schemeClr val="bg1">
                    <a:lumMod val="75000"/>
                  </a:schemeClr>
                </a:solidFill>
                <a:latin typeface="Arial" panose="020B0604020202020204" pitchFamily="34" charset="0"/>
                <a:cs typeface="Arial" panose="020B0604020202020204" pitchFamily="34" charset="0"/>
              </a:rPr>
              <a:t>UserTribe</a:t>
            </a:r>
            <a:r>
              <a:rPr lang="en-US" sz="700" dirty="0">
                <a:solidFill>
                  <a:schemeClr val="bg1">
                    <a:lumMod val="75000"/>
                  </a:schemeClr>
                </a:solidFill>
                <a:latin typeface="Arial" panose="020B0604020202020204" pitchFamily="34" charset="0"/>
                <a:cs typeface="Arial" panose="020B0604020202020204" pitchFamily="34" charset="0"/>
              </a:rPr>
              <a:t> [@</a:t>
            </a:r>
            <a:r>
              <a:rPr lang="en-US" sz="700" dirty="0" err="1">
                <a:solidFill>
                  <a:schemeClr val="bg1">
                    <a:lumMod val="75000"/>
                  </a:schemeClr>
                </a:solidFill>
                <a:latin typeface="Arial" panose="020B0604020202020204" pitchFamily="34" charset="0"/>
                <a:cs typeface="Arial" panose="020B0604020202020204" pitchFamily="34" charset="0"/>
              </a:rPr>
              <a:t>UserTribe</a:t>
            </a:r>
            <a:r>
              <a:rPr lang="en-US" sz="700" dirty="0">
                <a:solidFill>
                  <a:schemeClr val="bg1">
                    <a:lumMod val="75000"/>
                  </a:schemeClr>
                </a:solidFill>
                <a:latin typeface="Arial" panose="020B0604020202020204" pitchFamily="34" charset="0"/>
                <a:cs typeface="Arial" panose="020B0604020202020204" pitchFamily="34" charset="0"/>
              </a:rPr>
              <a:t>]. (2019, March 3). </a:t>
            </a:r>
            <a:r>
              <a:rPr lang="en-US" sz="700" i="1" dirty="0">
                <a:solidFill>
                  <a:schemeClr val="bg1">
                    <a:lumMod val="75000"/>
                  </a:schemeClr>
                </a:solidFill>
                <a:latin typeface="Arial" panose="020B0604020202020204" pitchFamily="34" charset="0"/>
                <a:cs typeface="Arial" panose="020B0604020202020204" pitchFamily="34" charset="0"/>
              </a:rPr>
              <a:t>“Why do user research? We already know what our users want.”</a:t>
            </a:r>
            <a:r>
              <a:rPr lang="en-US" sz="700" dirty="0">
                <a:solidFill>
                  <a:schemeClr val="bg1">
                    <a:lumMod val="75000"/>
                  </a:schemeClr>
                </a:solidFill>
                <a:latin typeface="Arial" panose="020B0604020202020204" pitchFamily="34" charset="0"/>
                <a:cs typeface="Arial" panose="020B0604020202020204" pitchFamily="34" charset="0"/>
              </a:rPr>
              <a:t> [Tweet with image]. Retrieved June 25, 2025, from </a:t>
            </a:r>
            <a:r>
              <a:rPr lang="en-US" sz="700" dirty="0">
                <a:solidFill>
                  <a:schemeClr val="bg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https://x.com/UserTribe/status/1102457649050894345</a:t>
            </a:r>
            <a:endParaRPr lang="en-US" sz="700" dirty="0">
              <a:solidFill>
                <a:schemeClr val="bg1">
                  <a:lumMod val="75000"/>
                </a:schemeClr>
              </a:solidFill>
              <a:latin typeface="Arial" panose="020B0604020202020204" pitchFamily="34" charset="0"/>
              <a:cs typeface="Arial" panose="020B0604020202020204" pitchFamily="34" charset="0"/>
            </a:endParaRPr>
          </a:p>
        </p:txBody>
      </p:sp>
      <p:sp>
        <p:nvSpPr>
          <p:cNvPr id="19" name="Textfeld 18"/>
          <p:cNvSpPr txBox="1"/>
          <p:nvPr/>
        </p:nvSpPr>
        <p:spPr bwMode="auto">
          <a:xfrm>
            <a:off x="3719734" y="6021288"/>
            <a:ext cx="7231539" cy="307777"/>
          </a:xfrm>
          <a:prstGeom prst="rect">
            <a:avLst/>
          </a:prstGeom>
          <a:noFill/>
        </p:spPr>
        <p:txBody>
          <a:bodyPr wrap="square">
            <a:spAutoFit/>
          </a:bodyPr>
          <a:lstStyle/>
          <a:p>
            <a:pPr>
              <a:defRPr/>
            </a:pPr>
            <a:r>
              <a:rPr lang="en-US" sz="700" dirty="0" err="1">
                <a:solidFill>
                  <a:schemeClr val="bg1">
                    <a:lumMod val="75000"/>
                  </a:schemeClr>
                </a:solidFill>
                <a:latin typeface="Arial" panose="020B0604020202020204" pitchFamily="34" charset="0"/>
                <a:cs typeface="Arial" panose="020B0604020202020204" pitchFamily="34" charset="0"/>
              </a:rPr>
              <a:t>Uxcel</a:t>
            </a:r>
            <a:r>
              <a:rPr lang="en-US" sz="700" dirty="0">
                <a:solidFill>
                  <a:schemeClr val="bg1">
                    <a:lumMod val="75000"/>
                  </a:schemeClr>
                </a:solidFill>
                <a:latin typeface="Arial" panose="020B0604020202020204" pitchFamily="34" charset="0"/>
                <a:cs typeface="Arial" panose="020B0604020202020204" pitchFamily="34" charset="0"/>
              </a:rPr>
              <a:t>. (n.d.). Creating Surveys – Question Order Bias [Course module]. Retrieved June 25, 2025, from https://app.uxcel.com/courses/ux-research/creating-surveys-522/question-order-bias-1170</a:t>
            </a:r>
          </a:p>
        </p:txBody>
      </p:sp>
      <p:sp>
        <p:nvSpPr>
          <p:cNvPr id="15" name="Textfeld 14"/>
          <p:cNvSpPr txBox="1"/>
          <p:nvPr/>
        </p:nvSpPr>
        <p:spPr bwMode="auto">
          <a:xfrm>
            <a:off x="479376" y="3645024"/>
            <a:ext cx="3412723" cy="1908215"/>
          </a:xfrm>
          <a:prstGeom prst="rect">
            <a:avLst/>
          </a:prstGeom>
          <a:noFill/>
        </p:spPr>
        <p:txBody>
          <a:bodyPr wrap="square">
            <a:spAutoFit/>
          </a:bodyPr>
          <a:lstStyle/>
          <a:p>
            <a:pPr marL="85725">
              <a:spcAft>
                <a:spcPts val="600"/>
              </a:spcAft>
              <a:defRPr/>
            </a:pPr>
            <a:r>
              <a:rPr lang="en-US" b="1" dirty="0">
                <a:solidFill>
                  <a:srgbClr val="0070C0"/>
                </a:solidFill>
                <a:latin typeface="Arial"/>
                <a:cs typeface="Arial"/>
              </a:rPr>
              <a:t>Measures</a:t>
            </a:r>
            <a:endParaRPr lang="en-US" dirty="0"/>
          </a:p>
          <a:p>
            <a:pPr marL="371475" indent="-285750">
              <a:spcAft>
                <a:spcPts val="600"/>
              </a:spcAft>
              <a:buFont typeface="Wingdings"/>
              <a:buChar char="ü"/>
              <a:defRPr/>
            </a:pPr>
            <a:r>
              <a:rPr lang="en-US" dirty="0">
                <a:latin typeface="Arial"/>
                <a:cs typeface="Arial"/>
              </a:rPr>
              <a:t>Use </a:t>
            </a:r>
            <a:r>
              <a:rPr lang="en-US" b="1" dirty="0">
                <a:latin typeface="Arial"/>
                <a:cs typeface="Arial"/>
              </a:rPr>
              <a:t>transition statements </a:t>
            </a:r>
            <a:r>
              <a:rPr lang="en-US" dirty="0">
                <a:latin typeface="Arial"/>
                <a:cs typeface="Arial"/>
              </a:rPr>
              <a:t>between sections</a:t>
            </a:r>
            <a:endParaRPr lang="en-US" dirty="0"/>
          </a:p>
          <a:p>
            <a:pPr marL="371475" indent="-285750">
              <a:spcAft>
                <a:spcPts val="600"/>
              </a:spcAft>
              <a:buFont typeface="Wingdings"/>
              <a:buChar char="ü"/>
              <a:defRPr/>
            </a:pPr>
            <a:r>
              <a:rPr lang="en-US" b="1" dirty="0">
                <a:latin typeface="Arial"/>
                <a:cs typeface="Arial"/>
              </a:rPr>
              <a:t>Randomize</a:t>
            </a:r>
            <a:r>
              <a:rPr lang="en-US" dirty="0">
                <a:latin typeface="Arial"/>
                <a:cs typeface="Arial"/>
              </a:rPr>
              <a:t> answer categories (for online surveys)</a:t>
            </a:r>
            <a:endParaRPr lang="en-US" dirty="0"/>
          </a:p>
        </p:txBody>
      </p:sp>
      <p:pic>
        <p:nvPicPr>
          <p:cNvPr id="12" name="Grafik 11" descr="Picture 1/2 of a graphic showing a question about social media usage and how people look at answer options.  At the top a question asks which social media platform the respondents use the most underneath which the picture is cut in half by a dotted line. On either side a list of platforms is shown both following the order LinkedIn, Twitter, Facebook, Snapchat, Instagram. In the bottom corners two people are shown each. Each person is suggested to look at the top of the list which is made visible by a graphic showing their optical fields in the fitting colour of each person highlighting LinkedIn and Twitter. In the top right corner of the picture a giant red X is shown."/>
          <p:cNvPicPr>
            <a:picLocks noChangeAspect="1"/>
          </p:cNvPicPr>
          <p:nvPr/>
        </p:nvPicPr>
        <p:blipFill>
          <a:blip r:embed="rId8"/>
          <a:stretch/>
        </p:blipFill>
        <p:spPr bwMode="auto">
          <a:xfrm>
            <a:off x="3721274" y="3834529"/>
            <a:ext cx="3537541" cy="2210964"/>
          </a:xfrm>
          <a:prstGeom prst="rect">
            <a:avLst/>
          </a:prstGeom>
          <a:ln>
            <a:solidFill>
              <a:schemeClr val="tx1"/>
            </a:solidFill>
          </a:ln>
        </p:spPr>
      </p:pic>
      <p:pic>
        <p:nvPicPr>
          <p:cNvPr id="17" name="Grafik 16" descr="Picture 2/2 of a graphic showing a question about social media usage and how people look at answer options. The same setup as in the picture before, but this time the lists are not in the same order. Thus, the first two answers on the right which are marked in the optical field colour of the right person are now Snapchat and Facebook. In the top right corner a giant green check is shown. "/>
          <p:cNvPicPr>
            <a:picLocks noChangeAspect="1"/>
          </p:cNvPicPr>
          <p:nvPr/>
        </p:nvPicPr>
        <p:blipFill>
          <a:blip r:embed="rId9"/>
          <a:stretch/>
        </p:blipFill>
        <p:spPr bwMode="auto">
          <a:xfrm>
            <a:off x="7413733" y="3815378"/>
            <a:ext cx="3537541" cy="2210964"/>
          </a:xfrm>
          <a:prstGeom prst="rect">
            <a:avLst/>
          </a:prstGeom>
          <a:ln>
            <a:solidFill>
              <a:schemeClr val="tx1"/>
            </a:solidFill>
          </a:ln>
        </p:spPr>
      </p:pic>
      <p:pic>
        <p:nvPicPr>
          <p:cNvPr id="23" name="Grafik 22">
            <a:extLs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p:blipFill>
        <p:spPr bwMode="auto">
          <a:xfrm>
            <a:off x="10400036" y="3461491"/>
            <a:ext cx="914400" cy="914400"/>
          </a:xfrm>
          <a:prstGeom prst="rect">
            <a:avLst/>
          </a:prstGeom>
        </p:spPr>
      </p:pic>
      <p:pic>
        <p:nvPicPr>
          <p:cNvPr id="25" name="Grafik 24">
            <a:extLs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p:blipFill>
        <p:spPr bwMode="auto">
          <a:xfrm>
            <a:off x="6511909" y="3559773"/>
            <a:ext cx="914400" cy="91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96</a:t>
            </a:fld>
            <a:endParaRPr lang="en-US" dirty="0">
              <a:solidFill>
                <a:schemeClr val="bg1">
                  <a:lumMod val="50000"/>
                </a:schemeClr>
              </a:solidFill>
              <a:latin typeface="Helvetica"/>
            </a:endParaRPr>
          </a:p>
        </p:txBody>
      </p:sp>
      <p:sp>
        <p:nvSpPr>
          <p:cNvPr id="13" name="Titel 12">
            <a:extLst>
              <a:ext uri="{FF2B5EF4-FFF2-40B4-BE49-F238E27FC236}">
                <a16:creationId xmlns:a16="http://schemas.microsoft.com/office/drawing/2014/main" id="{EF220EF3-4535-4CC5-92DC-CAFEC99AAF8A}"/>
              </a:ext>
            </a:extLst>
          </p:cNvPr>
          <p:cNvSpPr>
            <a:spLocks noGrp="1"/>
          </p:cNvSpPr>
          <p:nvPr>
            <p:ph type="title"/>
          </p:nvPr>
        </p:nvSpPr>
        <p:spPr>
          <a:xfrm>
            <a:off x="335360" y="245656"/>
            <a:ext cx="3745632" cy="474962"/>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43" name="Rechteck 42"/>
          <p:cNvSpPr/>
          <p:nvPr/>
        </p:nvSpPr>
        <p:spPr bwMode="auto">
          <a:xfrm>
            <a:off x="447824" y="1052736"/>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Why pretesting?</a:t>
            </a:r>
            <a:endParaRPr lang="en-US" dirty="0"/>
          </a:p>
        </p:txBody>
      </p:sp>
      <p:grpSp>
        <p:nvGrpSpPr>
          <p:cNvPr id="12" name="Gruppieren 11" descr="A graphic showing the Total Survey Error Model where the three errors on the measurement side, Validity, Measurement, and Processing Error, are circled in red. ">
            <a:extLst>
              <a:ext uri="{FF2B5EF4-FFF2-40B4-BE49-F238E27FC236}">
                <a16:creationId xmlns:a16="http://schemas.microsoft.com/office/drawing/2014/main" id="{E5B334AF-E9AE-4F51-B38B-BFB531B612B2}"/>
              </a:ext>
            </a:extLst>
          </p:cNvPr>
          <p:cNvGrpSpPr/>
          <p:nvPr/>
        </p:nvGrpSpPr>
        <p:grpSpPr>
          <a:xfrm>
            <a:off x="1199456" y="1628800"/>
            <a:ext cx="11264800" cy="4968552"/>
            <a:chOff x="1199456" y="1628800"/>
            <a:chExt cx="11264800" cy="4968552"/>
          </a:xfrm>
        </p:grpSpPr>
        <p:grpSp>
          <p:nvGrpSpPr>
            <p:cNvPr id="6" name="Gruppieren 5"/>
            <p:cNvGrpSpPr/>
            <p:nvPr/>
          </p:nvGrpSpPr>
          <p:grpSpPr bwMode="auto">
            <a:xfrm>
              <a:off x="1199456" y="2060848"/>
              <a:ext cx="9793088" cy="4536504"/>
              <a:chOff x="1055440" y="1846803"/>
              <a:chExt cx="9865096" cy="4608512"/>
            </a:xfrm>
          </p:grpSpPr>
          <mc:AlternateContent xmlns:mc="http://schemas.openxmlformats.org/markup-compatibility/2006" xmlns:a14="http://schemas.microsoft.com/office/drawing/2010/main">
            <mc:Choice Requires="a14">
              <p:sp>
                <p:nvSpPr>
                  <p:cNvPr id="2" name="Rechteck 1"/>
                  <p:cNvSpPr/>
                  <p:nvPr/>
                </p:nvSpPr>
                <p:spPr bwMode="auto">
                  <a:xfrm>
                    <a:off x="1055440" y="1846803"/>
                    <a:ext cx="2448272" cy="504056"/>
                  </a:xfrm>
                  <a:prstGeom prst="rect">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Construct </a:t>
                    </a:r>
                    <a14:m>
                      <m:oMath xmlns:m="http://schemas.openxmlformats.org/officeDocument/2006/math">
                        <m:sSub>
                          <m:sSubPr>
                            <m:ctrlPr>
                              <a:rPr lang="en-US" i="1">
                                <a:solidFill>
                                  <a:schemeClr val="tx1"/>
                                </a:solidFill>
                                <a:latin typeface="Cambria Math" panose="02040503050406030204" pitchFamily="18" charset="0"/>
                                <a:ea typeface="Cambria Math"/>
                                <a:cs typeface="Arial"/>
                              </a:rPr>
                            </m:ctrlPr>
                          </m:sSubPr>
                          <m:e>
                            <m:r>
                              <a:rPr lang="en-US" i="1">
                                <a:solidFill>
                                  <a:schemeClr val="tx1"/>
                                </a:solidFill>
                                <a:latin typeface="Cambria Math"/>
                                <a:ea typeface="Cambria Math"/>
                                <a:cs typeface="Arial"/>
                              </a:rPr>
                              <m:t>𝜇</m:t>
                            </m:r>
                          </m:e>
                          <m:sub>
                            <m:r>
                              <a:rPr lang="en-US" b="0" i="1">
                                <a:solidFill>
                                  <a:schemeClr val="tx1"/>
                                </a:solidFill>
                                <a:latin typeface="Cambria Math"/>
                                <a:ea typeface="Cambria Math"/>
                                <a:cs typeface="Arial"/>
                              </a:rPr>
                              <m:t>𝑖</m:t>
                            </m:r>
                          </m:sub>
                        </m:sSub>
                      </m:oMath>
                    </a14:m>
                    <a:endParaRPr lang="en-US" dirty="0">
                      <a:solidFill>
                        <a:schemeClr val="tx1"/>
                      </a:solidFill>
                      <a:latin typeface="Arial"/>
                      <a:cs typeface="Arial"/>
                    </a:endParaRPr>
                  </a:p>
                </p:txBody>
              </p:sp>
            </mc:Choice>
            <mc:Fallback xmlns="">
              <p:sp>
                <p:nvSpPr>
                  <p:cNvPr id="2" name="Rechteck 1"/>
                  <p:cNvSpPr>
                    <a:spLocks noRot="1" noChangeAspect="1" noMove="1" noResize="1" noEditPoints="1" noAdjustHandles="1" noChangeArrowheads="1" noChangeShapeType="1" noTextEdit="1"/>
                  </p:cNvSpPr>
                  <p:nvPr/>
                </p:nvSpPr>
                <p:spPr bwMode="auto">
                  <a:xfrm>
                    <a:off x="1055440" y="1846803"/>
                    <a:ext cx="2448272" cy="504056"/>
                  </a:xfrm>
                  <a:prstGeom prst="rect">
                    <a:avLst/>
                  </a:prstGeom>
                  <a:blipFill>
                    <a:blip r:embed="rId6"/>
                    <a:stretch>
                      <a:fillRect b="-7407"/>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3" name="Rechteck 32"/>
                  <p:cNvSpPr/>
                  <p:nvPr/>
                </p:nvSpPr>
                <p:spPr bwMode="auto">
                  <a:xfrm>
                    <a:off x="1055440" y="2926923"/>
                    <a:ext cx="2448272" cy="504056"/>
                  </a:xfrm>
                  <a:prstGeom prst="rect">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Measurement </a:t>
                    </a:r>
                    <a14:m>
                      <m:oMath xmlns:m="http://schemas.openxmlformats.org/officeDocument/2006/math">
                        <m:sSub>
                          <m:sSubPr>
                            <m:ctrlPr>
                              <a:rPr lang="en-US" i="1">
                                <a:solidFill>
                                  <a:schemeClr val="tx1"/>
                                </a:solidFill>
                                <a:latin typeface="Cambria Math" panose="02040503050406030204" pitchFamily="18" charset="0"/>
                                <a:ea typeface="Cambria Math"/>
                                <a:cs typeface="Arial"/>
                              </a:rPr>
                            </m:ctrlPr>
                          </m:sSubPr>
                          <m:e>
                            <m:r>
                              <a:rPr lang="en-US" b="0" i="1">
                                <a:solidFill>
                                  <a:schemeClr val="tx1"/>
                                </a:solidFill>
                                <a:latin typeface="Cambria Math"/>
                                <a:ea typeface="Cambria Math"/>
                                <a:cs typeface="Arial"/>
                              </a:rPr>
                              <m:t>𝑌</m:t>
                            </m:r>
                          </m:e>
                          <m:sub>
                            <m:r>
                              <a:rPr lang="en-US" b="0" i="1">
                                <a:solidFill>
                                  <a:schemeClr val="tx1"/>
                                </a:solidFill>
                                <a:latin typeface="Cambria Math"/>
                                <a:ea typeface="Cambria Math"/>
                                <a:cs typeface="Arial"/>
                              </a:rPr>
                              <m:t>𝑖</m:t>
                            </m:r>
                          </m:sub>
                        </m:sSub>
                      </m:oMath>
                    </a14:m>
                    <a:endParaRPr lang="en-US" dirty="0">
                      <a:solidFill>
                        <a:schemeClr val="tx1"/>
                      </a:solidFill>
                      <a:latin typeface="Arial"/>
                      <a:cs typeface="Arial"/>
                    </a:endParaRPr>
                  </a:p>
                </p:txBody>
              </p:sp>
            </mc:Choice>
            <mc:Fallback xmlns="">
              <p:sp>
                <p:nvSpPr>
                  <p:cNvPr id="33" name="Rechteck 32"/>
                  <p:cNvSpPr>
                    <a:spLocks noRot="1" noChangeAspect="1" noMove="1" noResize="1" noEditPoints="1" noAdjustHandles="1" noChangeArrowheads="1" noChangeShapeType="1" noTextEdit="1"/>
                  </p:cNvSpPr>
                  <p:nvPr/>
                </p:nvSpPr>
                <p:spPr bwMode="auto">
                  <a:xfrm>
                    <a:off x="1055440" y="2926923"/>
                    <a:ext cx="2448272" cy="504056"/>
                  </a:xfrm>
                  <a:prstGeom prst="rect">
                    <a:avLst/>
                  </a:prstGeom>
                  <a:blipFill>
                    <a:blip r:embed="rId7"/>
                    <a:stretch>
                      <a:fillRect b="-6098"/>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5" name="Rechteck 34"/>
                  <p:cNvSpPr/>
                  <p:nvPr/>
                </p:nvSpPr>
                <p:spPr bwMode="auto">
                  <a:xfrm>
                    <a:off x="1055440" y="4007043"/>
                    <a:ext cx="2448272" cy="504056"/>
                  </a:xfrm>
                  <a:prstGeom prst="rect">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Response </a:t>
                    </a:r>
                    <a14:m>
                      <m:oMath xmlns:m="http://schemas.openxmlformats.org/officeDocument/2006/math">
                        <m:sSub>
                          <m:sSubPr>
                            <m:ctrlPr>
                              <a:rPr lang="en-US" i="1">
                                <a:solidFill>
                                  <a:schemeClr val="tx1"/>
                                </a:solidFill>
                                <a:latin typeface="Cambria Math" panose="02040503050406030204" pitchFamily="18" charset="0"/>
                                <a:ea typeface="Cambria Math"/>
                                <a:cs typeface="Arial"/>
                              </a:rPr>
                            </m:ctrlPr>
                          </m:sSubPr>
                          <m:e>
                            <m:r>
                              <a:rPr lang="en-US" b="0" i="1">
                                <a:solidFill>
                                  <a:schemeClr val="tx1"/>
                                </a:solidFill>
                                <a:latin typeface="Cambria Math"/>
                                <a:ea typeface="Cambria Math"/>
                                <a:cs typeface="Arial"/>
                              </a:rPr>
                              <m:t>𝑦</m:t>
                            </m:r>
                          </m:e>
                          <m:sub>
                            <m:r>
                              <a:rPr lang="en-US" b="0" i="1">
                                <a:solidFill>
                                  <a:schemeClr val="tx1"/>
                                </a:solidFill>
                                <a:latin typeface="Cambria Math"/>
                                <a:ea typeface="Cambria Math"/>
                                <a:cs typeface="Arial"/>
                              </a:rPr>
                              <m:t>𝑖</m:t>
                            </m:r>
                          </m:sub>
                        </m:sSub>
                      </m:oMath>
                    </a14:m>
                    <a:endParaRPr lang="en-US" dirty="0">
                      <a:solidFill>
                        <a:schemeClr val="tx1"/>
                      </a:solidFill>
                      <a:latin typeface="Arial"/>
                      <a:cs typeface="Arial"/>
                    </a:endParaRPr>
                  </a:p>
                </p:txBody>
              </p:sp>
            </mc:Choice>
            <mc:Fallback xmlns="">
              <p:sp>
                <p:nvSpPr>
                  <p:cNvPr id="35" name="Rechteck 34"/>
                  <p:cNvSpPr>
                    <a:spLocks noRot="1" noChangeAspect="1" noMove="1" noResize="1" noEditPoints="1" noAdjustHandles="1" noChangeArrowheads="1" noChangeShapeType="1" noTextEdit="1"/>
                  </p:cNvSpPr>
                  <p:nvPr/>
                </p:nvSpPr>
                <p:spPr bwMode="auto">
                  <a:xfrm>
                    <a:off x="1055440" y="4007043"/>
                    <a:ext cx="2448272" cy="504056"/>
                  </a:xfrm>
                  <a:prstGeom prst="rect">
                    <a:avLst/>
                  </a:prstGeom>
                  <a:blipFill>
                    <a:blip r:embed="rId8"/>
                    <a:stretch>
                      <a:fillRect b="-7407"/>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2" name="Rechteck 41"/>
                  <p:cNvSpPr/>
                  <p:nvPr/>
                </p:nvSpPr>
                <p:spPr bwMode="auto">
                  <a:xfrm>
                    <a:off x="1055440" y="5087163"/>
                    <a:ext cx="2448272" cy="504056"/>
                  </a:xfrm>
                  <a:prstGeom prst="rect">
                    <a:avLst/>
                  </a:pr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Edited Response </a:t>
                    </a:r>
                    <a14:m>
                      <m:oMath xmlns:m="http://schemas.openxmlformats.org/officeDocument/2006/math">
                        <m:sSub>
                          <m:sSubPr>
                            <m:ctrlPr>
                              <a:rPr lang="en-US" i="1">
                                <a:solidFill>
                                  <a:schemeClr val="tx1"/>
                                </a:solidFill>
                                <a:latin typeface="Cambria Math" panose="02040503050406030204" pitchFamily="18" charset="0"/>
                                <a:ea typeface="Cambria Math"/>
                                <a:cs typeface="Arial"/>
                              </a:rPr>
                            </m:ctrlPr>
                          </m:sSubPr>
                          <m:e>
                            <m:r>
                              <a:rPr lang="en-US" b="0" i="1">
                                <a:solidFill>
                                  <a:schemeClr val="tx1"/>
                                </a:solidFill>
                                <a:latin typeface="Cambria Math"/>
                                <a:ea typeface="Cambria Math"/>
                                <a:cs typeface="Arial"/>
                              </a:rPr>
                              <m:t>𝑦</m:t>
                            </m:r>
                          </m:e>
                          <m:sub>
                            <m:r>
                              <a:rPr lang="en-US" b="0" i="1">
                                <a:solidFill>
                                  <a:schemeClr val="tx1"/>
                                </a:solidFill>
                                <a:latin typeface="Cambria Math"/>
                                <a:ea typeface="Cambria Math"/>
                                <a:cs typeface="Arial"/>
                              </a:rPr>
                              <m:t>𝑖𝑝</m:t>
                            </m:r>
                          </m:sub>
                        </m:sSub>
                      </m:oMath>
                    </a14:m>
                    <a:endParaRPr lang="en-US" dirty="0">
                      <a:solidFill>
                        <a:schemeClr val="tx1"/>
                      </a:solidFill>
                      <a:latin typeface="Arial"/>
                      <a:cs typeface="Arial"/>
                    </a:endParaRPr>
                  </a:p>
                </p:txBody>
              </p:sp>
            </mc:Choice>
            <mc:Fallback xmlns="">
              <p:sp>
                <p:nvSpPr>
                  <p:cNvPr id="42" name="Rechteck 41"/>
                  <p:cNvSpPr>
                    <a:spLocks noRot="1" noChangeAspect="1" noMove="1" noResize="1" noEditPoints="1" noAdjustHandles="1" noChangeArrowheads="1" noChangeShapeType="1" noTextEdit="1"/>
                  </p:cNvSpPr>
                  <p:nvPr/>
                </p:nvSpPr>
                <p:spPr bwMode="auto">
                  <a:xfrm>
                    <a:off x="1055440" y="5087163"/>
                    <a:ext cx="2448272" cy="504056"/>
                  </a:xfrm>
                  <a:prstGeom prst="rect">
                    <a:avLst/>
                  </a:prstGeom>
                  <a:blipFill>
                    <a:blip r:embed="rId9"/>
                    <a:stretch>
                      <a:fillRect b="-3659"/>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4" name="Rechteck 43"/>
                  <p:cNvSpPr/>
                  <p:nvPr/>
                </p:nvSpPr>
                <p:spPr bwMode="auto">
                  <a:xfrm>
                    <a:off x="8472264" y="1846803"/>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Population Mean </a:t>
                    </a:r>
                    <a14:m>
                      <m:oMath xmlns:m="http://schemas.openxmlformats.org/officeDocument/2006/math">
                        <m:sSub>
                          <m:sSubPr>
                            <m:ctrlPr>
                              <a:rPr lang="en-US" i="1">
                                <a:latin typeface="Cambria Math" panose="02040503050406030204" pitchFamily="18" charset="0"/>
                                <a:ea typeface="Cambria Math"/>
                                <a:cs typeface="Arial"/>
                              </a:rPr>
                            </m:ctrlPr>
                          </m:sSubPr>
                          <m:e>
                            <m:acc>
                              <m:accPr>
                                <m:chr m:val="̅"/>
                                <m:ctrlPr>
                                  <a:rPr lang="en-US" i="1">
                                    <a:latin typeface="Cambria Math" panose="02040503050406030204" pitchFamily="18" charset="0"/>
                                    <a:ea typeface="Cambria Math"/>
                                    <a:cs typeface="Arial"/>
                                  </a:rPr>
                                </m:ctrlPr>
                              </m:accPr>
                              <m:e>
                                <m:r>
                                  <a:rPr lang="en-US" b="0" i="1">
                                    <a:latin typeface="Cambria Math"/>
                                    <a:ea typeface="Cambria Math"/>
                                    <a:cs typeface="Arial"/>
                                  </a:rPr>
                                  <m:t>𝑌</m:t>
                                </m:r>
                              </m:e>
                            </m:acc>
                          </m:e>
                          <m:sub/>
                        </m:sSub>
                      </m:oMath>
                    </a14:m>
                    <a:endParaRPr lang="en-US" dirty="0">
                      <a:latin typeface="Arial"/>
                      <a:cs typeface="Arial"/>
                    </a:endParaRPr>
                  </a:p>
                </p:txBody>
              </p:sp>
            </mc:Choice>
            <mc:Fallback xmlns="">
              <p:sp>
                <p:nvSpPr>
                  <p:cNvPr id="44" name="Rechteck 43"/>
                  <p:cNvSpPr>
                    <a:spLocks noRot="1" noChangeAspect="1" noMove="1" noResize="1" noEditPoints="1" noAdjustHandles="1" noChangeArrowheads="1" noChangeShapeType="1" noTextEdit="1"/>
                  </p:cNvSpPr>
                  <p:nvPr/>
                </p:nvSpPr>
                <p:spPr bwMode="auto">
                  <a:xfrm>
                    <a:off x="8472264" y="1846803"/>
                    <a:ext cx="2448272" cy="504056"/>
                  </a:xfrm>
                  <a:prstGeom prst="rect">
                    <a:avLst/>
                  </a:prstGeom>
                  <a:blipFill>
                    <a:blip r:embed="rId10"/>
                    <a:stretch>
                      <a:fillRect r="-250" b="-6024"/>
                    </a:stretch>
                  </a:blipFill>
                  <a:ln>
                    <a:solidFill>
                      <a:srgbClr val="DAC0F6"/>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6" name="Rechteck 45"/>
                  <p:cNvSpPr/>
                  <p:nvPr/>
                </p:nvSpPr>
                <p:spPr bwMode="auto">
                  <a:xfrm>
                    <a:off x="8472264" y="2710899"/>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Sampling Frame </a:t>
                    </a:r>
                    <a14:m>
                      <m:oMath xmlns:m="http://schemas.openxmlformats.org/officeDocument/2006/math">
                        <m:sSub>
                          <m:sSubPr>
                            <m:ctrlPr>
                              <a:rPr lang="en-US" i="1">
                                <a:latin typeface="Cambria Math" panose="02040503050406030204" pitchFamily="18" charset="0"/>
                                <a:ea typeface="Cambria Math"/>
                                <a:cs typeface="Arial"/>
                              </a:rPr>
                            </m:ctrlPr>
                          </m:sSubPr>
                          <m:e>
                            <m:acc>
                              <m:accPr>
                                <m:chr m:val="̅"/>
                                <m:ctrlPr>
                                  <a:rPr lang="en-US" b="0" i="1">
                                    <a:latin typeface="Cambria Math" panose="02040503050406030204" pitchFamily="18" charset="0"/>
                                    <a:ea typeface="Cambria Math"/>
                                    <a:cs typeface="Arial"/>
                                  </a:rPr>
                                </m:ctrlPr>
                              </m:accPr>
                              <m:e>
                                <m:r>
                                  <a:rPr lang="en-US" b="0" i="1">
                                    <a:latin typeface="Cambria Math"/>
                                    <a:ea typeface="Cambria Math"/>
                                    <a:cs typeface="Arial"/>
                                  </a:rPr>
                                  <m:t>𝑌</m:t>
                                </m:r>
                              </m:e>
                            </m:acc>
                          </m:e>
                          <m:sub>
                            <m:r>
                              <a:rPr lang="en-US" b="0" i="1">
                                <a:latin typeface="Cambria Math"/>
                                <a:ea typeface="Cambria Math"/>
                                <a:cs typeface="Arial"/>
                              </a:rPr>
                              <m:t>𝑐</m:t>
                            </m:r>
                          </m:sub>
                        </m:sSub>
                      </m:oMath>
                    </a14:m>
                    <a:endParaRPr lang="en-US" dirty="0">
                      <a:latin typeface="Arial"/>
                      <a:cs typeface="Arial"/>
                    </a:endParaRPr>
                  </a:p>
                </p:txBody>
              </p:sp>
            </mc:Choice>
            <mc:Fallback xmlns="">
              <p:sp>
                <p:nvSpPr>
                  <p:cNvPr id="46" name="Rechteck 45"/>
                  <p:cNvSpPr>
                    <a:spLocks noRot="1" noChangeAspect="1" noMove="1" noResize="1" noEditPoints="1" noAdjustHandles="1" noChangeArrowheads="1" noChangeShapeType="1" noTextEdit="1"/>
                  </p:cNvSpPr>
                  <p:nvPr/>
                </p:nvSpPr>
                <p:spPr bwMode="auto">
                  <a:xfrm>
                    <a:off x="8472264" y="2710899"/>
                    <a:ext cx="2448272" cy="504056"/>
                  </a:xfrm>
                  <a:prstGeom prst="rect">
                    <a:avLst/>
                  </a:prstGeom>
                  <a:blipFill>
                    <a:blip r:embed="rId11"/>
                    <a:stretch>
                      <a:fillRect r="-750" b="-4819"/>
                    </a:stretch>
                  </a:blipFill>
                  <a:ln>
                    <a:solidFill>
                      <a:srgbClr val="DAC0F6"/>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9" name="Rechteck 48"/>
                  <p:cNvSpPr/>
                  <p:nvPr/>
                </p:nvSpPr>
                <p:spPr bwMode="auto">
                  <a:xfrm>
                    <a:off x="8472264" y="3574995"/>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Sample </a:t>
                    </a:r>
                    <a14:m>
                      <m:oMath xmlns:m="http://schemas.openxmlformats.org/officeDocument/2006/math">
                        <m:sSub>
                          <m:sSubPr>
                            <m:ctrlPr>
                              <a:rPr lang="en-US" i="1">
                                <a:latin typeface="Cambria Math" panose="02040503050406030204" pitchFamily="18" charset="0"/>
                                <a:ea typeface="Cambria Math"/>
                                <a:cs typeface="Arial"/>
                              </a:rPr>
                            </m:ctrlPr>
                          </m:sSubPr>
                          <m:e>
                            <m:acc>
                              <m:accPr>
                                <m:chr m:val="̅"/>
                                <m:ctrlPr>
                                  <a:rPr lang="en-US" b="0" i="1">
                                    <a:latin typeface="Cambria Math" panose="02040503050406030204" pitchFamily="18" charset="0"/>
                                    <a:ea typeface="Cambria Math"/>
                                    <a:cs typeface="Arial"/>
                                  </a:rPr>
                                </m:ctrlPr>
                              </m:accPr>
                              <m:e>
                                <m:r>
                                  <a:rPr lang="en-US" b="0" i="1">
                                    <a:latin typeface="Cambria Math"/>
                                    <a:ea typeface="Cambria Math"/>
                                    <a:cs typeface="Arial"/>
                                  </a:rPr>
                                  <m:t>𝑌</m:t>
                                </m:r>
                              </m:e>
                            </m:acc>
                          </m:e>
                          <m:sub>
                            <m:r>
                              <a:rPr lang="en-US" b="0" i="1">
                                <a:latin typeface="Cambria Math"/>
                                <a:ea typeface="Cambria Math"/>
                                <a:cs typeface="Arial"/>
                              </a:rPr>
                              <m:t>𝑠</m:t>
                            </m:r>
                          </m:sub>
                        </m:sSub>
                      </m:oMath>
                    </a14:m>
                    <a:endParaRPr lang="en-US" dirty="0">
                      <a:latin typeface="Arial"/>
                      <a:cs typeface="Arial"/>
                    </a:endParaRPr>
                  </a:p>
                </p:txBody>
              </p:sp>
            </mc:Choice>
            <mc:Fallback xmlns="">
              <p:sp>
                <p:nvSpPr>
                  <p:cNvPr id="49" name="Rechteck 48"/>
                  <p:cNvSpPr>
                    <a:spLocks noRot="1" noChangeAspect="1" noMove="1" noResize="1" noEditPoints="1" noAdjustHandles="1" noChangeArrowheads="1" noChangeShapeType="1" noTextEdit="1"/>
                  </p:cNvSpPr>
                  <p:nvPr/>
                </p:nvSpPr>
                <p:spPr bwMode="auto">
                  <a:xfrm>
                    <a:off x="8472264" y="3574995"/>
                    <a:ext cx="2448272" cy="504056"/>
                  </a:xfrm>
                  <a:prstGeom prst="rect">
                    <a:avLst/>
                  </a:prstGeom>
                  <a:blipFill>
                    <a:blip r:embed="rId12"/>
                    <a:stretch>
                      <a:fillRect b="-4762"/>
                    </a:stretch>
                  </a:blipFill>
                  <a:ln>
                    <a:solidFill>
                      <a:srgbClr val="DAC0F6"/>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0" name="Rechteck 49"/>
                  <p:cNvSpPr/>
                  <p:nvPr/>
                </p:nvSpPr>
                <p:spPr bwMode="auto">
                  <a:xfrm>
                    <a:off x="8472264" y="4439091"/>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Respondents </a:t>
                    </a:r>
                    <a14:m>
                      <m:oMath xmlns:m="http://schemas.openxmlformats.org/officeDocument/2006/math">
                        <m:sSub>
                          <m:sSubPr>
                            <m:ctrlPr>
                              <a:rPr lang="en-US" i="1">
                                <a:latin typeface="Cambria Math" panose="02040503050406030204" pitchFamily="18" charset="0"/>
                                <a:ea typeface="Cambria Math"/>
                                <a:cs typeface="Arial"/>
                              </a:rPr>
                            </m:ctrlPr>
                          </m:sSubPr>
                          <m:e>
                            <m:acc>
                              <m:accPr>
                                <m:chr m:val="̅"/>
                                <m:ctrlPr>
                                  <a:rPr lang="en-US" b="0" i="1">
                                    <a:latin typeface="Cambria Math" panose="02040503050406030204" pitchFamily="18" charset="0"/>
                                    <a:ea typeface="Cambria Math"/>
                                    <a:cs typeface="Arial"/>
                                  </a:rPr>
                                </m:ctrlPr>
                              </m:accPr>
                              <m:e>
                                <m:r>
                                  <a:rPr lang="en-US" b="0" i="1">
                                    <a:latin typeface="Cambria Math"/>
                                    <a:ea typeface="Cambria Math"/>
                                    <a:cs typeface="Arial"/>
                                  </a:rPr>
                                  <m:t>𝑌</m:t>
                                </m:r>
                              </m:e>
                            </m:acc>
                          </m:e>
                          <m:sub>
                            <m:r>
                              <a:rPr lang="en-US" b="0" i="1">
                                <a:latin typeface="Cambria Math"/>
                                <a:ea typeface="Cambria Math"/>
                                <a:cs typeface="Arial"/>
                              </a:rPr>
                              <m:t>𝑟</m:t>
                            </m:r>
                          </m:sub>
                        </m:sSub>
                      </m:oMath>
                    </a14:m>
                    <a:endParaRPr lang="en-US" dirty="0">
                      <a:latin typeface="Arial"/>
                      <a:cs typeface="Arial"/>
                    </a:endParaRPr>
                  </a:p>
                </p:txBody>
              </p:sp>
            </mc:Choice>
            <mc:Fallback xmlns="">
              <p:sp>
                <p:nvSpPr>
                  <p:cNvPr id="50" name="Rechteck 49"/>
                  <p:cNvSpPr>
                    <a:spLocks noRot="1" noChangeAspect="1" noMove="1" noResize="1" noEditPoints="1" noAdjustHandles="1" noChangeArrowheads="1" noChangeShapeType="1" noTextEdit="1"/>
                  </p:cNvSpPr>
                  <p:nvPr/>
                </p:nvSpPr>
                <p:spPr bwMode="auto">
                  <a:xfrm>
                    <a:off x="8472264" y="4439091"/>
                    <a:ext cx="2448272" cy="504056"/>
                  </a:xfrm>
                  <a:prstGeom prst="rect">
                    <a:avLst/>
                  </a:prstGeom>
                  <a:blipFill>
                    <a:blip r:embed="rId13"/>
                    <a:stretch>
                      <a:fillRect b="-4819"/>
                    </a:stretch>
                  </a:blipFill>
                  <a:ln>
                    <a:solidFill>
                      <a:srgbClr val="DAC0F6"/>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1" name="Rechteck 50"/>
                  <p:cNvSpPr/>
                  <p:nvPr/>
                </p:nvSpPr>
                <p:spPr bwMode="auto">
                  <a:xfrm>
                    <a:off x="8472264" y="5303187"/>
                    <a:ext cx="2448272" cy="504056"/>
                  </a:xfrm>
                  <a:prstGeom prst="rect">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700" dirty="0">
                        <a:latin typeface="Arial"/>
                        <a:cs typeface="Arial"/>
                      </a:rPr>
                      <a:t>Postsurvey Adjusted Data </a:t>
                    </a:r>
                    <a14:m>
                      <m:oMath xmlns:m="http://schemas.openxmlformats.org/officeDocument/2006/math">
                        <m:sSub>
                          <m:sSubPr>
                            <m:ctrlPr>
                              <a:rPr lang="en-US" sz="1700" i="1">
                                <a:latin typeface="Cambria Math" panose="02040503050406030204" pitchFamily="18" charset="0"/>
                                <a:ea typeface="Cambria Math"/>
                                <a:cs typeface="Arial"/>
                              </a:rPr>
                            </m:ctrlPr>
                          </m:sSubPr>
                          <m:e>
                            <m:acc>
                              <m:accPr>
                                <m:chr m:val="̅"/>
                                <m:ctrlPr>
                                  <a:rPr lang="en-US" sz="1700" b="0" i="1">
                                    <a:latin typeface="Cambria Math" panose="02040503050406030204" pitchFamily="18" charset="0"/>
                                    <a:ea typeface="Cambria Math"/>
                                    <a:cs typeface="Arial"/>
                                  </a:rPr>
                                </m:ctrlPr>
                              </m:accPr>
                              <m:e>
                                <m:r>
                                  <a:rPr lang="en-US" sz="1700" b="0" i="1">
                                    <a:latin typeface="Cambria Math"/>
                                    <a:ea typeface="Cambria Math"/>
                                    <a:cs typeface="Arial"/>
                                  </a:rPr>
                                  <m:t>𝑌</m:t>
                                </m:r>
                              </m:e>
                            </m:acc>
                          </m:e>
                          <m:sub>
                            <m:r>
                              <a:rPr lang="en-US" sz="1700" b="0" i="1">
                                <a:latin typeface="Cambria Math"/>
                                <a:ea typeface="Cambria Math"/>
                                <a:cs typeface="Arial"/>
                              </a:rPr>
                              <m:t>𝑟𝑤</m:t>
                            </m:r>
                          </m:sub>
                        </m:sSub>
                      </m:oMath>
                    </a14:m>
                    <a:endParaRPr lang="en-US" sz="1700" dirty="0">
                      <a:latin typeface="Arial"/>
                      <a:cs typeface="Arial"/>
                    </a:endParaRPr>
                  </a:p>
                </p:txBody>
              </p:sp>
            </mc:Choice>
            <mc:Fallback xmlns="">
              <p:sp>
                <p:nvSpPr>
                  <p:cNvPr id="51" name="Rechteck 50"/>
                  <p:cNvSpPr>
                    <a:spLocks noRot="1" noChangeAspect="1" noMove="1" noResize="1" noEditPoints="1" noAdjustHandles="1" noChangeArrowheads="1" noChangeShapeType="1" noTextEdit="1"/>
                  </p:cNvSpPr>
                  <p:nvPr/>
                </p:nvSpPr>
                <p:spPr bwMode="auto">
                  <a:xfrm>
                    <a:off x="8472264" y="5303187"/>
                    <a:ext cx="2448272" cy="504056"/>
                  </a:xfrm>
                  <a:prstGeom prst="rect">
                    <a:avLst/>
                  </a:prstGeom>
                  <a:blipFill>
                    <a:blip r:embed="rId14"/>
                    <a:stretch>
                      <a:fillRect t="-14286" b="-26190"/>
                    </a:stretch>
                  </a:blipFill>
                  <a:ln>
                    <a:solidFill>
                      <a:srgbClr val="DAC0F6"/>
                    </a:solidFill>
                  </a:ln>
                </p:spPr>
                <p:txBody>
                  <a:bodyPr/>
                  <a:lstStyle/>
                  <a:p>
                    <a:r>
                      <a:rPr lang="en-GB">
                        <a:noFill/>
                      </a:rPr>
                      <a:t> </a:t>
                    </a:r>
                  </a:p>
                </p:txBody>
              </p:sp>
            </mc:Fallback>
          </mc:AlternateContent>
          <p:sp>
            <p:nvSpPr>
              <p:cNvPr id="3" name="Ellipse 2"/>
              <p:cNvSpPr/>
              <p:nvPr/>
            </p:nvSpPr>
            <p:spPr bwMode="auto">
              <a:xfrm>
                <a:off x="3749856" y="2098831"/>
                <a:ext cx="2130119" cy="92955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Validity</a:t>
                </a:r>
                <a:endParaRPr lang="en-US" dirty="0"/>
              </a:p>
            </p:txBody>
          </p:sp>
          <p:sp>
            <p:nvSpPr>
              <p:cNvPr id="52" name="Ellipse 51"/>
              <p:cNvSpPr/>
              <p:nvPr/>
            </p:nvSpPr>
            <p:spPr bwMode="auto">
              <a:xfrm>
                <a:off x="3719735" y="3286963"/>
                <a:ext cx="2160240" cy="92955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700" dirty="0">
                    <a:latin typeface="Arial"/>
                    <a:cs typeface="Arial"/>
                  </a:rPr>
                  <a:t>Measurement Error</a:t>
                </a:r>
                <a:endParaRPr lang="en-US" dirty="0"/>
              </a:p>
            </p:txBody>
          </p:sp>
          <p:sp>
            <p:nvSpPr>
              <p:cNvPr id="54" name="Ellipse 53"/>
              <p:cNvSpPr/>
              <p:nvPr/>
            </p:nvSpPr>
            <p:spPr bwMode="auto">
              <a:xfrm>
                <a:off x="3719735" y="4439091"/>
                <a:ext cx="2118353" cy="92955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dirty="0">
                    <a:latin typeface="Arial"/>
                    <a:cs typeface="Arial"/>
                  </a:rPr>
                  <a:t>Processing Error</a:t>
                </a:r>
                <a:endParaRPr lang="en-US" dirty="0"/>
              </a:p>
            </p:txBody>
          </p:sp>
          <p:sp>
            <p:nvSpPr>
              <p:cNvPr id="56" name="Ellipse 55"/>
              <p:cNvSpPr/>
              <p:nvPr/>
            </p:nvSpPr>
            <p:spPr bwMode="auto">
              <a:xfrm>
                <a:off x="6492042" y="2206843"/>
                <a:ext cx="1836206" cy="648072"/>
              </a:xfrm>
              <a:prstGeom prst="ellipse">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400" dirty="0">
                    <a:latin typeface="Arial"/>
                    <a:cs typeface="Arial"/>
                  </a:rPr>
                  <a:t>Coverage Error</a:t>
                </a:r>
                <a:endParaRPr lang="en-US" dirty="0"/>
              </a:p>
            </p:txBody>
          </p:sp>
          <p:sp>
            <p:nvSpPr>
              <p:cNvPr id="58" name="Ellipse 57"/>
              <p:cNvSpPr/>
              <p:nvPr/>
            </p:nvSpPr>
            <p:spPr bwMode="auto">
              <a:xfrm>
                <a:off x="6528048" y="3142947"/>
                <a:ext cx="1836007" cy="648072"/>
              </a:xfrm>
              <a:prstGeom prst="ellipse">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400" dirty="0">
                    <a:latin typeface="Arial"/>
                    <a:cs typeface="Arial"/>
                  </a:rPr>
                  <a:t>Sampling Error</a:t>
                </a:r>
                <a:endParaRPr lang="en-US" dirty="0"/>
              </a:p>
            </p:txBody>
          </p:sp>
          <p:sp>
            <p:nvSpPr>
              <p:cNvPr id="60" name="Ellipse 59"/>
              <p:cNvSpPr/>
              <p:nvPr/>
            </p:nvSpPr>
            <p:spPr bwMode="auto">
              <a:xfrm>
                <a:off x="6492042" y="4007043"/>
                <a:ext cx="1836205" cy="648072"/>
              </a:xfrm>
              <a:prstGeom prst="ellipse">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400" dirty="0">
                    <a:latin typeface="Arial"/>
                    <a:cs typeface="Arial"/>
                  </a:rPr>
                  <a:t>Nonresponse Error</a:t>
                </a:r>
                <a:endParaRPr lang="en-US" dirty="0"/>
              </a:p>
            </p:txBody>
          </p:sp>
          <p:sp>
            <p:nvSpPr>
              <p:cNvPr id="61" name="Ellipse 60"/>
              <p:cNvSpPr/>
              <p:nvPr/>
            </p:nvSpPr>
            <p:spPr bwMode="auto">
              <a:xfrm>
                <a:off x="6492240" y="4871139"/>
                <a:ext cx="1836007" cy="648072"/>
              </a:xfrm>
              <a:prstGeom prst="ellipse">
                <a:avLst/>
              </a:prstGeom>
              <a:ln>
                <a:solidFill>
                  <a:srgbClr val="DAC0F6"/>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r>
                  <a:rPr lang="en-US" sz="1400" dirty="0">
                    <a:latin typeface="Arial"/>
                    <a:cs typeface="Arial"/>
                  </a:rPr>
                  <a:t>Adjustment Error</a:t>
                </a:r>
                <a:endParaRPr lang="en-US" dirty="0"/>
              </a:p>
            </p:txBody>
          </p:sp>
          <p:cxnSp>
            <p:nvCxnSpPr>
              <p:cNvPr id="7" name="Gerade Verbindung mit Pfeil 6"/>
              <p:cNvCxnSpPr>
                <a:cxnSpLocks/>
                <a:stCxn id="2" idx="2"/>
                <a:endCxn id="33" idx="0"/>
              </p:cNvCxnSpPr>
              <p:nvPr/>
            </p:nvCxnSpPr>
            <p:spPr bwMode="auto">
              <a:xfrm>
                <a:off x="2279576" y="2350859"/>
                <a:ext cx="0" cy="5760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Gerade Verbindung mit Pfeil 61"/>
              <p:cNvCxnSpPr>
                <a:cxnSpLocks/>
              </p:cNvCxnSpPr>
              <p:nvPr/>
            </p:nvCxnSpPr>
            <p:spPr bwMode="auto">
              <a:xfrm>
                <a:off x="2279576" y="3430979"/>
                <a:ext cx="0" cy="5760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Gerade Verbindung mit Pfeil 62"/>
              <p:cNvCxnSpPr>
                <a:cxnSpLocks/>
                <a:stCxn id="42" idx="3"/>
              </p:cNvCxnSpPr>
              <p:nvPr/>
            </p:nvCxnSpPr>
            <p:spPr bwMode="auto">
              <a:xfrm>
                <a:off x="3503712" y="5339191"/>
                <a:ext cx="2376263" cy="5400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a:cxnSpLocks/>
                <a:stCxn id="3" idx="2"/>
              </p:cNvCxnSpPr>
              <p:nvPr/>
            </p:nvCxnSpPr>
            <p:spPr bwMode="auto">
              <a:xfrm flipH="1">
                <a:off x="2279576" y="2563608"/>
                <a:ext cx="14702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Gerade Verbindung mit Pfeil 63"/>
              <p:cNvCxnSpPr>
                <a:cxnSpLocks/>
              </p:cNvCxnSpPr>
              <p:nvPr/>
            </p:nvCxnSpPr>
            <p:spPr bwMode="auto">
              <a:xfrm flipH="1">
                <a:off x="2279576" y="3719011"/>
                <a:ext cx="14702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Gerade Verbindung mit Pfeil 65"/>
              <p:cNvCxnSpPr>
                <a:cxnSpLocks/>
              </p:cNvCxnSpPr>
              <p:nvPr/>
            </p:nvCxnSpPr>
            <p:spPr bwMode="auto">
              <a:xfrm flipH="1">
                <a:off x="2279576" y="4799131"/>
                <a:ext cx="14702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Gerade Verbindung mit Pfeil 67"/>
              <p:cNvCxnSpPr>
                <a:cxnSpLocks/>
                <a:endCxn id="46" idx="0"/>
              </p:cNvCxnSpPr>
              <p:nvPr/>
            </p:nvCxnSpPr>
            <p:spPr bwMode="auto">
              <a:xfrm>
                <a:off x="9696400" y="2350859"/>
                <a:ext cx="0"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70" name="Gerade Verbindung mit Pfeil 69"/>
              <p:cNvCxnSpPr>
                <a:cxnSpLocks/>
              </p:cNvCxnSpPr>
              <p:nvPr/>
            </p:nvCxnSpPr>
            <p:spPr bwMode="auto">
              <a:xfrm>
                <a:off x="9696400" y="3214955"/>
                <a:ext cx="0"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72" name="Gerade Verbindung mit Pfeil 71"/>
              <p:cNvCxnSpPr>
                <a:cxnSpLocks/>
              </p:cNvCxnSpPr>
              <p:nvPr/>
            </p:nvCxnSpPr>
            <p:spPr bwMode="auto">
              <a:xfrm>
                <a:off x="9696400" y="4079051"/>
                <a:ext cx="0"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74" name="Gerade Verbindung mit Pfeil 73"/>
              <p:cNvCxnSpPr>
                <a:cxnSpLocks/>
              </p:cNvCxnSpPr>
              <p:nvPr/>
            </p:nvCxnSpPr>
            <p:spPr bwMode="auto">
              <a:xfrm>
                <a:off x="9696400" y="4943147"/>
                <a:ext cx="0"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a:cxnSpLocks/>
              </p:cNvCxnSpPr>
              <p:nvPr/>
            </p:nvCxnSpPr>
            <p:spPr bwMode="auto">
              <a:xfrm flipV="1">
                <a:off x="8328248" y="2514514"/>
                <a:ext cx="1368152" cy="16365"/>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79" name="Gerade Verbindung mit Pfeil 78"/>
              <p:cNvCxnSpPr>
                <a:cxnSpLocks/>
              </p:cNvCxnSpPr>
              <p:nvPr/>
            </p:nvCxnSpPr>
            <p:spPr bwMode="auto">
              <a:xfrm flipV="1">
                <a:off x="8328248" y="3414614"/>
                <a:ext cx="1368152" cy="16365"/>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80" name="Gerade Verbindung mit Pfeil 79"/>
              <p:cNvCxnSpPr>
                <a:cxnSpLocks/>
              </p:cNvCxnSpPr>
              <p:nvPr/>
            </p:nvCxnSpPr>
            <p:spPr bwMode="auto">
              <a:xfrm flipV="1">
                <a:off x="8328248" y="4278710"/>
                <a:ext cx="1368152" cy="16365"/>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cxnSp>
            <p:nvCxnSpPr>
              <p:cNvPr id="81" name="Gerade Verbindung mit Pfeil 80"/>
              <p:cNvCxnSpPr>
                <a:cxnSpLocks/>
              </p:cNvCxnSpPr>
              <p:nvPr/>
            </p:nvCxnSpPr>
            <p:spPr bwMode="auto">
              <a:xfrm flipV="1">
                <a:off x="8328248" y="5142806"/>
                <a:ext cx="1368152" cy="16365"/>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bwMode="auto">
              <a:xfrm>
                <a:off x="4151784" y="5879251"/>
                <a:ext cx="3384376" cy="576064"/>
              </a:xfrm>
              <a:prstGeom prst="rect">
                <a:avLst/>
              </a:prstGeom>
              <a:solidFill>
                <a:srgbClr val="DAC0F6">
                  <a:alpha val="50000"/>
                </a:srgbClr>
              </a:solidFill>
              <a:ln>
                <a:solidFill>
                  <a:srgbClr val="DAC0F6"/>
                </a:solidFill>
              </a:ln>
            </p:spPr>
            <p:style>
              <a:lnRef idx="0">
                <a:srgbClr val="000000"/>
              </a:lnRef>
              <a:fillRef idx="0">
                <a:srgbClr val="000000"/>
              </a:fillRef>
              <a:effectRef idx="0">
                <a:srgbClr val="000000"/>
              </a:effectRef>
              <a:fontRef idx="minor">
                <a:schemeClr val="lt1"/>
              </a:fontRef>
            </p:style>
            <p:txBody>
              <a:bodyPr rtlCol="0" anchor="ctr"/>
              <a:lstStyle/>
              <a:p>
                <a:pPr algn="ctr">
                  <a:defRPr/>
                </a:pPr>
                <a:r>
                  <a:rPr lang="en-US" dirty="0">
                    <a:solidFill>
                      <a:schemeClr val="tx1"/>
                    </a:solidFill>
                    <a:latin typeface="Arial"/>
                    <a:cs typeface="Arial"/>
                  </a:rPr>
                  <a:t>Survey Statistic</a:t>
                </a:r>
                <a:endParaRPr lang="en-US" dirty="0"/>
              </a:p>
            </p:txBody>
          </p:sp>
          <p:cxnSp>
            <p:nvCxnSpPr>
              <p:cNvPr id="82" name="Gerade Verbindung mit Pfeil 81"/>
              <p:cNvCxnSpPr>
                <a:cxnSpLocks/>
              </p:cNvCxnSpPr>
              <p:nvPr/>
            </p:nvCxnSpPr>
            <p:spPr bwMode="auto">
              <a:xfrm>
                <a:off x="2279576" y="4511099"/>
                <a:ext cx="0" cy="5760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3" name="Gerade Verbindung mit Pfeil 82"/>
              <p:cNvCxnSpPr>
                <a:cxnSpLocks/>
                <a:endCxn id="17" idx="0"/>
              </p:cNvCxnSpPr>
              <p:nvPr/>
            </p:nvCxnSpPr>
            <p:spPr bwMode="auto">
              <a:xfrm flipH="1">
                <a:off x="5843972" y="5519211"/>
                <a:ext cx="2628292" cy="360040"/>
              </a:xfrm>
              <a:prstGeom prst="straightConnector1">
                <a:avLst/>
              </a:prstGeom>
              <a:ln>
                <a:solidFill>
                  <a:srgbClr val="DAC0F6"/>
                </a:solidFill>
                <a:tailEnd type="triangle"/>
              </a:ln>
            </p:spPr>
            <p:style>
              <a:lnRef idx="1">
                <a:schemeClr val="accent1"/>
              </a:lnRef>
              <a:fillRef idx="0">
                <a:schemeClr val="accent1"/>
              </a:fillRef>
              <a:effectRef idx="0">
                <a:schemeClr val="accent1"/>
              </a:effectRef>
              <a:fontRef idx="minor">
                <a:schemeClr val="tx1"/>
              </a:fontRef>
            </p:style>
          </p:cxnSp>
        </p:grpSp>
        <p:sp>
          <p:nvSpPr>
            <p:cNvPr id="84" name="Rechteck 83"/>
            <p:cNvSpPr/>
            <p:nvPr/>
          </p:nvSpPr>
          <p:spPr bwMode="auto">
            <a:xfrm>
              <a:off x="2536056" y="1628800"/>
              <a:ext cx="5072112" cy="411138"/>
            </a:xfrm>
            <a:prstGeom prst="rect">
              <a:avLst/>
            </a:prstGeom>
          </p:spPr>
          <p:txBody>
            <a:bodyPr wrap="square">
              <a:spAutoFit/>
            </a:bodyPr>
            <a:lstStyle/>
            <a:p>
              <a:pPr>
                <a:lnSpc>
                  <a:spcPct val="125000"/>
                </a:lnSpc>
                <a:spcAft>
                  <a:spcPts val="1200"/>
                </a:spcAft>
                <a:defRPr/>
              </a:pPr>
              <a:r>
                <a:rPr lang="en-US" b="1" dirty="0">
                  <a:solidFill>
                    <a:srgbClr val="0070C0"/>
                  </a:solidFill>
                  <a:latin typeface="Arial"/>
                  <a:cs typeface="Arial"/>
                </a:rPr>
                <a:t>Measurement</a:t>
              </a:r>
              <a:endParaRPr lang="en-US" dirty="0"/>
            </a:p>
          </p:txBody>
        </p:sp>
        <p:sp>
          <p:nvSpPr>
            <p:cNvPr id="85" name="Rechteck 84"/>
            <p:cNvSpPr/>
            <p:nvPr/>
          </p:nvSpPr>
          <p:spPr bwMode="auto">
            <a:xfrm>
              <a:off x="7392144" y="1628800"/>
              <a:ext cx="5072112" cy="411138"/>
            </a:xfrm>
            <a:prstGeom prst="rect">
              <a:avLst/>
            </a:prstGeom>
          </p:spPr>
          <p:txBody>
            <a:bodyPr wrap="square">
              <a:spAutoFit/>
            </a:bodyPr>
            <a:lstStyle/>
            <a:p>
              <a:pPr>
                <a:lnSpc>
                  <a:spcPct val="125000"/>
                </a:lnSpc>
                <a:spcAft>
                  <a:spcPts val="1200"/>
                </a:spcAft>
                <a:defRPr/>
              </a:pPr>
              <a:r>
                <a:rPr lang="en-US" b="1" dirty="0">
                  <a:solidFill>
                    <a:srgbClr val="0070C0"/>
                  </a:solidFill>
                  <a:latin typeface="Arial"/>
                  <a:cs typeface="Arial"/>
                </a:rPr>
                <a:t>Representation</a:t>
              </a:r>
              <a:endParaRPr lang="en-US" dirty="0"/>
            </a:p>
          </p:txBody>
        </p:sp>
        <p:sp>
          <p:nvSpPr>
            <p:cNvPr id="8" name="Ellipse 7"/>
            <p:cNvSpPr/>
            <p:nvPr/>
          </p:nvSpPr>
          <p:spPr bwMode="auto">
            <a:xfrm>
              <a:off x="3431704" y="1916832"/>
              <a:ext cx="3024334" cy="417646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p>
          </p:txBody>
        </p:sp>
      </p:grpSp>
      <p:sp>
        <p:nvSpPr>
          <p:cNvPr id="45" name="Textfeld 44" descr="Image source">
            <a:extLst>
              <a:ext uri="{FF2B5EF4-FFF2-40B4-BE49-F238E27FC236}">
                <a16:creationId xmlns:a16="http://schemas.microsoft.com/office/drawing/2014/main" id="{94B4EB95-4A9D-4322-A096-342808078EEE}"/>
              </a:ext>
            </a:extLst>
          </p:cNvPr>
          <p:cNvSpPr txBox="1"/>
          <p:nvPr/>
        </p:nvSpPr>
        <p:spPr bwMode="auto">
          <a:xfrm>
            <a:off x="7824192" y="6188301"/>
            <a:ext cx="3600400" cy="415498"/>
          </a:xfrm>
          <a:prstGeom prst="rect">
            <a:avLst/>
          </a:prstGeom>
          <a:noFill/>
        </p:spPr>
        <p:txBody>
          <a:bodyPr wrap="square" rtlCol="0">
            <a:spAutoFit/>
          </a:bodyPr>
          <a:lstStyle/>
          <a:p>
            <a:pPr>
              <a:spcAft>
                <a:spcPts val="600"/>
              </a:spcAft>
              <a:defRPr/>
            </a:pPr>
            <a:r>
              <a:rPr lang="en-US" sz="700" dirty="0">
                <a:solidFill>
                  <a:schemeClr val="bg1">
                    <a:lumMod val="75000"/>
                  </a:schemeClr>
                </a:solidFill>
                <a:latin typeface="Arial"/>
                <a:cs typeface="Arial"/>
              </a:rPr>
              <a:t>Figure adapted from Figure 2.5 in Groves, R.; Fowler, F.; Couper, M.; </a:t>
            </a:r>
            <a:r>
              <a:rPr lang="en-US" sz="700" dirty="0" err="1">
                <a:solidFill>
                  <a:schemeClr val="bg1">
                    <a:lumMod val="75000"/>
                  </a:schemeClr>
                </a:solidFill>
                <a:latin typeface="Arial"/>
                <a:cs typeface="Arial"/>
              </a:rPr>
              <a:t>Lepkowski</a:t>
            </a:r>
            <a:r>
              <a:rPr lang="en-US" sz="700" dirty="0">
                <a:solidFill>
                  <a:schemeClr val="bg1">
                    <a:lumMod val="75000"/>
                  </a:schemeClr>
                </a:solidFill>
                <a:latin typeface="Arial"/>
                <a:cs typeface="Arial"/>
              </a:rPr>
              <a:t>, J.; Singer, E.; Tourangeau, R. (2009). Survey Methodology (2nd Edition). John Wiley &amp; Sons, Inc. ISBN 0-470-46546-8</a:t>
            </a:r>
            <a:endParaRPr lang="en-US" sz="700" dirty="0">
              <a:solidFill>
                <a:schemeClr val="bg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4327" y="-15055"/>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97</a:t>
            </a:fld>
            <a:endParaRPr lang="en-US">
              <a:solidFill>
                <a:schemeClr val="bg1">
                  <a:lumMod val="50000"/>
                </a:schemeClr>
              </a:solidFill>
              <a:latin typeface="Helvetica"/>
            </a:endParaRPr>
          </a:p>
        </p:txBody>
      </p:sp>
      <p:sp>
        <p:nvSpPr>
          <p:cNvPr id="2" name="Titel 1">
            <a:extLst>
              <a:ext uri="{FF2B5EF4-FFF2-40B4-BE49-F238E27FC236}">
                <a16:creationId xmlns:a16="http://schemas.microsoft.com/office/drawing/2014/main" id="{3441F521-A3D5-4A0E-94B4-702549567390}"/>
              </a:ext>
            </a:extLst>
          </p:cNvPr>
          <p:cNvSpPr>
            <a:spLocks noGrp="1"/>
          </p:cNvSpPr>
          <p:nvPr>
            <p:ph type="title"/>
          </p:nvPr>
        </p:nvSpPr>
        <p:spPr>
          <a:xfrm>
            <a:off x="436706" y="200432"/>
            <a:ext cx="4033664" cy="666160"/>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Pretesting</a:t>
            </a:r>
          </a:p>
        </p:txBody>
      </p:sp>
      <p:pic>
        <p:nvPicPr>
          <p:cNvPr id="12" name="Grafik 11">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7" name="Rechteck 6"/>
          <p:cNvSpPr/>
          <p:nvPr/>
        </p:nvSpPr>
        <p:spPr bwMode="auto">
          <a:xfrm>
            <a:off x="408706" y="1268760"/>
            <a:ext cx="11159902" cy="588303"/>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Pretesting</a:t>
            </a:r>
            <a:endParaRPr lang="en-US"/>
          </a:p>
        </p:txBody>
      </p:sp>
      <p:sp>
        <p:nvSpPr>
          <p:cNvPr id="13" name="Textfeld 12"/>
          <p:cNvSpPr txBox="1"/>
          <p:nvPr/>
        </p:nvSpPr>
        <p:spPr bwMode="auto">
          <a:xfrm>
            <a:off x="408706" y="1988840"/>
            <a:ext cx="11087894" cy="2923877"/>
          </a:xfrm>
          <a:prstGeom prst="rect">
            <a:avLst/>
          </a:prstGeom>
          <a:noFill/>
        </p:spPr>
        <p:txBody>
          <a:bodyPr wrap="square">
            <a:spAutoFit/>
          </a:bodyPr>
          <a:lstStyle/>
          <a:p>
            <a:pPr>
              <a:spcAft>
                <a:spcPts val="1200"/>
              </a:spcAft>
              <a:defRPr/>
            </a:pPr>
            <a:r>
              <a:rPr lang="en-US">
                <a:latin typeface="Arial"/>
                <a:cs typeface="Arial"/>
              </a:rPr>
              <a:t>A pretest is a </a:t>
            </a:r>
            <a:r>
              <a:rPr lang="en-US" b="1">
                <a:latin typeface="Arial"/>
                <a:cs typeface="Arial"/>
              </a:rPr>
              <a:t>preliminary test </a:t>
            </a:r>
            <a:r>
              <a:rPr lang="en-US">
                <a:latin typeface="Arial"/>
                <a:cs typeface="Arial"/>
              </a:rPr>
              <a:t>of a question or questionnaire conducted with a small sample of participants </a:t>
            </a:r>
            <a:r>
              <a:rPr lang="en-US" b="1">
                <a:latin typeface="Arial"/>
                <a:cs typeface="Arial"/>
              </a:rPr>
              <a:t>before the full-scale data collection begins</a:t>
            </a:r>
            <a:r>
              <a:rPr lang="en-US">
                <a:latin typeface="Arial"/>
                <a:cs typeface="Arial"/>
              </a:rPr>
              <a:t>.</a:t>
            </a:r>
            <a:endParaRPr lang="en-US"/>
          </a:p>
          <a:p>
            <a:pPr>
              <a:spcAft>
                <a:spcPts val="1200"/>
              </a:spcAft>
              <a:defRPr/>
            </a:pPr>
            <a:r>
              <a:rPr lang="en-US">
                <a:latin typeface="Arial"/>
                <a:cs typeface="Arial"/>
              </a:rPr>
              <a:t>The purpose of the pretest is to </a:t>
            </a:r>
            <a:r>
              <a:rPr lang="en-US" b="1">
                <a:latin typeface="Arial"/>
                <a:cs typeface="Arial"/>
              </a:rPr>
              <a:t>identify and correct any issues </a:t>
            </a:r>
            <a:r>
              <a:rPr lang="en-US">
                <a:latin typeface="Arial"/>
                <a:cs typeface="Arial"/>
              </a:rPr>
              <a:t>in the question or questionnaire, such as unclear wording, biased questions, technical problems, or any factors that might lead to inaccurate or incomplete responses.</a:t>
            </a:r>
            <a:endParaRPr lang="en-US"/>
          </a:p>
          <a:p>
            <a:pPr marL="285750" indent="-285750">
              <a:spcAft>
                <a:spcPts val="1200"/>
              </a:spcAft>
              <a:buFont typeface="Wingdings"/>
              <a:buChar char="Ø"/>
              <a:defRPr/>
            </a:pPr>
            <a:r>
              <a:rPr lang="en-US">
                <a:latin typeface="Arial"/>
                <a:cs typeface="Arial"/>
              </a:rPr>
              <a:t>Detects potential problems in data quality (reliability, validity, bias, completeness) before actual study</a:t>
            </a:r>
            <a:endParaRPr lang="en-US"/>
          </a:p>
          <a:p>
            <a:pPr marL="285750" indent="-285750">
              <a:spcAft>
                <a:spcPts val="1200"/>
              </a:spcAft>
              <a:buFont typeface="Wingdings"/>
              <a:buChar char="Ø"/>
              <a:defRPr/>
            </a:pPr>
            <a:r>
              <a:rPr lang="en-US">
                <a:latin typeface="Arial"/>
                <a:cs typeface="Arial"/>
              </a:rPr>
              <a:t>Ensures that instruments meets projects’ requirements</a:t>
            </a:r>
            <a:endParaRPr lang="en-US"/>
          </a:p>
          <a:p>
            <a:pPr marL="285750" indent="-285750">
              <a:spcAft>
                <a:spcPts val="1200"/>
              </a:spcAft>
              <a:buFont typeface="Wingdings"/>
              <a:buChar char="Ø"/>
              <a:defRPr/>
            </a:pPr>
            <a:endParaRPr lang="en-US">
              <a:latin typeface="Arial"/>
              <a:cs typeface="Aria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98</a:t>
            </a:fld>
            <a:endParaRPr lang="en-US">
              <a:solidFill>
                <a:schemeClr val="bg1">
                  <a:lumMod val="50000"/>
                </a:schemeClr>
              </a:solidFill>
              <a:latin typeface="Helvetica"/>
            </a:endParaRPr>
          </a:p>
        </p:txBody>
      </p:sp>
      <p:sp>
        <p:nvSpPr>
          <p:cNvPr id="21" name="Titel 20">
            <a:extLst>
              <a:ext uri="{FF2B5EF4-FFF2-40B4-BE49-F238E27FC236}">
                <a16:creationId xmlns:a16="http://schemas.microsoft.com/office/drawing/2014/main" id="{3AA2DBF7-F7CF-423D-8241-2DBF04F85810}"/>
              </a:ext>
            </a:extLst>
          </p:cNvPr>
          <p:cNvSpPr>
            <a:spLocks noGrp="1"/>
          </p:cNvSpPr>
          <p:nvPr>
            <p:ph type="title"/>
          </p:nvPr>
        </p:nvSpPr>
        <p:spPr>
          <a:xfrm>
            <a:off x="209940" y="78626"/>
            <a:ext cx="3798315" cy="771511"/>
          </a:xfrm>
        </p:spPr>
        <p:txBody>
          <a:bodyPr>
            <a:normAutofit/>
          </a:bodyPr>
          <a:lstStyle/>
          <a:p>
            <a:r>
              <a:rPr lang="en-US" sz="2400">
                <a:solidFill>
                  <a:schemeClr val="bg1"/>
                </a:solidFill>
                <a:latin typeface="Arial" panose="020B0604020202020204" pitchFamily="34" charset="0"/>
                <a:cs typeface="Arial" panose="020B0604020202020204" pitchFamily="34" charset="0"/>
              </a:rPr>
              <a:t>Questionnaire Pretesting</a:t>
            </a:r>
          </a:p>
        </p:txBody>
      </p:sp>
      <p:pic>
        <p:nvPicPr>
          <p:cNvPr id="10" name="Grafik 9">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9182504" y="101731"/>
            <a:ext cx="988928" cy="623287"/>
          </a:xfrm>
          <a:prstGeom prst="rect">
            <a:avLst/>
          </a:prstGeom>
        </p:spPr>
      </p:pic>
      <p:pic>
        <p:nvPicPr>
          <p:cNvPr id="5" name="Grafik 4">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10408395" y="159920"/>
            <a:ext cx="1573665" cy="565098"/>
          </a:xfrm>
          <a:prstGeom prst="rect">
            <a:avLst/>
          </a:prstGeom>
        </p:spPr>
      </p:pic>
      <p:sp>
        <p:nvSpPr>
          <p:cNvPr id="43" name="Rechteck 42"/>
          <p:cNvSpPr/>
          <p:nvPr/>
        </p:nvSpPr>
        <p:spPr bwMode="auto">
          <a:xfrm>
            <a:off x="195051" y="2852936"/>
            <a:ext cx="2876613" cy="1655261"/>
          </a:xfrm>
          <a:prstGeom prst="rect">
            <a:avLst/>
          </a:prstGeom>
        </p:spPr>
        <p:txBody>
          <a:bodyPr wrap="square">
            <a:spAutoFit/>
          </a:bodyPr>
          <a:lstStyle/>
          <a:p>
            <a:pPr>
              <a:lnSpc>
                <a:spcPct val="125000"/>
              </a:lnSpc>
              <a:spcAft>
                <a:spcPts val="1200"/>
              </a:spcAft>
              <a:defRPr/>
            </a:pPr>
            <a:r>
              <a:rPr lang="en-US" sz="2800" b="1">
                <a:solidFill>
                  <a:srgbClr val="0070C0"/>
                </a:solidFill>
                <a:latin typeface="Arial"/>
                <a:cs typeface="Arial"/>
              </a:rPr>
              <a:t>Tools for Testing Survey Questions </a:t>
            </a:r>
            <a:endParaRPr lang="en-US"/>
          </a:p>
        </p:txBody>
      </p:sp>
      <p:sp>
        <p:nvSpPr>
          <p:cNvPr id="8" name="Halbbogen 7">
            <a:extLst>
              <a:ext uri="{FF2B5EF4-FFF2-40B4-BE49-F238E27FC236}">
                <a16:creationId xmlns:a16="http://schemas.microsoft.com/office/drawing/2014/main" id="{89E81398-7A35-4563-99CF-55999FBF659F}"/>
              </a:ext>
              <a:ext uri="{C183D7F6-B498-43B3-948B-1728B52AA6E4}">
                <adec:decorative xmlns:adec="http://schemas.microsoft.com/office/drawing/2017/decorative" val="1"/>
              </a:ext>
            </a:extLst>
          </p:cNvPr>
          <p:cNvSpPr/>
          <p:nvPr/>
        </p:nvSpPr>
        <p:spPr bwMode="auto">
          <a:xfrm>
            <a:off x="-4614024" y="-367631"/>
            <a:ext cx="8487210" cy="8487210"/>
          </a:xfrm>
          <a:prstGeom prst="blockArc">
            <a:avLst>
              <a:gd name="adj1" fmla="val 18900000"/>
              <a:gd name="adj2" fmla="val 2700000"/>
              <a:gd name="adj3" fmla="val 255"/>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1" name="Freihandform: Form 10">
            <a:extLst>
              <a:ext uri="{FF2B5EF4-FFF2-40B4-BE49-F238E27FC236}">
                <a16:creationId xmlns:a16="http://schemas.microsoft.com/office/drawing/2014/main" id="{E32C69D9-038A-4B3F-9A21-ECEBF63DE128}"/>
              </a:ext>
            </a:extLst>
          </p:cNvPr>
          <p:cNvSpPr/>
          <p:nvPr/>
        </p:nvSpPr>
        <p:spPr bwMode="auto">
          <a:xfrm>
            <a:off x="3450085" y="1353232"/>
            <a:ext cx="5323896" cy="1261370"/>
          </a:xfrm>
          <a:custGeom>
            <a:avLst/>
            <a:gdLst>
              <a:gd name="connsiteX0" fmla="*/ 0 w 5323896"/>
              <a:gd name="connsiteY0" fmla="*/ 0 h 1261370"/>
              <a:gd name="connsiteX1" fmla="*/ 5323896 w 5323896"/>
              <a:gd name="connsiteY1" fmla="*/ 0 h 1261370"/>
              <a:gd name="connsiteX2" fmla="*/ 5323896 w 5323896"/>
              <a:gd name="connsiteY2" fmla="*/ 1261370 h 1261370"/>
              <a:gd name="connsiteX3" fmla="*/ 0 w 5323896"/>
              <a:gd name="connsiteY3" fmla="*/ 1261370 h 1261370"/>
              <a:gd name="connsiteX4" fmla="*/ 0 w 5323896"/>
              <a:gd name="connsiteY4" fmla="*/ 0 h 1261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3896" h="1261370">
                <a:moveTo>
                  <a:pt x="0" y="0"/>
                </a:moveTo>
                <a:lnTo>
                  <a:pt x="5323896" y="0"/>
                </a:lnTo>
                <a:lnTo>
                  <a:pt x="5323896" y="1261370"/>
                </a:lnTo>
                <a:lnTo>
                  <a:pt x="0" y="1261370"/>
                </a:lnTo>
                <a:lnTo>
                  <a:pt x="0" y="0"/>
                </a:lnTo>
                <a:close/>
              </a:path>
            </a:pathLst>
          </a:custGeom>
          <a:solidFill>
            <a:schemeClr val="accent1">
              <a:alpha val="50000"/>
            </a:schemeClr>
          </a:solidFill>
          <a:ln>
            <a:noFill/>
          </a:ln>
        </p:spPr>
        <p:style>
          <a:lnRef idx="0">
            <a:srgbClr val="000000"/>
          </a:lnRef>
          <a:fillRef idx="0">
            <a:srgbClr val="000000"/>
          </a:fillRef>
          <a:effectRef idx="0">
            <a:srgbClr val="000000"/>
          </a:effectRef>
          <a:fontRef idx="minor">
            <a:schemeClr val="lt1"/>
          </a:fontRef>
        </p:style>
        <p:txBody>
          <a:bodyPr spcFirstLastPara="0" vert="horz" wrap="square" lIns="1001213" tIns="45720" rIns="45720" bIns="45720" numCol="1" spcCol="1270" anchor="ctr" anchorCtr="0">
            <a:noAutofit/>
          </a:bodyPr>
          <a:lstStyle/>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Expert Review</a:t>
            </a:r>
            <a:endParaRPr lang="en-US" kern="1200"/>
          </a:p>
        </p:txBody>
      </p:sp>
      <p:sp>
        <p:nvSpPr>
          <p:cNvPr id="14" name="Ellipse 13">
            <a:extLst>
              <a:ext uri="{FF2B5EF4-FFF2-40B4-BE49-F238E27FC236}">
                <a16:creationId xmlns:a16="http://schemas.microsoft.com/office/drawing/2014/main" id="{A1AAFF67-0A96-49D2-9659-59D3341CF8F8}"/>
              </a:ext>
              <a:ext uri="{C183D7F6-B498-43B3-948B-1728B52AA6E4}">
                <adec:decorative xmlns:adec="http://schemas.microsoft.com/office/drawing/2017/decorative" val="1"/>
              </a:ext>
            </a:extLst>
          </p:cNvPr>
          <p:cNvSpPr/>
          <p:nvPr/>
        </p:nvSpPr>
        <p:spPr bwMode="auto">
          <a:xfrm>
            <a:off x="2639623" y="1196759"/>
            <a:ext cx="1576713" cy="1576713"/>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 name="Freihandform: Form 15">
            <a:extLst>
              <a:ext uri="{FF2B5EF4-FFF2-40B4-BE49-F238E27FC236}">
                <a16:creationId xmlns:a16="http://schemas.microsoft.com/office/drawing/2014/main" id="{7758158E-B1F8-442B-A90B-461713C85A10}"/>
              </a:ext>
            </a:extLst>
          </p:cNvPr>
          <p:cNvSpPr/>
          <p:nvPr/>
        </p:nvSpPr>
        <p:spPr bwMode="auto">
          <a:xfrm>
            <a:off x="3878771" y="3245288"/>
            <a:ext cx="4828242" cy="1261370"/>
          </a:xfrm>
          <a:custGeom>
            <a:avLst/>
            <a:gdLst>
              <a:gd name="connsiteX0" fmla="*/ 0 w 4828242"/>
              <a:gd name="connsiteY0" fmla="*/ 0 h 1261370"/>
              <a:gd name="connsiteX1" fmla="*/ 4828242 w 4828242"/>
              <a:gd name="connsiteY1" fmla="*/ 0 h 1261370"/>
              <a:gd name="connsiteX2" fmla="*/ 4828242 w 4828242"/>
              <a:gd name="connsiteY2" fmla="*/ 1261370 h 1261370"/>
              <a:gd name="connsiteX3" fmla="*/ 0 w 4828242"/>
              <a:gd name="connsiteY3" fmla="*/ 1261370 h 1261370"/>
              <a:gd name="connsiteX4" fmla="*/ 0 w 4828242"/>
              <a:gd name="connsiteY4" fmla="*/ 0 h 1261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8242" h="1261370">
                <a:moveTo>
                  <a:pt x="0" y="0"/>
                </a:moveTo>
                <a:lnTo>
                  <a:pt x="4828242" y="0"/>
                </a:lnTo>
                <a:lnTo>
                  <a:pt x="4828242" y="1261370"/>
                </a:lnTo>
                <a:lnTo>
                  <a:pt x="0" y="1261370"/>
                </a:lnTo>
                <a:lnTo>
                  <a:pt x="0" y="0"/>
                </a:lnTo>
                <a:close/>
              </a:path>
            </a:pathLst>
          </a:custGeom>
          <a:solidFill>
            <a:schemeClr val="accent2">
              <a:alpha val="50000"/>
            </a:schemeClr>
          </a:solidFill>
          <a:ln>
            <a:noFill/>
          </a:ln>
        </p:spPr>
        <p:style>
          <a:lnRef idx="0">
            <a:srgbClr val="000000"/>
          </a:lnRef>
          <a:fillRef idx="0">
            <a:srgbClr val="000000"/>
          </a:fillRef>
          <a:effectRef idx="0">
            <a:srgbClr val="000000"/>
          </a:effectRef>
          <a:fontRef idx="minor">
            <a:schemeClr val="lt1"/>
          </a:fontRef>
        </p:style>
        <p:txBody>
          <a:bodyPr spcFirstLastPara="0" vert="horz" wrap="square" lIns="1001213" tIns="45720" rIns="45720" bIns="45720" numCol="1" spcCol="1270" anchor="ctr" anchorCtr="0">
            <a:noAutofit/>
          </a:bodyPr>
          <a:lstStyle/>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Cognitive Interviews</a:t>
            </a:r>
            <a:endParaRPr lang="en-US" kern="1200"/>
          </a:p>
        </p:txBody>
      </p:sp>
      <p:sp>
        <p:nvSpPr>
          <p:cNvPr id="18" name="Ellipse 17">
            <a:extLst>
              <a:ext uri="{FF2B5EF4-FFF2-40B4-BE49-F238E27FC236}">
                <a16:creationId xmlns:a16="http://schemas.microsoft.com/office/drawing/2014/main" id="{8501C318-23F7-4154-8B72-20F29F513F14}"/>
              </a:ext>
              <a:ext uri="{C183D7F6-B498-43B3-948B-1728B52AA6E4}">
                <adec:decorative xmlns:adec="http://schemas.microsoft.com/office/drawing/2017/decorative" val="1"/>
              </a:ext>
            </a:extLst>
          </p:cNvPr>
          <p:cNvSpPr/>
          <p:nvPr/>
        </p:nvSpPr>
        <p:spPr bwMode="auto">
          <a:xfrm>
            <a:off x="3059802" y="3087616"/>
            <a:ext cx="1576713" cy="1576713"/>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 name="Geschweifte Klammer rechts 2">
            <a:extLst>
              <a:ext uri="{C183D7F6-B498-43B3-948B-1728B52AA6E4}">
                <adec:decorative xmlns:adec="http://schemas.microsoft.com/office/drawing/2017/decorative" val="1"/>
              </a:ext>
            </a:extLst>
          </p:cNvPr>
          <p:cNvSpPr/>
          <p:nvPr/>
        </p:nvSpPr>
        <p:spPr bwMode="auto">
          <a:xfrm>
            <a:off x="8760296" y="1196751"/>
            <a:ext cx="525454" cy="3311445"/>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a:p>
        </p:txBody>
      </p:sp>
      <p:sp>
        <p:nvSpPr>
          <p:cNvPr id="2" name="Textfeld 1"/>
          <p:cNvSpPr txBox="1"/>
          <p:nvPr/>
        </p:nvSpPr>
        <p:spPr bwMode="auto">
          <a:xfrm>
            <a:off x="9501790" y="2525386"/>
            <a:ext cx="2354866" cy="646331"/>
          </a:xfrm>
          <a:prstGeom prst="rect">
            <a:avLst/>
          </a:prstGeom>
          <a:noFill/>
        </p:spPr>
        <p:txBody>
          <a:bodyPr wrap="square" rtlCol="0">
            <a:spAutoFit/>
          </a:bodyPr>
          <a:lstStyle/>
          <a:p>
            <a:pPr>
              <a:defRPr/>
            </a:pPr>
            <a:r>
              <a:rPr lang="en-US">
                <a:latin typeface="Arial"/>
                <a:cs typeface="Arial"/>
              </a:rPr>
              <a:t>Qualitative information</a:t>
            </a:r>
            <a:endParaRPr lang="en-US"/>
          </a:p>
        </p:txBody>
      </p:sp>
      <p:sp>
        <p:nvSpPr>
          <p:cNvPr id="19" name="Freihandform: Form 18">
            <a:extLst>
              <a:ext uri="{FF2B5EF4-FFF2-40B4-BE49-F238E27FC236}">
                <a16:creationId xmlns:a16="http://schemas.microsoft.com/office/drawing/2014/main" id="{9818AA23-3AC0-4FB6-88C9-595F521309AE}"/>
              </a:ext>
            </a:extLst>
          </p:cNvPr>
          <p:cNvSpPr/>
          <p:nvPr/>
        </p:nvSpPr>
        <p:spPr bwMode="auto">
          <a:xfrm>
            <a:off x="3409854" y="5118839"/>
            <a:ext cx="5307662" cy="1261370"/>
          </a:xfrm>
          <a:custGeom>
            <a:avLst/>
            <a:gdLst>
              <a:gd name="connsiteX0" fmla="*/ 0 w 5307662"/>
              <a:gd name="connsiteY0" fmla="*/ 0 h 1261370"/>
              <a:gd name="connsiteX1" fmla="*/ 5307662 w 5307662"/>
              <a:gd name="connsiteY1" fmla="*/ 0 h 1261370"/>
              <a:gd name="connsiteX2" fmla="*/ 5307662 w 5307662"/>
              <a:gd name="connsiteY2" fmla="*/ 1261370 h 1261370"/>
              <a:gd name="connsiteX3" fmla="*/ 0 w 5307662"/>
              <a:gd name="connsiteY3" fmla="*/ 1261370 h 1261370"/>
              <a:gd name="connsiteX4" fmla="*/ 0 w 5307662"/>
              <a:gd name="connsiteY4" fmla="*/ 0 h 1261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7662" h="1261370">
                <a:moveTo>
                  <a:pt x="0" y="0"/>
                </a:moveTo>
                <a:lnTo>
                  <a:pt x="5307662" y="0"/>
                </a:lnTo>
                <a:lnTo>
                  <a:pt x="5307662" y="1261370"/>
                </a:lnTo>
                <a:lnTo>
                  <a:pt x="0" y="1261370"/>
                </a:lnTo>
                <a:lnTo>
                  <a:pt x="0" y="0"/>
                </a:lnTo>
                <a:close/>
              </a:path>
            </a:pathLst>
          </a:custGeom>
          <a:solidFill>
            <a:srgbClr val="DAC0F6"/>
          </a:solidFill>
        </p:spPr>
        <p:style>
          <a:lnRef idx="2">
            <a:schemeClr val="lt1">
              <a:hueOff val="0"/>
              <a:satOff val="0"/>
              <a:lumOff val="0"/>
              <a:alphaOff val="0"/>
            </a:schemeClr>
          </a:lnRef>
          <a:fillRef idx="1">
            <a:srgbClr val="000000"/>
          </a:fillRef>
          <a:effectRef idx="0">
            <a:schemeClr val="accent1">
              <a:hueOff val="0"/>
              <a:satOff val="0"/>
              <a:lumOff val="0"/>
              <a:alphaOff val="0"/>
            </a:schemeClr>
          </a:effectRef>
          <a:fontRef idx="minor">
            <a:schemeClr val="lt1"/>
          </a:fontRef>
        </p:style>
        <p:txBody>
          <a:bodyPr spcFirstLastPara="0" vert="horz" wrap="square" lIns="1001213" tIns="45720" rIns="45720" bIns="45720" numCol="1" spcCol="1270" anchor="ctr" anchorCtr="0">
            <a:noAutofit/>
          </a:bodyPr>
          <a:lstStyle/>
          <a:p>
            <a:pPr marL="0" lvl="0" indent="0" algn="l" defTabSz="800100">
              <a:lnSpc>
                <a:spcPct val="90000"/>
              </a:lnSpc>
              <a:spcBef>
                <a:spcPct val="0"/>
              </a:spcBef>
              <a:spcAft>
                <a:spcPct val="35000"/>
              </a:spcAft>
              <a:buNone/>
              <a:defRPr/>
            </a:pPr>
            <a:r>
              <a:rPr lang="en-US" sz="1800" kern="1200">
                <a:solidFill>
                  <a:schemeClr val="tx1"/>
                </a:solidFill>
                <a:latin typeface="Arial"/>
                <a:cs typeface="Arial"/>
              </a:rPr>
              <a:t>Field Test (Pilot Study)</a:t>
            </a:r>
            <a:endParaRPr lang="en-US" kern="1200"/>
          </a:p>
        </p:txBody>
      </p:sp>
      <p:sp>
        <p:nvSpPr>
          <p:cNvPr id="20" name="Ellipse 19">
            <a:extLst>
              <a:ext uri="{FF2B5EF4-FFF2-40B4-BE49-F238E27FC236}">
                <a16:creationId xmlns:a16="http://schemas.microsoft.com/office/drawing/2014/main" id="{928E4245-7A1E-44A1-8EE4-91F49A0F866E}"/>
              </a:ext>
              <a:ext uri="{C183D7F6-B498-43B3-948B-1728B52AA6E4}">
                <adec:decorative xmlns:adec="http://schemas.microsoft.com/office/drawing/2017/decorative" val="1"/>
              </a:ext>
            </a:extLst>
          </p:cNvPr>
          <p:cNvSpPr/>
          <p:nvPr/>
        </p:nvSpPr>
        <p:spPr bwMode="auto">
          <a:xfrm>
            <a:off x="2601293" y="4979672"/>
            <a:ext cx="1576713" cy="1576713"/>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3" name="Textfeld 12"/>
          <p:cNvSpPr txBox="1"/>
          <p:nvPr/>
        </p:nvSpPr>
        <p:spPr bwMode="auto">
          <a:xfrm>
            <a:off x="9501790" y="5364644"/>
            <a:ext cx="2354866" cy="646331"/>
          </a:xfrm>
          <a:prstGeom prst="rect">
            <a:avLst/>
          </a:prstGeom>
          <a:noFill/>
        </p:spPr>
        <p:txBody>
          <a:bodyPr wrap="square" rtlCol="0">
            <a:spAutoFit/>
          </a:bodyPr>
          <a:lstStyle/>
          <a:p>
            <a:pPr>
              <a:defRPr/>
            </a:pPr>
            <a:r>
              <a:rPr lang="en-US">
                <a:latin typeface="Arial"/>
                <a:cs typeface="Arial"/>
              </a:rPr>
              <a:t>Quantitative information</a:t>
            </a:r>
            <a:endParaRPr lang="en-US"/>
          </a:p>
        </p:txBody>
      </p:sp>
      <p:pic>
        <p:nvPicPr>
          <p:cNvPr id="7" name="Grafik 6">
            <a:extLst>
              <a:ext uri="{FF2B5EF4-FFF2-40B4-BE49-F238E27FC236}">
                <a16:creationId xmlns:a16="http://schemas.microsoft.com/office/drawing/2014/main" id="{94346F89-A9EC-476B-9A2B-BA83F62CAA5A}"/>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67484" y="3284984"/>
            <a:ext cx="1108638" cy="1108638"/>
          </a:xfrm>
          <a:prstGeom prst="rect">
            <a:avLst/>
          </a:prstGeom>
        </p:spPr>
      </p:pic>
      <p:pic>
        <p:nvPicPr>
          <p:cNvPr id="15" name="Grafik 14">
            <a:extLst>
              <a:ext uri="{FF2B5EF4-FFF2-40B4-BE49-F238E27FC236}">
                <a16:creationId xmlns:a16="http://schemas.microsoft.com/office/drawing/2014/main" id="{F9AE071D-DB36-445A-ADC1-F9AD5BA34382}"/>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861373" y="1384722"/>
            <a:ext cx="1140664" cy="1140664"/>
          </a:xfrm>
          <a:prstGeom prst="rect">
            <a:avLst/>
          </a:prstGeom>
        </p:spPr>
      </p:pic>
      <p:pic>
        <p:nvPicPr>
          <p:cNvPr id="17" name="Grafik 16">
            <a:extLst>
              <a:ext uri="{FF2B5EF4-FFF2-40B4-BE49-F238E27FC236}">
                <a16:creationId xmlns:a16="http://schemas.microsoft.com/office/drawing/2014/main" id="{7CAB1D7A-DF39-4E19-8B4C-FF0B7ED6B30F}"/>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842310" y="5246704"/>
            <a:ext cx="1108638" cy="1108638"/>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a:extLst>
              <a:ext uri="{C183D7F6-B498-43B3-948B-1728B52AA6E4}">
                <adec:decorative xmlns:adec="http://schemas.microsoft.com/office/drawing/2017/decorative" val="1"/>
              </a:ext>
            </a:extLst>
          </p:cNvPr>
          <p:cNvPicPr>
            <a:picLocks noChangeAspect="1"/>
          </p:cNvPicPr>
          <p:nvPr/>
        </p:nvPicPr>
        <p:blipFill>
          <a:blip r:embed="rId3"/>
          <a:srcRect l="12299" r="724" b="86544"/>
          <a:stretch/>
        </p:blipFill>
        <p:spPr bwMode="auto">
          <a:xfrm>
            <a:off x="0" y="-15960"/>
            <a:ext cx="12192000" cy="929554"/>
          </a:xfrm>
          <a:prstGeom prst="rect">
            <a:avLst/>
          </a:prstGeom>
        </p:spPr>
      </p:pic>
      <p:sp>
        <p:nvSpPr>
          <p:cNvPr id="9" name="Foliennummernplatzhalter 3"/>
          <p:cNvSpPr>
            <a:spLocks noGrp="1"/>
          </p:cNvSpPr>
          <p:nvPr>
            <p:ph type="sldNum" sz="quarter" idx="12"/>
          </p:nvPr>
        </p:nvSpPr>
        <p:spPr bwMode="auto"/>
        <p:txBody>
          <a:bodyPr/>
          <a:lstStyle/>
          <a:p>
            <a:pPr>
              <a:defRPr/>
            </a:pPr>
            <a:fld id="{A8918DED-79B9-4C2D-B520-2D6348B37FD9}" type="slidenum">
              <a:rPr lang="en-US" smtClean="0">
                <a:solidFill>
                  <a:schemeClr val="bg1">
                    <a:lumMod val="50000"/>
                  </a:schemeClr>
                </a:solidFill>
                <a:latin typeface="Helvetica"/>
              </a:rPr>
              <a:t>99</a:t>
            </a:fld>
            <a:endParaRPr lang="en-US" dirty="0">
              <a:solidFill>
                <a:schemeClr val="bg1">
                  <a:lumMod val="50000"/>
                </a:schemeClr>
              </a:solidFill>
              <a:latin typeface="Helvetica"/>
            </a:endParaRPr>
          </a:p>
        </p:txBody>
      </p:sp>
      <p:sp>
        <p:nvSpPr>
          <p:cNvPr id="3" name="Titel 2">
            <a:extLst>
              <a:ext uri="{FF2B5EF4-FFF2-40B4-BE49-F238E27FC236}">
                <a16:creationId xmlns:a16="http://schemas.microsoft.com/office/drawing/2014/main" id="{F63C0573-59FB-4522-85F1-5EDD745838CF}"/>
              </a:ext>
            </a:extLst>
          </p:cNvPr>
          <p:cNvSpPr>
            <a:spLocks noGrp="1"/>
          </p:cNvSpPr>
          <p:nvPr>
            <p:ph type="title"/>
          </p:nvPr>
        </p:nvSpPr>
        <p:spPr>
          <a:xfrm>
            <a:off x="432048" y="116632"/>
            <a:ext cx="6913984" cy="830036"/>
          </a:xfrm>
        </p:spPr>
        <p:txBody>
          <a:bodyPr>
            <a:normAutofit/>
          </a:bodyPr>
          <a:lstStyle/>
          <a:p>
            <a:r>
              <a:rPr lang="en-US" sz="2400" dirty="0">
                <a:solidFill>
                  <a:schemeClr val="bg1"/>
                </a:solidFill>
                <a:latin typeface="Arial" panose="020B0604020202020204" pitchFamily="34" charset="0"/>
                <a:cs typeface="Arial" panose="020B0604020202020204" pitchFamily="34" charset="0"/>
              </a:rPr>
              <a:t>Questionnaire Pretesting</a:t>
            </a:r>
            <a:endParaRPr lang="en-US" sz="2400" dirty="0"/>
          </a:p>
        </p:txBody>
      </p:sp>
      <p:pic>
        <p:nvPicPr>
          <p:cNvPr id="5" name="Grafik 4">
            <a:extLst>
              <a:ext uri="{C183D7F6-B498-43B3-948B-1728B52AA6E4}">
                <adec:decorative xmlns:adec="http://schemas.microsoft.com/office/drawing/2017/decorative" val="1"/>
              </a:ext>
            </a:extLst>
          </p:cNvPr>
          <p:cNvPicPr>
            <a:picLocks noChangeAspect="1"/>
          </p:cNvPicPr>
          <p:nvPr/>
        </p:nvPicPr>
        <p:blipFill>
          <a:blip r:embed="rId4"/>
          <a:stretch/>
        </p:blipFill>
        <p:spPr bwMode="auto">
          <a:xfrm>
            <a:off x="10408395" y="159920"/>
            <a:ext cx="1573665" cy="565098"/>
          </a:xfrm>
          <a:prstGeom prst="rect">
            <a:avLst/>
          </a:prstGeom>
        </p:spPr>
      </p:pic>
      <p:pic>
        <p:nvPicPr>
          <p:cNvPr id="10" name="Grafik 9">
            <a:extLst>
              <a:ext uri="{C183D7F6-B498-43B3-948B-1728B52AA6E4}">
                <adec:decorative xmlns:adec="http://schemas.microsoft.com/office/drawing/2017/decorative" val="1"/>
              </a:ext>
            </a:extLst>
          </p:cNvPr>
          <p:cNvPicPr>
            <a:picLocks noChangeAspect="1"/>
          </p:cNvPicPr>
          <p:nvPr/>
        </p:nvPicPr>
        <p:blipFill>
          <a:blip r:embed="rId5"/>
          <a:stretch/>
        </p:blipFill>
        <p:spPr bwMode="auto">
          <a:xfrm>
            <a:off x="9182504" y="101731"/>
            <a:ext cx="988928" cy="623287"/>
          </a:xfrm>
          <a:prstGeom prst="rect">
            <a:avLst/>
          </a:prstGeom>
        </p:spPr>
      </p:pic>
      <p:sp>
        <p:nvSpPr>
          <p:cNvPr id="11" name="Rechteck 10"/>
          <p:cNvSpPr/>
          <p:nvPr/>
        </p:nvSpPr>
        <p:spPr bwMode="auto">
          <a:xfrm>
            <a:off x="447824" y="1052736"/>
            <a:ext cx="5072112" cy="588303"/>
          </a:xfrm>
          <a:prstGeom prst="rect">
            <a:avLst/>
          </a:prstGeom>
        </p:spPr>
        <p:txBody>
          <a:bodyPr wrap="square">
            <a:spAutoFit/>
          </a:bodyPr>
          <a:lstStyle/>
          <a:p>
            <a:pPr>
              <a:lnSpc>
                <a:spcPct val="125000"/>
              </a:lnSpc>
              <a:spcAft>
                <a:spcPts val="1200"/>
              </a:spcAft>
              <a:defRPr/>
            </a:pPr>
            <a:r>
              <a:rPr lang="en-US" sz="2800" b="1" dirty="0">
                <a:solidFill>
                  <a:srgbClr val="0070C0"/>
                </a:solidFill>
                <a:latin typeface="Arial"/>
                <a:cs typeface="Arial"/>
              </a:rPr>
              <a:t>Expert Review</a:t>
            </a:r>
            <a:endParaRPr lang="en-US" dirty="0"/>
          </a:p>
        </p:txBody>
      </p:sp>
      <p:sp>
        <p:nvSpPr>
          <p:cNvPr id="2" name="Textfeld 1"/>
          <p:cNvSpPr txBox="1"/>
          <p:nvPr/>
        </p:nvSpPr>
        <p:spPr bwMode="auto">
          <a:xfrm>
            <a:off x="447824" y="1846418"/>
            <a:ext cx="3775968" cy="1708160"/>
          </a:xfrm>
          <a:prstGeom prst="rect">
            <a:avLst/>
          </a:prstGeom>
          <a:noFill/>
        </p:spPr>
        <p:txBody>
          <a:bodyPr wrap="square" rtlCol="0">
            <a:spAutoFit/>
          </a:bodyPr>
          <a:lstStyle/>
          <a:p>
            <a:pPr>
              <a:spcAft>
                <a:spcPts val="600"/>
              </a:spcAft>
              <a:defRPr/>
            </a:pPr>
            <a:r>
              <a:rPr lang="en-US" b="1" dirty="0">
                <a:solidFill>
                  <a:srgbClr val="0070C0"/>
                </a:solidFill>
                <a:latin typeface="Arial"/>
                <a:cs typeface="Arial"/>
              </a:rPr>
              <a:t>Who?</a:t>
            </a:r>
            <a:endParaRPr lang="en-US" dirty="0"/>
          </a:p>
          <a:p>
            <a:pPr marL="285750" indent="-285750">
              <a:spcAft>
                <a:spcPts val="600"/>
              </a:spcAft>
              <a:buFont typeface="Arial"/>
              <a:buChar char="•"/>
              <a:defRPr/>
            </a:pPr>
            <a:r>
              <a:rPr lang="en-US" dirty="0">
                <a:latin typeface="Arial"/>
                <a:cs typeface="Arial"/>
              </a:rPr>
              <a:t>Questionnaire design expert</a:t>
            </a:r>
            <a:endParaRPr lang="en-US" dirty="0"/>
          </a:p>
          <a:p>
            <a:pPr marL="285750" indent="-285750">
              <a:spcAft>
                <a:spcPts val="600"/>
              </a:spcAft>
              <a:buFont typeface="Arial"/>
              <a:buChar char="•"/>
              <a:defRPr/>
            </a:pPr>
            <a:r>
              <a:rPr lang="en-US" dirty="0">
                <a:latin typeface="Arial"/>
                <a:cs typeface="Arial"/>
              </a:rPr>
              <a:t>Subject matter expert</a:t>
            </a:r>
            <a:endParaRPr lang="en-US" dirty="0"/>
          </a:p>
          <a:p>
            <a:pPr marL="285750" indent="-285750">
              <a:spcAft>
                <a:spcPts val="600"/>
              </a:spcAft>
              <a:buFont typeface="Arial"/>
              <a:buChar char="•"/>
              <a:defRPr/>
            </a:pPr>
            <a:r>
              <a:rPr lang="en-US" dirty="0">
                <a:latin typeface="Arial"/>
                <a:cs typeface="Arial"/>
              </a:rPr>
              <a:t>Questionnaire administration expert (e.g. interviewers)</a:t>
            </a:r>
            <a:endParaRPr lang="en-US" dirty="0"/>
          </a:p>
        </p:txBody>
      </p:sp>
      <p:sp>
        <p:nvSpPr>
          <p:cNvPr id="13" name="Textfeld 12"/>
          <p:cNvSpPr txBox="1"/>
          <p:nvPr/>
        </p:nvSpPr>
        <p:spPr bwMode="auto">
          <a:xfrm>
            <a:off x="432048" y="3814594"/>
            <a:ext cx="3775968" cy="1631216"/>
          </a:xfrm>
          <a:prstGeom prst="rect">
            <a:avLst/>
          </a:prstGeom>
          <a:noFill/>
        </p:spPr>
        <p:txBody>
          <a:bodyPr wrap="square" rtlCol="0">
            <a:spAutoFit/>
          </a:bodyPr>
          <a:lstStyle/>
          <a:p>
            <a:pPr>
              <a:spcAft>
                <a:spcPts val="600"/>
              </a:spcAft>
              <a:defRPr/>
            </a:pPr>
            <a:r>
              <a:rPr lang="en-US" b="1" dirty="0">
                <a:solidFill>
                  <a:srgbClr val="0070C0"/>
                </a:solidFill>
                <a:latin typeface="Arial"/>
                <a:cs typeface="Arial"/>
              </a:rPr>
              <a:t>What?</a:t>
            </a:r>
            <a:endParaRPr lang="en-US" dirty="0"/>
          </a:p>
          <a:p>
            <a:pPr marL="285750" indent="-285750">
              <a:spcAft>
                <a:spcPts val="600"/>
              </a:spcAft>
              <a:buFont typeface="Arial"/>
              <a:buChar char="•"/>
              <a:defRPr/>
            </a:pPr>
            <a:r>
              <a:rPr lang="en-US" dirty="0">
                <a:latin typeface="Arial"/>
                <a:cs typeface="Arial"/>
              </a:rPr>
              <a:t>Identify potential response problems</a:t>
            </a:r>
            <a:endParaRPr lang="en-US" dirty="0"/>
          </a:p>
          <a:p>
            <a:pPr marL="285750" indent="-285750">
              <a:spcAft>
                <a:spcPts val="600"/>
              </a:spcAft>
              <a:buFont typeface="Arial"/>
              <a:buChar char="•"/>
              <a:defRPr/>
            </a:pPr>
            <a:r>
              <a:rPr lang="en-US" dirty="0">
                <a:latin typeface="Arial"/>
                <a:cs typeface="Arial"/>
              </a:rPr>
              <a:t>Make recommendations for possible improvements</a:t>
            </a:r>
            <a:endParaRPr lang="en-US" dirty="0"/>
          </a:p>
        </p:txBody>
      </p:sp>
      <p:sp>
        <p:nvSpPr>
          <p:cNvPr id="14" name="Textfeld 13"/>
          <p:cNvSpPr txBox="1"/>
          <p:nvPr/>
        </p:nvSpPr>
        <p:spPr bwMode="auto">
          <a:xfrm>
            <a:off x="4194271" y="1903539"/>
            <a:ext cx="4013852" cy="3600986"/>
          </a:xfrm>
          <a:prstGeom prst="rect">
            <a:avLst/>
          </a:prstGeom>
          <a:noFill/>
        </p:spPr>
        <p:txBody>
          <a:bodyPr wrap="square" rtlCol="0">
            <a:spAutoFit/>
          </a:bodyPr>
          <a:lstStyle/>
          <a:p>
            <a:pPr>
              <a:spcAft>
                <a:spcPts val="600"/>
              </a:spcAft>
              <a:defRPr/>
            </a:pPr>
            <a:r>
              <a:rPr lang="en-US" b="1" dirty="0">
                <a:solidFill>
                  <a:srgbClr val="0070C0"/>
                </a:solidFill>
                <a:latin typeface="Arial"/>
                <a:cs typeface="Arial"/>
              </a:rPr>
              <a:t>How?</a:t>
            </a:r>
            <a:endParaRPr lang="en-US" dirty="0"/>
          </a:p>
          <a:p>
            <a:pPr marL="285750" indent="-285750">
              <a:spcAft>
                <a:spcPts val="600"/>
              </a:spcAft>
              <a:buFont typeface="Arial"/>
              <a:buChar char="•"/>
              <a:defRPr/>
            </a:pPr>
            <a:r>
              <a:rPr lang="en-US" dirty="0">
                <a:latin typeface="Arial"/>
                <a:cs typeface="Arial"/>
              </a:rPr>
              <a:t>Identify experts</a:t>
            </a:r>
            <a:endParaRPr lang="en-US" dirty="0"/>
          </a:p>
          <a:p>
            <a:pPr marL="285750" indent="-285750">
              <a:spcAft>
                <a:spcPts val="600"/>
              </a:spcAft>
              <a:buFont typeface="Arial"/>
              <a:buChar char="•"/>
              <a:defRPr/>
            </a:pPr>
            <a:r>
              <a:rPr lang="en-US" dirty="0">
                <a:latin typeface="Arial"/>
                <a:cs typeface="Arial"/>
              </a:rPr>
              <a:t>Individual setting or group setting</a:t>
            </a:r>
            <a:endParaRPr lang="en-US" dirty="0"/>
          </a:p>
          <a:p>
            <a:pPr marL="285750" indent="-285750">
              <a:spcAft>
                <a:spcPts val="600"/>
              </a:spcAft>
              <a:buFont typeface="Arial"/>
              <a:buChar char="•"/>
              <a:defRPr/>
            </a:pPr>
            <a:r>
              <a:rPr lang="en-US" dirty="0">
                <a:latin typeface="Arial"/>
                <a:cs typeface="Arial"/>
              </a:rPr>
              <a:t>Interview guide</a:t>
            </a:r>
            <a:endParaRPr lang="en-US" dirty="0"/>
          </a:p>
          <a:p>
            <a:pPr marL="285750" indent="-285750">
              <a:spcAft>
                <a:spcPts val="600"/>
              </a:spcAft>
              <a:buFont typeface="Arial"/>
              <a:buChar char="•"/>
              <a:defRPr/>
            </a:pPr>
            <a:r>
              <a:rPr lang="en-US" dirty="0">
                <a:latin typeface="Arial"/>
                <a:cs typeface="Arial"/>
              </a:rPr>
              <a:t>Video/audio taping</a:t>
            </a:r>
            <a:endParaRPr lang="en-US" dirty="0"/>
          </a:p>
          <a:p>
            <a:pPr marL="285750" indent="-285750">
              <a:spcAft>
                <a:spcPts val="600"/>
              </a:spcAft>
              <a:buFont typeface="Arial"/>
              <a:buChar char="•"/>
              <a:defRPr/>
            </a:pPr>
            <a:r>
              <a:rPr lang="en-US" dirty="0">
                <a:latin typeface="Arial"/>
                <a:cs typeface="Arial"/>
              </a:rPr>
              <a:t>Individual report of open-ended comments and recommended revisions for each individual question</a:t>
            </a:r>
            <a:endParaRPr lang="en-US" dirty="0"/>
          </a:p>
          <a:p>
            <a:pPr marL="285750" indent="-285750">
              <a:spcAft>
                <a:spcPts val="600"/>
              </a:spcAft>
              <a:buFont typeface="Arial"/>
              <a:buChar char="•"/>
              <a:defRPr/>
            </a:pPr>
            <a:r>
              <a:rPr lang="en-US" dirty="0">
                <a:latin typeface="Arial"/>
                <a:cs typeface="Arial"/>
              </a:rPr>
              <a:t>summary report of noted problems and revisions</a:t>
            </a:r>
          </a:p>
        </p:txBody>
      </p:sp>
      <p:sp>
        <p:nvSpPr>
          <p:cNvPr id="12" name="Textfeld 11"/>
          <p:cNvSpPr txBox="1"/>
          <p:nvPr/>
        </p:nvSpPr>
        <p:spPr bwMode="auto">
          <a:xfrm>
            <a:off x="4194271" y="5656954"/>
            <a:ext cx="4013852" cy="723275"/>
          </a:xfrm>
          <a:prstGeom prst="rect">
            <a:avLst/>
          </a:prstGeom>
          <a:noFill/>
        </p:spPr>
        <p:txBody>
          <a:bodyPr wrap="square" rtlCol="0">
            <a:spAutoFit/>
          </a:bodyPr>
          <a:lstStyle/>
          <a:p>
            <a:pPr>
              <a:spcAft>
                <a:spcPts val="600"/>
              </a:spcAft>
              <a:defRPr/>
            </a:pPr>
            <a:r>
              <a:rPr lang="en-US" b="1" dirty="0">
                <a:solidFill>
                  <a:srgbClr val="0070C0"/>
                </a:solidFill>
                <a:latin typeface="Arial"/>
                <a:cs typeface="Arial"/>
              </a:rPr>
              <a:t>Pros</a:t>
            </a:r>
            <a:endParaRPr lang="en-US" dirty="0"/>
          </a:p>
          <a:p>
            <a:pPr marL="285750" indent="-285750">
              <a:spcAft>
                <a:spcPts val="600"/>
              </a:spcAft>
              <a:buFont typeface="Arial"/>
              <a:buChar char="•"/>
              <a:defRPr/>
            </a:pPr>
            <a:r>
              <a:rPr lang="en-US" dirty="0">
                <a:latin typeface="Arial"/>
                <a:cs typeface="Arial"/>
              </a:rPr>
              <a:t>(Relatively) cheap and fast</a:t>
            </a:r>
          </a:p>
        </p:txBody>
      </p:sp>
      <p:pic>
        <p:nvPicPr>
          <p:cNvPr id="6" name="Grafik 5" descr="Meme with a text at the top saying „And where do you see yourself in 5 years?“ followed by „Me:“. Underneath is a still from the TV show BBC Breakfast. The still shows a man with glasses that is being introduced in the description box as „Charlie Palmer: Garlic Bread Expert“. "/>
          <p:cNvPicPr>
            <a:picLocks noChangeAspect="1"/>
          </p:cNvPicPr>
          <p:nvPr/>
        </p:nvPicPr>
        <p:blipFill>
          <a:blip r:embed="rId6"/>
          <a:srcRect b="8117"/>
          <a:stretch/>
        </p:blipFill>
        <p:spPr bwMode="auto">
          <a:xfrm>
            <a:off x="8177345" y="2348295"/>
            <a:ext cx="3600986" cy="3308660"/>
          </a:xfrm>
          <a:prstGeom prst="rect">
            <a:avLst/>
          </a:prstGeom>
          <a:ln>
            <a:solidFill>
              <a:schemeClr val="tx1"/>
            </a:solidFill>
          </a:ln>
        </p:spPr>
      </p:pic>
      <p:sp>
        <p:nvSpPr>
          <p:cNvPr id="15" name="Textfeld 14" descr="Image source">
            <a:extLst>
              <a:ext uri="{FF2B5EF4-FFF2-40B4-BE49-F238E27FC236}">
                <a16:creationId xmlns:a16="http://schemas.microsoft.com/office/drawing/2014/main" id="{5E84D35D-6DD8-4060-A3D5-E727B67217AA}"/>
              </a:ext>
            </a:extLst>
          </p:cNvPr>
          <p:cNvSpPr txBox="1"/>
          <p:nvPr/>
        </p:nvSpPr>
        <p:spPr>
          <a:xfrm>
            <a:off x="8112224" y="5661248"/>
            <a:ext cx="3744416" cy="307777"/>
          </a:xfrm>
          <a:prstGeom prst="rect">
            <a:avLst/>
          </a:prstGeom>
          <a:noFill/>
        </p:spPr>
        <p:txBody>
          <a:bodyPr wrap="square">
            <a:spAutoFit/>
          </a:bodyPr>
          <a:lstStyle/>
          <a:p>
            <a:r>
              <a:rPr lang="en-US" sz="700" dirty="0">
                <a:solidFill>
                  <a:schemeClr val="bg1">
                    <a:lumMod val="75000"/>
                  </a:schemeClr>
                </a:solidFill>
                <a:latin typeface="Arial" panose="020B0604020202020204" pitchFamily="34" charset="0"/>
                <a:cs typeface="Arial" panose="020B0604020202020204" pitchFamily="34" charset="0"/>
              </a:rPr>
              <a:t>Meme using a modified BBC Breakfast screenshot template. Originally posted by @</a:t>
            </a:r>
            <a:r>
              <a:rPr lang="en-US" sz="700" dirty="0" err="1">
                <a:solidFill>
                  <a:schemeClr val="bg1">
                    <a:lumMod val="75000"/>
                  </a:schemeClr>
                </a:solidFill>
                <a:latin typeface="Arial" panose="020B0604020202020204" pitchFamily="34" charset="0"/>
                <a:cs typeface="Arial" panose="020B0604020202020204" pitchFamily="34" charset="0"/>
              </a:rPr>
              <a:t>gbmemes</a:t>
            </a:r>
            <a:r>
              <a:rPr lang="en-US" sz="700" dirty="0">
                <a:solidFill>
                  <a:schemeClr val="bg1">
                    <a:lumMod val="75000"/>
                  </a:schemeClr>
                </a:solidFill>
                <a:latin typeface="Arial" panose="020B0604020202020204" pitchFamily="34" charset="0"/>
                <a:cs typeface="Arial" panose="020B0604020202020204" pitchFamily="34" charset="0"/>
              </a:rPr>
              <a:t> on Instagram. Retrieved June 25, 2025.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2" grpId="0"/>
      <p:bldP spid="15" grpId="0"/>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bodyPr wrap="none">
        <a:spAutoFit/>
      </a:bodyPr>
      <a:lstStyle>
        <a:defPPr algn="l">
          <a:lnSpc>
            <a:spcPct val="150000"/>
          </a:lnSpc>
          <a:defRPr sz="2400" dirty="0">
            <a:solidFill>
              <a:schemeClr val="bg1"/>
            </a:solidFill>
            <a:latin typeface="Arial"/>
            <a:cs typeface="Arial"/>
          </a:defRPr>
        </a:defPPr>
      </a:lstStyle>
    </a:sp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37046</Words>
  <Application>Microsoft Office PowerPoint</Application>
  <DocSecurity>0</DocSecurity>
  <PresentationFormat>Breitbild</PresentationFormat>
  <Paragraphs>2865</Paragraphs>
  <Slides>160</Slides>
  <Notes>160</Notes>
  <HiddenSlides>0</HiddenSlides>
  <MMClips>0</MMClips>
  <ScaleCrop>false</ScaleCrop>
  <HeadingPairs>
    <vt:vector size="8" baseType="variant">
      <vt:variant>
        <vt:lpstr>Verwendete Schriftarten</vt:lpstr>
      </vt:variant>
      <vt:variant>
        <vt:i4>8</vt:i4>
      </vt:variant>
      <vt:variant>
        <vt:lpstr>Design</vt:lpstr>
      </vt:variant>
      <vt:variant>
        <vt:i4>1</vt:i4>
      </vt:variant>
      <vt:variant>
        <vt:lpstr>Eingebettete OLE-Server</vt:lpstr>
      </vt:variant>
      <vt:variant>
        <vt:i4>1</vt:i4>
      </vt:variant>
      <vt:variant>
        <vt:lpstr>Folientitel</vt:lpstr>
      </vt:variant>
      <vt:variant>
        <vt:i4>160</vt:i4>
      </vt:variant>
    </vt:vector>
  </HeadingPairs>
  <TitlesOfParts>
    <vt:vector size="170" baseType="lpstr">
      <vt:lpstr>Arial</vt:lpstr>
      <vt:lpstr>Calibri</vt:lpstr>
      <vt:lpstr>Calibri Light</vt:lpstr>
      <vt:lpstr>Cambria Math</vt:lpstr>
      <vt:lpstr>Courier New</vt:lpstr>
      <vt:lpstr>Helvetica</vt:lpstr>
      <vt:lpstr>Montserrat Bold</vt:lpstr>
      <vt:lpstr>Wingdings</vt:lpstr>
      <vt:lpstr>Office</vt:lpstr>
      <vt:lpstr>oleObj</vt:lpstr>
      <vt:lpstr>Cover slide</vt:lpstr>
      <vt:lpstr>Schedule for Today</vt:lpstr>
      <vt:lpstr>Introduction</vt:lpstr>
      <vt:lpstr>Who am I?</vt:lpstr>
      <vt:lpstr>Who am I?</vt:lpstr>
      <vt:lpstr>Who am I?</vt:lpstr>
      <vt:lpstr>Who Are You?</vt:lpstr>
      <vt:lpstr>Activity: Introductory Survey</vt:lpstr>
      <vt:lpstr>Why Is a Well-Designed Questionnaire Important?</vt:lpstr>
      <vt:lpstr>Exercise: Importance of a Well-Designed Questionnaire</vt:lpstr>
      <vt:lpstr>Importance of a Well-Designed Questionnaire</vt:lpstr>
      <vt:lpstr>Characteristics of a  Well-Designed Questionnaire</vt:lpstr>
      <vt:lpstr>Characteristics of a Well-Designed Questionnaire</vt:lpstr>
      <vt:lpstr>Research Data Quality</vt:lpstr>
      <vt:lpstr>Research Data Quality</vt:lpstr>
      <vt:lpstr>Research Data Quality</vt:lpstr>
      <vt:lpstr>Research Data Quality</vt:lpstr>
      <vt:lpstr>Research Data Quality</vt:lpstr>
      <vt:lpstr>Response Burden</vt:lpstr>
      <vt:lpstr>Response Burden</vt:lpstr>
      <vt:lpstr>Legal Requirements</vt:lpstr>
      <vt:lpstr>Dissemination</vt:lpstr>
      <vt:lpstr>Measurement Theory</vt:lpstr>
      <vt:lpstr>Measurement Theory</vt:lpstr>
      <vt:lpstr>Levels of Measurement</vt:lpstr>
      <vt:lpstr>Levels of Measurement</vt:lpstr>
      <vt:lpstr>Levels of Measurement</vt:lpstr>
      <vt:lpstr>Levels of Measurement</vt:lpstr>
      <vt:lpstr>Levels of Measurement</vt:lpstr>
      <vt:lpstr>Levels of Measurement</vt:lpstr>
      <vt:lpstr>Types of Constructs</vt:lpstr>
      <vt:lpstr>Types of Constructs</vt:lpstr>
      <vt:lpstr>Types of Constructs</vt:lpstr>
      <vt:lpstr>Types of Constructs</vt:lpstr>
      <vt:lpstr>Types of Constructs</vt:lpstr>
      <vt:lpstr>Total Survey Error Network</vt:lpstr>
      <vt:lpstr>Exercise: Identifying Levels of Measurement</vt:lpstr>
      <vt:lpstr>Break</vt:lpstr>
      <vt:lpstr>Types of Questions and Response Scales</vt:lpstr>
      <vt:lpstr>Types of Questions and Response Scales</vt:lpstr>
      <vt:lpstr>Types of Questions and Response Scales</vt:lpstr>
      <vt:lpstr>Closed Question</vt:lpstr>
      <vt:lpstr>Closed Question</vt:lpstr>
      <vt:lpstr>Closed Question</vt:lpstr>
      <vt:lpstr>Closed Question</vt:lpstr>
      <vt:lpstr>Closed Question</vt:lpstr>
      <vt:lpstr>Closed Question – Single vs Multiple</vt:lpstr>
      <vt:lpstr>Closed Question – Single vs Multiple</vt:lpstr>
      <vt:lpstr>Open Question</vt:lpstr>
      <vt:lpstr>Open Question</vt:lpstr>
      <vt:lpstr>Open Question</vt:lpstr>
      <vt:lpstr>Open Question</vt:lpstr>
      <vt:lpstr>Half-open Question</vt:lpstr>
      <vt:lpstr>Half-open Question</vt:lpstr>
      <vt:lpstr>Rating Scales</vt:lpstr>
      <vt:lpstr>Rating Scales</vt:lpstr>
      <vt:lpstr>Rating Scales</vt:lpstr>
      <vt:lpstr>Rating Scales</vt:lpstr>
      <vt:lpstr>Semantic Differential</vt:lpstr>
      <vt:lpstr>Ranking Questions</vt:lpstr>
      <vt:lpstr>Exercise: Matching Research Objectives with Question Types</vt:lpstr>
      <vt:lpstr>Questionnaire Structure and Layout</vt:lpstr>
      <vt:lpstr>Questionnaire Structure and Layout</vt:lpstr>
      <vt:lpstr>Questionnaire Structure</vt:lpstr>
      <vt:lpstr>Questionnaire Structure</vt:lpstr>
      <vt:lpstr>Questionnaire Structure</vt:lpstr>
      <vt:lpstr>Questionnaire Structure</vt:lpstr>
      <vt:lpstr>Questionnaire Structure</vt:lpstr>
      <vt:lpstr>Questionnaire Structure</vt:lpstr>
      <vt:lpstr>Questionnaire Structure</vt:lpstr>
      <vt:lpstr>Questionnaire Structure</vt:lpstr>
      <vt:lpstr>Questionnaire Structure</vt:lpstr>
      <vt:lpstr>Questionnaire Structure</vt:lpstr>
      <vt:lpstr>Questionnaire Structure</vt:lpstr>
      <vt:lpstr>Questionnaire Layout</vt:lpstr>
      <vt:lpstr>Questionnaire Layout</vt:lpstr>
      <vt:lpstr>Exercise: Identifying Problems in Real World Questionnaires</vt:lpstr>
      <vt:lpstr>Exercise: Identifying Problems in Real World Questionnaires</vt:lpstr>
      <vt:lpstr>Exercise: Identifying Problems in Real World Questionnaires</vt:lpstr>
      <vt:lpstr>Exercise: Identifying Problems in Real World Questionnaires</vt:lpstr>
      <vt:lpstr>Break</vt:lpstr>
      <vt:lpstr>Challenges and Questionnaire Pretesting</vt:lpstr>
      <vt:lpstr>Challenges in Questionnaire Design</vt:lpstr>
      <vt:lpstr>Individual Tendencies and Social Effects</vt:lpstr>
      <vt:lpstr>Individual Tendencies and Social Effects</vt:lpstr>
      <vt:lpstr>Individual Tendencies and Social Effects</vt:lpstr>
      <vt:lpstr>Individual Tendencies and Social Effects</vt:lpstr>
      <vt:lpstr>Individual Tendencies and Social Effects</vt:lpstr>
      <vt:lpstr>Individual Tendencies and Social Effects</vt:lpstr>
      <vt:lpstr>Situational Effects</vt:lpstr>
      <vt:lpstr>Situational Effects</vt:lpstr>
      <vt:lpstr>Construction Effects</vt:lpstr>
      <vt:lpstr>Exercise: Construction Effects</vt:lpstr>
      <vt:lpstr>Construction Effects</vt:lpstr>
      <vt:lpstr>Construction Effects</vt:lpstr>
      <vt:lpstr>Questionnaire Pretesting</vt:lpstr>
      <vt:lpstr>Questionnaire Pretesting</vt:lpstr>
      <vt:lpstr>Questionnaire Pretesting</vt:lpstr>
      <vt:lpstr>Questionnaire Pretesting</vt:lpstr>
      <vt:lpstr>Questionnaire Pretesting</vt:lpstr>
      <vt:lpstr>Questionnaire Pretesting</vt:lpstr>
      <vt:lpstr>Questionnaire Pretesting</vt:lpstr>
      <vt:lpstr>Questionnaire Pretesting</vt:lpstr>
      <vt:lpstr>Exercise: Questionnaire Pretesting</vt:lpstr>
      <vt:lpstr>Questionnaire Pretesting</vt:lpstr>
      <vt:lpstr>Questionnaire Pretesting</vt:lpstr>
      <vt:lpstr>Questionnaire Pretesting</vt:lpstr>
      <vt:lpstr>Break</vt:lpstr>
      <vt:lpstr>Using Established Instruments</vt:lpstr>
      <vt:lpstr>Using Established Instruments</vt:lpstr>
      <vt:lpstr>Using Established Instruments</vt:lpstr>
      <vt:lpstr>Using Established Instruments</vt:lpstr>
      <vt:lpstr>Using Established Instruments</vt:lpstr>
      <vt:lpstr>Using Established Instruments</vt:lpstr>
      <vt:lpstr>Using Established Instruments</vt:lpstr>
      <vt:lpstr>Using Established Instruments</vt:lpstr>
      <vt:lpstr>Using Established Instruments</vt:lpstr>
      <vt:lpstr>Ethics And Data Protection</vt:lpstr>
      <vt:lpstr>Ethics and Data Protection</vt:lpstr>
      <vt:lpstr>Ethics and Data Protection</vt:lpstr>
      <vt:lpstr>Data Protection</vt:lpstr>
      <vt:lpstr>Data Protection</vt:lpstr>
      <vt:lpstr>Data Protection</vt:lpstr>
      <vt:lpstr>Data Protection</vt:lpstr>
      <vt:lpstr>Data Protection</vt:lpstr>
      <vt:lpstr>Data Protection</vt:lpstr>
      <vt:lpstr>Data Protection</vt:lpstr>
      <vt:lpstr>Data Protection</vt:lpstr>
      <vt:lpstr>Research Ethics</vt:lpstr>
      <vt:lpstr>Research Ethics</vt:lpstr>
      <vt:lpstr>Research Ethics</vt:lpstr>
      <vt:lpstr>Documentation</vt:lpstr>
      <vt:lpstr>Documentation</vt:lpstr>
      <vt:lpstr>Documentation</vt:lpstr>
      <vt:lpstr>Documentation</vt:lpstr>
      <vt:lpstr>Documentation</vt:lpstr>
      <vt:lpstr>Documentation</vt:lpstr>
      <vt:lpstr>Documentation</vt:lpstr>
      <vt:lpstr>Documentation</vt:lpstr>
      <vt:lpstr>Documentation</vt:lpstr>
      <vt:lpstr>Documentation</vt:lpstr>
      <vt:lpstr>Documentation</vt:lpstr>
      <vt:lpstr>Documentation</vt:lpstr>
      <vt:lpstr>Documentation</vt:lpstr>
      <vt:lpstr>Getting Started</vt:lpstr>
      <vt:lpstr>Exercise: Putting Questionnaire Design Steps in Order</vt:lpstr>
      <vt:lpstr>Getting Started</vt:lpstr>
      <vt:lpstr>Wrap Up</vt:lpstr>
      <vt:lpstr>Literature</vt:lpstr>
      <vt:lpstr>Literature</vt:lpstr>
      <vt:lpstr>Literature</vt:lpstr>
      <vt:lpstr>Resources</vt:lpstr>
      <vt:lpstr>Resources</vt:lpstr>
      <vt:lpstr>DataNord Trainings &amp; Workshops</vt:lpstr>
      <vt:lpstr>„Data Snacks“</vt:lpstr>
      <vt:lpstr>DataNord Consulting Service</vt:lpstr>
      <vt:lpstr>DataNord Newsletter</vt:lpstr>
      <vt:lpstr>Evaluation</vt:lpstr>
      <vt:lpstr>Thank You for Your Participation!</vt:lpstr>
      <vt:lpstr>License and Third-Party Content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DSC Workshop Questionnaire Design</dc:title>
  <dc:subject/>
  <dc:creator>de Vogel, Susanne</dc:creator>
  <cp:keywords/>
  <dc:description/>
  <cp:lastModifiedBy>Susanne</cp:lastModifiedBy>
  <cp:revision>3453</cp:revision>
  <cp:lastPrinted>2025-09-04T14:00:00Z</cp:lastPrinted>
  <dcterms:created xsi:type="dcterms:W3CDTF">2021-01-04T13:20:43Z</dcterms:created>
  <dcterms:modified xsi:type="dcterms:W3CDTF">2025-10-15T09:34:43Z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lidoAppVersion">
    <vt:lpwstr>1.11.0.5407</vt:lpwstr>
  </property>
</Properties>
</file>