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sldIdLst>
    <p:sldId id="282" r:id="rId5"/>
    <p:sldId id="450" r:id="rId6"/>
    <p:sldId id="465" r:id="rId7"/>
    <p:sldId id="459" r:id="rId8"/>
    <p:sldId id="460" r:id="rId9"/>
    <p:sldId id="461" r:id="rId10"/>
    <p:sldId id="405" r:id="rId11"/>
    <p:sldId id="406" r:id="rId12"/>
    <p:sldId id="422" r:id="rId13"/>
    <p:sldId id="454" r:id="rId14"/>
    <p:sldId id="423" r:id="rId15"/>
    <p:sldId id="453" r:id="rId16"/>
    <p:sldId id="452" r:id="rId17"/>
    <p:sldId id="457" r:id="rId18"/>
    <p:sldId id="458" r:id="rId19"/>
    <p:sldId id="464" r:id="rId20"/>
    <p:sldId id="463" r:id="rId21"/>
    <p:sldId id="378" r:id="rId22"/>
    <p:sldId id="466" r:id="rId23"/>
    <p:sldId id="325" r:id="rId24"/>
    <p:sldId id="295" r:id="rId25"/>
    <p:sldId id="314" r:id="rId26"/>
    <p:sldId id="306" r:id="rId27"/>
    <p:sldId id="322" r:id="rId28"/>
    <p:sldId id="307" r:id="rId29"/>
    <p:sldId id="316" r:id="rId30"/>
    <p:sldId id="323" r:id="rId31"/>
    <p:sldId id="308" r:id="rId32"/>
    <p:sldId id="317" r:id="rId33"/>
    <p:sldId id="309" r:id="rId34"/>
    <p:sldId id="319" r:id="rId35"/>
    <p:sldId id="310" r:id="rId36"/>
    <p:sldId id="311" r:id="rId37"/>
    <p:sldId id="312" r:id="rId38"/>
    <p:sldId id="321" r:id="rId39"/>
    <p:sldId id="313" r:id="rId40"/>
    <p:sldId id="320" r:id="rId41"/>
    <p:sldId id="270" r:id="rId42"/>
    <p:sldId id="353" r:id="rId43"/>
    <p:sldId id="297" r:id="rId44"/>
    <p:sldId id="285" r:id="rId45"/>
    <p:sldId id="443" r:id="rId46"/>
    <p:sldId id="444" r:id="rId47"/>
    <p:sldId id="446" r:id="rId48"/>
    <p:sldId id="265" r:id="rId4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5723"/>
    <a:srgbClr val="7F6000"/>
    <a:srgbClr val="FFC71F"/>
    <a:srgbClr val="81A45C"/>
    <a:srgbClr val="71984A"/>
    <a:srgbClr val="FEFEFE"/>
    <a:srgbClr val="DCEBD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D83ED3-A42C-C042-9192-49DCC3682D58}" v="187" dt="2025-07-02T09:05:42.4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40" autoAdjust="0"/>
    <p:restoredTop sz="86939"/>
  </p:normalViewPr>
  <p:slideViewPr>
    <p:cSldViewPr snapToGrid="0">
      <p:cViewPr varScale="1">
        <p:scale>
          <a:sx n="110" d="100"/>
          <a:sy n="110" d="100"/>
        </p:scale>
        <p:origin x="1608" y="184"/>
      </p:cViewPr>
      <p:guideLst/>
    </p:cSldViewPr>
  </p:slideViewPr>
  <p:notesTextViewPr>
    <p:cViewPr>
      <p:scale>
        <a:sx n="3" d="2"/>
        <a:sy n="3" d="2"/>
      </p:scale>
      <p:origin x="0" y="0"/>
    </p:cViewPr>
  </p:notesTextViewPr>
  <p:notesViewPr>
    <p:cSldViewPr snapToGrid="0">
      <p:cViewPr varScale="1">
        <p:scale>
          <a:sx n="85" d="100"/>
          <a:sy n="85" d="100"/>
        </p:scale>
        <p:origin x="3804"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ias Mendes, M.V. (Vinícius)" userId="113e4780-9800-43fc-9463-4bbcac146519" providerId="ADAL" clId="{D4D83ED3-A42C-C042-9192-49DCC3682D58}"/>
    <pc:docChg chg="custSel modSld">
      <pc:chgData name="Isaias Mendes, M.V. (Vinícius)" userId="113e4780-9800-43fc-9463-4bbcac146519" providerId="ADAL" clId="{D4D83ED3-A42C-C042-9192-49DCC3682D58}" dt="2025-07-14T09:23:39.223" v="24" actId="27636"/>
      <pc:docMkLst>
        <pc:docMk/>
      </pc:docMkLst>
      <pc:sldChg chg="modSp mod">
        <pc:chgData name="Isaias Mendes, M.V. (Vinícius)" userId="113e4780-9800-43fc-9463-4bbcac146519" providerId="ADAL" clId="{D4D83ED3-A42C-C042-9192-49DCC3682D58}" dt="2025-07-02T11:01:21.759" v="8" actId="14100"/>
        <pc:sldMkLst>
          <pc:docMk/>
          <pc:sldMk cId="3513021370" sldId="270"/>
        </pc:sldMkLst>
        <pc:spChg chg="mod">
          <ac:chgData name="Isaias Mendes, M.V. (Vinícius)" userId="113e4780-9800-43fc-9463-4bbcac146519" providerId="ADAL" clId="{D4D83ED3-A42C-C042-9192-49DCC3682D58}" dt="2025-07-02T11:01:21.759" v="8" actId="14100"/>
          <ac:spMkLst>
            <pc:docMk/>
            <pc:sldMk cId="3513021370" sldId="270"/>
            <ac:spMk id="2" creationId="{28026EBF-CA3D-4CFB-A138-A4B82273136E}"/>
          </ac:spMkLst>
        </pc:spChg>
      </pc:sldChg>
      <pc:sldChg chg="modSp mod">
        <pc:chgData name="Isaias Mendes, M.V. (Vinícius)" userId="113e4780-9800-43fc-9463-4bbcac146519" providerId="ADAL" clId="{D4D83ED3-A42C-C042-9192-49DCC3682D58}" dt="2025-07-14T09:23:39.223" v="24" actId="27636"/>
        <pc:sldMkLst>
          <pc:docMk/>
          <pc:sldMk cId="4272883491" sldId="282"/>
        </pc:sldMkLst>
        <pc:spChg chg="mod">
          <ac:chgData name="Isaias Mendes, M.V. (Vinícius)" userId="113e4780-9800-43fc-9463-4bbcac146519" providerId="ADAL" clId="{D4D83ED3-A42C-C042-9192-49DCC3682D58}" dt="2025-07-14T09:23:39.223" v="24" actId="27636"/>
          <ac:spMkLst>
            <pc:docMk/>
            <pc:sldMk cId="4272883491" sldId="282"/>
            <ac:spMk id="3" creationId="{8A4F53EB-1282-4020-B1F6-7EEB429C97FF}"/>
          </ac:spMkLst>
        </pc:spChg>
      </pc:sldChg>
      <pc:sldChg chg="modSp mod">
        <pc:chgData name="Isaias Mendes, M.V. (Vinícius)" userId="113e4780-9800-43fc-9463-4bbcac146519" providerId="ADAL" clId="{D4D83ED3-A42C-C042-9192-49DCC3682D58}" dt="2025-07-02T10:07:19.643" v="7" actId="20577"/>
        <pc:sldMkLst>
          <pc:docMk/>
          <pc:sldMk cId="2846118114" sldId="466"/>
        </pc:sldMkLst>
        <pc:graphicFrameChg chg="modGraphic">
          <ac:chgData name="Isaias Mendes, M.V. (Vinícius)" userId="113e4780-9800-43fc-9463-4bbcac146519" providerId="ADAL" clId="{D4D83ED3-A42C-C042-9192-49DCC3682D58}" dt="2025-07-02T10:07:19.643" v="7" actId="20577"/>
          <ac:graphicFrameMkLst>
            <pc:docMk/>
            <pc:sldMk cId="2846118114" sldId="466"/>
            <ac:graphicFrameMk id="5" creationId="{7A2BE6E0-6B52-A873-29B5-8538761B0382}"/>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1C7669-C93C-4D22-8C99-946C9215AF2D}" type="datetimeFigureOut">
              <a:rPr lang="de-DE" smtClean="0"/>
              <a:t>15.10.25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A7E984-72E4-4D58-B637-CC6C3A4FF2B2}" type="slidenum">
              <a:rPr lang="de-DE" smtClean="0"/>
              <a:t>‹#›</a:t>
            </a:fld>
            <a:endParaRPr lang="de-DE"/>
          </a:p>
        </p:txBody>
      </p:sp>
    </p:spTree>
    <p:extLst>
      <p:ext uri="{BB962C8B-B14F-4D97-AF65-F5344CB8AC3E}">
        <p14:creationId xmlns:p14="http://schemas.microsoft.com/office/powerpoint/2010/main" val="35268819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dirty="0" err="1">
                <a:solidFill>
                  <a:srgbClr val="222222"/>
                </a:solidFill>
                <a:effectLst/>
                <a:latin typeface="Palatino" pitchFamily="2" charset="77"/>
                <a:ea typeface="Palatino" pitchFamily="2" charset="77"/>
              </a:rPr>
              <a:t>Rajão</a:t>
            </a:r>
            <a:r>
              <a:rPr lang="en-GB" sz="1200" b="0" i="0" dirty="0">
                <a:solidFill>
                  <a:srgbClr val="222222"/>
                </a:solidFill>
                <a:effectLst/>
                <a:latin typeface="Palatino" pitchFamily="2" charset="77"/>
                <a:ea typeface="Palatino" pitchFamily="2" charset="77"/>
              </a:rPr>
              <a:t>, </a:t>
            </a:r>
            <a:r>
              <a:rPr lang="en-GB" sz="1200" b="0" i="0" dirty="0" err="1">
                <a:solidFill>
                  <a:srgbClr val="222222"/>
                </a:solidFill>
                <a:effectLst/>
                <a:latin typeface="Palatino" pitchFamily="2" charset="77"/>
                <a:ea typeface="Palatino" pitchFamily="2" charset="77"/>
              </a:rPr>
              <a:t>Raoni</a:t>
            </a:r>
            <a:r>
              <a:rPr lang="en-GB" sz="1200" b="0" i="0" dirty="0">
                <a:solidFill>
                  <a:srgbClr val="222222"/>
                </a:solidFill>
                <a:effectLst/>
                <a:latin typeface="Palatino" pitchFamily="2" charset="77"/>
                <a:ea typeface="Palatino" pitchFamily="2" charset="77"/>
              </a:rPr>
              <a:t>, et al. "The rotten apples of Brazil's agribusiness." </a:t>
            </a:r>
            <a:r>
              <a:rPr lang="en-GB" sz="1200" b="0" i="1" dirty="0">
                <a:solidFill>
                  <a:srgbClr val="222222"/>
                </a:solidFill>
                <a:effectLst/>
                <a:latin typeface="Palatino" pitchFamily="2" charset="77"/>
                <a:ea typeface="Palatino" pitchFamily="2" charset="77"/>
              </a:rPr>
              <a:t>Science</a:t>
            </a:r>
            <a:r>
              <a:rPr lang="en-GB" sz="1200" b="0" i="0" dirty="0">
                <a:solidFill>
                  <a:srgbClr val="222222"/>
                </a:solidFill>
                <a:effectLst/>
                <a:latin typeface="Palatino" pitchFamily="2" charset="77"/>
                <a:ea typeface="Palatino" pitchFamily="2" charset="77"/>
              </a:rPr>
              <a:t> 369, no. 6501 (2020): 246-248. https://</a:t>
            </a:r>
            <a:r>
              <a:rPr lang="en-GB" sz="1200" b="0" i="0" dirty="0" err="1">
                <a:solidFill>
                  <a:srgbClr val="222222"/>
                </a:solidFill>
                <a:effectLst/>
                <a:latin typeface="Palatino" pitchFamily="2" charset="77"/>
                <a:ea typeface="Palatino" pitchFamily="2" charset="77"/>
              </a:rPr>
              <a:t>www.science.org</a:t>
            </a:r>
            <a:r>
              <a:rPr lang="en-GB" sz="1200" b="0" i="0" dirty="0">
                <a:solidFill>
                  <a:srgbClr val="222222"/>
                </a:solidFill>
                <a:effectLst/>
                <a:latin typeface="Palatino" pitchFamily="2" charset="77"/>
                <a:ea typeface="Palatino" pitchFamily="2" charset="77"/>
              </a:rPr>
              <a:t>/</a:t>
            </a:r>
            <a:r>
              <a:rPr lang="en-GB" sz="1200" b="0" i="0" dirty="0" err="1">
                <a:solidFill>
                  <a:srgbClr val="222222"/>
                </a:solidFill>
                <a:effectLst/>
                <a:latin typeface="Palatino" pitchFamily="2" charset="77"/>
                <a:ea typeface="Palatino" pitchFamily="2" charset="77"/>
              </a:rPr>
              <a:t>doi</a:t>
            </a:r>
            <a:r>
              <a:rPr lang="en-GB" sz="1200" b="0" i="0" dirty="0">
                <a:solidFill>
                  <a:srgbClr val="222222"/>
                </a:solidFill>
                <a:effectLst/>
                <a:latin typeface="Palatino" pitchFamily="2" charset="77"/>
                <a:ea typeface="Palatino" pitchFamily="2" charset="77"/>
              </a:rPr>
              <a:t>/full/10.1126/science.aba6646 </a:t>
            </a:r>
            <a:endParaRPr lang="en-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A7E984-72E4-4D58-B637-CC6C3A4FF2B2}"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1198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dirty="0" err="1">
                <a:solidFill>
                  <a:srgbClr val="222222"/>
                </a:solidFill>
                <a:effectLst/>
                <a:latin typeface="Palatino" pitchFamily="2" charset="77"/>
                <a:ea typeface="Palatino" pitchFamily="2" charset="77"/>
              </a:rPr>
              <a:t>Rajão</a:t>
            </a:r>
            <a:r>
              <a:rPr lang="en-GB" sz="1200" b="0" i="0" dirty="0">
                <a:solidFill>
                  <a:srgbClr val="222222"/>
                </a:solidFill>
                <a:effectLst/>
                <a:latin typeface="Palatino" pitchFamily="2" charset="77"/>
                <a:ea typeface="Palatino" pitchFamily="2" charset="77"/>
              </a:rPr>
              <a:t>, </a:t>
            </a:r>
            <a:r>
              <a:rPr lang="en-GB" sz="1200" b="0" i="0" dirty="0" err="1">
                <a:solidFill>
                  <a:srgbClr val="222222"/>
                </a:solidFill>
                <a:effectLst/>
                <a:latin typeface="Palatino" pitchFamily="2" charset="77"/>
                <a:ea typeface="Palatino" pitchFamily="2" charset="77"/>
              </a:rPr>
              <a:t>Raoni</a:t>
            </a:r>
            <a:r>
              <a:rPr lang="en-GB" sz="1200" b="0" i="0" dirty="0">
                <a:solidFill>
                  <a:srgbClr val="222222"/>
                </a:solidFill>
                <a:effectLst/>
                <a:latin typeface="Palatino" pitchFamily="2" charset="77"/>
                <a:ea typeface="Palatino" pitchFamily="2" charset="77"/>
              </a:rPr>
              <a:t>, et al. "The rotten apples of Brazil's agribusiness." </a:t>
            </a:r>
            <a:r>
              <a:rPr lang="en-GB" sz="1200" b="0" i="1" dirty="0">
                <a:solidFill>
                  <a:srgbClr val="222222"/>
                </a:solidFill>
                <a:effectLst/>
                <a:latin typeface="Palatino" pitchFamily="2" charset="77"/>
                <a:ea typeface="Palatino" pitchFamily="2" charset="77"/>
              </a:rPr>
              <a:t>Science</a:t>
            </a:r>
            <a:r>
              <a:rPr lang="en-GB" sz="1200" b="0" i="0" dirty="0">
                <a:solidFill>
                  <a:srgbClr val="222222"/>
                </a:solidFill>
                <a:effectLst/>
                <a:latin typeface="Palatino" pitchFamily="2" charset="77"/>
                <a:ea typeface="Palatino" pitchFamily="2" charset="77"/>
              </a:rPr>
              <a:t> 369, no. 6501 (2020): 246-248. https://</a:t>
            </a:r>
            <a:r>
              <a:rPr lang="en-GB" sz="1200" b="0" i="0" dirty="0" err="1">
                <a:solidFill>
                  <a:srgbClr val="222222"/>
                </a:solidFill>
                <a:effectLst/>
                <a:latin typeface="Palatino" pitchFamily="2" charset="77"/>
                <a:ea typeface="Palatino" pitchFamily="2" charset="77"/>
              </a:rPr>
              <a:t>www.science.org</a:t>
            </a:r>
            <a:r>
              <a:rPr lang="en-GB" sz="1200" b="0" i="0" dirty="0">
                <a:solidFill>
                  <a:srgbClr val="222222"/>
                </a:solidFill>
                <a:effectLst/>
                <a:latin typeface="Palatino" pitchFamily="2" charset="77"/>
                <a:ea typeface="Palatino" pitchFamily="2" charset="77"/>
              </a:rPr>
              <a:t>/</a:t>
            </a:r>
            <a:r>
              <a:rPr lang="en-GB" sz="1200" b="0" i="0" dirty="0" err="1">
                <a:solidFill>
                  <a:srgbClr val="222222"/>
                </a:solidFill>
                <a:effectLst/>
                <a:latin typeface="Palatino" pitchFamily="2" charset="77"/>
                <a:ea typeface="Palatino" pitchFamily="2" charset="77"/>
              </a:rPr>
              <a:t>doi</a:t>
            </a:r>
            <a:r>
              <a:rPr lang="en-GB" sz="1200" b="0" i="0" dirty="0">
                <a:solidFill>
                  <a:srgbClr val="222222"/>
                </a:solidFill>
                <a:effectLst/>
                <a:latin typeface="Palatino" pitchFamily="2" charset="77"/>
                <a:ea typeface="Palatino" pitchFamily="2" charset="77"/>
              </a:rPr>
              <a:t>/full/10.1126/science.aba6646 </a:t>
            </a:r>
            <a:endParaRPr lang="en-NL" dirty="0"/>
          </a:p>
        </p:txBody>
      </p:sp>
      <p:sp>
        <p:nvSpPr>
          <p:cNvPr id="4" name="Slide Number Placeholder 3"/>
          <p:cNvSpPr>
            <a:spLocks noGrp="1"/>
          </p:cNvSpPr>
          <p:nvPr>
            <p:ph type="sldNum" sz="quarter" idx="5"/>
          </p:nvPr>
        </p:nvSpPr>
        <p:spPr/>
        <p:txBody>
          <a:bodyPr/>
          <a:lstStyle/>
          <a:p>
            <a:fld id="{75A7E984-72E4-4D58-B637-CC6C3A4FF2B2}" type="slidenum">
              <a:rPr lang="de-DE" smtClean="0"/>
              <a:t>4</a:t>
            </a:fld>
            <a:endParaRPr lang="de-DE"/>
          </a:p>
        </p:txBody>
      </p:sp>
    </p:spTree>
    <p:extLst>
      <p:ext uri="{BB962C8B-B14F-4D97-AF65-F5344CB8AC3E}">
        <p14:creationId xmlns:p14="http://schemas.microsoft.com/office/powerpoint/2010/main" val="4090920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L" dirty="0"/>
              <a:t>Bombardi (2021). </a:t>
            </a:r>
            <a:r>
              <a:rPr lang="en-GB" dirty="0"/>
              <a:t>Geography of Asymmetry: the vicious cycle of pesticides and colonialism in the commercial relationship between Mercosur and the European Union. </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Available at: https://</a:t>
            </a:r>
            <a:r>
              <a:rPr lang="en-GB" dirty="0" err="1"/>
              <a:t>ocaa.org.br</a:t>
            </a:r>
            <a:r>
              <a:rPr lang="en-GB" dirty="0"/>
              <a:t>/</a:t>
            </a:r>
            <a:r>
              <a:rPr lang="en-GB" dirty="0" err="1"/>
              <a:t>en</a:t>
            </a:r>
            <a:r>
              <a:rPr lang="en-GB" dirty="0"/>
              <a:t>/</a:t>
            </a:r>
            <a:r>
              <a:rPr lang="en-GB" dirty="0" err="1"/>
              <a:t>publicacao</a:t>
            </a:r>
            <a:r>
              <a:rPr lang="en-GB" dirty="0"/>
              <a:t>/geography-of-asymmetrythe-vicious-cycle-of-pesticides-and-colonialism-in-the-commercial-relationship-between-mercosur-and-the-european-union/</a:t>
            </a:r>
            <a:endParaRPr lang="en-NL" dirty="0"/>
          </a:p>
        </p:txBody>
      </p:sp>
      <p:sp>
        <p:nvSpPr>
          <p:cNvPr id="4" name="Slide Number Placeholder 3"/>
          <p:cNvSpPr>
            <a:spLocks noGrp="1"/>
          </p:cNvSpPr>
          <p:nvPr>
            <p:ph type="sldNum" sz="quarter" idx="5"/>
          </p:nvPr>
        </p:nvSpPr>
        <p:spPr/>
        <p:txBody>
          <a:bodyPr/>
          <a:lstStyle/>
          <a:p>
            <a:fld id="{75A7E984-72E4-4D58-B637-CC6C3A4FF2B2}" type="slidenum">
              <a:rPr lang="de-DE" smtClean="0"/>
              <a:t>13</a:t>
            </a:fld>
            <a:endParaRPr lang="de-DE"/>
          </a:p>
        </p:txBody>
      </p:sp>
    </p:spTree>
    <p:extLst>
      <p:ext uri="{BB962C8B-B14F-4D97-AF65-F5344CB8AC3E}">
        <p14:creationId xmlns:p14="http://schemas.microsoft.com/office/powerpoint/2010/main" val="232525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a:t>
            </a:r>
            <a:r>
              <a:rPr lang="en-GB" dirty="0" err="1"/>
              <a:t>ejatlas.org</a:t>
            </a:r>
            <a:r>
              <a:rPr lang="en-GB" dirty="0"/>
              <a:t>/print/tata-steel-creates-pollution-and-public-health-concerns-in-ijmuiden-the-netherlands</a:t>
            </a:r>
            <a:endParaRPr lang="en-NL" dirty="0"/>
          </a:p>
        </p:txBody>
      </p:sp>
      <p:sp>
        <p:nvSpPr>
          <p:cNvPr id="4" name="Slide Number Placeholder 3"/>
          <p:cNvSpPr>
            <a:spLocks noGrp="1"/>
          </p:cNvSpPr>
          <p:nvPr>
            <p:ph type="sldNum" sz="quarter" idx="5"/>
          </p:nvPr>
        </p:nvSpPr>
        <p:spPr/>
        <p:txBody>
          <a:bodyPr/>
          <a:lstStyle/>
          <a:p>
            <a:fld id="{75A7E984-72E4-4D58-B637-CC6C3A4FF2B2}" type="slidenum">
              <a:rPr lang="de-DE" smtClean="0"/>
              <a:t>14</a:t>
            </a:fld>
            <a:endParaRPr lang="de-DE"/>
          </a:p>
        </p:txBody>
      </p:sp>
    </p:spTree>
    <p:extLst>
      <p:ext uri="{BB962C8B-B14F-4D97-AF65-F5344CB8AC3E}">
        <p14:creationId xmlns:p14="http://schemas.microsoft.com/office/powerpoint/2010/main" val="57159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a:t>
            </a:r>
            <a:r>
              <a:rPr lang="en-GB" dirty="0" err="1"/>
              <a:t>nos.nl</a:t>
            </a:r>
            <a:r>
              <a:rPr lang="en-GB" dirty="0"/>
              <a:t>/</a:t>
            </a:r>
            <a:r>
              <a:rPr lang="en-GB" dirty="0" err="1"/>
              <a:t>artikel</a:t>
            </a:r>
            <a:r>
              <a:rPr lang="en-GB" dirty="0"/>
              <a:t>/2572478-co2-heffing-verdwijnt-klimaatdoelen-verder-weg-maar-industrie-opgelucht</a:t>
            </a:r>
            <a:endParaRPr lang="en-NL" dirty="0"/>
          </a:p>
        </p:txBody>
      </p:sp>
      <p:sp>
        <p:nvSpPr>
          <p:cNvPr id="4" name="Slide Number Placeholder 3"/>
          <p:cNvSpPr>
            <a:spLocks noGrp="1"/>
          </p:cNvSpPr>
          <p:nvPr>
            <p:ph type="sldNum" sz="quarter" idx="5"/>
          </p:nvPr>
        </p:nvSpPr>
        <p:spPr/>
        <p:txBody>
          <a:bodyPr/>
          <a:lstStyle/>
          <a:p>
            <a:fld id="{75A7E984-72E4-4D58-B637-CC6C3A4FF2B2}" type="slidenum">
              <a:rPr lang="de-DE" smtClean="0"/>
              <a:t>15</a:t>
            </a:fld>
            <a:endParaRPr lang="de-DE"/>
          </a:p>
        </p:txBody>
      </p:sp>
    </p:spTree>
    <p:extLst>
      <p:ext uri="{BB962C8B-B14F-4D97-AF65-F5344CB8AC3E}">
        <p14:creationId xmlns:p14="http://schemas.microsoft.com/office/powerpoint/2010/main" val="4032295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Full text of Mercosur-EU trade agreement:</a:t>
            </a:r>
          </a:p>
          <a:p>
            <a:r>
              <a:rPr lang="en-GB" dirty="0"/>
              <a:t>https://</a:t>
            </a:r>
            <a:r>
              <a:rPr lang="en-GB" dirty="0" err="1"/>
              <a:t>comercio.gob.es</a:t>
            </a:r>
            <a:r>
              <a:rPr lang="en-GB" dirty="0"/>
              <a:t>/</a:t>
            </a:r>
            <a:r>
              <a:rPr lang="en-GB" dirty="0" err="1"/>
              <a:t>PoliticaComercialUE</a:t>
            </a:r>
            <a:r>
              <a:rPr lang="en-GB" dirty="0"/>
              <a:t>/</a:t>
            </a:r>
            <a:r>
              <a:rPr lang="en-GB" dirty="0" err="1"/>
              <a:t>AcuerdosComerciales</a:t>
            </a:r>
            <a:r>
              <a:rPr lang="en-GB" dirty="0"/>
              <a:t>/</a:t>
            </a:r>
            <a:r>
              <a:rPr lang="en-GB" dirty="0" err="1"/>
              <a:t>acuerdoscomerciales</a:t>
            </a:r>
            <a:r>
              <a:rPr lang="en-GB" dirty="0"/>
              <a:t>/</a:t>
            </a:r>
            <a:r>
              <a:rPr lang="en-GB" dirty="0" err="1"/>
              <a:t>mercosur</a:t>
            </a:r>
            <a:r>
              <a:rPr lang="en-GB" dirty="0"/>
              <a:t>/190628-mercosur-text-ingles.pdf</a:t>
            </a:r>
            <a:endParaRPr lang="en-NL" dirty="0"/>
          </a:p>
        </p:txBody>
      </p:sp>
      <p:sp>
        <p:nvSpPr>
          <p:cNvPr id="4" name="Slide Number Placeholder 3"/>
          <p:cNvSpPr>
            <a:spLocks noGrp="1"/>
          </p:cNvSpPr>
          <p:nvPr>
            <p:ph type="sldNum" sz="quarter" idx="5"/>
          </p:nvPr>
        </p:nvSpPr>
        <p:spPr/>
        <p:txBody>
          <a:bodyPr/>
          <a:lstStyle/>
          <a:p>
            <a:fld id="{75A7E984-72E4-4D58-B637-CC6C3A4FF2B2}" type="slidenum">
              <a:rPr lang="de-DE" smtClean="0"/>
              <a:t>19</a:t>
            </a:fld>
            <a:endParaRPr lang="de-DE"/>
          </a:p>
        </p:txBody>
      </p:sp>
    </p:spTree>
    <p:extLst>
      <p:ext uri="{BB962C8B-B14F-4D97-AF65-F5344CB8AC3E}">
        <p14:creationId xmlns:p14="http://schemas.microsoft.com/office/powerpoint/2010/main" val="24777920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hyperlink" Target="https://www.instagram.com/planet4b/" TargetMode="External"/><Relationship Id="rId13" Type="http://schemas.openxmlformats.org/officeDocument/2006/relationships/image" Target="../media/image25.png"/><Relationship Id="rId3" Type="http://schemas.openxmlformats.org/officeDocument/2006/relationships/image" Target="../media/image22.png"/><Relationship Id="rId7" Type="http://schemas.openxmlformats.org/officeDocument/2006/relationships/hyperlink" Target="https://twitter.com/Planet4bProject" TargetMode="External"/><Relationship Id="rId12"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s://de.linkedin.com/in/planet4b-project" TargetMode="External"/><Relationship Id="rId11" Type="http://schemas.openxmlformats.org/officeDocument/2006/relationships/image" Target="../media/image23.png"/><Relationship Id="rId5" Type="http://schemas.openxmlformats.org/officeDocument/2006/relationships/image" Target="../media/image26.tiff"/><Relationship Id="rId10" Type="http://schemas.openxmlformats.org/officeDocument/2006/relationships/hyperlink" Target="mailto:planet4b@zirs.uni-halle.de" TargetMode="External"/><Relationship Id="rId4" Type="http://schemas.openxmlformats.org/officeDocument/2006/relationships/image" Target="../media/image1.png"/><Relationship Id="rId9" Type="http://schemas.openxmlformats.org/officeDocument/2006/relationships/hyperlink" Target="https://planet4b.eu/" TargetMode="Externa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jpg"/><Relationship Id="rId3" Type="http://schemas.openxmlformats.org/officeDocument/2006/relationships/image" Target="../media/image1.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2.png"/><Relationship Id="rId16"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8" Type="http://schemas.openxmlformats.org/officeDocument/2006/relationships/hyperlink" Target="https://de.linkedin.com/in/planet4b-project" TargetMode="External"/><Relationship Id="rId13" Type="http://schemas.openxmlformats.org/officeDocument/2006/relationships/image" Target="../media/image23.png"/><Relationship Id="rId3" Type="http://schemas.openxmlformats.org/officeDocument/2006/relationships/image" Target="../media/image22.png"/><Relationship Id="rId7" Type="http://schemas.openxmlformats.org/officeDocument/2006/relationships/hyperlink" Target="https://twitter.com/Planet4bProject" TargetMode="External"/><Relationship Id="rId12" Type="http://schemas.openxmlformats.org/officeDocument/2006/relationships/hyperlink" Target="mailto:planet4b@zirs.uni-halle.de"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s://www.instagram.com/planet4b/" TargetMode="External"/><Relationship Id="rId11" Type="http://schemas.openxmlformats.org/officeDocument/2006/relationships/image" Target="../media/image5.jpg"/><Relationship Id="rId5" Type="http://schemas.openxmlformats.org/officeDocument/2006/relationships/image" Target="../media/image1.png"/><Relationship Id="rId15" Type="http://schemas.openxmlformats.org/officeDocument/2006/relationships/image" Target="../media/image25.png"/><Relationship Id="rId10" Type="http://schemas.openxmlformats.org/officeDocument/2006/relationships/image" Target="../media/image4.png"/><Relationship Id="rId4" Type="http://schemas.openxmlformats.org/officeDocument/2006/relationships/hyperlink" Target="https://planet4b.eu/" TargetMode="External"/><Relationship Id="rId9" Type="http://schemas.openxmlformats.org/officeDocument/2006/relationships/image" Target="../media/image3.png"/><Relationship Id="rId14" Type="http://schemas.openxmlformats.org/officeDocument/2006/relationships/image" Target="../media/image24.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21F4-EA5F-5064-E760-2670E5C1AE17}"/>
              </a:ext>
            </a:extLst>
          </p:cNvPr>
          <p:cNvSpPr>
            <a:spLocks noGrp="1"/>
          </p:cNvSpPr>
          <p:nvPr>
            <p:ph type="ctrTitle" hasCustomPrompt="1"/>
          </p:nvPr>
        </p:nvSpPr>
        <p:spPr>
          <a:xfrm>
            <a:off x="1524000" y="1122363"/>
            <a:ext cx="9144000" cy="1962669"/>
          </a:xfrm>
        </p:spPr>
        <p:txBody>
          <a:bodyPr anchor="ctr">
            <a:normAutofit/>
          </a:bodyPr>
          <a:lstStyle>
            <a:lvl1pPr algn="ctr">
              <a:defRPr sz="4400"/>
            </a:lvl1pPr>
          </a:lstStyle>
          <a:p>
            <a:r>
              <a:rPr lang="en-GB" dirty="0"/>
              <a:t>Click to add title</a:t>
            </a:r>
            <a:endParaRPr lang="de-DE" dirty="0"/>
          </a:p>
        </p:txBody>
      </p:sp>
      <p:sp>
        <p:nvSpPr>
          <p:cNvPr id="3" name="Subtitle 2">
            <a:extLst>
              <a:ext uri="{FF2B5EF4-FFF2-40B4-BE49-F238E27FC236}">
                <a16:creationId xmlns:a16="http://schemas.microsoft.com/office/drawing/2014/main" id="{801580FE-E9F0-DC1D-C561-977539D68E91}"/>
              </a:ext>
            </a:extLst>
          </p:cNvPr>
          <p:cNvSpPr>
            <a:spLocks noGrp="1"/>
          </p:cNvSpPr>
          <p:nvPr>
            <p:ph type="subTitle" idx="1" hasCustomPrompt="1"/>
          </p:nvPr>
        </p:nvSpPr>
        <p:spPr>
          <a:xfrm>
            <a:off x="1524000" y="3148117"/>
            <a:ext cx="9144000" cy="1165037"/>
          </a:xfrm>
        </p:spPr>
        <p:txBody>
          <a:bodyPr>
            <a:normAutofit/>
          </a:bodyPr>
          <a:lstStyle>
            <a:lvl1pPr marL="0" indent="0" algn="ctr">
              <a:buNone/>
              <a:defRPr sz="28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add subtitle</a:t>
            </a:r>
            <a:endParaRPr lang="de-DE" dirty="0"/>
          </a:p>
        </p:txBody>
      </p:sp>
      <p:pic>
        <p:nvPicPr>
          <p:cNvPr id="8" name="Picture 7" descr="A picture containing circle, colorfulness, graphics, screenshot&#10;&#10;Description automatically generated">
            <a:extLst>
              <a:ext uri="{FF2B5EF4-FFF2-40B4-BE49-F238E27FC236}">
                <a16:creationId xmlns:a16="http://schemas.microsoft.com/office/drawing/2014/main" id="{54B8EDD8-39F1-C36F-D019-E93A431472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81723" y="4710016"/>
            <a:ext cx="2140153" cy="2012179"/>
          </a:xfrm>
          <a:prstGeom prst="rect">
            <a:avLst/>
          </a:prstGeom>
        </p:spPr>
      </p:pic>
      <p:pic>
        <p:nvPicPr>
          <p:cNvPr id="13" name="Picture 12">
            <a:extLst>
              <a:ext uri="{FF2B5EF4-FFF2-40B4-BE49-F238E27FC236}">
                <a16:creationId xmlns:a16="http://schemas.microsoft.com/office/drawing/2014/main" id="{5D5BA223-5CE0-007C-F237-4E16F7A2F3EE}"/>
              </a:ext>
            </a:extLst>
          </p:cNvPr>
          <p:cNvPicPr>
            <a:picLocks noChangeAspect="1"/>
          </p:cNvPicPr>
          <p:nvPr userDrawn="1"/>
        </p:nvPicPr>
        <p:blipFill>
          <a:blip r:embed="rId3"/>
          <a:stretch>
            <a:fillRect/>
          </a:stretch>
        </p:blipFill>
        <p:spPr>
          <a:xfrm>
            <a:off x="3138487" y="6414397"/>
            <a:ext cx="5915026" cy="365125"/>
          </a:xfrm>
          <a:prstGeom prst="rect">
            <a:avLst/>
          </a:prstGeom>
        </p:spPr>
      </p:pic>
      <p:sp>
        <p:nvSpPr>
          <p:cNvPr id="14" name="Date Placeholder 4">
            <a:extLst>
              <a:ext uri="{FF2B5EF4-FFF2-40B4-BE49-F238E27FC236}">
                <a16:creationId xmlns:a16="http://schemas.microsoft.com/office/drawing/2014/main" id="{902341A2-ACEF-217F-D646-03939A592814}"/>
              </a:ext>
            </a:extLst>
          </p:cNvPr>
          <p:cNvSpPr>
            <a:spLocks noGrp="1"/>
          </p:cNvSpPr>
          <p:nvPr>
            <p:ph type="dt" sz="half" idx="10"/>
          </p:nvPr>
        </p:nvSpPr>
        <p:spPr>
          <a:xfrm>
            <a:off x="838200" y="6356350"/>
            <a:ext cx="2743200" cy="365125"/>
          </a:xfrm>
        </p:spPr>
        <p:txBody>
          <a:bodyPr/>
          <a:lstStyle/>
          <a:p>
            <a:endParaRPr lang="de-DE" dirty="0"/>
          </a:p>
        </p:txBody>
      </p:sp>
      <p:pic>
        <p:nvPicPr>
          <p:cNvPr id="10" name="Picture 3" descr="Blue text on a black background&#10;&#10;Description automatically generated with medium confidence">
            <a:extLst>
              <a:ext uri="{FF2B5EF4-FFF2-40B4-BE49-F238E27FC236}">
                <a16:creationId xmlns:a16="http://schemas.microsoft.com/office/drawing/2014/main" id="{AA7E1765-EBD9-4E16-939B-0C8C67D08C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8765" y="5567710"/>
            <a:ext cx="2300287" cy="482522"/>
          </a:xfrm>
          <a:prstGeom prst="rect">
            <a:avLst/>
          </a:prstGeom>
        </p:spPr>
      </p:pic>
      <p:pic>
        <p:nvPicPr>
          <p:cNvPr id="11" name="Picture 4" descr="A picture containing font, text, graphics, screenshot&#10;&#10;Description automatically generated">
            <a:extLst>
              <a:ext uri="{FF2B5EF4-FFF2-40B4-BE49-F238E27FC236}">
                <a16:creationId xmlns:a16="http://schemas.microsoft.com/office/drawing/2014/main" id="{1E8B2363-C6BD-40D1-BB81-657F1335FE8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294369" y="5602737"/>
            <a:ext cx="1264548" cy="373009"/>
          </a:xfrm>
          <a:prstGeom prst="rect">
            <a:avLst/>
          </a:prstGeom>
        </p:spPr>
      </p:pic>
      <p:pic>
        <p:nvPicPr>
          <p:cNvPr id="12" name="Picture 5" descr="A black text on a white background&#10;&#10;Description automatically generated with low confidence">
            <a:extLst>
              <a:ext uri="{FF2B5EF4-FFF2-40B4-BE49-F238E27FC236}">
                <a16:creationId xmlns:a16="http://schemas.microsoft.com/office/drawing/2014/main" id="{2F6C3BE1-AFBB-4717-9320-5CC03009D862}"/>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90744" y="5567710"/>
            <a:ext cx="2135173" cy="584630"/>
          </a:xfrm>
          <a:prstGeom prst="rect">
            <a:avLst/>
          </a:prstGeom>
        </p:spPr>
      </p:pic>
    </p:spTree>
    <p:extLst>
      <p:ext uri="{BB962C8B-B14F-4D97-AF65-F5344CB8AC3E}">
        <p14:creationId xmlns:p14="http://schemas.microsoft.com/office/powerpoint/2010/main" val="3610762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PLANET4B_Contact_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DE772F6-AE19-F8B9-5934-E04A1B8FFCC4}"/>
              </a:ext>
            </a:extLst>
          </p:cNvPr>
          <p:cNvPicPr>
            <a:picLocks noChangeAspect="1"/>
          </p:cNvPicPr>
          <p:nvPr userDrawn="1"/>
        </p:nvPicPr>
        <p:blipFill>
          <a:blip r:embed="rId2"/>
          <a:stretch>
            <a:fillRect/>
          </a:stretch>
        </p:blipFill>
        <p:spPr>
          <a:xfrm>
            <a:off x="3138487" y="6416468"/>
            <a:ext cx="5915026" cy="365125"/>
          </a:xfrm>
          <a:prstGeom prst="rect">
            <a:avLst/>
          </a:prstGeom>
        </p:spPr>
      </p:pic>
      <p:sp>
        <p:nvSpPr>
          <p:cNvPr id="2" name="Date Placeholder 1">
            <a:extLst>
              <a:ext uri="{FF2B5EF4-FFF2-40B4-BE49-F238E27FC236}">
                <a16:creationId xmlns:a16="http://schemas.microsoft.com/office/drawing/2014/main" id="{0D0BEBCC-78BB-361C-6FC3-16B67ED85962}"/>
              </a:ext>
            </a:extLst>
          </p:cNvPr>
          <p:cNvSpPr>
            <a:spLocks noGrp="1"/>
          </p:cNvSpPr>
          <p:nvPr>
            <p:ph type="dt" sz="half" idx="10"/>
          </p:nvPr>
        </p:nvSpPr>
        <p:spPr/>
        <p:txBody>
          <a:bodyPr/>
          <a:lstStyle/>
          <a:p>
            <a:endParaRPr lang="de-DE"/>
          </a:p>
        </p:txBody>
      </p:sp>
      <p:sp>
        <p:nvSpPr>
          <p:cNvPr id="3" name="Footer Placeholder 2">
            <a:extLst>
              <a:ext uri="{FF2B5EF4-FFF2-40B4-BE49-F238E27FC236}">
                <a16:creationId xmlns:a16="http://schemas.microsoft.com/office/drawing/2014/main" id="{70A88BF5-ECD0-9F9A-ED3A-5BAAD0871AB3}"/>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53670B03-02F1-168E-0DD8-2B8B14AFB6E0}"/>
              </a:ext>
            </a:extLst>
          </p:cNvPr>
          <p:cNvSpPr>
            <a:spLocks noGrp="1"/>
          </p:cNvSpPr>
          <p:nvPr>
            <p:ph type="sldNum" sz="quarter" idx="12"/>
          </p:nvPr>
        </p:nvSpPr>
        <p:spPr/>
        <p:txBody>
          <a:bodyPr/>
          <a:lstStyle/>
          <a:p>
            <a:fld id="{D725F4C8-A4ED-4F06-9015-63B7B8FAC2B8}" type="slidenum">
              <a:rPr lang="de-DE" smtClean="0"/>
              <a:t>‹#›</a:t>
            </a:fld>
            <a:endParaRPr lang="de-DE"/>
          </a:p>
        </p:txBody>
      </p:sp>
      <p:pic>
        <p:nvPicPr>
          <p:cNvPr id="9" name="Picture 8" descr="A blue flag with yellow stars&#10;&#10;Description automatically generated with low confidence">
            <a:extLst>
              <a:ext uri="{FF2B5EF4-FFF2-40B4-BE49-F238E27FC236}">
                <a16:creationId xmlns:a16="http://schemas.microsoft.com/office/drawing/2014/main" id="{DEBE8950-8AD7-695F-00E7-6D3002201D2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5480" r="3309"/>
          <a:stretch/>
        </p:blipFill>
        <p:spPr>
          <a:xfrm>
            <a:off x="0" y="2052320"/>
            <a:ext cx="12192000" cy="3210747"/>
          </a:xfrm>
          <a:prstGeom prst="rect">
            <a:avLst/>
          </a:prstGeom>
        </p:spPr>
      </p:pic>
      <p:sp>
        <p:nvSpPr>
          <p:cNvPr id="23" name="AutoShape 2">
            <a:extLst>
              <a:ext uri="{FF2B5EF4-FFF2-40B4-BE49-F238E27FC236}">
                <a16:creationId xmlns:a16="http://schemas.microsoft.com/office/drawing/2014/main" id="{677087DA-6C41-81C0-2763-F07D12307BDC}"/>
              </a:ext>
            </a:extLst>
          </p:cNvPr>
          <p:cNvSpPr>
            <a:spLocks noChangeAspect="1" noChangeArrowheads="1"/>
          </p:cNvSpPr>
          <p:nvPr userDrawn="1"/>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35" name="Rectangle 34">
            <a:extLst>
              <a:ext uri="{FF2B5EF4-FFF2-40B4-BE49-F238E27FC236}">
                <a16:creationId xmlns:a16="http://schemas.microsoft.com/office/drawing/2014/main" id="{845A52DE-0079-BD0A-0663-DC6A60708D08}"/>
              </a:ext>
            </a:extLst>
          </p:cNvPr>
          <p:cNvSpPr/>
          <p:nvPr userDrawn="1"/>
        </p:nvSpPr>
        <p:spPr>
          <a:xfrm>
            <a:off x="6441440" y="3984152"/>
            <a:ext cx="497842" cy="465928"/>
          </a:xfrm>
          <a:prstGeom prst="rect">
            <a:avLst/>
          </a:prstGeom>
          <a:noFill/>
          <a:ln>
            <a:solidFill>
              <a:srgbClr val="DCEB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C72D485E-9F6B-4EFF-ABEF-EBF7B390B3CF}"/>
              </a:ext>
            </a:extLst>
          </p:cNvPr>
          <p:cNvSpPr/>
          <p:nvPr userDrawn="1"/>
        </p:nvSpPr>
        <p:spPr>
          <a:xfrm>
            <a:off x="3581400" y="2521009"/>
            <a:ext cx="8169067" cy="22304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feld 23">
            <a:extLst>
              <a:ext uri="{FF2B5EF4-FFF2-40B4-BE49-F238E27FC236}">
                <a16:creationId xmlns:a16="http://schemas.microsoft.com/office/drawing/2014/main" id="{F0586D5A-4CEC-44AA-99DD-8CC2CDB11EEC}"/>
              </a:ext>
            </a:extLst>
          </p:cNvPr>
          <p:cNvSpPr txBox="1"/>
          <p:nvPr userDrawn="1"/>
        </p:nvSpPr>
        <p:spPr>
          <a:xfrm>
            <a:off x="3581400" y="2385796"/>
            <a:ext cx="7086599" cy="2949525"/>
          </a:xfrm>
          <a:prstGeom prst="rect">
            <a:avLst/>
          </a:prstGeom>
          <a:noFill/>
        </p:spPr>
        <p:txBody>
          <a:bodyPr wrap="square">
            <a:spAutoFit/>
          </a:bodyPr>
          <a:lstStyle/>
          <a:p>
            <a:pPr marL="1371600" lvl="3" indent="0">
              <a:lnSpc>
                <a:spcPct val="150000"/>
              </a:lnSpc>
              <a:buNone/>
            </a:pPr>
            <a:r>
              <a:rPr lang="en-DE" sz="1800" dirty="0">
                <a:latin typeface="Arial" panose="020B0604020202020204" pitchFamily="34" charset="0"/>
                <a:cs typeface="Arial" panose="020B0604020202020204" pitchFamily="34" charset="0"/>
              </a:rPr>
              <a:t>www.planet4b.eu  </a:t>
            </a:r>
          </a:p>
          <a:p>
            <a:pPr marL="1371600" lvl="3" indent="0">
              <a:lnSpc>
                <a:spcPct val="150000"/>
              </a:lnSpc>
              <a:buNone/>
            </a:pPr>
            <a:r>
              <a:rPr lang="en-DE" sz="1800" dirty="0">
                <a:latin typeface="Arial" panose="020B0604020202020204" pitchFamily="34" charset="0"/>
                <a:cs typeface="Arial" panose="020B0604020202020204" pitchFamily="34" charset="0"/>
              </a:rPr>
              <a:t>planet4b@zirs.uni-halle.de</a:t>
            </a:r>
            <a:endParaRPr lang="de-DE" sz="1800" dirty="0">
              <a:latin typeface="Arial" panose="020B0604020202020204" pitchFamily="34" charset="0"/>
              <a:cs typeface="Arial" panose="020B0604020202020204" pitchFamily="34" charset="0"/>
            </a:endParaRPr>
          </a:p>
          <a:p>
            <a:pPr marL="1371600" lvl="3" indent="0">
              <a:lnSpc>
                <a:spcPct val="150000"/>
              </a:lnSpc>
              <a:buNone/>
            </a:pPr>
            <a:endParaRPr lang="en-US" sz="1800" dirty="0">
              <a:latin typeface="Arial" panose="020B0604020202020204" pitchFamily="34" charset="0"/>
              <a:cs typeface="Arial" panose="020B0604020202020204" pitchFamily="34" charset="0"/>
            </a:endParaRPr>
          </a:p>
          <a:p>
            <a:pPr marL="1371600" lvl="3" indent="0">
              <a:lnSpc>
                <a:spcPct val="150000"/>
              </a:lnSpc>
              <a:buNone/>
            </a:pPr>
            <a:r>
              <a:rPr lang="en-US" sz="1800" dirty="0">
                <a:latin typeface="Arial" panose="020B0604020202020204" pitchFamily="34" charset="0"/>
                <a:cs typeface="Arial" panose="020B0604020202020204" pitchFamily="34" charset="0"/>
              </a:rPr>
              <a:t>@PLANET4B Project  </a:t>
            </a:r>
          </a:p>
          <a:p>
            <a:pPr marL="1371600" lvl="3" indent="0">
              <a:lnSpc>
                <a:spcPct val="150000"/>
              </a:lnSpc>
              <a:buNone/>
            </a:pPr>
            <a:r>
              <a:rPr lang="en-US" sz="1800" dirty="0">
                <a:latin typeface="Arial" panose="020B0604020202020204" pitchFamily="34" charset="0"/>
                <a:cs typeface="Arial" panose="020B0604020202020204" pitchFamily="34" charset="0"/>
              </a:rPr>
              <a:t>@Planet4bProject </a:t>
            </a:r>
          </a:p>
          <a:p>
            <a:pPr marL="1371600" lvl="3" indent="0">
              <a:lnSpc>
                <a:spcPct val="150000"/>
              </a:lnSpc>
              <a:buNone/>
            </a:pPr>
            <a:r>
              <a:rPr lang="en-US" sz="1800" dirty="0">
                <a:latin typeface="Arial" panose="020B0604020202020204" pitchFamily="34" charset="0"/>
                <a:cs typeface="Arial" panose="020B0604020202020204" pitchFamily="34" charset="0"/>
              </a:rPr>
              <a:t>@Planet4b</a:t>
            </a:r>
          </a:p>
          <a:p>
            <a:pPr marL="1371600" lvl="3" indent="0">
              <a:lnSpc>
                <a:spcPct val="150000"/>
              </a:lnSpc>
              <a:buNone/>
            </a:pPr>
            <a:endParaRPr lang="de-DE" sz="1800" dirty="0">
              <a:latin typeface="Arial" panose="020B0604020202020204" pitchFamily="34" charset="0"/>
              <a:cs typeface="Arial" panose="020B0604020202020204" pitchFamily="34" charset="0"/>
            </a:endParaRPr>
          </a:p>
        </p:txBody>
      </p:sp>
      <p:pic>
        <p:nvPicPr>
          <p:cNvPr id="25" name="Picture 5" descr="A picture containing circle, colorfulness, graphics, screenshot&#10;&#10;Description automatically generated">
            <a:extLst>
              <a:ext uri="{FF2B5EF4-FFF2-40B4-BE49-F238E27FC236}">
                <a16:creationId xmlns:a16="http://schemas.microsoft.com/office/drawing/2014/main" id="{21351CEC-F9D9-4EF3-B014-6DC493E4FEF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47271" y="2503168"/>
            <a:ext cx="2491216" cy="2342249"/>
          </a:xfrm>
          <a:prstGeom prst="rect">
            <a:avLst/>
          </a:prstGeom>
        </p:spPr>
      </p:pic>
      <p:sp>
        <p:nvSpPr>
          <p:cNvPr id="32" name="Textfeld 31">
            <a:extLst>
              <a:ext uri="{FF2B5EF4-FFF2-40B4-BE49-F238E27FC236}">
                <a16:creationId xmlns:a16="http://schemas.microsoft.com/office/drawing/2014/main" id="{4E6038C1-05BC-4789-AFDD-5EFAFEC0113A}"/>
              </a:ext>
            </a:extLst>
          </p:cNvPr>
          <p:cNvSpPr txBox="1"/>
          <p:nvPr userDrawn="1"/>
        </p:nvSpPr>
        <p:spPr>
          <a:xfrm>
            <a:off x="9979827" y="2443185"/>
            <a:ext cx="2194560" cy="2462213"/>
          </a:xfrm>
          <a:prstGeom prst="rect">
            <a:avLst/>
          </a:prstGeom>
          <a:noFill/>
        </p:spPr>
        <p:txBody>
          <a:bodyPr wrap="square">
            <a:spAutoFit/>
          </a:bodyPr>
          <a:lstStyle/>
          <a:p>
            <a:pPr marL="0" indent="0">
              <a:lnSpc>
                <a:spcPct val="100000"/>
              </a:lnSpc>
              <a:buNone/>
            </a:pPr>
            <a:r>
              <a:rPr lang="en-US" sz="1400" dirty="0">
                <a:latin typeface="Arial" panose="020B0604020202020204" pitchFamily="34" charset="0"/>
                <a:cs typeface="Arial" panose="020B0604020202020204" pitchFamily="34" charset="0"/>
              </a:rPr>
              <a:t>#PLANET4B</a:t>
            </a:r>
          </a:p>
          <a:p>
            <a:pPr marL="0" indent="0">
              <a:lnSpc>
                <a:spcPct val="100000"/>
              </a:lnSpc>
              <a:buNone/>
            </a:pPr>
            <a:endParaRPr lang="en-US" sz="1400" dirty="0">
              <a:latin typeface="Arial" panose="020B0604020202020204" pitchFamily="34" charset="0"/>
              <a:cs typeface="Arial" panose="020B0604020202020204" pitchFamily="34" charset="0"/>
            </a:endParaRPr>
          </a:p>
          <a:p>
            <a:pPr marL="0" indent="0">
              <a:lnSpc>
                <a:spcPct val="100000"/>
              </a:lnSpc>
              <a:buNone/>
            </a:pPr>
            <a:r>
              <a:rPr lang="en-US" sz="1400" dirty="0">
                <a:latin typeface="Arial" panose="020B0604020202020204" pitchFamily="34" charset="0"/>
                <a:cs typeface="Arial" panose="020B0604020202020204" pitchFamily="34" charset="0"/>
              </a:rPr>
              <a:t>#biodiversity</a:t>
            </a:r>
          </a:p>
          <a:p>
            <a:pPr algn="l" rtl="0" fontAlgn="base">
              <a:lnSpc>
                <a:spcPct val="100000"/>
              </a:lnSpc>
            </a:pPr>
            <a:endParaRPr lang="hu-HU" sz="1400" b="0" i="0" dirty="0">
              <a:solidFill>
                <a:srgbClr val="000000"/>
              </a:solidFill>
              <a:effectLst/>
              <a:latin typeface="Arial" panose="020B0604020202020204" pitchFamily="34" charset="0"/>
              <a:cs typeface="Arial" panose="020B0604020202020204" pitchFamily="34" charset="0"/>
            </a:endParaRPr>
          </a:p>
          <a:p>
            <a:pPr algn="l" rtl="0" fontAlgn="base">
              <a:lnSpc>
                <a:spcPct val="100000"/>
              </a:lnSpc>
            </a:pPr>
            <a:r>
              <a:rPr lang="hu-HU" sz="1400" b="0" i="0" dirty="0">
                <a:solidFill>
                  <a:srgbClr val="000000"/>
                </a:solidFill>
                <a:effectLst/>
                <a:latin typeface="Arial" panose="020B0604020202020204" pitchFamily="34" charset="0"/>
                <a:cs typeface="Arial" panose="020B0604020202020204" pitchFamily="34" charset="0"/>
              </a:rPr>
              <a:t>#transformativechange</a:t>
            </a:r>
          </a:p>
          <a:p>
            <a:pPr algn="l" rtl="0" fontAlgn="base">
              <a:lnSpc>
                <a:spcPct val="100000"/>
              </a:lnSpc>
            </a:pPr>
            <a:endParaRPr lang="hu-HU" sz="1400" b="0" i="0" dirty="0">
              <a:solidFill>
                <a:srgbClr val="000000"/>
              </a:solidFill>
              <a:effectLst/>
              <a:latin typeface="Arial" panose="020B0604020202020204" pitchFamily="34" charset="0"/>
              <a:cs typeface="Arial" panose="020B0604020202020204" pitchFamily="34" charset="0"/>
            </a:endParaRPr>
          </a:p>
          <a:p>
            <a:pPr algn="l" rtl="0" fontAlgn="base">
              <a:lnSpc>
                <a:spcPct val="100000"/>
              </a:lnSpc>
            </a:pPr>
            <a:r>
              <a:rPr lang="hu-HU" sz="1400" b="0" i="0" dirty="0">
                <a:solidFill>
                  <a:srgbClr val="000000"/>
                </a:solidFill>
                <a:effectLst/>
                <a:latin typeface="Arial" panose="020B0604020202020204" pitchFamily="34" charset="0"/>
                <a:cs typeface="Arial" panose="020B0604020202020204" pitchFamily="34" charset="0"/>
              </a:rPr>
              <a:t>#pluralvalues </a:t>
            </a:r>
          </a:p>
          <a:p>
            <a:pPr algn="l" rtl="0" fontAlgn="base">
              <a:lnSpc>
                <a:spcPct val="100000"/>
              </a:lnSpc>
            </a:pPr>
            <a:endParaRPr lang="hu-HU" sz="1400" b="0" i="0" dirty="0">
              <a:solidFill>
                <a:srgbClr val="000000"/>
              </a:solidFill>
              <a:effectLst/>
              <a:latin typeface="Arial" panose="020B0604020202020204" pitchFamily="34" charset="0"/>
              <a:cs typeface="Arial" panose="020B0604020202020204" pitchFamily="34" charset="0"/>
            </a:endParaRPr>
          </a:p>
          <a:p>
            <a:pPr algn="l" rtl="0" fontAlgn="base">
              <a:lnSpc>
                <a:spcPct val="100000"/>
              </a:lnSpc>
            </a:pPr>
            <a:r>
              <a:rPr lang="hu-HU" sz="1400" b="0" i="0" dirty="0">
                <a:solidFill>
                  <a:srgbClr val="000000"/>
                </a:solidFill>
                <a:effectLst/>
                <a:latin typeface="Arial" panose="020B0604020202020204" pitchFamily="34" charset="0"/>
                <a:cs typeface="Arial" panose="020B0604020202020204" pitchFamily="34" charset="0"/>
              </a:rPr>
              <a:t>#intersectionality </a:t>
            </a:r>
          </a:p>
          <a:p>
            <a:pPr marL="0" indent="0">
              <a:lnSpc>
                <a:spcPct val="100000"/>
              </a:lnSpc>
              <a:buNone/>
            </a:pPr>
            <a:endParaRPr lang="en-US" sz="1400" dirty="0">
              <a:latin typeface="Arial" panose="020B0604020202020204" pitchFamily="34" charset="0"/>
              <a:cs typeface="Arial" panose="020B0604020202020204" pitchFamily="34" charset="0"/>
            </a:endParaRPr>
          </a:p>
          <a:p>
            <a:pPr marL="0" indent="0">
              <a:lnSpc>
                <a:spcPct val="100000"/>
              </a:lnSpc>
              <a:buNone/>
            </a:pPr>
            <a:r>
              <a:rPr lang="en-US" sz="1400" dirty="0">
                <a:latin typeface="Arial" panose="020B0604020202020204" pitchFamily="34" charset="0"/>
                <a:cs typeface="Arial" panose="020B0604020202020204" pitchFamily="34" charset="0"/>
              </a:rPr>
              <a:t>#HorizonEU</a:t>
            </a:r>
          </a:p>
        </p:txBody>
      </p:sp>
      <p:pic>
        <p:nvPicPr>
          <p:cNvPr id="21" name="Grafik 20">
            <a:extLst>
              <a:ext uri="{FF2B5EF4-FFF2-40B4-BE49-F238E27FC236}">
                <a16:creationId xmlns:a16="http://schemas.microsoft.com/office/drawing/2014/main" id="{AE3D4E7D-3C1C-46AC-8FE2-E494D2592A11}"/>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23960" t="35016" r="55230" b="33956"/>
          <a:stretch/>
        </p:blipFill>
        <p:spPr>
          <a:xfrm>
            <a:off x="4419599" y="2481621"/>
            <a:ext cx="403640" cy="405267"/>
          </a:xfrm>
          <a:prstGeom prst="rect">
            <a:avLst/>
          </a:prstGeom>
        </p:spPr>
      </p:pic>
      <p:pic>
        <p:nvPicPr>
          <p:cNvPr id="22" name="Grafik 21">
            <a:extLst>
              <a:ext uri="{FF2B5EF4-FFF2-40B4-BE49-F238E27FC236}">
                <a16:creationId xmlns:a16="http://schemas.microsoft.com/office/drawing/2014/main" id="{DA41DA98-6069-4362-B834-41FF042404E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54671" t="34268" r="22674" b="31838"/>
          <a:stretch/>
        </p:blipFill>
        <p:spPr>
          <a:xfrm>
            <a:off x="4419599" y="2923224"/>
            <a:ext cx="403640" cy="406630"/>
          </a:xfrm>
          <a:prstGeom prst="rect">
            <a:avLst/>
          </a:prstGeom>
        </p:spPr>
      </p:pic>
      <p:sp>
        <p:nvSpPr>
          <p:cNvPr id="5" name="Oval 4">
            <a:hlinkClick r:id="rId6"/>
            <a:extLst>
              <a:ext uri="{FF2B5EF4-FFF2-40B4-BE49-F238E27FC236}">
                <a16:creationId xmlns:a16="http://schemas.microsoft.com/office/drawing/2014/main" id="{9FF0E7E7-FC36-FB2E-A9BB-774458416E75}"/>
              </a:ext>
            </a:extLst>
          </p:cNvPr>
          <p:cNvSpPr/>
          <p:nvPr userDrawn="1"/>
        </p:nvSpPr>
        <p:spPr>
          <a:xfrm>
            <a:off x="4944994" y="3742214"/>
            <a:ext cx="2429844" cy="3048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Oval 5">
            <a:hlinkClick r:id="rId7"/>
            <a:extLst>
              <a:ext uri="{FF2B5EF4-FFF2-40B4-BE49-F238E27FC236}">
                <a16:creationId xmlns:a16="http://schemas.microsoft.com/office/drawing/2014/main" id="{D59DFA02-04F9-7FE2-AAD4-31344C603D50}"/>
              </a:ext>
            </a:extLst>
          </p:cNvPr>
          <p:cNvSpPr/>
          <p:nvPr userDrawn="1"/>
        </p:nvSpPr>
        <p:spPr>
          <a:xfrm>
            <a:off x="5077172" y="4172399"/>
            <a:ext cx="1812623" cy="28558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Oval 9">
            <a:hlinkClick r:id="rId8"/>
            <a:extLst>
              <a:ext uri="{FF2B5EF4-FFF2-40B4-BE49-F238E27FC236}">
                <a16:creationId xmlns:a16="http://schemas.microsoft.com/office/drawing/2014/main" id="{018B75EA-DC1E-27B6-9C5C-28447D80719E}"/>
              </a:ext>
            </a:extLst>
          </p:cNvPr>
          <p:cNvSpPr/>
          <p:nvPr userDrawn="1"/>
        </p:nvSpPr>
        <p:spPr>
          <a:xfrm>
            <a:off x="5047199" y="4606264"/>
            <a:ext cx="1155610" cy="21579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Oval 9">
            <a:hlinkClick r:id="rId9"/>
            <a:extLst>
              <a:ext uri="{FF2B5EF4-FFF2-40B4-BE49-F238E27FC236}">
                <a16:creationId xmlns:a16="http://schemas.microsoft.com/office/drawing/2014/main" id="{58CA623B-75CC-474C-B27A-2D406278B3C6}"/>
              </a:ext>
            </a:extLst>
          </p:cNvPr>
          <p:cNvSpPr/>
          <p:nvPr userDrawn="1"/>
        </p:nvSpPr>
        <p:spPr>
          <a:xfrm>
            <a:off x="4945022" y="2494955"/>
            <a:ext cx="2429844" cy="3048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Oval 9">
            <a:hlinkClick r:id="rId10"/>
            <a:extLst>
              <a:ext uri="{FF2B5EF4-FFF2-40B4-BE49-F238E27FC236}">
                <a16:creationId xmlns:a16="http://schemas.microsoft.com/office/drawing/2014/main" id="{D0936EAA-D731-46BE-80CD-CE5C94D8E860}"/>
              </a:ext>
            </a:extLst>
          </p:cNvPr>
          <p:cNvSpPr/>
          <p:nvPr userDrawn="1"/>
        </p:nvSpPr>
        <p:spPr>
          <a:xfrm>
            <a:off x="4964109" y="2934968"/>
            <a:ext cx="2795471" cy="3048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1" name="Picture 15">
            <a:extLst>
              <a:ext uri="{FF2B5EF4-FFF2-40B4-BE49-F238E27FC236}">
                <a16:creationId xmlns:a16="http://schemas.microsoft.com/office/drawing/2014/main" id="{7061AAE7-50BB-468C-82D8-5B8D4FE5998F}"/>
              </a:ext>
            </a:extLst>
          </p:cNvPr>
          <p:cNvPicPr/>
          <p:nvPr userDrawn="1"/>
        </p:nvPicPr>
        <p:blipFill>
          <a:blip r:embed="rId11"/>
          <a:stretch>
            <a:fillRect/>
          </a:stretch>
        </p:blipFill>
        <p:spPr>
          <a:xfrm>
            <a:off x="4414039" y="3693766"/>
            <a:ext cx="406400" cy="406630"/>
          </a:xfrm>
          <a:prstGeom prst="rect">
            <a:avLst/>
          </a:prstGeom>
        </p:spPr>
      </p:pic>
      <p:pic>
        <p:nvPicPr>
          <p:cNvPr id="33" name="Picture 16">
            <a:extLst>
              <a:ext uri="{FF2B5EF4-FFF2-40B4-BE49-F238E27FC236}">
                <a16:creationId xmlns:a16="http://schemas.microsoft.com/office/drawing/2014/main" id="{3B45DD9B-B3D0-435E-8C73-47F985D15B48}"/>
              </a:ext>
            </a:extLst>
          </p:cNvPr>
          <p:cNvPicPr/>
          <p:nvPr userDrawn="1"/>
        </p:nvPicPr>
        <p:blipFill>
          <a:blip r:embed="rId12"/>
          <a:stretch>
            <a:fillRect/>
          </a:stretch>
        </p:blipFill>
        <p:spPr>
          <a:xfrm>
            <a:off x="4414039" y="4113909"/>
            <a:ext cx="406400" cy="406631"/>
          </a:xfrm>
          <a:prstGeom prst="rect">
            <a:avLst/>
          </a:prstGeom>
        </p:spPr>
      </p:pic>
      <p:pic>
        <p:nvPicPr>
          <p:cNvPr id="34" name="Picture 18">
            <a:extLst>
              <a:ext uri="{FF2B5EF4-FFF2-40B4-BE49-F238E27FC236}">
                <a16:creationId xmlns:a16="http://schemas.microsoft.com/office/drawing/2014/main" id="{34629317-4EF6-440E-AE27-4C9C5A4FEE6F}"/>
              </a:ext>
            </a:extLst>
          </p:cNvPr>
          <p:cNvPicPr/>
          <p:nvPr userDrawn="1"/>
        </p:nvPicPr>
        <p:blipFill>
          <a:blip r:embed="rId13"/>
          <a:stretch>
            <a:fillRect/>
          </a:stretch>
        </p:blipFill>
        <p:spPr>
          <a:xfrm>
            <a:off x="4414038" y="4532577"/>
            <a:ext cx="406401" cy="406631"/>
          </a:xfrm>
          <a:prstGeom prst="rect">
            <a:avLst/>
          </a:prstGeom>
        </p:spPr>
      </p:pic>
    </p:spTree>
    <p:extLst>
      <p:ext uri="{BB962C8B-B14F-4D97-AF65-F5344CB8AC3E}">
        <p14:creationId xmlns:p14="http://schemas.microsoft.com/office/powerpoint/2010/main" val="3024283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CD779E9-FE27-776D-56FC-69B9CBEE260C}"/>
              </a:ext>
            </a:extLst>
          </p:cNvPr>
          <p:cNvPicPr>
            <a:picLocks noChangeAspect="1"/>
          </p:cNvPicPr>
          <p:nvPr userDrawn="1"/>
        </p:nvPicPr>
        <p:blipFill>
          <a:blip r:embed="rId2"/>
          <a:stretch>
            <a:fillRect/>
          </a:stretch>
        </p:blipFill>
        <p:spPr>
          <a:xfrm>
            <a:off x="3138487" y="6416468"/>
            <a:ext cx="5915026" cy="365125"/>
          </a:xfrm>
          <a:prstGeom prst="rect">
            <a:avLst/>
          </a:prstGeom>
        </p:spPr>
      </p:pic>
      <p:sp>
        <p:nvSpPr>
          <p:cNvPr id="2" name="Title 1">
            <a:extLst>
              <a:ext uri="{FF2B5EF4-FFF2-40B4-BE49-F238E27FC236}">
                <a16:creationId xmlns:a16="http://schemas.microsoft.com/office/drawing/2014/main" id="{03C8832E-F87E-C2ED-6D04-05DF0A79685B}"/>
              </a:ext>
            </a:extLst>
          </p:cNvPr>
          <p:cNvSpPr>
            <a:spLocks noGrp="1"/>
          </p:cNvSpPr>
          <p:nvPr>
            <p:ph type="title" hasCustomPrompt="1"/>
          </p:nvPr>
        </p:nvSpPr>
        <p:spPr>
          <a:xfrm>
            <a:off x="839788" y="457200"/>
            <a:ext cx="3932237" cy="1112838"/>
          </a:xfrm>
        </p:spPr>
        <p:txBody>
          <a:bodyPr anchor="t"/>
          <a:lstStyle>
            <a:lvl1pPr>
              <a:defRPr sz="3200"/>
            </a:lvl1pPr>
          </a:lstStyle>
          <a:p>
            <a:r>
              <a:rPr lang="en-GB" dirty="0"/>
              <a:t>Click to add title</a:t>
            </a:r>
            <a:endParaRPr lang="de-DE" dirty="0"/>
          </a:p>
        </p:txBody>
      </p:sp>
      <p:sp>
        <p:nvSpPr>
          <p:cNvPr id="3" name="Content Placeholder 2">
            <a:extLst>
              <a:ext uri="{FF2B5EF4-FFF2-40B4-BE49-F238E27FC236}">
                <a16:creationId xmlns:a16="http://schemas.microsoft.com/office/drawing/2014/main" id="{76F46C14-96EF-1152-5878-97322F056D7D}"/>
              </a:ext>
            </a:extLst>
          </p:cNvPr>
          <p:cNvSpPr>
            <a:spLocks noGrp="1"/>
          </p:cNvSpPr>
          <p:nvPr>
            <p:ph idx="1" hasCustomPrompt="1"/>
          </p:nvPr>
        </p:nvSpPr>
        <p:spPr>
          <a:xfrm>
            <a:off x="5183189" y="457201"/>
            <a:ext cx="4791600" cy="5403850"/>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GB" dirty="0"/>
              <a:t>Click to add text</a:t>
            </a:r>
          </a:p>
          <a:p>
            <a:pPr lvl="1"/>
            <a:r>
              <a:rPr lang="en-GB" dirty="0"/>
              <a:t>Second level</a:t>
            </a:r>
          </a:p>
          <a:p>
            <a:pPr lvl="2"/>
            <a:r>
              <a:rPr lang="en-GB" dirty="0"/>
              <a:t>Third level</a:t>
            </a:r>
          </a:p>
          <a:p>
            <a:pPr lvl="3"/>
            <a:r>
              <a:rPr lang="en-GB" dirty="0"/>
              <a:t>Fourth level</a:t>
            </a:r>
          </a:p>
          <a:p>
            <a:pPr lvl="4"/>
            <a:r>
              <a:rPr lang="en-GB" dirty="0"/>
              <a:t>Fifth level</a:t>
            </a:r>
            <a:endParaRPr lang="de-DE" dirty="0"/>
          </a:p>
        </p:txBody>
      </p:sp>
      <p:sp>
        <p:nvSpPr>
          <p:cNvPr id="4" name="Text Placeholder 3">
            <a:extLst>
              <a:ext uri="{FF2B5EF4-FFF2-40B4-BE49-F238E27FC236}">
                <a16:creationId xmlns:a16="http://schemas.microsoft.com/office/drawing/2014/main" id="{07F17E30-4F78-84FB-2E2E-EC8B81FCD867}"/>
              </a:ext>
            </a:extLst>
          </p:cNvPr>
          <p:cNvSpPr>
            <a:spLocks noGrp="1"/>
          </p:cNvSpPr>
          <p:nvPr>
            <p:ph type="body" sz="half" idx="2" hasCustomPrompt="1"/>
          </p:nvPr>
        </p:nvSpPr>
        <p:spPr>
          <a:xfrm>
            <a:off x="839788" y="1630156"/>
            <a:ext cx="3932237" cy="4238832"/>
          </a:xfrm>
        </p:spPr>
        <p:txBody>
          <a:bodyPr>
            <a:normAutofit/>
          </a:bodyPr>
          <a:lstStyle>
            <a:lvl1pPr marL="342900" indent="-342900">
              <a:buFont typeface="Arial" panose="020B0604020202020204" pitchFamily="34" charset="0"/>
              <a:buChar char="•"/>
              <a:defRPr sz="24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add text</a:t>
            </a:r>
          </a:p>
        </p:txBody>
      </p:sp>
      <p:sp>
        <p:nvSpPr>
          <p:cNvPr id="5" name="Date Placeholder 4">
            <a:extLst>
              <a:ext uri="{FF2B5EF4-FFF2-40B4-BE49-F238E27FC236}">
                <a16:creationId xmlns:a16="http://schemas.microsoft.com/office/drawing/2014/main" id="{1AE2DEAC-4D4F-97C8-2ECA-38B88F2E604C}"/>
              </a:ext>
            </a:extLst>
          </p:cNvPr>
          <p:cNvSpPr>
            <a:spLocks noGrp="1"/>
          </p:cNvSpPr>
          <p:nvPr>
            <p:ph type="dt" sz="half" idx="10"/>
          </p:nvPr>
        </p:nvSpPr>
        <p:spPr/>
        <p:txBody>
          <a:bodyPr/>
          <a:lstStyle/>
          <a:p>
            <a:endParaRPr lang="de-DE"/>
          </a:p>
        </p:txBody>
      </p:sp>
      <p:sp>
        <p:nvSpPr>
          <p:cNvPr id="6" name="Footer Placeholder 5">
            <a:extLst>
              <a:ext uri="{FF2B5EF4-FFF2-40B4-BE49-F238E27FC236}">
                <a16:creationId xmlns:a16="http://schemas.microsoft.com/office/drawing/2014/main" id="{36D4645A-7AE1-545E-4AAC-0A3328224246}"/>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C4243204-6A04-169F-A948-1CAE1E9B6BD4}"/>
              </a:ext>
            </a:extLst>
          </p:cNvPr>
          <p:cNvSpPr>
            <a:spLocks noGrp="1"/>
          </p:cNvSpPr>
          <p:nvPr>
            <p:ph type="sldNum" sz="quarter" idx="12"/>
          </p:nvPr>
        </p:nvSpPr>
        <p:spPr/>
        <p:txBody>
          <a:bodyPr/>
          <a:lstStyle/>
          <a:p>
            <a:fld id="{D725F4C8-A4ED-4F06-9015-63B7B8FAC2B8}" type="slidenum">
              <a:rPr lang="de-DE" smtClean="0"/>
              <a:t>‹#›</a:t>
            </a:fld>
            <a:endParaRPr lang="de-DE"/>
          </a:p>
        </p:txBody>
      </p:sp>
      <p:pic>
        <p:nvPicPr>
          <p:cNvPr id="10" name="Picture 9" descr="A picture containing circle, colorfulness, graphics, screenshot&#10;&#10;Description automatically generated">
            <a:extLst>
              <a:ext uri="{FF2B5EF4-FFF2-40B4-BE49-F238E27FC236}">
                <a16:creationId xmlns:a16="http://schemas.microsoft.com/office/drawing/2014/main" id="{D9538098-7CED-2399-2FC8-0C966B856F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15489" y="9872"/>
            <a:ext cx="1690372" cy="1589293"/>
          </a:xfrm>
          <a:prstGeom prst="rect">
            <a:avLst/>
          </a:prstGeom>
        </p:spPr>
      </p:pic>
    </p:spTree>
    <p:extLst>
      <p:ext uri="{BB962C8B-B14F-4D97-AF65-F5344CB8AC3E}">
        <p14:creationId xmlns:p14="http://schemas.microsoft.com/office/powerpoint/2010/main" val="31907065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6E8875A-1498-D9C6-AF39-E2CBEA2D0E11}"/>
              </a:ext>
            </a:extLst>
          </p:cNvPr>
          <p:cNvPicPr>
            <a:picLocks noChangeAspect="1"/>
          </p:cNvPicPr>
          <p:nvPr userDrawn="1"/>
        </p:nvPicPr>
        <p:blipFill>
          <a:blip r:embed="rId2"/>
          <a:stretch>
            <a:fillRect/>
          </a:stretch>
        </p:blipFill>
        <p:spPr>
          <a:xfrm>
            <a:off x="3138487" y="6416468"/>
            <a:ext cx="5915026" cy="365125"/>
          </a:xfrm>
          <a:prstGeom prst="rect">
            <a:avLst/>
          </a:prstGeom>
        </p:spPr>
      </p:pic>
      <p:sp>
        <p:nvSpPr>
          <p:cNvPr id="3" name="Picture Placeholder 2">
            <a:extLst>
              <a:ext uri="{FF2B5EF4-FFF2-40B4-BE49-F238E27FC236}">
                <a16:creationId xmlns:a16="http://schemas.microsoft.com/office/drawing/2014/main" id="{3D747B96-5D03-D0A5-8610-949527F7A0A5}"/>
              </a:ext>
            </a:extLst>
          </p:cNvPr>
          <p:cNvSpPr>
            <a:spLocks noGrp="1"/>
          </p:cNvSpPr>
          <p:nvPr>
            <p:ph type="pic" idx="1"/>
          </p:nvPr>
        </p:nvSpPr>
        <p:spPr>
          <a:xfrm>
            <a:off x="5183189" y="457201"/>
            <a:ext cx="4789753" cy="540385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5" name="Date Placeholder 4">
            <a:extLst>
              <a:ext uri="{FF2B5EF4-FFF2-40B4-BE49-F238E27FC236}">
                <a16:creationId xmlns:a16="http://schemas.microsoft.com/office/drawing/2014/main" id="{1F1E44D2-656E-96DF-B610-D52D7C77E73C}"/>
              </a:ext>
            </a:extLst>
          </p:cNvPr>
          <p:cNvSpPr>
            <a:spLocks noGrp="1"/>
          </p:cNvSpPr>
          <p:nvPr>
            <p:ph type="dt" sz="half" idx="10"/>
          </p:nvPr>
        </p:nvSpPr>
        <p:spPr/>
        <p:txBody>
          <a:bodyPr/>
          <a:lstStyle/>
          <a:p>
            <a:endParaRPr lang="de-DE"/>
          </a:p>
        </p:txBody>
      </p:sp>
      <p:sp>
        <p:nvSpPr>
          <p:cNvPr id="6" name="Footer Placeholder 5">
            <a:extLst>
              <a:ext uri="{FF2B5EF4-FFF2-40B4-BE49-F238E27FC236}">
                <a16:creationId xmlns:a16="http://schemas.microsoft.com/office/drawing/2014/main" id="{10F3F9AB-EB56-830D-39B9-A763B963A78F}"/>
              </a:ext>
            </a:extLst>
          </p:cNvPr>
          <p:cNvSpPr>
            <a:spLocks noGrp="1"/>
          </p:cNvSpPr>
          <p:nvPr>
            <p:ph type="ftr" sz="quarter" idx="11"/>
          </p:nvPr>
        </p:nvSpPr>
        <p:spPr/>
        <p:txBody>
          <a:bodyPr/>
          <a:lstStyle/>
          <a:p>
            <a:endParaRPr lang="de-DE" dirty="0"/>
          </a:p>
        </p:txBody>
      </p:sp>
      <p:sp>
        <p:nvSpPr>
          <p:cNvPr id="7" name="Slide Number Placeholder 6">
            <a:extLst>
              <a:ext uri="{FF2B5EF4-FFF2-40B4-BE49-F238E27FC236}">
                <a16:creationId xmlns:a16="http://schemas.microsoft.com/office/drawing/2014/main" id="{061C02E8-C8AF-7D93-CB4D-C64D27F38AD4}"/>
              </a:ext>
            </a:extLst>
          </p:cNvPr>
          <p:cNvSpPr>
            <a:spLocks noGrp="1"/>
          </p:cNvSpPr>
          <p:nvPr>
            <p:ph type="sldNum" sz="quarter" idx="12"/>
          </p:nvPr>
        </p:nvSpPr>
        <p:spPr/>
        <p:txBody>
          <a:bodyPr/>
          <a:lstStyle/>
          <a:p>
            <a:fld id="{D725F4C8-A4ED-4F06-9015-63B7B8FAC2B8}" type="slidenum">
              <a:rPr lang="de-DE" smtClean="0"/>
              <a:t>‹#›</a:t>
            </a:fld>
            <a:endParaRPr lang="de-DE"/>
          </a:p>
        </p:txBody>
      </p:sp>
      <p:pic>
        <p:nvPicPr>
          <p:cNvPr id="9" name="Picture 8" descr="A picture containing circle, colorfulness, graphics, screenshot&#10;&#10;Description automatically generated">
            <a:extLst>
              <a:ext uri="{FF2B5EF4-FFF2-40B4-BE49-F238E27FC236}">
                <a16:creationId xmlns:a16="http://schemas.microsoft.com/office/drawing/2014/main" id="{F5BA8B4F-76DE-AF87-BC7B-5F5E3F136EE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15489" y="9872"/>
            <a:ext cx="1690372" cy="1589293"/>
          </a:xfrm>
          <a:prstGeom prst="rect">
            <a:avLst/>
          </a:prstGeom>
        </p:spPr>
      </p:pic>
      <p:sp>
        <p:nvSpPr>
          <p:cNvPr id="11" name="Title 1">
            <a:extLst>
              <a:ext uri="{FF2B5EF4-FFF2-40B4-BE49-F238E27FC236}">
                <a16:creationId xmlns:a16="http://schemas.microsoft.com/office/drawing/2014/main" id="{B12BB727-2572-4BDE-A946-515E540BA9BB}"/>
              </a:ext>
            </a:extLst>
          </p:cNvPr>
          <p:cNvSpPr>
            <a:spLocks noGrp="1"/>
          </p:cNvSpPr>
          <p:nvPr>
            <p:ph type="title" hasCustomPrompt="1"/>
          </p:nvPr>
        </p:nvSpPr>
        <p:spPr>
          <a:xfrm>
            <a:off x="839788" y="457200"/>
            <a:ext cx="3932237" cy="1112838"/>
          </a:xfrm>
        </p:spPr>
        <p:txBody>
          <a:bodyPr anchor="t"/>
          <a:lstStyle>
            <a:lvl1pPr>
              <a:defRPr sz="3200"/>
            </a:lvl1pPr>
          </a:lstStyle>
          <a:p>
            <a:r>
              <a:rPr lang="en-GB" dirty="0"/>
              <a:t>Click to add title</a:t>
            </a:r>
            <a:endParaRPr lang="de-DE" dirty="0"/>
          </a:p>
        </p:txBody>
      </p:sp>
      <p:sp>
        <p:nvSpPr>
          <p:cNvPr id="12" name="Text Placeholder 3">
            <a:extLst>
              <a:ext uri="{FF2B5EF4-FFF2-40B4-BE49-F238E27FC236}">
                <a16:creationId xmlns:a16="http://schemas.microsoft.com/office/drawing/2014/main" id="{BE400BD0-D410-484F-A36A-06603BB1ACEC}"/>
              </a:ext>
            </a:extLst>
          </p:cNvPr>
          <p:cNvSpPr>
            <a:spLocks noGrp="1"/>
          </p:cNvSpPr>
          <p:nvPr>
            <p:ph type="body" sz="half" idx="2" hasCustomPrompt="1"/>
          </p:nvPr>
        </p:nvSpPr>
        <p:spPr>
          <a:xfrm>
            <a:off x="839788" y="1630156"/>
            <a:ext cx="3932237" cy="4238832"/>
          </a:xfrm>
        </p:spPr>
        <p:txBody>
          <a:bodyPr>
            <a:normAutofit/>
          </a:bodyPr>
          <a:lstStyle>
            <a:lvl1pPr marL="342900" indent="-342900">
              <a:buFont typeface="Arial" panose="020B0604020202020204" pitchFamily="34" charset="0"/>
              <a:buChar char="•"/>
              <a:defRPr sz="24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add text</a:t>
            </a:r>
          </a:p>
        </p:txBody>
      </p:sp>
    </p:spTree>
    <p:extLst>
      <p:ext uri="{BB962C8B-B14F-4D97-AF65-F5344CB8AC3E}">
        <p14:creationId xmlns:p14="http://schemas.microsoft.com/office/powerpoint/2010/main" val="30673309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Picture with Caption">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6E8875A-1498-D9C6-AF39-E2CBEA2D0E11}"/>
              </a:ext>
            </a:extLst>
          </p:cNvPr>
          <p:cNvPicPr>
            <a:picLocks noChangeAspect="1"/>
          </p:cNvPicPr>
          <p:nvPr userDrawn="1"/>
        </p:nvPicPr>
        <p:blipFill>
          <a:blip r:embed="rId2"/>
          <a:stretch>
            <a:fillRect/>
          </a:stretch>
        </p:blipFill>
        <p:spPr>
          <a:xfrm>
            <a:off x="3138487" y="6416468"/>
            <a:ext cx="5915026" cy="365125"/>
          </a:xfrm>
          <a:prstGeom prst="rect">
            <a:avLst/>
          </a:prstGeom>
        </p:spPr>
      </p:pic>
      <p:sp>
        <p:nvSpPr>
          <p:cNvPr id="3" name="Picture Placeholder 2">
            <a:extLst>
              <a:ext uri="{FF2B5EF4-FFF2-40B4-BE49-F238E27FC236}">
                <a16:creationId xmlns:a16="http://schemas.microsoft.com/office/drawing/2014/main" id="{3D747B96-5D03-D0A5-8610-949527F7A0A5}"/>
              </a:ext>
            </a:extLst>
          </p:cNvPr>
          <p:cNvSpPr>
            <a:spLocks noGrp="1"/>
          </p:cNvSpPr>
          <p:nvPr>
            <p:ph type="pic" idx="1"/>
          </p:nvPr>
        </p:nvSpPr>
        <p:spPr>
          <a:xfrm>
            <a:off x="6754814" y="1659283"/>
            <a:ext cx="5256212" cy="4201768"/>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5" name="Date Placeholder 4">
            <a:extLst>
              <a:ext uri="{FF2B5EF4-FFF2-40B4-BE49-F238E27FC236}">
                <a16:creationId xmlns:a16="http://schemas.microsoft.com/office/drawing/2014/main" id="{1F1E44D2-656E-96DF-B610-D52D7C77E73C}"/>
              </a:ext>
            </a:extLst>
          </p:cNvPr>
          <p:cNvSpPr>
            <a:spLocks noGrp="1"/>
          </p:cNvSpPr>
          <p:nvPr>
            <p:ph type="dt" sz="half" idx="10"/>
          </p:nvPr>
        </p:nvSpPr>
        <p:spPr/>
        <p:txBody>
          <a:bodyPr/>
          <a:lstStyle/>
          <a:p>
            <a:endParaRPr lang="de-DE"/>
          </a:p>
        </p:txBody>
      </p:sp>
      <p:sp>
        <p:nvSpPr>
          <p:cNvPr id="6" name="Footer Placeholder 5">
            <a:extLst>
              <a:ext uri="{FF2B5EF4-FFF2-40B4-BE49-F238E27FC236}">
                <a16:creationId xmlns:a16="http://schemas.microsoft.com/office/drawing/2014/main" id="{10F3F9AB-EB56-830D-39B9-A763B963A78F}"/>
              </a:ext>
            </a:extLst>
          </p:cNvPr>
          <p:cNvSpPr>
            <a:spLocks noGrp="1"/>
          </p:cNvSpPr>
          <p:nvPr>
            <p:ph type="ftr" sz="quarter" idx="11"/>
          </p:nvPr>
        </p:nvSpPr>
        <p:spPr/>
        <p:txBody>
          <a:bodyPr/>
          <a:lstStyle/>
          <a:p>
            <a:endParaRPr lang="de-DE" dirty="0"/>
          </a:p>
        </p:txBody>
      </p:sp>
      <p:sp>
        <p:nvSpPr>
          <p:cNvPr id="7" name="Slide Number Placeholder 6">
            <a:extLst>
              <a:ext uri="{FF2B5EF4-FFF2-40B4-BE49-F238E27FC236}">
                <a16:creationId xmlns:a16="http://schemas.microsoft.com/office/drawing/2014/main" id="{061C02E8-C8AF-7D93-CB4D-C64D27F38AD4}"/>
              </a:ext>
            </a:extLst>
          </p:cNvPr>
          <p:cNvSpPr>
            <a:spLocks noGrp="1"/>
          </p:cNvSpPr>
          <p:nvPr>
            <p:ph type="sldNum" sz="quarter" idx="12"/>
          </p:nvPr>
        </p:nvSpPr>
        <p:spPr/>
        <p:txBody>
          <a:bodyPr/>
          <a:lstStyle/>
          <a:p>
            <a:fld id="{D725F4C8-A4ED-4F06-9015-63B7B8FAC2B8}" type="slidenum">
              <a:rPr lang="de-DE" smtClean="0"/>
              <a:t>‹#›</a:t>
            </a:fld>
            <a:endParaRPr lang="de-DE"/>
          </a:p>
        </p:txBody>
      </p:sp>
      <p:pic>
        <p:nvPicPr>
          <p:cNvPr id="9" name="Picture 8" descr="A picture containing circle, colorfulness, graphics, screenshot&#10;&#10;Description automatically generated">
            <a:extLst>
              <a:ext uri="{FF2B5EF4-FFF2-40B4-BE49-F238E27FC236}">
                <a16:creationId xmlns:a16="http://schemas.microsoft.com/office/drawing/2014/main" id="{F5BA8B4F-76DE-AF87-BC7B-5F5E3F136EE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15489" y="9872"/>
            <a:ext cx="1690372" cy="1589293"/>
          </a:xfrm>
          <a:prstGeom prst="rect">
            <a:avLst/>
          </a:prstGeom>
        </p:spPr>
      </p:pic>
      <p:sp>
        <p:nvSpPr>
          <p:cNvPr id="11" name="Title 1">
            <a:extLst>
              <a:ext uri="{FF2B5EF4-FFF2-40B4-BE49-F238E27FC236}">
                <a16:creationId xmlns:a16="http://schemas.microsoft.com/office/drawing/2014/main" id="{B12BB727-2572-4BDE-A946-515E540BA9BB}"/>
              </a:ext>
            </a:extLst>
          </p:cNvPr>
          <p:cNvSpPr>
            <a:spLocks noGrp="1"/>
          </p:cNvSpPr>
          <p:nvPr>
            <p:ph type="title" hasCustomPrompt="1"/>
          </p:nvPr>
        </p:nvSpPr>
        <p:spPr>
          <a:xfrm>
            <a:off x="839787" y="457200"/>
            <a:ext cx="5635439" cy="1112838"/>
          </a:xfrm>
        </p:spPr>
        <p:txBody>
          <a:bodyPr anchor="t"/>
          <a:lstStyle>
            <a:lvl1pPr>
              <a:defRPr sz="3200"/>
            </a:lvl1pPr>
          </a:lstStyle>
          <a:p>
            <a:r>
              <a:rPr lang="en-GB" dirty="0"/>
              <a:t>Click to add title</a:t>
            </a:r>
            <a:endParaRPr lang="de-DE" dirty="0"/>
          </a:p>
        </p:txBody>
      </p:sp>
      <p:sp>
        <p:nvSpPr>
          <p:cNvPr id="12" name="Text Placeholder 3">
            <a:extLst>
              <a:ext uri="{FF2B5EF4-FFF2-40B4-BE49-F238E27FC236}">
                <a16:creationId xmlns:a16="http://schemas.microsoft.com/office/drawing/2014/main" id="{BE400BD0-D410-484F-A36A-06603BB1ACEC}"/>
              </a:ext>
            </a:extLst>
          </p:cNvPr>
          <p:cNvSpPr>
            <a:spLocks noGrp="1"/>
          </p:cNvSpPr>
          <p:nvPr>
            <p:ph type="body" sz="half" idx="2" hasCustomPrompt="1"/>
          </p:nvPr>
        </p:nvSpPr>
        <p:spPr>
          <a:xfrm>
            <a:off x="839788" y="1630156"/>
            <a:ext cx="5635440" cy="4238832"/>
          </a:xfrm>
        </p:spPr>
        <p:txBody>
          <a:bodyPr>
            <a:normAutofit/>
          </a:bodyPr>
          <a:lstStyle>
            <a:lvl1pPr marL="342900" indent="-342900">
              <a:buFont typeface="Arial" panose="020B0604020202020204" pitchFamily="34" charset="0"/>
              <a:buChar char="•"/>
              <a:defRPr sz="24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add text</a:t>
            </a:r>
          </a:p>
        </p:txBody>
      </p:sp>
    </p:spTree>
    <p:extLst>
      <p:ext uri="{BB962C8B-B14F-4D97-AF65-F5344CB8AC3E}">
        <p14:creationId xmlns:p14="http://schemas.microsoft.com/office/powerpoint/2010/main" val="2074130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3C045-3E33-1C68-FD0B-0C74DD08CDB4}"/>
              </a:ext>
            </a:extLst>
          </p:cNvPr>
          <p:cNvSpPr>
            <a:spLocks noGrp="1"/>
          </p:cNvSpPr>
          <p:nvPr>
            <p:ph type="title" hasCustomPrompt="1"/>
          </p:nvPr>
        </p:nvSpPr>
        <p:spPr/>
        <p:txBody>
          <a:bodyPr/>
          <a:lstStyle/>
          <a:p>
            <a:r>
              <a:rPr lang="en-GB" dirty="0"/>
              <a:t>Click to add title</a:t>
            </a:r>
            <a:endParaRPr lang="de-DE" dirty="0"/>
          </a:p>
        </p:txBody>
      </p:sp>
      <p:sp>
        <p:nvSpPr>
          <p:cNvPr id="3" name="Content Placeholder 2">
            <a:extLst>
              <a:ext uri="{FF2B5EF4-FFF2-40B4-BE49-F238E27FC236}">
                <a16:creationId xmlns:a16="http://schemas.microsoft.com/office/drawing/2014/main" id="{43312FDA-B26A-1E94-898E-5D1D27471C5C}"/>
              </a:ext>
            </a:extLst>
          </p:cNvPr>
          <p:cNvSpPr>
            <a:spLocks noGrp="1"/>
          </p:cNvSpPr>
          <p:nvPr>
            <p:ph idx="1" hasCustomPrompt="1"/>
          </p:nvPr>
        </p:nvSpPr>
        <p:spPr/>
        <p:txBody>
          <a:bodyPr>
            <a:normAutofit/>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GB" dirty="0"/>
              <a:t>Click to add text</a:t>
            </a:r>
          </a:p>
          <a:p>
            <a:pPr lvl="1"/>
            <a:r>
              <a:rPr lang="en-GB" dirty="0"/>
              <a:t>Second level</a:t>
            </a:r>
          </a:p>
          <a:p>
            <a:pPr lvl="2"/>
            <a:r>
              <a:rPr lang="en-GB" dirty="0"/>
              <a:t>Third level</a:t>
            </a:r>
          </a:p>
          <a:p>
            <a:pPr lvl="3"/>
            <a:r>
              <a:rPr lang="en-GB" dirty="0"/>
              <a:t>Fourth level</a:t>
            </a:r>
          </a:p>
          <a:p>
            <a:pPr lvl="4"/>
            <a:r>
              <a:rPr lang="en-GB" dirty="0"/>
              <a:t>Fifth level</a:t>
            </a:r>
            <a:endParaRPr lang="de-DE" dirty="0"/>
          </a:p>
        </p:txBody>
      </p:sp>
      <p:pic>
        <p:nvPicPr>
          <p:cNvPr id="8" name="Picture 7">
            <a:extLst>
              <a:ext uri="{FF2B5EF4-FFF2-40B4-BE49-F238E27FC236}">
                <a16:creationId xmlns:a16="http://schemas.microsoft.com/office/drawing/2014/main" id="{CAF87613-F83A-38FF-0426-14C02053913B}"/>
              </a:ext>
            </a:extLst>
          </p:cNvPr>
          <p:cNvPicPr>
            <a:picLocks noChangeAspect="1"/>
          </p:cNvPicPr>
          <p:nvPr userDrawn="1"/>
        </p:nvPicPr>
        <p:blipFill>
          <a:blip r:embed="rId2"/>
          <a:stretch>
            <a:fillRect/>
          </a:stretch>
        </p:blipFill>
        <p:spPr>
          <a:xfrm>
            <a:off x="3138487" y="6416468"/>
            <a:ext cx="5915026" cy="365125"/>
          </a:xfrm>
          <a:prstGeom prst="rect">
            <a:avLst/>
          </a:prstGeom>
        </p:spPr>
      </p:pic>
      <p:pic>
        <p:nvPicPr>
          <p:cNvPr id="9" name="Picture 8" descr="A picture containing circle, colorfulness, graphics, screenshot&#10;&#10;Description automatically generated">
            <a:extLst>
              <a:ext uri="{FF2B5EF4-FFF2-40B4-BE49-F238E27FC236}">
                <a16:creationId xmlns:a16="http://schemas.microsoft.com/office/drawing/2014/main" id="{A50CFB34-659F-690C-5B93-B67AB4ACB76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15489" y="9872"/>
            <a:ext cx="1690372" cy="1589293"/>
          </a:xfrm>
          <a:prstGeom prst="rect">
            <a:avLst/>
          </a:prstGeom>
        </p:spPr>
      </p:pic>
      <p:sp>
        <p:nvSpPr>
          <p:cNvPr id="10" name="Date Placeholder 4">
            <a:extLst>
              <a:ext uri="{FF2B5EF4-FFF2-40B4-BE49-F238E27FC236}">
                <a16:creationId xmlns:a16="http://schemas.microsoft.com/office/drawing/2014/main" id="{2005804C-4FAC-2B69-9DB8-F7E6C44BA54D}"/>
              </a:ext>
            </a:extLst>
          </p:cNvPr>
          <p:cNvSpPr>
            <a:spLocks noGrp="1"/>
          </p:cNvSpPr>
          <p:nvPr>
            <p:ph type="dt" sz="half" idx="10"/>
          </p:nvPr>
        </p:nvSpPr>
        <p:spPr>
          <a:xfrm>
            <a:off x="838200" y="6356350"/>
            <a:ext cx="2743200" cy="365125"/>
          </a:xfrm>
        </p:spPr>
        <p:txBody>
          <a:bodyPr/>
          <a:lstStyle/>
          <a:p>
            <a:endParaRPr lang="de-DE" dirty="0"/>
          </a:p>
        </p:txBody>
      </p:sp>
      <p:sp>
        <p:nvSpPr>
          <p:cNvPr id="11" name="Slide Number Placeholder 6">
            <a:extLst>
              <a:ext uri="{FF2B5EF4-FFF2-40B4-BE49-F238E27FC236}">
                <a16:creationId xmlns:a16="http://schemas.microsoft.com/office/drawing/2014/main" id="{5C281393-223B-BB8B-FB68-8371205C321D}"/>
              </a:ext>
            </a:extLst>
          </p:cNvPr>
          <p:cNvSpPr>
            <a:spLocks noGrp="1"/>
          </p:cNvSpPr>
          <p:nvPr>
            <p:ph type="sldNum" sz="quarter" idx="12"/>
          </p:nvPr>
        </p:nvSpPr>
        <p:spPr>
          <a:xfrm>
            <a:off x="8610600" y="6356350"/>
            <a:ext cx="2743200" cy="365125"/>
          </a:xfrm>
        </p:spPr>
        <p:txBody>
          <a:bodyPr/>
          <a:lstStyle/>
          <a:p>
            <a:fld id="{D725F4C8-A4ED-4F06-9015-63B7B8FAC2B8}" type="slidenum">
              <a:rPr lang="de-DE" smtClean="0"/>
              <a:t>‹#›</a:t>
            </a:fld>
            <a:endParaRPr lang="de-DE"/>
          </a:p>
        </p:txBody>
      </p:sp>
    </p:spTree>
    <p:extLst>
      <p:ext uri="{BB962C8B-B14F-4D97-AF65-F5344CB8AC3E}">
        <p14:creationId xmlns:p14="http://schemas.microsoft.com/office/powerpoint/2010/main" val="2515274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rtn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49C62F7-A4BD-FB5F-BC7E-6EB05688B441}"/>
              </a:ext>
            </a:extLst>
          </p:cNvPr>
          <p:cNvSpPr/>
          <p:nvPr userDrawn="1"/>
        </p:nvSpPr>
        <p:spPr>
          <a:xfrm>
            <a:off x="0" y="1570383"/>
            <a:ext cx="12192000" cy="477078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Picture 7">
            <a:extLst>
              <a:ext uri="{FF2B5EF4-FFF2-40B4-BE49-F238E27FC236}">
                <a16:creationId xmlns:a16="http://schemas.microsoft.com/office/drawing/2014/main" id="{CAF87613-F83A-38FF-0426-14C02053913B}"/>
              </a:ext>
            </a:extLst>
          </p:cNvPr>
          <p:cNvPicPr>
            <a:picLocks noChangeAspect="1"/>
          </p:cNvPicPr>
          <p:nvPr userDrawn="1"/>
        </p:nvPicPr>
        <p:blipFill>
          <a:blip r:embed="rId2"/>
          <a:stretch>
            <a:fillRect/>
          </a:stretch>
        </p:blipFill>
        <p:spPr>
          <a:xfrm>
            <a:off x="3138487" y="6416468"/>
            <a:ext cx="5915026" cy="365125"/>
          </a:xfrm>
          <a:prstGeom prst="rect">
            <a:avLst/>
          </a:prstGeom>
        </p:spPr>
      </p:pic>
      <p:pic>
        <p:nvPicPr>
          <p:cNvPr id="9" name="Picture 8" descr="A picture containing circle, colorfulness, graphics, screenshot&#10;&#10;Description automatically generated">
            <a:extLst>
              <a:ext uri="{FF2B5EF4-FFF2-40B4-BE49-F238E27FC236}">
                <a16:creationId xmlns:a16="http://schemas.microsoft.com/office/drawing/2014/main" id="{A50CFB34-659F-690C-5B93-B67AB4ACB76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15489" y="9872"/>
            <a:ext cx="1690372" cy="1589293"/>
          </a:xfrm>
          <a:prstGeom prst="rect">
            <a:avLst/>
          </a:prstGeom>
        </p:spPr>
      </p:pic>
      <p:sp>
        <p:nvSpPr>
          <p:cNvPr id="10" name="Date Placeholder 4">
            <a:extLst>
              <a:ext uri="{FF2B5EF4-FFF2-40B4-BE49-F238E27FC236}">
                <a16:creationId xmlns:a16="http://schemas.microsoft.com/office/drawing/2014/main" id="{2005804C-4FAC-2B69-9DB8-F7E6C44BA54D}"/>
              </a:ext>
            </a:extLst>
          </p:cNvPr>
          <p:cNvSpPr>
            <a:spLocks noGrp="1"/>
          </p:cNvSpPr>
          <p:nvPr>
            <p:ph type="dt" sz="half" idx="10"/>
          </p:nvPr>
        </p:nvSpPr>
        <p:spPr>
          <a:xfrm>
            <a:off x="838200" y="6356350"/>
            <a:ext cx="2743200" cy="365125"/>
          </a:xfrm>
        </p:spPr>
        <p:txBody>
          <a:bodyPr/>
          <a:lstStyle/>
          <a:p>
            <a:endParaRPr lang="de-DE" dirty="0"/>
          </a:p>
        </p:txBody>
      </p:sp>
      <p:sp>
        <p:nvSpPr>
          <p:cNvPr id="11" name="Slide Number Placeholder 6">
            <a:extLst>
              <a:ext uri="{FF2B5EF4-FFF2-40B4-BE49-F238E27FC236}">
                <a16:creationId xmlns:a16="http://schemas.microsoft.com/office/drawing/2014/main" id="{5C281393-223B-BB8B-FB68-8371205C321D}"/>
              </a:ext>
            </a:extLst>
          </p:cNvPr>
          <p:cNvSpPr>
            <a:spLocks noGrp="1"/>
          </p:cNvSpPr>
          <p:nvPr>
            <p:ph type="sldNum" sz="quarter" idx="12"/>
          </p:nvPr>
        </p:nvSpPr>
        <p:spPr>
          <a:xfrm>
            <a:off x="8610600" y="6356350"/>
            <a:ext cx="2743200" cy="365125"/>
          </a:xfrm>
        </p:spPr>
        <p:txBody>
          <a:bodyPr/>
          <a:lstStyle/>
          <a:p>
            <a:fld id="{D725F4C8-A4ED-4F06-9015-63B7B8FAC2B8}" type="slidenum">
              <a:rPr lang="de-DE" smtClean="0"/>
              <a:t>‹#›</a:t>
            </a:fld>
            <a:endParaRPr lang="de-DE"/>
          </a:p>
        </p:txBody>
      </p:sp>
      <p:pic>
        <p:nvPicPr>
          <p:cNvPr id="93" name="Grafik 92">
            <a:extLst>
              <a:ext uri="{FF2B5EF4-FFF2-40B4-BE49-F238E27FC236}">
                <a16:creationId xmlns:a16="http://schemas.microsoft.com/office/drawing/2014/main" id="{647F7A5E-CCEF-4279-AD97-DDA464F83AEE}"/>
              </a:ext>
            </a:extLst>
          </p:cNvPr>
          <p:cNvPicPr>
            <a:picLocks noChangeAspect="1"/>
          </p:cNvPicPr>
          <p:nvPr userDrawn="1"/>
        </p:nvPicPr>
        <p:blipFill>
          <a:blip r:embed="rId4"/>
          <a:stretch>
            <a:fillRect/>
          </a:stretch>
        </p:blipFill>
        <p:spPr>
          <a:xfrm>
            <a:off x="3159519" y="1682142"/>
            <a:ext cx="2888296" cy="971212"/>
          </a:xfrm>
          <a:prstGeom prst="rect">
            <a:avLst/>
          </a:prstGeom>
        </p:spPr>
      </p:pic>
      <p:pic>
        <p:nvPicPr>
          <p:cNvPr id="95" name="Grafik 94">
            <a:extLst>
              <a:ext uri="{FF2B5EF4-FFF2-40B4-BE49-F238E27FC236}">
                <a16:creationId xmlns:a16="http://schemas.microsoft.com/office/drawing/2014/main" id="{C5177F6B-510C-4424-B445-F119041C7CE9}"/>
              </a:ext>
            </a:extLst>
          </p:cNvPr>
          <p:cNvPicPr>
            <a:picLocks noChangeAspect="1"/>
          </p:cNvPicPr>
          <p:nvPr userDrawn="1"/>
        </p:nvPicPr>
        <p:blipFill rotWithShape="1">
          <a:blip r:embed="rId5"/>
          <a:srcRect l="7649" t="17004" r="10399" b="26010"/>
          <a:stretch/>
        </p:blipFill>
        <p:spPr>
          <a:xfrm>
            <a:off x="6560681" y="1691550"/>
            <a:ext cx="2021786" cy="843514"/>
          </a:xfrm>
          <a:prstGeom prst="rect">
            <a:avLst/>
          </a:prstGeom>
        </p:spPr>
      </p:pic>
      <p:pic>
        <p:nvPicPr>
          <p:cNvPr id="97" name="Grafik 96">
            <a:extLst>
              <a:ext uri="{FF2B5EF4-FFF2-40B4-BE49-F238E27FC236}">
                <a16:creationId xmlns:a16="http://schemas.microsoft.com/office/drawing/2014/main" id="{0C7D479F-6BF5-44F4-ADA4-7A12BC7C4F92}"/>
              </a:ext>
            </a:extLst>
          </p:cNvPr>
          <p:cNvPicPr>
            <a:picLocks noChangeAspect="1"/>
          </p:cNvPicPr>
          <p:nvPr userDrawn="1"/>
        </p:nvPicPr>
        <p:blipFill>
          <a:blip r:embed="rId6"/>
          <a:stretch>
            <a:fillRect/>
          </a:stretch>
        </p:blipFill>
        <p:spPr>
          <a:xfrm>
            <a:off x="9136643" y="1776956"/>
            <a:ext cx="1930848" cy="645503"/>
          </a:xfrm>
          <a:prstGeom prst="rect">
            <a:avLst/>
          </a:prstGeom>
        </p:spPr>
      </p:pic>
      <p:pic>
        <p:nvPicPr>
          <p:cNvPr id="99" name="Grafik 98">
            <a:extLst>
              <a:ext uri="{FF2B5EF4-FFF2-40B4-BE49-F238E27FC236}">
                <a16:creationId xmlns:a16="http://schemas.microsoft.com/office/drawing/2014/main" id="{EF5BD338-D005-480F-A8BF-FD9E37B1BEC0}"/>
              </a:ext>
            </a:extLst>
          </p:cNvPr>
          <p:cNvPicPr>
            <a:picLocks noChangeAspect="1"/>
          </p:cNvPicPr>
          <p:nvPr userDrawn="1"/>
        </p:nvPicPr>
        <p:blipFill rotWithShape="1">
          <a:blip r:embed="rId7"/>
          <a:srcRect l="11205" t="17808" r="12364" b="30039"/>
          <a:stretch/>
        </p:blipFill>
        <p:spPr>
          <a:xfrm>
            <a:off x="6469695" y="2834522"/>
            <a:ext cx="1779513" cy="761779"/>
          </a:xfrm>
          <a:prstGeom prst="rect">
            <a:avLst/>
          </a:prstGeom>
        </p:spPr>
      </p:pic>
      <p:pic>
        <p:nvPicPr>
          <p:cNvPr id="101" name="Grafik 100">
            <a:extLst>
              <a:ext uri="{FF2B5EF4-FFF2-40B4-BE49-F238E27FC236}">
                <a16:creationId xmlns:a16="http://schemas.microsoft.com/office/drawing/2014/main" id="{568D7354-C662-40A2-BFFE-D7962E5EBD73}"/>
              </a:ext>
            </a:extLst>
          </p:cNvPr>
          <p:cNvPicPr>
            <a:picLocks noChangeAspect="1"/>
          </p:cNvPicPr>
          <p:nvPr userDrawn="1"/>
        </p:nvPicPr>
        <p:blipFill>
          <a:blip r:embed="rId8"/>
          <a:stretch>
            <a:fillRect/>
          </a:stretch>
        </p:blipFill>
        <p:spPr>
          <a:xfrm>
            <a:off x="235539" y="3000237"/>
            <a:ext cx="2888296" cy="703016"/>
          </a:xfrm>
          <a:prstGeom prst="rect">
            <a:avLst/>
          </a:prstGeom>
        </p:spPr>
      </p:pic>
      <p:pic>
        <p:nvPicPr>
          <p:cNvPr id="103" name="Grafik 102">
            <a:extLst>
              <a:ext uri="{FF2B5EF4-FFF2-40B4-BE49-F238E27FC236}">
                <a16:creationId xmlns:a16="http://schemas.microsoft.com/office/drawing/2014/main" id="{2249EC77-A4C8-4C35-BF06-DAA4ABD396AE}"/>
              </a:ext>
            </a:extLst>
          </p:cNvPr>
          <p:cNvPicPr>
            <a:picLocks noChangeAspect="1"/>
          </p:cNvPicPr>
          <p:nvPr userDrawn="1"/>
        </p:nvPicPr>
        <p:blipFill>
          <a:blip r:embed="rId9"/>
          <a:stretch>
            <a:fillRect/>
          </a:stretch>
        </p:blipFill>
        <p:spPr>
          <a:xfrm>
            <a:off x="3122088" y="4864173"/>
            <a:ext cx="3215190" cy="1014824"/>
          </a:xfrm>
          <a:prstGeom prst="rect">
            <a:avLst/>
          </a:prstGeom>
        </p:spPr>
      </p:pic>
      <p:pic>
        <p:nvPicPr>
          <p:cNvPr id="105" name="Grafik 104">
            <a:extLst>
              <a:ext uri="{FF2B5EF4-FFF2-40B4-BE49-F238E27FC236}">
                <a16:creationId xmlns:a16="http://schemas.microsoft.com/office/drawing/2014/main" id="{6F5BC796-C9F5-48C7-82FF-9446138AA166}"/>
              </a:ext>
            </a:extLst>
          </p:cNvPr>
          <p:cNvPicPr>
            <a:picLocks noChangeAspect="1"/>
          </p:cNvPicPr>
          <p:nvPr userDrawn="1"/>
        </p:nvPicPr>
        <p:blipFill>
          <a:blip r:embed="rId10"/>
          <a:stretch>
            <a:fillRect/>
          </a:stretch>
        </p:blipFill>
        <p:spPr>
          <a:xfrm>
            <a:off x="6358958" y="4021817"/>
            <a:ext cx="1994657" cy="645502"/>
          </a:xfrm>
          <a:prstGeom prst="rect">
            <a:avLst/>
          </a:prstGeom>
        </p:spPr>
      </p:pic>
      <p:pic>
        <p:nvPicPr>
          <p:cNvPr id="107" name="Grafik 106">
            <a:extLst>
              <a:ext uri="{FF2B5EF4-FFF2-40B4-BE49-F238E27FC236}">
                <a16:creationId xmlns:a16="http://schemas.microsoft.com/office/drawing/2014/main" id="{E0A555DE-5626-4646-A7F6-E7540863F227}"/>
              </a:ext>
            </a:extLst>
          </p:cNvPr>
          <p:cNvPicPr>
            <a:picLocks noChangeAspect="1"/>
          </p:cNvPicPr>
          <p:nvPr userDrawn="1"/>
        </p:nvPicPr>
        <p:blipFill rotWithShape="1">
          <a:blip r:embed="rId11"/>
          <a:srcRect l="23247" r="24273"/>
          <a:stretch/>
        </p:blipFill>
        <p:spPr>
          <a:xfrm>
            <a:off x="631479" y="4938514"/>
            <a:ext cx="1606609" cy="981791"/>
          </a:xfrm>
          <a:prstGeom prst="rect">
            <a:avLst/>
          </a:prstGeom>
        </p:spPr>
      </p:pic>
      <p:pic>
        <p:nvPicPr>
          <p:cNvPr id="111" name="Grafik 110">
            <a:extLst>
              <a:ext uri="{FF2B5EF4-FFF2-40B4-BE49-F238E27FC236}">
                <a16:creationId xmlns:a16="http://schemas.microsoft.com/office/drawing/2014/main" id="{4FCD1DFB-F57F-4009-B88D-76112D71F044}"/>
              </a:ext>
            </a:extLst>
          </p:cNvPr>
          <p:cNvPicPr>
            <a:picLocks noChangeAspect="1"/>
          </p:cNvPicPr>
          <p:nvPr userDrawn="1"/>
        </p:nvPicPr>
        <p:blipFill>
          <a:blip r:embed="rId12"/>
          <a:stretch>
            <a:fillRect/>
          </a:stretch>
        </p:blipFill>
        <p:spPr>
          <a:xfrm>
            <a:off x="9092443" y="2875971"/>
            <a:ext cx="1779514" cy="792645"/>
          </a:xfrm>
          <a:prstGeom prst="rect">
            <a:avLst/>
          </a:prstGeom>
        </p:spPr>
      </p:pic>
      <p:pic>
        <p:nvPicPr>
          <p:cNvPr id="113" name="Grafik 112">
            <a:extLst>
              <a:ext uri="{FF2B5EF4-FFF2-40B4-BE49-F238E27FC236}">
                <a16:creationId xmlns:a16="http://schemas.microsoft.com/office/drawing/2014/main" id="{CEC15A72-9D9E-46AC-90AA-E164977DBB5F}"/>
              </a:ext>
            </a:extLst>
          </p:cNvPr>
          <p:cNvPicPr>
            <a:picLocks noChangeAspect="1"/>
          </p:cNvPicPr>
          <p:nvPr userDrawn="1"/>
        </p:nvPicPr>
        <p:blipFill>
          <a:blip r:embed="rId13"/>
          <a:stretch>
            <a:fillRect/>
          </a:stretch>
        </p:blipFill>
        <p:spPr>
          <a:xfrm>
            <a:off x="9140145" y="4872828"/>
            <a:ext cx="1994657" cy="1014825"/>
          </a:xfrm>
          <a:prstGeom prst="rect">
            <a:avLst/>
          </a:prstGeom>
        </p:spPr>
      </p:pic>
      <p:pic>
        <p:nvPicPr>
          <p:cNvPr id="115" name="Grafik 114">
            <a:extLst>
              <a:ext uri="{FF2B5EF4-FFF2-40B4-BE49-F238E27FC236}">
                <a16:creationId xmlns:a16="http://schemas.microsoft.com/office/drawing/2014/main" id="{EB3C3817-8CC2-488D-9120-DB62802EBFFC}"/>
              </a:ext>
            </a:extLst>
          </p:cNvPr>
          <p:cNvPicPr>
            <a:picLocks noChangeAspect="1"/>
          </p:cNvPicPr>
          <p:nvPr userDrawn="1"/>
        </p:nvPicPr>
        <p:blipFill>
          <a:blip r:embed="rId14"/>
          <a:stretch>
            <a:fillRect/>
          </a:stretch>
        </p:blipFill>
        <p:spPr>
          <a:xfrm>
            <a:off x="427963" y="3879482"/>
            <a:ext cx="2183907" cy="959888"/>
          </a:xfrm>
          <a:prstGeom prst="rect">
            <a:avLst/>
          </a:prstGeom>
        </p:spPr>
      </p:pic>
      <p:pic>
        <p:nvPicPr>
          <p:cNvPr id="117" name="Grafik 116">
            <a:extLst>
              <a:ext uri="{FF2B5EF4-FFF2-40B4-BE49-F238E27FC236}">
                <a16:creationId xmlns:a16="http://schemas.microsoft.com/office/drawing/2014/main" id="{5EFACEC5-D93F-4F61-A5F5-D2C5E896E883}"/>
              </a:ext>
            </a:extLst>
          </p:cNvPr>
          <p:cNvPicPr>
            <a:picLocks noChangeAspect="1"/>
          </p:cNvPicPr>
          <p:nvPr userDrawn="1"/>
        </p:nvPicPr>
        <p:blipFill>
          <a:blip r:embed="rId15"/>
          <a:stretch>
            <a:fillRect/>
          </a:stretch>
        </p:blipFill>
        <p:spPr>
          <a:xfrm>
            <a:off x="3916865" y="4007408"/>
            <a:ext cx="954536" cy="805302"/>
          </a:xfrm>
          <a:prstGeom prst="rect">
            <a:avLst/>
          </a:prstGeom>
        </p:spPr>
      </p:pic>
      <p:pic>
        <p:nvPicPr>
          <p:cNvPr id="119" name="Grafik 118">
            <a:extLst>
              <a:ext uri="{FF2B5EF4-FFF2-40B4-BE49-F238E27FC236}">
                <a16:creationId xmlns:a16="http://schemas.microsoft.com/office/drawing/2014/main" id="{5F682E09-7B35-474E-930E-1408242A985E}"/>
              </a:ext>
            </a:extLst>
          </p:cNvPr>
          <p:cNvPicPr>
            <a:picLocks noChangeAspect="1"/>
          </p:cNvPicPr>
          <p:nvPr userDrawn="1"/>
        </p:nvPicPr>
        <p:blipFill>
          <a:blip r:embed="rId16"/>
          <a:stretch>
            <a:fillRect/>
          </a:stretch>
        </p:blipFill>
        <p:spPr>
          <a:xfrm>
            <a:off x="9100618" y="3846063"/>
            <a:ext cx="2183907" cy="943345"/>
          </a:xfrm>
          <a:prstGeom prst="rect">
            <a:avLst/>
          </a:prstGeom>
        </p:spPr>
      </p:pic>
      <p:pic>
        <p:nvPicPr>
          <p:cNvPr id="121" name="Grafik 120">
            <a:extLst>
              <a:ext uri="{FF2B5EF4-FFF2-40B4-BE49-F238E27FC236}">
                <a16:creationId xmlns:a16="http://schemas.microsoft.com/office/drawing/2014/main" id="{BB3FC435-5272-440C-AE26-AE7069FA8A46}"/>
              </a:ext>
            </a:extLst>
          </p:cNvPr>
          <p:cNvPicPr>
            <a:picLocks noChangeAspect="1"/>
          </p:cNvPicPr>
          <p:nvPr userDrawn="1"/>
        </p:nvPicPr>
        <p:blipFill>
          <a:blip r:embed="rId17"/>
          <a:stretch>
            <a:fillRect/>
          </a:stretch>
        </p:blipFill>
        <p:spPr>
          <a:xfrm>
            <a:off x="6536762" y="5166450"/>
            <a:ext cx="1334021" cy="566664"/>
          </a:xfrm>
          <a:prstGeom prst="rect">
            <a:avLst/>
          </a:prstGeom>
        </p:spPr>
      </p:pic>
      <p:sp>
        <p:nvSpPr>
          <p:cNvPr id="56" name="Textfeld 55">
            <a:extLst>
              <a:ext uri="{FF2B5EF4-FFF2-40B4-BE49-F238E27FC236}">
                <a16:creationId xmlns:a16="http://schemas.microsoft.com/office/drawing/2014/main" id="{9AD548AB-3F9B-4FB7-88E2-1F951793A5CC}"/>
              </a:ext>
            </a:extLst>
          </p:cNvPr>
          <p:cNvSpPr txBox="1"/>
          <p:nvPr userDrawn="1"/>
        </p:nvSpPr>
        <p:spPr>
          <a:xfrm>
            <a:off x="538803" y="576000"/>
            <a:ext cx="6160416" cy="646331"/>
          </a:xfrm>
          <a:prstGeom prst="rect">
            <a:avLst/>
          </a:prstGeom>
          <a:noFill/>
        </p:spPr>
        <p:txBody>
          <a:bodyPr wrap="square">
            <a:spAutoFit/>
          </a:bodyPr>
          <a:lstStyle/>
          <a:p>
            <a:r>
              <a:rPr lang="de-DE" sz="3600" dirty="0">
                <a:latin typeface="Arial" panose="020B0604020202020204" pitchFamily="34" charset="0"/>
                <a:cs typeface="Arial" panose="020B0604020202020204" pitchFamily="34" charset="0"/>
              </a:rPr>
              <a:t>PLANET4B Consortium</a:t>
            </a:r>
            <a:endParaRPr lang="en-US" sz="3600" dirty="0">
              <a:latin typeface="Arial" panose="020B0604020202020204" pitchFamily="34" charset="0"/>
              <a:cs typeface="Arial" panose="020B0604020202020204" pitchFamily="34" charset="0"/>
            </a:endParaRPr>
          </a:p>
        </p:txBody>
      </p:sp>
      <p:pic>
        <p:nvPicPr>
          <p:cNvPr id="3" name="Grafik 2">
            <a:extLst>
              <a:ext uri="{FF2B5EF4-FFF2-40B4-BE49-F238E27FC236}">
                <a16:creationId xmlns:a16="http://schemas.microsoft.com/office/drawing/2014/main" id="{4F2EDB25-E30A-4AEA-ACAC-DBD2EF8AAD8B}"/>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510533" y="1662155"/>
            <a:ext cx="2434118" cy="971213"/>
          </a:xfrm>
          <a:prstGeom prst="rect">
            <a:avLst/>
          </a:prstGeom>
        </p:spPr>
      </p:pic>
      <p:pic>
        <p:nvPicPr>
          <p:cNvPr id="4" name="Picture 3">
            <a:extLst>
              <a:ext uri="{FF2B5EF4-FFF2-40B4-BE49-F238E27FC236}">
                <a16:creationId xmlns:a16="http://schemas.microsoft.com/office/drawing/2014/main" id="{DC54E697-EC4F-88F5-4C11-603A7FCE9A89}"/>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3471363" y="2901389"/>
            <a:ext cx="1932389" cy="720000"/>
          </a:xfrm>
          <a:prstGeom prst="rect">
            <a:avLst/>
          </a:prstGeom>
        </p:spPr>
      </p:pic>
    </p:spTree>
    <p:extLst>
      <p:ext uri="{BB962C8B-B14F-4D97-AF65-F5344CB8AC3E}">
        <p14:creationId xmlns:p14="http://schemas.microsoft.com/office/powerpoint/2010/main" val="3220926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45AA1-F583-9C4C-06D4-3311BDDE7AE0}"/>
              </a:ext>
            </a:extLst>
          </p:cNvPr>
          <p:cNvSpPr>
            <a:spLocks noGrp="1"/>
          </p:cNvSpPr>
          <p:nvPr>
            <p:ph type="title" hasCustomPrompt="1"/>
          </p:nvPr>
        </p:nvSpPr>
        <p:spPr>
          <a:xfrm>
            <a:off x="831850" y="1470991"/>
            <a:ext cx="10515600" cy="2296723"/>
          </a:xfrm>
        </p:spPr>
        <p:txBody>
          <a:bodyPr anchor="ctr">
            <a:normAutofit/>
          </a:bodyPr>
          <a:lstStyle>
            <a:lvl1pPr>
              <a:defRPr sz="4400"/>
            </a:lvl1pPr>
          </a:lstStyle>
          <a:p>
            <a:r>
              <a:rPr lang="en-GB" dirty="0"/>
              <a:t>Click to add title</a:t>
            </a:r>
            <a:endParaRPr lang="de-DE" dirty="0"/>
          </a:p>
        </p:txBody>
      </p:sp>
      <p:sp>
        <p:nvSpPr>
          <p:cNvPr id="3" name="Text Placeholder 2">
            <a:extLst>
              <a:ext uri="{FF2B5EF4-FFF2-40B4-BE49-F238E27FC236}">
                <a16:creationId xmlns:a16="http://schemas.microsoft.com/office/drawing/2014/main" id="{42F7FD2D-B86D-CAC2-6DBB-E2B84480C2D0}"/>
              </a:ext>
            </a:extLst>
          </p:cNvPr>
          <p:cNvSpPr>
            <a:spLocks noGrp="1"/>
          </p:cNvSpPr>
          <p:nvPr>
            <p:ph type="body" idx="1" hasCustomPrompt="1"/>
          </p:nvPr>
        </p:nvSpPr>
        <p:spPr>
          <a:xfrm>
            <a:off x="831850" y="3828888"/>
            <a:ext cx="10515600" cy="1500187"/>
          </a:xfrm>
        </p:spPr>
        <p:txBody>
          <a:bodyPr/>
          <a:lstStyle>
            <a:lvl1pPr marL="0" indent="0">
              <a:buNone/>
              <a:defRPr sz="2400">
                <a:solidFill>
                  <a:schemeClr val="tx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add text</a:t>
            </a:r>
          </a:p>
        </p:txBody>
      </p:sp>
      <p:sp>
        <p:nvSpPr>
          <p:cNvPr id="4" name="Date Placeholder 3">
            <a:extLst>
              <a:ext uri="{FF2B5EF4-FFF2-40B4-BE49-F238E27FC236}">
                <a16:creationId xmlns:a16="http://schemas.microsoft.com/office/drawing/2014/main" id="{4DFF24C8-33F4-5C08-20B6-F1B5201456CF}"/>
              </a:ext>
            </a:extLst>
          </p:cNvPr>
          <p:cNvSpPr>
            <a:spLocks noGrp="1"/>
          </p:cNvSpPr>
          <p:nvPr>
            <p:ph type="dt" sz="half" idx="10"/>
          </p:nvPr>
        </p:nvSpPr>
        <p:spPr/>
        <p:txBody>
          <a:bodyPr/>
          <a:lstStyle/>
          <a:p>
            <a:endParaRPr lang="de-DE"/>
          </a:p>
        </p:txBody>
      </p:sp>
      <p:sp>
        <p:nvSpPr>
          <p:cNvPr id="5" name="Footer Placeholder 4">
            <a:extLst>
              <a:ext uri="{FF2B5EF4-FFF2-40B4-BE49-F238E27FC236}">
                <a16:creationId xmlns:a16="http://schemas.microsoft.com/office/drawing/2014/main" id="{7E967099-F6BF-C5BD-9BB1-03EAC1943E82}"/>
              </a:ext>
            </a:extLst>
          </p:cNvPr>
          <p:cNvSpPr>
            <a:spLocks noGrp="1"/>
          </p:cNvSpPr>
          <p:nvPr>
            <p:ph type="ftr" sz="quarter" idx="11"/>
          </p:nvPr>
        </p:nvSpPr>
        <p:spPr/>
        <p:txBody>
          <a:bodyPr/>
          <a:lstStyle/>
          <a:p>
            <a:endParaRPr lang="de-DE"/>
          </a:p>
        </p:txBody>
      </p:sp>
      <p:pic>
        <p:nvPicPr>
          <p:cNvPr id="8" name="Picture 7" descr="A picture containing circle, colorfulness, graphics, screenshot&#10;&#10;Description automatically generated">
            <a:extLst>
              <a:ext uri="{FF2B5EF4-FFF2-40B4-BE49-F238E27FC236}">
                <a16:creationId xmlns:a16="http://schemas.microsoft.com/office/drawing/2014/main" id="{432A8D29-DF63-5962-03F7-F4D9217C00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11358" y="5376849"/>
            <a:ext cx="1595599" cy="1500187"/>
          </a:xfrm>
          <a:prstGeom prst="rect">
            <a:avLst/>
          </a:prstGeom>
        </p:spPr>
      </p:pic>
      <p:sp>
        <p:nvSpPr>
          <p:cNvPr id="11" name="Slide Number Placeholder 6">
            <a:extLst>
              <a:ext uri="{FF2B5EF4-FFF2-40B4-BE49-F238E27FC236}">
                <a16:creationId xmlns:a16="http://schemas.microsoft.com/office/drawing/2014/main" id="{C7A33A9D-0B11-E92B-E40A-97944179B309}"/>
              </a:ext>
            </a:extLst>
          </p:cNvPr>
          <p:cNvSpPr>
            <a:spLocks noGrp="1"/>
          </p:cNvSpPr>
          <p:nvPr>
            <p:ph type="sldNum" sz="quarter" idx="12"/>
          </p:nvPr>
        </p:nvSpPr>
        <p:spPr>
          <a:xfrm>
            <a:off x="8610600" y="6356350"/>
            <a:ext cx="2743200" cy="365125"/>
          </a:xfrm>
        </p:spPr>
        <p:txBody>
          <a:bodyPr/>
          <a:lstStyle/>
          <a:p>
            <a:fld id="{D725F4C8-A4ED-4F06-9015-63B7B8FAC2B8}" type="slidenum">
              <a:rPr lang="de-DE" smtClean="0"/>
              <a:t>‹#›</a:t>
            </a:fld>
            <a:endParaRPr lang="de-DE"/>
          </a:p>
        </p:txBody>
      </p:sp>
      <p:pic>
        <p:nvPicPr>
          <p:cNvPr id="14" name="Picture 13">
            <a:extLst>
              <a:ext uri="{FF2B5EF4-FFF2-40B4-BE49-F238E27FC236}">
                <a16:creationId xmlns:a16="http://schemas.microsoft.com/office/drawing/2014/main" id="{18DC4334-CE29-0EDD-D4CF-96E88B46AF51}"/>
              </a:ext>
            </a:extLst>
          </p:cNvPr>
          <p:cNvPicPr>
            <a:picLocks noChangeAspect="1"/>
          </p:cNvPicPr>
          <p:nvPr userDrawn="1"/>
        </p:nvPicPr>
        <p:blipFill>
          <a:blip r:embed="rId3"/>
          <a:stretch>
            <a:fillRect/>
          </a:stretch>
        </p:blipFill>
        <p:spPr>
          <a:xfrm>
            <a:off x="2880126" y="6331219"/>
            <a:ext cx="5093400" cy="314407"/>
          </a:xfrm>
          <a:prstGeom prst="rect">
            <a:avLst/>
          </a:prstGeom>
        </p:spPr>
      </p:pic>
      <p:pic>
        <p:nvPicPr>
          <p:cNvPr id="12" name="Picture 27" descr="Blue text on a black background&#10;&#10;Description automatically generated with medium confidence">
            <a:extLst>
              <a:ext uri="{FF2B5EF4-FFF2-40B4-BE49-F238E27FC236}">
                <a16:creationId xmlns:a16="http://schemas.microsoft.com/office/drawing/2014/main" id="{87F7792C-3210-43D7-8E30-C15A948F66F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835964" y="5689107"/>
            <a:ext cx="1895061" cy="397519"/>
          </a:xfrm>
          <a:prstGeom prst="rect">
            <a:avLst/>
          </a:prstGeom>
        </p:spPr>
      </p:pic>
      <p:pic>
        <p:nvPicPr>
          <p:cNvPr id="13" name="Picture 28" descr="A picture containing font, text, graphics, screenshot&#10;&#10;Description automatically generated">
            <a:extLst>
              <a:ext uri="{FF2B5EF4-FFF2-40B4-BE49-F238E27FC236}">
                <a16:creationId xmlns:a16="http://schemas.microsoft.com/office/drawing/2014/main" id="{8FFA23B5-5D53-4E26-A43D-104DF18E8FA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863008" y="5701910"/>
            <a:ext cx="1065880" cy="314407"/>
          </a:xfrm>
          <a:prstGeom prst="rect">
            <a:avLst/>
          </a:prstGeom>
        </p:spPr>
      </p:pic>
      <p:pic>
        <p:nvPicPr>
          <p:cNvPr id="15" name="Picture 29" descr="A black text on a white background&#10;&#10;Description automatically generated with low confidence">
            <a:extLst>
              <a:ext uri="{FF2B5EF4-FFF2-40B4-BE49-F238E27FC236}">
                <a16:creationId xmlns:a16="http://schemas.microsoft.com/office/drawing/2014/main" id="{F984B904-EEB5-44EF-BB84-2CADB2145783}"/>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124691" y="5686678"/>
            <a:ext cx="1895061" cy="518885"/>
          </a:xfrm>
          <a:prstGeom prst="rect">
            <a:avLst/>
          </a:prstGeom>
        </p:spPr>
      </p:pic>
    </p:spTree>
    <p:extLst>
      <p:ext uri="{BB962C8B-B14F-4D97-AF65-F5344CB8AC3E}">
        <p14:creationId xmlns:p14="http://schemas.microsoft.com/office/powerpoint/2010/main" val="1419285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E2655E8-AC48-AD84-2C62-7BA6017FAE15}"/>
              </a:ext>
            </a:extLst>
          </p:cNvPr>
          <p:cNvPicPr>
            <a:picLocks noChangeAspect="1"/>
          </p:cNvPicPr>
          <p:nvPr userDrawn="1"/>
        </p:nvPicPr>
        <p:blipFill>
          <a:blip r:embed="rId2"/>
          <a:stretch>
            <a:fillRect/>
          </a:stretch>
        </p:blipFill>
        <p:spPr>
          <a:xfrm>
            <a:off x="3138487" y="6416468"/>
            <a:ext cx="5915026" cy="365125"/>
          </a:xfrm>
          <a:prstGeom prst="rect">
            <a:avLst/>
          </a:prstGeom>
        </p:spPr>
      </p:pic>
      <p:sp>
        <p:nvSpPr>
          <p:cNvPr id="2" name="Title 1">
            <a:extLst>
              <a:ext uri="{FF2B5EF4-FFF2-40B4-BE49-F238E27FC236}">
                <a16:creationId xmlns:a16="http://schemas.microsoft.com/office/drawing/2014/main" id="{F7E5E737-99AD-946E-4EE4-EFCB3E6ECD3A}"/>
              </a:ext>
            </a:extLst>
          </p:cNvPr>
          <p:cNvSpPr>
            <a:spLocks noGrp="1"/>
          </p:cNvSpPr>
          <p:nvPr>
            <p:ph type="title" hasCustomPrompt="1"/>
          </p:nvPr>
        </p:nvSpPr>
        <p:spPr/>
        <p:txBody>
          <a:bodyPr/>
          <a:lstStyle/>
          <a:p>
            <a:r>
              <a:rPr lang="en-GB" dirty="0"/>
              <a:t>Click to add title</a:t>
            </a:r>
            <a:endParaRPr lang="de-DE" dirty="0"/>
          </a:p>
        </p:txBody>
      </p:sp>
      <p:sp>
        <p:nvSpPr>
          <p:cNvPr id="3" name="Content Placeholder 2">
            <a:extLst>
              <a:ext uri="{FF2B5EF4-FFF2-40B4-BE49-F238E27FC236}">
                <a16:creationId xmlns:a16="http://schemas.microsoft.com/office/drawing/2014/main" id="{FEB1EAED-5D5A-BA1D-7948-8918F69AE4E6}"/>
              </a:ext>
            </a:extLst>
          </p:cNvPr>
          <p:cNvSpPr>
            <a:spLocks noGrp="1"/>
          </p:cNvSpPr>
          <p:nvPr>
            <p:ph sz="half" idx="1" hasCustomPrompt="1"/>
          </p:nvPr>
        </p:nvSpPr>
        <p:spPr>
          <a:xfrm>
            <a:off x="838200" y="1825625"/>
            <a:ext cx="5181600" cy="4351338"/>
          </a:xfrm>
        </p:spPr>
        <p:txBody>
          <a:bodyPr>
            <a:normAutofit/>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GB" dirty="0"/>
              <a:t>Click to add text</a:t>
            </a:r>
          </a:p>
          <a:p>
            <a:pPr lvl="1"/>
            <a:r>
              <a:rPr lang="en-GB" dirty="0"/>
              <a:t>Second level</a:t>
            </a:r>
          </a:p>
          <a:p>
            <a:pPr lvl="2"/>
            <a:r>
              <a:rPr lang="en-GB" dirty="0"/>
              <a:t>Third level</a:t>
            </a:r>
          </a:p>
          <a:p>
            <a:pPr lvl="3"/>
            <a:r>
              <a:rPr lang="en-GB" dirty="0"/>
              <a:t>Fourth level</a:t>
            </a:r>
          </a:p>
          <a:p>
            <a:pPr lvl="4"/>
            <a:r>
              <a:rPr lang="en-GB" dirty="0"/>
              <a:t>Fifth level</a:t>
            </a:r>
            <a:endParaRPr lang="de-DE" dirty="0"/>
          </a:p>
        </p:txBody>
      </p:sp>
      <p:sp>
        <p:nvSpPr>
          <p:cNvPr id="4" name="Content Placeholder 3">
            <a:extLst>
              <a:ext uri="{FF2B5EF4-FFF2-40B4-BE49-F238E27FC236}">
                <a16:creationId xmlns:a16="http://schemas.microsoft.com/office/drawing/2014/main" id="{D804BD4B-8766-F536-A822-6D5693D9500B}"/>
              </a:ext>
            </a:extLst>
          </p:cNvPr>
          <p:cNvSpPr>
            <a:spLocks noGrp="1"/>
          </p:cNvSpPr>
          <p:nvPr>
            <p:ph sz="half" idx="2" hasCustomPrompt="1"/>
          </p:nvPr>
        </p:nvSpPr>
        <p:spPr>
          <a:xfrm>
            <a:off x="6172200" y="1825625"/>
            <a:ext cx="5181600" cy="4351338"/>
          </a:xfrm>
        </p:spPr>
        <p:txBody>
          <a:bodyPr>
            <a:normAutofit/>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GB" dirty="0"/>
              <a:t>Click to add text</a:t>
            </a:r>
          </a:p>
          <a:p>
            <a:pPr lvl="1"/>
            <a:r>
              <a:rPr lang="en-GB" dirty="0"/>
              <a:t>Second level</a:t>
            </a:r>
          </a:p>
          <a:p>
            <a:pPr lvl="2"/>
            <a:r>
              <a:rPr lang="en-GB" dirty="0"/>
              <a:t>Third level</a:t>
            </a:r>
          </a:p>
          <a:p>
            <a:pPr lvl="3"/>
            <a:r>
              <a:rPr lang="en-GB" dirty="0"/>
              <a:t>Fourth level</a:t>
            </a:r>
          </a:p>
          <a:p>
            <a:pPr lvl="4"/>
            <a:r>
              <a:rPr lang="en-GB" dirty="0"/>
              <a:t>Fifth level</a:t>
            </a:r>
            <a:endParaRPr lang="de-DE" dirty="0"/>
          </a:p>
        </p:txBody>
      </p:sp>
      <p:sp>
        <p:nvSpPr>
          <p:cNvPr id="5" name="Date Placeholder 4">
            <a:extLst>
              <a:ext uri="{FF2B5EF4-FFF2-40B4-BE49-F238E27FC236}">
                <a16:creationId xmlns:a16="http://schemas.microsoft.com/office/drawing/2014/main" id="{14EEB440-5B7A-8A7E-4F4E-45BBA3527543}"/>
              </a:ext>
            </a:extLst>
          </p:cNvPr>
          <p:cNvSpPr>
            <a:spLocks noGrp="1"/>
          </p:cNvSpPr>
          <p:nvPr>
            <p:ph type="dt" sz="half" idx="10"/>
          </p:nvPr>
        </p:nvSpPr>
        <p:spPr/>
        <p:txBody>
          <a:bodyPr/>
          <a:lstStyle/>
          <a:p>
            <a:endParaRPr lang="de-DE" dirty="0"/>
          </a:p>
        </p:txBody>
      </p:sp>
      <p:sp>
        <p:nvSpPr>
          <p:cNvPr id="6" name="Footer Placeholder 5">
            <a:extLst>
              <a:ext uri="{FF2B5EF4-FFF2-40B4-BE49-F238E27FC236}">
                <a16:creationId xmlns:a16="http://schemas.microsoft.com/office/drawing/2014/main" id="{4C1354B3-AEFA-B236-8328-8FDABC9C4182}"/>
              </a:ext>
            </a:extLst>
          </p:cNvPr>
          <p:cNvSpPr>
            <a:spLocks noGrp="1"/>
          </p:cNvSpPr>
          <p:nvPr>
            <p:ph type="ftr" sz="quarter" idx="11"/>
          </p:nvPr>
        </p:nvSpPr>
        <p:spPr/>
        <p:txBody>
          <a:bodyPr/>
          <a:lstStyle/>
          <a:p>
            <a:endParaRPr lang="de-DE" dirty="0"/>
          </a:p>
        </p:txBody>
      </p:sp>
      <p:sp>
        <p:nvSpPr>
          <p:cNvPr id="7" name="Slide Number Placeholder 6">
            <a:extLst>
              <a:ext uri="{FF2B5EF4-FFF2-40B4-BE49-F238E27FC236}">
                <a16:creationId xmlns:a16="http://schemas.microsoft.com/office/drawing/2014/main" id="{A2643AE5-F685-8FB3-D8F2-19351C3B9191}"/>
              </a:ext>
            </a:extLst>
          </p:cNvPr>
          <p:cNvSpPr>
            <a:spLocks noGrp="1"/>
          </p:cNvSpPr>
          <p:nvPr>
            <p:ph type="sldNum" sz="quarter" idx="12"/>
          </p:nvPr>
        </p:nvSpPr>
        <p:spPr/>
        <p:txBody>
          <a:bodyPr/>
          <a:lstStyle/>
          <a:p>
            <a:fld id="{D725F4C8-A4ED-4F06-9015-63B7B8FAC2B8}" type="slidenum">
              <a:rPr lang="de-DE" smtClean="0"/>
              <a:t>‹#›</a:t>
            </a:fld>
            <a:endParaRPr lang="de-DE"/>
          </a:p>
        </p:txBody>
      </p:sp>
      <p:pic>
        <p:nvPicPr>
          <p:cNvPr id="10" name="Picture 9" descr="A picture containing circle, colorfulness, graphics, screenshot&#10;&#10;Description automatically generated">
            <a:extLst>
              <a:ext uri="{FF2B5EF4-FFF2-40B4-BE49-F238E27FC236}">
                <a16:creationId xmlns:a16="http://schemas.microsoft.com/office/drawing/2014/main" id="{F4E9F437-B20F-9D9D-469A-36FA4567E1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15489" y="9872"/>
            <a:ext cx="1690372" cy="1589293"/>
          </a:xfrm>
          <a:prstGeom prst="rect">
            <a:avLst/>
          </a:prstGeom>
        </p:spPr>
      </p:pic>
    </p:spTree>
    <p:extLst>
      <p:ext uri="{BB962C8B-B14F-4D97-AF65-F5344CB8AC3E}">
        <p14:creationId xmlns:p14="http://schemas.microsoft.com/office/powerpoint/2010/main" val="3389130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9F87722-EAEC-1EBD-B530-3AFF09A151B1}"/>
              </a:ext>
            </a:extLst>
          </p:cNvPr>
          <p:cNvPicPr>
            <a:picLocks noChangeAspect="1"/>
          </p:cNvPicPr>
          <p:nvPr userDrawn="1"/>
        </p:nvPicPr>
        <p:blipFill>
          <a:blip r:embed="rId2"/>
          <a:stretch>
            <a:fillRect/>
          </a:stretch>
        </p:blipFill>
        <p:spPr>
          <a:xfrm>
            <a:off x="3138487" y="6416468"/>
            <a:ext cx="5915026" cy="365125"/>
          </a:xfrm>
          <a:prstGeom prst="rect">
            <a:avLst/>
          </a:prstGeom>
        </p:spPr>
      </p:pic>
      <p:sp>
        <p:nvSpPr>
          <p:cNvPr id="2" name="Title 1">
            <a:extLst>
              <a:ext uri="{FF2B5EF4-FFF2-40B4-BE49-F238E27FC236}">
                <a16:creationId xmlns:a16="http://schemas.microsoft.com/office/drawing/2014/main" id="{5461BD50-6DAD-0803-33FF-A34B4BF29036}"/>
              </a:ext>
            </a:extLst>
          </p:cNvPr>
          <p:cNvSpPr>
            <a:spLocks noGrp="1"/>
          </p:cNvSpPr>
          <p:nvPr>
            <p:ph type="title" hasCustomPrompt="1"/>
          </p:nvPr>
        </p:nvSpPr>
        <p:spPr>
          <a:xfrm>
            <a:off x="839788" y="365125"/>
            <a:ext cx="10515600" cy="1325563"/>
          </a:xfrm>
        </p:spPr>
        <p:txBody>
          <a:bodyPr/>
          <a:lstStyle/>
          <a:p>
            <a:r>
              <a:rPr lang="en-GB" dirty="0"/>
              <a:t>Click to add title</a:t>
            </a:r>
            <a:endParaRPr lang="de-DE" dirty="0"/>
          </a:p>
        </p:txBody>
      </p:sp>
      <p:sp>
        <p:nvSpPr>
          <p:cNvPr id="3" name="Text Placeholder 2">
            <a:extLst>
              <a:ext uri="{FF2B5EF4-FFF2-40B4-BE49-F238E27FC236}">
                <a16:creationId xmlns:a16="http://schemas.microsoft.com/office/drawing/2014/main" id="{1A6D7383-C0A9-58F0-6AEF-D0CD37C8CC26}"/>
              </a:ext>
            </a:extLst>
          </p:cNvPr>
          <p:cNvSpPr>
            <a:spLocks noGrp="1"/>
          </p:cNvSpPr>
          <p:nvPr>
            <p:ph type="body" idx="1" hasCustomPrompt="1"/>
          </p:nvPr>
        </p:nvSpPr>
        <p:spPr>
          <a:xfrm>
            <a:off x="839788" y="1681163"/>
            <a:ext cx="5157787" cy="823912"/>
          </a:xfrm>
        </p:spPr>
        <p:txBody>
          <a:bodyPr anchor="ctr"/>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add subtitle</a:t>
            </a:r>
          </a:p>
        </p:txBody>
      </p:sp>
      <p:sp>
        <p:nvSpPr>
          <p:cNvPr id="4" name="Content Placeholder 3">
            <a:extLst>
              <a:ext uri="{FF2B5EF4-FFF2-40B4-BE49-F238E27FC236}">
                <a16:creationId xmlns:a16="http://schemas.microsoft.com/office/drawing/2014/main" id="{3ACDDFE4-A01E-4F11-2C6F-4D7FB829B60E}"/>
              </a:ext>
            </a:extLst>
          </p:cNvPr>
          <p:cNvSpPr>
            <a:spLocks noGrp="1"/>
          </p:cNvSpPr>
          <p:nvPr>
            <p:ph sz="half" idx="2" hasCustomPrompt="1"/>
          </p:nvPr>
        </p:nvSpPr>
        <p:spPr>
          <a:xfrm>
            <a:off x="839788" y="2505075"/>
            <a:ext cx="5157787" cy="3684588"/>
          </a:xfrm>
        </p:spPr>
        <p:txBody>
          <a:bodyPr>
            <a:normAutofit/>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GB" dirty="0"/>
              <a:t>Click to add text</a:t>
            </a:r>
          </a:p>
          <a:p>
            <a:pPr lvl="1"/>
            <a:r>
              <a:rPr lang="en-GB" dirty="0"/>
              <a:t>Second level</a:t>
            </a:r>
          </a:p>
          <a:p>
            <a:pPr lvl="2"/>
            <a:r>
              <a:rPr lang="en-GB" dirty="0"/>
              <a:t>Third level</a:t>
            </a:r>
          </a:p>
          <a:p>
            <a:pPr lvl="3"/>
            <a:r>
              <a:rPr lang="en-GB" dirty="0"/>
              <a:t>Fourth level</a:t>
            </a:r>
          </a:p>
          <a:p>
            <a:pPr lvl="4"/>
            <a:r>
              <a:rPr lang="en-GB" dirty="0"/>
              <a:t>Fifth level</a:t>
            </a:r>
            <a:endParaRPr lang="de-DE" dirty="0"/>
          </a:p>
        </p:txBody>
      </p:sp>
      <p:sp>
        <p:nvSpPr>
          <p:cNvPr id="5" name="Text Placeholder 4">
            <a:extLst>
              <a:ext uri="{FF2B5EF4-FFF2-40B4-BE49-F238E27FC236}">
                <a16:creationId xmlns:a16="http://schemas.microsoft.com/office/drawing/2014/main" id="{4B4BB987-2B24-12FD-B5BB-C0854C946EF5}"/>
              </a:ext>
            </a:extLst>
          </p:cNvPr>
          <p:cNvSpPr>
            <a:spLocks noGrp="1"/>
          </p:cNvSpPr>
          <p:nvPr>
            <p:ph type="body" sz="quarter" idx="3" hasCustomPrompt="1"/>
          </p:nvPr>
        </p:nvSpPr>
        <p:spPr>
          <a:xfrm>
            <a:off x="6172200" y="1681163"/>
            <a:ext cx="5183188" cy="823912"/>
          </a:xfrm>
        </p:spPr>
        <p:txBody>
          <a:bodyPr anchor="ctr"/>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add subtitle</a:t>
            </a:r>
          </a:p>
        </p:txBody>
      </p:sp>
      <p:sp>
        <p:nvSpPr>
          <p:cNvPr id="6" name="Content Placeholder 5">
            <a:extLst>
              <a:ext uri="{FF2B5EF4-FFF2-40B4-BE49-F238E27FC236}">
                <a16:creationId xmlns:a16="http://schemas.microsoft.com/office/drawing/2014/main" id="{89173A64-53F5-EC28-8F05-60B310E40E54}"/>
              </a:ext>
            </a:extLst>
          </p:cNvPr>
          <p:cNvSpPr>
            <a:spLocks noGrp="1"/>
          </p:cNvSpPr>
          <p:nvPr>
            <p:ph sz="quarter" idx="4" hasCustomPrompt="1"/>
          </p:nvPr>
        </p:nvSpPr>
        <p:spPr>
          <a:xfrm>
            <a:off x="6172200" y="2505075"/>
            <a:ext cx="5183188" cy="3684588"/>
          </a:xfrm>
        </p:spPr>
        <p:txBody>
          <a:bodyPr>
            <a:normAutofit/>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GB" dirty="0"/>
              <a:t>Click to add text</a:t>
            </a:r>
          </a:p>
          <a:p>
            <a:pPr lvl="1"/>
            <a:r>
              <a:rPr lang="en-GB" dirty="0"/>
              <a:t>Second level</a:t>
            </a:r>
          </a:p>
          <a:p>
            <a:pPr lvl="2"/>
            <a:r>
              <a:rPr lang="en-GB" dirty="0"/>
              <a:t>Third level</a:t>
            </a:r>
          </a:p>
          <a:p>
            <a:pPr lvl="3"/>
            <a:r>
              <a:rPr lang="en-GB" dirty="0"/>
              <a:t>Fourth level</a:t>
            </a:r>
          </a:p>
          <a:p>
            <a:pPr lvl="4"/>
            <a:r>
              <a:rPr lang="en-GB" dirty="0"/>
              <a:t>Fifth level</a:t>
            </a:r>
            <a:endParaRPr lang="de-DE" dirty="0"/>
          </a:p>
        </p:txBody>
      </p:sp>
      <p:sp>
        <p:nvSpPr>
          <p:cNvPr id="7" name="Date Placeholder 6">
            <a:extLst>
              <a:ext uri="{FF2B5EF4-FFF2-40B4-BE49-F238E27FC236}">
                <a16:creationId xmlns:a16="http://schemas.microsoft.com/office/drawing/2014/main" id="{C734466F-3A08-0F5C-5A94-F66704898C55}"/>
              </a:ext>
            </a:extLst>
          </p:cNvPr>
          <p:cNvSpPr>
            <a:spLocks noGrp="1"/>
          </p:cNvSpPr>
          <p:nvPr>
            <p:ph type="dt" sz="half" idx="10"/>
          </p:nvPr>
        </p:nvSpPr>
        <p:spPr/>
        <p:txBody>
          <a:bodyPr/>
          <a:lstStyle/>
          <a:p>
            <a:endParaRPr lang="de-DE"/>
          </a:p>
        </p:txBody>
      </p:sp>
      <p:sp>
        <p:nvSpPr>
          <p:cNvPr id="8" name="Footer Placeholder 7">
            <a:extLst>
              <a:ext uri="{FF2B5EF4-FFF2-40B4-BE49-F238E27FC236}">
                <a16:creationId xmlns:a16="http://schemas.microsoft.com/office/drawing/2014/main" id="{D79A0F02-0E93-FB31-A76B-FAD29A2CFFDE}"/>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123BD20D-A3BD-7BA1-064A-58EC96C5289D}"/>
              </a:ext>
            </a:extLst>
          </p:cNvPr>
          <p:cNvSpPr>
            <a:spLocks noGrp="1"/>
          </p:cNvSpPr>
          <p:nvPr>
            <p:ph type="sldNum" sz="quarter" idx="12"/>
          </p:nvPr>
        </p:nvSpPr>
        <p:spPr/>
        <p:txBody>
          <a:bodyPr/>
          <a:lstStyle/>
          <a:p>
            <a:fld id="{D725F4C8-A4ED-4F06-9015-63B7B8FAC2B8}" type="slidenum">
              <a:rPr lang="de-DE" smtClean="0"/>
              <a:t>‹#›</a:t>
            </a:fld>
            <a:endParaRPr lang="de-DE"/>
          </a:p>
        </p:txBody>
      </p:sp>
      <p:pic>
        <p:nvPicPr>
          <p:cNvPr id="12" name="Picture 11" descr="A picture containing circle, colorfulness, graphics, screenshot&#10;&#10;Description automatically generated">
            <a:extLst>
              <a:ext uri="{FF2B5EF4-FFF2-40B4-BE49-F238E27FC236}">
                <a16:creationId xmlns:a16="http://schemas.microsoft.com/office/drawing/2014/main" id="{AEB033D6-2288-37F4-64F5-D432FC4EC38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15489" y="9872"/>
            <a:ext cx="1690372" cy="1589293"/>
          </a:xfrm>
          <a:prstGeom prst="rect">
            <a:avLst/>
          </a:prstGeom>
        </p:spPr>
      </p:pic>
    </p:spTree>
    <p:extLst>
      <p:ext uri="{BB962C8B-B14F-4D97-AF65-F5344CB8AC3E}">
        <p14:creationId xmlns:p14="http://schemas.microsoft.com/office/powerpoint/2010/main" val="1395300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2EFBC38-D4EC-AB38-2140-2714AF46F350}"/>
              </a:ext>
            </a:extLst>
          </p:cNvPr>
          <p:cNvPicPr>
            <a:picLocks noChangeAspect="1"/>
          </p:cNvPicPr>
          <p:nvPr userDrawn="1"/>
        </p:nvPicPr>
        <p:blipFill>
          <a:blip r:embed="rId2"/>
          <a:stretch>
            <a:fillRect/>
          </a:stretch>
        </p:blipFill>
        <p:spPr>
          <a:xfrm>
            <a:off x="3138487" y="6416468"/>
            <a:ext cx="5915026" cy="365125"/>
          </a:xfrm>
          <a:prstGeom prst="rect">
            <a:avLst/>
          </a:prstGeom>
        </p:spPr>
      </p:pic>
      <p:sp>
        <p:nvSpPr>
          <p:cNvPr id="2" name="Title 1">
            <a:extLst>
              <a:ext uri="{FF2B5EF4-FFF2-40B4-BE49-F238E27FC236}">
                <a16:creationId xmlns:a16="http://schemas.microsoft.com/office/drawing/2014/main" id="{FFEECD84-832A-0975-607F-905EBBD7C8D4}"/>
              </a:ext>
            </a:extLst>
          </p:cNvPr>
          <p:cNvSpPr>
            <a:spLocks noGrp="1"/>
          </p:cNvSpPr>
          <p:nvPr>
            <p:ph type="title" hasCustomPrompt="1"/>
          </p:nvPr>
        </p:nvSpPr>
        <p:spPr/>
        <p:txBody>
          <a:bodyPr/>
          <a:lstStyle/>
          <a:p>
            <a:r>
              <a:rPr lang="en-GB" dirty="0"/>
              <a:t>Click to add title</a:t>
            </a:r>
            <a:endParaRPr lang="de-DE" dirty="0"/>
          </a:p>
        </p:txBody>
      </p:sp>
      <p:sp>
        <p:nvSpPr>
          <p:cNvPr id="3" name="Date Placeholder 2">
            <a:extLst>
              <a:ext uri="{FF2B5EF4-FFF2-40B4-BE49-F238E27FC236}">
                <a16:creationId xmlns:a16="http://schemas.microsoft.com/office/drawing/2014/main" id="{26905D89-BCF8-C65C-6E80-2AEFA3F0B9D0}"/>
              </a:ext>
            </a:extLst>
          </p:cNvPr>
          <p:cNvSpPr>
            <a:spLocks noGrp="1"/>
          </p:cNvSpPr>
          <p:nvPr>
            <p:ph type="dt" sz="half" idx="10"/>
          </p:nvPr>
        </p:nvSpPr>
        <p:spPr/>
        <p:txBody>
          <a:bodyPr/>
          <a:lstStyle/>
          <a:p>
            <a:endParaRPr lang="de-DE"/>
          </a:p>
        </p:txBody>
      </p:sp>
      <p:sp>
        <p:nvSpPr>
          <p:cNvPr id="4" name="Footer Placeholder 3">
            <a:extLst>
              <a:ext uri="{FF2B5EF4-FFF2-40B4-BE49-F238E27FC236}">
                <a16:creationId xmlns:a16="http://schemas.microsoft.com/office/drawing/2014/main" id="{48B1E56D-1BB4-B1C6-A1B5-608B2CEB90FB}"/>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13F0F2E2-2DFE-62F6-73FD-14188429B827}"/>
              </a:ext>
            </a:extLst>
          </p:cNvPr>
          <p:cNvSpPr>
            <a:spLocks noGrp="1"/>
          </p:cNvSpPr>
          <p:nvPr>
            <p:ph type="sldNum" sz="quarter" idx="12"/>
          </p:nvPr>
        </p:nvSpPr>
        <p:spPr/>
        <p:txBody>
          <a:bodyPr/>
          <a:lstStyle/>
          <a:p>
            <a:fld id="{D725F4C8-A4ED-4F06-9015-63B7B8FAC2B8}" type="slidenum">
              <a:rPr lang="de-DE" smtClean="0"/>
              <a:t>‹#›</a:t>
            </a:fld>
            <a:endParaRPr lang="de-DE"/>
          </a:p>
        </p:txBody>
      </p:sp>
      <p:pic>
        <p:nvPicPr>
          <p:cNvPr id="7" name="Picture 6" descr="A picture containing circle, colorfulness, graphics, screenshot&#10;&#10;Description automatically generated">
            <a:extLst>
              <a:ext uri="{FF2B5EF4-FFF2-40B4-BE49-F238E27FC236}">
                <a16:creationId xmlns:a16="http://schemas.microsoft.com/office/drawing/2014/main" id="{6A397BC2-F3D6-8186-415D-E84352B3F36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15489" y="9872"/>
            <a:ext cx="1690372" cy="1589293"/>
          </a:xfrm>
          <a:prstGeom prst="rect">
            <a:avLst/>
          </a:prstGeom>
        </p:spPr>
      </p:pic>
    </p:spTree>
    <p:extLst>
      <p:ext uri="{BB962C8B-B14F-4D97-AF65-F5344CB8AC3E}">
        <p14:creationId xmlns:p14="http://schemas.microsoft.com/office/powerpoint/2010/main" val="1136084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Funder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DE772F6-AE19-F8B9-5934-E04A1B8FFCC4}"/>
              </a:ext>
            </a:extLst>
          </p:cNvPr>
          <p:cNvPicPr>
            <a:picLocks noChangeAspect="1"/>
          </p:cNvPicPr>
          <p:nvPr userDrawn="1"/>
        </p:nvPicPr>
        <p:blipFill>
          <a:blip r:embed="rId2"/>
          <a:stretch>
            <a:fillRect/>
          </a:stretch>
        </p:blipFill>
        <p:spPr>
          <a:xfrm>
            <a:off x="3138487" y="6416468"/>
            <a:ext cx="5915026" cy="365125"/>
          </a:xfrm>
          <a:prstGeom prst="rect">
            <a:avLst/>
          </a:prstGeom>
        </p:spPr>
      </p:pic>
      <p:sp>
        <p:nvSpPr>
          <p:cNvPr id="2" name="Date Placeholder 1">
            <a:extLst>
              <a:ext uri="{FF2B5EF4-FFF2-40B4-BE49-F238E27FC236}">
                <a16:creationId xmlns:a16="http://schemas.microsoft.com/office/drawing/2014/main" id="{0D0BEBCC-78BB-361C-6FC3-16B67ED85962}"/>
              </a:ext>
            </a:extLst>
          </p:cNvPr>
          <p:cNvSpPr>
            <a:spLocks noGrp="1"/>
          </p:cNvSpPr>
          <p:nvPr>
            <p:ph type="dt" sz="half" idx="10"/>
          </p:nvPr>
        </p:nvSpPr>
        <p:spPr/>
        <p:txBody>
          <a:bodyPr/>
          <a:lstStyle/>
          <a:p>
            <a:endParaRPr lang="de-DE"/>
          </a:p>
        </p:txBody>
      </p:sp>
      <p:sp>
        <p:nvSpPr>
          <p:cNvPr id="3" name="Footer Placeholder 2">
            <a:extLst>
              <a:ext uri="{FF2B5EF4-FFF2-40B4-BE49-F238E27FC236}">
                <a16:creationId xmlns:a16="http://schemas.microsoft.com/office/drawing/2014/main" id="{70A88BF5-ECD0-9F9A-ED3A-5BAAD0871AB3}"/>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53670B03-02F1-168E-0DD8-2B8B14AFB6E0}"/>
              </a:ext>
            </a:extLst>
          </p:cNvPr>
          <p:cNvSpPr>
            <a:spLocks noGrp="1"/>
          </p:cNvSpPr>
          <p:nvPr>
            <p:ph type="sldNum" sz="quarter" idx="12"/>
          </p:nvPr>
        </p:nvSpPr>
        <p:spPr/>
        <p:txBody>
          <a:bodyPr/>
          <a:lstStyle/>
          <a:p>
            <a:fld id="{D725F4C8-A4ED-4F06-9015-63B7B8FAC2B8}" type="slidenum">
              <a:rPr lang="de-DE" smtClean="0"/>
              <a:t>‹#›</a:t>
            </a:fld>
            <a:endParaRPr lang="de-DE"/>
          </a:p>
        </p:txBody>
      </p:sp>
      <p:pic>
        <p:nvPicPr>
          <p:cNvPr id="9" name="Picture 8" descr="A blue flag with yellow stars&#10;&#10;Description automatically generated with low confidence">
            <a:extLst>
              <a:ext uri="{FF2B5EF4-FFF2-40B4-BE49-F238E27FC236}">
                <a16:creationId xmlns:a16="http://schemas.microsoft.com/office/drawing/2014/main" id="{DEBE8950-8AD7-695F-00E7-6D3002201D2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5480" r="3309"/>
          <a:stretch/>
        </p:blipFill>
        <p:spPr>
          <a:xfrm>
            <a:off x="0" y="2052320"/>
            <a:ext cx="12192000" cy="3210747"/>
          </a:xfrm>
          <a:prstGeom prst="rect">
            <a:avLst/>
          </a:prstGeom>
        </p:spPr>
      </p:pic>
      <p:pic>
        <p:nvPicPr>
          <p:cNvPr id="6" name="Picture 5" descr="A picture containing circle, colorfulness, graphics, screenshot&#10;&#10;Description automatically generated">
            <a:extLst>
              <a:ext uri="{FF2B5EF4-FFF2-40B4-BE49-F238E27FC236}">
                <a16:creationId xmlns:a16="http://schemas.microsoft.com/office/drawing/2014/main" id="{B2651285-C048-73F2-6F1D-909FD0C769E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47271" y="2503168"/>
            <a:ext cx="2491216" cy="2342249"/>
          </a:xfrm>
          <a:prstGeom prst="rect">
            <a:avLst/>
          </a:prstGeom>
        </p:spPr>
      </p:pic>
      <p:sp>
        <p:nvSpPr>
          <p:cNvPr id="14" name="Rectangle 13">
            <a:extLst>
              <a:ext uri="{FF2B5EF4-FFF2-40B4-BE49-F238E27FC236}">
                <a16:creationId xmlns:a16="http://schemas.microsoft.com/office/drawing/2014/main" id="{93B9B1F2-3709-1924-DDB1-0BC517033E5D}"/>
              </a:ext>
            </a:extLst>
          </p:cNvPr>
          <p:cNvSpPr/>
          <p:nvPr userDrawn="1"/>
        </p:nvSpPr>
        <p:spPr>
          <a:xfrm>
            <a:off x="4134678" y="2842591"/>
            <a:ext cx="7543800" cy="180892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TextBox 17">
            <a:extLst>
              <a:ext uri="{FF2B5EF4-FFF2-40B4-BE49-F238E27FC236}">
                <a16:creationId xmlns:a16="http://schemas.microsoft.com/office/drawing/2014/main" id="{32CCC1FE-338F-2EE5-087B-BB72E5D17125}"/>
              </a:ext>
            </a:extLst>
          </p:cNvPr>
          <p:cNvSpPr txBox="1"/>
          <p:nvPr userDrawn="1"/>
        </p:nvSpPr>
        <p:spPr>
          <a:xfrm>
            <a:off x="4108175" y="3657693"/>
            <a:ext cx="2322443" cy="861774"/>
          </a:xfrm>
          <a:prstGeom prst="rect">
            <a:avLst/>
          </a:prstGeom>
          <a:noFill/>
        </p:spPr>
        <p:txBody>
          <a:bodyPr wrap="square" rtlCol="0">
            <a:spAutoFit/>
          </a:bodyPr>
          <a:lstStyle/>
          <a:p>
            <a:pPr algn="l"/>
            <a:r>
              <a:rPr lang="en-US" sz="1000" b="0" i="0" dirty="0">
                <a:solidFill>
                  <a:srgbClr val="000000"/>
                </a:solidFill>
                <a:effectLst/>
                <a:latin typeface="Arial" panose="020B0604020202020204" pitchFamily="34" charset="0"/>
                <a:cs typeface="Arial" panose="020B0604020202020204" pitchFamily="34" charset="0"/>
              </a:rPr>
              <a:t>PLANET4B receives funding from the European Union’s Horizon Europe research and innovation programme under grant agreement No 101082212.</a:t>
            </a:r>
            <a:endParaRPr lang="de-DE" sz="1000"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983B3190-371C-3B0E-07AF-F7E75ED93887}"/>
              </a:ext>
            </a:extLst>
          </p:cNvPr>
          <p:cNvSpPr txBox="1"/>
          <p:nvPr userDrawn="1"/>
        </p:nvSpPr>
        <p:spPr>
          <a:xfrm>
            <a:off x="7043519" y="3654360"/>
            <a:ext cx="1782430" cy="11387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rgbClr val="000000"/>
                </a:solidFill>
                <a:effectLst/>
                <a:latin typeface="Arial" panose="020B0604020202020204" pitchFamily="34" charset="0"/>
                <a:cs typeface="Arial" panose="020B0604020202020204" pitchFamily="34" charset="0"/>
              </a:rPr>
              <a:t>This project is funded by UK Research and Innovation (UKRI) under the UK government’s Horizon Europe funding guarantee.</a:t>
            </a:r>
            <a:endParaRPr lang="en-US" sz="1000" dirty="0">
              <a:solidFill>
                <a:srgbClr val="000000"/>
              </a:solidFill>
              <a:effectLst/>
              <a:latin typeface="Arial" panose="020B0604020202020204" pitchFamily="34" charset="0"/>
              <a:cs typeface="Arial" panose="020B0604020202020204" pitchFamily="34" charset="0"/>
            </a:endParaRPr>
          </a:p>
          <a:p>
            <a:endParaRPr lang="de-DE" dirty="0"/>
          </a:p>
        </p:txBody>
      </p:sp>
      <p:sp>
        <p:nvSpPr>
          <p:cNvPr id="20" name="TextBox 19">
            <a:extLst>
              <a:ext uri="{FF2B5EF4-FFF2-40B4-BE49-F238E27FC236}">
                <a16:creationId xmlns:a16="http://schemas.microsoft.com/office/drawing/2014/main" id="{12EB110B-CEC1-5C1F-55D7-4A010CFD94E5}"/>
              </a:ext>
            </a:extLst>
          </p:cNvPr>
          <p:cNvSpPr txBox="1"/>
          <p:nvPr userDrawn="1"/>
        </p:nvSpPr>
        <p:spPr>
          <a:xfrm>
            <a:off x="9128567" y="3654414"/>
            <a:ext cx="2289658" cy="9848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rgbClr val="000000"/>
                </a:solidFill>
                <a:effectLst/>
                <a:latin typeface="Arial" panose="020B0604020202020204" pitchFamily="34" charset="0"/>
                <a:cs typeface="Arial" panose="020B0604020202020204" pitchFamily="34" charset="0"/>
              </a:rPr>
              <a:t>This work has received funding from the Swiss State Secretariat for Education, Research and Innovation (SERI).</a:t>
            </a:r>
            <a:endParaRPr lang="en-US" sz="1000" dirty="0">
              <a:solidFill>
                <a:srgbClr val="000000"/>
              </a:solidFill>
              <a:effectLst/>
              <a:latin typeface="Arial" panose="020B0604020202020204" pitchFamily="34" charset="0"/>
              <a:cs typeface="Arial" panose="020B0604020202020204" pitchFamily="34" charset="0"/>
            </a:endParaRPr>
          </a:p>
          <a:p>
            <a:endParaRPr lang="de-DE" dirty="0"/>
          </a:p>
        </p:txBody>
      </p:sp>
      <p:pic>
        <p:nvPicPr>
          <p:cNvPr id="16" name="Picture 15" descr="Blue text on a black background&#10;&#10;Description automatically generated with medium confidence">
            <a:extLst>
              <a:ext uri="{FF2B5EF4-FFF2-40B4-BE49-F238E27FC236}">
                <a16:creationId xmlns:a16="http://schemas.microsoft.com/office/drawing/2014/main" id="{50601338-ADCE-4267-B1D9-AC7086248E3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57870" y="2894333"/>
            <a:ext cx="2421834" cy="508019"/>
          </a:xfrm>
          <a:prstGeom prst="rect">
            <a:avLst/>
          </a:prstGeom>
        </p:spPr>
      </p:pic>
      <p:pic>
        <p:nvPicPr>
          <p:cNvPr id="22" name="Picture 16" descr="A picture containing font, text, graphics, screenshot&#10;&#10;Description automatically generated">
            <a:extLst>
              <a:ext uri="{FF2B5EF4-FFF2-40B4-BE49-F238E27FC236}">
                <a16:creationId xmlns:a16="http://schemas.microsoft.com/office/drawing/2014/main" id="{F428D759-25BA-4435-8B5B-1A17E3C89EA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128594" y="2902879"/>
            <a:ext cx="1238780" cy="365408"/>
          </a:xfrm>
          <a:prstGeom prst="rect">
            <a:avLst/>
          </a:prstGeom>
        </p:spPr>
      </p:pic>
      <p:pic>
        <p:nvPicPr>
          <p:cNvPr id="5" name="Picture 17" descr="A black text on a white background&#10;&#10;Description automatically generated with low confidence">
            <a:extLst>
              <a:ext uri="{FF2B5EF4-FFF2-40B4-BE49-F238E27FC236}">
                <a16:creationId xmlns:a16="http://schemas.microsoft.com/office/drawing/2014/main" id="{484504AD-AE77-032A-8ECE-0F0092513596}"/>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182892" y="2862470"/>
            <a:ext cx="2289658" cy="626929"/>
          </a:xfrm>
          <a:prstGeom prst="rect">
            <a:avLst/>
          </a:prstGeom>
        </p:spPr>
      </p:pic>
    </p:spTree>
    <p:extLst>
      <p:ext uri="{BB962C8B-B14F-4D97-AF65-F5344CB8AC3E}">
        <p14:creationId xmlns:p14="http://schemas.microsoft.com/office/powerpoint/2010/main" val="3520066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PLANET4B_Contact_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DE772F6-AE19-F8B9-5934-E04A1B8FFCC4}"/>
              </a:ext>
            </a:extLst>
          </p:cNvPr>
          <p:cNvPicPr>
            <a:picLocks noChangeAspect="1"/>
          </p:cNvPicPr>
          <p:nvPr userDrawn="1"/>
        </p:nvPicPr>
        <p:blipFill>
          <a:blip r:embed="rId2"/>
          <a:stretch>
            <a:fillRect/>
          </a:stretch>
        </p:blipFill>
        <p:spPr>
          <a:xfrm>
            <a:off x="3138487" y="6416468"/>
            <a:ext cx="5915026" cy="365125"/>
          </a:xfrm>
          <a:prstGeom prst="rect">
            <a:avLst/>
          </a:prstGeom>
        </p:spPr>
      </p:pic>
      <p:sp>
        <p:nvSpPr>
          <p:cNvPr id="2" name="Date Placeholder 1">
            <a:extLst>
              <a:ext uri="{FF2B5EF4-FFF2-40B4-BE49-F238E27FC236}">
                <a16:creationId xmlns:a16="http://schemas.microsoft.com/office/drawing/2014/main" id="{0D0BEBCC-78BB-361C-6FC3-16B67ED85962}"/>
              </a:ext>
            </a:extLst>
          </p:cNvPr>
          <p:cNvSpPr>
            <a:spLocks noGrp="1"/>
          </p:cNvSpPr>
          <p:nvPr>
            <p:ph type="dt" sz="half" idx="10"/>
          </p:nvPr>
        </p:nvSpPr>
        <p:spPr/>
        <p:txBody>
          <a:bodyPr/>
          <a:lstStyle/>
          <a:p>
            <a:endParaRPr lang="de-DE"/>
          </a:p>
        </p:txBody>
      </p:sp>
      <p:sp>
        <p:nvSpPr>
          <p:cNvPr id="3" name="Footer Placeholder 2">
            <a:extLst>
              <a:ext uri="{FF2B5EF4-FFF2-40B4-BE49-F238E27FC236}">
                <a16:creationId xmlns:a16="http://schemas.microsoft.com/office/drawing/2014/main" id="{70A88BF5-ECD0-9F9A-ED3A-5BAAD0871AB3}"/>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53670B03-02F1-168E-0DD8-2B8B14AFB6E0}"/>
              </a:ext>
            </a:extLst>
          </p:cNvPr>
          <p:cNvSpPr>
            <a:spLocks noGrp="1"/>
          </p:cNvSpPr>
          <p:nvPr>
            <p:ph type="sldNum" sz="quarter" idx="12"/>
          </p:nvPr>
        </p:nvSpPr>
        <p:spPr/>
        <p:txBody>
          <a:bodyPr/>
          <a:lstStyle/>
          <a:p>
            <a:fld id="{D725F4C8-A4ED-4F06-9015-63B7B8FAC2B8}" type="slidenum">
              <a:rPr lang="de-DE" smtClean="0"/>
              <a:t>‹#›</a:t>
            </a:fld>
            <a:endParaRPr lang="de-DE"/>
          </a:p>
        </p:txBody>
      </p:sp>
      <p:pic>
        <p:nvPicPr>
          <p:cNvPr id="9" name="Picture 8" descr="A blue flag with yellow stars&#10;&#10;Description automatically generated with low confidence">
            <a:extLst>
              <a:ext uri="{FF2B5EF4-FFF2-40B4-BE49-F238E27FC236}">
                <a16:creationId xmlns:a16="http://schemas.microsoft.com/office/drawing/2014/main" id="{DEBE8950-8AD7-695F-00E7-6D3002201D2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5480" r="3309"/>
          <a:stretch/>
        </p:blipFill>
        <p:spPr>
          <a:xfrm>
            <a:off x="0" y="2052320"/>
            <a:ext cx="12192000" cy="3210747"/>
          </a:xfrm>
          <a:prstGeom prst="rect">
            <a:avLst/>
          </a:prstGeom>
        </p:spPr>
      </p:pic>
      <p:pic>
        <p:nvPicPr>
          <p:cNvPr id="6" name="Picture 5" descr="A picture containing circle, colorfulness, graphics, screenshot&#10;&#10;Description automatically generated">
            <a:hlinkClick r:id="rId4"/>
            <a:extLst>
              <a:ext uri="{FF2B5EF4-FFF2-40B4-BE49-F238E27FC236}">
                <a16:creationId xmlns:a16="http://schemas.microsoft.com/office/drawing/2014/main" id="{B2651285-C048-73F2-6F1D-909FD0C769E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47271" y="2503168"/>
            <a:ext cx="2491216" cy="2342249"/>
          </a:xfrm>
          <a:prstGeom prst="rect">
            <a:avLst/>
          </a:prstGeom>
        </p:spPr>
      </p:pic>
      <p:sp>
        <p:nvSpPr>
          <p:cNvPr id="12" name="Rectangle 11">
            <a:extLst>
              <a:ext uri="{FF2B5EF4-FFF2-40B4-BE49-F238E27FC236}">
                <a16:creationId xmlns:a16="http://schemas.microsoft.com/office/drawing/2014/main" id="{E4A11D67-7245-A539-1B3D-AA441B4846BD}"/>
              </a:ext>
            </a:extLst>
          </p:cNvPr>
          <p:cNvSpPr/>
          <p:nvPr userDrawn="1"/>
        </p:nvSpPr>
        <p:spPr>
          <a:xfrm>
            <a:off x="4038600" y="2800209"/>
            <a:ext cx="7779026" cy="1948920"/>
          </a:xfrm>
          <a:prstGeom prst="rect">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AutoShape 2">
            <a:extLst>
              <a:ext uri="{FF2B5EF4-FFF2-40B4-BE49-F238E27FC236}">
                <a16:creationId xmlns:a16="http://schemas.microsoft.com/office/drawing/2014/main" id="{677087DA-6C41-81C0-2763-F07D12307BDC}"/>
              </a:ext>
            </a:extLst>
          </p:cNvPr>
          <p:cNvSpPr>
            <a:spLocks noChangeAspect="1" noChangeArrowheads="1"/>
          </p:cNvSpPr>
          <p:nvPr userDrawn="1"/>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37" name="Oval 36">
            <a:hlinkClick r:id="rId6"/>
            <a:extLst>
              <a:ext uri="{FF2B5EF4-FFF2-40B4-BE49-F238E27FC236}">
                <a16:creationId xmlns:a16="http://schemas.microsoft.com/office/drawing/2014/main" id="{F7DB82E0-CE51-F76D-C66B-2B42D6040622}"/>
              </a:ext>
            </a:extLst>
          </p:cNvPr>
          <p:cNvSpPr/>
          <p:nvPr userDrawn="1"/>
        </p:nvSpPr>
        <p:spPr>
          <a:xfrm>
            <a:off x="6341400" y="3986562"/>
            <a:ext cx="703028" cy="68072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Oval 37">
            <a:hlinkClick r:id="rId7"/>
            <a:extLst>
              <a:ext uri="{FF2B5EF4-FFF2-40B4-BE49-F238E27FC236}">
                <a16:creationId xmlns:a16="http://schemas.microsoft.com/office/drawing/2014/main" id="{270FDB9B-1B1B-10B7-5419-739C5342EE98}"/>
              </a:ext>
            </a:extLst>
          </p:cNvPr>
          <p:cNvSpPr/>
          <p:nvPr userDrawn="1"/>
        </p:nvSpPr>
        <p:spPr>
          <a:xfrm>
            <a:off x="5475741" y="3876756"/>
            <a:ext cx="668574" cy="68072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Oval 38">
            <a:hlinkClick r:id="rId8"/>
            <a:extLst>
              <a:ext uri="{FF2B5EF4-FFF2-40B4-BE49-F238E27FC236}">
                <a16:creationId xmlns:a16="http://schemas.microsoft.com/office/drawing/2014/main" id="{259C2D76-CC6A-F543-68D0-1083BB359DB2}"/>
              </a:ext>
            </a:extLst>
          </p:cNvPr>
          <p:cNvSpPr/>
          <p:nvPr userDrawn="1"/>
        </p:nvSpPr>
        <p:spPr>
          <a:xfrm>
            <a:off x="4563249" y="3859319"/>
            <a:ext cx="665754" cy="68072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0" name="Picture 7" descr="Blue text on a black background&#10;&#10;Description automatically generated with medium confidence">
            <a:extLst>
              <a:ext uri="{FF2B5EF4-FFF2-40B4-BE49-F238E27FC236}">
                <a16:creationId xmlns:a16="http://schemas.microsoft.com/office/drawing/2014/main" id="{B25C97D1-F587-4C52-AC4B-3743DF44DF77}"/>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8941622" y="2508573"/>
            <a:ext cx="2603108" cy="546043"/>
          </a:xfrm>
          <a:prstGeom prst="rect">
            <a:avLst/>
          </a:prstGeom>
        </p:spPr>
      </p:pic>
      <p:pic>
        <p:nvPicPr>
          <p:cNvPr id="21" name="Picture 9" descr="A picture containing font, text, graphics, screenshot&#10;&#10;Description automatically generated">
            <a:extLst>
              <a:ext uri="{FF2B5EF4-FFF2-40B4-BE49-F238E27FC236}">
                <a16:creationId xmlns:a16="http://schemas.microsoft.com/office/drawing/2014/main" id="{14A66E68-1736-4A08-ADED-65BB46C83AC1}"/>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8984351" y="3400612"/>
            <a:ext cx="1424427" cy="420169"/>
          </a:xfrm>
          <a:prstGeom prst="rect">
            <a:avLst/>
          </a:prstGeom>
        </p:spPr>
      </p:pic>
      <p:pic>
        <p:nvPicPr>
          <p:cNvPr id="24" name="Picture 10" descr="A black text on a white background&#10;&#10;Description automatically generated with low confidence">
            <a:extLst>
              <a:ext uri="{FF2B5EF4-FFF2-40B4-BE49-F238E27FC236}">
                <a16:creationId xmlns:a16="http://schemas.microsoft.com/office/drawing/2014/main" id="{B62F1227-1626-4453-A126-54B78110DD8C}"/>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8947690" y="4127673"/>
            <a:ext cx="2671153" cy="731386"/>
          </a:xfrm>
          <a:prstGeom prst="rect">
            <a:avLst/>
          </a:prstGeom>
        </p:spPr>
      </p:pic>
      <p:sp>
        <p:nvSpPr>
          <p:cNvPr id="25" name="Textfeld 24">
            <a:extLst>
              <a:ext uri="{FF2B5EF4-FFF2-40B4-BE49-F238E27FC236}">
                <a16:creationId xmlns:a16="http://schemas.microsoft.com/office/drawing/2014/main" id="{632260D6-BF6E-4CB5-9D49-767E25BEF907}"/>
              </a:ext>
            </a:extLst>
          </p:cNvPr>
          <p:cNvSpPr txBox="1"/>
          <p:nvPr userDrawn="1"/>
        </p:nvSpPr>
        <p:spPr>
          <a:xfrm>
            <a:off x="4471490" y="2477282"/>
            <a:ext cx="3336421" cy="923330"/>
          </a:xfrm>
          <a:prstGeom prst="rect">
            <a:avLst/>
          </a:prstGeom>
          <a:noFill/>
        </p:spPr>
        <p:txBody>
          <a:bodyPr wrap="square" rtlCol="0">
            <a:spAutoFit/>
          </a:bodyPr>
          <a:lstStyle/>
          <a:p>
            <a:r>
              <a:rPr lang="de-DE" b="1" dirty="0">
                <a:latin typeface="Arial" panose="020B0604020202020204" pitchFamily="34" charset="0"/>
                <a:cs typeface="Arial" panose="020B0604020202020204" pitchFamily="34" charset="0"/>
              </a:rPr>
              <a:t>Contact PLANET4B</a:t>
            </a:r>
          </a:p>
          <a:p>
            <a:endParaRPr lang="de-DE" b="1" dirty="0">
              <a:latin typeface="Arial" panose="020B0604020202020204" pitchFamily="34" charset="0"/>
              <a:cs typeface="Arial" panose="020B0604020202020204" pitchFamily="34" charset="0"/>
            </a:endParaRPr>
          </a:p>
          <a:p>
            <a:r>
              <a:rPr lang="de-DE" b="0" dirty="0">
                <a:latin typeface="Arial" panose="020B0604020202020204" pitchFamily="34" charset="0"/>
                <a:cs typeface="Arial" panose="020B0604020202020204" pitchFamily="34" charset="0"/>
              </a:rPr>
              <a:t>planet4b@zirs.uni-halle.de</a:t>
            </a:r>
            <a:endParaRPr lang="en-US" b="0" dirty="0">
              <a:latin typeface="Arial" panose="020B0604020202020204" pitchFamily="34" charset="0"/>
              <a:cs typeface="Arial" panose="020B0604020202020204" pitchFamily="34" charset="0"/>
            </a:endParaRPr>
          </a:p>
        </p:txBody>
      </p:sp>
      <p:sp>
        <p:nvSpPr>
          <p:cNvPr id="26" name="Oval 9">
            <a:hlinkClick r:id="rId12"/>
            <a:extLst>
              <a:ext uri="{FF2B5EF4-FFF2-40B4-BE49-F238E27FC236}">
                <a16:creationId xmlns:a16="http://schemas.microsoft.com/office/drawing/2014/main" id="{C01774DB-0772-4D57-B2CD-4454B82DF6EC}"/>
              </a:ext>
            </a:extLst>
          </p:cNvPr>
          <p:cNvSpPr/>
          <p:nvPr userDrawn="1"/>
        </p:nvSpPr>
        <p:spPr>
          <a:xfrm>
            <a:off x="4471490" y="3064068"/>
            <a:ext cx="2795471" cy="3048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0" name="Picture 15">
            <a:extLst>
              <a:ext uri="{FF2B5EF4-FFF2-40B4-BE49-F238E27FC236}">
                <a16:creationId xmlns:a16="http://schemas.microsoft.com/office/drawing/2014/main" id="{B1BB1B48-5FF2-4FDD-876C-FDD625CB0DA1}"/>
              </a:ext>
            </a:extLst>
          </p:cNvPr>
          <p:cNvPicPr/>
          <p:nvPr userDrawn="1"/>
        </p:nvPicPr>
        <p:blipFill>
          <a:blip r:embed="rId13"/>
          <a:stretch>
            <a:fillRect/>
          </a:stretch>
        </p:blipFill>
        <p:spPr>
          <a:xfrm>
            <a:off x="4569707" y="3870968"/>
            <a:ext cx="665754" cy="680720"/>
          </a:xfrm>
          <a:prstGeom prst="rect">
            <a:avLst/>
          </a:prstGeom>
        </p:spPr>
      </p:pic>
      <p:pic>
        <p:nvPicPr>
          <p:cNvPr id="31" name="Picture 16">
            <a:extLst>
              <a:ext uri="{FF2B5EF4-FFF2-40B4-BE49-F238E27FC236}">
                <a16:creationId xmlns:a16="http://schemas.microsoft.com/office/drawing/2014/main" id="{096902ED-BFB3-4476-9150-8CD8ABCA2010}"/>
              </a:ext>
            </a:extLst>
          </p:cNvPr>
          <p:cNvPicPr/>
          <p:nvPr userDrawn="1"/>
        </p:nvPicPr>
        <p:blipFill>
          <a:blip r:embed="rId14"/>
          <a:stretch>
            <a:fillRect/>
          </a:stretch>
        </p:blipFill>
        <p:spPr>
          <a:xfrm>
            <a:off x="5473947" y="3877147"/>
            <a:ext cx="665754" cy="680720"/>
          </a:xfrm>
          <a:prstGeom prst="rect">
            <a:avLst/>
          </a:prstGeom>
        </p:spPr>
      </p:pic>
      <p:pic>
        <p:nvPicPr>
          <p:cNvPr id="32" name="Picture 18">
            <a:extLst>
              <a:ext uri="{FF2B5EF4-FFF2-40B4-BE49-F238E27FC236}">
                <a16:creationId xmlns:a16="http://schemas.microsoft.com/office/drawing/2014/main" id="{3444DE3E-6182-4B67-A76C-BDAE4650BE31}"/>
              </a:ext>
            </a:extLst>
          </p:cNvPr>
          <p:cNvPicPr/>
          <p:nvPr userDrawn="1"/>
        </p:nvPicPr>
        <p:blipFill>
          <a:blip r:embed="rId15"/>
          <a:stretch>
            <a:fillRect/>
          </a:stretch>
        </p:blipFill>
        <p:spPr>
          <a:xfrm>
            <a:off x="6378187" y="3877913"/>
            <a:ext cx="663829" cy="680720"/>
          </a:xfrm>
          <a:prstGeom prst="rect">
            <a:avLst/>
          </a:prstGeom>
        </p:spPr>
      </p:pic>
    </p:spTree>
    <p:extLst>
      <p:ext uri="{BB962C8B-B14F-4D97-AF65-F5344CB8AC3E}">
        <p14:creationId xmlns:p14="http://schemas.microsoft.com/office/powerpoint/2010/main" val="7776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D355D5B-7E29-D7F8-57D4-00446948A88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de-DE" dirty="0"/>
          </a:p>
        </p:txBody>
      </p:sp>
      <p:sp>
        <p:nvSpPr>
          <p:cNvPr id="3" name="Text Placeholder 2">
            <a:extLst>
              <a:ext uri="{FF2B5EF4-FFF2-40B4-BE49-F238E27FC236}">
                <a16:creationId xmlns:a16="http://schemas.microsoft.com/office/drawing/2014/main" id="{512EE646-931A-CD6F-7262-DFD1678F3C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de-DE" dirty="0"/>
          </a:p>
        </p:txBody>
      </p:sp>
      <p:sp>
        <p:nvSpPr>
          <p:cNvPr id="4" name="Date Placeholder 3">
            <a:extLst>
              <a:ext uri="{FF2B5EF4-FFF2-40B4-BE49-F238E27FC236}">
                <a16:creationId xmlns:a16="http://schemas.microsoft.com/office/drawing/2014/main" id="{43A2D538-E6AC-44B0-151A-2AC7094000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cs typeface="Arial" panose="020B0604020202020204" pitchFamily="34" charset="0"/>
              </a:defRPr>
            </a:lvl1pPr>
          </a:lstStyle>
          <a:p>
            <a:endParaRPr lang="de-DE" dirty="0"/>
          </a:p>
        </p:txBody>
      </p:sp>
      <p:sp>
        <p:nvSpPr>
          <p:cNvPr id="5" name="Footer Placeholder 4">
            <a:extLst>
              <a:ext uri="{FF2B5EF4-FFF2-40B4-BE49-F238E27FC236}">
                <a16:creationId xmlns:a16="http://schemas.microsoft.com/office/drawing/2014/main" id="{D02DC1DE-7754-BA16-D0AF-0AEEF733D3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latin typeface="Arial" panose="020B0604020202020204" pitchFamily="34" charset="0"/>
                <a:cs typeface="Arial" panose="020B0604020202020204" pitchFamily="34" charset="0"/>
              </a:defRPr>
            </a:lvl1pPr>
          </a:lstStyle>
          <a:p>
            <a:endParaRPr lang="de-DE" dirty="0"/>
          </a:p>
        </p:txBody>
      </p:sp>
      <p:sp>
        <p:nvSpPr>
          <p:cNvPr id="6" name="Slide Number Placeholder 5">
            <a:extLst>
              <a:ext uri="{FF2B5EF4-FFF2-40B4-BE49-F238E27FC236}">
                <a16:creationId xmlns:a16="http://schemas.microsoft.com/office/drawing/2014/main" id="{58F7CF7E-2537-014D-DE2E-62A192F6949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latin typeface="Arial" panose="020B0604020202020204" pitchFamily="34" charset="0"/>
                <a:cs typeface="Arial" panose="020B0604020202020204" pitchFamily="34" charset="0"/>
              </a:defRPr>
            </a:lvl1pPr>
          </a:lstStyle>
          <a:p>
            <a:fld id="{D725F4C8-A4ED-4F06-9015-63B7B8FAC2B8}" type="slidenum">
              <a:rPr lang="de-DE" smtClean="0"/>
              <a:pPr/>
              <a:t>‹#›</a:t>
            </a:fld>
            <a:endParaRPr lang="de-DE" dirty="0"/>
          </a:p>
        </p:txBody>
      </p:sp>
    </p:spTree>
    <p:extLst>
      <p:ext uri="{BB962C8B-B14F-4D97-AF65-F5344CB8AC3E}">
        <p14:creationId xmlns:p14="http://schemas.microsoft.com/office/powerpoint/2010/main" val="871711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5" r:id="rId3"/>
    <p:sldLayoutId id="2147483651" r:id="rId4"/>
    <p:sldLayoutId id="2147483652" r:id="rId5"/>
    <p:sldLayoutId id="2147483653" r:id="rId6"/>
    <p:sldLayoutId id="2147483654" r:id="rId7"/>
    <p:sldLayoutId id="2147483655" r:id="rId8"/>
    <p:sldLayoutId id="2147483660" r:id="rId9"/>
    <p:sldLayoutId id="2147483662" r:id="rId10"/>
    <p:sldLayoutId id="2147483656" r:id="rId11"/>
    <p:sldLayoutId id="2147483657" r:id="rId12"/>
    <p:sldLayoutId id="2147483666" r:id="rId13"/>
  </p:sldLayoutIdLst>
  <p:hf hdr="0" ftr="0" dt="0"/>
  <p:txStyles>
    <p:title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www.government.nl/ministries/ministry-of-foreign-affairs/organisational-structure/directorate-general-for-foreign-economic-relations-dgbeb" TargetMode="External"/><Relationship Id="rId2" Type="http://schemas.openxmlformats.org/officeDocument/2006/relationships/hyperlink" Target="https://commission.europa.eu/about/departments-and-executive-agencies/trade_en" TargetMode="External"/><Relationship Id="rId1" Type="http://schemas.openxmlformats.org/officeDocument/2006/relationships/slideLayout" Target="../slideLayouts/slideLayout5.xml"/><Relationship Id="rId4" Type="http://schemas.openxmlformats.org/officeDocument/2006/relationships/hyperlink" Target="https://trade.ec.europa.eu/" TargetMode="External"/></Relationships>
</file>

<file path=ppt/slides/_rels/slide39.xml.rels><?xml version="1.0" encoding="UTF-8" standalone="yes"?>
<Relationships xmlns="http://schemas.openxmlformats.org/package/2006/relationships"><Relationship Id="rId2" Type="http://schemas.openxmlformats.org/officeDocument/2006/relationships/hyperlink" Target="https://www.camara.leg.br/proposicoesWeb/fichadetramitacao?idProposicao=2317904&amp;fichaAmigavel=nao"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doi.org/10.1080/1523908X.2025.2451698" TargetMode="External"/><Relationship Id="rId2" Type="http://schemas.openxmlformats.org/officeDocument/2006/relationships/hyperlink" Target="https://doi.org/10.1080/03066150.2022.2069015" TargetMode="Externa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hyperlink" Target="https://www.greenpeace.org/static/planet4-eu-unit-stateless/2022/05/970ccbb6-soy-trade-brazil-netherlands-2205-final-gp-nl-1.pdf" TargetMode="Externa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hyperlink" Target="https://www.perlego.com/book/3805099/toxic-timescapes-examining-toxicity-across-time-and-space-pdf" TargetMode="Externa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hyperlink" Target="https://www.wwf.nl/globalassets/pdf/rapporten/wwf-nl-report-risky-business.pdf" TargetMode="Externa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63E1DF-1238-441B-8734-2B6C46FE01ED}"/>
              </a:ext>
            </a:extLst>
          </p:cNvPr>
          <p:cNvSpPr>
            <a:spLocks noGrp="1"/>
          </p:cNvSpPr>
          <p:nvPr>
            <p:ph type="ctrTitle"/>
          </p:nvPr>
        </p:nvSpPr>
        <p:spPr>
          <a:xfrm>
            <a:off x="1524000" y="1464826"/>
            <a:ext cx="9144000" cy="1962669"/>
          </a:xfrm>
        </p:spPr>
        <p:txBody>
          <a:bodyPr>
            <a:normAutofit fontScale="90000"/>
          </a:bodyPr>
          <a:lstStyle/>
          <a:p>
            <a:r>
              <a:rPr lang="en-GB" dirty="0">
                <a:latin typeface="Aptos" panose="020B0004020202020204" pitchFamily="34" charset="0"/>
                <a:ea typeface="Palatino" pitchFamily="2" charset="77"/>
              </a:rPr>
              <a:t>Pathways for Systemic Transformations in Trade and Global Value Chains:</a:t>
            </a:r>
            <a:br>
              <a:rPr lang="en-NL" dirty="0">
                <a:latin typeface="Aptos" panose="020B0004020202020204" pitchFamily="34" charset="0"/>
                <a:ea typeface="Palatino" pitchFamily="2" charset="77"/>
              </a:rPr>
            </a:br>
            <a:r>
              <a:rPr lang="en-US" sz="2800" dirty="0">
                <a:latin typeface="Aptos" panose="020B0004020202020204" pitchFamily="34" charset="0"/>
                <a:ea typeface="Palatino" pitchFamily="2" charset="77"/>
              </a:rPr>
              <a:t>Dutch-Brazilian soy and beef trade and pesticide pollution</a:t>
            </a:r>
          </a:p>
        </p:txBody>
      </p:sp>
      <p:sp>
        <p:nvSpPr>
          <p:cNvPr id="3" name="Untertitel 2">
            <a:extLst>
              <a:ext uri="{FF2B5EF4-FFF2-40B4-BE49-F238E27FC236}">
                <a16:creationId xmlns:a16="http://schemas.microsoft.com/office/drawing/2014/main" id="{8A4F53EB-1282-4020-B1F6-7EEB429C97FF}"/>
              </a:ext>
            </a:extLst>
          </p:cNvPr>
          <p:cNvSpPr>
            <a:spLocks noGrp="1"/>
          </p:cNvSpPr>
          <p:nvPr>
            <p:ph type="subTitle" idx="1"/>
          </p:nvPr>
        </p:nvSpPr>
        <p:spPr>
          <a:xfrm>
            <a:off x="1524000" y="3596352"/>
            <a:ext cx="9144000" cy="1165037"/>
          </a:xfrm>
        </p:spPr>
        <p:txBody>
          <a:bodyPr>
            <a:normAutofit/>
          </a:bodyPr>
          <a:lstStyle/>
          <a:p>
            <a:pPr algn="r"/>
            <a:r>
              <a:rPr lang="en-US" sz="1800" dirty="0">
                <a:latin typeface="Aptos" panose="020B0004020202020204" pitchFamily="34" charset="0"/>
                <a:ea typeface="Palatino" pitchFamily="2" charset="77"/>
              </a:rPr>
              <a:t>Vinícius Mendes &amp; Cristina Y. A. Inoue</a:t>
            </a:r>
          </a:p>
          <a:p>
            <a:pPr algn="r"/>
            <a:r>
              <a:rPr lang="en-US" sz="1800" dirty="0">
                <a:latin typeface="Aptos" panose="020B0004020202020204" pitchFamily="34" charset="0"/>
                <a:ea typeface="Palatino" pitchFamily="2" charset="77"/>
              </a:rPr>
              <a:t>Radboud University</a:t>
            </a:r>
          </a:p>
          <a:p>
            <a:r>
              <a:rPr lang="en-US" sz="2000" dirty="0">
                <a:latin typeface="Aptos" panose="020B0004020202020204" pitchFamily="34" charset="0"/>
                <a:ea typeface="Palatino" pitchFamily="2" charset="77"/>
              </a:rPr>
              <a:t>8 June 2025</a:t>
            </a:r>
          </a:p>
        </p:txBody>
      </p:sp>
    </p:spTree>
    <p:extLst>
      <p:ext uri="{BB962C8B-B14F-4D97-AF65-F5344CB8AC3E}">
        <p14:creationId xmlns:p14="http://schemas.microsoft.com/office/powerpoint/2010/main" val="4272883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7C6D1B-A5A8-6678-6AEF-B418EEEB9FA2}"/>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E1D9423F-D339-E42E-5E2D-836A69AF02D8}"/>
              </a:ext>
            </a:extLst>
          </p:cNvPr>
          <p:cNvSpPr>
            <a:spLocks noGrp="1"/>
          </p:cNvSpPr>
          <p:nvPr>
            <p:ph type="sldNum" sz="quarter" idx="12"/>
          </p:nvPr>
        </p:nvSpPr>
        <p:spPr/>
        <p:txBody>
          <a:bodyPr/>
          <a:lstStyle/>
          <a:p>
            <a:fld id="{D725F4C8-A4ED-4F06-9015-63B7B8FAC2B8}" type="slidenum">
              <a:rPr lang="de-DE" smtClean="0"/>
              <a:t>10</a:t>
            </a:fld>
            <a:endParaRPr lang="de-DE"/>
          </a:p>
        </p:txBody>
      </p:sp>
      <p:sp>
        <p:nvSpPr>
          <p:cNvPr id="6" name="TextBox 5">
            <a:extLst>
              <a:ext uri="{FF2B5EF4-FFF2-40B4-BE49-F238E27FC236}">
                <a16:creationId xmlns:a16="http://schemas.microsoft.com/office/drawing/2014/main" id="{721486FE-BF90-E6B1-912A-F89106418666}"/>
              </a:ext>
            </a:extLst>
          </p:cNvPr>
          <p:cNvSpPr txBox="1"/>
          <p:nvPr/>
        </p:nvSpPr>
        <p:spPr>
          <a:xfrm>
            <a:off x="868251" y="1843950"/>
            <a:ext cx="9879768" cy="3170099"/>
          </a:xfrm>
          <a:prstGeom prst="rect">
            <a:avLst/>
          </a:prstGeom>
          <a:noFill/>
        </p:spPr>
        <p:txBody>
          <a:bodyPr wrap="square">
            <a:spAutoFit/>
          </a:bodyPr>
          <a:lstStyle/>
          <a:p>
            <a:r>
              <a:rPr lang="en-US" sz="2000" dirty="0">
                <a:latin typeface="Aptos" panose="020B0004020202020204" pitchFamily="34" charset="0"/>
                <a:ea typeface="Palatino" pitchFamily="2" charset="77"/>
              </a:rPr>
              <a:t>Recent studies identified contamination by </a:t>
            </a:r>
            <a:r>
              <a:rPr lang="en-US" sz="2000" dirty="0">
                <a:solidFill>
                  <a:srgbClr val="C00000"/>
                </a:solidFill>
                <a:latin typeface="Aptos" panose="020B0004020202020204" pitchFamily="34" charset="0"/>
                <a:ea typeface="Palatino" pitchFamily="2" charset="77"/>
              </a:rPr>
              <a:t>herbicides atrazine and metolachlor</a:t>
            </a:r>
            <a:r>
              <a:rPr lang="en-US" sz="2000" dirty="0">
                <a:latin typeface="Aptos" panose="020B0004020202020204" pitchFamily="34" charset="0"/>
                <a:ea typeface="Palatino" pitchFamily="2" charset="77"/>
              </a:rPr>
              <a:t>, organochlorine insecticides such as </a:t>
            </a:r>
            <a:r>
              <a:rPr lang="en-US" sz="2000" dirty="0">
                <a:solidFill>
                  <a:srgbClr val="C00000"/>
                </a:solidFill>
                <a:latin typeface="Aptos" panose="020B0004020202020204" pitchFamily="34" charset="0"/>
                <a:ea typeface="Palatino" pitchFamily="2" charset="77"/>
              </a:rPr>
              <a:t>DDTs and endosulfan</a:t>
            </a:r>
            <a:r>
              <a:rPr lang="en-US" sz="2000" dirty="0">
                <a:latin typeface="Aptos" panose="020B0004020202020204" pitchFamily="34" charset="0"/>
                <a:ea typeface="Palatino" pitchFamily="2" charset="77"/>
              </a:rPr>
              <a:t>, as well as </a:t>
            </a:r>
            <a:r>
              <a:rPr lang="en-US" sz="2000" dirty="0">
                <a:solidFill>
                  <a:srgbClr val="C00000"/>
                </a:solidFill>
                <a:latin typeface="Aptos" panose="020B0004020202020204" pitchFamily="34" charset="0"/>
                <a:ea typeface="Palatino" pitchFamily="2" charset="77"/>
              </a:rPr>
              <a:t>glyphosate</a:t>
            </a:r>
            <a:r>
              <a:rPr lang="en-US" sz="2000" dirty="0">
                <a:latin typeface="Aptos" panose="020B0004020202020204" pitchFamily="34" charset="0"/>
                <a:ea typeface="Palatino" pitchFamily="2" charset="77"/>
              </a:rPr>
              <a:t> and DDT in </a:t>
            </a:r>
            <a:r>
              <a:rPr lang="en-US" sz="2000" dirty="0">
                <a:solidFill>
                  <a:srgbClr val="C00000"/>
                </a:solidFill>
                <a:latin typeface="Aptos" panose="020B0004020202020204" pitchFamily="34" charset="0"/>
                <a:ea typeface="Palatino" pitchFamily="2" charset="77"/>
              </a:rPr>
              <a:t>ground and surface water </a:t>
            </a:r>
            <a:r>
              <a:rPr lang="en-US" sz="2000" dirty="0">
                <a:latin typeface="Aptos" panose="020B0004020202020204" pitchFamily="34" charset="0"/>
                <a:ea typeface="Palatino" pitchFamily="2" charset="77"/>
              </a:rPr>
              <a:t>in Santarém, linked to large-scale soy crops (Morgado et al., 2023). </a:t>
            </a:r>
          </a:p>
          <a:p>
            <a:endParaRPr lang="en-US" sz="2000" dirty="0">
              <a:latin typeface="Aptos" panose="020B0004020202020204" pitchFamily="34" charset="0"/>
              <a:ea typeface="Palatino" pitchFamily="2" charset="77"/>
            </a:endParaRPr>
          </a:p>
          <a:p>
            <a:r>
              <a:rPr lang="en-US" sz="2000" dirty="0">
                <a:latin typeface="Aptos" panose="020B0004020202020204" pitchFamily="34" charset="0"/>
                <a:ea typeface="Palatino" pitchFamily="2" charset="77"/>
              </a:rPr>
              <a:t>Soy-based </a:t>
            </a:r>
            <a:r>
              <a:rPr lang="en-US" sz="2000" dirty="0">
                <a:solidFill>
                  <a:srgbClr val="C00000"/>
                </a:solidFill>
                <a:latin typeface="Aptos" panose="020B0004020202020204" pitchFamily="34" charset="0"/>
                <a:ea typeface="Palatino" pitchFamily="2" charset="77"/>
              </a:rPr>
              <a:t>poisoning is threatening Indigenous people’s </a:t>
            </a:r>
            <a:r>
              <a:rPr lang="en-US" sz="2000" dirty="0">
                <a:latin typeface="Aptos" panose="020B0004020202020204" pitchFamily="34" charset="0"/>
                <a:ea typeface="Palatino" pitchFamily="2" charset="77"/>
              </a:rPr>
              <a:t>health, in particular the Munduruku people (Capella et al., 2023), as well as </a:t>
            </a:r>
            <a:r>
              <a:rPr lang="en-US" sz="2000" dirty="0">
                <a:solidFill>
                  <a:srgbClr val="C00000"/>
                </a:solidFill>
                <a:latin typeface="Aptos" panose="020B0004020202020204" pitchFamily="34" charset="0"/>
                <a:ea typeface="Palatino" pitchFamily="2" charset="77"/>
              </a:rPr>
              <a:t>small farmers. </a:t>
            </a:r>
            <a:r>
              <a:rPr lang="en-US" sz="2000" dirty="0">
                <a:latin typeface="Aptos" panose="020B0004020202020204" pitchFamily="34" charset="0"/>
                <a:ea typeface="Palatino" pitchFamily="2" charset="77"/>
              </a:rPr>
              <a:t>Also, there is mounting evidence that pesticide contamination threatens the </a:t>
            </a:r>
            <a:r>
              <a:rPr lang="en-US" sz="2000" dirty="0">
                <a:solidFill>
                  <a:srgbClr val="C00000"/>
                </a:solidFill>
                <a:latin typeface="Aptos" panose="020B0004020202020204" pitchFamily="34" charset="0"/>
                <a:ea typeface="Palatino" pitchFamily="2" charset="77"/>
              </a:rPr>
              <a:t>reproductive health of women </a:t>
            </a:r>
            <a:r>
              <a:rPr lang="en-US" sz="2000" dirty="0">
                <a:latin typeface="Aptos" panose="020B0004020202020204" pitchFamily="34" charset="0"/>
                <a:ea typeface="Palatino" pitchFamily="2" charset="77"/>
              </a:rPr>
              <a:t>exposed to chemicals such as glyphosate (Centro de Derechos </a:t>
            </a:r>
            <a:r>
              <a:rPr lang="en-US" sz="2000" dirty="0" err="1">
                <a:latin typeface="Aptos" panose="020B0004020202020204" pitchFamily="34" charset="0"/>
                <a:ea typeface="Palatino" pitchFamily="2" charset="77"/>
              </a:rPr>
              <a:t>Reproductivos</a:t>
            </a:r>
            <a:r>
              <a:rPr lang="en-US" sz="2000" dirty="0">
                <a:latin typeface="Aptos" panose="020B0004020202020204" pitchFamily="34" charset="0"/>
                <a:ea typeface="Palatino" pitchFamily="2" charset="77"/>
              </a:rPr>
              <a:t>, 2020). </a:t>
            </a:r>
            <a:endParaRPr lang="en-NL" sz="2000" dirty="0">
              <a:latin typeface="Aptos" panose="020B0004020202020204" pitchFamily="34" charset="0"/>
              <a:ea typeface="Palatino" pitchFamily="2" charset="77"/>
            </a:endParaRPr>
          </a:p>
        </p:txBody>
      </p:sp>
      <p:sp>
        <p:nvSpPr>
          <p:cNvPr id="2" name="Titel 1">
            <a:extLst>
              <a:ext uri="{FF2B5EF4-FFF2-40B4-BE49-F238E27FC236}">
                <a16:creationId xmlns:a16="http://schemas.microsoft.com/office/drawing/2014/main" id="{8CE48EFB-5C4E-73D1-AFED-E6C87C3C63E6}"/>
              </a:ext>
            </a:extLst>
          </p:cNvPr>
          <p:cNvSpPr>
            <a:spLocks noGrp="1"/>
          </p:cNvSpPr>
          <p:nvPr>
            <p:ph type="title"/>
          </p:nvPr>
        </p:nvSpPr>
        <p:spPr>
          <a:xfrm>
            <a:off x="838200" y="365125"/>
            <a:ext cx="10515600" cy="1325563"/>
          </a:xfrm>
        </p:spPr>
        <p:txBody>
          <a:bodyPr/>
          <a:lstStyle/>
          <a:p>
            <a:r>
              <a:rPr lang="en-US" dirty="0">
                <a:latin typeface="Aptos" panose="020B0004020202020204" pitchFamily="34" charset="0"/>
                <a:ea typeface="Palatino" pitchFamily="2" charset="77"/>
              </a:rPr>
              <a:t>Soy supply chains and </a:t>
            </a:r>
            <a:r>
              <a:rPr lang="en-US" u="sng" dirty="0">
                <a:latin typeface="Aptos" panose="020B0004020202020204" pitchFamily="34" charset="0"/>
                <a:ea typeface="Palatino" pitchFamily="2" charset="77"/>
              </a:rPr>
              <a:t>pesticides</a:t>
            </a:r>
            <a:r>
              <a:rPr lang="en-US" dirty="0">
                <a:latin typeface="Aptos" panose="020B0004020202020204" pitchFamily="34" charset="0"/>
                <a:ea typeface="Palatino" pitchFamily="2" charset="77"/>
              </a:rPr>
              <a:t> in Santarém, Brazilian Amazon</a:t>
            </a:r>
            <a:endParaRPr lang="en-US" sz="2400" u="sng" dirty="0">
              <a:solidFill>
                <a:srgbClr val="FF0000"/>
              </a:solidFill>
              <a:latin typeface="Aptos" panose="020B0004020202020204" pitchFamily="34" charset="0"/>
              <a:ea typeface="Palatino" pitchFamily="2" charset="77"/>
            </a:endParaRPr>
          </a:p>
        </p:txBody>
      </p:sp>
    </p:spTree>
    <p:extLst>
      <p:ext uri="{BB962C8B-B14F-4D97-AF65-F5344CB8AC3E}">
        <p14:creationId xmlns:p14="http://schemas.microsoft.com/office/powerpoint/2010/main" val="26201865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212CFD-80AE-10A4-DCE2-4AE7CE0B82F4}"/>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C6A37DC2-7BB5-571D-9772-9ADC0729DEBF}"/>
              </a:ext>
            </a:extLst>
          </p:cNvPr>
          <p:cNvSpPr>
            <a:spLocks noGrp="1"/>
          </p:cNvSpPr>
          <p:nvPr>
            <p:ph type="sldNum" sz="quarter" idx="12"/>
          </p:nvPr>
        </p:nvSpPr>
        <p:spPr/>
        <p:txBody>
          <a:bodyPr/>
          <a:lstStyle/>
          <a:p>
            <a:fld id="{D725F4C8-A4ED-4F06-9015-63B7B8FAC2B8}" type="slidenum">
              <a:rPr lang="de-DE" smtClean="0"/>
              <a:t>11</a:t>
            </a:fld>
            <a:endParaRPr lang="de-DE"/>
          </a:p>
        </p:txBody>
      </p:sp>
      <p:sp>
        <p:nvSpPr>
          <p:cNvPr id="20" name="TextBox 19">
            <a:extLst>
              <a:ext uri="{FF2B5EF4-FFF2-40B4-BE49-F238E27FC236}">
                <a16:creationId xmlns:a16="http://schemas.microsoft.com/office/drawing/2014/main" id="{C383F031-0E5B-FC14-CA31-90B22F73585D}"/>
              </a:ext>
            </a:extLst>
          </p:cNvPr>
          <p:cNvSpPr txBox="1"/>
          <p:nvPr/>
        </p:nvSpPr>
        <p:spPr>
          <a:xfrm>
            <a:off x="838199" y="1943101"/>
            <a:ext cx="11087637" cy="3939540"/>
          </a:xfrm>
          <a:prstGeom prst="rect">
            <a:avLst/>
          </a:prstGeom>
          <a:noFill/>
        </p:spPr>
        <p:txBody>
          <a:bodyPr wrap="square">
            <a:spAutoFit/>
          </a:bodyPr>
          <a:lstStyle/>
          <a:p>
            <a:r>
              <a:rPr lang="en-NL" sz="2500" dirty="0">
                <a:latin typeface="Aptos" panose="020B0004020202020204" pitchFamily="34" charset="0"/>
                <a:ea typeface="Palatino" pitchFamily="2" charset="77"/>
              </a:rPr>
              <a:t>“</a:t>
            </a:r>
            <a:r>
              <a:rPr lang="en-GB" sz="2500" dirty="0">
                <a:latin typeface="Aptos" panose="020B0004020202020204" pitchFamily="34" charset="0"/>
                <a:ea typeface="Palatino" pitchFamily="2" charset="77"/>
              </a:rPr>
              <a:t>When we think about the soy chain and everything connected to it, the intensive use of pesticides leads to </a:t>
            </a:r>
            <a:r>
              <a:rPr lang="en-GB" sz="2500" dirty="0">
                <a:solidFill>
                  <a:srgbClr val="C00000"/>
                </a:solidFill>
                <a:latin typeface="Aptos" panose="020B0004020202020204" pitchFamily="34" charset="0"/>
                <a:ea typeface="Palatino" pitchFamily="2" charset="77"/>
              </a:rPr>
              <a:t>chronic illness in several communities</a:t>
            </a:r>
            <a:r>
              <a:rPr lang="en-GB" sz="2500" dirty="0">
                <a:latin typeface="Aptos" panose="020B0004020202020204" pitchFamily="34" charset="0"/>
                <a:ea typeface="Palatino" pitchFamily="2" charset="77"/>
              </a:rPr>
              <a:t>.</a:t>
            </a:r>
            <a:r>
              <a:rPr lang="en-NL" sz="2500" dirty="0">
                <a:latin typeface="Aptos" panose="020B0004020202020204" pitchFamily="34" charset="0"/>
                <a:ea typeface="Palatino" pitchFamily="2" charset="77"/>
              </a:rPr>
              <a:t>”</a:t>
            </a:r>
          </a:p>
          <a:p>
            <a:endParaRPr lang="en-NL" sz="2500" dirty="0">
              <a:latin typeface="Aptos" panose="020B0004020202020204" pitchFamily="34" charset="0"/>
              <a:ea typeface="Palatino" pitchFamily="2" charset="77"/>
            </a:endParaRPr>
          </a:p>
          <a:p>
            <a:r>
              <a:rPr lang="en-NL" sz="2500" dirty="0">
                <a:latin typeface="Aptos" panose="020B0004020202020204" pitchFamily="34" charset="0"/>
                <a:ea typeface="Palatino" pitchFamily="2" charset="77"/>
              </a:rPr>
              <a:t>“</a:t>
            </a:r>
            <a:r>
              <a:rPr lang="en-GB" sz="2500" dirty="0">
                <a:latin typeface="Aptos" panose="020B0004020202020204" pitchFamily="34" charset="0"/>
                <a:ea typeface="Palatino" pitchFamily="2" charset="77"/>
              </a:rPr>
              <a:t>We conducted surveys that shows that </a:t>
            </a:r>
            <a:r>
              <a:rPr lang="en-GB" sz="2500" u="sng" dirty="0">
                <a:solidFill>
                  <a:srgbClr val="C00000"/>
                </a:solidFill>
                <a:latin typeface="Aptos" panose="020B0004020202020204" pitchFamily="34" charset="0"/>
                <a:ea typeface="Palatino" pitchFamily="2" charset="77"/>
              </a:rPr>
              <a:t>75%</a:t>
            </a:r>
            <a:r>
              <a:rPr lang="en-GB" sz="2500" dirty="0">
                <a:solidFill>
                  <a:srgbClr val="C00000"/>
                </a:solidFill>
                <a:latin typeface="Aptos" panose="020B0004020202020204" pitchFamily="34" charset="0"/>
                <a:ea typeface="Palatino" pitchFamily="2" charset="77"/>
              </a:rPr>
              <a:t> </a:t>
            </a:r>
            <a:r>
              <a:rPr lang="en-GB" sz="2500" dirty="0">
                <a:latin typeface="Aptos" panose="020B0004020202020204" pitchFamily="34" charset="0"/>
                <a:ea typeface="Palatino" pitchFamily="2" charset="77"/>
              </a:rPr>
              <a:t>of all pesticides used in Brazil are used in the Cerrado and the Cerrado-Amazon transition zone (…) </a:t>
            </a:r>
            <a:r>
              <a:rPr lang="en-GB" sz="2500" u="sng" dirty="0">
                <a:solidFill>
                  <a:srgbClr val="C00000"/>
                </a:solidFill>
                <a:latin typeface="Aptos" panose="020B0004020202020204" pitchFamily="34" charset="0"/>
                <a:ea typeface="Palatino" pitchFamily="2" charset="77"/>
              </a:rPr>
              <a:t>35% </a:t>
            </a:r>
            <a:r>
              <a:rPr lang="en-GB" sz="2500" dirty="0">
                <a:latin typeface="Aptos" panose="020B0004020202020204" pitchFamily="34" charset="0"/>
                <a:ea typeface="Palatino" pitchFamily="2" charset="77"/>
              </a:rPr>
              <a:t>of these pesticides are used on soybeans plantations. (…) </a:t>
            </a:r>
          </a:p>
          <a:p>
            <a:endParaRPr lang="en-GB" sz="2500" dirty="0">
              <a:latin typeface="Aptos" panose="020B0004020202020204" pitchFamily="34" charset="0"/>
              <a:ea typeface="Palatino" pitchFamily="2" charset="77"/>
            </a:endParaRPr>
          </a:p>
          <a:p>
            <a:r>
              <a:rPr lang="en-GB" sz="2500" dirty="0">
                <a:solidFill>
                  <a:srgbClr val="C00000"/>
                </a:solidFill>
                <a:latin typeface="Aptos" panose="020B0004020202020204" pitchFamily="34" charset="0"/>
                <a:ea typeface="Palatino" pitchFamily="2" charset="77"/>
              </a:rPr>
              <a:t>Brazil is the largest global user of pesticides</a:t>
            </a:r>
            <a:r>
              <a:rPr lang="en-GB" sz="2500" dirty="0">
                <a:latin typeface="Aptos" panose="020B0004020202020204" pitchFamily="34" charset="0"/>
                <a:ea typeface="Palatino" pitchFamily="2" charset="77"/>
              </a:rPr>
              <a:t>, the main market for companies like Bayer, Monsanto, and Syngenta</a:t>
            </a:r>
            <a:r>
              <a:rPr lang="en-NL" sz="2500" dirty="0">
                <a:latin typeface="Aptos" panose="020B0004020202020204" pitchFamily="34" charset="0"/>
                <a:ea typeface="Palatino" pitchFamily="2" charset="77"/>
              </a:rPr>
              <a:t>.” </a:t>
            </a:r>
          </a:p>
          <a:p>
            <a:pPr algn="r"/>
            <a:r>
              <a:rPr lang="en-NL" sz="2500" dirty="0">
                <a:latin typeface="Aptos" panose="020B0004020202020204" pitchFamily="34" charset="0"/>
                <a:ea typeface="Palatino" pitchFamily="2" charset="77"/>
              </a:rPr>
              <a:t>(Interview experpts)</a:t>
            </a:r>
          </a:p>
        </p:txBody>
      </p:sp>
      <p:sp>
        <p:nvSpPr>
          <p:cNvPr id="5" name="TextBox 4">
            <a:extLst>
              <a:ext uri="{FF2B5EF4-FFF2-40B4-BE49-F238E27FC236}">
                <a16:creationId xmlns:a16="http://schemas.microsoft.com/office/drawing/2014/main" id="{41BACAAF-4A61-F515-E134-9E1332CBF93E}"/>
              </a:ext>
            </a:extLst>
          </p:cNvPr>
          <p:cNvSpPr txBox="1"/>
          <p:nvPr/>
        </p:nvSpPr>
        <p:spPr>
          <a:xfrm>
            <a:off x="838200" y="5709269"/>
            <a:ext cx="10029092" cy="707886"/>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t>
            </a:r>
            <a:r>
              <a:rPr lang="en-GB" sz="1000" dirty="0">
                <a:solidFill>
                  <a:srgbClr val="222222"/>
                </a:solidFill>
                <a:latin typeface="Palatino" pitchFamily="2" charset="77"/>
                <a:ea typeface="Palatino" pitchFamily="2" charset="77"/>
              </a:rPr>
              <a:t>Vinícius Mendes, &amp; Cristina Y. A. Inoue. (2024). PLANET4B_Case-Trade&amp;GVCs_Coding-of-20-interviews [Data set]. Zenodo. https://</a:t>
            </a:r>
            <a:r>
              <a:rPr lang="en-GB" sz="1000" dirty="0" err="1">
                <a:solidFill>
                  <a:srgbClr val="222222"/>
                </a:solidFill>
                <a:latin typeface="Palatino" pitchFamily="2" charset="77"/>
                <a:ea typeface="Palatino" pitchFamily="2" charset="77"/>
              </a:rPr>
              <a:t>doi.org</a:t>
            </a:r>
            <a:r>
              <a:rPr lang="en-GB" sz="1000" dirty="0">
                <a:solidFill>
                  <a:srgbClr val="222222"/>
                </a:solidFill>
                <a:latin typeface="Palatino" pitchFamily="2" charset="77"/>
                <a:ea typeface="Palatino" pitchFamily="2" charset="77"/>
              </a:rPr>
              <a:t>/10.5281/zenodo.13254987   </a:t>
            </a:r>
          </a:p>
        </p:txBody>
      </p:sp>
      <p:sp>
        <p:nvSpPr>
          <p:cNvPr id="7" name="Titel 1">
            <a:extLst>
              <a:ext uri="{FF2B5EF4-FFF2-40B4-BE49-F238E27FC236}">
                <a16:creationId xmlns:a16="http://schemas.microsoft.com/office/drawing/2014/main" id="{FDFACF2F-A3E7-BF40-2C44-F4033E140BAB}"/>
              </a:ext>
            </a:extLst>
          </p:cNvPr>
          <p:cNvSpPr>
            <a:spLocks noGrp="1"/>
          </p:cNvSpPr>
          <p:nvPr>
            <p:ph type="title"/>
          </p:nvPr>
        </p:nvSpPr>
        <p:spPr>
          <a:xfrm>
            <a:off x="838200" y="365125"/>
            <a:ext cx="10515600" cy="1325563"/>
          </a:xfrm>
        </p:spPr>
        <p:txBody>
          <a:bodyPr/>
          <a:lstStyle/>
          <a:p>
            <a:r>
              <a:rPr lang="en-US" dirty="0">
                <a:latin typeface="Aptos" panose="020B0004020202020204" pitchFamily="34" charset="0"/>
                <a:ea typeface="Palatino" pitchFamily="2" charset="77"/>
                <a:cs typeface="Aparajita" panose="02020603050405020304" pitchFamily="18" charset="0"/>
              </a:rPr>
              <a:t>Soy supply chains and </a:t>
            </a:r>
            <a:r>
              <a:rPr lang="en-US" u="sng" dirty="0">
                <a:latin typeface="Aptos" panose="020B0004020202020204" pitchFamily="34" charset="0"/>
                <a:ea typeface="Palatino" pitchFamily="2" charset="77"/>
                <a:cs typeface="Aparajita" panose="02020603050405020304" pitchFamily="18" charset="0"/>
              </a:rPr>
              <a:t>pesticides</a:t>
            </a:r>
            <a:r>
              <a:rPr lang="en-US" dirty="0">
                <a:latin typeface="Aptos" panose="020B0004020202020204" pitchFamily="34" charset="0"/>
                <a:ea typeface="Palatino" pitchFamily="2" charset="77"/>
                <a:cs typeface="Aparajita" panose="02020603050405020304" pitchFamily="18" charset="0"/>
              </a:rPr>
              <a:t> in Santarém, Brazilian Amazon</a:t>
            </a:r>
            <a:endParaRPr lang="en-US" sz="2400" u="sng" dirty="0">
              <a:solidFill>
                <a:srgbClr val="FF0000"/>
              </a:solidFill>
              <a:latin typeface="Aptos" panose="020B0004020202020204" pitchFamily="34" charset="0"/>
              <a:ea typeface="Palatino" pitchFamily="2" charset="77"/>
              <a:cs typeface="Aparajita" panose="02020603050405020304" pitchFamily="18" charset="0"/>
            </a:endParaRPr>
          </a:p>
        </p:txBody>
      </p:sp>
    </p:spTree>
    <p:extLst>
      <p:ext uri="{BB962C8B-B14F-4D97-AF65-F5344CB8AC3E}">
        <p14:creationId xmlns:p14="http://schemas.microsoft.com/office/powerpoint/2010/main" val="242015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6C586-7B91-A51D-DD51-F45F9A8ADF3A}"/>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F862ED04-686D-9590-8F26-F92293C6E5E4}"/>
              </a:ext>
            </a:extLst>
          </p:cNvPr>
          <p:cNvSpPr>
            <a:spLocks noGrp="1"/>
          </p:cNvSpPr>
          <p:nvPr>
            <p:ph type="sldNum" sz="quarter" idx="12"/>
          </p:nvPr>
        </p:nvSpPr>
        <p:spPr/>
        <p:txBody>
          <a:bodyPr/>
          <a:lstStyle/>
          <a:p>
            <a:fld id="{D725F4C8-A4ED-4F06-9015-63B7B8FAC2B8}" type="slidenum">
              <a:rPr lang="de-DE" smtClean="0"/>
              <a:t>12</a:t>
            </a:fld>
            <a:endParaRPr lang="de-DE"/>
          </a:p>
        </p:txBody>
      </p:sp>
      <p:sp>
        <p:nvSpPr>
          <p:cNvPr id="6" name="TextBox 5">
            <a:extLst>
              <a:ext uri="{FF2B5EF4-FFF2-40B4-BE49-F238E27FC236}">
                <a16:creationId xmlns:a16="http://schemas.microsoft.com/office/drawing/2014/main" id="{921958E9-2735-7E8D-B234-7908EE015784}"/>
              </a:ext>
            </a:extLst>
          </p:cNvPr>
          <p:cNvSpPr txBox="1"/>
          <p:nvPr/>
        </p:nvSpPr>
        <p:spPr>
          <a:xfrm>
            <a:off x="838200" y="1829836"/>
            <a:ext cx="9400082" cy="4093428"/>
          </a:xfrm>
          <a:prstGeom prst="rect">
            <a:avLst/>
          </a:prstGeom>
          <a:noFill/>
        </p:spPr>
        <p:txBody>
          <a:bodyPr wrap="square">
            <a:spAutoFit/>
          </a:bodyPr>
          <a:lstStyle/>
          <a:p>
            <a:r>
              <a:rPr lang="en-US" sz="2000" dirty="0">
                <a:latin typeface="Aptos" panose="020B0004020202020204" pitchFamily="34" charset="0"/>
                <a:ea typeface="Palatino" pitchFamily="2" charset="77"/>
              </a:rPr>
              <a:t>Our analysis shows how trade relations between the EU and Brazil contribute to the ongoing pesticide problems in the Amazon. This happens due to a process known as “circle of poison” (Weir and Schapiro, 1981). </a:t>
            </a:r>
            <a:r>
              <a:rPr lang="en-US" sz="2000" dirty="0">
                <a:solidFill>
                  <a:srgbClr val="C00000"/>
                </a:solidFill>
                <a:latin typeface="Aptos" panose="020B0004020202020204" pitchFamily="34" charset="0"/>
                <a:ea typeface="Palatino" pitchFamily="2" charset="77"/>
              </a:rPr>
              <a:t>The EU exports domestically banned pesticides for use on soybean plantation in the Amazon and the Cerrado, while some of these soy commodities return to the EU by way of imports. </a:t>
            </a:r>
          </a:p>
          <a:p>
            <a:endParaRPr lang="en-US" sz="2000" dirty="0">
              <a:latin typeface="Aptos" panose="020B0004020202020204" pitchFamily="34" charset="0"/>
              <a:ea typeface="Palatino" pitchFamily="2" charset="77"/>
            </a:endParaRPr>
          </a:p>
          <a:p>
            <a:r>
              <a:rPr lang="en-US" sz="2000" dirty="0">
                <a:latin typeface="Aptos" panose="020B0004020202020204" pitchFamily="34" charset="0"/>
                <a:ea typeface="Palatino" pitchFamily="2" charset="77"/>
              </a:rPr>
              <a:t>We identify that </a:t>
            </a:r>
            <a:r>
              <a:rPr lang="en-US" sz="2000" dirty="0">
                <a:solidFill>
                  <a:srgbClr val="C00000"/>
                </a:solidFill>
                <a:latin typeface="Aptos" panose="020B0004020202020204" pitchFamily="34" charset="0"/>
                <a:ea typeface="Palatino" pitchFamily="2" charset="77"/>
              </a:rPr>
              <a:t>the drivers of pesticide pollution in the Amazon are the same of the Nitrogen pollution crisis in the Netherlands</a:t>
            </a:r>
            <a:r>
              <a:rPr lang="en-US" sz="2000" dirty="0">
                <a:latin typeface="Aptos" panose="020B0004020202020204" pitchFamily="34" charset="0"/>
                <a:ea typeface="Palatino" pitchFamily="2" charset="77"/>
              </a:rPr>
              <a:t>. By importing Brazilian soy, the Netherlands imports back not only pesticides used in soy plantations, but also the driver for the Nitrogen crisis: animal feed in the form of soy, which sustain the Dutch cattle farming industry, the main cause of the excessive Nitrogen deposition in the country. </a:t>
            </a:r>
          </a:p>
          <a:p>
            <a:endParaRPr lang="en-NL" sz="2000" dirty="0">
              <a:latin typeface="Aptos" panose="020B0004020202020204" pitchFamily="34" charset="0"/>
              <a:ea typeface="Palatino" pitchFamily="2" charset="77"/>
            </a:endParaRPr>
          </a:p>
        </p:txBody>
      </p:sp>
      <p:sp>
        <p:nvSpPr>
          <p:cNvPr id="2" name="Titel 1">
            <a:extLst>
              <a:ext uri="{FF2B5EF4-FFF2-40B4-BE49-F238E27FC236}">
                <a16:creationId xmlns:a16="http://schemas.microsoft.com/office/drawing/2014/main" id="{39A8F09D-7B83-F2A2-8D11-A06A4160C1D1}"/>
              </a:ext>
            </a:extLst>
          </p:cNvPr>
          <p:cNvSpPr>
            <a:spLocks noGrp="1"/>
          </p:cNvSpPr>
          <p:nvPr>
            <p:ph type="title"/>
          </p:nvPr>
        </p:nvSpPr>
        <p:spPr>
          <a:xfrm>
            <a:off x="838200" y="365125"/>
            <a:ext cx="10515600" cy="1325563"/>
          </a:xfrm>
        </p:spPr>
        <p:txBody>
          <a:bodyPr/>
          <a:lstStyle/>
          <a:p>
            <a:r>
              <a:rPr lang="en-US" dirty="0">
                <a:latin typeface="Aptos" panose="020B0004020202020204" pitchFamily="34" charset="0"/>
                <a:ea typeface="Palatino" pitchFamily="2" charset="77"/>
              </a:rPr>
              <a:t>Key findings </a:t>
            </a:r>
            <a:br>
              <a:rPr lang="en-US" dirty="0">
                <a:latin typeface="Aptos" panose="020B0004020202020204" pitchFamily="34" charset="0"/>
                <a:ea typeface="Palatino" pitchFamily="2" charset="77"/>
              </a:rPr>
            </a:br>
            <a:r>
              <a:rPr lang="en-US" dirty="0">
                <a:latin typeface="Aptos" panose="020B0004020202020204" pitchFamily="34" charset="0"/>
                <a:ea typeface="Palatino" pitchFamily="2" charset="77"/>
              </a:rPr>
              <a:t>“Soy trade and pesticide pollution”</a:t>
            </a:r>
            <a:endParaRPr lang="en-US" sz="2400" u="sng" dirty="0">
              <a:solidFill>
                <a:srgbClr val="FF0000"/>
              </a:solidFill>
              <a:latin typeface="Aptos" panose="020B0004020202020204" pitchFamily="34" charset="0"/>
              <a:ea typeface="Palatino" pitchFamily="2" charset="77"/>
            </a:endParaRPr>
          </a:p>
        </p:txBody>
      </p:sp>
    </p:spTree>
    <p:extLst>
      <p:ext uri="{BB962C8B-B14F-4D97-AF65-F5344CB8AC3E}">
        <p14:creationId xmlns:p14="http://schemas.microsoft.com/office/powerpoint/2010/main" val="22417408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3C5AF5-3A18-2E15-9DBA-536A518C43ED}"/>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F3B75E54-9717-69B5-C392-AA2A5E4E8AD8}"/>
              </a:ext>
            </a:extLst>
          </p:cNvPr>
          <p:cNvSpPr>
            <a:spLocks noGrp="1"/>
          </p:cNvSpPr>
          <p:nvPr>
            <p:ph type="sldNum" sz="quarter" idx="12"/>
          </p:nvPr>
        </p:nvSpPr>
        <p:spPr/>
        <p:txBody>
          <a:bodyPr/>
          <a:lstStyle/>
          <a:p>
            <a:fld id="{D725F4C8-A4ED-4F06-9015-63B7B8FAC2B8}" type="slidenum">
              <a:rPr lang="de-DE" smtClean="0"/>
              <a:t>13</a:t>
            </a:fld>
            <a:endParaRPr lang="de-DE"/>
          </a:p>
        </p:txBody>
      </p:sp>
      <p:pic>
        <p:nvPicPr>
          <p:cNvPr id="2" name="Picture 1">
            <a:extLst>
              <a:ext uri="{FF2B5EF4-FFF2-40B4-BE49-F238E27FC236}">
                <a16:creationId xmlns:a16="http://schemas.microsoft.com/office/drawing/2014/main" id="{9E4CE4C2-CEC8-477B-0FCE-3A8939532331}"/>
              </a:ext>
            </a:extLst>
          </p:cNvPr>
          <p:cNvPicPr>
            <a:picLocks noChangeAspect="1"/>
          </p:cNvPicPr>
          <p:nvPr/>
        </p:nvPicPr>
        <p:blipFill>
          <a:blip r:embed="rId3"/>
          <a:stretch>
            <a:fillRect/>
          </a:stretch>
        </p:blipFill>
        <p:spPr>
          <a:xfrm>
            <a:off x="5397031" y="136525"/>
            <a:ext cx="4496477" cy="6250985"/>
          </a:xfrm>
          <a:prstGeom prst="rect">
            <a:avLst/>
          </a:prstGeom>
        </p:spPr>
      </p:pic>
      <p:sp>
        <p:nvSpPr>
          <p:cNvPr id="3" name="TextBox 2">
            <a:extLst>
              <a:ext uri="{FF2B5EF4-FFF2-40B4-BE49-F238E27FC236}">
                <a16:creationId xmlns:a16="http://schemas.microsoft.com/office/drawing/2014/main" id="{C1AF62C5-E649-2A76-2D18-34C64204613A}"/>
              </a:ext>
            </a:extLst>
          </p:cNvPr>
          <p:cNvSpPr txBox="1"/>
          <p:nvPr/>
        </p:nvSpPr>
        <p:spPr>
          <a:xfrm>
            <a:off x="566186" y="320457"/>
            <a:ext cx="4624000" cy="5016758"/>
          </a:xfrm>
          <a:prstGeom prst="rect">
            <a:avLst/>
          </a:prstGeom>
          <a:noFill/>
        </p:spPr>
        <p:txBody>
          <a:bodyPr wrap="square">
            <a:spAutoFit/>
          </a:bodyPr>
          <a:lstStyle/>
          <a:p>
            <a:r>
              <a:rPr lang="en-AU" sz="4000" noProof="0" dirty="0">
                <a:latin typeface="Aptos" panose="020B0004020202020204" pitchFamily="34" charset="0"/>
                <a:ea typeface="Palatino" pitchFamily="2" charset="77"/>
              </a:rPr>
              <a:t>EU exports to Brazil agro-chemical substances and pesticides that have been forbidden for decades in the EU’s own territory</a:t>
            </a:r>
          </a:p>
          <a:p>
            <a:endParaRPr lang="en-AU" sz="4000" noProof="0" dirty="0">
              <a:latin typeface="Aptos" panose="020B0004020202020204" pitchFamily="34" charset="0"/>
              <a:ea typeface="Palatino" pitchFamily="2" charset="77"/>
            </a:endParaRPr>
          </a:p>
        </p:txBody>
      </p:sp>
      <p:sp>
        <p:nvSpPr>
          <p:cNvPr id="5" name="TextBox 4">
            <a:extLst>
              <a:ext uri="{FF2B5EF4-FFF2-40B4-BE49-F238E27FC236}">
                <a16:creationId xmlns:a16="http://schemas.microsoft.com/office/drawing/2014/main" id="{48EC2CB3-18B7-89B7-918C-FF76AA2796B5}"/>
              </a:ext>
            </a:extLst>
          </p:cNvPr>
          <p:cNvSpPr txBox="1"/>
          <p:nvPr/>
        </p:nvSpPr>
        <p:spPr>
          <a:xfrm>
            <a:off x="7245245" y="5956240"/>
            <a:ext cx="4946755" cy="800219"/>
          </a:xfrm>
          <a:prstGeom prst="rect">
            <a:avLst/>
          </a:prstGeom>
          <a:noFill/>
        </p:spPr>
        <p:txBody>
          <a:bodyPr wrap="square">
            <a:spAutoFit/>
          </a:bodyPr>
          <a:lstStyle/>
          <a:p>
            <a:pPr algn="r"/>
            <a:r>
              <a:rPr lang="nl-NL" dirty="0" err="1">
                <a:latin typeface="Palatino" pitchFamily="2" charset="77"/>
                <a:ea typeface="Palatino" pitchFamily="2" charset="77"/>
              </a:rPr>
              <a:t>Bombardi</a:t>
            </a:r>
            <a:r>
              <a:rPr lang="nl-NL" dirty="0">
                <a:latin typeface="Palatino" pitchFamily="2" charset="77"/>
                <a:ea typeface="Palatino" pitchFamily="2" charset="77"/>
              </a:rPr>
              <a:t>, 2021, p.49</a:t>
            </a:r>
            <a:endParaRPr lang="en-NL" dirty="0">
              <a:latin typeface="Palatino" pitchFamily="2" charset="77"/>
              <a:ea typeface="Palatino" pitchFamily="2" charset="77"/>
            </a:endParaRPr>
          </a:p>
          <a:p>
            <a:endParaRPr lang="en-NL" sz="2800" dirty="0">
              <a:latin typeface="Palatino" pitchFamily="2" charset="77"/>
              <a:ea typeface="Palatino" pitchFamily="2" charset="77"/>
            </a:endParaRPr>
          </a:p>
        </p:txBody>
      </p:sp>
    </p:spTree>
    <p:extLst>
      <p:ext uri="{BB962C8B-B14F-4D97-AF65-F5344CB8AC3E}">
        <p14:creationId xmlns:p14="http://schemas.microsoft.com/office/powerpoint/2010/main" val="2122756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E4EE41-1FA2-5498-0677-9E4E61A979A1}"/>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B9E51991-F1FC-0884-EB1D-D25E2EB8A4B4}"/>
              </a:ext>
            </a:extLst>
          </p:cNvPr>
          <p:cNvSpPr>
            <a:spLocks noGrp="1"/>
          </p:cNvSpPr>
          <p:nvPr>
            <p:ph type="sldNum" sz="quarter" idx="12"/>
          </p:nvPr>
        </p:nvSpPr>
        <p:spPr/>
        <p:txBody>
          <a:bodyPr/>
          <a:lstStyle/>
          <a:p>
            <a:fld id="{D725F4C8-A4ED-4F06-9015-63B7B8FAC2B8}" type="slidenum">
              <a:rPr lang="de-DE" smtClean="0"/>
              <a:t>14</a:t>
            </a:fld>
            <a:endParaRPr lang="de-DE"/>
          </a:p>
        </p:txBody>
      </p:sp>
      <p:sp>
        <p:nvSpPr>
          <p:cNvPr id="6" name="TextBox 5">
            <a:extLst>
              <a:ext uri="{FF2B5EF4-FFF2-40B4-BE49-F238E27FC236}">
                <a16:creationId xmlns:a16="http://schemas.microsoft.com/office/drawing/2014/main" id="{42F85102-2C8F-3612-9EFC-E32342A9C1AA}"/>
              </a:ext>
            </a:extLst>
          </p:cNvPr>
          <p:cNvSpPr txBox="1"/>
          <p:nvPr/>
        </p:nvSpPr>
        <p:spPr>
          <a:xfrm>
            <a:off x="840713" y="1730190"/>
            <a:ext cx="4077326" cy="4093428"/>
          </a:xfrm>
          <a:prstGeom prst="rect">
            <a:avLst/>
          </a:prstGeom>
          <a:noFill/>
        </p:spPr>
        <p:txBody>
          <a:bodyPr wrap="square">
            <a:spAutoFit/>
          </a:bodyPr>
          <a:lstStyle/>
          <a:p>
            <a:r>
              <a:rPr lang="en-GB" sz="2000" dirty="0">
                <a:solidFill>
                  <a:srgbClr val="C00000"/>
                </a:solidFill>
                <a:latin typeface="Aptos" panose="020B0004020202020204" pitchFamily="34" charset="0"/>
                <a:ea typeface="Palatino" pitchFamily="2" charset="77"/>
              </a:rPr>
              <a:t>Tata Steel </a:t>
            </a:r>
            <a:r>
              <a:rPr lang="en-GB" sz="2000" dirty="0">
                <a:latin typeface="Aptos" panose="020B0004020202020204" pitchFamily="34" charset="0"/>
                <a:ea typeface="Palatino" pitchFamily="2" charset="77"/>
              </a:rPr>
              <a:t>creates pollution and public health concerns in IJmuiden, The Netherlands</a:t>
            </a:r>
          </a:p>
          <a:p>
            <a:endParaRPr lang="en-GB" sz="2000" dirty="0">
              <a:latin typeface="Aptos" panose="020B0004020202020204" pitchFamily="34" charset="0"/>
              <a:ea typeface="Palatino" pitchFamily="2" charset="77"/>
            </a:endParaRPr>
          </a:p>
          <a:p>
            <a:r>
              <a:rPr lang="en-GB" dirty="0">
                <a:latin typeface="Aptos" panose="020B0004020202020204" pitchFamily="34" charset="0"/>
                <a:ea typeface="Palatino" pitchFamily="2" charset="77"/>
              </a:rPr>
              <a:t>Tata Steel in IJmuiden, Netherlands, is facing scrutiny and public outcry due to water pollution concerns. </a:t>
            </a:r>
            <a:r>
              <a:rPr lang="en-GB" dirty="0">
                <a:solidFill>
                  <a:srgbClr val="C00000"/>
                </a:solidFill>
                <a:latin typeface="Aptos" panose="020B0004020202020204" pitchFamily="34" charset="0"/>
                <a:ea typeface="Palatino" pitchFamily="2" charset="77"/>
              </a:rPr>
              <a:t>The company discharges wastewater containing heavy metals</a:t>
            </a:r>
            <a:r>
              <a:rPr lang="en-GB" b="1" dirty="0">
                <a:latin typeface="Aptos" panose="020B0004020202020204" pitchFamily="34" charset="0"/>
                <a:ea typeface="Palatino" pitchFamily="2" charset="77"/>
              </a:rPr>
              <a:t> </a:t>
            </a:r>
            <a:r>
              <a:rPr lang="en-GB" dirty="0">
                <a:latin typeface="Aptos" panose="020B0004020202020204" pitchFamily="34" charset="0"/>
                <a:ea typeface="Palatino" pitchFamily="2" charset="77"/>
              </a:rPr>
              <a:t>and other pollutants into the North Sea Canal, </a:t>
            </a:r>
            <a:r>
              <a:rPr lang="en-GB" dirty="0">
                <a:solidFill>
                  <a:srgbClr val="C00000"/>
                </a:solidFill>
                <a:latin typeface="Aptos" panose="020B0004020202020204" pitchFamily="34" charset="0"/>
                <a:ea typeface="Palatino" pitchFamily="2" charset="77"/>
              </a:rPr>
              <a:t>impacting water quality </a:t>
            </a:r>
            <a:r>
              <a:rPr lang="en-GB" dirty="0">
                <a:latin typeface="Aptos" panose="020B0004020202020204" pitchFamily="34" charset="0"/>
                <a:ea typeface="Palatino" pitchFamily="2" charset="77"/>
              </a:rPr>
              <a:t>and potentially harming the environment. Additionally, </a:t>
            </a:r>
            <a:r>
              <a:rPr lang="en-GB" dirty="0">
                <a:solidFill>
                  <a:srgbClr val="C00000"/>
                </a:solidFill>
                <a:latin typeface="Aptos" panose="020B0004020202020204" pitchFamily="34" charset="0"/>
                <a:ea typeface="Palatino" pitchFamily="2" charset="77"/>
              </a:rPr>
              <a:t>concerns exist about groundwater contamination with substances like Chromium-6</a:t>
            </a:r>
            <a:r>
              <a:rPr lang="en-GB" dirty="0">
                <a:latin typeface="Aptos" panose="020B0004020202020204" pitchFamily="34" charset="0"/>
                <a:ea typeface="Palatino" pitchFamily="2" charset="77"/>
              </a:rPr>
              <a:t>. </a:t>
            </a:r>
            <a:endParaRPr lang="en-NL" dirty="0">
              <a:latin typeface="Aptos" panose="020B0004020202020204" pitchFamily="34" charset="0"/>
              <a:ea typeface="Palatino" pitchFamily="2" charset="77"/>
            </a:endParaRPr>
          </a:p>
        </p:txBody>
      </p:sp>
      <p:pic>
        <p:nvPicPr>
          <p:cNvPr id="1026" name="Picture 2" descr="Ej Atlas">
            <a:extLst>
              <a:ext uri="{FF2B5EF4-FFF2-40B4-BE49-F238E27FC236}">
                <a16:creationId xmlns:a16="http://schemas.microsoft.com/office/drawing/2014/main" id="{E137D1C1-9F55-EFF8-6F94-473CEC9686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6096" y="1700210"/>
            <a:ext cx="7318274" cy="4529362"/>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822988A1-30DB-2558-9EA5-A00DB9C06CFF}"/>
              </a:ext>
            </a:extLst>
          </p:cNvPr>
          <p:cNvSpPr>
            <a:spLocks noGrp="1"/>
          </p:cNvSpPr>
          <p:nvPr>
            <p:ph type="title"/>
          </p:nvPr>
        </p:nvSpPr>
        <p:spPr>
          <a:xfrm>
            <a:off x="838200" y="365125"/>
            <a:ext cx="10515600" cy="1325563"/>
          </a:xfrm>
        </p:spPr>
        <p:txBody>
          <a:bodyPr/>
          <a:lstStyle/>
          <a:p>
            <a:r>
              <a:rPr lang="en-US" dirty="0">
                <a:latin typeface="Aptos" panose="020B0004020202020204" pitchFamily="34" charset="0"/>
                <a:ea typeface="Palatino" pitchFamily="2" charset="77"/>
              </a:rPr>
              <a:t>Chemical pollution is not a problem only in the Amazon, but in EU/Netherlands too</a:t>
            </a:r>
            <a:endParaRPr lang="en-US" sz="2400" u="sng" dirty="0">
              <a:solidFill>
                <a:srgbClr val="FF0000"/>
              </a:solidFill>
              <a:latin typeface="Aptos" panose="020B0004020202020204" pitchFamily="34" charset="0"/>
              <a:ea typeface="Palatino" pitchFamily="2" charset="77"/>
            </a:endParaRPr>
          </a:p>
        </p:txBody>
      </p:sp>
    </p:spTree>
    <p:extLst>
      <p:ext uri="{BB962C8B-B14F-4D97-AF65-F5344CB8AC3E}">
        <p14:creationId xmlns:p14="http://schemas.microsoft.com/office/powerpoint/2010/main" val="2191584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8014C9-9B40-61F8-1B34-65B34DDD8C6E}"/>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9040A087-AD1C-6AA7-0890-7EA5EB429D12}"/>
              </a:ext>
            </a:extLst>
          </p:cNvPr>
          <p:cNvSpPr>
            <a:spLocks noGrp="1"/>
          </p:cNvSpPr>
          <p:nvPr>
            <p:ph type="sldNum" sz="quarter" idx="12"/>
          </p:nvPr>
        </p:nvSpPr>
        <p:spPr/>
        <p:txBody>
          <a:bodyPr/>
          <a:lstStyle/>
          <a:p>
            <a:fld id="{D725F4C8-A4ED-4F06-9015-63B7B8FAC2B8}" type="slidenum">
              <a:rPr lang="de-DE" smtClean="0"/>
              <a:t>15</a:t>
            </a:fld>
            <a:endParaRPr lang="de-DE"/>
          </a:p>
        </p:txBody>
      </p:sp>
      <p:sp>
        <p:nvSpPr>
          <p:cNvPr id="6" name="TextBox 5">
            <a:extLst>
              <a:ext uri="{FF2B5EF4-FFF2-40B4-BE49-F238E27FC236}">
                <a16:creationId xmlns:a16="http://schemas.microsoft.com/office/drawing/2014/main" id="{C72D711E-62D2-8079-0AD0-51A716D141A7}"/>
              </a:ext>
            </a:extLst>
          </p:cNvPr>
          <p:cNvSpPr txBox="1"/>
          <p:nvPr/>
        </p:nvSpPr>
        <p:spPr>
          <a:xfrm>
            <a:off x="947127" y="2454639"/>
            <a:ext cx="3567659" cy="3908762"/>
          </a:xfrm>
          <a:prstGeom prst="rect">
            <a:avLst/>
          </a:prstGeom>
          <a:noFill/>
        </p:spPr>
        <p:txBody>
          <a:bodyPr wrap="square">
            <a:spAutoFit/>
          </a:bodyPr>
          <a:lstStyle/>
          <a:p>
            <a:r>
              <a:rPr lang="en-GB" sz="2000" dirty="0">
                <a:latin typeface="Aptos" panose="020B0004020202020204" pitchFamily="34" charset="0"/>
                <a:ea typeface="Palatino" pitchFamily="2" charset="77"/>
              </a:rPr>
              <a:t>Last week (June 2025) the </a:t>
            </a:r>
            <a:r>
              <a:rPr lang="en-GB" sz="2000" dirty="0">
                <a:solidFill>
                  <a:srgbClr val="C00000"/>
                </a:solidFill>
                <a:latin typeface="Aptos" panose="020B0004020202020204" pitchFamily="34" charset="0"/>
                <a:ea typeface="Palatino" pitchFamily="2" charset="77"/>
              </a:rPr>
              <a:t>congress made the decision to stop charging taxes to the chemical industry in The Netherlands </a:t>
            </a:r>
            <a:r>
              <a:rPr lang="en-GB" sz="2000" dirty="0">
                <a:latin typeface="Aptos" panose="020B0004020202020204" pitchFamily="34" charset="0"/>
                <a:ea typeface="Palatino" pitchFamily="2" charset="77"/>
              </a:rPr>
              <a:t>for their CO2 emissions</a:t>
            </a:r>
          </a:p>
          <a:p>
            <a:endParaRPr lang="en-GB" sz="2000" dirty="0">
              <a:latin typeface="Aptos" panose="020B0004020202020204" pitchFamily="34" charset="0"/>
              <a:ea typeface="Palatino" pitchFamily="2" charset="77"/>
            </a:endParaRPr>
          </a:p>
          <a:p>
            <a:r>
              <a:rPr lang="en-GB" dirty="0">
                <a:latin typeface="Aptos" panose="020B0004020202020204" pitchFamily="34" charset="0"/>
                <a:ea typeface="Palatino" pitchFamily="2" charset="77"/>
              </a:rPr>
              <a:t>Dutch industry will soon no longer have to pay extra for its emissions of gases that warm the planet. </a:t>
            </a:r>
            <a:r>
              <a:rPr lang="en-GB" dirty="0">
                <a:solidFill>
                  <a:srgbClr val="C00000"/>
                </a:solidFill>
                <a:latin typeface="Aptos" panose="020B0004020202020204" pitchFamily="34" charset="0"/>
                <a:ea typeface="Palatino" pitchFamily="2" charset="77"/>
              </a:rPr>
              <a:t>A majority in the House of Representatives has voted to abolish the Dutch CO2 tax </a:t>
            </a:r>
            <a:endParaRPr lang="en-NL" dirty="0">
              <a:solidFill>
                <a:srgbClr val="C00000"/>
              </a:solidFill>
              <a:latin typeface="Aptos" panose="020B0004020202020204" pitchFamily="34" charset="0"/>
              <a:ea typeface="Palatino" pitchFamily="2" charset="77"/>
            </a:endParaRPr>
          </a:p>
        </p:txBody>
      </p:sp>
      <p:pic>
        <p:nvPicPr>
          <p:cNvPr id="2050" name="Picture 2">
            <a:extLst>
              <a:ext uri="{FF2B5EF4-FFF2-40B4-BE49-F238E27FC236}">
                <a16:creationId xmlns:a16="http://schemas.microsoft.com/office/drawing/2014/main" id="{55EEB7E2-83D6-6167-4C22-22ACAD1512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1907" y="2454639"/>
            <a:ext cx="6655633" cy="374379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459DBE23-3CCB-ACFB-9EC9-52DABDFD2024}"/>
              </a:ext>
            </a:extLst>
          </p:cNvPr>
          <p:cNvSpPr>
            <a:spLocks noGrp="1"/>
          </p:cNvSpPr>
          <p:nvPr>
            <p:ph type="title"/>
          </p:nvPr>
        </p:nvSpPr>
        <p:spPr>
          <a:xfrm>
            <a:off x="838200" y="365125"/>
            <a:ext cx="10515600" cy="1325563"/>
          </a:xfrm>
        </p:spPr>
        <p:txBody>
          <a:bodyPr>
            <a:normAutofit/>
          </a:bodyPr>
          <a:lstStyle/>
          <a:p>
            <a:r>
              <a:rPr lang="en-US" dirty="0">
                <a:latin typeface="Aptos" panose="020B0004020202020204" pitchFamily="34" charset="0"/>
                <a:ea typeface="Palatino" pitchFamily="2" charset="77"/>
              </a:rPr>
              <a:t>Chemical pollution in the EU/Netherlands..</a:t>
            </a:r>
            <a:br>
              <a:rPr lang="en-US" dirty="0">
                <a:latin typeface="Aptos" panose="020B0004020202020204" pitchFamily="34" charset="0"/>
                <a:ea typeface="Palatino" pitchFamily="2" charset="77"/>
              </a:rPr>
            </a:br>
            <a:r>
              <a:rPr lang="en-US" dirty="0">
                <a:latin typeface="Aptos" panose="020B0004020202020204" pitchFamily="34" charset="0"/>
                <a:ea typeface="Palatino" pitchFamily="2" charset="77"/>
              </a:rPr>
              <a:t>Recent backlash</a:t>
            </a:r>
            <a:endParaRPr lang="en-US" sz="2400" u="sng" dirty="0">
              <a:solidFill>
                <a:srgbClr val="FF0000"/>
              </a:solidFill>
              <a:latin typeface="Aptos" panose="020B0004020202020204" pitchFamily="34" charset="0"/>
              <a:ea typeface="Palatino" pitchFamily="2" charset="77"/>
            </a:endParaRPr>
          </a:p>
        </p:txBody>
      </p:sp>
    </p:spTree>
    <p:extLst>
      <p:ext uri="{BB962C8B-B14F-4D97-AF65-F5344CB8AC3E}">
        <p14:creationId xmlns:p14="http://schemas.microsoft.com/office/powerpoint/2010/main" val="16785718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8A7FC-6FED-B7E3-4CFF-A41E31B4E249}"/>
              </a:ext>
            </a:extLst>
          </p:cNvPr>
          <p:cNvSpPr>
            <a:spLocks noGrp="1"/>
          </p:cNvSpPr>
          <p:nvPr>
            <p:ph type="title"/>
          </p:nvPr>
        </p:nvSpPr>
        <p:spPr>
          <a:xfrm>
            <a:off x="838200" y="365125"/>
            <a:ext cx="8949267" cy="1325563"/>
          </a:xfrm>
        </p:spPr>
        <p:txBody>
          <a:bodyPr>
            <a:normAutofit fontScale="90000"/>
          </a:bodyPr>
          <a:lstStyle/>
          <a:p>
            <a:r>
              <a:rPr lang="en-GB" dirty="0"/>
              <a:t>Leverage points for change in the trade sector: recommendations from our research</a:t>
            </a:r>
          </a:p>
        </p:txBody>
      </p:sp>
      <p:sp>
        <p:nvSpPr>
          <p:cNvPr id="3" name="Content Placeholder 2">
            <a:extLst>
              <a:ext uri="{FF2B5EF4-FFF2-40B4-BE49-F238E27FC236}">
                <a16:creationId xmlns:a16="http://schemas.microsoft.com/office/drawing/2014/main" id="{02BDD0FD-4629-AA73-A733-BC19EDF2B79D}"/>
              </a:ext>
            </a:extLst>
          </p:cNvPr>
          <p:cNvSpPr>
            <a:spLocks noGrp="1"/>
          </p:cNvSpPr>
          <p:nvPr>
            <p:ph idx="1"/>
          </p:nvPr>
        </p:nvSpPr>
        <p:spPr/>
        <p:txBody>
          <a:bodyPr>
            <a:normAutofit/>
          </a:bodyPr>
          <a:lstStyle/>
          <a:p>
            <a:pPr marL="457200" indent="-457200">
              <a:buAutoNum type="arabicPeriod"/>
            </a:pPr>
            <a:r>
              <a:rPr lang="en-GB" sz="1900" dirty="0">
                <a:solidFill>
                  <a:schemeClr val="tx1"/>
                </a:solidFill>
                <a:latin typeface="Aptos" panose="020B0004020202020204" pitchFamily="34" charset="0"/>
                <a:ea typeface="Palatino" pitchFamily="2" charset="77"/>
              </a:rPr>
              <a:t>Companies publicly sharing </a:t>
            </a:r>
            <a:r>
              <a:rPr lang="en-GB" sz="1900" b="1" dirty="0">
                <a:solidFill>
                  <a:schemeClr val="tx1"/>
                </a:solidFill>
                <a:latin typeface="Aptos" panose="020B0004020202020204" pitchFamily="34" charset="0"/>
                <a:ea typeface="Palatino" pitchFamily="2" charset="77"/>
              </a:rPr>
              <a:t>traceability data </a:t>
            </a:r>
            <a:r>
              <a:rPr lang="en-GB" sz="1900" dirty="0">
                <a:solidFill>
                  <a:schemeClr val="tx1"/>
                </a:solidFill>
                <a:latin typeface="Aptos" panose="020B0004020202020204" pitchFamily="34" charset="0"/>
                <a:ea typeface="Palatino" pitchFamily="2" charset="77"/>
              </a:rPr>
              <a:t>on commodity origination/polygon for soy &amp; beef </a:t>
            </a:r>
          </a:p>
          <a:p>
            <a:pPr marL="457200" indent="-457200">
              <a:buAutoNum type="arabicPeriod"/>
            </a:pPr>
            <a:r>
              <a:rPr lang="en-GB" sz="1900" b="0" dirty="0">
                <a:solidFill>
                  <a:schemeClr val="tx1"/>
                </a:solidFill>
                <a:latin typeface="Aptos" panose="020B0004020202020204" pitchFamily="34" charset="0"/>
                <a:ea typeface="Palatino" pitchFamily="2" charset="77"/>
              </a:rPr>
              <a:t>Valuing forest peoples’ </a:t>
            </a:r>
            <a:r>
              <a:rPr lang="en-GB" sz="1900" b="1" dirty="0">
                <a:solidFill>
                  <a:schemeClr val="tx1"/>
                </a:solidFill>
                <a:latin typeface="Aptos" panose="020B0004020202020204" pitchFamily="34" charset="0"/>
                <a:ea typeface="Palatino" pitchFamily="2" charset="77"/>
              </a:rPr>
              <a:t>socio-biodiversity value chains </a:t>
            </a:r>
            <a:r>
              <a:rPr lang="en-GB" sz="1900" b="0" dirty="0">
                <a:solidFill>
                  <a:schemeClr val="tx1"/>
                </a:solidFill>
                <a:latin typeface="Aptos" panose="020B0004020202020204" pitchFamily="34" charset="0"/>
                <a:ea typeface="Palatino" pitchFamily="2" charset="77"/>
              </a:rPr>
              <a:t>in sourcing countries of beef and soy commodities, promoting alternatives to the monocultural system, such as </a:t>
            </a:r>
            <a:r>
              <a:rPr lang="en-GB" sz="1900" b="1" dirty="0">
                <a:solidFill>
                  <a:schemeClr val="tx1"/>
                </a:solidFill>
                <a:latin typeface="Aptos" panose="020B0004020202020204" pitchFamily="34" charset="0"/>
                <a:ea typeface="Palatino" pitchFamily="2" charset="77"/>
              </a:rPr>
              <a:t>bioeconomy</a:t>
            </a:r>
            <a:r>
              <a:rPr lang="en-GB" sz="1900" b="0" dirty="0">
                <a:solidFill>
                  <a:schemeClr val="tx1"/>
                </a:solidFill>
                <a:latin typeface="Aptos" panose="020B0004020202020204" pitchFamily="34" charset="0"/>
                <a:ea typeface="Palatino" pitchFamily="2" charset="77"/>
              </a:rPr>
              <a:t> value chains and </a:t>
            </a:r>
            <a:r>
              <a:rPr lang="en-GB" sz="1900" b="1" dirty="0">
                <a:solidFill>
                  <a:schemeClr val="tx1"/>
                </a:solidFill>
                <a:latin typeface="Aptos" panose="020B0004020202020204" pitchFamily="34" charset="0"/>
                <a:ea typeface="Palatino" pitchFamily="2" charset="77"/>
              </a:rPr>
              <a:t>agroecology</a:t>
            </a:r>
            <a:r>
              <a:rPr lang="en-GB" sz="1900" b="0" dirty="0">
                <a:solidFill>
                  <a:schemeClr val="tx1"/>
                </a:solidFill>
                <a:latin typeface="Aptos" panose="020B0004020202020204" pitchFamily="34" charset="0"/>
                <a:ea typeface="Palatino" pitchFamily="2" charset="77"/>
              </a:rPr>
              <a:t> systems</a:t>
            </a:r>
          </a:p>
          <a:p>
            <a:pPr marL="457200" indent="-457200">
              <a:buFont typeface="Arial" panose="020B0604020202020204" pitchFamily="34" charset="0"/>
              <a:buAutoNum type="arabicPeriod"/>
            </a:pPr>
            <a:r>
              <a:rPr lang="en-GB" sz="1900" b="0" dirty="0">
                <a:solidFill>
                  <a:schemeClr val="tx1"/>
                </a:solidFill>
                <a:latin typeface="Aptos" panose="020B0004020202020204" pitchFamily="34" charset="0"/>
                <a:ea typeface="Palatino" pitchFamily="2" charset="77"/>
              </a:rPr>
              <a:t>Valuing the </a:t>
            </a:r>
            <a:r>
              <a:rPr lang="en-GB" sz="1900" b="1" dirty="0">
                <a:solidFill>
                  <a:schemeClr val="tx1"/>
                </a:solidFill>
                <a:latin typeface="Aptos" panose="020B0004020202020204" pitchFamily="34" charset="0"/>
                <a:ea typeface="Palatino" pitchFamily="2" charset="77"/>
              </a:rPr>
              <a:t>preservation of native vegetation </a:t>
            </a:r>
            <a:r>
              <a:rPr lang="en-GB" sz="1900" dirty="0">
                <a:solidFill>
                  <a:schemeClr val="tx1"/>
                </a:solidFill>
                <a:latin typeface="Aptos" panose="020B0004020202020204" pitchFamily="34" charset="0"/>
                <a:ea typeface="Palatino" pitchFamily="2" charset="77"/>
              </a:rPr>
              <a:t>and biodiversity (land use) of sourcing countries in commodity trade relations/agreements, in line with </a:t>
            </a:r>
            <a:r>
              <a:rPr lang="en-GB" sz="1900" b="1" dirty="0">
                <a:solidFill>
                  <a:schemeClr val="tx1"/>
                </a:solidFill>
                <a:latin typeface="Aptos" panose="020B0004020202020204" pitchFamily="34" charset="0"/>
                <a:ea typeface="Palatino" pitchFamily="2" charset="77"/>
              </a:rPr>
              <a:t>human rights.</a:t>
            </a:r>
          </a:p>
          <a:p>
            <a:pPr marL="457200" indent="-457200">
              <a:buFont typeface="Arial" panose="020B0604020202020204" pitchFamily="34" charset="0"/>
              <a:buAutoNum type="arabicPeriod"/>
            </a:pPr>
            <a:r>
              <a:rPr lang="en-GB" sz="1900" b="0" dirty="0">
                <a:solidFill>
                  <a:schemeClr val="tx1"/>
                </a:solidFill>
                <a:latin typeface="Aptos" panose="020B0004020202020204" pitchFamily="34" charset="0"/>
                <a:ea typeface="Palatino" pitchFamily="2" charset="77"/>
              </a:rPr>
              <a:t>Reform the EU </a:t>
            </a:r>
            <a:r>
              <a:rPr lang="en-GB" sz="1900" dirty="0">
                <a:solidFill>
                  <a:schemeClr val="tx1"/>
                </a:solidFill>
                <a:latin typeface="Aptos" panose="020B0004020202020204" pitchFamily="34" charset="0"/>
                <a:ea typeface="Palatino" pitchFamily="2" charset="77"/>
              </a:rPr>
              <a:t>Common Agricultural Policy </a:t>
            </a:r>
            <a:r>
              <a:rPr lang="en-GB" sz="1900" b="0" dirty="0">
                <a:solidFill>
                  <a:schemeClr val="tx1"/>
                </a:solidFill>
                <a:latin typeface="Aptos" panose="020B0004020202020204" pitchFamily="34" charset="0"/>
                <a:ea typeface="Palatino" pitchFamily="2" charset="77"/>
              </a:rPr>
              <a:t>(CAP) to </a:t>
            </a:r>
            <a:r>
              <a:rPr lang="en-GB" sz="1900" b="1" dirty="0">
                <a:solidFill>
                  <a:schemeClr val="tx1"/>
                </a:solidFill>
                <a:latin typeface="Aptos" panose="020B0004020202020204" pitchFamily="34" charset="0"/>
                <a:ea typeface="Palatino" pitchFamily="2" charset="77"/>
              </a:rPr>
              <a:t>reduce subsidies for large-scale agri-business</a:t>
            </a:r>
            <a:r>
              <a:rPr lang="en-GB" sz="1900" b="0" dirty="0">
                <a:solidFill>
                  <a:schemeClr val="tx1"/>
                </a:solidFill>
                <a:latin typeface="Aptos" panose="020B0004020202020204" pitchFamily="34" charset="0"/>
                <a:ea typeface="Palatino" pitchFamily="2" charset="77"/>
              </a:rPr>
              <a:t> and support scaling up of </a:t>
            </a:r>
            <a:r>
              <a:rPr lang="en-GB" sz="1900" b="1" dirty="0">
                <a:solidFill>
                  <a:schemeClr val="tx1"/>
                </a:solidFill>
                <a:latin typeface="Aptos" panose="020B0004020202020204" pitchFamily="34" charset="0"/>
                <a:ea typeface="Palatino" pitchFamily="2" charset="77"/>
              </a:rPr>
              <a:t>agroecology </a:t>
            </a:r>
            <a:r>
              <a:rPr lang="en-GB" sz="1900" b="0" dirty="0">
                <a:solidFill>
                  <a:schemeClr val="tx1"/>
                </a:solidFill>
                <a:latin typeface="Aptos" panose="020B0004020202020204" pitchFamily="34" charset="0"/>
                <a:ea typeface="Palatino" pitchFamily="2" charset="77"/>
              </a:rPr>
              <a:t>and </a:t>
            </a:r>
            <a:r>
              <a:rPr lang="en-GB" sz="1900" b="1" dirty="0">
                <a:solidFill>
                  <a:schemeClr val="tx1"/>
                </a:solidFill>
                <a:latin typeface="Aptos" panose="020B0004020202020204" pitchFamily="34" charset="0"/>
                <a:ea typeface="Palatino" pitchFamily="2" charset="77"/>
              </a:rPr>
              <a:t>small-scale farming </a:t>
            </a:r>
          </a:p>
          <a:p>
            <a:pPr marL="457200" indent="-457200">
              <a:buFont typeface="Arial" panose="020B0604020202020204" pitchFamily="34" charset="0"/>
              <a:buAutoNum type="arabicPeriod"/>
            </a:pPr>
            <a:r>
              <a:rPr lang="en-GB" sz="2000" b="0" dirty="0">
                <a:solidFill>
                  <a:schemeClr val="tx1"/>
                </a:solidFill>
                <a:latin typeface="Aptos" panose="020B0004020202020204" pitchFamily="34" charset="0"/>
                <a:ea typeface="Palatino" pitchFamily="2" charset="77"/>
              </a:rPr>
              <a:t>Tackle </a:t>
            </a:r>
            <a:r>
              <a:rPr lang="en-GB" sz="2000" dirty="0">
                <a:solidFill>
                  <a:schemeClr val="tx1"/>
                </a:solidFill>
                <a:latin typeface="Aptos" panose="020B0004020202020204" pitchFamily="34" charset="0"/>
                <a:ea typeface="Palatino" pitchFamily="2" charset="77"/>
              </a:rPr>
              <a:t>pollution</a:t>
            </a:r>
            <a:r>
              <a:rPr lang="en-GB" sz="2000" b="0" dirty="0">
                <a:solidFill>
                  <a:schemeClr val="tx1"/>
                </a:solidFill>
                <a:latin typeface="Aptos" panose="020B0004020202020204" pitchFamily="34" charset="0"/>
                <a:ea typeface="Palatino" pitchFamily="2" charset="77"/>
              </a:rPr>
              <a:t> caused by soy pesticides in the Brazilian Amazon and </a:t>
            </a:r>
            <a:r>
              <a:rPr lang="en-GB" sz="2000" b="0" dirty="0" err="1">
                <a:solidFill>
                  <a:schemeClr val="tx1"/>
                </a:solidFill>
                <a:latin typeface="Aptos" panose="020B0004020202020204" pitchFamily="34" charset="0"/>
                <a:ea typeface="Palatino" pitchFamily="2" charset="77"/>
              </a:rPr>
              <a:t>Cerrado</a:t>
            </a:r>
            <a:r>
              <a:rPr lang="en-GB" sz="2000" b="0" dirty="0">
                <a:solidFill>
                  <a:schemeClr val="tx1"/>
                </a:solidFill>
                <a:latin typeface="Aptos" panose="020B0004020202020204" pitchFamily="34" charset="0"/>
                <a:ea typeface="Palatino" pitchFamily="2" charset="77"/>
              </a:rPr>
              <a:t> by </a:t>
            </a:r>
            <a:r>
              <a:rPr lang="en-GB" sz="2000" b="1" dirty="0">
                <a:solidFill>
                  <a:schemeClr val="tx1"/>
                </a:solidFill>
                <a:latin typeface="Aptos" panose="020B0004020202020204" pitchFamily="34" charset="0"/>
                <a:ea typeface="Palatino" pitchFamily="2" charset="77"/>
              </a:rPr>
              <a:t>reducing the exports of pesticides</a:t>
            </a:r>
            <a:r>
              <a:rPr lang="en-GB" sz="2000" b="0" dirty="0">
                <a:solidFill>
                  <a:schemeClr val="tx1"/>
                </a:solidFill>
                <a:latin typeface="Aptos" panose="020B0004020202020204" pitchFamily="34" charset="0"/>
                <a:ea typeface="Palatino" pitchFamily="2" charset="77"/>
              </a:rPr>
              <a:t> from EU to Brazil and other sourcing countries </a:t>
            </a:r>
          </a:p>
          <a:p>
            <a:pPr marL="0" indent="0">
              <a:buNone/>
            </a:pPr>
            <a:endParaRPr lang="en-GB" sz="2000" b="0" dirty="0">
              <a:solidFill>
                <a:schemeClr val="tx1"/>
              </a:solidFill>
              <a:latin typeface="Aptos" panose="020B0004020202020204" pitchFamily="34" charset="0"/>
              <a:ea typeface="Palatino" pitchFamily="2" charset="77"/>
            </a:endParaRPr>
          </a:p>
          <a:p>
            <a:pPr marL="457200" indent="-457200">
              <a:buFont typeface="Arial" panose="020B0604020202020204" pitchFamily="34" charset="0"/>
              <a:buAutoNum type="arabicPeriod"/>
            </a:pPr>
            <a:endParaRPr lang="en-GB" sz="1900" b="1" dirty="0">
              <a:solidFill>
                <a:schemeClr val="tx1"/>
              </a:solidFill>
              <a:latin typeface="Aptos" panose="020B0004020202020204" pitchFamily="34" charset="0"/>
              <a:ea typeface="Palatino" pitchFamily="2" charset="77"/>
            </a:endParaRPr>
          </a:p>
          <a:p>
            <a:pPr marL="457200" indent="-457200">
              <a:buFont typeface="Arial" panose="020B0604020202020204" pitchFamily="34" charset="0"/>
              <a:buAutoNum type="arabicPeriod"/>
            </a:pPr>
            <a:endParaRPr lang="en-GB" sz="2400" b="1" dirty="0">
              <a:solidFill>
                <a:schemeClr val="tx1"/>
              </a:solidFill>
              <a:latin typeface="Aptos" panose="020B0004020202020204" pitchFamily="34" charset="0"/>
              <a:ea typeface="Palatino" pitchFamily="2" charset="77"/>
            </a:endParaRPr>
          </a:p>
          <a:p>
            <a:pPr marL="457200" indent="-457200">
              <a:buAutoNum type="arabicPeriod"/>
            </a:pPr>
            <a:endParaRPr lang="en-GB" sz="2400" b="0" dirty="0">
              <a:solidFill>
                <a:schemeClr val="tx1"/>
              </a:solidFill>
              <a:latin typeface="Aptos" panose="020B0004020202020204" pitchFamily="34" charset="0"/>
              <a:ea typeface="Palatino" pitchFamily="2" charset="77"/>
            </a:endParaRPr>
          </a:p>
          <a:p>
            <a:pPr marL="457200" indent="-457200">
              <a:buAutoNum type="arabicPeriod"/>
            </a:pPr>
            <a:endParaRPr lang="en-GB" sz="2400" b="0" dirty="0">
              <a:solidFill>
                <a:schemeClr val="tx1"/>
              </a:solidFill>
              <a:latin typeface="Aptos" panose="020B0004020202020204" pitchFamily="34" charset="0"/>
              <a:ea typeface="Palatino" pitchFamily="2" charset="77"/>
            </a:endParaRPr>
          </a:p>
          <a:p>
            <a:pPr marL="457200" indent="-457200">
              <a:buAutoNum type="arabicPeriod"/>
            </a:pPr>
            <a:endParaRPr lang="en-GB" sz="2400" b="0" dirty="0">
              <a:solidFill>
                <a:schemeClr val="tx1"/>
              </a:solidFill>
              <a:latin typeface="Aptos" panose="020B0004020202020204" pitchFamily="34" charset="0"/>
              <a:ea typeface="Palatino" pitchFamily="2" charset="77"/>
            </a:endParaRPr>
          </a:p>
          <a:p>
            <a:pPr marL="457200" indent="-457200">
              <a:buAutoNum type="arabicPeriod"/>
            </a:pPr>
            <a:endParaRPr lang="en-GB" sz="2400" b="0" dirty="0">
              <a:solidFill>
                <a:schemeClr val="tx1"/>
              </a:solidFill>
              <a:latin typeface="Aptos" panose="020B0004020202020204" pitchFamily="34" charset="0"/>
              <a:ea typeface="Palatino" pitchFamily="2" charset="77"/>
            </a:endParaRPr>
          </a:p>
          <a:p>
            <a:pPr marL="0" indent="0">
              <a:buNone/>
            </a:pPr>
            <a:endParaRPr lang="en-GB" dirty="0"/>
          </a:p>
        </p:txBody>
      </p:sp>
      <p:sp>
        <p:nvSpPr>
          <p:cNvPr id="4" name="Slide Number Placeholder 3">
            <a:extLst>
              <a:ext uri="{FF2B5EF4-FFF2-40B4-BE49-F238E27FC236}">
                <a16:creationId xmlns:a16="http://schemas.microsoft.com/office/drawing/2014/main" id="{43497DEE-60A8-67D4-0F71-B79AB7955238}"/>
              </a:ext>
            </a:extLst>
          </p:cNvPr>
          <p:cNvSpPr>
            <a:spLocks noGrp="1"/>
          </p:cNvSpPr>
          <p:nvPr>
            <p:ph type="sldNum" sz="quarter" idx="12"/>
          </p:nvPr>
        </p:nvSpPr>
        <p:spPr/>
        <p:txBody>
          <a:bodyPr/>
          <a:lstStyle/>
          <a:p>
            <a:fld id="{D725F4C8-A4ED-4F06-9015-63B7B8FAC2B8}" type="slidenum">
              <a:rPr lang="de-DE" smtClean="0"/>
              <a:t>16</a:t>
            </a:fld>
            <a:endParaRPr lang="de-DE"/>
          </a:p>
        </p:txBody>
      </p:sp>
    </p:spTree>
    <p:extLst>
      <p:ext uri="{BB962C8B-B14F-4D97-AF65-F5344CB8AC3E}">
        <p14:creationId xmlns:p14="http://schemas.microsoft.com/office/powerpoint/2010/main" val="1300307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8A7FC-6FED-B7E3-4CFF-A41E31B4E249}"/>
              </a:ext>
            </a:extLst>
          </p:cNvPr>
          <p:cNvSpPr>
            <a:spLocks noGrp="1"/>
          </p:cNvSpPr>
          <p:nvPr>
            <p:ph type="title"/>
          </p:nvPr>
        </p:nvSpPr>
        <p:spPr>
          <a:xfrm>
            <a:off x="838200" y="365125"/>
            <a:ext cx="8949267" cy="1325563"/>
          </a:xfrm>
        </p:spPr>
        <p:txBody>
          <a:bodyPr>
            <a:normAutofit fontScale="90000"/>
          </a:bodyPr>
          <a:lstStyle/>
          <a:p>
            <a:r>
              <a:rPr lang="en-GB" dirty="0"/>
              <a:t>Leverage points for change in the trade sector: recommendations from our research</a:t>
            </a:r>
          </a:p>
        </p:txBody>
      </p:sp>
      <p:sp>
        <p:nvSpPr>
          <p:cNvPr id="3" name="Content Placeholder 2">
            <a:extLst>
              <a:ext uri="{FF2B5EF4-FFF2-40B4-BE49-F238E27FC236}">
                <a16:creationId xmlns:a16="http://schemas.microsoft.com/office/drawing/2014/main" id="{02BDD0FD-4629-AA73-A733-BC19EDF2B79D}"/>
              </a:ext>
            </a:extLst>
          </p:cNvPr>
          <p:cNvSpPr>
            <a:spLocks noGrp="1"/>
          </p:cNvSpPr>
          <p:nvPr>
            <p:ph idx="1"/>
          </p:nvPr>
        </p:nvSpPr>
        <p:spPr/>
        <p:txBody>
          <a:bodyPr>
            <a:normAutofit/>
          </a:bodyPr>
          <a:lstStyle/>
          <a:p>
            <a:pPr marL="0" indent="0">
              <a:buNone/>
            </a:pPr>
            <a:r>
              <a:rPr lang="en-GB" sz="1900" b="0" dirty="0">
                <a:solidFill>
                  <a:schemeClr val="tx1"/>
                </a:solidFill>
                <a:latin typeface="Aptos" panose="020B0004020202020204" pitchFamily="34" charset="0"/>
                <a:ea typeface="Palatino" pitchFamily="2" charset="77"/>
              </a:rPr>
              <a:t>6.    Understanding </a:t>
            </a:r>
            <a:r>
              <a:rPr lang="en-GB" sz="1900" b="1" dirty="0">
                <a:solidFill>
                  <a:schemeClr val="tx1"/>
                </a:solidFill>
                <a:latin typeface="Aptos" panose="020B0004020202020204" pitchFamily="34" charset="0"/>
                <a:ea typeface="Palatino" pitchFamily="2" charset="77"/>
              </a:rPr>
              <a:t>historical perspectives </a:t>
            </a:r>
            <a:r>
              <a:rPr lang="en-GB" sz="1900" b="0" dirty="0">
                <a:solidFill>
                  <a:schemeClr val="tx1"/>
                </a:solidFill>
                <a:latin typeface="Aptos" panose="020B0004020202020204" pitchFamily="34" charset="0"/>
                <a:ea typeface="Palatino" pitchFamily="2" charset="77"/>
              </a:rPr>
              <a:t>on soy-based agriculture &amp; bring these stories into </a:t>
            </a:r>
            <a:r>
              <a:rPr lang="en-GB" sz="1900" b="1" dirty="0">
                <a:solidFill>
                  <a:schemeClr val="tx1"/>
                </a:solidFill>
                <a:latin typeface="Aptos" panose="020B0004020202020204" pitchFamily="34" charset="0"/>
                <a:ea typeface="Palatino" pitchFamily="2" charset="77"/>
              </a:rPr>
              <a:t>public debates </a:t>
            </a:r>
            <a:r>
              <a:rPr lang="en-GB" sz="1900" b="0" dirty="0">
                <a:solidFill>
                  <a:schemeClr val="tx1"/>
                </a:solidFill>
                <a:latin typeface="Aptos" panose="020B0004020202020204" pitchFamily="34" charset="0"/>
                <a:ea typeface="Palatino" pitchFamily="2" charset="77"/>
              </a:rPr>
              <a:t>and cultural imagination </a:t>
            </a:r>
          </a:p>
          <a:p>
            <a:pPr marL="0" indent="0">
              <a:buNone/>
            </a:pPr>
            <a:r>
              <a:rPr lang="en-GB" sz="1900" dirty="0">
                <a:latin typeface="Aptos" panose="020B0004020202020204" pitchFamily="34" charset="0"/>
                <a:ea typeface="Palatino" pitchFamily="2" charset="77"/>
              </a:rPr>
              <a:t>7.   </a:t>
            </a:r>
            <a:r>
              <a:rPr lang="en-GB" sz="1900" b="0" dirty="0">
                <a:solidFill>
                  <a:schemeClr val="tx1"/>
                </a:solidFill>
                <a:latin typeface="Aptos" panose="020B0004020202020204" pitchFamily="34" charset="0"/>
                <a:ea typeface="Palatino" pitchFamily="2" charset="77"/>
              </a:rPr>
              <a:t>Communication campaigns (film, media, arts) to </a:t>
            </a:r>
            <a:r>
              <a:rPr lang="en-GB" sz="1900" b="1" dirty="0">
                <a:solidFill>
                  <a:schemeClr val="tx1"/>
                </a:solidFill>
                <a:latin typeface="Aptos" panose="020B0004020202020204" pitchFamily="34" charset="0"/>
                <a:ea typeface="Palatino" pitchFamily="2" charset="77"/>
              </a:rPr>
              <a:t>raise awareness </a:t>
            </a:r>
            <a:r>
              <a:rPr lang="en-GB" sz="1900" b="0" dirty="0">
                <a:solidFill>
                  <a:schemeClr val="tx1"/>
                </a:solidFill>
                <a:latin typeface="Aptos" panose="020B0004020202020204" pitchFamily="34" charset="0"/>
                <a:ea typeface="Palatino" pitchFamily="2" charset="77"/>
              </a:rPr>
              <a:t>on how different stakeholders are impacted by the soy and beef trade </a:t>
            </a:r>
          </a:p>
          <a:p>
            <a:pPr marL="0" indent="0">
              <a:buNone/>
            </a:pPr>
            <a:r>
              <a:rPr lang="en-GB" sz="1900" dirty="0">
                <a:solidFill>
                  <a:schemeClr val="tx1"/>
                </a:solidFill>
                <a:latin typeface="Aptos" panose="020B0004020202020204" pitchFamily="34" charset="0"/>
                <a:ea typeface="Palatino" pitchFamily="2" charset="77"/>
              </a:rPr>
              <a:t>8.   </a:t>
            </a:r>
            <a:r>
              <a:rPr lang="en-GB" sz="1900" b="1" dirty="0">
                <a:solidFill>
                  <a:schemeClr val="tx1"/>
                </a:solidFill>
                <a:latin typeface="Aptos" panose="020B0004020202020204" pitchFamily="34" charset="0"/>
                <a:ea typeface="Palatino" pitchFamily="2" charset="77"/>
              </a:rPr>
              <a:t>Ban the financing of activities linked to deforestation or forest degradation</a:t>
            </a:r>
            <a:r>
              <a:rPr lang="en-GB" sz="1900" b="0" dirty="0">
                <a:solidFill>
                  <a:schemeClr val="tx1"/>
                </a:solidFill>
                <a:latin typeface="Aptos" panose="020B0004020202020204" pitchFamily="34" charset="0"/>
                <a:ea typeface="Palatino" pitchFamily="2" charset="77"/>
              </a:rPr>
              <a:t>, by applying the necessary measures to banks, chemical companies, trading companies, large agribusiness firms, or others</a:t>
            </a:r>
            <a:r>
              <a:rPr lang="en-GB" sz="1900" dirty="0">
                <a:solidFill>
                  <a:schemeClr val="tx1"/>
                </a:solidFill>
                <a:latin typeface="Aptos" panose="020B0004020202020204" pitchFamily="34" charset="0"/>
                <a:ea typeface="Palatino" pitchFamily="2" charset="77"/>
              </a:rPr>
              <a:t> linked to intensive farming production &amp; trade</a:t>
            </a:r>
            <a:endParaRPr lang="en-GB" sz="1900" dirty="0">
              <a:latin typeface="Aptos" panose="020B0004020202020204" pitchFamily="34" charset="0"/>
              <a:ea typeface="Palatino" pitchFamily="2" charset="77"/>
            </a:endParaRPr>
          </a:p>
          <a:p>
            <a:pPr marL="0" marR="0" indent="0" algn="l" defTabSz="914400" rtl="0" eaLnBrk="1" fontAlgn="auto" latinLnBrk="0" hangingPunct="1">
              <a:lnSpc>
                <a:spcPct val="100000"/>
              </a:lnSpc>
              <a:spcBef>
                <a:spcPts val="0"/>
              </a:spcBef>
              <a:spcAft>
                <a:spcPts val="0"/>
              </a:spcAft>
              <a:buClrTx/>
              <a:buSzTx/>
              <a:buNone/>
              <a:tabLst/>
              <a:defRPr/>
            </a:pPr>
            <a:endParaRPr lang="en-GB" sz="1900" b="0" dirty="0">
              <a:solidFill>
                <a:schemeClr val="tx1"/>
              </a:solidFill>
              <a:latin typeface="Aptos" panose="020B0004020202020204" pitchFamily="34" charset="0"/>
              <a:ea typeface="Palatino" pitchFamily="2" charset="77"/>
            </a:endParaRPr>
          </a:p>
          <a:p>
            <a:pPr marL="0" marR="0" indent="0" algn="l" defTabSz="914400" rtl="0" eaLnBrk="1" fontAlgn="auto" latinLnBrk="0" hangingPunct="1">
              <a:lnSpc>
                <a:spcPct val="100000"/>
              </a:lnSpc>
              <a:spcBef>
                <a:spcPts val="0"/>
              </a:spcBef>
              <a:spcAft>
                <a:spcPts val="0"/>
              </a:spcAft>
              <a:buClrTx/>
              <a:buSzTx/>
              <a:buNone/>
              <a:tabLst/>
              <a:defRPr/>
            </a:pPr>
            <a:r>
              <a:rPr lang="en-GB" sz="1900" dirty="0">
                <a:latin typeface="Aptos" panose="020B0004020202020204" pitchFamily="34" charset="0"/>
                <a:ea typeface="Palatino" pitchFamily="2" charset="77"/>
              </a:rPr>
              <a:t>9.   </a:t>
            </a:r>
            <a:r>
              <a:rPr lang="en-GB" sz="1900" b="0" dirty="0">
                <a:solidFill>
                  <a:schemeClr val="tx1"/>
                </a:solidFill>
                <a:latin typeface="Aptos" panose="020B0004020202020204" pitchFamily="34" charset="0"/>
                <a:ea typeface="Palatino" pitchFamily="2" charset="77"/>
              </a:rPr>
              <a:t>Reduce the share of animal protein in the </a:t>
            </a:r>
            <a:r>
              <a:rPr lang="en-GB" sz="1900" b="1" dirty="0">
                <a:solidFill>
                  <a:schemeClr val="tx1"/>
                </a:solidFill>
                <a:latin typeface="Aptos" panose="020B0004020202020204" pitchFamily="34" charset="0"/>
                <a:ea typeface="Palatino" pitchFamily="2" charset="77"/>
              </a:rPr>
              <a:t>food system</a:t>
            </a:r>
          </a:p>
          <a:p>
            <a:pPr marL="0" indent="0">
              <a:buNone/>
            </a:pPr>
            <a:endParaRPr lang="en-GB" sz="2000" b="0" dirty="0">
              <a:solidFill>
                <a:schemeClr val="tx1"/>
              </a:solidFill>
              <a:latin typeface="Aptos" panose="020B0004020202020204" pitchFamily="34" charset="0"/>
              <a:ea typeface="Palatino" pitchFamily="2" charset="77"/>
            </a:endParaRPr>
          </a:p>
          <a:p>
            <a:pPr marL="457200" indent="-457200">
              <a:buFont typeface="Arial" panose="020B0604020202020204" pitchFamily="34" charset="0"/>
              <a:buAutoNum type="arabicPeriod"/>
            </a:pPr>
            <a:endParaRPr lang="en-GB" sz="1900" b="1" dirty="0">
              <a:solidFill>
                <a:schemeClr val="tx1"/>
              </a:solidFill>
              <a:latin typeface="Aptos" panose="020B0004020202020204" pitchFamily="34" charset="0"/>
              <a:ea typeface="Palatino" pitchFamily="2" charset="77"/>
            </a:endParaRPr>
          </a:p>
          <a:p>
            <a:pPr marL="457200" indent="-457200">
              <a:buFont typeface="Arial" panose="020B0604020202020204" pitchFamily="34" charset="0"/>
              <a:buAutoNum type="arabicPeriod"/>
            </a:pPr>
            <a:endParaRPr lang="en-GB" sz="2400" b="1" dirty="0">
              <a:solidFill>
                <a:schemeClr val="tx1"/>
              </a:solidFill>
              <a:latin typeface="Aptos" panose="020B0004020202020204" pitchFamily="34" charset="0"/>
              <a:ea typeface="Palatino" pitchFamily="2" charset="77"/>
            </a:endParaRPr>
          </a:p>
          <a:p>
            <a:pPr marL="457200" indent="-457200">
              <a:buAutoNum type="arabicPeriod"/>
            </a:pPr>
            <a:endParaRPr lang="en-GB" sz="2400" b="0" dirty="0">
              <a:solidFill>
                <a:schemeClr val="tx1"/>
              </a:solidFill>
              <a:latin typeface="Aptos" panose="020B0004020202020204" pitchFamily="34" charset="0"/>
              <a:ea typeface="Palatino" pitchFamily="2" charset="77"/>
            </a:endParaRPr>
          </a:p>
          <a:p>
            <a:pPr marL="457200" indent="-457200">
              <a:buAutoNum type="arabicPeriod"/>
            </a:pPr>
            <a:endParaRPr lang="en-GB" sz="2400" b="0" dirty="0">
              <a:solidFill>
                <a:schemeClr val="tx1"/>
              </a:solidFill>
              <a:latin typeface="Aptos" panose="020B0004020202020204" pitchFamily="34" charset="0"/>
              <a:ea typeface="Palatino" pitchFamily="2" charset="77"/>
            </a:endParaRPr>
          </a:p>
          <a:p>
            <a:pPr marL="457200" indent="-457200">
              <a:buAutoNum type="arabicPeriod"/>
            </a:pPr>
            <a:endParaRPr lang="en-GB" sz="2400" b="0" dirty="0">
              <a:solidFill>
                <a:schemeClr val="tx1"/>
              </a:solidFill>
              <a:latin typeface="Aptos" panose="020B0004020202020204" pitchFamily="34" charset="0"/>
              <a:ea typeface="Palatino" pitchFamily="2" charset="77"/>
            </a:endParaRPr>
          </a:p>
          <a:p>
            <a:pPr marL="457200" indent="-457200">
              <a:buAutoNum type="arabicPeriod"/>
            </a:pPr>
            <a:endParaRPr lang="en-GB" sz="2400" b="0" dirty="0">
              <a:solidFill>
                <a:schemeClr val="tx1"/>
              </a:solidFill>
              <a:latin typeface="Aptos" panose="020B0004020202020204" pitchFamily="34" charset="0"/>
              <a:ea typeface="Palatino" pitchFamily="2" charset="77"/>
            </a:endParaRPr>
          </a:p>
          <a:p>
            <a:pPr marL="0" indent="0">
              <a:buNone/>
            </a:pPr>
            <a:endParaRPr lang="en-GB" dirty="0"/>
          </a:p>
        </p:txBody>
      </p:sp>
      <p:sp>
        <p:nvSpPr>
          <p:cNvPr id="4" name="Slide Number Placeholder 3">
            <a:extLst>
              <a:ext uri="{FF2B5EF4-FFF2-40B4-BE49-F238E27FC236}">
                <a16:creationId xmlns:a16="http://schemas.microsoft.com/office/drawing/2014/main" id="{43497DEE-60A8-67D4-0F71-B79AB795523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25F4C8-A4ED-4F06-9015-63B7B8FAC2B8}" type="slidenum">
              <a:rPr kumimoji="0" lang="de-DE" sz="16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de-DE" sz="16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694473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CDA55-D2D9-8905-96FC-7BCA0256162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D1F1524-7892-A1A6-5BEA-0F84BEAF6459}"/>
              </a:ext>
            </a:extLst>
          </p:cNvPr>
          <p:cNvSpPr>
            <a:spLocks noGrp="1"/>
          </p:cNvSpPr>
          <p:nvPr>
            <p:ph type="title"/>
          </p:nvPr>
        </p:nvSpPr>
        <p:spPr>
          <a:xfrm>
            <a:off x="1574800" y="2238903"/>
            <a:ext cx="8796866" cy="1325563"/>
          </a:xfrm>
        </p:spPr>
        <p:txBody>
          <a:bodyPr>
            <a:normAutofit/>
          </a:bodyPr>
          <a:lstStyle/>
          <a:p>
            <a:pPr algn="ctr"/>
            <a:r>
              <a:rPr lang="en-US" sz="4000" dirty="0">
                <a:latin typeface="Aptos" panose="020B0004020202020204" pitchFamily="34" charset="0"/>
                <a:ea typeface="Palatino" pitchFamily="2" charset="77"/>
              </a:rPr>
              <a:t>Emerging recommendations for policy</a:t>
            </a:r>
          </a:p>
        </p:txBody>
      </p:sp>
      <p:sp>
        <p:nvSpPr>
          <p:cNvPr id="4" name="Foliennummernplatzhalter 3">
            <a:extLst>
              <a:ext uri="{FF2B5EF4-FFF2-40B4-BE49-F238E27FC236}">
                <a16:creationId xmlns:a16="http://schemas.microsoft.com/office/drawing/2014/main" id="{FEAE5D87-BA88-CD16-7B7B-306928E39AC3}"/>
              </a:ext>
            </a:extLst>
          </p:cNvPr>
          <p:cNvSpPr>
            <a:spLocks noGrp="1"/>
          </p:cNvSpPr>
          <p:nvPr>
            <p:ph type="sldNum" sz="quarter" idx="12"/>
          </p:nvPr>
        </p:nvSpPr>
        <p:spPr/>
        <p:txBody>
          <a:bodyPr/>
          <a:lstStyle/>
          <a:p>
            <a:fld id="{D725F4C8-A4ED-4F06-9015-63B7B8FAC2B8}" type="slidenum">
              <a:rPr lang="de-DE" smtClean="0"/>
              <a:t>18</a:t>
            </a:fld>
            <a:endParaRPr lang="de-DE"/>
          </a:p>
        </p:txBody>
      </p:sp>
    </p:spTree>
    <p:extLst>
      <p:ext uri="{BB962C8B-B14F-4D97-AF65-F5344CB8AC3E}">
        <p14:creationId xmlns:p14="http://schemas.microsoft.com/office/powerpoint/2010/main" val="1090274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BEC71-7001-A8B6-1832-EBA9AFCC2CB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596594B-E129-0A7E-DEB4-436B6A351D54}"/>
              </a:ext>
            </a:extLst>
          </p:cNvPr>
          <p:cNvSpPr>
            <a:spLocks noGrp="1"/>
          </p:cNvSpPr>
          <p:nvPr>
            <p:ph type="title"/>
          </p:nvPr>
        </p:nvSpPr>
        <p:spPr/>
        <p:txBody>
          <a:bodyPr>
            <a:normAutofit/>
          </a:bodyPr>
          <a:lstStyle/>
          <a:p>
            <a:r>
              <a:rPr lang="en-US" sz="3200" dirty="0">
                <a:latin typeface="Aptos" panose="020B0004020202020204" pitchFamily="34" charset="0"/>
                <a:ea typeface="Palatino" pitchFamily="2" charset="77"/>
              </a:rPr>
              <a:t>Recommendations relating to </a:t>
            </a:r>
            <a:r>
              <a:rPr lang="en-US" sz="3200" u="sng" dirty="0">
                <a:latin typeface="Aptos" panose="020B0004020202020204" pitchFamily="34" charset="0"/>
                <a:ea typeface="Palatino" pitchFamily="2" charset="77"/>
              </a:rPr>
              <a:t>current policies</a:t>
            </a:r>
          </a:p>
        </p:txBody>
      </p:sp>
      <p:sp>
        <p:nvSpPr>
          <p:cNvPr id="4" name="Foliennummernplatzhalter 3">
            <a:extLst>
              <a:ext uri="{FF2B5EF4-FFF2-40B4-BE49-F238E27FC236}">
                <a16:creationId xmlns:a16="http://schemas.microsoft.com/office/drawing/2014/main" id="{BE825FD5-B0BE-2C15-D837-F78CBE0ACFD6}"/>
              </a:ext>
            </a:extLst>
          </p:cNvPr>
          <p:cNvSpPr>
            <a:spLocks noGrp="1"/>
          </p:cNvSpPr>
          <p:nvPr>
            <p:ph type="sldNum" sz="quarter" idx="12"/>
          </p:nvPr>
        </p:nvSpPr>
        <p:spPr/>
        <p:txBody>
          <a:bodyPr/>
          <a:lstStyle/>
          <a:p>
            <a:fld id="{D725F4C8-A4ED-4F06-9015-63B7B8FAC2B8}" type="slidenum">
              <a:rPr lang="de-DE" smtClean="0"/>
              <a:t>19</a:t>
            </a:fld>
            <a:endParaRPr lang="de-DE"/>
          </a:p>
        </p:txBody>
      </p:sp>
      <p:graphicFrame>
        <p:nvGraphicFramePr>
          <p:cNvPr id="5" name="Table 4">
            <a:extLst>
              <a:ext uri="{FF2B5EF4-FFF2-40B4-BE49-F238E27FC236}">
                <a16:creationId xmlns:a16="http://schemas.microsoft.com/office/drawing/2014/main" id="{7A2BE6E0-6B52-A873-29B5-8538761B0382}"/>
              </a:ext>
            </a:extLst>
          </p:cNvPr>
          <p:cNvGraphicFramePr>
            <a:graphicFrameLocks noGrp="1"/>
          </p:cNvGraphicFramePr>
          <p:nvPr>
            <p:extLst>
              <p:ext uri="{D42A27DB-BD31-4B8C-83A1-F6EECF244321}">
                <p14:modId xmlns:p14="http://schemas.microsoft.com/office/powerpoint/2010/main" val="878811817"/>
              </p:ext>
            </p:extLst>
          </p:nvPr>
        </p:nvGraphicFramePr>
        <p:xfrm>
          <a:off x="891138" y="1690688"/>
          <a:ext cx="10915039" cy="4401109"/>
        </p:xfrm>
        <a:graphic>
          <a:graphicData uri="http://schemas.openxmlformats.org/drawingml/2006/table">
            <a:tbl>
              <a:tblPr firstRow="1" bandRow="1">
                <a:tableStyleId>{5C22544A-7EE6-4342-B048-85BDC9FD1C3A}</a:tableStyleId>
              </a:tblPr>
              <a:tblGrid>
                <a:gridCol w="1771039">
                  <a:extLst>
                    <a:ext uri="{9D8B030D-6E8A-4147-A177-3AD203B41FA5}">
                      <a16:colId xmlns:a16="http://schemas.microsoft.com/office/drawing/2014/main" val="699290266"/>
                    </a:ext>
                  </a:extLst>
                </a:gridCol>
                <a:gridCol w="9144000">
                  <a:extLst>
                    <a:ext uri="{9D8B030D-6E8A-4147-A177-3AD203B41FA5}">
                      <a16:colId xmlns:a16="http://schemas.microsoft.com/office/drawing/2014/main" val="3829692361"/>
                    </a:ext>
                  </a:extLst>
                </a:gridCol>
              </a:tblGrid>
              <a:tr h="307305">
                <a:tc>
                  <a:txBody>
                    <a:bodyPr/>
                    <a:lstStyle/>
                    <a:p>
                      <a:r>
                        <a:rPr lang="en-NL" sz="1400" b="1" dirty="0">
                          <a:solidFill>
                            <a:schemeClr val="tx1"/>
                          </a:solidFill>
                          <a:latin typeface="Aptos" panose="020B0004020202020204" pitchFamily="34" charset="0"/>
                          <a:ea typeface="Palatino" pitchFamily="2" charset="77"/>
                        </a:rPr>
                        <a:t>Policy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400" b="1" dirty="0">
                          <a:solidFill>
                            <a:schemeClr val="tx1"/>
                          </a:solidFill>
                          <a:latin typeface="Aptos" panose="020B0004020202020204" pitchFamily="34" charset="0"/>
                          <a:ea typeface="Palatino" pitchFamily="2" charset="77"/>
                        </a:rPr>
                        <a:t>Recommendations for changes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42575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u="none" dirty="0">
                          <a:solidFill>
                            <a:schemeClr val="tx1"/>
                          </a:solidFill>
                          <a:latin typeface="Aptos" panose="020B0004020202020204" pitchFamily="34" charset="0"/>
                          <a:ea typeface="Palatino" pitchFamily="2" charset="77"/>
                        </a:rPr>
                        <a:t>EUDR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u="none" dirty="0">
                        <a:solidFill>
                          <a:schemeClr val="tx1"/>
                        </a:solidFill>
                        <a:latin typeface="Aptos" panose="020B0004020202020204" pitchFamily="34" charset="0"/>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Aptos" panose="020B0004020202020204" pitchFamily="34" charset="0"/>
                          <a:ea typeface="Palatino" pitchFamily="2" charset="77"/>
                        </a:rPr>
                        <a:t>Specific measures to </a:t>
                      </a:r>
                      <a:r>
                        <a:rPr lang="en-GB" sz="1200" b="0" u="sng" dirty="0">
                          <a:solidFill>
                            <a:schemeClr val="tx1"/>
                          </a:solidFill>
                          <a:latin typeface="Aptos" panose="020B0004020202020204" pitchFamily="34" charset="0"/>
                          <a:ea typeface="Palatino" pitchFamily="2" charset="77"/>
                        </a:rPr>
                        <a:t>support small farmers collect and report traceability </a:t>
                      </a:r>
                      <a:r>
                        <a:rPr lang="en-GB" sz="1200" b="0" dirty="0">
                          <a:solidFill>
                            <a:schemeClr val="tx1"/>
                          </a:solidFill>
                          <a:latin typeface="Aptos" panose="020B0004020202020204" pitchFamily="34" charset="0"/>
                          <a:ea typeface="Palatino" pitchFamily="2" charset="77"/>
                        </a:rPr>
                        <a:t>data (technical and financial support, work with BR government on policies for this)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Aptos" panose="020B0004020202020204" pitchFamily="34" charset="0"/>
                          <a:ea typeface="Palatino" pitchFamily="2" charset="77"/>
                        </a:rPr>
                        <a:t>Support </a:t>
                      </a:r>
                      <a:r>
                        <a:rPr lang="en-GB" sz="1200" b="0" u="sng" dirty="0">
                          <a:solidFill>
                            <a:schemeClr val="tx1"/>
                          </a:solidFill>
                          <a:latin typeface="Aptos" panose="020B0004020202020204" pitchFamily="34" charset="0"/>
                          <a:ea typeface="Palatino" pitchFamily="2" charset="77"/>
                        </a:rPr>
                        <a:t>bioeconomy not only in the EU</a:t>
                      </a:r>
                      <a:r>
                        <a:rPr lang="en-GB" sz="1200" b="0" dirty="0">
                          <a:solidFill>
                            <a:schemeClr val="tx1"/>
                          </a:solidFill>
                          <a:latin typeface="Aptos" panose="020B0004020202020204" pitchFamily="34" charset="0"/>
                          <a:ea typeface="Palatino" pitchFamily="2" charset="77"/>
                        </a:rPr>
                        <a:t>, but also in third countries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Aptos" panose="020B0004020202020204" pitchFamily="34" charset="0"/>
                          <a:ea typeface="Palatino" pitchFamily="2" charset="77"/>
                        </a:rPr>
                        <a:t>EU should </a:t>
                      </a:r>
                      <a:r>
                        <a:rPr lang="en-GB" sz="1200" b="0" u="sng" dirty="0">
                          <a:solidFill>
                            <a:schemeClr val="tx1"/>
                          </a:solidFill>
                          <a:latin typeface="Aptos" panose="020B0004020202020204" pitchFamily="34" charset="0"/>
                          <a:ea typeface="Palatino" pitchFamily="2" charset="77"/>
                        </a:rPr>
                        <a:t>support human rights efforts in third countries </a:t>
                      </a:r>
                      <a:r>
                        <a:rPr lang="en-GB" sz="1200" b="0" dirty="0">
                          <a:solidFill>
                            <a:schemeClr val="tx1"/>
                          </a:solidFill>
                          <a:latin typeface="Aptos" panose="020B0004020202020204" pitchFamily="34" charset="0"/>
                          <a:ea typeface="Palatino" pitchFamily="2" charset="77"/>
                        </a:rPr>
                        <a:t>(territorial rights, social-environmental justice, reduce poverty inequality). So far, it states that third countries are the sole responsible for this.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Aptos" panose="020B0004020202020204" pitchFamily="34" charset="0"/>
                          <a:ea typeface="Palatino" pitchFamily="2" charset="77"/>
                        </a:rPr>
                        <a:t>The EUDR </a:t>
                      </a:r>
                      <a:r>
                        <a:rPr lang="en-GB" sz="1200" b="0" u="sng" dirty="0">
                          <a:solidFill>
                            <a:schemeClr val="tx1"/>
                          </a:solidFill>
                          <a:latin typeface="Aptos" panose="020B0004020202020204" pitchFamily="34" charset="0"/>
                          <a:ea typeface="Palatino" pitchFamily="2" charset="77"/>
                        </a:rPr>
                        <a:t>has not yet a specific vision on what it means by “sustainable agricultural production”</a:t>
                      </a:r>
                      <a:r>
                        <a:rPr lang="en-GB" sz="1200" b="0" dirty="0">
                          <a:solidFill>
                            <a:schemeClr val="tx1"/>
                          </a:solidFill>
                          <a:latin typeface="Aptos" panose="020B0004020202020204" pitchFamily="34" charset="0"/>
                          <a:ea typeface="Palatino" pitchFamily="2" charset="77"/>
                        </a:rPr>
                        <a:t> , since the current text does </a:t>
                      </a:r>
                      <a:r>
                        <a:rPr lang="en-GB" sz="1200" b="0" u="sng" dirty="0">
                          <a:solidFill>
                            <a:schemeClr val="tx1"/>
                          </a:solidFill>
                          <a:latin typeface="Aptos" panose="020B0004020202020204" pitchFamily="34" charset="0"/>
                          <a:ea typeface="Palatino" pitchFamily="2" charset="77"/>
                        </a:rPr>
                        <a:t>only mention “agro-ecology” once</a:t>
                      </a:r>
                      <a:r>
                        <a:rPr lang="en-GB" sz="1200" b="0" dirty="0">
                          <a:solidFill>
                            <a:schemeClr val="tx1"/>
                          </a:solidFill>
                          <a:latin typeface="Aptos" panose="020B0004020202020204" pitchFamily="34" charset="0"/>
                          <a:ea typeface="Palatino" pitchFamily="2" charset="77"/>
                        </a:rPr>
                        <a:t>, and agroforestry three times, in generic contexts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Aptos" panose="020B0004020202020204" pitchFamily="34" charset="0"/>
                          <a:ea typeface="Palatino" pitchFamily="2" charset="77"/>
                        </a:rPr>
                        <a:t>Do not mention pesticides or chemical pollution driven by commodity trade. Needs </a:t>
                      </a:r>
                      <a:r>
                        <a:rPr lang="en-GB" sz="1200" b="0" u="sng" dirty="0">
                          <a:solidFill>
                            <a:schemeClr val="tx1"/>
                          </a:solidFill>
                          <a:latin typeface="Aptos" panose="020B0004020202020204" pitchFamily="34" charset="0"/>
                          <a:ea typeface="Palatino" pitchFamily="2" charset="77"/>
                        </a:rPr>
                        <a:t>more attention to the issue of pesticides</a:t>
                      </a:r>
                      <a:r>
                        <a:rPr lang="en-GB" sz="1200" b="0" dirty="0">
                          <a:solidFill>
                            <a:schemeClr val="tx1"/>
                          </a:solidFill>
                          <a:latin typeface="Aptos" panose="020B0004020202020204" pitchFamily="34" charset="0"/>
                          <a:ea typeface="Palatino" pitchFamily="2" charset="77"/>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419522">
                <a:tc>
                  <a:txBody>
                    <a:bodyPr/>
                    <a:lstStyle/>
                    <a:p>
                      <a:pPr marL="0" indent="0" algn="l">
                        <a:buFont typeface="Arial" panose="020B0604020202020204" pitchFamily="34" charset="0"/>
                        <a:buNone/>
                      </a:pPr>
                      <a:r>
                        <a:rPr lang="en-GB" sz="1600" b="0" u="none" kern="1200" dirty="0">
                          <a:solidFill>
                            <a:schemeClr val="tx1"/>
                          </a:solidFill>
                          <a:latin typeface="Aptos" panose="020B0004020202020204" pitchFamily="34" charset="0"/>
                          <a:ea typeface="Palatino" pitchFamily="2" charset="77"/>
                          <a:cs typeface="+mn-cs"/>
                        </a:rPr>
                        <a:t>CSDDD</a:t>
                      </a:r>
                    </a:p>
                    <a:p>
                      <a:pPr marL="0" indent="0" algn="l">
                        <a:buFont typeface="Arial" panose="020B0604020202020204" pitchFamily="34" charset="0"/>
                        <a:buNone/>
                      </a:pPr>
                      <a:endParaRPr lang="en-GB" sz="1600" b="0" u="none" kern="1200" dirty="0">
                        <a:solidFill>
                          <a:schemeClr val="tx1"/>
                        </a:solidFill>
                        <a:latin typeface="Aptos" panose="020B0004020202020204" pitchFamily="34" charset="0"/>
                        <a:ea typeface="Palatino" pitchFamily="2" charset="77"/>
                        <a:cs typeface="+mn-cs"/>
                      </a:endParaRPr>
                    </a:p>
                    <a:p>
                      <a:pPr marL="0" indent="0" algn="l">
                        <a:buFont typeface="Arial" panose="020B0604020202020204" pitchFamily="34" charset="0"/>
                        <a:buNone/>
                      </a:pPr>
                      <a:endParaRPr lang="en-GB" sz="1600" b="0" u="none" kern="1200" dirty="0">
                        <a:solidFill>
                          <a:schemeClr val="tx1"/>
                        </a:solidFill>
                        <a:latin typeface="Aptos" panose="020B0004020202020204" pitchFamily="34" charset="0"/>
                        <a:ea typeface="Palatino" pitchFamily="2" charset="7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latin typeface="Aptos" panose="020B0004020202020204" pitchFamily="34" charset="0"/>
                          <a:ea typeface="Palatino" pitchFamily="2" charset="77"/>
                          <a:cs typeface="+mn-cs"/>
                        </a:rPr>
                        <a:t>The is </a:t>
                      </a:r>
                      <a:r>
                        <a:rPr lang="en-GB" sz="1200" b="0" u="sng" kern="1200" dirty="0">
                          <a:solidFill>
                            <a:schemeClr val="tx1"/>
                          </a:solidFill>
                          <a:latin typeface="Aptos" panose="020B0004020202020204" pitchFamily="34" charset="0"/>
                          <a:ea typeface="Palatino" pitchFamily="2" charset="77"/>
                          <a:cs typeface="+mn-cs"/>
                        </a:rPr>
                        <a:t>no mention to terms such as bioeconomy, agroecology, forest-based value chains</a:t>
                      </a:r>
                      <a:r>
                        <a:rPr lang="en-GB" sz="1200" b="0" kern="1200" dirty="0">
                          <a:solidFill>
                            <a:schemeClr val="tx1"/>
                          </a:solidFill>
                          <a:latin typeface="Aptos" panose="020B0004020202020204" pitchFamily="34" charset="0"/>
                          <a:ea typeface="Palatino" pitchFamily="2" charset="77"/>
                          <a:cs typeface="+mn-cs"/>
                        </a:rPr>
                        <a:t>. This should be incorporated.</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latin typeface="Aptos" panose="020B0004020202020204" pitchFamily="34" charset="0"/>
                          <a:ea typeface="Palatino" pitchFamily="2" charset="77"/>
                          <a:cs typeface="+mn-cs"/>
                        </a:rPr>
                        <a:t>Should include: EU-headquartered corporations </a:t>
                      </a:r>
                      <a:r>
                        <a:rPr lang="en-GB" sz="1200" b="0" u="sng" kern="1200" dirty="0">
                          <a:solidFill>
                            <a:schemeClr val="tx1"/>
                          </a:solidFill>
                          <a:latin typeface="Aptos" panose="020B0004020202020204" pitchFamily="34" charset="0"/>
                          <a:ea typeface="Palatino" pitchFamily="2" charset="77"/>
                          <a:cs typeface="+mn-cs"/>
                        </a:rPr>
                        <a:t>stop producing and exporting chemicals (pesticides, agrotoxins) that are not allowed within the EU’s own territory.</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u="none" kern="1200" dirty="0">
                          <a:solidFill>
                            <a:schemeClr val="tx1"/>
                          </a:solidFill>
                          <a:latin typeface="Aptos" panose="020B0004020202020204" pitchFamily="34" charset="0"/>
                          <a:ea typeface="Palatino" pitchFamily="2" charset="77"/>
                          <a:cs typeface="+mn-cs"/>
                        </a:rPr>
                        <a:t>Companies should </a:t>
                      </a:r>
                      <a:r>
                        <a:rPr lang="en-GB" sz="1200" b="0" u="sng" kern="1200" dirty="0">
                          <a:solidFill>
                            <a:schemeClr val="tx1"/>
                          </a:solidFill>
                          <a:latin typeface="Aptos" panose="020B0004020202020204" pitchFamily="34" charset="0"/>
                          <a:ea typeface="Palatino" pitchFamily="2" charset="77"/>
                          <a:cs typeface="+mn-cs"/>
                        </a:rPr>
                        <a:t>mention, explicitly (visible to consumers) </a:t>
                      </a:r>
                      <a:r>
                        <a:rPr lang="en-NL" sz="1200" b="0" kern="1200" dirty="0">
                          <a:solidFill>
                            <a:schemeClr val="tx1"/>
                          </a:solidFill>
                          <a:latin typeface="Aptos" panose="020B0004020202020204" pitchFamily="34" charset="0"/>
                          <a:ea typeface="Palatino" pitchFamily="2" charset="77"/>
                          <a:cs typeface="+mn-cs"/>
                        </a:rPr>
                        <a:t>the negative impacts on biodiversity and human rights of beef, soy, or any commodity value chains in its business operations</a:t>
                      </a:r>
                      <a:endParaRPr lang="en-GB" sz="1200" b="0" u="sng" kern="1200" dirty="0">
                        <a:solidFill>
                          <a:schemeClr val="tx1"/>
                        </a:solidFill>
                        <a:latin typeface="Aptos" panose="020B0004020202020204" pitchFamily="34" charset="0"/>
                        <a:ea typeface="Palatino" pitchFamily="2" charset="7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925219"/>
                  </a:ext>
                </a:extLst>
              </a:tr>
              <a:tr h="527644">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0" kern="1200" dirty="0">
                          <a:solidFill>
                            <a:schemeClr val="tx1"/>
                          </a:solidFill>
                          <a:latin typeface="Aptos" panose="020B0004020202020204" pitchFamily="34" charset="0"/>
                          <a:ea typeface="Palatino" pitchFamily="2" charset="77"/>
                          <a:cs typeface="+mn-cs"/>
                        </a:rPr>
                        <a:t> CAP</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kern="1200" dirty="0">
                        <a:solidFill>
                          <a:schemeClr val="tx1"/>
                        </a:solidFill>
                        <a:latin typeface="Aptos" panose="020B0004020202020204" pitchFamily="34" charset="0"/>
                        <a:ea typeface="Palatino" pitchFamily="2" charset="7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latin typeface="Aptos" panose="020B0004020202020204" pitchFamily="34" charset="0"/>
                          <a:ea typeface="Palatino" pitchFamily="2" charset="77"/>
                          <a:cs typeface="+mn-cs"/>
                        </a:rPr>
                        <a:t>Text should </a:t>
                      </a:r>
                      <a:r>
                        <a:rPr lang="en-GB" sz="1200" b="0" u="none" kern="1200" dirty="0">
                          <a:solidFill>
                            <a:schemeClr val="tx1"/>
                          </a:solidFill>
                          <a:latin typeface="Aptos" panose="020B0004020202020204" pitchFamily="34" charset="0"/>
                          <a:ea typeface="Palatino" pitchFamily="2" charset="77"/>
                          <a:cs typeface="+mn-cs"/>
                        </a:rPr>
                        <a:t>mention that EU will provide </a:t>
                      </a:r>
                      <a:r>
                        <a:rPr lang="en-GB" sz="1200" b="0" u="sng" kern="1200" dirty="0">
                          <a:solidFill>
                            <a:schemeClr val="tx1"/>
                          </a:solidFill>
                          <a:latin typeface="Aptos" panose="020B0004020202020204" pitchFamily="34" charset="0"/>
                          <a:ea typeface="Palatino" pitchFamily="2" charset="77"/>
                          <a:cs typeface="+mn-cs"/>
                        </a:rPr>
                        <a:t>more incentives (financial, technical) for agroecology transition</a:t>
                      </a:r>
                      <a:r>
                        <a:rPr lang="en-GB" sz="1200" b="0" u="none" kern="1200" dirty="0">
                          <a:solidFill>
                            <a:schemeClr val="tx1"/>
                          </a:solidFill>
                          <a:latin typeface="Aptos" panose="020B0004020202020204" pitchFamily="34" charset="0"/>
                          <a:ea typeface="Palatino" pitchFamily="2" charset="77"/>
                          <a:cs typeface="+mn-cs"/>
                        </a:rPr>
                        <a:t>, while </a:t>
                      </a:r>
                      <a:r>
                        <a:rPr lang="en-GB" sz="1200" b="0" u="sng" kern="1200" dirty="0">
                          <a:solidFill>
                            <a:schemeClr val="tx1"/>
                          </a:solidFill>
                          <a:latin typeface="Aptos" panose="020B0004020202020204" pitchFamily="34" charset="0"/>
                          <a:ea typeface="Palatino" pitchFamily="2" charset="77"/>
                          <a:cs typeface="+mn-cs"/>
                        </a:rPr>
                        <a:t>reducing incentives (e.g., tax cuts, funding) for large-scale agribusiness</a:t>
                      </a:r>
                      <a:r>
                        <a:rPr lang="en-GB" sz="1200" b="0" kern="1200" dirty="0">
                          <a:solidFill>
                            <a:schemeClr val="tx1"/>
                          </a:solidFill>
                          <a:latin typeface="Aptos" panose="020B0004020202020204" pitchFamily="34" charset="0"/>
                          <a:ea typeface="Palatino" pitchFamily="2" charset="77"/>
                          <a:cs typeface="+mn-cs"/>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8748664"/>
                  </a:ext>
                </a:extLst>
              </a:tr>
              <a:tr h="607320">
                <a:tc>
                  <a:txBody>
                    <a:bodyPr/>
                    <a:lstStyle/>
                    <a:p>
                      <a:pPr marL="0" indent="0" algn="l">
                        <a:buFont typeface="Arial" panose="020B0604020202020204" pitchFamily="34" charset="0"/>
                        <a:buNone/>
                      </a:pPr>
                      <a:r>
                        <a:rPr lang="en-GB" sz="1600" b="0" u="none" kern="1200" dirty="0">
                          <a:solidFill>
                            <a:schemeClr val="tx1"/>
                          </a:solidFill>
                          <a:latin typeface="Aptos" panose="020B0004020202020204" pitchFamily="34" charset="0"/>
                          <a:ea typeface="Palatino" pitchFamily="2" charset="77"/>
                          <a:cs typeface="+mn-cs"/>
                        </a:rPr>
                        <a:t>Mercosur-EU </a:t>
                      </a:r>
                    </a:p>
                    <a:p>
                      <a:pPr marL="0" indent="0" algn="l">
                        <a:buFont typeface="Arial" panose="020B0604020202020204" pitchFamily="34" charset="0"/>
                        <a:buNone/>
                      </a:pPr>
                      <a:r>
                        <a:rPr lang="en-GB" sz="1600" b="0" u="none" kern="1200" dirty="0">
                          <a:solidFill>
                            <a:schemeClr val="tx1"/>
                          </a:solidFill>
                          <a:latin typeface="Aptos" panose="020B0004020202020204" pitchFamily="34" charset="0"/>
                          <a:ea typeface="Palatino" pitchFamily="2" charset="77"/>
                          <a:cs typeface="+mn-cs"/>
                        </a:rPr>
                        <a:t>trade agreement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latin typeface="Aptos" panose="020B0004020202020204" pitchFamily="34" charset="0"/>
                          <a:ea typeface="Palatino" pitchFamily="2" charset="77"/>
                          <a:cs typeface="+mn-cs"/>
                        </a:rPr>
                        <a:t>Focuses on the conservation and sustainable use of biodiversity, e.g., CITES (Convention on International Trade in Endangered Species of Wild Fauna and Flora), and the UN Guiding Principles on Business and Human Rights, but </a:t>
                      </a:r>
                      <a:r>
                        <a:rPr lang="en-GB" sz="1200" b="0" u="sng" kern="1200" dirty="0">
                          <a:solidFill>
                            <a:schemeClr val="tx1"/>
                          </a:solidFill>
                          <a:latin typeface="Aptos" panose="020B0004020202020204" pitchFamily="34" charset="0"/>
                          <a:ea typeface="Palatino" pitchFamily="2" charset="77"/>
                          <a:cs typeface="+mn-cs"/>
                        </a:rPr>
                        <a:t>no specific criteria for aligning with human rights.</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u="none" kern="1200" dirty="0">
                          <a:solidFill>
                            <a:schemeClr val="tx1"/>
                          </a:solidFill>
                          <a:latin typeface="Aptos" panose="020B0004020202020204" pitchFamily="34" charset="0"/>
                          <a:ea typeface="Palatino" pitchFamily="2" charset="77"/>
                          <a:cs typeface="+mn-cs"/>
                        </a:rPr>
                        <a:t>The agreement incentivises the current configuration of intensive, export-oriented agriculture, but instead, it could provide incentives for the trade of agricultural products from </a:t>
                      </a:r>
                      <a:r>
                        <a:rPr lang="en-GB" sz="1200" b="0" u="sng" kern="1200" dirty="0">
                          <a:solidFill>
                            <a:schemeClr val="tx1"/>
                          </a:solidFill>
                          <a:latin typeface="Aptos" panose="020B0004020202020204" pitchFamily="34" charset="0"/>
                          <a:ea typeface="Palatino" pitchFamily="2" charset="77"/>
                          <a:cs typeface="+mn-cs"/>
                        </a:rPr>
                        <a:t>small, nature positive, forest-friendly farming systems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632946"/>
                  </a:ext>
                </a:extLst>
              </a:tr>
            </a:tbl>
          </a:graphicData>
        </a:graphic>
      </p:graphicFrame>
    </p:spTree>
    <p:extLst>
      <p:ext uri="{BB962C8B-B14F-4D97-AF65-F5344CB8AC3E}">
        <p14:creationId xmlns:p14="http://schemas.microsoft.com/office/powerpoint/2010/main" val="2846118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59EEA-81E2-4D23-7E09-7D18933800F7}"/>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D73E3864-3CCA-483E-F840-D5EEDDD11259}"/>
              </a:ext>
            </a:extLst>
          </p:cNvPr>
          <p:cNvSpPr>
            <a:spLocks noGrp="1"/>
          </p:cNvSpPr>
          <p:nvPr>
            <p:ph type="sldNum" sz="quarter" idx="12"/>
          </p:nvPr>
        </p:nvSpPr>
        <p:spPr/>
        <p:txBody>
          <a:bodyPr/>
          <a:lstStyle/>
          <a:p>
            <a:fld id="{D725F4C8-A4ED-4F06-9015-63B7B8FAC2B8}" type="slidenum">
              <a:rPr lang="de-DE" smtClean="0">
                <a:latin typeface="Aptos" panose="020B0004020202020204" pitchFamily="34" charset="0"/>
              </a:rPr>
              <a:t>2</a:t>
            </a:fld>
            <a:endParaRPr lang="de-DE">
              <a:latin typeface="Aptos" panose="020B0004020202020204" pitchFamily="34" charset="0"/>
            </a:endParaRPr>
          </a:p>
        </p:txBody>
      </p:sp>
      <p:sp>
        <p:nvSpPr>
          <p:cNvPr id="6" name="TextBox 5">
            <a:extLst>
              <a:ext uri="{FF2B5EF4-FFF2-40B4-BE49-F238E27FC236}">
                <a16:creationId xmlns:a16="http://schemas.microsoft.com/office/drawing/2014/main" id="{DBD65FE1-1066-B1DC-D554-31ABE9BDBC64}"/>
              </a:ext>
            </a:extLst>
          </p:cNvPr>
          <p:cNvSpPr txBox="1"/>
          <p:nvPr/>
        </p:nvSpPr>
        <p:spPr>
          <a:xfrm>
            <a:off x="838200" y="1594924"/>
            <a:ext cx="9594954" cy="1692771"/>
          </a:xfrm>
          <a:prstGeom prst="rect">
            <a:avLst/>
          </a:prstGeom>
          <a:noFill/>
        </p:spPr>
        <p:txBody>
          <a:bodyPr wrap="square">
            <a:spAutoFit/>
          </a:bodyPr>
          <a:lstStyle/>
          <a:p>
            <a:endParaRPr lang="en-US" sz="2600" dirty="0">
              <a:latin typeface="Aptos" panose="020B0004020202020204" pitchFamily="34" charset="0"/>
              <a:ea typeface="Palatino" pitchFamily="2" charset="77"/>
            </a:endParaRPr>
          </a:p>
          <a:p>
            <a:pPr marL="342900" indent="-342900">
              <a:buFont typeface="Arial" panose="020B0604020202020204" pitchFamily="34" charset="0"/>
              <a:buChar char="•"/>
            </a:pPr>
            <a:r>
              <a:rPr lang="en-US" sz="2600" dirty="0">
                <a:latin typeface="Aptos" panose="020B0004020202020204" pitchFamily="34" charset="0"/>
                <a:ea typeface="Palatino" pitchFamily="2" charset="77"/>
              </a:rPr>
              <a:t>Research problem case “Trade &amp; GVCs”</a:t>
            </a:r>
          </a:p>
          <a:p>
            <a:pPr marL="342900" indent="-342900">
              <a:buFont typeface="Arial" panose="020B0604020202020204" pitchFamily="34" charset="0"/>
              <a:buChar char="•"/>
            </a:pPr>
            <a:r>
              <a:rPr lang="en-US" sz="2600" dirty="0">
                <a:latin typeface="Aptos" panose="020B0004020202020204" pitchFamily="34" charset="0"/>
                <a:ea typeface="Palatino" pitchFamily="2" charset="77"/>
              </a:rPr>
              <a:t>Key messages</a:t>
            </a:r>
          </a:p>
          <a:p>
            <a:pPr marL="342900" indent="-342900">
              <a:buFont typeface="Arial" panose="020B0604020202020204" pitchFamily="34" charset="0"/>
              <a:buChar char="•"/>
            </a:pPr>
            <a:r>
              <a:rPr lang="en-US" sz="2600" dirty="0">
                <a:latin typeface="Aptos" panose="020B0004020202020204" pitchFamily="34" charset="0"/>
                <a:ea typeface="Palatino" pitchFamily="2" charset="77"/>
              </a:rPr>
              <a:t>Policy recommendations</a:t>
            </a:r>
            <a:endParaRPr lang="en-NL" sz="2600" dirty="0">
              <a:latin typeface="Aptos" panose="020B0004020202020204" pitchFamily="34" charset="0"/>
              <a:ea typeface="Palatino" pitchFamily="2" charset="77"/>
            </a:endParaRPr>
          </a:p>
        </p:txBody>
      </p:sp>
      <p:sp>
        <p:nvSpPr>
          <p:cNvPr id="2" name="Titel 1">
            <a:extLst>
              <a:ext uri="{FF2B5EF4-FFF2-40B4-BE49-F238E27FC236}">
                <a16:creationId xmlns:a16="http://schemas.microsoft.com/office/drawing/2014/main" id="{BDF96619-1FBF-2D41-64D8-3E05C3377009}"/>
              </a:ext>
            </a:extLst>
          </p:cNvPr>
          <p:cNvSpPr>
            <a:spLocks noGrp="1"/>
          </p:cNvSpPr>
          <p:nvPr>
            <p:ph type="title"/>
          </p:nvPr>
        </p:nvSpPr>
        <p:spPr>
          <a:xfrm>
            <a:off x="838200" y="365125"/>
            <a:ext cx="10515600" cy="1325563"/>
          </a:xfrm>
        </p:spPr>
        <p:txBody>
          <a:bodyPr/>
          <a:lstStyle/>
          <a:p>
            <a:r>
              <a:rPr lang="en-US" dirty="0">
                <a:latin typeface="Aptos" panose="020B0004020202020204" pitchFamily="34" charset="0"/>
                <a:ea typeface="Palatino" pitchFamily="2" charset="77"/>
              </a:rPr>
              <a:t>Agenda</a:t>
            </a:r>
            <a:endParaRPr lang="en-US" sz="1800" dirty="0">
              <a:solidFill>
                <a:srgbClr val="FF0000"/>
              </a:solidFill>
              <a:latin typeface="Aptos" panose="020B0004020202020204" pitchFamily="34" charset="0"/>
              <a:ea typeface="Palatino" pitchFamily="2" charset="77"/>
            </a:endParaRPr>
          </a:p>
        </p:txBody>
      </p:sp>
    </p:spTree>
    <p:extLst>
      <p:ext uri="{BB962C8B-B14F-4D97-AF65-F5344CB8AC3E}">
        <p14:creationId xmlns:p14="http://schemas.microsoft.com/office/powerpoint/2010/main" val="938351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BEC71-7001-A8B6-1832-EBA9AFCC2CB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596594B-E129-0A7E-DEB4-436B6A351D54}"/>
              </a:ext>
            </a:extLst>
          </p:cNvPr>
          <p:cNvSpPr>
            <a:spLocks noGrp="1"/>
          </p:cNvSpPr>
          <p:nvPr>
            <p:ph type="title"/>
          </p:nvPr>
        </p:nvSpPr>
        <p:spPr/>
        <p:txBody>
          <a:bodyPr>
            <a:normAutofit/>
          </a:bodyPr>
          <a:lstStyle/>
          <a:p>
            <a:r>
              <a:rPr lang="en-US" sz="3200" dirty="0">
                <a:latin typeface="Aptos" panose="020B0004020202020204" pitchFamily="34" charset="0"/>
                <a:ea typeface="Palatino" pitchFamily="2" charset="77"/>
              </a:rPr>
              <a:t>Recommendations on priority areas for </a:t>
            </a:r>
            <a:r>
              <a:rPr lang="en-US" sz="3200" u="sng" dirty="0">
                <a:latin typeface="Aptos" panose="020B0004020202020204" pitchFamily="34" charset="0"/>
                <a:ea typeface="Palatino" pitchFamily="2" charset="77"/>
              </a:rPr>
              <a:t>future policies</a:t>
            </a:r>
          </a:p>
        </p:txBody>
      </p:sp>
      <p:sp>
        <p:nvSpPr>
          <p:cNvPr id="4" name="Foliennummernplatzhalter 3">
            <a:extLst>
              <a:ext uri="{FF2B5EF4-FFF2-40B4-BE49-F238E27FC236}">
                <a16:creationId xmlns:a16="http://schemas.microsoft.com/office/drawing/2014/main" id="{BE825FD5-B0BE-2C15-D837-F78CBE0ACFD6}"/>
              </a:ext>
            </a:extLst>
          </p:cNvPr>
          <p:cNvSpPr>
            <a:spLocks noGrp="1"/>
          </p:cNvSpPr>
          <p:nvPr>
            <p:ph type="sldNum" sz="quarter" idx="12"/>
          </p:nvPr>
        </p:nvSpPr>
        <p:spPr/>
        <p:txBody>
          <a:bodyPr/>
          <a:lstStyle/>
          <a:p>
            <a:fld id="{D725F4C8-A4ED-4F06-9015-63B7B8FAC2B8}" type="slidenum">
              <a:rPr lang="de-DE" smtClean="0"/>
              <a:t>20</a:t>
            </a:fld>
            <a:endParaRPr lang="de-DE"/>
          </a:p>
        </p:txBody>
      </p:sp>
      <p:graphicFrame>
        <p:nvGraphicFramePr>
          <p:cNvPr id="5" name="Table 4">
            <a:extLst>
              <a:ext uri="{FF2B5EF4-FFF2-40B4-BE49-F238E27FC236}">
                <a16:creationId xmlns:a16="http://schemas.microsoft.com/office/drawing/2014/main" id="{11B00301-A16A-3C6A-1448-F97CBE642230}"/>
              </a:ext>
            </a:extLst>
          </p:cNvPr>
          <p:cNvGraphicFramePr>
            <a:graphicFrameLocks noGrp="1"/>
          </p:cNvGraphicFramePr>
          <p:nvPr>
            <p:extLst>
              <p:ext uri="{D42A27DB-BD31-4B8C-83A1-F6EECF244321}">
                <p14:modId xmlns:p14="http://schemas.microsoft.com/office/powerpoint/2010/main" val="1167664038"/>
              </p:ext>
            </p:extLst>
          </p:nvPr>
        </p:nvGraphicFramePr>
        <p:xfrm>
          <a:off x="944076" y="1608993"/>
          <a:ext cx="10409724" cy="3571914"/>
        </p:xfrm>
        <a:graphic>
          <a:graphicData uri="http://schemas.openxmlformats.org/drawingml/2006/table">
            <a:tbl>
              <a:tblPr firstRow="1" bandRow="1">
                <a:tableStyleId>{5C22544A-7EE6-4342-B048-85BDC9FD1C3A}</a:tableStyleId>
              </a:tblPr>
              <a:tblGrid>
                <a:gridCol w="3950042">
                  <a:extLst>
                    <a:ext uri="{9D8B030D-6E8A-4147-A177-3AD203B41FA5}">
                      <a16:colId xmlns:a16="http://schemas.microsoft.com/office/drawing/2014/main" val="699290266"/>
                    </a:ext>
                  </a:extLst>
                </a:gridCol>
                <a:gridCol w="6459682">
                  <a:extLst>
                    <a:ext uri="{9D8B030D-6E8A-4147-A177-3AD203B41FA5}">
                      <a16:colId xmlns:a16="http://schemas.microsoft.com/office/drawing/2014/main" val="3829692361"/>
                    </a:ext>
                  </a:extLst>
                </a:gridCol>
              </a:tblGrid>
              <a:tr h="307305">
                <a:tc>
                  <a:txBody>
                    <a:bodyPr/>
                    <a:lstStyle/>
                    <a:p>
                      <a:r>
                        <a:rPr lang="en-NL" sz="1400" b="1" dirty="0">
                          <a:solidFill>
                            <a:schemeClr val="tx1"/>
                          </a:solidFill>
                          <a:latin typeface="Aptos" panose="020B0004020202020204" pitchFamily="34" charset="0"/>
                          <a:ea typeface="Palatino" pitchFamily="2" charset="77"/>
                        </a:rPr>
                        <a:t>Issue-areas for new policies in Trade &amp;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400" b="1" dirty="0">
                          <a:solidFill>
                            <a:schemeClr val="tx1"/>
                          </a:solidFill>
                          <a:latin typeface="Aptos" panose="020B0004020202020204" pitchFamily="34" charset="0"/>
                          <a:ea typeface="Palatino" pitchFamily="2" charset="77"/>
                        </a:rPr>
                        <a:t>Evidence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42575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u="sng" dirty="0">
                          <a:solidFill>
                            <a:schemeClr val="tx1"/>
                          </a:solidFill>
                          <a:latin typeface="Aptos" panose="020B0004020202020204" pitchFamily="34" charset="0"/>
                          <a:ea typeface="Palatino" pitchFamily="2" charset="77"/>
                        </a:rPr>
                        <a:t>Logistics and infrastructure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dirty="0">
                        <a:solidFill>
                          <a:schemeClr val="tx1"/>
                        </a:solidFill>
                        <a:latin typeface="Aptos" panose="020B0004020202020204" pitchFamily="34" charset="0"/>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Aptos" panose="020B0004020202020204" pitchFamily="34" charset="0"/>
                          <a:ea typeface="Palatino" pitchFamily="2" charset="77"/>
                        </a:rPr>
                        <a:t>Railways crossing indigenous people’s lands, e.g., </a:t>
                      </a:r>
                      <a:r>
                        <a:rPr lang="en-GB" sz="1200" b="0" dirty="0" err="1">
                          <a:solidFill>
                            <a:schemeClr val="tx1"/>
                          </a:solidFill>
                          <a:latin typeface="Aptos" panose="020B0004020202020204" pitchFamily="34" charset="0"/>
                          <a:ea typeface="Palatino" pitchFamily="2" charset="77"/>
                        </a:rPr>
                        <a:t>Ferrograo</a:t>
                      </a:r>
                      <a:endParaRPr lang="en-GB" sz="1200" b="0" dirty="0">
                        <a:solidFill>
                          <a:schemeClr val="tx1"/>
                        </a:solidFill>
                        <a:latin typeface="Aptos" panose="020B0004020202020204" pitchFamily="34" charset="0"/>
                        <a:ea typeface="Palatino" pitchFamily="2" charset="77"/>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tx1"/>
                          </a:solidFill>
                          <a:latin typeface="Aptos" panose="020B0004020202020204" pitchFamily="34" charset="0"/>
                          <a:ea typeface="Palatino" pitchFamily="2" charset="77"/>
                        </a:rPr>
                        <a:t>Boats crossing sacred rivers, visual and noise pollutions, and threats to explore river basin to increase the number of boats transporting soy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419522">
                <a:tc>
                  <a:txBody>
                    <a:bodyPr/>
                    <a:lstStyle/>
                    <a:p>
                      <a:pPr marL="0" indent="0" algn="l">
                        <a:buFont typeface="Arial" panose="020B0604020202020204" pitchFamily="34" charset="0"/>
                        <a:buNone/>
                      </a:pPr>
                      <a:r>
                        <a:rPr lang="en-GB" sz="1600" b="0" kern="1200" dirty="0">
                          <a:solidFill>
                            <a:schemeClr val="tx1"/>
                          </a:solidFill>
                          <a:latin typeface="Aptos" panose="020B0004020202020204" pitchFamily="34" charset="0"/>
                          <a:ea typeface="Palatino" pitchFamily="2" charset="77"/>
                          <a:cs typeface="+mn-cs"/>
                        </a:rPr>
                        <a:t>Intersect </a:t>
                      </a:r>
                      <a:r>
                        <a:rPr lang="en-GB" sz="1600" b="0" u="sng" kern="1200" dirty="0">
                          <a:solidFill>
                            <a:schemeClr val="tx1"/>
                          </a:solidFill>
                          <a:latin typeface="Aptos" panose="020B0004020202020204" pitchFamily="34" charset="0"/>
                          <a:ea typeface="Palatino" pitchFamily="2" charset="77"/>
                          <a:cs typeface="+mn-cs"/>
                        </a:rPr>
                        <a:t>trade with health </a:t>
                      </a:r>
                      <a:r>
                        <a:rPr lang="en-GB" sz="1600" b="0" kern="1200" dirty="0">
                          <a:solidFill>
                            <a:schemeClr val="tx1"/>
                          </a:solidFill>
                          <a:latin typeface="Aptos" panose="020B0004020202020204" pitchFamily="34" charset="0"/>
                          <a:ea typeface="Palatino" pitchFamily="2" charset="77"/>
                          <a:cs typeface="+mn-cs"/>
                        </a:rPr>
                        <a:t>regulations</a:t>
                      </a:r>
                    </a:p>
                    <a:p>
                      <a:pPr marL="0" indent="0" algn="l">
                        <a:buFont typeface="Arial" panose="020B0604020202020204" pitchFamily="34" charset="0"/>
                        <a:buNone/>
                      </a:pPr>
                      <a:endParaRPr lang="en-GB" sz="1600" b="0" kern="1200" dirty="0">
                        <a:solidFill>
                          <a:schemeClr val="tx1"/>
                        </a:solidFill>
                        <a:latin typeface="Aptos" panose="020B0004020202020204" pitchFamily="34" charset="0"/>
                        <a:ea typeface="Palatino" pitchFamily="2" charset="77"/>
                        <a:cs typeface="+mn-cs"/>
                      </a:endParaRPr>
                    </a:p>
                    <a:p>
                      <a:pPr marL="0" indent="0" algn="l">
                        <a:buFont typeface="Arial" panose="020B0604020202020204" pitchFamily="34" charset="0"/>
                        <a:buNone/>
                      </a:pPr>
                      <a:endParaRPr lang="en-GB" sz="1600" b="0" kern="1200" dirty="0">
                        <a:solidFill>
                          <a:schemeClr val="tx1"/>
                        </a:solidFill>
                        <a:latin typeface="Aptos" panose="020B0004020202020204" pitchFamily="34" charset="0"/>
                        <a:ea typeface="Palatino" pitchFamily="2" charset="7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l">
                        <a:buFont typeface="Arial" panose="020B0604020202020204" pitchFamily="34" charset="0"/>
                        <a:buChar char="•"/>
                      </a:pPr>
                      <a:r>
                        <a:rPr lang="en-GB" sz="1200" b="0" kern="1200" dirty="0">
                          <a:solidFill>
                            <a:schemeClr val="tx1"/>
                          </a:solidFill>
                          <a:latin typeface="Aptos" panose="020B0004020202020204" pitchFamily="34" charset="0"/>
                          <a:ea typeface="Palatino" pitchFamily="2" charset="77"/>
                          <a:cs typeface="+mn-cs"/>
                        </a:rPr>
                        <a:t>Contamination of water sources affecting people’s health</a:t>
                      </a:r>
                    </a:p>
                    <a:p>
                      <a:pPr marL="285750" indent="-285750" algn="l">
                        <a:buFont typeface="Arial" panose="020B0604020202020204" pitchFamily="34" charset="0"/>
                        <a:buChar char="•"/>
                      </a:pPr>
                      <a:r>
                        <a:rPr lang="en-GB" sz="1200" b="0" kern="1200" dirty="0">
                          <a:solidFill>
                            <a:schemeClr val="tx1"/>
                          </a:solidFill>
                          <a:latin typeface="Aptos" panose="020B0004020202020204" pitchFamily="34" charset="0"/>
                          <a:ea typeface="Palatino" pitchFamily="2" charset="77"/>
                          <a:cs typeface="+mn-cs"/>
                        </a:rPr>
                        <a:t>Slave labour in livestock farms</a:t>
                      </a:r>
                    </a:p>
                    <a:p>
                      <a:pPr marL="285750" indent="-285750" algn="l">
                        <a:buFont typeface="Arial" panose="020B0604020202020204" pitchFamily="34" charset="0"/>
                        <a:buChar char="•"/>
                      </a:pPr>
                      <a:r>
                        <a:rPr lang="en-GB" sz="1200" b="0" kern="1200" dirty="0">
                          <a:solidFill>
                            <a:schemeClr val="tx1"/>
                          </a:solidFill>
                          <a:latin typeface="Aptos" panose="020B0004020202020204" pitchFamily="34" charset="0"/>
                          <a:ea typeface="Palatino" pitchFamily="2" charset="77"/>
                          <a:cs typeface="+mn-cs"/>
                        </a:rPr>
                        <a:t>Nitrogen crisis in the Netherlands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925219"/>
                  </a:ext>
                </a:extLst>
              </a:tr>
              <a:tr h="318743">
                <a:tc>
                  <a:txBody>
                    <a:bodyPr/>
                    <a:lstStyle/>
                    <a:p>
                      <a:pPr marL="0" indent="0" algn="l">
                        <a:buFont typeface="Arial" panose="020B0604020202020204" pitchFamily="34" charset="0"/>
                        <a:buNone/>
                      </a:pPr>
                      <a:r>
                        <a:rPr lang="en-GB" sz="1600" b="0" kern="1200" dirty="0">
                          <a:solidFill>
                            <a:schemeClr val="tx1"/>
                          </a:solidFill>
                          <a:latin typeface="Aptos" panose="020B0004020202020204" pitchFamily="34" charset="0"/>
                          <a:ea typeface="Palatino" pitchFamily="2" charset="77"/>
                          <a:cs typeface="+mn-cs"/>
                        </a:rPr>
                        <a:t>Tackle </a:t>
                      </a:r>
                      <a:r>
                        <a:rPr lang="en-GB" sz="1600" b="0" u="sng" kern="1200" dirty="0">
                          <a:solidFill>
                            <a:schemeClr val="tx1"/>
                          </a:solidFill>
                          <a:latin typeface="Aptos" panose="020B0004020202020204" pitchFamily="34" charset="0"/>
                          <a:ea typeface="Palatino" pitchFamily="2" charset="77"/>
                          <a:cs typeface="+mn-cs"/>
                        </a:rPr>
                        <a:t>pesticide pollution </a:t>
                      </a:r>
                      <a:r>
                        <a:rPr lang="en-GB" sz="1600" b="0" kern="1200" dirty="0">
                          <a:solidFill>
                            <a:schemeClr val="tx1"/>
                          </a:solidFill>
                          <a:latin typeface="Aptos" panose="020B0004020202020204" pitchFamily="34" charset="0"/>
                          <a:ea typeface="Palatino" pitchFamily="2" charset="77"/>
                          <a:cs typeface="+mn-cs"/>
                        </a:rPr>
                        <a:t>driven by international trade of chemical products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latin typeface="Aptos" panose="020B0004020202020204" pitchFamily="34" charset="0"/>
                          <a:ea typeface="Palatino" pitchFamily="2" charset="77"/>
                          <a:cs typeface="+mn-cs"/>
                        </a:rPr>
                        <a:t>Air, soil and water pollution due to pesticides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8748664"/>
                  </a:ext>
                </a:extLst>
              </a:tr>
              <a:tr h="582369">
                <a:tc>
                  <a:txBody>
                    <a:bodyPr/>
                    <a:lstStyle/>
                    <a:p>
                      <a:pPr marL="0" indent="0" algn="l">
                        <a:buFont typeface="Arial" panose="020B0604020202020204" pitchFamily="34" charset="0"/>
                        <a:buNone/>
                      </a:pPr>
                      <a:r>
                        <a:rPr lang="en-GB" sz="1600" b="0" u="sng" kern="1200" dirty="0">
                          <a:solidFill>
                            <a:schemeClr val="tx1"/>
                          </a:solidFill>
                          <a:latin typeface="Aptos" panose="020B0004020202020204" pitchFamily="34" charset="0"/>
                          <a:ea typeface="Palatino" pitchFamily="2" charset="77"/>
                          <a:cs typeface="+mn-cs"/>
                        </a:rPr>
                        <a:t>Socio-bio-economy value chains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l">
                        <a:buFont typeface="Arial" panose="020B0604020202020204" pitchFamily="34" charset="0"/>
                        <a:buChar char="•"/>
                      </a:pPr>
                      <a:r>
                        <a:rPr lang="en-GB" sz="1200" b="0" kern="1200" dirty="0">
                          <a:solidFill>
                            <a:schemeClr val="tx1"/>
                          </a:solidFill>
                          <a:latin typeface="Aptos" panose="020B0004020202020204" pitchFamily="34" charset="0"/>
                          <a:ea typeface="Palatino" pitchFamily="2" charset="77"/>
                          <a:cs typeface="+mn-cs"/>
                        </a:rPr>
                        <a:t>The necessity to enhance socio-biodiversity value chains and the bioeconomy in the Cerrado and the Amazon, as alternatives to the (soy and beef) monocultural development model, and its implications (pollution, rural conflicts, negative infrastructure, diseases)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632946"/>
                  </a:ext>
                </a:extLst>
              </a:tr>
              <a:tr h="582369">
                <a:tc>
                  <a:txBody>
                    <a:bodyPr/>
                    <a:lstStyle/>
                    <a:p>
                      <a:pPr marL="0" indent="0" algn="l">
                        <a:buFont typeface="Arial" panose="020B0604020202020204" pitchFamily="34" charset="0"/>
                        <a:buNone/>
                      </a:pPr>
                      <a:r>
                        <a:rPr lang="en-GB" sz="1600" b="0" u="sng" kern="1200" dirty="0">
                          <a:solidFill>
                            <a:schemeClr val="tx1"/>
                          </a:solidFill>
                          <a:latin typeface="Aptos" panose="020B0004020202020204" pitchFamily="34" charset="0"/>
                          <a:ea typeface="Palatino" pitchFamily="2" charset="77"/>
                          <a:cs typeface="+mn-cs"/>
                        </a:rPr>
                        <a:t>Financial bans</a:t>
                      </a:r>
                      <a:r>
                        <a:rPr lang="en-GB" sz="1600" b="0" u="none" kern="1200" dirty="0">
                          <a:solidFill>
                            <a:schemeClr val="tx1"/>
                          </a:solidFill>
                          <a:latin typeface="Aptos" panose="020B0004020202020204" pitchFamily="34" charset="0"/>
                          <a:ea typeface="Palatino" pitchFamily="2" charset="77"/>
                          <a:cs typeface="+mn-cs"/>
                        </a:rPr>
                        <a:t> </a:t>
                      </a:r>
                      <a:r>
                        <a:rPr lang="en-GB" sz="1600" b="0" kern="1200" dirty="0">
                          <a:solidFill>
                            <a:schemeClr val="tx1"/>
                          </a:solidFill>
                          <a:latin typeface="Aptos" panose="020B0004020202020204" pitchFamily="34" charset="0"/>
                          <a:ea typeface="Palatino" pitchFamily="2" charset="77"/>
                          <a:cs typeface="+mn-cs"/>
                        </a:rPr>
                        <a:t>to extensive agribusiness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l">
                        <a:buFont typeface="Arial" panose="020B0604020202020204" pitchFamily="34" charset="0"/>
                        <a:buChar char="•"/>
                      </a:pPr>
                      <a:r>
                        <a:rPr lang="en-GB" sz="1200" b="0" kern="1200" dirty="0">
                          <a:solidFill>
                            <a:schemeClr val="tx1"/>
                          </a:solidFill>
                          <a:latin typeface="Aptos" panose="020B0004020202020204" pitchFamily="34" charset="0"/>
                          <a:ea typeface="Palatino" pitchFamily="2" charset="77"/>
                          <a:cs typeface="+mn-cs"/>
                        </a:rPr>
                        <a:t>Financial flows/financial markets funding large agribusiness in biodiversity-rich ecosystems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1700008"/>
                  </a:ext>
                </a:extLst>
              </a:tr>
            </a:tbl>
          </a:graphicData>
        </a:graphic>
      </p:graphicFrame>
    </p:spTree>
    <p:extLst>
      <p:ext uri="{BB962C8B-B14F-4D97-AF65-F5344CB8AC3E}">
        <p14:creationId xmlns:p14="http://schemas.microsoft.com/office/powerpoint/2010/main" val="3920402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48361-9FB9-7339-68DE-A757FFAFC8E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88D427F-3143-FC28-F285-9C341B413AFC}"/>
              </a:ext>
            </a:extLst>
          </p:cNvPr>
          <p:cNvSpPr>
            <a:spLocks noGrp="1"/>
          </p:cNvSpPr>
          <p:nvPr>
            <p:ph type="title"/>
          </p:nvPr>
        </p:nvSpPr>
        <p:spPr/>
        <p:txBody>
          <a:bodyPr/>
          <a:lstStyle/>
          <a:p>
            <a:r>
              <a:rPr lang="en-US" dirty="0">
                <a:latin typeface="Aptos" panose="020B0004020202020204" pitchFamily="34" charset="0"/>
                <a:ea typeface="Palatino" pitchFamily="2" charset="77"/>
              </a:rPr>
              <a:t>Policy recommendations</a:t>
            </a:r>
          </a:p>
        </p:txBody>
      </p:sp>
      <p:sp>
        <p:nvSpPr>
          <p:cNvPr id="3" name="Inhaltsplatzhalter 2">
            <a:extLst>
              <a:ext uri="{FF2B5EF4-FFF2-40B4-BE49-F238E27FC236}">
                <a16:creationId xmlns:a16="http://schemas.microsoft.com/office/drawing/2014/main" id="{2E85536B-4E94-96E3-DF65-C8CD6408D3B3}"/>
              </a:ext>
            </a:extLst>
          </p:cNvPr>
          <p:cNvSpPr>
            <a:spLocks noGrp="1"/>
          </p:cNvSpPr>
          <p:nvPr>
            <p:ph idx="1"/>
          </p:nvPr>
        </p:nvSpPr>
        <p:spPr/>
        <p:txBody>
          <a:bodyPr>
            <a:normAutofit/>
          </a:bodyPr>
          <a:lstStyle/>
          <a:p>
            <a:r>
              <a:rPr lang="en-US" sz="1600" dirty="0">
                <a:latin typeface="Aptos" panose="020B0004020202020204" pitchFamily="34" charset="0"/>
                <a:ea typeface="Palatino" pitchFamily="2" charset="77"/>
              </a:rPr>
              <a:t>Current EU and global policies addressing necessary system changes in Trade &amp; GVCs: </a:t>
            </a:r>
            <a:r>
              <a:rPr lang="en-US" sz="1600" b="1" dirty="0">
                <a:latin typeface="Aptos" panose="020B0004020202020204" pitchFamily="34" charset="0"/>
                <a:ea typeface="Palatino" pitchFamily="2" charset="77"/>
              </a:rPr>
              <a:t>how well do we feel current policies address the required systems changes?</a:t>
            </a:r>
          </a:p>
          <a:p>
            <a:pPr lvl="1">
              <a:buFont typeface="Courier New" panose="02070309020205020404" pitchFamily="49" charset="0"/>
              <a:buChar char="o"/>
            </a:pPr>
            <a:r>
              <a:rPr lang="en-US" sz="1400" kern="100" dirty="0">
                <a:effectLst/>
                <a:latin typeface="Aptos" panose="020B0004020202020204" pitchFamily="34" charset="0"/>
                <a:ea typeface="Palatino" pitchFamily="2" charset="77"/>
                <a:cs typeface="Times New Roman" panose="02020603050405020304" pitchFamily="18" charset="0"/>
              </a:rPr>
              <a:t>EU Biodiversity Strategy for 2030 (2020)</a:t>
            </a:r>
            <a:endParaRPr lang="en-NL" sz="1400" kern="100" dirty="0">
              <a:effectLst/>
              <a:latin typeface="Aptos" panose="020B0004020202020204" pitchFamily="34" charset="0"/>
              <a:ea typeface="Palatino" pitchFamily="2" charset="77"/>
              <a:cs typeface="Times New Roman" panose="02020603050405020304" pitchFamily="18" charset="0"/>
            </a:endParaRPr>
          </a:p>
          <a:p>
            <a:pPr lvl="1">
              <a:buFont typeface="Courier New" panose="02070309020205020404" pitchFamily="49" charset="0"/>
              <a:buChar char="o"/>
            </a:pPr>
            <a:r>
              <a:rPr lang="en-US" sz="1400" kern="100" dirty="0">
                <a:effectLst/>
                <a:latin typeface="Aptos" panose="020B0004020202020204" pitchFamily="34" charset="0"/>
                <a:ea typeface="Palatino" pitchFamily="2" charset="77"/>
                <a:cs typeface="Times New Roman" panose="02020603050405020304" pitchFamily="18" charset="0"/>
              </a:rPr>
              <a:t>The European Regulation on Deforestation-free Products (EUDR) (2023)</a:t>
            </a:r>
            <a:endParaRPr lang="en-NL" sz="1400" kern="100" dirty="0">
              <a:effectLst/>
              <a:latin typeface="Aptos" panose="020B0004020202020204" pitchFamily="34" charset="0"/>
              <a:ea typeface="Palatino" pitchFamily="2" charset="77"/>
              <a:cs typeface="Times New Roman" panose="02020603050405020304" pitchFamily="18" charset="0"/>
            </a:endParaRPr>
          </a:p>
          <a:p>
            <a:pPr lvl="1">
              <a:buFont typeface="Courier New" panose="02070309020205020404" pitchFamily="49" charset="0"/>
              <a:buChar char="o"/>
            </a:pPr>
            <a:r>
              <a:rPr lang="en-US" sz="1400" kern="100" dirty="0">
                <a:effectLst/>
                <a:latin typeface="Aptos" panose="020B0004020202020204" pitchFamily="34" charset="0"/>
                <a:ea typeface="Palatino" pitchFamily="2" charset="77"/>
                <a:cs typeface="Times New Roman" panose="02020603050405020304" pitchFamily="18" charset="0"/>
              </a:rPr>
              <a:t>Corporate Sustainability Due Diligence Directive (CS3D) (2024)</a:t>
            </a:r>
            <a:endParaRPr lang="en-NL" sz="1400" kern="100" dirty="0">
              <a:effectLst/>
              <a:latin typeface="Aptos" panose="020B0004020202020204" pitchFamily="34" charset="0"/>
              <a:ea typeface="Palatino" pitchFamily="2" charset="77"/>
              <a:cs typeface="Times New Roman" panose="02020603050405020304" pitchFamily="18" charset="0"/>
            </a:endParaRPr>
          </a:p>
          <a:p>
            <a:pPr lvl="1">
              <a:buFont typeface="Courier New" panose="02070309020205020404" pitchFamily="49" charset="0"/>
              <a:buChar char="o"/>
            </a:pPr>
            <a:r>
              <a:rPr lang="en-US" sz="1400" kern="100" dirty="0">
                <a:effectLst/>
                <a:latin typeface="Aptos" panose="020B0004020202020204" pitchFamily="34" charset="0"/>
                <a:ea typeface="Palatino" pitchFamily="2" charset="77"/>
                <a:cs typeface="Times New Roman" panose="02020603050405020304" pitchFamily="18" charset="0"/>
              </a:rPr>
              <a:t>EU Farm to Fork Strategy (2020)</a:t>
            </a:r>
            <a:endParaRPr lang="en-NL" sz="1400" kern="100" dirty="0">
              <a:effectLst/>
              <a:latin typeface="Aptos" panose="020B0004020202020204" pitchFamily="34" charset="0"/>
              <a:ea typeface="Palatino" pitchFamily="2" charset="77"/>
              <a:cs typeface="Times New Roman" panose="02020603050405020304" pitchFamily="18" charset="0"/>
            </a:endParaRPr>
          </a:p>
          <a:p>
            <a:pPr lvl="1">
              <a:buFont typeface="Courier New" panose="02070309020205020404" pitchFamily="49" charset="0"/>
              <a:buChar char="o"/>
            </a:pPr>
            <a:r>
              <a:rPr lang="en-US" sz="1400" kern="100" dirty="0">
                <a:effectLst/>
                <a:latin typeface="Aptos" panose="020B0004020202020204" pitchFamily="34" charset="0"/>
                <a:ea typeface="Palatino" pitchFamily="2" charset="77"/>
                <a:cs typeface="Times New Roman" panose="02020603050405020304" pitchFamily="18" charset="0"/>
              </a:rPr>
              <a:t>Mercosur-EU Trade Agreement (2019)</a:t>
            </a:r>
            <a:endParaRPr lang="en-NL" sz="1400" kern="100" dirty="0">
              <a:effectLst/>
              <a:latin typeface="Aptos" panose="020B0004020202020204" pitchFamily="34" charset="0"/>
              <a:ea typeface="Palatino" pitchFamily="2" charset="77"/>
              <a:cs typeface="Times New Roman" panose="02020603050405020304" pitchFamily="18" charset="0"/>
            </a:endParaRPr>
          </a:p>
          <a:p>
            <a:pPr lvl="1">
              <a:buFont typeface="Courier New" panose="02070309020205020404" pitchFamily="49" charset="0"/>
              <a:buChar char="o"/>
            </a:pPr>
            <a:r>
              <a:rPr lang="en-GB" sz="1400" kern="100" dirty="0">
                <a:effectLst/>
                <a:latin typeface="Aptos" panose="020B0004020202020204" pitchFamily="34" charset="0"/>
                <a:ea typeface="Palatino" pitchFamily="2" charset="77"/>
                <a:cs typeface="Times New Roman" panose="02020603050405020304" pitchFamily="18" charset="0"/>
              </a:rPr>
              <a:t>Cartagena Protocol on Biosafety (2000)</a:t>
            </a:r>
            <a:endParaRPr lang="en-NL" sz="1400" kern="100" dirty="0">
              <a:effectLst/>
              <a:latin typeface="Aptos" panose="020B0004020202020204" pitchFamily="34" charset="0"/>
              <a:ea typeface="Palatino" pitchFamily="2" charset="77"/>
              <a:cs typeface="Times New Roman" panose="02020603050405020304" pitchFamily="18" charset="0"/>
            </a:endParaRPr>
          </a:p>
          <a:p>
            <a:pPr lvl="1">
              <a:buFont typeface="Courier New" panose="02070309020205020404" pitchFamily="49" charset="0"/>
              <a:buChar char="o"/>
            </a:pPr>
            <a:r>
              <a:rPr lang="en-GB" sz="1400" kern="100" dirty="0">
                <a:effectLst/>
                <a:latin typeface="Aptos" panose="020B0004020202020204" pitchFamily="34" charset="0"/>
                <a:ea typeface="Palatino" pitchFamily="2" charset="77"/>
                <a:cs typeface="Times New Roman" panose="02020603050405020304" pitchFamily="18" charset="0"/>
              </a:rPr>
              <a:t>Kunming-Montreal Global Biodiversity Framework (2022)</a:t>
            </a:r>
          </a:p>
          <a:p>
            <a:pPr lvl="1">
              <a:buFont typeface="Courier New" panose="02070309020205020404" pitchFamily="49" charset="0"/>
              <a:buChar char="o"/>
            </a:pPr>
            <a:endParaRPr lang="en-NL" sz="1400" kern="100" dirty="0">
              <a:effectLst/>
              <a:latin typeface="Aptos" panose="020B0004020202020204" pitchFamily="34" charset="0"/>
              <a:ea typeface="Palatino" pitchFamily="2" charset="77"/>
              <a:cs typeface="Times New Roman" panose="02020603050405020304" pitchFamily="18" charset="0"/>
            </a:endParaRPr>
          </a:p>
          <a:p>
            <a:r>
              <a:rPr lang="en-US" sz="1600" dirty="0">
                <a:latin typeface="Aptos" panose="020B0004020202020204" pitchFamily="34" charset="0"/>
                <a:ea typeface="Palatino" pitchFamily="2" charset="77"/>
              </a:rPr>
              <a:t>Our comments in </a:t>
            </a:r>
            <a:r>
              <a:rPr lang="en-US" sz="1600" u="sng" dirty="0">
                <a:solidFill>
                  <a:srgbClr val="0070C0"/>
                </a:solidFill>
                <a:latin typeface="Aptos" panose="020B0004020202020204" pitchFamily="34" charset="0"/>
                <a:ea typeface="Palatino" pitchFamily="2" charset="77"/>
              </a:rPr>
              <a:t>blue</a:t>
            </a:r>
            <a:r>
              <a:rPr lang="en-US" sz="1600" dirty="0">
                <a:latin typeface="Aptos" panose="020B0004020202020204" pitchFamily="34" charset="0"/>
                <a:ea typeface="Palatino" pitchFamily="2" charset="77"/>
              </a:rPr>
              <a:t> are points in which the policy somehow </a:t>
            </a:r>
            <a:r>
              <a:rPr lang="en-US" sz="1600" u="sng" dirty="0">
                <a:solidFill>
                  <a:srgbClr val="0070C0"/>
                </a:solidFill>
                <a:latin typeface="Aptos" panose="020B0004020202020204" pitchFamily="34" charset="0"/>
                <a:ea typeface="Palatino" pitchFamily="2" charset="77"/>
              </a:rPr>
              <a:t>advances</a:t>
            </a:r>
            <a:r>
              <a:rPr lang="en-US" sz="1600" dirty="0">
                <a:latin typeface="Aptos" panose="020B0004020202020204" pitchFamily="34" charset="0"/>
                <a:ea typeface="Palatino" pitchFamily="2" charset="77"/>
              </a:rPr>
              <a:t> the necessary change; comments in </a:t>
            </a:r>
            <a:r>
              <a:rPr lang="en-US" sz="1600" u="sng" dirty="0">
                <a:solidFill>
                  <a:srgbClr val="C00000"/>
                </a:solidFill>
                <a:latin typeface="Aptos" panose="020B0004020202020204" pitchFamily="34" charset="0"/>
                <a:ea typeface="Palatino" pitchFamily="2" charset="77"/>
              </a:rPr>
              <a:t>red</a:t>
            </a:r>
            <a:r>
              <a:rPr lang="en-US" sz="1600" dirty="0">
                <a:solidFill>
                  <a:srgbClr val="C00000"/>
                </a:solidFill>
                <a:latin typeface="Aptos" panose="020B0004020202020204" pitchFamily="34" charset="0"/>
                <a:ea typeface="Palatino" pitchFamily="2" charset="77"/>
              </a:rPr>
              <a:t> </a:t>
            </a:r>
            <a:r>
              <a:rPr lang="en-US" sz="1600" dirty="0">
                <a:latin typeface="Aptos" panose="020B0004020202020204" pitchFamily="34" charset="0"/>
                <a:ea typeface="Palatino" pitchFamily="2" charset="77"/>
              </a:rPr>
              <a:t>are points in which the policy does not advance the change and, in some cases, </a:t>
            </a:r>
            <a:r>
              <a:rPr lang="en-US" sz="1600" u="sng" dirty="0">
                <a:solidFill>
                  <a:srgbClr val="C00000"/>
                </a:solidFill>
                <a:latin typeface="Aptos" panose="020B0004020202020204" pitchFamily="34" charset="0"/>
                <a:ea typeface="Palatino" pitchFamily="2" charset="77"/>
              </a:rPr>
              <a:t>negatively impacts </a:t>
            </a:r>
            <a:r>
              <a:rPr lang="en-US" sz="1600" dirty="0">
                <a:latin typeface="Aptos" panose="020B0004020202020204" pitchFamily="34" charset="0"/>
                <a:ea typeface="Palatino" pitchFamily="2" charset="77"/>
              </a:rPr>
              <a:t>or prevents the change to happen.</a:t>
            </a:r>
          </a:p>
        </p:txBody>
      </p:sp>
      <p:sp>
        <p:nvSpPr>
          <p:cNvPr id="4" name="Foliennummernplatzhalter 3">
            <a:extLst>
              <a:ext uri="{FF2B5EF4-FFF2-40B4-BE49-F238E27FC236}">
                <a16:creationId xmlns:a16="http://schemas.microsoft.com/office/drawing/2014/main" id="{0F6AB8DD-3838-1107-310D-C56FD5B92F0C}"/>
              </a:ext>
            </a:extLst>
          </p:cNvPr>
          <p:cNvSpPr>
            <a:spLocks noGrp="1"/>
          </p:cNvSpPr>
          <p:nvPr>
            <p:ph type="sldNum" sz="quarter" idx="12"/>
          </p:nvPr>
        </p:nvSpPr>
        <p:spPr/>
        <p:txBody>
          <a:bodyPr/>
          <a:lstStyle/>
          <a:p>
            <a:fld id="{D725F4C8-A4ED-4F06-9015-63B7B8FAC2B8}" type="slidenum">
              <a:rPr lang="de-DE" smtClean="0"/>
              <a:t>21</a:t>
            </a:fld>
            <a:endParaRPr lang="de-DE"/>
          </a:p>
        </p:txBody>
      </p:sp>
    </p:spTree>
    <p:extLst>
      <p:ext uri="{BB962C8B-B14F-4D97-AF65-F5344CB8AC3E}">
        <p14:creationId xmlns:p14="http://schemas.microsoft.com/office/powerpoint/2010/main" val="2348766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B5EA8-61A3-A07F-1AAE-BF871BA03D74}"/>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1C315410-7769-3122-CB6E-CF0AC2E7EC3C}"/>
              </a:ext>
            </a:extLst>
          </p:cNvPr>
          <p:cNvSpPr>
            <a:spLocks noGrp="1"/>
          </p:cNvSpPr>
          <p:nvPr>
            <p:ph type="sldNum" sz="quarter" idx="12"/>
          </p:nvPr>
        </p:nvSpPr>
        <p:spPr/>
        <p:txBody>
          <a:bodyPr/>
          <a:lstStyle/>
          <a:p>
            <a:fld id="{D725F4C8-A4ED-4F06-9015-63B7B8FAC2B8}" type="slidenum">
              <a:rPr lang="de-DE" smtClean="0"/>
              <a:t>22</a:t>
            </a:fld>
            <a:endParaRPr lang="de-DE"/>
          </a:p>
        </p:txBody>
      </p:sp>
      <p:graphicFrame>
        <p:nvGraphicFramePr>
          <p:cNvPr id="5" name="Table 4">
            <a:extLst>
              <a:ext uri="{FF2B5EF4-FFF2-40B4-BE49-F238E27FC236}">
                <a16:creationId xmlns:a16="http://schemas.microsoft.com/office/drawing/2014/main" id="{0D3C2E5A-86D7-38D0-C85C-E14EDFD512D3}"/>
              </a:ext>
            </a:extLst>
          </p:cNvPr>
          <p:cNvGraphicFramePr>
            <a:graphicFrameLocks noGrp="1"/>
          </p:cNvGraphicFramePr>
          <p:nvPr>
            <p:extLst>
              <p:ext uri="{D42A27DB-BD31-4B8C-83A1-F6EECF244321}">
                <p14:modId xmlns:p14="http://schemas.microsoft.com/office/powerpoint/2010/main" val="587246551"/>
              </p:ext>
            </p:extLst>
          </p:nvPr>
        </p:nvGraphicFramePr>
        <p:xfrm>
          <a:off x="944077" y="1642563"/>
          <a:ext cx="10440000" cy="4511040"/>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510484">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CHANGE 1</a:t>
                      </a:r>
                    </a:p>
                    <a:p>
                      <a:r>
                        <a:rPr lang="en-GB" sz="1100" b="1" dirty="0">
                          <a:solidFill>
                            <a:schemeClr val="tx1"/>
                          </a:solidFill>
                          <a:latin typeface="Palatino" pitchFamily="2" charset="77"/>
                          <a:ea typeface="Palatino" pitchFamily="2" charset="77"/>
                        </a:rPr>
                        <a:t>Companies</a:t>
                      </a:r>
                      <a:r>
                        <a:rPr lang="en-GB" sz="1100" b="0" dirty="0">
                          <a:solidFill>
                            <a:schemeClr val="tx1"/>
                          </a:solidFill>
                          <a:latin typeface="Palatino" pitchFamily="2" charset="77"/>
                          <a:ea typeface="Palatino" pitchFamily="2" charset="77"/>
                        </a:rPr>
                        <a:t> </a:t>
                      </a:r>
                      <a:r>
                        <a:rPr lang="en-GB" sz="1100" b="1" dirty="0">
                          <a:solidFill>
                            <a:schemeClr val="tx1"/>
                          </a:solidFill>
                          <a:latin typeface="Palatino" pitchFamily="2" charset="77"/>
                          <a:ea typeface="Palatino" pitchFamily="2" charset="77"/>
                        </a:rPr>
                        <a:t>publicly sharing traceability data </a:t>
                      </a:r>
                      <a:r>
                        <a:rPr lang="en-GB" sz="1100" b="0" dirty="0">
                          <a:solidFill>
                            <a:schemeClr val="tx1"/>
                          </a:solidFill>
                          <a:latin typeface="Palatino" pitchFamily="2" charset="77"/>
                          <a:ea typeface="Palatino" pitchFamily="2" charset="77"/>
                        </a:rPr>
                        <a:t>on commodity origination/polygon for soy &amp; beef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Palatino" pitchFamily="2" charset="77"/>
                          <a:ea typeface="Palatino" pitchFamily="2" charset="77"/>
                        </a:rPr>
                        <a:t>EU Biodiversity Strategy for 2030 </a:t>
                      </a:r>
                    </a:p>
                    <a:p>
                      <a:r>
                        <a:rPr lang="en-GB" sz="1000" b="0" dirty="0">
                          <a:solidFill>
                            <a:srgbClr val="0070C0"/>
                          </a:solidFill>
                          <a:latin typeface="Palatino" pitchFamily="2" charset="77"/>
                          <a:ea typeface="Palatino" pitchFamily="2" charset="77"/>
                        </a:rPr>
                        <a:t>Partially addresses this change through:</a:t>
                      </a:r>
                    </a:p>
                    <a:p>
                      <a:pPr marL="171450" indent="-171450">
                        <a:buFont typeface="Arial" panose="020B0604020202020204" pitchFamily="34" charset="0"/>
                        <a:buChar char="•"/>
                      </a:pPr>
                      <a:r>
                        <a:rPr lang="en-GB" sz="1000" b="0" dirty="0">
                          <a:solidFill>
                            <a:srgbClr val="0070C0"/>
                          </a:solidFill>
                          <a:latin typeface="Palatino" pitchFamily="2" charset="77"/>
                          <a:ea typeface="Palatino" pitchFamily="2" charset="77"/>
                        </a:rPr>
                        <a:t>Pillar 3 (Enabling transformative change), key commitment to “support a </a:t>
                      </a:r>
                      <a:r>
                        <a:rPr lang="en-GB" sz="1000" b="1" dirty="0">
                          <a:solidFill>
                            <a:srgbClr val="0070C0"/>
                          </a:solidFill>
                          <a:latin typeface="Palatino" pitchFamily="2" charset="77"/>
                          <a:ea typeface="Palatino" pitchFamily="2" charset="77"/>
                        </a:rPr>
                        <a:t>Business for Biodiversity movement</a:t>
                      </a:r>
                      <a:r>
                        <a:rPr lang="en-GB" sz="1000" b="0" dirty="0">
                          <a:solidFill>
                            <a:srgbClr val="0070C0"/>
                          </a:solidFill>
                          <a:latin typeface="Palatino" pitchFamily="2" charset="77"/>
                          <a:ea typeface="Palatino" pitchFamily="2" charset="77"/>
                        </a:rPr>
                        <a:t>”, and create incentives and eliminate barriers for nature-based solutions; and </a:t>
                      </a:r>
                    </a:p>
                    <a:p>
                      <a:pPr marL="171450" indent="-171450">
                        <a:buFont typeface="Arial" panose="020B0604020202020204" pitchFamily="34" charset="0"/>
                        <a:buChar char="•"/>
                      </a:pPr>
                      <a:r>
                        <a:rPr lang="en-GB" sz="1000" b="0" dirty="0">
                          <a:solidFill>
                            <a:srgbClr val="0070C0"/>
                          </a:solidFill>
                          <a:latin typeface="Palatino" pitchFamily="2" charset="77"/>
                          <a:ea typeface="Palatino" pitchFamily="2" charset="77"/>
                        </a:rPr>
                        <a:t>Pillar 4 (A global biodiversity agenda), to encourage global action through external policies, trade agreements and bilateral programmes), especially through key commitment on: “introduce measures to </a:t>
                      </a:r>
                      <a:r>
                        <a:rPr lang="en-GB" sz="1000" b="1" dirty="0">
                          <a:solidFill>
                            <a:srgbClr val="0070C0"/>
                          </a:solidFill>
                          <a:latin typeface="Palatino" pitchFamily="2" charset="77"/>
                          <a:ea typeface="Palatino" pitchFamily="2" charset="77"/>
                        </a:rPr>
                        <a:t>avoid placing products associated with deforestation </a:t>
                      </a:r>
                      <a:r>
                        <a:rPr lang="en-GB" sz="1000" b="0" dirty="0">
                          <a:solidFill>
                            <a:srgbClr val="0070C0"/>
                          </a:solidFill>
                          <a:latin typeface="Palatino" pitchFamily="2" charset="77"/>
                          <a:ea typeface="Palatino" pitchFamily="2" charset="77"/>
                        </a:rPr>
                        <a:t>on the EU market and promote forest friendly imports and value chains.” </a:t>
                      </a:r>
                    </a:p>
                    <a:p>
                      <a:r>
                        <a:rPr lang="en-GB" sz="1000" b="0" dirty="0">
                          <a:solidFill>
                            <a:srgbClr val="C00000"/>
                          </a:solidFill>
                          <a:latin typeface="Palatino" pitchFamily="2" charset="77"/>
                          <a:ea typeface="Palatino" pitchFamily="2" charset="77"/>
                        </a:rPr>
                        <a:t>Yet, the EU Biodiversity strategy do not say much as regards companies being publicly open about the exact origin/polygon of the imported commodities (e.g., soy, beef), so that civil society and the research community could access this information. This could allow naming and shaming.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415418">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European Union Deforestation Regulation (EUDR)</a:t>
                      </a:r>
                    </a:p>
                    <a:p>
                      <a:pPr marL="0" indent="0" algn="l" defTabSz="914400" rtl="0" eaLnBrk="1" latinLnBrk="0" hangingPunct="1">
                        <a:buFont typeface="Arial" panose="020B0604020202020204" pitchFamily="34" charset="0"/>
                        <a:buNone/>
                      </a:pPr>
                      <a:r>
                        <a:rPr lang="en-NL" sz="1000" b="0" kern="1200" dirty="0">
                          <a:solidFill>
                            <a:srgbClr val="0070C0"/>
                          </a:solidFill>
                          <a:latin typeface="Palatino" pitchFamily="2" charset="77"/>
                          <a:ea typeface="Palatino" pitchFamily="2" charset="77"/>
                          <a:cs typeface="+mn-cs"/>
                        </a:rPr>
                        <a:t>This change is partially addressed in the EUDR in the Introduction, </a:t>
                      </a:r>
                      <a:r>
                        <a:rPr lang="en-GB" sz="1000" b="0" kern="1200" dirty="0">
                          <a:solidFill>
                            <a:srgbClr val="0070C0"/>
                          </a:solidFill>
                          <a:latin typeface="Palatino" pitchFamily="2" charset="77"/>
                          <a:ea typeface="Palatino" pitchFamily="2" charset="77"/>
                          <a:cs typeface="+mn-cs"/>
                        </a:rPr>
                        <a:t>paragraph (54): “In order to foster </a:t>
                      </a:r>
                      <a:r>
                        <a:rPr lang="en-GB" sz="1000" b="1" kern="1200" dirty="0">
                          <a:solidFill>
                            <a:srgbClr val="0070C0"/>
                          </a:solidFill>
                          <a:latin typeface="Palatino" pitchFamily="2" charset="77"/>
                          <a:ea typeface="Palatino" pitchFamily="2" charset="77"/>
                          <a:cs typeface="+mn-cs"/>
                        </a:rPr>
                        <a:t>transparency and facilitate enforcement</a:t>
                      </a:r>
                      <a:r>
                        <a:rPr lang="en-GB" sz="1000" b="0" kern="1200" dirty="0">
                          <a:solidFill>
                            <a:srgbClr val="0070C0"/>
                          </a:solidFill>
                          <a:latin typeface="Palatino" pitchFamily="2" charset="77"/>
                          <a:ea typeface="Palatino" pitchFamily="2" charset="77"/>
                          <a:cs typeface="+mn-cs"/>
                        </a:rPr>
                        <a:t>, operators which do not fall under the categories of SMEs, including microenterprises, or natural persons should, on an annual basis, </a:t>
                      </a:r>
                      <a:r>
                        <a:rPr lang="en-GB" sz="1000" b="1" kern="1200" dirty="0">
                          <a:solidFill>
                            <a:srgbClr val="0070C0"/>
                          </a:solidFill>
                          <a:latin typeface="Palatino" pitchFamily="2" charset="77"/>
                          <a:ea typeface="Palatino" pitchFamily="2" charset="77"/>
                          <a:cs typeface="+mn-cs"/>
                        </a:rPr>
                        <a:t>publicly report on their due diligence system</a:t>
                      </a:r>
                      <a:r>
                        <a:rPr lang="en-GB" sz="1000" b="0" kern="1200" dirty="0">
                          <a:solidFill>
                            <a:srgbClr val="0070C0"/>
                          </a:solidFill>
                          <a:latin typeface="Palatino" pitchFamily="2" charset="77"/>
                          <a:ea typeface="Palatino" pitchFamily="2" charset="77"/>
                          <a:cs typeface="+mn-cs"/>
                        </a:rPr>
                        <a:t>, including on the steps taken to fulfil their obligations.” (EUDR text, pg. 9/42) </a:t>
                      </a:r>
                      <a:endParaRPr lang="en-NL" sz="1000" b="0" kern="1200" dirty="0">
                        <a:solidFill>
                          <a:schemeClr val="tx1"/>
                        </a:solidFill>
                        <a:latin typeface="Palatino" pitchFamily="2" charset="77"/>
                        <a:ea typeface="Palatino" pitchFamily="2" charset="77"/>
                        <a:cs typeface="+mn-cs"/>
                      </a:endParaRPr>
                    </a:p>
                    <a:p>
                      <a:pPr marL="0" indent="0" algn="l" defTabSz="914400" rtl="0" eaLnBrk="1" latinLnBrk="0" hangingPunct="1">
                        <a:buFont typeface="Arial" panose="020B0604020202020204" pitchFamily="34" charset="0"/>
                        <a:buNone/>
                      </a:pPr>
                      <a:r>
                        <a:rPr lang="en-NL" sz="1000" b="0" kern="1200" dirty="0">
                          <a:solidFill>
                            <a:srgbClr val="C00000"/>
                          </a:solidFill>
                          <a:latin typeface="Palatino" pitchFamily="2" charset="77"/>
                          <a:ea typeface="Palatino" pitchFamily="2" charset="77"/>
                          <a:cs typeface="+mn-cs"/>
                        </a:rPr>
                        <a:t>But this traceability process is challenging in regions like the Brazilian Amazon and Cerrado, and certainly others, since small scale supply chain actors in producing regions (in particular for beef) often do not have the capacity to collect and report traceability data. </a:t>
                      </a:r>
                      <a:endParaRPr lang="en-GB" sz="1000" b="0" kern="1200" dirty="0">
                        <a:solidFill>
                          <a:srgbClr val="C00000"/>
                        </a:solidFill>
                        <a:latin typeface="Palatino" pitchFamily="2" charset="77"/>
                        <a:ea typeface="Palatino" pitchFamily="2" charset="7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925219"/>
                  </a:ext>
                </a:extLst>
              </a:tr>
              <a:tr h="830836">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Corporate Sustainability Due Diligence Directive (CSDDD)</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000" b="0" kern="1200" dirty="0">
                          <a:solidFill>
                            <a:srgbClr val="0070C0"/>
                          </a:solidFill>
                          <a:latin typeface="Palatino" pitchFamily="2" charset="77"/>
                          <a:ea typeface="Palatino" pitchFamily="2" charset="77"/>
                          <a:cs typeface="+mn-cs"/>
                        </a:rPr>
                        <a:t>This change is addressed in the directive, for example, on this passage: “</a:t>
                      </a:r>
                      <a:r>
                        <a:rPr lang="en-GB" sz="1000" b="0" kern="1200" dirty="0">
                          <a:solidFill>
                            <a:srgbClr val="0070C0"/>
                          </a:solidFill>
                          <a:latin typeface="Palatino" pitchFamily="2" charset="77"/>
                          <a:ea typeface="Palatino" pitchFamily="2" charset="77"/>
                          <a:cs typeface="+mn-cs"/>
                        </a:rPr>
                        <a:t>in order to conduct appropriate human rights and environmental due diligence with respect to their operations, the operations of their subsidiaries, and the operations of their business partners in the chains of activities of the companies, companies covered by this Directive should (…) monitor the effectiveness of the measures taken in accordance with the requirements that are provided for in this Directive and </a:t>
                      </a:r>
                      <a:r>
                        <a:rPr lang="en-GB" sz="1000" b="1" kern="1200" dirty="0">
                          <a:solidFill>
                            <a:srgbClr val="0070C0"/>
                          </a:solidFill>
                          <a:latin typeface="Palatino" pitchFamily="2" charset="77"/>
                          <a:ea typeface="Palatino" pitchFamily="2" charset="77"/>
                          <a:cs typeface="+mn-cs"/>
                        </a:rPr>
                        <a:t>communicate publicly on their due diligence</a:t>
                      </a:r>
                      <a:r>
                        <a:rPr lang="en-GB" sz="1000" b="0" kern="1200" dirty="0">
                          <a:solidFill>
                            <a:srgbClr val="0070C0"/>
                          </a:solidFill>
                          <a:latin typeface="Palatino" pitchFamily="2" charset="77"/>
                          <a:ea typeface="Palatino" pitchFamily="2" charset="77"/>
                          <a:cs typeface="+mn-cs"/>
                        </a:rPr>
                        <a:t>.” (CSDDD text, pg. 9/58).</a:t>
                      </a:r>
                      <a:endParaRPr lang="en-GB" sz="1000" b="0" kern="1200" dirty="0">
                        <a:solidFill>
                          <a:srgbClr val="C00000"/>
                        </a:solidFill>
                        <a:latin typeface="Palatino" pitchFamily="2" charset="77"/>
                        <a:ea typeface="Palatino" pitchFamily="2" charset="77"/>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C00000"/>
                          </a:solidFill>
                          <a:latin typeface="Palatino" pitchFamily="2" charset="77"/>
                          <a:ea typeface="Palatino" pitchFamily="2" charset="77"/>
                          <a:cs typeface="+mn-cs"/>
                        </a:rPr>
                        <a:t>It would be advised, however, to be more specific on the types of communication efforts (tools, channels, etc.), and on the targeted audience (if only EU citizens, or if also sourcing countries’ citizens).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8748664"/>
                  </a:ext>
                </a:extLst>
              </a:tr>
            </a:tbl>
          </a:graphicData>
        </a:graphic>
      </p:graphicFrame>
      <p:sp>
        <p:nvSpPr>
          <p:cNvPr id="8" name="Titel 1">
            <a:extLst>
              <a:ext uri="{FF2B5EF4-FFF2-40B4-BE49-F238E27FC236}">
                <a16:creationId xmlns:a16="http://schemas.microsoft.com/office/drawing/2014/main" id="{C05E0CF7-064F-8DAA-247D-DA28B9525533}"/>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9" name="TextBox 8">
            <a:extLst>
              <a:ext uri="{FF2B5EF4-FFF2-40B4-BE49-F238E27FC236}">
                <a16:creationId xmlns:a16="http://schemas.microsoft.com/office/drawing/2014/main" id="{70A92D37-7B07-13C9-708C-7ABDEE472E2F}"/>
              </a:ext>
            </a:extLst>
          </p:cNvPr>
          <p:cNvSpPr txBox="1"/>
          <p:nvPr/>
        </p:nvSpPr>
        <p:spPr>
          <a:xfrm>
            <a:off x="838200" y="5832825"/>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37923012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704A6-E7C3-7F7A-9284-2FFEA6FD8196}"/>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F73EB327-2EAE-84E2-E259-5DAE1B8F1833}"/>
              </a:ext>
            </a:extLst>
          </p:cNvPr>
          <p:cNvSpPr>
            <a:spLocks noGrp="1"/>
          </p:cNvSpPr>
          <p:nvPr>
            <p:ph type="sldNum" sz="quarter" idx="12"/>
          </p:nvPr>
        </p:nvSpPr>
        <p:spPr/>
        <p:txBody>
          <a:bodyPr/>
          <a:lstStyle/>
          <a:p>
            <a:fld id="{D725F4C8-A4ED-4F06-9015-63B7B8FAC2B8}" type="slidenum">
              <a:rPr lang="de-DE" smtClean="0"/>
              <a:t>23</a:t>
            </a:fld>
            <a:endParaRPr lang="de-DE"/>
          </a:p>
        </p:txBody>
      </p:sp>
      <p:graphicFrame>
        <p:nvGraphicFramePr>
          <p:cNvPr id="5" name="Table 4">
            <a:extLst>
              <a:ext uri="{FF2B5EF4-FFF2-40B4-BE49-F238E27FC236}">
                <a16:creationId xmlns:a16="http://schemas.microsoft.com/office/drawing/2014/main" id="{0BACCADF-EEBD-6804-4E77-92367FE0BFD4}"/>
              </a:ext>
            </a:extLst>
          </p:cNvPr>
          <p:cNvGraphicFramePr>
            <a:graphicFrameLocks noGrp="1"/>
          </p:cNvGraphicFramePr>
          <p:nvPr>
            <p:extLst>
              <p:ext uri="{D42A27DB-BD31-4B8C-83A1-F6EECF244321}">
                <p14:modId xmlns:p14="http://schemas.microsoft.com/office/powerpoint/2010/main" val="2803318515"/>
              </p:ext>
            </p:extLst>
          </p:nvPr>
        </p:nvGraphicFramePr>
        <p:xfrm>
          <a:off x="944077" y="1642563"/>
          <a:ext cx="10440000" cy="4145280"/>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510484">
                <a:tc rowSpan="4">
                  <a:txBody>
                    <a:bodyPr/>
                    <a:lstStyle/>
                    <a:p>
                      <a:r>
                        <a:rPr lang="en-GB" sz="1100" b="0" dirty="0">
                          <a:solidFill>
                            <a:schemeClr val="tx1"/>
                          </a:solidFill>
                          <a:latin typeface="Palatino" pitchFamily="2" charset="77"/>
                          <a:ea typeface="Palatino" pitchFamily="2" charset="77"/>
                        </a:rPr>
                        <a:t>CHANGE 2</a:t>
                      </a:r>
                    </a:p>
                    <a:p>
                      <a:r>
                        <a:rPr lang="en-GB" sz="1100" b="0" dirty="0">
                          <a:solidFill>
                            <a:schemeClr val="tx1"/>
                          </a:solidFill>
                          <a:latin typeface="Palatino" pitchFamily="2" charset="77"/>
                          <a:ea typeface="Palatino" pitchFamily="2" charset="77"/>
                        </a:rPr>
                        <a:t>Valuing forest peoples’ </a:t>
                      </a:r>
                      <a:r>
                        <a:rPr lang="en-GB" sz="1100" b="1" dirty="0">
                          <a:solidFill>
                            <a:schemeClr val="tx1"/>
                          </a:solidFill>
                          <a:latin typeface="Palatino" pitchFamily="2" charset="77"/>
                          <a:ea typeface="Palatino" pitchFamily="2" charset="77"/>
                        </a:rPr>
                        <a:t>socio-biodiversity value chains </a:t>
                      </a:r>
                      <a:r>
                        <a:rPr lang="en-GB" sz="1100" b="0" dirty="0">
                          <a:solidFill>
                            <a:schemeClr val="tx1"/>
                          </a:solidFill>
                          <a:latin typeface="Palatino" pitchFamily="2" charset="77"/>
                          <a:ea typeface="Palatino" pitchFamily="2" charset="77"/>
                        </a:rPr>
                        <a:t>in sourcing countries of beef and soy commodities, promoting alternatives to the monocultural system, for example:</a:t>
                      </a:r>
                    </a:p>
                    <a:p>
                      <a:pPr marL="171450" indent="-171450">
                        <a:buFontTx/>
                        <a:buChar char="-"/>
                      </a:pPr>
                      <a:r>
                        <a:rPr lang="en-GB" sz="1100" b="1" dirty="0">
                          <a:solidFill>
                            <a:schemeClr val="tx1"/>
                          </a:solidFill>
                          <a:latin typeface="Palatino" pitchFamily="2" charset="77"/>
                          <a:ea typeface="Palatino" pitchFamily="2" charset="77"/>
                        </a:rPr>
                        <a:t>Bioeconomy</a:t>
                      </a:r>
                      <a:r>
                        <a:rPr lang="en-GB" sz="1100" b="0" dirty="0">
                          <a:solidFill>
                            <a:schemeClr val="tx1"/>
                          </a:solidFill>
                          <a:latin typeface="Palatino" pitchFamily="2" charset="77"/>
                          <a:ea typeface="Palatino" pitchFamily="2" charset="77"/>
                        </a:rPr>
                        <a:t> value chains</a:t>
                      </a:r>
                    </a:p>
                    <a:p>
                      <a:pPr marL="171450" indent="-171450">
                        <a:buFontTx/>
                        <a:buChar char="-"/>
                      </a:pPr>
                      <a:r>
                        <a:rPr lang="en-GB" sz="1100" b="1" dirty="0">
                          <a:solidFill>
                            <a:schemeClr val="tx1"/>
                          </a:solidFill>
                          <a:latin typeface="Palatino" pitchFamily="2" charset="77"/>
                          <a:ea typeface="Palatino" pitchFamily="2" charset="77"/>
                        </a:rPr>
                        <a:t>Agroecology</a:t>
                      </a:r>
                      <a:r>
                        <a:rPr lang="en-GB" sz="1100" b="0" dirty="0">
                          <a:solidFill>
                            <a:schemeClr val="tx1"/>
                          </a:solidFill>
                          <a:latin typeface="Palatino" pitchFamily="2" charset="77"/>
                          <a:ea typeface="Palatino" pitchFamily="2" charset="77"/>
                        </a:rPr>
                        <a:t> systems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100" b="0" dirty="0">
                          <a:solidFill>
                            <a:schemeClr val="tx1"/>
                          </a:solidFill>
                          <a:latin typeface="Palatino" pitchFamily="2" charset="77"/>
                          <a:ea typeface="Palatino" pitchFamily="2" charset="77"/>
                        </a:rPr>
                        <a:t>E.g., handicrafts, forest products, and ecological tourism, in Cerrado and the Amazon, could be alternatives to soy and beef expansion and related trade pressures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Palatino" pitchFamily="2" charset="77"/>
                          <a:ea typeface="Palatino" pitchFamily="2" charset="77"/>
                        </a:rPr>
                        <a:t>EU Biodiversity Strategy for 2030 </a:t>
                      </a:r>
                    </a:p>
                    <a:p>
                      <a:r>
                        <a:rPr lang="en-GB" sz="1000" b="0" dirty="0">
                          <a:solidFill>
                            <a:srgbClr val="0070C0"/>
                          </a:solidFill>
                          <a:latin typeface="Palatino" pitchFamily="2" charset="77"/>
                          <a:ea typeface="Palatino" pitchFamily="2" charset="77"/>
                        </a:rPr>
                        <a:t>Partially addresses this change through:</a:t>
                      </a:r>
                    </a:p>
                    <a:p>
                      <a:pPr marL="171450" indent="-171450">
                        <a:buFont typeface="Arial" panose="020B0604020202020204" pitchFamily="34" charset="0"/>
                        <a:buChar char="•"/>
                      </a:pPr>
                      <a:r>
                        <a:rPr lang="en-GB" sz="1000" b="0" dirty="0">
                          <a:solidFill>
                            <a:srgbClr val="0070C0"/>
                          </a:solidFill>
                          <a:latin typeface="Palatino" pitchFamily="2" charset="77"/>
                          <a:ea typeface="Palatino" pitchFamily="2" charset="77"/>
                        </a:rPr>
                        <a:t>Pillar 4 (A global biodiversity agenda) (encourage global action through external policies, trade agreements and bilateral programmes), via key commitment to “introduce measures to avoid placing products associated with deforestation on the EU market and </a:t>
                      </a:r>
                      <a:r>
                        <a:rPr lang="en-GB" sz="1000" b="1" dirty="0">
                          <a:solidFill>
                            <a:srgbClr val="0070C0"/>
                          </a:solidFill>
                          <a:latin typeface="Palatino" pitchFamily="2" charset="77"/>
                          <a:ea typeface="Palatino" pitchFamily="2" charset="77"/>
                        </a:rPr>
                        <a:t>promote forest friendly imports and value chains”</a:t>
                      </a:r>
                    </a:p>
                    <a:p>
                      <a:r>
                        <a:rPr lang="en-GB" sz="1000" b="0" dirty="0">
                          <a:solidFill>
                            <a:srgbClr val="C00000"/>
                          </a:solidFill>
                          <a:latin typeface="Palatino" pitchFamily="2" charset="77"/>
                          <a:ea typeface="Palatino" pitchFamily="2" charset="77"/>
                        </a:rPr>
                        <a:t>Yet, the policy needs to go beyond simply stating that biodiversity-friendly value chains will be encouraged. It needs also to integrate social justice and a rights-based approach (fair and equitable sharing of the benefits derived from biodiversity, socio-economic empowerment of forest peoples, much beyond things like “nature-based solutions” (NBS) or “payments for ecosystem services” (PES)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415418">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European Union Deforestation Regulation (EUDR)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dirty="0">
                          <a:solidFill>
                            <a:srgbClr val="C00000"/>
                          </a:solidFill>
                          <a:latin typeface="Palatino" pitchFamily="2" charset="77"/>
                          <a:ea typeface="Palatino" pitchFamily="2" charset="77"/>
                        </a:rPr>
                        <a:t>This change is not addressed in the EUDR. Introduction, Para (10)., “(…) The communication of the Commission of 11 October 2018 on a sustainable </a:t>
                      </a:r>
                      <a:r>
                        <a:rPr lang="en-GB" sz="1000" b="1" dirty="0">
                          <a:solidFill>
                            <a:srgbClr val="C00000"/>
                          </a:solidFill>
                          <a:latin typeface="Palatino" pitchFamily="2" charset="77"/>
                          <a:ea typeface="Palatino" pitchFamily="2" charset="77"/>
                        </a:rPr>
                        <a:t>Bioeconomy </a:t>
                      </a:r>
                      <a:r>
                        <a:rPr lang="en-GB" sz="1000" b="0" dirty="0">
                          <a:solidFill>
                            <a:srgbClr val="C00000"/>
                          </a:solidFill>
                          <a:latin typeface="Palatino" pitchFamily="2" charset="77"/>
                          <a:ea typeface="Palatino" pitchFamily="2" charset="77"/>
                        </a:rPr>
                        <a:t>for Europe: Strengthening the connection between economy, society and the environment enhances the protection of the environment and ecosystems while addressing the growing demand for food, feed, energy, materials and products by seeking new ways to produce and consume.” </a:t>
                      </a:r>
                      <a:r>
                        <a:rPr lang="en-GB" sz="1000" b="0" kern="1200" dirty="0">
                          <a:solidFill>
                            <a:srgbClr val="C00000"/>
                          </a:solidFill>
                          <a:latin typeface="Palatino" pitchFamily="2" charset="77"/>
                          <a:ea typeface="Palatino" pitchFamily="2" charset="77"/>
                          <a:cs typeface="+mn-cs"/>
                        </a:rPr>
                        <a:t>(EUDR text, pg. 3/42) </a:t>
                      </a:r>
                      <a:endParaRPr lang="en-GB" sz="1000" b="0" dirty="0">
                        <a:solidFill>
                          <a:srgbClr val="C00000"/>
                        </a:solidFill>
                        <a:latin typeface="Palatino" pitchFamily="2" charset="77"/>
                        <a:ea typeface="Palatino" pitchFamily="2" charset="77"/>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dirty="0">
                          <a:solidFill>
                            <a:srgbClr val="C00000"/>
                          </a:solidFill>
                          <a:latin typeface="Palatino" pitchFamily="2" charset="77"/>
                          <a:ea typeface="Palatino" pitchFamily="2" charset="77"/>
                        </a:rPr>
                        <a:t>This is the only part of the EUDR in which the bioeconomy is cited, aiming to promote the </a:t>
                      </a:r>
                      <a:r>
                        <a:rPr lang="en-GB" sz="1000" b="1" dirty="0">
                          <a:solidFill>
                            <a:srgbClr val="C00000"/>
                          </a:solidFill>
                          <a:latin typeface="Palatino" pitchFamily="2" charset="77"/>
                          <a:ea typeface="Palatino" pitchFamily="2" charset="77"/>
                        </a:rPr>
                        <a:t>bioeconomy in Europe</a:t>
                      </a:r>
                      <a:r>
                        <a:rPr lang="en-GB" sz="1000" b="0" dirty="0">
                          <a:solidFill>
                            <a:srgbClr val="C00000"/>
                          </a:solidFill>
                          <a:latin typeface="Palatino" pitchFamily="2" charset="77"/>
                          <a:ea typeface="Palatino" pitchFamily="2" charset="77"/>
                        </a:rPr>
                        <a:t>, not in sourcing countries. Agroecology is cited only once in the EUDR, but also in the EU context.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925219"/>
                  </a:ext>
                </a:extLst>
              </a:tr>
              <a:tr h="415418">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Corporate Sustainability Due Diligence Directive (CSDDD)</a:t>
                      </a:r>
                    </a:p>
                    <a:p>
                      <a:pPr marL="0" indent="0" algn="l">
                        <a:buFont typeface="Arial" panose="020B0604020202020204" pitchFamily="34" charset="0"/>
                        <a:buNone/>
                      </a:pPr>
                      <a:r>
                        <a:rPr lang="en-NL" sz="1000" b="0" dirty="0">
                          <a:solidFill>
                            <a:srgbClr val="C00000"/>
                          </a:solidFill>
                          <a:latin typeface="Palatino" pitchFamily="2" charset="77"/>
                          <a:ea typeface="Palatino" pitchFamily="2" charset="77"/>
                        </a:rPr>
                        <a:t>The is no mention to terms such as bioeconomy, agroecology, or local value chains, forest-based value chains or bioeconomy value chains in the text of the CSDDD. So, it looks like the connection local value chains/forest-based bioeconomy value chains with human rights and justice is not at all addressed in the CSDDD, which is an important gap to be addressed.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8748664"/>
                  </a:ext>
                </a:extLst>
              </a:tr>
              <a:tr h="415418">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000" b="1" dirty="0">
                          <a:solidFill>
                            <a:schemeClr val="tx1"/>
                          </a:solidFill>
                          <a:latin typeface="Palatino" pitchFamily="2" charset="77"/>
                          <a:ea typeface="Palatino" pitchFamily="2" charset="77"/>
                        </a:rPr>
                        <a:t>Mercosur-EU Trade Agreement </a:t>
                      </a:r>
                      <a:endParaRPr lang="en-NL" sz="1000" b="0" dirty="0">
                        <a:solidFill>
                          <a:schemeClr val="tx1"/>
                        </a:solidFill>
                        <a:latin typeface="Palatino" pitchFamily="2" charset="77"/>
                        <a:ea typeface="Palatino" pitchFamily="2" charset="77"/>
                      </a:endParaRPr>
                    </a:p>
                    <a:p>
                      <a:pPr marL="0" indent="0" algn="l">
                        <a:buFont typeface="Arial" panose="020B0604020202020204" pitchFamily="34" charset="0"/>
                        <a:buNone/>
                      </a:pPr>
                      <a:r>
                        <a:rPr lang="en-GB" sz="1000" b="0" dirty="0">
                          <a:solidFill>
                            <a:srgbClr val="0070C0"/>
                          </a:solidFill>
                          <a:latin typeface="Palatino" pitchFamily="2" charset="77"/>
                          <a:ea typeface="Palatino" pitchFamily="2" charset="77"/>
                        </a:rPr>
                        <a:t>This change is somewhat associated with Article 8: Trade and Sustainable Management of Forests: Targets sustainable forest management, combating illegal logging, and encouraging </a:t>
                      </a:r>
                      <a:r>
                        <a:rPr lang="en-GB" sz="1000" b="1" dirty="0">
                          <a:solidFill>
                            <a:srgbClr val="0070C0"/>
                          </a:solidFill>
                          <a:latin typeface="Palatino" pitchFamily="2" charset="77"/>
                          <a:ea typeface="Palatino" pitchFamily="2" charset="77"/>
                        </a:rPr>
                        <a:t>sustainable supply chains. </a:t>
                      </a:r>
                      <a:endParaRPr lang="en-NL" sz="1000" b="0" dirty="0">
                        <a:solidFill>
                          <a:srgbClr val="C00000"/>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98852282"/>
                  </a:ext>
                </a:extLst>
              </a:tr>
            </a:tbl>
          </a:graphicData>
        </a:graphic>
      </p:graphicFrame>
      <p:sp>
        <p:nvSpPr>
          <p:cNvPr id="8" name="Titel 1">
            <a:extLst>
              <a:ext uri="{FF2B5EF4-FFF2-40B4-BE49-F238E27FC236}">
                <a16:creationId xmlns:a16="http://schemas.microsoft.com/office/drawing/2014/main" id="{AC06A277-11D6-8E08-F1F4-DDDB218FACD8}"/>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2" name="TextBox 1">
            <a:extLst>
              <a:ext uri="{FF2B5EF4-FFF2-40B4-BE49-F238E27FC236}">
                <a16:creationId xmlns:a16="http://schemas.microsoft.com/office/drawing/2014/main" id="{EF04ADC8-079D-1214-1862-2A122143125E}"/>
              </a:ext>
            </a:extLst>
          </p:cNvPr>
          <p:cNvSpPr txBox="1"/>
          <p:nvPr/>
        </p:nvSpPr>
        <p:spPr>
          <a:xfrm>
            <a:off x="838200" y="5832825"/>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2976529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8445D-CA37-0B35-4693-F6CDCD5FBE1F}"/>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4BAC0363-BFE8-284D-C463-324C8070D7D4}"/>
              </a:ext>
            </a:extLst>
          </p:cNvPr>
          <p:cNvSpPr>
            <a:spLocks noGrp="1"/>
          </p:cNvSpPr>
          <p:nvPr>
            <p:ph type="sldNum" sz="quarter" idx="12"/>
          </p:nvPr>
        </p:nvSpPr>
        <p:spPr/>
        <p:txBody>
          <a:bodyPr/>
          <a:lstStyle/>
          <a:p>
            <a:fld id="{D725F4C8-A4ED-4F06-9015-63B7B8FAC2B8}" type="slidenum">
              <a:rPr lang="de-DE" smtClean="0"/>
              <a:t>24</a:t>
            </a:fld>
            <a:endParaRPr lang="de-DE"/>
          </a:p>
        </p:txBody>
      </p:sp>
      <p:graphicFrame>
        <p:nvGraphicFramePr>
          <p:cNvPr id="5" name="Table 4">
            <a:extLst>
              <a:ext uri="{FF2B5EF4-FFF2-40B4-BE49-F238E27FC236}">
                <a16:creationId xmlns:a16="http://schemas.microsoft.com/office/drawing/2014/main" id="{E909FC9F-1AF9-D27F-2656-DB4EB97DCD06}"/>
              </a:ext>
            </a:extLst>
          </p:cNvPr>
          <p:cNvGraphicFramePr>
            <a:graphicFrameLocks noGrp="1"/>
          </p:cNvGraphicFramePr>
          <p:nvPr>
            <p:extLst>
              <p:ext uri="{D42A27DB-BD31-4B8C-83A1-F6EECF244321}">
                <p14:modId xmlns:p14="http://schemas.microsoft.com/office/powerpoint/2010/main" val="1131981981"/>
              </p:ext>
            </p:extLst>
          </p:nvPr>
        </p:nvGraphicFramePr>
        <p:xfrm>
          <a:off x="944077" y="1642563"/>
          <a:ext cx="10440000" cy="3032760"/>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1756738">
                <a:tc>
                  <a:txBody>
                    <a:bodyPr/>
                    <a:lstStyle/>
                    <a:p>
                      <a:r>
                        <a:rPr lang="en-GB" sz="1100" b="0" dirty="0">
                          <a:solidFill>
                            <a:schemeClr val="tx1"/>
                          </a:solidFill>
                          <a:latin typeface="Palatino" pitchFamily="2" charset="77"/>
                          <a:ea typeface="Palatino" pitchFamily="2" charset="77"/>
                        </a:rPr>
                        <a:t>CHANGE 2</a:t>
                      </a:r>
                    </a:p>
                    <a:p>
                      <a:r>
                        <a:rPr lang="en-GB" sz="1100" b="0" dirty="0">
                          <a:solidFill>
                            <a:schemeClr val="tx1"/>
                          </a:solidFill>
                          <a:latin typeface="Palatino" pitchFamily="2" charset="77"/>
                          <a:ea typeface="Palatino" pitchFamily="2" charset="77"/>
                        </a:rPr>
                        <a:t>Valuing forest peoples’ </a:t>
                      </a:r>
                      <a:r>
                        <a:rPr lang="en-GB" sz="1100" b="1" dirty="0">
                          <a:solidFill>
                            <a:schemeClr val="tx1"/>
                          </a:solidFill>
                          <a:latin typeface="Palatino" pitchFamily="2" charset="77"/>
                          <a:ea typeface="Palatino" pitchFamily="2" charset="77"/>
                        </a:rPr>
                        <a:t>socio-biodiversity value chains </a:t>
                      </a:r>
                      <a:r>
                        <a:rPr lang="en-GB" sz="1100" b="0" dirty="0">
                          <a:solidFill>
                            <a:schemeClr val="tx1"/>
                          </a:solidFill>
                          <a:latin typeface="Palatino" pitchFamily="2" charset="77"/>
                          <a:ea typeface="Palatino" pitchFamily="2" charset="77"/>
                        </a:rPr>
                        <a:t>in sourcing countries of beef and soy commodities, promoting alternatives to the monocultural system, for example:</a:t>
                      </a:r>
                    </a:p>
                    <a:p>
                      <a:pPr marL="171450" indent="-171450">
                        <a:buFontTx/>
                        <a:buChar char="-"/>
                      </a:pPr>
                      <a:r>
                        <a:rPr lang="en-GB" sz="1100" b="1" dirty="0">
                          <a:solidFill>
                            <a:schemeClr val="tx1"/>
                          </a:solidFill>
                          <a:latin typeface="Palatino" pitchFamily="2" charset="77"/>
                          <a:ea typeface="Palatino" pitchFamily="2" charset="77"/>
                        </a:rPr>
                        <a:t>Bioeconomy</a:t>
                      </a:r>
                      <a:r>
                        <a:rPr lang="en-GB" sz="1100" b="0" dirty="0">
                          <a:solidFill>
                            <a:schemeClr val="tx1"/>
                          </a:solidFill>
                          <a:latin typeface="Palatino" pitchFamily="2" charset="77"/>
                          <a:ea typeface="Palatino" pitchFamily="2" charset="77"/>
                        </a:rPr>
                        <a:t> value chains</a:t>
                      </a:r>
                    </a:p>
                    <a:p>
                      <a:pPr marL="171450" indent="-171450">
                        <a:buFontTx/>
                        <a:buChar char="-"/>
                      </a:pPr>
                      <a:r>
                        <a:rPr lang="en-GB" sz="1100" b="1" dirty="0">
                          <a:solidFill>
                            <a:schemeClr val="tx1"/>
                          </a:solidFill>
                          <a:latin typeface="Palatino" pitchFamily="2" charset="77"/>
                          <a:ea typeface="Palatino" pitchFamily="2" charset="77"/>
                        </a:rPr>
                        <a:t>Agroecology</a:t>
                      </a:r>
                      <a:r>
                        <a:rPr lang="en-GB" sz="1100" b="0" dirty="0">
                          <a:solidFill>
                            <a:schemeClr val="tx1"/>
                          </a:solidFill>
                          <a:latin typeface="Palatino" pitchFamily="2" charset="77"/>
                          <a:ea typeface="Palatino" pitchFamily="2" charset="77"/>
                        </a:rPr>
                        <a:t> systems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100" b="0" dirty="0">
                          <a:solidFill>
                            <a:schemeClr val="tx1"/>
                          </a:solidFill>
                          <a:latin typeface="Palatino" pitchFamily="2" charset="77"/>
                          <a:ea typeface="Palatino" pitchFamily="2" charset="77"/>
                        </a:rPr>
                        <a:t>E.g., handicrafts, forest products, and ecological tourism, in Cerrado and the Amazon, could be alternatives to soy and beef expansion and related trade pressures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Palatino" pitchFamily="2" charset="77"/>
                          <a:ea typeface="Palatino" pitchFamily="2" charset="77"/>
                        </a:rPr>
                        <a:t>Kunming-Montreal Global Biodiversity Framework (2022)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dirty="0">
                          <a:solidFill>
                            <a:srgbClr val="0070C0"/>
                          </a:solidFill>
                          <a:latin typeface="Palatino" pitchFamily="2" charset="77"/>
                          <a:ea typeface="Palatino" pitchFamily="2" charset="77"/>
                        </a:rPr>
                        <a:t>The Framework proposes 23 targets for 2030 and 4 goals for 2050 adopted by the CBD to </a:t>
                      </a:r>
                      <a:r>
                        <a:rPr lang="en-GB" sz="1000" b="1" dirty="0">
                          <a:solidFill>
                            <a:srgbClr val="0070C0"/>
                          </a:solidFill>
                          <a:latin typeface="Palatino" pitchFamily="2" charset="77"/>
                          <a:ea typeface="Palatino" pitchFamily="2" charset="77"/>
                        </a:rPr>
                        <a:t>halt biodiversity loss, </a:t>
                      </a:r>
                      <a:r>
                        <a:rPr lang="en-GB" sz="1000" b="0" dirty="0">
                          <a:solidFill>
                            <a:srgbClr val="0070C0"/>
                          </a:solidFill>
                          <a:latin typeface="Palatino" pitchFamily="2" charset="77"/>
                          <a:ea typeface="Palatino" pitchFamily="2" charset="77"/>
                        </a:rPr>
                        <a:t>with a focus 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dirty="0">
                          <a:solidFill>
                            <a:srgbClr val="0070C0"/>
                          </a:solidFill>
                          <a:latin typeface="Palatino" pitchFamily="2" charset="77"/>
                          <a:ea typeface="Palatino" pitchFamily="2" charset="77"/>
                          <a:cs typeface="+mn-cs"/>
                        </a:rPr>
                        <a:t>“fostering equitable benefit-sharing while promoting collaboration among nations and stakeholders for transformative change.” </a:t>
                      </a:r>
                      <a:r>
                        <a:rPr lang="en-GB" sz="1000" b="0" kern="1200" dirty="0">
                          <a:solidFill>
                            <a:srgbClr val="0070C0"/>
                          </a:solidFill>
                          <a:latin typeface="Palatino" pitchFamily="2" charset="77"/>
                          <a:ea typeface="Palatino" pitchFamily="2" charset="77"/>
                          <a:cs typeface="+mn-cs"/>
                        </a:rPr>
                        <a:t>This can be accomplished by means of international cooperation to foster </a:t>
                      </a:r>
                      <a:r>
                        <a:rPr lang="en-GB" sz="1000" b="1" kern="1200" dirty="0">
                          <a:solidFill>
                            <a:srgbClr val="0070C0"/>
                          </a:solidFill>
                          <a:latin typeface="Palatino" pitchFamily="2" charset="77"/>
                          <a:ea typeface="Palatino" pitchFamily="2" charset="77"/>
                          <a:cs typeface="+mn-cs"/>
                        </a:rPr>
                        <a:t>socio-biodiversity value chains </a:t>
                      </a:r>
                      <a:r>
                        <a:rPr lang="en-GB" sz="1000" b="0" kern="1200" dirty="0">
                          <a:solidFill>
                            <a:srgbClr val="0070C0"/>
                          </a:solidFill>
                          <a:latin typeface="Palatino" pitchFamily="2" charset="77"/>
                          <a:ea typeface="Palatino" pitchFamily="2" charset="77"/>
                          <a:cs typeface="+mn-cs"/>
                        </a:rPr>
                        <a:t>in forest regions like the Amazon and others.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bl>
          </a:graphicData>
        </a:graphic>
      </p:graphicFrame>
      <p:sp>
        <p:nvSpPr>
          <p:cNvPr id="8" name="Titel 1">
            <a:extLst>
              <a:ext uri="{FF2B5EF4-FFF2-40B4-BE49-F238E27FC236}">
                <a16:creationId xmlns:a16="http://schemas.microsoft.com/office/drawing/2014/main" id="{5FB32011-5234-5DA1-349B-0D22E1A4A8B8}"/>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2" name="TextBox 1">
            <a:extLst>
              <a:ext uri="{FF2B5EF4-FFF2-40B4-BE49-F238E27FC236}">
                <a16:creationId xmlns:a16="http://schemas.microsoft.com/office/drawing/2014/main" id="{EB38AF80-CB97-FF98-065D-81140EBFC932}"/>
              </a:ext>
            </a:extLst>
          </p:cNvPr>
          <p:cNvSpPr txBox="1"/>
          <p:nvPr/>
        </p:nvSpPr>
        <p:spPr>
          <a:xfrm>
            <a:off x="838200" y="5832825"/>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39965758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01E26-1459-77D7-6867-30D4BD6D01EB}"/>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1E65BBBC-E347-3CC9-4BBD-FAE3D7A3C863}"/>
              </a:ext>
            </a:extLst>
          </p:cNvPr>
          <p:cNvSpPr>
            <a:spLocks noGrp="1"/>
          </p:cNvSpPr>
          <p:nvPr>
            <p:ph type="sldNum" sz="quarter" idx="12"/>
          </p:nvPr>
        </p:nvSpPr>
        <p:spPr/>
        <p:txBody>
          <a:bodyPr/>
          <a:lstStyle/>
          <a:p>
            <a:fld id="{D725F4C8-A4ED-4F06-9015-63B7B8FAC2B8}" type="slidenum">
              <a:rPr lang="de-DE" smtClean="0"/>
              <a:t>25</a:t>
            </a:fld>
            <a:endParaRPr lang="de-DE"/>
          </a:p>
        </p:txBody>
      </p:sp>
      <p:graphicFrame>
        <p:nvGraphicFramePr>
          <p:cNvPr id="5" name="Table 4">
            <a:extLst>
              <a:ext uri="{FF2B5EF4-FFF2-40B4-BE49-F238E27FC236}">
                <a16:creationId xmlns:a16="http://schemas.microsoft.com/office/drawing/2014/main" id="{F9EEF0A2-DF09-4534-6AB7-BD4D098F8032}"/>
              </a:ext>
            </a:extLst>
          </p:cNvPr>
          <p:cNvGraphicFramePr>
            <a:graphicFrameLocks noGrp="1"/>
          </p:cNvGraphicFramePr>
          <p:nvPr>
            <p:extLst>
              <p:ext uri="{D42A27DB-BD31-4B8C-83A1-F6EECF244321}">
                <p14:modId xmlns:p14="http://schemas.microsoft.com/office/powerpoint/2010/main" val="3556190639"/>
              </p:ext>
            </p:extLst>
          </p:nvPr>
        </p:nvGraphicFramePr>
        <p:xfrm>
          <a:off x="944077" y="1642563"/>
          <a:ext cx="10440000" cy="4678680"/>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510484">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CHANGE 3</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Valuing the preservation of </a:t>
                      </a:r>
                      <a:r>
                        <a:rPr lang="en-GB" sz="1100" b="1" dirty="0">
                          <a:solidFill>
                            <a:schemeClr val="tx1"/>
                          </a:solidFill>
                          <a:latin typeface="Palatino" pitchFamily="2" charset="77"/>
                          <a:ea typeface="Palatino" pitchFamily="2" charset="77"/>
                        </a:rPr>
                        <a:t>native vegetation and biodiversity (land use) </a:t>
                      </a:r>
                      <a:r>
                        <a:rPr lang="en-GB" sz="1100" b="0" dirty="0">
                          <a:solidFill>
                            <a:schemeClr val="tx1"/>
                          </a:solidFill>
                          <a:latin typeface="Palatino" pitchFamily="2" charset="77"/>
                          <a:ea typeface="Palatino" pitchFamily="2" charset="77"/>
                        </a:rPr>
                        <a:t>of sourcing countries </a:t>
                      </a:r>
                      <a:r>
                        <a:rPr lang="en-GB" sz="1100" b="1" dirty="0">
                          <a:solidFill>
                            <a:schemeClr val="tx1"/>
                          </a:solidFill>
                          <a:latin typeface="Palatino" pitchFamily="2" charset="77"/>
                          <a:ea typeface="Palatino" pitchFamily="2" charset="77"/>
                        </a:rPr>
                        <a:t>in commodity trade relations/agreements, in line with human rights.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000" b="1" dirty="0">
                          <a:solidFill>
                            <a:schemeClr val="tx1"/>
                          </a:solidFill>
                          <a:latin typeface="Palatino" pitchFamily="2" charset="77"/>
                          <a:ea typeface="Palatino" pitchFamily="2" charset="77"/>
                        </a:rPr>
                        <a:t>Reducing, or ending, the volumes of beef and soy </a:t>
                      </a:r>
                      <a:r>
                        <a:rPr lang="en-GB" sz="1000" b="0" dirty="0">
                          <a:solidFill>
                            <a:schemeClr val="tx1"/>
                          </a:solidFill>
                          <a:latin typeface="Palatino" pitchFamily="2" charset="77"/>
                          <a:ea typeface="Palatino" pitchFamily="2" charset="77"/>
                        </a:rPr>
                        <a:t>imported by the EU </a:t>
                      </a:r>
                      <a:r>
                        <a:rPr lang="en-GB" sz="1000" b="1" dirty="0">
                          <a:solidFill>
                            <a:schemeClr val="tx1"/>
                          </a:solidFill>
                          <a:latin typeface="Palatino" pitchFamily="2" charset="77"/>
                          <a:ea typeface="Palatino" pitchFamily="2" charset="77"/>
                        </a:rPr>
                        <a:t>coming from the Amazon</a:t>
                      </a:r>
                      <a:endParaRPr lang="en-GB" sz="1000" b="0" dirty="0">
                        <a:solidFill>
                          <a:schemeClr val="tx1"/>
                        </a:solidFill>
                        <a:latin typeface="Palatino" pitchFamily="2" charset="77"/>
                        <a:ea typeface="Palatino" pitchFamily="2" charset="77"/>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000" b="0" dirty="0">
                          <a:solidFill>
                            <a:schemeClr val="tx1"/>
                          </a:solidFill>
                          <a:latin typeface="Palatino" pitchFamily="2" charset="77"/>
                          <a:ea typeface="Palatino" pitchFamily="2" charset="77"/>
                        </a:rPr>
                        <a:t>Guarantee effective participation and secure the </a:t>
                      </a:r>
                      <a:r>
                        <a:rPr lang="en-GB" sz="1000" b="1" dirty="0">
                          <a:solidFill>
                            <a:schemeClr val="tx1"/>
                          </a:solidFill>
                          <a:latin typeface="Palatino" pitchFamily="2" charset="77"/>
                          <a:ea typeface="Palatino" pitchFamily="2" charset="77"/>
                        </a:rPr>
                        <a:t>territorial rights and human rights of IPLC</a:t>
                      </a:r>
                      <a:r>
                        <a:rPr lang="en-GB" sz="1000" b="0" dirty="0">
                          <a:solidFill>
                            <a:schemeClr val="tx1"/>
                          </a:solidFill>
                          <a:latin typeface="Palatino" pitchFamily="2" charset="77"/>
                          <a:ea typeface="Palatino" pitchFamily="2" charset="77"/>
                        </a:rPr>
                        <a:t> in biodiversity protection/in biodiversity protection/restoration activities in EU-linked supply chains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000" b="0" dirty="0">
                          <a:solidFill>
                            <a:schemeClr val="tx1"/>
                          </a:solidFill>
                          <a:latin typeface="Palatino" pitchFamily="2" charset="77"/>
                          <a:ea typeface="Palatino" pitchFamily="2" charset="77"/>
                        </a:rPr>
                        <a:t>Assess </a:t>
                      </a:r>
                      <a:r>
                        <a:rPr lang="en-GB" sz="1000" b="1" dirty="0">
                          <a:solidFill>
                            <a:schemeClr val="tx1"/>
                          </a:solidFill>
                          <a:latin typeface="Palatino" pitchFamily="2" charset="77"/>
                          <a:ea typeface="Palatino" pitchFamily="2" charset="77"/>
                        </a:rPr>
                        <a:t>intersectional environmental justice </a:t>
                      </a:r>
                      <a:r>
                        <a:rPr lang="en-GB" sz="1000" b="0" dirty="0">
                          <a:solidFill>
                            <a:schemeClr val="tx1"/>
                          </a:solidFill>
                          <a:latin typeface="Palatino" pitchFamily="2" charset="77"/>
                          <a:ea typeface="Palatino" pitchFamily="2" charset="77"/>
                        </a:rPr>
                        <a:t>issues in biodiversity protection/restoration activities in EU-linked supply chains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sz="10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Palatino" pitchFamily="2" charset="77"/>
                          <a:ea typeface="Palatino" pitchFamily="2" charset="77"/>
                        </a:rPr>
                        <a:t>EU Biodiversity Strategy for 2030 </a:t>
                      </a:r>
                    </a:p>
                    <a:p>
                      <a:r>
                        <a:rPr lang="en-GB" sz="1000" b="0" dirty="0">
                          <a:solidFill>
                            <a:srgbClr val="0070C0"/>
                          </a:solidFill>
                          <a:latin typeface="Palatino" pitchFamily="2" charset="77"/>
                          <a:ea typeface="Palatino" pitchFamily="2" charset="77"/>
                        </a:rPr>
                        <a:t>Partially addresses this change, “in all of its work, the EU will strengthen the links between biodiversity protection and human rights, gender, health, education, conflict sensitivity, the rights-based approach, land tenure and the role of </a:t>
                      </a:r>
                      <a:r>
                        <a:rPr lang="en-GB" sz="1000" b="1" dirty="0">
                          <a:solidFill>
                            <a:srgbClr val="0070C0"/>
                          </a:solidFill>
                          <a:latin typeface="Palatino" pitchFamily="2" charset="77"/>
                          <a:ea typeface="Palatino" pitchFamily="2" charset="77"/>
                        </a:rPr>
                        <a:t>indigenous peoples and local communities”. </a:t>
                      </a:r>
                      <a:r>
                        <a:rPr lang="en-GB" sz="1000" b="0" dirty="0">
                          <a:solidFill>
                            <a:srgbClr val="0070C0"/>
                          </a:solidFill>
                          <a:latin typeface="Palatino" pitchFamily="2" charset="77"/>
                          <a:ea typeface="Palatino" pitchFamily="2" charset="77"/>
                        </a:rPr>
                        <a:t>And by “</a:t>
                      </a:r>
                      <a:r>
                        <a:rPr lang="en-GB" sz="1000" b="1" dirty="0">
                          <a:solidFill>
                            <a:srgbClr val="0070C0"/>
                          </a:solidFill>
                          <a:latin typeface="Palatino" pitchFamily="2" charset="77"/>
                          <a:ea typeface="Palatino" pitchFamily="2" charset="77"/>
                        </a:rPr>
                        <a:t>restoring ecosystems across land </a:t>
                      </a:r>
                      <a:r>
                        <a:rPr lang="en-GB" sz="1000" b="0" dirty="0">
                          <a:solidFill>
                            <a:srgbClr val="0070C0"/>
                          </a:solidFill>
                          <a:latin typeface="Palatino" pitchFamily="2" charset="77"/>
                          <a:ea typeface="Palatino" pitchFamily="2" charset="77"/>
                        </a:rPr>
                        <a:t>and sea to achieve good or excellent status; </a:t>
                      </a:r>
                      <a:r>
                        <a:rPr lang="en-GB" sz="1000" b="1" dirty="0">
                          <a:solidFill>
                            <a:srgbClr val="0070C0"/>
                          </a:solidFill>
                          <a:latin typeface="Palatino" pitchFamily="2" charset="77"/>
                          <a:ea typeface="Palatino" pitchFamily="2" charset="77"/>
                        </a:rPr>
                        <a:t>Reducing the EU's footprint on overseas ecosystems</a:t>
                      </a:r>
                      <a:r>
                        <a:rPr lang="en-GB" sz="1000" b="0" dirty="0">
                          <a:solidFill>
                            <a:srgbClr val="0070C0"/>
                          </a:solidFill>
                          <a:latin typeface="Palatino" pitchFamily="2" charset="77"/>
                          <a:ea typeface="Palatino" pitchFamily="2" charset="77"/>
                        </a:rPr>
                        <a:t>, which may effect </a:t>
                      </a:r>
                      <a:r>
                        <a:rPr lang="en-GB" sz="1000" b="1" dirty="0">
                          <a:solidFill>
                            <a:srgbClr val="0070C0"/>
                          </a:solidFill>
                          <a:latin typeface="Palatino" pitchFamily="2" charset="77"/>
                          <a:ea typeface="Palatino" pitchFamily="2" charset="77"/>
                        </a:rPr>
                        <a:t>trade relations </a:t>
                      </a:r>
                      <a:r>
                        <a:rPr lang="en-GB" sz="1000" b="0" dirty="0">
                          <a:solidFill>
                            <a:srgbClr val="0070C0"/>
                          </a:solidFill>
                          <a:latin typeface="Palatino" pitchFamily="2" charset="77"/>
                          <a:ea typeface="Palatino" pitchFamily="2" charset="77"/>
                        </a:rPr>
                        <a:t>with countries like Brazil.” (Source: Policy scoping spreadsheet UNEP/WCMC)</a:t>
                      </a:r>
                    </a:p>
                    <a:p>
                      <a:r>
                        <a:rPr lang="en-GB" sz="1000" b="0" dirty="0">
                          <a:solidFill>
                            <a:srgbClr val="C00000"/>
                          </a:solidFill>
                          <a:latin typeface="Palatino" pitchFamily="2" charset="77"/>
                          <a:ea typeface="Palatino" pitchFamily="2" charset="77"/>
                        </a:rPr>
                        <a:t>Yet, in addition, we would recommend trade policies that encourage reducing land use and/or restoring degraded ecosystems, whilst also integrating social-environmental justice and a rights-based approach to sourcing commodities in third countries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415418">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European Union Deforestation Regulation (EUDR)</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000" b="0" kern="1200" dirty="0">
                          <a:solidFill>
                            <a:srgbClr val="0070C0"/>
                          </a:solidFill>
                          <a:latin typeface="Palatino" pitchFamily="2" charset="77"/>
                          <a:ea typeface="Palatino" pitchFamily="2" charset="77"/>
                          <a:cs typeface="+mn-cs"/>
                        </a:rPr>
                        <a:t>Partially, the EUDR addresses this change, in Article 29 (assessment of countries), Para. 3 (</a:t>
                      </a:r>
                      <a:r>
                        <a:rPr lang="en-GB" sz="1000" b="0" kern="1200" dirty="0">
                          <a:solidFill>
                            <a:srgbClr val="0070C0"/>
                          </a:solidFill>
                          <a:latin typeface="Palatino" pitchFamily="2" charset="77"/>
                          <a:ea typeface="Palatino" pitchFamily="2" charset="77"/>
                          <a:cs typeface="+mn-cs"/>
                        </a:rPr>
                        <a:t>The classification of low-risk and high-risk countries or parts thereof, pursuant to paragraph 1 shall be based on an objective and transparent assessment by the Commission, taking into account the latest scientific evidence and internationally recognised sources. The classification shall be based primarily on the following assessment criteria” (…), and continuing on Para. 4 “(…) whether the country concerned makes relevant data available transparently; and, if applicable, the existence, compliance with, or </a:t>
                      </a:r>
                      <a:r>
                        <a:rPr lang="en-GB" sz="1000" b="1" kern="1200" dirty="0">
                          <a:solidFill>
                            <a:srgbClr val="0070C0"/>
                          </a:solidFill>
                          <a:latin typeface="Palatino" pitchFamily="2" charset="77"/>
                          <a:ea typeface="Palatino" pitchFamily="2" charset="77"/>
                          <a:cs typeface="+mn-cs"/>
                        </a:rPr>
                        <a:t>effective enforcement of laws protecting human rights, the rights of indigenous peoples, local communities and other customary tenure rights holders</a:t>
                      </a:r>
                      <a:r>
                        <a:rPr lang="en-GB" sz="1000" b="0" kern="1200" dirty="0">
                          <a:solidFill>
                            <a:srgbClr val="0070C0"/>
                          </a:solidFill>
                          <a:latin typeface="Palatino" pitchFamily="2" charset="77"/>
                          <a:ea typeface="Palatino" pitchFamily="2" charset="77"/>
                          <a:cs typeface="+mn-cs"/>
                        </a:rPr>
                        <a:t>; ” (EUDR text, pg. 32/42)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dirty="0">
                          <a:solidFill>
                            <a:srgbClr val="C00000"/>
                          </a:solidFill>
                          <a:latin typeface="Palatino" pitchFamily="2" charset="77"/>
                          <a:ea typeface="Palatino" pitchFamily="2" charset="77"/>
                        </a:rPr>
                        <a:t>This means that the EUDR leaves to third countries the responsibility for assuring territorial rights, human rights, and environmental justice in the commodity supply chains, whereas the EUDR has no specific or practical actions that EU countries might take to reduce human rights and intersectional environmental justice issues associated with EU-third countries trade relations.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925219"/>
                  </a:ext>
                </a:extLst>
              </a:tr>
              <a:tr h="830836">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Corporate Sustainability Due Diligence Directive (CSDDD)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rgbClr val="0070C0"/>
                          </a:solidFill>
                          <a:latin typeface="Palatino" pitchFamily="2" charset="77"/>
                          <a:ea typeface="Palatino" pitchFamily="2" charset="77"/>
                          <a:cs typeface="+mn-cs"/>
                        </a:rPr>
                        <a:t>There is a part of the CSDDD text that </a:t>
                      </a:r>
                      <a:r>
                        <a:rPr lang="en-GB" sz="900" b="1" kern="1200" dirty="0">
                          <a:solidFill>
                            <a:srgbClr val="0070C0"/>
                          </a:solidFill>
                          <a:latin typeface="Palatino" pitchFamily="2" charset="77"/>
                          <a:ea typeface="Palatino" pitchFamily="2" charset="77"/>
                          <a:cs typeface="+mn-cs"/>
                        </a:rPr>
                        <a:t>directly addresses an intersectionality concern</a:t>
                      </a:r>
                      <a:r>
                        <a:rPr lang="en-GB" sz="900" b="0" kern="1200" dirty="0">
                          <a:solidFill>
                            <a:srgbClr val="0070C0"/>
                          </a:solidFill>
                          <a:latin typeface="Palatino" pitchFamily="2" charset="77"/>
                          <a:ea typeface="Palatino" pitchFamily="2" charset="77"/>
                          <a:cs typeface="+mn-cs"/>
                        </a:rPr>
                        <a:t>: Para. 33: “Depending on the circumstances, </a:t>
                      </a:r>
                      <a:r>
                        <a:rPr lang="en-GB" sz="900" b="1" kern="1200" dirty="0">
                          <a:solidFill>
                            <a:srgbClr val="0070C0"/>
                          </a:solidFill>
                          <a:latin typeface="Palatino" pitchFamily="2" charset="77"/>
                          <a:ea typeface="Palatino" pitchFamily="2" charset="77"/>
                          <a:cs typeface="+mn-cs"/>
                        </a:rPr>
                        <a:t>companies may need to consider additional standards</a:t>
                      </a:r>
                      <a:r>
                        <a:rPr lang="en-GB" sz="900" b="0" kern="1200" dirty="0">
                          <a:solidFill>
                            <a:srgbClr val="0070C0"/>
                          </a:solidFill>
                          <a:latin typeface="Palatino" pitchFamily="2" charset="77"/>
                          <a:ea typeface="Palatino" pitchFamily="2" charset="77"/>
                          <a:cs typeface="+mn-cs"/>
                        </a:rPr>
                        <a:t>. For instance, taking account of specific contexts </a:t>
                      </a:r>
                      <a:r>
                        <a:rPr lang="en-GB" sz="900" b="1" kern="1200" dirty="0">
                          <a:solidFill>
                            <a:srgbClr val="0070C0"/>
                          </a:solidFill>
                          <a:latin typeface="Palatino" pitchFamily="2" charset="77"/>
                          <a:ea typeface="Palatino" pitchFamily="2" charset="77"/>
                          <a:cs typeface="+mn-cs"/>
                        </a:rPr>
                        <a:t>or intersecting factors, including among others, gender, age, race, ethnicity, class, caste, education, migration status, disability, as well as social and economic status, as part of a gender- and culturally responsive approach to due diligence</a:t>
                      </a:r>
                      <a:r>
                        <a:rPr lang="en-GB" sz="900" b="0" kern="1200" dirty="0">
                          <a:solidFill>
                            <a:srgbClr val="0070C0"/>
                          </a:solidFill>
                          <a:latin typeface="Palatino" pitchFamily="2" charset="77"/>
                          <a:ea typeface="Palatino" pitchFamily="2" charset="77"/>
                          <a:cs typeface="+mn-cs"/>
                        </a:rPr>
                        <a:t>, companies should pay special attention to any particular adverse impacts on individuals who may be at heightened risk due to marginalisation, vulnerability or other circumstances, individually or as members of certain groupings or communities, including indigenous peoples, as protected under the UN Declaration on the Rights of Indigenous Peoples, including in relation to fee, prior and informed consent (FPIC). In doing so, companies may need to take into consideration, where relevant, international instruments such as the International Convention on the Elimination of All Forms of Racial Discrimination, the Convention on the Elimination of All Forms of Discrimination Against Women, the Convention on the Rights of Persons with Disabilities. (CSDDD text, pp.8/58)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8748664"/>
                  </a:ext>
                </a:extLst>
              </a:tr>
            </a:tbl>
          </a:graphicData>
        </a:graphic>
      </p:graphicFrame>
      <p:sp>
        <p:nvSpPr>
          <p:cNvPr id="8" name="Titel 1">
            <a:extLst>
              <a:ext uri="{FF2B5EF4-FFF2-40B4-BE49-F238E27FC236}">
                <a16:creationId xmlns:a16="http://schemas.microsoft.com/office/drawing/2014/main" id="{7261D6C1-E6C6-C803-77FE-EADEEFB6B816}"/>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2" name="TextBox 1">
            <a:extLst>
              <a:ext uri="{FF2B5EF4-FFF2-40B4-BE49-F238E27FC236}">
                <a16:creationId xmlns:a16="http://schemas.microsoft.com/office/drawing/2014/main" id="{23A74127-8F11-C932-D6DB-93C916828CEE}"/>
              </a:ext>
            </a:extLst>
          </p:cNvPr>
          <p:cNvSpPr txBox="1"/>
          <p:nvPr/>
        </p:nvSpPr>
        <p:spPr>
          <a:xfrm>
            <a:off x="838200" y="5993698"/>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11036271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F8BE4-E07E-7F47-0CAF-0469A682DFDF}"/>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BA49106B-FF30-BBAF-A369-5AEA8F0EEE86}"/>
              </a:ext>
            </a:extLst>
          </p:cNvPr>
          <p:cNvSpPr>
            <a:spLocks noGrp="1"/>
          </p:cNvSpPr>
          <p:nvPr>
            <p:ph type="sldNum" sz="quarter" idx="12"/>
          </p:nvPr>
        </p:nvSpPr>
        <p:spPr/>
        <p:txBody>
          <a:bodyPr/>
          <a:lstStyle/>
          <a:p>
            <a:fld id="{D725F4C8-A4ED-4F06-9015-63B7B8FAC2B8}" type="slidenum">
              <a:rPr lang="de-DE" smtClean="0"/>
              <a:t>26</a:t>
            </a:fld>
            <a:endParaRPr lang="de-DE"/>
          </a:p>
        </p:txBody>
      </p:sp>
      <p:graphicFrame>
        <p:nvGraphicFramePr>
          <p:cNvPr id="5" name="Table 4">
            <a:extLst>
              <a:ext uri="{FF2B5EF4-FFF2-40B4-BE49-F238E27FC236}">
                <a16:creationId xmlns:a16="http://schemas.microsoft.com/office/drawing/2014/main" id="{1D82A240-1230-38BB-A561-F982DD89C355}"/>
              </a:ext>
            </a:extLst>
          </p:cNvPr>
          <p:cNvGraphicFramePr>
            <a:graphicFrameLocks noGrp="1"/>
          </p:cNvGraphicFramePr>
          <p:nvPr>
            <p:extLst>
              <p:ext uri="{D42A27DB-BD31-4B8C-83A1-F6EECF244321}">
                <p14:modId xmlns:p14="http://schemas.microsoft.com/office/powerpoint/2010/main" val="1395780899"/>
              </p:ext>
            </p:extLst>
          </p:nvPr>
        </p:nvGraphicFramePr>
        <p:xfrm>
          <a:off x="944077" y="1642563"/>
          <a:ext cx="10440000" cy="4512639"/>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510484">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CHANGE 3</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Valuing the preservation of </a:t>
                      </a:r>
                      <a:r>
                        <a:rPr lang="en-GB" sz="1100" b="1" dirty="0">
                          <a:solidFill>
                            <a:schemeClr val="tx1"/>
                          </a:solidFill>
                          <a:latin typeface="Palatino" pitchFamily="2" charset="77"/>
                          <a:ea typeface="Palatino" pitchFamily="2" charset="77"/>
                        </a:rPr>
                        <a:t>native vegetation and biodiversity (land use) </a:t>
                      </a:r>
                      <a:r>
                        <a:rPr lang="en-GB" sz="1100" b="0" dirty="0">
                          <a:solidFill>
                            <a:schemeClr val="tx1"/>
                          </a:solidFill>
                          <a:latin typeface="Palatino" pitchFamily="2" charset="77"/>
                          <a:ea typeface="Palatino" pitchFamily="2" charset="77"/>
                        </a:rPr>
                        <a:t>of sourcing countries </a:t>
                      </a:r>
                      <a:r>
                        <a:rPr lang="en-GB" sz="1100" b="1" dirty="0">
                          <a:solidFill>
                            <a:schemeClr val="tx1"/>
                          </a:solidFill>
                          <a:latin typeface="Palatino" pitchFamily="2" charset="77"/>
                          <a:ea typeface="Palatino" pitchFamily="2" charset="77"/>
                        </a:rPr>
                        <a:t>in commodity trade relations/agreements</a:t>
                      </a:r>
                      <a:r>
                        <a:rPr lang="en-GB" sz="1100" b="0" dirty="0">
                          <a:solidFill>
                            <a:schemeClr val="tx1"/>
                          </a:solidFill>
                          <a:latin typeface="Palatino" pitchFamily="2" charset="77"/>
                          <a:ea typeface="Palatino" pitchFamily="2" charset="77"/>
                        </a:rPr>
                        <a:t>, </a:t>
                      </a:r>
                      <a:r>
                        <a:rPr lang="en-GB" sz="1100" b="1" dirty="0">
                          <a:solidFill>
                            <a:schemeClr val="tx1"/>
                          </a:solidFill>
                          <a:latin typeface="Palatino" pitchFamily="2" charset="77"/>
                          <a:ea typeface="Palatino" pitchFamily="2" charset="77"/>
                        </a:rPr>
                        <a:t>in line with human rights.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000" b="1" dirty="0">
                          <a:solidFill>
                            <a:schemeClr val="tx1"/>
                          </a:solidFill>
                          <a:latin typeface="Palatino" pitchFamily="2" charset="77"/>
                          <a:ea typeface="Palatino" pitchFamily="2" charset="77"/>
                        </a:rPr>
                        <a:t>Reducing, or ending, the volumes of beef and soy </a:t>
                      </a:r>
                      <a:r>
                        <a:rPr lang="en-GB" sz="1000" b="0" dirty="0">
                          <a:solidFill>
                            <a:schemeClr val="tx1"/>
                          </a:solidFill>
                          <a:latin typeface="Palatino" pitchFamily="2" charset="77"/>
                          <a:ea typeface="Palatino" pitchFamily="2" charset="77"/>
                        </a:rPr>
                        <a:t>imported by the EU </a:t>
                      </a:r>
                      <a:r>
                        <a:rPr lang="en-GB" sz="1000" b="1" dirty="0">
                          <a:solidFill>
                            <a:schemeClr val="tx1"/>
                          </a:solidFill>
                          <a:latin typeface="Palatino" pitchFamily="2" charset="77"/>
                          <a:ea typeface="Palatino" pitchFamily="2" charset="77"/>
                        </a:rPr>
                        <a:t>coming from the Amazon</a:t>
                      </a:r>
                      <a:endParaRPr lang="en-GB" sz="1000" b="0" dirty="0">
                        <a:solidFill>
                          <a:schemeClr val="tx1"/>
                        </a:solidFill>
                        <a:latin typeface="Palatino" pitchFamily="2" charset="77"/>
                        <a:ea typeface="Palatino" pitchFamily="2" charset="77"/>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000" b="0" dirty="0">
                          <a:solidFill>
                            <a:schemeClr val="tx1"/>
                          </a:solidFill>
                          <a:latin typeface="Palatino" pitchFamily="2" charset="77"/>
                          <a:ea typeface="Palatino" pitchFamily="2" charset="77"/>
                        </a:rPr>
                        <a:t>Guarantee effective participation and secure the </a:t>
                      </a:r>
                      <a:r>
                        <a:rPr lang="en-GB" sz="1000" b="1" dirty="0">
                          <a:solidFill>
                            <a:schemeClr val="tx1"/>
                          </a:solidFill>
                          <a:latin typeface="Palatino" pitchFamily="2" charset="77"/>
                          <a:ea typeface="Palatino" pitchFamily="2" charset="77"/>
                        </a:rPr>
                        <a:t>territorial rights and human rights of IPLC</a:t>
                      </a:r>
                      <a:r>
                        <a:rPr lang="en-GB" sz="1000" b="0" dirty="0">
                          <a:solidFill>
                            <a:schemeClr val="tx1"/>
                          </a:solidFill>
                          <a:latin typeface="Palatino" pitchFamily="2" charset="77"/>
                          <a:ea typeface="Palatino" pitchFamily="2" charset="77"/>
                        </a:rPr>
                        <a:t> in biodiversity protection/in biodiversity protection/restoration activities in EU-linked supply chains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000" b="0" dirty="0">
                          <a:solidFill>
                            <a:schemeClr val="tx1"/>
                          </a:solidFill>
                          <a:latin typeface="Palatino" pitchFamily="2" charset="77"/>
                          <a:ea typeface="Palatino" pitchFamily="2" charset="77"/>
                        </a:rPr>
                        <a:t>Assess </a:t>
                      </a:r>
                      <a:r>
                        <a:rPr lang="en-GB" sz="1000" b="1" dirty="0">
                          <a:solidFill>
                            <a:schemeClr val="tx1"/>
                          </a:solidFill>
                          <a:latin typeface="Palatino" pitchFamily="2" charset="77"/>
                          <a:ea typeface="Palatino" pitchFamily="2" charset="77"/>
                        </a:rPr>
                        <a:t>intersectional environmental justice </a:t>
                      </a:r>
                      <a:r>
                        <a:rPr lang="en-GB" sz="1000" b="0" dirty="0">
                          <a:solidFill>
                            <a:schemeClr val="tx1"/>
                          </a:solidFill>
                          <a:latin typeface="Palatino" pitchFamily="2" charset="77"/>
                          <a:ea typeface="Palatino" pitchFamily="2" charset="77"/>
                        </a:rPr>
                        <a:t>issues in biodiversity protection/restoration activities EU-linked supply chains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L" sz="1000" b="1" dirty="0">
                          <a:solidFill>
                            <a:schemeClr val="tx1"/>
                          </a:solidFill>
                          <a:latin typeface="Palatino" pitchFamily="2" charset="77"/>
                          <a:ea typeface="Palatino" pitchFamily="2" charset="77"/>
                        </a:rPr>
                        <a:t>Corporate Sustainability Due Diligence Directive (CSDDD) (cont.)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dirty="0">
                          <a:solidFill>
                            <a:srgbClr val="0070C0"/>
                          </a:solidFill>
                          <a:latin typeface="Palatino" pitchFamily="2" charset="77"/>
                          <a:ea typeface="Palatino" pitchFamily="2" charset="77"/>
                        </a:rPr>
                        <a:t>O</a:t>
                      </a:r>
                      <a:r>
                        <a:rPr lang="en-NL" sz="1000" b="0" dirty="0">
                          <a:solidFill>
                            <a:srgbClr val="0070C0"/>
                          </a:solidFill>
                          <a:latin typeface="Palatino" pitchFamily="2" charset="77"/>
                          <a:ea typeface="Palatino" pitchFamily="2" charset="77"/>
                        </a:rPr>
                        <a:t>ther parts of the CSDDD text migh be relevant for the preservation of biodiversity in line with human rights (listening to the voices of diverse stakeholders, regarding any impacts that the companies’ supply chains might have on local communities): </a:t>
                      </a:r>
                      <a:endParaRPr lang="en-GB" sz="1000" b="0" dirty="0">
                        <a:solidFill>
                          <a:srgbClr val="0070C0"/>
                        </a:solidFill>
                        <a:latin typeface="Palatino" pitchFamily="2" charset="77"/>
                        <a:ea typeface="Palatino" pitchFamily="2" charset="77"/>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L" sz="1000" b="0" dirty="0">
                          <a:solidFill>
                            <a:srgbClr val="0070C0"/>
                          </a:solidFill>
                          <a:latin typeface="Palatino" pitchFamily="2" charset="77"/>
                          <a:ea typeface="Palatino" pitchFamily="2" charset="77"/>
                        </a:rPr>
                        <a:t>This change is somewhat addressed in the Directive, for example, in Articles 13 (Meaningful engagement with stakeholders) says that “</a:t>
                      </a:r>
                      <a:r>
                        <a:rPr lang="en-GB" sz="1000" b="0" dirty="0">
                          <a:solidFill>
                            <a:srgbClr val="0070C0"/>
                          </a:solidFill>
                          <a:latin typeface="Palatino" pitchFamily="2" charset="77"/>
                          <a:ea typeface="Palatino" pitchFamily="2" charset="77"/>
                        </a:rPr>
                        <a:t>Member States shall ensure that companies </a:t>
                      </a:r>
                      <a:r>
                        <a:rPr lang="en-GB" sz="1000" b="1" dirty="0">
                          <a:solidFill>
                            <a:srgbClr val="0070C0"/>
                          </a:solidFill>
                          <a:latin typeface="Palatino" pitchFamily="2" charset="77"/>
                          <a:ea typeface="Palatino" pitchFamily="2" charset="77"/>
                        </a:rPr>
                        <a:t>take appropriate measures to carry out effective engagement with stakeholders</a:t>
                      </a:r>
                      <a:r>
                        <a:rPr lang="en-GB" sz="1000" b="0" dirty="0">
                          <a:solidFill>
                            <a:srgbClr val="0070C0"/>
                          </a:solidFill>
                          <a:latin typeface="Palatino" pitchFamily="2" charset="77"/>
                          <a:ea typeface="Palatino" pitchFamily="2" charset="77"/>
                        </a:rPr>
                        <a:t>” in the due diligence process, potentially suspending or terminating their activities when needed.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a:solidFill>
                            <a:srgbClr val="0070C0"/>
                          </a:solidFill>
                          <a:latin typeface="Palatino" pitchFamily="2" charset="77"/>
                          <a:ea typeface="Palatino" pitchFamily="2" charset="77"/>
                        </a:rPr>
                        <a:t>And also in Article 14 (Notification mechanism and complaints procedure), states in Para 1 that “Member States shall ensure that companies enable persons and entities listed in paragraph 2 to submit complaints to them where those persons or entities have </a:t>
                      </a:r>
                      <a:r>
                        <a:rPr lang="en-GB" sz="1000" b="1" dirty="0">
                          <a:solidFill>
                            <a:srgbClr val="0070C0"/>
                          </a:solidFill>
                          <a:latin typeface="Palatino" pitchFamily="2" charset="77"/>
                          <a:ea typeface="Palatino" pitchFamily="2" charset="77"/>
                        </a:rPr>
                        <a:t>legitimate concerns regarding actual or potential adverse impacts with respect to the companies’ own operations</a:t>
                      </a:r>
                      <a:r>
                        <a:rPr lang="en-GB" sz="1000" b="0" dirty="0">
                          <a:solidFill>
                            <a:srgbClr val="0070C0"/>
                          </a:solidFill>
                          <a:latin typeface="Palatino" pitchFamily="2" charset="77"/>
                          <a:ea typeface="Palatino" pitchFamily="2" charset="77"/>
                        </a:rPr>
                        <a:t>, the operations of their subsidiaries or the operations of their business partners in the chains of activities of the companies.”,</a:t>
                      </a:r>
                      <a:r>
                        <a:rPr lang="en-GB" sz="1000" b="1" dirty="0">
                          <a:solidFill>
                            <a:srgbClr val="0070C0"/>
                          </a:solidFill>
                          <a:latin typeface="Palatino" pitchFamily="2" charset="77"/>
                          <a:ea typeface="Palatino" pitchFamily="2" charset="77"/>
                        </a:rPr>
                        <a:t> including natural persons, trade unions, civil society organisations representing communities </a:t>
                      </a:r>
                      <a:r>
                        <a:rPr lang="en-GB" sz="1000" b="0" dirty="0">
                          <a:solidFill>
                            <a:srgbClr val="0070C0"/>
                          </a:solidFill>
                          <a:latin typeface="Palatino" pitchFamily="2" charset="77"/>
                          <a:ea typeface="Palatino" pitchFamily="2" charset="77"/>
                        </a:rPr>
                        <a:t>(CSDDD text, pp.38-39/58)</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dirty="0">
                          <a:solidFill>
                            <a:srgbClr val="0070C0"/>
                          </a:solidFill>
                          <a:latin typeface="Palatino" pitchFamily="2" charset="77"/>
                          <a:ea typeface="Palatino" pitchFamily="2" charset="77"/>
                        </a:rPr>
                        <a:t>And, in its Annex I, the CSDDD directive is aligned with the following rights and prohibitions: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a:solidFill>
                            <a:srgbClr val="0070C0"/>
                          </a:solidFill>
                          <a:latin typeface="Palatino" pitchFamily="2" charset="77"/>
                          <a:ea typeface="Palatino" pitchFamily="2" charset="77"/>
                        </a:rPr>
                        <a:t>The prohibition to restrict workers’ access to adequate housing, </a:t>
                      </a:r>
                      <a:r>
                        <a:rPr lang="en-GB" sz="1000" b="1" dirty="0">
                          <a:solidFill>
                            <a:srgbClr val="0070C0"/>
                          </a:solidFill>
                          <a:latin typeface="Palatino" pitchFamily="2" charset="77"/>
                          <a:ea typeface="Palatino" pitchFamily="2" charset="77"/>
                        </a:rPr>
                        <a:t>if the workforce is housed in accommodation provided by the company, and to restrict workers</a:t>
                      </a:r>
                      <a:r>
                        <a:rPr lang="en-GB" sz="1000" b="0" dirty="0">
                          <a:solidFill>
                            <a:srgbClr val="0070C0"/>
                          </a:solidFill>
                          <a:latin typeface="Palatino" pitchFamily="2" charset="77"/>
                          <a:ea typeface="Palatino" pitchFamily="2" charset="77"/>
                        </a:rPr>
                        <a:t>’ </a:t>
                      </a:r>
                      <a:r>
                        <a:rPr lang="en-GB" sz="1000" b="1" dirty="0">
                          <a:solidFill>
                            <a:srgbClr val="0070C0"/>
                          </a:solidFill>
                          <a:latin typeface="Palatino" pitchFamily="2" charset="77"/>
                          <a:ea typeface="Palatino" pitchFamily="2" charset="77"/>
                        </a:rPr>
                        <a:t>access to adequate food, clothing, and water and sanitation in the workplace</a:t>
                      </a:r>
                      <a:r>
                        <a:rPr lang="en-GB" sz="1000" b="0" dirty="0">
                          <a:solidFill>
                            <a:srgbClr val="0070C0"/>
                          </a:solidFill>
                          <a:latin typeface="Palatino" pitchFamily="2" charset="77"/>
                          <a:ea typeface="Palatino" pitchFamily="2" charset="77"/>
                        </a:rPr>
                        <a:t>, interpreted in line with Article 11 of the International Covenant on Economic, Social and Cultural Rights.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731946">
                <a:tc vMerge="1">
                  <a:txBody>
                    <a:bodyPr/>
                    <a:lstStyle/>
                    <a:p>
                      <a:endParaRPr lang="en-NL"/>
                    </a:p>
                  </a:txBody>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1" dirty="0">
                          <a:solidFill>
                            <a:schemeClr val="tx1"/>
                          </a:solidFill>
                          <a:latin typeface="Palatino" pitchFamily="2" charset="77"/>
                          <a:ea typeface="Palatino" pitchFamily="2" charset="77"/>
                        </a:rPr>
                        <a:t>EU Farm to Fork Strategy (2020)</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0070C0"/>
                          </a:solidFill>
                          <a:latin typeface="Palatino" pitchFamily="2" charset="77"/>
                          <a:ea typeface="Palatino" pitchFamily="2" charset="77"/>
                          <a:cs typeface="+mn-cs"/>
                        </a:rPr>
                        <a:t>In some way, the Strategy starts discussing the reduction of the dependency of EU on soy imports from international markets, such as in: “The Strategy notes that the commission will examine </a:t>
                      </a:r>
                      <a:r>
                        <a:rPr lang="en-GB" sz="1000" b="1" kern="1200" dirty="0">
                          <a:solidFill>
                            <a:srgbClr val="0070C0"/>
                          </a:solidFill>
                          <a:latin typeface="Palatino" pitchFamily="2" charset="77"/>
                          <a:ea typeface="Palatino" pitchFamily="2" charset="77"/>
                          <a:cs typeface="+mn-cs"/>
                        </a:rPr>
                        <a:t>EU rules to reduce the dependency on critical feed materials (e.g. soya grown on deforested land)</a:t>
                      </a:r>
                      <a:r>
                        <a:rPr lang="en-GB" sz="1000" b="0" kern="1200" dirty="0">
                          <a:solidFill>
                            <a:srgbClr val="0070C0"/>
                          </a:solidFill>
                          <a:latin typeface="Palatino" pitchFamily="2" charset="77"/>
                          <a:ea typeface="Palatino" pitchFamily="2" charset="77"/>
                          <a:cs typeface="+mn-cs"/>
                        </a:rPr>
                        <a:t> by fostering EU-grown plant proteins as well as alternative feed materials such as insects, marine feed stocks (e.g. algae) and by-products from the bio-economy (e.g. fish waste).” (</a:t>
                      </a:r>
                      <a:r>
                        <a:rPr lang="en-GB" sz="1000" b="0" dirty="0">
                          <a:solidFill>
                            <a:srgbClr val="0070C0"/>
                          </a:solidFill>
                          <a:latin typeface="Palatino" pitchFamily="2" charset="77"/>
                          <a:ea typeface="Palatino" pitchFamily="2" charset="77"/>
                        </a:rPr>
                        <a:t>Source: Policy scoping spreadsheet UNEP/WCMC)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2523759"/>
                  </a:ext>
                </a:extLst>
              </a:tr>
              <a:tr h="855039">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000" b="1" dirty="0">
                          <a:solidFill>
                            <a:schemeClr val="tx1"/>
                          </a:solidFill>
                          <a:latin typeface="Palatino" pitchFamily="2" charset="77"/>
                          <a:ea typeface="Palatino" pitchFamily="2" charset="77"/>
                        </a:rPr>
                        <a:t>Mercosur-EU Trade Agreement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C00000"/>
                          </a:solidFill>
                          <a:latin typeface="Palatino" pitchFamily="2" charset="77"/>
                          <a:ea typeface="Palatino" pitchFamily="2" charset="77"/>
                          <a:cs typeface="+mn-cs"/>
                        </a:rPr>
                        <a:t>Article 7: Trade and Biodiversity: Focuses on the conservation and sustainable use of biodiversity, emphasizing international agreements like CITES (Convention on International Trade in Endangered Species of Wild Fauna and Flora). However, in our view, it does not meaningfully advance this change because it does not mention social aspects, such as human rights or intersectional environmental justice dimensions.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925219"/>
                  </a:ext>
                </a:extLst>
              </a:tr>
            </a:tbl>
          </a:graphicData>
        </a:graphic>
      </p:graphicFrame>
      <p:sp>
        <p:nvSpPr>
          <p:cNvPr id="8" name="Titel 1">
            <a:extLst>
              <a:ext uri="{FF2B5EF4-FFF2-40B4-BE49-F238E27FC236}">
                <a16:creationId xmlns:a16="http://schemas.microsoft.com/office/drawing/2014/main" id="{FD779AD3-0C51-8451-B4D7-3EC86498D201}"/>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9" name="TextBox 8">
            <a:extLst>
              <a:ext uri="{FF2B5EF4-FFF2-40B4-BE49-F238E27FC236}">
                <a16:creationId xmlns:a16="http://schemas.microsoft.com/office/drawing/2014/main" id="{014A250C-6D12-20A5-6B87-3EE692AC26BC}"/>
              </a:ext>
            </a:extLst>
          </p:cNvPr>
          <p:cNvSpPr txBox="1"/>
          <p:nvPr/>
        </p:nvSpPr>
        <p:spPr>
          <a:xfrm>
            <a:off x="838200" y="5832825"/>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21525371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FD857-E73C-17D3-CF15-0E3793C65AA4}"/>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BBD0EE14-244E-D698-DC4A-4B0F5E8B561B}"/>
              </a:ext>
            </a:extLst>
          </p:cNvPr>
          <p:cNvSpPr>
            <a:spLocks noGrp="1"/>
          </p:cNvSpPr>
          <p:nvPr>
            <p:ph type="sldNum" sz="quarter" idx="12"/>
          </p:nvPr>
        </p:nvSpPr>
        <p:spPr/>
        <p:txBody>
          <a:bodyPr/>
          <a:lstStyle/>
          <a:p>
            <a:fld id="{D725F4C8-A4ED-4F06-9015-63B7B8FAC2B8}" type="slidenum">
              <a:rPr lang="de-DE" smtClean="0"/>
              <a:t>27</a:t>
            </a:fld>
            <a:endParaRPr lang="de-DE"/>
          </a:p>
        </p:txBody>
      </p:sp>
      <p:graphicFrame>
        <p:nvGraphicFramePr>
          <p:cNvPr id="5" name="Table 4">
            <a:extLst>
              <a:ext uri="{FF2B5EF4-FFF2-40B4-BE49-F238E27FC236}">
                <a16:creationId xmlns:a16="http://schemas.microsoft.com/office/drawing/2014/main" id="{6F252B7D-3F4C-B68D-EDF8-34E85D2021A2}"/>
              </a:ext>
            </a:extLst>
          </p:cNvPr>
          <p:cNvGraphicFramePr>
            <a:graphicFrameLocks noGrp="1"/>
          </p:cNvGraphicFramePr>
          <p:nvPr>
            <p:extLst>
              <p:ext uri="{D42A27DB-BD31-4B8C-83A1-F6EECF244321}">
                <p14:modId xmlns:p14="http://schemas.microsoft.com/office/powerpoint/2010/main" val="4084446955"/>
              </p:ext>
            </p:extLst>
          </p:nvPr>
        </p:nvGraphicFramePr>
        <p:xfrm>
          <a:off x="944077" y="1642563"/>
          <a:ext cx="10440000" cy="3505200"/>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20974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CHANGE 3</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Valuing the preservation of </a:t>
                      </a:r>
                      <a:r>
                        <a:rPr lang="en-GB" sz="1100" b="1" dirty="0">
                          <a:solidFill>
                            <a:schemeClr val="tx1"/>
                          </a:solidFill>
                          <a:latin typeface="Palatino" pitchFamily="2" charset="77"/>
                          <a:ea typeface="Palatino" pitchFamily="2" charset="77"/>
                        </a:rPr>
                        <a:t>native vegetation and biodiversity (land use) </a:t>
                      </a:r>
                      <a:r>
                        <a:rPr lang="en-GB" sz="1100" b="0" dirty="0">
                          <a:solidFill>
                            <a:schemeClr val="tx1"/>
                          </a:solidFill>
                          <a:latin typeface="Palatino" pitchFamily="2" charset="77"/>
                          <a:ea typeface="Palatino" pitchFamily="2" charset="77"/>
                        </a:rPr>
                        <a:t>of sourcing countries </a:t>
                      </a:r>
                      <a:r>
                        <a:rPr lang="en-GB" sz="1100" b="1" dirty="0">
                          <a:solidFill>
                            <a:schemeClr val="tx1"/>
                          </a:solidFill>
                          <a:latin typeface="Palatino" pitchFamily="2" charset="77"/>
                          <a:ea typeface="Palatino" pitchFamily="2" charset="77"/>
                        </a:rPr>
                        <a:t>in commodity trade relations/agreements</a:t>
                      </a:r>
                      <a:r>
                        <a:rPr lang="en-GB" sz="1100" b="0" dirty="0">
                          <a:solidFill>
                            <a:schemeClr val="tx1"/>
                          </a:solidFill>
                          <a:latin typeface="Palatino" pitchFamily="2" charset="77"/>
                          <a:ea typeface="Palatino" pitchFamily="2" charset="77"/>
                        </a:rPr>
                        <a:t>, </a:t>
                      </a:r>
                      <a:r>
                        <a:rPr lang="en-GB" sz="1100" b="1" dirty="0">
                          <a:solidFill>
                            <a:schemeClr val="tx1"/>
                          </a:solidFill>
                          <a:latin typeface="Palatino" pitchFamily="2" charset="77"/>
                          <a:ea typeface="Palatino" pitchFamily="2" charset="77"/>
                        </a:rPr>
                        <a:t>in line with human rights.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000" b="1" dirty="0">
                          <a:solidFill>
                            <a:schemeClr val="tx1"/>
                          </a:solidFill>
                          <a:latin typeface="Palatino" pitchFamily="2" charset="77"/>
                          <a:ea typeface="Palatino" pitchFamily="2" charset="77"/>
                        </a:rPr>
                        <a:t>Reducing, or ending, the volumes of beef and soy </a:t>
                      </a:r>
                      <a:r>
                        <a:rPr lang="en-GB" sz="1000" b="0" dirty="0">
                          <a:solidFill>
                            <a:schemeClr val="tx1"/>
                          </a:solidFill>
                          <a:latin typeface="Palatino" pitchFamily="2" charset="77"/>
                          <a:ea typeface="Palatino" pitchFamily="2" charset="77"/>
                        </a:rPr>
                        <a:t>imported by the EU </a:t>
                      </a:r>
                      <a:r>
                        <a:rPr lang="en-GB" sz="1000" b="1" dirty="0">
                          <a:solidFill>
                            <a:schemeClr val="tx1"/>
                          </a:solidFill>
                          <a:latin typeface="Palatino" pitchFamily="2" charset="77"/>
                          <a:ea typeface="Palatino" pitchFamily="2" charset="77"/>
                        </a:rPr>
                        <a:t>coming from the Amazon</a:t>
                      </a:r>
                      <a:endParaRPr lang="en-GB" sz="1000" b="0" dirty="0">
                        <a:solidFill>
                          <a:schemeClr val="tx1"/>
                        </a:solidFill>
                        <a:latin typeface="Palatino" pitchFamily="2" charset="77"/>
                        <a:ea typeface="Palatino" pitchFamily="2" charset="77"/>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000" b="0" dirty="0">
                          <a:solidFill>
                            <a:schemeClr val="tx1"/>
                          </a:solidFill>
                          <a:latin typeface="Palatino" pitchFamily="2" charset="77"/>
                          <a:ea typeface="Palatino" pitchFamily="2" charset="77"/>
                        </a:rPr>
                        <a:t>Guarantee effective participation and secure the </a:t>
                      </a:r>
                      <a:r>
                        <a:rPr lang="en-GB" sz="1000" b="1" dirty="0">
                          <a:solidFill>
                            <a:schemeClr val="tx1"/>
                          </a:solidFill>
                          <a:latin typeface="Palatino" pitchFamily="2" charset="77"/>
                          <a:ea typeface="Palatino" pitchFamily="2" charset="77"/>
                        </a:rPr>
                        <a:t>territorial rights and human rights of IPLC</a:t>
                      </a:r>
                      <a:r>
                        <a:rPr lang="en-GB" sz="1000" b="0" dirty="0">
                          <a:solidFill>
                            <a:schemeClr val="tx1"/>
                          </a:solidFill>
                          <a:latin typeface="Palatino" pitchFamily="2" charset="77"/>
                          <a:ea typeface="Palatino" pitchFamily="2" charset="77"/>
                        </a:rPr>
                        <a:t> in biodiversity protection/in biodiversity protection/restoration activities in EU-linked supply chains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000" b="0" dirty="0">
                          <a:solidFill>
                            <a:schemeClr val="tx1"/>
                          </a:solidFill>
                          <a:latin typeface="Palatino" pitchFamily="2" charset="77"/>
                          <a:ea typeface="Palatino" pitchFamily="2" charset="77"/>
                        </a:rPr>
                        <a:t>Assess </a:t>
                      </a:r>
                      <a:r>
                        <a:rPr lang="en-GB" sz="1000" b="1" dirty="0">
                          <a:solidFill>
                            <a:schemeClr val="tx1"/>
                          </a:solidFill>
                          <a:latin typeface="Palatino" pitchFamily="2" charset="77"/>
                          <a:ea typeface="Palatino" pitchFamily="2" charset="77"/>
                        </a:rPr>
                        <a:t>intersectional environmental justice </a:t>
                      </a:r>
                      <a:r>
                        <a:rPr lang="en-GB" sz="1000" b="0" dirty="0">
                          <a:solidFill>
                            <a:schemeClr val="tx1"/>
                          </a:solidFill>
                          <a:latin typeface="Palatino" pitchFamily="2" charset="77"/>
                          <a:ea typeface="Palatino" pitchFamily="2" charset="77"/>
                        </a:rPr>
                        <a:t>issues in biodiversity protection/restoration activities EU-linked supply chains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Palatino" pitchFamily="2" charset="77"/>
                          <a:ea typeface="Palatino" pitchFamily="2" charset="77"/>
                        </a:rPr>
                        <a:t>Kunming-Montreal Global Biodiversity Framework (2022)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dirty="0">
                          <a:solidFill>
                            <a:srgbClr val="0070C0"/>
                          </a:solidFill>
                          <a:latin typeface="Palatino" pitchFamily="2" charset="77"/>
                          <a:ea typeface="Palatino" pitchFamily="2" charset="77"/>
                        </a:rPr>
                        <a:t>This change is somehow associated with the </a:t>
                      </a:r>
                      <a:r>
                        <a:rPr lang="en-GB" sz="1000" b="0" dirty="0" err="1">
                          <a:solidFill>
                            <a:srgbClr val="0070C0"/>
                          </a:solidFill>
                          <a:latin typeface="Palatino" pitchFamily="2" charset="77"/>
                          <a:ea typeface="Palatino" pitchFamily="2" charset="77"/>
                        </a:rPr>
                        <a:t>Framewok</a:t>
                      </a:r>
                      <a:r>
                        <a:rPr lang="en-GB" sz="1000" b="0" dirty="0">
                          <a:solidFill>
                            <a:srgbClr val="0070C0"/>
                          </a:solidFill>
                          <a:latin typeface="Palatino" pitchFamily="2" charset="77"/>
                          <a:ea typeface="Palatino" pitchFamily="2" charset="77"/>
                        </a:rPr>
                        <a:t>, in particular the following targets: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a:solidFill>
                            <a:srgbClr val="0070C0"/>
                          </a:solidFill>
                          <a:latin typeface="Palatino" pitchFamily="2" charset="77"/>
                          <a:ea typeface="Palatino" pitchFamily="2" charset="77"/>
                        </a:rPr>
                        <a:t>Target 1: Plan and manage all areas to reduce biodiversity loss: </a:t>
                      </a:r>
                      <a:r>
                        <a:rPr lang="en-GB" sz="1000" b="1" dirty="0">
                          <a:solidFill>
                            <a:srgbClr val="0070C0"/>
                          </a:solidFill>
                          <a:latin typeface="Palatino" pitchFamily="2" charset="77"/>
                          <a:ea typeface="Palatino" pitchFamily="2" charset="77"/>
                        </a:rPr>
                        <a:t>effective participatory (involving and respecting indigenous peoples and local communities) spatial planning </a:t>
                      </a:r>
                      <a:r>
                        <a:rPr lang="en-GB" sz="1000" b="0" dirty="0">
                          <a:solidFill>
                            <a:srgbClr val="0070C0"/>
                          </a:solidFill>
                          <a:latin typeface="Palatino" pitchFamily="2" charset="77"/>
                          <a:ea typeface="Palatino" pitchFamily="2" charset="77"/>
                        </a:rPr>
                        <a:t>and management to reduce loss of highly biodiverse areas by 2030.</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a:solidFill>
                            <a:srgbClr val="0070C0"/>
                          </a:solidFill>
                          <a:latin typeface="Palatino" pitchFamily="2" charset="77"/>
                          <a:ea typeface="Palatino" pitchFamily="2" charset="77"/>
                        </a:rPr>
                        <a:t>Target 2: </a:t>
                      </a:r>
                      <a:r>
                        <a:rPr lang="en-GB" sz="1000" b="1" dirty="0">
                          <a:solidFill>
                            <a:srgbClr val="0070C0"/>
                          </a:solidFill>
                          <a:latin typeface="Palatino" pitchFamily="2" charset="77"/>
                          <a:ea typeface="Palatino" pitchFamily="2" charset="77"/>
                        </a:rPr>
                        <a:t>Restore 30% of all degraded ecosystems</a:t>
                      </a:r>
                      <a:r>
                        <a:rPr lang="en-GB" sz="1000" b="0" dirty="0">
                          <a:solidFill>
                            <a:srgbClr val="0070C0"/>
                          </a:solidFill>
                          <a:latin typeface="Palatino" pitchFamily="2" charset="77"/>
                          <a:ea typeface="Palatino" pitchFamily="2" charset="77"/>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a:solidFill>
                            <a:srgbClr val="0070C0"/>
                          </a:solidFill>
                          <a:latin typeface="Palatino" pitchFamily="2" charset="77"/>
                          <a:ea typeface="Palatino" pitchFamily="2" charset="77"/>
                        </a:rPr>
                        <a:t>Target 3: </a:t>
                      </a:r>
                      <a:r>
                        <a:rPr lang="en-GB" sz="1000" b="1" dirty="0">
                          <a:solidFill>
                            <a:srgbClr val="0070C0"/>
                          </a:solidFill>
                          <a:latin typeface="Palatino" pitchFamily="2" charset="77"/>
                          <a:ea typeface="Palatino" pitchFamily="2" charset="77"/>
                        </a:rPr>
                        <a:t>Conserve 30% of land, waters and seas</a:t>
                      </a:r>
                      <a:r>
                        <a:rPr lang="en-GB" sz="1000" b="0" dirty="0">
                          <a:solidFill>
                            <a:srgbClr val="0070C0"/>
                          </a:solidFill>
                          <a:latin typeface="Palatino" pitchFamily="2" charset="77"/>
                          <a:ea typeface="Palatino" pitchFamily="2" charset="77"/>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a:solidFill>
                            <a:srgbClr val="0070C0"/>
                          </a:solidFill>
                          <a:latin typeface="Palatino" pitchFamily="2" charset="77"/>
                          <a:ea typeface="Palatino" pitchFamily="2" charset="77"/>
                        </a:rPr>
                        <a:t>Target 4: </a:t>
                      </a:r>
                      <a:r>
                        <a:rPr lang="en-GB" sz="1000" b="1" dirty="0">
                          <a:solidFill>
                            <a:srgbClr val="0070C0"/>
                          </a:solidFill>
                          <a:latin typeface="Palatino" pitchFamily="2" charset="77"/>
                          <a:ea typeface="Palatino" pitchFamily="2" charset="77"/>
                        </a:rPr>
                        <a:t>Halt species extinction</a:t>
                      </a:r>
                      <a:r>
                        <a:rPr lang="en-GB" sz="1000" b="0" dirty="0">
                          <a:solidFill>
                            <a:srgbClr val="0070C0"/>
                          </a:solidFill>
                          <a:latin typeface="Palatino" pitchFamily="2" charset="77"/>
                          <a:ea typeface="Palatino" pitchFamily="2" charset="77"/>
                        </a:rPr>
                        <a:t>, protect genetic diversity, and manage human-wildlife conflicts;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bl>
          </a:graphicData>
        </a:graphic>
      </p:graphicFrame>
      <p:sp>
        <p:nvSpPr>
          <p:cNvPr id="8" name="Titel 1">
            <a:extLst>
              <a:ext uri="{FF2B5EF4-FFF2-40B4-BE49-F238E27FC236}">
                <a16:creationId xmlns:a16="http://schemas.microsoft.com/office/drawing/2014/main" id="{7F40D3C7-BECD-A827-C972-1BA3C4AECB07}"/>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9" name="TextBox 8">
            <a:extLst>
              <a:ext uri="{FF2B5EF4-FFF2-40B4-BE49-F238E27FC236}">
                <a16:creationId xmlns:a16="http://schemas.microsoft.com/office/drawing/2014/main" id="{51EE4156-4AE6-6E33-AA23-12D93BC1D8F4}"/>
              </a:ext>
            </a:extLst>
          </p:cNvPr>
          <p:cNvSpPr txBox="1"/>
          <p:nvPr/>
        </p:nvSpPr>
        <p:spPr>
          <a:xfrm>
            <a:off x="838200" y="5832825"/>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20247015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82C289-8985-F80E-6B74-252111F33C19}"/>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C9789F62-8753-A9D6-746C-C8557110EE4E}"/>
              </a:ext>
            </a:extLst>
          </p:cNvPr>
          <p:cNvSpPr>
            <a:spLocks noGrp="1"/>
          </p:cNvSpPr>
          <p:nvPr>
            <p:ph type="sldNum" sz="quarter" idx="12"/>
          </p:nvPr>
        </p:nvSpPr>
        <p:spPr/>
        <p:txBody>
          <a:bodyPr/>
          <a:lstStyle/>
          <a:p>
            <a:fld id="{D725F4C8-A4ED-4F06-9015-63B7B8FAC2B8}" type="slidenum">
              <a:rPr lang="de-DE" smtClean="0"/>
              <a:t>28</a:t>
            </a:fld>
            <a:endParaRPr lang="de-DE"/>
          </a:p>
        </p:txBody>
      </p:sp>
      <p:graphicFrame>
        <p:nvGraphicFramePr>
          <p:cNvPr id="5" name="Table 4">
            <a:extLst>
              <a:ext uri="{FF2B5EF4-FFF2-40B4-BE49-F238E27FC236}">
                <a16:creationId xmlns:a16="http://schemas.microsoft.com/office/drawing/2014/main" id="{7B02B8BC-A4D1-F1AC-7642-F3E88ACFA13C}"/>
              </a:ext>
            </a:extLst>
          </p:cNvPr>
          <p:cNvGraphicFramePr>
            <a:graphicFrameLocks noGrp="1"/>
          </p:cNvGraphicFramePr>
          <p:nvPr>
            <p:extLst>
              <p:ext uri="{D42A27DB-BD31-4B8C-83A1-F6EECF244321}">
                <p14:modId xmlns:p14="http://schemas.microsoft.com/office/powerpoint/2010/main" val="260856994"/>
              </p:ext>
            </p:extLst>
          </p:nvPr>
        </p:nvGraphicFramePr>
        <p:xfrm>
          <a:off x="944077" y="1642563"/>
          <a:ext cx="10440000" cy="4572000"/>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510484">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CHANGE 4</a:t>
                      </a:r>
                    </a:p>
                    <a:p>
                      <a:pPr marL="0" marR="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Reform of the EU </a:t>
                      </a:r>
                      <a:r>
                        <a:rPr lang="en-GB" sz="1100" b="1" dirty="0">
                          <a:solidFill>
                            <a:schemeClr val="tx1"/>
                          </a:solidFill>
                          <a:latin typeface="Palatino" pitchFamily="2" charset="77"/>
                          <a:ea typeface="Palatino" pitchFamily="2" charset="77"/>
                        </a:rPr>
                        <a:t>Common Agricultural Policy</a:t>
                      </a:r>
                      <a:r>
                        <a:rPr lang="en-GB" sz="1100" b="0" dirty="0">
                          <a:solidFill>
                            <a:schemeClr val="tx1"/>
                          </a:solidFill>
                          <a:latin typeface="Palatino" pitchFamily="2" charset="77"/>
                          <a:ea typeface="Palatino" pitchFamily="2" charset="77"/>
                        </a:rPr>
                        <a:t> (CAP)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1000" b="0" dirty="0">
                          <a:solidFill>
                            <a:schemeClr val="tx1"/>
                          </a:solidFill>
                          <a:latin typeface="Palatino" pitchFamily="2" charset="77"/>
                          <a:ea typeface="Palatino" pitchFamily="2" charset="77"/>
                        </a:rPr>
                        <a:t>Reduce subsidy for </a:t>
                      </a:r>
                      <a:r>
                        <a:rPr lang="en-GB" sz="1000" b="1" dirty="0">
                          <a:solidFill>
                            <a:schemeClr val="tx1"/>
                          </a:solidFill>
                          <a:latin typeface="Palatino" pitchFamily="2" charset="77"/>
                          <a:ea typeface="Palatino" pitchFamily="2" charset="77"/>
                        </a:rPr>
                        <a:t>large-scale agri-business</a:t>
                      </a:r>
                      <a:r>
                        <a:rPr lang="en-GB" sz="1000" b="0" dirty="0">
                          <a:solidFill>
                            <a:schemeClr val="tx1"/>
                          </a:solidFill>
                          <a:latin typeface="Palatino" pitchFamily="2" charset="77"/>
                          <a:ea typeface="Palatino" pitchFamily="2" charset="77"/>
                        </a:rPr>
                        <a:t> and industrial agriculture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1000" b="0" dirty="0">
                          <a:solidFill>
                            <a:schemeClr val="tx1"/>
                          </a:solidFill>
                          <a:latin typeface="Palatino" pitchFamily="2" charset="77"/>
                          <a:ea typeface="Palatino" pitchFamily="2" charset="77"/>
                        </a:rPr>
                        <a:t>Support considerably more </a:t>
                      </a:r>
                      <a:r>
                        <a:rPr lang="en-GB" sz="1000" b="1" dirty="0">
                          <a:solidFill>
                            <a:schemeClr val="tx1"/>
                          </a:solidFill>
                          <a:latin typeface="Palatino" pitchFamily="2" charset="77"/>
                          <a:ea typeface="Palatino" pitchFamily="2" charset="77"/>
                        </a:rPr>
                        <a:t>agroecology </a:t>
                      </a:r>
                      <a:r>
                        <a:rPr lang="en-GB" sz="1000" b="0" dirty="0">
                          <a:solidFill>
                            <a:schemeClr val="tx1"/>
                          </a:solidFill>
                          <a:latin typeface="Palatino" pitchFamily="2" charset="77"/>
                          <a:ea typeface="Palatino" pitchFamily="2" charset="77"/>
                        </a:rPr>
                        <a:t>and </a:t>
                      </a:r>
                      <a:r>
                        <a:rPr lang="en-GB" sz="1000" b="1" dirty="0">
                          <a:solidFill>
                            <a:schemeClr val="tx1"/>
                          </a:solidFill>
                          <a:latin typeface="Palatino" pitchFamily="2" charset="77"/>
                          <a:ea typeface="Palatino" pitchFamily="2" charset="77"/>
                        </a:rPr>
                        <a:t>small-scale farming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1000" b="0" dirty="0">
                          <a:solidFill>
                            <a:schemeClr val="tx1"/>
                          </a:solidFill>
                          <a:latin typeface="Palatino" pitchFamily="2" charset="77"/>
                          <a:ea typeface="Palatino" pitchFamily="2" charset="77"/>
                        </a:rPr>
                        <a:t>More support to transition from intensive and export-oriented farming towards </a:t>
                      </a:r>
                      <a:r>
                        <a:rPr lang="en-GB" sz="1000" b="1" dirty="0">
                          <a:solidFill>
                            <a:schemeClr val="tx1"/>
                          </a:solidFill>
                          <a:latin typeface="Palatino" pitchFamily="2" charset="77"/>
                          <a:ea typeface="Palatino" pitchFamily="2" charset="77"/>
                        </a:rPr>
                        <a:t>agroecological farming</a:t>
                      </a:r>
                      <a:endParaRPr lang="en-GB" sz="10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European Union Deforestation Regulation (EUDR)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0070C0"/>
                          </a:solidFill>
                          <a:latin typeface="Palatino" pitchFamily="2" charset="77"/>
                          <a:ea typeface="Palatino" pitchFamily="2" charset="77"/>
                          <a:cs typeface="+mn-cs"/>
                        </a:rPr>
                        <a:t>EUDR text, Article 30 (Cooperation with third countries) , Para. 4: “Within their respective spheres of competence, the Commission, on behalf of the Union, or Member States, or both, shall engage in international bilateral and multilateral discussion on policies and actions to halt deforestation and forest degradation, including in multilateral fora such as CBD, FAO, UN Convention to Combat Desertification, UN Environment Assembly, UN Forum on Forests, UNFCCC, WTO, G7 and G20. </a:t>
                      </a:r>
                      <a:r>
                        <a:rPr lang="en-GB" sz="1000" b="1" kern="1200" dirty="0">
                          <a:solidFill>
                            <a:srgbClr val="0070C0"/>
                          </a:solidFill>
                          <a:latin typeface="Palatino" pitchFamily="2" charset="77"/>
                          <a:ea typeface="Palatino" pitchFamily="2" charset="77"/>
                          <a:cs typeface="+mn-cs"/>
                        </a:rPr>
                        <a:t>Such engagement shall include the promotion of the transition to sustainable agricultural production</a:t>
                      </a:r>
                      <a:r>
                        <a:rPr lang="en-GB" sz="1000" b="0" kern="1200" dirty="0">
                          <a:solidFill>
                            <a:srgbClr val="0070C0"/>
                          </a:solidFill>
                          <a:latin typeface="Palatino" pitchFamily="2" charset="77"/>
                          <a:ea typeface="Palatino" pitchFamily="2" charset="77"/>
                          <a:cs typeface="+mn-cs"/>
                        </a:rPr>
                        <a:t> and sustainable forest management as well as the development of transparent and sustainable supply chains (…) that ensure a high level of protection of forests and other natural ecosystems and related human rights.” (EUDR text, pg. 33/42)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dirty="0">
                          <a:solidFill>
                            <a:srgbClr val="C00000"/>
                          </a:solidFill>
                          <a:latin typeface="Palatino" pitchFamily="2" charset="77"/>
                          <a:ea typeface="Palatino" pitchFamily="2" charset="77"/>
                        </a:rPr>
                        <a:t>But the EUDR has not yet a specific vision on what “sustainable agricultural production” , since the current text does only mentions “agro-ecology” once, and agroforestry three times, but in very generic contexts. The only passage in which agro-ecology in mentioned in the following: “The Commission should reinforce its support and incentives with regard to protecting forests and the transition to deforestation-free production (…) with an emphasis on closer-to-nature forestry practices, based on science-based indicators and thresholds, ecotourism, climate-resilient agriculture, diversification, agro-ecology and agroforestry” (EUDR text, pg. 5/42)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1246254">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Corporate Sustainability Due Diligence Directive (CSDDD)</a:t>
                      </a:r>
                      <a:endParaRPr lang="en-GB" sz="1000" b="1" dirty="0">
                        <a:solidFill>
                          <a:schemeClr val="tx1"/>
                        </a:solidFill>
                        <a:latin typeface="Palatino" pitchFamily="2" charset="77"/>
                        <a:ea typeface="Palatino" pitchFamily="2" charset="77"/>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0070C0"/>
                          </a:solidFill>
                          <a:latin typeface="Palatino" pitchFamily="2" charset="77"/>
                          <a:ea typeface="Palatino" pitchFamily="2" charset="77"/>
                          <a:cs typeface="+mn-cs"/>
                        </a:rPr>
                        <a:t>The only part of the CSDDD somehow positively connected to this change is the following: Para. 48, which focuses on small-scale farmers ”Tackling harmful purchasing practices and price pressures on producers, particularly </a:t>
                      </a:r>
                      <a:r>
                        <a:rPr lang="en-GB" sz="1000" b="1" kern="1200" dirty="0">
                          <a:solidFill>
                            <a:srgbClr val="0070C0"/>
                          </a:solidFill>
                          <a:latin typeface="Palatino" pitchFamily="2" charset="77"/>
                          <a:ea typeface="Palatino" pitchFamily="2" charset="77"/>
                          <a:cs typeface="+mn-cs"/>
                        </a:rPr>
                        <a:t>smaller operators </a:t>
                      </a:r>
                      <a:r>
                        <a:rPr lang="en-GB" sz="1000" b="0" kern="1200" dirty="0">
                          <a:solidFill>
                            <a:srgbClr val="0070C0"/>
                          </a:solidFill>
                          <a:latin typeface="Palatino" pitchFamily="2" charset="77"/>
                          <a:ea typeface="Palatino" pitchFamily="2" charset="77"/>
                          <a:cs typeface="+mn-cs"/>
                        </a:rPr>
                        <a:t>is especially important in relation to sales of agricultural and food products. In order </a:t>
                      </a:r>
                      <a:r>
                        <a:rPr lang="en-GB" sz="1000" b="1" kern="1200" dirty="0">
                          <a:solidFill>
                            <a:srgbClr val="0070C0"/>
                          </a:solidFill>
                          <a:latin typeface="Palatino" pitchFamily="2" charset="77"/>
                          <a:ea typeface="Palatino" pitchFamily="2" charset="77"/>
                          <a:cs typeface="+mn-cs"/>
                        </a:rPr>
                        <a:t>to address the power imbalances in the agricultural sector </a:t>
                      </a:r>
                      <a:r>
                        <a:rPr lang="en-GB" sz="1000" b="0" kern="1200" dirty="0">
                          <a:solidFill>
                            <a:srgbClr val="0070C0"/>
                          </a:solidFill>
                          <a:latin typeface="Palatino" pitchFamily="2" charset="77"/>
                          <a:ea typeface="Palatino" pitchFamily="2" charset="77"/>
                          <a:cs typeface="+mn-cs"/>
                        </a:rPr>
                        <a:t>and ensure fair prices at all links in the food supply chain and strengthen the position of farmers, </a:t>
                      </a:r>
                      <a:r>
                        <a:rPr lang="en-GB" sz="1000" b="1" kern="1200" dirty="0">
                          <a:solidFill>
                            <a:srgbClr val="0070C0"/>
                          </a:solidFill>
                          <a:latin typeface="Palatino" pitchFamily="2" charset="77"/>
                          <a:ea typeface="Palatino" pitchFamily="2" charset="77"/>
                          <a:cs typeface="+mn-cs"/>
                        </a:rPr>
                        <a:t>large food processors and retailers should adapt their purchasing practices and develop and use purchasing policies that contribute to living wages and incomes for their suppliers</a:t>
                      </a:r>
                      <a:r>
                        <a:rPr lang="en-GB" sz="1000" b="0" kern="1200" dirty="0">
                          <a:solidFill>
                            <a:srgbClr val="0070C0"/>
                          </a:solidFill>
                          <a:latin typeface="Palatino" pitchFamily="2" charset="77"/>
                          <a:ea typeface="Palatino" pitchFamily="2" charset="77"/>
                          <a:cs typeface="+mn-cs"/>
                        </a:rPr>
                        <a:t>. By applying only to the business conduct of the largest operators, that is, those with a net worldwide turnover of more than EUR 450 000 000, this </a:t>
                      </a:r>
                      <a:r>
                        <a:rPr lang="en-GB" sz="1000" b="1" kern="1200" dirty="0">
                          <a:solidFill>
                            <a:srgbClr val="0070C0"/>
                          </a:solidFill>
                          <a:latin typeface="Palatino" pitchFamily="2" charset="77"/>
                          <a:ea typeface="Palatino" pitchFamily="2" charset="77"/>
                          <a:cs typeface="+mn-cs"/>
                        </a:rPr>
                        <a:t>Directive should benefit agricultural producers with less bargaining power</a:t>
                      </a:r>
                      <a:r>
                        <a:rPr lang="en-GB" sz="1000" b="0" kern="1200" dirty="0">
                          <a:solidFill>
                            <a:srgbClr val="0070C0"/>
                          </a:solidFill>
                          <a:latin typeface="Palatino" pitchFamily="2" charset="77"/>
                          <a:ea typeface="Palatino" pitchFamily="2" charset="77"/>
                          <a:cs typeface="+mn-cs"/>
                        </a:rPr>
                        <a:t>. Moreover, given companies formed in accordance with the law of a third country are equally subject to this Directive, this would protect agricultural producers in the Union against unfair competition and against harmful practices by operators established not only inside but also outside the Union</a:t>
                      </a:r>
                      <a:r>
                        <a:rPr lang="en-GB" sz="1000" b="0" dirty="0">
                          <a:solidFill>
                            <a:schemeClr val="tx1"/>
                          </a:solidFill>
                          <a:latin typeface="Palatino" pitchFamily="2" charset="77"/>
                          <a:ea typeface="Palatino" pitchFamily="2" charset="77"/>
                        </a:rPr>
                        <a:t>. </a:t>
                      </a:r>
                      <a:r>
                        <a:rPr lang="en-GB" sz="1000" b="0" kern="1200" dirty="0">
                          <a:solidFill>
                            <a:srgbClr val="0070C0"/>
                          </a:solidFill>
                          <a:latin typeface="Palatino" pitchFamily="2" charset="77"/>
                          <a:ea typeface="Palatino" pitchFamily="2" charset="77"/>
                          <a:cs typeface="+mn-cs"/>
                        </a:rPr>
                        <a:t>(CSDDD text, pg. 12/58).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C00000"/>
                          </a:solidFill>
                          <a:latin typeface="Palatino" pitchFamily="2" charset="77"/>
                          <a:ea typeface="Palatino" pitchFamily="2" charset="77"/>
                          <a:cs typeface="+mn-cs"/>
                        </a:rPr>
                        <a:t>However, the CSDDD does not mention any type of transition, or support, to agroecological farming, which is not even cited in the text. Also, the text does not mention reducing incentives (e.g., tax cuts, funding) for large-scale agribusiness.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925219"/>
                  </a:ext>
                </a:extLst>
              </a:tr>
            </a:tbl>
          </a:graphicData>
        </a:graphic>
      </p:graphicFrame>
      <p:sp>
        <p:nvSpPr>
          <p:cNvPr id="8" name="Titel 1">
            <a:extLst>
              <a:ext uri="{FF2B5EF4-FFF2-40B4-BE49-F238E27FC236}">
                <a16:creationId xmlns:a16="http://schemas.microsoft.com/office/drawing/2014/main" id="{B95B26CD-B926-DAE2-4693-F116E30480E1}"/>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2" name="TextBox 1">
            <a:extLst>
              <a:ext uri="{FF2B5EF4-FFF2-40B4-BE49-F238E27FC236}">
                <a16:creationId xmlns:a16="http://schemas.microsoft.com/office/drawing/2014/main" id="{1C4A77EB-88FD-1000-67D7-8CCD2A835CCE}"/>
              </a:ext>
            </a:extLst>
          </p:cNvPr>
          <p:cNvSpPr txBox="1"/>
          <p:nvPr/>
        </p:nvSpPr>
        <p:spPr>
          <a:xfrm>
            <a:off x="838200" y="5917495"/>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23606027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58186-7ABE-8733-A7E4-841E09A6E869}"/>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DC88D52D-6291-331E-8DD1-53218F512F67}"/>
              </a:ext>
            </a:extLst>
          </p:cNvPr>
          <p:cNvSpPr>
            <a:spLocks noGrp="1"/>
          </p:cNvSpPr>
          <p:nvPr>
            <p:ph type="sldNum" sz="quarter" idx="12"/>
          </p:nvPr>
        </p:nvSpPr>
        <p:spPr/>
        <p:txBody>
          <a:bodyPr/>
          <a:lstStyle/>
          <a:p>
            <a:fld id="{D725F4C8-A4ED-4F06-9015-63B7B8FAC2B8}" type="slidenum">
              <a:rPr lang="de-DE" smtClean="0"/>
              <a:t>29</a:t>
            </a:fld>
            <a:endParaRPr lang="de-DE"/>
          </a:p>
        </p:txBody>
      </p:sp>
      <p:graphicFrame>
        <p:nvGraphicFramePr>
          <p:cNvPr id="5" name="Table 4">
            <a:extLst>
              <a:ext uri="{FF2B5EF4-FFF2-40B4-BE49-F238E27FC236}">
                <a16:creationId xmlns:a16="http://schemas.microsoft.com/office/drawing/2014/main" id="{C2E64AEC-8972-6380-9A47-2C731AB76339}"/>
              </a:ext>
            </a:extLst>
          </p:cNvPr>
          <p:cNvGraphicFramePr>
            <a:graphicFrameLocks noGrp="1"/>
          </p:cNvGraphicFramePr>
          <p:nvPr>
            <p:extLst>
              <p:ext uri="{D42A27DB-BD31-4B8C-83A1-F6EECF244321}">
                <p14:modId xmlns:p14="http://schemas.microsoft.com/office/powerpoint/2010/main" val="1557201577"/>
              </p:ext>
            </p:extLst>
          </p:nvPr>
        </p:nvGraphicFramePr>
        <p:xfrm>
          <a:off x="944077" y="1642563"/>
          <a:ext cx="10409723" cy="3354399"/>
        </p:xfrm>
        <a:graphic>
          <a:graphicData uri="http://schemas.openxmlformats.org/drawingml/2006/table">
            <a:tbl>
              <a:tblPr firstRow="1" bandRow="1">
                <a:tableStyleId>{5C22544A-7EE6-4342-B048-85BDC9FD1C3A}</a:tableStyleId>
              </a:tblPr>
              <a:tblGrid>
                <a:gridCol w="2606953">
                  <a:extLst>
                    <a:ext uri="{9D8B030D-6E8A-4147-A177-3AD203B41FA5}">
                      <a16:colId xmlns:a16="http://schemas.microsoft.com/office/drawing/2014/main" val="1201130276"/>
                    </a:ext>
                  </a:extLst>
                </a:gridCol>
                <a:gridCol w="7802770">
                  <a:extLst>
                    <a:ext uri="{9D8B030D-6E8A-4147-A177-3AD203B41FA5}">
                      <a16:colId xmlns:a16="http://schemas.microsoft.com/office/drawing/2014/main" val="699290266"/>
                    </a:ext>
                  </a:extLst>
                </a:gridCol>
              </a:tblGrid>
              <a:tr h="361515">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852144">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CHANGE 4</a:t>
                      </a:r>
                    </a:p>
                    <a:p>
                      <a:pPr marL="0" marR="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Reform of the EU </a:t>
                      </a:r>
                      <a:r>
                        <a:rPr lang="en-GB" sz="1100" b="1" dirty="0">
                          <a:solidFill>
                            <a:schemeClr val="tx1"/>
                          </a:solidFill>
                          <a:latin typeface="Palatino" pitchFamily="2" charset="77"/>
                          <a:ea typeface="Palatino" pitchFamily="2" charset="77"/>
                        </a:rPr>
                        <a:t>Common Agricultural Policy</a:t>
                      </a:r>
                      <a:r>
                        <a:rPr lang="en-GB" sz="1100" b="0" dirty="0">
                          <a:solidFill>
                            <a:schemeClr val="tx1"/>
                          </a:solidFill>
                          <a:latin typeface="Palatino" pitchFamily="2" charset="77"/>
                          <a:ea typeface="Palatino" pitchFamily="2" charset="77"/>
                        </a:rPr>
                        <a:t> (CAP)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1000" b="0" dirty="0">
                          <a:solidFill>
                            <a:schemeClr val="tx1"/>
                          </a:solidFill>
                          <a:latin typeface="Palatino" pitchFamily="2" charset="77"/>
                          <a:ea typeface="Palatino" pitchFamily="2" charset="77"/>
                        </a:rPr>
                        <a:t>Reduce subsidy for </a:t>
                      </a:r>
                      <a:r>
                        <a:rPr lang="en-GB" sz="1000" b="1" dirty="0">
                          <a:solidFill>
                            <a:schemeClr val="tx1"/>
                          </a:solidFill>
                          <a:latin typeface="Palatino" pitchFamily="2" charset="77"/>
                          <a:ea typeface="Palatino" pitchFamily="2" charset="77"/>
                        </a:rPr>
                        <a:t>large-scale agri-business</a:t>
                      </a:r>
                      <a:r>
                        <a:rPr lang="en-GB" sz="1000" b="0" dirty="0">
                          <a:solidFill>
                            <a:schemeClr val="tx1"/>
                          </a:solidFill>
                          <a:latin typeface="Palatino" pitchFamily="2" charset="77"/>
                          <a:ea typeface="Palatino" pitchFamily="2" charset="77"/>
                        </a:rPr>
                        <a:t> and industrial agriculture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1000" b="0" dirty="0">
                          <a:solidFill>
                            <a:schemeClr val="tx1"/>
                          </a:solidFill>
                          <a:latin typeface="Palatino" pitchFamily="2" charset="77"/>
                          <a:ea typeface="Palatino" pitchFamily="2" charset="77"/>
                        </a:rPr>
                        <a:t>Support considerably more </a:t>
                      </a:r>
                      <a:r>
                        <a:rPr lang="en-GB" sz="1000" b="1" dirty="0">
                          <a:solidFill>
                            <a:schemeClr val="tx1"/>
                          </a:solidFill>
                          <a:latin typeface="Palatino" pitchFamily="2" charset="77"/>
                          <a:ea typeface="Palatino" pitchFamily="2" charset="77"/>
                        </a:rPr>
                        <a:t>agroecology </a:t>
                      </a:r>
                      <a:r>
                        <a:rPr lang="en-GB" sz="1000" b="0" dirty="0">
                          <a:solidFill>
                            <a:schemeClr val="tx1"/>
                          </a:solidFill>
                          <a:latin typeface="Palatino" pitchFamily="2" charset="77"/>
                          <a:ea typeface="Palatino" pitchFamily="2" charset="77"/>
                        </a:rPr>
                        <a:t>and small-scale farming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1000" b="0" dirty="0">
                          <a:solidFill>
                            <a:schemeClr val="tx1"/>
                          </a:solidFill>
                          <a:latin typeface="Palatino" pitchFamily="2" charset="77"/>
                          <a:ea typeface="Palatino" pitchFamily="2" charset="77"/>
                        </a:rPr>
                        <a:t>More support to </a:t>
                      </a:r>
                      <a:r>
                        <a:rPr lang="en-GB" sz="1000" b="1" dirty="0">
                          <a:solidFill>
                            <a:schemeClr val="tx1"/>
                          </a:solidFill>
                          <a:latin typeface="Palatino" pitchFamily="2" charset="77"/>
                          <a:ea typeface="Palatino" pitchFamily="2" charset="77"/>
                        </a:rPr>
                        <a:t>transition from intensive and export-oriented farming towards agroecological farming</a:t>
                      </a:r>
                      <a:endParaRPr lang="en-GB" sz="10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GB" sz="1000" b="1" dirty="0">
                          <a:solidFill>
                            <a:schemeClr val="tx1"/>
                          </a:solidFill>
                          <a:latin typeface="Palatino" pitchFamily="2" charset="77"/>
                          <a:ea typeface="Palatino" pitchFamily="2" charset="77"/>
                        </a:rPr>
                        <a:t>EU Common Agricultural Policy </a:t>
                      </a:r>
                    </a:p>
                    <a:p>
                      <a:pPr marL="0" indent="0" algn="l">
                        <a:buFont typeface="Arial" panose="020B0604020202020204" pitchFamily="34" charset="0"/>
                        <a:buNone/>
                      </a:pPr>
                      <a:r>
                        <a:rPr lang="en-GB" sz="1000" b="0" dirty="0">
                          <a:solidFill>
                            <a:srgbClr val="C00000"/>
                          </a:solidFill>
                          <a:latin typeface="Palatino" pitchFamily="2" charset="77"/>
                          <a:ea typeface="Palatino" pitchFamily="2" charset="77"/>
                        </a:rPr>
                        <a:t>The current market—orientation of the CAP precludes any meaningful transformation leading to this change, which is much more focused on community forces than on market principles. </a:t>
                      </a:r>
                    </a:p>
                    <a:p>
                      <a:pPr marL="0" indent="0" algn="l">
                        <a:buFont typeface="Arial" panose="020B0604020202020204" pitchFamily="34" charset="0"/>
                        <a:buNone/>
                      </a:pPr>
                      <a:r>
                        <a:rPr lang="en-GB" sz="1000" b="0" dirty="0">
                          <a:solidFill>
                            <a:srgbClr val="C00000"/>
                          </a:solidFill>
                          <a:latin typeface="Palatino" pitchFamily="2" charset="77"/>
                          <a:ea typeface="Palatino" pitchFamily="2" charset="77"/>
                        </a:rPr>
                        <a:t>“The CAP supports a </a:t>
                      </a:r>
                      <a:r>
                        <a:rPr lang="en-GB" sz="1000" b="1" dirty="0">
                          <a:solidFill>
                            <a:srgbClr val="C00000"/>
                          </a:solidFill>
                          <a:latin typeface="Palatino" pitchFamily="2" charset="77"/>
                          <a:ea typeface="Palatino" pitchFamily="2" charset="77"/>
                        </a:rPr>
                        <a:t>modern, market-oriented farming sector </a:t>
                      </a:r>
                      <a:r>
                        <a:rPr lang="en-GB" sz="1000" b="0" dirty="0">
                          <a:solidFill>
                            <a:srgbClr val="C00000"/>
                          </a:solidFill>
                          <a:latin typeface="Palatino" pitchFamily="2" charset="77"/>
                          <a:ea typeface="Palatino" pitchFamily="2" charset="77"/>
                        </a:rPr>
                        <a:t>providing safe, affordable, high-quality food, produced sustainably and respecting consumer standards (environmental, animal welfare, food safety, etc.), as well as </a:t>
                      </a:r>
                      <a:r>
                        <a:rPr lang="en-GB" sz="1000" b="1" dirty="0">
                          <a:solidFill>
                            <a:srgbClr val="C00000"/>
                          </a:solidFill>
                          <a:latin typeface="Palatino" pitchFamily="2" charset="77"/>
                          <a:ea typeface="Palatino" pitchFamily="2" charset="77"/>
                        </a:rPr>
                        <a:t>supporting investment in the broader rural economy</a:t>
                      </a:r>
                      <a:r>
                        <a:rPr lang="en-GB" sz="1000" b="0" dirty="0">
                          <a:solidFill>
                            <a:srgbClr val="C00000"/>
                          </a:solidFill>
                          <a:latin typeface="Palatino" pitchFamily="2" charset="77"/>
                          <a:ea typeface="Palatino" pitchFamily="2" charset="77"/>
                        </a:rPr>
                        <a:t>.” (</a:t>
                      </a:r>
                      <a:r>
                        <a:rPr lang="en-GB" sz="1000" dirty="0">
                          <a:solidFill>
                            <a:srgbClr val="C00000"/>
                          </a:solidFill>
                          <a:latin typeface="Palatino" pitchFamily="2" charset="77"/>
                          <a:ea typeface="Palatino" pitchFamily="2" charset="77"/>
                        </a:rPr>
                        <a:t>Policy scoping spreadsheet, UNEP-WCMC). By the broader rural economy, the current version of CAP is much more associated with (and supports) large agribusiness firms than small farmers. </a:t>
                      </a:r>
                      <a:endParaRPr lang="en-NL" sz="1000" b="0" dirty="0">
                        <a:solidFill>
                          <a:srgbClr val="C00000"/>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960546">
                <a:tc vMerge="1">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GB" sz="10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000" b="1" dirty="0">
                          <a:solidFill>
                            <a:schemeClr val="tx1"/>
                          </a:solidFill>
                          <a:latin typeface="Palatino" pitchFamily="2" charset="77"/>
                          <a:ea typeface="Palatino" pitchFamily="2" charset="77"/>
                        </a:rPr>
                        <a:t>Mercosur-EU Trade Agreement </a:t>
                      </a:r>
                    </a:p>
                    <a:p>
                      <a:pPr marL="0" indent="0" algn="l">
                        <a:buFont typeface="Arial" panose="020B0604020202020204" pitchFamily="34" charset="0"/>
                        <a:buNone/>
                      </a:pPr>
                      <a:r>
                        <a:rPr lang="en-GB" sz="1000" b="0" dirty="0">
                          <a:solidFill>
                            <a:srgbClr val="C00000"/>
                          </a:solidFill>
                          <a:latin typeface="Palatino" pitchFamily="2" charset="77"/>
                          <a:ea typeface="Palatino" pitchFamily="2" charset="77"/>
                        </a:rPr>
                        <a:t>Similarly to the current version of the CAP, the Mercosur-EU Trade Agreement has a market liberal orientation, thus, incentivises the current configuration of intensive, export-oriented agriculture, instead of an agroecological, small farmer’s based agricultural system. “The agreement aims to </a:t>
                      </a:r>
                      <a:r>
                        <a:rPr lang="en-GB" sz="1000" b="1" dirty="0">
                          <a:solidFill>
                            <a:srgbClr val="C00000"/>
                          </a:solidFill>
                          <a:latin typeface="Palatino" pitchFamily="2" charset="77"/>
                          <a:ea typeface="Palatino" pitchFamily="2" charset="77"/>
                        </a:rPr>
                        <a:t>remove trade barriers </a:t>
                      </a:r>
                      <a:r>
                        <a:rPr lang="en-GB" sz="1000" b="0" dirty="0">
                          <a:solidFill>
                            <a:srgbClr val="C00000"/>
                          </a:solidFill>
                          <a:latin typeface="Palatino" pitchFamily="2" charset="77"/>
                          <a:ea typeface="Palatino" pitchFamily="2" charset="77"/>
                        </a:rPr>
                        <a:t>and foster closer economic cooperation between the two regions. It covers various sectors including goods, services, and </a:t>
                      </a:r>
                      <a:r>
                        <a:rPr lang="en-GB" sz="1000" b="1" dirty="0">
                          <a:solidFill>
                            <a:srgbClr val="C00000"/>
                          </a:solidFill>
                          <a:latin typeface="Palatino" pitchFamily="2" charset="77"/>
                          <a:ea typeface="Palatino" pitchFamily="2" charset="77"/>
                        </a:rPr>
                        <a:t>agricultural products</a:t>
                      </a:r>
                      <a:r>
                        <a:rPr lang="en-GB" sz="1000" b="0" dirty="0">
                          <a:solidFill>
                            <a:srgbClr val="C00000"/>
                          </a:solidFill>
                          <a:latin typeface="Palatino" pitchFamily="2" charset="77"/>
                          <a:ea typeface="Palatino" pitchFamily="2" charset="77"/>
                        </a:rPr>
                        <a:t>.” (</a:t>
                      </a:r>
                      <a:r>
                        <a:rPr lang="en-GB" sz="1000" dirty="0">
                          <a:solidFill>
                            <a:srgbClr val="C00000"/>
                          </a:solidFill>
                          <a:latin typeface="Palatino" pitchFamily="2" charset="77"/>
                          <a:ea typeface="Palatino" pitchFamily="2" charset="77"/>
                        </a:rPr>
                        <a:t>Policy scoping spreadsheet, UNEP-WCMC)</a:t>
                      </a:r>
                      <a:endParaRPr lang="en-NL" sz="1000" b="0" dirty="0">
                        <a:solidFill>
                          <a:srgbClr val="C00000"/>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89202971"/>
                  </a:ext>
                </a:extLst>
              </a:tr>
              <a:tr h="808893">
                <a:tc vMerge="1">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GB" sz="10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Palatino" pitchFamily="2" charset="77"/>
                          <a:ea typeface="Palatino" pitchFamily="2" charset="77"/>
                        </a:rPr>
                        <a:t>Kunming-Montreal Global Biodiversity Framework (2022)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dirty="0">
                          <a:solidFill>
                            <a:srgbClr val="0070C0"/>
                          </a:solidFill>
                          <a:latin typeface="Palatino" pitchFamily="2" charset="77"/>
                          <a:ea typeface="Palatino" pitchFamily="2" charset="77"/>
                        </a:rPr>
                        <a:t>This change is somehow associated with the </a:t>
                      </a:r>
                      <a:r>
                        <a:rPr lang="en-GB" sz="1000" b="0" dirty="0" err="1">
                          <a:solidFill>
                            <a:srgbClr val="0070C0"/>
                          </a:solidFill>
                          <a:latin typeface="Palatino" pitchFamily="2" charset="77"/>
                          <a:ea typeface="Palatino" pitchFamily="2" charset="77"/>
                        </a:rPr>
                        <a:t>Framewok</a:t>
                      </a:r>
                      <a:r>
                        <a:rPr lang="en-GB" sz="1000" b="0" dirty="0">
                          <a:solidFill>
                            <a:srgbClr val="0070C0"/>
                          </a:solidFill>
                          <a:latin typeface="Palatino" pitchFamily="2" charset="77"/>
                          <a:ea typeface="Palatino" pitchFamily="2" charset="77"/>
                        </a:rPr>
                        <a:t>, in particular the following targets: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a:solidFill>
                            <a:srgbClr val="0070C0"/>
                          </a:solidFill>
                          <a:latin typeface="Palatino" pitchFamily="2" charset="77"/>
                          <a:ea typeface="Palatino" pitchFamily="2" charset="77"/>
                        </a:rPr>
                        <a:t>Target 10: Enhance </a:t>
                      </a:r>
                      <a:r>
                        <a:rPr lang="en-GB" sz="1000" b="1" dirty="0">
                          <a:solidFill>
                            <a:srgbClr val="0070C0"/>
                          </a:solidFill>
                          <a:latin typeface="Palatino" pitchFamily="2" charset="77"/>
                          <a:ea typeface="Palatino" pitchFamily="2" charset="77"/>
                        </a:rPr>
                        <a:t>biodiversity and sustainability in agriculture</a:t>
                      </a:r>
                      <a:r>
                        <a:rPr lang="en-GB" sz="1000" b="0" dirty="0">
                          <a:solidFill>
                            <a:srgbClr val="0070C0"/>
                          </a:solidFill>
                          <a:latin typeface="Palatino" pitchFamily="2" charset="77"/>
                          <a:ea typeface="Palatino" pitchFamily="2" charset="77"/>
                        </a:rPr>
                        <a:t>, aquaculture, fisheries, and forestry;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a:solidFill>
                            <a:srgbClr val="0070C0"/>
                          </a:solidFill>
                          <a:latin typeface="Palatino" pitchFamily="2" charset="77"/>
                          <a:ea typeface="Palatino" pitchFamily="2" charset="77"/>
                        </a:rPr>
                        <a:t>Target 16: Enable </a:t>
                      </a:r>
                      <a:r>
                        <a:rPr lang="en-GB" sz="1000" b="1" dirty="0">
                          <a:solidFill>
                            <a:srgbClr val="0070C0"/>
                          </a:solidFill>
                          <a:latin typeface="Palatino" pitchFamily="2" charset="77"/>
                          <a:ea typeface="Palatino" pitchFamily="2" charset="77"/>
                        </a:rPr>
                        <a:t>sustainable consumption choices </a:t>
                      </a:r>
                      <a:r>
                        <a:rPr lang="en-GB" sz="1000" b="0" dirty="0">
                          <a:solidFill>
                            <a:srgbClr val="0070C0"/>
                          </a:solidFill>
                          <a:latin typeface="Palatino" pitchFamily="2" charset="77"/>
                          <a:ea typeface="Palatino" pitchFamily="2" charset="77"/>
                        </a:rPr>
                        <a:t>to reduce waste and overconsumption; </a:t>
                      </a:r>
                      <a:endParaRPr lang="en-NL" sz="1000" b="0" dirty="0">
                        <a:solidFill>
                          <a:srgbClr val="C00000"/>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5375312"/>
                  </a:ext>
                </a:extLst>
              </a:tr>
            </a:tbl>
          </a:graphicData>
        </a:graphic>
      </p:graphicFrame>
      <p:sp>
        <p:nvSpPr>
          <p:cNvPr id="8" name="Titel 1">
            <a:extLst>
              <a:ext uri="{FF2B5EF4-FFF2-40B4-BE49-F238E27FC236}">
                <a16:creationId xmlns:a16="http://schemas.microsoft.com/office/drawing/2014/main" id="{48E0DA8E-B933-F78E-2405-B5C16512B173}"/>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2" name="TextBox 1">
            <a:extLst>
              <a:ext uri="{FF2B5EF4-FFF2-40B4-BE49-F238E27FC236}">
                <a16:creationId xmlns:a16="http://schemas.microsoft.com/office/drawing/2014/main" id="{459532A9-46A3-4DEF-8F0D-3A48EAAC2293}"/>
              </a:ext>
            </a:extLst>
          </p:cNvPr>
          <p:cNvSpPr txBox="1"/>
          <p:nvPr/>
        </p:nvSpPr>
        <p:spPr>
          <a:xfrm>
            <a:off x="838200" y="5832825"/>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3342715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763FB-9299-5EDD-EAF0-98A52DF13D11}"/>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7645AF78-6967-8892-53FD-6A05E85926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25F4C8-A4ED-4F06-9015-63B7B8FAC2B8}" type="slidenum">
              <a:rPr kumimoji="0" lang="de-DE" sz="16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de-DE" sz="16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6" name="TextBox 5">
            <a:extLst>
              <a:ext uri="{FF2B5EF4-FFF2-40B4-BE49-F238E27FC236}">
                <a16:creationId xmlns:a16="http://schemas.microsoft.com/office/drawing/2014/main" id="{DF0F00C1-A68F-D981-C61D-820C5989D87A}"/>
              </a:ext>
            </a:extLst>
          </p:cNvPr>
          <p:cNvSpPr txBox="1"/>
          <p:nvPr/>
        </p:nvSpPr>
        <p:spPr>
          <a:xfrm>
            <a:off x="838200" y="2012660"/>
            <a:ext cx="10314904" cy="3262432"/>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Aptos" panose="020B0004020202020204" pitchFamily="34" charset="0"/>
                <a:ea typeface="Palatino" pitchFamily="2" charset="77"/>
              </a:rPr>
              <a:t>A trade </a:t>
            </a:r>
            <a:r>
              <a:rPr kumimoji="0" lang="en-US" sz="2400" b="0" i="0" u="none" strike="noStrike" kern="1200" cap="none" spc="0" normalizeH="0" baseline="0" noProof="0" dirty="0">
                <a:ln>
                  <a:noFill/>
                </a:ln>
                <a:solidFill>
                  <a:prstClr val="black"/>
                </a:solidFill>
                <a:effectLst/>
                <a:uLnTx/>
                <a:uFillTx/>
                <a:latin typeface="Aptos" panose="020B0004020202020204" pitchFamily="34" charset="0"/>
                <a:ea typeface="Palatino" pitchFamily="2" charset="77"/>
              </a:rPr>
              <a:t>system that </a:t>
            </a:r>
            <a:r>
              <a:rPr lang="en-US" sz="2400" dirty="0">
                <a:solidFill>
                  <a:prstClr val="black"/>
                </a:solidFill>
                <a:latin typeface="Aptos" panose="020B0004020202020204" pitchFamily="34" charset="0"/>
                <a:ea typeface="Palatino" pitchFamily="2" charset="77"/>
              </a:rPr>
              <a:t>respects and promotes more nuanced understanding of human rights (intersectionality, context-specific)</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Aptos" panose="020B0004020202020204" pitchFamily="34" charset="0"/>
                <a:ea typeface="Palatino" pitchFamily="2" charset="77"/>
              </a:rPr>
              <a:t>Increases social-environmental equity in supplier and demand countries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Aptos" panose="020B0004020202020204" pitchFamily="34" charset="0"/>
                <a:ea typeface="Palatino" pitchFamily="2" charset="77"/>
              </a:rPr>
              <a:t>Supports sustainable management and use of biodiversity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000" b="0" i="0" u="none" strike="noStrike" kern="1200" cap="none" spc="0" normalizeH="0" baseline="0" noProof="0" dirty="0">
              <a:ln>
                <a:noFill/>
              </a:ln>
              <a:solidFill>
                <a:prstClr val="black"/>
              </a:solidFill>
              <a:effectLst/>
              <a:uLnTx/>
              <a:uFillTx/>
              <a:latin typeface="Aptos" panose="020B0004020202020204" pitchFamily="34" charset="0"/>
              <a:ea typeface="Palatino" pitchFamily="2" charset="77"/>
            </a:endParaRPr>
          </a:p>
          <a:p>
            <a:pPr lvl="0">
              <a:defRPr/>
            </a:pPr>
            <a:r>
              <a:rPr lang="en-US" sz="2000" dirty="0">
                <a:solidFill>
                  <a:srgbClr val="C00000"/>
                </a:solidFill>
                <a:latin typeface="Aptos" panose="020B0004020202020204" pitchFamily="34" charset="0"/>
                <a:ea typeface="Palatino" pitchFamily="2" charset="77"/>
                <a:cs typeface="Aparajita" panose="020B0604020202020204" pitchFamily="34" charset="0"/>
              </a:rPr>
              <a:t>Importantly, </a:t>
            </a:r>
            <a:r>
              <a:rPr lang="en-GB" sz="2000" dirty="0">
                <a:solidFill>
                  <a:srgbClr val="C00000"/>
                </a:solidFill>
                <a:latin typeface="Aptos" panose="020B0004020202020204" pitchFamily="34" charset="0"/>
                <a:cs typeface="Aparajita" panose="020B0604020202020204" pitchFamily="34" charset="0"/>
              </a:rPr>
              <a:t>the "actions/leverage points" we identify further in this presentation draw on ongoing research, as well as a systems mapping and leverage points exercise that we did with an expert group in our case study</a:t>
            </a:r>
            <a:endParaRPr kumimoji="0" lang="en-US" sz="2000" b="0" i="0" u="none" strike="noStrike" kern="1200" cap="none" spc="0" normalizeH="0" baseline="0" noProof="0" dirty="0">
              <a:ln>
                <a:noFill/>
              </a:ln>
              <a:solidFill>
                <a:srgbClr val="C00000"/>
              </a:solidFill>
              <a:effectLst/>
              <a:uLnTx/>
              <a:uFillTx/>
              <a:latin typeface="Aptos" panose="020B0004020202020204" pitchFamily="34" charset="0"/>
              <a:ea typeface="Palatino" pitchFamily="2" charset="77"/>
              <a:cs typeface="Aparajita"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Palatino" pitchFamily="2" charset="77"/>
              <a:ea typeface="Palatino" pitchFamily="2" charset="77"/>
              <a:cs typeface="+mn-cs"/>
            </a:endParaRPr>
          </a:p>
        </p:txBody>
      </p:sp>
      <p:sp>
        <p:nvSpPr>
          <p:cNvPr id="2" name="Titel 1">
            <a:extLst>
              <a:ext uri="{FF2B5EF4-FFF2-40B4-BE49-F238E27FC236}">
                <a16:creationId xmlns:a16="http://schemas.microsoft.com/office/drawing/2014/main" id="{C2528FF8-7DF9-4913-7FA6-D9C59890B6D8}"/>
              </a:ext>
            </a:extLst>
          </p:cNvPr>
          <p:cNvSpPr>
            <a:spLocks noGrp="1"/>
          </p:cNvSpPr>
          <p:nvPr>
            <p:ph type="title"/>
          </p:nvPr>
        </p:nvSpPr>
        <p:spPr>
          <a:xfrm>
            <a:off x="838200" y="365125"/>
            <a:ext cx="10515600" cy="1325563"/>
          </a:xfrm>
        </p:spPr>
        <p:txBody>
          <a:bodyPr/>
          <a:lstStyle/>
          <a:p>
            <a:r>
              <a:rPr lang="en-US" dirty="0">
                <a:latin typeface="Aptos" panose="020B0004020202020204" pitchFamily="34" charset="0"/>
                <a:ea typeface="Palatino" pitchFamily="2" charset="77"/>
              </a:rPr>
              <a:t>Transformation of trade and global value chains towards what?</a:t>
            </a:r>
            <a:endParaRPr lang="en-US" sz="1800" dirty="0">
              <a:solidFill>
                <a:srgbClr val="FF0000"/>
              </a:solidFill>
              <a:latin typeface="Aptos" panose="020B0004020202020204" pitchFamily="34" charset="0"/>
              <a:ea typeface="Palatino" pitchFamily="2" charset="77"/>
            </a:endParaRPr>
          </a:p>
        </p:txBody>
      </p:sp>
    </p:spTree>
    <p:extLst>
      <p:ext uri="{BB962C8B-B14F-4D97-AF65-F5344CB8AC3E}">
        <p14:creationId xmlns:p14="http://schemas.microsoft.com/office/powerpoint/2010/main" val="4209300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7CDBA-59F6-A8A5-5171-ECAFBCDD1BE2}"/>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E9A2C16E-5BEA-734C-2B9A-A982606DF841}"/>
              </a:ext>
            </a:extLst>
          </p:cNvPr>
          <p:cNvSpPr>
            <a:spLocks noGrp="1"/>
          </p:cNvSpPr>
          <p:nvPr>
            <p:ph type="sldNum" sz="quarter" idx="12"/>
          </p:nvPr>
        </p:nvSpPr>
        <p:spPr/>
        <p:txBody>
          <a:bodyPr/>
          <a:lstStyle/>
          <a:p>
            <a:fld id="{D725F4C8-A4ED-4F06-9015-63B7B8FAC2B8}" type="slidenum">
              <a:rPr lang="de-DE" smtClean="0"/>
              <a:t>30</a:t>
            </a:fld>
            <a:endParaRPr lang="de-DE"/>
          </a:p>
        </p:txBody>
      </p:sp>
      <p:graphicFrame>
        <p:nvGraphicFramePr>
          <p:cNvPr id="5" name="Table 4">
            <a:extLst>
              <a:ext uri="{FF2B5EF4-FFF2-40B4-BE49-F238E27FC236}">
                <a16:creationId xmlns:a16="http://schemas.microsoft.com/office/drawing/2014/main" id="{77C14A52-42B2-4BA3-208D-1300A9C0EBA3}"/>
              </a:ext>
            </a:extLst>
          </p:cNvPr>
          <p:cNvGraphicFramePr>
            <a:graphicFrameLocks noGrp="1"/>
          </p:cNvGraphicFramePr>
          <p:nvPr>
            <p:extLst>
              <p:ext uri="{D42A27DB-BD31-4B8C-83A1-F6EECF244321}">
                <p14:modId xmlns:p14="http://schemas.microsoft.com/office/powerpoint/2010/main" val="3719799611"/>
              </p:ext>
            </p:extLst>
          </p:nvPr>
        </p:nvGraphicFramePr>
        <p:xfrm>
          <a:off x="944077" y="1642563"/>
          <a:ext cx="10440000" cy="4572000"/>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510484">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CHANGE 5</a:t>
                      </a:r>
                    </a:p>
                    <a:p>
                      <a:pPr marL="0" marR="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Tackling </a:t>
                      </a:r>
                      <a:r>
                        <a:rPr lang="en-GB" sz="1100" b="1" dirty="0">
                          <a:solidFill>
                            <a:schemeClr val="tx1"/>
                          </a:solidFill>
                          <a:latin typeface="Palatino" pitchFamily="2" charset="77"/>
                          <a:ea typeface="Palatino" pitchFamily="2" charset="77"/>
                        </a:rPr>
                        <a:t>pollution</a:t>
                      </a:r>
                      <a:r>
                        <a:rPr lang="en-GB" sz="1100" b="0" dirty="0">
                          <a:solidFill>
                            <a:schemeClr val="tx1"/>
                          </a:solidFill>
                          <a:latin typeface="Palatino" pitchFamily="2" charset="77"/>
                          <a:ea typeface="Palatino" pitchFamily="2" charset="77"/>
                        </a:rPr>
                        <a:t> caused by soy pesticides in the Brazilian Amazon and Cerrado </a:t>
                      </a:r>
                      <a:r>
                        <a:rPr lang="en-GB" sz="1100" b="1" dirty="0">
                          <a:solidFill>
                            <a:schemeClr val="tx1"/>
                          </a:solidFill>
                          <a:latin typeface="Palatino" pitchFamily="2" charset="77"/>
                          <a:ea typeface="Palatino" pitchFamily="2" charset="77"/>
                        </a:rPr>
                        <a:t>reducing the exports of pesticides</a:t>
                      </a:r>
                      <a:r>
                        <a:rPr lang="en-GB" sz="1100" b="0" dirty="0">
                          <a:solidFill>
                            <a:schemeClr val="tx1"/>
                          </a:solidFill>
                          <a:latin typeface="Palatino" pitchFamily="2" charset="77"/>
                          <a:ea typeface="Palatino" pitchFamily="2" charset="77"/>
                        </a:rPr>
                        <a:t> from EU to Brazil and other sourcing countries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1000" b="1" dirty="0">
                          <a:solidFill>
                            <a:schemeClr val="tx1"/>
                          </a:solidFill>
                          <a:latin typeface="Palatino" pitchFamily="2" charset="77"/>
                          <a:ea typeface="Palatino" pitchFamily="2" charset="77"/>
                        </a:rPr>
                        <a:t>Stopping the production and exports of pesticides </a:t>
                      </a:r>
                      <a:r>
                        <a:rPr lang="en-GB" sz="1000" b="0" dirty="0">
                          <a:solidFill>
                            <a:schemeClr val="tx1"/>
                          </a:solidFill>
                          <a:latin typeface="Palatino" pitchFamily="2" charset="77"/>
                          <a:ea typeface="Palatino" pitchFamily="2" charset="77"/>
                        </a:rPr>
                        <a:t>that are forbidden in non-EU countries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European Union Deforestation Regulation (EUDR)</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000" b="0" kern="1200" dirty="0">
                          <a:solidFill>
                            <a:srgbClr val="C00000"/>
                          </a:solidFill>
                          <a:latin typeface="Palatino" pitchFamily="2" charset="77"/>
                          <a:ea typeface="Palatino" pitchFamily="2" charset="77"/>
                          <a:cs typeface="+mn-cs"/>
                        </a:rPr>
                        <a:t>Not a single mention on pesticides, or agribusiness-driven pollution in the EUDR. The only mention to pollution is on the following context: “</a:t>
                      </a:r>
                      <a:r>
                        <a:rPr lang="en-GB" sz="1000" b="0" kern="1200" dirty="0">
                          <a:solidFill>
                            <a:srgbClr val="C00000"/>
                          </a:solidFill>
                          <a:latin typeface="Palatino" pitchFamily="2" charset="77"/>
                          <a:ea typeface="Palatino" pitchFamily="2" charset="77"/>
                          <a:cs typeface="+mn-cs"/>
                        </a:rPr>
                        <a:t>In 2019, the Commission adopted several initiatives to address the global environmental crises, including specific actions on deforestation. (…) Furthermore, the European Green Deal aims to provide citizens and future generations with, inter alia, fresh air, clean water, healthy soil and biodiversity. To that end, (…) EU Action Plan: ‘Towards Zero </a:t>
                      </a:r>
                      <a:r>
                        <a:rPr lang="en-GB" sz="1000" b="1" kern="1200" dirty="0">
                          <a:solidFill>
                            <a:srgbClr val="C00000"/>
                          </a:solidFill>
                          <a:latin typeface="Palatino" pitchFamily="2" charset="77"/>
                          <a:ea typeface="Palatino" pitchFamily="2" charset="77"/>
                          <a:cs typeface="+mn-cs"/>
                        </a:rPr>
                        <a:t>Pollution</a:t>
                      </a:r>
                      <a:r>
                        <a:rPr lang="en-GB" sz="1000" b="0" kern="1200" dirty="0">
                          <a:solidFill>
                            <a:srgbClr val="C00000"/>
                          </a:solidFill>
                          <a:latin typeface="Palatino" pitchFamily="2" charset="77"/>
                          <a:ea typeface="Palatino" pitchFamily="2" charset="77"/>
                          <a:cs typeface="+mn-cs"/>
                        </a:rPr>
                        <a:t> for Air, Water and Soil’” </a:t>
                      </a:r>
                      <a:r>
                        <a:rPr lang="en-GB" sz="1000" b="0" dirty="0">
                          <a:solidFill>
                            <a:srgbClr val="C00000"/>
                          </a:solidFill>
                          <a:latin typeface="Palatino" pitchFamily="2" charset="77"/>
                          <a:ea typeface="Palatino" pitchFamily="2" charset="77"/>
                        </a:rPr>
                        <a:t>(EUDR text, pg. 2/42) </a:t>
                      </a:r>
                      <a:endParaRPr lang="en-GB" sz="1000" b="0" kern="1200" dirty="0">
                        <a:solidFill>
                          <a:srgbClr val="C00000"/>
                        </a:solidFill>
                        <a:latin typeface="Palatino" pitchFamily="2" charset="77"/>
                        <a:ea typeface="Palatino" pitchFamily="2" charset="7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1246254">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Corporate Sustainability Due Diligence Directive (CSDDD)</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L" sz="1000" b="0" kern="1200" dirty="0">
                          <a:solidFill>
                            <a:srgbClr val="0070C0"/>
                          </a:solidFill>
                          <a:latin typeface="Palatino" pitchFamily="2" charset="77"/>
                          <a:ea typeface="Palatino" pitchFamily="2" charset="77"/>
                          <a:cs typeface="+mn-cs"/>
                        </a:rPr>
                        <a:t>Introduction, Para 13. ”</a:t>
                      </a:r>
                      <a:r>
                        <a:rPr lang="en-GB" sz="1000" b="0" kern="1200" dirty="0">
                          <a:solidFill>
                            <a:srgbClr val="0070C0"/>
                          </a:solidFill>
                          <a:latin typeface="Palatino" pitchFamily="2" charset="77"/>
                          <a:ea typeface="Palatino" pitchFamily="2" charset="77"/>
                          <a:cs typeface="+mn-cs"/>
                        </a:rPr>
                        <a:t>Due diligence requirements under this Directive should contribute to achieving the objectives of the </a:t>
                      </a:r>
                      <a:r>
                        <a:rPr lang="en-GB" sz="1000" b="1" kern="1200" dirty="0">
                          <a:solidFill>
                            <a:srgbClr val="0070C0"/>
                          </a:solidFill>
                          <a:latin typeface="Palatino" pitchFamily="2" charset="77"/>
                          <a:ea typeface="Palatino" pitchFamily="2" charset="77"/>
                          <a:cs typeface="+mn-cs"/>
                        </a:rPr>
                        <a:t>EU Action Plan Towards Zero Pollution for Air, Water and Soil</a:t>
                      </a:r>
                      <a:r>
                        <a:rPr lang="en-GB" sz="1000" b="0" kern="1200" dirty="0">
                          <a:solidFill>
                            <a:srgbClr val="0070C0"/>
                          </a:solidFill>
                          <a:latin typeface="Palatino" pitchFamily="2" charset="77"/>
                          <a:ea typeface="Palatino" pitchFamily="2" charset="77"/>
                          <a:cs typeface="+mn-cs"/>
                        </a:rPr>
                        <a:t>, of creating a toxic-free environment and of protecting the health and well-being of people, animals and ecosystems from environment-related risks and negative impacts.” (CSDDD text, pg. 3/58).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kern="1200" dirty="0">
                          <a:solidFill>
                            <a:srgbClr val="0070C0"/>
                          </a:solidFill>
                          <a:latin typeface="Palatino" pitchFamily="2" charset="77"/>
                          <a:ea typeface="Palatino" pitchFamily="2" charset="77"/>
                          <a:cs typeface="+mn-cs"/>
                        </a:rPr>
                        <a:t>Introduction, Para 32: “This Directive aims to comprehensively cover human rights, including all five fundamental principles and rights at work as defined in the </a:t>
                      </a:r>
                      <a:r>
                        <a:rPr lang="en-GB" sz="1000" b="1" kern="1200" dirty="0">
                          <a:solidFill>
                            <a:srgbClr val="0070C0"/>
                          </a:solidFill>
                          <a:latin typeface="Palatino" pitchFamily="2" charset="77"/>
                          <a:ea typeface="Palatino" pitchFamily="2" charset="77"/>
                          <a:cs typeface="+mn-cs"/>
                        </a:rPr>
                        <a:t>1998 ILO Declaration on fundamental principles and rights at work</a:t>
                      </a:r>
                      <a:r>
                        <a:rPr lang="en-GB" sz="1000" b="0" kern="1200" dirty="0">
                          <a:solidFill>
                            <a:srgbClr val="0070C0"/>
                          </a:solidFill>
                          <a:latin typeface="Palatino" pitchFamily="2" charset="77"/>
                          <a:ea typeface="Palatino" pitchFamily="2" charset="77"/>
                          <a:cs typeface="+mn-cs"/>
                        </a:rPr>
                        <a:t>. In order to achieve a meaningful contribution to the sustainability transition, due diligence under this Directive should be carried out with respect to adverse human rights impacts on persons resulting from the abuse of one of the rights as enshrined in the international instruments listed in Part I, Section 1, of the Annex to this Directive  (…)  Those prohibitions include the prohibition of causing any measurable </a:t>
                      </a:r>
                      <a:r>
                        <a:rPr lang="en-GB" sz="1000" b="1" kern="1200" dirty="0">
                          <a:solidFill>
                            <a:srgbClr val="0070C0"/>
                          </a:solidFill>
                          <a:latin typeface="Palatino" pitchFamily="2" charset="77"/>
                          <a:ea typeface="Palatino" pitchFamily="2" charset="77"/>
                          <a:cs typeface="+mn-cs"/>
                        </a:rPr>
                        <a:t>environmental degradation, such as harmful soil change, water or air pollution, harmful emissions, excessive water consumption, degradation of land, or any other impact on natural resources, such as deforestation, that substantially impairs the natural bases for the preservation and production of food, or that denies a person access to safe and clean drinking water</a:t>
                      </a:r>
                      <a:r>
                        <a:rPr lang="en-GB" sz="1000" b="0" kern="1200" dirty="0">
                          <a:solidFill>
                            <a:srgbClr val="0070C0"/>
                          </a:solidFill>
                          <a:latin typeface="Palatino" pitchFamily="2" charset="77"/>
                          <a:ea typeface="Palatino" pitchFamily="2" charset="77"/>
                          <a:cs typeface="+mn-cs"/>
                        </a:rPr>
                        <a:t>, or that makes it difficult for a person to access sanitary facilities or destroys them, or that harms a person’s health, safety, normal use of land or lawfully acquired possessions, or that substantially adversely affects ecosystem services through which an ecosystem contributes directly or indirectly to human wellbeing. ” </a:t>
                      </a:r>
                      <a:r>
                        <a:rPr lang="en-GB" sz="1000" b="0" dirty="0">
                          <a:solidFill>
                            <a:schemeClr val="tx1"/>
                          </a:solidFill>
                          <a:latin typeface="Palatino" pitchFamily="2" charset="77"/>
                          <a:ea typeface="Palatino" pitchFamily="2" charset="77"/>
                        </a:rPr>
                        <a:t>(</a:t>
                      </a:r>
                      <a:r>
                        <a:rPr lang="en-GB" sz="1000" b="0" kern="1200" dirty="0">
                          <a:solidFill>
                            <a:srgbClr val="0070C0"/>
                          </a:solidFill>
                          <a:latin typeface="Palatino" pitchFamily="2" charset="77"/>
                          <a:ea typeface="Palatino" pitchFamily="2" charset="77"/>
                          <a:cs typeface="+mn-cs"/>
                        </a:rPr>
                        <a:t>CSDDD text, pg. 8/58).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kern="1200" dirty="0">
                          <a:solidFill>
                            <a:srgbClr val="0070C0"/>
                          </a:solidFill>
                          <a:latin typeface="Palatino" pitchFamily="2" charset="77"/>
                          <a:ea typeface="Palatino" pitchFamily="2" charset="77"/>
                          <a:cs typeface="+mn-cs"/>
                        </a:rPr>
                        <a:t>Part II, Para 15., “The obligation to prevent the pollution from ships, interpreted in line with the </a:t>
                      </a:r>
                      <a:r>
                        <a:rPr lang="en-GB" sz="1000" b="1" kern="1200" dirty="0">
                          <a:solidFill>
                            <a:srgbClr val="0070C0"/>
                          </a:solidFill>
                          <a:latin typeface="Palatino" pitchFamily="2" charset="77"/>
                          <a:ea typeface="Palatino" pitchFamily="2" charset="77"/>
                          <a:cs typeface="+mn-cs"/>
                        </a:rPr>
                        <a:t>International Convention for the Prevention of Pollution from Ships</a:t>
                      </a:r>
                      <a:r>
                        <a:rPr lang="en-GB" sz="1000" b="0" kern="1200" dirty="0">
                          <a:solidFill>
                            <a:srgbClr val="0070C0"/>
                          </a:solidFill>
                          <a:latin typeface="Palatino" pitchFamily="2" charset="77"/>
                          <a:ea typeface="Palatino" pitchFamily="2" charset="77"/>
                          <a:cs typeface="+mn-cs"/>
                        </a:rPr>
                        <a:t> of 2 November 1973,”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C00000"/>
                          </a:solidFill>
                          <a:latin typeface="Palatino" pitchFamily="2" charset="77"/>
                          <a:ea typeface="Palatino" pitchFamily="2" charset="77"/>
                          <a:cs typeface="+mn-cs"/>
                        </a:rPr>
                        <a:t>But no specific mention to exporting pesticides from the EU is there. So, a much-needed transformation is the following: EU-headquartered corporations stop producing and, thus, exporting, any chemicals (pesticides, agrotoxins) that are not allowed within the EU’s own territory.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925219"/>
                  </a:ext>
                </a:extLst>
              </a:tr>
            </a:tbl>
          </a:graphicData>
        </a:graphic>
      </p:graphicFrame>
      <p:sp>
        <p:nvSpPr>
          <p:cNvPr id="8" name="Titel 1">
            <a:extLst>
              <a:ext uri="{FF2B5EF4-FFF2-40B4-BE49-F238E27FC236}">
                <a16:creationId xmlns:a16="http://schemas.microsoft.com/office/drawing/2014/main" id="{E8C6A3EC-975B-3D82-3069-3A679A20B73E}"/>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2" name="TextBox 1">
            <a:extLst>
              <a:ext uri="{FF2B5EF4-FFF2-40B4-BE49-F238E27FC236}">
                <a16:creationId xmlns:a16="http://schemas.microsoft.com/office/drawing/2014/main" id="{BCD436D1-5818-E047-BF40-A1A63A3217C1}"/>
              </a:ext>
            </a:extLst>
          </p:cNvPr>
          <p:cNvSpPr txBox="1"/>
          <p:nvPr/>
        </p:nvSpPr>
        <p:spPr>
          <a:xfrm>
            <a:off x="838200" y="5909028"/>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7878915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933C5-AD4F-979B-1A24-4493F90DD804}"/>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235FED87-1CC0-A4E4-74D3-956D1368B44D}"/>
              </a:ext>
            </a:extLst>
          </p:cNvPr>
          <p:cNvSpPr>
            <a:spLocks noGrp="1"/>
          </p:cNvSpPr>
          <p:nvPr>
            <p:ph type="sldNum" sz="quarter" idx="12"/>
          </p:nvPr>
        </p:nvSpPr>
        <p:spPr/>
        <p:txBody>
          <a:bodyPr/>
          <a:lstStyle/>
          <a:p>
            <a:fld id="{D725F4C8-A4ED-4F06-9015-63B7B8FAC2B8}" type="slidenum">
              <a:rPr lang="de-DE" smtClean="0"/>
              <a:t>31</a:t>
            </a:fld>
            <a:endParaRPr lang="de-DE"/>
          </a:p>
        </p:txBody>
      </p:sp>
      <p:graphicFrame>
        <p:nvGraphicFramePr>
          <p:cNvPr id="5" name="Table 4">
            <a:extLst>
              <a:ext uri="{FF2B5EF4-FFF2-40B4-BE49-F238E27FC236}">
                <a16:creationId xmlns:a16="http://schemas.microsoft.com/office/drawing/2014/main" id="{6551A0DC-CCD3-58E9-A2FE-3E4A18234100}"/>
              </a:ext>
            </a:extLst>
          </p:cNvPr>
          <p:cNvGraphicFramePr>
            <a:graphicFrameLocks noGrp="1"/>
          </p:cNvGraphicFramePr>
          <p:nvPr>
            <p:extLst>
              <p:ext uri="{D42A27DB-BD31-4B8C-83A1-F6EECF244321}">
                <p14:modId xmlns:p14="http://schemas.microsoft.com/office/powerpoint/2010/main" val="1714383064"/>
              </p:ext>
            </p:extLst>
          </p:nvPr>
        </p:nvGraphicFramePr>
        <p:xfrm>
          <a:off x="944077" y="1642563"/>
          <a:ext cx="10440000" cy="2956400"/>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761840">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CHANGE 5</a:t>
                      </a:r>
                    </a:p>
                    <a:p>
                      <a:pPr marL="0" marR="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Tackling </a:t>
                      </a:r>
                      <a:r>
                        <a:rPr lang="en-GB" sz="1100" b="1" dirty="0">
                          <a:solidFill>
                            <a:schemeClr val="tx1"/>
                          </a:solidFill>
                          <a:latin typeface="Palatino" pitchFamily="2" charset="77"/>
                          <a:ea typeface="Palatino" pitchFamily="2" charset="77"/>
                        </a:rPr>
                        <a:t>pollution</a:t>
                      </a:r>
                      <a:r>
                        <a:rPr lang="en-GB" sz="1100" b="0" dirty="0">
                          <a:solidFill>
                            <a:schemeClr val="tx1"/>
                          </a:solidFill>
                          <a:latin typeface="Palatino" pitchFamily="2" charset="77"/>
                          <a:ea typeface="Palatino" pitchFamily="2" charset="77"/>
                        </a:rPr>
                        <a:t> caused by soy pesticides in the Brazilian Amazon and Cerrado </a:t>
                      </a:r>
                      <a:r>
                        <a:rPr lang="en-GB" sz="1100" b="1" dirty="0">
                          <a:solidFill>
                            <a:schemeClr val="tx1"/>
                          </a:solidFill>
                          <a:latin typeface="Palatino" pitchFamily="2" charset="77"/>
                          <a:ea typeface="Palatino" pitchFamily="2" charset="77"/>
                        </a:rPr>
                        <a:t>reducing the exports of pesticides</a:t>
                      </a:r>
                      <a:r>
                        <a:rPr lang="en-GB" sz="1100" b="0" dirty="0">
                          <a:solidFill>
                            <a:schemeClr val="tx1"/>
                          </a:solidFill>
                          <a:latin typeface="Palatino" pitchFamily="2" charset="77"/>
                          <a:ea typeface="Palatino" pitchFamily="2" charset="77"/>
                        </a:rPr>
                        <a:t> from EU to Brazil and other sourcing countries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1000" b="1" dirty="0">
                          <a:solidFill>
                            <a:schemeClr val="tx1"/>
                          </a:solidFill>
                          <a:latin typeface="Palatino" pitchFamily="2" charset="77"/>
                          <a:ea typeface="Palatino" pitchFamily="2" charset="77"/>
                        </a:rPr>
                        <a:t>Stopping the production and exports of pesticides </a:t>
                      </a:r>
                      <a:r>
                        <a:rPr lang="en-GB" sz="1000" b="0" dirty="0">
                          <a:solidFill>
                            <a:schemeClr val="tx1"/>
                          </a:solidFill>
                          <a:latin typeface="Palatino" pitchFamily="2" charset="77"/>
                          <a:ea typeface="Palatino" pitchFamily="2" charset="77"/>
                        </a:rPr>
                        <a:t>that are forbidden in non-EU countries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Palatino" pitchFamily="2" charset="77"/>
                          <a:ea typeface="Palatino" pitchFamily="2" charset="77"/>
                        </a:rPr>
                        <a:t>Kunming-Montreal Global Biodiversity Framework (2022)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dirty="0">
                          <a:solidFill>
                            <a:srgbClr val="0070C0"/>
                          </a:solidFill>
                          <a:latin typeface="Palatino" pitchFamily="2" charset="77"/>
                          <a:ea typeface="Palatino" pitchFamily="2" charset="77"/>
                        </a:rPr>
                        <a:t>This change is somehow associated with the </a:t>
                      </a:r>
                      <a:r>
                        <a:rPr lang="en-GB" sz="1000" b="0" dirty="0" err="1">
                          <a:solidFill>
                            <a:srgbClr val="0070C0"/>
                          </a:solidFill>
                          <a:latin typeface="Palatino" pitchFamily="2" charset="77"/>
                          <a:ea typeface="Palatino" pitchFamily="2" charset="77"/>
                        </a:rPr>
                        <a:t>Framewok</a:t>
                      </a:r>
                      <a:r>
                        <a:rPr lang="en-GB" sz="1000" b="0" dirty="0">
                          <a:solidFill>
                            <a:srgbClr val="0070C0"/>
                          </a:solidFill>
                          <a:latin typeface="Palatino" pitchFamily="2" charset="77"/>
                          <a:ea typeface="Palatino" pitchFamily="2" charset="77"/>
                        </a:rPr>
                        <a:t>, in particular the following target: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a:solidFill>
                            <a:srgbClr val="0070C0"/>
                          </a:solidFill>
                          <a:latin typeface="Palatino" pitchFamily="2" charset="77"/>
                          <a:ea typeface="Palatino" pitchFamily="2" charset="77"/>
                        </a:rPr>
                        <a:t>Target 7: </a:t>
                      </a:r>
                      <a:r>
                        <a:rPr lang="en-GB" sz="1000" b="1" dirty="0">
                          <a:solidFill>
                            <a:srgbClr val="0070C0"/>
                          </a:solidFill>
                          <a:latin typeface="Palatino" pitchFamily="2" charset="77"/>
                          <a:ea typeface="Palatino" pitchFamily="2" charset="77"/>
                        </a:rPr>
                        <a:t>Reduce pollution </a:t>
                      </a:r>
                      <a:r>
                        <a:rPr lang="en-GB" sz="1000" b="0" dirty="0">
                          <a:solidFill>
                            <a:srgbClr val="0070C0"/>
                          </a:solidFill>
                          <a:latin typeface="Palatino" pitchFamily="2" charset="77"/>
                          <a:ea typeface="Palatino" pitchFamily="2" charset="77"/>
                        </a:rPr>
                        <a:t>to levels that are not harmful to biodiversity;</a:t>
                      </a:r>
                      <a:endParaRPr lang="en-NL" sz="1000" b="1"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1756738">
                <a:tc vMerge="1">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GB" sz="10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1" dirty="0">
                          <a:solidFill>
                            <a:schemeClr val="tx1"/>
                          </a:solidFill>
                          <a:latin typeface="Palatino" pitchFamily="2" charset="77"/>
                          <a:ea typeface="Palatino" pitchFamily="2" charset="77"/>
                        </a:rPr>
                        <a:t>Cartagena Protocol on Biosafety (2000)</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dirty="0">
                          <a:solidFill>
                            <a:srgbClr val="0070C0"/>
                          </a:solidFill>
                          <a:latin typeface="Palatino" pitchFamily="2" charset="77"/>
                          <a:ea typeface="Palatino" pitchFamily="2" charset="77"/>
                        </a:rPr>
                        <a:t>This protocol is an international agreement supplementing the Convention on </a:t>
                      </a:r>
                      <a:r>
                        <a:rPr lang="en-GB" sz="1000" b="0" dirty="0" err="1">
                          <a:solidFill>
                            <a:srgbClr val="0070C0"/>
                          </a:solidFill>
                          <a:latin typeface="Palatino" pitchFamily="2" charset="77"/>
                          <a:ea typeface="Palatino" pitchFamily="2" charset="77"/>
                        </a:rPr>
                        <a:t>Biologcial</a:t>
                      </a:r>
                      <a:r>
                        <a:rPr lang="en-GB" sz="1000" b="0" dirty="0">
                          <a:solidFill>
                            <a:srgbClr val="0070C0"/>
                          </a:solidFill>
                          <a:latin typeface="Palatino" pitchFamily="2" charset="77"/>
                          <a:ea typeface="Palatino" pitchFamily="2" charset="77"/>
                        </a:rPr>
                        <a:t> Diversity that aims to ensure the safe handling, transport and use of </a:t>
                      </a:r>
                      <a:r>
                        <a:rPr lang="en-GB" sz="1000" b="1" dirty="0">
                          <a:solidFill>
                            <a:srgbClr val="0070C0"/>
                          </a:solidFill>
                          <a:latin typeface="Palatino" pitchFamily="2" charset="77"/>
                          <a:ea typeface="Palatino" pitchFamily="2" charset="77"/>
                        </a:rPr>
                        <a:t>living modified organisms (LMOs) </a:t>
                      </a:r>
                      <a:r>
                        <a:rPr lang="en-GB" sz="1000" b="0" dirty="0">
                          <a:solidFill>
                            <a:srgbClr val="0070C0"/>
                          </a:solidFill>
                          <a:latin typeface="Palatino" pitchFamily="2" charset="77"/>
                          <a:ea typeface="Palatino" pitchFamily="2" charset="77"/>
                        </a:rPr>
                        <a:t>resulting from </a:t>
                      </a:r>
                      <a:r>
                        <a:rPr lang="en-GB" sz="1000" b="1" dirty="0">
                          <a:solidFill>
                            <a:srgbClr val="0070C0"/>
                          </a:solidFill>
                          <a:latin typeface="Palatino" pitchFamily="2" charset="77"/>
                          <a:ea typeface="Palatino" pitchFamily="2" charset="77"/>
                        </a:rPr>
                        <a:t>modern biotechnology that may have adverse effects on biological diversity</a:t>
                      </a:r>
                      <a:r>
                        <a:rPr lang="en-GB" sz="1000" b="0" dirty="0">
                          <a:solidFill>
                            <a:srgbClr val="0070C0"/>
                          </a:solidFill>
                          <a:latin typeface="Palatino" pitchFamily="2" charset="77"/>
                          <a:ea typeface="Palatino" pitchFamily="2" charset="77"/>
                        </a:rPr>
                        <a:t>, taking also into account risks to human health.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dirty="0">
                          <a:solidFill>
                            <a:srgbClr val="0070C0"/>
                          </a:solidFill>
                          <a:latin typeface="Palatino" pitchFamily="2" charset="77"/>
                          <a:ea typeface="Palatino" pitchFamily="2" charset="77"/>
                        </a:rPr>
                        <a:t>This change is somehow associated with the Cartagena Protocol, since the </a:t>
                      </a:r>
                      <a:r>
                        <a:rPr lang="en-GB" sz="1000" b="1" dirty="0">
                          <a:solidFill>
                            <a:srgbClr val="0070C0"/>
                          </a:solidFill>
                          <a:latin typeface="Palatino" pitchFamily="2" charset="77"/>
                          <a:ea typeface="Palatino" pitchFamily="2" charset="77"/>
                        </a:rPr>
                        <a:t>cultivation of certain LMO and GMO crops </a:t>
                      </a:r>
                      <a:r>
                        <a:rPr lang="en-GB" sz="1000" b="0" dirty="0">
                          <a:solidFill>
                            <a:srgbClr val="0070C0"/>
                          </a:solidFill>
                          <a:latin typeface="Palatino" pitchFamily="2" charset="77"/>
                          <a:ea typeface="Palatino" pitchFamily="2" charset="77"/>
                        </a:rPr>
                        <a:t>(e.g., of soybeans) </a:t>
                      </a:r>
                      <a:r>
                        <a:rPr lang="en-GB" sz="1000" b="1" dirty="0">
                          <a:solidFill>
                            <a:srgbClr val="0070C0"/>
                          </a:solidFill>
                          <a:latin typeface="Palatino" pitchFamily="2" charset="77"/>
                          <a:ea typeface="Palatino" pitchFamily="2" charset="77"/>
                        </a:rPr>
                        <a:t>can lead to increased pesticide use</a:t>
                      </a:r>
                      <a:r>
                        <a:rPr lang="en-GB" sz="1000" b="0" dirty="0">
                          <a:solidFill>
                            <a:srgbClr val="0070C0"/>
                          </a:solidFill>
                          <a:latin typeface="Palatino" pitchFamily="2" charset="77"/>
                          <a:ea typeface="Palatino" pitchFamily="2" charset="77"/>
                        </a:rPr>
                        <a:t>, particularly when pests develop resistance to the traits engineered into the crops.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000" b="0" dirty="0">
                        <a:solidFill>
                          <a:srgbClr val="0070C0"/>
                        </a:solidFill>
                        <a:latin typeface="Palatino" pitchFamily="2" charset="77"/>
                        <a:ea typeface="Palatino" pitchFamily="2" charset="77"/>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dirty="0">
                          <a:solidFill>
                            <a:srgbClr val="0070C0"/>
                          </a:solidFill>
                          <a:latin typeface="Palatino" pitchFamily="2" charset="77"/>
                          <a:ea typeface="Palatino" pitchFamily="2" charset="77"/>
                        </a:rPr>
                        <a:t>“Given that a significant proportion of soy is genetically modified, the Cartagena Protocol could effect the type of soy products that can be traded between Brazil and the Netherlands.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dirty="0">
                          <a:solidFill>
                            <a:srgbClr val="0070C0"/>
                          </a:solidFill>
                          <a:latin typeface="Palatino" pitchFamily="2" charset="77"/>
                          <a:ea typeface="Palatino" pitchFamily="2" charset="77"/>
                        </a:rPr>
                        <a:t>Genetically modified feed given to cattle could fall under the purview of the protocol, affecting beef exports.” (Policy scoping spreadsheet (UNEP-WCMC/PLANET4B)</a:t>
                      </a:r>
                      <a:endParaRPr lang="en-NL" sz="1000" b="0" dirty="0">
                        <a:solidFill>
                          <a:srgbClr val="0070C0"/>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6368531"/>
                  </a:ext>
                </a:extLst>
              </a:tr>
            </a:tbl>
          </a:graphicData>
        </a:graphic>
      </p:graphicFrame>
      <p:sp>
        <p:nvSpPr>
          <p:cNvPr id="8" name="Titel 1">
            <a:extLst>
              <a:ext uri="{FF2B5EF4-FFF2-40B4-BE49-F238E27FC236}">
                <a16:creationId xmlns:a16="http://schemas.microsoft.com/office/drawing/2014/main" id="{E3779242-0ED2-5D7F-D9AA-617B3ECAAEB6}"/>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2" name="TextBox 1">
            <a:extLst>
              <a:ext uri="{FF2B5EF4-FFF2-40B4-BE49-F238E27FC236}">
                <a16:creationId xmlns:a16="http://schemas.microsoft.com/office/drawing/2014/main" id="{1C9C7F65-35BF-6C15-1BF0-987D806522CC}"/>
              </a:ext>
            </a:extLst>
          </p:cNvPr>
          <p:cNvSpPr txBox="1"/>
          <p:nvPr/>
        </p:nvSpPr>
        <p:spPr>
          <a:xfrm>
            <a:off x="838200" y="5832825"/>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10656494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23DEF7-2DC5-C546-3B5D-FB65375C0306}"/>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B9BF68CD-05D9-ACBC-E95C-2CCF6AAF2D88}"/>
              </a:ext>
            </a:extLst>
          </p:cNvPr>
          <p:cNvSpPr>
            <a:spLocks noGrp="1"/>
          </p:cNvSpPr>
          <p:nvPr>
            <p:ph type="sldNum" sz="quarter" idx="12"/>
          </p:nvPr>
        </p:nvSpPr>
        <p:spPr/>
        <p:txBody>
          <a:bodyPr/>
          <a:lstStyle/>
          <a:p>
            <a:fld id="{D725F4C8-A4ED-4F06-9015-63B7B8FAC2B8}" type="slidenum">
              <a:rPr lang="de-DE" smtClean="0"/>
              <a:t>32</a:t>
            </a:fld>
            <a:endParaRPr lang="de-DE"/>
          </a:p>
        </p:txBody>
      </p:sp>
      <p:graphicFrame>
        <p:nvGraphicFramePr>
          <p:cNvPr id="5" name="Table 4">
            <a:extLst>
              <a:ext uri="{FF2B5EF4-FFF2-40B4-BE49-F238E27FC236}">
                <a16:creationId xmlns:a16="http://schemas.microsoft.com/office/drawing/2014/main" id="{4B6718EA-77CF-5EA6-2010-B6DD4818E93B}"/>
              </a:ext>
            </a:extLst>
          </p:cNvPr>
          <p:cNvGraphicFramePr>
            <a:graphicFrameLocks noGrp="1"/>
          </p:cNvGraphicFramePr>
          <p:nvPr>
            <p:extLst>
              <p:ext uri="{D42A27DB-BD31-4B8C-83A1-F6EECF244321}">
                <p14:modId xmlns:p14="http://schemas.microsoft.com/office/powerpoint/2010/main" val="47227408"/>
              </p:ext>
            </p:extLst>
          </p:nvPr>
        </p:nvGraphicFramePr>
        <p:xfrm>
          <a:off x="948267" y="1642563"/>
          <a:ext cx="10435810" cy="2983614"/>
        </p:xfrm>
        <a:graphic>
          <a:graphicData uri="http://schemas.openxmlformats.org/drawingml/2006/table">
            <a:tbl>
              <a:tblPr firstRow="1" bandRow="1">
                <a:tableStyleId>{5C22544A-7EE6-4342-B048-85BDC9FD1C3A}</a:tableStyleId>
              </a:tblPr>
              <a:tblGrid>
                <a:gridCol w="261034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510484">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CHANGE 6</a:t>
                      </a:r>
                    </a:p>
                    <a:p>
                      <a:pPr marL="0" marR="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Understanding historical perspectives on soy-based agriculture &amp; bring these stories into </a:t>
                      </a:r>
                      <a:r>
                        <a:rPr lang="en-GB" sz="1100" b="1" dirty="0">
                          <a:solidFill>
                            <a:schemeClr val="tx1"/>
                          </a:solidFill>
                          <a:latin typeface="Palatino" pitchFamily="2" charset="77"/>
                          <a:ea typeface="Palatino" pitchFamily="2" charset="77"/>
                        </a:rPr>
                        <a:t>public debates </a:t>
                      </a:r>
                      <a:r>
                        <a:rPr lang="en-GB" sz="1100" b="0" dirty="0">
                          <a:solidFill>
                            <a:schemeClr val="tx1"/>
                          </a:solidFill>
                          <a:latin typeface="Palatino" pitchFamily="2" charset="77"/>
                          <a:ea typeface="Palatino" pitchFamily="2" charset="77"/>
                        </a:rPr>
                        <a:t>and cultural imagination (</a:t>
                      </a:r>
                      <a:r>
                        <a:rPr lang="en-GB" sz="1100" b="1" dirty="0">
                          <a:solidFill>
                            <a:schemeClr val="tx1"/>
                          </a:solidFill>
                          <a:latin typeface="Palatino" pitchFamily="2" charset="77"/>
                          <a:ea typeface="Palatino" pitchFamily="2" charset="77"/>
                        </a:rPr>
                        <a:t>raise public awareness</a:t>
                      </a:r>
                      <a:r>
                        <a:rPr lang="en-GB" sz="1100" b="0" dirty="0">
                          <a:solidFill>
                            <a:schemeClr val="tx1"/>
                          </a:solidFill>
                          <a:latin typeface="Palatino" pitchFamily="2" charset="77"/>
                          <a:ea typeface="Palatino" pitchFamily="2" charset="77"/>
                        </a:rPr>
                        <a:t> about the impacts of the trade of soy/beef on biodiversity)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European Union Deforestation Regulation (EUDR)</a:t>
                      </a:r>
                      <a:endParaRPr lang="en-GB" sz="1000" b="0" dirty="0">
                        <a:solidFill>
                          <a:schemeClr val="tx1"/>
                        </a:solidFill>
                        <a:latin typeface="Palatino" pitchFamily="2" charset="77"/>
                        <a:ea typeface="Palatino" pitchFamily="2" charset="77"/>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0070C0"/>
                          </a:solidFill>
                          <a:latin typeface="Palatino" pitchFamily="2" charset="77"/>
                          <a:ea typeface="Palatino" pitchFamily="2" charset="77"/>
                          <a:cs typeface="+mn-cs"/>
                        </a:rPr>
                        <a:t>“In order to increase the accountability of operators and traders, the Commission should publish on its website the list of final judgments against legal persons for infringements of this Regulation and the penalties imposed on them. That information could help competent authorities, other operators and traders carry out their risk assessments and increase the </a:t>
                      </a:r>
                      <a:r>
                        <a:rPr lang="en-GB" sz="1000" b="1" kern="1200" dirty="0">
                          <a:solidFill>
                            <a:srgbClr val="0070C0"/>
                          </a:solidFill>
                          <a:latin typeface="Palatino" pitchFamily="2" charset="77"/>
                          <a:ea typeface="Palatino" pitchFamily="2" charset="77"/>
                          <a:cs typeface="+mn-cs"/>
                        </a:rPr>
                        <a:t>awareness of consumers and civil society</a:t>
                      </a:r>
                      <a:r>
                        <a:rPr lang="en-GB" sz="1000" b="0" kern="1200" dirty="0">
                          <a:solidFill>
                            <a:srgbClr val="0070C0"/>
                          </a:solidFill>
                          <a:latin typeface="Palatino" pitchFamily="2" charset="77"/>
                          <a:ea typeface="Palatino" pitchFamily="2" charset="77"/>
                          <a:cs typeface="+mn-cs"/>
                        </a:rPr>
                        <a:t> as regards operators and traders who infringe this Regulation. (EUDR text, pg. 12/42) </a:t>
                      </a:r>
                      <a:endParaRPr lang="en-GB" sz="1000" b="0" kern="1200" dirty="0">
                        <a:solidFill>
                          <a:schemeClr val="tx1"/>
                        </a:solidFill>
                        <a:latin typeface="Palatino" pitchFamily="2" charset="77"/>
                        <a:ea typeface="Palatino" pitchFamily="2" charset="77"/>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C00000"/>
                          </a:solidFill>
                          <a:latin typeface="Palatino" pitchFamily="2" charset="77"/>
                          <a:ea typeface="Palatino" pitchFamily="2" charset="77"/>
                          <a:cs typeface="+mn-cs"/>
                        </a:rPr>
                        <a:t>However, this is the only practical action on the EUDR regarding raising public awareness about the issue. Moreover, awareness raising is contained at the EU level, i.e., no mention on raising awareness about the issues in EU trade partners’ populations, in particular in commodity producing countries.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1246254">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Corporate Sustainability Due Diligence Directive (CSDDD)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000" b="0" kern="1200" dirty="0">
                          <a:solidFill>
                            <a:srgbClr val="C00000"/>
                          </a:solidFill>
                          <a:latin typeface="Palatino" pitchFamily="2" charset="77"/>
                          <a:ea typeface="Palatino" pitchFamily="2" charset="77"/>
                          <a:cs typeface="+mn-cs"/>
                        </a:rPr>
                        <a:t>There is no mention about raising public awareness about the negative impacts of beef, soy (or any commodity) value chains in biodiversity or human rights. Strategies to raise awareness about these issues could be important to change “values” of the population toward better prioritizing biodiversity in every-day decisions and behaviours. </a:t>
                      </a:r>
                    </a:p>
                    <a:p>
                      <a:pPr marL="0" indent="0" algn="l">
                        <a:buFont typeface="Arial" panose="020B0604020202020204" pitchFamily="34" charset="0"/>
                        <a:buNone/>
                      </a:pPr>
                      <a:endParaRPr lang="en-NL" sz="10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925219"/>
                  </a:ext>
                </a:extLst>
              </a:tr>
            </a:tbl>
          </a:graphicData>
        </a:graphic>
      </p:graphicFrame>
      <p:sp>
        <p:nvSpPr>
          <p:cNvPr id="8" name="Titel 1">
            <a:extLst>
              <a:ext uri="{FF2B5EF4-FFF2-40B4-BE49-F238E27FC236}">
                <a16:creationId xmlns:a16="http://schemas.microsoft.com/office/drawing/2014/main" id="{35D5CDE6-A9F1-BA6E-E95E-43FA680D0AED}"/>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2" name="TextBox 1">
            <a:extLst>
              <a:ext uri="{FF2B5EF4-FFF2-40B4-BE49-F238E27FC236}">
                <a16:creationId xmlns:a16="http://schemas.microsoft.com/office/drawing/2014/main" id="{BBA2DA91-4955-D991-330E-C24CCD528EC0}"/>
              </a:ext>
            </a:extLst>
          </p:cNvPr>
          <p:cNvSpPr txBox="1"/>
          <p:nvPr/>
        </p:nvSpPr>
        <p:spPr>
          <a:xfrm>
            <a:off x="838200" y="5832825"/>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39901602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10D9B5-2D64-8068-7A17-A20A735069F4}"/>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FFC5DD1B-B107-0964-3F5D-4CB0499CC986}"/>
              </a:ext>
            </a:extLst>
          </p:cNvPr>
          <p:cNvSpPr>
            <a:spLocks noGrp="1"/>
          </p:cNvSpPr>
          <p:nvPr>
            <p:ph type="sldNum" sz="quarter" idx="12"/>
          </p:nvPr>
        </p:nvSpPr>
        <p:spPr/>
        <p:txBody>
          <a:bodyPr/>
          <a:lstStyle/>
          <a:p>
            <a:fld id="{D725F4C8-A4ED-4F06-9015-63B7B8FAC2B8}" type="slidenum">
              <a:rPr lang="de-DE" smtClean="0"/>
              <a:t>33</a:t>
            </a:fld>
            <a:endParaRPr lang="de-DE"/>
          </a:p>
        </p:txBody>
      </p:sp>
      <p:graphicFrame>
        <p:nvGraphicFramePr>
          <p:cNvPr id="5" name="Table 4">
            <a:extLst>
              <a:ext uri="{FF2B5EF4-FFF2-40B4-BE49-F238E27FC236}">
                <a16:creationId xmlns:a16="http://schemas.microsoft.com/office/drawing/2014/main" id="{C1EBB450-8296-39D4-3159-A040DD660BD7}"/>
              </a:ext>
            </a:extLst>
          </p:cNvPr>
          <p:cNvGraphicFramePr>
            <a:graphicFrameLocks noGrp="1"/>
          </p:cNvGraphicFramePr>
          <p:nvPr>
            <p:extLst>
              <p:ext uri="{D42A27DB-BD31-4B8C-83A1-F6EECF244321}">
                <p14:modId xmlns:p14="http://schemas.microsoft.com/office/powerpoint/2010/main" val="3557446399"/>
              </p:ext>
            </p:extLst>
          </p:nvPr>
        </p:nvGraphicFramePr>
        <p:xfrm>
          <a:off x="944077" y="1642563"/>
          <a:ext cx="10440000" cy="2743200"/>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401355">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CHANGE 7</a:t>
                      </a:r>
                    </a:p>
                    <a:p>
                      <a:pPr marL="0" marR="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Shape soy &amp; beef stories according to </a:t>
                      </a:r>
                      <a:r>
                        <a:rPr lang="en-GB" sz="1100" b="1" dirty="0">
                          <a:solidFill>
                            <a:schemeClr val="tx1"/>
                          </a:solidFill>
                          <a:latin typeface="Palatino" pitchFamily="2" charset="77"/>
                          <a:ea typeface="Palatino" pitchFamily="2" charset="77"/>
                        </a:rPr>
                        <a:t>different audiences, e.g., </a:t>
                      </a:r>
                      <a:r>
                        <a:rPr lang="en-GB" sz="1100" b="0" dirty="0">
                          <a:solidFill>
                            <a:schemeClr val="tx1"/>
                          </a:solidFill>
                          <a:latin typeface="Palatino" pitchFamily="2" charset="77"/>
                          <a:ea typeface="Palatino" pitchFamily="2" charset="77"/>
                        </a:rPr>
                        <a:t>policymakers, businesses, youth, civil society/general population, different stakeholders impacted by the soy/beef trade system</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1100" b="0" dirty="0">
                          <a:solidFill>
                            <a:schemeClr val="tx1"/>
                          </a:solidFill>
                          <a:latin typeface="Palatino" pitchFamily="2" charset="77"/>
                          <a:ea typeface="Palatino" pitchFamily="2" charset="77"/>
                        </a:rPr>
                        <a:t>Documentaries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1100" b="0" dirty="0">
                          <a:solidFill>
                            <a:schemeClr val="tx1"/>
                          </a:solidFill>
                          <a:latin typeface="Palatino" pitchFamily="2" charset="77"/>
                          <a:ea typeface="Palatino" pitchFamily="2" charset="77"/>
                        </a:rPr>
                        <a:t>Creative storytelling</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sz="1100" b="0" dirty="0">
                          <a:solidFill>
                            <a:schemeClr val="tx1"/>
                          </a:solidFill>
                          <a:latin typeface="Palatino" pitchFamily="2" charset="77"/>
                          <a:ea typeface="Palatino" pitchFamily="2" charset="77"/>
                        </a:rPr>
                        <a:t>Media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European Union Deforestation Regulation (EUDR)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C00000"/>
                          </a:solidFill>
                          <a:latin typeface="Palatino" pitchFamily="2" charset="77"/>
                          <a:ea typeface="Palatino" pitchFamily="2" charset="77"/>
                          <a:cs typeface="+mn-cs"/>
                        </a:rPr>
                        <a:t>No mention to any of this in the EUDR.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C00000"/>
                          </a:solidFill>
                          <a:latin typeface="Palatino" pitchFamily="2" charset="77"/>
                          <a:ea typeface="Palatino" pitchFamily="2" charset="77"/>
                          <a:cs typeface="+mn-cs"/>
                        </a:rPr>
                        <a:t>However, the EUDR </a:t>
                      </a:r>
                      <a:r>
                        <a:rPr lang="en-GB" sz="1000" b="1" kern="1200" dirty="0">
                          <a:solidFill>
                            <a:srgbClr val="C00000"/>
                          </a:solidFill>
                          <a:latin typeface="Palatino" pitchFamily="2" charset="77"/>
                          <a:ea typeface="Palatino" pitchFamily="2" charset="77"/>
                          <a:cs typeface="+mn-cs"/>
                        </a:rPr>
                        <a:t>could propose a dialogue forum or more structured mechanism to hear the voices of Indigenous peoples, quilombolas, environmental activists, and local communities in sourcing countries. </a:t>
                      </a:r>
                      <a:r>
                        <a:rPr lang="en-GB" sz="1000" b="0" kern="1200" dirty="0">
                          <a:solidFill>
                            <a:srgbClr val="C00000"/>
                          </a:solidFill>
                          <a:latin typeface="Palatino" pitchFamily="2" charset="77"/>
                          <a:ea typeface="Palatino" pitchFamily="2" charset="77"/>
                          <a:cs typeface="+mn-cs"/>
                        </a:rPr>
                        <a:t>For example, when IPLCs identify locally leakages to the regulation, want to propose improvements in the regulation, or simply need better terms. Yet, the EUDR is quite fragile when it comes to hearing the voices of local communities.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1246254">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Corporate Sustainability Due Diligence Directive (CSDDD)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000" b="0" dirty="0">
                          <a:solidFill>
                            <a:srgbClr val="0070C0"/>
                          </a:solidFill>
                          <a:latin typeface="Palatino" pitchFamily="2" charset="77"/>
                          <a:ea typeface="Palatino" pitchFamily="2" charset="77"/>
                        </a:rPr>
                        <a:t>This change is somewhat addressed in the Directive, for example, in Articles 13 (Meaningful engagement with stakeholders) says that “</a:t>
                      </a:r>
                      <a:r>
                        <a:rPr lang="en-GB" sz="1000" b="0" dirty="0">
                          <a:solidFill>
                            <a:srgbClr val="0070C0"/>
                          </a:solidFill>
                          <a:latin typeface="Palatino" pitchFamily="2" charset="77"/>
                          <a:ea typeface="Palatino" pitchFamily="2" charset="77"/>
                        </a:rPr>
                        <a:t>Member States shall ensure that companies </a:t>
                      </a:r>
                      <a:r>
                        <a:rPr lang="en-GB" sz="1000" b="1" dirty="0">
                          <a:solidFill>
                            <a:srgbClr val="0070C0"/>
                          </a:solidFill>
                          <a:latin typeface="Palatino" pitchFamily="2" charset="77"/>
                          <a:ea typeface="Palatino" pitchFamily="2" charset="77"/>
                        </a:rPr>
                        <a:t>take appropriate measures to carry out effective engagement with stakeholders</a:t>
                      </a:r>
                      <a:r>
                        <a:rPr lang="en-GB" sz="1000" b="0" dirty="0">
                          <a:solidFill>
                            <a:srgbClr val="0070C0"/>
                          </a:solidFill>
                          <a:latin typeface="Palatino" pitchFamily="2" charset="77"/>
                          <a:ea typeface="Palatino" pitchFamily="2" charset="77"/>
                        </a:rPr>
                        <a:t>” in the due diligence process, potentially suspending or terminating their activities when needed. (CSDDD text, pp.38/58)</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000" b="0" kern="1200" dirty="0">
                          <a:solidFill>
                            <a:srgbClr val="C00000"/>
                          </a:solidFill>
                          <a:latin typeface="Palatino" pitchFamily="2" charset="77"/>
                          <a:ea typeface="Palatino" pitchFamily="2" charset="77"/>
                          <a:cs typeface="+mn-cs"/>
                        </a:rPr>
                        <a:t>However, there is no mention about raising public awareness (e.g., through creative and popular tools such as documentaries, media, etc.) about the negative impacts of beef, soy (or other relevant commodity) supply chains in biodiversity or human rights, in Europe and in sourcing countries. Strategies to raise awareness about these issues could be important to change “values” of the population toward better prioritizing biodiversity in every-day decisions and behaviours.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925219"/>
                  </a:ext>
                </a:extLst>
              </a:tr>
            </a:tbl>
          </a:graphicData>
        </a:graphic>
      </p:graphicFrame>
      <p:sp>
        <p:nvSpPr>
          <p:cNvPr id="8" name="Titel 1">
            <a:extLst>
              <a:ext uri="{FF2B5EF4-FFF2-40B4-BE49-F238E27FC236}">
                <a16:creationId xmlns:a16="http://schemas.microsoft.com/office/drawing/2014/main" id="{6EB234AD-6DF5-4D21-C230-C560913D02F6}"/>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2" name="TextBox 1">
            <a:extLst>
              <a:ext uri="{FF2B5EF4-FFF2-40B4-BE49-F238E27FC236}">
                <a16:creationId xmlns:a16="http://schemas.microsoft.com/office/drawing/2014/main" id="{E87EBE1F-8ECE-6037-482F-E996F764F05C}"/>
              </a:ext>
            </a:extLst>
          </p:cNvPr>
          <p:cNvSpPr txBox="1"/>
          <p:nvPr/>
        </p:nvSpPr>
        <p:spPr>
          <a:xfrm>
            <a:off x="838200" y="5832825"/>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28041969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C9D1D-52E2-8529-754E-3C9A9BAFA999}"/>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30D5E5E7-2584-35E6-29A5-87380BC28E65}"/>
              </a:ext>
            </a:extLst>
          </p:cNvPr>
          <p:cNvSpPr>
            <a:spLocks noGrp="1"/>
          </p:cNvSpPr>
          <p:nvPr>
            <p:ph type="sldNum" sz="quarter" idx="12"/>
          </p:nvPr>
        </p:nvSpPr>
        <p:spPr/>
        <p:txBody>
          <a:bodyPr/>
          <a:lstStyle/>
          <a:p>
            <a:fld id="{D725F4C8-A4ED-4F06-9015-63B7B8FAC2B8}" type="slidenum">
              <a:rPr lang="de-DE" smtClean="0"/>
              <a:t>34</a:t>
            </a:fld>
            <a:endParaRPr lang="de-DE"/>
          </a:p>
        </p:txBody>
      </p:sp>
      <p:graphicFrame>
        <p:nvGraphicFramePr>
          <p:cNvPr id="5" name="Table 4">
            <a:extLst>
              <a:ext uri="{FF2B5EF4-FFF2-40B4-BE49-F238E27FC236}">
                <a16:creationId xmlns:a16="http://schemas.microsoft.com/office/drawing/2014/main" id="{36337331-82E0-0117-A339-40D76571F208}"/>
              </a:ext>
            </a:extLst>
          </p:cNvPr>
          <p:cNvGraphicFramePr>
            <a:graphicFrameLocks noGrp="1"/>
          </p:cNvGraphicFramePr>
          <p:nvPr>
            <p:extLst>
              <p:ext uri="{D42A27DB-BD31-4B8C-83A1-F6EECF244321}">
                <p14:modId xmlns:p14="http://schemas.microsoft.com/office/powerpoint/2010/main" val="1236576208"/>
              </p:ext>
            </p:extLst>
          </p:nvPr>
        </p:nvGraphicFramePr>
        <p:xfrm>
          <a:off x="944077" y="1642563"/>
          <a:ext cx="10440000" cy="4206240"/>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510484">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CHANGE 8</a:t>
                      </a:r>
                    </a:p>
                    <a:p>
                      <a:pPr marL="0" marR="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Banning </a:t>
                      </a:r>
                      <a:r>
                        <a:rPr lang="en-GB" sz="1100" b="1" dirty="0">
                          <a:solidFill>
                            <a:schemeClr val="tx1"/>
                          </a:solidFill>
                          <a:latin typeface="Palatino" pitchFamily="2" charset="77"/>
                          <a:ea typeface="Palatino" pitchFamily="2" charset="77"/>
                        </a:rPr>
                        <a:t>financing</a:t>
                      </a:r>
                      <a:r>
                        <a:rPr lang="en-GB" sz="1100" b="0" dirty="0">
                          <a:solidFill>
                            <a:schemeClr val="tx1"/>
                          </a:solidFill>
                          <a:latin typeface="Palatino" pitchFamily="2" charset="77"/>
                          <a:ea typeface="Palatino" pitchFamily="2" charset="77"/>
                        </a:rPr>
                        <a:t> deforestation or forest degradation, by means of applying the necessary financial measures to banks, chemical companies, trading companies, large agribusiness firms, or others </a:t>
                      </a:r>
                      <a:r>
                        <a:rPr lang="en-GB" sz="1100" b="1" dirty="0">
                          <a:solidFill>
                            <a:schemeClr val="tx1"/>
                          </a:solidFill>
                          <a:latin typeface="Palatino" pitchFamily="2" charset="77"/>
                          <a:ea typeface="Palatino" pitchFamily="2" charset="77"/>
                        </a:rPr>
                        <a:t>linked to intensive farming production &amp; trade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Palatino" pitchFamily="2" charset="77"/>
                          <a:ea typeface="Palatino" pitchFamily="2" charset="77"/>
                        </a:rPr>
                        <a:t>EU Biodiversity Strategy for 2030 </a:t>
                      </a:r>
                    </a:p>
                    <a:p>
                      <a:r>
                        <a:rPr lang="en-GB" sz="1000" b="0" dirty="0">
                          <a:solidFill>
                            <a:srgbClr val="0070C0"/>
                          </a:solidFill>
                          <a:latin typeface="Palatino" pitchFamily="2" charset="77"/>
                          <a:ea typeface="Palatino" pitchFamily="2" charset="77"/>
                        </a:rPr>
                        <a:t>Partially addresses this change through:</a:t>
                      </a:r>
                    </a:p>
                    <a:p>
                      <a:r>
                        <a:rPr lang="en-GB" sz="1000" b="0" dirty="0">
                          <a:solidFill>
                            <a:srgbClr val="0070C0"/>
                          </a:solidFill>
                          <a:latin typeface="Palatino" pitchFamily="2" charset="77"/>
                          <a:ea typeface="Palatino" pitchFamily="2" charset="77"/>
                        </a:rPr>
                        <a:t>a) Pillar 4 (A global biodiversity agenda), to encourage global action through external policies, trade agreements and bilateral programmes), especially through key commitment to “cooperate with partners to mainstream biodiversity into all development and partnership policies, increase </a:t>
                      </a:r>
                      <a:r>
                        <a:rPr lang="en-GB" sz="1000" b="1" dirty="0">
                          <a:solidFill>
                            <a:srgbClr val="0070C0"/>
                          </a:solidFill>
                          <a:latin typeface="Palatino" pitchFamily="2" charset="77"/>
                          <a:ea typeface="Palatino" pitchFamily="2" charset="77"/>
                        </a:rPr>
                        <a:t>financial support and phase out subsidies harmful</a:t>
                      </a:r>
                      <a:r>
                        <a:rPr lang="en-GB" sz="1000" b="0" dirty="0">
                          <a:solidFill>
                            <a:srgbClr val="0070C0"/>
                          </a:solidFill>
                          <a:latin typeface="Palatino" pitchFamily="2" charset="77"/>
                          <a:ea typeface="Palatino" pitchFamily="2" charset="77"/>
                        </a:rPr>
                        <a:t> to biodiversity.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415418">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European Union Deforestation Regulation (EUDR)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000" b="0" kern="1200" dirty="0">
                          <a:solidFill>
                            <a:srgbClr val="0070C0"/>
                          </a:solidFill>
                          <a:latin typeface="Palatino" pitchFamily="2" charset="77"/>
                          <a:ea typeface="Palatino" pitchFamily="2" charset="77"/>
                          <a:cs typeface="+mn-cs"/>
                        </a:rPr>
                        <a:t>Chapter 8 (Review), Article 34 (Review): “</a:t>
                      </a:r>
                      <a:r>
                        <a:rPr lang="en-GB" sz="1000" b="0" kern="1200" dirty="0">
                          <a:solidFill>
                            <a:srgbClr val="0070C0"/>
                          </a:solidFill>
                          <a:latin typeface="Palatino" pitchFamily="2" charset="77"/>
                          <a:ea typeface="Palatino" pitchFamily="2" charset="77"/>
                          <a:cs typeface="+mn-cs"/>
                        </a:rPr>
                        <a:t>The impact assessment referred to in paragraph 2 shall also evaluate the role of </a:t>
                      </a:r>
                      <a:r>
                        <a:rPr lang="en-GB" sz="1000" b="1" kern="1200" dirty="0">
                          <a:solidFill>
                            <a:srgbClr val="0070C0"/>
                          </a:solidFill>
                          <a:latin typeface="Palatino" pitchFamily="2" charset="77"/>
                          <a:ea typeface="Palatino" pitchFamily="2" charset="77"/>
                          <a:cs typeface="+mn-cs"/>
                        </a:rPr>
                        <a:t>financial institutions</a:t>
                      </a:r>
                      <a:r>
                        <a:rPr lang="en-GB" sz="1000" b="0" kern="1200" dirty="0">
                          <a:solidFill>
                            <a:srgbClr val="0070C0"/>
                          </a:solidFill>
                          <a:latin typeface="Palatino" pitchFamily="2" charset="77"/>
                          <a:ea typeface="Palatino" pitchFamily="2" charset="77"/>
                          <a:cs typeface="+mn-cs"/>
                        </a:rPr>
                        <a:t> in preventing financial flows that contribute directly or indirectly to deforestation and forest degradation and assess the need to provide for any specific obligations for financial institutions in Union legal acts in that regard, taking into account any relevant existing horizontal and sectoral legislation.” (EUDR text, pg. 35/42)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dirty="0">
                          <a:solidFill>
                            <a:srgbClr val="C00000"/>
                          </a:solidFill>
                          <a:latin typeface="Palatino" pitchFamily="2" charset="77"/>
                          <a:ea typeface="Palatino" pitchFamily="2" charset="77"/>
                        </a:rPr>
                        <a:t>But it would also be important to prevent EU funding for large scale agribusiness firms and related businesses (e.g., pesticide producing and exporting MNCs). </a:t>
                      </a:r>
                      <a:endParaRPr lang="en-GB" sz="1000" b="0" kern="1200" dirty="0">
                        <a:solidFill>
                          <a:schemeClr val="tx1"/>
                        </a:solidFill>
                        <a:latin typeface="Palatino" pitchFamily="2" charset="77"/>
                        <a:ea typeface="Palatino" pitchFamily="2" charset="7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925219"/>
                  </a:ext>
                </a:extLst>
              </a:tr>
              <a:tr h="830836">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Corporate Sustainability Due Diligence Directive (CSDDD)</a:t>
                      </a:r>
                      <a:endParaRPr lang="en-GB" sz="1000" b="1" dirty="0">
                        <a:solidFill>
                          <a:schemeClr val="tx1"/>
                        </a:solidFill>
                        <a:latin typeface="Palatino" pitchFamily="2" charset="77"/>
                        <a:ea typeface="Palatino" pitchFamily="2" charset="77"/>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dirty="0">
                          <a:solidFill>
                            <a:srgbClr val="C00000"/>
                          </a:solidFill>
                          <a:latin typeface="Palatino" pitchFamily="2" charset="77"/>
                          <a:ea typeface="Palatino" pitchFamily="2" charset="77"/>
                        </a:rPr>
                        <a:t>There is no direct mention on the Directive to banning financing or subsiding activities (directly or indirectly) leading to deforestation or forest degradation, but Para 31 observes that Member States can adopt more stringent regulations, for “regulating specific adverse impacts or specific sectors”, for example, finance.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a:solidFill>
                            <a:srgbClr val="C00000"/>
                          </a:solidFill>
                          <a:latin typeface="Palatino" pitchFamily="2" charset="77"/>
                          <a:ea typeface="Palatino" pitchFamily="2" charset="77"/>
                        </a:rPr>
                        <a:t>Para 31 : “It is essential to establish a Union framework for a responsible and sustainable approach to global value chains, given the importance of companies as a pillar in the construction of a sustainable society and economy. The emergence of binding law in several Member States has given rise to the need for a level playing field for companies in order to avoid fragmentation and to provide legal certainty for businesses operating in the internal market  (…) Nonetheless, this Directive should not preclude Member States from (…)  introducing provisions of national law that are more specific in terms of their objective or the field covered, such as provisions of national law regulating specific adverse impacts or specific sectors of activity, in order to achieve a different level of protection of human, employment and social rights, the environment or the climate.” (</a:t>
                      </a:r>
                      <a:r>
                        <a:rPr lang="en-GB" sz="1000" b="0" kern="1200" dirty="0">
                          <a:solidFill>
                            <a:srgbClr val="C00000"/>
                          </a:solidFill>
                          <a:latin typeface="Palatino" pitchFamily="2" charset="77"/>
                          <a:ea typeface="Palatino" pitchFamily="2" charset="77"/>
                          <a:cs typeface="+mn-cs"/>
                        </a:rPr>
                        <a:t>CSDDD text, pg. 7-8/58). </a:t>
                      </a:r>
                      <a:r>
                        <a:rPr lang="en-NL" sz="1000" b="0" dirty="0">
                          <a:solidFill>
                            <a:schemeClr val="tx1"/>
                          </a:solidFill>
                          <a:latin typeface="Palatino" pitchFamily="2" charset="77"/>
                          <a:ea typeface="Palatino" pitchFamily="2" charset="77"/>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8748664"/>
                  </a:ext>
                </a:extLst>
              </a:tr>
            </a:tbl>
          </a:graphicData>
        </a:graphic>
      </p:graphicFrame>
      <p:sp>
        <p:nvSpPr>
          <p:cNvPr id="8" name="Titel 1">
            <a:extLst>
              <a:ext uri="{FF2B5EF4-FFF2-40B4-BE49-F238E27FC236}">
                <a16:creationId xmlns:a16="http://schemas.microsoft.com/office/drawing/2014/main" id="{AAF4E1D7-03A9-2B45-4098-6B767DDFBD10}"/>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2" name="TextBox 1">
            <a:extLst>
              <a:ext uri="{FF2B5EF4-FFF2-40B4-BE49-F238E27FC236}">
                <a16:creationId xmlns:a16="http://schemas.microsoft.com/office/drawing/2014/main" id="{1D7FCEB7-7984-1E9E-299C-6081A2988CFE}"/>
              </a:ext>
            </a:extLst>
          </p:cNvPr>
          <p:cNvSpPr txBox="1"/>
          <p:nvPr/>
        </p:nvSpPr>
        <p:spPr>
          <a:xfrm>
            <a:off x="838200" y="5832825"/>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8044602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42A31-6EC0-DA23-6A5E-6CF293E304D4}"/>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9FF3BC13-1B53-708A-DDE7-33532BA6F34D}"/>
              </a:ext>
            </a:extLst>
          </p:cNvPr>
          <p:cNvSpPr>
            <a:spLocks noGrp="1"/>
          </p:cNvSpPr>
          <p:nvPr>
            <p:ph type="sldNum" sz="quarter" idx="12"/>
          </p:nvPr>
        </p:nvSpPr>
        <p:spPr/>
        <p:txBody>
          <a:bodyPr/>
          <a:lstStyle/>
          <a:p>
            <a:fld id="{D725F4C8-A4ED-4F06-9015-63B7B8FAC2B8}" type="slidenum">
              <a:rPr lang="de-DE" smtClean="0"/>
              <a:t>35</a:t>
            </a:fld>
            <a:endParaRPr lang="de-DE"/>
          </a:p>
        </p:txBody>
      </p:sp>
      <p:graphicFrame>
        <p:nvGraphicFramePr>
          <p:cNvPr id="5" name="Table 4">
            <a:extLst>
              <a:ext uri="{FF2B5EF4-FFF2-40B4-BE49-F238E27FC236}">
                <a16:creationId xmlns:a16="http://schemas.microsoft.com/office/drawing/2014/main" id="{06184326-08D3-718D-BA10-03F670C13B32}"/>
              </a:ext>
            </a:extLst>
          </p:cNvPr>
          <p:cNvGraphicFramePr>
            <a:graphicFrameLocks noGrp="1"/>
          </p:cNvGraphicFramePr>
          <p:nvPr>
            <p:extLst>
              <p:ext uri="{D42A27DB-BD31-4B8C-83A1-F6EECF244321}">
                <p14:modId xmlns:p14="http://schemas.microsoft.com/office/powerpoint/2010/main" val="958465583"/>
              </p:ext>
            </p:extLst>
          </p:nvPr>
        </p:nvGraphicFramePr>
        <p:xfrm>
          <a:off x="944077" y="1642563"/>
          <a:ext cx="10440000" cy="2183458"/>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1756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a:solidFill>
                            <a:schemeClr val="tx1"/>
                          </a:solidFill>
                          <a:latin typeface="Palatino" pitchFamily="2" charset="77"/>
                          <a:ea typeface="Palatino" pitchFamily="2" charset="77"/>
                        </a:rPr>
                        <a:t>CHANGE 8</a:t>
                      </a:r>
                    </a:p>
                    <a:p>
                      <a:pPr marL="0" marR="0" indent="0" algn="l" defTabSz="914400" rtl="0" eaLnBrk="1" fontAlgn="auto" latinLnBrk="0" hangingPunct="1">
                        <a:lnSpc>
                          <a:spcPct val="100000"/>
                        </a:lnSpc>
                        <a:spcBef>
                          <a:spcPts val="0"/>
                        </a:spcBef>
                        <a:spcAft>
                          <a:spcPts val="0"/>
                        </a:spcAft>
                        <a:buClrTx/>
                        <a:buSzTx/>
                        <a:buFontTx/>
                        <a:buNone/>
                        <a:tabLst/>
                        <a:defRPr/>
                      </a:pPr>
                      <a:r>
                        <a:rPr lang="en-GB" sz="1100" b="0">
                          <a:solidFill>
                            <a:schemeClr val="tx1"/>
                          </a:solidFill>
                          <a:latin typeface="Palatino" pitchFamily="2" charset="77"/>
                          <a:ea typeface="Palatino" pitchFamily="2" charset="77"/>
                        </a:rPr>
                        <a:t>Banning </a:t>
                      </a:r>
                      <a:r>
                        <a:rPr lang="en-GB" sz="1100" b="1">
                          <a:solidFill>
                            <a:schemeClr val="tx1"/>
                          </a:solidFill>
                          <a:latin typeface="Palatino" pitchFamily="2" charset="77"/>
                          <a:ea typeface="Palatino" pitchFamily="2" charset="77"/>
                        </a:rPr>
                        <a:t>financing</a:t>
                      </a:r>
                      <a:r>
                        <a:rPr lang="en-GB" sz="1100" b="0">
                          <a:solidFill>
                            <a:schemeClr val="tx1"/>
                          </a:solidFill>
                          <a:latin typeface="Palatino" pitchFamily="2" charset="77"/>
                          <a:ea typeface="Palatino" pitchFamily="2" charset="77"/>
                        </a:rPr>
                        <a:t> deforestation or forest degradation, by means of applying the necessary financial measures to banks, chemical companies, trading companies, large agribusiness firms, or others </a:t>
                      </a:r>
                      <a:r>
                        <a:rPr lang="en-GB" sz="1100" b="1">
                          <a:solidFill>
                            <a:schemeClr val="tx1"/>
                          </a:solidFill>
                          <a:latin typeface="Palatino" pitchFamily="2" charset="77"/>
                          <a:ea typeface="Palatino" pitchFamily="2" charset="77"/>
                        </a:rPr>
                        <a:t>linked to intensive farming production &amp; trade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Palatino" pitchFamily="2" charset="77"/>
                          <a:ea typeface="Palatino" pitchFamily="2" charset="77"/>
                        </a:rPr>
                        <a:t>Kunming-Montreal Global Biodiversity Framework (2022)</a:t>
                      </a:r>
                    </a:p>
                    <a:p>
                      <a:r>
                        <a:rPr lang="en-GB" sz="1000" b="0" dirty="0">
                          <a:solidFill>
                            <a:srgbClr val="0070C0"/>
                          </a:solidFill>
                          <a:latin typeface="Palatino" pitchFamily="2" charset="77"/>
                          <a:ea typeface="Palatino" pitchFamily="2" charset="77"/>
                        </a:rPr>
                        <a:t>The Framework proposes 23 targets for 2030 and 4 goals for 2050 adopted by the CBD to </a:t>
                      </a:r>
                      <a:r>
                        <a:rPr lang="en-GB" sz="1000" b="1" dirty="0">
                          <a:solidFill>
                            <a:srgbClr val="0070C0"/>
                          </a:solidFill>
                          <a:latin typeface="Palatino" pitchFamily="2" charset="77"/>
                          <a:ea typeface="Palatino" pitchFamily="2" charset="77"/>
                        </a:rPr>
                        <a:t>halt biodiversity loss, </a:t>
                      </a:r>
                      <a:r>
                        <a:rPr lang="en-GB" sz="1000" b="0" dirty="0">
                          <a:solidFill>
                            <a:srgbClr val="0070C0"/>
                          </a:solidFill>
                          <a:latin typeface="Palatino" pitchFamily="2" charset="77"/>
                          <a:ea typeface="Palatino" pitchFamily="2" charset="77"/>
                        </a:rPr>
                        <a:t>with a focus on “protecting 30% of </a:t>
                      </a:r>
                      <a:r>
                        <a:rPr lang="en-GB" sz="1000" b="1" dirty="0">
                          <a:solidFill>
                            <a:srgbClr val="0070C0"/>
                          </a:solidFill>
                          <a:latin typeface="Palatino" pitchFamily="2" charset="77"/>
                          <a:ea typeface="Palatino" pitchFamily="2" charset="77"/>
                        </a:rPr>
                        <a:t>land</a:t>
                      </a:r>
                      <a:r>
                        <a:rPr lang="en-GB" sz="1000" b="0" dirty="0">
                          <a:solidFill>
                            <a:srgbClr val="0070C0"/>
                          </a:solidFill>
                          <a:latin typeface="Palatino" pitchFamily="2" charset="77"/>
                          <a:ea typeface="Palatino" pitchFamily="2" charset="77"/>
                        </a:rPr>
                        <a:t> and marine areas and </a:t>
                      </a:r>
                      <a:r>
                        <a:rPr lang="en-GB" sz="1000" b="1" dirty="0">
                          <a:solidFill>
                            <a:srgbClr val="0070C0"/>
                          </a:solidFill>
                          <a:latin typeface="Palatino" pitchFamily="2" charset="77"/>
                          <a:ea typeface="Palatino" pitchFamily="2" charset="77"/>
                        </a:rPr>
                        <a:t>restoring ecosystems</a:t>
                      </a:r>
                      <a:r>
                        <a:rPr lang="en-GB" sz="1000" b="0" dirty="0">
                          <a:solidFill>
                            <a:srgbClr val="0070C0"/>
                          </a:solidFill>
                          <a:latin typeface="Palatino" pitchFamily="2" charset="77"/>
                          <a:ea typeface="Palatino" pitchFamily="2" charset="77"/>
                        </a:rPr>
                        <a:t>. It emphasises mobilizing </a:t>
                      </a:r>
                      <a:r>
                        <a:rPr lang="en-GB" sz="1000" b="1" dirty="0">
                          <a:solidFill>
                            <a:srgbClr val="0070C0"/>
                          </a:solidFill>
                          <a:latin typeface="Palatino" pitchFamily="2" charset="77"/>
                          <a:ea typeface="Palatino" pitchFamily="2" charset="77"/>
                        </a:rPr>
                        <a:t>financial resources </a:t>
                      </a:r>
                      <a:r>
                        <a:rPr lang="en-GB" sz="1000" b="0" dirty="0">
                          <a:solidFill>
                            <a:srgbClr val="0070C0"/>
                          </a:solidFill>
                          <a:latin typeface="Palatino" pitchFamily="2" charset="77"/>
                          <a:ea typeface="Palatino" pitchFamily="2" charset="77"/>
                        </a:rPr>
                        <a:t>(…).”</a:t>
                      </a:r>
                    </a:p>
                    <a:p>
                      <a:r>
                        <a:rPr lang="en-GB" sz="1000" b="0" dirty="0">
                          <a:solidFill>
                            <a:srgbClr val="C00000"/>
                          </a:solidFill>
                          <a:latin typeface="Palatino" pitchFamily="2" charset="77"/>
                          <a:ea typeface="Palatino" pitchFamily="2" charset="77"/>
                        </a:rPr>
                        <a:t>Yet, instead of the generic proposal for “mobilizing financial resources,” we believe that there should be a strong focus on </a:t>
                      </a:r>
                      <a:r>
                        <a:rPr lang="en-GB" sz="1000" b="1" dirty="0">
                          <a:solidFill>
                            <a:srgbClr val="C00000"/>
                          </a:solidFill>
                          <a:latin typeface="Palatino" pitchFamily="2" charset="77"/>
                          <a:ea typeface="Palatino" pitchFamily="2" charset="77"/>
                        </a:rPr>
                        <a:t>transferring financial resources from </a:t>
                      </a:r>
                      <a:r>
                        <a:rPr lang="en-GB" sz="1000" b="0" dirty="0">
                          <a:solidFill>
                            <a:srgbClr val="C00000"/>
                          </a:solidFill>
                          <a:latin typeface="Palatino" pitchFamily="2" charset="77"/>
                          <a:ea typeface="Palatino" pitchFamily="2" charset="77"/>
                        </a:rPr>
                        <a:t>activities &amp; businesses linked to </a:t>
                      </a:r>
                      <a:r>
                        <a:rPr lang="en-GB" sz="1000" b="1" dirty="0">
                          <a:solidFill>
                            <a:srgbClr val="C00000"/>
                          </a:solidFill>
                          <a:latin typeface="Palatino" pitchFamily="2" charset="77"/>
                          <a:ea typeface="Palatino" pitchFamily="2" charset="77"/>
                        </a:rPr>
                        <a:t>intensive farming production and trade to small farming, organic agriculture, agroforestry systems, forest-based value chains, and other types of pro-biodiversity farming practices. </a:t>
                      </a:r>
                    </a:p>
                    <a:p>
                      <a:r>
                        <a:rPr lang="en-GB" sz="1000" b="0" dirty="0">
                          <a:solidFill>
                            <a:srgbClr val="C00000"/>
                          </a:solidFill>
                          <a:latin typeface="Palatino" pitchFamily="2" charset="77"/>
                          <a:ea typeface="Palatino" pitchFamily="2" charset="77"/>
                        </a:rPr>
                        <a:t>It’s not about more and more finance, or “financial growth” (since money has to come from “somewhere”, usually non-sustainable economic activities), it’s much more about transferring the money that we already have circulating in the economic system from anti-biodiversity practices to pro-biodiversity activities. In sum, it’s not about financial growth, it’s about redistribution of the financial resources that we already have circulating in the economy.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bl>
          </a:graphicData>
        </a:graphic>
      </p:graphicFrame>
      <p:sp>
        <p:nvSpPr>
          <p:cNvPr id="8" name="Titel 1">
            <a:extLst>
              <a:ext uri="{FF2B5EF4-FFF2-40B4-BE49-F238E27FC236}">
                <a16:creationId xmlns:a16="http://schemas.microsoft.com/office/drawing/2014/main" id="{AD220ADB-9233-AC57-3AEC-B1CC5FC73AA9}"/>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2" name="TextBox 1">
            <a:extLst>
              <a:ext uri="{FF2B5EF4-FFF2-40B4-BE49-F238E27FC236}">
                <a16:creationId xmlns:a16="http://schemas.microsoft.com/office/drawing/2014/main" id="{6E7749ED-9CF6-3049-DDF2-12D51FFD5202}"/>
              </a:ext>
            </a:extLst>
          </p:cNvPr>
          <p:cNvSpPr txBox="1"/>
          <p:nvPr/>
        </p:nvSpPr>
        <p:spPr>
          <a:xfrm>
            <a:off x="838200" y="5832825"/>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2195979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CC883-5AF1-3F2B-6E46-5CB1BD3DFF6B}"/>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72937033-14DF-217C-9CD4-FD8A78AEFBE8}"/>
              </a:ext>
            </a:extLst>
          </p:cNvPr>
          <p:cNvSpPr>
            <a:spLocks noGrp="1"/>
          </p:cNvSpPr>
          <p:nvPr>
            <p:ph type="sldNum" sz="quarter" idx="12"/>
          </p:nvPr>
        </p:nvSpPr>
        <p:spPr/>
        <p:txBody>
          <a:bodyPr/>
          <a:lstStyle/>
          <a:p>
            <a:fld id="{D725F4C8-A4ED-4F06-9015-63B7B8FAC2B8}" type="slidenum">
              <a:rPr lang="de-DE" smtClean="0"/>
              <a:t>36</a:t>
            </a:fld>
            <a:endParaRPr lang="de-DE"/>
          </a:p>
        </p:txBody>
      </p:sp>
      <p:graphicFrame>
        <p:nvGraphicFramePr>
          <p:cNvPr id="5" name="Table 4">
            <a:extLst>
              <a:ext uri="{FF2B5EF4-FFF2-40B4-BE49-F238E27FC236}">
                <a16:creationId xmlns:a16="http://schemas.microsoft.com/office/drawing/2014/main" id="{A53A43BB-7912-12AD-FA77-EA7CCA1939ED}"/>
              </a:ext>
            </a:extLst>
          </p:cNvPr>
          <p:cNvGraphicFramePr>
            <a:graphicFrameLocks noGrp="1"/>
          </p:cNvGraphicFramePr>
          <p:nvPr>
            <p:extLst>
              <p:ext uri="{D42A27DB-BD31-4B8C-83A1-F6EECF244321}">
                <p14:modId xmlns:p14="http://schemas.microsoft.com/office/powerpoint/2010/main" val="2149392657"/>
              </p:ext>
            </p:extLst>
          </p:nvPr>
        </p:nvGraphicFramePr>
        <p:xfrm>
          <a:off x="944077" y="1642563"/>
          <a:ext cx="10440000" cy="4511040"/>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510484">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CHANGE 9</a:t>
                      </a:r>
                    </a:p>
                    <a:p>
                      <a:pPr marL="0" marR="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Reducing share of animal protein in the </a:t>
                      </a:r>
                      <a:r>
                        <a:rPr lang="en-GB" sz="1100" b="1" dirty="0">
                          <a:solidFill>
                            <a:schemeClr val="tx1"/>
                          </a:solidFill>
                          <a:latin typeface="Palatino" pitchFamily="2" charset="77"/>
                          <a:ea typeface="Palatino" pitchFamily="2" charset="77"/>
                        </a:rPr>
                        <a:t>food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Palatino" pitchFamily="2" charset="77"/>
                          <a:ea typeface="Palatino" pitchFamily="2" charset="77"/>
                        </a:rPr>
                        <a:t>EU Biodiversity Strategy for 2030 </a:t>
                      </a:r>
                    </a:p>
                    <a:p>
                      <a:r>
                        <a:rPr lang="en-GB" sz="1000" b="0" dirty="0">
                          <a:solidFill>
                            <a:srgbClr val="0070C0"/>
                          </a:solidFill>
                          <a:latin typeface="Palatino" pitchFamily="2" charset="77"/>
                          <a:ea typeface="Palatino" pitchFamily="2" charset="77"/>
                        </a:rPr>
                        <a:t>Partially addresses this change through:</a:t>
                      </a:r>
                    </a:p>
                    <a:p>
                      <a:pPr marL="171450" indent="-171450">
                        <a:buFont typeface="Arial" panose="020B0604020202020204" pitchFamily="34" charset="0"/>
                        <a:buChar char="•"/>
                      </a:pPr>
                      <a:r>
                        <a:rPr lang="en-GB" sz="1000" b="0" dirty="0">
                          <a:solidFill>
                            <a:srgbClr val="0070C0"/>
                          </a:solidFill>
                          <a:latin typeface="Palatino" pitchFamily="2" charset="77"/>
                          <a:ea typeface="Palatino" pitchFamily="2" charset="77"/>
                        </a:rPr>
                        <a:t>Pillar 3 (Enabling transformative change), key commitment to “support a Business for Biodiversity movement”, and create incentives and eliminate barriers for nature-based solutions; and </a:t>
                      </a:r>
                    </a:p>
                    <a:p>
                      <a:pPr marL="171450" indent="-171450">
                        <a:buFont typeface="Arial" panose="020B0604020202020204" pitchFamily="34" charset="0"/>
                        <a:buChar char="•"/>
                      </a:pPr>
                      <a:r>
                        <a:rPr lang="en-GB" sz="1000" b="0" dirty="0">
                          <a:solidFill>
                            <a:srgbClr val="0070C0"/>
                          </a:solidFill>
                          <a:latin typeface="Palatino" pitchFamily="2" charset="77"/>
                          <a:ea typeface="Palatino" pitchFamily="2" charset="77"/>
                        </a:rPr>
                        <a:t>Pillar 4 (A global biodiversity agenda), to encourage global action through external policies, trade agreements and bilateral programmes), especially through key commitment on: “introduce measures to avoid placing products associated with deforestation on the EU market and promote forest friendly imports and value chains.”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415418">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European Union Deforestation Regulation (EUDR)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C00000"/>
                          </a:solidFill>
                          <a:latin typeface="Palatino" pitchFamily="2" charset="77"/>
                          <a:ea typeface="Palatino" pitchFamily="2" charset="77"/>
                          <a:cs typeface="+mn-cs"/>
                        </a:rPr>
                        <a:t>This change is not addressed in the EUDR. The only part which directly cites the  “food system” is the following, which do not focus on reducing the share of animal protein in the food supply: “Biodiversity is essential for the resilience of ecosystems and their services both at local and at global level. Over half of the global gross domestic product depends on nature and the services it provides. Three major economic sectors – construction, agriculture, and </a:t>
                      </a:r>
                      <a:r>
                        <a:rPr lang="en-GB" sz="1000" b="1" kern="1200" dirty="0">
                          <a:solidFill>
                            <a:srgbClr val="C00000"/>
                          </a:solidFill>
                          <a:latin typeface="Palatino" pitchFamily="2" charset="77"/>
                          <a:ea typeface="Palatino" pitchFamily="2" charset="77"/>
                          <a:cs typeface="+mn-cs"/>
                        </a:rPr>
                        <a:t>food and drink </a:t>
                      </a:r>
                      <a:r>
                        <a:rPr lang="en-GB" sz="1000" b="0" kern="1200" dirty="0">
                          <a:solidFill>
                            <a:srgbClr val="C00000"/>
                          </a:solidFill>
                          <a:latin typeface="Palatino" pitchFamily="2" charset="77"/>
                          <a:ea typeface="Palatino" pitchFamily="2" charset="77"/>
                          <a:cs typeface="+mn-cs"/>
                        </a:rPr>
                        <a:t>– all highly depend on nature. Biodiversity loss threatens sustainable water cycles and </a:t>
                      </a:r>
                      <a:r>
                        <a:rPr lang="en-GB" sz="1000" b="1" kern="1200" dirty="0">
                          <a:solidFill>
                            <a:srgbClr val="C00000"/>
                          </a:solidFill>
                          <a:latin typeface="Palatino" pitchFamily="2" charset="77"/>
                          <a:ea typeface="Palatino" pitchFamily="2" charset="77"/>
                          <a:cs typeface="+mn-cs"/>
                        </a:rPr>
                        <a:t>food systems</a:t>
                      </a:r>
                      <a:r>
                        <a:rPr lang="en-GB" sz="1000" b="0" kern="1200" dirty="0">
                          <a:solidFill>
                            <a:srgbClr val="C00000"/>
                          </a:solidFill>
                          <a:latin typeface="Palatino" pitchFamily="2" charset="77"/>
                          <a:ea typeface="Palatino" pitchFamily="2" charset="77"/>
                          <a:cs typeface="+mn-cs"/>
                        </a:rPr>
                        <a:t>, putting </a:t>
                      </a:r>
                      <a:r>
                        <a:rPr lang="en-GB" sz="1000" b="1" kern="1200" dirty="0">
                          <a:solidFill>
                            <a:srgbClr val="C00000"/>
                          </a:solidFill>
                          <a:latin typeface="Palatino" pitchFamily="2" charset="77"/>
                          <a:ea typeface="Palatino" pitchFamily="2" charset="77"/>
                          <a:cs typeface="+mn-cs"/>
                        </a:rPr>
                        <a:t>food security and nutrition </a:t>
                      </a:r>
                      <a:r>
                        <a:rPr lang="en-GB" sz="1000" b="0" kern="1200" dirty="0">
                          <a:solidFill>
                            <a:srgbClr val="C00000"/>
                          </a:solidFill>
                          <a:latin typeface="Palatino" pitchFamily="2" charset="77"/>
                          <a:ea typeface="Palatino" pitchFamily="2" charset="77"/>
                          <a:cs typeface="+mn-cs"/>
                        </a:rPr>
                        <a:t>at risk. More than 75 % of </a:t>
                      </a:r>
                      <a:r>
                        <a:rPr lang="en-GB" sz="1000" b="1" kern="1200" dirty="0">
                          <a:solidFill>
                            <a:srgbClr val="C00000"/>
                          </a:solidFill>
                          <a:latin typeface="Palatino" pitchFamily="2" charset="77"/>
                          <a:ea typeface="Palatino" pitchFamily="2" charset="77"/>
                          <a:cs typeface="+mn-cs"/>
                        </a:rPr>
                        <a:t>global food crop </a:t>
                      </a:r>
                      <a:r>
                        <a:rPr lang="en-GB" sz="1000" b="0" kern="1200" dirty="0">
                          <a:solidFill>
                            <a:srgbClr val="C00000"/>
                          </a:solidFill>
                          <a:latin typeface="Palatino" pitchFamily="2" charset="77"/>
                          <a:ea typeface="Palatino" pitchFamily="2" charset="77"/>
                          <a:cs typeface="+mn-cs"/>
                        </a:rPr>
                        <a:t>types rely on animal pollination.” (EUDR text, pg. 2/42)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925219"/>
                  </a:ext>
                </a:extLst>
              </a:tr>
              <a:tr h="830836">
                <a:tc vMerge="1">
                  <a:txBody>
                    <a:bodyPr/>
                    <a:lstStyle/>
                    <a:p>
                      <a:endParaRPr lang="en-GB" sz="1100" b="0" dirty="0">
                        <a:solidFill>
                          <a:schemeClr val="tx1"/>
                        </a:solidFill>
                        <a:latin typeface="Palatino" pitchFamily="2" charset="77"/>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00" b="1" dirty="0">
                          <a:solidFill>
                            <a:schemeClr val="tx1"/>
                          </a:solidFill>
                          <a:latin typeface="Palatino" pitchFamily="2" charset="77"/>
                          <a:ea typeface="Palatino" pitchFamily="2" charset="77"/>
                        </a:rPr>
                        <a:t>Corporate Sustainability Due Diligence Directive (CSDDD)</a:t>
                      </a:r>
                    </a:p>
                    <a:p>
                      <a:pPr marL="0" indent="0" algn="l">
                        <a:buFont typeface="Arial" panose="020B0604020202020204" pitchFamily="34" charset="0"/>
                        <a:buNone/>
                      </a:pPr>
                      <a:r>
                        <a:rPr lang="en-NL" sz="1000" b="0" dirty="0">
                          <a:solidFill>
                            <a:srgbClr val="0070C0"/>
                          </a:solidFill>
                          <a:latin typeface="Palatino" pitchFamily="2" charset="77"/>
                          <a:ea typeface="Palatino" pitchFamily="2" charset="77"/>
                        </a:rPr>
                        <a:t>The text of the CSDDD has important steps regarding the food system and food supply chains, such as the following: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rgbClr val="0070C0"/>
                          </a:solidFill>
                          <a:latin typeface="Palatino" pitchFamily="2" charset="77"/>
                          <a:ea typeface="Palatino" pitchFamily="2" charset="77"/>
                          <a:cs typeface="+mn-cs"/>
                        </a:rPr>
                        <a:t>Introduction, Para 32: “This Directive aims to comprehensively cover human rights, including all five fundamental principles and rights at work as defined in the </a:t>
                      </a:r>
                      <a:r>
                        <a:rPr lang="en-GB" sz="900" b="1" kern="1200" dirty="0">
                          <a:solidFill>
                            <a:srgbClr val="0070C0"/>
                          </a:solidFill>
                          <a:latin typeface="Palatino" pitchFamily="2" charset="77"/>
                          <a:ea typeface="Palatino" pitchFamily="2" charset="77"/>
                          <a:cs typeface="+mn-cs"/>
                        </a:rPr>
                        <a:t>1998 ILO Declaration on fundamental principles and rights at work</a:t>
                      </a:r>
                      <a:r>
                        <a:rPr lang="en-GB" sz="900" b="0" kern="1200" dirty="0">
                          <a:solidFill>
                            <a:srgbClr val="0070C0"/>
                          </a:solidFill>
                          <a:latin typeface="Palatino" pitchFamily="2" charset="77"/>
                          <a:ea typeface="Palatino" pitchFamily="2" charset="77"/>
                          <a:cs typeface="+mn-cs"/>
                        </a:rPr>
                        <a:t>. In order to achieve a meaningful contribution to the sustainability transition, due diligence under this Directive should be carried out with respect to adverse human rights impacts on persons resulting from the abuse of one of the rights as enshrined in the international instruments listed in Part I, Section 1, of the Annex to this Directive  (…)  Those prohibitions include the prohibition of causing any measurable </a:t>
                      </a:r>
                      <a:r>
                        <a:rPr lang="en-GB" sz="900" b="1" kern="1200" dirty="0">
                          <a:solidFill>
                            <a:srgbClr val="0070C0"/>
                          </a:solidFill>
                          <a:latin typeface="Palatino" pitchFamily="2" charset="77"/>
                          <a:ea typeface="Palatino" pitchFamily="2" charset="77"/>
                          <a:cs typeface="+mn-cs"/>
                        </a:rPr>
                        <a:t>environmental degradation, such as harmful soil change, water or air pollution, harmful emissions, excessive water consumption, degradation of land, or any other impact on natural resources, such as deforestation, that substantially impairs the natural bases for the preservation and production of food, or that denies a person access to safe and clean drinking water</a:t>
                      </a:r>
                      <a:r>
                        <a:rPr lang="en-GB" sz="900" b="0" kern="1200" dirty="0">
                          <a:solidFill>
                            <a:srgbClr val="0070C0"/>
                          </a:solidFill>
                          <a:latin typeface="Palatino" pitchFamily="2" charset="77"/>
                          <a:ea typeface="Palatino" pitchFamily="2" charset="77"/>
                          <a:cs typeface="+mn-cs"/>
                        </a:rPr>
                        <a:t>, or that makes it difficult for a person to access sanitary facilities or destroys them, or that harms a person’s health, safety, normal use of land or lawfully acquired possessions, or that substantially adversely affects ecosystem services through which an ecosystem contributes directly or indirectly to human wellbeing. ” </a:t>
                      </a:r>
                      <a:r>
                        <a:rPr lang="en-GB" sz="900" b="0" dirty="0">
                          <a:solidFill>
                            <a:schemeClr val="tx1"/>
                          </a:solidFill>
                          <a:latin typeface="Palatino" pitchFamily="2" charset="77"/>
                          <a:ea typeface="Palatino" pitchFamily="2" charset="77"/>
                        </a:rPr>
                        <a:t>(</a:t>
                      </a:r>
                      <a:r>
                        <a:rPr lang="en-GB" sz="900" b="0" kern="1200" dirty="0">
                          <a:solidFill>
                            <a:srgbClr val="0070C0"/>
                          </a:solidFill>
                          <a:latin typeface="Palatino" pitchFamily="2" charset="77"/>
                          <a:ea typeface="Palatino" pitchFamily="2" charset="77"/>
                          <a:cs typeface="+mn-cs"/>
                        </a:rPr>
                        <a:t>CSDDD text, pg. 8/58).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8748664"/>
                  </a:ext>
                </a:extLst>
              </a:tr>
            </a:tbl>
          </a:graphicData>
        </a:graphic>
      </p:graphicFrame>
      <p:sp>
        <p:nvSpPr>
          <p:cNvPr id="8" name="Titel 1">
            <a:extLst>
              <a:ext uri="{FF2B5EF4-FFF2-40B4-BE49-F238E27FC236}">
                <a16:creationId xmlns:a16="http://schemas.microsoft.com/office/drawing/2014/main" id="{89BC8FE2-6A09-316E-2AD0-833164647DA6}"/>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2" name="TextBox 1">
            <a:extLst>
              <a:ext uri="{FF2B5EF4-FFF2-40B4-BE49-F238E27FC236}">
                <a16:creationId xmlns:a16="http://schemas.microsoft.com/office/drawing/2014/main" id="{3230B2CC-06ED-A4AE-87E6-2E6611CE56D4}"/>
              </a:ext>
            </a:extLst>
          </p:cNvPr>
          <p:cNvSpPr txBox="1"/>
          <p:nvPr/>
        </p:nvSpPr>
        <p:spPr>
          <a:xfrm>
            <a:off x="838200" y="5999878"/>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19737249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E2748-DF39-621C-EC5B-0BF50E9E24A6}"/>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EEBA9E52-A7B8-AE89-4398-E7F37588E151}"/>
              </a:ext>
            </a:extLst>
          </p:cNvPr>
          <p:cNvSpPr>
            <a:spLocks noGrp="1"/>
          </p:cNvSpPr>
          <p:nvPr>
            <p:ph type="sldNum" sz="quarter" idx="12"/>
          </p:nvPr>
        </p:nvSpPr>
        <p:spPr/>
        <p:txBody>
          <a:bodyPr/>
          <a:lstStyle/>
          <a:p>
            <a:fld id="{D725F4C8-A4ED-4F06-9015-63B7B8FAC2B8}" type="slidenum">
              <a:rPr lang="de-DE" smtClean="0"/>
              <a:t>37</a:t>
            </a:fld>
            <a:endParaRPr lang="de-DE"/>
          </a:p>
        </p:txBody>
      </p:sp>
      <p:graphicFrame>
        <p:nvGraphicFramePr>
          <p:cNvPr id="5" name="Table 4">
            <a:extLst>
              <a:ext uri="{FF2B5EF4-FFF2-40B4-BE49-F238E27FC236}">
                <a16:creationId xmlns:a16="http://schemas.microsoft.com/office/drawing/2014/main" id="{78C05306-A34F-E9DE-44B2-BF97EF5CADB6}"/>
              </a:ext>
            </a:extLst>
          </p:cNvPr>
          <p:cNvGraphicFramePr>
            <a:graphicFrameLocks noGrp="1"/>
          </p:cNvGraphicFramePr>
          <p:nvPr>
            <p:extLst>
              <p:ext uri="{D42A27DB-BD31-4B8C-83A1-F6EECF244321}">
                <p14:modId xmlns:p14="http://schemas.microsoft.com/office/powerpoint/2010/main" val="618527041"/>
              </p:ext>
            </p:extLst>
          </p:nvPr>
        </p:nvGraphicFramePr>
        <p:xfrm>
          <a:off x="944077" y="1642563"/>
          <a:ext cx="10440000" cy="2506980"/>
        </p:xfrm>
        <a:graphic>
          <a:graphicData uri="http://schemas.openxmlformats.org/drawingml/2006/table">
            <a:tbl>
              <a:tblPr firstRow="1" bandRow="1">
                <a:tableStyleId>{5C22544A-7EE6-4342-B048-85BDC9FD1C3A}</a:tableStyleId>
              </a:tblPr>
              <a:tblGrid>
                <a:gridCol w="2614535">
                  <a:extLst>
                    <a:ext uri="{9D8B030D-6E8A-4147-A177-3AD203B41FA5}">
                      <a16:colId xmlns:a16="http://schemas.microsoft.com/office/drawing/2014/main" val="1201130276"/>
                    </a:ext>
                  </a:extLst>
                </a:gridCol>
                <a:gridCol w="7825465">
                  <a:extLst>
                    <a:ext uri="{9D8B030D-6E8A-4147-A177-3AD203B41FA5}">
                      <a16:colId xmlns:a16="http://schemas.microsoft.com/office/drawing/2014/main" val="699290266"/>
                    </a:ext>
                  </a:extLst>
                </a:gridCol>
              </a:tblGrid>
              <a:tr h="302749">
                <a:tc>
                  <a:txBody>
                    <a:bodyPr/>
                    <a:lstStyle/>
                    <a:p>
                      <a:r>
                        <a:rPr lang="en-NL" sz="1100" b="1" dirty="0">
                          <a:solidFill>
                            <a:schemeClr val="tx1"/>
                          </a:solidFill>
                          <a:latin typeface="Palatino" pitchFamily="2" charset="77"/>
                          <a:ea typeface="Palatino" pitchFamily="2" charset="77"/>
                        </a:rPr>
                        <a:t>Suggested system changes in Trade and GVCs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Palatino" pitchFamily="2" charset="77"/>
                          <a:ea typeface="Palatino" pitchFamily="2" charset="77"/>
                        </a:rPr>
                        <a:t>Current EU and global policies addressing the change? How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1756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CHANGE 9</a:t>
                      </a:r>
                    </a:p>
                    <a:p>
                      <a:pPr marL="0" marR="0" indent="0" algn="l" defTabSz="91440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Palatino" pitchFamily="2" charset="77"/>
                          <a:ea typeface="Palatino" pitchFamily="2" charset="77"/>
                        </a:rPr>
                        <a:t>Reducing share of animal protein in the </a:t>
                      </a:r>
                      <a:r>
                        <a:rPr lang="en-GB" sz="1100" b="1" dirty="0">
                          <a:solidFill>
                            <a:schemeClr val="tx1"/>
                          </a:solidFill>
                          <a:latin typeface="Palatino" pitchFamily="2" charset="77"/>
                          <a:ea typeface="Palatino" pitchFamily="2" charset="77"/>
                        </a:rPr>
                        <a:t>food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NL" sz="1050" b="1" dirty="0">
                          <a:solidFill>
                            <a:schemeClr val="tx1"/>
                          </a:solidFill>
                          <a:latin typeface="Palatino" pitchFamily="2" charset="77"/>
                          <a:ea typeface="Palatino" pitchFamily="2" charset="77"/>
                        </a:rPr>
                        <a:t>Corporate Sustainability Due Diligence Directive (CSDDD) (cont.)</a:t>
                      </a:r>
                      <a:endParaRPr lang="en-GB" sz="1000" b="0" kern="1200" dirty="0">
                        <a:solidFill>
                          <a:srgbClr val="0070C0"/>
                        </a:solidFill>
                        <a:latin typeface="Palatino" pitchFamily="2" charset="77"/>
                        <a:ea typeface="Palatino" pitchFamily="2" charset="77"/>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kern="1200" dirty="0">
                          <a:solidFill>
                            <a:srgbClr val="0070C0"/>
                          </a:solidFill>
                          <a:latin typeface="Palatino" pitchFamily="2" charset="77"/>
                          <a:ea typeface="Palatino" pitchFamily="2" charset="77"/>
                          <a:cs typeface="+mn-cs"/>
                        </a:rPr>
                        <a:t>Tackling harmful purchasing practices and price pressures on producers, particularly smaller operators is especially important in relation to sales of agricultural and </a:t>
                      </a:r>
                      <a:r>
                        <a:rPr lang="en-GB" sz="1000" b="1" kern="1200" dirty="0">
                          <a:solidFill>
                            <a:srgbClr val="0070C0"/>
                          </a:solidFill>
                          <a:latin typeface="Palatino" pitchFamily="2" charset="77"/>
                          <a:ea typeface="Palatino" pitchFamily="2" charset="77"/>
                          <a:cs typeface="+mn-cs"/>
                        </a:rPr>
                        <a:t>food products</a:t>
                      </a:r>
                      <a:r>
                        <a:rPr lang="en-GB" sz="1000" b="0" kern="1200" dirty="0">
                          <a:solidFill>
                            <a:srgbClr val="0070C0"/>
                          </a:solidFill>
                          <a:latin typeface="Palatino" pitchFamily="2" charset="77"/>
                          <a:ea typeface="Palatino" pitchFamily="2" charset="77"/>
                          <a:cs typeface="+mn-cs"/>
                        </a:rPr>
                        <a:t>. In order to address the power imbalances in the agricultural sector and ensure fair prices at all links in the </a:t>
                      </a:r>
                      <a:r>
                        <a:rPr lang="en-GB" sz="1000" b="1" kern="1200" dirty="0">
                          <a:solidFill>
                            <a:srgbClr val="0070C0"/>
                          </a:solidFill>
                          <a:latin typeface="Palatino" pitchFamily="2" charset="77"/>
                          <a:ea typeface="Palatino" pitchFamily="2" charset="77"/>
                          <a:cs typeface="+mn-cs"/>
                        </a:rPr>
                        <a:t>food supply chain </a:t>
                      </a:r>
                      <a:r>
                        <a:rPr lang="en-GB" sz="1000" b="0" kern="1200" dirty="0">
                          <a:solidFill>
                            <a:srgbClr val="0070C0"/>
                          </a:solidFill>
                          <a:latin typeface="Palatino" pitchFamily="2" charset="77"/>
                          <a:ea typeface="Palatino" pitchFamily="2" charset="77"/>
                          <a:cs typeface="+mn-cs"/>
                        </a:rPr>
                        <a:t>and strengthen the position of </a:t>
                      </a:r>
                      <a:r>
                        <a:rPr lang="en-GB" sz="1000" b="1" kern="1200" dirty="0">
                          <a:solidFill>
                            <a:srgbClr val="0070C0"/>
                          </a:solidFill>
                          <a:latin typeface="Palatino" pitchFamily="2" charset="77"/>
                          <a:ea typeface="Palatino" pitchFamily="2" charset="77"/>
                          <a:cs typeface="+mn-cs"/>
                        </a:rPr>
                        <a:t>farmers, large food processors and retailers </a:t>
                      </a:r>
                      <a:r>
                        <a:rPr lang="en-GB" sz="1000" b="0" kern="1200" dirty="0">
                          <a:solidFill>
                            <a:srgbClr val="0070C0"/>
                          </a:solidFill>
                          <a:latin typeface="Palatino" pitchFamily="2" charset="77"/>
                          <a:ea typeface="Palatino" pitchFamily="2" charset="77"/>
                          <a:cs typeface="+mn-cs"/>
                        </a:rPr>
                        <a:t>should adapt their purchasing practices and develop and use purchasing policies that contribute to living wages and incomes for their suppliers.” </a:t>
                      </a:r>
                      <a:r>
                        <a:rPr lang="en-GB" sz="1000" b="0" dirty="0">
                          <a:solidFill>
                            <a:schemeClr val="tx1"/>
                          </a:solidFill>
                          <a:latin typeface="Palatino" pitchFamily="2" charset="77"/>
                          <a:ea typeface="Palatino" pitchFamily="2" charset="77"/>
                        </a:rPr>
                        <a:t>(</a:t>
                      </a:r>
                      <a:r>
                        <a:rPr lang="en-GB" sz="1000" b="0" kern="1200" dirty="0">
                          <a:solidFill>
                            <a:srgbClr val="0070C0"/>
                          </a:solidFill>
                          <a:latin typeface="Palatino" pitchFamily="2" charset="77"/>
                          <a:ea typeface="Palatino" pitchFamily="2" charset="77"/>
                          <a:cs typeface="+mn-cs"/>
                        </a:rPr>
                        <a:t>CSDDD text, pg. 8/58).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C00000"/>
                          </a:solidFill>
                          <a:latin typeface="Palatino" pitchFamily="2" charset="77"/>
                          <a:ea typeface="Palatino" pitchFamily="2" charset="77"/>
                          <a:cs typeface="+mn-cs"/>
                        </a:rPr>
                        <a:t>However, the Directive does not mention any actions to reduce meat consumption, or the share of animal protein in animal supply. Thus, the CSDDD does not address this change.</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1" dirty="0">
                          <a:solidFill>
                            <a:schemeClr val="tx1"/>
                          </a:solidFill>
                          <a:latin typeface="Palatino" pitchFamily="2" charset="77"/>
                          <a:ea typeface="Palatino" pitchFamily="2" charset="77"/>
                        </a:rPr>
                        <a:t>EU Farm to Fork Strategy (2020)</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0" kern="1200" dirty="0">
                          <a:solidFill>
                            <a:srgbClr val="0070C0"/>
                          </a:solidFill>
                          <a:latin typeface="Palatino" pitchFamily="2" charset="77"/>
                          <a:ea typeface="Palatino" pitchFamily="2" charset="77"/>
                          <a:cs typeface="+mn-cs"/>
                        </a:rPr>
                        <a:t>In some way, the Strategy starts discussing this change, such as in: “The Strategy notes that the commission will examine EU rules to reduce the dependency on critical feed materials (e.g. soya grown on deforested land) by </a:t>
                      </a:r>
                      <a:r>
                        <a:rPr lang="en-GB" sz="1000" b="1" kern="1200" dirty="0">
                          <a:solidFill>
                            <a:srgbClr val="0070C0"/>
                          </a:solidFill>
                          <a:latin typeface="Palatino" pitchFamily="2" charset="77"/>
                          <a:ea typeface="Palatino" pitchFamily="2" charset="77"/>
                          <a:cs typeface="+mn-cs"/>
                        </a:rPr>
                        <a:t>fostering EU-grown plant proteins as well as alternative feed materials such as insects, marine feed stocks (e.g. algae) and by-products from the bio-economy (e.g. fish waste).” </a:t>
                      </a:r>
                      <a:r>
                        <a:rPr lang="en-GB" sz="1000" b="0" kern="1200" dirty="0">
                          <a:solidFill>
                            <a:srgbClr val="0070C0"/>
                          </a:solidFill>
                          <a:latin typeface="Palatino" pitchFamily="2" charset="77"/>
                          <a:ea typeface="Palatino" pitchFamily="2" charset="77"/>
                          <a:cs typeface="+mn-cs"/>
                        </a:rPr>
                        <a:t>(</a:t>
                      </a:r>
                      <a:r>
                        <a:rPr lang="en-GB" sz="1000" b="0" dirty="0">
                          <a:solidFill>
                            <a:srgbClr val="0070C0"/>
                          </a:solidFill>
                          <a:latin typeface="Palatino" pitchFamily="2" charset="77"/>
                          <a:ea typeface="Palatino" pitchFamily="2" charset="77"/>
                        </a:rPr>
                        <a:t>Source: Policy scoping spreadsheet UNEP/WCMC)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bl>
          </a:graphicData>
        </a:graphic>
      </p:graphicFrame>
      <p:sp>
        <p:nvSpPr>
          <p:cNvPr id="8" name="Titel 1">
            <a:extLst>
              <a:ext uri="{FF2B5EF4-FFF2-40B4-BE49-F238E27FC236}">
                <a16:creationId xmlns:a16="http://schemas.microsoft.com/office/drawing/2014/main" id="{5D1B459B-EB63-A225-DD80-2FC7F8E71D17}"/>
              </a:ext>
            </a:extLst>
          </p:cNvPr>
          <p:cNvSpPr>
            <a:spLocks noGrp="1"/>
          </p:cNvSpPr>
          <p:nvPr>
            <p:ph type="title"/>
          </p:nvPr>
        </p:nvSpPr>
        <p:spPr>
          <a:xfrm>
            <a:off x="838200" y="365125"/>
            <a:ext cx="10515600" cy="1325563"/>
          </a:xfrm>
        </p:spPr>
        <p:txBody>
          <a:bodyPr/>
          <a:lstStyle/>
          <a:p>
            <a:r>
              <a:rPr lang="en-US" dirty="0">
                <a:latin typeface="Palatino" pitchFamily="2" charset="77"/>
                <a:ea typeface="Palatino" pitchFamily="2" charset="77"/>
              </a:rPr>
              <a:t>Policy recommendations</a:t>
            </a:r>
          </a:p>
        </p:txBody>
      </p:sp>
      <p:sp>
        <p:nvSpPr>
          <p:cNvPr id="2" name="TextBox 1">
            <a:extLst>
              <a:ext uri="{FF2B5EF4-FFF2-40B4-BE49-F238E27FC236}">
                <a16:creationId xmlns:a16="http://schemas.microsoft.com/office/drawing/2014/main" id="{F6A4BDF8-62B8-54AB-1714-F7B2AA1C6414}"/>
              </a:ext>
            </a:extLst>
          </p:cNvPr>
          <p:cNvSpPr txBox="1"/>
          <p:nvPr/>
        </p:nvSpPr>
        <p:spPr>
          <a:xfrm>
            <a:off x="838200" y="5832825"/>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a) Workshops with case study stakeholder board, on June 2024; b) Policy scoping spreadsheet (UNEP-WCMC/PLANET4B); c) EUDR full text; d) CSDDD full text</a:t>
            </a:r>
          </a:p>
        </p:txBody>
      </p:sp>
    </p:spTree>
    <p:extLst>
      <p:ext uri="{BB962C8B-B14F-4D97-AF65-F5344CB8AC3E}">
        <p14:creationId xmlns:p14="http://schemas.microsoft.com/office/powerpoint/2010/main" val="28702359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026EBF-CA3D-4CFB-A138-A4B82273136E}"/>
              </a:ext>
            </a:extLst>
          </p:cNvPr>
          <p:cNvSpPr>
            <a:spLocks noGrp="1"/>
          </p:cNvSpPr>
          <p:nvPr>
            <p:ph type="title"/>
          </p:nvPr>
        </p:nvSpPr>
        <p:spPr>
          <a:xfrm>
            <a:off x="820270" y="508566"/>
            <a:ext cx="10515600" cy="1100428"/>
          </a:xfrm>
        </p:spPr>
        <p:txBody>
          <a:bodyPr>
            <a:normAutofit/>
          </a:bodyPr>
          <a:lstStyle/>
          <a:p>
            <a:r>
              <a:rPr lang="en-US" dirty="0">
                <a:latin typeface="Aptos" panose="020B0004020202020204" pitchFamily="34" charset="0"/>
                <a:ea typeface="Palatino" pitchFamily="2" charset="77"/>
              </a:rPr>
              <a:t>Policy recommendations</a:t>
            </a:r>
            <a:br>
              <a:rPr lang="en-US" dirty="0">
                <a:latin typeface="Aptos" panose="020B0004020202020204" pitchFamily="34" charset="0"/>
                <a:ea typeface="Palatino" pitchFamily="2" charset="77"/>
              </a:rPr>
            </a:br>
            <a:r>
              <a:rPr lang="en-US" sz="2400" dirty="0">
                <a:latin typeface="Aptos" panose="020B0004020202020204" pitchFamily="34" charset="0"/>
                <a:ea typeface="Palatino" pitchFamily="2" charset="77"/>
              </a:rPr>
              <a:t>Institutional spaces to target policy change in Trade &amp; GVCs</a:t>
            </a:r>
          </a:p>
        </p:txBody>
      </p:sp>
      <p:sp>
        <p:nvSpPr>
          <p:cNvPr id="5" name="Foliennummernplatzhalter 4">
            <a:extLst>
              <a:ext uri="{FF2B5EF4-FFF2-40B4-BE49-F238E27FC236}">
                <a16:creationId xmlns:a16="http://schemas.microsoft.com/office/drawing/2014/main" id="{669E7A3D-4BF6-4BF6-9548-A0FA49FE67ED}"/>
              </a:ext>
            </a:extLst>
          </p:cNvPr>
          <p:cNvSpPr>
            <a:spLocks noGrp="1"/>
          </p:cNvSpPr>
          <p:nvPr>
            <p:ph type="sldNum" sz="quarter" idx="12"/>
          </p:nvPr>
        </p:nvSpPr>
        <p:spPr/>
        <p:txBody>
          <a:bodyPr/>
          <a:lstStyle/>
          <a:p>
            <a:fld id="{D725F4C8-A4ED-4F06-9015-63B7B8FAC2B8}" type="slidenum">
              <a:rPr lang="de-DE" smtClean="0">
                <a:latin typeface="Aptos" panose="020B0004020202020204" pitchFamily="34" charset="0"/>
              </a:rPr>
              <a:t>38</a:t>
            </a:fld>
            <a:endParaRPr lang="de-DE">
              <a:latin typeface="Aptos" panose="020B0004020202020204" pitchFamily="34" charset="0"/>
            </a:endParaRPr>
          </a:p>
        </p:txBody>
      </p:sp>
      <p:graphicFrame>
        <p:nvGraphicFramePr>
          <p:cNvPr id="10" name="Table 9">
            <a:extLst>
              <a:ext uri="{FF2B5EF4-FFF2-40B4-BE49-F238E27FC236}">
                <a16:creationId xmlns:a16="http://schemas.microsoft.com/office/drawing/2014/main" id="{17CDC476-E52F-CAA2-0299-D740A872A4B5}"/>
              </a:ext>
            </a:extLst>
          </p:cNvPr>
          <p:cNvGraphicFramePr>
            <a:graphicFrameLocks noGrp="1"/>
          </p:cNvGraphicFramePr>
          <p:nvPr>
            <p:extLst>
              <p:ext uri="{D42A27DB-BD31-4B8C-83A1-F6EECF244321}">
                <p14:modId xmlns:p14="http://schemas.microsoft.com/office/powerpoint/2010/main" val="2957902899"/>
              </p:ext>
            </p:extLst>
          </p:nvPr>
        </p:nvGraphicFramePr>
        <p:xfrm>
          <a:off x="944076" y="1608993"/>
          <a:ext cx="10409724" cy="4284945"/>
        </p:xfrm>
        <a:graphic>
          <a:graphicData uri="http://schemas.openxmlformats.org/drawingml/2006/table">
            <a:tbl>
              <a:tblPr firstRow="1" bandRow="1">
                <a:tableStyleId>{5C22544A-7EE6-4342-B048-85BDC9FD1C3A}</a:tableStyleId>
              </a:tblPr>
              <a:tblGrid>
                <a:gridCol w="2353039">
                  <a:extLst>
                    <a:ext uri="{9D8B030D-6E8A-4147-A177-3AD203B41FA5}">
                      <a16:colId xmlns:a16="http://schemas.microsoft.com/office/drawing/2014/main" val="699290266"/>
                    </a:ext>
                  </a:extLst>
                </a:gridCol>
                <a:gridCol w="4299439">
                  <a:extLst>
                    <a:ext uri="{9D8B030D-6E8A-4147-A177-3AD203B41FA5}">
                      <a16:colId xmlns:a16="http://schemas.microsoft.com/office/drawing/2014/main" val="3829692361"/>
                    </a:ext>
                  </a:extLst>
                </a:gridCol>
                <a:gridCol w="3757246">
                  <a:extLst>
                    <a:ext uri="{9D8B030D-6E8A-4147-A177-3AD203B41FA5}">
                      <a16:colId xmlns:a16="http://schemas.microsoft.com/office/drawing/2014/main" val="3724944282"/>
                    </a:ext>
                  </a:extLst>
                </a:gridCol>
              </a:tblGrid>
              <a:tr h="307305">
                <a:tc>
                  <a:txBody>
                    <a:bodyPr/>
                    <a:lstStyle/>
                    <a:p>
                      <a:r>
                        <a:rPr lang="en-NL" sz="1100" b="1" dirty="0">
                          <a:solidFill>
                            <a:schemeClr val="tx1"/>
                          </a:solidFill>
                          <a:latin typeface="Aptos" panose="020B0004020202020204" pitchFamily="34" charset="0"/>
                          <a:ea typeface="Palatino" pitchFamily="2" charset="77"/>
                        </a:rPr>
                        <a:t>EU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Aptos" panose="020B0004020202020204" pitchFamily="34" charset="0"/>
                          <a:ea typeface="Palatino" pitchFamily="2" charset="77"/>
                        </a:rPr>
                        <a:t>The Netherlands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NL" sz="1100" b="1" dirty="0">
                          <a:solidFill>
                            <a:schemeClr val="tx1"/>
                          </a:solidFill>
                          <a:latin typeface="Aptos" panose="020B0004020202020204" pitchFamily="34" charset="0"/>
                          <a:ea typeface="Palatino" pitchFamily="2" charset="77"/>
                        </a:rPr>
                        <a:t>Brazil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7148098"/>
                  </a:ext>
                </a:extLst>
              </a:tr>
              <a:tr h="4641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L" sz="900" b="1" kern="1200" dirty="0">
                          <a:solidFill>
                            <a:schemeClr val="dk1"/>
                          </a:solidFill>
                          <a:effectLst/>
                          <a:latin typeface="Aptos" panose="020B0004020202020204" pitchFamily="34" charset="0"/>
                          <a:ea typeface="Palatino" pitchFamily="2" charset="77"/>
                          <a:cs typeface="+mn-cs"/>
                        </a:rPr>
                        <a:t>European Commission’s Directorate-general for Trade (DG Trade</a:t>
                      </a:r>
                      <a:r>
                        <a:rPr lang="en-NL" sz="900" kern="1200" dirty="0">
                          <a:solidFill>
                            <a:schemeClr val="dk1"/>
                          </a:solidFill>
                          <a:effectLst/>
                          <a:latin typeface="Aptos" panose="020B0004020202020204" pitchFamily="34" charset="0"/>
                          <a:ea typeface="Palatino" pitchFamily="2" charset="77"/>
                          <a:cs typeface="+mn-cs"/>
                        </a:rPr>
                        <a:t>) - This Commission department is responsible for EU policy on trade with countries beyond the EU's borders. More information here: </a:t>
                      </a:r>
                      <a:r>
                        <a:rPr lang="en-NL" sz="900" u="sng" kern="1200" dirty="0">
                          <a:solidFill>
                            <a:schemeClr val="dk1"/>
                          </a:solidFill>
                          <a:effectLst/>
                          <a:latin typeface="Aptos" panose="020B0004020202020204" pitchFamily="34" charset="0"/>
                          <a:ea typeface="Palatino" pitchFamily="2" charset="77"/>
                          <a:cs typeface="+mn-cs"/>
                          <a:hlinkClick r:id="rId2"/>
                        </a:rPr>
                        <a:t>https://commission.europa.eu/about/departments-and-executive-agencies/trade_en</a:t>
                      </a:r>
                      <a:r>
                        <a:rPr lang="en-NL" sz="900" kern="1200" dirty="0">
                          <a:solidFill>
                            <a:schemeClr val="dk1"/>
                          </a:solidFill>
                          <a:effectLst/>
                          <a:latin typeface="Aptos" panose="020B0004020202020204" pitchFamily="34" charset="0"/>
                          <a:ea typeface="Palatino" pitchFamily="2" charset="77"/>
                          <a:cs typeface="+mn-cs"/>
                        </a:rPr>
                        <a:t> </a:t>
                      </a:r>
                      <a:endParaRPr lang="en-GB" sz="900" b="0" dirty="0">
                        <a:solidFill>
                          <a:schemeClr val="tx1"/>
                        </a:solidFill>
                        <a:latin typeface="Aptos" panose="020B0004020202020204" pitchFamily="34" charset="0"/>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r>
                        <a:rPr lang="en-NL" sz="900" b="1" kern="1200" dirty="0">
                          <a:solidFill>
                            <a:schemeClr val="dk1"/>
                          </a:solidFill>
                          <a:effectLst/>
                          <a:latin typeface="Aptos" panose="020B0004020202020204" pitchFamily="34" charset="0"/>
                          <a:ea typeface="Palatino" pitchFamily="2" charset="77"/>
                          <a:cs typeface="+mn-cs"/>
                        </a:rPr>
                        <a:t>Directorate-General for Foreign Economic Relations (DGBEB)</a:t>
                      </a:r>
                    </a:p>
                    <a:p>
                      <a:r>
                        <a:rPr lang="en-NL" sz="900" kern="1200" dirty="0">
                          <a:solidFill>
                            <a:schemeClr val="dk1"/>
                          </a:solidFill>
                          <a:effectLst/>
                          <a:latin typeface="Aptos" panose="020B0004020202020204" pitchFamily="34" charset="0"/>
                          <a:ea typeface="Palatino" pitchFamily="2" charset="77"/>
                          <a:cs typeface="+mn-cs"/>
                        </a:rPr>
                        <a:t>“It helps Dutch companies do business abroad, promotes Dutch interests in and through EU trade agreements and facilitates the responsible export of strategic goods and technology. DGBEB helps the Dutch business community operate successfully within the frameworks relating to responsible business conduct (RBC). It also analyses international economic developments and translates them into policy options for the Netherlands” More information: </a:t>
                      </a:r>
                      <a:r>
                        <a:rPr lang="en-NL" sz="900" u="sng" kern="1200" dirty="0">
                          <a:solidFill>
                            <a:schemeClr val="dk1"/>
                          </a:solidFill>
                          <a:effectLst/>
                          <a:latin typeface="Aptos" panose="020B0004020202020204" pitchFamily="34" charset="0"/>
                          <a:ea typeface="Palatino" pitchFamily="2" charset="77"/>
                          <a:cs typeface="+mn-cs"/>
                          <a:hlinkClick r:id="rId3"/>
                        </a:rPr>
                        <a:t>https://www.government.nl/ministries/ministry-of-foreign-affairs/organisational-structure/directorate-general-for-foreign-economic-relations-dgbeb</a:t>
                      </a:r>
                      <a:r>
                        <a:rPr lang="en-NL" sz="900" kern="1200" dirty="0">
                          <a:solidFill>
                            <a:schemeClr val="dk1"/>
                          </a:solidFill>
                          <a:effectLst/>
                          <a:latin typeface="Aptos" panose="020B0004020202020204" pitchFamily="34" charset="0"/>
                          <a:ea typeface="Palatino" pitchFamily="2" charset="77"/>
                          <a:cs typeface="+mn-cs"/>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900" b="0" dirty="0">
                        <a:solidFill>
                          <a:schemeClr val="tx1"/>
                        </a:solidFill>
                        <a:latin typeface="Aptos" panose="020B0004020202020204" pitchFamily="34" charset="0"/>
                        <a:ea typeface="Palatino" pitchFamily="2" charset="77"/>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900" b="1" dirty="0">
                          <a:solidFill>
                            <a:schemeClr val="tx1"/>
                          </a:solidFill>
                          <a:latin typeface="Aptos" panose="020B0004020202020204" pitchFamily="34" charset="0"/>
                          <a:ea typeface="Palatino" pitchFamily="2" charset="77"/>
                        </a:rPr>
                        <a:t>Selected Ministries at the Federal Government linked to Agriculture, the Environment, Human Rights and (International) Trade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dirty="0">
                          <a:solidFill>
                            <a:schemeClr val="tx1"/>
                          </a:solidFill>
                          <a:latin typeface="Aptos" panose="020B0004020202020204" pitchFamily="34" charset="0"/>
                          <a:ea typeface="Palatino" pitchFamily="2" charset="77"/>
                        </a:rPr>
                        <a:t>Ministry of Agriculture, Livestock and Food Supply (MAPA)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dirty="0">
                          <a:solidFill>
                            <a:schemeClr val="tx1"/>
                          </a:solidFill>
                          <a:latin typeface="Aptos" panose="020B0004020202020204" pitchFamily="34" charset="0"/>
                          <a:ea typeface="Palatino" pitchFamily="2" charset="77"/>
                        </a:rPr>
                        <a:t>Ministry of the Environment and Climate Change (MMAMC)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dirty="0">
                          <a:solidFill>
                            <a:schemeClr val="tx1"/>
                          </a:solidFill>
                          <a:latin typeface="Aptos" panose="020B0004020202020204" pitchFamily="34" charset="0"/>
                          <a:ea typeface="Palatino" pitchFamily="2" charset="77"/>
                        </a:rPr>
                        <a:t>Ministry of Foreign Affairs (MRE)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dirty="0">
                          <a:solidFill>
                            <a:schemeClr val="tx1"/>
                          </a:solidFill>
                          <a:latin typeface="Aptos" panose="020B0004020202020204" pitchFamily="34" charset="0"/>
                          <a:ea typeface="Palatino" pitchFamily="2" charset="77"/>
                        </a:rPr>
                        <a:t>Ministry of Development, Industry, Trade and Services (MDIC)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dirty="0">
                          <a:solidFill>
                            <a:schemeClr val="tx1"/>
                          </a:solidFill>
                          <a:latin typeface="Aptos" panose="020B0004020202020204" pitchFamily="34" charset="0"/>
                          <a:ea typeface="Palatino" pitchFamily="2" charset="77"/>
                        </a:rPr>
                        <a:t>Ministry of the Planning, Development and Management (MP)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dirty="0">
                          <a:solidFill>
                            <a:schemeClr val="tx1"/>
                          </a:solidFill>
                          <a:latin typeface="Aptos" panose="020B0004020202020204" pitchFamily="34" charset="0"/>
                          <a:ea typeface="Palatino" pitchFamily="2" charset="77"/>
                        </a:rPr>
                        <a:t>Ministry of Indigenous Peoples of Brazil (MPI)</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dirty="0">
                          <a:solidFill>
                            <a:schemeClr val="tx1"/>
                          </a:solidFill>
                          <a:latin typeface="Aptos" panose="020B0004020202020204" pitchFamily="34" charset="0"/>
                          <a:ea typeface="Palatino" pitchFamily="2" charset="77"/>
                        </a:rPr>
                        <a:t>Ministry of Racial Equality (MIR)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dirty="0">
                          <a:solidFill>
                            <a:schemeClr val="tx1"/>
                          </a:solidFill>
                          <a:latin typeface="Aptos" panose="020B0004020202020204" pitchFamily="34" charset="0"/>
                          <a:ea typeface="Palatino" pitchFamily="2" charset="77"/>
                        </a:rPr>
                        <a:t>The Ministry of Human Rights and Citizenship (MDHC)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4948789"/>
                  </a:ext>
                </a:extLst>
              </a:tr>
              <a:tr h="556896">
                <a:tc>
                  <a:txBody>
                    <a:bodyPr/>
                    <a:lstStyle/>
                    <a:p>
                      <a:pPr lvl="0"/>
                      <a:r>
                        <a:rPr lang="en-NL" sz="900" b="1" kern="1200" dirty="0">
                          <a:solidFill>
                            <a:schemeClr val="dk1"/>
                          </a:solidFill>
                          <a:effectLst/>
                          <a:latin typeface="Aptos" panose="020B0004020202020204" pitchFamily="34" charset="0"/>
                          <a:ea typeface="Palatino" pitchFamily="2" charset="77"/>
                          <a:cs typeface="+mn-cs"/>
                        </a:rPr>
                        <a:t>The European Commission's trade department (Executive director: Valdis Dombrovskis</a:t>
                      </a:r>
                      <a:r>
                        <a:rPr lang="en-NL" sz="900" kern="1200" dirty="0">
                          <a:solidFill>
                            <a:schemeClr val="dk1"/>
                          </a:solidFill>
                          <a:effectLst/>
                          <a:latin typeface="Aptos" panose="020B0004020202020204" pitchFamily="34" charset="0"/>
                          <a:ea typeface="Palatino" pitchFamily="2" charset="77"/>
                          <a:cs typeface="+mn-cs"/>
                        </a:rPr>
                        <a:t>) – in their website, we can find out more about EU’s trade policy and trade relations with the rest of the world: </a:t>
                      </a:r>
                      <a:r>
                        <a:rPr lang="en-NL" sz="900" u="sng" kern="1200" dirty="0">
                          <a:solidFill>
                            <a:schemeClr val="dk1"/>
                          </a:solidFill>
                          <a:effectLst/>
                          <a:latin typeface="Aptos" panose="020B0004020202020204" pitchFamily="34" charset="0"/>
                          <a:ea typeface="Palatino" pitchFamily="2" charset="77"/>
                          <a:cs typeface="+mn-cs"/>
                          <a:hlinkClick r:id="rId4"/>
                        </a:rPr>
                        <a:t>https://trade.ec.europa.eu/</a:t>
                      </a:r>
                      <a:r>
                        <a:rPr lang="en-NL" sz="900" kern="1200" dirty="0">
                          <a:solidFill>
                            <a:schemeClr val="dk1"/>
                          </a:solidFill>
                          <a:effectLst/>
                          <a:latin typeface="Aptos" panose="020B0004020202020204" pitchFamily="34" charset="0"/>
                          <a:ea typeface="Palatino" pitchFamily="2" charset="77"/>
                          <a:cs typeface="+mn-cs"/>
                        </a:rPr>
                        <a:t> </a:t>
                      </a:r>
                    </a:p>
                    <a:p>
                      <a:pPr marL="0" indent="0" algn="l">
                        <a:buFont typeface="Arial" panose="020B0604020202020204" pitchFamily="34" charset="0"/>
                        <a:buNone/>
                      </a:pPr>
                      <a:endParaRPr lang="en-GB" sz="1600" b="0" kern="1200" dirty="0">
                        <a:solidFill>
                          <a:schemeClr val="tx1"/>
                        </a:solidFill>
                        <a:latin typeface="Aptos" panose="020B0004020202020204" pitchFamily="34" charset="0"/>
                        <a:ea typeface="Palatino" pitchFamily="2" charset="7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r>
                        <a:rPr lang="en-NL" sz="900" b="1" kern="1200" dirty="0">
                          <a:solidFill>
                            <a:schemeClr val="dk1"/>
                          </a:solidFill>
                          <a:effectLst/>
                          <a:latin typeface="Aptos" panose="020B0004020202020204" pitchFamily="34" charset="0"/>
                          <a:ea typeface="Palatino" pitchFamily="2" charset="77"/>
                          <a:cs typeface="+mn-cs"/>
                        </a:rPr>
                        <a:t>International Enterprise Department (DIO)</a:t>
                      </a:r>
                    </a:p>
                    <a:p>
                      <a:r>
                        <a:rPr lang="en-NL" sz="900" kern="1200" dirty="0">
                          <a:solidFill>
                            <a:schemeClr val="dk1"/>
                          </a:solidFill>
                          <a:effectLst/>
                          <a:latin typeface="Aptos" panose="020B0004020202020204" pitchFamily="34" charset="0"/>
                          <a:ea typeface="Palatino" pitchFamily="2" charset="77"/>
                          <a:cs typeface="+mn-cs"/>
                        </a:rPr>
                        <a:t>“DIO supports companies in doing business outside the Netherlands. It does so via trade missions, grants to businesses to promote their international activities, loans and export credit guarantees and advice to companies that wish to expand their activities abroad. (…) Dutch trade policy focuses on 25 priority markets – these are a combination of developed and emerging markets where there are significant earning opportunities for Dutch companies now and in the future. DIO supports sustainable activities and projects in particular.” More information: </a:t>
                      </a:r>
                      <a:r>
                        <a:rPr lang="en-NL" sz="900" u="sng" kern="1200" dirty="0">
                          <a:solidFill>
                            <a:schemeClr val="dk1"/>
                          </a:solidFill>
                          <a:effectLst/>
                          <a:latin typeface="Aptos" panose="020B0004020202020204" pitchFamily="34" charset="0"/>
                          <a:ea typeface="Palatino" pitchFamily="2" charset="77"/>
                          <a:cs typeface="+mn-cs"/>
                          <a:hlinkClick r:id="rId3"/>
                        </a:rPr>
                        <a:t>https://www.government.nl/ministries/ministry-of-foreign-affairs/organisational-structure/directorate-general-for-foreign-economic-relations-dgbeb</a:t>
                      </a:r>
                      <a:endParaRPr lang="en-NL" sz="900" kern="1200" dirty="0">
                        <a:solidFill>
                          <a:schemeClr val="dk1"/>
                        </a:solidFill>
                        <a:effectLst/>
                        <a:latin typeface="Aptos" panose="020B0004020202020204" pitchFamily="34" charset="0"/>
                        <a:ea typeface="Palatino" pitchFamily="2" charset="7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GB" sz="900" b="1" kern="1200" dirty="0">
                          <a:solidFill>
                            <a:schemeClr val="tx1"/>
                          </a:solidFill>
                          <a:latin typeface="Aptos" panose="020B0004020202020204" pitchFamily="34" charset="0"/>
                          <a:ea typeface="Palatino" pitchFamily="2" charset="77"/>
                          <a:cs typeface="+mn-cs"/>
                        </a:rPr>
                        <a:t>Main government bodies linked to the National System of the Environment (SISNAMA)</a:t>
                      </a:r>
                    </a:p>
                    <a:p>
                      <a:pPr marL="171450" indent="-171450" algn="l">
                        <a:buFont typeface="Arial" panose="020B0604020202020204" pitchFamily="34" charset="0"/>
                        <a:buChar char="•"/>
                      </a:pPr>
                      <a:r>
                        <a:rPr lang="en-GB" sz="900" b="0" kern="1200" dirty="0">
                          <a:solidFill>
                            <a:schemeClr val="tx1"/>
                          </a:solidFill>
                          <a:latin typeface="Aptos" panose="020B0004020202020204" pitchFamily="34" charset="0"/>
                          <a:ea typeface="Palatino" pitchFamily="2" charset="77"/>
                          <a:cs typeface="+mn-cs"/>
                        </a:rPr>
                        <a:t>National Council of the Environment (CONAMA)</a:t>
                      </a:r>
                    </a:p>
                    <a:p>
                      <a:pPr marL="171450" indent="-171450" algn="l">
                        <a:buFont typeface="Arial" panose="020B0604020202020204" pitchFamily="34" charset="0"/>
                        <a:buChar char="•"/>
                      </a:pPr>
                      <a:r>
                        <a:rPr lang="en-GB" sz="900" b="0" kern="1200" dirty="0">
                          <a:solidFill>
                            <a:schemeClr val="tx1"/>
                          </a:solidFill>
                          <a:latin typeface="Aptos" panose="020B0004020202020204" pitchFamily="34" charset="0"/>
                          <a:ea typeface="Palatino" pitchFamily="2" charset="77"/>
                          <a:cs typeface="+mn-cs"/>
                        </a:rPr>
                        <a:t>Chico Mendes Institute for Biodiversity Conservation (ICMBio)</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Aptos" panose="020B0004020202020204" pitchFamily="34" charset="0"/>
                          <a:ea typeface="Palatino" pitchFamily="2" charset="77"/>
                          <a:cs typeface="+mn-cs"/>
                        </a:rPr>
                        <a:t>The Brazilian Institute of Environment and Renewable Natural Resources ( IBAMA )</a:t>
                      </a:r>
                    </a:p>
                    <a:p>
                      <a:pPr marL="171450" indent="-171450" algn="l">
                        <a:buFont typeface="Arial" panose="020B0604020202020204" pitchFamily="34" charset="0"/>
                        <a:buChar char="•"/>
                      </a:pPr>
                      <a:endParaRPr lang="en-GB" sz="900" b="0" kern="1200" dirty="0">
                        <a:solidFill>
                          <a:schemeClr val="tx1"/>
                        </a:solidFill>
                        <a:latin typeface="Aptos" panose="020B0004020202020204" pitchFamily="34" charset="0"/>
                        <a:ea typeface="Palatino" pitchFamily="2" charset="7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925219"/>
                  </a:ext>
                </a:extLst>
              </a:tr>
              <a:tr h="722430">
                <a:tc>
                  <a:txBody>
                    <a:bodyPr/>
                    <a:lstStyle/>
                    <a:p>
                      <a:pPr marL="0" indent="0" algn="l">
                        <a:buFont typeface="Arial" panose="020B0604020202020204" pitchFamily="34" charset="0"/>
                        <a:buNone/>
                      </a:pPr>
                      <a:endParaRPr lang="en-GB" sz="1600" b="0" kern="1200" dirty="0">
                        <a:solidFill>
                          <a:schemeClr val="tx1"/>
                        </a:solidFill>
                        <a:latin typeface="Aptos" panose="020B0004020202020204" pitchFamily="34" charset="0"/>
                        <a:ea typeface="Palatino" pitchFamily="2" charset="77"/>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buFont typeface="Arial" panose="020B0604020202020204" pitchFamily="34" charset="0"/>
                        <a:buNone/>
                      </a:pPr>
                      <a:r>
                        <a:rPr lang="en-GB" sz="900" b="1" kern="1200" dirty="0">
                          <a:solidFill>
                            <a:schemeClr val="tx1"/>
                          </a:solidFill>
                          <a:latin typeface="Aptos" panose="020B0004020202020204" pitchFamily="34" charset="0"/>
                          <a:ea typeface="Palatino" pitchFamily="2" charset="77"/>
                          <a:cs typeface="+mn-cs"/>
                        </a:rPr>
                        <a:t>International Trade Policy and Economic Governance Department (IMH)- </a:t>
                      </a:r>
                      <a:r>
                        <a:rPr lang="en-GB" sz="900" b="0" kern="1200" dirty="0">
                          <a:solidFill>
                            <a:schemeClr val="tx1"/>
                          </a:solidFill>
                          <a:latin typeface="Aptos" panose="020B0004020202020204" pitchFamily="34" charset="0"/>
                          <a:ea typeface="Palatino" pitchFamily="2" charset="77"/>
                          <a:cs typeface="+mn-cs"/>
                        </a:rPr>
                        <a:t>“IMH works within the EU on developing trade policy with high standards. Trade policy involves agreements with countries outside the EU and the rules that apply to reciprocal market access for goods, services, tenders and investments. IMH advocates for Dutch interests in negotiations within the EU.” More information: </a:t>
                      </a:r>
                      <a:r>
                        <a:rPr lang="en-GB" sz="900" b="0" kern="1200" dirty="0">
                          <a:solidFill>
                            <a:schemeClr val="tx1"/>
                          </a:solidFill>
                          <a:latin typeface="Aptos" panose="020B0004020202020204" pitchFamily="34" charset="0"/>
                          <a:ea typeface="Palatino" pitchFamily="2" charset="77"/>
                          <a:cs typeface="+mn-cs"/>
                          <a:hlinkClick r:id="rId3"/>
                        </a:rPr>
                        <a:t>https://www.government.nl/ministries/ministry-of-foreign-affairs/organisational-structure/directorate-general-for-foreign-economic-relations-dgbeb</a:t>
                      </a:r>
                      <a:r>
                        <a:rPr lang="en-GB" sz="900" b="0" kern="1200" dirty="0">
                          <a:solidFill>
                            <a:schemeClr val="tx1"/>
                          </a:solidFill>
                          <a:latin typeface="Aptos" panose="020B0004020202020204" pitchFamily="34" charset="0"/>
                          <a:ea typeface="Palatino" pitchFamily="2" charset="77"/>
                          <a:cs typeface="+mn-cs"/>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900" b="1" kern="1200" dirty="0">
                          <a:solidFill>
                            <a:schemeClr val="tx1"/>
                          </a:solidFill>
                          <a:latin typeface="Aptos" panose="020B0004020202020204" pitchFamily="34" charset="0"/>
                          <a:ea typeface="Palatino" pitchFamily="2" charset="77"/>
                          <a:cs typeface="+mn-cs"/>
                        </a:rPr>
                        <a:t>Main government bodies linked to agricultural commodities and supply chains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Aptos" panose="020B0004020202020204" pitchFamily="34" charset="0"/>
                          <a:ea typeface="Palatino" pitchFamily="2" charset="77"/>
                          <a:cs typeface="+mn-cs"/>
                        </a:rPr>
                        <a:t>Brazilian Agricultural Research Corporation (</a:t>
                      </a:r>
                      <a:r>
                        <a:rPr lang="en-GB" sz="900" b="0" kern="1200" dirty="0" err="1">
                          <a:solidFill>
                            <a:schemeClr val="tx1"/>
                          </a:solidFill>
                          <a:latin typeface="Aptos" panose="020B0004020202020204" pitchFamily="34" charset="0"/>
                          <a:ea typeface="Palatino" pitchFamily="2" charset="77"/>
                          <a:cs typeface="+mn-cs"/>
                        </a:rPr>
                        <a:t>Embrapa</a:t>
                      </a:r>
                      <a:r>
                        <a:rPr lang="en-GB" sz="900" b="0" kern="1200" dirty="0">
                          <a:solidFill>
                            <a:schemeClr val="tx1"/>
                          </a:solidFill>
                          <a:latin typeface="Aptos" panose="020B0004020202020204" pitchFamily="34" charset="0"/>
                          <a:ea typeface="Palatino" pitchFamily="2" charset="77"/>
                          <a:cs typeface="+mn-cs"/>
                        </a:rPr>
                        <a:t>)</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Aptos" panose="020B0004020202020204" pitchFamily="34" charset="0"/>
                          <a:ea typeface="Palatino" pitchFamily="2" charset="77"/>
                          <a:cs typeface="+mn-cs"/>
                        </a:rPr>
                        <a:t>The National Supply Company (CONAB)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8748664"/>
                  </a:ext>
                </a:extLst>
              </a:tr>
            </a:tbl>
          </a:graphicData>
        </a:graphic>
      </p:graphicFrame>
      <p:sp>
        <p:nvSpPr>
          <p:cNvPr id="11" name="TextBox 10">
            <a:extLst>
              <a:ext uri="{FF2B5EF4-FFF2-40B4-BE49-F238E27FC236}">
                <a16:creationId xmlns:a16="http://schemas.microsoft.com/office/drawing/2014/main" id="{B89DBF63-85AC-EE89-F391-6C106579A898}"/>
              </a:ext>
            </a:extLst>
          </p:cNvPr>
          <p:cNvSpPr txBox="1"/>
          <p:nvPr/>
        </p:nvSpPr>
        <p:spPr>
          <a:xfrm>
            <a:off x="838200" y="5969747"/>
            <a:ext cx="10029092" cy="553998"/>
          </a:xfrm>
          <a:prstGeom prst="rect">
            <a:avLst/>
          </a:prstGeom>
          <a:noFill/>
        </p:spPr>
        <p:txBody>
          <a:bodyPr wrap="square">
            <a:spAutoFit/>
          </a:bodyPr>
          <a:lstStyle/>
          <a:p>
            <a:endParaRPr lang="en-GB" sz="1000" dirty="0">
              <a:latin typeface="Aptos" panose="020B0004020202020204" pitchFamily="34" charset="0"/>
              <a:ea typeface="Palatino" pitchFamily="2" charset="77"/>
            </a:endParaRPr>
          </a:p>
          <a:p>
            <a:endParaRPr lang="en-GB" sz="1000" dirty="0">
              <a:latin typeface="Aptos" panose="020B0004020202020204" pitchFamily="34" charset="0"/>
              <a:ea typeface="Palatino" pitchFamily="2" charset="77"/>
            </a:endParaRPr>
          </a:p>
          <a:p>
            <a:r>
              <a:rPr lang="en-GB" sz="1000" dirty="0">
                <a:latin typeface="Aptos" panose="020B0004020202020204" pitchFamily="34" charset="0"/>
                <a:ea typeface="Palatino" pitchFamily="2" charset="77"/>
              </a:rPr>
              <a:t>Sources: </a:t>
            </a:r>
            <a:r>
              <a:rPr lang="en-GB" sz="1000" b="0" i="0" dirty="0">
                <a:solidFill>
                  <a:srgbClr val="222222"/>
                </a:solidFill>
                <a:effectLst/>
                <a:latin typeface="Aptos" panose="020B0004020202020204" pitchFamily="34" charset="0"/>
                <a:ea typeface="Palatino" pitchFamily="2" charset="77"/>
              </a:rPr>
              <a:t>Own elaboration</a:t>
            </a:r>
            <a:endParaRPr lang="en-GB" sz="1000" dirty="0">
              <a:latin typeface="Aptos" panose="020B0004020202020204" pitchFamily="34" charset="0"/>
              <a:ea typeface="Palatino" pitchFamily="2" charset="77"/>
            </a:endParaRPr>
          </a:p>
        </p:txBody>
      </p:sp>
    </p:spTree>
    <p:extLst>
      <p:ext uri="{BB962C8B-B14F-4D97-AF65-F5344CB8AC3E}">
        <p14:creationId xmlns:p14="http://schemas.microsoft.com/office/powerpoint/2010/main" val="35130213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F0488-4AC7-5E1A-CD24-AF6A933F9A9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637F892-9837-5948-186C-B30184DE8D40}"/>
              </a:ext>
            </a:extLst>
          </p:cNvPr>
          <p:cNvSpPr>
            <a:spLocks noGrp="1"/>
          </p:cNvSpPr>
          <p:nvPr>
            <p:ph type="title"/>
          </p:nvPr>
        </p:nvSpPr>
        <p:spPr/>
        <p:txBody>
          <a:bodyPr/>
          <a:lstStyle/>
          <a:p>
            <a:r>
              <a:rPr lang="en-US" dirty="0">
                <a:latin typeface="Aptos" panose="020B0004020202020204" pitchFamily="34" charset="0"/>
                <a:ea typeface="Palatino" pitchFamily="2" charset="77"/>
              </a:rPr>
              <a:t>Policies in Brazil</a:t>
            </a:r>
          </a:p>
        </p:txBody>
      </p:sp>
      <p:sp>
        <p:nvSpPr>
          <p:cNvPr id="3" name="Inhaltsplatzhalter 2">
            <a:extLst>
              <a:ext uri="{FF2B5EF4-FFF2-40B4-BE49-F238E27FC236}">
                <a16:creationId xmlns:a16="http://schemas.microsoft.com/office/drawing/2014/main" id="{4A1EF827-53C7-55F2-F5C8-6586098C4EDC}"/>
              </a:ext>
            </a:extLst>
          </p:cNvPr>
          <p:cNvSpPr>
            <a:spLocks noGrp="1"/>
          </p:cNvSpPr>
          <p:nvPr>
            <p:ph idx="1"/>
          </p:nvPr>
        </p:nvSpPr>
        <p:spPr/>
        <p:txBody>
          <a:bodyPr>
            <a:normAutofit/>
          </a:bodyPr>
          <a:lstStyle/>
          <a:p>
            <a:r>
              <a:rPr lang="en-GB" dirty="0">
                <a:latin typeface="Aptos" panose="020B0004020202020204" pitchFamily="34" charset="0"/>
                <a:ea typeface="Palatino" pitchFamily="2" charset="77"/>
              </a:rPr>
              <a:t>Recent p</a:t>
            </a:r>
            <a:r>
              <a:rPr lang="en-GB" noProof="0" dirty="0" err="1">
                <a:latin typeface="Aptos" panose="020B0004020202020204" pitchFamily="34" charset="0"/>
                <a:ea typeface="Palatino" pitchFamily="2" charset="77"/>
              </a:rPr>
              <a:t>olicy</a:t>
            </a:r>
            <a:r>
              <a:rPr lang="en-GB" noProof="0" dirty="0">
                <a:latin typeface="Aptos" panose="020B0004020202020204" pitchFamily="34" charset="0"/>
                <a:ea typeface="Palatino" pitchFamily="2" charset="77"/>
              </a:rPr>
              <a:t> response </a:t>
            </a:r>
            <a:r>
              <a:rPr lang="en-GB" dirty="0">
                <a:latin typeface="Aptos" panose="020B0004020202020204" pitchFamily="34" charset="0"/>
                <a:ea typeface="Palatino" pitchFamily="2" charset="77"/>
              </a:rPr>
              <a:t>to human rights threats in supply chains</a:t>
            </a:r>
            <a:endParaRPr lang="en-GB" noProof="0" dirty="0">
              <a:latin typeface="Aptos" panose="020B0004020202020204" pitchFamily="34" charset="0"/>
              <a:ea typeface="Palatino" pitchFamily="2" charset="77"/>
            </a:endParaRPr>
          </a:p>
          <a:p>
            <a:pPr lvl="1"/>
            <a:r>
              <a:rPr lang="en-GB" sz="1400" dirty="0">
                <a:effectLst/>
                <a:latin typeface="Aptos" panose="020B0004020202020204" pitchFamily="34" charset="0"/>
                <a:ea typeface="Palatino" pitchFamily="2" charset="77"/>
              </a:rPr>
              <a:t>New law proposal in Brazil, </a:t>
            </a:r>
            <a:r>
              <a:rPr lang="en-GB" sz="1400" b="1" dirty="0">
                <a:effectLst/>
                <a:latin typeface="Aptos" panose="020B0004020202020204" pitchFamily="34" charset="0"/>
                <a:ea typeface="Palatino" pitchFamily="2" charset="77"/>
              </a:rPr>
              <a:t>Lei Marco Nacional </a:t>
            </a:r>
            <a:r>
              <a:rPr lang="en-GB" sz="1400" b="1" dirty="0" err="1">
                <a:effectLst/>
                <a:latin typeface="Aptos" panose="020B0004020202020204" pitchFamily="34" charset="0"/>
                <a:ea typeface="Palatino" pitchFamily="2" charset="77"/>
              </a:rPr>
              <a:t>sobre</a:t>
            </a:r>
            <a:r>
              <a:rPr lang="en-GB" sz="1400" b="1" dirty="0">
                <a:effectLst/>
                <a:latin typeface="Aptos" panose="020B0004020202020204" pitchFamily="34" charset="0"/>
                <a:ea typeface="Palatino" pitchFamily="2" charset="77"/>
              </a:rPr>
              <a:t> </a:t>
            </a:r>
            <a:r>
              <a:rPr lang="en-GB" sz="1400" b="1" dirty="0" err="1">
                <a:effectLst/>
                <a:latin typeface="Aptos" panose="020B0004020202020204" pitchFamily="34" charset="0"/>
                <a:ea typeface="Palatino" pitchFamily="2" charset="77"/>
              </a:rPr>
              <a:t>Direitos</a:t>
            </a:r>
            <a:r>
              <a:rPr lang="en-GB" sz="1400" b="1" dirty="0">
                <a:effectLst/>
                <a:latin typeface="Aptos" panose="020B0004020202020204" pitchFamily="34" charset="0"/>
                <a:ea typeface="Palatino" pitchFamily="2" charset="77"/>
              </a:rPr>
              <a:t> Humanos e </a:t>
            </a:r>
            <a:r>
              <a:rPr lang="en-GB" sz="1400" b="1" dirty="0" err="1">
                <a:effectLst/>
                <a:latin typeface="Aptos" panose="020B0004020202020204" pitchFamily="34" charset="0"/>
                <a:ea typeface="Palatino" pitchFamily="2" charset="77"/>
              </a:rPr>
              <a:t>Empresas</a:t>
            </a:r>
            <a:r>
              <a:rPr lang="en-GB" sz="1400" b="1" dirty="0">
                <a:effectLst/>
                <a:latin typeface="Aptos" panose="020B0004020202020204" pitchFamily="34" charset="0"/>
                <a:ea typeface="Palatino" pitchFamily="2" charset="77"/>
              </a:rPr>
              <a:t> no </a:t>
            </a:r>
            <a:r>
              <a:rPr lang="en-GB" sz="1400" b="1" dirty="0" err="1">
                <a:effectLst/>
                <a:latin typeface="Aptos" panose="020B0004020202020204" pitchFamily="34" charset="0"/>
                <a:ea typeface="Palatino" pitchFamily="2" charset="77"/>
              </a:rPr>
              <a:t>Brasil</a:t>
            </a:r>
            <a:r>
              <a:rPr lang="en-GB" sz="1400" b="1" dirty="0">
                <a:effectLst/>
                <a:latin typeface="Aptos" panose="020B0004020202020204" pitchFamily="34" charset="0"/>
                <a:ea typeface="Palatino" pitchFamily="2" charset="77"/>
              </a:rPr>
              <a:t> </a:t>
            </a:r>
            <a:r>
              <a:rPr lang="en-GB" sz="1400" dirty="0">
                <a:effectLst/>
                <a:latin typeface="Aptos" panose="020B0004020202020204" pitchFamily="34" charset="0"/>
                <a:ea typeface="Palatino" pitchFamily="2" charset="77"/>
              </a:rPr>
              <a:t>(PL 572/2022</a:t>
            </a:r>
            <a:r>
              <a:rPr lang="en-GB" sz="1400" b="1" dirty="0">
                <a:effectLst/>
                <a:latin typeface="Aptos" panose="020B0004020202020204" pitchFamily="34" charset="0"/>
                <a:ea typeface="Palatino" pitchFamily="2" charset="77"/>
              </a:rPr>
              <a:t>)/ “Law on Human Rights and Corporations in Brazil”</a:t>
            </a:r>
          </a:p>
          <a:p>
            <a:pPr lvl="2"/>
            <a:r>
              <a:rPr lang="en-GB" sz="1200" dirty="0">
                <a:latin typeface="Aptos" panose="020B0004020202020204" pitchFamily="34" charset="0"/>
                <a:ea typeface="Palatino" pitchFamily="2" charset="77"/>
              </a:rPr>
              <a:t>P</a:t>
            </a:r>
            <a:r>
              <a:rPr lang="en-GB" sz="1200" dirty="0">
                <a:effectLst/>
                <a:latin typeface="Aptos" panose="020B0004020202020204" pitchFamily="34" charset="0"/>
                <a:ea typeface="Palatino" pitchFamily="2" charset="77"/>
              </a:rPr>
              <a:t>rior to business activities in Indigenous or traditional communities’ lands, </a:t>
            </a:r>
            <a:r>
              <a:rPr lang="en-GB" sz="1200" dirty="0">
                <a:solidFill>
                  <a:srgbClr val="FF0000"/>
                </a:solidFill>
                <a:effectLst/>
                <a:latin typeface="Aptos" panose="020B0004020202020204" pitchFamily="34" charset="0"/>
                <a:ea typeface="Palatino" pitchFamily="2" charset="77"/>
              </a:rPr>
              <a:t>the firm must perform “prior, free, informed and good faith consultation of Indigenous peoples, quilombolas communities and traditional peoples and communities affected by business activity, ensuring the right of veto to undertakings in their territories” </a:t>
            </a:r>
            <a:r>
              <a:rPr lang="en-GB" sz="1200" dirty="0">
                <a:effectLst/>
                <a:latin typeface="Aptos" panose="020B0004020202020204" pitchFamily="34" charset="0"/>
                <a:ea typeface="Palatino" pitchFamily="2" charset="77"/>
                <a:hlinkClick r:id="rId2"/>
              </a:rPr>
              <a:t>https://www.camara.leg.br/proposicoesWeb/fichadetramitacao?idProposicao=2317904&amp;fichaAmigavel=nao</a:t>
            </a:r>
            <a:r>
              <a:rPr lang="en-GB" sz="1200" dirty="0">
                <a:effectLst/>
                <a:latin typeface="Aptos" panose="020B0004020202020204" pitchFamily="34" charset="0"/>
                <a:ea typeface="Palatino" pitchFamily="2" charset="77"/>
              </a:rPr>
              <a:t> </a:t>
            </a:r>
          </a:p>
          <a:p>
            <a:pPr lvl="1">
              <a:lnSpc>
                <a:spcPct val="115000"/>
              </a:lnSpc>
              <a:spcBef>
                <a:spcPts val="1200"/>
              </a:spcBef>
              <a:spcAft>
                <a:spcPts val="1200"/>
              </a:spcAft>
            </a:pPr>
            <a:endParaRPr lang="en-GB" sz="1200" noProof="0" dirty="0">
              <a:latin typeface="Aptos" panose="020B0004020202020204" pitchFamily="34" charset="0"/>
              <a:ea typeface="Palatino" pitchFamily="2" charset="77"/>
            </a:endParaRPr>
          </a:p>
          <a:p>
            <a:pPr lvl="1"/>
            <a:endParaRPr lang="en-GB" sz="1200" noProof="0" dirty="0">
              <a:latin typeface="Aptos" panose="020B0004020202020204" pitchFamily="34" charset="0"/>
              <a:ea typeface="Palatino" pitchFamily="2" charset="77"/>
            </a:endParaRPr>
          </a:p>
          <a:p>
            <a:pPr lvl="1"/>
            <a:endParaRPr lang="en-GB" noProof="0" dirty="0">
              <a:latin typeface="Aptos" panose="020B0004020202020204" pitchFamily="34" charset="0"/>
              <a:ea typeface="Palatino" pitchFamily="2" charset="77"/>
            </a:endParaRPr>
          </a:p>
        </p:txBody>
      </p:sp>
      <p:sp>
        <p:nvSpPr>
          <p:cNvPr id="4" name="Foliennummernplatzhalter 3">
            <a:extLst>
              <a:ext uri="{FF2B5EF4-FFF2-40B4-BE49-F238E27FC236}">
                <a16:creationId xmlns:a16="http://schemas.microsoft.com/office/drawing/2014/main" id="{789AD159-68B7-8646-DEC0-946139BB17F2}"/>
              </a:ext>
            </a:extLst>
          </p:cNvPr>
          <p:cNvSpPr>
            <a:spLocks noGrp="1"/>
          </p:cNvSpPr>
          <p:nvPr>
            <p:ph type="sldNum" sz="quarter" idx="12"/>
          </p:nvPr>
        </p:nvSpPr>
        <p:spPr/>
        <p:txBody>
          <a:bodyPr/>
          <a:lstStyle/>
          <a:p>
            <a:fld id="{D725F4C8-A4ED-4F06-9015-63B7B8FAC2B8}" type="slidenum">
              <a:rPr lang="de-DE" smtClean="0"/>
              <a:t>39</a:t>
            </a:fld>
            <a:endParaRPr lang="de-DE"/>
          </a:p>
        </p:txBody>
      </p:sp>
    </p:spTree>
    <p:extLst>
      <p:ext uri="{BB962C8B-B14F-4D97-AF65-F5344CB8AC3E}">
        <p14:creationId xmlns:p14="http://schemas.microsoft.com/office/powerpoint/2010/main" val="240512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763FB-9299-5EDD-EAF0-98A52DF13D11}"/>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7645AF78-6967-8892-53FD-6A05E8592620}"/>
              </a:ext>
            </a:extLst>
          </p:cNvPr>
          <p:cNvSpPr>
            <a:spLocks noGrp="1"/>
          </p:cNvSpPr>
          <p:nvPr>
            <p:ph type="sldNum" sz="quarter" idx="12"/>
          </p:nvPr>
        </p:nvSpPr>
        <p:spPr/>
        <p:txBody>
          <a:bodyPr/>
          <a:lstStyle/>
          <a:p>
            <a:fld id="{D725F4C8-A4ED-4F06-9015-63B7B8FAC2B8}" type="slidenum">
              <a:rPr lang="de-DE" smtClean="0"/>
              <a:t>4</a:t>
            </a:fld>
            <a:endParaRPr lang="de-DE"/>
          </a:p>
        </p:txBody>
      </p:sp>
      <p:sp>
        <p:nvSpPr>
          <p:cNvPr id="6" name="TextBox 5">
            <a:extLst>
              <a:ext uri="{FF2B5EF4-FFF2-40B4-BE49-F238E27FC236}">
                <a16:creationId xmlns:a16="http://schemas.microsoft.com/office/drawing/2014/main" id="{DF0F00C1-A68F-D981-C61D-820C5989D87A}"/>
              </a:ext>
            </a:extLst>
          </p:cNvPr>
          <p:cNvSpPr txBox="1"/>
          <p:nvPr/>
        </p:nvSpPr>
        <p:spPr>
          <a:xfrm>
            <a:off x="838200" y="2012660"/>
            <a:ext cx="10889974" cy="4093428"/>
          </a:xfrm>
          <a:prstGeom prst="rect">
            <a:avLst/>
          </a:prstGeom>
          <a:noFill/>
        </p:spPr>
        <p:txBody>
          <a:bodyPr wrap="square">
            <a:spAutoFit/>
          </a:bodyPr>
          <a:lstStyle/>
          <a:p>
            <a:pPr marL="342900" indent="-342900">
              <a:buFont typeface="Arial" panose="020B0604020202020204" pitchFamily="34" charset="0"/>
              <a:buChar char="•"/>
            </a:pPr>
            <a:r>
              <a:rPr lang="en-US" sz="2200" dirty="0">
                <a:latin typeface="Aptos" panose="020B0004020202020204" pitchFamily="34" charset="0"/>
                <a:ea typeface="Palatino" pitchFamily="2" charset="77"/>
              </a:rPr>
              <a:t>Dutch farming system is dependent on soy imports for animal feed</a:t>
            </a:r>
          </a:p>
          <a:p>
            <a:pPr marL="342900" indent="-342900">
              <a:buFont typeface="Arial" panose="020B0604020202020204" pitchFamily="34" charset="0"/>
              <a:buChar char="•"/>
            </a:pPr>
            <a:r>
              <a:rPr lang="en-US" sz="2200" dirty="0">
                <a:latin typeface="Aptos" panose="020B0004020202020204" pitchFamily="34" charset="0"/>
                <a:ea typeface="Palatino" pitchFamily="2" charset="77"/>
              </a:rPr>
              <a:t>Land footprint: 2.7 million ha each year (2017-2021), 2/3 the size of the Netherlands</a:t>
            </a:r>
          </a:p>
          <a:p>
            <a:pPr marL="342900" indent="-342900">
              <a:buFont typeface="Arial" panose="020B0604020202020204" pitchFamily="34" charset="0"/>
              <a:buChar char="•"/>
            </a:pPr>
            <a:r>
              <a:rPr lang="en-US" sz="2200" dirty="0">
                <a:latin typeface="Aptos" panose="020B0004020202020204" pitchFamily="34" charset="0"/>
                <a:ea typeface="Palatino" pitchFamily="2" charset="77"/>
              </a:rPr>
              <a:t>This land footprint falls predominantly in Brazil (42%), the USA (28%) and Argentina (6%)</a:t>
            </a:r>
          </a:p>
          <a:p>
            <a:pPr marL="342900" indent="-342900">
              <a:buFont typeface="Arial" panose="020B0604020202020204" pitchFamily="34" charset="0"/>
              <a:buChar char="•"/>
            </a:pPr>
            <a:r>
              <a:rPr lang="en-US" sz="2200" dirty="0">
                <a:latin typeface="Aptos" panose="020B0004020202020204" pitchFamily="34" charset="0"/>
                <a:ea typeface="Palatino" pitchFamily="2" charset="77"/>
              </a:rPr>
              <a:t>Excessive nitrogen deposition in the NL: 87 % of Nitr./ammonia comes from farming, especially from cattle raising. Nitrogen is harmful to nature and humans. </a:t>
            </a:r>
          </a:p>
          <a:p>
            <a:pPr marL="342900" indent="-342900">
              <a:buFont typeface="Arial" panose="020B0604020202020204" pitchFamily="34" charset="0"/>
              <a:buChar char="•"/>
            </a:pPr>
            <a:r>
              <a:rPr lang="en-US" sz="2200" dirty="0">
                <a:latin typeface="Aptos" panose="020B0004020202020204" pitchFamily="34" charset="0"/>
                <a:ea typeface="Palatino" pitchFamily="2" charset="77"/>
              </a:rPr>
              <a:t>Roughly </a:t>
            </a:r>
            <a:r>
              <a:rPr lang="en-US" sz="2200" u="sng" dirty="0">
                <a:latin typeface="Aptos" panose="020B0004020202020204" pitchFamily="34" charset="0"/>
                <a:ea typeface="Palatino" pitchFamily="2" charset="77"/>
              </a:rPr>
              <a:t>20% of soy exports </a:t>
            </a:r>
            <a:r>
              <a:rPr lang="en-US" sz="2200" dirty="0">
                <a:latin typeface="Aptos" panose="020B0004020202020204" pitchFamily="34" charset="0"/>
                <a:ea typeface="Palatino" pitchFamily="2" charset="77"/>
              </a:rPr>
              <a:t>and at least </a:t>
            </a:r>
            <a:r>
              <a:rPr lang="en-US" sz="2200" u="sng" dirty="0">
                <a:latin typeface="Aptos" panose="020B0004020202020204" pitchFamily="34" charset="0"/>
                <a:ea typeface="Palatino" pitchFamily="2" charset="77"/>
              </a:rPr>
              <a:t>17% of beef exports </a:t>
            </a:r>
            <a:r>
              <a:rPr lang="en-US" sz="2200" dirty="0">
                <a:latin typeface="Aptos" panose="020B0004020202020204" pitchFamily="34" charset="0"/>
                <a:ea typeface="Palatino" pitchFamily="2" charset="77"/>
              </a:rPr>
              <a:t>from Cerrado and Amazon to the EU may be contaminated with illegal deforestation (</a:t>
            </a:r>
            <a:r>
              <a:rPr lang="en-US" sz="2200" dirty="0" err="1">
                <a:latin typeface="Aptos" panose="020B0004020202020204" pitchFamily="34" charset="0"/>
                <a:ea typeface="Palatino" pitchFamily="2" charset="77"/>
              </a:rPr>
              <a:t>Rajāo</a:t>
            </a:r>
            <a:r>
              <a:rPr lang="en-US" sz="2200" dirty="0">
                <a:latin typeface="Aptos" panose="020B0004020202020204" pitchFamily="34" charset="0"/>
                <a:ea typeface="Palatino" pitchFamily="2" charset="77"/>
              </a:rPr>
              <a:t>, 2020)</a:t>
            </a:r>
          </a:p>
          <a:p>
            <a:pPr marL="342900" indent="-342900">
              <a:buFont typeface="Arial" panose="020B0604020202020204" pitchFamily="34" charset="0"/>
              <a:buChar char="•"/>
            </a:pPr>
            <a:r>
              <a:rPr lang="en-US" sz="2200" dirty="0">
                <a:latin typeface="Aptos" panose="020B0004020202020204" pitchFamily="34" charset="0"/>
                <a:ea typeface="Palatino" pitchFamily="2" charset="77"/>
              </a:rPr>
              <a:t>Pesticide trade from EU to Brazil for use in soy farms, impacts on human and ecosystem health</a:t>
            </a:r>
          </a:p>
          <a:p>
            <a:pPr marL="342900" indent="-342900">
              <a:buFont typeface="Arial" panose="020B0604020202020204" pitchFamily="34" charset="0"/>
              <a:buChar char="•"/>
            </a:pPr>
            <a:endParaRPr lang="en-US" sz="2000" dirty="0">
              <a:latin typeface="Palatino" pitchFamily="2" charset="77"/>
              <a:ea typeface="Palatino" pitchFamily="2" charset="77"/>
            </a:endParaRPr>
          </a:p>
          <a:p>
            <a:pPr marL="342900" indent="-342900">
              <a:buFont typeface="Arial" panose="020B0604020202020204" pitchFamily="34" charset="0"/>
              <a:buChar char="•"/>
            </a:pPr>
            <a:endParaRPr lang="en-US" sz="2000" dirty="0">
              <a:latin typeface="Palatino" pitchFamily="2" charset="77"/>
              <a:ea typeface="Palatino" pitchFamily="2" charset="77"/>
            </a:endParaRPr>
          </a:p>
        </p:txBody>
      </p:sp>
      <p:sp>
        <p:nvSpPr>
          <p:cNvPr id="2" name="Titel 1">
            <a:extLst>
              <a:ext uri="{FF2B5EF4-FFF2-40B4-BE49-F238E27FC236}">
                <a16:creationId xmlns:a16="http://schemas.microsoft.com/office/drawing/2014/main" id="{C2528FF8-7DF9-4913-7FA6-D9C59890B6D8}"/>
              </a:ext>
            </a:extLst>
          </p:cNvPr>
          <p:cNvSpPr>
            <a:spLocks noGrp="1"/>
          </p:cNvSpPr>
          <p:nvPr>
            <p:ph type="title"/>
          </p:nvPr>
        </p:nvSpPr>
        <p:spPr>
          <a:xfrm>
            <a:off x="838200" y="365125"/>
            <a:ext cx="10515600" cy="1325563"/>
          </a:xfrm>
        </p:spPr>
        <p:txBody>
          <a:bodyPr/>
          <a:lstStyle/>
          <a:p>
            <a:r>
              <a:rPr lang="en-US" dirty="0">
                <a:latin typeface="Aptos" panose="020B0004020202020204" pitchFamily="34" charset="0"/>
                <a:ea typeface="Palatino" pitchFamily="2" charset="77"/>
              </a:rPr>
              <a:t>Key findings</a:t>
            </a:r>
            <a:endParaRPr lang="en-US" sz="1800" dirty="0">
              <a:solidFill>
                <a:srgbClr val="FF0000"/>
              </a:solidFill>
              <a:latin typeface="Aptos" panose="020B0004020202020204" pitchFamily="34" charset="0"/>
              <a:ea typeface="Palatino" pitchFamily="2" charset="77"/>
            </a:endParaRPr>
          </a:p>
        </p:txBody>
      </p:sp>
    </p:spTree>
    <p:extLst>
      <p:ext uri="{BB962C8B-B14F-4D97-AF65-F5344CB8AC3E}">
        <p14:creationId xmlns:p14="http://schemas.microsoft.com/office/powerpoint/2010/main" val="35531887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C539C-BC46-A669-1CA4-C7F56CEF1F5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70DD1F4-999A-4A3A-AC3E-6689B19B8CFD}"/>
              </a:ext>
            </a:extLst>
          </p:cNvPr>
          <p:cNvSpPr>
            <a:spLocks noGrp="1"/>
          </p:cNvSpPr>
          <p:nvPr>
            <p:ph type="title"/>
          </p:nvPr>
        </p:nvSpPr>
        <p:spPr/>
        <p:txBody>
          <a:bodyPr/>
          <a:lstStyle/>
          <a:p>
            <a:r>
              <a:rPr lang="en-US" dirty="0">
                <a:latin typeface="Aptos" panose="020B0004020202020204" pitchFamily="34" charset="0"/>
                <a:ea typeface="Palatino" pitchFamily="2" charset="77"/>
              </a:rPr>
              <a:t>Issue-areas for new policies</a:t>
            </a:r>
          </a:p>
        </p:txBody>
      </p:sp>
      <p:sp>
        <p:nvSpPr>
          <p:cNvPr id="3" name="Inhaltsplatzhalter 2">
            <a:extLst>
              <a:ext uri="{FF2B5EF4-FFF2-40B4-BE49-F238E27FC236}">
                <a16:creationId xmlns:a16="http://schemas.microsoft.com/office/drawing/2014/main" id="{CE6F5E7B-B4EA-5DBF-BAEB-3423B4F27236}"/>
              </a:ext>
            </a:extLst>
          </p:cNvPr>
          <p:cNvSpPr>
            <a:spLocks noGrp="1"/>
          </p:cNvSpPr>
          <p:nvPr>
            <p:ph idx="1"/>
          </p:nvPr>
        </p:nvSpPr>
        <p:spPr>
          <a:xfrm>
            <a:off x="332509" y="1825625"/>
            <a:ext cx="11021291" cy="4351338"/>
          </a:xfrm>
        </p:spPr>
        <p:txBody>
          <a:bodyPr>
            <a:normAutofit/>
          </a:bodyPr>
          <a:lstStyle/>
          <a:p>
            <a:pPr marL="457200" lvl="1" indent="0">
              <a:buNone/>
            </a:pPr>
            <a:r>
              <a:rPr lang="en-GB" sz="3000" b="1" dirty="0">
                <a:latin typeface="Aptos" panose="020B0004020202020204" pitchFamily="34" charset="0"/>
                <a:ea typeface="Palatino" pitchFamily="2" charset="77"/>
              </a:rPr>
              <a:t>Is there a need for new policies that would more effectively drive the necessary systems changes?</a:t>
            </a:r>
            <a:r>
              <a:rPr lang="en-GB" sz="3000" dirty="0">
                <a:latin typeface="Aptos" panose="020B0004020202020204" pitchFamily="34" charset="0"/>
                <a:ea typeface="Palatino" pitchFamily="2" charset="77"/>
              </a:rPr>
              <a:t> If so, what might that future policy(ies) to look like? </a:t>
            </a:r>
          </a:p>
          <a:p>
            <a:pPr lvl="1"/>
            <a:endParaRPr lang="en-GB" sz="3000" dirty="0">
              <a:latin typeface="Aptos" panose="020B0004020202020204" pitchFamily="34" charset="0"/>
              <a:ea typeface="Palatino" pitchFamily="2" charset="77"/>
            </a:endParaRPr>
          </a:p>
        </p:txBody>
      </p:sp>
      <p:sp>
        <p:nvSpPr>
          <p:cNvPr id="4" name="Foliennummernplatzhalter 3">
            <a:extLst>
              <a:ext uri="{FF2B5EF4-FFF2-40B4-BE49-F238E27FC236}">
                <a16:creationId xmlns:a16="http://schemas.microsoft.com/office/drawing/2014/main" id="{B6D7A31D-338D-5B14-FD7D-449E327A9647}"/>
              </a:ext>
            </a:extLst>
          </p:cNvPr>
          <p:cNvSpPr>
            <a:spLocks noGrp="1"/>
          </p:cNvSpPr>
          <p:nvPr>
            <p:ph type="sldNum" sz="quarter" idx="12"/>
          </p:nvPr>
        </p:nvSpPr>
        <p:spPr/>
        <p:txBody>
          <a:bodyPr/>
          <a:lstStyle/>
          <a:p>
            <a:fld id="{D725F4C8-A4ED-4F06-9015-63B7B8FAC2B8}" type="slidenum">
              <a:rPr lang="de-DE" smtClean="0"/>
              <a:t>40</a:t>
            </a:fld>
            <a:endParaRPr lang="de-DE"/>
          </a:p>
        </p:txBody>
      </p:sp>
    </p:spTree>
    <p:extLst>
      <p:ext uri="{BB962C8B-B14F-4D97-AF65-F5344CB8AC3E}">
        <p14:creationId xmlns:p14="http://schemas.microsoft.com/office/powerpoint/2010/main" val="13255826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AC4FC6F3-4EAE-056C-A3C1-1FD2A46E59BB}"/>
              </a:ext>
            </a:extLst>
          </p:cNvPr>
          <p:cNvSpPr>
            <a:spLocks noGrp="1"/>
          </p:cNvSpPr>
          <p:nvPr>
            <p:ph type="pic" idx="1"/>
          </p:nvPr>
        </p:nvSpPr>
        <p:spPr/>
        <p:txBody>
          <a:bodyPr>
            <a:normAutofit fontScale="62500" lnSpcReduction="20000"/>
          </a:bodyPr>
          <a:lstStyle/>
          <a:p>
            <a:r>
              <a:rPr lang="en-DE" sz="1800">
                <a:latin typeface="Aptos" panose="020B0004020202020204" pitchFamily="34" charset="0"/>
                <a:ea typeface="Palatino" pitchFamily="2" charset="77"/>
              </a:rPr>
              <a:t>Bombardi, L. M. (2021). </a:t>
            </a:r>
            <a:r>
              <a:rPr lang="en-DE" sz="1800" i="1">
                <a:latin typeface="Aptos" panose="020B0004020202020204" pitchFamily="34" charset="0"/>
                <a:ea typeface="Palatino" pitchFamily="2" charset="77"/>
              </a:rPr>
              <a:t>Geography of Asymmetry: The Vicious Cycle of Pesticides and Colonialism in the Commercial Relationship between Mercosur and the European Unio</a:t>
            </a:r>
            <a:r>
              <a:rPr lang="en-DE" sz="1800">
                <a:latin typeface="Aptos" panose="020B0004020202020204" pitchFamily="34" charset="0"/>
                <a:ea typeface="Palatino" pitchFamily="2" charset="77"/>
              </a:rPr>
              <a:t>n.</a:t>
            </a:r>
          </a:p>
          <a:p>
            <a:pPr>
              <a:buNone/>
            </a:pPr>
            <a:r>
              <a:rPr lang="en-NL" sz="1800" kern="100" dirty="0">
                <a:effectLst/>
                <a:latin typeface="Aptos" panose="020B0004020202020204" pitchFamily="34" charset="0"/>
                <a:ea typeface="Palatino" pitchFamily="2" charset="77"/>
                <a:cs typeface="Times New Roman" panose="02020603050405020304" pitchFamily="18" charset="0"/>
              </a:rPr>
              <a:t>Bombardi, L. M. (2023). </a:t>
            </a:r>
            <a:r>
              <a:rPr lang="en-NL" sz="1800" i="1" kern="100" dirty="0">
                <a:effectLst/>
                <a:latin typeface="Aptos" panose="020B0004020202020204" pitchFamily="34" charset="0"/>
                <a:ea typeface="Palatino" pitchFamily="2" charset="77"/>
                <a:cs typeface="Times New Roman" panose="02020603050405020304" pitchFamily="18" charset="0"/>
              </a:rPr>
              <a:t>Agrotóxicos e colonialismo químico</a:t>
            </a:r>
            <a:r>
              <a:rPr lang="en-NL" sz="1800" kern="100" dirty="0">
                <a:effectLst/>
                <a:latin typeface="Aptos" panose="020B0004020202020204" pitchFamily="34" charset="0"/>
                <a:ea typeface="Palatino" pitchFamily="2" charset="77"/>
                <a:cs typeface="Times New Roman" panose="02020603050405020304" pitchFamily="18" charset="0"/>
              </a:rPr>
              <a:t>. Editora Elefante.</a:t>
            </a:r>
          </a:p>
          <a:p>
            <a:pPr>
              <a:buNone/>
            </a:pPr>
            <a:r>
              <a:rPr lang="en-NL" sz="1800" kern="100" dirty="0">
                <a:effectLst/>
                <a:latin typeface="Aptos" panose="020B0004020202020204" pitchFamily="34" charset="0"/>
                <a:ea typeface="Palatino" pitchFamily="2" charset="77"/>
                <a:cs typeface="Times New Roman" panose="02020603050405020304" pitchFamily="18" charset="0"/>
              </a:rPr>
              <a:t>Brandao, A., Rausch, L., Munger, J., &amp; Gibbs, H. K. (2023). Mapping slaughterhouse supply zones in the Brazilian Amazon with cattle transit records. </a:t>
            </a:r>
            <a:r>
              <a:rPr lang="en-NL" sz="1800" i="1" kern="100" dirty="0">
                <a:effectLst/>
                <a:latin typeface="Aptos" panose="020B0004020202020204" pitchFamily="34" charset="0"/>
                <a:ea typeface="Palatino" pitchFamily="2" charset="77"/>
                <a:cs typeface="Times New Roman" panose="02020603050405020304" pitchFamily="18" charset="0"/>
              </a:rPr>
              <a:t>Land, 12</a:t>
            </a:r>
            <a:r>
              <a:rPr lang="en-NL" sz="1800" kern="100" dirty="0">
                <a:effectLst/>
                <a:latin typeface="Aptos" panose="020B0004020202020204" pitchFamily="34" charset="0"/>
                <a:ea typeface="Palatino" pitchFamily="2" charset="77"/>
                <a:cs typeface="Times New Roman" panose="02020603050405020304" pitchFamily="18" charset="0"/>
              </a:rPr>
              <a:t>(9), 1782.</a:t>
            </a:r>
          </a:p>
          <a:p>
            <a:pPr>
              <a:buNone/>
            </a:pPr>
            <a:r>
              <a:rPr lang="en-NL" sz="1800" kern="100" dirty="0">
                <a:effectLst/>
                <a:latin typeface="Aptos" panose="020B0004020202020204" pitchFamily="34" charset="0"/>
                <a:ea typeface="Palatino" pitchFamily="2" charset="77"/>
                <a:cs typeface="Times New Roman" panose="02020603050405020304" pitchFamily="18" charset="0"/>
              </a:rPr>
              <a:t>Chagnon, C. W., et al. (2022). From extractivism to global extractivism: The evolution of an organizing concept. </a:t>
            </a:r>
            <a:r>
              <a:rPr lang="en-NL" sz="1800" i="1" kern="100" dirty="0">
                <a:effectLst/>
                <a:latin typeface="Aptos" panose="020B0004020202020204" pitchFamily="34" charset="0"/>
                <a:ea typeface="Palatino" pitchFamily="2" charset="77"/>
                <a:cs typeface="Times New Roman" panose="02020603050405020304" pitchFamily="18" charset="0"/>
              </a:rPr>
              <a:t>The Journal of Peasant Studies, 49</a:t>
            </a:r>
            <a:r>
              <a:rPr lang="en-NL" sz="1800" kern="100" dirty="0">
                <a:effectLst/>
                <a:latin typeface="Aptos" panose="020B0004020202020204" pitchFamily="34" charset="0"/>
                <a:ea typeface="Palatino" pitchFamily="2" charset="77"/>
                <a:cs typeface="Times New Roman" panose="02020603050405020304" pitchFamily="18" charset="0"/>
              </a:rPr>
              <a:t>(4), 760–792. </a:t>
            </a:r>
            <a:r>
              <a:rPr lang="en-NL" sz="1800" kern="100" dirty="0">
                <a:effectLst/>
                <a:latin typeface="Aptos" panose="020B0004020202020204" pitchFamily="34" charset="0"/>
                <a:ea typeface="Palatino" pitchFamily="2" charset="77"/>
                <a:cs typeface="Times New Roman" panose="02020603050405020304" pitchFamily="18" charset="0"/>
                <a:hlinkClick r:id="rId2"/>
              </a:rPr>
              <a:t>https://doi.org/10.1080/03066150.2022.2069015</a:t>
            </a:r>
            <a:r>
              <a:rPr lang="en-NL" sz="1800" kern="100" dirty="0">
                <a:effectLst/>
                <a:latin typeface="Aptos" panose="020B0004020202020204" pitchFamily="34" charset="0"/>
                <a:ea typeface="Palatino" pitchFamily="2" charset="77"/>
                <a:cs typeface="Times New Roman" panose="02020603050405020304" pitchFamily="18" charset="0"/>
              </a:rPr>
              <a:t> </a:t>
            </a:r>
          </a:p>
          <a:p>
            <a:pPr>
              <a:buNone/>
            </a:pPr>
            <a:r>
              <a:rPr lang="en-NL" sz="1800" kern="100" dirty="0">
                <a:effectLst/>
                <a:latin typeface="Aptos" panose="020B0004020202020204" pitchFamily="34" charset="0"/>
                <a:ea typeface="Palatino" pitchFamily="2" charset="77"/>
                <a:cs typeface="Times New Roman" panose="02020603050405020304" pitchFamily="18" charset="0"/>
              </a:rPr>
              <a:t>Coe, N. M., &amp; Yeung, H. W. C. (2015). </a:t>
            </a:r>
            <a:r>
              <a:rPr lang="en-NL" sz="1800" i="1" kern="100" dirty="0">
                <a:effectLst/>
                <a:latin typeface="Aptos" panose="020B0004020202020204" pitchFamily="34" charset="0"/>
                <a:ea typeface="Palatino" pitchFamily="2" charset="77"/>
                <a:cs typeface="Times New Roman" panose="02020603050405020304" pitchFamily="18" charset="0"/>
              </a:rPr>
              <a:t>Global production networks: Theorizing economic development in an interconnected world</a:t>
            </a:r>
            <a:r>
              <a:rPr lang="en-NL" sz="1800" kern="100" dirty="0">
                <a:effectLst/>
                <a:latin typeface="Aptos" panose="020B0004020202020204" pitchFamily="34" charset="0"/>
                <a:ea typeface="Palatino" pitchFamily="2" charset="77"/>
                <a:cs typeface="Times New Roman" panose="02020603050405020304" pitchFamily="18" charset="0"/>
              </a:rPr>
              <a:t>. Oxford University Press.</a:t>
            </a:r>
          </a:p>
          <a:p>
            <a:pPr>
              <a:buNone/>
            </a:pPr>
            <a:r>
              <a:rPr lang="en-NL" sz="1800" kern="100" dirty="0">
                <a:effectLst/>
                <a:latin typeface="Aptos" panose="020B0004020202020204" pitchFamily="34" charset="0"/>
                <a:ea typeface="Palatino" pitchFamily="2" charset="77"/>
                <a:cs typeface="Times New Roman" panose="02020603050405020304" pitchFamily="18" charset="0"/>
              </a:rPr>
              <a:t>Coe, N. M., &amp; Yeung, H. W. C. (2019). Global production networks: Mapping recent conceptual developments. </a:t>
            </a:r>
            <a:r>
              <a:rPr lang="en-NL" sz="1800" i="1" kern="100" dirty="0">
                <a:effectLst/>
                <a:latin typeface="Aptos" panose="020B0004020202020204" pitchFamily="34" charset="0"/>
                <a:ea typeface="Palatino" pitchFamily="2" charset="77"/>
                <a:cs typeface="Times New Roman" panose="02020603050405020304" pitchFamily="18" charset="0"/>
              </a:rPr>
              <a:t>Journal of Economic Geography, 19</a:t>
            </a:r>
            <a:r>
              <a:rPr lang="en-NL" sz="1800" kern="100" dirty="0">
                <a:effectLst/>
                <a:latin typeface="Aptos" panose="020B0004020202020204" pitchFamily="34" charset="0"/>
                <a:ea typeface="Palatino" pitchFamily="2" charset="77"/>
                <a:cs typeface="Times New Roman" panose="02020603050405020304" pitchFamily="18" charset="0"/>
              </a:rPr>
              <a:t>(4), 775–801.</a:t>
            </a:r>
          </a:p>
          <a:p>
            <a:pPr>
              <a:buNone/>
            </a:pPr>
            <a:r>
              <a:rPr lang="en-NL" sz="1800" kern="100" dirty="0">
                <a:effectLst/>
                <a:latin typeface="Aptos" panose="020B0004020202020204" pitchFamily="34" charset="0"/>
                <a:ea typeface="Palatino" pitchFamily="2" charset="77"/>
                <a:cs typeface="Times New Roman" panose="02020603050405020304" pitchFamily="18" charset="0"/>
              </a:rPr>
              <a:t>Conference: Mapping Toxic Coloniality: Perspectives from Africa, Asia, and Latin America. (2024, November 7–8). University of Groningen, The Netherlands.</a:t>
            </a:r>
          </a:p>
          <a:p>
            <a:pPr>
              <a:buNone/>
            </a:pPr>
            <a:r>
              <a:rPr lang="en-NL" sz="1800" kern="100" dirty="0">
                <a:effectLst/>
                <a:latin typeface="Aptos" panose="020B0004020202020204" pitchFamily="34" charset="0"/>
                <a:ea typeface="Palatino" pitchFamily="2" charset="77"/>
                <a:cs typeface="Times New Roman" panose="02020603050405020304" pitchFamily="18" charset="0"/>
              </a:rPr>
              <a:t>Dos Santos, A. B., &amp; Pereira, S. (2023). </a:t>
            </a:r>
            <a:r>
              <a:rPr lang="en-NL" sz="1800" i="1" kern="100" dirty="0">
                <a:effectLst/>
                <a:latin typeface="Aptos" panose="020B0004020202020204" pitchFamily="34" charset="0"/>
                <a:ea typeface="Palatino" pitchFamily="2" charset="77"/>
                <a:cs typeface="Times New Roman" panose="02020603050405020304" pitchFamily="18" charset="0"/>
              </a:rPr>
              <a:t>A terra dá, a terra quer</a:t>
            </a:r>
            <a:r>
              <a:rPr lang="en-NL" sz="1800" kern="100" dirty="0">
                <a:effectLst/>
                <a:latin typeface="Aptos" panose="020B0004020202020204" pitchFamily="34" charset="0"/>
                <a:ea typeface="Palatino" pitchFamily="2" charset="77"/>
                <a:cs typeface="Times New Roman" panose="02020603050405020304" pitchFamily="18" charset="0"/>
              </a:rPr>
              <a:t>. Ubu Editora.</a:t>
            </a:r>
          </a:p>
          <a:p>
            <a:r>
              <a:rPr lang="en-NL" sz="1800" kern="100" dirty="0">
                <a:effectLst/>
                <a:latin typeface="Aptos" panose="020B0004020202020204" pitchFamily="34" charset="0"/>
                <a:ea typeface="Palatino" pitchFamily="2" charset="77"/>
                <a:cs typeface="Times New Roman" panose="02020603050405020304" pitchFamily="18" charset="0"/>
              </a:rPr>
              <a:t>Dorn, F. M., &amp; Huber, C. (2020). Global production networks and natural resource extraction: Adding a political ecology perspective. </a:t>
            </a:r>
            <a:r>
              <a:rPr lang="en-NL" sz="1800" i="1" kern="100" dirty="0">
                <a:effectLst/>
                <a:latin typeface="Aptos" panose="020B0004020202020204" pitchFamily="34" charset="0"/>
                <a:ea typeface="Palatino" pitchFamily="2" charset="77"/>
                <a:cs typeface="Times New Roman" panose="02020603050405020304" pitchFamily="18" charset="0"/>
              </a:rPr>
              <a:t>Geographica Helvetica, 75</a:t>
            </a:r>
            <a:r>
              <a:rPr lang="en-NL" sz="1800" kern="100" dirty="0">
                <a:effectLst/>
                <a:latin typeface="Aptos" panose="020B0004020202020204" pitchFamily="34" charset="0"/>
                <a:ea typeface="Palatino" pitchFamily="2" charset="77"/>
                <a:cs typeface="Times New Roman" panose="02020603050405020304" pitchFamily="18" charset="0"/>
              </a:rPr>
              <a:t>(2), 183–193.</a:t>
            </a:r>
          </a:p>
          <a:p>
            <a:pPr marL="0" indent="0">
              <a:buNone/>
            </a:pPr>
            <a:r>
              <a:rPr lang="en-GB" sz="1800" dirty="0" err="1">
                <a:latin typeface="Aptos" panose="020B0004020202020204" pitchFamily="34" charset="0"/>
                <a:ea typeface="Palatino" pitchFamily="2" charset="77"/>
              </a:rPr>
              <a:t>Ermgassen</a:t>
            </a:r>
            <a:r>
              <a:rPr lang="en-GB" sz="1800" dirty="0">
                <a:latin typeface="Aptos" panose="020B0004020202020204" pitchFamily="34" charset="0"/>
                <a:ea typeface="Palatino" pitchFamily="2" charset="77"/>
              </a:rPr>
              <a:t>, E., et al. (2020). The origin, supply chain, and deforestation risk of Brazil’s beef exports</a:t>
            </a:r>
            <a:r>
              <a:rPr lang="en-GB" sz="1800" i="1" dirty="0">
                <a:latin typeface="Aptos" panose="020B0004020202020204" pitchFamily="34" charset="0"/>
                <a:ea typeface="Palatino" pitchFamily="2" charset="77"/>
              </a:rPr>
              <a:t>. Proceedings of the National Academy of Sciences</a:t>
            </a:r>
            <a:r>
              <a:rPr lang="en-GB" sz="1800" dirty="0">
                <a:latin typeface="Aptos" panose="020B0004020202020204" pitchFamily="34" charset="0"/>
                <a:ea typeface="Palatino" pitchFamily="2" charset="77"/>
              </a:rPr>
              <a:t>, 117(50), 31770–31779.</a:t>
            </a:r>
          </a:p>
          <a:p>
            <a:endParaRPr lang="en-NL" sz="1200" dirty="0">
              <a:latin typeface="Aptos" panose="020B0004020202020204" pitchFamily="34" charset="0"/>
              <a:ea typeface="Palatino" pitchFamily="2" charset="77"/>
            </a:endParaRPr>
          </a:p>
        </p:txBody>
      </p:sp>
      <p:sp>
        <p:nvSpPr>
          <p:cNvPr id="3" name="Slide Number Placeholder 2">
            <a:extLst>
              <a:ext uri="{FF2B5EF4-FFF2-40B4-BE49-F238E27FC236}">
                <a16:creationId xmlns:a16="http://schemas.microsoft.com/office/drawing/2014/main" id="{164FEAD0-DBF7-47E1-A26F-FB4845D5075B}"/>
              </a:ext>
            </a:extLst>
          </p:cNvPr>
          <p:cNvSpPr>
            <a:spLocks noGrp="1"/>
          </p:cNvSpPr>
          <p:nvPr>
            <p:ph type="sldNum" sz="quarter" idx="12"/>
          </p:nvPr>
        </p:nvSpPr>
        <p:spPr/>
        <p:txBody>
          <a:bodyPr/>
          <a:lstStyle/>
          <a:p>
            <a:fld id="{D725F4C8-A4ED-4F06-9015-63B7B8FAC2B8}" type="slidenum">
              <a:rPr lang="de-DE" smtClean="0"/>
              <a:t>41</a:t>
            </a:fld>
            <a:endParaRPr lang="de-DE"/>
          </a:p>
        </p:txBody>
      </p:sp>
      <p:sp>
        <p:nvSpPr>
          <p:cNvPr id="4" name="Title 3">
            <a:extLst>
              <a:ext uri="{FF2B5EF4-FFF2-40B4-BE49-F238E27FC236}">
                <a16:creationId xmlns:a16="http://schemas.microsoft.com/office/drawing/2014/main" id="{1E97E713-52CC-51F1-3D59-911930C17A1C}"/>
              </a:ext>
            </a:extLst>
          </p:cNvPr>
          <p:cNvSpPr>
            <a:spLocks noGrp="1"/>
          </p:cNvSpPr>
          <p:nvPr>
            <p:ph type="title"/>
          </p:nvPr>
        </p:nvSpPr>
        <p:spPr/>
        <p:txBody>
          <a:bodyPr>
            <a:normAutofit/>
          </a:bodyPr>
          <a:lstStyle/>
          <a:p>
            <a:r>
              <a:rPr lang="en-GB" sz="3000" noProof="0" dirty="0">
                <a:latin typeface="Aptos" panose="020B0004020202020204" pitchFamily="34" charset="0"/>
                <a:ea typeface="Palatino" pitchFamily="2" charset="77"/>
              </a:rPr>
              <a:t>References</a:t>
            </a:r>
          </a:p>
        </p:txBody>
      </p:sp>
      <p:sp>
        <p:nvSpPr>
          <p:cNvPr id="5" name="Text Placeholder 4">
            <a:extLst>
              <a:ext uri="{FF2B5EF4-FFF2-40B4-BE49-F238E27FC236}">
                <a16:creationId xmlns:a16="http://schemas.microsoft.com/office/drawing/2014/main" id="{829CE02B-C628-E4B6-21CB-CC8BEC38B65B}"/>
              </a:ext>
            </a:extLst>
          </p:cNvPr>
          <p:cNvSpPr>
            <a:spLocks noGrp="1"/>
          </p:cNvSpPr>
          <p:nvPr>
            <p:ph type="body" sz="half" idx="2"/>
          </p:nvPr>
        </p:nvSpPr>
        <p:spPr/>
        <p:txBody>
          <a:bodyPr>
            <a:noAutofit/>
          </a:bodyPr>
          <a:lstStyle/>
          <a:p>
            <a:pPr marL="0" indent="0">
              <a:buNone/>
            </a:pPr>
            <a:r>
              <a:rPr lang="en-DE" sz="1100">
                <a:latin typeface="Aptos" panose="020B0004020202020204" pitchFamily="34" charset="0"/>
                <a:ea typeface="Palatino" pitchFamily="2" charset="77"/>
              </a:rPr>
              <a:t>Aoki Inoue, C. Y. (2018). Worlding the study of global environmental politics in the Anthropocene: Indigenous voices from the Amazon. </a:t>
            </a:r>
            <a:r>
              <a:rPr lang="en-DE" sz="1100" i="1">
                <a:latin typeface="Aptos" panose="020B0004020202020204" pitchFamily="34" charset="0"/>
                <a:ea typeface="Palatino" pitchFamily="2" charset="77"/>
              </a:rPr>
              <a:t>Global Environmental Politics</a:t>
            </a:r>
            <a:r>
              <a:rPr lang="en-DE" sz="1100">
                <a:latin typeface="Aptos" panose="020B0004020202020204" pitchFamily="34" charset="0"/>
                <a:ea typeface="Palatino" pitchFamily="2" charset="77"/>
              </a:rPr>
              <a:t>, 18(4), 25–42.</a:t>
            </a:r>
            <a:endParaRPr lang="nl-NL" sz="1100" dirty="0">
              <a:latin typeface="Aptos" panose="020B0004020202020204" pitchFamily="34" charset="0"/>
              <a:ea typeface="Palatino" pitchFamily="2" charset="77"/>
            </a:endParaRPr>
          </a:p>
          <a:p>
            <a:pPr marL="0" indent="0">
              <a:buNone/>
            </a:pPr>
            <a:r>
              <a:rPr lang="en-DE" sz="1100">
                <a:latin typeface="Aptos" panose="020B0004020202020204" pitchFamily="34" charset="0"/>
                <a:ea typeface="Palatino" pitchFamily="2" charset="77"/>
              </a:rPr>
              <a:t>Aoki Inoue, C. Y., &amp; Mendes, V. (2024). Connecting Life on Land (SDG 15) with planetary justice in the Amazon. In </a:t>
            </a:r>
            <a:r>
              <a:rPr lang="en-DE" sz="1100" i="1">
                <a:latin typeface="Aptos" panose="020B0004020202020204" pitchFamily="34" charset="0"/>
                <a:ea typeface="Palatino" pitchFamily="2" charset="77"/>
              </a:rPr>
              <a:t>The quest for the Sustainable Development Goals </a:t>
            </a:r>
            <a:r>
              <a:rPr lang="en-DE" sz="1100">
                <a:latin typeface="Aptos" panose="020B0004020202020204" pitchFamily="34" charset="0"/>
                <a:ea typeface="Palatino" pitchFamily="2" charset="77"/>
              </a:rPr>
              <a:t>(pp. 169–179). Springer.</a:t>
            </a:r>
          </a:p>
          <a:p>
            <a:pPr marL="0" indent="0">
              <a:buNone/>
            </a:pPr>
            <a:r>
              <a:rPr lang="en-DE" sz="1100">
                <a:latin typeface="Aptos" panose="020B0004020202020204" pitchFamily="34" charset="0"/>
                <a:ea typeface="Palatino" pitchFamily="2" charset="77"/>
              </a:rPr>
              <a:t>Aoki Inoue, C. Y., &amp; Franchini, M. (2020). </a:t>
            </a:r>
            <a:r>
              <a:rPr lang="en-DE" sz="1100" i="1">
                <a:latin typeface="Aptos" panose="020B0004020202020204" pitchFamily="34" charset="0"/>
                <a:ea typeface="Palatino" pitchFamily="2" charset="77"/>
              </a:rPr>
              <a:t>Socio-environmentalism. </a:t>
            </a:r>
            <a:r>
              <a:rPr lang="en-DE" sz="1100">
                <a:latin typeface="Aptos" panose="020B0004020202020204" pitchFamily="34" charset="0"/>
                <a:ea typeface="Palatino" pitchFamily="2" charset="77"/>
              </a:rPr>
              <a:t>In International relations from the global south (pp. 296–314). Routledge.</a:t>
            </a:r>
          </a:p>
          <a:p>
            <a:pPr marL="0" indent="0">
              <a:buNone/>
            </a:pPr>
            <a:r>
              <a:rPr lang="en-DE" sz="1100">
                <a:latin typeface="Aptos" panose="020B0004020202020204" pitchFamily="34" charset="0"/>
                <a:ea typeface="Palatino" pitchFamily="2" charset="77"/>
              </a:rPr>
              <a:t>Almeida, D. V., et al. (2023). The “Greening” of Empire: The European Green Deal as the EU first agenda. </a:t>
            </a:r>
            <a:r>
              <a:rPr lang="en-DE" sz="1100" i="1">
                <a:latin typeface="Aptos" panose="020B0004020202020204" pitchFamily="34" charset="0"/>
                <a:ea typeface="Palatino" pitchFamily="2" charset="77"/>
              </a:rPr>
              <a:t>Political Geography</a:t>
            </a:r>
            <a:r>
              <a:rPr lang="en-DE" sz="1100">
                <a:latin typeface="Aptos" panose="020B0004020202020204" pitchFamily="34" charset="0"/>
                <a:ea typeface="Palatino" pitchFamily="2" charset="77"/>
              </a:rPr>
              <a:t>, 105, 102925.</a:t>
            </a:r>
          </a:p>
          <a:p>
            <a:pPr marL="0" indent="0">
              <a:buNone/>
            </a:pPr>
            <a:r>
              <a:rPr lang="en-DE" sz="1100">
                <a:latin typeface="Aptos" panose="020B0004020202020204" pitchFamily="34" charset="0"/>
                <a:ea typeface="Palatino" pitchFamily="2" charset="77"/>
              </a:rPr>
              <a:t>Axel, M. (2025). The European Union’s Directive on corporate sustainability development due diligence: An institutional design effectiveness analysis. </a:t>
            </a:r>
            <a:r>
              <a:rPr lang="en-DE" sz="1100" i="1">
                <a:latin typeface="Aptos" panose="020B0004020202020204" pitchFamily="34" charset="0"/>
                <a:ea typeface="Palatino" pitchFamily="2" charset="77"/>
              </a:rPr>
              <a:t>Journal of Environmental Policy &amp; Planning</a:t>
            </a:r>
            <a:r>
              <a:rPr lang="en-DE" sz="1100">
                <a:latin typeface="Aptos" panose="020B0004020202020204" pitchFamily="34" charset="0"/>
                <a:ea typeface="Palatino" pitchFamily="2" charset="77"/>
              </a:rPr>
              <a:t>. </a:t>
            </a:r>
            <a:r>
              <a:rPr lang="en-DE" sz="1100">
                <a:latin typeface="Aptos" panose="020B0004020202020204" pitchFamily="34" charset="0"/>
                <a:ea typeface="Palatino" pitchFamily="2" charset="77"/>
                <a:hlinkClick r:id="rId3"/>
              </a:rPr>
              <a:t>https://doi.org/10.1080/1523908X.2025.2451698</a:t>
            </a:r>
            <a:r>
              <a:rPr lang="nl-NL" sz="1100" dirty="0">
                <a:latin typeface="Aptos" panose="020B0004020202020204" pitchFamily="34" charset="0"/>
                <a:ea typeface="Palatino" pitchFamily="2" charset="77"/>
              </a:rPr>
              <a:t> </a:t>
            </a:r>
            <a:endParaRPr lang="en-DE" sz="1100">
              <a:latin typeface="Aptos" panose="020B0004020202020204" pitchFamily="34" charset="0"/>
              <a:ea typeface="Palatino" pitchFamily="2" charset="77"/>
            </a:endParaRPr>
          </a:p>
          <a:p>
            <a:pPr marL="0" indent="0">
              <a:buNone/>
            </a:pPr>
            <a:r>
              <a:rPr lang="en-DE" sz="1100">
                <a:latin typeface="Aptos" panose="020B0004020202020204" pitchFamily="34" charset="0"/>
                <a:ea typeface="Palatino" pitchFamily="2" charset="77"/>
              </a:rPr>
              <a:t>Berning, L., &amp; Sotirov, M. (2023). Hardening corporate accountability in commodity supply chains under the European Union Deforestation Regulation. </a:t>
            </a:r>
            <a:r>
              <a:rPr lang="en-DE" sz="1100" i="1">
                <a:latin typeface="Aptos" panose="020B0004020202020204" pitchFamily="34" charset="0"/>
                <a:ea typeface="Palatino" pitchFamily="2" charset="77"/>
              </a:rPr>
              <a:t>Regulation &amp; Governance.</a:t>
            </a:r>
          </a:p>
          <a:p>
            <a:pPr marL="0" indent="0">
              <a:buNone/>
            </a:pPr>
            <a:r>
              <a:rPr lang="en-DE" sz="1100">
                <a:latin typeface="Aptos" panose="020B0004020202020204" pitchFamily="34" charset="0"/>
                <a:ea typeface="Palatino" pitchFamily="2" charset="77"/>
              </a:rPr>
              <a:t>Bicudo Da Silva, R. F., Batistella, M., Moran, E., Celidonio, O. L. D. M., &amp; Millington, J. D. (2020). The soybean trap: Challenges and risks for Brazilian producers. </a:t>
            </a:r>
            <a:r>
              <a:rPr lang="en-DE" sz="1100" i="1">
                <a:latin typeface="Aptos" panose="020B0004020202020204" pitchFamily="34" charset="0"/>
                <a:ea typeface="Palatino" pitchFamily="2" charset="77"/>
              </a:rPr>
              <a:t>Frontiers in Sustainable Food Systems</a:t>
            </a:r>
            <a:r>
              <a:rPr lang="en-DE" sz="1100">
                <a:latin typeface="Aptos" panose="020B0004020202020204" pitchFamily="34" charset="0"/>
                <a:ea typeface="Palatino" pitchFamily="2" charset="77"/>
              </a:rPr>
              <a:t>, 4, 12.</a:t>
            </a:r>
          </a:p>
          <a:p>
            <a:pPr marL="0" indent="0">
              <a:buNone/>
            </a:pPr>
            <a:r>
              <a:rPr lang="en-DE" sz="1100">
                <a:latin typeface="Aptos" panose="020B0004020202020204" pitchFamily="34" charset="0"/>
                <a:ea typeface="Palatino" pitchFamily="2" charset="77"/>
              </a:rPr>
              <a:t>Bispo dos Santos, A., &amp; Pereira, S. (2023). </a:t>
            </a:r>
            <a:r>
              <a:rPr lang="en-DE" sz="1100" i="1">
                <a:latin typeface="Aptos" panose="020B0004020202020204" pitchFamily="34" charset="0"/>
                <a:ea typeface="Palatino" pitchFamily="2" charset="77"/>
              </a:rPr>
              <a:t>A terra dá, a terra quer</a:t>
            </a:r>
            <a:r>
              <a:rPr lang="en-DE" sz="1100">
                <a:latin typeface="Aptos" panose="020B0004020202020204" pitchFamily="34" charset="0"/>
                <a:ea typeface="Palatino" pitchFamily="2" charset="77"/>
              </a:rPr>
              <a:t>. Ubu Editora.</a:t>
            </a:r>
          </a:p>
          <a:p>
            <a:pPr marL="0" indent="0">
              <a:buNone/>
            </a:pPr>
            <a:r>
              <a:rPr lang="en-DE" sz="1100">
                <a:latin typeface="Aptos" panose="020B0004020202020204" pitchFamily="34" charset="0"/>
                <a:ea typeface="Palatino" pitchFamily="2" charset="77"/>
              </a:rPr>
              <a:t>Bombardi, L. M. (2019). </a:t>
            </a:r>
            <a:r>
              <a:rPr lang="en-DE" sz="1100" i="1">
                <a:latin typeface="Aptos" panose="020B0004020202020204" pitchFamily="34" charset="0"/>
                <a:ea typeface="Palatino" pitchFamily="2" charset="77"/>
              </a:rPr>
              <a:t>Geography of Agrotoxins Use in Brazil and its Relations to the European Union.</a:t>
            </a:r>
          </a:p>
        </p:txBody>
      </p:sp>
    </p:spTree>
    <p:extLst>
      <p:ext uri="{BB962C8B-B14F-4D97-AF65-F5344CB8AC3E}">
        <p14:creationId xmlns:p14="http://schemas.microsoft.com/office/powerpoint/2010/main" val="3431299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6E863-7383-FF29-EA78-E184CCF35181}"/>
            </a:ext>
          </a:extLst>
        </p:cNvPr>
        <p:cNvGrpSpPr/>
        <p:nvPr/>
      </p:nvGrpSpPr>
      <p:grpSpPr>
        <a:xfrm>
          <a:off x="0" y="0"/>
          <a:ext cx="0" cy="0"/>
          <a:chOff x="0" y="0"/>
          <a:chExt cx="0" cy="0"/>
        </a:xfrm>
      </p:grpSpPr>
      <p:sp>
        <p:nvSpPr>
          <p:cNvPr id="2" name="Picture Placeholder 1">
            <a:extLst>
              <a:ext uri="{FF2B5EF4-FFF2-40B4-BE49-F238E27FC236}">
                <a16:creationId xmlns:a16="http://schemas.microsoft.com/office/drawing/2014/main" id="{38A4D099-7E0D-51F5-2C22-4F79E875D5E6}"/>
              </a:ext>
            </a:extLst>
          </p:cNvPr>
          <p:cNvSpPr>
            <a:spLocks noGrp="1"/>
          </p:cNvSpPr>
          <p:nvPr>
            <p:ph type="pic" idx="1"/>
          </p:nvPr>
        </p:nvSpPr>
        <p:spPr/>
        <p:txBody>
          <a:bodyPr>
            <a:noAutofit/>
          </a:bodyPr>
          <a:lstStyle/>
          <a:p>
            <a:pPr marL="0" indent="0">
              <a:buNone/>
            </a:pPr>
            <a:r>
              <a:rPr lang="en-DE" sz="1100">
                <a:latin typeface="Aptos" panose="020B0004020202020204" pitchFamily="34" charset="0"/>
                <a:ea typeface="Palatino" pitchFamily="2" charset="77"/>
              </a:rPr>
              <a:t>Hajjar, R., et al. (2019). Scaling up sustainability in commodity agriculture: Transferability of governance mechanisms across the coffee and cattle sectors in Brazil. </a:t>
            </a:r>
            <a:r>
              <a:rPr lang="en-DE" sz="1100" i="1">
                <a:latin typeface="Aptos" panose="020B0004020202020204" pitchFamily="34" charset="0"/>
                <a:ea typeface="Palatino" pitchFamily="2" charset="77"/>
              </a:rPr>
              <a:t>Journal of Cleaner Production</a:t>
            </a:r>
            <a:r>
              <a:rPr lang="en-DE" sz="1100">
                <a:latin typeface="Aptos" panose="020B0004020202020204" pitchFamily="34" charset="0"/>
                <a:ea typeface="Palatino" pitchFamily="2" charset="77"/>
              </a:rPr>
              <a:t>, 206, 124–132.</a:t>
            </a:r>
          </a:p>
          <a:p>
            <a:pPr marL="0" indent="0">
              <a:buNone/>
            </a:pPr>
            <a:r>
              <a:rPr lang="en-DE" sz="1100">
                <a:latin typeface="Aptos" panose="020B0004020202020204" pitchFamily="34" charset="0"/>
                <a:ea typeface="Palatino" pitchFamily="2" charset="77"/>
              </a:rPr>
              <a:t>Hinkes, C., &amp; Peter, G. (2020). Traceability matters: A conceptual framework for deforestation-free supply chains applied to soy certification. </a:t>
            </a:r>
            <a:r>
              <a:rPr lang="en-DE" sz="1100" i="1">
                <a:latin typeface="Aptos" panose="020B0004020202020204" pitchFamily="34" charset="0"/>
                <a:ea typeface="Palatino" pitchFamily="2" charset="77"/>
              </a:rPr>
              <a:t>Sustainability Accounting, Management and Policy Journal, </a:t>
            </a:r>
            <a:r>
              <a:rPr lang="en-DE" sz="1100">
                <a:latin typeface="Aptos" panose="020B0004020202020204" pitchFamily="34" charset="0"/>
                <a:ea typeface="Palatino" pitchFamily="2" charset="77"/>
              </a:rPr>
              <a:t>11(7), 1159–1187.</a:t>
            </a:r>
            <a:endParaRPr lang="nl-NL" sz="1100" dirty="0">
              <a:latin typeface="Aptos" panose="020B0004020202020204" pitchFamily="34" charset="0"/>
              <a:ea typeface="Palatino" pitchFamily="2" charset="77"/>
            </a:endParaRPr>
          </a:p>
          <a:p>
            <a:pPr>
              <a:buNone/>
            </a:pPr>
            <a:r>
              <a:rPr lang="en-NL" sz="1100" kern="100" dirty="0">
                <a:effectLst/>
                <a:latin typeface="Aptos" panose="020B0004020202020204" pitchFamily="34" charset="0"/>
                <a:ea typeface="Palatino" pitchFamily="2" charset="77"/>
                <a:cs typeface="Times New Roman" panose="02020603050405020304" pitchFamily="18" charset="0"/>
              </a:rPr>
              <a:t>Kopnina, H., Washington, H., Taylor, B., &amp; Piccolo, J. J. (2018). Anthropocentrism: More than just a misunderstood problem. </a:t>
            </a:r>
            <a:r>
              <a:rPr lang="en-NL" sz="1100" i="1" kern="100" dirty="0">
                <a:effectLst/>
                <a:latin typeface="Aptos" panose="020B0004020202020204" pitchFamily="34" charset="0"/>
                <a:ea typeface="Palatino" pitchFamily="2" charset="77"/>
                <a:cs typeface="Times New Roman" panose="02020603050405020304" pitchFamily="18" charset="0"/>
              </a:rPr>
              <a:t>Journal of Agricultural and Environmental Ethics, 31</a:t>
            </a:r>
            <a:r>
              <a:rPr lang="en-NL" sz="1100" kern="100" dirty="0">
                <a:effectLst/>
                <a:latin typeface="Aptos" panose="020B0004020202020204" pitchFamily="34" charset="0"/>
                <a:ea typeface="Palatino" pitchFamily="2" charset="77"/>
                <a:cs typeface="Times New Roman" panose="02020603050405020304" pitchFamily="18" charset="0"/>
              </a:rPr>
              <a:t>(1), 109–127.</a:t>
            </a:r>
          </a:p>
          <a:p>
            <a:pPr>
              <a:buNone/>
            </a:pPr>
            <a:r>
              <a:rPr lang="en-NL" sz="1100" kern="100" dirty="0">
                <a:effectLst/>
                <a:latin typeface="Aptos" panose="020B0004020202020204" pitchFamily="34" charset="0"/>
                <a:ea typeface="Palatino" pitchFamily="2" charset="77"/>
                <a:cs typeface="Times New Roman" panose="02020603050405020304" pitchFamily="18" charset="0"/>
              </a:rPr>
              <a:t>Kröger, M. (2022). </a:t>
            </a:r>
            <a:r>
              <a:rPr lang="en-NL" sz="1100" i="1" kern="100" dirty="0">
                <a:effectLst/>
                <a:latin typeface="Aptos" panose="020B0004020202020204" pitchFamily="34" charset="0"/>
                <a:ea typeface="Palatino" pitchFamily="2" charset="77"/>
                <a:cs typeface="Times New Roman" panose="02020603050405020304" pitchFamily="18" charset="0"/>
              </a:rPr>
              <a:t>Extractivisms, existences and extinctions: Monoculture plantations and Amazon deforestation</a:t>
            </a:r>
            <a:r>
              <a:rPr lang="en-NL" sz="1100" kern="100" dirty="0">
                <a:effectLst/>
                <a:latin typeface="Aptos" panose="020B0004020202020204" pitchFamily="34" charset="0"/>
                <a:ea typeface="Palatino" pitchFamily="2" charset="77"/>
                <a:cs typeface="Times New Roman" panose="02020603050405020304" pitchFamily="18" charset="0"/>
              </a:rPr>
              <a:t>. Routledge.</a:t>
            </a:r>
          </a:p>
          <a:p>
            <a:pPr>
              <a:buNone/>
            </a:pPr>
            <a:r>
              <a:rPr lang="en-NL" sz="1100" kern="100" dirty="0">
                <a:effectLst/>
                <a:latin typeface="Aptos" panose="020B0004020202020204" pitchFamily="34" charset="0"/>
                <a:ea typeface="Palatino" pitchFamily="2" charset="77"/>
                <a:cs typeface="Times New Roman" panose="02020603050405020304" pitchFamily="18" charset="0"/>
              </a:rPr>
              <a:t>Kuepper, B. (2022). Brazilian soy imports to the Netherlands. </a:t>
            </a:r>
            <a:r>
              <a:rPr lang="en-NL" sz="1100" i="1" kern="100" dirty="0">
                <a:effectLst/>
                <a:latin typeface="Aptos" panose="020B0004020202020204" pitchFamily="34" charset="0"/>
                <a:ea typeface="Palatino" pitchFamily="2" charset="77"/>
                <a:cs typeface="Times New Roman" panose="02020603050405020304" pitchFamily="18" charset="0"/>
              </a:rPr>
              <a:t>Greenpeace Report</a:t>
            </a:r>
            <a:r>
              <a:rPr lang="en-NL" sz="1100" kern="100" dirty="0">
                <a:effectLst/>
                <a:latin typeface="Aptos" panose="020B0004020202020204" pitchFamily="34" charset="0"/>
                <a:ea typeface="Palatino" pitchFamily="2" charset="77"/>
                <a:cs typeface="Times New Roman" panose="02020603050405020304" pitchFamily="18" charset="0"/>
              </a:rPr>
              <a:t>. </a:t>
            </a:r>
            <a:r>
              <a:rPr lang="en-NL" sz="1100" u="sng" kern="100" dirty="0">
                <a:solidFill>
                  <a:srgbClr val="467886"/>
                </a:solidFill>
                <a:effectLst/>
                <a:latin typeface="Aptos" panose="020B0004020202020204" pitchFamily="34" charset="0"/>
                <a:ea typeface="Palatino" pitchFamily="2" charset="77"/>
                <a:cs typeface="Times New Roman" panose="02020603050405020304" pitchFamily="18" charset="0"/>
                <a:hlinkClick r:id="rId2"/>
              </a:rPr>
              <a:t>https://www.greenpeace.org/static/planet4-eu-unit-stateless/2022/05/970ccbb6-soy-trade-brazil-netherlands-2205-final-gp-nl-1.pdf</a:t>
            </a:r>
            <a:endParaRPr lang="en-NL" sz="1100" kern="100" dirty="0">
              <a:effectLst/>
              <a:latin typeface="Aptos" panose="020B0004020202020204" pitchFamily="34" charset="0"/>
              <a:ea typeface="Palatino" pitchFamily="2" charset="77"/>
              <a:cs typeface="Times New Roman" panose="02020603050405020304" pitchFamily="18" charset="0"/>
            </a:endParaRPr>
          </a:p>
          <a:p>
            <a:pPr>
              <a:buNone/>
            </a:pPr>
            <a:r>
              <a:rPr lang="en-NL" sz="1100" kern="100" dirty="0">
                <a:effectLst/>
                <a:latin typeface="Aptos" panose="020B0004020202020204" pitchFamily="34" charset="0"/>
                <a:ea typeface="Palatino" pitchFamily="2" charset="77"/>
                <a:cs typeface="Times New Roman" panose="02020603050405020304" pitchFamily="18" charset="0"/>
              </a:rPr>
              <a:t>Li, T. M. (2014). What is land? Assembling a resource for global investment. </a:t>
            </a:r>
            <a:r>
              <a:rPr lang="en-NL" sz="1100" i="1" kern="100" dirty="0">
                <a:effectLst/>
                <a:latin typeface="Aptos" panose="020B0004020202020204" pitchFamily="34" charset="0"/>
                <a:ea typeface="Palatino" pitchFamily="2" charset="77"/>
                <a:cs typeface="Times New Roman" panose="02020603050405020304" pitchFamily="18" charset="0"/>
              </a:rPr>
              <a:t>Transactions of the Institute of British Geographers, 39</a:t>
            </a:r>
            <a:r>
              <a:rPr lang="en-NL" sz="1100" kern="100" dirty="0">
                <a:effectLst/>
                <a:latin typeface="Aptos" panose="020B0004020202020204" pitchFamily="34" charset="0"/>
                <a:ea typeface="Palatino" pitchFamily="2" charset="77"/>
                <a:cs typeface="Times New Roman" panose="02020603050405020304" pitchFamily="18" charset="0"/>
              </a:rPr>
              <a:t>(4), 589–602.</a:t>
            </a:r>
          </a:p>
          <a:p>
            <a:pPr>
              <a:buNone/>
            </a:pPr>
            <a:r>
              <a:rPr lang="en-NL" sz="1100" kern="100" dirty="0">
                <a:effectLst/>
                <a:latin typeface="Aptos" panose="020B0004020202020204" pitchFamily="34" charset="0"/>
                <a:ea typeface="Palatino" pitchFamily="2" charset="77"/>
                <a:cs typeface="Times New Roman" panose="02020603050405020304" pitchFamily="18" charset="0"/>
              </a:rPr>
              <a:t>Lima, M. G. B., &amp; Schilling-Vacaflor, A. (2024). Supply chain divergence challenges a ‘Brussels effect’ from Europe’s human rights and environmental due diligence laws. </a:t>
            </a:r>
            <a:r>
              <a:rPr lang="en-NL" sz="1100" i="1" kern="100" dirty="0">
                <a:effectLst/>
                <a:latin typeface="Aptos" panose="020B0004020202020204" pitchFamily="34" charset="0"/>
                <a:ea typeface="Palatino" pitchFamily="2" charset="77"/>
                <a:cs typeface="Times New Roman" panose="02020603050405020304" pitchFamily="18" charset="0"/>
              </a:rPr>
              <a:t>Global Policy, 15</a:t>
            </a:r>
            <a:r>
              <a:rPr lang="en-NL" sz="1100" kern="100" dirty="0">
                <a:effectLst/>
                <a:latin typeface="Aptos" panose="020B0004020202020204" pitchFamily="34" charset="0"/>
                <a:ea typeface="Palatino" pitchFamily="2" charset="77"/>
                <a:cs typeface="Times New Roman" panose="02020603050405020304" pitchFamily="18" charset="0"/>
              </a:rPr>
              <a:t>(2), 260–275.</a:t>
            </a:r>
          </a:p>
          <a:p>
            <a:pPr>
              <a:buNone/>
            </a:pPr>
            <a:r>
              <a:rPr lang="en-NL" sz="1100" kern="100" dirty="0">
                <a:effectLst/>
                <a:latin typeface="Aptos" panose="020B0004020202020204" pitchFamily="34" charset="0"/>
                <a:ea typeface="Palatino" pitchFamily="2" charset="77"/>
                <a:cs typeface="Times New Roman" panose="02020603050405020304" pitchFamily="18" charset="0"/>
              </a:rPr>
              <a:t>Liu, J., et al. (2013). Framing sustainability in a telecoupled world. </a:t>
            </a:r>
            <a:r>
              <a:rPr lang="en-NL" sz="1100" i="1" kern="100" dirty="0">
                <a:effectLst/>
                <a:latin typeface="Aptos" panose="020B0004020202020204" pitchFamily="34" charset="0"/>
                <a:ea typeface="Palatino" pitchFamily="2" charset="77"/>
                <a:cs typeface="Times New Roman" panose="02020603050405020304" pitchFamily="18" charset="0"/>
              </a:rPr>
              <a:t>Ecology and Society, 18</a:t>
            </a:r>
            <a:r>
              <a:rPr lang="en-NL" sz="1100" kern="100" dirty="0">
                <a:effectLst/>
                <a:latin typeface="Aptos" panose="020B0004020202020204" pitchFamily="34" charset="0"/>
                <a:ea typeface="Palatino" pitchFamily="2" charset="77"/>
                <a:cs typeface="Times New Roman" panose="02020603050405020304" pitchFamily="18" charset="0"/>
              </a:rPr>
              <a:t>(2).</a:t>
            </a:r>
          </a:p>
        </p:txBody>
      </p:sp>
      <p:sp>
        <p:nvSpPr>
          <p:cNvPr id="3" name="Slide Number Placeholder 2">
            <a:extLst>
              <a:ext uri="{FF2B5EF4-FFF2-40B4-BE49-F238E27FC236}">
                <a16:creationId xmlns:a16="http://schemas.microsoft.com/office/drawing/2014/main" id="{C23D3076-4A34-7A70-E3F4-D349B8729E95}"/>
              </a:ext>
            </a:extLst>
          </p:cNvPr>
          <p:cNvSpPr>
            <a:spLocks noGrp="1"/>
          </p:cNvSpPr>
          <p:nvPr>
            <p:ph type="sldNum" sz="quarter" idx="12"/>
          </p:nvPr>
        </p:nvSpPr>
        <p:spPr/>
        <p:txBody>
          <a:bodyPr/>
          <a:lstStyle/>
          <a:p>
            <a:fld id="{D725F4C8-A4ED-4F06-9015-63B7B8FAC2B8}" type="slidenum">
              <a:rPr lang="de-DE" smtClean="0">
                <a:latin typeface="Aptos" panose="020B0004020202020204" pitchFamily="34" charset="0"/>
              </a:rPr>
              <a:t>42</a:t>
            </a:fld>
            <a:endParaRPr lang="de-DE">
              <a:latin typeface="Aptos" panose="020B0004020202020204" pitchFamily="34" charset="0"/>
            </a:endParaRPr>
          </a:p>
        </p:txBody>
      </p:sp>
      <p:sp>
        <p:nvSpPr>
          <p:cNvPr id="4" name="Title 3">
            <a:extLst>
              <a:ext uri="{FF2B5EF4-FFF2-40B4-BE49-F238E27FC236}">
                <a16:creationId xmlns:a16="http://schemas.microsoft.com/office/drawing/2014/main" id="{CEC588F1-24FC-1D34-5C30-A9960940F9C2}"/>
              </a:ext>
            </a:extLst>
          </p:cNvPr>
          <p:cNvSpPr>
            <a:spLocks noGrp="1"/>
          </p:cNvSpPr>
          <p:nvPr>
            <p:ph type="title"/>
          </p:nvPr>
        </p:nvSpPr>
        <p:spPr/>
        <p:txBody>
          <a:bodyPr>
            <a:normAutofit/>
          </a:bodyPr>
          <a:lstStyle/>
          <a:p>
            <a:r>
              <a:rPr lang="en-GB" sz="3000" noProof="0" dirty="0">
                <a:latin typeface="Aptos" panose="020B0004020202020204" pitchFamily="34" charset="0"/>
                <a:ea typeface="Palatino" pitchFamily="2" charset="77"/>
              </a:rPr>
              <a:t>References</a:t>
            </a:r>
          </a:p>
        </p:txBody>
      </p:sp>
      <p:sp>
        <p:nvSpPr>
          <p:cNvPr id="5" name="Text Placeholder 4">
            <a:extLst>
              <a:ext uri="{FF2B5EF4-FFF2-40B4-BE49-F238E27FC236}">
                <a16:creationId xmlns:a16="http://schemas.microsoft.com/office/drawing/2014/main" id="{4126577A-4314-1112-1C55-98F867444FB9}"/>
              </a:ext>
            </a:extLst>
          </p:cNvPr>
          <p:cNvSpPr>
            <a:spLocks noGrp="1"/>
          </p:cNvSpPr>
          <p:nvPr>
            <p:ph type="body" sz="half" idx="2"/>
          </p:nvPr>
        </p:nvSpPr>
        <p:spPr/>
        <p:txBody>
          <a:bodyPr>
            <a:noAutofit/>
          </a:bodyPr>
          <a:lstStyle/>
          <a:p>
            <a:pPr marL="0" indent="0">
              <a:buNone/>
            </a:pPr>
            <a:r>
              <a:rPr lang="en-GB" sz="1100" dirty="0">
                <a:latin typeface="Aptos" panose="020B0004020202020204" pitchFamily="34" charset="0"/>
                <a:ea typeface="Palatino" pitchFamily="2" charset="77"/>
              </a:rPr>
              <a:t>Escobar, A. (2019). Thinking-feeling with the Earth: Territorial struggles and the ontological dimension of the epistemologies of the South. In </a:t>
            </a:r>
            <a:r>
              <a:rPr lang="en-GB" sz="1100" i="1" dirty="0">
                <a:latin typeface="Aptos" panose="020B0004020202020204" pitchFamily="34" charset="0"/>
                <a:ea typeface="Palatino" pitchFamily="2" charset="77"/>
              </a:rPr>
              <a:t>Knowledges born in the struggle</a:t>
            </a:r>
            <a:r>
              <a:rPr lang="en-GB" sz="1100" dirty="0">
                <a:latin typeface="Aptos" panose="020B0004020202020204" pitchFamily="34" charset="0"/>
                <a:ea typeface="Palatino" pitchFamily="2" charset="77"/>
              </a:rPr>
              <a:t> (pp. 41–57). Routledge.</a:t>
            </a:r>
          </a:p>
          <a:p>
            <a:pPr marL="0" indent="0">
              <a:buNone/>
            </a:pPr>
            <a:r>
              <a:rPr lang="en-DE" sz="1100">
                <a:latin typeface="Aptos" panose="020B0004020202020204" pitchFamily="34" charset="0"/>
                <a:ea typeface="Palatino" pitchFamily="2" charset="77"/>
              </a:rPr>
              <a:t>Fairbairn, M. (2015a). Finance and the food system. In </a:t>
            </a:r>
            <a:r>
              <a:rPr lang="en-DE" sz="1100" i="1">
                <a:latin typeface="Aptos" panose="020B0004020202020204" pitchFamily="34" charset="0"/>
                <a:ea typeface="Palatino" pitchFamily="2" charset="77"/>
              </a:rPr>
              <a:t>Handbook of the international political economy of agriculture and food</a:t>
            </a:r>
            <a:r>
              <a:rPr lang="en-DE" sz="1100">
                <a:latin typeface="Aptos" panose="020B0004020202020204" pitchFamily="34" charset="0"/>
                <a:ea typeface="Palatino" pitchFamily="2" charset="77"/>
              </a:rPr>
              <a:t> (pp. 232–248). Edward Elgar Publishing.</a:t>
            </a:r>
          </a:p>
          <a:p>
            <a:pPr marL="0" indent="0">
              <a:buNone/>
            </a:pPr>
            <a:r>
              <a:rPr lang="en-DE" sz="1100">
                <a:latin typeface="Aptos" panose="020B0004020202020204" pitchFamily="34" charset="0"/>
                <a:ea typeface="Palatino" pitchFamily="2" charset="77"/>
              </a:rPr>
              <a:t>Fairbairn, M. (2015b). Foreignization, financialization and land grab regulation.</a:t>
            </a:r>
            <a:r>
              <a:rPr lang="en-DE" sz="1100" i="1">
                <a:latin typeface="Aptos" panose="020B0004020202020204" pitchFamily="34" charset="0"/>
                <a:ea typeface="Palatino" pitchFamily="2" charset="77"/>
              </a:rPr>
              <a:t> Journal of Agrarian Change</a:t>
            </a:r>
            <a:r>
              <a:rPr lang="en-DE" sz="1100">
                <a:latin typeface="Aptos" panose="020B0004020202020204" pitchFamily="34" charset="0"/>
                <a:ea typeface="Palatino" pitchFamily="2" charset="77"/>
              </a:rPr>
              <a:t>, 15(4), 581–591.</a:t>
            </a:r>
          </a:p>
          <a:p>
            <a:pPr marL="0" indent="0">
              <a:buNone/>
            </a:pPr>
            <a:r>
              <a:rPr lang="en-DE" sz="1100">
                <a:latin typeface="Aptos" panose="020B0004020202020204" pitchFamily="34" charset="0"/>
                <a:ea typeface="Palatino" pitchFamily="2" charset="77"/>
              </a:rPr>
              <a:t>Ferdinand, M. (2021). </a:t>
            </a:r>
            <a:r>
              <a:rPr lang="en-DE" sz="1100" i="1">
                <a:latin typeface="Aptos" panose="020B0004020202020204" pitchFamily="34" charset="0"/>
                <a:ea typeface="Palatino" pitchFamily="2" charset="77"/>
              </a:rPr>
              <a:t>Decolonial ecology: Thinking from the Caribbean world</a:t>
            </a:r>
            <a:r>
              <a:rPr lang="en-DE" sz="1100">
                <a:latin typeface="Aptos" panose="020B0004020202020204" pitchFamily="34" charset="0"/>
                <a:ea typeface="Palatino" pitchFamily="2" charset="77"/>
              </a:rPr>
              <a:t>. John Wiley &amp; Sons.</a:t>
            </a:r>
          </a:p>
          <a:p>
            <a:pPr marL="0" indent="0">
              <a:buNone/>
            </a:pPr>
            <a:r>
              <a:rPr lang="en-DE" sz="1100">
                <a:latin typeface="Aptos" panose="020B0004020202020204" pitchFamily="34" charset="0"/>
                <a:ea typeface="Palatino" pitchFamily="2" charset="77"/>
              </a:rPr>
              <a:t>Franz, M., Schlitz, N., &amp; Schumacher, K. P. (2018). Globalization and the water-energy-food nexus – Using the global production networks approach to analyze society–environment relations. </a:t>
            </a:r>
            <a:r>
              <a:rPr lang="en-DE" sz="1100" i="1">
                <a:latin typeface="Aptos" panose="020B0004020202020204" pitchFamily="34" charset="0"/>
                <a:ea typeface="Palatino" pitchFamily="2" charset="77"/>
              </a:rPr>
              <a:t>Environmental Science &amp; Policy</a:t>
            </a:r>
            <a:r>
              <a:rPr lang="en-DE" sz="1100">
                <a:latin typeface="Aptos" panose="020B0004020202020204" pitchFamily="34" charset="0"/>
                <a:ea typeface="Palatino" pitchFamily="2" charset="77"/>
              </a:rPr>
              <a:t>, 90, 201–212.</a:t>
            </a:r>
          </a:p>
          <a:p>
            <a:pPr marL="0" indent="0">
              <a:buNone/>
            </a:pPr>
            <a:r>
              <a:rPr lang="en-DE" sz="1100">
                <a:latin typeface="Aptos" panose="020B0004020202020204" pitchFamily="34" charset="0"/>
                <a:ea typeface="Palatino" pitchFamily="2" charset="77"/>
              </a:rPr>
              <a:t>Gardner, T. A., et al. (2019). Transparency and sustainability in global commodity supply chains</a:t>
            </a:r>
            <a:r>
              <a:rPr lang="en-DE" sz="1100" i="1">
                <a:latin typeface="Aptos" panose="020B0004020202020204" pitchFamily="34" charset="0"/>
                <a:ea typeface="Palatino" pitchFamily="2" charset="77"/>
              </a:rPr>
              <a:t>. World Development</a:t>
            </a:r>
            <a:r>
              <a:rPr lang="en-DE" sz="1100">
                <a:latin typeface="Aptos" panose="020B0004020202020204" pitchFamily="34" charset="0"/>
                <a:ea typeface="Palatino" pitchFamily="2" charset="77"/>
              </a:rPr>
              <a:t>, 121, 163–177.</a:t>
            </a:r>
          </a:p>
          <a:p>
            <a:pPr marL="0" indent="0">
              <a:buNone/>
            </a:pPr>
            <a:r>
              <a:rPr lang="en-DE" sz="1100">
                <a:latin typeface="Aptos" panose="020B0004020202020204" pitchFamily="34" charset="0"/>
                <a:ea typeface="Palatino" pitchFamily="2" charset="77"/>
              </a:rPr>
              <a:t>Green, J. M., et al. (2019). Linking global drivers of agricultural trade to on-the-ground impacts on biodiversity. </a:t>
            </a:r>
            <a:r>
              <a:rPr lang="en-DE" sz="1100" i="1">
                <a:latin typeface="Aptos" panose="020B0004020202020204" pitchFamily="34" charset="0"/>
                <a:ea typeface="Palatino" pitchFamily="2" charset="77"/>
              </a:rPr>
              <a:t>Proceedings of the National Academy of Sciences</a:t>
            </a:r>
            <a:r>
              <a:rPr lang="en-DE" sz="1100">
                <a:latin typeface="Aptos" panose="020B0004020202020204" pitchFamily="34" charset="0"/>
                <a:ea typeface="Palatino" pitchFamily="2" charset="77"/>
              </a:rPr>
              <a:t>, 116(46), 23202–23208.</a:t>
            </a:r>
          </a:p>
          <a:p>
            <a:pPr marL="0" indent="0">
              <a:buNone/>
            </a:pPr>
            <a:r>
              <a:rPr lang="en-DE" sz="1100">
                <a:latin typeface="Aptos" panose="020B0004020202020204" pitchFamily="34" charset="0"/>
                <a:ea typeface="Palatino" pitchFamily="2" charset="77"/>
              </a:rPr>
              <a:t>Gustafsson, M.‐T., Schilling‐Vacaflor, A., &amp; Lenschow, A. (2023). The politics of supply chain regulations: Towards foreign corporate accountability in the area of human rights and the environment? </a:t>
            </a:r>
            <a:r>
              <a:rPr lang="en-DE" sz="1100" i="1">
                <a:latin typeface="Aptos" panose="020B0004020202020204" pitchFamily="34" charset="0"/>
                <a:ea typeface="Palatino" pitchFamily="2" charset="77"/>
              </a:rPr>
              <a:t>Regulation &amp; Governance, </a:t>
            </a:r>
            <a:r>
              <a:rPr lang="en-DE" sz="1100">
                <a:latin typeface="Aptos" panose="020B0004020202020204" pitchFamily="34" charset="0"/>
                <a:ea typeface="Palatino" pitchFamily="2" charset="77"/>
              </a:rPr>
              <a:t>17(4), 853–869.</a:t>
            </a:r>
          </a:p>
        </p:txBody>
      </p:sp>
    </p:spTree>
    <p:extLst>
      <p:ext uri="{BB962C8B-B14F-4D97-AF65-F5344CB8AC3E}">
        <p14:creationId xmlns:p14="http://schemas.microsoft.com/office/powerpoint/2010/main" val="1060900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FF599-FC9C-527A-7574-BA57943ACB56}"/>
            </a:ext>
          </a:extLst>
        </p:cNvPr>
        <p:cNvGrpSpPr/>
        <p:nvPr/>
      </p:nvGrpSpPr>
      <p:grpSpPr>
        <a:xfrm>
          <a:off x="0" y="0"/>
          <a:ext cx="0" cy="0"/>
          <a:chOff x="0" y="0"/>
          <a:chExt cx="0" cy="0"/>
        </a:xfrm>
      </p:grpSpPr>
      <p:sp>
        <p:nvSpPr>
          <p:cNvPr id="2" name="Picture Placeholder 1">
            <a:extLst>
              <a:ext uri="{FF2B5EF4-FFF2-40B4-BE49-F238E27FC236}">
                <a16:creationId xmlns:a16="http://schemas.microsoft.com/office/drawing/2014/main" id="{3CBDF67B-8A3C-1986-0A77-5B0E4C7E024A}"/>
              </a:ext>
            </a:extLst>
          </p:cNvPr>
          <p:cNvSpPr>
            <a:spLocks noGrp="1"/>
          </p:cNvSpPr>
          <p:nvPr>
            <p:ph type="pic" idx="1"/>
          </p:nvPr>
        </p:nvSpPr>
        <p:spPr/>
        <p:txBody>
          <a:bodyPr>
            <a:noAutofit/>
          </a:bodyPr>
          <a:lstStyle/>
          <a:p>
            <a:pPr marL="0" indent="0">
              <a:buNone/>
            </a:pPr>
            <a:r>
              <a:rPr lang="en-DE" sz="1100">
                <a:latin typeface="Aptos" panose="020B0004020202020204" pitchFamily="34" charset="0"/>
                <a:ea typeface="Palatino" pitchFamily="2" charset="77"/>
              </a:rPr>
              <a:t>Pereira, R., Simmons, C. S., &amp; Walker, R. (2016). Smallholders, agrarian reform, and globalization in the Brazilian Amazon: Cattle versus the environment. </a:t>
            </a:r>
            <a:r>
              <a:rPr lang="en-DE" sz="1100" i="1">
                <a:latin typeface="Aptos" panose="020B0004020202020204" pitchFamily="34" charset="0"/>
                <a:ea typeface="Palatino" pitchFamily="2" charset="77"/>
              </a:rPr>
              <a:t>Land, </a:t>
            </a:r>
            <a:r>
              <a:rPr lang="en-DE" sz="1100">
                <a:latin typeface="Aptos" panose="020B0004020202020204" pitchFamily="34" charset="0"/>
                <a:ea typeface="Palatino" pitchFamily="2" charset="77"/>
              </a:rPr>
              <a:t>5(3), 24.</a:t>
            </a:r>
          </a:p>
          <a:p>
            <a:pPr marL="0" indent="0">
              <a:buNone/>
            </a:pPr>
            <a:r>
              <a:rPr lang="en-DE" sz="1100">
                <a:latin typeface="Aptos" panose="020B0004020202020204" pitchFamily="34" charset="0"/>
                <a:ea typeface="Palatino" pitchFamily="2" charset="77"/>
              </a:rPr>
              <a:t>Phillips, N., &amp; Sakamoto, L. (2012). Global production networks, chronic poverty and ‘slave labour’ in Brazil. </a:t>
            </a:r>
            <a:r>
              <a:rPr lang="en-DE" sz="1100" i="1">
                <a:latin typeface="Aptos" panose="020B0004020202020204" pitchFamily="34" charset="0"/>
                <a:ea typeface="Palatino" pitchFamily="2" charset="77"/>
              </a:rPr>
              <a:t>Studies in Comparative International Development</a:t>
            </a:r>
            <a:r>
              <a:rPr lang="en-DE" sz="1100">
                <a:latin typeface="Aptos" panose="020B0004020202020204" pitchFamily="34" charset="0"/>
                <a:ea typeface="Palatino" pitchFamily="2" charset="77"/>
              </a:rPr>
              <a:t>, 47, 287–315.</a:t>
            </a:r>
          </a:p>
          <a:p>
            <a:pPr marL="0" indent="0">
              <a:buNone/>
            </a:pPr>
            <a:r>
              <a:rPr lang="en-GB" sz="1100" kern="100" dirty="0">
                <a:effectLst/>
                <a:latin typeface="Aptos" panose="020B0004020202020204" pitchFamily="34" charset="0"/>
                <a:ea typeface="Palatino" pitchFamily="2" charset="77"/>
                <a:cs typeface="Times New Roman" panose="02020603050405020304" pitchFamily="18" charset="0"/>
              </a:rPr>
              <a:t>Pompeia, C. (2021). </a:t>
            </a:r>
            <a:r>
              <a:rPr lang="en-GB" sz="1100" kern="100" dirty="0" err="1">
                <a:effectLst/>
                <a:latin typeface="Aptos" panose="020B0004020202020204" pitchFamily="34" charset="0"/>
                <a:ea typeface="Palatino" pitchFamily="2" charset="77"/>
                <a:cs typeface="Times New Roman" panose="02020603050405020304" pitchFamily="18" charset="0"/>
              </a:rPr>
              <a:t>Formação</a:t>
            </a:r>
            <a:r>
              <a:rPr lang="en-GB" sz="1100" kern="100" dirty="0">
                <a:effectLst/>
                <a:latin typeface="Aptos" panose="020B0004020202020204" pitchFamily="34" charset="0"/>
                <a:ea typeface="Palatino" pitchFamily="2" charset="77"/>
                <a:cs typeface="Times New Roman" panose="02020603050405020304" pitchFamily="18" charset="0"/>
              </a:rPr>
              <a:t> </a:t>
            </a:r>
            <a:r>
              <a:rPr lang="en-GB" sz="1100" kern="100" dirty="0" err="1">
                <a:effectLst/>
                <a:latin typeface="Aptos" panose="020B0004020202020204" pitchFamily="34" charset="0"/>
                <a:ea typeface="Palatino" pitchFamily="2" charset="77"/>
                <a:cs typeface="Times New Roman" panose="02020603050405020304" pitchFamily="18" charset="0"/>
              </a:rPr>
              <a:t>política</a:t>
            </a:r>
            <a:r>
              <a:rPr lang="en-GB" sz="1100" kern="100" dirty="0">
                <a:effectLst/>
                <a:latin typeface="Aptos" panose="020B0004020202020204" pitchFamily="34" charset="0"/>
                <a:ea typeface="Palatino" pitchFamily="2" charset="77"/>
                <a:cs typeface="Times New Roman" panose="02020603050405020304" pitchFamily="18" charset="0"/>
              </a:rPr>
              <a:t> do </a:t>
            </a:r>
            <a:r>
              <a:rPr lang="en-GB" sz="1100" kern="100" dirty="0" err="1">
                <a:effectLst/>
                <a:latin typeface="Aptos" panose="020B0004020202020204" pitchFamily="34" charset="0"/>
                <a:ea typeface="Palatino" pitchFamily="2" charset="77"/>
                <a:cs typeface="Times New Roman" panose="02020603050405020304" pitchFamily="18" charset="0"/>
              </a:rPr>
              <a:t>agronegócio</a:t>
            </a:r>
            <a:r>
              <a:rPr lang="en-GB" sz="1100" kern="100" dirty="0">
                <a:effectLst/>
                <a:latin typeface="Aptos" panose="020B0004020202020204" pitchFamily="34" charset="0"/>
                <a:ea typeface="Palatino" pitchFamily="2" charset="77"/>
                <a:cs typeface="Times New Roman" panose="02020603050405020304" pitchFamily="18" charset="0"/>
              </a:rPr>
              <a:t>. Editora Elefante.</a:t>
            </a:r>
          </a:p>
          <a:p>
            <a:pPr marL="0" indent="0">
              <a:buNone/>
            </a:pPr>
            <a:r>
              <a:rPr lang="en-GB" sz="1100" kern="100" dirty="0">
                <a:effectLst/>
                <a:latin typeface="Aptos" panose="020B0004020202020204" pitchFamily="34" charset="0"/>
                <a:ea typeface="Palatino" pitchFamily="2" charset="77"/>
                <a:cs typeface="Times New Roman" panose="02020603050405020304" pitchFamily="18" charset="0"/>
              </a:rPr>
              <a:t>Ponte, S. (2022). The hidden costs of environmental upgrading in global value chains. </a:t>
            </a:r>
            <a:r>
              <a:rPr lang="en-GB" sz="1100" i="1" kern="100" dirty="0">
                <a:effectLst/>
                <a:latin typeface="Aptos" panose="020B0004020202020204" pitchFamily="34" charset="0"/>
                <a:ea typeface="Palatino" pitchFamily="2" charset="77"/>
                <a:cs typeface="Times New Roman" panose="02020603050405020304" pitchFamily="18" charset="0"/>
              </a:rPr>
              <a:t>Review of International Political Economy</a:t>
            </a:r>
            <a:r>
              <a:rPr lang="en-GB" sz="1100" kern="100" dirty="0">
                <a:effectLst/>
                <a:latin typeface="Aptos" panose="020B0004020202020204" pitchFamily="34" charset="0"/>
                <a:ea typeface="Palatino" pitchFamily="2" charset="77"/>
                <a:cs typeface="Times New Roman" panose="02020603050405020304" pitchFamily="18" charset="0"/>
              </a:rPr>
              <a:t>, 29(3), 818–843.</a:t>
            </a:r>
          </a:p>
          <a:p>
            <a:pPr marL="0" indent="0">
              <a:buNone/>
            </a:pPr>
            <a:r>
              <a:rPr lang="en-GB" sz="1100" kern="100" dirty="0">
                <a:effectLst/>
                <a:latin typeface="Aptos" panose="020B0004020202020204" pitchFamily="34" charset="0"/>
                <a:ea typeface="Palatino" pitchFamily="2" charset="77"/>
                <a:cs typeface="Times New Roman" panose="02020603050405020304" pitchFamily="18" charset="0"/>
              </a:rPr>
              <a:t>Santos, A. M., et al. (2021). Deforestation drivers in the Brazilian Amazon: Assessing new spatial predictors. </a:t>
            </a:r>
            <a:r>
              <a:rPr lang="en-GB" sz="1100" i="1" kern="100" dirty="0">
                <a:effectLst/>
                <a:latin typeface="Aptos" panose="020B0004020202020204" pitchFamily="34" charset="0"/>
                <a:ea typeface="Palatino" pitchFamily="2" charset="77"/>
                <a:cs typeface="Times New Roman" panose="02020603050405020304" pitchFamily="18" charset="0"/>
              </a:rPr>
              <a:t>Journal of Environmental Management, </a:t>
            </a:r>
            <a:r>
              <a:rPr lang="en-GB" sz="1100" kern="100" dirty="0">
                <a:effectLst/>
                <a:latin typeface="Aptos" panose="020B0004020202020204" pitchFamily="34" charset="0"/>
                <a:ea typeface="Palatino" pitchFamily="2" charset="77"/>
                <a:cs typeface="Times New Roman" panose="02020603050405020304" pitchFamily="18" charset="0"/>
              </a:rPr>
              <a:t>294, 113020.</a:t>
            </a:r>
          </a:p>
          <a:p>
            <a:pPr marL="0" indent="0">
              <a:buNone/>
            </a:pPr>
            <a:r>
              <a:rPr lang="en-GB" sz="1100" kern="100" dirty="0">
                <a:effectLst/>
                <a:latin typeface="Aptos" panose="020B0004020202020204" pitchFamily="34" charset="0"/>
                <a:ea typeface="Palatino" pitchFamily="2" charset="77"/>
                <a:cs typeface="Times New Roman" panose="02020603050405020304" pitchFamily="18" charset="0"/>
              </a:rPr>
              <a:t>Shiva, V. (1991). </a:t>
            </a:r>
            <a:r>
              <a:rPr lang="en-GB" sz="1100" i="1" kern="100" dirty="0">
                <a:effectLst/>
                <a:latin typeface="Aptos" panose="020B0004020202020204" pitchFamily="34" charset="0"/>
                <a:ea typeface="Palatino" pitchFamily="2" charset="77"/>
                <a:cs typeface="Times New Roman" panose="02020603050405020304" pitchFamily="18" charset="0"/>
              </a:rPr>
              <a:t>The violence of the green revolution:</a:t>
            </a:r>
            <a:r>
              <a:rPr lang="en-GB" sz="1100" kern="100" dirty="0">
                <a:effectLst/>
                <a:latin typeface="Aptos" panose="020B0004020202020204" pitchFamily="34" charset="0"/>
                <a:ea typeface="Palatino" pitchFamily="2" charset="77"/>
                <a:cs typeface="Times New Roman" panose="02020603050405020304" pitchFamily="18" charset="0"/>
              </a:rPr>
              <a:t> Third world agriculture, ecology and politics. Zed Books.</a:t>
            </a:r>
          </a:p>
          <a:p>
            <a:pPr marL="0" indent="0">
              <a:buNone/>
            </a:pPr>
            <a:r>
              <a:rPr lang="en-GB" sz="1100" kern="100" dirty="0">
                <a:effectLst/>
                <a:latin typeface="Aptos" panose="020B0004020202020204" pitchFamily="34" charset="0"/>
                <a:ea typeface="Palatino" pitchFamily="2" charset="77"/>
                <a:cs typeface="Times New Roman" panose="02020603050405020304" pitchFamily="18" charset="0"/>
              </a:rPr>
              <a:t>Shiva, V. (1993). Monocultures of the mind: Perspectives on biodiversity and biotechnology. </a:t>
            </a:r>
            <a:r>
              <a:rPr lang="en-GB" sz="1100" i="1" kern="100" dirty="0">
                <a:effectLst/>
                <a:latin typeface="Aptos" panose="020B0004020202020204" pitchFamily="34" charset="0"/>
                <a:ea typeface="Palatino" pitchFamily="2" charset="77"/>
                <a:cs typeface="Times New Roman" panose="02020603050405020304" pitchFamily="18" charset="0"/>
              </a:rPr>
              <a:t>Third World Network</a:t>
            </a:r>
            <a:r>
              <a:rPr lang="en-GB" sz="1100" kern="100" dirty="0">
                <a:effectLst/>
                <a:latin typeface="Aptos" panose="020B0004020202020204" pitchFamily="34" charset="0"/>
                <a:ea typeface="Palatino" pitchFamily="2" charset="77"/>
                <a:cs typeface="Times New Roman" panose="02020603050405020304" pitchFamily="18" charset="0"/>
              </a:rPr>
              <a:t>.</a:t>
            </a:r>
          </a:p>
          <a:p>
            <a:pPr marL="0" indent="0">
              <a:buNone/>
            </a:pPr>
            <a:r>
              <a:rPr lang="en-GB" sz="1100" kern="100" dirty="0">
                <a:effectLst/>
                <a:latin typeface="Aptos" panose="020B0004020202020204" pitchFamily="34" charset="0"/>
                <a:ea typeface="Palatino" pitchFamily="2" charset="77"/>
                <a:cs typeface="Times New Roman" panose="02020603050405020304" pitchFamily="18" charset="0"/>
              </a:rPr>
              <a:t>Sippel, S. R. (2023). Tackling land’s ‘stubborn materiality’: The interplay of imaginaries, data and digital technologies within farmland </a:t>
            </a:r>
            <a:r>
              <a:rPr lang="en-GB" sz="1100" kern="100" dirty="0" err="1">
                <a:effectLst/>
                <a:latin typeface="Aptos" panose="020B0004020202020204" pitchFamily="34" charset="0"/>
                <a:ea typeface="Palatino" pitchFamily="2" charset="77"/>
                <a:cs typeface="Times New Roman" panose="02020603050405020304" pitchFamily="18" charset="0"/>
              </a:rPr>
              <a:t>assetization</a:t>
            </a:r>
            <a:r>
              <a:rPr lang="en-GB" sz="1100" kern="100" dirty="0">
                <a:effectLst/>
                <a:latin typeface="Aptos" panose="020B0004020202020204" pitchFamily="34" charset="0"/>
                <a:ea typeface="Palatino" pitchFamily="2" charset="77"/>
                <a:cs typeface="Times New Roman" panose="02020603050405020304" pitchFamily="18" charset="0"/>
              </a:rPr>
              <a:t>. </a:t>
            </a:r>
            <a:r>
              <a:rPr lang="en-GB" sz="1100" i="1" kern="100" dirty="0">
                <a:effectLst/>
                <a:latin typeface="Aptos" panose="020B0004020202020204" pitchFamily="34" charset="0"/>
                <a:ea typeface="Palatino" pitchFamily="2" charset="77"/>
                <a:cs typeface="Times New Roman" panose="02020603050405020304" pitchFamily="18" charset="0"/>
              </a:rPr>
              <a:t>Agriculture and Human Values</a:t>
            </a:r>
            <a:r>
              <a:rPr lang="en-GB" sz="1100" kern="100" dirty="0">
                <a:effectLst/>
                <a:latin typeface="Aptos" panose="020B0004020202020204" pitchFamily="34" charset="0"/>
                <a:ea typeface="Palatino" pitchFamily="2" charset="77"/>
                <a:cs typeface="Times New Roman" panose="02020603050405020304" pitchFamily="18" charset="0"/>
              </a:rPr>
              <a:t>, 40(3), 849–863.</a:t>
            </a:r>
          </a:p>
          <a:p>
            <a:pPr marL="0" indent="0">
              <a:buNone/>
            </a:pPr>
            <a:r>
              <a:rPr lang="en-GB" sz="1100" kern="100" dirty="0" err="1">
                <a:effectLst/>
                <a:latin typeface="Aptos" panose="020B0004020202020204" pitchFamily="34" charset="0"/>
                <a:ea typeface="Palatino" pitchFamily="2" charset="77"/>
                <a:cs typeface="Times New Roman" panose="02020603050405020304" pitchFamily="18" charset="0"/>
              </a:rPr>
              <a:t>Svampa</a:t>
            </a:r>
            <a:r>
              <a:rPr lang="en-GB" sz="1100" kern="100" dirty="0">
                <a:effectLst/>
                <a:latin typeface="Aptos" panose="020B0004020202020204" pitchFamily="34" charset="0"/>
                <a:ea typeface="Palatino" pitchFamily="2" charset="77"/>
                <a:cs typeface="Times New Roman" panose="02020603050405020304" pitchFamily="18" charset="0"/>
              </a:rPr>
              <a:t>, M. N. (2013). </a:t>
            </a:r>
            <a:r>
              <a:rPr lang="en-GB" sz="1100" kern="100" dirty="0" err="1">
                <a:effectLst/>
                <a:latin typeface="Aptos" panose="020B0004020202020204" pitchFamily="34" charset="0"/>
                <a:ea typeface="Palatino" pitchFamily="2" charset="77"/>
                <a:cs typeface="Times New Roman" panose="02020603050405020304" pitchFamily="18" charset="0"/>
              </a:rPr>
              <a:t>Consenso</a:t>
            </a:r>
            <a:r>
              <a:rPr lang="en-GB" sz="1100" kern="100" dirty="0">
                <a:effectLst/>
                <a:latin typeface="Aptos" panose="020B0004020202020204" pitchFamily="34" charset="0"/>
                <a:ea typeface="Palatino" pitchFamily="2" charset="77"/>
                <a:cs typeface="Times New Roman" panose="02020603050405020304" pitchFamily="18" charset="0"/>
              </a:rPr>
              <a:t> de </a:t>
            </a:r>
            <a:r>
              <a:rPr lang="en-GB" sz="1100" kern="100" dirty="0" err="1">
                <a:effectLst/>
                <a:latin typeface="Aptos" panose="020B0004020202020204" pitchFamily="34" charset="0"/>
                <a:ea typeface="Palatino" pitchFamily="2" charset="77"/>
                <a:cs typeface="Times New Roman" panose="02020603050405020304" pitchFamily="18" charset="0"/>
              </a:rPr>
              <a:t>los</a:t>
            </a:r>
            <a:r>
              <a:rPr lang="en-GB" sz="1100" kern="100" dirty="0">
                <a:effectLst/>
                <a:latin typeface="Aptos" panose="020B0004020202020204" pitchFamily="34" charset="0"/>
                <a:ea typeface="Palatino" pitchFamily="2" charset="77"/>
                <a:cs typeface="Times New Roman" panose="02020603050405020304" pitchFamily="18" charset="0"/>
              </a:rPr>
              <a:t> Commodities y </a:t>
            </a:r>
            <a:r>
              <a:rPr lang="en-GB" sz="1100" kern="100" dirty="0" err="1">
                <a:effectLst/>
                <a:latin typeface="Aptos" panose="020B0004020202020204" pitchFamily="34" charset="0"/>
                <a:ea typeface="Palatino" pitchFamily="2" charset="77"/>
                <a:cs typeface="Times New Roman" panose="02020603050405020304" pitchFamily="18" charset="0"/>
              </a:rPr>
              <a:t>lenguajes</a:t>
            </a:r>
            <a:r>
              <a:rPr lang="en-GB" sz="1100" kern="100" dirty="0">
                <a:effectLst/>
                <a:latin typeface="Aptos" panose="020B0004020202020204" pitchFamily="34" charset="0"/>
                <a:ea typeface="Palatino" pitchFamily="2" charset="77"/>
                <a:cs typeface="Times New Roman" panose="02020603050405020304" pitchFamily="18" charset="0"/>
              </a:rPr>
              <a:t> de </a:t>
            </a:r>
            <a:r>
              <a:rPr lang="en-GB" sz="1100" kern="100" dirty="0" err="1">
                <a:effectLst/>
                <a:latin typeface="Aptos" panose="020B0004020202020204" pitchFamily="34" charset="0"/>
                <a:ea typeface="Palatino" pitchFamily="2" charset="77"/>
                <a:cs typeface="Times New Roman" panose="02020603050405020304" pitchFamily="18" charset="0"/>
              </a:rPr>
              <a:t>valoración</a:t>
            </a:r>
            <a:r>
              <a:rPr lang="en-GB" sz="1100" kern="100" dirty="0">
                <a:effectLst/>
                <a:latin typeface="Aptos" panose="020B0004020202020204" pitchFamily="34" charset="0"/>
                <a:ea typeface="Palatino" pitchFamily="2" charset="77"/>
                <a:cs typeface="Times New Roman" panose="02020603050405020304" pitchFamily="18" charset="0"/>
              </a:rPr>
              <a:t> </a:t>
            </a:r>
            <a:r>
              <a:rPr lang="en-GB" sz="1100" kern="100" dirty="0" err="1">
                <a:effectLst/>
                <a:latin typeface="Aptos" panose="020B0004020202020204" pitchFamily="34" charset="0"/>
                <a:ea typeface="Palatino" pitchFamily="2" charset="77"/>
                <a:cs typeface="Times New Roman" panose="02020603050405020304" pitchFamily="18" charset="0"/>
              </a:rPr>
              <a:t>en</a:t>
            </a:r>
            <a:r>
              <a:rPr lang="en-GB" sz="1100" kern="100" dirty="0">
                <a:effectLst/>
                <a:latin typeface="Aptos" panose="020B0004020202020204" pitchFamily="34" charset="0"/>
                <a:ea typeface="Palatino" pitchFamily="2" charset="77"/>
                <a:cs typeface="Times New Roman" panose="02020603050405020304" pitchFamily="18" charset="0"/>
              </a:rPr>
              <a:t> América Latina.</a:t>
            </a:r>
          </a:p>
          <a:p>
            <a:pPr marL="0" indent="0">
              <a:buNone/>
            </a:pPr>
            <a:endParaRPr lang="en-NL" sz="1100" kern="100" dirty="0">
              <a:effectLst/>
              <a:latin typeface="Aptos" panose="020B0004020202020204" pitchFamily="34" charset="0"/>
              <a:ea typeface="Palatino" pitchFamily="2" charset="77"/>
              <a:cs typeface="Times New Roman" panose="02020603050405020304" pitchFamily="18" charset="0"/>
            </a:endParaRPr>
          </a:p>
        </p:txBody>
      </p:sp>
      <p:sp>
        <p:nvSpPr>
          <p:cNvPr id="3" name="Slide Number Placeholder 2">
            <a:extLst>
              <a:ext uri="{FF2B5EF4-FFF2-40B4-BE49-F238E27FC236}">
                <a16:creationId xmlns:a16="http://schemas.microsoft.com/office/drawing/2014/main" id="{11F849CA-5FCE-DDAE-4B9A-743F4134ED40}"/>
              </a:ext>
            </a:extLst>
          </p:cNvPr>
          <p:cNvSpPr>
            <a:spLocks noGrp="1"/>
          </p:cNvSpPr>
          <p:nvPr>
            <p:ph type="sldNum" sz="quarter" idx="12"/>
          </p:nvPr>
        </p:nvSpPr>
        <p:spPr/>
        <p:txBody>
          <a:bodyPr/>
          <a:lstStyle/>
          <a:p>
            <a:fld id="{D725F4C8-A4ED-4F06-9015-63B7B8FAC2B8}" type="slidenum">
              <a:rPr lang="de-DE" smtClean="0">
                <a:latin typeface="Aptos" panose="020B0004020202020204" pitchFamily="34" charset="0"/>
              </a:rPr>
              <a:t>43</a:t>
            </a:fld>
            <a:endParaRPr lang="de-DE">
              <a:latin typeface="Aptos" panose="020B0004020202020204" pitchFamily="34" charset="0"/>
            </a:endParaRPr>
          </a:p>
        </p:txBody>
      </p:sp>
      <p:sp>
        <p:nvSpPr>
          <p:cNvPr id="4" name="Title 3">
            <a:extLst>
              <a:ext uri="{FF2B5EF4-FFF2-40B4-BE49-F238E27FC236}">
                <a16:creationId xmlns:a16="http://schemas.microsoft.com/office/drawing/2014/main" id="{93A8BC46-6820-3C9A-52CB-C10B633F0368}"/>
              </a:ext>
            </a:extLst>
          </p:cNvPr>
          <p:cNvSpPr>
            <a:spLocks noGrp="1"/>
          </p:cNvSpPr>
          <p:nvPr>
            <p:ph type="title"/>
          </p:nvPr>
        </p:nvSpPr>
        <p:spPr/>
        <p:txBody>
          <a:bodyPr>
            <a:normAutofit/>
          </a:bodyPr>
          <a:lstStyle/>
          <a:p>
            <a:r>
              <a:rPr lang="en-GB" sz="3000" noProof="0">
                <a:latin typeface="Aptos" panose="020B0004020202020204" pitchFamily="34" charset="0"/>
                <a:ea typeface="Palatino" pitchFamily="2" charset="77"/>
              </a:rPr>
              <a:t>References</a:t>
            </a:r>
          </a:p>
        </p:txBody>
      </p:sp>
      <p:sp>
        <p:nvSpPr>
          <p:cNvPr id="5" name="Text Placeholder 4">
            <a:extLst>
              <a:ext uri="{FF2B5EF4-FFF2-40B4-BE49-F238E27FC236}">
                <a16:creationId xmlns:a16="http://schemas.microsoft.com/office/drawing/2014/main" id="{B86F6B74-C5C6-7DCE-EE47-B2924808FCCF}"/>
              </a:ext>
            </a:extLst>
          </p:cNvPr>
          <p:cNvSpPr>
            <a:spLocks noGrp="1"/>
          </p:cNvSpPr>
          <p:nvPr>
            <p:ph type="body" sz="half" idx="2"/>
          </p:nvPr>
        </p:nvSpPr>
        <p:spPr/>
        <p:txBody>
          <a:bodyPr>
            <a:noAutofit/>
          </a:bodyPr>
          <a:lstStyle/>
          <a:p>
            <a:pPr marL="0" indent="0">
              <a:buNone/>
            </a:pPr>
            <a:r>
              <a:rPr lang="en-NL" sz="1100" dirty="0">
                <a:latin typeface="Aptos" panose="020B0004020202020204" pitchFamily="34" charset="0"/>
                <a:ea typeface="Palatino" pitchFamily="2" charset="77"/>
              </a:rPr>
              <a:t>Liu, J., Dou, Y., Batistella, M., Challies, E., Connor, T., Friis, C., ... &amp; Sun, J. (2018). Spillover systems in a telecoupled Anthropocene: Typology, methods, and governance for global sustainability. </a:t>
            </a:r>
            <a:r>
              <a:rPr lang="en-NL" sz="1100" i="1" dirty="0">
                <a:latin typeface="Aptos" panose="020B0004020202020204" pitchFamily="34" charset="0"/>
                <a:ea typeface="Palatino" pitchFamily="2" charset="77"/>
              </a:rPr>
              <a:t>Current Opinion in Environmental Sustainability</a:t>
            </a:r>
            <a:r>
              <a:rPr lang="en-NL" sz="1100" dirty="0">
                <a:latin typeface="Aptos" panose="020B0004020202020204" pitchFamily="34" charset="0"/>
                <a:ea typeface="Palatino" pitchFamily="2" charset="77"/>
              </a:rPr>
              <a:t>, 33, 58–69. </a:t>
            </a:r>
          </a:p>
          <a:p>
            <a:pPr marL="0" indent="0">
              <a:buNone/>
            </a:pPr>
            <a:r>
              <a:rPr lang="en-DE" sz="1100">
                <a:latin typeface="Aptos" panose="020B0004020202020204" pitchFamily="34" charset="0"/>
                <a:ea typeface="Palatino" pitchFamily="2" charset="77"/>
              </a:rPr>
              <a:t>Loomis, J. J., &amp; Puppim de Oliveira, J. A. (2024). Understanding dynamics between public policy and global value chains (GVCs): Governance for sustainability in the Brazilian Amazon beef cattle GVC. </a:t>
            </a:r>
            <a:r>
              <a:rPr lang="en-DE" sz="1100" i="1">
                <a:latin typeface="Aptos" panose="020B0004020202020204" pitchFamily="34" charset="0"/>
                <a:ea typeface="Palatino" pitchFamily="2" charset="77"/>
              </a:rPr>
              <a:t>The International Journal of Logistics Management</a:t>
            </a:r>
            <a:r>
              <a:rPr lang="en-DE" sz="1100">
                <a:latin typeface="Aptos" panose="020B0004020202020204" pitchFamily="34" charset="0"/>
                <a:ea typeface="Palatino" pitchFamily="2" charset="77"/>
              </a:rPr>
              <a:t>. https://doi.org/10.1108/ijlm-03-2024-0139</a:t>
            </a:r>
          </a:p>
          <a:p>
            <a:pPr marL="0" indent="0">
              <a:buNone/>
            </a:pPr>
            <a:r>
              <a:rPr lang="en-DE" sz="1100">
                <a:latin typeface="Aptos" panose="020B0004020202020204" pitchFamily="34" charset="0"/>
                <a:ea typeface="Palatino" pitchFamily="2" charset="77"/>
              </a:rPr>
              <a:t>Maluf, R. S., et al. (2022). Global value chains, food and just transition: A multi-scale approach to Brazilian soy value chains. </a:t>
            </a:r>
            <a:r>
              <a:rPr lang="en-DE" sz="1100" i="1">
                <a:latin typeface="Aptos" panose="020B0004020202020204" pitchFamily="34" charset="0"/>
                <a:ea typeface="Palatino" pitchFamily="2" charset="77"/>
              </a:rPr>
              <a:t>The Journal of Peasant Studies</a:t>
            </a:r>
            <a:r>
              <a:rPr lang="en-DE" sz="1100">
                <a:latin typeface="Aptos" panose="020B0004020202020204" pitchFamily="34" charset="0"/>
                <a:ea typeface="Palatino" pitchFamily="2" charset="77"/>
              </a:rPr>
              <a:t>, 1–24.</a:t>
            </a:r>
          </a:p>
          <a:p>
            <a:pPr marL="0" indent="0">
              <a:buNone/>
            </a:pPr>
            <a:r>
              <a:rPr lang="en-DE" sz="1100">
                <a:latin typeface="Aptos" panose="020B0004020202020204" pitchFamily="34" charset="0"/>
                <a:ea typeface="Palatino" pitchFamily="2" charset="77"/>
              </a:rPr>
              <a:t>Martinelli, L. A., Batistella, M., Silva, R., &amp; Moran, E. (2017). Soy expansion and socioeconomic development in municipalities of Brazil. </a:t>
            </a:r>
            <a:r>
              <a:rPr lang="en-DE" sz="1100" i="1">
                <a:latin typeface="Aptos" panose="020B0004020202020204" pitchFamily="34" charset="0"/>
                <a:ea typeface="Palatino" pitchFamily="2" charset="77"/>
              </a:rPr>
              <a:t>Land</a:t>
            </a:r>
            <a:r>
              <a:rPr lang="en-DE" sz="1100">
                <a:latin typeface="Aptos" panose="020B0004020202020204" pitchFamily="34" charset="0"/>
                <a:ea typeface="Palatino" pitchFamily="2" charset="77"/>
              </a:rPr>
              <a:t>, 6(3), 62.</a:t>
            </a:r>
          </a:p>
          <a:p>
            <a:pPr marL="0" indent="0">
              <a:buNone/>
            </a:pPr>
            <a:r>
              <a:rPr lang="en-DE" sz="1100">
                <a:latin typeface="Aptos" panose="020B0004020202020204" pitchFamily="34" charset="0"/>
                <a:ea typeface="Palatino" pitchFamily="2" charset="77"/>
              </a:rPr>
              <a:t>Massarella, K., et al. (2021). Transformation beyond conservation: How critical social science can contribute to a radical new agenda in biodiversity conservation</a:t>
            </a:r>
            <a:r>
              <a:rPr lang="en-DE" sz="1100" i="1">
                <a:latin typeface="Aptos" panose="020B0004020202020204" pitchFamily="34" charset="0"/>
                <a:ea typeface="Palatino" pitchFamily="2" charset="77"/>
              </a:rPr>
              <a:t>. Current Opinion in Environmental Sustainability</a:t>
            </a:r>
            <a:r>
              <a:rPr lang="en-DE" sz="1100">
                <a:latin typeface="Aptos" panose="020B0004020202020204" pitchFamily="34" charset="0"/>
                <a:ea typeface="Palatino" pitchFamily="2" charset="77"/>
              </a:rPr>
              <a:t>, 49, 79–87.</a:t>
            </a:r>
          </a:p>
          <a:p>
            <a:pPr marL="0" indent="0">
              <a:buNone/>
            </a:pPr>
            <a:r>
              <a:rPr lang="en-DE" sz="1100">
                <a:latin typeface="Aptos" panose="020B0004020202020204" pitchFamily="34" charset="0"/>
                <a:ea typeface="Palatino" pitchFamily="2" charset="77"/>
              </a:rPr>
              <a:t>Müller, S. M., &amp; Nielsen, M. B. O. (2023). Toxic Timescapes: Examining toxicity across time and space. </a:t>
            </a:r>
            <a:r>
              <a:rPr lang="en-DE" sz="1100">
                <a:latin typeface="Aptos" panose="020B0004020202020204" pitchFamily="34" charset="0"/>
                <a:ea typeface="Palatino" pitchFamily="2" charset="77"/>
                <a:hlinkClick r:id="rId2"/>
              </a:rPr>
              <a:t>https://www.perlego.com/book/3805099/toxic-timescapes-examining-toxicity-across-time-and-space-pdf</a:t>
            </a:r>
            <a:r>
              <a:rPr lang="nl-NL" sz="1100" dirty="0">
                <a:latin typeface="Aptos" panose="020B0004020202020204" pitchFamily="34" charset="0"/>
                <a:ea typeface="Palatino" pitchFamily="2" charset="77"/>
              </a:rPr>
              <a:t> </a:t>
            </a:r>
            <a:endParaRPr lang="en-DE" sz="1100">
              <a:latin typeface="Aptos" panose="020B0004020202020204" pitchFamily="34" charset="0"/>
              <a:ea typeface="Palatino" pitchFamily="2" charset="77"/>
            </a:endParaRPr>
          </a:p>
          <a:p>
            <a:pPr marL="0" indent="0">
              <a:buNone/>
            </a:pPr>
            <a:r>
              <a:rPr lang="en-DE" sz="1100">
                <a:latin typeface="Aptos" panose="020B0004020202020204" pitchFamily="34" charset="0"/>
                <a:ea typeface="Palatino" pitchFamily="2" charset="77"/>
              </a:rPr>
              <a:t>Oliveira, G. (2016). The geopolitics of Brazilian soybeans. </a:t>
            </a:r>
            <a:r>
              <a:rPr lang="en-DE" sz="1100" i="1">
                <a:latin typeface="Aptos" panose="020B0004020202020204" pitchFamily="34" charset="0"/>
                <a:ea typeface="Palatino" pitchFamily="2" charset="77"/>
              </a:rPr>
              <a:t>The Journal of Peasant Studies</a:t>
            </a:r>
            <a:r>
              <a:rPr lang="en-DE" sz="1100">
                <a:latin typeface="Aptos" panose="020B0004020202020204" pitchFamily="34" charset="0"/>
                <a:ea typeface="Palatino" pitchFamily="2" charset="77"/>
              </a:rPr>
              <a:t>, 43(2), 348–372.</a:t>
            </a:r>
          </a:p>
          <a:p>
            <a:pPr marL="0" indent="0">
              <a:buNone/>
            </a:pPr>
            <a:r>
              <a:rPr lang="en-DE" sz="1100">
                <a:latin typeface="Aptos" panose="020B0004020202020204" pitchFamily="34" charset="0"/>
                <a:ea typeface="Palatino" pitchFamily="2" charset="77"/>
              </a:rPr>
              <a:t>Oliveira, G., &amp; Schneider, M. (2016). The politics of flexing soybeans: China, Brazil and global agroindustrial restructuring. </a:t>
            </a:r>
            <a:r>
              <a:rPr lang="en-DE" sz="1100" i="1">
                <a:latin typeface="Aptos" panose="020B0004020202020204" pitchFamily="34" charset="0"/>
                <a:ea typeface="Palatino" pitchFamily="2" charset="77"/>
              </a:rPr>
              <a:t>The Journal of Peasant Studies</a:t>
            </a:r>
            <a:r>
              <a:rPr lang="en-DE" sz="1100">
                <a:latin typeface="Aptos" panose="020B0004020202020204" pitchFamily="34" charset="0"/>
                <a:ea typeface="Palatino" pitchFamily="2" charset="77"/>
              </a:rPr>
              <a:t>, 43(1), 167–194.</a:t>
            </a:r>
          </a:p>
          <a:p>
            <a:pPr marL="0" indent="0">
              <a:buNone/>
            </a:pPr>
            <a:endParaRPr lang="en-DE" sz="1100">
              <a:latin typeface="Aptos" panose="020B0004020202020204" pitchFamily="34" charset="0"/>
              <a:ea typeface="Palatino" pitchFamily="2" charset="77"/>
            </a:endParaRPr>
          </a:p>
        </p:txBody>
      </p:sp>
    </p:spTree>
    <p:extLst>
      <p:ext uri="{BB962C8B-B14F-4D97-AF65-F5344CB8AC3E}">
        <p14:creationId xmlns:p14="http://schemas.microsoft.com/office/powerpoint/2010/main" val="34423033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DFD91-6A21-A878-E935-E7F657BB9698}"/>
            </a:ext>
          </a:extLst>
        </p:cNvPr>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C517E71-8553-6D98-27B7-887168624516}"/>
              </a:ext>
            </a:extLst>
          </p:cNvPr>
          <p:cNvSpPr>
            <a:spLocks noGrp="1"/>
          </p:cNvSpPr>
          <p:nvPr>
            <p:ph type="pic" idx="1"/>
          </p:nvPr>
        </p:nvSpPr>
        <p:spPr/>
        <p:txBody>
          <a:bodyPr>
            <a:noAutofit/>
          </a:bodyPr>
          <a:lstStyle/>
          <a:p>
            <a:r>
              <a:rPr lang="en-GB" sz="1100" dirty="0">
                <a:latin typeface="Aptos" panose="020B0004020202020204" pitchFamily="34" charset="0"/>
                <a:ea typeface="Palatino" pitchFamily="2" charset="77"/>
              </a:rPr>
              <a:t>Yao, G., Hertel, T. W., &amp; </a:t>
            </a:r>
            <a:r>
              <a:rPr lang="en-GB" sz="1100" dirty="0" err="1">
                <a:latin typeface="Aptos" panose="020B0004020202020204" pitchFamily="34" charset="0"/>
                <a:ea typeface="Palatino" pitchFamily="2" charset="77"/>
              </a:rPr>
              <a:t>Taheripour</a:t>
            </a:r>
            <a:r>
              <a:rPr lang="en-GB" sz="1100" dirty="0">
                <a:latin typeface="Aptos" panose="020B0004020202020204" pitchFamily="34" charset="0"/>
                <a:ea typeface="Palatino" pitchFamily="2" charset="77"/>
              </a:rPr>
              <a:t>, F. (2018). Economic drivers of telecoupling and terrestrial carbon fluxes in the global soybean complex. </a:t>
            </a:r>
            <a:r>
              <a:rPr lang="en-GB" sz="1100" i="1" dirty="0">
                <a:latin typeface="Aptos" panose="020B0004020202020204" pitchFamily="34" charset="0"/>
                <a:ea typeface="Palatino" pitchFamily="2" charset="77"/>
              </a:rPr>
              <a:t>Global Environmental Change</a:t>
            </a:r>
            <a:r>
              <a:rPr lang="en-GB" sz="1100" dirty="0">
                <a:latin typeface="Aptos" panose="020B0004020202020204" pitchFamily="34" charset="0"/>
                <a:ea typeface="Palatino" pitchFamily="2" charset="77"/>
              </a:rPr>
              <a:t>, 50, 190–200.</a:t>
            </a:r>
          </a:p>
          <a:p>
            <a:pPr marL="0" indent="0">
              <a:buNone/>
            </a:pPr>
            <a:endParaRPr lang="en-GB" sz="1100" kern="100" dirty="0">
              <a:effectLst/>
              <a:latin typeface="Aptos" panose="020B0004020202020204" pitchFamily="34" charset="0"/>
              <a:ea typeface="Palatino" pitchFamily="2" charset="77"/>
              <a:cs typeface="Times New Roman" panose="02020603050405020304" pitchFamily="18" charset="0"/>
            </a:endParaRPr>
          </a:p>
          <a:p>
            <a:pPr marL="0" indent="0">
              <a:buNone/>
            </a:pPr>
            <a:endParaRPr lang="en-NL" sz="1100" kern="100" dirty="0">
              <a:effectLst/>
              <a:latin typeface="Aptos" panose="020B0004020202020204" pitchFamily="34" charset="0"/>
              <a:ea typeface="Palatino" pitchFamily="2" charset="77"/>
              <a:cs typeface="Times New Roman" panose="02020603050405020304" pitchFamily="18" charset="0"/>
            </a:endParaRPr>
          </a:p>
        </p:txBody>
      </p:sp>
      <p:sp>
        <p:nvSpPr>
          <p:cNvPr id="3" name="Slide Number Placeholder 2">
            <a:extLst>
              <a:ext uri="{FF2B5EF4-FFF2-40B4-BE49-F238E27FC236}">
                <a16:creationId xmlns:a16="http://schemas.microsoft.com/office/drawing/2014/main" id="{A25D0819-D21C-5C9C-4A7A-24B254F25FEA}"/>
              </a:ext>
            </a:extLst>
          </p:cNvPr>
          <p:cNvSpPr>
            <a:spLocks noGrp="1"/>
          </p:cNvSpPr>
          <p:nvPr>
            <p:ph type="sldNum" sz="quarter" idx="12"/>
          </p:nvPr>
        </p:nvSpPr>
        <p:spPr/>
        <p:txBody>
          <a:bodyPr/>
          <a:lstStyle/>
          <a:p>
            <a:fld id="{D725F4C8-A4ED-4F06-9015-63B7B8FAC2B8}" type="slidenum">
              <a:rPr lang="de-DE" smtClean="0">
                <a:latin typeface="Aptos" panose="020B0004020202020204" pitchFamily="34" charset="0"/>
              </a:rPr>
              <a:t>44</a:t>
            </a:fld>
            <a:endParaRPr lang="de-DE">
              <a:latin typeface="Aptos" panose="020B0004020202020204" pitchFamily="34" charset="0"/>
            </a:endParaRPr>
          </a:p>
        </p:txBody>
      </p:sp>
      <p:sp>
        <p:nvSpPr>
          <p:cNvPr id="4" name="Title 3">
            <a:extLst>
              <a:ext uri="{FF2B5EF4-FFF2-40B4-BE49-F238E27FC236}">
                <a16:creationId xmlns:a16="http://schemas.microsoft.com/office/drawing/2014/main" id="{CCE86B29-0873-3A92-4955-D4C12A55754E}"/>
              </a:ext>
            </a:extLst>
          </p:cNvPr>
          <p:cNvSpPr>
            <a:spLocks noGrp="1"/>
          </p:cNvSpPr>
          <p:nvPr>
            <p:ph type="title"/>
          </p:nvPr>
        </p:nvSpPr>
        <p:spPr/>
        <p:txBody>
          <a:bodyPr>
            <a:normAutofit/>
          </a:bodyPr>
          <a:lstStyle/>
          <a:p>
            <a:r>
              <a:rPr lang="en-GB" sz="3000" noProof="0" dirty="0">
                <a:latin typeface="Aptos" panose="020B0004020202020204" pitchFamily="34" charset="0"/>
                <a:ea typeface="Palatino" pitchFamily="2" charset="77"/>
              </a:rPr>
              <a:t>References</a:t>
            </a:r>
          </a:p>
        </p:txBody>
      </p:sp>
      <p:sp>
        <p:nvSpPr>
          <p:cNvPr id="5" name="Text Placeholder 4">
            <a:extLst>
              <a:ext uri="{FF2B5EF4-FFF2-40B4-BE49-F238E27FC236}">
                <a16:creationId xmlns:a16="http://schemas.microsoft.com/office/drawing/2014/main" id="{95054E83-2B40-722B-6425-FD62D2137F22}"/>
              </a:ext>
            </a:extLst>
          </p:cNvPr>
          <p:cNvSpPr>
            <a:spLocks noGrp="1"/>
          </p:cNvSpPr>
          <p:nvPr>
            <p:ph type="body" sz="half" idx="2"/>
          </p:nvPr>
        </p:nvSpPr>
        <p:spPr/>
        <p:txBody>
          <a:bodyPr>
            <a:noAutofit/>
          </a:bodyPr>
          <a:lstStyle/>
          <a:p>
            <a:pPr marL="0" indent="0">
              <a:buNone/>
            </a:pPr>
            <a:r>
              <a:rPr lang="en-GB" sz="1100" dirty="0" err="1">
                <a:latin typeface="Aptos" panose="020B0004020202020204" pitchFamily="34" charset="0"/>
                <a:ea typeface="Palatino" pitchFamily="2" charset="77"/>
              </a:rPr>
              <a:t>Urzedo</a:t>
            </a:r>
            <a:r>
              <a:rPr lang="en-GB" sz="1100" dirty="0">
                <a:latin typeface="Aptos" panose="020B0004020202020204" pitchFamily="34" charset="0"/>
                <a:ea typeface="Palatino" pitchFamily="2" charset="77"/>
              </a:rPr>
              <a:t>, D. I., Neilson, J., Fisher, R., &amp; Junqueira, R. G. (2020). A global production network for ecosystem services: The emergent governance of landscape restoration in the Brazilian Amazon. </a:t>
            </a:r>
            <a:r>
              <a:rPr lang="en-GB" sz="1100" i="1" dirty="0">
                <a:latin typeface="Aptos" panose="020B0004020202020204" pitchFamily="34" charset="0"/>
                <a:ea typeface="Palatino" pitchFamily="2" charset="77"/>
              </a:rPr>
              <a:t>Global Environmental Change</a:t>
            </a:r>
            <a:r>
              <a:rPr lang="en-GB" sz="1100" dirty="0">
                <a:latin typeface="Aptos" panose="020B0004020202020204" pitchFamily="34" charset="0"/>
                <a:ea typeface="Palatino" pitchFamily="2" charset="77"/>
              </a:rPr>
              <a:t>, 61, 102059.</a:t>
            </a:r>
          </a:p>
          <a:p>
            <a:pPr marL="0" indent="0">
              <a:buNone/>
            </a:pPr>
            <a:r>
              <a:rPr lang="en-GB" sz="1100" dirty="0">
                <a:latin typeface="Aptos" panose="020B0004020202020204" pitchFamily="34" charset="0"/>
                <a:ea typeface="Palatino" pitchFamily="2" charset="77"/>
              </a:rPr>
              <a:t>WWF. (2022). The impact of Dutch imports on nature loss worldwide: Our land footprint for soy, palm oil, maize, coconut, cocoa, coffee, beef &amp; leather, and timber. </a:t>
            </a:r>
            <a:r>
              <a:rPr lang="en-GB" sz="1100" dirty="0">
                <a:latin typeface="Aptos" panose="020B0004020202020204" pitchFamily="34" charset="0"/>
                <a:ea typeface="Palatino" pitchFamily="2" charset="77"/>
                <a:hlinkClick r:id="rId2"/>
              </a:rPr>
              <a:t>https://www.wwf.nl/globalassets/pdf/rapporten/wwf-nl-report-risky-business.pdf</a:t>
            </a:r>
            <a:r>
              <a:rPr lang="en-GB" sz="1100" dirty="0">
                <a:latin typeface="Aptos" panose="020B0004020202020204" pitchFamily="34" charset="0"/>
                <a:ea typeface="Palatino" pitchFamily="2" charset="77"/>
              </a:rPr>
              <a:t> </a:t>
            </a:r>
          </a:p>
        </p:txBody>
      </p:sp>
    </p:spTree>
    <p:extLst>
      <p:ext uri="{BB962C8B-B14F-4D97-AF65-F5344CB8AC3E}">
        <p14:creationId xmlns:p14="http://schemas.microsoft.com/office/powerpoint/2010/main" val="17900724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C6CA166-7B6F-C24D-271D-B9DC91726F31}"/>
              </a:ext>
            </a:extLst>
          </p:cNvPr>
          <p:cNvSpPr>
            <a:spLocks noGrp="1"/>
          </p:cNvSpPr>
          <p:nvPr>
            <p:ph type="sldNum" sz="quarter" idx="12"/>
          </p:nvPr>
        </p:nvSpPr>
        <p:spPr/>
        <p:txBody>
          <a:bodyPr/>
          <a:lstStyle/>
          <a:p>
            <a:fld id="{D725F4C8-A4ED-4F06-9015-63B7B8FAC2B8}" type="slidenum">
              <a:rPr lang="de-DE" smtClean="0"/>
              <a:t>45</a:t>
            </a:fld>
            <a:endParaRPr lang="de-DE"/>
          </a:p>
        </p:txBody>
      </p:sp>
    </p:spTree>
    <p:extLst>
      <p:ext uri="{BB962C8B-B14F-4D97-AF65-F5344CB8AC3E}">
        <p14:creationId xmlns:p14="http://schemas.microsoft.com/office/powerpoint/2010/main" val="4065553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7A66C-292D-4FE3-6C9E-E1D62C034A77}"/>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E7F61511-18E4-CC4D-AD31-BF90817A5A36}"/>
              </a:ext>
            </a:extLst>
          </p:cNvPr>
          <p:cNvSpPr>
            <a:spLocks noGrp="1"/>
          </p:cNvSpPr>
          <p:nvPr>
            <p:ph type="sldNum" sz="quarter" idx="12"/>
          </p:nvPr>
        </p:nvSpPr>
        <p:spPr/>
        <p:txBody>
          <a:bodyPr/>
          <a:lstStyle/>
          <a:p>
            <a:fld id="{D725F4C8-A4ED-4F06-9015-63B7B8FAC2B8}" type="slidenum">
              <a:rPr lang="de-DE" smtClean="0"/>
              <a:t>5</a:t>
            </a:fld>
            <a:endParaRPr lang="de-DE"/>
          </a:p>
        </p:txBody>
      </p:sp>
      <p:sp>
        <p:nvSpPr>
          <p:cNvPr id="6" name="TextBox 5">
            <a:extLst>
              <a:ext uri="{FF2B5EF4-FFF2-40B4-BE49-F238E27FC236}">
                <a16:creationId xmlns:a16="http://schemas.microsoft.com/office/drawing/2014/main" id="{D7D92111-029D-C36D-CB68-0D02D92F9231}"/>
              </a:ext>
            </a:extLst>
          </p:cNvPr>
          <p:cNvSpPr txBox="1"/>
          <p:nvPr/>
        </p:nvSpPr>
        <p:spPr>
          <a:xfrm>
            <a:off x="838200" y="1690688"/>
            <a:ext cx="9594954" cy="2862322"/>
          </a:xfrm>
          <a:prstGeom prst="rect">
            <a:avLst/>
          </a:prstGeom>
          <a:noFill/>
        </p:spPr>
        <p:txBody>
          <a:bodyPr wrap="square">
            <a:spAutoFit/>
          </a:bodyPr>
          <a:lstStyle/>
          <a:p>
            <a:endParaRPr lang="en-GB" dirty="0">
              <a:latin typeface="Aptos" panose="020B0004020202020204" pitchFamily="34" charset="0"/>
              <a:ea typeface="Palatino" pitchFamily="2" charset="77"/>
            </a:endParaRPr>
          </a:p>
          <a:p>
            <a:pPr marL="342900" indent="-342900">
              <a:buFont typeface="Arial" panose="020B0604020202020204" pitchFamily="34" charset="0"/>
              <a:buChar char="•"/>
            </a:pPr>
            <a:r>
              <a:rPr lang="en-GB" dirty="0">
                <a:latin typeface="Aptos" panose="020B0004020202020204" pitchFamily="34" charset="0"/>
                <a:ea typeface="Palatino" pitchFamily="2" charset="77"/>
              </a:rPr>
              <a:t>How the concept of </a:t>
            </a:r>
            <a:r>
              <a:rPr lang="en-GB" b="1" dirty="0">
                <a:latin typeface="Aptos" panose="020B0004020202020204" pitchFamily="34" charset="0"/>
                <a:ea typeface="Palatino" pitchFamily="2" charset="77"/>
              </a:rPr>
              <a:t>intersectional environmental justice (IEJ) </a:t>
            </a:r>
            <a:r>
              <a:rPr lang="en-GB" dirty="0">
                <a:latin typeface="Aptos" panose="020B0004020202020204" pitchFamily="34" charset="0"/>
                <a:ea typeface="Palatino" pitchFamily="2" charset="77"/>
              </a:rPr>
              <a:t>helps us understand how human rights and biodiversity loss are entangled in beef and soy supply chains, particularly between Brazil-EU/Netherlands?</a:t>
            </a:r>
          </a:p>
          <a:p>
            <a:pPr marL="342900" indent="-342900">
              <a:buFont typeface="Arial" panose="020B0604020202020204" pitchFamily="34" charset="0"/>
              <a:buChar char="•"/>
            </a:pPr>
            <a:endParaRPr lang="en-GB" dirty="0">
              <a:latin typeface="Aptos" panose="020B0004020202020204" pitchFamily="34" charset="0"/>
              <a:ea typeface="Palatino" pitchFamily="2" charset="77"/>
            </a:endParaRPr>
          </a:p>
          <a:p>
            <a:pPr marL="342900" indent="-342900">
              <a:buFont typeface="Arial" panose="020B0604020202020204" pitchFamily="34" charset="0"/>
              <a:buChar char="•"/>
            </a:pPr>
            <a:r>
              <a:rPr lang="en-GB" dirty="0">
                <a:latin typeface="Aptos" panose="020B0004020202020204" pitchFamily="34" charset="0"/>
                <a:ea typeface="Palatino" pitchFamily="2" charset="77"/>
              </a:rPr>
              <a:t>What are the main social-environmental issues across these supply chains, in Brazil and the Netherlands, and how they might be tackled? </a:t>
            </a:r>
          </a:p>
          <a:p>
            <a:endParaRPr lang="en-GB" dirty="0">
              <a:latin typeface="Aptos" panose="020B0004020202020204" pitchFamily="34" charset="0"/>
              <a:ea typeface="Palatino" pitchFamily="2" charset="77"/>
            </a:endParaRPr>
          </a:p>
          <a:p>
            <a:pPr marL="342900" indent="-342900">
              <a:buFont typeface="Arial" panose="020B0604020202020204" pitchFamily="34" charset="0"/>
              <a:buChar char="•"/>
            </a:pPr>
            <a:r>
              <a:rPr lang="en-GB" dirty="0">
                <a:latin typeface="Aptos" panose="020B0004020202020204" pitchFamily="34" charset="0"/>
                <a:ea typeface="Palatino" pitchFamily="2" charset="77"/>
              </a:rPr>
              <a:t>How recent supply chain regulations, such as the EU Regulation on Deforestation-free Products (EUDR), could tackle these problems? Does IEJ help?</a:t>
            </a:r>
            <a:endParaRPr lang="en-US" dirty="0">
              <a:latin typeface="Aptos" panose="020B0004020202020204" pitchFamily="34" charset="0"/>
              <a:ea typeface="Palatino" pitchFamily="2" charset="77"/>
            </a:endParaRPr>
          </a:p>
        </p:txBody>
      </p:sp>
      <p:sp>
        <p:nvSpPr>
          <p:cNvPr id="2" name="Titel 1">
            <a:extLst>
              <a:ext uri="{FF2B5EF4-FFF2-40B4-BE49-F238E27FC236}">
                <a16:creationId xmlns:a16="http://schemas.microsoft.com/office/drawing/2014/main" id="{9CD1DD88-2967-20E3-5C6F-E1EE2E26B6C4}"/>
              </a:ext>
            </a:extLst>
          </p:cNvPr>
          <p:cNvSpPr>
            <a:spLocks noGrp="1"/>
          </p:cNvSpPr>
          <p:nvPr>
            <p:ph type="title"/>
          </p:nvPr>
        </p:nvSpPr>
        <p:spPr>
          <a:xfrm>
            <a:off x="838200" y="365125"/>
            <a:ext cx="10515600" cy="1325563"/>
          </a:xfrm>
        </p:spPr>
        <p:txBody>
          <a:bodyPr/>
          <a:lstStyle/>
          <a:p>
            <a:r>
              <a:rPr lang="en-US" dirty="0">
                <a:latin typeface="Aptos" panose="020B0004020202020204" pitchFamily="34" charset="0"/>
                <a:ea typeface="Palatino" pitchFamily="2" charset="77"/>
              </a:rPr>
              <a:t>Research problem (gaps in knowledge)</a:t>
            </a:r>
            <a:endParaRPr lang="en-US" sz="1800" dirty="0">
              <a:solidFill>
                <a:srgbClr val="FF0000"/>
              </a:solidFill>
              <a:latin typeface="Aptos" panose="020B0004020202020204" pitchFamily="34" charset="0"/>
              <a:ea typeface="Palatino" pitchFamily="2" charset="77"/>
            </a:endParaRPr>
          </a:p>
        </p:txBody>
      </p:sp>
    </p:spTree>
    <p:extLst>
      <p:ext uri="{BB962C8B-B14F-4D97-AF65-F5344CB8AC3E}">
        <p14:creationId xmlns:p14="http://schemas.microsoft.com/office/powerpoint/2010/main" val="3311230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CC7D0-9066-5A83-61C7-041B25B2F370}"/>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D762C018-E4E0-7720-C052-A988C867C279}"/>
              </a:ext>
            </a:extLst>
          </p:cNvPr>
          <p:cNvSpPr>
            <a:spLocks noGrp="1"/>
          </p:cNvSpPr>
          <p:nvPr>
            <p:ph type="sldNum" sz="quarter" idx="12"/>
          </p:nvPr>
        </p:nvSpPr>
        <p:spPr/>
        <p:txBody>
          <a:bodyPr/>
          <a:lstStyle/>
          <a:p>
            <a:fld id="{D725F4C8-A4ED-4F06-9015-63B7B8FAC2B8}" type="slidenum">
              <a:rPr lang="de-DE" smtClean="0"/>
              <a:t>6</a:t>
            </a:fld>
            <a:endParaRPr lang="de-DE"/>
          </a:p>
        </p:txBody>
      </p:sp>
      <p:sp>
        <p:nvSpPr>
          <p:cNvPr id="7" name="Titel 1">
            <a:extLst>
              <a:ext uri="{FF2B5EF4-FFF2-40B4-BE49-F238E27FC236}">
                <a16:creationId xmlns:a16="http://schemas.microsoft.com/office/drawing/2014/main" id="{9E911D36-F677-A56A-0464-DE0BE9D432C9}"/>
              </a:ext>
            </a:extLst>
          </p:cNvPr>
          <p:cNvSpPr>
            <a:spLocks noGrp="1"/>
          </p:cNvSpPr>
          <p:nvPr>
            <p:ph type="title"/>
          </p:nvPr>
        </p:nvSpPr>
        <p:spPr>
          <a:xfrm>
            <a:off x="6118412" y="2542101"/>
            <a:ext cx="5504330" cy="1325563"/>
          </a:xfrm>
        </p:spPr>
        <p:txBody>
          <a:bodyPr>
            <a:normAutofit/>
          </a:bodyPr>
          <a:lstStyle/>
          <a:p>
            <a:pPr algn="r"/>
            <a:r>
              <a:rPr lang="en-US" dirty="0">
                <a:latin typeface="Aptos" panose="020B0004020202020204" pitchFamily="34" charset="0"/>
                <a:ea typeface="Palatino" pitchFamily="2" charset="77"/>
              </a:rPr>
              <a:t>Key messages</a:t>
            </a:r>
          </a:p>
        </p:txBody>
      </p:sp>
    </p:spTree>
    <p:extLst>
      <p:ext uri="{BB962C8B-B14F-4D97-AF65-F5344CB8AC3E}">
        <p14:creationId xmlns:p14="http://schemas.microsoft.com/office/powerpoint/2010/main" val="3636097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7A5B2-AD2C-54B4-CD1B-4FF943DE374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0DF386D-1965-DA63-950D-32E909264889}"/>
              </a:ext>
            </a:extLst>
          </p:cNvPr>
          <p:cNvSpPr>
            <a:spLocks noGrp="1"/>
          </p:cNvSpPr>
          <p:nvPr>
            <p:ph type="title"/>
          </p:nvPr>
        </p:nvSpPr>
        <p:spPr/>
        <p:txBody>
          <a:bodyPr/>
          <a:lstStyle/>
          <a:p>
            <a:r>
              <a:rPr lang="en-US" dirty="0">
                <a:latin typeface="Aptos" panose="020B0004020202020204" pitchFamily="34" charset="0"/>
                <a:ea typeface="Palatino" pitchFamily="2" charset="77"/>
              </a:rPr>
              <a:t>Brazilian agrarian exports (incl. soy and beef)</a:t>
            </a:r>
            <a:br>
              <a:rPr lang="en-US" dirty="0">
                <a:latin typeface="Aptos" panose="020B0004020202020204" pitchFamily="34" charset="0"/>
                <a:ea typeface="Palatino" pitchFamily="2" charset="77"/>
              </a:rPr>
            </a:br>
            <a:r>
              <a:rPr lang="en-US" u="sng" dirty="0">
                <a:latin typeface="Aptos" panose="020B0004020202020204" pitchFamily="34" charset="0"/>
                <a:ea typeface="Palatino" pitchFamily="2" charset="77"/>
              </a:rPr>
              <a:t>Main products</a:t>
            </a:r>
            <a:endParaRPr lang="en-US" sz="2400" u="sng" dirty="0">
              <a:solidFill>
                <a:srgbClr val="FF0000"/>
              </a:solidFill>
              <a:latin typeface="Aptos" panose="020B0004020202020204" pitchFamily="34" charset="0"/>
              <a:ea typeface="Palatino" pitchFamily="2" charset="77"/>
            </a:endParaRPr>
          </a:p>
        </p:txBody>
      </p:sp>
      <p:sp>
        <p:nvSpPr>
          <p:cNvPr id="4" name="Foliennummernplatzhalter 3">
            <a:extLst>
              <a:ext uri="{FF2B5EF4-FFF2-40B4-BE49-F238E27FC236}">
                <a16:creationId xmlns:a16="http://schemas.microsoft.com/office/drawing/2014/main" id="{64A2B1C9-2595-21A7-5B8D-B6B5C6B5378F}"/>
              </a:ext>
            </a:extLst>
          </p:cNvPr>
          <p:cNvSpPr>
            <a:spLocks noGrp="1"/>
          </p:cNvSpPr>
          <p:nvPr>
            <p:ph type="sldNum" sz="quarter" idx="12"/>
          </p:nvPr>
        </p:nvSpPr>
        <p:spPr/>
        <p:txBody>
          <a:bodyPr/>
          <a:lstStyle/>
          <a:p>
            <a:fld id="{D725F4C8-A4ED-4F06-9015-63B7B8FAC2B8}" type="slidenum">
              <a:rPr lang="de-DE" smtClean="0"/>
              <a:t>7</a:t>
            </a:fld>
            <a:endParaRPr lang="de-DE"/>
          </a:p>
        </p:txBody>
      </p:sp>
      <p:sp>
        <p:nvSpPr>
          <p:cNvPr id="3" name="TextBox 2">
            <a:extLst>
              <a:ext uri="{FF2B5EF4-FFF2-40B4-BE49-F238E27FC236}">
                <a16:creationId xmlns:a16="http://schemas.microsoft.com/office/drawing/2014/main" id="{350F2C05-6AFE-BF89-9762-3D782E7910A6}"/>
              </a:ext>
            </a:extLst>
          </p:cNvPr>
          <p:cNvSpPr txBox="1"/>
          <p:nvPr/>
        </p:nvSpPr>
        <p:spPr>
          <a:xfrm>
            <a:off x="838200" y="5969747"/>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MAPA and MDIC (2024), retrieved from ABAG (2025), and available at: https://</a:t>
            </a:r>
            <a:r>
              <a:rPr lang="en-GB" sz="1000" dirty="0" err="1">
                <a:latin typeface="Palatino" pitchFamily="2" charset="77"/>
                <a:ea typeface="Palatino" pitchFamily="2" charset="77"/>
              </a:rPr>
              <a:t>www.abagrp.org.br</a:t>
            </a:r>
            <a:r>
              <a:rPr lang="en-GB" sz="1000" dirty="0">
                <a:latin typeface="Palatino" pitchFamily="2" charset="77"/>
                <a:ea typeface="Palatino" pitchFamily="2" charset="77"/>
              </a:rPr>
              <a:t>/</a:t>
            </a:r>
            <a:r>
              <a:rPr lang="en-GB" sz="1000" dirty="0" err="1">
                <a:latin typeface="Palatino" pitchFamily="2" charset="77"/>
                <a:ea typeface="Palatino" pitchFamily="2" charset="77"/>
              </a:rPr>
              <a:t>numeros</a:t>
            </a:r>
            <a:r>
              <a:rPr lang="en-GB" sz="1000" dirty="0">
                <a:latin typeface="Palatino" pitchFamily="2" charset="77"/>
                <a:ea typeface="Palatino" pitchFamily="2" charset="77"/>
              </a:rPr>
              <a:t>-do-agro </a:t>
            </a:r>
          </a:p>
        </p:txBody>
      </p:sp>
      <p:pic>
        <p:nvPicPr>
          <p:cNvPr id="7" name="Picture 6">
            <a:extLst>
              <a:ext uri="{FF2B5EF4-FFF2-40B4-BE49-F238E27FC236}">
                <a16:creationId xmlns:a16="http://schemas.microsoft.com/office/drawing/2014/main" id="{F8C7CA43-C198-D058-8E27-C85A031F7737}"/>
              </a:ext>
            </a:extLst>
          </p:cNvPr>
          <p:cNvPicPr>
            <a:picLocks noChangeAspect="1"/>
          </p:cNvPicPr>
          <p:nvPr/>
        </p:nvPicPr>
        <p:blipFill>
          <a:blip r:embed="rId2"/>
          <a:stretch>
            <a:fillRect/>
          </a:stretch>
        </p:blipFill>
        <p:spPr>
          <a:xfrm>
            <a:off x="605308" y="1462623"/>
            <a:ext cx="8621890" cy="4520003"/>
          </a:xfrm>
          <a:prstGeom prst="rect">
            <a:avLst/>
          </a:prstGeom>
        </p:spPr>
      </p:pic>
      <p:sp>
        <p:nvSpPr>
          <p:cNvPr id="9" name="Rounded Rectangle 8">
            <a:extLst>
              <a:ext uri="{FF2B5EF4-FFF2-40B4-BE49-F238E27FC236}">
                <a16:creationId xmlns:a16="http://schemas.microsoft.com/office/drawing/2014/main" id="{BFAA101B-E20F-E531-F37C-0D34A5776002}"/>
              </a:ext>
            </a:extLst>
          </p:cNvPr>
          <p:cNvSpPr/>
          <p:nvPr/>
        </p:nvSpPr>
        <p:spPr>
          <a:xfrm>
            <a:off x="5852746" y="3821296"/>
            <a:ext cx="2248065" cy="428732"/>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Tree>
    <p:extLst>
      <p:ext uri="{BB962C8B-B14F-4D97-AF65-F5344CB8AC3E}">
        <p14:creationId xmlns:p14="http://schemas.microsoft.com/office/powerpoint/2010/main" val="812295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296C2-BEF2-EA87-75A6-B6630157538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E3FA277-F75C-E5A2-1EA8-D74B79A361E5}"/>
              </a:ext>
            </a:extLst>
          </p:cNvPr>
          <p:cNvSpPr>
            <a:spLocks noGrp="1"/>
          </p:cNvSpPr>
          <p:nvPr>
            <p:ph type="title"/>
          </p:nvPr>
        </p:nvSpPr>
        <p:spPr/>
        <p:txBody>
          <a:bodyPr/>
          <a:lstStyle/>
          <a:p>
            <a:r>
              <a:rPr lang="en-US" dirty="0">
                <a:latin typeface="Aptos" panose="020B0004020202020204" pitchFamily="34" charset="0"/>
                <a:ea typeface="Palatino" pitchFamily="2" charset="77"/>
              </a:rPr>
              <a:t>Brazilian agrarian exports (incl. soy and beef)</a:t>
            </a:r>
            <a:br>
              <a:rPr lang="en-US" dirty="0">
                <a:latin typeface="Aptos" panose="020B0004020202020204" pitchFamily="34" charset="0"/>
                <a:ea typeface="Palatino" pitchFamily="2" charset="77"/>
              </a:rPr>
            </a:br>
            <a:r>
              <a:rPr lang="en-US" u="sng" dirty="0">
                <a:latin typeface="Aptos" panose="020B0004020202020204" pitchFamily="34" charset="0"/>
                <a:ea typeface="Palatino" pitchFamily="2" charset="77"/>
              </a:rPr>
              <a:t>Destination</a:t>
            </a:r>
            <a:endParaRPr lang="en-US" sz="2400" u="sng" dirty="0">
              <a:solidFill>
                <a:srgbClr val="FF0000"/>
              </a:solidFill>
              <a:latin typeface="Aptos" panose="020B0004020202020204" pitchFamily="34" charset="0"/>
              <a:ea typeface="Palatino" pitchFamily="2" charset="77"/>
            </a:endParaRPr>
          </a:p>
        </p:txBody>
      </p:sp>
      <p:sp>
        <p:nvSpPr>
          <p:cNvPr id="4" name="Foliennummernplatzhalter 3">
            <a:extLst>
              <a:ext uri="{FF2B5EF4-FFF2-40B4-BE49-F238E27FC236}">
                <a16:creationId xmlns:a16="http://schemas.microsoft.com/office/drawing/2014/main" id="{94C81C23-0A8E-8873-A36C-95024699192D}"/>
              </a:ext>
            </a:extLst>
          </p:cNvPr>
          <p:cNvSpPr>
            <a:spLocks noGrp="1"/>
          </p:cNvSpPr>
          <p:nvPr>
            <p:ph type="sldNum" sz="quarter" idx="12"/>
          </p:nvPr>
        </p:nvSpPr>
        <p:spPr/>
        <p:txBody>
          <a:bodyPr/>
          <a:lstStyle/>
          <a:p>
            <a:fld id="{D725F4C8-A4ED-4F06-9015-63B7B8FAC2B8}" type="slidenum">
              <a:rPr lang="de-DE" smtClean="0"/>
              <a:t>8</a:t>
            </a:fld>
            <a:endParaRPr lang="de-DE"/>
          </a:p>
        </p:txBody>
      </p:sp>
      <p:sp>
        <p:nvSpPr>
          <p:cNvPr id="3" name="TextBox 2">
            <a:extLst>
              <a:ext uri="{FF2B5EF4-FFF2-40B4-BE49-F238E27FC236}">
                <a16:creationId xmlns:a16="http://schemas.microsoft.com/office/drawing/2014/main" id="{8222C688-84E5-55F5-A802-7581835FB056}"/>
              </a:ext>
            </a:extLst>
          </p:cNvPr>
          <p:cNvSpPr txBox="1"/>
          <p:nvPr/>
        </p:nvSpPr>
        <p:spPr>
          <a:xfrm>
            <a:off x="838200" y="5969747"/>
            <a:ext cx="10029092"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MAPA and MDIC (2024), retrieved from ABAG (2025), and available at: https://</a:t>
            </a:r>
            <a:r>
              <a:rPr lang="en-GB" sz="1000" dirty="0" err="1">
                <a:latin typeface="Palatino" pitchFamily="2" charset="77"/>
                <a:ea typeface="Palatino" pitchFamily="2" charset="77"/>
              </a:rPr>
              <a:t>www.abagrp.org.br</a:t>
            </a:r>
            <a:r>
              <a:rPr lang="en-GB" sz="1000" dirty="0">
                <a:latin typeface="Palatino" pitchFamily="2" charset="77"/>
                <a:ea typeface="Palatino" pitchFamily="2" charset="77"/>
              </a:rPr>
              <a:t>/</a:t>
            </a:r>
            <a:r>
              <a:rPr lang="en-GB" sz="1000" dirty="0" err="1">
                <a:latin typeface="Palatino" pitchFamily="2" charset="77"/>
                <a:ea typeface="Palatino" pitchFamily="2" charset="77"/>
              </a:rPr>
              <a:t>numeros</a:t>
            </a:r>
            <a:r>
              <a:rPr lang="en-GB" sz="1000" dirty="0">
                <a:latin typeface="Palatino" pitchFamily="2" charset="77"/>
                <a:ea typeface="Palatino" pitchFamily="2" charset="77"/>
              </a:rPr>
              <a:t>-do-agro </a:t>
            </a:r>
          </a:p>
        </p:txBody>
      </p:sp>
      <p:pic>
        <p:nvPicPr>
          <p:cNvPr id="5" name="Picture 4">
            <a:extLst>
              <a:ext uri="{FF2B5EF4-FFF2-40B4-BE49-F238E27FC236}">
                <a16:creationId xmlns:a16="http://schemas.microsoft.com/office/drawing/2014/main" id="{E334C241-9AA6-45FD-B4BB-4976E7C9FEDB}"/>
              </a:ext>
            </a:extLst>
          </p:cNvPr>
          <p:cNvPicPr>
            <a:picLocks noChangeAspect="1"/>
          </p:cNvPicPr>
          <p:nvPr/>
        </p:nvPicPr>
        <p:blipFill>
          <a:blip r:embed="rId2"/>
          <a:stretch>
            <a:fillRect/>
          </a:stretch>
        </p:blipFill>
        <p:spPr>
          <a:xfrm>
            <a:off x="838200" y="1550551"/>
            <a:ext cx="8489900" cy="4419196"/>
          </a:xfrm>
          <a:prstGeom prst="rect">
            <a:avLst/>
          </a:prstGeom>
        </p:spPr>
      </p:pic>
    </p:spTree>
    <p:extLst>
      <p:ext uri="{BB962C8B-B14F-4D97-AF65-F5344CB8AC3E}">
        <p14:creationId xmlns:p14="http://schemas.microsoft.com/office/powerpoint/2010/main" val="270526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A3945-E640-E8C1-FDDD-9C056262901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4447703-4B51-16E6-EE2A-528BB7ABBDB0}"/>
              </a:ext>
            </a:extLst>
          </p:cNvPr>
          <p:cNvSpPr>
            <a:spLocks noGrp="1"/>
          </p:cNvSpPr>
          <p:nvPr>
            <p:ph type="title"/>
          </p:nvPr>
        </p:nvSpPr>
        <p:spPr/>
        <p:txBody>
          <a:bodyPr>
            <a:normAutofit/>
          </a:bodyPr>
          <a:lstStyle/>
          <a:p>
            <a:r>
              <a:rPr lang="en-US" dirty="0">
                <a:latin typeface="Aptos" panose="020B0004020202020204" pitchFamily="34" charset="0"/>
                <a:ea typeface="Palatino" pitchFamily="2" charset="77"/>
              </a:rPr>
              <a:t>Agricultural traders and deforestation (2022)</a:t>
            </a:r>
            <a:endParaRPr lang="en-US" sz="2400" dirty="0">
              <a:solidFill>
                <a:srgbClr val="FF0000"/>
              </a:solidFill>
              <a:latin typeface="Aptos" panose="020B0004020202020204" pitchFamily="34" charset="0"/>
              <a:ea typeface="Palatino" pitchFamily="2" charset="77"/>
            </a:endParaRPr>
          </a:p>
        </p:txBody>
      </p:sp>
      <p:sp>
        <p:nvSpPr>
          <p:cNvPr id="4" name="Foliennummernplatzhalter 3">
            <a:extLst>
              <a:ext uri="{FF2B5EF4-FFF2-40B4-BE49-F238E27FC236}">
                <a16:creationId xmlns:a16="http://schemas.microsoft.com/office/drawing/2014/main" id="{B3649269-8ADC-45AE-39F1-3FEA68DC8BE6}"/>
              </a:ext>
            </a:extLst>
          </p:cNvPr>
          <p:cNvSpPr>
            <a:spLocks noGrp="1"/>
          </p:cNvSpPr>
          <p:nvPr>
            <p:ph type="sldNum" sz="quarter" idx="12"/>
          </p:nvPr>
        </p:nvSpPr>
        <p:spPr/>
        <p:txBody>
          <a:bodyPr/>
          <a:lstStyle/>
          <a:p>
            <a:fld id="{D725F4C8-A4ED-4F06-9015-63B7B8FAC2B8}" type="slidenum">
              <a:rPr lang="de-DE" smtClean="0"/>
              <a:t>9</a:t>
            </a:fld>
            <a:endParaRPr lang="de-DE"/>
          </a:p>
        </p:txBody>
      </p:sp>
      <p:sp>
        <p:nvSpPr>
          <p:cNvPr id="3" name="TextBox 2">
            <a:extLst>
              <a:ext uri="{FF2B5EF4-FFF2-40B4-BE49-F238E27FC236}">
                <a16:creationId xmlns:a16="http://schemas.microsoft.com/office/drawing/2014/main" id="{ED8DD0E1-52CC-91AB-50E9-225E6C10AD4E}"/>
              </a:ext>
            </a:extLst>
          </p:cNvPr>
          <p:cNvSpPr txBox="1"/>
          <p:nvPr/>
        </p:nvSpPr>
        <p:spPr>
          <a:xfrm>
            <a:off x="838200" y="5952163"/>
            <a:ext cx="11353800" cy="553998"/>
          </a:xfrm>
          <a:prstGeom prst="rect">
            <a:avLst/>
          </a:prstGeom>
          <a:noFill/>
        </p:spPr>
        <p:txBody>
          <a:bodyPr wrap="square">
            <a:spAutoFit/>
          </a:bodyPr>
          <a:lstStyle/>
          <a:p>
            <a:endParaRPr lang="en-GB" sz="1000" dirty="0">
              <a:latin typeface="Palatino" pitchFamily="2" charset="77"/>
              <a:ea typeface="Palatino" pitchFamily="2" charset="77"/>
            </a:endParaRPr>
          </a:p>
          <a:p>
            <a:endParaRPr lang="en-GB" sz="1000" dirty="0">
              <a:latin typeface="Palatino" pitchFamily="2" charset="77"/>
              <a:ea typeface="Palatino" pitchFamily="2" charset="77"/>
            </a:endParaRPr>
          </a:p>
          <a:p>
            <a:r>
              <a:rPr lang="en-GB" sz="1000" dirty="0">
                <a:latin typeface="Palatino" pitchFamily="2" charset="77"/>
                <a:ea typeface="Palatino" pitchFamily="2" charset="77"/>
              </a:rPr>
              <a:t>Sources: Trase (2025), available at: https://</a:t>
            </a:r>
            <a:r>
              <a:rPr lang="en-GB" sz="1000" dirty="0" err="1">
                <a:latin typeface="Palatino" pitchFamily="2" charset="77"/>
                <a:ea typeface="Palatino" pitchFamily="2" charset="77"/>
              </a:rPr>
              <a:t>www.sei.org</a:t>
            </a:r>
            <a:r>
              <a:rPr lang="en-GB" sz="1000" dirty="0">
                <a:latin typeface="Palatino" pitchFamily="2" charset="77"/>
                <a:ea typeface="Palatino" pitchFamily="2" charset="77"/>
              </a:rPr>
              <a:t>/features/</a:t>
            </a:r>
            <a:r>
              <a:rPr lang="en-GB" sz="1000" dirty="0" err="1">
                <a:latin typeface="Palatino" pitchFamily="2" charset="77"/>
                <a:ea typeface="Palatino" pitchFamily="2" charset="77"/>
              </a:rPr>
              <a:t>brazilian</a:t>
            </a:r>
            <a:r>
              <a:rPr lang="en-GB" sz="1000" dirty="0">
                <a:latin typeface="Palatino" pitchFamily="2" charset="77"/>
                <a:ea typeface="Palatino" pitchFamily="2" charset="77"/>
              </a:rPr>
              <a:t>-soy-exports-and-deforestation/</a:t>
            </a:r>
          </a:p>
        </p:txBody>
      </p:sp>
      <p:pic>
        <p:nvPicPr>
          <p:cNvPr id="5" name="Picture 4">
            <a:extLst>
              <a:ext uri="{FF2B5EF4-FFF2-40B4-BE49-F238E27FC236}">
                <a16:creationId xmlns:a16="http://schemas.microsoft.com/office/drawing/2014/main" id="{D9E2E5F8-03DE-8ED8-0C4F-E134D5E08E07}"/>
              </a:ext>
            </a:extLst>
          </p:cNvPr>
          <p:cNvPicPr>
            <a:picLocks noChangeAspect="1"/>
          </p:cNvPicPr>
          <p:nvPr/>
        </p:nvPicPr>
        <p:blipFill>
          <a:blip r:embed="rId2"/>
          <a:stretch>
            <a:fillRect/>
          </a:stretch>
        </p:blipFill>
        <p:spPr>
          <a:xfrm>
            <a:off x="776092" y="1534647"/>
            <a:ext cx="7772400" cy="4417516"/>
          </a:xfrm>
          <a:prstGeom prst="rect">
            <a:avLst/>
          </a:prstGeom>
        </p:spPr>
      </p:pic>
      <p:sp>
        <p:nvSpPr>
          <p:cNvPr id="9" name="TextBox 8">
            <a:extLst>
              <a:ext uri="{FF2B5EF4-FFF2-40B4-BE49-F238E27FC236}">
                <a16:creationId xmlns:a16="http://schemas.microsoft.com/office/drawing/2014/main" id="{9F0B2F83-4033-58FC-A9D1-F46BF34DF00B}"/>
              </a:ext>
            </a:extLst>
          </p:cNvPr>
          <p:cNvSpPr txBox="1"/>
          <p:nvPr/>
        </p:nvSpPr>
        <p:spPr>
          <a:xfrm>
            <a:off x="8387861" y="2690448"/>
            <a:ext cx="3481192" cy="2308324"/>
          </a:xfrm>
          <a:prstGeom prst="rect">
            <a:avLst/>
          </a:prstGeom>
          <a:noFill/>
        </p:spPr>
        <p:txBody>
          <a:bodyPr wrap="square">
            <a:spAutoFit/>
          </a:bodyPr>
          <a:lstStyle/>
          <a:p>
            <a:r>
              <a:rPr lang="en-GB" b="0" i="0" dirty="0">
                <a:solidFill>
                  <a:srgbClr val="263238"/>
                </a:solidFill>
                <a:effectLst/>
                <a:latin typeface="Palatino" pitchFamily="2" charset="77"/>
                <a:ea typeface="Palatino" pitchFamily="2" charset="77"/>
              </a:rPr>
              <a:t>The large, established traders – </a:t>
            </a:r>
            <a:r>
              <a:rPr lang="en-GB" b="0" i="0" dirty="0">
                <a:solidFill>
                  <a:srgbClr val="C00000"/>
                </a:solidFill>
                <a:effectLst/>
                <a:latin typeface="Palatino" pitchFamily="2" charset="77"/>
                <a:ea typeface="Palatino" pitchFamily="2" charset="77"/>
              </a:rPr>
              <a:t>Bunge, COFCO and Cargill </a:t>
            </a:r>
            <a:r>
              <a:rPr lang="en-GB" b="0" i="0" dirty="0">
                <a:solidFill>
                  <a:srgbClr val="263238"/>
                </a:solidFill>
                <a:effectLst/>
                <a:latin typeface="Palatino" pitchFamily="2" charset="77"/>
                <a:ea typeface="Palatino" pitchFamily="2" charset="77"/>
              </a:rPr>
              <a:t>– are the </a:t>
            </a:r>
            <a:r>
              <a:rPr lang="en-GB" b="0" i="0" dirty="0">
                <a:effectLst/>
                <a:latin typeface="Palatino" pitchFamily="2" charset="77"/>
                <a:ea typeface="Palatino" pitchFamily="2" charset="77"/>
              </a:rPr>
              <a:t>most exposed to deforestation and conversion </a:t>
            </a:r>
            <a:r>
              <a:rPr lang="en-GB" b="0" i="0" dirty="0">
                <a:solidFill>
                  <a:srgbClr val="263238"/>
                </a:solidFill>
                <a:effectLst/>
                <a:latin typeface="Palatino" pitchFamily="2" charset="77"/>
                <a:ea typeface="Palatino" pitchFamily="2" charset="77"/>
              </a:rPr>
              <a:t>in their </a:t>
            </a:r>
            <a:r>
              <a:rPr lang="en-GB" i="0" dirty="0">
                <a:solidFill>
                  <a:srgbClr val="263238"/>
                </a:solidFill>
                <a:effectLst/>
                <a:latin typeface="Palatino" pitchFamily="2" charset="77"/>
                <a:ea typeface="Palatino" pitchFamily="2" charset="77"/>
              </a:rPr>
              <a:t>Brazilian soy supply chain</a:t>
            </a:r>
            <a:r>
              <a:rPr lang="en-GB" b="0" i="0" dirty="0">
                <a:solidFill>
                  <a:srgbClr val="263238"/>
                </a:solidFill>
                <a:effectLst/>
                <a:latin typeface="Palatino" pitchFamily="2" charset="77"/>
                <a:ea typeface="Palatino" pitchFamily="2" charset="77"/>
              </a:rPr>
              <a:t>, respectively accounting for 77,700 ha (9.6%), 67,800 ha (9%), and 55,100 ha (8%) in 2022. </a:t>
            </a:r>
            <a:endParaRPr lang="en-NL" dirty="0">
              <a:latin typeface="Palatino" pitchFamily="2" charset="77"/>
              <a:ea typeface="Palatino" pitchFamily="2" charset="77"/>
            </a:endParaRPr>
          </a:p>
        </p:txBody>
      </p:sp>
    </p:spTree>
    <p:extLst>
      <p:ext uri="{BB962C8B-B14F-4D97-AF65-F5344CB8AC3E}">
        <p14:creationId xmlns:p14="http://schemas.microsoft.com/office/powerpoint/2010/main" val="32725159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3a14950-76bc-4ade-b83e-de92d5763b66" xsi:nil="true"/>
    <lcf76f155ced4ddcb4097134ff3c332f xmlns="312784df-e352-4c47-b354-85bee5523ba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ADF504D4826BAE42A3B58EF21DC79248" ma:contentTypeVersion="18" ma:contentTypeDescription="Opprett et nytt dokument." ma:contentTypeScope="" ma:versionID="8fbda5fcb82ac7a5679b21d060851199">
  <xsd:schema xmlns:xsd="http://www.w3.org/2001/XMLSchema" xmlns:xs="http://www.w3.org/2001/XMLSchema" xmlns:p="http://schemas.microsoft.com/office/2006/metadata/properties" xmlns:ns2="312784df-e352-4c47-b354-85bee5523ba2" xmlns:ns3="f3a14950-76bc-4ade-b83e-de92d5763b66" targetNamespace="http://schemas.microsoft.com/office/2006/metadata/properties" ma:root="true" ma:fieldsID="9de5fdbe0fba81d045b6d914efe5201a" ns2:_="" ns3:_="">
    <xsd:import namespace="312784df-e352-4c47-b354-85bee5523ba2"/>
    <xsd:import namespace="f3a14950-76bc-4ade-b83e-de92d5763b6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2784df-e352-4c47-b354-85bee5523b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Bildemerkelapper" ma:readOnly="false" ma:fieldId="{5cf76f15-5ced-4ddc-b409-7134ff3c332f}" ma:taxonomyMulti="true" ma:sspId="16aa3f76-4d61-4dcc-b0f8-f387d765d208"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3a14950-76bc-4ade-b83e-de92d5763b66" elementFormDefault="qualified">
    <xsd:import namespace="http://schemas.microsoft.com/office/2006/documentManagement/types"/>
    <xsd:import namespace="http://schemas.microsoft.com/office/infopath/2007/PartnerControls"/>
    <xsd:element name="SharedWithUsers" ma:index="15"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Delingsdetaljer" ma:internalName="SharedWithDetails" ma:readOnly="true">
      <xsd:simpleType>
        <xsd:restriction base="dms:Note">
          <xsd:maxLength value="255"/>
        </xsd:restriction>
      </xsd:simpleType>
    </xsd:element>
    <xsd:element name="TaxCatchAll" ma:index="19" nillable="true" ma:displayName="Taxonomy Catch All Column" ma:hidden="true" ma:list="{e3b118c7-7eea-4f1a-9818-cad262ccb6c4}" ma:internalName="TaxCatchAll" ma:showField="CatchAllData" ma:web="f3a14950-76bc-4ade-b83e-de92d5763b6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0FB3DEA-7DF5-41E7-A057-14378FD27459}">
  <ds:schemaRefs>
    <ds:schemaRef ds:uri="http://schemas.microsoft.com/office/2006/documentManagement/types"/>
    <ds:schemaRef ds:uri="http://schemas.openxmlformats.org/package/2006/metadata/core-properties"/>
    <ds:schemaRef ds:uri="http://purl.org/dc/terms/"/>
    <ds:schemaRef ds:uri="http://purl.org/dc/elements/1.1/"/>
    <ds:schemaRef ds:uri="http://www.w3.org/XML/1998/namespace"/>
    <ds:schemaRef ds:uri="http://schemas.microsoft.com/office/infopath/2007/PartnerControls"/>
    <ds:schemaRef ds:uri="http://purl.org/dc/dcmitype/"/>
    <ds:schemaRef ds:uri="f3a14950-76bc-4ade-b83e-de92d5763b66"/>
    <ds:schemaRef ds:uri="312784df-e352-4c47-b354-85bee5523ba2"/>
    <ds:schemaRef ds:uri="http://schemas.microsoft.com/office/2006/metadata/properties"/>
  </ds:schemaRefs>
</ds:datastoreItem>
</file>

<file path=customXml/itemProps2.xml><?xml version="1.0" encoding="utf-8"?>
<ds:datastoreItem xmlns:ds="http://schemas.openxmlformats.org/officeDocument/2006/customXml" ds:itemID="{7BE64503-BCB2-4C79-9A06-FABF3EBD2F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2784df-e352-4c47-b354-85bee5523ba2"/>
    <ds:schemaRef ds:uri="f3a14950-76bc-4ade-b83e-de92d5763b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32E9AAD-6BA6-43EF-AE4B-0E7417233764}">
  <ds:schemaRefs>
    <ds:schemaRef ds:uri="http://schemas.microsoft.com/sharepoint/v3/contenttype/forms"/>
  </ds:schemaRefs>
</ds:datastoreItem>
</file>

<file path=docMetadata/LabelInfo.xml><?xml version="1.0" encoding="utf-8"?>
<clbl:labelList xmlns:clbl="http://schemas.microsoft.com/office/2020/mipLabelMetadata">
  <clbl:label id="{084578d9-400d-4a5a-a7c7-e76ca47af400}" enabled="0" method="" siteId="{084578d9-400d-4a5a-a7c7-e76ca47af400}" removed="1"/>
</clbl:labelList>
</file>

<file path=docProps/app.xml><?xml version="1.0" encoding="utf-8"?>
<Properties xmlns="http://schemas.openxmlformats.org/officeDocument/2006/extended-properties" xmlns:vt="http://schemas.openxmlformats.org/officeDocument/2006/docPropsVTypes">
  <TotalTime>4358</TotalTime>
  <Words>11797</Words>
  <Application>Microsoft Macintosh PowerPoint</Application>
  <PresentationFormat>Widescreen</PresentationFormat>
  <Paragraphs>568</Paragraphs>
  <Slides>45</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Aptos</vt:lpstr>
      <vt:lpstr>Arial</vt:lpstr>
      <vt:lpstr>Calibri</vt:lpstr>
      <vt:lpstr>Courier New</vt:lpstr>
      <vt:lpstr>Palatino</vt:lpstr>
      <vt:lpstr>Office Theme</vt:lpstr>
      <vt:lpstr>Pathways for Systemic Transformations in Trade and Global Value Chains: Dutch-Brazilian soy and beef trade and pesticide pollution</vt:lpstr>
      <vt:lpstr>Agenda</vt:lpstr>
      <vt:lpstr>Transformation of trade and global value chains towards what?</vt:lpstr>
      <vt:lpstr>Key findings</vt:lpstr>
      <vt:lpstr>Research problem (gaps in knowledge)</vt:lpstr>
      <vt:lpstr>Key messages</vt:lpstr>
      <vt:lpstr>Brazilian agrarian exports (incl. soy and beef) Main products</vt:lpstr>
      <vt:lpstr>Brazilian agrarian exports (incl. soy and beef) Destination</vt:lpstr>
      <vt:lpstr>Agricultural traders and deforestation (2022)</vt:lpstr>
      <vt:lpstr>Soy supply chains and pesticides in Santarém, Brazilian Amazon</vt:lpstr>
      <vt:lpstr>Soy supply chains and pesticides in Santarém, Brazilian Amazon</vt:lpstr>
      <vt:lpstr>Key findings  “Soy trade and pesticide pollution”</vt:lpstr>
      <vt:lpstr>PowerPoint Presentation</vt:lpstr>
      <vt:lpstr>Chemical pollution is not a problem only in the Amazon, but in EU/Netherlands too</vt:lpstr>
      <vt:lpstr>Chemical pollution in the EU/Netherlands.. Recent backlash</vt:lpstr>
      <vt:lpstr>Leverage points for change in the trade sector: recommendations from our research</vt:lpstr>
      <vt:lpstr>Leverage points for change in the trade sector: recommendations from our research</vt:lpstr>
      <vt:lpstr>Emerging recommendations for policy</vt:lpstr>
      <vt:lpstr>Recommendations relating to current policies</vt:lpstr>
      <vt:lpstr>Recommendations on priority areas for future policies</vt:lpstr>
      <vt:lpstr>Policy recommendations</vt:lpstr>
      <vt:lpstr>Policy recommendations</vt:lpstr>
      <vt:lpstr>Policy recommendations</vt:lpstr>
      <vt:lpstr>Policy recommendations</vt:lpstr>
      <vt:lpstr>Policy recommendations</vt:lpstr>
      <vt:lpstr>Policy recommendations</vt:lpstr>
      <vt:lpstr>Policy recommendations</vt:lpstr>
      <vt:lpstr>Policy recommendations</vt:lpstr>
      <vt:lpstr>Policy recommendations</vt:lpstr>
      <vt:lpstr>Policy recommendations</vt:lpstr>
      <vt:lpstr>Policy recommendations</vt:lpstr>
      <vt:lpstr>Policy recommendations</vt:lpstr>
      <vt:lpstr>Policy recommendations</vt:lpstr>
      <vt:lpstr>Policy recommendations</vt:lpstr>
      <vt:lpstr>Policy recommendations</vt:lpstr>
      <vt:lpstr>Policy recommendations</vt:lpstr>
      <vt:lpstr>Policy recommendations</vt:lpstr>
      <vt:lpstr>Policy recommendations Institutional spaces to target policy change in Trade &amp; GVCs</vt:lpstr>
      <vt:lpstr>Policies in Brazil</vt:lpstr>
      <vt:lpstr>Issue-areas for new policies</vt:lpstr>
      <vt:lpstr>References</vt:lpstr>
      <vt:lpstr>References</vt:lpstr>
      <vt:lpstr>References</vt:lpstr>
      <vt:lpstr>References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Anna</dc:creator>
  <cp:lastModifiedBy>Vinícius Mendes</cp:lastModifiedBy>
  <cp:revision>61</cp:revision>
  <dcterms:created xsi:type="dcterms:W3CDTF">2023-05-19T09:19:04Z</dcterms:created>
  <dcterms:modified xsi:type="dcterms:W3CDTF">2025-10-15T11:33:54Z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0x010100ADF504D4826BAE42A3B58EF21DC79248</vt:lpwstr>
  </property>
  <property fmtid="{D5CDD505-2E9C-101B-9397-08002B2CF9AE}" pid="3" name="MediaServiceImageTags">
    <vt:lpwstr/>
  </property>
</Properties>
</file>