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018" r:id="rId4"/>
    <p:sldMasterId id="2147484020" r:id="rId5"/>
    <p:sldMasterId id="2147484032" r:id="rId6"/>
  </p:sldMasterIdLst>
  <p:notesMasterIdLst>
    <p:notesMasterId r:id="rId17"/>
  </p:notesMasterIdLst>
  <p:handoutMasterIdLst>
    <p:handoutMasterId r:id="rId18"/>
  </p:handoutMasterIdLst>
  <p:sldIdLst>
    <p:sldId id="256" r:id="rId7"/>
    <p:sldId id="270" r:id="rId8"/>
    <p:sldId id="266" r:id="rId9"/>
    <p:sldId id="268" r:id="rId10"/>
    <p:sldId id="271" r:id="rId11"/>
    <p:sldId id="276" r:id="rId12"/>
    <p:sldId id="261" r:id="rId13"/>
    <p:sldId id="275" r:id="rId14"/>
    <p:sldId id="277" r:id="rId15"/>
    <p:sldId id="264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A24"/>
    <a:srgbClr val="F3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089798-D844-45D3-8E71-4AE542E7FF9B}" v="25" dt="2025-09-12T13:42:45.7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9" autoAdjust="0"/>
    <p:restoredTop sz="94651" autoAdjust="0"/>
  </p:normalViewPr>
  <p:slideViewPr>
    <p:cSldViewPr snapToGrid="0" snapToObjects="1">
      <p:cViewPr varScale="1">
        <p:scale>
          <a:sx n="109" d="100"/>
          <a:sy n="109" d="100"/>
        </p:scale>
        <p:origin x="1162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9" d="100"/>
          <a:sy n="109" d="100"/>
        </p:scale>
        <p:origin x="-4304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ven Lieber" userId="da2621e8-78e8-457d-a114-ffcd6630dbde" providerId="ADAL" clId="{827A734F-B614-424D-9ED8-FD435A977085}"/>
    <pc:docChg chg="undo custSel modSld">
      <pc:chgData name="Sven Lieber" userId="da2621e8-78e8-457d-a114-ffcd6630dbde" providerId="ADAL" clId="{827A734F-B614-424D-9ED8-FD435A977085}" dt="2025-04-23T14:51:41.760" v="202" actId="1076"/>
      <pc:docMkLst>
        <pc:docMk/>
      </pc:docMkLst>
      <pc:sldChg chg="modSp mod">
        <pc:chgData name="Sven Lieber" userId="da2621e8-78e8-457d-a114-ffcd6630dbde" providerId="ADAL" clId="{827A734F-B614-424D-9ED8-FD435A977085}" dt="2025-04-23T14:46:17.548" v="140" actId="20577"/>
        <pc:sldMkLst>
          <pc:docMk/>
          <pc:sldMk cId="4181552627" sldId="256"/>
        </pc:sldMkLst>
      </pc:sldChg>
      <pc:sldChg chg="modSp mod">
        <pc:chgData name="Sven Lieber" userId="da2621e8-78e8-457d-a114-ffcd6630dbde" providerId="ADAL" clId="{827A734F-B614-424D-9ED8-FD435A977085}" dt="2025-04-23T14:47:25.089" v="143" actId="14100"/>
        <pc:sldMkLst>
          <pc:docMk/>
          <pc:sldMk cId="367622574" sldId="257"/>
        </pc:sldMkLst>
      </pc:sldChg>
      <pc:sldChg chg="addSp delSp modSp mod">
        <pc:chgData name="Sven Lieber" userId="da2621e8-78e8-457d-a114-ffcd6630dbde" providerId="ADAL" clId="{827A734F-B614-424D-9ED8-FD435A977085}" dt="2025-04-23T14:47:39.924" v="145"/>
        <pc:sldMkLst>
          <pc:docMk/>
          <pc:sldMk cId="476552365" sldId="259"/>
        </pc:sldMkLst>
      </pc:sldChg>
      <pc:sldChg chg="addSp delSp modSp mod">
        <pc:chgData name="Sven Lieber" userId="da2621e8-78e8-457d-a114-ffcd6630dbde" providerId="ADAL" clId="{827A734F-B614-424D-9ED8-FD435A977085}" dt="2025-04-23T14:47:48.015" v="149"/>
        <pc:sldMkLst>
          <pc:docMk/>
          <pc:sldMk cId="304288454" sldId="260"/>
        </pc:sldMkLst>
      </pc:sldChg>
      <pc:sldChg chg="addSp delSp modSp mod">
        <pc:chgData name="Sven Lieber" userId="da2621e8-78e8-457d-a114-ffcd6630dbde" providerId="ADAL" clId="{827A734F-B614-424D-9ED8-FD435A977085}" dt="2025-04-23T14:47:43.535" v="147"/>
        <pc:sldMkLst>
          <pc:docMk/>
          <pc:sldMk cId="2649246669" sldId="262"/>
        </pc:sldMkLst>
      </pc:sldChg>
      <pc:sldChg chg="addSp delSp modSp mod">
        <pc:chgData name="Sven Lieber" userId="da2621e8-78e8-457d-a114-ffcd6630dbde" providerId="ADAL" clId="{827A734F-B614-424D-9ED8-FD435A977085}" dt="2025-04-23T14:47:58.564" v="153"/>
        <pc:sldMkLst>
          <pc:docMk/>
          <pc:sldMk cId="3670217284" sldId="263"/>
        </pc:sldMkLst>
      </pc:sldChg>
      <pc:sldChg chg="addSp delSp modSp mod">
        <pc:chgData name="Sven Lieber" userId="da2621e8-78e8-457d-a114-ffcd6630dbde" providerId="ADAL" clId="{827A734F-B614-424D-9ED8-FD435A977085}" dt="2025-04-23T14:51:41.760" v="202" actId="1076"/>
        <pc:sldMkLst>
          <pc:docMk/>
          <pc:sldMk cId="1870397542" sldId="264"/>
        </pc:sldMkLst>
      </pc:sldChg>
      <pc:sldChg chg="addSp delSp modSp mod">
        <pc:chgData name="Sven Lieber" userId="da2621e8-78e8-457d-a114-ffcd6630dbde" providerId="ADAL" clId="{827A734F-B614-424D-9ED8-FD435A977085}" dt="2025-04-23T14:48:01.920" v="155"/>
        <pc:sldMkLst>
          <pc:docMk/>
          <pc:sldMk cId="637413877" sldId="265"/>
        </pc:sldMkLst>
      </pc:sldChg>
    </pc:docChg>
  </pc:docChgLst>
  <pc:docChgLst>
    <pc:chgData name="Sven Lieber" userId="da2621e8-78e8-457d-a114-ffcd6630dbde" providerId="ADAL" clId="{69F5F2A5-DAA5-4F34-838F-634FC35BAF3C}"/>
    <pc:docChg chg="undo custSel addSld delSld modSld sldOrd">
      <pc:chgData name="Sven Lieber" userId="da2621e8-78e8-457d-a114-ffcd6630dbde" providerId="ADAL" clId="{69F5F2A5-DAA5-4F34-838F-634FC35BAF3C}" dt="2025-04-28T17:03:25.099" v="6437" actId="14100"/>
      <pc:docMkLst>
        <pc:docMk/>
      </pc:docMkLst>
      <pc:sldChg chg="addSp modSp mod">
        <pc:chgData name="Sven Lieber" userId="da2621e8-78e8-457d-a114-ffcd6630dbde" providerId="ADAL" clId="{69F5F2A5-DAA5-4F34-838F-634FC35BAF3C}" dt="2025-04-25T11:40:21.764" v="986" actId="20577"/>
        <pc:sldMkLst>
          <pc:docMk/>
          <pc:sldMk cId="4181552627" sldId="256"/>
        </pc:sldMkLst>
      </pc:sldChg>
      <pc:sldChg chg="del">
        <pc:chgData name="Sven Lieber" userId="da2621e8-78e8-457d-a114-ffcd6630dbde" providerId="ADAL" clId="{69F5F2A5-DAA5-4F34-838F-634FC35BAF3C}" dt="2025-04-26T20:23:12.928" v="5375" actId="47"/>
        <pc:sldMkLst>
          <pc:docMk/>
          <pc:sldMk cId="367622574" sldId="257"/>
        </pc:sldMkLst>
      </pc:sldChg>
      <pc:sldChg chg="del">
        <pc:chgData name="Sven Lieber" userId="da2621e8-78e8-457d-a114-ffcd6630dbde" providerId="ADAL" clId="{69F5F2A5-DAA5-4F34-838F-634FC35BAF3C}" dt="2025-04-26T20:23:13.546" v="5376" actId="47"/>
        <pc:sldMkLst>
          <pc:docMk/>
          <pc:sldMk cId="476552365" sldId="259"/>
        </pc:sldMkLst>
      </pc:sldChg>
      <pc:sldChg chg="del">
        <pc:chgData name="Sven Lieber" userId="da2621e8-78e8-457d-a114-ffcd6630dbde" providerId="ADAL" clId="{69F5F2A5-DAA5-4F34-838F-634FC35BAF3C}" dt="2025-04-26T20:23:15.191" v="5378" actId="47"/>
        <pc:sldMkLst>
          <pc:docMk/>
          <pc:sldMk cId="304288454" sldId="260"/>
        </pc:sldMkLst>
      </pc:sldChg>
      <pc:sldChg chg="addSp delSp modSp add mod modAnim">
        <pc:chgData name="Sven Lieber" userId="da2621e8-78e8-457d-a114-ffcd6630dbde" providerId="ADAL" clId="{69F5F2A5-DAA5-4F34-838F-634FC35BAF3C}" dt="2025-04-28T17:03:25.099" v="6437" actId="14100"/>
        <pc:sldMkLst>
          <pc:docMk/>
          <pc:sldMk cId="0" sldId="261"/>
        </pc:sldMkLst>
      </pc:sldChg>
      <pc:sldChg chg="del">
        <pc:chgData name="Sven Lieber" userId="da2621e8-78e8-457d-a114-ffcd6630dbde" providerId="ADAL" clId="{69F5F2A5-DAA5-4F34-838F-634FC35BAF3C}" dt="2025-04-26T20:23:14.335" v="5377" actId="47"/>
        <pc:sldMkLst>
          <pc:docMk/>
          <pc:sldMk cId="2649246669" sldId="262"/>
        </pc:sldMkLst>
      </pc:sldChg>
      <pc:sldChg chg="del">
        <pc:chgData name="Sven Lieber" userId="da2621e8-78e8-457d-a114-ffcd6630dbde" providerId="ADAL" clId="{69F5F2A5-DAA5-4F34-838F-634FC35BAF3C}" dt="2025-04-26T20:23:16.065" v="5379" actId="47"/>
        <pc:sldMkLst>
          <pc:docMk/>
          <pc:sldMk cId="3670217284" sldId="263"/>
        </pc:sldMkLst>
      </pc:sldChg>
      <pc:sldChg chg="del">
        <pc:chgData name="Sven Lieber" userId="da2621e8-78e8-457d-a114-ffcd6630dbde" providerId="ADAL" clId="{69F5F2A5-DAA5-4F34-838F-634FC35BAF3C}" dt="2025-04-26T20:23:17.451" v="5380" actId="47"/>
        <pc:sldMkLst>
          <pc:docMk/>
          <pc:sldMk cId="637413877" sldId="265"/>
        </pc:sldMkLst>
      </pc:sldChg>
      <pc:sldChg chg="addSp delSp modSp add mod ord">
        <pc:chgData name="Sven Lieber" userId="da2621e8-78e8-457d-a114-ffcd6630dbde" providerId="ADAL" clId="{69F5F2A5-DAA5-4F34-838F-634FC35BAF3C}" dt="2025-04-26T10:35:33.335" v="2447" actId="1076"/>
        <pc:sldMkLst>
          <pc:docMk/>
          <pc:sldMk cId="842548308" sldId="266"/>
        </pc:sldMkLst>
      </pc:sldChg>
      <pc:sldChg chg="delSp modSp add del mod">
        <pc:chgData name="Sven Lieber" userId="da2621e8-78e8-457d-a114-ffcd6630dbde" providerId="ADAL" clId="{69F5F2A5-DAA5-4F34-838F-634FC35BAF3C}" dt="2025-04-25T09:48:07.970" v="602" actId="47"/>
        <pc:sldMkLst>
          <pc:docMk/>
          <pc:sldMk cId="65914848" sldId="267"/>
        </pc:sldMkLst>
      </pc:sldChg>
      <pc:sldChg chg="modSp add mod ord">
        <pc:chgData name="Sven Lieber" userId="da2621e8-78e8-457d-a114-ffcd6630dbde" providerId="ADAL" clId="{69F5F2A5-DAA5-4F34-838F-634FC35BAF3C}" dt="2025-04-25T09:48:57.474" v="607"/>
        <pc:sldMkLst>
          <pc:docMk/>
          <pc:sldMk cId="0" sldId="268"/>
        </pc:sldMkLst>
      </pc:sldChg>
      <pc:sldChg chg="addSp delSp modSp add del mod ord">
        <pc:chgData name="Sven Lieber" userId="da2621e8-78e8-457d-a114-ffcd6630dbde" providerId="ADAL" clId="{69F5F2A5-DAA5-4F34-838F-634FC35BAF3C}" dt="2025-04-26T12:37:49.601" v="4197" actId="47"/>
        <pc:sldMkLst>
          <pc:docMk/>
          <pc:sldMk cId="4213922256" sldId="269"/>
        </pc:sldMkLst>
      </pc:sldChg>
      <pc:sldChg chg="addSp delSp modSp new mod ord">
        <pc:chgData name="Sven Lieber" userId="da2621e8-78e8-457d-a114-ffcd6630dbde" providerId="ADAL" clId="{69F5F2A5-DAA5-4F34-838F-634FC35BAF3C}" dt="2025-04-28T16:36:01.289" v="5876"/>
        <pc:sldMkLst>
          <pc:docMk/>
          <pc:sldMk cId="1615354740" sldId="270"/>
        </pc:sldMkLst>
      </pc:sldChg>
      <pc:sldChg chg="add del ord">
        <pc:chgData name="Sven Lieber" userId="da2621e8-78e8-457d-a114-ffcd6630dbde" providerId="ADAL" clId="{69F5F2A5-DAA5-4F34-838F-634FC35BAF3C}" dt="2025-04-25T11:33:50.137" v="661" actId="47"/>
        <pc:sldMkLst>
          <pc:docMk/>
          <pc:sldMk cId="2857433756" sldId="270"/>
        </pc:sldMkLst>
      </pc:sldChg>
      <pc:sldChg chg="delSp modSp add mod">
        <pc:chgData name="Sven Lieber" userId="da2621e8-78e8-457d-a114-ffcd6630dbde" providerId="ADAL" clId="{69F5F2A5-DAA5-4F34-838F-634FC35BAF3C}" dt="2025-04-25T11:44:09.827" v="1041" actId="478"/>
        <pc:sldMkLst>
          <pc:docMk/>
          <pc:sldMk cId="0" sldId="271"/>
        </pc:sldMkLst>
      </pc:sldChg>
      <pc:sldChg chg="modSp add del mod">
        <pc:chgData name="Sven Lieber" userId="da2621e8-78e8-457d-a114-ffcd6630dbde" providerId="ADAL" clId="{69F5F2A5-DAA5-4F34-838F-634FC35BAF3C}" dt="2025-04-26T11:40:11.093" v="3652" actId="47"/>
        <pc:sldMkLst>
          <pc:docMk/>
          <pc:sldMk cId="3653728324" sldId="272"/>
        </pc:sldMkLst>
      </pc:sldChg>
      <pc:sldChg chg="addSp modSp add del mod ord">
        <pc:chgData name="Sven Lieber" userId="da2621e8-78e8-457d-a114-ffcd6630dbde" providerId="ADAL" clId="{69F5F2A5-DAA5-4F34-838F-634FC35BAF3C}" dt="2025-04-26T12:38:03.723" v="4198" actId="47"/>
        <pc:sldMkLst>
          <pc:docMk/>
          <pc:sldMk cId="1489139905" sldId="273"/>
        </pc:sldMkLst>
      </pc:sldChg>
      <pc:sldChg chg="addSp delSp modSp add del mod">
        <pc:chgData name="Sven Lieber" userId="da2621e8-78e8-457d-a114-ffcd6630dbde" providerId="ADAL" clId="{69F5F2A5-DAA5-4F34-838F-634FC35BAF3C}" dt="2025-04-26T12:24:47.464" v="4153" actId="47"/>
        <pc:sldMkLst>
          <pc:docMk/>
          <pc:sldMk cId="1723566281" sldId="274"/>
        </pc:sldMkLst>
      </pc:sldChg>
      <pc:sldChg chg="add del">
        <pc:chgData name="Sven Lieber" userId="da2621e8-78e8-457d-a114-ffcd6630dbde" providerId="ADAL" clId="{69F5F2A5-DAA5-4F34-838F-634FC35BAF3C}" dt="2025-04-25T13:31:44.006" v="1582"/>
        <pc:sldMkLst>
          <pc:docMk/>
          <pc:sldMk cId="3898215641" sldId="274"/>
        </pc:sldMkLst>
      </pc:sldChg>
      <pc:sldChg chg="addSp delSp modSp add mod ord modAnim">
        <pc:chgData name="Sven Lieber" userId="da2621e8-78e8-457d-a114-ffcd6630dbde" providerId="ADAL" clId="{69F5F2A5-DAA5-4F34-838F-634FC35BAF3C}" dt="2025-04-26T20:15:12.466" v="5360"/>
        <pc:sldMkLst>
          <pc:docMk/>
          <pc:sldMk cId="2705878117" sldId="275"/>
        </pc:sldMkLst>
      </pc:sldChg>
      <pc:sldChg chg="addSp delSp modSp add mod ord modAnim">
        <pc:chgData name="Sven Lieber" userId="da2621e8-78e8-457d-a114-ffcd6630dbde" providerId="ADAL" clId="{69F5F2A5-DAA5-4F34-838F-634FC35BAF3C}" dt="2025-04-26T20:36:41.714" v="5853" actId="1035"/>
        <pc:sldMkLst>
          <pc:docMk/>
          <pc:sldMk cId="2642630213" sldId="276"/>
        </pc:sldMkLst>
      </pc:sldChg>
      <pc:sldChg chg="addSp delSp modSp add mod modAnim">
        <pc:chgData name="Sven Lieber" userId="da2621e8-78e8-457d-a114-ffcd6630dbde" providerId="ADAL" clId="{69F5F2A5-DAA5-4F34-838F-634FC35BAF3C}" dt="2025-04-26T20:38:58.917" v="5861" actId="27309"/>
        <pc:sldMkLst>
          <pc:docMk/>
          <pc:sldMk cId="4167830045" sldId="277"/>
        </pc:sldMkLst>
      </pc:sldChg>
    </pc:docChg>
  </pc:docChgLst>
  <pc:docChgLst>
    <pc:chgData name="Sven Lieber" userId="da2621e8-78e8-457d-a114-ffcd6630dbde" providerId="ADAL" clId="{D8089798-D844-45D3-8E71-4AE542E7FF9B}"/>
    <pc:docChg chg="modSld">
      <pc:chgData name="Sven Lieber" userId="da2621e8-78e8-457d-a114-ffcd6630dbde" providerId="ADAL" clId="{D8089798-D844-45D3-8E71-4AE542E7FF9B}" dt="2025-09-12T13:42:51.469" v="48" actId="20577"/>
      <pc:docMkLst>
        <pc:docMk/>
      </pc:docMkLst>
      <pc:sldChg chg="addSp delSp modSp mod">
        <pc:chgData name="Sven Lieber" userId="da2621e8-78e8-457d-a114-ffcd6630dbde" providerId="ADAL" clId="{D8089798-D844-45D3-8E71-4AE542E7FF9B}" dt="2025-09-12T13:42:51.469" v="48" actId="20577"/>
        <pc:sldMkLst>
          <pc:docMk/>
          <pc:sldMk cId="4181552627" sldId="256"/>
        </pc:sldMkLst>
        <pc:spChg chg="mod">
          <ac:chgData name="Sven Lieber" userId="da2621e8-78e8-457d-a114-ffcd6630dbde" providerId="ADAL" clId="{D8089798-D844-45D3-8E71-4AE542E7FF9B}" dt="2025-09-12T13:42:51.469" v="48" actId="20577"/>
          <ac:spMkLst>
            <pc:docMk/>
            <pc:sldMk cId="4181552627" sldId="256"/>
            <ac:spMk id="3" creationId="{B5810EA0-6FCB-7B98-D182-7081980F4AAF}"/>
          </ac:spMkLst>
        </pc:spChg>
        <pc:picChg chg="add del mod">
          <ac:chgData name="Sven Lieber" userId="da2621e8-78e8-457d-a114-ffcd6630dbde" providerId="ADAL" clId="{D8089798-D844-45D3-8E71-4AE542E7FF9B}" dt="2025-09-12T13:36:38.940" v="34" actId="478"/>
          <ac:picMkLst>
            <pc:docMk/>
            <pc:sldMk cId="4181552627" sldId="256"/>
            <ac:picMk id="1026" creationId="{2E83B4F9-CB67-7DAD-6FC7-10C7E87ED1AA}"/>
          </ac:picMkLst>
        </pc:picChg>
        <pc:picChg chg="add mod">
          <ac:chgData name="Sven Lieber" userId="da2621e8-78e8-457d-a114-ffcd6630dbde" providerId="ADAL" clId="{D8089798-D844-45D3-8E71-4AE542E7FF9B}" dt="2025-09-12T13:36:14.183" v="29" actId="14100"/>
          <ac:picMkLst>
            <pc:docMk/>
            <pc:sldMk cId="4181552627" sldId="256"/>
            <ac:picMk id="1028" creationId="{7F228DFF-3175-E91E-67E1-AFD04F2698BA}"/>
          </ac:picMkLst>
        </pc:picChg>
        <pc:picChg chg="add mod">
          <ac:chgData name="Sven Lieber" userId="da2621e8-78e8-457d-a114-ffcd6630dbde" providerId="ADAL" clId="{D8089798-D844-45D3-8E71-4AE542E7FF9B}" dt="2025-09-12T13:36:41.476" v="35" actId="1076"/>
          <ac:picMkLst>
            <pc:docMk/>
            <pc:sldMk cId="4181552627" sldId="256"/>
            <ac:picMk id="1030" creationId="{84C13277-1CFA-760A-090F-FB3EB19394B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FE930-651F-344E-8314-180208C21109}" type="datetime1">
              <a:rPr lang="en-US" smtClean="0"/>
              <a:t>9/12/2025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22795-F49E-234E-94D2-EFBA1D25E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6482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8CB54-21F8-FC40-B512-B346BF09AF08}" type="datetime1">
              <a:rPr lang="en-US" smtClean="0"/>
              <a:t>9/12/2025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FEB767-81C4-2B41-AC6B-7B72DAF6D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0597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4bbd464ac7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4bbd464ac7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be0cbfdf24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2be0cbfdf24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27d3933640e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27d3933640e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94161-0B77-AD32-5359-00F827B042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61067" y="587159"/>
            <a:ext cx="6858000" cy="2084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Click to edit Name</a:t>
            </a:r>
            <a:endParaRPr lang="en-L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2D3894A-10D7-ACCD-9EA4-7CCC43E5CD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60538" y="859779"/>
            <a:ext cx="6858000" cy="20849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 info</a:t>
            </a:r>
            <a:endParaRPr lang="en-LU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7E2FD9F-8318-6EAD-FA51-B6131C11A5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0538" y="1343024"/>
            <a:ext cx="4697927" cy="1672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2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TITLE OF THE PRESENTATION</a:t>
            </a:r>
            <a:endParaRPr lang="en-LU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73ACA66-20AA-037B-99C3-2C5C7E35EA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0538" y="3122614"/>
            <a:ext cx="6081712" cy="2796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subtitle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2288210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31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459A0-D610-2D91-4597-D3930D0BD9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8514" y="1297526"/>
            <a:ext cx="3106442" cy="68625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15A24"/>
                </a:solidFill>
              </a:defRPr>
            </a:lvl1pPr>
          </a:lstStyle>
          <a:p>
            <a:r>
              <a:rPr lang="en-GB" dirty="0"/>
              <a:t>Thanks!</a:t>
            </a:r>
            <a:endParaRPr lang="en-L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47130-F8CE-01F1-72F6-1ECB5F9FA7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68488" y="2092271"/>
            <a:ext cx="6624584" cy="898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add info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190863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B9C2F-5D28-A54A-50E0-A4833437E7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3811" y="1908311"/>
            <a:ext cx="7831537" cy="1241425"/>
          </a:xfrm>
        </p:spPr>
        <p:txBody>
          <a:bodyPr anchor="b"/>
          <a:lstStyle>
            <a:lvl1pPr algn="l">
              <a:defRPr sz="3600"/>
            </a:lvl1pPr>
          </a:lstStyle>
          <a:p>
            <a:r>
              <a:rPr lang="en-GB" dirty="0"/>
              <a:t>Click to edit Master title style</a:t>
            </a:r>
            <a:endParaRPr lang="en-L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399031-1086-D01F-D348-6DCC811702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812" y="3260035"/>
            <a:ext cx="7831536" cy="683315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L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2F3C-0F34-8277-D84E-22364585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88910" y="4767264"/>
            <a:ext cx="826439" cy="164386"/>
          </a:xfrm>
        </p:spPr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CF6E5A-5943-665E-2FE0-9FE8B8549E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7500" y="4767264"/>
            <a:ext cx="2774950" cy="164386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Insert here the title of the presentation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4102154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3D908-A0D1-D5E5-F832-59C5C0FD4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L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49DC9-B3EF-48E8-4FB6-A275F9BAF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  <a:endParaRPr lang="en-L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0848C-7C5F-FB69-368D-81B60EE2B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A60C3C1B-EA5B-92F9-967F-4D0BDD4535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7500" y="4767264"/>
            <a:ext cx="2774950" cy="164386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Insert here the title of the presentation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3057843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724BB82-A13F-7C3F-1F51-FDFCD1CF6D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729035"/>
            <a:ext cx="5009322" cy="3185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3E576D-8368-D988-268C-B7C5FCE592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0557" y="934598"/>
            <a:ext cx="3060755" cy="671565"/>
          </a:xfrm>
        </p:spPr>
        <p:txBody>
          <a:bodyPr lIns="0" tIns="0" rIns="0" bIns="0" anchor="t" anchorCtr="0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</a:t>
            </a:r>
            <a:endParaRPr lang="en-LU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4BBEDA-4468-14FF-93EA-3E2BB54E71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pPr/>
              <a:t>‹#›</a:t>
            </a:fld>
            <a:endParaRPr lang="en-L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EFAC4E1B-32BD-5181-1D47-FFB86224EA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7500" y="4767264"/>
            <a:ext cx="2774950" cy="164386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Insert here the title of the presentation</a:t>
            </a:r>
            <a:endParaRPr lang="en-LU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D792AD8-EA3B-99E0-A0F9-4ADA0647C1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9963" y="1717482"/>
            <a:ext cx="3060700" cy="182899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text or caption</a:t>
            </a:r>
            <a:endParaRPr lang="en-LU" dirty="0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5F0DC51F-A68F-E5E7-EA43-BCC3669E72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72000" y="728783"/>
            <a:ext cx="4572000" cy="3185991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2174224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E576D-8368-D988-268C-B7C5FCE592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9200" y="934598"/>
            <a:ext cx="3060755" cy="671565"/>
          </a:xfrm>
        </p:spPr>
        <p:txBody>
          <a:bodyPr lIns="0" tIns="0" rIns="0" bIns="0" anchor="t" anchorCtr="0"/>
          <a:lstStyle>
            <a:lvl1pPr>
              <a:defRPr sz="2400">
                <a:solidFill>
                  <a:srgbClr val="F15A24"/>
                </a:solidFill>
              </a:defRPr>
            </a:lvl1pPr>
          </a:lstStyle>
          <a:p>
            <a:r>
              <a:rPr lang="en-GB" dirty="0"/>
              <a:t>Click to edit title</a:t>
            </a:r>
            <a:endParaRPr lang="en-LU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4BBEDA-4468-14FF-93EA-3E2BB54E71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pPr/>
              <a:t>‹#›</a:t>
            </a:fld>
            <a:endParaRPr lang="en-L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EFAC4E1B-32BD-5181-1D47-FFB86224EA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7500" y="4767264"/>
            <a:ext cx="2774950" cy="164386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Insert here the title of the presentation</a:t>
            </a:r>
            <a:endParaRPr lang="en-LU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D792AD8-EA3B-99E0-A0F9-4ADA0647C1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9200" y="1717482"/>
            <a:ext cx="3060700" cy="182899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text or caption</a:t>
            </a:r>
            <a:endParaRPr lang="en-LU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62020E-5DEC-3DC4-EC6C-629CB6E583B1}"/>
              </a:ext>
            </a:extLst>
          </p:cNvPr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U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B0AB515-4280-CF6B-A580-EC2D57DE345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989761" y="541338"/>
            <a:ext cx="3736478" cy="3760787"/>
          </a:xfrm>
        </p:spPr>
        <p:txBody>
          <a:bodyPr>
            <a:normAutofit/>
          </a:bodyPr>
          <a:lstStyle>
            <a:lvl1pPr>
              <a:buClr>
                <a:schemeClr val="bg1"/>
              </a:buClr>
              <a:defRPr sz="18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338869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4E6B3-010F-DD09-798B-9B0673EA6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L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117DF-268B-9AE4-0352-80145A003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62ABD-3F34-1C44-9C58-FB1CDDBE9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  <a:endParaRPr lang="en-L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4F218A-A2C8-FE06-A78F-A116E25F84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C5BB12-4435-AB55-4224-FBBB266FC9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  <a:endParaRPr lang="en-LU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341713-18F8-9368-1AB9-6B756B2A9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5BB221-3826-6CD1-A8B0-57351E17A4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7500" y="4767264"/>
            <a:ext cx="2774950" cy="164386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Insert here the title of the presentation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3454053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658DA-9633-A419-9175-69A438A66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L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CEF16-2079-7A62-2E14-200A49084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8AC1479A-A4F1-508A-C419-807EB18CB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7500" y="4767264"/>
            <a:ext cx="2774950" cy="164386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Insert here the title of the presentation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226339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408A63-3242-929F-9BCE-7C365F84C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6084E4B1-50DF-5FA9-B73D-29A37B83EB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7500" y="4767264"/>
            <a:ext cx="2774950" cy="164386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Insert here the title of the presentation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1928245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13608-4B0D-40BF-A439-7BF3CE825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0040" y="741363"/>
            <a:ext cx="4316897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  <a:endParaRPr lang="en-L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024F59-D944-01C5-8E6D-EEE9C6791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3C9509BE-F720-ADCB-B3F1-CF5D9B27B3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7500" y="4767264"/>
            <a:ext cx="2774950" cy="164386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 dirty="0"/>
              <a:t>Insert here the title of the presentation</a:t>
            </a:r>
            <a:endParaRPr lang="en-L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B1D257-B025-B885-922C-97A322BB52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9200" y="934598"/>
            <a:ext cx="3060755" cy="671565"/>
          </a:xfrm>
        </p:spPr>
        <p:txBody>
          <a:bodyPr lIns="0" tIns="0" rIns="0" bIns="0" anchor="t" anchorCtr="0"/>
          <a:lstStyle>
            <a:lvl1pPr>
              <a:defRPr sz="2400">
                <a:solidFill>
                  <a:srgbClr val="F15A24"/>
                </a:solidFill>
              </a:defRPr>
            </a:lvl1pPr>
          </a:lstStyle>
          <a:p>
            <a:r>
              <a:rPr lang="en-GB" dirty="0"/>
              <a:t>Click to edit title</a:t>
            </a:r>
            <a:endParaRPr lang="en-LU" dirty="0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69CB858E-DBBD-00EB-DDB2-5F5317FC59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9200" y="1717482"/>
            <a:ext cx="3060700" cy="182899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text or caption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303296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4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1E0C78-176F-35FA-9600-ED2CC5AE2B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0" y="395654"/>
            <a:ext cx="9144000" cy="31043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4E4AE4-3313-F8F8-90E6-07BA52E341C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9134" y="1370951"/>
            <a:ext cx="521958" cy="5769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24DC9A-26FB-F3FF-CAA8-BC361702DCC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60535" y="3958307"/>
            <a:ext cx="5969977" cy="91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73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1BB65F-2D78-DF4F-2045-4DFB8E087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9"/>
            <a:ext cx="7886700" cy="574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L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6D873-08AA-B05E-EEF2-26580979AC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016000"/>
            <a:ext cx="7886700" cy="3616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L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546212-B238-640A-F74A-CA77B643E7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1356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67114D-ED23-2A43-BD26-04D629DC704A}" type="slidenum">
              <a:rPr lang="en-LU" smtClean="0"/>
              <a:pPr/>
              <a:t>‹#›</a:t>
            </a:fld>
            <a:endParaRPr lang="en-L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85B63-11E9-0513-CDFE-D20C89768AC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28650" y="4767263"/>
            <a:ext cx="834571" cy="13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78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30" r:id="rId3"/>
    <p:sldLayoutId id="2147484031" r:id="rId4"/>
    <p:sldLayoutId id="2147484025" r:id="rId5"/>
    <p:sldLayoutId id="2147484026" r:id="rId6"/>
    <p:sldLayoutId id="2147484027" r:id="rId7"/>
    <p:sldLayoutId id="2147484028" r:id="rId8"/>
    <p:sldLayoutId id="214748403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F15A24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15A24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15A24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15A24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15A2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15A2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DACDA12-1464-5D1D-DCCF-ED99826CC9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0" y="4842706"/>
            <a:ext cx="9144000" cy="3947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CDDCBE-744B-C878-9DD2-4ACC0AFAE3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9134" y="1370951"/>
            <a:ext cx="521958" cy="5769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049BB6-4E04-4B91-8C67-02527A402E0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69537" y="2836106"/>
            <a:ext cx="2822973" cy="2006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424EC4-1F33-6E1E-A87A-1D10CC80CCE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9134" y="1341373"/>
            <a:ext cx="545831" cy="606479"/>
          </a:xfrm>
          <a:prstGeom prst="rect">
            <a:avLst/>
          </a:prstGeom>
        </p:spPr>
      </p:pic>
      <p:pic>
        <p:nvPicPr>
          <p:cNvPr id="3" name="Picture 2" descr="A green and yellow gradient word&#10;&#10;Description automatically generated">
            <a:extLst>
              <a:ext uri="{FF2B5EF4-FFF2-40B4-BE49-F238E27FC236}">
                <a16:creationId xmlns:a16="http://schemas.microsoft.com/office/drawing/2014/main" id="{0A63C88C-BF7A-A438-02BD-A5B043BB813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58818" y="3703012"/>
            <a:ext cx="2398786" cy="60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63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or.org/0105w2p42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hyperlink" Target="https://zenodo.org/communities/metabelgica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fedihum.org/@metabelgica" TargetMode="External"/><Relationship Id="rId5" Type="http://schemas.openxmlformats.org/officeDocument/2006/relationships/hyperlink" Target="https://w3id.org/metabelgica" TargetMode="Externa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2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8.png"/><Relationship Id="rId3" Type="http://schemas.openxmlformats.org/officeDocument/2006/relationships/image" Target="../media/image14.png"/><Relationship Id="rId7" Type="http://schemas.openxmlformats.org/officeDocument/2006/relationships/image" Target="../media/image27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11" Type="http://schemas.openxmlformats.org/officeDocument/2006/relationships/image" Target="../media/image23.png"/><Relationship Id="rId5" Type="http://schemas.openxmlformats.org/officeDocument/2006/relationships/image" Target="../media/image12.png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21.png"/><Relationship Id="rId14" Type="http://schemas.openxmlformats.org/officeDocument/2006/relationships/hyperlink" Target="https://doi.org/10.5281/zenodo.14974410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EAD77-04E3-75D6-B255-9193D22940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Sven Lieber       0000-0002-7304-3787</a:t>
            </a:r>
            <a:endParaRPr lang="en-L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10EA0-6FCB-7B98-D182-7081980F4A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Data manager at the Royal Library of Belgium (KBR), Brussels (         https://ror.org/0105w2p42)</a:t>
            </a:r>
            <a:endParaRPr lang="en-L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21C4CC-7246-3823-FC5A-F5D194F27B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60538" y="1343024"/>
            <a:ext cx="6858000" cy="1672025"/>
          </a:xfrm>
        </p:spPr>
        <p:txBody>
          <a:bodyPr/>
          <a:lstStyle/>
          <a:p>
            <a:r>
              <a:rPr lang="en-US" dirty="0"/>
              <a:t>Opening up Belgian Cultural Heritage Reference Data with </a:t>
            </a:r>
            <a:r>
              <a:rPr lang="en-US" dirty="0" err="1"/>
              <a:t>Wikibase</a:t>
            </a:r>
            <a:endParaRPr lang="en-L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636F00-6925-93A8-A6DE-1AB596A63E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LU" dirty="0"/>
          </a:p>
        </p:txBody>
      </p:sp>
      <p:pic>
        <p:nvPicPr>
          <p:cNvPr id="6" name="Google Shape;188;p46">
            <a:extLst>
              <a:ext uri="{FF2B5EF4-FFF2-40B4-BE49-F238E27FC236}">
                <a16:creationId xmlns:a16="http://schemas.microsoft.com/office/drawing/2014/main" id="{27C3FB8C-B474-3CDC-FD91-F0C51D1C42BD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2628" y="596155"/>
            <a:ext cx="190500" cy="1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>
            <a:hlinkClick r:id="rId3"/>
            <a:extLst>
              <a:ext uri="{FF2B5EF4-FFF2-40B4-BE49-F238E27FC236}">
                <a16:creationId xmlns:a16="http://schemas.microsoft.com/office/drawing/2014/main" id="{84C13277-1CFA-760A-090F-FB3EB1939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247" y="868775"/>
            <a:ext cx="264325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552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1EA3A-8807-0FA5-1132-CF598B63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LU"/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98BDF4BB-70F4-6AF7-A62F-4B93EC340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407" y="2005640"/>
            <a:ext cx="298938" cy="29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31F237E9-F884-CBC0-EA88-848AFA566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516" y="2339775"/>
            <a:ext cx="1114909" cy="44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FA286745-E89E-B1E0-0E93-341D50491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086" y="2869838"/>
            <a:ext cx="285768" cy="30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35F45E-EEF8-E89A-54C8-C593199E27A2}"/>
              </a:ext>
            </a:extLst>
          </p:cNvPr>
          <p:cNvSpPr txBox="1"/>
          <p:nvPr/>
        </p:nvSpPr>
        <p:spPr>
          <a:xfrm>
            <a:off x="2433710" y="197044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nl-BE" sz="1800" b="0" i="0" u="sng" strike="noStrike" dirty="0">
                <a:solidFill>
                  <a:srgbClr val="0097A7"/>
                </a:solidFill>
                <a:effectLst/>
                <a:latin typeface="Calibri" panose="020F0502020204030204" pitchFamily="34" charset="0"/>
                <a:hlinkClick r:id="rId5"/>
              </a:rPr>
              <a:t>https://w3id.org/metabelgica</a:t>
            </a:r>
            <a:r>
              <a:rPr lang="nl-B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nl-BE" b="0" dirty="0"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A7D885-8D44-F834-D99C-EE6EEF26705E}"/>
              </a:ext>
            </a:extLst>
          </p:cNvPr>
          <p:cNvSpPr txBox="1"/>
          <p:nvPr/>
        </p:nvSpPr>
        <p:spPr>
          <a:xfrm>
            <a:off x="2433710" y="282802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nl-BE" sz="1800" b="0" i="0" u="sng" strike="noStrike" dirty="0">
                <a:solidFill>
                  <a:srgbClr val="0097A7"/>
                </a:solidFill>
                <a:effectLst/>
                <a:latin typeface="Calibri" panose="020F0502020204030204" pitchFamily="34" charset="0"/>
                <a:hlinkClick r:id="rId6"/>
              </a:rPr>
              <a:t>https://fedihum.org/@metabelgica</a:t>
            </a:r>
            <a:r>
              <a:rPr lang="nl-B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nl-BE" b="0" dirty="0">
              <a:effectLst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9CA55C-C045-9166-1A8C-19D35554D193}"/>
              </a:ext>
            </a:extLst>
          </p:cNvPr>
          <p:cNvSpPr txBox="1"/>
          <p:nvPr/>
        </p:nvSpPr>
        <p:spPr>
          <a:xfrm>
            <a:off x="2433710" y="239150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nl-BE" sz="1800" b="0" i="0" u="sng" strike="noStrike" dirty="0">
                <a:solidFill>
                  <a:srgbClr val="0097A7"/>
                </a:solidFill>
                <a:effectLst/>
                <a:latin typeface="Calibri" panose="020F0502020204030204" pitchFamily="34" charset="0"/>
                <a:hlinkClick r:id="rId7"/>
              </a:rPr>
              <a:t>https://zenodo.org/communities/metabelgica</a:t>
            </a:r>
            <a:r>
              <a:rPr lang="nl-B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nl-BE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7039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C8AE3-4F04-E553-E952-2A8EBB6D2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3B4AA5-02DC-BD07-F1E1-A965A428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7" y="1330959"/>
            <a:ext cx="6895977" cy="2762250"/>
          </a:xfrm>
        </p:spPr>
        <p:txBody>
          <a:bodyPr>
            <a:noAutofit/>
          </a:bodyPr>
          <a:lstStyle/>
          <a:p>
            <a:r>
              <a:rPr lang="en-US" sz="2800" dirty="0"/>
              <a:t>GLAM* use case </a:t>
            </a:r>
            <a:r>
              <a:rPr lang="en-US" sz="2800" dirty="0" err="1"/>
              <a:t>MetaBelgica</a:t>
            </a:r>
            <a:endParaRPr lang="en-US" sz="2800" dirty="0"/>
          </a:p>
          <a:p>
            <a:r>
              <a:rPr lang="en-US" sz="2800" dirty="0"/>
              <a:t>Decentral vs Central solution</a:t>
            </a:r>
          </a:p>
          <a:p>
            <a:r>
              <a:rPr lang="en-US" sz="2800" dirty="0"/>
              <a:t>Conclusion and next steps</a:t>
            </a:r>
            <a:endParaRPr lang="en-BE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61F99E-5646-6C9B-6A37-40CCB861DB09}"/>
              </a:ext>
            </a:extLst>
          </p:cNvPr>
          <p:cNvSpPr txBox="1"/>
          <p:nvPr/>
        </p:nvSpPr>
        <p:spPr>
          <a:xfrm>
            <a:off x="703385" y="4234375"/>
            <a:ext cx="42598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*Galleries, Libraries, Archives, Museums</a:t>
            </a:r>
            <a:endParaRPr lang="en-BE" sz="1200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E5290A89-9644-903A-2C0D-E2E9C8D994BF}"/>
              </a:ext>
            </a:extLst>
          </p:cNvPr>
          <p:cNvSpPr txBox="1">
            <a:spLocks/>
          </p:cNvSpPr>
          <p:nvPr/>
        </p:nvSpPr>
        <p:spPr>
          <a:xfrm>
            <a:off x="1587500" y="4767264"/>
            <a:ext cx="6824980" cy="16438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15A24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15A24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15A24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15A24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15A24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Opening up Belgian Cultural Heritage Reference Data with Wikibase</a:t>
            </a:r>
            <a:endParaRPr lang="en-LU" dirty="0"/>
          </a:p>
        </p:txBody>
      </p:sp>
    </p:spTree>
    <p:extLst>
      <p:ext uri="{BB962C8B-B14F-4D97-AF65-F5344CB8AC3E}">
        <p14:creationId xmlns:p14="http://schemas.microsoft.com/office/powerpoint/2010/main" val="1615354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2AEC5-FCA0-CBFD-2E6A-8ABA86E0C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82614-6472-23D0-BC8B-0F612F4D6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KBR is the national library of Belgium</a:t>
            </a:r>
            <a:endParaRPr lang="en-LU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E9AD26F-7D85-8B20-6341-D345FFF89D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7500" y="4767264"/>
            <a:ext cx="6824980" cy="164386"/>
          </a:xfrm>
        </p:spPr>
        <p:txBody>
          <a:bodyPr/>
          <a:lstStyle/>
          <a:p>
            <a:r>
              <a:rPr lang="en-US" dirty="0"/>
              <a:t>Opening up Belgian Cultural Heritage Reference Data with </a:t>
            </a:r>
            <a:r>
              <a:rPr lang="en-US" dirty="0" err="1"/>
              <a:t>Wikibase</a:t>
            </a:r>
            <a:endParaRPr lang="en-L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D1ED7C-9563-DE97-6DCA-DEAC26A6C430}"/>
              </a:ext>
            </a:extLst>
          </p:cNvPr>
          <p:cNvSpPr txBox="1"/>
          <p:nvPr/>
        </p:nvSpPr>
        <p:spPr>
          <a:xfrm>
            <a:off x="628650" y="958986"/>
            <a:ext cx="8672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currently hold around </a:t>
            </a:r>
            <a:r>
              <a:rPr lang="en-US" b="1" dirty="0"/>
              <a:t>8 </a:t>
            </a:r>
            <a:r>
              <a:rPr lang="en-US" b="1" dirty="0" err="1"/>
              <a:t>mio</a:t>
            </a:r>
            <a:r>
              <a:rPr lang="en-US" b="1" dirty="0"/>
              <a:t> documents </a:t>
            </a:r>
            <a:r>
              <a:rPr lang="en-US" dirty="0"/>
              <a:t>that can be consulted in our reading rooms</a:t>
            </a:r>
            <a:endParaRPr lang="en-B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62F7B9-ADC5-79A8-4251-2CE2C7A840CA}"/>
              </a:ext>
            </a:extLst>
          </p:cNvPr>
          <p:cNvSpPr txBox="1"/>
          <p:nvPr/>
        </p:nvSpPr>
        <p:spPr>
          <a:xfrm>
            <a:off x="628650" y="1416158"/>
            <a:ext cx="72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Via legal deposit we roughly receive </a:t>
            </a:r>
            <a:r>
              <a:rPr lang="en-US" b="1" dirty="0"/>
              <a:t>35,000 books each year</a:t>
            </a:r>
            <a:endParaRPr lang="en-BE" b="1" dirty="0"/>
          </a:p>
        </p:txBody>
      </p:sp>
      <p:pic>
        <p:nvPicPr>
          <p:cNvPr id="8" name="Google Shape;204;p48">
            <a:extLst>
              <a:ext uri="{FF2B5EF4-FFF2-40B4-BE49-F238E27FC236}">
                <a16:creationId xmlns:a16="http://schemas.microsoft.com/office/drawing/2014/main" id="{C9AF8AB6-90FC-4896-5973-0238258C1E32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28650" y="2570200"/>
            <a:ext cx="4058576" cy="1902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85;p46">
            <a:extLst>
              <a:ext uri="{FF2B5EF4-FFF2-40B4-BE49-F238E27FC236}">
                <a16:creationId xmlns:a16="http://schemas.microsoft.com/office/drawing/2014/main" id="{112C9CA9-E2B4-CFFA-D9B0-A8B1A3FF9A5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1317" y="2571750"/>
            <a:ext cx="3771477" cy="24772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A8AE526-7B9D-8C4D-AFDD-8152A79173B0}"/>
              </a:ext>
            </a:extLst>
          </p:cNvPr>
          <p:cNvSpPr txBox="1"/>
          <p:nvPr/>
        </p:nvSpPr>
        <p:spPr>
          <a:xfrm>
            <a:off x="628650" y="1868920"/>
            <a:ext cx="722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=&gt; We have a lot of bibliographic and authority records (linked entities)</a:t>
            </a:r>
            <a:endParaRPr lang="en-BE" dirty="0"/>
          </a:p>
        </p:txBody>
      </p:sp>
      <p:pic>
        <p:nvPicPr>
          <p:cNvPr id="3" name="Google Shape;231;p50">
            <a:extLst>
              <a:ext uri="{FF2B5EF4-FFF2-40B4-BE49-F238E27FC236}">
                <a16:creationId xmlns:a16="http://schemas.microsoft.com/office/drawing/2014/main" id="{F2E268BD-28D4-2747-EDF2-11A686361C3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72795" y="323488"/>
            <a:ext cx="1321078" cy="447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2548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9"/>
          <p:cNvSpPr/>
          <p:nvPr/>
        </p:nvSpPr>
        <p:spPr>
          <a:xfrm>
            <a:off x="109300" y="4218825"/>
            <a:ext cx="8832000" cy="81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49"/>
          <p:cNvSpPr txBox="1">
            <a:spLocks noGrp="1"/>
          </p:cNvSpPr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200" dirty="0"/>
              <a:t>KBR is one of ten Federal Scientific Institutes (FSIs)</a:t>
            </a:r>
            <a:endParaRPr sz="3200" dirty="0"/>
          </a:p>
        </p:txBody>
      </p:sp>
      <p:pic>
        <p:nvPicPr>
          <p:cNvPr id="214" name="Google Shape;214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6262" y="1157354"/>
            <a:ext cx="1256174" cy="1052026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49"/>
          <p:cNvSpPr txBox="1"/>
          <p:nvPr/>
        </p:nvSpPr>
        <p:spPr>
          <a:xfrm>
            <a:off x="6262175" y="896075"/>
            <a:ext cx="2679000" cy="1477500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Open research data mandate</a:t>
            </a:r>
            <a:endParaRPr sz="1400" b="1" dirty="0">
              <a:solidFill>
                <a:srgbClr val="F7ACC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i="1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“As open as possible, as closed as necessary”</a:t>
            </a:r>
            <a:endParaRPr sz="1400" i="1" dirty="0">
              <a:solidFill>
                <a:srgbClr val="F7ACC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CC0 and CC BY recommended</a:t>
            </a:r>
            <a:endParaRPr sz="1400" dirty="0">
              <a:solidFill>
                <a:srgbClr val="F7ACC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for data created by BELSPO funded research</a:t>
            </a:r>
            <a:endParaRPr sz="1400" dirty="0">
              <a:solidFill>
                <a:srgbClr val="F7ACC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49"/>
          <p:cNvSpPr txBox="1"/>
          <p:nvPr/>
        </p:nvSpPr>
        <p:spPr>
          <a:xfrm>
            <a:off x="884300" y="2380575"/>
            <a:ext cx="5314500" cy="23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Royal Belgian Institute for Space Aeronomy (BIRA-IASB)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Royal Meteorological Institute of Belgium (KMI-IRM)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Royal Observatory of Belgium (KSB-ORB) and the Planetarium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Royal Belgian Institute of Natural Sciences (KBIN-IRSNB)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Royal Museum for Central Africa (KMMA-MRAC)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latin typeface="Calibri"/>
                <a:ea typeface="Calibri"/>
                <a:cs typeface="Calibri"/>
                <a:sym typeface="Calibri"/>
              </a:rPr>
              <a:t>Royal Museums for Art and History (KMKG-MRAH)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latin typeface="Calibri"/>
                <a:ea typeface="Calibri"/>
                <a:cs typeface="Calibri"/>
                <a:sym typeface="Calibri"/>
              </a:rPr>
              <a:t>Royal Museums of Fine Arts of Belgium (KMSKB-MRBAB)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latin typeface="Calibri"/>
                <a:ea typeface="Calibri"/>
                <a:cs typeface="Calibri"/>
                <a:sym typeface="Calibri"/>
              </a:rPr>
              <a:t>Royal Institute for Cultural Heritage (KIK-IRPA)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Royal Library of Belgium (KBR)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 Archives (RA-AE)</a:t>
            </a:r>
            <a:endParaRPr sz="14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49"/>
          <p:cNvSpPr txBox="1"/>
          <p:nvPr/>
        </p:nvSpPr>
        <p:spPr>
          <a:xfrm>
            <a:off x="427100" y="4320063"/>
            <a:ext cx="2926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49"/>
          <p:cNvSpPr txBox="1"/>
          <p:nvPr/>
        </p:nvSpPr>
        <p:spPr>
          <a:xfrm>
            <a:off x="1694849" y="807913"/>
            <a:ext cx="3003759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Calibri"/>
                <a:ea typeface="Calibri"/>
                <a:cs typeface="Calibri"/>
                <a:sym typeface="Calibri"/>
              </a:rPr>
              <a:t>Belgian Science Policy Office</a:t>
            </a:r>
            <a:endParaRPr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49"/>
          <p:cNvSpPr/>
          <p:nvPr/>
        </p:nvSpPr>
        <p:spPr>
          <a:xfrm>
            <a:off x="808200" y="3520625"/>
            <a:ext cx="4452300" cy="870600"/>
          </a:xfrm>
          <a:prstGeom prst="rect">
            <a:avLst/>
          </a:prstGeom>
          <a:noFill/>
          <a:ln w="28575" cap="flat" cmpd="sng">
            <a:solidFill>
              <a:srgbClr val="1E4E7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49"/>
          <p:cNvSpPr txBox="1"/>
          <p:nvPr/>
        </p:nvSpPr>
        <p:spPr>
          <a:xfrm>
            <a:off x="6262175" y="3266525"/>
            <a:ext cx="2679000" cy="1262100"/>
          </a:xfrm>
          <a:prstGeom prst="rect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Legal obligations to among other </a:t>
            </a:r>
            <a:r>
              <a:rPr lang="en" sz="1400" b="1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create inventories</a:t>
            </a:r>
            <a:r>
              <a:rPr lang="en" sz="1400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 of the respective collections, </a:t>
            </a:r>
            <a:r>
              <a:rPr lang="en" sz="1400" b="1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share </a:t>
            </a:r>
            <a:r>
              <a:rPr lang="en" sz="1400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with the public and actively participate in (inter) national </a:t>
            </a:r>
            <a:r>
              <a:rPr lang="en" sz="1400" b="1" dirty="0">
                <a:solidFill>
                  <a:srgbClr val="F7ACC2"/>
                </a:solidFill>
                <a:latin typeface="Calibri"/>
                <a:ea typeface="Calibri"/>
                <a:cs typeface="Calibri"/>
                <a:sym typeface="Calibri"/>
              </a:rPr>
              <a:t>research</a:t>
            </a:r>
            <a:endParaRPr sz="1400" b="1" dirty="0">
              <a:solidFill>
                <a:srgbClr val="F7ACC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49"/>
          <p:cNvSpPr/>
          <p:nvPr/>
        </p:nvSpPr>
        <p:spPr>
          <a:xfrm>
            <a:off x="5539375" y="3403925"/>
            <a:ext cx="601500" cy="987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49"/>
          <p:cNvSpPr/>
          <p:nvPr/>
        </p:nvSpPr>
        <p:spPr>
          <a:xfrm>
            <a:off x="5539375" y="1167400"/>
            <a:ext cx="601500" cy="987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50"/>
          <p:cNvSpPr/>
          <p:nvPr/>
        </p:nvSpPr>
        <p:spPr>
          <a:xfrm>
            <a:off x="91575" y="4563525"/>
            <a:ext cx="3281400" cy="47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50"/>
          <p:cNvSpPr txBox="1">
            <a:spLocks noGrp="1"/>
          </p:cNvSpPr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Duplicate data of shared entities leads to problems</a:t>
            </a:r>
            <a:endParaRPr sz="2800" dirty="0"/>
          </a:p>
        </p:txBody>
      </p:sp>
      <p:pic>
        <p:nvPicPr>
          <p:cNvPr id="229" name="Google Shape;22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8200" y="1836600"/>
            <a:ext cx="1695516" cy="343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1563" y="2471551"/>
            <a:ext cx="1828800" cy="44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8200" y="950675"/>
            <a:ext cx="1321078" cy="44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5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00950" y="950675"/>
            <a:ext cx="605731" cy="447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5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06925" y="3253525"/>
            <a:ext cx="1091050" cy="615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5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30775" y="2395887"/>
            <a:ext cx="346075" cy="69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5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30763" y="1551049"/>
            <a:ext cx="346075" cy="692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50"/>
          <p:cNvSpPr txBox="1"/>
          <p:nvPr/>
        </p:nvSpPr>
        <p:spPr>
          <a:xfrm>
            <a:off x="549450" y="4106100"/>
            <a:ext cx="45942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Calibri"/>
                <a:ea typeface="Calibri"/>
                <a:cs typeface="Calibri"/>
                <a:sym typeface="Calibri"/>
              </a:rPr>
              <a:t>Duplicate efforts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to curate data about entities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50"/>
          <p:cNvSpPr txBox="1"/>
          <p:nvPr/>
        </p:nvSpPr>
        <p:spPr>
          <a:xfrm>
            <a:off x="6103225" y="4029900"/>
            <a:ext cx="29550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Calibri"/>
                <a:ea typeface="Calibri"/>
                <a:cs typeface="Calibri"/>
                <a:sym typeface="Calibri"/>
              </a:rPr>
              <a:t>+</a:t>
            </a: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efforts for data consumers to integrate and identify/fix inconsistencies 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50"/>
          <p:cNvSpPr txBox="1"/>
          <p:nvPr/>
        </p:nvSpPr>
        <p:spPr>
          <a:xfrm>
            <a:off x="549450" y="4525450"/>
            <a:ext cx="45942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Varying quality and correctness of data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9" name="Google Shape;239;p50"/>
          <p:cNvGrpSpPr/>
          <p:nvPr/>
        </p:nvGrpSpPr>
        <p:grpSpPr>
          <a:xfrm>
            <a:off x="4618575" y="828450"/>
            <a:ext cx="885075" cy="692125"/>
            <a:chOff x="5685375" y="828450"/>
            <a:chExt cx="885075" cy="692125"/>
          </a:xfrm>
        </p:grpSpPr>
        <p:sp>
          <p:nvSpPr>
            <p:cNvPr id="240" name="Google Shape;240;p50"/>
            <p:cNvSpPr/>
            <p:nvPr/>
          </p:nvSpPr>
          <p:spPr>
            <a:xfrm>
              <a:off x="5685375" y="828450"/>
              <a:ext cx="885075" cy="692125"/>
            </a:xfrm>
            <a:prstGeom prst="flowChartMagneticDisk">
              <a:avLst/>
            </a:prstGeom>
            <a:solidFill>
              <a:srgbClr val="F7ACC2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41" name="Google Shape;241;p50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6299525" y="1071087"/>
              <a:ext cx="230750" cy="206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242;p50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5745125" y="1061950"/>
              <a:ext cx="230750" cy="225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3" name="Google Shape;243;p50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5903625" y="1263525"/>
              <a:ext cx="230749" cy="218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4" name="Google Shape;244;p50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6096175" y="1117830"/>
              <a:ext cx="165494" cy="2068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45" name="Google Shape;245;p50"/>
          <p:cNvGrpSpPr/>
          <p:nvPr/>
        </p:nvGrpSpPr>
        <p:grpSpPr>
          <a:xfrm>
            <a:off x="4618587" y="1617100"/>
            <a:ext cx="885075" cy="692125"/>
            <a:chOff x="5685387" y="1617100"/>
            <a:chExt cx="885075" cy="692125"/>
          </a:xfrm>
        </p:grpSpPr>
        <p:sp>
          <p:nvSpPr>
            <p:cNvPr id="246" name="Google Shape;246;p50"/>
            <p:cNvSpPr/>
            <p:nvPr/>
          </p:nvSpPr>
          <p:spPr>
            <a:xfrm>
              <a:off x="5685387" y="1617100"/>
              <a:ext cx="885075" cy="692125"/>
            </a:xfrm>
            <a:prstGeom prst="flowChartMagneticDisk">
              <a:avLst/>
            </a:prstGeom>
            <a:solidFill>
              <a:srgbClr val="F7ACC2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47" name="Google Shape;247;p50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6299538" y="1859737"/>
              <a:ext cx="230750" cy="206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8" name="Google Shape;248;p50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5745137" y="1850600"/>
              <a:ext cx="230750" cy="225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9" name="Google Shape;249;p50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5903637" y="2052175"/>
              <a:ext cx="230749" cy="218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0" name="Google Shape;250;p50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6096187" y="1906480"/>
              <a:ext cx="165494" cy="2068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1" name="Google Shape;251;p50"/>
          <p:cNvGrpSpPr/>
          <p:nvPr/>
        </p:nvGrpSpPr>
        <p:grpSpPr>
          <a:xfrm>
            <a:off x="4618575" y="2410075"/>
            <a:ext cx="885075" cy="692125"/>
            <a:chOff x="5685375" y="2410075"/>
            <a:chExt cx="885075" cy="692125"/>
          </a:xfrm>
        </p:grpSpPr>
        <p:sp>
          <p:nvSpPr>
            <p:cNvPr id="252" name="Google Shape;252;p50"/>
            <p:cNvSpPr/>
            <p:nvPr/>
          </p:nvSpPr>
          <p:spPr>
            <a:xfrm>
              <a:off x="5685375" y="2410075"/>
              <a:ext cx="885075" cy="692125"/>
            </a:xfrm>
            <a:prstGeom prst="flowChartMagneticDisk">
              <a:avLst/>
            </a:prstGeom>
            <a:solidFill>
              <a:srgbClr val="F7ACC2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53" name="Google Shape;253;p50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6299525" y="2652712"/>
              <a:ext cx="230750" cy="206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4" name="Google Shape;254;p50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5745125" y="2643575"/>
              <a:ext cx="230750" cy="225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5" name="Google Shape;255;p50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5903625" y="2845150"/>
              <a:ext cx="230749" cy="218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6" name="Google Shape;256;p50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6096175" y="2699455"/>
              <a:ext cx="165494" cy="2068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7" name="Google Shape;257;p50"/>
          <p:cNvGrpSpPr/>
          <p:nvPr/>
        </p:nvGrpSpPr>
        <p:grpSpPr>
          <a:xfrm>
            <a:off x="4618575" y="3241250"/>
            <a:ext cx="885075" cy="692125"/>
            <a:chOff x="5685375" y="3241250"/>
            <a:chExt cx="885075" cy="692125"/>
          </a:xfrm>
        </p:grpSpPr>
        <p:sp>
          <p:nvSpPr>
            <p:cNvPr id="258" name="Google Shape;258;p50"/>
            <p:cNvSpPr/>
            <p:nvPr/>
          </p:nvSpPr>
          <p:spPr>
            <a:xfrm>
              <a:off x="5685375" y="3241250"/>
              <a:ext cx="885075" cy="692125"/>
            </a:xfrm>
            <a:prstGeom prst="flowChartMagneticDisk">
              <a:avLst/>
            </a:prstGeom>
            <a:solidFill>
              <a:srgbClr val="F7ACC2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59" name="Google Shape;259;p50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6299525" y="3483887"/>
              <a:ext cx="230750" cy="206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0" name="Google Shape;260;p50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5745125" y="3474750"/>
              <a:ext cx="230750" cy="225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1" name="Google Shape;261;p50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5903625" y="3676325"/>
              <a:ext cx="230749" cy="218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2" name="Google Shape;262;p50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6096175" y="3530630"/>
              <a:ext cx="165494" cy="2068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3" name="Google Shape;263;p5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927449" y="1093548"/>
            <a:ext cx="1047826" cy="140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50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6982725" y="2614425"/>
            <a:ext cx="692150" cy="69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50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336112" y="3196238"/>
            <a:ext cx="2819702" cy="709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24783-BE80-0F80-26D3-ED16CFA97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C4DDB-3A6F-C298-D549-153A3704A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Decentral vs Central solution </a:t>
            </a:r>
            <a:endParaRPr lang="en-LU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1889F49-8CCA-3571-BA32-0E552613C8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7500" y="4774298"/>
            <a:ext cx="6824980" cy="164386"/>
          </a:xfrm>
        </p:spPr>
        <p:txBody>
          <a:bodyPr/>
          <a:lstStyle/>
          <a:p>
            <a:r>
              <a:rPr lang="en-US" dirty="0"/>
              <a:t>Opening up Belgian Cultural Heritage Reference Data with </a:t>
            </a:r>
            <a:r>
              <a:rPr lang="en-US" dirty="0" err="1"/>
              <a:t>Wikibase</a:t>
            </a:r>
            <a:endParaRPr lang="en-L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3E571D-BD12-B06D-F3A6-6042DCEC3DF3}"/>
              </a:ext>
            </a:extLst>
          </p:cNvPr>
          <p:cNvSpPr txBox="1"/>
          <p:nvPr/>
        </p:nvSpPr>
        <p:spPr>
          <a:xfrm>
            <a:off x="1177291" y="1149243"/>
            <a:ext cx="7636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 legacy systems not ready</a:t>
            </a:r>
            <a:endParaRPr lang="en-B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A063B3-03DB-D4CA-5C1F-2198389432CD}"/>
              </a:ext>
            </a:extLst>
          </p:cNvPr>
          <p:cNvSpPr txBox="1"/>
          <p:nvPr/>
        </p:nvSpPr>
        <p:spPr>
          <a:xfrm>
            <a:off x="1172891" y="2080982"/>
            <a:ext cx="7478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Keep in mind: not just dataset-metadata aggregation, but millions of records with duplicates</a:t>
            </a:r>
            <a:endParaRPr lang="en-B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5FC543-807E-6AFA-A0EE-8D4AE30B449D}"/>
              </a:ext>
            </a:extLst>
          </p:cNvPr>
          <p:cNvSpPr txBox="1"/>
          <p:nvPr/>
        </p:nvSpPr>
        <p:spPr>
          <a:xfrm>
            <a:off x="1177290" y="1449132"/>
            <a:ext cx="7783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Shifting data integration burden to users and data hubs </a:t>
            </a:r>
            <a:endParaRPr lang="en-B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09EA77-FFCE-592E-2395-DC04B759EC42}"/>
              </a:ext>
            </a:extLst>
          </p:cNvPr>
          <p:cNvSpPr txBox="1"/>
          <p:nvPr/>
        </p:nvSpPr>
        <p:spPr>
          <a:xfrm>
            <a:off x="1172893" y="3006444"/>
            <a:ext cx="764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single-point of failure</a:t>
            </a:r>
            <a:endParaRPr lang="en-B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587098-59C1-1EC8-5126-E7B2C2A8FDF0}"/>
              </a:ext>
            </a:extLst>
          </p:cNvPr>
          <p:cNvSpPr txBox="1"/>
          <p:nvPr/>
        </p:nvSpPr>
        <p:spPr>
          <a:xfrm>
            <a:off x="1172893" y="1751819"/>
            <a:ext cx="7865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 solving the issue of duplicate efforts and data </a:t>
            </a:r>
            <a:endParaRPr lang="en-BE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3686A4-DDF6-BDEE-0651-1D4EF71E3D6B}"/>
              </a:ext>
            </a:extLst>
          </p:cNvPr>
          <p:cNvSpPr txBox="1"/>
          <p:nvPr/>
        </p:nvSpPr>
        <p:spPr>
          <a:xfrm>
            <a:off x="649755" y="849087"/>
            <a:ext cx="7143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Fully decentral</a:t>
            </a:r>
            <a:endParaRPr lang="en-BE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19F1F1-F25C-244A-21DF-17E4ED01DE39}"/>
              </a:ext>
            </a:extLst>
          </p:cNvPr>
          <p:cNvSpPr txBox="1"/>
          <p:nvPr/>
        </p:nvSpPr>
        <p:spPr>
          <a:xfrm>
            <a:off x="649755" y="2700556"/>
            <a:ext cx="7143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Fully central</a:t>
            </a:r>
            <a:endParaRPr lang="en-BE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1D9D98-54E8-BE0E-73AB-010DDFD5A30B}"/>
              </a:ext>
            </a:extLst>
          </p:cNvPr>
          <p:cNvSpPr txBox="1"/>
          <p:nvPr/>
        </p:nvSpPr>
        <p:spPr>
          <a:xfrm>
            <a:off x="649755" y="3982469"/>
            <a:ext cx="7143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Wikibase</a:t>
            </a:r>
            <a:r>
              <a:rPr lang="en-US" b="1" dirty="0"/>
              <a:t> reference data system</a:t>
            </a:r>
            <a:endParaRPr lang="en-BE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8E55E5-C07E-352C-523D-112CBAB8637F}"/>
              </a:ext>
            </a:extLst>
          </p:cNvPr>
          <p:cNvSpPr txBox="1"/>
          <p:nvPr/>
        </p:nvSpPr>
        <p:spPr>
          <a:xfrm>
            <a:off x="1177291" y="4269722"/>
            <a:ext cx="764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Best of both worlds: loosely coupled FAIR data</a:t>
            </a:r>
            <a:endParaRPr lang="en-B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AE3CB1-661E-3A52-BCFF-839062ACBB14}"/>
              </a:ext>
            </a:extLst>
          </p:cNvPr>
          <p:cNvSpPr txBox="1"/>
          <p:nvPr/>
        </p:nvSpPr>
        <p:spPr>
          <a:xfrm>
            <a:off x="1172892" y="3284196"/>
            <a:ext cx="764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One-size-fits-all schema pressure</a:t>
            </a:r>
            <a:endParaRPr lang="en-BE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84B073-B495-DE5E-242C-09E5A973A7F6}"/>
              </a:ext>
            </a:extLst>
          </p:cNvPr>
          <p:cNvSpPr txBox="1"/>
          <p:nvPr/>
        </p:nvSpPr>
        <p:spPr>
          <a:xfrm>
            <a:off x="1172891" y="3541441"/>
            <a:ext cx="764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Technical and social challenges by replacing existing system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64263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51"/>
          <p:cNvSpPr/>
          <p:nvPr/>
        </p:nvSpPr>
        <p:spPr>
          <a:xfrm>
            <a:off x="91575" y="4563525"/>
            <a:ext cx="3281400" cy="47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51"/>
          <p:cNvSpPr txBox="1">
            <a:spLocks noGrp="1"/>
          </p:cNvSpPr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288" dirty="0"/>
              <a:t>Shared entity management - open source and FAIR</a:t>
            </a:r>
            <a:endParaRPr sz="2720" dirty="0"/>
          </a:p>
        </p:txBody>
      </p:sp>
      <p:pic>
        <p:nvPicPr>
          <p:cNvPr id="273" name="Google Shape;273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102" y="1573268"/>
            <a:ext cx="1545877" cy="343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852" y="2081253"/>
            <a:ext cx="1545877" cy="354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8200" y="950675"/>
            <a:ext cx="1155683" cy="3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71620" y="2122316"/>
            <a:ext cx="692150" cy="69215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51"/>
          <p:cNvSpPr/>
          <p:nvPr/>
        </p:nvSpPr>
        <p:spPr>
          <a:xfrm>
            <a:off x="4801673" y="1142301"/>
            <a:ext cx="1468975" cy="1794825"/>
          </a:xfrm>
          <a:prstGeom prst="flowChartMagneticDisk">
            <a:avLst/>
          </a:prstGeom>
          <a:solidFill>
            <a:srgbClr val="F7ACC2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Calibri"/>
                <a:ea typeface="Calibri"/>
                <a:cs typeface="Calibri"/>
                <a:sym typeface="Calibri"/>
              </a:rPr>
              <a:t>MetaBelgica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2" name="Google Shape;282;p5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64147" y="1142301"/>
            <a:ext cx="877524" cy="60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5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96461" y="2438024"/>
            <a:ext cx="230750" cy="206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5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009938" y="2421853"/>
            <a:ext cx="230750" cy="225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5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80982" y="2433511"/>
            <a:ext cx="230749" cy="218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5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557940" y="2449597"/>
            <a:ext cx="165494" cy="206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5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724183" y="1507403"/>
            <a:ext cx="587009" cy="572701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51"/>
          <p:cNvSpPr/>
          <p:nvPr/>
        </p:nvSpPr>
        <p:spPr>
          <a:xfrm>
            <a:off x="4088789" y="937969"/>
            <a:ext cx="346075" cy="343225"/>
          </a:xfrm>
          <a:prstGeom prst="flowChartMagneticDisk">
            <a:avLst/>
          </a:prstGeom>
          <a:solidFill>
            <a:srgbClr val="F7ACC2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51"/>
          <p:cNvSpPr/>
          <p:nvPr/>
        </p:nvSpPr>
        <p:spPr>
          <a:xfrm>
            <a:off x="4092082" y="1449287"/>
            <a:ext cx="346075" cy="343225"/>
          </a:xfrm>
          <a:prstGeom prst="flowChartMagneticDisk">
            <a:avLst/>
          </a:prstGeom>
          <a:solidFill>
            <a:srgbClr val="F7ACC2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51"/>
          <p:cNvSpPr/>
          <p:nvPr/>
        </p:nvSpPr>
        <p:spPr>
          <a:xfrm>
            <a:off x="4085079" y="2549398"/>
            <a:ext cx="346075" cy="343225"/>
          </a:xfrm>
          <a:prstGeom prst="flowChartMagneticDisk">
            <a:avLst/>
          </a:prstGeom>
          <a:solidFill>
            <a:srgbClr val="F7ACC2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51"/>
          <p:cNvSpPr/>
          <p:nvPr/>
        </p:nvSpPr>
        <p:spPr>
          <a:xfrm>
            <a:off x="4090435" y="2027472"/>
            <a:ext cx="346075" cy="343225"/>
          </a:xfrm>
          <a:prstGeom prst="flowChartMagneticDisk">
            <a:avLst/>
          </a:prstGeom>
          <a:solidFill>
            <a:srgbClr val="F7ACC2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5" name="Google Shape;295;p51"/>
          <p:cNvCxnSpPr>
            <a:stCxn id="291" idx="4"/>
            <a:endCxn id="281" idx="2"/>
          </p:cNvCxnSpPr>
          <p:nvPr/>
        </p:nvCxnSpPr>
        <p:spPr>
          <a:xfrm>
            <a:off x="4434864" y="1109582"/>
            <a:ext cx="366809" cy="930132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6" name="Google Shape;296;p51"/>
          <p:cNvCxnSpPr>
            <a:stCxn id="281" idx="2"/>
            <a:endCxn id="293" idx="4"/>
          </p:cNvCxnSpPr>
          <p:nvPr/>
        </p:nvCxnSpPr>
        <p:spPr>
          <a:xfrm flipH="1">
            <a:off x="4431154" y="2039714"/>
            <a:ext cx="370519" cy="681297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7" name="Google Shape;297;p51"/>
          <p:cNvCxnSpPr>
            <a:stCxn id="281" idx="2"/>
            <a:endCxn id="294" idx="4"/>
          </p:cNvCxnSpPr>
          <p:nvPr/>
        </p:nvCxnSpPr>
        <p:spPr>
          <a:xfrm flipH="1">
            <a:off x="4436510" y="2039714"/>
            <a:ext cx="365163" cy="159371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8" name="Google Shape;298;p51"/>
          <p:cNvCxnSpPr>
            <a:stCxn id="281" idx="2"/>
            <a:endCxn id="292" idx="4"/>
          </p:cNvCxnSpPr>
          <p:nvPr/>
        </p:nvCxnSpPr>
        <p:spPr>
          <a:xfrm flipH="1" flipV="1">
            <a:off x="4438157" y="1620900"/>
            <a:ext cx="363516" cy="418814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9" name="Google Shape;299;p51"/>
          <p:cNvSpPr/>
          <p:nvPr/>
        </p:nvSpPr>
        <p:spPr>
          <a:xfrm>
            <a:off x="7540500" y="0"/>
            <a:ext cx="1603500" cy="623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0" name="Google Shape;300;p5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55045" y="2580813"/>
            <a:ext cx="2463359" cy="61542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71D607-9F84-6F7C-39A4-1EBCDF2DB3FE}"/>
              </a:ext>
            </a:extLst>
          </p:cNvPr>
          <p:cNvSpPr txBox="1"/>
          <p:nvPr/>
        </p:nvSpPr>
        <p:spPr>
          <a:xfrm>
            <a:off x="331400" y="3483827"/>
            <a:ext cx="8861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Loosely coupled, central deduplicated data: names, birth and death date/place, identifiers</a:t>
            </a:r>
            <a:endParaRPr lang="en-B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D2E90B-BDDC-724F-D930-BFB279B644DE}"/>
              </a:ext>
            </a:extLst>
          </p:cNvPr>
          <p:cNvSpPr txBox="1"/>
          <p:nvPr/>
        </p:nvSpPr>
        <p:spPr>
          <a:xfrm>
            <a:off x="331398" y="4251651"/>
            <a:ext cx="867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Advantages of decentralized and central system + single trustworthy source for users</a:t>
            </a:r>
            <a:endParaRPr lang="en-BE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7D2A48-4E22-34B8-BBB5-595E0BABEAB6}"/>
              </a:ext>
            </a:extLst>
          </p:cNvPr>
          <p:cNvSpPr txBox="1"/>
          <p:nvPr/>
        </p:nvSpPr>
        <p:spPr>
          <a:xfrm>
            <a:off x="331400" y="3862091"/>
            <a:ext cx="8678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Data integration on producer side (short-term: project until 2026-12, long-term: </a:t>
            </a:r>
            <a:r>
              <a:rPr lang="en-US" dirty="0" err="1"/>
              <a:t>Wikibase</a:t>
            </a:r>
            <a:r>
              <a:rPr lang="en-US" dirty="0"/>
              <a:t>)</a:t>
            </a:r>
            <a:endParaRPr lang="en-BE" dirty="0"/>
          </a:p>
        </p:txBody>
      </p:sp>
      <p:pic>
        <p:nvPicPr>
          <p:cNvPr id="15" name="Google Shape;187;p46">
            <a:extLst>
              <a:ext uri="{FF2B5EF4-FFF2-40B4-BE49-F238E27FC236}">
                <a16:creationId xmlns:a16="http://schemas.microsoft.com/office/drawing/2014/main" id="{C0CB809F-718B-BF4A-290D-DB931352C5E9}"/>
              </a:ext>
            </a:extLst>
          </p:cNvPr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17687" y="46098"/>
            <a:ext cx="2120524" cy="78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E69AC22-F0CB-657B-FB61-263022E5E790}"/>
              </a:ext>
            </a:extLst>
          </p:cNvPr>
          <p:cNvSpPr txBox="1"/>
          <p:nvPr/>
        </p:nvSpPr>
        <p:spPr>
          <a:xfrm>
            <a:off x="2969973" y="955781"/>
            <a:ext cx="1269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930,000</a:t>
            </a:r>
            <a:endParaRPr lang="en-BE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4CE8EC-FB6A-E8A8-565A-830E48779B53}"/>
              </a:ext>
            </a:extLst>
          </p:cNvPr>
          <p:cNvSpPr txBox="1"/>
          <p:nvPr/>
        </p:nvSpPr>
        <p:spPr>
          <a:xfrm>
            <a:off x="3059064" y="1499708"/>
            <a:ext cx="149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82,000</a:t>
            </a:r>
            <a:endParaRPr lang="en-B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DB25A5-C4F7-7C25-ADE5-BFA3DB1593E5}"/>
              </a:ext>
            </a:extLst>
          </p:cNvPr>
          <p:cNvSpPr txBox="1"/>
          <p:nvPr/>
        </p:nvSpPr>
        <p:spPr>
          <a:xfrm>
            <a:off x="3154872" y="2008504"/>
            <a:ext cx="1009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3,400</a:t>
            </a:r>
            <a:endParaRPr lang="en-BE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36CB264-FE40-67CF-9E19-A0F2129A9B77}"/>
              </a:ext>
            </a:extLst>
          </p:cNvPr>
          <p:cNvSpPr txBox="1"/>
          <p:nvPr/>
        </p:nvSpPr>
        <p:spPr>
          <a:xfrm>
            <a:off x="3134315" y="2517568"/>
            <a:ext cx="88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7,400</a:t>
            </a:r>
            <a:endParaRPr lang="en-BE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8416180-D38B-675D-9DDD-348A378DAE35}"/>
              </a:ext>
            </a:extLst>
          </p:cNvPr>
          <p:cNvSpPr txBox="1"/>
          <p:nvPr/>
        </p:nvSpPr>
        <p:spPr>
          <a:xfrm>
            <a:off x="2866115" y="4642338"/>
            <a:ext cx="6249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latin typeface="Helvetica" panose="020B0604020202020204" pitchFamily="34" charset="0"/>
              </a:rPr>
              <a:t>[1] </a:t>
            </a:r>
            <a:r>
              <a:rPr lang="en-US" sz="10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Lieber, S., Lamas, E., </a:t>
            </a:r>
            <a:r>
              <a:rPr lang="en-US" sz="1000" b="0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Buelinckx</a:t>
            </a:r>
            <a:r>
              <a:rPr lang="en-US" sz="10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, E., Angenon, E., &amp; Van Oene, M. (2025). Deliverable 1.2.2 - Quality requirements and categories of Belgian entities. Zenodo. </a:t>
            </a:r>
            <a:r>
              <a:rPr lang="en-US" sz="1000" b="0" i="0" u="none" strike="noStrike" dirty="0">
                <a:solidFill>
                  <a:srgbClr val="2F6FA7"/>
                </a:solidFill>
                <a:effectLst/>
                <a:latin typeface="Helvetica" panose="020B0604020202020204" pitchFamily="34" charset="0"/>
                <a:hlinkClick r:id="rId14"/>
              </a:rPr>
              <a:t>https://doi.org/10.5281/zenodo.14974410</a:t>
            </a:r>
            <a:endParaRPr lang="en-BE" sz="1000" dirty="0"/>
          </a:p>
        </p:txBody>
      </p:sp>
      <p:pic>
        <p:nvPicPr>
          <p:cNvPr id="259" name="Google Shape;285;p51">
            <a:extLst>
              <a:ext uri="{FF2B5EF4-FFF2-40B4-BE49-F238E27FC236}">
                <a16:creationId xmlns:a16="http://schemas.microsoft.com/office/drawing/2014/main" id="{C924E8E9-C895-5136-B5BC-BD0E9AF6AD4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60596" y="636725"/>
            <a:ext cx="230750" cy="225124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TextBox 263">
            <a:extLst>
              <a:ext uri="{FF2B5EF4-FFF2-40B4-BE49-F238E27FC236}">
                <a16:creationId xmlns:a16="http://schemas.microsoft.com/office/drawing/2014/main" id="{1F76A98D-1825-758B-A299-673DCCD73A2C}"/>
              </a:ext>
            </a:extLst>
          </p:cNvPr>
          <p:cNvSpPr txBox="1"/>
          <p:nvPr/>
        </p:nvSpPr>
        <p:spPr>
          <a:xfrm>
            <a:off x="3527336" y="569556"/>
            <a:ext cx="471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[1]</a:t>
            </a:r>
            <a:endParaRPr lang="en-BE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12070-4D7C-116D-1D05-F773DF05D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E7BFB-01F3-C060-EFBC-426304DBF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LU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9C326148-124C-74B3-00F1-9460575357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7500" y="4767264"/>
            <a:ext cx="6824980" cy="164386"/>
          </a:xfrm>
        </p:spPr>
        <p:txBody>
          <a:bodyPr/>
          <a:lstStyle/>
          <a:p>
            <a:r>
              <a:rPr lang="en-US" dirty="0"/>
              <a:t>Opening up Belgian Cultural Heritage Reference Data with </a:t>
            </a:r>
            <a:r>
              <a:rPr lang="en-US" dirty="0" err="1"/>
              <a:t>Wikibase</a:t>
            </a:r>
            <a:endParaRPr lang="en-L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50B14E-1AB1-E8A9-75D8-A11D8ABB5DAD}"/>
              </a:ext>
            </a:extLst>
          </p:cNvPr>
          <p:cNvSpPr txBox="1"/>
          <p:nvPr/>
        </p:nvSpPr>
        <p:spPr>
          <a:xfrm>
            <a:off x="628650" y="927086"/>
            <a:ext cx="763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Pragmatic and future-oriented</a:t>
            </a:r>
            <a:endParaRPr lang="en-BE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D55A07-906B-6D0B-11A2-DB9F0B8AF5C9}"/>
              </a:ext>
            </a:extLst>
          </p:cNvPr>
          <p:cNvSpPr txBox="1"/>
          <p:nvPr/>
        </p:nvSpPr>
        <p:spPr>
          <a:xfrm>
            <a:off x="628650" y="2260909"/>
            <a:ext cx="763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Balancing control and collaboration</a:t>
            </a:r>
            <a:endParaRPr lang="en-BE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AA08C-F432-5F86-E7F1-7C367CDBD218}"/>
              </a:ext>
            </a:extLst>
          </p:cNvPr>
          <p:cNvSpPr txBox="1"/>
          <p:nvPr/>
        </p:nvSpPr>
        <p:spPr>
          <a:xfrm>
            <a:off x="628650" y="3615828"/>
            <a:ext cx="763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Sustainable authority data management</a:t>
            </a:r>
            <a:endParaRPr lang="en-BE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C45BE1-B6A1-63AD-48FE-22EF681FEE84}"/>
              </a:ext>
            </a:extLst>
          </p:cNvPr>
          <p:cNvSpPr txBox="1"/>
          <p:nvPr/>
        </p:nvSpPr>
        <p:spPr>
          <a:xfrm>
            <a:off x="1062403" y="1399300"/>
            <a:ext cx="78867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Wikibase</a:t>
            </a:r>
            <a:r>
              <a:rPr lang="en-US" sz="2000" dirty="0"/>
              <a:t> is mature (TRL-9), data maintenance is user-friendly </a:t>
            </a:r>
          </a:p>
          <a:p>
            <a:r>
              <a:rPr lang="en-US" sz="2000" dirty="0"/>
              <a:t>and software widely used in similar contexts (Luxembourg, Germany, …)</a:t>
            </a:r>
            <a:endParaRPr lang="en-BE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B7F66B-4397-5491-2F9C-744D878F8994}"/>
              </a:ext>
            </a:extLst>
          </p:cNvPr>
          <p:cNvSpPr txBox="1"/>
          <p:nvPr/>
        </p:nvSpPr>
        <p:spPr>
          <a:xfrm>
            <a:off x="1062402" y="2735898"/>
            <a:ext cx="763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Local autonomy and data protection while providing </a:t>
            </a:r>
          </a:p>
          <a:p>
            <a:r>
              <a:rPr lang="en-US" sz="2000" dirty="0"/>
              <a:t>high quality FAIR reference data</a:t>
            </a:r>
            <a:endParaRPr lang="en-BE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C8D8A2-203A-14DE-E6B0-6BC34D534DC8}"/>
              </a:ext>
            </a:extLst>
          </p:cNvPr>
          <p:cNvSpPr txBox="1"/>
          <p:nvPr/>
        </p:nvSpPr>
        <p:spPr>
          <a:xfrm>
            <a:off x="1062401" y="4063582"/>
            <a:ext cx="7636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Join forces to position Belgium’s cultural heritage on the global stage </a:t>
            </a:r>
            <a:endParaRPr lang="en-BE" sz="2000" dirty="0"/>
          </a:p>
        </p:txBody>
      </p:sp>
    </p:spTree>
    <p:extLst>
      <p:ext uri="{BB962C8B-B14F-4D97-AF65-F5344CB8AC3E}">
        <p14:creationId xmlns:p14="http://schemas.microsoft.com/office/powerpoint/2010/main" val="270587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B7FFF-6CD1-B0B5-691E-6A0B101D3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2A5F7-7D51-AF06-1DF8-4AC75F933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  <a:endParaRPr lang="en-LU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5AF60E5-4D6B-87E7-E0BA-8A6FA0D1C2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7500" y="4767264"/>
            <a:ext cx="6824980" cy="164386"/>
          </a:xfrm>
        </p:spPr>
        <p:txBody>
          <a:bodyPr/>
          <a:lstStyle/>
          <a:p>
            <a:r>
              <a:rPr lang="en-US" dirty="0"/>
              <a:t>Opening up Belgian Cultural Heritage Reference Data with </a:t>
            </a:r>
            <a:r>
              <a:rPr lang="en-US" dirty="0" err="1"/>
              <a:t>Wikibase</a:t>
            </a:r>
            <a:endParaRPr lang="en-L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06F59D-94EA-C6F9-FCA5-44104F000C73}"/>
              </a:ext>
            </a:extLst>
          </p:cNvPr>
          <p:cNvSpPr txBox="1"/>
          <p:nvPr/>
        </p:nvSpPr>
        <p:spPr>
          <a:xfrm>
            <a:off x="628650" y="927086"/>
            <a:ext cx="763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Data integration and enrichment</a:t>
            </a:r>
            <a:endParaRPr lang="en-BE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6ED21E-A4C0-3E3C-EA55-184E3CC5F72C}"/>
              </a:ext>
            </a:extLst>
          </p:cNvPr>
          <p:cNvSpPr txBox="1"/>
          <p:nvPr/>
        </p:nvSpPr>
        <p:spPr>
          <a:xfrm>
            <a:off x="628650" y="2260909"/>
            <a:ext cx="763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Data governance and public interface</a:t>
            </a:r>
            <a:endParaRPr lang="en-BE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61AC95-B215-3C15-7D13-87897A1BA0DD}"/>
              </a:ext>
            </a:extLst>
          </p:cNvPr>
          <p:cNvSpPr txBox="1"/>
          <p:nvPr/>
        </p:nvSpPr>
        <p:spPr>
          <a:xfrm>
            <a:off x="628650" y="3615828"/>
            <a:ext cx="7636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Ease maintenance of loose coupling</a:t>
            </a:r>
            <a:endParaRPr lang="en-BE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40DC10-10BD-0B67-6310-C5A05FAE6C9C}"/>
              </a:ext>
            </a:extLst>
          </p:cNvPr>
          <p:cNvSpPr txBox="1"/>
          <p:nvPr/>
        </p:nvSpPr>
        <p:spPr>
          <a:xfrm>
            <a:off x="1062403" y="1399300"/>
            <a:ext cx="7886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Apply tailored strategies depending on metadata quality categories</a:t>
            </a:r>
            <a:endParaRPr lang="en-BE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2B30E0-CFFF-69CC-97F1-F7595235D8E0}"/>
              </a:ext>
            </a:extLst>
          </p:cNvPr>
          <p:cNvSpPr txBox="1"/>
          <p:nvPr/>
        </p:nvSpPr>
        <p:spPr>
          <a:xfrm>
            <a:off x="1062402" y="2735898"/>
            <a:ext cx="7636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Define clear roles, workflows and develop end-user front-end</a:t>
            </a:r>
            <a:endParaRPr lang="en-BE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D01B21-DD28-3466-AECC-AFF31B8A193B}"/>
              </a:ext>
            </a:extLst>
          </p:cNvPr>
          <p:cNvSpPr txBox="1"/>
          <p:nvPr/>
        </p:nvSpPr>
        <p:spPr>
          <a:xfrm>
            <a:off x="1062401" y="4063582"/>
            <a:ext cx="7636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Automatic or semi-automatic workflows to keep datasets aligned</a:t>
            </a:r>
            <a:endParaRPr lang="en-BE" sz="2000" dirty="0"/>
          </a:p>
        </p:txBody>
      </p:sp>
    </p:spTree>
    <p:extLst>
      <p:ext uri="{BB962C8B-B14F-4D97-AF65-F5344CB8AC3E}">
        <p14:creationId xmlns:p14="http://schemas.microsoft.com/office/powerpoint/2010/main" val="416783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Cov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DORSE2023_Presentation-2" id="{DA9775EB-FAC1-594C-B775-D48E2963E454}" vid="{B3481B62-461B-594B-8D2F-9AEEA2B0B925}"/>
    </a:ext>
  </a:extLst>
</a:theme>
</file>

<file path=ppt/theme/theme2.xml><?xml version="1.0" encoding="utf-8"?>
<a:theme xmlns:a="http://schemas.openxmlformats.org/drawingml/2006/main" name="Custom Design">
  <a:themeElements>
    <a:clrScheme name="Gre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DORSE2023_Presentation-2" id="{DA9775EB-FAC1-594C-B775-D48E2963E454}" vid="{2915585B-38F4-A94E-9D3B-6EEF8714BCBE}"/>
    </a:ext>
  </a:extLst>
</a:theme>
</file>

<file path=ppt/theme/theme3.xml><?xml version="1.0" encoding="utf-8"?>
<a:theme xmlns:a="http://schemas.openxmlformats.org/drawingml/2006/main" name="Last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DORSE2023_Presentation-2" id="{DA9775EB-FAC1-594C-B775-D48E2963E454}" vid="{D7894B99-85F8-8542-9965-3C9DA1FEA22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NDORSE2023 xmlns="62cb77ed-5211-499c-a421-328a2af7da45" xsi:nil="true"/>
    <lcf76f155ced4ddcb4097134ff3c332f xmlns="62cb77ed-5211-499c-a421-328a2af7da4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500EAE0857554ABAF5D1E0D7358393" ma:contentTypeVersion="17" ma:contentTypeDescription="Create a new document." ma:contentTypeScope="" ma:versionID="7d8c935f42415d051c4b84128b5b731f">
  <xsd:schema xmlns:xsd="http://www.w3.org/2001/XMLSchema" xmlns:xs="http://www.w3.org/2001/XMLSchema" xmlns:p="http://schemas.microsoft.com/office/2006/metadata/properties" xmlns:ns2="62cb77ed-5211-499c-a421-328a2af7da45" xmlns:ns3="ae14bd2b-5038-48de-9538-b8c9dc93ef00" targetNamespace="http://schemas.microsoft.com/office/2006/metadata/properties" ma:root="true" ma:fieldsID="96b9a59fac9c0d83301208c70473e0b5" ns2:_="" ns3:_="">
    <xsd:import namespace="62cb77ed-5211-499c-a421-328a2af7da45"/>
    <xsd:import namespace="ae14bd2b-5038-48de-9538-b8c9dc93ef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ObjectDetectorVersions" minOccurs="0"/>
                <xsd:element ref="ns2:ENDORSE2023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cb77ed-5211-499c-a421-328a2af7da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22b2fad6-9d2c-441c-a321-3f5f1e9bd9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ENDORSE2023" ma:index="23" nillable="true" ma:displayName="ENDORSE2023" ma:format="Dropdown" ma:internalName="ENDORSE2023">
      <xsd:simpleType>
        <xsd:restriction base="dms:Text">
          <xsd:maxLength value="255"/>
        </xsd:restriction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14bd2b-5038-48de-9538-b8c9dc93ef00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E801C7-AB9C-482D-91D6-D7B026F0966B}">
  <ds:schemaRefs>
    <ds:schemaRef ds:uri="http://schemas.microsoft.com/office/2006/metadata/properties"/>
    <ds:schemaRef ds:uri="http://schemas.microsoft.com/sharepoint/v3/fields"/>
    <ds:schemaRef ds:uri="http://purl.org/dc/terms/"/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f35f5637-fabd-4565-b1d5-90ce7b582d39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62cb77ed-5211-499c-a421-328a2af7da45"/>
  </ds:schemaRefs>
</ds:datastoreItem>
</file>

<file path=customXml/itemProps2.xml><?xml version="1.0" encoding="utf-8"?>
<ds:datastoreItem xmlns:ds="http://schemas.openxmlformats.org/officeDocument/2006/customXml" ds:itemID="{22F7E4BA-BFD9-41B3-A35E-45F0F6A16F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DD7868-79A3-4DEF-B2CA-274C8DAC6F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cb77ed-5211-499c-a421-328a2af7da45"/>
    <ds:schemaRef ds:uri="ae14bd2b-5038-48de-9538-b8c9dc93ef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3924</TotalTime>
  <Words>638</Words>
  <Application>Microsoft Office PowerPoint</Application>
  <PresentationFormat>On-screen Show (16:9)</PresentationFormat>
  <Paragraphs>80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Helvetica</vt:lpstr>
      <vt:lpstr>Cover</vt:lpstr>
      <vt:lpstr>Custom Design</vt:lpstr>
      <vt:lpstr>Last Page</vt:lpstr>
      <vt:lpstr>Sven Lieber       0000-0002-7304-3787</vt:lpstr>
      <vt:lpstr>Agenda</vt:lpstr>
      <vt:lpstr>KBR is the national library of Belgium</vt:lpstr>
      <vt:lpstr>KBR is one of ten Federal Scientific Institutes (FSIs)</vt:lpstr>
      <vt:lpstr>Duplicate data of shared entities leads to problems</vt:lpstr>
      <vt:lpstr>Decentral vs Central solution </vt:lpstr>
      <vt:lpstr>Shared entity management - open source and FAIR</vt:lpstr>
      <vt:lpstr>Conclusions</vt:lpstr>
      <vt:lpstr>Next steps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CHIAPPARICCI Renato (OP)</dc:creator>
  <cp:lastModifiedBy>Sven Lieber</cp:lastModifiedBy>
  <cp:revision>2</cp:revision>
  <dcterms:created xsi:type="dcterms:W3CDTF">2024-09-10T09:32:00Z</dcterms:created>
  <dcterms:modified xsi:type="dcterms:W3CDTF">2025-09-12T13:42:56Z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0x0101005C500EAE0857554ABAF5D1E0D7358393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2022-07-20T16:22:54Z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0e8e67ba-bd66-4d2e-8346-f51307ec5fc8</vt:lpwstr>
  </property>
  <property fmtid="{D5CDD505-2E9C-101B-9397-08002B2CF9AE}" pid="9" name="MSIP_Label_6bd9ddd1-4d20-43f6-abfa-fc3c07406f94_ContentBits">
    <vt:lpwstr>0</vt:lpwstr>
  </property>
</Properties>
</file>