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1" r:id="rId1"/>
    <p:sldMasterId id="2147483678" r:id="rId2"/>
  </p:sldMasterIdLst>
  <p:notesMasterIdLst>
    <p:notesMasterId r:id="rId15"/>
  </p:notesMasterIdLst>
  <p:sldIdLst>
    <p:sldId id="411" r:id="rId3"/>
    <p:sldId id="1183" r:id="rId4"/>
    <p:sldId id="736" r:id="rId5"/>
    <p:sldId id="737" r:id="rId6"/>
    <p:sldId id="1184" r:id="rId7"/>
    <p:sldId id="1185" r:id="rId8"/>
    <p:sldId id="1186" r:id="rId9"/>
    <p:sldId id="1187" r:id="rId10"/>
    <p:sldId id="739" r:id="rId11"/>
    <p:sldId id="740" r:id="rId12"/>
    <p:sldId id="1182" r:id="rId13"/>
    <p:sldId id="425" r:id="rId14"/>
  </p:sldIdLst>
  <p:sldSz cx="12192000" cy="6858000"/>
  <p:notesSz cx="6811963" cy="9942513"/>
  <p:embeddedFontLst>
    <p:embeddedFont>
      <p:font typeface="Arial Narrow" panose="020B0606020202030204" pitchFamily="34" charset="0"/>
      <p:regular r:id="rId16"/>
      <p:bold r:id="rId17"/>
      <p:italic r:id="rId18"/>
      <p:boldItalic r:id="rId19"/>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artie 1 - DD" id="{A5A2A70F-3B83-45E6-AA8C-AF906437F1C2}">
          <p14:sldIdLst>
            <p14:sldId id="411"/>
            <p14:sldId id="1183"/>
            <p14:sldId id="736"/>
            <p14:sldId id="737"/>
          </p14:sldIdLst>
        </p14:section>
        <p14:section name="Partie 2 - FM" id="{820C8410-EAA5-42A9-97F7-485002443897}">
          <p14:sldIdLst>
            <p14:sldId id="1184"/>
            <p14:sldId id="1185"/>
            <p14:sldId id="1186"/>
            <p14:sldId id="1187"/>
          </p14:sldIdLst>
        </p14:section>
        <p14:section name="Partie 3 - DD" id="{9203456E-3D40-4CDB-B4A3-C30E304494D2}">
          <p14:sldIdLst>
            <p14:sldId id="739"/>
            <p14:sldId id="740"/>
            <p14:sldId id="1182"/>
            <p14:sldId id="42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022C1E-21D3-8B96-8EAA-CF8E34395124}" name="Dimitri Donzé" initials="DD" userId="S::Dimitri.Donze@unige.ch::4c6cad36-4ecc-455c-97ae-add7c363c47a" providerId="AD"/>
  <p188:author id="{4299902D-187B-0108-9843-02518AECCD71}" name="Floriane Sophie Muller" initials="FM" userId="S::Floriane.Muller@unige.ch::6b4d021e-e778-4371-88a5-9f255b274ac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ADDCA"/>
    <a:srgbClr val="CF0063"/>
    <a:srgbClr val="548E9C"/>
    <a:srgbClr val="F8CBAD"/>
    <a:srgbClr val="CCFF66"/>
    <a:srgbClr val="996633"/>
    <a:srgbClr val="CC0000"/>
    <a:srgbClr val="43727D"/>
    <a:srgbClr val="E2F0D9"/>
    <a:srgbClr val="A8C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172" autoAdjust="0"/>
  </p:normalViewPr>
  <p:slideViewPr>
    <p:cSldViewPr snapToGrid="0">
      <p:cViewPr varScale="1">
        <p:scale>
          <a:sx n="88" d="100"/>
          <a:sy n="88" d="100"/>
        </p:scale>
        <p:origin x="1392" y="114"/>
      </p:cViewPr>
      <p:guideLst/>
    </p:cSldViewPr>
  </p:slideViewPr>
  <p:notesTextViewPr>
    <p:cViewPr>
      <p:scale>
        <a:sx n="3" d="2"/>
        <a:sy n="3" d="2"/>
      </p:scale>
      <p:origin x="0" y="0"/>
    </p:cViewPr>
  </p:notesTextViewPr>
  <p:sorterViewPr>
    <p:cViewPr varScale="1">
      <p:scale>
        <a:sx n="100" d="100"/>
        <a:sy n="100" d="100"/>
      </p:scale>
      <p:origin x="0" y="-32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8/10/relationships/authors" Target="authors.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851" cy="498852"/>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idx="1"/>
          </p:nvPr>
        </p:nvSpPr>
        <p:spPr>
          <a:xfrm>
            <a:off x="3858536" y="0"/>
            <a:ext cx="2951851" cy="498852"/>
          </a:xfrm>
          <a:prstGeom prst="rect">
            <a:avLst/>
          </a:prstGeom>
        </p:spPr>
        <p:txBody>
          <a:bodyPr vert="horz" lIns="91440" tIns="45720" rIns="91440" bIns="45720" rtlCol="0"/>
          <a:lstStyle>
            <a:lvl1pPr algn="r">
              <a:defRPr sz="1200"/>
            </a:lvl1pPr>
          </a:lstStyle>
          <a:p>
            <a:fld id="{065D6801-5E03-404F-A631-3799C86854EC}" type="datetimeFigureOut">
              <a:rPr lang="fr-CH" smtClean="0"/>
              <a:t>09.10.2025</a:t>
            </a:fld>
            <a:endParaRPr lang="fr-CH"/>
          </a:p>
        </p:txBody>
      </p:sp>
      <p:sp>
        <p:nvSpPr>
          <p:cNvPr id="4" name="Espace réservé de l'image des diapositives 3"/>
          <p:cNvSpPr>
            <a:spLocks noGrp="1" noRot="1" noChangeAspect="1"/>
          </p:cNvSpPr>
          <p:nvPr>
            <p:ph type="sldImg" idx="2"/>
          </p:nvPr>
        </p:nvSpPr>
        <p:spPr>
          <a:xfrm>
            <a:off x="423863" y="1243013"/>
            <a:ext cx="5964237" cy="3355975"/>
          </a:xfrm>
          <a:prstGeom prst="rect">
            <a:avLst/>
          </a:prstGeom>
          <a:noFill/>
          <a:ln w="12700">
            <a:solidFill>
              <a:prstClr val="black"/>
            </a:solidFill>
          </a:ln>
        </p:spPr>
        <p:txBody>
          <a:bodyPr vert="horz" lIns="91440" tIns="45720" rIns="91440" bIns="45720" rtlCol="0" anchor="ctr"/>
          <a:lstStyle/>
          <a:p>
            <a:endParaRPr lang="fr-CH"/>
          </a:p>
        </p:txBody>
      </p:sp>
      <p:sp>
        <p:nvSpPr>
          <p:cNvPr id="5" name="Espace réservé des notes 4"/>
          <p:cNvSpPr>
            <a:spLocks noGrp="1"/>
          </p:cNvSpPr>
          <p:nvPr>
            <p:ph type="body" sz="quarter" idx="3"/>
          </p:nvPr>
        </p:nvSpPr>
        <p:spPr>
          <a:xfrm>
            <a:off x="681197" y="4784835"/>
            <a:ext cx="5449570" cy="391486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6" name="Espace réservé du pied de page 5"/>
          <p:cNvSpPr>
            <a:spLocks noGrp="1"/>
          </p:cNvSpPr>
          <p:nvPr>
            <p:ph type="ftr" sz="quarter" idx="4"/>
          </p:nvPr>
        </p:nvSpPr>
        <p:spPr>
          <a:xfrm>
            <a:off x="0" y="9443662"/>
            <a:ext cx="2951851" cy="498851"/>
          </a:xfrm>
          <a:prstGeom prst="rect">
            <a:avLst/>
          </a:prstGeom>
        </p:spPr>
        <p:txBody>
          <a:bodyPr vert="horz" lIns="91440" tIns="45720" rIns="91440" bIns="45720" rtlCol="0" anchor="b"/>
          <a:lstStyle>
            <a:lvl1pPr algn="l">
              <a:defRPr sz="1200"/>
            </a:lvl1pPr>
          </a:lstStyle>
          <a:p>
            <a:endParaRPr lang="fr-CH"/>
          </a:p>
        </p:txBody>
      </p:sp>
      <p:sp>
        <p:nvSpPr>
          <p:cNvPr id="7" name="Espace réservé du numéro de diapositive 6"/>
          <p:cNvSpPr>
            <a:spLocks noGrp="1"/>
          </p:cNvSpPr>
          <p:nvPr>
            <p:ph type="sldNum" sz="quarter" idx="5"/>
          </p:nvPr>
        </p:nvSpPr>
        <p:spPr>
          <a:xfrm>
            <a:off x="3858536" y="9443662"/>
            <a:ext cx="2951851" cy="498851"/>
          </a:xfrm>
          <a:prstGeom prst="rect">
            <a:avLst/>
          </a:prstGeom>
        </p:spPr>
        <p:txBody>
          <a:bodyPr vert="horz" lIns="91440" tIns="45720" rIns="91440" bIns="45720" rtlCol="0" anchor="b"/>
          <a:lstStyle>
            <a:lvl1pPr algn="r">
              <a:defRPr sz="1200"/>
            </a:lvl1pPr>
          </a:lstStyle>
          <a:p>
            <a:fld id="{3B29408D-AC37-458C-8AD0-3C2007A1677B}" type="slidenum">
              <a:rPr lang="fr-CH" smtClean="0"/>
              <a:t>‹N°›</a:t>
            </a:fld>
            <a:endParaRPr lang="fr-CH"/>
          </a:p>
        </p:txBody>
      </p:sp>
    </p:spTree>
    <p:extLst>
      <p:ext uri="{BB962C8B-B14F-4D97-AF65-F5344CB8AC3E}">
        <p14:creationId xmlns:p14="http://schemas.microsoft.com/office/powerpoint/2010/main" val="243659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3B29408D-AC37-458C-8AD0-3C2007A1677B}" type="slidenum">
              <a:rPr lang="fr-CH" smtClean="0"/>
              <a:t>1</a:t>
            </a:fld>
            <a:endParaRPr lang="fr-CH"/>
          </a:p>
        </p:txBody>
      </p:sp>
    </p:spTree>
    <p:extLst>
      <p:ext uri="{BB962C8B-B14F-4D97-AF65-F5344CB8AC3E}">
        <p14:creationId xmlns:p14="http://schemas.microsoft.com/office/powerpoint/2010/main" val="2479961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B29408D-AC37-458C-8AD0-3C2007A1677B}" type="slidenum">
              <a:rPr lang="fr-CH" smtClean="0"/>
              <a:t>10</a:t>
            </a:fld>
            <a:endParaRPr lang="fr-CH"/>
          </a:p>
        </p:txBody>
      </p:sp>
    </p:spTree>
    <p:extLst>
      <p:ext uri="{BB962C8B-B14F-4D97-AF65-F5344CB8AC3E}">
        <p14:creationId xmlns:p14="http://schemas.microsoft.com/office/powerpoint/2010/main" val="3516186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98450" y="612775"/>
            <a:ext cx="6170613" cy="3471863"/>
          </a:xfrm>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2CE319D8-CB67-4A63-BCD2-D4C292142D3E}" type="slidenum">
              <a:rPr lang="fr-CH" smtClean="0"/>
              <a:t>11</a:t>
            </a:fld>
            <a:endParaRPr lang="fr-CH"/>
          </a:p>
        </p:txBody>
      </p:sp>
    </p:spTree>
    <p:extLst>
      <p:ext uri="{BB962C8B-B14F-4D97-AF65-F5344CB8AC3E}">
        <p14:creationId xmlns:p14="http://schemas.microsoft.com/office/powerpoint/2010/main" val="3844530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71FBB-B148-2F59-C347-ED8BF00031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C661BB-507D-11AC-A540-FEBB6597D718}"/>
              </a:ext>
            </a:extLst>
          </p:cNvPr>
          <p:cNvSpPr>
            <a:spLocks noGrp="1" noRot="1" noChangeAspect="1"/>
          </p:cNvSpPr>
          <p:nvPr>
            <p:ph type="sldImg"/>
          </p:nvPr>
        </p:nvSpPr>
        <p:spPr>
          <a:xfrm>
            <a:off x="423863" y="1243013"/>
            <a:ext cx="5964237" cy="3355975"/>
          </a:xfrm>
        </p:spPr>
      </p:sp>
      <p:sp>
        <p:nvSpPr>
          <p:cNvPr id="3" name="Notes Placeholder 2">
            <a:extLst>
              <a:ext uri="{FF2B5EF4-FFF2-40B4-BE49-F238E27FC236}">
                <a16:creationId xmlns:a16="http://schemas.microsoft.com/office/drawing/2014/main" id="{B2D1F60C-EA2D-8E66-132C-5A02DCC87BF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9454407-D60B-897A-1152-58778A4F7A59}"/>
              </a:ext>
            </a:extLst>
          </p:cNvPr>
          <p:cNvSpPr>
            <a:spLocks noGrp="1"/>
          </p:cNvSpPr>
          <p:nvPr>
            <p:ph type="sldNum" sz="quarter" idx="5"/>
          </p:nvPr>
        </p:nvSpPr>
        <p:spPr/>
        <p:txBody>
          <a:bodyPr/>
          <a:lstStyle/>
          <a:p>
            <a:fld id="{3B29408D-AC37-458C-8AD0-3C2007A1677B}" type="slidenum">
              <a:rPr lang="fr-CH" smtClean="0"/>
              <a:t>2</a:t>
            </a:fld>
            <a:endParaRPr lang="fr-CH"/>
          </a:p>
        </p:txBody>
      </p:sp>
    </p:spTree>
    <p:extLst>
      <p:ext uri="{BB962C8B-B14F-4D97-AF65-F5344CB8AC3E}">
        <p14:creationId xmlns:p14="http://schemas.microsoft.com/office/powerpoint/2010/main" val="514132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B29408D-AC37-458C-8AD0-3C2007A1677B}" type="slidenum">
              <a:rPr lang="fr-CH" smtClean="0"/>
              <a:t>3</a:t>
            </a:fld>
            <a:endParaRPr lang="fr-CH"/>
          </a:p>
        </p:txBody>
      </p:sp>
    </p:spTree>
    <p:extLst>
      <p:ext uri="{BB962C8B-B14F-4D97-AF65-F5344CB8AC3E}">
        <p14:creationId xmlns:p14="http://schemas.microsoft.com/office/powerpoint/2010/main" val="238316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B29408D-AC37-458C-8AD0-3C2007A1677B}" type="slidenum">
              <a:rPr lang="fr-CH" smtClean="0"/>
              <a:t>4</a:t>
            </a:fld>
            <a:endParaRPr lang="fr-CH"/>
          </a:p>
        </p:txBody>
      </p:sp>
    </p:spTree>
    <p:extLst>
      <p:ext uri="{BB962C8B-B14F-4D97-AF65-F5344CB8AC3E}">
        <p14:creationId xmlns:p14="http://schemas.microsoft.com/office/powerpoint/2010/main" val="1795318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40E5B-9546-CE82-229E-11A5A216D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4FAA2F-D413-5023-5C1E-AEA051A3F753}"/>
              </a:ext>
            </a:extLst>
          </p:cNvPr>
          <p:cNvSpPr>
            <a:spLocks noGrp="1" noRot="1" noChangeAspect="1"/>
          </p:cNvSpPr>
          <p:nvPr>
            <p:ph type="sldImg"/>
          </p:nvPr>
        </p:nvSpPr>
        <p:spPr>
          <a:xfrm>
            <a:off x="423863" y="1243013"/>
            <a:ext cx="5964237" cy="3355975"/>
          </a:xfrm>
        </p:spPr>
      </p:sp>
      <p:sp>
        <p:nvSpPr>
          <p:cNvPr id="3" name="Notes Placeholder 2">
            <a:extLst>
              <a:ext uri="{FF2B5EF4-FFF2-40B4-BE49-F238E27FC236}">
                <a16:creationId xmlns:a16="http://schemas.microsoft.com/office/drawing/2014/main" id="{8A5CC32A-4A09-7CD1-E567-47BB4C4F23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C7F1CC-4FAC-35FB-4EAA-FBCF2B8BC878}"/>
              </a:ext>
            </a:extLst>
          </p:cNvPr>
          <p:cNvSpPr>
            <a:spLocks noGrp="1"/>
          </p:cNvSpPr>
          <p:nvPr>
            <p:ph type="sldNum" sz="quarter" idx="5"/>
          </p:nvPr>
        </p:nvSpPr>
        <p:spPr/>
        <p:txBody>
          <a:bodyPr/>
          <a:lstStyle/>
          <a:p>
            <a:fld id="{3B29408D-AC37-458C-8AD0-3C2007A1677B}" type="slidenum">
              <a:rPr lang="fr-CH" smtClean="0"/>
              <a:t>5</a:t>
            </a:fld>
            <a:endParaRPr lang="fr-CH"/>
          </a:p>
        </p:txBody>
      </p:sp>
    </p:spTree>
    <p:extLst>
      <p:ext uri="{BB962C8B-B14F-4D97-AF65-F5344CB8AC3E}">
        <p14:creationId xmlns:p14="http://schemas.microsoft.com/office/powerpoint/2010/main" val="1789822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3AF8C-B79C-1FD0-133D-46E44C57F9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BF4A37-DA8C-7B98-84A9-DF10A1625C74}"/>
              </a:ext>
            </a:extLst>
          </p:cNvPr>
          <p:cNvSpPr>
            <a:spLocks noGrp="1" noRot="1" noChangeAspect="1"/>
          </p:cNvSpPr>
          <p:nvPr>
            <p:ph type="sldImg"/>
          </p:nvPr>
        </p:nvSpPr>
        <p:spPr>
          <a:xfrm>
            <a:off x="423863" y="1243013"/>
            <a:ext cx="5964237" cy="3355975"/>
          </a:xfrm>
        </p:spPr>
      </p:sp>
      <p:sp>
        <p:nvSpPr>
          <p:cNvPr id="3" name="Notes Placeholder 2">
            <a:extLst>
              <a:ext uri="{FF2B5EF4-FFF2-40B4-BE49-F238E27FC236}">
                <a16:creationId xmlns:a16="http://schemas.microsoft.com/office/drawing/2014/main" id="{5E50F8F4-5805-0BB0-769F-DFDD3B0437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CFCF4A-777F-96F7-F41C-058C359312AA}"/>
              </a:ext>
            </a:extLst>
          </p:cNvPr>
          <p:cNvSpPr>
            <a:spLocks noGrp="1"/>
          </p:cNvSpPr>
          <p:nvPr>
            <p:ph type="sldNum" sz="quarter" idx="5"/>
          </p:nvPr>
        </p:nvSpPr>
        <p:spPr/>
        <p:txBody>
          <a:bodyPr/>
          <a:lstStyle/>
          <a:p>
            <a:fld id="{3B29408D-AC37-458C-8AD0-3C2007A1677B}" type="slidenum">
              <a:rPr lang="fr-CH" smtClean="0"/>
              <a:t>6</a:t>
            </a:fld>
            <a:endParaRPr lang="fr-CH"/>
          </a:p>
        </p:txBody>
      </p:sp>
    </p:spTree>
    <p:extLst>
      <p:ext uri="{BB962C8B-B14F-4D97-AF65-F5344CB8AC3E}">
        <p14:creationId xmlns:p14="http://schemas.microsoft.com/office/powerpoint/2010/main" val="2231545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17D7-17FF-00A6-BBB3-2F687F56A4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A81CD2-6D08-0271-A2CA-BDBDC2948415}"/>
              </a:ext>
            </a:extLst>
          </p:cNvPr>
          <p:cNvSpPr>
            <a:spLocks noGrp="1" noRot="1" noChangeAspect="1"/>
          </p:cNvSpPr>
          <p:nvPr>
            <p:ph type="sldImg"/>
          </p:nvPr>
        </p:nvSpPr>
        <p:spPr>
          <a:xfrm>
            <a:off x="423863" y="1243013"/>
            <a:ext cx="5964237" cy="3355975"/>
          </a:xfrm>
        </p:spPr>
      </p:sp>
      <p:sp>
        <p:nvSpPr>
          <p:cNvPr id="3" name="Notes Placeholder 2">
            <a:extLst>
              <a:ext uri="{FF2B5EF4-FFF2-40B4-BE49-F238E27FC236}">
                <a16:creationId xmlns:a16="http://schemas.microsoft.com/office/drawing/2014/main" id="{3DC929A9-A5DF-3BF6-9EBA-8B76B5C5BA9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2A6E71A-292E-DB5E-4942-06E2FA5FA5E0}"/>
              </a:ext>
            </a:extLst>
          </p:cNvPr>
          <p:cNvSpPr>
            <a:spLocks noGrp="1"/>
          </p:cNvSpPr>
          <p:nvPr>
            <p:ph type="sldNum" sz="quarter" idx="5"/>
          </p:nvPr>
        </p:nvSpPr>
        <p:spPr/>
        <p:txBody>
          <a:bodyPr/>
          <a:lstStyle/>
          <a:p>
            <a:fld id="{3B29408D-AC37-458C-8AD0-3C2007A1677B}" type="slidenum">
              <a:rPr lang="fr-CH" smtClean="0"/>
              <a:t>7</a:t>
            </a:fld>
            <a:endParaRPr lang="fr-CH"/>
          </a:p>
        </p:txBody>
      </p:sp>
    </p:spTree>
    <p:extLst>
      <p:ext uri="{BB962C8B-B14F-4D97-AF65-F5344CB8AC3E}">
        <p14:creationId xmlns:p14="http://schemas.microsoft.com/office/powerpoint/2010/main" val="706993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69754-D670-E591-6F07-6F1E1332B6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5F6D26-E11D-3124-BA70-D09D261A8625}"/>
              </a:ext>
            </a:extLst>
          </p:cNvPr>
          <p:cNvSpPr>
            <a:spLocks noGrp="1" noRot="1" noChangeAspect="1"/>
          </p:cNvSpPr>
          <p:nvPr>
            <p:ph type="sldImg"/>
          </p:nvPr>
        </p:nvSpPr>
        <p:spPr>
          <a:xfrm>
            <a:off x="423863" y="1243013"/>
            <a:ext cx="5964237" cy="3355975"/>
          </a:xfrm>
        </p:spPr>
      </p:sp>
      <p:sp>
        <p:nvSpPr>
          <p:cNvPr id="3" name="Notes Placeholder 2">
            <a:extLst>
              <a:ext uri="{FF2B5EF4-FFF2-40B4-BE49-F238E27FC236}">
                <a16:creationId xmlns:a16="http://schemas.microsoft.com/office/drawing/2014/main" id="{0AAEE78D-F05A-0105-8818-7D97F1025EB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6CFDB5-93E9-0F87-D437-486D55AFDBA5}"/>
              </a:ext>
            </a:extLst>
          </p:cNvPr>
          <p:cNvSpPr>
            <a:spLocks noGrp="1"/>
          </p:cNvSpPr>
          <p:nvPr>
            <p:ph type="sldNum" sz="quarter" idx="5"/>
          </p:nvPr>
        </p:nvSpPr>
        <p:spPr/>
        <p:txBody>
          <a:bodyPr/>
          <a:lstStyle/>
          <a:p>
            <a:fld id="{3B29408D-AC37-458C-8AD0-3C2007A1677B}" type="slidenum">
              <a:rPr lang="fr-CH" smtClean="0"/>
              <a:t>8</a:t>
            </a:fld>
            <a:endParaRPr lang="fr-CH"/>
          </a:p>
        </p:txBody>
      </p:sp>
    </p:spTree>
    <p:extLst>
      <p:ext uri="{BB962C8B-B14F-4D97-AF65-F5344CB8AC3E}">
        <p14:creationId xmlns:p14="http://schemas.microsoft.com/office/powerpoint/2010/main" val="521057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B29408D-AC37-458C-8AD0-3C2007A1677B}" type="slidenum">
              <a:rPr lang="fr-CH" smtClean="0"/>
              <a:t>9</a:t>
            </a:fld>
            <a:endParaRPr lang="fr-CH"/>
          </a:p>
        </p:txBody>
      </p:sp>
    </p:spTree>
    <p:extLst>
      <p:ext uri="{BB962C8B-B14F-4D97-AF65-F5344CB8AC3E}">
        <p14:creationId xmlns:p14="http://schemas.microsoft.com/office/powerpoint/2010/main" val="39924384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unige.ch/dis/" TargetMode="External"/><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deed.fr"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deed.fr" TargetMode="Externa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hyperlink" Target="https://www.unige.ch/biblio/" TargetMode="Externa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unige.ch/biblio/" TargetMode="External"/><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hyperlink" Target="https://creativecommons.org/licenses/by/4.0/" TargetMode="Externa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DIS)">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EC01E41-E4F1-7D06-D069-1B1347FC81DB}"/>
              </a:ext>
            </a:extLst>
          </p:cNvPr>
          <p:cNvSpPr/>
          <p:nvPr userDrawn="1"/>
        </p:nvSpPr>
        <p:spPr>
          <a:xfrm>
            <a:off x="0" y="0"/>
            <a:ext cx="12192000" cy="4905376"/>
          </a:xfrm>
          <a:prstGeom prst="rect">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3" name="Titre 1">
            <a:extLst>
              <a:ext uri="{FF2B5EF4-FFF2-40B4-BE49-F238E27FC236}">
                <a16:creationId xmlns:a16="http://schemas.microsoft.com/office/drawing/2014/main" id="{6B859EB4-66D3-06AE-9E98-5139D485655B}"/>
              </a:ext>
            </a:extLst>
          </p:cNvPr>
          <p:cNvSpPr>
            <a:spLocks noGrp="1"/>
          </p:cNvSpPr>
          <p:nvPr>
            <p:ph type="ctrTitle"/>
          </p:nvPr>
        </p:nvSpPr>
        <p:spPr>
          <a:xfrm>
            <a:off x="1104914" y="2040464"/>
            <a:ext cx="10058400" cy="2387600"/>
          </a:xfrm>
        </p:spPr>
        <p:txBody>
          <a:bodyPr anchor="b"/>
          <a:lstStyle>
            <a:lvl1pPr algn="l">
              <a:defRPr sz="6000">
                <a:solidFill>
                  <a:schemeClr val="bg1"/>
                </a:solidFill>
              </a:defRPr>
            </a:lvl1pPr>
          </a:lstStyle>
          <a:p>
            <a:r>
              <a:rPr lang="fr-FR" dirty="0"/>
              <a:t>Modifiez le style du titre</a:t>
            </a:r>
            <a:endParaRPr lang="fr-CH" dirty="0"/>
          </a:p>
        </p:txBody>
      </p:sp>
      <p:sp>
        <p:nvSpPr>
          <p:cNvPr id="14" name="Sous-titre 2">
            <a:extLst>
              <a:ext uri="{FF2B5EF4-FFF2-40B4-BE49-F238E27FC236}">
                <a16:creationId xmlns:a16="http://schemas.microsoft.com/office/drawing/2014/main" id="{16995E2E-93C0-4ADD-FD56-B8C3F8195039}"/>
              </a:ext>
            </a:extLst>
          </p:cNvPr>
          <p:cNvSpPr>
            <a:spLocks noGrp="1"/>
          </p:cNvSpPr>
          <p:nvPr>
            <p:ph type="subTitle" idx="1"/>
          </p:nvPr>
        </p:nvSpPr>
        <p:spPr>
          <a:xfrm>
            <a:off x="1104914" y="5620977"/>
            <a:ext cx="9144000" cy="279307"/>
          </a:xfrm>
        </p:spPr>
        <p:txBody>
          <a:bodyPr wrap="square" anchor="ctr" anchorCtr="0">
            <a:spAutoFit/>
          </a:bodyPr>
          <a:lstStyle>
            <a:lvl1pPr marL="0" indent="0" algn="l">
              <a:buNone/>
              <a:defRPr sz="2400">
                <a:solidFill>
                  <a:schemeClr val="bg2">
                    <a:lumMod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H"/>
          </a:p>
        </p:txBody>
      </p:sp>
      <p:pic>
        <p:nvPicPr>
          <p:cNvPr id="15" name="Image 14" descr="Logo Université de Genève - Division de l'information scientifique">
            <a:extLst>
              <a:ext uri="{FF2B5EF4-FFF2-40B4-BE49-F238E27FC236}">
                <a16:creationId xmlns:a16="http://schemas.microsoft.com/office/drawing/2014/main" id="{EC1C6016-172F-A1FA-CD86-DA64D509AB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0176" y="319087"/>
            <a:ext cx="2714499" cy="1294847"/>
          </a:xfrm>
          <a:prstGeom prst="rect">
            <a:avLst/>
          </a:prstGeom>
        </p:spPr>
      </p:pic>
    </p:spTree>
    <p:extLst>
      <p:ext uri="{BB962C8B-B14F-4D97-AF65-F5344CB8AC3E}">
        <p14:creationId xmlns:p14="http://schemas.microsoft.com/office/powerpoint/2010/main" val="1136648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ois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115660-AF0D-25F8-FF32-FE023968FB0F}"/>
              </a:ext>
            </a:extLst>
          </p:cNvPr>
          <p:cNvSpPr>
            <a:spLocks noGrp="1"/>
          </p:cNvSpPr>
          <p:nvPr>
            <p:ph type="title"/>
          </p:nvPr>
        </p:nvSpPr>
        <p:spPr/>
        <p:txBody>
          <a:bodyPr/>
          <a:lstStyle>
            <a:lvl1pPr>
              <a:defRPr>
                <a:solidFill>
                  <a:srgbClr val="CF0063"/>
                </a:solidFill>
              </a:defRPr>
            </a:lvl1pPr>
          </a:lstStyle>
          <a:p>
            <a:r>
              <a:rPr lang="fr-FR"/>
              <a:t>Modifiez le style du titre</a:t>
            </a:r>
            <a:endParaRPr lang="fr-CH"/>
          </a:p>
        </p:txBody>
      </p:sp>
      <p:sp>
        <p:nvSpPr>
          <p:cNvPr id="3" name="Espace réservé du contenu 2">
            <a:extLst>
              <a:ext uri="{FF2B5EF4-FFF2-40B4-BE49-F238E27FC236}">
                <a16:creationId xmlns:a16="http://schemas.microsoft.com/office/drawing/2014/main" id="{097A4638-1D93-8765-5C27-6216A7D9EE6A}"/>
              </a:ext>
            </a:extLst>
          </p:cNvPr>
          <p:cNvSpPr>
            <a:spLocks noGrp="1"/>
          </p:cNvSpPr>
          <p:nvPr>
            <p:ph sz="half" idx="1"/>
          </p:nvPr>
        </p:nvSpPr>
        <p:spPr>
          <a:xfrm>
            <a:off x="838200" y="1986740"/>
            <a:ext cx="3318164" cy="4727053"/>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4" name="Espace réservé du contenu 3">
            <a:extLst>
              <a:ext uri="{FF2B5EF4-FFF2-40B4-BE49-F238E27FC236}">
                <a16:creationId xmlns:a16="http://schemas.microsoft.com/office/drawing/2014/main" id="{18FD5354-214D-AE85-8773-0F022637C911}"/>
              </a:ext>
            </a:extLst>
          </p:cNvPr>
          <p:cNvSpPr>
            <a:spLocks noGrp="1"/>
          </p:cNvSpPr>
          <p:nvPr>
            <p:ph sz="half" idx="2"/>
          </p:nvPr>
        </p:nvSpPr>
        <p:spPr>
          <a:xfrm>
            <a:off x="4436918" y="1986741"/>
            <a:ext cx="3318164" cy="4727052"/>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6" name="Larme 5">
            <a:extLst>
              <a:ext uri="{FF2B5EF4-FFF2-40B4-BE49-F238E27FC236}">
                <a16:creationId xmlns:a16="http://schemas.microsoft.com/office/drawing/2014/main" id="{596915B8-FB35-7128-FB11-83E32087CD8C}"/>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7" name="Espace réservé du contenu 3">
            <a:extLst>
              <a:ext uri="{FF2B5EF4-FFF2-40B4-BE49-F238E27FC236}">
                <a16:creationId xmlns:a16="http://schemas.microsoft.com/office/drawing/2014/main" id="{95F3A7DE-6C3B-E6E3-FCAD-D026254F0B41}"/>
              </a:ext>
            </a:extLst>
          </p:cNvPr>
          <p:cNvSpPr>
            <a:spLocks noGrp="1"/>
          </p:cNvSpPr>
          <p:nvPr>
            <p:ph sz="half" idx="13"/>
          </p:nvPr>
        </p:nvSpPr>
        <p:spPr>
          <a:xfrm>
            <a:off x="8035636" y="1986741"/>
            <a:ext cx="3318164" cy="4727052"/>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8" name="Espace réservé du numéro de diapositive 5">
            <a:extLst>
              <a:ext uri="{FF2B5EF4-FFF2-40B4-BE49-F238E27FC236}">
                <a16:creationId xmlns:a16="http://schemas.microsoft.com/office/drawing/2014/main" id="{8EB53C3A-944F-CA20-9113-DDFE4D7EBF1E}"/>
              </a:ext>
            </a:extLst>
          </p:cNvPr>
          <p:cNvSpPr>
            <a:spLocks noGrp="1"/>
          </p:cNvSpPr>
          <p:nvPr>
            <p:ph type="sldNum" sz="quarter" idx="4"/>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9" name="Larme 8">
            <a:extLst>
              <a:ext uri="{FF2B5EF4-FFF2-40B4-BE49-F238E27FC236}">
                <a16:creationId xmlns:a16="http://schemas.microsoft.com/office/drawing/2014/main" id="{1E13357B-B95E-E2CE-AAC3-C613913DEB0C}"/>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1700562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eux contenus avec titr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021A66-1E07-24D3-3065-00F81713D62B}"/>
              </a:ext>
            </a:extLst>
          </p:cNvPr>
          <p:cNvSpPr>
            <a:spLocks noGrp="1"/>
          </p:cNvSpPr>
          <p:nvPr>
            <p:ph type="title"/>
          </p:nvPr>
        </p:nvSpPr>
        <p:spPr>
          <a:xfrm>
            <a:off x="839788" y="365125"/>
            <a:ext cx="10515600" cy="1325563"/>
          </a:xfrm>
        </p:spPr>
        <p:txBody>
          <a:bodyPr/>
          <a:lstStyle>
            <a:lvl1pPr>
              <a:defRPr>
                <a:solidFill>
                  <a:srgbClr val="CF0063"/>
                </a:solidFill>
              </a:defRPr>
            </a:lvl1pPr>
          </a:lstStyle>
          <a:p>
            <a:r>
              <a:rPr lang="fr-FR"/>
              <a:t>Modifiez le style du titre</a:t>
            </a:r>
            <a:endParaRPr lang="fr-CH"/>
          </a:p>
        </p:txBody>
      </p:sp>
      <p:sp>
        <p:nvSpPr>
          <p:cNvPr id="3" name="Espace réservé du texte 2">
            <a:extLst>
              <a:ext uri="{FF2B5EF4-FFF2-40B4-BE49-F238E27FC236}">
                <a16:creationId xmlns:a16="http://schemas.microsoft.com/office/drawing/2014/main" id="{778A283C-8C4C-7E8C-8016-D97678188263}"/>
              </a:ext>
            </a:extLst>
          </p:cNvPr>
          <p:cNvSpPr>
            <a:spLocks noGrp="1"/>
          </p:cNvSpPr>
          <p:nvPr>
            <p:ph type="body" idx="1"/>
          </p:nvPr>
        </p:nvSpPr>
        <p:spPr>
          <a:xfrm>
            <a:off x="839789" y="1765042"/>
            <a:ext cx="3316575" cy="82391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4" name="Espace réservé du contenu 3">
            <a:extLst>
              <a:ext uri="{FF2B5EF4-FFF2-40B4-BE49-F238E27FC236}">
                <a16:creationId xmlns:a16="http://schemas.microsoft.com/office/drawing/2014/main" id="{42A284C5-4EF9-1596-262F-0BD0B4C321BB}"/>
              </a:ext>
            </a:extLst>
          </p:cNvPr>
          <p:cNvSpPr>
            <a:spLocks noGrp="1"/>
          </p:cNvSpPr>
          <p:nvPr>
            <p:ph sz="half" idx="2"/>
          </p:nvPr>
        </p:nvSpPr>
        <p:spPr>
          <a:xfrm>
            <a:off x="839789" y="2636578"/>
            <a:ext cx="3316575" cy="3856295"/>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5" name="Espace réservé du texte 4">
            <a:extLst>
              <a:ext uri="{FF2B5EF4-FFF2-40B4-BE49-F238E27FC236}">
                <a16:creationId xmlns:a16="http://schemas.microsoft.com/office/drawing/2014/main" id="{50DF293F-E8E9-AA35-64DD-602D54C06682}"/>
              </a:ext>
            </a:extLst>
          </p:cNvPr>
          <p:cNvSpPr>
            <a:spLocks noGrp="1"/>
          </p:cNvSpPr>
          <p:nvPr>
            <p:ph type="body" sz="quarter" idx="3"/>
          </p:nvPr>
        </p:nvSpPr>
        <p:spPr>
          <a:xfrm>
            <a:off x="4429545" y="1765042"/>
            <a:ext cx="3332909" cy="82391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36400C6-B5ED-76CD-2829-122251126AC0}"/>
              </a:ext>
            </a:extLst>
          </p:cNvPr>
          <p:cNvSpPr>
            <a:spLocks noGrp="1"/>
          </p:cNvSpPr>
          <p:nvPr>
            <p:ph sz="quarter" idx="4"/>
          </p:nvPr>
        </p:nvSpPr>
        <p:spPr>
          <a:xfrm>
            <a:off x="4429545" y="2636579"/>
            <a:ext cx="3332909" cy="3856296"/>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7" name="Larme 6">
            <a:extLst>
              <a:ext uri="{FF2B5EF4-FFF2-40B4-BE49-F238E27FC236}">
                <a16:creationId xmlns:a16="http://schemas.microsoft.com/office/drawing/2014/main" id="{FE475662-AFE1-9412-5D54-C7B4301ABEB2}"/>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1" name="Espace réservé du texte 4">
            <a:extLst>
              <a:ext uri="{FF2B5EF4-FFF2-40B4-BE49-F238E27FC236}">
                <a16:creationId xmlns:a16="http://schemas.microsoft.com/office/drawing/2014/main" id="{3245E6A7-B752-8DEB-CEC4-5E56BCA1C9B0}"/>
              </a:ext>
            </a:extLst>
          </p:cNvPr>
          <p:cNvSpPr>
            <a:spLocks noGrp="1"/>
          </p:cNvSpPr>
          <p:nvPr>
            <p:ph type="body" sz="quarter" idx="14"/>
          </p:nvPr>
        </p:nvSpPr>
        <p:spPr>
          <a:xfrm>
            <a:off x="8019302" y="1765042"/>
            <a:ext cx="3332909" cy="82391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12" name="Espace réservé du contenu 5">
            <a:extLst>
              <a:ext uri="{FF2B5EF4-FFF2-40B4-BE49-F238E27FC236}">
                <a16:creationId xmlns:a16="http://schemas.microsoft.com/office/drawing/2014/main" id="{A4254316-2A1B-BAF9-9D71-9D115AC641A6}"/>
              </a:ext>
            </a:extLst>
          </p:cNvPr>
          <p:cNvSpPr>
            <a:spLocks noGrp="1"/>
          </p:cNvSpPr>
          <p:nvPr>
            <p:ph sz="quarter" idx="15"/>
          </p:nvPr>
        </p:nvSpPr>
        <p:spPr>
          <a:xfrm>
            <a:off x="8019302" y="2636579"/>
            <a:ext cx="3332909" cy="3856296"/>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14" name="Espace réservé du numéro de diapositive 5">
            <a:extLst>
              <a:ext uri="{FF2B5EF4-FFF2-40B4-BE49-F238E27FC236}">
                <a16:creationId xmlns:a16="http://schemas.microsoft.com/office/drawing/2014/main" id="{37AECEE6-0C4B-AD81-9F35-F5CF176AE274}"/>
              </a:ext>
            </a:extLst>
          </p:cNvPr>
          <p:cNvSpPr>
            <a:spLocks noGrp="1"/>
          </p:cNvSpPr>
          <p:nvPr>
            <p:ph type="sldNum" sz="quarter" idx="16"/>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15" name="Larme 14">
            <a:extLst>
              <a:ext uri="{FF2B5EF4-FFF2-40B4-BE49-F238E27FC236}">
                <a16:creationId xmlns:a16="http://schemas.microsoft.com/office/drawing/2014/main" id="{28C3DB97-82F8-3B5A-4744-AC6A16F6F127}"/>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21035097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 grand contenu à droi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6537E0-C88A-22C7-8018-059D579E37D0}"/>
              </a:ext>
            </a:extLst>
          </p:cNvPr>
          <p:cNvSpPr>
            <a:spLocks noGrp="1"/>
          </p:cNvSpPr>
          <p:nvPr>
            <p:ph type="title"/>
          </p:nvPr>
        </p:nvSpPr>
        <p:spPr>
          <a:xfrm>
            <a:off x="838200" y="698269"/>
            <a:ext cx="3010593" cy="2177935"/>
          </a:xfrm>
        </p:spPr>
        <p:txBody>
          <a:bodyPr anchor="t"/>
          <a:lstStyle>
            <a:lvl1pPr>
              <a:defRPr>
                <a:solidFill>
                  <a:srgbClr val="CF0063"/>
                </a:solidFill>
              </a:defRPr>
            </a:lvl1pPr>
          </a:lstStyle>
          <a:p>
            <a:r>
              <a:rPr lang="fr-FR"/>
              <a:t>Modifiez le style du titre</a:t>
            </a:r>
            <a:endParaRPr lang="fr-CH"/>
          </a:p>
        </p:txBody>
      </p:sp>
      <p:sp>
        <p:nvSpPr>
          <p:cNvPr id="3" name="Larme 2">
            <a:extLst>
              <a:ext uri="{FF2B5EF4-FFF2-40B4-BE49-F238E27FC236}">
                <a16:creationId xmlns:a16="http://schemas.microsoft.com/office/drawing/2014/main" id="{ACCC1528-3AE1-F983-C685-1134FFC78ED7}"/>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4" name="Espace réservé du numéro de diapositive 5">
            <a:extLst>
              <a:ext uri="{FF2B5EF4-FFF2-40B4-BE49-F238E27FC236}">
                <a16:creationId xmlns:a16="http://schemas.microsoft.com/office/drawing/2014/main" id="{B281F56C-40D7-CDB2-454F-29BFF6AA9EAB}"/>
              </a:ext>
            </a:extLst>
          </p:cNvPr>
          <p:cNvSpPr>
            <a:spLocks noGrp="1"/>
          </p:cNvSpPr>
          <p:nvPr>
            <p:ph type="sldNum" sz="quarter" idx="4"/>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5" name="Larme 4">
            <a:extLst>
              <a:ext uri="{FF2B5EF4-FFF2-40B4-BE49-F238E27FC236}">
                <a16:creationId xmlns:a16="http://schemas.microsoft.com/office/drawing/2014/main" id="{4F3FCE4E-EF5D-6FF8-8A9F-4FBA53D72449}"/>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6" name="Espace réservé du contenu 3">
            <a:extLst>
              <a:ext uri="{FF2B5EF4-FFF2-40B4-BE49-F238E27FC236}">
                <a16:creationId xmlns:a16="http://schemas.microsoft.com/office/drawing/2014/main" id="{0D5498DD-AC2F-2C5A-B169-5B5195CF2B3E}"/>
              </a:ext>
            </a:extLst>
          </p:cNvPr>
          <p:cNvSpPr>
            <a:spLocks noGrp="1"/>
          </p:cNvSpPr>
          <p:nvPr>
            <p:ph sz="half" idx="2"/>
          </p:nvPr>
        </p:nvSpPr>
        <p:spPr>
          <a:xfrm>
            <a:off x="4055662" y="698269"/>
            <a:ext cx="7628108" cy="5843847"/>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Tree>
    <p:extLst>
      <p:ext uri="{BB962C8B-B14F-4D97-AF65-F5344CB8AC3E}">
        <p14:creationId xmlns:p14="http://schemas.microsoft.com/office/powerpoint/2010/main" val="2819735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 grand contenu à droite (sans marg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6537E0-C88A-22C7-8018-059D579E37D0}"/>
              </a:ext>
            </a:extLst>
          </p:cNvPr>
          <p:cNvSpPr>
            <a:spLocks noGrp="1"/>
          </p:cNvSpPr>
          <p:nvPr>
            <p:ph type="title"/>
          </p:nvPr>
        </p:nvSpPr>
        <p:spPr>
          <a:xfrm>
            <a:off x="838200" y="698269"/>
            <a:ext cx="3010593" cy="2177935"/>
          </a:xfrm>
        </p:spPr>
        <p:txBody>
          <a:bodyPr anchor="t"/>
          <a:lstStyle>
            <a:lvl1pPr>
              <a:defRPr>
                <a:solidFill>
                  <a:srgbClr val="CF0063"/>
                </a:solidFill>
              </a:defRPr>
            </a:lvl1pPr>
          </a:lstStyle>
          <a:p>
            <a:r>
              <a:rPr lang="fr-FR"/>
              <a:t>Modifiez le style du titre</a:t>
            </a:r>
            <a:endParaRPr lang="fr-CH"/>
          </a:p>
        </p:txBody>
      </p:sp>
      <p:sp>
        <p:nvSpPr>
          <p:cNvPr id="3" name="Larme 2">
            <a:extLst>
              <a:ext uri="{FF2B5EF4-FFF2-40B4-BE49-F238E27FC236}">
                <a16:creationId xmlns:a16="http://schemas.microsoft.com/office/drawing/2014/main" id="{ACCC1528-3AE1-F983-C685-1134FFC78ED7}"/>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1" name="Espace réservé du contenu 3">
            <a:extLst>
              <a:ext uri="{FF2B5EF4-FFF2-40B4-BE49-F238E27FC236}">
                <a16:creationId xmlns:a16="http://schemas.microsoft.com/office/drawing/2014/main" id="{A40ADC68-17F5-77C7-12AE-AB03EEA6CC08}"/>
              </a:ext>
            </a:extLst>
          </p:cNvPr>
          <p:cNvSpPr>
            <a:spLocks noGrp="1"/>
          </p:cNvSpPr>
          <p:nvPr>
            <p:ph sz="half" idx="2"/>
          </p:nvPr>
        </p:nvSpPr>
        <p:spPr>
          <a:xfrm>
            <a:off x="4055662" y="0"/>
            <a:ext cx="8136338" cy="6857999"/>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Tree>
    <p:extLst>
      <p:ext uri="{BB962C8B-B14F-4D97-AF65-F5344CB8AC3E}">
        <p14:creationId xmlns:p14="http://schemas.microsoft.com/office/powerpoint/2010/main" val="4259112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Un grand contenu à gauche (sans marges)">
    <p:spTree>
      <p:nvGrpSpPr>
        <p:cNvPr id="1" name=""/>
        <p:cNvGrpSpPr/>
        <p:nvPr/>
      </p:nvGrpSpPr>
      <p:grpSpPr>
        <a:xfrm>
          <a:off x="0" y="0"/>
          <a:ext cx="0" cy="0"/>
          <a:chOff x="0" y="0"/>
          <a:chExt cx="0" cy="0"/>
        </a:xfrm>
      </p:grpSpPr>
      <p:sp>
        <p:nvSpPr>
          <p:cNvPr id="4" name="Espace réservé du numéro de diapositive 5">
            <a:extLst>
              <a:ext uri="{FF2B5EF4-FFF2-40B4-BE49-F238E27FC236}">
                <a16:creationId xmlns:a16="http://schemas.microsoft.com/office/drawing/2014/main" id="{B281F56C-40D7-CDB2-454F-29BFF6AA9EAB}"/>
              </a:ext>
            </a:extLst>
          </p:cNvPr>
          <p:cNvSpPr>
            <a:spLocks noGrp="1"/>
          </p:cNvSpPr>
          <p:nvPr>
            <p:ph type="sldNum" sz="quarter" idx="4"/>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5" name="Larme 4">
            <a:extLst>
              <a:ext uri="{FF2B5EF4-FFF2-40B4-BE49-F238E27FC236}">
                <a16:creationId xmlns:a16="http://schemas.microsoft.com/office/drawing/2014/main" id="{4F3FCE4E-EF5D-6FF8-8A9F-4FBA53D72449}"/>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1" name="Espace réservé du contenu 3">
            <a:extLst>
              <a:ext uri="{FF2B5EF4-FFF2-40B4-BE49-F238E27FC236}">
                <a16:creationId xmlns:a16="http://schemas.microsoft.com/office/drawing/2014/main" id="{A40ADC68-17F5-77C7-12AE-AB03EEA6CC08}"/>
              </a:ext>
            </a:extLst>
          </p:cNvPr>
          <p:cNvSpPr>
            <a:spLocks noGrp="1"/>
          </p:cNvSpPr>
          <p:nvPr>
            <p:ph sz="half" idx="2"/>
          </p:nvPr>
        </p:nvSpPr>
        <p:spPr>
          <a:xfrm>
            <a:off x="0" y="0"/>
            <a:ext cx="8136338" cy="6857999"/>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6" name="Titre 1">
            <a:extLst>
              <a:ext uri="{FF2B5EF4-FFF2-40B4-BE49-F238E27FC236}">
                <a16:creationId xmlns:a16="http://schemas.microsoft.com/office/drawing/2014/main" id="{C838C5D4-5C5B-3C59-534C-0C3C135263F4}"/>
              </a:ext>
            </a:extLst>
          </p:cNvPr>
          <p:cNvSpPr txBox="1">
            <a:spLocks/>
          </p:cNvSpPr>
          <p:nvPr userDrawn="1"/>
        </p:nvSpPr>
        <p:spPr>
          <a:xfrm>
            <a:off x="8407903" y="698269"/>
            <a:ext cx="3010593" cy="217793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rgbClr val="CF0063"/>
                </a:solidFill>
                <a:latin typeface="+mn-lt"/>
                <a:ea typeface="+mj-ea"/>
                <a:cs typeface="+mj-cs"/>
              </a:defRPr>
            </a:lvl1pPr>
          </a:lstStyle>
          <a:p>
            <a:r>
              <a:rPr lang="fr-FR" dirty="0"/>
              <a:t>Modifiez le style du titre</a:t>
            </a:r>
            <a:endParaRPr lang="fr-CH" dirty="0"/>
          </a:p>
        </p:txBody>
      </p:sp>
    </p:spTree>
    <p:extLst>
      <p:ext uri="{BB962C8B-B14F-4D97-AF65-F5344CB8AC3E}">
        <p14:creationId xmlns:p14="http://schemas.microsoft.com/office/powerpoint/2010/main" val="3941430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021A66-1E07-24D3-3065-00F81713D62B}"/>
              </a:ext>
            </a:extLst>
          </p:cNvPr>
          <p:cNvSpPr>
            <a:spLocks noGrp="1"/>
          </p:cNvSpPr>
          <p:nvPr>
            <p:ph type="title"/>
          </p:nvPr>
        </p:nvSpPr>
        <p:spPr>
          <a:xfrm>
            <a:off x="839788" y="365125"/>
            <a:ext cx="10515600" cy="1325563"/>
          </a:xfrm>
        </p:spPr>
        <p:txBody>
          <a:bodyPr/>
          <a:lstStyle>
            <a:lvl1pPr>
              <a:defRPr>
                <a:solidFill>
                  <a:srgbClr val="CF0063"/>
                </a:solidFill>
              </a:defRPr>
            </a:lvl1pPr>
          </a:lstStyle>
          <a:p>
            <a:r>
              <a:rPr lang="fr-FR" dirty="0"/>
              <a:t>Modifiez le style du titre</a:t>
            </a:r>
            <a:endParaRPr lang="fr-CH" dirty="0"/>
          </a:p>
        </p:txBody>
      </p:sp>
      <p:sp>
        <p:nvSpPr>
          <p:cNvPr id="7" name="Larme 6">
            <a:extLst>
              <a:ext uri="{FF2B5EF4-FFF2-40B4-BE49-F238E27FC236}">
                <a16:creationId xmlns:a16="http://schemas.microsoft.com/office/drawing/2014/main" id="{FE475662-AFE1-9412-5D54-C7B4301ABEB2}"/>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4" name="Espace réservé du numéro de diapositive 5">
            <a:extLst>
              <a:ext uri="{FF2B5EF4-FFF2-40B4-BE49-F238E27FC236}">
                <a16:creationId xmlns:a16="http://schemas.microsoft.com/office/drawing/2014/main" id="{37AECEE6-0C4B-AD81-9F35-F5CF176AE274}"/>
              </a:ext>
            </a:extLst>
          </p:cNvPr>
          <p:cNvSpPr>
            <a:spLocks noGrp="1"/>
          </p:cNvSpPr>
          <p:nvPr>
            <p:ph type="sldNum" sz="quarter" idx="16"/>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15" name="Larme 14">
            <a:extLst>
              <a:ext uri="{FF2B5EF4-FFF2-40B4-BE49-F238E27FC236}">
                <a16:creationId xmlns:a16="http://schemas.microsoft.com/office/drawing/2014/main" id="{28C3DB97-82F8-3B5A-4744-AC6A16F6F127}"/>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21577877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avec numéro de page)">
    <p:spTree>
      <p:nvGrpSpPr>
        <p:cNvPr id="1" name=""/>
        <p:cNvGrpSpPr/>
        <p:nvPr/>
      </p:nvGrpSpPr>
      <p:grpSpPr>
        <a:xfrm>
          <a:off x="0" y="0"/>
          <a:ext cx="0" cy="0"/>
          <a:chOff x="0" y="0"/>
          <a:chExt cx="0" cy="0"/>
        </a:xfrm>
      </p:grpSpPr>
      <p:sp>
        <p:nvSpPr>
          <p:cNvPr id="7" name="Espace réservé du numéro de diapositive 5">
            <a:extLst>
              <a:ext uri="{FF2B5EF4-FFF2-40B4-BE49-F238E27FC236}">
                <a16:creationId xmlns:a16="http://schemas.microsoft.com/office/drawing/2014/main" id="{F8844B2E-2584-2449-3FF3-F8813A0F62B2}"/>
              </a:ext>
            </a:extLst>
          </p:cNvPr>
          <p:cNvSpPr txBox="1">
            <a:spLocks/>
          </p:cNvSpPr>
          <p:nvPr userDrawn="1"/>
        </p:nvSpPr>
        <p:spPr>
          <a:xfrm>
            <a:off x="11260800" y="144000"/>
            <a:ext cx="731521" cy="365125"/>
          </a:xfrm>
          <a:prstGeom prst="rect">
            <a:avLst/>
          </a:prstGeom>
        </p:spPr>
        <p:txBody>
          <a:bodyPr vert="horz" lIns="91440" tIns="45720" rIns="91440" bIns="45720" rtlCol="0" anchor="ctr"/>
          <a:lstStyle>
            <a:defPPr>
              <a:defRPr lang="fr-FR"/>
            </a:defPPr>
            <a:lvl1pPr marL="0" algn="r" defTabSz="914400" rtl="0" eaLnBrk="1" latinLnBrk="0" hangingPunct="1">
              <a:defRPr sz="1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a:t>| </a:t>
            </a:r>
            <a:fld id="{EA382D5B-34F5-4E3E-A4AE-74CC685E3C28}" type="slidenum">
              <a:rPr lang="fr-CH" smtClean="0"/>
              <a:pPr/>
              <a:t>‹N°›</a:t>
            </a:fld>
            <a:endParaRPr lang="fr-CH"/>
          </a:p>
        </p:txBody>
      </p:sp>
      <p:sp>
        <p:nvSpPr>
          <p:cNvPr id="2" name="Espace réservé du numéro de diapositive 5">
            <a:extLst>
              <a:ext uri="{FF2B5EF4-FFF2-40B4-BE49-F238E27FC236}">
                <a16:creationId xmlns:a16="http://schemas.microsoft.com/office/drawing/2014/main" id="{9B3769C5-61C8-88C3-D0FD-23545A865C00}"/>
              </a:ext>
            </a:extLst>
          </p:cNvPr>
          <p:cNvSpPr>
            <a:spLocks noGrp="1"/>
          </p:cNvSpPr>
          <p:nvPr>
            <p:ph type="sldNum" sz="quarter" idx="4"/>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3" name="Larme 2">
            <a:extLst>
              <a:ext uri="{FF2B5EF4-FFF2-40B4-BE49-F238E27FC236}">
                <a16:creationId xmlns:a16="http://schemas.microsoft.com/office/drawing/2014/main" id="{48AAE1A9-2CB2-3F94-F8D1-C574B98655B0}"/>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2030400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Vide (sans numéro d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8337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n et contact (DIS)">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EC01E41-E4F1-7D06-D069-1B1347FC81DB}"/>
              </a:ext>
            </a:extLst>
          </p:cNvPr>
          <p:cNvSpPr/>
          <p:nvPr userDrawn="1"/>
        </p:nvSpPr>
        <p:spPr>
          <a:xfrm>
            <a:off x="0" y="2282968"/>
            <a:ext cx="12192000" cy="4575031"/>
          </a:xfrm>
          <a:prstGeom prst="rect">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descr="Logo Université de Genève - Division de l'information scientifique">
            <a:hlinkClick r:id="rId2"/>
            <a:extLst>
              <a:ext uri="{FF2B5EF4-FFF2-40B4-BE49-F238E27FC236}">
                <a16:creationId xmlns:a16="http://schemas.microsoft.com/office/drawing/2014/main" id="{EC1C6016-172F-A1FA-CD86-DA64D509AB6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0176" y="2563526"/>
            <a:ext cx="3992707" cy="1904567"/>
          </a:xfrm>
          <a:prstGeom prst="rect">
            <a:avLst/>
          </a:prstGeom>
        </p:spPr>
      </p:pic>
      <p:pic>
        <p:nvPicPr>
          <p:cNvPr id="6" name="Image 5" descr="http://i.creativecommons.org/l/by-sa/3.0/88x31.png">
            <a:hlinkClick r:id="rId4"/>
            <a:extLst>
              <a:ext uri="{FF2B5EF4-FFF2-40B4-BE49-F238E27FC236}">
                <a16:creationId xmlns:a16="http://schemas.microsoft.com/office/drawing/2014/main" id="{8CFB889F-FF99-AF5D-5E3D-2F38F8FE6B74}"/>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9569" y="6402445"/>
            <a:ext cx="972190" cy="342476"/>
          </a:xfrm>
          <a:prstGeom prst="rect">
            <a:avLst/>
          </a:prstGeom>
          <a:noFill/>
          <a:ln>
            <a:noFill/>
          </a:ln>
        </p:spPr>
      </p:pic>
      <p:sp>
        <p:nvSpPr>
          <p:cNvPr id="7" name="Zone de texte 1">
            <a:extLst>
              <a:ext uri="{FF2B5EF4-FFF2-40B4-BE49-F238E27FC236}">
                <a16:creationId xmlns:a16="http://schemas.microsoft.com/office/drawing/2014/main" id="{C87BF547-660A-042A-D26E-5B0F6E6A01FB}"/>
              </a:ext>
            </a:extLst>
          </p:cNvPr>
          <p:cNvSpPr txBox="1"/>
          <p:nvPr userDrawn="1"/>
        </p:nvSpPr>
        <p:spPr>
          <a:xfrm>
            <a:off x="1291328" y="6401916"/>
            <a:ext cx="3540445" cy="343535"/>
          </a:xfrm>
          <a:prstGeom prst="rect">
            <a:avLst/>
          </a:prstGeom>
          <a:noFill/>
          <a:ln w="6350">
            <a:noFill/>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CH" sz="1000" b="0" i="0" u="none" strike="noStrike" kern="0" cap="none" spc="0" normalizeH="0" baseline="0" noProof="0" dirty="0">
                <a:ln>
                  <a:noFill/>
                </a:ln>
                <a:solidFill>
                  <a:schemeClr val="bg1"/>
                </a:solidFill>
                <a:effectLst/>
                <a:uLnTx/>
                <a:uFillTx/>
                <a:latin typeface="+mn-lt"/>
                <a:ea typeface="Calibri"/>
                <a:cs typeface="Arial" panose="020B0604020202020204" pitchFamily="34" charset="0"/>
              </a:rPr>
              <a:t>Ce document</a:t>
            </a:r>
            <a:r>
              <a:rPr kumimoji="0" lang="fr-CH" sz="1000" b="0" i="0" u="none" strike="noStrike" kern="0" cap="none" spc="0" normalizeH="0" baseline="0" noProof="0" dirty="0">
                <a:ln>
                  <a:noFill/>
                </a:ln>
                <a:solidFill>
                  <a:schemeClr val="bg1"/>
                </a:solidFill>
                <a:effectLst/>
                <a:uLnTx/>
                <a:uFillTx/>
                <a:latin typeface="+mn-lt"/>
                <a:ea typeface="Times New Roman"/>
                <a:cs typeface="Arial" panose="020B0604020202020204" pitchFamily="34" charset="0"/>
              </a:rPr>
              <a:t> es</a:t>
            </a:r>
            <a:r>
              <a:rPr kumimoji="0" lang="fr-CH" sz="1000" b="0" i="0" u="none" strike="noStrike" kern="0" cap="none" spc="0" normalizeH="0" baseline="0" noProof="0" dirty="0">
                <a:ln>
                  <a:noFill/>
                </a:ln>
                <a:solidFill>
                  <a:schemeClr val="bg1"/>
                </a:solidFill>
                <a:effectLst/>
                <a:uLnTx/>
                <a:uFillTx/>
                <a:latin typeface="+mn-lt"/>
                <a:ea typeface="Calibri"/>
                <a:cs typeface="Arial" panose="020B0604020202020204" pitchFamily="34" charset="0"/>
              </a:rPr>
              <a:t>t sous licence Creative Commons</a:t>
            </a:r>
            <a:r>
              <a:rPr kumimoji="0" lang="fr-CH" sz="1000" b="0" i="0" u="none" strike="noStrike" kern="0" cap="none" spc="0" normalizeH="0" baseline="0" noProof="0" dirty="0">
                <a:ln>
                  <a:noFill/>
                </a:ln>
                <a:solidFill>
                  <a:schemeClr val="bg1"/>
                </a:solidFill>
                <a:effectLst/>
                <a:uLnTx/>
                <a:uFillTx/>
                <a:latin typeface="+mn-lt"/>
                <a:ea typeface="Times New Roman"/>
                <a:cs typeface="Arial" panose="020B0604020202020204" pitchFamily="34" charset="0"/>
              </a:rPr>
              <a:t> Attri</a:t>
            </a:r>
            <a:r>
              <a:rPr kumimoji="0" lang="fr-CH" sz="1000" b="0" i="0" u="none" strike="noStrike" kern="0" cap="none" spc="0" normalizeH="0" baseline="0" noProof="0" dirty="0">
                <a:ln>
                  <a:noFill/>
                </a:ln>
                <a:solidFill>
                  <a:schemeClr val="bg1"/>
                </a:solidFill>
                <a:effectLst/>
                <a:uLnTx/>
                <a:uFillTx/>
                <a:latin typeface="+mn-lt"/>
                <a:ea typeface="Calibri"/>
                <a:cs typeface="Arial" panose="020B0604020202020204" pitchFamily="34" charset="0"/>
              </a:rPr>
              <a:t>bution - Partage dans les mêmes c</a:t>
            </a:r>
            <a:r>
              <a:rPr kumimoji="0" lang="fr-CH" sz="1000" b="0" i="0" u="none" strike="noStrike" kern="0" cap="none" spc="0" normalizeH="0" baseline="0" noProof="0" dirty="0">
                <a:ln>
                  <a:noFill/>
                </a:ln>
                <a:solidFill>
                  <a:schemeClr val="bg1"/>
                </a:solidFill>
                <a:effectLst/>
                <a:uLnTx/>
                <a:uFillTx/>
                <a:latin typeface="+mn-lt"/>
                <a:ea typeface="Times New Roman"/>
                <a:cs typeface="Arial" panose="020B0604020202020204" pitchFamily="34" charset="0"/>
              </a:rPr>
              <a:t>onditions 4.0 International (CC BY-SA 4.0) </a:t>
            </a:r>
            <a:endParaRPr kumimoji="0" lang="fr-CH" sz="1000" b="0" i="0" u="none" strike="noStrike" kern="0" cap="none" spc="0" normalizeH="0" baseline="0" noProof="0" dirty="0">
              <a:ln>
                <a:noFill/>
              </a:ln>
              <a:solidFill>
                <a:schemeClr val="bg1"/>
              </a:solidFill>
              <a:effectLst/>
              <a:uLnTx/>
              <a:uFillTx/>
              <a:latin typeface="+mn-lt"/>
              <a:ea typeface="Calibri"/>
              <a:cs typeface="Arial" panose="020B0604020202020204" pitchFamily="34" charset="0"/>
            </a:endParaRPr>
          </a:p>
        </p:txBody>
      </p:sp>
    </p:spTree>
    <p:extLst>
      <p:ext uri="{BB962C8B-B14F-4D97-AF65-F5344CB8AC3E}">
        <p14:creationId xmlns:p14="http://schemas.microsoft.com/office/powerpoint/2010/main" val="21296030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n et contact (Bibliothèq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EC01E41-E4F1-7D06-D069-1B1347FC81DB}"/>
              </a:ext>
            </a:extLst>
          </p:cNvPr>
          <p:cNvSpPr/>
          <p:nvPr userDrawn="1"/>
        </p:nvSpPr>
        <p:spPr>
          <a:xfrm>
            <a:off x="0" y="2282968"/>
            <a:ext cx="12192000" cy="4575031"/>
          </a:xfrm>
          <a:prstGeom prst="rect">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descr="http://i.creativecommons.org/l/by-sa/3.0/88x31.png">
            <a:hlinkClick r:id="rId2"/>
            <a:extLst>
              <a:ext uri="{FF2B5EF4-FFF2-40B4-BE49-F238E27FC236}">
                <a16:creationId xmlns:a16="http://schemas.microsoft.com/office/drawing/2014/main" id="{8CFB889F-FF99-AF5D-5E3D-2F38F8FE6B7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9569" y="6402445"/>
            <a:ext cx="972190" cy="342476"/>
          </a:xfrm>
          <a:prstGeom prst="rect">
            <a:avLst/>
          </a:prstGeom>
          <a:noFill/>
          <a:ln>
            <a:noFill/>
          </a:ln>
        </p:spPr>
      </p:pic>
      <p:sp>
        <p:nvSpPr>
          <p:cNvPr id="7" name="Zone de texte 1">
            <a:extLst>
              <a:ext uri="{FF2B5EF4-FFF2-40B4-BE49-F238E27FC236}">
                <a16:creationId xmlns:a16="http://schemas.microsoft.com/office/drawing/2014/main" id="{C87BF547-660A-042A-D26E-5B0F6E6A01FB}"/>
              </a:ext>
            </a:extLst>
          </p:cNvPr>
          <p:cNvSpPr txBox="1"/>
          <p:nvPr userDrawn="1"/>
        </p:nvSpPr>
        <p:spPr>
          <a:xfrm>
            <a:off x="1291328" y="6401916"/>
            <a:ext cx="3540445" cy="343535"/>
          </a:xfrm>
          <a:prstGeom prst="rect">
            <a:avLst/>
          </a:prstGeom>
          <a:noFill/>
          <a:ln w="6350">
            <a:noFill/>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CH" sz="1000" b="0" i="0" u="none" strike="noStrike" kern="0" cap="none" spc="0" normalizeH="0" baseline="0" noProof="0" dirty="0">
                <a:ln>
                  <a:noFill/>
                </a:ln>
                <a:solidFill>
                  <a:schemeClr val="bg1"/>
                </a:solidFill>
                <a:effectLst/>
                <a:uLnTx/>
                <a:uFillTx/>
                <a:latin typeface="+mn-lt"/>
                <a:ea typeface="Calibri"/>
                <a:cs typeface="Arial" panose="020B0604020202020204" pitchFamily="34" charset="0"/>
              </a:rPr>
              <a:t>Ce document</a:t>
            </a:r>
            <a:r>
              <a:rPr kumimoji="0" lang="fr-CH" sz="1000" b="0" i="0" u="none" strike="noStrike" kern="0" cap="none" spc="0" normalizeH="0" baseline="0" noProof="0" dirty="0">
                <a:ln>
                  <a:noFill/>
                </a:ln>
                <a:solidFill>
                  <a:schemeClr val="bg1"/>
                </a:solidFill>
                <a:effectLst/>
                <a:uLnTx/>
                <a:uFillTx/>
                <a:latin typeface="+mn-lt"/>
                <a:ea typeface="Times New Roman"/>
                <a:cs typeface="Arial" panose="020B0604020202020204" pitchFamily="34" charset="0"/>
              </a:rPr>
              <a:t> es</a:t>
            </a:r>
            <a:r>
              <a:rPr kumimoji="0" lang="fr-CH" sz="1000" b="0" i="0" u="none" strike="noStrike" kern="0" cap="none" spc="0" normalizeH="0" baseline="0" noProof="0" dirty="0">
                <a:ln>
                  <a:noFill/>
                </a:ln>
                <a:solidFill>
                  <a:schemeClr val="bg1"/>
                </a:solidFill>
                <a:effectLst/>
                <a:uLnTx/>
                <a:uFillTx/>
                <a:latin typeface="+mn-lt"/>
                <a:ea typeface="Calibri"/>
                <a:cs typeface="Arial" panose="020B0604020202020204" pitchFamily="34" charset="0"/>
              </a:rPr>
              <a:t>t sous licence Creative Commons</a:t>
            </a:r>
            <a:r>
              <a:rPr kumimoji="0" lang="fr-CH" sz="1000" b="0" i="0" u="none" strike="noStrike" kern="0" cap="none" spc="0" normalizeH="0" baseline="0" noProof="0" dirty="0">
                <a:ln>
                  <a:noFill/>
                </a:ln>
                <a:solidFill>
                  <a:schemeClr val="bg1"/>
                </a:solidFill>
                <a:effectLst/>
                <a:uLnTx/>
                <a:uFillTx/>
                <a:latin typeface="+mn-lt"/>
                <a:ea typeface="Times New Roman"/>
                <a:cs typeface="Arial" panose="020B0604020202020204" pitchFamily="34" charset="0"/>
              </a:rPr>
              <a:t> Attri</a:t>
            </a:r>
            <a:r>
              <a:rPr kumimoji="0" lang="fr-CH" sz="1000" b="0" i="0" u="none" strike="noStrike" kern="0" cap="none" spc="0" normalizeH="0" baseline="0" noProof="0" dirty="0">
                <a:ln>
                  <a:noFill/>
                </a:ln>
                <a:solidFill>
                  <a:schemeClr val="bg1"/>
                </a:solidFill>
                <a:effectLst/>
                <a:uLnTx/>
                <a:uFillTx/>
                <a:latin typeface="+mn-lt"/>
                <a:ea typeface="Calibri"/>
                <a:cs typeface="Arial" panose="020B0604020202020204" pitchFamily="34" charset="0"/>
              </a:rPr>
              <a:t>bution - Partage dans les mêmes c</a:t>
            </a:r>
            <a:r>
              <a:rPr kumimoji="0" lang="fr-CH" sz="1000" b="0" i="0" u="none" strike="noStrike" kern="0" cap="none" spc="0" normalizeH="0" baseline="0" noProof="0" dirty="0">
                <a:ln>
                  <a:noFill/>
                </a:ln>
                <a:solidFill>
                  <a:schemeClr val="bg1"/>
                </a:solidFill>
                <a:effectLst/>
                <a:uLnTx/>
                <a:uFillTx/>
                <a:latin typeface="+mn-lt"/>
                <a:ea typeface="Times New Roman"/>
                <a:cs typeface="Arial" panose="020B0604020202020204" pitchFamily="34" charset="0"/>
              </a:rPr>
              <a:t>onditions 4.0 International (CC BY-SA 4.0) </a:t>
            </a:r>
            <a:endParaRPr kumimoji="0" lang="fr-CH" sz="1000" b="0" i="0" u="none" strike="noStrike" kern="0" cap="none" spc="0" normalizeH="0" baseline="0" noProof="0" dirty="0">
              <a:ln>
                <a:noFill/>
              </a:ln>
              <a:solidFill>
                <a:schemeClr val="bg1"/>
              </a:solidFill>
              <a:effectLst/>
              <a:uLnTx/>
              <a:uFillTx/>
              <a:latin typeface="+mn-lt"/>
              <a:ea typeface="Calibri"/>
              <a:cs typeface="Arial" panose="020B0604020202020204" pitchFamily="34" charset="0"/>
            </a:endParaRPr>
          </a:p>
        </p:txBody>
      </p:sp>
      <p:pic>
        <p:nvPicPr>
          <p:cNvPr id="2" name="Image 1" descr="Logo Université de Genève - Bibliothèque">
            <a:hlinkClick r:id="rId4"/>
            <a:extLst>
              <a:ext uri="{FF2B5EF4-FFF2-40B4-BE49-F238E27FC236}">
                <a16:creationId xmlns:a16="http://schemas.microsoft.com/office/drawing/2014/main" id="{7515B4A6-24F2-FB93-179A-839764BE552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97669" y="2534006"/>
            <a:ext cx="3834869" cy="1933823"/>
          </a:xfrm>
          <a:prstGeom prst="rect">
            <a:avLst/>
          </a:prstGeom>
        </p:spPr>
      </p:pic>
    </p:spTree>
    <p:extLst>
      <p:ext uri="{BB962C8B-B14F-4D97-AF65-F5344CB8AC3E}">
        <p14:creationId xmlns:p14="http://schemas.microsoft.com/office/powerpoint/2010/main" val="4258052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Bibliothèq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C20521-4684-40E5-7356-BCF0E0077A50}"/>
              </a:ext>
            </a:extLst>
          </p:cNvPr>
          <p:cNvSpPr/>
          <p:nvPr userDrawn="1"/>
        </p:nvSpPr>
        <p:spPr>
          <a:xfrm>
            <a:off x="0" y="0"/>
            <a:ext cx="12192000" cy="4905376"/>
          </a:xfrm>
          <a:prstGeom prst="rect">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 name="Titre 1">
            <a:extLst>
              <a:ext uri="{FF2B5EF4-FFF2-40B4-BE49-F238E27FC236}">
                <a16:creationId xmlns:a16="http://schemas.microsoft.com/office/drawing/2014/main" id="{BE447609-832F-5796-9DB2-73C5A3485E33}"/>
              </a:ext>
            </a:extLst>
          </p:cNvPr>
          <p:cNvSpPr>
            <a:spLocks noGrp="1"/>
          </p:cNvSpPr>
          <p:nvPr>
            <p:ph type="ctrTitle"/>
          </p:nvPr>
        </p:nvSpPr>
        <p:spPr>
          <a:xfrm>
            <a:off x="1104914" y="2040464"/>
            <a:ext cx="10058400" cy="2387600"/>
          </a:xfrm>
        </p:spPr>
        <p:txBody>
          <a:bodyPr anchor="b"/>
          <a:lstStyle>
            <a:lvl1pPr algn="l">
              <a:defRPr sz="6000">
                <a:solidFill>
                  <a:schemeClr val="bg1"/>
                </a:solidFill>
              </a:defRPr>
            </a:lvl1pPr>
          </a:lstStyle>
          <a:p>
            <a:r>
              <a:rPr lang="fr-FR" dirty="0"/>
              <a:t>Modifiez le style du titre</a:t>
            </a:r>
            <a:endParaRPr lang="fr-CH" dirty="0"/>
          </a:p>
        </p:txBody>
      </p:sp>
      <p:sp>
        <p:nvSpPr>
          <p:cNvPr id="3" name="Sous-titre 2">
            <a:extLst>
              <a:ext uri="{FF2B5EF4-FFF2-40B4-BE49-F238E27FC236}">
                <a16:creationId xmlns:a16="http://schemas.microsoft.com/office/drawing/2014/main" id="{5DF7B15D-A6DE-4947-43DF-872F7E0723EB}"/>
              </a:ext>
            </a:extLst>
          </p:cNvPr>
          <p:cNvSpPr>
            <a:spLocks noGrp="1"/>
          </p:cNvSpPr>
          <p:nvPr>
            <p:ph type="subTitle" idx="1"/>
          </p:nvPr>
        </p:nvSpPr>
        <p:spPr>
          <a:xfrm>
            <a:off x="1104914" y="5620977"/>
            <a:ext cx="9144000" cy="279307"/>
          </a:xfrm>
        </p:spPr>
        <p:txBody>
          <a:bodyPr wrap="square" anchor="ctr" anchorCtr="0">
            <a:spAutoFit/>
          </a:bodyPr>
          <a:lstStyle>
            <a:lvl1pPr marL="0" indent="0" algn="l">
              <a:buNone/>
              <a:defRPr sz="2400">
                <a:solidFill>
                  <a:schemeClr val="bg2">
                    <a:lumMod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H"/>
          </a:p>
        </p:txBody>
      </p:sp>
      <p:pic>
        <p:nvPicPr>
          <p:cNvPr id="4" name="Image 3" descr="Logo Université de Genève - Bibliothèque">
            <a:extLst>
              <a:ext uri="{FF2B5EF4-FFF2-40B4-BE49-F238E27FC236}">
                <a16:creationId xmlns:a16="http://schemas.microsoft.com/office/drawing/2014/main" id="{0ECE8A6A-B43E-3CB5-D63A-FF0E5686B3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257" y="222626"/>
            <a:ext cx="2570034" cy="1296000"/>
          </a:xfrm>
          <a:prstGeom prst="rect">
            <a:avLst/>
          </a:prstGeom>
        </p:spPr>
      </p:pic>
    </p:spTree>
    <p:extLst>
      <p:ext uri="{BB962C8B-B14F-4D97-AF65-F5344CB8AC3E}">
        <p14:creationId xmlns:p14="http://schemas.microsoft.com/office/powerpoint/2010/main" val="41437961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in et contact (Bibliothèq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EC01E41-E4F1-7D06-D069-1B1347FC81DB}"/>
              </a:ext>
            </a:extLst>
          </p:cNvPr>
          <p:cNvSpPr/>
          <p:nvPr userDrawn="1"/>
        </p:nvSpPr>
        <p:spPr>
          <a:xfrm>
            <a:off x="0" y="2282968"/>
            <a:ext cx="12192000" cy="4575031"/>
          </a:xfrm>
          <a:prstGeom prst="rect">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2" name="Image 1" descr="Logo Université de Genève - Bibliothèque">
            <a:hlinkClick r:id="rId2"/>
            <a:extLst>
              <a:ext uri="{FF2B5EF4-FFF2-40B4-BE49-F238E27FC236}">
                <a16:creationId xmlns:a16="http://schemas.microsoft.com/office/drawing/2014/main" id="{7515B4A6-24F2-FB93-179A-839764BE552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97669" y="2534006"/>
            <a:ext cx="3834869" cy="1933823"/>
          </a:xfrm>
          <a:prstGeom prst="rect">
            <a:avLst/>
          </a:prstGeom>
        </p:spPr>
      </p:pic>
      <p:sp>
        <p:nvSpPr>
          <p:cNvPr id="3" name="Zone de texte 1">
            <a:extLst>
              <a:ext uri="{FF2B5EF4-FFF2-40B4-BE49-F238E27FC236}">
                <a16:creationId xmlns:a16="http://schemas.microsoft.com/office/drawing/2014/main" id="{AA6FB3AA-0B67-DE33-C658-C80EB49332C9}"/>
              </a:ext>
            </a:extLst>
          </p:cNvPr>
          <p:cNvSpPr txBox="1"/>
          <p:nvPr userDrawn="1"/>
        </p:nvSpPr>
        <p:spPr>
          <a:xfrm>
            <a:off x="1271567" y="6391529"/>
            <a:ext cx="7552814" cy="27152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l">
              <a:spcAft>
                <a:spcPts val="0"/>
              </a:spcAft>
            </a:pPr>
            <a:r>
              <a:rPr lang="fr-CH" sz="900" dirty="0">
                <a:solidFill>
                  <a:schemeClr val="bg1"/>
                </a:solidFill>
                <a:effectLst/>
                <a:latin typeface="Arial"/>
                <a:ea typeface="MS Mincho"/>
                <a:cs typeface="Arial"/>
              </a:rPr>
              <a:t>Floriane Muller et Dimitri Donzé, Bibliothèque de l’UNIGE, 2025</a:t>
            </a:r>
            <a:endParaRPr lang="fr-CH" sz="1400" dirty="0">
              <a:solidFill>
                <a:schemeClr val="bg1"/>
              </a:solidFill>
              <a:effectLst/>
              <a:latin typeface="Arial"/>
              <a:ea typeface="Calibri"/>
              <a:cs typeface="Times New Roman"/>
            </a:endParaRPr>
          </a:p>
          <a:p>
            <a:pPr algn="l">
              <a:spcAft>
                <a:spcPts val="0"/>
              </a:spcAft>
            </a:pPr>
            <a:r>
              <a:rPr lang="fr-CH" sz="900" dirty="0">
                <a:solidFill>
                  <a:schemeClr val="bg1"/>
                </a:solidFill>
                <a:effectLst/>
                <a:latin typeface="Arial Narrow"/>
                <a:ea typeface="Calibri"/>
                <a:cs typeface="Arial"/>
              </a:rPr>
              <a:t>Ce document est partagé sous licence Creative Commons</a:t>
            </a:r>
            <a:r>
              <a:rPr lang="fr-CH" sz="900" dirty="0">
                <a:solidFill>
                  <a:schemeClr val="bg1"/>
                </a:solidFill>
                <a:effectLst/>
                <a:latin typeface="Arial Narrow"/>
                <a:ea typeface="Times New Roman"/>
                <a:cs typeface="Arial"/>
              </a:rPr>
              <a:t> Attri</a:t>
            </a:r>
            <a:r>
              <a:rPr lang="fr-CH" sz="900" dirty="0">
                <a:solidFill>
                  <a:schemeClr val="bg1"/>
                </a:solidFill>
                <a:effectLst/>
                <a:latin typeface="Arial Narrow"/>
                <a:ea typeface="Calibri"/>
                <a:cs typeface="Arial"/>
              </a:rPr>
              <a:t>bution </a:t>
            </a:r>
            <a:r>
              <a:rPr lang="fr-CH" sz="900" dirty="0">
                <a:solidFill>
                  <a:schemeClr val="bg1"/>
                </a:solidFill>
                <a:effectLst/>
                <a:latin typeface="Arial Narrow"/>
                <a:ea typeface="Times New Roman"/>
                <a:cs typeface="Arial"/>
              </a:rPr>
              <a:t>4.0 International : </a:t>
            </a:r>
            <a:r>
              <a:rPr lang="fr-CH" sz="900" u="none" strike="noStrike" dirty="0">
                <a:solidFill>
                  <a:schemeClr val="bg1"/>
                </a:solidFill>
                <a:effectLst/>
                <a:latin typeface="Arial Narrow"/>
                <a:ea typeface="Calibri"/>
                <a:cs typeface="Times New Roman"/>
                <a:hlinkClick r:id="rId4">
                  <a:extLst>
                    <a:ext uri="{A12FA001-AC4F-418D-AE19-62706E023703}">
                      <ahyp:hlinkClr xmlns:ahyp="http://schemas.microsoft.com/office/drawing/2018/hyperlinkcolor" val="tx"/>
                    </a:ext>
                  </a:extLst>
                </a:hlinkClick>
              </a:rPr>
              <a:t>https://creativecommons.org/licenses/by/4.0</a:t>
            </a:r>
            <a:r>
              <a:rPr lang="fr-CH" sz="900" u="none" strike="noStrike" dirty="0">
                <a:solidFill>
                  <a:srgbClr val="CF0063"/>
                </a:solidFill>
                <a:effectLst/>
                <a:latin typeface="Arial Narrow"/>
                <a:ea typeface="Calibri"/>
                <a:cs typeface="Times New Roman"/>
                <a:hlinkClick r:id="rId4">
                  <a:extLst>
                    <a:ext uri="{A12FA001-AC4F-418D-AE19-62706E023703}">
                      <ahyp:hlinkClr xmlns:ahyp="http://schemas.microsoft.com/office/drawing/2018/hyperlinkcolor" val="tx"/>
                    </a:ext>
                  </a:extLst>
                </a:hlinkClick>
              </a:rPr>
              <a:t>/</a:t>
            </a:r>
            <a:r>
              <a:rPr lang="fr-CH" sz="900" u="none" strike="noStrike" dirty="0">
                <a:solidFill>
                  <a:schemeClr val="bg1"/>
                </a:solidFill>
                <a:effectLst/>
                <a:latin typeface="Arial Narrow"/>
                <a:ea typeface="Calibri"/>
                <a:cs typeface="Times New Roman"/>
              </a:rPr>
              <a:t> </a:t>
            </a:r>
            <a:endParaRPr lang="fr-CH" sz="900" dirty="0">
              <a:solidFill>
                <a:schemeClr val="bg1"/>
              </a:solidFill>
              <a:effectLst/>
              <a:latin typeface="Arial"/>
              <a:ea typeface="Calibri"/>
              <a:cs typeface="Times New Roman"/>
            </a:endParaRPr>
          </a:p>
        </p:txBody>
      </p:sp>
      <p:pic>
        <p:nvPicPr>
          <p:cNvPr id="5" name="Image 4" descr="Une image contenant symbole, capture d’écran, boule de billard&#10;&#10;Le contenu généré par l’IA peut être incorrect.">
            <a:extLst>
              <a:ext uri="{FF2B5EF4-FFF2-40B4-BE49-F238E27FC236}">
                <a16:creationId xmlns:a16="http://schemas.microsoft.com/office/drawing/2014/main" id="{8BBA87F0-AC78-B56A-769B-B0C1BE0810C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5164" y="6345141"/>
            <a:ext cx="1041239" cy="364305"/>
          </a:xfrm>
          <a:prstGeom prst="rect">
            <a:avLst/>
          </a:prstGeom>
        </p:spPr>
      </p:pic>
    </p:spTree>
    <p:extLst>
      <p:ext uri="{BB962C8B-B14F-4D97-AF65-F5344CB8AC3E}">
        <p14:creationId xmlns:p14="http://schemas.microsoft.com/office/powerpoint/2010/main" val="42580527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Un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4EF864-BB79-0099-BF77-C43872F0B680}"/>
              </a:ext>
            </a:extLst>
          </p:cNvPr>
          <p:cNvSpPr>
            <a:spLocks noGrp="1"/>
          </p:cNvSpPr>
          <p:nvPr>
            <p:ph type="title"/>
          </p:nvPr>
        </p:nvSpPr>
        <p:spPr/>
        <p:txBody>
          <a:bodyPr/>
          <a:lstStyle>
            <a:lvl1pPr>
              <a:defRPr>
                <a:solidFill>
                  <a:srgbClr val="CF0063"/>
                </a:solidFill>
              </a:defRPr>
            </a:lvl1pPr>
          </a:lstStyle>
          <a:p>
            <a:r>
              <a:rPr lang="fr-FR" dirty="0"/>
              <a:t>Modifiez le style du titre</a:t>
            </a:r>
            <a:endParaRPr lang="fr-CH" dirty="0"/>
          </a:p>
        </p:txBody>
      </p:sp>
      <p:sp>
        <p:nvSpPr>
          <p:cNvPr id="3" name="Espace réservé du contenu 2">
            <a:extLst>
              <a:ext uri="{FF2B5EF4-FFF2-40B4-BE49-F238E27FC236}">
                <a16:creationId xmlns:a16="http://schemas.microsoft.com/office/drawing/2014/main" id="{3D316F69-4AFC-933D-4252-F8C94C7DB434}"/>
              </a:ext>
            </a:extLst>
          </p:cNvPr>
          <p:cNvSpPr>
            <a:spLocks noGrp="1"/>
          </p:cNvSpPr>
          <p:nvPr>
            <p:ph idx="1"/>
          </p:nvPr>
        </p:nvSpPr>
        <p:spPr>
          <a:xfrm>
            <a:off x="838200" y="1986742"/>
            <a:ext cx="7333211" cy="4727054"/>
          </a:xfrm>
        </p:spPr>
        <p:txBody>
          <a:bodyPr>
            <a:normAutofit/>
          </a:bodyPr>
          <a:lstStyle>
            <a:lvl1pPr>
              <a:defRPr sz="2400"/>
            </a:lvl1pPr>
            <a:lvl2pPr>
              <a:defRPr sz="2000"/>
            </a:lvl2pPr>
            <a:lvl3pPr>
              <a:defRPr sz="1800"/>
            </a:lvl3pPr>
            <a:lvl4pPr>
              <a:defRPr sz="1600"/>
            </a:lvl4pPr>
            <a:lvl5pPr>
              <a:defRPr sz="1600"/>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4" name="Larme 3">
            <a:extLst>
              <a:ext uri="{FF2B5EF4-FFF2-40B4-BE49-F238E27FC236}">
                <a16:creationId xmlns:a16="http://schemas.microsoft.com/office/drawing/2014/main" id="{98F92BCE-75A7-4791-8C0F-6CDB82B103CE}"/>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5" name="Espace réservé du numéro de diapositive 5">
            <a:extLst>
              <a:ext uri="{FF2B5EF4-FFF2-40B4-BE49-F238E27FC236}">
                <a16:creationId xmlns:a16="http://schemas.microsoft.com/office/drawing/2014/main" id="{8B17B966-AB40-9D1D-F8B2-3F98631EAF70}"/>
              </a:ext>
            </a:extLst>
          </p:cNvPr>
          <p:cNvSpPr>
            <a:spLocks noGrp="1"/>
          </p:cNvSpPr>
          <p:nvPr>
            <p:ph type="sldNum" sz="quarter" idx="4"/>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7" name="Larme 6">
            <a:extLst>
              <a:ext uri="{FF2B5EF4-FFF2-40B4-BE49-F238E27FC236}">
                <a16:creationId xmlns:a16="http://schemas.microsoft.com/office/drawing/2014/main" id="{A118AFC7-368C-49A8-2031-E71CB29B1E33}"/>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1252501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4CC971-7E8F-61E9-F768-2F3F3F8ED935}"/>
              </a:ext>
            </a:extLst>
          </p:cNvPr>
          <p:cNvSpPr/>
          <p:nvPr userDrawn="1"/>
        </p:nvSpPr>
        <p:spPr>
          <a:xfrm>
            <a:off x="0" y="4470400"/>
            <a:ext cx="12192000" cy="2387600"/>
          </a:xfrm>
          <a:prstGeom prst="rect">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 name="Titre 1">
            <a:extLst>
              <a:ext uri="{FF2B5EF4-FFF2-40B4-BE49-F238E27FC236}">
                <a16:creationId xmlns:a16="http://schemas.microsoft.com/office/drawing/2014/main" id="{BCE9BBCE-98B1-AC06-BA98-D046F4E70F3F}"/>
              </a:ext>
            </a:extLst>
          </p:cNvPr>
          <p:cNvSpPr>
            <a:spLocks noGrp="1"/>
          </p:cNvSpPr>
          <p:nvPr>
            <p:ph type="title"/>
          </p:nvPr>
        </p:nvSpPr>
        <p:spPr>
          <a:xfrm>
            <a:off x="831850" y="2055466"/>
            <a:ext cx="10515600" cy="2198687"/>
          </a:xfrm>
        </p:spPr>
        <p:txBody>
          <a:bodyPr anchor="b"/>
          <a:lstStyle>
            <a:lvl1pPr>
              <a:defRPr sz="6000">
                <a:solidFill>
                  <a:srgbClr val="CF0063"/>
                </a:solidFill>
              </a:defRPr>
            </a:lvl1pPr>
          </a:lstStyle>
          <a:p>
            <a:r>
              <a:rPr lang="fr-FR"/>
              <a:t>Modifiez le style du titre</a:t>
            </a:r>
            <a:endParaRPr lang="fr-CH" dirty="0"/>
          </a:p>
        </p:txBody>
      </p:sp>
      <p:sp>
        <p:nvSpPr>
          <p:cNvPr id="3" name="Espace réservé du texte 2">
            <a:extLst>
              <a:ext uri="{FF2B5EF4-FFF2-40B4-BE49-F238E27FC236}">
                <a16:creationId xmlns:a16="http://schemas.microsoft.com/office/drawing/2014/main" id="{82B364F2-B375-3021-22E9-59250306F34C}"/>
              </a:ext>
            </a:extLst>
          </p:cNvPr>
          <p:cNvSpPr>
            <a:spLocks noGrp="1"/>
          </p:cNvSpPr>
          <p:nvPr>
            <p:ph type="body" idx="1"/>
          </p:nvPr>
        </p:nvSpPr>
        <p:spPr>
          <a:xfrm>
            <a:off x="831850" y="4744951"/>
            <a:ext cx="10515600" cy="511961"/>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3723138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Un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4EF864-BB79-0099-BF77-C43872F0B680}"/>
              </a:ext>
            </a:extLst>
          </p:cNvPr>
          <p:cNvSpPr>
            <a:spLocks noGrp="1"/>
          </p:cNvSpPr>
          <p:nvPr>
            <p:ph type="title"/>
          </p:nvPr>
        </p:nvSpPr>
        <p:spPr/>
        <p:txBody>
          <a:bodyPr/>
          <a:lstStyle>
            <a:lvl1pPr>
              <a:defRPr>
                <a:solidFill>
                  <a:srgbClr val="CF0063"/>
                </a:solidFill>
              </a:defRPr>
            </a:lvl1pPr>
          </a:lstStyle>
          <a:p>
            <a:r>
              <a:rPr lang="fr-FR"/>
              <a:t>Modifiez le style du titre</a:t>
            </a:r>
            <a:endParaRPr lang="fr-CH" dirty="0"/>
          </a:p>
        </p:txBody>
      </p:sp>
      <p:sp>
        <p:nvSpPr>
          <p:cNvPr id="3" name="Espace réservé du contenu 2">
            <a:extLst>
              <a:ext uri="{FF2B5EF4-FFF2-40B4-BE49-F238E27FC236}">
                <a16:creationId xmlns:a16="http://schemas.microsoft.com/office/drawing/2014/main" id="{3D316F69-4AFC-933D-4252-F8C94C7DB434}"/>
              </a:ext>
            </a:extLst>
          </p:cNvPr>
          <p:cNvSpPr>
            <a:spLocks noGrp="1"/>
          </p:cNvSpPr>
          <p:nvPr>
            <p:ph idx="1"/>
          </p:nvPr>
        </p:nvSpPr>
        <p:spPr>
          <a:xfrm>
            <a:off x="838200" y="1986742"/>
            <a:ext cx="7333211" cy="4727054"/>
          </a:xfrm>
        </p:spPr>
        <p:txBody>
          <a:bodyPr>
            <a:normAutofit/>
          </a:bodyPr>
          <a:lstStyle>
            <a:lvl1pPr>
              <a:defRPr sz="2400"/>
            </a:lvl1pPr>
            <a:lvl2pPr>
              <a:defRPr sz="2000"/>
            </a:lvl2pPr>
            <a:lvl3pPr>
              <a:defRPr sz="1800"/>
            </a:lvl3pPr>
            <a:lvl4pPr>
              <a:defRPr sz="1600"/>
            </a:lvl4pPr>
            <a:lvl5pPr>
              <a:defRPr sz="16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4" name="Larme 3">
            <a:extLst>
              <a:ext uri="{FF2B5EF4-FFF2-40B4-BE49-F238E27FC236}">
                <a16:creationId xmlns:a16="http://schemas.microsoft.com/office/drawing/2014/main" id="{98F92BCE-75A7-4791-8C0F-6CDB82B103CE}"/>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5" name="Espace réservé du numéro de diapositive 5">
            <a:extLst>
              <a:ext uri="{FF2B5EF4-FFF2-40B4-BE49-F238E27FC236}">
                <a16:creationId xmlns:a16="http://schemas.microsoft.com/office/drawing/2014/main" id="{8B17B966-AB40-9D1D-F8B2-3F98631EAF70}"/>
              </a:ext>
            </a:extLst>
          </p:cNvPr>
          <p:cNvSpPr>
            <a:spLocks noGrp="1"/>
          </p:cNvSpPr>
          <p:nvPr>
            <p:ph type="sldNum" sz="quarter" idx="4"/>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7" name="Larme 6">
            <a:extLst>
              <a:ext uri="{FF2B5EF4-FFF2-40B4-BE49-F238E27FC236}">
                <a16:creationId xmlns:a16="http://schemas.microsoft.com/office/drawing/2014/main" id="{A118AFC7-368C-49A8-2031-E71CB29B1E33}"/>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1252501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Un grand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4EF864-BB79-0099-BF77-C43872F0B680}"/>
              </a:ext>
            </a:extLst>
          </p:cNvPr>
          <p:cNvSpPr>
            <a:spLocks noGrp="1"/>
          </p:cNvSpPr>
          <p:nvPr>
            <p:ph type="title"/>
          </p:nvPr>
        </p:nvSpPr>
        <p:spPr/>
        <p:txBody>
          <a:bodyPr/>
          <a:lstStyle>
            <a:lvl1pPr>
              <a:defRPr>
                <a:solidFill>
                  <a:srgbClr val="CF0063"/>
                </a:solidFill>
              </a:defRPr>
            </a:lvl1pPr>
          </a:lstStyle>
          <a:p>
            <a:r>
              <a:rPr lang="fr-FR"/>
              <a:t>Modifiez le style du titre</a:t>
            </a:r>
            <a:endParaRPr lang="fr-CH"/>
          </a:p>
        </p:txBody>
      </p:sp>
      <p:sp>
        <p:nvSpPr>
          <p:cNvPr id="3" name="Espace réservé du contenu 2">
            <a:extLst>
              <a:ext uri="{FF2B5EF4-FFF2-40B4-BE49-F238E27FC236}">
                <a16:creationId xmlns:a16="http://schemas.microsoft.com/office/drawing/2014/main" id="{3D316F69-4AFC-933D-4252-F8C94C7DB434}"/>
              </a:ext>
            </a:extLst>
          </p:cNvPr>
          <p:cNvSpPr>
            <a:spLocks noGrp="1"/>
          </p:cNvSpPr>
          <p:nvPr>
            <p:ph idx="1"/>
          </p:nvPr>
        </p:nvSpPr>
        <p:spPr>
          <a:xfrm>
            <a:off x="838200" y="1986742"/>
            <a:ext cx="10515600" cy="4727054"/>
          </a:xfrm>
        </p:spPr>
        <p:txBody>
          <a:bodyPr>
            <a:normAutofit/>
          </a:bodyPr>
          <a:lstStyle>
            <a:lvl1pPr>
              <a:defRPr sz="2400"/>
            </a:lvl1pPr>
            <a:lvl2pPr>
              <a:defRPr sz="2000"/>
            </a:lvl2pPr>
            <a:lvl3pPr>
              <a:defRPr sz="1800"/>
            </a:lvl3pPr>
            <a:lvl4pPr>
              <a:defRPr sz="1600"/>
            </a:lvl4pPr>
            <a:lvl5pPr>
              <a:defRPr sz="16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4" name="Larme 3">
            <a:extLst>
              <a:ext uri="{FF2B5EF4-FFF2-40B4-BE49-F238E27FC236}">
                <a16:creationId xmlns:a16="http://schemas.microsoft.com/office/drawing/2014/main" id="{98F92BCE-75A7-4791-8C0F-6CDB82B103CE}"/>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5" name="Espace réservé du numéro de diapositive 5">
            <a:extLst>
              <a:ext uri="{FF2B5EF4-FFF2-40B4-BE49-F238E27FC236}">
                <a16:creationId xmlns:a16="http://schemas.microsoft.com/office/drawing/2014/main" id="{8B17B966-AB40-9D1D-F8B2-3F98631EAF70}"/>
              </a:ext>
            </a:extLst>
          </p:cNvPr>
          <p:cNvSpPr>
            <a:spLocks noGrp="1"/>
          </p:cNvSpPr>
          <p:nvPr>
            <p:ph type="sldNum" sz="quarter" idx="4"/>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7" name="Larme 6">
            <a:extLst>
              <a:ext uri="{FF2B5EF4-FFF2-40B4-BE49-F238E27FC236}">
                <a16:creationId xmlns:a16="http://schemas.microsoft.com/office/drawing/2014/main" id="{A118AFC7-368C-49A8-2031-E71CB29B1E33}"/>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3282981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115660-AF0D-25F8-FF32-FE023968FB0F}"/>
              </a:ext>
            </a:extLst>
          </p:cNvPr>
          <p:cNvSpPr>
            <a:spLocks noGrp="1"/>
          </p:cNvSpPr>
          <p:nvPr>
            <p:ph type="title"/>
          </p:nvPr>
        </p:nvSpPr>
        <p:spPr/>
        <p:txBody>
          <a:bodyPr/>
          <a:lstStyle>
            <a:lvl1pPr>
              <a:defRPr>
                <a:solidFill>
                  <a:srgbClr val="CF0063"/>
                </a:solidFill>
              </a:defRPr>
            </a:lvl1pPr>
          </a:lstStyle>
          <a:p>
            <a:r>
              <a:rPr lang="fr-FR"/>
              <a:t>Modifiez le style du titre</a:t>
            </a:r>
            <a:endParaRPr lang="fr-CH"/>
          </a:p>
        </p:txBody>
      </p:sp>
      <p:sp>
        <p:nvSpPr>
          <p:cNvPr id="3" name="Espace réservé du contenu 2">
            <a:extLst>
              <a:ext uri="{FF2B5EF4-FFF2-40B4-BE49-F238E27FC236}">
                <a16:creationId xmlns:a16="http://schemas.microsoft.com/office/drawing/2014/main" id="{097A4638-1D93-8765-5C27-6216A7D9EE6A}"/>
              </a:ext>
            </a:extLst>
          </p:cNvPr>
          <p:cNvSpPr>
            <a:spLocks noGrp="1"/>
          </p:cNvSpPr>
          <p:nvPr>
            <p:ph sz="half" idx="1"/>
          </p:nvPr>
        </p:nvSpPr>
        <p:spPr>
          <a:xfrm>
            <a:off x="838200" y="1986740"/>
            <a:ext cx="4069080" cy="4727053"/>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4" name="Espace réservé du contenu 3">
            <a:extLst>
              <a:ext uri="{FF2B5EF4-FFF2-40B4-BE49-F238E27FC236}">
                <a16:creationId xmlns:a16="http://schemas.microsoft.com/office/drawing/2014/main" id="{18FD5354-214D-AE85-8773-0F022637C911}"/>
              </a:ext>
            </a:extLst>
          </p:cNvPr>
          <p:cNvSpPr>
            <a:spLocks noGrp="1"/>
          </p:cNvSpPr>
          <p:nvPr>
            <p:ph sz="half" idx="2"/>
          </p:nvPr>
        </p:nvSpPr>
        <p:spPr>
          <a:xfrm>
            <a:off x="5250182" y="1986741"/>
            <a:ext cx="4069080" cy="4727052"/>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6" name="Larme 5">
            <a:extLst>
              <a:ext uri="{FF2B5EF4-FFF2-40B4-BE49-F238E27FC236}">
                <a16:creationId xmlns:a16="http://schemas.microsoft.com/office/drawing/2014/main" id="{596915B8-FB35-7128-FB11-83E32087CD8C}"/>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Espace réservé du numéro de diapositive 5">
            <a:extLst>
              <a:ext uri="{FF2B5EF4-FFF2-40B4-BE49-F238E27FC236}">
                <a16:creationId xmlns:a16="http://schemas.microsoft.com/office/drawing/2014/main" id="{964B8E84-88F6-1C2B-4FDF-2E771F94572B}"/>
              </a:ext>
            </a:extLst>
          </p:cNvPr>
          <p:cNvSpPr>
            <a:spLocks noGrp="1"/>
          </p:cNvSpPr>
          <p:nvPr>
            <p:ph type="sldNum" sz="quarter" idx="4"/>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10" name="Larme 9">
            <a:extLst>
              <a:ext uri="{FF2B5EF4-FFF2-40B4-BE49-F238E27FC236}">
                <a16:creationId xmlns:a16="http://schemas.microsoft.com/office/drawing/2014/main" id="{BA2224BC-A2BD-505F-A389-5334E6562E62}"/>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2129953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grands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115660-AF0D-25F8-FF32-FE023968FB0F}"/>
              </a:ext>
            </a:extLst>
          </p:cNvPr>
          <p:cNvSpPr>
            <a:spLocks noGrp="1"/>
          </p:cNvSpPr>
          <p:nvPr>
            <p:ph type="title"/>
          </p:nvPr>
        </p:nvSpPr>
        <p:spPr/>
        <p:txBody>
          <a:bodyPr/>
          <a:lstStyle>
            <a:lvl1pPr>
              <a:defRPr>
                <a:solidFill>
                  <a:srgbClr val="CF0063"/>
                </a:solidFill>
              </a:defRPr>
            </a:lvl1pPr>
          </a:lstStyle>
          <a:p>
            <a:r>
              <a:rPr lang="fr-FR"/>
              <a:t>Modifiez le style du titre</a:t>
            </a:r>
            <a:endParaRPr lang="fr-CH"/>
          </a:p>
        </p:txBody>
      </p:sp>
      <p:sp>
        <p:nvSpPr>
          <p:cNvPr id="3" name="Espace réservé du contenu 2">
            <a:extLst>
              <a:ext uri="{FF2B5EF4-FFF2-40B4-BE49-F238E27FC236}">
                <a16:creationId xmlns:a16="http://schemas.microsoft.com/office/drawing/2014/main" id="{097A4638-1D93-8765-5C27-6216A7D9EE6A}"/>
              </a:ext>
            </a:extLst>
          </p:cNvPr>
          <p:cNvSpPr>
            <a:spLocks noGrp="1"/>
          </p:cNvSpPr>
          <p:nvPr>
            <p:ph sz="half" idx="1"/>
          </p:nvPr>
        </p:nvSpPr>
        <p:spPr>
          <a:xfrm>
            <a:off x="838199" y="1986740"/>
            <a:ext cx="5149370" cy="4727053"/>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4" name="Espace réservé du contenu 3">
            <a:extLst>
              <a:ext uri="{FF2B5EF4-FFF2-40B4-BE49-F238E27FC236}">
                <a16:creationId xmlns:a16="http://schemas.microsoft.com/office/drawing/2014/main" id="{18FD5354-214D-AE85-8773-0F022637C911}"/>
              </a:ext>
            </a:extLst>
          </p:cNvPr>
          <p:cNvSpPr>
            <a:spLocks noGrp="1"/>
          </p:cNvSpPr>
          <p:nvPr>
            <p:ph sz="half" idx="2"/>
          </p:nvPr>
        </p:nvSpPr>
        <p:spPr>
          <a:xfrm>
            <a:off x="6204433" y="1986741"/>
            <a:ext cx="5149370" cy="4727052"/>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6" name="Larme 5">
            <a:extLst>
              <a:ext uri="{FF2B5EF4-FFF2-40B4-BE49-F238E27FC236}">
                <a16:creationId xmlns:a16="http://schemas.microsoft.com/office/drawing/2014/main" id="{596915B8-FB35-7128-FB11-83E32087CD8C}"/>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Espace réservé du numéro de diapositive 5">
            <a:extLst>
              <a:ext uri="{FF2B5EF4-FFF2-40B4-BE49-F238E27FC236}">
                <a16:creationId xmlns:a16="http://schemas.microsoft.com/office/drawing/2014/main" id="{964B8E84-88F6-1C2B-4FDF-2E771F94572B}"/>
              </a:ext>
            </a:extLst>
          </p:cNvPr>
          <p:cNvSpPr>
            <a:spLocks noGrp="1"/>
          </p:cNvSpPr>
          <p:nvPr>
            <p:ph type="sldNum" sz="quarter" idx="4"/>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10" name="Larme 9">
            <a:extLst>
              <a:ext uri="{FF2B5EF4-FFF2-40B4-BE49-F238E27FC236}">
                <a16:creationId xmlns:a16="http://schemas.microsoft.com/office/drawing/2014/main" id="{BA2224BC-A2BD-505F-A389-5334E6562E62}"/>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107923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ux contenus avec titr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021A66-1E07-24D3-3065-00F81713D62B}"/>
              </a:ext>
            </a:extLst>
          </p:cNvPr>
          <p:cNvSpPr>
            <a:spLocks noGrp="1"/>
          </p:cNvSpPr>
          <p:nvPr>
            <p:ph type="title"/>
          </p:nvPr>
        </p:nvSpPr>
        <p:spPr>
          <a:xfrm>
            <a:off x="839788" y="365125"/>
            <a:ext cx="10515600" cy="1325563"/>
          </a:xfrm>
        </p:spPr>
        <p:txBody>
          <a:bodyPr/>
          <a:lstStyle>
            <a:lvl1pPr>
              <a:defRPr>
                <a:solidFill>
                  <a:srgbClr val="CF0063"/>
                </a:solidFill>
              </a:defRPr>
            </a:lvl1pPr>
          </a:lstStyle>
          <a:p>
            <a:r>
              <a:rPr lang="fr-FR"/>
              <a:t>Modifiez le style du titre</a:t>
            </a:r>
            <a:endParaRPr lang="fr-CH"/>
          </a:p>
        </p:txBody>
      </p:sp>
      <p:sp>
        <p:nvSpPr>
          <p:cNvPr id="3" name="Espace réservé du texte 2">
            <a:extLst>
              <a:ext uri="{FF2B5EF4-FFF2-40B4-BE49-F238E27FC236}">
                <a16:creationId xmlns:a16="http://schemas.microsoft.com/office/drawing/2014/main" id="{778A283C-8C4C-7E8C-8016-D97678188263}"/>
              </a:ext>
            </a:extLst>
          </p:cNvPr>
          <p:cNvSpPr>
            <a:spLocks noGrp="1"/>
          </p:cNvSpPr>
          <p:nvPr>
            <p:ph type="body" idx="1"/>
          </p:nvPr>
        </p:nvSpPr>
        <p:spPr>
          <a:xfrm>
            <a:off x="839789" y="1765042"/>
            <a:ext cx="4067492" cy="82391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42A284C5-4EF9-1596-262F-0BD0B4C321BB}"/>
              </a:ext>
            </a:extLst>
          </p:cNvPr>
          <p:cNvSpPr>
            <a:spLocks noGrp="1"/>
          </p:cNvSpPr>
          <p:nvPr>
            <p:ph sz="half" idx="2"/>
          </p:nvPr>
        </p:nvSpPr>
        <p:spPr>
          <a:xfrm>
            <a:off x="839789" y="2636578"/>
            <a:ext cx="4067492" cy="3856295"/>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5" name="Espace réservé du texte 4">
            <a:extLst>
              <a:ext uri="{FF2B5EF4-FFF2-40B4-BE49-F238E27FC236}">
                <a16:creationId xmlns:a16="http://schemas.microsoft.com/office/drawing/2014/main" id="{50DF293F-E8E9-AA35-64DD-602D54C06682}"/>
              </a:ext>
            </a:extLst>
          </p:cNvPr>
          <p:cNvSpPr>
            <a:spLocks noGrp="1"/>
          </p:cNvSpPr>
          <p:nvPr>
            <p:ph type="body" sz="quarter" idx="3"/>
          </p:nvPr>
        </p:nvSpPr>
        <p:spPr>
          <a:xfrm>
            <a:off x="5250182" y="1765042"/>
            <a:ext cx="4087524" cy="82391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36400C6-B5ED-76CD-2829-122251126AC0}"/>
              </a:ext>
            </a:extLst>
          </p:cNvPr>
          <p:cNvSpPr>
            <a:spLocks noGrp="1"/>
          </p:cNvSpPr>
          <p:nvPr>
            <p:ph sz="quarter" idx="4"/>
          </p:nvPr>
        </p:nvSpPr>
        <p:spPr>
          <a:xfrm>
            <a:off x="5250182" y="2636579"/>
            <a:ext cx="4087524" cy="3856296"/>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7" name="Larme 6">
            <a:extLst>
              <a:ext uri="{FF2B5EF4-FFF2-40B4-BE49-F238E27FC236}">
                <a16:creationId xmlns:a16="http://schemas.microsoft.com/office/drawing/2014/main" id="{FE475662-AFE1-9412-5D54-C7B4301ABEB2}"/>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Espace réservé du numéro de diapositive 5">
            <a:extLst>
              <a:ext uri="{FF2B5EF4-FFF2-40B4-BE49-F238E27FC236}">
                <a16:creationId xmlns:a16="http://schemas.microsoft.com/office/drawing/2014/main" id="{7186BCC7-A045-5670-1F60-C0B270BD3195}"/>
              </a:ext>
            </a:extLst>
          </p:cNvPr>
          <p:cNvSpPr>
            <a:spLocks noGrp="1"/>
          </p:cNvSpPr>
          <p:nvPr>
            <p:ph type="sldNum" sz="quarter" idx="10"/>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11" name="Larme 10">
            <a:extLst>
              <a:ext uri="{FF2B5EF4-FFF2-40B4-BE49-F238E27FC236}">
                <a16:creationId xmlns:a16="http://schemas.microsoft.com/office/drawing/2014/main" id="{544D144E-6CFF-3060-E8FF-F39ADD5171FA}"/>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2394430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ux grands contenus avec titr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021A66-1E07-24D3-3065-00F81713D62B}"/>
              </a:ext>
            </a:extLst>
          </p:cNvPr>
          <p:cNvSpPr>
            <a:spLocks noGrp="1"/>
          </p:cNvSpPr>
          <p:nvPr>
            <p:ph type="title"/>
          </p:nvPr>
        </p:nvSpPr>
        <p:spPr>
          <a:xfrm>
            <a:off x="839788" y="365125"/>
            <a:ext cx="10515600" cy="1325563"/>
          </a:xfrm>
        </p:spPr>
        <p:txBody>
          <a:bodyPr/>
          <a:lstStyle>
            <a:lvl1pPr>
              <a:defRPr>
                <a:solidFill>
                  <a:srgbClr val="CF0063"/>
                </a:solidFill>
              </a:defRPr>
            </a:lvl1pPr>
          </a:lstStyle>
          <a:p>
            <a:r>
              <a:rPr lang="fr-FR"/>
              <a:t>Modifiez le style du titre</a:t>
            </a:r>
            <a:endParaRPr lang="fr-CH"/>
          </a:p>
        </p:txBody>
      </p:sp>
      <p:sp>
        <p:nvSpPr>
          <p:cNvPr id="3" name="Espace réservé du texte 2">
            <a:extLst>
              <a:ext uri="{FF2B5EF4-FFF2-40B4-BE49-F238E27FC236}">
                <a16:creationId xmlns:a16="http://schemas.microsoft.com/office/drawing/2014/main" id="{778A283C-8C4C-7E8C-8016-D97678188263}"/>
              </a:ext>
            </a:extLst>
          </p:cNvPr>
          <p:cNvSpPr>
            <a:spLocks noGrp="1"/>
          </p:cNvSpPr>
          <p:nvPr>
            <p:ph type="body" idx="1"/>
          </p:nvPr>
        </p:nvSpPr>
        <p:spPr>
          <a:xfrm>
            <a:off x="839789" y="1765042"/>
            <a:ext cx="5147780" cy="82391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42A284C5-4EF9-1596-262F-0BD0B4C321BB}"/>
              </a:ext>
            </a:extLst>
          </p:cNvPr>
          <p:cNvSpPr>
            <a:spLocks noGrp="1"/>
          </p:cNvSpPr>
          <p:nvPr>
            <p:ph sz="half" idx="2"/>
          </p:nvPr>
        </p:nvSpPr>
        <p:spPr>
          <a:xfrm>
            <a:off x="839789" y="2636578"/>
            <a:ext cx="5147780" cy="3856295"/>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
        <p:nvSpPr>
          <p:cNvPr id="5" name="Espace réservé du texte 4">
            <a:extLst>
              <a:ext uri="{FF2B5EF4-FFF2-40B4-BE49-F238E27FC236}">
                <a16:creationId xmlns:a16="http://schemas.microsoft.com/office/drawing/2014/main" id="{50DF293F-E8E9-AA35-64DD-602D54C06682}"/>
              </a:ext>
            </a:extLst>
          </p:cNvPr>
          <p:cNvSpPr>
            <a:spLocks noGrp="1"/>
          </p:cNvSpPr>
          <p:nvPr>
            <p:ph type="body" sz="quarter" idx="3"/>
          </p:nvPr>
        </p:nvSpPr>
        <p:spPr>
          <a:xfrm>
            <a:off x="6204433" y="1765042"/>
            <a:ext cx="5147778" cy="82391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36400C6-B5ED-76CD-2829-122251126AC0}"/>
              </a:ext>
            </a:extLst>
          </p:cNvPr>
          <p:cNvSpPr>
            <a:spLocks noGrp="1"/>
          </p:cNvSpPr>
          <p:nvPr>
            <p:ph sz="quarter" idx="4"/>
          </p:nvPr>
        </p:nvSpPr>
        <p:spPr>
          <a:xfrm>
            <a:off x="6204433" y="2636579"/>
            <a:ext cx="5147778" cy="3856296"/>
          </a:xfrm>
        </p:spPr>
        <p:txBody>
          <a:bodyPr>
            <a:normAutofit/>
          </a:bodyPr>
          <a:lstStyle>
            <a:lvl1pPr>
              <a:defRPr sz="2000"/>
            </a:lvl1pPr>
            <a:lvl2pPr>
              <a:defRPr sz="1800"/>
            </a:lvl2pPr>
            <a:lvl3pPr>
              <a:defRPr sz="1600"/>
            </a:lvl3pPr>
            <a:lvl4pPr>
              <a:defRPr sz="1400"/>
            </a:lvl4pPr>
            <a:lvl5pPr>
              <a:defRPr sz="14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7" name="Larme 6">
            <a:extLst>
              <a:ext uri="{FF2B5EF4-FFF2-40B4-BE49-F238E27FC236}">
                <a16:creationId xmlns:a16="http://schemas.microsoft.com/office/drawing/2014/main" id="{FE475662-AFE1-9412-5D54-C7B4301ABEB2}"/>
              </a:ext>
            </a:extLst>
          </p:cNvPr>
          <p:cNvSpPr/>
          <p:nvPr userDrawn="1"/>
        </p:nvSpPr>
        <p:spPr>
          <a:xfrm rot="13500000">
            <a:off x="289865" y="841821"/>
            <a:ext cx="372167" cy="372167"/>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Espace réservé du numéro de diapositive 5">
            <a:extLst>
              <a:ext uri="{FF2B5EF4-FFF2-40B4-BE49-F238E27FC236}">
                <a16:creationId xmlns:a16="http://schemas.microsoft.com/office/drawing/2014/main" id="{7186BCC7-A045-5670-1F60-C0B270BD3195}"/>
              </a:ext>
            </a:extLst>
          </p:cNvPr>
          <p:cNvSpPr>
            <a:spLocks noGrp="1"/>
          </p:cNvSpPr>
          <p:nvPr>
            <p:ph type="sldNum" sz="quarter" idx="10"/>
          </p:nvPr>
        </p:nvSpPr>
        <p:spPr>
          <a:xfrm>
            <a:off x="11683769" y="87036"/>
            <a:ext cx="508232" cy="365125"/>
          </a:xfrm>
          <a:prstGeom prst="rect">
            <a:avLst/>
          </a:prstGeom>
        </p:spPr>
        <p:txBody>
          <a:bodyPr vert="horz" lIns="91440" tIns="45720" rIns="91440" bIns="45720" rtlCol="0" anchor="ctr"/>
          <a:lstStyle>
            <a:lvl1pPr algn="r">
              <a:defRPr sz="1400" b="1">
                <a:solidFill>
                  <a:srgbClr val="CF0063"/>
                </a:solidFill>
              </a:defRPr>
            </a:lvl1pPr>
          </a:lstStyle>
          <a:p>
            <a:pPr algn="l"/>
            <a:fld id="{EA382D5B-34F5-4E3E-A4AE-74CC685E3C28}" type="slidenum">
              <a:rPr lang="fr-CH" smtClean="0"/>
              <a:pPr algn="l"/>
              <a:t>‹N°›</a:t>
            </a:fld>
            <a:endParaRPr lang="fr-CH" dirty="0"/>
          </a:p>
        </p:txBody>
      </p:sp>
      <p:sp>
        <p:nvSpPr>
          <p:cNvPr id="11" name="Larme 10">
            <a:extLst>
              <a:ext uri="{FF2B5EF4-FFF2-40B4-BE49-F238E27FC236}">
                <a16:creationId xmlns:a16="http://schemas.microsoft.com/office/drawing/2014/main" id="{544D144E-6CFF-3060-E8FF-F39ADD5171FA}"/>
              </a:ext>
            </a:extLst>
          </p:cNvPr>
          <p:cNvSpPr/>
          <p:nvPr userDrawn="1"/>
        </p:nvSpPr>
        <p:spPr>
          <a:xfrm rot="8100000">
            <a:off x="11362692" y="-682028"/>
            <a:ext cx="563972" cy="565440"/>
          </a:xfrm>
          <a:prstGeom prst="teardrop">
            <a:avLst>
              <a:gd name="adj" fmla="val 200000"/>
            </a:avLst>
          </a:prstGeom>
          <a:solidFill>
            <a:srgbClr val="CF0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77190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2C3FC78-7EB6-B148-90E6-8EE3EE304A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fr-CH" dirty="0"/>
          </a:p>
        </p:txBody>
      </p:sp>
      <p:sp>
        <p:nvSpPr>
          <p:cNvPr id="3" name="Espace réservé du texte 2">
            <a:extLst>
              <a:ext uri="{FF2B5EF4-FFF2-40B4-BE49-F238E27FC236}">
                <a16:creationId xmlns:a16="http://schemas.microsoft.com/office/drawing/2014/main" id="{4208A384-0E79-4229-C47D-D49B4EA1FDC3}"/>
              </a:ext>
            </a:extLst>
          </p:cNvPr>
          <p:cNvSpPr>
            <a:spLocks noGrp="1"/>
          </p:cNvSpPr>
          <p:nvPr>
            <p:ph type="body" idx="1"/>
          </p:nvPr>
        </p:nvSpPr>
        <p:spPr>
          <a:xfrm>
            <a:off x="838200" y="1986742"/>
            <a:ext cx="10515600" cy="4727054"/>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Tree>
    <p:extLst>
      <p:ext uri="{BB962C8B-B14F-4D97-AF65-F5344CB8AC3E}">
        <p14:creationId xmlns:p14="http://schemas.microsoft.com/office/powerpoint/2010/main" val="1364894724"/>
      </p:ext>
    </p:extLst>
  </p:cSld>
  <p:clrMap bg1="lt1" tx1="dk1" bg2="lt2" tx2="dk2" accent1="accent1" accent2="accent2" accent3="accent3" accent4="accent4" accent5="accent5" accent6="accent6" hlink="hlink" folHlink="folHlink"/>
  <p:sldLayoutIdLst>
    <p:sldLayoutId id="2147483672" r:id="rId1"/>
    <p:sldLayoutId id="2147483660" r:id="rId2"/>
    <p:sldLayoutId id="2147483651" r:id="rId3"/>
    <p:sldLayoutId id="2147483650" r:id="rId4"/>
    <p:sldLayoutId id="2147483665" r:id="rId5"/>
    <p:sldLayoutId id="2147483652" r:id="rId6"/>
    <p:sldLayoutId id="2147483666" r:id="rId7"/>
    <p:sldLayoutId id="2147483653" r:id="rId8"/>
    <p:sldLayoutId id="2147483667" r:id="rId9"/>
    <p:sldLayoutId id="2147483663" r:id="rId10"/>
    <p:sldLayoutId id="2147483664" r:id="rId11"/>
    <p:sldLayoutId id="2147483654" r:id="rId12"/>
    <p:sldLayoutId id="2147483668" r:id="rId13"/>
    <p:sldLayoutId id="2147483669" r:id="rId14"/>
    <p:sldLayoutId id="2147483670" r:id="rId15"/>
    <p:sldLayoutId id="2147483674" r:id="rId16"/>
    <p:sldLayoutId id="2147483659" r:id="rId17"/>
    <p:sldLayoutId id="2147483661" r:id="rId18"/>
    <p:sldLayoutId id="2147483662" r:id="rId19"/>
  </p:sldLayoutIdLst>
  <p:hf hdr="0" ftr="0" dt="0"/>
  <p:txStyles>
    <p:titleStyle>
      <a:lvl1pPr algn="l" defTabSz="914400" rtl="0" eaLnBrk="1" latinLnBrk="0" hangingPunct="1">
        <a:lnSpc>
          <a:spcPct val="90000"/>
        </a:lnSpc>
        <a:spcBef>
          <a:spcPct val="0"/>
        </a:spcBef>
        <a:buNone/>
        <a:defRPr sz="4400" b="1" kern="1200">
          <a:solidFill>
            <a:srgbClr val="CF0063"/>
          </a:solidFill>
          <a:latin typeface="+mn-lt"/>
          <a:ea typeface="+mj-ea"/>
          <a:cs typeface="+mj-cs"/>
        </a:defRPr>
      </a:lvl1pPr>
    </p:titleStyle>
    <p:bodyStyle>
      <a:lvl1pPr marL="228600" indent="-228600" algn="l" defTabSz="914400" rtl="0" eaLnBrk="1" latinLnBrk="0" hangingPunct="1">
        <a:lnSpc>
          <a:spcPct val="90000"/>
        </a:lnSpc>
        <a:spcBef>
          <a:spcPts val="1000"/>
        </a:spcBef>
        <a:buClr>
          <a:srgbClr val="CF0063"/>
        </a:buClr>
        <a:buFont typeface="Wingdings" panose="05000000000000000000" pitchFamily="2" charset="2"/>
        <a:buChar char="§"/>
        <a:defRPr sz="2800" kern="1200">
          <a:solidFill>
            <a:schemeClr val="bg2">
              <a:lumMod val="25000"/>
            </a:schemeClr>
          </a:solidFill>
          <a:latin typeface="+mn-lt"/>
          <a:ea typeface="+mn-ea"/>
          <a:cs typeface="+mn-cs"/>
        </a:defRPr>
      </a:lvl1pPr>
      <a:lvl2pPr marL="685800" indent="-228600" algn="l" defTabSz="914400" rtl="0" eaLnBrk="1" latinLnBrk="0" hangingPunct="1">
        <a:lnSpc>
          <a:spcPct val="90000"/>
        </a:lnSpc>
        <a:spcBef>
          <a:spcPts val="500"/>
        </a:spcBef>
        <a:buClr>
          <a:srgbClr val="CF0063"/>
        </a:buClr>
        <a:buFont typeface="Wingdings" panose="05000000000000000000" pitchFamily="2" charset="2"/>
        <a:buChar char="§"/>
        <a:defRPr sz="2400" kern="1200">
          <a:solidFill>
            <a:schemeClr val="bg2">
              <a:lumMod val="25000"/>
            </a:schemeClr>
          </a:solidFill>
          <a:latin typeface="+mn-lt"/>
          <a:ea typeface="+mn-ea"/>
          <a:cs typeface="+mn-cs"/>
        </a:defRPr>
      </a:lvl2pPr>
      <a:lvl3pPr marL="1143000" indent="-228600" algn="l" defTabSz="914400" rtl="0" eaLnBrk="1" latinLnBrk="0" hangingPunct="1">
        <a:lnSpc>
          <a:spcPct val="90000"/>
        </a:lnSpc>
        <a:spcBef>
          <a:spcPts val="500"/>
        </a:spcBef>
        <a:buClr>
          <a:srgbClr val="CF0063"/>
        </a:buClr>
        <a:buFont typeface="Wingdings" panose="05000000000000000000" pitchFamily="2" charset="2"/>
        <a:buChar char="§"/>
        <a:defRPr sz="2000" kern="120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500"/>
        </a:spcBef>
        <a:buClr>
          <a:srgbClr val="CF0063"/>
        </a:buClr>
        <a:buFont typeface="Wingdings" panose="05000000000000000000" pitchFamily="2" charset="2"/>
        <a:buChar char="§"/>
        <a:defRPr sz="1800" kern="1200">
          <a:solidFill>
            <a:schemeClr val="bg2">
              <a:lumMod val="25000"/>
            </a:schemeClr>
          </a:solidFill>
          <a:latin typeface="+mn-lt"/>
          <a:ea typeface="+mn-ea"/>
          <a:cs typeface="+mn-cs"/>
        </a:defRPr>
      </a:lvl4pPr>
      <a:lvl5pPr marL="2057400" indent="-228600" algn="l" defTabSz="914400" rtl="0" eaLnBrk="1" latinLnBrk="0" hangingPunct="1">
        <a:lnSpc>
          <a:spcPct val="90000"/>
        </a:lnSpc>
        <a:spcBef>
          <a:spcPts val="500"/>
        </a:spcBef>
        <a:buClr>
          <a:srgbClr val="CF0063"/>
        </a:buClr>
        <a:buFont typeface="Wingdings" panose="05000000000000000000" pitchFamily="2" charset="2"/>
        <a:buChar char="§"/>
        <a:defRPr sz="1800" kern="1200">
          <a:solidFill>
            <a:schemeClr val="bg2">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2C3FC78-7EB6-B148-90E6-8EE3EE304A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fr-CH"/>
          </a:p>
        </p:txBody>
      </p:sp>
      <p:sp>
        <p:nvSpPr>
          <p:cNvPr id="3" name="Espace réservé du texte 2">
            <a:extLst>
              <a:ext uri="{FF2B5EF4-FFF2-40B4-BE49-F238E27FC236}">
                <a16:creationId xmlns:a16="http://schemas.microsoft.com/office/drawing/2014/main" id="{4208A384-0E79-4229-C47D-D49B4EA1FDC3}"/>
              </a:ext>
            </a:extLst>
          </p:cNvPr>
          <p:cNvSpPr>
            <a:spLocks noGrp="1"/>
          </p:cNvSpPr>
          <p:nvPr>
            <p:ph type="body" idx="1"/>
          </p:nvPr>
        </p:nvSpPr>
        <p:spPr>
          <a:xfrm>
            <a:off x="838200" y="1986742"/>
            <a:ext cx="10515600" cy="4727054"/>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Tree>
    <p:extLst>
      <p:ext uri="{BB962C8B-B14F-4D97-AF65-F5344CB8AC3E}">
        <p14:creationId xmlns:p14="http://schemas.microsoft.com/office/powerpoint/2010/main" val="1364894724"/>
      </p:ext>
    </p:extLst>
  </p:cSld>
  <p:clrMap bg1="lt1" tx1="dk1" bg2="lt2" tx2="dk2" accent1="accent1" accent2="accent2" accent3="accent3" accent4="accent4" accent5="accent5" accent6="accent6" hlink="hlink" folHlink="folHlink"/>
  <p:sldLayoutIdLst>
    <p:sldLayoutId id="2147483677" r:id="rId1"/>
    <p:sldLayoutId id="2147483676" r:id="rId2"/>
  </p:sldLayoutIdLst>
  <p:hf hdr="0" ftr="0" dt="0"/>
  <p:txStyles>
    <p:titleStyle>
      <a:lvl1pPr algn="l" defTabSz="914400" rtl="0" eaLnBrk="1" latinLnBrk="0" hangingPunct="1">
        <a:lnSpc>
          <a:spcPct val="90000"/>
        </a:lnSpc>
        <a:spcBef>
          <a:spcPct val="0"/>
        </a:spcBef>
        <a:buNone/>
        <a:defRPr sz="4400" b="1" kern="1200">
          <a:solidFill>
            <a:srgbClr val="CF0063"/>
          </a:solidFill>
          <a:latin typeface="+mn-lt"/>
          <a:ea typeface="+mj-ea"/>
          <a:cs typeface="+mj-cs"/>
        </a:defRPr>
      </a:lvl1pPr>
    </p:titleStyle>
    <p:bodyStyle>
      <a:lvl1pPr marL="228600" indent="-228600" algn="l" defTabSz="914400" rtl="0" eaLnBrk="1" latinLnBrk="0" hangingPunct="1">
        <a:lnSpc>
          <a:spcPct val="90000"/>
        </a:lnSpc>
        <a:spcBef>
          <a:spcPts val="1000"/>
        </a:spcBef>
        <a:buClr>
          <a:srgbClr val="CF0063"/>
        </a:buClr>
        <a:buFont typeface="Wingdings" panose="05000000000000000000" pitchFamily="2" charset="2"/>
        <a:buChar char="§"/>
        <a:defRPr sz="2800" kern="1200">
          <a:solidFill>
            <a:schemeClr val="bg2">
              <a:lumMod val="25000"/>
            </a:schemeClr>
          </a:solidFill>
          <a:latin typeface="+mn-lt"/>
          <a:ea typeface="+mn-ea"/>
          <a:cs typeface="+mn-cs"/>
        </a:defRPr>
      </a:lvl1pPr>
      <a:lvl2pPr marL="685800" indent="-228600" algn="l" defTabSz="914400" rtl="0" eaLnBrk="1" latinLnBrk="0" hangingPunct="1">
        <a:lnSpc>
          <a:spcPct val="90000"/>
        </a:lnSpc>
        <a:spcBef>
          <a:spcPts val="500"/>
        </a:spcBef>
        <a:buClr>
          <a:srgbClr val="CF0063"/>
        </a:buClr>
        <a:buFont typeface="Wingdings" panose="05000000000000000000" pitchFamily="2" charset="2"/>
        <a:buChar char="§"/>
        <a:defRPr sz="2400" kern="1200">
          <a:solidFill>
            <a:schemeClr val="bg2">
              <a:lumMod val="25000"/>
            </a:schemeClr>
          </a:solidFill>
          <a:latin typeface="+mn-lt"/>
          <a:ea typeface="+mn-ea"/>
          <a:cs typeface="+mn-cs"/>
        </a:defRPr>
      </a:lvl2pPr>
      <a:lvl3pPr marL="1143000" indent="-228600" algn="l" defTabSz="914400" rtl="0" eaLnBrk="1" latinLnBrk="0" hangingPunct="1">
        <a:lnSpc>
          <a:spcPct val="90000"/>
        </a:lnSpc>
        <a:spcBef>
          <a:spcPts val="500"/>
        </a:spcBef>
        <a:buClr>
          <a:srgbClr val="CF0063"/>
        </a:buClr>
        <a:buFont typeface="Wingdings" panose="05000000000000000000" pitchFamily="2" charset="2"/>
        <a:buChar char="§"/>
        <a:defRPr sz="2000" kern="120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500"/>
        </a:spcBef>
        <a:buClr>
          <a:srgbClr val="CF0063"/>
        </a:buClr>
        <a:buFont typeface="Wingdings" panose="05000000000000000000" pitchFamily="2" charset="2"/>
        <a:buChar char="§"/>
        <a:defRPr sz="1800" kern="1200">
          <a:solidFill>
            <a:schemeClr val="bg2">
              <a:lumMod val="25000"/>
            </a:schemeClr>
          </a:solidFill>
          <a:latin typeface="+mn-lt"/>
          <a:ea typeface="+mn-ea"/>
          <a:cs typeface="+mn-cs"/>
        </a:defRPr>
      </a:lvl4pPr>
      <a:lvl5pPr marL="2057400" indent="-228600" algn="l" defTabSz="914400" rtl="0" eaLnBrk="1" latinLnBrk="0" hangingPunct="1">
        <a:lnSpc>
          <a:spcPct val="90000"/>
        </a:lnSpc>
        <a:spcBef>
          <a:spcPts val="500"/>
        </a:spcBef>
        <a:buClr>
          <a:srgbClr val="CF0063"/>
        </a:buClr>
        <a:buFont typeface="Wingdings" panose="05000000000000000000" pitchFamily="2" charset="2"/>
        <a:buChar char="§"/>
        <a:defRPr sz="1800" kern="1200">
          <a:solidFill>
            <a:schemeClr val="bg2">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doi.org/10.5281/zenodo.17307064"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hyperlink" Target="https://creativecommons.org/licenses/by/4.0/https:/creativecommons.org/licenses/by/4.0/" TargetMode="External"/><Relationship Id="rId4" Type="http://schemas.openxmlformats.org/officeDocument/2006/relationships/hyperlink" Target="https://libereurope.eu/wp-content/uploads/2020/09/LIBER-FAIR-Data.pdf"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hyperlink" Target="mailto:researchdata-info@unige.ch" TargetMode="External"/><Relationship Id="rId7" Type="http://schemas.openxmlformats.org/officeDocument/2006/relationships/image" Target="../media/image35.sv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34.png"/><Relationship Id="rId5" Type="http://schemas.openxmlformats.org/officeDocument/2006/relationships/hyperlink" Target="mailto:Dimitri.Donze@unige.ch" TargetMode="External"/><Relationship Id="rId4" Type="http://schemas.openxmlformats.org/officeDocument/2006/relationships/hyperlink" Target="mailto:Floriane.Muller@unige.ch"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hyperlink" Target="http://www.snf.ch/fr/leFNS/points-de-vue-politique-de-recherche/open_research_data/Pages/data-management-plan-dmp-directives-pour-les-chercheuses-et-chercheurs.aspx" TargetMode="External"/><Relationship Id="rId11" Type="http://schemas.openxmlformats.org/officeDocument/2006/relationships/hyperlink" Target="https://www.unige.ch/openscience/accueil/charte-open-science" TargetMode="External"/><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www.datafairport.org/" TargetMode="External"/><Relationship Id="rId5" Type="http://schemas.openxmlformats.org/officeDocument/2006/relationships/hyperlink" Target="https://creativecommons.org/licenses/by-sa/4.0/deed.en" TargetMode="External"/><Relationship Id="rId4" Type="http://schemas.openxmlformats.org/officeDocument/2006/relationships/hyperlink" Target="https://commons.wikimedia.org/wiki/File:FAIR_data_principles.jpg?uselang=en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datafairport.org/"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hyperlink" Target="http://creativecommons.org/licenses/by/4.0" TargetMode="External"/><Relationship Id="rId4" Type="http://schemas.openxmlformats.org/officeDocument/2006/relationships/hyperlink" Target="https://doi.org/10.1038/sdata.2016.18"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academic.oup.com/gbe/article/14/12/evac167/6852765#390186370" TargetMode="External"/><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s://open-science-training-handbook.gitbook.io/book" TargetMode="External"/><Relationship Id="rId5" Type="http://schemas.openxmlformats.org/officeDocument/2006/relationships/hyperlink" Target="https://creativecommons.org/public-domain/cc0/" TargetMode="Externa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hyperlink" Target="https://yareta.unige.ch/home" TargetMode="External"/><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hyperlink" Target="https://www.re3data.org/" TargetMode="External"/><Relationship Id="rId5" Type="http://schemas.openxmlformats.org/officeDocument/2006/relationships/hyperlink" Target="https://open-science-training-handbook.gitbook.io/book" TargetMode="External"/><Relationship Id="rId4" Type="http://schemas.openxmlformats.org/officeDocument/2006/relationships/hyperlink" Target="https://creativecommons.org/public-domain/cc0/" TargetMode="External"/><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3" Type="http://schemas.openxmlformats.org/officeDocument/2006/relationships/hyperlink" Target="https://creativecommons.org/public-domain/cc0/" TargetMode="External"/><Relationship Id="rId7" Type="http://schemas.openxmlformats.org/officeDocument/2006/relationships/image" Target="../media/image21.svg"/><Relationship Id="rId12" Type="http://schemas.openxmlformats.org/officeDocument/2006/relationships/hyperlink" Target="https://fairsharing.org/"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6.png"/><Relationship Id="rId10" Type="http://schemas.openxmlformats.org/officeDocument/2006/relationships/hyperlink" Target="https://www.dcc.ac.uk/guidance/standards/metadata" TargetMode="External"/><Relationship Id="rId4" Type="http://schemas.openxmlformats.org/officeDocument/2006/relationships/hyperlink" Target="https://open-science-training-handbook.gitbook.io/book" TargetMode="External"/><Relationship Id="rId9" Type="http://schemas.openxmlformats.org/officeDocument/2006/relationships/image" Target="../media/image23.svg"/><Relationship Id="rId14" Type="http://schemas.openxmlformats.org/officeDocument/2006/relationships/hyperlink" Target="https://bioportal.bioontology.org/"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data.research.cornell.edu/data-management/sharing/readme/" TargetMode="External"/><Relationship Id="rId3" Type="http://schemas.openxmlformats.org/officeDocument/2006/relationships/hyperlink" Target="https://creativecommons.org/public-domain/cc0/" TargetMode="External"/><Relationship Id="rId7" Type="http://schemas.openxmlformats.org/officeDocument/2006/relationships/image" Target="../media/image28.svg"/><Relationship Id="rId12"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7.png"/><Relationship Id="rId11" Type="http://schemas.openxmlformats.org/officeDocument/2006/relationships/hyperlink" Target="https://creativecommons.org/" TargetMode="External"/><Relationship Id="rId5" Type="http://schemas.openxmlformats.org/officeDocument/2006/relationships/image" Target="../media/image15.png"/><Relationship Id="rId10" Type="http://schemas.openxmlformats.org/officeDocument/2006/relationships/image" Target="../media/image30.svg"/><Relationship Id="rId4" Type="http://schemas.openxmlformats.org/officeDocument/2006/relationships/hyperlink" Target="https://open-science-training-handbook.gitbook.io/book" TargetMode="External"/><Relationship Id="rId9"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hyperlink" Target="https://ardc.edu.au/resource/fair-data-self-assessment-tool/"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hyperlink" Target="https://fairassist.org/#!/" TargetMode="Externa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D37A27-4DB0-4617-0285-7AB222465A5E}"/>
              </a:ext>
            </a:extLst>
          </p:cNvPr>
          <p:cNvSpPr>
            <a:spLocks noGrp="1"/>
          </p:cNvSpPr>
          <p:nvPr>
            <p:ph type="ctrTitle"/>
          </p:nvPr>
        </p:nvSpPr>
        <p:spPr>
          <a:xfrm>
            <a:off x="546651" y="1289020"/>
            <a:ext cx="11098697" cy="2691792"/>
          </a:xfrm>
        </p:spPr>
        <p:txBody>
          <a:bodyPr>
            <a:normAutofit/>
          </a:bodyPr>
          <a:lstStyle/>
          <a:p>
            <a:r>
              <a:rPr lang="fr-CH" sz="5300" i="1" dirty="0"/>
              <a:t>Gérer ses données selon les principes FAIR</a:t>
            </a:r>
            <a:endParaRPr lang="fr-CH" dirty="0"/>
          </a:p>
        </p:txBody>
      </p:sp>
      <p:sp>
        <p:nvSpPr>
          <p:cNvPr id="3" name="Sous-titre 2">
            <a:extLst>
              <a:ext uri="{FF2B5EF4-FFF2-40B4-BE49-F238E27FC236}">
                <a16:creationId xmlns:a16="http://schemas.microsoft.com/office/drawing/2014/main" id="{C53F13FA-3328-F606-2DFE-CBB460550547}"/>
              </a:ext>
            </a:extLst>
          </p:cNvPr>
          <p:cNvSpPr>
            <a:spLocks noGrp="1"/>
          </p:cNvSpPr>
          <p:nvPr>
            <p:ph type="subTitle" idx="1"/>
          </p:nvPr>
        </p:nvSpPr>
        <p:spPr>
          <a:xfrm>
            <a:off x="546651" y="5390134"/>
            <a:ext cx="4927717" cy="885371"/>
          </a:xfrm>
        </p:spPr>
        <p:txBody>
          <a:bodyPr/>
          <a:lstStyle/>
          <a:p>
            <a:r>
              <a:rPr lang="fr-CH" dirty="0"/>
              <a:t>Dimitri Donzé et Floriane Muller</a:t>
            </a:r>
          </a:p>
          <a:p>
            <a:r>
              <a:rPr lang="fr-CH" dirty="0"/>
              <a:t>10 octobre 2025</a:t>
            </a:r>
          </a:p>
        </p:txBody>
      </p:sp>
      <p:sp>
        <p:nvSpPr>
          <p:cNvPr id="4" name="Titre 1">
            <a:extLst>
              <a:ext uri="{FF2B5EF4-FFF2-40B4-BE49-F238E27FC236}">
                <a16:creationId xmlns:a16="http://schemas.microsoft.com/office/drawing/2014/main" id="{84C19665-C213-E3FF-D44B-37B53D09E233}"/>
              </a:ext>
            </a:extLst>
          </p:cNvPr>
          <p:cNvSpPr txBox="1">
            <a:spLocks/>
          </p:cNvSpPr>
          <p:nvPr/>
        </p:nvSpPr>
        <p:spPr>
          <a:xfrm>
            <a:off x="7532988" y="2083104"/>
            <a:ext cx="4545132" cy="269179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kern="1200">
                <a:solidFill>
                  <a:schemeClr val="bg1"/>
                </a:solidFill>
                <a:latin typeface="+mn-lt"/>
                <a:ea typeface="+mj-ea"/>
                <a:cs typeface="+mj-cs"/>
              </a:defRPr>
            </a:lvl1pPr>
          </a:lstStyle>
          <a:p>
            <a:r>
              <a:rPr lang="fr-FR" sz="5300" dirty="0"/>
              <a:t>en 15 minutes</a:t>
            </a:r>
            <a:endParaRPr lang="fr-CH" dirty="0"/>
          </a:p>
        </p:txBody>
      </p:sp>
      <p:sp>
        <p:nvSpPr>
          <p:cNvPr id="6" name="Sous-titre 2">
            <a:extLst>
              <a:ext uri="{FF2B5EF4-FFF2-40B4-BE49-F238E27FC236}">
                <a16:creationId xmlns:a16="http://schemas.microsoft.com/office/drawing/2014/main" id="{381307BF-966E-927E-2006-9AECEEEBF10F}"/>
              </a:ext>
            </a:extLst>
          </p:cNvPr>
          <p:cNvSpPr txBox="1">
            <a:spLocks/>
          </p:cNvSpPr>
          <p:nvPr/>
        </p:nvSpPr>
        <p:spPr>
          <a:xfrm>
            <a:off x="7400641" y="5850773"/>
            <a:ext cx="4927717" cy="424732"/>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Clr>
                <a:srgbClr val="CF0063"/>
              </a:buClr>
              <a:buFont typeface="Wingdings" panose="05000000000000000000" pitchFamily="2" charset="2"/>
              <a:buNone/>
              <a:defRPr sz="2400" kern="1200">
                <a:solidFill>
                  <a:schemeClr val="bg2">
                    <a:lumMod val="25000"/>
                  </a:schemeClr>
                </a:solidFill>
                <a:latin typeface="+mn-lt"/>
                <a:ea typeface="+mn-ea"/>
                <a:cs typeface="+mn-cs"/>
              </a:defRPr>
            </a:lvl1pPr>
            <a:lvl2pPr marL="457200" indent="0" algn="ctr" defTabSz="914400" rtl="0" eaLnBrk="1" latinLnBrk="0" hangingPunct="1">
              <a:lnSpc>
                <a:spcPct val="90000"/>
              </a:lnSpc>
              <a:spcBef>
                <a:spcPts val="500"/>
              </a:spcBef>
              <a:buClr>
                <a:srgbClr val="CF0063"/>
              </a:buClr>
              <a:buFont typeface="Wingdings" panose="05000000000000000000" pitchFamily="2" charset="2"/>
              <a:buNone/>
              <a:defRPr sz="2000" kern="1200">
                <a:solidFill>
                  <a:schemeClr val="bg2">
                    <a:lumMod val="25000"/>
                  </a:schemeClr>
                </a:solidFill>
                <a:latin typeface="+mn-lt"/>
                <a:ea typeface="+mn-ea"/>
                <a:cs typeface="+mn-cs"/>
              </a:defRPr>
            </a:lvl2pPr>
            <a:lvl3pPr marL="914400" indent="0" algn="ctr" defTabSz="914400" rtl="0" eaLnBrk="1" latinLnBrk="0" hangingPunct="1">
              <a:lnSpc>
                <a:spcPct val="90000"/>
              </a:lnSpc>
              <a:spcBef>
                <a:spcPts val="500"/>
              </a:spcBef>
              <a:buClr>
                <a:srgbClr val="CF0063"/>
              </a:buClr>
              <a:buFont typeface="Wingdings" panose="05000000000000000000" pitchFamily="2" charset="2"/>
              <a:buNone/>
              <a:defRPr sz="1800" kern="1200">
                <a:solidFill>
                  <a:schemeClr val="bg2">
                    <a:lumMod val="25000"/>
                  </a:schemeClr>
                </a:solidFill>
                <a:latin typeface="+mn-lt"/>
                <a:ea typeface="+mn-ea"/>
                <a:cs typeface="+mn-cs"/>
              </a:defRPr>
            </a:lvl3pPr>
            <a:lvl4pPr marL="1371600" indent="0" algn="ctr" defTabSz="914400" rtl="0" eaLnBrk="1" latinLnBrk="0" hangingPunct="1">
              <a:lnSpc>
                <a:spcPct val="90000"/>
              </a:lnSpc>
              <a:spcBef>
                <a:spcPts val="500"/>
              </a:spcBef>
              <a:buClr>
                <a:srgbClr val="CF0063"/>
              </a:buClr>
              <a:buFont typeface="Wingdings" panose="05000000000000000000" pitchFamily="2" charset="2"/>
              <a:buNone/>
              <a:defRPr sz="1600" kern="1200">
                <a:solidFill>
                  <a:schemeClr val="bg2">
                    <a:lumMod val="25000"/>
                  </a:schemeClr>
                </a:solidFill>
                <a:latin typeface="+mn-lt"/>
                <a:ea typeface="+mn-ea"/>
                <a:cs typeface="+mn-cs"/>
              </a:defRPr>
            </a:lvl4pPr>
            <a:lvl5pPr marL="1828800" indent="0" algn="ctr" defTabSz="914400" rtl="0" eaLnBrk="1" latinLnBrk="0" hangingPunct="1">
              <a:lnSpc>
                <a:spcPct val="90000"/>
              </a:lnSpc>
              <a:spcBef>
                <a:spcPts val="500"/>
              </a:spcBef>
              <a:buClr>
                <a:srgbClr val="CF0063"/>
              </a:buClr>
              <a:buFont typeface="Wingdings" panose="05000000000000000000" pitchFamily="2" charset="2"/>
              <a:buNone/>
              <a:defRPr sz="1600" kern="1200">
                <a:solidFill>
                  <a:schemeClr val="bg2">
                    <a:lumMod val="2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CH" sz="2400" dirty="0"/>
              <a:t>DOI: </a:t>
            </a:r>
            <a:r>
              <a:rPr lang="fr-CH" sz="2400" dirty="0">
                <a:hlinkClick r:id="rId3"/>
              </a:rPr>
              <a:t>10.5281/zenodo.17307064</a:t>
            </a:r>
            <a:endParaRPr lang="fr-CH" sz="2400" dirty="0">
              <a:highlight>
                <a:srgbClr val="FFFF00"/>
              </a:highlight>
            </a:endParaRPr>
          </a:p>
        </p:txBody>
      </p:sp>
    </p:spTree>
    <p:extLst>
      <p:ext uri="{BB962C8B-B14F-4D97-AF65-F5344CB8AC3E}">
        <p14:creationId xmlns:p14="http://schemas.microsoft.com/office/powerpoint/2010/main" val="2149264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C0FF137-1E8D-B328-C8E8-7B8F920905C2}"/>
              </a:ext>
            </a:extLst>
          </p:cNvPr>
          <p:cNvSpPr>
            <a:spLocks noGrp="1"/>
          </p:cNvSpPr>
          <p:nvPr>
            <p:ph type="title"/>
          </p:nvPr>
        </p:nvSpPr>
        <p:spPr>
          <a:xfrm>
            <a:off x="838200" y="365125"/>
            <a:ext cx="10515600" cy="1325563"/>
          </a:xfrm>
        </p:spPr>
        <p:txBody>
          <a:bodyPr/>
          <a:lstStyle/>
          <a:p>
            <a:r>
              <a:rPr lang="fr-FR" dirty="0"/>
              <a:t>Pour résumer</a:t>
            </a:r>
            <a:endParaRPr lang="fr-CH" dirty="0"/>
          </a:p>
        </p:txBody>
      </p:sp>
      <p:sp>
        <p:nvSpPr>
          <p:cNvPr id="2" name="Espace réservé du numéro de diapositive 1">
            <a:extLst>
              <a:ext uri="{FF2B5EF4-FFF2-40B4-BE49-F238E27FC236}">
                <a16:creationId xmlns:a16="http://schemas.microsoft.com/office/drawing/2014/main" id="{04FE912E-823F-1DC0-DF8A-FD3600F2BD62}"/>
              </a:ext>
            </a:extLst>
          </p:cNvPr>
          <p:cNvSpPr>
            <a:spLocks noGrp="1"/>
          </p:cNvSpPr>
          <p:nvPr>
            <p:ph type="sldNum" sz="quarter" idx="4"/>
          </p:nvPr>
        </p:nvSpPr>
        <p:spPr/>
        <p:txBody>
          <a:bodyPr/>
          <a:lstStyle/>
          <a:p>
            <a:pPr algn="l"/>
            <a:fld id="{EA382D5B-34F5-4E3E-A4AE-74CC685E3C28}" type="slidenum">
              <a:rPr lang="fr-CH" smtClean="0"/>
              <a:pPr algn="l"/>
              <a:t>10</a:t>
            </a:fld>
            <a:endParaRPr lang="fr-CH" dirty="0"/>
          </a:p>
        </p:txBody>
      </p:sp>
      <p:pic>
        <p:nvPicPr>
          <p:cNvPr id="3" name="Image 2">
            <a:extLst>
              <a:ext uri="{FF2B5EF4-FFF2-40B4-BE49-F238E27FC236}">
                <a16:creationId xmlns:a16="http://schemas.microsoft.com/office/drawing/2014/main" id="{893B4534-FF27-E684-1E12-EFBE69221991}"/>
              </a:ext>
            </a:extLst>
          </p:cNvPr>
          <p:cNvPicPr>
            <a:picLocks noChangeAspect="1"/>
          </p:cNvPicPr>
          <p:nvPr/>
        </p:nvPicPr>
        <p:blipFill>
          <a:blip r:embed="rId3"/>
          <a:stretch>
            <a:fillRect/>
          </a:stretch>
        </p:blipFill>
        <p:spPr>
          <a:xfrm>
            <a:off x="0" y="1315866"/>
            <a:ext cx="6868671" cy="4706121"/>
          </a:xfrm>
          <a:prstGeom prst="rect">
            <a:avLst/>
          </a:prstGeom>
        </p:spPr>
      </p:pic>
      <p:sp>
        <p:nvSpPr>
          <p:cNvPr id="5" name="ZoneTexte 4">
            <a:extLst>
              <a:ext uri="{FF2B5EF4-FFF2-40B4-BE49-F238E27FC236}">
                <a16:creationId xmlns:a16="http://schemas.microsoft.com/office/drawing/2014/main" id="{DF95727D-493B-30F5-8A92-5E4E5CD5C0D9}"/>
              </a:ext>
            </a:extLst>
          </p:cNvPr>
          <p:cNvSpPr txBox="1"/>
          <p:nvPr/>
        </p:nvSpPr>
        <p:spPr>
          <a:xfrm>
            <a:off x="524522" y="6021987"/>
            <a:ext cx="6309118" cy="738664"/>
          </a:xfrm>
          <a:prstGeom prst="rect">
            <a:avLst/>
          </a:prstGeom>
          <a:noFill/>
        </p:spPr>
        <p:txBody>
          <a:bodyPr wrap="square">
            <a:spAutoFit/>
          </a:bodyPr>
          <a:lstStyle/>
          <a:p>
            <a:r>
              <a:rPr lang="en-US" sz="1400" dirty="0"/>
              <a:t>Association of European Research Libraries. (2020). Implementing FAIR Data Principles: The Role of Libraries. </a:t>
            </a:r>
            <a:r>
              <a:rPr lang="en-US" sz="1400" dirty="0">
                <a:hlinkClick r:id="rId4"/>
              </a:rPr>
              <a:t>https://libereurope.eu/wp-content/uploads/2020/09/LIBER-FAIR-Data.pdf</a:t>
            </a:r>
            <a:r>
              <a:rPr lang="en-US" sz="1400" dirty="0"/>
              <a:t> </a:t>
            </a:r>
            <a:r>
              <a:rPr lang="en-GB" sz="1400" dirty="0"/>
              <a:t>licensed under </a:t>
            </a:r>
            <a:r>
              <a:rPr lang="en-GB" sz="1400" dirty="0">
                <a:hlinkClick r:id="rId5"/>
              </a:rPr>
              <a:t>CC BY 4.0</a:t>
            </a:r>
            <a:endParaRPr lang="en-GB" sz="1400" dirty="0"/>
          </a:p>
        </p:txBody>
      </p:sp>
      <p:sp>
        <p:nvSpPr>
          <p:cNvPr id="10" name="ZoneTexte 9">
            <a:extLst>
              <a:ext uri="{FF2B5EF4-FFF2-40B4-BE49-F238E27FC236}">
                <a16:creationId xmlns:a16="http://schemas.microsoft.com/office/drawing/2014/main" id="{828B99F6-4E50-F805-0F3C-81374A970C3A}"/>
              </a:ext>
            </a:extLst>
          </p:cNvPr>
          <p:cNvSpPr txBox="1"/>
          <p:nvPr/>
        </p:nvSpPr>
        <p:spPr>
          <a:xfrm>
            <a:off x="6817245" y="1712064"/>
            <a:ext cx="5120640" cy="4832092"/>
          </a:xfrm>
          <a:prstGeom prst="rect">
            <a:avLst/>
          </a:prstGeom>
          <a:noFill/>
        </p:spPr>
        <p:txBody>
          <a:bodyPr wrap="square">
            <a:spAutoFit/>
          </a:bodyPr>
          <a:lstStyle/>
          <a:p>
            <a:pPr marL="457200" indent="-457200">
              <a:buClr>
                <a:srgbClr val="CF0063"/>
              </a:buClr>
              <a:buFont typeface="Wingdings" panose="05000000000000000000" pitchFamily="2" charset="2"/>
              <a:buChar char="ü"/>
            </a:pPr>
            <a:r>
              <a:rPr lang="fr-CH" sz="2200" dirty="0"/>
              <a:t>Facilitez-vous la vie – réfléchissez-y aussi tôt que possible</a:t>
            </a:r>
          </a:p>
          <a:p>
            <a:pPr marL="457200" indent="-457200">
              <a:buClr>
                <a:srgbClr val="CF0063"/>
              </a:buClr>
              <a:buFont typeface="Wingdings" panose="05000000000000000000" pitchFamily="2" charset="2"/>
              <a:buChar char="ü"/>
            </a:pPr>
            <a:endParaRPr lang="fr-CH" sz="2200" dirty="0"/>
          </a:p>
          <a:p>
            <a:pPr marL="457200" indent="-457200">
              <a:buClr>
                <a:srgbClr val="CF0063"/>
              </a:buClr>
              <a:buFont typeface="Wingdings" panose="05000000000000000000" pitchFamily="2" charset="2"/>
              <a:buChar char="ü"/>
            </a:pPr>
            <a:r>
              <a:rPr lang="fr-CH" sz="2200" dirty="0"/>
              <a:t>Travailler sur la </a:t>
            </a:r>
            <a:r>
              <a:rPr lang="fr-CH" sz="2200" dirty="0" err="1"/>
              <a:t>FAIRness</a:t>
            </a:r>
            <a:r>
              <a:rPr lang="fr-CH" sz="2200" dirty="0"/>
              <a:t> des données ET choisir un repository FAIR-compatible</a:t>
            </a:r>
          </a:p>
          <a:p>
            <a:pPr marL="457200" indent="-457200">
              <a:buClr>
                <a:srgbClr val="CF0063"/>
              </a:buClr>
              <a:buFont typeface="Wingdings" panose="05000000000000000000" pitchFamily="2" charset="2"/>
              <a:buChar char="ü"/>
            </a:pPr>
            <a:endParaRPr lang="fr-CH" sz="2200" dirty="0"/>
          </a:p>
          <a:p>
            <a:pPr marL="457200" indent="-457200">
              <a:buClr>
                <a:srgbClr val="CF0063"/>
              </a:buClr>
              <a:buFont typeface="Wingdings" panose="05000000000000000000" pitchFamily="2" charset="2"/>
              <a:buChar char="ü"/>
            </a:pPr>
            <a:r>
              <a:rPr lang="fr-CH" sz="2200" dirty="0"/>
              <a:t>Données FAIR ≠ Données ouvertes</a:t>
            </a:r>
          </a:p>
          <a:p>
            <a:pPr lvl="1">
              <a:buClr>
                <a:srgbClr val="CF0063"/>
              </a:buClr>
            </a:pPr>
            <a:r>
              <a:rPr lang="fr-CH" sz="2200" dirty="0"/>
              <a:t>	Des données peuvent être FAIR 	sans être ouvertes</a:t>
            </a:r>
          </a:p>
          <a:p>
            <a:pPr marL="914400" lvl="1" indent="-457200">
              <a:buClr>
                <a:srgbClr val="CF0063"/>
              </a:buClr>
              <a:buFont typeface="Wingdings" panose="05000000000000000000" pitchFamily="2" charset="2"/>
              <a:buChar char="ü"/>
            </a:pPr>
            <a:endParaRPr lang="fr-CH" sz="2200" dirty="0"/>
          </a:p>
          <a:p>
            <a:pPr marL="457200" indent="-457200">
              <a:buClr>
                <a:srgbClr val="CF0063"/>
              </a:buClr>
              <a:buFont typeface="Wingdings" panose="05000000000000000000" pitchFamily="2" charset="2"/>
              <a:buChar char="ü"/>
            </a:pPr>
            <a:r>
              <a:rPr lang="fr-CH" sz="2200" dirty="0"/>
              <a:t>Données ouvertes ≠ Données FAIR</a:t>
            </a:r>
          </a:p>
          <a:p>
            <a:pPr lvl="1">
              <a:buClr>
                <a:srgbClr val="CF0063"/>
              </a:buClr>
            </a:pPr>
            <a:r>
              <a:rPr lang="fr-CH" sz="2200" dirty="0"/>
              <a:t>	Des données librement 	accessibles 	sans être FAIR sont inutilisables</a:t>
            </a:r>
          </a:p>
        </p:txBody>
      </p:sp>
    </p:spTree>
    <p:extLst>
      <p:ext uri="{BB962C8B-B14F-4D97-AF65-F5344CB8AC3E}">
        <p14:creationId xmlns:p14="http://schemas.microsoft.com/office/powerpoint/2010/main" val="1300985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60548A8-FD27-4D74-9E82-72B996FA0BB3}"/>
              </a:ext>
            </a:extLst>
          </p:cNvPr>
          <p:cNvSpPr>
            <a:spLocks noGrp="1"/>
          </p:cNvSpPr>
          <p:nvPr>
            <p:ph type="title" idx="4294967295"/>
          </p:nvPr>
        </p:nvSpPr>
        <p:spPr>
          <a:xfrm>
            <a:off x="720006" y="356610"/>
            <a:ext cx="7772400" cy="1362075"/>
          </a:xfrm>
        </p:spPr>
        <p:txBody>
          <a:bodyPr>
            <a:normAutofit/>
          </a:bodyPr>
          <a:lstStyle/>
          <a:p>
            <a:pPr algn="l"/>
            <a:r>
              <a:rPr lang="fr-CH" sz="4000" dirty="0"/>
              <a:t>Merci pour votre attention! </a:t>
            </a:r>
            <a:br>
              <a:rPr lang="fr-CH" sz="4000" dirty="0"/>
            </a:br>
            <a:r>
              <a:rPr lang="fr-CH" sz="4000" dirty="0"/>
              <a:t>Questions ?</a:t>
            </a:r>
          </a:p>
        </p:txBody>
      </p:sp>
      <p:sp>
        <p:nvSpPr>
          <p:cNvPr id="10" name="Espace réservé du texte 9">
            <a:extLst>
              <a:ext uri="{FF2B5EF4-FFF2-40B4-BE49-F238E27FC236}">
                <a16:creationId xmlns:a16="http://schemas.microsoft.com/office/drawing/2014/main" id="{EC890DBB-0C95-42B5-9E45-0C52A427DFEF}"/>
              </a:ext>
            </a:extLst>
          </p:cNvPr>
          <p:cNvSpPr>
            <a:spLocks noGrp="1"/>
          </p:cNvSpPr>
          <p:nvPr>
            <p:ph type="body" idx="4294967295"/>
          </p:nvPr>
        </p:nvSpPr>
        <p:spPr>
          <a:xfrm>
            <a:off x="831092" y="2338551"/>
            <a:ext cx="4138613" cy="3934657"/>
          </a:xfrm>
        </p:spPr>
        <p:txBody>
          <a:bodyPr>
            <a:normAutofit/>
          </a:bodyPr>
          <a:lstStyle/>
          <a:p>
            <a:pPr marL="0" indent="0">
              <a:buNone/>
            </a:pPr>
            <a:r>
              <a:rPr lang="fr-CH" sz="2400" dirty="0">
                <a:hlinkClick r:id="rId3"/>
              </a:rPr>
              <a:t>researchdata-info@unige.ch</a:t>
            </a:r>
            <a:endParaRPr lang="fr-CH" sz="2400" dirty="0"/>
          </a:p>
          <a:p>
            <a:pPr marL="0" indent="0">
              <a:buNone/>
            </a:pPr>
            <a:endParaRPr lang="fr-CH" sz="2400" dirty="0"/>
          </a:p>
          <a:p>
            <a:pPr marL="0" indent="0">
              <a:buNone/>
            </a:pPr>
            <a:r>
              <a:rPr lang="fr-CH" sz="2400" dirty="0"/>
              <a:t>ou</a:t>
            </a:r>
          </a:p>
          <a:p>
            <a:pPr marL="0" indent="0">
              <a:buNone/>
            </a:pPr>
            <a:endParaRPr lang="fr-CH" sz="2400" dirty="0"/>
          </a:p>
          <a:p>
            <a:pPr marL="0" indent="0">
              <a:buNone/>
            </a:pPr>
            <a:r>
              <a:rPr lang="fr-CH" sz="2400" dirty="0">
                <a:hlinkClick r:id="rId4"/>
              </a:rPr>
              <a:t>Floriane.Muller@unige.ch</a:t>
            </a:r>
            <a:endParaRPr lang="fr-CH" sz="2400" dirty="0"/>
          </a:p>
          <a:p>
            <a:pPr marL="0" indent="0">
              <a:buNone/>
            </a:pPr>
            <a:r>
              <a:rPr lang="fr-CH" sz="2400" dirty="0">
                <a:hlinkClick r:id="rId5"/>
              </a:rPr>
              <a:t>Dimitri.Donze@unige.ch</a:t>
            </a:r>
            <a:r>
              <a:rPr lang="fr-CH" sz="2400" dirty="0"/>
              <a:t> </a:t>
            </a:r>
          </a:p>
          <a:p>
            <a:pPr marL="0" indent="0">
              <a:buNone/>
            </a:pPr>
            <a:r>
              <a:rPr lang="fr-CH" sz="2400" dirty="0"/>
              <a:t> </a:t>
            </a:r>
          </a:p>
        </p:txBody>
      </p:sp>
      <p:pic>
        <p:nvPicPr>
          <p:cNvPr id="5" name="Graphique 4">
            <a:extLst>
              <a:ext uri="{FF2B5EF4-FFF2-40B4-BE49-F238E27FC236}">
                <a16:creationId xmlns:a16="http://schemas.microsoft.com/office/drawing/2014/main" id="{26F52453-D677-40AB-9DC0-1A75D0A1D71F}"/>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15830" y="2938717"/>
            <a:ext cx="3562673" cy="3562673"/>
          </a:xfrm>
          <a:prstGeom prst="rect">
            <a:avLst/>
          </a:prstGeom>
        </p:spPr>
      </p:pic>
      <p:sp>
        <p:nvSpPr>
          <p:cNvPr id="11" name="Zone de texte 1">
            <a:extLst>
              <a:ext uri="{FF2B5EF4-FFF2-40B4-BE49-F238E27FC236}">
                <a16:creationId xmlns:a16="http://schemas.microsoft.com/office/drawing/2014/main" id="{6A589170-D739-4B82-9B7F-7E5766E88F4B}"/>
              </a:ext>
            </a:extLst>
          </p:cNvPr>
          <p:cNvSpPr txBox="1"/>
          <p:nvPr/>
        </p:nvSpPr>
        <p:spPr>
          <a:xfrm>
            <a:off x="2351584" y="6598477"/>
            <a:ext cx="4411698" cy="57606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endParaRPr lang="fr-CH" sz="1000" dirty="0">
              <a:latin typeface="Arial"/>
              <a:ea typeface="Calibri"/>
              <a:cs typeface="Times New Roman"/>
            </a:endParaRPr>
          </a:p>
        </p:txBody>
      </p:sp>
      <p:pic>
        <p:nvPicPr>
          <p:cNvPr id="2" name="Image 1">
            <a:extLst>
              <a:ext uri="{FF2B5EF4-FFF2-40B4-BE49-F238E27FC236}">
                <a16:creationId xmlns:a16="http://schemas.microsoft.com/office/drawing/2014/main" id="{1FC674DD-7B23-675F-2E44-19CE31A80CE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86845" y="1718685"/>
            <a:ext cx="1710211" cy="1957635"/>
          </a:xfrm>
          <a:prstGeom prst="rect">
            <a:avLst/>
          </a:prstGeom>
        </p:spPr>
      </p:pic>
    </p:spTree>
    <p:extLst>
      <p:ext uri="{BB962C8B-B14F-4D97-AF65-F5344CB8AC3E}">
        <p14:creationId xmlns:p14="http://schemas.microsoft.com/office/powerpoint/2010/main" val="1491011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319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E4F03-1EB3-F88C-A93E-46E8F2A7312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1E200D51-F52B-E128-5276-40C7422A8FC0}"/>
              </a:ext>
            </a:extLst>
          </p:cNvPr>
          <p:cNvSpPr>
            <a:spLocks noGrp="1"/>
          </p:cNvSpPr>
          <p:nvPr>
            <p:ph type="title"/>
          </p:nvPr>
        </p:nvSpPr>
        <p:spPr>
          <a:xfrm>
            <a:off x="838200" y="365125"/>
            <a:ext cx="10515600" cy="1325563"/>
          </a:xfrm>
        </p:spPr>
        <p:txBody>
          <a:bodyPr/>
          <a:lstStyle/>
          <a:p>
            <a:r>
              <a:rPr lang="fr-FR" dirty="0"/>
              <a:t>Requis par les financeurs et universités</a:t>
            </a:r>
            <a:endParaRPr lang="fr-CH" dirty="0"/>
          </a:p>
        </p:txBody>
      </p:sp>
      <p:sp>
        <p:nvSpPr>
          <p:cNvPr id="2" name="Espace réservé du numéro de diapositive 1">
            <a:extLst>
              <a:ext uri="{FF2B5EF4-FFF2-40B4-BE49-F238E27FC236}">
                <a16:creationId xmlns:a16="http://schemas.microsoft.com/office/drawing/2014/main" id="{01A248FC-E826-4E5A-3B71-7C525686D44D}"/>
              </a:ext>
            </a:extLst>
          </p:cNvPr>
          <p:cNvSpPr>
            <a:spLocks noGrp="1"/>
          </p:cNvSpPr>
          <p:nvPr>
            <p:ph type="sldNum" sz="quarter" idx="4"/>
          </p:nvPr>
        </p:nvSpPr>
        <p:spPr/>
        <p:txBody>
          <a:bodyPr/>
          <a:lstStyle/>
          <a:p>
            <a:pPr algn="l"/>
            <a:fld id="{EA382D5B-34F5-4E3E-A4AE-74CC685E3C28}" type="slidenum">
              <a:rPr lang="fr-CH" smtClean="0"/>
              <a:pPr algn="l"/>
              <a:t>2</a:t>
            </a:fld>
            <a:endParaRPr lang="fr-CH" dirty="0"/>
          </a:p>
        </p:txBody>
      </p:sp>
      <p:pic>
        <p:nvPicPr>
          <p:cNvPr id="3" name="Image 2" descr="Logo du FNS (Fonds national suisse pour la recherche scientifique)">
            <a:extLst>
              <a:ext uri="{FF2B5EF4-FFF2-40B4-BE49-F238E27FC236}">
                <a16:creationId xmlns:a16="http://schemas.microsoft.com/office/drawing/2014/main" id="{0D36D41F-0316-8895-4B29-6074E7EAFDE9}"/>
              </a:ext>
            </a:extLst>
          </p:cNvPr>
          <p:cNvPicPr>
            <a:picLocks noChangeAspect="1"/>
          </p:cNvPicPr>
          <p:nvPr/>
        </p:nvPicPr>
        <p:blipFill rotWithShape="1">
          <a:blip r:embed="rId3"/>
          <a:srcRect l="3808" t="7263"/>
          <a:stretch/>
        </p:blipFill>
        <p:spPr>
          <a:xfrm>
            <a:off x="838200" y="1525359"/>
            <a:ext cx="3349094" cy="982265"/>
          </a:xfrm>
          <a:prstGeom prst="rect">
            <a:avLst/>
          </a:prstGeom>
        </p:spPr>
      </p:pic>
      <p:pic>
        <p:nvPicPr>
          <p:cNvPr id="5" name="Image 4">
            <a:extLst>
              <a:ext uri="{FF2B5EF4-FFF2-40B4-BE49-F238E27FC236}">
                <a16:creationId xmlns:a16="http://schemas.microsoft.com/office/drawing/2014/main" id="{92471149-C619-593E-5899-FEC432EF7669}"/>
              </a:ext>
            </a:extLst>
          </p:cNvPr>
          <p:cNvPicPr>
            <a:picLocks noChangeAspect="1"/>
          </p:cNvPicPr>
          <p:nvPr/>
        </p:nvPicPr>
        <p:blipFill>
          <a:blip r:embed="rId4"/>
          <a:stretch>
            <a:fillRect/>
          </a:stretch>
        </p:blipFill>
        <p:spPr>
          <a:xfrm>
            <a:off x="838200" y="3228517"/>
            <a:ext cx="5017489" cy="2674444"/>
          </a:xfrm>
          <a:prstGeom prst="rect">
            <a:avLst/>
          </a:prstGeom>
        </p:spPr>
      </p:pic>
      <p:sp>
        <p:nvSpPr>
          <p:cNvPr id="6" name="Espace réservé du contenu 2">
            <a:extLst>
              <a:ext uri="{FF2B5EF4-FFF2-40B4-BE49-F238E27FC236}">
                <a16:creationId xmlns:a16="http://schemas.microsoft.com/office/drawing/2014/main" id="{59595FA2-7700-5CC1-EC14-25F0A1A8EE6F}"/>
              </a:ext>
            </a:extLst>
          </p:cNvPr>
          <p:cNvSpPr txBox="1">
            <a:spLocks/>
          </p:cNvSpPr>
          <p:nvPr/>
        </p:nvSpPr>
        <p:spPr>
          <a:xfrm>
            <a:off x="450000" y="1124744"/>
            <a:ext cx="8262560" cy="5040560"/>
          </a:xfrm>
          <a:prstGeom prst="rect">
            <a:avLst/>
          </a:prstGeom>
        </p:spPr>
        <p:txBody>
          <a:bodyPr>
            <a:normAutofit/>
          </a:bodyPr>
          <a:lstStyle>
            <a:lvl1pPr marL="342900" indent="-342900" algn="l" defTabSz="914400" rtl="0" eaLnBrk="1" latinLnBrk="0" hangingPunct="1">
              <a:spcBef>
                <a:spcPct val="20000"/>
              </a:spcBef>
              <a:buSzPct val="120000"/>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Courier New" pitchFamily="49" charset="0"/>
              <a:buChar char="o"/>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fr-CH" dirty="0"/>
          </a:p>
          <a:p>
            <a:endParaRPr lang="fr-CH" dirty="0"/>
          </a:p>
        </p:txBody>
      </p:sp>
      <p:pic>
        <p:nvPicPr>
          <p:cNvPr id="7" name="Image 6">
            <a:extLst>
              <a:ext uri="{FF2B5EF4-FFF2-40B4-BE49-F238E27FC236}">
                <a16:creationId xmlns:a16="http://schemas.microsoft.com/office/drawing/2014/main" id="{67C6E2FE-35E6-25CD-3E5D-DC78D4AF9FB4}"/>
              </a:ext>
            </a:extLst>
          </p:cNvPr>
          <p:cNvPicPr>
            <a:picLocks noChangeAspect="1"/>
          </p:cNvPicPr>
          <p:nvPr/>
        </p:nvPicPr>
        <p:blipFill>
          <a:blip r:embed="rId5"/>
          <a:stretch>
            <a:fillRect/>
          </a:stretch>
        </p:blipFill>
        <p:spPr>
          <a:xfrm>
            <a:off x="838200" y="2551175"/>
            <a:ext cx="4846215" cy="677341"/>
          </a:xfrm>
          <a:prstGeom prst="rect">
            <a:avLst/>
          </a:prstGeom>
        </p:spPr>
      </p:pic>
      <p:sp>
        <p:nvSpPr>
          <p:cNvPr id="8" name="ZoneTexte 7">
            <a:extLst>
              <a:ext uri="{FF2B5EF4-FFF2-40B4-BE49-F238E27FC236}">
                <a16:creationId xmlns:a16="http://schemas.microsoft.com/office/drawing/2014/main" id="{66D871E0-CBA7-F7A9-F868-877E69A1E6EA}"/>
              </a:ext>
            </a:extLst>
          </p:cNvPr>
          <p:cNvSpPr txBox="1"/>
          <p:nvPr/>
        </p:nvSpPr>
        <p:spPr>
          <a:xfrm>
            <a:off x="838200" y="6031210"/>
            <a:ext cx="5257800" cy="646331"/>
          </a:xfrm>
          <a:prstGeom prst="rect">
            <a:avLst/>
          </a:prstGeom>
          <a:noFill/>
        </p:spPr>
        <p:txBody>
          <a:bodyPr wrap="square" rtlCol="0">
            <a:spAutoFit/>
          </a:bodyPr>
          <a:lstStyle/>
          <a:p>
            <a:r>
              <a:rPr lang="fr-CH" sz="1200" dirty="0">
                <a:hlinkClick r:id="rId6"/>
              </a:rPr>
              <a:t>http://www.snf.ch/fr/leFNS/points-de-vue-politique-de-recherche/open_research_data/Pages/data-management-plan-dmp-directives-pour-les-chercheuses-et-chercheurs.aspx</a:t>
            </a:r>
            <a:endParaRPr lang="fr-CH" sz="1200" dirty="0"/>
          </a:p>
        </p:txBody>
      </p:sp>
      <p:sp>
        <p:nvSpPr>
          <p:cNvPr id="9" name="Rectangle 8">
            <a:extLst>
              <a:ext uri="{FF2B5EF4-FFF2-40B4-BE49-F238E27FC236}">
                <a16:creationId xmlns:a16="http://schemas.microsoft.com/office/drawing/2014/main" id="{F16ED4BC-68C0-1BBE-E2A4-8A07A624DF46}"/>
              </a:ext>
            </a:extLst>
          </p:cNvPr>
          <p:cNvSpPr/>
          <p:nvPr/>
        </p:nvSpPr>
        <p:spPr>
          <a:xfrm>
            <a:off x="4277360" y="3617109"/>
            <a:ext cx="954160" cy="162560"/>
          </a:xfrm>
          <a:prstGeom prst="rect">
            <a:avLst/>
          </a:prstGeom>
          <a:noFill/>
          <a:ln w="28575">
            <a:solidFill>
              <a:srgbClr val="CF00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Rectangle 9">
            <a:extLst>
              <a:ext uri="{FF2B5EF4-FFF2-40B4-BE49-F238E27FC236}">
                <a16:creationId xmlns:a16="http://schemas.microsoft.com/office/drawing/2014/main" id="{828C0641-7B09-1FDD-2CFE-01A93DEE1C39}"/>
              </a:ext>
            </a:extLst>
          </p:cNvPr>
          <p:cNvSpPr/>
          <p:nvPr/>
        </p:nvSpPr>
        <p:spPr>
          <a:xfrm>
            <a:off x="924560" y="4257040"/>
            <a:ext cx="924560" cy="162560"/>
          </a:xfrm>
          <a:prstGeom prst="rect">
            <a:avLst/>
          </a:prstGeom>
          <a:noFill/>
          <a:ln w="28575">
            <a:solidFill>
              <a:srgbClr val="CF00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1" name="Rectangle 10">
            <a:extLst>
              <a:ext uri="{FF2B5EF4-FFF2-40B4-BE49-F238E27FC236}">
                <a16:creationId xmlns:a16="http://schemas.microsoft.com/office/drawing/2014/main" id="{84E98AA6-A83D-B8D9-26E2-78E2FFBD1DC6}"/>
              </a:ext>
            </a:extLst>
          </p:cNvPr>
          <p:cNvSpPr/>
          <p:nvPr/>
        </p:nvSpPr>
        <p:spPr>
          <a:xfrm>
            <a:off x="5231520" y="4565739"/>
            <a:ext cx="549520" cy="162560"/>
          </a:xfrm>
          <a:prstGeom prst="rect">
            <a:avLst/>
          </a:prstGeom>
          <a:noFill/>
          <a:ln w="28575">
            <a:solidFill>
              <a:srgbClr val="CF00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2" name="Rectangle 11">
            <a:extLst>
              <a:ext uri="{FF2B5EF4-FFF2-40B4-BE49-F238E27FC236}">
                <a16:creationId xmlns:a16="http://schemas.microsoft.com/office/drawing/2014/main" id="{889104BA-2C5E-255A-E8C4-293B86D446B4}"/>
              </a:ext>
            </a:extLst>
          </p:cNvPr>
          <p:cNvSpPr/>
          <p:nvPr/>
        </p:nvSpPr>
        <p:spPr>
          <a:xfrm>
            <a:off x="924560" y="4728299"/>
            <a:ext cx="375920" cy="162560"/>
          </a:xfrm>
          <a:prstGeom prst="rect">
            <a:avLst/>
          </a:prstGeom>
          <a:noFill/>
          <a:ln w="28575">
            <a:solidFill>
              <a:srgbClr val="CF00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3" name="Rectangle 12">
            <a:extLst>
              <a:ext uri="{FF2B5EF4-FFF2-40B4-BE49-F238E27FC236}">
                <a16:creationId xmlns:a16="http://schemas.microsoft.com/office/drawing/2014/main" id="{18E78324-4DA6-CE92-6763-1C6975806A5C}"/>
              </a:ext>
            </a:extLst>
          </p:cNvPr>
          <p:cNvSpPr/>
          <p:nvPr/>
        </p:nvSpPr>
        <p:spPr>
          <a:xfrm>
            <a:off x="3454760" y="5326281"/>
            <a:ext cx="954160" cy="162560"/>
          </a:xfrm>
          <a:prstGeom prst="rect">
            <a:avLst/>
          </a:prstGeom>
          <a:noFill/>
          <a:ln w="28575">
            <a:solidFill>
              <a:srgbClr val="CF00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15" name="Connecteur droit 14">
            <a:extLst>
              <a:ext uri="{FF2B5EF4-FFF2-40B4-BE49-F238E27FC236}">
                <a16:creationId xmlns:a16="http://schemas.microsoft.com/office/drawing/2014/main" id="{AEEF4B43-25A0-DC8D-9E9F-CB833B19D273}"/>
              </a:ext>
            </a:extLst>
          </p:cNvPr>
          <p:cNvCxnSpPr/>
          <p:nvPr/>
        </p:nvCxnSpPr>
        <p:spPr>
          <a:xfrm>
            <a:off x="6096000" y="1960880"/>
            <a:ext cx="0" cy="4592320"/>
          </a:xfrm>
          <a:prstGeom prst="line">
            <a:avLst/>
          </a:prstGeom>
          <a:ln w="28575">
            <a:solidFill>
              <a:srgbClr val="CF0063"/>
            </a:solidFill>
          </a:ln>
        </p:spPr>
        <p:style>
          <a:lnRef idx="1">
            <a:schemeClr val="accent1"/>
          </a:lnRef>
          <a:fillRef idx="0">
            <a:schemeClr val="accent1"/>
          </a:fillRef>
          <a:effectRef idx="0">
            <a:schemeClr val="accent1"/>
          </a:effectRef>
          <a:fontRef idx="minor">
            <a:schemeClr val="tx1"/>
          </a:fontRef>
        </p:style>
      </p:cxnSp>
      <p:pic>
        <p:nvPicPr>
          <p:cNvPr id="16" name="Image 15">
            <a:extLst>
              <a:ext uri="{FF2B5EF4-FFF2-40B4-BE49-F238E27FC236}">
                <a16:creationId xmlns:a16="http://schemas.microsoft.com/office/drawing/2014/main" id="{2F9B4DF0-1539-5CED-339C-1141004D4353}"/>
              </a:ext>
            </a:extLst>
          </p:cNvPr>
          <p:cNvPicPr>
            <a:picLocks noChangeAspect="1"/>
          </p:cNvPicPr>
          <p:nvPr/>
        </p:nvPicPr>
        <p:blipFill>
          <a:blip r:embed="rId7"/>
          <a:stretch>
            <a:fillRect/>
          </a:stretch>
        </p:blipFill>
        <p:spPr>
          <a:xfrm>
            <a:off x="6399515" y="1740732"/>
            <a:ext cx="2313045" cy="766892"/>
          </a:xfrm>
          <a:prstGeom prst="rect">
            <a:avLst/>
          </a:prstGeom>
        </p:spPr>
      </p:pic>
      <p:pic>
        <p:nvPicPr>
          <p:cNvPr id="22" name="Image 21" descr="Logo de la charte pour la science ouverte de l'UNIGE">
            <a:extLst>
              <a:ext uri="{FF2B5EF4-FFF2-40B4-BE49-F238E27FC236}">
                <a16:creationId xmlns:a16="http://schemas.microsoft.com/office/drawing/2014/main" id="{E7210244-9C1D-09B2-BAA4-9BE1EED7DC07}"/>
              </a:ext>
            </a:extLst>
          </p:cNvPr>
          <p:cNvPicPr>
            <a:picLocks noChangeAspect="1"/>
          </p:cNvPicPr>
          <p:nvPr/>
        </p:nvPicPr>
        <p:blipFill>
          <a:blip r:embed="rId8"/>
          <a:stretch>
            <a:fillRect/>
          </a:stretch>
        </p:blipFill>
        <p:spPr>
          <a:xfrm>
            <a:off x="6399516" y="2570620"/>
            <a:ext cx="1364880" cy="811906"/>
          </a:xfrm>
          <a:prstGeom prst="rect">
            <a:avLst/>
          </a:prstGeom>
        </p:spPr>
      </p:pic>
      <p:sp>
        <p:nvSpPr>
          <p:cNvPr id="23" name="ZoneTexte 22">
            <a:extLst>
              <a:ext uri="{FF2B5EF4-FFF2-40B4-BE49-F238E27FC236}">
                <a16:creationId xmlns:a16="http://schemas.microsoft.com/office/drawing/2014/main" id="{8660FD66-BAC2-1E75-EB60-BAC19342D17A}"/>
              </a:ext>
            </a:extLst>
          </p:cNvPr>
          <p:cNvSpPr txBox="1"/>
          <p:nvPr/>
        </p:nvSpPr>
        <p:spPr>
          <a:xfrm>
            <a:off x="7862807" y="2791907"/>
            <a:ext cx="2111091" cy="369332"/>
          </a:xfrm>
          <a:prstGeom prst="rect">
            <a:avLst/>
          </a:prstGeom>
          <a:noFill/>
        </p:spPr>
        <p:txBody>
          <a:bodyPr wrap="none" rtlCol="0">
            <a:spAutoFit/>
          </a:bodyPr>
          <a:lstStyle/>
          <a:p>
            <a:r>
              <a:rPr lang="fr-CH" dirty="0"/>
              <a:t>et sa feuille de route</a:t>
            </a:r>
          </a:p>
        </p:txBody>
      </p:sp>
      <p:pic>
        <p:nvPicPr>
          <p:cNvPr id="24" name="Image 23">
            <a:extLst>
              <a:ext uri="{FF2B5EF4-FFF2-40B4-BE49-F238E27FC236}">
                <a16:creationId xmlns:a16="http://schemas.microsoft.com/office/drawing/2014/main" id="{093B198B-98BC-58F5-A9C9-95F4C55405C7}"/>
              </a:ext>
            </a:extLst>
          </p:cNvPr>
          <p:cNvPicPr>
            <a:picLocks noChangeAspect="1"/>
          </p:cNvPicPr>
          <p:nvPr/>
        </p:nvPicPr>
        <p:blipFill>
          <a:blip r:embed="rId9"/>
          <a:stretch>
            <a:fillRect/>
          </a:stretch>
        </p:blipFill>
        <p:spPr>
          <a:xfrm>
            <a:off x="6306723" y="3462952"/>
            <a:ext cx="3824352" cy="1647528"/>
          </a:xfrm>
          <a:prstGeom prst="rect">
            <a:avLst/>
          </a:prstGeom>
        </p:spPr>
      </p:pic>
      <p:pic>
        <p:nvPicPr>
          <p:cNvPr id="25" name="Image 24">
            <a:extLst>
              <a:ext uri="{FF2B5EF4-FFF2-40B4-BE49-F238E27FC236}">
                <a16:creationId xmlns:a16="http://schemas.microsoft.com/office/drawing/2014/main" id="{2F0D76DD-06EB-AF48-EC41-5F691D14825D}"/>
              </a:ext>
            </a:extLst>
          </p:cNvPr>
          <p:cNvPicPr>
            <a:picLocks noChangeAspect="1"/>
          </p:cNvPicPr>
          <p:nvPr/>
        </p:nvPicPr>
        <p:blipFill>
          <a:blip r:embed="rId10"/>
          <a:stretch>
            <a:fillRect/>
          </a:stretch>
        </p:blipFill>
        <p:spPr>
          <a:xfrm>
            <a:off x="6946479" y="4616527"/>
            <a:ext cx="5158927" cy="1556479"/>
          </a:xfrm>
          <a:prstGeom prst="rect">
            <a:avLst/>
          </a:prstGeom>
        </p:spPr>
      </p:pic>
      <p:sp>
        <p:nvSpPr>
          <p:cNvPr id="26" name="Rectangle 25">
            <a:extLst>
              <a:ext uri="{FF2B5EF4-FFF2-40B4-BE49-F238E27FC236}">
                <a16:creationId xmlns:a16="http://schemas.microsoft.com/office/drawing/2014/main" id="{1F65958C-3997-696A-3217-10018A011EB9}"/>
              </a:ext>
            </a:extLst>
          </p:cNvPr>
          <p:cNvSpPr/>
          <p:nvPr/>
        </p:nvSpPr>
        <p:spPr>
          <a:xfrm>
            <a:off x="6336311" y="6295868"/>
            <a:ext cx="6858000" cy="276999"/>
          </a:xfrm>
          <a:prstGeom prst="rect">
            <a:avLst/>
          </a:prstGeom>
        </p:spPr>
        <p:txBody>
          <a:bodyPr wrap="square">
            <a:spAutoFit/>
          </a:bodyPr>
          <a:lstStyle/>
          <a:p>
            <a:r>
              <a:rPr lang="fr-CH" sz="1200" dirty="0">
                <a:hlinkClick r:id="rId11"/>
              </a:rPr>
              <a:t>https://www.unige.ch/openscience/accueil/charte-open-science</a:t>
            </a:r>
            <a:r>
              <a:rPr lang="fr-CH" sz="1200" dirty="0"/>
              <a:t> </a:t>
            </a:r>
          </a:p>
        </p:txBody>
      </p:sp>
      <p:sp>
        <p:nvSpPr>
          <p:cNvPr id="27" name="Rectangle 26">
            <a:extLst>
              <a:ext uri="{FF2B5EF4-FFF2-40B4-BE49-F238E27FC236}">
                <a16:creationId xmlns:a16="http://schemas.microsoft.com/office/drawing/2014/main" id="{0695F49B-47D3-B3F1-6730-24D1ABA7F93A}"/>
              </a:ext>
            </a:extLst>
          </p:cNvPr>
          <p:cNvSpPr/>
          <p:nvPr/>
        </p:nvSpPr>
        <p:spPr>
          <a:xfrm>
            <a:off x="8977742" y="4094480"/>
            <a:ext cx="996155" cy="162560"/>
          </a:xfrm>
          <a:prstGeom prst="rect">
            <a:avLst/>
          </a:prstGeom>
          <a:noFill/>
          <a:ln w="28575">
            <a:solidFill>
              <a:srgbClr val="CF00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8" name="Rectangle 27">
            <a:extLst>
              <a:ext uri="{FF2B5EF4-FFF2-40B4-BE49-F238E27FC236}">
                <a16:creationId xmlns:a16="http://schemas.microsoft.com/office/drawing/2014/main" id="{72D5D4D5-B2EC-FB0A-C5C4-737C038AA940}"/>
              </a:ext>
            </a:extLst>
          </p:cNvPr>
          <p:cNvSpPr/>
          <p:nvPr/>
        </p:nvSpPr>
        <p:spPr>
          <a:xfrm>
            <a:off x="6361184" y="4257040"/>
            <a:ext cx="2616558" cy="162560"/>
          </a:xfrm>
          <a:prstGeom prst="rect">
            <a:avLst/>
          </a:prstGeom>
          <a:noFill/>
          <a:ln w="28575">
            <a:solidFill>
              <a:srgbClr val="CF00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9" name="Rectangle 28">
            <a:extLst>
              <a:ext uri="{FF2B5EF4-FFF2-40B4-BE49-F238E27FC236}">
                <a16:creationId xmlns:a16="http://schemas.microsoft.com/office/drawing/2014/main" id="{43503B32-EBF1-7C11-1C4C-BE6860DBD3E6}"/>
              </a:ext>
            </a:extLst>
          </p:cNvPr>
          <p:cNvSpPr/>
          <p:nvPr/>
        </p:nvSpPr>
        <p:spPr>
          <a:xfrm>
            <a:off x="8055558" y="4616527"/>
            <a:ext cx="1161178" cy="272041"/>
          </a:xfrm>
          <a:prstGeom prst="rect">
            <a:avLst/>
          </a:prstGeom>
          <a:noFill/>
          <a:ln w="28575">
            <a:solidFill>
              <a:srgbClr val="CF00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24790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7" grpId="0" animBg="1"/>
      <p:bldP spid="28" grpId="0" animBg="1"/>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C0FF137-1E8D-B328-C8E8-7B8F920905C2}"/>
              </a:ext>
            </a:extLst>
          </p:cNvPr>
          <p:cNvSpPr>
            <a:spLocks noGrp="1"/>
          </p:cNvSpPr>
          <p:nvPr>
            <p:ph type="title"/>
          </p:nvPr>
        </p:nvSpPr>
        <p:spPr>
          <a:xfrm>
            <a:off x="838200" y="365125"/>
            <a:ext cx="10515600" cy="1325563"/>
          </a:xfrm>
        </p:spPr>
        <p:txBody>
          <a:bodyPr/>
          <a:lstStyle/>
          <a:p>
            <a:r>
              <a:rPr lang="fr-CH" dirty="0"/>
              <a:t>Principes FAIR</a:t>
            </a:r>
          </a:p>
        </p:txBody>
      </p:sp>
      <p:sp>
        <p:nvSpPr>
          <p:cNvPr id="2" name="Espace réservé du numéro de diapositive 1">
            <a:extLst>
              <a:ext uri="{FF2B5EF4-FFF2-40B4-BE49-F238E27FC236}">
                <a16:creationId xmlns:a16="http://schemas.microsoft.com/office/drawing/2014/main" id="{04FE912E-823F-1DC0-DF8A-FD3600F2BD62}"/>
              </a:ext>
            </a:extLst>
          </p:cNvPr>
          <p:cNvSpPr>
            <a:spLocks noGrp="1"/>
          </p:cNvSpPr>
          <p:nvPr>
            <p:ph type="sldNum" sz="quarter" idx="4"/>
          </p:nvPr>
        </p:nvSpPr>
        <p:spPr/>
        <p:txBody>
          <a:bodyPr/>
          <a:lstStyle/>
          <a:p>
            <a:pPr algn="l"/>
            <a:fld id="{EA382D5B-34F5-4E3E-A4AE-74CC685E3C28}" type="slidenum">
              <a:rPr lang="fr-CH" smtClean="0"/>
              <a:pPr algn="l"/>
              <a:t>3</a:t>
            </a:fld>
            <a:endParaRPr lang="fr-CH" dirty="0"/>
          </a:p>
        </p:txBody>
      </p:sp>
      <p:pic>
        <p:nvPicPr>
          <p:cNvPr id="16" name="Image 15" descr="Image représentant les principes FAIR et ses 4 composants, avec logo représentant respectivement le fait de Trouver (loupe), accéder (doigt), rendre interopérable (mécanisme), et réutilisable (logo de recyclage)">
            <a:extLst>
              <a:ext uri="{FF2B5EF4-FFF2-40B4-BE49-F238E27FC236}">
                <a16:creationId xmlns:a16="http://schemas.microsoft.com/office/drawing/2014/main" id="{71336236-1284-9F3C-317D-6FFFF17A52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9762" y="1772816"/>
            <a:ext cx="8968865" cy="30438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9" name="ZoneTexte 18">
            <a:extLst>
              <a:ext uri="{FF2B5EF4-FFF2-40B4-BE49-F238E27FC236}">
                <a16:creationId xmlns:a16="http://schemas.microsoft.com/office/drawing/2014/main" id="{11CF1E08-EE02-C7BA-7D95-0E9BFAA8716B}"/>
              </a:ext>
            </a:extLst>
          </p:cNvPr>
          <p:cNvSpPr txBox="1"/>
          <p:nvPr/>
        </p:nvSpPr>
        <p:spPr>
          <a:xfrm>
            <a:off x="3256504" y="5046317"/>
            <a:ext cx="7171579" cy="523220"/>
          </a:xfrm>
          <a:prstGeom prst="rect">
            <a:avLst/>
          </a:prstGeom>
          <a:solidFill>
            <a:srgbClr val="CF0063"/>
          </a:solidFill>
        </p:spPr>
        <p:txBody>
          <a:bodyPr wrap="none" rtlCol="0">
            <a:spAutoFit/>
          </a:bodyPr>
          <a:lstStyle/>
          <a:p>
            <a:r>
              <a:rPr lang="fr-CH" sz="2800" dirty="0">
                <a:solidFill>
                  <a:schemeClr val="bg1"/>
                </a:solidFill>
              </a:rPr>
              <a:t>Objectif : permettre la réutilisation des données</a:t>
            </a:r>
          </a:p>
        </p:txBody>
      </p:sp>
      <p:sp>
        <p:nvSpPr>
          <p:cNvPr id="20" name="Rectangle 19">
            <a:extLst>
              <a:ext uri="{FF2B5EF4-FFF2-40B4-BE49-F238E27FC236}">
                <a16:creationId xmlns:a16="http://schemas.microsoft.com/office/drawing/2014/main" id="{7E43187B-6707-7984-2CB1-A62E060FF426}"/>
              </a:ext>
            </a:extLst>
          </p:cNvPr>
          <p:cNvSpPr/>
          <p:nvPr/>
        </p:nvSpPr>
        <p:spPr>
          <a:xfrm>
            <a:off x="8250493" y="1628800"/>
            <a:ext cx="2158134" cy="3423550"/>
          </a:xfrm>
          <a:prstGeom prst="rect">
            <a:avLst/>
          </a:prstGeom>
          <a:noFill/>
          <a:ln w="38100">
            <a:solidFill>
              <a:srgbClr val="CF00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1" name="ZoneTexte 20">
            <a:extLst>
              <a:ext uri="{FF2B5EF4-FFF2-40B4-BE49-F238E27FC236}">
                <a16:creationId xmlns:a16="http://schemas.microsoft.com/office/drawing/2014/main" id="{1AD46D19-103E-8E36-93B5-A3E87C95F24E}"/>
              </a:ext>
            </a:extLst>
          </p:cNvPr>
          <p:cNvSpPr txBox="1"/>
          <p:nvPr/>
        </p:nvSpPr>
        <p:spPr>
          <a:xfrm>
            <a:off x="1439762" y="6581001"/>
            <a:ext cx="8968865" cy="276999"/>
          </a:xfrm>
          <a:prstGeom prst="rect">
            <a:avLst/>
          </a:prstGeom>
          <a:noFill/>
        </p:spPr>
        <p:txBody>
          <a:bodyPr wrap="square" rtlCol="0">
            <a:spAutoFit/>
          </a:bodyPr>
          <a:lstStyle/>
          <a:p>
            <a:r>
              <a:rPr lang="fr-CH" sz="1200" dirty="0">
                <a:solidFill>
                  <a:schemeClr val="tx1">
                    <a:lumMod val="75000"/>
                    <a:lumOff val="25000"/>
                  </a:schemeClr>
                </a:solidFill>
              </a:rPr>
              <a:t>Image </a:t>
            </a:r>
            <a:r>
              <a:rPr lang="fr-CH" sz="1200" dirty="0" err="1">
                <a:solidFill>
                  <a:schemeClr val="tx1">
                    <a:lumMod val="75000"/>
                    <a:lumOff val="25000"/>
                  </a:schemeClr>
                </a:solidFill>
              </a:rPr>
              <a:t>credit</a:t>
            </a:r>
            <a:r>
              <a:rPr lang="fr-CH" sz="1200" dirty="0">
                <a:solidFill>
                  <a:schemeClr val="tx1">
                    <a:lumMod val="75000"/>
                    <a:lumOff val="25000"/>
                  </a:schemeClr>
                </a:solidFill>
              </a:rPr>
              <a:t>: </a:t>
            </a:r>
            <a:r>
              <a:rPr lang="fr-CH" sz="1200" dirty="0">
                <a:solidFill>
                  <a:schemeClr val="bg1">
                    <a:lumMod val="75000"/>
                  </a:schemeClr>
                </a:solidFill>
                <a:hlinkClick r:id="rId4"/>
              </a:rPr>
              <a:t>FAIR data </a:t>
            </a:r>
            <a:r>
              <a:rPr lang="fr-CH" sz="1200" dirty="0" err="1">
                <a:solidFill>
                  <a:schemeClr val="bg1">
                    <a:lumMod val="75000"/>
                  </a:schemeClr>
                </a:solidFill>
                <a:hlinkClick r:id="rId4"/>
              </a:rPr>
              <a:t>principles</a:t>
            </a:r>
            <a:r>
              <a:rPr lang="fr-CH" sz="1200" dirty="0">
                <a:solidFill>
                  <a:schemeClr val="bg1">
                    <a:lumMod val="75000"/>
                  </a:schemeClr>
                </a:solidFill>
                <a:hlinkClick r:id="rId4"/>
              </a:rPr>
              <a:t> </a:t>
            </a:r>
            <a:r>
              <a:rPr lang="fr-CH" sz="1200" dirty="0">
                <a:solidFill>
                  <a:schemeClr val="tx1">
                    <a:lumMod val="75000"/>
                    <a:lumOff val="25000"/>
                  </a:schemeClr>
                </a:solidFill>
              </a:rPr>
              <a:t>by</a:t>
            </a:r>
            <a:r>
              <a:rPr lang="fr-CH" sz="1200" b="1" dirty="0">
                <a:solidFill>
                  <a:schemeClr val="tx1">
                    <a:lumMod val="75000"/>
                    <a:lumOff val="25000"/>
                  </a:schemeClr>
                </a:solidFill>
              </a:rPr>
              <a:t> </a:t>
            </a:r>
            <a:r>
              <a:rPr lang="fr-CH" sz="1200" dirty="0" err="1">
                <a:solidFill>
                  <a:schemeClr val="tx1">
                    <a:lumMod val="75000"/>
                    <a:lumOff val="25000"/>
                  </a:schemeClr>
                </a:solidFill>
              </a:rPr>
              <a:t>SangyaPundir</a:t>
            </a:r>
            <a:r>
              <a:rPr lang="fr-CH" sz="1200" dirty="0">
                <a:solidFill>
                  <a:schemeClr val="tx1">
                    <a:lumMod val="75000"/>
                    <a:lumOff val="25000"/>
                  </a:schemeClr>
                </a:solidFill>
              </a:rPr>
              <a:t> </a:t>
            </a:r>
            <a:r>
              <a:rPr lang="fr-CH" sz="1200" dirty="0" err="1">
                <a:solidFill>
                  <a:schemeClr val="tx1">
                    <a:lumMod val="75000"/>
                    <a:lumOff val="25000"/>
                  </a:schemeClr>
                </a:solidFill>
              </a:rPr>
              <a:t>licensed</a:t>
            </a:r>
            <a:r>
              <a:rPr lang="fr-CH" sz="1200" dirty="0">
                <a:solidFill>
                  <a:schemeClr val="tx1">
                    <a:lumMod val="75000"/>
                    <a:lumOff val="25000"/>
                  </a:schemeClr>
                </a:solidFill>
              </a:rPr>
              <a:t> </a:t>
            </a:r>
            <a:r>
              <a:rPr lang="fr-CH" sz="1200" dirty="0" err="1">
                <a:solidFill>
                  <a:schemeClr val="tx1">
                    <a:lumMod val="75000"/>
                    <a:lumOff val="25000"/>
                  </a:schemeClr>
                </a:solidFill>
              </a:rPr>
              <a:t>under</a:t>
            </a:r>
            <a:r>
              <a:rPr lang="fr-CH" sz="1200" dirty="0">
                <a:solidFill>
                  <a:schemeClr val="tx1">
                    <a:lumMod val="75000"/>
                    <a:lumOff val="25000"/>
                  </a:schemeClr>
                </a:solidFill>
              </a:rPr>
              <a:t> </a:t>
            </a:r>
            <a:r>
              <a:rPr lang="fr-CH" sz="1200" dirty="0">
                <a:solidFill>
                  <a:schemeClr val="bg1">
                    <a:lumMod val="75000"/>
                  </a:schemeClr>
                </a:solidFill>
                <a:hlinkClick r:id="rId5"/>
              </a:rPr>
              <a:t>CC BY-SA 4.0</a:t>
            </a:r>
            <a:r>
              <a:rPr lang="fr-CH" sz="1200" dirty="0">
                <a:solidFill>
                  <a:schemeClr val="bg1">
                    <a:lumMod val="75000"/>
                  </a:schemeClr>
                </a:solidFill>
              </a:rPr>
              <a:t> </a:t>
            </a:r>
          </a:p>
        </p:txBody>
      </p:sp>
      <p:sp>
        <p:nvSpPr>
          <p:cNvPr id="3" name="ZoneTexte 2">
            <a:extLst>
              <a:ext uri="{FF2B5EF4-FFF2-40B4-BE49-F238E27FC236}">
                <a16:creationId xmlns:a16="http://schemas.microsoft.com/office/drawing/2014/main" id="{52FFBD30-1419-E15E-2DC9-05E98C93A9F5}"/>
              </a:ext>
            </a:extLst>
          </p:cNvPr>
          <p:cNvSpPr txBox="1"/>
          <p:nvPr/>
        </p:nvSpPr>
        <p:spPr>
          <a:xfrm>
            <a:off x="4474274" y="866974"/>
            <a:ext cx="3243452" cy="400110"/>
          </a:xfrm>
          <a:prstGeom prst="rect">
            <a:avLst/>
          </a:prstGeom>
          <a:noFill/>
        </p:spPr>
        <p:txBody>
          <a:bodyPr wrap="none" rtlCol="0">
            <a:spAutoFit/>
          </a:bodyPr>
          <a:lstStyle/>
          <a:p>
            <a:r>
              <a:rPr lang="fr-CH" sz="2000" dirty="0">
                <a:hlinkClick r:id="rId6"/>
              </a:rPr>
              <a:t>http://www.datafairport.org/</a:t>
            </a:r>
            <a:endParaRPr lang="fr-CH" sz="2000" dirty="0"/>
          </a:p>
        </p:txBody>
      </p:sp>
    </p:spTree>
    <p:extLst>
      <p:ext uri="{BB962C8B-B14F-4D97-AF65-F5344CB8AC3E}">
        <p14:creationId xmlns:p14="http://schemas.microsoft.com/office/powerpoint/2010/main" val="334465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C0FF137-1E8D-B328-C8E8-7B8F920905C2}"/>
              </a:ext>
            </a:extLst>
          </p:cNvPr>
          <p:cNvSpPr>
            <a:spLocks noGrp="1"/>
          </p:cNvSpPr>
          <p:nvPr>
            <p:ph type="title"/>
          </p:nvPr>
        </p:nvSpPr>
        <p:spPr>
          <a:xfrm>
            <a:off x="838200" y="365125"/>
            <a:ext cx="10515600" cy="1325563"/>
          </a:xfrm>
        </p:spPr>
        <p:txBody>
          <a:bodyPr/>
          <a:lstStyle/>
          <a:p>
            <a:r>
              <a:rPr lang="fr-CH" dirty="0"/>
              <a:t>15 principes</a:t>
            </a:r>
          </a:p>
        </p:txBody>
      </p:sp>
      <p:sp>
        <p:nvSpPr>
          <p:cNvPr id="2" name="Espace réservé du numéro de diapositive 1">
            <a:extLst>
              <a:ext uri="{FF2B5EF4-FFF2-40B4-BE49-F238E27FC236}">
                <a16:creationId xmlns:a16="http://schemas.microsoft.com/office/drawing/2014/main" id="{04FE912E-823F-1DC0-DF8A-FD3600F2BD62}"/>
              </a:ext>
            </a:extLst>
          </p:cNvPr>
          <p:cNvSpPr>
            <a:spLocks noGrp="1"/>
          </p:cNvSpPr>
          <p:nvPr>
            <p:ph type="sldNum" sz="quarter" idx="4"/>
          </p:nvPr>
        </p:nvSpPr>
        <p:spPr/>
        <p:txBody>
          <a:bodyPr/>
          <a:lstStyle/>
          <a:p>
            <a:pPr algn="l"/>
            <a:fld id="{EA382D5B-34F5-4E3E-A4AE-74CC685E3C28}" type="slidenum">
              <a:rPr lang="fr-CH" smtClean="0"/>
              <a:pPr algn="l"/>
              <a:t>4</a:t>
            </a:fld>
            <a:endParaRPr lang="fr-CH" dirty="0"/>
          </a:p>
        </p:txBody>
      </p:sp>
      <p:sp>
        <p:nvSpPr>
          <p:cNvPr id="5" name="Rectangle 4">
            <a:extLst>
              <a:ext uri="{FF2B5EF4-FFF2-40B4-BE49-F238E27FC236}">
                <a16:creationId xmlns:a16="http://schemas.microsoft.com/office/drawing/2014/main" id="{44D0C640-376C-BC5B-E716-E0CCAFA32E20}"/>
              </a:ext>
            </a:extLst>
          </p:cNvPr>
          <p:cNvSpPr/>
          <p:nvPr/>
        </p:nvSpPr>
        <p:spPr>
          <a:xfrm>
            <a:off x="4800359" y="1222530"/>
            <a:ext cx="2941896" cy="369332"/>
          </a:xfrm>
          <a:prstGeom prst="rect">
            <a:avLst/>
          </a:prstGeom>
        </p:spPr>
        <p:txBody>
          <a:bodyPr wrap="square">
            <a:spAutoFit/>
          </a:bodyPr>
          <a:lstStyle/>
          <a:p>
            <a:r>
              <a:rPr lang="fr-CH" dirty="0">
                <a:solidFill>
                  <a:prstClr val="black"/>
                </a:solidFill>
                <a:hlinkClick r:id="rId3"/>
              </a:rPr>
              <a:t>http://www.datafairport.org/</a:t>
            </a:r>
            <a:endParaRPr lang="fr-CH" dirty="0">
              <a:solidFill>
                <a:prstClr val="black"/>
              </a:solidFill>
            </a:endParaRPr>
          </a:p>
        </p:txBody>
      </p:sp>
      <p:sp>
        <p:nvSpPr>
          <p:cNvPr id="9" name="Rectangle 8">
            <a:extLst>
              <a:ext uri="{FF2B5EF4-FFF2-40B4-BE49-F238E27FC236}">
                <a16:creationId xmlns:a16="http://schemas.microsoft.com/office/drawing/2014/main" id="{4935671A-1565-3DCC-0131-C54CA58381D8}"/>
              </a:ext>
            </a:extLst>
          </p:cNvPr>
          <p:cNvSpPr/>
          <p:nvPr/>
        </p:nvSpPr>
        <p:spPr>
          <a:xfrm>
            <a:off x="1640497" y="6231265"/>
            <a:ext cx="9427995" cy="523220"/>
          </a:xfrm>
          <a:prstGeom prst="rect">
            <a:avLst/>
          </a:prstGeom>
        </p:spPr>
        <p:txBody>
          <a:bodyPr wrap="square">
            <a:spAutoFit/>
          </a:bodyPr>
          <a:lstStyle/>
          <a:p>
            <a:pPr>
              <a:spcBef>
                <a:spcPts val="0"/>
              </a:spcBef>
              <a:spcAft>
                <a:spcPts val="0"/>
              </a:spcAft>
            </a:pPr>
            <a:r>
              <a:rPr lang="fr-CH" sz="1400" dirty="0"/>
              <a:t>Tiré de : Wilkinson MD, Dumontier M, </a:t>
            </a:r>
            <a:r>
              <a:rPr lang="fr-CH" sz="1400" dirty="0" err="1"/>
              <a:t>Aalbersberg</a:t>
            </a:r>
            <a:r>
              <a:rPr lang="fr-CH" sz="1400" dirty="0"/>
              <a:t> </a:t>
            </a:r>
            <a:r>
              <a:rPr lang="fr-CH" sz="1400" dirty="0" err="1"/>
              <a:t>IjJ</a:t>
            </a:r>
            <a:r>
              <a:rPr lang="fr-CH" sz="1400" dirty="0"/>
              <a:t>, Appleton G, </a:t>
            </a:r>
            <a:r>
              <a:rPr lang="fr-CH" sz="1400" dirty="0" err="1"/>
              <a:t>Axton</a:t>
            </a:r>
            <a:r>
              <a:rPr lang="fr-CH" sz="1400" dirty="0"/>
              <a:t> M, </a:t>
            </a:r>
            <a:r>
              <a:rPr lang="fr-CH" sz="1400" dirty="0" err="1"/>
              <a:t>Baak</a:t>
            </a:r>
            <a:r>
              <a:rPr lang="fr-CH" sz="1400" dirty="0"/>
              <a:t> A, et al. The FAIR </a:t>
            </a:r>
            <a:r>
              <a:rPr lang="fr-CH" sz="1400" dirty="0" err="1"/>
              <a:t>Guiding</a:t>
            </a:r>
            <a:r>
              <a:rPr lang="fr-CH" sz="1400" dirty="0"/>
              <a:t> </a:t>
            </a:r>
            <a:r>
              <a:rPr lang="fr-CH" sz="1400" dirty="0" err="1"/>
              <a:t>Principles</a:t>
            </a:r>
            <a:r>
              <a:rPr lang="fr-CH" sz="1400" dirty="0"/>
              <a:t> for </a:t>
            </a:r>
            <a:r>
              <a:rPr lang="fr-CH" sz="1400" dirty="0" err="1"/>
              <a:t>scientific</a:t>
            </a:r>
            <a:r>
              <a:rPr lang="fr-CH" sz="1400" dirty="0"/>
              <a:t> data management and </a:t>
            </a:r>
            <a:r>
              <a:rPr lang="fr-CH" sz="1400" dirty="0" err="1"/>
              <a:t>stewardship</a:t>
            </a:r>
            <a:r>
              <a:rPr lang="fr-CH" sz="1400" dirty="0"/>
              <a:t>. Scientific Data. 2016;3(1). DOI: </a:t>
            </a:r>
            <a:r>
              <a:rPr lang="fr-CH" sz="1400" dirty="0">
                <a:hlinkClick r:id="rId4"/>
              </a:rPr>
              <a:t>10.1038/sdata.2016.18</a:t>
            </a:r>
            <a:r>
              <a:rPr lang="fr-CH" sz="1400" dirty="0"/>
              <a:t>. </a:t>
            </a:r>
            <a:r>
              <a:rPr lang="fr-CH" sz="1400" dirty="0" err="1"/>
              <a:t>Licensed</a:t>
            </a:r>
            <a:r>
              <a:rPr lang="fr-CH" sz="1400" dirty="0"/>
              <a:t> </a:t>
            </a:r>
            <a:r>
              <a:rPr lang="fr-CH" sz="1400" dirty="0" err="1"/>
              <a:t>under</a:t>
            </a:r>
            <a:r>
              <a:rPr lang="fr-CH" sz="1400" dirty="0"/>
              <a:t> </a:t>
            </a:r>
            <a:r>
              <a:rPr lang="fr-CH" sz="1400" dirty="0">
                <a:hlinkClick r:id="rId5"/>
              </a:rPr>
              <a:t>CC BY 4.0</a:t>
            </a:r>
            <a:endParaRPr lang="fr-CH" sz="1400" dirty="0">
              <a:effectLst/>
            </a:endParaRPr>
          </a:p>
        </p:txBody>
      </p:sp>
      <p:pic>
        <p:nvPicPr>
          <p:cNvPr id="10" name="Image 9" descr="Figure présente dans l'article original, listant les 15 principes FAIR.">
            <a:extLst>
              <a:ext uri="{FF2B5EF4-FFF2-40B4-BE49-F238E27FC236}">
                <a16:creationId xmlns:a16="http://schemas.microsoft.com/office/drawing/2014/main" id="{F1CA9D64-350C-11AA-9C63-E68F98B51600}"/>
              </a:ext>
            </a:extLst>
          </p:cNvPr>
          <p:cNvPicPr>
            <a:picLocks noChangeAspect="1"/>
          </p:cNvPicPr>
          <p:nvPr/>
        </p:nvPicPr>
        <p:blipFill>
          <a:blip r:embed="rId6"/>
          <a:stretch>
            <a:fillRect/>
          </a:stretch>
        </p:blipFill>
        <p:spPr>
          <a:xfrm>
            <a:off x="2429838" y="1591862"/>
            <a:ext cx="7682939" cy="4623704"/>
          </a:xfrm>
          <a:prstGeom prst="rect">
            <a:avLst/>
          </a:prstGeom>
        </p:spPr>
      </p:pic>
    </p:spTree>
    <p:extLst>
      <p:ext uri="{BB962C8B-B14F-4D97-AF65-F5344CB8AC3E}">
        <p14:creationId xmlns:p14="http://schemas.microsoft.com/office/powerpoint/2010/main" val="1674945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42CB4-5FB9-69FE-4AC5-76B81DFC70F5}"/>
            </a:ext>
          </a:extLst>
        </p:cNvPr>
        <p:cNvGrpSpPr/>
        <p:nvPr/>
      </p:nvGrpSpPr>
      <p:grpSpPr>
        <a:xfrm>
          <a:off x="0" y="0"/>
          <a:ext cx="0" cy="0"/>
          <a:chOff x="0" y="0"/>
          <a:chExt cx="0" cy="0"/>
        </a:xfrm>
      </p:grpSpPr>
      <p:pic>
        <p:nvPicPr>
          <p:cNvPr id="18" name="Image 17">
            <a:hlinkClick r:id="rId3"/>
            <a:extLst>
              <a:ext uri="{FF2B5EF4-FFF2-40B4-BE49-F238E27FC236}">
                <a16:creationId xmlns:a16="http://schemas.microsoft.com/office/drawing/2014/main" id="{8925D7D5-E402-A78A-3BFE-9472AAD11CB7}"/>
              </a:ext>
            </a:extLst>
          </p:cNvPr>
          <p:cNvPicPr>
            <a:picLocks noChangeAspect="1"/>
          </p:cNvPicPr>
          <p:nvPr/>
        </p:nvPicPr>
        <p:blipFill>
          <a:blip r:embed="rId4"/>
          <a:stretch>
            <a:fillRect/>
          </a:stretch>
        </p:blipFill>
        <p:spPr>
          <a:xfrm>
            <a:off x="6089629" y="3876170"/>
            <a:ext cx="4184074" cy="2907577"/>
          </a:xfrm>
          <a:prstGeom prst="rect">
            <a:avLst/>
          </a:prstGeom>
          <a:effectLst>
            <a:outerShdw blurRad="63500" sx="102000" sy="102000" algn="ctr" rotWithShape="0">
              <a:prstClr val="black">
                <a:alpha val="40000"/>
              </a:prstClr>
            </a:outerShdw>
          </a:effectLst>
        </p:spPr>
      </p:pic>
      <p:sp>
        <p:nvSpPr>
          <p:cNvPr id="4" name="Titre 3">
            <a:extLst>
              <a:ext uri="{FF2B5EF4-FFF2-40B4-BE49-F238E27FC236}">
                <a16:creationId xmlns:a16="http://schemas.microsoft.com/office/drawing/2014/main" id="{BA42CFA6-CBEB-377E-4C1A-A2BABC86C543}"/>
              </a:ext>
            </a:extLst>
          </p:cNvPr>
          <p:cNvSpPr>
            <a:spLocks noGrp="1"/>
          </p:cNvSpPr>
          <p:nvPr>
            <p:ph type="title"/>
          </p:nvPr>
        </p:nvSpPr>
        <p:spPr>
          <a:xfrm>
            <a:off x="838200" y="365125"/>
            <a:ext cx="10515600" cy="1325563"/>
          </a:xfrm>
        </p:spPr>
        <p:txBody>
          <a:bodyPr/>
          <a:lstStyle/>
          <a:p>
            <a:r>
              <a:rPr lang="fr-CH" dirty="0"/>
              <a:t>Rendre les données FINDABLE</a:t>
            </a:r>
          </a:p>
        </p:txBody>
      </p:sp>
      <p:sp>
        <p:nvSpPr>
          <p:cNvPr id="2" name="Espace réservé du numéro de diapositive 1">
            <a:extLst>
              <a:ext uri="{FF2B5EF4-FFF2-40B4-BE49-F238E27FC236}">
                <a16:creationId xmlns:a16="http://schemas.microsoft.com/office/drawing/2014/main" id="{CECBC23C-6E84-7DD8-B621-FBE56DCAE654}"/>
              </a:ext>
            </a:extLst>
          </p:cNvPr>
          <p:cNvSpPr>
            <a:spLocks noGrp="1"/>
          </p:cNvSpPr>
          <p:nvPr>
            <p:ph type="sldNum" sz="quarter" idx="4"/>
          </p:nvPr>
        </p:nvSpPr>
        <p:spPr/>
        <p:txBody>
          <a:bodyPr/>
          <a:lstStyle/>
          <a:p>
            <a:pPr algn="l"/>
            <a:fld id="{EA382D5B-34F5-4E3E-A4AE-74CC685E3C28}" type="slidenum">
              <a:rPr lang="fr-CH" smtClean="0"/>
              <a:pPr algn="l"/>
              <a:t>5</a:t>
            </a:fld>
            <a:endParaRPr lang="fr-CH" dirty="0"/>
          </a:p>
        </p:txBody>
      </p:sp>
      <p:graphicFrame>
        <p:nvGraphicFramePr>
          <p:cNvPr id="6" name="Tableau 5">
            <a:extLst>
              <a:ext uri="{FF2B5EF4-FFF2-40B4-BE49-F238E27FC236}">
                <a16:creationId xmlns:a16="http://schemas.microsoft.com/office/drawing/2014/main" id="{1AAF6BBB-9820-F535-6993-A6BDE56B665B}"/>
              </a:ext>
            </a:extLst>
          </p:cNvPr>
          <p:cNvGraphicFramePr>
            <a:graphicFrameLocks noGrp="1"/>
          </p:cNvGraphicFramePr>
          <p:nvPr>
            <p:extLst>
              <p:ext uri="{D42A27DB-BD31-4B8C-83A1-F6EECF244321}">
                <p14:modId xmlns:p14="http://schemas.microsoft.com/office/powerpoint/2010/main" val="1014464375"/>
              </p:ext>
            </p:extLst>
          </p:nvPr>
        </p:nvGraphicFramePr>
        <p:xfrm>
          <a:off x="-36512" y="1558636"/>
          <a:ext cx="3798020" cy="5299364"/>
        </p:xfrm>
        <a:graphic>
          <a:graphicData uri="http://schemas.openxmlformats.org/drawingml/2006/table">
            <a:tbl>
              <a:tblPr firstRow="1" bandRow="1">
                <a:tableStyleId>{5C22544A-7EE6-4342-B048-85BDC9FD1C3A}</a:tableStyleId>
              </a:tblPr>
              <a:tblGrid>
                <a:gridCol w="1899010">
                  <a:extLst>
                    <a:ext uri="{9D8B030D-6E8A-4147-A177-3AD203B41FA5}">
                      <a16:colId xmlns:a16="http://schemas.microsoft.com/office/drawing/2014/main" val="1507849080"/>
                    </a:ext>
                  </a:extLst>
                </a:gridCol>
                <a:gridCol w="1899010">
                  <a:extLst>
                    <a:ext uri="{9D8B030D-6E8A-4147-A177-3AD203B41FA5}">
                      <a16:colId xmlns:a16="http://schemas.microsoft.com/office/drawing/2014/main" val="1346398618"/>
                    </a:ext>
                  </a:extLst>
                </a:gridCol>
              </a:tblGrid>
              <a:tr h="5299364">
                <a:tc>
                  <a:txBody>
                    <a:bodyPr/>
                    <a:lstStyle/>
                    <a:p>
                      <a:endParaRPr lang="fr-CH" dirty="0"/>
                    </a:p>
                  </a:txBody>
                  <a:tcPr>
                    <a:solidFill>
                      <a:schemeClr val="tx2">
                        <a:lumMod val="20000"/>
                        <a:lumOff val="80000"/>
                      </a:schemeClr>
                    </a:solidFill>
                  </a:tcPr>
                </a:tc>
                <a:tc>
                  <a:txBody>
                    <a:bodyPr/>
                    <a:lstStyle/>
                    <a:p>
                      <a:endParaRPr lang="fr-CH" dirty="0"/>
                    </a:p>
                  </a:txBody>
                  <a:tcPr>
                    <a:solidFill>
                      <a:schemeClr val="bg1"/>
                    </a:solidFill>
                  </a:tcPr>
                </a:tc>
                <a:extLst>
                  <a:ext uri="{0D108BD9-81ED-4DB2-BD59-A6C34878D82A}">
                    <a16:rowId xmlns:a16="http://schemas.microsoft.com/office/drawing/2014/main" val="2908775969"/>
                  </a:ext>
                </a:extLst>
              </a:tr>
            </a:tbl>
          </a:graphicData>
        </a:graphic>
      </p:graphicFrame>
      <p:sp>
        <p:nvSpPr>
          <p:cNvPr id="7" name="Rectangle 6">
            <a:extLst>
              <a:ext uri="{FF2B5EF4-FFF2-40B4-BE49-F238E27FC236}">
                <a16:creationId xmlns:a16="http://schemas.microsoft.com/office/drawing/2014/main" id="{0FD11802-BD2B-B980-E405-94A04950F17C}"/>
              </a:ext>
            </a:extLst>
          </p:cNvPr>
          <p:cNvSpPr/>
          <p:nvPr/>
        </p:nvSpPr>
        <p:spPr>
          <a:xfrm>
            <a:off x="27572" y="6192793"/>
            <a:ext cx="1834926" cy="600164"/>
          </a:xfrm>
          <a:prstGeom prst="rect">
            <a:avLst/>
          </a:prstGeom>
          <a:noFill/>
        </p:spPr>
        <p:txBody>
          <a:bodyPr wrap="square">
            <a:spAutoFit/>
          </a:bodyPr>
          <a:lstStyle/>
          <a:p>
            <a:r>
              <a:rPr lang="fr-CH" sz="825" dirty="0"/>
              <a:t>Dessin par Patrick </a:t>
            </a:r>
            <a:r>
              <a:rPr lang="fr-CH" sz="825" dirty="0" err="1"/>
              <a:t>Hochstenbach</a:t>
            </a:r>
            <a:r>
              <a:rPr lang="fr-CH" sz="825" dirty="0"/>
              <a:t> partagés sous licence </a:t>
            </a:r>
            <a:r>
              <a:rPr lang="fr-CH" sz="825" dirty="0">
                <a:hlinkClick r:id="rId5"/>
              </a:rPr>
              <a:t>CC0 1.0 </a:t>
            </a:r>
            <a:r>
              <a:rPr lang="fr-CH" sz="825" dirty="0"/>
              <a:t>: </a:t>
            </a:r>
            <a:r>
              <a:rPr lang="fr-CH" sz="825" dirty="0">
                <a:hlinkClick r:id="rId6"/>
              </a:rPr>
              <a:t>https://open-science-training-handbook.gitbook.io/book</a:t>
            </a:r>
            <a:r>
              <a:rPr lang="fr-CH" sz="825" dirty="0"/>
              <a:t> </a:t>
            </a:r>
          </a:p>
        </p:txBody>
      </p:sp>
      <p:sp>
        <p:nvSpPr>
          <p:cNvPr id="8" name="ZoneTexte 7">
            <a:extLst>
              <a:ext uri="{FF2B5EF4-FFF2-40B4-BE49-F238E27FC236}">
                <a16:creationId xmlns:a16="http://schemas.microsoft.com/office/drawing/2014/main" id="{4BB98E01-2C6A-2079-A772-39F7B213B89D}"/>
              </a:ext>
            </a:extLst>
          </p:cNvPr>
          <p:cNvSpPr txBox="1"/>
          <p:nvPr/>
        </p:nvSpPr>
        <p:spPr>
          <a:xfrm>
            <a:off x="-18373" y="4424822"/>
            <a:ext cx="1834926" cy="1600438"/>
          </a:xfrm>
          <a:prstGeom prst="rect">
            <a:avLst/>
          </a:prstGeom>
          <a:noFill/>
        </p:spPr>
        <p:txBody>
          <a:bodyPr wrap="square" rtlCol="0">
            <a:spAutoFit/>
          </a:bodyPr>
          <a:lstStyle/>
          <a:p>
            <a:pPr marL="285750" indent="-285750" fontAlgn="t">
              <a:buFont typeface="Wingdings" panose="05000000000000000000" pitchFamily="2" charset="2"/>
              <a:buChar char="ü"/>
            </a:pPr>
            <a:r>
              <a:rPr lang="fr-CH" sz="1400" dirty="0">
                <a:latin typeface="Arial" panose="020B0604020202020204" pitchFamily="34" charset="0"/>
                <a:cs typeface="Arial" panose="020B0604020202020204" pitchFamily="34" charset="0"/>
              </a:rPr>
              <a:t>identifiant pérenne</a:t>
            </a:r>
          </a:p>
          <a:p>
            <a:pPr marL="285750" indent="-285750" fontAlgn="t">
              <a:buFont typeface="Wingdings" panose="05000000000000000000" pitchFamily="2" charset="2"/>
              <a:buChar char="ü"/>
            </a:pPr>
            <a:r>
              <a:rPr lang="fr-CH" sz="1400" dirty="0">
                <a:latin typeface="Arial" panose="020B0604020202020204" pitchFamily="34" charset="0"/>
                <a:cs typeface="Arial" panose="020B0604020202020204" pitchFamily="34" charset="0"/>
              </a:rPr>
              <a:t>métadonnées enrichies</a:t>
            </a:r>
          </a:p>
          <a:p>
            <a:pPr marL="285750" indent="-285750" fontAlgn="t">
              <a:buFont typeface="Wingdings" panose="05000000000000000000" pitchFamily="2" charset="2"/>
              <a:buChar char="ü"/>
            </a:pPr>
            <a:r>
              <a:rPr lang="fr-CH" sz="1400" dirty="0" err="1">
                <a:latin typeface="Arial" panose="020B0604020202020204" pitchFamily="34" charset="0"/>
                <a:cs typeface="Arial" panose="020B0604020202020204" pitchFamily="34" charset="0"/>
              </a:rPr>
              <a:t>cherchables</a:t>
            </a:r>
            <a:r>
              <a:rPr lang="fr-CH" sz="1400" dirty="0">
                <a:latin typeface="Arial" panose="020B0604020202020204" pitchFamily="34" charset="0"/>
                <a:cs typeface="Arial" panose="020B0604020202020204" pitchFamily="34" charset="0"/>
              </a:rPr>
              <a:t> et trouvables en ligne</a:t>
            </a:r>
          </a:p>
        </p:txBody>
      </p:sp>
      <p:pic>
        <p:nvPicPr>
          <p:cNvPr id="11" name="Espace réservé du contenu 3">
            <a:extLst>
              <a:ext uri="{FF2B5EF4-FFF2-40B4-BE49-F238E27FC236}">
                <a16:creationId xmlns:a16="http://schemas.microsoft.com/office/drawing/2014/main" id="{31842153-0B6E-1430-74AC-AFFD90C09A0F}"/>
              </a:ext>
            </a:extLst>
          </p:cNvPr>
          <p:cNvPicPr>
            <a:picLocks noChangeAspect="1"/>
          </p:cNvPicPr>
          <p:nvPr/>
        </p:nvPicPr>
        <p:blipFill rotWithShape="1">
          <a:blip r:embed="rId7">
            <a:extLst>
              <a:ext uri="{28A0092B-C50C-407E-A947-70E740481C1C}">
                <a14:useLocalDpi xmlns:a14="http://schemas.microsoft.com/office/drawing/2010/main" val="0"/>
              </a:ext>
            </a:extLst>
          </a:blip>
          <a:srcRect l="3792" t="8924" r="71622" b="7842"/>
          <a:stretch/>
        </p:blipFill>
        <p:spPr>
          <a:xfrm>
            <a:off x="-10507" y="1558635"/>
            <a:ext cx="1859906" cy="2872833"/>
          </a:xfrm>
          <a:prstGeom prst="rect">
            <a:avLst/>
          </a:prstGeom>
        </p:spPr>
      </p:pic>
      <p:sp>
        <p:nvSpPr>
          <p:cNvPr id="13" name="ZoneTexte 12">
            <a:extLst>
              <a:ext uri="{FF2B5EF4-FFF2-40B4-BE49-F238E27FC236}">
                <a16:creationId xmlns:a16="http://schemas.microsoft.com/office/drawing/2014/main" id="{80B1D48C-A758-7414-A7C0-2EA701ADD1D1}"/>
              </a:ext>
            </a:extLst>
          </p:cNvPr>
          <p:cNvSpPr txBox="1"/>
          <p:nvPr/>
        </p:nvSpPr>
        <p:spPr>
          <a:xfrm>
            <a:off x="2265218" y="1558636"/>
            <a:ext cx="9773774" cy="2677656"/>
          </a:xfrm>
          <a:prstGeom prst="rect">
            <a:avLst/>
          </a:prstGeom>
          <a:noFill/>
        </p:spPr>
        <p:txBody>
          <a:bodyPr wrap="square" rtlCol="0">
            <a:spAutoFit/>
          </a:bodyPr>
          <a:lstStyle/>
          <a:p>
            <a:pPr marL="285750" indent="-285750">
              <a:buFont typeface="Wingdings" panose="05000000000000000000" pitchFamily="2" charset="2"/>
              <a:buChar char="ü"/>
            </a:pPr>
            <a:r>
              <a:rPr lang="fr-CH" sz="2400" dirty="0"/>
              <a:t>Un identifiant pérenne doit être attribué au jeu de données</a:t>
            </a:r>
          </a:p>
          <a:p>
            <a:pPr marL="285750" indent="-285750">
              <a:buFont typeface="Wingdings" panose="05000000000000000000" pitchFamily="2" charset="2"/>
              <a:buChar char="ü"/>
            </a:pPr>
            <a:endParaRPr lang="fr-CH" sz="2400" dirty="0"/>
          </a:p>
          <a:p>
            <a:pPr marL="285750" indent="-285750">
              <a:buFont typeface="Wingdings" panose="05000000000000000000" pitchFamily="2" charset="2"/>
              <a:buChar char="ü"/>
            </a:pPr>
            <a:endParaRPr lang="fr-CH" sz="2400" dirty="0"/>
          </a:p>
          <a:p>
            <a:pPr marL="285750" indent="-285750">
              <a:buFont typeface="Wingdings" panose="05000000000000000000" pitchFamily="2" charset="2"/>
              <a:buChar char="ü"/>
            </a:pPr>
            <a:r>
              <a:rPr lang="fr-CH" sz="2400" dirty="0"/>
              <a:t>Les données sont décrites de manière suffisante et appropriée</a:t>
            </a:r>
          </a:p>
          <a:p>
            <a:pPr marL="285750" indent="-285750">
              <a:buFont typeface="Wingdings" panose="05000000000000000000" pitchFamily="2" charset="2"/>
              <a:buChar char="ü"/>
            </a:pPr>
            <a:r>
              <a:rPr lang="fr-CH" sz="2400" dirty="0"/>
              <a:t>Les publications utilisant les données comportent un </a:t>
            </a:r>
            <a:r>
              <a:rPr lang="fr-CH" sz="2400" i="1" dirty="0"/>
              <a:t>data </a:t>
            </a:r>
            <a:r>
              <a:rPr lang="fr-CH" sz="2400" i="1" dirty="0" err="1"/>
              <a:t>statement</a:t>
            </a:r>
            <a:r>
              <a:rPr lang="fr-CH" sz="2400" dirty="0"/>
              <a:t>* indiquant a minima où les données peuvent être trouvées, au moyen de leur identifiant pérenne </a:t>
            </a:r>
          </a:p>
        </p:txBody>
      </p:sp>
      <p:pic>
        <p:nvPicPr>
          <p:cNvPr id="14" name="Image 13">
            <a:extLst>
              <a:ext uri="{FF2B5EF4-FFF2-40B4-BE49-F238E27FC236}">
                <a16:creationId xmlns:a16="http://schemas.microsoft.com/office/drawing/2014/main" id="{E5BBC55A-A7F2-2220-7941-76701709A8CA}"/>
              </a:ext>
            </a:extLst>
          </p:cNvPr>
          <p:cNvPicPr>
            <a:picLocks noChangeAspect="1"/>
          </p:cNvPicPr>
          <p:nvPr/>
        </p:nvPicPr>
        <p:blipFill>
          <a:blip r:embed="rId8"/>
          <a:stretch>
            <a:fillRect/>
          </a:stretch>
        </p:blipFill>
        <p:spPr>
          <a:xfrm>
            <a:off x="9019501" y="2022581"/>
            <a:ext cx="2508404" cy="627101"/>
          </a:xfrm>
          <a:prstGeom prst="rect">
            <a:avLst/>
          </a:prstGeom>
        </p:spPr>
      </p:pic>
      <p:sp>
        <p:nvSpPr>
          <p:cNvPr id="16" name="Rectangle 15">
            <a:extLst>
              <a:ext uri="{FF2B5EF4-FFF2-40B4-BE49-F238E27FC236}">
                <a16:creationId xmlns:a16="http://schemas.microsoft.com/office/drawing/2014/main" id="{8A19E4EE-3952-B773-AD29-CC0249D4B5BE}"/>
              </a:ext>
            </a:extLst>
          </p:cNvPr>
          <p:cNvSpPr/>
          <p:nvPr/>
        </p:nvSpPr>
        <p:spPr>
          <a:xfrm>
            <a:off x="6169306" y="4836212"/>
            <a:ext cx="1886674" cy="252000"/>
          </a:xfrm>
          <a:prstGeom prst="rect">
            <a:avLst/>
          </a:prstGeom>
          <a:solidFill>
            <a:srgbClr val="FFFF00">
              <a:alpha val="1607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ZoneTexte 16">
            <a:extLst>
              <a:ext uri="{FF2B5EF4-FFF2-40B4-BE49-F238E27FC236}">
                <a16:creationId xmlns:a16="http://schemas.microsoft.com/office/drawing/2014/main" id="{7B67823B-191A-23B7-DEE2-F779850AC4A4}"/>
              </a:ext>
            </a:extLst>
          </p:cNvPr>
          <p:cNvSpPr txBox="1"/>
          <p:nvPr/>
        </p:nvSpPr>
        <p:spPr>
          <a:xfrm>
            <a:off x="2603515" y="5934670"/>
            <a:ext cx="3441650" cy="923330"/>
          </a:xfrm>
          <a:prstGeom prst="rect">
            <a:avLst/>
          </a:prstGeom>
          <a:noFill/>
        </p:spPr>
        <p:txBody>
          <a:bodyPr wrap="square" rtlCol="0">
            <a:spAutoFit/>
          </a:bodyPr>
          <a:lstStyle/>
          <a:p>
            <a:r>
              <a:rPr lang="fr-CH" dirty="0"/>
              <a:t>* aussi appelé </a:t>
            </a:r>
            <a:r>
              <a:rPr lang="fr-CH" i="1" dirty="0"/>
              <a:t>data </a:t>
            </a:r>
            <a:r>
              <a:rPr lang="fr-CH" i="1" dirty="0" err="1"/>
              <a:t>availability</a:t>
            </a:r>
            <a:r>
              <a:rPr lang="fr-CH" i="1" dirty="0"/>
              <a:t> </a:t>
            </a:r>
            <a:r>
              <a:rPr lang="fr-CH" i="1" dirty="0" err="1"/>
              <a:t>statement</a:t>
            </a:r>
            <a:r>
              <a:rPr lang="fr-CH" dirty="0"/>
              <a:t>, </a:t>
            </a:r>
            <a:r>
              <a:rPr lang="fr-CH" i="1" dirty="0"/>
              <a:t>data </a:t>
            </a:r>
            <a:r>
              <a:rPr lang="fr-CH" i="1" dirty="0" err="1"/>
              <a:t>access</a:t>
            </a:r>
            <a:r>
              <a:rPr lang="fr-CH" i="1" dirty="0"/>
              <a:t> </a:t>
            </a:r>
            <a:r>
              <a:rPr lang="fr-CH" i="1" dirty="0" err="1"/>
              <a:t>statement</a:t>
            </a:r>
            <a:r>
              <a:rPr lang="fr-CH" dirty="0"/>
              <a:t>, etc.</a:t>
            </a:r>
          </a:p>
        </p:txBody>
      </p:sp>
    </p:spTree>
    <p:extLst>
      <p:ext uri="{BB962C8B-B14F-4D97-AF65-F5344CB8AC3E}">
        <p14:creationId xmlns:p14="http://schemas.microsoft.com/office/powerpoint/2010/main" val="4047253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animBg="1"/>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4085D-4523-FACB-3DFC-F923CA635DED}"/>
            </a:ext>
          </a:extLst>
        </p:cNvPr>
        <p:cNvGrpSpPr/>
        <p:nvPr/>
      </p:nvGrpSpPr>
      <p:grpSpPr>
        <a:xfrm>
          <a:off x="0" y="0"/>
          <a:ext cx="0" cy="0"/>
          <a:chOff x="0" y="0"/>
          <a:chExt cx="0" cy="0"/>
        </a:xfrm>
      </p:grpSpPr>
      <p:graphicFrame>
        <p:nvGraphicFramePr>
          <p:cNvPr id="6" name="Tableau 5">
            <a:extLst>
              <a:ext uri="{FF2B5EF4-FFF2-40B4-BE49-F238E27FC236}">
                <a16:creationId xmlns:a16="http://schemas.microsoft.com/office/drawing/2014/main" id="{6D735905-14E4-560F-4D68-D4AC9F0A3142}"/>
              </a:ext>
            </a:extLst>
          </p:cNvPr>
          <p:cNvGraphicFramePr>
            <a:graphicFrameLocks noGrp="1"/>
          </p:cNvGraphicFramePr>
          <p:nvPr/>
        </p:nvGraphicFramePr>
        <p:xfrm>
          <a:off x="-36512" y="1558636"/>
          <a:ext cx="3798020" cy="5299364"/>
        </p:xfrm>
        <a:graphic>
          <a:graphicData uri="http://schemas.openxmlformats.org/drawingml/2006/table">
            <a:tbl>
              <a:tblPr firstRow="1" bandRow="1">
                <a:tableStyleId>{5C22544A-7EE6-4342-B048-85BDC9FD1C3A}</a:tableStyleId>
              </a:tblPr>
              <a:tblGrid>
                <a:gridCol w="1899010">
                  <a:extLst>
                    <a:ext uri="{9D8B030D-6E8A-4147-A177-3AD203B41FA5}">
                      <a16:colId xmlns:a16="http://schemas.microsoft.com/office/drawing/2014/main" val="1507849080"/>
                    </a:ext>
                  </a:extLst>
                </a:gridCol>
                <a:gridCol w="1899010">
                  <a:extLst>
                    <a:ext uri="{9D8B030D-6E8A-4147-A177-3AD203B41FA5}">
                      <a16:colId xmlns:a16="http://schemas.microsoft.com/office/drawing/2014/main" val="1346398618"/>
                    </a:ext>
                  </a:extLst>
                </a:gridCol>
              </a:tblGrid>
              <a:tr h="5299364">
                <a:tc>
                  <a:txBody>
                    <a:bodyPr/>
                    <a:lstStyle/>
                    <a:p>
                      <a:endParaRPr lang="fr-CH" dirty="0"/>
                    </a:p>
                  </a:txBody>
                  <a:tcPr>
                    <a:solidFill>
                      <a:schemeClr val="tx2">
                        <a:lumMod val="20000"/>
                        <a:lumOff val="80000"/>
                      </a:schemeClr>
                    </a:solidFill>
                  </a:tcPr>
                </a:tc>
                <a:tc>
                  <a:txBody>
                    <a:bodyPr/>
                    <a:lstStyle/>
                    <a:p>
                      <a:endParaRPr lang="fr-CH" dirty="0"/>
                    </a:p>
                  </a:txBody>
                  <a:tcPr>
                    <a:solidFill>
                      <a:schemeClr val="bg1"/>
                    </a:solidFill>
                  </a:tcPr>
                </a:tc>
                <a:extLst>
                  <a:ext uri="{0D108BD9-81ED-4DB2-BD59-A6C34878D82A}">
                    <a16:rowId xmlns:a16="http://schemas.microsoft.com/office/drawing/2014/main" val="2908775969"/>
                  </a:ext>
                </a:extLst>
              </a:tr>
            </a:tbl>
          </a:graphicData>
        </a:graphic>
      </p:graphicFrame>
      <p:pic>
        <p:nvPicPr>
          <p:cNvPr id="3" name="Espace réservé du contenu 3">
            <a:extLst>
              <a:ext uri="{FF2B5EF4-FFF2-40B4-BE49-F238E27FC236}">
                <a16:creationId xmlns:a16="http://schemas.microsoft.com/office/drawing/2014/main" id="{0E79F397-9B4F-ED6C-CE4D-4E26C2B7C595}"/>
              </a:ext>
            </a:extLst>
          </p:cNvPr>
          <p:cNvPicPr>
            <a:picLocks noChangeAspect="1"/>
          </p:cNvPicPr>
          <p:nvPr/>
        </p:nvPicPr>
        <p:blipFill rotWithShape="1">
          <a:blip r:embed="rId3">
            <a:extLst>
              <a:ext uri="{28A0092B-C50C-407E-A947-70E740481C1C}">
                <a14:useLocalDpi xmlns:a14="http://schemas.microsoft.com/office/drawing/2010/main" val="0"/>
              </a:ext>
            </a:extLst>
          </a:blip>
          <a:srcRect l="30718" t="13251" r="45714" b="7780"/>
          <a:stretch/>
        </p:blipFill>
        <p:spPr>
          <a:xfrm>
            <a:off x="-26121" y="1558636"/>
            <a:ext cx="1875520" cy="2867116"/>
          </a:xfrm>
          <a:prstGeom prst="rect">
            <a:avLst/>
          </a:prstGeom>
        </p:spPr>
      </p:pic>
      <p:sp>
        <p:nvSpPr>
          <p:cNvPr id="13" name="ZoneTexte 12">
            <a:extLst>
              <a:ext uri="{FF2B5EF4-FFF2-40B4-BE49-F238E27FC236}">
                <a16:creationId xmlns:a16="http://schemas.microsoft.com/office/drawing/2014/main" id="{013C9809-94F0-09A5-BAF7-59A3955F58D5}"/>
              </a:ext>
            </a:extLst>
          </p:cNvPr>
          <p:cNvSpPr txBox="1"/>
          <p:nvPr/>
        </p:nvSpPr>
        <p:spPr>
          <a:xfrm>
            <a:off x="2275851" y="1365856"/>
            <a:ext cx="9773774" cy="5816977"/>
          </a:xfrm>
          <a:prstGeom prst="rect">
            <a:avLst/>
          </a:prstGeom>
          <a:noFill/>
        </p:spPr>
        <p:txBody>
          <a:bodyPr wrap="square" rtlCol="0">
            <a:spAutoFit/>
          </a:bodyPr>
          <a:lstStyle/>
          <a:p>
            <a:pPr marL="285750" indent="-285750">
              <a:buFont typeface="Wingdings" panose="05000000000000000000" pitchFamily="2" charset="2"/>
              <a:buChar char="ü"/>
            </a:pPr>
            <a:r>
              <a:rPr lang="fr-CH" sz="2400" dirty="0"/>
              <a:t>Les données sont archivées, et le cas échéant partagées, dans un outil adapté : un </a:t>
            </a:r>
            <a:r>
              <a:rPr lang="fr-CH" sz="2400" b="1" dirty="0">
                <a:solidFill>
                  <a:srgbClr val="CF0063"/>
                </a:solidFill>
              </a:rPr>
              <a:t>data repository</a:t>
            </a:r>
          </a:p>
          <a:p>
            <a:pPr marL="285750" indent="-285750">
              <a:buFont typeface="Wingdings" panose="05000000000000000000" pitchFamily="2" charset="2"/>
              <a:buChar char="ü"/>
            </a:pPr>
            <a:r>
              <a:rPr lang="fr-CH" sz="2400" dirty="0"/>
              <a:t>Il en existe de très nombreux, spécialisés pour une discipline ou un type de données, ou non, listés dans</a:t>
            </a:r>
          </a:p>
          <a:p>
            <a:pPr marL="285750" indent="-285750">
              <a:buFont typeface="Wingdings" panose="05000000000000000000" pitchFamily="2" charset="2"/>
              <a:buChar char="ü"/>
            </a:pPr>
            <a:endParaRPr lang="fr-CH" sz="2400" dirty="0"/>
          </a:p>
          <a:p>
            <a:pPr marL="285750" indent="-285750">
              <a:buFont typeface="Wingdings" panose="05000000000000000000" pitchFamily="2" charset="2"/>
              <a:buChar char="ü"/>
            </a:pPr>
            <a:endParaRPr lang="fr-CH" sz="2400" dirty="0"/>
          </a:p>
          <a:p>
            <a:pPr marL="342900" indent="-342900">
              <a:buFont typeface="Wingdings" panose="05000000000000000000" pitchFamily="2" charset="2"/>
              <a:buChar char="ü"/>
            </a:pPr>
            <a:r>
              <a:rPr lang="fr-CH" sz="2400" dirty="0"/>
              <a:t>L'Université de Genève met à disposition de ses chercheurs et chercheuses un repository institutionnel : </a:t>
            </a:r>
          </a:p>
          <a:p>
            <a:endParaRPr lang="fr-CH" sz="2400" dirty="0"/>
          </a:p>
          <a:p>
            <a:pPr>
              <a:tabLst>
                <a:tab pos="361950" algn="l"/>
              </a:tabLst>
            </a:pPr>
            <a:r>
              <a:rPr lang="fr-CH" sz="2400" dirty="0"/>
              <a:t>	Il permet d'archiver et partager des données selon les principes FAIR</a:t>
            </a:r>
          </a:p>
          <a:p>
            <a:pPr marL="285750" indent="-285750">
              <a:buFont typeface="Wingdings" panose="05000000000000000000" pitchFamily="2" charset="2"/>
              <a:buChar char="ü"/>
            </a:pPr>
            <a:endParaRPr lang="fr-CH" sz="2400" dirty="0"/>
          </a:p>
          <a:p>
            <a:pPr marL="285750" indent="-285750">
              <a:buFont typeface="Wingdings" panose="05000000000000000000" pitchFamily="2" charset="2"/>
              <a:buChar char="ü"/>
            </a:pPr>
            <a:r>
              <a:rPr lang="fr-CH" sz="2400" dirty="0"/>
              <a:t>Utiliser un tel outil répond (généralement) au principe d'accessibilité FAIR : </a:t>
            </a:r>
          </a:p>
          <a:p>
            <a:pPr marL="742950" lvl="1" indent="-285750">
              <a:buFont typeface="Wingdings" panose="05000000000000000000" pitchFamily="2" charset="2"/>
              <a:buChar char="ü"/>
            </a:pPr>
            <a:r>
              <a:rPr lang="fr-CH" sz="2000" dirty="0"/>
              <a:t>les (méta)données sont accessibles avec leur identifiant via un protocole standardisé</a:t>
            </a:r>
          </a:p>
          <a:p>
            <a:pPr marL="742950" lvl="1" indent="-285750">
              <a:buFont typeface="Wingdings" panose="05000000000000000000" pitchFamily="2" charset="2"/>
              <a:buChar char="ü"/>
            </a:pPr>
            <a:r>
              <a:rPr lang="fr-CH" sz="2000" dirty="0"/>
              <a:t>des restrictions d'accès aux données sont implémentables</a:t>
            </a:r>
          </a:p>
          <a:p>
            <a:pPr marL="742950" lvl="1" indent="-285750">
              <a:buFont typeface="Wingdings" panose="05000000000000000000" pitchFamily="2" charset="2"/>
              <a:buChar char="ü"/>
            </a:pPr>
            <a:r>
              <a:rPr lang="fr-CH" sz="2000" dirty="0"/>
              <a:t>les métadonnées restent accessibles, même si les données ne le sont plus</a:t>
            </a:r>
          </a:p>
          <a:p>
            <a:pPr marL="742950" lvl="1" indent="-285750">
              <a:buFont typeface="Wingdings" panose="05000000000000000000" pitchFamily="2" charset="2"/>
              <a:buChar char="ü"/>
            </a:pPr>
            <a:endParaRPr lang="fr-CH" sz="2400" dirty="0"/>
          </a:p>
        </p:txBody>
      </p:sp>
      <p:sp>
        <p:nvSpPr>
          <p:cNvPr id="4" name="Titre 3">
            <a:extLst>
              <a:ext uri="{FF2B5EF4-FFF2-40B4-BE49-F238E27FC236}">
                <a16:creationId xmlns:a16="http://schemas.microsoft.com/office/drawing/2014/main" id="{2B22C988-3EF1-3641-8A0C-B8987658747A}"/>
              </a:ext>
            </a:extLst>
          </p:cNvPr>
          <p:cNvSpPr>
            <a:spLocks noGrp="1"/>
          </p:cNvSpPr>
          <p:nvPr>
            <p:ph type="title"/>
          </p:nvPr>
        </p:nvSpPr>
        <p:spPr>
          <a:xfrm>
            <a:off x="838200" y="365125"/>
            <a:ext cx="10515600" cy="1325563"/>
          </a:xfrm>
        </p:spPr>
        <p:txBody>
          <a:bodyPr/>
          <a:lstStyle/>
          <a:p>
            <a:r>
              <a:rPr lang="fr-CH" dirty="0"/>
              <a:t>Rendre les données ACCESSIBLE</a:t>
            </a:r>
          </a:p>
        </p:txBody>
      </p:sp>
      <p:sp>
        <p:nvSpPr>
          <p:cNvPr id="2" name="Espace réservé du numéro de diapositive 1">
            <a:extLst>
              <a:ext uri="{FF2B5EF4-FFF2-40B4-BE49-F238E27FC236}">
                <a16:creationId xmlns:a16="http://schemas.microsoft.com/office/drawing/2014/main" id="{11E902DE-EC93-FCF1-563E-F1EA2F4C1745}"/>
              </a:ext>
            </a:extLst>
          </p:cNvPr>
          <p:cNvSpPr>
            <a:spLocks noGrp="1"/>
          </p:cNvSpPr>
          <p:nvPr>
            <p:ph type="sldNum" sz="quarter" idx="4"/>
          </p:nvPr>
        </p:nvSpPr>
        <p:spPr/>
        <p:txBody>
          <a:bodyPr/>
          <a:lstStyle/>
          <a:p>
            <a:pPr algn="l"/>
            <a:fld id="{EA382D5B-34F5-4E3E-A4AE-74CC685E3C28}" type="slidenum">
              <a:rPr lang="fr-CH" smtClean="0"/>
              <a:pPr algn="l"/>
              <a:t>6</a:t>
            </a:fld>
            <a:endParaRPr lang="fr-CH" dirty="0"/>
          </a:p>
        </p:txBody>
      </p:sp>
      <p:sp>
        <p:nvSpPr>
          <p:cNvPr id="7" name="Rectangle 6">
            <a:extLst>
              <a:ext uri="{FF2B5EF4-FFF2-40B4-BE49-F238E27FC236}">
                <a16:creationId xmlns:a16="http://schemas.microsoft.com/office/drawing/2014/main" id="{1DF729A7-ACBB-A35A-9CBB-328DEC401EBA}"/>
              </a:ext>
            </a:extLst>
          </p:cNvPr>
          <p:cNvSpPr/>
          <p:nvPr/>
        </p:nvSpPr>
        <p:spPr>
          <a:xfrm>
            <a:off x="27572" y="6192793"/>
            <a:ext cx="1834926" cy="600164"/>
          </a:xfrm>
          <a:prstGeom prst="rect">
            <a:avLst/>
          </a:prstGeom>
          <a:noFill/>
        </p:spPr>
        <p:txBody>
          <a:bodyPr wrap="square">
            <a:spAutoFit/>
          </a:bodyPr>
          <a:lstStyle/>
          <a:p>
            <a:r>
              <a:rPr lang="fr-CH" sz="825" dirty="0"/>
              <a:t>Dessin par Patrick </a:t>
            </a:r>
            <a:r>
              <a:rPr lang="fr-CH" sz="825" dirty="0" err="1"/>
              <a:t>Hochstenbach</a:t>
            </a:r>
            <a:r>
              <a:rPr lang="fr-CH" sz="825" dirty="0"/>
              <a:t> partagés sous licence </a:t>
            </a:r>
            <a:r>
              <a:rPr lang="fr-CH" sz="825" dirty="0">
                <a:hlinkClick r:id="rId4"/>
              </a:rPr>
              <a:t>CC0 1.0 </a:t>
            </a:r>
            <a:r>
              <a:rPr lang="fr-CH" sz="825" dirty="0"/>
              <a:t>: </a:t>
            </a:r>
            <a:r>
              <a:rPr lang="fr-CH" sz="825" dirty="0">
                <a:hlinkClick r:id="rId5"/>
              </a:rPr>
              <a:t>https://open-science-training-handbook.gitbook.io/book</a:t>
            </a:r>
            <a:r>
              <a:rPr lang="fr-CH" sz="825" dirty="0"/>
              <a:t> </a:t>
            </a:r>
          </a:p>
        </p:txBody>
      </p:sp>
      <p:sp>
        <p:nvSpPr>
          <p:cNvPr id="8" name="ZoneTexte 7">
            <a:extLst>
              <a:ext uri="{FF2B5EF4-FFF2-40B4-BE49-F238E27FC236}">
                <a16:creationId xmlns:a16="http://schemas.microsoft.com/office/drawing/2014/main" id="{6DC9EA2C-76CF-5F42-E04C-658ACD107A13}"/>
              </a:ext>
            </a:extLst>
          </p:cNvPr>
          <p:cNvSpPr txBox="1"/>
          <p:nvPr/>
        </p:nvSpPr>
        <p:spPr>
          <a:xfrm>
            <a:off x="24864" y="4489865"/>
            <a:ext cx="1834926" cy="1384995"/>
          </a:xfrm>
          <a:prstGeom prst="rect">
            <a:avLst/>
          </a:prstGeom>
          <a:noFill/>
        </p:spPr>
        <p:txBody>
          <a:bodyPr wrap="square" rtlCol="0">
            <a:spAutoFit/>
          </a:bodyPr>
          <a:lstStyle/>
          <a:p>
            <a:pPr marL="185738" indent="-185738" fontAlgn="t">
              <a:buSzPts val="1200"/>
              <a:buFont typeface="Wingdings" panose="05000000000000000000" pitchFamily="2" charset="2"/>
              <a:buChar char="ü"/>
            </a:pPr>
            <a:r>
              <a:rPr lang="fr-CH" sz="1400" dirty="0">
                <a:latin typeface="Arial" panose="020B0604020202020204" pitchFamily="34" charset="0"/>
                <a:cs typeface="Arial" panose="020B0604020202020204" pitchFamily="34" charset="0"/>
              </a:rPr>
              <a:t>récupérables en ligne par des protocoles standardisés</a:t>
            </a:r>
          </a:p>
          <a:p>
            <a:pPr marL="185738" indent="-185738" fontAlgn="t">
              <a:buSzPts val="1200"/>
              <a:buFont typeface="Wingdings" panose="05000000000000000000" pitchFamily="2" charset="2"/>
              <a:buChar char="ü"/>
            </a:pPr>
            <a:r>
              <a:rPr lang="fr-CH" sz="1400" dirty="0">
                <a:latin typeface="Arial" panose="020B0604020202020204" pitchFamily="34" charset="0"/>
                <a:cs typeface="Arial" panose="020B0604020202020204" pitchFamily="34" charset="0"/>
              </a:rPr>
              <a:t>restrictions si nécessaire</a:t>
            </a:r>
          </a:p>
        </p:txBody>
      </p:sp>
      <p:pic>
        <p:nvPicPr>
          <p:cNvPr id="10" name="Image 9">
            <a:hlinkClick r:id="rId6"/>
            <a:extLst>
              <a:ext uri="{FF2B5EF4-FFF2-40B4-BE49-F238E27FC236}">
                <a16:creationId xmlns:a16="http://schemas.microsoft.com/office/drawing/2014/main" id="{1F23E6CA-BAA8-DF56-8629-F219925C8A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92608" y="2550079"/>
            <a:ext cx="2137886" cy="630244"/>
          </a:xfrm>
          <a:prstGeom prst="rect">
            <a:avLst/>
          </a:prstGeom>
        </p:spPr>
      </p:pic>
      <p:pic>
        <p:nvPicPr>
          <p:cNvPr id="28" name="Image 27" descr="Une image contenant Police, Graphique, vert, graphisme&#10;&#10;Description générée automatiquement">
            <a:hlinkClick r:id="rId8"/>
            <a:extLst>
              <a:ext uri="{FF2B5EF4-FFF2-40B4-BE49-F238E27FC236}">
                <a16:creationId xmlns:a16="http://schemas.microsoft.com/office/drawing/2014/main" id="{C65F960C-96DE-8154-6B03-9DFAC56ECA2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05810" y="3930403"/>
            <a:ext cx="3199513" cy="687882"/>
          </a:xfrm>
          <a:prstGeom prst="rect">
            <a:avLst/>
          </a:prstGeom>
        </p:spPr>
      </p:pic>
    </p:spTree>
    <p:extLst>
      <p:ext uri="{BB962C8B-B14F-4D97-AF65-F5344CB8AC3E}">
        <p14:creationId xmlns:p14="http://schemas.microsoft.com/office/powerpoint/2010/main" val="357605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371A0-EBEC-A59C-041E-E72AB1967A76}"/>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6A524B5-0689-9E85-ACD8-1D51D0909028}"/>
              </a:ext>
            </a:extLst>
          </p:cNvPr>
          <p:cNvSpPr>
            <a:spLocks noGrp="1"/>
          </p:cNvSpPr>
          <p:nvPr>
            <p:ph type="title"/>
          </p:nvPr>
        </p:nvSpPr>
        <p:spPr>
          <a:xfrm>
            <a:off x="838200" y="365125"/>
            <a:ext cx="10515600" cy="1325563"/>
          </a:xfrm>
        </p:spPr>
        <p:txBody>
          <a:bodyPr/>
          <a:lstStyle/>
          <a:p>
            <a:r>
              <a:rPr lang="fr-CH" dirty="0"/>
              <a:t>Rendre les données INTEROPERABLE</a:t>
            </a:r>
          </a:p>
        </p:txBody>
      </p:sp>
      <p:sp>
        <p:nvSpPr>
          <p:cNvPr id="2" name="Espace réservé du numéro de diapositive 1">
            <a:extLst>
              <a:ext uri="{FF2B5EF4-FFF2-40B4-BE49-F238E27FC236}">
                <a16:creationId xmlns:a16="http://schemas.microsoft.com/office/drawing/2014/main" id="{0693C92E-F30E-655C-052C-F3FE88FDB57B}"/>
              </a:ext>
            </a:extLst>
          </p:cNvPr>
          <p:cNvSpPr>
            <a:spLocks noGrp="1"/>
          </p:cNvSpPr>
          <p:nvPr>
            <p:ph type="sldNum" sz="quarter" idx="4"/>
          </p:nvPr>
        </p:nvSpPr>
        <p:spPr/>
        <p:txBody>
          <a:bodyPr/>
          <a:lstStyle/>
          <a:p>
            <a:pPr algn="l"/>
            <a:fld id="{EA382D5B-34F5-4E3E-A4AE-74CC685E3C28}" type="slidenum">
              <a:rPr lang="fr-CH" smtClean="0"/>
              <a:pPr algn="l"/>
              <a:t>7</a:t>
            </a:fld>
            <a:endParaRPr lang="fr-CH" dirty="0"/>
          </a:p>
        </p:txBody>
      </p:sp>
      <p:graphicFrame>
        <p:nvGraphicFramePr>
          <p:cNvPr id="6" name="Tableau 5">
            <a:extLst>
              <a:ext uri="{FF2B5EF4-FFF2-40B4-BE49-F238E27FC236}">
                <a16:creationId xmlns:a16="http://schemas.microsoft.com/office/drawing/2014/main" id="{7CB1F032-10A3-0A3D-C9AB-1BED79BC3A5D}"/>
              </a:ext>
            </a:extLst>
          </p:cNvPr>
          <p:cNvGraphicFramePr>
            <a:graphicFrameLocks noGrp="1"/>
          </p:cNvGraphicFramePr>
          <p:nvPr/>
        </p:nvGraphicFramePr>
        <p:xfrm>
          <a:off x="-36512" y="1558636"/>
          <a:ext cx="3798020" cy="5299364"/>
        </p:xfrm>
        <a:graphic>
          <a:graphicData uri="http://schemas.openxmlformats.org/drawingml/2006/table">
            <a:tbl>
              <a:tblPr firstRow="1" bandRow="1">
                <a:tableStyleId>{5C22544A-7EE6-4342-B048-85BDC9FD1C3A}</a:tableStyleId>
              </a:tblPr>
              <a:tblGrid>
                <a:gridCol w="1899010">
                  <a:extLst>
                    <a:ext uri="{9D8B030D-6E8A-4147-A177-3AD203B41FA5}">
                      <a16:colId xmlns:a16="http://schemas.microsoft.com/office/drawing/2014/main" val="1507849080"/>
                    </a:ext>
                  </a:extLst>
                </a:gridCol>
                <a:gridCol w="1899010">
                  <a:extLst>
                    <a:ext uri="{9D8B030D-6E8A-4147-A177-3AD203B41FA5}">
                      <a16:colId xmlns:a16="http://schemas.microsoft.com/office/drawing/2014/main" val="1346398618"/>
                    </a:ext>
                  </a:extLst>
                </a:gridCol>
              </a:tblGrid>
              <a:tr h="5299364">
                <a:tc>
                  <a:txBody>
                    <a:bodyPr/>
                    <a:lstStyle/>
                    <a:p>
                      <a:endParaRPr lang="fr-CH" dirty="0"/>
                    </a:p>
                  </a:txBody>
                  <a:tcPr>
                    <a:solidFill>
                      <a:schemeClr val="tx2">
                        <a:lumMod val="20000"/>
                        <a:lumOff val="80000"/>
                      </a:schemeClr>
                    </a:solidFill>
                  </a:tcPr>
                </a:tc>
                <a:tc>
                  <a:txBody>
                    <a:bodyPr/>
                    <a:lstStyle/>
                    <a:p>
                      <a:endParaRPr lang="fr-CH" dirty="0"/>
                    </a:p>
                  </a:txBody>
                  <a:tcPr>
                    <a:solidFill>
                      <a:schemeClr val="bg1"/>
                    </a:solidFill>
                  </a:tcPr>
                </a:tc>
                <a:extLst>
                  <a:ext uri="{0D108BD9-81ED-4DB2-BD59-A6C34878D82A}">
                    <a16:rowId xmlns:a16="http://schemas.microsoft.com/office/drawing/2014/main" val="2908775969"/>
                  </a:ext>
                </a:extLst>
              </a:tr>
            </a:tbl>
          </a:graphicData>
        </a:graphic>
      </p:graphicFrame>
      <p:sp>
        <p:nvSpPr>
          <p:cNvPr id="7" name="Rectangle 6">
            <a:extLst>
              <a:ext uri="{FF2B5EF4-FFF2-40B4-BE49-F238E27FC236}">
                <a16:creationId xmlns:a16="http://schemas.microsoft.com/office/drawing/2014/main" id="{E9D6F26D-AB2B-17FA-E076-200EBB53C11C}"/>
              </a:ext>
            </a:extLst>
          </p:cNvPr>
          <p:cNvSpPr/>
          <p:nvPr/>
        </p:nvSpPr>
        <p:spPr>
          <a:xfrm>
            <a:off x="27572" y="6192793"/>
            <a:ext cx="1834926" cy="600164"/>
          </a:xfrm>
          <a:prstGeom prst="rect">
            <a:avLst/>
          </a:prstGeom>
          <a:noFill/>
        </p:spPr>
        <p:txBody>
          <a:bodyPr wrap="square">
            <a:spAutoFit/>
          </a:bodyPr>
          <a:lstStyle/>
          <a:p>
            <a:r>
              <a:rPr lang="fr-CH" sz="825" dirty="0"/>
              <a:t>Dessin par Patrick </a:t>
            </a:r>
            <a:r>
              <a:rPr lang="fr-CH" sz="825" dirty="0" err="1"/>
              <a:t>Hochstenbach</a:t>
            </a:r>
            <a:r>
              <a:rPr lang="fr-CH" sz="825" dirty="0"/>
              <a:t> partagés sous licence </a:t>
            </a:r>
            <a:r>
              <a:rPr lang="fr-CH" sz="825" dirty="0">
                <a:hlinkClick r:id="rId3"/>
              </a:rPr>
              <a:t>CC0 1.0 </a:t>
            </a:r>
            <a:r>
              <a:rPr lang="fr-CH" sz="825" dirty="0"/>
              <a:t>: </a:t>
            </a:r>
            <a:r>
              <a:rPr lang="fr-CH" sz="825" dirty="0">
                <a:hlinkClick r:id="rId4"/>
              </a:rPr>
              <a:t>https://open-science-training-handbook.gitbook.io/book</a:t>
            </a:r>
            <a:r>
              <a:rPr lang="fr-CH" sz="825" dirty="0"/>
              <a:t> </a:t>
            </a:r>
          </a:p>
        </p:txBody>
      </p:sp>
      <p:sp>
        <p:nvSpPr>
          <p:cNvPr id="8" name="ZoneTexte 7">
            <a:extLst>
              <a:ext uri="{FF2B5EF4-FFF2-40B4-BE49-F238E27FC236}">
                <a16:creationId xmlns:a16="http://schemas.microsoft.com/office/drawing/2014/main" id="{F90E733B-82AF-0629-81A1-1A35F81E1433}"/>
              </a:ext>
            </a:extLst>
          </p:cNvPr>
          <p:cNvSpPr txBox="1"/>
          <p:nvPr/>
        </p:nvSpPr>
        <p:spPr>
          <a:xfrm>
            <a:off x="-26121" y="4493306"/>
            <a:ext cx="1834926" cy="1169551"/>
          </a:xfrm>
          <a:prstGeom prst="rect">
            <a:avLst/>
          </a:prstGeom>
          <a:noFill/>
        </p:spPr>
        <p:txBody>
          <a:bodyPr wrap="square" rtlCol="0">
            <a:spAutoFit/>
          </a:bodyPr>
          <a:lstStyle/>
          <a:p>
            <a:pPr marL="285750" indent="-285750" fontAlgn="t">
              <a:buFont typeface="Wingdings" panose="05000000000000000000" pitchFamily="2" charset="2"/>
              <a:buChar char="ü"/>
            </a:pPr>
            <a:r>
              <a:rPr lang="fr-CH" sz="1400" dirty="0">
                <a:latin typeface="Arial" panose="020B0604020202020204" pitchFamily="34" charset="0"/>
                <a:cs typeface="Arial" panose="020B0604020202020204" pitchFamily="34" charset="0"/>
                <a:sym typeface="Wingdings" panose="05000000000000000000" pitchFamily="2" charset="2"/>
              </a:rPr>
              <a:t>formats et standards communs</a:t>
            </a:r>
          </a:p>
          <a:p>
            <a:pPr marL="285750" indent="-285750" fontAlgn="t">
              <a:buFont typeface="Wingdings" panose="05000000000000000000" pitchFamily="2" charset="2"/>
              <a:buChar char="ü"/>
            </a:pPr>
            <a:r>
              <a:rPr lang="fr-CH" sz="1400" dirty="0">
                <a:latin typeface="Arial" panose="020B0604020202020204" pitchFamily="34" charset="0"/>
                <a:cs typeface="Arial" panose="020B0604020202020204" pitchFamily="34" charset="0"/>
                <a:sym typeface="Wingdings" panose="05000000000000000000" pitchFamily="2" charset="2"/>
              </a:rPr>
              <a:t>vocabulaires contrôlés</a:t>
            </a:r>
          </a:p>
        </p:txBody>
      </p:sp>
      <p:sp>
        <p:nvSpPr>
          <p:cNvPr id="13" name="ZoneTexte 12">
            <a:extLst>
              <a:ext uri="{FF2B5EF4-FFF2-40B4-BE49-F238E27FC236}">
                <a16:creationId xmlns:a16="http://schemas.microsoft.com/office/drawing/2014/main" id="{EDA4D2A9-BA79-34A8-5BAA-92783452F08B}"/>
              </a:ext>
            </a:extLst>
          </p:cNvPr>
          <p:cNvSpPr txBox="1"/>
          <p:nvPr/>
        </p:nvSpPr>
        <p:spPr>
          <a:xfrm>
            <a:off x="2265218" y="1558636"/>
            <a:ext cx="9672667" cy="3416320"/>
          </a:xfrm>
          <a:prstGeom prst="rect">
            <a:avLst/>
          </a:prstGeom>
          <a:noFill/>
        </p:spPr>
        <p:txBody>
          <a:bodyPr wrap="square" rtlCol="0">
            <a:spAutoFit/>
          </a:bodyPr>
          <a:lstStyle/>
          <a:p>
            <a:pPr marL="285750" indent="-285750">
              <a:buFont typeface="Wingdings" panose="05000000000000000000" pitchFamily="2" charset="2"/>
              <a:buChar char="ü"/>
            </a:pPr>
            <a:r>
              <a:rPr lang="fr-CH" sz="2400" dirty="0"/>
              <a:t>L'utilisation de formats ouverts et standardisés, ainsi que de </a:t>
            </a:r>
            <a:br>
              <a:rPr lang="fr-CH" sz="2400" dirty="0"/>
            </a:br>
            <a:r>
              <a:rPr lang="fr-CH" sz="2400" dirty="0"/>
              <a:t>vocabulaires contrôlés, permet la combinaison des données </a:t>
            </a:r>
            <a:br>
              <a:rPr lang="fr-CH" sz="2400" dirty="0"/>
            </a:br>
            <a:r>
              <a:rPr lang="fr-CH" sz="2400" dirty="0"/>
              <a:t>avec d'autres jeux de données, ou leur réutilisation par d'autres </a:t>
            </a:r>
            <a:br>
              <a:rPr lang="fr-CH" sz="2400" dirty="0"/>
            </a:br>
            <a:r>
              <a:rPr lang="fr-CH" sz="2400" dirty="0"/>
              <a:t>groupes de recherche</a:t>
            </a:r>
          </a:p>
          <a:p>
            <a:pPr marL="285750" indent="-285750">
              <a:buFont typeface="Wingdings" panose="05000000000000000000" pitchFamily="2" charset="2"/>
              <a:buChar char="ü"/>
            </a:pPr>
            <a:endParaRPr lang="fr-CH" sz="2400" dirty="0"/>
          </a:p>
          <a:p>
            <a:pPr marL="342900" indent="-342900">
              <a:buFont typeface="Wingdings" panose="05000000000000000000" pitchFamily="2" charset="2"/>
              <a:buChar char="ü"/>
            </a:pPr>
            <a:r>
              <a:rPr lang="fr-CH" sz="2400" dirty="0"/>
              <a:t>Les formats ouverts et standardisés sont propres à chaque discipline</a:t>
            </a:r>
          </a:p>
          <a:p>
            <a:endParaRPr lang="fr-CH" sz="2400" dirty="0"/>
          </a:p>
          <a:p>
            <a:pPr marL="342900" indent="-342900">
              <a:buFont typeface="Wingdings" panose="05000000000000000000" pitchFamily="2" charset="2"/>
              <a:buChar char="ü"/>
            </a:pPr>
            <a:r>
              <a:rPr lang="fr-CH" sz="2400" dirty="0"/>
              <a:t>Des ressources listent les vocabulaires contrôlés qu'il est possible d'utiliser : </a:t>
            </a:r>
          </a:p>
        </p:txBody>
      </p:sp>
      <p:pic>
        <p:nvPicPr>
          <p:cNvPr id="10" name="Image 9">
            <a:extLst>
              <a:ext uri="{FF2B5EF4-FFF2-40B4-BE49-F238E27FC236}">
                <a16:creationId xmlns:a16="http://schemas.microsoft.com/office/drawing/2014/main" id="{C6440478-FDBF-32A9-8033-62FBFCE86739}"/>
              </a:ext>
            </a:extLst>
          </p:cNvPr>
          <p:cNvPicPr>
            <a:picLocks noChangeAspect="1"/>
          </p:cNvPicPr>
          <p:nvPr/>
        </p:nvPicPr>
        <p:blipFill>
          <a:blip r:embed="rId5"/>
          <a:stretch>
            <a:fillRect/>
          </a:stretch>
        </p:blipFill>
        <p:spPr>
          <a:xfrm>
            <a:off x="-26122" y="1558636"/>
            <a:ext cx="1888619" cy="2881985"/>
          </a:xfrm>
          <a:prstGeom prst="rect">
            <a:avLst/>
          </a:prstGeom>
        </p:spPr>
      </p:pic>
      <p:grpSp>
        <p:nvGrpSpPr>
          <p:cNvPr id="12" name="Groupe 11">
            <a:extLst>
              <a:ext uri="{FF2B5EF4-FFF2-40B4-BE49-F238E27FC236}">
                <a16:creationId xmlns:a16="http://schemas.microsoft.com/office/drawing/2014/main" id="{F1BBE671-7735-4532-7519-B29C76305C8A}"/>
              </a:ext>
            </a:extLst>
          </p:cNvPr>
          <p:cNvGrpSpPr/>
          <p:nvPr/>
        </p:nvGrpSpPr>
        <p:grpSpPr>
          <a:xfrm>
            <a:off x="10609855" y="1266547"/>
            <a:ext cx="1328030" cy="1784505"/>
            <a:chOff x="2529945" y="836712"/>
            <a:chExt cx="1328030" cy="1784505"/>
          </a:xfrm>
        </p:grpSpPr>
        <p:pic>
          <p:nvPicPr>
            <p:cNvPr id="18" name="Graphique 17" descr="Connecté avec un remplissage uni">
              <a:extLst>
                <a:ext uri="{FF2B5EF4-FFF2-40B4-BE49-F238E27FC236}">
                  <a16:creationId xmlns:a16="http://schemas.microsoft.com/office/drawing/2014/main" id="{814613D6-C822-0498-784F-91C8D8C9662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43575" y="836712"/>
              <a:ext cx="914400" cy="914400"/>
            </a:xfrm>
            <a:prstGeom prst="rect">
              <a:avLst/>
            </a:prstGeom>
          </p:spPr>
        </p:pic>
        <p:pic>
          <p:nvPicPr>
            <p:cNvPr id="19" name="Graphique 18" descr="Réseau avec un remplissage uni">
              <a:extLst>
                <a:ext uri="{FF2B5EF4-FFF2-40B4-BE49-F238E27FC236}">
                  <a16:creationId xmlns:a16="http://schemas.microsoft.com/office/drawing/2014/main" id="{5EAB33D6-C2FB-AE91-735A-D1BB36EAD73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628132" y="1178387"/>
              <a:ext cx="914400" cy="914400"/>
            </a:xfrm>
            <a:prstGeom prst="rect">
              <a:avLst/>
            </a:prstGeom>
          </p:spPr>
        </p:pic>
        <p:pic>
          <p:nvPicPr>
            <p:cNvPr id="20" name="Graphique 19" descr="Connecté avec un remplissage uni">
              <a:extLst>
                <a:ext uri="{FF2B5EF4-FFF2-40B4-BE49-F238E27FC236}">
                  <a16:creationId xmlns:a16="http://schemas.microsoft.com/office/drawing/2014/main" id="{8DC489D2-C014-13D2-2624-6CBF057C924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566044">
              <a:off x="2656437" y="1706817"/>
              <a:ext cx="914400" cy="914400"/>
            </a:xfrm>
            <a:prstGeom prst="rect">
              <a:avLst/>
            </a:prstGeom>
          </p:spPr>
        </p:pic>
        <p:pic>
          <p:nvPicPr>
            <p:cNvPr id="21" name="Graphique 20" descr="Connecté avec un remplissage uni">
              <a:extLst>
                <a:ext uri="{FF2B5EF4-FFF2-40B4-BE49-F238E27FC236}">
                  <a16:creationId xmlns:a16="http://schemas.microsoft.com/office/drawing/2014/main" id="{1971593C-2D14-2ABD-BAC3-E91E482D0F5E}"/>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r="38240"/>
            <a:stretch/>
          </p:blipFill>
          <p:spPr>
            <a:xfrm rot="14582066">
              <a:off x="2704776" y="914749"/>
              <a:ext cx="564737" cy="914400"/>
            </a:xfrm>
            <a:prstGeom prst="rect">
              <a:avLst/>
            </a:prstGeom>
          </p:spPr>
        </p:pic>
      </p:grpSp>
      <p:grpSp>
        <p:nvGrpSpPr>
          <p:cNvPr id="22" name="Groupe 21">
            <a:extLst>
              <a:ext uri="{FF2B5EF4-FFF2-40B4-BE49-F238E27FC236}">
                <a16:creationId xmlns:a16="http://schemas.microsoft.com/office/drawing/2014/main" id="{D8863547-B419-9F34-0B01-706816BBA33B}"/>
              </a:ext>
            </a:extLst>
          </p:cNvPr>
          <p:cNvGrpSpPr/>
          <p:nvPr/>
        </p:nvGrpSpPr>
        <p:grpSpPr>
          <a:xfrm>
            <a:off x="4338187" y="4817062"/>
            <a:ext cx="4946594" cy="1375731"/>
            <a:chOff x="2844667" y="5161726"/>
            <a:chExt cx="4946594" cy="1375731"/>
          </a:xfrm>
        </p:grpSpPr>
        <p:pic>
          <p:nvPicPr>
            <p:cNvPr id="23" name="Image 22">
              <a:hlinkClick r:id="rId10"/>
              <a:extLst>
                <a:ext uri="{FF2B5EF4-FFF2-40B4-BE49-F238E27FC236}">
                  <a16:creationId xmlns:a16="http://schemas.microsoft.com/office/drawing/2014/main" id="{E8F75ACF-440C-D126-0F75-2F8D962CD68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31867" y="5348648"/>
              <a:ext cx="1559394" cy="413716"/>
            </a:xfrm>
            <a:prstGeom prst="rect">
              <a:avLst/>
            </a:prstGeom>
          </p:spPr>
        </p:pic>
        <p:pic>
          <p:nvPicPr>
            <p:cNvPr id="24" name="Image 23">
              <a:hlinkClick r:id="rId12"/>
              <a:extLst>
                <a:ext uri="{FF2B5EF4-FFF2-40B4-BE49-F238E27FC236}">
                  <a16:creationId xmlns:a16="http://schemas.microsoft.com/office/drawing/2014/main" id="{8A5109BC-8612-3D4A-D4FF-36625C4BCA8F}"/>
                </a:ext>
              </a:extLst>
            </p:cNvPr>
            <p:cNvPicPr>
              <a:picLocks noChangeAspect="1"/>
            </p:cNvPicPr>
            <p:nvPr/>
          </p:nvPicPr>
          <p:blipFill>
            <a:blip r:embed="rId13"/>
            <a:stretch>
              <a:fillRect/>
            </a:stretch>
          </p:blipFill>
          <p:spPr>
            <a:xfrm>
              <a:off x="2844667" y="5161726"/>
              <a:ext cx="3073298" cy="699519"/>
            </a:xfrm>
            <a:prstGeom prst="rect">
              <a:avLst/>
            </a:prstGeom>
          </p:spPr>
        </p:pic>
        <p:pic>
          <p:nvPicPr>
            <p:cNvPr id="25" name="Image 24">
              <a:hlinkClick r:id="rId14"/>
              <a:extLst>
                <a:ext uri="{FF2B5EF4-FFF2-40B4-BE49-F238E27FC236}">
                  <a16:creationId xmlns:a16="http://schemas.microsoft.com/office/drawing/2014/main" id="{FB33309E-0F48-92D5-E2DD-37C36E96CA74}"/>
                </a:ext>
              </a:extLst>
            </p:cNvPr>
            <p:cNvPicPr>
              <a:picLocks noChangeAspect="1"/>
            </p:cNvPicPr>
            <p:nvPr/>
          </p:nvPicPr>
          <p:blipFill>
            <a:blip r:embed="rId15"/>
            <a:stretch>
              <a:fillRect/>
            </a:stretch>
          </p:blipFill>
          <p:spPr>
            <a:xfrm>
              <a:off x="4523006" y="6016237"/>
              <a:ext cx="1862718" cy="521220"/>
            </a:xfrm>
            <a:prstGeom prst="rect">
              <a:avLst/>
            </a:prstGeom>
          </p:spPr>
        </p:pic>
      </p:grpSp>
    </p:spTree>
    <p:extLst>
      <p:ext uri="{BB962C8B-B14F-4D97-AF65-F5344CB8AC3E}">
        <p14:creationId xmlns:p14="http://schemas.microsoft.com/office/powerpoint/2010/main" val="336885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1FD97-3537-8187-82FB-E76CC8886481}"/>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7DBEAD2E-043C-4E54-5DE2-EE8926703CEC}"/>
              </a:ext>
            </a:extLst>
          </p:cNvPr>
          <p:cNvSpPr>
            <a:spLocks noGrp="1"/>
          </p:cNvSpPr>
          <p:nvPr>
            <p:ph type="title"/>
          </p:nvPr>
        </p:nvSpPr>
        <p:spPr>
          <a:xfrm>
            <a:off x="838200" y="365125"/>
            <a:ext cx="10515600" cy="1325563"/>
          </a:xfrm>
        </p:spPr>
        <p:txBody>
          <a:bodyPr/>
          <a:lstStyle/>
          <a:p>
            <a:r>
              <a:rPr lang="fr-CH" dirty="0"/>
              <a:t>Rendre les données REUSABLE</a:t>
            </a:r>
          </a:p>
        </p:txBody>
      </p:sp>
      <p:sp>
        <p:nvSpPr>
          <p:cNvPr id="2" name="Espace réservé du numéro de diapositive 1">
            <a:extLst>
              <a:ext uri="{FF2B5EF4-FFF2-40B4-BE49-F238E27FC236}">
                <a16:creationId xmlns:a16="http://schemas.microsoft.com/office/drawing/2014/main" id="{3C02AD67-DB89-6568-89C7-302E924A80F2}"/>
              </a:ext>
            </a:extLst>
          </p:cNvPr>
          <p:cNvSpPr>
            <a:spLocks noGrp="1"/>
          </p:cNvSpPr>
          <p:nvPr>
            <p:ph type="sldNum" sz="quarter" idx="4"/>
          </p:nvPr>
        </p:nvSpPr>
        <p:spPr/>
        <p:txBody>
          <a:bodyPr/>
          <a:lstStyle/>
          <a:p>
            <a:pPr algn="l"/>
            <a:fld id="{EA382D5B-34F5-4E3E-A4AE-74CC685E3C28}" type="slidenum">
              <a:rPr lang="fr-CH" smtClean="0"/>
              <a:pPr algn="l"/>
              <a:t>8</a:t>
            </a:fld>
            <a:endParaRPr lang="fr-CH" dirty="0"/>
          </a:p>
        </p:txBody>
      </p:sp>
      <p:graphicFrame>
        <p:nvGraphicFramePr>
          <p:cNvPr id="6" name="Tableau 5">
            <a:extLst>
              <a:ext uri="{FF2B5EF4-FFF2-40B4-BE49-F238E27FC236}">
                <a16:creationId xmlns:a16="http://schemas.microsoft.com/office/drawing/2014/main" id="{254EF634-D6BF-7F69-15F3-FAFFB361230E}"/>
              </a:ext>
            </a:extLst>
          </p:cNvPr>
          <p:cNvGraphicFramePr>
            <a:graphicFrameLocks noGrp="1"/>
          </p:cNvGraphicFramePr>
          <p:nvPr/>
        </p:nvGraphicFramePr>
        <p:xfrm>
          <a:off x="-36512" y="1558636"/>
          <a:ext cx="3798020" cy="5299364"/>
        </p:xfrm>
        <a:graphic>
          <a:graphicData uri="http://schemas.openxmlformats.org/drawingml/2006/table">
            <a:tbl>
              <a:tblPr firstRow="1" bandRow="1">
                <a:tableStyleId>{5C22544A-7EE6-4342-B048-85BDC9FD1C3A}</a:tableStyleId>
              </a:tblPr>
              <a:tblGrid>
                <a:gridCol w="1899010">
                  <a:extLst>
                    <a:ext uri="{9D8B030D-6E8A-4147-A177-3AD203B41FA5}">
                      <a16:colId xmlns:a16="http://schemas.microsoft.com/office/drawing/2014/main" val="1507849080"/>
                    </a:ext>
                  </a:extLst>
                </a:gridCol>
                <a:gridCol w="1899010">
                  <a:extLst>
                    <a:ext uri="{9D8B030D-6E8A-4147-A177-3AD203B41FA5}">
                      <a16:colId xmlns:a16="http://schemas.microsoft.com/office/drawing/2014/main" val="1346398618"/>
                    </a:ext>
                  </a:extLst>
                </a:gridCol>
              </a:tblGrid>
              <a:tr h="5299364">
                <a:tc>
                  <a:txBody>
                    <a:bodyPr/>
                    <a:lstStyle/>
                    <a:p>
                      <a:endParaRPr lang="fr-CH" dirty="0"/>
                    </a:p>
                  </a:txBody>
                  <a:tcPr>
                    <a:solidFill>
                      <a:schemeClr val="tx2">
                        <a:lumMod val="20000"/>
                        <a:lumOff val="80000"/>
                      </a:schemeClr>
                    </a:solidFill>
                  </a:tcPr>
                </a:tc>
                <a:tc>
                  <a:txBody>
                    <a:bodyPr/>
                    <a:lstStyle/>
                    <a:p>
                      <a:endParaRPr lang="fr-CH" dirty="0"/>
                    </a:p>
                  </a:txBody>
                  <a:tcPr>
                    <a:solidFill>
                      <a:schemeClr val="bg1"/>
                    </a:solidFill>
                  </a:tcPr>
                </a:tc>
                <a:extLst>
                  <a:ext uri="{0D108BD9-81ED-4DB2-BD59-A6C34878D82A}">
                    <a16:rowId xmlns:a16="http://schemas.microsoft.com/office/drawing/2014/main" val="2908775969"/>
                  </a:ext>
                </a:extLst>
              </a:tr>
            </a:tbl>
          </a:graphicData>
        </a:graphic>
      </p:graphicFrame>
      <p:sp>
        <p:nvSpPr>
          <p:cNvPr id="7" name="Rectangle 6">
            <a:extLst>
              <a:ext uri="{FF2B5EF4-FFF2-40B4-BE49-F238E27FC236}">
                <a16:creationId xmlns:a16="http://schemas.microsoft.com/office/drawing/2014/main" id="{D40B695C-007C-A536-4EE6-346B4ACF2D4C}"/>
              </a:ext>
            </a:extLst>
          </p:cNvPr>
          <p:cNvSpPr/>
          <p:nvPr/>
        </p:nvSpPr>
        <p:spPr>
          <a:xfrm>
            <a:off x="27572" y="6192793"/>
            <a:ext cx="1834926" cy="600164"/>
          </a:xfrm>
          <a:prstGeom prst="rect">
            <a:avLst/>
          </a:prstGeom>
          <a:noFill/>
        </p:spPr>
        <p:txBody>
          <a:bodyPr wrap="square">
            <a:spAutoFit/>
          </a:bodyPr>
          <a:lstStyle/>
          <a:p>
            <a:r>
              <a:rPr lang="fr-CH" sz="825" dirty="0"/>
              <a:t>Dessin par Patrick </a:t>
            </a:r>
            <a:r>
              <a:rPr lang="fr-CH" sz="825" dirty="0" err="1"/>
              <a:t>Hochstenbach</a:t>
            </a:r>
            <a:r>
              <a:rPr lang="fr-CH" sz="825" dirty="0"/>
              <a:t> partagés sous licence </a:t>
            </a:r>
            <a:r>
              <a:rPr lang="fr-CH" sz="825" dirty="0">
                <a:hlinkClick r:id="rId3"/>
              </a:rPr>
              <a:t>CC0 1.0 </a:t>
            </a:r>
            <a:r>
              <a:rPr lang="fr-CH" sz="825" dirty="0"/>
              <a:t>: </a:t>
            </a:r>
            <a:r>
              <a:rPr lang="fr-CH" sz="825" dirty="0">
                <a:hlinkClick r:id="rId4"/>
              </a:rPr>
              <a:t>https://open-science-training-handbook.gitbook.io/book</a:t>
            </a:r>
            <a:r>
              <a:rPr lang="fr-CH" sz="825" dirty="0"/>
              <a:t> </a:t>
            </a:r>
          </a:p>
        </p:txBody>
      </p:sp>
      <p:sp>
        <p:nvSpPr>
          <p:cNvPr id="8" name="ZoneTexte 7">
            <a:extLst>
              <a:ext uri="{FF2B5EF4-FFF2-40B4-BE49-F238E27FC236}">
                <a16:creationId xmlns:a16="http://schemas.microsoft.com/office/drawing/2014/main" id="{6D9F5D1F-F10E-C521-93EA-295F0C5329A4}"/>
              </a:ext>
            </a:extLst>
          </p:cNvPr>
          <p:cNvSpPr txBox="1"/>
          <p:nvPr/>
        </p:nvSpPr>
        <p:spPr>
          <a:xfrm>
            <a:off x="-26121" y="4493306"/>
            <a:ext cx="1834926" cy="1169551"/>
          </a:xfrm>
          <a:prstGeom prst="rect">
            <a:avLst/>
          </a:prstGeom>
          <a:noFill/>
        </p:spPr>
        <p:txBody>
          <a:bodyPr wrap="square" rtlCol="0">
            <a:spAutoFit/>
          </a:bodyPr>
          <a:lstStyle/>
          <a:p>
            <a:pPr marL="285750" indent="-285750" fontAlgn="t">
              <a:buFont typeface="Wingdings" panose="05000000000000000000" pitchFamily="2" charset="2"/>
              <a:buChar char="ü"/>
            </a:pPr>
            <a:r>
              <a:rPr lang="fr-CH" sz="1400" dirty="0">
                <a:latin typeface="Arial" panose="020B0604020202020204" pitchFamily="34" charset="0"/>
                <a:cs typeface="Arial" panose="020B0604020202020204" pitchFamily="34" charset="0"/>
              </a:rPr>
              <a:t>documentées</a:t>
            </a:r>
          </a:p>
          <a:p>
            <a:pPr marL="285750" indent="-285750" fontAlgn="t">
              <a:buFont typeface="Wingdings" panose="05000000000000000000" pitchFamily="2" charset="2"/>
              <a:buChar char="ü"/>
            </a:pPr>
            <a:r>
              <a:rPr lang="fr-CH" sz="1400" dirty="0">
                <a:latin typeface="Arial" panose="020B0604020202020204" pitchFamily="34" charset="0"/>
                <a:cs typeface="Arial" panose="020B0604020202020204" pitchFamily="34" charset="0"/>
              </a:rPr>
              <a:t>licence et information de provenance claires</a:t>
            </a:r>
          </a:p>
        </p:txBody>
      </p:sp>
      <p:sp>
        <p:nvSpPr>
          <p:cNvPr id="13" name="ZoneTexte 12">
            <a:extLst>
              <a:ext uri="{FF2B5EF4-FFF2-40B4-BE49-F238E27FC236}">
                <a16:creationId xmlns:a16="http://schemas.microsoft.com/office/drawing/2014/main" id="{957D1E92-4095-374D-6322-227002885954}"/>
              </a:ext>
            </a:extLst>
          </p:cNvPr>
          <p:cNvSpPr txBox="1"/>
          <p:nvPr/>
        </p:nvSpPr>
        <p:spPr>
          <a:xfrm>
            <a:off x="2265218" y="1558636"/>
            <a:ext cx="9773774" cy="5632311"/>
          </a:xfrm>
          <a:prstGeom prst="rect">
            <a:avLst/>
          </a:prstGeom>
          <a:noFill/>
        </p:spPr>
        <p:txBody>
          <a:bodyPr wrap="square" rtlCol="0">
            <a:spAutoFit/>
          </a:bodyPr>
          <a:lstStyle/>
          <a:p>
            <a:pPr marL="285750" indent="-285750">
              <a:buFont typeface="Wingdings" panose="05000000000000000000" pitchFamily="2" charset="2"/>
              <a:buChar char="ü"/>
            </a:pPr>
            <a:r>
              <a:rPr lang="fr-CH" sz="2400" dirty="0"/>
              <a:t>Les données doivent être suffisamment documentées pour pouvoir être interprétées correctement</a:t>
            </a:r>
          </a:p>
          <a:p>
            <a:pPr marL="285750" indent="-285750">
              <a:buFont typeface="Wingdings" panose="05000000000000000000" pitchFamily="2" charset="2"/>
              <a:buChar char="ü"/>
            </a:pPr>
            <a:endParaRPr lang="fr-CH" sz="2400" dirty="0"/>
          </a:p>
          <a:p>
            <a:pPr marL="285750" indent="-285750">
              <a:buFont typeface="Wingdings" panose="05000000000000000000" pitchFamily="2" charset="2"/>
              <a:buChar char="ü"/>
            </a:pPr>
            <a:endParaRPr lang="fr-CH" sz="2400" dirty="0"/>
          </a:p>
          <a:p>
            <a:pPr marL="285750" indent="-285750">
              <a:buFont typeface="Wingdings" panose="05000000000000000000" pitchFamily="2" charset="2"/>
              <a:buChar char="ü"/>
            </a:pPr>
            <a:endParaRPr lang="fr-CH" sz="2400" dirty="0"/>
          </a:p>
          <a:p>
            <a:pPr marL="285750" indent="-285750">
              <a:buFont typeface="Wingdings" panose="05000000000000000000" pitchFamily="2" charset="2"/>
              <a:buChar char="ü"/>
            </a:pPr>
            <a:endParaRPr lang="fr-CH" sz="2400" dirty="0"/>
          </a:p>
          <a:p>
            <a:r>
              <a:rPr lang="fr-CH" sz="2400" dirty="0"/>
              <a:t>     </a:t>
            </a:r>
          </a:p>
          <a:p>
            <a:pPr>
              <a:tabLst>
                <a:tab pos="355600" algn="l"/>
              </a:tabLst>
            </a:pPr>
            <a:r>
              <a:rPr lang="fr-CH" sz="2400" dirty="0"/>
              <a:t>	</a:t>
            </a:r>
            <a:r>
              <a:rPr lang="fr-CH" sz="2000" dirty="0"/>
              <a:t>Dans certaines disciplines, des standards de description existent – c'est évidemment la </a:t>
            </a:r>
          </a:p>
          <a:p>
            <a:pPr>
              <a:tabLst>
                <a:tab pos="355600" algn="l"/>
              </a:tabLst>
            </a:pPr>
            <a:r>
              <a:rPr lang="fr-CH" sz="2000" dirty="0"/>
              <a:t>	meilleure solution !</a:t>
            </a:r>
          </a:p>
          <a:p>
            <a:pPr marL="285750" indent="-285750">
              <a:buFont typeface="Wingdings" panose="05000000000000000000" pitchFamily="2" charset="2"/>
              <a:buChar char="ü"/>
            </a:pPr>
            <a:endParaRPr lang="fr-CH" sz="2400" dirty="0"/>
          </a:p>
          <a:p>
            <a:pPr marL="285750" indent="-285750">
              <a:buFont typeface="Wingdings" panose="05000000000000000000" pitchFamily="2" charset="2"/>
              <a:buChar char="ü"/>
            </a:pPr>
            <a:r>
              <a:rPr lang="fr-CH" sz="2400" dirty="0"/>
              <a:t>Les droits de réutilisation doivent être clairement indiqués </a:t>
            </a:r>
          </a:p>
          <a:p>
            <a:pPr marL="742950" lvl="1" indent="-285750">
              <a:buFont typeface="Wingdings" panose="05000000000000000000" pitchFamily="2" charset="2"/>
              <a:buChar char="ü"/>
            </a:pPr>
            <a:r>
              <a:rPr lang="fr-CH" sz="2400" dirty="0"/>
              <a:t>Licence Creative Commons ou autre si les données sont</a:t>
            </a:r>
            <a:br>
              <a:rPr lang="fr-CH" sz="2400" dirty="0"/>
            </a:br>
            <a:r>
              <a:rPr lang="fr-CH" sz="2400" dirty="0"/>
              <a:t> libres d'accès</a:t>
            </a:r>
          </a:p>
          <a:p>
            <a:pPr marL="742950" lvl="1" indent="-285750">
              <a:buFont typeface="Wingdings" panose="05000000000000000000" pitchFamily="2" charset="2"/>
              <a:buChar char="ü"/>
            </a:pPr>
            <a:r>
              <a:rPr lang="fr-CH" sz="2400" dirty="0"/>
              <a:t>Un Data Use Agreement si ce n'est pas le cas</a:t>
            </a:r>
          </a:p>
          <a:p>
            <a:pPr marL="285750" indent="-285750">
              <a:buFont typeface="Wingdings" panose="05000000000000000000" pitchFamily="2" charset="2"/>
              <a:buChar char="ü"/>
            </a:pPr>
            <a:endParaRPr lang="fr-CH" sz="2400" dirty="0"/>
          </a:p>
        </p:txBody>
      </p:sp>
      <p:pic>
        <p:nvPicPr>
          <p:cNvPr id="3" name="Espace réservé du contenu 3">
            <a:extLst>
              <a:ext uri="{FF2B5EF4-FFF2-40B4-BE49-F238E27FC236}">
                <a16:creationId xmlns:a16="http://schemas.microsoft.com/office/drawing/2014/main" id="{7C2E917F-9200-22D0-8079-57B5E655D98C}"/>
              </a:ext>
            </a:extLst>
          </p:cNvPr>
          <p:cNvPicPr>
            <a:picLocks noChangeAspect="1"/>
          </p:cNvPicPr>
          <p:nvPr/>
        </p:nvPicPr>
        <p:blipFill rotWithShape="1">
          <a:blip r:embed="rId5">
            <a:extLst>
              <a:ext uri="{28A0092B-C50C-407E-A947-70E740481C1C}">
                <a14:useLocalDpi xmlns:a14="http://schemas.microsoft.com/office/drawing/2010/main" val="0"/>
              </a:ext>
            </a:extLst>
          </a:blip>
          <a:srcRect l="76892" t="18143" r="195" b="5787"/>
          <a:stretch/>
        </p:blipFill>
        <p:spPr>
          <a:xfrm>
            <a:off x="0" y="1552984"/>
            <a:ext cx="1898259" cy="2875279"/>
          </a:xfrm>
          <a:prstGeom prst="rect">
            <a:avLst/>
          </a:prstGeom>
        </p:spPr>
      </p:pic>
      <p:grpSp>
        <p:nvGrpSpPr>
          <p:cNvPr id="5" name="Groupe 4">
            <a:extLst>
              <a:ext uri="{FF2B5EF4-FFF2-40B4-BE49-F238E27FC236}">
                <a16:creationId xmlns:a16="http://schemas.microsoft.com/office/drawing/2014/main" id="{0F7FA538-EDF5-94EC-EF44-7E481257FDD5}"/>
              </a:ext>
            </a:extLst>
          </p:cNvPr>
          <p:cNvGrpSpPr/>
          <p:nvPr/>
        </p:nvGrpSpPr>
        <p:grpSpPr>
          <a:xfrm>
            <a:off x="5913234" y="2005104"/>
            <a:ext cx="3204431" cy="1860336"/>
            <a:chOff x="2480400" y="4297140"/>
            <a:chExt cx="3144170" cy="1860336"/>
          </a:xfrm>
        </p:grpSpPr>
        <p:pic>
          <p:nvPicPr>
            <p:cNvPr id="9" name="Graphique 8" descr="Ligne fléchée : incurvée dans le sens des aiguilles d’une montre avec un remplissage uni">
              <a:extLst>
                <a:ext uri="{FF2B5EF4-FFF2-40B4-BE49-F238E27FC236}">
                  <a16:creationId xmlns:a16="http://schemas.microsoft.com/office/drawing/2014/main" id="{0693C2F7-3BC9-5825-CA8E-37999D4AA31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7825487" flipV="1">
              <a:off x="2467835" y="4309705"/>
              <a:ext cx="674504" cy="649374"/>
            </a:xfrm>
            <a:prstGeom prst="rect">
              <a:avLst/>
            </a:prstGeom>
          </p:spPr>
        </p:pic>
        <p:sp>
          <p:nvSpPr>
            <p:cNvPr id="11" name="ZoneTexte 10">
              <a:extLst>
                <a:ext uri="{FF2B5EF4-FFF2-40B4-BE49-F238E27FC236}">
                  <a16:creationId xmlns:a16="http://schemas.microsoft.com/office/drawing/2014/main" id="{C9D00246-0CCA-227F-53A9-6744834A38C3}"/>
                </a:ext>
              </a:extLst>
            </p:cNvPr>
            <p:cNvSpPr txBox="1"/>
            <p:nvPr/>
          </p:nvSpPr>
          <p:spPr>
            <a:xfrm>
              <a:off x="3242311" y="4834037"/>
              <a:ext cx="2382259" cy="1323439"/>
            </a:xfrm>
            <a:prstGeom prst="rect">
              <a:avLst/>
            </a:prstGeom>
            <a:noFill/>
          </p:spPr>
          <p:txBody>
            <a:bodyPr wrap="square" rtlCol="0">
              <a:spAutoFit/>
            </a:bodyPr>
            <a:lstStyle/>
            <a:p>
              <a:r>
                <a:rPr lang="en-GB" sz="2000" b="1" dirty="0">
                  <a:latin typeface="+mj-lt"/>
                </a:rPr>
                <a:t>au minimum, un </a:t>
              </a:r>
              <a:r>
                <a:rPr lang="en-GB" sz="2000" b="1" dirty="0" err="1">
                  <a:latin typeface="+mj-lt"/>
                </a:rPr>
                <a:t>fichier</a:t>
              </a:r>
              <a:r>
                <a:rPr lang="en-GB" sz="2000" b="1" dirty="0">
                  <a:latin typeface="+mj-lt"/>
                </a:rPr>
                <a:t> README general </a:t>
              </a:r>
              <a:r>
                <a:rPr lang="en-GB" sz="2000" b="1" dirty="0" err="1">
                  <a:latin typeface="+mj-lt"/>
                </a:rPr>
                <a:t>décrivant</a:t>
              </a:r>
              <a:r>
                <a:rPr lang="en-GB" sz="2000" b="1" dirty="0">
                  <a:latin typeface="+mj-lt"/>
                </a:rPr>
                <a:t> le jeu de données</a:t>
              </a:r>
              <a:endParaRPr lang="en-GB" sz="2000" dirty="0">
                <a:latin typeface="+mj-lt"/>
              </a:endParaRPr>
            </a:p>
          </p:txBody>
        </p:sp>
      </p:grpSp>
      <p:sp>
        <p:nvSpPr>
          <p:cNvPr id="17" name="ZoneTexte 16">
            <a:extLst>
              <a:ext uri="{FF2B5EF4-FFF2-40B4-BE49-F238E27FC236}">
                <a16:creationId xmlns:a16="http://schemas.microsoft.com/office/drawing/2014/main" id="{FD1B613F-8FA5-F862-D040-638D947EEFD1}"/>
              </a:ext>
            </a:extLst>
          </p:cNvPr>
          <p:cNvSpPr txBox="1"/>
          <p:nvPr/>
        </p:nvSpPr>
        <p:spPr>
          <a:xfrm>
            <a:off x="9055612" y="2594615"/>
            <a:ext cx="3321712" cy="1015663"/>
          </a:xfrm>
          <a:prstGeom prst="rect">
            <a:avLst/>
          </a:prstGeom>
          <a:noFill/>
        </p:spPr>
        <p:txBody>
          <a:bodyPr wrap="square" rtlCol="0">
            <a:spAutoFit/>
          </a:bodyPr>
          <a:lstStyle/>
          <a:p>
            <a:r>
              <a:rPr lang="fr-CH" sz="2000" dirty="0"/>
              <a:t>L'Université de Cornell propose un </a:t>
            </a:r>
            <a:r>
              <a:rPr lang="fr-CH" sz="2000" dirty="0">
                <a:hlinkClick r:id="rId8"/>
              </a:rPr>
              <a:t>template</a:t>
            </a:r>
            <a:r>
              <a:rPr lang="fr-CH" sz="2000" dirty="0"/>
              <a:t> qu'il est possible de compléter</a:t>
            </a:r>
          </a:p>
        </p:txBody>
      </p:sp>
      <p:pic>
        <p:nvPicPr>
          <p:cNvPr id="27" name="Graphique 26" descr="Document contour">
            <a:extLst>
              <a:ext uri="{FF2B5EF4-FFF2-40B4-BE49-F238E27FC236}">
                <a16:creationId xmlns:a16="http://schemas.microsoft.com/office/drawing/2014/main" id="{7642277E-7A17-E192-4C80-ADAC5C51035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894216" y="2645246"/>
            <a:ext cx="914400" cy="914400"/>
          </a:xfrm>
          <a:prstGeom prst="rect">
            <a:avLst/>
          </a:prstGeom>
        </p:spPr>
      </p:pic>
      <p:pic>
        <p:nvPicPr>
          <p:cNvPr id="32" name="Image 31">
            <a:hlinkClick r:id="rId11"/>
            <a:extLst>
              <a:ext uri="{FF2B5EF4-FFF2-40B4-BE49-F238E27FC236}">
                <a16:creationId xmlns:a16="http://schemas.microsoft.com/office/drawing/2014/main" id="{8B2007D8-4301-69ED-9773-F3E59D596E20}"/>
              </a:ext>
            </a:extLst>
          </p:cNvPr>
          <p:cNvPicPr>
            <a:picLocks noChangeAspect="1"/>
          </p:cNvPicPr>
          <p:nvPr/>
        </p:nvPicPr>
        <p:blipFill>
          <a:blip r:embed="rId12"/>
          <a:stretch>
            <a:fillRect/>
          </a:stretch>
        </p:blipFill>
        <p:spPr>
          <a:xfrm>
            <a:off x="10002136" y="5662857"/>
            <a:ext cx="2189864" cy="586020"/>
          </a:xfrm>
          <a:prstGeom prst="rect">
            <a:avLst/>
          </a:prstGeom>
        </p:spPr>
      </p:pic>
    </p:spTree>
    <p:extLst>
      <p:ext uri="{BB962C8B-B14F-4D97-AF65-F5344CB8AC3E}">
        <p14:creationId xmlns:p14="http://schemas.microsoft.com/office/powerpoint/2010/main" val="115060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C0FF137-1E8D-B328-C8E8-7B8F920905C2}"/>
              </a:ext>
            </a:extLst>
          </p:cNvPr>
          <p:cNvSpPr>
            <a:spLocks noGrp="1"/>
          </p:cNvSpPr>
          <p:nvPr>
            <p:ph type="title"/>
          </p:nvPr>
        </p:nvSpPr>
        <p:spPr>
          <a:xfrm>
            <a:off x="838200" y="365125"/>
            <a:ext cx="10515600" cy="1325563"/>
          </a:xfrm>
        </p:spPr>
        <p:txBody>
          <a:bodyPr/>
          <a:lstStyle/>
          <a:p>
            <a:r>
              <a:rPr lang="fr-CH" dirty="0"/>
              <a:t>Autodiagnostic de vos données</a:t>
            </a:r>
          </a:p>
        </p:txBody>
      </p:sp>
      <p:sp>
        <p:nvSpPr>
          <p:cNvPr id="2" name="Espace réservé du numéro de diapositive 1">
            <a:extLst>
              <a:ext uri="{FF2B5EF4-FFF2-40B4-BE49-F238E27FC236}">
                <a16:creationId xmlns:a16="http://schemas.microsoft.com/office/drawing/2014/main" id="{04FE912E-823F-1DC0-DF8A-FD3600F2BD62}"/>
              </a:ext>
            </a:extLst>
          </p:cNvPr>
          <p:cNvSpPr>
            <a:spLocks noGrp="1"/>
          </p:cNvSpPr>
          <p:nvPr>
            <p:ph type="sldNum" sz="quarter" idx="4"/>
          </p:nvPr>
        </p:nvSpPr>
        <p:spPr/>
        <p:txBody>
          <a:bodyPr/>
          <a:lstStyle/>
          <a:p>
            <a:pPr algn="l"/>
            <a:fld id="{EA382D5B-34F5-4E3E-A4AE-74CC685E3C28}" type="slidenum">
              <a:rPr lang="fr-CH" smtClean="0"/>
              <a:pPr algn="l"/>
              <a:t>9</a:t>
            </a:fld>
            <a:endParaRPr lang="fr-CH" dirty="0"/>
          </a:p>
        </p:txBody>
      </p:sp>
      <p:sp>
        <p:nvSpPr>
          <p:cNvPr id="10" name="Rectangle 9">
            <a:extLst>
              <a:ext uri="{FF2B5EF4-FFF2-40B4-BE49-F238E27FC236}">
                <a16:creationId xmlns:a16="http://schemas.microsoft.com/office/drawing/2014/main" id="{BADE9660-721A-639A-95AA-C82FD00D479A}"/>
              </a:ext>
            </a:extLst>
          </p:cNvPr>
          <p:cNvSpPr/>
          <p:nvPr/>
        </p:nvSpPr>
        <p:spPr>
          <a:xfrm>
            <a:off x="838200" y="6488668"/>
            <a:ext cx="8275216" cy="369332"/>
          </a:xfrm>
          <a:prstGeom prst="rect">
            <a:avLst/>
          </a:prstGeom>
        </p:spPr>
        <p:txBody>
          <a:bodyPr wrap="square">
            <a:spAutoFit/>
          </a:bodyPr>
          <a:lstStyle/>
          <a:p>
            <a:r>
              <a:rPr lang="fr-CH" dirty="0">
                <a:hlinkClick r:id="rId3"/>
              </a:rPr>
              <a:t>https://ardc.edu.au/resource/fair-data-self-assessment-tool/</a:t>
            </a:r>
            <a:r>
              <a:rPr lang="fr-CH" dirty="0"/>
              <a:t> </a:t>
            </a:r>
          </a:p>
        </p:txBody>
      </p:sp>
      <p:pic>
        <p:nvPicPr>
          <p:cNvPr id="5" name="Image 4" descr="Capture d'écran de l'outil">
            <a:extLst>
              <a:ext uri="{FF2B5EF4-FFF2-40B4-BE49-F238E27FC236}">
                <a16:creationId xmlns:a16="http://schemas.microsoft.com/office/drawing/2014/main" id="{6EEFFCC8-2E1B-E5A5-32E0-0356F1076887}"/>
              </a:ext>
            </a:extLst>
          </p:cNvPr>
          <p:cNvPicPr>
            <a:picLocks noChangeAspect="1"/>
          </p:cNvPicPr>
          <p:nvPr/>
        </p:nvPicPr>
        <p:blipFill>
          <a:blip r:embed="rId4"/>
          <a:stretch>
            <a:fillRect/>
          </a:stretch>
        </p:blipFill>
        <p:spPr>
          <a:xfrm>
            <a:off x="959928" y="1418364"/>
            <a:ext cx="7346673" cy="5070304"/>
          </a:xfrm>
          <a:prstGeom prst="rect">
            <a:avLst/>
          </a:prstGeom>
          <a:ln w="19050">
            <a:solidFill>
              <a:schemeClr val="tx1"/>
            </a:solidFill>
          </a:ln>
        </p:spPr>
      </p:pic>
      <p:sp>
        <p:nvSpPr>
          <p:cNvPr id="7" name="ZoneTexte 6">
            <a:extLst>
              <a:ext uri="{FF2B5EF4-FFF2-40B4-BE49-F238E27FC236}">
                <a16:creationId xmlns:a16="http://schemas.microsoft.com/office/drawing/2014/main" id="{4F3DFA4C-7E25-FFD8-9AA3-FA5C3BBD9774}"/>
              </a:ext>
            </a:extLst>
          </p:cNvPr>
          <p:cNvSpPr txBox="1"/>
          <p:nvPr/>
        </p:nvSpPr>
        <p:spPr>
          <a:xfrm>
            <a:off x="9733493" y="5601413"/>
            <a:ext cx="2204392" cy="1169551"/>
          </a:xfrm>
          <a:prstGeom prst="rect">
            <a:avLst/>
          </a:prstGeom>
          <a:noFill/>
        </p:spPr>
        <p:txBody>
          <a:bodyPr wrap="square">
            <a:spAutoFit/>
          </a:bodyPr>
          <a:lstStyle/>
          <a:p>
            <a:pPr algn="r"/>
            <a:r>
              <a:rPr lang="fr-CH" sz="1400" dirty="0">
                <a:latin typeface="Arial" panose="020B0604020202020204" pitchFamily="34" charset="0"/>
                <a:cs typeface="Arial" panose="020B0604020202020204" pitchFamily="34" charset="0"/>
              </a:rPr>
              <a:t>Autres ressources pour mesurer et améliorer le niveau de conformité aux principes FAIR : </a:t>
            </a:r>
            <a:r>
              <a:rPr lang="fr-CH" sz="1400" dirty="0">
                <a:latin typeface="Arial" panose="020B0604020202020204" pitchFamily="34" charset="0"/>
                <a:cs typeface="Arial" panose="020B0604020202020204" pitchFamily="34" charset="0"/>
                <a:hlinkClick r:id="rId5"/>
              </a:rPr>
              <a:t>https://fairassist.org/#!/</a:t>
            </a:r>
            <a:r>
              <a:rPr lang="fr-CH" sz="1400" dirty="0">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98DA7B72-5D5D-CF67-66F7-F54A66C3CF95}"/>
              </a:ext>
            </a:extLst>
          </p:cNvPr>
          <p:cNvSpPr txBox="1"/>
          <p:nvPr/>
        </p:nvSpPr>
        <p:spPr>
          <a:xfrm>
            <a:off x="8923928" y="2414944"/>
            <a:ext cx="2429872" cy="2677656"/>
          </a:xfrm>
          <a:prstGeom prst="rect">
            <a:avLst/>
          </a:prstGeom>
          <a:noFill/>
        </p:spPr>
        <p:txBody>
          <a:bodyPr wrap="square">
            <a:spAutoFit/>
          </a:bodyPr>
          <a:lstStyle/>
          <a:p>
            <a:pPr algn="ctr"/>
            <a:r>
              <a:rPr lang="fr-CH" sz="1400" i="1" dirty="0">
                <a:latin typeface="Arial" panose="020B0604020202020204" pitchFamily="34" charset="0"/>
                <a:cs typeface="Arial" panose="020B0604020202020204" pitchFamily="34" charset="0"/>
              </a:rPr>
              <a:t>« Utilisez cet outil pratique et convivial pour les chercheurs pour découvrir dans quelle mesure votre ensemble de données de recherche est trouvable, accessible, interopérable et réutilisable (FAIR) et obtenir des conseils pratiques sur la façon d’améliorer son niveau de </a:t>
            </a:r>
            <a:r>
              <a:rPr lang="fr-CH" sz="1400" i="1" dirty="0" err="1">
                <a:latin typeface="Arial" panose="020B0604020202020204" pitchFamily="34" charset="0"/>
                <a:cs typeface="Arial" panose="020B0604020202020204" pitchFamily="34" charset="0"/>
              </a:rPr>
              <a:t>FAIRness</a:t>
            </a:r>
            <a:r>
              <a:rPr lang="fr-CH" sz="1400" i="1" dirty="0">
                <a:latin typeface="Arial" panose="020B0604020202020204" pitchFamily="34" charset="0"/>
                <a:cs typeface="Arial" panose="020B0604020202020204" pitchFamily="34" charset="0"/>
              </a:rPr>
              <a:t>. » </a:t>
            </a:r>
            <a:br>
              <a:rPr lang="fr-CH" sz="1400" i="1" dirty="0">
                <a:latin typeface="Arial" panose="020B0604020202020204" pitchFamily="34" charset="0"/>
                <a:cs typeface="Arial" panose="020B0604020202020204" pitchFamily="34" charset="0"/>
              </a:rPr>
            </a:br>
            <a:r>
              <a:rPr lang="fr-CH" sz="1050" i="1" dirty="0">
                <a:latin typeface="Arial" panose="020B0604020202020204" pitchFamily="34" charset="0"/>
                <a:cs typeface="Arial" panose="020B0604020202020204" pitchFamily="34" charset="0"/>
              </a:rPr>
              <a:t>(notre traduction)</a:t>
            </a:r>
            <a:endParaRPr lang="en-GB" sz="14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8353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Thème Office">
  <a:themeElements>
    <a:clrScheme name="Personnalisé 6">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CF0063"/>
      </a:hlink>
      <a:folHlink>
        <a:srgbClr val="CF006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el_presentation_DIS-Biblio-16-9.potx" id="{08FC031D-3AA2-43DF-A4B1-2781823B24FE}" vid="{24256435-DBF3-4F5C-9669-93D76D76D40A}"/>
    </a:ext>
  </a:extLst>
</a:theme>
</file>

<file path=ppt/theme/theme2.xml><?xml version="1.0" encoding="utf-8"?>
<a:theme xmlns:a="http://schemas.openxmlformats.org/drawingml/2006/main" name="Thème Office">
  <a:themeElements>
    <a:clrScheme name="Personnalisé 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CF0063"/>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el_presentation_DIS-Biblio-16-9.potx" id="{08FC031D-3AA2-43DF-A4B1-2781823B24FE}" vid="{24256435-DBF3-4F5C-9669-93D76D76D4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Model_presentation_DIS-Biblio-16-9</Template>
  <TotalTime>965</TotalTime>
  <Words>834</Words>
  <Application>Microsoft Office PowerPoint</Application>
  <PresentationFormat>Grand écran</PresentationFormat>
  <Paragraphs>113</Paragraphs>
  <Slides>12</Slides>
  <Notes>11</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12</vt:i4>
      </vt:variant>
    </vt:vector>
  </HeadingPairs>
  <TitlesOfParts>
    <vt:vector size="18" baseType="lpstr">
      <vt:lpstr>Wingdings</vt:lpstr>
      <vt:lpstr>Arial</vt:lpstr>
      <vt:lpstr>Arial Narrow</vt:lpstr>
      <vt:lpstr>Calibri</vt:lpstr>
      <vt:lpstr>Thème Office</vt:lpstr>
      <vt:lpstr>Thème Office</vt:lpstr>
      <vt:lpstr>Gérer ses données selon les principes FAIR</vt:lpstr>
      <vt:lpstr>Requis par les financeurs et universités</vt:lpstr>
      <vt:lpstr>Principes FAIR</vt:lpstr>
      <vt:lpstr>15 principes</vt:lpstr>
      <vt:lpstr>Rendre les données FINDABLE</vt:lpstr>
      <vt:lpstr>Rendre les données ACCESSIBLE</vt:lpstr>
      <vt:lpstr>Rendre les données INTEROPERABLE</vt:lpstr>
      <vt:lpstr>Rendre les données REUSABLE</vt:lpstr>
      <vt:lpstr>Autodiagnostic de vos données</vt:lpstr>
      <vt:lpstr>Pour résumer</vt:lpstr>
      <vt:lpstr>Merci pour votre attention!  Questions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Managing your research data in accordance with the FAIR principles</dc:title>
  <dc:creator>Floriane.Muller@unige.ch;Dimitri.Donze@unige.ch</dc:creator>
  <cp:lastModifiedBy>Floriane Sophie Muller</cp:lastModifiedBy>
  <cp:revision>59</cp:revision>
  <cp:lastPrinted>2023-04-21T09:03:30Z</cp:lastPrinted>
  <dcterms:created xsi:type="dcterms:W3CDTF">2024-09-16T10:25:23Z</dcterms:created>
  <dcterms:modified xsi:type="dcterms:W3CDTF">2025-10-09T16:34:02Z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0x01010081A99D52C2D5BF4EAAE9F88E180E804E</vt:lpwstr>
  </property>
</Properties>
</file>