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84" r:id="rId5"/>
    <p:sldMasterId id="2147483705" r:id="rId6"/>
  </p:sldMasterIdLst>
  <p:notesMasterIdLst>
    <p:notesMasterId r:id="rId14"/>
  </p:notesMasterIdLst>
  <p:sldIdLst>
    <p:sldId id="4453" r:id="rId7"/>
    <p:sldId id="4445" r:id="rId8"/>
    <p:sldId id="4444" r:id="rId9"/>
    <p:sldId id="4451" r:id="rId10"/>
    <p:sldId id="4449" r:id="rId11"/>
    <p:sldId id="4450" r:id="rId12"/>
    <p:sldId id="4452" r:id="rId13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2D23D16-FFED-9146-BC6F-82A9F7C145A7}" name="Talietha Willett" initials="TW" userId="S::otss1687@ox.ac.uk::c871214c-3f70-4760-ae53-e7d96116ea0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38DA8"/>
    <a:srgbClr val="942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03" d="100"/>
          <a:sy n="103" d="100"/>
        </p:scale>
        <p:origin x="99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4C5B79-8167-4E6B-9384-C9C22BEAD26C}" type="datetimeFigureOut">
              <a:t>9/27/25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B5DAE-1EB0-49FE-91CA-0F10FB8985D5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DABDB-4C21-DB9A-3CA3-A5B38C0AF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8927B6-DBB3-AEF6-6828-E76F776771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8F3DDA-9B9B-5E2D-94B7-AA0626F72F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E9181F-20D9-A6E0-9233-28A002C1D3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8C4E66-5DE4-4FE1-8CC6-37485911E3E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248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05D8A-7C6B-E719-FA97-FE4D7107E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71F0EE-2A2D-0473-C817-50C40EE627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2345E94-244E-8F6F-91CC-D46CF44DD4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BC4D93-2978-21D2-47D0-3EC0F3568B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8C4E66-5DE4-4FE1-8CC6-37485911E3E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3962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282F3-9801-E08A-57C8-68E167F78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BC5A83-44EF-8D48-8DE0-A39815D64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2BC7E7-6ACB-604D-76C3-E845C20C3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C0FE8-2E93-CD4E-BE9C-709144296298}" type="datetime1">
              <a:rPr lang="en-GB" smtClean="0"/>
              <a:t>27/09/2025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FB804-5611-06D0-6BB5-C049301F6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AAD46A-84F3-A3D0-D28D-AA6A3D73E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8741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D8737-1042-9680-C721-0F997F594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5CC3BE-ABDC-7B48-8D54-F1B3202134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D71E6-239F-3AFB-64FC-BE3797534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CF859-2087-6747-B454-B7D8F7A7290A}" type="datetime1">
              <a:rPr lang="en-GB" smtClean="0"/>
              <a:t>27/09/2025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63A50B-A5F2-BC43-DEB1-4F4660614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BDDED-0CC2-E831-A470-138B8E50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8325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8F2C48-81AB-CF46-504E-A804C7EB31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472E7D-9BD9-7F7D-7264-1D0A183115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8E9C53-054B-2FD7-1884-2BF126D23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6A0F5-DD82-5143-87A7-88AB21D27F77}" type="datetime1">
              <a:rPr lang="en-GB" smtClean="0"/>
              <a:t>27/09/2025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29B4A-7B4F-3A80-A74C-AB4F567BA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D1A081-0973-F488-9CA1-487CE16CA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5922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282F3-9801-E08A-57C8-68E167F78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320714"/>
            <a:ext cx="9144000" cy="1440531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BC5A83-44EF-8D48-8DE0-A39815D64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88203"/>
            <a:ext cx="9144000" cy="998985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1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pic>
        <p:nvPicPr>
          <p:cNvPr id="7" name="Picture 6" descr="Oxford University Logo with the Digital Transformation logo on the left ">
            <a:extLst>
              <a:ext uri="{FF2B5EF4-FFF2-40B4-BE49-F238E27FC236}">
                <a16:creationId xmlns:a16="http://schemas.microsoft.com/office/drawing/2014/main" id="{36A77FB7-75EE-00EE-3B86-724087B6E10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23668"/>
          <a:stretch/>
        </p:blipFill>
        <p:spPr>
          <a:xfrm>
            <a:off x="3095984" y="630716"/>
            <a:ext cx="6000032" cy="2798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974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F0BC022-A125-35A2-6092-D52EB7EA1B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869" t="31262" r="10784" b="28064"/>
          <a:stretch/>
        </p:blipFill>
        <p:spPr>
          <a:xfrm>
            <a:off x="9547529" y="221322"/>
            <a:ext cx="2335374" cy="11087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5F63BA-63F9-CA21-CB3D-579E6A930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7FD19E-ED08-9254-FCE6-9324A91B97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017EE-11DB-E486-BC50-604C373AD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187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3AC11-DE96-F52F-15E1-D0CD93B68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2710AD-2086-F32E-0F51-61663E86ED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rgbClr val="9D2D8B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93FBA0-B3E6-80AF-E629-8C9B4A58F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AFF753-D816-EAEE-8D98-17296516A5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869" t="31262" r="10784" b="28064"/>
          <a:stretch/>
        </p:blipFill>
        <p:spPr>
          <a:xfrm>
            <a:off x="9547529" y="221322"/>
            <a:ext cx="2335374" cy="110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00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B480E-3526-1EE2-3D92-1DCE99E03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8D573-050D-A906-D347-05A77FD7E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8C848B-FD29-3E5A-8E7A-5AC31C94A7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FF3675-F1CA-8177-AC75-FBD1B6617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272260-CBD7-A56B-D499-245541BFC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869" t="31262" r="10784" b="28064"/>
          <a:stretch/>
        </p:blipFill>
        <p:spPr>
          <a:xfrm>
            <a:off x="9547529" y="221322"/>
            <a:ext cx="2335374" cy="110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8251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F2EC0-959E-456C-05BE-4FFD90F54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938AEC-BA4D-0507-2AFF-7B572DBF0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D2D8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81EAEE-DFF0-F4C2-C9E6-5C2896B579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FFBC58-C692-DA5C-822D-A0319F98F0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9D2D8B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3CC592-ECC8-476D-D7E2-369B3B9401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A60F0B-C3FB-EFFC-719A-03290C30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4976A04-BA89-56A6-A84B-3556EE0E8A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869" t="31262" r="10784" b="28064"/>
          <a:stretch/>
        </p:blipFill>
        <p:spPr>
          <a:xfrm>
            <a:off x="9547529" y="221322"/>
            <a:ext cx="2335374" cy="110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4725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DBD5E-5CE3-98D0-F301-2E48F773B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CC2659-1417-50DF-1405-8CD91EEAC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A0B0C7-6381-77E8-42C1-2A2DD38E3D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869" t="31262" r="10784" b="28064"/>
          <a:stretch/>
        </p:blipFill>
        <p:spPr>
          <a:xfrm>
            <a:off x="9547529" y="221322"/>
            <a:ext cx="2335374" cy="110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61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78043D-BF82-27DC-8C03-4F5707030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51DBD0-58B1-1CAA-E0F6-DBACFCB890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869" t="31262" r="10784" b="28064"/>
          <a:stretch/>
        </p:blipFill>
        <p:spPr>
          <a:xfrm>
            <a:off x="9547529" y="221322"/>
            <a:ext cx="2335374" cy="110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50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1CEFC-0745-C8BE-D60A-FBB32B9E2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ED3B77-A4A8-54BE-724B-279D9F567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AE412C-ECAF-38EB-B79E-430C0ABEC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5B150-547C-C7AE-EC67-A1FC2B067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69AE8F-BA6F-B8A0-3C76-03984EC71A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869" t="31262" r="10784" b="28064"/>
          <a:stretch/>
        </p:blipFill>
        <p:spPr>
          <a:xfrm>
            <a:off x="9547529" y="221322"/>
            <a:ext cx="2335374" cy="110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566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F63BA-63F9-CA21-CB3D-579E6A930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7FD19E-ED08-9254-FCE6-9324A91B97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C310C-6EA5-1A4B-6E8F-44DDED00C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02E1B-F6B5-B04C-A6D0-1EBA3FC5110A}" type="datetime1">
              <a:rPr lang="en-GB" smtClean="0"/>
              <a:t>27/09/2025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A5A72-6913-B3A0-DC77-135896800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017EE-11DB-E486-BC50-604C373AD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4337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5F3F7-3E97-74DF-8B39-AF9E61C3D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1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220680-8E16-06CC-3687-BAF597A0A6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 rot="16200000">
            <a:off x="6525161" y="900874"/>
            <a:ext cx="5237679" cy="609600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2">
              <a:lumMod val="95000"/>
            </a:schemeClr>
          </a:solidFill>
        </p:spPr>
        <p:txBody>
          <a:bodyPr vert="vert"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1802FF-5757-103D-7FC1-0F21FF9587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501EEC-FFBE-E7A4-D4C3-721064292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3A5780-8BF6-8CFE-5D7C-50352560E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869" t="31262" r="10784" b="28064"/>
          <a:stretch/>
        </p:blipFill>
        <p:spPr>
          <a:xfrm>
            <a:off x="9547529" y="221322"/>
            <a:ext cx="2335374" cy="110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1502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358B8-2704-0692-D5FF-33A211B965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AE15E0-1E37-D395-BF40-BDBC9CADD4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1D5FF-DB31-6361-CA9F-815B32C25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3A236B-2EA6-2033-4D42-9973D2C13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AB38E3-1012-53EE-7E58-41FAE71C6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10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EB48F-4D0E-82B2-D917-95C6B5299F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ED901-E4A8-FB1C-1EC9-F60146235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B1837-DCC8-8E50-35B2-2AF54CC2C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30A73-D2F2-1C78-41C6-D478D1777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04BE2F-BDAD-C2CE-DA68-B410CD0A9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4475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65CA7-8C16-8D78-9FD3-28A39DA4D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E43C78-0A34-3141-1A5D-1A6A8343A2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B4BA3-5208-F660-D0F6-27634F62E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2FCB23-FDEC-B439-D741-2170975CF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1E83B-AE1C-3BC4-7FA2-CD2017B2B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890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37C32-A481-AD88-B86D-3BF3722D39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99E731-9779-D3DD-A705-23BD02062C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2532E-9980-7ACB-4A8C-764F780DD3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02B1BC-0108-851C-2B5C-61ED36B33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22EDB5-8727-E75C-3134-05C8412B3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1A475A-CAF6-0CA6-D6B9-4B75610D1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0649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B4D70-20CF-F4FE-FA8F-F9547376C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75E8A0-06E2-7669-3300-2311ADAAB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931CDF-2D56-35E6-3C70-7A3256EBCD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504F82-B6B5-AD81-D620-484EADE55C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496664-4A1E-0041-0F9A-36B00A297D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BCB078-2EC4-210F-6626-315E1B643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A341D2-E8C1-4087-F3A1-5A4344150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5222E8-26BD-07C6-435F-DECEC97AE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7665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6B0AD-1DB5-9E38-5AD3-BA580E9EA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3CC1CBE-496D-A6F0-553A-E290C9C13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3688B6-616F-D427-528B-9EF668D69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4B2753-6AFD-058B-8E07-C18D5EDDD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5160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226702-C0A7-4841-C079-72991F6D8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985CA1-6A20-026B-EE3D-8F18B2E71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CAD980-CCE3-5E9C-8F44-A576C9F2A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63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7BBD0-2644-BD44-74F3-BF5816D0A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56FE00-5AE9-E852-BE06-091C9DAD5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CEEE6D-3721-97D0-76CF-E86B6DE096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CB5F5A-3CC6-F397-71E2-AD4F6E307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D5086A-49E3-3A6D-C244-FFF16C460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5A7C3F-E325-3813-5C66-48495E1C9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9461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A8C3C-6634-0BEC-A545-BEA6A389C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6BB2D7-9EB8-B7C8-8A44-FCAAC98DCB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826CEC-6A57-F8E0-6702-74FBD480FA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DC4972-77F5-CCF2-6F01-AD6D8201B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40FE3C-C66F-210D-8CF6-DF3358B0B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7C178-05EE-84C9-5212-A480B96E3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975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3AC11-DE96-F52F-15E1-D0CD93B68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2710AD-2086-F32E-0F51-61663E86ED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CD64CD-B4E5-65F3-64D4-EE8732E9C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4E943-3212-9943-9073-A3DD07B7930D}" type="datetime1">
              <a:rPr lang="en-GB" smtClean="0"/>
              <a:t>27/09/2025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E7E62-CEA6-039E-C56B-B4930AD53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93FBA0-B3E6-80AF-E629-8C9B4A58F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4552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1A0E5-6542-6D5A-D0B1-7C8EA7336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2C3C00-C79A-78B5-87F1-356581340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E2BC34-97EB-0BBC-8148-B9F8A6488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DA361-98DC-23EE-BE3B-3D3AB3852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77BC1-D11A-EDFF-DD9C-2DB06B682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7802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2F1557-F983-D43C-7E98-C6F569074A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C44E15-3778-3772-E008-6E2072B5EC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4A2DD-D7F7-3E14-E08E-502180E87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E44DBB-1C0F-10B8-FD6D-C7A98DFFE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1D9EEB-6EA3-B854-B87B-4D708D171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85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B480E-3526-1EE2-3D92-1DCE99E03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48D573-050D-A906-D347-05A77FD7E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8C848B-FD29-3E5A-8E7A-5AC31C94A7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077AF6-7DCB-AF8E-E8DE-B2D158106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183C3-2971-9546-B2AF-B916C3C88DD6}" type="datetime1">
              <a:rPr lang="en-GB" smtClean="0"/>
              <a:t>27/09/2025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A8310-97DD-9F55-BCC9-569D5BE13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FF3675-F1CA-8177-AC75-FBD1B6617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901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F2EC0-959E-456C-05BE-4FFD90F54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938AEC-BA4D-0507-2AFF-7B572DBF02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81EAEE-DFF0-F4C2-C9E6-5C2896B579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FFBC58-C692-DA5C-822D-A0319F98F0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3CC592-ECC8-476D-D7E2-369B3B9401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001282-1FDE-CAC2-1E32-86EB20EE0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233FB-97D4-B149-92BF-27C9A0E8B1A3}" type="datetime1">
              <a:rPr lang="en-GB" smtClean="0"/>
              <a:t>27/09/2025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40ED60-B5ED-658F-8FAB-045AADCE2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A60F0B-C3FB-EFFC-719A-03290C307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650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DBD5E-5CE3-98D0-F301-2E48F773B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63C8EA-25E5-DEFB-FED3-114FEE99F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98209-01D5-7343-A01C-087E3F505252}" type="datetime1">
              <a:rPr lang="en-GB" smtClean="0"/>
              <a:t>27/09/2025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BD9BCD-B579-442B-8D79-24EAE5D86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CC2659-1417-50DF-1405-8CD91EEAC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4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6B5469-2081-6D90-1FCB-A5F77160D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6A467-A4AE-824B-B1EA-577EFA074896}" type="datetime1">
              <a:rPr lang="en-GB" smtClean="0"/>
              <a:t>27/09/2025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0B9533-A9A2-2766-C877-9B232EC0B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78043D-BF82-27DC-8C03-4F5707030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2127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1CEFC-0745-C8BE-D60A-FBB32B9E2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ED3B77-A4A8-54BE-724B-279D9F567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AE412C-ECAF-38EB-B79E-430C0ABEC8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46C8C4-FCB9-7664-922F-DB9C6CCA7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DF816-692D-4740-8387-50F9CD318030}" type="datetime1">
              <a:rPr lang="en-GB" smtClean="0"/>
              <a:t>27/09/2025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53831D-2285-8074-83E3-792890AEA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A5B150-547C-C7AE-EC67-A1FC2B067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141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5F3F7-3E97-74DF-8B39-AF9E61C3D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220680-8E16-06CC-3687-BAF597A0A6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1802FF-5757-103D-7FC1-0F21FF9587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397A2-C180-0A1C-A8DC-A59B47E14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1AC80-94E6-364A-867D-2526651B42AD}" type="datetime1">
              <a:rPr lang="en-GB" smtClean="0"/>
              <a:t>27/09/2025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221E6E-BEDA-9C08-ECFF-6E3A82CA9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501EEC-FFBE-E7A4-D4C3-721064292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2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C616AA-F802-AA54-30EC-8605A71E9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C2ADA1-B828-4F83-6BBE-4F3CAFAE4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779282-42B8-E4FE-7F27-5E21B601F1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56D36-3C36-2344-8A8E-A0AE22176446}" type="datetime1">
              <a:rPr lang="en-GB" smtClean="0"/>
              <a:t>27/09/2025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6FE4D9-CE52-07EE-2C39-D9A2DAD23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F7BDE-4EB1-CEF7-2458-71AE0425A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5B49B-7CD6-3443-ABED-6F856A9A7CAD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45E9B6-4531-A87E-D182-506F794B8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/>
          <a:srcRect l="36869" t="31262" r="10784" b="28064"/>
          <a:stretch/>
        </p:blipFill>
        <p:spPr>
          <a:xfrm>
            <a:off x="9547529" y="221322"/>
            <a:ext cx="2335374" cy="110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2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C616AA-F802-AA54-30EC-8605A71E9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C2ADA1-B828-4F83-6BBE-4F3CAFAE4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1AE970-2DD7-5489-2A79-7073925276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9104" y="6642556"/>
            <a:ext cx="12213296" cy="215444"/>
          </a:xfrm>
          <a:prstGeom prst="rect">
            <a:avLst/>
          </a:prstGeom>
          <a:solidFill>
            <a:srgbClr val="7C8D9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C7AE06-6C0F-A5D5-2802-02B64F2CA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 userDrawn="1"/>
        </p:nvSpPr>
        <p:spPr>
          <a:xfrm>
            <a:off x="12192" y="6642556"/>
            <a:ext cx="15359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>
                <a:solidFill>
                  <a:schemeClr val="bg1"/>
                </a:solidFill>
              </a:rPr>
              <a:t>© University of Oxford 2024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F7BDE-4EB1-CEF7-2458-71AE0425AA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56771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3205B49B-7CD6-3443-ABED-6F856A9A7C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635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97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B6F3EB-CC35-F465-0E44-7D31704D9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A0E2C5-C29B-D847-9F39-F7D7796390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F5048D-1A5A-90F1-AF7F-55D8AD0D9F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811C51-6E14-7241-AB19-41FA65E4FE0A}" type="datetimeFigureOut">
              <a:rPr lang="en-US" smtClean="0"/>
              <a:t>9/27/25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8901CC-3E04-5760-6A68-A03C9BA44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A5BF3-DF90-E921-B497-A31DA9791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1B5F77-EB00-9B43-8F91-1864A3414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11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4E21A-5F42-8522-60CF-9AFFB984E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2434BB7-AAC7-501A-42C9-A65EB4E84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338" y="-5305272"/>
            <a:ext cx="3211286" cy="1325563"/>
          </a:xfrm>
        </p:spPr>
        <p:txBody>
          <a:bodyPr>
            <a:normAutofit/>
          </a:bodyPr>
          <a:lstStyle/>
          <a:p>
            <a:r>
              <a:rPr lang="en-GB" sz="400"/>
              <a:t>Introducing Oxford’s digital transformation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A1541E-8BB3-8C11-9E0B-E7A44BBF0D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9104" y="6642556"/>
            <a:ext cx="12213296" cy="215444"/>
          </a:xfrm>
          <a:prstGeom prst="rect">
            <a:avLst/>
          </a:prstGeom>
          <a:solidFill>
            <a:schemeClr val="tx2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 descr="Introducing Oxford's digital transformation ">
            <a:extLst>
              <a:ext uri="{FF2B5EF4-FFF2-40B4-BE49-F238E27FC236}">
                <a16:creationId xmlns:a16="http://schemas.microsoft.com/office/drawing/2014/main" id="{71DCDB75-BB09-B389-B300-141C2881AD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/>
          <p:nvPr/>
        </p:nvSpPr>
        <p:spPr>
          <a:xfrm>
            <a:off x="384831" y="1909064"/>
            <a:ext cx="11422338" cy="473975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b="1">
                <a:solidFill>
                  <a:srgbClr val="942093"/>
                </a:solidFill>
              </a:rPr>
              <a:t>Critical and Responsible AI Integration for Undergraduates: A case study from the Teaching and Learning Exploratory Fund</a:t>
            </a:r>
            <a:endParaRPr lang="en-US" sz="2400"/>
          </a:p>
          <a:p>
            <a:endParaRPr lang="en-GB" sz="2800">
              <a:solidFill>
                <a:schemeClr val="tx2"/>
              </a:solidFill>
              <a:cs typeface="Calibri"/>
            </a:endParaRPr>
          </a:p>
          <a:p>
            <a:r>
              <a:rPr lang="en-GB" sz="2000">
                <a:solidFill>
                  <a:schemeClr val="tx2"/>
                </a:solidFill>
                <a:cs typeface="Calibri"/>
              </a:rPr>
              <a:t>Kelly Webb-Davies                                        Dr Rachel Quarrell</a:t>
            </a:r>
          </a:p>
          <a:p>
            <a:r>
              <a:rPr lang="en-GB" sz="1400" i="1">
                <a:solidFill>
                  <a:schemeClr val="tx2"/>
                </a:solidFill>
                <a:cs typeface="Calibri"/>
              </a:rPr>
              <a:t>Lead Business Technologist (EdTech)                                         Science course lead, </a:t>
            </a:r>
            <a:r>
              <a:rPr lang="en-GB" sz="1400" i="1" err="1">
                <a:solidFill>
                  <a:schemeClr val="tx2"/>
                </a:solidFill>
                <a:cs typeface="Calibri"/>
              </a:rPr>
              <a:t>Astrophoria</a:t>
            </a:r>
            <a:r>
              <a:rPr lang="en-GB" sz="1400" i="1">
                <a:solidFill>
                  <a:schemeClr val="tx2"/>
                </a:solidFill>
                <a:cs typeface="Calibri"/>
              </a:rPr>
              <a:t> Foundation Year</a:t>
            </a:r>
          </a:p>
          <a:p>
            <a:r>
              <a:rPr lang="en-GB" sz="1400" i="1">
                <a:solidFill>
                  <a:schemeClr val="tx2"/>
                </a:solidFill>
                <a:cs typeface="Calibri"/>
              </a:rPr>
              <a:t>AI Competency Centre                                                                  Department of Chemistry</a:t>
            </a:r>
          </a:p>
          <a:p>
            <a:endParaRPr lang="en-GB" sz="1400" i="1">
              <a:solidFill>
                <a:schemeClr val="tx2"/>
              </a:solidFill>
              <a:cs typeface="Calibri"/>
            </a:endParaRPr>
          </a:p>
          <a:p>
            <a:endParaRPr lang="en-GB" sz="2400" i="1">
              <a:solidFill>
                <a:schemeClr val="tx2"/>
              </a:solidFill>
              <a:cs typeface="Calibri"/>
            </a:endParaRPr>
          </a:p>
          <a:p>
            <a:r>
              <a:rPr lang="en-GB">
                <a:solidFill>
                  <a:schemeClr val="tx2"/>
                </a:solidFill>
                <a:cs typeface="Calibri"/>
              </a:rPr>
              <a:t>AIEOU Collaborator Conference</a:t>
            </a:r>
          </a:p>
          <a:p>
            <a:r>
              <a:rPr lang="en-GB">
                <a:solidFill>
                  <a:schemeClr val="tx2"/>
                </a:solidFill>
                <a:cs typeface="Calibri"/>
              </a:rPr>
              <a:t>16</a:t>
            </a:r>
            <a:r>
              <a:rPr lang="en-GB" baseline="30000">
                <a:solidFill>
                  <a:schemeClr val="tx2"/>
                </a:solidFill>
                <a:cs typeface="Calibri"/>
              </a:rPr>
              <a:t>th</a:t>
            </a:r>
            <a:r>
              <a:rPr lang="en-GB">
                <a:solidFill>
                  <a:schemeClr val="tx2"/>
                </a:solidFill>
                <a:cs typeface="Calibri"/>
              </a:rPr>
              <a:t> of September 2025</a:t>
            </a:r>
          </a:p>
          <a:p>
            <a:endParaRPr lang="en-GB" sz="2000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0C21D9-44A2-6F73-70F3-4138033910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192" y="6642556"/>
            <a:ext cx="15359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>
                <a:solidFill>
                  <a:schemeClr val="bg1"/>
                </a:solidFill>
              </a:rPr>
              <a:t>© University of Oxford 2025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1258F3-6E6B-C420-86D8-9E3E950FFA19}"/>
              </a:ext>
            </a:extLst>
          </p:cNvPr>
          <p:cNvSpPr/>
          <p:nvPr/>
        </p:nvSpPr>
        <p:spPr>
          <a:xfrm>
            <a:off x="9132125" y="0"/>
            <a:ext cx="3059875" cy="1793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Shape, circle&#10;&#10;Description automatically generated">
            <a:extLst>
              <a:ext uri="{FF2B5EF4-FFF2-40B4-BE49-F238E27FC236}">
                <a16:creationId xmlns:a16="http://schemas.microsoft.com/office/drawing/2014/main" id="{5C8955FC-6CBA-57D9-46A8-1E821A1D86F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35955" t="41008"/>
          <a:stretch/>
        </p:blipFill>
        <p:spPr>
          <a:xfrm>
            <a:off x="12192" y="0"/>
            <a:ext cx="2048340" cy="1890445"/>
          </a:xfrm>
          <a:prstGeom prst="rect">
            <a:avLst/>
          </a:prstGeom>
        </p:spPr>
      </p:pic>
      <p:pic>
        <p:nvPicPr>
          <p:cNvPr id="10" name="Picture 9" descr="Oxford University Logo with the Digital Transformation logo on the left ">
            <a:extLst>
              <a:ext uri="{FF2B5EF4-FFF2-40B4-BE49-F238E27FC236}">
                <a16:creationId xmlns:a16="http://schemas.microsoft.com/office/drawing/2014/main" id="{E8C89B56-36E9-A33F-CCBD-34E2CEDE4A2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551" t="32955" r="61577" b="29659"/>
          <a:stretch/>
        </p:blipFill>
        <p:spPr>
          <a:xfrm>
            <a:off x="6096000" y="172246"/>
            <a:ext cx="1178608" cy="1082441"/>
          </a:xfrm>
          <a:prstGeom prst="rect">
            <a:avLst/>
          </a:prstGeom>
        </p:spPr>
      </p:pic>
      <p:pic>
        <p:nvPicPr>
          <p:cNvPr id="8" name="Picture 7" descr="A logo for a company&#10;&#10;AI-generated content may be incorrect.">
            <a:extLst>
              <a:ext uri="{FF2B5EF4-FFF2-40B4-BE49-F238E27FC236}">
                <a16:creationId xmlns:a16="http://schemas.microsoft.com/office/drawing/2014/main" id="{7FADA6C3-9B95-92D5-6FF1-8921DA3B13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711" y="143981"/>
            <a:ext cx="2133600" cy="1104900"/>
          </a:xfrm>
          <a:prstGeom prst="rect">
            <a:avLst/>
          </a:prstGeom>
        </p:spPr>
      </p:pic>
      <p:pic>
        <p:nvPicPr>
          <p:cNvPr id="13" name="Picture 12" descr="A close-up of a logo&#10;&#10;AI-generated content may be incorrect.">
            <a:extLst>
              <a:ext uri="{FF2B5EF4-FFF2-40B4-BE49-F238E27FC236}">
                <a16:creationId xmlns:a16="http://schemas.microsoft.com/office/drawing/2014/main" id="{451969FB-EA17-521A-BD5D-A21C243931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73"/>
          <a:stretch>
            <a:fillRect/>
          </a:stretch>
        </p:blipFill>
        <p:spPr>
          <a:xfrm>
            <a:off x="10901077" y="143981"/>
            <a:ext cx="1170896" cy="1170516"/>
          </a:xfrm>
          <a:prstGeom prst="rect">
            <a:avLst/>
          </a:prstGeom>
        </p:spPr>
      </p:pic>
      <p:pic>
        <p:nvPicPr>
          <p:cNvPr id="9" name="Picture 8" descr="A logo of a building with a dome&#10;&#10;AI-generated content may be incorrect.">
            <a:extLst>
              <a:ext uri="{FF2B5EF4-FFF2-40B4-BE49-F238E27FC236}">
                <a16:creationId xmlns:a16="http://schemas.microsoft.com/office/drawing/2014/main" id="{9AAC772F-A0A0-83F4-435A-D77C1788FD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9324" y="99635"/>
            <a:ext cx="1261726" cy="125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828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0DC3D6-C2D7-B11C-63DE-2236ED9FF6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CA07A368-00B2-25FC-B1A6-F6593EE085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xford's digtial transformation">
            <a:extLst>
              <a:ext uri="{FF2B5EF4-FFF2-40B4-BE49-F238E27FC236}">
                <a16:creationId xmlns:a16="http://schemas.microsoft.com/office/drawing/2014/main" id="{7BD11F1C-C9B7-742F-EA77-88FEB060A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2" y="238539"/>
            <a:ext cx="11545294" cy="1443074"/>
          </a:xfrm>
        </p:spPr>
        <p:txBody>
          <a:bodyPr anchor="b">
            <a:normAutofit fontScale="90000"/>
          </a:bodyPr>
          <a:lstStyle/>
          <a:p>
            <a:pPr>
              <a:lnSpc>
                <a:spcPct val="120000"/>
              </a:lnSpc>
            </a:pPr>
            <a:r>
              <a:rPr lang="en-GB" sz="5400" kern="0">
                <a:ea typeface="Calibri" panose="020F0502020204030204" pitchFamily="34" charset="0"/>
                <a:cs typeface="Times New Roman" panose="02020603050405020304" pitchFamily="18" charset="0"/>
              </a:rPr>
              <a:t>Teaching and Learning Exploratory Fund</a:t>
            </a: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4B2F43EC-ECC4-724D-F531-88BD1BD5B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ur ambition">
            <a:extLst>
              <a:ext uri="{FF2B5EF4-FFF2-40B4-BE49-F238E27FC236}">
                <a16:creationId xmlns:a16="http://schemas.microsoft.com/office/drawing/2014/main" id="{5925611D-E1EA-5828-C9EE-2ED1DA386A8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97366" y="2208900"/>
            <a:ext cx="6387107" cy="44336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GB" sz="3200" ker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Goal: Explore how AI could be used for T&amp;L ethically and reflecting the Russell Group principles</a:t>
            </a:r>
          </a:p>
          <a:p>
            <a:pPr>
              <a:lnSpc>
                <a:spcPct val="120000"/>
              </a:lnSpc>
            </a:pPr>
            <a:r>
              <a:rPr lang="en-GB" sz="3200" kern="0">
                <a:ea typeface="Times New Roman" panose="02020603050405020304" pitchFamily="18" charset="0"/>
                <a:cs typeface="Times New Roman" panose="02020603050405020304" pitchFamily="18" charset="0"/>
              </a:rPr>
              <a:t>Rapid rise of AI – opportunities for experimentation</a:t>
            </a:r>
          </a:p>
          <a:p>
            <a:pPr>
              <a:lnSpc>
                <a:spcPct val="120000"/>
              </a:lnSpc>
            </a:pPr>
            <a:r>
              <a:rPr lang="en-GB" sz="3200" kern="0">
                <a:ea typeface="Times New Roman" panose="02020603050405020304" pitchFamily="18" charset="0"/>
                <a:cs typeface="Times New Roman" panose="02020603050405020304" pitchFamily="18" charset="0"/>
              </a:rPr>
              <a:t>12 projects supported</a:t>
            </a:r>
          </a:p>
          <a:p>
            <a:pPr>
              <a:lnSpc>
                <a:spcPct val="120000"/>
              </a:lnSpc>
            </a:pPr>
            <a:r>
              <a:rPr lang="en-GB" sz="3200" kern="0">
                <a:ea typeface="Times New Roman" panose="02020603050405020304" pitchFamily="18" charset="0"/>
                <a:cs typeface="Times New Roman" panose="02020603050405020304" pitchFamily="18" charset="0"/>
              </a:rPr>
              <a:t>Expertise from AI Competency Centre and Centre for Teaching and Learning</a:t>
            </a:r>
          </a:p>
          <a:p>
            <a:pPr>
              <a:lnSpc>
                <a:spcPct val="120000"/>
              </a:lnSpc>
            </a:pPr>
            <a:r>
              <a:rPr lang="en-GB" sz="3200" kern="0">
                <a:ea typeface="Times New Roman" panose="02020603050405020304" pitchFamily="18" charset="0"/>
                <a:cs typeface="Times New Roman" panose="02020603050405020304" pitchFamily="18" charset="0"/>
              </a:rPr>
              <a:t>Projects begun in Michaelmas ’24, completed by Trinity ’25</a:t>
            </a:r>
          </a:p>
          <a:p>
            <a:pPr>
              <a:lnSpc>
                <a:spcPct val="120000"/>
              </a:lnSpc>
            </a:pPr>
            <a:r>
              <a:rPr lang="en-GB" sz="3200" ker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Kno</a:t>
            </a:r>
            <a:r>
              <a:rPr lang="en-GB" sz="3200" kern="0">
                <a:ea typeface="Times New Roman" panose="02020603050405020304" pitchFamily="18" charset="0"/>
                <a:cs typeface="Times New Roman" panose="02020603050405020304" pitchFamily="18" charset="0"/>
              </a:rPr>
              <a:t>wledge Exchange forum July ‘25</a:t>
            </a:r>
            <a:endParaRPr lang="en-GB" sz="2800" ker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colorful tree with circles and lines&#10;&#10;Description automatically generated">
            <a:extLst>
              <a:ext uri="{FF2B5EF4-FFF2-40B4-BE49-F238E27FC236}">
                <a16:creationId xmlns:a16="http://schemas.microsoft.com/office/drawing/2014/main" id="{A3B3B8F6-4661-B46C-3CE0-54ECB30F3AD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</a:blip>
          <a:srcRect l="29343" t="12250" r="33485" b="21588"/>
          <a:stretch/>
        </p:blipFill>
        <p:spPr>
          <a:xfrm>
            <a:off x="6615287" y="3608"/>
            <a:ext cx="6755325" cy="7350131"/>
          </a:xfrm>
          <a:prstGeom prst="rect">
            <a:avLst/>
          </a:prstGeom>
        </p:spPr>
      </p:pic>
      <p:sp>
        <p:nvSpPr>
          <p:cNvPr id="4" name="AutoShape 2" descr="Generated from prompt">
            <a:extLst>
              <a:ext uri="{FF2B5EF4-FFF2-40B4-BE49-F238E27FC236}">
                <a16:creationId xmlns:a16="http://schemas.microsoft.com/office/drawing/2014/main" id="{B950591B-79B7-18B4-0828-41545D95804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48FA5F-603A-C2C9-E99B-E8300F1CAE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9104" y="6642556"/>
            <a:ext cx="12213296" cy="2154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3831CC-29EF-A208-3D66-6F860250B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192" y="6642556"/>
            <a:ext cx="15359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>
                <a:solidFill>
                  <a:schemeClr val="bg1"/>
                </a:solidFill>
              </a:rPr>
              <a:t>© University of Oxford 2025 </a:t>
            </a:r>
          </a:p>
        </p:txBody>
      </p:sp>
      <p:pic>
        <p:nvPicPr>
          <p:cNvPr id="8" name="Picture 7" descr="A person standing at a podium with a microphone&#10;&#10;AI-generated content may be incorrect.">
            <a:extLst>
              <a:ext uri="{FF2B5EF4-FFF2-40B4-BE49-F238E27FC236}">
                <a16:creationId xmlns:a16="http://schemas.microsoft.com/office/drawing/2014/main" id="{321AF030-543D-67CB-5761-BB6D5D7845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917" y="2601755"/>
            <a:ext cx="4654950" cy="31024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D875631-34D4-EE9D-9B8F-A3960561108D}"/>
              </a:ext>
            </a:extLst>
          </p:cNvPr>
          <p:cNvSpPr txBox="1"/>
          <p:nvPr/>
        </p:nvSpPr>
        <p:spPr>
          <a:xfrm>
            <a:off x="8392297" y="5735252"/>
            <a:ext cx="3323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/>
              <a:t>Photo: Yining (Evelyn) Tang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7238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78AB841-A3EB-8859-3587-CEDB49FA4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9279371-99A9-2061-30F0-031B92B20F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xford's digtial transformation">
            <a:extLst>
              <a:ext uri="{FF2B5EF4-FFF2-40B4-BE49-F238E27FC236}">
                <a16:creationId xmlns:a16="http://schemas.microsoft.com/office/drawing/2014/main" id="{79FE8068-4DFF-AD0B-6421-4CBF3B5F3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2" y="238539"/>
            <a:ext cx="9590079" cy="1443074"/>
          </a:xfrm>
        </p:spPr>
        <p:txBody>
          <a:bodyPr anchor="b">
            <a:normAutofit/>
          </a:bodyPr>
          <a:lstStyle/>
          <a:p>
            <a:r>
              <a:rPr lang="en-GB" sz="5000">
                <a:latin typeface="+mn-lt"/>
              </a:rPr>
              <a:t>Case Study: AI for Learning Project</a:t>
            </a:r>
            <a:endParaRPr lang="en-GB" sz="5000" b="1">
              <a:latin typeface="+mn-lt"/>
            </a:endParaRP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E9D2AFD2-BA5A-C73D-552B-C1A503004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ur ambition">
            <a:extLst>
              <a:ext uri="{FF2B5EF4-FFF2-40B4-BE49-F238E27FC236}">
                <a16:creationId xmlns:a16="http://schemas.microsoft.com/office/drawing/2014/main" id="{16FD4141-64EA-CC05-8C70-AD96BC702BA5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72492" y="1954366"/>
            <a:ext cx="11302351" cy="44336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>
              <a:buNone/>
            </a:pPr>
            <a:r>
              <a:rPr lang="en-GB" sz="3200" ker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Goal: </a:t>
            </a:r>
          </a:p>
          <a:p>
            <a:pPr>
              <a:spcAft>
                <a:spcPts val="2400"/>
              </a:spcAft>
            </a:pPr>
            <a:r>
              <a:rPr lang="en-GB" sz="3200" ker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Teach students (n=5) and tutors (n=6) subject leads (n=4) to use ChatGPT Edu as an active learning tool, not a crutch</a:t>
            </a:r>
          </a:p>
          <a:p>
            <a:pPr>
              <a:buNone/>
            </a:pPr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Methods: 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Students and tutors given ChatGPT Edu licences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Training workshops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Tutors testing ChatGPT Edu in their field and evaluating accuracy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AI Playbook created as a guide for students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GPT hackathon with tutors to explore applications</a:t>
            </a:r>
            <a:endParaRPr lang="en-GB" sz="2800" kern="10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en-GB" sz="14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colorful tree with circles and lines&#10;&#10;Description automatically generated">
            <a:extLst>
              <a:ext uri="{FF2B5EF4-FFF2-40B4-BE49-F238E27FC236}">
                <a16:creationId xmlns:a16="http://schemas.microsoft.com/office/drawing/2014/main" id="{7D144FC8-0339-2D81-50BD-DFCBE476DE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</a:blip>
          <a:srcRect l="29343" t="12250" r="33485" b="21588"/>
          <a:stretch/>
        </p:blipFill>
        <p:spPr>
          <a:xfrm>
            <a:off x="6615287" y="3608"/>
            <a:ext cx="6755325" cy="7350131"/>
          </a:xfrm>
          <a:prstGeom prst="rect">
            <a:avLst/>
          </a:prstGeom>
        </p:spPr>
      </p:pic>
      <p:sp>
        <p:nvSpPr>
          <p:cNvPr id="4" name="AutoShape 2" descr="Generated from prompt">
            <a:extLst>
              <a:ext uri="{FF2B5EF4-FFF2-40B4-BE49-F238E27FC236}">
                <a16:creationId xmlns:a16="http://schemas.microsoft.com/office/drawing/2014/main" id="{B331C608-90A9-21EB-F56A-E3D6908E458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CF9703-D62C-FD39-DC12-DF1F014DF0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9104" y="6642556"/>
            <a:ext cx="12213296" cy="2154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4EA562-7F43-E6D6-42CE-1B2039C702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192" y="6642556"/>
            <a:ext cx="15359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>
                <a:solidFill>
                  <a:schemeClr val="bg1"/>
                </a:solidFill>
              </a:rPr>
              <a:t>© University of Oxford 2025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0698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393FAC-BCBD-DCD4-14A6-B11FE6846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D837B52-E8E4-1F8A-F38D-8C565FEA7331}"/>
              </a:ext>
            </a:extLst>
          </p:cNvPr>
          <p:cNvSpPr/>
          <p:nvPr/>
        </p:nvSpPr>
        <p:spPr>
          <a:xfrm>
            <a:off x="9132125" y="0"/>
            <a:ext cx="3059875" cy="1793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colorful tree with circles and lines&#10;&#10;Description automatically generated">
            <a:extLst>
              <a:ext uri="{FF2B5EF4-FFF2-40B4-BE49-F238E27FC236}">
                <a16:creationId xmlns:a16="http://schemas.microsoft.com/office/drawing/2014/main" id="{2458102A-DA76-8B74-4DE4-10302E54F0E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</a:blip>
          <a:srcRect l="29343" t="14723" r="33485" b="40290"/>
          <a:stretch>
            <a:fillRect/>
          </a:stretch>
        </p:blipFill>
        <p:spPr>
          <a:xfrm>
            <a:off x="780191" y="-822960"/>
            <a:ext cx="11024950" cy="8156448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A9180E4-A45E-27E7-2D84-0AE7797F0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338" y="-5305272"/>
            <a:ext cx="3211286" cy="1325563"/>
          </a:xfrm>
        </p:spPr>
        <p:txBody>
          <a:bodyPr>
            <a:normAutofit/>
          </a:bodyPr>
          <a:lstStyle/>
          <a:p>
            <a:r>
              <a:rPr lang="en-GB" sz="400"/>
              <a:t>Introducing Oxford’s digital transformation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1F793D-C187-1F02-8F90-5F35001047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9104" y="6642556"/>
            <a:ext cx="12213296" cy="2154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C00F94-53EE-5529-079A-9B813FDDAB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192" y="6642556"/>
            <a:ext cx="15359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>
                <a:solidFill>
                  <a:schemeClr val="bg1"/>
                </a:solidFill>
              </a:rPr>
              <a:t>© University of Oxford 2025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7F6D68-0A26-E1C3-19AB-42E26FACC291}"/>
              </a:ext>
            </a:extLst>
          </p:cNvPr>
          <p:cNvSpPr txBox="1"/>
          <p:nvPr/>
        </p:nvSpPr>
        <p:spPr>
          <a:xfrm>
            <a:off x="8481184" y="6245048"/>
            <a:ext cx="3323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/>
              <a:t>Photo: Matt Rattley</a:t>
            </a:r>
          </a:p>
        </p:txBody>
      </p:sp>
      <p:pic>
        <p:nvPicPr>
          <p:cNvPr id="4" name="Picture 3" descr="A person standing in front of a screen&#10;&#10;AI-generated content may be incorrect.">
            <a:extLst>
              <a:ext uri="{FF2B5EF4-FFF2-40B4-BE49-F238E27FC236}">
                <a16:creationId xmlns:a16="http://schemas.microsoft.com/office/drawing/2014/main" id="{C6EF25D5-24A6-F341-611E-CA8786C007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3" y="256320"/>
            <a:ext cx="10400679" cy="612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996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E4D3AC-5AB8-47C2-8302-D0B343EFA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574E049-33F9-B2A1-6330-1753BB40EF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xford's digtial transformation">
            <a:extLst>
              <a:ext uri="{FF2B5EF4-FFF2-40B4-BE49-F238E27FC236}">
                <a16:creationId xmlns:a16="http://schemas.microsoft.com/office/drawing/2014/main" id="{1499E043-D040-8CFC-3AB8-4A2820E92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2" y="238539"/>
            <a:ext cx="9590079" cy="1443074"/>
          </a:xfrm>
        </p:spPr>
        <p:txBody>
          <a:bodyPr anchor="b">
            <a:normAutofit/>
          </a:bodyPr>
          <a:lstStyle/>
          <a:p>
            <a:r>
              <a:rPr lang="en-GB" sz="5000">
                <a:latin typeface="+mn-lt"/>
              </a:rPr>
              <a:t>Student Experience</a:t>
            </a:r>
            <a:endParaRPr lang="en-GB" sz="5000" b="1">
              <a:latin typeface="+mn-lt"/>
            </a:endParaRP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A062E080-0C3E-5B9C-7D15-18C4B77620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ur ambition">
            <a:extLst>
              <a:ext uri="{FF2B5EF4-FFF2-40B4-BE49-F238E27FC236}">
                <a16:creationId xmlns:a16="http://schemas.microsoft.com/office/drawing/2014/main" id="{470C4489-D033-E33C-DBE0-B7CFBFB8088C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72493" y="2071316"/>
            <a:ext cx="5355868" cy="44336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GB" sz="3200" ker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Confidence and perceived usefulness rose with training then fell after experience </a:t>
            </a:r>
            <a:r>
              <a:rPr lang="en-GB" sz="3200" kern="0">
                <a:ea typeface="Times New Roman" panose="02020603050405020304" pitchFamily="18" charset="0"/>
                <a:cs typeface="Times New Roman" panose="02020603050405020304" pitchFamily="18" charset="0"/>
              </a:rPr>
              <a:t>using tools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Also used for revision, project brainstorming, emotional support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Mixed feedback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All students would want the licence if it was offered again.</a:t>
            </a:r>
            <a:endParaRPr lang="en-GB" sz="3200" kern="10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en-GB" sz="14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colorful tree with circles and lines&#10;&#10;Description automatically generated">
            <a:extLst>
              <a:ext uri="{FF2B5EF4-FFF2-40B4-BE49-F238E27FC236}">
                <a16:creationId xmlns:a16="http://schemas.microsoft.com/office/drawing/2014/main" id="{46323FCE-2C0A-5F83-72D2-165561534B6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</a:blip>
          <a:srcRect l="29343" t="12250" r="33485" b="21588"/>
          <a:stretch/>
        </p:blipFill>
        <p:spPr>
          <a:xfrm>
            <a:off x="6615287" y="3608"/>
            <a:ext cx="6755325" cy="7350131"/>
          </a:xfrm>
          <a:prstGeom prst="rect">
            <a:avLst/>
          </a:prstGeom>
        </p:spPr>
      </p:pic>
      <p:sp>
        <p:nvSpPr>
          <p:cNvPr id="4" name="AutoShape 2" descr="Generated from prompt">
            <a:extLst>
              <a:ext uri="{FF2B5EF4-FFF2-40B4-BE49-F238E27FC236}">
                <a16:creationId xmlns:a16="http://schemas.microsoft.com/office/drawing/2014/main" id="{68A14C97-44C5-FA57-7939-E42F8D7CFA4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8FD56B-2776-B19E-4E75-DD262BB06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9104" y="6642556"/>
            <a:ext cx="12213296" cy="2154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319DAF-7525-7B51-6AD7-E4385943F6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192" y="6642556"/>
            <a:ext cx="15359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>
                <a:solidFill>
                  <a:schemeClr val="bg1"/>
                </a:solidFill>
              </a:rPr>
              <a:t>© University of Oxford 2025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00FC8B-7FC0-7458-EB2C-BFA22BE355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761" y="252455"/>
            <a:ext cx="4048697" cy="2676091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8" name="Oval Callout 7">
            <a:extLst>
              <a:ext uri="{FF2B5EF4-FFF2-40B4-BE49-F238E27FC236}">
                <a16:creationId xmlns:a16="http://schemas.microsoft.com/office/drawing/2014/main" id="{D4C99E54-9F26-E6DF-A817-0BD0C21994F5}"/>
              </a:ext>
            </a:extLst>
          </p:cNvPr>
          <p:cNvSpPr/>
          <p:nvPr/>
        </p:nvSpPr>
        <p:spPr>
          <a:xfrm>
            <a:off x="5734362" y="3001183"/>
            <a:ext cx="2815865" cy="1675467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GB" sz="1600" kern="0">
                <a:ea typeface="Calibri" panose="020F0502020204030204" pitchFamily="34" charset="0"/>
                <a:cs typeface="Times New Roman" panose="02020603050405020304" pitchFamily="18" charset="0"/>
              </a:rPr>
              <a:t>“ChatGPT acts as the painkiller and quite often bypasses the learning process.”</a:t>
            </a:r>
          </a:p>
        </p:txBody>
      </p:sp>
      <p:sp>
        <p:nvSpPr>
          <p:cNvPr id="10" name="Oval Callout 9">
            <a:extLst>
              <a:ext uri="{FF2B5EF4-FFF2-40B4-BE49-F238E27FC236}">
                <a16:creationId xmlns:a16="http://schemas.microsoft.com/office/drawing/2014/main" id="{4152F27E-CF03-8D2C-DA4F-2A33C8441A6A}"/>
              </a:ext>
            </a:extLst>
          </p:cNvPr>
          <p:cNvSpPr/>
          <p:nvPr/>
        </p:nvSpPr>
        <p:spPr>
          <a:xfrm>
            <a:off x="8570628" y="3043433"/>
            <a:ext cx="2815865" cy="1675467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GB" sz="1600" kern="0">
                <a:ea typeface="Calibri" panose="020F0502020204030204" pitchFamily="34" charset="0"/>
                <a:cs typeface="Times New Roman" panose="02020603050405020304" pitchFamily="18" charset="0"/>
              </a:rPr>
              <a:t>“It gaslights me into thinking the wrong answer is correct.”</a:t>
            </a:r>
          </a:p>
        </p:txBody>
      </p:sp>
      <p:sp>
        <p:nvSpPr>
          <p:cNvPr id="11" name="Oval Callout 10">
            <a:extLst>
              <a:ext uri="{FF2B5EF4-FFF2-40B4-BE49-F238E27FC236}">
                <a16:creationId xmlns:a16="http://schemas.microsoft.com/office/drawing/2014/main" id="{8F42D81D-32BF-CF3B-CA46-B50EEFFE29FD}"/>
              </a:ext>
            </a:extLst>
          </p:cNvPr>
          <p:cNvSpPr/>
          <p:nvPr/>
        </p:nvSpPr>
        <p:spPr>
          <a:xfrm>
            <a:off x="6360236" y="4697774"/>
            <a:ext cx="2815865" cy="1675467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GB" sz="1400" kern="0">
                <a:ea typeface="Calibri" panose="020F0502020204030204" pitchFamily="34" charset="0"/>
                <a:cs typeface="Times New Roman" panose="02020603050405020304" pitchFamily="18" charset="0"/>
              </a:rPr>
              <a:t>“It felt a lot more fun that just revision… feels a lot more like having a conversation.”</a:t>
            </a:r>
          </a:p>
        </p:txBody>
      </p:sp>
      <p:sp>
        <p:nvSpPr>
          <p:cNvPr id="12" name="Oval Callout 11">
            <a:extLst>
              <a:ext uri="{FF2B5EF4-FFF2-40B4-BE49-F238E27FC236}">
                <a16:creationId xmlns:a16="http://schemas.microsoft.com/office/drawing/2014/main" id="{748129CE-3430-70D3-0089-905939C92B00}"/>
              </a:ext>
            </a:extLst>
          </p:cNvPr>
          <p:cNvSpPr/>
          <p:nvPr/>
        </p:nvSpPr>
        <p:spPr>
          <a:xfrm>
            <a:off x="9325823" y="4697775"/>
            <a:ext cx="2815865" cy="1675467"/>
          </a:xfrm>
          <a:prstGeom prst="wedgeEllipseCallou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/>
            <a:r>
              <a:rPr lang="en-GB" sz="1400" kern="0">
                <a:ea typeface="Calibri" panose="020F0502020204030204" pitchFamily="34" charset="0"/>
                <a:cs typeface="Times New Roman" panose="02020603050405020304" pitchFamily="18" charset="0"/>
              </a:rPr>
              <a:t>“Overall it was really great. It really helped with revision for these exams.”</a:t>
            </a:r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11EA08D1-9D8B-6209-D448-3E3290616219}"/>
              </a:ext>
            </a:extLst>
          </p:cNvPr>
          <p:cNvSpPr/>
          <p:nvPr/>
        </p:nvSpPr>
        <p:spPr>
          <a:xfrm rot="21372232">
            <a:off x="3603156" y="4654701"/>
            <a:ext cx="2475553" cy="604366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513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57B56E-00F2-5C0C-6ED6-68ECAA4A54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54017191-90D0-AF50-C09D-C6942EFF9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xford's digtial transformation">
            <a:extLst>
              <a:ext uri="{FF2B5EF4-FFF2-40B4-BE49-F238E27FC236}">
                <a16:creationId xmlns:a16="http://schemas.microsoft.com/office/drawing/2014/main" id="{92495B08-4EC8-A2E2-7CC8-3D6ED4D51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2" y="238539"/>
            <a:ext cx="9590079" cy="1443074"/>
          </a:xfrm>
        </p:spPr>
        <p:txBody>
          <a:bodyPr anchor="b">
            <a:normAutofit/>
          </a:bodyPr>
          <a:lstStyle/>
          <a:p>
            <a:r>
              <a:rPr lang="en-GB" sz="5000">
                <a:latin typeface="+mn-lt"/>
              </a:rPr>
              <a:t>Tutor Experience</a:t>
            </a:r>
            <a:endParaRPr lang="en-GB" sz="5000" b="1">
              <a:latin typeface="+mn-lt"/>
            </a:endParaRP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CD136246-F2DB-27DD-AB37-EC3A45BFA3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ur ambition">
            <a:extLst>
              <a:ext uri="{FF2B5EF4-FFF2-40B4-BE49-F238E27FC236}">
                <a16:creationId xmlns:a16="http://schemas.microsoft.com/office/drawing/2014/main" id="{43FBE5EE-A891-A01A-F21D-ACE0A587432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72492" y="1954366"/>
            <a:ext cx="10972799" cy="4433656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GB" sz="3200" ker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Tutors also received training which they employed to test the accuracy of ChatGPT Edu and design learning use cases for students.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Concerns: maths errors, diagram limitations, risk of over-helping students.</a:t>
            </a:r>
          </a:p>
          <a:p>
            <a:r>
              <a:rPr lang="en-GB" sz="3200" kern="0">
                <a:ea typeface="Times New Roman" panose="02020603050405020304" pitchFamily="18" charset="0"/>
                <a:cs typeface="Times New Roman" panose="02020603050405020304" pitchFamily="18" charset="0"/>
              </a:rPr>
              <a:t>Produced a guidance documents for students.</a:t>
            </a:r>
          </a:p>
          <a:p>
            <a:pPr lvl="1"/>
            <a:r>
              <a:rPr lang="en-GB" sz="2800" ker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Example prompts</a:t>
            </a:r>
          </a:p>
          <a:p>
            <a:pPr lvl="1"/>
            <a:r>
              <a:rPr lang="en-GB" sz="2800" kern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Examples of mistakes</a:t>
            </a:r>
          </a:p>
          <a:p>
            <a:pPr lvl="1"/>
            <a:r>
              <a:rPr lang="en-GB" sz="2800" kern="0">
                <a:ea typeface="Times New Roman" panose="02020603050405020304" pitchFamily="18" charset="0"/>
                <a:cs typeface="Times New Roman" panose="02020603050405020304" pitchFamily="18" charset="0"/>
              </a:rPr>
              <a:t>Academic integrity and best practices</a:t>
            </a:r>
            <a:endParaRPr lang="en-GB" sz="2800" ker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Hackathon – tutors created custom GPTs with guardrails.</a:t>
            </a:r>
          </a:p>
          <a:p>
            <a:endParaRPr lang="en-GB" sz="2800" kern="10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en-GB" sz="14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colorful tree with circles and lines&#10;&#10;Description automatically generated">
            <a:extLst>
              <a:ext uri="{FF2B5EF4-FFF2-40B4-BE49-F238E27FC236}">
                <a16:creationId xmlns:a16="http://schemas.microsoft.com/office/drawing/2014/main" id="{B1C642A4-5A55-5527-F87F-8F072555160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</a:blip>
          <a:srcRect l="29343" t="12250" r="33485" b="21588"/>
          <a:stretch/>
        </p:blipFill>
        <p:spPr>
          <a:xfrm>
            <a:off x="6615287" y="3608"/>
            <a:ext cx="6755325" cy="7350131"/>
          </a:xfrm>
          <a:prstGeom prst="rect">
            <a:avLst/>
          </a:prstGeom>
        </p:spPr>
      </p:pic>
      <p:sp>
        <p:nvSpPr>
          <p:cNvPr id="4" name="AutoShape 2" descr="Generated from prompt">
            <a:extLst>
              <a:ext uri="{FF2B5EF4-FFF2-40B4-BE49-F238E27FC236}">
                <a16:creationId xmlns:a16="http://schemas.microsoft.com/office/drawing/2014/main" id="{41205E76-04F5-2247-621F-F31562B1E23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2E1540-DD06-016C-A3DE-5CED530D9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9104" y="6642556"/>
            <a:ext cx="12213296" cy="2154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D979B0-A7F4-4179-BD91-A84FF65F3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192" y="6642556"/>
            <a:ext cx="15359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>
                <a:solidFill>
                  <a:schemeClr val="bg1"/>
                </a:solidFill>
              </a:rPr>
              <a:t>© University of Oxford 2025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8544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A5948B-73A1-3CA2-C6CD-D9F3C3B9A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5FA2B99F-71C1-D2CC-61E5-C5687149E8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xford's digtial transformation">
            <a:extLst>
              <a:ext uri="{FF2B5EF4-FFF2-40B4-BE49-F238E27FC236}">
                <a16:creationId xmlns:a16="http://schemas.microsoft.com/office/drawing/2014/main" id="{061F2AE4-BF5D-6F0C-4545-04860C62A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2" y="238539"/>
            <a:ext cx="9590079" cy="1443074"/>
          </a:xfrm>
        </p:spPr>
        <p:txBody>
          <a:bodyPr anchor="b">
            <a:normAutofit/>
          </a:bodyPr>
          <a:lstStyle/>
          <a:p>
            <a:r>
              <a:rPr lang="en-GB" sz="5000">
                <a:latin typeface="+mn-lt"/>
              </a:rPr>
              <a:t>Lessons Learned</a:t>
            </a:r>
            <a:endParaRPr lang="en-GB" sz="5000" b="1">
              <a:latin typeface="+mn-lt"/>
            </a:endParaRP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FFFCC31A-5DAE-F0A2-7748-8B7AB04549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ur ambition">
            <a:extLst>
              <a:ext uri="{FF2B5EF4-FFF2-40B4-BE49-F238E27FC236}">
                <a16:creationId xmlns:a16="http://schemas.microsoft.com/office/drawing/2014/main" id="{ECE6886C-BF1D-EDC8-0347-9302ECB7D74F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72492" y="2009531"/>
            <a:ext cx="11302351" cy="443365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Students will (and are) using AI – universities must equip them for critical, thoughtful use. 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Hands on experience with AI tools + training encourages critical approach.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Test and evaluate the tools in your subject area.</a:t>
            </a:r>
          </a:p>
          <a:p>
            <a:r>
              <a:rPr lang="en-GB" sz="3200" kern="0">
                <a:ea typeface="Calibri" panose="020F0502020204030204" pitchFamily="34" charset="0"/>
                <a:cs typeface="Times New Roman" panose="02020603050405020304" pitchFamily="18" charset="0"/>
              </a:rPr>
              <a:t>Benefits in collaboration and experimentation with new technology. </a:t>
            </a:r>
          </a:p>
          <a:p>
            <a:pPr lvl="1"/>
            <a:r>
              <a:rPr lang="en-GB" sz="2800" kern="0">
                <a:ea typeface="Calibri" panose="020F0502020204030204" pitchFamily="34" charset="0"/>
                <a:cs typeface="Times New Roman" panose="02020603050405020304" pitchFamily="18" charset="0"/>
              </a:rPr>
              <a:t>Two-way process with AI experts</a:t>
            </a:r>
          </a:p>
          <a:p>
            <a:r>
              <a:rPr lang="en-GB" sz="3200" kern="100">
                <a:ea typeface="Calibri" panose="020F0502020204030204" pitchFamily="34" charset="0"/>
                <a:cs typeface="Times New Roman" panose="02020603050405020304" pitchFamily="18" charset="0"/>
              </a:rPr>
              <a:t>Data protection: enterprise-protected workspace important for students to upload course materials </a:t>
            </a:r>
          </a:p>
          <a:p>
            <a:endParaRPr lang="en-GB" sz="3200" ker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800" kern="10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en-GB" sz="14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colorful tree with circles and lines&#10;&#10;Description automatically generated">
            <a:extLst>
              <a:ext uri="{FF2B5EF4-FFF2-40B4-BE49-F238E27FC236}">
                <a16:creationId xmlns:a16="http://schemas.microsoft.com/office/drawing/2014/main" id="{83BB3ED9-39D4-6D27-8CAD-3A837E148CE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</a:blip>
          <a:srcRect l="29343" t="12250" r="33485" b="21588"/>
          <a:stretch/>
        </p:blipFill>
        <p:spPr>
          <a:xfrm>
            <a:off x="6615287" y="3608"/>
            <a:ext cx="6755325" cy="7350131"/>
          </a:xfrm>
          <a:prstGeom prst="rect">
            <a:avLst/>
          </a:prstGeom>
        </p:spPr>
      </p:pic>
      <p:sp>
        <p:nvSpPr>
          <p:cNvPr id="4" name="AutoShape 2" descr="Generated from prompt">
            <a:extLst>
              <a:ext uri="{FF2B5EF4-FFF2-40B4-BE49-F238E27FC236}">
                <a16:creationId xmlns:a16="http://schemas.microsoft.com/office/drawing/2014/main" id="{48608A13-3806-CBF5-D73C-E4E960A7413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216189-24C3-AB18-3487-438C27721B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9104" y="6642556"/>
            <a:ext cx="12213296" cy="21544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60DBF4-99C5-4C87-08FC-94493AB781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12192" y="6642556"/>
            <a:ext cx="15359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>
                <a:solidFill>
                  <a:schemeClr val="bg1"/>
                </a:solidFill>
              </a:rPr>
              <a:t>© University of Oxford 2025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48561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Custom 1">
      <a:dk1>
        <a:srgbClr val="002060"/>
      </a:dk1>
      <a:lt1>
        <a:srgbClr val="FFFFFF"/>
      </a:lt1>
      <a:dk2>
        <a:srgbClr val="002060"/>
      </a:dk2>
      <a:lt2>
        <a:srgbClr val="FFFFFF"/>
      </a:lt2>
      <a:accent1>
        <a:srgbClr val="002060"/>
      </a:accent1>
      <a:accent2>
        <a:srgbClr val="782C8F"/>
      </a:accent2>
      <a:accent3>
        <a:srgbClr val="7C8D9E"/>
      </a:accent3>
      <a:accent4>
        <a:srgbClr val="33A873"/>
      </a:accent4>
      <a:accent5>
        <a:srgbClr val="F5A639"/>
      </a:accent5>
      <a:accent6>
        <a:srgbClr val="DB2315"/>
      </a:accent6>
      <a:hlink>
        <a:srgbClr val="158DA8"/>
      </a:hlink>
      <a:folHlink>
        <a:srgbClr val="8F0071"/>
      </a:folHlink>
    </a:clrScheme>
    <a:fontScheme name="Oxford Un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d9efe49-9de5-4ed2-bcef-4e9999ba5abf">
      <Terms xmlns="http://schemas.microsoft.com/office/infopath/2007/PartnerControls"/>
    </lcf76f155ced4ddcb4097134ff3c332f>
    <TaxCatchAll xmlns="0e3e422d-9fc9-4387-932e-8dd6fdd8f64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230779FD894B8419DF3BE84068CA" ma:contentTypeVersion="14" ma:contentTypeDescription="Create a new document." ma:contentTypeScope="" ma:versionID="02d02549f83dce5b72721d0d27c6abc8">
  <xsd:schema xmlns:xsd="http://www.w3.org/2001/XMLSchema" xmlns:xs="http://www.w3.org/2001/XMLSchema" xmlns:p="http://schemas.microsoft.com/office/2006/metadata/properties" xmlns:ns2="fd9efe49-9de5-4ed2-bcef-4e9999ba5abf" xmlns:ns3="0e3e422d-9fc9-4387-932e-8dd6fdd8f643" targetNamespace="http://schemas.microsoft.com/office/2006/metadata/properties" ma:root="true" ma:fieldsID="33890597cc35e946552698c4a89b5191" ns2:_="" ns3:_="">
    <xsd:import namespace="fd9efe49-9de5-4ed2-bcef-4e9999ba5abf"/>
    <xsd:import namespace="0e3e422d-9fc9-4387-932e-8dd6fdd8f6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9efe49-9de5-4ed2-bcef-4e9999ba5a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eeb44a9-b924-44d0-8ed9-f8b504a4b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3e422d-9fc9-4387-932e-8dd6fdd8f643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d63bed56-9aa2-4883-92a8-1ef7a12ac14d}" ma:internalName="TaxCatchAll" ma:showField="CatchAllData" ma:web="0e3e422d-9fc9-4387-932e-8dd6fdd8f6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86799FC-9EA7-422C-82E2-782DED968D0F}">
  <ds:schemaRefs>
    <ds:schemaRef ds:uri="http://purl.org/dc/dcmitype/"/>
    <ds:schemaRef ds:uri="http://schemas.microsoft.com/office/infopath/2007/PartnerControls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fd9efe49-9de5-4ed2-bcef-4e9999ba5abf"/>
    <ds:schemaRef ds:uri="http://purl.org/dc/terms/"/>
    <ds:schemaRef ds:uri="0e3e422d-9fc9-4387-932e-8dd6fdd8f64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22BD7D9-3219-4D07-8A6A-2BAD5663F49E}">
  <ds:schemaRefs>
    <ds:schemaRef ds:uri="0e3e422d-9fc9-4387-932e-8dd6fdd8f643"/>
    <ds:schemaRef ds:uri="fd9efe49-9de5-4ed2-bcef-4e9999ba5ab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B01218CC-F1EC-44B5-A05D-2810044347E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479</Words>
  <Application>Microsoft Macintosh PowerPoint</Application>
  <PresentationFormat>Widescreen</PresentationFormat>
  <Paragraphs>63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Aptos</vt:lpstr>
      <vt:lpstr>Aptos Display</vt:lpstr>
      <vt:lpstr>Arial</vt:lpstr>
      <vt:lpstr>Calibri</vt:lpstr>
      <vt:lpstr>Calibri Light</vt:lpstr>
      <vt:lpstr>Times New Roman</vt:lpstr>
      <vt:lpstr>Office Theme</vt:lpstr>
      <vt:lpstr>2_Office Theme</vt:lpstr>
      <vt:lpstr>Custom Design</vt:lpstr>
      <vt:lpstr>Introducing Oxford’s digital transformation </vt:lpstr>
      <vt:lpstr>Teaching and Learning Exploratory Fund</vt:lpstr>
      <vt:lpstr>Case Study: AI for Learning Project</vt:lpstr>
      <vt:lpstr>Introducing Oxford’s digital transformation </vt:lpstr>
      <vt:lpstr>Student Experience</vt:lpstr>
      <vt:lpstr>Tutor Experience</vt:lpstr>
      <vt:lpstr>Lessons Learned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Alwyn Collinson</dc:creator>
  <cp:lastModifiedBy>Kelly Webb-Davies</cp:lastModifiedBy>
  <cp:revision>3</cp:revision>
  <cp:lastPrinted>2025-09-27T20:04:51Z</cp:lastPrinted>
  <dcterms:created xsi:type="dcterms:W3CDTF">2023-04-28T08:29:51Z</dcterms:created>
  <dcterms:modified xsi:type="dcterms:W3CDTF">2025-09-27T20:16:28Z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0x010100E066230779FD894B8419DF3BE84068CA</vt:lpwstr>
  </property>
  <property fmtid="{D5CDD505-2E9C-101B-9397-08002B2CF9AE}" pid="3" name="MediaServiceImageTags">
    <vt:lpwstr/>
  </property>
</Properties>
</file>