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slideLayout" Target="../slideLayouts/slideLayout7.xml"/><Relationship Id="rId7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9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976324"/>
            <a:ext cx="7556421" cy="3969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for Inclusion?!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6280190" y="3571637"/>
            <a:ext cx="7556421" cy="18602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Challenging the Design of Educational AI through Equity &amp; Disability Perspectives</a:t>
            </a:r>
            <a:endParaRPr lang="en-US" sz="3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42492"/>
            <a:ext cx="496181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Literature 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2859405"/>
            <a:ext cx="130428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Schmid-Meier, Christa, and Lea Schulz. 2025. ‘Exploring the Inclusive Potential of AI Chatbots: Engagement and Barriers in Foreign Language Training’. Pp. 377–95 in </a:t>
            </a:r>
            <a:pPr algn="l" indent="0" marL="0">
              <a:lnSpc>
                <a:spcPts val="2500"/>
              </a:lnSpc>
              <a:buNone/>
            </a:pPr>
            <a:r>
              <a:rPr lang="en-US" sz="1550" i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Universal Access in Human-Computer Interaction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Vol. 15780, </a:t>
            </a:r>
            <a:pPr algn="l" indent="0" marL="0">
              <a:lnSpc>
                <a:spcPts val="2500"/>
              </a:lnSpc>
              <a:buNone/>
            </a:pPr>
            <a:r>
              <a:rPr lang="en-US" sz="1550" i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Lecture Notes in Computer Science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edited by M. Antona and C. Stephanidis. Cham: Springer Nature Switzerland.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793790" y="4035266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Soldatic, Karen, Mikyung Lee, Eunice Tunggal, Ashley Liao, and Liam Magee. 2025. ‘Rethinking Digital and AI Inclusion: Participatory and Intersectionality-Informed Methods for Disability and Migrant Justice’. </a:t>
            </a:r>
            <a:pPr algn="l" indent="0" marL="0">
              <a:lnSpc>
                <a:spcPts val="2500"/>
              </a:lnSpc>
              <a:buNone/>
            </a:pPr>
            <a:r>
              <a:rPr lang="en-US" sz="1550" i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Frontiers in Sociology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10:1593330. doi:10.3389/fsoc.2025.1593330.</a:t>
            </a:r>
            <a:endParaRPr lang="en-US" sz="1550" dirty="0"/>
          </a:p>
        </p:txBody>
      </p:sp>
      <p:sp>
        <p:nvSpPr>
          <p:cNvPr id="5" name="Text 3"/>
          <p:cNvSpPr/>
          <p:nvPr/>
        </p:nvSpPr>
        <p:spPr>
          <a:xfrm>
            <a:off x="793790" y="4893588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Song, Yukyeong, Lauren R. Weisberg, Shan Zhang, Xiaoyi Tian, Kristy Elizabeth Boyer, and Maya Israel. 2024. ‘A Framework for Inclusive AI Learning Design for Diverse Learners’. </a:t>
            </a:r>
            <a:pPr algn="l" indent="0" marL="0">
              <a:lnSpc>
                <a:spcPts val="2500"/>
              </a:lnSpc>
              <a:buNone/>
            </a:pPr>
            <a:r>
              <a:rPr lang="en-US" sz="1550" i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Computers and Education: Artificial Intelligence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6:100212. doi:10.1016/j.caeai.2024.100212.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93790" y="5751909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Varsik, Samo, and Lydia Vosberg. 2024. </a:t>
            </a:r>
            <a:pPr algn="l" indent="0" marL="0">
              <a:lnSpc>
                <a:spcPts val="2500"/>
              </a:lnSpc>
              <a:buNone/>
            </a:pPr>
            <a:r>
              <a:rPr lang="en-US" sz="1550" i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Potential Impact of Artificial Intelligence on Equity and Inclusion in Education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</a:t>
            </a:r>
            <a:pPr algn="l" indent="0" marL="0">
              <a:lnSpc>
                <a:spcPts val="2500"/>
              </a:lnSpc>
              <a:buNone/>
            </a:pPr>
            <a:r>
              <a:rPr lang="en-US" sz="1550" i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OECD Artificial Intelligence Papers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23. OECD. </a:t>
            </a:r>
            <a:endParaRPr lang="en-US" sz="15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30053"/>
            <a:ext cx="496181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Who We Are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3446145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Silver Okonkwo</a:t>
            </a:r>
            <a:endParaRPr lang="en-US" sz="1950" dirty="0"/>
          </a:p>
        </p:txBody>
      </p:sp>
      <p:sp>
        <p:nvSpPr>
          <p:cNvPr id="4" name="Text 2"/>
          <p:cNvSpPr/>
          <p:nvPr/>
        </p:nvSpPr>
        <p:spPr>
          <a:xfrm>
            <a:off x="793790" y="3954661"/>
            <a:ext cx="6279356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Multiverse, United Kingdom</a:t>
            </a:r>
            <a:endParaRPr lang="en-US" sz="1550" dirty="0"/>
          </a:p>
        </p:txBody>
      </p:sp>
      <p:sp>
        <p:nvSpPr>
          <p:cNvPr id="5" name="Text 3"/>
          <p:cNvSpPr/>
          <p:nvPr/>
        </p:nvSpPr>
        <p:spPr>
          <a:xfrm>
            <a:off x="793790" y="4450794"/>
            <a:ext cx="62793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consultant and instructor focused on ethics, governance, and the responsible use of AI, teaching professionals across leading UK organisations.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564874" y="3446145"/>
            <a:ext cx="2664143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Christa Schmid-Meier</a:t>
            </a:r>
            <a:endParaRPr lang="en-US" sz="1950" dirty="0"/>
          </a:p>
        </p:txBody>
      </p:sp>
      <p:sp>
        <p:nvSpPr>
          <p:cNvPr id="7" name="Text 5"/>
          <p:cNvSpPr/>
          <p:nvPr/>
        </p:nvSpPr>
        <p:spPr>
          <a:xfrm>
            <a:off x="7564874" y="3954661"/>
            <a:ext cx="62793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University for Teacher Education in Special Needs (HfH), Zurich, Switzerland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7564874" y="4768334"/>
            <a:ext cx="62793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Researcher and lecturer in inclusive education, specialising in artificial intelligence, affective computing, and human-computer interaction.</a:t>
            </a:r>
            <a:endParaRPr lang="en-US" sz="15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5453" y="526256"/>
            <a:ext cx="6484977" cy="4783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750"/>
              </a:lnSpc>
              <a:buNone/>
            </a:pPr>
            <a:r>
              <a:rPr lang="en-US" sz="3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Critical Question We Must Ask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765453" y="1411248"/>
            <a:ext cx="6316266" cy="47844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9400"/>
              </a:lnSpc>
              <a:buNone/>
            </a:pPr>
            <a:r>
              <a:rPr lang="en-US" sz="75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Does AI really promote inclusion?</a:t>
            </a:r>
            <a:endParaRPr lang="en-US" sz="7500" dirty="0"/>
          </a:p>
        </p:txBody>
      </p:sp>
      <p:sp>
        <p:nvSpPr>
          <p:cNvPr id="4" name="Text 2"/>
          <p:cNvSpPr/>
          <p:nvPr/>
        </p:nvSpPr>
        <p:spPr>
          <a:xfrm>
            <a:off x="765453" y="6386989"/>
            <a:ext cx="6316266" cy="612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 are we simply automating existing inequities whilst claiming progress?</a:t>
            </a:r>
            <a:endParaRPr lang="en-US" sz="15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302" y="1435179"/>
            <a:ext cx="6316266" cy="63162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981200"/>
            <a:ext cx="6635115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Promise Versus Reality</a:t>
            </a:r>
            <a:endParaRPr lang="en-US" sz="3900" dirty="0"/>
          </a:p>
        </p:txBody>
      </p:sp>
      <p:sp>
        <p:nvSpPr>
          <p:cNvPr id="4" name="Shape 1"/>
          <p:cNvSpPr/>
          <p:nvPr/>
        </p:nvSpPr>
        <p:spPr>
          <a:xfrm>
            <a:off x="6280190" y="2898934"/>
            <a:ext cx="22860" cy="3349347"/>
          </a:xfrm>
          <a:prstGeom prst="roundRect">
            <a:avLst>
              <a:gd name="adj" fmla="val 364651"/>
            </a:avLst>
          </a:prstGeom>
          <a:solidFill>
            <a:srgbClr val="C0C1D7"/>
          </a:solidFill>
          <a:ln/>
        </p:spPr>
      </p:sp>
      <p:sp>
        <p:nvSpPr>
          <p:cNvPr id="5" name="Shape 2"/>
          <p:cNvSpPr/>
          <p:nvPr/>
        </p:nvSpPr>
        <p:spPr>
          <a:xfrm>
            <a:off x="6303050" y="2898934"/>
            <a:ext cx="7556421" cy="1476256"/>
          </a:xfrm>
          <a:prstGeom prst="rect">
            <a:avLst/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501408" y="3104912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Promise</a:t>
            </a:r>
            <a:endParaRPr lang="en-US" sz="1950" dirty="0"/>
          </a:p>
        </p:txBody>
      </p:sp>
      <p:sp>
        <p:nvSpPr>
          <p:cNvPr id="7" name="Text 4"/>
          <p:cNvSpPr/>
          <p:nvPr/>
        </p:nvSpPr>
        <p:spPr>
          <a:xfrm>
            <a:off x="6501408" y="3534132"/>
            <a:ext cx="715208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will personalise learning, break down barriers, and create equal opportunities for all students regardless of background or ability.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6303050" y="4772025"/>
            <a:ext cx="7556421" cy="1476256"/>
          </a:xfrm>
          <a:prstGeom prst="rect">
            <a:avLst/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6501408" y="4978003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Reality</a:t>
            </a:r>
            <a:endParaRPr lang="en-US" sz="1950" dirty="0"/>
          </a:p>
        </p:txBody>
      </p:sp>
      <p:sp>
        <p:nvSpPr>
          <p:cNvPr id="10" name="Text 7"/>
          <p:cNvSpPr/>
          <p:nvPr/>
        </p:nvSpPr>
        <p:spPr>
          <a:xfrm>
            <a:off x="6501408" y="5407223"/>
            <a:ext cx="715208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Many AI systems perpetuate bias, exclude marginalised voices, and create new forms of digital inequality in our classrooms.</a:t>
            </a:r>
            <a:endParaRPr lang="en-US" sz="15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84584"/>
            <a:ext cx="6740723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Whose Voices Are Missing?</a:t>
            </a:r>
            <a:endParaRPr lang="en-US" sz="39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3401497"/>
            <a:ext cx="496133" cy="49613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145637"/>
            <a:ext cx="30524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Learners with Disabilities</a:t>
            </a:r>
            <a:endParaRPr lang="en-US" sz="1950" dirty="0"/>
          </a:p>
        </p:txBody>
      </p:sp>
      <p:sp>
        <p:nvSpPr>
          <p:cNvPr id="5" name="Text 2"/>
          <p:cNvSpPr/>
          <p:nvPr/>
        </p:nvSpPr>
        <p:spPr>
          <a:xfrm>
            <a:off x="793790" y="4574858"/>
            <a:ext cx="418218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Speech Recognition Failures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793790" y="4961811"/>
            <a:ext cx="418218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Inaccessible Design</a:t>
            </a:r>
            <a:endParaRPr lang="en-US" sz="15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986" y="3401497"/>
            <a:ext cx="496133" cy="49613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5223986" y="4145637"/>
            <a:ext cx="2563416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Multilingual Learners</a:t>
            </a:r>
            <a:endParaRPr lang="en-US" sz="1950" dirty="0"/>
          </a:p>
        </p:txBody>
      </p:sp>
      <p:sp>
        <p:nvSpPr>
          <p:cNvPr id="9" name="Text 5"/>
          <p:cNvSpPr/>
          <p:nvPr/>
        </p:nvSpPr>
        <p:spPr>
          <a:xfrm>
            <a:off x="5223986" y="4574858"/>
            <a:ext cx="4182308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systems trained predominantly on English datasets frequently fail to accommodate diverse linguistic backgrounds and cultural contexts.</a:t>
            </a:r>
            <a:endParaRPr lang="en-US" sz="15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4302" y="3401497"/>
            <a:ext cx="496133" cy="496133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654302" y="4145637"/>
            <a:ext cx="3181469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Under-Resourced Regions</a:t>
            </a:r>
            <a:endParaRPr lang="en-US" sz="1950" dirty="0"/>
          </a:p>
        </p:txBody>
      </p:sp>
      <p:sp>
        <p:nvSpPr>
          <p:cNvPr id="12" name="Text 7"/>
          <p:cNvSpPr/>
          <p:nvPr/>
        </p:nvSpPr>
        <p:spPr>
          <a:xfrm>
            <a:off x="9654302" y="4574858"/>
            <a:ext cx="4182308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Learners in emerging markets accessing AI tools designed for high-bandwidth environments, with content assumptions based on Western educational contexts</a:t>
            </a:r>
            <a:endParaRPr lang="en-US" sz="15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968693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Real-World AI Failures from a Disability Perspective</a:t>
            </a:r>
            <a:endParaRPr lang="en-US" sz="39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90" y="2506504"/>
            <a:ext cx="2353389" cy="145446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4208978"/>
            <a:ext cx="235338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Inaccessible Design</a:t>
            </a:r>
            <a:endParaRPr lang="en-US" sz="1550" dirty="0"/>
          </a:p>
        </p:txBody>
      </p:sp>
      <p:pic>
        <p:nvPicPr>
          <p:cNvPr id="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186" y="2506504"/>
            <a:ext cx="2353508" cy="1454467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3395186" y="4208978"/>
            <a:ext cx="2353508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Bias in Data &amp; Models</a:t>
            </a:r>
            <a:endParaRPr lang="en-US" sz="1550" dirty="0"/>
          </a:p>
        </p:txBody>
      </p:sp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6702" y="2506504"/>
            <a:ext cx="2353389" cy="1454467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5996702" y="4208978"/>
            <a:ext cx="235338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Harmful Inference</a:t>
            </a:r>
            <a:endParaRPr lang="en-US" sz="1550" dirty="0"/>
          </a:p>
        </p:txBody>
      </p:sp>
      <p:pic>
        <p:nvPicPr>
          <p:cNvPr id="1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4923353"/>
            <a:ext cx="2353389" cy="1454467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793790" y="6625828"/>
            <a:ext cx="2353389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Speech Recognition Failures</a:t>
            </a:r>
            <a:endParaRPr lang="en-US" sz="15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94103"/>
            <a:ext cx="8233767" cy="5891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600"/>
              </a:lnSpc>
              <a:buNone/>
            </a:pPr>
            <a:r>
              <a:rPr lang="en-US" sz="37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Solutions: Core Principles that work</a:t>
            </a:r>
            <a:endParaRPr lang="en-US" sz="3700" dirty="0"/>
          </a:p>
        </p:txBody>
      </p:sp>
      <p:sp>
        <p:nvSpPr>
          <p:cNvPr id="3" name="Shape 1"/>
          <p:cNvSpPr/>
          <p:nvPr/>
        </p:nvSpPr>
        <p:spPr>
          <a:xfrm>
            <a:off x="793790" y="2360295"/>
            <a:ext cx="4221956" cy="1735574"/>
          </a:xfrm>
          <a:prstGeom prst="roundRect">
            <a:avLst>
              <a:gd name="adj" fmla="val 4563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05126" y="2571631"/>
            <a:ext cx="2356842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Human-Centred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1005126" y="2979420"/>
            <a:ext cx="3799284" cy="905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Prioritising human needs, dignity, and agency over technical efficiency or market considerations.</a:t>
            </a:r>
            <a:endParaRPr lang="en-US" sz="1450" dirty="0"/>
          </a:p>
        </p:txBody>
      </p:sp>
      <p:sp>
        <p:nvSpPr>
          <p:cNvPr id="6" name="Shape 4"/>
          <p:cNvSpPr/>
          <p:nvPr/>
        </p:nvSpPr>
        <p:spPr>
          <a:xfrm>
            <a:off x="5204222" y="2360295"/>
            <a:ext cx="4221956" cy="1735574"/>
          </a:xfrm>
          <a:prstGeom prst="roundRect">
            <a:avLst>
              <a:gd name="adj" fmla="val 4563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15558" y="2571631"/>
            <a:ext cx="2356842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Context-Aware</a:t>
            </a:r>
            <a:endParaRPr lang="en-US" sz="1850" dirty="0"/>
          </a:p>
        </p:txBody>
      </p:sp>
      <p:sp>
        <p:nvSpPr>
          <p:cNvPr id="8" name="Text 6"/>
          <p:cNvSpPr/>
          <p:nvPr/>
        </p:nvSpPr>
        <p:spPr>
          <a:xfrm>
            <a:off x="5415558" y="2979420"/>
            <a:ext cx="3799284" cy="905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Designing with deep understanding of infrastructure, linguistic diversity, cultural pedagogies, and local constraints.</a:t>
            </a:r>
            <a:endParaRPr lang="en-US" sz="1450" dirty="0"/>
          </a:p>
        </p:txBody>
      </p:sp>
      <p:sp>
        <p:nvSpPr>
          <p:cNvPr id="9" name="Shape 7"/>
          <p:cNvSpPr/>
          <p:nvPr/>
        </p:nvSpPr>
        <p:spPr>
          <a:xfrm>
            <a:off x="9614654" y="2360295"/>
            <a:ext cx="4221956" cy="1735574"/>
          </a:xfrm>
          <a:prstGeom prst="roundRect">
            <a:avLst>
              <a:gd name="adj" fmla="val 4563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825990" y="2571631"/>
            <a:ext cx="2356842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Participatory</a:t>
            </a:r>
            <a:endParaRPr lang="en-US" sz="1850" dirty="0"/>
          </a:p>
        </p:txBody>
      </p:sp>
      <p:sp>
        <p:nvSpPr>
          <p:cNvPr id="11" name="Text 9"/>
          <p:cNvSpPr/>
          <p:nvPr/>
        </p:nvSpPr>
        <p:spPr>
          <a:xfrm>
            <a:off x="9825990" y="2979420"/>
            <a:ext cx="3799284" cy="905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Meaningful co-creation with learners, educators, and communities throughout the entire design process.</a:t>
            </a:r>
            <a:endParaRPr lang="en-US" sz="1450" dirty="0"/>
          </a:p>
        </p:txBody>
      </p:sp>
      <p:sp>
        <p:nvSpPr>
          <p:cNvPr id="12" name="Shape 10"/>
          <p:cNvSpPr/>
          <p:nvPr/>
        </p:nvSpPr>
        <p:spPr>
          <a:xfrm>
            <a:off x="793790" y="4284345"/>
            <a:ext cx="4221956" cy="2037278"/>
          </a:xfrm>
          <a:prstGeom prst="roundRect">
            <a:avLst>
              <a:gd name="adj" fmla="val 3887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05126" y="4495681"/>
            <a:ext cx="2356842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Transparent</a:t>
            </a:r>
            <a:endParaRPr lang="en-US" sz="1850" dirty="0"/>
          </a:p>
        </p:txBody>
      </p:sp>
      <p:sp>
        <p:nvSpPr>
          <p:cNvPr id="14" name="Text 12"/>
          <p:cNvSpPr/>
          <p:nvPr/>
        </p:nvSpPr>
        <p:spPr>
          <a:xfrm>
            <a:off x="1005126" y="4903470"/>
            <a:ext cx="3799284" cy="12068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Clear accountability mechanisms, explainable algorithms, and open processes that build trust and enable scrutiny.</a:t>
            </a:r>
            <a:endParaRPr lang="en-US" sz="1450" dirty="0"/>
          </a:p>
        </p:txBody>
      </p:sp>
      <p:sp>
        <p:nvSpPr>
          <p:cNvPr id="15" name="Shape 13"/>
          <p:cNvSpPr/>
          <p:nvPr/>
        </p:nvSpPr>
        <p:spPr>
          <a:xfrm>
            <a:off x="5204222" y="4284345"/>
            <a:ext cx="4221956" cy="2037278"/>
          </a:xfrm>
          <a:prstGeom prst="roundRect">
            <a:avLst>
              <a:gd name="adj" fmla="val 3887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415558" y="4495681"/>
            <a:ext cx="2356842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Configurable  </a:t>
            </a:r>
            <a:endParaRPr lang="en-US" sz="1850" dirty="0"/>
          </a:p>
        </p:txBody>
      </p:sp>
      <p:sp>
        <p:nvSpPr>
          <p:cNvPr id="17" name="Text 15"/>
          <p:cNvSpPr/>
          <p:nvPr/>
        </p:nvSpPr>
        <p:spPr>
          <a:xfrm>
            <a:off x="5415558" y="4903470"/>
            <a:ext cx="3799284" cy="12068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Systems that learners and teachers can configure, customise, and control according to their evolving needs and preferences.</a:t>
            </a:r>
            <a:endParaRPr lang="en-US" sz="1450" dirty="0"/>
          </a:p>
        </p:txBody>
      </p:sp>
      <p:sp>
        <p:nvSpPr>
          <p:cNvPr id="18" name="Shape 16"/>
          <p:cNvSpPr/>
          <p:nvPr/>
        </p:nvSpPr>
        <p:spPr>
          <a:xfrm>
            <a:off x="9614654" y="4284345"/>
            <a:ext cx="4221956" cy="2037278"/>
          </a:xfrm>
          <a:prstGeom prst="roundRect">
            <a:avLst>
              <a:gd name="adj" fmla="val 3887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9825990" y="4495681"/>
            <a:ext cx="3403997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Universal Design for Learning</a:t>
            </a:r>
            <a:endParaRPr lang="en-US" sz="1850" dirty="0"/>
          </a:p>
        </p:txBody>
      </p:sp>
      <p:sp>
        <p:nvSpPr>
          <p:cNvPr id="20" name="Text 18"/>
          <p:cNvSpPr/>
          <p:nvPr/>
        </p:nvSpPr>
        <p:spPr>
          <a:xfrm>
            <a:off x="9825990" y="4903470"/>
            <a:ext cx="3799284" cy="12068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Foundational to inclusive AI design in education, integrating multiple means of representation, engagement, and expression to support diverse learners.</a:t>
            </a:r>
            <a:endParaRPr lang="en-US" sz="1450" dirty="0"/>
          </a:p>
        </p:txBody>
      </p:sp>
      <p:sp>
        <p:nvSpPr>
          <p:cNvPr id="21" name="Text 19"/>
          <p:cNvSpPr/>
          <p:nvPr/>
        </p:nvSpPr>
        <p:spPr>
          <a:xfrm>
            <a:off x="793790" y="6533674"/>
            <a:ext cx="13042821" cy="3017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Schmid-Meier &amp; Schulz, 2025; Soldatic et al., 2025; Song et al., 2024; Varsik &amp; Vosberg, 2024</a:t>
            </a:r>
            <a:endParaRPr lang="en-US" sz="14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84127"/>
            <a:ext cx="3969425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900"/>
              </a:lnSpc>
              <a:buNone/>
            </a:pPr>
            <a:r>
              <a:rPr lang="en-US" sz="31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Recommendations</a:t>
            </a:r>
            <a:endParaRPr lang="en-US" sz="3100" dirty="0"/>
          </a:p>
        </p:txBody>
      </p:sp>
      <p:sp>
        <p:nvSpPr>
          <p:cNvPr id="3" name="Shape 1"/>
          <p:cNvSpPr/>
          <p:nvPr/>
        </p:nvSpPr>
        <p:spPr>
          <a:xfrm>
            <a:off x="817602" y="2388275"/>
            <a:ext cx="428625" cy="495300"/>
          </a:xfrm>
          <a:prstGeom prst="roundRect">
            <a:avLst>
              <a:gd name="adj" fmla="val 12800"/>
            </a:avLst>
          </a:prstGeom>
          <a:solidFill>
            <a:srgbClr val="DFDFE0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397800"/>
            <a:ext cx="476250" cy="4762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68398" y="2531745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For Educators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1468398" y="2875002"/>
            <a:ext cx="354068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Teach critical digital &amp; AI literacy</a:t>
            </a:r>
            <a:endParaRPr lang="en-US" sz="1250" dirty="0"/>
          </a:p>
        </p:txBody>
      </p:sp>
      <p:sp>
        <p:nvSpPr>
          <p:cNvPr id="7" name="Text 4"/>
          <p:cNvSpPr/>
          <p:nvPr/>
        </p:nvSpPr>
        <p:spPr>
          <a:xfrm>
            <a:off x="1468398" y="3248025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Advocate for transparency and explainability from vendors 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1468398" y="3938588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Document and share inclusion challenges 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1468398" y="4629150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Insist on co-design in AI procurement 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1468398" y="5319713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Build accommodations into deployment plans </a:t>
            </a:r>
            <a:endParaRPr lang="en-US" sz="1250" dirty="0"/>
          </a:p>
        </p:txBody>
      </p:sp>
      <p:sp>
        <p:nvSpPr>
          <p:cNvPr id="11" name="Text 8"/>
          <p:cNvSpPr/>
          <p:nvPr/>
        </p:nvSpPr>
        <p:spPr>
          <a:xfrm>
            <a:off x="1468398" y="6010275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Collaborate with researchers &amp; policymakers</a:t>
            </a:r>
            <a:endParaRPr lang="en-US" sz="1250" dirty="0"/>
          </a:p>
        </p:txBody>
      </p:sp>
      <p:sp>
        <p:nvSpPr>
          <p:cNvPr id="12" name="Shape 9"/>
          <p:cNvSpPr/>
          <p:nvPr/>
        </p:nvSpPr>
        <p:spPr>
          <a:xfrm>
            <a:off x="5231249" y="2388275"/>
            <a:ext cx="428625" cy="495300"/>
          </a:xfrm>
          <a:prstGeom prst="roundRect">
            <a:avLst>
              <a:gd name="adj" fmla="val 12800"/>
            </a:avLst>
          </a:prstGeom>
          <a:solidFill>
            <a:srgbClr val="DFDFE0"/>
          </a:solidFill>
          <a:ln/>
        </p:spPr>
      </p:sp>
      <p:pic>
        <p:nvPicPr>
          <p:cNvPr id="1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437" y="2397800"/>
            <a:ext cx="476250" cy="476250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5882045" y="2531745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For Developers</a:t>
            </a:r>
            <a:endParaRPr lang="en-US" sz="1550" dirty="0"/>
          </a:p>
        </p:txBody>
      </p:sp>
      <p:sp>
        <p:nvSpPr>
          <p:cNvPr id="15" name="Text 11"/>
          <p:cNvSpPr/>
          <p:nvPr/>
        </p:nvSpPr>
        <p:spPr>
          <a:xfrm>
            <a:off x="5882045" y="2875002"/>
            <a:ext cx="3540800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Implement accessibility-by-design principles (UDL)</a:t>
            </a:r>
            <a:endParaRPr lang="en-US" sz="1250" dirty="0"/>
          </a:p>
        </p:txBody>
      </p:sp>
      <p:sp>
        <p:nvSpPr>
          <p:cNvPr id="16" name="Text 12"/>
          <p:cNvSpPr/>
          <p:nvPr/>
        </p:nvSpPr>
        <p:spPr>
          <a:xfrm>
            <a:off x="5882045" y="3565565"/>
            <a:ext cx="3540800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Ensure transparent data practices and algorithmic explainability</a:t>
            </a:r>
            <a:endParaRPr lang="en-US" sz="1250" dirty="0"/>
          </a:p>
        </p:txBody>
      </p:sp>
      <p:sp>
        <p:nvSpPr>
          <p:cNvPr id="17" name="Text 13"/>
          <p:cNvSpPr/>
          <p:nvPr/>
        </p:nvSpPr>
        <p:spPr>
          <a:xfrm>
            <a:off x="5882045" y="4256127"/>
            <a:ext cx="3540800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Build in user configurability from the start</a:t>
            </a:r>
            <a:endParaRPr lang="en-US" sz="1250" dirty="0"/>
          </a:p>
        </p:txBody>
      </p:sp>
      <p:sp>
        <p:nvSpPr>
          <p:cNvPr id="18" name="Text 14"/>
          <p:cNvSpPr/>
          <p:nvPr/>
        </p:nvSpPr>
        <p:spPr>
          <a:xfrm>
            <a:off x="5882045" y="4946690"/>
            <a:ext cx="3540800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Partner with disability and equity organisations</a:t>
            </a:r>
            <a:endParaRPr lang="en-US" sz="1250" dirty="0"/>
          </a:p>
        </p:txBody>
      </p:sp>
      <p:sp>
        <p:nvSpPr>
          <p:cNvPr id="19" name="Text 15"/>
          <p:cNvSpPr/>
          <p:nvPr/>
        </p:nvSpPr>
        <p:spPr>
          <a:xfrm>
            <a:off x="5882045" y="5637252"/>
            <a:ext cx="3540800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Integrate inclusive research &amp; ongoing evaluation</a:t>
            </a:r>
            <a:endParaRPr lang="en-US" sz="1250" dirty="0"/>
          </a:p>
        </p:txBody>
      </p:sp>
      <p:sp>
        <p:nvSpPr>
          <p:cNvPr id="20" name="Text 16"/>
          <p:cNvSpPr/>
          <p:nvPr/>
        </p:nvSpPr>
        <p:spPr>
          <a:xfrm>
            <a:off x="5882045" y="6327815"/>
            <a:ext cx="3540800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Protect privacy</a:t>
            </a:r>
            <a:endParaRPr lang="en-US" sz="1250" dirty="0"/>
          </a:p>
        </p:txBody>
      </p:sp>
      <p:sp>
        <p:nvSpPr>
          <p:cNvPr id="21" name="Shape 17"/>
          <p:cNvSpPr/>
          <p:nvPr/>
        </p:nvSpPr>
        <p:spPr>
          <a:xfrm>
            <a:off x="9645015" y="2388275"/>
            <a:ext cx="428625" cy="495300"/>
          </a:xfrm>
          <a:prstGeom prst="roundRect">
            <a:avLst>
              <a:gd name="adj" fmla="val 12800"/>
            </a:avLst>
          </a:prstGeom>
          <a:solidFill>
            <a:srgbClr val="DFDFE0"/>
          </a:solidFill>
          <a:ln/>
        </p:spPr>
      </p:sp>
      <p:pic>
        <p:nvPicPr>
          <p:cNvPr id="2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1203" y="2397800"/>
            <a:ext cx="476250" cy="476250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10295811" y="2531745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For Policymakers</a:t>
            </a:r>
            <a:endParaRPr lang="en-US" sz="1550" dirty="0"/>
          </a:p>
        </p:txBody>
      </p:sp>
      <p:sp>
        <p:nvSpPr>
          <p:cNvPr id="24" name="Text 19"/>
          <p:cNvSpPr/>
          <p:nvPr/>
        </p:nvSpPr>
        <p:spPr>
          <a:xfrm>
            <a:off x="10295811" y="2875002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Mandate participatory processes in public AI procurement</a:t>
            </a:r>
            <a:endParaRPr lang="en-US" sz="1250" dirty="0"/>
          </a:p>
        </p:txBody>
      </p:sp>
      <p:sp>
        <p:nvSpPr>
          <p:cNvPr id="25" name="Text 20"/>
          <p:cNvSpPr/>
          <p:nvPr/>
        </p:nvSpPr>
        <p:spPr>
          <a:xfrm>
            <a:off x="10295811" y="3565565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Fund inclusive research and development initiatives</a:t>
            </a:r>
            <a:endParaRPr lang="en-US" sz="1250" dirty="0"/>
          </a:p>
        </p:txBody>
      </p:sp>
      <p:sp>
        <p:nvSpPr>
          <p:cNvPr id="26" name="Text 21"/>
          <p:cNvSpPr/>
          <p:nvPr/>
        </p:nvSpPr>
        <p:spPr>
          <a:xfrm>
            <a:off x="10295811" y="4256127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Establish accountability mechanisms for educational AI</a:t>
            </a:r>
            <a:endParaRPr lang="en-US" sz="1250" dirty="0"/>
          </a:p>
        </p:txBody>
      </p:sp>
      <p:sp>
        <p:nvSpPr>
          <p:cNvPr id="27" name="Text 22"/>
          <p:cNvSpPr/>
          <p:nvPr/>
        </p:nvSpPr>
        <p:spPr>
          <a:xfrm>
            <a:off x="10295811" y="4946690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Create accountability &amp; redress mechanisms for harms</a:t>
            </a:r>
            <a:endParaRPr lang="en-US" sz="1250" dirty="0"/>
          </a:p>
        </p:txBody>
      </p:sp>
      <p:sp>
        <p:nvSpPr>
          <p:cNvPr id="28" name="Text 23"/>
          <p:cNvSpPr/>
          <p:nvPr/>
        </p:nvSpPr>
        <p:spPr>
          <a:xfrm>
            <a:off x="10295811" y="5637252"/>
            <a:ext cx="354068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Support community-led technology initiatives</a:t>
            </a:r>
            <a:endParaRPr lang="en-US" sz="12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804761"/>
            <a:ext cx="496181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Thank you!</a:t>
            </a:r>
            <a:endParaRPr lang="en-US" sz="3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2025-09-27T08:19:23Z</dcterms:created>
  <dcterms:modified xsi:type="dcterms:W3CDTF">2025-09-27T08:19:23Z</dcterms:modified>
</cp:coreProperties>
</file>