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y="5143500" cx="9144000"/>
  <p:notesSz cx="6858000" cy="9144000"/>
  <p:embeddedFontLst>
    <p:embeddedFont>
      <p:font typeface="Roboto"/>
      <p:regular r:id="rId30"/>
      <p:bold r:id="rId31"/>
      <p:italic r:id="rId32"/>
      <p:boldItalic r:id="rId33"/>
    </p:embeddedFont>
    <p:embeddedFont>
      <p:font typeface="Nunito"/>
      <p:regular r:id="rId34"/>
      <p:bold r:id="rId35"/>
      <p:italic r:id="rId36"/>
      <p:boldItalic r:id="rId3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bold.fntdata"/><Relationship Id="rId30" Type="http://schemas.openxmlformats.org/officeDocument/2006/relationships/font" Target="fonts/Roboto-regular.fntdata"/><Relationship Id="rId11" Type="http://schemas.openxmlformats.org/officeDocument/2006/relationships/slide" Target="slides/slide6.xml"/><Relationship Id="rId33" Type="http://schemas.openxmlformats.org/officeDocument/2006/relationships/font" Target="fonts/Roboto-boldItalic.fntdata"/><Relationship Id="rId10" Type="http://schemas.openxmlformats.org/officeDocument/2006/relationships/slide" Target="slides/slide5.xml"/><Relationship Id="rId32" Type="http://schemas.openxmlformats.org/officeDocument/2006/relationships/font" Target="fonts/Roboto-italic.fntdata"/><Relationship Id="rId13" Type="http://schemas.openxmlformats.org/officeDocument/2006/relationships/slide" Target="slides/slide8.xml"/><Relationship Id="rId35" Type="http://schemas.openxmlformats.org/officeDocument/2006/relationships/font" Target="fonts/Nunito-bold.fntdata"/><Relationship Id="rId12" Type="http://schemas.openxmlformats.org/officeDocument/2006/relationships/slide" Target="slides/slide7.xml"/><Relationship Id="rId34" Type="http://schemas.openxmlformats.org/officeDocument/2006/relationships/font" Target="fonts/Nunito-regular.fntdata"/><Relationship Id="rId15" Type="http://schemas.openxmlformats.org/officeDocument/2006/relationships/slide" Target="slides/slide10.xml"/><Relationship Id="rId37" Type="http://schemas.openxmlformats.org/officeDocument/2006/relationships/font" Target="fonts/Nunito-boldItalic.fntdata"/><Relationship Id="rId14" Type="http://schemas.openxmlformats.org/officeDocument/2006/relationships/slide" Target="slides/slide9.xml"/><Relationship Id="rId36" Type="http://schemas.openxmlformats.org/officeDocument/2006/relationships/font" Target="fonts/Nunito-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7c8ee46a68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 name="Google Shape;58;g37c8ee46a68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Image generated by ChatGPT. Create an image showing AI morphing into a scientific document that is being peer reviewed. </a:t>
            </a:r>
            <a:r>
              <a:rPr lang="en-GB"/>
              <a:t>Create</a:t>
            </a:r>
            <a:r>
              <a:rPr lang="en-GB"/>
              <a:t> as a 1:1 ratio.</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GB"/>
              <a:t>Who has a voice?</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7c8ee46a68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1" name="Google Shape;171;g37c8ee46a68_0_1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7c8ee46a68_0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7" name="Google Shape;177;g37c8ee46a68_0_2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37c8ee46a68_0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7" name="Google Shape;187;g37c8ee46a68_0_2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7c8ee46a68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5" name="Google Shape;195;g37c8ee46a68_0_2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7c8ee46a68_0_2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4" name="Google Shape;204;g37c8ee46a68_0_2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https://lifecyclejournal.org/evaluation-services/</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7c8ee46a68_0_2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9" name="Google Shape;219;g37c8ee46a68_0_2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37c8ee46a68_0_2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7" name="Google Shape;227;g37c8ee46a68_0_2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37c8ee46a68_0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4" name="Google Shape;234;g37c8ee46a68_0_2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37c8ee46a68_0_2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0" name="Google Shape;250;g37c8ee46a68_0_2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37c8ee46a68_0_2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7" name="Google Shape;257;g37c8ee46a68_0_2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37ccd955688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 name="Google Shape;69;g37ccd955688_0_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7c8ee46a68_0_3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4" name="Google Shape;264;g37c8ee46a68_0_30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37c8ee46a68_0_3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2" name="Google Shape;272;g37c8ee46a68_0_3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37c8ee46a68_0_3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9" name="Google Shape;279;g37c8ee46a68_0_3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37ccd95568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6" name="Google Shape;286;g37ccd955688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37c8ee46a68_0_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5" name="Google Shape;295;g37c8ee46a68_0_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100"/>
              <a:buNone/>
            </a:pPr>
            <a:r>
              <a:t/>
            </a:r>
            <a:endParaRPr b="0" i="0" sz="1200" u="none" cap="none" strike="noStrike">
              <a:solidFill>
                <a:schemeClr val="dk1"/>
              </a:solidFill>
              <a:latin typeface="Calibri"/>
              <a:ea typeface="Calibri"/>
              <a:cs typeface="Calibri"/>
              <a:sym typeface="Calibri"/>
            </a:endParaRPr>
          </a:p>
        </p:txBody>
      </p:sp>
      <p:sp>
        <p:nvSpPr>
          <p:cNvPr id="296" name="Google Shape;296;g37c8ee46a68_0_1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37c8ee46a68_0_3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 name="Google Shape;82;g37c8ee46a68_0_3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37c8ee46a68_0_3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 name="Google Shape;89;g37c8ee46a68_0_3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37cab4dfe72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 name="Google Shape;95;g37cab4dfe72_0_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7ccd955688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2" name="Google Shape;102;g37ccd955688_0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7c8ee46a68_0_3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9" name="Google Shape;109;g37c8ee46a68_0_3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7c8ee46a68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5" name="Google Shape;115;g37c8ee46a68_0_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Foundation of this ecosystem is preprints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GB"/>
              <a:t>Preprint feedback is highly diverse: ranging from freeform to journal-like (coordinated by an editor and part of a highly structured process)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GB"/>
              <a:t>Because preprint feedback is not connected to preprint servers, an important layer of this ecosystem is devoted to discovery and linking. In addition to links that may be displayed by preprint servers, search tools help make this content visible to human readers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GB"/>
              <a:t>Docmaps is a framework for capturing editorial processes</a:t>
            </a:r>
            <a:endParaRPr/>
          </a:p>
          <a:p>
            <a:pPr indent="0" lvl="0" marL="0" rtl="0" algn="l">
              <a:lnSpc>
                <a:spcPct val="100000"/>
              </a:lnSpc>
              <a:spcBef>
                <a:spcPts val="0"/>
              </a:spcBef>
              <a:spcAft>
                <a:spcPts val="0"/>
              </a:spcAft>
              <a:buSzPts val="1100"/>
              <a:buNone/>
            </a:pPr>
            <a:r>
              <a:rPr lang="en-GB"/>
              <a:t>Notify is a protocol for exchanging requests &amp; endorsements between repositories &amp; peer review services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7c8ee46a68_0_1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4" name="Google Shape;164;g37c8ee46a68_0_1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Nunito"/>
              <a:buNone/>
              <a:defRPr i="0" sz="3300" u="none" cap="none" strike="noStrike">
                <a:solidFill>
                  <a:schemeClr val="dk1"/>
                </a:solidFill>
                <a:latin typeface="Nunito"/>
                <a:ea typeface="Nunito"/>
                <a:cs typeface="Nunito"/>
                <a:sym typeface="Nunito"/>
              </a:defRPr>
            </a:lvl1pPr>
            <a:lvl2pPr lvl="1" algn="l">
              <a:lnSpc>
                <a:spcPct val="100000"/>
              </a:lnSpc>
              <a:spcBef>
                <a:spcPts val="0"/>
              </a:spcBef>
              <a:spcAft>
                <a:spcPts val="0"/>
              </a:spcAft>
              <a:buSzPts val="2800"/>
              <a:buFont typeface="Nunito"/>
              <a:buNone/>
              <a:defRPr sz="1400">
                <a:latin typeface="Nunito"/>
                <a:ea typeface="Nunito"/>
                <a:cs typeface="Nunito"/>
                <a:sym typeface="Nunito"/>
              </a:defRPr>
            </a:lvl2pPr>
            <a:lvl3pPr lvl="2" algn="l">
              <a:lnSpc>
                <a:spcPct val="100000"/>
              </a:lnSpc>
              <a:spcBef>
                <a:spcPts val="0"/>
              </a:spcBef>
              <a:spcAft>
                <a:spcPts val="0"/>
              </a:spcAft>
              <a:buSzPts val="2800"/>
              <a:buFont typeface="Nunito"/>
              <a:buNone/>
              <a:defRPr sz="1400">
                <a:latin typeface="Nunito"/>
                <a:ea typeface="Nunito"/>
                <a:cs typeface="Nunito"/>
                <a:sym typeface="Nunito"/>
              </a:defRPr>
            </a:lvl3pPr>
            <a:lvl4pPr lvl="3" algn="l">
              <a:lnSpc>
                <a:spcPct val="100000"/>
              </a:lnSpc>
              <a:spcBef>
                <a:spcPts val="0"/>
              </a:spcBef>
              <a:spcAft>
                <a:spcPts val="0"/>
              </a:spcAft>
              <a:buSzPts val="2800"/>
              <a:buFont typeface="Nunito"/>
              <a:buNone/>
              <a:defRPr sz="1400">
                <a:latin typeface="Nunito"/>
                <a:ea typeface="Nunito"/>
                <a:cs typeface="Nunito"/>
                <a:sym typeface="Nunito"/>
              </a:defRPr>
            </a:lvl4pPr>
            <a:lvl5pPr lvl="4" algn="l">
              <a:lnSpc>
                <a:spcPct val="100000"/>
              </a:lnSpc>
              <a:spcBef>
                <a:spcPts val="0"/>
              </a:spcBef>
              <a:spcAft>
                <a:spcPts val="0"/>
              </a:spcAft>
              <a:buSzPts val="2800"/>
              <a:buFont typeface="Nunito"/>
              <a:buNone/>
              <a:defRPr sz="1400">
                <a:latin typeface="Nunito"/>
                <a:ea typeface="Nunito"/>
                <a:cs typeface="Nunito"/>
                <a:sym typeface="Nunito"/>
              </a:defRPr>
            </a:lvl5pPr>
            <a:lvl6pPr lvl="5" algn="l">
              <a:lnSpc>
                <a:spcPct val="100000"/>
              </a:lnSpc>
              <a:spcBef>
                <a:spcPts val="0"/>
              </a:spcBef>
              <a:spcAft>
                <a:spcPts val="0"/>
              </a:spcAft>
              <a:buSzPts val="2800"/>
              <a:buFont typeface="Nunito"/>
              <a:buNone/>
              <a:defRPr sz="1400">
                <a:latin typeface="Nunito"/>
                <a:ea typeface="Nunito"/>
                <a:cs typeface="Nunito"/>
                <a:sym typeface="Nunito"/>
              </a:defRPr>
            </a:lvl6pPr>
            <a:lvl7pPr lvl="6" algn="l">
              <a:lnSpc>
                <a:spcPct val="100000"/>
              </a:lnSpc>
              <a:spcBef>
                <a:spcPts val="0"/>
              </a:spcBef>
              <a:spcAft>
                <a:spcPts val="0"/>
              </a:spcAft>
              <a:buSzPts val="2800"/>
              <a:buFont typeface="Nunito"/>
              <a:buNone/>
              <a:defRPr sz="1400">
                <a:latin typeface="Nunito"/>
                <a:ea typeface="Nunito"/>
                <a:cs typeface="Nunito"/>
                <a:sym typeface="Nunito"/>
              </a:defRPr>
            </a:lvl7pPr>
            <a:lvl8pPr lvl="7" algn="l">
              <a:lnSpc>
                <a:spcPct val="100000"/>
              </a:lnSpc>
              <a:spcBef>
                <a:spcPts val="0"/>
              </a:spcBef>
              <a:spcAft>
                <a:spcPts val="0"/>
              </a:spcAft>
              <a:buSzPts val="2800"/>
              <a:buFont typeface="Nunito"/>
              <a:buNone/>
              <a:defRPr sz="1400">
                <a:latin typeface="Nunito"/>
                <a:ea typeface="Nunito"/>
                <a:cs typeface="Nunito"/>
                <a:sym typeface="Nunito"/>
              </a:defRPr>
            </a:lvl8pPr>
            <a:lvl9pPr lvl="8" algn="l">
              <a:lnSpc>
                <a:spcPct val="100000"/>
              </a:lnSpc>
              <a:spcBef>
                <a:spcPts val="0"/>
              </a:spcBef>
              <a:spcAft>
                <a:spcPts val="0"/>
              </a:spcAft>
              <a:buSzPts val="2800"/>
              <a:buFont typeface="Nunito"/>
              <a:buNone/>
              <a:defRPr sz="1400">
                <a:latin typeface="Nunito"/>
                <a:ea typeface="Nunito"/>
                <a:cs typeface="Nunito"/>
                <a:sym typeface="Nunito"/>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Nunito"/>
              <a:buChar char="•"/>
              <a:defRPr i="0" sz="2100" u="none" cap="none" strike="noStrike">
                <a:solidFill>
                  <a:schemeClr val="dk1"/>
                </a:solidFill>
                <a:latin typeface="Nunito"/>
                <a:ea typeface="Nunito"/>
                <a:cs typeface="Nunito"/>
                <a:sym typeface="Nunito"/>
              </a:defRPr>
            </a:lvl1pPr>
            <a:lvl2pPr indent="-342900" lvl="1" marL="914400" marR="0" algn="l">
              <a:lnSpc>
                <a:spcPct val="90000"/>
              </a:lnSpc>
              <a:spcBef>
                <a:spcPts val="1600"/>
              </a:spcBef>
              <a:spcAft>
                <a:spcPts val="0"/>
              </a:spcAft>
              <a:buClr>
                <a:schemeClr val="dk1"/>
              </a:buClr>
              <a:buSzPts val="1800"/>
              <a:buFont typeface="Nunito"/>
              <a:buChar char="•"/>
              <a:defRPr i="0" sz="1800" u="none" cap="none" strike="noStrike">
                <a:solidFill>
                  <a:schemeClr val="dk1"/>
                </a:solidFill>
                <a:latin typeface="Nunito"/>
                <a:ea typeface="Nunito"/>
                <a:cs typeface="Nunito"/>
                <a:sym typeface="Nunito"/>
              </a:defRPr>
            </a:lvl2pPr>
            <a:lvl3pPr indent="-323850" lvl="2" marL="1371600" marR="0" algn="l">
              <a:lnSpc>
                <a:spcPct val="90000"/>
              </a:lnSpc>
              <a:spcBef>
                <a:spcPts val="1600"/>
              </a:spcBef>
              <a:spcAft>
                <a:spcPts val="0"/>
              </a:spcAft>
              <a:buClr>
                <a:schemeClr val="dk1"/>
              </a:buClr>
              <a:buSzPts val="1500"/>
              <a:buFont typeface="Nunito"/>
              <a:buChar char="•"/>
              <a:defRPr i="0" sz="1500" u="none" cap="none" strike="noStrike">
                <a:solidFill>
                  <a:schemeClr val="dk1"/>
                </a:solidFill>
                <a:latin typeface="Nunito"/>
                <a:ea typeface="Nunito"/>
                <a:cs typeface="Nunito"/>
                <a:sym typeface="Nunito"/>
              </a:defRPr>
            </a:lvl3pPr>
            <a:lvl4pPr indent="-317500" lvl="3" marL="18288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4pPr>
            <a:lvl5pPr indent="-317500" lvl="4" marL="22860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5pPr>
            <a:lvl6pPr indent="-317500" lvl="5" marL="27432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6pPr>
            <a:lvl7pPr indent="-317500" lvl="6" marL="32004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7pPr>
            <a:lvl8pPr indent="-317500" lvl="7" marL="36576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8pPr>
            <a:lvl9pPr indent="-317500" lvl="8" marL="4114800" marR="0" algn="l">
              <a:lnSpc>
                <a:spcPct val="90000"/>
              </a:lnSpc>
              <a:spcBef>
                <a:spcPts val="1600"/>
              </a:spcBef>
              <a:spcAft>
                <a:spcPts val="1600"/>
              </a:spcAft>
              <a:buClr>
                <a:schemeClr val="dk1"/>
              </a:buClr>
              <a:buSzPts val="1400"/>
              <a:buFont typeface="Nunito"/>
              <a:buChar char="•"/>
              <a:defRPr i="0" sz="1400" u="none" cap="none" strike="noStrike">
                <a:solidFill>
                  <a:schemeClr val="dk1"/>
                </a:solidFill>
                <a:latin typeface="Nunito"/>
                <a:ea typeface="Nunito"/>
                <a:cs typeface="Nunito"/>
                <a:sym typeface="Nunito"/>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lnSpc>
                <a:spcPct val="100000"/>
              </a:lnSpc>
              <a:spcBef>
                <a:spcPts val="0"/>
              </a:spcBef>
              <a:spcAft>
                <a:spcPts val="0"/>
              </a:spcAft>
              <a:buClr>
                <a:srgbClr val="000000"/>
              </a:buClr>
              <a:buSzPts val="1400"/>
              <a:buFont typeface="Arial"/>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lnSpc>
                <a:spcPct val="100000"/>
              </a:lnSpc>
              <a:spcBef>
                <a:spcPts val="0"/>
              </a:spcBef>
              <a:spcAft>
                <a:spcPts val="0"/>
              </a:spcAft>
              <a:buClr>
                <a:srgbClr val="000000"/>
              </a:buClr>
              <a:buSzPts val="1400"/>
              <a:buFont typeface="Arial"/>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hyperlink" Target="mailto:jonny.coates@ripplingideas.org" TargetMode="External"/><Relationship Id="rId5" Type="http://schemas.openxmlformats.org/officeDocument/2006/relationships/image" Target="../media/image17.png"/><Relationship Id="rId6"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55.png"/><Relationship Id="rId4" Type="http://schemas.openxmlformats.org/officeDocument/2006/relationships/image" Target="../media/image35.png"/><Relationship Id="rId5" Type="http://schemas.openxmlformats.org/officeDocument/2006/relationships/hyperlink" Target="https://arxiv.org/abs/2403.07183" TargetMode="External"/><Relationship Id="rId6" Type="http://schemas.openxmlformats.org/officeDocument/2006/relationships/hyperlink" Target="https://arxiv.org/abs/2501.04306" TargetMode="External"/><Relationship Id="rId7" Type="http://schemas.openxmlformats.org/officeDocument/2006/relationships/hyperlink" Target="https://www.nature.com/articles/d41586-025-00894-7" TargetMode="External"/><Relationship Id="rId8" Type="http://schemas.openxmlformats.org/officeDocument/2006/relationships/image" Target="../media/image5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s://arxiv.org/abs/2403.07183" TargetMode="External"/><Relationship Id="rId4" Type="http://schemas.openxmlformats.org/officeDocument/2006/relationships/hyperlink" Target="https://www.nature.com/articles/d41586-025-00894-7" TargetMode="External"/><Relationship Id="rId5" Type="http://schemas.openxmlformats.org/officeDocument/2006/relationships/hyperlink" Target="https://www.nature.com/articles/d41586-025-02172-y" TargetMode="External"/><Relationship Id="rId6" Type="http://schemas.openxmlformats.org/officeDocument/2006/relationships/image" Target="../media/image6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57.png"/><Relationship Id="rId4" Type="http://schemas.openxmlformats.org/officeDocument/2006/relationships/hyperlink" Target="https://www.nature.com/articles/d41586-025-02172-y"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7.png"/><Relationship Id="rId4" Type="http://schemas.openxmlformats.org/officeDocument/2006/relationships/image" Target="../media/image44.png"/><Relationship Id="rId9" Type="http://schemas.openxmlformats.org/officeDocument/2006/relationships/image" Target="../media/image43.png"/><Relationship Id="rId5" Type="http://schemas.openxmlformats.org/officeDocument/2006/relationships/image" Target="../media/image40.png"/><Relationship Id="rId6" Type="http://schemas.openxmlformats.org/officeDocument/2006/relationships/image" Target="../media/image39.png"/><Relationship Id="rId7" Type="http://schemas.openxmlformats.org/officeDocument/2006/relationships/image" Target="../media/image38.png"/><Relationship Id="rId8" Type="http://schemas.openxmlformats.org/officeDocument/2006/relationships/image" Target="../media/image52.png"/><Relationship Id="rId11" Type="http://schemas.openxmlformats.org/officeDocument/2006/relationships/image" Target="../media/image42.png"/><Relationship Id="rId10" Type="http://schemas.openxmlformats.org/officeDocument/2006/relationships/image" Target="../media/image4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s://onlinelibrary.wiley.com/doi/full/10.1002/leap.1638" TargetMode="External"/><Relationship Id="rId4" Type="http://schemas.openxmlformats.org/officeDocument/2006/relationships/hyperlink" Target="https://onlinelibrary.wiley.com/doi/full/10.1002/leap.1570" TargetMode="External"/><Relationship Id="rId5" Type="http://schemas.openxmlformats.org/officeDocument/2006/relationships/hyperlink" Target="https://www.tandfonline.com/doi/full/10.1080/07294360.2024.2445575"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59.png"/><Relationship Id="rId4" Type="http://schemas.openxmlformats.org/officeDocument/2006/relationships/hyperlink" Target="https://zenodo.org/records/17036187"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9.png"/><Relationship Id="rId4" Type="http://schemas.openxmlformats.org/officeDocument/2006/relationships/image" Target="../media/image46.png"/><Relationship Id="rId5" Type="http://schemas.openxmlformats.org/officeDocument/2006/relationships/image" Target="../media/image54.png"/><Relationship Id="rId6" Type="http://schemas.openxmlformats.org/officeDocument/2006/relationships/image" Target="../media/image48.png"/><Relationship Id="rId7" Type="http://schemas.openxmlformats.org/officeDocument/2006/relationships/image" Target="../media/image4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5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5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1.png"/><Relationship Id="rId4" Type="http://schemas.openxmlformats.org/officeDocument/2006/relationships/hyperlink" Target="https://journals.plos.org/plosbiology/article?id=10.1371/journal.pbio.3002234"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58.png"/><Relationship Id="rId4" Type="http://schemas.openxmlformats.org/officeDocument/2006/relationships/image" Target="../media/image6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5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5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5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1.png"/><Relationship Id="rId4" Type="http://schemas.openxmlformats.org/officeDocument/2006/relationships/hyperlink" Target="https://linktr.ee/jacoates" TargetMode="External"/><Relationship Id="rId9" Type="http://schemas.openxmlformats.org/officeDocument/2006/relationships/hyperlink" Target="https://shm.to/RIsubscribe" TargetMode="External"/><Relationship Id="rId5" Type="http://schemas.openxmlformats.org/officeDocument/2006/relationships/hyperlink" Target="mailto:jonny.coates@ripplingideas.org" TargetMode="External"/><Relationship Id="rId6" Type="http://schemas.openxmlformats.org/officeDocument/2006/relationships/hyperlink" Target="https://bit.ly/AIPeerReview" TargetMode="External"/><Relationship Id="rId7" Type="http://schemas.openxmlformats.org/officeDocument/2006/relationships/image" Target="../media/image56.png"/><Relationship Id="rId8" Type="http://schemas.openxmlformats.org/officeDocument/2006/relationships/hyperlink" Target="http://ripplingideas.org" TargetMode="External"/><Relationship Id="rId11" Type="http://schemas.openxmlformats.org/officeDocument/2006/relationships/hyperlink" Target="https://zenodo.org/uploads/17036187" TargetMode="External"/><Relationship Id="rId10" Type="http://schemas.openxmlformats.org/officeDocument/2006/relationships/image" Target="../media/image5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1.png"/><Relationship Id="rId4" Type="http://schemas.openxmlformats.org/officeDocument/2006/relationships/hyperlink" Target="https://europepmc.org/Preprint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20" Type="http://schemas.openxmlformats.org/officeDocument/2006/relationships/image" Target="../media/image33.png"/><Relationship Id="rId22" Type="http://schemas.openxmlformats.org/officeDocument/2006/relationships/image" Target="../media/image27.png"/><Relationship Id="rId21" Type="http://schemas.openxmlformats.org/officeDocument/2006/relationships/image" Target="../media/image31.png"/><Relationship Id="rId24" Type="http://schemas.openxmlformats.org/officeDocument/2006/relationships/image" Target="../media/image26.png"/><Relationship Id="rId23" Type="http://schemas.openxmlformats.org/officeDocument/2006/relationships/image" Target="../media/image30.png"/><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12.png"/><Relationship Id="rId9" Type="http://schemas.openxmlformats.org/officeDocument/2006/relationships/image" Target="../media/image4.png"/><Relationship Id="rId26" Type="http://schemas.openxmlformats.org/officeDocument/2006/relationships/image" Target="../media/image29.png"/><Relationship Id="rId25" Type="http://schemas.openxmlformats.org/officeDocument/2006/relationships/image" Target="../media/image22.png"/><Relationship Id="rId28" Type="http://schemas.openxmlformats.org/officeDocument/2006/relationships/image" Target="../media/image34.png"/><Relationship Id="rId27" Type="http://schemas.openxmlformats.org/officeDocument/2006/relationships/image" Target="../media/image28.png"/><Relationship Id="rId5" Type="http://schemas.openxmlformats.org/officeDocument/2006/relationships/image" Target="../media/image20.png"/><Relationship Id="rId6" Type="http://schemas.openxmlformats.org/officeDocument/2006/relationships/image" Target="../media/image13.png"/><Relationship Id="rId29" Type="http://schemas.openxmlformats.org/officeDocument/2006/relationships/hyperlink" Target="https://ripplingideas.org/portfolio/preprint-review-services/" TargetMode="External"/><Relationship Id="rId7" Type="http://schemas.openxmlformats.org/officeDocument/2006/relationships/image" Target="../media/image9.png"/><Relationship Id="rId8" Type="http://schemas.openxmlformats.org/officeDocument/2006/relationships/image" Target="../media/image14.png"/><Relationship Id="rId31" Type="http://schemas.openxmlformats.org/officeDocument/2006/relationships/image" Target="../media/image21.png"/><Relationship Id="rId30" Type="http://schemas.openxmlformats.org/officeDocument/2006/relationships/hyperlink" Target="https://ripplingideas.org/portfolio/preprint-review-services/" TargetMode="External"/><Relationship Id="rId11" Type="http://schemas.openxmlformats.org/officeDocument/2006/relationships/image" Target="../media/image18.png"/><Relationship Id="rId10" Type="http://schemas.openxmlformats.org/officeDocument/2006/relationships/image" Target="../media/image8.png"/><Relationship Id="rId13" Type="http://schemas.openxmlformats.org/officeDocument/2006/relationships/image" Target="../media/image16.png"/><Relationship Id="rId12" Type="http://schemas.openxmlformats.org/officeDocument/2006/relationships/image" Target="../media/image5.png"/><Relationship Id="rId15" Type="http://schemas.openxmlformats.org/officeDocument/2006/relationships/image" Target="../media/image25.png"/><Relationship Id="rId14" Type="http://schemas.openxmlformats.org/officeDocument/2006/relationships/image" Target="../media/image15.png"/><Relationship Id="rId17" Type="http://schemas.openxmlformats.org/officeDocument/2006/relationships/image" Target="../media/image23.png"/><Relationship Id="rId16" Type="http://schemas.openxmlformats.org/officeDocument/2006/relationships/image" Target="../media/image19.png"/><Relationship Id="rId19" Type="http://schemas.openxmlformats.org/officeDocument/2006/relationships/image" Target="../media/image24.png"/><Relationship Id="rId18" Type="http://schemas.openxmlformats.org/officeDocument/2006/relationships/image" Target="../media/image3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6.png"/><Relationship Id="rId4" Type="http://schemas.openxmlformats.org/officeDocument/2006/relationships/hyperlink" Target="https://ripplingideas.org/portfolio/preprint-review-services/"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p:nvPr/>
        </p:nvSpPr>
        <p:spPr>
          <a:xfrm>
            <a:off x="4812400" y="-100"/>
            <a:ext cx="4439100" cy="5143500"/>
          </a:xfrm>
          <a:prstGeom prst="rect">
            <a:avLst/>
          </a:prstGeom>
          <a:gradFill>
            <a:gsLst>
              <a:gs pos="0">
                <a:srgbClr val="4D29AA"/>
              </a:gs>
              <a:gs pos="90000">
                <a:srgbClr val="A64D79"/>
              </a:gs>
              <a:gs pos="100000">
                <a:srgbClr val="1E123D"/>
              </a:gs>
            </a:gsLst>
            <a:lin ang="10800025" scaled="0"/>
          </a:gradFill>
          <a:ln cap="flat" cmpd="sng" w="952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1" name="Google Shape;61;p14"/>
          <p:cNvPicPr preferRelativeResize="0"/>
          <p:nvPr/>
        </p:nvPicPr>
        <p:blipFill rotWithShape="1">
          <a:blip r:embed="rId3">
            <a:alphaModFix/>
          </a:blip>
          <a:srcRect b="0" l="0" r="0" t="0"/>
          <a:stretch/>
        </p:blipFill>
        <p:spPr>
          <a:xfrm>
            <a:off x="8282603" y="4793897"/>
            <a:ext cx="896756" cy="315900"/>
          </a:xfrm>
          <a:prstGeom prst="rect">
            <a:avLst/>
          </a:prstGeom>
          <a:noFill/>
          <a:ln>
            <a:noFill/>
          </a:ln>
        </p:spPr>
      </p:pic>
      <p:sp>
        <p:nvSpPr>
          <p:cNvPr id="62" name="Google Shape;62;p14"/>
          <p:cNvSpPr txBox="1"/>
          <p:nvPr>
            <p:ph idx="1" type="subTitle"/>
          </p:nvPr>
        </p:nvSpPr>
        <p:spPr>
          <a:xfrm>
            <a:off x="5556300" y="3588550"/>
            <a:ext cx="2939100" cy="145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100"/>
              <a:buNone/>
            </a:pPr>
            <a:r>
              <a:rPr lang="en-GB" sz="1400">
                <a:solidFill>
                  <a:schemeClr val="lt1"/>
                </a:solidFill>
              </a:rPr>
              <a:t>Dr Jonny Coates</a:t>
            </a:r>
            <a:endParaRPr sz="1400">
              <a:solidFill>
                <a:schemeClr val="lt1"/>
              </a:solidFill>
            </a:endParaRPr>
          </a:p>
          <a:p>
            <a:pPr indent="0" lvl="0" marL="0" rtl="0" algn="l">
              <a:lnSpc>
                <a:spcPct val="100000"/>
              </a:lnSpc>
              <a:spcBef>
                <a:spcPts val="0"/>
              </a:spcBef>
              <a:spcAft>
                <a:spcPts val="0"/>
              </a:spcAft>
              <a:buClr>
                <a:schemeClr val="dk1"/>
              </a:buClr>
              <a:buSzPts val="1100"/>
              <a:buFont typeface="Arial"/>
              <a:buNone/>
            </a:pPr>
            <a:r>
              <a:rPr lang="en-GB" sz="1100">
                <a:solidFill>
                  <a:schemeClr val="lt1"/>
                </a:solidFill>
              </a:rPr>
              <a:t>BSky: @JACoates</a:t>
            </a:r>
            <a:endParaRPr sz="1100">
              <a:solidFill>
                <a:schemeClr val="lt1"/>
              </a:solidFill>
            </a:endParaRPr>
          </a:p>
          <a:p>
            <a:pPr indent="0" lvl="0" marL="0" rtl="0" algn="l">
              <a:lnSpc>
                <a:spcPct val="100000"/>
              </a:lnSpc>
              <a:spcBef>
                <a:spcPts val="0"/>
              </a:spcBef>
              <a:spcAft>
                <a:spcPts val="0"/>
              </a:spcAft>
              <a:buSzPts val="2100"/>
              <a:buNone/>
            </a:pPr>
            <a:r>
              <a:t/>
            </a:r>
            <a:endParaRPr sz="1100">
              <a:solidFill>
                <a:schemeClr val="lt1"/>
              </a:solidFill>
            </a:endParaRPr>
          </a:p>
          <a:p>
            <a:pPr indent="0" lvl="0" marL="0" rtl="0" algn="l">
              <a:lnSpc>
                <a:spcPct val="100000"/>
              </a:lnSpc>
              <a:spcBef>
                <a:spcPts val="0"/>
              </a:spcBef>
              <a:spcAft>
                <a:spcPts val="0"/>
              </a:spcAft>
              <a:buSzPts val="2100"/>
              <a:buNone/>
            </a:pPr>
            <a:r>
              <a:rPr lang="en-GB" sz="1400">
                <a:solidFill>
                  <a:schemeClr val="lt1"/>
                </a:solidFill>
              </a:rPr>
              <a:t>Executive Director, Rippling Ideas</a:t>
            </a:r>
            <a:endParaRPr sz="1400">
              <a:solidFill>
                <a:schemeClr val="lt1"/>
              </a:solidFill>
            </a:endParaRPr>
          </a:p>
          <a:p>
            <a:pPr indent="0" lvl="0" marL="0" rtl="0" algn="l">
              <a:lnSpc>
                <a:spcPct val="100000"/>
              </a:lnSpc>
              <a:spcBef>
                <a:spcPts val="0"/>
              </a:spcBef>
              <a:spcAft>
                <a:spcPts val="0"/>
              </a:spcAft>
              <a:buSzPts val="2100"/>
              <a:buNone/>
            </a:pPr>
            <a:r>
              <a:rPr lang="en-GB" sz="1100">
                <a:solidFill>
                  <a:schemeClr val="lt1"/>
                </a:solidFill>
              </a:rPr>
              <a:t>BSky:@RipplingIdeas</a:t>
            </a:r>
            <a:endParaRPr sz="1100">
              <a:solidFill>
                <a:schemeClr val="lt1"/>
              </a:solidFill>
            </a:endParaRPr>
          </a:p>
          <a:p>
            <a:pPr indent="0" lvl="0" marL="0" rtl="0" algn="l">
              <a:lnSpc>
                <a:spcPct val="100000"/>
              </a:lnSpc>
              <a:spcBef>
                <a:spcPts val="0"/>
              </a:spcBef>
              <a:spcAft>
                <a:spcPts val="0"/>
              </a:spcAft>
              <a:buSzPts val="2100"/>
              <a:buNone/>
            </a:pPr>
            <a:r>
              <a:t/>
            </a:r>
            <a:endParaRPr sz="1200">
              <a:solidFill>
                <a:schemeClr val="lt1"/>
              </a:solidFill>
            </a:endParaRPr>
          </a:p>
          <a:p>
            <a:pPr indent="0" lvl="0" marL="0" rtl="0" algn="l">
              <a:lnSpc>
                <a:spcPct val="100000"/>
              </a:lnSpc>
              <a:spcBef>
                <a:spcPts val="0"/>
              </a:spcBef>
              <a:spcAft>
                <a:spcPts val="0"/>
              </a:spcAft>
              <a:buSzPts val="2100"/>
              <a:buNone/>
            </a:pPr>
            <a:r>
              <a:rPr b="1" lang="en-GB" sz="1200" u="sng">
                <a:solidFill>
                  <a:schemeClr val="lt1"/>
                </a:solidFill>
                <a:hlinkClick r:id="rId4">
                  <a:extLst>
                    <a:ext uri="{A12FA001-AC4F-418D-AE19-62706E023703}">
                      <ahyp:hlinkClr val="tx"/>
                    </a:ext>
                  </a:extLst>
                </a:hlinkClick>
              </a:rPr>
              <a:t>jonny.coates@ripplingideas.org</a:t>
            </a:r>
            <a:endParaRPr sz="1200">
              <a:solidFill>
                <a:schemeClr val="lt1"/>
              </a:solidFill>
            </a:endParaRPr>
          </a:p>
        </p:txBody>
      </p:sp>
      <p:sp>
        <p:nvSpPr>
          <p:cNvPr id="63" name="Google Shape;63;p14"/>
          <p:cNvSpPr txBox="1"/>
          <p:nvPr/>
        </p:nvSpPr>
        <p:spPr>
          <a:xfrm>
            <a:off x="5198100" y="1711700"/>
            <a:ext cx="3945900" cy="1477800"/>
          </a:xfrm>
          <a:prstGeom prst="rect">
            <a:avLst/>
          </a:prstGeom>
          <a:noFill/>
          <a:ln>
            <a:noFill/>
          </a:ln>
        </p:spPr>
        <p:txBody>
          <a:bodyPr anchorCtr="0" anchor="t" bIns="68575" lIns="68575" spcFirstLastPara="1" rIns="68575" wrap="square" tIns="68575">
            <a:spAutoFit/>
          </a:bodyPr>
          <a:lstStyle/>
          <a:p>
            <a:pPr indent="0" lvl="0" marL="0" marR="0" rtl="0" algn="ctr">
              <a:lnSpc>
                <a:spcPct val="100000"/>
              </a:lnSpc>
              <a:spcBef>
                <a:spcPts val="0"/>
              </a:spcBef>
              <a:spcAft>
                <a:spcPts val="0"/>
              </a:spcAft>
              <a:buClr>
                <a:srgbClr val="000000"/>
              </a:buClr>
              <a:buSzPts val="2900"/>
              <a:buFont typeface="Arial"/>
              <a:buNone/>
            </a:pPr>
            <a:r>
              <a:rPr b="1" lang="en-GB" sz="2900">
                <a:solidFill>
                  <a:schemeClr val="lt1"/>
                </a:solidFill>
                <a:latin typeface="Nunito"/>
                <a:ea typeface="Nunito"/>
                <a:cs typeface="Nunito"/>
                <a:sym typeface="Nunito"/>
              </a:rPr>
              <a:t>AI, large language models and preprint peer review</a:t>
            </a:r>
            <a:endParaRPr b="1" i="0" sz="2900" u="none" cap="none" strike="noStrike">
              <a:solidFill>
                <a:schemeClr val="lt1"/>
              </a:solidFill>
              <a:latin typeface="Nunito"/>
              <a:ea typeface="Nunito"/>
              <a:cs typeface="Nunito"/>
              <a:sym typeface="Nunito"/>
            </a:endParaRPr>
          </a:p>
        </p:txBody>
      </p:sp>
      <p:pic>
        <p:nvPicPr>
          <p:cNvPr id="64" name="Google Shape;64;p14" title="ChatGPT Image Sep 8, 2025, 05_42_24 PM.png"/>
          <p:cNvPicPr preferRelativeResize="0"/>
          <p:nvPr/>
        </p:nvPicPr>
        <p:blipFill>
          <a:blip r:embed="rId5">
            <a:alphaModFix/>
          </a:blip>
          <a:stretch>
            <a:fillRect/>
          </a:stretch>
        </p:blipFill>
        <p:spPr>
          <a:xfrm>
            <a:off x="0" y="-100"/>
            <a:ext cx="5001874" cy="5143501"/>
          </a:xfrm>
          <a:prstGeom prst="rect">
            <a:avLst/>
          </a:prstGeom>
          <a:noFill/>
          <a:ln>
            <a:noFill/>
          </a:ln>
        </p:spPr>
      </p:pic>
      <p:sp>
        <p:nvSpPr>
          <p:cNvPr id="65" name="Google Shape;65;p14"/>
          <p:cNvSpPr txBox="1"/>
          <p:nvPr/>
        </p:nvSpPr>
        <p:spPr>
          <a:xfrm>
            <a:off x="3998373" y="4896200"/>
            <a:ext cx="3000000" cy="307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Nunito"/>
                <a:ea typeface="Nunito"/>
                <a:cs typeface="Nunito"/>
                <a:sym typeface="Nunito"/>
              </a:rPr>
              <a:t>A</a:t>
            </a:r>
            <a:r>
              <a:rPr lang="en-GB" sz="800">
                <a:solidFill>
                  <a:srgbClr val="FFFFFF"/>
                </a:solidFill>
                <a:latin typeface="Nunito"/>
                <a:ea typeface="Nunito"/>
                <a:cs typeface="Nunito"/>
                <a:sym typeface="Nunito"/>
              </a:rPr>
              <a:t>I</a:t>
            </a:r>
            <a:r>
              <a:rPr b="0" i="0" lang="en-GB" sz="800" u="none" cap="none" strike="noStrike">
                <a:solidFill>
                  <a:srgbClr val="FFFFFF"/>
                </a:solidFill>
                <a:latin typeface="Nunito"/>
                <a:ea typeface="Nunito"/>
                <a:cs typeface="Nunito"/>
                <a:sym typeface="Nunito"/>
              </a:rPr>
              <a:t> generated image</a:t>
            </a:r>
            <a:endParaRPr b="0" i="0" sz="800" u="none" cap="none" strike="noStrike">
              <a:solidFill>
                <a:srgbClr val="FFFFFF"/>
              </a:solidFill>
              <a:latin typeface="Arial"/>
              <a:ea typeface="Arial"/>
              <a:cs typeface="Arial"/>
              <a:sym typeface="Arial"/>
            </a:endParaRPr>
          </a:p>
        </p:txBody>
      </p:sp>
      <p:pic>
        <p:nvPicPr>
          <p:cNvPr id="66" name="Google Shape;66;p14" title="Logo_Tagline_Box_White.png"/>
          <p:cNvPicPr preferRelativeResize="0"/>
          <p:nvPr/>
        </p:nvPicPr>
        <p:blipFill rotWithShape="1">
          <a:blip r:embed="rId6">
            <a:alphaModFix/>
          </a:blip>
          <a:srcRect b="33284" l="6792" r="2273" t="21949"/>
          <a:stretch/>
        </p:blipFill>
        <p:spPr>
          <a:xfrm>
            <a:off x="7460612" y="14909"/>
            <a:ext cx="1768525" cy="8705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3"/>
          <p:cNvSpPr txBox="1"/>
          <p:nvPr>
            <p:ph type="title"/>
          </p:nvPr>
        </p:nvSpPr>
        <p:spPr>
          <a:xfrm>
            <a:off x="2181000" y="1820025"/>
            <a:ext cx="4917900" cy="1072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sz="5000">
                <a:solidFill>
                  <a:schemeClr val="dk2"/>
                </a:solidFill>
              </a:rPr>
              <a:t>AI &amp; peer review</a:t>
            </a:r>
            <a:endParaRPr sz="5000">
              <a:solidFill>
                <a:schemeClr val="dk2"/>
              </a:solidFill>
            </a:endParaRPr>
          </a:p>
        </p:txBody>
      </p:sp>
      <p:sp>
        <p:nvSpPr>
          <p:cNvPr id="174" name="Google Shape;174;p23"/>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4"/>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sp>
        <p:nvSpPr>
          <p:cNvPr id="180" name="Google Shape;180;p24"/>
          <p:cNvSpPr txBox="1"/>
          <p:nvPr>
            <p:ph type="title"/>
          </p:nvPr>
        </p:nvSpPr>
        <p:spPr>
          <a:xfrm>
            <a:off x="12185" y="530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a:solidFill>
                  <a:schemeClr val="dk2"/>
                </a:solidFill>
              </a:rPr>
              <a:t>AI is being used in peer review</a:t>
            </a:r>
            <a:endParaRPr b="1">
              <a:solidFill>
                <a:schemeClr val="dk2"/>
              </a:solidFill>
            </a:endParaRPr>
          </a:p>
        </p:txBody>
      </p:sp>
      <p:pic>
        <p:nvPicPr>
          <p:cNvPr id="181" name="Google Shape;181;p24" title="Screenshot 2025-09-08 at 13.43.26.png"/>
          <p:cNvPicPr preferRelativeResize="0"/>
          <p:nvPr/>
        </p:nvPicPr>
        <p:blipFill>
          <a:blip r:embed="rId3">
            <a:alphaModFix/>
          </a:blip>
          <a:stretch>
            <a:fillRect/>
          </a:stretch>
        </p:blipFill>
        <p:spPr>
          <a:xfrm>
            <a:off x="487837" y="811966"/>
            <a:ext cx="4454375" cy="1457251"/>
          </a:xfrm>
          <a:prstGeom prst="rect">
            <a:avLst/>
          </a:prstGeom>
          <a:noFill/>
          <a:ln>
            <a:noFill/>
          </a:ln>
        </p:spPr>
      </p:pic>
      <p:pic>
        <p:nvPicPr>
          <p:cNvPr id="182" name="Google Shape;182;p24" title="Screenshot 2025-09-08 at 13.45.03.png"/>
          <p:cNvPicPr preferRelativeResize="0"/>
          <p:nvPr/>
        </p:nvPicPr>
        <p:blipFill>
          <a:blip r:embed="rId4">
            <a:alphaModFix/>
          </a:blip>
          <a:stretch>
            <a:fillRect/>
          </a:stretch>
        </p:blipFill>
        <p:spPr>
          <a:xfrm>
            <a:off x="931195" y="2452862"/>
            <a:ext cx="7601572" cy="1287963"/>
          </a:xfrm>
          <a:prstGeom prst="rect">
            <a:avLst/>
          </a:prstGeom>
          <a:noFill/>
          <a:ln>
            <a:noFill/>
          </a:ln>
        </p:spPr>
      </p:pic>
      <p:sp>
        <p:nvSpPr>
          <p:cNvPr id="183" name="Google Shape;183;p24"/>
          <p:cNvSpPr txBox="1"/>
          <p:nvPr/>
        </p:nvSpPr>
        <p:spPr>
          <a:xfrm>
            <a:off x="-29830" y="4649208"/>
            <a:ext cx="3000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800" u="sng">
                <a:solidFill>
                  <a:schemeClr val="accent5"/>
                </a:solidFill>
                <a:hlinkClick r:id="rId5">
                  <a:extLst>
                    <a:ext uri="{A12FA001-AC4F-418D-AE19-62706E023703}">
                      <ahyp:hlinkClr val="tx"/>
                    </a:ext>
                  </a:extLst>
                </a:hlinkClick>
              </a:rPr>
              <a:t>https://arxiv.org/abs/2403.07183</a:t>
            </a:r>
            <a:r>
              <a:rPr lang="en-GB" sz="800">
                <a:solidFill>
                  <a:schemeClr val="dk1"/>
                </a:solidFill>
              </a:rPr>
              <a:t>  </a:t>
            </a:r>
            <a:r>
              <a:rPr lang="en-GB" sz="800" u="sng">
                <a:solidFill>
                  <a:schemeClr val="hlink"/>
                </a:solidFill>
                <a:hlinkClick r:id="rId6"/>
              </a:rPr>
              <a:t>https://arxiv.org/abs/2501.04306</a:t>
            </a:r>
            <a:r>
              <a:rPr lang="en-GB" sz="800">
                <a:solidFill>
                  <a:schemeClr val="dk1"/>
                </a:solidFill>
              </a:rPr>
              <a:t> </a:t>
            </a:r>
            <a:endParaRPr sz="800">
              <a:solidFill>
                <a:schemeClr val="dk1"/>
              </a:solidFill>
            </a:endParaRPr>
          </a:p>
          <a:p>
            <a:pPr indent="0" lvl="0" marL="0" rtl="0" algn="l">
              <a:spcBef>
                <a:spcPts val="0"/>
              </a:spcBef>
              <a:spcAft>
                <a:spcPts val="0"/>
              </a:spcAft>
              <a:buNone/>
            </a:pPr>
            <a:r>
              <a:rPr lang="en-GB" sz="800" u="sng">
                <a:solidFill>
                  <a:schemeClr val="hlink"/>
                </a:solidFill>
                <a:hlinkClick r:id="rId7"/>
              </a:rPr>
              <a:t>https://www.nature.com/articles/d41586-025-00894-7</a:t>
            </a:r>
            <a:r>
              <a:rPr lang="en-GB" sz="800">
                <a:solidFill>
                  <a:schemeClr val="dk1"/>
                </a:solidFill>
              </a:rPr>
              <a:t> </a:t>
            </a:r>
            <a:r>
              <a:rPr lang="en-GB" sz="800">
                <a:solidFill>
                  <a:schemeClr val="dk1"/>
                </a:solidFill>
              </a:rPr>
              <a:t>  </a:t>
            </a:r>
            <a:endParaRPr/>
          </a:p>
        </p:txBody>
      </p:sp>
      <p:pic>
        <p:nvPicPr>
          <p:cNvPr id="184" name="Google Shape;184;p24" title="Screenshot 2025-09-08 at 19.45.34.png"/>
          <p:cNvPicPr preferRelativeResize="0"/>
          <p:nvPr/>
        </p:nvPicPr>
        <p:blipFill>
          <a:blip r:embed="rId8">
            <a:alphaModFix/>
          </a:blip>
          <a:stretch>
            <a:fillRect/>
          </a:stretch>
        </p:blipFill>
        <p:spPr>
          <a:xfrm>
            <a:off x="2279075" y="4007824"/>
            <a:ext cx="6503721" cy="57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5"/>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sp>
        <p:nvSpPr>
          <p:cNvPr id="190" name="Google Shape;190;p25"/>
          <p:cNvSpPr txBox="1"/>
          <p:nvPr>
            <p:ph type="title"/>
          </p:nvPr>
        </p:nvSpPr>
        <p:spPr>
          <a:xfrm>
            <a:off x="12185" y="530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a:solidFill>
                  <a:schemeClr val="dk2"/>
                </a:solidFill>
              </a:rPr>
              <a:t>LLMs are improving rapidly</a:t>
            </a:r>
            <a:endParaRPr b="1">
              <a:solidFill>
                <a:schemeClr val="dk2"/>
              </a:solidFill>
            </a:endParaRPr>
          </a:p>
        </p:txBody>
      </p:sp>
      <p:sp>
        <p:nvSpPr>
          <p:cNvPr id="191" name="Google Shape;191;p25"/>
          <p:cNvSpPr txBox="1"/>
          <p:nvPr/>
        </p:nvSpPr>
        <p:spPr>
          <a:xfrm>
            <a:off x="-52180" y="4678852"/>
            <a:ext cx="3000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800" u="sng">
                <a:solidFill>
                  <a:schemeClr val="accent5"/>
                </a:solidFill>
                <a:hlinkClick r:id="rId3">
                  <a:extLst>
                    <a:ext uri="{A12FA001-AC4F-418D-AE19-62706E023703}">
                      <ahyp:hlinkClr val="tx"/>
                    </a:ext>
                  </a:extLst>
                </a:hlinkClick>
              </a:rPr>
              <a:t>https://arxiv.org/abs/2403.07183</a:t>
            </a:r>
            <a:endParaRPr sz="800">
              <a:solidFill>
                <a:schemeClr val="dk1"/>
              </a:solidFill>
            </a:endParaRPr>
          </a:p>
          <a:p>
            <a:pPr indent="0" lvl="0" marL="0" rtl="0" algn="l">
              <a:spcBef>
                <a:spcPts val="0"/>
              </a:spcBef>
              <a:spcAft>
                <a:spcPts val="0"/>
              </a:spcAft>
              <a:buNone/>
            </a:pPr>
            <a:r>
              <a:rPr lang="en-GB" sz="800" u="sng">
                <a:solidFill>
                  <a:schemeClr val="hlink"/>
                </a:solidFill>
                <a:hlinkClick r:id="rId4"/>
              </a:rPr>
              <a:t>https://www.nature.com/articles/d41586-025-00894-7</a:t>
            </a:r>
            <a:r>
              <a:rPr lang="en-GB" sz="800">
                <a:solidFill>
                  <a:schemeClr val="dk1"/>
                </a:solidFill>
              </a:rPr>
              <a:t> </a:t>
            </a:r>
            <a:endParaRPr sz="800">
              <a:solidFill>
                <a:schemeClr val="dk1"/>
              </a:solidFill>
            </a:endParaRPr>
          </a:p>
          <a:p>
            <a:pPr indent="0" lvl="0" marL="0" rtl="0" algn="l">
              <a:spcBef>
                <a:spcPts val="0"/>
              </a:spcBef>
              <a:spcAft>
                <a:spcPts val="0"/>
              </a:spcAft>
              <a:buNone/>
            </a:pPr>
            <a:r>
              <a:rPr lang="en-GB" sz="800" u="sng">
                <a:solidFill>
                  <a:schemeClr val="hlink"/>
                </a:solidFill>
                <a:hlinkClick r:id="rId5"/>
              </a:rPr>
              <a:t>https://www.nature.com/articles/d41586-025-02172-y</a:t>
            </a:r>
            <a:r>
              <a:rPr lang="en-GB" sz="800">
                <a:solidFill>
                  <a:schemeClr val="dk1"/>
                </a:solidFill>
              </a:rPr>
              <a:t>   </a:t>
            </a:r>
            <a:endParaRPr/>
          </a:p>
        </p:txBody>
      </p:sp>
      <p:pic>
        <p:nvPicPr>
          <p:cNvPr id="192" name="Google Shape;192;p25" title="Screenshot 2025-09-08 at 13.47.16.png"/>
          <p:cNvPicPr preferRelativeResize="0"/>
          <p:nvPr/>
        </p:nvPicPr>
        <p:blipFill>
          <a:blip r:embed="rId6">
            <a:alphaModFix/>
          </a:blip>
          <a:stretch>
            <a:fillRect/>
          </a:stretch>
        </p:blipFill>
        <p:spPr>
          <a:xfrm>
            <a:off x="1300350" y="794740"/>
            <a:ext cx="6883854" cy="374827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6"/>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sp>
        <p:nvSpPr>
          <p:cNvPr id="198" name="Google Shape;198;p26"/>
          <p:cNvSpPr txBox="1"/>
          <p:nvPr>
            <p:ph type="title"/>
          </p:nvPr>
        </p:nvSpPr>
        <p:spPr>
          <a:xfrm>
            <a:off x="337682" y="8349"/>
            <a:ext cx="8520600" cy="10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a:solidFill>
                  <a:schemeClr val="dk2"/>
                </a:solidFill>
              </a:rPr>
              <a:t>There are many concerns around AI/LLM use in peer review</a:t>
            </a:r>
            <a:endParaRPr b="1">
              <a:solidFill>
                <a:schemeClr val="dk2"/>
              </a:solidFill>
            </a:endParaRPr>
          </a:p>
        </p:txBody>
      </p:sp>
      <p:pic>
        <p:nvPicPr>
          <p:cNvPr id="199" name="Google Shape;199;p26" title="Screenshot 2025-09-08 at 13.42.50.png"/>
          <p:cNvPicPr preferRelativeResize="0"/>
          <p:nvPr/>
        </p:nvPicPr>
        <p:blipFill>
          <a:blip r:embed="rId3">
            <a:alphaModFix/>
          </a:blip>
          <a:stretch>
            <a:fillRect/>
          </a:stretch>
        </p:blipFill>
        <p:spPr>
          <a:xfrm>
            <a:off x="2780475" y="2497225"/>
            <a:ext cx="6183101" cy="2169199"/>
          </a:xfrm>
          <a:prstGeom prst="rect">
            <a:avLst/>
          </a:prstGeom>
          <a:noFill/>
          <a:ln>
            <a:noFill/>
          </a:ln>
        </p:spPr>
      </p:pic>
      <p:sp>
        <p:nvSpPr>
          <p:cNvPr id="200" name="Google Shape;200;p26"/>
          <p:cNvSpPr txBox="1"/>
          <p:nvPr/>
        </p:nvSpPr>
        <p:spPr>
          <a:xfrm>
            <a:off x="-44725" y="4904965"/>
            <a:ext cx="3000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800" u="sng">
                <a:solidFill>
                  <a:schemeClr val="accent5"/>
                </a:solidFill>
                <a:hlinkClick r:id="rId4">
                  <a:extLst>
                    <a:ext uri="{A12FA001-AC4F-418D-AE19-62706E023703}">
                      <ahyp:hlinkClr val="tx"/>
                    </a:ext>
                  </a:extLst>
                </a:hlinkClick>
              </a:rPr>
              <a:t>https://www.nature.com/articles/d41586-025-02172-y</a:t>
            </a:r>
            <a:r>
              <a:rPr lang="en-GB" sz="800">
                <a:solidFill>
                  <a:schemeClr val="dk1"/>
                </a:solidFill>
              </a:rPr>
              <a:t>  </a:t>
            </a:r>
            <a:endParaRPr/>
          </a:p>
        </p:txBody>
      </p:sp>
      <p:sp>
        <p:nvSpPr>
          <p:cNvPr id="201" name="Google Shape;201;p26"/>
          <p:cNvSpPr txBox="1"/>
          <p:nvPr/>
        </p:nvSpPr>
        <p:spPr>
          <a:xfrm>
            <a:off x="186350" y="1229950"/>
            <a:ext cx="7879200" cy="17367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Char char="●"/>
            </a:pPr>
            <a:r>
              <a:rPr lang="en-GB" sz="1800">
                <a:solidFill>
                  <a:schemeClr val="dk2"/>
                </a:solidFill>
              </a:rPr>
              <a:t>Hallucinations or </a:t>
            </a:r>
            <a:r>
              <a:rPr lang="en-GB" sz="1800">
                <a:solidFill>
                  <a:schemeClr val="dk2"/>
                </a:solidFill>
              </a:rPr>
              <a:t>gibberish</a:t>
            </a:r>
            <a:endParaRPr sz="1800">
              <a:solidFill>
                <a:schemeClr val="dk2"/>
              </a:solidFill>
            </a:endParaRPr>
          </a:p>
          <a:p>
            <a:pPr indent="-342900" lvl="0" marL="457200" rtl="0" algn="l">
              <a:spcBef>
                <a:spcPts val="0"/>
              </a:spcBef>
              <a:spcAft>
                <a:spcPts val="0"/>
              </a:spcAft>
              <a:buClr>
                <a:schemeClr val="dk2"/>
              </a:buClr>
              <a:buSzPts val="1800"/>
              <a:buChar char="●"/>
            </a:pPr>
            <a:r>
              <a:rPr lang="en-GB" sz="1800">
                <a:solidFill>
                  <a:schemeClr val="dk2"/>
                </a:solidFill>
              </a:rPr>
              <a:t>Lack of human oversight</a:t>
            </a:r>
            <a:endParaRPr sz="1800">
              <a:solidFill>
                <a:schemeClr val="dk2"/>
              </a:solidFill>
            </a:endParaRPr>
          </a:p>
          <a:p>
            <a:pPr indent="-342900" lvl="0" marL="457200" rtl="0" algn="l">
              <a:spcBef>
                <a:spcPts val="0"/>
              </a:spcBef>
              <a:spcAft>
                <a:spcPts val="0"/>
              </a:spcAft>
              <a:buClr>
                <a:schemeClr val="dk2"/>
              </a:buClr>
              <a:buSzPts val="1800"/>
              <a:buChar char="●"/>
            </a:pPr>
            <a:r>
              <a:rPr lang="en-GB" sz="1800">
                <a:solidFill>
                  <a:schemeClr val="dk2"/>
                </a:solidFill>
              </a:rPr>
              <a:t>Lack of in-depth understanding or analysis</a:t>
            </a:r>
            <a:endParaRPr sz="1800">
              <a:solidFill>
                <a:schemeClr val="dk2"/>
              </a:solidFill>
            </a:endParaRPr>
          </a:p>
          <a:p>
            <a:pPr indent="-342900" lvl="0" marL="457200" rtl="0" algn="l">
              <a:spcBef>
                <a:spcPts val="0"/>
              </a:spcBef>
              <a:spcAft>
                <a:spcPts val="0"/>
              </a:spcAft>
              <a:buClr>
                <a:schemeClr val="dk2"/>
              </a:buClr>
              <a:buSzPts val="1800"/>
              <a:buChar char="●"/>
            </a:pPr>
            <a:r>
              <a:rPr lang="en-GB" sz="1800">
                <a:solidFill>
                  <a:schemeClr val="dk2"/>
                </a:solidFill>
              </a:rPr>
              <a:t>“Gaming” of LLMs</a:t>
            </a:r>
            <a:endParaRPr sz="1800">
              <a:solidFill>
                <a:schemeClr val="dk2"/>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7"/>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sp>
        <p:nvSpPr>
          <p:cNvPr id="207" name="Google Shape;207;p27"/>
          <p:cNvSpPr txBox="1"/>
          <p:nvPr>
            <p:ph type="title"/>
          </p:nvPr>
        </p:nvSpPr>
        <p:spPr>
          <a:xfrm>
            <a:off x="12185" y="530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a:solidFill>
                  <a:schemeClr val="dk2"/>
                </a:solidFill>
              </a:rPr>
              <a:t>There are a growing number of AI tools used in peer review</a:t>
            </a:r>
            <a:endParaRPr b="1">
              <a:solidFill>
                <a:schemeClr val="dk2"/>
              </a:solidFill>
            </a:endParaRPr>
          </a:p>
        </p:txBody>
      </p:sp>
      <p:pic>
        <p:nvPicPr>
          <p:cNvPr id="208" name="Google Shape;208;p27" title="Screenshot 2025-09-08 at 19.13.35.png"/>
          <p:cNvPicPr preferRelativeResize="0"/>
          <p:nvPr/>
        </p:nvPicPr>
        <p:blipFill>
          <a:blip r:embed="rId3">
            <a:alphaModFix/>
          </a:blip>
          <a:stretch>
            <a:fillRect/>
          </a:stretch>
        </p:blipFill>
        <p:spPr>
          <a:xfrm>
            <a:off x="308950" y="1268943"/>
            <a:ext cx="1895449" cy="1025775"/>
          </a:xfrm>
          <a:prstGeom prst="rect">
            <a:avLst/>
          </a:prstGeom>
          <a:noFill/>
          <a:ln>
            <a:noFill/>
          </a:ln>
        </p:spPr>
      </p:pic>
      <p:pic>
        <p:nvPicPr>
          <p:cNvPr id="209" name="Google Shape;209;p27" title="Screenshot 2025-09-08 at 19.13.39.png"/>
          <p:cNvPicPr preferRelativeResize="0"/>
          <p:nvPr/>
        </p:nvPicPr>
        <p:blipFill>
          <a:blip r:embed="rId4">
            <a:alphaModFix/>
          </a:blip>
          <a:stretch>
            <a:fillRect/>
          </a:stretch>
        </p:blipFill>
        <p:spPr>
          <a:xfrm>
            <a:off x="1104450" y="2485556"/>
            <a:ext cx="2332000" cy="761850"/>
          </a:xfrm>
          <a:prstGeom prst="rect">
            <a:avLst/>
          </a:prstGeom>
          <a:noFill/>
          <a:ln>
            <a:noFill/>
          </a:ln>
        </p:spPr>
      </p:pic>
      <p:pic>
        <p:nvPicPr>
          <p:cNvPr id="210" name="Google Shape;210;p27" title="Screenshot 2025-09-08 at 19.13.51.png"/>
          <p:cNvPicPr preferRelativeResize="0"/>
          <p:nvPr/>
        </p:nvPicPr>
        <p:blipFill>
          <a:blip r:embed="rId5">
            <a:alphaModFix/>
          </a:blip>
          <a:stretch>
            <a:fillRect/>
          </a:stretch>
        </p:blipFill>
        <p:spPr>
          <a:xfrm>
            <a:off x="2575100" y="1304556"/>
            <a:ext cx="2517550" cy="861775"/>
          </a:xfrm>
          <a:prstGeom prst="rect">
            <a:avLst/>
          </a:prstGeom>
          <a:noFill/>
          <a:ln>
            <a:noFill/>
          </a:ln>
        </p:spPr>
      </p:pic>
      <p:pic>
        <p:nvPicPr>
          <p:cNvPr id="211" name="Google Shape;211;p27" title="Screenshot 2025-09-08 at 19.13.58.png"/>
          <p:cNvPicPr preferRelativeResize="0"/>
          <p:nvPr/>
        </p:nvPicPr>
        <p:blipFill>
          <a:blip r:embed="rId6">
            <a:alphaModFix/>
          </a:blip>
          <a:stretch>
            <a:fillRect/>
          </a:stretch>
        </p:blipFill>
        <p:spPr>
          <a:xfrm>
            <a:off x="3670825" y="2463318"/>
            <a:ext cx="2822242" cy="861750"/>
          </a:xfrm>
          <a:prstGeom prst="rect">
            <a:avLst/>
          </a:prstGeom>
          <a:noFill/>
          <a:ln>
            <a:noFill/>
          </a:ln>
        </p:spPr>
      </p:pic>
      <p:pic>
        <p:nvPicPr>
          <p:cNvPr id="212" name="Google Shape;212;p27" title="Screenshot 2025-09-08 at 19.14.05.png"/>
          <p:cNvPicPr preferRelativeResize="0"/>
          <p:nvPr/>
        </p:nvPicPr>
        <p:blipFill>
          <a:blip r:embed="rId7">
            <a:alphaModFix/>
          </a:blip>
          <a:stretch>
            <a:fillRect/>
          </a:stretch>
        </p:blipFill>
        <p:spPr>
          <a:xfrm>
            <a:off x="5758075" y="1195968"/>
            <a:ext cx="2393475" cy="1025775"/>
          </a:xfrm>
          <a:prstGeom prst="rect">
            <a:avLst/>
          </a:prstGeom>
          <a:noFill/>
          <a:ln>
            <a:noFill/>
          </a:ln>
        </p:spPr>
      </p:pic>
      <p:pic>
        <p:nvPicPr>
          <p:cNvPr id="213" name="Google Shape;213;p27" title="Screenshot 2025-09-08 at 19.14.14.png"/>
          <p:cNvPicPr preferRelativeResize="0"/>
          <p:nvPr/>
        </p:nvPicPr>
        <p:blipFill>
          <a:blip r:embed="rId8">
            <a:alphaModFix/>
          </a:blip>
          <a:stretch>
            <a:fillRect/>
          </a:stretch>
        </p:blipFill>
        <p:spPr>
          <a:xfrm>
            <a:off x="366500" y="3414768"/>
            <a:ext cx="1673900" cy="1375200"/>
          </a:xfrm>
          <a:prstGeom prst="rect">
            <a:avLst/>
          </a:prstGeom>
          <a:noFill/>
          <a:ln>
            <a:noFill/>
          </a:ln>
        </p:spPr>
      </p:pic>
      <p:pic>
        <p:nvPicPr>
          <p:cNvPr id="214" name="Google Shape;214;p27" title="Screenshot 2025-09-08 at 19.14.39.png"/>
          <p:cNvPicPr preferRelativeResize="0"/>
          <p:nvPr/>
        </p:nvPicPr>
        <p:blipFill>
          <a:blip r:embed="rId9">
            <a:alphaModFix/>
          </a:blip>
          <a:stretch>
            <a:fillRect/>
          </a:stretch>
        </p:blipFill>
        <p:spPr>
          <a:xfrm>
            <a:off x="6876521" y="2599706"/>
            <a:ext cx="1895449" cy="684077"/>
          </a:xfrm>
          <a:prstGeom prst="rect">
            <a:avLst/>
          </a:prstGeom>
          <a:noFill/>
          <a:ln>
            <a:noFill/>
          </a:ln>
        </p:spPr>
      </p:pic>
      <p:pic>
        <p:nvPicPr>
          <p:cNvPr id="215" name="Google Shape;215;p27" title="Screenshot 2025-09-08 at 19.19.55.png"/>
          <p:cNvPicPr preferRelativeResize="0"/>
          <p:nvPr/>
        </p:nvPicPr>
        <p:blipFill>
          <a:blip r:embed="rId10">
            <a:alphaModFix/>
          </a:blip>
          <a:stretch>
            <a:fillRect/>
          </a:stretch>
        </p:blipFill>
        <p:spPr>
          <a:xfrm>
            <a:off x="5944400" y="3721619"/>
            <a:ext cx="2143550" cy="539100"/>
          </a:xfrm>
          <a:prstGeom prst="rect">
            <a:avLst/>
          </a:prstGeom>
          <a:noFill/>
          <a:ln>
            <a:noFill/>
          </a:ln>
        </p:spPr>
      </p:pic>
      <p:pic>
        <p:nvPicPr>
          <p:cNvPr id="216" name="Google Shape;216;p27" title="Screenshot 2025-09-08 at 19.39.47.png"/>
          <p:cNvPicPr preferRelativeResize="0"/>
          <p:nvPr/>
        </p:nvPicPr>
        <p:blipFill>
          <a:blip r:embed="rId11">
            <a:alphaModFix/>
          </a:blip>
          <a:stretch>
            <a:fillRect/>
          </a:stretch>
        </p:blipFill>
        <p:spPr>
          <a:xfrm>
            <a:off x="2581275" y="3721618"/>
            <a:ext cx="2822250" cy="72934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28"/>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sp>
        <p:nvSpPr>
          <p:cNvPr id="222" name="Google Shape;222;p28"/>
          <p:cNvSpPr txBox="1"/>
          <p:nvPr>
            <p:ph type="title"/>
          </p:nvPr>
        </p:nvSpPr>
        <p:spPr>
          <a:xfrm>
            <a:off x="12185" y="530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a:solidFill>
                  <a:schemeClr val="dk2"/>
                </a:solidFill>
              </a:rPr>
              <a:t>Current use of AI in preprint peer review</a:t>
            </a:r>
            <a:endParaRPr b="1">
              <a:solidFill>
                <a:schemeClr val="dk2"/>
              </a:solidFill>
            </a:endParaRPr>
          </a:p>
        </p:txBody>
      </p:sp>
      <p:sp>
        <p:nvSpPr>
          <p:cNvPr id="223" name="Google Shape;223;p28"/>
          <p:cNvSpPr txBox="1"/>
          <p:nvPr/>
        </p:nvSpPr>
        <p:spPr>
          <a:xfrm>
            <a:off x="521800" y="1617600"/>
            <a:ext cx="7879200" cy="17367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Char char="●"/>
            </a:pPr>
            <a:r>
              <a:rPr lang="en-GB" sz="1800">
                <a:solidFill>
                  <a:schemeClr val="dk2"/>
                </a:solidFill>
              </a:rPr>
              <a:t>Help identify potential reviewers</a:t>
            </a:r>
            <a:endParaRPr sz="1800">
              <a:solidFill>
                <a:schemeClr val="dk2"/>
              </a:solidFill>
            </a:endParaRPr>
          </a:p>
          <a:p>
            <a:pPr indent="-342900" lvl="0" marL="457200" rtl="0" algn="l">
              <a:spcBef>
                <a:spcPts val="0"/>
              </a:spcBef>
              <a:spcAft>
                <a:spcPts val="0"/>
              </a:spcAft>
              <a:buClr>
                <a:schemeClr val="dk2"/>
              </a:buClr>
              <a:buSzPts val="1800"/>
              <a:buChar char="●"/>
            </a:pPr>
            <a:r>
              <a:rPr lang="en-GB" sz="1800">
                <a:solidFill>
                  <a:schemeClr val="dk2"/>
                </a:solidFill>
              </a:rPr>
              <a:t>Automated checks on manuscripts</a:t>
            </a:r>
            <a:endParaRPr sz="1800">
              <a:solidFill>
                <a:schemeClr val="dk2"/>
              </a:solidFill>
            </a:endParaRPr>
          </a:p>
          <a:p>
            <a:pPr indent="-342900" lvl="0" marL="457200" rtl="0" algn="l">
              <a:spcBef>
                <a:spcPts val="0"/>
              </a:spcBef>
              <a:spcAft>
                <a:spcPts val="0"/>
              </a:spcAft>
              <a:buClr>
                <a:schemeClr val="dk2"/>
              </a:buClr>
              <a:buSzPts val="1800"/>
              <a:buChar char="●"/>
            </a:pPr>
            <a:r>
              <a:rPr lang="en-GB" sz="1800">
                <a:solidFill>
                  <a:schemeClr val="dk2"/>
                </a:solidFill>
              </a:rPr>
              <a:t>Summarising peer review reports</a:t>
            </a:r>
            <a:endParaRPr sz="1800">
              <a:solidFill>
                <a:schemeClr val="dk2"/>
              </a:solidFill>
            </a:endParaRPr>
          </a:p>
          <a:p>
            <a:pPr indent="-342900" lvl="0" marL="457200" rtl="0" algn="l">
              <a:spcBef>
                <a:spcPts val="0"/>
              </a:spcBef>
              <a:spcAft>
                <a:spcPts val="0"/>
              </a:spcAft>
              <a:buClr>
                <a:schemeClr val="dk2"/>
              </a:buClr>
              <a:buSzPts val="1800"/>
              <a:buChar char="●"/>
            </a:pPr>
            <a:r>
              <a:rPr lang="en-GB" sz="1800">
                <a:solidFill>
                  <a:schemeClr val="dk2"/>
                </a:solidFill>
              </a:rPr>
              <a:t>Improving grammar and language in peer review reports</a:t>
            </a:r>
            <a:endParaRPr sz="1800">
              <a:solidFill>
                <a:schemeClr val="dk2"/>
              </a:solidFill>
            </a:endParaRPr>
          </a:p>
          <a:p>
            <a:pPr indent="-342900" lvl="0" marL="457200" rtl="0" algn="l">
              <a:spcBef>
                <a:spcPts val="0"/>
              </a:spcBef>
              <a:spcAft>
                <a:spcPts val="0"/>
              </a:spcAft>
              <a:buClr>
                <a:schemeClr val="dk2"/>
              </a:buClr>
              <a:buSzPts val="1800"/>
              <a:buChar char="●"/>
            </a:pPr>
            <a:r>
              <a:rPr lang="en-GB" sz="1800">
                <a:solidFill>
                  <a:schemeClr val="dk2"/>
                </a:solidFill>
              </a:rPr>
              <a:t>Writing full peer review reports with or without human oversight</a:t>
            </a:r>
            <a:endParaRPr sz="1800">
              <a:solidFill>
                <a:schemeClr val="dk2"/>
              </a:solidFill>
            </a:endParaRPr>
          </a:p>
        </p:txBody>
      </p:sp>
      <p:sp>
        <p:nvSpPr>
          <p:cNvPr id="224" name="Google Shape;224;p28"/>
          <p:cNvSpPr txBox="1"/>
          <p:nvPr/>
        </p:nvSpPr>
        <p:spPr>
          <a:xfrm>
            <a:off x="12350" y="4741358"/>
            <a:ext cx="87963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800" u="sng">
                <a:solidFill>
                  <a:schemeClr val="hlink"/>
                </a:solidFill>
                <a:hlinkClick r:id="rId3"/>
              </a:rPr>
              <a:t>https://onlinelibrary.wiley.com/doi/full/10.1002/leap.1638</a:t>
            </a:r>
            <a:r>
              <a:rPr lang="en-GB" sz="800"/>
              <a:t> | </a:t>
            </a:r>
            <a:r>
              <a:rPr lang="en-GB" sz="800" u="sng">
                <a:solidFill>
                  <a:schemeClr val="hlink"/>
                </a:solidFill>
                <a:hlinkClick r:id="rId4"/>
              </a:rPr>
              <a:t>https://onlinelibrary.wiley.com/doi/full/10.1002/leap.1570</a:t>
            </a:r>
            <a:r>
              <a:rPr lang="en-GB" sz="800"/>
              <a:t> | </a:t>
            </a:r>
            <a:r>
              <a:rPr lang="en-GB" sz="800" u="sng">
                <a:solidFill>
                  <a:schemeClr val="hlink"/>
                </a:solidFill>
                <a:hlinkClick r:id="rId5"/>
              </a:rPr>
              <a:t>https://www.tandfonline.com/doi/full/10.1080/07294360.2024.2445575</a:t>
            </a:r>
            <a:r>
              <a:rPr lang="en-GB" sz="800"/>
              <a:t> </a:t>
            </a:r>
            <a:r>
              <a:rPr lang="en-GB" sz="800"/>
              <a:t> </a:t>
            </a:r>
            <a:endParaRPr sz="8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29"/>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pic>
        <p:nvPicPr>
          <p:cNvPr id="230" name="Google Shape;230;p29" title="Screenshot 2025-09-07 at 15.24.38.png"/>
          <p:cNvPicPr preferRelativeResize="0"/>
          <p:nvPr/>
        </p:nvPicPr>
        <p:blipFill>
          <a:blip r:embed="rId3">
            <a:alphaModFix/>
          </a:blip>
          <a:stretch>
            <a:fillRect/>
          </a:stretch>
        </p:blipFill>
        <p:spPr>
          <a:xfrm>
            <a:off x="469633" y="167867"/>
            <a:ext cx="8371225" cy="4712925"/>
          </a:xfrm>
          <a:prstGeom prst="rect">
            <a:avLst/>
          </a:prstGeom>
          <a:noFill/>
          <a:ln>
            <a:noFill/>
          </a:ln>
        </p:spPr>
      </p:pic>
      <p:sp>
        <p:nvSpPr>
          <p:cNvPr id="231" name="Google Shape;231;p29"/>
          <p:cNvSpPr txBox="1"/>
          <p:nvPr/>
        </p:nvSpPr>
        <p:spPr>
          <a:xfrm>
            <a:off x="2869930" y="4514414"/>
            <a:ext cx="3257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u="sng">
                <a:solidFill>
                  <a:schemeClr val="hlink"/>
                </a:solidFill>
                <a:hlinkClick r:id="rId4"/>
              </a:rPr>
              <a:t>https://zenodo.org/records/17036187</a:t>
            </a:r>
            <a:r>
              <a:rPr lang="en-GB"/>
              <a:t>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30"/>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sp>
        <p:nvSpPr>
          <p:cNvPr id="237" name="Google Shape;237;p30"/>
          <p:cNvSpPr txBox="1"/>
          <p:nvPr>
            <p:ph type="title"/>
          </p:nvPr>
        </p:nvSpPr>
        <p:spPr>
          <a:xfrm>
            <a:off x="12185" y="8349"/>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a:solidFill>
                  <a:schemeClr val="dk2"/>
                </a:solidFill>
              </a:rPr>
              <a:t>5 g</a:t>
            </a:r>
            <a:r>
              <a:rPr b="1" lang="en-GB">
                <a:solidFill>
                  <a:schemeClr val="dk2"/>
                </a:solidFill>
              </a:rPr>
              <a:t>uiding principles</a:t>
            </a:r>
            <a:endParaRPr b="1">
              <a:solidFill>
                <a:schemeClr val="dk2"/>
              </a:solidFill>
            </a:endParaRPr>
          </a:p>
        </p:txBody>
      </p:sp>
      <p:pic>
        <p:nvPicPr>
          <p:cNvPr id="238" name="Google Shape;238;p30" title="transparent.png"/>
          <p:cNvPicPr preferRelativeResize="0"/>
          <p:nvPr/>
        </p:nvPicPr>
        <p:blipFill>
          <a:blip r:embed="rId3">
            <a:alphaModFix/>
          </a:blip>
          <a:stretch>
            <a:fillRect/>
          </a:stretch>
        </p:blipFill>
        <p:spPr>
          <a:xfrm>
            <a:off x="405825" y="625775"/>
            <a:ext cx="2210625" cy="1628875"/>
          </a:xfrm>
          <a:prstGeom prst="rect">
            <a:avLst/>
          </a:prstGeom>
          <a:noFill/>
          <a:ln>
            <a:noFill/>
          </a:ln>
        </p:spPr>
      </p:pic>
      <p:sp>
        <p:nvSpPr>
          <p:cNvPr id="239" name="Google Shape;239;p30"/>
          <p:cNvSpPr txBox="1"/>
          <p:nvPr/>
        </p:nvSpPr>
        <p:spPr>
          <a:xfrm>
            <a:off x="793475" y="2302675"/>
            <a:ext cx="13311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GB">
                <a:solidFill>
                  <a:schemeClr val="dk1"/>
                </a:solidFill>
              </a:rPr>
              <a:t>Transparency</a:t>
            </a:r>
            <a:endParaRPr/>
          </a:p>
        </p:txBody>
      </p:sp>
      <p:sp>
        <p:nvSpPr>
          <p:cNvPr id="240" name="Google Shape;240;p30"/>
          <p:cNvSpPr txBox="1"/>
          <p:nvPr/>
        </p:nvSpPr>
        <p:spPr>
          <a:xfrm>
            <a:off x="3730500" y="2302675"/>
            <a:ext cx="16068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GB">
                <a:solidFill>
                  <a:schemeClr val="dk1"/>
                </a:solidFill>
              </a:rPr>
              <a:t>Human Oversight</a:t>
            </a:r>
            <a:endParaRPr/>
          </a:p>
        </p:txBody>
      </p:sp>
      <p:sp>
        <p:nvSpPr>
          <p:cNvPr id="241" name="Google Shape;241;p30"/>
          <p:cNvSpPr txBox="1"/>
          <p:nvPr/>
        </p:nvSpPr>
        <p:spPr>
          <a:xfrm>
            <a:off x="6279875" y="2302675"/>
            <a:ext cx="24342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GB">
                <a:solidFill>
                  <a:schemeClr val="dk1"/>
                </a:solidFill>
              </a:rPr>
              <a:t>Security and Confidentiality</a:t>
            </a:r>
            <a:endParaRPr/>
          </a:p>
        </p:txBody>
      </p:sp>
      <p:sp>
        <p:nvSpPr>
          <p:cNvPr id="242" name="Google Shape;242;p30"/>
          <p:cNvSpPr txBox="1"/>
          <p:nvPr/>
        </p:nvSpPr>
        <p:spPr>
          <a:xfrm>
            <a:off x="1937175" y="4531125"/>
            <a:ext cx="19125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GB">
                <a:solidFill>
                  <a:schemeClr val="dk1"/>
                </a:solidFill>
              </a:rPr>
              <a:t>Quality and Integrity</a:t>
            </a:r>
            <a:endParaRPr/>
          </a:p>
        </p:txBody>
      </p:sp>
      <p:sp>
        <p:nvSpPr>
          <p:cNvPr id="243" name="Google Shape;243;p30"/>
          <p:cNvSpPr txBox="1"/>
          <p:nvPr/>
        </p:nvSpPr>
        <p:spPr>
          <a:xfrm>
            <a:off x="4798946" y="4531113"/>
            <a:ext cx="25908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GB">
                <a:solidFill>
                  <a:schemeClr val="dk1"/>
                </a:solidFill>
              </a:rPr>
              <a:t>Ethical and Unbiased Review</a:t>
            </a:r>
            <a:endParaRPr/>
          </a:p>
        </p:txBody>
      </p:sp>
      <p:pic>
        <p:nvPicPr>
          <p:cNvPr id="244" name="Google Shape;244;p30" title="policies &amp; report.png"/>
          <p:cNvPicPr preferRelativeResize="0"/>
          <p:nvPr/>
        </p:nvPicPr>
        <p:blipFill>
          <a:blip r:embed="rId4">
            <a:alphaModFix/>
          </a:blip>
          <a:stretch>
            <a:fillRect/>
          </a:stretch>
        </p:blipFill>
        <p:spPr>
          <a:xfrm>
            <a:off x="1729074" y="2819600"/>
            <a:ext cx="2340964" cy="1724925"/>
          </a:xfrm>
          <a:prstGeom prst="rect">
            <a:avLst/>
          </a:prstGeom>
          <a:noFill/>
          <a:ln>
            <a:noFill/>
          </a:ln>
        </p:spPr>
      </p:pic>
      <p:pic>
        <p:nvPicPr>
          <p:cNvPr id="245" name="Google Shape;245;p30" title="networks.png"/>
          <p:cNvPicPr preferRelativeResize="0"/>
          <p:nvPr/>
        </p:nvPicPr>
        <p:blipFill>
          <a:blip r:embed="rId5">
            <a:alphaModFix/>
          </a:blip>
          <a:stretch>
            <a:fillRect/>
          </a:stretch>
        </p:blipFill>
        <p:spPr>
          <a:xfrm>
            <a:off x="4956446" y="2819612"/>
            <a:ext cx="2275800" cy="1676900"/>
          </a:xfrm>
          <a:prstGeom prst="rect">
            <a:avLst/>
          </a:prstGeom>
          <a:noFill/>
          <a:ln>
            <a:noFill/>
          </a:ln>
        </p:spPr>
      </p:pic>
      <p:pic>
        <p:nvPicPr>
          <p:cNvPr id="246" name="Google Shape;246;p30" title="human oversight.png"/>
          <p:cNvPicPr preferRelativeResize="0"/>
          <p:nvPr/>
        </p:nvPicPr>
        <p:blipFill>
          <a:blip r:embed="rId6">
            <a:alphaModFix/>
          </a:blip>
          <a:stretch>
            <a:fillRect/>
          </a:stretch>
        </p:blipFill>
        <p:spPr>
          <a:xfrm>
            <a:off x="3272600" y="577750"/>
            <a:ext cx="2275792" cy="1676900"/>
          </a:xfrm>
          <a:prstGeom prst="rect">
            <a:avLst/>
          </a:prstGeom>
          <a:noFill/>
          <a:ln>
            <a:noFill/>
          </a:ln>
        </p:spPr>
      </p:pic>
      <p:pic>
        <p:nvPicPr>
          <p:cNvPr id="247" name="Google Shape;247;p30" title="human oversight_1.png"/>
          <p:cNvPicPr preferRelativeResize="0"/>
          <p:nvPr/>
        </p:nvPicPr>
        <p:blipFill>
          <a:blip r:embed="rId7">
            <a:alphaModFix/>
          </a:blip>
          <a:stretch>
            <a:fillRect/>
          </a:stretch>
        </p:blipFill>
        <p:spPr>
          <a:xfrm>
            <a:off x="6272421" y="577746"/>
            <a:ext cx="2340975" cy="172492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4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4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4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4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1"/>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sp>
        <p:nvSpPr>
          <p:cNvPr id="253" name="Google Shape;253;p31"/>
          <p:cNvSpPr txBox="1"/>
          <p:nvPr>
            <p:ph type="title"/>
          </p:nvPr>
        </p:nvSpPr>
        <p:spPr>
          <a:xfrm>
            <a:off x="12185" y="530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a:solidFill>
                  <a:schemeClr val="dk2"/>
                </a:solidFill>
              </a:rPr>
              <a:t>Guide to implementing the best practices</a:t>
            </a:r>
            <a:endParaRPr b="1">
              <a:solidFill>
                <a:schemeClr val="dk2"/>
              </a:solidFill>
            </a:endParaRPr>
          </a:p>
        </p:txBody>
      </p:sp>
      <p:pic>
        <p:nvPicPr>
          <p:cNvPr id="254" name="Google Shape;254;p31" title="5 actionable steps to implement AI best practices.png"/>
          <p:cNvPicPr preferRelativeResize="0"/>
          <p:nvPr/>
        </p:nvPicPr>
        <p:blipFill rotWithShape="1">
          <a:blip r:embed="rId3">
            <a:alphaModFix/>
          </a:blip>
          <a:srcRect b="64202" l="0" r="0" t="22899"/>
          <a:stretch/>
        </p:blipFill>
        <p:spPr>
          <a:xfrm>
            <a:off x="283250" y="890788"/>
            <a:ext cx="8688250" cy="336192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2"/>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sp>
        <p:nvSpPr>
          <p:cNvPr id="260" name="Google Shape;260;p32"/>
          <p:cNvSpPr txBox="1"/>
          <p:nvPr>
            <p:ph type="title"/>
          </p:nvPr>
        </p:nvSpPr>
        <p:spPr>
          <a:xfrm>
            <a:off x="12185" y="530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a:solidFill>
                  <a:schemeClr val="dk2"/>
                </a:solidFill>
              </a:rPr>
              <a:t>Guide to implementing the best practices</a:t>
            </a:r>
            <a:endParaRPr b="1">
              <a:solidFill>
                <a:schemeClr val="dk2"/>
              </a:solidFill>
            </a:endParaRPr>
          </a:p>
        </p:txBody>
      </p:sp>
      <p:pic>
        <p:nvPicPr>
          <p:cNvPr id="261" name="Google Shape;261;p32" title="5 actionable steps to implement AI best practices.png"/>
          <p:cNvPicPr preferRelativeResize="0"/>
          <p:nvPr/>
        </p:nvPicPr>
        <p:blipFill rotWithShape="1">
          <a:blip r:embed="rId3">
            <a:alphaModFix/>
          </a:blip>
          <a:srcRect b="51245" l="0" r="0" t="35855"/>
          <a:stretch/>
        </p:blipFill>
        <p:spPr>
          <a:xfrm>
            <a:off x="283250" y="890788"/>
            <a:ext cx="8688250" cy="336192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pic>
        <p:nvPicPr>
          <p:cNvPr id="71" name="Google Shape;71;p15"/>
          <p:cNvPicPr preferRelativeResize="0"/>
          <p:nvPr/>
        </p:nvPicPr>
        <p:blipFill rotWithShape="1">
          <a:blip r:embed="rId3">
            <a:alphaModFix/>
          </a:blip>
          <a:srcRect b="0" l="0" r="46015" t="24064"/>
          <a:stretch/>
        </p:blipFill>
        <p:spPr>
          <a:xfrm>
            <a:off x="2845275" y="20000"/>
            <a:ext cx="3911151" cy="5103499"/>
          </a:xfrm>
          <a:prstGeom prst="rect">
            <a:avLst/>
          </a:prstGeom>
          <a:noFill/>
          <a:ln>
            <a:noFill/>
          </a:ln>
        </p:spPr>
      </p:pic>
      <p:sp>
        <p:nvSpPr>
          <p:cNvPr id="72" name="Google Shape;72;p15"/>
          <p:cNvSpPr txBox="1"/>
          <p:nvPr>
            <p:ph type="title"/>
          </p:nvPr>
        </p:nvSpPr>
        <p:spPr>
          <a:xfrm>
            <a:off x="389450" y="20000"/>
            <a:ext cx="2815200" cy="1120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sz="4000">
                <a:solidFill>
                  <a:schemeClr val="dk2"/>
                </a:solidFill>
              </a:rPr>
              <a:t>Publish</a:t>
            </a:r>
            <a:endParaRPr sz="4000">
              <a:solidFill>
                <a:schemeClr val="dk2"/>
              </a:solidFill>
            </a:endParaRPr>
          </a:p>
        </p:txBody>
      </p:sp>
      <p:sp>
        <p:nvSpPr>
          <p:cNvPr id="73" name="Google Shape;73;p15"/>
          <p:cNvSpPr txBox="1"/>
          <p:nvPr>
            <p:ph type="title"/>
          </p:nvPr>
        </p:nvSpPr>
        <p:spPr>
          <a:xfrm>
            <a:off x="316075" y="1586325"/>
            <a:ext cx="2815200" cy="1923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sz="4000">
                <a:solidFill>
                  <a:schemeClr val="dk2"/>
                </a:solidFill>
              </a:rPr>
              <a:t>Integrity</a:t>
            </a:r>
            <a:endParaRPr sz="4000">
              <a:solidFill>
                <a:schemeClr val="dk2"/>
              </a:solidFill>
            </a:endParaRPr>
          </a:p>
          <a:p>
            <a:pPr indent="0" lvl="0" marL="0" rtl="0" algn="l">
              <a:lnSpc>
                <a:spcPct val="100000"/>
              </a:lnSpc>
              <a:spcBef>
                <a:spcPts val="0"/>
              </a:spcBef>
              <a:spcAft>
                <a:spcPts val="0"/>
              </a:spcAft>
              <a:buSzPts val="2800"/>
              <a:buNone/>
            </a:pPr>
            <a:r>
              <a:rPr lang="en-GB" sz="4000">
                <a:solidFill>
                  <a:schemeClr val="dk2"/>
                </a:solidFill>
              </a:rPr>
              <a:t>&amp;</a:t>
            </a:r>
            <a:endParaRPr sz="4000">
              <a:solidFill>
                <a:schemeClr val="dk2"/>
              </a:solidFill>
            </a:endParaRPr>
          </a:p>
          <a:p>
            <a:pPr indent="0" lvl="0" marL="0" rtl="0" algn="l">
              <a:lnSpc>
                <a:spcPct val="100000"/>
              </a:lnSpc>
              <a:spcBef>
                <a:spcPts val="0"/>
              </a:spcBef>
              <a:spcAft>
                <a:spcPts val="0"/>
              </a:spcAft>
              <a:buSzPts val="2800"/>
              <a:buNone/>
            </a:pPr>
            <a:r>
              <a:rPr lang="en-GB" sz="4000">
                <a:solidFill>
                  <a:schemeClr val="dk2"/>
                </a:solidFill>
              </a:rPr>
              <a:t>Trust</a:t>
            </a:r>
            <a:endParaRPr sz="4000">
              <a:solidFill>
                <a:schemeClr val="dk2"/>
              </a:solidFill>
            </a:endParaRPr>
          </a:p>
        </p:txBody>
      </p:sp>
      <p:cxnSp>
        <p:nvCxnSpPr>
          <p:cNvPr id="74" name="Google Shape;74;p15"/>
          <p:cNvCxnSpPr/>
          <p:nvPr/>
        </p:nvCxnSpPr>
        <p:spPr>
          <a:xfrm>
            <a:off x="2596450" y="63500"/>
            <a:ext cx="7200" cy="903000"/>
          </a:xfrm>
          <a:prstGeom prst="straightConnector1">
            <a:avLst/>
          </a:prstGeom>
          <a:noFill/>
          <a:ln cap="flat" cmpd="sng" w="28575">
            <a:solidFill>
              <a:srgbClr val="E06666"/>
            </a:solidFill>
            <a:prstDash val="solid"/>
            <a:round/>
            <a:headEnd len="sm" w="sm" type="none"/>
            <a:tailEnd len="sm" w="sm" type="none"/>
          </a:ln>
        </p:spPr>
      </p:cxnSp>
      <p:cxnSp>
        <p:nvCxnSpPr>
          <p:cNvPr id="75" name="Google Shape;75;p15"/>
          <p:cNvCxnSpPr/>
          <p:nvPr/>
        </p:nvCxnSpPr>
        <p:spPr>
          <a:xfrm flipH="1">
            <a:off x="2786950" y="1023050"/>
            <a:ext cx="14100" cy="3732300"/>
          </a:xfrm>
          <a:prstGeom prst="straightConnector1">
            <a:avLst/>
          </a:prstGeom>
          <a:noFill/>
          <a:ln cap="flat" cmpd="sng" w="28575">
            <a:solidFill>
              <a:srgbClr val="6D9EEB"/>
            </a:solidFill>
            <a:prstDash val="solid"/>
            <a:round/>
            <a:headEnd len="sm" w="sm" type="none"/>
            <a:tailEnd len="sm" w="sm" type="none"/>
          </a:ln>
        </p:spPr>
      </p:cxnSp>
      <p:sp>
        <p:nvSpPr>
          <p:cNvPr id="76" name="Google Shape;76;p15"/>
          <p:cNvSpPr txBox="1"/>
          <p:nvPr>
            <p:ph type="title"/>
          </p:nvPr>
        </p:nvSpPr>
        <p:spPr>
          <a:xfrm>
            <a:off x="7034400" y="2104700"/>
            <a:ext cx="2193000" cy="696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sz="3000">
                <a:solidFill>
                  <a:schemeClr val="dk2"/>
                </a:solidFill>
              </a:rPr>
              <a:t>Scholar-led</a:t>
            </a:r>
            <a:endParaRPr sz="3000">
              <a:solidFill>
                <a:schemeClr val="dk2"/>
              </a:solidFill>
            </a:endParaRPr>
          </a:p>
        </p:txBody>
      </p:sp>
      <p:cxnSp>
        <p:nvCxnSpPr>
          <p:cNvPr id="77" name="Google Shape;77;p15"/>
          <p:cNvCxnSpPr/>
          <p:nvPr/>
        </p:nvCxnSpPr>
        <p:spPr>
          <a:xfrm>
            <a:off x="7034400" y="52950"/>
            <a:ext cx="5700" cy="5037600"/>
          </a:xfrm>
          <a:prstGeom prst="straightConnector1">
            <a:avLst/>
          </a:prstGeom>
          <a:noFill/>
          <a:ln cap="flat" cmpd="sng" w="28575">
            <a:solidFill>
              <a:srgbClr val="B4A7D6"/>
            </a:solidFill>
            <a:prstDash val="solid"/>
            <a:round/>
            <a:headEnd len="sm" w="sm" type="none"/>
            <a:tailEnd len="sm" w="sm" type="none"/>
          </a:ln>
        </p:spPr>
      </p:cxnSp>
      <p:sp>
        <p:nvSpPr>
          <p:cNvPr id="78" name="Google Shape;78;p15"/>
          <p:cNvSpPr txBox="1"/>
          <p:nvPr/>
        </p:nvSpPr>
        <p:spPr>
          <a:xfrm>
            <a:off x="4728650" y="4846650"/>
            <a:ext cx="66705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GB" sz="1000" u="sng" cap="none" strike="noStrike">
                <a:solidFill>
                  <a:srgbClr val="0097A7"/>
                </a:solidFill>
                <a:latin typeface="Arial"/>
                <a:ea typeface="Arial"/>
                <a:cs typeface="Arial"/>
                <a:sym typeface="Arial"/>
                <a:hlinkClick r:id="rId4">
                  <a:extLst>
                    <a:ext uri="{A12FA001-AC4F-418D-AE19-62706E023703}">
                      <ahyp:hlinkClr val="tx"/>
                    </a:ext>
                  </a:extLst>
                </a:hlinkClick>
              </a:rPr>
              <a:t>https://journals.plos.org/plosbiology/article?id=10.1371/journal.pbio.3002234</a:t>
            </a:r>
            <a:r>
              <a:rPr b="0" i="0" lang="en-GB"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p:txBody>
      </p:sp>
      <p:sp>
        <p:nvSpPr>
          <p:cNvPr id="79" name="Google Shape;79;p15"/>
          <p:cNvSpPr txBox="1"/>
          <p:nvPr>
            <p:ph type="title"/>
          </p:nvPr>
        </p:nvSpPr>
        <p:spPr>
          <a:xfrm>
            <a:off x="334775" y="4196925"/>
            <a:ext cx="3036300" cy="1120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sz="3300">
                <a:solidFill>
                  <a:schemeClr val="dk2"/>
                </a:solidFill>
              </a:rPr>
              <a:t>Assessment</a:t>
            </a:r>
            <a:endParaRPr sz="3300">
              <a:solidFill>
                <a:schemeClr val="dk2"/>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33"/>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sp>
        <p:nvSpPr>
          <p:cNvPr id="267" name="Google Shape;267;p33"/>
          <p:cNvSpPr txBox="1"/>
          <p:nvPr>
            <p:ph type="title"/>
          </p:nvPr>
        </p:nvSpPr>
        <p:spPr>
          <a:xfrm>
            <a:off x="12185" y="530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a:solidFill>
                  <a:schemeClr val="dk2"/>
                </a:solidFill>
              </a:rPr>
              <a:t>Guide to implementing the best practices</a:t>
            </a:r>
            <a:endParaRPr b="1">
              <a:solidFill>
                <a:schemeClr val="dk2"/>
              </a:solidFill>
            </a:endParaRPr>
          </a:p>
        </p:txBody>
      </p:sp>
      <p:pic>
        <p:nvPicPr>
          <p:cNvPr id="268" name="Google Shape;268;p33" title="5 actionable steps to implement AI best practices.png"/>
          <p:cNvPicPr preferRelativeResize="0"/>
          <p:nvPr/>
        </p:nvPicPr>
        <p:blipFill rotWithShape="1">
          <a:blip r:embed="rId3">
            <a:alphaModFix/>
          </a:blip>
          <a:srcRect b="38577" l="0" r="0" t="48524"/>
          <a:stretch/>
        </p:blipFill>
        <p:spPr>
          <a:xfrm>
            <a:off x="283250" y="890788"/>
            <a:ext cx="8688250" cy="3361923"/>
          </a:xfrm>
          <a:prstGeom prst="rect">
            <a:avLst/>
          </a:prstGeom>
          <a:noFill/>
          <a:ln>
            <a:noFill/>
          </a:ln>
        </p:spPr>
      </p:pic>
      <p:pic>
        <p:nvPicPr>
          <p:cNvPr id="269" name="Google Shape;269;p33" title="Screenshot 2025-09-08 at 14.31.21.png"/>
          <p:cNvPicPr preferRelativeResize="0"/>
          <p:nvPr/>
        </p:nvPicPr>
        <p:blipFill>
          <a:blip r:embed="rId4">
            <a:alphaModFix/>
          </a:blip>
          <a:stretch>
            <a:fillRect/>
          </a:stretch>
        </p:blipFill>
        <p:spPr>
          <a:xfrm>
            <a:off x="1848325" y="697527"/>
            <a:ext cx="5289769" cy="4078251"/>
          </a:xfrm>
          <a:prstGeom prst="rect">
            <a:avLst/>
          </a:prstGeom>
          <a:noFill/>
          <a:ln cap="flat" cmpd="sng" w="38100">
            <a:solidFill>
              <a:srgbClr val="A64D79"/>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34"/>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sp>
        <p:nvSpPr>
          <p:cNvPr id="275" name="Google Shape;275;p34"/>
          <p:cNvSpPr txBox="1"/>
          <p:nvPr>
            <p:ph type="title"/>
          </p:nvPr>
        </p:nvSpPr>
        <p:spPr>
          <a:xfrm>
            <a:off x="12185" y="530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a:solidFill>
                  <a:schemeClr val="dk2"/>
                </a:solidFill>
              </a:rPr>
              <a:t>Guide to implementing the best practices</a:t>
            </a:r>
            <a:endParaRPr b="1">
              <a:solidFill>
                <a:schemeClr val="dk2"/>
              </a:solidFill>
            </a:endParaRPr>
          </a:p>
        </p:txBody>
      </p:sp>
      <p:pic>
        <p:nvPicPr>
          <p:cNvPr id="276" name="Google Shape;276;p34" title="5 actionable steps to implement AI best practices.png"/>
          <p:cNvPicPr preferRelativeResize="0"/>
          <p:nvPr/>
        </p:nvPicPr>
        <p:blipFill rotWithShape="1">
          <a:blip r:embed="rId3">
            <a:alphaModFix/>
          </a:blip>
          <a:srcRect b="26022" l="0" r="0" t="61079"/>
          <a:stretch/>
        </p:blipFill>
        <p:spPr>
          <a:xfrm>
            <a:off x="283250" y="890788"/>
            <a:ext cx="8688250" cy="336192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35"/>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sp>
        <p:nvSpPr>
          <p:cNvPr id="282" name="Google Shape;282;p35"/>
          <p:cNvSpPr txBox="1"/>
          <p:nvPr>
            <p:ph type="title"/>
          </p:nvPr>
        </p:nvSpPr>
        <p:spPr>
          <a:xfrm>
            <a:off x="12185" y="530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a:solidFill>
                  <a:schemeClr val="dk2"/>
                </a:solidFill>
              </a:rPr>
              <a:t>Guide to implementing the best practices</a:t>
            </a:r>
            <a:endParaRPr b="1">
              <a:solidFill>
                <a:schemeClr val="dk2"/>
              </a:solidFill>
            </a:endParaRPr>
          </a:p>
        </p:txBody>
      </p:sp>
      <p:pic>
        <p:nvPicPr>
          <p:cNvPr id="283" name="Google Shape;283;p35" title="5 actionable steps to implement AI best practices.png"/>
          <p:cNvPicPr preferRelativeResize="0"/>
          <p:nvPr/>
        </p:nvPicPr>
        <p:blipFill rotWithShape="1">
          <a:blip r:embed="rId3">
            <a:alphaModFix/>
          </a:blip>
          <a:srcRect b="13225" l="-1200" r="1199" t="73875"/>
          <a:stretch/>
        </p:blipFill>
        <p:spPr>
          <a:xfrm>
            <a:off x="283250" y="890788"/>
            <a:ext cx="8688250" cy="336192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36"/>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sp>
        <p:nvSpPr>
          <p:cNvPr id="289" name="Google Shape;289;p36"/>
          <p:cNvSpPr txBox="1"/>
          <p:nvPr>
            <p:ph type="title"/>
          </p:nvPr>
        </p:nvSpPr>
        <p:spPr>
          <a:xfrm>
            <a:off x="12185" y="530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a:solidFill>
                  <a:schemeClr val="dk2"/>
                </a:solidFill>
              </a:rPr>
              <a:t>Who has a voice?</a:t>
            </a:r>
            <a:endParaRPr b="1">
              <a:solidFill>
                <a:schemeClr val="dk2"/>
              </a:solidFill>
            </a:endParaRPr>
          </a:p>
        </p:txBody>
      </p:sp>
      <p:sp>
        <p:nvSpPr>
          <p:cNvPr id="290" name="Google Shape;290;p36"/>
          <p:cNvSpPr txBox="1"/>
          <p:nvPr/>
        </p:nvSpPr>
        <p:spPr>
          <a:xfrm>
            <a:off x="529275" y="736487"/>
            <a:ext cx="7879200" cy="16026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Char char="●"/>
            </a:pPr>
            <a:r>
              <a:rPr lang="en-GB" sz="1800">
                <a:solidFill>
                  <a:schemeClr val="dk2"/>
                </a:solidFill>
              </a:rPr>
              <a:t>When comes to preprint review this is about ensuring that humans have a voice</a:t>
            </a:r>
            <a:endParaRPr sz="1800">
              <a:solidFill>
                <a:schemeClr val="dk2"/>
              </a:solidFill>
            </a:endParaRPr>
          </a:p>
          <a:p>
            <a:pPr indent="-342900" lvl="0" marL="457200" rtl="0" algn="l">
              <a:spcBef>
                <a:spcPts val="0"/>
              </a:spcBef>
              <a:spcAft>
                <a:spcPts val="0"/>
              </a:spcAft>
              <a:buClr>
                <a:schemeClr val="dk2"/>
              </a:buClr>
              <a:buSzPts val="1800"/>
              <a:buChar char="●"/>
            </a:pPr>
            <a:r>
              <a:rPr lang="en-GB" sz="1800">
                <a:solidFill>
                  <a:schemeClr val="dk2"/>
                </a:solidFill>
              </a:rPr>
              <a:t>That such guidelines are created collaboratively with all necessary stakeholders</a:t>
            </a:r>
            <a:endParaRPr sz="1800">
              <a:solidFill>
                <a:schemeClr val="dk2"/>
              </a:solidFill>
            </a:endParaRPr>
          </a:p>
          <a:p>
            <a:pPr indent="-342900" lvl="0" marL="457200" rtl="0" algn="l">
              <a:spcBef>
                <a:spcPts val="0"/>
              </a:spcBef>
              <a:spcAft>
                <a:spcPts val="0"/>
              </a:spcAft>
              <a:buClr>
                <a:schemeClr val="dk2"/>
              </a:buClr>
              <a:buSzPts val="1800"/>
              <a:buChar char="●"/>
            </a:pPr>
            <a:r>
              <a:rPr lang="en-GB" sz="1800">
                <a:solidFill>
                  <a:schemeClr val="dk2"/>
                </a:solidFill>
              </a:rPr>
              <a:t>Part of a broader series of AI best practices (grant writing now)</a:t>
            </a:r>
            <a:endParaRPr sz="1800">
              <a:solidFill>
                <a:schemeClr val="dk2"/>
              </a:solidFill>
            </a:endParaRPr>
          </a:p>
        </p:txBody>
      </p:sp>
      <p:pic>
        <p:nvPicPr>
          <p:cNvPr id="291" name="Google Shape;291;p36" title="Logo_Tagline.png"/>
          <p:cNvPicPr preferRelativeResize="0"/>
          <p:nvPr/>
        </p:nvPicPr>
        <p:blipFill rotWithShape="1">
          <a:blip r:embed="rId3">
            <a:alphaModFix/>
          </a:blip>
          <a:srcRect b="47478" l="0" r="0" t="26696"/>
          <a:stretch/>
        </p:blipFill>
        <p:spPr>
          <a:xfrm>
            <a:off x="2170480" y="2407375"/>
            <a:ext cx="4290995" cy="1108200"/>
          </a:xfrm>
          <a:prstGeom prst="rect">
            <a:avLst/>
          </a:prstGeom>
          <a:noFill/>
          <a:ln>
            <a:noFill/>
          </a:ln>
        </p:spPr>
      </p:pic>
      <p:sp>
        <p:nvSpPr>
          <p:cNvPr id="292" name="Google Shape;292;p36"/>
          <p:cNvSpPr txBox="1"/>
          <p:nvPr/>
        </p:nvSpPr>
        <p:spPr>
          <a:xfrm>
            <a:off x="653575" y="3634851"/>
            <a:ext cx="7879200" cy="9348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Char char="●"/>
            </a:pPr>
            <a:r>
              <a:rPr lang="en-GB" sz="1800">
                <a:solidFill>
                  <a:schemeClr val="dk2"/>
                </a:solidFill>
              </a:rPr>
              <a:t>Community &amp; preprints/OS</a:t>
            </a:r>
            <a:endParaRPr sz="1800">
              <a:solidFill>
                <a:schemeClr val="dk2"/>
              </a:solidFill>
            </a:endParaRPr>
          </a:p>
          <a:p>
            <a:pPr indent="-342900" lvl="0" marL="457200" rtl="0" algn="l">
              <a:spcBef>
                <a:spcPts val="0"/>
              </a:spcBef>
              <a:spcAft>
                <a:spcPts val="0"/>
              </a:spcAft>
              <a:buClr>
                <a:schemeClr val="dk2"/>
              </a:buClr>
              <a:buSzPts val="1800"/>
              <a:buChar char="●"/>
            </a:pPr>
            <a:r>
              <a:rPr lang="en-GB" sz="1800">
                <a:solidFill>
                  <a:schemeClr val="dk2"/>
                </a:solidFill>
              </a:rPr>
              <a:t>People-first </a:t>
            </a:r>
            <a:r>
              <a:rPr lang="en-GB" sz="1800">
                <a:solidFill>
                  <a:schemeClr val="dk2"/>
                </a:solidFill>
              </a:rPr>
              <a:t>approach</a:t>
            </a:r>
            <a:r>
              <a:rPr lang="en-GB" sz="1800">
                <a:solidFill>
                  <a:schemeClr val="dk2"/>
                </a:solidFill>
              </a:rPr>
              <a:t> to ensure everyone has a voice</a:t>
            </a:r>
            <a:endParaRPr sz="1800">
              <a:solidFill>
                <a:schemeClr val="dk2"/>
              </a:solidFill>
            </a:endParaRPr>
          </a:p>
          <a:p>
            <a:pPr indent="-342900" lvl="0" marL="457200" rtl="0" algn="l">
              <a:spcBef>
                <a:spcPts val="0"/>
              </a:spcBef>
              <a:spcAft>
                <a:spcPts val="0"/>
              </a:spcAft>
              <a:buClr>
                <a:schemeClr val="dk2"/>
              </a:buClr>
              <a:buSzPts val="1800"/>
              <a:buChar char="●"/>
            </a:pPr>
            <a:r>
              <a:rPr lang="en-GB" sz="1800">
                <a:solidFill>
                  <a:schemeClr val="dk2"/>
                </a:solidFill>
              </a:rPr>
              <a:t>Expertise and evidence-led (filling a vital gap now in the preprint space)</a:t>
            </a:r>
            <a:endParaRPr sz="1800">
              <a:solidFill>
                <a:schemeClr val="dk2"/>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37"/>
          <p:cNvSpPr/>
          <p:nvPr/>
        </p:nvSpPr>
        <p:spPr>
          <a:xfrm>
            <a:off x="4812400" y="-100"/>
            <a:ext cx="4439100" cy="5143500"/>
          </a:xfrm>
          <a:prstGeom prst="rect">
            <a:avLst/>
          </a:prstGeom>
          <a:gradFill>
            <a:gsLst>
              <a:gs pos="0">
                <a:srgbClr val="4D29AA"/>
              </a:gs>
              <a:gs pos="90000">
                <a:srgbClr val="A64D79"/>
              </a:gs>
              <a:gs pos="100000">
                <a:srgbClr val="1E123D"/>
              </a:gs>
            </a:gsLst>
            <a:lin ang="10800025" scaled="0"/>
          </a:gradFill>
          <a:ln cap="flat" cmpd="sng" w="952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99" name="Google Shape;299;p37"/>
          <p:cNvSpPr txBox="1"/>
          <p:nvPr>
            <p:ph type="title"/>
          </p:nvPr>
        </p:nvSpPr>
        <p:spPr>
          <a:xfrm>
            <a:off x="1042125" y="-189400"/>
            <a:ext cx="2400300" cy="994200"/>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chemeClr val="dk1"/>
              </a:buClr>
              <a:buSzPts val="3300"/>
              <a:buFont typeface="Calibri"/>
              <a:buNone/>
            </a:pPr>
            <a:r>
              <a:rPr b="1" i="0" lang="en-GB" sz="3300" u="none" cap="none" strike="noStrike">
                <a:solidFill>
                  <a:srgbClr val="A64D79"/>
                </a:solidFill>
              </a:rPr>
              <a:t>Thank you!</a:t>
            </a:r>
            <a:endParaRPr b="1">
              <a:solidFill>
                <a:srgbClr val="A64D79"/>
              </a:solidFill>
            </a:endParaRPr>
          </a:p>
        </p:txBody>
      </p:sp>
      <p:sp>
        <p:nvSpPr>
          <p:cNvPr id="300" name="Google Shape;300;p37"/>
          <p:cNvSpPr txBox="1"/>
          <p:nvPr>
            <p:ph idx="1" type="body"/>
          </p:nvPr>
        </p:nvSpPr>
        <p:spPr>
          <a:xfrm>
            <a:off x="6177100" y="131600"/>
            <a:ext cx="1709700" cy="3522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Arial"/>
              <a:buNone/>
            </a:pPr>
            <a:r>
              <a:rPr lang="en-GB" sz="2000">
                <a:solidFill>
                  <a:schemeClr val="lt1"/>
                </a:solidFill>
              </a:rPr>
              <a:t>These slides</a:t>
            </a:r>
            <a:endParaRPr sz="2000">
              <a:solidFill>
                <a:schemeClr val="lt1"/>
              </a:solidFill>
            </a:endParaRPr>
          </a:p>
        </p:txBody>
      </p:sp>
      <p:pic>
        <p:nvPicPr>
          <p:cNvPr id="301" name="Google Shape;301;p37"/>
          <p:cNvPicPr preferRelativeResize="0"/>
          <p:nvPr/>
        </p:nvPicPr>
        <p:blipFill rotWithShape="1">
          <a:blip r:embed="rId3">
            <a:alphaModFix/>
          </a:blip>
          <a:srcRect b="0" l="0" r="0" t="0"/>
          <a:stretch/>
        </p:blipFill>
        <p:spPr>
          <a:xfrm>
            <a:off x="8293403" y="4760422"/>
            <a:ext cx="896756" cy="315900"/>
          </a:xfrm>
          <a:prstGeom prst="rect">
            <a:avLst/>
          </a:prstGeom>
          <a:noFill/>
          <a:ln>
            <a:noFill/>
          </a:ln>
        </p:spPr>
      </p:pic>
      <p:sp>
        <p:nvSpPr>
          <p:cNvPr id="302" name="Google Shape;302;p37"/>
          <p:cNvSpPr txBox="1"/>
          <p:nvPr/>
        </p:nvSpPr>
        <p:spPr>
          <a:xfrm>
            <a:off x="5475625" y="3557513"/>
            <a:ext cx="35460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Nunito"/>
                <a:ea typeface="Nunito"/>
                <a:cs typeface="Nunito"/>
                <a:sym typeface="Nunito"/>
              </a:rPr>
              <a:t>Socials: @JACoates | </a:t>
            </a:r>
            <a:r>
              <a:rPr b="0" i="0" lang="en-GB" sz="1200" u="sng" cap="none" strike="noStrike">
                <a:solidFill>
                  <a:schemeClr val="lt1"/>
                </a:solidFill>
                <a:latin typeface="Nunito"/>
                <a:ea typeface="Nunito"/>
                <a:cs typeface="Nunito"/>
                <a:sym typeface="Nunito"/>
                <a:hlinkClick r:id="rId4">
                  <a:extLst>
                    <a:ext uri="{A12FA001-AC4F-418D-AE19-62706E023703}">
                      <ahyp:hlinkClr val="tx"/>
                    </a:ext>
                  </a:extLst>
                </a:hlinkClick>
              </a:rPr>
              <a:t>https://linktr.ee/jacoates</a:t>
            </a:r>
            <a:r>
              <a:rPr b="0" i="0" lang="en-GB" sz="1200" u="none" cap="none" strike="noStrike">
                <a:solidFill>
                  <a:schemeClr val="lt1"/>
                </a:solidFill>
                <a:latin typeface="Nunito"/>
                <a:ea typeface="Nunito"/>
                <a:cs typeface="Nunito"/>
                <a:sym typeface="Nunito"/>
              </a:rPr>
              <a:t> </a:t>
            </a:r>
            <a:endParaRPr b="0" i="0" sz="1200" u="none" cap="none" strike="noStrike">
              <a:solidFill>
                <a:schemeClr val="lt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Nunito"/>
                <a:ea typeface="Nunito"/>
                <a:cs typeface="Nunito"/>
                <a:sym typeface="Nunito"/>
              </a:rPr>
              <a:t>Socials: </a:t>
            </a:r>
            <a:r>
              <a:rPr lang="en-GB" sz="1200">
                <a:solidFill>
                  <a:schemeClr val="lt1"/>
                </a:solidFill>
              </a:rPr>
              <a:t>@RipplingIdeas.bsky.social</a:t>
            </a:r>
            <a:r>
              <a:rPr b="0" i="0" lang="en-GB" sz="1200" u="none" cap="none" strike="noStrike">
                <a:solidFill>
                  <a:schemeClr val="lt1"/>
                </a:solidFill>
                <a:latin typeface="Nunito"/>
                <a:ea typeface="Nunito"/>
                <a:cs typeface="Nunito"/>
                <a:sym typeface="Nunito"/>
              </a:rPr>
              <a:t> </a:t>
            </a:r>
            <a:endParaRPr b="0" i="0" sz="1200" u="none" cap="none" strike="noStrike">
              <a:solidFill>
                <a:schemeClr val="lt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Nunito"/>
              <a:ea typeface="Nunito"/>
              <a:cs typeface="Nunito"/>
              <a:sym typeface="Nunito"/>
            </a:endParaRPr>
          </a:p>
          <a:p>
            <a:pPr indent="0" lvl="0" marL="0" rtl="0" algn="l">
              <a:spcBef>
                <a:spcPts val="0"/>
              </a:spcBef>
              <a:spcAft>
                <a:spcPts val="0"/>
              </a:spcAft>
              <a:buClr>
                <a:schemeClr val="dk1"/>
              </a:buClr>
              <a:buSzPts val="2100"/>
              <a:buFont typeface="Arial"/>
              <a:buNone/>
            </a:pPr>
            <a:r>
              <a:rPr b="1" lang="en-GB" sz="1200" u="sng">
                <a:solidFill>
                  <a:schemeClr val="lt1"/>
                </a:solidFill>
                <a:hlinkClick r:id="rId5">
                  <a:extLst>
                    <a:ext uri="{A12FA001-AC4F-418D-AE19-62706E023703}">
                      <ahyp:hlinkClr val="tx"/>
                    </a:ext>
                  </a:extLst>
                </a:hlinkClick>
              </a:rPr>
              <a:t>jonny.coates@ripplingideas.org</a:t>
            </a:r>
            <a:endParaRPr b="1" i="0" sz="1200" u="none" cap="none" strike="noStrike">
              <a:solidFill>
                <a:schemeClr val="lt1"/>
              </a:solidFill>
              <a:latin typeface="Nunito"/>
              <a:ea typeface="Nunito"/>
              <a:cs typeface="Nunito"/>
              <a:sym typeface="Nunito"/>
            </a:endParaRPr>
          </a:p>
        </p:txBody>
      </p:sp>
      <p:sp>
        <p:nvSpPr>
          <p:cNvPr id="303" name="Google Shape;303;p37"/>
          <p:cNvSpPr txBox="1"/>
          <p:nvPr/>
        </p:nvSpPr>
        <p:spPr>
          <a:xfrm>
            <a:off x="6157979" y="667450"/>
            <a:ext cx="17097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lang="en-GB" sz="1000" u="sng">
                <a:solidFill>
                  <a:schemeClr val="lt1"/>
                </a:solidFill>
                <a:latin typeface="Nunito"/>
                <a:ea typeface="Nunito"/>
                <a:cs typeface="Nunito"/>
                <a:sym typeface="Nunito"/>
                <a:hlinkClick r:id="rId6">
                  <a:extLst>
                    <a:ext uri="{A12FA001-AC4F-418D-AE19-62706E023703}">
                      <ahyp:hlinkClr val="tx"/>
                    </a:ext>
                  </a:extLst>
                </a:hlinkClick>
              </a:rPr>
              <a:t>https://bit.ly/AIPeerReview</a:t>
            </a:r>
            <a:r>
              <a:rPr lang="en-GB" sz="1000">
                <a:solidFill>
                  <a:schemeClr val="lt1"/>
                </a:solidFill>
                <a:latin typeface="Nunito"/>
                <a:ea typeface="Nunito"/>
                <a:cs typeface="Nunito"/>
                <a:sym typeface="Nunito"/>
              </a:rPr>
              <a:t> </a:t>
            </a:r>
            <a:endParaRPr b="0" i="0" sz="1000" u="none" cap="none" strike="noStrike">
              <a:solidFill>
                <a:schemeClr val="lt1"/>
              </a:solidFill>
              <a:latin typeface="Nunito"/>
              <a:ea typeface="Nunito"/>
              <a:cs typeface="Nunito"/>
              <a:sym typeface="Nunito"/>
            </a:endParaRPr>
          </a:p>
        </p:txBody>
      </p:sp>
      <p:pic>
        <p:nvPicPr>
          <p:cNvPr id="304" name="Google Shape;304;p37" title="Logo_Tagline.png"/>
          <p:cNvPicPr preferRelativeResize="0"/>
          <p:nvPr/>
        </p:nvPicPr>
        <p:blipFill rotWithShape="1">
          <a:blip r:embed="rId7">
            <a:alphaModFix/>
          </a:blip>
          <a:srcRect b="47478" l="0" r="0" t="26696"/>
          <a:stretch/>
        </p:blipFill>
        <p:spPr>
          <a:xfrm>
            <a:off x="180180" y="3913150"/>
            <a:ext cx="4290995" cy="1108200"/>
          </a:xfrm>
          <a:prstGeom prst="rect">
            <a:avLst/>
          </a:prstGeom>
          <a:noFill/>
          <a:ln>
            <a:noFill/>
          </a:ln>
        </p:spPr>
      </p:pic>
      <p:sp>
        <p:nvSpPr>
          <p:cNvPr id="305" name="Google Shape;305;p37"/>
          <p:cNvSpPr txBox="1"/>
          <p:nvPr/>
        </p:nvSpPr>
        <p:spPr>
          <a:xfrm>
            <a:off x="578480" y="2062331"/>
            <a:ext cx="30855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t>Website:</a:t>
            </a:r>
            <a:r>
              <a:rPr lang="en-GB" sz="2000"/>
              <a:t> </a:t>
            </a:r>
            <a:r>
              <a:rPr lang="en-GB" sz="1800" u="sng">
                <a:solidFill>
                  <a:srgbClr val="0097A7"/>
                </a:solidFill>
                <a:hlinkClick r:id="rId8">
                  <a:extLst>
                    <a:ext uri="{A12FA001-AC4F-418D-AE19-62706E023703}">
                      <ahyp:hlinkClr val="tx"/>
                    </a:ext>
                  </a:extLst>
                </a:hlinkClick>
              </a:rPr>
              <a:t>RipplingIdeas.org</a:t>
            </a:r>
            <a:r>
              <a:rPr lang="en-GB" sz="1800">
                <a:solidFill>
                  <a:srgbClr val="434343"/>
                </a:solidFill>
              </a:rPr>
              <a:t> </a:t>
            </a:r>
            <a:endParaRPr sz="1800">
              <a:solidFill>
                <a:srgbClr val="434343"/>
              </a:solidFill>
            </a:endParaRPr>
          </a:p>
        </p:txBody>
      </p:sp>
      <p:sp>
        <p:nvSpPr>
          <p:cNvPr id="306" name="Google Shape;306;p37"/>
          <p:cNvSpPr txBox="1"/>
          <p:nvPr/>
        </p:nvSpPr>
        <p:spPr>
          <a:xfrm>
            <a:off x="264525" y="2641798"/>
            <a:ext cx="4122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t>Newsletter: </a:t>
            </a:r>
            <a:r>
              <a:rPr lang="en-GB" sz="1800" u="sng">
                <a:solidFill>
                  <a:srgbClr val="0097A7"/>
                </a:solidFill>
                <a:hlinkClick r:id="rId9">
                  <a:extLst>
                    <a:ext uri="{A12FA001-AC4F-418D-AE19-62706E023703}">
                      <ahyp:hlinkClr val="tx"/>
                    </a:ext>
                  </a:extLst>
                </a:hlinkClick>
              </a:rPr>
              <a:t>https://shm.to/RIsubscribe</a:t>
            </a:r>
            <a:r>
              <a:rPr lang="en-GB" sz="1800"/>
              <a:t> </a:t>
            </a:r>
            <a:endParaRPr sz="1800"/>
          </a:p>
        </p:txBody>
      </p:sp>
      <p:pic>
        <p:nvPicPr>
          <p:cNvPr id="307" name="Google Shape;307;p37" title="bit.ly_AIPeerReview.png"/>
          <p:cNvPicPr preferRelativeResize="0"/>
          <p:nvPr/>
        </p:nvPicPr>
        <p:blipFill>
          <a:blip r:embed="rId10">
            <a:alphaModFix/>
          </a:blip>
          <a:stretch>
            <a:fillRect/>
          </a:stretch>
        </p:blipFill>
        <p:spPr>
          <a:xfrm>
            <a:off x="5919613" y="1006150"/>
            <a:ext cx="2224675" cy="2224675"/>
          </a:xfrm>
          <a:prstGeom prst="rect">
            <a:avLst/>
          </a:prstGeom>
          <a:noFill/>
          <a:ln>
            <a:noFill/>
          </a:ln>
        </p:spPr>
      </p:pic>
      <p:sp>
        <p:nvSpPr>
          <p:cNvPr id="308" name="Google Shape;308;p37"/>
          <p:cNvSpPr txBox="1"/>
          <p:nvPr/>
        </p:nvSpPr>
        <p:spPr>
          <a:xfrm>
            <a:off x="128000" y="804800"/>
            <a:ext cx="45531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600"/>
              <a:t>Download the best practices &amp; guidelines: </a:t>
            </a:r>
            <a:r>
              <a:rPr b="1" lang="en-GB" sz="1600" u="sng">
                <a:solidFill>
                  <a:schemeClr val="hlink"/>
                </a:solidFill>
                <a:hlinkClick r:id="rId11"/>
              </a:rPr>
              <a:t>https://zenodo.org/uploads/17036187</a:t>
            </a:r>
            <a:r>
              <a:rPr b="1" lang="en-GB" sz="1600"/>
              <a:t> </a:t>
            </a:r>
            <a:endParaRPr b="1" sz="1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6" title="Screenshot 2025-09-08 at 14.46.52.png"/>
          <p:cNvPicPr preferRelativeResize="0"/>
          <p:nvPr/>
        </p:nvPicPr>
        <p:blipFill>
          <a:blip r:embed="rId3">
            <a:alphaModFix/>
          </a:blip>
          <a:stretch>
            <a:fillRect/>
          </a:stretch>
        </p:blipFill>
        <p:spPr>
          <a:xfrm>
            <a:off x="55478" y="692800"/>
            <a:ext cx="8815499" cy="4336379"/>
          </a:xfrm>
          <a:prstGeom prst="rect">
            <a:avLst/>
          </a:prstGeom>
          <a:noFill/>
          <a:ln>
            <a:noFill/>
          </a:ln>
        </p:spPr>
      </p:pic>
      <p:sp>
        <p:nvSpPr>
          <p:cNvPr id="85" name="Google Shape;85;p16"/>
          <p:cNvSpPr txBox="1"/>
          <p:nvPr>
            <p:ph type="title"/>
          </p:nvPr>
        </p:nvSpPr>
        <p:spPr>
          <a:xfrm>
            <a:off x="8825" y="-32300"/>
            <a:ext cx="9059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sz="2200">
                <a:solidFill>
                  <a:schemeClr val="dk2"/>
                </a:solidFill>
              </a:rPr>
              <a:t>Increased use of preprints in the life sciences over the last five years  </a:t>
            </a:r>
            <a:endParaRPr b="1" sz="2200">
              <a:solidFill>
                <a:schemeClr val="dk2"/>
              </a:solidFill>
            </a:endParaRPr>
          </a:p>
        </p:txBody>
      </p:sp>
      <p:sp>
        <p:nvSpPr>
          <p:cNvPr id="86" name="Google Shape;86;p16"/>
          <p:cNvSpPr txBox="1"/>
          <p:nvPr/>
        </p:nvSpPr>
        <p:spPr>
          <a:xfrm>
            <a:off x="7409609" y="3093279"/>
            <a:ext cx="1673100" cy="1477500"/>
          </a:xfrm>
          <a:prstGeom prst="rect">
            <a:avLst/>
          </a:prstGeom>
          <a:solidFill>
            <a:srgbClr val="FFFFFF"/>
          </a:solidFill>
          <a:ln>
            <a:noFill/>
          </a:ln>
        </p:spPr>
        <p:txBody>
          <a:bodyPr anchorCtr="0" anchor="t" bIns="91425" lIns="91425" spcFirstLastPara="1" rIns="91425" wrap="square" tIns="91425">
            <a:spAutoFit/>
          </a:bodyPr>
          <a:lstStyle/>
          <a:p>
            <a:pPr indent="0" lvl="0" marL="228600" marR="0" rtl="0" algn="l">
              <a:lnSpc>
                <a:spcPct val="100000"/>
              </a:lnSpc>
              <a:spcBef>
                <a:spcPts val="0"/>
              </a:spcBef>
              <a:spcAft>
                <a:spcPts val="0"/>
              </a:spcAft>
              <a:buClr>
                <a:srgbClr val="000000"/>
              </a:buClr>
              <a:buSzPts val="1100"/>
              <a:buFont typeface="Arial"/>
              <a:buNone/>
            </a:pPr>
            <a:r>
              <a:rPr b="0" i="0" lang="en-GB" sz="1400" u="none" cap="none" strike="noStrike">
                <a:solidFill>
                  <a:srgbClr val="595959"/>
                </a:solidFill>
                <a:latin typeface="Nunito"/>
                <a:ea typeface="Nunito"/>
                <a:cs typeface="Nunito"/>
                <a:sym typeface="Nunito"/>
              </a:rPr>
              <a:t>Image reproduced from Europe PMC:</a:t>
            </a:r>
            <a:r>
              <a:rPr b="0" i="0" lang="en-GB" sz="1400" u="none" cap="none" strike="noStrike">
                <a:solidFill>
                  <a:srgbClr val="000000"/>
                </a:solidFill>
                <a:latin typeface="Nunito"/>
                <a:ea typeface="Nunito"/>
                <a:cs typeface="Nunito"/>
                <a:sym typeface="Nunito"/>
              </a:rPr>
              <a:t> </a:t>
            </a:r>
            <a:r>
              <a:rPr b="0" i="0" lang="en-GB" sz="1400" u="sng" cap="none" strike="noStrike">
                <a:solidFill>
                  <a:srgbClr val="0097A7"/>
                </a:solidFill>
                <a:highlight>
                  <a:srgbClr val="FFFFFF"/>
                </a:highlight>
                <a:latin typeface="Nunito"/>
                <a:ea typeface="Nunito"/>
                <a:cs typeface="Nunito"/>
                <a:sym typeface="Nunito"/>
                <a:hlinkClick r:id="rId4">
                  <a:extLst>
                    <a:ext uri="{A12FA001-AC4F-418D-AE19-62706E023703}">
                      <ahyp:hlinkClr val="tx"/>
                    </a:ext>
                  </a:extLst>
                </a:hlinkClick>
              </a:rPr>
              <a:t>europepmc.org/Preprints</a:t>
            </a:r>
            <a:r>
              <a:rPr b="0" i="0" lang="en-GB" sz="1400" u="none" cap="none" strike="noStrike">
                <a:solidFill>
                  <a:srgbClr val="494949"/>
                </a:solidFill>
                <a:highlight>
                  <a:srgbClr val="FFFFFF"/>
                </a:highlight>
                <a:latin typeface="Nunito"/>
                <a:ea typeface="Nunito"/>
                <a:cs typeface="Nunito"/>
                <a:sym typeface="Nunito"/>
              </a:rPr>
              <a:t> </a:t>
            </a:r>
            <a:endParaRPr b="0" i="0" sz="1400" u="none" cap="none" strike="noStrike">
              <a:solidFill>
                <a:srgbClr val="000000"/>
              </a:solidFill>
              <a:latin typeface="Nunito"/>
              <a:ea typeface="Nunito"/>
              <a:cs typeface="Nunito"/>
              <a:sym typeface="Nuni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pic>
        <p:nvPicPr>
          <p:cNvPr id="91" name="Google Shape;91;p17"/>
          <p:cNvPicPr preferRelativeResize="0"/>
          <p:nvPr/>
        </p:nvPicPr>
        <p:blipFill rotWithShape="1">
          <a:blip r:embed="rId3">
            <a:alphaModFix/>
          </a:blip>
          <a:srcRect b="0" l="0" r="0" t="9909"/>
          <a:stretch/>
        </p:blipFill>
        <p:spPr>
          <a:xfrm>
            <a:off x="51050" y="544175"/>
            <a:ext cx="8927373" cy="4457076"/>
          </a:xfrm>
          <a:prstGeom prst="rect">
            <a:avLst/>
          </a:prstGeom>
          <a:noFill/>
          <a:ln>
            <a:noFill/>
          </a:ln>
        </p:spPr>
      </p:pic>
      <p:sp>
        <p:nvSpPr>
          <p:cNvPr id="92" name="Google Shape;92;p17"/>
          <p:cNvSpPr txBox="1"/>
          <p:nvPr/>
        </p:nvSpPr>
        <p:spPr>
          <a:xfrm>
            <a:off x="163988" y="82000"/>
            <a:ext cx="69177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300">
                <a:solidFill>
                  <a:schemeClr val="dk1"/>
                </a:solidFill>
                <a:latin typeface="Nunito"/>
                <a:ea typeface="Nunito"/>
                <a:cs typeface="Nunito"/>
                <a:sym typeface="Nunito"/>
              </a:rPr>
              <a:t>Over 1 million preprints in the Life Sciences</a:t>
            </a:r>
            <a:endParaRPr b="1" sz="2300">
              <a:solidFill>
                <a:schemeClr val="dk1"/>
              </a:solidFill>
              <a:latin typeface="Nunito"/>
              <a:ea typeface="Nunito"/>
              <a:cs typeface="Nunito"/>
              <a:sym typeface="Nuni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8"/>
          <p:cNvSpPr txBox="1"/>
          <p:nvPr/>
        </p:nvSpPr>
        <p:spPr>
          <a:xfrm>
            <a:off x="163988" y="82000"/>
            <a:ext cx="69177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300">
                <a:solidFill>
                  <a:schemeClr val="dk1"/>
                </a:solidFill>
                <a:latin typeface="Nunito"/>
                <a:ea typeface="Nunito"/>
                <a:cs typeface="Nunito"/>
                <a:sym typeface="Nunito"/>
              </a:rPr>
              <a:t>Preprint peer review is a growing activity</a:t>
            </a:r>
            <a:endParaRPr b="1" sz="2300">
              <a:solidFill>
                <a:schemeClr val="dk1"/>
              </a:solidFill>
              <a:latin typeface="Nunito"/>
              <a:ea typeface="Nunito"/>
              <a:cs typeface="Nunito"/>
              <a:sym typeface="Nunito"/>
            </a:endParaRPr>
          </a:p>
        </p:txBody>
      </p:sp>
      <p:pic>
        <p:nvPicPr>
          <p:cNvPr id="98" name="Google Shape;98;p18" title="Chart"/>
          <p:cNvPicPr preferRelativeResize="0"/>
          <p:nvPr/>
        </p:nvPicPr>
        <p:blipFill rotWithShape="1">
          <a:blip r:embed="rId3">
            <a:alphaModFix/>
          </a:blip>
          <a:srcRect b="0" l="0" r="0" t="0"/>
          <a:stretch/>
        </p:blipFill>
        <p:spPr>
          <a:xfrm>
            <a:off x="35675" y="725175"/>
            <a:ext cx="4380025" cy="3001858"/>
          </a:xfrm>
          <a:prstGeom prst="rect">
            <a:avLst/>
          </a:prstGeom>
          <a:noFill/>
          <a:ln>
            <a:noFill/>
          </a:ln>
          <a:effectLst>
            <a:outerShdw blurRad="57150" rotWithShape="0" algn="bl" dir="5400000" dist="19050">
              <a:srgbClr val="000000">
                <a:alpha val="49800"/>
              </a:srgbClr>
            </a:outerShdw>
          </a:effectLst>
        </p:spPr>
      </p:pic>
      <p:pic>
        <p:nvPicPr>
          <p:cNvPr id="99" name="Google Shape;99;p18" title="Chart"/>
          <p:cNvPicPr preferRelativeResize="0"/>
          <p:nvPr/>
        </p:nvPicPr>
        <p:blipFill>
          <a:blip r:embed="rId4">
            <a:alphaModFix/>
          </a:blip>
          <a:stretch>
            <a:fillRect/>
          </a:stretch>
        </p:blipFill>
        <p:spPr>
          <a:xfrm>
            <a:off x="4466475" y="2251225"/>
            <a:ext cx="4677525" cy="28922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9"/>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sp>
        <p:nvSpPr>
          <p:cNvPr id="105" name="Google Shape;105;p19"/>
          <p:cNvSpPr txBox="1"/>
          <p:nvPr>
            <p:ph type="title"/>
          </p:nvPr>
        </p:nvSpPr>
        <p:spPr>
          <a:xfrm>
            <a:off x="12185" y="-993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a:solidFill>
                  <a:schemeClr val="dk2"/>
                </a:solidFill>
              </a:rPr>
              <a:t>Who has a voice?</a:t>
            </a:r>
            <a:endParaRPr b="1">
              <a:solidFill>
                <a:schemeClr val="dk2"/>
              </a:solidFill>
            </a:endParaRPr>
          </a:p>
        </p:txBody>
      </p:sp>
      <p:sp>
        <p:nvSpPr>
          <p:cNvPr id="106" name="Google Shape;106;p19"/>
          <p:cNvSpPr txBox="1"/>
          <p:nvPr/>
        </p:nvSpPr>
        <p:spPr>
          <a:xfrm>
            <a:off x="681675" y="1227651"/>
            <a:ext cx="7879200" cy="27297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Char char="●"/>
            </a:pPr>
            <a:r>
              <a:rPr lang="en-GB" sz="1800">
                <a:solidFill>
                  <a:schemeClr val="dk2"/>
                </a:solidFill>
              </a:rPr>
              <a:t>Preprints give authors a greater voice (removing gatekeepers and corporate interests)</a:t>
            </a:r>
            <a:endParaRPr sz="1800">
              <a:solidFill>
                <a:schemeClr val="dk2"/>
              </a:solidFill>
            </a:endParaRPr>
          </a:p>
          <a:p>
            <a:pPr indent="-342900" lvl="0" marL="457200" rtl="0" algn="l">
              <a:spcBef>
                <a:spcPts val="0"/>
              </a:spcBef>
              <a:spcAft>
                <a:spcPts val="0"/>
              </a:spcAft>
              <a:buClr>
                <a:schemeClr val="dk2"/>
              </a:buClr>
              <a:buSzPts val="1800"/>
              <a:buChar char="●"/>
            </a:pPr>
            <a:r>
              <a:rPr lang="en-GB" sz="1800">
                <a:solidFill>
                  <a:schemeClr val="dk2"/>
                </a:solidFill>
              </a:rPr>
              <a:t>Preprint peer review creates greater equity in the voices involved</a:t>
            </a:r>
            <a:endParaRPr sz="1800">
              <a:solidFill>
                <a:schemeClr val="dk2"/>
              </a:solidFill>
            </a:endParaRPr>
          </a:p>
          <a:p>
            <a:pPr indent="-342900" lvl="0" marL="457200" rtl="0" algn="l">
              <a:spcBef>
                <a:spcPts val="0"/>
              </a:spcBef>
              <a:spcAft>
                <a:spcPts val="0"/>
              </a:spcAft>
              <a:buClr>
                <a:schemeClr val="dk2"/>
              </a:buClr>
              <a:buSzPts val="1800"/>
              <a:buChar char="●"/>
            </a:pPr>
            <a:r>
              <a:rPr lang="en-GB" sz="1800">
                <a:solidFill>
                  <a:schemeClr val="dk2"/>
                </a:solidFill>
              </a:rPr>
              <a:t>Preprint peer review expands the approaches to selecting and including voices</a:t>
            </a:r>
            <a:endParaRPr sz="1800">
              <a:solidFill>
                <a:schemeClr val="dk2"/>
              </a:solidFill>
            </a:endParaRPr>
          </a:p>
          <a:p>
            <a:pPr indent="-342900" lvl="0" marL="457200" rtl="0" algn="l">
              <a:spcBef>
                <a:spcPts val="0"/>
              </a:spcBef>
              <a:spcAft>
                <a:spcPts val="0"/>
              </a:spcAft>
              <a:buClr>
                <a:schemeClr val="dk2"/>
              </a:buClr>
              <a:buSzPts val="1800"/>
              <a:buChar char="●"/>
            </a:pPr>
            <a:r>
              <a:rPr lang="en-GB" sz="1800">
                <a:solidFill>
                  <a:schemeClr val="dk2"/>
                </a:solidFill>
              </a:rPr>
              <a:t>Both allow for different and more community </a:t>
            </a:r>
            <a:r>
              <a:rPr lang="en-GB" sz="1800">
                <a:solidFill>
                  <a:schemeClr val="dk2"/>
                </a:solidFill>
              </a:rPr>
              <a:t>oriented</a:t>
            </a:r>
            <a:r>
              <a:rPr lang="en-GB" sz="1800">
                <a:solidFill>
                  <a:schemeClr val="dk2"/>
                </a:solidFill>
              </a:rPr>
              <a:t> </a:t>
            </a:r>
            <a:r>
              <a:rPr lang="en-GB" sz="1800">
                <a:solidFill>
                  <a:schemeClr val="dk2"/>
                </a:solidFill>
              </a:rPr>
              <a:t>governance</a:t>
            </a:r>
            <a:r>
              <a:rPr lang="en-GB" sz="1800">
                <a:solidFill>
                  <a:schemeClr val="dk2"/>
                </a:solidFill>
              </a:rPr>
              <a:t> models</a:t>
            </a:r>
            <a:endParaRPr sz="1800">
              <a:solidFill>
                <a:schemeClr val="dk2"/>
              </a:solidFill>
            </a:endParaRPr>
          </a:p>
          <a:p>
            <a:pPr indent="-342900" lvl="0" marL="457200" rtl="0" algn="l">
              <a:spcBef>
                <a:spcPts val="0"/>
              </a:spcBef>
              <a:spcAft>
                <a:spcPts val="0"/>
              </a:spcAft>
              <a:buClr>
                <a:schemeClr val="dk2"/>
              </a:buClr>
              <a:buSzPts val="1800"/>
              <a:buChar char="●"/>
            </a:pPr>
            <a:r>
              <a:rPr lang="en-GB" sz="1800">
                <a:solidFill>
                  <a:schemeClr val="dk2"/>
                </a:solidFill>
              </a:rPr>
              <a:t>PITA model significantly shifts who has a voice - from corporations and money to researchers and community</a:t>
            </a:r>
            <a:endParaRPr sz="1800">
              <a:solidFill>
                <a:schemeClr val="dk2"/>
              </a:solidFill>
            </a:endParaRPr>
          </a:p>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20"/>
          <p:cNvSpPr txBox="1"/>
          <p:nvPr>
            <p:ph type="title"/>
          </p:nvPr>
        </p:nvSpPr>
        <p:spPr>
          <a:xfrm>
            <a:off x="352200" y="1820025"/>
            <a:ext cx="8439600" cy="1072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sz="5000">
                <a:solidFill>
                  <a:schemeClr val="dk2"/>
                </a:solidFill>
              </a:rPr>
              <a:t>Preprint peer review services</a:t>
            </a:r>
            <a:endParaRPr sz="5000">
              <a:solidFill>
                <a:schemeClr val="dk2"/>
              </a:solidFill>
            </a:endParaRPr>
          </a:p>
        </p:txBody>
      </p:sp>
      <p:sp>
        <p:nvSpPr>
          <p:cNvPr id="112" name="Google Shape;112;p20"/>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1"/>
          <p:cNvSpPr txBox="1"/>
          <p:nvPr>
            <p:ph type="title"/>
          </p:nvPr>
        </p:nvSpPr>
        <p:spPr>
          <a:xfrm>
            <a:off x="-47450" y="530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a:solidFill>
                  <a:schemeClr val="dk2"/>
                </a:solidFill>
              </a:rPr>
              <a:t>The preprint feedback ecosystem</a:t>
            </a:r>
            <a:endParaRPr b="1">
              <a:solidFill>
                <a:schemeClr val="dk2"/>
              </a:solidFill>
            </a:endParaRPr>
          </a:p>
        </p:txBody>
      </p:sp>
      <p:sp>
        <p:nvSpPr>
          <p:cNvPr id="118" name="Google Shape;118;p21"/>
          <p:cNvSpPr txBox="1"/>
          <p:nvPr/>
        </p:nvSpPr>
        <p:spPr>
          <a:xfrm>
            <a:off x="1540925" y="2872975"/>
            <a:ext cx="1033500" cy="52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Roboto"/>
                <a:ea typeface="Roboto"/>
                <a:cs typeface="Roboto"/>
                <a:sym typeface="Roboto"/>
              </a:rPr>
              <a:t>Social media posts</a:t>
            </a:r>
            <a:endParaRPr b="0" i="0" sz="1100" u="none" cap="none" strike="noStrike">
              <a:solidFill>
                <a:srgbClr val="000000"/>
              </a:solidFill>
              <a:latin typeface="Roboto"/>
              <a:ea typeface="Roboto"/>
              <a:cs typeface="Roboto"/>
              <a:sym typeface="Roboto"/>
            </a:endParaRPr>
          </a:p>
        </p:txBody>
      </p:sp>
      <p:sp>
        <p:nvSpPr>
          <p:cNvPr id="119" name="Google Shape;119;p21"/>
          <p:cNvSpPr/>
          <p:nvPr/>
        </p:nvSpPr>
        <p:spPr>
          <a:xfrm>
            <a:off x="5432987" y="2947362"/>
            <a:ext cx="1113600" cy="366300"/>
          </a:xfrm>
          <a:prstGeom prst="rect">
            <a:avLst/>
          </a:prstGeom>
          <a:solidFill>
            <a:srgbClr val="000000"/>
          </a:solidFill>
          <a:ln cap="flat" cmpd="sng" w="9525">
            <a:solidFill>
              <a:srgbClr val="44546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0" name="Google Shape;120;p21"/>
          <p:cNvPicPr preferRelativeResize="0"/>
          <p:nvPr/>
        </p:nvPicPr>
        <p:blipFill rotWithShape="1">
          <a:blip r:embed="rId3">
            <a:alphaModFix/>
          </a:blip>
          <a:srcRect b="0" l="0" r="0" t="0"/>
          <a:stretch/>
        </p:blipFill>
        <p:spPr>
          <a:xfrm>
            <a:off x="3239100" y="2510661"/>
            <a:ext cx="1632609" cy="1153675"/>
          </a:xfrm>
          <a:prstGeom prst="rect">
            <a:avLst/>
          </a:prstGeom>
          <a:noFill/>
          <a:ln>
            <a:noFill/>
          </a:ln>
        </p:spPr>
      </p:pic>
      <p:pic>
        <p:nvPicPr>
          <p:cNvPr id="121" name="Google Shape;121;p21"/>
          <p:cNvPicPr preferRelativeResize="0"/>
          <p:nvPr/>
        </p:nvPicPr>
        <p:blipFill rotWithShape="1">
          <a:blip r:embed="rId4">
            <a:alphaModFix/>
          </a:blip>
          <a:srcRect b="0" l="0" r="0" t="0"/>
          <a:stretch/>
        </p:blipFill>
        <p:spPr>
          <a:xfrm>
            <a:off x="5473024" y="2971735"/>
            <a:ext cx="1033501" cy="317567"/>
          </a:xfrm>
          <a:prstGeom prst="rect">
            <a:avLst/>
          </a:prstGeom>
          <a:noFill/>
          <a:ln>
            <a:noFill/>
          </a:ln>
        </p:spPr>
      </p:pic>
      <p:pic>
        <p:nvPicPr>
          <p:cNvPr id="122" name="Google Shape;122;p21"/>
          <p:cNvPicPr preferRelativeResize="0"/>
          <p:nvPr/>
        </p:nvPicPr>
        <p:blipFill rotWithShape="1">
          <a:blip r:embed="rId5">
            <a:alphaModFix/>
          </a:blip>
          <a:srcRect b="0" l="0" r="0" t="0"/>
          <a:stretch/>
        </p:blipFill>
        <p:spPr>
          <a:xfrm>
            <a:off x="2281660" y="3466025"/>
            <a:ext cx="872343" cy="249641"/>
          </a:xfrm>
          <a:prstGeom prst="rect">
            <a:avLst/>
          </a:prstGeom>
          <a:noFill/>
          <a:ln>
            <a:noFill/>
          </a:ln>
        </p:spPr>
      </p:pic>
      <p:pic>
        <p:nvPicPr>
          <p:cNvPr id="123" name="Google Shape;123;p21"/>
          <p:cNvPicPr preferRelativeResize="0"/>
          <p:nvPr/>
        </p:nvPicPr>
        <p:blipFill rotWithShape="1">
          <a:blip r:embed="rId6">
            <a:alphaModFix/>
          </a:blip>
          <a:srcRect b="0" l="0" r="0" t="0"/>
          <a:stretch/>
        </p:blipFill>
        <p:spPr>
          <a:xfrm>
            <a:off x="2510429" y="2384715"/>
            <a:ext cx="1152650" cy="317567"/>
          </a:xfrm>
          <a:prstGeom prst="rect">
            <a:avLst/>
          </a:prstGeom>
          <a:noFill/>
          <a:ln>
            <a:noFill/>
          </a:ln>
        </p:spPr>
      </p:pic>
      <p:pic>
        <p:nvPicPr>
          <p:cNvPr id="124" name="Google Shape;124;p21"/>
          <p:cNvPicPr preferRelativeResize="0"/>
          <p:nvPr/>
        </p:nvPicPr>
        <p:blipFill rotWithShape="1">
          <a:blip r:embed="rId7">
            <a:alphaModFix/>
          </a:blip>
          <a:srcRect b="0" l="0" r="0" t="0"/>
          <a:stretch/>
        </p:blipFill>
        <p:spPr>
          <a:xfrm>
            <a:off x="1579295" y="2399951"/>
            <a:ext cx="702361" cy="258849"/>
          </a:xfrm>
          <a:prstGeom prst="rect">
            <a:avLst/>
          </a:prstGeom>
          <a:noFill/>
          <a:ln>
            <a:noFill/>
          </a:ln>
        </p:spPr>
      </p:pic>
      <p:pic>
        <p:nvPicPr>
          <p:cNvPr id="125" name="Google Shape;125;p21"/>
          <p:cNvPicPr preferRelativeResize="0"/>
          <p:nvPr/>
        </p:nvPicPr>
        <p:blipFill rotWithShape="1">
          <a:blip r:embed="rId8">
            <a:alphaModFix/>
          </a:blip>
          <a:srcRect b="0" l="0" r="0" t="0"/>
          <a:stretch/>
        </p:blipFill>
        <p:spPr>
          <a:xfrm>
            <a:off x="3842876" y="3474564"/>
            <a:ext cx="1113325" cy="262196"/>
          </a:xfrm>
          <a:prstGeom prst="rect">
            <a:avLst/>
          </a:prstGeom>
          <a:noFill/>
          <a:ln>
            <a:noFill/>
          </a:ln>
        </p:spPr>
      </p:pic>
      <p:pic>
        <p:nvPicPr>
          <p:cNvPr id="126" name="Google Shape;126;p21"/>
          <p:cNvPicPr preferRelativeResize="0"/>
          <p:nvPr/>
        </p:nvPicPr>
        <p:blipFill rotWithShape="1">
          <a:blip r:embed="rId9">
            <a:alphaModFix/>
          </a:blip>
          <a:srcRect b="0" l="0" r="0" t="0"/>
          <a:stretch/>
        </p:blipFill>
        <p:spPr>
          <a:xfrm>
            <a:off x="6652301" y="3337526"/>
            <a:ext cx="902966" cy="332895"/>
          </a:xfrm>
          <a:prstGeom prst="rect">
            <a:avLst/>
          </a:prstGeom>
          <a:noFill/>
          <a:ln>
            <a:noFill/>
          </a:ln>
        </p:spPr>
      </p:pic>
      <p:pic>
        <p:nvPicPr>
          <p:cNvPr id="127" name="Google Shape;127;p21"/>
          <p:cNvPicPr preferRelativeResize="0"/>
          <p:nvPr/>
        </p:nvPicPr>
        <p:blipFill rotWithShape="1">
          <a:blip r:embed="rId10">
            <a:alphaModFix/>
          </a:blip>
          <a:srcRect b="26122" l="0" r="0" t="24711"/>
          <a:stretch/>
        </p:blipFill>
        <p:spPr>
          <a:xfrm>
            <a:off x="7127685" y="2757074"/>
            <a:ext cx="744979" cy="366262"/>
          </a:xfrm>
          <a:prstGeom prst="rect">
            <a:avLst/>
          </a:prstGeom>
          <a:noFill/>
          <a:ln>
            <a:noFill/>
          </a:ln>
        </p:spPr>
      </p:pic>
      <p:pic>
        <p:nvPicPr>
          <p:cNvPr id="128" name="Google Shape;128;p21"/>
          <p:cNvPicPr preferRelativeResize="0"/>
          <p:nvPr/>
        </p:nvPicPr>
        <p:blipFill rotWithShape="1">
          <a:blip r:embed="rId11">
            <a:alphaModFix/>
          </a:blip>
          <a:srcRect b="0" l="0" r="0" t="0"/>
          <a:stretch/>
        </p:blipFill>
        <p:spPr>
          <a:xfrm>
            <a:off x="7661531" y="3365504"/>
            <a:ext cx="1171495" cy="276949"/>
          </a:xfrm>
          <a:prstGeom prst="rect">
            <a:avLst/>
          </a:prstGeom>
          <a:noFill/>
          <a:ln>
            <a:noFill/>
          </a:ln>
        </p:spPr>
      </p:pic>
      <p:sp>
        <p:nvSpPr>
          <p:cNvPr id="129" name="Google Shape;129;p21"/>
          <p:cNvSpPr txBox="1"/>
          <p:nvPr/>
        </p:nvSpPr>
        <p:spPr>
          <a:xfrm>
            <a:off x="1268710" y="3762775"/>
            <a:ext cx="11529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GB" sz="1200" u="none" cap="none" strike="noStrike">
                <a:solidFill>
                  <a:srgbClr val="000000"/>
                </a:solidFill>
                <a:latin typeface="Roboto"/>
                <a:ea typeface="Roboto"/>
                <a:cs typeface="Roboto"/>
                <a:sym typeface="Roboto"/>
              </a:rPr>
              <a:t>Minimalist or freeform</a:t>
            </a:r>
            <a:endParaRPr b="0" i="1" sz="1200" u="none" cap="none" strike="noStrike">
              <a:solidFill>
                <a:srgbClr val="000000"/>
              </a:solidFill>
              <a:latin typeface="Roboto"/>
              <a:ea typeface="Roboto"/>
              <a:cs typeface="Roboto"/>
              <a:sym typeface="Roboto"/>
            </a:endParaRPr>
          </a:p>
        </p:txBody>
      </p:sp>
      <p:sp>
        <p:nvSpPr>
          <p:cNvPr id="130" name="Google Shape;130;p21"/>
          <p:cNvSpPr txBox="1"/>
          <p:nvPr/>
        </p:nvSpPr>
        <p:spPr>
          <a:xfrm>
            <a:off x="7543429" y="3825775"/>
            <a:ext cx="17193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GB" sz="1200" u="none" cap="none" strike="noStrike">
                <a:solidFill>
                  <a:srgbClr val="000000"/>
                </a:solidFill>
                <a:latin typeface="Roboto"/>
                <a:ea typeface="Roboto"/>
                <a:cs typeface="Roboto"/>
                <a:sym typeface="Roboto"/>
              </a:rPr>
              <a:t>Journal-like</a:t>
            </a:r>
            <a:endParaRPr b="0" i="1" sz="1200" u="none" cap="none" strike="noStrike">
              <a:solidFill>
                <a:srgbClr val="000000"/>
              </a:solidFill>
              <a:latin typeface="Roboto"/>
              <a:ea typeface="Roboto"/>
              <a:cs typeface="Roboto"/>
              <a:sym typeface="Roboto"/>
            </a:endParaRPr>
          </a:p>
        </p:txBody>
      </p:sp>
      <p:cxnSp>
        <p:nvCxnSpPr>
          <p:cNvPr id="131" name="Google Shape;131;p21"/>
          <p:cNvCxnSpPr/>
          <p:nvPr/>
        </p:nvCxnSpPr>
        <p:spPr>
          <a:xfrm>
            <a:off x="2586575" y="4030950"/>
            <a:ext cx="4738200" cy="15900"/>
          </a:xfrm>
          <a:prstGeom prst="straightConnector1">
            <a:avLst/>
          </a:prstGeom>
          <a:noFill/>
          <a:ln cap="flat" cmpd="sng" w="28575">
            <a:solidFill>
              <a:srgbClr val="44546A"/>
            </a:solidFill>
            <a:prstDash val="solid"/>
            <a:round/>
            <a:headEnd len="med" w="med" type="triangle"/>
            <a:tailEnd len="med" w="med" type="triangle"/>
          </a:ln>
        </p:spPr>
      </p:cxnSp>
      <p:sp>
        <p:nvSpPr>
          <p:cNvPr id="132" name="Google Shape;132;p21"/>
          <p:cNvSpPr txBox="1"/>
          <p:nvPr/>
        </p:nvSpPr>
        <p:spPr>
          <a:xfrm>
            <a:off x="4022850" y="2278350"/>
            <a:ext cx="1450200" cy="52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Roboto"/>
                <a:ea typeface="Roboto"/>
                <a:cs typeface="Roboto"/>
                <a:sym typeface="Roboto"/>
              </a:rPr>
              <a:t>Comments on preprint servers</a:t>
            </a:r>
            <a:endParaRPr b="0" i="0" sz="1100" u="none" cap="none" strike="noStrike">
              <a:solidFill>
                <a:srgbClr val="000000"/>
              </a:solidFill>
              <a:latin typeface="Roboto"/>
              <a:ea typeface="Roboto"/>
              <a:cs typeface="Roboto"/>
              <a:sym typeface="Roboto"/>
            </a:endParaRPr>
          </a:p>
        </p:txBody>
      </p:sp>
      <p:sp>
        <p:nvSpPr>
          <p:cNvPr id="133" name="Google Shape;133;p21"/>
          <p:cNvSpPr txBox="1"/>
          <p:nvPr/>
        </p:nvSpPr>
        <p:spPr>
          <a:xfrm>
            <a:off x="-5675" y="2158800"/>
            <a:ext cx="988800" cy="8313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Roboto"/>
                <a:ea typeface="Roboto"/>
                <a:cs typeface="Roboto"/>
                <a:sym typeface="Roboto"/>
              </a:rPr>
              <a:t>Preprint feedback initiatives</a:t>
            </a:r>
            <a:endParaRPr b="0" i="0" sz="1400" u="none" cap="none" strike="noStrike">
              <a:solidFill>
                <a:srgbClr val="000000"/>
              </a:solidFill>
              <a:latin typeface="Roboto"/>
              <a:ea typeface="Roboto"/>
              <a:cs typeface="Roboto"/>
              <a:sym typeface="Roboto"/>
            </a:endParaRPr>
          </a:p>
        </p:txBody>
      </p:sp>
      <p:cxnSp>
        <p:nvCxnSpPr>
          <p:cNvPr id="134" name="Google Shape;134;p21"/>
          <p:cNvCxnSpPr/>
          <p:nvPr/>
        </p:nvCxnSpPr>
        <p:spPr>
          <a:xfrm>
            <a:off x="-10800" y="2165250"/>
            <a:ext cx="9199500" cy="0"/>
          </a:xfrm>
          <a:prstGeom prst="straightConnector1">
            <a:avLst/>
          </a:prstGeom>
          <a:noFill/>
          <a:ln cap="flat" cmpd="sng" w="28575">
            <a:solidFill>
              <a:srgbClr val="CCCCCC"/>
            </a:solidFill>
            <a:prstDash val="solid"/>
            <a:round/>
            <a:headEnd len="sm" w="sm" type="none"/>
            <a:tailEnd len="sm" w="sm" type="none"/>
          </a:ln>
        </p:spPr>
      </p:cxnSp>
      <p:pic>
        <p:nvPicPr>
          <p:cNvPr id="135" name="Google Shape;135;p21"/>
          <p:cNvPicPr preferRelativeResize="0"/>
          <p:nvPr/>
        </p:nvPicPr>
        <p:blipFill rotWithShape="1">
          <a:blip r:embed="rId12">
            <a:alphaModFix/>
          </a:blip>
          <a:srcRect b="0" l="0" r="0" t="0"/>
          <a:stretch/>
        </p:blipFill>
        <p:spPr>
          <a:xfrm>
            <a:off x="1635125" y="1548520"/>
            <a:ext cx="1033500" cy="312656"/>
          </a:xfrm>
          <a:prstGeom prst="rect">
            <a:avLst/>
          </a:prstGeom>
          <a:noFill/>
          <a:ln>
            <a:noFill/>
          </a:ln>
        </p:spPr>
      </p:pic>
      <p:pic>
        <p:nvPicPr>
          <p:cNvPr id="136" name="Google Shape;136;p21"/>
          <p:cNvPicPr preferRelativeResize="0"/>
          <p:nvPr/>
        </p:nvPicPr>
        <p:blipFill rotWithShape="1">
          <a:blip r:embed="rId13">
            <a:alphaModFix/>
          </a:blip>
          <a:srcRect b="0" l="0" r="0" t="0"/>
          <a:stretch/>
        </p:blipFill>
        <p:spPr>
          <a:xfrm>
            <a:off x="7693800" y="1599900"/>
            <a:ext cx="1113326" cy="339526"/>
          </a:xfrm>
          <a:prstGeom prst="rect">
            <a:avLst/>
          </a:prstGeom>
          <a:noFill/>
          <a:ln>
            <a:noFill/>
          </a:ln>
        </p:spPr>
      </p:pic>
      <p:pic>
        <p:nvPicPr>
          <p:cNvPr id="137" name="Google Shape;137;p21"/>
          <p:cNvPicPr preferRelativeResize="0"/>
          <p:nvPr/>
        </p:nvPicPr>
        <p:blipFill rotWithShape="1">
          <a:blip r:embed="rId14">
            <a:alphaModFix/>
          </a:blip>
          <a:srcRect b="0" l="0" r="0" t="0"/>
          <a:stretch/>
        </p:blipFill>
        <p:spPr>
          <a:xfrm>
            <a:off x="7857409" y="1131105"/>
            <a:ext cx="902975" cy="386429"/>
          </a:xfrm>
          <a:prstGeom prst="rect">
            <a:avLst/>
          </a:prstGeom>
          <a:noFill/>
          <a:ln>
            <a:noFill/>
          </a:ln>
        </p:spPr>
      </p:pic>
      <p:pic>
        <p:nvPicPr>
          <p:cNvPr id="138" name="Google Shape;138;p21"/>
          <p:cNvPicPr preferRelativeResize="0"/>
          <p:nvPr/>
        </p:nvPicPr>
        <p:blipFill rotWithShape="1">
          <a:blip r:embed="rId15">
            <a:alphaModFix/>
          </a:blip>
          <a:srcRect b="0" l="0" r="0" t="0"/>
          <a:stretch/>
        </p:blipFill>
        <p:spPr>
          <a:xfrm>
            <a:off x="2979417" y="1540435"/>
            <a:ext cx="1498775" cy="348103"/>
          </a:xfrm>
          <a:prstGeom prst="rect">
            <a:avLst/>
          </a:prstGeom>
          <a:noFill/>
          <a:ln>
            <a:noFill/>
          </a:ln>
        </p:spPr>
      </p:pic>
      <p:pic>
        <p:nvPicPr>
          <p:cNvPr id="139" name="Google Shape;139;p21"/>
          <p:cNvPicPr preferRelativeResize="0"/>
          <p:nvPr/>
        </p:nvPicPr>
        <p:blipFill rotWithShape="1">
          <a:blip r:embed="rId16">
            <a:alphaModFix/>
          </a:blip>
          <a:srcRect b="0" l="0" r="0" t="0"/>
          <a:stretch/>
        </p:blipFill>
        <p:spPr>
          <a:xfrm>
            <a:off x="5605300" y="1088020"/>
            <a:ext cx="702350" cy="458055"/>
          </a:xfrm>
          <a:prstGeom prst="rect">
            <a:avLst/>
          </a:prstGeom>
          <a:noFill/>
          <a:ln>
            <a:noFill/>
          </a:ln>
        </p:spPr>
      </p:pic>
      <p:pic>
        <p:nvPicPr>
          <p:cNvPr id="140" name="Google Shape;140;p21"/>
          <p:cNvPicPr preferRelativeResize="0"/>
          <p:nvPr/>
        </p:nvPicPr>
        <p:blipFill rotWithShape="1">
          <a:blip r:embed="rId17">
            <a:alphaModFix/>
          </a:blip>
          <a:srcRect b="0" l="0" r="0" t="0"/>
          <a:stretch/>
        </p:blipFill>
        <p:spPr>
          <a:xfrm>
            <a:off x="5017599" y="1691487"/>
            <a:ext cx="1219239" cy="327125"/>
          </a:xfrm>
          <a:prstGeom prst="rect">
            <a:avLst/>
          </a:prstGeom>
          <a:noFill/>
          <a:ln>
            <a:noFill/>
          </a:ln>
        </p:spPr>
      </p:pic>
      <p:pic>
        <p:nvPicPr>
          <p:cNvPr id="141" name="Google Shape;141;p21"/>
          <p:cNvPicPr preferRelativeResize="0"/>
          <p:nvPr/>
        </p:nvPicPr>
        <p:blipFill rotWithShape="1">
          <a:blip r:embed="rId18">
            <a:alphaModFix/>
          </a:blip>
          <a:srcRect b="0" l="0" r="0" t="0"/>
          <a:stretch/>
        </p:blipFill>
        <p:spPr>
          <a:xfrm>
            <a:off x="8045025" y="2879844"/>
            <a:ext cx="872350" cy="327131"/>
          </a:xfrm>
          <a:prstGeom prst="rect">
            <a:avLst/>
          </a:prstGeom>
          <a:noFill/>
          <a:ln>
            <a:noFill/>
          </a:ln>
        </p:spPr>
      </p:pic>
      <p:pic>
        <p:nvPicPr>
          <p:cNvPr id="142" name="Google Shape;142;p21"/>
          <p:cNvPicPr preferRelativeResize="0"/>
          <p:nvPr/>
        </p:nvPicPr>
        <p:blipFill rotWithShape="1">
          <a:blip r:embed="rId19">
            <a:alphaModFix/>
          </a:blip>
          <a:srcRect b="0" l="0" r="0" t="0"/>
          <a:stretch/>
        </p:blipFill>
        <p:spPr>
          <a:xfrm>
            <a:off x="2510426" y="1087550"/>
            <a:ext cx="1634848" cy="348125"/>
          </a:xfrm>
          <a:prstGeom prst="rect">
            <a:avLst/>
          </a:prstGeom>
          <a:noFill/>
          <a:ln>
            <a:noFill/>
          </a:ln>
        </p:spPr>
      </p:pic>
      <p:sp>
        <p:nvSpPr>
          <p:cNvPr id="143" name="Google Shape;143;p21"/>
          <p:cNvSpPr txBox="1"/>
          <p:nvPr/>
        </p:nvSpPr>
        <p:spPr>
          <a:xfrm>
            <a:off x="-3930" y="908663"/>
            <a:ext cx="1033500" cy="8313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Roboto"/>
                <a:ea typeface="Roboto"/>
                <a:cs typeface="Roboto"/>
                <a:sym typeface="Roboto"/>
              </a:rPr>
              <a:t>Linking</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Roboto"/>
                <a:ea typeface="Roboto"/>
                <a:cs typeface="Roboto"/>
                <a:sym typeface="Roboto"/>
              </a:rPr>
              <a:t>and discovery</a:t>
            </a:r>
            <a:endParaRPr b="0" i="0" sz="1400" u="none" cap="none" strike="noStrike">
              <a:solidFill>
                <a:srgbClr val="000000"/>
              </a:solidFill>
              <a:latin typeface="Roboto"/>
              <a:ea typeface="Roboto"/>
              <a:cs typeface="Roboto"/>
              <a:sym typeface="Roboto"/>
            </a:endParaRPr>
          </a:p>
        </p:txBody>
      </p:sp>
      <p:sp>
        <p:nvSpPr>
          <p:cNvPr id="144" name="Google Shape;144;p21"/>
          <p:cNvSpPr txBox="1"/>
          <p:nvPr/>
        </p:nvSpPr>
        <p:spPr>
          <a:xfrm>
            <a:off x="-18065" y="4363975"/>
            <a:ext cx="988800" cy="4002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Roboto"/>
                <a:ea typeface="Roboto"/>
                <a:cs typeface="Roboto"/>
                <a:sym typeface="Roboto"/>
              </a:rPr>
              <a:t>Preprints</a:t>
            </a:r>
            <a:endParaRPr b="0" i="0" sz="1400" u="none" cap="none" strike="noStrike">
              <a:solidFill>
                <a:srgbClr val="000000"/>
              </a:solidFill>
              <a:latin typeface="Roboto"/>
              <a:ea typeface="Roboto"/>
              <a:cs typeface="Roboto"/>
              <a:sym typeface="Roboto"/>
            </a:endParaRPr>
          </a:p>
        </p:txBody>
      </p:sp>
      <p:sp>
        <p:nvSpPr>
          <p:cNvPr id="145" name="Google Shape;145;p21"/>
          <p:cNvSpPr txBox="1"/>
          <p:nvPr/>
        </p:nvSpPr>
        <p:spPr>
          <a:xfrm>
            <a:off x="4778778" y="881575"/>
            <a:ext cx="8061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GB" sz="1200" u="none" cap="none" strike="noStrike">
                <a:solidFill>
                  <a:srgbClr val="000000"/>
                </a:solidFill>
                <a:latin typeface="Roboto"/>
                <a:ea typeface="Roboto"/>
                <a:cs typeface="Roboto"/>
                <a:sym typeface="Roboto"/>
              </a:rPr>
              <a:t>DOI registries</a:t>
            </a:r>
            <a:endParaRPr b="0" i="1" sz="1200" u="none" cap="none" strike="noStrike">
              <a:solidFill>
                <a:srgbClr val="000000"/>
              </a:solidFill>
              <a:latin typeface="Roboto"/>
              <a:ea typeface="Roboto"/>
              <a:cs typeface="Roboto"/>
              <a:sym typeface="Roboto"/>
            </a:endParaRPr>
          </a:p>
        </p:txBody>
      </p:sp>
      <p:sp>
        <p:nvSpPr>
          <p:cNvPr id="146" name="Google Shape;146;p21"/>
          <p:cNvSpPr txBox="1"/>
          <p:nvPr/>
        </p:nvSpPr>
        <p:spPr>
          <a:xfrm>
            <a:off x="1635127" y="881575"/>
            <a:ext cx="9393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GB" sz="1200" u="none" cap="none" strike="noStrike">
                <a:solidFill>
                  <a:srgbClr val="000000"/>
                </a:solidFill>
                <a:latin typeface="Roboto"/>
                <a:ea typeface="Roboto"/>
                <a:cs typeface="Roboto"/>
                <a:sym typeface="Roboto"/>
              </a:rPr>
              <a:t>Search tools</a:t>
            </a:r>
            <a:endParaRPr b="0" i="1" sz="1200" u="none" cap="none" strike="noStrike">
              <a:solidFill>
                <a:srgbClr val="000000"/>
              </a:solidFill>
              <a:latin typeface="Roboto"/>
              <a:ea typeface="Roboto"/>
              <a:cs typeface="Roboto"/>
              <a:sym typeface="Roboto"/>
            </a:endParaRPr>
          </a:p>
        </p:txBody>
      </p:sp>
      <p:sp>
        <p:nvSpPr>
          <p:cNvPr id="147" name="Google Shape;147;p21"/>
          <p:cNvSpPr txBox="1"/>
          <p:nvPr/>
        </p:nvSpPr>
        <p:spPr>
          <a:xfrm>
            <a:off x="6719785" y="881575"/>
            <a:ext cx="11529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GB" sz="1200" u="none" cap="none" strike="noStrike">
                <a:solidFill>
                  <a:srgbClr val="000000"/>
                </a:solidFill>
                <a:latin typeface="Roboto"/>
                <a:ea typeface="Roboto"/>
                <a:cs typeface="Roboto"/>
                <a:sym typeface="Roboto"/>
              </a:rPr>
              <a:t>Protocols &amp; frameworks</a:t>
            </a:r>
            <a:endParaRPr b="0" i="1" sz="1200" u="none" cap="none" strike="noStrike">
              <a:solidFill>
                <a:srgbClr val="000000"/>
              </a:solidFill>
              <a:latin typeface="Roboto"/>
              <a:ea typeface="Roboto"/>
              <a:cs typeface="Roboto"/>
              <a:sym typeface="Roboto"/>
            </a:endParaRPr>
          </a:p>
        </p:txBody>
      </p:sp>
      <p:cxnSp>
        <p:nvCxnSpPr>
          <p:cNvPr id="148" name="Google Shape;148;p21"/>
          <p:cNvCxnSpPr/>
          <p:nvPr/>
        </p:nvCxnSpPr>
        <p:spPr>
          <a:xfrm>
            <a:off x="-47450" y="4363975"/>
            <a:ext cx="9191400" cy="0"/>
          </a:xfrm>
          <a:prstGeom prst="straightConnector1">
            <a:avLst/>
          </a:prstGeom>
          <a:noFill/>
          <a:ln cap="flat" cmpd="sng" w="28575">
            <a:solidFill>
              <a:srgbClr val="CCCCCC"/>
            </a:solidFill>
            <a:prstDash val="solid"/>
            <a:round/>
            <a:headEnd len="sm" w="sm" type="none"/>
            <a:tailEnd len="sm" w="sm" type="none"/>
          </a:ln>
        </p:spPr>
      </p:cxnSp>
      <p:pic>
        <p:nvPicPr>
          <p:cNvPr id="149" name="Google Shape;149;p21"/>
          <p:cNvPicPr preferRelativeResize="0"/>
          <p:nvPr/>
        </p:nvPicPr>
        <p:blipFill rotWithShape="1">
          <a:blip r:embed="rId20">
            <a:alphaModFix/>
          </a:blip>
          <a:srcRect b="0" l="0" r="0" t="0"/>
          <a:stretch/>
        </p:blipFill>
        <p:spPr>
          <a:xfrm>
            <a:off x="1082964" y="4584535"/>
            <a:ext cx="806200" cy="279977"/>
          </a:xfrm>
          <a:prstGeom prst="rect">
            <a:avLst/>
          </a:prstGeom>
          <a:noFill/>
          <a:ln>
            <a:noFill/>
          </a:ln>
        </p:spPr>
      </p:pic>
      <p:pic>
        <p:nvPicPr>
          <p:cNvPr id="150" name="Google Shape;150;p21"/>
          <p:cNvPicPr preferRelativeResize="0"/>
          <p:nvPr/>
        </p:nvPicPr>
        <p:blipFill rotWithShape="1">
          <a:blip r:embed="rId21">
            <a:alphaModFix/>
          </a:blip>
          <a:srcRect b="0" l="0" r="0" t="0"/>
          <a:stretch/>
        </p:blipFill>
        <p:spPr>
          <a:xfrm>
            <a:off x="3368719" y="4592037"/>
            <a:ext cx="1064645" cy="279975"/>
          </a:xfrm>
          <a:prstGeom prst="rect">
            <a:avLst/>
          </a:prstGeom>
          <a:noFill/>
          <a:ln>
            <a:noFill/>
          </a:ln>
        </p:spPr>
      </p:pic>
      <p:pic>
        <p:nvPicPr>
          <p:cNvPr id="151" name="Google Shape;151;p21"/>
          <p:cNvPicPr preferRelativeResize="0"/>
          <p:nvPr/>
        </p:nvPicPr>
        <p:blipFill rotWithShape="1">
          <a:blip r:embed="rId22">
            <a:alphaModFix/>
          </a:blip>
          <a:srcRect b="0" l="0" r="0" t="0"/>
          <a:stretch/>
        </p:blipFill>
        <p:spPr>
          <a:xfrm>
            <a:off x="2138564" y="4584525"/>
            <a:ext cx="939249" cy="279412"/>
          </a:xfrm>
          <a:prstGeom prst="rect">
            <a:avLst/>
          </a:prstGeom>
          <a:noFill/>
          <a:ln>
            <a:noFill/>
          </a:ln>
        </p:spPr>
      </p:pic>
      <p:cxnSp>
        <p:nvCxnSpPr>
          <p:cNvPr id="152" name="Google Shape;152;p21"/>
          <p:cNvCxnSpPr/>
          <p:nvPr/>
        </p:nvCxnSpPr>
        <p:spPr>
          <a:xfrm>
            <a:off x="-7900" y="927065"/>
            <a:ext cx="9191400" cy="0"/>
          </a:xfrm>
          <a:prstGeom prst="straightConnector1">
            <a:avLst/>
          </a:prstGeom>
          <a:noFill/>
          <a:ln cap="flat" cmpd="sng" w="28575">
            <a:solidFill>
              <a:srgbClr val="CCCCCC"/>
            </a:solidFill>
            <a:prstDash val="solid"/>
            <a:round/>
            <a:headEnd len="sm" w="sm" type="none"/>
            <a:tailEnd len="sm" w="sm" type="none"/>
          </a:ln>
        </p:spPr>
      </p:cxnSp>
      <p:pic>
        <p:nvPicPr>
          <p:cNvPr id="153" name="Google Shape;153;p21"/>
          <p:cNvPicPr preferRelativeResize="0"/>
          <p:nvPr/>
        </p:nvPicPr>
        <p:blipFill rotWithShape="1">
          <a:blip r:embed="rId23">
            <a:alphaModFix/>
          </a:blip>
          <a:srcRect b="0" l="0" r="0" t="0"/>
          <a:stretch/>
        </p:blipFill>
        <p:spPr>
          <a:xfrm>
            <a:off x="5739277" y="4471637"/>
            <a:ext cx="564378" cy="523200"/>
          </a:xfrm>
          <a:prstGeom prst="rect">
            <a:avLst/>
          </a:prstGeom>
          <a:noFill/>
          <a:ln>
            <a:noFill/>
          </a:ln>
        </p:spPr>
      </p:pic>
      <p:pic>
        <p:nvPicPr>
          <p:cNvPr id="154" name="Google Shape;154;p21"/>
          <p:cNvPicPr preferRelativeResize="0"/>
          <p:nvPr/>
        </p:nvPicPr>
        <p:blipFill rotWithShape="1">
          <a:blip r:embed="rId24">
            <a:alphaModFix/>
          </a:blip>
          <a:srcRect b="25953" l="0" r="0" t="23127"/>
          <a:stretch/>
        </p:blipFill>
        <p:spPr>
          <a:xfrm>
            <a:off x="6497914" y="4484420"/>
            <a:ext cx="1033500" cy="526267"/>
          </a:xfrm>
          <a:prstGeom prst="rect">
            <a:avLst/>
          </a:prstGeom>
          <a:noFill/>
          <a:ln>
            <a:noFill/>
          </a:ln>
        </p:spPr>
      </p:pic>
      <p:pic>
        <p:nvPicPr>
          <p:cNvPr id="155" name="Google Shape;155;p21"/>
          <p:cNvPicPr preferRelativeResize="0"/>
          <p:nvPr/>
        </p:nvPicPr>
        <p:blipFill rotWithShape="1">
          <a:blip r:embed="rId25">
            <a:alphaModFix/>
          </a:blip>
          <a:srcRect b="0" l="0" r="0" t="0"/>
          <a:stretch/>
        </p:blipFill>
        <p:spPr>
          <a:xfrm>
            <a:off x="5227925" y="3468276"/>
            <a:ext cx="1250873" cy="419437"/>
          </a:xfrm>
          <a:prstGeom prst="rect">
            <a:avLst/>
          </a:prstGeom>
          <a:noFill/>
          <a:ln>
            <a:noFill/>
          </a:ln>
        </p:spPr>
      </p:pic>
      <p:pic>
        <p:nvPicPr>
          <p:cNvPr id="156" name="Google Shape;156;p21"/>
          <p:cNvPicPr preferRelativeResize="0"/>
          <p:nvPr/>
        </p:nvPicPr>
        <p:blipFill rotWithShape="1">
          <a:blip r:embed="rId26">
            <a:alphaModFix/>
          </a:blip>
          <a:srcRect b="0" l="0" r="0" t="0"/>
          <a:stretch/>
        </p:blipFill>
        <p:spPr>
          <a:xfrm>
            <a:off x="7555263" y="2298675"/>
            <a:ext cx="745000" cy="285674"/>
          </a:xfrm>
          <a:prstGeom prst="rect">
            <a:avLst/>
          </a:prstGeom>
          <a:noFill/>
          <a:ln>
            <a:noFill/>
          </a:ln>
        </p:spPr>
      </p:pic>
      <p:pic>
        <p:nvPicPr>
          <p:cNvPr id="157" name="Google Shape;157;p21"/>
          <p:cNvPicPr preferRelativeResize="0"/>
          <p:nvPr/>
        </p:nvPicPr>
        <p:blipFill rotWithShape="1">
          <a:blip r:embed="rId27">
            <a:alphaModFix/>
          </a:blip>
          <a:srcRect b="0" l="0" r="0" t="0"/>
          <a:stretch/>
        </p:blipFill>
        <p:spPr>
          <a:xfrm>
            <a:off x="5584875" y="2321370"/>
            <a:ext cx="1250874" cy="384505"/>
          </a:xfrm>
          <a:prstGeom prst="rect">
            <a:avLst/>
          </a:prstGeom>
          <a:noFill/>
          <a:ln>
            <a:noFill/>
          </a:ln>
        </p:spPr>
      </p:pic>
      <p:pic>
        <p:nvPicPr>
          <p:cNvPr id="158" name="Google Shape;158;p21"/>
          <p:cNvPicPr preferRelativeResize="0"/>
          <p:nvPr/>
        </p:nvPicPr>
        <p:blipFill rotWithShape="1">
          <a:blip r:embed="rId28">
            <a:alphaModFix/>
          </a:blip>
          <a:srcRect b="0" l="0" r="0" t="0"/>
          <a:stretch/>
        </p:blipFill>
        <p:spPr>
          <a:xfrm>
            <a:off x="4551289" y="4455309"/>
            <a:ext cx="1113324" cy="584487"/>
          </a:xfrm>
          <a:prstGeom prst="rect">
            <a:avLst/>
          </a:prstGeom>
          <a:noFill/>
          <a:ln>
            <a:noFill/>
          </a:ln>
        </p:spPr>
      </p:pic>
      <p:sp>
        <p:nvSpPr>
          <p:cNvPr id="159" name="Google Shape;159;p21"/>
          <p:cNvSpPr txBox="1"/>
          <p:nvPr/>
        </p:nvSpPr>
        <p:spPr>
          <a:xfrm>
            <a:off x="3055538" y="3987387"/>
            <a:ext cx="3988800" cy="3846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800"/>
              </a:spcAft>
              <a:buClr>
                <a:srgbClr val="000000"/>
              </a:buClr>
              <a:buSzPts val="1600"/>
              <a:buFont typeface="Arial"/>
              <a:buNone/>
            </a:pPr>
            <a:r>
              <a:rPr b="0" i="0" lang="en-GB" sz="1600" u="none" cap="none" strike="noStrike">
                <a:solidFill>
                  <a:schemeClr val="dk2"/>
                </a:solidFill>
                <a:highlight>
                  <a:schemeClr val="lt1"/>
                </a:highlight>
                <a:latin typeface="Nunito"/>
                <a:ea typeface="Nunito"/>
                <a:cs typeface="Nunito"/>
                <a:sym typeface="Nunito"/>
              </a:rPr>
              <a:t>&gt;</a:t>
            </a:r>
            <a:r>
              <a:rPr lang="en-GB" sz="1600">
                <a:solidFill>
                  <a:schemeClr val="dk2"/>
                </a:solidFill>
                <a:highlight>
                  <a:schemeClr val="lt1"/>
                </a:highlight>
                <a:latin typeface="Nunito"/>
                <a:ea typeface="Nunito"/>
                <a:cs typeface="Nunito"/>
                <a:sym typeface="Nunito"/>
              </a:rPr>
              <a:t>20</a:t>
            </a:r>
            <a:r>
              <a:rPr b="0" i="0" lang="en-GB" sz="1600" u="none" cap="none" strike="noStrike">
                <a:solidFill>
                  <a:schemeClr val="dk2"/>
                </a:solidFill>
                <a:highlight>
                  <a:schemeClr val="lt1"/>
                </a:highlight>
                <a:latin typeface="Nunito"/>
                <a:ea typeface="Nunito"/>
                <a:cs typeface="Nunito"/>
                <a:sym typeface="Nunito"/>
              </a:rPr>
              <a:t> </a:t>
            </a:r>
            <a:r>
              <a:rPr b="0" i="0" lang="en-GB" sz="1600" u="sng" cap="none" strike="noStrike">
                <a:solidFill>
                  <a:schemeClr val="hlink"/>
                </a:solidFill>
                <a:highlight>
                  <a:schemeClr val="lt1"/>
                </a:highlight>
                <a:latin typeface="Nunito"/>
                <a:ea typeface="Nunito"/>
                <a:cs typeface="Nunito"/>
                <a:sym typeface="Nunito"/>
                <a:hlinkClick r:id="rId29"/>
              </a:rPr>
              <a:t>active platforms</a:t>
            </a:r>
            <a:r>
              <a:rPr b="0" i="0" lang="en-GB" sz="1600" u="none" cap="none" strike="noStrike">
                <a:solidFill>
                  <a:schemeClr val="dk2"/>
                </a:solidFill>
                <a:highlight>
                  <a:schemeClr val="lt1"/>
                </a:highlight>
                <a:latin typeface="Nunito"/>
                <a:ea typeface="Nunito"/>
                <a:cs typeface="Nunito"/>
                <a:sym typeface="Nunito"/>
              </a:rPr>
              <a:t> reviewing preprints</a:t>
            </a:r>
            <a:endParaRPr b="0" i="0" sz="1400" u="none" cap="none" strike="noStrike">
              <a:solidFill>
                <a:srgbClr val="000000"/>
              </a:solidFill>
              <a:latin typeface="Arial"/>
              <a:ea typeface="Arial"/>
              <a:cs typeface="Arial"/>
              <a:sym typeface="Arial"/>
            </a:endParaRPr>
          </a:p>
        </p:txBody>
      </p:sp>
      <p:sp>
        <p:nvSpPr>
          <p:cNvPr id="160" name="Google Shape;160;p21"/>
          <p:cNvSpPr txBox="1"/>
          <p:nvPr/>
        </p:nvSpPr>
        <p:spPr>
          <a:xfrm>
            <a:off x="-84100" y="4916425"/>
            <a:ext cx="63078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800" u="sng">
                <a:solidFill>
                  <a:schemeClr val="hlink"/>
                </a:solidFill>
                <a:hlinkClick r:id="rId30"/>
              </a:rPr>
              <a:t>https://ripplingideas.org/portfolio/preprint-review-services/</a:t>
            </a:r>
            <a:r>
              <a:rPr lang="en-GB" sz="800"/>
              <a:t> </a:t>
            </a:r>
            <a:endParaRPr sz="800"/>
          </a:p>
        </p:txBody>
      </p:sp>
      <p:pic>
        <p:nvPicPr>
          <p:cNvPr id="161" name="Google Shape;161;p21" title="Preprints.org-primary-logo.png"/>
          <p:cNvPicPr preferRelativeResize="0"/>
          <p:nvPr/>
        </p:nvPicPr>
        <p:blipFill>
          <a:blip r:embed="rId31">
            <a:alphaModFix/>
          </a:blip>
          <a:stretch>
            <a:fillRect/>
          </a:stretch>
        </p:blipFill>
        <p:spPr>
          <a:xfrm>
            <a:off x="7559499" y="4626426"/>
            <a:ext cx="1498772" cy="24223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22" title="Screenshot 2025-08-18 at 21.00.01.png"/>
          <p:cNvPicPr preferRelativeResize="0"/>
          <p:nvPr/>
        </p:nvPicPr>
        <p:blipFill>
          <a:blip r:embed="rId3">
            <a:alphaModFix/>
          </a:blip>
          <a:stretch>
            <a:fillRect/>
          </a:stretch>
        </p:blipFill>
        <p:spPr>
          <a:xfrm>
            <a:off x="1075686" y="0"/>
            <a:ext cx="8042639" cy="4802800"/>
          </a:xfrm>
          <a:prstGeom prst="rect">
            <a:avLst/>
          </a:prstGeom>
          <a:noFill/>
          <a:ln>
            <a:noFill/>
          </a:ln>
        </p:spPr>
      </p:pic>
      <p:sp>
        <p:nvSpPr>
          <p:cNvPr id="167" name="Google Shape;167;p22"/>
          <p:cNvSpPr txBox="1"/>
          <p:nvPr/>
        </p:nvSpPr>
        <p:spPr>
          <a:xfrm>
            <a:off x="2493050" y="4847525"/>
            <a:ext cx="3834900" cy="3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434343"/>
                </a:solidFill>
              </a:rPr>
              <a:t>@RipplingIdeas.bsky.social | @JACoates.bsky.social</a:t>
            </a:r>
            <a:endParaRPr sz="1200">
              <a:solidFill>
                <a:srgbClr val="434343"/>
              </a:solidFill>
            </a:endParaRPr>
          </a:p>
        </p:txBody>
      </p:sp>
      <p:sp>
        <p:nvSpPr>
          <p:cNvPr id="168" name="Google Shape;168;p22"/>
          <p:cNvSpPr txBox="1"/>
          <p:nvPr/>
        </p:nvSpPr>
        <p:spPr>
          <a:xfrm>
            <a:off x="-24021" y="-24021"/>
            <a:ext cx="24873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000" u="sng">
                <a:solidFill>
                  <a:schemeClr val="hlink"/>
                </a:solidFill>
                <a:hlinkClick r:id="rId4"/>
              </a:rPr>
              <a:t>https://ripplingideas.org/portfolio/preprint-review-services/</a:t>
            </a:r>
            <a:endParaRPr sz="20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