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98" r:id="rId3"/>
    <p:sldId id="257" r:id="rId4"/>
    <p:sldId id="400" r:id="rId5"/>
    <p:sldId id="414" r:id="rId6"/>
    <p:sldId id="399" r:id="rId7"/>
    <p:sldId id="404" r:id="rId8"/>
    <p:sldId id="401" r:id="rId9"/>
    <p:sldId id="402" r:id="rId10"/>
    <p:sldId id="403" r:id="rId11"/>
    <p:sldId id="405" r:id="rId12"/>
    <p:sldId id="406" r:id="rId13"/>
    <p:sldId id="407" r:id="rId14"/>
    <p:sldId id="346" r:id="rId15"/>
    <p:sldId id="408" r:id="rId16"/>
    <p:sldId id="409" r:id="rId17"/>
    <p:sldId id="410" r:id="rId18"/>
    <p:sldId id="411" r:id="rId19"/>
    <p:sldId id="412" r:id="rId20"/>
    <p:sldId id="413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270" r:id="rId32"/>
  </p:sldIdLst>
  <p:sldSz cx="12192000" cy="6858000"/>
  <p:notesSz cx="9929813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844C"/>
    <a:srgbClr val="B1623B"/>
    <a:srgbClr val="000096"/>
    <a:srgbClr val="9F3E0E"/>
    <a:srgbClr val="F6F9FC"/>
    <a:srgbClr val="FCFD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2" autoAdjust="0"/>
    <p:restoredTop sz="93725" autoAdjust="0"/>
  </p:normalViewPr>
  <p:slideViewPr>
    <p:cSldViewPr snapToGrid="0">
      <p:cViewPr varScale="1">
        <p:scale>
          <a:sx n="121" d="100"/>
          <a:sy n="121" d="100"/>
        </p:scale>
        <p:origin x="96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34" d="100"/>
          <a:sy n="134" d="100"/>
        </p:scale>
        <p:origin x="61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4C6090F-E0D9-4904-8F4B-3B19437869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2919" cy="341063"/>
          </a:xfrm>
          <a:prstGeom prst="rect">
            <a:avLst/>
          </a:prstGeom>
        </p:spPr>
        <p:txBody>
          <a:bodyPr vert="horz" lIns="95578" tIns="47789" rIns="95578" bIns="47789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záhlaví 6">
            <a:extLst>
              <a:ext uri="{FF2B5EF4-FFF2-40B4-BE49-F238E27FC236}">
                <a16:creationId xmlns:a16="http://schemas.microsoft.com/office/drawing/2014/main" id="{F4C73A83-D872-4099-B2A9-09167D9051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2"/>
            <a:ext cx="4302919" cy="341064"/>
          </a:xfrm>
          <a:prstGeom prst="rect">
            <a:avLst/>
          </a:prstGeom>
        </p:spPr>
        <p:txBody>
          <a:bodyPr vert="horz" lIns="95578" tIns="47789" rIns="95578" bIns="47789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8" name="Zástupný symbol pro datum 7">
            <a:extLst>
              <a:ext uri="{FF2B5EF4-FFF2-40B4-BE49-F238E27FC236}">
                <a16:creationId xmlns:a16="http://schemas.microsoft.com/office/drawing/2014/main" id="{7AE91353-D448-4305-B0F8-745263019B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4599" y="2"/>
            <a:ext cx="4302919" cy="341064"/>
          </a:xfrm>
          <a:prstGeom prst="rect">
            <a:avLst/>
          </a:prstGeom>
        </p:spPr>
        <p:txBody>
          <a:bodyPr vert="horz" lIns="95578" tIns="47789" rIns="95578" bIns="47789" rtlCol="0"/>
          <a:lstStyle>
            <a:lvl1pPr algn="r">
              <a:defRPr sz="1300"/>
            </a:lvl1pPr>
          </a:lstStyle>
          <a:p>
            <a:fld id="{693D0AAB-BC65-4D93-BE30-329DE1D7C511}" type="datetimeFigureOut">
              <a:rPr lang="cs-CZ" smtClean="0"/>
              <a:t>18.09.2025</a:t>
            </a:fld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7FE8195-2819-4889-BDC5-FC91DDEAE3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4599" y="6456612"/>
            <a:ext cx="4302919" cy="341063"/>
          </a:xfrm>
          <a:prstGeom prst="rect">
            <a:avLst/>
          </a:prstGeom>
        </p:spPr>
        <p:txBody>
          <a:bodyPr vert="horz" lIns="95578" tIns="47789" rIns="95578" bIns="47789" rtlCol="0" anchor="b"/>
          <a:lstStyle>
            <a:lvl1pPr algn="r">
              <a:defRPr sz="1300"/>
            </a:lvl1pPr>
          </a:lstStyle>
          <a:p>
            <a:fld id="{99913B07-8E6F-412A-8388-A47F0D46C3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81018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4599" y="2"/>
            <a:ext cx="4302919" cy="341064"/>
          </a:xfrm>
          <a:prstGeom prst="rect">
            <a:avLst/>
          </a:prstGeom>
        </p:spPr>
        <p:txBody>
          <a:bodyPr vert="horz" lIns="95578" tIns="47789" rIns="95578" bIns="47789" rtlCol="0"/>
          <a:lstStyle>
            <a:lvl1pPr algn="r">
              <a:defRPr sz="1300"/>
            </a:lvl1pPr>
          </a:lstStyle>
          <a:p>
            <a:fld id="{BF6F0682-C2CD-439F-BD5E-D51593A61157}" type="datetimeFigureOut">
              <a:rPr lang="cs-CZ" smtClean="0"/>
              <a:t>18.09.2025</a:t>
            </a:fld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5660" y="3010680"/>
            <a:ext cx="8995116" cy="2937285"/>
          </a:xfrm>
          <a:prstGeom prst="rect">
            <a:avLst/>
          </a:prstGeom>
        </p:spPr>
        <p:txBody>
          <a:bodyPr vert="horz" lIns="95578" tIns="47789" rIns="95578" bIns="47789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919" cy="341063"/>
          </a:xfrm>
          <a:prstGeom prst="rect">
            <a:avLst/>
          </a:prstGeom>
        </p:spPr>
        <p:txBody>
          <a:bodyPr vert="horz" lIns="95578" tIns="47789" rIns="95578" bIns="47789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4599" y="6456612"/>
            <a:ext cx="4302919" cy="341063"/>
          </a:xfrm>
          <a:prstGeom prst="rect">
            <a:avLst/>
          </a:prstGeom>
        </p:spPr>
        <p:txBody>
          <a:bodyPr vert="horz" lIns="95578" tIns="47789" rIns="95578" bIns="47789" rtlCol="0" anchor="b"/>
          <a:lstStyle>
            <a:lvl1pPr algn="r">
              <a:defRPr sz="1300"/>
            </a:lvl1pPr>
          </a:lstStyle>
          <a:p>
            <a:fld id="{BF941B4D-5850-4E1B-9DEC-2E80D6BFECE6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záhlaví 7">
            <a:extLst>
              <a:ext uri="{FF2B5EF4-FFF2-40B4-BE49-F238E27FC236}">
                <a16:creationId xmlns:a16="http://schemas.microsoft.com/office/drawing/2014/main" id="{A96D68BF-123C-4664-8108-784DC6DA3A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919" cy="341458"/>
          </a:xfrm>
          <a:prstGeom prst="rect">
            <a:avLst/>
          </a:prstGeom>
        </p:spPr>
        <p:txBody>
          <a:bodyPr vert="horz" lIns="95578" tIns="47789" rIns="95578" bIns="47789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9" name="Zástupný symbol pro obrázek snímku 8">
            <a:extLst>
              <a:ext uri="{FF2B5EF4-FFF2-40B4-BE49-F238E27FC236}">
                <a16:creationId xmlns:a16="http://schemas.microsoft.com/office/drawing/2014/main" id="{D5A5E470-C2AF-4A51-BCB7-92886500327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528638"/>
            <a:ext cx="407670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8" tIns="47789" rIns="95578" bIns="47789"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489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941B4D-5850-4E1B-9DEC-2E80D6BFECE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4771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99E910CB-90CB-41BD-8B54-915177E92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801" y="3602038"/>
            <a:ext cx="1006782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3FD0B8B-DF8C-D753-C710-7D260595B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784B40A-6518-C29B-39F3-8EEB65DEB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46AE32D-E64F-0DCA-8990-D3E1302F6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AE77-6BC1-49CA-AA73-E9D0D5F1D94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5199251-7D60-DE0F-7E7C-B866A64A0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844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AEDDE7-5283-45F3-8804-85B23933D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38562057-1E9E-4BC5-A96E-69FF3B7F2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B12981-89EC-436C-A73A-CCC7F73291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1F87B59-5D8E-4D63-AED8-33705DCB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DF03BD2-4629-4A8C-A3A6-E774D3573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899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7303095B-18DB-47A8-B03C-A687AA830A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25200" y="216000"/>
            <a:ext cx="2854800" cy="61920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C297685-E21D-4E3B-B4E5-EA95B48E97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60000" y="216000"/>
            <a:ext cx="8485200" cy="619200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FF30AC4-28E8-4E2B-9FF3-5C5D602F7A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4F9059F-DC3A-40F9-9DA4-2A8D62CD6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B761B4F-342E-4ED9-B08B-B02BD8734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8933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6DD364-DB0A-4EC2-8CBA-F91EA9C2A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F2D3C28-ADA2-407F-B64E-031B26CA9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&gt;"/>
              <a:defRPr/>
            </a:lvl1pPr>
            <a:lvl2pPr marL="685800" indent="-228600">
              <a:buClr>
                <a:schemeClr val="accent5">
                  <a:lumMod val="75000"/>
                </a:schemeClr>
              </a:buClr>
              <a:buFont typeface="Calibri" panose="020F0502020204030204" pitchFamily="34" charset="0"/>
              <a:buChar char="&gt;"/>
              <a:defRPr/>
            </a:lvl2pPr>
            <a:lvl3pPr marL="1143000" indent="-228600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&gt;"/>
              <a:defRPr/>
            </a:lvl3pPr>
            <a:lvl4pPr marL="1600200" indent="-228600">
              <a:buClr>
                <a:schemeClr val="accent1">
                  <a:lumMod val="75000"/>
                </a:schemeClr>
              </a:buClr>
              <a:buFont typeface="Calibri" panose="020F0502020204030204" pitchFamily="34" charset="0"/>
              <a:buChar char="&gt;"/>
              <a:defRPr/>
            </a:lvl4pPr>
            <a:lvl5pPr marL="2057400" indent="-228600">
              <a:buClr>
                <a:schemeClr val="accent5">
                  <a:lumMod val="75000"/>
                </a:schemeClr>
              </a:buClr>
              <a:buFont typeface="Calibri" panose="020F0502020204030204" pitchFamily="34" charset="0"/>
              <a:buChar char="&gt;"/>
              <a:defRPr/>
            </a:lvl5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29F44FF-7695-4427-82BA-660B70FC9D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3817" y="6552000"/>
            <a:ext cx="1368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E23AFBF-6A77-4C37-BF87-4406996FA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0000" y="6555128"/>
            <a:ext cx="958322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C7EF342-0B30-A2DF-D020-1DBE146283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6480000"/>
            <a:ext cx="360000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588EBBA9-473D-DC0C-1573-0FFC4FE2FB3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6480000"/>
            <a:ext cx="1080000" cy="360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70E90A4-5208-DD35-EE71-2576DD4B57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56" y="6480000"/>
            <a:ext cx="1540465" cy="360000"/>
          </a:xfrm>
          <a:prstGeom prst="rect">
            <a:avLst/>
          </a:prstGeom>
        </p:spPr>
      </p:pic>
      <p:sp>
        <p:nvSpPr>
          <p:cNvPr id="11" name="Zástupný symbol pro datum 3">
            <a:extLst>
              <a:ext uri="{FF2B5EF4-FFF2-40B4-BE49-F238E27FC236}">
                <a16:creationId xmlns:a16="http://schemas.microsoft.com/office/drawing/2014/main" id="{A76757CB-626B-B751-9B12-884EC81A53B7}"/>
              </a:ext>
            </a:extLst>
          </p:cNvPr>
          <p:cNvSpPr txBox="1">
            <a:spLocks/>
          </p:cNvSpPr>
          <p:nvPr userDrawn="1"/>
        </p:nvSpPr>
        <p:spPr>
          <a:xfrm>
            <a:off x="6068382" y="6543689"/>
            <a:ext cx="4314484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https://bit.ly/tei-2025-demo  |  https://bit.ly/tei-2025-demo-PDF</a:t>
            </a:r>
          </a:p>
        </p:txBody>
      </p:sp>
    </p:spTree>
    <p:extLst>
      <p:ext uri="{BB962C8B-B14F-4D97-AF65-F5344CB8AC3E}">
        <p14:creationId xmlns:p14="http://schemas.microsoft.com/office/powerpoint/2010/main" val="51189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4CC1B6-7CFD-4490-9FAD-01150EFF6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232C8-5151-4F25-87E6-613A1CFB5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70501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9AEAB2E-D2C8-4491-A3D2-65AB6BBAF2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08000" y="6552000"/>
            <a:ext cx="1368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0D60011-B9B5-4FEF-B704-3D56EDA23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48000" y="6555128"/>
            <a:ext cx="4860000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8EF7471-5E45-4472-B366-D565D3925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F552CF0-CF39-1D2A-7609-4279F6DAF8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6480000"/>
            <a:ext cx="360000" cy="360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3DB124D6-7333-D342-65E7-7759C061F86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6480000"/>
            <a:ext cx="108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67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3A187C-2295-404E-B895-287AB6ACC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9C201F9-8273-435D-921E-20E271E7E8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56000"/>
            <a:ext cx="5670000" cy="4788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9F651976-031F-4E72-8120-FF05886CE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10000" y="1656000"/>
            <a:ext cx="5670000" cy="4788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Zástupný symbol pro datum 3">
            <a:extLst>
              <a:ext uri="{FF2B5EF4-FFF2-40B4-BE49-F238E27FC236}">
                <a16:creationId xmlns:a16="http://schemas.microsoft.com/office/drawing/2014/main" id="{87754568-D500-D6EA-3BCE-965DE0F3F5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3817" y="6552000"/>
            <a:ext cx="1368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11" name="Zástupný symbol pro zápatí 4">
            <a:extLst>
              <a:ext uri="{FF2B5EF4-FFF2-40B4-BE49-F238E27FC236}">
                <a16:creationId xmlns:a16="http://schemas.microsoft.com/office/drawing/2014/main" id="{CD18BD15-9D25-4960-F13D-5F07F401B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555128"/>
            <a:ext cx="4317124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12" name="Zástupný symbol pro číslo snímku 5">
            <a:extLst>
              <a:ext uri="{FF2B5EF4-FFF2-40B4-BE49-F238E27FC236}">
                <a16:creationId xmlns:a16="http://schemas.microsoft.com/office/drawing/2014/main" id="{AC4DE514-DB36-5FBB-55DB-5DFB6610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0000" y="6555128"/>
            <a:ext cx="958322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6319E800-A7CA-4541-FFFF-4DB99CA80E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6480000"/>
            <a:ext cx="360000" cy="36000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D8BFD4C3-5F5E-667D-D6B4-E86CC64A4F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6480000"/>
            <a:ext cx="1080000" cy="3600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6AE810B9-2417-9EC4-49C3-CBBB7B374E1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56" y="6480000"/>
            <a:ext cx="154046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11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E264EF-5B4A-4170-9DE6-0A2B56C95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16000"/>
            <a:ext cx="115200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F0B10A6-4FF8-426D-AA34-397E118C6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999" y="1656000"/>
            <a:ext cx="567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1A2CB19-6AF1-4E14-9ED7-41984F5D4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9999" y="2505073"/>
            <a:ext cx="5670000" cy="3936669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B83EFC4-2C82-4A10-985A-CAC1B0323C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0000" y="1656000"/>
            <a:ext cx="567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AFD244B-6D19-4678-B81F-FB70AAF343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0000" y="2505074"/>
            <a:ext cx="5670000" cy="3936667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15" name="Zástupný symbol pro datum 3">
            <a:extLst>
              <a:ext uri="{FF2B5EF4-FFF2-40B4-BE49-F238E27FC236}">
                <a16:creationId xmlns:a16="http://schemas.microsoft.com/office/drawing/2014/main" id="{27E8DECE-4AAE-0A1C-96F2-A25ED0B957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3817" y="6552000"/>
            <a:ext cx="1368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17" name="Zástupný symbol pro číslo snímku 5">
            <a:extLst>
              <a:ext uri="{FF2B5EF4-FFF2-40B4-BE49-F238E27FC236}">
                <a16:creationId xmlns:a16="http://schemas.microsoft.com/office/drawing/2014/main" id="{BD79A795-CCB7-1B9B-1F5B-9CBF04EFC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00000" y="6555128"/>
            <a:ext cx="958322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7ED8851D-7C7F-DDDF-AB2E-A2E21DADA3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000" y="6480000"/>
            <a:ext cx="360000" cy="360000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F7CF15CE-4CAB-A63A-7AB0-75F31D795E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000" y="6480000"/>
            <a:ext cx="1080000" cy="360000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3F5BEF06-73E0-1861-96DD-F32E14325D6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456" y="6480000"/>
            <a:ext cx="1540465" cy="360000"/>
          </a:xfrm>
          <a:prstGeom prst="rect">
            <a:avLst/>
          </a:prstGeom>
        </p:spPr>
      </p:pic>
      <p:sp>
        <p:nvSpPr>
          <p:cNvPr id="7" name="Zástupný symbol pro datum 3">
            <a:extLst>
              <a:ext uri="{FF2B5EF4-FFF2-40B4-BE49-F238E27FC236}">
                <a16:creationId xmlns:a16="http://schemas.microsoft.com/office/drawing/2014/main" id="{2D491E47-1188-3C0B-7BA1-65475548DDFB}"/>
              </a:ext>
            </a:extLst>
          </p:cNvPr>
          <p:cNvSpPr txBox="1">
            <a:spLocks/>
          </p:cNvSpPr>
          <p:nvPr userDrawn="1"/>
        </p:nvSpPr>
        <p:spPr>
          <a:xfrm>
            <a:off x="6068382" y="6543689"/>
            <a:ext cx="4314484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https://bit.ly/tei-2025-demo  |  https://bit.ly/tei-2025-demo-PDF</a:t>
            </a:r>
          </a:p>
        </p:txBody>
      </p:sp>
    </p:spTree>
    <p:extLst>
      <p:ext uri="{BB962C8B-B14F-4D97-AF65-F5344CB8AC3E}">
        <p14:creationId xmlns:p14="http://schemas.microsoft.com/office/powerpoint/2010/main" val="203161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3F40ABF-B56F-46F2-B7A0-A594F8D93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C01A5580-10D5-4E45-BA70-83E471E5F5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98AE30E-96BC-4919-BA47-5F0FD5ED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F9AB3D1-B37F-40BD-BC77-B32868032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127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2D80274-EC61-4F6B-9DE1-571445FC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8FEBCC2-2AB0-48A1-BC12-6C2B7623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7B4F734-7FDE-4406-88AD-8319D911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70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E37A7D-EAA0-4B56-98D2-9433E8466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216000"/>
            <a:ext cx="46800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FE2DE1-9395-4D95-B2A7-611D27CF3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0000" y="216000"/>
            <a:ext cx="6660000" cy="62060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5ADE7FB-37A2-450D-91EC-CA657F7EB6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9999" y="1944000"/>
            <a:ext cx="4680000" cy="4464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9C109DA-1A82-430A-8C7F-84E0B47E42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BDB852E-C8CD-407C-B95A-C62E71847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17751DD4-EE0F-456A-92E7-76ECE9707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1312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007762-ED0F-443B-AE39-94865986B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216000"/>
            <a:ext cx="46800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7F2910F0-27E5-4079-82CA-BC171AB219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20000" y="215999"/>
            <a:ext cx="6660000" cy="619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987D710-0ADF-439B-8AF0-BE221513E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59999" y="1944000"/>
            <a:ext cx="4680000" cy="4464000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 sz="2400"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 sz="100"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 sz="12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 sz="1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/>
            </a:pPr>
            <a:r>
              <a:rPr kumimoji="0" lang="cs-CZ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 kliknutí můžete upravovat styly textu v předloze.</a:t>
            </a:r>
          </a:p>
          <a:p>
            <a:pPr marL="228600" marR="0" lvl="1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/>
            </a:pPr>
            <a:r>
              <a:rPr kumimoji="0" lang="cs-CZ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Druhá úroveň</a:t>
            </a:r>
          </a:p>
          <a:p>
            <a:pPr marL="228600" marR="0" lvl="2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/>
            </a:pPr>
            <a:r>
              <a:rPr kumimoji="0" lang="cs-CZ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Třetí úroveň</a:t>
            </a:r>
          </a:p>
          <a:p>
            <a:pPr marL="228600" marR="0" lvl="3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/>
            </a:pPr>
            <a:r>
              <a:rPr kumimoji="0" lang="cs-CZ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Čtvrtá úroveň</a:t>
            </a:r>
          </a:p>
          <a:p>
            <a:pPr marL="228600" marR="0" lvl="4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472C4">
                  <a:lumMod val="75000"/>
                </a:srgbClr>
              </a:buClr>
              <a:buSzPct val="75000"/>
              <a:buFont typeface="Calibri" panose="020F0502020204030204" pitchFamily="34" charset="0"/>
              <a:buChar char="&gt;"/>
              <a:tabLst/>
              <a:defRPr/>
            </a:pPr>
            <a:r>
              <a:rPr kumimoji="0" lang="cs-CZ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41660CB-25C5-40F4-B656-EF0F8F3493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/>
          <a:lstStyle/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6F1CF99-6E3B-4957-AB40-763EC1730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2896333-E395-4695-A267-A4CAFF446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/>
          <a:lstStyle/>
          <a:p>
            <a:fld id="{5B64AE77-6BC1-49CA-AA73-E9D0D5F1D94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1505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ovéPole 11">
            <a:extLst>
              <a:ext uri="{FF2B5EF4-FFF2-40B4-BE49-F238E27FC236}">
                <a16:creationId xmlns:a16="http://schemas.microsoft.com/office/drawing/2014/main" id="{337B150B-3C7A-406E-BDB9-017488BC6F61}"/>
              </a:ext>
            </a:extLst>
          </p:cNvPr>
          <p:cNvSpPr txBox="1"/>
          <p:nvPr userDrawn="1"/>
        </p:nvSpPr>
        <p:spPr>
          <a:xfrm>
            <a:off x="9550400" y="-466291"/>
            <a:ext cx="274320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2000" spc="220" baseline="0" dirty="0">
                <a:solidFill>
                  <a:srgbClr val="F6F9FC"/>
                </a:solidFill>
                <a:latin typeface="NanumBarunGothic" panose="020B0603020101020101" pitchFamily="34" charset="-127"/>
                <a:ea typeface="NanumBarunGothic" panose="020B0603020101020101" pitchFamily="34" charset="-127"/>
              </a:rPr>
              <a:t>&gt;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8138031-A225-4180-B5BF-929039D21685}"/>
              </a:ext>
            </a:extLst>
          </p:cNvPr>
          <p:cNvSpPr txBox="1"/>
          <p:nvPr userDrawn="1"/>
        </p:nvSpPr>
        <p:spPr>
          <a:xfrm>
            <a:off x="-17149" y="-466291"/>
            <a:ext cx="274320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2000" spc="220" baseline="0" dirty="0">
                <a:solidFill>
                  <a:srgbClr val="F6F9FC"/>
                </a:solidFill>
                <a:latin typeface="NanumBarunGothic" panose="020B0603020101020101" pitchFamily="34" charset="-127"/>
                <a:ea typeface="NanumBarunGothic" panose="020B0603020101020101" pitchFamily="34" charset="-127"/>
              </a:rPr>
              <a:t>&lt;</a:t>
            </a:r>
          </a:p>
        </p:txBody>
      </p: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D7085B0-AB59-49E9-A39D-0B1C191C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16000"/>
            <a:ext cx="1152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56EAEAB-BB80-40D8-AFAE-B8F265A56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656000"/>
            <a:ext cx="11520000" cy="478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0E5FAF4-5B01-436E-8935-DB606F123D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70000" y="6555128"/>
            <a:ext cx="1970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19 September 2025</a:t>
            </a:r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9CE0ECB-0217-4C66-B3F1-01D7FD277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90455" y="6555128"/>
            <a:ext cx="2267867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4AE77-6BC1-49CA-AA73-E9D0D5F1D944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8C68903-4D30-4015-B2EB-71FB20BC4F07}"/>
              </a:ext>
            </a:extLst>
          </p:cNvPr>
          <p:cNvSpPr txBox="1"/>
          <p:nvPr userDrawn="1"/>
        </p:nvSpPr>
        <p:spPr>
          <a:xfrm>
            <a:off x="-34249" y="216001"/>
            <a:ext cx="346249" cy="6228000"/>
          </a:xfrm>
          <a:prstGeom prst="rect">
            <a:avLst/>
          </a:prstGeom>
          <a:noFill/>
          <a:effectLst/>
        </p:spPr>
        <p:txBody>
          <a:bodyPr vert="vert" wrap="square" rtlCol="0">
            <a:spAutoFit/>
          </a:bodyPr>
          <a:lstStyle/>
          <a:p>
            <a:r>
              <a:rPr lang="cs-CZ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&lt;?xml version="1.0" encoding="utf-8"?&gt; &lt;</a:t>
            </a:r>
            <a:r>
              <a:rPr lang="pt-BR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TEI xmlns="http://www.tei-c.org/ns/1.0"&gt;</a:t>
            </a:r>
            <a:r>
              <a:rPr lang="cs-CZ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&lt;</a:t>
            </a:r>
            <a:r>
              <a:rPr lang="cs-CZ" sz="1050" baseline="0" noProof="1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teiHeader</a:t>
            </a:r>
            <a:r>
              <a:rPr lang="cs-CZ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&gt;...&lt;body&gt;</a:t>
            </a: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73D289C3-7F64-41E9-8F77-B06CB43A35A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6515490"/>
            <a:ext cx="838200" cy="295275"/>
          </a:xfrm>
          <a:prstGeom prst="rect">
            <a:avLst/>
          </a:prstGeom>
        </p:spPr>
      </p:pic>
      <p:sp>
        <p:nvSpPr>
          <p:cNvPr id="10" name="TextovéPole 9">
            <a:extLst>
              <a:ext uri="{FF2B5EF4-FFF2-40B4-BE49-F238E27FC236}">
                <a16:creationId xmlns:a16="http://schemas.microsoft.com/office/drawing/2014/main" id="{F1F1CC8E-AAFA-4E43-9FD7-767062015BFE}"/>
              </a:ext>
            </a:extLst>
          </p:cNvPr>
          <p:cNvSpPr txBox="1"/>
          <p:nvPr userDrawn="1"/>
        </p:nvSpPr>
        <p:spPr>
          <a:xfrm>
            <a:off x="11844000" y="1260988"/>
            <a:ext cx="346249" cy="5183012"/>
          </a:xfrm>
          <a:prstGeom prst="rect">
            <a:avLst/>
          </a:prstGeom>
          <a:noFill/>
          <a:effectLst/>
        </p:spPr>
        <p:txBody>
          <a:bodyPr vert="vert" wrap="square" rtlCol="0" anchor="t" anchorCtr="0">
            <a:spAutoFit/>
          </a:bodyPr>
          <a:lstStyle/>
          <a:p>
            <a:pPr algn="r"/>
            <a:r>
              <a:rPr lang="cs-CZ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&lt;/</a:t>
            </a:r>
            <a:r>
              <a:rPr lang="cs-CZ" sz="1050" baseline="0" noProof="1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body</a:t>
            </a:r>
            <a:r>
              <a:rPr lang="cs-CZ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&gt;&lt;/</a:t>
            </a:r>
            <a:r>
              <a:rPr lang="pt-BR" sz="1050" baseline="0" dirty="0">
                <a:solidFill>
                  <a:schemeClr val="accent1">
                    <a:lumMod val="40000"/>
                    <a:lumOff val="60000"/>
                  </a:schemeClr>
                </a:solidFill>
                <a:highlight>
                  <a:srgbClr val="FFFFFF"/>
                </a:highlight>
              </a:rPr>
              <a:t>TEI&gt;</a:t>
            </a:r>
            <a:endParaRPr lang="cs-CZ" sz="1050" baseline="0" dirty="0">
              <a:solidFill>
                <a:schemeClr val="accent1">
                  <a:lumMod val="40000"/>
                  <a:lumOff val="6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01E6A03C-3A0D-4204-93D5-0DC95DC70030}"/>
              </a:ext>
            </a:extLst>
          </p:cNvPr>
          <p:cNvSpPr/>
          <p:nvPr userDrawn="1"/>
        </p:nvSpPr>
        <p:spPr>
          <a:xfrm>
            <a:off x="11458322" y="6540296"/>
            <a:ext cx="360000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1100" b="0" cap="none" spc="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BL</a:t>
            </a:r>
            <a:endParaRPr lang="cs-CZ" sz="11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D3A3AC3-BED0-4307-B4F3-9B6130CAF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71483" y="6555128"/>
            <a:ext cx="5564967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8649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SzPct val="75000"/>
        <a:buFont typeface="Calibri" panose="020F0502020204030204" pitchFamily="34" charset="0"/>
        <a:buChar char="&gt;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SzPct val="75000"/>
        <a:buFont typeface="Calibri" panose="020F0502020204030204" pitchFamily="34" charset="0"/>
        <a:buChar char="&gt;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SzPct val="75000"/>
        <a:buFont typeface="Calibri" panose="020F0502020204030204" pitchFamily="34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SzPct val="75000"/>
        <a:buFont typeface="Calibri" panose="020F0502020204030204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SzPct val="75000"/>
        <a:buFont typeface="Calibri" panose="020F0502020204030204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ehecka@mzk.cz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hyperlink" Target="mailto:boris@daliboris.cz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LIBCAS/DL4DH-TEI-Converter" TargetMode="External"/><Relationship Id="rId2" Type="http://schemas.openxmlformats.org/officeDocument/2006/relationships/hyperlink" Target="https://github.com/LIBCAS/DL4DH-Kramerius-plu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bit.ly/tei-2025-demo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hyperlink" Target="https://bit.ly/tei-2025-demo-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oravianlibrary/libri-augmentati" TargetMode="External"/><Relationship Id="rId2" Type="http://schemas.openxmlformats.org/officeDocument/2006/relationships/hyperlink" Target="https://xproc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hyperlink" Target="https://hub.docker.com/r/daliboris/libri-augmentati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boris@daliboris.cz" TargetMode="External"/><Relationship Id="rId2" Type="http://schemas.openxmlformats.org/officeDocument/2006/relationships/hyperlink" Target="mailto:lehecka@mzk.c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digitalniknihovna.cz/nkp/searc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thub.com/LIBCAS/DL4DH-Feed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feeder.nkp.cz/searc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64D3B1-ED37-46D3-82F2-010FC266F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802" y="1122363"/>
            <a:ext cx="10009776" cy="2387600"/>
          </a:xfrm>
        </p:spPr>
        <p:txBody>
          <a:bodyPr/>
          <a:lstStyle/>
          <a:p>
            <a:r>
              <a:rPr lang="en-US" noProof="0" dirty="0"/>
              <a:t>Enriching textual data from digital libraries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E1C3CE8-5EEE-406B-BB58-6E2608DE1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5802" y="3652838"/>
            <a:ext cx="10096106" cy="1935162"/>
          </a:xfrm>
        </p:spPr>
        <p:txBody>
          <a:bodyPr>
            <a:noAutofit/>
          </a:bodyPr>
          <a:lstStyle/>
          <a:p>
            <a:r>
              <a:rPr lang="en-US" noProof="0" dirty="0"/>
              <a:t>Boris </a:t>
            </a:r>
            <a:r>
              <a:rPr lang="en-US" noProof="0" dirty="0" err="1"/>
              <a:t>Lehečka</a:t>
            </a:r>
            <a:r>
              <a:rPr lang="en-US" noProof="0" dirty="0"/>
              <a:t>, </a:t>
            </a:r>
            <a:r>
              <a:rPr lang="en-US" noProof="0" dirty="0">
                <a:hlinkClick r:id="rId3"/>
              </a:rPr>
              <a:t>lehecka@mzk.cz</a:t>
            </a:r>
            <a:r>
              <a:rPr lang="en-US" noProof="0" dirty="0"/>
              <a:t>, </a:t>
            </a:r>
            <a:r>
              <a:rPr lang="en-US" noProof="0" dirty="0">
                <a:hlinkClick r:id="rId4"/>
              </a:rPr>
              <a:t>boris@daliboris.cz</a:t>
            </a:r>
            <a:endParaRPr lang="en-US" noProof="0" dirty="0"/>
          </a:p>
          <a:p>
            <a:r>
              <a:rPr lang="en-US" noProof="0" dirty="0"/>
              <a:t>TEI Conference 2025</a:t>
            </a:r>
          </a:p>
          <a:p>
            <a:r>
              <a:rPr lang="en-US" noProof="0" dirty="0"/>
              <a:t>16–19 </a:t>
            </a:r>
            <a:r>
              <a:rPr lang="en-US" noProof="0" dirty="0" err="1"/>
              <a:t>Septemper</a:t>
            </a:r>
            <a:r>
              <a:rPr lang="en-US" noProof="0" dirty="0"/>
              <a:t> 2025, Krakau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</a:pPr>
            <a:r>
              <a:rPr lang="en-US" sz="1200" noProof="0" dirty="0"/>
              <a:t>The paper was funded by the Institutional support for long term conceptual development of a research organization (The Moravian Library) by the Czech Ministry of Culture.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EB0DC1E-C1DD-419E-D71E-87F121658C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578" y="5631773"/>
            <a:ext cx="2085975" cy="6477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A2CED65-73A0-72A8-F029-E9248FDD6C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553" y="5631773"/>
            <a:ext cx="2000250" cy="66675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3BF0A91A-95B8-BDCC-1ABA-998F19AD2F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868" y="5506424"/>
            <a:ext cx="3925824" cy="917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560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36CD96-79D2-6F4D-A8B6-46CA0287F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Export request confirmation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23032161-BAA1-E532-D635-E93EED1D70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653" y="3702002"/>
            <a:ext cx="3010320" cy="695422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711BAD4-0275-30F1-E3CD-9C1DB3485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4010273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0D0432-1A5F-EE0B-57DE-94A3BDD31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List of export requests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2DBC616-7EC2-2CBF-34DA-1CEF38D8D5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47" y="2944659"/>
            <a:ext cx="11517332" cy="2210108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307ECBE-2F4B-8B78-F559-015E3271C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768528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4E65EF-4B1A-B1F1-9BA8-755333CB0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Donwload</a:t>
            </a:r>
            <a:r>
              <a:rPr lang="en-US" noProof="0" dirty="0"/>
              <a:t> book(s) in TEI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846402E-8F26-ACBC-712C-DE30DDC27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4" name="Zástupný obsah 13">
            <a:extLst>
              <a:ext uri="{FF2B5EF4-FFF2-40B4-BE49-F238E27FC236}">
                <a16:creationId xmlns:a16="http://schemas.microsoft.com/office/drawing/2014/main" id="{326DD66A-3BF5-ABE7-8DA4-0B1BB5239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26" y="2925606"/>
            <a:ext cx="11460174" cy="2248214"/>
          </a:xfrm>
        </p:spPr>
      </p:pic>
    </p:spTree>
    <p:extLst>
      <p:ext uri="{BB962C8B-B14F-4D97-AF65-F5344CB8AC3E}">
        <p14:creationId xmlns:p14="http://schemas.microsoft.com/office/powerpoint/2010/main" val="3147634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1EC735-0A90-34A4-7BDE-9609C0091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Content of the ZIP file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9828AB2C-0E53-999D-F5B4-5F361F579B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41" y="3137339"/>
            <a:ext cx="5493560" cy="1498244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609251D-A0E3-A2B5-E7A3-F19018DC5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087433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78B92F-789C-2C95-B136-73D5F5474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Kramerius</a:t>
            </a:r>
            <a:r>
              <a:rPr lang="en-US" noProof="0" dirty="0"/>
              <a:t>+, DL4DH TEI Converter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68A8E98-54CE-694C-BBEA-1154AB34AA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web application for </a:t>
            </a:r>
            <a:r>
              <a:rPr lang="en-US" noProof="0" dirty="0" err="1"/>
              <a:t>enrichement</a:t>
            </a:r>
            <a:r>
              <a:rPr lang="en-US" noProof="0" dirty="0"/>
              <a:t> administration</a:t>
            </a:r>
          </a:p>
          <a:p>
            <a:pPr lvl="1"/>
            <a:r>
              <a:rPr lang="en-US" noProof="0" dirty="0" err="1"/>
              <a:t>enrichement</a:t>
            </a:r>
            <a:r>
              <a:rPr lang="en-US" noProof="0" dirty="0"/>
              <a:t> </a:t>
            </a:r>
          </a:p>
          <a:p>
            <a:pPr lvl="2"/>
            <a:r>
              <a:rPr lang="en-US" noProof="0" dirty="0"/>
              <a:t>NLP processing of the text</a:t>
            </a:r>
          </a:p>
          <a:p>
            <a:pPr lvl="2"/>
            <a:r>
              <a:rPr lang="en-US" noProof="0" dirty="0"/>
              <a:t>lemmatization, morphosyntactic analysis, NER (named entity recognition)</a:t>
            </a:r>
          </a:p>
          <a:p>
            <a:pPr lvl="1"/>
            <a:r>
              <a:rPr lang="en-US" noProof="0" dirty="0"/>
              <a:t>publication of enriched data (for users)</a:t>
            </a:r>
          </a:p>
          <a:p>
            <a:pPr lvl="1"/>
            <a:r>
              <a:rPr lang="en-US" noProof="0" dirty="0"/>
              <a:t>processing </a:t>
            </a:r>
            <a:r>
              <a:rPr lang="en-US" noProof="0" dirty="0" err="1"/>
              <a:t>enrichement</a:t>
            </a:r>
            <a:r>
              <a:rPr lang="en-US" noProof="0" dirty="0"/>
              <a:t> requests (by users)</a:t>
            </a:r>
          </a:p>
          <a:p>
            <a:pPr lvl="1"/>
            <a:r>
              <a:rPr lang="en-US" noProof="0" dirty="0">
                <a:hlinkClick r:id="rId2"/>
              </a:rPr>
              <a:t>https://github.com/LIBCAS/DL4DH-Kramerius-plus</a:t>
            </a:r>
            <a:endParaRPr lang="en-US" noProof="0" dirty="0"/>
          </a:p>
          <a:p>
            <a:r>
              <a:rPr lang="en-US" noProof="0" dirty="0"/>
              <a:t>DL4DH TEI Converter</a:t>
            </a:r>
            <a:endParaRPr lang="en-US" noProof="0" dirty="0">
              <a:hlinkClick r:id="rId3"/>
            </a:endParaRPr>
          </a:p>
          <a:p>
            <a:pPr lvl="1"/>
            <a:r>
              <a:rPr lang="en-US" noProof="0" dirty="0">
                <a:hlinkClick r:id="rId3"/>
              </a:rPr>
              <a:t>https://github.com/LIBCAS/DL4DH-TEI-Converter</a:t>
            </a:r>
            <a:endParaRPr lang="en-US" noProof="0" dirty="0"/>
          </a:p>
          <a:p>
            <a:pPr lvl="1"/>
            <a:r>
              <a:rPr lang="en-US" noProof="0" dirty="0"/>
              <a:t>converts enriched data (server version connected with </a:t>
            </a:r>
            <a:r>
              <a:rPr lang="en-US" noProof="0" dirty="0" err="1"/>
              <a:t>Kramerius</a:t>
            </a:r>
            <a:r>
              <a:rPr lang="en-US" noProof="0" dirty="0"/>
              <a:t> instance)</a:t>
            </a:r>
          </a:p>
          <a:p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BFCE75-86E6-6DF6-D509-E4DC84BC8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CAA69E80-258F-93AB-5780-0CA6E74EE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0128" y="3216167"/>
            <a:ext cx="2088309" cy="2088309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FD0AC68-3A12-4795-F150-8B5BBB306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128" y="749484"/>
            <a:ext cx="2088309" cy="208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80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E08EDA-48FE-2E81-AAE8-A28460A6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/>
              <a:t>Kramerius</a:t>
            </a:r>
            <a:r>
              <a:rPr lang="en-US" noProof="0" dirty="0"/>
              <a:t>+: </a:t>
            </a:r>
            <a:r>
              <a:rPr lang="en-US" noProof="0" dirty="0" err="1"/>
              <a:t>enrichement</a:t>
            </a:r>
            <a:r>
              <a:rPr lang="en-US" noProof="0" dirty="0"/>
              <a:t> administration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34B42023-B64B-11A8-9325-2B170FC9EA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2889290"/>
            <a:ext cx="11518900" cy="2320845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85C1B18-DF0E-1C4E-1481-15B3739C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026784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C0F13D-3781-07DD-5A4B-3653D91A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Create </a:t>
            </a:r>
            <a:r>
              <a:rPr lang="en-US" noProof="0" dirty="0" err="1"/>
              <a:t>enrichement</a:t>
            </a:r>
            <a:r>
              <a:rPr lang="en-US" noProof="0" dirty="0"/>
              <a:t> and export to TEI </a:t>
            </a:r>
            <a:r>
              <a:rPr lang="en-US" noProof="0" dirty="0" err="1"/>
              <a:t>resquest</a:t>
            </a:r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A19D598-D701-BB44-1F01-B86CAF95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4" name="Zástupný obsah 13">
            <a:extLst>
              <a:ext uri="{FF2B5EF4-FFF2-40B4-BE49-F238E27FC236}">
                <a16:creationId xmlns:a16="http://schemas.microsoft.com/office/drawing/2014/main" id="{0A2855FE-32AA-20A1-3D78-2077093ACE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754" y="1655763"/>
            <a:ext cx="5452117" cy="4787900"/>
          </a:xfrm>
        </p:spPr>
      </p:pic>
    </p:spTree>
    <p:extLst>
      <p:ext uri="{BB962C8B-B14F-4D97-AF65-F5344CB8AC3E}">
        <p14:creationId xmlns:p14="http://schemas.microsoft.com/office/powerpoint/2010/main" val="4571442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BB2C9C-BE0A-5585-7CE2-EEC979054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Request created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FF7FF0F-9145-D6C9-FCF4-C35899EFA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0" name="Zástupný obsah 9">
            <a:extLst>
              <a:ext uri="{FF2B5EF4-FFF2-40B4-BE49-F238E27FC236}">
                <a16:creationId xmlns:a16="http://schemas.microsoft.com/office/drawing/2014/main" id="{5F6BFA23-60A6-099B-FC7E-48ECEAB7DA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881" y="1655763"/>
            <a:ext cx="6479864" cy="4787900"/>
          </a:xfrm>
        </p:spPr>
      </p:pic>
    </p:spTree>
    <p:extLst>
      <p:ext uri="{BB962C8B-B14F-4D97-AF65-F5344CB8AC3E}">
        <p14:creationId xmlns:p14="http://schemas.microsoft.com/office/powerpoint/2010/main" val="4288927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D75770-0948-2225-A178-CFAA1CCB1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Existing requests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505ECFD2-5CCD-B586-F862-FD33AA4E69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2078815"/>
            <a:ext cx="11518900" cy="3941796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62E058C-38F5-404A-A0AD-CDFC6957B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479985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3318D2-F194-7F15-046C-F331AC6F1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Request details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61FCE07-170D-5F36-E5BC-B7B6B16F4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0" name="Zástupný obsah 9">
            <a:extLst>
              <a:ext uri="{FF2B5EF4-FFF2-40B4-BE49-F238E27FC236}">
                <a16:creationId xmlns:a16="http://schemas.microsoft.com/office/drawing/2014/main" id="{37DF2BB0-5AE0-CA90-352B-744C400D19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58" y="1655763"/>
            <a:ext cx="11202310" cy="4787900"/>
          </a:xfrm>
        </p:spPr>
      </p:pic>
    </p:spTree>
    <p:extLst>
      <p:ext uri="{BB962C8B-B14F-4D97-AF65-F5344CB8AC3E}">
        <p14:creationId xmlns:p14="http://schemas.microsoft.com/office/powerpoint/2010/main" val="417248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FDF978-BFB4-E517-6170-0808CC402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16000"/>
            <a:ext cx="11520000" cy="1325563"/>
          </a:xfrm>
        </p:spPr>
        <p:txBody>
          <a:bodyPr/>
          <a:lstStyle/>
          <a:p>
            <a:r>
              <a:rPr lang="en-US" noProof="0" dirty="0"/>
              <a:t>Presentation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691251CC-E2DE-6053-6401-806509212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999" y="1656000"/>
            <a:ext cx="5670000" cy="792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noProof="0" dirty="0"/>
              <a:t>PowerPoint</a:t>
            </a:r>
          </a:p>
          <a:p>
            <a:pPr algn="ctr"/>
            <a:r>
              <a:rPr lang="en-US" noProof="0" dirty="0">
                <a:hlinkClick r:id="rId2"/>
              </a:rPr>
              <a:t>https://bit.ly/tei-2025-demo</a:t>
            </a:r>
            <a:endParaRPr lang="en-US" noProof="0" dirty="0"/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4EA7FAB8-40D2-F5AC-FBB0-EC66C7E5A9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26344" y="2505075"/>
            <a:ext cx="3572532" cy="3572532"/>
          </a:xfrm>
          <a:prstGeom prst="rect">
            <a:avLst/>
          </a:prstGeom>
        </p:spPr>
      </p:pic>
      <p:sp>
        <p:nvSpPr>
          <p:cNvPr id="14" name="Zástupný text 13">
            <a:extLst>
              <a:ext uri="{FF2B5EF4-FFF2-40B4-BE49-F238E27FC236}">
                <a16:creationId xmlns:a16="http://schemas.microsoft.com/office/drawing/2014/main" id="{5925B683-79D5-991D-D705-B61A410F25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0000" y="1656000"/>
            <a:ext cx="5670000" cy="792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noProof="0" dirty="0"/>
              <a:t>PDF</a:t>
            </a:r>
          </a:p>
          <a:p>
            <a:pPr algn="ctr"/>
            <a:r>
              <a:rPr lang="en-US" noProof="0" dirty="0">
                <a:hlinkClick r:id="rId4"/>
              </a:rPr>
              <a:t>https://bit.ly/tei-2025-demo-PDF</a:t>
            </a:r>
            <a:endParaRPr lang="en-US" noProof="0" dirty="0"/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915090F3-7DC7-9526-C3A1-FB612C7777D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7076281" y="2505075"/>
            <a:ext cx="3572532" cy="3572532"/>
          </a:xfrm>
          <a:prstGeom prst="rect">
            <a:avLst/>
          </a:prstGeo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5F2CF37-6E34-76E5-73A9-2F323E6548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3817" y="6552000"/>
            <a:ext cx="1368000" cy="216000"/>
          </a:xfrm>
        </p:spPr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6370413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BB0F43-6247-915B-4EE5-935D79C6C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Libri </a:t>
            </a:r>
            <a:r>
              <a:rPr lang="en-US" noProof="0" dirty="0" err="1"/>
              <a:t>augmentati</a:t>
            </a:r>
            <a:endParaRPr lang="en-US" noProof="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F7A486-CF40-819D-ED24-3B3683179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grabs (meta)data from digital library</a:t>
            </a:r>
          </a:p>
          <a:p>
            <a:r>
              <a:rPr lang="en-US" noProof="0" dirty="0"/>
              <a:t>enriches text using external services</a:t>
            </a:r>
          </a:p>
          <a:p>
            <a:r>
              <a:rPr lang="en-US" noProof="0" dirty="0"/>
              <a:t>converts all to TEI</a:t>
            </a:r>
          </a:p>
          <a:p>
            <a:r>
              <a:rPr lang="en-US" noProof="0" dirty="0"/>
              <a:t>programmed in </a:t>
            </a:r>
            <a:r>
              <a:rPr lang="en-US" noProof="0" dirty="0" err="1"/>
              <a:t>XProc</a:t>
            </a:r>
            <a:r>
              <a:rPr lang="en-US" noProof="0" dirty="0"/>
              <a:t> 3.0 (</a:t>
            </a:r>
            <a:r>
              <a:rPr lang="en-US" noProof="0" dirty="0">
                <a:hlinkClick r:id="rId2"/>
              </a:rPr>
              <a:t>https://xproc.org</a:t>
            </a:r>
            <a:r>
              <a:rPr lang="en-US" noProof="0" dirty="0"/>
              <a:t>)</a:t>
            </a:r>
          </a:p>
          <a:p>
            <a:r>
              <a:rPr lang="en-US" noProof="0" dirty="0">
                <a:hlinkClick r:id="rId3"/>
              </a:rPr>
              <a:t>https://github.com/moravianlibrary/libri-augmentati</a:t>
            </a:r>
            <a:endParaRPr lang="en-US" noProof="0" dirty="0"/>
          </a:p>
          <a:p>
            <a:r>
              <a:rPr lang="en-US" noProof="0" dirty="0"/>
              <a:t>Docker image available</a:t>
            </a:r>
          </a:p>
          <a:p>
            <a:pPr lvl="1"/>
            <a:r>
              <a:rPr lang="en-US" noProof="0" dirty="0">
                <a:hlinkClick r:id="rId4"/>
              </a:rPr>
              <a:t>https://hub.docker.com/r/daliboris/libri-augmentati</a:t>
            </a:r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18A239A-ED35-539B-4919-52DB4929C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3880A74-0886-EEE9-11FB-6A536B1C5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1586" y="414000"/>
            <a:ext cx="3208282" cy="320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881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CD4AF9-B55C-8A07-E575-51A5602D1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Run Docker image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1B01DAC-418C-1B36-1E37-30FB425BC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docker run -it --rm --volume D:\TEI-2025\Libri-augmentati:/data </a:t>
            </a:r>
            <a:r>
              <a:rPr lang="en-US" noProof="0" dirty="0" err="1"/>
              <a:t>daliboris</a:t>
            </a:r>
            <a:r>
              <a:rPr lang="en-US" noProof="0" dirty="0"/>
              <a:t>/</a:t>
            </a:r>
            <a:r>
              <a:rPr lang="en-US" noProof="0" dirty="0" err="1"/>
              <a:t>libri-augmentati:latest</a:t>
            </a:r>
            <a:endParaRPr lang="en-US" noProof="0" dirty="0"/>
          </a:p>
          <a:p>
            <a:pPr lvl="1"/>
            <a:r>
              <a:rPr lang="en-US" noProof="0" dirty="0"/>
              <a:t>-it = interactive mode</a:t>
            </a:r>
          </a:p>
          <a:p>
            <a:pPr lvl="1"/>
            <a:r>
              <a:rPr lang="en-US" noProof="0" dirty="0"/>
              <a:t>--rm = remove Docker container after exit</a:t>
            </a:r>
          </a:p>
          <a:p>
            <a:pPr lvl="1"/>
            <a:r>
              <a:rPr lang="en-US" noProof="0" dirty="0"/>
              <a:t>D:\TEI-2025\Libri-augmentati = path on my computer where I want store enriched data</a:t>
            </a:r>
          </a:p>
          <a:p>
            <a:pPr lvl="1"/>
            <a:r>
              <a:rPr lang="en-US" noProof="0" dirty="0"/>
              <a:t>/data = path in Docker container where enriched data will be stored (can't be changed)</a:t>
            </a:r>
          </a:p>
          <a:p>
            <a:pPr lvl="1"/>
            <a:r>
              <a:rPr lang="en-US" noProof="0" dirty="0" err="1"/>
              <a:t>daliboris</a:t>
            </a:r>
            <a:r>
              <a:rPr lang="en-US" noProof="0" dirty="0"/>
              <a:t>/</a:t>
            </a:r>
            <a:r>
              <a:rPr lang="en-US" noProof="0" dirty="0" err="1"/>
              <a:t>libri-augmentati:latest</a:t>
            </a:r>
            <a:r>
              <a:rPr lang="en-US" noProof="0" dirty="0"/>
              <a:t> = identifier of the Docker image with </a:t>
            </a:r>
            <a:r>
              <a:rPr lang="en-US" i="1" noProof="0" dirty="0"/>
              <a:t>Libri </a:t>
            </a:r>
            <a:r>
              <a:rPr lang="en-US" i="1" noProof="0" dirty="0" err="1"/>
              <a:t>augmentati</a:t>
            </a:r>
            <a:r>
              <a:rPr lang="en-US" noProof="0" dirty="0"/>
              <a:t> application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8F44CE8-9D89-3D28-EF9F-E04A6399A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8103930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A4B1B0-EF26-B674-4EBC-4DEBA626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Use Libri </a:t>
            </a:r>
            <a:r>
              <a:rPr lang="en-US" noProof="0" dirty="0" err="1"/>
              <a:t>augmentati</a:t>
            </a:r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F68DE94-9A55-F9C5-97B1-6E97E5C97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sp>
        <p:nvSpPr>
          <p:cNvPr id="7" name="Zástupný obsah 6">
            <a:extLst>
              <a:ext uri="{FF2B5EF4-FFF2-40B4-BE49-F238E27FC236}">
                <a16:creationId xmlns:a16="http://schemas.microsoft.com/office/drawing/2014/main" id="{4CD79690-E91E-1A09-85CE-3079144FC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use following prompt</a:t>
            </a:r>
          </a:p>
          <a:p>
            <a:pPr lvl="1"/>
            <a:r>
              <a:rPr lang="en-US" noProof="0" dirty="0"/>
              <a:t>Morgana.sh -config=/config/config.xml /la/run/</a:t>
            </a:r>
            <a:r>
              <a:rPr lang="en-US" noProof="0" dirty="0" err="1"/>
              <a:t>client.xpl</a:t>
            </a:r>
            <a:r>
              <a:rPr lang="en-US" noProof="0" dirty="0"/>
              <a:t> -</a:t>
            </a:r>
            <a:r>
              <a:rPr lang="en-US" noProof="0" dirty="0" err="1"/>
              <a:t>option:library-code</a:t>
            </a:r>
            <a:r>
              <a:rPr lang="en-US" noProof="0" dirty="0"/>
              <a:t>=</a:t>
            </a:r>
            <a:r>
              <a:rPr lang="en-US" noProof="0" dirty="0" err="1"/>
              <a:t>mzk</a:t>
            </a:r>
            <a:r>
              <a:rPr lang="en-US" noProof="0" dirty="0"/>
              <a:t> -</a:t>
            </a:r>
            <a:r>
              <a:rPr lang="en-US" noProof="0" dirty="0" err="1"/>
              <a:t>option:api-version</a:t>
            </a:r>
            <a:r>
              <a:rPr lang="en-US" noProof="0" dirty="0"/>
              <a:t>=7 -</a:t>
            </a:r>
            <a:r>
              <a:rPr lang="en-US" noProof="0" dirty="0" err="1"/>
              <a:t>option:output-directory</a:t>
            </a:r>
            <a:r>
              <a:rPr lang="en-US" noProof="0" dirty="0"/>
              <a:t>=/data/</a:t>
            </a:r>
            <a:r>
              <a:rPr lang="en-US" noProof="0" dirty="0" err="1"/>
              <a:t>tei</a:t>
            </a:r>
            <a:r>
              <a:rPr lang="en-US" noProof="0" dirty="0"/>
              <a:t>-conference -</a:t>
            </a:r>
            <a:r>
              <a:rPr lang="en-US" noProof="0" dirty="0" err="1"/>
              <a:t>option:document-resources</a:t>
            </a:r>
            <a:r>
              <a:rPr lang="en-US" noProof="0" dirty="0"/>
              <a:t>="MODS DC FOXML" -</a:t>
            </a:r>
            <a:r>
              <a:rPr lang="en-US" noProof="0" dirty="0" err="1"/>
              <a:t>option:page-resources</a:t>
            </a:r>
            <a:r>
              <a:rPr lang="en-US" noProof="0" dirty="0"/>
              <a:t>="ALTO TEXT FOXML DC MODS IMAGE" -</a:t>
            </a:r>
            <a:r>
              <a:rPr lang="en-US" noProof="0" dirty="0" err="1"/>
              <a:t>option:document-id</a:t>
            </a:r>
            <a:r>
              <a:rPr lang="en-US" noProof="0" dirty="0"/>
              <a:t>=uuid:de87a0e0-643b-11ea-a744-005056827e51 -</a:t>
            </a:r>
            <a:r>
              <a:rPr lang="en-US" noProof="0" dirty="0" err="1"/>
              <a:t>option:nickname</a:t>
            </a:r>
            <a:r>
              <a:rPr lang="en-US" noProof="0" dirty="0"/>
              <a:t>=postural-defects -indent-errors</a:t>
            </a:r>
          </a:p>
        </p:txBody>
      </p:sp>
    </p:spTree>
    <p:extLst>
      <p:ext uri="{BB962C8B-B14F-4D97-AF65-F5344CB8AC3E}">
        <p14:creationId xmlns:p14="http://schemas.microsoft.com/office/powerpoint/2010/main" val="2623445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FA5BAD4-5CD3-D6C7-DE90-FAA586C9B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Explanation of parameters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5066CF8-86B9-9F85-EEDB-742F94211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Morgana.sh</a:t>
            </a:r>
          </a:p>
          <a:p>
            <a:pPr lvl="1"/>
            <a:r>
              <a:rPr lang="en-US" noProof="0" dirty="0"/>
              <a:t>main script that runs </a:t>
            </a:r>
            <a:r>
              <a:rPr lang="en-US" noProof="0" dirty="0" err="1"/>
              <a:t>XProc</a:t>
            </a:r>
            <a:r>
              <a:rPr lang="en-US" noProof="0" dirty="0"/>
              <a:t> pipeline</a:t>
            </a:r>
          </a:p>
          <a:p>
            <a:r>
              <a:rPr lang="en-US" noProof="0" dirty="0"/>
              <a:t>-config=/config/config.xml </a:t>
            </a:r>
          </a:p>
          <a:p>
            <a:pPr lvl="1"/>
            <a:r>
              <a:rPr lang="en-US" noProof="0" dirty="0"/>
              <a:t>base configuration used by </a:t>
            </a:r>
            <a:r>
              <a:rPr lang="en-US" noProof="0" dirty="0" err="1"/>
              <a:t>MorganaXProc-IIIse</a:t>
            </a:r>
            <a:r>
              <a:rPr lang="en-US" noProof="0" dirty="0"/>
              <a:t> engine</a:t>
            </a:r>
          </a:p>
          <a:p>
            <a:r>
              <a:rPr lang="en-US" noProof="0" dirty="0"/>
              <a:t>/la/run/</a:t>
            </a:r>
            <a:r>
              <a:rPr lang="en-US" noProof="0" dirty="0" err="1"/>
              <a:t>client.xpl</a:t>
            </a:r>
            <a:r>
              <a:rPr lang="en-US" noProof="0" dirty="0"/>
              <a:t> </a:t>
            </a:r>
          </a:p>
          <a:p>
            <a:pPr lvl="1"/>
            <a:r>
              <a:rPr lang="en-US" noProof="0" dirty="0"/>
              <a:t>main pipeline for request processing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option:library-code</a:t>
            </a:r>
            <a:r>
              <a:rPr lang="en-US" noProof="0" dirty="0"/>
              <a:t>=</a:t>
            </a:r>
            <a:r>
              <a:rPr lang="en-US" noProof="0" dirty="0" err="1"/>
              <a:t>mzk</a:t>
            </a:r>
            <a:r>
              <a:rPr lang="en-US" noProof="0" dirty="0"/>
              <a:t> </a:t>
            </a:r>
          </a:p>
          <a:p>
            <a:pPr lvl="1"/>
            <a:r>
              <a:rPr lang="en-US" noProof="0" dirty="0"/>
              <a:t>abbreviation of digital library where publications are stored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option:api-version</a:t>
            </a:r>
            <a:r>
              <a:rPr lang="en-US" noProof="0" dirty="0"/>
              <a:t>=7 </a:t>
            </a:r>
          </a:p>
          <a:p>
            <a:pPr lvl="1"/>
            <a:r>
              <a:rPr lang="en-US" noProof="0" dirty="0"/>
              <a:t>version of </a:t>
            </a:r>
            <a:r>
              <a:rPr lang="en-US" noProof="0" dirty="0" err="1"/>
              <a:t>Kramerius</a:t>
            </a:r>
            <a:r>
              <a:rPr lang="en-US" noProof="0" dirty="0"/>
              <a:t> (API) used by digital library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0DB9D66-36EF-C1B6-8286-3C15AD89E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486747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A45EC63-20E1-9BC7-151B-6480E53B3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Explanation of parameters – cont.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C51A286-D324-A105-B7AE-6847972A2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-</a:t>
            </a:r>
            <a:r>
              <a:rPr lang="en-US" noProof="0" dirty="0" err="1"/>
              <a:t>option:output-directory</a:t>
            </a:r>
            <a:r>
              <a:rPr lang="en-US" noProof="0" dirty="0"/>
              <a:t>=/data/</a:t>
            </a:r>
            <a:r>
              <a:rPr lang="en-US" noProof="0" dirty="0" err="1"/>
              <a:t>tei</a:t>
            </a:r>
            <a:r>
              <a:rPr lang="en-US" noProof="0" dirty="0"/>
              <a:t>-conference</a:t>
            </a:r>
          </a:p>
          <a:p>
            <a:pPr lvl="1"/>
            <a:r>
              <a:rPr lang="en-US" noProof="0" dirty="0"/>
              <a:t>where final data and reports are stored (should be in /data/ directory)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option:document-resources</a:t>
            </a:r>
            <a:r>
              <a:rPr lang="en-US" noProof="0" dirty="0"/>
              <a:t>="MODS DC FOXML"</a:t>
            </a:r>
          </a:p>
          <a:p>
            <a:pPr lvl="1"/>
            <a:r>
              <a:rPr lang="en-US" noProof="0" dirty="0"/>
              <a:t>which metadata for the entire document should be downloaded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option:page-resources</a:t>
            </a:r>
            <a:r>
              <a:rPr lang="en-US" noProof="0" dirty="0"/>
              <a:t>="ALTO TEXT FOXML DC MODS IMAGE" </a:t>
            </a:r>
          </a:p>
          <a:p>
            <a:pPr lvl="1"/>
            <a:r>
              <a:rPr lang="en-US" noProof="0" dirty="0"/>
              <a:t>which metadata for individual pages should be downloaded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option:document-id</a:t>
            </a:r>
            <a:r>
              <a:rPr lang="en-US" noProof="0" dirty="0"/>
              <a:t>=uuid:de87a0e0-643b-11ea-a744-005056827e51 </a:t>
            </a:r>
          </a:p>
          <a:p>
            <a:pPr lvl="1"/>
            <a:r>
              <a:rPr lang="en-US" noProof="0" dirty="0"/>
              <a:t>identifier of the digital book to be downloaded</a:t>
            </a:r>
          </a:p>
          <a:p>
            <a:r>
              <a:rPr lang="en-US" noProof="0" dirty="0"/>
              <a:t>-</a:t>
            </a:r>
            <a:r>
              <a:rPr lang="en-US" noProof="0" dirty="0" err="1"/>
              <a:t>option:nickname</a:t>
            </a:r>
            <a:r>
              <a:rPr lang="en-US" noProof="0" dirty="0"/>
              <a:t>=postural-defects </a:t>
            </a:r>
          </a:p>
          <a:p>
            <a:pPr lvl="1"/>
            <a:r>
              <a:rPr lang="en-US" noProof="0" dirty="0"/>
              <a:t>nick name for the book (report and directory with this name will be created)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33FB15-E124-C7CA-C9C0-11F1ACEB4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2915845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7DBECB-72B4-58A2-FFCF-29D811CF2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Request processing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24981DB0-E24E-63FE-6A52-FACB203D57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1772217"/>
            <a:ext cx="10728000" cy="1543025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1F312D2-5FDE-AD98-9406-8D7F4CE2D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41264248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F3B5D5-AFFC-EC11-ED2D-6D0BA1143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839FA44E-86A1-0CD2-73F5-CC892CAA1E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216000"/>
            <a:ext cx="10728000" cy="6125068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C062AE-0838-2C56-AF46-B2DE3BC0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451583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76B72-A98B-C792-8619-E86537618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48A0F598-3ACE-E324-E5B6-2F2377CFB4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216001"/>
            <a:ext cx="10728000" cy="6125067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EEC9713-47A6-3B67-E4F2-417D346EF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903689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294A18-5B7C-A3C0-235A-523E9B46F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noProof="0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BE1AB84D-5CF9-4452-8DAE-0E602965EA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" y="216001"/>
            <a:ext cx="10728000" cy="6125067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BF2E3C3-5C01-F146-5F06-A974EF00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7944876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759457-196E-BABF-1346-976CF9AD0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(in main directory and subdirectories)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1DAD8A7-71B9-3E41-6840-1C0A71B40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0" name="Zástupný obsah 9">
            <a:extLst>
              <a:ext uri="{FF2B5EF4-FFF2-40B4-BE49-F238E27FC236}">
                <a16:creationId xmlns:a16="http://schemas.microsoft.com/office/drawing/2014/main" id="{2FBDAC42-9F0B-2AC2-F00F-555B5C4901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982572"/>
            <a:ext cx="11518900" cy="4134281"/>
          </a:xfrm>
        </p:spPr>
      </p:pic>
    </p:spTree>
    <p:extLst>
      <p:ext uri="{BB962C8B-B14F-4D97-AF65-F5344CB8AC3E}">
        <p14:creationId xmlns:p14="http://schemas.microsoft.com/office/powerpoint/2010/main" val="3288492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D919DB-10CF-4430-9698-6B37744D5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216000"/>
            <a:ext cx="11520000" cy="1325563"/>
          </a:xfrm>
        </p:spPr>
        <p:txBody>
          <a:bodyPr/>
          <a:lstStyle/>
          <a:p>
            <a:r>
              <a:rPr lang="en-US" noProof="0" dirty="0"/>
              <a:t>Outline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65BD1DC-B062-420C-B4FE-A8EF7D092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56000"/>
            <a:ext cx="11520000" cy="4788000"/>
          </a:xfrm>
        </p:spPr>
        <p:txBody>
          <a:bodyPr>
            <a:normAutofit/>
          </a:bodyPr>
          <a:lstStyle/>
          <a:p>
            <a:r>
              <a:rPr lang="en-US" noProof="0" dirty="0"/>
              <a:t>TEI from digital libraries using server tools</a:t>
            </a:r>
          </a:p>
          <a:p>
            <a:pPr lvl="1"/>
            <a:r>
              <a:rPr lang="en-US" noProof="0" dirty="0" err="1"/>
              <a:t>Kramerius</a:t>
            </a:r>
            <a:r>
              <a:rPr lang="en-US" noProof="0" dirty="0"/>
              <a:t>+</a:t>
            </a:r>
          </a:p>
          <a:p>
            <a:pPr lvl="1"/>
            <a:r>
              <a:rPr lang="en-US" noProof="0" dirty="0" err="1"/>
              <a:t>enrichement</a:t>
            </a:r>
            <a:r>
              <a:rPr lang="en-US" noProof="0" dirty="0"/>
              <a:t> workflow</a:t>
            </a:r>
          </a:p>
          <a:p>
            <a:pPr lvl="1"/>
            <a:r>
              <a:rPr lang="en-US" noProof="0" dirty="0"/>
              <a:t>DL4DH Feeder</a:t>
            </a:r>
          </a:p>
          <a:p>
            <a:r>
              <a:rPr lang="en-US" noProof="0" dirty="0"/>
              <a:t>TEI from digital libraries on desktop</a:t>
            </a:r>
          </a:p>
          <a:p>
            <a:pPr lvl="1"/>
            <a:r>
              <a:rPr lang="en-US" noProof="0" dirty="0"/>
              <a:t>Libri </a:t>
            </a:r>
            <a:r>
              <a:rPr lang="en-US" noProof="0" dirty="0" err="1"/>
              <a:t>augmentati</a:t>
            </a:r>
            <a:endParaRPr lang="en-US" noProof="0" dirty="0"/>
          </a:p>
          <a:p>
            <a:pPr lvl="1"/>
            <a:r>
              <a:rPr lang="en-US" noProof="0" dirty="0"/>
              <a:t>Docker version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17E93391-90DD-4D9E-AE6A-BFAB0B4A9F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3817" y="6552000"/>
            <a:ext cx="1368000" cy="216000"/>
          </a:xfrm>
        </p:spPr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8375281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D4588C1-8F19-06A1-3691-BEF6F4F09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Report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05A85B87-D49A-F3AC-E865-4EFE897D3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89" y="1655763"/>
            <a:ext cx="11018647" cy="4787900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63EB9E8-11FB-ED91-BF8E-B367D33AD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999713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0F8B7A-9589-420E-B83E-76AFF6250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Thank you!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DEBBE2B-F9A8-4CA0-B09C-2512C35AC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Boris </a:t>
            </a:r>
            <a:r>
              <a:rPr lang="en-US" noProof="0" dirty="0" err="1"/>
              <a:t>Lehečka</a:t>
            </a:r>
            <a:endParaRPr lang="en-US" noProof="0" dirty="0"/>
          </a:p>
          <a:p>
            <a:pPr lvl="1"/>
            <a:r>
              <a:rPr lang="en-US" noProof="0" dirty="0">
                <a:hlinkClick r:id="rId2"/>
              </a:rPr>
              <a:t>lehecka@mzk.cz</a:t>
            </a:r>
            <a:r>
              <a:rPr lang="en-US" noProof="0" dirty="0"/>
              <a:t>, </a:t>
            </a:r>
            <a:r>
              <a:rPr lang="en-US" noProof="0" dirty="0">
                <a:hlinkClick r:id="rId3"/>
              </a:rPr>
              <a:t>boris@daliboris.cz</a:t>
            </a:r>
            <a:endParaRPr lang="en-US" noProof="0" dirty="0"/>
          </a:p>
          <a:p>
            <a:pPr lvl="1"/>
            <a:r>
              <a:rPr lang="en-US" noProof="0" dirty="0"/>
              <a:t>Moravian Library</a:t>
            </a:r>
          </a:p>
          <a:p>
            <a:pPr lvl="1"/>
            <a:r>
              <a:rPr lang="en-US" noProof="0" dirty="0"/>
              <a:t>Freelancer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7EA16E1-000F-4B0D-99E7-672914C71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3610701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3272EE-5649-9A41-E8CA-5FF683886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/>
              <a:t>National Library of the Czech Republic, </a:t>
            </a:r>
            <a:r>
              <a:rPr lang="en-US" noProof="0" dirty="0">
                <a:hlinkClick r:id="rId2"/>
              </a:rPr>
              <a:t>https://www.digitalniknihovna.cz/nkp/search</a:t>
            </a:r>
            <a:endParaRPr lang="en-US" noProof="0" dirty="0"/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2C2B8C74-96C6-907D-CFC6-BA7E9113A0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994" y="1655763"/>
            <a:ext cx="7883638" cy="4787900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4C42D1C-5EE4-1D29-0B30-982DE6259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975236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6150F9-65A3-F378-4ABB-F65E3546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DL4DH Feeder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DEEADE-72BB-C21B-2491-B656914C9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graphical interface for working with enriched data from digital library</a:t>
            </a:r>
          </a:p>
          <a:p>
            <a:pPr lvl="1"/>
            <a:r>
              <a:rPr lang="en-US" noProof="0" dirty="0">
                <a:hlinkClick r:id="rId2"/>
              </a:rPr>
              <a:t>https://github.com/LIBCAS/DL4DH-Feeder</a:t>
            </a:r>
            <a:endParaRPr lang="en-US" noProof="0" dirty="0"/>
          </a:p>
          <a:p>
            <a:pPr lvl="1"/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4BBEA5-E087-C647-69E0-8E71B1BA4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913B331-454C-2C19-8817-C2CE5E869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0828" y="2073531"/>
            <a:ext cx="3128469" cy="3128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46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EFDA73C-CAA5-CD01-1337-7B5748BF2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DL4DH Feeder,</a:t>
            </a:r>
            <a:br>
              <a:rPr lang="en-US" noProof="0" dirty="0"/>
            </a:br>
            <a:r>
              <a:rPr lang="en-US" noProof="0" dirty="0">
                <a:hlinkClick r:id="rId2"/>
              </a:rPr>
              <a:t>https://feeder.nkp.cz/search</a:t>
            </a:r>
            <a:endParaRPr lang="en-US" noProof="0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0D23ACE-8D5F-10A0-7546-583D61B92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0" name="Zástupný obsah 9">
            <a:extLst>
              <a:ext uri="{FF2B5EF4-FFF2-40B4-BE49-F238E27FC236}">
                <a16:creationId xmlns:a16="http://schemas.microsoft.com/office/drawing/2014/main" id="{5F758BCF-E26F-3A91-F32A-C42E5EC9A1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18" y="1655763"/>
            <a:ext cx="8345389" cy="4787900"/>
          </a:xfrm>
        </p:spPr>
      </p:pic>
    </p:spTree>
    <p:extLst>
      <p:ext uri="{BB962C8B-B14F-4D97-AF65-F5344CB8AC3E}">
        <p14:creationId xmlns:p14="http://schemas.microsoft.com/office/powerpoint/2010/main" val="3642851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6BC63D-C0FD-EE22-C60E-AF42B7BF9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Export book(s), but only after logging in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EDC1E7BC-959A-469E-72AB-E013ED87E7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63" y="1671111"/>
            <a:ext cx="11518900" cy="4757204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525C6B5-907F-34AA-006F-CF469758E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</p:spTree>
    <p:extLst>
      <p:ext uri="{BB962C8B-B14F-4D97-AF65-F5344CB8AC3E}">
        <p14:creationId xmlns:p14="http://schemas.microsoft.com/office/powerpoint/2010/main" val="1858541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C529D9-9D6F-51AF-9813-76B2F4193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Select book(s) for export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DAE1B19-622A-1D60-7A48-1C9CB549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4" name="Zástupný obsah 13">
            <a:extLst>
              <a:ext uri="{FF2B5EF4-FFF2-40B4-BE49-F238E27FC236}">
                <a16:creationId xmlns:a16="http://schemas.microsoft.com/office/drawing/2014/main" id="{87719C88-71D9-77C2-8641-77CB6DCEED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79" y="2277815"/>
            <a:ext cx="10517068" cy="3543795"/>
          </a:xfrm>
        </p:spPr>
      </p:pic>
    </p:spTree>
    <p:extLst>
      <p:ext uri="{BB962C8B-B14F-4D97-AF65-F5344CB8AC3E}">
        <p14:creationId xmlns:p14="http://schemas.microsoft.com/office/powerpoint/2010/main" val="2672919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CAC138A-9728-A242-66C4-FB44EF7CE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Export to TEI, choose parameters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DE55D3C-2BF0-5884-24A6-474ED8289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19 September 2025</a:t>
            </a:r>
          </a:p>
        </p:txBody>
      </p:sp>
      <p:pic>
        <p:nvPicPr>
          <p:cNvPr id="10" name="Zástupný obsah 9">
            <a:extLst>
              <a:ext uri="{FF2B5EF4-FFF2-40B4-BE49-F238E27FC236}">
                <a16:creationId xmlns:a16="http://schemas.microsoft.com/office/drawing/2014/main" id="{73ABB09D-B13C-F742-4640-6C21F7A4E4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40" y="1222211"/>
            <a:ext cx="5387472" cy="4787900"/>
          </a:xfr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73D6DA2B-610D-8DB4-1A76-FC0D429F3D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642" y="2228158"/>
            <a:ext cx="5887272" cy="378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0356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IDICS-XML-TEI.potx" id="{D6A24F0C-8D4C-4227-B82F-E4F255CDB407}" vid="{3E156445-A31D-427A-9636-D20CD9EC3C1E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BL-XML-TEI</Template>
  <TotalTime>12752</TotalTime>
  <Words>801</Words>
  <Application>Microsoft Office PowerPoint</Application>
  <PresentationFormat>Širokoúhlá obrazovka</PresentationFormat>
  <Paragraphs>125</Paragraphs>
  <Slides>31</Slides>
  <Notes>1</Notes>
  <HiddenSlides>1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6" baseType="lpstr">
      <vt:lpstr>NanumBarunGothic</vt:lpstr>
      <vt:lpstr>Arial</vt:lpstr>
      <vt:lpstr>Calibri</vt:lpstr>
      <vt:lpstr>Cambria</vt:lpstr>
      <vt:lpstr>Motiv Office</vt:lpstr>
      <vt:lpstr>Enriching textual data from digital libraries</vt:lpstr>
      <vt:lpstr>Presentation</vt:lpstr>
      <vt:lpstr>Outline</vt:lpstr>
      <vt:lpstr>National Library of the Czech Republic, https://www.digitalniknihovna.cz/nkp/search</vt:lpstr>
      <vt:lpstr>DL4DH Feeder</vt:lpstr>
      <vt:lpstr>DL4DH Feeder, https://feeder.nkp.cz/search</vt:lpstr>
      <vt:lpstr>Export book(s), but only after logging in</vt:lpstr>
      <vt:lpstr>Select book(s) for export</vt:lpstr>
      <vt:lpstr>Export to TEI, choose parameters</vt:lpstr>
      <vt:lpstr>Export request confirmation</vt:lpstr>
      <vt:lpstr>List of export requests</vt:lpstr>
      <vt:lpstr>Donwload book(s) in TEI</vt:lpstr>
      <vt:lpstr>Content of the ZIP file</vt:lpstr>
      <vt:lpstr>Kramerius+, DL4DH TEI Converter</vt:lpstr>
      <vt:lpstr>Kramerius+: enrichement administration</vt:lpstr>
      <vt:lpstr>Create enrichement and export to TEI resquest</vt:lpstr>
      <vt:lpstr>Request created</vt:lpstr>
      <vt:lpstr>Existing requests</vt:lpstr>
      <vt:lpstr>Request details</vt:lpstr>
      <vt:lpstr>Libri augmentati</vt:lpstr>
      <vt:lpstr>Run Docker image</vt:lpstr>
      <vt:lpstr>Use Libri augmentati</vt:lpstr>
      <vt:lpstr>Explanation of parameters</vt:lpstr>
      <vt:lpstr>Explanation of parameters – cont.</vt:lpstr>
      <vt:lpstr>Request processing</vt:lpstr>
      <vt:lpstr>Prezentace aplikace PowerPoint</vt:lpstr>
      <vt:lpstr>Prezentace aplikace PowerPoint</vt:lpstr>
      <vt:lpstr>Prezentace aplikace PowerPoint</vt:lpstr>
      <vt:lpstr>Results (in main directory and subdirectories)</vt:lpstr>
      <vt:lpstr>Report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Enriching textual data from digital libraries</dc:title>
  <dc:creator>Boris Lehečka</dc:creator>
  <cp:keywords>TEI</cp:keywords>
  <cp:lastModifiedBy>Boris Lehečka</cp:lastModifiedBy>
  <cp:revision>582</cp:revision>
  <cp:lastPrinted>2022-10-11T17:04:59Z</cp:lastPrinted>
  <dcterms:created xsi:type="dcterms:W3CDTF">2021-10-19T12:39:47Z</dcterms:created>
  <dcterms:modified xsi:type="dcterms:W3CDTF">2025-09-18T03:55:31Z</dcterms:modified>
</cp:coreProperties>
</file>