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custom-properties" Target="docProps/custom.xml"/><Relationship Id="rId2" Type="http://schemas.openxmlformats.org/officeDocument/2006/relationships/officeDocument" Target="ppt/presentation.xml"/><Relationship Id="rId1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firstSlideNum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12192000"/>
  <p:notesSz cx="6858000" cy="9144000"/>
  <p:embeddedFontLst>
    <p:embeddedFont>
      <p:font typeface="Roboto"/>
      <p:regular r:id="rId19"/>
      <p:bold r:id="rId20"/>
      <p:italic r:id="rId21"/>
      <p:boldItalic r:id="rId22"/>
    </p:embeddedFont>
    <p:embeddedFont>
      <p:font typeface="Roboto Light"/>
      <p:regular r:id="rId23"/>
      <p:bold r:id="rId24"/>
      <p:italic r:id="rId25"/>
      <p:boldItalic r:id="rId26"/>
    </p:embeddedFont>
    <p:embeddedFont>
      <p:font typeface="Helvetica Neue"/>
      <p:regular r:id="rId27"/>
      <p:bold r:id="rId28"/>
      <p:italic r:id="rId29"/>
      <p:boldItalic r:id="rId30"/>
    </p:embeddedFont>
    <p:embeddedFont>
      <p:font typeface="Helvetica Neue Light"/>
      <p:regular r:id="rId31"/>
      <p:bold r:id="rId32"/>
      <p:italic r:id="rId33"/>
      <p:boldItalic r:id="rId34"/>
    </p:embeddedFont>
    <p:embeddedFont>
      <p:font typeface="Roboto Mono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GoogleSlidesCustomDataVersion2">
      <go:slidesCustomData xmlns:go="http://customooxmlschemas.google.com/" r:id="rId39" roundtripDataSignature="AMtx7mgz96W7e0Yd7/I6+7ghiri24m2Ht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840"/>
        <p:guide pos="2160" orient="horz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font" Target="fonts/RobotoLight-boldItalic.fntdata"/><Relationship Id="rId13" Type="http://schemas.openxmlformats.org/officeDocument/2006/relationships/slide" Target="slides/slide8.xml"/><Relationship Id="rId39" Type="http://customschemas.google.com/relationships/presentationmetadata" Target="metadata"/><Relationship Id="rId18" Type="http://schemas.openxmlformats.org/officeDocument/2006/relationships/slide" Target="slides/slide13.xml"/><Relationship Id="rId21" Type="http://schemas.openxmlformats.org/officeDocument/2006/relationships/font" Target="fonts/Roboto-italic.fntdata"/><Relationship Id="rId34" Type="http://schemas.openxmlformats.org/officeDocument/2006/relationships/font" Target="fonts/HelveticaNeueLight-boldItalic.fntdata"/><Relationship Id="rId42" Type="http://schemas.openxmlformats.org/officeDocument/2006/relationships/customXml" Target="../customXml/item3.xml"/><Relationship Id="rId7" Type="http://schemas.openxmlformats.org/officeDocument/2006/relationships/slide" Target="slides/slide2.xml"/><Relationship Id="rId20" Type="http://schemas.openxmlformats.org/officeDocument/2006/relationships/font" Target="fonts/Roboto-bold.fntdata"/><Relationship Id="rId2" Type="http://schemas.openxmlformats.org/officeDocument/2006/relationships/viewProps" Target="viewProps.xml"/><Relationship Id="rId29" Type="http://schemas.openxmlformats.org/officeDocument/2006/relationships/font" Target="fonts/HelveticaNeue-italic.fntdata"/><Relationship Id="rId16" Type="http://schemas.openxmlformats.org/officeDocument/2006/relationships/slide" Target="slides/slide11.xml"/><Relationship Id="rId41" Type="http://schemas.openxmlformats.org/officeDocument/2006/relationships/customXml" Target="../customXml/item2.xml"/><Relationship Id="rId24" Type="http://schemas.openxmlformats.org/officeDocument/2006/relationships/font" Target="fonts/RobotoLight-bold.fntdata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32" Type="http://schemas.openxmlformats.org/officeDocument/2006/relationships/font" Target="fonts/HelveticaNeueLight-bold.fntdata"/><Relationship Id="rId37" Type="http://schemas.openxmlformats.org/officeDocument/2006/relationships/font" Target="fonts/RobotoMono-italic.fntdata"/><Relationship Id="rId40" Type="http://schemas.openxmlformats.org/officeDocument/2006/relationships/customXml" Target="../customXml/item1.xml"/><Relationship Id="rId23" Type="http://schemas.openxmlformats.org/officeDocument/2006/relationships/font" Target="fonts/RobotoLight-regular.fntdata"/><Relationship Id="rId28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15" Type="http://schemas.openxmlformats.org/officeDocument/2006/relationships/slide" Target="slides/slide10.xml"/><Relationship Id="rId36" Type="http://schemas.openxmlformats.org/officeDocument/2006/relationships/font" Target="fonts/RobotoMono-bold.fntdata"/><Relationship Id="rId31" Type="http://schemas.openxmlformats.org/officeDocument/2006/relationships/font" Target="fonts/HelveticaNeueLight-regular.fntdata"/><Relationship Id="rId10" Type="http://schemas.openxmlformats.org/officeDocument/2006/relationships/slide" Target="slides/slide5.xml"/><Relationship Id="rId19" Type="http://schemas.openxmlformats.org/officeDocument/2006/relationships/font" Target="fonts/Roboto-regular.fntdata"/><Relationship Id="rId22" Type="http://schemas.openxmlformats.org/officeDocument/2006/relationships/font" Target="fonts/Roboto-boldItalic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7" Type="http://schemas.openxmlformats.org/officeDocument/2006/relationships/font" Target="fonts/HelveticaNeue-regular.fntdata"/><Relationship Id="rId30" Type="http://schemas.openxmlformats.org/officeDocument/2006/relationships/font" Target="fonts/HelveticaNeue-boldItalic.fntdata"/><Relationship Id="rId35" Type="http://schemas.openxmlformats.org/officeDocument/2006/relationships/font" Target="fonts/RobotoMono-regular.fntdata"/><Relationship Id="rId14" Type="http://schemas.openxmlformats.org/officeDocument/2006/relationships/slide" Target="slides/slide9.xml"/><Relationship Id="rId8" Type="http://schemas.openxmlformats.org/officeDocument/2006/relationships/slide" Target="slides/slide3.xml"/><Relationship Id="rId3" Type="http://schemas.openxmlformats.org/officeDocument/2006/relationships/presProps" Target="presProps.xml"/><Relationship Id="rId25" Type="http://schemas.openxmlformats.org/officeDocument/2006/relationships/font" Target="fonts/RobotoLight-italic.fntdata"/><Relationship Id="rId33" Type="http://schemas.openxmlformats.org/officeDocument/2006/relationships/font" Target="fonts/HelveticaNeueLight-italic.fntdata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8" Type="http://schemas.openxmlformats.org/officeDocument/2006/relationships/font" Target="fonts/RobotoMono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" name="Google Shape;68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07" name="Google Shape;207;p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57" name="Google Shape;15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Page">
  <p:cSld name="BackPag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5"/>
          <p:cNvSpPr txBox="1"/>
          <p:nvPr>
            <p:ph idx="1" type="subTitle"/>
          </p:nvPr>
        </p:nvSpPr>
        <p:spPr>
          <a:xfrm>
            <a:off x="492586" y="1255368"/>
            <a:ext cx="2777387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Page">
  <p:cSld name="Text Pag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6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" name="Google Shape;16;p16"/>
          <p:cNvSpPr txBox="1"/>
          <p:nvPr/>
        </p:nvSpPr>
        <p:spPr>
          <a:xfrm>
            <a:off x="282422" y="6441230"/>
            <a:ext cx="6098058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900"/>
              <a:buFont typeface="Roboto Light"/>
              <a:buNone/>
            </a:pPr>
            <a:r>
              <a:rPr b="0" i="0" lang="en-GB" sz="9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RSQKit</a:t>
            </a:r>
            <a:r>
              <a:rPr b="0" i="0" lang="en-GB" sz="900" u="none" cap="none" strike="noStrik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b="0" i="0" lang="en-GB" sz="900" u="none" cap="none" strike="noStrik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b="0" i="0" lang="en-GB" sz="900" u="none" cap="none" strike="noStrik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CW25 | https://everse.software/RSQKit/</a:t>
            </a:r>
            <a:endParaRPr b="0" i="0" sz="900" u="none" cap="none" strike="noStrik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" name="Google Shape;17;p16"/>
          <p:cNvSpPr txBox="1"/>
          <p:nvPr>
            <p:ph idx="1" type="body"/>
          </p:nvPr>
        </p:nvSpPr>
        <p:spPr>
          <a:xfrm>
            <a:off x="668190" y="2342990"/>
            <a:ext cx="10883727" cy="37126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Google Shape;18;p16"/>
          <p:cNvSpPr txBox="1"/>
          <p:nvPr>
            <p:ph type="title"/>
          </p:nvPr>
        </p:nvSpPr>
        <p:spPr>
          <a:xfrm>
            <a:off x="668190" y="1007816"/>
            <a:ext cx="1088372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b="0" i="0" sz="35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9" name="Google Shape;19;p16"/>
          <p:cNvSpPr txBox="1"/>
          <p:nvPr>
            <p:ph idx="2" type="body"/>
          </p:nvPr>
        </p:nvSpPr>
        <p:spPr>
          <a:xfrm>
            <a:off x="668193" y="1717482"/>
            <a:ext cx="10883728" cy="3647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Page">
  <p:cSld name="1_Text Pag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7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" name="Google Shape;23;p17"/>
          <p:cNvSpPr txBox="1"/>
          <p:nvPr/>
        </p:nvSpPr>
        <p:spPr>
          <a:xfrm>
            <a:off x="282422" y="6441230"/>
            <a:ext cx="60981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900"/>
              <a:buFont typeface="Roboto Light"/>
              <a:buNone/>
            </a:pPr>
            <a:r>
              <a:rPr lang="en-GB" sz="9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RSQKit</a:t>
            </a:r>
            <a:r>
              <a:rPr b="0" i="0" lang="en-GB" sz="900" u="none" cap="none" strike="noStrik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b="0" i="0" lang="en-GB" sz="900" u="none" cap="none" strike="noStrik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b="0" i="0" lang="en-GB" sz="900" u="none" cap="none" strike="noStrik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CW25</a:t>
            </a:r>
            <a:r>
              <a:rPr lang="en-GB" sz="900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| https://everse.software/RSQKit/</a:t>
            </a:r>
            <a:endParaRPr b="0" i="0" sz="900" u="none" cap="none" strike="noStrik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4" name="Google Shape;24;p17"/>
          <p:cNvSpPr txBox="1"/>
          <p:nvPr>
            <p:ph idx="1" type="body"/>
          </p:nvPr>
        </p:nvSpPr>
        <p:spPr>
          <a:xfrm>
            <a:off x="668190" y="2342990"/>
            <a:ext cx="10883727" cy="37126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17"/>
          <p:cNvSpPr txBox="1"/>
          <p:nvPr>
            <p:ph type="title"/>
          </p:nvPr>
        </p:nvSpPr>
        <p:spPr>
          <a:xfrm>
            <a:off x="668190" y="1007816"/>
            <a:ext cx="1088372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b="0" i="0" sz="35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9pPr>
          </a:lstStyle>
          <a:p/>
        </p:txBody>
      </p:sp>
      <p:sp>
        <p:nvSpPr>
          <p:cNvPr id="26" name="Google Shape;26;p17"/>
          <p:cNvSpPr txBox="1"/>
          <p:nvPr>
            <p:ph idx="2" type="body"/>
          </p:nvPr>
        </p:nvSpPr>
        <p:spPr>
          <a:xfrm>
            <a:off x="668193" y="1717482"/>
            <a:ext cx="10883728" cy="3647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Page" type="title">
  <p:cSld name="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8"/>
          <p:cNvSpPr txBox="1"/>
          <p:nvPr>
            <p:ph type="ctrTitle"/>
          </p:nvPr>
        </p:nvSpPr>
        <p:spPr>
          <a:xfrm>
            <a:off x="423013" y="1600200"/>
            <a:ext cx="9144000" cy="100647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6500"/>
              <a:buFont typeface="Roboto Light"/>
              <a:buNone/>
              <a:defRPr b="0" i="0" sz="65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0" name="Google Shape;30;p18"/>
          <p:cNvSpPr txBox="1"/>
          <p:nvPr>
            <p:ph idx="1" type="subTitle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18"/>
          <p:cNvSpPr txBox="1"/>
          <p:nvPr/>
        </p:nvSpPr>
        <p:spPr>
          <a:xfrm>
            <a:off x="3178142" y="6229564"/>
            <a:ext cx="3471136" cy="628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300"/>
              <a:buFont typeface="Arial"/>
              <a:buNone/>
            </a:pPr>
            <a:r>
              <a:rPr b="0" i="0" lang="en-GB" sz="130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01 | 01 | 2023 by Name Surname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+ Image Page">
  <p:cSld name="Text + Image Pag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19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19"/>
          <p:cNvSpPr txBox="1"/>
          <p:nvPr/>
        </p:nvSpPr>
        <p:spPr>
          <a:xfrm>
            <a:off x="282422" y="6441230"/>
            <a:ext cx="6098058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b="0" i="0" lang="en-GB" sz="900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b="0" i="0" lang="en-GB" sz="900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/>
          </a:p>
        </p:txBody>
      </p:sp>
      <p:sp>
        <p:nvSpPr>
          <p:cNvPr id="36" name="Google Shape;36;p19"/>
          <p:cNvSpPr txBox="1"/>
          <p:nvPr>
            <p:ph idx="1" type="body"/>
          </p:nvPr>
        </p:nvSpPr>
        <p:spPr>
          <a:xfrm>
            <a:off x="668192" y="2343020"/>
            <a:ext cx="5712288" cy="37126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Google Shape;37;p19"/>
          <p:cNvSpPr/>
          <p:nvPr>
            <p:ph idx="2" type="pic"/>
          </p:nvPr>
        </p:nvSpPr>
        <p:spPr>
          <a:xfrm>
            <a:off x="6624662" y="2342991"/>
            <a:ext cx="4927256" cy="3712673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19"/>
          <p:cNvSpPr txBox="1"/>
          <p:nvPr>
            <p:ph type="title"/>
          </p:nvPr>
        </p:nvSpPr>
        <p:spPr>
          <a:xfrm>
            <a:off x="668190" y="1007816"/>
            <a:ext cx="1088372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b="0" i="0" sz="35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9" name="Google Shape;39;p19"/>
          <p:cNvSpPr txBox="1"/>
          <p:nvPr>
            <p:ph idx="3" type="body"/>
          </p:nvPr>
        </p:nvSpPr>
        <p:spPr>
          <a:xfrm>
            <a:off x="668193" y="1717482"/>
            <a:ext cx="10883728" cy="3647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Page 1">
  <p:cSld name="Image Page 1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0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3" name="Google Shape;43;p20"/>
          <p:cNvSpPr txBox="1"/>
          <p:nvPr/>
        </p:nvSpPr>
        <p:spPr>
          <a:xfrm>
            <a:off x="282422" y="6441230"/>
            <a:ext cx="6098058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b="0" i="0" lang="en-GB" sz="900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b="0" i="0" lang="en-GB" sz="900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/>
          </a:p>
        </p:txBody>
      </p:sp>
      <p:sp>
        <p:nvSpPr>
          <p:cNvPr id="44" name="Google Shape;44;p20"/>
          <p:cNvSpPr/>
          <p:nvPr>
            <p:ph idx="2" type="pic"/>
          </p:nvPr>
        </p:nvSpPr>
        <p:spPr>
          <a:xfrm>
            <a:off x="668191" y="2343020"/>
            <a:ext cx="10883725" cy="3712644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20"/>
          <p:cNvSpPr txBox="1"/>
          <p:nvPr>
            <p:ph type="title"/>
          </p:nvPr>
        </p:nvSpPr>
        <p:spPr>
          <a:xfrm>
            <a:off x="668190" y="1007816"/>
            <a:ext cx="1088372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b="0" i="0" sz="35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6" name="Google Shape;46;p20"/>
          <p:cNvSpPr txBox="1"/>
          <p:nvPr>
            <p:ph idx="1" type="body"/>
          </p:nvPr>
        </p:nvSpPr>
        <p:spPr>
          <a:xfrm>
            <a:off x="668193" y="1717482"/>
            <a:ext cx="10883728" cy="3647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Page 2">
  <p:cSld name="Image Page 2">
    <p:bg>
      <p:bgPr>
        <a:noFill/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1"/>
          <p:cNvSpPr/>
          <p:nvPr/>
        </p:nvSpPr>
        <p:spPr>
          <a:xfrm>
            <a:off x="0" y="0"/>
            <a:ext cx="12192000" cy="6858000"/>
          </a:xfrm>
          <a:custGeom>
            <a:rect b="b" l="l" r="r" t="t"/>
            <a:pathLst>
              <a:path extrusionOk="0" h="274320" w="487680">
                <a:moveTo>
                  <a:pt x="0" y="0"/>
                </a:moveTo>
                <a:lnTo>
                  <a:pt x="0" y="263230"/>
                </a:lnTo>
                <a:lnTo>
                  <a:pt x="23368" y="263230"/>
                </a:lnTo>
                <a:lnTo>
                  <a:pt x="34925" y="274320"/>
                </a:lnTo>
                <a:lnTo>
                  <a:pt x="46482" y="263230"/>
                </a:lnTo>
                <a:lnTo>
                  <a:pt x="487680" y="263230"/>
                </a:lnTo>
                <a:lnTo>
                  <a:pt x="487680" y="0"/>
                </a:lnTo>
                <a:lnTo>
                  <a:pt x="46482" y="0"/>
                </a:lnTo>
                <a:lnTo>
                  <a:pt x="34925" y="11090"/>
                </a:lnTo>
                <a:lnTo>
                  <a:pt x="2336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21"/>
          <p:cNvSpPr/>
          <p:nvPr>
            <p:ph idx="2" type="pic"/>
          </p:nvPr>
        </p:nvSpPr>
        <p:spPr>
          <a:xfrm>
            <a:off x="0" y="1"/>
            <a:ext cx="1219200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21"/>
          <p:cNvSpPr txBox="1"/>
          <p:nvPr>
            <p:ph idx="1" type="body"/>
          </p:nvPr>
        </p:nvSpPr>
        <p:spPr>
          <a:xfrm>
            <a:off x="304800" y="327025"/>
            <a:ext cx="3650751" cy="409575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0"/>
              <a:buFont typeface="Arial"/>
              <a:buNone/>
              <a:defRPr b="0" i="0" sz="100" u="none" cap="none" strike="noStrike"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Page 1">
  <p:cSld name="Divider Page 1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22"/>
          <p:cNvSpPr/>
          <p:nvPr>
            <p:ph idx="2" type="pic"/>
          </p:nvPr>
        </p:nvSpPr>
        <p:spPr>
          <a:xfrm>
            <a:off x="6096000" y="0"/>
            <a:ext cx="609600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22"/>
          <p:cNvSpPr txBox="1"/>
          <p:nvPr>
            <p:ph type="title"/>
          </p:nvPr>
        </p:nvSpPr>
        <p:spPr>
          <a:xfrm>
            <a:off x="668192" y="1043412"/>
            <a:ext cx="508236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b="0" i="0" sz="35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5" name="Google Shape;55;p22"/>
          <p:cNvSpPr txBox="1"/>
          <p:nvPr>
            <p:ph idx="1" type="body"/>
          </p:nvPr>
        </p:nvSpPr>
        <p:spPr>
          <a:xfrm>
            <a:off x="668192" y="1753107"/>
            <a:ext cx="5082368" cy="3647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Google Shape;56;p22"/>
          <p:cNvSpPr txBox="1"/>
          <p:nvPr>
            <p:ph idx="3" type="body"/>
          </p:nvPr>
        </p:nvSpPr>
        <p:spPr>
          <a:xfrm>
            <a:off x="668192" y="2373500"/>
            <a:ext cx="5082367" cy="3682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Google Shape;57;p22"/>
          <p:cNvSpPr txBox="1"/>
          <p:nvPr/>
        </p:nvSpPr>
        <p:spPr>
          <a:xfrm>
            <a:off x="282422" y="6441230"/>
            <a:ext cx="5813578" cy="2378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b="0" i="0" lang="en-GB" sz="900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b="0" i="0" lang="en-GB" sz="900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Page 2">
  <p:cSld name="Divider Page 2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23"/>
          <p:cNvSpPr/>
          <p:nvPr>
            <p:ph idx="2" type="pic"/>
          </p:nvPr>
        </p:nvSpPr>
        <p:spPr>
          <a:xfrm>
            <a:off x="0" y="1"/>
            <a:ext cx="609600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23"/>
          <p:cNvSpPr txBox="1"/>
          <p:nvPr/>
        </p:nvSpPr>
        <p:spPr>
          <a:xfrm>
            <a:off x="6775948" y="6441230"/>
            <a:ext cx="5102034" cy="233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b="0" i="0" lang="en-GB" sz="900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b="0" i="0" lang="en-GB" sz="900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/>
          </a:p>
        </p:txBody>
      </p:sp>
      <p:sp>
        <p:nvSpPr>
          <p:cNvPr id="62" name="Google Shape;62;p23"/>
          <p:cNvSpPr txBox="1"/>
          <p:nvPr>
            <p:ph type="title"/>
          </p:nvPr>
        </p:nvSpPr>
        <p:spPr>
          <a:xfrm>
            <a:off x="6787052" y="1043412"/>
            <a:ext cx="508236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b="0" i="0" sz="35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3" name="Google Shape;63;p23"/>
          <p:cNvSpPr txBox="1"/>
          <p:nvPr>
            <p:ph idx="1" type="body"/>
          </p:nvPr>
        </p:nvSpPr>
        <p:spPr>
          <a:xfrm>
            <a:off x="6787052" y="1753107"/>
            <a:ext cx="5082368" cy="3647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23"/>
          <p:cNvSpPr txBox="1"/>
          <p:nvPr>
            <p:ph idx="3" type="body"/>
          </p:nvPr>
        </p:nvSpPr>
        <p:spPr>
          <a:xfrm>
            <a:off x="6787052" y="2373500"/>
            <a:ext cx="5082367" cy="3682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Google Shape;65;p23"/>
          <p:cNvSpPr txBox="1"/>
          <p:nvPr>
            <p:ph idx="4" type="body"/>
          </p:nvPr>
        </p:nvSpPr>
        <p:spPr>
          <a:xfrm>
            <a:off x="304800" y="327025"/>
            <a:ext cx="3650751" cy="40957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0"/>
              <a:buFont typeface="Arial"/>
              <a:buNone/>
              <a:defRPr b="0" i="0" sz="100" u="none" cap="none" strike="noStrike"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github.com/EVERSE-ResearchSoftware/RSQKit/issues" TargetMode="External"/><Relationship Id="rId4" Type="http://schemas.openxmlformats.org/officeDocument/2006/relationships/hyperlink" Target="https://github.com/EVERSE-ResearchSoftware/RSQKit/milestones" TargetMode="External"/><Relationship Id="rId5" Type="http://schemas.openxmlformats.org/officeDocument/2006/relationships/hyperlink" Target="https://github.com/EVERSE-ResearchSoftware/RSQKit/issues/224" TargetMode="External"/><Relationship Id="rId6" Type="http://schemas.openxmlformats.org/officeDocument/2006/relationships/hyperlink" Target="https://everse.software/RSQKit/your_role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png"/><Relationship Id="rId4" Type="http://schemas.openxmlformats.org/officeDocument/2006/relationships/image" Target="../media/image24.png"/><Relationship Id="rId5" Type="http://schemas.openxmlformats.org/officeDocument/2006/relationships/image" Target="../media/image26.png"/><Relationship Id="rId6" Type="http://schemas.openxmlformats.org/officeDocument/2006/relationships/image" Target="../media/image30.png"/><Relationship Id="rId7" Type="http://schemas.openxmlformats.org/officeDocument/2006/relationships/image" Target="../media/image23.png"/><Relationship Id="rId8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cw25group.slack.com/archives/C08RSRK0069" TargetMode="External"/><Relationship Id="rId4" Type="http://schemas.openxmlformats.org/officeDocument/2006/relationships/hyperlink" Target="https://bit.ly/rsqkit-at-cw25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3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10.jpg"/><Relationship Id="rId5" Type="http://schemas.openxmlformats.org/officeDocument/2006/relationships/image" Target="../media/image15.jpg"/><Relationship Id="rId6" Type="http://schemas.openxmlformats.org/officeDocument/2006/relationships/image" Target="../media/image14.png"/><Relationship Id="rId7" Type="http://schemas.openxmlformats.org/officeDocument/2006/relationships/image" Target="../media/image28.png"/><Relationship Id="rId8" Type="http://schemas.openxmlformats.org/officeDocument/2006/relationships/image" Target="../media/image3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hyperlink" Target="https://doi.org/10.5281/zenodo.8324827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elixir-belgium.github.io/elixir-toolkit-them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"/>
          <p:cNvSpPr txBox="1"/>
          <p:nvPr>
            <p:ph idx="1" type="subTitle"/>
          </p:nvPr>
        </p:nvSpPr>
        <p:spPr>
          <a:xfrm>
            <a:off x="492586" y="1504247"/>
            <a:ext cx="7339723" cy="497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None/>
            </a:pPr>
            <a:r>
              <a:rPr lang="en-GB" sz="2800"/>
              <a:t>Research Software Quality Kit (RSQKit):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800"/>
              <a:buNone/>
            </a:pPr>
            <a:r>
              <a:rPr lang="en-GB" sz="2800"/>
              <a:t>An introduction and ways to get involved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800"/>
              <a:buNone/>
            </a:pPr>
            <a:r>
              <a:t/>
            </a:r>
            <a:endParaRPr sz="28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800"/>
              <a:buNone/>
            </a:pPr>
            <a:r>
              <a:t/>
            </a:r>
            <a:endParaRPr sz="28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</a:pPr>
            <a:r>
              <a:t/>
            </a:r>
            <a:endParaRPr sz="2000"/>
          </a:p>
        </p:txBody>
      </p:sp>
      <p:sp>
        <p:nvSpPr>
          <p:cNvPr id="72" name="Google Shape;72;p1"/>
          <p:cNvSpPr/>
          <p:nvPr/>
        </p:nvSpPr>
        <p:spPr>
          <a:xfrm>
            <a:off x="445638" y="5092143"/>
            <a:ext cx="6096000" cy="661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100" u="none" cap="none" strike="noStrike">
                <a:solidFill>
                  <a:srgbClr val="80539A"/>
                </a:solidFill>
                <a:latin typeface="Roboto"/>
                <a:ea typeface="Roboto"/>
                <a:cs typeface="Roboto"/>
                <a:sym typeface="Roboto"/>
              </a:rPr>
              <a:t>Software Sustainability Institute Collaborations Workshop 25 (CW25) </a:t>
            </a:r>
            <a:endParaRPr b="1" i="0" sz="1100" u="none" cap="none" strike="noStrike">
              <a:solidFill>
                <a:srgbClr val="80539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1800"/>
              </a:spcBef>
              <a:spcAft>
                <a:spcPts val="0"/>
              </a:spcAft>
              <a:buNone/>
            </a:pPr>
            <a:r>
              <a:rPr b="0" i="0" lang="en-GB" sz="1100" u="none" cap="none" strike="noStrike">
                <a:solidFill>
                  <a:srgbClr val="3EA3DC"/>
                </a:solidFill>
                <a:latin typeface="Roboto"/>
                <a:ea typeface="Roboto"/>
                <a:cs typeface="Roboto"/>
                <a:sym typeface="Roboto"/>
              </a:rPr>
              <a:t>13 May 2025, Stirling, UK + Online</a:t>
            </a:r>
            <a:endParaRPr b="0" i="0" sz="11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492586" y="2782669"/>
            <a:ext cx="5877385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Shoaib Sufi	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 of Manchester</a:t>
            </a: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Aleksandra Nenadic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 of Manchester	</a:t>
            </a:r>
            <a:endParaRPr b="0" i="1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"/>
          <p:cNvSpPr txBox="1"/>
          <p:nvPr/>
        </p:nvSpPr>
        <p:spPr>
          <a:xfrm>
            <a:off x="7046485" y="5926433"/>
            <a:ext cx="4338320" cy="600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1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This project has received funding from the European Union’s Horizon Europe Programme under GA 101129744 — EVERSE — HORIZON-INFRA-2023-EOSC-01-02 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0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5" name="Google Shape;195;p10"/>
          <p:cNvSpPr txBox="1"/>
          <p:nvPr>
            <p:ph type="title"/>
          </p:nvPr>
        </p:nvSpPr>
        <p:spPr>
          <a:xfrm>
            <a:off x="2919718" y="204787"/>
            <a:ext cx="5179253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</a:pPr>
            <a:r>
              <a:rPr lang="en-GB"/>
              <a:t>Open for Contributions</a:t>
            </a:r>
            <a:endParaRPr/>
          </a:p>
        </p:txBody>
      </p:sp>
      <p:sp>
        <p:nvSpPr>
          <p:cNvPr id="196" name="Google Shape;196;p10"/>
          <p:cNvSpPr/>
          <p:nvPr/>
        </p:nvSpPr>
        <p:spPr>
          <a:xfrm>
            <a:off x="537882" y="1075765"/>
            <a:ext cx="2115671" cy="59167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Events</a:t>
            </a:r>
            <a:endParaRPr/>
          </a:p>
        </p:txBody>
      </p:sp>
      <p:sp>
        <p:nvSpPr>
          <p:cNvPr id="197" name="Google Shape;197;p10"/>
          <p:cNvSpPr txBox="1"/>
          <p:nvPr/>
        </p:nvSpPr>
        <p:spPr>
          <a:xfrm>
            <a:off x="537882" y="2115671"/>
            <a:ext cx="2238400" cy="45243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Reaching beyond the project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deRSE25 (Feb)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CW25 (May)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EVERSE Network event (June)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RSECon25 (in planning) (Sept)</a:t>
            </a:r>
            <a:endParaRPr/>
          </a:p>
        </p:txBody>
      </p:sp>
      <p:sp>
        <p:nvSpPr>
          <p:cNvPr id="198" name="Google Shape;198;p10"/>
          <p:cNvSpPr/>
          <p:nvPr/>
        </p:nvSpPr>
        <p:spPr>
          <a:xfrm>
            <a:off x="4093030" y="1075765"/>
            <a:ext cx="2115671" cy="59167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Guidelines</a:t>
            </a:r>
            <a:endParaRPr/>
          </a:p>
        </p:txBody>
      </p:sp>
      <p:sp>
        <p:nvSpPr>
          <p:cNvPr id="199" name="Google Shape;199;p10"/>
          <p:cNvSpPr/>
          <p:nvPr/>
        </p:nvSpPr>
        <p:spPr>
          <a:xfrm>
            <a:off x="8098971" y="1075765"/>
            <a:ext cx="2115671" cy="59167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List of topics</a:t>
            </a:r>
            <a:endParaRPr/>
          </a:p>
        </p:txBody>
      </p:sp>
      <p:sp>
        <p:nvSpPr>
          <p:cNvPr id="200" name="Google Shape;200;p10"/>
          <p:cNvSpPr txBox="1"/>
          <p:nvPr/>
        </p:nvSpPr>
        <p:spPr>
          <a:xfrm>
            <a:off x="6687671" y="1767790"/>
            <a:ext cx="575029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github.com/EVERSE-ResearchSoftware/RSQKit/issues/224</a:t>
            </a:r>
            <a:endParaRPr/>
          </a:p>
        </p:txBody>
      </p:sp>
      <p:pic>
        <p:nvPicPr>
          <p:cNvPr id="201" name="Google Shape;20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49263" y="2237477"/>
            <a:ext cx="3081917" cy="4620523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0"/>
          <p:cNvSpPr txBox="1"/>
          <p:nvPr/>
        </p:nvSpPr>
        <p:spPr>
          <a:xfrm>
            <a:off x="2776282" y="6257492"/>
            <a:ext cx="622150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everse.software/RSQKit/contribution_guidelines</a:t>
            </a: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10"/>
          <p:cNvSpPr txBox="1"/>
          <p:nvPr/>
        </p:nvSpPr>
        <p:spPr>
          <a:xfrm>
            <a:off x="2924568" y="2897719"/>
            <a:ext cx="4884671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AE538E"/>
              </a:buClr>
              <a:buSzPts val="1800"/>
              <a:buFont typeface="Arial"/>
              <a:buChar char="•"/>
            </a:pPr>
            <a:r>
              <a:rPr b="1" i="0" lang="en-GB" sz="1800">
                <a:solidFill>
                  <a:srgbClr val="AE538E"/>
                </a:solidFill>
                <a:latin typeface="Roboto Mono"/>
                <a:ea typeface="Roboto Mono"/>
                <a:cs typeface="Roboto Mono"/>
                <a:sym typeface="Roboto Mono"/>
              </a:rPr>
              <a:t>Contributor Agreement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AE538E"/>
              </a:buClr>
              <a:buSzPts val="1800"/>
              <a:buFont typeface="Arial"/>
              <a:buChar char="•"/>
            </a:pPr>
            <a:r>
              <a:rPr b="1" lang="en-GB" sz="1800">
                <a:solidFill>
                  <a:srgbClr val="AE538E"/>
                </a:solidFill>
                <a:latin typeface="Roboto Mono"/>
                <a:ea typeface="Roboto Mono"/>
                <a:cs typeface="Roboto Mono"/>
                <a:sym typeface="Roboto Mono"/>
              </a:rPr>
              <a:t>How to Contribute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AE538E"/>
              </a:buClr>
              <a:buSzPts val="1800"/>
              <a:buFont typeface="Arial"/>
              <a:buChar char="•"/>
            </a:pPr>
            <a:r>
              <a:rPr b="1" lang="en-GB" sz="1800">
                <a:solidFill>
                  <a:srgbClr val="AE538E"/>
                </a:solidFill>
                <a:latin typeface="Roboto Mono"/>
                <a:ea typeface="Roboto Mono"/>
                <a:cs typeface="Roboto Mono"/>
                <a:sym typeface="Roboto Mono"/>
              </a:rPr>
              <a:t>What to Contribute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AE538E"/>
              </a:buClr>
              <a:buSzPts val="1800"/>
              <a:buFont typeface="Arial"/>
              <a:buChar char="•"/>
            </a:pPr>
            <a:r>
              <a:rPr b="1" lang="en-GB" sz="1800">
                <a:solidFill>
                  <a:srgbClr val="AE538E"/>
                </a:solidFill>
                <a:latin typeface="Roboto Mono"/>
                <a:ea typeface="Roboto Mono"/>
                <a:cs typeface="Roboto Mono"/>
                <a:sym typeface="Roboto Mono"/>
              </a:rPr>
              <a:t>What Not to Contribute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AE538E"/>
              </a:buClr>
              <a:buSzPts val="1800"/>
              <a:buFont typeface="Arial"/>
              <a:buChar char="•"/>
            </a:pPr>
            <a:r>
              <a:rPr b="1" lang="en-GB" sz="1800">
                <a:solidFill>
                  <a:srgbClr val="AE538E"/>
                </a:solidFill>
                <a:latin typeface="Roboto Mono"/>
                <a:ea typeface="Roboto Mono"/>
                <a:cs typeface="Roboto Mono"/>
                <a:sym typeface="Roboto Mono"/>
              </a:rPr>
              <a:t>Contributor Responsibilities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AE538E"/>
              </a:buClr>
              <a:buSzPts val="1800"/>
              <a:buFont typeface="Arial"/>
              <a:buChar char="•"/>
            </a:pPr>
            <a:r>
              <a:rPr b="1" lang="en-GB" sz="1800">
                <a:solidFill>
                  <a:srgbClr val="AE538E"/>
                </a:solidFill>
                <a:latin typeface="Roboto Mono"/>
                <a:ea typeface="Roboto Mono"/>
                <a:cs typeface="Roboto Mono"/>
                <a:sym typeface="Roboto Mono"/>
              </a:rPr>
              <a:t>Acknowledgement of Contributions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AE538E"/>
              </a:buClr>
              <a:buSzPts val="1800"/>
              <a:buFont typeface="Arial"/>
              <a:buChar char="•"/>
            </a:pPr>
            <a:r>
              <a:rPr b="1" lang="en-GB" sz="1800">
                <a:solidFill>
                  <a:srgbClr val="AE538E"/>
                </a:solidFill>
                <a:latin typeface="Roboto Mono"/>
                <a:ea typeface="Roboto Mono"/>
                <a:cs typeface="Roboto Mono"/>
                <a:sym typeface="Roboto Mono"/>
              </a:rPr>
              <a:t>Ownership of Content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1"/>
          <p:cNvSpPr txBox="1"/>
          <p:nvPr>
            <p:ph idx="12" type="sldNum"/>
          </p:nvPr>
        </p:nvSpPr>
        <p:spPr>
          <a:xfrm>
            <a:off x="9290222" y="6423497"/>
            <a:ext cx="27432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0" name="Google Shape;210;p11"/>
          <p:cNvSpPr txBox="1"/>
          <p:nvPr>
            <p:ph type="title"/>
          </p:nvPr>
        </p:nvSpPr>
        <p:spPr>
          <a:xfrm>
            <a:off x="2846515" y="241025"/>
            <a:ext cx="8646985" cy="6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11111"/>
              <a:buFont typeface="Roboto Light"/>
              <a:buNone/>
            </a:pPr>
            <a:r>
              <a:rPr lang="en-GB"/>
              <a:t>Mini-contentathon (only so much in 30 mins … ) </a:t>
            </a:r>
            <a:endParaRPr/>
          </a:p>
        </p:txBody>
      </p:sp>
      <p:sp>
        <p:nvSpPr>
          <p:cNvPr id="211" name="Google Shape;211;p11"/>
          <p:cNvSpPr txBox="1"/>
          <p:nvPr/>
        </p:nvSpPr>
        <p:spPr>
          <a:xfrm>
            <a:off x="5022500" y="779575"/>
            <a:ext cx="319500" cy="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1"/>
          <p:cNvSpPr txBox="1"/>
          <p:nvPr/>
        </p:nvSpPr>
        <p:spPr>
          <a:xfrm>
            <a:off x="10090922" y="587875"/>
            <a:ext cx="1942500" cy="3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Calibri"/>
              <a:buNone/>
            </a:pPr>
            <a:r>
              <a:rPr b="1" lang="en-GB" sz="18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Lots of options!</a:t>
            </a:r>
            <a:endParaRPr b="1" sz="180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1"/>
          <p:cNvSpPr/>
          <p:nvPr/>
        </p:nvSpPr>
        <p:spPr>
          <a:xfrm>
            <a:off x="42784" y="875289"/>
            <a:ext cx="1661631" cy="870172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Milestone &amp; issues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11"/>
          <p:cNvSpPr/>
          <p:nvPr/>
        </p:nvSpPr>
        <p:spPr>
          <a:xfrm>
            <a:off x="42783" y="3620960"/>
            <a:ext cx="1661631" cy="886493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Associated training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11"/>
          <p:cNvSpPr/>
          <p:nvPr/>
        </p:nvSpPr>
        <p:spPr>
          <a:xfrm>
            <a:off x="42784" y="2140774"/>
            <a:ext cx="1661631" cy="91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 pages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1"/>
          <p:cNvSpPr/>
          <p:nvPr/>
        </p:nvSpPr>
        <p:spPr>
          <a:xfrm>
            <a:off x="6467450" y="1593889"/>
            <a:ext cx="1481400" cy="91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Role pages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11"/>
          <p:cNvSpPr txBox="1"/>
          <p:nvPr>
            <p:ph idx="1" type="body"/>
          </p:nvPr>
        </p:nvSpPr>
        <p:spPr>
          <a:xfrm>
            <a:off x="7998953" y="3152566"/>
            <a:ext cx="3016500" cy="24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Char char="●"/>
            </a:pPr>
            <a:r>
              <a:rPr lang="en-GB" sz="11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Landing pages</a:t>
            </a:r>
            <a:endParaRPr sz="11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Char char="●"/>
            </a:pPr>
            <a:r>
              <a:rPr lang="en-GB" sz="11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Ease of finding things</a:t>
            </a:r>
            <a:endParaRPr sz="11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Char char="●"/>
            </a:pPr>
            <a:r>
              <a:rPr lang="en-GB" sz="11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Suggesting tools</a:t>
            </a:r>
            <a:endParaRPr sz="11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Char char="●"/>
            </a:pPr>
            <a:r>
              <a:rPr lang="en-GB" sz="11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Suggesting existing best practices</a:t>
            </a:r>
            <a:endParaRPr sz="11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Char char="●"/>
            </a:pPr>
            <a:r>
              <a:rPr lang="en-GB" sz="11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Suggesting what is missing</a:t>
            </a:r>
            <a:endParaRPr sz="11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Char char="●"/>
            </a:pPr>
            <a:r>
              <a:rPr lang="en-GB" sz="11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Reviewing content</a:t>
            </a:r>
            <a:endParaRPr sz="11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Char char="●"/>
            </a:pPr>
            <a:r>
              <a:rPr lang="en-GB" sz="11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Suggesting related standards, training and communities of practice and best practice guides</a:t>
            </a:r>
            <a:endParaRPr sz="11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Char char="●"/>
            </a:pPr>
            <a:r>
              <a:rPr lang="en-GB" sz="11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Requirements for Integration with other repositories/registries</a:t>
            </a:r>
            <a:endParaRPr>
              <a:solidFill>
                <a:srgbClr val="7F7F7F"/>
              </a:solidFill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6467450" y="3210681"/>
            <a:ext cx="1481400" cy="91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11"/>
          <p:cNvSpPr txBox="1"/>
          <p:nvPr/>
        </p:nvSpPr>
        <p:spPr>
          <a:xfrm>
            <a:off x="1704414" y="844107"/>
            <a:ext cx="6417506" cy="6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https://github.com/EVERSE-ResearchSoftware/RSQKit/issues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https://github.com/EVERSE-ResearchSoftware/RSQKit/milestones</a:t>
            </a: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220" name="Google Shape;220;p11"/>
          <p:cNvSpPr/>
          <p:nvPr/>
        </p:nvSpPr>
        <p:spPr>
          <a:xfrm>
            <a:off x="108178" y="5068311"/>
            <a:ext cx="1596236" cy="91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Research software stories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1"/>
          <p:cNvSpPr txBox="1"/>
          <p:nvPr/>
        </p:nvSpPr>
        <p:spPr>
          <a:xfrm>
            <a:off x="1704414" y="2133109"/>
            <a:ext cx="4505886" cy="11039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-285750" lvl="0" marL="4318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88285"/>
              <a:buFont typeface="Arial"/>
              <a:buChar char="•"/>
            </a:pPr>
            <a:r>
              <a:rPr b="0" i="0" lang="en-GB" sz="1900" u="none" cap="none" strike="noStrik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rPr>
              <a:t>Comment on existing ones</a:t>
            </a:r>
            <a:endParaRPr/>
          </a:p>
          <a:p>
            <a:pPr indent="-285750" lvl="0" marL="4318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88285"/>
              <a:buFont typeface="Arial"/>
              <a:buChar char="•"/>
            </a:pPr>
            <a:r>
              <a:rPr b="0" i="0" lang="en-GB" sz="1900" u="none" cap="none" strike="noStrik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rPr>
              <a:t>A list for ones that are outstanding or add to the list - </a:t>
            </a:r>
            <a:r>
              <a:rPr b="0" i="0" lang="en-GB" sz="1900" u="sng" cap="none" strike="noStrike">
                <a:solidFill>
                  <a:schemeClr val="hlink"/>
                </a:solidFill>
                <a:latin typeface="Roboto Light"/>
                <a:ea typeface="Roboto Light"/>
                <a:cs typeface="Roboto Light"/>
                <a:sym typeface="Roboto Light"/>
                <a:hlinkClick r:id="rId5"/>
              </a:rPr>
              <a:t>https://github.com/EVERSE-ResearchSoftware/RSQKit/issues/224</a:t>
            </a:r>
            <a:r>
              <a:rPr b="0" i="0" lang="en-GB" sz="1900" u="none" cap="none" strike="noStrik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endParaRPr/>
          </a:p>
          <a:p>
            <a:pPr indent="0" lvl="0" marL="14605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129032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rgbClr val="7F7F7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2" name="Google Shape;222;p11"/>
          <p:cNvSpPr txBox="1"/>
          <p:nvPr/>
        </p:nvSpPr>
        <p:spPr>
          <a:xfrm>
            <a:off x="2082800" y="3620960"/>
            <a:ext cx="349865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at task pages and tools and resources page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Suggest training that cover those topics – raise an issue</a:t>
            </a:r>
            <a:endParaRPr/>
          </a:p>
        </p:txBody>
      </p:sp>
      <p:sp>
        <p:nvSpPr>
          <p:cNvPr id="223" name="Google Shape;223;p11"/>
          <p:cNvSpPr txBox="1"/>
          <p:nvPr/>
        </p:nvSpPr>
        <p:spPr>
          <a:xfrm>
            <a:off x="2149269" y="5068311"/>
            <a:ext cx="2959100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 the software quality practices in a piece of research software you have written or are associated with.</a:t>
            </a:r>
            <a:endParaRPr/>
          </a:p>
          <a:p>
            <a:pPr indent="-1714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11"/>
          <p:cNvSpPr txBox="1"/>
          <p:nvPr/>
        </p:nvSpPr>
        <p:spPr>
          <a:xfrm>
            <a:off x="8045672" y="1745461"/>
            <a:ext cx="398775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GB" sz="1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https://everse.software/RSQKit/your_role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GB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roles – review, comment, suggest, add? </a:t>
            </a:r>
            <a:endParaRPr/>
          </a:p>
        </p:txBody>
      </p:sp>
      <p:sp>
        <p:nvSpPr>
          <p:cNvPr id="225" name="Google Shape;225;p11"/>
          <p:cNvSpPr/>
          <p:nvPr/>
        </p:nvSpPr>
        <p:spPr>
          <a:xfrm>
            <a:off x="8874644" y="2330236"/>
            <a:ext cx="609600" cy="425411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/>
          </a:p>
        </p:txBody>
      </p:sp>
      <p:sp>
        <p:nvSpPr>
          <p:cNvPr id="226" name="Google Shape;226;p11"/>
          <p:cNvSpPr/>
          <p:nvPr/>
        </p:nvSpPr>
        <p:spPr>
          <a:xfrm>
            <a:off x="5724551" y="1530027"/>
            <a:ext cx="609600" cy="425411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/>
          </a:p>
        </p:txBody>
      </p:sp>
      <p:sp>
        <p:nvSpPr>
          <p:cNvPr id="227" name="Google Shape;227;p11"/>
          <p:cNvSpPr/>
          <p:nvPr/>
        </p:nvSpPr>
        <p:spPr>
          <a:xfrm>
            <a:off x="7817120" y="933857"/>
            <a:ext cx="609600" cy="425411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30</a:t>
            </a:r>
            <a:endParaRPr/>
          </a:p>
        </p:txBody>
      </p:sp>
      <p:sp>
        <p:nvSpPr>
          <p:cNvPr id="228" name="Google Shape;228;p11"/>
          <p:cNvSpPr/>
          <p:nvPr/>
        </p:nvSpPr>
        <p:spPr>
          <a:xfrm>
            <a:off x="4572650" y="2037848"/>
            <a:ext cx="609600" cy="425411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20</a:t>
            </a:r>
            <a:endParaRPr/>
          </a:p>
        </p:txBody>
      </p:sp>
      <p:sp>
        <p:nvSpPr>
          <p:cNvPr id="229" name="Google Shape;229;p11"/>
          <p:cNvSpPr/>
          <p:nvPr/>
        </p:nvSpPr>
        <p:spPr>
          <a:xfrm>
            <a:off x="5531306" y="2790884"/>
            <a:ext cx="936144" cy="638116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10-120+</a:t>
            </a:r>
            <a:endParaRPr/>
          </a:p>
        </p:txBody>
      </p:sp>
      <p:sp>
        <p:nvSpPr>
          <p:cNvPr id="230" name="Google Shape;230;p11"/>
          <p:cNvSpPr/>
          <p:nvPr/>
        </p:nvSpPr>
        <p:spPr>
          <a:xfrm>
            <a:off x="4913167" y="3906889"/>
            <a:ext cx="609600" cy="425411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20</a:t>
            </a:r>
            <a:endParaRPr/>
          </a:p>
        </p:txBody>
      </p:sp>
      <p:sp>
        <p:nvSpPr>
          <p:cNvPr id="231" name="Google Shape;231;p11"/>
          <p:cNvSpPr/>
          <p:nvPr/>
        </p:nvSpPr>
        <p:spPr>
          <a:xfrm>
            <a:off x="5093317" y="4454844"/>
            <a:ext cx="936144" cy="638116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10-120+</a:t>
            </a:r>
            <a:endParaRPr/>
          </a:p>
        </p:txBody>
      </p:sp>
      <p:sp>
        <p:nvSpPr>
          <p:cNvPr id="232" name="Google Shape;232;p11"/>
          <p:cNvSpPr/>
          <p:nvPr/>
        </p:nvSpPr>
        <p:spPr>
          <a:xfrm>
            <a:off x="4405856" y="5945474"/>
            <a:ext cx="936144" cy="638116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60-120+</a:t>
            </a:r>
            <a:endParaRPr/>
          </a:p>
        </p:txBody>
      </p:sp>
      <p:sp>
        <p:nvSpPr>
          <p:cNvPr id="233" name="Google Shape;233;p11"/>
          <p:cNvSpPr/>
          <p:nvPr/>
        </p:nvSpPr>
        <p:spPr>
          <a:xfrm>
            <a:off x="10079309" y="2998393"/>
            <a:ext cx="936144" cy="638116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10-60+</a:t>
            </a:r>
            <a:endParaRPr/>
          </a:p>
        </p:txBody>
      </p:sp>
      <p:sp>
        <p:nvSpPr>
          <p:cNvPr id="234" name="Google Shape;234;p11"/>
          <p:cNvSpPr txBox="1"/>
          <p:nvPr/>
        </p:nvSpPr>
        <p:spPr>
          <a:xfrm>
            <a:off x="6774369" y="5589477"/>
            <a:ext cx="481015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Say in the chat what you are looking at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Can form groups or work individually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Shoaib &amp; Aleks here to help 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0" name="Google Shape;240;p12"/>
          <p:cNvSpPr txBox="1"/>
          <p:nvPr>
            <p:ph type="title"/>
          </p:nvPr>
        </p:nvSpPr>
        <p:spPr>
          <a:xfrm>
            <a:off x="2919718" y="204787"/>
            <a:ext cx="5327811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Roboto Light"/>
              <a:buNone/>
            </a:pPr>
            <a:r>
              <a:rPr lang="en-GB"/>
              <a:t>Road Map – next 6 months</a:t>
            </a:r>
            <a:endParaRPr/>
          </a:p>
        </p:txBody>
      </p:sp>
      <p:sp>
        <p:nvSpPr>
          <p:cNvPr id="241" name="Google Shape;241;p12"/>
          <p:cNvSpPr txBox="1"/>
          <p:nvPr/>
        </p:nvSpPr>
        <p:spPr>
          <a:xfrm>
            <a:off x="263339" y="845047"/>
            <a:ext cx="7209024" cy="60016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Additional prioritised task page content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Improved navigation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Life cycle stages and tasks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Marking up task pages with indicators and dimensions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Integration with software quality tool efforts in EVERSE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what stage to use which tool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better description of software roles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Additional external facing workshops &amp; contentathons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newsletter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Internal first to reach out across the project</a:t>
            </a:r>
            <a:endParaRPr/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Moving to the EVERSE network to gain further input / updates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Refreshing the layout</a:t>
            </a:r>
            <a:endParaRPr/>
          </a:p>
        </p:txBody>
      </p:sp>
      <p:pic>
        <p:nvPicPr>
          <p:cNvPr id="242" name="Google Shape;24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61435" y="4827390"/>
            <a:ext cx="4305300" cy="20193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2"/>
          <p:cNvSpPr txBox="1"/>
          <p:nvPr/>
        </p:nvSpPr>
        <p:spPr>
          <a:xfrm>
            <a:off x="8385035" y="4265697"/>
            <a:ext cx="26581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everse.software/network/</a:t>
            </a:r>
            <a:endParaRPr/>
          </a:p>
        </p:txBody>
      </p:sp>
      <p:pic>
        <p:nvPicPr>
          <p:cNvPr id="244" name="Google Shape;244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17035" y="435237"/>
            <a:ext cx="3594100" cy="359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3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0" name="Google Shape;250;p13"/>
          <p:cNvSpPr txBox="1"/>
          <p:nvPr>
            <p:ph type="title"/>
          </p:nvPr>
        </p:nvSpPr>
        <p:spPr>
          <a:xfrm>
            <a:off x="2938006" y="259651"/>
            <a:ext cx="272996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</a:pPr>
            <a:r>
              <a:rPr b="1" lang="en-GB"/>
              <a:t>Thanks</a:t>
            </a:r>
            <a:endParaRPr/>
          </a:p>
        </p:txBody>
      </p:sp>
      <p:pic>
        <p:nvPicPr>
          <p:cNvPr id="251" name="Google Shape;25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1184" y="9144"/>
            <a:ext cx="7290816" cy="4088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01183" y="4098058"/>
            <a:ext cx="7290817" cy="2049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863538"/>
            <a:ext cx="3649556" cy="2107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1" y="2970722"/>
            <a:ext cx="3649556" cy="2076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49555" y="863538"/>
            <a:ext cx="1254844" cy="2049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649555" y="2980458"/>
            <a:ext cx="1279734" cy="2066359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3"/>
          <p:cNvSpPr txBox="1"/>
          <p:nvPr/>
        </p:nvSpPr>
        <p:spPr>
          <a:xfrm>
            <a:off x="6482360" y="6147252"/>
            <a:ext cx="5615723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RSQKit All Contributors</a:t>
            </a:r>
            <a:endParaRPr/>
          </a:p>
        </p:txBody>
      </p:sp>
      <p:sp>
        <p:nvSpPr>
          <p:cNvPr id="258" name="Google Shape;258;p13"/>
          <p:cNvSpPr txBox="1"/>
          <p:nvPr/>
        </p:nvSpPr>
        <p:spPr>
          <a:xfrm>
            <a:off x="625000" y="5193145"/>
            <a:ext cx="3377848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Editorial Board –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rsqkit@lists.certh.gr  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0" name="Google Shape;80;p2"/>
          <p:cNvSpPr txBox="1"/>
          <p:nvPr>
            <p:ph idx="1" type="body"/>
          </p:nvPr>
        </p:nvSpPr>
        <p:spPr>
          <a:xfrm>
            <a:off x="249090" y="1326990"/>
            <a:ext cx="6354910" cy="35625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5750" lvl="0" marL="28575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</a:pPr>
            <a:r>
              <a:rPr lang="en-GB" sz="2800"/>
              <a:t>Tuesday 13</a:t>
            </a:r>
            <a:r>
              <a:rPr baseline="30000" lang="en-GB" sz="2800"/>
              <a:t>th</a:t>
            </a:r>
            <a:r>
              <a:rPr lang="en-GB" sz="2800"/>
              <a:t> May 2025</a:t>
            </a:r>
            <a:endParaRPr/>
          </a:p>
          <a:p>
            <a:pPr indent="-2857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800"/>
              <a:buChar char="•"/>
            </a:pPr>
            <a:r>
              <a:rPr lang="en-GB" sz="2800"/>
              <a:t>3.45pm – Welcome &amp; setup</a:t>
            </a:r>
            <a:endParaRPr/>
          </a:p>
          <a:p>
            <a:pPr indent="-2857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800"/>
              <a:buChar char="•"/>
            </a:pPr>
            <a:r>
              <a:rPr lang="en-GB" sz="2800"/>
              <a:t>3.50pm – Introduction to RSQKit</a:t>
            </a:r>
            <a:endParaRPr sz="2800"/>
          </a:p>
          <a:p>
            <a:pPr indent="-2857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800"/>
              <a:buChar char="•"/>
            </a:pPr>
            <a:r>
              <a:rPr lang="en-GB" sz="2800"/>
              <a:t>4.10pm – RSQKit contentathon</a:t>
            </a:r>
            <a:endParaRPr sz="2800"/>
          </a:p>
          <a:p>
            <a:pPr indent="-2857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800"/>
              <a:buChar char="•"/>
            </a:pPr>
            <a:r>
              <a:rPr lang="en-GB" sz="2800"/>
              <a:t>4.40pm -  Wrap up</a:t>
            </a:r>
            <a:endParaRPr sz="2800"/>
          </a:p>
          <a:p>
            <a:pPr indent="-285750" lvl="1" marL="97155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800"/>
              <a:buChar char="•"/>
            </a:pPr>
            <a:r>
              <a:rPr lang="en-GB" sz="2800"/>
              <a:t>4.45pm -  Close</a:t>
            </a:r>
            <a:endParaRPr/>
          </a:p>
        </p:txBody>
      </p:sp>
      <p:sp>
        <p:nvSpPr>
          <p:cNvPr id="81" name="Google Shape;81;p2"/>
          <p:cNvSpPr txBox="1"/>
          <p:nvPr>
            <p:ph type="title"/>
          </p:nvPr>
        </p:nvSpPr>
        <p:spPr>
          <a:xfrm>
            <a:off x="2895600" y="203671"/>
            <a:ext cx="844041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</a:pPr>
            <a:r>
              <a:rPr lang="en-GB"/>
              <a:t>Agenda for this mini-workshop</a:t>
            </a:r>
            <a:endParaRPr/>
          </a:p>
        </p:txBody>
      </p:sp>
      <p:sp>
        <p:nvSpPr>
          <p:cNvPr id="82" name="Google Shape;82;p2"/>
          <p:cNvSpPr txBox="1"/>
          <p:nvPr/>
        </p:nvSpPr>
        <p:spPr>
          <a:xfrm>
            <a:off x="5219700" y="3429000"/>
            <a:ext cx="6354910" cy="35625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5750" lvl="0" marL="28575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</a:pPr>
            <a:r>
              <a:rPr b="0" i="0" lang="en-GB" sz="2800" u="none" cap="none" strike="noStrik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rPr>
              <a:t>Co-ordination</a:t>
            </a:r>
            <a:endParaRPr/>
          </a:p>
          <a:p>
            <a:pPr indent="-285750" lvl="1" marL="97155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Arial"/>
              <a:buChar char="•"/>
            </a:pPr>
            <a:r>
              <a:rPr b="0" i="0" lang="en-GB" sz="28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rPr>
              <a:t>Slack channel - </a:t>
            </a:r>
            <a:r>
              <a:rPr b="0" i="0" lang="en-GB" sz="2800" u="sng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https://cw25group.slack.com/archives/C08RSRK0069</a:t>
            </a:r>
            <a:r>
              <a:rPr b="0" i="0" lang="en-GB" sz="28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endParaRPr/>
          </a:p>
          <a:p>
            <a:pPr indent="-285750" lvl="1" marL="97155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Arial"/>
              <a:buChar char="•"/>
            </a:pPr>
            <a:r>
              <a:rPr b="0" i="0" lang="en-GB" sz="28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rPr>
              <a:t>Shared document</a:t>
            </a:r>
            <a:endParaRPr/>
          </a:p>
          <a:p>
            <a:pPr indent="-285750" lvl="2" marL="142875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Arial"/>
              <a:buChar char="•"/>
            </a:pPr>
            <a:r>
              <a:rPr b="0" i="0" lang="en-GB" sz="2800" u="sng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https://bit.ly/rsqkit-at-cw25</a:t>
            </a:r>
            <a:r>
              <a:rPr b="0" i="0" lang="en-GB" sz="2800" u="none" cap="none" strike="noStrik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endParaRPr b="0" i="0" sz="2800" u="none" cap="none" strike="noStrike">
              <a:solidFill>
                <a:srgbClr val="3A383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9" name="Google Shape;89;p3"/>
          <p:cNvSpPr txBox="1"/>
          <p:nvPr>
            <p:ph type="title"/>
          </p:nvPr>
        </p:nvSpPr>
        <p:spPr>
          <a:xfrm>
            <a:off x="2882054" y="239102"/>
            <a:ext cx="925285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Roboto Light"/>
              <a:buNone/>
            </a:pPr>
            <a:r>
              <a:rPr lang="en-GB" sz="4000"/>
              <a:t>What is RSQKit</a:t>
            </a:r>
            <a:endParaRPr sz="4000">
              <a:solidFill>
                <a:schemeClr val="dk1"/>
              </a:solidFill>
            </a:endParaRPr>
          </a:p>
        </p:txBody>
      </p:sp>
      <p:sp>
        <p:nvSpPr>
          <p:cNvPr id="90" name="Google Shape;90;p3"/>
          <p:cNvSpPr txBox="1"/>
          <p:nvPr>
            <p:ph idx="1" type="body"/>
          </p:nvPr>
        </p:nvSpPr>
        <p:spPr>
          <a:xfrm>
            <a:off x="185352" y="1025610"/>
            <a:ext cx="6000959" cy="55116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20000"/>
          </a:bodyPr>
          <a:lstStyle/>
          <a:p>
            <a:pPr indent="-285750" lvl="0" marL="28575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4000"/>
              <a:t>The Research Software Quality Kit: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4000"/>
              <a:t>Task driven guide – how to improve you research software quality (RSQ)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4000"/>
              <a:t>Tools related to improving RSQ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4000"/>
              <a:t>Training related to improving RSQ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4000"/>
              <a:t>Exemplars of good practice – Research Software Stories 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4000"/>
              <a:t>Roles involved in research software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4000"/>
              <a:t>Research clusters and Infrastructures that make &amp; use research software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4000"/>
              <a:t>A model for understanding the research software process for different types of research software</a:t>
            </a:r>
            <a:endParaRPr sz="4000"/>
          </a:p>
        </p:txBody>
      </p:sp>
      <p:sp>
        <p:nvSpPr>
          <p:cNvPr id="91" name="Google Shape;91;p3"/>
          <p:cNvSpPr txBox="1"/>
          <p:nvPr/>
        </p:nvSpPr>
        <p:spPr>
          <a:xfrm>
            <a:off x="6791504" y="-11852"/>
            <a:ext cx="4932761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https://everse.software/RSQKit/</a:t>
            </a:r>
            <a:endParaRPr/>
          </a:p>
        </p:txBody>
      </p:sp>
      <p:pic>
        <p:nvPicPr>
          <p:cNvPr id="92" name="Google Shape;9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71150" y="6174398"/>
            <a:ext cx="1193800" cy="4445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3"/>
          <p:cNvSpPr txBox="1"/>
          <p:nvPr/>
        </p:nvSpPr>
        <p:spPr>
          <a:xfrm>
            <a:off x="9113086" y="6231700"/>
            <a:ext cx="13580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product of</a:t>
            </a:r>
            <a:endParaRPr/>
          </a:p>
        </p:txBody>
      </p:sp>
      <p:sp>
        <p:nvSpPr>
          <p:cNvPr id="94" name="Google Shape;94;p3"/>
          <p:cNvSpPr txBox="1"/>
          <p:nvPr/>
        </p:nvSpPr>
        <p:spPr>
          <a:xfrm>
            <a:off x="1469747" y="6282087"/>
            <a:ext cx="127791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Inspired by </a:t>
            </a:r>
            <a:endParaRPr/>
          </a:p>
        </p:txBody>
      </p:sp>
      <p:pic>
        <p:nvPicPr>
          <p:cNvPr id="95" name="Google Shape;95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99168" y="6067116"/>
            <a:ext cx="2717800" cy="69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66686" y="5989267"/>
            <a:ext cx="2946400" cy="74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96000" y="511368"/>
            <a:ext cx="5664451" cy="54314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3" name="Google Shape;103;p4"/>
          <p:cNvSpPr txBox="1"/>
          <p:nvPr>
            <p:ph idx="1" type="body"/>
          </p:nvPr>
        </p:nvSpPr>
        <p:spPr>
          <a:xfrm>
            <a:off x="366388" y="1078230"/>
            <a:ext cx="4505649" cy="51193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10000"/>
          </a:bodyPr>
          <a:lstStyle/>
          <a:p>
            <a:pPr indent="-285750" lvl="0" marL="28575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2400"/>
              <a:t>Researchers who code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2400"/>
              <a:t>Research software engineers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2400"/>
              <a:t>Those training research software skills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2400"/>
              <a:t>Those managing and/or procuring funding for project with a large software component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2400"/>
              <a:t>Those running research infrastructures using software</a:t>
            </a:r>
            <a:endParaRPr/>
          </a:p>
          <a:p>
            <a:pPr indent="-28575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ct val="100000"/>
              <a:buFont typeface="Arial"/>
              <a:buChar char="•"/>
            </a:pPr>
            <a:r>
              <a:rPr lang="en-GB" sz="2400"/>
              <a:t>Those developing software related policy at organisations and in projects</a:t>
            </a:r>
            <a:endParaRPr/>
          </a:p>
        </p:txBody>
      </p:sp>
      <p:sp>
        <p:nvSpPr>
          <p:cNvPr id="104" name="Google Shape;104;p4"/>
          <p:cNvSpPr txBox="1"/>
          <p:nvPr>
            <p:ph type="title"/>
          </p:nvPr>
        </p:nvSpPr>
        <p:spPr>
          <a:xfrm>
            <a:off x="2917677" y="203671"/>
            <a:ext cx="210887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</a:pPr>
            <a:r>
              <a:rPr lang="en-GB"/>
              <a:t>Audience</a:t>
            </a:r>
            <a:endParaRPr/>
          </a:p>
        </p:txBody>
      </p:sp>
      <p:pic>
        <p:nvPicPr>
          <p:cNvPr descr="black flat screen computer monitor" id="105" name="Google Shape;10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26554" y="1303866"/>
            <a:ext cx="7067922" cy="3979333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4"/>
          <p:cNvSpPr txBox="1"/>
          <p:nvPr/>
        </p:nvSpPr>
        <p:spPr>
          <a:xfrm>
            <a:off x="6208355" y="5283199"/>
            <a:ext cx="609600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https://unsplash.com/photos/black-flat-screen-computer-monitor-MmYtZoZ8ET4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2" name="Google Shape;112;p5"/>
          <p:cNvSpPr txBox="1"/>
          <p:nvPr>
            <p:ph type="title"/>
          </p:nvPr>
        </p:nvSpPr>
        <p:spPr>
          <a:xfrm>
            <a:off x="9745061" y="137973"/>
            <a:ext cx="210887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</a:pPr>
            <a:r>
              <a:rPr lang="en-GB"/>
              <a:t>Tasks</a:t>
            </a:r>
            <a:endParaRPr/>
          </a:p>
        </p:txBody>
      </p:sp>
      <p:sp>
        <p:nvSpPr>
          <p:cNvPr id="113" name="Google Shape;113;p5"/>
          <p:cNvSpPr txBox="1"/>
          <p:nvPr/>
        </p:nvSpPr>
        <p:spPr>
          <a:xfrm>
            <a:off x="8896865" y="741860"/>
            <a:ext cx="3136557" cy="31085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Common software tasks that improve quality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Quality of practices vs quality of product</a:t>
            </a:r>
            <a:endParaRPr/>
          </a:p>
        </p:txBody>
      </p:sp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41860"/>
            <a:ext cx="8740980" cy="5681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40980" y="5390334"/>
            <a:ext cx="2881981" cy="1033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40980" y="4262397"/>
            <a:ext cx="3062460" cy="1096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2" name="Google Shape;122;p6"/>
          <p:cNvSpPr txBox="1"/>
          <p:nvPr>
            <p:ph type="title"/>
          </p:nvPr>
        </p:nvSpPr>
        <p:spPr>
          <a:xfrm>
            <a:off x="3030861" y="228385"/>
            <a:ext cx="2108877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</a:pPr>
            <a:r>
              <a:rPr lang="en-GB"/>
              <a:t>Principles</a:t>
            </a:r>
            <a:endParaRPr/>
          </a:p>
        </p:txBody>
      </p:sp>
      <p:pic>
        <p:nvPicPr>
          <p:cNvPr id="123" name="Google Shape;12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700368"/>
            <a:ext cx="4674291" cy="3992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07908" y="1700368"/>
            <a:ext cx="1536696" cy="2019016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6"/>
          <p:cNvSpPr/>
          <p:nvPr/>
        </p:nvSpPr>
        <p:spPr>
          <a:xfrm>
            <a:off x="465173" y="832272"/>
            <a:ext cx="2990335" cy="704335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FAIR Software</a:t>
            </a:r>
            <a:endParaRPr/>
          </a:p>
        </p:txBody>
      </p:sp>
      <p:sp>
        <p:nvSpPr>
          <p:cNvPr id="126" name="Google Shape;126;p6"/>
          <p:cNvSpPr/>
          <p:nvPr/>
        </p:nvSpPr>
        <p:spPr>
          <a:xfrm>
            <a:off x="4715091" y="832272"/>
            <a:ext cx="2990335" cy="704335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Open Research</a:t>
            </a:r>
            <a:endParaRPr/>
          </a:p>
        </p:txBody>
      </p:sp>
      <p:sp>
        <p:nvSpPr>
          <p:cNvPr id="127" name="Google Shape;127;p6"/>
          <p:cNvSpPr/>
          <p:nvPr/>
        </p:nvSpPr>
        <p:spPr>
          <a:xfrm>
            <a:off x="8736492" y="832271"/>
            <a:ext cx="2990335" cy="704335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Community Development</a:t>
            </a:r>
            <a:endParaRPr/>
          </a:p>
        </p:txBody>
      </p:sp>
      <p:pic>
        <p:nvPicPr>
          <p:cNvPr descr="The Art of Community: Building the New Age of Participation" id="128" name="Google Shape;128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90745" y="2249284"/>
            <a:ext cx="1798954" cy="2359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40892" y="4891917"/>
            <a:ext cx="3343155" cy="80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377459" y="5781249"/>
            <a:ext cx="3708400" cy="1975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defined" id="131" name="Google Shape;131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388424" y="1436159"/>
            <a:ext cx="4152468" cy="4891917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6"/>
          <p:cNvSpPr txBox="1"/>
          <p:nvPr/>
        </p:nvSpPr>
        <p:spPr>
          <a:xfrm>
            <a:off x="4674291" y="6059631"/>
            <a:ext cx="497631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UNESCO.org - Understanding open science (p:6)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hree-tier model of research software" id="137" name="Google Shape;13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67272"/>
            <a:ext cx="12192000" cy="535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7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9" name="Google Shape;139;p7"/>
          <p:cNvSpPr txBox="1"/>
          <p:nvPr>
            <p:ph type="title"/>
          </p:nvPr>
        </p:nvSpPr>
        <p:spPr>
          <a:xfrm>
            <a:off x="3030861" y="228385"/>
            <a:ext cx="2554393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Roboto Light"/>
              <a:buNone/>
            </a:pPr>
            <a:r>
              <a:rPr lang="en-GB"/>
              <a:t>Principles (2)</a:t>
            </a:r>
            <a:endParaRPr/>
          </a:p>
        </p:txBody>
      </p:sp>
      <p:sp>
        <p:nvSpPr>
          <p:cNvPr id="140" name="Google Shape;140;p7"/>
          <p:cNvSpPr/>
          <p:nvPr/>
        </p:nvSpPr>
        <p:spPr>
          <a:xfrm>
            <a:off x="5585254" y="178160"/>
            <a:ext cx="2990335" cy="704335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Tiered Software Engineering</a:t>
            </a:r>
            <a:endParaRPr/>
          </a:p>
        </p:txBody>
      </p:sp>
      <p:sp>
        <p:nvSpPr>
          <p:cNvPr id="141" name="Google Shape;141;p7"/>
          <p:cNvSpPr/>
          <p:nvPr/>
        </p:nvSpPr>
        <p:spPr>
          <a:xfrm>
            <a:off x="2809188" y="1726806"/>
            <a:ext cx="443345" cy="434503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7"/>
          <p:cNvSpPr/>
          <p:nvPr/>
        </p:nvSpPr>
        <p:spPr>
          <a:xfrm>
            <a:off x="2809188" y="3310881"/>
            <a:ext cx="443345" cy="434503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7"/>
          <p:cNvSpPr/>
          <p:nvPr/>
        </p:nvSpPr>
        <p:spPr>
          <a:xfrm>
            <a:off x="2809188" y="4793674"/>
            <a:ext cx="443345" cy="434503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7"/>
          <p:cNvSpPr txBox="1"/>
          <p:nvPr/>
        </p:nvSpPr>
        <p:spPr>
          <a:xfrm rot="-5400000">
            <a:off x="9167529" y="2159340"/>
            <a:ext cx="83067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Reach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5" name="Google Shape;145;p7"/>
          <p:cNvCxnSpPr/>
          <p:nvPr/>
        </p:nvCxnSpPr>
        <p:spPr>
          <a:xfrm flipH="1">
            <a:off x="9606098" y="2774734"/>
            <a:ext cx="1" cy="138163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he Research Software Lifecycle" id="150" name="Google Shape;15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03671"/>
            <a:ext cx="10529861" cy="665433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8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2" name="Google Shape;152;p8"/>
          <p:cNvSpPr txBox="1"/>
          <p:nvPr>
            <p:ph type="title"/>
          </p:nvPr>
        </p:nvSpPr>
        <p:spPr>
          <a:xfrm>
            <a:off x="10310758" y="1311824"/>
            <a:ext cx="3445328" cy="603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Roboto Light"/>
              <a:buNone/>
            </a:pPr>
            <a:r>
              <a:rPr lang="en-GB"/>
              <a:t>Research Software Lifecycle</a:t>
            </a:r>
            <a:endParaRPr/>
          </a:p>
        </p:txBody>
      </p:sp>
      <p:sp>
        <p:nvSpPr>
          <p:cNvPr id="153" name="Google Shape;153;p8"/>
          <p:cNvSpPr txBox="1"/>
          <p:nvPr/>
        </p:nvSpPr>
        <p:spPr>
          <a:xfrm>
            <a:off x="9396726" y="3059668"/>
            <a:ext cx="303711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sng">
                <a:solidFill>
                  <a:srgbClr val="1660A0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10.5281/zenodo.8324827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"/>
          <p:cNvSpPr/>
          <p:nvPr/>
        </p:nvSpPr>
        <p:spPr>
          <a:xfrm>
            <a:off x="7817650" y="91500"/>
            <a:ext cx="4114800" cy="66750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9"/>
          <p:cNvSpPr txBox="1"/>
          <p:nvPr>
            <p:ph idx="12" type="sldNum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1" name="Google Shape;161;p9"/>
          <p:cNvSpPr txBox="1"/>
          <p:nvPr>
            <p:ph idx="1" type="body"/>
          </p:nvPr>
        </p:nvSpPr>
        <p:spPr>
          <a:xfrm>
            <a:off x="158500" y="1128900"/>
            <a:ext cx="4039500" cy="50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2385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From ETT (Elixir Toolkit Theme) -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https://elixir-belgium.github.io/elixir-toolkit-theme/</a:t>
            </a:r>
            <a:r>
              <a:rPr lang="en-GB"/>
              <a:t> </a:t>
            </a:r>
            <a:endParaRPr/>
          </a:p>
          <a:p>
            <a:pPr indent="-32385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GB"/>
              <a:t>Tasks to Tools</a:t>
            </a:r>
            <a:endParaRPr/>
          </a:p>
          <a:p>
            <a:pPr indent="-32385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GB"/>
              <a:t>Tools to further information</a:t>
            </a:r>
            <a:endParaRPr/>
          </a:p>
          <a:p>
            <a:pPr indent="-32385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GB"/>
              <a:t>Task &amp; Tool linkage to training registry  (limited to TeSS)</a:t>
            </a:r>
            <a:endParaRPr/>
          </a:p>
          <a:p>
            <a:pPr indent="-32385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GB"/>
              <a:t>Related pages</a:t>
            </a:r>
            <a:endParaRPr/>
          </a:p>
          <a:p>
            <a:pPr indent="-32385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RSQKit additions (the ++) - Future work</a:t>
            </a:r>
            <a:endParaRPr/>
          </a:p>
          <a:p>
            <a:pPr indent="-32385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GB"/>
              <a:t>Extending the training registries that are supported</a:t>
            </a:r>
            <a:endParaRPr/>
          </a:p>
          <a:p>
            <a:pPr indent="-32385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GB"/>
              <a:t>Presenting the link between dimensions &amp; indicators with tasks and tools in a meaningful way</a:t>
            </a:r>
            <a:endParaRPr/>
          </a:p>
          <a:p>
            <a:pPr indent="-323850" lvl="2" marL="13716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GB"/>
              <a:t>Pathways?</a:t>
            </a:r>
            <a:endParaRPr/>
          </a:p>
          <a:p>
            <a:pPr indent="-32385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GB"/>
              <a:t>Connecting roles with tasks</a:t>
            </a:r>
            <a:endParaRPr/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t/>
            </a:r>
            <a:endParaRPr/>
          </a:p>
        </p:txBody>
      </p:sp>
      <p:sp>
        <p:nvSpPr>
          <p:cNvPr id="162" name="Google Shape;162;p9"/>
          <p:cNvSpPr txBox="1"/>
          <p:nvPr>
            <p:ph type="title"/>
          </p:nvPr>
        </p:nvSpPr>
        <p:spPr>
          <a:xfrm>
            <a:off x="3062050" y="250625"/>
            <a:ext cx="4755600" cy="6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Roboto Light"/>
              <a:buNone/>
            </a:pPr>
            <a:r>
              <a:rPr lang="en-GB" sz="3200"/>
              <a:t>The ‘Zen’ of RSQKit (ETT++): linkage &amp; automagic </a:t>
            </a:r>
            <a:endParaRPr sz="3200">
              <a:solidFill>
                <a:schemeClr val="dk1"/>
              </a:solidFill>
            </a:endParaRPr>
          </a:p>
        </p:txBody>
      </p:sp>
      <p:sp>
        <p:nvSpPr>
          <p:cNvPr id="163" name="Google Shape;163;p9"/>
          <p:cNvSpPr/>
          <p:nvPr/>
        </p:nvSpPr>
        <p:spPr>
          <a:xfrm>
            <a:off x="8191763" y="3766050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9"/>
          <p:cNvSpPr/>
          <p:nvPr/>
        </p:nvSpPr>
        <p:spPr>
          <a:xfrm>
            <a:off x="8191775" y="5094775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Tools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9"/>
          <p:cNvSpPr/>
          <p:nvPr/>
        </p:nvSpPr>
        <p:spPr>
          <a:xfrm>
            <a:off x="5148750" y="4251000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 registries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9"/>
          <p:cNvSpPr/>
          <p:nvPr/>
        </p:nvSpPr>
        <p:spPr>
          <a:xfrm>
            <a:off x="10145475" y="5094763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Dimensions &amp; indicators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9"/>
          <p:cNvSpPr/>
          <p:nvPr/>
        </p:nvSpPr>
        <p:spPr>
          <a:xfrm>
            <a:off x="10098450" y="2971800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Contributors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9"/>
          <p:cNvSpPr/>
          <p:nvPr/>
        </p:nvSpPr>
        <p:spPr>
          <a:xfrm>
            <a:off x="8191763" y="2566675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9"/>
          <p:cNvSpPr/>
          <p:nvPr/>
        </p:nvSpPr>
        <p:spPr>
          <a:xfrm>
            <a:off x="5101725" y="1612425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Resources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en-GB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(tool websites, references, tutorials, existing guidance)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9"/>
          <p:cNvSpPr/>
          <p:nvPr/>
        </p:nvSpPr>
        <p:spPr>
          <a:xfrm>
            <a:off x="10098450" y="759438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Research Clusters &amp; Infra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9"/>
          <p:cNvSpPr/>
          <p:nvPr/>
        </p:nvSpPr>
        <p:spPr>
          <a:xfrm>
            <a:off x="10098450" y="1823425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Research Software Stories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9"/>
          <p:cNvSpPr/>
          <p:nvPr/>
        </p:nvSpPr>
        <p:spPr>
          <a:xfrm>
            <a:off x="8191775" y="1489525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Definitions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9"/>
          <p:cNvSpPr/>
          <p:nvPr/>
        </p:nvSpPr>
        <p:spPr>
          <a:xfrm>
            <a:off x="8191763" y="412375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Scope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9"/>
          <p:cNvSpPr txBox="1"/>
          <p:nvPr/>
        </p:nvSpPr>
        <p:spPr>
          <a:xfrm>
            <a:off x="9805200" y="161825"/>
            <a:ext cx="2049600" cy="6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None/>
            </a:pPr>
            <a:r>
              <a:rPr lang="en-GB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RSQKit</a:t>
            </a:r>
            <a:endParaRPr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5" name="Google Shape;175;p9"/>
          <p:cNvCxnSpPr>
            <a:stCxn id="163" idx="1"/>
            <a:endCxn id="165" idx="3"/>
          </p:cNvCxnSpPr>
          <p:nvPr/>
        </p:nvCxnSpPr>
        <p:spPr>
          <a:xfrm flipH="1">
            <a:off x="6611963" y="4223250"/>
            <a:ext cx="1579800" cy="48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76" name="Google Shape;176;p9"/>
          <p:cNvCxnSpPr>
            <a:stCxn id="164" idx="1"/>
            <a:endCxn id="165" idx="3"/>
          </p:cNvCxnSpPr>
          <p:nvPr/>
        </p:nvCxnSpPr>
        <p:spPr>
          <a:xfrm rot="10800000">
            <a:off x="6611975" y="4708075"/>
            <a:ext cx="1579800" cy="843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77" name="Google Shape;177;p9"/>
          <p:cNvCxnSpPr>
            <a:stCxn id="163" idx="2"/>
            <a:endCxn id="164" idx="0"/>
          </p:cNvCxnSpPr>
          <p:nvPr/>
        </p:nvCxnSpPr>
        <p:spPr>
          <a:xfrm>
            <a:off x="8923313" y="4680450"/>
            <a:ext cx="0" cy="414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78" name="Google Shape;178;p9"/>
          <p:cNvSpPr/>
          <p:nvPr/>
        </p:nvSpPr>
        <p:spPr>
          <a:xfrm>
            <a:off x="10098450" y="4033288"/>
            <a:ext cx="1463100" cy="9144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Institutions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" name="Google Shape;179;p9"/>
          <p:cNvCxnSpPr>
            <a:stCxn id="159" idx="1"/>
            <a:endCxn id="169" idx="2"/>
          </p:cNvCxnSpPr>
          <p:nvPr/>
        </p:nvCxnSpPr>
        <p:spPr>
          <a:xfrm rot="10800000">
            <a:off x="5833150" y="2526900"/>
            <a:ext cx="1984500" cy="902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80" name="Google Shape;180;p9"/>
          <p:cNvCxnSpPr>
            <a:stCxn id="163" idx="3"/>
            <a:endCxn id="167" idx="1"/>
          </p:cNvCxnSpPr>
          <p:nvPr/>
        </p:nvCxnSpPr>
        <p:spPr>
          <a:xfrm flipH="1" rot="10800000">
            <a:off x="9654863" y="3429150"/>
            <a:ext cx="443700" cy="794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81" name="Google Shape;181;p9"/>
          <p:cNvCxnSpPr>
            <a:stCxn id="163" idx="3"/>
            <a:endCxn id="166" idx="1"/>
          </p:cNvCxnSpPr>
          <p:nvPr/>
        </p:nvCxnSpPr>
        <p:spPr>
          <a:xfrm>
            <a:off x="9654863" y="4223250"/>
            <a:ext cx="490500" cy="1328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med" w="med" type="triangle"/>
          </a:ln>
        </p:spPr>
      </p:cxnSp>
      <p:cxnSp>
        <p:nvCxnSpPr>
          <p:cNvPr id="182" name="Google Shape;182;p9"/>
          <p:cNvCxnSpPr>
            <a:endCxn id="166" idx="1"/>
          </p:cNvCxnSpPr>
          <p:nvPr/>
        </p:nvCxnSpPr>
        <p:spPr>
          <a:xfrm flipH="1" rot="10800000">
            <a:off x="9670875" y="5551963"/>
            <a:ext cx="474600" cy="7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med" w="med" type="triangle"/>
          </a:ln>
        </p:spPr>
      </p:cxnSp>
      <p:cxnSp>
        <p:nvCxnSpPr>
          <p:cNvPr id="183" name="Google Shape;183;p9"/>
          <p:cNvCxnSpPr>
            <a:endCxn id="163" idx="0"/>
          </p:cNvCxnSpPr>
          <p:nvPr/>
        </p:nvCxnSpPr>
        <p:spPr>
          <a:xfrm flipH="1" rot="10800000">
            <a:off x="8205413" y="3766050"/>
            <a:ext cx="717900" cy="469200"/>
          </a:xfrm>
          <a:prstGeom prst="curvedConnector4">
            <a:avLst>
              <a:gd fmla="val -32384" name="adj1"/>
              <a:gd fmla="val 135081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84" name="Google Shape;184;p9"/>
          <p:cNvCxnSpPr>
            <a:stCxn id="168" idx="2"/>
            <a:endCxn id="163" idx="0"/>
          </p:cNvCxnSpPr>
          <p:nvPr/>
        </p:nvCxnSpPr>
        <p:spPr>
          <a:xfrm>
            <a:off x="8923313" y="3481075"/>
            <a:ext cx="0" cy="285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med" w="med" type="triangle"/>
          </a:ln>
        </p:spPr>
      </p:cxnSp>
      <p:cxnSp>
        <p:nvCxnSpPr>
          <p:cNvPr id="185" name="Google Shape;185;p9"/>
          <p:cNvCxnSpPr/>
          <p:nvPr/>
        </p:nvCxnSpPr>
        <p:spPr>
          <a:xfrm flipH="1" rot="10800000">
            <a:off x="5771375" y="6140675"/>
            <a:ext cx="1788600" cy="8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186" name="Google Shape;186;p9"/>
          <p:cNvSpPr txBox="1"/>
          <p:nvPr/>
        </p:nvSpPr>
        <p:spPr>
          <a:xfrm>
            <a:off x="4046400" y="5987400"/>
            <a:ext cx="20496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en-GB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in progress / planning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9"/>
          <p:cNvSpPr/>
          <p:nvPr/>
        </p:nvSpPr>
        <p:spPr>
          <a:xfrm>
            <a:off x="4983875" y="6334750"/>
            <a:ext cx="731400" cy="4572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b="1" lang="en-GB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endParaRPr b="1"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9"/>
          <p:cNvSpPr/>
          <p:nvPr/>
        </p:nvSpPr>
        <p:spPr>
          <a:xfrm>
            <a:off x="5833150" y="6334750"/>
            <a:ext cx="731400" cy="4572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b="1" lang="en-GB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Content</a:t>
            </a:r>
            <a:endParaRPr b="1"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9"/>
          <p:cNvSpPr/>
          <p:nvPr/>
        </p:nvSpPr>
        <p:spPr>
          <a:xfrm>
            <a:off x="6682425" y="6334750"/>
            <a:ext cx="731400" cy="4572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b="1" lang="en-GB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External</a:t>
            </a:r>
            <a:endParaRPr b="1"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2E2F1D4736F343B006B5809EFAA0C5" ma:contentTypeVersion="14" ma:contentTypeDescription="Create a new document." ma:contentTypeScope="" ma:versionID="8e4f760d3851e9b4e8ac058ae2ce94a1">
  <xsd:schema xmlns:xsd="http://www.w3.org/2001/XMLSchema" xmlns:xs="http://www.w3.org/2001/XMLSchema" xmlns:p="http://schemas.microsoft.com/office/2006/metadata/properties" xmlns:ns2="ec6f721c-666e-4d9e-bbb6-3bf87e157345" xmlns:ns3="d8c57fe9-a1d3-4b5b-a63b-3028a5765bdc" targetNamespace="http://schemas.microsoft.com/office/2006/metadata/properties" ma:root="true" ma:fieldsID="ae334cb6375adc2eb7f4f711fd5640c4" ns2:_="" ns3:_="">
    <xsd:import namespace="ec6f721c-666e-4d9e-bbb6-3bf87e157345"/>
    <xsd:import namespace="d8c57fe9-a1d3-4b5b-a63b-3028a5765b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6f721c-666e-4d9e-bbb6-3bf87e1573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6e73f0e8-1984-4bb1-863a-18bc230bf76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c57fe9-a1d3-4b5b-a63b-3028a5765bd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14b0c1a2-1b6a-49c8-9186-8efc78cd283d}" ma:internalName="TaxCatchAll" ma:showField="CatchAllData" ma:web="d8c57fe9-a1d3-4b5b-a63b-3028a5765b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c57fe9-a1d3-4b5b-a63b-3028a5765bdc" xsi:nil="true"/>
    <lcf76f155ced4ddcb4097134ff3c332f xmlns="ec6f721c-666e-4d9e-bbb6-3bf87e15734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8AA4B96-3151-4554-801F-79FF6717E683}"/>
</file>

<file path=customXml/itemProps2.xml><?xml version="1.0" encoding="utf-8"?>
<ds:datastoreItem xmlns:ds="http://schemas.openxmlformats.org/officeDocument/2006/customXml" ds:itemID="{507F5614-AC93-47B7-9572-4B2452C731AA}"/>
</file>

<file path=customXml/itemProps3.xml><?xml version="1.0" encoding="utf-8"?>
<ds:datastoreItem xmlns:ds="http://schemas.openxmlformats.org/officeDocument/2006/customXml" ds:itemID="{157542B6-E0B9-4C37-9D8B-68FB62CDDE4E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Bronzetto01</dc:creator>
  <dcterms:created xsi:type="dcterms:W3CDTF">2022-07-08T11:33:37Z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0x0101006B2E2F1D4736F343B006B5809EFAA0C5</vt:lpwstr>
  </property>
</Properties>
</file>