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Roboto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Roboto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bold.fntdata"/><Relationship Id="rId6" Type="http://schemas.openxmlformats.org/officeDocument/2006/relationships/slide" Target="slides/slide1.xml"/><Relationship Id="rId18" Type="http://schemas.openxmlformats.org/officeDocument/2006/relationships/font" Target="fonts/Roboto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7fd29b5ac2_0_2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37fd29b5ac2_0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7fd29b5ac2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7fd29b5ac2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800212449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800212449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7fd29b5ac2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7fd29b5ac2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7fd29b5ac2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7fd29b5ac2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7fd29b5ac2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7fd29b5ac2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7fd29b5ac2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7fd29b5ac2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7fd29b5ac2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7fd29b5ac2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7fd29b5ac2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7fd29b5ac2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7fd29b5ac2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7fd29b5ac2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7fd29b5ac2_0_2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37fd29b5ac2_0_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.png"/><Relationship Id="rId5" Type="http://schemas.openxmlformats.org/officeDocument/2006/relationships/hyperlink" Target="https://cognitivesecurity.us/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pubmed.ncbi.nlm.nih.gov/40003140/" TargetMode="External"/><Relationship Id="rId4" Type="http://schemas.openxmlformats.org/officeDocument/2006/relationships/image" Target="../media/image28.png"/><Relationship Id="rId9" Type="http://schemas.openxmlformats.org/officeDocument/2006/relationships/image" Target="../media/image27.png"/><Relationship Id="rId5" Type="http://schemas.openxmlformats.org/officeDocument/2006/relationships/image" Target="../media/image22.png"/><Relationship Id="rId6" Type="http://schemas.openxmlformats.org/officeDocument/2006/relationships/hyperlink" Target="https://www.mdpi.com/1099-4300/25/7/964" TargetMode="External"/><Relationship Id="rId7" Type="http://schemas.openxmlformats.org/officeDocument/2006/relationships/image" Target="../media/image29.png"/><Relationship Id="rId8" Type="http://schemas.openxmlformats.org/officeDocument/2006/relationships/image" Target="../media/image3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en.wikipedia.org/wiki/Len_R._Troncale" TargetMode="External"/><Relationship Id="rId4" Type="http://schemas.openxmlformats.org/officeDocument/2006/relationships/hyperlink" Target="https://en.wikipedia.org/wiki/Len_R._Troncale" TargetMode="External"/><Relationship Id="rId5" Type="http://schemas.openxmlformats.org/officeDocument/2006/relationships/hyperlink" Target="https://coda.io/d/Education-Knowledge-Engineering_doO72TniKUt/Len-Troncale-Archive_suB0CXwH#_luakmKBB" TargetMode="External"/><Relationship Id="rId6" Type="http://schemas.openxmlformats.org/officeDocument/2006/relationships/image" Target="../media/image30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17.png"/><Relationship Id="rId5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5.png"/><Relationship Id="rId5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hyperlink" Target="https://arxiv.org/abs/2406.07577" TargetMode="External"/><Relationship Id="rId5" Type="http://schemas.openxmlformats.org/officeDocument/2006/relationships/hyperlink" Target="https://arxiv.org/abs/1906.10184" TargetMode="External"/><Relationship Id="rId6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sciencedirect.com/science/article/pii/S1571064523001094" TargetMode="External"/><Relationship Id="rId4" Type="http://schemas.openxmlformats.org/officeDocument/2006/relationships/image" Target="../media/image10.png"/><Relationship Id="rId5" Type="http://schemas.openxmlformats.org/officeDocument/2006/relationships/image" Target="../media/image13.png"/><Relationship Id="rId6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pmc.ncbi.nlm.nih.gov/articles/PMC5857288/" TargetMode="External"/><Relationship Id="rId4" Type="http://schemas.openxmlformats.org/officeDocument/2006/relationships/hyperlink" Target="https://www.sciencedirect.com/science/article/abs/pii/S0303264723001302" TargetMode="External"/><Relationship Id="rId10" Type="http://schemas.openxmlformats.org/officeDocument/2006/relationships/image" Target="../media/image23.png"/><Relationship Id="rId9" Type="http://schemas.openxmlformats.org/officeDocument/2006/relationships/image" Target="../media/image19.png"/><Relationship Id="rId5" Type="http://schemas.openxmlformats.org/officeDocument/2006/relationships/hyperlink" Target="https://www.sciencedirect.com/topics/mathematics/turing-machine" TargetMode="External"/><Relationship Id="rId6" Type="http://schemas.openxmlformats.org/officeDocument/2006/relationships/hyperlink" Target="https://www.sciencedirect.com/topics/earth-and-planetary-sciences/cybernetics" TargetMode="External"/><Relationship Id="rId7" Type="http://schemas.openxmlformats.org/officeDocument/2006/relationships/image" Target="../media/image14.png"/><Relationship Id="rId8" Type="http://schemas.openxmlformats.org/officeDocument/2006/relationships/hyperlink" Target="https://pmc.ncbi.nlm.nih.gov/articles/PMC9731232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arxiv.org/abs/2206.12996" TargetMode="External"/><Relationship Id="rId4" Type="http://schemas.openxmlformats.org/officeDocument/2006/relationships/hyperlink" Target="https://arxiv.org/abs/2205.07793v2" TargetMode="External"/><Relationship Id="rId10" Type="http://schemas.openxmlformats.org/officeDocument/2006/relationships/image" Target="../media/image26.png"/><Relationship Id="rId9" Type="http://schemas.openxmlformats.org/officeDocument/2006/relationships/hyperlink" Target="https://royalsocietypublishing.org/doi/10.1098/rsfs.2022.0029" TargetMode="External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16.png"/><Relationship Id="rId8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46906" y="-73424"/>
            <a:ext cx="9327900" cy="2743800"/>
          </a:xfrm>
          <a:prstGeom prst="rect">
            <a:avLst/>
          </a:prstGeom>
          <a:noFill/>
          <a:ln>
            <a:noFill/>
          </a:ln>
        </p:spPr>
        <p:txBody>
          <a:bodyPr anchorCtr="0" anchor="t" bIns="55225" lIns="55225" spcFirstLastPara="1" rIns="55225" wrap="square" tIns="552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5700">
                <a:solidFill>
                  <a:schemeClr val="dk1"/>
                </a:solidFill>
              </a:rPr>
              <a:t>Systems Processes, Active Inference, </a:t>
            </a:r>
            <a:br>
              <a:rPr b="1" i="1" lang="en" sz="5700">
                <a:solidFill>
                  <a:schemeClr val="dk1"/>
                </a:solidFill>
              </a:rPr>
            </a:br>
            <a:r>
              <a:rPr b="1" i="1" lang="en" sz="5700">
                <a:solidFill>
                  <a:schemeClr val="dk1"/>
                </a:solidFill>
              </a:rPr>
              <a:t>and Beyond ~ </a:t>
            </a:r>
            <a:endParaRPr b="1" i="1" sz="5700">
              <a:solidFill>
                <a:schemeClr val="dk1"/>
              </a:solidFill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4859634" y="4086235"/>
            <a:ext cx="2654400" cy="9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55225" lIns="55225" spcFirstLastPara="1" rIns="55225" wrap="square" tIns="552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Sept 17</a:t>
            </a:r>
            <a:r>
              <a:rPr lang="en" sz="2600">
                <a:solidFill>
                  <a:schemeClr val="dk1"/>
                </a:solidFill>
              </a:rPr>
              <a:t>, 2025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</a:rPr>
              <a:t>Daniel Friedman</a:t>
            </a:r>
            <a:endParaRPr sz="2600">
              <a:solidFill>
                <a:schemeClr val="dk1"/>
              </a:solidFill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b="0" l="1741" r="82364" t="0"/>
          <a:stretch/>
        </p:blipFill>
        <p:spPr>
          <a:xfrm>
            <a:off x="8216950" y="4214252"/>
            <a:ext cx="925725" cy="90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5758" y="4221027"/>
            <a:ext cx="723350" cy="9016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" name="Google Shape;58;p13"/>
          <p:cNvGrpSpPr/>
          <p:nvPr/>
        </p:nvGrpSpPr>
        <p:grpSpPr>
          <a:xfrm flipH="1" rot="-617807">
            <a:off x="335801" y="2647153"/>
            <a:ext cx="2532823" cy="2233683"/>
            <a:chOff x="3255625" y="1768100"/>
            <a:chExt cx="2493030" cy="1812069"/>
          </a:xfrm>
        </p:grpSpPr>
        <p:cxnSp>
          <p:nvCxnSpPr>
            <p:cNvPr id="59" name="Google Shape;59;p13"/>
            <p:cNvCxnSpPr/>
            <p:nvPr/>
          </p:nvCxnSpPr>
          <p:spPr>
            <a:xfrm flipH="1">
              <a:off x="3779971" y="2375808"/>
              <a:ext cx="537600" cy="1032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0" name="Google Shape;60;p13"/>
            <p:cNvCxnSpPr/>
            <p:nvPr/>
          </p:nvCxnSpPr>
          <p:spPr>
            <a:xfrm flipH="1">
              <a:off x="5376319" y="1939211"/>
              <a:ext cx="221100" cy="4980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1" name="Google Shape;61;p13"/>
            <p:cNvCxnSpPr/>
            <p:nvPr/>
          </p:nvCxnSpPr>
          <p:spPr>
            <a:xfrm flipH="1">
              <a:off x="5325027" y="1877704"/>
              <a:ext cx="221100" cy="4980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" name="Google Shape;62;p13"/>
            <p:cNvCxnSpPr/>
            <p:nvPr/>
          </p:nvCxnSpPr>
          <p:spPr>
            <a:xfrm rot="2193786">
              <a:off x="4106470" y="2493018"/>
              <a:ext cx="313744" cy="54069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" name="Google Shape;63;p13"/>
            <p:cNvCxnSpPr/>
            <p:nvPr/>
          </p:nvCxnSpPr>
          <p:spPr>
            <a:xfrm flipH="1">
              <a:off x="3687556" y="3048600"/>
              <a:ext cx="537600" cy="1032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" name="Google Shape;64;p13"/>
            <p:cNvCxnSpPr/>
            <p:nvPr/>
          </p:nvCxnSpPr>
          <p:spPr>
            <a:xfrm rot="2193786">
              <a:off x="4214724" y="2525701"/>
              <a:ext cx="313744" cy="54069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" name="Google Shape;65;p13"/>
            <p:cNvCxnSpPr/>
            <p:nvPr/>
          </p:nvCxnSpPr>
          <p:spPr>
            <a:xfrm rot="2185851">
              <a:off x="4148724" y="3029339"/>
              <a:ext cx="93963" cy="585527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6" name="Google Shape;66;p13"/>
            <p:cNvCxnSpPr/>
            <p:nvPr/>
          </p:nvCxnSpPr>
          <p:spPr>
            <a:xfrm rot="2193786">
              <a:off x="4419223" y="2502210"/>
              <a:ext cx="313744" cy="54069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" name="Google Shape;67;p13"/>
            <p:cNvCxnSpPr/>
            <p:nvPr/>
          </p:nvCxnSpPr>
          <p:spPr>
            <a:xfrm rot="2185851">
              <a:off x="4353223" y="3005848"/>
              <a:ext cx="93963" cy="585527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8" name="Google Shape;68;p13"/>
            <p:cNvCxnSpPr/>
            <p:nvPr/>
          </p:nvCxnSpPr>
          <p:spPr>
            <a:xfrm rot="-674766">
              <a:off x="4860818" y="2401011"/>
              <a:ext cx="316885" cy="53537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9" name="Google Shape;69;p13"/>
            <p:cNvCxnSpPr/>
            <p:nvPr/>
          </p:nvCxnSpPr>
          <p:spPr>
            <a:xfrm rot="-231007">
              <a:off x="4747276" y="2428151"/>
              <a:ext cx="317216" cy="534802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70" name="Google Shape;70;p13"/>
            <p:cNvCxnSpPr/>
            <p:nvPr/>
          </p:nvCxnSpPr>
          <p:spPr>
            <a:xfrm rot="940166">
              <a:off x="4601959" y="2468910"/>
              <a:ext cx="316565" cy="535905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71" name="Google Shape;71;p13"/>
            <p:cNvSpPr/>
            <p:nvPr/>
          </p:nvSpPr>
          <p:spPr>
            <a:xfrm>
              <a:off x="4919370" y="2161896"/>
              <a:ext cx="591300" cy="444900"/>
            </a:xfrm>
            <a:prstGeom prst="ellipse">
              <a:avLst/>
            </a:prstGeom>
            <a:solidFill>
              <a:srgbClr val="CC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13"/>
            <p:cNvSpPr/>
            <p:nvPr/>
          </p:nvSpPr>
          <p:spPr>
            <a:xfrm>
              <a:off x="4154156" y="2229575"/>
              <a:ext cx="869400" cy="309300"/>
            </a:xfrm>
            <a:prstGeom prst="ellipse">
              <a:avLst/>
            </a:prstGeom>
            <a:solidFill>
              <a:srgbClr val="CC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13"/>
            <p:cNvSpPr/>
            <p:nvPr/>
          </p:nvSpPr>
          <p:spPr>
            <a:xfrm>
              <a:off x="3255625" y="2285908"/>
              <a:ext cx="828900" cy="551700"/>
            </a:xfrm>
            <a:prstGeom prst="ellipse">
              <a:avLst/>
            </a:prstGeom>
            <a:solidFill>
              <a:srgbClr val="CC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74" name="Google Shape;74;p13"/>
            <p:cNvCxnSpPr/>
            <p:nvPr/>
          </p:nvCxnSpPr>
          <p:spPr>
            <a:xfrm rot="-678596">
              <a:off x="5265337" y="2852781"/>
              <a:ext cx="94842" cy="579853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75" name="Google Shape;75;p13"/>
            <p:cNvCxnSpPr/>
            <p:nvPr/>
          </p:nvCxnSpPr>
          <p:spPr>
            <a:xfrm rot="-228844">
              <a:off x="5084482" y="2913575"/>
              <a:ext cx="94710" cy="579281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76" name="Google Shape;76;p13"/>
            <p:cNvCxnSpPr/>
            <p:nvPr/>
          </p:nvCxnSpPr>
          <p:spPr>
            <a:xfrm rot="937276">
              <a:off x="4745815" y="2998861"/>
              <a:ext cx="94698" cy="580617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77" name="Google Shape;77;p13"/>
            <p:cNvCxnSpPr/>
            <p:nvPr/>
          </p:nvCxnSpPr>
          <p:spPr>
            <a:xfrm flipH="1">
              <a:off x="5591755" y="1878010"/>
              <a:ext cx="156900" cy="567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78" name="Google Shape;78;p13"/>
            <p:cNvCxnSpPr/>
            <p:nvPr/>
          </p:nvCxnSpPr>
          <p:spPr>
            <a:xfrm>
              <a:off x="5448717" y="1768100"/>
              <a:ext cx="97200" cy="1095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79" name="Google Shape;79;p13"/>
            <p:cNvSpPr/>
            <p:nvPr/>
          </p:nvSpPr>
          <p:spPr>
            <a:xfrm>
              <a:off x="5267157" y="2245463"/>
              <a:ext cx="156900" cy="154800"/>
            </a:xfrm>
            <a:prstGeom prst="ellipse">
              <a:avLst/>
            </a:prstGeom>
            <a:solidFill>
              <a:srgbClr val="00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0" name="Google Shape;80;p13"/>
          <p:cNvGrpSpPr/>
          <p:nvPr/>
        </p:nvGrpSpPr>
        <p:grpSpPr>
          <a:xfrm flipH="1" rot="-2234382">
            <a:off x="7348673" y="569086"/>
            <a:ext cx="1120142" cy="987644"/>
            <a:chOff x="3255625" y="1768100"/>
            <a:chExt cx="2493030" cy="1812069"/>
          </a:xfrm>
        </p:grpSpPr>
        <p:cxnSp>
          <p:nvCxnSpPr>
            <p:cNvPr id="81" name="Google Shape;81;p13"/>
            <p:cNvCxnSpPr/>
            <p:nvPr/>
          </p:nvCxnSpPr>
          <p:spPr>
            <a:xfrm flipH="1">
              <a:off x="3779971" y="2375808"/>
              <a:ext cx="537600" cy="1032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2" name="Google Shape;82;p13"/>
            <p:cNvCxnSpPr/>
            <p:nvPr/>
          </p:nvCxnSpPr>
          <p:spPr>
            <a:xfrm flipH="1">
              <a:off x="5376319" y="1939211"/>
              <a:ext cx="221100" cy="4980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3" name="Google Shape;83;p13"/>
            <p:cNvCxnSpPr/>
            <p:nvPr/>
          </p:nvCxnSpPr>
          <p:spPr>
            <a:xfrm flipH="1">
              <a:off x="5325027" y="1877704"/>
              <a:ext cx="221100" cy="4980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4" name="Google Shape;84;p13"/>
            <p:cNvCxnSpPr/>
            <p:nvPr/>
          </p:nvCxnSpPr>
          <p:spPr>
            <a:xfrm rot="2193786">
              <a:off x="4106470" y="2493018"/>
              <a:ext cx="313744" cy="54069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5" name="Google Shape;85;p13"/>
            <p:cNvCxnSpPr/>
            <p:nvPr/>
          </p:nvCxnSpPr>
          <p:spPr>
            <a:xfrm flipH="1">
              <a:off x="3687556" y="3048600"/>
              <a:ext cx="537600" cy="1032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6" name="Google Shape;86;p13"/>
            <p:cNvCxnSpPr/>
            <p:nvPr/>
          </p:nvCxnSpPr>
          <p:spPr>
            <a:xfrm rot="2193786">
              <a:off x="4214724" y="2525701"/>
              <a:ext cx="313744" cy="54069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7" name="Google Shape;87;p13"/>
            <p:cNvCxnSpPr/>
            <p:nvPr/>
          </p:nvCxnSpPr>
          <p:spPr>
            <a:xfrm rot="2185851">
              <a:off x="4148724" y="3029339"/>
              <a:ext cx="93963" cy="585527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8" name="Google Shape;88;p13"/>
            <p:cNvCxnSpPr/>
            <p:nvPr/>
          </p:nvCxnSpPr>
          <p:spPr>
            <a:xfrm rot="2193786">
              <a:off x="4419223" y="2502210"/>
              <a:ext cx="313744" cy="54069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9" name="Google Shape;89;p13"/>
            <p:cNvCxnSpPr/>
            <p:nvPr/>
          </p:nvCxnSpPr>
          <p:spPr>
            <a:xfrm rot="2185851">
              <a:off x="4353223" y="3005848"/>
              <a:ext cx="93963" cy="585527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90" name="Google Shape;90;p13"/>
            <p:cNvCxnSpPr/>
            <p:nvPr/>
          </p:nvCxnSpPr>
          <p:spPr>
            <a:xfrm rot="-674766">
              <a:off x="4860818" y="2401011"/>
              <a:ext cx="316885" cy="53537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91" name="Google Shape;91;p13"/>
            <p:cNvCxnSpPr/>
            <p:nvPr/>
          </p:nvCxnSpPr>
          <p:spPr>
            <a:xfrm rot="-231007">
              <a:off x="4747276" y="2428151"/>
              <a:ext cx="317216" cy="534802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92" name="Google Shape;92;p13"/>
            <p:cNvCxnSpPr/>
            <p:nvPr/>
          </p:nvCxnSpPr>
          <p:spPr>
            <a:xfrm rot="940166">
              <a:off x="4601959" y="2468910"/>
              <a:ext cx="316565" cy="535905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93" name="Google Shape;93;p13"/>
            <p:cNvSpPr/>
            <p:nvPr/>
          </p:nvSpPr>
          <p:spPr>
            <a:xfrm>
              <a:off x="4919370" y="2161896"/>
              <a:ext cx="591300" cy="444900"/>
            </a:xfrm>
            <a:prstGeom prst="ellipse">
              <a:avLst/>
            </a:prstGeom>
            <a:solidFill>
              <a:srgbClr val="CC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4154156" y="2229575"/>
              <a:ext cx="869400" cy="309300"/>
            </a:xfrm>
            <a:prstGeom prst="ellipse">
              <a:avLst/>
            </a:prstGeom>
            <a:solidFill>
              <a:srgbClr val="CC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Google Shape;95;p13"/>
            <p:cNvSpPr/>
            <p:nvPr/>
          </p:nvSpPr>
          <p:spPr>
            <a:xfrm>
              <a:off x="3255625" y="2285908"/>
              <a:ext cx="828900" cy="551700"/>
            </a:xfrm>
            <a:prstGeom prst="ellipse">
              <a:avLst/>
            </a:prstGeom>
            <a:solidFill>
              <a:srgbClr val="CC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96" name="Google Shape;96;p13"/>
            <p:cNvCxnSpPr/>
            <p:nvPr/>
          </p:nvCxnSpPr>
          <p:spPr>
            <a:xfrm rot="-678596">
              <a:off x="5265337" y="2852781"/>
              <a:ext cx="94842" cy="579853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97" name="Google Shape;97;p13"/>
            <p:cNvCxnSpPr/>
            <p:nvPr/>
          </p:nvCxnSpPr>
          <p:spPr>
            <a:xfrm rot="-228844">
              <a:off x="5084482" y="2913575"/>
              <a:ext cx="94710" cy="579281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98" name="Google Shape;98;p13"/>
            <p:cNvCxnSpPr/>
            <p:nvPr/>
          </p:nvCxnSpPr>
          <p:spPr>
            <a:xfrm rot="937276">
              <a:off x="4745815" y="2998861"/>
              <a:ext cx="94698" cy="580617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99" name="Google Shape;99;p13"/>
            <p:cNvCxnSpPr/>
            <p:nvPr/>
          </p:nvCxnSpPr>
          <p:spPr>
            <a:xfrm flipH="1">
              <a:off x="5591755" y="1878010"/>
              <a:ext cx="156900" cy="567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0" name="Google Shape;100;p13"/>
            <p:cNvCxnSpPr/>
            <p:nvPr/>
          </p:nvCxnSpPr>
          <p:spPr>
            <a:xfrm>
              <a:off x="5448717" y="1768100"/>
              <a:ext cx="97200" cy="1095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01" name="Google Shape;101;p13"/>
            <p:cNvSpPr/>
            <p:nvPr/>
          </p:nvSpPr>
          <p:spPr>
            <a:xfrm>
              <a:off x="5267157" y="2245463"/>
              <a:ext cx="156900" cy="154800"/>
            </a:xfrm>
            <a:prstGeom prst="ellipse">
              <a:avLst/>
            </a:prstGeom>
            <a:solidFill>
              <a:srgbClr val="00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2" name="Google Shape;102;p13"/>
          <p:cNvGrpSpPr/>
          <p:nvPr/>
        </p:nvGrpSpPr>
        <p:grpSpPr>
          <a:xfrm flipH="1" rot="312566">
            <a:off x="3478363" y="3856984"/>
            <a:ext cx="1120258" cy="987811"/>
            <a:chOff x="3255625" y="1768100"/>
            <a:chExt cx="2493030" cy="1812069"/>
          </a:xfrm>
        </p:grpSpPr>
        <p:cxnSp>
          <p:nvCxnSpPr>
            <p:cNvPr id="103" name="Google Shape;103;p13"/>
            <p:cNvCxnSpPr/>
            <p:nvPr/>
          </p:nvCxnSpPr>
          <p:spPr>
            <a:xfrm flipH="1">
              <a:off x="3779971" y="2375808"/>
              <a:ext cx="537600" cy="1032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4" name="Google Shape;104;p13"/>
            <p:cNvCxnSpPr/>
            <p:nvPr/>
          </p:nvCxnSpPr>
          <p:spPr>
            <a:xfrm flipH="1">
              <a:off x="5376319" y="1939211"/>
              <a:ext cx="221100" cy="4980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5" name="Google Shape;105;p13"/>
            <p:cNvCxnSpPr/>
            <p:nvPr/>
          </p:nvCxnSpPr>
          <p:spPr>
            <a:xfrm flipH="1">
              <a:off x="5325027" y="1877704"/>
              <a:ext cx="221100" cy="4980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6" name="Google Shape;106;p13"/>
            <p:cNvCxnSpPr/>
            <p:nvPr/>
          </p:nvCxnSpPr>
          <p:spPr>
            <a:xfrm rot="2193786">
              <a:off x="4106470" y="2493018"/>
              <a:ext cx="313744" cy="54069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7" name="Google Shape;107;p13"/>
            <p:cNvCxnSpPr/>
            <p:nvPr/>
          </p:nvCxnSpPr>
          <p:spPr>
            <a:xfrm flipH="1">
              <a:off x="3687556" y="3048600"/>
              <a:ext cx="537600" cy="1032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8" name="Google Shape;108;p13"/>
            <p:cNvCxnSpPr/>
            <p:nvPr/>
          </p:nvCxnSpPr>
          <p:spPr>
            <a:xfrm rot="2193786">
              <a:off x="4214724" y="2525701"/>
              <a:ext cx="313744" cy="54069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9" name="Google Shape;109;p13"/>
            <p:cNvCxnSpPr/>
            <p:nvPr/>
          </p:nvCxnSpPr>
          <p:spPr>
            <a:xfrm rot="2185851">
              <a:off x="4148724" y="3029339"/>
              <a:ext cx="93963" cy="585527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0" name="Google Shape;110;p13"/>
            <p:cNvCxnSpPr/>
            <p:nvPr/>
          </p:nvCxnSpPr>
          <p:spPr>
            <a:xfrm rot="2193786">
              <a:off x="4419223" y="2502210"/>
              <a:ext cx="313744" cy="54069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1" name="Google Shape;111;p13"/>
            <p:cNvCxnSpPr/>
            <p:nvPr/>
          </p:nvCxnSpPr>
          <p:spPr>
            <a:xfrm rot="2185851">
              <a:off x="4353223" y="3005848"/>
              <a:ext cx="93963" cy="585527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2" name="Google Shape;112;p13"/>
            <p:cNvCxnSpPr/>
            <p:nvPr/>
          </p:nvCxnSpPr>
          <p:spPr>
            <a:xfrm rot="-674766">
              <a:off x="4860818" y="2401011"/>
              <a:ext cx="316885" cy="53537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3" name="Google Shape;113;p13"/>
            <p:cNvCxnSpPr/>
            <p:nvPr/>
          </p:nvCxnSpPr>
          <p:spPr>
            <a:xfrm rot="-231007">
              <a:off x="4747276" y="2428151"/>
              <a:ext cx="317216" cy="534802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4" name="Google Shape;114;p13"/>
            <p:cNvCxnSpPr/>
            <p:nvPr/>
          </p:nvCxnSpPr>
          <p:spPr>
            <a:xfrm rot="940166">
              <a:off x="4601959" y="2468910"/>
              <a:ext cx="316565" cy="535905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15" name="Google Shape;115;p13"/>
            <p:cNvSpPr/>
            <p:nvPr/>
          </p:nvSpPr>
          <p:spPr>
            <a:xfrm>
              <a:off x="4919370" y="2161896"/>
              <a:ext cx="591300" cy="444900"/>
            </a:xfrm>
            <a:prstGeom prst="ellipse">
              <a:avLst/>
            </a:prstGeom>
            <a:solidFill>
              <a:srgbClr val="CC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3"/>
            <p:cNvSpPr/>
            <p:nvPr/>
          </p:nvSpPr>
          <p:spPr>
            <a:xfrm>
              <a:off x="4154156" y="2229575"/>
              <a:ext cx="869400" cy="309300"/>
            </a:xfrm>
            <a:prstGeom prst="ellipse">
              <a:avLst/>
            </a:prstGeom>
            <a:solidFill>
              <a:srgbClr val="CC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3"/>
            <p:cNvSpPr/>
            <p:nvPr/>
          </p:nvSpPr>
          <p:spPr>
            <a:xfrm>
              <a:off x="3255625" y="2285908"/>
              <a:ext cx="828900" cy="551700"/>
            </a:xfrm>
            <a:prstGeom prst="ellipse">
              <a:avLst/>
            </a:prstGeom>
            <a:solidFill>
              <a:srgbClr val="CC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118" name="Google Shape;118;p13"/>
            <p:cNvCxnSpPr/>
            <p:nvPr/>
          </p:nvCxnSpPr>
          <p:spPr>
            <a:xfrm rot="-678596">
              <a:off x="5265337" y="2852781"/>
              <a:ext cx="94842" cy="579853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9" name="Google Shape;119;p13"/>
            <p:cNvCxnSpPr/>
            <p:nvPr/>
          </p:nvCxnSpPr>
          <p:spPr>
            <a:xfrm rot="-228844">
              <a:off x="5084482" y="2913575"/>
              <a:ext cx="94710" cy="579281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20" name="Google Shape;120;p13"/>
            <p:cNvCxnSpPr/>
            <p:nvPr/>
          </p:nvCxnSpPr>
          <p:spPr>
            <a:xfrm rot="937276">
              <a:off x="4745815" y="2998861"/>
              <a:ext cx="94698" cy="580617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21" name="Google Shape;121;p13"/>
            <p:cNvCxnSpPr/>
            <p:nvPr/>
          </p:nvCxnSpPr>
          <p:spPr>
            <a:xfrm flipH="1">
              <a:off x="5591755" y="1878010"/>
              <a:ext cx="156900" cy="567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22" name="Google Shape;122;p13"/>
            <p:cNvCxnSpPr/>
            <p:nvPr/>
          </p:nvCxnSpPr>
          <p:spPr>
            <a:xfrm>
              <a:off x="5448717" y="1768100"/>
              <a:ext cx="97200" cy="109500"/>
            </a:xfrm>
            <a:prstGeom prst="straightConnector1">
              <a:avLst/>
            </a:prstGeom>
            <a:noFill/>
            <a:ln cap="flat" cmpd="sng" w="19050">
              <a:solidFill>
                <a:srgbClr val="CC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23" name="Google Shape;123;p13"/>
            <p:cNvSpPr/>
            <p:nvPr/>
          </p:nvSpPr>
          <p:spPr>
            <a:xfrm>
              <a:off x="5267157" y="2245463"/>
              <a:ext cx="156900" cy="154800"/>
            </a:xfrm>
            <a:prstGeom prst="ellipse">
              <a:avLst/>
            </a:prstGeom>
            <a:solidFill>
              <a:srgbClr val="000000"/>
            </a:solidFill>
            <a:ln cap="flat" cmpd="sng" w="19050">
              <a:solidFill>
                <a:srgbClr val="66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4" name="Google Shape;124;p13"/>
          <p:cNvSpPr txBox="1"/>
          <p:nvPr/>
        </p:nvSpPr>
        <p:spPr>
          <a:xfrm>
            <a:off x="5763126" y="480206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cognitivesecurity.us/</a:t>
            </a:r>
            <a:r>
              <a:rPr lang="en">
                <a:solidFill>
                  <a:srgbClr val="FF0000"/>
                </a:solidFill>
              </a:rPr>
              <a:t> 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25" name="Google Shape;125;p13"/>
          <p:cNvSpPr/>
          <p:nvPr/>
        </p:nvSpPr>
        <p:spPr>
          <a:xfrm>
            <a:off x="4916625" y="2861923"/>
            <a:ext cx="4023300" cy="9015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These slides published open source on Zenodo: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10.5281/zenodo.17138224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2"/>
          <p:cNvSpPr txBox="1"/>
          <p:nvPr>
            <p:ph type="title"/>
          </p:nvPr>
        </p:nvSpPr>
        <p:spPr>
          <a:xfrm>
            <a:off x="-17474" y="-61175"/>
            <a:ext cx="9161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>
                <a:solidFill>
                  <a:schemeClr val="lt1"/>
                </a:solidFill>
                <a:highlight>
                  <a:schemeClr val="dk1"/>
                </a:highlight>
              </a:rPr>
              <a:t>5</a:t>
            </a:r>
            <a:r>
              <a:rPr lang="en" sz="4400"/>
              <a:t> </a:t>
            </a:r>
            <a:r>
              <a:rPr lang="en" sz="2720"/>
              <a:t>Hierarchies &amp; Networks ⇆ Nested Generative Models</a:t>
            </a:r>
            <a:endParaRPr sz="2720"/>
          </a:p>
        </p:txBody>
      </p:sp>
      <p:sp>
        <p:nvSpPr>
          <p:cNvPr id="232" name="Google Shape;232;p22"/>
          <p:cNvSpPr txBox="1"/>
          <p:nvPr/>
        </p:nvSpPr>
        <p:spPr>
          <a:xfrm>
            <a:off x="-61174" y="891130"/>
            <a:ext cx="4164300" cy="9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2025  As One and Many: Relating Individual and Emergent Group-Level Generative Models in Active Inference </a:t>
            </a:r>
            <a:r>
              <a:rPr lang="en" sz="800" u="sng">
                <a:solidFill>
                  <a:schemeClr val="hlink"/>
                </a:solidFill>
                <a:hlinkClick r:id="rId3"/>
              </a:rPr>
              <a:t>https://pubmed.ncbi.nlm.nih.gov/40003140/</a:t>
            </a:r>
            <a:r>
              <a:rPr lang="en" sz="1200">
                <a:solidFill>
                  <a:schemeClr val="dk1"/>
                </a:solidFill>
              </a:rPr>
              <a:t> 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233" name="Google Shape;233;p22"/>
          <p:cNvSpPr txBox="1"/>
          <p:nvPr/>
        </p:nvSpPr>
        <p:spPr>
          <a:xfrm>
            <a:off x="4007095" y="935027"/>
            <a:ext cx="5133600" cy="3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2"/>
                </a:solidFill>
              </a:rPr>
              <a:t>Fractals, heterarchy, induction/deduction, abstraction, enclosure, (multi)scale </a:t>
            </a:r>
            <a:r>
              <a:rPr i="1" lang="en" sz="1600">
                <a:solidFill>
                  <a:schemeClr val="dk2"/>
                </a:solidFill>
              </a:rPr>
              <a:t>space and time</a:t>
            </a:r>
            <a:r>
              <a:rPr i="1" lang="en" sz="1600">
                <a:solidFill>
                  <a:schemeClr val="dk2"/>
                </a:solidFill>
              </a:rPr>
              <a:t>, nested, learning, updating, evolution, structure….</a:t>
            </a:r>
            <a:endParaRPr i="1" sz="1600">
              <a:solidFill>
                <a:schemeClr val="dk2"/>
              </a:solidFill>
            </a:endParaRPr>
          </a:p>
        </p:txBody>
      </p:sp>
      <p:sp>
        <p:nvSpPr>
          <p:cNvPr id="234" name="Google Shape;234;p22"/>
          <p:cNvSpPr txBox="1"/>
          <p:nvPr/>
        </p:nvSpPr>
        <p:spPr>
          <a:xfrm>
            <a:off x="2551484" y="4510088"/>
            <a:ext cx="1473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 textbook Figure 9.1</a:t>
            </a:r>
            <a:endParaRPr/>
          </a:p>
        </p:txBody>
      </p:sp>
      <p:pic>
        <p:nvPicPr>
          <p:cNvPr id="235" name="Google Shape;23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1955" y="2140030"/>
            <a:ext cx="5382055" cy="3003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57325" y="1611874"/>
            <a:ext cx="2233225" cy="1403225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2"/>
          <p:cNvSpPr txBox="1"/>
          <p:nvPr/>
        </p:nvSpPr>
        <p:spPr>
          <a:xfrm>
            <a:off x="-174775" y="2948530"/>
            <a:ext cx="4164300" cy="9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2023 A Variational Synthesis of Evolutionary and Developmental Dynamics </a:t>
            </a:r>
            <a:r>
              <a:rPr lang="en" sz="700" u="sng">
                <a:solidFill>
                  <a:schemeClr val="hlink"/>
                </a:solidFill>
                <a:hlinkClick r:id="rId6"/>
              </a:rPr>
              <a:t>https://www.mdpi.com/1099-4300/25/7/964</a:t>
            </a:r>
            <a:r>
              <a:rPr lang="en" sz="700">
                <a:solidFill>
                  <a:schemeClr val="dk1"/>
                </a:solidFill>
              </a:rPr>
              <a:t> </a:t>
            </a:r>
            <a:endParaRPr sz="700">
              <a:solidFill>
                <a:schemeClr val="dk1"/>
              </a:solidFill>
            </a:endParaRPr>
          </a:p>
        </p:txBody>
      </p:sp>
      <p:pic>
        <p:nvPicPr>
          <p:cNvPr id="238" name="Google Shape;238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9292" y="3604050"/>
            <a:ext cx="1671173" cy="1286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52745" y="3748826"/>
            <a:ext cx="1217198" cy="90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14120" y="3793424"/>
            <a:ext cx="921099" cy="77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3"/>
          <p:cNvSpPr txBox="1"/>
          <p:nvPr>
            <p:ph type="title"/>
          </p:nvPr>
        </p:nvSpPr>
        <p:spPr>
          <a:xfrm>
            <a:off x="-7500" y="-66900"/>
            <a:ext cx="9086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The Warp and Weave of the Meta</a:t>
            </a:r>
            <a:endParaRPr sz="6619"/>
          </a:p>
        </p:txBody>
      </p:sp>
      <p:sp>
        <p:nvSpPr>
          <p:cNvPr id="246" name="Google Shape;246;p23"/>
          <p:cNvSpPr/>
          <p:nvPr/>
        </p:nvSpPr>
        <p:spPr>
          <a:xfrm>
            <a:off x="68573" y="1308421"/>
            <a:ext cx="8818375" cy="2944700"/>
          </a:xfrm>
          <a:custGeom>
            <a:rect b="b" l="l" r="r" t="t"/>
            <a:pathLst>
              <a:path extrusionOk="0" h="117788" w="352735">
                <a:moveTo>
                  <a:pt x="180916" y="52875"/>
                </a:moveTo>
                <a:cubicBezTo>
                  <a:pt x="176147" y="67184"/>
                  <a:pt x="162691" y="77891"/>
                  <a:pt x="149807" y="85732"/>
                </a:cubicBezTo>
                <a:cubicBezTo>
                  <a:pt x="141424" y="90834"/>
                  <a:pt x="133869" y="98285"/>
                  <a:pt x="124290" y="100413"/>
                </a:cubicBezTo>
                <a:cubicBezTo>
                  <a:pt x="105595" y="104567"/>
                  <a:pt x="85270" y="102199"/>
                  <a:pt x="66965" y="96568"/>
                </a:cubicBezTo>
                <a:cubicBezTo>
                  <a:pt x="52263" y="92045"/>
                  <a:pt x="44754" y="73141"/>
                  <a:pt x="41449" y="58118"/>
                </a:cubicBezTo>
                <a:cubicBezTo>
                  <a:pt x="38470" y="44576"/>
                  <a:pt x="32319" y="27254"/>
                  <a:pt x="41099" y="16523"/>
                </a:cubicBezTo>
                <a:cubicBezTo>
                  <a:pt x="46491" y="9933"/>
                  <a:pt x="57060" y="9560"/>
                  <a:pt x="65567" y="9182"/>
                </a:cubicBezTo>
                <a:cubicBezTo>
                  <a:pt x="80383" y="8524"/>
                  <a:pt x="95890" y="11153"/>
                  <a:pt x="109260" y="17571"/>
                </a:cubicBezTo>
                <a:cubicBezTo>
                  <a:pt x="132684" y="28815"/>
                  <a:pt x="152979" y="45773"/>
                  <a:pt x="173575" y="61614"/>
                </a:cubicBezTo>
                <a:cubicBezTo>
                  <a:pt x="185615" y="70874"/>
                  <a:pt x="198338" y="80651"/>
                  <a:pt x="213074" y="84334"/>
                </a:cubicBezTo>
                <a:cubicBezTo>
                  <a:pt x="228231" y="88123"/>
                  <a:pt x="244388" y="87840"/>
                  <a:pt x="259912" y="86082"/>
                </a:cubicBezTo>
                <a:cubicBezTo>
                  <a:pt x="277559" y="84083"/>
                  <a:pt x="297456" y="81601"/>
                  <a:pt x="310596" y="69653"/>
                </a:cubicBezTo>
                <a:cubicBezTo>
                  <a:pt x="324625" y="56897"/>
                  <a:pt x="335605" y="29595"/>
                  <a:pt x="324228" y="14426"/>
                </a:cubicBezTo>
                <a:cubicBezTo>
                  <a:pt x="311364" y="-2726"/>
                  <a:pt x="279855" y="5854"/>
                  <a:pt x="259912" y="13726"/>
                </a:cubicBezTo>
                <a:cubicBezTo>
                  <a:pt x="229732" y="25638"/>
                  <a:pt x="211727" y="58093"/>
                  <a:pt x="183363" y="73848"/>
                </a:cubicBezTo>
                <a:cubicBezTo>
                  <a:pt x="146948" y="94075"/>
                  <a:pt x="104076" y="105306"/>
                  <a:pt x="62421" y="105306"/>
                </a:cubicBezTo>
                <a:cubicBezTo>
                  <a:pt x="48793" y="105306"/>
                  <a:pt x="34063" y="106159"/>
                  <a:pt x="21874" y="100063"/>
                </a:cubicBezTo>
                <a:cubicBezTo>
                  <a:pt x="7939" y="93094"/>
                  <a:pt x="3229" y="73817"/>
                  <a:pt x="552" y="58468"/>
                </a:cubicBezTo>
                <a:cubicBezTo>
                  <a:pt x="-2453" y="41241"/>
                  <a:pt x="7265" y="20829"/>
                  <a:pt x="21175" y="10231"/>
                </a:cubicBezTo>
                <a:cubicBezTo>
                  <a:pt x="31922" y="2043"/>
                  <a:pt x="47567" y="-2133"/>
                  <a:pt x="60674" y="1143"/>
                </a:cubicBezTo>
                <a:cubicBezTo>
                  <a:pt x="82635" y="6633"/>
                  <a:pt x="96184" y="29228"/>
                  <a:pt x="113804" y="43438"/>
                </a:cubicBezTo>
                <a:cubicBezTo>
                  <a:pt x="128066" y="54940"/>
                  <a:pt x="144613" y="63298"/>
                  <a:pt x="159594" y="73848"/>
                </a:cubicBezTo>
                <a:cubicBezTo>
                  <a:pt x="177297" y="86315"/>
                  <a:pt x="193693" y="101973"/>
                  <a:pt x="214122" y="109151"/>
                </a:cubicBezTo>
                <a:cubicBezTo>
                  <a:pt x="240477" y="118411"/>
                  <a:pt x="269970" y="119458"/>
                  <a:pt x="297663" y="115793"/>
                </a:cubicBezTo>
                <a:cubicBezTo>
                  <a:pt x="307699" y="114465"/>
                  <a:pt x="318504" y="114380"/>
                  <a:pt x="327374" y="109501"/>
                </a:cubicBezTo>
                <a:cubicBezTo>
                  <a:pt x="339157" y="103020"/>
                  <a:pt x="347728" y="90379"/>
                  <a:pt x="352191" y="77693"/>
                </a:cubicBezTo>
                <a:cubicBezTo>
                  <a:pt x="353351" y="74395"/>
                  <a:pt x="352191" y="70702"/>
                  <a:pt x="352191" y="67206"/>
                </a:cubicBezTo>
                <a:cubicBezTo>
                  <a:pt x="352191" y="55276"/>
                  <a:pt x="350036" y="42820"/>
                  <a:pt x="344501" y="32252"/>
                </a:cubicBezTo>
                <a:cubicBezTo>
                  <a:pt x="340931" y="25436"/>
                  <a:pt x="339595" y="15023"/>
                  <a:pt x="332267" y="12678"/>
                </a:cubicBezTo>
                <a:cubicBezTo>
                  <a:pt x="310580" y="5738"/>
                  <a:pt x="286497" y="13075"/>
                  <a:pt x="264107" y="17222"/>
                </a:cubicBezTo>
                <a:cubicBezTo>
                  <a:pt x="218283" y="25709"/>
                  <a:pt x="183808" y="64930"/>
                  <a:pt x="146661" y="93072"/>
                </a:cubicBezTo>
                <a:cubicBezTo>
                  <a:pt x="131844" y="104297"/>
                  <a:pt x="113411" y="110651"/>
                  <a:pt x="95278" y="114744"/>
                </a:cubicBezTo>
                <a:cubicBezTo>
                  <a:pt x="80477" y="118085"/>
                  <a:pt x="69764" y="96851"/>
                  <a:pt x="61722" y="83984"/>
                </a:cubicBezTo>
                <a:cubicBezTo>
                  <a:pt x="53832" y="71360"/>
                  <a:pt x="40848" y="60307"/>
                  <a:pt x="39002" y="45535"/>
                </a:cubicBezTo>
                <a:cubicBezTo>
                  <a:pt x="37365" y="32438"/>
                  <a:pt x="52706" y="19139"/>
                  <a:pt x="65567" y="16173"/>
                </a:cubicBezTo>
                <a:cubicBezTo>
                  <a:pt x="79638" y="12928"/>
                  <a:pt x="95612" y="18828"/>
                  <a:pt x="107512" y="27009"/>
                </a:cubicBezTo>
                <a:cubicBezTo>
                  <a:pt x="116365" y="33095"/>
                  <a:pt x="124341" y="40425"/>
                  <a:pt x="133378" y="46234"/>
                </a:cubicBezTo>
                <a:cubicBezTo>
                  <a:pt x="154637" y="59900"/>
                  <a:pt x="178461" y="69138"/>
                  <a:pt x="201539" y="79440"/>
                </a:cubicBezTo>
                <a:cubicBezTo>
                  <a:pt x="222402" y="88753"/>
                  <a:pt x="242645" y="101043"/>
                  <a:pt x="265155" y="104957"/>
                </a:cubicBezTo>
                <a:cubicBezTo>
                  <a:pt x="275139" y="106693"/>
                  <a:pt x="285599" y="101280"/>
                  <a:pt x="294167" y="95869"/>
                </a:cubicBezTo>
                <a:cubicBezTo>
                  <a:pt x="300725" y="91727"/>
                  <a:pt x="307684" y="88130"/>
                  <a:pt x="313741" y="83285"/>
                </a:cubicBezTo>
                <a:cubicBezTo>
                  <a:pt x="319046" y="79041"/>
                  <a:pt x="321190" y="71885"/>
                  <a:pt x="324228" y="65808"/>
                </a:cubicBezTo>
                <a:cubicBezTo>
                  <a:pt x="327211" y="59842"/>
                  <a:pt x="330622" y="53598"/>
                  <a:pt x="330869" y="46933"/>
                </a:cubicBezTo>
                <a:cubicBezTo>
                  <a:pt x="331226" y="37320"/>
                  <a:pt x="331368" y="26065"/>
                  <a:pt x="325276" y="18620"/>
                </a:cubicBezTo>
                <a:cubicBezTo>
                  <a:pt x="321704" y="14254"/>
                  <a:pt x="316880" y="10953"/>
                  <a:pt x="311994" y="8134"/>
                </a:cubicBezTo>
                <a:cubicBezTo>
                  <a:pt x="292711" y="-2990"/>
                  <a:pt x="266274" y="8881"/>
                  <a:pt x="245930" y="17921"/>
                </a:cubicBezTo>
                <a:cubicBezTo>
                  <a:pt x="220713" y="29127"/>
                  <a:pt x="195742" y="42394"/>
                  <a:pt x="174974" y="60565"/>
                </a:cubicBezTo>
                <a:cubicBezTo>
                  <a:pt x="155482" y="77619"/>
                  <a:pt x="134638" y="98491"/>
                  <a:pt x="108910" y="101461"/>
                </a:cubicBezTo>
                <a:cubicBezTo>
                  <a:pt x="99419" y="102557"/>
                  <a:pt x="89213" y="104763"/>
                  <a:pt x="80248" y="101461"/>
                </a:cubicBezTo>
                <a:cubicBezTo>
                  <a:pt x="56962" y="92884"/>
                  <a:pt x="34808" y="71188"/>
                  <a:pt x="29564" y="46933"/>
                </a:cubicBezTo>
                <a:cubicBezTo>
                  <a:pt x="26840" y="34333"/>
                  <a:pt x="26301" y="17085"/>
                  <a:pt x="36206" y="8833"/>
                </a:cubicBezTo>
                <a:cubicBezTo>
                  <a:pt x="42850" y="3298"/>
                  <a:pt x="52781" y="3518"/>
                  <a:pt x="61373" y="2541"/>
                </a:cubicBezTo>
                <a:cubicBezTo>
                  <a:pt x="75617" y="922"/>
                  <a:pt x="90309" y="779"/>
                  <a:pt x="104366" y="3590"/>
                </a:cubicBezTo>
                <a:cubicBezTo>
                  <a:pt x="119083" y="6533"/>
                  <a:pt x="129070" y="20691"/>
                  <a:pt x="140718" y="30155"/>
                </a:cubicBezTo>
                <a:cubicBezTo>
                  <a:pt x="151979" y="39305"/>
                  <a:pt x="165113" y="45917"/>
                  <a:pt x="176721" y="54623"/>
                </a:cubicBezTo>
                <a:cubicBezTo>
                  <a:pt x="199713" y="71866"/>
                  <a:pt x="223770" y="88178"/>
                  <a:pt x="249775" y="100413"/>
                </a:cubicBezTo>
                <a:cubicBezTo>
                  <a:pt x="270127" y="109988"/>
                  <a:pt x="297823" y="103102"/>
                  <a:pt x="316538" y="90626"/>
                </a:cubicBezTo>
                <a:cubicBezTo>
                  <a:pt x="325817" y="84441"/>
                  <a:pt x="330292" y="71678"/>
                  <a:pt x="331218" y="60565"/>
                </a:cubicBezTo>
                <a:cubicBezTo>
                  <a:pt x="332357" y="46896"/>
                  <a:pt x="336373" y="29368"/>
                  <a:pt x="326674" y="19669"/>
                </a:cubicBezTo>
                <a:cubicBezTo>
                  <a:pt x="317816" y="10811"/>
                  <a:pt x="303298" y="10275"/>
                  <a:pt x="291021" y="7784"/>
                </a:cubicBezTo>
                <a:cubicBezTo>
                  <a:pt x="279582" y="5463"/>
                  <a:pt x="267413" y="2948"/>
                  <a:pt x="256067" y="5687"/>
                </a:cubicBezTo>
                <a:cubicBezTo>
                  <a:pt x="243100" y="8817"/>
                  <a:pt x="231797" y="16907"/>
                  <a:pt x="220414" y="23863"/>
                </a:cubicBezTo>
                <a:cubicBezTo>
                  <a:pt x="188428" y="43409"/>
                  <a:pt x="161452" y="71939"/>
                  <a:pt x="126737" y="86082"/>
                </a:cubicBezTo>
                <a:cubicBezTo>
                  <a:pt x="120036" y="88812"/>
                  <a:pt x="112766" y="89853"/>
                  <a:pt x="105764" y="91674"/>
                </a:cubicBezTo>
                <a:cubicBezTo>
                  <a:pt x="96122" y="94181"/>
                  <a:pt x="86298" y="98431"/>
                  <a:pt x="76403" y="97267"/>
                </a:cubicBezTo>
                <a:cubicBezTo>
                  <a:pt x="69019" y="96398"/>
                  <a:pt x="63147" y="90251"/>
                  <a:pt x="57528" y="85382"/>
                </a:cubicBezTo>
                <a:cubicBezTo>
                  <a:pt x="47047" y="76298"/>
                  <a:pt x="36029" y="65097"/>
                  <a:pt x="33409" y="51477"/>
                </a:cubicBezTo>
                <a:cubicBezTo>
                  <a:pt x="31311" y="40568"/>
                  <a:pt x="32895" y="26825"/>
                  <a:pt x="40750" y="18970"/>
                </a:cubicBezTo>
                <a:cubicBezTo>
                  <a:pt x="47189" y="12531"/>
                  <a:pt x="57947" y="12546"/>
                  <a:pt x="66965" y="11280"/>
                </a:cubicBezTo>
                <a:cubicBezTo>
                  <a:pt x="77151" y="9851"/>
                  <a:pt x="88326" y="9549"/>
                  <a:pt x="97725" y="13726"/>
                </a:cubicBezTo>
                <a:cubicBezTo>
                  <a:pt x="116058" y="21873"/>
                  <a:pt x="132108" y="34412"/>
                  <a:pt x="149457" y="44486"/>
                </a:cubicBezTo>
                <a:cubicBezTo>
                  <a:pt x="172400" y="57808"/>
                  <a:pt x="197781" y="66433"/>
                  <a:pt x="221463" y="78392"/>
                </a:cubicBezTo>
                <a:cubicBezTo>
                  <a:pt x="234072" y="84759"/>
                  <a:pt x="246412" y="91644"/>
                  <a:pt x="258863" y="98315"/>
                </a:cubicBezTo>
                <a:cubicBezTo>
                  <a:pt x="267407" y="102893"/>
                  <a:pt x="275590" y="108922"/>
                  <a:pt x="285079" y="110899"/>
                </a:cubicBezTo>
                <a:cubicBezTo>
                  <a:pt x="292629" y="112472"/>
                  <a:pt x="301568" y="113172"/>
                  <a:pt x="308149" y="109151"/>
                </a:cubicBezTo>
                <a:cubicBezTo>
                  <a:pt x="314135" y="105493"/>
                  <a:pt x="317639" y="98811"/>
                  <a:pt x="322130" y="93422"/>
                </a:cubicBezTo>
                <a:cubicBezTo>
                  <a:pt x="327428" y="87064"/>
                  <a:pt x="333462" y="80862"/>
                  <a:pt x="336462" y="73149"/>
                </a:cubicBezTo>
                <a:cubicBezTo>
                  <a:pt x="340964" y="61572"/>
                  <a:pt x="336320" y="43814"/>
                  <a:pt x="325626" y="37495"/>
                </a:cubicBezTo>
                <a:cubicBezTo>
                  <a:pt x="301710" y="23363"/>
                  <a:pt x="269495" y="20775"/>
                  <a:pt x="242785" y="28407"/>
                </a:cubicBezTo>
                <a:cubicBezTo>
                  <a:pt x="196956" y="41502"/>
                  <a:pt x="164087" y="84471"/>
                  <a:pt x="119047" y="100063"/>
                </a:cubicBezTo>
                <a:cubicBezTo>
                  <a:pt x="107803" y="103955"/>
                  <a:pt x="94901" y="104839"/>
                  <a:pt x="83394" y="101811"/>
                </a:cubicBezTo>
                <a:cubicBezTo>
                  <a:pt x="73576" y="99227"/>
                  <a:pt x="65650" y="91823"/>
                  <a:pt x="57528" y="85732"/>
                </a:cubicBezTo>
                <a:cubicBezTo>
                  <a:pt x="48102" y="78663"/>
                  <a:pt x="38598" y="70770"/>
                  <a:pt x="32710" y="60565"/>
                </a:cubicBezTo>
                <a:cubicBezTo>
                  <a:pt x="25641" y="48312"/>
                  <a:pt x="25467" y="27479"/>
                  <a:pt x="36206" y="18271"/>
                </a:cubicBezTo>
                <a:cubicBezTo>
                  <a:pt x="49979" y="6462"/>
                  <a:pt x="71903" y="9626"/>
                  <a:pt x="90035" y="10231"/>
                </a:cubicBezTo>
                <a:cubicBezTo>
                  <a:pt x="102720" y="10654"/>
                  <a:pt x="116005" y="13592"/>
                  <a:pt x="126737" y="20368"/>
                </a:cubicBezTo>
                <a:cubicBezTo>
                  <a:pt x="142559" y="30359"/>
                  <a:pt x="153723" y="48366"/>
                  <a:pt x="171478" y="54273"/>
                </a:cubicBezTo>
              </a:path>
            </a:pathLst>
          </a:cu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47" name="Google Shape;247;p23"/>
          <p:cNvSpPr txBox="1"/>
          <p:nvPr/>
        </p:nvSpPr>
        <p:spPr>
          <a:xfrm>
            <a:off x="934978" y="1937520"/>
            <a:ext cx="8302800" cy="13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dk1"/>
                </a:solidFill>
                <a:highlight>
                  <a:schemeClr val="lt1"/>
                </a:highlight>
              </a:rPr>
              <a:t>Archiving</a:t>
            </a:r>
            <a:r>
              <a:rPr lang="en" sz="230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r>
              <a:rPr lang="en" sz="1500">
                <a:solidFill>
                  <a:schemeClr val="dk1"/>
                </a:solidFill>
                <a:highlight>
                  <a:schemeClr val="lt1"/>
                </a:highlight>
              </a:rPr>
              <a:t>Library Science, Knowledge Engineering</a:t>
            </a:r>
            <a:endParaRPr sz="1500"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dk1"/>
                </a:solidFill>
                <a:highlight>
                  <a:schemeClr val="lt1"/>
                </a:highlight>
              </a:rPr>
              <a:t>Education</a:t>
            </a:r>
            <a:r>
              <a:rPr lang="en" sz="230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r>
              <a:rPr lang="en" sz="1500">
                <a:solidFill>
                  <a:schemeClr val="dk1"/>
                </a:solidFill>
                <a:highlight>
                  <a:schemeClr val="lt1"/>
                </a:highlight>
              </a:rPr>
              <a:t>Research, Accessibility, Applicability</a:t>
            </a:r>
            <a:endParaRPr sz="400">
              <a:highlight>
                <a:schemeClr val="lt1"/>
              </a:highligh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45250" y="1378168"/>
            <a:ext cx="4327225" cy="25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4"/>
          <p:cNvSpPr txBox="1"/>
          <p:nvPr/>
        </p:nvSpPr>
        <p:spPr>
          <a:xfrm>
            <a:off x="123955" y="29179"/>
            <a:ext cx="8670000" cy="11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100">
                <a:solidFill>
                  <a:schemeClr val="dk1"/>
                </a:solidFill>
              </a:rPr>
              <a:t>Thank you Len &amp; All</a:t>
            </a:r>
            <a:endParaRPr sz="6100">
              <a:solidFill>
                <a:schemeClr val="dk1"/>
              </a:solidFill>
            </a:endParaRPr>
          </a:p>
        </p:txBody>
      </p:sp>
      <p:sp>
        <p:nvSpPr>
          <p:cNvPr id="254" name="Google Shape;254;p24"/>
          <p:cNvSpPr txBox="1"/>
          <p:nvPr/>
        </p:nvSpPr>
        <p:spPr>
          <a:xfrm>
            <a:off x="237005" y="4017104"/>
            <a:ext cx="8670000" cy="11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100">
                <a:solidFill>
                  <a:schemeClr val="dk1"/>
                </a:solidFill>
              </a:rPr>
              <a:t>And now, Discussion….</a:t>
            </a:r>
            <a:endParaRPr sz="6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4"/>
          <p:cNvSpPr txBox="1"/>
          <p:nvPr>
            <p:ph type="title"/>
          </p:nvPr>
        </p:nvSpPr>
        <p:spPr>
          <a:xfrm>
            <a:off x="82850" y="-5879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5520"/>
              <a:t>Outline</a:t>
            </a:r>
            <a:endParaRPr sz="5520"/>
          </a:p>
        </p:txBody>
      </p:sp>
      <p:sp>
        <p:nvSpPr>
          <p:cNvPr id="131" name="Google Shape;131;p14"/>
          <p:cNvSpPr txBox="1"/>
          <p:nvPr/>
        </p:nvSpPr>
        <p:spPr>
          <a:xfrm>
            <a:off x="138050" y="908551"/>
            <a:ext cx="8787300" cy="3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lang="en" sz="2800">
                <a:solidFill>
                  <a:schemeClr val="dk1"/>
                </a:solidFill>
              </a:rPr>
              <a:t>Introduction &amp; Context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lang="en" sz="2800">
                <a:solidFill>
                  <a:schemeClr val="dk1"/>
                </a:solidFill>
              </a:rPr>
              <a:t>Roads from Systems Processes to Active Inference 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lang="en" sz="2800">
                <a:solidFill>
                  <a:schemeClr val="dk1"/>
                </a:solidFill>
              </a:rPr>
              <a:t>The Warp and Weave of the Meta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1" lang="en" sz="2800">
                <a:solidFill>
                  <a:schemeClr val="dk1"/>
                </a:solidFill>
              </a:rPr>
              <a:t>Discussion</a:t>
            </a:r>
            <a:r>
              <a:rPr lang="en" sz="2800">
                <a:solidFill>
                  <a:schemeClr val="dk1"/>
                </a:solidFill>
              </a:rPr>
              <a:t>: Towards a fuller Systems Science</a:t>
            </a:r>
            <a:endParaRPr sz="2800">
              <a:solidFill>
                <a:schemeClr val="dk1"/>
              </a:solidFill>
            </a:endParaRPr>
          </a:p>
        </p:txBody>
      </p:sp>
      <p:pic>
        <p:nvPicPr>
          <p:cNvPr id="132" name="Google Shape;13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2003" y="2982375"/>
            <a:ext cx="3841997" cy="216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4"/>
          <p:cNvPicPr preferRelativeResize="0"/>
          <p:nvPr/>
        </p:nvPicPr>
        <p:blipFill rotWithShape="1">
          <a:blip r:embed="rId4">
            <a:alphaModFix/>
          </a:blip>
          <a:srcRect b="0" l="0" r="0" t="6829"/>
          <a:stretch/>
        </p:blipFill>
        <p:spPr>
          <a:xfrm>
            <a:off x="0" y="2977225"/>
            <a:ext cx="1531201" cy="2161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200" y="2982375"/>
            <a:ext cx="3842000" cy="222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5"/>
          <p:cNvSpPr txBox="1"/>
          <p:nvPr/>
        </p:nvSpPr>
        <p:spPr>
          <a:xfrm>
            <a:off x="32586" y="-28575"/>
            <a:ext cx="91440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Daniel and Sasha went to Claremont on June 24, 2024, to meet with Luke Friendshuh and pick up some materials from</a:t>
            </a:r>
            <a:r>
              <a:rPr lang="en" sz="1000">
                <a:solidFill>
                  <a:schemeClr val="dk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4"/>
              </a:rPr>
              <a:t>Len Troncale</a:t>
            </a:r>
            <a:r>
              <a:rPr lang="en" sz="1000">
                <a:solidFill>
                  <a:schemeClr val="dk1"/>
                </a:solidFill>
              </a:rPr>
              <a:t> + talk with him</a:t>
            </a:r>
            <a:r>
              <a:rPr lang="en" sz="1000">
                <a:solidFill>
                  <a:schemeClr val="dk1"/>
                </a:solidFill>
              </a:rPr>
              <a:t>.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Currently the 11 boxes (10 boxes of content with lids, 11th box of extra Behavioral journal article are being stored in Crescent City, CA, USA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" sz="1000" u="sng">
                <a:solidFill>
                  <a:schemeClr val="hlink"/>
                </a:solidFill>
                <a:hlinkClick r:id="rId5"/>
              </a:rPr>
              <a:t>Link</a:t>
            </a:r>
            <a:r>
              <a:rPr lang="en" sz="1000">
                <a:solidFill>
                  <a:schemeClr val="dk1"/>
                </a:solidFill>
              </a:rPr>
              <a:t> in the ISSS Knowledge Engineering document</a:t>
            </a:r>
            <a:endParaRPr sz="1000">
              <a:solidFill>
                <a:schemeClr val="dk1"/>
              </a:solidFill>
            </a:endParaRPr>
          </a:p>
        </p:txBody>
      </p:sp>
      <p:pic>
        <p:nvPicPr>
          <p:cNvPr id="140" name="Google Shape;14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850900"/>
            <a:ext cx="3219448" cy="4292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34050" y="596900"/>
            <a:ext cx="3409951" cy="4546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5"/>
          <p:cNvPicPr preferRelativeResize="0"/>
          <p:nvPr/>
        </p:nvPicPr>
        <p:blipFill rotWithShape="1">
          <a:blip r:embed="rId8">
            <a:alphaModFix/>
          </a:blip>
          <a:srcRect b="0" l="5586" r="6709" t="0"/>
          <a:stretch/>
        </p:blipFill>
        <p:spPr>
          <a:xfrm>
            <a:off x="3219450" y="596900"/>
            <a:ext cx="2990849" cy="4546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"/>
          <p:cNvSpPr txBox="1"/>
          <p:nvPr>
            <p:ph type="title"/>
          </p:nvPr>
        </p:nvSpPr>
        <p:spPr>
          <a:xfrm>
            <a:off x="-7504" y="-66906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820"/>
              <a:t>Roads to Active Inference </a:t>
            </a:r>
            <a:endParaRPr sz="3820"/>
          </a:p>
        </p:txBody>
      </p:sp>
      <p:pic>
        <p:nvPicPr>
          <p:cNvPr id="148" name="Google Shape;14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190" y="1170561"/>
            <a:ext cx="1455700" cy="217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02815" y="745623"/>
            <a:ext cx="5828853" cy="418701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6"/>
          <p:cNvSpPr txBox="1"/>
          <p:nvPr/>
        </p:nvSpPr>
        <p:spPr>
          <a:xfrm>
            <a:off x="13913" y="566024"/>
            <a:ext cx="3360900" cy="4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2022 textbook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</a:rPr>
              <a:t>t</a:t>
            </a:r>
            <a:r>
              <a:rPr lang="en" sz="1300">
                <a:solidFill>
                  <a:schemeClr val="dk1"/>
                </a:solidFill>
              </a:rPr>
              <a:t>extbook-group.activeinference.institute  </a:t>
            </a:r>
            <a:endParaRPr sz="1300">
              <a:solidFill>
                <a:schemeClr val="dk1"/>
              </a:solidFill>
            </a:endParaRPr>
          </a:p>
        </p:txBody>
      </p:sp>
      <p:sp>
        <p:nvSpPr>
          <p:cNvPr id="151" name="Google Shape;151;p16"/>
          <p:cNvSpPr txBox="1"/>
          <p:nvPr/>
        </p:nvSpPr>
        <p:spPr>
          <a:xfrm>
            <a:off x="1814681" y="1279194"/>
            <a:ext cx="1586400" cy="4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Figure 1.2</a:t>
            </a:r>
            <a:endParaRPr b="1" sz="1300">
              <a:solidFill>
                <a:schemeClr val="dk1"/>
              </a:solidFill>
            </a:endParaRPr>
          </a:p>
        </p:txBody>
      </p:sp>
      <p:pic>
        <p:nvPicPr>
          <p:cNvPr id="152" name="Google Shape;15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76900" y="3553002"/>
            <a:ext cx="3467099" cy="159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6"/>
          <p:cNvSpPr txBox="1"/>
          <p:nvPr/>
        </p:nvSpPr>
        <p:spPr>
          <a:xfrm>
            <a:off x="5791337" y="2851325"/>
            <a:ext cx="24753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rgbClr val="FF0000"/>
                </a:solidFill>
              </a:rPr>
              <a:t>Today: </a:t>
            </a:r>
            <a:endParaRPr b="1" sz="4400">
              <a:solidFill>
                <a:srgbClr val="FF0000"/>
              </a:solidFill>
            </a:endParaRPr>
          </a:p>
        </p:txBody>
      </p:sp>
      <p:sp>
        <p:nvSpPr>
          <p:cNvPr id="154" name="Google Shape;154;p16"/>
          <p:cNvSpPr/>
          <p:nvPr/>
        </p:nvSpPr>
        <p:spPr>
          <a:xfrm>
            <a:off x="4610100" y="2562225"/>
            <a:ext cx="995900" cy="2847975"/>
          </a:xfrm>
          <a:custGeom>
            <a:rect b="b" l="l" r="r" t="t"/>
            <a:pathLst>
              <a:path extrusionOk="0" h="113919" w="39836">
                <a:moveTo>
                  <a:pt x="9906" y="113919"/>
                </a:moveTo>
                <a:cubicBezTo>
                  <a:pt x="7870" y="105775"/>
                  <a:pt x="1580" y="96662"/>
                  <a:pt x="5334" y="89154"/>
                </a:cubicBezTo>
                <a:cubicBezTo>
                  <a:pt x="10959" y="77904"/>
                  <a:pt x="23385" y="71543"/>
                  <a:pt x="31242" y="61722"/>
                </a:cubicBezTo>
                <a:cubicBezTo>
                  <a:pt x="36988" y="54540"/>
                  <a:pt x="38483" y="44560"/>
                  <a:pt x="39624" y="35433"/>
                </a:cubicBezTo>
                <a:cubicBezTo>
                  <a:pt x="40921" y="25056"/>
                  <a:pt x="35036" y="13133"/>
                  <a:pt x="26670" y="6858"/>
                </a:cubicBezTo>
                <a:cubicBezTo>
                  <a:pt x="19327" y="1350"/>
                  <a:pt x="8210" y="4105"/>
                  <a:pt x="0" y="0"/>
                </a:cubicBezTo>
              </a:path>
            </a:pathLst>
          </a:cu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55" name="Google Shape;155;p16"/>
          <p:cNvSpPr/>
          <p:nvPr/>
        </p:nvSpPr>
        <p:spPr>
          <a:xfrm>
            <a:off x="4610100" y="662650"/>
            <a:ext cx="4857739" cy="2176243"/>
          </a:xfrm>
          <a:custGeom>
            <a:rect b="b" l="l" r="r" t="t"/>
            <a:pathLst>
              <a:path extrusionOk="0" h="67838" w="179451">
                <a:moveTo>
                  <a:pt x="179451" y="0"/>
                </a:moveTo>
                <a:cubicBezTo>
                  <a:pt x="163540" y="25002"/>
                  <a:pt x="144056" y="52356"/>
                  <a:pt x="116205" y="62484"/>
                </a:cubicBezTo>
                <a:cubicBezTo>
                  <a:pt x="79793" y="75725"/>
                  <a:pt x="38745" y="59817"/>
                  <a:pt x="0" y="59817"/>
                </a:cubicBezTo>
              </a:path>
            </a:pathLst>
          </a:cu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56" name="Google Shape;156;p16"/>
          <p:cNvSpPr/>
          <p:nvPr/>
        </p:nvSpPr>
        <p:spPr>
          <a:xfrm>
            <a:off x="4629150" y="2552700"/>
            <a:ext cx="5038725" cy="1381125"/>
          </a:xfrm>
          <a:custGeom>
            <a:rect b="b" l="l" r="r" t="t"/>
            <a:pathLst>
              <a:path extrusionOk="0" h="55245" w="201549">
                <a:moveTo>
                  <a:pt x="201549" y="55245"/>
                </a:moveTo>
                <a:cubicBezTo>
                  <a:pt x="183354" y="55245"/>
                  <a:pt x="170198" y="36712"/>
                  <a:pt x="153924" y="28575"/>
                </a:cubicBezTo>
                <a:cubicBezTo>
                  <a:pt x="135492" y="19359"/>
                  <a:pt x="114434" y="16342"/>
                  <a:pt x="94107" y="12954"/>
                </a:cubicBezTo>
                <a:cubicBezTo>
                  <a:pt x="80813" y="10738"/>
                  <a:pt x="66796" y="14318"/>
                  <a:pt x="53721" y="11049"/>
                </a:cubicBezTo>
                <a:cubicBezTo>
                  <a:pt x="45096" y="8893"/>
                  <a:pt x="37816" y="1881"/>
                  <a:pt x="28956" y="1143"/>
                </a:cubicBezTo>
                <a:cubicBezTo>
                  <a:pt x="22628" y="616"/>
                  <a:pt x="16234" y="616"/>
                  <a:pt x="9906" y="1143"/>
                </a:cubicBezTo>
                <a:cubicBezTo>
                  <a:pt x="6594" y="1419"/>
                  <a:pt x="0" y="3324"/>
                  <a:pt x="0" y="0"/>
                </a:cubicBezTo>
              </a:path>
            </a:pathLst>
          </a:cu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57" name="Google Shape;157;p16"/>
          <p:cNvSpPr/>
          <p:nvPr/>
        </p:nvSpPr>
        <p:spPr>
          <a:xfrm>
            <a:off x="4667250" y="-38100"/>
            <a:ext cx="4328975" cy="3398525"/>
          </a:xfrm>
          <a:custGeom>
            <a:rect b="b" l="l" r="r" t="t"/>
            <a:pathLst>
              <a:path extrusionOk="0" h="135941" w="173159">
                <a:moveTo>
                  <a:pt x="134493" y="0"/>
                </a:moveTo>
                <a:cubicBezTo>
                  <a:pt x="146359" y="21358"/>
                  <a:pt x="154580" y="44639"/>
                  <a:pt x="162306" y="67818"/>
                </a:cubicBezTo>
                <a:cubicBezTo>
                  <a:pt x="167407" y="83121"/>
                  <a:pt x="179808" y="104418"/>
                  <a:pt x="168402" y="115824"/>
                </a:cubicBezTo>
                <a:cubicBezTo>
                  <a:pt x="159112" y="125114"/>
                  <a:pt x="146669" y="139119"/>
                  <a:pt x="134112" y="135255"/>
                </a:cubicBezTo>
                <a:cubicBezTo>
                  <a:pt x="126541" y="132926"/>
                  <a:pt x="122044" y="124986"/>
                  <a:pt x="116205" y="119634"/>
                </a:cubicBezTo>
                <a:cubicBezTo>
                  <a:pt x="110364" y="114280"/>
                  <a:pt x="101910" y="112248"/>
                  <a:pt x="94107" y="110871"/>
                </a:cubicBezTo>
                <a:cubicBezTo>
                  <a:pt x="80099" y="108399"/>
                  <a:pt x="65573" y="109681"/>
                  <a:pt x="51435" y="111252"/>
                </a:cubicBezTo>
                <a:cubicBezTo>
                  <a:pt x="45329" y="111930"/>
                  <a:pt x="39229" y="109835"/>
                  <a:pt x="33147" y="108966"/>
                </a:cubicBezTo>
                <a:cubicBezTo>
                  <a:pt x="22137" y="107393"/>
                  <a:pt x="10790" y="107853"/>
                  <a:pt x="0" y="105156"/>
                </a:cubicBezTo>
              </a:path>
            </a:pathLst>
          </a:cu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58" name="Google Shape;158;p16"/>
          <p:cNvSpPr/>
          <p:nvPr/>
        </p:nvSpPr>
        <p:spPr>
          <a:xfrm>
            <a:off x="4307651" y="2552700"/>
            <a:ext cx="1455751" cy="2990850"/>
          </a:xfrm>
          <a:custGeom>
            <a:rect b="b" l="l" r="r" t="t"/>
            <a:pathLst>
              <a:path extrusionOk="0" h="119634" w="48521">
                <a:moveTo>
                  <a:pt x="1811" y="119634"/>
                </a:moveTo>
                <a:cubicBezTo>
                  <a:pt x="-2524" y="106630"/>
                  <a:pt x="1231" y="88892"/>
                  <a:pt x="11336" y="79629"/>
                </a:cubicBezTo>
                <a:cubicBezTo>
                  <a:pt x="18038" y="73485"/>
                  <a:pt x="27774" y="71718"/>
                  <a:pt x="35339" y="66675"/>
                </a:cubicBezTo>
                <a:cubicBezTo>
                  <a:pt x="41159" y="62795"/>
                  <a:pt x="44161" y="55226"/>
                  <a:pt x="45626" y="48387"/>
                </a:cubicBezTo>
                <a:cubicBezTo>
                  <a:pt x="48453" y="35195"/>
                  <a:pt x="51387" y="18536"/>
                  <a:pt x="42959" y="8001"/>
                </a:cubicBezTo>
                <a:cubicBezTo>
                  <a:pt x="36243" y="-393"/>
                  <a:pt x="21332" y="4808"/>
                  <a:pt x="11717" y="0"/>
                </a:cubicBezTo>
              </a:path>
            </a:pathLst>
          </a:cu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59" name="Google Shape;159;p16"/>
          <p:cNvSpPr/>
          <p:nvPr/>
        </p:nvSpPr>
        <p:spPr>
          <a:xfrm rot="1865466">
            <a:off x="4601356" y="2430002"/>
            <a:ext cx="300929" cy="218044"/>
          </a:xfrm>
          <a:prstGeom prst="triangle">
            <a:avLst>
              <a:gd fmla="val 50000" name="adj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6"/>
          <p:cNvSpPr txBox="1"/>
          <p:nvPr/>
        </p:nvSpPr>
        <p:spPr>
          <a:xfrm>
            <a:off x="4404225" y="4150805"/>
            <a:ext cx="480600" cy="3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0000"/>
                </a:solidFill>
              </a:rPr>
              <a:t>1</a:t>
            </a:r>
            <a:endParaRPr sz="2200">
              <a:solidFill>
                <a:srgbClr val="FF0000"/>
              </a:solidFill>
            </a:endParaRPr>
          </a:p>
        </p:txBody>
      </p:sp>
      <p:sp>
        <p:nvSpPr>
          <p:cNvPr id="161" name="Google Shape;161;p16"/>
          <p:cNvSpPr txBox="1"/>
          <p:nvPr/>
        </p:nvSpPr>
        <p:spPr>
          <a:xfrm>
            <a:off x="4906166" y="4303205"/>
            <a:ext cx="480600" cy="3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0000"/>
                </a:solidFill>
              </a:rPr>
              <a:t>2</a:t>
            </a:r>
            <a:endParaRPr sz="2200">
              <a:solidFill>
                <a:srgbClr val="FF0000"/>
              </a:solidFill>
            </a:endParaRPr>
          </a:p>
        </p:txBody>
      </p:sp>
      <p:sp>
        <p:nvSpPr>
          <p:cNvPr id="162" name="Google Shape;162;p16"/>
          <p:cNvSpPr txBox="1"/>
          <p:nvPr/>
        </p:nvSpPr>
        <p:spPr>
          <a:xfrm>
            <a:off x="7938273" y="2011505"/>
            <a:ext cx="480600" cy="3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0000"/>
                </a:solidFill>
              </a:rPr>
              <a:t>3</a:t>
            </a:r>
            <a:endParaRPr sz="2200">
              <a:solidFill>
                <a:srgbClr val="FF0000"/>
              </a:solidFill>
            </a:endParaRPr>
          </a:p>
        </p:txBody>
      </p:sp>
      <p:sp>
        <p:nvSpPr>
          <p:cNvPr id="163" name="Google Shape;163;p16"/>
          <p:cNvSpPr txBox="1"/>
          <p:nvPr/>
        </p:nvSpPr>
        <p:spPr>
          <a:xfrm>
            <a:off x="8694415" y="3044294"/>
            <a:ext cx="48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0000"/>
                </a:solidFill>
              </a:rPr>
              <a:t>5</a:t>
            </a:r>
            <a:endParaRPr sz="2200">
              <a:solidFill>
                <a:srgbClr val="FF0000"/>
              </a:solidFill>
            </a:endParaRPr>
          </a:p>
        </p:txBody>
      </p:sp>
      <p:sp>
        <p:nvSpPr>
          <p:cNvPr id="164" name="Google Shape;164;p16"/>
          <p:cNvSpPr txBox="1"/>
          <p:nvPr/>
        </p:nvSpPr>
        <p:spPr>
          <a:xfrm>
            <a:off x="8668198" y="2353505"/>
            <a:ext cx="480600" cy="3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0000"/>
                </a:solidFill>
              </a:rPr>
              <a:t>4</a:t>
            </a:r>
            <a:endParaRPr sz="2200">
              <a:solidFill>
                <a:srgbClr val="FF0000"/>
              </a:solidFill>
            </a:endParaRPr>
          </a:p>
        </p:txBody>
      </p:sp>
      <p:sp>
        <p:nvSpPr>
          <p:cNvPr id="165" name="Google Shape;165;p16"/>
          <p:cNvSpPr txBox="1"/>
          <p:nvPr/>
        </p:nvSpPr>
        <p:spPr>
          <a:xfrm>
            <a:off x="18716" y="4108594"/>
            <a:ext cx="17028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Many more resources &amp; get involved!!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FF"/>
                </a:solidFill>
              </a:rPr>
              <a:t>welcome.activeinference.institute/</a:t>
            </a:r>
            <a:endParaRPr sz="80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7"/>
          <p:cNvSpPr txBox="1"/>
          <p:nvPr>
            <p:ph type="title"/>
          </p:nvPr>
        </p:nvSpPr>
        <p:spPr>
          <a:xfrm>
            <a:off x="-7504" y="-66906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820"/>
              <a:t>Active Inference &amp; Systems Processes</a:t>
            </a:r>
            <a:endParaRPr sz="3820"/>
          </a:p>
        </p:txBody>
      </p:sp>
      <p:pic>
        <p:nvPicPr>
          <p:cNvPr id="171" name="Google Shape;17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6565" y="2029683"/>
            <a:ext cx="3787225" cy="1737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751206"/>
            <a:ext cx="3613901" cy="2907051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17"/>
          <p:cNvSpPr txBox="1"/>
          <p:nvPr/>
        </p:nvSpPr>
        <p:spPr>
          <a:xfrm>
            <a:off x="-7500" y="4797462"/>
            <a:ext cx="5818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https://github.com/ActiveInferenceInstitute/Active_Inference_Ontology</a:t>
            </a:r>
            <a:endParaRPr/>
          </a:p>
        </p:txBody>
      </p:sp>
      <p:cxnSp>
        <p:nvCxnSpPr>
          <p:cNvPr id="174" name="Google Shape;174;p17"/>
          <p:cNvCxnSpPr/>
          <p:nvPr/>
        </p:nvCxnSpPr>
        <p:spPr>
          <a:xfrm>
            <a:off x="3748827" y="2228325"/>
            <a:ext cx="14157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75" name="Google Shape;175;p17"/>
          <p:cNvSpPr txBox="1"/>
          <p:nvPr/>
        </p:nvSpPr>
        <p:spPr>
          <a:xfrm>
            <a:off x="5900223" y="3954106"/>
            <a:ext cx="3224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 sz="1300">
                <a:solidFill>
                  <a:schemeClr val="dk1"/>
                </a:solidFill>
              </a:rPr>
              <a:t>Same </a:t>
            </a:r>
            <a:r>
              <a:rPr lang="en" sz="1300">
                <a:solidFill>
                  <a:schemeClr val="dk1"/>
                </a:solidFill>
              </a:rPr>
              <a:t>words,</a:t>
            </a:r>
            <a:r>
              <a:rPr lang="en" sz="1300">
                <a:solidFill>
                  <a:schemeClr val="dk1"/>
                </a:solidFill>
              </a:rPr>
              <a:t> same meaning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 sz="1300">
                <a:solidFill>
                  <a:schemeClr val="dk1"/>
                </a:solidFill>
              </a:rPr>
              <a:t>Different words, same meaning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en" sz="1300">
                <a:solidFill>
                  <a:schemeClr val="dk1"/>
                </a:solidFill>
              </a:rPr>
              <a:t>Same words, different meaning</a:t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176" name="Google Shape;17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63376" y="3788923"/>
            <a:ext cx="2009349" cy="96115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7"/>
          <p:cNvSpPr txBox="1"/>
          <p:nvPr/>
        </p:nvSpPr>
        <p:spPr>
          <a:xfrm>
            <a:off x="5381401" y="849211"/>
            <a:ext cx="35352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In the SoSPT model, a “systems” process is defined as that series of steps typical of surviving systems that adequately fulfills a needed systems function when considered at the abstract systems level</a:t>
            </a:r>
            <a:endParaRPr i="1"/>
          </a:p>
        </p:txBody>
      </p:sp>
      <p:sp>
        <p:nvSpPr>
          <p:cNvPr id="178" name="Google Shape;178;p17"/>
          <p:cNvSpPr txBox="1"/>
          <p:nvPr/>
        </p:nvSpPr>
        <p:spPr>
          <a:xfrm>
            <a:off x="-6" y="3836218"/>
            <a:ext cx="3224400" cy="6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What do we get with applied Active Inference? Yes, and…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Computable, Typable, Translations, Open Source education and software, first principles…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179" name="Google Shape;179;p17"/>
          <p:cNvSpPr/>
          <p:nvPr/>
        </p:nvSpPr>
        <p:spPr>
          <a:xfrm>
            <a:off x="3813650" y="3748023"/>
            <a:ext cx="4987500" cy="1050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8"/>
          <p:cNvSpPr txBox="1"/>
          <p:nvPr>
            <p:ph type="title"/>
          </p:nvPr>
        </p:nvSpPr>
        <p:spPr>
          <a:xfrm>
            <a:off x="-17485" y="-61164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>
                <a:solidFill>
                  <a:schemeClr val="lt1"/>
                </a:solidFill>
                <a:highlight>
                  <a:schemeClr val="dk1"/>
                </a:highlight>
              </a:rPr>
              <a:t>1</a:t>
            </a:r>
            <a:r>
              <a:rPr lang="en" sz="4400"/>
              <a:t> </a:t>
            </a:r>
            <a:r>
              <a:rPr lang="en" sz="3720"/>
              <a:t>Boundaries ⇆ Markov Blankets</a:t>
            </a:r>
            <a:endParaRPr sz="3720"/>
          </a:p>
        </p:txBody>
      </p:sp>
      <p:pic>
        <p:nvPicPr>
          <p:cNvPr id="185" name="Google Shape;1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6225" y="1679550"/>
            <a:ext cx="5307776" cy="3463951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8"/>
          <p:cNvSpPr txBox="1"/>
          <p:nvPr/>
        </p:nvSpPr>
        <p:spPr>
          <a:xfrm>
            <a:off x="69921" y="935027"/>
            <a:ext cx="3609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Free Energy Principle</a:t>
            </a: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formalises the idea of Boundaries through Markov blankets—statistical partitions of internal, sensory and active states that mediate all exchanges with the outside world</a:t>
            </a:r>
            <a:endParaRPr/>
          </a:p>
        </p:txBody>
      </p:sp>
      <p:sp>
        <p:nvSpPr>
          <p:cNvPr id="187" name="Google Shape;187;p18"/>
          <p:cNvSpPr txBox="1"/>
          <p:nvPr/>
        </p:nvSpPr>
        <p:spPr>
          <a:xfrm>
            <a:off x="148575" y="1849709"/>
            <a:ext cx="38013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2024: </a:t>
            </a:r>
            <a:r>
              <a:rPr lang="en"/>
              <a:t>Structured Active Inference 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https://arxiv.org/abs/2406.07577</a:t>
            </a:r>
            <a:r>
              <a:rPr lang="en"/>
              <a:t>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2019: A free energy principle for a particular physics  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https://arxiv.org/abs/1906.10184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8" name="Google Shape;188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75" y="2987887"/>
            <a:ext cx="3801249" cy="2155613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8"/>
          <p:cNvSpPr txBox="1"/>
          <p:nvPr/>
        </p:nvSpPr>
        <p:spPr>
          <a:xfrm>
            <a:off x="-8745" y="4483867"/>
            <a:ext cx="1473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 textbook Figure 3.1 </a:t>
            </a:r>
            <a:endParaRPr/>
          </a:p>
        </p:txBody>
      </p:sp>
      <p:sp>
        <p:nvSpPr>
          <p:cNvPr id="190" name="Google Shape;190;p18"/>
          <p:cNvSpPr txBox="1"/>
          <p:nvPr/>
        </p:nvSpPr>
        <p:spPr>
          <a:xfrm>
            <a:off x="4124575" y="917543"/>
            <a:ext cx="4745100" cy="3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</a:rPr>
              <a:t>l</a:t>
            </a:r>
            <a:r>
              <a:rPr i="1" lang="en" sz="1800">
                <a:solidFill>
                  <a:schemeClr val="dk2"/>
                </a:solidFill>
              </a:rPr>
              <a:t>imit, connect, interact, action within/across…</a:t>
            </a:r>
            <a:endParaRPr i="1"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</a:rPr>
              <a:t>formation, change, un-form, sediment….</a:t>
            </a:r>
            <a:endParaRPr i="1"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9"/>
          <p:cNvSpPr txBox="1"/>
          <p:nvPr>
            <p:ph type="title"/>
          </p:nvPr>
        </p:nvSpPr>
        <p:spPr>
          <a:xfrm>
            <a:off x="-17474" y="-61175"/>
            <a:ext cx="9161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>
                <a:solidFill>
                  <a:schemeClr val="lt1"/>
                </a:solidFill>
                <a:highlight>
                  <a:schemeClr val="dk1"/>
                </a:highlight>
              </a:rPr>
              <a:t>2</a:t>
            </a:r>
            <a:r>
              <a:rPr lang="en" sz="4400"/>
              <a:t> </a:t>
            </a:r>
            <a:r>
              <a:rPr lang="en" sz="3020"/>
              <a:t>Feedback &amp; Cycles ⇆ Predictive Coding Loops</a:t>
            </a:r>
            <a:endParaRPr sz="3020"/>
          </a:p>
        </p:txBody>
      </p:sp>
      <p:sp>
        <p:nvSpPr>
          <p:cNvPr id="196" name="Google Shape;196;p19"/>
          <p:cNvSpPr txBox="1"/>
          <p:nvPr/>
        </p:nvSpPr>
        <p:spPr>
          <a:xfrm>
            <a:off x="-61174" y="891130"/>
            <a:ext cx="4164300" cy="9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2023 Path integrals, particular kinds, and strange things </a:t>
            </a:r>
            <a:r>
              <a:rPr lang="en" sz="700" u="sng">
                <a:solidFill>
                  <a:schemeClr val="hlink"/>
                </a:solidFill>
                <a:hlinkClick r:id="rId3"/>
              </a:rPr>
              <a:t>https://www.sciencedirect.com/science/article/pii/S1571064523001094</a:t>
            </a:r>
            <a:r>
              <a:rPr lang="en" sz="700">
                <a:solidFill>
                  <a:schemeClr val="dk1"/>
                </a:solidFill>
              </a:rPr>
              <a:t> </a:t>
            </a:r>
            <a:endParaRPr sz="700">
              <a:solidFill>
                <a:schemeClr val="dk1"/>
              </a:solidFill>
            </a:endParaRPr>
          </a:p>
        </p:txBody>
      </p:sp>
      <p:pic>
        <p:nvPicPr>
          <p:cNvPr id="197" name="Google Shape;19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0449" y="1537981"/>
            <a:ext cx="5133474" cy="34482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19"/>
          <p:cNvSpPr txBox="1"/>
          <p:nvPr/>
        </p:nvSpPr>
        <p:spPr>
          <a:xfrm>
            <a:off x="4007095" y="777733"/>
            <a:ext cx="5133600" cy="3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2"/>
                </a:solidFill>
              </a:rPr>
              <a:t>cycle, return, change, loop, open/closed, </a:t>
            </a:r>
            <a:r>
              <a:rPr i="1" lang="en" sz="1100">
                <a:solidFill>
                  <a:schemeClr val="dk2"/>
                </a:solidFill>
              </a:rPr>
              <a:t>wheel-within-wheel</a:t>
            </a:r>
            <a:endParaRPr i="1" sz="1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2"/>
                </a:solidFill>
              </a:rPr>
              <a:t>Positive/negative, dampen/augment, (de)stabilize….</a:t>
            </a:r>
            <a:endParaRPr i="1" sz="1600">
              <a:solidFill>
                <a:schemeClr val="dk2"/>
              </a:solidFill>
            </a:endParaRPr>
          </a:p>
        </p:txBody>
      </p:sp>
      <p:pic>
        <p:nvPicPr>
          <p:cNvPr id="199" name="Google Shape;19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7125" y="1375901"/>
            <a:ext cx="3069197" cy="21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24949" y="3743675"/>
            <a:ext cx="2218025" cy="1355801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19"/>
          <p:cNvSpPr txBox="1"/>
          <p:nvPr/>
        </p:nvSpPr>
        <p:spPr>
          <a:xfrm>
            <a:off x="-8745" y="4483867"/>
            <a:ext cx="1473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 textbook Figure 5.2</a:t>
            </a:r>
            <a:endParaRPr/>
          </a:p>
        </p:txBody>
      </p:sp>
      <p:sp>
        <p:nvSpPr>
          <p:cNvPr id="202" name="Google Shape;202;p19"/>
          <p:cNvSpPr txBox="1"/>
          <p:nvPr/>
        </p:nvSpPr>
        <p:spPr>
          <a:xfrm>
            <a:off x="3766300" y="4779986"/>
            <a:ext cx="4980900" cy="1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rgbClr val="EA9999"/>
                </a:solidFill>
              </a:rPr>
              <a:t>And connection with Min/Max rules! </a:t>
            </a:r>
            <a:endParaRPr i="1" sz="1800">
              <a:solidFill>
                <a:srgbClr val="EA999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0"/>
          <p:cNvSpPr txBox="1"/>
          <p:nvPr>
            <p:ph type="title"/>
          </p:nvPr>
        </p:nvSpPr>
        <p:spPr>
          <a:xfrm>
            <a:off x="-17474" y="-61175"/>
            <a:ext cx="9161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>
                <a:solidFill>
                  <a:schemeClr val="lt1"/>
                </a:solidFill>
                <a:highlight>
                  <a:schemeClr val="dk1"/>
                </a:highlight>
              </a:rPr>
              <a:t>3</a:t>
            </a:r>
            <a:r>
              <a:rPr lang="en" sz="4400"/>
              <a:t> </a:t>
            </a:r>
            <a:r>
              <a:rPr lang="en" sz="3020"/>
              <a:t>Self-Organization &amp; Autopoiesis </a:t>
            </a:r>
            <a:endParaRPr sz="3020"/>
          </a:p>
        </p:txBody>
      </p:sp>
      <p:sp>
        <p:nvSpPr>
          <p:cNvPr id="208" name="Google Shape;208;p20"/>
          <p:cNvSpPr txBox="1"/>
          <p:nvPr/>
        </p:nvSpPr>
        <p:spPr>
          <a:xfrm>
            <a:off x="-61175" y="891125"/>
            <a:ext cx="4633200" cy="9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2018 Answering Schrödinger's question: A free-energy formulation </a:t>
            </a:r>
            <a:r>
              <a:rPr lang="en" sz="1200">
                <a:solidFill>
                  <a:schemeClr val="dk1"/>
                </a:solidFill>
              </a:rPr>
              <a:t> </a:t>
            </a:r>
            <a:r>
              <a:rPr lang="en" sz="600" u="sng">
                <a:solidFill>
                  <a:schemeClr val="hlink"/>
                </a:solidFill>
                <a:hlinkClick r:id="rId3"/>
              </a:rPr>
              <a:t>https://pmc.ncbi.nlm.nih.gov/articles/PMC5857288/</a:t>
            </a:r>
            <a:r>
              <a:rPr lang="en" sz="600">
                <a:solidFill>
                  <a:schemeClr val="dk1"/>
                </a:solidFill>
              </a:rPr>
              <a:t> </a:t>
            </a:r>
            <a:endParaRPr sz="6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2023 </a:t>
            </a:r>
            <a:r>
              <a:rPr lang="en" sz="1200">
                <a:solidFill>
                  <a:schemeClr val="dk1"/>
                </a:solidFill>
              </a:rPr>
              <a:t>Cartography of the multiple formal systems of molecular autopoiesis: from the biology of cognition and enaction to anticipation and active inference </a:t>
            </a:r>
            <a:r>
              <a:rPr lang="en" sz="700" u="sng">
                <a:solidFill>
                  <a:schemeClr val="hlink"/>
                </a:solidFill>
                <a:hlinkClick r:id="rId4"/>
              </a:rPr>
              <a:t>https://www.sciencedirect.com/science/article/abs/pii/S0303264723001302</a:t>
            </a:r>
            <a:r>
              <a:rPr lang="en" sz="700">
                <a:solidFill>
                  <a:schemeClr val="dk1"/>
                </a:solidFill>
              </a:rPr>
              <a:t> </a:t>
            </a:r>
            <a:endParaRPr sz="700">
              <a:solidFill>
                <a:schemeClr val="dk1"/>
              </a:solidFill>
            </a:endParaRPr>
          </a:p>
          <a:p>
            <a:pPr indent="-2730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Char char="○"/>
            </a:pPr>
            <a:r>
              <a:rPr lang="en" sz="700">
                <a:solidFill>
                  <a:srgbClr val="1F1F1F"/>
                </a:solidFill>
                <a:latin typeface="Georgia"/>
                <a:ea typeface="Georgia"/>
                <a:cs typeface="Georgia"/>
                <a:sym typeface="Georgia"/>
              </a:rPr>
              <a:t>Framing the multiple formal systems of autopoiesis (FSA) into the Rosen's modeling relation (a process of bringing into equivalence the causality of NS and the inferential rules of FS), allows a classification of FSA into analytical categories, most importantly </a:t>
            </a:r>
            <a:r>
              <a:rPr lang="en" sz="700" u="sng">
                <a:solidFill>
                  <a:srgbClr val="1F1F1F"/>
                </a:solidFill>
                <a:latin typeface="Georgia"/>
                <a:ea typeface="Georgia"/>
                <a:cs typeface="Georgia"/>
                <a:sym typeface="Georgia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Turing machine</a:t>
            </a:r>
            <a:r>
              <a:rPr lang="en" sz="700">
                <a:solidFill>
                  <a:srgbClr val="1F1F1F"/>
                </a:solidFill>
                <a:latin typeface="Georgia"/>
                <a:ea typeface="Georgia"/>
                <a:cs typeface="Georgia"/>
                <a:sym typeface="Georgia"/>
              </a:rPr>
              <a:t> (algorithmic) vs non-Turing machine (non-algorithmic) based, and FSA with a purely reactive mathematical image as </a:t>
            </a:r>
            <a:r>
              <a:rPr lang="en" sz="700" u="sng">
                <a:solidFill>
                  <a:srgbClr val="1F1F1F"/>
                </a:solidFill>
                <a:latin typeface="Georgia"/>
                <a:ea typeface="Georgia"/>
                <a:cs typeface="Georgia"/>
                <a:sym typeface="Georgia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cybernetic</a:t>
            </a:r>
            <a:r>
              <a:rPr lang="en" sz="700">
                <a:solidFill>
                  <a:srgbClr val="1F1F1F"/>
                </a:solidFill>
                <a:latin typeface="Georgia"/>
                <a:ea typeface="Georgia"/>
                <a:cs typeface="Georgia"/>
                <a:sym typeface="Georgia"/>
              </a:rPr>
              <a:t> systems, i.e. feedbacks based, or conversely, as anticipatory systems making active inferences. 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209" name="Google Shape;209;p20"/>
          <p:cNvSpPr txBox="1"/>
          <p:nvPr/>
        </p:nvSpPr>
        <p:spPr>
          <a:xfrm>
            <a:off x="4572024" y="935025"/>
            <a:ext cx="4568700" cy="3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900">
                <a:solidFill>
                  <a:schemeClr val="dk2"/>
                </a:solidFill>
              </a:rPr>
              <a:t>Embodied, </a:t>
            </a:r>
            <a:r>
              <a:rPr i="1" lang="en" sz="1900">
                <a:solidFill>
                  <a:schemeClr val="dk2"/>
                </a:solidFill>
              </a:rPr>
              <a:t>persistence</a:t>
            </a:r>
            <a:r>
              <a:rPr i="1" lang="en" sz="1900">
                <a:solidFill>
                  <a:schemeClr val="dk2"/>
                </a:solidFill>
              </a:rPr>
              <a:t>, reproductive, open-ended, Material organization, sensemaking, mortal, self-recreating, self-reference, Strange Loop…</a:t>
            </a:r>
            <a:endParaRPr i="1" sz="1900">
              <a:solidFill>
                <a:schemeClr val="dk2"/>
              </a:solidFill>
            </a:endParaRPr>
          </a:p>
        </p:txBody>
      </p:sp>
      <p:pic>
        <p:nvPicPr>
          <p:cNvPr id="210" name="Google Shape;210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90201" y="2571750"/>
            <a:ext cx="5553723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0"/>
          <p:cNvSpPr txBox="1"/>
          <p:nvPr/>
        </p:nvSpPr>
        <p:spPr>
          <a:xfrm>
            <a:off x="131075" y="2717675"/>
            <a:ext cx="3556500" cy="8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2022 </a:t>
            </a:r>
            <a:r>
              <a:rPr lang="en"/>
              <a:t>Active inference, morphogenesis, and computational psychiatry </a:t>
            </a:r>
            <a:r>
              <a:rPr lang="en" sz="800" u="sng">
                <a:solidFill>
                  <a:schemeClr val="hlink"/>
                </a:solidFill>
                <a:hlinkClick r:id="rId8"/>
              </a:rPr>
              <a:t>https://pmc.ncbi.nlm.nih.gov/articles/PMC9731232/</a:t>
            </a:r>
            <a:r>
              <a:rPr lang="en" sz="800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2" name="Google Shape;212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-17481" y="3711650"/>
            <a:ext cx="1188451" cy="143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70978" y="3634875"/>
            <a:ext cx="1520500" cy="150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1"/>
          <p:cNvSpPr txBox="1"/>
          <p:nvPr>
            <p:ph type="title"/>
          </p:nvPr>
        </p:nvSpPr>
        <p:spPr>
          <a:xfrm>
            <a:off x="-17474" y="-61175"/>
            <a:ext cx="9161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>
                <a:solidFill>
                  <a:schemeClr val="lt1"/>
                </a:solidFill>
                <a:highlight>
                  <a:schemeClr val="dk1"/>
                </a:highlight>
              </a:rPr>
              <a:t>4</a:t>
            </a:r>
            <a:r>
              <a:rPr lang="en" sz="4400"/>
              <a:t> </a:t>
            </a:r>
            <a:r>
              <a:rPr lang="en" sz="3020"/>
              <a:t>Flows and Fields</a:t>
            </a:r>
            <a:endParaRPr sz="3020"/>
          </a:p>
        </p:txBody>
      </p:sp>
      <p:sp>
        <p:nvSpPr>
          <p:cNvPr id="219" name="Google Shape;219;p21"/>
          <p:cNvSpPr txBox="1"/>
          <p:nvPr/>
        </p:nvSpPr>
        <p:spPr>
          <a:xfrm>
            <a:off x="-61174" y="891130"/>
            <a:ext cx="4164300" cy="9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2022 </a:t>
            </a:r>
            <a:r>
              <a:rPr lang="en" sz="1100" u="sng">
                <a:solidFill>
                  <a:schemeClr val="hlink"/>
                </a:solidFill>
                <a:hlinkClick r:id="rId3"/>
              </a:rPr>
              <a:t>A Worked Example of the Bayesian Mechanics of Classical Objects</a:t>
            </a:r>
            <a:r>
              <a:rPr lang="en" sz="1100" u="sng">
                <a:solidFill>
                  <a:schemeClr val="hlink"/>
                </a:solidFill>
              </a:rPr>
              <a:t> </a:t>
            </a:r>
            <a:endParaRPr sz="11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2022 Regarding Flows Under the Free Energy Principle  </a:t>
            </a:r>
            <a:r>
              <a:rPr lang="en" sz="900" u="sng">
                <a:solidFill>
                  <a:schemeClr val="hlink"/>
                </a:solidFill>
                <a:hlinkClick r:id="rId4"/>
              </a:rPr>
              <a:t>https://arxiv.org/abs/2205.07793v2</a:t>
            </a:r>
            <a:r>
              <a:rPr lang="en" sz="900"/>
              <a:t> 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220" name="Google Shape;220;p21"/>
          <p:cNvSpPr txBox="1"/>
          <p:nvPr/>
        </p:nvSpPr>
        <p:spPr>
          <a:xfrm>
            <a:off x="4015833" y="139821"/>
            <a:ext cx="5133600" cy="3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2"/>
                </a:solidFill>
              </a:rPr>
              <a:t>Fluid, Space-filling, Difference-pursuing, Across, Bridging or Clearing, Downhill, Path of least resistance</a:t>
            </a:r>
            <a:endParaRPr i="1" sz="1600">
              <a:solidFill>
                <a:schemeClr val="dk2"/>
              </a:solidFill>
            </a:endParaRPr>
          </a:p>
        </p:txBody>
      </p:sp>
      <p:pic>
        <p:nvPicPr>
          <p:cNvPr id="221" name="Google Shape;22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00200" y="3461700"/>
            <a:ext cx="6440501" cy="163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7797" y="1760250"/>
            <a:ext cx="3466354" cy="174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15825" y="2522208"/>
            <a:ext cx="4894300" cy="826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42075" y="986625"/>
            <a:ext cx="4858500" cy="117105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1"/>
          <p:cNvSpPr txBox="1"/>
          <p:nvPr/>
        </p:nvSpPr>
        <p:spPr>
          <a:xfrm>
            <a:off x="-17475" y="3461700"/>
            <a:ext cx="2525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2023 </a:t>
            </a:r>
            <a:r>
              <a:rPr lang="en"/>
              <a:t>On Bayesian mechanics: a physics of and by beliefs </a:t>
            </a:r>
            <a:r>
              <a:rPr lang="en" sz="400" u="sng">
                <a:solidFill>
                  <a:schemeClr val="hlink"/>
                </a:solidFill>
                <a:hlinkClick r:id="rId9"/>
              </a:rPr>
              <a:t>https://royalsocietypublishing.org/doi/10.1098/rsfs.2022.0029</a:t>
            </a:r>
            <a:r>
              <a:rPr lang="en" sz="400"/>
              <a:t> </a:t>
            </a:r>
            <a:endParaRPr sz="400"/>
          </a:p>
        </p:txBody>
      </p:sp>
      <p:pic>
        <p:nvPicPr>
          <p:cNvPr id="226" name="Google Shape;226;p2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4209475"/>
            <a:ext cx="1204407" cy="94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