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27"/>
  </p:notesMasterIdLst>
  <p:sldIdLst>
    <p:sldId id="256" r:id="rId3"/>
    <p:sldId id="1651" r:id="rId4"/>
    <p:sldId id="258" r:id="rId5"/>
    <p:sldId id="259" r:id="rId6"/>
    <p:sldId id="257" r:id="rId7"/>
    <p:sldId id="264" r:id="rId8"/>
    <p:sldId id="266" r:id="rId9"/>
    <p:sldId id="268" r:id="rId10"/>
    <p:sldId id="1653" r:id="rId11"/>
    <p:sldId id="1666" r:id="rId12"/>
    <p:sldId id="272" r:id="rId13"/>
    <p:sldId id="1654" r:id="rId14"/>
    <p:sldId id="1656" r:id="rId15"/>
    <p:sldId id="1659" r:id="rId16"/>
    <p:sldId id="1661" r:id="rId17"/>
    <p:sldId id="1664" r:id="rId18"/>
    <p:sldId id="1665" r:id="rId19"/>
    <p:sldId id="1667" r:id="rId20"/>
    <p:sldId id="274" r:id="rId21"/>
    <p:sldId id="1652" r:id="rId22"/>
    <p:sldId id="275" r:id="rId23"/>
    <p:sldId id="276" r:id="rId24"/>
    <p:sldId id="1668" r:id="rId25"/>
    <p:sldId id="278" r:id="rId26"/>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2286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2743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3200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3657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16"/>
    <p:restoredTop sz="94694"/>
  </p:normalViewPr>
  <p:slideViewPr>
    <p:cSldViewPr snapToGrid="0">
      <p:cViewPr varScale="1">
        <p:scale>
          <a:sx n="53" d="100"/>
          <a:sy n="53" d="100"/>
        </p:scale>
        <p:origin x="39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s>
</file>

<file path=ppt/diagrams/_rels/data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svg"/><Relationship Id="rId1" Type="http://schemas.openxmlformats.org/officeDocument/2006/relationships/image" Target="../media/image13.png"/><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A4414E0-159D-4B7F-98C7-3D20669AB68C}"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4545E872-B369-4099-86E7-423692DD68AD}">
      <dgm:prSet custT="1"/>
      <dgm:spPr/>
      <dgm:t>
        <a:bodyPr/>
        <a:lstStyle/>
        <a:p>
          <a:pPr>
            <a:lnSpc>
              <a:spcPct val="100000"/>
            </a:lnSpc>
          </a:pPr>
          <a:r>
            <a:rPr lang="en-US" sz="3000" dirty="0"/>
            <a:t>DH allowed them to generate new methods of analysis, new kinds of data/research object, new kinds of research question, new forms of collaboration and new forms of rethinking the humanities.</a:t>
          </a:r>
        </a:p>
      </dgm:t>
    </dgm:pt>
    <dgm:pt modelId="{3F170179-45AF-40E3-8F5A-59432BB3E42C}" type="parTrans" cxnId="{E76AF6D2-D800-494D-B3EE-ECAB550BDA3A}">
      <dgm:prSet/>
      <dgm:spPr/>
      <dgm:t>
        <a:bodyPr/>
        <a:lstStyle/>
        <a:p>
          <a:endParaRPr lang="en-US"/>
        </a:p>
      </dgm:t>
    </dgm:pt>
    <dgm:pt modelId="{29EFF8D0-8AEB-4E94-AE56-28BDB44BF1F4}" type="sibTrans" cxnId="{E76AF6D2-D800-494D-B3EE-ECAB550BDA3A}">
      <dgm:prSet/>
      <dgm:spPr/>
      <dgm:t>
        <a:bodyPr/>
        <a:lstStyle/>
        <a:p>
          <a:pPr>
            <a:lnSpc>
              <a:spcPct val="100000"/>
            </a:lnSpc>
          </a:pPr>
          <a:endParaRPr lang="en-US"/>
        </a:p>
      </dgm:t>
    </dgm:pt>
    <dgm:pt modelId="{2B5DB3E9-2746-46B7-B68A-EE979E289DDA}">
      <dgm:prSet custT="1"/>
      <dgm:spPr/>
      <dgm:t>
        <a:bodyPr/>
        <a:lstStyle/>
        <a:p>
          <a:pPr>
            <a:lnSpc>
              <a:spcPct val="100000"/>
            </a:lnSpc>
          </a:pPr>
          <a:r>
            <a:rPr lang="en-US" sz="3000" dirty="0"/>
            <a:t>UK scholars more often foreground epistemological disruption; Chinese scholars highlight epistemological systematization and integration. </a:t>
          </a:r>
        </a:p>
      </dgm:t>
    </dgm:pt>
    <dgm:pt modelId="{258AA7B2-0D6D-4DEE-91C3-563A9749E1D6}" type="parTrans" cxnId="{FFA76CD0-FAF0-4CD4-9C0B-BBBA1356BF77}">
      <dgm:prSet/>
      <dgm:spPr/>
      <dgm:t>
        <a:bodyPr/>
        <a:lstStyle/>
        <a:p>
          <a:endParaRPr lang="en-US"/>
        </a:p>
      </dgm:t>
    </dgm:pt>
    <dgm:pt modelId="{3B5CA277-DE56-43E4-A5CC-63BA4FB6187D}" type="sibTrans" cxnId="{FFA76CD0-FAF0-4CD4-9C0B-BBBA1356BF77}">
      <dgm:prSet/>
      <dgm:spPr/>
      <dgm:t>
        <a:bodyPr/>
        <a:lstStyle/>
        <a:p>
          <a:pPr>
            <a:lnSpc>
              <a:spcPct val="100000"/>
            </a:lnSpc>
          </a:pPr>
          <a:endParaRPr lang="en-US"/>
        </a:p>
      </dgm:t>
    </dgm:pt>
    <dgm:pt modelId="{1E065D3E-E984-4076-825F-C41D20DE1330}">
      <dgm:prSet custT="1"/>
      <dgm:spPr/>
      <dgm:t>
        <a:bodyPr/>
        <a:lstStyle/>
        <a:p>
          <a:pPr>
            <a:lnSpc>
              <a:spcPct val="100000"/>
            </a:lnSpc>
          </a:pPr>
          <a:r>
            <a:rPr lang="en-US" sz="3000" b="0" dirty="0"/>
            <a:t>While UK scholars often foreground critical reflexivity, methodological pluralism, and public engagement</a:t>
          </a:r>
          <a:r>
            <a:rPr lang="en-GB" sz="3000" b="0" dirty="0"/>
            <a:t>;</a:t>
          </a:r>
          <a:r>
            <a:rPr lang="en-US" sz="3000" b="0" dirty="0"/>
            <a:t> Chinese scholars </a:t>
          </a:r>
          <a:r>
            <a:rPr lang="en-US" sz="3000" b="0" dirty="0" err="1"/>
            <a:t>emphasise</a:t>
          </a:r>
          <a:r>
            <a:rPr lang="en-US" sz="3000" b="0" dirty="0"/>
            <a:t> infrastructure, cultural continuity, and national-scale applications.</a:t>
          </a:r>
        </a:p>
      </dgm:t>
    </dgm:pt>
    <dgm:pt modelId="{37AFA1EB-B574-4104-9A32-806B8EE52DBD}" type="parTrans" cxnId="{3D090227-EF1A-46EC-BE31-1E1EC17A173E}">
      <dgm:prSet/>
      <dgm:spPr/>
      <dgm:t>
        <a:bodyPr/>
        <a:lstStyle/>
        <a:p>
          <a:endParaRPr lang="en-US"/>
        </a:p>
      </dgm:t>
    </dgm:pt>
    <dgm:pt modelId="{21EBA6FD-BE21-4A83-A69A-9D72F359DCFC}" type="sibTrans" cxnId="{3D090227-EF1A-46EC-BE31-1E1EC17A173E}">
      <dgm:prSet/>
      <dgm:spPr/>
      <dgm:t>
        <a:bodyPr/>
        <a:lstStyle/>
        <a:p>
          <a:pPr>
            <a:lnSpc>
              <a:spcPct val="100000"/>
            </a:lnSpc>
          </a:pPr>
          <a:endParaRPr lang="en-US"/>
        </a:p>
      </dgm:t>
    </dgm:pt>
    <dgm:pt modelId="{3F950F18-6FE2-4C3B-A94D-CA222EB87D37}">
      <dgm:prSet custT="1"/>
      <dgm:spPr/>
      <dgm:t>
        <a:bodyPr/>
        <a:lstStyle/>
        <a:p>
          <a:pPr>
            <a:lnSpc>
              <a:spcPct val="100000"/>
            </a:lnSpc>
          </a:pPr>
          <a:r>
            <a:rPr lang="en-US" sz="3000" dirty="0"/>
            <a:t>Chinese responses focus more on disseminating authoritative cultural knowledge to a broad, often educationally-focused, public</a:t>
          </a:r>
        </a:p>
      </dgm:t>
    </dgm:pt>
    <dgm:pt modelId="{4D5E0E5A-94A8-4A35-94B4-E4597E2F9087}" type="parTrans" cxnId="{514BCA3C-1340-4BC8-90D2-644F623E3195}">
      <dgm:prSet/>
      <dgm:spPr/>
      <dgm:t>
        <a:bodyPr/>
        <a:lstStyle/>
        <a:p>
          <a:endParaRPr lang="en-US"/>
        </a:p>
      </dgm:t>
    </dgm:pt>
    <dgm:pt modelId="{A86DFFCD-9D02-4AF6-BA3D-47032221A0FA}" type="sibTrans" cxnId="{514BCA3C-1340-4BC8-90D2-644F623E3195}">
      <dgm:prSet/>
      <dgm:spPr/>
      <dgm:t>
        <a:bodyPr/>
        <a:lstStyle/>
        <a:p>
          <a:endParaRPr lang="en-US"/>
        </a:p>
      </dgm:t>
    </dgm:pt>
    <dgm:pt modelId="{6B10555B-601F-42E9-B70D-09A2716FDE6C}" type="pres">
      <dgm:prSet presAssocID="{2A4414E0-159D-4B7F-98C7-3D20669AB68C}" presName="root" presStyleCnt="0">
        <dgm:presLayoutVars>
          <dgm:dir/>
          <dgm:resizeHandles val="exact"/>
        </dgm:presLayoutVars>
      </dgm:prSet>
      <dgm:spPr/>
    </dgm:pt>
    <dgm:pt modelId="{E3379EA4-6A44-4396-97A6-A8CD357F55B9}" type="pres">
      <dgm:prSet presAssocID="{2A4414E0-159D-4B7F-98C7-3D20669AB68C}" presName="container" presStyleCnt="0">
        <dgm:presLayoutVars>
          <dgm:dir/>
          <dgm:resizeHandles val="exact"/>
        </dgm:presLayoutVars>
      </dgm:prSet>
      <dgm:spPr/>
    </dgm:pt>
    <dgm:pt modelId="{4497DF3C-5BED-46FD-9A54-D0866D8991E9}" type="pres">
      <dgm:prSet presAssocID="{4545E872-B369-4099-86E7-423692DD68AD}" presName="compNode" presStyleCnt="0"/>
      <dgm:spPr/>
    </dgm:pt>
    <dgm:pt modelId="{B0734FC0-2EF8-4895-80A6-71024A8C735C}" type="pres">
      <dgm:prSet presAssocID="{4545E872-B369-4099-86E7-423692DD68AD}" presName="iconBgRect" presStyleLbl="bgShp" presStyleIdx="0" presStyleCnt="4"/>
      <dgm:spPr/>
    </dgm:pt>
    <dgm:pt modelId="{DBABB004-D286-4E9F-81F8-B9063369CA29}" type="pres">
      <dgm:prSet presAssocID="{4545E872-B369-4099-86E7-423692DD68AD}"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Research"/>
        </a:ext>
      </dgm:extLst>
    </dgm:pt>
    <dgm:pt modelId="{BE3C0AE7-3B87-4E9D-853A-364A7706B392}" type="pres">
      <dgm:prSet presAssocID="{4545E872-B369-4099-86E7-423692DD68AD}" presName="spaceRect" presStyleCnt="0"/>
      <dgm:spPr/>
    </dgm:pt>
    <dgm:pt modelId="{B81F3A53-9E53-40ED-BF53-36F1640EC12B}" type="pres">
      <dgm:prSet presAssocID="{4545E872-B369-4099-86E7-423692DD68AD}" presName="textRect" presStyleLbl="revTx" presStyleIdx="0" presStyleCnt="4">
        <dgm:presLayoutVars>
          <dgm:chMax val="1"/>
          <dgm:chPref val="1"/>
        </dgm:presLayoutVars>
      </dgm:prSet>
      <dgm:spPr/>
    </dgm:pt>
    <dgm:pt modelId="{443E2D8B-B558-4244-B4BB-FACD984B88A9}" type="pres">
      <dgm:prSet presAssocID="{29EFF8D0-8AEB-4E94-AE56-28BDB44BF1F4}" presName="sibTrans" presStyleLbl="sibTrans2D1" presStyleIdx="0" presStyleCnt="0"/>
      <dgm:spPr/>
    </dgm:pt>
    <dgm:pt modelId="{A3A797A1-3839-4EF6-AE65-6A9F9DFE50F0}" type="pres">
      <dgm:prSet presAssocID="{2B5DB3E9-2746-46B7-B68A-EE979E289DDA}" presName="compNode" presStyleCnt="0"/>
      <dgm:spPr/>
    </dgm:pt>
    <dgm:pt modelId="{F3B9D65C-E581-4E4E-953B-AEA61CB6812D}" type="pres">
      <dgm:prSet presAssocID="{2B5DB3E9-2746-46B7-B68A-EE979E289DDA}" presName="iconBgRect" presStyleLbl="bgShp" presStyleIdx="1" presStyleCnt="4"/>
      <dgm:spPr/>
    </dgm:pt>
    <dgm:pt modelId="{4DBAC959-E74C-4D7D-8528-1A8EC18245F1}" type="pres">
      <dgm:prSet presAssocID="{2B5DB3E9-2746-46B7-B68A-EE979E289DDA}" presName="iconRect" presStyleLbl="node1" presStyleIdx="1" presStyleCnt="4"/>
      <dgm:spPr>
        <a:blipFill>
          <a:blip xmlns:r="http://schemas.openxmlformats.org/officeDocument/2006/relationships" r:embed="rId3"/>
          <a:srcRect/>
          <a:stretch>
            <a:fillRect l="-27000" r="-27000"/>
          </a:stretch>
        </a:blipFill>
        <a:effectLst>
          <a:outerShdw blurRad="50800" dist="50800" dir="5400000" algn="ctr" rotWithShape="0">
            <a:srgbClr val="000000"/>
          </a:outerShdw>
        </a:effectLst>
      </dgm:spPr>
    </dgm:pt>
    <dgm:pt modelId="{0F20AFF5-48D9-4037-95A1-F74397243FF9}" type="pres">
      <dgm:prSet presAssocID="{2B5DB3E9-2746-46B7-B68A-EE979E289DDA}" presName="spaceRect" presStyleCnt="0"/>
      <dgm:spPr/>
    </dgm:pt>
    <dgm:pt modelId="{BA2E4D83-EE40-49E7-AEF7-A4AC6C183EDC}" type="pres">
      <dgm:prSet presAssocID="{2B5DB3E9-2746-46B7-B68A-EE979E289DDA}" presName="textRect" presStyleLbl="revTx" presStyleIdx="1" presStyleCnt="4">
        <dgm:presLayoutVars>
          <dgm:chMax val="1"/>
          <dgm:chPref val="1"/>
        </dgm:presLayoutVars>
      </dgm:prSet>
      <dgm:spPr/>
    </dgm:pt>
    <dgm:pt modelId="{99D18104-4EB2-4405-B12C-DCF0F04522E2}" type="pres">
      <dgm:prSet presAssocID="{3B5CA277-DE56-43E4-A5CC-63BA4FB6187D}" presName="sibTrans" presStyleLbl="sibTrans2D1" presStyleIdx="0" presStyleCnt="0"/>
      <dgm:spPr/>
    </dgm:pt>
    <dgm:pt modelId="{2E8A6FB4-D5D4-472D-84B3-09CB32B37091}" type="pres">
      <dgm:prSet presAssocID="{1E065D3E-E984-4076-825F-C41D20DE1330}" presName="compNode" presStyleCnt="0"/>
      <dgm:spPr/>
    </dgm:pt>
    <dgm:pt modelId="{7F2AD3E3-BA67-4326-96BE-F4073F35C20D}" type="pres">
      <dgm:prSet presAssocID="{1E065D3E-E984-4076-825F-C41D20DE1330}" presName="iconBgRect" presStyleLbl="bgShp" presStyleIdx="2" presStyleCnt="4"/>
      <dgm:spPr/>
    </dgm:pt>
    <dgm:pt modelId="{61889FB8-465A-4D0E-A157-30CC05611365}" type="pres">
      <dgm:prSet presAssocID="{1E065D3E-E984-4076-825F-C41D20DE1330}" presName="iconRect" presStyleLbl="node1" presStyleIdx="2" presStyleCnt="4"/>
      <dgm:spPr>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dgm:spPr>
      <dgm:extLst>
        <a:ext uri="{E40237B7-FDA0-4F09-8148-C483321AD2D9}">
          <dgm14:cNvPr xmlns:dgm14="http://schemas.microsoft.com/office/drawing/2010/diagram" id="0" name="" descr="Classroom"/>
        </a:ext>
      </dgm:extLst>
    </dgm:pt>
    <dgm:pt modelId="{5B4935E7-85BF-4BBB-9C94-8CBEA5662139}" type="pres">
      <dgm:prSet presAssocID="{1E065D3E-E984-4076-825F-C41D20DE1330}" presName="spaceRect" presStyleCnt="0"/>
      <dgm:spPr/>
    </dgm:pt>
    <dgm:pt modelId="{867CC0FD-8F33-4ACD-B1F6-797F35F2F504}" type="pres">
      <dgm:prSet presAssocID="{1E065D3E-E984-4076-825F-C41D20DE1330}" presName="textRect" presStyleLbl="revTx" presStyleIdx="2" presStyleCnt="4">
        <dgm:presLayoutVars>
          <dgm:chMax val="1"/>
          <dgm:chPref val="1"/>
        </dgm:presLayoutVars>
      </dgm:prSet>
      <dgm:spPr/>
    </dgm:pt>
    <dgm:pt modelId="{16955986-A70D-446D-BAB4-9C61389BE187}" type="pres">
      <dgm:prSet presAssocID="{21EBA6FD-BE21-4A83-A69A-9D72F359DCFC}" presName="sibTrans" presStyleLbl="sibTrans2D1" presStyleIdx="0" presStyleCnt="0"/>
      <dgm:spPr/>
    </dgm:pt>
    <dgm:pt modelId="{37E3BF94-2E4B-437B-9411-FD904C825D45}" type="pres">
      <dgm:prSet presAssocID="{3F950F18-6FE2-4C3B-A94D-CA222EB87D37}" presName="compNode" presStyleCnt="0"/>
      <dgm:spPr/>
    </dgm:pt>
    <dgm:pt modelId="{26DFA7B7-D3F1-4778-93EE-2730E11B739E}" type="pres">
      <dgm:prSet presAssocID="{3F950F18-6FE2-4C3B-A94D-CA222EB87D37}" presName="iconBgRect" presStyleLbl="bgShp" presStyleIdx="3" presStyleCnt="4"/>
      <dgm:spPr>
        <a:solidFill>
          <a:schemeClr val="accent5">
            <a:lumMod val="40000"/>
            <a:lumOff val="60000"/>
          </a:schemeClr>
        </a:solidFill>
      </dgm:spPr>
    </dgm:pt>
    <dgm:pt modelId="{F005C746-6FE1-4A67-9A36-5EAEBCD791B3}" type="pres">
      <dgm:prSet presAssocID="{3F950F18-6FE2-4C3B-A94D-CA222EB87D37}" presName="iconRect" presStyleLbl="node1" presStyleIdx="3" presStyleCnt="4" custLinFactNeighborX="1997"/>
      <dgm:spPr>
        <a:blipFill dpi="0" rotWithShape="1">
          <a:blip xmlns:r="http://schemas.openxmlformats.org/officeDocument/2006/relationships" r:embed="rId6"/>
          <a:srcRect/>
          <a:stretch>
            <a:fillRect l="-27000" r="-27000"/>
          </a:stretch>
        </a:blipFill>
        <a:effectLst>
          <a:outerShdw blurRad="50800" dist="50800" dir="5400000" algn="ctr" rotWithShape="0">
            <a:srgbClr val="000000">
              <a:alpha val="43137"/>
            </a:srgbClr>
          </a:outerShdw>
        </a:effectLst>
      </dgm:spPr>
    </dgm:pt>
    <dgm:pt modelId="{B9723698-3374-4A76-B8DE-BA86A1FD0C5E}" type="pres">
      <dgm:prSet presAssocID="{3F950F18-6FE2-4C3B-A94D-CA222EB87D37}" presName="spaceRect" presStyleCnt="0"/>
      <dgm:spPr/>
    </dgm:pt>
    <dgm:pt modelId="{8598BF1A-01DD-4C76-9DE1-267898781836}" type="pres">
      <dgm:prSet presAssocID="{3F950F18-6FE2-4C3B-A94D-CA222EB87D37}" presName="textRect" presStyleLbl="revTx" presStyleIdx="3" presStyleCnt="4">
        <dgm:presLayoutVars>
          <dgm:chMax val="1"/>
          <dgm:chPref val="1"/>
        </dgm:presLayoutVars>
      </dgm:prSet>
      <dgm:spPr/>
    </dgm:pt>
  </dgm:ptLst>
  <dgm:cxnLst>
    <dgm:cxn modelId="{4B6C6A08-1F78-4541-AE8D-71CC9AD308CC}" type="presOf" srcId="{21EBA6FD-BE21-4A83-A69A-9D72F359DCFC}" destId="{16955986-A70D-446D-BAB4-9C61389BE187}" srcOrd="0" destOrd="0" presId="urn:microsoft.com/office/officeart/2018/2/layout/IconCircleList"/>
    <dgm:cxn modelId="{3D090227-EF1A-46EC-BE31-1E1EC17A173E}" srcId="{2A4414E0-159D-4B7F-98C7-3D20669AB68C}" destId="{1E065D3E-E984-4076-825F-C41D20DE1330}" srcOrd="2" destOrd="0" parTransId="{37AFA1EB-B574-4104-9A32-806B8EE52DBD}" sibTransId="{21EBA6FD-BE21-4A83-A69A-9D72F359DCFC}"/>
    <dgm:cxn modelId="{88EC2E2A-D9DA-4345-A339-58A2B62A6091}" type="presOf" srcId="{29EFF8D0-8AEB-4E94-AE56-28BDB44BF1F4}" destId="{443E2D8B-B558-4244-B4BB-FACD984B88A9}" srcOrd="0" destOrd="0" presId="urn:microsoft.com/office/officeart/2018/2/layout/IconCircleList"/>
    <dgm:cxn modelId="{514BCA3C-1340-4BC8-90D2-644F623E3195}" srcId="{2A4414E0-159D-4B7F-98C7-3D20669AB68C}" destId="{3F950F18-6FE2-4C3B-A94D-CA222EB87D37}" srcOrd="3" destOrd="0" parTransId="{4D5E0E5A-94A8-4A35-94B4-E4597E2F9087}" sibTransId="{A86DFFCD-9D02-4AF6-BA3D-47032221A0FA}"/>
    <dgm:cxn modelId="{2C262949-6A67-C44D-AE96-FA9AD1558F20}" type="presOf" srcId="{2B5DB3E9-2746-46B7-B68A-EE979E289DDA}" destId="{BA2E4D83-EE40-49E7-AEF7-A4AC6C183EDC}" srcOrd="0" destOrd="0" presId="urn:microsoft.com/office/officeart/2018/2/layout/IconCircleList"/>
    <dgm:cxn modelId="{D150DE6B-FF80-C146-B263-AF853AF51DF8}" type="presOf" srcId="{3B5CA277-DE56-43E4-A5CC-63BA4FB6187D}" destId="{99D18104-4EB2-4405-B12C-DCF0F04522E2}" srcOrd="0" destOrd="0" presId="urn:microsoft.com/office/officeart/2018/2/layout/IconCircleList"/>
    <dgm:cxn modelId="{24B00A7C-39F4-A042-86E8-D9D0268F4DFC}" type="presOf" srcId="{3F950F18-6FE2-4C3B-A94D-CA222EB87D37}" destId="{8598BF1A-01DD-4C76-9DE1-267898781836}" srcOrd="0" destOrd="0" presId="urn:microsoft.com/office/officeart/2018/2/layout/IconCircleList"/>
    <dgm:cxn modelId="{86E20684-8E95-9A46-8B29-C6ABCEC53A4A}" type="presOf" srcId="{2A4414E0-159D-4B7F-98C7-3D20669AB68C}" destId="{6B10555B-601F-42E9-B70D-09A2716FDE6C}" srcOrd="0" destOrd="0" presId="urn:microsoft.com/office/officeart/2018/2/layout/IconCircleList"/>
    <dgm:cxn modelId="{EC8B68CA-7980-FA4A-86D6-20C83B6FE6F0}" type="presOf" srcId="{4545E872-B369-4099-86E7-423692DD68AD}" destId="{B81F3A53-9E53-40ED-BF53-36F1640EC12B}" srcOrd="0" destOrd="0" presId="urn:microsoft.com/office/officeart/2018/2/layout/IconCircleList"/>
    <dgm:cxn modelId="{FFA76CD0-FAF0-4CD4-9C0B-BBBA1356BF77}" srcId="{2A4414E0-159D-4B7F-98C7-3D20669AB68C}" destId="{2B5DB3E9-2746-46B7-B68A-EE979E289DDA}" srcOrd="1" destOrd="0" parTransId="{258AA7B2-0D6D-4DEE-91C3-563A9749E1D6}" sibTransId="{3B5CA277-DE56-43E4-A5CC-63BA4FB6187D}"/>
    <dgm:cxn modelId="{E76AF6D2-D800-494D-B3EE-ECAB550BDA3A}" srcId="{2A4414E0-159D-4B7F-98C7-3D20669AB68C}" destId="{4545E872-B369-4099-86E7-423692DD68AD}" srcOrd="0" destOrd="0" parTransId="{3F170179-45AF-40E3-8F5A-59432BB3E42C}" sibTransId="{29EFF8D0-8AEB-4E94-AE56-28BDB44BF1F4}"/>
    <dgm:cxn modelId="{226761DB-0110-2840-8BE8-3E85BD53BFEE}" type="presOf" srcId="{1E065D3E-E984-4076-825F-C41D20DE1330}" destId="{867CC0FD-8F33-4ACD-B1F6-797F35F2F504}" srcOrd="0" destOrd="0" presId="urn:microsoft.com/office/officeart/2018/2/layout/IconCircleList"/>
    <dgm:cxn modelId="{9BA72421-2045-B04F-AB53-B4D5EF06A22E}" type="presParOf" srcId="{6B10555B-601F-42E9-B70D-09A2716FDE6C}" destId="{E3379EA4-6A44-4396-97A6-A8CD357F55B9}" srcOrd="0" destOrd="0" presId="urn:microsoft.com/office/officeart/2018/2/layout/IconCircleList"/>
    <dgm:cxn modelId="{2D6C59DD-2B3F-C144-B70C-9F98B701CA83}" type="presParOf" srcId="{E3379EA4-6A44-4396-97A6-A8CD357F55B9}" destId="{4497DF3C-5BED-46FD-9A54-D0866D8991E9}" srcOrd="0" destOrd="0" presId="urn:microsoft.com/office/officeart/2018/2/layout/IconCircleList"/>
    <dgm:cxn modelId="{9DAD1D1F-9907-8E4E-8069-22739F8226F3}" type="presParOf" srcId="{4497DF3C-5BED-46FD-9A54-D0866D8991E9}" destId="{B0734FC0-2EF8-4895-80A6-71024A8C735C}" srcOrd="0" destOrd="0" presId="urn:microsoft.com/office/officeart/2018/2/layout/IconCircleList"/>
    <dgm:cxn modelId="{91C29CD8-2B18-324C-A82B-A9D1ED8A0A73}" type="presParOf" srcId="{4497DF3C-5BED-46FD-9A54-D0866D8991E9}" destId="{DBABB004-D286-4E9F-81F8-B9063369CA29}" srcOrd="1" destOrd="0" presId="urn:microsoft.com/office/officeart/2018/2/layout/IconCircleList"/>
    <dgm:cxn modelId="{D533B0C9-1B85-184B-BBA3-7CB3BA48D573}" type="presParOf" srcId="{4497DF3C-5BED-46FD-9A54-D0866D8991E9}" destId="{BE3C0AE7-3B87-4E9D-853A-364A7706B392}" srcOrd="2" destOrd="0" presId="urn:microsoft.com/office/officeart/2018/2/layout/IconCircleList"/>
    <dgm:cxn modelId="{157741BE-0C19-D64E-A2C2-7A3D6D46039C}" type="presParOf" srcId="{4497DF3C-5BED-46FD-9A54-D0866D8991E9}" destId="{B81F3A53-9E53-40ED-BF53-36F1640EC12B}" srcOrd="3" destOrd="0" presId="urn:microsoft.com/office/officeart/2018/2/layout/IconCircleList"/>
    <dgm:cxn modelId="{40C9E2B6-5445-B34F-96D3-9E6C95E50A83}" type="presParOf" srcId="{E3379EA4-6A44-4396-97A6-A8CD357F55B9}" destId="{443E2D8B-B558-4244-B4BB-FACD984B88A9}" srcOrd="1" destOrd="0" presId="urn:microsoft.com/office/officeart/2018/2/layout/IconCircleList"/>
    <dgm:cxn modelId="{4586D35E-9207-2B4D-876F-D1340EFA070F}" type="presParOf" srcId="{E3379EA4-6A44-4396-97A6-A8CD357F55B9}" destId="{A3A797A1-3839-4EF6-AE65-6A9F9DFE50F0}" srcOrd="2" destOrd="0" presId="urn:microsoft.com/office/officeart/2018/2/layout/IconCircleList"/>
    <dgm:cxn modelId="{1830CADE-8367-4945-8C66-84E9698BAF1C}" type="presParOf" srcId="{A3A797A1-3839-4EF6-AE65-6A9F9DFE50F0}" destId="{F3B9D65C-E581-4E4E-953B-AEA61CB6812D}" srcOrd="0" destOrd="0" presId="urn:microsoft.com/office/officeart/2018/2/layout/IconCircleList"/>
    <dgm:cxn modelId="{3AF4572F-682E-A641-98E6-4691450E1827}" type="presParOf" srcId="{A3A797A1-3839-4EF6-AE65-6A9F9DFE50F0}" destId="{4DBAC959-E74C-4D7D-8528-1A8EC18245F1}" srcOrd="1" destOrd="0" presId="urn:microsoft.com/office/officeart/2018/2/layout/IconCircleList"/>
    <dgm:cxn modelId="{02683A8F-DE79-3749-88AA-E6B0884BA0B1}" type="presParOf" srcId="{A3A797A1-3839-4EF6-AE65-6A9F9DFE50F0}" destId="{0F20AFF5-48D9-4037-95A1-F74397243FF9}" srcOrd="2" destOrd="0" presId="urn:microsoft.com/office/officeart/2018/2/layout/IconCircleList"/>
    <dgm:cxn modelId="{3B971D43-9EBC-F745-BAE6-0546AABDA16D}" type="presParOf" srcId="{A3A797A1-3839-4EF6-AE65-6A9F9DFE50F0}" destId="{BA2E4D83-EE40-49E7-AEF7-A4AC6C183EDC}" srcOrd="3" destOrd="0" presId="urn:microsoft.com/office/officeart/2018/2/layout/IconCircleList"/>
    <dgm:cxn modelId="{52FB1C46-5179-E745-88DB-1E13E687A488}" type="presParOf" srcId="{E3379EA4-6A44-4396-97A6-A8CD357F55B9}" destId="{99D18104-4EB2-4405-B12C-DCF0F04522E2}" srcOrd="3" destOrd="0" presId="urn:microsoft.com/office/officeart/2018/2/layout/IconCircleList"/>
    <dgm:cxn modelId="{6074239F-23BF-A348-8815-4A92AB41A460}" type="presParOf" srcId="{E3379EA4-6A44-4396-97A6-A8CD357F55B9}" destId="{2E8A6FB4-D5D4-472D-84B3-09CB32B37091}" srcOrd="4" destOrd="0" presId="urn:microsoft.com/office/officeart/2018/2/layout/IconCircleList"/>
    <dgm:cxn modelId="{13AAE743-D2A0-844B-9AFE-A764F854DF12}" type="presParOf" srcId="{2E8A6FB4-D5D4-472D-84B3-09CB32B37091}" destId="{7F2AD3E3-BA67-4326-96BE-F4073F35C20D}" srcOrd="0" destOrd="0" presId="urn:microsoft.com/office/officeart/2018/2/layout/IconCircleList"/>
    <dgm:cxn modelId="{25E01025-A549-B849-B9D8-EE922E8587EA}" type="presParOf" srcId="{2E8A6FB4-D5D4-472D-84B3-09CB32B37091}" destId="{61889FB8-465A-4D0E-A157-30CC05611365}" srcOrd="1" destOrd="0" presId="urn:microsoft.com/office/officeart/2018/2/layout/IconCircleList"/>
    <dgm:cxn modelId="{2BB93EE6-8593-8543-AE09-03047401AB53}" type="presParOf" srcId="{2E8A6FB4-D5D4-472D-84B3-09CB32B37091}" destId="{5B4935E7-85BF-4BBB-9C94-8CBEA5662139}" srcOrd="2" destOrd="0" presId="urn:microsoft.com/office/officeart/2018/2/layout/IconCircleList"/>
    <dgm:cxn modelId="{CE64C106-7835-5244-B819-3663E422ED95}" type="presParOf" srcId="{2E8A6FB4-D5D4-472D-84B3-09CB32B37091}" destId="{867CC0FD-8F33-4ACD-B1F6-797F35F2F504}" srcOrd="3" destOrd="0" presId="urn:microsoft.com/office/officeart/2018/2/layout/IconCircleList"/>
    <dgm:cxn modelId="{2A69E14E-1381-334C-B2A6-0EC93BFD0650}" type="presParOf" srcId="{E3379EA4-6A44-4396-97A6-A8CD357F55B9}" destId="{16955986-A70D-446D-BAB4-9C61389BE187}" srcOrd="5" destOrd="0" presId="urn:microsoft.com/office/officeart/2018/2/layout/IconCircleList"/>
    <dgm:cxn modelId="{F929A29F-36B2-9249-B957-757F1837B7FA}" type="presParOf" srcId="{E3379EA4-6A44-4396-97A6-A8CD357F55B9}" destId="{37E3BF94-2E4B-437B-9411-FD904C825D45}" srcOrd="6" destOrd="0" presId="urn:microsoft.com/office/officeart/2018/2/layout/IconCircleList"/>
    <dgm:cxn modelId="{A47DA0E9-6FB7-1D48-A1C1-800ED599FACD}" type="presParOf" srcId="{37E3BF94-2E4B-437B-9411-FD904C825D45}" destId="{26DFA7B7-D3F1-4778-93EE-2730E11B739E}" srcOrd="0" destOrd="0" presId="urn:microsoft.com/office/officeart/2018/2/layout/IconCircleList"/>
    <dgm:cxn modelId="{48FEEA01-9333-6B41-A0B5-F35670B5EE20}" type="presParOf" srcId="{37E3BF94-2E4B-437B-9411-FD904C825D45}" destId="{F005C746-6FE1-4A67-9A36-5EAEBCD791B3}" srcOrd="1" destOrd="0" presId="urn:microsoft.com/office/officeart/2018/2/layout/IconCircleList"/>
    <dgm:cxn modelId="{22D9A109-9FC7-DE40-B4F8-930EF07815BD}" type="presParOf" srcId="{37E3BF94-2E4B-437B-9411-FD904C825D45}" destId="{B9723698-3374-4A76-B8DE-BA86A1FD0C5E}" srcOrd="2" destOrd="0" presId="urn:microsoft.com/office/officeart/2018/2/layout/IconCircleList"/>
    <dgm:cxn modelId="{B107D24D-21CA-384B-AB1F-7AB6B09FBF3D}" type="presParOf" srcId="{37E3BF94-2E4B-437B-9411-FD904C825D45}" destId="{8598BF1A-01DD-4C76-9DE1-267898781836}"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047BA28-CDEA-449F-802E-303E4B23ECCD}"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D420A17C-0FCA-4E8D-8786-AFB90820E1FB}">
      <dgm:prSet custT="1"/>
      <dgm:spPr/>
      <dgm:t>
        <a:bodyPr/>
        <a:lstStyle/>
        <a:p>
          <a:r>
            <a:rPr lang="en-GB" sz="3500" dirty="0"/>
            <a:t>Chinese researchers are often more aware of Western scholarship than vice versa.</a:t>
          </a:r>
          <a:endParaRPr lang="en-US" sz="3500" dirty="0"/>
        </a:p>
      </dgm:t>
    </dgm:pt>
    <dgm:pt modelId="{34590747-8E14-413E-9B16-9E26014BF0CD}" type="parTrans" cxnId="{817CCDC8-9DA7-471F-8568-1376042E4836}">
      <dgm:prSet/>
      <dgm:spPr/>
      <dgm:t>
        <a:bodyPr/>
        <a:lstStyle/>
        <a:p>
          <a:endParaRPr lang="en-US"/>
        </a:p>
      </dgm:t>
    </dgm:pt>
    <dgm:pt modelId="{E2AF95E0-1196-4B5E-BB81-AB902A79B539}" type="sibTrans" cxnId="{817CCDC8-9DA7-471F-8568-1376042E4836}">
      <dgm:prSet/>
      <dgm:spPr/>
      <dgm:t>
        <a:bodyPr/>
        <a:lstStyle/>
        <a:p>
          <a:endParaRPr lang="en-US"/>
        </a:p>
      </dgm:t>
    </dgm:pt>
    <dgm:pt modelId="{CBC6CE7B-1796-41CC-BC98-E42F003EA86A}">
      <dgm:prSet custT="1"/>
      <dgm:spPr/>
      <dgm:t>
        <a:bodyPr/>
        <a:lstStyle/>
        <a:p>
          <a:r>
            <a:rPr lang="en-GB" sz="3500" dirty="0"/>
            <a:t>They feel disconnected from China’s culture of knowledge production due to a lack of opportunities for researchers in both countries to interact, collaborate and learn from each other. </a:t>
          </a:r>
          <a:endParaRPr lang="en-US" sz="3500" dirty="0"/>
        </a:p>
      </dgm:t>
    </dgm:pt>
    <dgm:pt modelId="{BF5B7CF3-219A-4D78-B3DE-1F97D8D0E4BB}" type="parTrans" cxnId="{E3ADC386-EA15-423C-BAB6-B60D30D1F916}">
      <dgm:prSet/>
      <dgm:spPr/>
      <dgm:t>
        <a:bodyPr/>
        <a:lstStyle/>
        <a:p>
          <a:endParaRPr lang="en-US"/>
        </a:p>
      </dgm:t>
    </dgm:pt>
    <dgm:pt modelId="{DA3F43C7-1455-4B9F-9CBA-DA095B904F29}" type="sibTrans" cxnId="{E3ADC386-EA15-423C-BAB6-B60D30D1F916}">
      <dgm:prSet/>
      <dgm:spPr/>
      <dgm:t>
        <a:bodyPr/>
        <a:lstStyle/>
        <a:p>
          <a:endParaRPr lang="en-US"/>
        </a:p>
      </dgm:t>
    </dgm:pt>
    <dgm:pt modelId="{BCB12923-AC59-426D-AB4B-E91925B5A1DD}">
      <dgm:prSet custT="1"/>
      <dgm:spPr/>
      <dgm:t>
        <a:bodyPr/>
        <a:lstStyle/>
        <a:p>
          <a:r>
            <a:rPr lang="en-GB" sz="3500" dirty="0"/>
            <a:t>There has not been the same kind of “calibration of topics and areas of interest” that has occurred with European partners</a:t>
          </a:r>
          <a:endParaRPr lang="en-US" sz="3500" dirty="0"/>
        </a:p>
      </dgm:t>
    </dgm:pt>
    <dgm:pt modelId="{7C7E8017-30E6-47A0-A7D4-8DC3397DE88E}" type="parTrans" cxnId="{9A69BCC4-C820-4875-8FB9-DC549211E6F8}">
      <dgm:prSet/>
      <dgm:spPr/>
      <dgm:t>
        <a:bodyPr/>
        <a:lstStyle/>
        <a:p>
          <a:endParaRPr lang="en-US"/>
        </a:p>
      </dgm:t>
    </dgm:pt>
    <dgm:pt modelId="{C1F52F37-9259-4386-AA19-92873FAA7CD1}" type="sibTrans" cxnId="{9A69BCC4-C820-4875-8FB9-DC549211E6F8}">
      <dgm:prSet/>
      <dgm:spPr/>
      <dgm:t>
        <a:bodyPr/>
        <a:lstStyle/>
        <a:p>
          <a:endParaRPr lang="en-US"/>
        </a:p>
      </dgm:t>
    </dgm:pt>
    <dgm:pt modelId="{CFDEC7D9-697D-C84D-943C-2E86DC8659B8}" type="pres">
      <dgm:prSet presAssocID="{C047BA28-CDEA-449F-802E-303E4B23ECCD}" presName="outerComposite" presStyleCnt="0">
        <dgm:presLayoutVars>
          <dgm:chMax val="5"/>
          <dgm:dir/>
          <dgm:resizeHandles val="exact"/>
        </dgm:presLayoutVars>
      </dgm:prSet>
      <dgm:spPr/>
    </dgm:pt>
    <dgm:pt modelId="{381B50D5-886A-F243-A307-23EEC85740FB}" type="pres">
      <dgm:prSet presAssocID="{C047BA28-CDEA-449F-802E-303E4B23ECCD}" presName="dummyMaxCanvas" presStyleCnt="0">
        <dgm:presLayoutVars/>
      </dgm:prSet>
      <dgm:spPr/>
    </dgm:pt>
    <dgm:pt modelId="{9317E879-9239-6E43-942F-6632D6F485E4}" type="pres">
      <dgm:prSet presAssocID="{C047BA28-CDEA-449F-802E-303E4B23ECCD}" presName="ThreeNodes_1" presStyleLbl="node1" presStyleIdx="0" presStyleCnt="3">
        <dgm:presLayoutVars>
          <dgm:bulletEnabled val="1"/>
        </dgm:presLayoutVars>
      </dgm:prSet>
      <dgm:spPr/>
    </dgm:pt>
    <dgm:pt modelId="{82A3C401-168E-6649-A1C9-BACFE2F2858C}" type="pres">
      <dgm:prSet presAssocID="{C047BA28-CDEA-449F-802E-303E4B23ECCD}" presName="ThreeNodes_2" presStyleLbl="node1" presStyleIdx="1" presStyleCnt="3">
        <dgm:presLayoutVars>
          <dgm:bulletEnabled val="1"/>
        </dgm:presLayoutVars>
      </dgm:prSet>
      <dgm:spPr/>
    </dgm:pt>
    <dgm:pt modelId="{EBCAA88A-C79B-D34E-B37D-E5DEF76AADC6}" type="pres">
      <dgm:prSet presAssocID="{C047BA28-CDEA-449F-802E-303E4B23ECCD}" presName="ThreeNodes_3" presStyleLbl="node1" presStyleIdx="2" presStyleCnt="3">
        <dgm:presLayoutVars>
          <dgm:bulletEnabled val="1"/>
        </dgm:presLayoutVars>
      </dgm:prSet>
      <dgm:spPr/>
    </dgm:pt>
    <dgm:pt modelId="{075A69AE-52CC-EE4E-AEF0-1A383F09256A}" type="pres">
      <dgm:prSet presAssocID="{C047BA28-CDEA-449F-802E-303E4B23ECCD}" presName="ThreeConn_1-2" presStyleLbl="fgAccFollowNode1" presStyleIdx="0" presStyleCnt="2">
        <dgm:presLayoutVars>
          <dgm:bulletEnabled val="1"/>
        </dgm:presLayoutVars>
      </dgm:prSet>
      <dgm:spPr/>
    </dgm:pt>
    <dgm:pt modelId="{046114E6-BB4C-1448-95B0-973B19C76BF6}" type="pres">
      <dgm:prSet presAssocID="{C047BA28-CDEA-449F-802E-303E4B23ECCD}" presName="ThreeConn_2-3" presStyleLbl="fgAccFollowNode1" presStyleIdx="1" presStyleCnt="2">
        <dgm:presLayoutVars>
          <dgm:bulletEnabled val="1"/>
        </dgm:presLayoutVars>
      </dgm:prSet>
      <dgm:spPr/>
    </dgm:pt>
    <dgm:pt modelId="{D24EE145-39D1-844D-AB71-1C45E1B1E1EA}" type="pres">
      <dgm:prSet presAssocID="{C047BA28-CDEA-449F-802E-303E4B23ECCD}" presName="ThreeNodes_1_text" presStyleLbl="node1" presStyleIdx="2" presStyleCnt="3">
        <dgm:presLayoutVars>
          <dgm:bulletEnabled val="1"/>
        </dgm:presLayoutVars>
      </dgm:prSet>
      <dgm:spPr/>
    </dgm:pt>
    <dgm:pt modelId="{B646D00E-0968-F845-B37B-661963FEBB12}" type="pres">
      <dgm:prSet presAssocID="{C047BA28-CDEA-449F-802E-303E4B23ECCD}" presName="ThreeNodes_2_text" presStyleLbl="node1" presStyleIdx="2" presStyleCnt="3">
        <dgm:presLayoutVars>
          <dgm:bulletEnabled val="1"/>
        </dgm:presLayoutVars>
      </dgm:prSet>
      <dgm:spPr/>
    </dgm:pt>
    <dgm:pt modelId="{E90A513B-BF5D-9C49-AC10-CCE16F046C1B}" type="pres">
      <dgm:prSet presAssocID="{C047BA28-CDEA-449F-802E-303E4B23ECCD}" presName="ThreeNodes_3_text" presStyleLbl="node1" presStyleIdx="2" presStyleCnt="3">
        <dgm:presLayoutVars>
          <dgm:bulletEnabled val="1"/>
        </dgm:presLayoutVars>
      </dgm:prSet>
      <dgm:spPr/>
    </dgm:pt>
  </dgm:ptLst>
  <dgm:cxnLst>
    <dgm:cxn modelId="{D0EE801A-8A27-4040-8C73-C231A9B2CCFA}" type="presOf" srcId="{DA3F43C7-1455-4B9F-9CBA-DA095B904F29}" destId="{046114E6-BB4C-1448-95B0-973B19C76BF6}" srcOrd="0" destOrd="0" presId="urn:microsoft.com/office/officeart/2005/8/layout/vProcess5"/>
    <dgm:cxn modelId="{8AC4A466-A4CD-844C-9E11-BC97D4E5D1AE}" type="presOf" srcId="{BCB12923-AC59-426D-AB4B-E91925B5A1DD}" destId="{E90A513B-BF5D-9C49-AC10-CCE16F046C1B}" srcOrd="1" destOrd="0" presId="urn:microsoft.com/office/officeart/2005/8/layout/vProcess5"/>
    <dgm:cxn modelId="{E3ADC386-EA15-423C-BAB6-B60D30D1F916}" srcId="{C047BA28-CDEA-449F-802E-303E4B23ECCD}" destId="{CBC6CE7B-1796-41CC-BC98-E42F003EA86A}" srcOrd="1" destOrd="0" parTransId="{BF5B7CF3-219A-4D78-B3DE-1F97D8D0E4BB}" sibTransId="{DA3F43C7-1455-4B9F-9CBA-DA095B904F29}"/>
    <dgm:cxn modelId="{A8B51A91-8811-CB49-9699-B3BCAF3B77C5}" type="presOf" srcId="{D420A17C-0FCA-4E8D-8786-AFB90820E1FB}" destId="{9317E879-9239-6E43-942F-6632D6F485E4}" srcOrd="0" destOrd="0" presId="urn:microsoft.com/office/officeart/2005/8/layout/vProcess5"/>
    <dgm:cxn modelId="{AD2834AA-67AF-C64D-8B56-7663B55B9696}" type="presOf" srcId="{C047BA28-CDEA-449F-802E-303E4B23ECCD}" destId="{CFDEC7D9-697D-C84D-943C-2E86DC8659B8}" srcOrd="0" destOrd="0" presId="urn:microsoft.com/office/officeart/2005/8/layout/vProcess5"/>
    <dgm:cxn modelId="{E08118B2-969E-0B41-B64B-5101BF5CF653}" type="presOf" srcId="{D420A17C-0FCA-4E8D-8786-AFB90820E1FB}" destId="{D24EE145-39D1-844D-AB71-1C45E1B1E1EA}" srcOrd="1" destOrd="0" presId="urn:microsoft.com/office/officeart/2005/8/layout/vProcess5"/>
    <dgm:cxn modelId="{9A69BCC4-C820-4875-8FB9-DC549211E6F8}" srcId="{C047BA28-CDEA-449F-802E-303E4B23ECCD}" destId="{BCB12923-AC59-426D-AB4B-E91925B5A1DD}" srcOrd="2" destOrd="0" parTransId="{7C7E8017-30E6-47A0-A7D4-8DC3397DE88E}" sibTransId="{C1F52F37-9259-4386-AA19-92873FAA7CD1}"/>
    <dgm:cxn modelId="{817CCDC8-9DA7-471F-8568-1376042E4836}" srcId="{C047BA28-CDEA-449F-802E-303E4B23ECCD}" destId="{D420A17C-0FCA-4E8D-8786-AFB90820E1FB}" srcOrd="0" destOrd="0" parTransId="{34590747-8E14-413E-9B16-9E26014BF0CD}" sibTransId="{E2AF95E0-1196-4B5E-BB81-AB902A79B539}"/>
    <dgm:cxn modelId="{20DA0EDA-67B5-AC4A-811C-C120826F1854}" type="presOf" srcId="{CBC6CE7B-1796-41CC-BC98-E42F003EA86A}" destId="{82A3C401-168E-6649-A1C9-BACFE2F2858C}" srcOrd="0" destOrd="0" presId="urn:microsoft.com/office/officeart/2005/8/layout/vProcess5"/>
    <dgm:cxn modelId="{C546CFE2-7165-774F-87C1-1405AD361BD0}" type="presOf" srcId="{BCB12923-AC59-426D-AB4B-E91925B5A1DD}" destId="{EBCAA88A-C79B-D34E-B37D-E5DEF76AADC6}" srcOrd="0" destOrd="0" presId="urn:microsoft.com/office/officeart/2005/8/layout/vProcess5"/>
    <dgm:cxn modelId="{C893E4E2-A97F-464E-A1F7-9E4FB4361A25}" type="presOf" srcId="{E2AF95E0-1196-4B5E-BB81-AB902A79B539}" destId="{075A69AE-52CC-EE4E-AEF0-1A383F09256A}" srcOrd="0" destOrd="0" presId="urn:microsoft.com/office/officeart/2005/8/layout/vProcess5"/>
    <dgm:cxn modelId="{3B83B4EE-3557-2F49-A442-288D477D1B5C}" type="presOf" srcId="{CBC6CE7B-1796-41CC-BC98-E42F003EA86A}" destId="{B646D00E-0968-F845-B37B-661963FEBB12}" srcOrd="1" destOrd="0" presId="urn:microsoft.com/office/officeart/2005/8/layout/vProcess5"/>
    <dgm:cxn modelId="{B13E4AD6-E870-5E4F-9E3F-204A9349885B}" type="presParOf" srcId="{CFDEC7D9-697D-C84D-943C-2E86DC8659B8}" destId="{381B50D5-886A-F243-A307-23EEC85740FB}" srcOrd="0" destOrd="0" presId="urn:microsoft.com/office/officeart/2005/8/layout/vProcess5"/>
    <dgm:cxn modelId="{0516C13C-671C-1246-9B70-3BC43D1553A4}" type="presParOf" srcId="{CFDEC7D9-697D-C84D-943C-2E86DC8659B8}" destId="{9317E879-9239-6E43-942F-6632D6F485E4}" srcOrd="1" destOrd="0" presId="urn:microsoft.com/office/officeart/2005/8/layout/vProcess5"/>
    <dgm:cxn modelId="{651BA89B-128A-6B49-B5DB-A4DE5F7FD445}" type="presParOf" srcId="{CFDEC7D9-697D-C84D-943C-2E86DC8659B8}" destId="{82A3C401-168E-6649-A1C9-BACFE2F2858C}" srcOrd="2" destOrd="0" presId="urn:microsoft.com/office/officeart/2005/8/layout/vProcess5"/>
    <dgm:cxn modelId="{7F827410-253D-674E-9D35-F776E487F03A}" type="presParOf" srcId="{CFDEC7D9-697D-C84D-943C-2E86DC8659B8}" destId="{EBCAA88A-C79B-D34E-B37D-E5DEF76AADC6}" srcOrd="3" destOrd="0" presId="urn:microsoft.com/office/officeart/2005/8/layout/vProcess5"/>
    <dgm:cxn modelId="{1DBE0E58-41BB-1643-A168-C08AADAC459B}" type="presParOf" srcId="{CFDEC7D9-697D-C84D-943C-2E86DC8659B8}" destId="{075A69AE-52CC-EE4E-AEF0-1A383F09256A}" srcOrd="4" destOrd="0" presId="urn:microsoft.com/office/officeart/2005/8/layout/vProcess5"/>
    <dgm:cxn modelId="{0325BD8D-38ED-B24A-9336-9D9480CAA882}" type="presParOf" srcId="{CFDEC7D9-697D-C84D-943C-2E86DC8659B8}" destId="{046114E6-BB4C-1448-95B0-973B19C76BF6}" srcOrd="5" destOrd="0" presId="urn:microsoft.com/office/officeart/2005/8/layout/vProcess5"/>
    <dgm:cxn modelId="{95C216E3-A508-824A-9E23-34FD1F97DB4C}" type="presParOf" srcId="{CFDEC7D9-697D-C84D-943C-2E86DC8659B8}" destId="{D24EE145-39D1-844D-AB71-1C45E1B1E1EA}" srcOrd="6" destOrd="0" presId="urn:microsoft.com/office/officeart/2005/8/layout/vProcess5"/>
    <dgm:cxn modelId="{BBC3CED3-1E8F-F44F-9A4E-064F0BE09AC9}" type="presParOf" srcId="{CFDEC7D9-697D-C84D-943C-2E86DC8659B8}" destId="{B646D00E-0968-F845-B37B-661963FEBB12}" srcOrd="7" destOrd="0" presId="urn:microsoft.com/office/officeart/2005/8/layout/vProcess5"/>
    <dgm:cxn modelId="{0A9B935A-B86C-C24B-9ADE-78FB14CEEE8B}" type="presParOf" srcId="{CFDEC7D9-697D-C84D-943C-2E86DC8659B8}" destId="{E90A513B-BF5D-9C49-AC10-CCE16F046C1B}"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A4414E0-159D-4B7F-98C7-3D20669AB68C}"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4545E872-B369-4099-86E7-423692DD68AD}">
      <dgm:prSet custT="1"/>
      <dgm:spPr/>
      <dgm:t>
        <a:bodyPr/>
        <a:lstStyle/>
        <a:p>
          <a:pPr>
            <a:lnSpc>
              <a:spcPct val="100000"/>
            </a:lnSpc>
          </a:pPr>
          <a:r>
            <a:rPr lang="en-US" sz="3000" dirty="0"/>
            <a:t>The relationship between DH researchers and the commercial sector is complex. </a:t>
          </a:r>
        </a:p>
      </dgm:t>
    </dgm:pt>
    <dgm:pt modelId="{3F170179-45AF-40E3-8F5A-59432BB3E42C}" type="parTrans" cxnId="{E76AF6D2-D800-494D-B3EE-ECAB550BDA3A}">
      <dgm:prSet/>
      <dgm:spPr/>
      <dgm:t>
        <a:bodyPr/>
        <a:lstStyle/>
        <a:p>
          <a:endParaRPr lang="en-US"/>
        </a:p>
      </dgm:t>
    </dgm:pt>
    <dgm:pt modelId="{29EFF8D0-8AEB-4E94-AE56-28BDB44BF1F4}" type="sibTrans" cxnId="{E76AF6D2-D800-494D-B3EE-ECAB550BDA3A}">
      <dgm:prSet/>
      <dgm:spPr/>
      <dgm:t>
        <a:bodyPr/>
        <a:lstStyle/>
        <a:p>
          <a:pPr>
            <a:lnSpc>
              <a:spcPct val="100000"/>
            </a:lnSpc>
          </a:pPr>
          <a:endParaRPr lang="en-US"/>
        </a:p>
      </dgm:t>
    </dgm:pt>
    <dgm:pt modelId="{2B5DB3E9-2746-46B7-B68A-EE979E289DDA}">
      <dgm:prSet custT="1"/>
      <dgm:spPr/>
      <dgm:t>
        <a:bodyPr/>
        <a:lstStyle/>
        <a:p>
          <a:pPr>
            <a:lnSpc>
              <a:spcPct val="100000"/>
            </a:lnSpc>
          </a:pPr>
          <a:r>
            <a:rPr lang="en-US" altLang="zh-CN" sz="3000" b="0" dirty="0"/>
            <a:t>There is sometimes some “suspicion towards commercial partners”.</a:t>
          </a:r>
        </a:p>
        <a:p>
          <a:pPr>
            <a:lnSpc>
              <a:spcPct val="100000"/>
            </a:lnSpc>
          </a:pPr>
          <a:r>
            <a:rPr lang="en-US" altLang="zh-CN" sz="3000" b="0" dirty="0"/>
            <a:t>DH should “plant its flag a little bit more” and build stronger connections with the commercial sector, through work placements, sponsorship opportunities and fellowships for people to move the other way from industry.</a:t>
          </a:r>
        </a:p>
      </dgm:t>
    </dgm:pt>
    <dgm:pt modelId="{258AA7B2-0D6D-4DEE-91C3-563A9749E1D6}" type="parTrans" cxnId="{FFA76CD0-FAF0-4CD4-9C0B-BBBA1356BF77}">
      <dgm:prSet/>
      <dgm:spPr/>
      <dgm:t>
        <a:bodyPr/>
        <a:lstStyle/>
        <a:p>
          <a:endParaRPr lang="en-US"/>
        </a:p>
      </dgm:t>
    </dgm:pt>
    <dgm:pt modelId="{3B5CA277-DE56-43E4-A5CC-63BA4FB6187D}" type="sibTrans" cxnId="{FFA76CD0-FAF0-4CD4-9C0B-BBBA1356BF77}">
      <dgm:prSet/>
      <dgm:spPr/>
      <dgm:t>
        <a:bodyPr/>
        <a:lstStyle/>
        <a:p>
          <a:pPr>
            <a:lnSpc>
              <a:spcPct val="100000"/>
            </a:lnSpc>
          </a:pPr>
          <a:endParaRPr lang="en-US"/>
        </a:p>
      </dgm:t>
    </dgm:pt>
    <dgm:pt modelId="{1E065D3E-E984-4076-825F-C41D20DE1330}">
      <dgm:prSet custT="1"/>
      <dgm:spPr/>
      <dgm:t>
        <a:bodyPr/>
        <a:lstStyle/>
        <a:p>
          <a:pPr>
            <a:lnSpc>
              <a:spcPct val="100000"/>
            </a:lnSpc>
          </a:pPr>
          <a:r>
            <a:rPr lang="en-US" sz="3000" dirty="0"/>
            <a:t>There is potential for the digital humanities to have a stronger, deeper and more multi-layered relationship with the commercial sector.</a:t>
          </a:r>
        </a:p>
        <a:p>
          <a:pPr>
            <a:lnSpc>
              <a:spcPct val="100000"/>
            </a:lnSpc>
          </a:pPr>
          <a:endParaRPr lang="en-US" sz="3000" dirty="0"/>
        </a:p>
      </dgm:t>
    </dgm:pt>
    <dgm:pt modelId="{37AFA1EB-B574-4104-9A32-806B8EE52DBD}" type="parTrans" cxnId="{3D090227-EF1A-46EC-BE31-1E1EC17A173E}">
      <dgm:prSet/>
      <dgm:spPr/>
      <dgm:t>
        <a:bodyPr/>
        <a:lstStyle/>
        <a:p>
          <a:endParaRPr lang="en-US"/>
        </a:p>
      </dgm:t>
    </dgm:pt>
    <dgm:pt modelId="{21EBA6FD-BE21-4A83-A69A-9D72F359DCFC}" type="sibTrans" cxnId="{3D090227-EF1A-46EC-BE31-1E1EC17A173E}">
      <dgm:prSet/>
      <dgm:spPr/>
      <dgm:t>
        <a:bodyPr/>
        <a:lstStyle/>
        <a:p>
          <a:pPr>
            <a:lnSpc>
              <a:spcPct val="100000"/>
            </a:lnSpc>
          </a:pPr>
          <a:endParaRPr lang="en-US"/>
        </a:p>
      </dgm:t>
    </dgm:pt>
    <dgm:pt modelId="{3F950F18-6FE2-4C3B-A94D-CA222EB87D37}">
      <dgm:prSet custT="1"/>
      <dgm:spPr/>
      <dgm:t>
        <a:bodyPr/>
        <a:lstStyle/>
        <a:p>
          <a:pPr>
            <a:lnSpc>
              <a:spcPct val="100000"/>
            </a:lnSpc>
          </a:pPr>
          <a:r>
            <a:rPr lang="en-US" sz="3000" dirty="0"/>
            <a:t>The danger here is that this may blur the line between scholarship and commercial innovation, sometimes diluting academic priorities or creating reputational risks.</a:t>
          </a:r>
        </a:p>
      </dgm:t>
    </dgm:pt>
    <dgm:pt modelId="{4D5E0E5A-94A8-4A35-94B4-E4597E2F9087}" type="parTrans" cxnId="{514BCA3C-1340-4BC8-90D2-644F623E3195}">
      <dgm:prSet/>
      <dgm:spPr/>
      <dgm:t>
        <a:bodyPr/>
        <a:lstStyle/>
        <a:p>
          <a:endParaRPr lang="en-US"/>
        </a:p>
      </dgm:t>
    </dgm:pt>
    <dgm:pt modelId="{A86DFFCD-9D02-4AF6-BA3D-47032221A0FA}" type="sibTrans" cxnId="{514BCA3C-1340-4BC8-90D2-644F623E3195}">
      <dgm:prSet/>
      <dgm:spPr/>
      <dgm:t>
        <a:bodyPr/>
        <a:lstStyle/>
        <a:p>
          <a:endParaRPr lang="en-US"/>
        </a:p>
      </dgm:t>
    </dgm:pt>
    <dgm:pt modelId="{6B10555B-601F-42E9-B70D-09A2716FDE6C}" type="pres">
      <dgm:prSet presAssocID="{2A4414E0-159D-4B7F-98C7-3D20669AB68C}" presName="root" presStyleCnt="0">
        <dgm:presLayoutVars>
          <dgm:dir/>
          <dgm:resizeHandles val="exact"/>
        </dgm:presLayoutVars>
      </dgm:prSet>
      <dgm:spPr/>
    </dgm:pt>
    <dgm:pt modelId="{E3379EA4-6A44-4396-97A6-A8CD357F55B9}" type="pres">
      <dgm:prSet presAssocID="{2A4414E0-159D-4B7F-98C7-3D20669AB68C}" presName="container" presStyleCnt="0">
        <dgm:presLayoutVars>
          <dgm:dir/>
          <dgm:resizeHandles val="exact"/>
        </dgm:presLayoutVars>
      </dgm:prSet>
      <dgm:spPr/>
    </dgm:pt>
    <dgm:pt modelId="{4497DF3C-5BED-46FD-9A54-D0866D8991E9}" type="pres">
      <dgm:prSet presAssocID="{4545E872-B369-4099-86E7-423692DD68AD}" presName="compNode" presStyleCnt="0"/>
      <dgm:spPr/>
    </dgm:pt>
    <dgm:pt modelId="{B0734FC0-2EF8-4895-80A6-71024A8C735C}" type="pres">
      <dgm:prSet presAssocID="{4545E872-B369-4099-86E7-423692DD68AD}" presName="iconBgRect" presStyleLbl="bgShp" presStyleIdx="0" presStyleCnt="4"/>
      <dgm:spPr/>
    </dgm:pt>
    <dgm:pt modelId="{DBABB004-D286-4E9F-81F8-B9063369CA29}" type="pres">
      <dgm:prSet presAssocID="{4545E872-B369-4099-86E7-423692DD68AD}"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Research"/>
        </a:ext>
      </dgm:extLst>
    </dgm:pt>
    <dgm:pt modelId="{BE3C0AE7-3B87-4E9D-853A-364A7706B392}" type="pres">
      <dgm:prSet presAssocID="{4545E872-B369-4099-86E7-423692DD68AD}" presName="spaceRect" presStyleCnt="0"/>
      <dgm:spPr/>
    </dgm:pt>
    <dgm:pt modelId="{B81F3A53-9E53-40ED-BF53-36F1640EC12B}" type="pres">
      <dgm:prSet presAssocID="{4545E872-B369-4099-86E7-423692DD68AD}" presName="textRect" presStyleLbl="revTx" presStyleIdx="0" presStyleCnt="4">
        <dgm:presLayoutVars>
          <dgm:chMax val="1"/>
          <dgm:chPref val="1"/>
        </dgm:presLayoutVars>
      </dgm:prSet>
      <dgm:spPr/>
    </dgm:pt>
    <dgm:pt modelId="{443E2D8B-B558-4244-B4BB-FACD984B88A9}" type="pres">
      <dgm:prSet presAssocID="{29EFF8D0-8AEB-4E94-AE56-28BDB44BF1F4}" presName="sibTrans" presStyleLbl="sibTrans2D1" presStyleIdx="0" presStyleCnt="0"/>
      <dgm:spPr/>
    </dgm:pt>
    <dgm:pt modelId="{A3A797A1-3839-4EF6-AE65-6A9F9DFE50F0}" type="pres">
      <dgm:prSet presAssocID="{2B5DB3E9-2746-46B7-B68A-EE979E289DDA}" presName="compNode" presStyleCnt="0"/>
      <dgm:spPr/>
    </dgm:pt>
    <dgm:pt modelId="{F3B9D65C-E581-4E4E-953B-AEA61CB6812D}" type="pres">
      <dgm:prSet presAssocID="{2B5DB3E9-2746-46B7-B68A-EE979E289DDA}" presName="iconBgRect" presStyleLbl="bgShp" presStyleIdx="1" presStyleCnt="4"/>
      <dgm:spPr/>
    </dgm:pt>
    <dgm:pt modelId="{4DBAC959-E74C-4D7D-8528-1A8EC18245F1}" type="pres">
      <dgm:prSet presAssocID="{2B5DB3E9-2746-46B7-B68A-EE979E289DDA}" presName="iconRect" presStyleLbl="node1" presStyleIdx="1" presStyleCnt="4"/>
      <dgm:spPr>
        <a:blipFill>
          <a:blip xmlns:r="http://schemas.openxmlformats.org/officeDocument/2006/relationships" r:embed="rId3"/>
          <a:srcRect/>
          <a:stretch>
            <a:fillRect l="-27000" r="-27000"/>
          </a:stretch>
        </a:blipFill>
        <a:effectLst>
          <a:outerShdw blurRad="50800" dist="50800" dir="5400000" algn="ctr" rotWithShape="0">
            <a:srgbClr val="000000"/>
          </a:outerShdw>
        </a:effectLst>
      </dgm:spPr>
    </dgm:pt>
    <dgm:pt modelId="{0F20AFF5-48D9-4037-95A1-F74397243FF9}" type="pres">
      <dgm:prSet presAssocID="{2B5DB3E9-2746-46B7-B68A-EE979E289DDA}" presName="spaceRect" presStyleCnt="0"/>
      <dgm:spPr/>
    </dgm:pt>
    <dgm:pt modelId="{BA2E4D83-EE40-49E7-AEF7-A4AC6C183EDC}" type="pres">
      <dgm:prSet presAssocID="{2B5DB3E9-2746-46B7-B68A-EE979E289DDA}" presName="textRect" presStyleLbl="revTx" presStyleIdx="1" presStyleCnt="4" custLinFactNeighborX="1163" custLinFactNeighborY="9489">
        <dgm:presLayoutVars>
          <dgm:chMax val="1"/>
          <dgm:chPref val="1"/>
        </dgm:presLayoutVars>
      </dgm:prSet>
      <dgm:spPr/>
    </dgm:pt>
    <dgm:pt modelId="{99D18104-4EB2-4405-B12C-DCF0F04522E2}" type="pres">
      <dgm:prSet presAssocID="{3B5CA277-DE56-43E4-A5CC-63BA4FB6187D}" presName="sibTrans" presStyleLbl="sibTrans2D1" presStyleIdx="0" presStyleCnt="0"/>
      <dgm:spPr/>
    </dgm:pt>
    <dgm:pt modelId="{2E8A6FB4-D5D4-472D-84B3-09CB32B37091}" type="pres">
      <dgm:prSet presAssocID="{1E065D3E-E984-4076-825F-C41D20DE1330}" presName="compNode" presStyleCnt="0"/>
      <dgm:spPr/>
    </dgm:pt>
    <dgm:pt modelId="{7F2AD3E3-BA67-4326-96BE-F4073F35C20D}" type="pres">
      <dgm:prSet presAssocID="{1E065D3E-E984-4076-825F-C41D20DE1330}" presName="iconBgRect" presStyleLbl="bgShp" presStyleIdx="2" presStyleCnt="4"/>
      <dgm:spPr/>
    </dgm:pt>
    <dgm:pt modelId="{61889FB8-465A-4D0E-A157-30CC05611365}" type="pres">
      <dgm:prSet presAssocID="{1E065D3E-E984-4076-825F-C41D20DE1330}" presName="iconRect" presStyleLbl="node1" presStyleIdx="2" presStyleCnt="4"/>
      <dgm:spPr>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dgm:spPr>
      <dgm:extLst>
        <a:ext uri="{E40237B7-FDA0-4F09-8148-C483321AD2D9}">
          <dgm14:cNvPr xmlns:dgm14="http://schemas.microsoft.com/office/drawing/2010/diagram" id="0" name="" descr="Classroom"/>
        </a:ext>
      </dgm:extLst>
    </dgm:pt>
    <dgm:pt modelId="{5B4935E7-85BF-4BBB-9C94-8CBEA5662139}" type="pres">
      <dgm:prSet presAssocID="{1E065D3E-E984-4076-825F-C41D20DE1330}" presName="spaceRect" presStyleCnt="0"/>
      <dgm:spPr/>
    </dgm:pt>
    <dgm:pt modelId="{867CC0FD-8F33-4ACD-B1F6-797F35F2F504}" type="pres">
      <dgm:prSet presAssocID="{1E065D3E-E984-4076-825F-C41D20DE1330}" presName="textRect" presStyleLbl="revTx" presStyleIdx="2" presStyleCnt="4">
        <dgm:presLayoutVars>
          <dgm:chMax val="1"/>
          <dgm:chPref val="1"/>
        </dgm:presLayoutVars>
      </dgm:prSet>
      <dgm:spPr/>
    </dgm:pt>
    <dgm:pt modelId="{16955986-A70D-446D-BAB4-9C61389BE187}" type="pres">
      <dgm:prSet presAssocID="{21EBA6FD-BE21-4A83-A69A-9D72F359DCFC}" presName="sibTrans" presStyleLbl="sibTrans2D1" presStyleIdx="0" presStyleCnt="0"/>
      <dgm:spPr/>
    </dgm:pt>
    <dgm:pt modelId="{37E3BF94-2E4B-437B-9411-FD904C825D45}" type="pres">
      <dgm:prSet presAssocID="{3F950F18-6FE2-4C3B-A94D-CA222EB87D37}" presName="compNode" presStyleCnt="0"/>
      <dgm:spPr/>
    </dgm:pt>
    <dgm:pt modelId="{26DFA7B7-D3F1-4778-93EE-2730E11B739E}" type="pres">
      <dgm:prSet presAssocID="{3F950F18-6FE2-4C3B-A94D-CA222EB87D37}" presName="iconBgRect" presStyleLbl="bgShp" presStyleIdx="3" presStyleCnt="4"/>
      <dgm:spPr>
        <a:solidFill>
          <a:schemeClr val="accent5">
            <a:lumMod val="40000"/>
            <a:lumOff val="60000"/>
          </a:schemeClr>
        </a:solidFill>
      </dgm:spPr>
    </dgm:pt>
    <dgm:pt modelId="{F005C746-6FE1-4A67-9A36-5EAEBCD791B3}" type="pres">
      <dgm:prSet presAssocID="{3F950F18-6FE2-4C3B-A94D-CA222EB87D37}" presName="iconRect" presStyleLbl="node1" presStyleIdx="3" presStyleCnt="4"/>
      <dgm:spPr>
        <a:blipFill dpi="0" rotWithShape="1">
          <a:blip xmlns:r="http://schemas.openxmlformats.org/officeDocument/2006/relationships" r:embed="rId6"/>
          <a:srcRect/>
          <a:stretch>
            <a:fillRect l="-27000" r="-27000"/>
          </a:stretch>
        </a:blipFill>
        <a:effectLst>
          <a:outerShdw blurRad="50800" dist="50800" dir="5400000" algn="ctr" rotWithShape="0">
            <a:srgbClr val="000000">
              <a:alpha val="43137"/>
            </a:srgbClr>
          </a:outerShdw>
        </a:effectLst>
      </dgm:spPr>
    </dgm:pt>
    <dgm:pt modelId="{B9723698-3374-4A76-B8DE-BA86A1FD0C5E}" type="pres">
      <dgm:prSet presAssocID="{3F950F18-6FE2-4C3B-A94D-CA222EB87D37}" presName="spaceRect" presStyleCnt="0"/>
      <dgm:spPr/>
    </dgm:pt>
    <dgm:pt modelId="{8598BF1A-01DD-4C76-9DE1-267898781836}" type="pres">
      <dgm:prSet presAssocID="{3F950F18-6FE2-4C3B-A94D-CA222EB87D37}" presName="textRect" presStyleLbl="revTx" presStyleIdx="3" presStyleCnt="4">
        <dgm:presLayoutVars>
          <dgm:chMax val="1"/>
          <dgm:chPref val="1"/>
        </dgm:presLayoutVars>
      </dgm:prSet>
      <dgm:spPr/>
    </dgm:pt>
  </dgm:ptLst>
  <dgm:cxnLst>
    <dgm:cxn modelId="{4B6C6A08-1F78-4541-AE8D-71CC9AD308CC}" type="presOf" srcId="{21EBA6FD-BE21-4A83-A69A-9D72F359DCFC}" destId="{16955986-A70D-446D-BAB4-9C61389BE187}" srcOrd="0" destOrd="0" presId="urn:microsoft.com/office/officeart/2018/2/layout/IconCircleList"/>
    <dgm:cxn modelId="{3D090227-EF1A-46EC-BE31-1E1EC17A173E}" srcId="{2A4414E0-159D-4B7F-98C7-3D20669AB68C}" destId="{1E065D3E-E984-4076-825F-C41D20DE1330}" srcOrd="2" destOrd="0" parTransId="{37AFA1EB-B574-4104-9A32-806B8EE52DBD}" sibTransId="{21EBA6FD-BE21-4A83-A69A-9D72F359DCFC}"/>
    <dgm:cxn modelId="{88EC2E2A-D9DA-4345-A339-58A2B62A6091}" type="presOf" srcId="{29EFF8D0-8AEB-4E94-AE56-28BDB44BF1F4}" destId="{443E2D8B-B558-4244-B4BB-FACD984B88A9}" srcOrd="0" destOrd="0" presId="urn:microsoft.com/office/officeart/2018/2/layout/IconCircleList"/>
    <dgm:cxn modelId="{514BCA3C-1340-4BC8-90D2-644F623E3195}" srcId="{2A4414E0-159D-4B7F-98C7-3D20669AB68C}" destId="{3F950F18-6FE2-4C3B-A94D-CA222EB87D37}" srcOrd="3" destOrd="0" parTransId="{4D5E0E5A-94A8-4A35-94B4-E4597E2F9087}" sibTransId="{A86DFFCD-9D02-4AF6-BA3D-47032221A0FA}"/>
    <dgm:cxn modelId="{2C262949-6A67-C44D-AE96-FA9AD1558F20}" type="presOf" srcId="{2B5DB3E9-2746-46B7-B68A-EE979E289DDA}" destId="{BA2E4D83-EE40-49E7-AEF7-A4AC6C183EDC}" srcOrd="0" destOrd="0" presId="urn:microsoft.com/office/officeart/2018/2/layout/IconCircleList"/>
    <dgm:cxn modelId="{D150DE6B-FF80-C146-B263-AF853AF51DF8}" type="presOf" srcId="{3B5CA277-DE56-43E4-A5CC-63BA4FB6187D}" destId="{99D18104-4EB2-4405-B12C-DCF0F04522E2}" srcOrd="0" destOrd="0" presId="urn:microsoft.com/office/officeart/2018/2/layout/IconCircleList"/>
    <dgm:cxn modelId="{24B00A7C-39F4-A042-86E8-D9D0268F4DFC}" type="presOf" srcId="{3F950F18-6FE2-4C3B-A94D-CA222EB87D37}" destId="{8598BF1A-01DD-4C76-9DE1-267898781836}" srcOrd="0" destOrd="0" presId="urn:microsoft.com/office/officeart/2018/2/layout/IconCircleList"/>
    <dgm:cxn modelId="{86E20684-8E95-9A46-8B29-C6ABCEC53A4A}" type="presOf" srcId="{2A4414E0-159D-4B7F-98C7-3D20669AB68C}" destId="{6B10555B-601F-42E9-B70D-09A2716FDE6C}" srcOrd="0" destOrd="0" presId="urn:microsoft.com/office/officeart/2018/2/layout/IconCircleList"/>
    <dgm:cxn modelId="{EC8B68CA-7980-FA4A-86D6-20C83B6FE6F0}" type="presOf" srcId="{4545E872-B369-4099-86E7-423692DD68AD}" destId="{B81F3A53-9E53-40ED-BF53-36F1640EC12B}" srcOrd="0" destOrd="0" presId="urn:microsoft.com/office/officeart/2018/2/layout/IconCircleList"/>
    <dgm:cxn modelId="{FFA76CD0-FAF0-4CD4-9C0B-BBBA1356BF77}" srcId="{2A4414E0-159D-4B7F-98C7-3D20669AB68C}" destId="{2B5DB3E9-2746-46B7-B68A-EE979E289DDA}" srcOrd="1" destOrd="0" parTransId="{258AA7B2-0D6D-4DEE-91C3-563A9749E1D6}" sibTransId="{3B5CA277-DE56-43E4-A5CC-63BA4FB6187D}"/>
    <dgm:cxn modelId="{E76AF6D2-D800-494D-B3EE-ECAB550BDA3A}" srcId="{2A4414E0-159D-4B7F-98C7-3D20669AB68C}" destId="{4545E872-B369-4099-86E7-423692DD68AD}" srcOrd="0" destOrd="0" parTransId="{3F170179-45AF-40E3-8F5A-59432BB3E42C}" sibTransId="{29EFF8D0-8AEB-4E94-AE56-28BDB44BF1F4}"/>
    <dgm:cxn modelId="{226761DB-0110-2840-8BE8-3E85BD53BFEE}" type="presOf" srcId="{1E065D3E-E984-4076-825F-C41D20DE1330}" destId="{867CC0FD-8F33-4ACD-B1F6-797F35F2F504}" srcOrd="0" destOrd="0" presId="urn:microsoft.com/office/officeart/2018/2/layout/IconCircleList"/>
    <dgm:cxn modelId="{9BA72421-2045-B04F-AB53-B4D5EF06A22E}" type="presParOf" srcId="{6B10555B-601F-42E9-B70D-09A2716FDE6C}" destId="{E3379EA4-6A44-4396-97A6-A8CD357F55B9}" srcOrd="0" destOrd="0" presId="urn:microsoft.com/office/officeart/2018/2/layout/IconCircleList"/>
    <dgm:cxn modelId="{2D6C59DD-2B3F-C144-B70C-9F98B701CA83}" type="presParOf" srcId="{E3379EA4-6A44-4396-97A6-A8CD357F55B9}" destId="{4497DF3C-5BED-46FD-9A54-D0866D8991E9}" srcOrd="0" destOrd="0" presId="urn:microsoft.com/office/officeart/2018/2/layout/IconCircleList"/>
    <dgm:cxn modelId="{9DAD1D1F-9907-8E4E-8069-22739F8226F3}" type="presParOf" srcId="{4497DF3C-5BED-46FD-9A54-D0866D8991E9}" destId="{B0734FC0-2EF8-4895-80A6-71024A8C735C}" srcOrd="0" destOrd="0" presId="urn:microsoft.com/office/officeart/2018/2/layout/IconCircleList"/>
    <dgm:cxn modelId="{91C29CD8-2B18-324C-A82B-A9D1ED8A0A73}" type="presParOf" srcId="{4497DF3C-5BED-46FD-9A54-D0866D8991E9}" destId="{DBABB004-D286-4E9F-81F8-B9063369CA29}" srcOrd="1" destOrd="0" presId="urn:microsoft.com/office/officeart/2018/2/layout/IconCircleList"/>
    <dgm:cxn modelId="{D533B0C9-1B85-184B-BBA3-7CB3BA48D573}" type="presParOf" srcId="{4497DF3C-5BED-46FD-9A54-D0866D8991E9}" destId="{BE3C0AE7-3B87-4E9D-853A-364A7706B392}" srcOrd="2" destOrd="0" presId="urn:microsoft.com/office/officeart/2018/2/layout/IconCircleList"/>
    <dgm:cxn modelId="{157741BE-0C19-D64E-A2C2-7A3D6D46039C}" type="presParOf" srcId="{4497DF3C-5BED-46FD-9A54-D0866D8991E9}" destId="{B81F3A53-9E53-40ED-BF53-36F1640EC12B}" srcOrd="3" destOrd="0" presId="urn:microsoft.com/office/officeart/2018/2/layout/IconCircleList"/>
    <dgm:cxn modelId="{40C9E2B6-5445-B34F-96D3-9E6C95E50A83}" type="presParOf" srcId="{E3379EA4-6A44-4396-97A6-A8CD357F55B9}" destId="{443E2D8B-B558-4244-B4BB-FACD984B88A9}" srcOrd="1" destOrd="0" presId="urn:microsoft.com/office/officeart/2018/2/layout/IconCircleList"/>
    <dgm:cxn modelId="{4586D35E-9207-2B4D-876F-D1340EFA070F}" type="presParOf" srcId="{E3379EA4-6A44-4396-97A6-A8CD357F55B9}" destId="{A3A797A1-3839-4EF6-AE65-6A9F9DFE50F0}" srcOrd="2" destOrd="0" presId="urn:microsoft.com/office/officeart/2018/2/layout/IconCircleList"/>
    <dgm:cxn modelId="{1830CADE-8367-4945-8C66-84E9698BAF1C}" type="presParOf" srcId="{A3A797A1-3839-4EF6-AE65-6A9F9DFE50F0}" destId="{F3B9D65C-E581-4E4E-953B-AEA61CB6812D}" srcOrd="0" destOrd="0" presId="urn:microsoft.com/office/officeart/2018/2/layout/IconCircleList"/>
    <dgm:cxn modelId="{3AF4572F-682E-A641-98E6-4691450E1827}" type="presParOf" srcId="{A3A797A1-3839-4EF6-AE65-6A9F9DFE50F0}" destId="{4DBAC959-E74C-4D7D-8528-1A8EC18245F1}" srcOrd="1" destOrd="0" presId="urn:microsoft.com/office/officeart/2018/2/layout/IconCircleList"/>
    <dgm:cxn modelId="{02683A8F-DE79-3749-88AA-E6B0884BA0B1}" type="presParOf" srcId="{A3A797A1-3839-4EF6-AE65-6A9F9DFE50F0}" destId="{0F20AFF5-48D9-4037-95A1-F74397243FF9}" srcOrd="2" destOrd="0" presId="urn:microsoft.com/office/officeart/2018/2/layout/IconCircleList"/>
    <dgm:cxn modelId="{3B971D43-9EBC-F745-BAE6-0546AABDA16D}" type="presParOf" srcId="{A3A797A1-3839-4EF6-AE65-6A9F9DFE50F0}" destId="{BA2E4D83-EE40-49E7-AEF7-A4AC6C183EDC}" srcOrd="3" destOrd="0" presId="urn:microsoft.com/office/officeart/2018/2/layout/IconCircleList"/>
    <dgm:cxn modelId="{52FB1C46-5179-E745-88DB-1E13E687A488}" type="presParOf" srcId="{E3379EA4-6A44-4396-97A6-A8CD357F55B9}" destId="{99D18104-4EB2-4405-B12C-DCF0F04522E2}" srcOrd="3" destOrd="0" presId="urn:microsoft.com/office/officeart/2018/2/layout/IconCircleList"/>
    <dgm:cxn modelId="{6074239F-23BF-A348-8815-4A92AB41A460}" type="presParOf" srcId="{E3379EA4-6A44-4396-97A6-A8CD357F55B9}" destId="{2E8A6FB4-D5D4-472D-84B3-09CB32B37091}" srcOrd="4" destOrd="0" presId="urn:microsoft.com/office/officeart/2018/2/layout/IconCircleList"/>
    <dgm:cxn modelId="{13AAE743-D2A0-844B-9AFE-A764F854DF12}" type="presParOf" srcId="{2E8A6FB4-D5D4-472D-84B3-09CB32B37091}" destId="{7F2AD3E3-BA67-4326-96BE-F4073F35C20D}" srcOrd="0" destOrd="0" presId="urn:microsoft.com/office/officeart/2018/2/layout/IconCircleList"/>
    <dgm:cxn modelId="{25E01025-A549-B849-B9D8-EE922E8587EA}" type="presParOf" srcId="{2E8A6FB4-D5D4-472D-84B3-09CB32B37091}" destId="{61889FB8-465A-4D0E-A157-30CC05611365}" srcOrd="1" destOrd="0" presId="urn:microsoft.com/office/officeart/2018/2/layout/IconCircleList"/>
    <dgm:cxn modelId="{2BB93EE6-8593-8543-AE09-03047401AB53}" type="presParOf" srcId="{2E8A6FB4-D5D4-472D-84B3-09CB32B37091}" destId="{5B4935E7-85BF-4BBB-9C94-8CBEA5662139}" srcOrd="2" destOrd="0" presId="urn:microsoft.com/office/officeart/2018/2/layout/IconCircleList"/>
    <dgm:cxn modelId="{CE64C106-7835-5244-B819-3663E422ED95}" type="presParOf" srcId="{2E8A6FB4-D5D4-472D-84B3-09CB32B37091}" destId="{867CC0FD-8F33-4ACD-B1F6-797F35F2F504}" srcOrd="3" destOrd="0" presId="urn:microsoft.com/office/officeart/2018/2/layout/IconCircleList"/>
    <dgm:cxn modelId="{2A69E14E-1381-334C-B2A6-0EC93BFD0650}" type="presParOf" srcId="{E3379EA4-6A44-4396-97A6-A8CD357F55B9}" destId="{16955986-A70D-446D-BAB4-9C61389BE187}" srcOrd="5" destOrd="0" presId="urn:microsoft.com/office/officeart/2018/2/layout/IconCircleList"/>
    <dgm:cxn modelId="{F929A29F-36B2-9249-B957-757F1837B7FA}" type="presParOf" srcId="{E3379EA4-6A44-4396-97A6-A8CD357F55B9}" destId="{37E3BF94-2E4B-437B-9411-FD904C825D45}" srcOrd="6" destOrd="0" presId="urn:microsoft.com/office/officeart/2018/2/layout/IconCircleList"/>
    <dgm:cxn modelId="{A47DA0E9-6FB7-1D48-A1C1-800ED599FACD}" type="presParOf" srcId="{37E3BF94-2E4B-437B-9411-FD904C825D45}" destId="{26DFA7B7-D3F1-4778-93EE-2730E11B739E}" srcOrd="0" destOrd="0" presId="urn:microsoft.com/office/officeart/2018/2/layout/IconCircleList"/>
    <dgm:cxn modelId="{48FEEA01-9333-6B41-A0B5-F35670B5EE20}" type="presParOf" srcId="{37E3BF94-2E4B-437B-9411-FD904C825D45}" destId="{F005C746-6FE1-4A67-9A36-5EAEBCD791B3}" srcOrd="1" destOrd="0" presId="urn:microsoft.com/office/officeart/2018/2/layout/IconCircleList"/>
    <dgm:cxn modelId="{22D9A109-9FC7-DE40-B4F8-930EF07815BD}" type="presParOf" srcId="{37E3BF94-2E4B-437B-9411-FD904C825D45}" destId="{B9723698-3374-4A76-B8DE-BA86A1FD0C5E}" srcOrd="2" destOrd="0" presId="urn:microsoft.com/office/officeart/2018/2/layout/IconCircleList"/>
    <dgm:cxn modelId="{B107D24D-21CA-384B-AB1F-7AB6B09FBF3D}" type="presParOf" srcId="{37E3BF94-2E4B-437B-9411-FD904C825D45}" destId="{8598BF1A-01DD-4C76-9DE1-267898781836}"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047BA28-CDEA-449F-802E-303E4B23ECCD}"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D420A17C-0FCA-4E8D-8786-AFB90820E1FB}">
      <dgm:prSet/>
      <dgm:spPr/>
      <dgm:t>
        <a:bodyPr/>
        <a:lstStyle/>
        <a:p>
          <a:pPr algn="just"/>
          <a:r>
            <a:rPr lang="en-US" dirty="0"/>
            <a:t>The respondents identify UK’s “long history of DH </a:t>
          </a:r>
          <a:r>
            <a:rPr lang="en-US" dirty="0" err="1"/>
            <a:t>centres</a:t>
          </a:r>
          <a:r>
            <a:rPr lang="en-US" dirty="0"/>
            <a:t> and departments” as a factor which has given the field greater visibility in the UK – because it has cemented the notion that digital humanities is doing serious and meaningful academic research – and which has helped it to achieve stronger institutional support. </a:t>
          </a:r>
        </a:p>
      </dgm:t>
    </dgm:pt>
    <dgm:pt modelId="{34590747-8E14-413E-9B16-9E26014BF0CD}" type="parTrans" cxnId="{817CCDC8-9DA7-471F-8568-1376042E4836}">
      <dgm:prSet/>
      <dgm:spPr/>
      <dgm:t>
        <a:bodyPr/>
        <a:lstStyle/>
        <a:p>
          <a:endParaRPr lang="en-US"/>
        </a:p>
      </dgm:t>
    </dgm:pt>
    <dgm:pt modelId="{E2AF95E0-1196-4B5E-BB81-AB902A79B539}" type="sibTrans" cxnId="{817CCDC8-9DA7-471F-8568-1376042E4836}">
      <dgm:prSet/>
      <dgm:spPr/>
      <dgm:t>
        <a:bodyPr/>
        <a:lstStyle/>
        <a:p>
          <a:endParaRPr lang="en-US"/>
        </a:p>
      </dgm:t>
    </dgm:pt>
    <dgm:pt modelId="{CBC6CE7B-1796-41CC-BC98-E42F003EA86A}">
      <dgm:prSet/>
      <dgm:spPr/>
      <dgm:t>
        <a:bodyPr/>
        <a:lstStyle/>
        <a:p>
          <a:r>
            <a:rPr lang="en-US" dirty="0"/>
            <a:t>Most UK interviewees feel that their institutions are generally supportive of the digital humanities, even if they do not always understand it well: “they kind of know that they want something digital, but they don’t really understand what that is”. </a:t>
          </a:r>
        </a:p>
      </dgm:t>
    </dgm:pt>
    <dgm:pt modelId="{BF5B7CF3-219A-4D78-B3DE-1F97D8D0E4BB}" type="parTrans" cxnId="{E3ADC386-EA15-423C-BAB6-B60D30D1F916}">
      <dgm:prSet/>
      <dgm:spPr/>
      <dgm:t>
        <a:bodyPr/>
        <a:lstStyle/>
        <a:p>
          <a:endParaRPr lang="en-US"/>
        </a:p>
      </dgm:t>
    </dgm:pt>
    <dgm:pt modelId="{DA3F43C7-1455-4B9F-9CBA-DA095B904F29}" type="sibTrans" cxnId="{E3ADC386-EA15-423C-BAB6-B60D30D1F916}">
      <dgm:prSet/>
      <dgm:spPr/>
      <dgm:t>
        <a:bodyPr/>
        <a:lstStyle/>
        <a:p>
          <a:endParaRPr lang="en-US"/>
        </a:p>
      </dgm:t>
    </dgm:pt>
    <dgm:pt modelId="{BCB12923-AC59-426D-AB4B-E91925B5A1DD}">
      <dgm:prSet/>
      <dgm:spPr/>
      <dgm:t>
        <a:bodyPr/>
        <a:lstStyle/>
        <a:p>
          <a:r>
            <a:rPr lang="en-US" dirty="0"/>
            <a:t>But – there is a structural divide between a minority of institutions with relatively well-resourced departments or </a:t>
          </a:r>
          <a:r>
            <a:rPr lang="en-US" dirty="0" err="1"/>
            <a:t>centres</a:t>
          </a:r>
          <a:r>
            <a:rPr lang="en-US" dirty="0"/>
            <a:t> who have been able to achieve “a certain critical mass”, and who can therefore sustain DH profiles and activity, and a majority of universities or other institutions where work in DH is more tenuous. </a:t>
          </a:r>
        </a:p>
      </dgm:t>
    </dgm:pt>
    <dgm:pt modelId="{7C7E8017-30E6-47A0-A7D4-8DC3397DE88E}" type="parTrans" cxnId="{9A69BCC4-C820-4875-8FB9-DC549211E6F8}">
      <dgm:prSet/>
      <dgm:spPr/>
      <dgm:t>
        <a:bodyPr/>
        <a:lstStyle/>
        <a:p>
          <a:endParaRPr lang="en-US"/>
        </a:p>
      </dgm:t>
    </dgm:pt>
    <dgm:pt modelId="{C1F52F37-9259-4386-AA19-92873FAA7CD1}" type="sibTrans" cxnId="{9A69BCC4-C820-4875-8FB9-DC549211E6F8}">
      <dgm:prSet/>
      <dgm:spPr/>
      <dgm:t>
        <a:bodyPr/>
        <a:lstStyle/>
        <a:p>
          <a:endParaRPr lang="en-US"/>
        </a:p>
      </dgm:t>
    </dgm:pt>
    <dgm:pt modelId="{CFDEC7D9-697D-C84D-943C-2E86DC8659B8}" type="pres">
      <dgm:prSet presAssocID="{C047BA28-CDEA-449F-802E-303E4B23ECCD}" presName="outerComposite" presStyleCnt="0">
        <dgm:presLayoutVars>
          <dgm:chMax val="5"/>
          <dgm:dir/>
          <dgm:resizeHandles val="exact"/>
        </dgm:presLayoutVars>
      </dgm:prSet>
      <dgm:spPr/>
    </dgm:pt>
    <dgm:pt modelId="{381B50D5-886A-F243-A307-23EEC85740FB}" type="pres">
      <dgm:prSet presAssocID="{C047BA28-CDEA-449F-802E-303E4B23ECCD}" presName="dummyMaxCanvas" presStyleCnt="0">
        <dgm:presLayoutVars/>
      </dgm:prSet>
      <dgm:spPr/>
    </dgm:pt>
    <dgm:pt modelId="{9317E879-9239-6E43-942F-6632D6F485E4}" type="pres">
      <dgm:prSet presAssocID="{C047BA28-CDEA-449F-802E-303E4B23ECCD}" presName="ThreeNodes_1" presStyleLbl="node1" presStyleIdx="0" presStyleCnt="3">
        <dgm:presLayoutVars>
          <dgm:bulletEnabled val="1"/>
        </dgm:presLayoutVars>
      </dgm:prSet>
      <dgm:spPr/>
    </dgm:pt>
    <dgm:pt modelId="{82A3C401-168E-6649-A1C9-BACFE2F2858C}" type="pres">
      <dgm:prSet presAssocID="{C047BA28-CDEA-449F-802E-303E4B23ECCD}" presName="ThreeNodes_2" presStyleLbl="node1" presStyleIdx="1" presStyleCnt="3">
        <dgm:presLayoutVars>
          <dgm:bulletEnabled val="1"/>
        </dgm:presLayoutVars>
      </dgm:prSet>
      <dgm:spPr/>
    </dgm:pt>
    <dgm:pt modelId="{EBCAA88A-C79B-D34E-B37D-E5DEF76AADC6}" type="pres">
      <dgm:prSet presAssocID="{C047BA28-CDEA-449F-802E-303E4B23ECCD}" presName="ThreeNodes_3" presStyleLbl="node1" presStyleIdx="2" presStyleCnt="3" custLinFactNeighborX="4256" custLinFactNeighborY="49963">
        <dgm:presLayoutVars>
          <dgm:bulletEnabled val="1"/>
        </dgm:presLayoutVars>
      </dgm:prSet>
      <dgm:spPr/>
    </dgm:pt>
    <dgm:pt modelId="{075A69AE-52CC-EE4E-AEF0-1A383F09256A}" type="pres">
      <dgm:prSet presAssocID="{C047BA28-CDEA-449F-802E-303E4B23ECCD}" presName="ThreeConn_1-2" presStyleLbl="fgAccFollowNode1" presStyleIdx="0" presStyleCnt="2">
        <dgm:presLayoutVars>
          <dgm:bulletEnabled val="1"/>
        </dgm:presLayoutVars>
      </dgm:prSet>
      <dgm:spPr/>
    </dgm:pt>
    <dgm:pt modelId="{046114E6-BB4C-1448-95B0-973B19C76BF6}" type="pres">
      <dgm:prSet presAssocID="{C047BA28-CDEA-449F-802E-303E4B23ECCD}" presName="ThreeConn_2-3" presStyleLbl="fgAccFollowNode1" presStyleIdx="1" presStyleCnt="2">
        <dgm:presLayoutVars>
          <dgm:bulletEnabled val="1"/>
        </dgm:presLayoutVars>
      </dgm:prSet>
      <dgm:spPr/>
    </dgm:pt>
    <dgm:pt modelId="{D24EE145-39D1-844D-AB71-1C45E1B1E1EA}" type="pres">
      <dgm:prSet presAssocID="{C047BA28-CDEA-449F-802E-303E4B23ECCD}" presName="ThreeNodes_1_text" presStyleLbl="node1" presStyleIdx="2" presStyleCnt="3">
        <dgm:presLayoutVars>
          <dgm:bulletEnabled val="1"/>
        </dgm:presLayoutVars>
      </dgm:prSet>
      <dgm:spPr/>
    </dgm:pt>
    <dgm:pt modelId="{B646D00E-0968-F845-B37B-661963FEBB12}" type="pres">
      <dgm:prSet presAssocID="{C047BA28-CDEA-449F-802E-303E4B23ECCD}" presName="ThreeNodes_2_text" presStyleLbl="node1" presStyleIdx="2" presStyleCnt="3">
        <dgm:presLayoutVars>
          <dgm:bulletEnabled val="1"/>
        </dgm:presLayoutVars>
      </dgm:prSet>
      <dgm:spPr/>
    </dgm:pt>
    <dgm:pt modelId="{E90A513B-BF5D-9C49-AC10-CCE16F046C1B}" type="pres">
      <dgm:prSet presAssocID="{C047BA28-CDEA-449F-802E-303E4B23ECCD}" presName="ThreeNodes_3_text" presStyleLbl="node1" presStyleIdx="2" presStyleCnt="3">
        <dgm:presLayoutVars>
          <dgm:bulletEnabled val="1"/>
        </dgm:presLayoutVars>
      </dgm:prSet>
      <dgm:spPr/>
    </dgm:pt>
  </dgm:ptLst>
  <dgm:cxnLst>
    <dgm:cxn modelId="{D0EE801A-8A27-4040-8C73-C231A9B2CCFA}" type="presOf" srcId="{DA3F43C7-1455-4B9F-9CBA-DA095B904F29}" destId="{046114E6-BB4C-1448-95B0-973B19C76BF6}" srcOrd="0" destOrd="0" presId="urn:microsoft.com/office/officeart/2005/8/layout/vProcess5"/>
    <dgm:cxn modelId="{8AC4A466-A4CD-844C-9E11-BC97D4E5D1AE}" type="presOf" srcId="{BCB12923-AC59-426D-AB4B-E91925B5A1DD}" destId="{E90A513B-BF5D-9C49-AC10-CCE16F046C1B}" srcOrd="1" destOrd="0" presId="urn:microsoft.com/office/officeart/2005/8/layout/vProcess5"/>
    <dgm:cxn modelId="{E3ADC386-EA15-423C-BAB6-B60D30D1F916}" srcId="{C047BA28-CDEA-449F-802E-303E4B23ECCD}" destId="{CBC6CE7B-1796-41CC-BC98-E42F003EA86A}" srcOrd="1" destOrd="0" parTransId="{BF5B7CF3-219A-4D78-B3DE-1F97D8D0E4BB}" sibTransId="{DA3F43C7-1455-4B9F-9CBA-DA095B904F29}"/>
    <dgm:cxn modelId="{A8B51A91-8811-CB49-9699-B3BCAF3B77C5}" type="presOf" srcId="{D420A17C-0FCA-4E8D-8786-AFB90820E1FB}" destId="{9317E879-9239-6E43-942F-6632D6F485E4}" srcOrd="0" destOrd="0" presId="urn:microsoft.com/office/officeart/2005/8/layout/vProcess5"/>
    <dgm:cxn modelId="{AD2834AA-67AF-C64D-8B56-7663B55B9696}" type="presOf" srcId="{C047BA28-CDEA-449F-802E-303E4B23ECCD}" destId="{CFDEC7D9-697D-C84D-943C-2E86DC8659B8}" srcOrd="0" destOrd="0" presId="urn:microsoft.com/office/officeart/2005/8/layout/vProcess5"/>
    <dgm:cxn modelId="{E08118B2-969E-0B41-B64B-5101BF5CF653}" type="presOf" srcId="{D420A17C-0FCA-4E8D-8786-AFB90820E1FB}" destId="{D24EE145-39D1-844D-AB71-1C45E1B1E1EA}" srcOrd="1" destOrd="0" presId="urn:microsoft.com/office/officeart/2005/8/layout/vProcess5"/>
    <dgm:cxn modelId="{9A69BCC4-C820-4875-8FB9-DC549211E6F8}" srcId="{C047BA28-CDEA-449F-802E-303E4B23ECCD}" destId="{BCB12923-AC59-426D-AB4B-E91925B5A1DD}" srcOrd="2" destOrd="0" parTransId="{7C7E8017-30E6-47A0-A7D4-8DC3397DE88E}" sibTransId="{C1F52F37-9259-4386-AA19-92873FAA7CD1}"/>
    <dgm:cxn modelId="{817CCDC8-9DA7-471F-8568-1376042E4836}" srcId="{C047BA28-CDEA-449F-802E-303E4B23ECCD}" destId="{D420A17C-0FCA-4E8D-8786-AFB90820E1FB}" srcOrd="0" destOrd="0" parTransId="{34590747-8E14-413E-9B16-9E26014BF0CD}" sibTransId="{E2AF95E0-1196-4B5E-BB81-AB902A79B539}"/>
    <dgm:cxn modelId="{20DA0EDA-67B5-AC4A-811C-C120826F1854}" type="presOf" srcId="{CBC6CE7B-1796-41CC-BC98-E42F003EA86A}" destId="{82A3C401-168E-6649-A1C9-BACFE2F2858C}" srcOrd="0" destOrd="0" presId="urn:microsoft.com/office/officeart/2005/8/layout/vProcess5"/>
    <dgm:cxn modelId="{C546CFE2-7165-774F-87C1-1405AD361BD0}" type="presOf" srcId="{BCB12923-AC59-426D-AB4B-E91925B5A1DD}" destId="{EBCAA88A-C79B-D34E-B37D-E5DEF76AADC6}" srcOrd="0" destOrd="0" presId="urn:microsoft.com/office/officeart/2005/8/layout/vProcess5"/>
    <dgm:cxn modelId="{C893E4E2-A97F-464E-A1F7-9E4FB4361A25}" type="presOf" srcId="{E2AF95E0-1196-4B5E-BB81-AB902A79B539}" destId="{075A69AE-52CC-EE4E-AEF0-1A383F09256A}" srcOrd="0" destOrd="0" presId="urn:microsoft.com/office/officeart/2005/8/layout/vProcess5"/>
    <dgm:cxn modelId="{3B83B4EE-3557-2F49-A442-288D477D1B5C}" type="presOf" srcId="{CBC6CE7B-1796-41CC-BC98-E42F003EA86A}" destId="{B646D00E-0968-F845-B37B-661963FEBB12}" srcOrd="1" destOrd="0" presId="urn:microsoft.com/office/officeart/2005/8/layout/vProcess5"/>
    <dgm:cxn modelId="{B13E4AD6-E870-5E4F-9E3F-204A9349885B}" type="presParOf" srcId="{CFDEC7D9-697D-C84D-943C-2E86DC8659B8}" destId="{381B50D5-886A-F243-A307-23EEC85740FB}" srcOrd="0" destOrd="0" presId="urn:microsoft.com/office/officeart/2005/8/layout/vProcess5"/>
    <dgm:cxn modelId="{0516C13C-671C-1246-9B70-3BC43D1553A4}" type="presParOf" srcId="{CFDEC7D9-697D-C84D-943C-2E86DC8659B8}" destId="{9317E879-9239-6E43-942F-6632D6F485E4}" srcOrd="1" destOrd="0" presId="urn:microsoft.com/office/officeart/2005/8/layout/vProcess5"/>
    <dgm:cxn modelId="{651BA89B-128A-6B49-B5DB-A4DE5F7FD445}" type="presParOf" srcId="{CFDEC7D9-697D-C84D-943C-2E86DC8659B8}" destId="{82A3C401-168E-6649-A1C9-BACFE2F2858C}" srcOrd="2" destOrd="0" presId="urn:microsoft.com/office/officeart/2005/8/layout/vProcess5"/>
    <dgm:cxn modelId="{7F827410-253D-674E-9D35-F776E487F03A}" type="presParOf" srcId="{CFDEC7D9-697D-C84D-943C-2E86DC8659B8}" destId="{EBCAA88A-C79B-D34E-B37D-E5DEF76AADC6}" srcOrd="3" destOrd="0" presId="urn:microsoft.com/office/officeart/2005/8/layout/vProcess5"/>
    <dgm:cxn modelId="{1DBE0E58-41BB-1643-A168-C08AADAC459B}" type="presParOf" srcId="{CFDEC7D9-697D-C84D-943C-2E86DC8659B8}" destId="{075A69AE-52CC-EE4E-AEF0-1A383F09256A}" srcOrd="4" destOrd="0" presId="urn:microsoft.com/office/officeart/2005/8/layout/vProcess5"/>
    <dgm:cxn modelId="{0325BD8D-38ED-B24A-9336-9D9480CAA882}" type="presParOf" srcId="{CFDEC7D9-697D-C84D-943C-2E86DC8659B8}" destId="{046114E6-BB4C-1448-95B0-973B19C76BF6}" srcOrd="5" destOrd="0" presId="urn:microsoft.com/office/officeart/2005/8/layout/vProcess5"/>
    <dgm:cxn modelId="{95C216E3-A508-824A-9E23-34FD1F97DB4C}" type="presParOf" srcId="{CFDEC7D9-697D-C84D-943C-2E86DC8659B8}" destId="{D24EE145-39D1-844D-AB71-1C45E1B1E1EA}" srcOrd="6" destOrd="0" presId="urn:microsoft.com/office/officeart/2005/8/layout/vProcess5"/>
    <dgm:cxn modelId="{BBC3CED3-1E8F-F44F-9A4E-064F0BE09AC9}" type="presParOf" srcId="{CFDEC7D9-697D-C84D-943C-2E86DC8659B8}" destId="{B646D00E-0968-F845-B37B-661963FEBB12}" srcOrd="7" destOrd="0" presId="urn:microsoft.com/office/officeart/2005/8/layout/vProcess5"/>
    <dgm:cxn modelId="{0A9B935A-B86C-C24B-9ADE-78FB14CEEE8B}" type="presParOf" srcId="{CFDEC7D9-697D-C84D-943C-2E86DC8659B8}" destId="{E90A513B-BF5D-9C49-AC10-CCE16F046C1B}"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047BA28-CDEA-449F-802E-303E4B23ECCD}"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D420A17C-0FCA-4E8D-8786-AFB90820E1FB}">
      <dgm:prSet/>
      <dgm:spPr>
        <a:solidFill>
          <a:schemeClr val="accent5">
            <a:lumMod val="60000"/>
            <a:lumOff val="40000"/>
          </a:schemeClr>
        </a:solidFill>
      </dgm:spPr>
      <dgm:t>
        <a:bodyPr/>
        <a:lstStyle/>
        <a:p>
          <a:pPr algn="just"/>
          <a:r>
            <a:rPr lang="en-US" dirty="0"/>
            <a:t>Chinese scholars, meanwhile, describe a landscape where digital humanities </a:t>
          </a:r>
          <a:r>
            <a:rPr lang="en-US" dirty="0" err="1"/>
            <a:t>centres</a:t>
          </a:r>
          <a:r>
            <a:rPr lang="en-US" dirty="0"/>
            <a:t> and labs are proliferating, but often “just [as] a name”,  with uncertain effectiveness: “after the establishment of some digital humanities </a:t>
          </a:r>
          <a:r>
            <a:rPr lang="en-US" dirty="0" err="1"/>
            <a:t>centres</a:t>
          </a:r>
          <a:r>
            <a:rPr lang="en-US" dirty="0"/>
            <a:t>, I am not particularly sure whether they are actually running and playing a role […] to a large extent”. </a:t>
          </a:r>
        </a:p>
      </dgm:t>
    </dgm:pt>
    <dgm:pt modelId="{34590747-8E14-413E-9B16-9E26014BF0CD}" type="parTrans" cxnId="{817CCDC8-9DA7-471F-8568-1376042E4836}">
      <dgm:prSet/>
      <dgm:spPr/>
      <dgm:t>
        <a:bodyPr/>
        <a:lstStyle/>
        <a:p>
          <a:endParaRPr lang="en-US"/>
        </a:p>
      </dgm:t>
    </dgm:pt>
    <dgm:pt modelId="{E2AF95E0-1196-4B5E-BB81-AB902A79B539}" type="sibTrans" cxnId="{817CCDC8-9DA7-471F-8568-1376042E4836}">
      <dgm:prSet/>
      <dgm:spPr/>
      <dgm:t>
        <a:bodyPr/>
        <a:lstStyle/>
        <a:p>
          <a:endParaRPr lang="en-US"/>
        </a:p>
      </dgm:t>
    </dgm:pt>
    <dgm:pt modelId="{CBC6CE7B-1796-41CC-BC98-E42F003EA86A}">
      <dgm:prSet/>
      <dgm:spPr>
        <a:solidFill>
          <a:schemeClr val="accent5">
            <a:lumMod val="60000"/>
            <a:lumOff val="40000"/>
          </a:schemeClr>
        </a:solidFill>
      </dgm:spPr>
      <dgm:t>
        <a:bodyPr/>
        <a:lstStyle/>
        <a:p>
          <a:r>
            <a:rPr lang="en-US" dirty="0"/>
            <a:t>There is a strong emphasis on the need for “labs” and “infrastructure”, with the ideal being “a lab where all the resources can be accessed directly”, supporting both hardware and data needs.</a:t>
          </a:r>
        </a:p>
      </dgm:t>
    </dgm:pt>
    <dgm:pt modelId="{BF5B7CF3-219A-4D78-B3DE-1F97D8D0E4BB}" type="parTrans" cxnId="{E3ADC386-EA15-423C-BAB6-B60D30D1F916}">
      <dgm:prSet/>
      <dgm:spPr/>
      <dgm:t>
        <a:bodyPr/>
        <a:lstStyle/>
        <a:p>
          <a:endParaRPr lang="en-US"/>
        </a:p>
      </dgm:t>
    </dgm:pt>
    <dgm:pt modelId="{DA3F43C7-1455-4B9F-9CBA-DA095B904F29}" type="sibTrans" cxnId="{E3ADC386-EA15-423C-BAB6-B60D30D1F916}">
      <dgm:prSet/>
      <dgm:spPr/>
      <dgm:t>
        <a:bodyPr/>
        <a:lstStyle/>
        <a:p>
          <a:endParaRPr lang="en-US"/>
        </a:p>
      </dgm:t>
    </dgm:pt>
    <dgm:pt modelId="{BCB12923-AC59-426D-AB4B-E91925B5A1DD}">
      <dgm:prSet/>
      <dgm:spPr>
        <a:solidFill>
          <a:schemeClr val="accent5">
            <a:lumMod val="60000"/>
            <a:lumOff val="40000"/>
          </a:schemeClr>
        </a:solidFill>
      </dgm:spPr>
      <dgm:t>
        <a:bodyPr/>
        <a:lstStyle/>
        <a:p>
          <a:r>
            <a:rPr lang="en-US" dirty="0"/>
            <a:t>Yet, the reality is that most organizations are “still dominated by research </a:t>
          </a:r>
          <a:r>
            <a:rPr lang="en-US" dirty="0" err="1"/>
            <a:t>organisations</a:t>
          </a:r>
          <a:r>
            <a:rPr lang="en-US" dirty="0"/>
            <a:t>” and “virtual institutions”, and some wish that organizations were “more visionary and ambitious”.</a:t>
          </a:r>
        </a:p>
      </dgm:t>
    </dgm:pt>
    <dgm:pt modelId="{7C7E8017-30E6-47A0-A7D4-8DC3397DE88E}" type="parTrans" cxnId="{9A69BCC4-C820-4875-8FB9-DC549211E6F8}">
      <dgm:prSet/>
      <dgm:spPr/>
      <dgm:t>
        <a:bodyPr/>
        <a:lstStyle/>
        <a:p>
          <a:endParaRPr lang="en-US"/>
        </a:p>
      </dgm:t>
    </dgm:pt>
    <dgm:pt modelId="{C1F52F37-9259-4386-AA19-92873FAA7CD1}" type="sibTrans" cxnId="{9A69BCC4-C820-4875-8FB9-DC549211E6F8}">
      <dgm:prSet/>
      <dgm:spPr/>
      <dgm:t>
        <a:bodyPr/>
        <a:lstStyle/>
        <a:p>
          <a:endParaRPr lang="en-US"/>
        </a:p>
      </dgm:t>
    </dgm:pt>
    <dgm:pt modelId="{CFDEC7D9-697D-C84D-943C-2E86DC8659B8}" type="pres">
      <dgm:prSet presAssocID="{C047BA28-CDEA-449F-802E-303E4B23ECCD}" presName="outerComposite" presStyleCnt="0">
        <dgm:presLayoutVars>
          <dgm:chMax val="5"/>
          <dgm:dir/>
          <dgm:resizeHandles val="exact"/>
        </dgm:presLayoutVars>
      </dgm:prSet>
      <dgm:spPr/>
    </dgm:pt>
    <dgm:pt modelId="{381B50D5-886A-F243-A307-23EEC85740FB}" type="pres">
      <dgm:prSet presAssocID="{C047BA28-CDEA-449F-802E-303E4B23ECCD}" presName="dummyMaxCanvas" presStyleCnt="0">
        <dgm:presLayoutVars/>
      </dgm:prSet>
      <dgm:spPr/>
    </dgm:pt>
    <dgm:pt modelId="{9317E879-9239-6E43-942F-6632D6F485E4}" type="pres">
      <dgm:prSet presAssocID="{C047BA28-CDEA-449F-802E-303E4B23ECCD}" presName="ThreeNodes_1" presStyleLbl="node1" presStyleIdx="0" presStyleCnt="3">
        <dgm:presLayoutVars>
          <dgm:bulletEnabled val="1"/>
        </dgm:presLayoutVars>
      </dgm:prSet>
      <dgm:spPr/>
    </dgm:pt>
    <dgm:pt modelId="{82A3C401-168E-6649-A1C9-BACFE2F2858C}" type="pres">
      <dgm:prSet presAssocID="{C047BA28-CDEA-449F-802E-303E4B23ECCD}" presName="ThreeNodes_2" presStyleLbl="node1" presStyleIdx="1" presStyleCnt="3">
        <dgm:presLayoutVars>
          <dgm:bulletEnabled val="1"/>
        </dgm:presLayoutVars>
      </dgm:prSet>
      <dgm:spPr/>
    </dgm:pt>
    <dgm:pt modelId="{EBCAA88A-C79B-D34E-B37D-E5DEF76AADC6}" type="pres">
      <dgm:prSet presAssocID="{C047BA28-CDEA-449F-802E-303E4B23ECCD}" presName="ThreeNodes_3" presStyleLbl="node1" presStyleIdx="2" presStyleCnt="3" custLinFactNeighborX="4256" custLinFactNeighborY="49963">
        <dgm:presLayoutVars>
          <dgm:bulletEnabled val="1"/>
        </dgm:presLayoutVars>
      </dgm:prSet>
      <dgm:spPr/>
    </dgm:pt>
    <dgm:pt modelId="{075A69AE-52CC-EE4E-AEF0-1A383F09256A}" type="pres">
      <dgm:prSet presAssocID="{C047BA28-CDEA-449F-802E-303E4B23ECCD}" presName="ThreeConn_1-2" presStyleLbl="fgAccFollowNode1" presStyleIdx="0" presStyleCnt="2">
        <dgm:presLayoutVars>
          <dgm:bulletEnabled val="1"/>
        </dgm:presLayoutVars>
      </dgm:prSet>
      <dgm:spPr/>
    </dgm:pt>
    <dgm:pt modelId="{046114E6-BB4C-1448-95B0-973B19C76BF6}" type="pres">
      <dgm:prSet presAssocID="{C047BA28-CDEA-449F-802E-303E4B23ECCD}" presName="ThreeConn_2-3" presStyleLbl="fgAccFollowNode1" presStyleIdx="1" presStyleCnt="2">
        <dgm:presLayoutVars>
          <dgm:bulletEnabled val="1"/>
        </dgm:presLayoutVars>
      </dgm:prSet>
      <dgm:spPr/>
    </dgm:pt>
    <dgm:pt modelId="{D24EE145-39D1-844D-AB71-1C45E1B1E1EA}" type="pres">
      <dgm:prSet presAssocID="{C047BA28-CDEA-449F-802E-303E4B23ECCD}" presName="ThreeNodes_1_text" presStyleLbl="node1" presStyleIdx="2" presStyleCnt="3">
        <dgm:presLayoutVars>
          <dgm:bulletEnabled val="1"/>
        </dgm:presLayoutVars>
      </dgm:prSet>
      <dgm:spPr/>
    </dgm:pt>
    <dgm:pt modelId="{B646D00E-0968-F845-B37B-661963FEBB12}" type="pres">
      <dgm:prSet presAssocID="{C047BA28-CDEA-449F-802E-303E4B23ECCD}" presName="ThreeNodes_2_text" presStyleLbl="node1" presStyleIdx="2" presStyleCnt="3">
        <dgm:presLayoutVars>
          <dgm:bulletEnabled val="1"/>
        </dgm:presLayoutVars>
      </dgm:prSet>
      <dgm:spPr/>
    </dgm:pt>
    <dgm:pt modelId="{E90A513B-BF5D-9C49-AC10-CCE16F046C1B}" type="pres">
      <dgm:prSet presAssocID="{C047BA28-CDEA-449F-802E-303E4B23ECCD}" presName="ThreeNodes_3_text" presStyleLbl="node1" presStyleIdx="2" presStyleCnt="3">
        <dgm:presLayoutVars>
          <dgm:bulletEnabled val="1"/>
        </dgm:presLayoutVars>
      </dgm:prSet>
      <dgm:spPr/>
    </dgm:pt>
  </dgm:ptLst>
  <dgm:cxnLst>
    <dgm:cxn modelId="{D0EE801A-8A27-4040-8C73-C231A9B2CCFA}" type="presOf" srcId="{DA3F43C7-1455-4B9F-9CBA-DA095B904F29}" destId="{046114E6-BB4C-1448-95B0-973B19C76BF6}" srcOrd="0" destOrd="0" presId="urn:microsoft.com/office/officeart/2005/8/layout/vProcess5"/>
    <dgm:cxn modelId="{8AC4A466-A4CD-844C-9E11-BC97D4E5D1AE}" type="presOf" srcId="{BCB12923-AC59-426D-AB4B-E91925B5A1DD}" destId="{E90A513B-BF5D-9C49-AC10-CCE16F046C1B}" srcOrd="1" destOrd="0" presId="urn:microsoft.com/office/officeart/2005/8/layout/vProcess5"/>
    <dgm:cxn modelId="{E3ADC386-EA15-423C-BAB6-B60D30D1F916}" srcId="{C047BA28-CDEA-449F-802E-303E4B23ECCD}" destId="{CBC6CE7B-1796-41CC-BC98-E42F003EA86A}" srcOrd="1" destOrd="0" parTransId="{BF5B7CF3-219A-4D78-B3DE-1F97D8D0E4BB}" sibTransId="{DA3F43C7-1455-4B9F-9CBA-DA095B904F29}"/>
    <dgm:cxn modelId="{A8B51A91-8811-CB49-9699-B3BCAF3B77C5}" type="presOf" srcId="{D420A17C-0FCA-4E8D-8786-AFB90820E1FB}" destId="{9317E879-9239-6E43-942F-6632D6F485E4}" srcOrd="0" destOrd="0" presId="urn:microsoft.com/office/officeart/2005/8/layout/vProcess5"/>
    <dgm:cxn modelId="{AD2834AA-67AF-C64D-8B56-7663B55B9696}" type="presOf" srcId="{C047BA28-CDEA-449F-802E-303E4B23ECCD}" destId="{CFDEC7D9-697D-C84D-943C-2E86DC8659B8}" srcOrd="0" destOrd="0" presId="urn:microsoft.com/office/officeart/2005/8/layout/vProcess5"/>
    <dgm:cxn modelId="{E08118B2-969E-0B41-B64B-5101BF5CF653}" type="presOf" srcId="{D420A17C-0FCA-4E8D-8786-AFB90820E1FB}" destId="{D24EE145-39D1-844D-AB71-1C45E1B1E1EA}" srcOrd="1" destOrd="0" presId="urn:microsoft.com/office/officeart/2005/8/layout/vProcess5"/>
    <dgm:cxn modelId="{9A69BCC4-C820-4875-8FB9-DC549211E6F8}" srcId="{C047BA28-CDEA-449F-802E-303E4B23ECCD}" destId="{BCB12923-AC59-426D-AB4B-E91925B5A1DD}" srcOrd="2" destOrd="0" parTransId="{7C7E8017-30E6-47A0-A7D4-8DC3397DE88E}" sibTransId="{C1F52F37-9259-4386-AA19-92873FAA7CD1}"/>
    <dgm:cxn modelId="{817CCDC8-9DA7-471F-8568-1376042E4836}" srcId="{C047BA28-CDEA-449F-802E-303E4B23ECCD}" destId="{D420A17C-0FCA-4E8D-8786-AFB90820E1FB}" srcOrd="0" destOrd="0" parTransId="{34590747-8E14-413E-9B16-9E26014BF0CD}" sibTransId="{E2AF95E0-1196-4B5E-BB81-AB902A79B539}"/>
    <dgm:cxn modelId="{20DA0EDA-67B5-AC4A-811C-C120826F1854}" type="presOf" srcId="{CBC6CE7B-1796-41CC-BC98-E42F003EA86A}" destId="{82A3C401-168E-6649-A1C9-BACFE2F2858C}" srcOrd="0" destOrd="0" presId="urn:microsoft.com/office/officeart/2005/8/layout/vProcess5"/>
    <dgm:cxn modelId="{C546CFE2-7165-774F-87C1-1405AD361BD0}" type="presOf" srcId="{BCB12923-AC59-426D-AB4B-E91925B5A1DD}" destId="{EBCAA88A-C79B-D34E-B37D-E5DEF76AADC6}" srcOrd="0" destOrd="0" presId="urn:microsoft.com/office/officeart/2005/8/layout/vProcess5"/>
    <dgm:cxn modelId="{C893E4E2-A97F-464E-A1F7-9E4FB4361A25}" type="presOf" srcId="{E2AF95E0-1196-4B5E-BB81-AB902A79B539}" destId="{075A69AE-52CC-EE4E-AEF0-1A383F09256A}" srcOrd="0" destOrd="0" presId="urn:microsoft.com/office/officeart/2005/8/layout/vProcess5"/>
    <dgm:cxn modelId="{3B83B4EE-3557-2F49-A442-288D477D1B5C}" type="presOf" srcId="{CBC6CE7B-1796-41CC-BC98-E42F003EA86A}" destId="{B646D00E-0968-F845-B37B-661963FEBB12}" srcOrd="1" destOrd="0" presId="urn:microsoft.com/office/officeart/2005/8/layout/vProcess5"/>
    <dgm:cxn modelId="{B13E4AD6-E870-5E4F-9E3F-204A9349885B}" type="presParOf" srcId="{CFDEC7D9-697D-C84D-943C-2E86DC8659B8}" destId="{381B50D5-886A-F243-A307-23EEC85740FB}" srcOrd="0" destOrd="0" presId="urn:microsoft.com/office/officeart/2005/8/layout/vProcess5"/>
    <dgm:cxn modelId="{0516C13C-671C-1246-9B70-3BC43D1553A4}" type="presParOf" srcId="{CFDEC7D9-697D-C84D-943C-2E86DC8659B8}" destId="{9317E879-9239-6E43-942F-6632D6F485E4}" srcOrd="1" destOrd="0" presId="urn:microsoft.com/office/officeart/2005/8/layout/vProcess5"/>
    <dgm:cxn modelId="{651BA89B-128A-6B49-B5DB-A4DE5F7FD445}" type="presParOf" srcId="{CFDEC7D9-697D-C84D-943C-2E86DC8659B8}" destId="{82A3C401-168E-6649-A1C9-BACFE2F2858C}" srcOrd="2" destOrd="0" presId="urn:microsoft.com/office/officeart/2005/8/layout/vProcess5"/>
    <dgm:cxn modelId="{7F827410-253D-674E-9D35-F776E487F03A}" type="presParOf" srcId="{CFDEC7D9-697D-C84D-943C-2E86DC8659B8}" destId="{EBCAA88A-C79B-D34E-B37D-E5DEF76AADC6}" srcOrd="3" destOrd="0" presId="urn:microsoft.com/office/officeart/2005/8/layout/vProcess5"/>
    <dgm:cxn modelId="{1DBE0E58-41BB-1643-A168-C08AADAC459B}" type="presParOf" srcId="{CFDEC7D9-697D-C84D-943C-2E86DC8659B8}" destId="{075A69AE-52CC-EE4E-AEF0-1A383F09256A}" srcOrd="4" destOrd="0" presId="urn:microsoft.com/office/officeart/2005/8/layout/vProcess5"/>
    <dgm:cxn modelId="{0325BD8D-38ED-B24A-9336-9D9480CAA882}" type="presParOf" srcId="{CFDEC7D9-697D-C84D-943C-2E86DC8659B8}" destId="{046114E6-BB4C-1448-95B0-973B19C76BF6}" srcOrd="5" destOrd="0" presId="urn:microsoft.com/office/officeart/2005/8/layout/vProcess5"/>
    <dgm:cxn modelId="{95C216E3-A508-824A-9E23-34FD1F97DB4C}" type="presParOf" srcId="{CFDEC7D9-697D-C84D-943C-2E86DC8659B8}" destId="{D24EE145-39D1-844D-AB71-1C45E1B1E1EA}" srcOrd="6" destOrd="0" presId="urn:microsoft.com/office/officeart/2005/8/layout/vProcess5"/>
    <dgm:cxn modelId="{BBC3CED3-1E8F-F44F-9A4E-064F0BE09AC9}" type="presParOf" srcId="{CFDEC7D9-697D-C84D-943C-2E86DC8659B8}" destId="{B646D00E-0968-F845-B37B-661963FEBB12}" srcOrd="7" destOrd="0" presId="urn:microsoft.com/office/officeart/2005/8/layout/vProcess5"/>
    <dgm:cxn modelId="{0A9B935A-B86C-C24B-9ADE-78FB14CEEE8B}" type="presParOf" srcId="{CFDEC7D9-697D-C84D-943C-2E86DC8659B8}" destId="{E90A513B-BF5D-9C49-AC10-CCE16F046C1B}"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047BA28-CDEA-449F-802E-303E4B23ECCD}"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D420A17C-0FCA-4E8D-8786-AFB90820E1FB}">
      <dgm:prSet/>
      <dgm:spPr/>
      <dgm:t>
        <a:bodyPr/>
        <a:lstStyle/>
        <a:p>
          <a:pPr algn="just"/>
          <a:r>
            <a:rPr lang="en-US" dirty="0"/>
            <a:t>In the UK, the situation is more nuanced, and scholars following the formal ‘academic’ pathway find themselves at a significant advantage over those on ‘non-academic’ contracts. </a:t>
          </a:r>
        </a:p>
      </dgm:t>
    </dgm:pt>
    <dgm:pt modelId="{34590747-8E14-413E-9B16-9E26014BF0CD}" type="parTrans" cxnId="{817CCDC8-9DA7-471F-8568-1376042E4836}">
      <dgm:prSet/>
      <dgm:spPr/>
      <dgm:t>
        <a:bodyPr/>
        <a:lstStyle/>
        <a:p>
          <a:endParaRPr lang="en-US"/>
        </a:p>
      </dgm:t>
    </dgm:pt>
    <dgm:pt modelId="{E2AF95E0-1196-4B5E-BB81-AB902A79B539}" type="sibTrans" cxnId="{817CCDC8-9DA7-471F-8568-1376042E4836}">
      <dgm:prSet/>
      <dgm:spPr/>
      <dgm:t>
        <a:bodyPr/>
        <a:lstStyle/>
        <a:p>
          <a:endParaRPr lang="en-US"/>
        </a:p>
      </dgm:t>
    </dgm:pt>
    <dgm:pt modelId="{CBC6CE7B-1796-41CC-BC98-E42F003EA86A}">
      <dgm:prSet/>
      <dgm:spPr/>
      <dgm:t>
        <a:bodyPr/>
        <a:lstStyle/>
        <a:p>
          <a:r>
            <a:rPr lang="en-US" dirty="0"/>
            <a:t>A number of interviewees in both countries gave the opinion that entry into the field often happens by chance rather than by design. Some UK scholars argue that practitioners “fall into” DH through exposure to digital tools.</a:t>
          </a:r>
        </a:p>
      </dgm:t>
    </dgm:pt>
    <dgm:pt modelId="{BF5B7CF3-219A-4D78-B3DE-1F97D8D0E4BB}" type="parTrans" cxnId="{E3ADC386-EA15-423C-BAB6-B60D30D1F916}">
      <dgm:prSet/>
      <dgm:spPr/>
      <dgm:t>
        <a:bodyPr/>
        <a:lstStyle/>
        <a:p>
          <a:endParaRPr lang="en-US"/>
        </a:p>
      </dgm:t>
    </dgm:pt>
    <dgm:pt modelId="{DA3F43C7-1455-4B9F-9CBA-DA095B904F29}" type="sibTrans" cxnId="{E3ADC386-EA15-423C-BAB6-B60D30D1F916}">
      <dgm:prSet/>
      <dgm:spPr/>
      <dgm:t>
        <a:bodyPr/>
        <a:lstStyle/>
        <a:p>
          <a:endParaRPr lang="en-US"/>
        </a:p>
      </dgm:t>
    </dgm:pt>
    <dgm:pt modelId="{BCB12923-AC59-426D-AB4B-E91925B5A1DD}">
      <dgm:prSet/>
      <dgm:spPr/>
      <dgm:t>
        <a:bodyPr/>
        <a:lstStyle/>
        <a:p>
          <a:r>
            <a:rPr lang="en-US" dirty="0"/>
            <a:t>Digital humanities roles are most commonly found within academic departments rather than in libraries, which contrasts with the US model, “The UK is different from the US in that I think still most DH roles are based in academic departments. So ‘lecturer in something with DH’ is probably the most common presentation”. […]</a:t>
          </a:r>
        </a:p>
      </dgm:t>
    </dgm:pt>
    <dgm:pt modelId="{7C7E8017-30E6-47A0-A7D4-8DC3397DE88E}" type="parTrans" cxnId="{9A69BCC4-C820-4875-8FB9-DC549211E6F8}">
      <dgm:prSet/>
      <dgm:spPr/>
      <dgm:t>
        <a:bodyPr/>
        <a:lstStyle/>
        <a:p>
          <a:endParaRPr lang="en-US"/>
        </a:p>
      </dgm:t>
    </dgm:pt>
    <dgm:pt modelId="{C1F52F37-9259-4386-AA19-92873FAA7CD1}" type="sibTrans" cxnId="{9A69BCC4-C820-4875-8FB9-DC549211E6F8}">
      <dgm:prSet/>
      <dgm:spPr/>
      <dgm:t>
        <a:bodyPr/>
        <a:lstStyle/>
        <a:p>
          <a:endParaRPr lang="en-US"/>
        </a:p>
      </dgm:t>
    </dgm:pt>
    <dgm:pt modelId="{CFDEC7D9-697D-C84D-943C-2E86DC8659B8}" type="pres">
      <dgm:prSet presAssocID="{C047BA28-CDEA-449F-802E-303E4B23ECCD}" presName="outerComposite" presStyleCnt="0">
        <dgm:presLayoutVars>
          <dgm:chMax val="5"/>
          <dgm:dir/>
          <dgm:resizeHandles val="exact"/>
        </dgm:presLayoutVars>
      </dgm:prSet>
      <dgm:spPr/>
    </dgm:pt>
    <dgm:pt modelId="{381B50D5-886A-F243-A307-23EEC85740FB}" type="pres">
      <dgm:prSet presAssocID="{C047BA28-CDEA-449F-802E-303E4B23ECCD}" presName="dummyMaxCanvas" presStyleCnt="0">
        <dgm:presLayoutVars/>
      </dgm:prSet>
      <dgm:spPr/>
    </dgm:pt>
    <dgm:pt modelId="{9317E879-9239-6E43-942F-6632D6F485E4}" type="pres">
      <dgm:prSet presAssocID="{C047BA28-CDEA-449F-802E-303E4B23ECCD}" presName="ThreeNodes_1" presStyleLbl="node1" presStyleIdx="0" presStyleCnt="3">
        <dgm:presLayoutVars>
          <dgm:bulletEnabled val="1"/>
        </dgm:presLayoutVars>
      </dgm:prSet>
      <dgm:spPr/>
    </dgm:pt>
    <dgm:pt modelId="{82A3C401-168E-6649-A1C9-BACFE2F2858C}" type="pres">
      <dgm:prSet presAssocID="{C047BA28-CDEA-449F-802E-303E4B23ECCD}" presName="ThreeNodes_2" presStyleLbl="node1" presStyleIdx="1" presStyleCnt="3">
        <dgm:presLayoutVars>
          <dgm:bulletEnabled val="1"/>
        </dgm:presLayoutVars>
      </dgm:prSet>
      <dgm:spPr/>
    </dgm:pt>
    <dgm:pt modelId="{EBCAA88A-C79B-D34E-B37D-E5DEF76AADC6}" type="pres">
      <dgm:prSet presAssocID="{C047BA28-CDEA-449F-802E-303E4B23ECCD}" presName="ThreeNodes_3" presStyleLbl="node1" presStyleIdx="2" presStyleCnt="3" custLinFactNeighborX="4256" custLinFactNeighborY="49963">
        <dgm:presLayoutVars>
          <dgm:bulletEnabled val="1"/>
        </dgm:presLayoutVars>
      </dgm:prSet>
      <dgm:spPr/>
    </dgm:pt>
    <dgm:pt modelId="{075A69AE-52CC-EE4E-AEF0-1A383F09256A}" type="pres">
      <dgm:prSet presAssocID="{C047BA28-CDEA-449F-802E-303E4B23ECCD}" presName="ThreeConn_1-2" presStyleLbl="fgAccFollowNode1" presStyleIdx="0" presStyleCnt="2">
        <dgm:presLayoutVars>
          <dgm:bulletEnabled val="1"/>
        </dgm:presLayoutVars>
      </dgm:prSet>
      <dgm:spPr/>
    </dgm:pt>
    <dgm:pt modelId="{046114E6-BB4C-1448-95B0-973B19C76BF6}" type="pres">
      <dgm:prSet presAssocID="{C047BA28-CDEA-449F-802E-303E4B23ECCD}" presName="ThreeConn_2-3" presStyleLbl="fgAccFollowNode1" presStyleIdx="1" presStyleCnt="2">
        <dgm:presLayoutVars>
          <dgm:bulletEnabled val="1"/>
        </dgm:presLayoutVars>
      </dgm:prSet>
      <dgm:spPr/>
    </dgm:pt>
    <dgm:pt modelId="{D24EE145-39D1-844D-AB71-1C45E1B1E1EA}" type="pres">
      <dgm:prSet presAssocID="{C047BA28-CDEA-449F-802E-303E4B23ECCD}" presName="ThreeNodes_1_text" presStyleLbl="node1" presStyleIdx="2" presStyleCnt="3">
        <dgm:presLayoutVars>
          <dgm:bulletEnabled val="1"/>
        </dgm:presLayoutVars>
      </dgm:prSet>
      <dgm:spPr/>
    </dgm:pt>
    <dgm:pt modelId="{B646D00E-0968-F845-B37B-661963FEBB12}" type="pres">
      <dgm:prSet presAssocID="{C047BA28-CDEA-449F-802E-303E4B23ECCD}" presName="ThreeNodes_2_text" presStyleLbl="node1" presStyleIdx="2" presStyleCnt="3">
        <dgm:presLayoutVars>
          <dgm:bulletEnabled val="1"/>
        </dgm:presLayoutVars>
      </dgm:prSet>
      <dgm:spPr/>
    </dgm:pt>
    <dgm:pt modelId="{E90A513B-BF5D-9C49-AC10-CCE16F046C1B}" type="pres">
      <dgm:prSet presAssocID="{C047BA28-CDEA-449F-802E-303E4B23ECCD}" presName="ThreeNodes_3_text" presStyleLbl="node1" presStyleIdx="2" presStyleCnt="3">
        <dgm:presLayoutVars>
          <dgm:bulletEnabled val="1"/>
        </dgm:presLayoutVars>
      </dgm:prSet>
      <dgm:spPr/>
    </dgm:pt>
  </dgm:ptLst>
  <dgm:cxnLst>
    <dgm:cxn modelId="{D0EE801A-8A27-4040-8C73-C231A9B2CCFA}" type="presOf" srcId="{DA3F43C7-1455-4B9F-9CBA-DA095B904F29}" destId="{046114E6-BB4C-1448-95B0-973B19C76BF6}" srcOrd="0" destOrd="0" presId="urn:microsoft.com/office/officeart/2005/8/layout/vProcess5"/>
    <dgm:cxn modelId="{8AC4A466-A4CD-844C-9E11-BC97D4E5D1AE}" type="presOf" srcId="{BCB12923-AC59-426D-AB4B-E91925B5A1DD}" destId="{E90A513B-BF5D-9C49-AC10-CCE16F046C1B}" srcOrd="1" destOrd="0" presId="urn:microsoft.com/office/officeart/2005/8/layout/vProcess5"/>
    <dgm:cxn modelId="{E3ADC386-EA15-423C-BAB6-B60D30D1F916}" srcId="{C047BA28-CDEA-449F-802E-303E4B23ECCD}" destId="{CBC6CE7B-1796-41CC-BC98-E42F003EA86A}" srcOrd="1" destOrd="0" parTransId="{BF5B7CF3-219A-4D78-B3DE-1F97D8D0E4BB}" sibTransId="{DA3F43C7-1455-4B9F-9CBA-DA095B904F29}"/>
    <dgm:cxn modelId="{A8B51A91-8811-CB49-9699-B3BCAF3B77C5}" type="presOf" srcId="{D420A17C-0FCA-4E8D-8786-AFB90820E1FB}" destId="{9317E879-9239-6E43-942F-6632D6F485E4}" srcOrd="0" destOrd="0" presId="urn:microsoft.com/office/officeart/2005/8/layout/vProcess5"/>
    <dgm:cxn modelId="{AD2834AA-67AF-C64D-8B56-7663B55B9696}" type="presOf" srcId="{C047BA28-CDEA-449F-802E-303E4B23ECCD}" destId="{CFDEC7D9-697D-C84D-943C-2E86DC8659B8}" srcOrd="0" destOrd="0" presId="urn:microsoft.com/office/officeart/2005/8/layout/vProcess5"/>
    <dgm:cxn modelId="{E08118B2-969E-0B41-B64B-5101BF5CF653}" type="presOf" srcId="{D420A17C-0FCA-4E8D-8786-AFB90820E1FB}" destId="{D24EE145-39D1-844D-AB71-1C45E1B1E1EA}" srcOrd="1" destOrd="0" presId="urn:microsoft.com/office/officeart/2005/8/layout/vProcess5"/>
    <dgm:cxn modelId="{9A69BCC4-C820-4875-8FB9-DC549211E6F8}" srcId="{C047BA28-CDEA-449F-802E-303E4B23ECCD}" destId="{BCB12923-AC59-426D-AB4B-E91925B5A1DD}" srcOrd="2" destOrd="0" parTransId="{7C7E8017-30E6-47A0-A7D4-8DC3397DE88E}" sibTransId="{C1F52F37-9259-4386-AA19-92873FAA7CD1}"/>
    <dgm:cxn modelId="{817CCDC8-9DA7-471F-8568-1376042E4836}" srcId="{C047BA28-CDEA-449F-802E-303E4B23ECCD}" destId="{D420A17C-0FCA-4E8D-8786-AFB90820E1FB}" srcOrd="0" destOrd="0" parTransId="{34590747-8E14-413E-9B16-9E26014BF0CD}" sibTransId="{E2AF95E0-1196-4B5E-BB81-AB902A79B539}"/>
    <dgm:cxn modelId="{20DA0EDA-67B5-AC4A-811C-C120826F1854}" type="presOf" srcId="{CBC6CE7B-1796-41CC-BC98-E42F003EA86A}" destId="{82A3C401-168E-6649-A1C9-BACFE2F2858C}" srcOrd="0" destOrd="0" presId="urn:microsoft.com/office/officeart/2005/8/layout/vProcess5"/>
    <dgm:cxn modelId="{C546CFE2-7165-774F-87C1-1405AD361BD0}" type="presOf" srcId="{BCB12923-AC59-426D-AB4B-E91925B5A1DD}" destId="{EBCAA88A-C79B-D34E-B37D-E5DEF76AADC6}" srcOrd="0" destOrd="0" presId="urn:microsoft.com/office/officeart/2005/8/layout/vProcess5"/>
    <dgm:cxn modelId="{C893E4E2-A97F-464E-A1F7-9E4FB4361A25}" type="presOf" srcId="{E2AF95E0-1196-4B5E-BB81-AB902A79B539}" destId="{075A69AE-52CC-EE4E-AEF0-1A383F09256A}" srcOrd="0" destOrd="0" presId="urn:microsoft.com/office/officeart/2005/8/layout/vProcess5"/>
    <dgm:cxn modelId="{3B83B4EE-3557-2F49-A442-288D477D1B5C}" type="presOf" srcId="{CBC6CE7B-1796-41CC-BC98-E42F003EA86A}" destId="{B646D00E-0968-F845-B37B-661963FEBB12}" srcOrd="1" destOrd="0" presId="urn:microsoft.com/office/officeart/2005/8/layout/vProcess5"/>
    <dgm:cxn modelId="{B13E4AD6-E870-5E4F-9E3F-204A9349885B}" type="presParOf" srcId="{CFDEC7D9-697D-C84D-943C-2E86DC8659B8}" destId="{381B50D5-886A-F243-A307-23EEC85740FB}" srcOrd="0" destOrd="0" presId="urn:microsoft.com/office/officeart/2005/8/layout/vProcess5"/>
    <dgm:cxn modelId="{0516C13C-671C-1246-9B70-3BC43D1553A4}" type="presParOf" srcId="{CFDEC7D9-697D-C84D-943C-2E86DC8659B8}" destId="{9317E879-9239-6E43-942F-6632D6F485E4}" srcOrd="1" destOrd="0" presId="urn:microsoft.com/office/officeart/2005/8/layout/vProcess5"/>
    <dgm:cxn modelId="{651BA89B-128A-6B49-B5DB-A4DE5F7FD445}" type="presParOf" srcId="{CFDEC7D9-697D-C84D-943C-2E86DC8659B8}" destId="{82A3C401-168E-6649-A1C9-BACFE2F2858C}" srcOrd="2" destOrd="0" presId="urn:microsoft.com/office/officeart/2005/8/layout/vProcess5"/>
    <dgm:cxn modelId="{7F827410-253D-674E-9D35-F776E487F03A}" type="presParOf" srcId="{CFDEC7D9-697D-C84D-943C-2E86DC8659B8}" destId="{EBCAA88A-C79B-D34E-B37D-E5DEF76AADC6}" srcOrd="3" destOrd="0" presId="urn:microsoft.com/office/officeart/2005/8/layout/vProcess5"/>
    <dgm:cxn modelId="{1DBE0E58-41BB-1643-A168-C08AADAC459B}" type="presParOf" srcId="{CFDEC7D9-697D-C84D-943C-2E86DC8659B8}" destId="{075A69AE-52CC-EE4E-AEF0-1A383F09256A}" srcOrd="4" destOrd="0" presId="urn:microsoft.com/office/officeart/2005/8/layout/vProcess5"/>
    <dgm:cxn modelId="{0325BD8D-38ED-B24A-9336-9D9480CAA882}" type="presParOf" srcId="{CFDEC7D9-697D-C84D-943C-2E86DC8659B8}" destId="{046114E6-BB4C-1448-95B0-973B19C76BF6}" srcOrd="5" destOrd="0" presId="urn:microsoft.com/office/officeart/2005/8/layout/vProcess5"/>
    <dgm:cxn modelId="{95C216E3-A508-824A-9E23-34FD1F97DB4C}" type="presParOf" srcId="{CFDEC7D9-697D-C84D-943C-2E86DC8659B8}" destId="{D24EE145-39D1-844D-AB71-1C45E1B1E1EA}" srcOrd="6" destOrd="0" presId="urn:microsoft.com/office/officeart/2005/8/layout/vProcess5"/>
    <dgm:cxn modelId="{BBC3CED3-1E8F-F44F-9A4E-064F0BE09AC9}" type="presParOf" srcId="{CFDEC7D9-697D-C84D-943C-2E86DC8659B8}" destId="{B646D00E-0968-F845-B37B-661963FEBB12}" srcOrd="7" destOrd="0" presId="urn:microsoft.com/office/officeart/2005/8/layout/vProcess5"/>
    <dgm:cxn modelId="{0A9B935A-B86C-C24B-9ADE-78FB14CEEE8B}" type="presParOf" srcId="{CFDEC7D9-697D-C84D-943C-2E86DC8659B8}" destId="{E90A513B-BF5D-9C49-AC10-CCE16F046C1B}"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047BA28-CDEA-449F-802E-303E4B23ECCD}"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D420A17C-0FCA-4E8D-8786-AFB90820E1FB}">
      <dgm:prSet/>
      <dgm:spPr>
        <a:solidFill>
          <a:schemeClr val="accent5">
            <a:lumMod val="60000"/>
            <a:lumOff val="40000"/>
          </a:schemeClr>
        </a:solidFill>
      </dgm:spPr>
      <dgm:t>
        <a:bodyPr/>
        <a:lstStyle/>
        <a:p>
          <a:pPr algn="just"/>
          <a:r>
            <a:rPr lang="en-US" dirty="0"/>
            <a:t>In China, the lack of defined career trajectories presents a major hurdle to the professionalization of Digital Humanities. </a:t>
          </a:r>
        </a:p>
      </dgm:t>
    </dgm:pt>
    <dgm:pt modelId="{34590747-8E14-413E-9B16-9E26014BF0CD}" type="parTrans" cxnId="{817CCDC8-9DA7-471F-8568-1376042E4836}">
      <dgm:prSet/>
      <dgm:spPr/>
      <dgm:t>
        <a:bodyPr/>
        <a:lstStyle/>
        <a:p>
          <a:endParaRPr lang="en-US"/>
        </a:p>
      </dgm:t>
    </dgm:pt>
    <dgm:pt modelId="{E2AF95E0-1196-4B5E-BB81-AB902A79B539}" type="sibTrans" cxnId="{817CCDC8-9DA7-471F-8568-1376042E4836}">
      <dgm:prSet/>
      <dgm:spPr/>
      <dgm:t>
        <a:bodyPr/>
        <a:lstStyle/>
        <a:p>
          <a:endParaRPr lang="en-US"/>
        </a:p>
      </dgm:t>
    </dgm:pt>
    <dgm:pt modelId="{CBC6CE7B-1796-41CC-BC98-E42F003EA86A}">
      <dgm:prSet/>
      <dgm:spPr>
        <a:solidFill>
          <a:schemeClr val="accent5">
            <a:lumMod val="60000"/>
            <a:lumOff val="40000"/>
          </a:schemeClr>
        </a:solidFill>
      </dgm:spPr>
      <dgm:t>
        <a:bodyPr/>
        <a:lstStyle/>
        <a:p>
          <a:r>
            <a:rPr lang="en-US" dirty="0"/>
            <a:t>Chinese digital humanities roles are still emerging and are often tied to existing positions in libraries, museums, or traditional humanities faculties. There is a strong sense of uncertainty about what constitutes a digital humanities job.</a:t>
          </a:r>
        </a:p>
      </dgm:t>
    </dgm:pt>
    <dgm:pt modelId="{BF5B7CF3-219A-4D78-B3DE-1F97D8D0E4BB}" type="parTrans" cxnId="{E3ADC386-EA15-423C-BAB6-B60D30D1F916}">
      <dgm:prSet/>
      <dgm:spPr/>
      <dgm:t>
        <a:bodyPr/>
        <a:lstStyle/>
        <a:p>
          <a:endParaRPr lang="en-US"/>
        </a:p>
      </dgm:t>
    </dgm:pt>
    <dgm:pt modelId="{DA3F43C7-1455-4B9F-9CBA-DA095B904F29}" type="sibTrans" cxnId="{E3ADC386-EA15-423C-BAB6-B60D30D1F916}">
      <dgm:prSet/>
      <dgm:spPr/>
      <dgm:t>
        <a:bodyPr/>
        <a:lstStyle/>
        <a:p>
          <a:endParaRPr lang="en-US"/>
        </a:p>
      </dgm:t>
    </dgm:pt>
    <dgm:pt modelId="{BCB12923-AC59-426D-AB4B-E91925B5A1DD}">
      <dgm:prSet/>
      <dgm:spPr>
        <a:solidFill>
          <a:schemeClr val="accent5">
            <a:lumMod val="60000"/>
            <a:lumOff val="40000"/>
          </a:schemeClr>
        </a:solidFill>
      </dgm:spPr>
      <dgm:t>
        <a:bodyPr/>
        <a:lstStyle/>
        <a:p>
          <a:endParaRPr lang="en-US" dirty="0"/>
        </a:p>
        <a:p>
          <a:r>
            <a:rPr lang="en-US" dirty="0"/>
            <a:t>The job market for digital humanities in China is described as experimental and uncertain, with few dedicated roles in industry</a:t>
          </a:r>
        </a:p>
      </dgm:t>
    </dgm:pt>
    <dgm:pt modelId="{7C7E8017-30E6-47A0-A7D4-8DC3397DE88E}" type="parTrans" cxnId="{9A69BCC4-C820-4875-8FB9-DC549211E6F8}">
      <dgm:prSet/>
      <dgm:spPr/>
      <dgm:t>
        <a:bodyPr/>
        <a:lstStyle/>
        <a:p>
          <a:endParaRPr lang="en-US"/>
        </a:p>
      </dgm:t>
    </dgm:pt>
    <dgm:pt modelId="{C1F52F37-9259-4386-AA19-92873FAA7CD1}" type="sibTrans" cxnId="{9A69BCC4-C820-4875-8FB9-DC549211E6F8}">
      <dgm:prSet/>
      <dgm:spPr/>
      <dgm:t>
        <a:bodyPr/>
        <a:lstStyle/>
        <a:p>
          <a:endParaRPr lang="en-US"/>
        </a:p>
      </dgm:t>
    </dgm:pt>
    <dgm:pt modelId="{CFDEC7D9-697D-C84D-943C-2E86DC8659B8}" type="pres">
      <dgm:prSet presAssocID="{C047BA28-CDEA-449F-802E-303E4B23ECCD}" presName="outerComposite" presStyleCnt="0">
        <dgm:presLayoutVars>
          <dgm:chMax val="5"/>
          <dgm:dir/>
          <dgm:resizeHandles val="exact"/>
        </dgm:presLayoutVars>
      </dgm:prSet>
      <dgm:spPr/>
    </dgm:pt>
    <dgm:pt modelId="{381B50D5-886A-F243-A307-23EEC85740FB}" type="pres">
      <dgm:prSet presAssocID="{C047BA28-CDEA-449F-802E-303E4B23ECCD}" presName="dummyMaxCanvas" presStyleCnt="0">
        <dgm:presLayoutVars/>
      </dgm:prSet>
      <dgm:spPr/>
    </dgm:pt>
    <dgm:pt modelId="{9317E879-9239-6E43-942F-6632D6F485E4}" type="pres">
      <dgm:prSet presAssocID="{C047BA28-CDEA-449F-802E-303E4B23ECCD}" presName="ThreeNodes_1" presStyleLbl="node1" presStyleIdx="0" presStyleCnt="3">
        <dgm:presLayoutVars>
          <dgm:bulletEnabled val="1"/>
        </dgm:presLayoutVars>
      </dgm:prSet>
      <dgm:spPr/>
    </dgm:pt>
    <dgm:pt modelId="{82A3C401-168E-6649-A1C9-BACFE2F2858C}" type="pres">
      <dgm:prSet presAssocID="{C047BA28-CDEA-449F-802E-303E4B23ECCD}" presName="ThreeNodes_2" presStyleLbl="node1" presStyleIdx="1" presStyleCnt="3">
        <dgm:presLayoutVars>
          <dgm:bulletEnabled val="1"/>
        </dgm:presLayoutVars>
      </dgm:prSet>
      <dgm:spPr/>
    </dgm:pt>
    <dgm:pt modelId="{EBCAA88A-C79B-D34E-B37D-E5DEF76AADC6}" type="pres">
      <dgm:prSet presAssocID="{C047BA28-CDEA-449F-802E-303E4B23ECCD}" presName="ThreeNodes_3" presStyleLbl="node1" presStyleIdx="2" presStyleCnt="3" custLinFactNeighborX="4256" custLinFactNeighborY="49963">
        <dgm:presLayoutVars>
          <dgm:bulletEnabled val="1"/>
        </dgm:presLayoutVars>
      </dgm:prSet>
      <dgm:spPr/>
    </dgm:pt>
    <dgm:pt modelId="{075A69AE-52CC-EE4E-AEF0-1A383F09256A}" type="pres">
      <dgm:prSet presAssocID="{C047BA28-CDEA-449F-802E-303E4B23ECCD}" presName="ThreeConn_1-2" presStyleLbl="fgAccFollowNode1" presStyleIdx="0" presStyleCnt="2">
        <dgm:presLayoutVars>
          <dgm:bulletEnabled val="1"/>
        </dgm:presLayoutVars>
      </dgm:prSet>
      <dgm:spPr/>
    </dgm:pt>
    <dgm:pt modelId="{046114E6-BB4C-1448-95B0-973B19C76BF6}" type="pres">
      <dgm:prSet presAssocID="{C047BA28-CDEA-449F-802E-303E4B23ECCD}" presName="ThreeConn_2-3" presStyleLbl="fgAccFollowNode1" presStyleIdx="1" presStyleCnt="2">
        <dgm:presLayoutVars>
          <dgm:bulletEnabled val="1"/>
        </dgm:presLayoutVars>
      </dgm:prSet>
      <dgm:spPr/>
    </dgm:pt>
    <dgm:pt modelId="{D24EE145-39D1-844D-AB71-1C45E1B1E1EA}" type="pres">
      <dgm:prSet presAssocID="{C047BA28-CDEA-449F-802E-303E4B23ECCD}" presName="ThreeNodes_1_text" presStyleLbl="node1" presStyleIdx="2" presStyleCnt="3">
        <dgm:presLayoutVars>
          <dgm:bulletEnabled val="1"/>
        </dgm:presLayoutVars>
      </dgm:prSet>
      <dgm:spPr/>
    </dgm:pt>
    <dgm:pt modelId="{B646D00E-0968-F845-B37B-661963FEBB12}" type="pres">
      <dgm:prSet presAssocID="{C047BA28-CDEA-449F-802E-303E4B23ECCD}" presName="ThreeNodes_2_text" presStyleLbl="node1" presStyleIdx="2" presStyleCnt="3">
        <dgm:presLayoutVars>
          <dgm:bulletEnabled val="1"/>
        </dgm:presLayoutVars>
      </dgm:prSet>
      <dgm:spPr/>
    </dgm:pt>
    <dgm:pt modelId="{E90A513B-BF5D-9C49-AC10-CCE16F046C1B}" type="pres">
      <dgm:prSet presAssocID="{C047BA28-CDEA-449F-802E-303E4B23ECCD}" presName="ThreeNodes_3_text" presStyleLbl="node1" presStyleIdx="2" presStyleCnt="3">
        <dgm:presLayoutVars>
          <dgm:bulletEnabled val="1"/>
        </dgm:presLayoutVars>
      </dgm:prSet>
      <dgm:spPr/>
    </dgm:pt>
  </dgm:ptLst>
  <dgm:cxnLst>
    <dgm:cxn modelId="{D0EE801A-8A27-4040-8C73-C231A9B2CCFA}" type="presOf" srcId="{DA3F43C7-1455-4B9F-9CBA-DA095B904F29}" destId="{046114E6-BB4C-1448-95B0-973B19C76BF6}" srcOrd="0" destOrd="0" presId="urn:microsoft.com/office/officeart/2005/8/layout/vProcess5"/>
    <dgm:cxn modelId="{8AC4A466-A4CD-844C-9E11-BC97D4E5D1AE}" type="presOf" srcId="{BCB12923-AC59-426D-AB4B-E91925B5A1DD}" destId="{E90A513B-BF5D-9C49-AC10-CCE16F046C1B}" srcOrd="1" destOrd="0" presId="urn:microsoft.com/office/officeart/2005/8/layout/vProcess5"/>
    <dgm:cxn modelId="{E3ADC386-EA15-423C-BAB6-B60D30D1F916}" srcId="{C047BA28-CDEA-449F-802E-303E4B23ECCD}" destId="{CBC6CE7B-1796-41CC-BC98-E42F003EA86A}" srcOrd="1" destOrd="0" parTransId="{BF5B7CF3-219A-4D78-B3DE-1F97D8D0E4BB}" sibTransId="{DA3F43C7-1455-4B9F-9CBA-DA095B904F29}"/>
    <dgm:cxn modelId="{A8B51A91-8811-CB49-9699-B3BCAF3B77C5}" type="presOf" srcId="{D420A17C-0FCA-4E8D-8786-AFB90820E1FB}" destId="{9317E879-9239-6E43-942F-6632D6F485E4}" srcOrd="0" destOrd="0" presId="urn:microsoft.com/office/officeart/2005/8/layout/vProcess5"/>
    <dgm:cxn modelId="{AD2834AA-67AF-C64D-8B56-7663B55B9696}" type="presOf" srcId="{C047BA28-CDEA-449F-802E-303E4B23ECCD}" destId="{CFDEC7D9-697D-C84D-943C-2E86DC8659B8}" srcOrd="0" destOrd="0" presId="urn:microsoft.com/office/officeart/2005/8/layout/vProcess5"/>
    <dgm:cxn modelId="{E08118B2-969E-0B41-B64B-5101BF5CF653}" type="presOf" srcId="{D420A17C-0FCA-4E8D-8786-AFB90820E1FB}" destId="{D24EE145-39D1-844D-AB71-1C45E1B1E1EA}" srcOrd="1" destOrd="0" presId="urn:microsoft.com/office/officeart/2005/8/layout/vProcess5"/>
    <dgm:cxn modelId="{9A69BCC4-C820-4875-8FB9-DC549211E6F8}" srcId="{C047BA28-CDEA-449F-802E-303E4B23ECCD}" destId="{BCB12923-AC59-426D-AB4B-E91925B5A1DD}" srcOrd="2" destOrd="0" parTransId="{7C7E8017-30E6-47A0-A7D4-8DC3397DE88E}" sibTransId="{C1F52F37-9259-4386-AA19-92873FAA7CD1}"/>
    <dgm:cxn modelId="{817CCDC8-9DA7-471F-8568-1376042E4836}" srcId="{C047BA28-CDEA-449F-802E-303E4B23ECCD}" destId="{D420A17C-0FCA-4E8D-8786-AFB90820E1FB}" srcOrd="0" destOrd="0" parTransId="{34590747-8E14-413E-9B16-9E26014BF0CD}" sibTransId="{E2AF95E0-1196-4B5E-BB81-AB902A79B539}"/>
    <dgm:cxn modelId="{20DA0EDA-67B5-AC4A-811C-C120826F1854}" type="presOf" srcId="{CBC6CE7B-1796-41CC-BC98-E42F003EA86A}" destId="{82A3C401-168E-6649-A1C9-BACFE2F2858C}" srcOrd="0" destOrd="0" presId="urn:microsoft.com/office/officeart/2005/8/layout/vProcess5"/>
    <dgm:cxn modelId="{C546CFE2-7165-774F-87C1-1405AD361BD0}" type="presOf" srcId="{BCB12923-AC59-426D-AB4B-E91925B5A1DD}" destId="{EBCAA88A-C79B-D34E-B37D-E5DEF76AADC6}" srcOrd="0" destOrd="0" presId="urn:microsoft.com/office/officeart/2005/8/layout/vProcess5"/>
    <dgm:cxn modelId="{C893E4E2-A97F-464E-A1F7-9E4FB4361A25}" type="presOf" srcId="{E2AF95E0-1196-4B5E-BB81-AB902A79B539}" destId="{075A69AE-52CC-EE4E-AEF0-1A383F09256A}" srcOrd="0" destOrd="0" presId="urn:microsoft.com/office/officeart/2005/8/layout/vProcess5"/>
    <dgm:cxn modelId="{3B83B4EE-3557-2F49-A442-288D477D1B5C}" type="presOf" srcId="{CBC6CE7B-1796-41CC-BC98-E42F003EA86A}" destId="{B646D00E-0968-F845-B37B-661963FEBB12}" srcOrd="1" destOrd="0" presId="urn:microsoft.com/office/officeart/2005/8/layout/vProcess5"/>
    <dgm:cxn modelId="{B13E4AD6-E870-5E4F-9E3F-204A9349885B}" type="presParOf" srcId="{CFDEC7D9-697D-C84D-943C-2E86DC8659B8}" destId="{381B50D5-886A-F243-A307-23EEC85740FB}" srcOrd="0" destOrd="0" presId="urn:microsoft.com/office/officeart/2005/8/layout/vProcess5"/>
    <dgm:cxn modelId="{0516C13C-671C-1246-9B70-3BC43D1553A4}" type="presParOf" srcId="{CFDEC7D9-697D-C84D-943C-2E86DC8659B8}" destId="{9317E879-9239-6E43-942F-6632D6F485E4}" srcOrd="1" destOrd="0" presId="urn:microsoft.com/office/officeart/2005/8/layout/vProcess5"/>
    <dgm:cxn modelId="{651BA89B-128A-6B49-B5DB-A4DE5F7FD445}" type="presParOf" srcId="{CFDEC7D9-697D-C84D-943C-2E86DC8659B8}" destId="{82A3C401-168E-6649-A1C9-BACFE2F2858C}" srcOrd="2" destOrd="0" presId="urn:microsoft.com/office/officeart/2005/8/layout/vProcess5"/>
    <dgm:cxn modelId="{7F827410-253D-674E-9D35-F776E487F03A}" type="presParOf" srcId="{CFDEC7D9-697D-C84D-943C-2E86DC8659B8}" destId="{EBCAA88A-C79B-D34E-B37D-E5DEF76AADC6}" srcOrd="3" destOrd="0" presId="urn:microsoft.com/office/officeart/2005/8/layout/vProcess5"/>
    <dgm:cxn modelId="{1DBE0E58-41BB-1643-A168-C08AADAC459B}" type="presParOf" srcId="{CFDEC7D9-697D-C84D-943C-2E86DC8659B8}" destId="{075A69AE-52CC-EE4E-AEF0-1A383F09256A}" srcOrd="4" destOrd="0" presId="urn:microsoft.com/office/officeart/2005/8/layout/vProcess5"/>
    <dgm:cxn modelId="{0325BD8D-38ED-B24A-9336-9D9480CAA882}" type="presParOf" srcId="{CFDEC7D9-697D-C84D-943C-2E86DC8659B8}" destId="{046114E6-BB4C-1448-95B0-973B19C76BF6}" srcOrd="5" destOrd="0" presId="urn:microsoft.com/office/officeart/2005/8/layout/vProcess5"/>
    <dgm:cxn modelId="{95C216E3-A508-824A-9E23-34FD1F97DB4C}" type="presParOf" srcId="{CFDEC7D9-697D-C84D-943C-2E86DC8659B8}" destId="{D24EE145-39D1-844D-AB71-1C45E1B1E1EA}" srcOrd="6" destOrd="0" presId="urn:microsoft.com/office/officeart/2005/8/layout/vProcess5"/>
    <dgm:cxn modelId="{BBC3CED3-1E8F-F44F-9A4E-064F0BE09AC9}" type="presParOf" srcId="{CFDEC7D9-697D-C84D-943C-2E86DC8659B8}" destId="{B646D00E-0968-F845-B37B-661963FEBB12}" srcOrd="7" destOrd="0" presId="urn:microsoft.com/office/officeart/2005/8/layout/vProcess5"/>
    <dgm:cxn modelId="{0A9B935A-B86C-C24B-9ADE-78FB14CEEE8B}" type="presParOf" srcId="{CFDEC7D9-697D-C84D-943C-2E86DC8659B8}" destId="{E90A513B-BF5D-9C49-AC10-CCE16F046C1B}"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CE2EC4D-0845-42E8-99B4-52845ABD4028}"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9E70EA9E-0B0B-45BA-82BC-5175CD9BF69C}">
      <dgm:prSet custT="1"/>
      <dgm:spPr/>
      <dgm:t>
        <a:bodyPr/>
        <a:lstStyle/>
        <a:p>
          <a:r>
            <a:rPr lang="en-US" sz="3500" b="0" dirty="0"/>
            <a:t>UK scholars worry about hidden work and the need to “actively build” networks</a:t>
          </a:r>
          <a:endParaRPr lang="en-US" sz="3500" dirty="0"/>
        </a:p>
      </dgm:t>
    </dgm:pt>
    <dgm:pt modelId="{11F32D7E-D7E4-4977-BFEA-1C29A9B4E248}" type="parTrans" cxnId="{59C706D5-B7A5-42D4-B412-143FC8BE15B3}">
      <dgm:prSet/>
      <dgm:spPr/>
      <dgm:t>
        <a:bodyPr/>
        <a:lstStyle/>
        <a:p>
          <a:endParaRPr lang="en-US" sz="2400"/>
        </a:p>
      </dgm:t>
    </dgm:pt>
    <dgm:pt modelId="{745CBCCF-DDF7-494F-999F-C0F5F83E7F3F}" type="sibTrans" cxnId="{59C706D5-B7A5-42D4-B412-143FC8BE15B3}">
      <dgm:prSet/>
      <dgm:spPr/>
      <dgm:t>
        <a:bodyPr/>
        <a:lstStyle/>
        <a:p>
          <a:endParaRPr lang="en-US" sz="2400"/>
        </a:p>
      </dgm:t>
    </dgm:pt>
    <dgm:pt modelId="{9894E96F-FF7C-4E62-BC13-AC5A270E8A44}">
      <dgm:prSet custT="1"/>
      <dgm:spPr>
        <a:solidFill>
          <a:schemeClr val="accent5">
            <a:lumMod val="60000"/>
            <a:lumOff val="40000"/>
          </a:schemeClr>
        </a:solidFill>
      </dgm:spPr>
      <dgm:t>
        <a:bodyPr/>
        <a:lstStyle/>
        <a:p>
          <a:r>
            <a:rPr lang="en-US" sz="3000" b="0" dirty="0"/>
            <a:t>“institutional obstacles” </a:t>
          </a:r>
          <a:br>
            <a:rPr lang="en-US" sz="3000" b="0" dirty="0"/>
          </a:br>
          <a:r>
            <a:rPr lang="en-US" sz="3000" b="0" dirty="0"/>
            <a:t>“there has not really been a pure, full-fledged collaboration”</a:t>
          </a:r>
          <a:br>
            <a:rPr lang="en-US" sz="3000" b="0" dirty="0"/>
          </a:br>
          <a:r>
            <a:rPr lang="en-US" sz="3000" b="0" dirty="0"/>
            <a:t> “the openness of data is very difficult”</a:t>
          </a:r>
          <a:endParaRPr lang="en-US" sz="3000" dirty="0"/>
        </a:p>
      </dgm:t>
    </dgm:pt>
    <dgm:pt modelId="{0F1B5AE8-EBA8-4B45-BFDB-F0BBEB8F8081}" type="parTrans" cxnId="{E3A3C715-2935-4998-8112-23E403343B85}">
      <dgm:prSet/>
      <dgm:spPr/>
      <dgm:t>
        <a:bodyPr/>
        <a:lstStyle/>
        <a:p>
          <a:endParaRPr lang="en-US" sz="2400"/>
        </a:p>
      </dgm:t>
    </dgm:pt>
    <dgm:pt modelId="{BABFFD57-E060-4229-8BD2-66278D81F33A}" type="sibTrans" cxnId="{E3A3C715-2935-4998-8112-23E403343B85}">
      <dgm:prSet/>
      <dgm:spPr/>
      <dgm:t>
        <a:bodyPr/>
        <a:lstStyle/>
        <a:p>
          <a:endParaRPr lang="en-US" sz="2400"/>
        </a:p>
      </dgm:t>
    </dgm:pt>
    <dgm:pt modelId="{C28D61BD-8CD9-45B8-BF1A-13915B22CBD7}">
      <dgm:prSet custT="1"/>
      <dgm:spPr/>
      <dgm:t>
        <a:bodyPr/>
        <a:lstStyle/>
        <a:p>
          <a:r>
            <a:rPr lang="en-US" sz="3000" b="0" dirty="0"/>
            <a:t>There is pride in being “one of the most open and inclusive and participatory research cultures”</a:t>
          </a:r>
          <a:endParaRPr lang="en-US" sz="3000" dirty="0"/>
        </a:p>
      </dgm:t>
    </dgm:pt>
    <dgm:pt modelId="{D5AF287E-1986-4484-BCE5-845FCFBE1E35}" type="parTrans" cxnId="{0BC11920-5E29-4093-8FD8-6139E42C3D13}">
      <dgm:prSet/>
      <dgm:spPr/>
      <dgm:t>
        <a:bodyPr/>
        <a:lstStyle/>
        <a:p>
          <a:endParaRPr lang="en-US" sz="2400"/>
        </a:p>
      </dgm:t>
    </dgm:pt>
    <dgm:pt modelId="{6BEFE01B-E770-46AC-886E-3BF96FCACB28}" type="sibTrans" cxnId="{0BC11920-5E29-4093-8FD8-6139E42C3D13}">
      <dgm:prSet/>
      <dgm:spPr/>
      <dgm:t>
        <a:bodyPr/>
        <a:lstStyle/>
        <a:p>
          <a:endParaRPr lang="en-US" sz="2400"/>
        </a:p>
      </dgm:t>
    </dgm:pt>
    <dgm:pt modelId="{27FD2881-0FD9-4CBB-93C3-70366726AD1E}">
      <dgm:prSet custT="1"/>
      <dgm:spPr>
        <a:solidFill>
          <a:schemeClr val="accent5">
            <a:lumMod val="60000"/>
            <a:lumOff val="40000"/>
          </a:schemeClr>
        </a:solidFill>
      </dgm:spPr>
      <dgm:t>
        <a:bodyPr/>
        <a:lstStyle/>
        <a:p>
          <a:pPr>
            <a:lnSpc>
              <a:spcPct val="100000"/>
            </a:lnSpc>
          </a:pPr>
          <a:r>
            <a:rPr lang="en-US" sz="3000" b="0" dirty="0"/>
            <a:t>more individually driven but also shaped by hierarchy and collective organization.</a:t>
          </a:r>
          <a:endParaRPr lang="en-US" sz="3000" dirty="0"/>
        </a:p>
      </dgm:t>
    </dgm:pt>
    <dgm:pt modelId="{A7643F21-6499-49F1-9EEB-ABFD5AE82955}" type="parTrans" cxnId="{94A5DE9E-35FD-4689-98FF-7AB17BCBA48D}">
      <dgm:prSet/>
      <dgm:spPr/>
      <dgm:t>
        <a:bodyPr/>
        <a:lstStyle/>
        <a:p>
          <a:endParaRPr lang="en-US" sz="2400"/>
        </a:p>
      </dgm:t>
    </dgm:pt>
    <dgm:pt modelId="{68820D77-8C94-4AB3-91DD-FEF763161C75}" type="sibTrans" cxnId="{94A5DE9E-35FD-4689-98FF-7AB17BCBA48D}">
      <dgm:prSet/>
      <dgm:spPr/>
      <dgm:t>
        <a:bodyPr/>
        <a:lstStyle/>
        <a:p>
          <a:endParaRPr lang="en-US" sz="2400"/>
        </a:p>
      </dgm:t>
    </dgm:pt>
    <dgm:pt modelId="{4B678FCE-9EDC-EA4E-9874-25B6B96106E6}" type="pres">
      <dgm:prSet presAssocID="{1CE2EC4D-0845-42E8-99B4-52845ABD4028}" presName="cycle" presStyleCnt="0">
        <dgm:presLayoutVars>
          <dgm:dir/>
          <dgm:resizeHandles val="exact"/>
        </dgm:presLayoutVars>
      </dgm:prSet>
      <dgm:spPr/>
    </dgm:pt>
    <dgm:pt modelId="{18B68783-791B-124B-A8C8-1ABCFAB158D6}" type="pres">
      <dgm:prSet presAssocID="{9E70EA9E-0B0B-45BA-82BC-5175CD9BF69C}" presName="node" presStyleLbl="node1" presStyleIdx="0" presStyleCnt="4" custScaleX="171126" custScaleY="96137">
        <dgm:presLayoutVars>
          <dgm:bulletEnabled val="1"/>
        </dgm:presLayoutVars>
      </dgm:prSet>
      <dgm:spPr/>
    </dgm:pt>
    <dgm:pt modelId="{17CD2B2A-D236-9F49-8E9B-4D8B5DD46C61}" type="pres">
      <dgm:prSet presAssocID="{9E70EA9E-0B0B-45BA-82BC-5175CD9BF69C}" presName="spNode" presStyleCnt="0"/>
      <dgm:spPr/>
    </dgm:pt>
    <dgm:pt modelId="{42994574-2EDD-F14B-99A1-30B280B79CA4}" type="pres">
      <dgm:prSet presAssocID="{745CBCCF-DDF7-494F-999F-C0F5F83E7F3F}" presName="sibTrans" presStyleLbl="sibTrans1D1" presStyleIdx="0" presStyleCnt="4"/>
      <dgm:spPr/>
    </dgm:pt>
    <dgm:pt modelId="{933D5FB9-460F-584C-97AB-79ADD17A19DB}" type="pres">
      <dgm:prSet presAssocID="{9894E96F-FF7C-4E62-BC13-AC5A270E8A44}" presName="node" presStyleLbl="node1" presStyleIdx="1" presStyleCnt="4" custScaleX="174945">
        <dgm:presLayoutVars>
          <dgm:bulletEnabled val="1"/>
        </dgm:presLayoutVars>
      </dgm:prSet>
      <dgm:spPr/>
    </dgm:pt>
    <dgm:pt modelId="{0D2F53BA-B39F-574A-8B40-C669754EB522}" type="pres">
      <dgm:prSet presAssocID="{9894E96F-FF7C-4E62-BC13-AC5A270E8A44}" presName="spNode" presStyleCnt="0"/>
      <dgm:spPr/>
    </dgm:pt>
    <dgm:pt modelId="{B9553148-8D22-954B-8432-73D952920800}" type="pres">
      <dgm:prSet presAssocID="{BABFFD57-E060-4229-8BD2-66278D81F33A}" presName="sibTrans" presStyleLbl="sibTrans1D1" presStyleIdx="1" presStyleCnt="4"/>
      <dgm:spPr/>
    </dgm:pt>
    <dgm:pt modelId="{BA9D79A9-1B90-B745-87FB-AA7A1487E57A}" type="pres">
      <dgm:prSet presAssocID="{C28D61BD-8CD9-45B8-BF1A-13915B22CBD7}" presName="node" presStyleLbl="node1" presStyleIdx="2" presStyleCnt="4" custScaleX="168078">
        <dgm:presLayoutVars>
          <dgm:bulletEnabled val="1"/>
        </dgm:presLayoutVars>
      </dgm:prSet>
      <dgm:spPr/>
    </dgm:pt>
    <dgm:pt modelId="{D8E41135-EFE8-4140-99B1-FB22F1B1CF35}" type="pres">
      <dgm:prSet presAssocID="{C28D61BD-8CD9-45B8-BF1A-13915B22CBD7}" presName="spNode" presStyleCnt="0"/>
      <dgm:spPr/>
    </dgm:pt>
    <dgm:pt modelId="{90A54D3A-960E-CA41-8AB8-8C884D3FA1C3}" type="pres">
      <dgm:prSet presAssocID="{6BEFE01B-E770-46AC-886E-3BF96FCACB28}" presName="sibTrans" presStyleLbl="sibTrans1D1" presStyleIdx="2" presStyleCnt="4"/>
      <dgm:spPr/>
    </dgm:pt>
    <dgm:pt modelId="{7F8B4365-00B7-C74D-BAD7-837E353CE81F}" type="pres">
      <dgm:prSet presAssocID="{27FD2881-0FD9-4CBB-93C3-70366726AD1E}" presName="node" presStyleLbl="node1" presStyleIdx="3" presStyleCnt="4" custScaleX="187281">
        <dgm:presLayoutVars>
          <dgm:bulletEnabled val="1"/>
        </dgm:presLayoutVars>
      </dgm:prSet>
      <dgm:spPr/>
    </dgm:pt>
    <dgm:pt modelId="{63006CAC-6DF8-5648-9509-2F6B7E7814FF}" type="pres">
      <dgm:prSet presAssocID="{27FD2881-0FD9-4CBB-93C3-70366726AD1E}" presName="spNode" presStyleCnt="0"/>
      <dgm:spPr/>
    </dgm:pt>
    <dgm:pt modelId="{6D7D9D23-0DB4-1542-BB5F-4511FE0121F5}" type="pres">
      <dgm:prSet presAssocID="{68820D77-8C94-4AB3-91DD-FEF763161C75}" presName="sibTrans" presStyleLbl="sibTrans1D1" presStyleIdx="3" presStyleCnt="4"/>
      <dgm:spPr/>
    </dgm:pt>
  </dgm:ptLst>
  <dgm:cxnLst>
    <dgm:cxn modelId="{1559AB11-A390-2C43-AE5C-E6E310FF7CD7}" type="presOf" srcId="{27FD2881-0FD9-4CBB-93C3-70366726AD1E}" destId="{7F8B4365-00B7-C74D-BAD7-837E353CE81F}" srcOrd="0" destOrd="0" presId="urn:microsoft.com/office/officeart/2005/8/layout/cycle5"/>
    <dgm:cxn modelId="{E3A3C715-2935-4998-8112-23E403343B85}" srcId="{1CE2EC4D-0845-42E8-99B4-52845ABD4028}" destId="{9894E96F-FF7C-4E62-BC13-AC5A270E8A44}" srcOrd="1" destOrd="0" parTransId="{0F1B5AE8-EBA8-4B45-BFDB-F0BBEB8F8081}" sibTransId="{BABFFD57-E060-4229-8BD2-66278D81F33A}"/>
    <dgm:cxn modelId="{0BC11920-5E29-4093-8FD8-6139E42C3D13}" srcId="{1CE2EC4D-0845-42E8-99B4-52845ABD4028}" destId="{C28D61BD-8CD9-45B8-BF1A-13915B22CBD7}" srcOrd="2" destOrd="0" parTransId="{D5AF287E-1986-4484-BCE5-845FCFBE1E35}" sibTransId="{6BEFE01B-E770-46AC-886E-3BF96FCACB28}"/>
    <dgm:cxn modelId="{B7F33F5F-BA58-8644-89EB-C9A4143D9156}" type="presOf" srcId="{1CE2EC4D-0845-42E8-99B4-52845ABD4028}" destId="{4B678FCE-9EDC-EA4E-9874-25B6B96106E6}" srcOrd="0" destOrd="0" presId="urn:microsoft.com/office/officeart/2005/8/layout/cycle5"/>
    <dgm:cxn modelId="{6B51B56A-1255-9649-B78A-618BF7DBB2D3}" type="presOf" srcId="{68820D77-8C94-4AB3-91DD-FEF763161C75}" destId="{6D7D9D23-0DB4-1542-BB5F-4511FE0121F5}" srcOrd="0" destOrd="0" presId="urn:microsoft.com/office/officeart/2005/8/layout/cycle5"/>
    <dgm:cxn modelId="{A85E9B89-9891-D441-BABB-F7A16D0558E2}" type="presOf" srcId="{745CBCCF-DDF7-494F-999F-C0F5F83E7F3F}" destId="{42994574-2EDD-F14B-99A1-30B280B79CA4}" srcOrd="0" destOrd="0" presId="urn:microsoft.com/office/officeart/2005/8/layout/cycle5"/>
    <dgm:cxn modelId="{9C211793-C9AD-6747-A61A-92B6930722E2}" type="presOf" srcId="{9894E96F-FF7C-4E62-BC13-AC5A270E8A44}" destId="{933D5FB9-460F-584C-97AB-79ADD17A19DB}" srcOrd="0" destOrd="0" presId="urn:microsoft.com/office/officeart/2005/8/layout/cycle5"/>
    <dgm:cxn modelId="{94A5DE9E-35FD-4689-98FF-7AB17BCBA48D}" srcId="{1CE2EC4D-0845-42E8-99B4-52845ABD4028}" destId="{27FD2881-0FD9-4CBB-93C3-70366726AD1E}" srcOrd="3" destOrd="0" parTransId="{A7643F21-6499-49F1-9EEB-ABFD5AE82955}" sibTransId="{68820D77-8C94-4AB3-91DD-FEF763161C75}"/>
    <dgm:cxn modelId="{49E601D1-18ED-5540-95E2-EE7C28893E93}" type="presOf" srcId="{C28D61BD-8CD9-45B8-BF1A-13915B22CBD7}" destId="{BA9D79A9-1B90-B745-87FB-AA7A1487E57A}" srcOrd="0" destOrd="0" presId="urn:microsoft.com/office/officeart/2005/8/layout/cycle5"/>
    <dgm:cxn modelId="{59C706D5-B7A5-42D4-B412-143FC8BE15B3}" srcId="{1CE2EC4D-0845-42E8-99B4-52845ABD4028}" destId="{9E70EA9E-0B0B-45BA-82BC-5175CD9BF69C}" srcOrd="0" destOrd="0" parTransId="{11F32D7E-D7E4-4977-BFEA-1C29A9B4E248}" sibTransId="{745CBCCF-DDF7-494F-999F-C0F5F83E7F3F}"/>
    <dgm:cxn modelId="{EDDFE5DD-03B5-8F43-AF2C-955FF1477438}" type="presOf" srcId="{9E70EA9E-0B0B-45BA-82BC-5175CD9BF69C}" destId="{18B68783-791B-124B-A8C8-1ABCFAB158D6}" srcOrd="0" destOrd="0" presId="urn:microsoft.com/office/officeart/2005/8/layout/cycle5"/>
    <dgm:cxn modelId="{75426EE7-6C9B-C647-A6F9-F2867536E883}" type="presOf" srcId="{6BEFE01B-E770-46AC-886E-3BF96FCACB28}" destId="{90A54D3A-960E-CA41-8AB8-8C884D3FA1C3}" srcOrd="0" destOrd="0" presId="urn:microsoft.com/office/officeart/2005/8/layout/cycle5"/>
    <dgm:cxn modelId="{B757FAEA-562F-DF4E-8C19-0BEE6FD3E8CA}" type="presOf" srcId="{BABFFD57-E060-4229-8BD2-66278D81F33A}" destId="{B9553148-8D22-954B-8432-73D952920800}" srcOrd="0" destOrd="0" presId="urn:microsoft.com/office/officeart/2005/8/layout/cycle5"/>
    <dgm:cxn modelId="{9890F28C-F6B2-8844-8967-38C94B556048}" type="presParOf" srcId="{4B678FCE-9EDC-EA4E-9874-25B6B96106E6}" destId="{18B68783-791B-124B-A8C8-1ABCFAB158D6}" srcOrd="0" destOrd="0" presId="urn:microsoft.com/office/officeart/2005/8/layout/cycle5"/>
    <dgm:cxn modelId="{4C6456E3-AEE0-4547-9C6E-F06C66E5AD70}" type="presParOf" srcId="{4B678FCE-9EDC-EA4E-9874-25B6B96106E6}" destId="{17CD2B2A-D236-9F49-8E9B-4D8B5DD46C61}" srcOrd="1" destOrd="0" presId="urn:microsoft.com/office/officeart/2005/8/layout/cycle5"/>
    <dgm:cxn modelId="{75D2ED36-9E2B-874B-B8A3-2EF126598364}" type="presParOf" srcId="{4B678FCE-9EDC-EA4E-9874-25B6B96106E6}" destId="{42994574-2EDD-F14B-99A1-30B280B79CA4}" srcOrd="2" destOrd="0" presId="urn:microsoft.com/office/officeart/2005/8/layout/cycle5"/>
    <dgm:cxn modelId="{49B28706-6B9D-9F4E-A744-23CB3A415FC9}" type="presParOf" srcId="{4B678FCE-9EDC-EA4E-9874-25B6B96106E6}" destId="{933D5FB9-460F-584C-97AB-79ADD17A19DB}" srcOrd="3" destOrd="0" presId="urn:microsoft.com/office/officeart/2005/8/layout/cycle5"/>
    <dgm:cxn modelId="{C4546B92-9D1B-B44E-85C6-06D01BFB6D1D}" type="presParOf" srcId="{4B678FCE-9EDC-EA4E-9874-25B6B96106E6}" destId="{0D2F53BA-B39F-574A-8B40-C669754EB522}" srcOrd="4" destOrd="0" presId="urn:microsoft.com/office/officeart/2005/8/layout/cycle5"/>
    <dgm:cxn modelId="{337FB737-CB5B-DF47-A156-A29B34349CA1}" type="presParOf" srcId="{4B678FCE-9EDC-EA4E-9874-25B6B96106E6}" destId="{B9553148-8D22-954B-8432-73D952920800}" srcOrd="5" destOrd="0" presId="urn:microsoft.com/office/officeart/2005/8/layout/cycle5"/>
    <dgm:cxn modelId="{4C282B71-5100-1648-885D-5E808506A0DD}" type="presParOf" srcId="{4B678FCE-9EDC-EA4E-9874-25B6B96106E6}" destId="{BA9D79A9-1B90-B745-87FB-AA7A1487E57A}" srcOrd="6" destOrd="0" presId="urn:microsoft.com/office/officeart/2005/8/layout/cycle5"/>
    <dgm:cxn modelId="{FD99C135-AEE9-CE49-A66E-F2AC7ACE223A}" type="presParOf" srcId="{4B678FCE-9EDC-EA4E-9874-25B6B96106E6}" destId="{D8E41135-EFE8-4140-99B1-FB22F1B1CF35}" srcOrd="7" destOrd="0" presId="urn:microsoft.com/office/officeart/2005/8/layout/cycle5"/>
    <dgm:cxn modelId="{DD96C3BB-49A4-3C4A-AA02-A92C4838AB9D}" type="presParOf" srcId="{4B678FCE-9EDC-EA4E-9874-25B6B96106E6}" destId="{90A54D3A-960E-CA41-8AB8-8C884D3FA1C3}" srcOrd="8" destOrd="0" presId="urn:microsoft.com/office/officeart/2005/8/layout/cycle5"/>
    <dgm:cxn modelId="{80630DC4-A98E-C04A-A6EC-F4649134C6EA}" type="presParOf" srcId="{4B678FCE-9EDC-EA4E-9874-25B6B96106E6}" destId="{7F8B4365-00B7-C74D-BAD7-837E353CE81F}" srcOrd="9" destOrd="0" presId="urn:microsoft.com/office/officeart/2005/8/layout/cycle5"/>
    <dgm:cxn modelId="{E2B0F061-BA1E-214F-9D7C-04EC4955AF44}" type="presParOf" srcId="{4B678FCE-9EDC-EA4E-9874-25B6B96106E6}" destId="{63006CAC-6DF8-5648-9509-2F6B7E7814FF}" srcOrd="10" destOrd="0" presId="urn:microsoft.com/office/officeart/2005/8/layout/cycle5"/>
    <dgm:cxn modelId="{3AD9436B-2418-BC48-93D6-9DE791838250}" type="presParOf" srcId="{4B678FCE-9EDC-EA4E-9874-25B6B96106E6}" destId="{6D7D9D23-0DB4-1542-BB5F-4511FE0121F5}" srcOrd="11"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604B431-8D48-447A-BFF8-9A52B10A1BDB}"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C6BC4F9E-B6D3-4999-84A5-26D38943BFE6}">
      <dgm:prSet custT="1"/>
      <dgm:spPr/>
      <dgm:t>
        <a:bodyPr/>
        <a:lstStyle/>
        <a:p>
          <a:r>
            <a:rPr lang="en-GB" sz="4000" b="0" i="0" baseline="0" dirty="0"/>
            <a:t>The UK DH community benefits from structural advantages like language dominance and a historical foundation in the field but still has work to do in establishing a collective identity and introducing sustained inclusivity.</a:t>
          </a:r>
          <a:endParaRPr lang="en-US" sz="4000" dirty="0"/>
        </a:p>
      </dgm:t>
    </dgm:pt>
    <dgm:pt modelId="{13BA7A02-59FE-4235-8380-7245B86C5370}" type="parTrans" cxnId="{1DB87B21-798F-412D-9007-0C18ECD80CDC}">
      <dgm:prSet/>
      <dgm:spPr/>
      <dgm:t>
        <a:bodyPr/>
        <a:lstStyle/>
        <a:p>
          <a:endParaRPr lang="en-US"/>
        </a:p>
      </dgm:t>
    </dgm:pt>
    <dgm:pt modelId="{3CBABAE4-9616-4DE0-8161-F3A32F04B107}" type="sibTrans" cxnId="{1DB87B21-798F-412D-9007-0C18ECD80CDC}">
      <dgm:prSet/>
      <dgm:spPr/>
      <dgm:t>
        <a:bodyPr/>
        <a:lstStyle/>
        <a:p>
          <a:endParaRPr lang="en-US"/>
        </a:p>
      </dgm:t>
    </dgm:pt>
    <dgm:pt modelId="{DBE8270D-22DA-4B33-8847-F6DAC10877D8}">
      <dgm:prSet custT="1"/>
      <dgm:spPr/>
      <dgm:t>
        <a:bodyPr/>
        <a:lstStyle/>
        <a:p>
          <a:r>
            <a:rPr lang="en-GB" sz="4000" b="0" i="0" baseline="0" dirty="0"/>
            <a:t>In contrast, the Chinese DH community faces significant external and internal barriers—from language and cultural differences to institutional fragmentation—but shows signs of growth and increasing global awareness.</a:t>
          </a:r>
          <a:endParaRPr lang="en-US" sz="4000" dirty="0"/>
        </a:p>
      </dgm:t>
    </dgm:pt>
    <dgm:pt modelId="{B0127F5D-2E59-47ED-B62A-C0D8580464B4}" type="parTrans" cxnId="{4B798035-EAD3-4F38-811A-0403BE5D1BA9}">
      <dgm:prSet/>
      <dgm:spPr/>
      <dgm:t>
        <a:bodyPr/>
        <a:lstStyle/>
        <a:p>
          <a:endParaRPr lang="en-US"/>
        </a:p>
      </dgm:t>
    </dgm:pt>
    <dgm:pt modelId="{4A8BED92-E836-4444-AD44-DAFE49FC6623}" type="sibTrans" cxnId="{4B798035-EAD3-4F38-811A-0403BE5D1BA9}">
      <dgm:prSet/>
      <dgm:spPr/>
      <dgm:t>
        <a:bodyPr/>
        <a:lstStyle/>
        <a:p>
          <a:endParaRPr lang="en-US"/>
        </a:p>
      </dgm:t>
    </dgm:pt>
    <dgm:pt modelId="{E840F2FD-D9D4-6343-92BA-FB2EEDE3AE01}" type="pres">
      <dgm:prSet presAssocID="{0604B431-8D48-447A-BFF8-9A52B10A1BDB}" presName="linear" presStyleCnt="0">
        <dgm:presLayoutVars>
          <dgm:animLvl val="lvl"/>
          <dgm:resizeHandles val="exact"/>
        </dgm:presLayoutVars>
      </dgm:prSet>
      <dgm:spPr/>
    </dgm:pt>
    <dgm:pt modelId="{B36E84E4-ECCF-7949-8381-9A400FF2E316}" type="pres">
      <dgm:prSet presAssocID="{C6BC4F9E-B6D3-4999-84A5-26D38943BFE6}" presName="parentText" presStyleLbl="node1" presStyleIdx="0" presStyleCnt="2" custLinFactY="-3129" custLinFactNeighborX="-845" custLinFactNeighborY="-100000">
        <dgm:presLayoutVars>
          <dgm:chMax val="0"/>
          <dgm:bulletEnabled val="1"/>
        </dgm:presLayoutVars>
      </dgm:prSet>
      <dgm:spPr/>
    </dgm:pt>
    <dgm:pt modelId="{DF01769C-92AF-6E45-B30C-A82CA2ADCCFE}" type="pres">
      <dgm:prSet presAssocID="{3CBABAE4-9616-4DE0-8161-F3A32F04B107}" presName="spacer" presStyleCnt="0"/>
      <dgm:spPr/>
    </dgm:pt>
    <dgm:pt modelId="{EDA83086-1981-264E-A874-B1F5BE7FED1A}" type="pres">
      <dgm:prSet presAssocID="{DBE8270D-22DA-4B33-8847-F6DAC10877D8}" presName="parentText" presStyleLbl="node1" presStyleIdx="1" presStyleCnt="2">
        <dgm:presLayoutVars>
          <dgm:chMax val="0"/>
          <dgm:bulletEnabled val="1"/>
        </dgm:presLayoutVars>
      </dgm:prSet>
      <dgm:spPr/>
    </dgm:pt>
  </dgm:ptLst>
  <dgm:cxnLst>
    <dgm:cxn modelId="{1DB87B21-798F-412D-9007-0C18ECD80CDC}" srcId="{0604B431-8D48-447A-BFF8-9A52B10A1BDB}" destId="{C6BC4F9E-B6D3-4999-84A5-26D38943BFE6}" srcOrd="0" destOrd="0" parTransId="{13BA7A02-59FE-4235-8380-7245B86C5370}" sibTransId="{3CBABAE4-9616-4DE0-8161-F3A32F04B107}"/>
    <dgm:cxn modelId="{4B798035-EAD3-4F38-811A-0403BE5D1BA9}" srcId="{0604B431-8D48-447A-BFF8-9A52B10A1BDB}" destId="{DBE8270D-22DA-4B33-8847-F6DAC10877D8}" srcOrd="1" destOrd="0" parTransId="{B0127F5D-2E59-47ED-B62A-C0D8580464B4}" sibTransId="{4A8BED92-E836-4444-AD44-DAFE49FC6623}"/>
    <dgm:cxn modelId="{57924E4B-4CE2-0C45-8445-0EC7C4AAD1F0}" type="presOf" srcId="{C6BC4F9E-B6D3-4999-84A5-26D38943BFE6}" destId="{B36E84E4-ECCF-7949-8381-9A400FF2E316}" srcOrd="0" destOrd="0" presId="urn:microsoft.com/office/officeart/2005/8/layout/vList2"/>
    <dgm:cxn modelId="{4F994193-44E8-2A40-9ECE-14BB58E7A830}" type="presOf" srcId="{DBE8270D-22DA-4B33-8847-F6DAC10877D8}" destId="{EDA83086-1981-264E-A874-B1F5BE7FED1A}" srcOrd="0" destOrd="0" presId="urn:microsoft.com/office/officeart/2005/8/layout/vList2"/>
    <dgm:cxn modelId="{81EFE39A-87A9-4A46-8293-8B51F5EC3FFD}" type="presOf" srcId="{0604B431-8D48-447A-BFF8-9A52B10A1BDB}" destId="{E840F2FD-D9D4-6343-92BA-FB2EEDE3AE01}" srcOrd="0" destOrd="0" presId="urn:microsoft.com/office/officeart/2005/8/layout/vList2"/>
    <dgm:cxn modelId="{B63CC6B8-E4F4-9640-BE86-9603E9DF9E76}" type="presParOf" srcId="{E840F2FD-D9D4-6343-92BA-FB2EEDE3AE01}" destId="{B36E84E4-ECCF-7949-8381-9A400FF2E316}" srcOrd="0" destOrd="0" presId="urn:microsoft.com/office/officeart/2005/8/layout/vList2"/>
    <dgm:cxn modelId="{ABC30692-A26B-5E44-B021-003963FF6FDA}" type="presParOf" srcId="{E840F2FD-D9D4-6343-92BA-FB2EEDE3AE01}" destId="{DF01769C-92AF-6E45-B30C-A82CA2ADCCFE}" srcOrd="1" destOrd="0" presId="urn:microsoft.com/office/officeart/2005/8/layout/vList2"/>
    <dgm:cxn modelId="{EECFC5F3-6F7D-9343-ACF8-9DF79F005C6F}" type="presParOf" srcId="{E840F2FD-D9D4-6343-92BA-FB2EEDE3AE01}" destId="{EDA83086-1981-264E-A874-B1F5BE7FED1A}"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377EA69-2EC0-4038-A00A-8BB104F2A4EC}" type="doc">
      <dgm:prSet loTypeId="urn:microsoft.com/office/officeart/2005/8/layout/cycle6" loCatId="cycle" qsTypeId="urn:microsoft.com/office/officeart/2005/8/quickstyle/simple1" qsCatId="simple" csTypeId="urn:microsoft.com/office/officeart/2005/8/colors/accent1_2" csCatId="accent1"/>
      <dgm:spPr/>
      <dgm:t>
        <a:bodyPr/>
        <a:lstStyle/>
        <a:p>
          <a:endParaRPr lang="en-US"/>
        </a:p>
      </dgm:t>
    </dgm:pt>
    <dgm:pt modelId="{AA46C6C5-E304-49AD-88C5-78392215FDC6}">
      <dgm:prSet/>
      <dgm:spPr/>
      <dgm:t>
        <a:bodyPr/>
        <a:lstStyle/>
        <a:p>
          <a:r>
            <a:rPr lang="en-GB" b="0" i="0" baseline="0" dirty="0"/>
            <a:t>The dominant barriers include language differences, insufficient presence in English-language publications, and minimal representation in international DH institutions. </a:t>
          </a:r>
          <a:endParaRPr lang="en-US" dirty="0"/>
        </a:p>
      </dgm:t>
    </dgm:pt>
    <dgm:pt modelId="{D77C8986-6ABB-482F-BD0A-D5D51451AB87}" type="parTrans" cxnId="{602625AF-58D4-4E0A-A8E2-092A01BBB8E5}">
      <dgm:prSet/>
      <dgm:spPr/>
      <dgm:t>
        <a:bodyPr/>
        <a:lstStyle/>
        <a:p>
          <a:endParaRPr lang="en-US"/>
        </a:p>
      </dgm:t>
    </dgm:pt>
    <dgm:pt modelId="{56094E37-A253-45FB-9493-C93BD03BDEB9}" type="sibTrans" cxnId="{602625AF-58D4-4E0A-A8E2-092A01BBB8E5}">
      <dgm:prSet/>
      <dgm:spPr/>
      <dgm:t>
        <a:bodyPr/>
        <a:lstStyle/>
        <a:p>
          <a:endParaRPr lang="en-US"/>
        </a:p>
      </dgm:t>
    </dgm:pt>
    <dgm:pt modelId="{160A93B0-0E97-4064-A2B3-B3EF4E296A76}">
      <dgm:prSet/>
      <dgm:spPr/>
      <dgm:t>
        <a:bodyPr/>
        <a:lstStyle/>
        <a:p>
          <a:r>
            <a:rPr lang="en-GB" b="0" i="0" baseline="0" dirty="0"/>
            <a:t>Chinese DH is often seen as isolated within a “local area network”</a:t>
          </a:r>
          <a:r>
            <a:rPr lang="en-US" b="0" i="0" baseline="0" dirty="0"/>
            <a:t> and </a:t>
          </a:r>
          <a:r>
            <a:rPr lang="en-GB" b="0" i="0" baseline="0" dirty="0"/>
            <a:t>importance of developing a uniquely Chinese DH voice rather than simply conforming to Western standards.</a:t>
          </a:r>
          <a:endParaRPr lang="en-US" dirty="0"/>
        </a:p>
      </dgm:t>
    </dgm:pt>
    <dgm:pt modelId="{4D1974B3-E7D8-49AD-94D8-368B78FA999E}" type="parTrans" cxnId="{54BA87E2-083C-4532-8DAB-18AE8E353862}">
      <dgm:prSet/>
      <dgm:spPr/>
      <dgm:t>
        <a:bodyPr/>
        <a:lstStyle/>
        <a:p>
          <a:endParaRPr lang="en-US"/>
        </a:p>
      </dgm:t>
    </dgm:pt>
    <dgm:pt modelId="{D91EF341-3A4D-4514-823C-FEAF9B2D3B38}" type="sibTrans" cxnId="{54BA87E2-083C-4532-8DAB-18AE8E353862}">
      <dgm:prSet/>
      <dgm:spPr/>
      <dgm:t>
        <a:bodyPr/>
        <a:lstStyle/>
        <a:p>
          <a:endParaRPr lang="en-US"/>
        </a:p>
      </dgm:t>
    </dgm:pt>
    <dgm:pt modelId="{8CFCBBD1-73A0-3B49-A736-D54DC781245A}" type="pres">
      <dgm:prSet presAssocID="{E377EA69-2EC0-4038-A00A-8BB104F2A4EC}" presName="cycle" presStyleCnt="0">
        <dgm:presLayoutVars>
          <dgm:dir/>
          <dgm:resizeHandles val="exact"/>
        </dgm:presLayoutVars>
      </dgm:prSet>
      <dgm:spPr/>
    </dgm:pt>
    <dgm:pt modelId="{FC544B7A-E3EF-574F-8A0D-1504B910445B}" type="pres">
      <dgm:prSet presAssocID="{AA46C6C5-E304-49AD-88C5-78392215FDC6}" presName="node" presStyleLbl="node1" presStyleIdx="0" presStyleCnt="2">
        <dgm:presLayoutVars>
          <dgm:bulletEnabled val="1"/>
        </dgm:presLayoutVars>
      </dgm:prSet>
      <dgm:spPr/>
    </dgm:pt>
    <dgm:pt modelId="{BC443F95-FAF2-8746-96A6-ABC57D5ACB17}" type="pres">
      <dgm:prSet presAssocID="{AA46C6C5-E304-49AD-88C5-78392215FDC6}" presName="spNode" presStyleCnt="0"/>
      <dgm:spPr/>
    </dgm:pt>
    <dgm:pt modelId="{50164432-7277-9641-94C2-DABA637E4607}" type="pres">
      <dgm:prSet presAssocID="{56094E37-A253-45FB-9493-C93BD03BDEB9}" presName="sibTrans" presStyleLbl="sibTrans1D1" presStyleIdx="0" presStyleCnt="2"/>
      <dgm:spPr/>
    </dgm:pt>
    <dgm:pt modelId="{814D1D48-B746-1140-8791-5A852247A325}" type="pres">
      <dgm:prSet presAssocID="{160A93B0-0E97-4064-A2B3-B3EF4E296A76}" presName="node" presStyleLbl="node1" presStyleIdx="1" presStyleCnt="2">
        <dgm:presLayoutVars>
          <dgm:bulletEnabled val="1"/>
        </dgm:presLayoutVars>
      </dgm:prSet>
      <dgm:spPr/>
    </dgm:pt>
    <dgm:pt modelId="{B69E0732-2231-4648-81FC-65D5095D7DC8}" type="pres">
      <dgm:prSet presAssocID="{160A93B0-0E97-4064-A2B3-B3EF4E296A76}" presName="spNode" presStyleCnt="0"/>
      <dgm:spPr/>
    </dgm:pt>
    <dgm:pt modelId="{C4E5CA7D-3353-DC4B-9BFD-A6F611D51CBE}" type="pres">
      <dgm:prSet presAssocID="{D91EF341-3A4D-4514-823C-FEAF9B2D3B38}" presName="sibTrans" presStyleLbl="sibTrans1D1" presStyleIdx="1" presStyleCnt="2"/>
      <dgm:spPr/>
    </dgm:pt>
  </dgm:ptLst>
  <dgm:cxnLst>
    <dgm:cxn modelId="{A030B13A-4EE7-CF40-BF56-EDB47CF30954}" type="presOf" srcId="{160A93B0-0E97-4064-A2B3-B3EF4E296A76}" destId="{814D1D48-B746-1140-8791-5A852247A325}" srcOrd="0" destOrd="0" presId="urn:microsoft.com/office/officeart/2005/8/layout/cycle6"/>
    <dgm:cxn modelId="{16883D62-8ECB-6140-B205-4B8FB188DA78}" type="presOf" srcId="{56094E37-A253-45FB-9493-C93BD03BDEB9}" destId="{50164432-7277-9641-94C2-DABA637E4607}" srcOrd="0" destOrd="0" presId="urn:microsoft.com/office/officeart/2005/8/layout/cycle6"/>
    <dgm:cxn modelId="{84636289-5177-344D-B1AD-49BCC1E0DC2F}" type="presOf" srcId="{AA46C6C5-E304-49AD-88C5-78392215FDC6}" destId="{FC544B7A-E3EF-574F-8A0D-1504B910445B}" srcOrd="0" destOrd="0" presId="urn:microsoft.com/office/officeart/2005/8/layout/cycle6"/>
    <dgm:cxn modelId="{602625AF-58D4-4E0A-A8E2-092A01BBB8E5}" srcId="{E377EA69-2EC0-4038-A00A-8BB104F2A4EC}" destId="{AA46C6C5-E304-49AD-88C5-78392215FDC6}" srcOrd="0" destOrd="0" parTransId="{D77C8986-6ABB-482F-BD0A-D5D51451AB87}" sibTransId="{56094E37-A253-45FB-9493-C93BD03BDEB9}"/>
    <dgm:cxn modelId="{F19551CA-5744-554E-9282-1AC04382D0D3}" type="presOf" srcId="{D91EF341-3A4D-4514-823C-FEAF9B2D3B38}" destId="{C4E5CA7D-3353-DC4B-9BFD-A6F611D51CBE}" srcOrd="0" destOrd="0" presId="urn:microsoft.com/office/officeart/2005/8/layout/cycle6"/>
    <dgm:cxn modelId="{54BA87E2-083C-4532-8DAB-18AE8E353862}" srcId="{E377EA69-2EC0-4038-A00A-8BB104F2A4EC}" destId="{160A93B0-0E97-4064-A2B3-B3EF4E296A76}" srcOrd="1" destOrd="0" parTransId="{4D1974B3-E7D8-49AD-94D8-368B78FA999E}" sibTransId="{D91EF341-3A4D-4514-823C-FEAF9B2D3B38}"/>
    <dgm:cxn modelId="{FA2203F4-82EC-7D44-B942-07199AFA0122}" type="presOf" srcId="{E377EA69-2EC0-4038-A00A-8BB104F2A4EC}" destId="{8CFCBBD1-73A0-3B49-A736-D54DC781245A}" srcOrd="0" destOrd="0" presId="urn:microsoft.com/office/officeart/2005/8/layout/cycle6"/>
    <dgm:cxn modelId="{8176A854-063E-9744-9DB8-AA44E34B7E7A}" type="presParOf" srcId="{8CFCBBD1-73A0-3B49-A736-D54DC781245A}" destId="{FC544B7A-E3EF-574F-8A0D-1504B910445B}" srcOrd="0" destOrd="0" presId="urn:microsoft.com/office/officeart/2005/8/layout/cycle6"/>
    <dgm:cxn modelId="{83BF8568-FA88-1645-9B3A-C9D31CF67218}" type="presParOf" srcId="{8CFCBBD1-73A0-3B49-A736-D54DC781245A}" destId="{BC443F95-FAF2-8746-96A6-ABC57D5ACB17}" srcOrd="1" destOrd="0" presId="urn:microsoft.com/office/officeart/2005/8/layout/cycle6"/>
    <dgm:cxn modelId="{F48116C3-D9C5-E847-969A-7CAA0867B928}" type="presParOf" srcId="{8CFCBBD1-73A0-3B49-A736-D54DC781245A}" destId="{50164432-7277-9641-94C2-DABA637E4607}" srcOrd="2" destOrd="0" presId="urn:microsoft.com/office/officeart/2005/8/layout/cycle6"/>
    <dgm:cxn modelId="{0803A3D2-7241-8F49-AACB-2D41DC991510}" type="presParOf" srcId="{8CFCBBD1-73A0-3B49-A736-D54DC781245A}" destId="{814D1D48-B746-1140-8791-5A852247A325}" srcOrd="3" destOrd="0" presId="urn:microsoft.com/office/officeart/2005/8/layout/cycle6"/>
    <dgm:cxn modelId="{D1B0D26D-5EA9-3145-A96A-B861256CB26A}" type="presParOf" srcId="{8CFCBBD1-73A0-3B49-A736-D54DC781245A}" destId="{B69E0732-2231-4648-81FC-65D5095D7DC8}" srcOrd="4" destOrd="0" presId="urn:microsoft.com/office/officeart/2005/8/layout/cycle6"/>
    <dgm:cxn modelId="{D7294C20-465E-0549-8251-E074406E682E}" type="presParOf" srcId="{8CFCBBD1-73A0-3B49-A736-D54DC781245A}" destId="{C4E5CA7D-3353-DC4B-9BFD-A6F611D51CBE}" srcOrd="5"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734FC0-2EF8-4895-80A6-71024A8C735C}">
      <dsp:nvSpPr>
        <dsp:cNvPr id="0" name=""/>
        <dsp:cNvSpPr/>
      </dsp:nvSpPr>
      <dsp:spPr>
        <a:xfrm>
          <a:off x="166171" y="1038709"/>
          <a:ext cx="2819296" cy="281929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BABB004-D286-4E9F-81F8-B9063369CA29}">
      <dsp:nvSpPr>
        <dsp:cNvPr id="0" name=""/>
        <dsp:cNvSpPr/>
      </dsp:nvSpPr>
      <dsp:spPr>
        <a:xfrm>
          <a:off x="758223" y="1630761"/>
          <a:ext cx="1635191" cy="163519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1F3A53-9E53-40ED-BF53-36F1640EC12B}">
      <dsp:nvSpPr>
        <dsp:cNvPr id="0" name=""/>
        <dsp:cNvSpPr/>
      </dsp:nvSpPr>
      <dsp:spPr>
        <a:xfrm>
          <a:off x="3589603" y="1038709"/>
          <a:ext cx="6645484" cy="28192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333500">
            <a:lnSpc>
              <a:spcPct val="100000"/>
            </a:lnSpc>
            <a:spcBef>
              <a:spcPct val="0"/>
            </a:spcBef>
            <a:spcAft>
              <a:spcPct val="35000"/>
            </a:spcAft>
            <a:buNone/>
          </a:pPr>
          <a:r>
            <a:rPr lang="en-US" sz="3000" kern="1200" dirty="0"/>
            <a:t>DH allowed them to generate new methods of analysis, new kinds of data/research object, new kinds of research question, new forms of collaboration and new forms of rethinking the humanities.</a:t>
          </a:r>
        </a:p>
      </dsp:txBody>
      <dsp:txXfrm>
        <a:off x="3589603" y="1038709"/>
        <a:ext cx="6645484" cy="2819296"/>
      </dsp:txXfrm>
    </dsp:sp>
    <dsp:sp modelId="{F3B9D65C-E581-4E4E-953B-AEA61CB6812D}">
      <dsp:nvSpPr>
        <dsp:cNvPr id="0" name=""/>
        <dsp:cNvSpPr/>
      </dsp:nvSpPr>
      <dsp:spPr>
        <a:xfrm>
          <a:off x="11393012" y="1038709"/>
          <a:ext cx="2819296" cy="281929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BAC959-E74C-4D7D-8528-1A8EC18245F1}">
      <dsp:nvSpPr>
        <dsp:cNvPr id="0" name=""/>
        <dsp:cNvSpPr/>
      </dsp:nvSpPr>
      <dsp:spPr>
        <a:xfrm>
          <a:off x="11985064" y="1630761"/>
          <a:ext cx="1635191" cy="1635191"/>
        </a:xfrm>
        <a:prstGeom prst="rect">
          <a:avLst/>
        </a:prstGeom>
        <a:blipFill>
          <a:blip xmlns:r="http://schemas.openxmlformats.org/officeDocument/2006/relationships" r:embed="rId3"/>
          <a:srcRect/>
          <a:stretch>
            <a:fillRect l="-27000" r="-27000"/>
          </a:stretch>
        </a:blipFill>
        <a:ln w="25400" cap="flat" cmpd="sng" algn="ctr">
          <a:solidFill>
            <a:schemeClr val="lt1">
              <a:hueOff val="0"/>
              <a:satOff val="0"/>
              <a:lumOff val="0"/>
              <a:alphaOff val="0"/>
            </a:schemeClr>
          </a:solidFill>
          <a:prstDash val="solid"/>
        </a:ln>
        <a:effectLst>
          <a:outerShdw blurRad="50800" dist="50800" dir="5400000" algn="ctr" rotWithShape="0">
            <a:srgbClr val="000000"/>
          </a:outerShdw>
        </a:effectLst>
      </dsp:spPr>
      <dsp:style>
        <a:lnRef idx="2">
          <a:scrgbClr r="0" g="0" b="0"/>
        </a:lnRef>
        <a:fillRef idx="1">
          <a:scrgbClr r="0" g="0" b="0"/>
        </a:fillRef>
        <a:effectRef idx="0">
          <a:scrgbClr r="0" g="0" b="0"/>
        </a:effectRef>
        <a:fontRef idx="minor">
          <a:schemeClr val="lt1"/>
        </a:fontRef>
      </dsp:style>
    </dsp:sp>
    <dsp:sp modelId="{BA2E4D83-EE40-49E7-AEF7-A4AC6C183EDC}">
      <dsp:nvSpPr>
        <dsp:cNvPr id="0" name=""/>
        <dsp:cNvSpPr/>
      </dsp:nvSpPr>
      <dsp:spPr>
        <a:xfrm>
          <a:off x="14816443" y="1038709"/>
          <a:ext cx="6645484" cy="28192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333500">
            <a:lnSpc>
              <a:spcPct val="100000"/>
            </a:lnSpc>
            <a:spcBef>
              <a:spcPct val="0"/>
            </a:spcBef>
            <a:spcAft>
              <a:spcPct val="35000"/>
            </a:spcAft>
            <a:buNone/>
          </a:pPr>
          <a:r>
            <a:rPr lang="en-US" sz="3000" kern="1200" dirty="0"/>
            <a:t>UK scholars more often foreground epistemological disruption; Chinese scholars highlight epistemological systematization and integration. </a:t>
          </a:r>
        </a:p>
      </dsp:txBody>
      <dsp:txXfrm>
        <a:off x="14816443" y="1038709"/>
        <a:ext cx="6645484" cy="2819296"/>
      </dsp:txXfrm>
    </dsp:sp>
    <dsp:sp modelId="{7F2AD3E3-BA67-4326-96BE-F4073F35C20D}">
      <dsp:nvSpPr>
        <dsp:cNvPr id="0" name=""/>
        <dsp:cNvSpPr/>
      </dsp:nvSpPr>
      <dsp:spPr>
        <a:xfrm>
          <a:off x="166171" y="5438394"/>
          <a:ext cx="2819296" cy="281929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889FB8-465A-4D0E-A157-30CC05611365}">
      <dsp:nvSpPr>
        <dsp:cNvPr id="0" name=""/>
        <dsp:cNvSpPr/>
      </dsp:nvSpPr>
      <dsp:spPr>
        <a:xfrm>
          <a:off x="758223" y="6030446"/>
          <a:ext cx="1635191" cy="1635191"/>
        </a:xfrm>
        <a:prstGeom prst="rect">
          <a:avLst/>
        </a:prstGeom>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7CC0FD-8F33-4ACD-B1F6-797F35F2F504}">
      <dsp:nvSpPr>
        <dsp:cNvPr id="0" name=""/>
        <dsp:cNvSpPr/>
      </dsp:nvSpPr>
      <dsp:spPr>
        <a:xfrm>
          <a:off x="3589603" y="5438394"/>
          <a:ext cx="6645484" cy="28192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333500">
            <a:lnSpc>
              <a:spcPct val="100000"/>
            </a:lnSpc>
            <a:spcBef>
              <a:spcPct val="0"/>
            </a:spcBef>
            <a:spcAft>
              <a:spcPct val="35000"/>
            </a:spcAft>
            <a:buNone/>
          </a:pPr>
          <a:r>
            <a:rPr lang="en-US" sz="3000" b="0" kern="1200" dirty="0"/>
            <a:t>While UK scholars often foreground critical reflexivity, methodological pluralism, and public engagement</a:t>
          </a:r>
          <a:r>
            <a:rPr lang="en-GB" sz="3000" b="0" kern="1200" dirty="0"/>
            <a:t>;</a:t>
          </a:r>
          <a:r>
            <a:rPr lang="en-US" sz="3000" b="0" kern="1200" dirty="0"/>
            <a:t> Chinese scholars </a:t>
          </a:r>
          <a:r>
            <a:rPr lang="en-US" sz="3000" b="0" kern="1200" dirty="0" err="1"/>
            <a:t>emphasise</a:t>
          </a:r>
          <a:r>
            <a:rPr lang="en-US" sz="3000" b="0" kern="1200" dirty="0"/>
            <a:t> infrastructure, cultural continuity, and national-scale applications.</a:t>
          </a:r>
        </a:p>
      </dsp:txBody>
      <dsp:txXfrm>
        <a:off x="3589603" y="5438394"/>
        <a:ext cx="6645484" cy="2819296"/>
      </dsp:txXfrm>
    </dsp:sp>
    <dsp:sp modelId="{26DFA7B7-D3F1-4778-93EE-2730E11B739E}">
      <dsp:nvSpPr>
        <dsp:cNvPr id="0" name=""/>
        <dsp:cNvSpPr/>
      </dsp:nvSpPr>
      <dsp:spPr>
        <a:xfrm>
          <a:off x="11393012" y="5438394"/>
          <a:ext cx="2819296" cy="2819296"/>
        </a:xfrm>
        <a:prstGeom prst="ellipse">
          <a:avLst/>
        </a:prstGeom>
        <a:solidFill>
          <a:schemeClr val="accent5">
            <a:lumMod val="40000"/>
            <a:lumOff val="60000"/>
          </a:schemeClr>
        </a:solidFill>
        <a:ln>
          <a:noFill/>
        </a:ln>
        <a:effectLst/>
      </dsp:spPr>
      <dsp:style>
        <a:lnRef idx="0">
          <a:scrgbClr r="0" g="0" b="0"/>
        </a:lnRef>
        <a:fillRef idx="1">
          <a:scrgbClr r="0" g="0" b="0"/>
        </a:fillRef>
        <a:effectRef idx="0">
          <a:scrgbClr r="0" g="0" b="0"/>
        </a:effectRef>
        <a:fontRef idx="minor"/>
      </dsp:style>
    </dsp:sp>
    <dsp:sp modelId="{F005C746-6FE1-4A67-9A36-5EAEBCD791B3}">
      <dsp:nvSpPr>
        <dsp:cNvPr id="0" name=""/>
        <dsp:cNvSpPr/>
      </dsp:nvSpPr>
      <dsp:spPr>
        <a:xfrm>
          <a:off x="12017719" y="6030446"/>
          <a:ext cx="1635191" cy="1635191"/>
        </a:xfrm>
        <a:prstGeom prst="rect">
          <a:avLst/>
        </a:prstGeom>
        <a:blipFill dpi="0" rotWithShape="1">
          <a:blip xmlns:r="http://schemas.openxmlformats.org/officeDocument/2006/relationships" r:embed="rId6"/>
          <a:srcRect/>
          <a:stretch>
            <a:fillRect l="-27000" r="-27000"/>
          </a:stretch>
        </a:blipFill>
        <a:ln w="25400" cap="flat" cmpd="sng" algn="ctr">
          <a:solidFill>
            <a:schemeClr val="lt1">
              <a:hueOff val="0"/>
              <a:satOff val="0"/>
              <a:lumOff val="0"/>
              <a:alphaOff val="0"/>
            </a:schemeClr>
          </a:solidFill>
          <a:prstDash val="solid"/>
        </a:ln>
        <a:effectLst>
          <a:outerShdw blurRad="50800" dist="50800" dir="5400000" algn="ctr" rotWithShape="0">
            <a:srgbClr val="000000">
              <a:alpha val="43137"/>
            </a:srgbClr>
          </a:outerShdw>
        </a:effectLst>
      </dsp:spPr>
      <dsp:style>
        <a:lnRef idx="2">
          <a:scrgbClr r="0" g="0" b="0"/>
        </a:lnRef>
        <a:fillRef idx="1">
          <a:scrgbClr r="0" g="0" b="0"/>
        </a:fillRef>
        <a:effectRef idx="0">
          <a:scrgbClr r="0" g="0" b="0"/>
        </a:effectRef>
        <a:fontRef idx="minor">
          <a:schemeClr val="lt1"/>
        </a:fontRef>
      </dsp:style>
    </dsp:sp>
    <dsp:sp modelId="{8598BF1A-01DD-4C76-9DE1-267898781836}">
      <dsp:nvSpPr>
        <dsp:cNvPr id="0" name=""/>
        <dsp:cNvSpPr/>
      </dsp:nvSpPr>
      <dsp:spPr>
        <a:xfrm>
          <a:off x="14816443" y="5438394"/>
          <a:ext cx="6645484" cy="28192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333500">
            <a:lnSpc>
              <a:spcPct val="100000"/>
            </a:lnSpc>
            <a:spcBef>
              <a:spcPct val="0"/>
            </a:spcBef>
            <a:spcAft>
              <a:spcPct val="35000"/>
            </a:spcAft>
            <a:buNone/>
          </a:pPr>
          <a:r>
            <a:rPr lang="en-US" sz="3000" kern="1200" dirty="0"/>
            <a:t>Chinese responses focus more on disseminating authoritative cultural knowledge to a broad, often educationally-focused, public</a:t>
          </a:r>
        </a:p>
      </dsp:txBody>
      <dsp:txXfrm>
        <a:off x="14816443" y="5438394"/>
        <a:ext cx="6645484" cy="281929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17E879-9239-6E43-942F-6632D6F485E4}">
      <dsp:nvSpPr>
        <dsp:cNvPr id="0" name=""/>
        <dsp:cNvSpPr/>
      </dsp:nvSpPr>
      <dsp:spPr>
        <a:xfrm>
          <a:off x="0" y="0"/>
          <a:ext cx="11397978" cy="278892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n-GB" sz="3500" kern="1200" dirty="0"/>
            <a:t>Chinese researchers are often more aware of Western scholarship than vice versa.</a:t>
          </a:r>
          <a:endParaRPr lang="en-US" sz="3500" kern="1200" dirty="0"/>
        </a:p>
      </dsp:txBody>
      <dsp:txXfrm>
        <a:off x="81685" y="81685"/>
        <a:ext cx="8388515" cy="2625550"/>
      </dsp:txXfrm>
    </dsp:sp>
    <dsp:sp modelId="{82A3C401-168E-6649-A1C9-BACFE2F2858C}">
      <dsp:nvSpPr>
        <dsp:cNvPr id="0" name=""/>
        <dsp:cNvSpPr/>
      </dsp:nvSpPr>
      <dsp:spPr>
        <a:xfrm>
          <a:off x="1005703" y="3253739"/>
          <a:ext cx="11397978" cy="278892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n-GB" sz="3500" kern="1200" dirty="0"/>
            <a:t>They feel disconnected from China’s culture of knowledge production due to a lack of opportunities for researchers in both countries to interact, collaborate and learn from each other. </a:t>
          </a:r>
          <a:endParaRPr lang="en-US" sz="3500" kern="1200" dirty="0"/>
        </a:p>
      </dsp:txBody>
      <dsp:txXfrm>
        <a:off x="1087388" y="3335424"/>
        <a:ext cx="8416106" cy="2625550"/>
      </dsp:txXfrm>
    </dsp:sp>
    <dsp:sp modelId="{EBCAA88A-C79B-D34E-B37D-E5DEF76AADC6}">
      <dsp:nvSpPr>
        <dsp:cNvPr id="0" name=""/>
        <dsp:cNvSpPr/>
      </dsp:nvSpPr>
      <dsp:spPr>
        <a:xfrm>
          <a:off x="2011407" y="6507479"/>
          <a:ext cx="11397978" cy="278892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n-GB" sz="3500" kern="1200" dirty="0"/>
            <a:t>There has not been the same kind of “calibration of topics and areas of interest” that has occurred with European partners</a:t>
          </a:r>
          <a:endParaRPr lang="en-US" sz="3500" kern="1200" dirty="0"/>
        </a:p>
      </dsp:txBody>
      <dsp:txXfrm>
        <a:off x="2093092" y="6589164"/>
        <a:ext cx="8416106" cy="2625550"/>
      </dsp:txXfrm>
    </dsp:sp>
    <dsp:sp modelId="{075A69AE-52CC-EE4E-AEF0-1A383F09256A}">
      <dsp:nvSpPr>
        <dsp:cNvPr id="0" name=""/>
        <dsp:cNvSpPr/>
      </dsp:nvSpPr>
      <dsp:spPr>
        <a:xfrm>
          <a:off x="9585180" y="2114931"/>
          <a:ext cx="1812798" cy="1812798"/>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9993060" y="2114931"/>
        <a:ext cx="997038" cy="1364130"/>
      </dsp:txXfrm>
    </dsp:sp>
    <dsp:sp modelId="{046114E6-BB4C-1448-95B0-973B19C76BF6}">
      <dsp:nvSpPr>
        <dsp:cNvPr id="0" name=""/>
        <dsp:cNvSpPr/>
      </dsp:nvSpPr>
      <dsp:spPr>
        <a:xfrm>
          <a:off x="10590884" y="5350078"/>
          <a:ext cx="1812798" cy="1812798"/>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10998764" y="5350078"/>
        <a:ext cx="997038" cy="13641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734FC0-2EF8-4895-80A6-71024A8C735C}">
      <dsp:nvSpPr>
        <dsp:cNvPr id="0" name=""/>
        <dsp:cNvSpPr/>
      </dsp:nvSpPr>
      <dsp:spPr>
        <a:xfrm>
          <a:off x="166171" y="1038709"/>
          <a:ext cx="2819296" cy="281929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BABB004-D286-4E9F-81F8-B9063369CA29}">
      <dsp:nvSpPr>
        <dsp:cNvPr id="0" name=""/>
        <dsp:cNvSpPr/>
      </dsp:nvSpPr>
      <dsp:spPr>
        <a:xfrm>
          <a:off x="758223" y="1630761"/>
          <a:ext cx="1635191" cy="163519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1F3A53-9E53-40ED-BF53-36F1640EC12B}">
      <dsp:nvSpPr>
        <dsp:cNvPr id="0" name=""/>
        <dsp:cNvSpPr/>
      </dsp:nvSpPr>
      <dsp:spPr>
        <a:xfrm>
          <a:off x="3589603" y="1038709"/>
          <a:ext cx="6645484" cy="28192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333500">
            <a:lnSpc>
              <a:spcPct val="100000"/>
            </a:lnSpc>
            <a:spcBef>
              <a:spcPct val="0"/>
            </a:spcBef>
            <a:spcAft>
              <a:spcPct val="35000"/>
            </a:spcAft>
            <a:buNone/>
          </a:pPr>
          <a:r>
            <a:rPr lang="en-US" sz="3000" kern="1200" dirty="0"/>
            <a:t>The relationship between DH researchers and the commercial sector is complex. </a:t>
          </a:r>
        </a:p>
      </dsp:txBody>
      <dsp:txXfrm>
        <a:off x="3589603" y="1038709"/>
        <a:ext cx="6645484" cy="2819296"/>
      </dsp:txXfrm>
    </dsp:sp>
    <dsp:sp modelId="{F3B9D65C-E581-4E4E-953B-AEA61CB6812D}">
      <dsp:nvSpPr>
        <dsp:cNvPr id="0" name=""/>
        <dsp:cNvSpPr/>
      </dsp:nvSpPr>
      <dsp:spPr>
        <a:xfrm>
          <a:off x="11393012" y="1038709"/>
          <a:ext cx="2819296" cy="281929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BAC959-E74C-4D7D-8528-1A8EC18245F1}">
      <dsp:nvSpPr>
        <dsp:cNvPr id="0" name=""/>
        <dsp:cNvSpPr/>
      </dsp:nvSpPr>
      <dsp:spPr>
        <a:xfrm>
          <a:off x="11985064" y="1630761"/>
          <a:ext cx="1635191" cy="1635191"/>
        </a:xfrm>
        <a:prstGeom prst="rect">
          <a:avLst/>
        </a:prstGeom>
        <a:blipFill>
          <a:blip xmlns:r="http://schemas.openxmlformats.org/officeDocument/2006/relationships" r:embed="rId3"/>
          <a:srcRect/>
          <a:stretch>
            <a:fillRect l="-27000" r="-27000"/>
          </a:stretch>
        </a:blipFill>
        <a:ln w="25400" cap="flat" cmpd="sng" algn="ctr">
          <a:solidFill>
            <a:schemeClr val="lt1">
              <a:hueOff val="0"/>
              <a:satOff val="0"/>
              <a:lumOff val="0"/>
              <a:alphaOff val="0"/>
            </a:schemeClr>
          </a:solidFill>
          <a:prstDash val="solid"/>
        </a:ln>
        <a:effectLst>
          <a:outerShdw blurRad="50800" dist="50800" dir="5400000" algn="ctr" rotWithShape="0">
            <a:srgbClr val="000000"/>
          </a:outerShdw>
        </a:effectLst>
      </dsp:spPr>
      <dsp:style>
        <a:lnRef idx="2">
          <a:scrgbClr r="0" g="0" b="0"/>
        </a:lnRef>
        <a:fillRef idx="1">
          <a:scrgbClr r="0" g="0" b="0"/>
        </a:fillRef>
        <a:effectRef idx="0">
          <a:scrgbClr r="0" g="0" b="0"/>
        </a:effectRef>
        <a:fontRef idx="minor">
          <a:schemeClr val="lt1"/>
        </a:fontRef>
      </dsp:style>
    </dsp:sp>
    <dsp:sp modelId="{BA2E4D83-EE40-49E7-AEF7-A4AC6C183EDC}">
      <dsp:nvSpPr>
        <dsp:cNvPr id="0" name=""/>
        <dsp:cNvSpPr/>
      </dsp:nvSpPr>
      <dsp:spPr>
        <a:xfrm>
          <a:off x="14893730" y="1306232"/>
          <a:ext cx="6645484" cy="28192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333500">
            <a:lnSpc>
              <a:spcPct val="100000"/>
            </a:lnSpc>
            <a:spcBef>
              <a:spcPct val="0"/>
            </a:spcBef>
            <a:spcAft>
              <a:spcPct val="35000"/>
            </a:spcAft>
            <a:buNone/>
          </a:pPr>
          <a:r>
            <a:rPr lang="en-US" altLang="zh-CN" sz="3000" b="0" kern="1200" dirty="0"/>
            <a:t>There is sometimes some “suspicion towards commercial partners”.</a:t>
          </a:r>
        </a:p>
        <a:p>
          <a:pPr marL="0" lvl="0" indent="0" algn="l" defTabSz="1333500">
            <a:lnSpc>
              <a:spcPct val="100000"/>
            </a:lnSpc>
            <a:spcBef>
              <a:spcPct val="0"/>
            </a:spcBef>
            <a:spcAft>
              <a:spcPct val="35000"/>
            </a:spcAft>
            <a:buNone/>
          </a:pPr>
          <a:r>
            <a:rPr lang="en-US" altLang="zh-CN" sz="3000" b="0" kern="1200" dirty="0"/>
            <a:t>DH should “plant its flag a little bit more” and build stronger connections with the commercial sector, through work placements, sponsorship opportunities and fellowships for people to move the other way from industry.</a:t>
          </a:r>
        </a:p>
      </dsp:txBody>
      <dsp:txXfrm>
        <a:off x="14893730" y="1306232"/>
        <a:ext cx="6645484" cy="2819296"/>
      </dsp:txXfrm>
    </dsp:sp>
    <dsp:sp modelId="{7F2AD3E3-BA67-4326-96BE-F4073F35C20D}">
      <dsp:nvSpPr>
        <dsp:cNvPr id="0" name=""/>
        <dsp:cNvSpPr/>
      </dsp:nvSpPr>
      <dsp:spPr>
        <a:xfrm>
          <a:off x="166171" y="5438394"/>
          <a:ext cx="2819296" cy="281929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889FB8-465A-4D0E-A157-30CC05611365}">
      <dsp:nvSpPr>
        <dsp:cNvPr id="0" name=""/>
        <dsp:cNvSpPr/>
      </dsp:nvSpPr>
      <dsp:spPr>
        <a:xfrm>
          <a:off x="758223" y="6030446"/>
          <a:ext cx="1635191" cy="1635191"/>
        </a:xfrm>
        <a:prstGeom prst="rect">
          <a:avLst/>
        </a:prstGeom>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7CC0FD-8F33-4ACD-B1F6-797F35F2F504}">
      <dsp:nvSpPr>
        <dsp:cNvPr id="0" name=""/>
        <dsp:cNvSpPr/>
      </dsp:nvSpPr>
      <dsp:spPr>
        <a:xfrm>
          <a:off x="3589603" y="5438394"/>
          <a:ext cx="6645484" cy="28192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333500">
            <a:lnSpc>
              <a:spcPct val="100000"/>
            </a:lnSpc>
            <a:spcBef>
              <a:spcPct val="0"/>
            </a:spcBef>
            <a:spcAft>
              <a:spcPct val="35000"/>
            </a:spcAft>
            <a:buNone/>
          </a:pPr>
          <a:r>
            <a:rPr lang="en-US" sz="3000" kern="1200" dirty="0"/>
            <a:t>There is potential for the digital humanities to have a stronger, deeper and more multi-layered relationship with the commercial sector.</a:t>
          </a:r>
        </a:p>
        <a:p>
          <a:pPr marL="0" lvl="0" indent="0" algn="l" defTabSz="1333500">
            <a:lnSpc>
              <a:spcPct val="100000"/>
            </a:lnSpc>
            <a:spcBef>
              <a:spcPct val="0"/>
            </a:spcBef>
            <a:spcAft>
              <a:spcPct val="35000"/>
            </a:spcAft>
            <a:buNone/>
          </a:pPr>
          <a:endParaRPr lang="en-US" sz="3000" kern="1200" dirty="0"/>
        </a:p>
      </dsp:txBody>
      <dsp:txXfrm>
        <a:off x="3589603" y="5438394"/>
        <a:ext cx="6645484" cy="2819296"/>
      </dsp:txXfrm>
    </dsp:sp>
    <dsp:sp modelId="{26DFA7B7-D3F1-4778-93EE-2730E11B739E}">
      <dsp:nvSpPr>
        <dsp:cNvPr id="0" name=""/>
        <dsp:cNvSpPr/>
      </dsp:nvSpPr>
      <dsp:spPr>
        <a:xfrm>
          <a:off x="11393012" y="5438394"/>
          <a:ext cx="2819296" cy="2819296"/>
        </a:xfrm>
        <a:prstGeom prst="ellipse">
          <a:avLst/>
        </a:prstGeom>
        <a:solidFill>
          <a:schemeClr val="accent5">
            <a:lumMod val="40000"/>
            <a:lumOff val="60000"/>
          </a:schemeClr>
        </a:solidFill>
        <a:ln>
          <a:noFill/>
        </a:ln>
        <a:effectLst/>
      </dsp:spPr>
      <dsp:style>
        <a:lnRef idx="0">
          <a:scrgbClr r="0" g="0" b="0"/>
        </a:lnRef>
        <a:fillRef idx="1">
          <a:scrgbClr r="0" g="0" b="0"/>
        </a:fillRef>
        <a:effectRef idx="0">
          <a:scrgbClr r="0" g="0" b="0"/>
        </a:effectRef>
        <a:fontRef idx="minor"/>
      </dsp:style>
    </dsp:sp>
    <dsp:sp modelId="{F005C746-6FE1-4A67-9A36-5EAEBCD791B3}">
      <dsp:nvSpPr>
        <dsp:cNvPr id="0" name=""/>
        <dsp:cNvSpPr/>
      </dsp:nvSpPr>
      <dsp:spPr>
        <a:xfrm>
          <a:off x="11985064" y="6030446"/>
          <a:ext cx="1635191" cy="1635191"/>
        </a:xfrm>
        <a:prstGeom prst="rect">
          <a:avLst/>
        </a:prstGeom>
        <a:blipFill dpi="0" rotWithShape="1">
          <a:blip xmlns:r="http://schemas.openxmlformats.org/officeDocument/2006/relationships" r:embed="rId6"/>
          <a:srcRect/>
          <a:stretch>
            <a:fillRect l="-27000" r="-27000"/>
          </a:stretch>
        </a:blipFill>
        <a:ln w="25400" cap="flat" cmpd="sng" algn="ctr">
          <a:solidFill>
            <a:schemeClr val="lt1">
              <a:hueOff val="0"/>
              <a:satOff val="0"/>
              <a:lumOff val="0"/>
              <a:alphaOff val="0"/>
            </a:schemeClr>
          </a:solidFill>
          <a:prstDash val="solid"/>
        </a:ln>
        <a:effectLst>
          <a:outerShdw blurRad="50800" dist="50800" dir="5400000" algn="ctr" rotWithShape="0">
            <a:srgbClr val="000000">
              <a:alpha val="43137"/>
            </a:srgbClr>
          </a:outerShdw>
        </a:effectLst>
      </dsp:spPr>
      <dsp:style>
        <a:lnRef idx="2">
          <a:scrgbClr r="0" g="0" b="0"/>
        </a:lnRef>
        <a:fillRef idx="1">
          <a:scrgbClr r="0" g="0" b="0"/>
        </a:fillRef>
        <a:effectRef idx="0">
          <a:scrgbClr r="0" g="0" b="0"/>
        </a:effectRef>
        <a:fontRef idx="minor">
          <a:schemeClr val="lt1"/>
        </a:fontRef>
      </dsp:style>
    </dsp:sp>
    <dsp:sp modelId="{8598BF1A-01DD-4C76-9DE1-267898781836}">
      <dsp:nvSpPr>
        <dsp:cNvPr id="0" name=""/>
        <dsp:cNvSpPr/>
      </dsp:nvSpPr>
      <dsp:spPr>
        <a:xfrm>
          <a:off x="14816443" y="5438394"/>
          <a:ext cx="6645484" cy="28192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333500">
            <a:lnSpc>
              <a:spcPct val="100000"/>
            </a:lnSpc>
            <a:spcBef>
              <a:spcPct val="0"/>
            </a:spcBef>
            <a:spcAft>
              <a:spcPct val="35000"/>
            </a:spcAft>
            <a:buNone/>
          </a:pPr>
          <a:r>
            <a:rPr lang="en-US" sz="3000" kern="1200" dirty="0"/>
            <a:t>The danger here is that this may blur the line between scholarship and commercial innovation, sometimes diluting academic priorities or creating reputational risks.</a:t>
          </a:r>
        </a:p>
      </dsp:txBody>
      <dsp:txXfrm>
        <a:off x="14816443" y="5438394"/>
        <a:ext cx="6645484" cy="281929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17E879-9239-6E43-942F-6632D6F485E4}">
      <dsp:nvSpPr>
        <dsp:cNvPr id="0" name=""/>
        <dsp:cNvSpPr/>
      </dsp:nvSpPr>
      <dsp:spPr>
        <a:xfrm>
          <a:off x="0" y="0"/>
          <a:ext cx="18764794" cy="278892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just" defTabSz="1555750">
            <a:lnSpc>
              <a:spcPct val="90000"/>
            </a:lnSpc>
            <a:spcBef>
              <a:spcPct val="0"/>
            </a:spcBef>
            <a:spcAft>
              <a:spcPct val="35000"/>
            </a:spcAft>
            <a:buNone/>
          </a:pPr>
          <a:r>
            <a:rPr lang="en-US" sz="3500" kern="1200" dirty="0"/>
            <a:t>The respondents identify UK’s “long history of DH </a:t>
          </a:r>
          <a:r>
            <a:rPr lang="en-US" sz="3500" kern="1200" dirty="0" err="1"/>
            <a:t>centres</a:t>
          </a:r>
          <a:r>
            <a:rPr lang="en-US" sz="3500" kern="1200" dirty="0"/>
            <a:t> and departments” as a factor which has given the field greater visibility in the UK – because it has cemented the notion that digital humanities is doing serious and meaningful academic research – and which has helped it to achieve stronger institutional support. </a:t>
          </a:r>
        </a:p>
      </dsp:txBody>
      <dsp:txXfrm>
        <a:off x="81685" y="81685"/>
        <a:ext cx="15755331" cy="2625550"/>
      </dsp:txXfrm>
    </dsp:sp>
    <dsp:sp modelId="{82A3C401-168E-6649-A1C9-BACFE2F2858C}">
      <dsp:nvSpPr>
        <dsp:cNvPr id="0" name=""/>
        <dsp:cNvSpPr/>
      </dsp:nvSpPr>
      <dsp:spPr>
        <a:xfrm>
          <a:off x="1655717" y="3253739"/>
          <a:ext cx="18764794" cy="278892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n-US" sz="3500" kern="1200" dirty="0"/>
            <a:t>Most UK interviewees feel that their institutions are generally supportive of the digital humanities, even if they do not always understand it well: “they kind of know that they want something digital, but they don’t really understand what that is”. </a:t>
          </a:r>
        </a:p>
      </dsp:txBody>
      <dsp:txXfrm>
        <a:off x="1737402" y="3335424"/>
        <a:ext cx="15132909" cy="2625550"/>
      </dsp:txXfrm>
    </dsp:sp>
    <dsp:sp modelId="{EBCAA88A-C79B-D34E-B37D-E5DEF76AADC6}">
      <dsp:nvSpPr>
        <dsp:cNvPr id="0" name=""/>
        <dsp:cNvSpPr/>
      </dsp:nvSpPr>
      <dsp:spPr>
        <a:xfrm>
          <a:off x="3311434" y="6507479"/>
          <a:ext cx="18764794" cy="278892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n-US" sz="3500" kern="1200" dirty="0"/>
            <a:t>But – there is a structural divide between a minority of institutions with relatively well-resourced departments or </a:t>
          </a:r>
          <a:r>
            <a:rPr lang="en-US" sz="3500" kern="1200" dirty="0" err="1"/>
            <a:t>centres</a:t>
          </a:r>
          <a:r>
            <a:rPr lang="en-US" sz="3500" kern="1200" dirty="0"/>
            <a:t> who have been able to achieve “a certain critical mass”, and who can therefore sustain DH profiles and activity, and a majority of universities or other institutions where work in DH is more tenuous. </a:t>
          </a:r>
        </a:p>
      </dsp:txBody>
      <dsp:txXfrm>
        <a:off x="3393119" y="6589164"/>
        <a:ext cx="15132909" cy="2625550"/>
      </dsp:txXfrm>
    </dsp:sp>
    <dsp:sp modelId="{075A69AE-52CC-EE4E-AEF0-1A383F09256A}">
      <dsp:nvSpPr>
        <dsp:cNvPr id="0" name=""/>
        <dsp:cNvSpPr/>
      </dsp:nvSpPr>
      <dsp:spPr>
        <a:xfrm>
          <a:off x="16951996" y="2114931"/>
          <a:ext cx="1812798" cy="1812798"/>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17359876" y="2114931"/>
        <a:ext cx="997038" cy="1364130"/>
      </dsp:txXfrm>
    </dsp:sp>
    <dsp:sp modelId="{046114E6-BB4C-1448-95B0-973B19C76BF6}">
      <dsp:nvSpPr>
        <dsp:cNvPr id="0" name=""/>
        <dsp:cNvSpPr/>
      </dsp:nvSpPr>
      <dsp:spPr>
        <a:xfrm>
          <a:off x="18607713" y="5350078"/>
          <a:ext cx="1812798" cy="1812798"/>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19015593" y="5350078"/>
        <a:ext cx="997038" cy="136413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17E879-9239-6E43-942F-6632D6F485E4}">
      <dsp:nvSpPr>
        <dsp:cNvPr id="0" name=""/>
        <dsp:cNvSpPr/>
      </dsp:nvSpPr>
      <dsp:spPr>
        <a:xfrm>
          <a:off x="0" y="0"/>
          <a:ext cx="18764794" cy="2788920"/>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just" defTabSz="1555750">
            <a:lnSpc>
              <a:spcPct val="90000"/>
            </a:lnSpc>
            <a:spcBef>
              <a:spcPct val="0"/>
            </a:spcBef>
            <a:spcAft>
              <a:spcPct val="35000"/>
            </a:spcAft>
            <a:buNone/>
          </a:pPr>
          <a:r>
            <a:rPr lang="en-US" sz="3500" kern="1200" dirty="0"/>
            <a:t>Chinese scholars, meanwhile, describe a landscape where digital humanities </a:t>
          </a:r>
          <a:r>
            <a:rPr lang="en-US" sz="3500" kern="1200" dirty="0" err="1"/>
            <a:t>centres</a:t>
          </a:r>
          <a:r>
            <a:rPr lang="en-US" sz="3500" kern="1200" dirty="0"/>
            <a:t> and labs are proliferating, but often “just [as] a name”,  with uncertain effectiveness: “after the establishment of some digital humanities </a:t>
          </a:r>
          <a:r>
            <a:rPr lang="en-US" sz="3500" kern="1200" dirty="0" err="1"/>
            <a:t>centres</a:t>
          </a:r>
          <a:r>
            <a:rPr lang="en-US" sz="3500" kern="1200" dirty="0"/>
            <a:t>, I am not particularly sure whether they are actually running and playing a role […] to a large extent”. </a:t>
          </a:r>
        </a:p>
      </dsp:txBody>
      <dsp:txXfrm>
        <a:off x="81685" y="81685"/>
        <a:ext cx="15755331" cy="2625550"/>
      </dsp:txXfrm>
    </dsp:sp>
    <dsp:sp modelId="{82A3C401-168E-6649-A1C9-BACFE2F2858C}">
      <dsp:nvSpPr>
        <dsp:cNvPr id="0" name=""/>
        <dsp:cNvSpPr/>
      </dsp:nvSpPr>
      <dsp:spPr>
        <a:xfrm>
          <a:off x="1655717" y="3253739"/>
          <a:ext cx="18764794" cy="2788920"/>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n-US" sz="3500" kern="1200" dirty="0"/>
            <a:t>There is a strong emphasis on the need for “labs” and “infrastructure”, with the ideal being “a lab where all the resources can be accessed directly”, supporting both hardware and data needs.</a:t>
          </a:r>
        </a:p>
      </dsp:txBody>
      <dsp:txXfrm>
        <a:off x="1737402" y="3335424"/>
        <a:ext cx="15132909" cy="2625550"/>
      </dsp:txXfrm>
    </dsp:sp>
    <dsp:sp modelId="{EBCAA88A-C79B-D34E-B37D-E5DEF76AADC6}">
      <dsp:nvSpPr>
        <dsp:cNvPr id="0" name=""/>
        <dsp:cNvSpPr/>
      </dsp:nvSpPr>
      <dsp:spPr>
        <a:xfrm>
          <a:off x="3311434" y="6507479"/>
          <a:ext cx="18764794" cy="2788920"/>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n-US" sz="3500" kern="1200" dirty="0"/>
            <a:t>Yet, the reality is that most organizations are “still dominated by research </a:t>
          </a:r>
          <a:r>
            <a:rPr lang="en-US" sz="3500" kern="1200" dirty="0" err="1"/>
            <a:t>organisations</a:t>
          </a:r>
          <a:r>
            <a:rPr lang="en-US" sz="3500" kern="1200" dirty="0"/>
            <a:t>” and “virtual institutions”, and some wish that organizations were “more visionary and ambitious”.</a:t>
          </a:r>
        </a:p>
      </dsp:txBody>
      <dsp:txXfrm>
        <a:off x="3393119" y="6589164"/>
        <a:ext cx="15132909" cy="2625550"/>
      </dsp:txXfrm>
    </dsp:sp>
    <dsp:sp modelId="{075A69AE-52CC-EE4E-AEF0-1A383F09256A}">
      <dsp:nvSpPr>
        <dsp:cNvPr id="0" name=""/>
        <dsp:cNvSpPr/>
      </dsp:nvSpPr>
      <dsp:spPr>
        <a:xfrm>
          <a:off x="16951996" y="2114931"/>
          <a:ext cx="1812798" cy="1812798"/>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17359876" y="2114931"/>
        <a:ext cx="997038" cy="1364130"/>
      </dsp:txXfrm>
    </dsp:sp>
    <dsp:sp modelId="{046114E6-BB4C-1448-95B0-973B19C76BF6}">
      <dsp:nvSpPr>
        <dsp:cNvPr id="0" name=""/>
        <dsp:cNvSpPr/>
      </dsp:nvSpPr>
      <dsp:spPr>
        <a:xfrm>
          <a:off x="18607713" y="5350078"/>
          <a:ext cx="1812798" cy="1812798"/>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19015593" y="5350078"/>
        <a:ext cx="997038" cy="136413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17E879-9239-6E43-942F-6632D6F485E4}">
      <dsp:nvSpPr>
        <dsp:cNvPr id="0" name=""/>
        <dsp:cNvSpPr/>
      </dsp:nvSpPr>
      <dsp:spPr>
        <a:xfrm>
          <a:off x="0" y="0"/>
          <a:ext cx="18764794" cy="278892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just" defTabSz="1555750">
            <a:lnSpc>
              <a:spcPct val="90000"/>
            </a:lnSpc>
            <a:spcBef>
              <a:spcPct val="0"/>
            </a:spcBef>
            <a:spcAft>
              <a:spcPct val="35000"/>
            </a:spcAft>
            <a:buNone/>
          </a:pPr>
          <a:r>
            <a:rPr lang="en-US" sz="3500" kern="1200" dirty="0"/>
            <a:t>In the UK, the situation is more nuanced, and scholars following the formal ‘academic’ pathway find themselves at a significant advantage over those on ‘non-academic’ contracts. </a:t>
          </a:r>
        </a:p>
      </dsp:txBody>
      <dsp:txXfrm>
        <a:off x="81685" y="81685"/>
        <a:ext cx="15755331" cy="2625550"/>
      </dsp:txXfrm>
    </dsp:sp>
    <dsp:sp modelId="{82A3C401-168E-6649-A1C9-BACFE2F2858C}">
      <dsp:nvSpPr>
        <dsp:cNvPr id="0" name=""/>
        <dsp:cNvSpPr/>
      </dsp:nvSpPr>
      <dsp:spPr>
        <a:xfrm>
          <a:off x="1655717" y="3253739"/>
          <a:ext cx="18764794" cy="278892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n-US" sz="3500" kern="1200" dirty="0"/>
            <a:t>A number of interviewees in both countries gave the opinion that entry into the field often happens by chance rather than by design. Some UK scholars argue that practitioners “fall into” DH through exposure to digital tools.</a:t>
          </a:r>
        </a:p>
      </dsp:txBody>
      <dsp:txXfrm>
        <a:off x="1737402" y="3335424"/>
        <a:ext cx="15132909" cy="2625550"/>
      </dsp:txXfrm>
    </dsp:sp>
    <dsp:sp modelId="{EBCAA88A-C79B-D34E-B37D-E5DEF76AADC6}">
      <dsp:nvSpPr>
        <dsp:cNvPr id="0" name=""/>
        <dsp:cNvSpPr/>
      </dsp:nvSpPr>
      <dsp:spPr>
        <a:xfrm>
          <a:off x="3311434" y="6507479"/>
          <a:ext cx="18764794" cy="278892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n-US" sz="3500" kern="1200" dirty="0"/>
            <a:t>Digital humanities roles are most commonly found within academic departments rather than in libraries, which contrasts with the US model, “The UK is different from the US in that I think still most DH roles are based in academic departments. So ‘lecturer in something with DH’ is probably the most common presentation”. […]</a:t>
          </a:r>
        </a:p>
      </dsp:txBody>
      <dsp:txXfrm>
        <a:off x="3393119" y="6589164"/>
        <a:ext cx="15132909" cy="2625550"/>
      </dsp:txXfrm>
    </dsp:sp>
    <dsp:sp modelId="{075A69AE-52CC-EE4E-AEF0-1A383F09256A}">
      <dsp:nvSpPr>
        <dsp:cNvPr id="0" name=""/>
        <dsp:cNvSpPr/>
      </dsp:nvSpPr>
      <dsp:spPr>
        <a:xfrm>
          <a:off x="16951996" y="2114931"/>
          <a:ext cx="1812798" cy="1812798"/>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17359876" y="2114931"/>
        <a:ext cx="997038" cy="1364130"/>
      </dsp:txXfrm>
    </dsp:sp>
    <dsp:sp modelId="{046114E6-BB4C-1448-95B0-973B19C76BF6}">
      <dsp:nvSpPr>
        <dsp:cNvPr id="0" name=""/>
        <dsp:cNvSpPr/>
      </dsp:nvSpPr>
      <dsp:spPr>
        <a:xfrm>
          <a:off x="18607713" y="5350078"/>
          <a:ext cx="1812798" cy="1812798"/>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19015593" y="5350078"/>
        <a:ext cx="997038" cy="136413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17E879-9239-6E43-942F-6632D6F485E4}">
      <dsp:nvSpPr>
        <dsp:cNvPr id="0" name=""/>
        <dsp:cNvSpPr/>
      </dsp:nvSpPr>
      <dsp:spPr>
        <a:xfrm>
          <a:off x="0" y="0"/>
          <a:ext cx="18764794" cy="2788920"/>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just" defTabSz="1822450">
            <a:lnSpc>
              <a:spcPct val="90000"/>
            </a:lnSpc>
            <a:spcBef>
              <a:spcPct val="0"/>
            </a:spcBef>
            <a:spcAft>
              <a:spcPct val="35000"/>
            </a:spcAft>
            <a:buNone/>
          </a:pPr>
          <a:r>
            <a:rPr lang="en-US" sz="4100" kern="1200" dirty="0"/>
            <a:t>In China, the lack of defined career trajectories presents a major hurdle to the professionalization of Digital Humanities. </a:t>
          </a:r>
        </a:p>
      </dsp:txBody>
      <dsp:txXfrm>
        <a:off x="81685" y="81685"/>
        <a:ext cx="15755331" cy="2625550"/>
      </dsp:txXfrm>
    </dsp:sp>
    <dsp:sp modelId="{82A3C401-168E-6649-A1C9-BACFE2F2858C}">
      <dsp:nvSpPr>
        <dsp:cNvPr id="0" name=""/>
        <dsp:cNvSpPr/>
      </dsp:nvSpPr>
      <dsp:spPr>
        <a:xfrm>
          <a:off x="1655717" y="3253739"/>
          <a:ext cx="18764794" cy="2788920"/>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l" defTabSz="1822450">
            <a:lnSpc>
              <a:spcPct val="90000"/>
            </a:lnSpc>
            <a:spcBef>
              <a:spcPct val="0"/>
            </a:spcBef>
            <a:spcAft>
              <a:spcPct val="35000"/>
            </a:spcAft>
            <a:buNone/>
          </a:pPr>
          <a:r>
            <a:rPr lang="en-US" sz="4100" kern="1200" dirty="0"/>
            <a:t>Chinese digital humanities roles are still emerging and are often tied to existing positions in libraries, museums, or traditional humanities faculties. There is a strong sense of uncertainty about what constitutes a digital humanities job.</a:t>
          </a:r>
        </a:p>
      </dsp:txBody>
      <dsp:txXfrm>
        <a:off x="1737402" y="3335424"/>
        <a:ext cx="15132909" cy="2625550"/>
      </dsp:txXfrm>
    </dsp:sp>
    <dsp:sp modelId="{EBCAA88A-C79B-D34E-B37D-E5DEF76AADC6}">
      <dsp:nvSpPr>
        <dsp:cNvPr id="0" name=""/>
        <dsp:cNvSpPr/>
      </dsp:nvSpPr>
      <dsp:spPr>
        <a:xfrm>
          <a:off x="3311434" y="6507479"/>
          <a:ext cx="18764794" cy="2788920"/>
        </a:xfrm>
        <a:prstGeom prst="roundRect">
          <a:avLst>
            <a:gd name="adj" fmla="val 1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l" defTabSz="1822450">
            <a:lnSpc>
              <a:spcPct val="90000"/>
            </a:lnSpc>
            <a:spcBef>
              <a:spcPct val="0"/>
            </a:spcBef>
            <a:spcAft>
              <a:spcPct val="35000"/>
            </a:spcAft>
            <a:buNone/>
          </a:pPr>
          <a:endParaRPr lang="en-US" sz="4100" kern="1200" dirty="0"/>
        </a:p>
        <a:p>
          <a:pPr marL="0" lvl="0" indent="0" algn="l" defTabSz="1822450">
            <a:lnSpc>
              <a:spcPct val="90000"/>
            </a:lnSpc>
            <a:spcBef>
              <a:spcPct val="0"/>
            </a:spcBef>
            <a:spcAft>
              <a:spcPct val="35000"/>
            </a:spcAft>
            <a:buNone/>
          </a:pPr>
          <a:r>
            <a:rPr lang="en-US" sz="4100" kern="1200" dirty="0"/>
            <a:t>The job market for digital humanities in China is described as experimental and uncertain, with few dedicated roles in industry</a:t>
          </a:r>
        </a:p>
      </dsp:txBody>
      <dsp:txXfrm>
        <a:off x="3393119" y="6589164"/>
        <a:ext cx="15132909" cy="2625550"/>
      </dsp:txXfrm>
    </dsp:sp>
    <dsp:sp modelId="{075A69AE-52CC-EE4E-AEF0-1A383F09256A}">
      <dsp:nvSpPr>
        <dsp:cNvPr id="0" name=""/>
        <dsp:cNvSpPr/>
      </dsp:nvSpPr>
      <dsp:spPr>
        <a:xfrm>
          <a:off x="16951996" y="2114931"/>
          <a:ext cx="1812798" cy="1812798"/>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17359876" y="2114931"/>
        <a:ext cx="997038" cy="1364130"/>
      </dsp:txXfrm>
    </dsp:sp>
    <dsp:sp modelId="{046114E6-BB4C-1448-95B0-973B19C76BF6}">
      <dsp:nvSpPr>
        <dsp:cNvPr id="0" name=""/>
        <dsp:cNvSpPr/>
      </dsp:nvSpPr>
      <dsp:spPr>
        <a:xfrm>
          <a:off x="18607713" y="5350078"/>
          <a:ext cx="1812798" cy="1812798"/>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19015593" y="5350078"/>
        <a:ext cx="997038" cy="136413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B68783-791B-124B-A8C8-1ABCFAB158D6}">
      <dsp:nvSpPr>
        <dsp:cNvPr id="0" name=""/>
        <dsp:cNvSpPr/>
      </dsp:nvSpPr>
      <dsp:spPr>
        <a:xfrm>
          <a:off x="7857167" y="22577"/>
          <a:ext cx="6148062" cy="224505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n-US" sz="3500" b="0" kern="1200" dirty="0"/>
            <a:t>UK scholars worry about hidden work and the need to “actively build” networks</a:t>
          </a:r>
          <a:endParaRPr lang="en-US" sz="3500" kern="1200" dirty="0"/>
        </a:p>
      </dsp:txBody>
      <dsp:txXfrm>
        <a:off x="7966761" y="132171"/>
        <a:ext cx="5928874" cy="2025862"/>
      </dsp:txXfrm>
    </dsp:sp>
    <dsp:sp modelId="{42994574-2EDD-F14B-99A1-30B280B79CA4}">
      <dsp:nvSpPr>
        <dsp:cNvPr id="0" name=""/>
        <dsp:cNvSpPr/>
      </dsp:nvSpPr>
      <dsp:spPr>
        <a:xfrm>
          <a:off x="6362859" y="1806817"/>
          <a:ext cx="7723037" cy="7723037"/>
        </a:xfrm>
        <a:custGeom>
          <a:avLst/>
          <a:gdLst/>
          <a:ahLst/>
          <a:cxnLst/>
          <a:rect l="0" t="0" r="0" b="0"/>
          <a:pathLst>
            <a:path>
              <a:moveTo>
                <a:pt x="6069308" y="693397"/>
              </a:moveTo>
              <a:arcTo wR="3861518" hR="3861518" stAng="18292305" swAng="1215391"/>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933D5FB9-460F-584C-97AB-79ADD17A19DB}">
      <dsp:nvSpPr>
        <dsp:cNvPr id="0" name=""/>
        <dsp:cNvSpPr/>
      </dsp:nvSpPr>
      <dsp:spPr>
        <a:xfrm>
          <a:off x="11650083" y="3838990"/>
          <a:ext cx="6285268" cy="2335262"/>
        </a:xfrm>
        <a:prstGeom prst="roundRect">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b="0" kern="1200" dirty="0"/>
            <a:t>“institutional obstacles” </a:t>
          </a:r>
          <a:br>
            <a:rPr lang="en-US" sz="3000" b="0" kern="1200" dirty="0"/>
          </a:br>
          <a:r>
            <a:rPr lang="en-US" sz="3000" b="0" kern="1200" dirty="0"/>
            <a:t>“there has not really been a pure, full-fledged collaboration”</a:t>
          </a:r>
          <a:br>
            <a:rPr lang="en-US" sz="3000" b="0" kern="1200" dirty="0"/>
          </a:br>
          <a:r>
            <a:rPr lang="en-US" sz="3000" b="0" kern="1200" dirty="0"/>
            <a:t> “the openness of data is very difficult”</a:t>
          </a:r>
          <a:endParaRPr lang="en-US" sz="3000" kern="1200" dirty="0"/>
        </a:p>
      </dsp:txBody>
      <dsp:txXfrm>
        <a:off x="11764081" y="3952988"/>
        <a:ext cx="6057272" cy="2107266"/>
      </dsp:txXfrm>
    </dsp:sp>
    <dsp:sp modelId="{B9553148-8D22-954B-8432-73D952920800}">
      <dsp:nvSpPr>
        <dsp:cNvPr id="0" name=""/>
        <dsp:cNvSpPr/>
      </dsp:nvSpPr>
      <dsp:spPr>
        <a:xfrm>
          <a:off x="6378742" y="454164"/>
          <a:ext cx="7723037" cy="7723037"/>
        </a:xfrm>
        <a:custGeom>
          <a:avLst/>
          <a:gdLst/>
          <a:ahLst/>
          <a:cxnLst/>
          <a:rect l="0" t="0" r="0" b="0"/>
          <a:pathLst>
            <a:path>
              <a:moveTo>
                <a:pt x="7017872" y="6086098"/>
              </a:moveTo>
              <a:arcTo wR="3861518" hR="3861518" stAng="2110557" swAng="1178886"/>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BA9D79A9-1B90-B745-87FB-AA7A1487E57A}">
      <dsp:nvSpPr>
        <dsp:cNvPr id="0" name=""/>
        <dsp:cNvSpPr/>
      </dsp:nvSpPr>
      <dsp:spPr>
        <a:xfrm>
          <a:off x="7911920" y="7700508"/>
          <a:ext cx="6038556" cy="233526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n-US" sz="3000" b="0" kern="1200" dirty="0"/>
            <a:t>There is pride in being “one of the most open and inclusive and participatory research cultures”</a:t>
          </a:r>
          <a:endParaRPr lang="en-US" sz="3000" kern="1200" dirty="0"/>
        </a:p>
      </dsp:txBody>
      <dsp:txXfrm>
        <a:off x="8025918" y="7814506"/>
        <a:ext cx="5810560" cy="2107266"/>
      </dsp:txXfrm>
    </dsp:sp>
    <dsp:sp modelId="{90A54D3A-960E-CA41-8AB8-8C884D3FA1C3}">
      <dsp:nvSpPr>
        <dsp:cNvPr id="0" name=""/>
        <dsp:cNvSpPr/>
      </dsp:nvSpPr>
      <dsp:spPr>
        <a:xfrm>
          <a:off x="7760618" y="454164"/>
          <a:ext cx="7723037" cy="7723037"/>
        </a:xfrm>
        <a:custGeom>
          <a:avLst/>
          <a:gdLst/>
          <a:ahLst/>
          <a:cxnLst/>
          <a:rect l="0" t="0" r="0" b="0"/>
          <a:pathLst>
            <a:path>
              <a:moveTo>
                <a:pt x="1636939" y="7017872"/>
              </a:moveTo>
              <a:arcTo wR="3861518" hR="3861518" stAng="7510557" swAng="1178886"/>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7F8B4365-00B7-C74D-BAD7-837E353CE81F}">
      <dsp:nvSpPr>
        <dsp:cNvPr id="0" name=""/>
        <dsp:cNvSpPr/>
      </dsp:nvSpPr>
      <dsp:spPr>
        <a:xfrm>
          <a:off x="3705448" y="3838990"/>
          <a:ext cx="6728464" cy="2335262"/>
        </a:xfrm>
        <a:prstGeom prst="roundRect">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100000"/>
            </a:lnSpc>
            <a:spcBef>
              <a:spcPct val="0"/>
            </a:spcBef>
            <a:spcAft>
              <a:spcPct val="35000"/>
            </a:spcAft>
            <a:buNone/>
          </a:pPr>
          <a:r>
            <a:rPr lang="en-US" sz="3000" b="0" kern="1200" dirty="0"/>
            <a:t>more individually driven but also shaped by hierarchy and collective organization.</a:t>
          </a:r>
          <a:endParaRPr lang="en-US" sz="3000" kern="1200" dirty="0"/>
        </a:p>
      </dsp:txBody>
      <dsp:txXfrm>
        <a:off x="3819446" y="3952988"/>
        <a:ext cx="6500468" cy="2107266"/>
      </dsp:txXfrm>
    </dsp:sp>
    <dsp:sp modelId="{6D7D9D23-0DB4-1542-BB5F-4511FE0121F5}">
      <dsp:nvSpPr>
        <dsp:cNvPr id="0" name=""/>
        <dsp:cNvSpPr/>
      </dsp:nvSpPr>
      <dsp:spPr>
        <a:xfrm>
          <a:off x="7776501" y="1806817"/>
          <a:ext cx="7723037" cy="7723037"/>
        </a:xfrm>
        <a:custGeom>
          <a:avLst/>
          <a:gdLst/>
          <a:ahLst/>
          <a:cxnLst/>
          <a:rect l="0" t="0" r="0" b="0"/>
          <a:pathLst>
            <a:path>
              <a:moveTo>
                <a:pt x="693397" y="1653728"/>
              </a:moveTo>
              <a:arcTo wR="3861518" hR="3861518" stAng="12892305" swAng="1215391"/>
            </a:path>
          </a:pathLst>
        </a:custGeom>
        <a:noFill/>
        <a:ln w="9525" cap="flat"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6E84E4-ECCF-7949-8381-9A400FF2E316}">
      <dsp:nvSpPr>
        <dsp:cNvPr id="0" name=""/>
        <dsp:cNvSpPr/>
      </dsp:nvSpPr>
      <dsp:spPr>
        <a:xfrm>
          <a:off x="0" y="1066774"/>
          <a:ext cx="13263335" cy="327015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en-GB" sz="4000" b="0" i="0" kern="1200" baseline="0" dirty="0"/>
            <a:t>The UK DH community benefits from structural advantages like language dominance and a historical foundation in the field but still has work to do in establishing a collective identity and introducing sustained inclusivity.</a:t>
          </a:r>
          <a:endParaRPr lang="en-US" sz="4000" kern="1200" dirty="0"/>
        </a:p>
      </dsp:txBody>
      <dsp:txXfrm>
        <a:off x="159636" y="1226410"/>
        <a:ext cx="12944063" cy="2950878"/>
      </dsp:txXfrm>
    </dsp:sp>
    <dsp:sp modelId="{EDA83086-1981-264E-A874-B1F5BE7FED1A}">
      <dsp:nvSpPr>
        <dsp:cNvPr id="0" name=""/>
        <dsp:cNvSpPr/>
      </dsp:nvSpPr>
      <dsp:spPr>
        <a:xfrm>
          <a:off x="0" y="4813647"/>
          <a:ext cx="13263335" cy="327015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en-GB" sz="4000" b="0" i="0" kern="1200" baseline="0" dirty="0"/>
            <a:t>In contrast, the Chinese DH community faces significant external and internal barriers—from language and cultural differences to institutional fragmentation—but shows signs of growth and increasing global awareness.</a:t>
          </a:r>
          <a:endParaRPr lang="en-US" sz="4000" kern="1200" dirty="0"/>
        </a:p>
      </dsp:txBody>
      <dsp:txXfrm>
        <a:off x="159636" y="4973283"/>
        <a:ext cx="12944063" cy="295087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544B7A-E3EF-574F-8A0D-1504B910445B}">
      <dsp:nvSpPr>
        <dsp:cNvPr id="0" name=""/>
        <dsp:cNvSpPr/>
      </dsp:nvSpPr>
      <dsp:spPr>
        <a:xfrm>
          <a:off x="2468" y="2683592"/>
          <a:ext cx="6044945" cy="392921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GB" sz="3300" b="0" i="0" kern="1200" baseline="0" dirty="0"/>
            <a:t>The dominant barriers include language differences, insufficient presence in English-language publications, and minimal representation in international DH institutions. </a:t>
          </a:r>
          <a:endParaRPr lang="en-US" sz="3300" kern="1200" dirty="0"/>
        </a:p>
      </dsp:txBody>
      <dsp:txXfrm>
        <a:off x="194276" y="2875400"/>
        <a:ext cx="5661329" cy="3545598"/>
      </dsp:txXfrm>
    </dsp:sp>
    <dsp:sp modelId="{50164432-7277-9641-94C2-DABA637E4607}">
      <dsp:nvSpPr>
        <dsp:cNvPr id="0" name=""/>
        <dsp:cNvSpPr/>
      </dsp:nvSpPr>
      <dsp:spPr>
        <a:xfrm>
          <a:off x="3024941" y="1311348"/>
          <a:ext cx="6673703" cy="6673703"/>
        </a:xfrm>
        <a:custGeom>
          <a:avLst/>
          <a:gdLst/>
          <a:ahLst/>
          <a:cxnLst/>
          <a:rect l="0" t="0" r="0" b="0"/>
          <a:pathLst>
            <a:path>
              <a:moveTo>
                <a:pt x="671761" y="1328899"/>
              </a:moveTo>
              <a:arcTo wR="3336851" hR="3336851" stAng="13019722" swAng="6360556"/>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14D1D48-B746-1140-8791-5A852247A325}">
      <dsp:nvSpPr>
        <dsp:cNvPr id="0" name=""/>
        <dsp:cNvSpPr/>
      </dsp:nvSpPr>
      <dsp:spPr>
        <a:xfrm>
          <a:off x="6676171" y="2683592"/>
          <a:ext cx="6044945" cy="392921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GB" sz="3300" b="0" i="0" kern="1200" baseline="0" dirty="0"/>
            <a:t>Chinese DH is often seen as isolated within a “local area network”</a:t>
          </a:r>
          <a:r>
            <a:rPr lang="en-US" sz="3300" b="0" i="0" kern="1200" baseline="0" dirty="0"/>
            <a:t> and </a:t>
          </a:r>
          <a:r>
            <a:rPr lang="en-GB" sz="3300" b="0" i="0" kern="1200" baseline="0" dirty="0"/>
            <a:t>importance of developing a uniquely Chinese DH voice rather than simply conforming to Western standards.</a:t>
          </a:r>
          <a:endParaRPr lang="en-US" sz="3300" kern="1200" dirty="0"/>
        </a:p>
      </dsp:txBody>
      <dsp:txXfrm>
        <a:off x="6867979" y="2875400"/>
        <a:ext cx="5661329" cy="3545598"/>
      </dsp:txXfrm>
    </dsp:sp>
    <dsp:sp modelId="{C4E5CA7D-3353-DC4B-9BFD-A6F611D51CBE}">
      <dsp:nvSpPr>
        <dsp:cNvPr id="0" name=""/>
        <dsp:cNvSpPr/>
      </dsp:nvSpPr>
      <dsp:spPr>
        <a:xfrm>
          <a:off x="3024941" y="1311348"/>
          <a:ext cx="6673703" cy="6673703"/>
        </a:xfrm>
        <a:custGeom>
          <a:avLst/>
          <a:gdLst/>
          <a:ahLst/>
          <a:cxnLst/>
          <a:rect l="0" t="0" r="0" b="0"/>
          <a:pathLst>
            <a:path>
              <a:moveTo>
                <a:pt x="6001942" y="5344804"/>
              </a:moveTo>
              <a:arcTo wR="3336851" hR="3336851" stAng="2219722" swAng="6360556"/>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7.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Type a quote here.”"/>
          <p:cNvSpPr txBox="1">
            <a:spLocks noGrp="1"/>
          </p:cNvSpPr>
          <p:nvPr>
            <p:ph type="body" sz="quarter" idx="22"/>
          </p:nvPr>
        </p:nvSpPr>
        <p:spPr>
          <a:xfrm>
            <a:off x="2387600" y="6076950"/>
            <a:ext cx="19621500" cy="825500"/>
          </a:xfrm>
          <a:prstGeom prst="rect">
            <a:avLst/>
          </a:prstGeom>
        </p:spPr>
        <p:txBody>
          <a:bodyPr>
            <a:spAutoFit/>
          </a:bodyPr>
          <a:lstStyle>
            <a:lvl1pPr marL="0" indent="0" algn="ctr">
              <a:spcBef>
                <a:spcPts val="0"/>
              </a:spcBef>
              <a:buSzTx/>
              <a:buNone/>
              <a:defRPr sz="4800">
                <a:latin typeface="+mn-lt"/>
                <a:ea typeface="+mn-ea"/>
                <a:cs typeface="+mn-cs"/>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View of beach and sea from a grassy sand dune"/>
          <p:cNvSpPr>
            <a:spLocks noGrp="1"/>
          </p:cNvSpPr>
          <p:nvPr>
            <p:ph type="pic" idx="21"/>
          </p:nvPr>
        </p:nvSpPr>
        <p:spPr>
          <a:xfrm>
            <a:off x="-50800" y="-1270000"/>
            <a:ext cx="24485600" cy="16323734"/>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0851"/>
            <a:ext cx="20726400" cy="2940050"/>
          </a:xfrm>
        </p:spPr>
        <p:txBody>
          <a:bodyPr/>
          <a:lstStyle/>
          <a:p>
            <a:r>
              <a:rPr lang="en-US"/>
              <a:t>Click to edit Master title style</a:t>
            </a:r>
          </a:p>
        </p:txBody>
      </p:sp>
      <p:sp>
        <p:nvSpPr>
          <p:cNvPr id="3" name="Subtitle 2"/>
          <p:cNvSpPr>
            <a:spLocks noGrp="1"/>
          </p:cNvSpPr>
          <p:nvPr>
            <p:ph type="subTitle" idx="1"/>
          </p:nvPr>
        </p:nvSpPr>
        <p:spPr>
          <a:xfrm>
            <a:off x="3657600" y="7772400"/>
            <a:ext cx="17068800" cy="3505200"/>
          </a:xfrm>
        </p:spPr>
        <p:txBody>
          <a:bodyPr/>
          <a:lstStyle>
            <a:lvl1pPr marL="0" indent="0" algn="ctr">
              <a:buNone/>
              <a:defRPr>
                <a:solidFill>
                  <a:schemeClr val="tx1">
                    <a:tint val="75000"/>
                  </a:schemeClr>
                </a:solidFill>
              </a:defRPr>
            </a:lvl1pPr>
            <a:lvl2pPr marL="914400" indent="0" algn="ctr">
              <a:buNone/>
              <a:defRPr>
                <a:solidFill>
                  <a:schemeClr val="tx1">
                    <a:tint val="75000"/>
                  </a:schemeClr>
                </a:solidFill>
              </a:defRPr>
            </a:lvl2pPr>
            <a:lvl3pPr marL="1828800" indent="0" algn="ctr">
              <a:buNone/>
              <a:defRPr>
                <a:solidFill>
                  <a:schemeClr val="tx1">
                    <a:tint val="75000"/>
                  </a:schemeClr>
                </a:solidFill>
              </a:defRPr>
            </a:lvl3pPr>
            <a:lvl4pPr marL="2743200" indent="0" algn="ctr">
              <a:buNone/>
              <a:defRPr>
                <a:solidFill>
                  <a:schemeClr val="tx1">
                    <a:tint val="75000"/>
                  </a:schemeClr>
                </a:solidFill>
              </a:defRPr>
            </a:lvl4pPr>
            <a:lvl5pPr marL="3657600" indent="0" algn="ctr">
              <a:buNone/>
              <a:defRPr>
                <a:solidFill>
                  <a:schemeClr val="tx1">
                    <a:tint val="75000"/>
                  </a:schemeClr>
                </a:solidFill>
              </a:defRPr>
            </a:lvl5pPr>
            <a:lvl6pPr marL="4572000" indent="0" algn="ctr">
              <a:buNone/>
              <a:defRPr>
                <a:solidFill>
                  <a:schemeClr val="tx1">
                    <a:tint val="75000"/>
                  </a:schemeClr>
                </a:solidFill>
              </a:defRPr>
            </a:lvl6pPr>
            <a:lvl7pPr marL="5486400" indent="0" algn="ctr">
              <a:buNone/>
              <a:defRPr>
                <a:solidFill>
                  <a:schemeClr val="tx1">
                    <a:tint val="75000"/>
                  </a:schemeClr>
                </a:solidFill>
              </a:defRPr>
            </a:lvl7pPr>
            <a:lvl8pPr marL="6400800" indent="0" algn="ctr">
              <a:buNone/>
              <a:defRPr>
                <a:solidFill>
                  <a:schemeClr val="tx1">
                    <a:tint val="75000"/>
                  </a:schemeClr>
                </a:solidFill>
              </a:defRPr>
            </a:lvl8pPr>
            <a:lvl9pPr marL="7315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9/16/2025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dirty="0"/>
          </a:p>
        </p:txBody>
      </p:sp>
    </p:spTree>
    <p:extLst>
      <p:ext uri="{BB962C8B-B14F-4D97-AF65-F5344CB8AC3E}">
        <p14:creationId xmlns:p14="http://schemas.microsoft.com/office/powerpoint/2010/main" val="30835104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9/16/2025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dirty="0"/>
          </a:p>
        </p:txBody>
      </p:sp>
    </p:spTree>
    <p:extLst>
      <p:ext uri="{BB962C8B-B14F-4D97-AF65-F5344CB8AC3E}">
        <p14:creationId xmlns:p14="http://schemas.microsoft.com/office/powerpoint/2010/main" val="39199555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6168" y="8813801"/>
            <a:ext cx="20726400" cy="2724150"/>
          </a:xfrm>
        </p:spPr>
        <p:txBody>
          <a:bodyPr anchor="t"/>
          <a:lstStyle>
            <a:lvl1pPr algn="l">
              <a:defRPr sz="8000" b="1" cap="all"/>
            </a:lvl1pPr>
          </a:lstStyle>
          <a:p>
            <a:r>
              <a:rPr lang="en-US"/>
              <a:t>Click to edit Master title style</a:t>
            </a:r>
          </a:p>
        </p:txBody>
      </p:sp>
      <p:sp>
        <p:nvSpPr>
          <p:cNvPr id="3" name="Text Placeholder 2"/>
          <p:cNvSpPr>
            <a:spLocks noGrp="1"/>
          </p:cNvSpPr>
          <p:nvPr>
            <p:ph type="body" idx="1"/>
          </p:nvPr>
        </p:nvSpPr>
        <p:spPr>
          <a:xfrm>
            <a:off x="1926168" y="5813427"/>
            <a:ext cx="20726400" cy="3000374"/>
          </a:xfrm>
        </p:spPr>
        <p:txBody>
          <a:bodyPr anchor="b"/>
          <a:lstStyle>
            <a:lvl1pPr marL="0" indent="0">
              <a:buNone/>
              <a:defRPr sz="4000">
                <a:solidFill>
                  <a:schemeClr val="tx1">
                    <a:tint val="75000"/>
                  </a:schemeClr>
                </a:solidFill>
              </a:defRPr>
            </a:lvl1pPr>
            <a:lvl2pPr marL="914400" indent="0">
              <a:buNone/>
              <a:defRPr sz="3600">
                <a:solidFill>
                  <a:schemeClr val="tx1">
                    <a:tint val="75000"/>
                  </a:schemeClr>
                </a:solidFill>
              </a:defRPr>
            </a:lvl2pPr>
            <a:lvl3pPr marL="1828800" indent="0">
              <a:buNone/>
              <a:defRPr sz="3200">
                <a:solidFill>
                  <a:schemeClr val="tx1">
                    <a:tint val="75000"/>
                  </a:schemeClr>
                </a:solidFill>
              </a:defRPr>
            </a:lvl3pPr>
            <a:lvl4pPr marL="2743200" indent="0">
              <a:buNone/>
              <a:defRPr sz="2800">
                <a:solidFill>
                  <a:schemeClr val="tx1">
                    <a:tint val="75000"/>
                  </a:schemeClr>
                </a:solidFill>
              </a:defRPr>
            </a:lvl4pPr>
            <a:lvl5pPr marL="3657600" indent="0">
              <a:buNone/>
              <a:defRPr sz="2800">
                <a:solidFill>
                  <a:schemeClr val="tx1">
                    <a:tint val="75000"/>
                  </a:schemeClr>
                </a:solidFill>
              </a:defRPr>
            </a:lvl5pPr>
            <a:lvl6pPr marL="4572000" indent="0">
              <a:buNone/>
              <a:defRPr sz="2800">
                <a:solidFill>
                  <a:schemeClr val="tx1">
                    <a:tint val="75000"/>
                  </a:schemeClr>
                </a:solidFill>
              </a:defRPr>
            </a:lvl6pPr>
            <a:lvl7pPr marL="5486400" indent="0">
              <a:buNone/>
              <a:defRPr sz="2800">
                <a:solidFill>
                  <a:schemeClr val="tx1">
                    <a:tint val="75000"/>
                  </a:schemeClr>
                </a:solidFill>
              </a:defRPr>
            </a:lvl7pPr>
            <a:lvl8pPr marL="6400800" indent="0">
              <a:buNone/>
              <a:defRPr sz="2800">
                <a:solidFill>
                  <a:schemeClr val="tx1">
                    <a:tint val="75000"/>
                  </a:schemeClr>
                </a:solidFill>
              </a:defRPr>
            </a:lvl8pPr>
            <a:lvl9pPr marL="7315200" indent="0">
              <a:buNone/>
              <a:defRPr sz="28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9/16/2025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dirty="0"/>
          </a:p>
        </p:txBody>
      </p:sp>
    </p:spTree>
    <p:extLst>
      <p:ext uri="{BB962C8B-B14F-4D97-AF65-F5344CB8AC3E}">
        <p14:creationId xmlns:p14="http://schemas.microsoft.com/office/powerpoint/2010/main" val="22218244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19200" y="3200401"/>
            <a:ext cx="10769600" cy="9051926"/>
          </a:xfrm>
        </p:spPr>
        <p:txBody>
          <a:bodyPr/>
          <a:lstStyle>
            <a:lvl1pPr>
              <a:defRPr sz="5600"/>
            </a:lvl1pPr>
            <a:lvl2pPr>
              <a:defRPr sz="4800"/>
            </a:lvl2pPr>
            <a:lvl3pPr>
              <a:defRPr sz="4000"/>
            </a:lvl3pPr>
            <a:lvl4pPr>
              <a:defRPr sz="3600"/>
            </a:lvl4pPr>
            <a:lvl5pPr>
              <a:defRPr sz="3600"/>
            </a:lvl5pPr>
            <a:lvl6pPr>
              <a:defRPr sz="3600"/>
            </a:lvl6pPr>
            <a:lvl7pPr>
              <a:defRPr sz="3600"/>
            </a:lvl7pPr>
            <a:lvl8pPr>
              <a:defRPr sz="3600"/>
            </a:lvl8pPr>
            <a:lvl9pPr>
              <a:defRPr sz="3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2395200" y="3200401"/>
            <a:ext cx="10769600" cy="9051926"/>
          </a:xfrm>
        </p:spPr>
        <p:txBody>
          <a:bodyPr/>
          <a:lstStyle>
            <a:lvl1pPr>
              <a:defRPr sz="5600"/>
            </a:lvl1pPr>
            <a:lvl2pPr>
              <a:defRPr sz="4800"/>
            </a:lvl2pPr>
            <a:lvl3pPr>
              <a:defRPr sz="4000"/>
            </a:lvl3pPr>
            <a:lvl4pPr>
              <a:defRPr sz="3600"/>
            </a:lvl4pPr>
            <a:lvl5pPr>
              <a:defRPr sz="3600"/>
            </a:lvl5pPr>
            <a:lvl6pPr>
              <a:defRPr sz="3600"/>
            </a:lvl6pPr>
            <a:lvl7pPr>
              <a:defRPr sz="3600"/>
            </a:lvl7pPr>
            <a:lvl8pPr>
              <a:defRPr sz="3600"/>
            </a:lvl8pPr>
            <a:lvl9pPr>
              <a:defRPr sz="3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9/16/2025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dirty="0"/>
          </a:p>
        </p:txBody>
      </p:sp>
    </p:spTree>
    <p:extLst>
      <p:ext uri="{BB962C8B-B14F-4D97-AF65-F5344CB8AC3E}">
        <p14:creationId xmlns:p14="http://schemas.microsoft.com/office/powerpoint/2010/main" val="31944748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219200" y="3070226"/>
            <a:ext cx="10773835" cy="12795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4" name="Content Placeholder 3"/>
          <p:cNvSpPr>
            <a:spLocks noGrp="1"/>
          </p:cNvSpPr>
          <p:nvPr>
            <p:ph sz="half" idx="2"/>
          </p:nvPr>
        </p:nvSpPr>
        <p:spPr>
          <a:xfrm>
            <a:off x="1219200" y="4349750"/>
            <a:ext cx="10773835" cy="7902576"/>
          </a:xfrm>
        </p:spPr>
        <p:txBody>
          <a:bodyPr/>
          <a:lstStyle>
            <a:lvl1pPr>
              <a:defRPr sz="4800"/>
            </a:lvl1pPr>
            <a:lvl2pPr>
              <a:defRPr sz="4000"/>
            </a:lvl2pPr>
            <a:lvl3pPr>
              <a:defRPr sz="3600"/>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2386735" y="3070226"/>
            <a:ext cx="10778067" cy="12795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6" name="Content Placeholder 5"/>
          <p:cNvSpPr>
            <a:spLocks noGrp="1"/>
          </p:cNvSpPr>
          <p:nvPr>
            <p:ph sz="quarter" idx="4"/>
          </p:nvPr>
        </p:nvSpPr>
        <p:spPr>
          <a:xfrm>
            <a:off x="12386735" y="4349750"/>
            <a:ext cx="10778067" cy="7902576"/>
          </a:xfrm>
        </p:spPr>
        <p:txBody>
          <a:bodyPr/>
          <a:lstStyle>
            <a:lvl1pPr>
              <a:defRPr sz="4800"/>
            </a:lvl1pPr>
            <a:lvl2pPr>
              <a:defRPr sz="4000"/>
            </a:lvl2pPr>
            <a:lvl3pPr>
              <a:defRPr sz="3600"/>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9/16/2025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dirty="0"/>
          </a:p>
        </p:txBody>
      </p:sp>
    </p:spTree>
    <p:extLst>
      <p:ext uri="{BB962C8B-B14F-4D97-AF65-F5344CB8AC3E}">
        <p14:creationId xmlns:p14="http://schemas.microsoft.com/office/powerpoint/2010/main" val="33103898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9/16/2025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dirty="0"/>
          </a:p>
        </p:txBody>
      </p:sp>
    </p:spTree>
    <p:extLst>
      <p:ext uri="{BB962C8B-B14F-4D97-AF65-F5344CB8AC3E}">
        <p14:creationId xmlns:p14="http://schemas.microsoft.com/office/powerpoint/2010/main" val="39484085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9/16/2025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dirty="0"/>
          </a:p>
        </p:txBody>
      </p:sp>
    </p:spTree>
    <p:extLst>
      <p:ext uri="{BB962C8B-B14F-4D97-AF65-F5344CB8AC3E}">
        <p14:creationId xmlns:p14="http://schemas.microsoft.com/office/powerpoint/2010/main" val="3160342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View of beach and sea from a grassy sand dune"/>
          <p:cNvSpPr>
            <a:spLocks noGrp="1"/>
          </p:cNvSpPr>
          <p:nvPr>
            <p:ph type="pic" idx="21"/>
          </p:nvPr>
        </p:nvSpPr>
        <p:spPr>
          <a:xfrm>
            <a:off x="3125968" y="-393700"/>
            <a:ext cx="18135601" cy="12090400"/>
          </a:xfrm>
          <a:prstGeom prst="rect">
            <a:avLst/>
          </a:prstGeom>
        </p:spPr>
        <p:txBody>
          <a:bodyPr lIns="91439" tIns="45719" rIns="91439" bIns="45719" anchor="t">
            <a:noAutofit/>
          </a:bodyPr>
          <a:lstStyle/>
          <a:p>
            <a:endParaRPr/>
          </a:p>
        </p:txBody>
      </p:sp>
      <p:sp>
        <p:nvSpPr>
          <p:cNvPr id="21" name="Title Text"/>
          <p:cNvSpPr txBox="1">
            <a:spLocks noGrp="1"/>
          </p:cNvSpPr>
          <p:nvPr>
            <p:ph type="title"/>
          </p:nvPr>
        </p:nvSpPr>
        <p:spPr>
          <a:xfrm>
            <a:off x="635000" y="9512300"/>
            <a:ext cx="23114000" cy="2006600"/>
          </a:xfrm>
          <a:prstGeom prst="rect">
            <a:avLst/>
          </a:prstGeom>
        </p:spPr>
        <p:txBody>
          <a:bodyPr anchor="b"/>
          <a:lstStyle/>
          <a:p>
            <a:r>
              <a:t>Title Text</a:t>
            </a:r>
          </a:p>
        </p:txBody>
      </p:sp>
      <p:sp>
        <p:nvSpPr>
          <p:cNvPr id="22" name="Body Level One…"/>
          <p:cNvSpPr txBox="1">
            <a:spLocks noGrp="1"/>
          </p:cNvSpPr>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1" y="546100"/>
            <a:ext cx="8022168" cy="2324100"/>
          </a:xfrm>
        </p:spPr>
        <p:txBody>
          <a:bodyPr anchor="b"/>
          <a:lstStyle>
            <a:lvl1pPr algn="l">
              <a:defRPr sz="4000" b="1"/>
            </a:lvl1pPr>
          </a:lstStyle>
          <a:p>
            <a:r>
              <a:rPr lang="en-US"/>
              <a:t>Click to edit Master title style</a:t>
            </a:r>
          </a:p>
        </p:txBody>
      </p:sp>
      <p:sp>
        <p:nvSpPr>
          <p:cNvPr id="3" name="Content Placeholder 2"/>
          <p:cNvSpPr>
            <a:spLocks noGrp="1"/>
          </p:cNvSpPr>
          <p:nvPr>
            <p:ph idx="1"/>
          </p:nvPr>
        </p:nvSpPr>
        <p:spPr>
          <a:xfrm>
            <a:off x="9533467" y="546101"/>
            <a:ext cx="13631333" cy="11706226"/>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19201" y="2870201"/>
            <a:ext cx="8022168" cy="9382126"/>
          </a:xfrm>
        </p:spPr>
        <p:txBody>
          <a:bodyPr/>
          <a:lstStyle>
            <a:lvl1pPr marL="0" indent="0">
              <a:buNone/>
              <a:defRPr sz="2800"/>
            </a:lvl1pPr>
            <a:lvl2pPr marL="914400" indent="0">
              <a:buNone/>
              <a:defRPr sz="2400"/>
            </a:lvl2pPr>
            <a:lvl3pPr marL="1828800" indent="0">
              <a:buNone/>
              <a:defRPr sz="2000"/>
            </a:lvl3pPr>
            <a:lvl4pPr marL="2743200" indent="0">
              <a:buNone/>
              <a:defRPr sz="1800"/>
            </a:lvl4pPr>
            <a:lvl5pPr marL="3657600" indent="0">
              <a:buNone/>
              <a:defRPr sz="1800"/>
            </a:lvl5pPr>
            <a:lvl6pPr marL="4572000" indent="0">
              <a:buNone/>
              <a:defRPr sz="1800"/>
            </a:lvl6pPr>
            <a:lvl7pPr marL="5486400" indent="0">
              <a:buNone/>
              <a:defRPr sz="1800"/>
            </a:lvl7pPr>
            <a:lvl8pPr marL="6400800" indent="0">
              <a:buNone/>
              <a:defRPr sz="1800"/>
            </a:lvl8pPr>
            <a:lvl9pPr marL="7315200" indent="0">
              <a:buNone/>
              <a:defRPr sz="18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9/16/2025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dirty="0"/>
          </a:p>
        </p:txBody>
      </p:sp>
    </p:spTree>
    <p:extLst>
      <p:ext uri="{BB962C8B-B14F-4D97-AF65-F5344CB8AC3E}">
        <p14:creationId xmlns:p14="http://schemas.microsoft.com/office/powerpoint/2010/main" val="12336440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435" y="9601200"/>
            <a:ext cx="14630400" cy="1133476"/>
          </a:xfrm>
        </p:spPr>
        <p:txBody>
          <a:bodyPr anchor="b"/>
          <a:lstStyle>
            <a:lvl1pPr algn="l">
              <a:defRPr sz="4000" b="1"/>
            </a:lvl1pPr>
          </a:lstStyle>
          <a:p>
            <a:r>
              <a:rPr lang="en-US"/>
              <a:t>Click to edit Master title style</a:t>
            </a:r>
          </a:p>
        </p:txBody>
      </p:sp>
      <p:sp>
        <p:nvSpPr>
          <p:cNvPr id="3" name="Picture Placeholder 2"/>
          <p:cNvSpPr>
            <a:spLocks noGrp="1"/>
          </p:cNvSpPr>
          <p:nvPr>
            <p:ph type="pic" idx="1"/>
          </p:nvPr>
        </p:nvSpPr>
        <p:spPr>
          <a:xfrm>
            <a:off x="4779435" y="1225550"/>
            <a:ext cx="14630400" cy="8229600"/>
          </a:xfr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en-US" dirty="0"/>
          </a:p>
        </p:txBody>
      </p:sp>
      <p:sp>
        <p:nvSpPr>
          <p:cNvPr id="4" name="Text Placeholder 3"/>
          <p:cNvSpPr>
            <a:spLocks noGrp="1"/>
          </p:cNvSpPr>
          <p:nvPr>
            <p:ph type="body" sz="half" idx="2"/>
          </p:nvPr>
        </p:nvSpPr>
        <p:spPr>
          <a:xfrm>
            <a:off x="4779435" y="10734676"/>
            <a:ext cx="14630400" cy="1609724"/>
          </a:xfrm>
        </p:spPr>
        <p:txBody>
          <a:bodyPr/>
          <a:lstStyle>
            <a:lvl1pPr marL="0" indent="0">
              <a:buNone/>
              <a:defRPr sz="2800"/>
            </a:lvl1pPr>
            <a:lvl2pPr marL="914400" indent="0">
              <a:buNone/>
              <a:defRPr sz="2400"/>
            </a:lvl2pPr>
            <a:lvl3pPr marL="1828800" indent="0">
              <a:buNone/>
              <a:defRPr sz="2000"/>
            </a:lvl3pPr>
            <a:lvl4pPr marL="2743200" indent="0">
              <a:buNone/>
              <a:defRPr sz="1800"/>
            </a:lvl4pPr>
            <a:lvl5pPr marL="3657600" indent="0">
              <a:buNone/>
              <a:defRPr sz="1800"/>
            </a:lvl5pPr>
            <a:lvl6pPr marL="4572000" indent="0">
              <a:buNone/>
              <a:defRPr sz="1800"/>
            </a:lvl6pPr>
            <a:lvl7pPr marL="5486400" indent="0">
              <a:buNone/>
              <a:defRPr sz="1800"/>
            </a:lvl7pPr>
            <a:lvl8pPr marL="6400800" indent="0">
              <a:buNone/>
              <a:defRPr sz="1800"/>
            </a:lvl8pPr>
            <a:lvl9pPr marL="7315200" indent="0">
              <a:buNone/>
              <a:defRPr sz="18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9/16/2025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dirty="0"/>
          </a:p>
        </p:txBody>
      </p:sp>
    </p:spTree>
    <p:extLst>
      <p:ext uri="{BB962C8B-B14F-4D97-AF65-F5344CB8AC3E}">
        <p14:creationId xmlns:p14="http://schemas.microsoft.com/office/powerpoint/2010/main" val="26619186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9/16/2025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dirty="0"/>
          </a:p>
        </p:txBody>
      </p:sp>
    </p:spTree>
    <p:extLst>
      <p:ext uri="{BB962C8B-B14F-4D97-AF65-F5344CB8AC3E}">
        <p14:creationId xmlns:p14="http://schemas.microsoft.com/office/powerpoint/2010/main" val="40102845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277"/>
            <a:ext cx="5486400" cy="117030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19200" y="549277"/>
            <a:ext cx="16052800" cy="117030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9/16/2025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dirty="0"/>
          </a:p>
        </p:txBody>
      </p:sp>
    </p:spTree>
    <p:extLst>
      <p:ext uri="{BB962C8B-B14F-4D97-AF65-F5344CB8AC3E}">
        <p14:creationId xmlns:p14="http://schemas.microsoft.com/office/powerpoint/2010/main" val="24345773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778000" y="4533900"/>
            <a:ext cx="20828000" cy="46482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Heron flying low over a beach with a short fence in the foreground"/>
          <p:cNvSpPr>
            <a:spLocks noGrp="1"/>
          </p:cNvSpPr>
          <p:nvPr>
            <p:ph type="pic" sz="half" idx="21"/>
          </p:nvPr>
        </p:nvSpPr>
        <p:spPr>
          <a:xfrm>
            <a:off x="12827000" y="952500"/>
            <a:ext cx="11468100" cy="11468100"/>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51000" y="952500"/>
            <a:ext cx="10223500" cy="5549900"/>
          </a:xfrm>
          <a:prstGeom prst="rect">
            <a:avLst/>
          </a:prstGeom>
        </p:spPr>
        <p:txBody>
          <a:bodyPr anchor="b"/>
          <a:lstStyle>
            <a:lvl1pPr>
              <a:defRPr sz="8400"/>
            </a:lvl1pPr>
          </a:lstStyle>
          <a:p>
            <a:r>
              <a:t>Title Text</a:t>
            </a:r>
          </a:p>
        </p:txBody>
      </p:sp>
      <p:sp>
        <p:nvSpPr>
          <p:cNvPr id="40" name="Body Level One…"/>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Sandy path between two hills leading to the ocean"/>
          <p:cNvSpPr>
            <a:spLocks noGrp="1"/>
          </p:cNvSpPr>
          <p:nvPr>
            <p:ph type="pic" sz="half" idx="21"/>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Sandy path between two hills leading to the ocean"/>
          <p:cNvSpPr>
            <a:spLocks noGrp="1"/>
          </p:cNvSpPr>
          <p:nvPr>
            <p:ph type="pic" sz="quarter" idx="21"/>
          </p:nvPr>
        </p:nvSpPr>
        <p:spPr>
          <a:xfrm>
            <a:off x="15300325" y="7048500"/>
            <a:ext cx="8324850" cy="5549900"/>
          </a:xfrm>
          <a:prstGeom prst="rect">
            <a:avLst/>
          </a:prstGeom>
        </p:spPr>
        <p:txBody>
          <a:bodyPr lIns="91439" tIns="45719" rIns="91439" bIns="45719" anchor="t">
            <a:noAutofit/>
          </a:bodyPr>
          <a:lstStyle/>
          <a:p>
            <a:endParaRPr/>
          </a:p>
        </p:txBody>
      </p:sp>
      <p:sp>
        <p:nvSpPr>
          <p:cNvPr id="84" name="Heron flying low over a beach with a short fence in the foreground"/>
          <p:cNvSpPr>
            <a:spLocks noGrp="1"/>
          </p:cNvSpPr>
          <p:nvPr>
            <p:ph type="pic" sz="quarter" idx="22"/>
          </p:nvPr>
        </p:nvSpPr>
        <p:spPr>
          <a:xfrm>
            <a:off x="15760700" y="863600"/>
            <a:ext cx="7404100" cy="7404100"/>
          </a:xfrm>
          <a:prstGeom prst="rect">
            <a:avLst/>
          </a:prstGeom>
        </p:spPr>
        <p:txBody>
          <a:bodyPr lIns="91439" tIns="45719" rIns="91439" bIns="45719" anchor="t">
            <a:noAutofit/>
          </a:bodyPr>
          <a:lstStyle/>
          <a:p>
            <a:endParaRPr/>
          </a:p>
        </p:txBody>
      </p:sp>
      <p:sp>
        <p:nvSpPr>
          <p:cNvPr id="85" name="View of beach and sea from a grassy sand dune"/>
          <p:cNvSpPr>
            <a:spLocks noGrp="1"/>
          </p:cNvSpPr>
          <p:nvPr>
            <p:ph type="pic" idx="23"/>
          </p:nvPr>
        </p:nvSpPr>
        <p:spPr>
          <a:xfrm>
            <a:off x="-9906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4572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9144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13716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18288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22860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27432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32004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365760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457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914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1371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18288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22860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27432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32004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365760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6"/>
            <a:ext cx="21945600" cy="2286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219200" y="3200401"/>
            <a:ext cx="21945600" cy="905192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219200" y="12712701"/>
            <a:ext cx="5689600" cy="730250"/>
          </a:xfrm>
          <a:prstGeom prst="rect">
            <a:avLst/>
          </a:prstGeom>
        </p:spPr>
        <p:txBody>
          <a:bodyPr vert="horz" lIns="91440" tIns="45720" rIns="91440" bIns="45720" rtlCol="0" anchor="ctr"/>
          <a:lstStyle>
            <a:lvl1pPr algn="l">
              <a:defRPr sz="2400">
                <a:solidFill>
                  <a:schemeClr val="tx1">
                    <a:tint val="75000"/>
                  </a:schemeClr>
                </a:solidFill>
              </a:defRPr>
            </a:lvl1pPr>
          </a:lstStyle>
          <a:p>
            <a:fld id="{5BCAD085-E8A6-8845-BD4E-CB4CCA059FC4}" type="datetimeFigureOut">
              <a:rPr lang="en-US" smtClean="0"/>
              <a:t>9/16/2025</a:t>
            </a:fld>
            <a:endParaRPr lang="en-US" dirty="0"/>
          </a:p>
        </p:txBody>
      </p:sp>
      <p:sp>
        <p:nvSpPr>
          <p:cNvPr id="5" name="Footer Placeholder 4"/>
          <p:cNvSpPr>
            <a:spLocks noGrp="1"/>
          </p:cNvSpPr>
          <p:nvPr>
            <p:ph type="ftr" sz="quarter" idx="3"/>
          </p:nvPr>
        </p:nvSpPr>
        <p:spPr>
          <a:xfrm>
            <a:off x="8331200" y="12712701"/>
            <a:ext cx="7721600" cy="730250"/>
          </a:xfrm>
          <a:prstGeom prst="rect">
            <a:avLst/>
          </a:prstGeom>
        </p:spPr>
        <p:txBody>
          <a:bodyPr vert="horz" lIns="91440" tIns="45720" rIns="91440" bIns="45720" rtlCol="0" anchor="ctr"/>
          <a:lstStyle>
            <a:lvl1pPr algn="ctr">
              <a:defRPr sz="24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7475200" y="12712701"/>
            <a:ext cx="5689600" cy="730250"/>
          </a:xfrm>
          <a:prstGeom prst="rect">
            <a:avLst/>
          </a:prstGeom>
        </p:spPr>
        <p:txBody>
          <a:bodyPr vert="horz" lIns="91440" tIns="45720" rIns="91440" bIns="45720" rtlCol="0" anchor="ctr"/>
          <a:lstStyle>
            <a:lvl1pPr algn="r">
              <a:defRPr sz="2400">
                <a:solidFill>
                  <a:schemeClr val="tx1">
                    <a:tint val="75000"/>
                  </a:schemeClr>
                </a:solidFill>
              </a:defRPr>
            </a:lvl1pPr>
          </a:lstStyle>
          <a:p>
            <a:fld id="{C1FF6DA9-008F-8B48-92A6-B652298478BF}" type="slidenum">
              <a:rPr lang="en-US" smtClean="0"/>
              <a:t>‹#›</a:t>
            </a:fld>
            <a:endParaRPr lang="en-US" dirty="0"/>
          </a:p>
        </p:txBody>
      </p:sp>
    </p:spTree>
    <p:extLst>
      <p:ext uri="{BB962C8B-B14F-4D97-AF65-F5344CB8AC3E}">
        <p14:creationId xmlns:p14="http://schemas.microsoft.com/office/powerpoint/2010/main" val="4297736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8800" kern="1200">
          <a:solidFill>
            <a:schemeClr val="tx1"/>
          </a:solidFill>
          <a:latin typeface="+mj-lt"/>
          <a:ea typeface="+mj-ea"/>
          <a:cs typeface="+mj-cs"/>
        </a:defRPr>
      </a:lvl1pPr>
    </p:titleStyle>
    <p:bodyStyle>
      <a:lvl1pPr marL="685800" indent="-685800" algn="l" defTabSz="914400" rtl="0" eaLnBrk="1" latinLnBrk="0" hangingPunct="1">
        <a:spcBef>
          <a:spcPct val="20000"/>
        </a:spcBef>
        <a:buFont typeface="Arial"/>
        <a:buChar char="•"/>
        <a:defRPr sz="6400" kern="1200">
          <a:solidFill>
            <a:schemeClr val="tx1"/>
          </a:solidFill>
          <a:latin typeface="+mn-lt"/>
          <a:ea typeface="+mn-ea"/>
          <a:cs typeface="+mn-cs"/>
        </a:defRPr>
      </a:lvl1pPr>
      <a:lvl2pPr marL="1485900" indent="-571500" algn="l" defTabSz="914400" rtl="0" eaLnBrk="1" latinLnBrk="0" hangingPunct="1">
        <a:spcBef>
          <a:spcPct val="20000"/>
        </a:spcBef>
        <a:buFont typeface="Arial"/>
        <a:buChar char="–"/>
        <a:defRPr sz="5600" kern="1200">
          <a:solidFill>
            <a:schemeClr val="tx1"/>
          </a:solidFill>
          <a:latin typeface="+mn-lt"/>
          <a:ea typeface="+mn-ea"/>
          <a:cs typeface="+mn-cs"/>
        </a:defRPr>
      </a:lvl2pPr>
      <a:lvl3pPr marL="2286000" indent="-457200" algn="l" defTabSz="914400" rtl="0" eaLnBrk="1" latinLnBrk="0" hangingPunct="1">
        <a:spcBef>
          <a:spcPct val="20000"/>
        </a:spcBef>
        <a:buFont typeface="Arial"/>
        <a:buChar char="•"/>
        <a:defRPr sz="4800" kern="1200">
          <a:solidFill>
            <a:schemeClr val="tx1"/>
          </a:solidFill>
          <a:latin typeface="+mn-lt"/>
          <a:ea typeface="+mn-ea"/>
          <a:cs typeface="+mn-cs"/>
        </a:defRPr>
      </a:lvl3pPr>
      <a:lvl4pPr marL="3200400" indent="-457200" algn="l" defTabSz="914400" rtl="0" eaLnBrk="1" latinLnBrk="0" hangingPunct="1">
        <a:spcBef>
          <a:spcPct val="20000"/>
        </a:spcBef>
        <a:buFont typeface="Arial"/>
        <a:buChar char="–"/>
        <a:defRPr sz="4000" kern="1200">
          <a:solidFill>
            <a:schemeClr val="tx1"/>
          </a:solidFill>
          <a:latin typeface="+mn-lt"/>
          <a:ea typeface="+mn-ea"/>
          <a:cs typeface="+mn-cs"/>
        </a:defRPr>
      </a:lvl4pPr>
      <a:lvl5pPr marL="4114800" indent="-457200" algn="l" defTabSz="914400" rtl="0" eaLnBrk="1" latinLnBrk="0" hangingPunct="1">
        <a:spcBef>
          <a:spcPct val="20000"/>
        </a:spcBef>
        <a:buFont typeface="Arial"/>
        <a:buChar char="»"/>
        <a:defRPr sz="4000" kern="1200">
          <a:solidFill>
            <a:schemeClr val="tx1"/>
          </a:solidFill>
          <a:latin typeface="+mn-lt"/>
          <a:ea typeface="+mn-ea"/>
          <a:cs typeface="+mn-cs"/>
        </a:defRPr>
      </a:lvl5pPr>
      <a:lvl6pPr marL="5029200" indent="-457200" algn="l" defTabSz="914400" rtl="0" eaLnBrk="1" latinLnBrk="0" hangingPunct="1">
        <a:spcBef>
          <a:spcPct val="20000"/>
        </a:spcBef>
        <a:buFont typeface="Arial"/>
        <a:buChar char="•"/>
        <a:defRPr sz="4000" kern="1200">
          <a:solidFill>
            <a:schemeClr val="tx1"/>
          </a:solidFill>
          <a:latin typeface="+mn-lt"/>
          <a:ea typeface="+mn-ea"/>
          <a:cs typeface="+mn-cs"/>
        </a:defRPr>
      </a:lvl6pPr>
      <a:lvl7pPr marL="5943600" indent="-457200" algn="l" defTabSz="914400" rtl="0" eaLnBrk="1" latinLnBrk="0" hangingPunct="1">
        <a:spcBef>
          <a:spcPct val="20000"/>
        </a:spcBef>
        <a:buFont typeface="Arial"/>
        <a:buChar char="•"/>
        <a:defRPr sz="4000" kern="1200">
          <a:solidFill>
            <a:schemeClr val="tx1"/>
          </a:solidFill>
          <a:latin typeface="+mn-lt"/>
          <a:ea typeface="+mn-ea"/>
          <a:cs typeface="+mn-cs"/>
        </a:defRPr>
      </a:lvl7pPr>
      <a:lvl8pPr marL="6858000" indent="-457200" algn="l" defTabSz="914400" rtl="0" eaLnBrk="1" latinLnBrk="0" hangingPunct="1">
        <a:spcBef>
          <a:spcPct val="20000"/>
        </a:spcBef>
        <a:buFont typeface="Arial"/>
        <a:buChar char="•"/>
        <a:defRPr sz="4000" kern="1200">
          <a:solidFill>
            <a:schemeClr val="tx1"/>
          </a:solidFill>
          <a:latin typeface="+mn-lt"/>
          <a:ea typeface="+mn-ea"/>
          <a:cs typeface="+mn-cs"/>
        </a:defRPr>
      </a:lvl8pPr>
      <a:lvl9pPr marL="7772400" indent="-457200" algn="l" defTabSz="914400" rtl="0" eaLnBrk="1" latinLnBrk="0" hangingPunct="1">
        <a:spcBef>
          <a:spcPct val="20000"/>
        </a:spcBef>
        <a:buFont typeface="Arial"/>
        <a:buChar char="•"/>
        <a:defRPr sz="4000" kern="1200">
          <a:solidFill>
            <a:schemeClr val="tx1"/>
          </a:solidFill>
          <a:latin typeface="+mn-lt"/>
          <a:ea typeface="+mn-ea"/>
          <a:cs typeface="+mn-cs"/>
        </a:defRPr>
      </a:lvl9pPr>
    </p:bodyStyle>
    <p:otherStyle>
      <a:defPPr>
        <a:defRPr lang="en-US"/>
      </a:defPPr>
      <a:lvl1pPr marL="0" algn="l" defTabSz="914400" rtl="0" eaLnBrk="1" latinLnBrk="0" hangingPunct="1">
        <a:defRPr sz="3600" kern="1200">
          <a:solidFill>
            <a:schemeClr val="tx1"/>
          </a:solidFill>
          <a:latin typeface="+mn-lt"/>
          <a:ea typeface="+mn-ea"/>
          <a:cs typeface="+mn-cs"/>
        </a:defRPr>
      </a:lvl1pPr>
      <a:lvl2pPr marL="914400" algn="l" defTabSz="914400" rtl="0" eaLnBrk="1" latinLnBrk="0" hangingPunct="1">
        <a:defRPr sz="3600" kern="1200">
          <a:solidFill>
            <a:schemeClr val="tx1"/>
          </a:solidFill>
          <a:latin typeface="+mn-lt"/>
          <a:ea typeface="+mn-ea"/>
          <a:cs typeface="+mn-cs"/>
        </a:defRPr>
      </a:lvl2pPr>
      <a:lvl3pPr marL="1828800" algn="l" defTabSz="914400" rtl="0" eaLnBrk="1" latinLnBrk="0" hangingPunct="1">
        <a:defRPr sz="3600" kern="1200">
          <a:solidFill>
            <a:schemeClr val="tx1"/>
          </a:solidFill>
          <a:latin typeface="+mn-lt"/>
          <a:ea typeface="+mn-ea"/>
          <a:cs typeface="+mn-cs"/>
        </a:defRPr>
      </a:lvl3pPr>
      <a:lvl4pPr marL="2743200" algn="l" defTabSz="914400" rtl="0" eaLnBrk="1" latinLnBrk="0" hangingPunct="1">
        <a:defRPr sz="3600" kern="1200">
          <a:solidFill>
            <a:schemeClr val="tx1"/>
          </a:solidFill>
          <a:latin typeface="+mn-lt"/>
          <a:ea typeface="+mn-ea"/>
          <a:cs typeface="+mn-cs"/>
        </a:defRPr>
      </a:lvl4pPr>
      <a:lvl5pPr marL="3657600" algn="l" defTabSz="914400" rtl="0" eaLnBrk="1" latinLnBrk="0" hangingPunct="1">
        <a:defRPr sz="3600" kern="1200">
          <a:solidFill>
            <a:schemeClr val="tx1"/>
          </a:solidFill>
          <a:latin typeface="+mn-lt"/>
          <a:ea typeface="+mn-ea"/>
          <a:cs typeface="+mn-cs"/>
        </a:defRPr>
      </a:lvl5pPr>
      <a:lvl6pPr marL="4572000" algn="l" defTabSz="914400" rtl="0" eaLnBrk="1" latinLnBrk="0" hangingPunct="1">
        <a:defRPr sz="3600" kern="1200">
          <a:solidFill>
            <a:schemeClr val="tx1"/>
          </a:solidFill>
          <a:latin typeface="+mn-lt"/>
          <a:ea typeface="+mn-ea"/>
          <a:cs typeface="+mn-cs"/>
        </a:defRPr>
      </a:lvl6pPr>
      <a:lvl7pPr marL="5486400" algn="l" defTabSz="914400" rtl="0" eaLnBrk="1" latinLnBrk="0" hangingPunct="1">
        <a:defRPr sz="3600" kern="1200">
          <a:solidFill>
            <a:schemeClr val="tx1"/>
          </a:solidFill>
          <a:latin typeface="+mn-lt"/>
          <a:ea typeface="+mn-ea"/>
          <a:cs typeface="+mn-cs"/>
        </a:defRPr>
      </a:lvl7pPr>
      <a:lvl8pPr marL="6400800" algn="l" defTabSz="914400" rtl="0" eaLnBrk="1" latinLnBrk="0" hangingPunct="1">
        <a:defRPr sz="3600" kern="1200">
          <a:solidFill>
            <a:schemeClr val="tx1"/>
          </a:solidFill>
          <a:latin typeface="+mn-lt"/>
          <a:ea typeface="+mn-ea"/>
          <a:cs typeface="+mn-cs"/>
        </a:defRPr>
      </a:lvl8pPr>
      <a:lvl9pPr marL="7315200" algn="l" defTabSz="9144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6.xml"/><Relationship Id="rId5" Type="http://schemas.openxmlformats.org/officeDocument/2006/relationships/image" Target="../media/image5.jp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hyperlink" Target="https://zenodo.org/records/16035797" TargetMode="External"/><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hyperlink" Target="mailto:paul.spence@kcl.ac.uk"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2781752233281_.pic.jpg" descr="2781752233281_.pic.jpg"/>
          <p:cNvPicPr>
            <a:picLocks noChangeAspect="1"/>
          </p:cNvPicPr>
          <p:nvPr/>
        </p:nvPicPr>
        <p:blipFill>
          <a:blip r:embed="rId2"/>
          <a:stretch>
            <a:fillRect/>
          </a:stretch>
        </p:blipFill>
        <p:spPr>
          <a:xfrm>
            <a:off x="0" y="-163286"/>
            <a:ext cx="24674286" cy="13879286"/>
          </a:xfrm>
          <a:prstGeom prst="rect">
            <a:avLst/>
          </a:prstGeom>
          <a:ln w="12700">
            <a:miter lim="400000"/>
          </a:ln>
        </p:spPr>
      </p:pic>
      <p:sp>
        <p:nvSpPr>
          <p:cNvPr id="3" name="TextBox 2">
            <a:extLst>
              <a:ext uri="{FF2B5EF4-FFF2-40B4-BE49-F238E27FC236}">
                <a16:creationId xmlns:a16="http://schemas.microsoft.com/office/drawing/2014/main" id="{FAB66945-0437-8AB0-EA50-B1393B86D2AC}"/>
              </a:ext>
            </a:extLst>
          </p:cNvPr>
          <p:cNvSpPr txBox="1"/>
          <p:nvPr/>
        </p:nvSpPr>
        <p:spPr>
          <a:xfrm>
            <a:off x="15072789" y="987136"/>
            <a:ext cx="8899072" cy="64633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sz="3600" dirty="0">
                <a:solidFill>
                  <a:srgbClr val="C00000"/>
                </a:solidFill>
              </a:rPr>
              <a:t>https://zenodo.org/records/16035797</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 name="2791752233286_.pic_hd.jpg" descr="2791752233286_.pic_hd.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204" name="What is the current role of DH in creating new knowledge?"/>
          <p:cNvSpPr txBox="1">
            <a:spLocks noGrp="1"/>
          </p:cNvSpPr>
          <p:nvPr>
            <p:ph type="title"/>
          </p:nvPr>
        </p:nvSpPr>
        <p:spPr>
          <a:xfrm>
            <a:off x="1689100" y="547298"/>
            <a:ext cx="21005800" cy="2286001"/>
          </a:xfrm>
          <a:prstGeom prst="rect">
            <a:avLst/>
          </a:prstGeom>
        </p:spPr>
        <p:txBody>
          <a:bodyPr/>
          <a:lstStyle>
            <a:lvl1pPr>
              <a:defRPr sz="4800"/>
            </a:lvl1pPr>
          </a:lstStyle>
          <a:p>
            <a:pPr algn="l"/>
            <a:r>
              <a:rPr lang="en-GB" b="1" dirty="0"/>
              <a:t>                                    OUR FOCUS TODAY        </a:t>
            </a:r>
            <a:endParaRPr b="1" dirty="0"/>
          </a:p>
        </p:txBody>
      </p:sp>
      <p:sp>
        <p:nvSpPr>
          <p:cNvPr id="206" name="Double-click to edit"/>
          <p:cNvSpPr txBox="1">
            <a:spLocks noGrp="1"/>
          </p:cNvSpPr>
          <p:nvPr>
            <p:ph type="body" idx="1"/>
          </p:nvPr>
        </p:nvSpPr>
        <p:spPr>
          <a:prstGeom prst="rect">
            <a:avLst/>
          </a:prstGeom>
        </p:spPr>
        <p:txBody>
          <a:bodyPr/>
          <a:lstStyle/>
          <a:p>
            <a:pPr lvl="1"/>
            <a:r>
              <a:rPr lang="de-DE" dirty="0"/>
              <a:t>(1) </a:t>
            </a:r>
            <a:r>
              <a:rPr lang="de-DE" dirty="0" err="1"/>
              <a:t>new</a:t>
            </a:r>
            <a:r>
              <a:rPr lang="de-DE" dirty="0"/>
              <a:t> </a:t>
            </a:r>
            <a:r>
              <a:rPr lang="de-DE" dirty="0" err="1"/>
              <a:t>knowledge</a:t>
            </a:r>
            <a:r>
              <a:rPr lang="de-DE" dirty="0"/>
              <a:t> </a:t>
            </a:r>
            <a:r>
              <a:rPr lang="de-DE" dirty="0" err="1"/>
              <a:t>production</a:t>
            </a:r>
            <a:r>
              <a:rPr lang="de-DE" dirty="0"/>
              <a:t>; </a:t>
            </a:r>
            <a:endParaRPr lang="en-GB" dirty="0"/>
          </a:p>
          <a:p>
            <a:pPr lvl="1"/>
            <a:r>
              <a:rPr lang="de-DE" dirty="0"/>
              <a:t>(2) professional </a:t>
            </a:r>
            <a:r>
              <a:rPr lang="de-DE" dirty="0" err="1"/>
              <a:t>structures</a:t>
            </a:r>
            <a:r>
              <a:rPr lang="de-DE" dirty="0"/>
              <a:t>; </a:t>
            </a:r>
            <a:endParaRPr lang="en-GB" dirty="0"/>
          </a:p>
          <a:p>
            <a:pPr lvl="1"/>
            <a:r>
              <a:rPr lang="de-DE" dirty="0"/>
              <a:t>(3) global </a:t>
            </a:r>
            <a:r>
              <a:rPr lang="de-DE" dirty="0" err="1"/>
              <a:t>visibility</a:t>
            </a:r>
            <a:r>
              <a:rPr lang="de-DE" dirty="0"/>
              <a:t>; </a:t>
            </a:r>
            <a:endParaRPr lang="en-GB" dirty="0"/>
          </a:p>
          <a:p>
            <a:pPr lvl="1"/>
            <a:r>
              <a:rPr lang="de-DE" dirty="0"/>
              <a:t>(4) international </a:t>
            </a:r>
            <a:r>
              <a:rPr lang="de-DE" dirty="0" err="1"/>
              <a:t>collaboration</a:t>
            </a:r>
            <a:r>
              <a:rPr lang="de-DE" dirty="0"/>
              <a:t>.</a:t>
            </a:r>
            <a:endParaRPr lang="en-GB" dirty="0"/>
          </a:p>
          <a:p>
            <a:pPr>
              <a:lnSpc>
                <a:spcPct val="130000"/>
              </a:lnSpc>
              <a:defRPr sz="4700"/>
            </a:pPr>
            <a:endParaRPr dirty="0"/>
          </a:p>
        </p:txBody>
      </p:sp>
      <p:sp>
        <p:nvSpPr>
          <p:cNvPr id="207" name="Transnational connections and barriers in DH: a UK-Chinese case study"/>
          <p:cNvSpPr txBox="1"/>
          <p:nvPr/>
        </p:nvSpPr>
        <p:spPr>
          <a:xfrm>
            <a:off x="1689100" y="39657"/>
            <a:ext cx="21005800" cy="9926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t>Transnational connections and barriers in DH: a UK-Chinese case study</a:t>
            </a:r>
          </a:p>
        </p:txBody>
      </p:sp>
      <p:pic>
        <p:nvPicPr>
          <p:cNvPr id="3" name="Picture 2">
            <a:extLst>
              <a:ext uri="{FF2B5EF4-FFF2-40B4-BE49-F238E27FC236}">
                <a16:creationId xmlns:a16="http://schemas.microsoft.com/office/drawing/2014/main" id="{3A676F7B-ECE8-CFF4-EAAA-FC91949EDB70}"/>
              </a:ext>
            </a:extLst>
          </p:cNvPr>
          <p:cNvPicPr>
            <a:picLocks noChangeAspect="1"/>
          </p:cNvPicPr>
          <p:nvPr/>
        </p:nvPicPr>
        <p:blipFill>
          <a:blip r:embed="rId3"/>
          <a:stretch>
            <a:fillRect/>
          </a:stretch>
        </p:blipFill>
        <p:spPr>
          <a:xfrm>
            <a:off x="14635205" y="10886"/>
            <a:ext cx="9722223" cy="13716000"/>
          </a:xfrm>
          <a:prstGeom prst="rect">
            <a:avLst/>
          </a:prstGeom>
        </p:spPr>
      </p:pic>
      <p:sp>
        <p:nvSpPr>
          <p:cNvPr id="4" name="TextBox 3">
            <a:extLst>
              <a:ext uri="{FF2B5EF4-FFF2-40B4-BE49-F238E27FC236}">
                <a16:creationId xmlns:a16="http://schemas.microsoft.com/office/drawing/2014/main" id="{0FEE0431-F05B-B52A-B16B-A37C3830792B}"/>
              </a:ext>
            </a:extLst>
          </p:cNvPr>
          <p:cNvSpPr txBox="1"/>
          <p:nvPr/>
        </p:nvSpPr>
        <p:spPr>
          <a:xfrm>
            <a:off x="3184070" y="11898672"/>
            <a:ext cx="8899072" cy="64633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GB" sz="3600" dirty="0">
                <a:solidFill>
                  <a:srgbClr val="C00000"/>
                </a:solidFill>
              </a:rPr>
              <a:t>https://zenodo.org/uploads/16035797</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 name="2791752233286_.pic_hd.jpg" descr="2791752233286_.pic_hd.jpg"/>
          <p:cNvPicPr>
            <a:picLocks noChangeAspect="1"/>
          </p:cNvPicPr>
          <p:nvPr/>
        </p:nvPicPr>
        <p:blipFill>
          <a:blip r:embed="rId2"/>
          <a:stretch>
            <a:fillRect/>
          </a:stretch>
        </p:blipFill>
        <p:spPr>
          <a:xfrm>
            <a:off x="0" y="19928"/>
            <a:ext cx="24384000" cy="13716000"/>
          </a:xfrm>
          <a:prstGeom prst="rect">
            <a:avLst/>
          </a:prstGeom>
          <a:ln w="12700">
            <a:miter lim="400000"/>
          </a:ln>
        </p:spPr>
      </p:pic>
      <p:sp>
        <p:nvSpPr>
          <p:cNvPr id="204" name="What is the current role of DH in creating new knowledge?"/>
          <p:cNvSpPr txBox="1">
            <a:spLocks noGrp="1"/>
          </p:cNvSpPr>
          <p:nvPr>
            <p:ph type="title"/>
          </p:nvPr>
        </p:nvSpPr>
        <p:spPr>
          <a:xfrm>
            <a:off x="2222500" y="816377"/>
            <a:ext cx="21005800" cy="2286001"/>
          </a:xfrm>
          <a:prstGeom prst="rect">
            <a:avLst/>
          </a:prstGeom>
        </p:spPr>
        <p:txBody>
          <a:bodyPr/>
          <a:lstStyle>
            <a:lvl1pPr>
              <a:defRPr sz="4800"/>
            </a:lvl1pPr>
          </a:lstStyle>
          <a:p>
            <a:r>
              <a:rPr lang="en-US" sz="6000" b="1" dirty="0"/>
              <a:t>NEW</a:t>
            </a:r>
            <a:r>
              <a:rPr lang="zh-CN" altLang="en-US" sz="6000" b="1" dirty="0"/>
              <a:t> </a:t>
            </a:r>
            <a:r>
              <a:rPr lang="en-US" altLang="zh-CN" sz="6000" b="1" dirty="0"/>
              <a:t>KNOWLEDGEMENT PRODUCTION</a:t>
            </a:r>
            <a:endParaRPr sz="6000" b="1" dirty="0"/>
          </a:p>
        </p:txBody>
      </p:sp>
      <p:sp>
        <p:nvSpPr>
          <p:cNvPr id="207" name="Transnational connections and barriers in DH: a UK-Chinese case study"/>
          <p:cNvSpPr txBox="1"/>
          <p:nvPr/>
        </p:nvSpPr>
        <p:spPr>
          <a:xfrm>
            <a:off x="1689100" y="39657"/>
            <a:ext cx="21005800" cy="9926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rPr dirty="0"/>
              <a:t>Transnational connections and barriers in DH: a UK-Chinese case study</a:t>
            </a:r>
          </a:p>
        </p:txBody>
      </p:sp>
      <p:graphicFrame>
        <p:nvGraphicFramePr>
          <p:cNvPr id="209" name="Double-click to edit">
            <a:extLst>
              <a:ext uri="{FF2B5EF4-FFF2-40B4-BE49-F238E27FC236}">
                <a16:creationId xmlns:a16="http://schemas.microsoft.com/office/drawing/2014/main" id="{A07AD670-1BD8-20D3-ADF4-FDB57049DD38}"/>
              </a:ext>
            </a:extLst>
          </p:cNvPr>
          <p:cNvGraphicFramePr/>
          <p:nvPr>
            <p:extLst>
              <p:ext uri="{D42A27DB-BD31-4B8C-83A1-F6EECF244321}">
                <p14:modId xmlns:p14="http://schemas.microsoft.com/office/powerpoint/2010/main" val="817617575"/>
              </p:ext>
            </p:extLst>
          </p:nvPr>
        </p:nvGraphicFramePr>
        <p:xfrm>
          <a:off x="1689100" y="2592592"/>
          <a:ext cx="21628100" cy="929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86646E18-65A5-C31E-A966-051F0A9C57C0}"/>
              </a:ext>
            </a:extLst>
          </p:cNvPr>
          <p:cNvSpPr txBox="1"/>
          <p:nvPr/>
        </p:nvSpPr>
        <p:spPr>
          <a:xfrm>
            <a:off x="3155043" y="11479056"/>
            <a:ext cx="19900900" cy="13234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US" sz="4000" i="1" dirty="0">
                <a:solidFill>
                  <a:srgbClr val="0070C0"/>
                </a:solidFill>
              </a:rPr>
              <a:t>“I think we need to try and start talking about digital humanities in the context of big challenges.”</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0C7754-ADA4-0258-D990-6B7A84BAAC0A}"/>
            </a:ext>
          </a:extLst>
        </p:cNvPr>
        <p:cNvGrpSpPr/>
        <p:nvPr/>
      </p:nvGrpSpPr>
      <p:grpSpPr>
        <a:xfrm>
          <a:off x="0" y="0"/>
          <a:ext cx="0" cy="0"/>
          <a:chOff x="0" y="0"/>
          <a:chExt cx="0" cy="0"/>
        </a:xfrm>
      </p:grpSpPr>
      <p:pic>
        <p:nvPicPr>
          <p:cNvPr id="210" name="2791752233286_.pic_hd.jpg" descr="2791752233286_.pic_hd.jpg">
            <a:extLst>
              <a:ext uri="{FF2B5EF4-FFF2-40B4-BE49-F238E27FC236}">
                <a16:creationId xmlns:a16="http://schemas.microsoft.com/office/drawing/2014/main" id="{DD903064-FA54-40B7-55B6-730296F0E9D0}"/>
              </a:ext>
            </a:extLst>
          </p:cNvPr>
          <p:cNvPicPr>
            <a:picLocks noChangeAspect="1"/>
          </p:cNvPicPr>
          <p:nvPr/>
        </p:nvPicPr>
        <p:blipFill>
          <a:blip r:embed="rId2"/>
          <a:stretch>
            <a:fillRect/>
          </a:stretch>
        </p:blipFill>
        <p:spPr>
          <a:xfrm>
            <a:off x="108857" y="39657"/>
            <a:ext cx="24384000" cy="13716000"/>
          </a:xfrm>
          <a:prstGeom prst="rect">
            <a:avLst/>
          </a:prstGeom>
          <a:ln w="12700">
            <a:miter lim="400000"/>
          </a:ln>
        </p:spPr>
      </p:pic>
      <p:sp>
        <p:nvSpPr>
          <p:cNvPr id="212" name="Transnational connections and barriers in DH: a UK-Chinese case study">
            <a:extLst>
              <a:ext uri="{FF2B5EF4-FFF2-40B4-BE49-F238E27FC236}">
                <a16:creationId xmlns:a16="http://schemas.microsoft.com/office/drawing/2014/main" id="{7F3267AC-2457-C954-1551-DACD52A905CF}"/>
              </a:ext>
            </a:extLst>
          </p:cNvPr>
          <p:cNvSpPr txBox="1"/>
          <p:nvPr/>
        </p:nvSpPr>
        <p:spPr>
          <a:xfrm>
            <a:off x="1689100" y="39657"/>
            <a:ext cx="21005800" cy="9926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t>Transnational connections and barriers in DH: a UK-Chinese case study</a:t>
            </a:r>
          </a:p>
        </p:txBody>
      </p:sp>
      <p:sp>
        <p:nvSpPr>
          <p:cNvPr id="2" name="TextBox 1">
            <a:extLst>
              <a:ext uri="{FF2B5EF4-FFF2-40B4-BE49-F238E27FC236}">
                <a16:creationId xmlns:a16="http://schemas.microsoft.com/office/drawing/2014/main" id="{B808C076-575A-ABEC-AAAB-2A8482BFE33C}"/>
              </a:ext>
            </a:extLst>
          </p:cNvPr>
          <p:cNvSpPr txBox="1"/>
          <p:nvPr/>
        </p:nvSpPr>
        <p:spPr>
          <a:xfrm>
            <a:off x="1689100" y="9417041"/>
            <a:ext cx="11733224"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en-US" sz="3000" b="1" i="0" u="none" strike="noStrike" cap="none" spc="0" normalizeH="0" baseline="0" dirty="0">
                <a:ln>
                  <a:noFill/>
                </a:ln>
                <a:solidFill>
                  <a:srgbClr val="000000"/>
                </a:solidFill>
                <a:effectLst/>
                <a:uFillTx/>
                <a:latin typeface="Helvetica Neue"/>
                <a:ea typeface="Helvetica Neue"/>
                <a:cs typeface="Helvetica Neue"/>
                <a:sym typeface="Helvetica Neue"/>
              </a:rPr>
              <a:t>x</a:t>
            </a:r>
          </a:p>
        </p:txBody>
      </p:sp>
      <p:grpSp>
        <p:nvGrpSpPr>
          <p:cNvPr id="4" name="Group 3">
            <a:extLst>
              <a:ext uri="{FF2B5EF4-FFF2-40B4-BE49-F238E27FC236}">
                <a16:creationId xmlns:a16="http://schemas.microsoft.com/office/drawing/2014/main" id="{BED0352A-0E77-C540-6DE5-149CFDDA6522}"/>
              </a:ext>
            </a:extLst>
          </p:cNvPr>
          <p:cNvGrpSpPr/>
          <p:nvPr/>
        </p:nvGrpSpPr>
        <p:grpSpPr>
          <a:xfrm>
            <a:off x="1017969" y="3546403"/>
            <a:ext cx="13263335" cy="3896100"/>
            <a:chOff x="0" y="507638"/>
            <a:chExt cx="13263335" cy="3896100"/>
          </a:xfrm>
        </p:grpSpPr>
        <p:sp>
          <p:nvSpPr>
            <p:cNvPr id="5" name="Rounded Rectangle 4">
              <a:extLst>
                <a:ext uri="{FF2B5EF4-FFF2-40B4-BE49-F238E27FC236}">
                  <a16:creationId xmlns:a16="http://schemas.microsoft.com/office/drawing/2014/main" id="{8EBB7417-8DA6-AE18-64CB-11F1517FBCF3}"/>
                </a:ext>
              </a:extLst>
            </p:cNvPr>
            <p:cNvSpPr/>
            <p:nvPr/>
          </p:nvSpPr>
          <p:spPr>
            <a:xfrm>
              <a:off x="0" y="507638"/>
              <a:ext cx="13263335" cy="3896100"/>
            </a:xfrm>
            <a:prstGeom prst="roundRect">
              <a:avLst/>
            </a:prstGeom>
            <a:solidFill>
              <a:schemeClr val="accent5">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6" name="Rounded Rectangle 4">
              <a:extLst>
                <a:ext uri="{FF2B5EF4-FFF2-40B4-BE49-F238E27FC236}">
                  <a16:creationId xmlns:a16="http://schemas.microsoft.com/office/drawing/2014/main" id="{362F7FA9-49B5-641F-0527-90C138F403F8}"/>
                </a:ext>
              </a:extLst>
            </p:cNvPr>
            <p:cNvSpPr txBox="1"/>
            <p:nvPr/>
          </p:nvSpPr>
          <p:spPr>
            <a:xfrm>
              <a:off x="190192" y="697830"/>
              <a:ext cx="12882951" cy="351571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1450" tIns="171450" rIns="171450" bIns="171450" numCol="1" spcCol="1270" anchor="ctr" anchorCtr="0">
              <a:noAutofit/>
            </a:bodyPr>
            <a:lstStyle/>
            <a:p>
              <a:pPr marL="0" lvl="0" indent="0" algn="l" defTabSz="2000250">
                <a:lnSpc>
                  <a:spcPct val="90000"/>
                </a:lnSpc>
                <a:spcBef>
                  <a:spcPct val="0"/>
                </a:spcBef>
                <a:buNone/>
              </a:pPr>
              <a:endParaRPr lang="en-GB" sz="4000" b="0" i="0" kern="1200" baseline="0" dirty="0"/>
            </a:p>
            <a:p>
              <a:pPr marL="0" lvl="0" indent="0" algn="l" defTabSz="2000250">
                <a:lnSpc>
                  <a:spcPct val="90000"/>
                </a:lnSpc>
                <a:spcBef>
                  <a:spcPct val="0"/>
                </a:spcBef>
                <a:buNone/>
              </a:pPr>
              <a:endParaRPr lang="en-GB" sz="4000" b="0" i="0" kern="1200" baseline="0" dirty="0"/>
            </a:p>
            <a:p>
              <a:pPr marL="0" lvl="0" indent="0" algn="l" defTabSz="2000250">
                <a:lnSpc>
                  <a:spcPct val="90000"/>
                </a:lnSpc>
                <a:spcBef>
                  <a:spcPct val="0"/>
                </a:spcBef>
                <a:buNone/>
              </a:pPr>
              <a:endParaRPr lang="en-GB" sz="4000" b="0" i="0" kern="1200" baseline="0" dirty="0"/>
            </a:p>
            <a:p>
              <a:pPr marL="0" lvl="0" indent="0" algn="l" defTabSz="2000250">
                <a:lnSpc>
                  <a:spcPct val="90000"/>
                </a:lnSpc>
                <a:spcBef>
                  <a:spcPct val="0"/>
                </a:spcBef>
                <a:buNone/>
              </a:pPr>
              <a:endParaRPr lang="en-GB" sz="4000" b="0" i="0" kern="1200" baseline="0" dirty="0"/>
            </a:p>
            <a:p>
              <a:pPr marL="0" lvl="0" indent="0" algn="l" defTabSz="2000250">
                <a:lnSpc>
                  <a:spcPct val="90000"/>
                </a:lnSpc>
                <a:spcBef>
                  <a:spcPct val="0"/>
                </a:spcBef>
                <a:buNone/>
              </a:pPr>
              <a:r>
                <a:rPr lang="en-GB" sz="4000" b="0" i="0" kern="1200" baseline="0" dirty="0"/>
                <a:t>GLAM institutions in China play a significant role in digital humanities. They not only provide foundational data resources for digitization but have also established some high-profile digital humanities projects. </a:t>
              </a:r>
            </a:p>
            <a:p>
              <a:pPr marL="0" lvl="0" indent="0" algn="l" defTabSz="2000250">
                <a:lnSpc>
                  <a:spcPct val="90000"/>
                </a:lnSpc>
                <a:spcBef>
                  <a:spcPct val="0"/>
                </a:spcBef>
                <a:buNone/>
              </a:pPr>
              <a:endParaRPr lang="en-GB" sz="4000" b="0" i="0" kern="1200" baseline="0" dirty="0"/>
            </a:p>
            <a:p>
              <a:pPr marL="0" lvl="0" indent="0" algn="l" defTabSz="2000250">
                <a:lnSpc>
                  <a:spcPct val="90000"/>
                </a:lnSpc>
                <a:spcBef>
                  <a:spcPct val="0"/>
                </a:spcBef>
                <a:buNone/>
              </a:pPr>
              <a:endParaRPr lang="en-GB" sz="4000" b="0" i="0" kern="1200" baseline="0" dirty="0"/>
            </a:p>
            <a:p>
              <a:pPr marL="0" lvl="0" indent="0" algn="l" defTabSz="2000250">
                <a:lnSpc>
                  <a:spcPct val="90000"/>
                </a:lnSpc>
                <a:spcBef>
                  <a:spcPct val="0"/>
                </a:spcBef>
                <a:buNone/>
              </a:pPr>
              <a:endParaRPr lang="en-GB" sz="4000" b="0" i="0" kern="1200" baseline="0" dirty="0"/>
            </a:p>
            <a:p>
              <a:pPr marL="0" lvl="0" indent="0" algn="l" defTabSz="2000250">
                <a:lnSpc>
                  <a:spcPct val="90000"/>
                </a:lnSpc>
                <a:spcBef>
                  <a:spcPct val="0"/>
                </a:spcBef>
                <a:buNone/>
              </a:pPr>
              <a:endParaRPr lang="en-GB" sz="4000" b="0" i="0" kern="1200" baseline="0" dirty="0"/>
            </a:p>
          </p:txBody>
        </p:sp>
      </p:grpSp>
      <p:grpSp>
        <p:nvGrpSpPr>
          <p:cNvPr id="8" name="Group 7">
            <a:extLst>
              <a:ext uri="{FF2B5EF4-FFF2-40B4-BE49-F238E27FC236}">
                <a16:creationId xmlns:a16="http://schemas.microsoft.com/office/drawing/2014/main" id="{7D787C80-5C80-0353-1948-5942C56BEF19}"/>
              </a:ext>
            </a:extLst>
          </p:cNvPr>
          <p:cNvGrpSpPr/>
          <p:nvPr/>
        </p:nvGrpSpPr>
        <p:grpSpPr>
          <a:xfrm>
            <a:off x="1017969" y="7956339"/>
            <a:ext cx="13263335" cy="3896100"/>
            <a:chOff x="0" y="507638"/>
            <a:chExt cx="13263335" cy="3896100"/>
          </a:xfrm>
        </p:grpSpPr>
        <p:sp>
          <p:nvSpPr>
            <p:cNvPr id="9" name="Rounded Rectangle 8">
              <a:extLst>
                <a:ext uri="{FF2B5EF4-FFF2-40B4-BE49-F238E27FC236}">
                  <a16:creationId xmlns:a16="http://schemas.microsoft.com/office/drawing/2014/main" id="{1959AA09-DE18-62F5-5BB8-93449D3FE094}"/>
                </a:ext>
              </a:extLst>
            </p:cNvPr>
            <p:cNvSpPr/>
            <p:nvPr/>
          </p:nvSpPr>
          <p:spPr>
            <a:xfrm>
              <a:off x="0" y="507638"/>
              <a:ext cx="13263335" cy="389610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10" name="Rounded Rectangle 4">
              <a:extLst>
                <a:ext uri="{FF2B5EF4-FFF2-40B4-BE49-F238E27FC236}">
                  <a16:creationId xmlns:a16="http://schemas.microsoft.com/office/drawing/2014/main" id="{ED670E7E-351F-0E23-AA24-E4FA504B3912}"/>
                </a:ext>
              </a:extLst>
            </p:cNvPr>
            <p:cNvSpPr txBox="1"/>
            <p:nvPr/>
          </p:nvSpPr>
          <p:spPr>
            <a:xfrm>
              <a:off x="190192" y="697830"/>
              <a:ext cx="12882951" cy="351571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1450" tIns="171450" rIns="171450" bIns="171450" numCol="1" spcCol="1270" anchor="ctr" anchorCtr="0">
              <a:noAutofit/>
            </a:bodyPr>
            <a:lstStyle/>
            <a:p>
              <a:pPr marL="0" lvl="0" indent="0" algn="l" defTabSz="2000250">
                <a:lnSpc>
                  <a:spcPct val="90000"/>
                </a:lnSpc>
                <a:spcBef>
                  <a:spcPct val="0"/>
                </a:spcBef>
                <a:spcAft>
                  <a:spcPct val="35000"/>
                </a:spcAft>
                <a:buNone/>
              </a:pPr>
              <a:r>
                <a:rPr lang="en-GB" sz="4000" b="0" i="0" kern="1200" baseline="0" dirty="0"/>
                <a:t>In the UK, a series of factors has contributed to an environment of growing confidence in the use of digital technology in cross-stakeholder cultural heritage research.</a:t>
              </a:r>
            </a:p>
          </p:txBody>
        </p:sp>
      </p:grpSp>
      <p:sp>
        <p:nvSpPr>
          <p:cNvPr id="11" name="TextBox 10">
            <a:extLst>
              <a:ext uri="{FF2B5EF4-FFF2-40B4-BE49-F238E27FC236}">
                <a16:creationId xmlns:a16="http://schemas.microsoft.com/office/drawing/2014/main" id="{AD12F16C-FF2E-E177-3BFE-B03046AE4A60}"/>
              </a:ext>
            </a:extLst>
          </p:cNvPr>
          <p:cNvSpPr txBox="1"/>
          <p:nvPr/>
        </p:nvSpPr>
        <p:spPr>
          <a:xfrm>
            <a:off x="16361228" y="5027687"/>
            <a:ext cx="7631038" cy="82176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GB" sz="4800" b="0" i="0" u="none" strike="noStrike" baseline="0" dirty="0">
                <a:solidFill>
                  <a:srgbClr val="0070C0"/>
                </a:solidFill>
                <a:latin typeface="Calibri" panose="020F0502020204030204" pitchFamily="34" charset="0"/>
              </a:rPr>
              <a:t>“I think the impact has been more significant..….we can apply some of the theories and methodologies of digital humanities, including some of the technologies it promotes, to the development and creation of our digital products, which can make our road more solid and effective.”</a:t>
            </a:r>
            <a:endParaRPr lang="en-GB" sz="4400" dirty="0">
              <a:solidFill>
                <a:srgbClr val="0070C0"/>
              </a:solidFill>
            </a:endParaRPr>
          </a:p>
        </p:txBody>
      </p:sp>
      <p:sp>
        <p:nvSpPr>
          <p:cNvPr id="14" name="What is the current role of DH in creating new knowledge?">
            <a:extLst>
              <a:ext uri="{FF2B5EF4-FFF2-40B4-BE49-F238E27FC236}">
                <a16:creationId xmlns:a16="http://schemas.microsoft.com/office/drawing/2014/main" id="{316896FF-233E-94B9-7C22-A3B372FE9DC2}"/>
              </a:ext>
            </a:extLst>
          </p:cNvPr>
          <p:cNvSpPr txBox="1">
            <a:spLocks noGrp="1"/>
          </p:cNvSpPr>
          <p:nvPr>
            <p:ph type="title"/>
          </p:nvPr>
        </p:nvSpPr>
        <p:spPr>
          <a:xfrm>
            <a:off x="2222500" y="816377"/>
            <a:ext cx="21005800" cy="2286001"/>
          </a:xfrm>
          <a:prstGeom prst="rect">
            <a:avLst/>
          </a:prstGeom>
        </p:spPr>
        <p:txBody>
          <a:bodyPr/>
          <a:lstStyle>
            <a:lvl1pPr>
              <a:defRPr sz="4800"/>
            </a:lvl1pPr>
          </a:lstStyle>
          <a:p>
            <a:r>
              <a:rPr lang="en-GB" sz="6000" b="1" dirty="0"/>
              <a:t>RELATIONSHIP TO GLAM</a:t>
            </a:r>
            <a:endParaRPr sz="6000" b="1" dirty="0"/>
          </a:p>
        </p:txBody>
      </p:sp>
    </p:spTree>
    <p:extLst>
      <p:ext uri="{BB962C8B-B14F-4D97-AF65-F5344CB8AC3E}">
        <p14:creationId xmlns:p14="http://schemas.microsoft.com/office/powerpoint/2010/main" val="2159627143"/>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0ECE0-B3CD-6E30-DEE5-2AC55CE2F52D}"/>
            </a:ext>
          </a:extLst>
        </p:cNvPr>
        <p:cNvGrpSpPr/>
        <p:nvPr/>
      </p:nvGrpSpPr>
      <p:grpSpPr>
        <a:xfrm>
          <a:off x="0" y="0"/>
          <a:ext cx="0" cy="0"/>
          <a:chOff x="0" y="0"/>
          <a:chExt cx="0" cy="0"/>
        </a:xfrm>
      </p:grpSpPr>
      <p:pic>
        <p:nvPicPr>
          <p:cNvPr id="205" name="2791752233286_.pic_hd.jpg" descr="2791752233286_.pic_hd.jpg">
            <a:extLst>
              <a:ext uri="{FF2B5EF4-FFF2-40B4-BE49-F238E27FC236}">
                <a16:creationId xmlns:a16="http://schemas.microsoft.com/office/drawing/2014/main" id="{73716BD6-8E4C-4E8E-A0CE-8BDE95E23C12}"/>
              </a:ext>
            </a:extLst>
          </p:cNvPr>
          <p:cNvPicPr>
            <a:picLocks noChangeAspect="1"/>
          </p:cNvPicPr>
          <p:nvPr/>
        </p:nvPicPr>
        <p:blipFill>
          <a:blip r:embed="rId2"/>
          <a:stretch>
            <a:fillRect/>
          </a:stretch>
        </p:blipFill>
        <p:spPr>
          <a:xfrm>
            <a:off x="0" y="19928"/>
            <a:ext cx="24384000" cy="13716000"/>
          </a:xfrm>
          <a:prstGeom prst="rect">
            <a:avLst/>
          </a:prstGeom>
          <a:ln w="12700">
            <a:miter lim="400000"/>
          </a:ln>
        </p:spPr>
      </p:pic>
      <p:sp>
        <p:nvSpPr>
          <p:cNvPr id="204" name="What is the current role of DH in creating new knowledge?">
            <a:extLst>
              <a:ext uri="{FF2B5EF4-FFF2-40B4-BE49-F238E27FC236}">
                <a16:creationId xmlns:a16="http://schemas.microsoft.com/office/drawing/2014/main" id="{05D03DFC-8C5F-9275-1443-A966A42E0235}"/>
              </a:ext>
            </a:extLst>
          </p:cNvPr>
          <p:cNvSpPr txBox="1">
            <a:spLocks noGrp="1"/>
          </p:cNvSpPr>
          <p:nvPr>
            <p:ph type="title"/>
          </p:nvPr>
        </p:nvSpPr>
        <p:spPr>
          <a:xfrm>
            <a:off x="2222500" y="816377"/>
            <a:ext cx="21005800" cy="2286001"/>
          </a:xfrm>
          <a:prstGeom prst="rect">
            <a:avLst/>
          </a:prstGeom>
        </p:spPr>
        <p:txBody>
          <a:bodyPr/>
          <a:lstStyle>
            <a:lvl1pPr>
              <a:defRPr sz="4800"/>
            </a:lvl1pPr>
          </a:lstStyle>
          <a:p>
            <a:r>
              <a:rPr lang="en-GB" sz="6000" b="1" dirty="0"/>
              <a:t>RELATIONSHIP TO COMMERCIAL SECTOR</a:t>
            </a:r>
            <a:endParaRPr sz="6000" b="1" dirty="0"/>
          </a:p>
        </p:txBody>
      </p:sp>
      <p:sp>
        <p:nvSpPr>
          <p:cNvPr id="207" name="Transnational connections and barriers in DH: a UK-Chinese case study">
            <a:extLst>
              <a:ext uri="{FF2B5EF4-FFF2-40B4-BE49-F238E27FC236}">
                <a16:creationId xmlns:a16="http://schemas.microsoft.com/office/drawing/2014/main" id="{5B731F31-1059-8CD2-1F5D-1FC5D891B85D}"/>
              </a:ext>
            </a:extLst>
          </p:cNvPr>
          <p:cNvSpPr txBox="1"/>
          <p:nvPr/>
        </p:nvSpPr>
        <p:spPr>
          <a:xfrm>
            <a:off x="1689100" y="39657"/>
            <a:ext cx="21005800" cy="9926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rPr dirty="0"/>
              <a:t>Transnational connections and barriers in DH: a UK-Chinese case study</a:t>
            </a:r>
          </a:p>
        </p:txBody>
      </p:sp>
      <p:graphicFrame>
        <p:nvGraphicFramePr>
          <p:cNvPr id="209" name="Double-click to edit">
            <a:extLst>
              <a:ext uri="{FF2B5EF4-FFF2-40B4-BE49-F238E27FC236}">
                <a16:creationId xmlns:a16="http://schemas.microsoft.com/office/drawing/2014/main" id="{E39DAD64-2A32-E0BB-B381-839D8FDCD4C1}"/>
              </a:ext>
            </a:extLst>
          </p:cNvPr>
          <p:cNvGraphicFramePr/>
          <p:nvPr>
            <p:extLst>
              <p:ext uri="{D42A27DB-BD31-4B8C-83A1-F6EECF244321}">
                <p14:modId xmlns:p14="http://schemas.microsoft.com/office/powerpoint/2010/main" val="227928311"/>
              </p:ext>
            </p:extLst>
          </p:nvPr>
        </p:nvGraphicFramePr>
        <p:xfrm>
          <a:off x="1689100" y="3102378"/>
          <a:ext cx="21628100" cy="929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9250130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50D8B8-C065-77C3-F23A-7975F7CDB881}"/>
            </a:ext>
          </a:extLst>
        </p:cNvPr>
        <p:cNvGrpSpPr/>
        <p:nvPr/>
      </p:nvGrpSpPr>
      <p:grpSpPr>
        <a:xfrm>
          <a:off x="0" y="0"/>
          <a:ext cx="0" cy="0"/>
          <a:chOff x="0" y="0"/>
          <a:chExt cx="0" cy="0"/>
        </a:xfrm>
      </p:grpSpPr>
      <p:pic>
        <p:nvPicPr>
          <p:cNvPr id="205" name="2791752233286_.pic_hd.jpg" descr="2791752233286_.pic_hd.jpg">
            <a:extLst>
              <a:ext uri="{FF2B5EF4-FFF2-40B4-BE49-F238E27FC236}">
                <a16:creationId xmlns:a16="http://schemas.microsoft.com/office/drawing/2014/main" id="{68669DAC-3794-2A46-91A3-6BEE6CC56140}"/>
              </a:ext>
            </a:extLst>
          </p:cNvPr>
          <p:cNvPicPr>
            <a:picLocks noChangeAspect="1"/>
          </p:cNvPicPr>
          <p:nvPr/>
        </p:nvPicPr>
        <p:blipFill>
          <a:blip r:embed="rId2"/>
          <a:stretch>
            <a:fillRect/>
          </a:stretch>
        </p:blipFill>
        <p:spPr>
          <a:xfrm>
            <a:off x="8383814" y="15959828"/>
            <a:ext cx="24384000" cy="13716000"/>
          </a:xfrm>
          <a:prstGeom prst="rect">
            <a:avLst/>
          </a:prstGeom>
          <a:ln w="12700">
            <a:miter lim="400000"/>
          </a:ln>
        </p:spPr>
      </p:pic>
      <p:sp>
        <p:nvSpPr>
          <p:cNvPr id="204" name="What is the current role of DH in creating new knowledge?">
            <a:extLst>
              <a:ext uri="{FF2B5EF4-FFF2-40B4-BE49-F238E27FC236}">
                <a16:creationId xmlns:a16="http://schemas.microsoft.com/office/drawing/2014/main" id="{EB00A501-C08C-D21F-E2C9-F51B00C38190}"/>
              </a:ext>
            </a:extLst>
          </p:cNvPr>
          <p:cNvSpPr txBox="1">
            <a:spLocks noGrp="1"/>
          </p:cNvSpPr>
          <p:nvPr>
            <p:ph type="title"/>
          </p:nvPr>
        </p:nvSpPr>
        <p:spPr>
          <a:xfrm>
            <a:off x="2222500" y="816377"/>
            <a:ext cx="21005800" cy="2286001"/>
          </a:xfrm>
          <a:prstGeom prst="rect">
            <a:avLst/>
          </a:prstGeom>
        </p:spPr>
        <p:txBody>
          <a:bodyPr/>
          <a:lstStyle>
            <a:lvl1pPr>
              <a:defRPr sz="4800"/>
            </a:lvl1pPr>
          </a:lstStyle>
          <a:p>
            <a:r>
              <a:rPr lang="en-US" sz="6000" b="1" dirty="0"/>
              <a:t>PROFESSIONAL STRUCTURE: UK</a:t>
            </a:r>
          </a:p>
        </p:txBody>
      </p:sp>
      <p:sp>
        <p:nvSpPr>
          <p:cNvPr id="207" name="Transnational connections and barriers in DH: a UK-Chinese case study">
            <a:extLst>
              <a:ext uri="{FF2B5EF4-FFF2-40B4-BE49-F238E27FC236}">
                <a16:creationId xmlns:a16="http://schemas.microsoft.com/office/drawing/2014/main" id="{C9FB516F-222B-E8EB-7867-AC100A7D8275}"/>
              </a:ext>
            </a:extLst>
          </p:cNvPr>
          <p:cNvSpPr txBox="1"/>
          <p:nvPr/>
        </p:nvSpPr>
        <p:spPr>
          <a:xfrm>
            <a:off x="1689100" y="39657"/>
            <a:ext cx="21005800" cy="9926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rPr dirty="0"/>
              <a:t>Transnational connections and barriers in DH: a UK-Chinese case study</a:t>
            </a:r>
          </a:p>
        </p:txBody>
      </p:sp>
      <p:graphicFrame>
        <p:nvGraphicFramePr>
          <p:cNvPr id="8" name="Double-click to edit">
            <a:extLst>
              <a:ext uri="{FF2B5EF4-FFF2-40B4-BE49-F238E27FC236}">
                <a16:creationId xmlns:a16="http://schemas.microsoft.com/office/drawing/2014/main" id="{9C2597AE-94D2-7E54-5DB6-516653B77A91}"/>
              </a:ext>
            </a:extLst>
          </p:cNvPr>
          <p:cNvGraphicFramePr/>
          <p:nvPr>
            <p:extLst>
              <p:ext uri="{D42A27DB-BD31-4B8C-83A1-F6EECF244321}">
                <p14:modId xmlns:p14="http://schemas.microsoft.com/office/powerpoint/2010/main" val="947337076"/>
              </p:ext>
            </p:extLst>
          </p:nvPr>
        </p:nvGraphicFramePr>
        <p:xfrm>
          <a:off x="1618458" y="3224443"/>
          <a:ext cx="22076229" cy="929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a:extLst>
              <a:ext uri="{FF2B5EF4-FFF2-40B4-BE49-F238E27FC236}">
                <a16:creationId xmlns:a16="http://schemas.microsoft.com/office/drawing/2014/main" id="{9A2EC1D9-EB6C-3C88-1582-9869C1C52B06}"/>
              </a:ext>
            </a:extLst>
          </p:cNvPr>
          <p:cNvSpPr/>
          <p:nvPr/>
        </p:nvSpPr>
        <p:spPr>
          <a:xfrm>
            <a:off x="1618458" y="10885652"/>
            <a:ext cx="1635191" cy="1635191"/>
          </a:xfrm>
          <a:prstGeom prst="rect">
            <a:avLst/>
          </a:prstGeom>
          <a:blipFill>
            <a:blip r:embed="rId8"/>
            <a:srcRect/>
            <a:stretch>
              <a:fillRect l="-27000" r="-27000"/>
            </a:stretch>
          </a:blipFill>
          <a:effectLst>
            <a:outerShdw blurRad="50800" dist="50800" dir="5400000" algn="ctr" rotWithShape="0">
              <a:srgbClr val="000000"/>
            </a:outerShdw>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a:lstStyle/>
          <a:p>
            <a:endParaRPr lang="en-US"/>
          </a:p>
        </p:txBody>
      </p:sp>
    </p:spTree>
    <p:extLst>
      <p:ext uri="{BB962C8B-B14F-4D97-AF65-F5344CB8AC3E}">
        <p14:creationId xmlns:p14="http://schemas.microsoft.com/office/powerpoint/2010/main" val="2262445596"/>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963EC7-6D8F-0434-3F0E-3F507A27D944}"/>
            </a:ext>
          </a:extLst>
        </p:cNvPr>
        <p:cNvGrpSpPr/>
        <p:nvPr/>
      </p:nvGrpSpPr>
      <p:grpSpPr>
        <a:xfrm>
          <a:off x="0" y="0"/>
          <a:ext cx="0" cy="0"/>
          <a:chOff x="0" y="0"/>
          <a:chExt cx="0" cy="0"/>
        </a:xfrm>
      </p:grpSpPr>
      <p:pic>
        <p:nvPicPr>
          <p:cNvPr id="205" name="2791752233286_.pic_hd.jpg" descr="2791752233286_.pic_hd.jpg">
            <a:extLst>
              <a:ext uri="{FF2B5EF4-FFF2-40B4-BE49-F238E27FC236}">
                <a16:creationId xmlns:a16="http://schemas.microsoft.com/office/drawing/2014/main" id="{9C295E4F-CB59-B18C-D91D-73DFEF725025}"/>
              </a:ext>
            </a:extLst>
          </p:cNvPr>
          <p:cNvPicPr>
            <a:picLocks noChangeAspect="1"/>
          </p:cNvPicPr>
          <p:nvPr/>
        </p:nvPicPr>
        <p:blipFill>
          <a:blip r:embed="rId2"/>
          <a:stretch>
            <a:fillRect/>
          </a:stretch>
        </p:blipFill>
        <p:spPr>
          <a:xfrm>
            <a:off x="8383814" y="15959828"/>
            <a:ext cx="24384000" cy="13716000"/>
          </a:xfrm>
          <a:prstGeom prst="rect">
            <a:avLst/>
          </a:prstGeom>
          <a:ln w="12700">
            <a:miter lim="400000"/>
          </a:ln>
        </p:spPr>
      </p:pic>
      <p:sp>
        <p:nvSpPr>
          <p:cNvPr id="204" name="What is the current role of DH in creating new knowledge?">
            <a:extLst>
              <a:ext uri="{FF2B5EF4-FFF2-40B4-BE49-F238E27FC236}">
                <a16:creationId xmlns:a16="http://schemas.microsoft.com/office/drawing/2014/main" id="{54EF0A4E-49ED-18AB-5911-0AD3F793D162}"/>
              </a:ext>
            </a:extLst>
          </p:cNvPr>
          <p:cNvSpPr txBox="1">
            <a:spLocks noGrp="1"/>
          </p:cNvSpPr>
          <p:nvPr>
            <p:ph type="title"/>
          </p:nvPr>
        </p:nvSpPr>
        <p:spPr>
          <a:xfrm>
            <a:off x="2222500" y="816377"/>
            <a:ext cx="21005800" cy="2286001"/>
          </a:xfrm>
          <a:prstGeom prst="rect">
            <a:avLst/>
          </a:prstGeom>
        </p:spPr>
        <p:txBody>
          <a:bodyPr/>
          <a:lstStyle>
            <a:lvl1pPr>
              <a:defRPr sz="4800"/>
            </a:lvl1pPr>
          </a:lstStyle>
          <a:p>
            <a:r>
              <a:rPr lang="en-US" sz="6000" b="1" dirty="0"/>
              <a:t>PROFESSIONAL STRUCTURE: CHINA</a:t>
            </a:r>
          </a:p>
        </p:txBody>
      </p:sp>
      <p:sp>
        <p:nvSpPr>
          <p:cNvPr id="207" name="Transnational connections and barriers in DH: a UK-Chinese case study">
            <a:extLst>
              <a:ext uri="{FF2B5EF4-FFF2-40B4-BE49-F238E27FC236}">
                <a16:creationId xmlns:a16="http://schemas.microsoft.com/office/drawing/2014/main" id="{8901C5CE-47DB-2EB7-A4F4-807453CE3134}"/>
              </a:ext>
            </a:extLst>
          </p:cNvPr>
          <p:cNvSpPr txBox="1"/>
          <p:nvPr/>
        </p:nvSpPr>
        <p:spPr>
          <a:xfrm>
            <a:off x="1689100" y="39657"/>
            <a:ext cx="21005800" cy="9926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rPr dirty="0"/>
              <a:t>Transnational connections and barriers in DH: a UK-Chinese case study</a:t>
            </a:r>
          </a:p>
        </p:txBody>
      </p:sp>
      <p:graphicFrame>
        <p:nvGraphicFramePr>
          <p:cNvPr id="8" name="Double-click to edit">
            <a:extLst>
              <a:ext uri="{FF2B5EF4-FFF2-40B4-BE49-F238E27FC236}">
                <a16:creationId xmlns:a16="http://schemas.microsoft.com/office/drawing/2014/main" id="{A0B1FE65-C638-7B78-5F63-B956C9EF3127}"/>
              </a:ext>
            </a:extLst>
          </p:cNvPr>
          <p:cNvGraphicFramePr/>
          <p:nvPr>
            <p:extLst>
              <p:ext uri="{D42A27DB-BD31-4B8C-83A1-F6EECF244321}">
                <p14:modId xmlns:p14="http://schemas.microsoft.com/office/powerpoint/2010/main" val="2371887126"/>
              </p:ext>
            </p:extLst>
          </p:nvPr>
        </p:nvGraphicFramePr>
        <p:xfrm>
          <a:off x="1618458" y="3224443"/>
          <a:ext cx="22076229" cy="929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a:extLst>
              <a:ext uri="{FF2B5EF4-FFF2-40B4-BE49-F238E27FC236}">
                <a16:creationId xmlns:a16="http://schemas.microsoft.com/office/drawing/2014/main" id="{8C8018E3-4F50-F57B-5714-3290739D919A}"/>
              </a:ext>
            </a:extLst>
          </p:cNvPr>
          <p:cNvSpPr/>
          <p:nvPr/>
        </p:nvSpPr>
        <p:spPr>
          <a:xfrm>
            <a:off x="1689100" y="10885652"/>
            <a:ext cx="1635191" cy="1635191"/>
          </a:xfrm>
          <a:prstGeom prst="rect">
            <a:avLst/>
          </a:prstGeom>
          <a:blipFill dpi="0" rotWithShape="1">
            <a:blip r:embed="rId8"/>
            <a:srcRect/>
            <a:stretch>
              <a:fillRect l="-27000" r="-27000"/>
            </a:stretch>
          </a:blipFill>
          <a:effectLst>
            <a:outerShdw blurRad="50800" dist="50800" dir="5400000" algn="ctr" rotWithShape="0">
              <a:srgbClr val="000000">
                <a:alpha val="43137"/>
              </a:srgbClr>
            </a:outerShdw>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a:lstStyle/>
          <a:p>
            <a:endParaRPr lang="en-US"/>
          </a:p>
        </p:txBody>
      </p:sp>
    </p:spTree>
    <p:extLst>
      <p:ext uri="{BB962C8B-B14F-4D97-AF65-F5344CB8AC3E}">
        <p14:creationId xmlns:p14="http://schemas.microsoft.com/office/powerpoint/2010/main" val="300130149"/>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1CDF4-C1F2-FD98-1425-0EE72EB2A44C}"/>
            </a:ext>
          </a:extLst>
        </p:cNvPr>
        <p:cNvGrpSpPr/>
        <p:nvPr/>
      </p:nvGrpSpPr>
      <p:grpSpPr>
        <a:xfrm>
          <a:off x="0" y="0"/>
          <a:ext cx="0" cy="0"/>
          <a:chOff x="0" y="0"/>
          <a:chExt cx="0" cy="0"/>
        </a:xfrm>
      </p:grpSpPr>
      <p:pic>
        <p:nvPicPr>
          <p:cNvPr id="205" name="2791752233286_.pic_hd.jpg" descr="2791752233286_.pic_hd.jpg">
            <a:extLst>
              <a:ext uri="{FF2B5EF4-FFF2-40B4-BE49-F238E27FC236}">
                <a16:creationId xmlns:a16="http://schemas.microsoft.com/office/drawing/2014/main" id="{59E20CB2-C74B-CA4C-1153-11542ED3C611}"/>
              </a:ext>
            </a:extLst>
          </p:cNvPr>
          <p:cNvPicPr>
            <a:picLocks noChangeAspect="1"/>
          </p:cNvPicPr>
          <p:nvPr/>
        </p:nvPicPr>
        <p:blipFill>
          <a:blip r:embed="rId2"/>
          <a:stretch>
            <a:fillRect/>
          </a:stretch>
        </p:blipFill>
        <p:spPr>
          <a:xfrm>
            <a:off x="8383814" y="15959828"/>
            <a:ext cx="24384000" cy="13716000"/>
          </a:xfrm>
          <a:prstGeom prst="rect">
            <a:avLst/>
          </a:prstGeom>
          <a:ln w="12700">
            <a:miter lim="400000"/>
          </a:ln>
        </p:spPr>
      </p:pic>
      <p:sp>
        <p:nvSpPr>
          <p:cNvPr id="204" name="What is the current role of DH in creating new knowledge?">
            <a:extLst>
              <a:ext uri="{FF2B5EF4-FFF2-40B4-BE49-F238E27FC236}">
                <a16:creationId xmlns:a16="http://schemas.microsoft.com/office/drawing/2014/main" id="{DE63CE9F-A773-5BD1-D442-39ECB34A8322}"/>
              </a:ext>
            </a:extLst>
          </p:cNvPr>
          <p:cNvSpPr txBox="1">
            <a:spLocks noGrp="1"/>
          </p:cNvSpPr>
          <p:nvPr>
            <p:ph type="title"/>
          </p:nvPr>
        </p:nvSpPr>
        <p:spPr>
          <a:xfrm>
            <a:off x="2222500" y="816377"/>
            <a:ext cx="21005800" cy="2286001"/>
          </a:xfrm>
          <a:prstGeom prst="rect">
            <a:avLst/>
          </a:prstGeom>
        </p:spPr>
        <p:txBody>
          <a:bodyPr/>
          <a:lstStyle>
            <a:lvl1pPr>
              <a:defRPr sz="4800"/>
            </a:lvl1pPr>
          </a:lstStyle>
          <a:p>
            <a:r>
              <a:rPr lang="en-US" sz="6000" b="1" dirty="0"/>
              <a:t>CAREER TRAJECTORIES IN DH</a:t>
            </a:r>
          </a:p>
        </p:txBody>
      </p:sp>
      <p:sp>
        <p:nvSpPr>
          <p:cNvPr id="207" name="Transnational connections and barriers in DH: a UK-Chinese case study">
            <a:extLst>
              <a:ext uri="{FF2B5EF4-FFF2-40B4-BE49-F238E27FC236}">
                <a16:creationId xmlns:a16="http://schemas.microsoft.com/office/drawing/2014/main" id="{CC914A98-BDB1-BB2F-F389-F42166278C4D}"/>
              </a:ext>
            </a:extLst>
          </p:cNvPr>
          <p:cNvSpPr txBox="1"/>
          <p:nvPr/>
        </p:nvSpPr>
        <p:spPr>
          <a:xfrm>
            <a:off x="1689100" y="39657"/>
            <a:ext cx="21005800" cy="9926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rPr dirty="0"/>
              <a:t>Transnational connections and barriers in DH: a UK-Chinese case study</a:t>
            </a:r>
          </a:p>
        </p:txBody>
      </p:sp>
      <p:graphicFrame>
        <p:nvGraphicFramePr>
          <p:cNvPr id="8" name="Double-click to edit">
            <a:extLst>
              <a:ext uri="{FF2B5EF4-FFF2-40B4-BE49-F238E27FC236}">
                <a16:creationId xmlns:a16="http://schemas.microsoft.com/office/drawing/2014/main" id="{F5C2D590-6E12-B7C2-BD54-F17B854B8A21}"/>
              </a:ext>
            </a:extLst>
          </p:cNvPr>
          <p:cNvGraphicFramePr/>
          <p:nvPr>
            <p:extLst>
              <p:ext uri="{D42A27DB-BD31-4B8C-83A1-F6EECF244321}">
                <p14:modId xmlns:p14="http://schemas.microsoft.com/office/powerpoint/2010/main" val="3220381589"/>
              </p:ext>
            </p:extLst>
          </p:nvPr>
        </p:nvGraphicFramePr>
        <p:xfrm>
          <a:off x="1618458" y="3224443"/>
          <a:ext cx="22076229" cy="929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a:extLst>
              <a:ext uri="{FF2B5EF4-FFF2-40B4-BE49-F238E27FC236}">
                <a16:creationId xmlns:a16="http://schemas.microsoft.com/office/drawing/2014/main" id="{0DEAD11F-4CD6-F0E8-CC23-50A59B207F08}"/>
              </a:ext>
            </a:extLst>
          </p:cNvPr>
          <p:cNvSpPr/>
          <p:nvPr/>
        </p:nvSpPr>
        <p:spPr>
          <a:xfrm>
            <a:off x="1618458" y="10885652"/>
            <a:ext cx="1635191" cy="1635191"/>
          </a:xfrm>
          <a:prstGeom prst="rect">
            <a:avLst/>
          </a:prstGeom>
          <a:blipFill>
            <a:blip r:embed="rId8"/>
            <a:srcRect/>
            <a:stretch>
              <a:fillRect l="-27000" r="-27000"/>
            </a:stretch>
          </a:blipFill>
          <a:effectLst>
            <a:outerShdw blurRad="50800" dist="50800" dir="5400000" algn="ctr" rotWithShape="0">
              <a:srgbClr val="000000"/>
            </a:outerShdw>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a:lstStyle/>
          <a:p>
            <a:endParaRPr lang="en-US"/>
          </a:p>
        </p:txBody>
      </p:sp>
    </p:spTree>
    <p:extLst>
      <p:ext uri="{BB962C8B-B14F-4D97-AF65-F5344CB8AC3E}">
        <p14:creationId xmlns:p14="http://schemas.microsoft.com/office/powerpoint/2010/main" val="2985623278"/>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363DA8-4478-3FC5-A8AF-B7DB44D64F37}"/>
            </a:ext>
          </a:extLst>
        </p:cNvPr>
        <p:cNvGrpSpPr/>
        <p:nvPr/>
      </p:nvGrpSpPr>
      <p:grpSpPr>
        <a:xfrm>
          <a:off x="0" y="0"/>
          <a:ext cx="0" cy="0"/>
          <a:chOff x="0" y="0"/>
          <a:chExt cx="0" cy="0"/>
        </a:xfrm>
      </p:grpSpPr>
      <p:pic>
        <p:nvPicPr>
          <p:cNvPr id="205" name="2791752233286_.pic_hd.jpg" descr="2791752233286_.pic_hd.jpg">
            <a:extLst>
              <a:ext uri="{FF2B5EF4-FFF2-40B4-BE49-F238E27FC236}">
                <a16:creationId xmlns:a16="http://schemas.microsoft.com/office/drawing/2014/main" id="{DC73C7E0-1AF2-1CE8-5AA0-990EAC758DBA}"/>
              </a:ext>
            </a:extLst>
          </p:cNvPr>
          <p:cNvPicPr>
            <a:picLocks noChangeAspect="1"/>
          </p:cNvPicPr>
          <p:nvPr/>
        </p:nvPicPr>
        <p:blipFill>
          <a:blip r:embed="rId2"/>
          <a:stretch>
            <a:fillRect/>
          </a:stretch>
        </p:blipFill>
        <p:spPr>
          <a:xfrm>
            <a:off x="8383814" y="15959828"/>
            <a:ext cx="24384000" cy="13716000"/>
          </a:xfrm>
          <a:prstGeom prst="rect">
            <a:avLst/>
          </a:prstGeom>
          <a:ln w="12700">
            <a:miter lim="400000"/>
          </a:ln>
        </p:spPr>
      </p:pic>
      <p:sp>
        <p:nvSpPr>
          <p:cNvPr id="204" name="What is the current role of DH in creating new knowledge?">
            <a:extLst>
              <a:ext uri="{FF2B5EF4-FFF2-40B4-BE49-F238E27FC236}">
                <a16:creationId xmlns:a16="http://schemas.microsoft.com/office/drawing/2014/main" id="{EE0F5001-4696-E0A0-F6CF-2A69B7CDFFED}"/>
              </a:ext>
            </a:extLst>
          </p:cNvPr>
          <p:cNvSpPr txBox="1">
            <a:spLocks noGrp="1"/>
          </p:cNvSpPr>
          <p:nvPr>
            <p:ph type="title"/>
          </p:nvPr>
        </p:nvSpPr>
        <p:spPr>
          <a:xfrm>
            <a:off x="2222500" y="816377"/>
            <a:ext cx="21005800" cy="2286001"/>
          </a:xfrm>
          <a:prstGeom prst="rect">
            <a:avLst/>
          </a:prstGeom>
        </p:spPr>
        <p:txBody>
          <a:bodyPr/>
          <a:lstStyle>
            <a:lvl1pPr>
              <a:defRPr sz="4800"/>
            </a:lvl1pPr>
          </a:lstStyle>
          <a:p>
            <a:r>
              <a:rPr lang="en-US" sz="6000" b="1" dirty="0"/>
              <a:t>CAREER TRAJECTORIES IN DH</a:t>
            </a:r>
          </a:p>
        </p:txBody>
      </p:sp>
      <p:sp>
        <p:nvSpPr>
          <p:cNvPr id="207" name="Transnational connections and barriers in DH: a UK-Chinese case study">
            <a:extLst>
              <a:ext uri="{FF2B5EF4-FFF2-40B4-BE49-F238E27FC236}">
                <a16:creationId xmlns:a16="http://schemas.microsoft.com/office/drawing/2014/main" id="{F614A199-F528-6252-3BB0-5018282A1EE2}"/>
              </a:ext>
            </a:extLst>
          </p:cNvPr>
          <p:cNvSpPr txBox="1"/>
          <p:nvPr/>
        </p:nvSpPr>
        <p:spPr>
          <a:xfrm>
            <a:off x="1689100" y="39657"/>
            <a:ext cx="21005800" cy="9926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rPr dirty="0"/>
              <a:t>Transnational connections and barriers in DH: a UK-Chinese case study</a:t>
            </a:r>
          </a:p>
        </p:txBody>
      </p:sp>
      <p:graphicFrame>
        <p:nvGraphicFramePr>
          <p:cNvPr id="8" name="Double-click to edit">
            <a:extLst>
              <a:ext uri="{FF2B5EF4-FFF2-40B4-BE49-F238E27FC236}">
                <a16:creationId xmlns:a16="http://schemas.microsoft.com/office/drawing/2014/main" id="{97617CFA-B893-227A-04BE-FC30C34891DB}"/>
              </a:ext>
            </a:extLst>
          </p:cNvPr>
          <p:cNvGraphicFramePr/>
          <p:nvPr>
            <p:extLst>
              <p:ext uri="{D42A27DB-BD31-4B8C-83A1-F6EECF244321}">
                <p14:modId xmlns:p14="http://schemas.microsoft.com/office/powerpoint/2010/main" val="3261183238"/>
              </p:ext>
            </p:extLst>
          </p:nvPr>
        </p:nvGraphicFramePr>
        <p:xfrm>
          <a:off x="1618458" y="3224443"/>
          <a:ext cx="22076229" cy="929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ctangle 1">
            <a:extLst>
              <a:ext uri="{FF2B5EF4-FFF2-40B4-BE49-F238E27FC236}">
                <a16:creationId xmlns:a16="http://schemas.microsoft.com/office/drawing/2014/main" id="{4C43AEC6-6ACD-53DB-8123-CDB313540121}"/>
              </a:ext>
            </a:extLst>
          </p:cNvPr>
          <p:cNvSpPr/>
          <p:nvPr/>
        </p:nvSpPr>
        <p:spPr>
          <a:xfrm>
            <a:off x="1689100" y="10885652"/>
            <a:ext cx="1635191" cy="1635191"/>
          </a:xfrm>
          <a:prstGeom prst="rect">
            <a:avLst/>
          </a:prstGeom>
          <a:blipFill dpi="0" rotWithShape="1">
            <a:blip r:embed="rId8"/>
            <a:srcRect/>
            <a:stretch>
              <a:fillRect l="-27000" r="-27000"/>
            </a:stretch>
          </a:blipFill>
          <a:effectLst>
            <a:outerShdw blurRad="50800" dist="50800" dir="5400000" algn="ctr" rotWithShape="0">
              <a:srgbClr val="000000">
                <a:alpha val="43137"/>
              </a:srgbClr>
            </a:outerShdw>
          </a:effectLst>
        </p:spPr>
        <p:style>
          <a:lnRef idx="2">
            <a:schemeClr val="lt1">
              <a:hueOff val="0"/>
              <a:satOff val="0"/>
              <a:lumOff val="0"/>
              <a:alphaOff val="0"/>
            </a:schemeClr>
          </a:lnRef>
          <a:fillRef idx="1">
            <a:scrgbClr r="0" g="0" b="0"/>
          </a:fillRef>
          <a:effectRef idx="0">
            <a:scrgbClr r="0" g="0" b="0"/>
          </a:effectRef>
          <a:fontRef idx="minor">
            <a:schemeClr val="lt1"/>
          </a:fontRef>
        </p:style>
        <p:txBody>
          <a:bodyPr/>
          <a:lstStyle/>
          <a:p>
            <a:endParaRPr lang="en-US"/>
          </a:p>
        </p:txBody>
      </p:sp>
    </p:spTree>
    <p:extLst>
      <p:ext uri="{BB962C8B-B14F-4D97-AF65-F5344CB8AC3E}">
        <p14:creationId xmlns:p14="http://schemas.microsoft.com/office/powerpoint/2010/main" val="2044418449"/>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D27F99-09A6-668A-CEA9-DDBB148B033C}"/>
            </a:ext>
          </a:extLst>
        </p:cNvPr>
        <p:cNvGrpSpPr/>
        <p:nvPr/>
      </p:nvGrpSpPr>
      <p:grpSpPr>
        <a:xfrm>
          <a:off x="0" y="0"/>
          <a:ext cx="0" cy="0"/>
          <a:chOff x="0" y="0"/>
          <a:chExt cx="0" cy="0"/>
        </a:xfrm>
      </p:grpSpPr>
      <p:pic>
        <p:nvPicPr>
          <p:cNvPr id="205" name="2791752233286_.pic_hd.jpg" descr="2791752233286_.pic_hd.jpg">
            <a:extLst>
              <a:ext uri="{FF2B5EF4-FFF2-40B4-BE49-F238E27FC236}">
                <a16:creationId xmlns:a16="http://schemas.microsoft.com/office/drawing/2014/main" id="{B5F581BF-D839-B96B-15A4-96D71C7BE74C}"/>
              </a:ext>
            </a:extLst>
          </p:cNvPr>
          <p:cNvPicPr>
            <a:picLocks noChangeAspect="1"/>
          </p:cNvPicPr>
          <p:nvPr/>
        </p:nvPicPr>
        <p:blipFill>
          <a:blip r:embed="rId2"/>
          <a:stretch>
            <a:fillRect/>
          </a:stretch>
        </p:blipFill>
        <p:spPr>
          <a:xfrm>
            <a:off x="0" y="39657"/>
            <a:ext cx="24384000" cy="13716000"/>
          </a:xfrm>
          <a:prstGeom prst="rect">
            <a:avLst/>
          </a:prstGeom>
          <a:ln w="12700">
            <a:miter lim="400000"/>
          </a:ln>
        </p:spPr>
      </p:pic>
      <p:sp>
        <p:nvSpPr>
          <p:cNvPr id="204" name="What is the current role of DH in creating new knowledge?">
            <a:extLst>
              <a:ext uri="{FF2B5EF4-FFF2-40B4-BE49-F238E27FC236}">
                <a16:creationId xmlns:a16="http://schemas.microsoft.com/office/drawing/2014/main" id="{C9532732-43EA-3CE6-ACFB-85BBF654D4C3}"/>
              </a:ext>
            </a:extLst>
          </p:cNvPr>
          <p:cNvSpPr txBox="1">
            <a:spLocks noGrp="1"/>
          </p:cNvSpPr>
          <p:nvPr>
            <p:ph type="title"/>
          </p:nvPr>
        </p:nvSpPr>
        <p:spPr>
          <a:xfrm>
            <a:off x="2222500" y="816377"/>
            <a:ext cx="21005800" cy="2286001"/>
          </a:xfrm>
          <a:prstGeom prst="rect">
            <a:avLst/>
          </a:prstGeom>
        </p:spPr>
        <p:txBody>
          <a:bodyPr/>
          <a:lstStyle>
            <a:lvl1pPr>
              <a:defRPr sz="4800"/>
            </a:lvl1pPr>
          </a:lstStyle>
          <a:p>
            <a:r>
              <a:rPr lang="en-US" sz="6000" b="1" dirty="0"/>
              <a:t>PROFESSIONAL STRUCTURE</a:t>
            </a:r>
          </a:p>
        </p:txBody>
      </p:sp>
      <p:sp>
        <p:nvSpPr>
          <p:cNvPr id="207" name="Transnational connections and barriers in DH: a UK-Chinese case study">
            <a:extLst>
              <a:ext uri="{FF2B5EF4-FFF2-40B4-BE49-F238E27FC236}">
                <a16:creationId xmlns:a16="http://schemas.microsoft.com/office/drawing/2014/main" id="{8D1CCC8A-8BF1-E103-E59D-C8C487CE4351}"/>
              </a:ext>
            </a:extLst>
          </p:cNvPr>
          <p:cNvSpPr txBox="1"/>
          <p:nvPr/>
        </p:nvSpPr>
        <p:spPr>
          <a:xfrm>
            <a:off x="1689100" y="39657"/>
            <a:ext cx="21005800" cy="9926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t>Transnational connections and barriers in DH: a UK-Chinese case study</a:t>
            </a:r>
          </a:p>
        </p:txBody>
      </p:sp>
      <p:graphicFrame>
        <p:nvGraphicFramePr>
          <p:cNvPr id="209" name="TextBox 5">
            <a:extLst>
              <a:ext uri="{FF2B5EF4-FFF2-40B4-BE49-F238E27FC236}">
                <a16:creationId xmlns:a16="http://schemas.microsoft.com/office/drawing/2014/main" id="{19F0C509-741D-28F7-08B2-599162E8803A}"/>
              </a:ext>
            </a:extLst>
          </p:cNvPr>
          <p:cNvGraphicFramePr/>
          <p:nvPr>
            <p:extLst>
              <p:ext uri="{D42A27DB-BD31-4B8C-83A1-F6EECF244321}">
                <p14:modId xmlns:p14="http://schemas.microsoft.com/office/powerpoint/2010/main" val="2117635229"/>
              </p:ext>
            </p:extLst>
          </p:nvPr>
        </p:nvGraphicFramePr>
        <p:xfrm>
          <a:off x="1587500" y="3102378"/>
          <a:ext cx="21640800" cy="100583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00996911"/>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 name="2791752233286_.pic_hd.jpg" descr="2791752233286_.pic_hd.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214" name="What factors affect visibility and collaboration"/>
          <p:cNvSpPr txBox="1">
            <a:spLocks noGrp="1"/>
          </p:cNvSpPr>
          <p:nvPr>
            <p:ph type="title"/>
          </p:nvPr>
        </p:nvSpPr>
        <p:spPr>
          <a:xfrm>
            <a:off x="1689100" y="547298"/>
            <a:ext cx="21005800" cy="2286001"/>
          </a:xfrm>
          <a:prstGeom prst="rect">
            <a:avLst/>
          </a:prstGeom>
        </p:spPr>
        <p:txBody>
          <a:bodyPr>
            <a:normAutofit/>
          </a:bodyPr>
          <a:lstStyle>
            <a:lvl1pPr>
              <a:defRPr sz="4800"/>
            </a:lvl1pPr>
          </a:lstStyle>
          <a:p>
            <a:r>
              <a:rPr lang="en-GB" sz="6000" b="1" dirty="0"/>
              <a:t>VISIBILITY IN THE FIELD 1</a:t>
            </a:r>
          </a:p>
        </p:txBody>
      </p:sp>
      <p:sp>
        <p:nvSpPr>
          <p:cNvPr id="217" name="Transnational connections and barriers in DH: a UK-Chinese case study"/>
          <p:cNvSpPr txBox="1"/>
          <p:nvPr/>
        </p:nvSpPr>
        <p:spPr>
          <a:xfrm>
            <a:off x="1689100" y="39657"/>
            <a:ext cx="21005800" cy="9926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t>Transnational connections and barriers in DH: a UK-Chinese case study</a:t>
            </a:r>
          </a:p>
        </p:txBody>
      </p:sp>
      <p:sp>
        <p:nvSpPr>
          <p:cNvPr id="3" name="TextBox 2">
            <a:extLst>
              <a:ext uri="{FF2B5EF4-FFF2-40B4-BE49-F238E27FC236}">
                <a16:creationId xmlns:a16="http://schemas.microsoft.com/office/drawing/2014/main" id="{5A5C8DBC-DEB6-4DEF-FE9B-BF0285895807}"/>
              </a:ext>
            </a:extLst>
          </p:cNvPr>
          <p:cNvSpPr txBox="1"/>
          <p:nvPr/>
        </p:nvSpPr>
        <p:spPr>
          <a:xfrm>
            <a:off x="15931241" y="5055681"/>
            <a:ext cx="8452759" cy="74789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GB" sz="4800" b="0" i="0" u="none" strike="noStrike" baseline="0" dirty="0">
                <a:solidFill>
                  <a:srgbClr val="0070C0"/>
                </a:solidFill>
                <a:latin typeface="Calibri" panose="020F0502020204030204" pitchFamily="34" charset="0"/>
              </a:rPr>
              <a:t>“I think it is not enough. The main thing is that we don't publish enough English articles, especially not enough influential English articles. This may be mainly a problem of teachers' writing, because it seems that most history scholars don't pay</a:t>
            </a:r>
          </a:p>
          <a:p>
            <a:pPr algn="l"/>
            <a:r>
              <a:rPr lang="en-GB" sz="4800" b="0" i="0" u="none" strike="noStrike" baseline="0" dirty="0">
                <a:solidFill>
                  <a:srgbClr val="0070C0"/>
                </a:solidFill>
                <a:latin typeface="Calibri" panose="020F0502020204030204" pitchFamily="34" charset="0"/>
              </a:rPr>
              <a:t>much attention to the writing of these overseas journals”.</a:t>
            </a:r>
            <a:endParaRPr lang="en-GB" sz="4400" dirty="0">
              <a:solidFill>
                <a:srgbClr val="0070C0"/>
              </a:solidFill>
            </a:endParaRPr>
          </a:p>
        </p:txBody>
      </p:sp>
      <p:graphicFrame>
        <p:nvGraphicFramePr>
          <p:cNvPr id="219" name="Double-click to edit">
            <a:extLst>
              <a:ext uri="{FF2B5EF4-FFF2-40B4-BE49-F238E27FC236}">
                <a16:creationId xmlns:a16="http://schemas.microsoft.com/office/drawing/2014/main" id="{A232C379-2643-5E47-8A44-EFE1432DE1CA}"/>
              </a:ext>
            </a:extLst>
          </p:cNvPr>
          <p:cNvGraphicFramePr/>
          <p:nvPr>
            <p:extLst>
              <p:ext uri="{D42A27DB-BD31-4B8C-83A1-F6EECF244321}">
                <p14:modId xmlns:p14="http://schemas.microsoft.com/office/powerpoint/2010/main" val="3736657949"/>
              </p:ext>
            </p:extLst>
          </p:nvPr>
        </p:nvGraphicFramePr>
        <p:xfrm>
          <a:off x="1689100" y="2833299"/>
          <a:ext cx="13263335" cy="94400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351A2-910D-C16F-82AD-EC7D5CD0E1E5}"/>
            </a:ext>
          </a:extLst>
        </p:cNvPr>
        <p:cNvGrpSpPr/>
        <p:nvPr/>
      </p:nvGrpSpPr>
      <p:grpSpPr>
        <a:xfrm>
          <a:off x="0" y="0"/>
          <a:ext cx="0" cy="0"/>
          <a:chOff x="0" y="0"/>
          <a:chExt cx="0" cy="0"/>
        </a:xfrm>
      </p:grpSpPr>
      <p:pic>
        <p:nvPicPr>
          <p:cNvPr id="126" name="2791752233286_.pic_hd.jpg" descr="2791752233286_.pic_hd.jpg">
            <a:extLst>
              <a:ext uri="{FF2B5EF4-FFF2-40B4-BE49-F238E27FC236}">
                <a16:creationId xmlns:a16="http://schemas.microsoft.com/office/drawing/2014/main" id="{C2C98FB1-CD07-9EAF-33A1-A79E704E60B5}"/>
              </a:ext>
            </a:extLst>
          </p:cNvPr>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127" name="BACKGROUND">
            <a:extLst>
              <a:ext uri="{FF2B5EF4-FFF2-40B4-BE49-F238E27FC236}">
                <a16:creationId xmlns:a16="http://schemas.microsoft.com/office/drawing/2014/main" id="{11C9058B-A4B6-93F0-4C41-1D79DFF1A6F7}"/>
              </a:ext>
            </a:extLst>
          </p:cNvPr>
          <p:cNvSpPr txBox="1">
            <a:spLocks noGrp="1"/>
          </p:cNvSpPr>
          <p:nvPr>
            <p:ph type="title"/>
          </p:nvPr>
        </p:nvSpPr>
        <p:spPr>
          <a:xfrm>
            <a:off x="1689100" y="1706575"/>
            <a:ext cx="21005800" cy="992643"/>
          </a:xfrm>
          <a:prstGeom prst="rect">
            <a:avLst/>
          </a:prstGeom>
        </p:spPr>
        <p:txBody>
          <a:bodyPr/>
          <a:lstStyle>
            <a:lvl1pPr defTabSz="792479">
              <a:defRPr sz="5760" b="1">
                <a:latin typeface="Helvetica Neue"/>
                <a:ea typeface="Helvetica Neue"/>
                <a:cs typeface="Helvetica Neue"/>
                <a:sym typeface="Helvetica Neue"/>
              </a:defRPr>
            </a:lvl1pPr>
          </a:lstStyle>
          <a:p>
            <a:r>
              <a:rPr dirty="0"/>
              <a:t>BACKGROUND</a:t>
            </a:r>
            <a:r>
              <a:rPr lang="en-GB" dirty="0"/>
              <a:t> – CHEN JING</a:t>
            </a:r>
            <a:endParaRPr dirty="0"/>
          </a:p>
        </p:txBody>
      </p:sp>
      <p:sp>
        <p:nvSpPr>
          <p:cNvPr id="128" name="How we met…">
            <a:extLst>
              <a:ext uri="{FF2B5EF4-FFF2-40B4-BE49-F238E27FC236}">
                <a16:creationId xmlns:a16="http://schemas.microsoft.com/office/drawing/2014/main" id="{383A7B87-ED11-7F03-BFA7-D31310A2CB66}"/>
              </a:ext>
            </a:extLst>
          </p:cNvPr>
          <p:cNvSpPr txBox="1">
            <a:spLocks noGrp="1"/>
          </p:cNvSpPr>
          <p:nvPr>
            <p:ph type="body" idx="1"/>
          </p:nvPr>
        </p:nvSpPr>
        <p:spPr>
          <a:prstGeom prst="rect">
            <a:avLst/>
          </a:prstGeom>
        </p:spPr>
        <p:txBody>
          <a:bodyPr>
            <a:normAutofit/>
          </a:bodyPr>
          <a:lstStyle/>
          <a:p>
            <a:pPr>
              <a:lnSpc>
                <a:spcPct val="130000"/>
              </a:lnSpc>
              <a:defRPr sz="4700"/>
            </a:pPr>
            <a:r>
              <a:rPr lang="en-US" dirty="0"/>
              <a:t>History of Digital Humanities (DH)</a:t>
            </a:r>
          </a:p>
          <a:p>
            <a:pPr>
              <a:lnSpc>
                <a:spcPct val="130000"/>
              </a:lnSpc>
              <a:defRPr sz="4700"/>
            </a:pPr>
            <a:r>
              <a:rPr lang="en-US" dirty="0"/>
              <a:t>Digital Humanities and Knowledge Production </a:t>
            </a:r>
          </a:p>
          <a:p>
            <a:pPr>
              <a:lnSpc>
                <a:spcPct val="130000"/>
              </a:lnSpc>
              <a:defRPr sz="4700"/>
            </a:pPr>
            <a:r>
              <a:rPr lang="en-US" dirty="0"/>
              <a:t>Digital Humanities Pedagogy</a:t>
            </a:r>
          </a:p>
          <a:p>
            <a:pPr>
              <a:lnSpc>
                <a:spcPct val="130000"/>
              </a:lnSpc>
              <a:defRPr sz="4700"/>
            </a:pPr>
            <a:r>
              <a:rPr lang="en-US" dirty="0"/>
              <a:t>Digital Humanities Infrastructure</a:t>
            </a:r>
          </a:p>
        </p:txBody>
      </p:sp>
      <p:sp>
        <p:nvSpPr>
          <p:cNvPr id="129" name="Transnational connections and barriers in DH: a UK-Chinese case study">
            <a:extLst>
              <a:ext uri="{FF2B5EF4-FFF2-40B4-BE49-F238E27FC236}">
                <a16:creationId xmlns:a16="http://schemas.microsoft.com/office/drawing/2014/main" id="{561062C9-0F15-78EA-0737-C85E51CBA342}"/>
              </a:ext>
            </a:extLst>
          </p:cNvPr>
          <p:cNvSpPr txBox="1"/>
          <p:nvPr/>
        </p:nvSpPr>
        <p:spPr>
          <a:xfrm>
            <a:off x="1689100" y="39657"/>
            <a:ext cx="21005800" cy="9926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t>Transnational connections and barriers in DH: a UK-Chinese case study</a:t>
            </a:r>
          </a:p>
        </p:txBody>
      </p:sp>
      <p:pic>
        <p:nvPicPr>
          <p:cNvPr id="1030" name="Picture 6">
            <a:extLst>
              <a:ext uri="{FF2B5EF4-FFF2-40B4-BE49-F238E27FC236}">
                <a16:creationId xmlns:a16="http://schemas.microsoft.com/office/drawing/2014/main" id="{7053D6F3-0E5F-22C7-CC8F-1D4F6F0F560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587683" y="1471334"/>
            <a:ext cx="4867578" cy="745936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E9581A1D-95C8-8972-53BC-1D953DFE69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53005" y="6857999"/>
            <a:ext cx="4386445" cy="626635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book cover with colorful circles&#10;&#10;AI-generated content may be incorrect.">
            <a:extLst>
              <a:ext uri="{FF2B5EF4-FFF2-40B4-BE49-F238E27FC236}">
                <a16:creationId xmlns:a16="http://schemas.microsoft.com/office/drawing/2014/main" id="{CDF4EE5D-A346-A556-D6C3-6BBFAF5D4E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525344" y="3677750"/>
            <a:ext cx="4267200" cy="6096000"/>
          </a:xfrm>
          <a:prstGeom prst="rect">
            <a:avLst/>
          </a:prstGeom>
        </p:spPr>
      </p:pic>
    </p:spTree>
    <p:extLst>
      <p:ext uri="{BB962C8B-B14F-4D97-AF65-F5344CB8AC3E}">
        <p14:creationId xmlns:p14="http://schemas.microsoft.com/office/powerpoint/2010/main" val="3002552297"/>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FA0701-F8F2-1A67-D062-9ADD921F7807}"/>
            </a:ext>
          </a:extLst>
        </p:cNvPr>
        <p:cNvGrpSpPr/>
        <p:nvPr/>
      </p:nvGrpSpPr>
      <p:grpSpPr>
        <a:xfrm>
          <a:off x="0" y="0"/>
          <a:ext cx="0" cy="0"/>
          <a:chOff x="0" y="0"/>
          <a:chExt cx="0" cy="0"/>
        </a:xfrm>
      </p:grpSpPr>
      <p:pic>
        <p:nvPicPr>
          <p:cNvPr id="215" name="2791752233286_.pic_hd.jpg" descr="2791752233286_.pic_hd.jpg">
            <a:extLst>
              <a:ext uri="{FF2B5EF4-FFF2-40B4-BE49-F238E27FC236}">
                <a16:creationId xmlns:a16="http://schemas.microsoft.com/office/drawing/2014/main" id="{CCAF3131-49EB-5059-0FD9-000208B5DF30}"/>
              </a:ext>
            </a:extLst>
          </p:cNvPr>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214" name="What factors affect visibility and collaboration">
            <a:extLst>
              <a:ext uri="{FF2B5EF4-FFF2-40B4-BE49-F238E27FC236}">
                <a16:creationId xmlns:a16="http://schemas.microsoft.com/office/drawing/2014/main" id="{40DDBE81-1A5A-D545-8EF2-8748A07155C0}"/>
              </a:ext>
            </a:extLst>
          </p:cNvPr>
          <p:cNvSpPr txBox="1">
            <a:spLocks noGrp="1"/>
          </p:cNvSpPr>
          <p:nvPr>
            <p:ph type="title"/>
          </p:nvPr>
        </p:nvSpPr>
        <p:spPr>
          <a:xfrm>
            <a:off x="1689100" y="547298"/>
            <a:ext cx="21005800" cy="2286001"/>
          </a:xfrm>
          <a:prstGeom prst="rect">
            <a:avLst/>
          </a:prstGeom>
        </p:spPr>
        <p:txBody>
          <a:bodyPr>
            <a:normAutofit/>
          </a:bodyPr>
          <a:lstStyle>
            <a:lvl1pPr>
              <a:defRPr sz="4800"/>
            </a:lvl1pPr>
          </a:lstStyle>
          <a:p>
            <a:r>
              <a:rPr lang="en-GB" sz="6000" b="1" dirty="0"/>
              <a:t>VISIBILITY IN THE FIELD 2</a:t>
            </a:r>
          </a:p>
        </p:txBody>
      </p:sp>
      <p:sp>
        <p:nvSpPr>
          <p:cNvPr id="217" name="Transnational connections and barriers in DH: a UK-Chinese case study">
            <a:extLst>
              <a:ext uri="{FF2B5EF4-FFF2-40B4-BE49-F238E27FC236}">
                <a16:creationId xmlns:a16="http://schemas.microsoft.com/office/drawing/2014/main" id="{51E8704C-FE5D-4D78-60A1-2B448E237B1C}"/>
              </a:ext>
            </a:extLst>
          </p:cNvPr>
          <p:cNvSpPr txBox="1"/>
          <p:nvPr/>
        </p:nvSpPr>
        <p:spPr>
          <a:xfrm>
            <a:off x="1689100" y="39657"/>
            <a:ext cx="21005800" cy="9926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t>Transnational connections and barriers in DH: a UK-Chinese case study</a:t>
            </a:r>
          </a:p>
        </p:txBody>
      </p:sp>
      <p:sp>
        <p:nvSpPr>
          <p:cNvPr id="3" name="TextBox 2">
            <a:extLst>
              <a:ext uri="{FF2B5EF4-FFF2-40B4-BE49-F238E27FC236}">
                <a16:creationId xmlns:a16="http://schemas.microsoft.com/office/drawing/2014/main" id="{8C0C5328-8110-5E93-FFC5-CCEF5ACF7AD9}"/>
              </a:ext>
            </a:extLst>
          </p:cNvPr>
          <p:cNvSpPr txBox="1"/>
          <p:nvPr/>
        </p:nvSpPr>
        <p:spPr>
          <a:xfrm>
            <a:off x="14238515" y="5482638"/>
            <a:ext cx="9370785" cy="783336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lvl="0" algn="l">
              <a:lnSpc>
                <a:spcPct val="115000"/>
              </a:lnSpc>
            </a:pPr>
            <a:r>
              <a:rPr lang="en-GB" sz="4400" b="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Language barriers are a significant challenge for both sides.</a:t>
            </a:r>
          </a:p>
          <a:p>
            <a:pPr lvl="0" algn="l">
              <a:lnSpc>
                <a:spcPct val="115000"/>
              </a:lnSpc>
            </a:pPr>
            <a:r>
              <a:rPr lang="en-GB" sz="4400" b="0" dirty="0">
                <a:solidFill>
                  <a:srgbClr val="0070C0"/>
                </a:solidFill>
                <a:effectLst/>
                <a:latin typeface="Calibri" panose="020F0502020204030204" pitchFamily="34" charset="0"/>
                <a:ea typeface="Times New Roman" panose="02020603050405020304" pitchFamily="18" charset="0"/>
                <a:cs typeface="Times New Roman" panose="02020603050405020304" pitchFamily="18" charset="0"/>
              </a:rPr>
              <a:t>In the UK, very few DH researchers have the level of proficiency in the Chinese language to communicate effectively at the level required to undertake serious research and UK scholars note that most collaborations currently rely on Chinese researchers’ proficiency in English. </a:t>
            </a:r>
          </a:p>
        </p:txBody>
      </p:sp>
      <p:graphicFrame>
        <p:nvGraphicFramePr>
          <p:cNvPr id="219" name="Double-click to edit">
            <a:extLst>
              <a:ext uri="{FF2B5EF4-FFF2-40B4-BE49-F238E27FC236}">
                <a16:creationId xmlns:a16="http://schemas.microsoft.com/office/drawing/2014/main" id="{E967BD4E-BB81-4AE0-6F65-805D61196250}"/>
              </a:ext>
            </a:extLst>
          </p:cNvPr>
          <p:cNvGraphicFramePr/>
          <p:nvPr>
            <p:extLst>
              <p:ext uri="{D42A27DB-BD31-4B8C-83A1-F6EECF244321}">
                <p14:modId xmlns:p14="http://schemas.microsoft.com/office/powerpoint/2010/main" val="619278605"/>
              </p:ext>
            </p:extLst>
          </p:nvPr>
        </p:nvGraphicFramePr>
        <p:xfrm>
          <a:off x="774700" y="3340940"/>
          <a:ext cx="12723586" cy="929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94866641"/>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 name="2791752233286_.pic_hd.jpg" descr="2791752233286_.pic_hd.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219" name="Incentives and obstacles facing collaborations"/>
          <p:cNvSpPr txBox="1">
            <a:spLocks noGrp="1"/>
          </p:cNvSpPr>
          <p:nvPr>
            <p:ph type="title"/>
          </p:nvPr>
        </p:nvSpPr>
        <p:spPr>
          <a:xfrm>
            <a:off x="1689100" y="547298"/>
            <a:ext cx="21005800" cy="2286001"/>
          </a:xfrm>
          <a:prstGeom prst="rect">
            <a:avLst/>
          </a:prstGeom>
        </p:spPr>
        <p:txBody>
          <a:bodyPr>
            <a:normAutofit/>
          </a:bodyPr>
          <a:lstStyle>
            <a:lvl1pPr>
              <a:defRPr sz="4800"/>
            </a:lvl1pPr>
          </a:lstStyle>
          <a:p>
            <a:r>
              <a:rPr lang="en-GB" sz="6000" b="1" dirty="0"/>
              <a:t>INCENTIVES AND OBSTACLES TO COLLABORATION</a:t>
            </a:r>
          </a:p>
        </p:txBody>
      </p:sp>
      <p:sp>
        <p:nvSpPr>
          <p:cNvPr id="222" name="Transnational connections and barriers in DH: a UK-Chinese case study"/>
          <p:cNvSpPr txBox="1"/>
          <p:nvPr/>
        </p:nvSpPr>
        <p:spPr>
          <a:xfrm>
            <a:off x="1689100" y="39657"/>
            <a:ext cx="21005800" cy="9926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t>Transnational connections and barriers in DH: a UK-Chinese case study</a:t>
            </a:r>
          </a:p>
        </p:txBody>
      </p:sp>
      <p:sp>
        <p:nvSpPr>
          <p:cNvPr id="3" name="TextBox 2">
            <a:extLst>
              <a:ext uri="{FF2B5EF4-FFF2-40B4-BE49-F238E27FC236}">
                <a16:creationId xmlns:a16="http://schemas.microsoft.com/office/drawing/2014/main" id="{0599A249-2AC8-1569-738A-F31CE9BE2EC5}"/>
              </a:ext>
            </a:extLst>
          </p:cNvPr>
          <p:cNvSpPr txBox="1"/>
          <p:nvPr/>
        </p:nvSpPr>
        <p:spPr>
          <a:xfrm>
            <a:off x="15806056" y="6890657"/>
            <a:ext cx="7297783" cy="56323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endParaRPr lang="en-GB" sz="3600" b="0" i="0" u="none" strike="noStrike" baseline="0" dirty="0">
              <a:solidFill>
                <a:srgbClr val="000000"/>
              </a:solidFill>
              <a:latin typeface="Calibri" panose="020F0502020204030204" pitchFamily="34" charset="0"/>
            </a:endParaRPr>
          </a:p>
          <a:p>
            <a:pPr algn="l"/>
            <a:r>
              <a:rPr lang="en-GB" sz="5400" b="0" i="0" u="none" strike="noStrike" baseline="0" dirty="0">
                <a:solidFill>
                  <a:srgbClr val="0070C0"/>
                </a:solidFill>
                <a:latin typeface="Calibri" panose="020F0502020204030204" pitchFamily="34" charset="0"/>
              </a:rPr>
              <a:t>“We talk about the digital world, but it’s digital worlds [plural] - we don't all have access to the same infrastructure and data”. </a:t>
            </a:r>
            <a:endParaRPr lang="en-GB" sz="4800" b="0" dirty="0">
              <a:solidFill>
                <a:srgbClr val="0070C0"/>
              </a:solidFill>
            </a:endParaRPr>
          </a:p>
        </p:txBody>
      </p:sp>
      <p:graphicFrame>
        <p:nvGraphicFramePr>
          <p:cNvPr id="224" name="Double-click to edit">
            <a:extLst>
              <a:ext uri="{FF2B5EF4-FFF2-40B4-BE49-F238E27FC236}">
                <a16:creationId xmlns:a16="http://schemas.microsoft.com/office/drawing/2014/main" id="{8271AD0B-F595-E2A3-C7A1-16E120B8D956}"/>
              </a:ext>
            </a:extLst>
          </p:cNvPr>
          <p:cNvGraphicFramePr/>
          <p:nvPr>
            <p:extLst>
              <p:ext uri="{D42A27DB-BD31-4B8C-83A1-F6EECF244321}">
                <p14:modId xmlns:p14="http://schemas.microsoft.com/office/powerpoint/2010/main" val="3822530322"/>
              </p:ext>
            </p:extLst>
          </p:nvPr>
        </p:nvGraphicFramePr>
        <p:xfrm>
          <a:off x="1689100" y="3149600"/>
          <a:ext cx="13409386" cy="929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 name="2791752233286_.pic_hd.jpg" descr="2791752233286_.pic_hd.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224" name="OUR PROPOSALS"/>
          <p:cNvSpPr txBox="1">
            <a:spLocks noGrp="1"/>
          </p:cNvSpPr>
          <p:nvPr>
            <p:ph type="title"/>
          </p:nvPr>
        </p:nvSpPr>
        <p:spPr>
          <a:xfrm>
            <a:off x="1689100" y="547298"/>
            <a:ext cx="21005800" cy="2286001"/>
          </a:xfrm>
          <a:prstGeom prst="rect">
            <a:avLst/>
          </a:prstGeom>
        </p:spPr>
        <p:txBody>
          <a:bodyPr/>
          <a:lstStyle>
            <a:lvl1pPr>
              <a:defRPr sz="6000" b="1">
                <a:latin typeface="Helvetica Neue"/>
                <a:ea typeface="Helvetica Neue"/>
                <a:cs typeface="Helvetica Neue"/>
                <a:sym typeface="Helvetica Neue"/>
              </a:defRPr>
            </a:lvl1pPr>
          </a:lstStyle>
          <a:p>
            <a:r>
              <a:rPr lang="en-GB" dirty="0"/>
              <a:t>CONCLUSIONS</a:t>
            </a:r>
            <a:endParaRPr dirty="0"/>
          </a:p>
        </p:txBody>
      </p:sp>
      <p:sp>
        <p:nvSpPr>
          <p:cNvPr id="226" name="Double-click to edit"/>
          <p:cNvSpPr txBox="1">
            <a:spLocks noGrp="1"/>
          </p:cNvSpPr>
          <p:nvPr>
            <p:ph type="body" idx="1"/>
          </p:nvPr>
        </p:nvSpPr>
        <p:spPr>
          <a:prstGeom prst="rect">
            <a:avLst/>
          </a:prstGeom>
        </p:spPr>
        <p:txBody>
          <a:bodyPr/>
          <a:lstStyle/>
          <a:p>
            <a:pPr>
              <a:lnSpc>
                <a:spcPct val="130000"/>
              </a:lnSpc>
              <a:defRPr sz="4700"/>
            </a:pPr>
            <a:r>
              <a:rPr lang="en-US" dirty="0"/>
              <a:t>Our report aimed to explore comparative frameworks and dialogic mechanisms that enable truly equal engagement across different DH communities. But we also wished to provide grounded, comparative, empirical insights to inform future policy and strategy.</a:t>
            </a:r>
          </a:p>
          <a:p>
            <a:pPr>
              <a:lnSpc>
                <a:spcPct val="130000"/>
              </a:lnSpc>
              <a:defRPr sz="4700"/>
            </a:pPr>
            <a:r>
              <a:rPr lang="en-US" dirty="0"/>
              <a:t>It concludes with strategic recommendations for funders, researchers, universities, and the Galleries, Libraries, Archives and Museums (GLAM) sector to strengthen transnational collaboration, build inclusive infrastructures, support emerging professionals, and foster mutual understanding across the UK and China in the digital humanities.</a:t>
            </a:r>
          </a:p>
        </p:txBody>
      </p:sp>
      <p:sp>
        <p:nvSpPr>
          <p:cNvPr id="227" name="Transnational connections and barriers in DH: a UK-Chinese case study"/>
          <p:cNvSpPr txBox="1"/>
          <p:nvPr/>
        </p:nvSpPr>
        <p:spPr>
          <a:xfrm>
            <a:off x="1689100" y="39657"/>
            <a:ext cx="21005800" cy="9926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t>Transnational connections and barriers in DH: a UK-Chinese case study</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2FA8D5-B76F-459A-DF99-039D4170F7E2}"/>
            </a:ext>
          </a:extLst>
        </p:cNvPr>
        <p:cNvGrpSpPr/>
        <p:nvPr/>
      </p:nvGrpSpPr>
      <p:grpSpPr>
        <a:xfrm>
          <a:off x="0" y="0"/>
          <a:ext cx="0" cy="0"/>
          <a:chOff x="0" y="0"/>
          <a:chExt cx="0" cy="0"/>
        </a:xfrm>
      </p:grpSpPr>
      <p:sp>
        <p:nvSpPr>
          <p:cNvPr id="224" name="OUR PROPOSALS">
            <a:extLst>
              <a:ext uri="{FF2B5EF4-FFF2-40B4-BE49-F238E27FC236}">
                <a16:creationId xmlns:a16="http://schemas.microsoft.com/office/drawing/2014/main" id="{A88506BE-C555-581C-A438-6583C0FDD81D}"/>
              </a:ext>
            </a:extLst>
          </p:cNvPr>
          <p:cNvSpPr txBox="1">
            <a:spLocks noGrp="1"/>
          </p:cNvSpPr>
          <p:nvPr>
            <p:ph type="title"/>
          </p:nvPr>
        </p:nvSpPr>
        <p:spPr>
          <a:xfrm>
            <a:off x="1689100" y="547298"/>
            <a:ext cx="21005800" cy="2286001"/>
          </a:xfrm>
          <a:prstGeom prst="rect">
            <a:avLst/>
          </a:prstGeom>
        </p:spPr>
        <p:txBody>
          <a:bodyPr/>
          <a:lstStyle>
            <a:lvl1pPr>
              <a:defRPr sz="6000" b="1">
                <a:latin typeface="Helvetica Neue"/>
                <a:ea typeface="Helvetica Neue"/>
                <a:cs typeface="Helvetica Neue"/>
                <a:sym typeface="Helvetica Neue"/>
              </a:defRPr>
            </a:lvl1pPr>
          </a:lstStyle>
          <a:p>
            <a:r>
              <a:t>OUR PROPOSALS</a:t>
            </a:r>
          </a:p>
        </p:txBody>
      </p:sp>
      <p:pic>
        <p:nvPicPr>
          <p:cNvPr id="225" name="2791752233286_.pic_hd.jpg" descr="2791752233286_.pic_hd.jpg">
            <a:extLst>
              <a:ext uri="{FF2B5EF4-FFF2-40B4-BE49-F238E27FC236}">
                <a16:creationId xmlns:a16="http://schemas.microsoft.com/office/drawing/2014/main" id="{6486246F-8121-5E3C-A803-A65620C5105F}"/>
              </a:ext>
            </a:extLst>
          </p:cNvPr>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226" name="Double-click to edit">
            <a:extLst>
              <a:ext uri="{FF2B5EF4-FFF2-40B4-BE49-F238E27FC236}">
                <a16:creationId xmlns:a16="http://schemas.microsoft.com/office/drawing/2014/main" id="{AE4EB6AE-3722-D85F-6EFC-236515C35EA4}"/>
              </a:ext>
            </a:extLst>
          </p:cNvPr>
          <p:cNvSpPr txBox="1">
            <a:spLocks noGrp="1"/>
          </p:cNvSpPr>
          <p:nvPr>
            <p:ph type="body" idx="1"/>
          </p:nvPr>
        </p:nvSpPr>
        <p:spPr>
          <a:xfrm>
            <a:off x="1492250" y="2833299"/>
            <a:ext cx="21399500" cy="10335403"/>
          </a:xfrm>
          <a:prstGeom prst="rect">
            <a:avLst/>
          </a:prstGeom>
        </p:spPr>
        <p:txBody>
          <a:bodyPr numCol="2">
            <a:normAutofit fontScale="77500" lnSpcReduction="20000"/>
          </a:bodyPr>
          <a:lstStyle/>
          <a:p>
            <a:pPr lvl="1">
              <a:lnSpc>
                <a:spcPct val="120000"/>
              </a:lnSpc>
              <a:spcBef>
                <a:spcPts val="0"/>
              </a:spcBef>
            </a:pPr>
            <a:r>
              <a:rPr lang="en-GB" b="1" dirty="0"/>
              <a:t>General</a:t>
            </a:r>
            <a:endParaRPr lang="en-US" dirty="0"/>
          </a:p>
          <a:p>
            <a:pPr marL="1270000" lvl="2" indent="0">
              <a:lnSpc>
                <a:spcPct val="120000"/>
              </a:lnSpc>
              <a:spcBef>
                <a:spcPts val="0"/>
              </a:spcBef>
              <a:buNone/>
            </a:pPr>
            <a:r>
              <a:rPr lang="en-GB" dirty="0"/>
              <a:t>Respondents identify a lack of opportunities to interact with people from the other country, arrange </a:t>
            </a:r>
            <a:r>
              <a:rPr lang="en-GB" i="1" dirty="0"/>
              <a:t>open ideation/hackathon</a:t>
            </a:r>
            <a:r>
              <a:rPr lang="en-GB" dirty="0"/>
              <a:t> events around common historical or cultural topics with invited participants from other humanities disciplines, GLAM sector and policy organisations.</a:t>
            </a:r>
          </a:p>
          <a:p>
            <a:pPr marL="1270000" lvl="2" indent="0">
              <a:lnSpc>
                <a:spcPct val="120000"/>
              </a:lnSpc>
              <a:spcBef>
                <a:spcPts val="0"/>
              </a:spcBef>
              <a:buNone/>
            </a:pPr>
            <a:endParaRPr lang="en-US" dirty="0"/>
          </a:p>
          <a:p>
            <a:pPr lvl="1">
              <a:lnSpc>
                <a:spcPct val="120000"/>
              </a:lnSpc>
              <a:spcBef>
                <a:spcPts val="0"/>
              </a:spcBef>
            </a:pPr>
            <a:r>
              <a:rPr lang="en-GB" dirty="0"/>
              <a:t>DH </a:t>
            </a:r>
            <a:r>
              <a:rPr lang="en-GB" b="1" dirty="0"/>
              <a:t>researchers</a:t>
            </a:r>
            <a:endParaRPr lang="en-US" dirty="0"/>
          </a:p>
          <a:p>
            <a:pPr marL="1270000" lvl="2" indent="0">
              <a:lnSpc>
                <a:spcPct val="120000"/>
              </a:lnSpc>
              <a:spcBef>
                <a:spcPts val="0"/>
              </a:spcBef>
              <a:buNone/>
            </a:pPr>
            <a:r>
              <a:rPr lang="en-GB" dirty="0"/>
              <a:t>Greater “calibration of topics and areas of interest” or </a:t>
            </a:r>
            <a:r>
              <a:rPr lang="en-GB" i="1" dirty="0"/>
              <a:t>Open showcases of DH research</a:t>
            </a:r>
            <a:r>
              <a:rPr lang="en-GB" dirty="0"/>
              <a:t> in virtual workshops</a:t>
            </a:r>
          </a:p>
          <a:p>
            <a:pPr marL="1270000" lvl="2" indent="0">
              <a:lnSpc>
                <a:spcPct val="120000"/>
              </a:lnSpc>
              <a:spcBef>
                <a:spcPts val="0"/>
              </a:spcBef>
              <a:buNone/>
            </a:pPr>
            <a:endParaRPr lang="en-US" dirty="0"/>
          </a:p>
          <a:p>
            <a:pPr lvl="1">
              <a:lnSpc>
                <a:spcPct val="120000"/>
              </a:lnSpc>
              <a:spcBef>
                <a:spcPts val="0"/>
              </a:spcBef>
            </a:pPr>
            <a:r>
              <a:rPr lang="en-GB" b="1" dirty="0"/>
              <a:t>GLAM</a:t>
            </a:r>
            <a:r>
              <a:rPr lang="en-GB" dirty="0"/>
              <a:t> institutions</a:t>
            </a:r>
            <a:endParaRPr lang="en-US" dirty="0"/>
          </a:p>
          <a:p>
            <a:pPr marL="1270000" lvl="2" indent="0">
              <a:lnSpc>
                <a:spcPct val="120000"/>
              </a:lnSpc>
              <a:spcBef>
                <a:spcPts val="0"/>
              </a:spcBef>
              <a:buNone/>
            </a:pPr>
            <a:r>
              <a:rPr lang="en-GB" dirty="0"/>
              <a:t>Design interactive competitions to stimulate the innovative use and comparison of GLAM data in both countries.</a:t>
            </a:r>
            <a:endParaRPr lang="en-US" dirty="0"/>
          </a:p>
          <a:p>
            <a:pPr lvl="1">
              <a:lnSpc>
                <a:spcPct val="120000"/>
              </a:lnSpc>
              <a:spcBef>
                <a:spcPts val="0"/>
              </a:spcBef>
            </a:pPr>
            <a:endParaRPr lang="en-GB" b="1" dirty="0"/>
          </a:p>
          <a:p>
            <a:pPr lvl="1">
              <a:lnSpc>
                <a:spcPct val="120000"/>
              </a:lnSpc>
              <a:spcBef>
                <a:spcPts val="0"/>
              </a:spcBef>
            </a:pPr>
            <a:r>
              <a:rPr lang="en-GB" b="1" dirty="0"/>
              <a:t>Funders</a:t>
            </a:r>
            <a:endParaRPr lang="en-US" dirty="0"/>
          </a:p>
          <a:p>
            <a:pPr marL="1270000" lvl="2" indent="0">
              <a:lnSpc>
                <a:spcPct val="120000"/>
              </a:lnSpc>
              <a:spcBef>
                <a:spcPts val="0"/>
              </a:spcBef>
              <a:buNone/>
            </a:pPr>
            <a:r>
              <a:rPr lang="en-GB" dirty="0"/>
              <a:t>Seed funding for exploratory networking programmes around specific research topics</a:t>
            </a:r>
          </a:p>
          <a:p>
            <a:pPr marL="1270000" lvl="2" indent="0">
              <a:lnSpc>
                <a:spcPct val="120000"/>
              </a:lnSpc>
              <a:spcBef>
                <a:spcPts val="0"/>
              </a:spcBef>
              <a:buNone/>
            </a:pPr>
            <a:endParaRPr lang="en-US" dirty="0"/>
          </a:p>
          <a:p>
            <a:pPr lvl="1">
              <a:lnSpc>
                <a:spcPct val="120000"/>
              </a:lnSpc>
              <a:spcBef>
                <a:spcPts val="0"/>
              </a:spcBef>
            </a:pPr>
            <a:r>
              <a:rPr lang="en-GB" b="1" dirty="0"/>
              <a:t>University administrators</a:t>
            </a:r>
            <a:endParaRPr lang="en-US" dirty="0"/>
          </a:p>
          <a:p>
            <a:pPr marL="1270000" lvl="2" indent="0">
              <a:lnSpc>
                <a:spcPct val="120000"/>
              </a:lnSpc>
              <a:spcBef>
                <a:spcPts val="0"/>
              </a:spcBef>
              <a:buNone/>
            </a:pPr>
            <a:r>
              <a:rPr lang="en-GB" dirty="0"/>
              <a:t>Joint summer schools involving …</a:t>
            </a:r>
          </a:p>
          <a:p>
            <a:pPr marL="1270000" lvl="2" indent="0">
              <a:lnSpc>
                <a:spcPct val="120000"/>
              </a:lnSpc>
              <a:spcBef>
                <a:spcPts val="0"/>
              </a:spcBef>
              <a:buNone/>
            </a:pPr>
            <a:endParaRPr lang="en-US" dirty="0"/>
          </a:p>
          <a:p>
            <a:pPr lvl="1">
              <a:lnSpc>
                <a:spcPct val="120000"/>
              </a:lnSpc>
              <a:spcBef>
                <a:spcPts val="0"/>
              </a:spcBef>
            </a:pPr>
            <a:r>
              <a:rPr lang="en-GB" b="1" dirty="0"/>
              <a:t>Teachers</a:t>
            </a:r>
            <a:r>
              <a:rPr lang="en-GB" dirty="0"/>
              <a:t> and programme convenors</a:t>
            </a:r>
            <a:endParaRPr lang="en-US" dirty="0"/>
          </a:p>
          <a:p>
            <a:pPr marL="1270000" lvl="2" indent="0">
              <a:lnSpc>
                <a:spcPct val="120000"/>
              </a:lnSpc>
              <a:spcBef>
                <a:spcPts val="0"/>
              </a:spcBef>
              <a:buNone/>
            </a:pPr>
            <a:r>
              <a:rPr lang="en-GB" dirty="0"/>
              <a:t>A need to pay attention to the international classroom. Masters’ programmes in the UK have a high proportion of international students, and yet this is largely an untapped resource in the classroom – we can give these voices more agency in curriculum design.</a:t>
            </a:r>
            <a:endParaRPr lang="en-US" dirty="0"/>
          </a:p>
        </p:txBody>
      </p:sp>
      <p:sp>
        <p:nvSpPr>
          <p:cNvPr id="227" name="Transnational connections and barriers in DH: a UK-Chinese case study">
            <a:extLst>
              <a:ext uri="{FF2B5EF4-FFF2-40B4-BE49-F238E27FC236}">
                <a16:creationId xmlns:a16="http://schemas.microsoft.com/office/drawing/2014/main" id="{D1E9CC67-703A-53DA-1BBB-7AA4235354C1}"/>
              </a:ext>
            </a:extLst>
          </p:cNvPr>
          <p:cNvSpPr txBox="1"/>
          <p:nvPr/>
        </p:nvSpPr>
        <p:spPr>
          <a:xfrm>
            <a:off x="1689100" y="39657"/>
            <a:ext cx="21005800" cy="9926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t>Transnational connections and barriers in DH: a UK-Chinese case study</a:t>
            </a:r>
          </a:p>
        </p:txBody>
      </p:sp>
    </p:spTree>
    <p:extLst>
      <p:ext uri="{BB962C8B-B14F-4D97-AF65-F5344CB8AC3E}">
        <p14:creationId xmlns:p14="http://schemas.microsoft.com/office/powerpoint/2010/main" val="217749911"/>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 name="2791752233286_.pic_hd.jpg" descr="2791752233286_.pic_hd.jpg"/>
          <p:cNvPicPr>
            <a:picLocks noChangeAspect="1"/>
          </p:cNvPicPr>
          <p:nvPr/>
        </p:nvPicPr>
        <p:blipFill>
          <a:blip r:embed="rId2"/>
          <a:stretch>
            <a:fillRect/>
          </a:stretch>
        </p:blipFill>
        <p:spPr>
          <a:xfrm>
            <a:off x="0" y="39657"/>
            <a:ext cx="24384000" cy="13716000"/>
          </a:xfrm>
          <a:prstGeom prst="rect">
            <a:avLst/>
          </a:prstGeom>
          <a:ln w="12700">
            <a:miter lim="400000"/>
          </a:ln>
        </p:spPr>
      </p:pic>
      <p:sp>
        <p:nvSpPr>
          <p:cNvPr id="235" name="CONTACTS/ACKNOWLEDGEMENTS"/>
          <p:cNvSpPr txBox="1">
            <a:spLocks noGrp="1"/>
          </p:cNvSpPr>
          <p:nvPr>
            <p:ph type="title"/>
          </p:nvPr>
        </p:nvSpPr>
        <p:spPr>
          <a:xfrm>
            <a:off x="1689100" y="547298"/>
            <a:ext cx="21005800" cy="2286001"/>
          </a:xfrm>
          <a:prstGeom prst="rect">
            <a:avLst/>
          </a:prstGeom>
        </p:spPr>
        <p:txBody>
          <a:bodyPr/>
          <a:lstStyle>
            <a:lvl1pPr>
              <a:defRPr sz="6000" b="1">
                <a:latin typeface="Helvetica Neue"/>
                <a:ea typeface="Helvetica Neue"/>
                <a:cs typeface="Helvetica Neue"/>
                <a:sym typeface="Helvetica Neue"/>
              </a:defRPr>
            </a:lvl1pPr>
          </a:lstStyle>
          <a:p>
            <a:r>
              <a:rPr dirty="0"/>
              <a:t>CONTACTS/ACKNOWLEDGEMENTS</a:t>
            </a:r>
          </a:p>
        </p:txBody>
      </p:sp>
      <p:sp>
        <p:nvSpPr>
          <p:cNvPr id="236" name="Download our report:URL…"/>
          <p:cNvSpPr txBox="1">
            <a:spLocks noGrp="1"/>
          </p:cNvSpPr>
          <p:nvPr>
            <p:ph type="body" idx="1"/>
          </p:nvPr>
        </p:nvSpPr>
        <p:spPr>
          <a:xfrm>
            <a:off x="1689099" y="3149599"/>
            <a:ext cx="21584557" cy="10359571"/>
          </a:xfrm>
          <a:prstGeom prst="rect">
            <a:avLst/>
          </a:prstGeom>
        </p:spPr>
        <p:txBody>
          <a:bodyPr>
            <a:normAutofit fontScale="70000" lnSpcReduction="20000"/>
          </a:bodyPr>
          <a:lstStyle/>
          <a:p>
            <a:pPr marL="0" indent="0">
              <a:lnSpc>
                <a:spcPct val="130000"/>
              </a:lnSpc>
              <a:spcBef>
                <a:spcPts val="0"/>
              </a:spcBef>
              <a:spcAft>
                <a:spcPts val="600"/>
              </a:spcAft>
              <a:buNone/>
              <a:defRPr sz="4700"/>
            </a:pPr>
            <a:r>
              <a:rPr sz="5700" dirty="0"/>
              <a:t>Download our report:</a:t>
            </a:r>
            <a:r>
              <a:rPr lang="en-GB" sz="5700" dirty="0"/>
              <a:t> </a:t>
            </a:r>
            <a:r>
              <a:rPr lang="en-GB" sz="5700" dirty="0">
                <a:hlinkClick r:id="rId3"/>
              </a:rPr>
              <a:t>https://zenodo.org/records/16035797</a:t>
            </a:r>
            <a:r>
              <a:rPr lang="en-GB" sz="5700" dirty="0"/>
              <a:t> </a:t>
            </a:r>
          </a:p>
          <a:p>
            <a:pPr>
              <a:lnSpc>
                <a:spcPct val="130000"/>
              </a:lnSpc>
              <a:spcBef>
                <a:spcPts val="0"/>
              </a:spcBef>
              <a:spcAft>
                <a:spcPts val="600"/>
              </a:spcAft>
              <a:defRPr sz="4700"/>
            </a:pPr>
            <a:endParaRPr lang="en-GB" sz="5700" dirty="0"/>
          </a:p>
          <a:p>
            <a:pPr marL="0" indent="0">
              <a:lnSpc>
                <a:spcPct val="130000"/>
              </a:lnSpc>
              <a:spcBef>
                <a:spcPts val="0"/>
              </a:spcBef>
              <a:spcAft>
                <a:spcPts val="600"/>
              </a:spcAft>
              <a:buNone/>
              <a:defRPr sz="4700" b="1"/>
            </a:pPr>
            <a:r>
              <a:rPr sz="6300" dirty="0"/>
              <a:t>Contact:</a:t>
            </a:r>
          </a:p>
          <a:p>
            <a:pPr marL="635000" lvl="1" indent="0">
              <a:lnSpc>
                <a:spcPct val="130000"/>
              </a:lnSpc>
              <a:spcBef>
                <a:spcPts val="0"/>
              </a:spcBef>
              <a:spcAft>
                <a:spcPts val="600"/>
              </a:spcAft>
              <a:buNone/>
              <a:defRPr sz="4700"/>
            </a:pPr>
            <a:r>
              <a:rPr sz="6300" dirty="0"/>
              <a:t>Chen Jing (cjchen@nju.edu.cn) </a:t>
            </a:r>
            <a:endParaRPr lang="en-GB" sz="6300" dirty="0"/>
          </a:p>
          <a:p>
            <a:pPr marL="635000" lvl="1" indent="0">
              <a:lnSpc>
                <a:spcPct val="130000"/>
              </a:lnSpc>
              <a:spcBef>
                <a:spcPts val="0"/>
              </a:spcBef>
              <a:spcAft>
                <a:spcPts val="600"/>
              </a:spcAft>
              <a:buNone/>
              <a:defRPr sz="4700"/>
            </a:pPr>
            <a:r>
              <a:rPr sz="6300" dirty="0"/>
              <a:t>Nanjing University, China</a:t>
            </a:r>
            <a:endParaRPr lang="en-GB" sz="6300" dirty="0"/>
          </a:p>
          <a:p>
            <a:pPr marL="635000" lvl="1" indent="0">
              <a:lnSpc>
                <a:spcPct val="130000"/>
              </a:lnSpc>
              <a:spcBef>
                <a:spcPts val="0"/>
              </a:spcBef>
              <a:spcAft>
                <a:spcPts val="600"/>
              </a:spcAft>
              <a:buNone/>
              <a:defRPr sz="4700"/>
            </a:pPr>
            <a:endParaRPr sz="6300" dirty="0"/>
          </a:p>
          <a:p>
            <a:pPr marL="635000" lvl="1" indent="0">
              <a:lnSpc>
                <a:spcPct val="130000"/>
              </a:lnSpc>
              <a:spcBef>
                <a:spcPts val="0"/>
              </a:spcBef>
              <a:spcAft>
                <a:spcPts val="600"/>
              </a:spcAft>
              <a:buNone/>
              <a:defRPr sz="4700"/>
            </a:pPr>
            <a:r>
              <a:rPr sz="6300" dirty="0"/>
              <a:t>Paul Spence (</a:t>
            </a:r>
            <a:r>
              <a:rPr sz="6300" dirty="0">
                <a:hlinkClick r:id="rId4"/>
              </a:rPr>
              <a:t>paul.spence@kcl.ac.uk</a:t>
            </a:r>
            <a:r>
              <a:rPr sz="6300" dirty="0"/>
              <a:t>)</a:t>
            </a:r>
            <a:endParaRPr lang="en-GB" sz="6300" dirty="0"/>
          </a:p>
          <a:p>
            <a:pPr marL="635000" lvl="1" indent="0">
              <a:lnSpc>
                <a:spcPct val="130000"/>
              </a:lnSpc>
              <a:spcBef>
                <a:spcPts val="0"/>
              </a:spcBef>
              <a:spcAft>
                <a:spcPts val="600"/>
              </a:spcAft>
              <a:buNone/>
              <a:defRPr sz="4700"/>
            </a:pPr>
            <a:r>
              <a:rPr sz="6300" dirty="0"/>
              <a:t>King's College London, United Kingdom</a:t>
            </a:r>
            <a:endParaRPr lang="en-GB" sz="6300" dirty="0"/>
          </a:p>
          <a:p>
            <a:pPr marL="635000" lvl="1" indent="0">
              <a:lnSpc>
                <a:spcPct val="130000"/>
              </a:lnSpc>
              <a:spcBef>
                <a:spcPts val="0"/>
              </a:spcBef>
              <a:spcAft>
                <a:spcPts val="600"/>
              </a:spcAft>
              <a:buNone/>
              <a:defRPr sz="4700"/>
            </a:pPr>
            <a:endParaRPr lang="en-GB" dirty="0"/>
          </a:p>
          <a:p>
            <a:pPr marL="635000" lvl="1" indent="0">
              <a:lnSpc>
                <a:spcPct val="130000"/>
              </a:lnSpc>
              <a:spcBef>
                <a:spcPts val="0"/>
              </a:spcBef>
              <a:spcAft>
                <a:spcPts val="600"/>
              </a:spcAft>
              <a:buNone/>
              <a:defRPr sz="4700"/>
            </a:pPr>
            <a:endParaRPr lang="en-GB" dirty="0"/>
          </a:p>
          <a:p>
            <a:pPr marL="0" indent="0">
              <a:lnSpc>
                <a:spcPct val="130000"/>
              </a:lnSpc>
              <a:spcBef>
                <a:spcPts val="0"/>
              </a:spcBef>
              <a:spcAft>
                <a:spcPts val="600"/>
              </a:spcAft>
              <a:buNone/>
              <a:defRPr sz="4700"/>
            </a:pPr>
            <a:r>
              <a:rPr lang="en-GB" i="1" dirty="0"/>
              <a:t>We would like to acknowledge the generous support of the UKCHA Collaborative Research Award in the Humanities for Scholars from China to Visit the UK, coordinated by the University of Exeter, and the grant from the Chinese Scholarship Council, both of which made it possible for us to design and carry out this research project.</a:t>
            </a:r>
          </a:p>
          <a:p>
            <a:pPr marL="635000" lvl="1" indent="0">
              <a:lnSpc>
                <a:spcPct val="130000"/>
              </a:lnSpc>
              <a:spcBef>
                <a:spcPts val="0"/>
              </a:spcBef>
              <a:spcAft>
                <a:spcPts val="600"/>
              </a:spcAft>
              <a:buNone/>
              <a:defRPr sz="4700"/>
            </a:pPr>
            <a:endParaRPr dirty="0"/>
          </a:p>
        </p:txBody>
      </p:sp>
      <p:sp>
        <p:nvSpPr>
          <p:cNvPr id="237" name="Transnational connections and barriers in DH: a UK-Chinese case study"/>
          <p:cNvSpPr txBox="1"/>
          <p:nvPr/>
        </p:nvSpPr>
        <p:spPr>
          <a:xfrm>
            <a:off x="1689100" y="39657"/>
            <a:ext cx="21005800" cy="9926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t>Transnational connections and barriers in DH: a UK-Chinese case study</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 name="2791752233286_.pic_hd.jpg" descr="2791752233286_.pic_hd.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127" name="BACKGROUND"/>
          <p:cNvSpPr txBox="1">
            <a:spLocks noGrp="1"/>
          </p:cNvSpPr>
          <p:nvPr>
            <p:ph type="title"/>
          </p:nvPr>
        </p:nvSpPr>
        <p:spPr>
          <a:xfrm>
            <a:off x="1689100" y="1706575"/>
            <a:ext cx="21005800" cy="992643"/>
          </a:xfrm>
          <a:prstGeom prst="rect">
            <a:avLst/>
          </a:prstGeom>
        </p:spPr>
        <p:txBody>
          <a:bodyPr/>
          <a:lstStyle>
            <a:lvl1pPr defTabSz="792479">
              <a:defRPr sz="5760" b="1">
                <a:latin typeface="Helvetica Neue"/>
                <a:ea typeface="Helvetica Neue"/>
                <a:cs typeface="Helvetica Neue"/>
                <a:sym typeface="Helvetica Neue"/>
              </a:defRPr>
            </a:lvl1pPr>
          </a:lstStyle>
          <a:p>
            <a:r>
              <a:rPr dirty="0"/>
              <a:t>BACKGROUND</a:t>
            </a:r>
            <a:r>
              <a:rPr lang="en-GB" dirty="0"/>
              <a:t> – PAUL SPENCE</a:t>
            </a:r>
            <a:endParaRPr dirty="0"/>
          </a:p>
        </p:txBody>
      </p:sp>
      <p:sp>
        <p:nvSpPr>
          <p:cNvPr id="128" name="How we met…"/>
          <p:cNvSpPr txBox="1">
            <a:spLocks noGrp="1"/>
          </p:cNvSpPr>
          <p:nvPr>
            <p:ph type="body" idx="1"/>
          </p:nvPr>
        </p:nvSpPr>
        <p:spPr>
          <a:prstGeom prst="rect">
            <a:avLst/>
          </a:prstGeom>
        </p:spPr>
        <p:txBody>
          <a:bodyPr>
            <a:noAutofit/>
          </a:bodyPr>
          <a:lstStyle/>
          <a:p>
            <a:pPr marL="0" indent="0">
              <a:lnSpc>
                <a:spcPts val="4500"/>
              </a:lnSpc>
              <a:spcBef>
                <a:spcPts val="0"/>
              </a:spcBef>
              <a:buNone/>
              <a:defRPr sz="4700"/>
            </a:pPr>
            <a:r>
              <a:rPr lang="es-ES" sz="3500" b="1" dirty="0"/>
              <a:t>Global </a:t>
            </a:r>
            <a:r>
              <a:rPr lang="es-ES" sz="3500" b="1" dirty="0" err="1"/>
              <a:t>diversity</a:t>
            </a:r>
            <a:r>
              <a:rPr lang="es-ES" sz="3500" b="1" dirty="0"/>
              <a:t> in DH</a:t>
            </a:r>
          </a:p>
          <a:p>
            <a:pPr>
              <a:lnSpc>
                <a:spcPts val="4500"/>
              </a:lnSpc>
              <a:spcBef>
                <a:spcPts val="0"/>
              </a:spcBef>
              <a:defRPr sz="4700"/>
            </a:pPr>
            <a:r>
              <a:rPr lang="es-ES" sz="3500" dirty="0"/>
              <a:t>2016-2019 Global </a:t>
            </a:r>
            <a:r>
              <a:rPr lang="es-ES" sz="3500" dirty="0" err="1"/>
              <a:t>diversity</a:t>
            </a:r>
            <a:r>
              <a:rPr lang="es-ES" sz="3500" dirty="0"/>
              <a:t> in digital </a:t>
            </a:r>
            <a:r>
              <a:rPr lang="es-ES" sz="3500" dirty="0" err="1"/>
              <a:t>humanities</a:t>
            </a:r>
            <a:r>
              <a:rPr lang="es-ES" sz="3500" dirty="0"/>
              <a:t>, &amp; </a:t>
            </a:r>
            <a:r>
              <a:rPr lang="es-ES" sz="3500" dirty="0" err="1"/>
              <a:t>Mexican</a:t>
            </a:r>
            <a:r>
              <a:rPr lang="es-ES" sz="3500" dirty="0"/>
              <a:t> </a:t>
            </a:r>
            <a:r>
              <a:rPr lang="es-ES" sz="3500" dirty="0" err="1"/>
              <a:t>study</a:t>
            </a:r>
            <a:endParaRPr lang="es-ES" sz="3500" dirty="0"/>
          </a:p>
          <a:p>
            <a:pPr>
              <a:lnSpc>
                <a:spcPts val="4500"/>
              </a:lnSpc>
              <a:spcBef>
                <a:spcPts val="0"/>
              </a:spcBef>
              <a:defRPr sz="4700"/>
            </a:pPr>
            <a:endParaRPr lang="es-ES" sz="3500" dirty="0"/>
          </a:p>
          <a:p>
            <a:pPr marL="0" indent="0">
              <a:lnSpc>
                <a:spcPts val="4500"/>
              </a:lnSpc>
              <a:spcBef>
                <a:spcPts val="0"/>
              </a:spcBef>
              <a:buNone/>
              <a:defRPr sz="4700"/>
            </a:pPr>
            <a:r>
              <a:rPr lang="es-ES" sz="3500" b="1" dirty="0"/>
              <a:t>Digital Modern Languages </a:t>
            </a:r>
          </a:p>
          <a:p>
            <a:pPr>
              <a:lnSpc>
                <a:spcPts val="4500"/>
              </a:lnSpc>
              <a:spcBef>
                <a:spcPts val="0"/>
              </a:spcBef>
              <a:defRPr sz="4700"/>
            </a:pPr>
            <a:r>
              <a:rPr lang="es-ES" sz="3500" dirty="0"/>
              <a:t>(Language </a:t>
            </a:r>
            <a:r>
              <a:rPr lang="es-ES" sz="3500" dirty="0" err="1"/>
              <a:t>Acts</a:t>
            </a:r>
            <a:r>
              <a:rPr lang="es-ES" sz="3500" dirty="0"/>
              <a:t> &amp; </a:t>
            </a:r>
            <a:r>
              <a:rPr lang="es-ES" sz="3500" dirty="0" err="1"/>
              <a:t>Worldmaking</a:t>
            </a:r>
            <a:r>
              <a:rPr lang="es-ES" sz="3500" dirty="0"/>
              <a:t> </a:t>
            </a:r>
            <a:r>
              <a:rPr lang="es-ES" sz="3500" dirty="0" err="1"/>
              <a:t>project</a:t>
            </a:r>
            <a:r>
              <a:rPr lang="es-ES" sz="3500" dirty="0"/>
              <a:t>)</a:t>
            </a:r>
          </a:p>
          <a:p>
            <a:pPr>
              <a:lnSpc>
                <a:spcPts val="4500"/>
              </a:lnSpc>
              <a:spcBef>
                <a:spcPts val="0"/>
              </a:spcBef>
              <a:defRPr sz="4700"/>
            </a:pPr>
            <a:r>
              <a:rPr lang="es-ES" sz="3500" dirty="0"/>
              <a:t>2019-2022 Digital transformations in Modern Languages</a:t>
            </a:r>
          </a:p>
          <a:p>
            <a:pPr>
              <a:lnSpc>
                <a:spcPts val="4500"/>
              </a:lnSpc>
              <a:spcBef>
                <a:spcPts val="0"/>
              </a:spcBef>
              <a:defRPr sz="4700"/>
            </a:pPr>
            <a:endParaRPr lang="es-ES" sz="3500" dirty="0"/>
          </a:p>
          <a:p>
            <a:pPr marL="0" indent="0">
              <a:lnSpc>
                <a:spcPts val="4500"/>
              </a:lnSpc>
              <a:spcBef>
                <a:spcPts val="0"/>
              </a:spcBef>
              <a:buNone/>
              <a:defRPr sz="4700"/>
            </a:pPr>
            <a:r>
              <a:rPr lang="es-ES" sz="3500" b="1" dirty="0"/>
              <a:t>Digital </a:t>
            </a:r>
            <a:r>
              <a:rPr lang="es-ES" sz="3500" b="1" dirty="0" err="1"/>
              <a:t>Multilingualism</a:t>
            </a:r>
            <a:r>
              <a:rPr lang="es-ES" sz="3500" b="1" dirty="0"/>
              <a:t>/</a:t>
            </a:r>
            <a:r>
              <a:rPr lang="es-ES" sz="3500" b="1" dirty="0" err="1"/>
              <a:t>Multilingual</a:t>
            </a:r>
            <a:r>
              <a:rPr lang="es-ES" sz="3500" b="1" dirty="0"/>
              <a:t> DH</a:t>
            </a:r>
          </a:p>
          <a:p>
            <a:pPr>
              <a:lnSpc>
                <a:spcPts val="4500"/>
              </a:lnSpc>
              <a:spcBef>
                <a:spcPts val="0"/>
              </a:spcBef>
              <a:defRPr sz="4700"/>
            </a:pPr>
            <a:r>
              <a:rPr lang="es-ES" sz="3500" dirty="0"/>
              <a:t>2022-now </a:t>
            </a:r>
            <a:r>
              <a:rPr lang="es-ES" sz="3500" dirty="0" err="1"/>
              <a:t>Disrupting</a:t>
            </a:r>
            <a:r>
              <a:rPr lang="es-ES" sz="3500" dirty="0"/>
              <a:t> Digital </a:t>
            </a:r>
            <a:r>
              <a:rPr lang="es-ES" sz="3500" dirty="0" err="1"/>
              <a:t>Monolingualism</a:t>
            </a:r>
            <a:endParaRPr lang="es-ES" sz="3500" dirty="0"/>
          </a:p>
          <a:p>
            <a:pPr>
              <a:lnSpc>
                <a:spcPts val="4500"/>
              </a:lnSpc>
              <a:spcBef>
                <a:spcPts val="0"/>
              </a:spcBef>
              <a:defRPr sz="4700"/>
            </a:pPr>
            <a:r>
              <a:rPr lang="es-ES" sz="3500" dirty="0"/>
              <a:t>2022-now DH and </a:t>
            </a:r>
            <a:r>
              <a:rPr lang="es-ES" sz="3500" dirty="0" err="1"/>
              <a:t>low</a:t>
            </a:r>
            <a:r>
              <a:rPr lang="es-ES" sz="3500" dirty="0"/>
              <a:t> </a:t>
            </a:r>
            <a:r>
              <a:rPr lang="es-ES" sz="3500" dirty="0" err="1"/>
              <a:t>resourced</a:t>
            </a:r>
            <a:r>
              <a:rPr lang="es-ES" sz="3500" dirty="0"/>
              <a:t> </a:t>
            </a:r>
            <a:r>
              <a:rPr lang="es-ES" sz="3500" dirty="0" err="1"/>
              <a:t>languages</a:t>
            </a:r>
            <a:endParaRPr lang="es-ES" sz="3500" dirty="0"/>
          </a:p>
          <a:p>
            <a:pPr>
              <a:lnSpc>
                <a:spcPts val="4500"/>
              </a:lnSpc>
              <a:spcBef>
                <a:spcPts val="0"/>
              </a:spcBef>
              <a:defRPr sz="4700"/>
            </a:pPr>
            <a:endParaRPr lang="es-ES" sz="3500" dirty="0"/>
          </a:p>
          <a:p>
            <a:pPr marL="0" indent="0">
              <a:lnSpc>
                <a:spcPts val="4500"/>
              </a:lnSpc>
              <a:spcBef>
                <a:spcPts val="0"/>
              </a:spcBef>
              <a:buNone/>
              <a:defRPr sz="4700"/>
            </a:pPr>
            <a:r>
              <a:rPr lang="es-ES" sz="3500" b="1" dirty="0"/>
              <a:t>Global </a:t>
            </a:r>
            <a:r>
              <a:rPr lang="es-ES" sz="3500" b="1" dirty="0" err="1"/>
              <a:t>diversity</a:t>
            </a:r>
            <a:r>
              <a:rPr lang="es-ES" sz="3500" b="1" dirty="0"/>
              <a:t> in DH </a:t>
            </a:r>
            <a:r>
              <a:rPr lang="es-ES" sz="3500" b="1" dirty="0" err="1"/>
              <a:t>infrastructures</a:t>
            </a:r>
            <a:endParaRPr lang="es-ES" sz="3500" b="1" dirty="0"/>
          </a:p>
          <a:p>
            <a:pPr>
              <a:lnSpc>
                <a:spcPts val="4500"/>
              </a:lnSpc>
              <a:spcBef>
                <a:spcPts val="0"/>
              </a:spcBef>
              <a:defRPr sz="4700"/>
            </a:pPr>
            <a:r>
              <a:rPr lang="es-ES" sz="3500" dirty="0"/>
              <a:t>Local/regional </a:t>
            </a:r>
            <a:r>
              <a:rPr lang="es-ES" sz="3500" dirty="0" err="1"/>
              <a:t>focus</a:t>
            </a:r>
            <a:endParaRPr lang="es-ES" sz="3500" dirty="0"/>
          </a:p>
          <a:p>
            <a:pPr>
              <a:lnSpc>
                <a:spcPts val="4500"/>
              </a:lnSpc>
              <a:spcBef>
                <a:spcPts val="0"/>
              </a:spcBef>
              <a:defRPr sz="4700"/>
            </a:pPr>
            <a:r>
              <a:rPr lang="es-ES" sz="3500" dirty="0"/>
              <a:t>2024-now DH </a:t>
            </a:r>
            <a:r>
              <a:rPr lang="es-ES" sz="3500" dirty="0" err="1"/>
              <a:t>infrastructures</a:t>
            </a:r>
            <a:r>
              <a:rPr lang="es-ES" sz="3500" dirty="0"/>
              <a:t> in </a:t>
            </a:r>
            <a:r>
              <a:rPr lang="es-ES" sz="3500" dirty="0" err="1"/>
              <a:t>Spain</a:t>
            </a:r>
            <a:r>
              <a:rPr lang="es-ES" sz="3500" dirty="0"/>
              <a:t>/</a:t>
            </a:r>
            <a:r>
              <a:rPr lang="es-ES" sz="3500" dirty="0" err="1"/>
              <a:t>Latin</a:t>
            </a:r>
            <a:r>
              <a:rPr lang="es-ES" sz="3500" dirty="0"/>
              <a:t> </a:t>
            </a:r>
            <a:r>
              <a:rPr lang="es-ES" sz="3500" dirty="0" err="1"/>
              <a:t>America</a:t>
            </a:r>
            <a:r>
              <a:rPr lang="es-ES" sz="3500" dirty="0"/>
              <a:t> (</a:t>
            </a:r>
            <a:r>
              <a:rPr lang="es-ES" sz="3500" dirty="0" err="1"/>
              <a:t>chapter</a:t>
            </a:r>
            <a:r>
              <a:rPr lang="es-ES" sz="3500" dirty="0"/>
              <a:t> </a:t>
            </a:r>
            <a:r>
              <a:rPr lang="es-ES" sz="3500" dirty="0" err="1"/>
              <a:t>pending</a:t>
            </a:r>
            <a:r>
              <a:rPr lang="es-ES" sz="3500" dirty="0"/>
              <a:t>)</a:t>
            </a:r>
          </a:p>
          <a:p>
            <a:pPr>
              <a:lnSpc>
                <a:spcPts val="4500"/>
              </a:lnSpc>
              <a:spcBef>
                <a:spcPts val="0"/>
              </a:spcBef>
              <a:defRPr sz="4700"/>
            </a:pPr>
            <a:r>
              <a:rPr lang="es-ES" sz="3500" dirty="0"/>
              <a:t>2024 UK-China </a:t>
            </a:r>
            <a:r>
              <a:rPr lang="es-ES" sz="3500" dirty="0" err="1"/>
              <a:t>study</a:t>
            </a:r>
            <a:r>
              <a:rPr lang="es-ES" sz="3500" dirty="0"/>
              <a:t> (</a:t>
            </a:r>
            <a:r>
              <a:rPr lang="es-ES" sz="3500" dirty="0" err="1"/>
              <a:t>with</a:t>
            </a:r>
            <a:r>
              <a:rPr lang="es-ES" sz="3500" dirty="0"/>
              <a:t> Chen Jing)</a:t>
            </a:r>
            <a:endParaRPr lang="en-GB" sz="3500" dirty="0"/>
          </a:p>
        </p:txBody>
      </p:sp>
      <p:sp>
        <p:nvSpPr>
          <p:cNvPr id="129" name="Transnational connections and barriers in DH: a UK-Chinese case study"/>
          <p:cNvSpPr txBox="1"/>
          <p:nvPr/>
        </p:nvSpPr>
        <p:spPr>
          <a:xfrm>
            <a:off x="1689100" y="39657"/>
            <a:ext cx="21005800" cy="9926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t>Transnational connections and barriers in DH: a UK-Chinese case study</a:t>
            </a:r>
          </a:p>
        </p:txBody>
      </p:sp>
      <p:pic>
        <p:nvPicPr>
          <p:cNvPr id="2" name="Picture 1">
            <a:extLst>
              <a:ext uri="{FF2B5EF4-FFF2-40B4-BE49-F238E27FC236}">
                <a16:creationId xmlns:a16="http://schemas.microsoft.com/office/drawing/2014/main" id="{ED17DC4A-0849-EED8-4320-A06DA08900E2}"/>
              </a:ext>
            </a:extLst>
          </p:cNvPr>
          <p:cNvPicPr>
            <a:picLocks noChangeAspect="1"/>
          </p:cNvPicPr>
          <p:nvPr/>
        </p:nvPicPr>
        <p:blipFill>
          <a:blip r:embed="rId3"/>
          <a:stretch>
            <a:fillRect/>
          </a:stretch>
        </p:blipFill>
        <p:spPr>
          <a:xfrm>
            <a:off x="19538685" y="-53252"/>
            <a:ext cx="5044670" cy="7103988"/>
          </a:xfrm>
          <a:prstGeom prst="rect">
            <a:avLst/>
          </a:prstGeom>
        </p:spPr>
      </p:pic>
      <p:pic>
        <p:nvPicPr>
          <p:cNvPr id="3" name="Picture 2">
            <a:extLst>
              <a:ext uri="{FF2B5EF4-FFF2-40B4-BE49-F238E27FC236}">
                <a16:creationId xmlns:a16="http://schemas.microsoft.com/office/drawing/2014/main" id="{AEB29A70-7071-9846-16B9-EADB92F08628}"/>
              </a:ext>
            </a:extLst>
          </p:cNvPr>
          <p:cNvPicPr>
            <a:picLocks noChangeAspect="1"/>
          </p:cNvPicPr>
          <p:nvPr/>
        </p:nvPicPr>
        <p:blipFill>
          <a:blip r:embed="rId4"/>
          <a:stretch>
            <a:fillRect/>
          </a:stretch>
        </p:blipFill>
        <p:spPr>
          <a:xfrm>
            <a:off x="19538685" y="6586862"/>
            <a:ext cx="5019270" cy="7129140"/>
          </a:xfrm>
          <a:prstGeom prst="rect">
            <a:avLst/>
          </a:prstGeom>
          <a:ln>
            <a:solidFill>
              <a:schemeClr val="tx1"/>
            </a:solidFill>
          </a:ln>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 name="2791752233286_.pic_hd.jpg" descr="2791752233286_.pic_hd.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132" name="OUR STUDY, METHODS"/>
          <p:cNvSpPr txBox="1">
            <a:spLocks noGrp="1"/>
          </p:cNvSpPr>
          <p:nvPr>
            <p:ph type="title"/>
          </p:nvPr>
        </p:nvSpPr>
        <p:spPr>
          <a:xfrm>
            <a:off x="1689100" y="1706575"/>
            <a:ext cx="21005800" cy="992643"/>
          </a:xfrm>
          <a:prstGeom prst="rect">
            <a:avLst/>
          </a:prstGeom>
        </p:spPr>
        <p:txBody>
          <a:bodyPr/>
          <a:lstStyle>
            <a:lvl1pPr defTabSz="792479">
              <a:defRPr sz="5760" b="1">
                <a:latin typeface="Helvetica Neue"/>
                <a:ea typeface="Helvetica Neue"/>
                <a:cs typeface="Helvetica Neue"/>
                <a:sym typeface="Helvetica Neue"/>
              </a:defRPr>
            </a:lvl1pPr>
          </a:lstStyle>
          <a:p>
            <a:r>
              <a:t>OUR STUDY, METHODS</a:t>
            </a:r>
          </a:p>
        </p:txBody>
      </p:sp>
      <p:sp>
        <p:nvSpPr>
          <p:cNvPr id="133" name="a bi-national study comparing attitudes towards digital humanities in China and the UK.…"/>
          <p:cNvSpPr txBox="1">
            <a:spLocks noGrp="1"/>
          </p:cNvSpPr>
          <p:nvPr>
            <p:ph type="body" idx="1"/>
          </p:nvPr>
        </p:nvSpPr>
        <p:spPr>
          <a:xfrm>
            <a:off x="1689100" y="3149600"/>
            <a:ext cx="19185346" cy="9296400"/>
          </a:xfrm>
          <a:prstGeom prst="rect">
            <a:avLst/>
          </a:prstGeom>
        </p:spPr>
        <p:txBody>
          <a:bodyPr>
            <a:normAutofit/>
          </a:bodyPr>
          <a:lstStyle/>
          <a:p>
            <a:pPr>
              <a:lnSpc>
                <a:spcPct val="150000"/>
              </a:lnSpc>
              <a:spcBef>
                <a:spcPts val="0"/>
              </a:spcBef>
              <a:spcAft>
                <a:spcPts val="600"/>
              </a:spcAft>
              <a:defRPr sz="4700"/>
            </a:pPr>
            <a:r>
              <a:rPr lang="en-GB" dirty="0"/>
              <a:t>A</a:t>
            </a:r>
            <a:r>
              <a:rPr dirty="0"/>
              <a:t> bi-national study comparing attitudes towards digital humanities in China and the UK.</a:t>
            </a:r>
            <a:endParaRPr sz="1200" dirty="0">
              <a:latin typeface="Times Roman"/>
              <a:ea typeface="Times Roman"/>
              <a:cs typeface="Times Roman"/>
              <a:sym typeface="Times Roman"/>
            </a:endParaRPr>
          </a:p>
          <a:p>
            <a:pPr>
              <a:lnSpc>
                <a:spcPct val="150000"/>
              </a:lnSpc>
              <a:spcBef>
                <a:spcPts val="0"/>
              </a:spcBef>
              <a:spcAft>
                <a:spcPts val="600"/>
              </a:spcAft>
              <a:defRPr sz="4700"/>
            </a:pPr>
            <a:r>
              <a:rPr dirty="0"/>
              <a:t>45 in-depth interviews with academics, funders, policymakers, and professionals across the cultural and technological sectors.</a:t>
            </a:r>
            <a:endParaRPr lang="en-GB" dirty="0"/>
          </a:p>
          <a:p>
            <a:pPr>
              <a:lnSpc>
                <a:spcPct val="150000"/>
              </a:lnSpc>
              <a:spcBef>
                <a:spcPts val="0"/>
              </a:spcBef>
              <a:spcAft>
                <a:spcPts val="600"/>
              </a:spcAft>
              <a:defRPr sz="4700"/>
            </a:pPr>
            <a:r>
              <a:rPr lang="en-GB" dirty="0"/>
              <a:t>The interviews explored:</a:t>
            </a:r>
          </a:p>
          <a:p>
            <a:pPr lvl="1">
              <a:lnSpc>
                <a:spcPct val="150000"/>
              </a:lnSpc>
              <a:spcBef>
                <a:spcPts val="0"/>
              </a:spcBef>
              <a:spcAft>
                <a:spcPts val="600"/>
              </a:spcAft>
              <a:defRPr sz="4700"/>
            </a:pPr>
            <a:r>
              <a:rPr lang="en-GB" dirty="0"/>
              <a:t>Local conditions shaping DH knowledge production </a:t>
            </a:r>
          </a:p>
          <a:p>
            <a:pPr lvl="1">
              <a:lnSpc>
                <a:spcPct val="150000"/>
              </a:lnSpc>
              <a:spcBef>
                <a:spcPts val="0"/>
              </a:spcBef>
              <a:spcAft>
                <a:spcPts val="600"/>
              </a:spcAft>
              <a:defRPr sz="4700"/>
            </a:pPr>
            <a:r>
              <a:rPr lang="en-GB" dirty="0"/>
              <a:t>Their connection to transnational dynamics in DH</a:t>
            </a:r>
            <a:endParaRPr sz="1200" dirty="0">
              <a:latin typeface="Times Roman"/>
              <a:ea typeface="Times Roman"/>
              <a:cs typeface="Times Roman"/>
              <a:sym typeface="Times Roman"/>
            </a:endParaRPr>
          </a:p>
        </p:txBody>
      </p:sp>
      <p:sp>
        <p:nvSpPr>
          <p:cNvPr id="134" name="Transnational connections and barriers in DH: a UK-Chinese case study"/>
          <p:cNvSpPr txBox="1"/>
          <p:nvPr/>
        </p:nvSpPr>
        <p:spPr>
          <a:xfrm>
            <a:off x="1689100" y="39657"/>
            <a:ext cx="21005800" cy="9926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t>Transnational connections and barriers in DH: a UK-Chinese case study</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CF7ED"/>
        </a:solidFill>
        <a:effectLst/>
      </p:bgPr>
    </p:bg>
    <p:spTree>
      <p:nvGrpSpPr>
        <p:cNvPr id="1" name="">
          <a:extLst>
            <a:ext uri="{FF2B5EF4-FFF2-40B4-BE49-F238E27FC236}">
              <a16:creationId xmlns:a16="http://schemas.microsoft.com/office/drawing/2014/main" id="{2332BEDA-E823-A46A-AE9A-40707B0426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B767E5-5975-0F71-BFA0-5C069766D9B0}"/>
              </a:ext>
            </a:extLst>
          </p:cNvPr>
          <p:cNvSpPr>
            <a:spLocks noGrp="1"/>
          </p:cNvSpPr>
          <p:nvPr>
            <p:ph type="title"/>
          </p:nvPr>
        </p:nvSpPr>
        <p:spPr>
          <a:xfrm>
            <a:off x="3962400" y="549276"/>
            <a:ext cx="16459200" cy="720724"/>
          </a:xfrm>
        </p:spPr>
        <p:txBody>
          <a:bodyPr>
            <a:noAutofit/>
          </a:bodyPr>
          <a:lstStyle/>
          <a:p>
            <a:r>
              <a:rPr lang="en-GB" sz="4000" b="1" dirty="0"/>
              <a:t>AREAS COVERED</a:t>
            </a:r>
          </a:p>
        </p:txBody>
      </p:sp>
      <p:sp>
        <p:nvSpPr>
          <p:cNvPr id="14" name="TextBox 13">
            <a:extLst>
              <a:ext uri="{FF2B5EF4-FFF2-40B4-BE49-F238E27FC236}">
                <a16:creationId xmlns:a16="http://schemas.microsoft.com/office/drawing/2014/main" id="{A063505F-DBA1-2476-AA0F-EBA886AFD720}"/>
              </a:ext>
            </a:extLst>
          </p:cNvPr>
          <p:cNvSpPr txBox="1"/>
          <p:nvPr/>
        </p:nvSpPr>
        <p:spPr>
          <a:xfrm>
            <a:off x="17266227" y="3952714"/>
            <a:ext cx="6592394" cy="4216539"/>
          </a:xfrm>
          <a:prstGeom prst="rect">
            <a:avLst/>
          </a:prstGeom>
          <a:noFill/>
        </p:spPr>
        <p:txBody>
          <a:bodyPr wrap="square">
            <a:spAutoFit/>
          </a:bodyPr>
          <a:lstStyle/>
          <a:p>
            <a:pPr algn="l" defTabSz="914400" hangingPunct="1"/>
            <a:r>
              <a:rPr lang="en-GB" sz="4400" kern="1200" dirty="0">
                <a:solidFill>
                  <a:srgbClr val="009900"/>
                </a:solidFill>
                <a:latin typeface="Calibri"/>
                <a:ea typeface="+mn-ea"/>
                <a:cs typeface="+mn-cs"/>
              </a:rPr>
              <a:t>COLLABORATIONS BEYOND ACADEMIA</a:t>
            </a:r>
          </a:p>
          <a:p>
            <a:pPr marL="342900" indent="-342900" algn="l" defTabSz="914400" hangingPunct="1">
              <a:buFont typeface="Wingdings" panose="05000000000000000000" pitchFamily="2" charset="2"/>
              <a:buChar char="§"/>
              <a:defRPr sz="1200">
                <a:solidFill>
                  <a:srgbClr val="000000"/>
                </a:solidFill>
              </a:defRPr>
            </a:pPr>
            <a:r>
              <a:rPr lang="en-GB" sz="3600" b="0" kern="1200" dirty="0">
                <a:latin typeface="Calibri"/>
                <a:ea typeface="+mn-ea"/>
                <a:cs typeface="+mn-cs"/>
              </a:rPr>
              <a:t>Collaborations with the GLAM sector</a:t>
            </a:r>
          </a:p>
          <a:p>
            <a:pPr marL="342900" indent="-342900" algn="l" defTabSz="914400" hangingPunct="1">
              <a:buFont typeface="Wingdings" panose="05000000000000000000" pitchFamily="2" charset="2"/>
              <a:buChar char="§"/>
              <a:defRPr sz="1200">
                <a:solidFill>
                  <a:srgbClr val="000000"/>
                </a:solidFill>
              </a:defRPr>
            </a:pPr>
            <a:r>
              <a:rPr lang="en-GB" sz="3600" b="0" kern="1200" dirty="0">
                <a:latin typeface="Calibri"/>
                <a:ea typeface="+mn-ea"/>
                <a:cs typeface="+mn-cs"/>
              </a:rPr>
              <a:t>Collaborations beyond academia/with commercial sector</a:t>
            </a:r>
          </a:p>
        </p:txBody>
      </p:sp>
      <p:sp>
        <p:nvSpPr>
          <p:cNvPr id="16" name="TextBox 15">
            <a:extLst>
              <a:ext uri="{FF2B5EF4-FFF2-40B4-BE49-F238E27FC236}">
                <a16:creationId xmlns:a16="http://schemas.microsoft.com/office/drawing/2014/main" id="{073735DE-B37E-CA72-215C-5B3A88FDB072}"/>
              </a:ext>
            </a:extLst>
          </p:cNvPr>
          <p:cNvSpPr txBox="1"/>
          <p:nvPr/>
        </p:nvSpPr>
        <p:spPr>
          <a:xfrm>
            <a:off x="1317534" y="7435420"/>
            <a:ext cx="6691551" cy="2431435"/>
          </a:xfrm>
          <a:prstGeom prst="rect">
            <a:avLst/>
          </a:prstGeom>
          <a:noFill/>
        </p:spPr>
        <p:txBody>
          <a:bodyPr wrap="square">
            <a:spAutoFit/>
          </a:bodyPr>
          <a:lstStyle/>
          <a:p>
            <a:pPr algn="l" defTabSz="914400" hangingPunct="1"/>
            <a:r>
              <a:rPr lang="en-GB" sz="4400" kern="1200" dirty="0">
                <a:solidFill>
                  <a:srgbClr val="CC9900"/>
                </a:solidFill>
                <a:latin typeface="Calibri"/>
                <a:ea typeface="+mn-ea"/>
                <a:cs typeface="+mn-cs"/>
              </a:rPr>
              <a:t>GLOBAL VISIBILITY</a:t>
            </a:r>
          </a:p>
          <a:p>
            <a:pPr marL="342900" indent="-342900" algn="l" defTabSz="914400" hangingPunct="1">
              <a:buFont typeface="Wingdings" panose="05000000000000000000" pitchFamily="2" charset="2"/>
              <a:buChar char="§"/>
              <a:defRPr sz="1200">
                <a:solidFill>
                  <a:srgbClr val="000000"/>
                </a:solidFill>
              </a:defRPr>
            </a:pPr>
            <a:r>
              <a:rPr lang="en-GB" sz="3600" b="0" kern="1200" dirty="0">
                <a:latin typeface="Calibri"/>
                <a:ea typeface="+mn-ea"/>
                <a:cs typeface="+mn-cs"/>
              </a:rPr>
              <a:t>Perceived visibility on the global stage</a:t>
            </a:r>
          </a:p>
          <a:p>
            <a:pPr marL="342900" indent="-342900" algn="l" defTabSz="914400" hangingPunct="1">
              <a:buFont typeface="Wingdings" panose="05000000000000000000" pitchFamily="2" charset="2"/>
              <a:buChar char="§"/>
              <a:defRPr sz="1200">
                <a:solidFill>
                  <a:srgbClr val="000000"/>
                </a:solidFill>
              </a:defRPr>
            </a:pPr>
            <a:r>
              <a:rPr lang="en-GB" sz="3600" b="0" kern="1200" dirty="0">
                <a:latin typeface="Calibri"/>
                <a:ea typeface="+mn-ea"/>
                <a:cs typeface="+mn-cs"/>
              </a:rPr>
              <a:t>Language and communication</a:t>
            </a:r>
          </a:p>
        </p:txBody>
      </p:sp>
      <p:sp>
        <p:nvSpPr>
          <p:cNvPr id="18" name="TextBox 17">
            <a:extLst>
              <a:ext uri="{FF2B5EF4-FFF2-40B4-BE49-F238E27FC236}">
                <a16:creationId xmlns:a16="http://schemas.microsoft.com/office/drawing/2014/main" id="{2EC121D1-E1BB-3D8A-D385-1E9E62A4425F}"/>
              </a:ext>
            </a:extLst>
          </p:cNvPr>
          <p:cNvSpPr txBox="1"/>
          <p:nvPr/>
        </p:nvSpPr>
        <p:spPr>
          <a:xfrm>
            <a:off x="1330482" y="1466972"/>
            <a:ext cx="6405133" cy="5201424"/>
          </a:xfrm>
          <a:prstGeom prst="rect">
            <a:avLst/>
          </a:prstGeom>
          <a:noFill/>
        </p:spPr>
        <p:txBody>
          <a:bodyPr wrap="square">
            <a:spAutoFit/>
          </a:bodyPr>
          <a:lstStyle/>
          <a:p>
            <a:pPr algn="l" defTabSz="914400" hangingPunct="1"/>
            <a:r>
              <a:rPr lang="en-GB" sz="4400" kern="1200" dirty="0">
                <a:solidFill>
                  <a:srgbClr val="008080"/>
                </a:solidFill>
                <a:latin typeface="Calibri"/>
                <a:ea typeface="+mn-ea"/>
                <a:cs typeface="+mn-cs"/>
              </a:rPr>
              <a:t>GENERAL FINDINGS</a:t>
            </a:r>
          </a:p>
          <a:p>
            <a:pPr marL="571500" indent="-571500" algn="l" defTabSz="914400" hangingPunct="1">
              <a:buFont typeface="Wingdings" panose="05000000000000000000" pitchFamily="2" charset="2"/>
              <a:buChar char="§"/>
              <a:defRPr sz="1200">
                <a:solidFill>
                  <a:srgbClr val="000000"/>
                </a:solidFill>
              </a:defRPr>
            </a:pPr>
            <a:r>
              <a:rPr lang="en-GB" sz="3600" b="0" kern="1200" dirty="0">
                <a:latin typeface="Calibri"/>
                <a:ea typeface="+mn-ea"/>
                <a:cs typeface="+mn-cs"/>
              </a:rPr>
              <a:t>Infrastructure</a:t>
            </a:r>
          </a:p>
          <a:p>
            <a:pPr marL="571500" indent="-571500" algn="l" defTabSz="914400" hangingPunct="1">
              <a:buFont typeface="Wingdings" panose="05000000000000000000" pitchFamily="2" charset="2"/>
              <a:buChar char="§"/>
              <a:defRPr sz="1200">
                <a:solidFill>
                  <a:srgbClr val="000000"/>
                </a:solidFill>
              </a:defRPr>
            </a:pPr>
            <a:r>
              <a:rPr lang="en-GB" sz="3600" b="0" kern="1200" dirty="0">
                <a:latin typeface="Calibri"/>
                <a:ea typeface="+mn-ea"/>
                <a:cs typeface="+mn-cs"/>
              </a:rPr>
              <a:t>Professionalisation and institutional structures</a:t>
            </a:r>
          </a:p>
          <a:p>
            <a:pPr marL="571500" indent="-571500" algn="l" defTabSz="914400" hangingPunct="1">
              <a:buFont typeface="Wingdings" panose="05000000000000000000" pitchFamily="2" charset="2"/>
              <a:buChar char="§"/>
              <a:defRPr sz="1200">
                <a:solidFill>
                  <a:srgbClr val="000000"/>
                </a:solidFill>
              </a:defRPr>
            </a:pPr>
            <a:r>
              <a:rPr lang="en-GB" sz="3600" b="0" kern="1200" dirty="0">
                <a:latin typeface="Calibri"/>
                <a:ea typeface="+mn-ea"/>
                <a:cs typeface="+mn-cs"/>
              </a:rPr>
              <a:t>Current state of DH as a field</a:t>
            </a:r>
          </a:p>
          <a:p>
            <a:pPr marL="571500" indent="-571500" algn="l" defTabSz="914400" hangingPunct="1">
              <a:buFont typeface="Wingdings" panose="05000000000000000000" pitchFamily="2" charset="2"/>
              <a:buChar char="§"/>
              <a:defRPr sz="1200">
                <a:solidFill>
                  <a:srgbClr val="000000"/>
                </a:solidFill>
              </a:defRPr>
            </a:pPr>
            <a:r>
              <a:rPr lang="en-GB" sz="3600" b="0" kern="1200" dirty="0">
                <a:latin typeface="Calibri"/>
                <a:ea typeface="+mn-ea"/>
                <a:cs typeface="+mn-cs"/>
              </a:rPr>
              <a:t>Funding</a:t>
            </a:r>
          </a:p>
          <a:p>
            <a:pPr marL="571500" indent="-571500" algn="l" defTabSz="914400" hangingPunct="1">
              <a:buFont typeface="Wingdings" panose="05000000000000000000" pitchFamily="2" charset="2"/>
              <a:buChar char="§"/>
              <a:defRPr sz="1200">
                <a:solidFill>
                  <a:srgbClr val="000000"/>
                </a:solidFill>
              </a:defRPr>
            </a:pPr>
            <a:r>
              <a:rPr lang="en-GB" sz="3600" b="0" kern="1200" dirty="0">
                <a:latin typeface="Calibri"/>
              </a:rPr>
              <a:t>Ev</a:t>
            </a:r>
            <a:r>
              <a:rPr lang="en-GB" sz="3600" b="0" kern="1200" dirty="0">
                <a:latin typeface="Calibri"/>
                <a:ea typeface="+mn-ea"/>
                <a:cs typeface="+mn-cs"/>
              </a:rPr>
              <a:t>aluating digital humanities research</a:t>
            </a:r>
          </a:p>
          <a:p>
            <a:pPr marL="571500" indent="-571500" algn="l" defTabSz="914400" hangingPunct="1">
              <a:buFont typeface="Wingdings" panose="05000000000000000000" pitchFamily="2" charset="2"/>
              <a:buChar char="§"/>
              <a:defRPr sz="1200">
                <a:solidFill>
                  <a:srgbClr val="000000"/>
                </a:solidFill>
              </a:defRPr>
            </a:pPr>
            <a:r>
              <a:rPr lang="en-GB" sz="3600" b="0" kern="1200" dirty="0">
                <a:latin typeface="Calibri"/>
                <a:ea typeface="+mn-ea"/>
                <a:cs typeface="+mn-cs"/>
              </a:rPr>
              <a:t>Teaching and training</a:t>
            </a:r>
          </a:p>
        </p:txBody>
      </p:sp>
      <p:sp>
        <p:nvSpPr>
          <p:cNvPr id="20" name="TextBox 19">
            <a:extLst>
              <a:ext uri="{FF2B5EF4-FFF2-40B4-BE49-F238E27FC236}">
                <a16:creationId xmlns:a16="http://schemas.microsoft.com/office/drawing/2014/main" id="{FB5332DC-AE46-A840-03B4-66042082368A}"/>
              </a:ext>
            </a:extLst>
          </p:cNvPr>
          <p:cNvSpPr txBox="1"/>
          <p:nvPr/>
        </p:nvSpPr>
        <p:spPr>
          <a:xfrm>
            <a:off x="8584927" y="1420876"/>
            <a:ext cx="6995959" cy="2431435"/>
          </a:xfrm>
          <a:prstGeom prst="rect">
            <a:avLst/>
          </a:prstGeom>
          <a:noFill/>
        </p:spPr>
        <p:txBody>
          <a:bodyPr wrap="square">
            <a:spAutoFit/>
          </a:bodyPr>
          <a:lstStyle/>
          <a:p>
            <a:pPr defTabSz="914400" hangingPunct="1"/>
            <a:r>
              <a:rPr lang="en-GB" sz="4400" kern="1200" dirty="0">
                <a:solidFill>
                  <a:srgbClr val="FF6600"/>
                </a:solidFill>
                <a:latin typeface="Calibri"/>
                <a:ea typeface="+mn-ea"/>
                <a:cs typeface="+mn-cs"/>
              </a:rPr>
              <a:t>THE COMPUTATIONAL TURN</a:t>
            </a:r>
          </a:p>
          <a:p>
            <a:pPr marL="1485900" lvl="1" indent="-571500" algn="l" defTabSz="914400" hangingPunct="1">
              <a:buFont typeface="Wingdings" panose="05000000000000000000" pitchFamily="2" charset="2"/>
              <a:buChar char="§"/>
              <a:defRPr sz="1200">
                <a:solidFill>
                  <a:srgbClr val="000000"/>
                </a:solidFill>
              </a:defRPr>
            </a:pPr>
            <a:r>
              <a:rPr lang="en-GB" sz="3600" b="0" kern="1200" dirty="0">
                <a:latin typeface="Calibri"/>
                <a:ea typeface="+mn-ea"/>
                <a:cs typeface="+mn-cs"/>
              </a:rPr>
              <a:t>Computational humanities</a:t>
            </a:r>
          </a:p>
          <a:p>
            <a:pPr marL="1485900" lvl="1" indent="-571500" algn="l" defTabSz="914400" hangingPunct="1">
              <a:buFont typeface="Wingdings" panose="05000000000000000000" pitchFamily="2" charset="2"/>
              <a:buChar char="§"/>
              <a:defRPr sz="1200">
                <a:solidFill>
                  <a:srgbClr val="000000"/>
                </a:solidFill>
              </a:defRPr>
            </a:pPr>
            <a:r>
              <a:rPr lang="en-GB" sz="3600" b="0" kern="1200" dirty="0">
                <a:latin typeface="Calibri"/>
                <a:ea typeface="+mn-ea"/>
                <a:cs typeface="+mn-cs"/>
              </a:rPr>
              <a:t>Data and collections at scale</a:t>
            </a:r>
          </a:p>
          <a:p>
            <a:pPr marL="1485900" lvl="1" indent="-571500" algn="l" defTabSz="914400" hangingPunct="1">
              <a:buFont typeface="Wingdings" panose="05000000000000000000" pitchFamily="2" charset="2"/>
              <a:buChar char="§"/>
              <a:defRPr sz="1200">
                <a:solidFill>
                  <a:srgbClr val="000000"/>
                </a:solidFill>
              </a:defRPr>
            </a:pPr>
            <a:r>
              <a:rPr lang="en-GB" sz="3600" b="0" kern="1200" dirty="0">
                <a:latin typeface="Calibri"/>
                <a:ea typeface="+mn-ea"/>
                <a:cs typeface="+mn-cs"/>
              </a:rPr>
              <a:t>AI and DH</a:t>
            </a:r>
          </a:p>
        </p:txBody>
      </p:sp>
      <p:sp>
        <p:nvSpPr>
          <p:cNvPr id="22" name="TextBox 21">
            <a:extLst>
              <a:ext uri="{FF2B5EF4-FFF2-40B4-BE49-F238E27FC236}">
                <a16:creationId xmlns:a16="http://schemas.microsoft.com/office/drawing/2014/main" id="{CE982A4B-7844-A265-FD9A-0EC3465C0BD6}"/>
              </a:ext>
            </a:extLst>
          </p:cNvPr>
          <p:cNvSpPr txBox="1"/>
          <p:nvPr/>
        </p:nvSpPr>
        <p:spPr>
          <a:xfrm>
            <a:off x="17266227" y="1466972"/>
            <a:ext cx="7230067" cy="2000548"/>
          </a:xfrm>
          <a:prstGeom prst="rect">
            <a:avLst/>
          </a:prstGeom>
          <a:noFill/>
        </p:spPr>
        <p:txBody>
          <a:bodyPr wrap="square">
            <a:spAutoFit/>
          </a:bodyPr>
          <a:lstStyle/>
          <a:p>
            <a:pPr algn="l" defTabSz="914400" hangingPunct="1"/>
            <a:r>
              <a:rPr lang="en-GB" sz="4400" kern="1200" dirty="0">
                <a:solidFill>
                  <a:srgbClr val="990099"/>
                </a:solidFill>
                <a:latin typeface="Calibri"/>
                <a:ea typeface="+mn-ea"/>
                <a:cs typeface="+mn-cs"/>
              </a:rPr>
              <a:t>KNOWLEDGE PRODUCTION AND OUTCOMES</a:t>
            </a:r>
          </a:p>
          <a:p>
            <a:pPr marL="342900" indent="-342900" algn="l" defTabSz="914400" hangingPunct="1">
              <a:buFont typeface="Wingdings" panose="05000000000000000000" pitchFamily="2" charset="2"/>
              <a:buChar char="§"/>
              <a:defRPr sz="1200">
                <a:solidFill>
                  <a:srgbClr val="000000"/>
                </a:solidFill>
              </a:defRPr>
            </a:pPr>
            <a:r>
              <a:rPr lang="en-GB" sz="3600" b="0" kern="1200" dirty="0">
                <a:latin typeface="Calibri"/>
                <a:ea typeface="+mn-ea"/>
                <a:cs typeface="+mn-cs"/>
              </a:rPr>
              <a:t>DH and knowledge production</a:t>
            </a:r>
          </a:p>
        </p:txBody>
      </p:sp>
      <p:sp>
        <p:nvSpPr>
          <p:cNvPr id="24" name="TextBox 23">
            <a:extLst>
              <a:ext uri="{FF2B5EF4-FFF2-40B4-BE49-F238E27FC236}">
                <a16:creationId xmlns:a16="http://schemas.microsoft.com/office/drawing/2014/main" id="{43A7368B-349D-949F-FF91-8F874599B348}"/>
              </a:ext>
            </a:extLst>
          </p:cNvPr>
          <p:cNvSpPr txBox="1"/>
          <p:nvPr/>
        </p:nvSpPr>
        <p:spPr>
          <a:xfrm>
            <a:off x="8652094" y="5785650"/>
            <a:ext cx="8234028" cy="5324535"/>
          </a:xfrm>
          <a:prstGeom prst="rect">
            <a:avLst/>
          </a:prstGeom>
          <a:noFill/>
        </p:spPr>
        <p:txBody>
          <a:bodyPr wrap="square">
            <a:spAutoFit/>
          </a:bodyPr>
          <a:lstStyle/>
          <a:p>
            <a:pPr algn="l" defTabSz="914400" hangingPunct="1"/>
            <a:r>
              <a:rPr lang="en-GB" sz="4400" kern="1200" dirty="0">
                <a:solidFill>
                  <a:srgbClr val="0066CC"/>
                </a:solidFill>
                <a:latin typeface="Calibri"/>
                <a:ea typeface="+mn-ea"/>
                <a:cs typeface="+mn-cs"/>
              </a:rPr>
              <a:t>RELATIONSHIPS AND COLLABORATION</a:t>
            </a:r>
          </a:p>
          <a:p>
            <a:pPr marL="571500" indent="-571500" algn="l" defTabSz="914400" hangingPunct="1">
              <a:buFont typeface="Wingdings" panose="05000000000000000000" pitchFamily="2" charset="2"/>
              <a:buChar char="§"/>
              <a:defRPr sz="1200">
                <a:solidFill>
                  <a:srgbClr val="000000"/>
                </a:solidFill>
              </a:defRPr>
            </a:pPr>
            <a:r>
              <a:rPr lang="en-GB" sz="3600" b="0" kern="1200" dirty="0">
                <a:latin typeface="Calibri"/>
              </a:rPr>
              <a:t>Primary countries of collaboration</a:t>
            </a:r>
          </a:p>
          <a:p>
            <a:pPr marL="571500" indent="-571500" algn="l" defTabSz="914400" hangingPunct="1">
              <a:buFont typeface="Wingdings" panose="05000000000000000000" pitchFamily="2" charset="2"/>
              <a:buChar char="§"/>
              <a:defRPr sz="1200">
                <a:solidFill>
                  <a:srgbClr val="000000"/>
                </a:solidFill>
              </a:defRPr>
            </a:pPr>
            <a:r>
              <a:rPr lang="en-GB" sz="3600" b="0" kern="1200" dirty="0">
                <a:latin typeface="Calibri"/>
              </a:rPr>
              <a:t>Nature and types of collaboration</a:t>
            </a:r>
          </a:p>
          <a:p>
            <a:pPr marL="571500" indent="-571500" algn="l" defTabSz="914400" hangingPunct="1">
              <a:buFont typeface="Wingdings" panose="05000000000000000000" pitchFamily="2" charset="2"/>
              <a:buChar char="§"/>
              <a:defRPr sz="1200">
                <a:solidFill>
                  <a:srgbClr val="000000"/>
                </a:solidFill>
              </a:defRPr>
            </a:pPr>
            <a:r>
              <a:rPr lang="en-GB" sz="3600" b="0" kern="1200" dirty="0">
                <a:latin typeface="Calibri"/>
              </a:rPr>
              <a:t>Barriers and challenges to collaboration</a:t>
            </a:r>
          </a:p>
          <a:p>
            <a:pPr marL="571500" indent="-571500" algn="l" defTabSz="914400" hangingPunct="1">
              <a:buFont typeface="Wingdings" panose="05000000000000000000" pitchFamily="2" charset="2"/>
              <a:buChar char="§"/>
              <a:defRPr sz="1200">
                <a:solidFill>
                  <a:srgbClr val="000000"/>
                </a:solidFill>
              </a:defRPr>
            </a:pPr>
            <a:r>
              <a:rPr lang="en-GB" sz="3600" b="0" kern="1200" dirty="0">
                <a:latin typeface="Calibri"/>
              </a:rPr>
              <a:t>Reflections on global DH structures and equity</a:t>
            </a:r>
          </a:p>
          <a:p>
            <a:pPr marL="571500" indent="-571500" algn="l" defTabSz="914400" hangingPunct="1">
              <a:buFont typeface="Wingdings" panose="05000000000000000000" pitchFamily="2" charset="2"/>
              <a:buChar char="§"/>
              <a:defRPr sz="1200">
                <a:solidFill>
                  <a:srgbClr val="000000"/>
                </a:solidFill>
              </a:defRPr>
            </a:pPr>
            <a:r>
              <a:rPr lang="en-GB" sz="3600" b="0" kern="1200" dirty="0">
                <a:latin typeface="Calibri"/>
              </a:rPr>
              <a:t>Geopolitical influence on collaborative dynamics</a:t>
            </a:r>
            <a:endParaRPr lang="en-GB" sz="3600" b="0" kern="1200" dirty="0">
              <a:latin typeface="Calibri"/>
              <a:ea typeface="+mn-ea"/>
              <a:cs typeface="+mn-cs"/>
            </a:endParaRPr>
          </a:p>
        </p:txBody>
      </p:sp>
      <p:sp>
        <p:nvSpPr>
          <p:cNvPr id="26" name="TextBox 25">
            <a:extLst>
              <a:ext uri="{FF2B5EF4-FFF2-40B4-BE49-F238E27FC236}">
                <a16:creationId xmlns:a16="http://schemas.microsoft.com/office/drawing/2014/main" id="{E06F2433-12E1-E9B2-5396-0F54E190792F}"/>
              </a:ext>
            </a:extLst>
          </p:cNvPr>
          <p:cNvSpPr txBox="1"/>
          <p:nvPr/>
        </p:nvSpPr>
        <p:spPr>
          <a:xfrm>
            <a:off x="17403497" y="8396187"/>
            <a:ext cx="6262619" cy="4216539"/>
          </a:xfrm>
          <a:prstGeom prst="rect">
            <a:avLst/>
          </a:prstGeom>
          <a:noFill/>
        </p:spPr>
        <p:txBody>
          <a:bodyPr wrap="square">
            <a:spAutoFit/>
          </a:bodyPr>
          <a:lstStyle/>
          <a:p>
            <a:pPr algn="l" defTabSz="914400" hangingPunct="1"/>
            <a:r>
              <a:rPr lang="en-GB" sz="4400" kern="1200" dirty="0">
                <a:solidFill>
                  <a:srgbClr val="000066"/>
                </a:solidFill>
                <a:latin typeface="Calibri"/>
                <a:ea typeface="+mn-ea"/>
                <a:cs typeface="+mn-cs"/>
              </a:rPr>
              <a:t>CONCLUSIONS / RECOMMENDATIONS</a:t>
            </a:r>
          </a:p>
          <a:p>
            <a:pPr marL="342900" indent="-342900" algn="l" defTabSz="914400" hangingPunct="1">
              <a:buFont typeface="Wingdings" panose="05000000000000000000" pitchFamily="2" charset="2"/>
              <a:buChar char="§"/>
              <a:defRPr sz="1200">
                <a:solidFill>
                  <a:srgbClr val="000000"/>
                </a:solidFill>
              </a:defRPr>
            </a:pPr>
            <a:r>
              <a:rPr lang="en-GB" sz="3600" b="0" kern="1200" dirty="0">
                <a:latin typeface="Calibri"/>
                <a:ea typeface="+mn-ea"/>
                <a:cs typeface="+mn-cs"/>
              </a:rPr>
              <a:t>General</a:t>
            </a:r>
          </a:p>
          <a:p>
            <a:pPr marL="342900" indent="-342900" algn="l" defTabSz="914400" hangingPunct="1">
              <a:buFont typeface="Wingdings" panose="05000000000000000000" pitchFamily="2" charset="2"/>
              <a:buChar char="§"/>
              <a:defRPr sz="1200">
                <a:solidFill>
                  <a:srgbClr val="000000"/>
                </a:solidFill>
              </a:defRPr>
            </a:pPr>
            <a:r>
              <a:rPr lang="en-GB" sz="3600" b="0" kern="1200" dirty="0">
                <a:latin typeface="Calibri"/>
                <a:ea typeface="+mn-ea"/>
                <a:cs typeface="+mn-cs"/>
              </a:rPr>
              <a:t>For Researchers</a:t>
            </a:r>
          </a:p>
          <a:p>
            <a:pPr marL="342900" indent="-342900" algn="l" defTabSz="914400" hangingPunct="1">
              <a:buFont typeface="Wingdings" panose="05000000000000000000" pitchFamily="2" charset="2"/>
              <a:buChar char="§"/>
              <a:defRPr sz="1200">
                <a:solidFill>
                  <a:srgbClr val="000000"/>
                </a:solidFill>
              </a:defRPr>
            </a:pPr>
            <a:r>
              <a:rPr lang="en-GB" sz="3600" b="0" kern="1200" dirty="0">
                <a:latin typeface="Calibri"/>
                <a:ea typeface="+mn-ea"/>
                <a:cs typeface="+mn-cs"/>
              </a:rPr>
              <a:t>For GLAM institutions</a:t>
            </a:r>
          </a:p>
          <a:p>
            <a:pPr marL="342900" indent="-342900" algn="l" defTabSz="914400" hangingPunct="1">
              <a:buFont typeface="Wingdings" panose="05000000000000000000" pitchFamily="2" charset="2"/>
              <a:buChar char="§"/>
              <a:defRPr sz="1200">
                <a:solidFill>
                  <a:srgbClr val="000000"/>
                </a:solidFill>
              </a:defRPr>
            </a:pPr>
            <a:r>
              <a:rPr lang="en-GB" sz="3600" b="0" kern="1200" dirty="0">
                <a:latin typeface="Calibri"/>
                <a:ea typeface="+mn-ea"/>
                <a:cs typeface="+mn-cs"/>
              </a:rPr>
              <a:t>For Funders</a:t>
            </a:r>
          </a:p>
          <a:p>
            <a:pPr marL="342900" indent="-342900" algn="l" defTabSz="914400" hangingPunct="1">
              <a:buFont typeface="Wingdings" panose="05000000000000000000" pitchFamily="2" charset="2"/>
              <a:buChar char="§"/>
              <a:defRPr sz="1200">
                <a:solidFill>
                  <a:srgbClr val="000000"/>
                </a:solidFill>
              </a:defRPr>
            </a:pPr>
            <a:r>
              <a:rPr lang="en-GB" sz="3600" b="0" kern="1200" dirty="0">
                <a:latin typeface="Calibri"/>
                <a:ea typeface="+mn-ea"/>
                <a:cs typeface="+mn-cs"/>
              </a:rPr>
              <a:t>For University administrators</a:t>
            </a:r>
          </a:p>
        </p:txBody>
      </p:sp>
      <p:sp>
        <p:nvSpPr>
          <p:cNvPr id="28" name="TextBox 27">
            <a:extLst>
              <a:ext uri="{FF2B5EF4-FFF2-40B4-BE49-F238E27FC236}">
                <a16:creationId xmlns:a16="http://schemas.microsoft.com/office/drawing/2014/main" id="{68033A5B-0D14-52CA-29C5-9D86A219D78A}"/>
              </a:ext>
            </a:extLst>
          </p:cNvPr>
          <p:cNvSpPr txBox="1"/>
          <p:nvPr/>
        </p:nvSpPr>
        <p:spPr>
          <a:xfrm>
            <a:off x="1330482" y="10304402"/>
            <a:ext cx="6948500" cy="2431435"/>
          </a:xfrm>
          <a:prstGeom prst="rect">
            <a:avLst/>
          </a:prstGeom>
          <a:noFill/>
        </p:spPr>
        <p:txBody>
          <a:bodyPr wrap="square">
            <a:spAutoFit/>
          </a:bodyPr>
          <a:lstStyle/>
          <a:p>
            <a:pPr algn="l" defTabSz="914400" hangingPunct="1"/>
            <a:r>
              <a:rPr lang="en-GB" sz="4400" kern="1200" dirty="0">
                <a:solidFill>
                  <a:srgbClr val="660066"/>
                </a:solidFill>
                <a:latin typeface="Calibri"/>
                <a:ea typeface="+mn-ea"/>
                <a:cs typeface="+mn-cs"/>
              </a:rPr>
              <a:t>COLLABORATION CHINA–UK</a:t>
            </a:r>
          </a:p>
          <a:p>
            <a:pPr marL="571500" indent="-571500" algn="l" defTabSz="914400" hangingPunct="1">
              <a:buFont typeface="Wingdings" panose="05000000000000000000" pitchFamily="2" charset="2"/>
              <a:buChar char="§"/>
              <a:defRPr sz="1200">
                <a:solidFill>
                  <a:srgbClr val="000000"/>
                </a:solidFill>
              </a:defRPr>
            </a:pPr>
            <a:r>
              <a:rPr lang="en-GB" sz="3600" b="0" kern="1200" dirty="0">
                <a:latin typeface="Calibri"/>
              </a:rPr>
              <a:t>Context</a:t>
            </a:r>
          </a:p>
          <a:p>
            <a:pPr marL="571500" indent="-571500" algn="l" defTabSz="914400" hangingPunct="1">
              <a:buFont typeface="Wingdings" panose="05000000000000000000" pitchFamily="2" charset="2"/>
              <a:buChar char="§"/>
              <a:defRPr sz="1200">
                <a:solidFill>
                  <a:srgbClr val="000000"/>
                </a:solidFill>
              </a:defRPr>
            </a:pPr>
            <a:r>
              <a:rPr lang="en-GB" sz="3600" b="0" kern="1200" dirty="0">
                <a:latin typeface="Calibri"/>
              </a:rPr>
              <a:t>Challenges</a:t>
            </a:r>
          </a:p>
          <a:p>
            <a:pPr marL="571500" indent="-571500" algn="l" defTabSz="914400" hangingPunct="1">
              <a:buFont typeface="Wingdings" panose="05000000000000000000" pitchFamily="2" charset="2"/>
              <a:buChar char="§"/>
              <a:defRPr sz="1200">
                <a:solidFill>
                  <a:srgbClr val="000000"/>
                </a:solidFill>
              </a:defRPr>
            </a:pPr>
            <a:r>
              <a:rPr lang="en-GB" sz="3600" b="0" kern="1200" dirty="0">
                <a:latin typeface="Calibri"/>
              </a:rPr>
              <a:t>Opportunities</a:t>
            </a:r>
          </a:p>
        </p:txBody>
      </p:sp>
    </p:spTree>
    <p:extLst>
      <p:ext uri="{BB962C8B-B14F-4D97-AF65-F5344CB8AC3E}">
        <p14:creationId xmlns:p14="http://schemas.microsoft.com/office/powerpoint/2010/main" val="26000794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 name="2791752233286_.pic_hd.jpg" descr="2791752233286_.pic_hd.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159" name="INTERVIEW STUDY"/>
          <p:cNvSpPr txBox="1">
            <a:spLocks noGrp="1"/>
          </p:cNvSpPr>
          <p:nvPr>
            <p:ph type="title"/>
          </p:nvPr>
        </p:nvSpPr>
        <p:spPr>
          <a:prstGeom prst="rect">
            <a:avLst/>
          </a:prstGeom>
        </p:spPr>
        <p:txBody>
          <a:bodyPr/>
          <a:lstStyle>
            <a:lvl1pPr>
              <a:defRPr sz="6000" b="1">
                <a:latin typeface="Helvetica Neue"/>
                <a:ea typeface="Helvetica Neue"/>
                <a:cs typeface="Helvetica Neue"/>
                <a:sym typeface="Helvetica Neue"/>
              </a:defRPr>
            </a:lvl1pPr>
          </a:lstStyle>
          <a:p>
            <a:r>
              <a:rPr lang="en-GB" dirty="0"/>
              <a:t>INSTITUTION AND JOB TITLE</a:t>
            </a:r>
            <a:endParaRPr dirty="0"/>
          </a:p>
        </p:txBody>
      </p:sp>
      <p:sp>
        <p:nvSpPr>
          <p:cNvPr id="161" name="Transnational connections and barriers in DH: a UK-Chinese case study"/>
          <p:cNvSpPr txBox="1"/>
          <p:nvPr/>
        </p:nvSpPr>
        <p:spPr>
          <a:xfrm>
            <a:off x="1689100" y="39657"/>
            <a:ext cx="21005800" cy="9926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t>Transnational connections and barriers in DH: a UK-Chinese case study</a:t>
            </a:r>
          </a:p>
        </p:txBody>
      </p:sp>
      <p:pic>
        <p:nvPicPr>
          <p:cNvPr id="162" name="2901752235875_.pic.jpg" descr="2901752235875_.pic.jpg"/>
          <p:cNvPicPr>
            <a:picLocks noChangeAspect="1"/>
          </p:cNvPicPr>
          <p:nvPr/>
        </p:nvPicPr>
        <p:blipFill>
          <a:blip r:embed="rId3"/>
          <a:stretch>
            <a:fillRect/>
          </a:stretch>
        </p:blipFill>
        <p:spPr>
          <a:xfrm>
            <a:off x="4064045" y="2314181"/>
            <a:ext cx="16324896" cy="11395771"/>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INTERVIEW STUDY"/>
          <p:cNvSpPr txBox="1">
            <a:spLocks noGrp="1"/>
          </p:cNvSpPr>
          <p:nvPr>
            <p:ph type="title"/>
          </p:nvPr>
        </p:nvSpPr>
        <p:spPr>
          <a:prstGeom prst="rect">
            <a:avLst/>
          </a:prstGeom>
        </p:spPr>
        <p:txBody>
          <a:bodyPr/>
          <a:lstStyle>
            <a:lvl1pPr>
              <a:defRPr sz="6000" b="1">
                <a:latin typeface="Helvetica Neue"/>
                <a:ea typeface="Helvetica Neue"/>
                <a:cs typeface="Helvetica Neue"/>
                <a:sym typeface="Helvetica Neue"/>
              </a:defRPr>
            </a:lvl1pPr>
          </a:lstStyle>
          <a:p>
            <a:r>
              <a:rPr lang="en-GB" dirty="0"/>
              <a:t>DISCIPLINARY BACKGROUNDS</a:t>
            </a:r>
            <a:endParaRPr dirty="0"/>
          </a:p>
        </p:txBody>
      </p:sp>
      <p:sp>
        <p:nvSpPr>
          <p:cNvPr id="173" name="Transnational connections and barriers in DH: a UK-Chinese case study"/>
          <p:cNvSpPr txBox="1"/>
          <p:nvPr/>
        </p:nvSpPr>
        <p:spPr>
          <a:xfrm>
            <a:off x="1689100" y="39657"/>
            <a:ext cx="21005800" cy="9926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t>Transnational connections and barriers in DH: a UK-Chinese case study</a:t>
            </a:r>
          </a:p>
        </p:txBody>
      </p:sp>
      <p:pic>
        <p:nvPicPr>
          <p:cNvPr id="174" name="2961752235925_.pic.jpg" descr="2961752235925_.pic.jpg"/>
          <p:cNvPicPr>
            <a:picLocks noChangeAspect="1"/>
          </p:cNvPicPr>
          <p:nvPr/>
        </p:nvPicPr>
        <p:blipFill>
          <a:blip r:embed="rId2"/>
          <a:srcRect t="15294"/>
          <a:stretch>
            <a:fillRect/>
          </a:stretch>
        </p:blipFill>
        <p:spPr>
          <a:xfrm>
            <a:off x="2766791" y="1986498"/>
            <a:ext cx="18612757" cy="12315780"/>
          </a:xfrm>
          <a:prstGeom prst="rect">
            <a:avLst/>
          </a:prstGeom>
          <a:ln w="12700">
            <a:miter lim="400000"/>
          </a:ln>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 name="2791752233286_.pic_hd.jpg" descr="2791752233286_.pic_hd.jpg"/>
          <p:cNvPicPr>
            <a:picLocks noChangeAspect="1"/>
          </p:cNvPicPr>
          <p:nvPr/>
        </p:nvPicPr>
        <p:blipFill>
          <a:blip r:embed="rId2"/>
          <a:stretch>
            <a:fillRect/>
          </a:stretch>
        </p:blipFill>
        <p:spPr>
          <a:xfrm>
            <a:off x="0" y="0"/>
            <a:ext cx="24384000" cy="13716000"/>
          </a:xfrm>
          <a:prstGeom prst="rect">
            <a:avLst/>
          </a:prstGeom>
          <a:ln w="12700">
            <a:miter lim="400000"/>
          </a:ln>
        </p:spPr>
      </p:pic>
      <p:pic>
        <p:nvPicPr>
          <p:cNvPr id="181" name="3001752236040_.pic.jpg" descr="3001752236040_.pic.jpg"/>
          <p:cNvPicPr>
            <a:picLocks noChangeAspect="1"/>
          </p:cNvPicPr>
          <p:nvPr/>
        </p:nvPicPr>
        <p:blipFill>
          <a:blip r:embed="rId3"/>
          <a:stretch>
            <a:fillRect/>
          </a:stretch>
        </p:blipFill>
        <p:spPr>
          <a:xfrm>
            <a:off x="580103" y="-22546"/>
            <a:ext cx="22114797" cy="13698889"/>
          </a:xfrm>
          <a:prstGeom prst="rect">
            <a:avLst/>
          </a:prstGeom>
          <a:ln w="12700">
            <a:miter lim="400000"/>
          </a:ln>
        </p:spPr>
      </p:pic>
      <p:sp>
        <p:nvSpPr>
          <p:cNvPr id="183" name="INTERVIEW STUDY"/>
          <p:cNvSpPr txBox="1">
            <a:spLocks noGrp="1"/>
          </p:cNvSpPr>
          <p:nvPr>
            <p:ph type="title"/>
          </p:nvPr>
        </p:nvSpPr>
        <p:spPr>
          <a:prstGeom prst="rect">
            <a:avLst/>
          </a:prstGeom>
        </p:spPr>
        <p:txBody>
          <a:bodyPr/>
          <a:lstStyle>
            <a:lvl1pPr>
              <a:defRPr sz="6000" b="1">
                <a:latin typeface="Helvetica Neue"/>
                <a:ea typeface="Helvetica Neue"/>
                <a:cs typeface="Helvetica Neue"/>
                <a:sym typeface="Helvetica Neue"/>
              </a:defRPr>
            </a:lvl1pPr>
          </a:lstStyle>
          <a:p>
            <a:r>
              <a:rPr lang="en-GB" dirty="0"/>
              <a:t>THREE WORDS</a:t>
            </a:r>
            <a:endParaRPr dirty="0"/>
          </a:p>
        </p:txBody>
      </p:sp>
      <p:sp>
        <p:nvSpPr>
          <p:cNvPr id="184" name="Transnational connections and barriers in DH: a UK-Chinese case study"/>
          <p:cNvSpPr txBox="1"/>
          <p:nvPr/>
        </p:nvSpPr>
        <p:spPr>
          <a:xfrm>
            <a:off x="1689100" y="39657"/>
            <a:ext cx="21005800" cy="9926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t>Transnational connections and barriers in DH: a UK-Chinese case study</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C5A3C0-ACA6-DB02-E241-BE9CBCDC22FA}"/>
            </a:ext>
          </a:extLst>
        </p:cNvPr>
        <p:cNvGrpSpPr/>
        <p:nvPr/>
      </p:nvGrpSpPr>
      <p:grpSpPr>
        <a:xfrm>
          <a:off x="0" y="0"/>
          <a:ext cx="0" cy="0"/>
          <a:chOff x="0" y="0"/>
          <a:chExt cx="0" cy="0"/>
        </a:xfrm>
      </p:grpSpPr>
      <p:pic>
        <p:nvPicPr>
          <p:cNvPr id="182" name="2791752233286_.pic_hd.jpg" descr="2791752233286_.pic_hd.jpg">
            <a:extLst>
              <a:ext uri="{FF2B5EF4-FFF2-40B4-BE49-F238E27FC236}">
                <a16:creationId xmlns:a16="http://schemas.microsoft.com/office/drawing/2014/main" id="{C529867F-FF03-96C7-A0F8-DF9F1256EC90}"/>
              </a:ext>
            </a:extLst>
          </p:cNvPr>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184" name="Transnational connections and barriers in DH: a UK-Chinese case study">
            <a:extLst>
              <a:ext uri="{FF2B5EF4-FFF2-40B4-BE49-F238E27FC236}">
                <a16:creationId xmlns:a16="http://schemas.microsoft.com/office/drawing/2014/main" id="{0206FDAB-AFC4-FC96-05F8-1319EC13072C}"/>
              </a:ext>
            </a:extLst>
          </p:cNvPr>
          <p:cNvSpPr txBox="1"/>
          <p:nvPr/>
        </p:nvSpPr>
        <p:spPr>
          <a:xfrm>
            <a:off x="1689100" y="39657"/>
            <a:ext cx="21005800" cy="9926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lvl1pPr>
              <a:defRPr sz="3300" b="0">
                <a:solidFill>
                  <a:srgbClr val="D6D6D6"/>
                </a:solidFill>
                <a:latin typeface="+mn-lt"/>
                <a:ea typeface="+mn-ea"/>
                <a:cs typeface="+mn-cs"/>
                <a:sym typeface="Helvetica Neue Medium"/>
              </a:defRPr>
            </a:lvl1pPr>
          </a:lstStyle>
          <a:p>
            <a:r>
              <a:t>Transnational connections and barriers in DH: a UK-Chinese case study</a:t>
            </a:r>
          </a:p>
        </p:txBody>
      </p:sp>
      <p:pic>
        <p:nvPicPr>
          <p:cNvPr id="2" name="3001752236040_.pic.jpg" descr="3001752236040_.pic.jpg">
            <a:extLst>
              <a:ext uri="{FF2B5EF4-FFF2-40B4-BE49-F238E27FC236}">
                <a16:creationId xmlns:a16="http://schemas.microsoft.com/office/drawing/2014/main" id="{9C32F305-415D-CFC8-E728-09C5C123C8E9}"/>
              </a:ext>
            </a:extLst>
          </p:cNvPr>
          <p:cNvPicPr>
            <a:picLocks noChangeAspect="1"/>
          </p:cNvPicPr>
          <p:nvPr/>
        </p:nvPicPr>
        <p:blipFill>
          <a:blip r:embed="rId3"/>
          <a:srcRect l="78005" t="2760" r="2844" b="69855"/>
          <a:stretch>
            <a:fillRect/>
          </a:stretch>
        </p:blipFill>
        <p:spPr>
          <a:xfrm>
            <a:off x="13274863" y="1105186"/>
            <a:ext cx="7132070" cy="6317484"/>
          </a:xfrm>
          <a:prstGeom prst="rect">
            <a:avLst/>
          </a:prstGeom>
          <a:ln w="12700">
            <a:miter lim="400000"/>
          </a:ln>
        </p:spPr>
      </p:pic>
      <p:pic>
        <p:nvPicPr>
          <p:cNvPr id="5" name="3001752236040_.pic.jpg" descr="3001752236040_.pic.jpg">
            <a:extLst>
              <a:ext uri="{FF2B5EF4-FFF2-40B4-BE49-F238E27FC236}">
                <a16:creationId xmlns:a16="http://schemas.microsoft.com/office/drawing/2014/main" id="{6A735134-4B2A-12E0-6FAF-0D1BBA17D089}"/>
              </a:ext>
            </a:extLst>
          </p:cNvPr>
          <p:cNvPicPr>
            <a:picLocks noChangeAspect="1"/>
          </p:cNvPicPr>
          <p:nvPr/>
        </p:nvPicPr>
        <p:blipFill>
          <a:blip r:embed="rId3"/>
          <a:srcRect l="78006" t="29981" r="2843" b="50346"/>
          <a:stretch>
            <a:fillRect/>
          </a:stretch>
        </p:blipFill>
        <p:spPr>
          <a:xfrm>
            <a:off x="12767776" y="7827451"/>
            <a:ext cx="8146244" cy="5183973"/>
          </a:xfrm>
          <a:prstGeom prst="rect">
            <a:avLst/>
          </a:prstGeom>
          <a:ln w="12700">
            <a:miter lim="400000"/>
          </a:ln>
        </p:spPr>
      </p:pic>
      <p:pic>
        <p:nvPicPr>
          <p:cNvPr id="6" name="3001752236040_.pic.jpg" descr="3001752236040_.pic.jpg">
            <a:extLst>
              <a:ext uri="{FF2B5EF4-FFF2-40B4-BE49-F238E27FC236}">
                <a16:creationId xmlns:a16="http://schemas.microsoft.com/office/drawing/2014/main" id="{E0EB5ABA-1D88-A76E-6334-A923CC627A5A}"/>
              </a:ext>
            </a:extLst>
          </p:cNvPr>
          <p:cNvPicPr>
            <a:picLocks noChangeAspect="1"/>
          </p:cNvPicPr>
          <p:nvPr/>
        </p:nvPicPr>
        <p:blipFill>
          <a:blip r:embed="rId3"/>
          <a:srcRect l="83468" t="50201" r="1422" b="1657"/>
          <a:stretch>
            <a:fillRect/>
          </a:stretch>
        </p:blipFill>
        <p:spPr>
          <a:xfrm>
            <a:off x="19782262" y="3624943"/>
            <a:ext cx="4551484" cy="8983578"/>
          </a:xfrm>
          <a:prstGeom prst="rect">
            <a:avLst/>
          </a:prstGeom>
          <a:ln w="12700">
            <a:miter lim="400000"/>
          </a:ln>
        </p:spPr>
      </p:pic>
      <p:pic>
        <p:nvPicPr>
          <p:cNvPr id="3" name="Picture 2" descr="A close-up of a diagram&#10;&#10;AI-generated content may be incorrect.">
            <a:extLst>
              <a:ext uri="{FF2B5EF4-FFF2-40B4-BE49-F238E27FC236}">
                <a16:creationId xmlns:a16="http://schemas.microsoft.com/office/drawing/2014/main" id="{BF12FC31-3243-B233-63D9-A7652641B104}"/>
              </a:ext>
            </a:extLst>
          </p:cNvPr>
          <p:cNvPicPr>
            <a:picLocks noChangeAspect="1"/>
          </p:cNvPicPr>
          <p:nvPr/>
        </p:nvPicPr>
        <p:blipFill>
          <a:blip r:embed="rId4">
            <a:extLst>
              <a:ext uri="{28A0092B-C50C-407E-A947-70E740481C1C}">
                <a14:useLocalDpi xmlns:a14="http://schemas.microsoft.com/office/drawing/2010/main" val="0"/>
              </a:ext>
            </a:extLst>
          </a:blip>
          <a:srcRect l="25002" t="27306" r="39857" b="23785"/>
          <a:stretch>
            <a:fillRect/>
          </a:stretch>
        </p:blipFill>
        <p:spPr>
          <a:xfrm>
            <a:off x="-544491" y="2121532"/>
            <a:ext cx="13819354" cy="11910411"/>
          </a:xfrm>
          <a:prstGeom prst="rect">
            <a:avLst/>
          </a:prstGeom>
        </p:spPr>
      </p:pic>
      <p:sp>
        <p:nvSpPr>
          <p:cNvPr id="183" name="INTERVIEW STUDY">
            <a:extLst>
              <a:ext uri="{FF2B5EF4-FFF2-40B4-BE49-F238E27FC236}">
                <a16:creationId xmlns:a16="http://schemas.microsoft.com/office/drawing/2014/main" id="{E1E18E91-C3CB-F3C1-D7BF-890A26555AA3}"/>
              </a:ext>
            </a:extLst>
          </p:cNvPr>
          <p:cNvSpPr txBox="1">
            <a:spLocks noGrp="1"/>
          </p:cNvSpPr>
          <p:nvPr>
            <p:ph type="title"/>
          </p:nvPr>
        </p:nvSpPr>
        <p:spPr>
          <a:prstGeom prst="rect">
            <a:avLst/>
          </a:prstGeom>
        </p:spPr>
        <p:txBody>
          <a:bodyPr/>
          <a:lstStyle>
            <a:lvl1pPr>
              <a:defRPr sz="6000" b="1">
                <a:latin typeface="Helvetica Neue"/>
                <a:ea typeface="Helvetica Neue"/>
                <a:cs typeface="Helvetica Neue"/>
                <a:sym typeface="Helvetica Neue"/>
              </a:defRPr>
            </a:lvl1pPr>
          </a:lstStyle>
          <a:p>
            <a:r>
              <a:rPr lang="en-GB" dirty="0"/>
              <a:t>THREE WORDS</a:t>
            </a:r>
            <a:endParaRPr dirty="0"/>
          </a:p>
        </p:txBody>
      </p:sp>
    </p:spTree>
    <p:extLst>
      <p:ext uri="{BB962C8B-B14F-4D97-AF65-F5344CB8AC3E}">
        <p14:creationId xmlns:p14="http://schemas.microsoft.com/office/powerpoint/2010/main" val="3450936290"/>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1229</TotalTime>
  <Words>2208</Words>
  <Application>Microsoft Office PowerPoint</Application>
  <PresentationFormat>Custom</PresentationFormat>
  <Paragraphs>190</Paragraphs>
  <Slides>24</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24</vt:i4>
      </vt:variant>
    </vt:vector>
  </HeadingPairs>
  <TitlesOfParts>
    <vt:vector size="33" baseType="lpstr">
      <vt:lpstr>Arial</vt:lpstr>
      <vt:lpstr>Calibri</vt:lpstr>
      <vt:lpstr>Helvetica Neue</vt:lpstr>
      <vt:lpstr>Helvetica Neue Light</vt:lpstr>
      <vt:lpstr>Helvetica Neue Medium</vt:lpstr>
      <vt:lpstr>Times Roman</vt:lpstr>
      <vt:lpstr>Wingdings</vt:lpstr>
      <vt:lpstr>White</vt:lpstr>
      <vt:lpstr>Office Theme</vt:lpstr>
      <vt:lpstr>PowerPoint Presentation</vt:lpstr>
      <vt:lpstr>BACKGROUND – CHEN JING</vt:lpstr>
      <vt:lpstr>BACKGROUND – PAUL SPENCE</vt:lpstr>
      <vt:lpstr>OUR STUDY, METHODS</vt:lpstr>
      <vt:lpstr>AREAS COVERED</vt:lpstr>
      <vt:lpstr>INSTITUTION AND JOB TITLE</vt:lpstr>
      <vt:lpstr>DISCIPLINARY BACKGROUNDS</vt:lpstr>
      <vt:lpstr>THREE WORDS</vt:lpstr>
      <vt:lpstr>THREE WORDS</vt:lpstr>
      <vt:lpstr>                                    OUR FOCUS TODAY        </vt:lpstr>
      <vt:lpstr>NEW KNOWLEDGEMENT PRODUCTION</vt:lpstr>
      <vt:lpstr>RELATIONSHIP TO GLAM</vt:lpstr>
      <vt:lpstr>RELATIONSHIP TO COMMERCIAL SECTOR</vt:lpstr>
      <vt:lpstr>PROFESSIONAL STRUCTURE: UK</vt:lpstr>
      <vt:lpstr>PROFESSIONAL STRUCTURE: CHINA</vt:lpstr>
      <vt:lpstr>CAREER TRAJECTORIES IN DH</vt:lpstr>
      <vt:lpstr>CAREER TRAJECTORIES IN DH</vt:lpstr>
      <vt:lpstr>PROFESSIONAL STRUCTURE</vt:lpstr>
      <vt:lpstr>VISIBILITY IN THE FIELD 1</vt:lpstr>
      <vt:lpstr>VISIBILITY IN THE FIELD 2</vt:lpstr>
      <vt:lpstr>INCENTIVES AND OBSTACLES TO COLLABORATION</vt:lpstr>
      <vt:lpstr>CONCLUSIONS</vt:lpstr>
      <vt:lpstr>OUR PROPOSALS</vt:lpstr>
      <vt:lpstr>CONTACTS/ACKNOWLEDGEMENTS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Paul Spence</cp:lastModifiedBy>
  <cp:revision>13</cp:revision>
  <dcterms:modified xsi:type="dcterms:W3CDTF">2025-09-16T08:04:55Z</dcterms:modified>
</cp:coreProperties>
</file>