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300" r:id="rId4"/>
    <p:sldId id="263" r:id="rId5"/>
    <p:sldId id="257" r:id="rId6"/>
    <p:sldId id="259" r:id="rId7"/>
    <p:sldId id="261" r:id="rId8"/>
    <p:sldId id="302" r:id="rId9"/>
    <p:sldId id="262" r:id="rId10"/>
    <p:sldId id="264" r:id="rId11"/>
    <p:sldId id="265" r:id="rId12"/>
    <p:sldId id="301" r:id="rId13"/>
    <p:sldId id="266" r:id="rId14"/>
    <p:sldId id="305" r:id="rId15"/>
    <p:sldId id="303" r:id="rId16"/>
    <p:sldId id="260" r:id="rId17"/>
    <p:sldId id="304" r:id="rId18"/>
    <p:sldId id="306" r:id="rId19"/>
    <p:sldId id="307" r:id="rId20"/>
    <p:sldId id="308" r:id="rId21"/>
    <p:sldId id="309" r:id="rId22"/>
    <p:sldId id="312" r:id="rId23"/>
    <p:sldId id="314" r:id="rId24"/>
    <p:sldId id="315" r:id="rId25"/>
    <p:sldId id="318" r:id="rId26"/>
    <p:sldId id="316" r:id="rId27"/>
    <p:sldId id="310" r:id="rId28"/>
    <p:sldId id="313" r:id="rId29"/>
    <p:sldId id="317" r:id="rId30"/>
    <p:sldId id="31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" y="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528302D-BB5E-A876-5338-E770AC9EA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7123AA0-0C91-E586-B5A9-F252971949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217488D-D940-D84F-0474-A8C4E5555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F777B3-33F8-0A99-23D5-D287EE413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BCB2DA-8A14-9665-C5A4-380D87820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70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F632FD-D162-F91B-AC21-F69DAF3BC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6359309-D525-8DC9-1A33-63698AD2A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675B287-BC74-5725-E7AA-E6096B86D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AA2FB1-1918-EB02-FBC9-AAEA731C1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EB6B33-4C31-471E-32A7-4644EF5DF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96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986BCFD-3FBD-047F-6165-446ECD9FA9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604DE09-0736-8B85-123E-F82D02D993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159933-CD7E-875B-4733-77EC01F46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75FCAD2-6E7D-DC01-B3A5-4EC56BB8E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5531CCD-83A8-88BA-0A10-BCD9A9F27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29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60A210-67CF-4BCF-EF5E-CB1B00031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C59C9A7-F969-CFE0-FE7B-412C5D663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785898-DA1F-A2C9-1496-3DFD9A1C4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25B7DF8-1693-17F0-CC5E-D52D253B3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C0C1D2-07F0-EFB8-ABFA-6443D901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377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A24707-74B7-497E-40E7-EFA6F0B74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140615A-875D-E8EC-55F8-4923640E7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6AF7FE-2E3B-2DDB-DC7B-509C9F569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0A223D3-39FA-230D-C80D-6A5444EF8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3ED8A1B-A30B-6E18-C035-20CE9B065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561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5E04B11-E131-6953-C04A-41C04CB3B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20324E6-0ED4-78AA-B355-B067490420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5BA8D11-F891-276A-D730-208824252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871F21D-3369-AB07-E34E-923DAA7EC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1DEC52D-6E42-A875-DEFC-52AA51C81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085F58F-AD61-4D0A-992A-950545DC2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49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9A1F43-795E-1AB3-6296-9DAE53519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F080A7-C800-9D7B-794B-832273AC1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7B46A59-B663-361F-8588-6539DA77E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6473257-5096-CDD7-A7FD-DB87738E69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44D687E-6C0D-5573-2409-BCA4A2763F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3206C93-D9D3-6A6D-DE2A-CFC107B1D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5193DDD-70BB-089E-A99B-572F1FD12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4B0BB2E-A5C2-16A0-8351-579878FD0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90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087447-F5EA-4028-09D7-D050D3318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80E2A94-E3D1-59D5-F4E9-EF4F584A6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B7C8D1D-C325-C30C-2048-D0335DEC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00D255C-0952-7E79-1868-F7BCC1559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6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B274FD9-B019-5BA5-BE0E-2DA65A99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B5BF401-38EA-EAF8-BF26-76DE4C76A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244EE22-4263-3FC0-0432-7E13F5E88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283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FF68F6-713A-A8FB-1F6B-B88A45032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9DCFE2-4F7C-50D7-E0CD-FF2FAF5BC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914DC9A-9D69-7F27-D590-7D372727CB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038FB93-7598-077F-5801-EDBE3A15F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6EF19E2-FE96-CEDD-BAA5-521B24986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F7C68D-C7A8-56D1-81D5-4E9027516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452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68356A-B287-FAD6-164F-6186C0F8D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5B50643-2F6F-59C5-3F74-6164211FC8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67A8C53-BBB7-7845-DF6C-E4AA056A98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AD0E5DC-99ED-8306-3F25-97F0AD623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8CC828-3860-C470-05E4-5F7E842FA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8CBD42A-1F43-5EC3-A30A-468D006CD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534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61ED30C-BA9C-F166-601A-563200152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0FF82E9-08AA-D168-8E32-DE6292743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04E948-DA2B-F067-0270-B64D3B047D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07277-A1A3-4420-9041-67778238D8E9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E9B4DC-CCCA-09E9-4638-EE35ACE11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E3FC07-DBDE-9803-D45F-E8B8942925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CB783-E10B-4D6C-B193-FBEFD0BEAE6B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49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6.png"/><Relationship Id="rId7" Type="http://schemas.openxmlformats.org/officeDocument/2006/relationships/image" Target="../media/image20.png"/><Relationship Id="rId12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11" Type="http://schemas.openxmlformats.org/officeDocument/2006/relationships/image" Target="../media/image19.png"/><Relationship Id="rId5" Type="http://schemas.openxmlformats.org/officeDocument/2006/relationships/image" Target="../media/image37.jpeg"/><Relationship Id="rId10" Type="http://schemas.openxmlformats.org/officeDocument/2006/relationships/image" Target="../media/image17.jpeg"/><Relationship Id="rId4" Type="http://schemas.openxmlformats.org/officeDocument/2006/relationships/image" Target="../media/image36.png"/><Relationship Id="rId9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andrea.costagliola@unibo.it" TargetMode="External"/><Relationship Id="rId2" Type="http://schemas.openxmlformats.org/officeDocument/2006/relationships/hyperlink" Target="mailto:marco.montanari@openhistorymap.or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37ECD2-47DD-5F7E-7411-D6B1D83865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Semantic MediaWiki data description, transformation and integration tool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CF0A13B-C7B5-BB84-0D47-ABB2865B7C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Marco Montanari (marco.montanari@openhistorymap.org)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9498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pe Silvia | Know Your Meme">
            <a:extLst>
              <a:ext uri="{FF2B5EF4-FFF2-40B4-BE49-F238E27FC236}">
                <a16:creationId xmlns:a16="http://schemas.microsoft.com/office/drawing/2014/main" id="{48A9E4C0-600E-378F-3E49-FB89A23FE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015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pe Silvia | Know Your Meme">
            <a:extLst>
              <a:ext uri="{FF2B5EF4-FFF2-40B4-BE49-F238E27FC236}">
                <a16:creationId xmlns:a16="http://schemas.microsoft.com/office/drawing/2014/main" id="{48A9E4C0-600E-378F-3E49-FB89A23FE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rawing Board Back To The Drawing Board GIF - Drawing Board Back ...">
            <a:extLst>
              <a:ext uri="{FF2B5EF4-FFF2-40B4-BE49-F238E27FC236}">
                <a16:creationId xmlns:a16="http://schemas.microsoft.com/office/drawing/2014/main" id="{EC34681A-251A-2ABB-04EF-0ED840DF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2524">
            <a:off x="1517073" y="581480"/>
            <a:ext cx="9157854" cy="56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790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455C8B-36F5-04CB-36AC-561E2CDD2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do we need?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933D2C-D087-2C70-918F-5EB7E5244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Human readable and writable data descriptors (that can be managed by developers)</a:t>
            </a:r>
          </a:p>
          <a:p>
            <a:r>
              <a:rPr lang="it-IT" dirty="0"/>
              <a:t>Simple data quality metrics</a:t>
            </a:r>
          </a:p>
          <a:p>
            <a:r>
              <a:rPr lang="it-IT" dirty="0"/>
              <a:t>Heterogeneous data sources and formats readable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632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ECD91A-4012-E8B1-217E-653ADD5D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do we need?</a:t>
            </a:r>
            <a:endParaRPr lang="en-GB" dirty="0"/>
          </a:p>
        </p:txBody>
      </p:sp>
      <p:pic>
        <p:nvPicPr>
          <p:cNvPr id="5122" name="Picture 2" descr="GitHub - open-metadata/OpenMetadata: OpenMetadata is a unified metadata  platform for data discovery, data observability, and data governance  powered by a central metadata repository, in-depth column level lineage,  and seamless team collaboration.">
            <a:extLst>
              <a:ext uri="{FF2B5EF4-FFF2-40B4-BE49-F238E27FC236}">
                <a16:creationId xmlns:a16="http://schemas.microsoft.com/office/drawing/2014/main" id="{314A4F29-3AD9-840B-5A9B-0AC18F4C6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192" y="4001294"/>
            <a:ext cx="2280632" cy="11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tlan | The Active Metadata Platform">
            <a:extLst>
              <a:ext uri="{FF2B5EF4-FFF2-40B4-BE49-F238E27FC236}">
                <a16:creationId xmlns:a16="http://schemas.microsoft.com/office/drawing/2014/main" id="{03D9CF18-7B7F-E8F3-1451-20A4D31DB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801" y="2393087"/>
            <a:ext cx="2339011" cy="72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KAN - Wikipedia">
            <a:extLst>
              <a:ext uri="{FF2B5EF4-FFF2-40B4-BE49-F238E27FC236}">
                <a16:creationId xmlns:a16="http://schemas.microsoft.com/office/drawing/2014/main" id="{2E104964-B43A-7B34-E244-671430343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364" y="2225560"/>
            <a:ext cx="1240861" cy="124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LOps">
            <a:extLst>
              <a:ext uri="{FF2B5EF4-FFF2-40B4-BE49-F238E27FC236}">
                <a16:creationId xmlns:a16="http://schemas.microsoft.com/office/drawing/2014/main" id="{98D2CBEB-CD5B-646F-B5A4-7AA052B31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925" y="4389134"/>
            <a:ext cx="21431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F7C8568-0B13-ED19-7183-9EEE0B15D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16" y="4887916"/>
            <a:ext cx="2143126" cy="82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DC675F6A-AC95-CE9B-F8F0-0D21291BA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25" y="405835"/>
            <a:ext cx="33623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roject Jupyter - Wikipedia">
            <a:extLst>
              <a:ext uri="{FF2B5EF4-FFF2-40B4-BE49-F238E27FC236}">
                <a16:creationId xmlns:a16="http://schemas.microsoft.com/office/drawing/2014/main" id="{4383AF97-E34A-256F-BEEB-80B8E5698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34" y="2123973"/>
            <a:ext cx="853331" cy="99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719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ECD91A-4012-E8B1-217E-653ADD5D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do we need?</a:t>
            </a:r>
            <a:endParaRPr lang="en-GB" dirty="0"/>
          </a:p>
        </p:txBody>
      </p:sp>
      <p:pic>
        <p:nvPicPr>
          <p:cNvPr id="5122" name="Picture 2" descr="GitHub - open-metadata/OpenMetadata: OpenMetadata is a unified metadata  platform for data discovery, data observability, and data governance  powered by a central metadata repository, in-depth column level lineage,  and seamless team collaboration.">
            <a:extLst>
              <a:ext uri="{FF2B5EF4-FFF2-40B4-BE49-F238E27FC236}">
                <a16:creationId xmlns:a16="http://schemas.microsoft.com/office/drawing/2014/main" id="{314A4F29-3AD9-840B-5A9B-0AC18F4C6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192" y="4001294"/>
            <a:ext cx="2280632" cy="11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tlan | The Active Metadata Platform">
            <a:extLst>
              <a:ext uri="{FF2B5EF4-FFF2-40B4-BE49-F238E27FC236}">
                <a16:creationId xmlns:a16="http://schemas.microsoft.com/office/drawing/2014/main" id="{03D9CF18-7B7F-E8F3-1451-20A4D31DB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801" y="2393087"/>
            <a:ext cx="2339011" cy="72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KAN - Wikipedia">
            <a:extLst>
              <a:ext uri="{FF2B5EF4-FFF2-40B4-BE49-F238E27FC236}">
                <a16:creationId xmlns:a16="http://schemas.microsoft.com/office/drawing/2014/main" id="{2E104964-B43A-7B34-E244-671430343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364" y="2225560"/>
            <a:ext cx="1240861" cy="124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LOps">
            <a:extLst>
              <a:ext uri="{FF2B5EF4-FFF2-40B4-BE49-F238E27FC236}">
                <a16:creationId xmlns:a16="http://schemas.microsoft.com/office/drawing/2014/main" id="{98D2CBEB-CD5B-646F-B5A4-7AA052B31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925" y="4389134"/>
            <a:ext cx="21431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F7C8568-0B13-ED19-7183-9EEE0B15D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16" y="4887916"/>
            <a:ext cx="2143126" cy="82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DC675F6A-AC95-CE9B-F8F0-0D21291BA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25" y="405835"/>
            <a:ext cx="33623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roject Jupyter - Wikipedia">
            <a:extLst>
              <a:ext uri="{FF2B5EF4-FFF2-40B4-BE49-F238E27FC236}">
                <a16:creationId xmlns:a16="http://schemas.microsoft.com/office/drawing/2014/main" id="{4383AF97-E34A-256F-BEEB-80B8E5698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34" y="2123973"/>
            <a:ext cx="853331" cy="99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irst World Problems Blank Meme Template - Imgflip">
            <a:extLst>
              <a:ext uri="{FF2B5EF4-FFF2-40B4-BE49-F238E27FC236}">
                <a16:creationId xmlns:a16="http://schemas.microsoft.com/office/drawing/2014/main" id="{AB677DDC-E333-F8D5-4AA4-46B75D997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681163"/>
            <a:ext cx="52578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20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pe Silvia | Know Your Meme">
            <a:extLst>
              <a:ext uri="{FF2B5EF4-FFF2-40B4-BE49-F238E27FC236}">
                <a16:creationId xmlns:a16="http://schemas.microsoft.com/office/drawing/2014/main" id="{48A9E4C0-600E-378F-3E49-FB89A23FE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rawing Board Back To The Drawing Board GIF - Drawing Board Back ...">
            <a:extLst>
              <a:ext uri="{FF2B5EF4-FFF2-40B4-BE49-F238E27FC236}">
                <a16:creationId xmlns:a16="http://schemas.microsoft.com/office/drawing/2014/main" id="{EC34681A-251A-2ABB-04EF-0ED840DF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2524">
            <a:off x="1517073" y="581480"/>
            <a:ext cx="9157854" cy="56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346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EFB6D9-4BF1-06E3-1C39-B8AAB06E3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makes non-tech stakeholders happy?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FED400-A72F-25D7-A2F8-9786E8B37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Not talking to tech </a:t>
            </a:r>
            <a:endParaRPr lang="en-GB" dirty="0"/>
          </a:p>
        </p:txBody>
      </p:sp>
      <p:sp>
        <p:nvSpPr>
          <p:cNvPr id="4" name="Cuore 3">
            <a:extLst>
              <a:ext uri="{FF2B5EF4-FFF2-40B4-BE49-F238E27FC236}">
                <a16:creationId xmlns:a16="http://schemas.microsoft.com/office/drawing/2014/main" id="{AB99DE7C-6CEC-D7FB-D576-0D26BFAD4E17}"/>
              </a:ext>
            </a:extLst>
          </p:cNvPr>
          <p:cNvSpPr/>
          <p:nvPr/>
        </p:nvSpPr>
        <p:spPr>
          <a:xfrm>
            <a:off x="4027118" y="1891430"/>
            <a:ext cx="325677" cy="319414"/>
          </a:xfrm>
          <a:prstGeom prst="hear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168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EFB6D9-4BF1-06E3-1C39-B8AAB06E3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makes non-tech stakeholders happy?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FED400-A72F-25D7-A2F8-9786E8B37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Not talking to tech </a:t>
            </a:r>
          </a:p>
          <a:p>
            <a:endParaRPr lang="it-IT" dirty="0"/>
          </a:p>
          <a:p>
            <a:r>
              <a:rPr lang="it-IT" dirty="0"/>
              <a:t>Descriptive spaces (not notes, but «high level» descriptions on every aspect)</a:t>
            </a:r>
          </a:p>
          <a:p>
            <a:endParaRPr lang="it-IT" dirty="0"/>
          </a:p>
          <a:p>
            <a:r>
              <a:rPr lang="it-IT" dirty="0"/>
              <a:t>Something to help them help techs (because in the end non-techs are good people too)</a:t>
            </a:r>
          </a:p>
          <a:p>
            <a:endParaRPr lang="en-GB" dirty="0"/>
          </a:p>
        </p:txBody>
      </p:sp>
      <p:sp>
        <p:nvSpPr>
          <p:cNvPr id="4" name="Cuore 3">
            <a:extLst>
              <a:ext uri="{FF2B5EF4-FFF2-40B4-BE49-F238E27FC236}">
                <a16:creationId xmlns:a16="http://schemas.microsoft.com/office/drawing/2014/main" id="{AB99DE7C-6CEC-D7FB-D576-0D26BFAD4E17}"/>
              </a:ext>
            </a:extLst>
          </p:cNvPr>
          <p:cNvSpPr/>
          <p:nvPr/>
        </p:nvSpPr>
        <p:spPr>
          <a:xfrm>
            <a:off x="4027118" y="1891430"/>
            <a:ext cx="325677" cy="319414"/>
          </a:xfrm>
          <a:prstGeom prst="hear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94" name="Picture 2" descr="How to Download Google Sheets for PC Win10 &amp; Win11 | WPS Office Blog">
            <a:extLst>
              <a:ext uri="{FF2B5EF4-FFF2-40B4-BE49-F238E27FC236}">
                <a16:creationId xmlns:a16="http://schemas.microsoft.com/office/drawing/2014/main" id="{81AE81AE-A07D-3A70-3206-181CFD502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96" y="5230804"/>
            <a:ext cx="1636929" cy="149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ow to Download Google Docs for PC Win10 &amp; Win11 | WPS Office Blog">
            <a:extLst>
              <a:ext uri="{FF2B5EF4-FFF2-40B4-BE49-F238E27FC236}">
                <a16:creationId xmlns:a16="http://schemas.microsoft.com/office/drawing/2014/main" id="{E8E396C9-66DE-831C-7694-7D17A06B5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442" y="5479354"/>
            <a:ext cx="1778696" cy="100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056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BC1893-7000-913F-94FD-6207ACD6A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What if…</a:t>
            </a:r>
            <a:endParaRPr lang="en-GB" dirty="0"/>
          </a:p>
        </p:txBody>
      </p:sp>
      <p:pic>
        <p:nvPicPr>
          <p:cNvPr id="9218" name="Picture 2" descr="Wikipedia's desktop site is getting a new look | Popular Science">
            <a:extLst>
              <a:ext uri="{FF2B5EF4-FFF2-40B4-BE49-F238E27FC236}">
                <a16:creationId xmlns:a16="http://schemas.microsoft.com/office/drawing/2014/main" id="{31148D2A-60F8-837E-6453-3C954150A2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964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67AAD0-D298-3D07-0FC4-9B3B2C7AA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… or better</a:t>
            </a:r>
            <a:endParaRPr lang="en-GB" dirty="0"/>
          </a:p>
        </p:txBody>
      </p:sp>
      <p:pic>
        <p:nvPicPr>
          <p:cNvPr id="10242" name="Picture 2" descr="Manuale:Cosa è MediaWiki? - MediaWiki">
            <a:extLst>
              <a:ext uri="{FF2B5EF4-FFF2-40B4-BE49-F238E27FC236}">
                <a16:creationId xmlns:a16="http://schemas.microsoft.com/office/drawing/2014/main" id="{8C504A03-EE68-03EC-7AAC-A0AFB028D5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2677319"/>
            <a:ext cx="23812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426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802518FA-CB13-3646-EE7E-37F67EE9E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772" y="2968364"/>
            <a:ext cx="5674052" cy="400771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5E9A17A-8D98-9859-09BC-7758722A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876" y="54524"/>
            <a:ext cx="10515600" cy="1325563"/>
          </a:xfrm>
        </p:spPr>
        <p:txBody>
          <a:bodyPr/>
          <a:lstStyle/>
          <a:p>
            <a:r>
              <a:rPr lang="it-IT" dirty="0"/>
              <a:t>Who am I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09228FB-84D0-DE08-249D-D53162905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876" y="1043441"/>
            <a:ext cx="3970283" cy="1831975"/>
          </a:xfrm>
        </p:spPr>
        <p:txBody>
          <a:bodyPr>
            <a:normAutofit fontScale="85000" lnSpcReduction="20000"/>
          </a:bodyPr>
          <a:lstStyle/>
          <a:p>
            <a:r>
              <a:rPr lang="it-IT" dirty="0"/>
              <a:t>Marco Montanari</a:t>
            </a:r>
          </a:p>
          <a:p>
            <a:pPr lvl="1"/>
            <a:r>
              <a:rPr lang="en-GB" dirty="0"/>
              <a:t>Treasurer Wikimedia Italia</a:t>
            </a:r>
          </a:p>
          <a:p>
            <a:pPr lvl="1"/>
            <a:r>
              <a:rPr lang="en-GB" dirty="0"/>
              <a:t>Software Architect</a:t>
            </a:r>
          </a:p>
          <a:p>
            <a:pPr lvl="1"/>
            <a:r>
              <a:rPr lang="en-GB" dirty="0"/>
              <a:t>Open Data Activist</a:t>
            </a:r>
          </a:p>
          <a:p>
            <a:pPr lvl="1"/>
            <a:r>
              <a:rPr lang="en-GB" dirty="0"/>
              <a:t>Digital Humanist</a:t>
            </a:r>
          </a:p>
          <a:p>
            <a:pPr lvl="1"/>
            <a:r>
              <a:rPr lang="en-GB" dirty="0"/>
              <a:t>Consultant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02D058F-194A-B513-4975-1DF879217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245" y="-1239024"/>
            <a:ext cx="5534435" cy="38625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3162C00-A085-EB44-E751-0645AB5F00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0925" y="1610936"/>
            <a:ext cx="5747498" cy="409332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159107F9-8D8D-C413-C36E-0336AEB85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9056" y="-712229"/>
            <a:ext cx="2986251" cy="3889636"/>
          </a:xfrm>
          <a:prstGeom prst="rect">
            <a:avLst/>
          </a:prstGeom>
        </p:spPr>
      </p:pic>
      <p:pic>
        <p:nvPicPr>
          <p:cNvPr id="3074" name="Picture 2" descr="Wikimedia">
            <a:extLst>
              <a:ext uri="{FF2B5EF4-FFF2-40B4-BE49-F238E27FC236}">
                <a16:creationId xmlns:a16="http://schemas.microsoft.com/office/drawing/2014/main" id="{71BD2CDD-555F-0593-0F15-277B3C08C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08" y="3234780"/>
            <a:ext cx="841230" cy="84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ust Play Bologna | Bologna">
            <a:extLst>
              <a:ext uri="{FF2B5EF4-FFF2-40B4-BE49-F238E27FC236}">
                <a16:creationId xmlns:a16="http://schemas.microsoft.com/office/drawing/2014/main" id="{DFC9B58E-5C15-08F2-1EDC-B7726EBDE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03" y="3236985"/>
            <a:ext cx="841230" cy="84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pen History Map">
            <a:extLst>
              <a:ext uri="{FF2B5EF4-FFF2-40B4-BE49-F238E27FC236}">
                <a16:creationId xmlns:a16="http://schemas.microsoft.com/office/drawing/2014/main" id="{4D9D4C27-3BC0-8E53-24A7-DC8F3F59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026" y="4047418"/>
            <a:ext cx="1549804" cy="77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07464D0-CF0C-0DBC-632A-7A7C5FB026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550" y="4972223"/>
            <a:ext cx="2279565" cy="80399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3F447B7-950F-27AE-CF90-B4B94143D0B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8031"/>
          <a:stretch/>
        </p:blipFill>
        <p:spPr>
          <a:xfrm>
            <a:off x="6208135" y="5165865"/>
            <a:ext cx="4202183" cy="172300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D082A49-5A59-BDB1-1395-4BF533AD33B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52177"/>
          <a:stretch/>
        </p:blipFill>
        <p:spPr>
          <a:xfrm>
            <a:off x="8658858" y="4333761"/>
            <a:ext cx="3287245" cy="208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79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D808B2-D7C6-89B4-5E1F-E5B7DA693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But how do we add additional information?</a:t>
            </a:r>
            <a:endParaRPr lang="en-GB" dirty="0"/>
          </a:p>
        </p:txBody>
      </p:sp>
      <p:pic>
        <p:nvPicPr>
          <p:cNvPr id="4" name="Picture 2" descr="Manuale:Cosa è MediaWiki? - MediaWiki">
            <a:extLst>
              <a:ext uri="{FF2B5EF4-FFF2-40B4-BE49-F238E27FC236}">
                <a16:creationId xmlns:a16="http://schemas.microsoft.com/office/drawing/2014/main" id="{752E010F-ADF2-5461-FCA6-A6AFA21B9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072" y="2489427"/>
            <a:ext cx="23812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71A4EB3-EB29-8BE3-9DEF-3E2F376B1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388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D808B2-D7C6-89B4-5E1F-E5B7DA693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But how do we add additional information?</a:t>
            </a:r>
            <a:endParaRPr lang="en-GB" dirty="0"/>
          </a:p>
        </p:txBody>
      </p:sp>
      <p:pic>
        <p:nvPicPr>
          <p:cNvPr id="11266" name="Picture 2" descr="Semantic MediaWiki - Wikipedia">
            <a:extLst>
              <a:ext uri="{FF2B5EF4-FFF2-40B4-BE49-F238E27FC236}">
                <a16:creationId xmlns:a16="http://schemas.microsoft.com/office/drawing/2014/main" id="{366C17C4-CE1B-5BE7-77D4-479B2E2FAB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78" y="3137127"/>
            <a:ext cx="33718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Manuale:Cosa è MediaWiki? - MediaWiki">
            <a:extLst>
              <a:ext uri="{FF2B5EF4-FFF2-40B4-BE49-F238E27FC236}">
                <a16:creationId xmlns:a16="http://schemas.microsoft.com/office/drawing/2014/main" id="{752E010F-ADF2-5461-FCA6-A6AFA21B9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072" y="2489427"/>
            <a:ext cx="23812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roce 4">
            <a:extLst>
              <a:ext uri="{FF2B5EF4-FFF2-40B4-BE49-F238E27FC236}">
                <a16:creationId xmlns:a16="http://schemas.microsoft.com/office/drawing/2014/main" id="{5616F80D-B1E1-1A0C-F175-17E82CD00FC2}"/>
              </a:ext>
            </a:extLst>
          </p:cNvPr>
          <p:cNvSpPr/>
          <p:nvPr/>
        </p:nvSpPr>
        <p:spPr>
          <a:xfrm>
            <a:off x="5214090" y="3350713"/>
            <a:ext cx="801666" cy="789140"/>
          </a:xfrm>
          <a:prstGeom prst="plus">
            <a:avLst>
              <a:gd name="adj" fmla="val 3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90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6604E7-173E-13C0-9CB6-A99405FCB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And so…</a:t>
            </a:r>
            <a:endParaRPr lang="en-GB" dirty="0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2457A0A2-3474-1ECC-EF6A-9628C33796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700" y="1690688"/>
            <a:ext cx="6354194" cy="4351338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3E6E793-BEF7-D9AF-1CA0-78DB6B1A3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566" y="657608"/>
            <a:ext cx="6940241" cy="505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33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622C35-49D7-38E2-6177-E85EA13A9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filtering</a:t>
            </a:r>
            <a:endParaRPr lang="en-GB" dirty="0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D8FFAB12-8C1E-68DA-61B5-186C919184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077" y="1690688"/>
            <a:ext cx="6347635" cy="4351338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81668A1-5614-1E06-6C43-95C7CC731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615" y="2152259"/>
            <a:ext cx="46863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46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A12D4A-93C3-28CA-B604-42C6AB08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Transformation</a:t>
            </a:r>
            <a:endParaRPr lang="en-GB" dirty="0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75CEDF1A-029F-3E89-9F2C-026076F3C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550" y="2501106"/>
            <a:ext cx="10248900" cy="3000375"/>
          </a:xfrm>
        </p:spPr>
      </p:pic>
    </p:spTree>
    <p:extLst>
      <p:ext uri="{BB962C8B-B14F-4D97-AF65-F5344CB8AC3E}">
        <p14:creationId xmlns:p14="http://schemas.microsoft.com/office/powerpoint/2010/main" val="2234123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9E43A0-52FC-8A24-72E3-82087FFF6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lineage within the platform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40E9A87-1B76-EB71-C271-469A3D3D0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58606"/>
            <a:ext cx="10515600" cy="2834057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Basi censuarie ISTAT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Basi censuarie ISTAT Bologna + Occupati e studenti…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				     MAP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Freccia in giù 3">
            <a:extLst>
              <a:ext uri="{FF2B5EF4-FFF2-40B4-BE49-F238E27FC236}">
                <a16:creationId xmlns:a16="http://schemas.microsoft.com/office/drawing/2014/main" id="{0B06238B-8016-4F23-ED38-402C70859D0D}"/>
              </a:ext>
            </a:extLst>
          </p:cNvPr>
          <p:cNvSpPr/>
          <p:nvPr/>
        </p:nvSpPr>
        <p:spPr>
          <a:xfrm>
            <a:off x="1421704" y="3131507"/>
            <a:ext cx="2185792" cy="5511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Filter</a:t>
            </a:r>
            <a:endParaRPr lang="en-GB" dirty="0"/>
          </a:p>
        </p:txBody>
      </p:sp>
      <p:sp>
        <p:nvSpPr>
          <p:cNvPr id="6" name="Freccia in giù 5">
            <a:extLst>
              <a:ext uri="{FF2B5EF4-FFF2-40B4-BE49-F238E27FC236}">
                <a16:creationId xmlns:a16="http://schemas.microsoft.com/office/drawing/2014/main" id="{0B63EBCD-0ED6-E446-0413-C32C942B6BBB}"/>
              </a:ext>
            </a:extLst>
          </p:cNvPr>
          <p:cNvSpPr/>
          <p:nvPr/>
        </p:nvSpPr>
        <p:spPr>
          <a:xfrm>
            <a:off x="4248411" y="4154466"/>
            <a:ext cx="2185792" cy="5511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Join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297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0CFED4-41E3-148D-1FC9-CA6C01B1B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semantics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9DA4334-14D2-1522-0A89-C4409050A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OHM experience on digital humanities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en-GB" dirty="0"/>
              <a:t>Open Data experience on data variability</a:t>
            </a:r>
          </a:p>
          <a:p>
            <a:r>
              <a:rPr lang="en-GB" dirty="0"/>
              <a:t>OKF experience on Open Data Index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Segnaposto contenuto 7">
            <a:extLst>
              <a:ext uri="{FF2B5EF4-FFF2-40B4-BE49-F238E27FC236}">
                <a16:creationId xmlns:a16="http://schemas.microsoft.com/office/drawing/2014/main" id="{A0C860DF-38F7-FF6C-796D-FC0D63F1B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701" y="1946089"/>
            <a:ext cx="4396831" cy="205520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0C5ABD0-E403-1A65-E93D-D81B7C16E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870" y="4290164"/>
            <a:ext cx="3947237" cy="2262121"/>
          </a:xfrm>
          <a:prstGeom prst="rect">
            <a:avLst/>
          </a:prstGeom>
        </p:spPr>
      </p:pic>
      <p:sp>
        <p:nvSpPr>
          <p:cNvPr id="8" name="Cuore 7">
            <a:extLst>
              <a:ext uri="{FF2B5EF4-FFF2-40B4-BE49-F238E27FC236}">
                <a16:creationId xmlns:a16="http://schemas.microsoft.com/office/drawing/2014/main" id="{9C2CA6D9-574D-CCFC-48B2-F1511D877BE4}"/>
              </a:ext>
            </a:extLst>
          </p:cNvPr>
          <p:cNvSpPr/>
          <p:nvPr/>
        </p:nvSpPr>
        <p:spPr>
          <a:xfrm rot="20304645">
            <a:off x="7443109" y="5614928"/>
            <a:ext cx="591306" cy="469727"/>
          </a:xfrm>
          <a:prstGeom prst="hear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623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E524A6-6C7E-3A97-2EFA-F27D30BAE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Ok but…</a:t>
            </a:r>
            <a:endParaRPr lang="en-GB" dirty="0"/>
          </a:p>
        </p:txBody>
      </p:sp>
      <p:pic>
        <p:nvPicPr>
          <p:cNvPr id="12290" name="Picture 2" descr="xkcd: Standards">
            <a:extLst>
              <a:ext uri="{FF2B5EF4-FFF2-40B4-BE49-F238E27FC236}">
                <a16:creationId xmlns:a16="http://schemas.microsoft.com/office/drawing/2014/main" id="{353D300C-F7E6-C9AF-9883-979181D400B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857" y="2384151"/>
            <a:ext cx="5714286" cy="323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997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BEA2F7-7EFC-BB80-C271-E9803DA4C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… Well yes and no</a:t>
            </a:r>
            <a:endParaRPr lang="en-GB" dirty="0"/>
          </a:p>
        </p:txBody>
      </p:sp>
      <p:pic>
        <p:nvPicPr>
          <p:cNvPr id="4" name="Picture 2" descr="Semantic MediaWiki - Wikipedia">
            <a:extLst>
              <a:ext uri="{FF2B5EF4-FFF2-40B4-BE49-F238E27FC236}">
                <a16:creationId xmlns:a16="http://schemas.microsoft.com/office/drawing/2014/main" id="{478DC2B3-ABCF-D4D8-B888-C6038B16C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700" y="2047364"/>
            <a:ext cx="33718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anuale:Cosa è MediaWiki? - MediaWiki">
            <a:extLst>
              <a:ext uri="{FF2B5EF4-FFF2-40B4-BE49-F238E27FC236}">
                <a16:creationId xmlns:a16="http://schemas.microsoft.com/office/drawing/2014/main" id="{9295534D-BDD9-8811-9784-DAB2103FA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94" y="1399664"/>
            <a:ext cx="23812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roce 5">
            <a:extLst>
              <a:ext uri="{FF2B5EF4-FFF2-40B4-BE49-F238E27FC236}">
                <a16:creationId xmlns:a16="http://schemas.microsoft.com/office/drawing/2014/main" id="{09DF3540-62DB-066E-082D-A6F1A044D57B}"/>
              </a:ext>
            </a:extLst>
          </p:cNvPr>
          <p:cNvSpPr/>
          <p:nvPr/>
        </p:nvSpPr>
        <p:spPr>
          <a:xfrm>
            <a:off x="3347712" y="2260950"/>
            <a:ext cx="801666" cy="789140"/>
          </a:xfrm>
          <a:prstGeom prst="plus">
            <a:avLst>
              <a:gd name="adj" fmla="val 3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roce 6">
            <a:extLst>
              <a:ext uri="{FF2B5EF4-FFF2-40B4-BE49-F238E27FC236}">
                <a16:creationId xmlns:a16="http://schemas.microsoft.com/office/drawing/2014/main" id="{CB522B75-7955-F991-4656-8258A845C746}"/>
              </a:ext>
            </a:extLst>
          </p:cNvPr>
          <p:cNvSpPr/>
          <p:nvPr/>
        </p:nvSpPr>
        <p:spPr>
          <a:xfrm>
            <a:off x="8529312" y="2260950"/>
            <a:ext cx="801666" cy="789140"/>
          </a:xfrm>
          <a:prstGeom prst="plus">
            <a:avLst>
              <a:gd name="adj" fmla="val 3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A36DE4C-1DE0-91F3-1291-8CCE30305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600" y="1854635"/>
            <a:ext cx="1219200" cy="12573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F2D696C-A2E4-644F-43F8-BB70399850EB}"/>
              </a:ext>
            </a:extLst>
          </p:cNvPr>
          <p:cNvSpPr txBox="1"/>
          <p:nvPr/>
        </p:nvSpPr>
        <p:spPr>
          <a:xfrm>
            <a:off x="9771562" y="3111935"/>
            <a:ext cx="1945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Emerging ontology</a:t>
            </a:r>
            <a:endParaRPr lang="en-GB" dirty="0"/>
          </a:p>
        </p:txBody>
      </p:sp>
      <p:sp>
        <p:nvSpPr>
          <p:cNvPr id="11" name="Freccia in giù 10">
            <a:extLst>
              <a:ext uri="{FF2B5EF4-FFF2-40B4-BE49-F238E27FC236}">
                <a16:creationId xmlns:a16="http://schemas.microsoft.com/office/drawing/2014/main" id="{92FC3969-6FBF-F0C1-3F48-65C4F13BC4B5}"/>
              </a:ext>
            </a:extLst>
          </p:cNvPr>
          <p:cNvSpPr/>
          <p:nvPr/>
        </p:nvSpPr>
        <p:spPr>
          <a:xfrm>
            <a:off x="4149378" y="3776597"/>
            <a:ext cx="4379934" cy="1027135"/>
          </a:xfrm>
          <a:prstGeom prst="downArrow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338" name="Picture 2" descr="Python (programming language) - Wikipedia">
            <a:extLst>
              <a:ext uri="{FF2B5EF4-FFF2-40B4-BE49-F238E27FC236}">
                <a16:creationId xmlns:a16="http://schemas.microsoft.com/office/drawing/2014/main" id="{BE9EC0F8-2382-1C03-7CA1-22082D3D0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997" y="3933543"/>
            <a:ext cx="574696" cy="57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Frictionless Data | Frictionless Data">
            <a:extLst>
              <a:ext uri="{FF2B5EF4-FFF2-40B4-BE49-F238E27FC236}">
                <a16:creationId xmlns:a16="http://schemas.microsoft.com/office/drawing/2014/main" id="{7984A7AF-3BAA-2869-CB87-D9A3D9747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731" y="3776597"/>
            <a:ext cx="1486513" cy="44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>
            <a:extLst>
              <a:ext uri="{FF2B5EF4-FFF2-40B4-BE49-F238E27FC236}">
                <a16:creationId xmlns:a16="http://schemas.microsoft.com/office/drawing/2014/main" id="{E56F572E-A710-840E-3C9B-F903B1C58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049" y="3774524"/>
            <a:ext cx="1101871" cy="44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GeoPandas logo — GeoPandas 1.1.1+0.ge9b58ce.dirty documentation">
            <a:extLst>
              <a:ext uri="{FF2B5EF4-FFF2-40B4-BE49-F238E27FC236}">
                <a16:creationId xmlns:a16="http://schemas.microsoft.com/office/drawing/2014/main" id="{A74AF26B-7B20-47DC-3725-64BAAD71C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414" y="3999031"/>
            <a:ext cx="2116372" cy="44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itHub - open-metadata/OpenMetadata: OpenMetadata is a unified metadata  platform for data discovery, data observability, and data governance  powered by a central metadata repository, in-depth column level lineage,  and seamless team collaboration.">
            <a:extLst>
              <a:ext uri="{FF2B5EF4-FFF2-40B4-BE49-F238E27FC236}">
                <a16:creationId xmlns:a16="http://schemas.microsoft.com/office/drawing/2014/main" id="{455F362D-4CBB-B743-D89C-9D95F1596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3" y="5241370"/>
            <a:ext cx="2280632" cy="11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KAN - Wikipedia">
            <a:extLst>
              <a:ext uri="{FF2B5EF4-FFF2-40B4-BE49-F238E27FC236}">
                <a16:creationId xmlns:a16="http://schemas.microsoft.com/office/drawing/2014/main" id="{C7DD40C3-1E95-3DF5-DFE6-FCF29657E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47" y="5140825"/>
            <a:ext cx="1240861" cy="124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>
            <a:extLst>
              <a:ext uri="{FF2B5EF4-FFF2-40B4-BE49-F238E27FC236}">
                <a16:creationId xmlns:a16="http://schemas.microsoft.com/office/drawing/2014/main" id="{24DCC201-47EC-F0E1-47B1-14A9726B1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113" y="5398931"/>
            <a:ext cx="2143126" cy="82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>
            <a:extLst>
              <a:ext uri="{FF2B5EF4-FFF2-40B4-BE49-F238E27FC236}">
                <a16:creationId xmlns:a16="http://schemas.microsoft.com/office/drawing/2014/main" id="{58088130-5C0C-EA55-7CC6-B73F21EC8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226" y="5133926"/>
            <a:ext cx="300037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2395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DB2D5C3F-1814-248A-09B8-D9D4FCD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To be opensourced soon!</a:t>
            </a:r>
            <a:endParaRPr lang="en-GB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787138DA-8CCC-1434-8443-9B71A756C0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7555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arrel Ronald">
            <a:extLst>
              <a:ext uri="{FF2B5EF4-FFF2-40B4-BE49-F238E27FC236}">
                <a16:creationId xmlns:a16="http://schemas.microsoft.com/office/drawing/2014/main" id="{4EE92C5F-024C-7C6F-BE6A-6E2A9A3FF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ED2FAF70-A281-0F4E-0F7A-B05E635C49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olo 9">
            <a:extLst>
              <a:ext uri="{FF2B5EF4-FFF2-40B4-BE49-F238E27FC236}">
                <a16:creationId xmlns:a16="http://schemas.microsoft.com/office/drawing/2014/main" id="{3547EEA2-B08B-3C28-94EA-C2E9349BA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Urban Digital Twin!!</a:t>
            </a:r>
            <a:endParaRPr lang="en-GB" b="1" dirty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747A5C58-8757-BC2B-9FB8-313CCD31F4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And that means DATA!!!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104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0B47A27-398B-F14B-0BBA-09723F3A5D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Thanks!</a:t>
            </a:r>
            <a:endParaRPr lang="en-GB" dirty="0"/>
          </a:p>
        </p:txBody>
      </p:sp>
      <p:sp>
        <p:nvSpPr>
          <p:cNvPr id="5" name="Sottotitolo 4">
            <a:extLst>
              <a:ext uri="{FF2B5EF4-FFF2-40B4-BE49-F238E27FC236}">
                <a16:creationId xmlns:a16="http://schemas.microsoft.com/office/drawing/2014/main" id="{43474ABB-66BB-5095-7FF0-845B733187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Marco Montanari (</a:t>
            </a:r>
            <a:r>
              <a:rPr lang="it-IT" dirty="0">
                <a:hlinkClick r:id="rId2"/>
              </a:rPr>
              <a:t>marco.montanari@openhistorymap.org</a:t>
            </a:r>
            <a:r>
              <a:rPr lang="it-IT" dirty="0"/>
              <a:t>)</a:t>
            </a:r>
          </a:p>
          <a:p>
            <a:r>
              <a:rPr lang="it-IT"/>
              <a:t>Andrea Roberta Costagliola (</a:t>
            </a:r>
            <a:r>
              <a:rPr lang="it-IT">
                <a:hlinkClick r:id="rId3"/>
              </a:rPr>
              <a:t>andrea.costagliola@unibo.it</a:t>
            </a:r>
            <a:r>
              <a:rPr lang="it-IT"/>
              <a:t>)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753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3358A2D-EB9D-ACE8-3CA3-880A08F38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We love to work with data!</a:t>
            </a:r>
            <a:endParaRPr lang="en-GB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4F4EACFE-BB4B-063A-68D2-77F53CB1D5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But…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3425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647B045A-5BB4-BC3E-912D-9836FD41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Problem with Data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158587-CF32-DE11-13D7-D2852FB24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sz="2200" dirty="0"/>
              <a:t>ORIGIN</a:t>
            </a:r>
          </a:p>
          <a:p>
            <a:pPr marL="0" indent="0" algn="ctr">
              <a:buNone/>
            </a:pPr>
            <a:endParaRPr lang="en-GB" sz="2200" dirty="0"/>
          </a:p>
          <a:p>
            <a:pPr marL="0" indent="0" algn="ctr">
              <a:buNone/>
            </a:pPr>
            <a:r>
              <a:rPr lang="it-IT" sz="2200" dirty="0"/>
              <a:t>FORMAT</a:t>
            </a:r>
            <a:endParaRPr lang="en-GB" sz="2200" dirty="0"/>
          </a:p>
          <a:p>
            <a:pPr marL="0" indent="0" algn="ctr">
              <a:buNone/>
            </a:pPr>
            <a:r>
              <a:rPr lang="it-IT" sz="2200" dirty="0"/>
              <a:t>STRUCTURE</a:t>
            </a:r>
          </a:p>
          <a:p>
            <a:pPr marL="0" indent="0" algn="ctr">
              <a:buNone/>
            </a:pPr>
            <a:endParaRPr lang="en-GB" sz="2200" dirty="0"/>
          </a:p>
          <a:p>
            <a:pPr marL="0" indent="0" algn="ctr">
              <a:buNone/>
            </a:pPr>
            <a:r>
              <a:rPr lang="it-IT" sz="2200" dirty="0"/>
              <a:t>COMPLETENESS</a:t>
            </a:r>
          </a:p>
          <a:p>
            <a:pPr marL="0" indent="0" algn="ctr">
              <a:buNone/>
            </a:pPr>
            <a:endParaRPr lang="en-GB" sz="2200" dirty="0"/>
          </a:p>
          <a:p>
            <a:pPr marL="0" indent="0" algn="ctr">
              <a:buNone/>
            </a:pPr>
            <a:r>
              <a:rPr lang="it-IT" sz="2200" dirty="0"/>
              <a:t>COHERENCE</a:t>
            </a:r>
            <a:endParaRPr lang="en-GB" sz="2200" dirty="0"/>
          </a:p>
          <a:p>
            <a:pPr marL="0" indent="0" algn="ct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0973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647B045A-5BB4-BC3E-912D-9836FD41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b="1" dirty="0"/>
              <a:t>Other</a:t>
            </a:r>
            <a:r>
              <a:rPr lang="it-IT" dirty="0"/>
              <a:t> Problem with Data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104274-406D-4F7A-2ADF-4CEB1C046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sz="4000" dirty="0"/>
          </a:p>
          <a:p>
            <a:pPr marL="0" indent="0" algn="ctr">
              <a:buNone/>
            </a:pPr>
            <a:endParaRPr lang="it-IT" sz="4000" dirty="0"/>
          </a:p>
          <a:p>
            <a:pPr marL="0" indent="0" algn="ctr">
              <a:buNone/>
            </a:pPr>
            <a:r>
              <a:rPr lang="it-IT" sz="4000" dirty="0"/>
              <a:t>DATA TRANSFORMATION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399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647B045A-5BB4-BC3E-912D-9836FD41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One more Problem with Data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104274-406D-4F7A-2ADF-4CEB1C046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sz="4000" dirty="0"/>
          </a:p>
          <a:p>
            <a:pPr marL="0" indent="0" algn="ctr">
              <a:buNone/>
            </a:pPr>
            <a:endParaRPr lang="it-IT" sz="4000" dirty="0"/>
          </a:p>
          <a:p>
            <a:pPr marL="0" indent="0" algn="ctr">
              <a:buNone/>
            </a:pPr>
            <a:r>
              <a:rPr lang="it-IT" sz="4000" dirty="0"/>
              <a:t>STAKEHOLDERS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56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647B045A-5BB4-BC3E-912D-9836FD41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One more Problem with Data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104274-406D-4F7A-2ADF-4CEB1C046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sz="4000" dirty="0"/>
          </a:p>
          <a:p>
            <a:pPr marL="0" indent="0" algn="ctr">
              <a:buNone/>
            </a:pPr>
            <a:r>
              <a:rPr lang="it-IT" sz="4000" dirty="0"/>
              <a:t>non-technical</a:t>
            </a:r>
          </a:p>
          <a:p>
            <a:pPr marL="0" indent="0" algn="ctr">
              <a:buNone/>
            </a:pPr>
            <a:r>
              <a:rPr lang="it-IT" sz="4000" dirty="0"/>
              <a:t>STAKEHOLDERS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8440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2" descr="Crying Cat Meme Template">
            <a:extLst>
              <a:ext uri="{FF2B5EF4-FFF2-40B4-BE49-F238E27FC236}">
                <a16:creationId xmlns:a16="http://schemas.microsoft.com/office/drawing/2014/main" id="{1BDAB9F8-6B58-4F70-C113-73981D6476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33FDE29-9C01-7C1F-8A16-18494E81B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709" y="1385863"/>
            <a:ext cx="6040582" cy="408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617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288</Words>
  <Application>Microsoft Office PowerPoint</Application>
  <PresentationFormat>Widescreen</PresentationFormat>
  <Paragraphs>80</Paragraphs>
  <Slides>30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Tema di Office</vt:lpstr>
      <vt:lpstr>Semantic MediaWiki data description, transformation and integration tool</vt:lpstr>
      <vt:lpstr>Who am I</vt:lpstr>
      <vt:lpstr>Urban Digital Twin!!</vt:lpstr>
      <vt:lpstr>We love to work with data!</vt:lpstr>
      <vt:lpstr>The Problem with Data</vt:lpstr>
      <vt:lpstr>The Other Problem with Data</vt:lpstr>
      <vt:lpstr>One more Problem with Data</vt:lpstr>
      <vt:lpstr>One more Problem with Data</vt:lpstr>
      <vt:lpstr>Presentazione standard di PowerPoint</vt:lpstr>
      <vt:lpstr>Presentazione standard di PowerPoint</vt:lpstr>
      <vt:lpstr>Presentazione standard di PowerPoint</vt:lpstr>
      <vt:lpstr>What do we need?</vt:lpstr>
      <vt:lpstr>What do we need?</vt:lpstr>
      <vt:lpstr>What do we need?</vt:lpstr>
      <vt:lpstr>Presentazione standard di PowerPoint</vt:lpstr>
      <vt:lpstr>What makes non-tech stakeholders happy?</vt:lpstr>
      <vt:lpstr>What makes non-tech stakeholders happy?</vt:lpstr>
      <vt:lpstr>What if…</vt:lpstr>
      <vt:lpstr>… or better</vt:lpstr>
      <vt:lpstr>But how do we add additional information?</vt:lpstr>
      <vt:lpstr>But how do we add additional information?</vt:lpstr>
      <vt:lpstr>And so…</vt:lpstr>
      <vt:lpstr>Data filtering</vt:lpstr>
      <vt:lpstr>Data Transformation</vt:lpstr>
      <vt:lpstr>Data lineage within the platform</vt:lpstr>
      <vt:lpstr>The semantics</vt:lpstr>
      <vt:lpstr>Ok but…</vt:lpstr>
      <vt:lpstr>… Well yes and no</vt:lpstr>
      <vt:lpstr>To be opensourced soon!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Semantic MediaWiki data description, transformation and integration tool</dc:title>
  <dc:creator>Marco Montanari</dc:creator>
  <cp:lastModifiedBy>Marco Montanari</cp:lastModifiedBy>
  <cp:revision>4</cp:revision>
  <dcterms:created xsi:type="dcterms:W3CDTF">2025-09-09T19:58:25Z</dcterms:created>
  <dcterms:modified xsi:type="dcterms:W3CDTF">2025-09-10T09:10:50Z</dcterms:modified>
</cp:coreProperties>
</file>