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66" r:id="rId2"/>
    <p:sldId id="268" r:id="rId3"/>
    <p:sldId id="271" r:id="rId4"/>
    <p:sldId id="281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57" r:id="rId24"/>
    <p:sldId id="258" r:id="rId2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ieda Schifner" initials="FS" lastIdx="1" clrIdx="0">
    <p:extLst>
      <p:ext uri="{19B8F6BF-5375-455C-9EA6-DF929625EA0E}">
        <p15:presenceInfo xmlns:p15="http://schemas.microsoft.com/office/powerpoint/2012/main" userId="S-1-5-21-2772405417-3723064260-3314010491-1040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3E4C"/>
    <a:srgbClr val="C65482"/>
    <a:srgbClr val="03395B"/>
    <a:srgbClr val="FFFFFF"/>
    <a:srgbClr val="275854"/>
    <a:srgbClr val="7E9892"/>
    <a:srgbClr val="845935"/>
    <a:srgbClr val="816286"/>
    <a:srgbClr val="D1895E"/>
    <a:srgbClr val="8A99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50"/>
    <p:restoredTop sz="96159"/>
  </p:normalViewPr>
  <p:slideViewPr>
    <p:cSldViewPr snapToGrid="0" showGuides="1">
      <p:cViewPr varScale="1">
        <p:scale>
          <a:sx n="113" d="100"/>
          <a:sy n="113" d="100"/>
        </p:scale>
        <p:origin x="804" y="11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92" d="100"/>
          <a:sy n="92" d="100"/>
        </p:scale>
        <p:origin x="286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4856D79A-5B4C-BC18-900B-6B5B826387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62579CE-04E8-687A-3D0B-435C02A04FB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00F552-4995-0A4B-B97D-692C9475DD24}" type="datetimeFigureOut">
              <a:rPr lang="de-DE" smtClean="0"/>
              <a:t>17.07.2024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A35BB6E-F174-D4E9-A035-A866D860019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089FFB6-D813-9C01-33A9-3CBD2C404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A63C68-9A87-AF45-8EE3-8CBA1EE33B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382765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1C340D-B0BF-F54B-8FE3-5375D4A7E6A2}" type="datetimeFigureOut">
              <a:rPr lang="de-DE" smtClean="0"/>
              <a:t>17.07.2024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A95AAE-A954-E746-98DB-8975055940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5211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DCC95BB8-67F6-B7E5-58E0-1862582AEF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78451" y="104553"/>
            <a:ext cx="6720429" cy="4127671"/>
          </a:xfrm>
          <a:prstGeom prst="rect">
            <a:avLst/>
          </a:prstGeom>
        </p:spPr>
      </p:pic>
      <p:sp>
        <p:nvSpPr>
          <p:cNvPr id="15" name="Titelplatzhalter 1">
            <a:extLst>
              <a:ext uri="{FF2B5EF4-FFF2-40B4-BE49-F238E27FC236}">
                <a16:creationId xmlns:a16="http://schemas.microsoft.com/office/drawing/2014/main" id="{EEA0DF8F-A16A-BBA7-1B5B-80FF3CFD6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48" y="2025076"/>
            <a:ext cx="6336274" cy="1934657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>
            <a:lvl1pPr>
              <a:defRPr sz="4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CD9F5B49-4746-03FD-730E-DF0299F678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5939" y="4133127"/>
            <a:ext cx="6336274" cy="718385"/>
          </a:xfrm>
        </p:spPr>
        <p:txBody>
          <a:bodyPr lIns="0" tIns="0" rIns="0">
            <a:noAutofit/>
          </a:bodyPr>
          <a:lstStyle>
            <a:lvl1pPr marL="0" indent="0">
              <a:buFontTx/>
              <a:buNone/>
              <a:defRPr sz="16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FontTx/>
              <a:buNone/>
              <a:defRPr sz="16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914400" indent="0">
              <a:buFontTx/>
              <a:buNone/>
              <a:defRPr sz="16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371600" indent="0">
              <a:buFontTx/>
              <a:buNone/>
              <a:defRPr sz="16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828800" indent="0">
              <a:buFontTx/>
              <a:buNone/>
              <a:defRPr sz="16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2" name="Grafik 1" descr="Ein Bild, das Cartoon, Text, Clipart, Darstellung enthält.&#10;&#10;Automatisch generierte Beschreibung">
            <a:extLst>
              <a:ext uri="{FF2B5EF4-FFF2-40B4-BE49-F238E27FC236}">
                <a16:creationId xmlns:a16="http://schemas.microsoft.com/office/drawing/2014/main" id="{C4E55C0F-4465-0581-4715-0880D18D458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57684" y="661672"/>
            <a:ext cx="3203468" cy="3471455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614EA15D-D013-1ADF-B741-BD1EDC1F052B}"/>
              </a:ext>
            </a:extLst>
          </p:cNvPr>
          <p:cNvSpPr/>
          <p:nvPr userDrawn="1"/>
        </p:nvSpPr>
        <p:spPr>
          <a:xfrm>
            <a:off x="530848" y="0"/>
            <a:ext cx="1992433" cy="549275"/>
          </a:xfrm>
          <a:prstGeom prst="rect">
            <a:avLst/>
          </a:prstGeom>
          <a:solidFill>
            <a:srgbClr val="0339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E53321E-2754-917B-1D20-C399A2A3AE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0848" y="194284"/>
            <a:ext cx="1992433" cy="718386"/>
          </a:xfrm>
        </p:spPr>
        <p:txBody>
          <a:bodyPr lIns="0" tIns="0" rIns="0" bIns="0">
            <a:normAutofit/>
          </a:bodyPr>
          <a:lstStyle>
            <a:lvl1pPr marL="0" indent="0" algn="ctr">
              <a:buFontTx/>
              <a:buNone/>
              <a:defRPr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FontTx/>
              <a:buNone/>
              <a:defRPr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 algn="ctr">
              <a:buFontTx/>
              <a:buNone/>
              <a:defRPr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 algn="ctr">
              <a:buFontTx/>
              <a:buNone/>
              <a:defRPr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 algn="ctr">
              <a:buFontTx/>
              <a:buNone/>
              <a:defRPr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cxnSp>
        <p:nvCxnSpPr>
          <p:cNvPr id="10" name="Gerade Verbindung 9">
            <a:extLst>
              <a:ext uri="{FF2B5EF4-FFF2-40B4-BE49-F238E27FC236}">
                <a16:creationId xmlns:a16="http://schemas.microsoft.com/office/drawing/2014/main" id="{BA041885-811D-7A3E-0B91-86FD9AFB8608}"/>
              </a:ext>
            </a:extLst>
          </p:cNvPr>
          <p:cNvCxnSpPr>
            <a:cxnSpLocks/>
          </p:cNvCxnSpPr>
          <p:nvPr userDrawn="1"/>
        </p:nvCxnSpPr>
        <p:spPr>
          <a:xfrm>
            <a:off x="515144" y="5416087"/>
            <a:ext cx="11161713" cy="0"/>
          </a:xfrm>
          <a:prstGeom prst="line">
            <a:avLst/>
          </a:prstGeom>
          <a:ln w="12700">
            <a:solidFill>
              <a:srgbClr val="0339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06CD3099-171B-AB1C-36D9-BD9319A94E45}"/>
              </a:ext>
            </a:extLst>
          </p:cNvPr>
          <p:cNvGrpSpPr/>
          <p:nvPr userDrawn="1"/>
        </p:nvGrpSpPr>
        <p:grpSpPr>
          <a:xfrm>
            <a:off x="1966275" y="5533157"/>
            <a:ext cx="8259450" cy="1193510"/>
            <a:chOff x="1559005" y="5529455"/>
            <a:chExt cx="8259450" cy="1193510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69A9F051-6B1D-767A-42E2-55C4814E4C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406881" y="5529455"/>
              <a:ext cx="1836169" cy="1193510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8B53D95A-22CB-A2C3-60AF-61FB7A7578C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134787" y="5778277"/>
              <a:ext cx="1683668" cy="488423"/>
            </a:xfrm>
            <a:prstGeom prst="rect">
              <a:avLst/>
            </a:prstGeom>
          </p:spPr>
        </p:pic>
        <p:pic>
          <p:nvPicPr>
            <p:cNvPr id="12" name="Grafik 11" descr="Ein Bild, das Schrift, Screenshot, Grafiken, Schwarz enthält.&#10;&#10;Automatisch generierte Beschreibung">
              <a:extLst>
                <a:ext uri="{FF2B5EF4-FFF2-40B4-BE49-F238E27FC236}">
                  <a16:creationId xmlns:a16="http://schemas.microsoft.com/office/drawing/2014/main" id="{C81E4400-5A05-9FD0-2E99-DD53EE71C6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1559005" y="5789129"/>
              <a:ext cx="1324876" cy="466718"/>
            </a:xfrm>
            <a:prstGeom prst="rect">
              <a:avLst/>
            </a:prstGeom>
          </p:spPr>
        </p:pic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02D2D73D-0F29-8B13-EC12-ABE98BD823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5718160" y="5759183"/>
              <a:ext cx="1683668" cy="5266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660883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ußzeilenplatzhalter 4">
            <a:extLst>
              <a:ext uri="{FF2B5EF4-FFF2-40B4-BE49-F238E27FC236}">
                <a16:creationId xmlns:a16="http://schemas.microsoft.com/office/drawing/2014/main" id="{3321ED4E-A68B-E602-05CE-CB0B96576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3600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ViContact // Schule //</a:t>
            </a:r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D552F718-3CD0-1555-9726-AEDBBEA892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82303" y="6356350"/>
            <a:ext cx="6256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7DDFA0F-B62B-D242-A875-AE805119B7D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Titel 17">
            <a:extLst>
              <a:ext uri="{FF2B5EF4-FFF2-40B4-BE49-F238E27FC236}">
                <a16:creationId xmlns:a16="http://schemas.microsoft.com/office/drawing/2014/main" id="{591AF19B-8405-582F-EF98-7276C4306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146" y="-35610"/>
            <a:ext cx="8229349" cy="665505"/>
          </a:xfrm>
        </p:spPr>
        <p:txBody>
          <a:bodyPr lIns="0" bIns="0" anchor="b" anchorCtr="0">
            <a:normAutofit/>
          </a:bodyPr>
          <a:lstStyle>
            <a:lvl1pPr>
              <a:defRPr sz="2000">
                <a:solidFill>
                  <a:srgbClr val="03395B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CFCB0F6A-C91C-F2AB-07A6-8CB6BDC7282E}"/>
              </a:ext>
            </a:extLst>
          </p:cNvPr>
          <p:cNvSpPr/>
          <p:nvPr userDrawn="1"/>
        </p:nvSpPr>
        <p:spPr>
          <a:xfrm>
            <a:off x="0" y="1628434"/>
            <a:ext cx="334963" cy="3601132"/>
          </a:xfrm>
          <a:prstGeom prst="rect">
            <a:avLst/>
          </a:prstGeom>
          <a:solidFill>
            <a:srgbClr val="0339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AD3E4C"/>
              </a:solidFill>
            </a:endParaRPr>
          </a:p>
        </p:txBody>
      </p:sp>
      <p:pic>
        <p:nvPicPr>
          <p:cNvPr id="4" name="Grafik 3" descr="Ein Bild, das Schrift, Grafiken, Text, Reihe enthält.&#10;&#10;Automatisch generierte Beschreibung">
            <a:extLst>
              <a:ext uri="{FF2B5EF4-FFF2-40B4-BE49-F238E27FC236}">
                <a16:creationId xmlns:a16="http://schemas.microsoft.com/office/drawing/2014/main" id="{95C174EB-5644-FDDF-02E2-DC37B2CBEA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03395B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100000" contrast="-7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53863" y="216735"/>
            <a:ext cx="1797467" cy="44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00136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F95F9854-3203-6800-785A-296D57DEF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0905" y="1776830"/>
            <a:ext cx="8000999" cy="565317"/>
          </a:xfrm>
          <a:prstGeom prst="rect">
            <a:avLst/>
          </a:prstGeom>
        </p:spPr>
        <p:txBody>
          <a:bodyPr vert="horz" wrap="none" lIns="91440" tIns="45720" rIns="91440" bIns="0" rtlCol="0" anchor="t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5" name="Textplatzhalter 20">
            <a:extLst>
              <a:ext uri="{FF2B5EF4-FFF2-40B4-BE49-F238E27FC236}">
                <a16:creationId xmlns:a16="http://schemas.microsoft.com/office/drawing/2014/main" id="{8779DC96-3EDA-133C-5D24-39C214351A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71838" y="2486277"/>
            <a:ext cx="5743575" cy="23431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5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35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35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35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35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64324333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ußzeilenplatzhalter 4">
            <a:extLst>
              <a:ext uri="{FF2B5EF4-FFF2-40B4-BE49-F238E27FC236}">
                <a16:creationId xmlns:a16="http://schemas.microsoft.com/office/drawing/2014/main" id="{3321ED4E-A68B-E602-05CE-CB0B96576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3600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ViContact // Schule //</a:t>
            </a:r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D552F718-3CD0-1555-9726-AEDBBEA892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82303" y="6356350"/>
            <a:ext cx="6256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7DDFA0F-B62B-D242-A875-AE805119B7D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40381ED3-93F1-90C3-529E-E37754FD3988}"/>
              </a:ext>
            </a:extLst>
          </p:cNvPr>
          <p:cNvSpPr/>
          <p:nvPr userDrawn="1"/>
        </p:nvSpPr>
        <p:spPr>
          <a:xfrm>
            <a:off x="0" y="1628434"/>
            <a:ext cx="334963" cy="3601132"/>
          </a:xfrm>
          <a:prstGeom prst="rect">
            <a:avLst/>
          </a:prstGeom>
          <a:solidFill>
            <a:srgbClr val="0339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AD3E4C"/>
              </a:solidFill>
            </a:endParaRPr>
          </a:p>
        </p:txBody>
      </p:sp>
      <p:sp>
        <p:nvSpPr>
          <p:cNvPr id="18" name="Titel 17">
            <a:extLst>
              <a:ext uri="{FF2B5EF4-FFF2-40B4-BE49-F238E27FC236}">
                <a16:creationId xmlns:a16="http://schemas.microsoft.com/office/drawing/2014/main" id="{591AF19B-8405-582F-EF98-7276C4306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146" y="-35610"/>
            <a:ext cx="8229349" cy="665505"/>
          </a:xfrm>
        </p:spPr>
        <p:txBody>
          <a:bodyPr lIns="0" bIns="0" anchor="b" anchorCtr="0">
            <a:normAutofit/>
          </a:bodyPr>
          <a:lstStyle>
            <a:lvl1pPr>
              <a:defRPr sz="2000">
                <a:solidFill>
                  <a:srgbClr val="03395B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AD7E1C0A-DEB0-1904-69ED-4B66D518B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7561" y="1628434"/>
            <a:ext cx="10772156" cy="4680291"/>
          </a:xfrm>
        </p:spPr>
        <p:txBody>
          <a:bodyPr lIns="0" tIns="0" rIns="0" bIns="0">
            <a:normAutofit/>
          </a:bodyPr>
          <a:lstStyle>
            <a:lvl1pPr marL="514350" indent="-514350">
              <a:buFont typeface="+mj-lt"/>
              <a:buAutoNum type="romanUcPeriod"/>
              <a:defRPr sz="2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71550" indent="-514350">
              <a:buFont typeface="+mj-lt"/>
              <a:buAutoNum type="romanUcPeriod"/>
              <a:defRPr sz="2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428750" indent="-514350">
              <a:buFont typeface="+mj-lt"/>
              <a:buAutoNum type="romanUcPeriod"/>
              <a:defRPr sz="2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85950" indent="-514350">
              <a:buFont typeface="+mj-lt"/>
              <a:buAutoNum type="romanUcPeriod"/>
              <a:defRPr sz="2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2343150" indent="-514350">
              <a:buFont typeface="+mj-lt"/>
              <a:buAutoNum type="romanUcPeriod"/>
              <a:defRPr sz="2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9" name="Textplatzhalter 28">
            <a:extLst>
              <a:ext uri="{FF2B5EF4-FFF2-40B4-BE49-F238E27FC236}">
                <a16:creationId xmlns:a16="http://schemas.microsoft.com/office/drawing/2014/main" id="{9FA59368-B1DF-92F4-2E66-7B6A13C9CB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74825" y="674438"/>
            <a:ext cx="6140450" cy="609600"/>
          </a:xfrm>
        </p:spPr>
        <p:txBody>
          <a:bodyPr wrap="none" lIns="0" tIns="0" rIns="0" bIns="0" anchor="b" anchorCtr="0">
            <a:noAutofit/>
          </a:bodyPr>
          <a:lstStyle>
            <a:lvl1pPr marL="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567DFFF-5F9A-D910-C562-1945D74D7439}"/>
              </a:ext>
            </a:extLst>
          </p:cNvPr>
          <p:cNvSpPr txBox="1"/>
          <p:nvPr userDrawn="1"/>
        </p:nvSpPr>
        <p:spPr>
          <a:xfrm>
            <a:off x="5284922" y="224725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pic>
        <p:nvPicPr>
          <p:cNvPr id="4" name="Grafik 3" descr="Ein Bild, das Schrift, Grafiken, Text, Reihe enthält.&#10;&#10;Automatisch generierte Beschreibung">
            <a:extLst>
              <a:ext uri="{FF2B5EF4-FFF2-40B4-BE49-F238E27FC236}">
                <a16:creationId xmlns:a16="http://schemas.microsoft.com/office/drawing/2014/main" id="{7D843BC8-85BA-B375-ECF3-D4C0FD1A34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03395B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100000" contrast="-7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53863" y="216735"/>
            <a:ext cx="1797467" cy="44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46635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 mit Textf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ußzeilenplatzhalter 4">
            <a:extLst>
              <a:ext uri="{FF2B5EF4-FFF2-40B4-BE49-F238E27FC236}">
                <a16:creationId xmlns:a16="http://schemas.microsoft.com/office/drawing/2014/main" id="{3321ED4E-A68B-E602-05CE-CB0B96576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3600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ViContact // Schule //</a:t>
            </a:r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D552F718-3CD0-1555-9726-AEDBBEA892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82303" y="6356350"/>
            <a:ext cx="6256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7DDFA0F-B62B-D242-A875-AE805119B7D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Titel 17">
            <a:extLst>
              <a:ext uri="{FF2B5EF4-FFF2-40B4-BE49-F238E27FC236}">
                <a16:creationId xmlns:a16="http://schemas.microsoft.com/office/drawing/2014/main" id="{591AF19B-8405-582F-EF98-7276C4306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146" y="-35610"/>
            <a:ext cx="8229349" cy="665505"/>
          </a:xfrm>
        </p:spPr>
        <p:txBody>
          <a:bodyPr lIns="0" bIns="0" anchor="b" anchorCtr="0">
            <a:normAutofit/>
          </a:bodyPr>
          <a:lstStyle>
            <a:lvl1pPr>
              <a:defRPr sz="2000">
                <a:solidFill>
                  <a:srgbClr val="03395B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AD7E1C0A-DEB0-1904-69ED-4B66D518B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4"/>
            <a:ext cx="9756775" cy="4680291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Textplatzhalter 28">
            <a:extLst>
              <a:ext uri="{FF2B5EF4-FFF2-40B4-BE49-F238E27FC236}">
                <a16:creationId xmlns:a16="http://schemas.microsoft.com/office/drawing/2014/main" id="{8FF8CF85-9B14-12E4-9DD7-6AB8E80FA9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74825" y="674438"/>
            <a:ext cx="6140450" cy="609600"/>
          </a:xfrm>
        </p:spPr>
        <p:txBody>
          <a:bodyPr wrap="none" lIns="0" tIns="0" rIns="0" bIns="0" anchor="b" anchorCtr="0">
            <a:noAutofit/>
          </a:bodyPr>
          <a:lstStyle>
            <a:lvl1pPr marL="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82ED9B6B-47ED-E1BC-0D8F-B12A80B440F6}"/>
              </a:ext>
            </a:extLst>
          </p:cNvPr>
          <p:cNvSpPr/>
          <p:nvPr userDrawn="1"/>
        </p:nvSpPr>
        <p:spPr>
          <a:xfrm>
            <a:off x="0" y="1628434"/>
            <a:ext cx="334963" cy="3601132"/>
          </a:xfrm>
          <a:prstGeom prst="rect">
            <a:avLst/>
          </a:prstGeom>
          <a:solidFill>
            <a:srgbClr val="0339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AD3E4C"/>
              </a:solidFill>
            </a:endParaRPr>
          </a:p>
        </p:txBody>
      </p:sp>
      <p:pic>
        <p:nvPicPr>
          <p:cNvPr id="6" name="Grafik 5" descr="Ein Bild, das Schrift, Grafiken, Text, Reihe enthält.&#10;&#10;Automatisch generierte Beschreibung">
            <a:extLst>
              <a:ext uri="{FF2B5EF4-FFF2-40B4-BE49-F238E27FC236}">
                <a16:creationId xmlns:a16="http://schemas.microsoft.com/office/drawing/2014/main" id="{9D5EB8BE-4DC4-81CF-0EEB-6B547BEA2B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03395B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100000" contrast="-7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53863" y="216735"/>
            <a:ext cx="1797467" cy="44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87133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 mit Textfeld und Fuß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ußzeilenplatzhalter 4">
            <a:extLst>
              <a:ext uri="{FF2B5EF4-FFF2-40B4-BE49-F238E27FC236}">
                <a16:creationId xmlns:a16="http://schemas.microsoft.com/office/drawing/2014/main" id="{3321ED4E-A68B-E602-05CE-CB0B96576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3600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ViContact // Schule //</a:t>
            </a:r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D552F718-3CD0-1555-9726-AEDBBEA892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82303" y="6356350"/>
            <a:ext cx="6256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7DDFA0F-B62B-D242-A875-AE805119B7D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Titel 17">
            <a:extLst>
              <a:ext uri="{FF2B5EF4-FFF2-40B4-BE49-F238E27FC236}">
                <a16:creationId xmlns:a16="http://schemas.microsoft.com/office/drawing/2014/main" id="{591AF19B-8405-582F-EF98-7276C4306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146" y="-35610"/>
            <a:ext cx="8229349" cy="665505"/>
          </a:xfrm>
        </p:spPr>
        <p:txBody>
          <a:bodyPr lIns="0" bIns="0" anchor="b" anchorCtr="0">
            <a:normAutofit/>
          </a:bodyPr>
          <a:lstStyle>
            <a:lvl1pPr>
              <a:defRPr sz="2000">
                <a:solidFill>
                  <a:srgbClr val="03395B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AD7E1C0A-DEB0-1904-69ED-4B66D518B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4"/>
            <a:ext cx="9756775" cy="4680291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Textplatzhalter 28">
            <a:extLst>
              <a:ext uri="{FF2B5EF4-FFF2-40B4-BE49-F238E27FC236}">
                <a16:creationId xmlns:a16="http://schemas.microsoft.com/office/drawing/2014/main" id="{8FF8CF85-9B14-12E4-9DD7-6AB8E80FA9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74825" y="674438"/>
            <a:ext cx="6140450" cy="609600"/>
          </a:xfrm>
        </p:spPr>
        <p:txBody>
          <a:bodyPr wrap="none" lIns="0" tIns="0" rIns="0" bIns="0" anchor="b" anchorCtr="0">
            <a:noAutofit/>
          </a:bodyPr>
          <a:lstStyle>
            <a:lvl1pPr marL="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716DEEB-D0FD-E740-E7FB-A7994D0D0A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5325" y="5794375"/>
            <a:ext cx="11155363" cy="514350"/>
          </a:xfrm>
        </p:spPr>
        <p:txBody>
          <a:bodyPr lIns="0" tIns="0" rIns="90000" bIns="0">
            <a:noAutofit/>
          </a:bodyPr>
          <a:lstStyle>
            <a:lvl1pPr>
              <a:buFont typeface="+mj-lt"/>
              <a:buAutoNum type="arabicParenR"/>
              <a:defRPr sz="90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 typeface="+mj-lt"/>
              <a:buAutoNum type="arabicParenR"/>
              <a:defRPr sz="900">
                <a:solidFill>
                  <a:schemeClr val="bg1">
                    <a:lumMod val="65000"/>
                  </a:schemeClr>
                </a:solidFill>
              </a:defRPr>
            </a:lvl2pPr>
            <a:lvl3pPr>
              <a:buFont typeface="+mj-lt"/>
              <a:buAutoNum type="arabicParenR"/>
              <a:defRPr sz="900">
                <a:solidFill>
                  <a:schemeClr val="bg1">
                    <a:lumMod val="65000"/>
                  </a:schemeClr>
                </a:solidFill>
              </a:defRPr>
            </a:lvl3pPr>
            <a:lvl4pPr>
              <a:buFont typeface="+mj-lt"/>
              <a:buAutoNum type="arabicParenR"/>
              <a:defRPr sz="900">
                <a:solidFill>
                  <a:schemeClr val="bg1">
                    <a:lumMod val="65000"/>
                  </a:schemeClr>
                </a:solidFill>
              </a:defRPr>
            </a:lvl4pPr>
            <a:lvl5pPr>
              <a:buFont typeface="+mj-lt"/>
              <a:buAutoNum type="arabicParenR"/>
              <a:defRPr sz="90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cxnSp>
        <p:nvCxnSpPr>
          <p:cNvPr id="8" name="Gerade Verbindung 7">
            <a:extLst>
              <a:ext uri="{FF2B5EF4-FFF2-40B4-BE49-F238E27FC236}">
                <a16:creationId xmlns:a16="http://schemas.microsoft.com/office/drawing/2014/main" id="{192F81CA-9780-8294-820A-DD8EC1AB14B4}"/>
              </a:ext>
            </a:extLst>
          </p:cNvPr>
          <p:cNvCxnSpPr>
            <a:cxnSpLocks/>
          </p:cNvCxnSpPr>
          <p:nvPr userDrawn="1"/>
        </p:nvCxnSpPr>
        <p:spPr>
          <a:xfrm>
            <a:off x="695325" y="5711033"/>
            <a:ext cx="1079500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>
            <a:extLst>
              <a:ext uri="{FF2B5EF4-FFF2-40B4-BE49-F238E27FC236}">
                <a16:creationId xmlns:a16="http://schemas.microsoft.com/office/drawing/2014/main" id="{F807C34A-9FC8-20B9-A840-FE298D047889}"/>
              </a:ext>
            </a:extLst>
          </p:cNvPr>
          <p:cNvSpPr/>
          <p:nvPr userDrawn="1"/>
        </p:nvSpPr>
        <p:spPr>
          <a:xfrm>
            <a:off x="0" y="1628434"/>
            <a:ext cx="334963" cy="3601132"/>
          </a:xfrm>
          <a:prstGeom prst="rect">
            <a:avLst/>
          </a:prstGeom>
          <a:solidFill>
            <a:srgbClr val="0339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AD3E4C"/>
              </a:solidFill>
            </a:endParaRPr>
          </a:p>
        </p:txBody>
      </p:sp>
      <p:pic>
        <p:nvPicPr>
          <p:cNvPr id="7" name="Grafik 6" descr="Ein Bild, das Schrift, Grafiken, Text, Reihe enthält.&#10;&#10;Automatisch generierte Beschreibung">
            <a:extLst>
              <a:ext uri="{FF2B5EF4-FFF2-40B4-BE49-F238E27FC236}">
                <a16:creationId xmlns:a16="http://schemas.microsoft.com/office/drawing/2014/main" id="{3EFFBA2C-55D2-10EC-3BA3-799F8C5973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03395B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100000" contrast="-7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53863" y="216735"/>
            <a:ext cx="1797467" cy="44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99409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 mit Textfeld: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ußzeilenplatzhalter 4">
            <a:extLst>
              <a:ext uri="{FF2B5EF4-FFF2-40B4-BE49-F238E27FC236}">
                <a16:creationId xmlns:a16="http://schemas.microsoft.com/office/drawing/2014/main" id="{3321ED4E-A68B-E602-05CE-CB0B96576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3600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ViContact // Schule //</a:t>
            </a:r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D552F718-3CD0-1555-9726-AEDBBEA892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82303" y="6356350"/>
            <a:ext cx="6256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7DDFA0F-B62B-D242-A875-AE805119B7D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Titel 17">
            <a:extLst>
              <a:ext uri="{FF2B5EF4-FFF2-40B4-BE49-F238E27FC236}">
                <a16:creationId xmlns:a16="http://schemas.microsoft.com/office/drawing/2014/main" id="{591AF19B-8405-582F-EF98-7276C4306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146" y="-35610"/>
            <a:ext cx="8229349" cy="665505"/>
          </a:xfrm>
        </p:spPr>
        <p:txBody>
          <a:bodyPr lIns="0" bIns="0" anchor="b" anchorCtr="0">
            <a:normAutofit/>
          </a:bodyPr>
          <a:lstStyle>
            <a:lvl1pPr>
              <a:defRPr sz="2000">
                <a:solidFill>
                  <a:srgbClr val="03395B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AD7E1C0A-DEB0-1904-69ED-4B66D518B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4"/>
            <a:ext cx="9756775" cy="4680291"/>
          </a:xfrm>
        </p:spPr>
        <p:txBody>
          <a:bodyPr lIns="0" tIns="0" rIns="0" bIns="0">
            <a:normAutofit/>
          </a:bodyPr>
          <a:lstStyle>
            <a:lvl1pPr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31" name="Textplatzhalter 28">
            <a:extLst>
              <a:ext uri="{FF2B5EF4-FFF2-40B4-BE49-F238E27FC236}">
                <a16:creationId xmlns:a16="http://schemas.microsoft.com/office/drawing/2014/main" id="{B21DDB99-0C9A-66A8-15FE-0C09D4E644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74825" y="674438"/>
            <a:ext cx="6140450" cy="609600"/>
          </a:xfrm>
        </p:spPr>
        <p:txBody>
          <a:bodyPr wrap="none" lIns="0" tIns="0" rIns="0" bIns="0" anchor="b" anchorCtr="0">
            <a:noAutofit/>
          </a:bodyPr>
          <a:lstStyle>
            <a:lvl1pPr marL="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31D4E3B5-92D1-FE48-B074-5BB3A4665BDF}"/>
              </a:ext>
            </a:extLst>
          </p:cNvPr>
          <p:cNvSpPr/>
          <p:nvPr userDrawn="1"/>
        </p:nvSpPr>
        <p:spPr>
          <a:xfrm>
            <a:off x="0" y="1628434"/>
            <a:ext cx="334963" cy="3601132"/>
          </a:xfrm>
          <a:prstGeom prst="rect">
            <a:avLst/>
          </a:prstGeom>
          <a:solidFill>
            <a:srgbClr val="0339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AD3E4C"/>
              </a:solidFill>
            </a:endParaRPr>
          </a:p>
        </p:txBody>
      </p:sp>
      <p:pic>
        <p:nvPicPr>
          <p:cNvPr id="5" name="Grafik 4" descr="Ein Bild, das Schrift, Grafiken, Text, Reihe enthält.&#10;&#10;Automatisch generierte Beschreibung">
            <a:extLst>
              <a:ext uri="{FF2B5EF4-FFF2-40B4-BE49-F238E27FC236}">
                <a16:creationId xmlns:a16="http://schemas.microsoft.com/office/drawing/2014/main" id="{7D4CFBEB-2351-DF5F-0FB0-DC4DD26834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03395B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100000" contrast="-7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53863" y="216735"/>
            <a:ext cx="1797467" cy="44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46412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 mit Textfeld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ußzeilenplatzhalter 4">
            <a:extLst>
              <a:ext uri="{FF2B5EF4-FFF2-40B4-BE49-F238E27FC236}">
                <a16:creationId xmlns:a16="http://schemas.microsoft.com/office/drawing/2014/main" id="{3321ED4E-A68B-E602-05CE-CB0B96576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3600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ViContact // Schule //</a:t>
            </a:r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D552F718-3CD0-1555-9726-AEDBBEA892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82303" y="6356350"/>
            <a:ext cx="6256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7DDFA0F-B62B-D242-A875-AE805119B7D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Titel 17">
            <a:extLst>
              <a:ext uri="{FF2B5EF4-FFF2-40B4-BE49-F238E27FC236}">
                <a16:creationId xmlns:a16="http://schemas.microsoft.com/office/drawing/2014/main" id="{591AF19B-8405-582F-EF98-7276C4306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146" y="-35610"/>
            <a:ext cx="8229349" cy="665505"/>
          </a:xfrm>
        </p:spPr>
        <p:txBody>
          <a:bodyPr lIns="0" bIns="0" anchor="b" anchorCtr="0">
            <a:normAutofit/>
          </a:bodyPr>
          <a:lstStyle>
            <a:lvl1pPr>
              <a:defRPr sz="2000">
                <a:solidFill>
                  <a:srgbClr val="03395B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AD7E1C0A-DEB0-1904-69ED-4B66D518B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4"/>
            <a:ext cx="4316400" cy="4680291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Textplatzhalter 28">
            <a:extLst>
              <a:ext uri="{FF2B5EF4-FFF2-40B4-BE49-F238E27FC236}">
                <a16:creationId xmlns:a16="http://schemas.microsoft.com/office/drawing/2014/main" id="{8FF8CF85-9B14-12E4-9DD7-6AB8E80FA9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74825" y="674438"/>
            <a:ext cx="6140450" cy="609600"/>
          </a:xfrm>
        </p:spPr>
        <p:txBody>
          <a:bodyPr wrap="none" lIns="0" tIns="0" rIns="0" bIns="0" anchor="b" anchorCtr="0">
            <a:noAutofit/>
          </a:bodyPr>
          <a:lstStyle>
            <a:lvl1pPr marL="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3" name="Textplatzhalter 22">
            <a:extLst>
              <a:ext uri="{FF2B5EF4-FFF2-40B4-BE49-F238E27FC236}">
                <a16:creationId xmlns:a16="http://schemas.microsoft.com/office/drawing/2014/main" id="{4391DD7A-7CE7-46C8-36D9-7580AD555F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58242" y="1628434"/>
            <a:ext cx="4316400" cy="4680291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7160A0D6-E342-CDEA-892A-2C00A44FF8AD}"/>
              </a:ext>
            </a:extLst>
          </p:cNvPr>
          <p:cNvSpPr/>
          <p:nvPr userDrawn="1"/>
        </p:nvSpPr>
        <p:spPr>
          <a:xfrm>
            <a:off x="0" y="1628434"/>
            <a:ext cx="334963" cy="3601132"/>
          </a:xfrm>
          <a:prstGeom prst="rect">
            <a:avLst/>
          </a:prstGeom>
          <a:solidFill>
            <a:srgbClr val="0339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AD3E4C"/>
              </a:solidFill>
            </a:endParaRPr>
          </a:p>
        </p:txBody>
      </p:sp>
      <p:pic>
        <p:nvPicPr>
          <p:cNvPr id="7" name="Grafik 6" descr="Ein Bild, das Schrift, Grafiken, Text, Reihe enthält.&#10;&#10;Automatisch generierte Beschreibung">
            <a:extLst>
              <a:ext uri="{FF2B5EF4-FFF2-40B4-BE49-F238E27FC236}">
                <a16:creationId xmlns:a16="http://schemas.microsoft.com/office/drawing/2014/main" id="{6D6EB8D3-0EEE-3B9F-8EA0-A83BC2F40D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03395B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100000" contrast="-7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53863" y="216735"/>
            <a:ext cx="1797467" cy="44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35168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 mit Textfeld + Highligh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2">
            <a:extLst>
              <a:ext uri="{FF2B5EF4-FFF2-40B4-BE49-F238E27FC236}">
                <a16:creationId xmlns:a16="http://schemas.microsoft.com/office/drawing/2014/main" id="{4391DD7A-7CE7-46C8-36D9-7580AD555F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58242" y="2307564"/>
            <a:ext cx="4316400" cy="3964089"/>
          </a:xfrm>
          <a:solidFill>
            <a:srgbClr val="03395B">
              <a:alpha val="22804"/>
            </a:srgbClr>
          </a:solidFill>
        </p:spPr>
        <p:txBody>
          <a:bodyPr lIns="180000" tIns="180000" rIns="0" bIns="0"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Fußzeilenplatzhalter 4">
            <a:extLst>
              <a:ext uri="{FF2B5EF4-FFF2-40B4-BE49-F238E27FC236}">
                <a16:creationId xmlns:a16="http://schemas.microsoft.com/office/drawing/2014/main" id="{3321ED4E-A68B-E602-05CE-CB0B96576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3600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ViContact // Schule //</a:t>
            </a:r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D552F718-3CD0-1555-9726-AEDBBEA892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82303" y="6356350"/>
            <a:ext cx="6256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7DDFA0F-B62B-D242-A875-AE805119B7D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Titel 17">
            <a:extLst>
              <a:ext uri="{FF2B5EF4-FFF2-40B4-BE49-F238E27FC236}">
                <a16:creationId xmlns:a16="http://schemas.microsoft.com/office/drawing/2014/main" id="{591AF19B-8405-582F-EF98-7276C4306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146" y="-35610"/>
            <a:ext cx="8229349" cy="665505"/>
          </a:xfrm>
        </p:spPr>
        <p:txBody>
          <a:bodyPr lIns="0" bIns="0" anchor="b" anchorCtr="0">
            <a:normAutofit/>
          </a:bodyPr>
          <a:lstStyle>
            <a:lvl1pPr>
              <a:defRPr sz="2000">
                <a:solidFill>
                  <a:srgbClr val="03395B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AD7E1C0A-DEB0-1904-69ED-4B66D518B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4"/>
            <a:ext cx="4316400" cy="4680291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Textplatzhalter 28">
            <a:extLst>
              <a:ext uri="{FF2B5EF4-FFF2-40B4-BE49-F238E27FC236}">
                <a16:creationId xmlns:a16="http://schemas.microsoft.com/office/drawing/2014/main" id="{8FF8CF85-9B14-12E4-9DD7-6AB8E80FA9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74825" y="674438"/>
            <a:ext cx="6140450" cy="609600"/>
          </a:xfrm>
        </p:spPr>
        <p:txBody>
          <a:bodyPr wrap="none" lIns="0" tIns="0" rIns="0" bIns="0" anchor="b" anchorCtr="0">
            <a:noAutofit/>
          </a:bodyPr>
          <a:lstStyle>
            <a:lvl1pPr marL="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 algn="l">
              <a:buFontTx/>
              <a:buNone/>
              <a:defRPr sz="2000" b="1" i="0">
                <a:solidFill>
                  <a:srgbClr val="0339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FB8EB0B-3151-5A50-9BBF-1747553C61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858242" y="1629393"/>
            <a:ext cx="4316400" cy="683158"/>
          </a:xfrm>
          <a:solidFill>
            <a:srgbClr val="03395B"/>
          </a:solidFill>
        </p:spPr>
        <p:txBody>
          <a:bodyPr/>
          <a:lstStyle>
            <a:lvl1pPr marL="0" indent="0">
              <a:buFontTx/>
              <a:buNone/>
              <a:defRPr b="1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EB03DEA8-9A5C-AF6D-8754-85CC3CCDAD13}"/>
              </a:ext>
            </a:extLst>
          </p:cNvPr>
          <p:cNvSpPr/>
          <p:nvPr userDrawn="1"/>
        </p:nvSpPr>
        <p:spPr>
          <a:xfrm>
            <a:off x="0" y="1628434"/>
            <a:ext cx="334963" cy="3601132"/>
          </a:xfrm>
          <a:prstGeom prst="rect">
            <a:avLst/>
          </a:prstGeom>
          <a:solidFill>
            <a:srgbClr val="0339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AD3E4C"/>
              </a:solidFill>
            </a:endParaRPr>
          </a:p>
        </p:txBody>
      </p:sp>
      <p:pic>
        <p:nvPicPr>
          <p:cNvPr id="8" name="Grafik 7" descr="Ein Bild, das Schrift, Grafiken, Text, Reihe enthält.&#10;&#10;Automatisch generierte Beschreibung">
            <a:extLst>
              <a:ext uri="{FF2B5EF4-FFF2-40B4-BE49-F238E27FC236}">
                <a16:creationId xmlns:a16="http://schemas.microsoft.com/office/drawing/2014/main" id="{5A6BC979-7B1C-DE3F-5CE3-B3641E5104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03395B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100000" contrast="-7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53863" y="216735"/>
            <a:ext cx="1797467" cy="44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8438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feld ohne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ußzeilenplatzhalter 4">
            <a:extLst>
              <a:ext uri="{FF2B5EF4-FFF2-40B4-BE49-F238E27FC236}">
                <a16:creationId xmlns:a16="http://schemas.microsoft.com/office/drawing/2014/main" id="{3321ED4E-A68B-E602-05CE-CB0B96576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3600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de-DE" dirty="0"/>
              <a:t>ViContact // Schule //</a:t>
            </a:r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D552F718-3CD0-1555-9726-AEDBBEA892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82303" y="6356350"/>
            <a:ext cx="6256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7DDFA0F-B62B-D242-A875-AE805119B7D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Titel 17">
            <a:extLst>
              <a:ext uri="{FF2B5EF4-FFF2-40B4-BE49-F238E27FC236}">
                <a16:creationId xmlns:a16="http://schemas.microsoft.com/office/drawing/2014/main" id="{591AF19B-8405-582F-EF98-7276C4306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146" y="-35610"/>
            <a:ext cx="8229349" cy="665505"/>
          </a:xfrm>
        </p:spPr>
        <p:txBody>
          <a:bodyPr lIns="0" bIns="0" anchor="b" anchorCtr="0">
            <a:normAutofit/>
          </a:bodyPr>
          <a:lstStyle>
            <a:lvl1pPr>
              <a:defRPr sz="2000">
                <a:solidFill>
                  <a:srgbClr val="03395B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AD7E1C0A-DEB0-1904-69ED-4B66D518B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4"/>
            <a:ext cx="9756775" cy="4680291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CCE26413-B896-E33D-1F82-59164A8F3B5C}"/>
              </a:ext>
            </a:extLst>
          </p:cNvPr>
          <p:cNvSpPr/>
          <p:nvPr userDrawn="1"/>
        </p:nvSpPr>
        <p:spPr>
          <a:xfrm>
            <a:off x="0" y="1628434"/>
            <a:ext cx="334963" cy="3601132"/>
          </a:xfrm>
          <a:prstGeom prst="rect">
            <a:avLst/>
          </a:prstGeom>
          <a:solidFill>
            <a:srgbClr val="0339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AD3E4C"/>
              </a:solidFill>
            </a:endParaRPr>
          </a:p>
        </p:txBody>
      </p:sp>
      <p:pic>
        <p:nvPicPr>
          <p:cNvPr id="5" name="Grafik 4" descr="Ein Bild, das Schrift, Grafiken, Text, Reihe enthält.&#10;&#10;Automatisch generierte Beschreibung">
            <a:extLst>
              <a:ext uri="{FF2B5EF4-FFF2-40B4-BE49-F238E27FC236}">
                <a16:creationId xmlns:a16="http://schemas.microsoft.com/office/drawing/2014/main" id="{13B2837C-845C-E886-F857-FECBDEBF6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03395B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100000" contrast="-7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53863" y="216735"/>
            <a:ext cx="1797467" cy="44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59509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0D25B57-3054-193F-9E92-44D6282D5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215" y="1776830"/>
            <a:ext cx="753577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CB73A26-F151-5C1C-8733-BF0C3DA75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33009" y="2871537"/>
            <a:ext cx="7198895" cy="3257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ußzeilenplatzhalter 4">
            <a:extLst>
              <a:ext uri="{FF2B5EF4-FFF2-40B4-BE49-F238E27FC236}">
                <a16:creationId xmlns:a16="http://schemas.microsoft.com/office/drawing/2014/main" id="{96C32693-AB81-1089-685F-2626D56BEC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3600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11" name="Foliennummernplatzhalter 5">
            <a:extLst>
              <a:ext uri="{FF2B5EF4-FFF2-40B4-BE49-F238E27FC236}">
                <a16:creationId xmlns:a16="http://schemas.microsoft.com/office/drawing/2014/main" id="{51C4CBB2-B9FD-A3EF-73F5-4E56A4133D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82303" y="6356350"/>
            <a:ext cx="6256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7DDFA0F-B62B-D242-A875-AE805119B7D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32979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3" r:id="rId3"/>
    <p:sldLayoutId id="2147483651" r:id="rId4"/>
    <p:sldLayoutId id="2147483657" r:id="rId5"/>
    <p:sldLayoutId id="2147483650" r:id="rId6"/>
    <p:sldLayoutId id="2147483654" r:id="rId7"/>
    <p:sldLayoutId id="2147483656" r:id="rId8"/>
    <p:sldLayoutId id="2147483652" r:id="rId9"/>
    <p:sldLayoutId id="2147483655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300" b="1" i="0" kern="1200">
          <a:solidFill>
            <a:srgbClr val="03395B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b="0" i="0" kern="1200">
          <a:solidFill>
            <a:srgbClr val="03395B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03395B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03395B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03395B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03395B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974" userDrawn="1">
          <p15:clr>
            <a:srgbClr val="F26B43"/>
          </p15:clr>
        </p15:guide>
        <p15:guide id="2" pos="211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  <p15:guide id="4" pos="7469" userDrawn="1">
          <p15:clr>
            <a:srgbClr val="F26B43"/>
          </p15:clr>
        </p15:guide>
        <p15:guide id="5" pos="1118" userDrawn="1">
          <p15:clr>
            <a:srgbClr val="F26B43"/>
          </p15:clr>
        </p15:guide>
        <p15:guide id="6" orient="horz" pos="346" userDrawn="1">
          <p15:clr>
            <a:srgbClr val="F26B43"/>
          </p15:clr>
        </p15:guide>
        <p15:guide id="7" pos="1323" userDrawn="1">
          <p15:clr>
            <a:srgbClr val="F26B43"/>
          </p15:clr>
        </p15:guide>
        <p15:guide id="8" pos="438" userDrawn="1">
          <p15:clr>
            <a:srgbClr val="F26B43"/>
          </p15:clr>
        </p15:guide>
        <p15:guide id="9" pos="325" userDrawn="1">
          <p15:clr>
            <a:srgbClr val="F26B43"/>
          </p15:clr>
        </p15:guide>
        <p15:guide id="10" pos="735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microsoft.com/office/2007/relationships/hdphoto" Target="../media/hdphoto2.wdp"/><Relationship Id="rId21" Type="http://schemas.openxmlformats.org/officeDocument/2006/relationships/image" Target="../media/image26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5" Type="http://schemas.openxmlformats.org/officeDocument/2006/relationships/image" Target="../media/image30.png"/><Relationship Id="rId2" Type="http://schemas.openxmlformats.org/officeDocument/2006/relationships/image" Target="../media/image10.pn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0.xml"/><Relationship Id="rId6" Type="http://schemas.microsoft.com/office/2007/relationships/hdphoto" Target="../media/hdphoto3.wdp"/><Relationship Id="rId11" Type="http://schemas.openxmlformats.org/officeDocument/2006/relationships/image" Target="../media/image16.png"/><Relationship Id="rId24" Type="http://schemas.openxmlformats.org/officeDocument/2006/relationships/image" Target="../media/image29.png"/><Relationship Id="rId5" Type="http://schemas.openxmlformats.org/officeDocument/2006/relationships/image" Target="../media/image12.png"/><Relationship Id="rId15" Type="http://schemas.openxmlformats.org/officeDocument/2006/relationships/image" Target="../media/image20.png"/><Relationship Id="rId23" Type="http://schemas.openxmlformats.org/officeDocument/2006/relationships/image" Target="../media/image28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Relationship Id="rId22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39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365326EA-16AA-42C3-A764-2A9FAEC3E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0" y="3146341"/>
            <a:ext cx="8000999" cy="565317"/>
          </a:xfrm>
        </p:spPr>
        <p:txBody>
          <a:bodyPr/>
          <a:lstStyle/>
          <a:p>
            <a:pPr algn="ctr"/>
            <a:r>
              <a:rPr lang="de-DE" dirty="0"/>
              <a:t>Quiz „Mythos oder Wissenschaft“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951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de-DE" b="1" dirty="0">
                <a:solidFill>
                  <a:schemeClr val="bg2"/>
                </a:solidFill>
              </a:rPr>
              <a:t>Wer gut geschult ist, kann am Verhalten von Kindern schnell erkennen, ob sie einen sexuellen Missbrauch erlebt haben oder nicht.</a:t>
            </a:r>
          </a:p>
          <a:p>
            <a:endParaRPr lang="de-DE" b="1" dirty="0">
              <a:solidFill>
                <a:schemeClr val="bg2"/>
              </a:solidFill>
            </a:endParaRPr>
          </a:p>
          <a:p>
            <a:r>
              <a:rPr lang="de-DE" b="1" dirty="0"/>
              <a:t>	</a:t>
            </a:r>
            <a:endParaRPr lang="de-DE" b="1" i="1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10</a:t>
            </a:fld>
            <a:endParaRPr lang="de-DE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EADA98BA-5773-4291-9C57-70B6D4DBD597}"/>
              </a:ext>
            </a:extLst>
          </p:cNvPr>
          <p:cNvGrpSpPr/>
          <p:nvPr/>
        </p:nvGrpSpPr>
        <p:grpSpPr>
          <a:xfrm>
            <a:off x="1828799" y="2680823"/>
            <a:ext cx="9206753" cy="2260395"/>
            <a:chOff x="1828799" y="2680823"/>
            <a:chExt cx="9206753" cy="2260395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53936A92-FF8E-42B7-8833-5F940D32729B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E6D1698C-A016-4D0D-9BE8-8A7F823F60D3}"/>
                </a:ext>
              </a:extLst>
            </p:cNvPr>
            <p:cNvSpPr/>
            <p:nvPr/>
          </p:nvSpPr>
          <p:spPr>
            <a:xfrm>
              <a:off x="1828799" y="2909893"/>
              <a:ext cx="9206753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Mythos!</a:t>
              </a:r>
            </a:p>
            <a:p>
              <a:r>
                <a:rPr lang="de-DE" dirty="0"/>
                <a:t>	Es gibt keinen Indikator im Verhalten von Kindern, der eindeutig auf sexuellen</a:t>
              </a:r>
            </a:p>
            <a:p>
              <a:r>
                <a:rPr lang="de-DE" dirty="0"/>
                <a:t>	Missbrauch hinweist.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823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5"/>
            <a:ext cx="9756775" cy="829236"/>
          </a:xfrm>
        </p:spPr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de-DE" b="1" dirty="0">
                <a:solidFill>
                  <a:schemeClr val="bg2"/>
                </a:solidFill>
              </a:rPr>
              <a:t>Wenn man einem Kind im Gespräch eine suggestive Frage gestellt hat, sollte man das Gespräch möglichst abbrechen, um zu verhindern, dass eine falsche Erinnerung entsteht.</a:t>
            </a:r>
          </a:p>
          <a:p>
            <a:endParaRPr lang="de-DE" b="1" dirty="0">
              <a:solidFill>
                <a:schemeClr val="bg2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11</a:t>
            </a:fld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D6E24ED7-72CC-464E-AB05-C07EB1E0DD5F}"/>
              </a:ext>
            </a:extLst>
          </p:cNvPr>
          <p:cNvGrpSpPr/>
          <p:nvPr/>
        </p:nvGrpSpPr>
        <p:grpSpPr>
          <a:xfrm>
            <a:off x="1828800" y="2680823"/>
            <a:ext cx="6096000" cy="1961683"/>
            <a:chOff x="1828800" y="2680823"/>
            <a:chExt cx="6096000" cy="1961683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9F8874D0-F2EC-4183-87C2-E9E9DB58CDD9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CE3C7559-DEB8-4690-9A8E-8730C17BB7BF}"/>
                </a:ext>
              </a:extLst>
            </p:cNvPr>
            <p:cNvSpPr/>
            <p:nvPr/>
          </p:nvSpPr>
          <p:spPr>
            <a:xfrm>
              <a:off x="1918447" y="3813271"/>
              <a:ext cx="829235" cy="829235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47C07D67-0574-4F7D-9BFC-7CD28D9BB9D0}"/>
                </a:ext>
              </a:extLst>
            </p:cNvPr>
            <p:cNvSpPr/>
            <p:nvPr/>
          </p:nvSpPr>
          <p:spPr>
            <a:xfrm>
              <a:off x="1828800" y="2909893"/>
              <a:ext cx="6096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Mythos?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Wissenschaft?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8316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5"/>
            <a:ext cx="9756775" cy="829236"/>
          </a:xfrm>
        </p:spPr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de-DE" b="1" dirty="0">
                <a:solidFill>
                  <a:schemeClr val="bg2"/>
                </a:solidFill>
              </a:rPr>
              <a:t>Wenn man einem Kind im Gespräch eine suggestive Frage gestellt hat, sollte man das Gespräch möglichst abbrechen, um zu verhindern, dass eine falsche Erinnerung entsteht.</a:t>
            </a:r>
          </a:p>
          <a:p>
            <a:endParaRPr lang="de-DE" b="1" dirty="0">
              <a:solidFill>
                <a:schemeClr val="bg2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12</a:t>
            </a:fld>
            <a:endParaRPr lang="de-DE" dirty="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48E263E-8E19-4AA1-B36B-22101A4B273E}"/>
              </a:ext>
            </a:extLst>
          </p:cNvPr>
          <p:cNvGrpSpPr/>
          <p:nvPr/>
        </p:nvGrpSpPr>
        <p:grpSpPr>
          <a:xfrm>
            <a:off x="1828799" y="2680823"/>
            <a:ext cx="9206753" cy="2537394"/>
            <a:chOff x="1828799" y="2680823"/>
            <a:chExt cx="9206753" cy="2537394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C03EB525-3C77-4601-88C6-5CF58FC2E149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71109E02-94B8-4209-9D48-54B5B45F0B89}"/>
                </a:ext>
              </a:extLst>
            </p:cNvPr>
            <p:cNvSpPr/>
            <p:nvPr/>
          </p:nvSpPr>
          <p:spPr>
            <a:xfrm>
              <a:off x="1828799" y="2909893"/>
              <a:ext cx="9206753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Mythos!</a:t>
              </a:r>
            </a:p>
            <a:p>
              <a:r>
                <a:rPr lang="de-DE" dirty="0"/>
                <a:t>	Eine einzelne suggestive Frage führt noch nicht zu einer falschen Erinnerung. Das </a:t>
              </a:r>
              <a:br>
                <a:rPr lang="de-DE" dirty="0"/>
              </a:br>
              <a:r>
                <a:rPr lang="de-DE" dirty="0"/>
                <a:t>	Gespräch kann weitergeführt werden; es sollte jedoch zu einer ergebnisoffenen </a:t>
              </a:r>
              <a:br>
                <a:rPr lang="de-DE" dirty="0"/>
              </a:br>
              <a:r>
                <a:rPr lang="de-DE" dirty="0"/>
                <a:t>	Haltung zurückgekehrt werden.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97306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5"/>
            <a:ext cx="9756775" cy="829236"/>
          </a:xfrm>
        </p:spPr>
        <p:txBody>
          <a:bodyPr/>
          <a:lstStyle/>
          <a:p>
            <a:pPr marL="457200" indent="-457200">
              <a:buFont typeface="+mj-lt"/>
              <a:buAutoNum type="arabicPeriod" startAt="6"/>
            </a:pPr>
            <a:r>
              <a:rPr lang="de-DE" b="1" dirty="0">
                <a:solidFill>
                  <a:schemeClr val="bg2"/>
                </a:solidFill>
              </a:rPr>
              <a:t>Die Äußerungen von Kindern in einem Gespräch sollten möglichst wortgetreu interpretiert werden.</a:t>
            </a:r>
          </a:p>
          <a:p>
            <a:endParaRPr lang="de-DE" b="1" dirty="0">
              <a:solidFill>
                <a:schemeClr val="bg2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13</a:t>
            </a:fld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D6E24ED7-72CC-464E-AB05-C07EB1E0DD5F}"/>
              </a:ext>
            </a:extLst>
          </p:cNvPr>
          <p:cNvGrpSpPr/>
          <p:nvPr/>
        </p:nvGrpSpPr>
        <p:grpSpPr>
          <a:xfrm>
            <a:off x="1828800" y="2680823"/>
            <a:ext cx="6096000" cy="1961683"/>
            <a:chOff x="1828800" y="2680823"/>
            <a:chExt cx="6096000" cy="1961683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9F8874D0-F2EC-4183-87C2-E9E9DB58CDD9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CE3C7559-DEB8-4690-9A8E-8730C17BB7BF}"/>
                </a:ext>
              </a:extLst>
            </p:cNvPr>
            <p:cNvSpPr/>
            <p:nvPr/>
          </p:nvSpPr>
          <p:spPr>
            <a:xfrm>
              <a:off x="1918447" y="3813271"/>
              <a:ext cx="829235" cy="829235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47C07D67-0574-4F7D-9BFC-7CD28D9BB9D0}"/>
                </a:ext>
              </a:extLst>
            </p:cNvPr>
            <p:cNvSpPr/>
            <p:nvPr/>
          </p:nvSpPr>
          <p:spPr>
            <a:xfrm>
              <a:off x="1828800" y="2909893"/>
              <a:ext cx="6096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Mythos?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Wissenschaft?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9154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5"/>
            <a:ext cx="9756775" cy="829236"/>
          </a:xfrm>
        </p:spPr>
        <p:txBody>
          <a:bodyPr/>
          <a:lstStyle/>
          <a:p>
            <a:pPr marL="457200" indent="-457200">
              <a:buFont typeface="+mj-lt"/>
              <a:buAutoNum type="arabicPeriod" startAt="6"/>
            </a:pPr>
            <a:r>
              <a:rPr lang="de-DE" b="1" dirty="0">
                <a:solidFill>
                  <a:schemeClr val="bg2"/>
                </a:solidFill>
              </a:rPr>
              <a:t>Die Äußerungen von Kindern in einem Gespräch sollten möglichst wortgetreu interpretiert werden.</a:t>
            </a:r>
          </a:p>
          <a:p>
            <a:endParaRPr lang="de-DE" b="1" dirty="0">
              <a:solidFill>
                <a:schemeClr val="bg2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14</a:t>
            </a:fld>
            <a:endParaRPr lang="de-DE" dirty="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5C38099C-92FA-4B7C-AB5E-E090C4406B83}"/>
              </a:ext>
            </a:extLst>
          </p:cNvPr>
          <p:cNvGrpSpPr/>
          <p:nvPr/>
        </p:nvGrpSpPr>
        <p:grpSpPr>
          <a:xfrm>
            <a:off x="1828800" y="2680823"/>
            <a:ext cx="9822004" cy="2537394"/>
            <a:chOff x="1828800" y="2680823"/>
            <a:chExt cx="9822004" cy="2537394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EC595CD3-3430-4933-96CD-529D813E6613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  <a:solidFill>
              <a:schemeClr val="bg2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2BEB3774-050D-4CFE-82D8-1FFF3273F5C6}"/>
                </a:ext>
              </a:extLst>
            </p:cNvPr>
            <p:cNvSpPr/>
            <p:nvPr/>
          </p:nvSpPr>
          <p:spPr>
            <a:xfrm>
              <a:off x="1828800" y="2909893"/>
              <a:ext cx="9822004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Wissenschaft!</a:t>
              </a:r>
            </a:p>
            <a:p>
              <a:r>
                <a:rPr lang="de-DE" b="1" i="1" dirty="0"/>
                <a:t>	</a:t>
              </a:r>
              <a:r>
                <a:rPr lang="de-DE" dirty="0"/>
                <a:t>Wenn Äußerungen von Kindern über deren Wortlaut hinaus aus der erwachsenen Perspektive </a:t>
              </a:r>
              <a:br>
                <a:rPr lang="de-DE" dirty="0"/>
              </a:br>
              <a:r>
                <a:rPr lang="de-DE" dirty="0"/>
                <a:t>	interpretiert werden, kommt es häufig zu Missverständnissen.</a:t>
              </a:r>
            </a:p>
            <a:p>
              <a:endParaRPr lang="de-DE" dirty="0"/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23124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5"/>
            <a:ext cx="9756775" cy="829236"/>
          </a:xfrm>
        </p:spPr>
        <p:txBody>
          <a:bodyPr/>
          <a:lstStyle/>
          <a:p>
            <a:pPr marL="457200" indent="-457200">
              <a:buFont typeface="+mj-lt"/>
              <a:buAutoNum type="arabicPeriod" startAt="7"/>
            </a:pPr>
            <a:r>
              <a:rPr lang="de-DE" b="1" dirty="0">
                <a:solidFill>
                  <a:schemeClr val="bg2"/>
                </a:solidFill>
              </a:rPr>
              <a:t>Schlimme Missbrauchserlebnisse werden meist aus dem Gedächtnis verdrängt, sodass sie nicht ohne Weiteres erinnert werden können. </a:t>
            </a:r>
          </a:p>
          <a:p>
            <a:endParaRPr lang="de-DE" b="1" dirty="0">
              <a:solidFill>
                <a:schemeClr val="bg2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15</a:t>
            </a:fld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D6E24ED7-72CC-464E-AB05-C07EB1E0DD5F}"/>
              </a:ext>
            </a:extLst>
          </p:cNvPr>
          <p:cNvGrpSpPr/>
          <p:nvPr/>
        </p:nvGrpSpPr>
        <p:grpSpPr>
          <a:xfrm>
            <a:off x="1828800" y="2680823"/>
            <a:ext cx="6096000" cy="1961683"/>
            <a:chOff x="1828800" y="2680823"/>
            <a:chExt cx="6096000" cy="1961683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9F8874D0-F2EC-4183-87C2-E9E9DB58CDD9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CE3C7559-DEB8-4690-9A8E-8730C17BB7BF}"/>
                </a:ext>
              </a:extLst>
            </p:cNvPr>
            <p:cNvSpPr/>
            <p:nvPr/>
          </p:nvSpPr>
          <p:spPr>
            <a:xfrm>
              <a:off x="1918447" y="3813271"/>
              <a:ext cx="829235" cy="829235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47C07D67-0574-4F7D-9BFC-7CD28D9BB9D0}"/>
                </a:ext>
              </a:extLst>
            </p:cNvPr>
            <p:cNvSpPr/>
            <p:nvPr/>
          </p:nvSpPr>
          <p:spPr>
            <a:xfrm>
              <a:off x="1828800" y="2909893"/>
              <a:ext cx="6096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Mythos?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Wissenschaft?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4257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5"/>
            <a:ext cx="9756775" cy="829236"/>
          </a:xfrm>
        </p:spPr>
        <p:txBody>
          <a:bodyPr/>
          <a:lstStyle/>
          <a:p>
            <a:pPr marL="457200" indent="-457200">
              <a:buFont typeface="+mj-lt"/>
              <a:buAutoNum type="arabicPeriod" startAt="7"/>
            </a:pPr>
            <a:r>
              <a:rPr lang="de-DE" b="1" dirty="0">
                <a:solidFill>
                  <a:schemeClr val="bg2"/>
                </a:solidFill>
              </a:rPr>
              <a:t>Schlimme Missbrauchserlebnisse werden meist aus dem Gedächtnis verdrängt, sodass sie nicht ohne Weiteres erinnert werden können. </a:t>
            </a:r>
          </a:p>
          <a:p>
            <a:endParaRPr lang="de-DE" b="1" dirty="0">
              <a:solidFill>
                <a:schemeClr val="bg2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16</a:t>
            </a:fld>
            <a:endParaRPr lang="de-DE" dirty="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675105E6-49DE-46E5-BAAE-E879520FEEC8}"/>
              </a:ext>
            </a:extLst>
          </p:cNvPr>
          <p:cNvGrpSpPr/>
          <p:nvPr/>
        </p:nvGrpSpPr>
        <p:grpSpPr>
          <a:xfrm>
            <a:off x="1828799" y="2680823"/>
            <a:ext cx="9206753" cy="2260395"/>
            <a:chOff x="1828799" y="2680823"/>
            <a:chExt cx="9206753" cy="2260395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21EA3DFC-9BE2-4801-B3A2-87DA4088EFD4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440D3B4C-36E8-4233-B845-DD3831F4306D}"/>
                </a:ext>
              </a:extLst>
            </p:cNvPr>
            <p:cNvSpPr/>
            <p:nvPr/>
          </p:nvSpPr>
          <p:spPr>
            <a:xfrm>
              <a:off x="1828799" y="2909893"/>
              <a:ext cx="9206753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Mythos!</a:t>
              </a:r>
            </a:p>
            <a:p>
              <a:r>
                <a:rPr lang="de-DE" dirty="0"/>
                <a:t>	Emotional bedeutsame Erlebnisse – dazu kann ein Missbrauch gehören – werden </a:t>
              </a:r>
              <a:br>
                <a:rPr lang="de-DE" dirty="0"/>
              </a:br>
              <a:r>
                <a:rPr lang="de-DE" dirty="0"/>
                <a:t>	besonders gut im Gedächtnis gespeichert und selten vergessen.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80581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5"/>
            <a:ext cx="9756775" cy="829236"/>
          </a:xfrm>
        </p:spPr>
        <p:txBody>
          <a:bodyPr/>
          <a:lstStyle/>
          <a:p>
            <a:pPr marL="457200" indent="-457200">
              <a:buFont typeface="+mj-lt"/>
              <a:buAutoNum type="arabicPeriod" startAt="8"/>
            </a:pPr>
            <a:r>
              <a:rPr lang="de-DE" b="1" dirty="0">
                <a:solidFill>
                  <a:schemeClr val="bg2"/>
                </a:solidFill>
              </a:rPr>
              <a:t>Aus den Zeichnungen von Kindern lassen sich keine direkten Hinweise für die Frage ableiten, ob ein sexueller Missbrauch stattgefunden hat oder nicht. </a:t>
            </a:r>
          </a:p>
          <a:p>
            <a:endParaRPr lang="de-DE" b="1" dirty="0">
              <a:solidFill>
                <a:schemeClr val="bg2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17</a:t>
            </a:fld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D6E24ED7-72CC-464E-AB05-C07EB1E0DD5F}"/>
              </a:ext>
            </a:extLst>
          </p:cNvPr>
          <p:cNvGrpSpPr/>
          <p:nvPr/>
        </p:nvGrpSpPr>
        <p:grpSpPr>
          <a:xfrm>
            <a:off x="1828800" y="2680823"/>
            <a:ext cx="6096000" cy="1961683"/>
            <a:chOff x="1828800" y="2680823"/>
            <a:chExt cx="6096000" cy="1961683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9F8874D0-F2EC-4183-87C2-E9E9DB58CDD9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CE3C7559-DEB8-4690-9A8E-8730C17BB7BF}"/>
                </a:ext>
              </a:extLst>
            </p:cNvPr>
            <p:cNvSpPr/>
            <p:nvPr/>
          </p:nvSpPr>
          <p:spPr>
            <a:xfrm>
              <a:off x="1918447" y="3813271"/>
              <a:ext cx="829235" cy="829235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47C07D67-0574-4F7D-9BFC-7CD28D9BB9D0}"/>
                </a:ext>
              </a:extLst>
            </p:cNvPr>
            <p:cNvSpPr/>
            <p:nvPr/>
          </p:nvSpPr>
          <p:spPr>
            <a:xfrm>
              <a:off x="1828800" y="2909893"/>
              <a:ext cx="6096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Mythos?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Wissenschaft?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71112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5"/>
            <a:ext cx="9756775" cy="829236"/>
          </a:xfrm>
        </p:spPr>
        <p:txBody>
          <a:bodyPr/>
          <a:lstStyle/>
          <a:p>
            <a:pPr marL="457200" indent="-457200">
              <a:buFont typeface="+mj-lt"/>
              <a:buAutoNum type="arabicPeriod" startAt="8"/>
            </a:pPr>
            <a:r>
              <a:rPr lang="de-DE" b="1" dirty="0">
                <a:solidFill>
                  <a:schemeClr val="bg2"/>
                </a:solidFill>
              </a:rPr>
              <a:t>Aus den Zeichnungen von Kindern lassen sich keine direkten Hinweise für die Frage ableiten, ob ein sexueller Missbrauch stattgefunden hat oder nicht. </a:t>
            </a:r>
          </a:p>
          <a:p>
            <a:endParaRPr lang="de-DE" b="1" dirty="0">
              <a:solidFill>
                <a:schemeClr val="bg2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18</a:t>
            </a:fld>
            <a:endParaRPr lang="de-DE" dirty="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2A58DAC-B0CE-48D8-94BE-FD6C79D9100E}"/>
              </a:ext>
            </a:extLst>
          </p:cNvPr>
          <p:cNvGrpSpPr/>
          <p:nvPr/>
        </p:nvGrpSpPr>
        <p:grpSpPr>
          <a:xfrm>
            <a:off x="1828800" y="2680823"/>
            <a:ext cx="9822004" cy="2537394"/>
            <a:chOff x="1828800" y="2680823"/>
            <a:chExt cx="9822004" cy="2537394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67D57130-5C69-4F8E-8476-27B78F2AA11F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  <a:solidFill>
              <a:schemeClr val="bg2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C5F70987-FA1A-429F-8C45-84A4AB33B1E5}"/>
                </a:ext>
              </a:extLst>
            </p:cNvPr>
            <p:cNvSpPr/>
            <p:nvPr/>
          </p:nvSpPr>
          <p:spPr>
            <a:xfrm>
              <a:off x="1828800" y="2909893"/>
              <a:ext cx="9822004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Wissenschaft!</a:t>
              </a:r>
            </a:p>
            <a:p>
              <a:r>
                <a:rPr lang="de-DE" b="1" i="1" dirty="0"/>
                <a:t>	</a:t>
              </a:r>
              <a:r>
                <a:rPr lang="de-DE" dirty="0"/>
                <a:t>Studien haben keine Unterschiede zwischen den Zeichnungen von Kindern mit und ohne </a:t>
              </a:r>
              <a:br>
                <a:rPr lang="de-DE" dirty="0"/>
              </a:br>
              <a:r>
                <a:rPr lang="de-DE" dirty="0"/>
                <a:t>	Missbrauchserfahrung gefunden.</a:t>
              </a:r>
            </a:p>
            <a:p>
              <a:endParaRPr lang="de-DE" dirty="0"/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04615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5"/>
            <a:ext cx="9756775" cy="829236"/>
          </a:xfrm>
        </p:spPr>
        <p:txBody>
          <a:bodyPr/>
          <a:lstStyle/>
          <a:p>
            <a:pPr marL="457200" indent="-457200">
              <a:buFont typeface="+mj-lt"/>
              <a:buAutoNum type="arabicPeriod" startAt="9"/>
            </a:pPr>
            <a:r>
              <a:rPr lang="de-DE" b="1" dirty="0">
                <a:solidFill>
                  <a:schemeClr val="bg2"/>
                </a:solidFill>
              </a:rPr>
              <a:t>In einem Gespräch mit einem Kind über einen sexuellen Missbrauchsverdacht sollte man sich möglichst emotional neutral verhalten, denn positive Beziehungssignale können schnell suggestiv wirken. </a:t>
            </a:r>
          </a:p>
          <a:p>
            <a:endParaRPr lang="de-DE" b="1" dirty="0">
              <a:solidFill>
                <a:schemeClr val="bg2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19</a:t>
            </a:fld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D6E24ED7-72CC-464E-AB05-C07EB1E0DD5F}"/>
              </a:ext>
            </a:extLst>
          </p:cNvPr>
          <p:cNvGrpSpPr/>
          <p:nvPr/>
        </p:nvGrpSpPr>
        <p:grpSpPr>
          <a:xfrm>
            <a:off x="1828800" y="2680823"/>
            <a:ext cx="6096000" cy="1961683"/>
            <a:chOff x="1828800" y="2680823"/>
            <a:chExt cx="6096000" cy="1961683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9F8874D0-F2EC-4183-87C2-E9E9DB58CDD9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CE3C7559-DEB8-4690-9A8E-8730C17BB7BF}"/>
                </a:ext>
              </a:extLst>
            </p:cNvPr>
            <p:cNvSpPr/>
            <p:nvPr/>
          </p:nvSpPr>
          <p:spPr>
            <a:xfrm>
              <a:off x="1918447" y="3813271"/>
              <a:ext cx="829235" cy="829235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47C07D67-0574-4F7D-9BFC-7CD28D9BB9D0}"/>
                </a:ext>
              </a:extLst>
            </p:cNvPr>
            <p:cNvSpPr/>
            <p:nvPr/>
          </p:nvSpPr>
          <p:spPr>
            <a:xfrm>
              <a:off x="1828800" y="2909893"/>
              <a:ext cx="6096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Mythos?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Wissenschaft?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091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18866AB-9851-48D7-80DE-33271CA010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1" dirty="0">
                <a:solidFill>
                  <a:schemeClr val="bg2"/>
                </a:solidFill>
              </a:rPr>
              <a:t>Nun können Sie Ihr neues Wissen überprüfen!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dirty="0"/>
              <a:t>Bewerten Sie die folgenden zehn Aussagen (per Wortmeldung im Plenum): Handelt es sich um Mythen oder um robuste wissenschaftliche Befunde, die Sie in diesem Training erlernt haben? </a:t>
            </a:r>
          </a:p>
          <a:p>
            <a:endParaRPr lang="en-US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71FEBE1-F7C9-45E5-ADE9-5A4A2F30CC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370246E-0C16-488B-B541-4C6B39DC2B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32244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5"/>
            <a:ext cx="9756775" cy="829236"/>
          </a:xfrm>
        </p:spPr>
        <p:txBody>
          <a:bodyPr/>
          <a:lstStyle/>
          <a:p>
            <a:pPr marL="457200" indent="-457200">
              <a:buFont typeface="+mj-lt"/>
              <a:buAutoNum type="arabicPeriod" startAt="9"/>
            </a:pPr>
            <a:r>
              <a:rPr lang="de-DE" b="1" dirty="0">
                <a:solidFill>
                  <a:schemeClr val="bg2"/>
                </a:solidFill>
              </a:rPr>
              <a:t>In einem Gespräch mit einem Kind über einen sexuellen Missbrauchsverdacht sollte man sich möglichst emotional neutral verhalten, denn positive Beziehungssignale können schnell suggestiv wirken. </a:t>
            </a:r>
          </a:p>
          <a:p>
            <a:endParaRPr lang="de-DE" b="1" dirty="0">
              <a:solidFill>
                <a:schemeClr val="bg2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20</a:t>
            </a:fld>
            <a:endParaRPr lang="de-DE" dirty="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44601019-4CF9-4E82-BFD4-7EB90E8A7E6C}"/>
              </a:ext>
            </a:extLst>
          </p:cNvPr>
          <p:cNvGrpSpPr/>
          <p:nvPr/>
        </p:nvGrpSpPr>
        <p:grpSpPr>
          <a:xfrm>
            <a:off x="1828799" y="2680823"/>
            <a:ext cx="9206753" cy="2814393"/>
            <a:chOff x="1828799" y="2680823"/>
            <a:chExt cx="9206753" cy="2814393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BEDC0A3B-D275-4818-8B06-C3D78F2D69B8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F94045FF-BD02-4987-9316-E2936D17DD95}"/>
                </a:ext>
              </a:extLst>
            </p:cNvPr>
            <p:cNvSpPr/>
            <p:nvPr/>
          </p:nvSpPr>
          <p:spPr>
            <a:xfrm>
              <a:off x="1828799" y="2909893"/>
              <a:ext cx="9206753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Mythos!</a:t>
              </a:r>
            </a:p>
            <a:p>
              <a:r>
                <a:rPr lang="de-DE" dirty="0"/>
                <a:t>	Emotionale Unterstützung kann einem Kind helfen, ein Erlebnis zu offenbaren. </a:t>
              </a:r>
              <a:br>
                <a:rPr lang="de-DE" dirty="0"/>
              </a:br>
              <a:r>
                <a:rPr lang="de-DE" dirty="0"/>
                <a:t>	Emotionale Neutralität ist daher nicht zu empfehlen. Suggestives Potential entsteht </a:t>
              </a:r>
              <a:br>
                <a:rPr lang="de-DE" dirty="0"/>
              </a:br>
              <a:r>
                <a:rPr lang="de-DE" dirty="0"/>
                <a:t>	erst durch die selektive Bestärkung bestimmter Inhalte einer Schilderung; jedoch noch </a:t>
              </a:r>
              <a:br>
                <a:rPr lang="de-DE" dirty="0"/>
              </a:br>
              <a:r>
                <a:rPr lang="de-DE" dirty="0"/>
                <a:t>	nicht durch allgemeine emotionale Zugewandtheit. 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80912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5"/>
            <a:ext cx="9756775" cy="829236"/>
          </a:xfrm>
        </p:spPr>
        <p:txBody>
          <a:bodyPr/>
          <a:lstStyle/>
          <a:p>
            <a:pPr marL="457200" indent="-457200">
              <a:buFont typeface="+mj-lt"/>
              <a:buAutoNum type="arabicPeriod" startAt="10"/>
            </a:pPr>
            <a:r>
              <a:rPr lang="de-DE" b="1" dirty="0">
                <a:solidFill>
                  <a:schemeClr val="bg2"/>
                </a:solidFill>
              </a:rPr>
              <a:t>Als Lehrkraft sollte man in einem Gespräch mit einem Kind möglichst viele Details über den mutmaßlichen Täter in Erfahrung bringen, um die Polizei bei ihrer Arbeit zu unterstützen. </a:t>
            </a:r>
          </a:p>
          <a:p>
            <a:endParaRPr lang="de-DE" b="1" dirty="0">
              <a:solidFill>
                <a:schemeClr val="bg2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21</a:t>
            </a:fld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D6E24ED7-72CC-464E-AB05-C07EB1E0DD5F}"/>
              </a:ext>
            </a:extLst>
          </p:cNvPr>
          <p:cNvGrpSpPr/>
          <p:nvPr/>
        </p:nvGrpSpPr>
        <p:grpSpPr>
          <a:xfrm>
            <a:off x="1828800" y="2680823"/>
            <a:ext cx="6096000" cy="1961683"/>
            <a:chOff x="1828800" y="2680823"/>
            <a:chExt cx="6096000" cy="1961683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9F8874D0-F2EC-4183-87C2-E9E9DB58CDD9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CE3C7559-DEB8-4690-9A8E-8730C17BB7BF}"/>
                </a:ext>
              </a:extLst>
            </p:cNvPr>
            <p:cNvSpPr/>
            <p:nvPr/>
          </p:nvSpPr>
          <p:spPr>
            <a:xfrm>
              <a:off x="1918447" y="3813271"/>
              <a:ext cx="829235" cy="829235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47C07D67-0574-4F7D-9BFC-7CD28D9BB9D0}"/>
                </a:ext>
              </a:extLst>
            </p:cNvPr>
            <p:cNvSpPr/>
            <p:nvPr/>
          </p:nvSpPr>
          <p:spPr>
            <a:xfrm>
              <a:off x="1828800" y="2909893"/>
              <a:ext cx="6096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Mythos?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Wissenschaft?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89372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00262" y="1628435"/>
            <a:ext cx="9756775" cy="829236"/>
          </a:xfrm>
        </p:spPr>
        <p:txBody>
          <a:bodyPr/>
          <a:lstStyle/>
          <a:p>
            <a:pPr marL="457200" indent="-457200">
              <a:buFont typeface="+mj-lt"/>
              <a:buAutoNum type="arabicPeriod" startAt="10"/>
            </a:pPr>
            <a:r>
              <a:rPr lang="de-DE" b="1" dirty="0">
                <a:solidFill>
                  <a:schemeClr val="bg2"/>
                </a:solidFill>
              </a:rPr>
              <a:t>Als Lehrkraft sollte man in einem Gespräch mit einem Kind möglichst viele Details über den mutmaßlichen Täter in Erfahrung bringen, um die Polizei bei ihrer Arbeit zu unterstützen. </a:t>
            </a:r>
          </a:p>
          <a:p>
            <a:endParaRPr lang="de-DE" b="1" dirty="0">
              <a:solidFill>
                <a:schemeClr val="bg2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22</a:t>
            </a:fld>
            <a:endParaRPr lang="de-DE" dirty="0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71889361-0705-4863-AEB0-C8CCA0DF1B7C}"/>
              </a:ext>
            </a:extLst>
          </p:cNvPr>
          <p:cNvGrpSpPr/>
          <p:nvPr/>
        </p:nvGrpSpPr>
        <p:grpSpPr>
          <a:xfrm>
            <a:off x="1828799" y="2680823"/>
            <a:ext cx="9206753" cy="2260395"/>
            <a:chOff x="1828799" y="2680823"/>
            <a:chExt cx="9206753" cy="2260395"/>
          </a:xfrm>
        </p:grpSpPr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826D6A4F-4F23-491F-A871-FB934EA89BEB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5610468C-0714-424C-90A0-93BD44750D2D}"/>
                </a:ext>
              </a:extLst>
            </p:cNvPr>
            <p:cNvSpPr/>
            <p:nvPr/>
          </p:nvSpPr>
          <p:spPr>
            <a:xfrm>
              <a:off x="1828799" y="2909893"/>
              <a:ext cx="9206753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Mythos!</a:t>
              </a:r>
            </a:p>
            <a:p>
              <a:r>
                <a:rPr lang="de-DE" dirty="0"/>
                <a:t>	Lehrkräfte sollten sich auf die grobe Abklärung des ersten Verdachts beschränken und </a:t>
              </a:r>
              <a:br>
                <a:rPr lang="de-DE" dirty="0"/>
              </a:br>
              <a:r>
                <a:rPr lang="de-DE" dirty="0"/>
                <a:t>	jegliche Ermittlungstätigkeiten den zuständigen Behörden überlassen.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87935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3BC1ECCC-EF18-2904-1A34-F18CD769FC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1BC6A34-F62B-B69C-E03B-DD028D6C91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D2A4AAB-991D-F7D9-F8E7-E5D753120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Icon Übersicht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B34BFA0-E831-35DB-7422-553699000206}"/>
              </a:ext>
            </a:extLst>
          </p:cNvPr>
          <p:cNvSpPr txBox="1"/>
          <p:nvPr/>
        </p:nvSpPr>
        <p:spPr>
          <a:xfrm>
            <a:off x="1166552" y="2037447"/>
            <a:ext cx="798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Agenda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F5B53C3-1B99-CE93-E353-020D7EBC9D59}"/>
              </a:ext>
            </a:extLst>
          </p:cNvPr>
          <p:cNvSpPr txBox="1"/>
          <p:nvPr/>
        </p:nvSpPr>
        <p:spPr>
          <a:xfrm>
            <a:off x="2064327" y="2037447"/>
            <a:ext cx="798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Input 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BC206957-559A-FD6F-BEFB-C7289A635A2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2133014" y="1494760"/>
            <a:ext cx="471946" cy="471946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2DF5FD71-F3DD-0CEA-29C2-B12EAC43EE29}"/>
              </a:ext>
            </a:extLst>
          </p:cNvPr>
          <p:cNvSpPr txBox="1"/>
          <p:nvPr/>
        </p:nvSpPr>
        <p:spPr>
          <a:xfrm>
            <a:off x="2917019" y="2037447"/>
            <a:ext cx="798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Übung 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3B2A9F48-CD98-41B9-DDCE-A4845E44A39E}"/>
              </a:ext>
            </a:extLst>
          </p:cNvPr>
          <p:cNvSpPr txBox="1"/>
          <p:nvPr/>
        </p:nvSpPr>
        <p:spPr>
          <a:xfrm>
            <a:off x="3715041" y="2037447"/>
            <a:ext cx="1003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Diskussions-frage an Plenum 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CF482FCE-ECC1-121C-6AEE-A02BD5D724C1}"/>
              </a:ext>
            </a:extLst>
          </p:cNvPr>
          <p:cNvSpPr txBox="1"/>
          <p:nvPr/>
        </p:nvSpPr>
        <p:spPr>
          <a:xfrm>
            <a:off x="4734600" y="2037447"/>
            <a:ext cx="798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Klein-gruppen-arbeit 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9603EAC4-F608-DDE8-F2B1-1EE4A3B2D299}"/>
              </a:ext>
            </a:extLst>
          </p:cNvPr>
          <p:cNvSpPr txBox="1"/>
          <p:nvPr/>
        </p:nvSpPr>
        <p:spPr>
          <a:xfrm>
            <a:off x="5660017" y="2037447"/>
            <a:ext cx="798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Vignette 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7F38DE5D-2677-2F37-1480-03FD0B70410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6748470" y="1494760"/>
            <a:ext cx="471946" cy="471946"/>
          </a:xfrm>
          <a:prstGeom prst="rect">
            <a:avLst/>
          </a:prstGeom>
        </p:spPr>
      </p:pic>
      <p:sp>
        <p:nvSpPr>
          <p:cNvPr id="23" name="Textfeld 22">
            <a:extLst>
              <a:ext uri="{FF2B5EF4-FFF2-40B4-BE49-F238E27FC236}">
                <a16:creationId xmlns:a16="http://schemas.microsoft.com/office/drawing/2014/main" id="{E097EF75-0549-300A-80E3-C25942F86DE8}"/>
              </a:ext>
            </a:extLst>
          </p:cNvPr>
          <p:cNvSpPr txBox="1"/>
          <p:nvPr/>
        </p:nvSpPr>
        <p:spPr>
          <a:xfrm>
            <a:off x="6585433" y="2037447"/>
            <a:ext cx="798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Video 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1F6597D5-C43F-0ECB-F5E8-97159D1268B7}"/>
              </a:ext>
            </a:extLst>
          </p:cNvPr>
          <p:cNvSpPr txBox="1"/>
          <p:nvPr/>
        </p:nvSpPr>
        <p:spPr>
          <a:xfrm>
            <a:off x="7488816" y="2037447"/>
            <a:ext cx="798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Audio  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59A6503E-4021-958D-1343-0BAD34FE4E95}"/>
              </a:ext>
            </a:extLst>
          </p:cNvPr>
          <p:cNvSpPr txBox="1"/>
          <p:nvPr/>
        </p:nvSpPr>
        <p:spPr>
          <a:xfrm>
            <a:off x="8458301" y="2037447"/>
            <a:ext cx="79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/>
              <a:t>e-learning</a:t>
            </a:r>
            <a:r>
              <a:rPr lang="de-DE" sz="1200" dirty="0"/>
              <a:t>  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EC7CBF68-ECED-726F-616C-0A23074015B7}"/>
              </a:ext>
            </a:extLst>
          </p:cNvPr>
          <p:cNvSpPr txBox="1"/>
          <p:nvPr/>
        </p:nvSpPr>
        <p:spPr>
          <a:xfrm>
            <a:off x="9416768" y="2037447"/>
            <a:ext cx="798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Exkurs  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74373F5D-BEE3-5C85-A218-852136951690}"/>
              </a:ext>
            </a:extLst>
          </p:cNvPr>
          <p:cNvSpPr txBox="1"/>
          <p:nvPr/>
        </p:nvSpPr>
        <p:spPr>
          <a:xfrm>
            <a:off x="10331168" y="2037447"/>
            <a:ext cx="798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Infobox  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B79CAD8F-316A-D99F-32A7-9FCFA7393876}"/>
              </a:ext>
            </a:extLst>
          </p:cNvPr>
          <p:cNvSpPr txBox="1"/>
          <p:nvPr/>
        </p:nvSpPr>
        <p:spPr>
          <a:xfrm>
            <a:off x="1166552" y="3468214"/>
            <a:ext cx="798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Merke, Erkennt-</a:t>
            </a:r>
            <a:r>
              <a:rPr lang="de-DE" sz="1200" dirty="0" err="1"/>
              <a:t>nis</a:t>
            </a:r>
            <a:r>
              <a:rPr lang="de-DE" sz="1200" dirty="0"/>
              <a:t> 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DF360140-92CF-BD39-EEBF-85C5A6F50C92}"/>
              </a:ext>
            </a:extLst>
          </p:cNvPr>
          <p:cNvSpPr txBox="1"/>
          <p:nvPr/>
        </p:nvSpPr>
        <p:spPr>
          <a:xfrm>
            <a:off x="2064327" y="3468214"/>
            <a:ext cx="907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Zusammen-fassung  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72F27C1B-71E8-4255-DF97-1866E9B6608E}"/>
              </a:ext>
            </a:extLst>
          </p:cNvPr>
          <p:cNvSpPr txBox="1"/>
          <p:nvPr/>
        </p:nvSpPr>
        <p:spPr>
          <a:xfrm>
            <a:off x="2917019" y="3468214"/>
            <a:ext cx="18016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Handlungsempfehlungen 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E09991B6-6857-5FCA-22A1-67DB47739C13}"/>
              </a:ext>
            </a:extLst>
          </p:cNvPr>
          <p:cNvSpPr txBox="1"/>
          <p:nvPr/>
        </p:nvSpPr>
        <p:spPr>
          <a:xfrm>
            <a:off x="4734600" y="3468214"/>
            <a:ext cx="798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effectLst/>
                <a:ea typeface="Calibri" panose="020F0502020204030204" pitchFamily="34" charset="0"/>
                <a:cs typeface="Calibri Light" panose="020F0302020204030204" pitchFamily="34" charset="0"/>
              </a:rPr>
              <a:t>Literatur</a:t>
            </a:r>
            <a:r>
              <a:rPr lang="de-DE" sz="1200" dirty="0">
                <a:effectLst/>
                <a:cs typeface="Calibri Light" panose="020F0302020204030204" pitchFamily="34" charset="0"/>
              </a:rPr>
              <a:t> </a:t>
            </a:r>
            <a:r>
              <a:rPr lang="de-DE" sz="1200" dirty="0"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F0493BED-6C21-B6E6-DC0D-66BD9D650A5F}"/>
              </a:ext>
            </a:extLst>
          </p:cNvPr>
          <p:cNvSpPr txBox="1"/>
          <p:nvPr/>
        </p:nvSpPr>
        <p:spPr>
          <a:xfrm>
            <a:off x="5584394" y="3468214"/>
            <a:ext cx="948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Folien, Materialien  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5273AFD2-F063-2D19-43E5-6EFFBAE52FDE}"/>
              </a:ext>
            </a:extLst>
          </p:cNvPr>
          <p:cNvSpPr txBox="1"/>
          <p:nvPr/>
        </p:nvSpPr>
        <p:spPr>
          <a:xfrm>
            <a:off x="1329588" y="5490394"/>
            <a:ext cx="12923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ViContact  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0DC9DF00-35D1-1248-FB61-3A58A9792273}"/>
              </a:ext>
            </a:extLst>
          </p:cNvPr>
          <p:cNvSpPr txBox="1"/>
          <p:nvPr/>
        </p:nvSpPr>
        <p:spPr>
          <a:xfrm>
            <a:off x="3048390" y="5330613"/>
            <a:ext cx="17342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ViContact Training in Seminarform </a:t>
            </a: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27B114F5-1BD4-BA91-2945-1F307A80C73B}"/>
              </a:ext>
            </a:extLst>
          </p:cNvPr>
          <p:cNvSpPr txBox="1"/>
          <p:nvPr/>
        </p:nvSpPr>
        <p:spPr>
          <a:xfrm>
            <a:off x="5096451" y="5395467"/>
            <a:ext cx="26156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ViContact VR-Training   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7FB179B3-C971-840E-8B6F-71F6746B208B}"/>
              </a:ext>
            </a:extLst>
          </p:cNvPr>
          <p:cNvSpPr txBox="1"/>
          <p:nvPr/>
        </p:nvSpPr>
        <p:spPr>
          <a:xfrm>
            <a:off x="8015691" y="3566918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Lern-Ziele   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F8ECACA1-7721-195E-0ED9-60796F7720C2}"/>
              </a:ext>
            </a:extLst>
          </p:cNvPr>
          <p:cNvSpPr txBox="1"/>
          <p:nvPr/>
        </p:nvSpPr>
        <p:spPr>
          <a:xfrm>
            <a:off x="6708723" y="3536892"/>
            <a:ext cx="1168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Praxisbeispiele, Supervision </a:t>
            </a:r>
          </a:p>
        </p:txBody>
      </p:sp>
      <p:pic>
        <p:nvPicPr>
          <p:cNvPr id="64" name="Grafik 63">
            <a:extLst>
              <a:ext uri="{FF2B5EF4-FFF2-40B4-BE49-F238E27FC236}">
                <a16:creationId xmlns:a16="http://schemas.microsoft.com/office/drawing/2014/main" id="{06D3777D-E77C-286A-DBC3-24C1BEAB6DE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1329590" y="1519257"/>
            <a:ext cx="471946" cy="471946"/>
          </a:xfrm>
          <a:prstGeom prst="rect">
            <a:avLst/>
          </a:prstGeom>
          <a:noFill/>
        </p:spPr>
      </p:pic>
      <p:pic>
        <p:nvPicPr>
          <p:cNvPr id="73" name="Grafik 72">
            <a:extLst>
              <a:ext uri="{FF2B5EF4-FFF2-40B4-BE49-F238E27FC236}">
                <a16:creationId xmlns:a16="http://schemas.microsoft.com/office/drawing/2014/main" id="{083B3816-AAE5-052F-983C-C96C9EE09548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043870" y="1511588"/>
            <a:ext cx="471946" cy="471946"/>
          </a:xfrm>
          <a:prstGeom prst="rect">
            <a:avLst/>
          </a:prstGeom>
        </p:spPr>
      </p:pic>
      <p:pic>
        <p:nvPicPr>
          <p:cNvPr id="78" name="Grafik 77">
            <a:extLst>
              <a:ext uri="{FF2B5EF4-FFF2-40B4-BE49-F238E27FC236}">
                <a16:creationId xmlns:a16="http://schemas.microsoft.com/office/drawing/2014/main" id="{475399CF-7760-DA21-730B-6F6F5B716EE3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7687254" y="1494760"/>
            <a:ext cx="471946" cy="471946"/>
          </a:xfrm>
          <a:prstGeom prst="rect">
            <a:avLst/>
          </a:prstGeom>
        </p:spPr>
      </p:pic>
      <p:pic>
        <p:nvPicPr>
          <p:cNvPr id="79" name="Grafik 78">
            <a:extLst>
              <a:ext uri="{FF2B5EF4-FFF2-40B4-BE49-F238E27FC236}">
                <a16:creationId xmlns:a16="http://schemas.microsoft.com/office/drawing/2014/main" id="{5B416A6F-2AFA-EA04-F4E9-2015CA0E27EB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8577270" y="1494760"/>
            <a:ext cx="471946" cy="471946"/>
          </a:xfrm>
          <a:prstGeom prst="rect">
            <a:avLst/>
          </a:prstGeom>
        </p:spPr>
      </p:pic>
      <p:pic>
        <p:nvPicPr>
          <p:cNvPr id="82" name="Grafik 81">
            <a:extLst>
              <a:ext uri="{FF2B5EF4-FFF2-40B4-BE49-F238E27FC236}">
                <a16:creationId xmlns:a16="http://schemas.microsoft.com/office/drawing/2014/main" id="{764F4CD6-AA40-1643-0951-DEF94452519D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0562060" y="1494760"/>
            <a:ext cx="471946" cy="471946"/>
          </a:xfrm>
          <a:prstGeom prst="rect">
            <a:avLst/>
          </a:prstGeom>
        </p:spPr>
      </p:pic>
      <p:pic>
        <p:nvPicPr>
          <p:cNvPr id="84" name="Grafik 83">
            <a:extLst>
              <a:ext uri="{FF2B5EF4-FFF2-40B4-BE49-F238E27FC236}">
                <a16:creationId xmlns:a16="http://schemas.microsoft.com/office/drawing/2014/main" id="{79C343DE-07C9-F990-85CD-122A52B675B7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9569665" y="1511588"/>
            <a:ext cx="471946" cy="471946"/>
          </a:xfrm>
          <a:prstGeom prst="rect">
            <a:avLst/>
          </a:prstGeom>
          <a:noFill/>
        </p:spPr>
      </p:pic>
      <p:pic>
        <p:nvPicPr>
          <p:cNvPr id="85" name="Grafik 84">
            <a:extLst>
              <a:ext uri="{FF2B5EF4-FFF2-40B4-BE49-F238E27FC236}">
                <a16:creationId xmlns:a16="http://schemas.microsoft.com/office/drawing/2014/main" id="{0E2DA86B-99D5-C19C-1C7E-2AA9AF084888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2280013" y="2996268"/>
            <a:ext cx="471946" cy="471946"/>
          </a:xfrm>
          <a:prstGeom prst="rect">
            <a:avLst/>
          </a:prstGeom>
          <a:noFill/>
        </p:spPr>
      </p:pic>
      <p:pic>
        <p:nvPicPr>
          <p:cNvPr id="87" name="Grafik 86">
            <a:extLst>
              <a:ext uri="{FF2B5EF4-FFF2-40B4-BE49-F238E27FC236}">
                <a16:creationId xmlns:a16="http://schemas.microsoft.com/office/drawing/2014/main" id="{E6E79B37-60AD-2C2F-2951-1888696C9266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889652" y="2996268"/>
            <a:ext cx="471946" cy="471946"/>
          </a:xfrm>
          <a:prstGeom prst="rect">
            <a:avLst/>
          </a:prstGeom>
          <a:noFill/>
        </p:spPr>
      </p:pic>
      <p:pic>
        <p:nvPicPr>
          <p:cNvPr id="89" name="Grafik 88">
            <a:extLst>
              <a:ext uri="{FF2B5EF4-FFF2-40B4-BE49-F238E27FC236}">
                <a16:creationId xmlns:a16="http://schemas.microsoft.com/office/drawing/2014/main" id="{DC453012-E2F1-325C-179B-E43AAAEAA0B3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5840628" y="2996268"/>
            <a:ext cx="471946" cy="471946"/>
          </a:xfrm>
          <a:prstGeom prst="rect">
            <a:avLst/>
          </a:prstGeom>
          <a:noFill/>
        </p:spPr>
      </p:pic>
      <p:pic>
        <p:nvPicPr>
          <p:cNvPr id="90" name="Grafik 89">
            <a:extLst>
              <a:ext uri="{FF2B5EF4-FFF2-40B4-BE49-F238E27FC236}">
                <a16:creationId xmlns:a16="http://schemas.microsoft.com/office/drawing/2014/main" id="{775BFB77-35AB-E490-DE3C-0752C09DB379}"/>
              </a:ext>
            </a:extLst>
          </p:cNvPr>
          <p:cNvPicPr>
            <a:picLocks noChangeAspect="1"/>
          </p:cNvPicPr>
          <p:nvPr/>
        </p:nvPicPr>
        <p:blipFill>
          <a:blip r:embed="rId16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3609492" y="3020652"/>
            <a:ext cx="471946" cy="471946"/>
          </a:xfrm>
          <a:prstGeom prst="rect">
            <a:avLst/>
          </a:prstGeom>
          <a:noFill/>
        </p:spPr>
      </p:pic>
      <p:pic>
        <p:nvPicPr>
          <p:cNvPr id="91" name="Grafik 90">
            <a:extLst>
              <a:ext uri="{FF2B5EF4-FFF2-40B4-BE49-F238E27FC236}">
                <a16:creationId xmlns:a16="http://schemas.microsoft.com/office/drawing/2014/main" id="{AA5AB4D8-90D8-3CDE-DCFD-45A4E5B1413F}"/>
              </a:ext>
            </a:extLst>
          </p:cNvPr>
          <p:cNvPicPr>
            <a:picLocks noChangeAspect="1"/>
          </p:cNvPicPr>
          <p:nvPr/>
        </p:nvPicPr>
        <p:blipFill>
          <a:blip r:embed="rId17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305204" y="2996268"/>
            <a:ext cx="471946" cy="471946"/>
          </a:xfrm>
          <a:prstGeom prst="rect">
            <a:avLst/>
          </a:prstGeom>
          <a:noFill/>
        </p:spPr>
      </p:pic>
      <p:pic>
        <p:nvPicPr>
          <p:cNvPr id="92" name="Grafik 91">
            <a:extLst>
              <a:ext uri="{FF2B5EF4-FFF2-40B4-BE49-F238E27FC236}">
                <a16:creationId xmlns:a16="http://schemas.microsoft.com/office/drawing/2014/main" id="{425BB814-D9EA-C2D8-33BC-8DA36519FE50}"/>
              </a:ext>
            </a:extLst>
          </p:cNvPr>
          <p:cNvPicPr>
            <a:picLocks noChangeAspect="1"/>
          </p:cNvPicPr>
          <p:nvPr/>
        </p:nvPicPr>
        <p:blipFill>
          <a:blip r:embed="rId18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3897310" y="1511588"/>
            <a:ext cx="471946" cy="471946"/>
          </a:xfrm>
          <a:prstGeom prst="rect">
            <a:avLst/>
          </a:prstGeom>
        </p:spPr>
      </p:pic>
      <p:pic>
        <p:nvPicPr>
          <p:cNvPr id="93" name="Grafik 92">
            <a:extLst>
              <a:ext uri="{FF2B5EF4-FFF2-40B4-BE49-F238E27FC236}">
                <a16:creationId xmlns:a16="http://schemas.microsoft.com/office/drawing/2014/main" id="{A43F6A43-6086-9402-D198-340AAB36C214}"/>
              </a:ext>
            </a:extLst>
          </p:cNvPr>
          <p:cNvPicPr>
            <a:picLocks noChangeAspect="1"/>
          </p:cNvPicPr>
          <p:nvPr/>
        </p:nvPicPr>
        <p:blipFill>
          <a:blip r:embed="rId19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8206879" y="3094972"/>
            <a:ext cx="471946" cy="471946"/>
          </a:xfrm>
          <a:prstGeom prst="rect">
            <a:avLst/>
          </a:prstGeom>
          <a:noFill/>
        </p:spPr>
      </p:pic>
      <p:pic>
        <p:nvPicPr>
          <p:cNvPr id="95" name="Grafik 94">
            <a:extLst>
              <a:ext uri="{FF2B5EF4-FFF2-40B4-BE49-F238E27FC236}">
                <a16:creationId xmlns:a16="http://schemas.microsoft.com/office/drawing/2014/main" id="{CFD02E2F-2EE5-4BFE-1366-3520C41C28B5}"/>
              </a:ext>
            </a:extLst>
          </p:cNvPr>
          <p:cNvPicPr>
            <a:picLocks noChangeAspect="1"/>
          </p:cNvPicPr>
          <p:nvPr/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5840628" y="1521036"/>
            <a:ext cx="471946" cy="471946"/>
          </a:xfrm>
          <a:prstGeom prst="rect">
            <a:avLst/>
          </a:prstGeom>
          <a:noFill/>
        </p:spPr>
      </p:pic>
      <p:pic>
        <p:nvPicPr>
          <p:cNvPr id="96" name="Grafik 95">
            <a:extLst>
              <a:ext uri="{FF2B5EF4-FFF2-40B4-BE49-F238E27FC236}">
                <a16:creationId xmlns:a16="http://schemas.microsoft.com/office/drawing/2014/main" id="{F7689AC5-78CF-EB89-59A9-8C954695734B}"/>
              </a:ext>
            </a:extLst>
          </p:cNvPr>
          <p:cNvPicPr>
            <a:picLocks noChangeAspect="1"/>
          </p:cNvPicPr>
          <p:nvPr/>
        </p:nvPicPr>
        <p:blipFill>
          <a:blip r:embed="rId21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7038905" y="3034596"/>
            <a:ext cx="471946" cy="471946"/>
          </a:xfrm>
          <a:prstGeom prst="rect">
            <a:avLst/>
          </a:prstGeom>
          <a:noFill/>
        </p:spPr>
      </p:pic>
      <p:pic>
        <p:nvPicPr>
          <p:cNvPr id="97" name="Grafik 96">
            <a:extLst>
              <a:ext uri="{FF2B5EF4-FFF2-40B4-BE49-F238E27FC236}">
                <a16:creationId xmlns:a16="http://schemas.microsoft.com/office/drawing/2014/main" id="{48BD50B5-FD9E-EFE7-09DE-0C4B301AAC1D}"/>
              </a:ext>
            </a:extLst>
          </p:cNvPr>
          <p:cNvPicPr>
            <a:picLocks noChangeAspect="1"/>
          </p:cNvPicPr>
          <p:nvPr/>
        </p:nvPicPr>
        <p:blipFill>
          <a:blip r:embed="rId2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860478" y="1511588"/>
            <a:ext cx="471946" cy="471946"/>
          </a:xfrm>
          <a:prstGeom prst="rect">
            <a:avLst/>
          </a:prstGeom>
        </p:spPr>
      </p:pic>
      <p:pic>
        <p:nvPicPr>
          <p:cNvPr id="99" name="Grafik 98" descr="Ein Bild, das Schrift, Schwarz, Screenshot, Grafiken enthält.&#10;&#10;Automatisch generierte Beschreibung">
            <a:extLst>
              <a:ext uri="{FF2B5EF4-FFF2-40B4-BE49-F238E27FC236}">
                <a16:creationId xmlns:a16="http://schemas.microsoft.com/office/drawing/2014/main" id="{EBD47CC2-6334-C63C-0DA5-98D148934E8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398409" y="4494314"/>
            <a:ext cx="1132332" cy="773999"/>
          </a:xfrm>
          <a:prstGeom prst="rect">
            <a:avLst/>
          </a:prstGeom>
        </p:spPr>
      </p:pic>
      <p:pic>
        <p:nvPicPr>
          <p:cNvPr id="100" name="Grafik 99">
            <a:extLst>
              <a:ext uri="{FF2B5EF4-FFF2-40B4-BE49-F238E27FC236}">
                <a16:creationId xmlns:a16="http://schemas.microsoft.com/office/drawing/2014/main" id="{FEA23E22-5D12-4B5A-EC2F-152843E2216E}"/>
              </a:ext>
            </a:extLst>
          </p:cNvPr>
          <p:cNvPicPr>
            <a:picLocks noChangeAspect="1"/>
          </p:cNvPicPr>
          <p:nvPr/>
        </p:nvPicPr>
        <p:blipFill>
          <a:blip r:embed="rId24"/>
          <a:srcRect/>
          <a:stretch/>
        </p:blipFill>
        <p:spPr>
          <a:xfrm>
            <a:off x="5928161" y="4494314"/>
            <a:ext cx="948604" cy="773999"/>
          </a:xfrm>
          <a:prstGeom prst="rect">
            <a:avLst/>
          </a:prstGeom>
        </p:spPr>
      </p:pic>
      <p:pic>
        <p:nvPicPr>
          <p:cNvPr id="102" name="Grafik 101">
            <a:extLst>
              <a:ext uri="{FF2B5EF4-FFF2-40B4-BE49-F238E27FC236}">
                <a16:creationId xmlns:a16="http://schemas.microsoft.com/office/drawing/2014/main" id="{25697285-A68E-9EB4-CCF9-9CFB6BB70D04}"/>
              </a:ext>
            </a:extLst>
          </p:cNvPr>
          <p:cNvPicPr>
            <a:picLocks noChangeAspect="1"/>
          </p:cNvPicPr>
          <p:nvPr/>
        </p:nvPicPr>
        <p:blipFill>
          <a:blip r:embed="rId25"/>
          <a:srcRect/>
          <a:stretch/>
        </p:blipFill>
        <p:spPr>
          <a:xfrm>
            <a:off x="3442751" y="4494314"/>
            <a:ext cx="920704" cy="77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446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6E70BF6-F026-57AF-C448-A8C5E0F2D5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9439C29-D2A5-C4C4-F818-502C4B61AC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B541E3C-A07F-D3E3-29F7-42E464C48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Farbübersicht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E90F0CA-FB26-7DA0-5124-4238CDBA7324}"/>
              </a:ext>
            </a:extLst>
          </p:cNvPr>
          <p:cNvSpPr/>
          <p:nvPr/>
        </p:nvSpPr>
        <p:spPr>
          <a:xfrm>
            <a:off x="5116520" y="2291378"/>
            <a:ext cx="806823" cy="803711"/>
          </a:xfrm>
          <a:prstGeom prst="rect">
            <a:avLst/>
          </a:prstGeom>
          <a:solidFill>
            <a:srgbClr val="7E989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BCCC0B9C-7644-B443-0B58-2B45C9C750D8}"/>
              </a:ext>
            </a:extLst>
          </p:cNvPr>
          <p:cNvSpPr/>
          <p:nvPr/>
        </p:nvSpPr>
        <p:spPr>
          <a:xfrm>
            <a:off x="6551407" y="1032735"/>
            <a:ext cx="828339" cy="839097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038F8FEE-594C-2B3F-ED73-46E3D3A7B9C8}"/>
              </a:ext>
            </a:extLst>
          </p:cNvPr>
          <p:cNvSpPr/>
          <p:nvPr/>
        </p:nvSpPr>
        <p:spPr>
          <a:xfrm>
            <a:off x="4062271" y="2291378"/>
            <a:ext cx="806823" cy="803711"/>
          </a:xfrm>
          <a:prstGeom prst="rect">
            <a:avLst/>
          </a:prstGeom>
          <a:solidFill>
            <a:srgbClr val="84593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59B1C7F7-F8F5-C8EB-0311-FA30A8083B82}"/>
              </a:ext>
            </a:extLst>
          </p:cNvPr>
          <p:cNvSpPr/>
          <p:nvPr/>
        </p:nvSpPr>
        <p:spPr>
          <a:xfrm>
            <a:off x="3115598" y="2291378"/>
            <a:ext cx="806823" cy="803711"/>
          </a:xfrm>
          <a:prstGeom prst="rect">
            <a:avLst/>
          </a:prstGeom>
          <a:solidFill>
            <a:srgbClr val="5B364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400B926A-D5E7-FEE8-74F8-6C7BE05984C2}"/>
              </a:ext>
            </a:extLst>
          </p:cNvPr>
          <p:cNvSpPr/>
          <p:nvPr/>
        </p:nvSpPr>
        <p:spPr>
          <a:xfrm>
            <a:off x="2082864" y="2291378"/>
            <a:ext cx="806823" cy="803711"/>
          </a:xfrm>
          <a:prstGeom prst="rect">
            <a:avLst/>
          </a:prstGeom>
          <a:solidFill>
            <a:srgbClr val="D1895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93EDCA0B-38CC-251C-E776-171FFAACE118}"/>
              </a:ext>
            </a:extLst>
          </p:cNvPr>
          <p:cNvSpPr/>
          <p:nvPr/>
        </p:nvSpPr>
        <p:spPr>
          <a:xfrm>
            <a:off x="1125434" y="2291378"/>
            <a:ext cx="806823" cy="803711"/>
          </a:xfrm>
          <a:prstGeom prst="rect">
            <a:avLst/>
          </a:prstGeom>
          <a:solidFill>
            <a:srgbClr val="27585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194B2CBD-6292-CF34-7F33-07E94C2B1321}"/>
              </a:ext>
            </a:extLst>
          </p:cNvPr>
          <p:cNvSpPr/>
          <p:nvPr/>
        </p:nvSpPr>
        <p:spPr>
          <a:xfrm>
            <a:off x="1125434" y="3593053"/>
            <a:ext cx="806823" cy="803711"/>
          </a:xfrm>
          <a:prstGeom prst="rect">
            <a:avLst/>
          </a:prstGeom>
          <a:solidFill>
            <a:srgbClr val="3C482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B4CD5DED-C825-97BF-336F-6BAFBC9BE7A2}"/>
              </a:ext>
            </a:extLst>
          </p:cNvPr>
          <p:cNvSpPr/>
          <p:nvPr/>
        </p:nvSpPr>
        <p:spPr>
          <a:xfrm>
            <a:off x="5116520" y="3614569"/>
            <a:ext cx="806823" cy="803711"/>
          </a:xfrm>
          <a:prstGeom prst="rect">
            <a:avLst/>
          </a:prstGeom>
          <a:solidFill>
            <a:srgbClr val="8A995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627CBDBA-2CC3-A6EF-67CE-9E6FD9D7B183}"/>
              </a:ext>
            </a:extLst>
          </p:cNvPr>
          <p:cNvSpPr/>
          <p:nvPr/>
        </p:nvSpPr>
        <p:spPr>
          <a:xfrm>
            <a:off x="4062271" y="3614569"/>
            <a:ext cx="806823" cy="803711"/>
          </a:xfrm>
          <a:prstGeom prst="rect">
            <a:avLst/>
          </a:prstGeom>
          <a:solidFill>
            <a:srgbClr val="AD3E4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D2864DDD-DD75-5542-E686-06E7F5E5A0F7}"/>
              </a:ext>
            </a:extLst>
          </p:cNvPr>
          <p:cNvSpPr/>
          <p:nvPr/>
        </p:nvSpPr>
        <p:spPr>
          <a:xfrm>
            <a:off x="3115598" y="3614569"/>
            <a:ext cx="806823" cy="803711"/>
          </a:xfrm>
          <a:prstGeom prst="rect">
            <a:avLst/>
          </a:prstGeom>
          <a:solidFill>
            <a:srgbClr val="C6548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B37E016F-9D3E-8331-4810-7F30CFBF6ACE}"/>
              </a:ext>
            </a:extLst>
          </p:cNvPr>
          <p:cNvSpPr/>
          <p:nvPr/>
        </p:nvSpPr>
        <p:spPr>
          <a:xfrm>
            <a:off x="2082864" y="3614569"/>
            <a:ext cx="806823" cy="803711"/>
          </a:xfrm>
          <a:prstGeom prst="rect">
            <a:avLst/>
          </a:prstGeom>
          <a:solidFill>
            <a:srgbClr val="8162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A9DF2943-858D-CCBB-425C-1C8E6F3A70CE}"/>
              </a:ext>
            </a:extLst>
          </p:cNvPr>
          <p:cNvSpPr/>
          <p:nvPr/>
        </p:nvSpPr>
        <p:spPr>
          <a:xfrm>
            <a:off x="3607586" y="1032735"/>
            <a:ext cx="828339" cy="839097"/>
          </a:xfrm>
          <a:prstGeom prst="rect">
            <a:avLst/>
          </a:prstGeom>
          <a:solidFill>
            <a:srgbClr val="E5231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88B1F86E-DB39-9D98-B637-41A5F67B850A}"/>
              </a:ext>
            </a:extLst>
          </p:cNvPr>
          <p:cNvSpPr/>
          <p:nvPr/>
        </p:nvSpPr>
        <p:spPr>
          <a:xfrm>
            <a:off x="1151068" y="1032735"/>
            <a:ext cx="828339" cy="839097"/>
          </a:xfrm>
          <a:prstGeom prst="rect">
            <a:avLst/>
          </a:prstGeom>
          <a:solidFill>
            <a:srgbClr val="03395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967F627D-CD08-7ACB-C7D3-167336064709}"/>
              </a:ext>
            </a:extLst>
          </p:cNvPr>
          <p:cNvSpPr txBox="1"/>
          <p:nvPr/>
        </p:nvSpPr>
        <p:spPr>
          <a:xfrm>
            <a:off x="2082864" y="1087905"/>
            <a:ext cx="14403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- Allgemeine Kommunikation</a:t>
            </a:r>
          </a:p>
          <a:p>
            <a:r>
              <a:rPr lang="de-DE" sz="1200" dirty="0"/>
              <a:t>- Farbe der Universität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76524820-A4F7-032E-EC11-E6B22F80FF60}"/>
              </a:ext>
            </a:extLst>
          </p:cNvPr>
          <p:cNvSpPr txBox="1"/>
          <p:nvPr/>
        </p:nvSpPr>
        <p:spPr>
          <a:xfrm>
            <a:off x="4572687" y="1087905"/>
            <a:ext cx="1523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- Signalfarbe für </a:t>
            </a:r>
            <a:br>
              <a:rPr lang="de-DE" sz="1200" dirty="0"/>
            </a:br>
            <a:r>
              <a:rPr lang="de-DE" sz="1200" dirty="0"/>
              <a:t>wichtige Hinweise/</a:t>
            </a:r>
          </a:p>
          <a:p>
            <a:r>
              <a:rPr lang="de-DE" sz="1200" dirty="0"/>
              <a:t>Anmerkungen 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79898BB9-75A7-5BED-70BE-DA81EA68D43C}"/>
              </a:ext>
            </a:extLst>
          </p:cNvPr>
          <p:cNvSpPr txBox="1"/>
          <p:nvPr/>
        </p:nvSpPr>
        <p:spPr>
          <a:xfrm>
            <a:off x="7569264" y="1087905"/>
            <a:ext cx="1382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- Schriftfarbe für</a:t>
            </a:r>
          </a:p>
          <a:p>
            <a:r>
              <a:rPr lang="de-DE" sz="1200" dirty="0"/>
              <a:t>lange Texte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3CDE5147-BD5C-D7A2-9ABA-1216D18EE3EC}"/>
              </a:ext>
            </a:extLst>
          </p:cNvPr>
          <p:cNvSpPr txBox="1"/>
          <p:nvPr/>
        </p:nvSpPr>
        <p:spPr>
          <a:xfrm>
            <a:off x="1125434" y="3095089"/>
            <a:ext cx="833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Modul 1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AFE371F-E21C-634E-7952-5D982D4E05CC}"/>
              </a:ext>
            </a:extLst>
          </p:cNvPr>
          <p:cNvSpPr txBox="1"/>
          <p:nvPr/>
        </p:nvSpPr>
        <p:spPr>
          <a:xfrm>
            <a:off x="2072107" y="3095089"/>
            <a:ext cx="833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Modul 2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200E178C-C02D-41D1-AEB6-8FF68A366055}"/>
              </a:ext>
            </a:extLst>
          </p:cNvPr>
          <p:cNvSpPr txBox="1"/>
          <p:nvPr/>
        </p:nvSpPr>
        <p:spPr>
          <a:xfrm>
            <a:off x="3088605" y="3095089"/>
            <a:ext cx="833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Modul 3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6B98E53C-B70D-8E3F-3FA7-DA2A711B7036}"/>
              </a:ext>
            </a:extLst>
          </p:cNvPr>
          <p:cNvSpPr txBox="1"/>
          <p:nvPr/>
        </p:nvSpPr>
        <p:spPr>
          <a:xfrm>
            <a:off x="4035377" y="3095089"/>
            <a:ext cx="833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Modul 4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3229BB6A-B050-7835-B8B9-D223CEE01644}"/>
              </a:ext>
            </a:extLst>
          </p:cNvPr>
          <p:cNvSpPr txBox="1"/>
          <p:nvPr/>
        </p:nvSpPr>
        <p:spPr>
          <a:xfrm>
            <a:off x="5103072" y="3095089"/>
            <a:ext cx="833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Modul 5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278CB2-555F-9E27-DDE8-D7B68645AF2A}"/>
              </a:ext>
            </a:extLst>
          </p:cNvPr>
          <p:cNvSpPr txBox="1"/>
          <p:nvPr/>
        </p:nvSpPr>
        <p:spPr>
          <a:xfrm>
            <a:off x="1125434" y="4413934"/>
            <a:ext cx="833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Modul 6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C5BED6EE-EA62-74E1-6110-56FC200A0CA2}"/>
              </a:ext>
            </a:extLst>
          </p:cNvPr>
          <p:cNvSpPr txBox="1"/>
          <p:nvPr/>
        </p:nvSpPr>
        <p:spPr>
          <a:xfrm>
            <a:off x="2072107" y="4413934"/>
            <a:ext cx="833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Modul 7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20FFE797-3B3B-C2D8-4A7B-0AD5264DE53D}"/>
              </a:ext>
            </a:extLst>
          </p:cNvPr>
          <p:cNvSpPr txBox="1"/>
          <p:nvPr/>
        </p:nvSpPr>
        <p:spPr>
          <a:xfrm>
            <a:off x="3088605" y="4413934"/>
            <a:ext cx="833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Modul 8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664C0AEF-ABC4-E065-D57F-817242863743}"/>
              </a:ext>
            </a:extLst>
          </p:cNvPr>
          <p:cNvSpPr txBox="1"/>
          <p:nvPr/>
        </p:nvSpPr>
        <p:spPr>
          <a:xfrm>
            <a:off x="4035377" y="4413934"/>
            <a:ext cx="833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Modul 9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056BD24C-329F-1416-50F6-3F1B550B4162}"/>
              </a:ext>
            </a:extLst>
          </p:cNvPr>
          <p:cNvSpPr txBox="1"/>
          <p:nvPr/>
        </p:nvSpPr>
        <p:spPr>
          <a:xfrm>
            <a:off x="5103072" y="4413934"/>
            <a:ext cx="833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Modul 10</a:t>
            </a:r>
          </a:p>
        </p:txBody>
      </p:sp>
    </p:spTree>
    <p:extLst>
      <p:ext uri="{BB962C8B-B14F-4D97-AF65-F5344CB8AC3E}">
        <p14:creationId xmlns:p14="http://schemas.microsoft.com/office/powerpoint/2010/main" val="1663252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Auf offene Fragen reagieren Kinder tendenziell mit eher knappen Antworten; für detaillierte Schilderungen sind geschlossene Detailfragen hilfreicher.</a:t>
            </a:r>
          </a:p>
          <a:p>
            <a:endParaRPr lang="de-DE" b="1" dirty="0">
              <a:solidFill>
                <a:schemeClr val="bg2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3</a:t>
            </a:fld>
            <a:endParaRPr lang="de-DE" dirty="0"/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A5660750-64A4-408F-B965-44F90E733B8B}"/>
              </a:ext>
            </a:extLst>
          </p:cNvPr>
          <p:cNvGrpSpPr/>
          <p:nvPr/>
        </p:nvGrpSpPr>
        <p:grpSpPr>
          <a:xfrm>
            <a:off x="1828800" y="2680823"/>
            <a:ext cx="6096000" cy="1961683"/>
            <a:chOff x="1828800" y="2680823"/>
            <a:chExt cx="6096000" cy="1961683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86543B4A-8202-4A7E-AEA9-5D3F09F1A704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DE2D0254-2E0A-4710-839A-20BEE1A81212}"/>
                </a:ext>
              </a:extLst>
            </p:cNvPr>
            <p:cNvSpPr/>
            <p:nvPr/>
          </p:nvSpPr>
          <p:spPr>
            <a:xfrm>
              <a:off x="1918447" y="3813271"/>
              <a:ext cx="829235" cy="829235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7D6D5267-7774-4C3B-A3A2-984A6567C5A2}"/>
                </a:ext>
              </a:extLst>
            </p:cNvPr>
            <p:cNvSpPr/>
            <p:nvPr/>
          </p:nvSpPr>
          <p:spPr>
            <a:xfrm>
              <a:off x="1828800" y="2909893"/>
              <a:ext cx="6096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Mythos?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Wissenschaft?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424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Auf offene Fragen reagieren Kinder tendenziell mit eher knappen Antworten; für detaillierte Schilderungen sind geschlossene Detailfragen hilfreicher.</a:t>
            </a:r>
          </a:p>
          <a:p>
            <a:endParaRPr lang="de-DE" b="1" dirty="0">
              <a:solidFill>
                <a:schemeClr val="bg2"/>
              </a:solidFill>
            </a:endParaRPr>
          </a:p>
          <a:p>
            <a:endParaRPr lang="de-DE" b="1" i="1" dirty="0">
              <a:solidFill>
                <a:schemeClr val="bg2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4</a:t>
            </a:fld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21230422-0D04-4757-ABD1-CE8510ECEB4F}"/>
              </a:ext>
            </a:extLst>
          </p:cNvPr>
          <p:cNvGrpSpPr/>
          <p:nvPr/>
        </p:nvGrpSpPr>
        <p:grpSpPr>
          <a:xfrm>
            <a:off x="1828799" y="2680823"/>
            <a:ext cx="9206753" cy="2260395"/>
            <a:chOff x="1828799" y="2680823"/>
            <a:chExt cx="9206753" cy="2260395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2D091062-BEED-4AE0-9759-A6FA2CF19BF2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D8AD830E-70D6-498A-A27C-B35E40DE92F9}"/>
                </a:ext>
              </a:extLst>
            </p:cNvPr>
            <p:cNvSpPr/>
            <p:nvPr/>
          </p:nvSpPr>
          <p:spPr>
            <a:xfrm>
              <a:off x="1828799" y="2909893"/>
              <a:ext cx="9206753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Mythos!</a:t>
              </a:r>
            </a:p>
            <a:p>
              <a:r>
                <a:rPr lang="de-DE" b="1" i="1" dirty="0"/>
                <a:t>	</a:t>
              </a:r>
              <a:r>
                <a:rPr lang="de-DE" dirty="0"/>
                <a:t>Offene Fragen führen im Durchschnitt zu ausführlicheren Antworten als geschlossene</a:t>
              </a:r>
              <a:br>
                <a:rPr lang="de-DE" dirty="0"/>
              </a:br>
              <a:r>
                <a:rPr lang="de-DE" dirty="0"/>
                <a:t>	Fragen. 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8869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de-DE" b="1" dirty="0">
                <a:solidFill>
                  <a:schemeClr val="bg2"/>
                </a:solidFill>
              </a:rPr>
              <a:t>Im Gespräch mit einem Kind sollte zuerst eine positive Gesprächsbeziehung aufgebaut werden, bevor Fragen zu potenziell belastenden Themen gestellt werden.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5</a:t>
            </a:fld>
            <a:endParaRPr lang="de-DE" dirty="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8026ED7B-99A6-40E4-9AF8-E56DA27849A6}"/>
              </a:ext>
            </a:extLst>
          </p:cNvPr>
          <p:cNvGrpSpPr/>
          <p:nvPr/>
        </p:nvGrpSpPr>
        <p:grpSpPr>
          <a:xfrm>
            <a:off x="1828800" y="2680823"/>
            <a:ext cx="6096000" cy="1961683"/>
            <a:chOff x="1828800" y="2680823"/>
            <a:chExt cx="6096000" cy="1961683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1E408A8D-FEA9-4E72-827A-9DD2CA4B4AB6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99E324E2-27AF-4A6D-A73F-9E136DA01C39}"/>
                </a:ext>
              </a:extLst>
            </p:cNvPr>
            <p:cNvSpPr/>
            <p:nvPr/>
          </p:nvSpPr>
          <p:spPr>
            <a:xfrm>
              <a:off x="1918447" y="3813271"/>
              <a:ext cx="829235" cy="829235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51E3BC90-6650-44D6-9931-EB6C105F7426}"/>
                </a:ext>
              </a:extLst>
            </p:cNvPr>
            <p:cNvSpPr/>
            <p:nvPr/>
          </p:nvSpPr>
          <p:spPr>
            <a:xfrm>
              <a:off x="1828800" y="2909893"/>
              <a:ext cx="6096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Mythos?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Wissenschaft?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6392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de-DE" b="1" dirty="0">
                <a:solidFill>
                  <a:schemeClr val="bg2"/>
                </a:solidFill>
              </a:rPr>
              <a:t>Im Gespräch mit einem Kind sollte zuerst eine positive Gesprächsbeziehung aufgebaut werden, bevor Fragen zu potenziell belastenden Themen gestellt werden.</a:t>
            </a:r>
          </a:p>
          <a:p>
            <a:endParaRPr lang="de-DE" b="1" dirty="0">
              <a:solidFill>
                <a:schemeClr val="bg2"/>
              </a:solidFill>
            </a:endParaRPr>
          </a:p>
          <a:p>
            <a:r>
              <a:rPr lang="de-DE" b="1" dirty="0"/>
              <a:t>	</a:t>
            </a:r>
            <a:endParaRPr lang="de-DE" b="1" i="1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6</a:t>
            </a:fld>
            <a:endParaRPr lang="de-DE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2BF2184A-9A6B-4BEA-AFFC-8E0408ADE9CF}"/>
              </a:ext>
            </a:extLst>
          </p:cNvPr>
          <p:cNvGrpSpPr/>
          <p:nvPr/>
        </p:nvGrpSpPr>
        <p:grpSpPr>
          <a:xfrm>
            <a:off x="1828800" y="2680823"/>
            <a:ext cx="9822004" cy="2537394"/>
            <a:chOff x="1828800" y="2680823"/>
            <a:chExt cx="9822004" cy="2537394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B388D2C1-B10B-47A7-B24D-C0A26396A7D3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  <a:solidFill>
              <a:schemeClr val="bg2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5FB4E053-330C-48CF-A8BE-EEDACDA2492C}"/>
                </a:ext>
              </a:extLst>
            </p:cNvPr>
            <p:cNvSpPr/>
            <p:nvPr/>
          </p:nvSpPr>
          <p:spPr>
            <a:xfrm>
              <a:off x="1828800" y="2909893"/>
              <a:ext cx="9822004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Wissenschaft!</a:t>
              </a:r>
            </a:p>
            <a:p>
              <a:r>
                <a:rPr lang="de-DE" b="1" i="1" dirty="0"/>
                <a:t>	</a:t>
              </a:r>
              <a:r>
                <a:rPr lang="de-DE" dirty="0"/>
                <a:t>Kinder offenbaren aversive Erlebnisse eher, wenn bereits eine positive Gesprächsbeziehung</a:t>
              </a:r>
              <a:br>
                <a:rPr lang="de-DE" dirty="0"/>
              </a:br>
              <a:r>
                <a:rPr lang="de-DE" dirty="0"/>
                <a:t>	besteht, z.B. wenn sie vorher von positiven oder emotional neutralen Erlebnissen berichten</a:t>
              </a:r>
              <a:br>
                <a:rPr lang="de-DE" dirty="0"/>
              </a:br>
              <a:r>
                <a:rPr lang="de-DE" dirty="0"/>
                <a:t>	durften. 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1940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de-DE" b="1" dirty="0">
                <a:solidFill>
                  <a:schemeClr val="bg2"/>
                </a:solidFill>
              </a:rPr>
              <a:t>Kindern sollten keine Spielmaterialien oder Malutensilien zur Verfügung gestellt werden, wenn sie von Erlebnissen aus ihrer Erinnerung berichten.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7</a:t>
            </a:fld>
            <a:endParaRPr lang="de-DE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05F38D8A-8110-4892-8A2C-999279385FA7}"/>
              </a:ext>
            </a:extLst>
          </p:cNvPr>
          <p:cNvGrpSpPr/>
          <p:nvPr/>
        </p:nvGrpSpPr>
        <p:grpSpPr>
          <a:xfrm>
            <a:off x="1828800" y="2680823"/>
            <a:ext cx="6096000" cy="1961683"/>
            <a:chOff x="1828800" y="2680823"/>
            <a:chExt cx="6096000" cy="1961683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F698B0CA-FDEA-4B46-907C-DE0EB98E94F3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684021AF-2E09-4498-8D77-F799A90FE725}"/>
                </a:ext>
              </a:extLst>
            </p:cNvPr>
            <p:cNvSpPr/>
            <p:nvPr/>
          </p:nvSpPr>
          <p:spPr>
            <a:xfrm>
              <a:off x="1918447" y="3813271"/>
              <a:ext cx="829235" cy="829235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35E4CFBA-3E15-44EE-8957-C076080F2B15}"/>
                </a:ext>
              </a:extLst>
            </p:cNvPr>
            <p:cNvSpPr/>
            <p:nvPr/>
          </p:nvSpPr>
          <p:spPr>
            <a:xfrm>
              <a:off x="1828800" y="2909893"/>
              <a:ext cx="6096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Mythos?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Wissenschaft?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8624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de-DE" b="1" dirty="0">
                <a:solidFill>
                  <a:schemeClr val="bg2"/>
                </a:solidFill>
              </a:rPr>
              <a:t>Kindern sollten keine Spielmaterialien oder Malutensilien zur Verfügung gestellt werden, wenn sie von Erlebnissen aus ihrer Erinnerung berichten.</a:t>
            </a:r>
          </a:p>
          <a:p>
            <a:endParaRPr lang="de-DE" b="1" dirty="0">
              <a:solidFill>
                <a:schemeClr val="bg2"/>
              </a:solidFill>
            </a:endParaRPr>
          </a:p>
          <a:p>
            <a:r>
              <a:rPr lang="de-DE" b="1" dirty="0"/>
              <a:t>	</a:t>
            </a:r>
            <a:endParaRPr lang="de-DE" b="1" i="1" dirty="0"/>
          </a:p>
          <a:p>
            <a:r>
              <a:rPr lang="de-DE" b="1" i="1" dirty="0"/>
              <a:t>	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8</a:t>
            </a:fld>
            <a:endParaRPr lang="de-DE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D24EF8A3-6E8F-451A-B786-46B2D0E4DCC5}"/>
              </a:ext>
            </a:extLst>
          </p:cNvPr>
          <p:cNvGrpSpPr/>
          <p:nvPr/>
        </p:nvGrpSpPr>
        <p:grpSpPr>
          <a:xfrm>
            <a:off x="1828800" y="2680823"/>
            <a:ext cx="9822004" cy="2537394"/>
            <a:chOff x="1828800" y="2680823"/>
            <a:chExt cx="9822004" cy="2537394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A1A0ECFE-DB61-43B9-834B-3FCF754AE2B8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  <a:solidFill>
              <a:schemeClr val="bg2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F53A4937-453A-4242-B948-2D6EDCCA12B0}"/>
                </a:ext>
              </a:extLst>
            </p:cNvPr>
            <p:cNvSpPr/>
            <p:nvPr/>
          </p:nvSpPr>
          <p:spPr>
            <a:xfrm>
              <a:off x="1828800" y="2909893"/>
              <a:ext cx="9822004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Wissenschaft!</a:t>
              </a:r>
            </a:p>
            <a:p>
              <a:r>
                <a:rPr lang="de-DE" b="1" i="1" dirty="0"/>
                <a:t>	</a:t>
              </a:r>
              <a:r>
                <a:rPr lang="de-DE" dirty="0"/>
                <a:t>Spielmaterialien und Malutensilien befördern die Fantasietätigkeit. Dies kann zu einer</a:t>
              </a:r>
              <a:br>
                <a:rPr lang="de-DE" dirty="0"/>
              </a:br>
              <a:r>
                <a:rPr lang="de-DE" dirty="0"/>
                <a:t>	Vermischung von mentalen Bildern aus der Fantasie und solchen aus der Erinnerung führen.</a:t>
              </a:r>
            </a:p>
            <a:p>
              <a:endParaRPr lang="de-DE" dirty="0"/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8806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BB18EB-7BC0-4136-A8FC-E52C854C1F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de-DE" b="1" dirty="0">
                <a:solidFill>
                  <a:schemeClr val="bg2"/>
                </a:solidFill>
              </a:rPr>
              <a:t>Wer gut geschult ist, kann am Verhalten von Kindern schnell erkennen, ob sie einen sexuellen Missbrauch erlebt haben oder nicht.</a:t>
            </a:r>
          </a:p>
          <a:p>
            <a:endParaRPr lang="de-DE" b="1" dirty="0">
              <a:solidFill>
                <a:schemeClr val="bg2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22712-F101-4372-B0CF-BFA29159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ViContact // Schule //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D42502-8FDF-4FDC-B19A-B8A6C2BC6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DDFA0F-B62B-D242-A875-AE805119B7DD}" type="slidenum">
              <a:rPr lang="de-DE" smtClean="0"/>
              <a:pPr/>
              <a:t>9</a:t>
            </a:fld>
            <a:endParaRPr lang="de-DE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68116E07-1761-4E91-B555-2E0922B0E7F9}"/>
              </a:ext>
            </a:extLst>
          </p:cNvPr>
          <p:cNvGrpSpPr/>
          <p:nvPr/>
        </p:nvGrpSpPr>
        <p:grpSpPr>
          <a:xfrm>
            <a:off x="1828800" y="2680823"/>
            <a:ext cx="6096000" cy="1961683"/>
            <a:chOff x="1828800" y="2680823"/>
            <a:chExt cx="6096000" cy="1961683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7230CD09-9F4B-49EF-A1B9-C6D2614913D9}"/>
                </a:ext>
              </a:extLst>
            </p:cNvPr>
            <p:cNvSpPr/>
            <p:nvPr/>
          </p:nvSpPr>
          <p:spPr>
            <a:xfrm>
              <a:off x="1918447" y="2680823"/>
              <a:ext cx="829235" cy="82923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A658F770-47E8-414B-93D4-474232A6912E}"/>
                </a:ext>
              </a:extLst>
            </p:cNvPr>
            <p:cNvSpPr/>
            <p:nvPr/>
          </p:nvSpPr>
          <p:spPr>
            <a:xfrm>
              <a:off x="1918447" y="3813271"/>
              <a:ext cx="829235" cy="829235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877CA13E-C0AB-4249-86B1-091DDDA3D4D6}"/>
                </a:ext>
              </a:extLst>
            </p:cNvPr>
            <p:cNvSpPr/>
            <p:nvPr/>
          </p:nvSpPr>
          <p:spPr>
            <a:xfrm>
              <a:off x="1828800" y="2909893"/>
              <a:ext cx="6096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de-DE" b="1" dirty="0"/>
                <a:t>	</a:t>
              </a:r>
              <a:r>
                <a:rPr lang="de-DE" b="1" i="1" dirty="0"/>
                <a:t>Mythos?</a:t>
              </a:r>
            </a:p>
            <a:p>
              <a:endParaRPr lang="de-DE" b="1" i="1" dirty="0"/>
            </a:p>
            <a:p>
              <a:endParaRPr lang="de-DE" b="1" i="1" dirty="0"/>
            </a:p>
            <a:p>
              <a:endParaRPr lang="de-DE" b="1" i="1" dirty="0"/>
            </a:p>
            <a:p>
              <a:r>
                <a:rPr lang="de-DE" b="1" i="1" dirty="0"/>
                <a:t>	Wissenschaft?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8044108"/>
      </p:ext>
    </p:extLst>
  </p:cSld>
  <p:clrMapOvr>
    <a:masterClrMapping/>
  </p:clrMapOvr>
</p:sld>
</file>

<file path=ppt/theme/theme1.xml><?xml version="1.0" encoding="utf-8"?>
<a:theme xmlns:a="http://schemas.openxmlformats.org/drawingml/2006/main" name="Modul 1">
  <a:themeElements>
    <a:clrScheme name="Benutzerdefiniert 3">
      <a:dk1>
        <a:srgbClr val="000000"/>
      </a:dk1>
      <a:lt1>
        <a:srgbClr val="FFFFFF"/>
      </a:lt1>
      <a:dk2>
        <a:srgbClr val="255854"/>
      </a:dk2>
      <a:lt2>
        <a:srgbClr val="03385A"/>
      </a:lt2>
      <a:accent1>
        <a:srgbClr val="E4231C"/>
      </a:accent1>
      <a:accent2>
        <a:srgbClr val="D0885D"/>
      </a:accent2>
      <a:accent3>
        <a:srgbClr val="5B3648"/>
      </a:accent3>
      <a:accent4>
        <a:srgbClr val="5B3648"/>
      </a:accent4>
      <a:accent5>
        <a:srgbClr val="7D9791"/>
      </a:accent5>
      <a:accent6>
        <a:srgbClr val="3C482E"/>
      </a:accent6>
      <a:hlink>
        <a:srgbClr val="806186"/>
      </a:hlink>
      <a:folHlink>
        <a:srgbClr val="C5548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1062</Words>
  <Application>Microsoft Office PowerPoint</Application>
  <PresentationFormat>Breitbild</PresentationFormat>
  <Paragraphs>229</Paragraphs>
  <Slides>24</Slides>
  <Notes>0</Notes>
  <HiddenSlides>2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Courier New</vt:lpstr>
      <vt:lpstr>Modul 1</vt:lpstr>
      <vt:lpstr>Quiz „Mythos oder Wissenschaft“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Icon Übersicht</vt:lpstr>
      <vt:lpstr>Farbübersicht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Sera Omer</dc:creator>
  <cp:lastModifiedBy>Cigelski, Maike</cp:lastModifiedBy>
  <cp:revision>40</cp:revision>
  <dcterms:created xsi:type="dcterms:W3CDTF">2023-08-11T13:57:14Z</dcterms:created>
  <dcterms:modified xsi:type="dcterms:W3CDTF">2024-07-17T08:55:47Z</dcterms:modified>
</cp:coreProperties>
</file>