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emf" ContentType="image/x-emf"/>
  <Default Extension="rels" ContentType="application/vnd.openxmlformats-package.relationships+xml"/>
  <Default Extension="wdp" ContentType="image/vnd.ms-photo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71" r:id="rId2"/>
    <p:sldId id="338" r:id="rId3"/>
    <p:sldId id="339" r:id="rId4"/>
    <p:sldId id="299" r:id="rId5"/>
    <p:sldId id="258" r:id="rId6"/>
    <p:sldId id="256" r:id="rId7"/>
    <p:sldId id="265" r:id="rId8"/>
    <p:sldId id="268" r:id="rId9"/>
    <p:sldId id="344" r:id="rId10"/>
    <p:sldId id="326" r:id="rId11"/>
    <p:sldId id="330" r:id="rId12"/>
    <p:sldId id="261" r:id="rId13"/>
    <p:sldId id="262" r:id="rId14"/>
    <p:sldId id="345" r:id="rId15"/>
    <p:sldId id="267" r:id="rId16"/>
    <p:sldId id="266" r:id="rId17"/>
    <p:sldId id="346" r:id="rId18"/>
    <p:sldId id="307" r:id="rId19"/>
    <p:sldId id="304" r:id="rId20"/>
    <p:sldId id="303" r:id="rId21"/>
    <p:sldId id="347" r:id="rId22"/>
    <p:sldId id="302" r:id="rId23"/>
    <p:sldId id="295" r:id="rId24"/>
    <p:sldId id="293" r:id="rId25"/>
    <p:sldId id="291" r:id="rId26"/>
    <p:sldId id="290" r:id="rId27"/>
    <p:sldId id="296" r:id="rId28"/>
    <p:sldId id="306" r:id="rId29"/>
    <p:sldId id="315" r:id="rId30"/>
    <p:sldId id="335" r:id="rId31"/>
    <p:sldId id="310" r:id="rId32"/>
    <p:sldId id="311" r:id="rId33"/>
    <p:sldId id="312" r:id="rId34"/>
    <p:sldId id="313" r:id="rId35"/>
    <p:sldId id="323" r:id="rId36"/>
    <p:sldId id="319" r:id="rId37"/>
    <p:sldId id="320" r:id="rId38"/>
    <p:sldId id="321" r:id="rId39"/>
    <p:sldId id="322" r:id="rId40"/>
    <p:sldId id="324" r:id="rId41"/>
    <p:sldId id="298" r:id="rId42"/>
    <p:sldId id="272" r:id="rId43"/>
    <p:sldId id="285" r:id="rId44"/>
    <p:sldId id="297" r:id="rId45"/>
    <p:sldId id="329" r:id="rId46"/>
    <p:sldId id="273" r:id="rId47"/>
    <p:sldId id="274" r:id="rId48"/>
    <p:sldId id="327" r:id="rId49"/>
    <p:sldId id="280" r:id="rId50"/>
    <p:sldId id="270" r:id="rId51"/>
    <p:sldId id="269" r:id="rId52"/>
    <p:sldId id="325" r:id="rId53"/>
    <p:sldId id="337" r:id="rId54"/>
    <p:sldId id="336" r:id="rId55"/>
    <p:sldId id="332" r:id="rId56"/>
    <p:sldId id="333" r:id="rId57"/>
    <p:sldId id="340" r:id="rId58"/>
    <p:sldId id="341" r:id="rId59"/>
    <p:sldId id="342" r:id="rId6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121A"/>
    <a:srgbClr val="55121A"/>
    <a:srgbClr val="5512FF"/>
    <a:srgbClr val="551200"/>
    <a:srgbClr val="D6C6A2"/>
    <a:srgbClr val="E8CFA2"/>
    <a:srgbClr val="E3D0A2"/>
    <a:srgbClr val="CFC5A2"/>
    <a:srgbClr val="FFFFFF"/>
    <a:srgbClr val="346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297" autoAdjust="0"/>
    <p:restoredTop sz="90839" autoAdjust="0"/>
  </p:normalViewPr>
  <p:slideViewPr>
    <p:cSldViewPr snapToGrid="0" snapToObjects="1">
      <p:cViewPr>
        <p:scale>
          <a:sx n="105" d="100"/>
          <a:sy n="105" d="100"/>
        </p:scale>
        <p:origin x="-105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8" d="100"/>
        <a:sy n="98" d="100"/>
      </p:scale>
      <p:origin x="0" y="116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63" Type="http://schemas.openxmlformats.org/officeDocument/2006/relationships/viewProps" Target="viewProps.xml"/><Relationship Id="rId64" Type="http://schemas.openxmlformats.org/officeDocument/2006/relationships/theme" Target="theme/theme1.xml"/><Relationship Id="rId65" Type="http://schemas.openxmlformats.org/officeDocument/2006/relationships/tableStyles" Target="tableStyles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slide" Target="slides/slide56.xml"/><Relationship Id="rId58" Type="http://schemas.openxmlformats.org/officeDocument/2006/relationships/slide" Target="slides/slide57.xml"/><Relationship Id="rId59" Type="http://schemas.openxmlformats.org/officeDocument/2006/relationships/slide" Target="slides/slide5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slide" Target="slides/slide59.xml"/><Relationship Id="rId61" Type="http://schemas.openxmlformats.org/officeDocument/2006/relationships/printerSettings" Target="printerSettings/printerSettings1.bin"/><Relationship Id="rId62" Type="http://schemas.openxmlformats.org/officeDocument/2006/relationships/presProps" Target="pres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MacBook%20Air%20HD:Users:stevekatinsky:Library:Containers:com.apple.mail:Data:Library:Mail%20Downloads:9D508557-9520-4C7B-8698-DA4A059865C3:Pd-0.5B%202017.xlsx" TargetMode="External"/><Relationship Id="rId2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chemeClr val="tx1"/>
                </a:solidFill>
              </a:rPr>
              <a:t>Pd - 0.5 B </a:t>
            </a:r>
          </a:p>
          <a:p>
            <a:pPr>
              <a:defRPr sz="1400" b="0" i="0" u="none" strike="noStrike" kern="1200" spc="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r>
              <a:rPr lang="en-US" b="1">
                <a:solidFill>
                  <a:schemeClr val="tx1"/>
                </a:solidFill>
              </a:rPr>
              <a:t>2017</a:t>
            </a:r>
          </a:p>
        </c:rich>
      </c:tx>
      <c:layout>
        <c:manualLayout>
          <c:xMode val="edge"/>
          <c:yMode val="edge"/>
          <c:x val="0.409493000874891"/>
          <c:y val="0.0231481481481481"/>
        </c:manualLayout>
      </c:layout>
      <c:overlay val="0"/>
      <c:spPr>
        <a:noFill/>
        <a:ln>
          <a:noFill/>
        </a:ln>
        <a:effectLst/>
      </c:spPr>
    </c:title>
    <c:autoTitleDeleted val="0"/>
    <c:plotArea>
      <c:layout>
        <c:manualLayout>
          <c:layoutTarget val="inner"/>
          <c:xMode val="edge"/>
          <c:yMode val="edge"/>
          <c:x val="0.154997594050744"/>
          <c:y val="0.20412037037037"/>
          <c:w val="0.792294181977253"/>
          <c:h val="0.623665427238262"/>
        </c:manualLayout>
      </c:layout>
      <c:scatterChart>
        <c:scatterStyle val="lineMarker"/>
        <c:varyColors val="0"/>
        <c:ser>
          <c:idx val="0"/>
          <c:order val="0"/>
          <c:spPr>
            <a:ln w="19050" cap="rnd">
              <a:solidFill>
                <a:srgbClr val="FF0000"/>
              </a:solidFill>
              <a:round/>
            </a:ln>
            <a:effectLst/>
          </c:spPr>
          <c:marker>
            <c:symbol val="circle"/>
            <c:size val="5"/>
            <c:spPr>
              <a:solidFill>
                <a:srgbClr val="FF0000"/>
              </a:solidFill>
              <a:ln w="9525">
                <a:solidFill>
                  <a:schemeClr val="accent1"/>
                </a:solidFill>
              </a:ln>
              <a:effectLst/>
            </c:spPr>
          </c:marker>
          <c:xVal>
            <c:numRef>
              <c:f>Sheet1!$A$2:$A$21</c:f>
              <c:numCache>
                <c:formatCode>0.0</c:formatCode>
                <c:ptCount val="20"/>
                <c:pt idx="0">
                  <c:v>1.0</c:v>
                </c:pt>
                <c:pt idx="1">
                  <c:v>2.0</c:v>
                </c:pt>
                <c:pt idx="2">
                  <c:v>3.0</c:v>
                </c:pt>
                <c:pt idx="3">
                  <c:v>4.0</c:v>
                </c:pt>
                <c:pt idx="4">
                  <c:v>4.5</c:v>
                </c:pt>
                <c:pt idx="5">
                  <c:v>5.0</c:v>
                </c:pt>
                <c:pt idx="6">
                  <c:v>6.0</c:v>
                </c:pt>
                <c:pt idx="7">
                  <c:v>7.0</c:v>
                </c:pt>
                <c:pt idx="8">
                  <c:v>7.5</c:v>
                </c:pt>
                <c:pt idx="9">
                  <c:v>8.0</c:v>
                </c:pt>
                <c:pt idx="10">
                  <c:v>9.0</c:v>
                </c:pt>
                <c:pt idx="11">
                  <c:v>10.0</c:v>
                </c:pt>
                <c:pt idx="12">
                  <c:v>11.0</c:v>
                </c:pt>
                <c:pt idx="13">
                  <c:v>12.0</c:v>
                </c:pt>
                <c:pt idx="14">
                  <c:v>13.0</c:v>
                </c:pt>
                <c:pt idx="15">
                  <c:v>14.0</c:v>
                </c:pt>
                <c:pt idx="16">
                  <c:v>15.0</c:v>
                </c:pt>
                <c:pt idx="17">
                  <c:v>16.0</c:v>
                </c:pt>
                <c:pt idx="18">
                  <c:v>17.0</c:v>
                </c:pt>
                <c:pt idx="19">
                  <c:v>18.0</c:v>
                </c:pt>
              </c:numCache>
            </c:numRef>
          </c:xVal>
          <c:yVal>
            <c:numRef>
              <c:f>Sheet1!$B$2:$B$21</c:f>
              <c:numCache>
                <c:formatCode>0.0</c:formatCode>
                <c:ptCount val="20"/>
                <c:pt idx="0">
                  <c:v>0.4</c:v>
                </c:pt>
                <c:pt idx="1">
                  <c:v>1.5</c:v>
                </c:pt>
                <c:pt idx="2">
                  <c:v>1.6</c:v>
                </c:pt>
                <c:pt idx="3">
                  <c:v>7.3</c:v>
                </c:pt>
                <c:pt idx="4">
                  <c:v>20.8</c:v>
                </c:pt>
                <c:pt idx="5">
                  <c:v>14.1</c:v>
                </c:pt>
                <c:pt idx="6" formatCode="General">
                  <c:v>14.7</c:v>
                </c:pt>
                <c:pt idx="7">
                  <c:v>20.1</c:v>
                </c:pt>
                <c:pt idx="8">
                  <c:v>21.7</c:v>
                </c:pt>
                <c:pt idx="9">
                  <c:v>15.5</c:v>
                </c:pt>
                <c:pt idx="10">
                  <c:v>26.5</c:v>
                </c:pt>
                <c:pt idx="11">
                  <c:v>35.9</c:v>
                </c:pt>
                <c:pt idx="12">
                  <c:v>17.8</c:v>
                </c:pt>
                <c:pt idx="13">
                  <c:v>15.5</c:v>
                </c:pt>
                <c:pt idx="14">
                  <c:v>28.9</c:v>
                </c:pt>
                <c:pt idx="15">
                  <c:v>25.4</c:v>
                </c:pt>
                <c:pt idx="16">
                  <c:v>22.5</c:v>
                </c:pt>
                <c:pt idx="17">
                  <c:v>9.6</c:v>
                </c:pt>
                <c:pt idx="18">
                  <c:v>12.9</c:v>
                </c:pt>
                <c:pt idx="19">
                  <c:v>20.1</c:v>
                </c:pt>
              </c:numCache>
            </c:numRef>
          </c:y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990A-41ED-815F-167088FE760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2125444776"/>
        <c:axId val="-2037438040"/>
      </c:scatterChart>
      <c:valAx>
        <c:axId val="2125444776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-2037438040"/>
        <c:crosses val="autoZero"/>
        <c:crossBetween val="midCat"/>
      </c:valAx>
      <c:valAx>
        <c:axId val="-20374380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25000"/>
                <a:lumOff val="7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12544477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bg1"/>
    </a:solidFill>
    <a:ln w="9525" cap="flat" cmpd="sng" algn="ctr">
      <a:solidFill>
        <a:schemeClr val="tx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0.03417</cdr:x>
      <cdr:y>0.025</cdr:y>
    </cdr:from>
    <cdr:to>
      <cdr:x>0.29417</cdr:x>
      <cdr:y>0.09722</cdr:y>
    </cdr:to>
    <cdr:sp macro="" textlink="">
      <cdr:nvSpPr>
        <cdr:cNvPr id="2" name="TextBox 1">
          <a:extLst xmlns:a="http://schemas.openxmlformats.org/drawingml/2006/main">
            <a:ext uri="{FF2B5EF4-FFF2-40B4-BE49-F238E27FC236}">
              <a16:creationId xmlns="" xmlns:a16="http://schemas.microsoft.com/office/drawing/2014/main" id="{CB0DDC6C-0EC0-44C1-B22F-E5992D6B3D5A}"/>
            </a:ext>
          </a:extLst>
        </cdr:cNvPr>
        <cdr:cNvSpPr txBox="1"/>
      </cdr:nvSpPr>
      <cdr:spPr>
        <a:xfrm xmlns:a="http://schemas.openxmlformats.org/drawingml/2006/main">
          <a:off x="156210" y="68580"/>
          <a:ext cx="1188720" cy="1981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endParaRPr lang="en-US" sz="1100"/>
        </a:p>
      </cdr:txBody>
    </cdr:sp>
  </cdr:relSizeAnchor>
  <cdr:relSizeAnchor xmlns:cdr="http://schemas.openxmlformats.org/drawingml/2006/chartDrawing">
    <cdr:from>
      <cdr:x>0</cdr:x>
      <cdr:y>0.36667</cdr:y>
    </cdr:from>
    <cdr:to>
      <cdr:x>0.0925</cdr:x>
      <cdr:y>0.65278</cdr:y>
    </cdr:to>
    <cdr:sp macro="" textlink="">
      <cdr:nvSpPr>
        <cdr:cNvPr id="4" name="TextBox 3">
          <a:extLst xmlns:a="http://schemas.openxmlformats.org/drawingml/2006/main">
            <a:ext uri="{FF2B5EF4-FFF2-40B4-BE49-F238E27FC236}">
              <a16:creationId xmlns="" xmlns:a16="http://schemas.microsoft.com/office/drawing/2014/main" id="{133E0888-B106-4CCD-B718-2E8729546F2F}"/>
            </a:ext>
          </a:extLst>
        </cdr:cNvPr>
        <cdr:cNvSpPr txBox="1"/>
      </cdr:nvSpPr>
      <cdr:spPr>
        <a:xfrm xmlns:a="http://schemas.openxmlformats.org/drawingml/2006/main">
          <a:off x="0" y="1005840"/>
          <a:ext cx="422910" cy="78486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vert="vert270" wrap="squar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chemeClr val="tx1"/>
              </a:solidFill>
            </a:rPr>
            <a:t>Px (mW)</a:t>
          </a:r>
        </a:p>
      </cdr:txBody>
    </cdr:sp>
  </cdr:relSizeAnchor>
  <cdr:relSizeAnchor xmlns:cdr="http://schemas.openxmlformats.org/drawingml/2006/chartDrawing">
    <cdr:from>
      <cdr:x>0.44583</cdr:x>
      <cdr:y>0.9</cdr:y>
    </cdr:from>
    <cdr:to>
      <cdr:x>0.6875</cdr:x>
      <cdr:y>1</cdr:y>
    </cdr:to>
    <cdr:sp macro="" textlink="">
      <cdr:nvSpPr>
        <cdr:cNvPr id="5" name="TextBox 4">
          <a:extLst xmlns:a="http://schemas.openxmlformats.org/drawingml/2006/main">
            <a:ext uri="{FF2B5EF4-FFF2-40B4-BE49-F238E27FC236}">
              <a16:creationId xmlns="" xmlns:a16="http://schemas.microsoft.com/office/drawing/2014/main" id="{207E9FED-C254-4794-B311-948DB5426834}"/>
            </a:ext>
          </a:extLst>
        </cdr:cNvPr>
        <cdr:cNvSpPr txBox="1"/>
      </cdr:nvSpPr>
      <cdr:spPr>
        <a:xfrm xmlns:a="http://schemas.openxmlformats.org/drawingml/2006/main">
          <a:off x="2038350" y="2468880"/>
          <a:ext cx="1104900" cy="27432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en-US" sz="1400" b="1">
              <a:solidFill>
                <a:schemeClr val="tx1"/>
              </a:solidFill>
            </a:rPr>
            <a:t>Time</a:t>
          </a:r>
          <a:r>
            <a:rPr lang="en-US" sz="1400" b="1" baseline="0">
              <a:solidFill>
                <a:schemeClr val="tx1"/>
              </a:solidFill>
            </a:rPr>
            <a:t> (Days</a:t>
          </a:r>
          <a:r>
            <a:rPr lang="en-US" sz="1100" b="1" baseline="0">
              <a:solidFill>
                <a:schemeClr val="tx1"/>
              </a:solidFill>
            </a:rPr>
            <a:t>)</a:t>
          </a:r>
          <a:endParaRPr lang="en-US" sz="1100" b="1">
            <a:solidFill>
              <a:schemeClr val="tx1"/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597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946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9326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58404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864504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04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93828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7202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1235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477302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499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3F803F-CCD8-2042-AD5E-421C04AB2FE6}" type="datetimeFigureOut">
              <a:rPr lang="en-US" smtClean="0"/>
              <a:t>6/8/17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0B905-6B49-2343-B62C-14997C52981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594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1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8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0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3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jpeg"/><Relationship Id="rId3" Type="http://schemas.openxmlformats.org/officeDocument/2006/relationships/image" Target="../media/image25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6.jp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JP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9.JP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1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2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3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4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5.emf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chart" Target="../charts/char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jp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jp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jp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9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emf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1.png"/><Relationship Id="rId3" Type="http://schemas.openxmlformats.org/officeDocument/2006/relationships/image" Target="../media/image42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3.png"/><Relationship Id="rId3" Type="http://schemas.openxmlformats.org/officeDocument/2006/relationships/image" Target="../media/image44.pn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5.png"/><Relationship Id="rId3" Type="http://schemas.openxmlformats.org/officeDocument/2006/relationships/image" Target="../media/image46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7.emf"/><Relationship Id="rId3" Type="http://schemas.openxmlformats.org/officeDocument/2006/relationships/image" Target="../media/image48.emf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jpg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4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LENRIA Logo with tag 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17" y="943318"/>
            <a:ext cx="4641994" cy="1269421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91156" y="2957111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LEAP: The </a:t>
            </a:r>
            <a:r>
              <a:rPr lang="en-US" sz="2800" b="1" u="sng" dirty="0">
                <a:solidFill>
                  <a:srgbClr val="3460FF"/>
                </a:solidFill>
              </a:rPr>
              <a:t>L</a:t>
            </a:r>
            <a:r>
              <a:rPr lang="en-US" sz="2800" dirty="0"/>
              <a:t>ENRIA </a:t>
            </a:r>
            <a:r>
              <a:rPr lang="en-US" sz="2800" b="1" u="sng" dirty="0">
                <a:solidFill>
                  <a:srgbClr val="3460FF"/>
                </a:solidFill>
              </a:rPr>
              <a:t>E</a:t>
            </a:r>
            <a:r>
              <a:rPr lang="en-US" sz="2800" dirty="0"/>
              <a:t>xperiment and </a:t>
            </a:r>
            <a:r>
              <a:rPr lang="en-US" sz="2800" b="1" u="sng" dirty="0">
                <a:solidFill>
                  <a:srgbClr val="3460FF"/>
                </a:solidFill>
              </a:rPr>
              <a:t>A</a:t>
            </a:r>
            <a:r>
              <a:rPr lang="en-US" sz="2800" dirty="0"/>
              <a:t>nalysis </a:t>
            </a:r>
            <a:r>
              <a:rPr lang="en-US" sz="2800" b="1" u="sng" dirty="0">
                <a:solidFill>
                  <a:srgbClr val="3460FF"/>
                </a:solidFill>
              </a:rPr>
              <a:t>P</a:t>
            </a:r>
            <a:r>
              <a:rPr lang="en-US" sz="2800" dirty="0"/>
              <a:t>rogram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083682" y="4117499"/>
            <a:ext cx="5177206" cy="798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dirty="0" smtClean="0"/>
              <a:t>Steven B. </a:t>
            </a:r>
            <a:r>
              <a:rPr lang="en-US" dirty="0" err="1" smtClean="0"/>
              <a:t>Katinsky</a:t>
            </a:r>
            <a:r>
              <a:rPr lang="en-US" dirty="0" smtClean="0"/>
              <a:t>, David J. Nagel LENRIA Corporation</a:t>
            </a:r>
          </a:p>
          <a:p>
            <a:pPr algn="ctr">
              <a:lnSpc>
                <a:spcPct val="130000"/>
              </a:lnSpc>
            </a:pPr>
            <a:r>
              <a:rPr lang="en-US" dirty="0" smtClean="0"/>
              <a:t>Melvin H. Miles, M. Ashraf Imam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41114" y="5381842"/>
            <a:ext cx="8805332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+mj-lt"/>
                <a:cs typeface="Times New Roman" panose="02020603050405020304" pitchFamily="18" charset="0"/>
              </a:rPr>
              <a:t>12</a:t>
            </a:r>
            <a:r>
              <a:rPr lang="en-US" sz="2000" b="1" baseline="30000" dirty="0">
                <a:latin typeface="+mj-lt"/>
                <a:cs typeface="Times New Roman" panose="02020603050405020304" pitchFamily="18" charset="0"/>
              </a:rPr>
              <a:t>th</a:t>
            </a:r>
            <a:r>
              <a:rPr lang="en-US" sz="2000" b="1" dirty="0">
                <a:latin typeface="+mj-lt"/>
                <a:cs typeface="Times New Roman" panose="02020603050405020304" pitchFamily="18" charset="0"/>
              </a:rPr>
              <a:t> International Workshop on Anomalies in Hydrogen Loaded Metals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5-9 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June 2017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Hotel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Langhe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e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Monferrato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, Via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Contessa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di Castiglione, 14055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Costigliole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d'Asti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(AT), Italy</a:t>
            </a:r>
            <a:endParaRPr 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1823271" y="3438363"/>
            <a:ext cx="5252444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rgbClr val="000000"/>
                </a:solidFill>
              </a:rPr>
              <a:t>Introduction and Progress Report</a:t>
            </a:r>
            <a:endParaRPr lang="en-US" sz="20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0980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elMilesManomalousea Includes China Lake PdB NAWCWPNS TP 830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596" b="40403"/>
          <a:stretch/>
        </p:blipFill>
        <p:spPr>
          <a:xfrm>
            <a:off x="316213" y="1021929"/>
            <a:ext cx="8627364" cy="5582524"/>
          </a:xfrm>
          <a:prstGeom prst="rect">
            <a:avLst/>
          </a:prstGeom>
        </p:spPr>
      </p:pic>
      <p:sp>
        <p:nvSpPr>
          <p:cNvPr id="18" name="Rectangle 17"/>
          <p:cNvSpPr/>
          <p:nvPr/>
        </p:nvSpPr>
        <p:spPr>
          <a:xfrm>
            <a:off x="1232339" y="5897637"/>
            <a:ext cx="2263185" cy="22255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196054" y="3350380"/>
            <a:ext cx="6816924" cy="217713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/>
        </p:nvCxnSpPr>
        <p:spPr>
          <a:xfrm>
            <a:off x="6506432" y="3668159"/>
            <a:ext cx="0" cy="311175"/>
          </a:xfrm>
          <a:prstGeom prst="straightConnector1">
            <a:avLst/>
          </a:prstGeom>
          <a:ln w="50800">
            <a:solidFill>
              <a:srgbClr val="FF0000"/>
            </a:solidFill>
            <a:headEnd type="triangle"/>
            <a:tailEnd type="non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1196054" y="5897637"/>
            <a:ext cx="6816924" cy="44026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305904" y="6093579"/>
            <a:ext cx="3640666" cy="222555"/>
          </a:xfrm>
          <a:prstGeom prst="rect">
            <a:avLst/>
          </a:prstGeom>
          <a:solidFill>
            <a:schemeClr val="bg1"/>
          </a:solidFill>
          <a:ln w="25400"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814388" y="413997"/>
            <a:ext cx="7515225" cy="448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ANOMALOUS EFFECTS IN DEUTERATED </a:t>
            </a:r>
            <a:r>
              <a:rPr lang="en-US" sz="2000" dirty="0" smtClean="0"/>
              <a:t>SYSTEMS</a:t>
            </a:r>
            <a:endParaRPr lang="en-US" sz="2000" dirty="0"/>
          </a:p>
          <a:p>
            <a:r>
              <a:rPr lang="en-US" sz="1400" dirty="0"/>
              <a:t>Melvin H. </a:t>
            </a:r>
            <a:r>
              <a:rPr lang="en-US" sz="1400" dirty="0" smtClean="0"/>
              <a:t>Miles, Benjamin </a:t>
            </a:r>
            <a:r>
              <a:rPr lang="en-US" sz="1400" dirty="0"/>
              <a:t>F. </a:t>
            </a:r>
            <a:r>
              <a:rPr lang="en-US" sz="1400" dirty="0" smtClean="0"/>
              <a:t>Bush, Kendall </a:t>
            </a:r>
            <a:r>
              <a:rPr lang="en-US" sz="1400" dirty="0"/>
              <a:t>B. Johnson</a:t>
            </a:r>
          </a:p>
          <a:p>
            <a:r>
              <a:rPr lang="en-US" sz="1400" dirty="0" smtClean="0"/>
              <a:t>Naval Air Warfare Center, China Lake  09/96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385810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Japan Map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3" t="7898" r="18891" b="9013"/>
          <a:stretch/>
        </p:blipFill>
        <p:spPr>
          <a:xfrm>
            <a:off x="6458844" y="3495531"/>
            <a:ext cx="2298098" cy="256419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3600" dirty="0" smtClean="0"/>
              <a:t>New Hydrogen Energy Laboratory (NHE)  </a:t>
            </a:r>
            <a:br>
              <a:rPr lang="en-US" sz="3600" dirty="0" smtClean="0"/>
            </a:br>
            <a:r>
              <a:rPr lang="en-US" sz="2400" dirty="0" smtClean="0"/>
              <a:t>Sponsored by New Energy Development Organization (NEDO)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4910" y="2047715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en-US" sz="2800" dirty="0"/>
              <a:t>Dr. Melvin H. </a:t>
            </a:r>
            <a:r>
              <a:rPr lang="en-US" sz="2800" dirty="0" smtClean="0"/>
              <a:t>Miles visits Japan as a </a:t>
            </a:r>
            <a:r>
              <a:rPr lang="en-US" sz="2800" dirty="0" smtClean="0"/>
              <a:t>NEDO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en-US" sz="2800" dirty="0"/>
              <a:t> </a:t>
            </a:r>
            <a:r>
              <a:rPr lang="en-US" sz="2800" dirty="0" smtClean="0"/>
              <a:t>   </a:t>
            </a:r>
            <a:r>
              <a:rPr lang="en-US" sz="2800" dirty="0" smtClean="0"/>
              <a:t>Guest </a:t>
            </a:r>
            <a:r>
              <a:rPr lang="en-US" sz="2800" dirty="0" smtClean="0"/>
              <a:t>Researcher</a:t>
            </a:r>
          </a:p>
          <a:p>
            <a:pPr marL="457200" lvl="1" indent="0">
              <a:lnSpc>
                <a:spcPct val="80000"/>
              </a:lnSpc>
              <a:buNone/>
            </a:pPr>
            <a:endParaRPr lang="en-US" dirty="0" smtClean="0"/>
          </a:p>
          <a:p>
            <a:pPr>
              <a:lnSpc>
                <a:spcPct val="80000"/>
              </a:lnSpc>
            </a:pPr>
            <a:r>
              <a:rPr lang="en-US" sz="2800" dirty="0"/>
              <a:t>Location: NHE Laboratory, Sapporo, Japan </a:t>
            </a:r>
            <a:endParaRPr lang="en-US" sz="2800" dirty="0" smtClean="0"/>
          </a:p>
          <a:p>
            <a:pPr>
              <a:lnSpc>
                <a:spcPct val="80000"/>
              </a:lnSpc>
            </a:pPr>
            <a:endParaRPr lang="en-US" sz="2800" dirty="0" smtClean="0"/>
          </a:p>
          <a:p>
            <a:r>
              <a:rPr lang="en-US" sz="2800" dirty="0" smtClean="0"/>
              <a:t>Dates:</a:t>
            </a: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>October 23, 1997 to March 31, 1998 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Included is a </a:t>
            </a:r>
            <a:r>
              <a:rPr lang="en-US" sz="2800" dirty="0" err="1" smtClean="0"/>
              <a:t>Pd</a:t>
            </a:r>
            <a:r>
              <a:rPr lang="en-US" sz="2800" dirty="0" smtClean="0"/>
              <a:t>-B Alloy Experiment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0378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ilesMnedofinalr_NEDO Final Report.pdf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450" t="8202" r="13020" b="24348"/>
          <a:stretch/>
        </p:blipFill>
        <p:spPr>
          <a:xfrm>
            <a:off x="2457433" y="1256625"/>
            <a:ext cx="4229134" cy="5020449"/>
          </a:xfrm>
          <a:ln>
            <a:solidFill>
              <a:schemeClr val="tx1"/>
            </a:solidFill>
          </a:ln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42872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643" b="11824"/>
          <a:stretch/>
        </p:blipFill>
        <p:spPr>
          <a:xfrm>
            <a:off x="1917700" y="999059"/>
            <a:ext cx="5104814" cy="525418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454377" y="3655806"/>
            <a:ext cx="4052312" cy="223490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12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NEDO Final Report, Electrochemical and Calorimetric Studies of Palladium and Palladium Alloys in Heavy Water. Dr. Melvin H. Miles. 1998.   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167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34" b="9371"/>
          <a:stretch/>
        </p:blipFill>
        <p:spPr>
          <a:xfrm>
            <a:off x="2240280" y="897467"/>
            <a:ext cx="4663440" cy="5063067"/>
          </a:xfrm>
          <a:prstGeom prst="rect">
            <a:avLst/>
          </a:prstGeom>
        </p:spPr>
      </p:pic>
      <p:sp>
        <p:nvSpPr>
          <p:cNvPr id="9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NEDO Final Report, Electrochemical and Calorimetric Studies of Palladium and Palladium Alloys in Heavy Water. Dr. Melvin H. Miles. 1998.   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2744841" y="2680607"/>
            <a:ext cx="3650520" cy="240394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2743034" y="3429067"/>
            <a:ext cx="3650520" cy="116026"/>
          </a:xfrm>
          <a:prstGeom prst="rect">
            <a:avLst/>
          </a:prstGeom>
          <a:noFill/>
          <a:ln w="127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9483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11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NEDO Final Report, Electrochemical and Calorimetric Studies of Palladium and Palladium Alloys in Heavy Water. Dr. Melvin H. Miles. 1998.   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pic>
        <p:nvPicPr>
          <p:cNvPr id="17" name="Picture 16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4" t="38001" r="50036" b="60396"/>
          <a:stretch/>
        </p:blipFill>
        <p:spPr>
          <a:xfrm>
            <a:off x="716544" y="2281870"/>
            <a:ext cx="7599542" cy="580450"/>
          </a:xfrm>
          <a:prstGeom prst="rect">
            <a:avLst/>
          </a:prstGeom>
        </p:spPr>
      </p:pic>
      <p:pic>
        <p:nvPicPr>
          <p:cNvPr id="18" name="Picture 17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811" t="48684" r="37198" b="49512"/>
          <a:stretch/>
        </p:blipFill>
        <p:spPr>
          <a:xfrm>
            <a:off x="1715929" y="3507784"/>
            <a:ext cx="5593576" cy="6532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4416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54" b="17284"/>
          <a:stretch/>
        </p:blipFill>
        <p:spPr>
          <a:xfrm>
            <a:off x="1922318" y="1151453"/>
            <a:ext cx="5299364" cy="5147735"/>
          </a:xfrm>
          <a:prstGeom prst="rect">
            <a:avLst/>
          </a:prstGeom>
        </p:spPr>
      </p:pic>
      <p:sp>
        <p:nvSpPr>
          <p:cNvPr id="19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21" name="Rectangle 20"/>
          <p:cNvSpPr/>
          <p:nvPr/>
        </p:nvSpPr>
        <p:spPr>
          <a:xfrm>
            <a:off x="2558815" y="2825977"/>
            <a:ext cx="4035778" cy="227283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NEDO Final Report, Electrochemical and Calorimetric Studies of Palladium and Palladium Alloys in Heavy Water. Dr. Melvin H. Miles. 1998.   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6327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MilesMnedofinalr_NEDO Final Report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92" t="32100" r="14605" b="37037"/>
          <a:stretch/>
        </p:blipFill>
        <p:spPr>
          <a:xfrm>
            <a:off x="596773" y="1508563"/>
            <a:ext cx="8074870" cy="4749616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10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NEDO Final Report, Electrochemical and Calorimetric Studies of Palladium and Palladium Alloys in Heavy Water. Dr. Melvin H. Miles. 1998.   </a:t>
            </a:r>
            <a:endParaRPr lang="en-US" sz="11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358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/>
          </a:bodyPr>
          <a:lstStyle/>
          <a:p>
            <a:r>
              <a:rPr lang="en-US" dirty="0" smtClean="0"/>
              <a:t>Off to See Mel</a:t>
            </a:r>
            <a:br>
              <a:rPr lang="en-US" dirty="0" smtClean="0"/>
            </a:br>
            <a:r>
              <a:rPr lang="en-US" sz="2700" dirty="0" smtClean="0"/>
              <a:t>Assist Mel in looking for </a:t>
            </a:r>
            <a:r>
              <a:rPr lang="en-US" sz="2700" dirty="0" err="1" smtClean="0"/>
              <a:t>Pd</a:t>
            </a:r>
            <a:r>
              <a:rPr lang="en-US" sz="2700" dirty="0" smtClean="0"/>
              <a:t>-B A2 NHE Cathode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68309"/>
            <a:ext cx="8229600" cy="4525963"/>
          </a:xfrm>
        </p:spPr>
        <p:txBody>
          <a:bodyPr>
            <a:normAutofit/>
          </a:bodyPr>
          <a:lstStyle/>
          <a:p>
            <a:r>
              <a:rPr lang="en-US" dirty="0" smtClean="0"/>
              <a:t>Mel extended an Invitation to come visit him in Ridgecrest, CA</a:t>
            </a:r>
          </a:p>
          <a:p>
            <a:r>
              <a:rPr lang="en-US" dirty="0" smtClean="0"/>
              <a:t>About </a:t>
            </a:r>
            <a:r>
              <a:rPr lang="en-US" dirty="0" smtClean="0"/>
              <a:t>2.5 </a:t>
            </a:r>
            <a:r>
              <a:rPr lang="en-US" dirty="0" smtClean="0"/>
              <a:t>hours and 154 miles north of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Los </a:t>
            </a:r>
            <a:r>
              <a:rPr lang="en-US" dirty="0" smtClean="0"/>
              <a:t>Angeles. </a:t>
            </a:r>
          </a:p>
          <a:p>
            <a:r>
              <a:rPr lang="en-US" dirty="0" smtClean="0"/>
              <a:t>Home of China Lake Naval Air 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    Weapons </a:t>
            </a:r>
            <a:r>
              <a:rPr lang="en-US" dirty="0" smtClean="0"/>
              <a:t>Station</a:t>
            </a:r>
          </a:p>
          <a:p>
            <a:r>
              <a:rPr lang="en-US" dirty="0" smtClean="0"/>
              <a:t>Mel worked as an electrochemist and researcher at the China Lake labs</a:t>
            </a:r>
          </a:p>
        </p:txBody>
      </p:sp>
    </p:spTree>
    <p:extLst>
      <p:ext uri="{BB962C8B-B14F-4D97-AF65-F5344CB8AC3E}">
        <p14:creationId xmlns:p14="http://schemas.microsoft.com/office/powerpoint/2010/main" val="81406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1393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45069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120170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0000"/>
                </a:solidFill>
              </a:rPr>
              <a:t>Strategy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0600" y="2055625"/>
            <a:ext cx="7772400" cy="31816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Perform the same LENR experiment that has been qualified to produce excess heat, at multiple major laboratories.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Produce reports on the conduct and results of the experiments at each laboratory.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Coordinate simultaneous publication of the reports in a major scientific journal.</a:t>
            </a:r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990600" y="5237246"/>
            <a:ext cx="7899400" cy="9627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rgbClr val="FF0000"/>
                </a:solidFill>
              </a:rPr>
              <a:t>Goal is a change of perception of LENR by the scientific community, for ‘very important people,’ government agencies and the public. </a:t>
            </a:r>
          </a:p>
        </p:txBody>
      </p:sp>
    </p:spTree>
    <p:extLst>
      <p:ext uri="{BB962C8B-B14F-4D97-AF65-F5344CB8AC3E}">
        <p14:creationId xmlns:p14="http://schemas.microsoft.com/office/powerpoint/2010/main" val="1476605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13626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45052" y="-355593"/>
            <a:ext cx="11379200" cy="853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33117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25562"/>
          </a:xfrm>
        </p:spPr>
        <p:txBody>
          <a:bodyPr>
            <a:normAutofit/>
          </a:bodyPr>
          <a:lstStyle/>
          <a:p>
            <a:r>
              <a:rPr lang="en-US" dirty="0" smtClean="0"/>
              <a:t>Search for A2 Cathode</a:t>
            </a:r>
            <a:endParaRPr lang="en-US" sz="2700" dirty="0"/>
          </a:p>
        </p:txBody>
      </p:sp>
      <p:sp>
        <p:nvSpPr>
          <p:cNvPr id="5" name="Content Placeholder 2"/>
          <p:cNvSpPr>
            <a:spLocks noGrp="1"/>
          </p:cNvSpPr>
          <p:nvPr>
            <p:ph idx="1"/>
          </p:nvPr>
        </p:nvSpPr>
        <p:spPr>
          <a:xfrm>
            <a:off x="457200" y="1868309"/>
            <a:ext cx="8229600" cy="4525963"/>
          </a:xfrm>
        </p:spPr>
        <p:txBody>
          <a:bodyPr>
            <a:normAutofit/>
          </a:bodyPr>
          <a:lstStyle/>
          <a:p>
            <a:pPr>
              <a:lnSpc>
                <a:spcPct val="120000"/>
              </a:lnSpc>
            </a:pPr>
            <a:r>
              <a:rPr lang="en-US" dirty="0" smtClean="0"/>
              <a:t>Two days of searching with Mel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Checked attic, garage, closets, file cabinets, boxes, every storage space we could find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Found an empty vial labeled </a:t>
            </a:r>
            <a:r>
              <a:rPr lang="en-US" dirty="0" err="1" smtClean="0"/>
              <a:t>Pd</a:t>
            </a:r>
            <a:r>
              <a:rPr lang="en-US" dirty="0" smtClean="0"/>
              <a:t>-B 0.5</a:t>
            </a:r>
            <a:endParaRPr lang="en-US" dirty="0" smtClean="0"/>
          </a:p>
          <a:p>
            <a:pPr>
              <a:lnSpc>
                <a:spcPct val="120000"/>
              </a:lnSpc>
            </a:pPr>
            <a:r>
              <a:rPr lang="en-US" dirty="0" smtClean="0"/>
              <a:t>Made one last effort an hour before leaving</a:t>
            </a:r>
          </a:p>
          <a:p>
            <a:pPr>
              <a:lnSpc>
                <a:spcPct val="120000"/>
              </a:lnSpc>
            </a:pPr>
            <a:r>
              <a:rPr lang="en-US" dirty="0" smtClean="0"/>
              <a:t>Found A1, A2 and A3 NHE cathodes on shelf</a:t>
            </a:r>
          </a:p>
        </p:txBody>
      </p:sp>
    </p:spTree>
    <p:extLst>
      <p:ext uri="{BB962C8B-B14F-4D97-AF65-F5344CB8AC3E}">
        <p14:creationId xmlns:p14="http://schemas.microsoft.com/office/powerpoint/2010/main" val="41943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3121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0170201_150438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25" t="22123" r="22687" b="58632"/>
          <a:stretch/>
        </p:blipFill>
        <p:spPr>
          <a:xfrm rot="5400000">
            <a:off x="1096823" y="2078182"/>
            <a:ext cx="4828309" cy="2055091"/>
          </a:xfrm>
          <a:prstGeom prst="rect">
            <a:avLst/>
          </a:prstGeom>
        </p:spPr>
      </p:pic>
      <p:pic>
        <p:nvPicPr>
          <p:cNvPr id="6" name="Picture 5" descr="IMG_20170201_150500.jpeg"/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6000" contras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128" t="29798" b="43602"/>
          <a:stretch/>
        </p:blipFill>
        <p:spPr>
          <a:xfrm rot="5400000">
            <a:off x="3452079" y="2193636"/>
            <a:ext cx="4828309" cy="1824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6736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60232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59217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0170201_160236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5072878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60211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838842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60207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4376056"/>
      </p:ext>
    </p:extLst>
  </p:cSld>
  <p:clrMapOvr>
    <a:masterClrMapping/>
  </p:clrMapOvr>
  <p:transition xmlns:p14="http://schemas.microsoft.com/office/powerpoint/2010/main" spd="slow">
    <p:wipe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60346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54" t="40278" r="29166" b="14352"/>
          <a:stretch/>
        </p:blipFill>
        <p:spPr>
          <a:xfrm>
            <a:off x="0" y="0"/>
            <a:ext cx="9972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53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71554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Right Arrow 4"/>
          <p:cNvSpPr/>
          <p:nvPr/>
        </p:nvSpPr>
        <p:spPr>
          <a:xfrm rot="14195326">
            <a:off x="6915729" y="3902364"/>
            <a:ext cx="958273" cy="323273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5753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FP A2 with LeadIMG_103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19365" y="-138546"/>
            <a:ext cx="9544241" cy="71581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1861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120170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0000"/>
                </a:solidFill>
              </a:rPr>
              <a:t>History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0600" y="2309620"/>
            <a:ext cx="7772400" cy="31816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The multi-lab program, now called LEAP, was conceived in 2013.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Since then, we have examined experimental options for the program.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Last year, in 2016, we decided to base the program on the electrochemical loading of </a:t>
            </a:r>
            <a:r>
              <a:rPr lang="en-US" sz="2400" dirty="0" err="1" smtClean="0">
                <a:solidFill>
                  <a:srgbClr val="000000"/>
                </a:solidFill>
              </a:rPr>
              <a:t>Pd</a:t>
            </a:r>
            <a:r>
              <a:rPr lang="en-US" sz="2400" dirty="0" smtClean="0">
                <a:solidFill>
                  <a:srgbClr val="000000"/>
                </a:solidFill>
              </a:rPr>
              <a:t>-Boron alloys.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In recent months we have been acquiring and testing equipment to produce a modern, turn-key, automated system.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48483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041.jpe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148" r="26388"/>
          <a:stretch/>
        </p:blipFill>
        <p:spPr>
          <a:xfrm>
            <a:off x="4727221" y="0"/>
            <a:ext cx="4614333" cy="6858000"/>
          </a:xfrm>
          <a:prstGeom prst="rect">
            <a:avLst/>
          </a:prstGeom>
        </p:spPr>
      </p:pic>
      <p:pic>
        <p:nvPicPr>
          <p:cNvPr id="3" name="Picture 2" descr="IMG_1040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519" r="30555"/>
          <a:stretch/>
        </p:blipFill>
        <p:spPr>
          <a:xfrm>
            <a:off x="0" y="0"/>
            <a:ext cx="46566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10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flon Balls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94" b="10526"/>
          <a:stretch/>
        </p:blipFill>
        <p:spPr>
          <a:xfrm>
            <a:off x="0" y="0"/>
            <a:ext cx="9144000" cy="78071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359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0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6500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0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700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Test Tube and A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3793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Dr. Melvin Miles Ridgecrest</a:t>
            </a:r>
            <a:br>
              <a:rPr lang="en-US" dirty="0" smtClean="0"/>
            </a:br>
            <a:r>
              <a:rPr lang="en-US" dirty="0" smtClean="0"/>
              <a:t>Lab Bench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smtClean="0"/>
              <a:t>Heater/circulator for water bath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</a:t>
            </a:r>
            <a:r>
              <a:rPr lang="en-US" dirty="0" err="1" smtClean="0"/>
              <a:t>Techne</a:t>
            </a:r>
            <a:r>
              <a:rPr lang="en-US" dirty="0"/>
              <a:t>, TE-10D </a:t>
            </a:r>
            <a:r>
              <a:rPr lang="en-US" dirty="0" err="1"/>
              <a:t>Tempette</a:t>
            </a:r>
            <a:r>
              <a:rPr lang="en-US" dirty="0"/>
              <a:t>, 1000 W, Model # FTE10DPC.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Thermistor thermometer 5 channel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Cole </a:t>
            </a:r>
            <a:r>
              <a:rPr lang="en-US" dirty="0"/>
              <a:t>Parmer Model 8502 Series </a:t>
            </a:r>
            <a:r>
              <a:rPr lang="en-US" dirty="0" smtClean="0"/>
              <a:t>displays </a:t>
            </a:r>
            <a:r>
              <a:rPr lang="en-US" dirty="0"/>
              <a:t>the temperatures to </a:t>
            </a:r>
            <a:r>
              <a:rPr lang="en-US" dirty="0" smtClean="0"/>
              <a:t>0.01 </a:t>
            </a:r>
            <a:r>
              <a:rPr lang="en-US" dirty="0"/>
              <a:t>C.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Potentiostat</a:t>
            </a:r>
            <a:r>
              <a:rPr lang="en-US" dirty="0" smtClean="0"/>
              <a:t>/</a:t>
            </a:r>
            <a:r>
              <a:rPr lang="en-US" dirty="0" err="1" smtClean="0"/>
              <a:t>Galvanostat</a:t>
            </a:r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PAR (Princeton Applied Research) Model </a:t>
            </a:r>
            <a:r>
              <a:rPr lang="en-US" dirty="0"/>
              <a:t>362 Scanning </a:t>
            </a:r>
            <a:r>
              <a:rPr lang="en-US" dirty="0" err="1"/>
              <a:t>Potentiostat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smtClean="0"/>
              <a:t>Digital </a:t>
            </a:r>
            <a:r>
              <a:rPr lang="en-US" dirty="0" err="1" smtClean="0"/>
              <a:t>Multimeter</a:t>
            </a:r>
            <a:r>
              <a:rPr lang="en-US" dirty="0" smtClean="0"/>
              <a:t> (DMM)</a:t>
            </a:r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GW </a:t>
            </a:r>
            <a:r>
              <a:rPr lang="en-US" dirty="0"/>
              <a:t>Digital </a:t>
            </a:r>
            <a:r>
              <a:rPr lang="en-US" dirty="0" err="1"/>
              <a:t>Multimeter</a:t>
            </a:r>
            <a:r>
              <a:rPr lang="en-US" dirty="0"/>
              <a:t>, Model GDM-8145.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dirty="0" err="1" smtClean="0"/>
              <a:t>Waterbath</a:t>
            </a:r>
            <a:endParaRPr lang="en-US" dirty="0"/>
          </a:p>
          <a:p>
            <a:pPr marL="0" indent="0">
              <a:buNone/>
            </a:pPr>
            <a:r>
              <a:rPr lang="en-US" dirty="0" smtClean="0"/>
              <a:t>		Aqua Culture 10 Gallon Glass Aquarium, </a:t>
            </a:r>
            <a:r>
              <a:rPr lang="en-US" dirty="0" err="1" smtClean="0"/>
              <a:t>Walmart</a:t>
            </a:r>
            <a:r>
              <a:rPr lang="en-US" dirty="0" smtClean="0"/>
              <a:t> #: 0008022662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1039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04424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145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04358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6918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201_10440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62382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IMG_20170430_160459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209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EAP Diagram v4 III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60123"/>
            <a:ext cx="9144000" cy="5402461"/>
          </a:xfrm>
          <a:prstGeom prst="rect">
            <a:avLst/>
          </a:prstGeom>
        </p:spPr>
      </p:pic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315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1050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9663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Mel Equations China Paper 2016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9" t="25291" r="5238" b="4868"/>
          <a:stretch/>
        </p:blipFill>
        <p:spPr>
          <a:xfrm>
            <a:off x="1662543" y="2251373"/>
            <a:ext cx="6604000" cy="38100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012198" y="358001"/>
            <a:ext cx="558472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baseline="30000" dirty="0"/>
              <a:t>The Fleischmann-Pons Calorimetric Methods And </a:t>
            </a:r>
            <a:r>
              <a:rPr lang="en-US" sz="2400" b="1" baseline="30000" dirty="0" smtClean="0"/>
              <a:t>Equations</a:t>
            </a:r>
          </a:p>
          <a:p>
            <a:pPr algn="ctr"/>
            <a:r>
              <a:rPr lang="en-US" sz="1400" b="1" dirty="0"/>
              <a:t>Melvin H. </a:t>
            </a:r>
            <a:r>
              <a:rPr lang="en-US" sz="1400" b="1" dirty="0" smtClean="0"/>
              <a:t>Miles           SSICCF20 Xiamen, China</a:t>
            </a:r>
          </a:p>
          <a:p>
            <a:pPr algn="ctr"/>
            <a:endParaRPr lang="en-US" sz="1400" dirty="0"/>
          </a:p>
        </p:txBody>
      </p:sp>
      <p:sp>
        <p:nvSpPr>
          <p:cNvPr id="8" name="Rectangle 7"/>
          <p:cNvSpPr/>
          <p:nvPr/>
        </p:nvSpPr>
        <p:spPr>
          <a:xfrm>
            <a:off x="1956772" y="1529867"/>
            <a:ext cx="55847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b="1" dirty="0" smtClean="0"/>
              <a:t>Mathematical Modeling and Calorimeter Equations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228646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="" xmlns:xdr="http://schemas.openxmlformats.org/drawingml/2006/spreadsheetDrawing" xmlns:a16="http://schemas.microsoft.com/office/drawing/2014/main" xmlns:lc="http://schemas.openxmlformats.org/drawingml/2006/lockedCanvas" id="{1C92455E-1B35-4FDD-B536-AFCB9F0C1833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29568807"/>
              </p:ext>
            </p:extLst>
          </p:nvPr>
        </p:nvGraphicFramePr>
        <p:xfrm>
          <a:off x="1031875" y="1575960"/>
          <a:ext cx="7106708" cy="37782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Rectangle 1"/>
          <p:cNvSpPr/>
          <p:nvPr/>
        </p:nvSpPr>
        <p:spPr>
          <a:xfrm>
            <a:off x="1223842" y="5577061"/>
            <a:ext cx="69041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200" dirty="0" smtClean="0"/>
              <a:t>Does not include power </a:t>
            </a:r>
            <a:r>
              <a:rPr lang="en-US" sz="1200" dirty="0"/>
              <a:t>due to the gases exiting the </a:t>
            </a:r>
            <a:r>
              <a:rPr lang="en-US" sz="1200" dirty="0" smtClean="0"/>
              <a:t>cell.  This is anticipated to add </a:t>
            </a:r>
            <a:r>
              <a:rPr lang="en-US" sz="1200" dirty="0"/>
              <a:t>up to 20 </a:t>
            </a:r>
            <a:r>
              <a:rPr lang="en-US" sz="1200" dirty="0" err="1"/>
              <a:t>mW</a:t>
            </a:r>
            <a:r>
              <a:rPr lang="en-US" sz="1200" dirty="0"/>
              <a:t> excess power at the highest currents </a:t>
            </a:r>
            <a:r>
              <a:rPr lang="en-US" sz="1200" dirty="0" smtClean="0"/>
              <a:t>used.  Currents used in increasing order: </a:t>
            </a:r>
            <a:r>
              <a:rPr lang="en-US" sz="1200" dirty="0"/>
              <a:t>0.150A, 0.300A, </a:t>
            </a:r>
            <a:r>
              <a:rPr lang="en-US" sz="1200" dirty="0" smtClean="0"/>
              <a:t>0.500A.</a:t>
            </a:r>
            <a:endParaRPr lang="en-US" sz="1200" dirty="0"/>
          </a:p>
        </p:txBody>
      </p:sp>
      <p:sp>
        <p:nvSpPr>
          <p:cNvPr id="5" name="Rectangle 4"/>
          <p:cNvSpPr/>
          <p:nvPr/>
        </p:nvSpPr>
        <p:spPr>
          <a:xfrm>
            <a:off x="847154" y="521427"/>
            <a:ext cx="768494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/>
              <a:t>Preliminary Results LEAP </a:t>
            </a:r>
            <a:r>
              <a:rPr lang="en-US" sz="2400" dirty="0" err="1" smtClean="0"/>
              <a:t>PdB</a:t>
            </a:r>
            <a:r>
              <a:rPr lang="en-US" sz="2400" dirty="0" smtClean="0"/>
              <a:t> Qualification Experiment #1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192057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dB A2 Cathode Close up in Cell Bubble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60376" y="-15875"/>
            <a:ext cx="10117667" cy="7588250"/>
          </a:xfrm>
          <a:prstGeom prst="rect">
            <a:avLst/>
          </a:prstGeom>
        </p:spPr>
      </p:pic>
      <p:sp>
        <p:nvSpPr>
          <p:cNvPr id="3" name="Right Arrow 2"/>
          <p:cNvSpPr/>
          <p:nvPr/>
        </p:nvSpPr>
        <p:spPr>
          <a:xfrm rot="14195326">
            <a:off x="4974041" y="4481860"/>
            <a:ext cx="958273" cy="323273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ight Arrow 3"/>
          <p:cNvSpPr/>
          <p:nvPr/>
        </p:nvSpPr>
        <p:spPr>
          <a:xfrm rot="18456627">
            <a:off x="3367255" y="4184361"/>
            <a:ext cx="958273" cy="323273"/>
          </a:xfrm>
          <a:prstGeom prst="rightArrow">
            <a:avLst/>
          </a:prstGeom>
          <a:solidFill>
            <a:srgbClr val="FF000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extBox 1"/>
          <p:cNvSpPr txBox="1"/>
          <p:nvPr/>
        </p:nvSpPr>
        <p:spPr>
          <a:xfrm>
            <a:off x="193516" y="5962945"/>
            <a:ext cx="5205371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Bubbles observed due to new  design of cathode platform.</a:t>
            </a:r>
          </a:p>
          <a:p>
            <a:r>
              <a:rPr lang="en-US" sz="1400" dirty="0" smtClean="0"/>
              <a:t>Validates institutionalization of replication of experimental instances.</a:t>
            </a:r>
          </a:p>
          <a:p>
            <a:r>
              <a:rPr lang="en-US" sz="1400" dirty="0" smtClean="0"/>
              <a:t>Very minor details can effect experimental outcome or performance.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721305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57909"/>
            <a:ext cx="8229600" cy="2309092"/>
          </a:xfrm>
        </p:spPr>
        <p:txBody>
          <a:bodyPr>
            <a:noAutofit/>
          </a:bodyPr>
          <a:lstStyle/>
          <a:p>
            <a:r>
              <a:rPr lang="en-US" sz="3600" dirty="0" smtClean="0"/>
              <a:t>“Dr</a:t>
            </a:r>
            <a:r>
              <a:rPr lang="en-US" sz="3600" dirty="0"/>
              <a:t>. Imam's </a:t>
            </a:r>
            <a:r>
              <a:rPr lang="en-US" sz="3600" dirty="0" err="1"/>
              <a:t>Pd</a:t>
            </a:r>
            <a:r>
              <a:rPr lang="en-US" sz="3600" dirty="0"/>
              <a:t>-B</a:t>
            </a:r>
            <a:br>
              <a:rPr lang="en-US" sz="3600" dirty="0"/>
            </a:br>
            <a:r>
              <a:rPr lang="en-US" sz="3600" dirty="0"/>
              <a:t>cathodes have now shown excess heat  using four different </a:t>
            </a:r>
            <a:r>
              <a:rPr lang="en-US" sz="3600" dirty="0" smtClean="0"/>
              <a:t>calorimeters” 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1273" y="3348181"/>
            <a:ext cx="7989455" cy="1773527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China </a:t>
            </a:r>
            <a:r>
              <a:rPr lang="en-US" dirty="0"/>
              <a:t>Lake with </a:t>
            </a:r>
            <a:r>
              <a:rPr lang="en-US" dirty="0" smtClean="0"/>
              <a:t>insulation			±20 </a:t>
            </a:r>
            <a:r>
              <a:rPr lang="en-US" dirty="0" err="1" smtClean="0"/>
              <a:t>mW</a:t>
            </a:r>
            <a:endParaRPr lang="en-US" dirty="0" smtClean="0"/>
          </a:p>
          <a:p>
            <a:r>
              <a:rPr lang="en-US" dirty="0" smtClean="0"/>
              <a:t>NRL </a:t>
            </a:r>
            <a:r>
              <a:rPr lang="en-US" dirty="0" err="1" smtClean="0"/>
              <a:t>Seebeck</a:t>
            </a:r>
            <a:r>
              <a:rPr lang="en-US" dirty="0" smtClean="0"/>
              <a:t>   						±2 </a:t>
            </a:r>
            <a:r>
              <a:rPr lang="en-US" dirty="0" err="1" smtClean="0"/>
              <a:t>mW</a:t>
            </a:r>
            <a:endParaRPr lang="en-US" dirty="0"/>
          </a:p>
          <a:p>
            <a:r>
              <a:rPr lang="en-US" dirty="0" smtClean="0"/>
              <a:t>F</a:t>
            </a:r>
            <a:r>
              <a:rPr lang="en-US" dirty="0"/>
              <a:t>-P </a:t>
            </a:r>
            <a:r>
              <a:rPr lang="en-US" dirty="0" smtClean="0"/>
              <a:t>Dewar at NHE   </a:t>
            </a:r>
            <a:r>
              <a:rPr lang="en-US" dirty="0" smtClean="0"/>
              <a:t>					</a:t>
            </a:r>
            <a:r>
              <a:rPr lang="en-US" dirty="0" smtClean="0"/>
              <a:t>±</a:t>
            </a:r>
            <a:r>
              <a:rPr lang="en-US" dirty="0" smtClean="0"/>
              <a:t>0.1 </a:t>
            </a:r>
            <a:r>
              <a:rPr lang="en-US" dirty="0" err="1" smtClean="0"/>
              <a:t>mW</a:t>
            </a:r>
            <a:endParaRPr lang="en-US" dirty="0"/>
          </a:p>
          <a:p>
            <a:r>
              <a:rPr lang="en-US" dirty="0" smtClean="0"/>
              <a:t>Ridgecrest Copper Calorimeter	±3 </a:t>
            </a:r>
            <a:r>
              <a:rPr lang="en-US" dirty="0" err="1" smtClean="0"/>
              <a:t>mW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6636524" y="5414879"/>
            <a:ext cx="11104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Mel Miles</a:t>
            </a:r>
            <a:endParaRPr lang="en-US" dirty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185334" y="5896018"/>
            <a:ext cx="6448777" cy="65153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 smtClean="0"/>
              <a:t>Note: SRI International also measured a small excess heat with one of Dr. Imam’s </a:t>
            </a:r>
            <a:r>
              <a:rPr lang="en-US" sz="1800" dirty="0" err="1" smtClean="0"/>
              <a:t>Pd</a:t>
            </a:r>
            <a:r>
              <a:rPr lang="en-US" sz="1800" dirty="0" smtClean="0"/>
              <a:t>-B cathodes using their own </a:t>
            </a:r>
            <a:r>
              <a:rPr lang="en-US" sz="1800" dirty="0" err="1" smtClean="0"/>
              <a:t>Seebeck</a:t>
            </a:r>
            <a:r>
              <a:rPr lang="en-US" sz="1800" dirty="0" smtClean="0"/>
              <a:t> Calorimeter accurate to </a:t>
            </a:r>
            <a:r>
              <a:rPr lang="en-US" sz="1800" dirty="0"/>
              <a:t>±</a:t>
            </a:r>
            <a:r>
              <a:rPr lang="en-US" sz="1800" dirty="0" smtClean="0"/>
              <a:t>2-3 </a:t>
            </a:r>
            <a:r>
              <a:rPr lang="en-US" sz="1800" dirty="0" err="1" smtClean="0"/>
              <a:t>mW</a:t>
            </a:r>
            <a:r>
              <a:rPr lang="en-US" sz="1800" dirty="0" smtClean="0"/>
              <a:t>. 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1113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083"/>
            <a:ext cx="8229600" cy="114300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</a:pPr>
            <a:r>
              <a:rPr lang="en-US" sz="3600" dirty="0" smtClean="0"/>
              <a:t>LENRIA </a:t>
            </a:r>
            <a:r>
              <a:rPr lang="en-US" sz="2400" dirty="0" smtClean="0"/>
              <a:t>(Los Angeles)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3600" dirty="0" smtClean="0"/>
              <a:t>Development Lab Bench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295" y="1569961"/>
            <a:ext cx="8217505" cy="4870754"/>
          </a:xfrm>
        </p:spPr>
        <p:txBody>
          <a:bodyPr>
            <a:noAutofit/>
          </a:bodyPr>
          <a:lstStyle/>
          <a:p>
            <a:pPr>
              <a:lnSpc>
                <a:spcPct val="70000"/>
              </a:lnSpc>
            </a:pPr>
            <a:r>
              <a:rPr lang="en-US" sz="2000" dirty="0" smtClean="0"/>
              <a:t>Heater/Circulator for Water </a:t>
            </a:r>
            <a:r>
              <a:rPr lang="en-US" sz="2000" dirty="0"/>
              <a:t>B</a:t>
            </a:r>
            <a:r>
              <a:rPr lang="en-US" sz="2000" dirty="0" smtClean="0"/>
              <a:t>ath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</a:t>
            </a:r>
            <a:r>
              <a:rPr lang="en-US" sz="2000" dirty="0" err="1" smtClean="0"/>
              <a:t>Techne</a:t>
            </a:r>
            <a:r>
              <a:rPr lang="en-US" sz="2000" dirty="0"/>
              <a:t>, TE-</a:t>
            </a:r>
            <a:r>
              <a:rPr lang="en-US" sz="2000" dirty="0" smtClean="0"/>
              <a:t>10D, </a:t>
            </a:r>
            <a:r>
              <a:rPr lang="en-US" sz="2000" dirty="0"/>
              <a:t>1000 </a:t>
            </a:r>
            <a:r>
              <a:rPr lang="en-US" sz="2000" dirty="0" smtClean="0"/>
              <a:t>W</a:t>
            </a:r>
          </a:p>
          <a:p>
            <a:pPr marL="0" indent="0">
              <a:lnSpc>
                <a:spcPct val="70000"/>
              </a:lnSpc>
              <a:buNone/>
            </a:pPr>
            <a:endParaRPr lang="en-US" sz="2000" dirty="0"/>
          </a:p>
          <a:p>
            <a:pPr>
              <a:lnSpc>
                <a:spcPct val="70000"/>
              </a:lnSpc>
            </a:pPr>
            <a:r>
              <a:rPr lang="en-US" sz="2000" dirty="0" smtClean="0"/>
              <a:t>HP/Agilent 34970A Data Acquisition and Data Logger Switch Unit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HP/Agilent E34901A 20 Channel Multiplexer Module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/>
              <a:t>	</a:t>
            </a:r>
            <a:r>
              <a:rPr lang="en-US" sz="2000" dirty="0" smtClean="0"/>
              <a:t>	HP/Agilent E34901A </a:t>
            </a:r>
            <a:r>
              <a:rPr lang="en-US" sz="2000" dirty="0"/>
              <a:t>Multifunction </a:t>
            </a:r>
            <a:r>
              <a:rPr lang="en-US" sz="2000" dirty="0" smtClean="0"/>
              <a:t>Module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 smtClean="0"/>
              <a:t>		Built-in DMM Module</a:t>
            </a:r>
          </a:p>
          <a:p>
            <a:pPr marL="0" indent="0">
              <a:lnSpc>
                <a:spcPct val="70000"/>
              </a:lnSpc>
              <a:buNone/>
            </a:pPr>
            <a:endParaRPr lang="en-US" sz="2000" dirty="0"/>
          </a:p>
          <a:p>
            <a:pPr>
              <a:lnSpc>
                <a:spcPct val="70000"/>
              </a:lnSpc>
            </a:pPr>
            <a:r>
              <a:rPr lang="en-US" sz="2000" dirty="0" err="1" smtClean="0"/>
              <a:t>Keysight</a:t>
            </a:r>
            <a:r>
              <a:rPr lang="en-US" sz="2000" dirty="0" smtClean="0"/>
              <a:t> E36104A DC Power Supply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/>
              <a:t>		</a:t>
            </a:r>
            <a:r>
              <a:rPr lang="en-US" sz="2000" dirty="0" smtClean="0"/>
              <a:t>Accurate 35V</a:t>
            </a:r>
            <a:r>
              <a:rPr lang="en-US" sz="2000" dirty="0"/>
              <a:t>, 1A, </a:t>
            </a:r>
            <a:r>
              <a:rPr lang="en-US" sz="2000" dirty="0" smtClean="0"/>
              <a:t>35W </a:t>
            </a:r>
            <a:r>
              <a:rPr lang="en-US" sz="2000" dirty="0"/>
              <a:t>DC power </a:t>
            </a:r>
            <a:r>
              <a:rPr lang="en-US" sz="2000" dirty="0" smtClean="0"/>
              <a:t>supply</a:t>
            </a:r>
          </a:p>
          <a:p>
            <a:pPr marL="0" indent="0">
              <a:lnSpc>
                <a:spcPct val="70000"/>
              </a:lnSpc>
              <a:buNone/>
            </a:pPr>
            <a:endParaRPr lang="en-US" sz="2000" dirty="0" smtClean="0"/>
          </a:p>
          <a:p>
            <a:pPr>
              <a:lnSpc>
                <a:spcPct val="70000"/>
              </a:lnSpc>
            </a:pPr>
            <a:r>
              <a:rPr lang="en-US" sz="2000" dirty="0"/>
              <a:t>Hewlett Packard </a:t>
            </a:r>
            <a:r>
              <a:rPr lang="en-US" sz="2000" dirty="0" smtClean="0"/>
              <a:t>All-in-One PC</a:t>
            </a:r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 smtClean="0"/>
              <a:t>		23” Display </a:t>
            </a:r>
            <a:r>
              <a:rPr lang="en-US" sz="2000" dirty="0"/>
              <a:t>LED Core i3 4170T 3.2GHz 4GB RAM - 23-</a:t>
            </a:r>
            <a:r>
              <a:rPr lang="en-US" sz="2000" dirty="0" smtClean="0"/>
              <a:t>q116</a:t>
            </a:r>
          </a:p>
          <a:p>
            <a:pPr marL="0" indent="0">
              <a:lnSpc>
                <a:spcPct val="70000"/>
              </a:lnSpc>
              <a:buNone/>
            </a:pPr>
            <a:endParaRPr lang="en-US" sz="2000" dirty="0"/>
          </a:p>
          <a:p>
            <a:pPr>
              <a:lnSpc>
                <a:spcPct val="70000"/>
              </a:lnSpc>
            </a:pPr>
            <a:r>
              <a:rPr lang="en-US" sz="2000" dirty="0" err="1" smtClean="0"/>
              <a:t>Waterbath</a:t>
            </a:r>
            <a:endParaRPr lang="en-US" sz="2000" dirty="0"/>
          </a:p>
          <a:p>
            <a:pPr marL="0" indent="0">
              <a:lnSpc>
                <a:spcPct val="70000"/>
              </a:lnSpc>
              <a:buNone/>
            </a:pPr>
            <a:r>
              <a:rPr lang="en-US" sz="2000" dirty="0" smtClean="0"/>
              <a:t>		15 Gallon Glass Aquarium</a:t>
            </a:r>
            <a:endParaRPr lang="en-US" sz="20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296332" y="6257672"/>
            <a:ext cx="8621890" cy="3378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70000"/>
              </a:lnSpc>
              <a:buNone/>
            </a:pPr>
            <a:r>
              <a:rPr lang="en-US" sz="2000" dirty="0" smtClean="0"/>
              <a:t>(Washington, D.C. development work is going on in David Nagel’s GWU LENR Lab)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90550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20170504_142545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781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0170504_143754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5189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IMG_20170430_160655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564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MG_20170513_14481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8505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Rothwell introduction Mel Miles Exp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1692" y="735240"/>
            <a:ext cx="4818888" cy="6236208"/>
          </a:xfrm>
          <a:prstGeom prst="rect">
            <a:avLst/>
          </a:prstGeom>
        </p:spPr>
      </p:pic>
      <p:sp>
        <p:nvSpPr>
          <p:cNvPr id="9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Rothwell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J., Introduction to the Cold Fusion Experiments of Dr. Melvin Miles. Infinite Energy, 1997. 3(15/16): p. 27. Revised and updated, 2004.</a:t>
            </a: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1741715" y="709956"/>
            <a:ext cx="561219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 smtClean="0">
                <a:solidFill>
                  <a:srgbClr val="000000"/>
                </a:solidFill>
              </a:rPr>
              <a:t>Consideration of experimental candidates for the LEAP Program</a:t>
            </a:r>
          </a:p>
        </p:txBody>
      </p:sp>
    </p:spTree>
    <p:extLst>
      <p:ext uri="{BB962C8B-B14F-4D97-AF65-F5344CB8AC3E}">
        <p14:creationId xmlns:p14="http://schemas.microsoft.com/office/powerpoint/2010/main" val="2696803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>
            <a:grpSpLocks noChangeAspect="1"/>
          </p:cNvGrpSpPr>
          <p:nvPr/>
        </p:nvGrpSpPr>
        <p:grpSpPr bwMode="auto">
          <a:xfrm>
            <a:off x="716693" y="1147436"/>
            <a:ext cx="7687635" cy="4996962"/>
            <a:chOff x="288" y="624"/>
            <a:chExt cx="2592" cy="1835"/>
          </a:xfrm>
        </p:grpSpPr>
        <p:pic>
          <p:nvPicPr>
            <p:cNvPr id="5" name="Picture 4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8" y="624"/>
              <a:ext cx="2592" cy="183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5"/>
            <p:cNvSpPr>
              <a:spLocks noChangeArrowheads="1"/>
            </p:cNvSpPr>
            <p:nvPr/>
          </p:nvSpPr>
          <p:spPr bwMode="auto">
            <a:xfrm>
              <a:off x="327" y="2379"/>
              <a:ext cx="96" cy="4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l" rtl="0"/>
              <a:endParaRPr lang="he-IL"/>
            </a:p>
          </p:txBody>
        </p:sp>
      </p:grpSp>
      <p:pic>
        <p:nvPicPr>
          <p:cNvPr id="2" name="Picture 1" descr="NI Labview Logo III.jpe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69" r="1" b="28263"/>
          <a:stretch/>
        </p:blipFill>
        <p:spPr>
          <a:xfrm>
            <a:off x="727370" y="163765"/>
            <a:ext cx="3567547" cy="839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69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l="1555" t="5358" r="1669" b="8237"/>
          <a:stretch/>
        </p:blipFill>
        <p:spPr>
          <a:xfrm>
            <a:off x="725714" y="1500900"/>
            <a:ext cx="7620000" cy="4762500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2285996" y="323285"/>
            <a:ext cx="2759364" cy="81886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BenchVue</a:t>
            </a:r>
            <a:endParaRPr lang="en-US" sz="40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Virtual Instrument  Interface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2198593" y="1228359"/>
            <a:ext cx="2927588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2205181" y="1228359"/>
            <a:ext cx="0" cy="272541"/>
          </a:xfrm>
          <a:prstGeom prst="line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126181" y="1228359"/>
            <a:ext cx="0" cy="272541"/>
          </a:xfrm>
          <a:prstGeom prst="line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2" name="Picture 21" descr="Keysight Logo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64" t="17903" r="5341" b="18218"/>
          <a:stretch/>
        </p:blipFill>
        <p:spPr>
          <a:xfrm>
            <a:off x="69270" y="427190"/>
            <a:ext cx="2349556" cy="600360"/>
          </a:xfrm>
          <a:prstGeom prst="rect">
            <a:avLst/>
          </a:prstGeom>
        </p:spPr>
      </p:pic>
      <p:sp>
        <p:nvSpPr>
          <p:cNvPr id="24" name="Rectangle 23"/>
          <p:cNvSpPr/>
          <p:nvPr/>
        </p:nvSpPr>
        <p:spPr>
          <a:xfrm>
            <a:off x="6336653" y="288840"/>
            <a:ext cx="2115533" cy="8925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Test Flow</a:t>
            </a:r>
          </a:p>
          <a:p>
            <a:pPr algn="ctr"/>
            <a:r>
              <a:rPr lang="en-US" sz="12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Automation Sequences</a:t>
            </a:r>
            <a:endParaRPr 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cxnSp>
        <p:nvCxnSpPr>
          <p:cNvPr id="26" name="Straight Connector 25"/>
          <p:cNvCxnSpPr/>
          <p:nvPr/>
        </p:nvCxnSpPr>
        <p:spPr>
          <a:xfrm>
            <a:off x="7100459" y="1200706"/>
            <a:ext cx="473363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/>
          <p:nvPr/>
        </p:nvCxnSpPr>
        <p:spPr>
          <a:xfrm>
            <a:off x="7353100" y="1200730"/>
            <a:ext cx="0" cy="300194"/>
          </a:xfrm>
          <a:prstGeom prst="straightConnector1">
            <a:avLst/>
          </a:prstGeom>
          <a:ln>
            <a:solidFill>
              <a:srgbClr val="FF0000"/>
            </a:solidFill>
            <a:tailEnd type="triangle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244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6C6A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Pdb 0.75 Ingot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1722358"/>
            <a:ext cx="9144000" cy="1681316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1399419" y="444535"/>
            <a:ext cx="6014962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800" dirty="0" err="1" smtClean="0">
                <a:solidFill>
                  <a:srgbClr val="000000"/>
                </a:solidFill>
              </a:rPr>
              <a:t>PdB</a:t>
            </a:r>
            <a:r>
              <a:rPr lang="en-US" sz="4800" dirty="0" smtClean="0">
                <a:solidFill>
                  <a:srgbClr val="000000"/>
                </a:solidFill>
              </a:rPr>
              <a:t> 0.75% Ingot</a:t>
            </a:r>
            <a:endParaRPr lang="en-US" sz="4800" dirty="0">
              <a:solidFill>
                <a:srgbClr val="000000"/>
              </a:solidFill>
            </a:endParaRPr>
          </a:p>
        </p:txBody>
      </p:sp>
      <p:sp>
        <p:nvSpPr>
          <p:cNvPr id="8" name="Title 1"/>
          <p:cNvSpPr txBox="1">
            <a:spLocks/>
          </p:cNvSpPr>
          <p:nvPr/>
        </p:nvSpPr>
        <p:spPr>
          <a:xfrm>
            <a:off x="3189517" y="4888290"/>
            <a:ext cx="4382102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84.6 grams Elliptical Shape</a:t>
            </a:r>
          </a:p>
        </p:txBody>
      </p:sp>
      <p:sp>
        <p:nvSpPr>
          <p:cNvPr id="9" name="Title 1"/>
          <p:cNvSpPr txBox="1">
            <a:spLocks/>
          </p:cNvSpPr>
          <p:nvPr/>
        </p:nvSpPr>
        <p:spPr>
          <a:xfrm>
            <a:off x="3322563" y="4160194"/>
            <a:ext cx="3970864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Created by Dr. Ashraf Imam</a:t>
            </a:r>
          </a:p>
          <a:p>
            <a:r>
              <a:rPr lang="en-US" sz="2400" dirty="0" smtClean="0">
                <a:solidFill>
                  <a:srgbClr val="000000"/>
                </a:solidFill>
              </a:rPr>
              <a:t>Circa ~1993 - 1995</a:t>
            </a:r>
            <a:endParaRPr lang="en-US" sz="2400" dirty="0">
              <a:solidFill>
                <a:srgbClr val="000000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/>
          <a:srcRect b="2800"/>
          <a:stretch/>
        </p:blipFill>
        <p:spPr>
          <a:xfrm>
            <a:off x="967967" y="4070032"/>
            <a:ext cx="1889282" cy="2204363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3220958" y="5674585"/>
            <a:ext cx="4290174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US" sz="2400" dirty="0" smtClean="0">
                <a:solidFill>
                  <a:srgbClr val="000000"/>
                </a:solidFill>
              </a:rPr>
              <a:t>To be swaged and annealed</a:t>
            </a:r>
          </a:p>
          <a:p>
            <a:pPr>
              <a:lnSpc>
                <a:spcPct val="80000"/>
              </a:lnSpc>
            </a:pPr>
            <a:r>
              <a:rPr lang="en-US" sz="2400" dirty="0">
                <a:solidFill>
                  <a:srgbClr val="000000"/>
                </a:solidFill>
              </a:rPr>
              <a:t>i</a:t>
            </a:r>
            <a:r>
              <a:rPr lang="en-US" sz="2400" dirty="0" smtClean="0">
                <a:solidFill>
                  <a:srgbClr val="000000"/>
                </a:solidFill>
              </a:rPr>
              <a:t>nto 4.7mm and/or 3mm rod</a:t>
            </a:r>
          </a:p>
        </p:txBody>
      </p:sp>
    </p:spTree>
    <p:extLst>
      <p:ext uri="{BB962C8B-B14F-4D97-AF65-F5344CB8AC3E}">
        <p14:creationId xmlns:p14="http://schemas.microsoft.com/office/powerpoint/2010/main" val="1775882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Cathode Yield</a:t>
            </a:r>
            <a:r>
              <a:rPr lang="en-US" sz="2000" dirty="0" smtClean="0"/>
              <a:t>      </a:t>
            </a:r>
            <a:r>
              <a:rPr lang="en-US" sz="2000" dirty="0" err="1" smtClean="0"/>
              <a:t>Pd</a:t>
            </a:r>
            <a:r>
              <a:rPr lang="en-US" sz="2000" dirty="0"/>
              <a:t>-B 0.75% </a:t>
            </a:r>
            <a:r>
              <a:rPr lang="en-US" sz="2000" dirty="0" smtClean="0"/>
              <a:t>Ingot 84.6 grams</a:t>
            </a:r>
            <a:endParaRPr lang="en-US" sz="2000" dirty="0"/>
          </a:p>
        </p:txBody>
      </p:sp>
      <p:sp>
        <p:nvSpPr>
          <p:cNvPr id="5" name="Oval 4"/>
          <p:cNvSpPr/>
          <p:nvPr/>
        </p:nvSpPr>
        <p:spPr>
          <a:xfrm>
            <a:off x="4614314" y="2144887"/>
            <a:ext cx="1368778" cy="136877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4868323" y="4258732"/>
            <a:ext cx="860778" cy="860778"/>
          </a:xfrm>
          <a:prstGeom prst="ellipse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2452189"/>
            <a:ext cx="335861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Diameter 4.7mm</a:t>
            </a:r>
          </a:p>
          <a:p>
            <a:r>
              <a:rPr lang="en-US" sz="1600" dirty="0" smtClean="0"/>
              <a:t>X 20mm</a:t>
            </a:r>
            <a:endParaRPr lang="en-US" sz="1600" dirty="0"/>
          </a:p>
        </p:txBody>
      </p:sp>
      <p:sp>
        <p:nvSpPr>
          <p:cNvPr id="8" name="TextBox 7"/>
          <p:cNvSpPr txBox="1"/>
          <p:nvPr/>
        </p:nvSpPr>
        <p:spPr>
          <a:xfrm>
            <a:off x="468490" y="4407988"/>
            <a:ext cx="346298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Diameter 3.0 mm</a:t>
            </a:r>
            <a:endParaRPr lang="en-US" sz="6600" dirty="0"/>
          </a:p>
          <a:p>
            <a:r>
              <a:rPr lang="en-US" sz="1600" dirty="0"/>
              <a:t>X </a:t>
            </a:r>
            <a:r>
              <a:rPr lang="en-US" sz="1600" dirty="0" smtClean="0"/>
              <a:t>20mm</a:t>
            </a:r>
            <a:endParaRPr lang="en-US" sz="1600" dirty="0"/>
          </a:p>
        </p:txBody>
      </p:sp>
      <p:sp>
        <p:nvSpPr>
          <p:cNvPr id="9" name="TextBox 8"/>
          <p:cNvSpPr txBox="1"/>
          <p:nvPr/>
        </p:nvSpPr>
        <p:spPr>
          <a:xfrm>
            <a:off x="6437488" y="2452189"/>
            <a:ext cx="214531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= </a:t>
            </a:r>
            <a:r>
              <a:rPr lang="en-US" sz="2000" dirty="0" smtClean="0"/>
              <a:t>~</a:t>
            </a:r>
            <a:r>
              <a:rPr lang="en-US" sz="3600" dirty="0" smtClean="0"/>
              <a:t>20 units</a:t>
            </a:r>
            <a:endParaRPr lang="en-US" sz="3600" dirty="0"/>
          </a:p>
        </p:txBody>
      </p:sp>
      <p:sp>
        <p:nvSpPr>
          <p:cNvPr id="10" name="TextBox 9"/>
          <p:cNvSpPr txBox="1"/>
          <p:nvPr/>
        </p:nvSpPr>
        <p:spPr>
          <a:xfrm>
            <a:off x="6406445" y="4371620"/>
            <a:ext cx="217086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= </a:t>
            </a:r>
            <a:r>
              <a:rPr lang="en-US" sz="2400" dirty="0" smtClean="0"/>
              <a:t>~</a:t>
            </a:r>
            <a:r>
              <a:rPr lang="en-US" sz="3600" dirty="0" smtClean="0"/>
              <a:t>49 units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742496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556" y="274638"/>
            <a:ext cx="6815666" cy="684918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Four Quadrants of Performance</a:t>
            </a:r>
            <a:endParaRPr lang="en-US" sz="3600" dirty="0"/>
          </a:p>
        </p:txBody>
      </p:sp>
      <p:sp>
        <p:nvSpPr>
          <p:cNvPr id="6" name="Rectangle 5"/>
          <p:cNvSpPr/>
          <p:nvPr/>
        </p:nvSpPr>
        <p:spPr>
          <a:xfrm>
            <a:off x="1411111" y="1185333"/>
            <a:ext cx="6081889" cy="457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Connector 7"/>
          <p:cNvCxnSpPr>
            <a:stCxn id="6" idx="0"/>
            <a:endCxn id="6" idx="2"/>
          </p:cNvCxnSpPr>
          <p:nvPr/>
        </p:nvCxnSpPr>
        <p:spPr>
          <a:xfrm>
            <a:off x="4452056" y="1185333"/>
            <a:ext cx="0" cy="457200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>
            <a:stCxn id="6" idx="3"/>
            <a:endCxn id="6" idx="1"/>
          </p:cNvCxnSpPr>
          <p:nvPr/>
        </p:nvCxnSpPr>
        <p:spPr>
          <a:xfrm flipH="1">
            <a:off x="1411111" y="3471333"/>
            <a:ext cx="6081889" cy="0"/>
          </a:xfrm>
          <a:prstGeom prst="line">
            <a:avLst/>
          </a:prstGeom>
          <a:ln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3667226" y="6237111"/>
            <a:ext cx="1749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Input Power W</a:t>
            </a:r>
            <a:endParaRPr lang="en-US" sz="2000" dirty="0"/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1919111" y="6180667"/>
            <a:ext cx="5136445" cy="0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999064" y="1821744"/>
            <a:ext cx="0" cy="3299178"/>
          </a:xfrm>
          <a:prstGeom prst="straightConnector1">
            <a:avLst/>
          </a:prstGeom>
          <a:ln w="25400">
            <a:solidFill>
              <a:schemeClr val="tx1">
                <a:lumMod val="75000"/>
                <a:lumOff val="25000"/>
              </a:schemeClr>
            </a:solidFill>
            <a:tailEnd type="arrow" w="med" len="med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 rot="16200000">
            <a:off x="-605089" y="3271278"/>
            <a:ext cx="25027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Excess Power (Gain %)</a:t>
            </a:r>
            <a:endParaRPr lang="en-US" sz="2000" dirty="0"/>
          </a:p>
        </p:txBody>
      </p:sp>
      <p:sp>
        <p:nvSpPr>
          <p:cNvPr id="19" name="TextBox 18"/>
          <p:cNvSpPr txBox="1"/>
          <p:nvPr/>
        </p:nvSpPr>
        <p:spPr>
          <a:xfrm>
            <a:off x="1717654" y="5089878"/>
            <a:ext cx="23894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Low Power, Low Gain</a:t>
            </a:r>
            <a:endParaRPr lang="en-US" sz="2000" dirty="0"/>
          </a:p>
        </p:txBody>
      </p:sp>
      <p:sp>
        <p:nvSpPr>
          <p:cNvPr id="20" name="TextBox 19"/>
          <p:cNvSpPr txBox="1"/>
          <p:nvPr/>
        </p:nvSpPr>
        <p:spPr>
          <a:xfrm>
            <a:off x="4793876" y="5096933"/>
            <a:ext cx="2438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High Power, Low Gain</a:t>
            </a:r>
            <a:endParaRPr lang="en-US" sz="2000" dirty="0"/>
          </a:p>
        </p:txBody>
      </p:sp>
      <p:sp>
        <p:nvSpPr>
          <p:cNvPr id="21" name="TextBox 20"/>
          <p:cNvSpPr txBox="1"/>
          <p:nvPr/>
        </p:nvSpPr>
        <p:spPr>
          <a:xfrm>
            <a:off x="1717654" y="2871611"/>
            <a:ext cx="243813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Low Power, High Gain</a:t>
            </a:r>
            <a:endParaRPr lang="en-US" sz="2000" dirty="0"/>
          </a:p>
        </p:txBody>
      </p:sp>
      <p:sp>
        <p:nvSpPr>
          <p:cNvPr id="22" name="TextBox 21"/>
          <p:cNvSpPr txBox="1"/>
          <p:nvPr/>
        </p:nvSpPr>
        <p:spPr>
          <a:xfrm>
            <a:off x="4766395" y="2861733"/>
            <a:ext cx="248685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 smtClean="0"/>
              <a:t>High Power, High Gain</a:t>
            </a:r>
            <a:endParaRPr lang="en-US" sz="2000" dirty="0"/>
          </a:p>
        </p:txBody>
      </p:sp>
      <p:sp>
        <p:nvSpPr>
          <p:cNvPr id="23" name="TextBox 22"/>
          <p:cNvSpPr txBox="1"/>
          <p:nvPr/>
        </p:nvSpPr>
        <p:spPr>
          <a:xfrm>
            <a:off x="5421754" y="1760746"/>
            <a:ext cx="99551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Best</a:t>
            </a:r>
            <a:endParaRPr lang="en-US" sz="3600" dirty="0"/>
          </a:p>
        </p:txBody>
      </p:sp>
      <p:sp>
        <p:nvSpPr>
          <p:cNvPr id="24" name="TextBox 23"/>
          <p:cNvSpPr txBox="1"/>
          <p:nvPr/>
        </p:nvSpPr>
        <p:spPr>
          <a:xfrm>
            <a:off x="1905268" y="1786147"/>
            <a:ext cx="215057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Very Good</a:t>
            </a:r>
            <a:endParaRPr lang="en-US" sz="3600" dirty="0"/>
          </a:p>
        </p:txBody>
      </p:sp>
      <p:sp>
        <p:nvSpPr>
          <p:cNvPr id="25" name="TextBox 24"/>
          <p:cNvSpPr txBox="1"/>
          <p:nvPr/>
        </p:nvSpPr>
        <p:spPr>
          <a:xfrm>
            <a:off x="4778843" y="4031780"/>
            <a:ext cx="243460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Pretty Good</a:t>
            </a:r>
            <a:endParaRPr lang="en-US" sz="3600" dirty="0"/>
          </a:p>
        </p:txBody>
      </p:sp>
      <p:sp>
        <p:nvSpPr>
          <p:cNvPr id="27" name="TextBox 26"/>
          <p:cNvSpPr txBox="1"/>
          <p:nvPr/>
        </p:nvSpPr>
        <p:spPr>
          <a:xfrm>
            <a:off x="2356820" y="4037103"/>
            <a:ext cx="120537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/>
              <a:t>Good</a:t>
            </a:r>
            <a:endParaRPr lang="en-US" sz="3600" dirty="0"/>
          </a:p>
        </p:txBody>
      </p:sp>
      <p:sp>
        <p:nvSpPr>
          <p:cNvPr id="28" name="TextBox 27"/>
          <p:cNvSpPr txBox="1"/>
          <p:nvPr/>
        </p:nvSpPr>
        <p:spPr>
          <a:xfrm>
            <a:off x="2565760" y="4532258"/>
            <a:ext cx="8114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LEAP</a:t>
            </a:r>
            <a:endParaRPr lang="en-US" sz="24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4688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alorimetric Analysis of a Heavy Water Electrolysis Experiment Using a Pd-B Alloy Cathodes ADA389142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0" t="62118" r="19784" b="18165"/>
          <a:stretch/>
        </p:blipFill>
        <p:spPr>
          <a:xfrm>
            <a:off x="1354668" y="2830285"/>
            <a:ext cx="6543524" cy="232228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38669" y="263038"/>
            <a:ext cx="860554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Calorimetric Analysis of a Heavy Water Electrolysis Experiment Using a </a:t>
            </a:r>
            <a:r>
              <a:rPr lang="en-US" dirty="0" err="1"/>
              <a:t>Pd</a:t>
            </a:r>
            <a:r>
              <a:rPr lang="en-US" dirty="0"/>
              <a:t>-B Alloy Cathode </a:t>
            </a:r>
          </a:p>
          <a:p>
            <a:pPr algn="ctr"/>
            <a:r>
              <a:rPr lang="en-US" sz="1600" dirty="0"/>
              <a:t>M.H. </a:t>
            </a:r>
            <a:r>
              <a:rPr lang="en-US" sz="1600" dirty="0" smtClean="0"/>
              <a:t>MILES, M</a:t>
            </a:r>
            <a:r>
              <a:rPr lang="en-US" sz="1600" dirty="0"/>
              <a:t>. </a:t>
            </a:r>
            <a:r>
              <a:rPr lang="en-US" sz="1600" dirty="0" smtClean="0"/>
              <a:t>FLEISCHMANN, M.A</a:t>
            </a:r>
            <a:r>
              <a:rPr lang="en-US" sz="1600" dirty="0"/>
              <a:t>. IMAM </a:t>
            </a:r>
          </a:p>
          <a:p>
            <a:endParaRPr lang="en-US" dirty="0"/>
          </a:p>
        </p:txBody>
      </p:sp>
      <p:pic>
        <p:nvPicPr>
          <p:cNvPr id="6" name="Picture 5" descr="Calorimetric Analysis of a Heavy Water Electrolysis Experiment Using a Pd-B Alloy Cathodes ADA38914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0" t="43675" r="19784" b="45748"/>
          <a:stretch/>
        </p:blipFill>
        <p:spPr>
          <a:xfrm>
            <a:off x="1507068" y="1584476"/>
            <a:ext cx="6543524" cy="1245809"/>
          </a:xfrm>
          <a:prstGeom prst="rect">
            <a:avLst/>
          </a:prstGeom>
        </p:spPr>
      </p:pic>
      <p:pic>
        <p:nvPicPr>
          <p:cNvPr id="8" name="Picture 7" descr="Calorimetric Analysis of a Heavy Water Electrolysis Experiment Using a Pd-B Alloy Cathodes ADA389142.pdf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728" t="86952" r="18377" b="8222"/>
          <a:stretch/>
        </p:blipFill>
        <p:spPr>
          <a:xfrm>
            <a:off x="1538509" y="5479144"/>
            <a:ext cx="6543524" cy="568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5359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DJN_in_San_Leandro-01_ps02a-02(1)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173750" y="-536222"/>
            <a:ext cx="11459870" cy="7394219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08847" y="6467711"/>
            <a:ext cx="26254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Dave Nagel in San Leandro 1970’s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1836441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838200" y="120170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0000"/>
                </a:solidFill>
              </a:rPr>
              <a:t>Progress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990600" y="2515235"/>
            <a:ext cx="7772400" cy="31816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Conceived of the program.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Identified the experiment on which to base the program.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Completed the first qualification experiment.  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Began the process of equipment modernization.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48773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400" dirty="0" smtClean="0">
                <a:solidFill>
                  <a:srgbClr val="000000"/>
                </a:solidFill>
              </a:rPr>
              <a:t>LEAP: The LENRIA Experiment and Analysis Program</a:t>
            </a:r>
            <a:endParaRPr lang="en-US" sz="2400" dirty="0">
              <a:solidFill>
                <a:srgbClr val="000000"/>
              </a:solidFill>
            </a:endParaRPr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644680" y="120170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600" dirty="0" smtClean="0">
                <a:solidFill>
                  <a:srgbClr val="000000"/>
                </a:solidFill>
              </a:rPr>
              <a:t>Plans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784985" y="2430570"/>
            <a:ext cx="7772400" cy="318161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Complete all aspects of the system:  Hardware, Software, Materials and Protocol.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Once we have everything in hand, we shall seek funding to clone the system.  </a:t>
            </a:r>
          </a:p>
          <a:p>
            <a:pPr algn="l"/>
            <a:endParaRPr lang="en-US" sz="2400" dirty="0">
              <a:solidFill>
                <a:srgbClr val="000000"/>
              </a:solidFill>
            </a:endParaRPr>
          </a:p>
          <a:p>
            <a:pPr algn="l"/>
            <a:r>
              <a:rPr lang="en-US" sz="2400" dirty="0" smtClean="0">
                <a:solidFill>
                  <a:srgbClr val="000000"/>
                </a:solidFill>
              </a:rPr>
              <a:t>In parallel we shall seek agreements with major laboratories to perform and document the experiment on a specified time scale.  </a:t>
            </a:r>
            <a:endParaRPr lang="en-US" sz="24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5480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ENRIA Logo with tag lin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19917" y="943318"/>
            <a:ext cx="4641994" cy="1269421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083682" y="4117499"/>
            <a:ext cx="5177206" cy="7986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en-US" dirty="0" smtClean="0"/>
              <a:t>Steven B. </a:t>
            </a:r>
            <a:r>
              <a:rPr lang="en-US" dirty="0" err="1" smtClean="0"/>
              <a:t>Katinsky</a:t>
            </a:r>
            <a:r>
              <a:rPr lang="en-US" dirty="0" smtClean="0"/>
              <a:t>, David J. Nagel LENRIA Corporation</a:t>
            </a:r>
          </a:p>
          <a:p>
            <a:pPr algn="ctr">
              <a:lnSpc>
                <a:spcPct val="130000"/>
              </a:lnSpc>
            </a:pPr>
            <a:r>
              <a:rPr lang="en-US" dirty="0" smtClean="0"/>
              <a:t>Melvin H. Miles, M. Ashraf Imam</a:t>
            </a:r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141114" y="5381842"/>
            <a:ext cx="8805332" cy="11172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000" b="1" dirty="0">
                <a:latin typeface="+mj-lt"/>
                <a:cs typeface="Times New Roman" panose="02020603050405020304" pitchFamily="18" charset="0"/>
              </a:rPr>
              <a:t>12</a:t>
            </a:r>
            <a:r>
              <a:rPr lang="en-US" sz="2000" b="1" baseline="30000" dirty="0">
                <a:latin typeface="+mj-lt"/>
                <a:cs typeface="Times New Roman" panose="02020603050405020304" pitchFamily="18" charset="0"/>
              </a:rPr>
              <a:t>th</a:t>
            </a:r>
            <a:r>
              <a:rPr lang="en-US" sz="2000" b="1" dirty="0">
                <a:latin typeface="+mj-lt"/>
                <a:cs typeface="Times New Roman" panose="02020603050405020304" pitchFamily="18" charset="0"/>
              </a:rPr>
              <a:t> International Workshop on Anomalies in Hydrogen Loaded Metals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5-9 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June 2017</a:t>
            </a:r>
          </a:p>
          <a:p>
            <a:pPr algn="ctr">
              <a:lnSpc>
                <a:spcPct val="120000"/>
              </a:lnSpc>
            </a:pPr>
            <a:r>
              <a:rPr lang="en-US" dirty="0" smtClean="0">
                <a:latin typeface="+mj-lt"/>
                <a:cs typeface="Times New Roman" panose="02020603050405020304" pitchFamily="18" charset="0"/>
              </a:rPr>
              <a:t>Hotel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Langhe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e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Monferrato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, Via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Contessa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di Castiglione, 14055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Costigliole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+mj-lt"/>
                <a:cs typeface="Times New Roman" panose="02020603050405020304" pitchFamily="18" charset="0"/>
              </a:rPr>
              <a:t>d'Asti</a:t>
            </a:r>
            <a:r>
              <a:rPr lang="en-US" dirty="0">
                <a:latin typeface="+mj-lt"/>
                <a:cs typeface="Times New Roman" panose="02020603050405020304" pitchFamily="18" charset="0"/>
              </a:rPr>
              <a:t> (AT), Italy</a:t>
            </a:r>
            <a:endParaRPr lang="en-US" b="1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691156" y="2959503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/>
              <a:t>LEAP: The </a:t>
            </a:r>
            <a:r>
              <a:rPr lang="en-US" sz="2800" b="1" u="sng" dirty="0">
                <a:solidFill>
                  <a:srgbClr val="3460FF"/>
                </a:solidFill>
              </a:rPr>
              <a:t>L</a:t>
            </a:r>
            <a:r>
              <a:rPr lang="en-US" sz="2800" dirty="0"/>
              <a:t>ENRIA </a:t>
            </a:r>
            <a:r>
              <a:rPr lang="en-US" sz="2800" b="1" u="sng" dirty="0">
                <a:solidFill>
                  <a:srgbClr val="3460FF"/>
                </a:solidFill>
              </a:rPr>
              <a:t>E</a:t>
            </a:r>
            <a:r>
              <a:rPr lang="en-US" sz="2800" dirty="0"/>
              <a:t>xperiment and </a:t>
            </a:r>
            <a:r>
              <a:rPr lang="en-US" sz="2800" b="1" u="sng" dirty="0">
                <a:solidFill>
                  <a:srgbClr val="3460FF"/>
                </a:solidFill>
              </a:rPr>
              <a:t>A</a:t>
            </a:r>
            <a:r>
              <a:rPr lang="en-US" sz="2800" dirty="0"/>
              <a:t>nalysis </a:t>
            </a:r>
            <a:r>
              <a:rPr lang="en-US" sz="2800" b="1" u="sng" dirty="0">
                <a:solidFill>
                  <a:srgbClr val="3460FF"/>
                </a:solidFill>
              </a:rPr>
              <a:t>P</a:t>
            </a:r>
            <a:r>
              <a:rPr lang="en-US" sz="2800" dirty="0"/>
              <a:t>rogram</a:t>
            </a:r>
          </a:p>
        </p:txBody>
      </p:sp>
    </p:spTree>
    <p:extLst>
      <p:ext uri="{BB962C8B-B14F-4D97-AF65-F5344CB8AC3E}">
        <p14:creationId xmlns:p14="http://schemas.microsoft.com/office/powerpoint/2010/main" val="14474011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Rothwell introduction Mel Miles Exp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905" b="20220"/>
          <a:stretch/>
        </p:blipFill>
        <p:spPr>
          <a:xfrm>
            <a:off x="2471057" y="2098285"/>
            <a:ext cx="4818888" cy="3733895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808337" y="2082607"/>
            <a:ext cx="3970185" cy="2207519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itle 1"/>
          <p:cNvSpPr>
            <a:spLocks noGrp="1"/>
          </p:cNvSpPr>
          <p:nvPr>
            <p:ph type="ctrTitle"/>
          </p:nvPr>
        </p:nvSpPr>
        <p:spPr>
          <a:xfrm>
            <a:off x="685800" y="335680"/>
            <a:ext cx="7772400" cy="478860"/>
          </a:xfrm>
        </p:spPr>
        <p:txBody>
          <a:bodyPr>
            <a:normAutofit/>
          </a:bodyPr>
          <a:lstStyle/>
          <a:p>
            <a:r>
              <a:rPr lang="en-US" sz="2400" dirty="0">
                <a:solidFill>
                  <a:srgbClr val="000000"/>
                </a:solidFill>
              </a:rPr>
              <a:t>LEAP: The LENRIA Experiment and Analysis Program</a:t>
            </a:r>
          </a:p>
        </p:txBody>
      </p:sp>
      <p:sp>
        <p:nvSpPr>
          <p:cNvPr id="12" name="Subtitle 2"/>
          <p:cNvSpPr>
            <a:spLocks noGrp="1"/>
          </p:cNvSpPr>
          <p:nvPr>
            <p:ph type="subTitle" idx="1"/>
          </p:nvPr>
        </p:nvSpPr>
        <p:spPr>
          <a:xfrm>
            <a:off x="317511" y="6433474"/>
            <a:ext cx="8531409" cy="240756"/>
          </a:xfrm>
        </p:spPr>
        <p:txBody>
          <a:bodyPr>
            <a:noAutofit/>
          </a:bodyPr>
          <a:lstStyle/>
          <a:p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Rothwell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J., Introduction to the Cold Fusion Experiments of Dr. Melvin Miles. Infinite Energy, 1997. 3(15/16): p. 27. Revised and updated, 2004.</a:t>
            </a:r>
          </a:p>
        </p:txBody>
      </p:sp>
      <p:sp>
        <p:nvSpPr>
          <p:cNvPr id="2" name="Rectangle 1"/>
          <p:cNvSpPr/>
          <p:nvPr/>
        </p:nvSpPr>
        <p:spPr>
          <a:xfrm>
            <a:off x="2620943" y="1351960"/>
            <a:ext cx="4572000" cy="677108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sz="1400" dirty="0"/>
              <a:t>Introduction to the Cold Fusion </a:t>
            </a:r>
          </a:p>
          <a:p>
            <a:pPr algn="ctr"/>
            <a:r>
              <a:rPr lang="en-US" sz="1400" dirty="0"/>
              <a:t>Experiments of Melvin Miles</a:t>
            </a:r>
            <a:br>
              <a:rPr lang="en-US" sz="1400" dirty="0"/>
            </a:br>
            <a:r>
              <a:rPr lang="en-US" sz="1000" dirty="0"/>
              <a:t>Jed </a:t>
            </a:r>
            <a:r>
              <a:rPr lang="en-US" sz="1000" dirty="0" err="1"/>
              <a:t>Rothwell</a:t>
            </a:r>
            <a:r>
              <a:rPr lang="en-US" sz="1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83745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>
        <p:fade/>
      </p:transition>
    </mc:Choice>
    <mc:Fallback>
      <p:transition xmlns:p14="http://schemas.microsoft.com/office/powerpoint/2010/main" spd="med" advClick="0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57" descr="Rothwell introduction Mel Miles Exp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58" t="19912" r="10454" b="44941"/>
          <a:stretch/>
        </p:blipFill>
        <p:spPr>
          <a:xfrm>
            <a:off x="352115" y="1117589"/>
            <a:ext cx="8900900" cy="4913964"/>
          </a:xfrm>
          <a:prstGeom prst="rect">
            <a:avLst/>
          </a:prstGeom>
        </p:spPr>
      </p:pic>
      <p:sp>
        <p:nvSpPr>
          <p:cNvPr id="13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25" name="Subtitle 2"/>
          <p:cNvSpPr txBox="1">
            <a:spLocks/>
          </p:cNvSpPr>
          <p:nvPr/>
        </p:nvSpPr>
        <p:spPr>
          <a:xfrm>
            <a:off x="317511" y="6433474"/>
            <a:ext cx="8531409" cy="24075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100" dirty="0" err="1">
                <a:solidFill>
                  <a:schemeClr val="tx1">
                    <a:lumMod val="50000"/>
                    <a:lumOff val="50000"/>
                  </a:schemeClr>
                </a:solidFill>
              </a:rPr>
              <a:t>Rothwell</a:t>
            </a:r>
            <a:r>
              <a:rPr lang="en-US" sz="110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, J., Introduction to the Cold Fusion Experiments of Dr. Melvin Miles. Infinite Energy, 1997. 3(15/16): p. 27. Revised and updated, 2004.</a:t>
            </a:r>
          </a:p>
        </p:txBody>
      </p:sp>
      <p:sp>
        <p:nvSpPr>
          <p:cNvPr id="59" name="Right Arrow 58"/>
          <p:cNvSpPr/>
          <p:nvPr/>
        </p:nvSpPr>
        <p:spPr>
          <a:xfrm>
            <a:off x="417135" y="3073177"/>
            <a:ext cx="273931" cy="89297"/>
          </a:xfrm>
          <a:prstGeom prst="right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1" name="Straight Connector 60"/>
          <p:cNvCxnSpPr/>
          <p:nvPr/>
        </p:nvCxnSpPr>
        <p:spPr>
          <a:xfrm flipV="1">
            <a:off x="4022651" y="3052657"/>
            <a:ext cx="338939" cy="148924"/>
          </a:xfrm>
          <a:prstGeom prst="line">
            <a:avLst/>
          </a:prstGeom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7" name="TextBox 76"/>
          <p:cNvSpPr txBox="1"/>
          <p:nvPr/>
        </p:nvSpPr>
        <p:spPr>
          <a:xfrm>
            <a:off x="4642034" y="2957210"/>
            <a:ext cx="3443633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00" dirty="0" smtClean="0">
                <a:latin typeface="Courier New"/>
                <a:cs typeface="Courier New"/>
              </a:rPr>
              <a:t>8/9 with NHE Japan in Sapporo</a:t>
            </a:r>
            <a:endParaRPr lang="en-US" sz="1300" dirty="0">
              <a:latin typeface="Courier New"/>
              <a:cs typeface="Courier New"/>
            </a:endParaRPr>
          </a:p>
        </p:txBody>
      </p:sp>
    </p:spTree>
    <p:extLst>
      <p:ext uri="{BB962C8B-B14F-4D97-AF65-F5344CB8AC3E}">
        <p14:creationId xmlns:p14="http://schemas.microsoft.com/office/powerpoint/2010/main" val="169837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pic>
        <p:nvPicPr>
          <p:cNvPr id="6" name="Picture 5" descr="NRL Cathode Table (includes PdB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403" t="1970" b="24630"/>
          <a:stretch/>
        </p:blipFill>
        <p:spPr>
          <a:xfrm>
            <a:off x="1763568" y="1539875"/>
            <a:ext cx="5299364" cy="4730750"/>
          </a:xfrm>
          <a:prstGeom prst="rect">
            <a:avLst/>
          </a:prstGeom>
        </p:spPr>
      </p:pic>
      <p:sp>
        <p:nvSpPr>
          <p:cNvPr id="7" name="Title 1"/>
          <p:cNvSpPr txBox="1">
            <a:spLocks/>
          </p:cNvSpPr>
          <p:nvPr/>
        </p:nvSpPr>
        <p:spPr>
          <a:xfrm>
            <a:off x="814388" y="1091330"/>
            <a:ext cx="7515225" cy="448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ANOMALOUS EFFECTS IN DEUTERATED </a:t>
            </a:r>
            <a:r>
              <a:rPr lang="en-US" sz="2000" dirty="0" smtClean="0"/>
              <a:t>SYSTEMS</a:t>
            </a:r>
            <a:endParaRPr lang="en-US" sz="2000" dirty="0"/>
          </a:p>
          <a:p>
            <a:r>
              <a:rPr lang="en-US" sz="1400" dirty="0"/>
              <a:t>Melvin H. </a:t>
            </a:r>
            <a:r>
              <a:rPr lang="en-US" sz="1400" dirty="0" smtClean="0"/>
              <a:t>Miles, Benjamin </a:t>
            </a:r>
            <a:r>
              <a:rPr lang="en-US" sz="1400" dirty="0"/>
              <a:t>F. </a:t>
            </a:r>
            <a:r>
              <a:rPr lang="en-US" sz="1400" dirty="0" smtClean="0"/>
              <a:t>Bush, Kendall </a:t>
            </a:r>
            <a:r>
              <a:rPr lang="en-US" sz="1400" dirty="0"/>
              <a:t>B. Johnson</a:t>
            </a:r>
          </a:p>
          <a:p>
            <a:r>
              <a:rPr lang="en-US" sz="1400" dirty="0" smtClean="0"/>
              <a:t>Naval Air Warfare Center, China Lake  09/96</a:t>
            </a:r>
            <a:endParaRPr lang="en-US" sz="1400" dirty="0"/>
          </a:p>
        </p:txBody>
      </p:sp>
      <p:sp>
        <p:nvSpPr>
          <p:cNvPr id="12" name="Rectangle 11"/>
          <p:cNvSpPr/>
          <p:nvPr/>
        </p:nvSpPr>
        <p:spPr>
          <a:xfrm>
            <a:off x="2780393" y="2303339"/>
            <a:ext cx="3519715" cy="1034948"/>
          </a:xfrm>
          <a:prstGeom prst="rect">
            <a:avLst/>
          </a:prstGeom>
          <a:noFill/>
          <a:ln w="2540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049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685800" y="335680"/>
            <a:ext cx="7772400" cy="4788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500" dirty="0">
                <a:solidFill>
                  <a:srgbClr val="000000"/>
                </a:solidFill>
              </a:rPr>
              <a:t>LEAP: The LENRIA Experiment and Analysis Program</a:t>
            </a:r>
            <a:endParaRPr lang="en-US" sz="2500" dirty="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814388" y="1091330"/>
            <a:ext cx="7515225" cy="44854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4572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dirty="0"/>
              <a:t>ANOMALOUS EFFECTS IN DEUTERATED </a:t>
            </a:r>
            <a:r>
              <a:rPr lang="en-US" sz="2000" dirty="0" smtClean="0"/>
              <a:t>SYSTEMS</a:t>
            </a:r>
            <a:endParaRPr lang="en-US" sz="2000" dirty="0"/>
          </a:p>
          <a:p>
            <a:r>
              <a:rPr lang="en-US" sz="1400" dirty="0"/>
              <a:t>Melvin H. </a:t>
            </a:r>
            <a:r>
              <a:rPr lang="en-US" sz="1400" dirty="0" smtClean="0"/>
              <a:t>Miles, Benjamin </a:t>
            </a:r>
            <a:r>
              <a:rPr lang="en-US" sz="1400" dirty="0"/>
              <a:t>F. </a:t>
            </a:r>
            <a:r>
              <a:rPr lang="en-US" sz="1400" dirty="0" smtClean="0"/>
              <a:t>Bush, Kendall </a:t>
            </a:r>
            <a:r>
              <a:rPr lang="en-US" sz="1400" dirty="0"/>
              <a:t>B. Johnson</a:t>
            </a:r>
          </a:p>
          <a:p>
            <a:r>
              <a:rPr lang="en-US" sz="1400" dirty="0" smtClean="0"/>
              <a:t>Naval Air Warfare Center, China Lake  09/96</a:t>
            </a:r>
            <a:endParaRPr lang="en-US" sz="1400" dirty="0"/>
          </a:p>
        </p:txBody>
      </p:sp>
      <p:pic>
        <p:nvPicPr>
          <p:cNvPr id="10" name="Picture 9" descr="NRL Cathode Table (includes PdB).pdf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89" t="13581" r="14126" b="70297"/>
          <a:stretch/>
        </p:blipFill>
        <p:spPr>
          <a:xfrm>
            <a:off x="414194" y="2361364"/>
            <a:ext cx="8224629" cy="2335126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6339995" y="4765535"/>
            <a:ext cx="13264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/>
                <a:cs typeface="Times New Roman"/>
              </a:rPr>
              <a:t>1/1  NHE Japan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339995" y="5186839"/>
            <a:ext cx="862924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>
                <a:latin typeface="Times New Roman"/>
                <a:cs typeface="Times New Roman"/>
              </a:rPr>
              <a:t>1/1  </a:t>
            </a:r>
            <a:r>
              <a:rPr lang="en-US" sz="1400" dirty="0" smtClean="0">
                <a:latin typeface="Times New Roman"/>
                <a:cs typeface="Times New Roman"/>
              </a:rPr>
              <a:t>NRL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6333531" y="5612219"/>
            <a:ext cx="172545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u="sng" dirty="0">
                <a:latin typeface="Times New Roman"/>
                <a:cs typeface="Times New Roman"/>
              </a:rPr>
              <a:t>1/1  </a:t>
            </a:r>
            <a:r>
              <a:rPr lang="en-US" sz="1400" u="sng" dirty="0" smtClean="0">
                <a:latin typeface="Times New Roman"/>
                <a:cs typeface="Times New Roman"/>
              </a:rPr>
              <a:t>Miles Ridgecrest</a:t>
            </a:r>
            <a:endParaRPr lang="en-US" sz="1400" u="sng" dirty="0">
              <a:latin typeface="Times New Roman"/>
              <a:cs typeface="Times New Roman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6341266" y="6034006"/>
            <a:ext cx="18285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dirty="0" smtClean="0">
                <a:latin typeface="Times New Roman"/>
                <a:cs typeface="Times New Roman"/>
              </a:rPr>
              <a:t>10/11  Aggregate </a:t>
            </a:r>
            <a:r>
              <a:rPr lang="en-US" sz="1400" dirty="0" err="1" smtClean="0">
                <a:latin typeface="Times New Roman"/>
                <a:cs typeface="Times New Roman"/>
              </a:rPr>
              <a:t>Pd</a:t>
            </a:r>
            <a:r>
              <a:rPr lang="en-US" sz="1400" dirty="0" smtClean="0">
                <a:latin typeface="Times New Roman"/>
                <a:cs typeface="Times New Roman"/>
              </a:rPr>
              <a:t>-B</a:t>
            </a:r>
            <a:endParaRPr lang="en-US" sz="1400" dirty="0">
              <a:latin typeface="Times New Roman"/>
              <a:cs typeface="Times New Roman"/>
            </a:endParaRPr>
          </a:p>
        </p:txBody>
      </p:sp>
      <p:cxnSp>
        <p:nvCxnSpPr>
          <p:cNvPr id="15" name="Straight Connector 14"/>
          <p:cNvCxnSpPr/>
          <p:nvPr/>
        </p:nvCxnSpPr>
        <p:spPr>
          <a:xfrm>
            <a:off x="6434667" y="6341783"/>
            <a:ext cx="399143" cy="0"/>
          </a:xfrm>
          <a:prstGeom prst="line">
            <a:avLst/>
          </a:prstGeom>
          <a:ln>
            <a:solidFill>
              <a:srgbClr val="008000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ctangle 15"/>
          <p:cNvSpPr/>
          <p:nvPr/>
        </p:nvSpPr>
        <p:spPr>
          <a:xfrm>
            <a:off x="6599059" y="3643469"/>
            <a:ext cx="26161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Times New Roman"/>
                <a:cs typeface="Times New Roman"/>
              </a:rPr>
              <a:t>*</a:t>
            </a:r>
            <a:endParaRPr lang="en-US" sz="1000" dirty="0"/>
          </a:p>
        </p:txBody>
      </p:sp>
      <p:sp>
        <p:nvSpPr>
          <p:cNvPr id="17" name="Rectangle 16"/>
          <p:cNvSpPr/>
          <p:nvPr/>
        </p:nvSpPr>
        <p:spPr>
          <a:xfrm>
            <a:off x="7005998" y="5206357"/>
            <a:ext cx="325730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000" dirty="0">
                <a:latin typeface="Times New Roman"/>
                <a:cs typeface="Times New Roman"/>
              </a:rPr>
              <a:t>**</a:t>
            </a:r>
            <a:endParaRPr lang="en-US" sz="1000" dirty="0">
              <a:latin typeface="Times New Roman"/>
              <a:cs typeface="Times New Roman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46198" y="6222371"/>
            <a:ext cx="33121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Times New Roman"/>
                <a:cs typeface="Times New Roman"/>
              </a:rPr>
              <a:t>**</a:t>
            </a:r>
            <a:r>
              <a:rPr lang="en-US" sz="1200" dirty="0" smtClean="0">
                <a:latin typeface="Times New Roman"/>
                <a:cs typeface="Times New Roman"/>
              </a:rPr>
              <a:t> Excess heat measured before calorimeter failure</a:t>
            </a:r>
            <a:endParaRPr lang="en-US" sz="1200" dirty="0">
              <a:latin typeface="Times New Roman"/>
              <a:cs typeface="Times New Roman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813933" y="5985015"/>
            <a:ext cx="3595856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000" dirty="0" smtClean="0">
                <a:latin typeface="Times New Roman"/>
                <a:cs typeface="Times New Roman"/>
              </a:rPr>
              <a:t>*</a:t>
            </a:r>
            <a:r>
              <a:rPr lang="en-US" sz="1200" dirty="0">
                <a:latin typeface="Times New Roman"/>
                <a:cs typeface="Times New Roman"/>
              </a:rPr>
              <a:t> </a:t>
            </a:r>
            <a:r>
              <a:rPr lang="en-US" sz="1200" dirty="0" smtClean="0">
                <a:latin typeface="Times New Roman"/>
                <a:cs typeface="Times New Roman"/>
              </a:rPr>
              <a:t>Non-performing cathode was observed to have defect</a:t>
            </a:r>
            <a:endParaRPr lang="en-US" sz="1200" dirty="0">
              <a:latin typeface="Times New Roman"/>
              <a:cs typeface="Times New Roman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1060006" y="5073312"/>
            <a:ext cx="42014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 smtClean="0">
                <a:latin typeface="Times New Roman"/>
                <a:cs typeface="Times New Roman"/>
              </a:rPr>
              <a:t>Solid experimental base behind the experiment we chose.</a:t>
            </a:r>
            <a:endParaRPr lang="en-US" sz="2000" dirty="0">
              <a:latin typeface="Times New Roman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127374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16433</TotalTime>
  <Words>1359</Words>
  <Application>Microsoft Macintosh PowerPoint</Application>
  <PresentationFormat>On-screen Show (4:3)</PresentationFormat>
  <Paragraphs>194</Paragraphs>
  <Slides>59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59</vt:i4>
      </vt:variant>
    </vt:vector>
  </HeadingPairs>
  <TitlesOfParts>
    <vt:vector size="60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LEAP: The LENRIA Experiment and Analysis Program</vt:lpstr>
      <vt:lpstr>PowerPoint Presentation</vt:lpstr>
      <vt:lpstr>PowerPoint Presentation</vt:lpstr>
      <vt:lpstr>PowerPoint Presentation</vt:lpstr>
      <vt:lpstr>PowerPoint Presentation</vt:lpstr>
      <vt:lpstr>New Hydrogen Energy Laboratory (NHE)   Sponsored by New Energy Development Organization (NEDO)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Off to See Mel Assist Mel in looking for Pd-B A2 NHE Cathode</vt:lpstr>
      <vt:lpstr>PowerPoint Presentation</vt:lpstr>
      <vt:lpstr>PowerPoint Presentation</vt:lpstr>
      <vt:lpstr>Search for A2 Cathode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Dr. Melvin Miles Ridgecrest Lab Bench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“Dr. Imam's Pd-B cathodes have now shown excess heat  using four different calorimeters” </vt:lpstr>
      <vt:lpstr>LENRIA (Los Angeles) Development Lab Bench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Cathode Yield      Pd-B 0.75% Ingot 84.6 grams</vt:lpstr>
      <vt:lpstr>Four Quadrants of Performance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the Cold Fusion Experiments of Melvin Miles Jed Rothwell </dc:title>
  <dc:creator>Microsoft Office User</dc:creator>
  <cp:lastModifiedBy>Microsoft Office User</cp:lastModifiedBy>
  <cp:revision>278</cp:revision>
  <dcterms:created xsi:type="dcterms:W3CDTF">2017-05-27T21:29:10Z</dcterms:created>
  <dcterms:modified xsi:type="dcterms:W3CDTF">2017-06-15T01:33:50Z</dcterms:modified>
</cp:coreProperties>
</file>