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256" r:id="rId2"/>
    <p:sldId id="320" r:id="rId3"/>
    <p:sldId id="309" r:id="rId4"/>
    <p:sldId id="263" r:id="rId5"/>
    <p:sldId id="310" r:id="rId6"/>
    <p:sldId id="313" r:id="rId7"/>
    <p:sldId id="281" r:id="rId8"/>
    <p:sldId id="295" r:id="rId9"/>
    <p:sldId id="312" r:id="rId10"/>
    <p:sldId id="311" r:id="rId11"/>
    <p:sldId id="287" r:id="rId12"/>
    <p:sldId id="264" r:id="rId13"/>
    <p:sldId id="319" r:id="rId14"/>
    <p:sldId id="318" r:id="rId15"/>
    <p:sldId id="317" r:id="rId16"/>
    <p:sldId id="289" r:id="rId17"/>
    <p:sldId id="288" r:id="rId18"/>
    <p:sldId id="304" r:id="rId19"/>
    <p:sldId id="279" r:id="rId20"/>
    <p:sldId id="315" r:id="rId21"/>
    <p:sldId id="316" r:id="rId22"/>
    <p:sldId id="314" r:id="rId23"/>
    <p:sldId id="308" r:id="rId2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4" autoAdjust="0"/>
    <p:restoredTop sz="94660"/>
  </p:normalViewPr>
  <p:slideViewPr>
    <p:cSldViewPr>
      <p:cViewPr>
        <p:scale>
          <a:sx n="62" d="100"/>
          <a:sy n="62" d="100"/>
        </p:scale>
        <p:origin x="-1412" y="-38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5607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6B999A1-C686-4D91-ADF7-D33448F7DA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4180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8AA3386-59A4-4472-BF10-A8290D40E473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584D3EBE-E3E0-47C9-A3FD-F8876B14DB3D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GB" altLang="it-IT">
              <a:latin typeface="Arial" charset="0"/>
            </a:endParaRPr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>
                <a:latin typeface="Times New Roman" pitchFamily="18" charset="0"/>
              </a:rPr>
              <a:t>Unobserved radioactivity predicted.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5715060-8280-40AD-AD5F-4F25A3F94484}" type="slidenum">
              <a:rPr lang="en-GB" altLang="en-US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C6B999A1-C686-4D91-ADF7-D33448F7DAF5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4044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65C56B9-0332-4E3D-8ABD-779047084FA8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358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58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mtClean="0">
                <a:latin typeface="Calibri" pitchFamily="34" charset="0"/>
                <a:ea typeface="Microsoft YaHei" pitchFamily="34" charset="-122"/>
              </a:rPr>
              <a:t>Many theories ignore how nuclear energy is converted into heat.</a:t>
            </a:r>
          </a:p>
        </p:txBody>
      </p:sp>
      <p:sp>
        <p:nvSpPr>
          <p:cNvPr id="35845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C8C040B1-E9AF-4D9B-B68D-AB9CF8855754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EE76F4F-217F-4ACB-BA0D-254C7CF9B090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789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mtClean="0">
                <a:latin typeface="Calibri" pitchFamily="34" charset="0"/>
                <a:ea typeface="Microsoft YaHei" pitchFamily="34" charset="-122"/>
              </a:rPr>
              <a:t>The model requires more ad hoc parameters than the reactions it predicts.</a:t>
            </a: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D638B47-CED4-4A71-A67D-21B7C31D2192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5EC4CD6-1E99-4351-B45F-8AFF53527277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686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mtClean="0">
                <a:latin typeface="Calibri" pitchFamily="34" charset="0"/>
                <a:ea typeface="Microsoft YaHei" pitchFamily="34" charset="-122"/>
              </a:rPr>
              <a:t>The model requires more ad hoc parameters than the reactions it predicts.</a:t>
            </a:r>
          </a:p>
        </p:txBody>
      </p:sp>
      <p:sp>
        <p:nvSpPr>
          <p:cNvPr id="36869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8262832-2112-42C9-A052-FC3F41782436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D0215BF-31B7-475C-BC54-B0D8597D7E43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891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it-IT" dirty="0" smtClean="0"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FA82BE1-B526-41E9-B7B1-2515027923C4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0786548-5AC3-4084-8AE3-5CC4BA4656E9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399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994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mtClean="0">
                <a:latin typeface="Calibri" pitchFamily="34" charset="0"/>
                <a:ea typeface="Microsoft YaHei" pitchFamily="34" charset="-122"/>
              </a:rPr>
              <a:t>Many theories ignore how nuclear energy is converted into heat.</a:t>
            </a:r>
          </a:p>
        </p:txBody>
      </p:sp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9FBC5EDD-34BC-4BCD-9A92-59748A081576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DAA33EF-EA49-4319-BB7E-3CEB8EBAF66D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409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096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dirty="0" smtClean="0">
                <a:latin typeface="Calibri" pitchFamily="34" charset="0"/>
                <a:ea typeface="Microsoft YaHei" pitchFamily="34" charset="-122"/>
              </a:rPr>
              <a:t>Jean Luc may wish to comment on this!</a:t>
            </a: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C605B2B3-A32D-4BB9-9C8F-21C2312379F4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2C81456-3F60-45A3-B5A9-DA0368D53518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419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198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z="1200" b="0" baseline="30000" dirty="0" smtClean="0"/>
              <a:t>A</a:t>
            </a:r>
            <a:r>
              <a:rPr lang="en-GB" altLang="it-IT" sz="1200" b="0" dirty="0" smtClean="0"/>
              <a:t>n is a </a:t>
            </a:r>
            <a:r>
              <a:rPr lang="en-GB" altLang="it-IT" sz="1200" b="0" dirty="0" err="1" smtClean="0"/>
              <a:t>polyneutron</a:t>
            </a:r>
            <a:r>
              <a:rPr lang="en-GB" altLang="it-IT" sz="1200" b="0" dirty="0" smtClean="0"/>
              <a:t> of</a:t>
            </a:r>
            <a:r>
              <a:rPr lang="en-GB" altLang="it-IT" sz="1200" b="0" baseline="0" dirty="0" smtClean="0"/>
              <a:t> A </a:t>
            </a:r>
            <a:r>
              <a:rPr lang="en-GB" altLang="it-IT" sz="1200" b="0" baseline="0" dirty="0" err="1" smtClean="0"/>
              <a:t>amu</a:t>
            </a:r>
            <a:endParaRPr lang="en-GB" altLang="it-IT" b="0" dirty="0" smtClean="0"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41989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5B46863A-0866-48C1-B2E4-84E5081B5361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EB4C6F1-9BFF-49BD-B0B4-6DEBB08F2828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430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301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it-IT" dirty="0" smtClean="0"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CD34473-383F-4ECE-A4F2-E3DE272E5D2C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69349A4-638F-4FF7-88DD-E2B81B0E3FA8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it-IT" smtClean="0">
                <a:latin typeface="Times New Roman" pitchFamily="18" charset="0"/>
              </a:rPr>
              <a:t>First few slides will be about systematic testing.</a:t>
            </a: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D3E2373-64FA-4EDF-A428-893E96853F79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3025052-846F-48F4-9EC7-BDD162E5DA20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440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403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mtClean="0">
                <a:latin typeface="Calibri" pitchFamily="34" charset="0"/>
                <a:ea typeface="Microsoft YaHei" pitchFamily="34" charset="-122"/>
              </a:rPr>
              <a:t>ENP explains and predicts many phenomena.</a:t>
            </a: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3B0F6A6-E771-4ACD-AB50-199ED8CC0232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F72BBD0-9CA0-4F12-881B-63FB47D61962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506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it-IT" smtClean="0">
                <a:latin typeface="Calibri" pitchFamily="34" charset="0"/>
                <a:ea typeface="Microsoft YaHei" pitchFamily="34" charset="-122"/>
              </a:rPr>
              <a:t>ENP explains and predicts many phenomena.</a:t>
            </a:r>
          </a:p>
        </p:txBody>
      </p:sp>
      <p:sp>
        <p:nvSpPr>
          <p:cNvPr id="45061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775622C-09C9-4B38-B29A-10E9004043A8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168BA29-F492-42C0-91AC-2D7264E4CC90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460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608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altLang="it-IT" smtClean="0"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46085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FCD658C-6172-426D-B6D3-E209F1E7AB6A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FA48F74-2B2D-4D4B-B2A8-CC88A9064149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it-IT" smtClean="0">
                <a:latin typeface="Times New Roman" pitchFamily="18" charset="0"/>
              </a:rPr>
              <a:t>First few slides will be about systematic testing.</a:t>
            </a:r>
          </a:p>
        </p:txBody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F120EC47-AEFA-44DD-968C-FB7EC31D460D}" type="slidenum">
              <a:rPr lang="en-GB" altLang="it-IT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it-IT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C5746E5-98B6-4E9F-94DC-A84004934A15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CC2DA98-E610-4D48-AFE3-BB712A8E19AA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it-IT" dirty="0" err="1" smtClean="0">
                <a:latin typeface="Times New Roman" pitchFamily="18" charset="0"/>
              </a:rPr>
              <a:t>p+d</a:t>
            </a:r>
            <a:r>
              <a:rPr lang="en-US" altLang="it-IT" baseline="0" dirty="0" smtClean="0">
                <a:latin typeface="Times New Roman" pitchFamily="18" charset="0"/>
              </a:rPr>
              <a:t> </a:t>
            </a:r>
            <a:r>
              <a:rPr lang="en-US" altLang="it-IT" baseline="0" dirty="0" smtClean="0">
                <a:latin typeface="Times New Roman" pitchFamily="18" charset="0"/>
                <a:sym typeface="Wingdings" panose="05000000000000000000" pitchFamily="2" charset="2"/>
              </a:rPr>
              <a:t> 3He is 14 orders of magnitude more likely than </a:t>
            </a:r>
            <a:r>
              <a:rPr lang="en-US" altLang="it-IT" baseline="0" dirty="0" err="1" smtClean="0">
                <a:latin typeface="Times New Roman" pitchFamily="18" charset="0"/>
                <a:sym typeface="Wingdings" panose="05000000000000000000" pitchFamily="2" charset="2"/>
              </a:rPr>
              <a:t>d+d</a:t>
            </a:r>
            <a:r>
              <a:rPr lang="en-US" altLang="it-IT" baseline="0" dirty="0" smtClean="0">
                <a:latin typeface="Times New Roman" pitchFamily="18" charset="0"/>
                <a:sym typeface="Wingdings" panose="05000000000000000000" pitchFamily="2" charset="2"/>
              </a:rPr>
              <a:t> </a:t>
            </a:r>
            <a:endParaRPr lang="en-US" altLang="it-IT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7CC13DC-71D4-4510-8EBE-F89932985CB5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granules visible</a:t>
            </a:r>
            <a:r>
              <a:rPr lang="en-US" baseline="0" dirty="0" smtClean="0"/>
              <a:t> are a eutectic melting at 1000 </a:t>
            </a:r>
            <a:r>
              <a:rPr lang="en-US" baseline="0" dirty="0" smtClean="0"/>
              <a:t>C but the Nickel was at &lt; 400 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C6B999A1-C686-4D91-ADF7-D33448F7DAF5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6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3EDDF25-E859-4008-8B82-D4B917DD54DD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A6D15A1-8A8F-4F10-B8F7-C43EC7D605DD}" type="slidenum">
              <a:rPr lang="en-GB" altLang="it-IT" smtClean="0">
                <a:latin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GB" altLang="it-IT" smtClean="0">
              <a:latin typeface="Arial" charset="0"/>
            </a:endParaRPr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it-IT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19570-55EC-4C52-AAA8-9A20C3391AB7}" type="datetime1">
              <a:rPr lang="en-US" smtClean="0"/>
              <a:t>9/4/2021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Collis IWAHLM 14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E3D65-0AFB-406C-9E90-D20196EE66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562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3B72B-61F9-4FD4-A2CD-427FE034E681}" type="datetime1">
              <a:rPr lang="en-US" smtClean="0"/>
              <a:t>9/4/2021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Collis IWAHLM 14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A39A5-D93C-481D-9FBF-CAD42B1051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939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833438"/>
            <a:ext cx="1944688" cy="5251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3438" y="833438"/>
            <a:ext cx="5681662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6CC53-E0E0-40B6-A07A-55A31C5E6278}" type="datetime1">
              <a:rPr lang="en-US" smtClean="0"/>
              <a:t>9/4/2021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Collis IWAHLM 14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F0B03-6CF0-4A1F-8651-3B98EA065A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307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D5B3F-F4B5-4D9C-A5EF-0DE1B384A947}" type="datetime1">
              <a:rPr lang="en-US" smtClean="0"/>
              <a:t>9/4/2021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Collis IWAHLM 14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33CEE-0CFF-4D02-8EB7-E34A5C92E4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081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87FAF-A945-4D14-9897-E77E76535B20}" type="datetime1">
              <a:rPr lang="en-US" smtClean="0"/>
              <a:t>9/4/2021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Collis IWAHLM 14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DB2DA-23D1-4F5E-A5F6-93FEFD77D5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01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68725" cy="3722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9325" y="2362200"/>
            <a:ext cx="3770313" cy="3722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4F2A1-6A36-476D-9AD9-90E4F775DAB5}" type="datetime1">
              <a:rPr lang="en-US" smtClean="0"/>
              <a:t>9/4/2021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Collis IWAHLM 14</a:t>
            </a:r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11119-5EA2-4359-BB03-EE92C8F1D1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846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42796-9F0E-48AA-B1E1-FD98301B95BA}" type="datetime1">
              <a:rPr lang="en-US" smtClean="0"/>
              <a:t>9/4/2021</a:t>
            </a:fld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Collis IWAHLM 14</a:t>
            </a:r>
            <a:endParaRPr lang="en-GB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D7880-F3ED-4BE8-AE09-AE2FD744FC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107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FD3EF-D41C-4AE6-AC3A-A992391CCF0E}" type="datetime1">
              <a:rPr lang="en-US" smtClean="0"/>
              <a:t>9/4/2021</a:t>
            </a:fld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Collis IWAHLM 14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0C537-E005-4007-A550-137D740990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707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E50F3-888E-4ED7-BCB2-0838DAE53B9B}" type="datetime1">
              <a:rPr lang="en-US" smtClean="0"/>
              <a:t>9/4/2021</a:t>
            </a:fld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Collis IWAHLM 14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36E19-4383-4DDB-B5DB-A86F017749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471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80E2F-775C-4BAD-AAC6-8BC5F8DD4650}" type="datetime1">
              <a:rPr lang="en-US" smtClean="0"/>
              <a:t>9/4/2021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Collis IWAHLM 14</a:t>
            </a:r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8B401-DD60-4FC4-BFAD-C1D997081F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061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4814E-D9CF-453F-A7FB-A50F9CB66F22}" type="datetime1">
              <a:rPr lang="en-US" smtClean="0"/>
              <a:t>9/4/2021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Collis IWAHLM 14</a:t>
            </a:r>
            <a:endParaRPr lang="en-GB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610D9-0E32-4077-8D2D-7A954BBF93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308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0"/>
            <a:ext cx="7618413" cy="6856413"/>
            <a:chOff x="0" y="0"/>
            <a:chExt cx="4799" cy="4319"/>
          </a:xfrm>
        </p:grpSpPr>
        <p:grpSp>
          <p:nvGrpSpPr>
            <p:cNvPr id="1032" name="Group 2"/>
            <p:cNvGrpSpPr>
              <a:grpSpLocks/>
            </p:cNvGrpSpPr>
            <p:nvPr/>
          </p:nvGrpSpPr>
          <p:grpSpPr bwMode="auto">
            <a:xfrm>
              <a:off x="0" y="0"/>
              <a:ext cx="2015" cy="4319"/>
              <a:chOff x="0" y="0"/>
              <a:chExt cx="2015" cy="4319"/>
            </a:xfrm>
          </p:grpSpPr>
          <p:sp>
            <p:nvSpPr>
              <p:cNvPr id="2" name="Rectangl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9" cy="4319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it-IT" altLang="it-IT"/>
              </a:p>
            </p:txBody>
          </p:sp>
          <p:sp>
            <p:nvSpPr>
              <p:cNvPr id="1037" name="Freeform 4"/>
              <p:cNvSpPr>
                <a:spLocks noChangeArrowheads="1"/>
              </p:cNvSpPr>
              <p:nvPr/>
            </p:nvSpPr>
            <p:spPr bwMode="auto">
              <a:xfrm>
                <a:off x="288" y="0"/>
                <a:ext cx="1727" cy="734"/>
              </a:xfrm>
              <a:custGeom>
                <a:avLst/>
                <a:gdLst>
                  <a:gd name="T0" fmla="*/ 1717 w 1728"/>
                  <a:gd name="T1" fmla="*/ 0 h 735"/>
                  <a:gd name="T2" fmla="*/ 1717 w 1728"/>
                  <a:gd name="T3" fmla="*/ 469 h 735"/>
                  <a:gd name="T4" fmla="*/ 380 w 1728"/>
                  <a:gd name="T5" fmla="*/ 471 h 735"/>
                  <a:gd name="T6" fmla="*/ 354 w 1728"/>
                  <a:gd name="T7" fmla="*/ 469 h 735"/>
                  <a:gd name="T8" fmla="*/ 308 w 1728"/>
                  <a:gd name="T9" fmla="*/ 478 h 735"/>
                  <a:gd name="T10" fmla="*/ 246 w 1728"/>
                  <a:gd name="T11" fmla="*/ 520 h 735"/>
                  <a:gd name="T12" fmla="*/ 206 w 1728"/>
                  <a:gd name="T13" fmla="*/ 586 h 735"/>
                  <a:gd name="T14" fmla="*/ 192 w 1728"/>
                  <a:gd name="T15" fmla="*/ 655 h 735"/>
                  <a:gd name="T16" fmla="*/ 192 w 1728"/>
                  <a:gd name="T17" fmla="*/ 724 h 735"/>
                  <a:gd name="T18" fmla="*/ 0 w 1728"/>
                  <a:gd name="T19" fmla="*/ 724 h 735"/>
                  <a:gd name="T20" fmla="*/ 0 w 1728"/>
                  <a:gd name="T21" fmla="*/ 469 h 735"/>
                  <a:gd name="T22" fmla="*/ 0 w 1728"/>
                  <a:gd name="T23" fmla="*/ 0 h 735"/>
                  <a:gd name="T24" fmla="*/ 1717 w 1728"/>
                  <a:gd name="T25" fmla="*/ 0 h 7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28"/>
                  <a:gd name="T40" fmla="*/ 0 h 735"/>
                  <a:gd name="T41" fmla="*/ 1728 w 1728"/>
                  <a:gd name="T42" fmla="*/ 735 h 73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33" name="Group 5"/>
            <p:cNvGrpSpPr>
              <a:grpSpLocks/>
            </p:cNvGrpSpPr>
            <p:nvPr/>
          </p:nvGrpSpPr>
          <p:grpSpPr bwMode="auto">
            <a:xfrm>
              <a:off x="144" y="1248"/>
              <a:ext cx="4655" cy="200"/>
              <a:chOff x="144" y="1248"/>
              <a:chExt cx="4655" cy="200"/>
            </a:xfrm>
          </p:grpSpPr>
          <p:sp>
            <p:nvSpPr>
              <p:cNvPr id="3" name="AutoShape 6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5" cy="199"/>
              </a:xfrm>
              <a:prstGeom prst="roundRect">
                <a:avLst>
                  <a:gd name="adj" fmla="val 0"/>
                </a:avLst>
              </a:prstGeom>
              <a:solidFill>
                <a:srgbClr val="003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it-IT" altLang="it-IT"/>
              </a:p>
            </p:txBody>
          </p:sp>
          <p:sp>
            <p:nvSpPr>
              <p:cNvPr id="4" name="AutoShape 7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7" cy="200"/>
              </a:xfrm>
              <a:prstGeom prst="flowChartDelay">
                <a:avLst/>
              </a:prstGeom>
              <a:solidFill>
                <a:srgbClr val="003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it-IT" altLang="it-IT"/>
              </a:p>
            </p:txBody>
          </p:sp>
        </p:grpSp>
      </p:grp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833438" y="833438"/>
            <a:ext cx="777875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 smtClean="0"/>
              <a:t>Fate clic per modificare il formato del testo del titolo</a:t>
            </a: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1438" cy="372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 smtClean="0"/>
              <a:t>Fate clic per modificare il formato del testo della struttura</a:t>
            </a:r>
          </a:p>
          <a:p>
            <a:pPr lvl="1"/>
            <a:r>
              <a:rPr lang="en-GB" altLang="it-IT" smtClean="0"/>
              <a:t>Secondo livello struttura</a:t>
            </a:r>
          </a:p>
          <a:p>
            <a:pPr lvl="2"/>
            <a:r>
              <a:rPr lang="en-GB" altLang="it-IT" smtClean="0"/>
              <a:t>Terzo livello struttura</a:t>
            </a:r>
          </a:p>
          <a:p>
            <a:pPr lvl="3"/>
            <a:r>
              <a:rPr lang="en-GB" altLang="it-IT" smtClean="0"/>
              <a:t>Quarto livello struttura</a:t>
            </a:r>
          </a:p>
          <a:p>
            <a:pPr lvl="4"/>
            <a:r>
              <a:rPr lang="en-GB" altLang="it-IT" smtClean="0"/>
              <a:t>Quinto livello struttura</a:t>
            </a:r>
          </a:p>
          <a:p>
            <a:pPr lvl="4"/>
            <a:r>
              <a:rPr lang="en-GB" altLang="it-IT" smtClean="0"/>
              <a:t>Sesto livello struttura</a:t>
            </a:r>
          </a:p>
          <a:p>
            <a:pPr lvl="4"/>
            <a:r>
              <a:rPr lang="en-GB" altLang="it-IT" smtClean="0"/>
              <a:t>Settimo livello struttura</a:t>
            </a:r>
          </a:p>
          <a:p>
            <a:pPr lvl="4"/>
            <a:r>
              <a:rPr lang="en-GB" altLang="it-IT" smtClean="0"/>
              <a:t>Ottavo livello struttura</a:t>
            </a:r>
          </a:p>
          <a:p>
            <a:pPr lvl="4"/>
            <a:r>
              <a:rPr lang="en-GB" altLang="it-IT" smtClean="0"/>
              <a:t>Nono livello struttura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2438400" y="6248400"/>
            <a:ext cx="2128838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24C2349-A98A-4E88-9525-08726C77F5F8}" type="datetime1">
              <a:rPr lang="en-US" smtClean="0"/>
              <a:t>9/4/2021</a:t>
            </a:fld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/>
          </p:nvPr>
        </p:nvSpPr>
        <p:spPr bwMode="auto">
          <a:xfrm>
            <a:off x="5791200" y="6248400"/>
            <a:ext cx="2895600" cy="473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GB" smtClean="0"/>
              <a:t>Collis IWAHLM 14</a:t>
            </a:r>
            <a:endParaRPr lang="en-GB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84138" y="6242050"/>
            <a:ext cx="585787" cy="4873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1DE0BC5-2601-47C3-A7DA-2D89C76483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9900CC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9900CC"/>
          </a:solidFill>
          <a:latin typeface="Arial" charset="0"/>
          <a:cs typeface="Arial" charset="0"/>
        </a:defRPr>
      </a:lvl2pPr>
      <a:lvl3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9900CC"/>
          </a:solidFill>
          <a:latin typeface="Arial" charset="0"/>
          <a:cs typeface="Arial" charset="0"/>
        </a:defRPr>
      </a:lvl3pPr>
      <a:lvl4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9900CC"/>
          </a:solidFill>
          <a:latin typeface="Arial" charset="0"/>
          <a:cs typeface="Arial" charset="0"/>
        </a:defRPr>
      </a:lvl4pPr>
      <a:lvl5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9900CC"/>
          </a:solidFill>
          <a:latin typeface="Arial" charset="0"/>
          <a:cs typeface="Arial" charset="0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9900CC"/>
          </a:solidFill>
          <a:latin typeface="Arial" charset="0"/>
          <a:cs typeface="Arial" charset="0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9900CC"/>
          </a:solidFill>
          <a:latin typeface="Arial" charset="0"/>
          <a:cs typeface="Arial" charset="0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9900CC"/>
          </a:solidFill>
          <a:latin typeface="Arial" charset="0"/>
          <a:cs typeface="Arial" charset="0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>
          <a:solidFill>
            <a:srgbClr val="9900CC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illcollis@iscmns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813117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4400" b="1">
                <a:solidFill>
                  <a:srgbClr val="7030A0"/>
                </a:solidFill>
              </a:rPr>
              <a:t>A critical look at some CMNS Models </a:t>
            </a:r>
            <a:endParaRPr lang="en-GB" altLang="it-IT" sz="4400" b="1">
              <a:solidFill>
                <a:srgbClr val="7030A0"/>
              </a:solidFill>
            </a:endParaRP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13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675"/>
              </a:spcBef>
              <a:buClrTx/>
              <a:buSzPct val="75000"/>
              <a:buFontTx/>
              <a:buNone/>
            </a:pPr>
            <a:endParaRPr lang="en-GB" altLang="it-IT" sz="2700" dirty="0"/>
          </a:p>
          <a:p>
            <a:pPr algn="ctr" eaLnBrk="1" hangingPunct="1">
              <a:lnSpc>
                <a:spcPct val="90000"/>
              </a:lnSpc>
              <a:spcBef>
                <a:spcPts val="825"/>
              </a:spcBef>
              <a:buClrTx/>
              <a:buSzPct val="75000"/>
              <a:buFontTx/>
              <a:buNone/>
            </a:pPr>
            <a:r>
              <a:rPr lang="en-GB" altLang="it-IT" sz="3300" b="1" dirty="0">
                <a:ea typeface="ＭＳ Ｐゴシック" pitchFamily="34" charset="-128"/>
              </a:rPr>
              <a:t>William Collis</a:t>
            </a:r>
          </a:p>
          <a:p>
            <a:pPr algn="ctr" eaLnBrk="1" hangingPunct="1">
              <a:lnSpc>
                <a:spcPct val="90000"/>
              </a:lnSpc>
              <a:spcBef>
                <a:spcPts val="675"/>
              </a:spcBef>
              <a:buClrTx/>
              <a:buSzPct val="75000"/>
              <a:buFontTx/>
              <a:buNone/>
            </a:pPr>
            <a:r>
              <a:rPr lang="en-GB" altLang="it-IT" sz="2700" b="1" dirty="0" err="1">
                <a:solidFill>
                  <a:srgbClr val="0033CC"/>
                </a:solidFill>
                <a:ea typeface="ＭＳ Ｐゴシック" pitchFamily="34" charset="-128"/>
                <a:hlinkClick r:id="rId3"/>
              </a:rPr>
              <a:t>Billcollis</a:t>
            </a:r>
            <a:r>
              <a:rPr lang="en-GB" altLang="it-IT" sz="2700" b="1" dirty="0">
                <a:solidFill>
                  <a:srgbClr val="0033CC"/>
                </a:solidFill>
                <a:ea typeface="ＭＳ Ｐゴシック" pitchFamily="34" charset="-128"/>
                <a:hlinkClick r:id="rId3"/>
              </a:rPr>
              <a:t> (at) iscmns.org</a:t>
            </a:r>
          </a:p>
          <a:p>
            <a:pPr algn="ctr" eaLnBrk="1" hangingPunct="1">
              <a:lnSpc>
                <a:spcPct val="90000"/>
              </a:lnSpc>
              <a:spcBef>
                <a:spcPts val="675"/>
              </a:spcBef>
              <a:buClrTx/>
              <a:buSzPct val="75000"/>
              <a:buFontTx/>
              <a:buNone/>
            </a:pPr>
            <a:endParaRPr lang="en-GB" altLang="it-IT" sz="2700" b="1" dirty="0">
              <a:solidFill>
                <a:srgbClr val="0033CC"/>
              </a:solidFill>
              <a:ea typeface="ＭＳ Ｐゴシック" pitchFamily="34" charset="-128"/>
              <a:hlinkClick r:id="rId3"/>
            </a:endParaRPr>
          </a:p>
          <a:p>
            <a:pPr algn="ctr" eaLnBrk="1" hangingPunct="1">
              <a:lnSpc>
                <a:spcPct val="90000"/>
              </a:lnSpc>
              <a:spcBef>
                <a:spcPts val="675"/>
              </a:spcBef>
              <a:buClrTx/>
              <a:buSzPct val="75000"/>
              <a:buFontTx/>
              <a:buNone/>
            </a:pPr>
            <a:r>
              <a:rPr lang="en-GB" altLang="it-IT" sz="3200" b="1" dirty="0">
                <a:solidFill>
                  <a:srgbClr val="002060"/>
                </a:solidFill>
              </a:rPr>
              <a:t>The difficult relationship between theory and </a:t>
            </a:r>
            <a:r>
              <a:rPr lang="en-GB" altLang="it-IT" sz="3200" b="1" dirty="0" smtClean="0">
                <a:solidFill>
                  <a:srgbClr val="002060"/>
                </a:solidFill>
              </a:rPr>
              <a:t>observation</a:t>
            </a:r>
            <a:endParaRPr lang="en-GB" altLang="it-IT" sz="3200" b="1" dirty="0">
              <a:ea typeface="ＭＳ Ｐゴシック" pitchFamily="34" charset="-128"/>
            </a:endParaRPr>
          </a:p>
          <a:p>
            <a:pPr algn="ctr" eaLnBrk="1" hangingPunct="1">
              <a:lnSpc>
                <a:spcPct val="90000"/>
              </a:lnSpc>
              <a:spcBef>
                <a:spcPts val="600"/>
              </a:spcBef>
              <a:buClrTx/>
              <a:buSzPct val="75000"/>
              <a:buFontTx/>
              <a:buNone/>
            </a:pPr>
            <a:r>
              <a:rPr lang="en-GB" altLang="it-IT" sz="2700" b="1" dirty="0">
                <a:ea typeface="ＭＳ Ｐゴシック" pitchFamily="34" charset="-128"/>
              </a:rPr>
              <a:t/>
            </a:r>
            <a:br>
              <a:rPr lang="en-GB" altLang="it-IT" sz="2700" b="1" dirty="0">
                <a:ea typeface="ＭＳ Ｐゴシック" pitchFamily="34" charset="-128"/>
              </a:rPr>
            </a:br>
            <a:endParaRPr lang="en-GB" altLang="it-IT" sz="2700" b="1" dirty="0">
              <a:ea typeface="ＭＳ Ｐゴシック" pitchFamily="34" charset="-128"/>
            </a:endParaRP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9FB86BE-428A-4B6C-A1C0-C8675B940054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2053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en-US" smtClean="0"/>
              <a:t>WIDOM LARSEN</a:t>
            </a:r>
            <a:endParaRPr lang="en-GB" alt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838200" y="2565400"/>
            <a:ext cx="7691438" cy="4032250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it-IT" altLang="en-US" dirty="0" smtClean="0"/>
              <a:t>Electrons are conjectured to acquire energy.</a:t>
            </a:r>
          </a:p>
          <a:p>
            <a:pPr>
              <a:buFont typeface="Arial" charset="0"/>
              <a:buChar char="•"/>
              <a:defRPr/>
            </a:pPr>
            <a:r>
              <a:rPr lang="it-IT" altLang="en-US" dirty="0" smtClean="0"/>
              <a:t>Sufficiently energetic electrons can be captured by protons to create neutrons.</a:t>
            </a:r>
          </a:p>
          <a:p>
            <a:pPr>
              <a:buFont typeface="Arial" charset="0"/>
              <a:buChar char="•"/>
              <a:defRPr/>
            </a:pPr>
            <a:r>
              <a:rPr lang="it-IT" altLang="en-US" dirty="0" smtClean="0"/>
              <a:t>Neutral neutrons can be captured without any Coulomb Barrier. </a:t>
            </a:r>
          </a:p>
          <a:p>
            <a:pPr marL="0" indent="0">
              <a:defRPr/>
            </a:pPr>
            <a:r>
              <a:rPr lang="it-IT" altLang="en-US" dirty="0" smtClean="0"/>
              <a:t> </a:t>
            </a:r>
          </a:p>
          <a:p>
            <a:pPr>
              <a:buFont typeface="Arial" charset="0"/>
              <a:buChar char="•"/>
              <a:defRPr/>
            </a:pPr>
            <a:endParaRPr lang="it-IT" altLang="en-US" dirty="0" smtClean="0"/>
          </a:p>
          <a:p>
            <a:pPr>
              <a:defRPr/>
            </a:pPr>
            <a:endParaRPr lang="en-GB" altLang="en-US" dirty="0" smtClean="0"/>
          </a:p>
        </p:txBody>
      </p:sp>
      <p:sp>
        <p:nvSpPr>
          <p:cNvPr id="11270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>Problems with WIDOM LARSEN THEORY and electron capture</a:t>
            </a:r>
            <a:endParaRPr lang="en-GB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7691438" cy="3875088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it-IT" altLang="en-US" sz="2400" dirty="0" smtClean="0"/>
              <a:t>Energetic electrons will be captured by natural elements other than hydrogen too!  Indeed these may be the only energetically possible captures if the acquired energy is less than 780 keV.</a:t>
            </a:r>
          </a:p>
          <a:p>
            <a:pPr>
              <a:buFont typeface="Arial" charset="0"/>
              <a:buChar char="•"/>
            </a:pPr>
            <a:r>
              <a:rPr lang="it-IT" altLang="en-US" sz="2400" dirty="0" smtClean="0"/>
              <a:t>There are 65 naturally occurring isotopes which would become beta radioactive on capturing a 780 keV electron.  </a:t>
            </a:r>
            <a:r>
              <a:rPr lang="it-IT" altLang="en-US" sz="2400" b="1" dirty="0" smtClean="0">
                <a:solidFill>
                  <a:srgbClr val="FF0000"/>
                </a:solidFill>
              </a:rPr>
              <a:t>Where are they? </a:t>
            </a:r>
          </a:p>
          <a:p>
            <a:pPr>
              <a:buFont typeface="Arial" charset="0"/>
              <a:buChar char="•"/>
            </a:pPr>
            <a:r>
              <a:rPr lang="it-IT" altLang="en-US" sz="2400" b="1" dirty="0" smtClean="0">
                <a:solidFill>
                  <a:srgbClr val="FF0000"/>
                </a:solidFill>
              </a:rPr>
              <a:t>Fails natural isotope interaction test.</a:t>
            </a:r>
          </a:p>
          <a:p>
            <a:pPr>
              <a:buFont typeface="Arial" charset="0"/>
              <a:buChar char="•"/>
            </a:pPr>
            <a:r>
              <a:rPr lang="it-IT" altLang="en-US" sz="2400" dirty="0" smtClean="0"/>
              <a:t>Example: </a:t>
            </a:r>
            <a:r>
              <a:rPr lang="pt-BR" altLang="en-US" sz="2400" dirty="0" smtClean="0"/>
              <a:t>e- +  </a:t>
            </a:r>
            <a:r>
              <a:rPr lang="pt-BR" altLang="en-US" sz="2400" baseline="30000" dirty="0" smtClean="0"/>
              <a:t>3</a:t>
            </a:r>
            <a:r>
              <a:rPr lang="pt-BR" altLang="en-US" sz="2400" dirty="0" smtClean="0"/>
              <a:t>He-&gt;  </a:t>
            </a:r>
            <a:r>
              <a:rPr lang="pt-BR" altLang="en-US" sz="2400" baseline="30000" dirty="0" smtClean="0">
                <a:solidFill>
                  <a:srgbClr val="FF0000"/>
                </a:solidFill>
              </a:rPr>
              <a:t>3</a:t>
            </a:r>
            <a:r>
              <a:rPr lang="pt-BR" altLang="en-US" sz="2400" dirty="0" smtClean="0">
                <a:solidFill>
                  <a:srgbClr val="FF0000"/>
                </a:solidFill>
              </a:rPr>
              <a:t>H</a:t>
            </a:r>
            <a:r>
              <a:rPr lang="pt-BR" altLang="en-US" sz="2400" dirty="0" smtClean="0"/>
              <a:t>    -0.019 MeV</a:t>
            </a:r>
          </a:p>
          <a:p>
            <a:r>
              <a:rPr lang="pt-BR" altLang="en-US" sz="2400" dirty="0" smtClean="0"/>
              <a:t>    (but we might make tritium at low kinetic energy!!)</a:t>
            </a:r>
          </a:p>
          <a:p>
            <a:endParaRPr lang="en-GB" altLang="en-US" sz="2400" dirty="0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25144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3600" b="1" dirty="0" smtClean="0">
                <a:solidFill>
                  <a:srgbClr val="9900CC"/>
                </a:solidFill>
              </a:rPr>
              <a:t>Storms’ Electron </a:t>
            </a:r>
            <a:r>
              <a:rPr lang="en-GB" altLang="it-IT" sz="3600" b="1" dirty="0">
                <a:solidFill>
                  <a:srgbClr val="9900CC"/>
                </a:solidFill>
              </a:rPr>
              <a:t>Captures.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75000"/>
            </a:pPr>
            <a:r>
              <a:rPr lang="en-GB" altLang="it-IT" dirty="0"/>
              <a:t>Storms proposes 3 major reactions:-</a:t>
            </a:r>
          </a:p>
          <a:p>
            <a:pPr eaLnBrk="1" hangingPunct="1">
              <a:buSzPct val="75000"/>
            </a:pPr>
            <a:endParaRPr lang="en-GB" altLang="it-IT" dirty="0"/>
          </a:p>
          <a:p>
            <a:pPr eaLnBrk="1" hangingPunct="1">
              <a:buSzPct val="75000"/>
            </a:pPr>
            <a:r>
              <a:rPr lang="en-GB" altLang="it-IT" dirty="0"/>
              <a:t>d + </a:t>
            </a:r>
            <a:r>
              <a:rPr lang="en-GB" altLang="it-IT" dirty="0" smtClean="0"/>
              <a:t>e- </a:t>
            </a:r>
            <a:r>
              <a:rPr lang="en-GB" altLang="it-IT" dirty="0"/>
              <a:t>+ d </a:t>
            </a:r>
            <a:r>
              <a:rPr lang="en-GB" altLang="it-IT" dirty="0">
                <a:sym typeface="Wingdings" pitchFamily="2" charset="2"/>
              </a:rPr>
              <a:t> </a:t>
            </a:r>
            <a:r>
              <a:rPr lang="en-GB" altLang="it-IT" baseline="30000" dirty="0">
                <a:sym typeface="Wingdings" pitchFamily="2" charset="2"/>
              </a:rPr>
              <a:t>4</a:t>
            </a:r>
            <a:r>
              <a:rPr lang="en-GB" altLang="it-IT" dirty="0">
                <a:sym typeface="Wingdings" pitchFamily="2" charset="2"/>
              </a:rPr>
              <a:t>H  </a:t>
            </a:r>
            <a:r>
              <a:rPr lang="en-GB" altLang="it-IT" baseline="30000" dirty="0">
                <a:sym typeface="Wingdings" pitchFamily="2" charset="2"/>
              </a:rPr>
              <a:t>4</a:t>
            </a:r>
            <a:r>
              <a:rPr lang="en-GB" altLang="it-IT" dirty="0">
                <a:sym typeface="Wingdings" pitchFamily="2" charset="2"/>
              </a:rPr>
              <a:t>He</a:t>
            </a:r>
          </a:p>
          <a:p>
            <a:pPr eaLnBrk="1" hangingPunct="1">
              <a:buSzPct val="75000"/>
              <a:buFontTx/>
              <a:buNone/>
            </a:pPr>
            <a:r>
              <a:rPr lang="en-GB" altLang="it-IT" dirty="0"/>
              <a:t>p + </a:t>
            </a:r>
            <a:r>
              <a:rPr lang="en-GB" altLang="it-IT" dirty="0" smtClean="0"/>
              <a:t>e- </a:t>
            </a:r>
            <a:r>
              <a:rPr lang="en-GB" altLang="it-IT" dirty="0"/>
              <a:t>+ d </a:t>
            </a:r>
            <a:r>
              <a:rPr lang="en-GB" altLang="it-IT" dirty="0">
                <a:sym typeface="Wingdings" pitchFamily="2" charset="2"/>
              </a:rPr>
              <a:t> </a:t>
            </a:r>
            <a:r>
              <a:rPr lang="en-GB" altLang="it-IT" baseline="30000" dirty="0">
                <a:sym typeface="Wingdings" pitchFamily="2" charset="2"/>
              </a:rPr>
              <a:t>3</a:t>
            </a:r>
            <a:r>
              <a:rPr lang="en-GB" altLang="it-IT" dirty="0">
                <a:sym typeface="Wingdings" pitchFamily="2" charset="2"/>
              </a:rPr>
              <a:t>H  </a:t>
            </a:r>
            <a:r>
              <a:rPr lang="en-GB" altLang="it-IT" baseline="30000" dirty="0">
                <a:sym typeface="Wingdings" pitchFamily="2" charset="2"/>
              </a:rPr>
              <a:t>3</a:t>
            </a:r>
            <a:r>
              <a:rPr lang="en-GB" altLang="it-IT" dirty="0">
                <a:sym typeface="Wingdings" pitchFamily="2" charset="2"/>
              </a:rPr>
              <a:t>He</a:t>
            </a:r>
            <a:endParaRPr lang="en-GB" altLang="it-IT" dirty="0"/>
          </a:p>
          <a:p>
            <a:pPr eaLnBrk="1" hangingPunct="1">
              <a:buSzPct val="75000"/>
              <a:buFontTx/>
              <a:buNone/>
            </a:pPr>
            <a:r>
              <a:rPr lang="en-GB" altLang="it-IT" dirty="0"/>
              <a:t>p + </a:t>
            </a:r>
            <a:r>
              <a:rPr lang="en-GB" altLang="it-IT" dirty="0" smtClean="0"/>
              <a:t>e- </a:t>
            </a:r>
            <a:r>
              <a:rPr lang="en-GB" altLang="it-IT" dirty="0"/>
              <a:t>+ p </a:t>
            </a:r>
            <a:r>
              <a:rPr lang="en-GB" altLang="it-IT" dirty="0">
                <a:sym typeface="Wingdings" pitchFamily="2" charset="2"/>
              </a:rPr>
              <a:t> d</a:t>
            </a:r>
          </a:p>
          <a:p>
            <a:pPr eaLnBrk="1" hangingPunct="1">
              <a:buSzPct val="75000"/>
              <a:buFontTx/>
              <a:buNone/>
            </a:pPr>
            <a:endParaRPr lang="en-GB" altLang="it-IT" dirty="0">
              <a:sym typeface="Wingdings" pitchFamily="2" charset="2"/>
            </a:endParaRPr>
          </a:p>
          <a:p>
            <a:pPr eaLnBrk="1" hangingPunct="1">
              <a:buSzPct val="75000"/>
              <a:buFontTx/>
              <a:buNone/>
            </a:pPr>
            <a:r>
              <a:rPr lang="en-GB" altLang="it-IT" dirty="0">
                <a:sym typeface="Wingdings" pitchFamily="2" charset="2"/>
              </a:rPr>
              <a:t>These weak interactions are inhibited by 20+ orders of magnitude!</a:t>
            </a:r>
            <a:endParaRPr lang="en-GB" altLang="it-IT" dirty="0"/>
          </a:p>
          <a:p>
            <a:pPr eaLnBrk="1" hangingPunct="1">
              <a:buSzPct val="75000"/>
            </a:pPr>
            <a:endParaRPr lang="en-GB" altLang="it-IT" dirty="0"/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AC1DFB7-18FF-4BA1-8148-2ACECB623F1A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13317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3600" b="1" dirty="0" smtClean="0">
                <a:solidFill>
                  <a:srgbClr val="9900CC"/>
                </a:solidFill>
              </a:rPr>
              <a:t>Expected </a:t>
            </a:r>
            <a:r>
              <a:rPr lang="en-GB" altLang="it-IT" sz="3600" b="1" dirty="0">
                <a:solidFill>
                  <a:srgbClr val="9900CC"/>
                </a:solidFill>
              </a:rPr>
              <a:t>Interactions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838200" y="2276475"/>
            <a:ext cx="76930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75000"/>
            </a:pPr>
            <a:r>
              <a:rPr lang="en-GB" altLang="it-IT" dirty="0"/>
              <a:t>p + d </a:t>
            </a:r>
            <a:r>
              <a:rPr lang="en-GB" altLang="it-IT" dirty="0">
                <a:sym typeface="Wingdings" pitchFamily="2" charset="2"/>
              </a:rPr>
              <a:t> </a:t>
            </a:r>
            <a:r>
              <a:rPr lang="en-GB" altLang="it-IT" baseline="30000" dirty="0">
                <a:sym typeface="Wingdings" pitchFamily="2" charset="2"/>
              </a:rPr>
              <a:t>3</a:t>
            </a:r>
            <a:r>
              <a:rPr lang="en-GB" altLang="it-IT" dirty="0">
                <a:sym typeface="Wingdings" pitchFamily="2" charset="2"/>
              </a:rPr>
              <a:t>He</a:t>
            </a:r>
            <a:endParaRPr lang="en-GB" altLang="it-IT" dirty="0"/>
          </a:p>
          <a:p>
            <a:pPr eaLnBrk="1" hangingPunct="1">
              <a:buSzPct val="75000"/>
              <a:buFontTx/>
              <a:buNone/>
            </a:pPr>
            <a:r>
              <a:rPr lang="en-GB" altLang="it-IT" dirty="0" smtClean="0"/>
              <a:t>d </a:t>
            </a:r>
            <a:r>
              <a:rPr lang="en-GB" altLang="it-IT" dirty="0"/>
              <a:t>+ d </a:t>
            </a:r>
            <a:r>
              <a:rPr lang="en-GB" altLang="it-IT" dirty="0">
                <a:sym typeface="Wingdings" pitchFamily="2" charset="2"/>
              </a:rPr>
              <a:t> </a:t>
            </a:r>
            <a:r>
              <a:rPr lang="en-GB" altLang="it-IT" baseline="30000" dirty="0">
                <a:sym typeface="Wingdings" pitchFamily="2" charset="2"/>
              </a:rPr>
              <a:t>3</a:t>
            </a:r>
            <a:r>
              <a:rPr lang="en-GB" altLang="it-IT" dirty="0">
                <a:sym typeface="Wingdings" pitchFamily="2" charset="2"/>
              </a:rPr>
              <a:t>H + p</a:t>
            </a:r>
          </a:p>
          <a:p>
            <a:pPr eaLnBrk="1" hangingPunct="1">
              <a:buSzPct val="75000"/>
              <a:buFontTx/>
              <a:buNone/>
            </a:pPr>
            <a:r>
              <a:rPr lang="en-GB" altLang="it-IT" dirty="0"/>
              <a:t>d + d </a:t>
            </a:r>
            <a:r>
              <a:rPr lang="en-GB" altLang="it-IT" dirty="0">
                <a:sym typeface="Wingdings" pitchFamily="2" charset="2"/>
              </a:rPr>
              <a:t> </a:t>
            </a:r>
            <a:r>
              <a:rPr lang="en-GB" altLang="it-IT" baseline="30000" dirty="0">
                <a:sym typeface="Wingdings" pitchFamily="2" charset="2"/>
              </a:rPr>
              <a:t>3</a:t>
            </a:r>
            <a:r>
              <a:rPr lang="en-GB" altLang="it-IT" dirty="0">
                <a:sym typeface="Wingdings" pitchFamily="2" charset="2"/>
              </a:rPr>
              <a:t>He + n</a:t>
            </a:r>
          </a:p>
          <a:p>
            <a:pPr eaLnBrk="1" hangingPunct="1">
              <a:buSzPct val="75000"/>
              <a:buFontTx/>
              <a:buNone/>
            </a:pPr>
            <a:r>
              <a:rPr lang="en-GB" altLang="it-IT" dirty="0" smtClean="0"/>
              <a:t>p </a:t>
            </a:r>
            <a:r>
              <a:rPr lang="en-GB" altLang="it-IT" dirty="0"/>
              <a:t>+ p </a:t>
            </a:r>
            <a:r>
              <a:rPr lang="en-GB" altLang="it-IT" dirty="0">
                <a:sym typeface="Wingdings" pitchFamily="2" charset="2"/>
              </a:rPr>
              <a:t> d + e+ (positron emission)</a:t>
            </a:r>
          </a:p>
          <a:p>
            <a:pPr eaLnBrk="1" hangingPunct="1">
              <a:buSzPct val="75000"/>
              <a:buFontTx/>
              <a:buNone/>
            </a:pPr>
            <a:endParaRPr lang="en-GB" altLang="it-IT" dirty="0">
              <a:sym typeface="Wingdings" pitchFamily="2" charset="2"/>
            </a:endParaRPr>
          </a:p>
          <a:p>
            <a:pPr eaLnBrk="1" hangingPunct="1">
              <a:buSzPct val="75000"/>
              <a:buFontTx/>
              <a:buNone/>
            </a:pPr>
            <a:r>
              <a:rPr lang="en-GB" altLang="it-IT" b="1" dirty="0">
                <a:solidFill>
                  <a:srgbClr val="FF0000"/>
                </a:solidFill>
                <a:sym typeface="Wingdings" pitchFamily="2" charset="2"/>
              </a:rPr>
              <a:t>But we don’t see </a:t>
            </a:r>
            <a:r>
              <a:rPr lang="en-GB" altLang="it-IT" b="1" dirty="0" smtClean="0">
                <a:solidFill>
                  <a:srgbClr val="FF0000"/>
                </a:solidFill>
                <a:sym typeface="Wingdings" pitchFamily="2" charset="2"/>
              </a:rPr>
              <a:t>these </a:t>
            </a:r>
            <a:r>
              <a:rPr lang="en-GB" altLang="it-IT" b="1" dirty="0">
                <a:solidFill>
                  <a:srgbClr val="FF0000"/>
                </a:solidFill>
                <a:sym typeface="Wingdings" pitchFamily="2" charset="2"/>
              </a:rPr>
              <a:t>expected products so Cold Fusion is not an explanation.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69EBA94-E4FC-443A-A929-3723901E95F3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15365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3600" b="1">
                <a:solidFill>
                  <a:srgbClr val="9900CC"/>
                </a:solidFill>
              </a:rPr>
              <a:t>Electron Captures.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838200" y="2276475"/>
            <a:ext cx="8305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indent="0" eaLnBrk="1" hangingPunct="1">
              <a:buClr>
                <a:srgbClr val="000000"/>
              </a:buClr>
              <a:buSzPct val="75000"/>
              <a:buFont typeface="Times New Roman" pitchFamily="18" charset="0"/>
              <a:buNone/>
              <a:defRPr/>
            </a:pPr>
            <a:r>
              <a:rPr lang="en-GB" altLang="it-IT" dirty="0" smtClean="0"/>
              <a:t>There are no mechanisms proposed for how</a:t>
            </a:r>
          </a:p>
          <a:p>
            <a:pPr marL="514350" indent="-514350" eaLnBrk="1" hangingPunct="1">
              <a:buClr>
                <a:srgbClr val="000000"/>
              </a:buClr>
              <a:buSzPct val="75000"/>
              <a:buFont typeface="+mj-lt"/>
              <a:buAutoNum type="arabicPeriod"/>
              <a:defRPr/>
            </a:pPr>
            <a:r>
              <a:rPr lang="en-GB" altLang="it-IT" dirty="0" smtClean="0"/>
              <a:t>BOLEPS (burst of Low Energy Photons) arise and with what energies</a:t>
            </a:r>
          </a:p>
          <a:p>
            <a:pPr marL="514350" indent="-514350" eaLnBrk="1" hangingPunct="1">
              <a:buClr>
                <a:srgbClr val="000000"/>
              </a:buClr>
              <a:buSzPct val="75000"/>
              <a:buFont typeface="+mj-lt"/>
              <a:buAutoNum type="arabicPeriod"/>
              <a:defRPr/>
            </a:pPr>
            <a:r>
              <a:rPr lang="en-GB" altLang="it-IT" dirty="0"/>
              <a:t>N</a:t>
            </a:r>
            <a:r>
              <a:rPr lang="en-GB" altLang="it-IT" dirty="0" smtClean="0"/>
              <a:t>uclei approach each other</a:t>
            </a:r>
          </a:p>
          <a:p>
            <a:pPr marL="514350" indent="-514350" eaLnBrk="1" hangingPunct="1">
              <a:buClr>
                <a:srgbClr val="000000"/>
              </a:buClr>
              <a:buSzPct val="75000"/>
              <a:buFont typeface="+mj-lt"/>
              <a:buAutoNum type="arabicPeriod"/>
              <a:defRPr/>
            </a:pPr>
            <a:r>
              <a:rPr lang="en-GB" altLang="it-IT" dirty="0" smtClean="0"/>
              <a:t>Competing strong interactions are suppressed</a:t>
            </a:r>
          </a:p>
          <a:p>
            <a:pPr marL="514350" indent="-514350" eaLnBrk="1" hangingPunct="1">
              <a:buClr>
                <a:srgbClr val="000000"/>
              </a:buClr>
              <a:buSzPct val="75000"/>
              <a:buFont typeface="+mj-lt"/>
              <a:buAutoNum type="arabicPeriod"/>
              <a:defRPr/>
            </a:pPr>
            <a:r>
              <a:rPr lang="en-GB" altLang="it-IT" baseline="30000" dirty="0" smtClean="0"/>
              <a:t>4</a:t>
            </a:r>
            <a:r>
              <a:rPr lang="en-GB" altLang="it-IT" dirty="0" smtClean="0"/>
              <a:t>H </a:t>
            </a:r>
            <a:r>
              <a:rPr lang="en-GB" altLang="it-IT" b="1" dirty="0" smtClean="0"/>
              <a:t>beta</a:t>
            </a:r>
            <a:r>
              <a:rPr lang="en-GB" altLang="it-IT" dirty="0" smtClean="0"/>
              <a:t> decays</a:t>
            </a:r>
          </a:p>
          <a:p>
            <a:pPr marL="514350" indent="-514350" eaLnBrk="1" hangingPunct="1">
              <a:buClr>
                <a:srgbClr val="000000"/>
              </a:buClr>
              <a:buSzPct val="75000"/>
              <a:buFont typeface="+mj-lt"/>
              <a:buAutoNum type="arabicPeriod"/>
              <a:defRPr/>
            </a:pPr>
            <a:r>
              <a:rPr lang="en-GB" altLang="it-IT" dirty="0" smtClean="0"/>
              <a:t>Positrons are suppressed</a:t>
            </a:r>
          </a:p>
          <a:p>
            <a:pPr marL="514350" indent="-514350" eaLnBrk="1" hangingPunct="1">
              <a:buClr>
                <a:srgbClr val="000000"/>
              </a:buClr>
              <a:buSzPct val="75000"/>
              <a:buFont typeface="+mj-lt"/>
              <a:buAutoNum type="arabicPeriod"/>
              <a:defRPr/>
            </a:pPr>
            <a:r>
              <a:rPr lang="en-GB" altLang="it-IT" dirty="0" smtClean="0"/>
              <a:t>Multi-body fusion is possible.</a:t>
            </a:r>
            <a:endParaRPr lang="en-GB" altLang="it-IT" dirty="0"/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9A2727B-0147-4A01-9829-F71718DAC105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14341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3600" b="1">
                <a:solidFill>
                  <a:srgbClr val="9900CC"/>
                </a:solidFill>
              </a:rPr>
              <a:t>Iwamura type multibody fusion.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838200" y="2362200"/>
            <a:ext cx="7775575" cy="387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75000"/>
              <a:buFont typeface="Wingdings" pitchFamily="2" charset="2"/>
              <a:buChar char=""/>
              <a:defRPr/>
            </a:pPr>
            <a:r>
              <a:rPr lang="en-US" altLang="it-IT" dirty="0"/>
              <a:t> </a:t>
            </a:r>
            <a:r>
              <a:rPr lang="en-US" altLang="it-IT" b="1" baseline="30000" dirty="0" smtClean="0">
                <a:solidFill>
                  <a:schemeClr val="tx2"/>
                </a:solidFill>
              </a:rPr>
              <a:t>8</a:t>
            </a:r>
            <a:r>
              <a:rPr lang="en-US" altLang="it-IT" b="1" dirty="0" smtClean="0"/>
              <a:t>Be + </a:t>
            </a:r>
            <a:r>
              <a:rPr lang="en-US" altLang="it-IT" b="1" baseline="30000" dirty="0" smtClean="0"/>
              <a:t>133</a:t>
            </a:r>
            <a:r>
              <a:rPr lang="en-US" altLang="it-IT" b="1" dirty="0" smtClean="0"/>
              <a:t>Cs </a:t>
            </a:r>
            <a:r>
              <a:rPr lang="en-US" altLang="it-IT" b="1" dirty="0" smtClean="0">
                <a:sym typeface="Wingdings" panose="05000000000000000000" pitchFamily="2" charset="2"/>
              </a:rPr>
              <a:t></a:t>
            </a:r>
            <a:r>
              <a:rPr lang="en-US" altLang="it-IT" b="1" dirty="0" smtClean="0"/>
              <a:t>141Pr  </a:t>
            </a:r>
            <a:r>
              <a:rPr lang="en-US" altLang="it-IT" b="1" dirty="0"/>
              <a:t>+2.887 MeV</a:t>
            </a:r>
            <a:endParaRPr lang="en-GB" altLang="it-IT" b="1" dirty="0" smtClean="0"/>
          </a:p>
          <a:p>
            <a:pPr eaLnBrk="1" hangingPunct="1">
              <a:buClr>
                <a:srgbClr val="000000"/>
              </a:buClr>
              <a:buSzPct val="75000"/>
              <a:buFont typeface="Wingdings" pitchFamily="2" charset="2"/>
              <a:buChar char=""/>
              <a:defRPr/>
            </a:pPr>
            <a:r>
              <a:rPr lang="en-GB" altLang="it-IT" dirty="0" smtClean="0"/>
              <a:t>with  Palladium </a:t>
            </a:r>
            <a:r>
              <a:rPr lang="en-GB" altLang="it-IT" dirty="0" smtClean="0"/>
              <a:t>or Nickel we </a:t>
            </a:r>
            <a:r>
              <a:rPr lang="en-GB" altLang="it-IT" dirty="0" smtClean="0"/>
              <a:t>predict </a:t>
            </a:r>
            <a:r>
              <a:rPr lang="en-GB" altLang="it-IT" dirty="0" smtClean="0"/>
              <a:t>radioactivity:-</a:t>
            </a:r>
            <a:endParaRPr lang="en-GB" altLang="it-IT" dirty="0" smtClean="0"/>
          </a:p>
          <a:p>
            <a:pPr eaLnBrk="1" hangingPunct="1">
              <a:buClr>
                <a:srgbClr val="000000"/>
              </a:buClr>
              <a:buSzPct val="75000"/>
              <a:buFont typeface="Wingdings" pitchFamily="2" charset="2"/>
              <a:buChar char=""/>
              <a:defRPr/>
            </a:pPr>
            <a:r>
              <a:rPr lang="en-US" altLang="it-IT" b="1" dirty="0" smtClean="0"/>
              <a:t>  </a:t>
            </a:r>
            <a:r>
              <a:rPr lang="en-US" altLang="it-IT" b="1" baseline="30000" dirty="0" smtClean="0"/>
              <a:t>8</a:t>
            </a:r>
            <a:r>
              <a:rPr lang="en-US" altLang="it-IT" b="1" dirty="0" smtClean="0"/>
              <a:t>Be + </a:t>
            </a:r>
            <a:r>
              <a:rPr lang="en-US" altLang="it-IT" b="1" baseline="30000" dirty="0" smtClean="0"/>
              <a:t>102</a:t>
            </a:r>
            <a:r>
              <a:rPr lang="en-US" altLang="it-IT" b="1" dirty="0" smtClean="0"/>
              <a:t>Pd</a:t>
            </a:r>
            <a:r>
              <a:rPr lang="en-US" altLang="it-IT" b="1" dirty="0" smtClean="0">
                <a:sym typeface="Wingdings" panose="05000000000000000000" pitchFamily="2" charset="2"/>
              </a:rPr>
              <a:t></a:t>
            </a:r>
            <a:r>
              <a:rPr lang="en-US" altLang="it-IT" b="1" baseline="30000" dirty="0" smtClean="0">
                <a:solidFill>
                  <a:srgbClr val="FF0000"/>
                </a:solidFill>
              </a:rPr>
              <a:t>110</a:t>
            </a:r>
            <a:r>
              <a:rPr lang="en-US" altLang="it-IT" b="1" dirty="0" smtClean="0">
                <a:solidFill>
                  <a:srgbClr val="FF0000"/>
                </a:solidFill>
              </a:rPr>
              <a:t>Sn</a:t>
            </a:r>
            <a:r>
              <a:rPr lang="en-US" altLang="it-IT" b="1" dirty="0" smtClean="0"/>
              <a:t>    +2.853 MeV   </a:t>
            </a:r>
          </a:p>
          <a:p>
            <a:pPr eaLnBrk="1" hangingPunct="1">
              <a:buClr>
                <a:srgbClr val="000000"/>
              </a:buClr>
              <a:buSzPct val="75000"/>
              <a:buFont typeface="Wingdings" pitchFamily="2" charset="2"/>
              <a:buChar char=""/>
              <a:defRPr/>
            </a:pPr>
            <a:r>
              <a:rPr lang="en-US" altLang="it-IT" b="1" dirty="0" smtClean="0"/>
              <a:t>  </a:t>
            </a:r>
            <a:r>
              <a:rPr lang="en-US" altLang="it-IT" b="1" baseline="30000" dirty="0" smtClean="0"/>
              <a:t>8</a:t>
            </a:r>
            <a:r>
              <a:rPr lang="en-US" altLang="it-IT" b="1" dirty="0" smtClean="0"/>
              <a:t>Be + </a:t>
            </a:r>
            <a:r>
              <a:rPr lang="en-US" altLang="it-IT" b="1" baseline="30000" dirty="0" smtClean="0"/>
              <a:t>105</a:t>
            </a:r>
            <a:r>
              <a:rPr lang="en-US" altLang="it-IT" b="1" dirty="0" smtClean="0"/>
              <a:t>Pd</a:t>
            </a:r>
            <a:r>
              <a:rPr lang="en-US" altLang="it-IT" b="1" dirty="0" smtClean="0">
                <a:sym typeface="Wingdings" panose="05000000000000000000" pitchFamily="2" charset="2"/>
              </a:rPr>
              <a:t></a:t>
            </a:r>
            <a:r>
              <a:rPr lang="en-US" altLang="it-IT" b="1" baseline="30000" dirty="0" smtClean="0">
                <a:solidFill>
                  <a:srgbClr val="FF0000"/>
                </a:solidFill>
              </a:rPr>
              <a:t>113</a:t>
            </a:r>
            <a:r>
              <a:rPr lang="en-US" altLang="it-IT" b="1" dirty="0" smtClean="0">
                <a:solidFill>
                  <a:srgbClr val="FF0000"/>
                </a:solidFill>
              </a:rPr>
              <a:t>Sn</a:t>
            </a:r>
            <a:r>
              <a:rPr lang="en-US" altLang="it-IT" b="1" dirty="0" smtClean="0"/>
              <a:t>    +4.852 MeV</a:t>
            </a:r>
          </a:p>
          <a:p>
            <a:pPr eaLnBrk="1" hangingPunct="1">
              <a:buClr>
                <a:srgbClr val="000000"/>
              </a:buClr>
              <a:buSzPct val="75000"/>
              <a:buFont typeface="Wingdings" pitchFamily="2" charset="2"/>
              <a:buChar char=""/>
              <a:defRPr/>
            </a:pPr>
            <a:r>
              <a:rPr lang="en-US" altLang="it-IT" b="1" baseline="30000" dirty="0" smtClean="0"/>
              <a:t>   8</a:t>
            </a:r>
            <a:r>
              <a:rPr lang="en-US" altLang="it-IT" b="1" dirty="0" smtClean="0"/>
              <a:t>Be +   </a:t>
            </a:r>
            <a:r>
              <a:rPr lang="en-US" altLang="it-IT" b="1" baseline="30000" dirty="0" smtClean="0"/>
              <a:t>58</a:t>
            </a:r>
            <a:r>
              <a:rPr lang="en-US" altLang="it-IT" b="1" dirty="0" smtClean="0"/>
              <a:t>Ni</a:t>
            </a:r>
            <a:r>
              <a:rPr lang="en-US" altLang="it-IT" b="1" dirty="0" smtClean="0">
                <a:sym typeface="Wingdings" panose="05000000000000000000" pitchFamily="2" charset="2"/>
              </a:rPr>
              <a:t></a:t>
            </a:r>
            <a:r>
              <a:rPr lang="en-US" altLang="it-IT" b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it-IT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it-IT" b="1" baseline="30000" dirty="0" smtClean="0">
                <a:solidFill>
                  <a:srgbClr val="FF0000"/>
                </a:solidFill>
              </a:rPr>
              <a:t>66</a:t>
            </a:r>
            <a:r>
              <a:rPr lang="en-US" altLang="it-IT" b="1" dirty="0" smtClean="0">
                <a:solidFill>
                  <a:srgbClr val="FF0000"/>
                </a:solidFill>
              </a:rPr>
              <a:t>Ge</a:t>
            </a:r>
            <a:r>
              <a:rPr lang="en-US" altLang="it-IT" b="1" dirty="0" smtClean="0"/>
              <a:t>    +6.321 </a:t>
            </a:r>
            <a:r>
              <a:rPr lang="en-US" altLang="it-IT" b="1" dirty="0"/>
              <a:t>MeV</a:t>
            </a:r>
          </a:p>
          <a:p>
            <a:pPr marL="0" indent="0" eaLnBrk="1" hangingPunct="1">
              <a:buClr>
                <a:srgbClr val="000000"/>
              </a:buClr>
              <a:buSzPct val="75000"/>
              <a:buFont typeface="Times New Roman" pitchFamily="18" charset="0"/>
              <a:buNone/>
              <a:defRPr/>
            </a:pPr>
            <a:r>
              <a:rPr lang="en-US" altLang="it-IT" i="1" dirty="0" smtClean="0"/>
              <a:t>(</a:t>
            </a:r>
            <a:r>
              <a:rPr lang="en-US" altLang="it-IT" i="1" baseline="30000" dirty="0" smtClean="0"/>
              <a:t>8</a:t>
            </a:r>
            <a:r>
              <a:rPr lang="en-US" altLang="it-IT" i="1" dirty="0" smtClean="0"/>
              <a:t>Be is 4 deuterons).</a:t>
            </a:r>
          </a:p>
          <a:p>
            <a:pPr marL="0" indent="0" eaLnBrk="1" hangingPunct="1">
              <a:buClr>
                <a:srgbClr val="000000"/>
              </a:buClr>
              <a:buSzPct val="75000"/>
              <a:buFont typeface="Times New Roman" pitchFamily="18" charset="0"/>
              <a:buNone/>
              <a:defRPr/>
            </a:pPr>
            <a:r>
              <a:rPr lang="en-US" altLang="it-IT" b="1" dirty="0" smtClean="0">
                <a:solidFill>
                  <a:srgbClr val="FF0000"/>
                </a:solidFill>
              </a:rPr>
              <a:t>Why aren’t radioactive products detected?</a:t>
            </a:r>
            <a:endParaRPr lang="en-US" altLang="it-IT" b="1" dirty="0">
              <a:solidFill>
                <a:srgbClr val="FF0000"/>
              </a:solidFill>
            </a:endParaRPr>
          </a:p>
          <a:p>
            <a:pPr marL="0" indent="0" eaLnBrk="1" hangingPunct="1">
              <a:buClr>
                <a:srgbClr val="000000"/>
              </a:buClr>
              <a:buSzPct val="75000"/>
              <a:buFont typeface="Times New Roman" pitchFamily="18" charset="0"/>
              <a:buNone/>
              <a:defRPr/>
            </a:pPr>
            <a:endParaRPr lang="en-GB" altLang="it-IT" dirty="0"/>
          </a:p>
        </p:txBody>
      </p:sp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8C05933-E1E7-497D-8E15-E980CE2D7557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16389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044" y="5881687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3600" b="1">
                <a:solidFill>
                  <a:srgbClr val="9900CC"/>
                </a:solidFill>
              </a:rPr>
              <a:t>Iwamura multibody fusion 2.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75000"/>
              <a:buFont typeface="Wingdings" pitchFamily="2" charset="2"/>
              <a:buChar char=""/>
              <a:defRPr/>
            </a:pPr>
            <a:r>
              <a:rPr lang="en-GB" altLang="it-IT" dirty="0" smtClean="0"/>
              <a:t>Predict products of </a:t>
            </a:r>
            <a:r>
              <a:rPr lang="en-US" altLang="it-IT" baseline="30000" dirty="0" smtClean="0"/>
              <a:t>8</a:t>
            </a:r>
            <a:r>
              <a:rPr lang="en-US" altLang="it-IT" dirty="0" smtClean="0"/>
              <a:t>Be</a:t>
            </a:r>
            <a:r>
              <a:rPr lang="en-GB" altLang="it-IT" dirty="0" smtClean="0"/>
              <a:t> fusion with every existing natural isotope.</a:t>
            </a:r>
          </a:p>
          <a:p>
            <a:pPr eaLnBrk="1" hangingPunct="1">
              <a:buSzPct val="75000"/>
              <a:buFont typeface="Wingdings" pitchFamily="2" charset="2"/>
              <a:buChar char=""/>
              <a:defRPr/>
            </a:pPr>
            <a:r>
              <a:rPr lang="en-GB" altLang="it-IT" dirty="0" smtClean="0"/>
              <a:t>Result: 70 out of 181 exothermic fusions produce beta radioactivity. </a:t>
            </a:r>
          </a:p>
          <a:p>
            <a:pPr eaLnBrk="1" hangingPunct="1">
              <a:buSzPct val="75000"/>
              <a:buFont typeface="Wingdings" pitchFamily="2" charset="2"/>
              <a:buChar char=""/>
              <a:defRPr/>
            </a:pPr>
            <a:endParaRPr lang="en-GB" altLang="it-IT" dirty="0" smtClean="0"/>
          </a:p>
          <a:p>
            <a:pPr marL="0" indent="0" eaLnBrk="1" hangingPunct="1">
              <a:buSzPct val="75000"/>
              <a:defRPr/>
            </a:pPr>
            <a:r>
              <a:rPr lang="nn-NO" altLang="it-IT" dirty="0" smtClean="0"/>
              <a:t>  e.g</a:t>
            </a:r>
            <a:r>
              <a:rPr lang="nn-NO" altLang="it-IT" baseline="30000" dirty="0" smtClean="0"/>
              <a:t>. 40</a:t>
            </a:r>
            <a:r>
              <a:rPr lang="nn-NO" altLang="it-IT" dirty="0" smtClean="0"/>
              <a:t>Ca(97.0%) </a:t>
            </a:r>
            <a:r>
              <a:rPr lang="nn-NO" altLang="it-IT" dirty="0" smtClean="0">
                <a:sym typeface="Wingdings" panose="05000000000000000000" pitchFamily="2" charset="2"/>
              </a:rPr>
              <a:t></a:t>
            </a:r>
            <a:r>
              <a:rPr lang="nn-NO" altLang="it-IT" dirty="0" smtClean="0"/>
              <a:t> </a:t>
            </a:r>
            <a:r>
              <a:rPr lang="nn-NO" altLang="it-IT" baseline="30000" dirty="0" smtClean="0">
                <a:solidFill>
                  <a:srgbClr val="FF0000"/>
                </a:solidFill>
              </a:rPr>
              <a:t>48</a:t>
            </a:r>
            <a:r>
              <a:rPr lang="nn-NO" altLang="it-IT" dirty="0" smtClean="0">
                <a:solidFill>
                  <a:srgbClr val="FF0000"/>
                </a:solidFill>
              </a:rPr>
              <a:t>Cr</a:t>
            </a:r>
            <a:r>
              <a:rPr lang="nn-NO" altLang="it-IT" dirty="0" smtClean="0"/>
              <a:t>(beta+) +12.917 MeV</a:t>
            </a:r>
            <a:r>
              <a:rPr lang="en-GB" altLang="it-IT" dirty="0" smtClean="0">
                <a:sym typeface="Wingdings" pitchFamily="2" charset="2"/>
              </a:rPr>
              <a:t>. </a:t>
            </a:r>
            <a:endParaRPr lang="en-GB" altLang="it-IT" dirty="0" smtClean="0"/>
          </a:p>
          <a:p>
            <a:pPr eaLnBrk="1" hangingPunct="1">
              <a:buSzPct val="75000"/>
              <a:buFont typeface="Wingdings" pitchFamily="2" charset="2"/>
              <a:buChar char=""/>
              <a:defRPr/>
            </a:pPr>
            <a:r>
              <a:rPr lang="en-GB" altLang="it-IT" b="1" dirty="0" smtClean="0">
                <a:solidFill>
                  <a:srgbClr val="FF0000"/>
                </a:solidFill>
              </a:rPr>
              <a:t>How is it possible that almost no beta radioactivity and  gammas are observed?</a:t>
            </a: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F6D99EC-678B-48B9-81CC-75149003FD37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044" y="4797424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3600" b="1">
                <a:solidFill>
                  <a:srgbClr val="9900CC"/>
                </a:solidFill>
              </a:rPr>
              <a:t>Meulenberg’s DDL Model for Pd/D</a:t>
            </a:r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838200" y="2362200"/>
            <a:ext cx="7693025" cy="387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75000"/>
              <a:buFont typeface="Wingdings" pitchFamily="2" charset="2"/>
              <a:buNone/>
            </a:pPr>
            <a:r>
              <a:rPr lang="pt-BR" altLang="it-IT" dirty="0"/>
              <a:t>  </a:t>
            </a:r>
            <a:r>
              <a:rPr lang="pt-BR" altLang="it-IT" baseline="30000" dirty="0"/>
              <a:t>2</a:t>
            </a:r>
            <a:r>
              <a:rPr lang="pt-BR" altLang="it-IT" dirty="0"/>
              <a:t>H </a:t>
            </a:r>
            <a:r>
              <a:rPr lang="pt-BR" altLang="it-IT" dirty="0" smtClean="0"/>
              <a:t>+ e- </a:t>
            </a:r>
            <a:r>
              <a:rPr lang="pt-BR" altLang="it-IT" dirty="0"/>
              <a:t>+</a:t>
            </a:r>
            <a:r>
              <a:rPr lang="pt-BR" altLang="it-IT" baseline="30000" dirty="0"/>
              <a:t>102</a:t>
            </a:r>
            <a:r>
              <a:rPr lang="pt-BR" altLang="it-IT" dirty="0"/>
              <a:t>Pd-&gt;</a:t>
            </a:r>
            <a:r>
              <a:rPr lang="pt-BR" altLang="it-IT" baseline="30000" dirty="0">
                <a:solidFill>
                  <a:srgbClr val="FF0000"/>
                </a:solidFill>
              </a:rPr>
              <a:t>104</a:t>
            </a:r>
            <a:r>
              <a:rPr lang="pt-BR" altLang="it-IT" dirty="0">
                <a:solidFill>
                  <a:srgbClr val="FF0000"/>
                </a:solidFill>
              </a:rPr>
              <a:t>Ag</a:t>
            </a:r>
            <a:r>
              <a:rPr lang="pt-BR" altLang="it-IT" dirty="0"/>
              <a:t>+ e-   +10.321 MeV   </a:t>
            </a:r>
          </a:p>
          <a:p>
            <a:pPr eaLnBrk="1" hangingPunct="1">
              <a:buSzPct val="75000"/>
              <a:buFont typeface="Wingdings" pitchFamily="2" charset="2"/>
              <a:buNone/>
            </a:pPr>
            <a:r>
              <a:rPr lang="pt-BR" altLang="it-IT" dirty="0"/>
              <a:t>  </a:t>
            </a:r>
            <a:r>
              <a:rPr lang="pt-BR" altLang="it-IT" baseline="30000" dirty="0"/>
              <a:t>2</a:t>
            </a:r>
            <a:r>
              <a:rPr lang="pt-BR" altLang="it-IT" dirty="0"/>
              <a:t>H </a:t>
            </a:r>
            <a:r>
              <a:rPr lang="pt-BR" altLang="it-IT" dirty="0" smtClean="0"/>
              <a:t>+ e- </a:t>
            </a:r>
            <a:r>
              <a:rPr lang="pt-BR" altLang="it-IT" dirty="0"/>
              <a:t>+</a:t>
            </a:r>
            <a:r>
              <a:rPr lang="pt-BR" altLang="it-IT" baseline="30000" dirty="0"/>
              <a:t>104</a:t>
            </a:r>
            <a:r>
              <a:rPr lang="pt-BR" altLang="it-IT" dirty="0"/>
              <a:t>Pd-&gt;</a:t>
            </a:r>
            <a:r>
              <a:rPr lang="pt-BR" altLang="it-IT" baseline="30000" dirty="0">
                <a:solidFill>
                  <a:srgbClr val="FF0000"/>
                </a:solidFill>
              </a:rPr>
              <a:t>106</a:t>
            </a:r>
            <a:r>
              <a:rPr lang="pt-BR" altLang="it-IT" dirty="0">
                <a:solidFill>
                  <a:srgbClr val="FF0000"/>
                </a:solidFill>
              </a:rPr>
              <a:t>Ag</a:t>
            </a:r>
            <a:r>
              <a:rPr lang="pt-BR" altLang="it-IT" dirty="0"/>
              <a:t>+ e-   +10.683 MeV   </a:t>
            </a:r>
          </a:p>
          <a:p>
            <a:pPr eaLnBrk="1" hangingPunct="1">
              <a:buSzPct val="75000"/>
              <a:buFont typeface="Wingdings" pitchFamily="2" charset="2"/>
              <a:buNone/>
            </a:pPr>
            <a:r>
              <a:rPr lang="pt-BR" altLang="it-IT" dirty="0"/>
              <a:t>  </a:t>
            </a:r>
            <a:r>
              <a:rPr lang="pt-BR" altLang="it-IT" baseline="30000" dirty="0"/>
              <a:t>2</a:t>
            </a:r>
            <a:r>
              <a:rPr lang="pt-BR" altLang="it-IT" dirty="0"/>
              <a:t>H </a:t>
            </a:r>
            <a:r>
              <a:rPr lang="pt-BR" altLang="it-IT" dirty="0" smtClean="0"/>
              <a:t>+ e- </a:t>
            </a:r>
            <a:r>
              <a:rPr lang="pt-BR" altLang="it-IT" dirty="0"/>
              <a:t>+</a:t>
            </a:r>
            <a:r>
              <a:rPr lang="pt-BR" altLang="it-IT" baseline="30000" dirty="0"/>
              <a:t>106</a:t>
            </a:r>
            <a:r>
              <a:rPr lang="pt-BR" altLang="it-IT" dirty="0"/>
              <a:t>Pd-&gt;</a:t>
            </a:r>
            <a:r>
              <a:rPr lang="pt-BR" altLang="it-IT" baseline="30000" dirty="0">
                <a:solidFill>
                  <a:srgbClr val="FF0000"/>
                </a:solidFill>
              </a:rPr>
              <a:t>108</a:t>
            </a:r>
            <a:r>
              <a:rPr lang="pt-BR" altLang="it-IT" dirty="0">
                <a:solidFill>
                  <a:srgbClr val="FF0000"/>
                </a:solidFill>
              </a:rPr>
              <a:t>Ag</a:t>
            </a:r>
            <a:r>
              <a:rPr lang="pt-BR" altLang="it-IT" dirty="0"/>
              <a:t>+ e-   +10.835 MeV   </a:t>
            </a:r>
          </a:p>
          <a:p>
            <a:pPr eaLnBrk="1" hangingPunct="1">
              <a:buSzPct val="75000"/>
              <a:buFont typeface="Wingdings" pitchFamily="2" charset="2"/>
              <a:buNone/>
            </a:pPr>
            <a:r>
              <a:rPr lang="pt-BR" altLang="it-IT" dirty="0"/>
              <a:t>  </a:t>
            </a:r>
            <a:r>
              <a:rPr lang="pt-BR" altLang="it-IT" baseline="30000" dirty="0"/>
              <a:t>2</a:t>
            </a:r>
            <a:r>
              <a:rPr lang="pt-BR" altLang="it-IT" dirty="0"/>
              <a:t>H </a:t>
            </a:r>
            <a:r>
              <a:rPr lang="pt-BR" altLang="it-IT" dirty="0" smtClean="0"/>
              <a:t>+ e- </a:t>
            </a:r>
            <a:r>
              <a:rPr lang="pt-BR" altLang="it-IT" dirty="0"/>
              <a:t>+</a:t>
            </a:r>
            <a:r>
              <a:rPr lang="pt-BR" altLang="it-IT" baseline="30000" dirty="0"/>
              <a:t>108</a:t>
            </a:r>
            <a:r>
              <a:rPr lang="pt-BR" altLang="it-IT" dirty="0"/>
              <a:t>Pd-&gt;</a:t>
            </a:r>
            <a:r>
              <a:rPr lang="pt-BR" altLang="it-IT" baseline="30000" dirty="0">
                <a:solidFill>
                  <a:srgbClr val="FF0000"/>
                </a:solidFill>
              </a:rPr>
              <a:t>110</a:t>
            </a:r>
            <a:r>
              <a:rPr lang="pt-BR" altLang="it-IT" dirty="0">
                <a:solidFill>
                  <a:srgbClr val="FF0000"/>
                </a:solidFill>
              </a:rPr>
              <a:t>Ag</a:t>
            </a:r>
            <a:r>
              <a:rPr lang="pt-BR" altLang="it-IT" dirty="0"/>
              <a:t>+ e-   +11.069 MeV   </a:t>
            </a:r>
          </a:p>
          <a:p>
            <a:pPr eaLnBrk="1" hangingPunct="1">
              <a:buSzPct val="75000"/>
              <a:buFont typeface="Wingdings" pitchFamily="2" charset="2"/>
              <a:buNone/>
            </a:pPr>
            <a:r>
              <a:rPr lang="pt-BR" altLang="it-IT" dirty="0"/>
              <a:t>  </a:t>
            </a:r>
            <a:r>
              <a:rPr lang="pt-BR" altLang="it-IT" baseline="30000" dirty="0"/>
              <a:t>2</a:t>
            </a:r>
            <a:r>
              <a:rPr lang="pt-BR" altLang="it-IT" dirty="0"/>
              <a:t>H </a:t>
            </a:r>
            <a:r>
              <a:rPr lang="pt-BR" altLang="it-IT" dirty="0" smtClean="0"/>
              <a:t>+ e- </a:t>
            </a:r>
            <a:r>
              <a:rPr lang="pt-BR" altLang="it-IT" dirty="0"/>
              <a:t>+</a:t>
            </a:r>
            <a:r>
              <a:rPr lang="pt-BR" altLang="it-IT" baseline="30000" dirty="0"/>
              <a:t>110</a:t>
            </a:r>
            <a:r>
              <a:rPr lang="pt-BR" altLang="it-IT" dirty="0"/>
              <a:t>Pd-&gt;</a:t>
            </a:r>
            <a:r>
              <a:rPr lang="pt-BR" altLang="it-IT" baseline="30000" dirty="0">
                <a:solidFill>
                  <a:srgbClr val="FF0000"/>
                </a:solidFill>
              </a:rPr>
              <a:t>112</a:t>
            </a:r>
            <a:r>
              <a:rPr lang="pt-BR" altLang="it-IT" dirty="0">
                <a:solidFill>
                  <a:srgbClr val="FF0000"/>
                </a:solidFill>
              </a:rPr>
              <a:t>Ag</a:t>
            </a:r>
            <a:r>
              <a:rPr lang="pt-BR" altLang="it-IT" dirty="0"/>
              <a:t>+ e-   +11.388 MeV</a:t>
            </a:r>
          </a:p>
          <a:p>
            <a:pPr eaLnBrk="1" hangingPunct="1">
              <a:buSzPct val="75000"/>
              <a:buFont typeface="Wingdings" pitchFamily="2" charset="2"/>
              <a:buNone/>
            </a:pPr>
            <a:r>
              <a:rPr lang="pt-BR" altLang="it-IT" b="1" dirty="0">
                <a:solidFill>
                  <a:srgbClr val="FF0000"/>
                </a:solidFill>
              </a:rPr>
              <a:t>   All the above silver isotopes are beta radioactive but expected gammas are not observed</a:t>
            </a:r>
            <a:r>
              <a:rPr lang="pt-BR" altLang="it-IT" b="1" dirty="0" smtClean="0">
                <a:solidFill>
                  <a:srgbClr val="FF0000"/>
                </a:solidFill>
              </a:rPr>
              <a:t>!  </a:t>
            </a:r>
            <a:r>
              <a:rPr lang="pt-BR" altLang="it-IT" b="1" dirty="0" smtClean="0">
                <a:solidFill>
                  <a:schemeClr val="tx1"/>
                </a:solidFill>
              </a:rPr>
              <a:t>(</a:t>
            </a:r>
            <a:r>
              <a:rPr lang="pt-BR" altLang="it-IT" baseline="30000" dirty="0" smtClean="0"/>
              <a:t>2</a:t>
            </a:r>
            <a:r>
              <a:rPr lang="pt-BR" altLang="it-IT" dirty="0" smtClean="0"/>
              <a:t>H+e = d#)</a:t>
            </a:r>
            <a:endParaRPr lang="en-GB" altLang="it-IT" b="1" dirty="0">
              <a:solidFill>
                <a:srgbClr val="FF0000"/>
              </a:solidFill>
            </a:endParaRP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F6D42D1-D582-465A-8404-C650EF68596F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013325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smtClean="0"/>
              <a:t>The Q/4He ratio</a:t>
            </a:r>
            <a:endParaRPr lang="it-IT" altLang="it-IT" sz="400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dirty="0" smtClean="0"/>
              <a:t>It is observed that Q/4He is sometimes close to 24 MeV consistent with:</a:t>
            </a:r>
          </a:p>
          <a:p>
            <a:pPr algn="ctr"/>
            <a:r>
              <a:rPr lang="en-US" altLang="en-US" b="1" baseline="30000" dirty="0" smtClean="0"/>
              <a:t>2</a:t>
            </a:r>
            <a:r>
              <a:rPr lang="en-US" altLang="en-US" b="1" dirty="0" smtClean="0"/>
              <a:t>H +  </a:t>
            </a:r>
            <a:r>
              <a:rPr lang="en-US" altLang="en-US" b="1" baseline="30000" dirty="0" smtClean="0"/>
              <a:t>2</a:t>
            </a:r>
            <a:r>
              <a:rPr lang="en-US" altLang="en-US" b="1" dirty="0" smtClean="0"/>
              <a:t>H </a:t>
            </a:r>
            <a:r>
              <a:rPr lang="en-US" altLang="en-US" b="1" dirty="0" smtClean="0">
                <a:sym typeface="Wingdings" pitchFamily="2" charset="2"/>
              </a:rPr>
              <a:t></a:t>
            </a:r>
            <a:r>
              <a:rPr lang="en-US" altLang="en-US" b="1" dirty="0" smtClean="0"/>
              <a:t>   </a:t>
            </a:r>
            <a:r>
              <a:rPr lang="en-US" altLang="en-US" b="1" baseline="30000" dirty="0" smtClean="0"/>
              <a:t>4</a:t>
            </a:r>
            <a:r>
              <a:rPr lang="en-US" altLang="en-US" b="1" dirty="0" smtClean="0"/>
              <a:t>He  +23.847 MeV</a:t>
            </a:r>
          </a:p>
          <a:p>
            <a:pPr algn="ctr"/>
            <a:endParaRPr lang="en-US" altLang="en-US" dirty="0" smtClean="0"/>
          </a:p>
          <a:p>
            <a:r>
              <a:rPr lang="en-US" altLang="it-IT" b="1" dirty="0" smtClean="0"/>
              <a:t>But every CMNS model proposes that multiple reactions are occurring, so this ratio is a coincidence of no significance.</a:t>
            </a:r>
          </a:p>
        </p:txBody>
      </p:sp>
      <p:sp>
        <p:nvSpPr>
          <p:cNvPr id="19460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4400" b="1" dirty="0">
                <a:solidFill>
                  <a:srgbClr val="9900CC"/>
                </a:solidFill>
              </a:rPr>
              <a:t>Fisher’s </a:t>
            </a:r>
            <a:r>
              <a:rPr lang="en-GB" altLang="it-IT" sz="4400" b="1" dirty="0" err="1" smtClean="0">
                <a:solidFill>
                  <a:srgbClr val="9900CC"/>
                </a:solidFill>
              </a:rPr>
              <a:t>Polyneutron</a:t>
            </a:r>
            <a:r>
              <a:rPr lang="en-GB" altLang="it-IT" sz="4400" b="1" dirty="0" smtClean="0">
                <a:solidFill>
                  <a:srgbClr val="9900CC"/>
                </a:solidFill>
              </a:rPr>
              <a:t> </a:t>
            </a:r>
            <a:r>
              <a:rPr lang="en-GB" altLang="it-IT" sz="4400" b="1" dirty="0">
                <a:solidFill>
                  <a:srgbClr val="9900CC"/>
                </a:solidFill>
              </a:rPr>
              <a:t>Model</a:t>
            </a: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819150" y="2266950"/>
            <a:ext cx="769302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75000"/>
            </a:pPr>
            <a:r>
              <a:rPr lang="en-GB" altLang="it-IT" dirty="0"/>
              <a:t>Invokes </a:t>
            </a:r>
            <a:r>
              <a:rPr lang="en-GB" altLang="it-IT" dirty="0" smtClean="0"/>
              <a:t>catalytic transfer </a:t>
            </a:r>
            <a:r>
              <a:rPr lang="en-GB" altLang="it-IT" dirty="0"/>
              <a:t>of neutrons from to natural isotopes without any Coulomb barrier.</a:t>
            </a:r>
          </a:p>
          <a:p>
            <a:pPr eaLnBrk="1" hangingPunct="1">
              <a:buSzPct val="75000"/>
            </a:pPr>
            <a:endParaRPr lang="en-GB" altLang="it-IT" dirty="0"/>
          </a:p>
          <a:p>
            <a:pPr eaLnBrk="1" hangingPunct="1">
              <a:buSzPct val="75000"/>
            </a:pPr>
            <a:r>
              <a:rPr lang="en-GB" altLang="it-IT" dirty="0"/>
              <a:t>But predicts </a:t>
            </a:r>
            <a:r>
              <a:rPr lang="en-GB" altLang="it-IT" b="1" dirty="0">
                <a:solidFill>
                  <a:srgbClr val="FF0000"/>
                </a:solidFill>
              </a:rPr>
              <a:t>unobserved</a:t>
            </a:r>
            <a:r>
              <a:rPr lang="en-GB" altLang="it-IT" dirty="0"/>
              <a:t> run-away effect in heavy water</a:t>
            </a:r>
            <a:r>
              <a:rPr lang="en-GB" altLang="it-IT" dirty="0" smtClean="0"/>
              <a:t>:</a:t>
            </a:r>
          </a:p>
          <a:p>
            <a:pPr algn="ctr" eaLnBrk="1" hangingPunct="1">
              <a:buSzPct val="75000"/>
            </a:pPr>
            <a:r>
              <a:rPr lang="en-GB" altLang="it-IT" sz="3600" baseline="30000" dirty="0" smtClean="0"/>
              <a:t> </a:t>
            </a:r>
            <a:r>
              <a:rPr lang="en-GB" altLang="it-IT" sz="3600" b="1" baseline="30000" dirty="0"/>
              <a:t>2</a:t>
            </a:r>
            <a:r>
              <a:rPr lang="en-GB" altLang="it-IT" sz="3600" b="1" dirty="0"/>
              <a:t>H + </a:t>
            </a:r>
            <a:r>
              <a:rPr lang="en-GB" altLang="it-IT" sz="3600" b="1" baseline="30000" dirty="0" smtClean="0"/>
              <a:t>A</a:t>
            </a:r>
            <a:r>
              <a:rPr lang="en-GB" altLang="it-IT" sz="3600" b="1" dirty="0" smtClean="0"/>
              <a:t>n </a:t>
            </a:r>
            <a:r>
              <a:rPr lang="en-GB" altLang="it-IT" sz="3600" b="1" dirty="0">
                <a:sym typeface="Wingdings" pitchFamily="2" charset="2"/>
              </a:rPr>
              <a:t> </a:t>
            </a:r>
            <a:r>
              <a:rPr lang="en-GB" altLang="it-IT" sz="3600" b="1" baseline="30000" dirty="0">
                <a:sym typeface="Wingdings" pitchFamily="2" charset="2"/>
              </a:rPr>
              <a:t>1</a:t>
            </a:r>
            <a:r>
              <a:rPr lang="en-GB" altLang="it-IT" sz="3600" b="1" dirty="0">
                <a:sym typeface="Wingdings" pitchFamily="2" charset="2"/>
              </a:rPr>
              <a:t>H + </a:t>
            </a:r>
            <a:r>
              <a:rPr lang="en-GB" altLang="it-IT" sz="3600" b="1" baseline="30000" dirty="0">
                <a:sym typeface="Wingdings" pitchFamily="2" charset="2"/>
              </a:rPr>
              <a:t>A+1</a:t>
            </a:r>
            <a:r>
              <a:rPr lang="en-GB" altLang="it-IT" sz="3600" b="1" dirty="0">
                <a:sym typeface="Wingdings" pitchFamily="2" charset="2"/>
              </a:rPr>
              <a:t>n</a:t>
            </a:r>
            <a:endParaRPr lang="en-GB" altLang="it-IT" sz="3600" b="1" dirty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DF0804A-FDE7-4C9F-B924-50F46CFF053B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20485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4400" b="1">
                <a:solidFill>
                  <a:srgbClr val="9900CC"/>
                </a:solidFill>
              </a:rPr>
              <a:t>Purpose of Theory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endParaRPr lang="en-GB" altLang="it-IT" sz="2200" b="1">
              <a:solidFill>
                <a:srgbClr val="002060"/>
              </a:solidFill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839788" y="2370138"/>
            <a:ext cx="8305800" cy="387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75000"/>
              <a:buFont typeface="Wingdings" pitchFamily="2" charset="2"/>
              <a:buChar char=""/>
            </a:pPr>
            <a:r>
              <a:rPr lang="en-GB" altLang="it-IT" sz="3600" b="1" dirty="0">
                <a:solidFill>
                  <a:schemeClr val="tx1"/>
                </a:solidFill>
              </a:rPr>
              <a:t>Convincing Explanation</a:t>
            </a:r>
          </a:p>
          <a:p>
            <a:pPr eaLnBrk="1" hangingPunct="1">
              <a:buSzPct val="75000"/>
              <a:buFont typeface="Wingdings" pitchFamily="2" charset="2"/>
              <a:buChar char=""/>
            </a:pPr>
            <a:r>
              <a:rPr lang="en-GB" altLang="it-IT" sz="3600" b="1" dirty="0">
                <a:solidFill>
                  <a:schemeClr val="tx1"/>
                </a:solidFill>
              </a:rPr>
              <a:t>Useful Prediction</a:t>
            </a:r>
          </a:p>
          <a:p>
            <a:pPr eaLnBrk="1" hangingPunct="1">
              <a:buSzPct val="75000"/>
              <a:buFont typeface="Wingdings" pitchFamily="2" charset="2"/>
              <a:buChar char=""/>
            </a:pPr>
            <a:r>
              <a:rPr lang="en-GB" altLang="it-IT" sz="3600" b="1" dirty="0">
                <a:solidFill>
                  <a:schemeClr val="tx1"/>
                </a:solidFill>
              </a:rPr>
              <a:t>Successful theory should lead to progress, acceptance and financing of LENR</a:t>
            </a:r>
            <a:r>
              <a:rPr lang="en-GB" altLang="it-IT" sz="3600" b="1" dirty="0" smtClean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F929260-249D-4D10-983F-7CD9F3AF7314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3077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  <p:extLst>
      <p:ext uri="{BB962C8B-B14F-4D97-AF65-F5344CB8AC3E}">
        <p14:creationId xmlns:p14="http://schemas.microsoft.com/office/powerpoint/2010/main" val="5961148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4400" b="1">
                <a:solidFill>
                  <a:srgbClr val="9900CC"/>
                </a:solidFill>
              </a:rPr>
              <a:t>Bazhutov’s Erzion Model</a:t>
            </a:r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801688" y="2266950"/>
            <a:ext cx="769302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75000"/>
            </a:pPr>
            <a:r>
              <a:rPr lang="en-GB" altLang="it-IT" dirty="0"/>
              <a:t>Invokes </a:t>
            </a:r>
            <a:r>
              <a:rPr lang="en-GB" altLang="it-IT" dirty="0" smtClean="0"/>
              <a:t>catalytic transfer </a:t>
            </a:r>
            <a:r>
              <a:rPr lang="en-GB" altLang="it-IT" dirty="0"/>
              <a:t>of neutrons </a:t>
            </a:r>
            <a:r>
              <a:rPr lang="en-GB" altLang="it-IT" dirty="0" smtClean="0"/>
              <a:t>between isotopes </a:t>
            </a:r>
            <a:r>
              <a:rPr lang="en-GB" altLang="it-IT" dirty="0"/>
              <a:t>without any Coulomb barrier (like Fisher).</a:t>
            </a:r>
          </a:p>
          <a:p>
            <a:pPr eaLnBrk="1" hangingPunct="1">
              <a:buSzPct val="75000"/>
            </a:pPr>
            <a:r>
              <a:rPr lang="en-GB" altLang="it-IT" dirty="0" smtClean="0">
                <a:solidFill>
                  <a:schemeClr val="tx1"/>
                </a:solidFill>
              </a:rPr>
              <a:t>But </a:t>
            </a:r>
            <a:r>
              <a:rPr lang="en-GB" altLang="it-IT" dirty="0">
                <a:solidFill>
                  <a:schemeClr val="tx1"/>
                </a:solidFill>
              </a:rPr>
              <a:t>predicts </a:t>
            </a:r>
            <a:r>
              <a:rPr lang="en-GB" altLang="it-IT" dirty="0" smtClean="0">
                <a:solidFill>
                  <a:schemeClr val="tx1"/>
                </a:solidFill>
              </a:rPr>
              <a:t>beta radioactive</a:t>
            </a:r>
            <a:r>
              <a:rPr lang="en-GB" altLang="it-IT" dirty="0" smtClean="0">
                <a:solidFill>
                  <a:schemeClr val="tx1"/>
                </a:solidFill>
              </a:rPr>
              <a:t> </a:t>
            </a:r>
            <a:r>
              <a:rPr lang="en-GB" altLang="it-IT" dirty="0">
                <a:solidFill>
                  <a:schemeClr val="tx1"/>
                </a:solidFill>
              </a:rPr>
              <a:t>negative </a:t>
            </a:r>
            <a:r>
              <a:rPr lang="en-GB" altLang="it-IT" dirty="0" err="1">
                <a:solidFill>
                  <a:schemeClr val="tx1"/>
                </a:solidFill>
              </a:rPr>
              <a:t>Erzion</a:t>
            </a:r>
            <a:r>
              <a:rPr lang="en-GB" altLang="it-IT" dirty="0">
                <a:solidFill>
                  <a:schemeClr val="tx1"/>
                </a:solidFill>
              </a:rPr>
              <a:t>  which would stick close to any heavy nuclide </a:t>
            </a:r>
            <a:r>
              <a:rPr lang="en-GB" altLang="it-IT" dirty="0"/>
              <a:t>:-</a:t>
            </a:r>
          </a:p>
          <a:p>
            <a:pPr eaLnBrk="1" hangingPunct="1">
              <a:buSzPct val="75000"/>
            </a:pPr>
            <a:r>
              <a:rPr lang="en-GB" altLang="it-IT" baseline="30000" dirty="0"/>
              <a:t>              </a:t>
            </a:r>
            <a:r>
              <a:rPr lang="en-GB" altLang="en-US" sz="3200" b="1" baseline="30000" dirty="0"/>
              <a:t>7</a:t>
            </a:r>
            <a:r>
              <a:rPr lang="en-GB" altLang="en-US" sz="3200" b="1" dirty="0"/>
              <a:t>Li + </a:t>
            </a:r>
            <a:r>
              <a:rPr lang="en-GB" altLang="ja-JP" sz="3200" b="1" dirty="0">
                <a:ea typeface="ＭＳ Ｐゴシック" pitchFamily="34" charset="-128"/>
              </a:rPr>
              <a:t>Э</a:t>
            </a:r>
            <a:r>
              <a:rPr lang="en-GB" altLang="ja-JP" sz="3200" b="1" baseline="-25000" dirty="0">
                <a:ea typeface="ＭＳ Ｐゴシック" pitchFamily="34" charset="-128"/>
              </a:rPr>
              <a:t>N</a:t>
            </a:r>
            <a:r>
              <a:rPr lang="en-GB" altLang="en-US" sz="3200" b="1" dirty="0"/>
              <a:t> </a:t>
            </a:r>
            <a:r>
              <a:rPr lang="en-GB" altLang="en-US" sz="3200" b="1" dirty="0">
                <a:sym typeface="Wingdings" pitchFamily="2" charset="2"/>
              </a:rPr>
              <a:t> </a:t>
            </a:r>
            <a:r>
              <a:rPr lang="en-GB" altLang="ja-JP" sz="3200" b="1" dirty="0">
                <a:solidFill>
                  <a:srgbClr val="FF0000"/>
                </a:solidFill>
                <a:ea typeface="ＭＳ Ｐゴシック" pitchFamily="34" charset="-128"/>
              </a:rPr>
              <a:t>Э</a:t>
            </a:r>
            <a:r>
              <a:rPr lang="en-GB" altLang="ja-JP" sz="3200" b="1" baseline="30000" dirty="0">
                <a:solidFill>
                  <a:srgbClr val="FF0000"/>
                </a:solidFill>
                <a:ea typeface="ＭＳ Ｐゴシック" pitchFamily="34" charset="-128"/>
              </a:rPr>
              <a:t>-</a:t>
            </a:r>
            <a:r>
              <a:rPr lang="en-GB" altLang="en-US" sz="3200" b="1" dirty="0"/>
              <a:t> + </a:t>
            </a:r>
            <a:r>
              <a:rPr lang="en-GB" altLang="en-US" sz="3200" b="1" baseline="30000" dirty="0"/>
              <a:t>8</a:t>
            </a:r>
            <a:r>
              <a:rPr lang="en-GB" altLang="en-US" sz="3200" b="1" dirty="0"/>
              <a:t>Be +9.176 MeV</a:t>
            </a:r>
          </a:p>
          <a:p>
            <a:pPr eaLnBrk="1" hangingPunct="1">
              <a:buSzPct val="75000"/>
            </a:pPr>
            <a:r>
              <a:rPr lang="en-GB" altLang="ja-JP" dirty="0" smtClean="0">
                <a:solidFill>
                  <a:schemeClr val="tx2"/>
                </a:solidFill>
                <a:ea typeface="ＭＳ Ｐゴシック" pitchFamily="34" charset="-128"/>
              </a:rPr>
              <a:t>The high mass of Э</a:t>
            </a:r>
            <a:r>
              <a:rPr lang="en-GB" altLang="ja-JP" baseline="30000" dirty="0" smtClean="0">
                <a:solidFill>
                  <a:schemeClr val="tx2"/>
                </a:solidFill>
                <a:ea typeface="ＭＳ Ｐゴシック" pitchFamily="34" charset="-128"/>
              </a:rPr>
              <a:t>-</a:t>
            </a:r>
            <a:r>
              <a:rPr lang="en-GB" altLang="ja-JP" dirty="0" smtClean="0">
                <a:solidFill>
                  <a:schemeClr val="tx2"/>
                </a:solidFill>
                <a:ea typeface="ＭＳ Ｐゴシック" pitchFamily="34" charset="-128"/>
              </a:rPr>
              <a:t> would cause it to bind strongly to other nuclei effectively removing it over nuclear time scales.</a:t>
            </a:r>
            <a:r>
              <a:rPr lang="en-GB" altLang="ja-JP" dirty="0" smtClean="0">
                <a:ea typeface="ＭＳ Ｐゴシック" pitchFamily="34" charset="-128"/>
              </a:rPr>
              <a:t> </a:t>
            </a:r>
            <a:endParaRPr lang="en-GB" altLang="en-US" dirty="0"/>
          </a:p>
          <a:p>
            <a:pPr eaLnBrk="1" hangingPunct="1">
              <a:buSzPct val="75000"/>
            </a:pPr>
            <a:endParaRPr lang="en-GB" altLang="it-IT" dirty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68A1B9B-0243-4A11-AF68-F910886AA2AF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21509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4400" b="1">
                <a:solidFill>
                  <a:srgbClr val="9900CC"/>
                </a:solidFill>
              </a:rPr>
              <a:t>Collis ENP Model</a:t>
            </a: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801688" y="2266950"/>
            <a:ext cx="769302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75000"/>
            </a:pPr>
            <a:r>
              <a:rPr lang="en-GB" altLang="it-IT" dirty="0" smtClean="0"/>
              <a:t>The </a:t>
            </a:r>
            <a:r>
              <a:rPr lang="en-GB" altLang="it-IT" dirty="0"/>
              <a:t>ENP model borrows from the Fisher and </a:t>
            </a:r>
            <a:r>
              <a:rPr lang="en-GB" altLang="it-IT" dirty="0" err="1"/>
              <a:t>Bazhutov</a:t>
            </a:r>
            <a:r>
              <a:rPr lang="en-GB" altLang="it-IT" dirty="0"/>
              <a:t>  models while bypassing the previously mentioned objections.  It will be the subject of later presentation at this meeting</a:t>
            </a:r>
            <a:r>
              <a:rPr lang="en-GB" altLang="it-IT" dirty="0" smtClean="0"/>
              <a:t>.  It predicts radio-activity where it is found (but this needs to be confirmed).</a:t>
            </a:r>
            <a:endParaRPr lang="en-GB" altLang="it-IT" dirty="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14E31ED-AFBE-427E-A3B2-5F093D235E67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22533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4400" b="1">
                <a:solidFill>
                  <a:srgbClr val="9900CC"/>
                </a:solidFill>
              </a:rPr>
              <a:t>Conclusions</a:t>
            </a: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838200" y="2205038"/>
            <a:ext cx="769302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75000"/>
              <a:buFont typeface="Wingdings" pitchFamily="2" charset="2"/>
              <a:buChar char=""/>
            </a:pPr>
            <a:r>
              <a:rPr lang="en-GB" altLang="it-IT" dirty="0" smtClean="0"/>
              <a:t>All models predict residual radioactivity.  Characterizing it will identify the reaction.</a:t>
            </a:r>
          </a:p>
          <a:p>
            <a:pPr eaLnBrk="1" hangingPunct="1">
              <a:buSzPct val="75000"/>
              <a:buFont typeface="Wingdings" pitchFamily="2" charset="2"/>
              <a:buChar char=""/>
            </a:pPr>
            <a:r>
              <a:rPr lang="en-GB" altLang="it-IT" dirty="0" smtClean="0"/>
              <a:t>If expected gammas are not found, the model must be refined.</a:t>
            </a:r>
          </a:p>
          <a:p>
            <a:pPr eaLnBrk="1" hangingPunct="1">
              <a:buSzPct val="75000"/>
              <a:buFont typeface="Wingdings" pitchFamily="2" charset="2"/>
              <a:buChar char=""/>
            </a:pPr>
            <a:r>
              <a:rPr lang="en-GB" altLang="it-IT" dirty="0" smtClean="0"/>
              <a:t>Any valid model must make more predictions than assumptions / parameters.</a:t>
            </a:r>
          </a:p>
          <a:p>
            <a:pPr eaLnBrk="1" hangingPunct="1">
              <a:buSzPct val="75000"/>
              <a:buFont typeface="Wingdings" pitchFamily="2" charset="2"/>
              <a:buChar char=""/>
            </a:pPr>
            <a:r>
              <a:rPr lang="en-GB" altLang="it-IT" dirty="0" smtClean="0"/>
              <a:t>It is not acceptable to ignore established nuclear physics laws without very good experimental reason.</a:t>
            </a:r>
            <a:endParaRPr lang="en-GB" altLang="it-IT" dirty="0"/>
          </a:p>
          <a:p>
            <a:pPr eaLnBrk="1" hangingPunct="1">
              <a:buSzPct val="75000"/>
              <a:buFont typeface="Wingdings" pitchFamily="2" charset="2"/>
              <a:buNone/>
            </a:pPr>
            <a:endParaRPr lang="en-GB" altLang="it-IT" dirty="0"/>
          </a:p>
          <a:p>
            <a:pPr eaLnBrk="1" hangingPunct="1">
              <a:buSzPct val="75000"/>
              <a:buFont typeface="Wingdings" pitchFamily="2" charset="2"/>
              <a:buNone/>
            </a:pPr>
            <a:endParaRPr lang="en-GB" altLang="it-IT" dirty="0"/>
          </a:p>
          <a:p>
            <a:pPr eaLnBrk="1" hangingPunct="1">
              <a:buSzPct val="75000"/>
              <a:buFont typeface="Wingdings" pitchFamily="2" charset="2"/>
              <a:buNone/>
            </a:pPr>
            <a:endParaRPr lang="en-GB" altLang="it-IT" dirty="0"/>
          </a:p>
          <a:p>
            <a:pPr eaLnBrk="1" hangingPunct="1">
              <a:buSzPct val="75000"/>
              <a:buFont typeface="Wingdings" pitchFamily="2" charset="2"/>
              <a:buNone/>
            </a:pPr>
            <a:endParaRPr lang="en-GB" altLang="it-IT" dirty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0C7CB68-9CE0-4398-8737-CCC0585976C6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23557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4400" b="1">
                <a:solidFill>
                  <a:srgbClr val="9900CC"/>
                </a:solidFill>
              </a:rPr>
              <a:t>Thank You!</a:t>
            </a: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838200" y="2362200"/>
            <a:ext cx="7693025" cy="430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75000"/>
              <a:buFont typeface="Wingdings" pitchFamily="2" charset="2"/>
              <a:buNone/>
            </a:pPr>
            <a:r>
              <a:rPr lang="en-GB" altLang="it-IT" sz="5400" b="1">
                <a:solidFill>
                  <a:srgbClr val="7030A0"/>
                </a:solidFill>
              </a:rPr>
              <a:t>  </a:t>
            </a:r>
          </a:p>
          <a:p>
            <a:pPr algn="ctr" eaLnBrk="1" hangingPunct="1">
              <a:buSzPct val="75000"/>
              <a:buFont typeface="Wingdings" pitchFamily="2" charset="2"/>
              <a:buNone/>
            </a:pPr>
            <a:r>
              <a:rPr lang="en-GB" altLang="it-IT" sz="5400" b="1">
                <a:solidFill>
                  <a:schemeClr val="accent2"/>
                </a:solidFill>
              </a:rPr>
              <a:t>Any comments or questions?</a:t>
            </a:r>
            <a:endParaRPr lang="en-GB" altLang="it-IT"/>
          </a:p>
          <a:p>
            <a:pPr eaLnBrk="1" hangingPunct="1">
              <a:buSzPct val="75000"/>
              <a:buFont typeface="Wingdings" pitchFamily="2" charset="2"/>
              <a:buNone/>
            </a:pPr>
            <a:endParaRPr lang="en-GB" altLang="it-IT"/>
          </a:p>
          <a:p>
            <a:pPr eaLnBrk="1" hangingPunct="1">
              <a:buSzPct val="75000"/>
              <a:buFont typeface="Wingdings" pitchFamily="2" charset="2"/>
              <a:buNone/>
            </a:pPr>
            <a:endParaRPr lang="en-GB" altLang="it-IT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F669424-D74B-4533-B4BC-434AF46CF3AD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24581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4400" b="1">
                <a:solidFill>
                  <a:srgbClr val="9900CC"/>
                </a:solidFill>
              </a:rPr>
              <a:t>Background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endParaRPr lang="en-GB" altLang="it-IT" sz="2000" b="1">
              <a:solidFill>
                <a:srgbClr val="002060"/>
              </a:solidFill>
            </a:endParaRP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838200" y="2362200"/>
            <a:ext cx="8305800" cy="387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SzPct val="75000"/>
              <a:buFont typeface="Wingdings" pitchFamily="2" charset="2"/>
              <a:buChar char=""/>
            </a:pPr>
            <a:r>
              <a:rPr lang="en-GB" altLang="it-IT" dirty="0"/>
              <a:t>After 30 years few (if any) models attempting to explain CMNS have achieved acceptance outside its proponents.</a:t>
            </a:r>
          </a:p>
          <a:p>
            <a:pPr eaLnBrk="1" hangingPunct="1">
              <a:buSzPct val="75000"/>
              <a:buFont typeface="Wingdings" pitchFamily="2" charset="2"/>
              <a:buChar char=""/>
            </a:pPr>
            <a:r>
              <a:rPr lang="en-GB" altLang="it-IT" dirty="0"/>
              <a:t>Few experiments set out to test models.</a:t>
            </a:r>
          </a:p>
          <a:p>
            <a:pPr eaLnBrk="1" hangingPunct="1">
              <a:buSzPct val="75000"/>
              <a:buFont typeface="Wingdings" pitchFamily="2" charset="2"/>
              <a:buChar char=""/>
            </a:pPr>
            <a:r>
              <a:rPr lang="en-GB" altLang="it-IT" dirty="0"/>
              <a:t>Many models fail to illustrate what phenomena they explain or predict.</a:t>
            </a:r>
          </a:p>
          <a:p>
            <a:pPr eaLnBrk="1" hangingPunct="1">
              <a:buSzPct val="75000"/>
              <a:buFont typeface="Wingdings" pitchFamily="2" charset="2"/>
              <a:buChar char=""/>
            </a:pPr>
            <a:r>
              <a:rPr lang="en-GB" altLang="it-IT" b="1" dirty="0">
                <a:solidFill>
                  <a:srgbClr val="FF0000"/>
                </a:solidFill>
              </a:rPr>
              <a:t>Every model predicts residual radioactivity – but this is often ignored! 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924FDA8-26B2-473D-B0E1-40C45822DDE5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661025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3600" b="1" dirty="0">
                <a:solidFill>
                  <a:srgbClr val="9900CC"/>
                </a:solidFill>
              </a:rPr>
              <a:t>How </a:t>
            </a:r>
            <a:r>
              <a:rPr lang="en-GB" altLang="it-IT" sz="3600" b="1" dirty="0" smtClean="0">
                <a:solidFill>
                  <a:srgbClr val="9900CC"/>
                </a:solidFill>
              </a:rPr>
              <a:t>can </a:t>
            </a:r>
            <a:r>
              <a:rPr lang="en-GB" altLang="it-IT" sz="3600" b="1" dirty="0">
                <a:solidFill>
                  <a:srgbClr val="9900CC"/>
                </a:solidFill>
              </a:rPr>
              <a:t>we test theories?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838200" y="1831975"/>
            <a:ext cx="7982272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13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endParaRPr lang="en-GB" altLang="it-IT" dirty="0" smtClean="0"/>
          </a:p>
          <a:p>
            <a:pPr marL="458787" indent="-457200" eaLnBrk="1" hangingPunct="1">
              <a:buClrTx/>
              <a:buSzPct val="75000"/>
              <a:buFont typeface="Arial" panose="020B0604020202020204" pitchFamily="34" charset="0"/>
              <a:buChar char="•"/>
            </a:pPr>
            <a:r>
              <a:rPr lang="en-GB" altLang="it-IT" b="1" dirty="0" smtClean="0"/>
              <a:t>Look </a:t>
            </a:r>
            <a:r>
              <a:rPr lang="en-GB" altLang="it-IT" b="1" dirty="0"/>
              <a:t>for expected fuels / </a:t>
            </a:r>
            <a:r>
              <a:rPr lang="en-GB" altLang="it-IT" b="1" dirty="0" smtClean="0"/>
              <a:t>products.</a:t>
            </a:r>
          </a:p>
          <a:p>
            <a:pPr marL="458787" indent="-457200" eaLnBrk="1" hangingPunct="1">
              <a:buClrTx/>
              <a:buSzPct val="75000"/>
              <a:buFont typeface="Arial" panose="020B0604020202020204" pitchFamily="34" charset="0"/>
              <a:buChar char="•"/>
            </a:pPr>
            <a:r>
              <a:rPr lang="en-GB" altLang="it-IT" b="1" dirty="0" smtClean="0"/>
              <a:t>Slow Chemical </a:t>
            </a:r>
            <a:r>
              <a:rPr lang="en-GB" altLang="it-IT" b="1" dirty="0"/>
              <a:t>/ </a:t>
            </a:r>
            <a:r>
              <a:rPr lang="en-GB" altLang="it-IT" b="1" dirty="0" smtClean="0"/>
              <a:t>Physical / Calorimetric </a:t>
            </a:r>
            <a:r>
              <a:rPr lang="en-GB" altLang="it-IT" b="1" dirty="0"/>
              <a:t>methods are not </a:t>
            </a:r>
            <a:r>
              <a:rPr lang="en-GB" altLang="it-IT" b="1" dirty="0" smtClean="0"/>
              <a:t>sensitive and not real time.</a:t>
            </a:r>
          </a:p>
          <a:p>
            <a:pPr marL="458787" indent="-457200" eaLnBrk="1" hangingPunct="1">
              <a:buClrTx/>
              <a:buSzPct val="75000"/>
              <a:buFont typeface="Arial" panose="020B0604020202020204" pitchFamily="34" charset="0"/>
              <a:buChar char="•"/>
            </a:pPr>
            <a:r>
              <a:rPr lang="en-GB" altLang="it-IT" b="1" dirty="0" smtClean="0"/>
              <a:t>Nuclear </a:t>
            </a:r>
            <a:r>
              <a:rPr lang="en-GB" altLang="it-IT" b="1" dirty="0"/>
              <a:t>Measurements </a:t>
            </a:r>
            <a:r>
              <a:rPr lang="en-GB" altLang="it-IT" b="1" dirty="0" smtClean="0"/>
              <a:t>identify reactions: </a:t>
            </a:r>
            <a:r>
              <a:rPr lang="en-GB" altLang="it-IT" dirty="0"/>
              <a:t>Particle </a:t>
            </a:r>
            <a:r>
              <a:rPr lang="en-GB" altLang="it-IT" dirty="0" smtClean="0"/>
              <a:t>tracks.</a:t>
            </a:r>
          </a:p>
          <a:p>
            <a:pPr lvl="1" eaLnBrk="1" hangingPunct="1">
              <a:buClrTx/>
              <a:buSzPct val="75000"/>
              <a:buFontTx/>
              <a:buNone/>
            </a:pPr>
            <a:r>
              <a:rPr lang="en-GB" altLang="it-IT" sz="2800" dirty="0" smtClean="0"/>
              <a:t>Gamma </a:t>
            </a:r>
            <a:r>
              <a:rPr lang="en-GB" altLang="it-IT" sz="2800" dirty="0"/>
              <a:t>energies / intensities / decay rates.</a:t>
            </a:r>
          </a:p>
          <a:p>
            <a:pPr eaLnBrk="1" hangingPunct="1">
              <a:buClrTx/>
              <a:buSzPct val="75000"/>
              <a:buFontTx/>
              <a:buNone/>
            </a:pPr>
            <a:r>
              <a:rPr lang="en-GB" altLang="it-IT" dirty="0"/>
              <a:t>   </a:t>
            </a:r>
            <a:r>
              <a:rPr lang="en-GB" altLang="it-IT" dirty="0" smtClean="0"/>
              <a:t>  </a:t>
            </a:r>
            <a:r>
              <a:rPr lang="en-GB" altLang="it-IT" dirty="0"/>
              <a:t>Isotopic anomalies. Mass spectroscopy.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FCA6259-6182-451F-ACB9-F80FC3384EC4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5125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3600" b="1">
                <a:solidFill>
                  <a:srgbClr val="9900CC"/>
                </a:solidFill>
              </a:rPr>
              <a:t>Is it Cold Fusion?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838200" y="1831975"/>
            <a:ext cx="7693025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13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endParaRPr lang="en-GB" altLang="it-IT" dirty="0"/>
          </a:p>
          <a:p>
            <a:pPr eaLnBrk="1" hangingPunct="1">
              <a:buClrTx/>
              <a:buSzPct val="75000"/>
              <a:buFontTx/>
              <a:buNone/>
            </a:pPr>
            <a:r>
              <a:rPr lang="en-GB" altLang="it-IT" dirty="0"/>
              <a:t>Fusion implies the approach of charged particles </a:t>
            </a:r>
            <a:r>
              <a:rPr lang="en-GB" altLang="it-IT" dirty="0" err="1"/>
              <a:t>tunneling</a:t>
            </a:r>
            <a:r>
              <a:rPr lang="en-GB" altLang="it-IT" dirty="0"/>
              <a:t> through Coulomb barrier.</a:t>
            </a:r>
          </a:p>
          <a:p>
            <a:pPr eaLnBrk="1" hangingPunct="1">
              <a:buClrTx/>
              <a:buSzPct val="75000"/>
              <a:buFontTx/>
              <a:buNone/>
            </a:pPr>
            <a:r>
              <a:rPr lang="en-GB" altLang="it-IT" dirty="0"/>
              <a:t>This would be most probable for the lightest nuclei of low charge  (e.g. p, d, t)</a:t>
            </a:r>
          </a:p>
          <a:p>
            <a:pPr eaLnBrk="1" hangingPunct="1">
              <a:buClrTx/>
              <a:buSzPct val="75000"/>
              <a:buFontTx/>
              <a:buNone/>
            </a:pPr>
            <a:r>
              <a:rPr lang="en-GB" altLang="it-IT" b="1" dirty="0"/>
              <a:t>By far the most probable reaction is</a:t>
            </a:r>
            <a:r>
              <a:rPr lang="en-GB" altLang="it-IT" dirty="0"/>
              <a:t>:- </a:t>
            </a:r>
          </a:p>
          <a:p>
            <a:pPr eaLnBrk="1" hangingPunct="1">
              <a:buClrTx/>
              <a:buSzPct val="75000"/>
            </a:pPr>
            <a:r>
              <a:rPr lang="en-US" altLang="it-IT" sz="3200" b="1" dirty="0"/>
              <a:t>    p  +  </a:t>
            </a:r>
            <a:r>
              <a:rPr lang="en-US" altLang="it-IT" sz="3200" b="1" baseline="30000" dirty="0"/>
              <a:t>2</a:t>
            </a:r>
            <a:r>
              <a:rPr lang="en-US" altLang="it-IT" sz="3200" b="1" dirty="0"/>
              <a:t>H -&gt;  </a:t>
            </a:r>
            <a:r>
              <a:rPr lang="en-US" altLang="en-US" sz="3200" b="1" dirty="0">
                <a:latin typeface="Symbol" pitchFamily="18" charset="2"/>
              </a:rPr>
              <a:t>g</a:t>
            </a:r>
            <a:r>
              <a:rPr lang="en-US" altLang="it-IT" sz="3200" b="1" dirty="0"/>
              <a:t>  +  </a:t>
            </a:r>
            <a:r>
              <a:rPr lang="en-US" altLang="it-IT" sz="3200" b="1" baseline="30000" dirty="0"/>
              <a:t>3</a:t>
            </a:r>
            <a:r>
              <a:rPr lang="en-US" altLang="it-IT" sz="3200" b="1" dirty="0"/>
              <a:t>He  +5.493 </a:t>
            </a:r>
            <a:r>
              <a:rPr lang="en-US" altLang="it-IT" sz="3200" b="1" dirty="0" smtClean="0"/>
              <a:t>MeV</a:t>
            </a:r>
          </a:p>
          <a:p>
            <a:pPr eaLnBrk="1" hangingPunct="1">
              <a:buClrTx/>
              <a:buSzPct val="75000"/>
            </a:pPr>
            <a:r>
              <a:rPr lang="en-US" altLang="it-IT" sz="2200" dirty="0" err="1">
                <a:latin typeface="+mn-lt"/>
              </a:rPr>
              <a:t>p+d</a:t>
            </a:r>
            <a:r>
              <a:rPr lang="en-US" altLang="it-IT" sz="2200" dirty="0">
                <a:latin typeface="+mn-lt"/>
              </a:rPr>
              <a:t> </a:t>
            </a:r>
            <a:r>
              <a:rPr lang="en-US" altLang="it-IT" sz="2200" dirty="0">
                <a:latin typeface="+mn-lt"/>
                <a:sym typeface="Wingdings" panose="05000000000000000000" pitchFamily="2" charset="2"/>
              </a:rPr>
              <a:t> </a:t>
            </a:r>
            <a:r>
              <a:rPr lang="en-US" altLang="it-IT" sz="2200" baseline="30000" dirty="0">
                <a:latin typeface="+mn-lt"/>
                <a:sym typeface="Wingdings" panose="05000000000000000000" pitchFamily="2" charset="2"/>
              </a:rPr>
              <a:t>3</a:t>
            </a:r>
            <a:r>
              <a:rPr lang="en-US" altLang="it-IT" sz="2200" dirty="0">
                <a:latin typeface="+mn-lt"/>
                <a:sym typeface="Wingdings" panose="05000000000000000000" pitchFamily="2" charset="2"/>
              </a:rPr>
              <a:t>He is 14 orders of magnitude </a:t>
            </a:r>
            <a:r>
              <a:rPr lang="en-US" altLang="it-IT" sz="2200" dirty="0" smtClean="0">
                <a:latin typeface="+mn-lt"/>
                <a:sym typeface="Wingdings" panose="05000000000000000000" pitchFamily="2" charset="2"/>
              </a:rPr>
              <a:t>faster </a:t>
            </a:r>
            <a:r>
              <a:rPr lang="en-US" altLang="it-IT" sz="2200" dirty="0">
                <a:latin typeface="+mn-lt"/>
                <a:sym typeface="Wingdings" panose="05000000000000000000" pitchFamily="2" charset="2"/>
              </a:rPr>
              <a:t>than </a:t>
            </a:r>
            <a:r>
              <a:rPr lang="en-US" altLang="it-IT" sz="2200" dirty="0" err="1">
                <a:latin typeface="+mn-lt"/>
                <a:sym typeface="Wingdings" panose="05000000000000000000" pitchFamily="2" charset="2"/>
              </a:rPr>
              <a:t>d+d</a:t>
            </a:r>
            <a:r>
              <a:rPr lang="en-US" altLang="it-IT" sz="2200" dirty="0">
                <a:latin typeface="+mn-lt"/>
                <a:sym typeface="Wingdings" panose="05000000000000000000" pitchFamily="2" charset="2"/>
              </a:rPr>
              <a:t> </a:t>
            </a:r>
            <a:r>
              <a:rPr lang="en-US" altLang="it-IT" sz="2200" dirty="0" smtClean="0">
                <a:latin typeface="+mn-lt"/>
                <a:sym typeface="Wingdings" panose="05000000000000000000" pitchFamily="2" charset="2"/>
              </a:rPr>
              <a:t> </a:t>
            </a:r>
            <a:r>
              <a:rPr lang="en-US" altLang="it-IT" sz="2200" baseline="30000" dirty="0" smtClean="0">
                <a:latin typeface="+mn-lt"/>
                <a:sym typeface="Wingdings" panose="05000000000000000000" pitchFamily="2" charset="2"/>
              </a:rPr>
              <a:t>4</a:t>
            </a:r>
            <a:r>
              <a:rPr lang="en-US" altLang="it-IT" sz="2200" dirty="0" smtClean="0">
                <a:latin typeface="+mn-lt"/>
                <a:sym typeface="Wingdings" panose="05000000000000000000" pitchFamily="2" charset="2"/>
              </a:rPr>
              <a:t>He</a:t>
            </a:r>
            <a:endParaRPr lang="en-US" altLang="it-IT" sz="2200" dirty="0"/>
          </a:p>
          <a:p>
            <a:pPr eaLnBrk="1" hangingPunct="1">
              <a:buClrTx/>
              <a:buSzPct val="75000"/>
            </a:pPr>
            <a:r>
              <a:rPr lang="en-US" altLang="it-IT" dirty="0"/>
              <a:t>Absence of </a:t>
            </a:r>
            <a:r>
              <a:rPr lang="en-US" altLang="it-IT" baseline="30000" dirty="0"/>
              <a:t>3</a:t>
            </a:r>
            <a:r>
              <a:rPr lang="en-US" altLang="it-IT" dirty="0"/>
              <a:t>He implies no Coulomb </a:t>
            </a:r>
            <a:r>
              <a:rPr lang="en-US" altLang="it-IT" dirty="0" smtClean="0"/>
              <a:t>barriers!</a:t>
            </a:r>
            <a:endParaRPr lang="en-GB" altLang="it-IT" dirty="0"/>
          </a:p>
          <a:p>
            <a:pPr eaLnBrk="1" hangingPunct="1">
              <a:buClrTx/>
              <a:buSzPct val="75000"/>
              <a:buFontTx/>
              <a:buNone/>
            </a:pPr>
            <a:endParaRPr lang="en-GB" altLang="it-IT" dirty="0"/>
          </a:p>
          <a:p>
            <a:pPr eaLnBrk="1" hangingPunct="1">
              <a:buClrTx/>
              <a:buSzPct val="75000"/>
              <a:buFontTx/>
              <a:buNone/>
            </a:pPr>
            <a:endParaRPr lang="en-GB" altLang="it-IT" dirty="0"/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CDBA864-D44F-48AA-B98F-93C7F6B2E3C4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6149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3600" b="1">
                <a:solidFill>
                  <a:srgbClr val="9900CC"/>
                </a:solidFill>
              </a:rPr>
              <a:t>Is there a Nuclear Active Site?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838200" y="1831975"/>
            <a:ext cx="8054280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13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endParaRPr lang="en-GB" altLang="it-IT" dirty="0"/>
          </a:p>
          <a:p>
            <a:pPr eaLnBrk="1" hangingPunct="1">
              <a:buClrTx/>
              <a:buSzPct val="75000"/>
              <a:buFontTx/>
              <a:buNone/>
            </a:pPr>
            <a:r>
              <a:rPr lang="en-GB" altLang="it-IT" dirty="0"/>
              <a:t>It is well established </a:t>
            </a:r>
            <a:r>
              <a:rPr lang="en-GB" altLang="it-IT" dirty="0" smtClean="0"/>
              <a:t>that </a:t>
            </a:r>
            <a:r>
              <a:rPr lang="en-GB" altLang="it-IT" dirty="0"/>
              <a:t>chemical structure, temperature </a:t>
            </a:r>
            <a:r>
              <a:rPr lang="en-GB" altLang="it-IT" dirty="0" smtClean="0"/>
              <a:t>have </a:t>
            </a:r>
            <a:r>
              <a:rPr lang="en-GB" altLang="it-IT" dirty="0"/>
              <a:t>little or no effect on rates of nuclear reactions.</a:t>
            </a:r>
          </a:p>
          <a:p>
            <a:pPr eaLnBrk="1" hangingPunct="1">
              <a:buClrTx/>
              <a:buSzPct val="75000"/>
              <a:buFontTx/>
              <a:buNone/>
            </a:pPr>
            <a:endParaRPr lang="en-GB" altLang="it-IT" dirty="0"/>
          </a:p>
          <a:p>
            <a:pPr eaLnBrk="1" hangingPunct="1">
              <a:buClrTx/>
              <a:buSzPct val="75000"/>
              <a:buFontTx/>
              <a:buNone/>
            </a:pPr>
            <a:r>
              <a:rPr lang="en-GB" altLang="it-IT" dirty="0"/>
              <a:t>LENR appears to continue in hot spots long after melting would destroy any structure or coherence</a:t>
            </a:r>
            <a:r>
              <a:rPr lang="en-GB" altLang="it-IT" dirty="0" smtClean="0"/>
              <a:t>.</a:t>
            </a:r>
          </a:p>
          <a:p>
            <a:pPr eaLnBrk="1" hangingPunct="1">
              <a:buClrTx/>
              <a:buSzPct val="75000"/>
              <a:buFontTx/>
              <a:buNone/>
            </a:pPr>
            <a:r>
              <a:rPr lang="en-GB" altLang="it-IT" b="1" dirty="0" smtClean="0"/>
              <a:t>Conclusion: Structures are not important.</a:t>
            </a:r>
            <a:endParaRPr lang="en-GB" altLang="it-IT" b="1" dirty="0"/>
          </a:p>
          <a:p>
            <a:pPr eaLnBrk="1" hangingPunct="1">
              <a:buClrTx/>
              <a:buSzPct val="75000"/>
              <a:buFontTx/>
              <a:buNone/>
            </a:pPr>
            <a:endParaRPr lang="en-GB" altLang="it-IT" dirty="0"/>
          </a:p>
          <a:p>
            <a:pPr eaLnBrk="1" hangingPunct="1">
              <a:buClrTx/>
              <a:buSzPct val="75000"/>
              <a:buFontTx/>
              <a:buNone/>
            </a:pPr>
            <a:endParaRPr lang="en-GB" altLang="it-IT" dirty="0"/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8C3C90C-4793-426E-9BAC-2307A6CEE7F1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7173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mtClean="0"/>
              <a:t>Frozen Hotspot on heat producing Nickel exposed to hydrogen.</a:t>
            </a:r>
          </a:p>
        </p:txBody>
      </p:sp>
      <p:pic>
        <p:nvPicPr>
          <p:cNvPr id="819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717675"/>
            <a:ext cx="6192837" cy="5064125"/>
          </a:xfrm>
        </p:spPr>
      </p:pic>
      <p:sp>
        <p:nvSpPr>
          <p:cNvPr id="819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6977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3600" b="1">
                <a:solidFill>
                  <a:srgbClr val="9900CC"/>
                </a:solidFill>
              </a:rPr>
              <a:t>A simple way to weed out wrong theories.</a:t>
            </a: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838200" y="2362200"/>
            <a:ext cx="7693025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13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endParaRPr lang="en-GB" altLang="it-IT"/>
          </a:p>
          <a:p>
            <a:pPr eaLnBrk="1" hangingPunct="1">
              <a:buClrTx/>
              <a:buSzPct val="75000"/>
              <a:buFontTx/>
              <a:buNone/>
            </a:pPr>
            <a:r>
              <a:rPr lang="en-GB" altLang="it-IT" sz="3200">
                <a:solidFill>
                  <a:schemeClr val="tx1"/>
                </a:solidFill>
              </a:rPr>
              <a:t>Test models against all naturally occurring isotopes to see if they correctly predict</a:t>
            </a:r>
            <a:r>
              <a:rPr lang="en-GB" altLang="it-IT" sz="3200" b="1">
                <a:solidFill>
                  <a:srgbClr val="FF0000"/>
                </a:solidFill>
              </a:rPr>
              <a:t> beta radioactivity. </a:t>
            </a:r>
          </a:p>
          <a:p>
            <a:pPr eaLnBrk="1" hangingPunct="1">
              <a:buClrTx/>
              <a:buSzPct val="75000"/>
              <a:buFontTx/>
              <a:buNone/>
            </a:pPr>
            <a:endParaRPr lang="en-GB" altLang="it-IT" sz="3200" b="1">
              <a:solidFill>
                <a:srgbClr val="FF0000"/>
              </a:solidFill>
            </a:endParaRPr>
          </a:p>
          <a:p>
            <a:pPr eaLnBrk="1" hangingPunct="1">
              <a:buClrTx/>
              <a:buSzPct val="75000"/>
              <a:buFontTx/>
              <a:buNone/>
            </a:pPr>
            <a:r>
              <a:rPr lang="en-GB" altLang="it-IT" sz="3200"/>
              <a:t>This is an easy theoretical test using software but almost all models fail.</a:t>
            </a: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15976BB7-D015-4824-BD32-041B40B2FABE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3933825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6977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it-IT" sz="3600" b="1" dirty="0">
                <a:solidFill>
                  <a:srgbClr val="9900CC"/>
                </a:solidFill>
              </a:rPr>
              <a:t>Models </a:t>
            </a:r>
            <a:r>
              <a:rPr lang="en-GB" altLang="it-IT" sz="3600" b="1" dirty="0" smtClean="0">
                <a:solidFill>
                  <a:srgbClr val="9900CC"/>
                </a:solidFill>
              </a:rPr>
              <a:t>briefly considered </a:t>
            </a:r>
            <a:r>
              <a:rPr lang="en-GB" altLang="it-IT" sz="3600" b="1" dirty="0">
                <a:solidFill>
                  <a:srgbClr val="9900CC"/>
                </a:solidFill>
              </a:rPr>
              <a:t>here…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838200" y="2362200"/>
            <a:ext cx="7693025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1313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1587" indent="0">
              <a:defRPr/>
            </a:pPr>
            <a:endParaRPr lang="en-US" dirty="0" smtClean="0"/>
          </a:p>
          <a:p>
            <a:pPr marL="515937" indent="-514350">
              <a:buFont typeface="+mj-lt"/>
              <a:buAutoNum type="arabicPeriod"/>
              <a:defRPr/>
            </a:pPr>
            <a:r>
              <a:rPr lang="en-US" b="1" dirty="0" err="1" smtClean="0"/>
              <a:t>Widom</a:t>
            </a:r>
            <a:r>
              <a:rPr lang="en-US" b="1" dirty="0" smtClean="0"/>
              <a:t> Larsen heavy electrons</a:t>
            </a:r>
          </a:p>
          <a:p>
            <a:pPr marL="515937" indent="-514350">
              <a:buFont typeface="+mj-lt"/>
              <a:buAutoNum type="arabicPeriod"/>
              <a:defRPr/>
            </a:pPr>
            <a:r>
              <a:rPr lang="en-US" b="1" dirty="0" smtClean="0"/>
              <a:t>Storms’ </a:t>
            </a:r>
            <a:r>
              <a:rPr lang="en-US" b="1" dirty="0" err="1" smtClean="0"/>
              <a:t>hydrotons</a:t>
            </a:r>
            <a:r>
              <a:rPr lang="en-US" b="1" dirty="0" smtClean="0"/>
              <a:t> and electron capture</a:t>
            </a:r>
            <a:endParaRPr lang="en-US" b="1" dirty="0"/>
          </a:p>
          <a:p>
            <a:pPr marL="515937" indent="-514350">
              <a:buFont typeface="+mj-lt"/>
              <a:buAutoNum type="arabicPeriod"/>
              <a:defRPr/>
            </a:pPr>
            <a:r>
              <a:rPr lang="en-US" b="1" dirty="0" err="1" smtClean="0"/>
              <a:t>Iwamura</a:t>
            </a:r>
            <a:r>
              <a:rPr lang="en-US" b="1" dirty="0" smtClean="0"/>
              <a:t> like captures of alphas </a:t>
            </a:r>
          </a:p>
          <a:p>
            <a:pPr marL="515937" indent="-514350">
              <a:buFont typeface="+mj-lt"/>
              <a:buAutoNum type="arabicPeriod"/>
              <a:defRPr/>
            </a:pPr>
            <a:r>
              <a:rPr lang="en-US" b="1" dirty="0" smtClean="0"/>
              <a:t>Deep Dirac Levels </a:t>
            </a:r>
          </a:p>
          <a:p>
            <a:pPr marL="515937" indent="-514350">
              <a:buFont typeface="+mj-lt"/>
              <a:buAutoNum type="arabicPeriod"/>
              <a:defRPr/>
            </a:pPr>
            <a:r>
              <a:rPr lang="en-US" b="1" dirty="0" smtClean="0"/>
              <a:t>Fisher’s </a:t>
            </a:r>
            <a:r>
              <a:rPr lang="en-US" b="1" dirty="0" err="1" smtClean="0"/>
              <a:t>Polyneutron</a:t>
            </a:r>
            <a:r>
              <a:rPr lang="en-US" b="1" dirty="0" smtClean="0"/>
              <a:t> theory</a:t>
            </a:r>
          </a:p>
          <a:p>
            <a:pPr marL="515937" indent="-514350">
              <a:buFont typeface="+mj-lt"/>
              <a:buAutoNum type="arabicPeriod"/>
              <a:defRPr/>
            </a:pPr>
            <a:r>
              <a:rPr lang="en-US" b="1" dirty="0" err="1" smtClean="0"/>
              <a:t>Bazhutov’s</a:t>
            </a:r>
            <a:r>
              <a:rPr lang="en-US" b="1" dirty="0" smtClean="0"/>
              <a:t> </a:t>
            </a:r>
            <a:r>
              <a:rPr lang="en-US" b="1" dirty="0" err="1" smtClean="0"/>
              <a:t>Erzion</a:t>
            </a:r>
            <a:r>
              <a:rPr lang="en-US" b="1" dirty="0" smtClean="0"/>
              <a:t> theory</a:t>
            </a:r>
          </a:p>
          <a:p>
            <a:pPr marL="515937" indent="-514350">
              <a:buFont typeface="+mj-lt"/>
              <a:buAutoNum type="arabicPeriod"/>
              <a:defRPr/>
            </a:pPr>
            <a:r>
              <a:rPr lang="en-US" b="1" dirty="0" smtClean="0"/>
              <a:t>Collis’ ENP theory</a:t>
            </a:r>
          </a:p>
          <a:p>
            <a:pPr eaLnBrk="1" hangingPunct="1">
              <a:buClrTx/>
              <a:buSzPct val="75000"/>
              <a:buFontTx/>
              <a:buNone/>
              <a:defRPr/>
            </a:pPr>
            <a:endParaRPr lang="en-GB" altLang="it-IT" dirty="0" smtClean="0"/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 anchorCtr="1"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13FE163-6BAC-476F-8DF1-CEFB5F31B4C9}" type="slidenum">
              <a:rPr lang="en-GB" altLang="it-IT" sz="2600" b="1">
                <a:solidFill>
                  <a:srgbClr val="FFFFFF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GB" altLang="it-IT" sz="2600" b="1">
              <a:solidFill>
                <a:srgbClr val="FFFFFF"/>
              </a:solidFill>
            </a:endParaRPr>
          </a:p>
        </p:txBody>
      </p:sp>
      <p:sp>
        <p:nvSpPr>
          <p:cNvPr id="10246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eaLnBrk="0" hangingPunct="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1800" smtClean="0"/>
              <a:t>Collis IWAHLM 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15878</TotalTime>
  <Words>1336</Words>
  <Application>Microsoft Office PowerPoint</Application>
  <PresentationFormat>On-screen Show (4:3)</PresentationFormat>
  <Paragraphs>225</Paragraphs>
  <Slides>23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Frozen Hotspot on heat producing Nickel exposed to hydrogen.</vt:lpstr>
      <vt:lpstr>PowerPoint Presentation</vt:lpstr>
      <vt:lpstr>PowerPoint Presentation</vt:lpstr>
      <vt:lpstr>WIDOM LARSEN</vt:lpstr>
      <vt:lpstr>Problems with WIDOM LARSEN THEORY and electron capture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Q/4He ratio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Chuwi</dc:creator>
  <cp:lastModifiedBy>Chuwi</cp:lastModifiedBy>
  <cp:revision>179</cp:revision>
  <cp:lastPrinted>1601-01-01T00:00:00Z</cp:lastPrinted>
  <dcterms:created xsi:type="dcterms:W3CDTF">1601-01-01T00:00:00Z</dcterms:created>
  <dcterms:modified xsi:type="dcterms:W3CDTF">2021-09-04T06:49:09Z</dcterms:modified>
</cp:coreProperties>
</file>