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79" r:id="rId11"/>
    <p:sldId id="280" r:id="rId12"/>
    <p:sldId id="281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hu-HU" smtClean="0"/>
              <a:t>Egely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1C666-CB55-4624-B1BE-974D921E371A}" type="datetimeFigureOut">
              <a:rPr lang="hu-HU" smtClean="0"/>
              <a:t>2021.08.27.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888CA-1B8B-409C-A1FE-8852A6C51BC3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229212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hu-HU" smtClean="0"/>
              <a:t>Egely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8ED47-CBDF-40DB-AB78-DE73A64F0F71}" type="datetimeFigureOut">
              <a:rPr lang="hu-HU" smtClean="0"/>
              <a:t>2021.08.27.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58749-3A28-46FF-B628-9DF53DACF90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759020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5A9B7A8-42D4-4472-BD71-4697E45C1B62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2067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68D1-6F71-441B-9571-9ABD6936FF73}" type="datetime1">
              <a:rPr lang="hu-HU" smtClean="0"/>
              <a:t>2021.08.27.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4674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DDAA-2422-4A42-86CC-9B8254AE083B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866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0DD5-E2B5-4756-A79E-A30D4C723E2A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077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B76A6-DE93-4328-A87B-46CFF5637400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0722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A873-2A51-4E68-A78F-B6EDDFE73264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794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CEC4-4890-409C-A4C2-8DA733D3768F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497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DCEE6-5FB3-4608-B873-B928297C4B2D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926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5E30E-542F-42F8-9994-EFDAAB57288B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25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7AC6-6999-4631-82C9-192983ACE369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9976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A461-5A1E-43E8-9B41-D381FF81B44B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24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99993-C6F4-435E-B023-EB9557195CF1}" type="datetime1">
              <a:rPr lang="hu-HU" smtClean="0"/>
              <a:t>2021.08.27.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51080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E38A5-9FC8-42FC-AB54-EBF55B5DFE52}" type="datetime1">
              <a:rPr lang="hu-HU" smtClean="0"/>
              <a:t>2021.08.27.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140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48B6B-5007-40B6-B97C-7C382A7D2CBB}" type="datetime1">
              <a:rPr lang="hu-HU" smtClean="0"/>
              <a:t>2021.08.27.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307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E85A9-7EDB-43A6-9A8C-C4EEAE1BE95E}" type="datetime1">
              <a:rPr lang="hu-HU" smtClean="0"/>
              <a:t>2021.08.27.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866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F36C5-BA76-46F4-964D-FA44A79858A7}" type="datetime1">
              <a:rPr lang="hu-HU" smtClean="0"/>
              <a:t>2021.08.27.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49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2013-A37A-40F8-9825-73694498DF6A}" type="datetime1">
              <a:rPr lang="hu-HU" smtClean="0"/>
              <a:t>2021.08.27.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839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3B4A0F7-DA43-4B40-91F2-4143D7BD1FA4}" type="datetime1">
              <a:rPr lang="hu-HU" smtClean="0"/>
              <a:t>2021.08.27.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CE65FDA-444F-4CB0-A624-B0126327D70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26420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>
                <a:latin typeface="Algerian" panose="04020705040A02060702" pitchFamily="82" charset="0"/>
              </a:rPr>
              <a:t>George </a:t>
            </a:r>
            <a:r>
              <a:rPr lang="hu-HU" dirty="0" err="1" smtClean="0">
                <a:latin typeface="Algerian" panose="04020705040A02060702" pitchFamily="82" charset="0"/>
              </a:rPr>
              <a:t>Egely</a:t>
            </a:r>
            <a:endParaRPr lang="hu-HU" dirty="0">
              <a:latin typeface="Algerian" panose="04020705040A02060702" pitchFamily="82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Design&amp;Operation</a:t>
            </a:r>
            <a:r>
              <a:rPr lang="hu-H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</a:p>
          <a:p>
            <a:r>
              <a:rPr lang="hu-H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LENR </a:t>
            </a:r>
            <a:r>
              <a:rPr lang="hu-H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reactors</a:t>
            </a: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2416814" y="1456265"/>
            <a:ext cx="551167" cy="279400"/>
          </a:xfrm>
        </p:spPr>
        <p:txBody>
          <a:bodyPr/>
          <a:lstStyle/>
          <a:p>
            <a:fld id="{7CE65FDA-444F-4CB0-A624-B0126327D709}" type="slidenum">
              <a:rPr lang="hu-HU" sz="3200" smtClean="0"/>
              <a:t>1</a:t>
            </a:fld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412045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511300" y="1066800"/>
            <a:ext cx="9194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/>
              <a:t>LENR: </a:t>
            </a:r>
            <a:r>
              <a:rPr lang="hu-HU" sz="2800" b="1" dirty="0" err="1" smtClean="0"/>
              <a:t>Types</a:t>
            </a:r>
            <a:r>
              <a:rPr lang="hu-HU" sz="2800" b="1" dirty="0" smtClean="0"/>
              <a:t>, </a:t>
            </a:r>
            <a:r>
              <a:rPr lang="hu-HU" sz="2800" b="1" dirty="0" err="1" smtClean="0"/>
              <a:t>principles</a:t>
            </a:r>
            <a:endParaRPr lang="hu-HU" sz="2800" b="1" dirty="0" smtClean="0"/>
          </a:p>
          <a:p>
            <a:endParaRPr lang="hu-HU" dirty="0"/>
          </a:p>
        </p:txBody>
      </p:sp>
      <p:sp>
        <p:nvSpPr>
          <p:cNvPr id="3" name="Szövegdoboz 2"/>
          <p:cNvSpPr txBox="1"/>
          <p:nvPr/>
        </p:nvSpPr>
        <p:spPr>
          <a:xfrm>
            <a:off x="1511300" y="1968500"/>
            <a:ext cx="2882900" cy="431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u-HU" sz="2000" b="1" dirty="0" err="1" smtClean="0"/>
              <a:t>Pons</a:t>
            </a:r>
            <a:r>
              <a:rPr lang="hu-HU" sz="2000" b="1" dirty="0" smtClean="0"/>
              <a:t>-Fleischmann, </a:t>
            </a:r>
            <a:r>
              <a:rPr lang="hu-HU" sz="2000" b="1" dirty="0" err="1" smtClean="0"/>
              <a:t>electrochemistry</a:t>
            </a:r>
            <a:r>
              <a:rPr lang="hu-HU" sz="2000" b="1" dirty="0" smtClean="0"/>
              <a:t>.</a:t>
            </a:r>
          </a:p>
          <a:p>
            <a:pPr marL="342900" indent="-342900">
              <a:lnSpc>
                <a:spcPct val="200000"/>
              </a:lnSpc>
              <a:buAutoNum type="alphaLcParenR"/>
            </a:pPr>
            <a:r>
              <a:rPr lang="hu-HU" sz="2000" b="1" dirty="0" smtClean="0"/>
              <a:t>Pd-D </a:t>
            </a:r>
            <a:r>
              <a:rPr lang="hu-HU" sz="2000" b="1" dirty="0" err="1" smtClean="0"/>
              <a:t>low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temperature</a:t>
            </a:r>
            <a:endParaRPr lang="hu-HU" sz="2000" b="1" dirty="0" smtClean="0"/>
          </a:p>
          <a:p>
            <a:pPr marL="342900" indent="-342900">
              <a:lnSpc>
                <a:spcPct val="200000"/>
              </a:lnSpc>
              <a:buAutoNum type="alphaLcParenR"/>
            </a:pPr>
            <a:r>
              <a:rPr lang="hu-HU" sz="2000" b="1" dirty="0" smtClean="0"/>
              <a:t>Ni-H </a:t>
            </a:r>
            <a:r>
              <a:rPr lang="hu-HU" sz="2000" b="1" dirty="0" err="1" smtClean="0"/>
              <a:t>higher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temperature</a:t>
            </a:r>
            <a:endParaRPr lang="hu-HU" sz="2000" b="1" dirty="0" smtClean="0"/>
          </a:p>
          <a:p>
            <a:pPr marL="342900" indent="-342900">
              <a:lnSpc>
                <a:spcPct val="200000"/>
              </a:lnSpc>
              <a:buAutoNum type="alphaLcParenR"/>
            </a:pPr>
            <a:r>
              <a:rPr lang="hu-HU" sz="2000" b="1" dirty="0" smtClean="0"/>
              <a:t>(</a:t>
            </a:r>
            <a:r>
              <a:rPr lang="hu-HU" sz="2000" b="1" dirty="0" err="1" smtClean="0"/>
              <a:t>little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industrial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use</a:t>
            </a:r>
            <a:r>
              <a:rPr lang="hu-HU" sz="2000" b="1" dirty="0" smtClean="0"/>
              <a:t>)</a:t>
            </a:r>
            <a:endParaRPr lang="hu-HU" sz="2000" b="1" dirty="0"/>
          </a:p>
        </p:txBody>
      </p:sp>
      <p:sp>
        <p:nvSpPr>
          <p:cNvPr id="4" name="Szövegdoboz 3"/>
          <p:cNvSpPr txBox="1"/>
          <p:nvPr/>
        </p:nvSpPr>
        <p:spPr>
          <a:xfrm>
            <a:off x="7035800" y="1981319"/>
            <a:ext cx="34417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u-HU" sz="2000" b="1" dirty="0" err="1" smtClean="0"/>
              <a:t>Crack-diffusion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based</a:t>
            </a:r>
            <a:endParaRPr lang="hu-HU" sz="2000" b="1" dirty="0" smtClean="0"/>
          </a:p>
          <a:p>
            <a:pPr>
              <a:lnSpc>
                <a:spcPct val="200000"/>
              </a:lnSpc>
            </a:pPr>
            <a:r>
              <a:rPr lang="hu-HU" sz="2000" b="1" dirty="0" err="1" smtClean="0"/>
              <a:t>Combination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fusion</a:t>
            </a:r>
            <a:r>
              <a:rPr lang="hu-HU" sz="2000" b="1" dirty="0" smtClean="0"/>
              <a:t> + </a:t>
            </a:r>
            <a:r>
              <a:rPr lang="hu-HU" sz="2000" b="1" dirty="0" err="1" smtClean="0"/>
              <a:t>fission</a:t>
            </a:r>
            <a:endParaRPr lang="hu-HU" sz="2000" b="1" dirty="0" smtClean="0"/>
          </a:p>
          <a:p>
            <a:pPr>
              <a:lnSpc>
                <a:spcPct val="200000"/>
              </a:lnSpc>
            </a:pPr>
            <a:r>
              <a:rPr lang="hu-HU" sz="2000" b="1" dirty="0" err="1" smtClean="0"/>
              <a:t>Physical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properties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the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lattice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are</a:t>
            </a:r>
            <a:r>
              <a:rPr lang="hu-HU" sz="2000" b="1" dirty="0" smtClean="0"/>
              <a:t> important!</a:t>
            </a:r>
            <a:endParaRPr lang="hu-HU" sz="2000" b="1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714601" y="5334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10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045700" y="533400"/>
            <a:ext cx="124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394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752600" y="748268"/>
            <a:ext cx="8128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LENR: </a:t>
            </a:r>
            <a:r>
              <a:rPr lang="hu-HU" sz="2400" b="1" dirty="0" err="1" smtClean="0"/>
              <a:t>Types</a:t>
            </a:r>
            <a:r>
              <a:rPr lang="hu-HU" sz="2400" b="1" dirty="0" smtClean="0"/>
              <a:t>, </a:t>
            </a:r>
            <a:r>
              <a:rPr lang="hu-HU" sz="2400" b="1" dirty="0" err="1" smtClean="0"/>
              <a:t>Principles</a:t>
            </a:r>
            <a:endParaRPr lang="hu-HU" sz="2400" b="1" dirty="0" smtClean="0"/>
          </a:p>
          <a:p>
            <a:r>
              <a:rPr lang="hu-HU" sz="2000" b="1" dirty="0" smtClean="0"/>
              <a:t>Dust – </a:t>
            </a:r>
            <a:r>
              <a:rPr lang="hu-HU" sz="2000" b="1" dirty="0" err="1" smtClean="0"/>
              <a:t>based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catalytic</a:t>
            </a:r>
            <a:r>
              <a:rPr lang="hu-HU" sz="2000" b="1" dirty="0" smtClean="0"/>
              <a:t> (most </a:t>
            </a:r>
            <a:r>
              <a:rPr lang="hu-HU" sz="2000" b="1" dirty="0" err="1" smtClean="0"/>
              <a:t>abudant</a:t>
            </a:r>
            <a:r>
              <a:rPr lang="hu-HU" sz="2000" b="1" dirty="0" smtClean="0"/>
              <a:t> in </a:t>
            </a:r>
            <a:r>
              <a:rPr lang="hu-HU" sz="2000" b="1" dirty="0" err="1" smtClean="0"/>
              <a:t>nature</a:t>
            </a:r>
            <a:r>
              <a:rPr lang="hu-HU" sz="2000" b="1" dirty="0" smtClean="0"/>
              <a:t>)</a:t>
            </a:r>
          </a:p>
          <a:p>
            <a:r>
              <a:rPr lang="hu-HU" sz="2000" b="1" dirty="0" smtClean="0"/>
              <a:t>A. </a:t>
            </a:r>
            <a:r>
              <a:rPr lang="hu-HU" sz="2000" b="1" dirty="0" err="1" smtClean="0"/>
              <a:t>Klimov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Quantum</a:t>
            </a:r>
            <a:r>
              <a:rPr lang="hu-HU" sz="2000" b="1" dirty="0" smtClean="0"/>
              <a:t> Rabbit, </a:t>
            </a:r>
            <a:r>
              <a:rPr lang="hu-HU" sz="2000" b="1" dirty="0" err="1" smtClean="0"/>
              <a:t>this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author</a:t>
            </a:r>
            <a:endParaRPr lang="hu-HU" sz="2000" b="1" dirty="0" smtClean="0"/>
          </a:p>
          <a:p>
            <a:r>
              <a:rPr lang="hu-HU" sz="2000" b="1" dirty="0" smtClean="0"/>
              <a:t>Most </a:t>
            </a:r>
            <a:r>
              <a:rPr lang="hu-HU" sz="2000" b="1" dirty="0" err="1" smtClean="0"/>
              <a:t>reliable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always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work</a:t>
            </a:r>
            <a:endParaRPr lang="hu-HU" sz="2000" b="1" dirty="0" smtClean="0"/>
          </a:p>
          <a:p>
            <a:r>
              <a:rPr lang="hu-HU" sz="2000" b="1" dirty="0" smtClean="0"/>
              <a:t>Optimum </a:t>
            </a:r>
            <a:r>
              <a:rPr lang="hu-HU" sz="2000" b="1" dirty="0" err="1" smtClean="0"/>
              <a:t>use</a:t>
            </a:r>
            <a:r>
              <a:rPr lang="hu-HU" sz="2000" b="1" dirty="0" smtClean="0"/>
              <a:t>: </a:t>
            </a:r>
            <a:r>
              <a:rPr lang="hu-HU" sz="2000" b="1" dirty="0" err="1" smtClean="0"/>
              <a:t>Transmutation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heavy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elements</a:t>
            </a:r>
            <a:r>
              <a:rPr lang="hu-HU" sz="2000" b="1" dirty="0" smtClean="0"/>
              <a:t>.</a:t>
            </a:r>
            <a:endParaRPr lang="hu-HU" sz="20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2260600" y="5676900"/>
            <a:ext cx="875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err="1" smtClean="0"/>
              <a:t>Based</a:t>
            </a:r>
            <a:r>
              <a:rPr lang="hu-HU" b="1" dirty="0" smtClean="0"/>
              <a:t> </a:t>
            </a:r>
            <a:r>
              <a:rPr lang="hu-HU" b="1" dirty="0" err="1" smtClean="0"/>
              <a:t>on</a:t>
            </a:r>
            <a:r>
              <a:rPr lang="hu-HU" b="1" dirty="0" smtClean="0"/>
              <a:t> </a:t>
            </a:r>
            <a:r>
              <a:rPr lang="hu-HU" b="1" dirty="0" err="1" smtClean="0"/>
              <a:t>rotating</a:t>
            </a:r>
            <a:r>
              <a:rPr lang="hu-HU" b="1" dirty="0" smtClean="0"/>
              <a:t> </a:t>
            </a:r>
            <a:r>
              <a:rPr lang="hu-HU" b="1" dirty="0" err="1" smtClean="0"/>
              <a:t>charged</a:t>
            </a:r>
            <a:r>
              <a:rPr lang="hu-HU" b="1" dirty="0" smtClean="0"/>
              <a:t> dust </a:t>
            </a:r>
            <a:r>
              <a:rPr lang="hu-HU" b="1" dirty="0" err="1" smtClean="0"/>
              <a:t>particles</a:t>
            </a:r>
            <a:r>
              <a:rPr lang="hu-HU" b="1" dirty="0" smtClean="0"/>
              <a:t>. </a:t>
            </a:r>
            <a:r>
              <a:rPr lang="hu-HU" b="1" dirty="0" err="1" smtClean="0"/>
              <a:t>Preferably</a:t>
            </a:r>
            <a:r>
              <a:rPr lang="hu-HU" b="1" dirty="0" smtClean="0"/>
              <a:t> in </a:t>
            </a:r>
            <a:r>
              <a:rPr lang="hu-HU" b="1" dirty="0" err="1" smtClean="0"/>
              <a:t>acoustically</a:t>
            </a:r>
            <a:r>
              <a:rPr lang="hu-HU" b="1" dirty="0" smtClean="0"/>
              <a:t> </a:t>
            </a:r>
            <a:r>
              <a:rPr lang="hu-HU" b="1" dirty="0" err="1" smtClean="0"/>
              <a:t>driven</a:t>
            </a:r>
            <a:r>
              <a:rPr lang="hu-HU" b="1" dirty="0" smtClean="0"/>
              <a:t> </a:t>
            </a:r>
            <a:r>
              <a:rPr lang="hu-HU" b="1" dirty="0" err="1" smtClean="0"/>
              <a:t>plasma</a:t>
            </a:r>
            <a:endParaRPr lang="hu-HU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2554019"/>
            <a:ext cx="4965700" cy="300990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714601" y="518636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11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160000" y="518636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302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625600" y="876300"/>
            <a:ext cx="911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LENR: </a:t>
            </a:r>
            <a:r>
              <a:rPr lang="hu-HU" sz="2400" b="1" dirty="0" err="1" smtClean="0"/>
              <a:t>Types</a:t>
            </a:r>
            <a:r>
              <a:rPr lang="hu-HU" sz="2400" b="1" dirty="0" smtClean="0"/>
              <a:t>, </a:t>
            </a:r>
            <a:r>
              <a:rPr lang="hu-HU" sz="2400" b="1" dirty="0" err="1" smtClean="0"/>
              <a:t>Principles</a:t>
            </a:r>
            <a:endParaRPr lang="hu-HU" sz="2400" b="1" dirty="0" smtClean="0"/>
          </a:p>
          <a:p>
            <a:r>
              <a:rPr lang="hu-HU" sz="2000" b="1" dirty="0" err="1" smtClean="0"/>
              <a:t>Catalysis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based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on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highly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charges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pseudoparticles</a:t>
            </a:r>
            <a:r>
              <a:rPr lang="hu-HU" sz="2000" b="1" dirty="0" smtClean="0"/>
              <a:t> LENR </a:t>
            </a:r>
            <a:r>
              <a:rPr lang="hu-HU" sz="2000" b="1" dirty="0" err="1" smtClean="0"/>
              <a:t>reactors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by</a:t>
            </a:r>
            <a:r>
              <a:rPr lang="hu-HU" sz="2000" b="1" dirty="0" smtClean="0"/>
              <a:t> Tesla, </a:t>
            </a:r>
            <a:r>
              <a:rPr lang="hu-HU" sz="2000" b="1" dirty="0" err="1" smtClean="0"/>
              <a:t>Moray</a:t>
            </a:r>
            <a:r>
              <a:rPr lang="hu-HU" sz="2000" b="1" dirty="0" smtClean="0"/>
              <a:t>, Papp, Horvath…</a:t>
            </a:r>
          </a:p>
          <a:p>
            <a:r>
              <a:rPr lang="hu-HU" sz="2000" b="1" dirty="0" smtClean="0"/>
              <a:t>Output: </a:t>
            </a:r>
            <a:r>
              <a:rPr lang="hu-HU" sz="2000" b="1" dirty="0" err="1" smtClean="0"/>
              <a:t>mechanical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electrical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oxigas</a:t>
            </a:r>
            <a:endParaRPr lang="hu-HU" sz="2000" b="1" dirty="0"/>
          </a:p>
        </p:txBody>
      </p:sp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478085"/>
              </p:ext>
            </p:extLst>
          </p:nvPr>
        </p:nvGraphicFramePr>
        <p:xfrm>
          <a:off x="1790700" y="2568574"/>
          <a:ext cx="8953500" cy="355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3" imgW="6249642" imgH="2923129" progId="Word.Document.8">
                  <p:embed/>
                </p:oleObj>
              </mc:Choice>
              <mc:Fallback>
                <p:oleObj name="Document" r:id="rId3" imgW="6249642" imgH="2923129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700" y="2568574"/>
                        <a:ext cx="8953500" cy="355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740001" y="5969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12</a:t>
            </a:fld>
            <a:endParaRPr lang="hu-HU" sz="24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10109200" y="596900"/>
            <a:ext cx="1193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4141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178050" y="535683"/>
            <a:ext cx="78613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/>
              <a:t>LENR: </a:t>
            </a:r>
            <a:r>
              <a:rPr lang="hu-HU" sz="2800" b="1" dirty="0" err="1" smtClean="0"/>
              <a:t>Types</a:t>
            </a:r>
            <a:r>
              <a:rPr lang="hu-HU" sz="2800" b="1" dirty="0" smtClean="0"/>
              <a:t>, </a:t>
            </a:r>
            <a:r>
              <a:rPr lang="hu-HU" sz="2800" b="1" dirty="0" err="1" smtClean="0"/>
              <a:t>Principles</a:t>
            </a:r>
            <a:endParaRPr lang="hu-HU" sz="2800" b="1" dirty="0" smtClean="0"/>
          </a:p>
          <a:p>
            <a:pPr algn="ctr"/>
            <a:endParaRPr lang="hu-HU" dirty="0"/>
          </a:p>
          <a:p>
            <a:pPr algn="ctr"/>
            <a:r>
              <a:rPr lang="hu-HU" sz="2000" b="1" dirty="0" err="1" smtClean="0"/>
              <a:t>Cavitation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based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devices</a:t>
            </a:r>
            <a:endParaRPr lang="hu-HU" sz="2000" b="1" dirty="0" smtClean="0"/>
          </a:p>
          <a:p>
            <a:pPr algn="ctr"/>
            <a:r>
              <a:rPr lang="hu-HU" sz="2000" b="1" dirty="0" err="1" smtClean="0"/>
              <a:t>Ohmasa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gas</a:t>
            </a:r>
            <a:endParaRPr lang="hu-HU" sz="2000" b="1" dirty="0" smtClean="0"/>
          </a:p>
          <a:p>
            <a:pPr algn="ctr"/>
            <a:r>
              <a:rPr lang="hu-HU" sz="2000" b="1" dirty="0" smtClean="0"/>
              <a:t>Brown </a:t>
            </a:r>
            <a:r>
              <a:rPr lang="hu-HU" sz="2000" b="1" dirty="0" err="1" smtClean="0"/>
              <a:t>gas</a:t>
            </a:r>
            <a:endParaRPr lang="hu-HU" sz="2000" b="1" dirty="0" smtClean="0"/>
          </a:p>
          <a:p>
            <a:pPr algn="ctr"/>
            <a:r>
              <a:rPr lang="hu-HU" sz="2000" b="1" dirty="0" err="1" smtClean="0"/>
              <a:t>Suhas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Ralkar’s</a:t>
            </a:r>
            <a:endParaRPr lang="hu-HU" sz="20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450" y="2681308"/>
            <a:ext cx="3517900" cy="31623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2694008"/>
            <a:ext cx="3594100" cy="3149600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350" y="2681308"/>
            <a:ext cx="3873500" cy="3149600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92401" y="635000"/>
            <a:ext cx="542697" cy="215900"/>
          </a:xfrm>
        </p:spPr>
        <p:txBody>
          <a:bodyPr/>
          <a:lstStyle/>
          <a:p>
            <a:r>
              <a:rPr lang="hu-HU" sz="2400" dirty="0" smtClean="0"/>
              <a:t>13</a:t>
            </a:r>
          </a:p>
          <a:p>
            <a:endParaRPr lang="hu-HU" dirty="0"/>
          </a:p>
        </p:txBody>
      </p:sp>
      <p:sp>
        <p:nvSpPr>
          <p:cNvPr id="7" name="Szövegdoboz 6"/>
          <p:cNvSpPr txBox="1"/>
          <p:nvPr/>
        </p:nvSpPr>
        <p:spPr>
          <a:xfrm>
            <a:off x="10185400" y="535683"/>
            <a:ext cx="115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603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790700" y="95250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LENR </a:t>
            </a:r>
            <a:r>
              <a:rPr lang="hu-HU" sz="2000" b="1" dirty="0" err="1" smtClean="0"/>
              <a:t>by</a:t>
            </a:r>
            <a:r>
              <a:rPr lang="hu-HU" sz="2000" b="1" dirty="0" smtClean="0"/>
              <a:t> Coulomb </a:t>
            </a:r>
            <a:r>
              <a:rPr lang="hu-HU" sz="2000" b="1" dirty="0" err="1" smtClean="0"/>
              <a:t>screening</a:t>
            </a:r>
            <a:endParaRPr lang="hu-HU" sz="2000" b="1" dirty="0" smtClean="0"/>
          </a:p>
          <a:p>
            <a:pPr algn="ctr"/>
            <a:r>
              <a:rPr lang="hu-HU" sz="2000" b="1" dirty="0" err="1" smtClean="0"/>
              <a:t>Charged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pseudoparticles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as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catalysts</a:t>
            </a:r>
            <a:endParaRPr lang="hu-HU" sz="20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8509000" y="1817465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err="1" smtClean="0"/>
              <a:t>Sparks</a:t>
            </a:r>
            <a:r>
              <a:rPr lang="hu-HU" b="1" dirty="0" smtClean="0"/>
              <a:t> of </a:t>
            </a:r>
            <a:r>
              <a:rPr lang="hu-HU" b="1" dirty="0" err="1" smtClean="0"/>
              <a:t>Raether</a:t>
            </a:r>
            <a:endParaRPr lang="hu-HU" b="1" dirty="0" smtClean="0"/>
          </a:p>
          <a:p>
            <a:r>
              <a:rPr lang="hu-HU" b="1" dirty="0" smtClean="0"/>
              <a:t>(1930’s) Hamburg</a:t>
            </a:r>
            <a:endParaRPr lang="hu-HU" b="1" dirty="0"/>
          </a:p>
        </p:txBody>
      </p:sp>
      <p:sp>
        <p:nvSpPr>
          <p:cNvPr id="4" name="Szövegdoboz 3"/>
          <p:cNvSpPr txBox="1"/>
          <p:nvPr/>
        </p:nvSpPr>
        <p:spPr>
          <a:xfrm>
            <a:off x="2851150" y="1817466"/>
            <a:ext cx="300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err="1" smtClean="0"/>
              <a:t>Spark</a:t>
            </a:r>
            <a:r>
              <a:rPr lang="hu-HU" b="1" dirty="0" smtClean="0"/>
              <a:t> </a:t>
            </a:r>
            <a:r>
              <a:rPr lang="hu-HU" b="1" dirty="0" err="1" smtClean="0"/>
              <a:t>Photos</a:t>
            </a:r>
            <a:r>
              <a:rPr lang="hu-HU" b="1" dirty="0" smtClean="0"/>
              <a:t> of </a:t>
            </a:r>
            <a:r>
              <a:rPr lang="hu-HU" b="1" dirty="0" err="1" smtClean="0"/>
              <a:t>Mesyats</a:t>
            </a:r>
            <a:endParaRPr lang="hu-HU" b="1" dirty="0" smtClean="0"/>
          </a:p>
          <a:p>
            <a:r>
              <a:rPr lang="hu-HU" b="1" dirty="0" err="1" smtClean="0"/>
              <a:t>Novosibirk</a:t>
            </a:r>
            <a:r>
              <a:rPr lang="hu-HU" b="1" dirty="0" smtClean="0"/>
              <a:t>, 1970’s</a:t>
            </a:r>
            <a:endParaRPr lang="hu-HU" b="1" dirty="0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060" y="2921000"/>
            <a:ext cx="2773680" cy="285750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921000"/>
            <a:ext cx="2387600" cy="28575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00" y="2921000"/>
            <a:ext cx="2575560" cy="2857500"/>
          </a:xfrm>
          <a:prstGeom prst="rect">
            <a:avLst/>
          </a:prstGeom>
        </p:spPr>
      </p:pic>
      <p:sp>
        <p:nvSpPr>
          <p:cNvPr id="8" name="Dia számának helye 7"/>
          <p:cNvSpPr>
            <a:spLocks noGrp="1"/>
          </p:cNvSpPr>
          <p:nvPr>
            <p:ph type="sldNum" sz="quarter" idx="12"/>
          </p:nvPr>
        </p:nvSpPr>
        <p:spPr>
          <a:xfrm>
            <a:off x="655751" y="5461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14</a:t>
            </a:fld>
            <a:endParaRPr lang="hu-HU" sz="24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10083800" y="546100"/>
            <a:ext cx="116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3204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502001" y="819666"/>
            <a:ext cx="885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The </a:t>
            </a:r>
            <a:r>
              <a:rPr lang="hu-HU" sz="2400" b="1" dirty="0" err="1" smtClean="0"/>
              <a:t>structure</a:t>
            </a:r>
            <a:r>
              <a:rPr lang="hu-HU" sz="2400" b="1" dirty="0" smtClean="0"/>
              <a:t> of a </a:t>
            </a:r>
            <a:r>
              <a:rPr lang="hu-HU" sz="2400" b="1" dirty="0" err="1" smtClean="0"/>
              <a:t>spark</a:t>
            </a:r>
            <a:endParaRPr lang="hu-HU" sz="24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8627110" y="1430983"/>
            <a:ext cx="186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Spark</a:t>
            </a:r>
            <a:endParaRPr lang="hu-HU" b="1" dirty="0" smtClean="0"/>
          </a:p>
        </p:txBody>
      </p:sp>
      <p:sp>
        <p:nvSpPr>
          <p:cNvPr id="6" name="Szövegdoboz 5"/>
          <p:cNvSpPr txBox="1"/>
          <p:nvPr/>
        </p:nvSpPr>
        <p:spPr>
          <a:xfrm>
            <a:off x="4699000" y="14859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Field</a:t>
            </a:r>
            <a:r>
              <a:rPr lang="hu-HU" b="1" dirty="0" smtClean="0"/>
              <a:t> </a:t>
            </a:r>
            <a:r>
              <a:rPr lang="hu-HU" b="1" dirty="0" err="1" smtClean="0"/>
              <a:t>amplification</a:t>
            </a:r>
            <a:endParaRPr lang="hu-HU" b="1" dirty="0"/>
          </a:p>
        </p:txBody>
      </p:sp>
      <p:sp>
        <p:nvSpPr>
          <p:cNvPr id="7" name="Szövegdoboz 6"/>
          <p:cNvSpPr txBox="1"/>
          <p:nvPr/>
        </p:nvSpPr>
        <p:spPr>
          <a:xfrm>
            <a:off x="893064" y="1317704"/>
            <a:ext cx="271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Glow</a:t>
            </a:r>
            <a:r>
              <a:rPr lang="hu-HU" b="1" dirty="0" smtClean="0"/>
              <a:t> </a:t>
            </a:r>
            <a:r>
              <a:rPr lang="hu-HU" b="1" dirty="0" err="1" smtClean="0"/>
              <a:t>discharge</a:t>
            </a:r>
            <a:r>
              <a:rPr lang="hu-HU" b="1" dirty="0" smtClean="0"/>
              <a:t> (</a:t>
            </a:r>
            <a:r>
              <a:rPr lang="hu-HU" b="1" dirty="0" err="1" smtClean="0"/>
              <a:t>avalanche</a:t>
            </a:r>
            <a:r>
              <a:rPr lang="hu-HU" b="1" dirty="0" smtClean="0"/>
              <a:t>)</a:t>
            </a:r>
            <a:endParaRPr lang="hu-HU" b="1" dirty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28" y="2425700"/>
            <a:ext cx="3014472" cy="3021076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60" y="2336800"/>
            <a:ext cx="2849880" cy="3109976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320" y="2336800"/>
            <a:ext cx="3078480" cy="3109976"/>
          </a:xfrm>
          <a:prstGeom prst="rect">
            <a:avLst/>
          </a:prstGeom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744728" y="540266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15</a:t>
            </a:fld>
            <a:endParaRPr lang="hu-HU" sz="24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10198100" y="540266"/>
            <a:ext cx="113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7360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933700" y="1079500"/>
            <a:ext cx="9956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000" b="1" dirty="0" smtClean="0"/>
              <a:t>The </a:t>
            </a:r>
            <a:r>
              <a:rPr lang="hu-HU" sz="2000" b="1" dirty="0" err="1" smtClean="0"/>
              <a:t>weird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properties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spark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breakdown</a:t>
            </a:r>
            <a:endParaRPr lang="hu-HU" sz="2000" b="1" dirty="0" smtClean="0"/>
          </a:p>
          <a:p>
            <a:pPr algn="just"/>
            <a:r>
              <a:rPr lang="hu-HU" sz="2000" b="1" dirty="0" err="1" smtClean="0"/>
              <a:t>Unusually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high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charge</a:t>
            </a:r>
            <a:r>
              <a:rPr lang="hu-HU" sz="2000" b="1" dirty="0" smtClean="0"/>
              <a:t>  ̴ 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billions</a:t>
            </a:r>
            <a:r>
              <a:rPr lang="hu-HU" sz="2000" b="1" dirty="0" smtClean="0"/>
              <a:t> of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electrons</a:t>
            </a:r>
            <a:endParaRPr lang="hu-HU" sz="2000" b="1" dirty="0" smtClean="0"/>
          </a:p>
          <a:p>
            <a:pPr algn="just"/>
            <a:r>
              <a:rPr lang="hu-HU" sz="2000" b="1" dirty="0" err="1" smtClean="0"/>
              <a:t>Unusually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high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mass</a:t>
            </a:r>
            <a:r>
              <a:rPr lang="hu-HU" sz="2000" b="1" dirty="0" smtClean="0"/>
              <a:t>  ̴ </a:t>
            </a:r>
            <a:r>
              <a:rPr lang="hu-HU" sz="2000" b="1" dirty="0" err="1" smtClean="0"/>
              <a:t>several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nucleus</a:t>
            </a:r>
            <a:endParaRPr lang="hu-HU" sz="2000" b="1" dirty="0" smtClean="0"/>
          </a:p>
          <a:p>
            <a:pPr algn="just"/>
            <a:r>
              <a:rPr lang="hu-HU" sz="2000" b="1" dirty="0" err="1" smtClean="0"/>
              <a:t>Unusually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high</a:t>
            </a:r>
            <a:r>
              <a:rPr lang="hu-HU" sz="2000" b="1" dirty="0" smtClean="0"/>
              <a:t> life </a:t>
            </a:r>
            <a:r>
              <a:rPr lang="hu-HU" sz="2000" b="1" dirty="0" err="1" smtClean="0"/>
              <a:t>time</a:t>
            </a:r>
            <a:r>
              <a:rPr lang="hu-HU" sz="2000" b="1" dirty="0" smtClean="0"/>
              <a:t>  ̴ </a:t>
            </a:r>
            <a:r>
              <a:rPr lang="hu-HU" sz="2000" b="1" dirty="0" err="1" smtClean="0"/>
              <a:t>days</a:t>
            </a:r>
            <a:endParaRPr lang="hu-HU" sz="2000" b="1" dirty="0" smtClean="0"/>
          </a:p>
          <a:p>
            <a:pPr algn="just"/>
            <a:r>
              <a:rPr lang="hu-HU" sz="2000" b="1" dirty="0" err="1" smtClean="0"/>
              <a:t>Unstable</a:t>
            </a:r>
            <a:r>
              <a:rPr lang="hu-HU" sz="2000" b="1" dirty="0" smtClean="0"/>
              <a:t> in „</a:t>
            </a:r>
            <a:r>
              <a:rPr lang="hu-HU" sz="2000" b="1" dirty="0" err="1" smtClean="0"/>
              <a:t>active</a:t>
            </a:r>
            <a:r>
              <a:rPr lang="hu-HU" sz="2000" b="1" dirty="0" smtClean="0"/>
              <a:t>” </a:t>
            </a:r>
            <a:r>
              <a:rPr lang="hu-HU" sz="2000" b="1" dirty="0" err="1" smtClean="0"/>
              <a:t>mode</a:t>
            </a:r>
            <a:endParaRPr lang="hu-HU" sz="2000" b="1" dirty="0" smtClean="0"/>
          </a:p>
          <a:p>
            <a:pPr marL="342900" indent="-342900" algn="just">
              <a:buAutoNum type="alphaLcParenR"/>
            </a:pPr>
            <a:r>
              <a:rPr lang="hu-HU" sz="2000" b="1" dirty="0" smtClean="0"/>
              <a:t>Tesla – </a:t>
            </a:r>
            <a:r>
              <a:rPr lang="hu-HU" sz="2000" b="1" dirty="0" err="1" smtClean="0"/>
              <a:t>lectures</a:t>
            </a:r>
            <a:r>
              <a:rPr lang="hu-HU" sz="2000" b="1" dirty="0" smtClean="0"/>
              <a:t> (1890)</a:t>
            </a:r>
          </a:p>
          <a:p>
            <a:pPr marL="342900" indent="-342900" algn="just">
              <a:buAutoNum type="alphaLcParenR"/>
            </a:pPr>
            <a:r>
              <a:rPr lang="hu-HU" sz="2000" b="1" dirty="0" smtClean="0"/>
              <a:t>Török – Westinghouse, Pittsburgh, 1930’s</a:t>
            </a:r>
          </a:p>
          <a:p>
            <a:pPr marL="342900" indent="-342900" algn="just">
              <a:buAutoNum type="alphaLcParenR"/>
            </a:pPr>
            <a:r>
              <a:rPr lang="hu-HU" sz="2000" b="1" dirty="0" err="1" smtClean="0"/>
              <a:t>Raether</a:t>
            </a:r>
            <a:r>
              <a:rPr lang="hu-HU" sz="2000" b="1" dirty="0" smtClean="0"/>
              <a:t>, Hamburg, 1930’s (</a:t>
            </a:r>
            <a:r>
              <a:rPr lang="hu-HU" sz="2000" b="1" dirty="0" err="1" smtClean="0"/>
              <a:t>established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charge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dustrib</a:t>
            </a:r>
            <a:r>
              <a:rPr lang="hu-HU" sz="2000" b="1" dirty="0" smtClean="0"/>
              <a:t>.)</a:t>
            </a:r>
          </a:p>
          <a:p>
            <a:pPr marL="342900" indent="-342900" algn="just">
              <a:buAutoNum type="alphaLcParenR"/>
            </a:pPr>
            <a:r>
              <a:rPr lang="hu-HU" sz="2000" b="1" dirty="0" err="1" smtClean="0"/>
              <a:t>Mesyats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Novosibirsk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even</a:t>
            </a:r>
            <a:r>
              <a:rPr lang="hu-HU" sz="2000" b="1" dirty="0" smtClean="0"/>
              <a:t> in </a:t>
            </a:r>
            <a:r>
              <a:rPr lang="hu-HU" sz="2000" b="1" dirty="0" err="1" smtClean="0"/>
              <a:t>vacuum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discharge</a:t>
            </a:r>
            <a:endParaRPr lang="hu-HU" sz="2000" b="1" dirty="0" smtClean="0"/>
          </a:p>
          <a:p>
            <a:pPr marL="342900" indent="-342900" algn="just">
              <a:buAutoNum type="alphaLcParenR"/>
            </a:pPr>
            <a:r>
              <a:rPr lang="hu-HU" sz="2000" b="1" dirty="0" smtClean="0"/>
              <a:t>K. </a:t>
            </a:r>
            <a:r>
              <a:rPr lang="hu-HU" sz="2000" b="1" dirty="0" err="1" smtClean="0"/>
              <a:t>Shoulders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California</a:t>
            </a:r>
            <a:r>
              <a:rPr lang="hu-HU" sz="2000" b="1" dirty="0" smtClean="0"/>
              <a:t>. (E.V.) </a:t>
            </a:r>
            <a:r>
              <a:rPr lang="hu-HU" sz="2000" b="1" dirty="0" err="1" smtClean="0"/>
              <a:t>patents</a:t>
            </a:r>
            <a:endParaRPr lang="hu-HU" sz="2000" b="1" dirty="0" smtClean="0"/>
          </a:p>
          <a:p>
            <a:pPr marL="342900" indent="-342900" algn="just">
              <a:buAutoNum type="alphaLcParenR"/>
            </a:pPr>
            <a:r>
              <a:rPr lang="hu-HU" sz="2000" b="1" dirty="0" smtClean="0"/>
              <a:t>T. </a:t>
            </a:r>
            <a:r>
              <a:rPr lang="hu-HU" sz="2000" b="1" dirty="0" err="1" smtClean="0"/>
              <a:t>Matsumoto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Japan</a:t>
            </a:r>
            <a:r>
              <a:rPr lang="hu-HU" sz="2000" b="1" dirty="0" smtClean="0"/>
              <a:t>, 1990’s. LENR </a:t>
            </a:r>
            <a:r>
              <a:rPr lang="hu-HU" sz="2000" b="1" dirty="0" err="1" smtClean="0"/>
              <a:t>interactions</a:t>
            </a:r>
            <a:endParaRPr lang="hu-HU" sz="2000" b="1" dirty="0" smtClean="0"/>
          </a:p>
          <a:p>
            <a:pPr marL="342900" indent="-342900" algn="just">
              <a:buAutoNum type="alphaLcParenR"/>
            </a:pPr>
            <a:r>
              <a:rPr lang="hu-HU" sz="2000" b="1" dirty="0" err="1" smtClean="0"/>
              <a:t>Russian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authors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French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research</a:t>
            </a:r>
            <a:endParaRPr lang="hu-HU" sz="2000" b="1" dirty="0" smtClean="0"/>
          </a:p>
          <a:p>
            <a:pPr algn="just"/>
            <a:endParaRPr lang="hu-HU" sz="2000" b="1" dirty="0" smtClean="0"/>
          </a:p>
          <a:p>
            <a:pPr algn="just"/>
            <a:r>
              <a:rPr lang="hu-HU" sz="2000" b="1" dirty="0" err="1" smtClean="0"/>
              <a:t>They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are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unaware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each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other’s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work</a:t>
            </a:r>
            <a:r>
              <a:rPr lang="hu-HU" sz="2000" b="1" dirty="0" smtClean="0"/>
              <a:t>!</a:t>
            </a:r>
          </a:p>
          <a:p>
            <a:pPr algn="just"/>
            <a:r>
              <a:rPr lang="hu-HU" sz="2000" b="1" dirty="0" err="1" smtClean="0"/>
              <a:t>Unaware</a:t>
            </a:r>
            <a:r>
              <a:rPr lang="hu-HU" sz="2000" b="1" dirty="0" smtClean="0"/>
              <a:t> of </a:t>
            </a:r>
            <a:r>
              <a:rPr lang="hu-HU" sz="2000" b="1" dirty="0" err="1" smtClean="0"/>
              <a:t>inventions</a:t>
            </a:r>
            <a:r>
              <a:rPr lang="hu-HU" sz="2000" b="1" dirty="0" smtClean="0"/>
              <a:t>!</a:t>
            </a:r>
            <a:endParaRPr lang="hu-HU" sz="2000" b="1" dirty="0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>
          <a:xfrm>
            <a:off x="663801" y="5334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16</a:t>
            </a:fld>
            <a:endParaRPr lang="hu-HU" sz="2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10045700" y="622300"/>
            <a:ext cx="113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083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854200" y="1320800"/>
            <a:ext cx="855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Shoulders</a:t>
            </a:r>
            <a:r>
              <a:rPr lang="hu-HU" sz="2000" b="1" dirty="0" smtClean="0"/>
              <a:t>: EVO (</a:t>
            </a:r>
            <a:r>
              <a:rPr lang="hu-HU" sz="2000" b="1" dirty="0" err="1" smtClean="0"/>
              <a:t>exotic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vacuum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object</a:t>
            </a:r>
            <a:r>
              <a:rPr lang="hu-HU" sz="2000" b="1" dirty="0" smtClean="0"/>
              <a:t>)</a:t>
            </a:r>
            <a:endParaRPr lang="hu-HU" sz="20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6883400" y="5314890"/>
            <a:ext cx="382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Witness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plates</a:t>
            </a:r>
            <a:endParaRPr lang="hu-HU" sz="2000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12" y="2018284"/>
            <a:ext cx="4793488" cy="2999232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00" y="2018284"/>
            <a:ext cx="5041900" cy="29992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781812" y="5842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17</a:t>
            </a:fld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9804400" y="584200"/>
            <a:ext cx="138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1959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540000" y="755651"/>
            <a:ext cx="7175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Sparks</a:t>
            </a:r>
            <a:r>
              <a:rPr lang="hu-HU" sz="2400" b="1" dirty="0" smtClean="0"/>
              <a:t> </a:t>
            </a:r>
            <a:r>
              <a:rPr lang="hu-HU" sz="2400" b="1" dirty="0" smtClean="0"/>
              <a:t>in </a:t>
            </a:r>
            <a:r>
              <a:rPr lang="hu-HU" sz="2400" b="1" dirty="0" err="1" smtClean="0"/>
              <a:t>hydrogen</a:t>
            </a:r>
            <a:r>
              <a:rPr lang="hu-HU" sz="2400" b="1" dirty="0" smtClean="0"/>
              <a:t> and </a:t>
            </a:r>
            <a:r>
              <a:rPr lang="hu-HU" sz="2400" b="1" dirty="0" err="1" smtClean="0"/>
              <a:t>deuterium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slow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decay</a:t>
            </a:r>
            <a:endParaRPr lang="hu-HU" sz="24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2120900" y="5283200"/>
            <a:ext cx="801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Excess</a:t>
            </a:r>
            <a:r>
              <a:rPr lang="hu-HU" b="1" dirty="0" smtClean="0"/>
              <a:t> </a:t>
            </a:r>
            <a:r>
              <a:rPr lang="hu-HU" b="1" dirty="0" err="1" smtClean="0"/>
              <a:t>energy</a:t>
            </a:r>
            <a:r>
              <a:rPr lang="hu-HU" b="1" dirty="0" smtClean="0"/>
              <a:t> </a:t>
            </a:r>
            <a:r>
              <a:rPr lang="hu-HU" b="1" dirty="0" err="1" smtClean="0"/>
              <a:t>for</a:t>
            </a:r>
            <a:r>
              <a:rPr lang="hu-HU" b="1" dirty="0" smtClean="0"/>
              <a:t> </a:t>
            </a:r>
            <a:r>
              <a:rPr lang="hu-HU" b="1" dirty="0" err="1" smtClean="0"/>
              <a:t>both</a:t>
            </a:r>
            <a:r>
              <a:rPr lang="hu-HU" b="1" dirty="0" smtClean="0"/>
              <a:t> </a:t>
            </a:r>
            <a:r>
              <a:rPr lang="hu-HU" b="1" dirty="0" err="1" smtClean="0"/>
              <a:t>fuels</a:t>
            </a:r>
            <a:endParaRPr lang="hu-HU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96" y="1994485"/>
            <a:ext cx="4553204" cy="3058160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1994485"/>
            <a:ext cx="5588000" cy="3058160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778103" y="546324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18</a:t>
            </a:fld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2079498" y="142123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Jacques </a:t>
            </a:r>
            <a:r>
              <a:rPr lang="hu-HU" b="1" dirty="0" err="1" smtClean="0"/>
              <a:t>Dufour</a:t>
            </a:r>
            <a:endParaRPr lang="hu-HU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8661400" y="1486932"/>
            <a:ext cx="2324100" cy="367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err="1" smtClean="0"/>
              <a:t>Karabut</a:t>
            </a:r>
            <a:endParaRPr lang="hu-HU" b="1" dirty="0"/>
          </a:p>
        </p:txBody>
      </p:sp>
      <p:sp>
        <p:nvSpPr>
          <p:cNvPr id="9" name="Szövegdoboz 8"/>
          <p:cNvSpPr txBox="1"/>
          <p:nvPr/>
        </p:nvSpPr>
        <p:spPr>
          <a:xfrm>
            <a:off x="9804400" y="647700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7840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548130" y="774700"/>
            <a:ext cx="9105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Papp’s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spark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reactors</a:t>
            </a:r>
            <a:endParaRPr lang="hu-HU" sz="2000" b="1" dirty="0" smtClean="0"/>
          </a:p>
          <a:p>
            <a:pPr algn="ctr"/>
            <a:r>
              <a:rPr lang="hu-HU" sz="2000" b="1" dirty="0" err="1" smtClean="0"/>
              <a:t>Explosion</a:t>
            </a:r>
            <a:r>
              <a:rPr lang="hu-HU" sz="2000" b="1" dirty="0" smtClean="0"/>
              <a:t>, </a:t>
            </a:r>
            <a:r>
              <a:rPr lang="hu-HU" sz="2000" b="1" dirty="0" err="1" smtClean="0"/>
              <a:t>Mechanical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energy</a:t>
            </a:r>
            <a:endParaRPr lang="hu-HU" sz="20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16" y="2043330"/>
            <a:ext cx="3402584" cy="3828641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280" y="2043328"/>
            <a:ext cx="3149600" cy="3828641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160" y="2043328"/>
            <a:ext cx="3177540" cy="3722471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775716" y="6350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19</a:t>
            </a:fld>
            <a:endParaRPr lang="hu-HU" sz="2400" dirty="0"/>
          </a:p>
        </p:txBody>
      </p:sp>
      <p:sp>
        <p:nvSpPr>
          <p:cNvPr id="7" name="Balra nyíl 6"/>
          <p:cNvSpPr/>
          <p:nvPr/>
        </p:nvSpPr>
        <p:spPr>
          <a:xfrm rot="2909761">
            <a:off x="2730500" y="5281986"/>
            <a:ext cx="622300" cy="54609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9982200" y="635000"/>
            <a:ext cx="124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9031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387600" y="901700"/>
            <a:ext cx="85979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hu-HU" b="1" dirty="0" smtClean="0"/>
              <a:t>A </a:t>
            </a:r>
            <a:r>
              <a:rPr lang="hu-HU" b="1" dirty="0" err="1" smtClean="0"/>
              <a:t>century</a:t>
            </a:r>
            <a:r>
              <a:rPr lang="hu-HU" b="1" dirty="0" smtClean="0"/>
              <a:t> of </a:t>
            </a:r>
            <a:r>
              <a:rPr lang="hu-HU" b="1" dirty="0" err="1" smtClean="0"/>
              <a:t>permanent</a:t>
            </a:r>
            <a:r>
              <a:rPr lang="hu-HU" b="1" dirty="0" smtClean="0"/>
              <a:t> </a:t>
            </a:r>
            <a:r>
              <a:rPr lang="hu-HU" b="1" dirty="0" err="1" smtClean="0"/>
              <a:t>amnesia</a:t>
            </a:r>
            <a:r>
              <a:rPr lang="hu-HU" b="1" dirty="0" smtClean="0"/>
              <a:t>…</a:t>
            </a:r>
          </a:p>
          <a:p>
            <a:pPr algn="just">
              <a:lnSpc>
                <a:spcPct val="200000"/>
              </a:lnSpc>
            </a:pPr>
            <a:r>
              <a:rPr lang="hu-HU" b="1" dirty="0" err="1" smtClean="0"/>
              <a:t>Forgotten</a:t>
            </a:r>
            <a:r>
              <a:rPr lang="hu-HU" b="1" dirty="0" smtClean="0"/>
              <a:t> </a:t>
            </a:r>
            <a:r>
              <a:rPr lang="hu-HU" b="1" dirty="0" err="1" smtClean="0"/>
              <a:t>industrial</a:t>
            </a:r>
            <a:r>
              <a:rPr lang="hu-HU" b="1" dirty="0" smtClean="0"/>
              <a:t> </a:t>
            </a:r>
            <a:r>
              <a:rPr lang="hu-HU" b="1" dirty="0" err="1" smtClean="0"/>
              <a:t>size</a:t>
            </a:r>
            <a:r>
              <a:rPr lang="hu-HU" b="1" dirty="0" smtClean="0"/>
              <a:t> LENR </a:t>
            </a:r>
            <a:r>
              <a:rPr lang="hu-HU" b="1" dirty="0" err="1" smtClean="0"/>
              <a:t>reactors</a:t>
            </a:r>
            <a:endParaRPr lang="hu-HU" b="1" dirty="0" smtClean="0"/>
          </a:p>
          <a:p>
            <a:pPr marL="342900" indent="-342900" algn="just">
              <a:lnSpc>
                <a:spcPct val="200000"/>
              </a:lnSpc>
              <a:buAutoNum type="alphaLcParenR"/>
            </a:pPr>
            <a:r>
              <a:rPr lang="hu-HU" b="1" dirty="0" err="1" smtClean="0"/>
              <a:t>Tesla’s</a:t>
            </a:r>
            <a:r>
              <a:rPr lang="hu-HU" b="1" dirty="0" smtClean="0"/>
              <a:t> </a:t>
            </a:r>
            <a:r>
              <a:rPr lang="hu-HU" b="1" dirty="0" err="1" smtClean="0"/>
              <a:t>Electric</a:t>
            </a:r>
            <a:r>
              <a:rPr lang="hu-HU" b="1" dirty="0" smtClean="0"/>
              <a:t> </a:t>
            </a:r>
            <a:r>
              <a:rPr lang="hu-HU" b="1" dirty="0" err="1" smtClean="0"/>
              <a:t>car</a:t>
            </a:r>
            <a:r>
              <a:rPr lang="hu-HU" b="1" dirty="0" smtClean="0"/>
              <a:t>: </a:t>
            </a:r>
            <a:r>
              <a:rPr lang="hu-HU" b="1" dirty="0" err="1" smtClean="0"/>
              <a:t>Pierce</a:t>
            </a:r>
            <a:r>
              <a:rPr lang="hu-HU" b="1" dirty="0" smtClean="0"/>
              <a:t> </a:t>
            </a:r>
            <a:r>
              <a:rPr lang="hu-HU" b="1" dirty="0" err="1" smtClean="0"/>
              <a:t>Arrow</a:t>
            </a:r>
            <a:r>
              <a:rPr lang="hu-HU" b="1" dirty="0" smtClean="0"/>
              <a:t>. </a:t>
            </a:r>
            <a:r>
              <a:rPr lang="hu-HU" b="1" dirty="0" err="1" smtClean="0"/>
              <a:t>Buffalo</a:t>
            </a:r>
            <a:r>
              <a:rPr lang="hu-HU" b="1" dirty="0" smtClean="0"/>
              <a:t>, N.Y., 1920’s</a:t>
            </a:r>
          </a:p>
          <a:p>
            <a:pPr marL="342900" indent="-342900" algn="just">
              <a:lnSpc>
                <a:spcPct val="200000"/>
              </a:lnSpc>
              <a:buAutoNum type="alphaLcParenR"/>
            </a:pPr>
            <a:r>
              <a:rPr lang="hu-HU" b="1" dirty="0" err="1" smtClean="0"/>
              <a:t>Moray’s</a:t>
            </a:r>
            <a:r>
              <a:rPr lang="hu-HU" b="1" dirty="0" smtClean="0"/>
              <a:t> </a:t>
            </a:r>
            <a:r>
              <a:rPr lang="hu-HU" b="1" dirty="0" err="1" smtClean="0"/>
              <a:t>electric</a:t>
            </a:r>
            <a:r>
              <a:rPr lang="hu-HU" b="1" dirty="0" smtClean="0"/>
              <a:t> </a:t>
            </a:r>
            <a:r>
              <a:rPr lang="hu-HU" b="1" dirty="0" err="1" smtClean="0"/>
              <a:t>power</a:t>
            </a:r>
            <a:r>
              <a:rPr lang="hu-HU" b="1" dirty="0" smtClean="0"/>
              <a:t> </a:t>
            </a:r>
            <a:r>
              <a:rPr lang="hu-HU" b="1" dirty="0" err="1" smtClean="0"/>
              <a:t>generating</a:t>
            </a:r>
            <a:r>
              <a:rPr lang="hu-HU" b="1" dirty="0" smtClean="0"/>
              <a:t> </a:t>
            </a:r>
            <a:r>
              <a:rPr lang="hu-HU" b="1" dirty="0" err="1" smtClean="0"/>
              <a:t>box</a:t>
            </a:r>
            <a:r>
              <a:rPr lang="hu-HU" b="1" dirty="0" smtClean="0"/>
              <a:t> </a:t>
            </a:r>
          </a:p>
          <a:p>
            <a:pPr algn="just">
              <a:lnSpc>
                <a:spcPct val="200000"/>
              </a:lnSpc>
            </a:pPr>
            <a:r>
              <a:rPr lang="hu-HU" b="1" dirty="0"/>
              <a:t> </a:t>
            </a:r>
            <a:r>
              <a:rPr lang="hu-HU" b="1" dirty="0" smtClean="0"/>
              <a:t>    </a:t>
            </a:r>
            <a:r>
              <a:rPr lang="hu-HU" b="1" dirty="0" smtClean="0"/>
              <a:t>(</a:t>
            </a:r>
            <a:r>
              <a:rPr lang="hu-HU" b="1" dirty="0" err="1" smtClean="0"/>
              <a:t>hundreds</a:t>
            </a:r>
            <a:r>
              <a:rPr lang="hu-HU" b="1" dirty="0" smtClean="0"/>
              <a:t> </a:t>
            </a:r>
            <a:r>
              <a:rPr lang="hu-HU" b="1" dirty="0" smtClean="0"/>
              <a:t>of </a:t>
            </a:r>
            <a:r>
              <a:rPr lang="hu-HU" b="1" dirty="0" err="1" smtClean="0"/>
              <a:t>demonstrations</a:t>
            </a:r>
            <a:r>
              <a:rPr lang="hu-HU" b="1" dirty="0" smtClean="0"/>
              <a:t>, </a:t>
            </a:r>
            <a:r>
              <a:rPr lang="hu-HU" b="1" dirty="0" err="1" smtClean="0"/>
              <a:t>witnesses</a:t>
            </a:r>
            <a:r>
              <a:rPr lang="hu-HU" b="1" dirty="0" smtClean="0"/>
              <a:t>, </a:t>
            </a:r>
            <a:r>
              <a:rPr lang="hu-HU" b="1" dirty="0" err="1" smtClean="0"/>
              <a:t>photographs</a:t>
            </a:r>
            <a:r>
              <a:rPr lang="hu-HU" b="1" dirty="0" smtClean="0"/>
              <a:t>, </a:t>
            </a:r>
            <a:r>
              <a:rPr lang="hu-HU" b="1" dirty="0" err="1" smtClean="0"/>
              <a:t>affidatives</a:t>
            </a:r>
            <a:r>
              <a:rPr lang="hu-HU" b="1" dirty="0" smtClean="0"/>
              <a:t>, 1 </a:t>
            </a:r>
            <a:r>
              <a:rPr lang="hu-HU" b="1" dirty="0" smtClean="0"/>
              <a:t>patent)</a:t>
            </a:r>
            <a:endParaRPr lang="hu-HU" b="1" dirty="0" smtClean="0"/>
          </a:p>
          <a:p>
            <a:pPr marL="342900" indent="-342900" algn="just">
              <a:lnSpc>
                <a:spcPct val="200000"/>
              </a:lnSpc>
              <a:buAutoNum type="alphaLcParenR" startAt="3"/>
            </a:pPr>
            <a:r>
              <a:rPr lang="hu-HU" b="1" dirty="0" smtClean="0"/>
              <a:t>Joseph Papp: Inert </a:t>
            </a:r>
            <a:r>
              <a:rPr lang="hu-HU" b="1" dirty="0" err="1" smtClean="0"/>
              <a:t>gas</a:t>
            </a:r>
            <a:r>
              <a:rPr lang="hu-HU" b="1" dirty="0" smtClean="0"/>
              <a:t> </a:t>
            </a:r>
            <a:r>
              <a:rPr lang="hu-HU" b="1" dirty="0" err="1" smtClean="0"/>
              <a:t>motors</a:t>
            </a:r>
            <a:r>
              <a:rPr lang="hu-HU" b="1" dirty="0" smtClean="0"/>
              <a:t>, and </a:t>
            </a:r>
            <a:r>
              <a:rPr lang="hu-HU" b="1" dirty="0" err="1" smtClean="0"/>
              <a:t>the</a:t>
            </a:r>
            <a:r>
              <a:rPr lang="hu-HU" b="1" dirty="0" smtClean="0"/>
              <a:t> „</a:t>
            </a:r>
            <a:r>
              <a:rPr lang="hu-HU" b="1" dirty="0" err="1" smtClean="0"/>
              <a:t>Fastest</a:t>
            </a:r>
            <a:r>
              <a:rPr lang="hu-HU" b="1" dirty="0" smtClean="0"/>
              <a:t> </a:t>
            </a:r>
            <a:r>
              <a:rPr lang="hu-HU" b="1" dirty="0" err="1" smtClean="0"/>
              <a:t>Submarine</a:t>
            </a:r>
            <a:r>
              <a:rPr lang="hu-HU" b="1" dirty="0" smtClean="0"/>
              <a:t>”</a:t>
            </a:r>
          </a:p>
          <a:p>
            <a:pPr marL="342900" indent="-342900" algn="just">
              <a:lnSpc>
                <a:spcPct val="200000"/>
              </a:lnSpc>
              <a:buAutoNum type="alphaLcParenR" startAt="3"/>
            </a:pPr>
            <a:r>
              <a:rPr lang="hu-HU" b="1" dirty="0" smtClean="0"/>
              <a:t>S. Horvath: </a:t>
            </a:r>
            <a:r>
              <a:rPr lang="hu-HU" b="1" dirty="0" err="1" smtClean="0"/>
              <a:t>Hydrogen</a:t>
            </a:r>
            <a:r>
              <a:rPr lang="hu-HU" b="1" dirty="0" smtClean="0"/>
              <a:t> </a:t>
            </a:r>
            <a:r>
              <a:rPr lang="hu-HU" b="1" dirty="0" err="1" smtClean="0"/>
              <a:t>fusion</a:t>
            </a:r>
            <a:r>
              <a:rPr lang="hu-HU" b="1" dirty="0" smtClean="0"/>
              <a:t> </a:t>
            </a:r>
            <a:r>
              <a:rPr lang="hu-HU" b="1" dirty="0" err="1" smtClean="0"/>
              <a:t>car</a:t>
            </a:r>
            <a:r>
              <a:rPr lang="hu-HU" b="1" dirty="0" smtClean="0"/>
              <a:t> 2 </a:t>
            </a:r>
            <a:r>
              <a:rPr lang="hu-HU" b="1" dirty="0" err="1" smtClean="0"/>
              <a:t>patents</a:t>
            </a:r>
            <a:endParaRPr lang="hu-HU" b="1" dirty="0" smtClean="0"/>
          </a:p>
          <a:p>
            <a:pPr marL="342900" indent="-342900" algn="just">
              <a:lnSpc>
                <a:spcPct val="200000"/>
              </a:lnSpc>
              <a:buAutoNum type="alphaLcParenR" startAt="3"/>
            </a:pPr>
            <a:r>
              <a:rPr lang="hu-HU" b="1" dirty="0" smtClean="0"/>
              <a:t>A </a:t>
            </a:r>
            <a:r>
              <a:rPr lang="hu-HU" b="1" dirty="0" err="1" smtClean="0"/>
              <a:t>number</a:t>
            </a:r>
            <a:r>
              <a:rPr lang="hu-HU" b="1" dirty="0" smtClean="0"/>
              <a:t> of </a:t>
            </a:r>
            <a:r>
              <a:rPr lang="hu-HU" b="1" dirty="0" smtClean="0"/>
              <a:t>„</a:t>
            </a:r>
            <a:r>
              <a:rPr lang="hu-HU" b="1" dirty="0" err="1" smtClean="0"/>
              <a:t>water</a:t>
            </a:r>
            <a:r>
              <a:rPr lang="hu-HU" b="1" dirty="0" smtClean="0"/>
              <a:t> </a:t>
            </a:r>
            <a:r>
              <a:rPr lang="hu-HU" b="1" dirty="0" err="1" smtClean="0"/>
              <a:t>cars</a:t>
            </a:r>
            <a:r>
              <a:rPr lang="hu-HU" b="1" dirty="0" smtClean="0"/>
              <a:t>”</a:t>
            </a:r>
            <a:r>
              <a:rPr lang="hu-HU" b="1" dirty="0"/>
              <a:t>	</a:t>
            </a:r>
            <a:endParaRPr lang="hu-HU" b="1" dirty="0" smtClean="0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>
          <a:xfrm>
            <a:off x="613001" y="5207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</a:t>
            </a:fld>
            <a:endParaRPr lang="hu-HU" sz="2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9906000" y="520700"/>
            <a:ext cx="130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1944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562100" y="854759"/>
            <a:ext cx="911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Matsumoto’s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condensed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plasmoids</a:t>
            </a:r>
            <a:endParaRPr lang="hu-HU" sz="2000" b="1" dirty="0" smtClean="0"/>
          </a:p>
          <a:p>
            <a:pPr algn="ctr"/>
            <a:r>
              <a:rPr lang="hu-HU" sz="2000" b="1" dirty="0" err="1" smtClean="0"/>
              <a:t>Photograph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under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microscopes</a:t>
            </a:r>
            <a:endParaRPr lang="hu-HU" sz="20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1600200" y="5372100"/>
            <a:ext cx="904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Established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the</a:t>
            </a:r>
            <a:r>
              <a:rPr lang="hu-HU" sz="2000" b="1" dirty="0" smtClean="0"/>
              <a:t> LENR </a:t>
            </a:r>
            <a:r>
              <a:rPr lang="hu-HU" sz="2000" b="1" dirty="0" err="1" smtClean="0"/>
              <a:t>connection</a:t>
            </a:r>
            <a:r>
              <a:rPr lang="hu-HU" sz="2000" b="1" dirty="0" smtClean="0"/>
              <a:t>!</a:t>
            </a:r>
          </a:p>
          <a:p>
            <a:endParaRPr lang="hu-HU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903630"/>
            <a:ext cx="3403600" cy="3468469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2062380"/>
            <a:ext cx="3601720" cy="315097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00" y="2214284"/>
            <a:ext cx="3891280" cy="2847162"/>
          </a:xfrm>
          <a:prstGeom prst="rect">
            <a:avLst/>
          </a:prstGeom>
        </p:spPr>
      </p:pic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714601" y="575359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20</a:t>
            </a:fld>
            <a:endParaRPr lang="hu-HU" sz="2400" dirty="0"/>
          </a:p>
        </p:txBody>
      </p:sp>
      <p:sp>
        <p:nvSpPr>
          <p:cNvPr id="8" name="Szövegdoboz 7"/>
          <p:cNvSpPr txBox="1"/>
          <p:nvPr/>
        </p:nvSpPr>
        <p:spPr>
          <a:xfrm>
            <a:off x="9931400" y="575359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5246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612900" y="876300"/>
            <a:ext cx="911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Sparks</a:t>
            </a:r>
            <a:r>
              <a:rPr lang="hu-HU" sz="2400" b="1" dirty="0" smtClean="0"/>
              <a:t> </a:t>
            </a:r>
            <a:r>
              <a:rPr lang="hu-HU" sz="2400" b="1" dirty="0" smtClean="0"/>
              <a:t>in </a:t>
            </a:r>
            <a:r>
              <a:rPr lang="hu-HU" sz="2400" b="1" dirty="0" err="1" smtClean="0"/>
              <a:t>inventions</a:t>
            </a:r>
            <a:endParaRPr lang="hu-HU" sz="2400" b="1" dirty="0" smtClean="0"/>
          </a:p>
          <a:p>
            <a:pPr algn="ctr"/>
            <a:r>
              <a:rPr lang="hu-HU" sz="2400" b="1" dirty="0" err="1" smtClean="0"/>
              <a:t>Horvat’s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hydrogen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sparking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reactor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04" y="2209800"/>
            <a:ext cx="4984496" cy="342392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09800"/>
            <a:ext cx="4921504" cy="360680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740001" y="5969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21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9906000" y="5969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63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60500" y="448101"/>
            <a:ext cx="902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Jekkel’s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water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car</a:t>
            </a:r>
            <a:endParaRPr lang="hu-HU" sz="2400" b="1" dirty="0" smtClean="0"/>
          </a:p>
          <a:p>
            <a:pPr algn="ctr"/>
            <a:r>
              <a:rPr lang="hu-HU" sz="2400" b="1" dirty="0" err="1" smtClean="0"/>
              <a:t>Hydraulic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layout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491" y="1422400"/>
            <a:ext cx="3659909" cy="46863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00" y="1330186"/>
            <a:ext cx="4025900" cy="4689614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752703" y="5842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22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9753600" y="622300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09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231900" y="736600"/>
            <a:ext cx="962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Gray’s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electricity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generator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997" y="1574800"/>
            <a:ext cx="4323603" cy="40386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300" y="1574800"/>
            <a:ext cx="3501644" cy="414528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689203" y="5969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23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9867900" y="5969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618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2374899"/>
            <a:ext cx="3530600" cy="27813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0" y="2374900"/>
            <a:ext cx="3657600" cy="2781299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0" y="2374900"/>
            <a:ext cx="3530600" cy="2781299"/>
          </a:xfrm>
          <a:prstGeom prst="rect">
            <a:avLst/>
          </a:prstGeom>
        </p:spPr>
      </p:pic>
      <p:sp>
        <p:nvSpPr>
          <p:cNvPr id="6" name="Téglalap 5"/>
          <p:cNvSpPr/>
          <p:nvPr/>
        </p:nvSpPr>
        <p:spPr>
          <a:xfrm>
            <a:off x="4493777" y="1024235"/>
            <a:ext cx="3026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400" b="1" dirty="0" err="1"/>
              <a:t>Our</a:t>
            </a:r>
            <a:r>
              <a:rPr lang="hu-HU" sz="2400" b="1" dirty="0"/>
              <a:t> </a:t>
            </a:r>
            <a:r>
              <a:rPr lang="hu-HU" sz="2400" b="1" dirty="0" err="1"/>
              <a:t>preliminary</a:t>
            </a:r>
            <a:r>
              <a:rPr lang="hu-HU" sz="2400" b="1" dirty="0"/>
              <a:t> </a:t>
            </a:r>
            <a:r>
              <a:rPr lang="hu-HU" sz="2400" b="1" dirty="0" err="1"/>
              <a:t>tests</a:t>
            </a:r>
            <a:endParaRPr lang="hu-HU" sz="2400" b="1" dirty="0"/>
          </a:p>
        </p:txBody>
      </p:sp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>
          <a:xfrm>
            <a:off x="762000" y="5842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24</a:t>
            </a:fld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9740900" y="673100"/>
            <a:ext cx="153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891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181100" y="807659"/>
            <a:ext cx="9855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200" b="1" dirty="0" err="1" smtClean="0"/>
              <a:t>Tesla’s</a:t>
            </a:r>
            <a:r>
              <a:rPr lang="hu-HU" sz="2200" b="1" dirty="0" smtClean="0"/>
              <a:t> </a:t>
            </a:r>
            <a:r>
              <a:rPr lang="hu-HU" sz="2200" b="1" dirty="0" err="1" smtClean="0"/>
              <a:t>power</a:t>
            </a:r>
            <a:r>
              <a:rPr lang="hu-HU" sz="2200" b="1" dirty="0" smtClean="0"/>
              <a:t> </a:t>
            </a:r>
            <a:r>
              <a:rPr lang="hu-HU" sz="2200" b="1" dirty="0" err="1" smtClean="0"/>
              <a:t>tubes</a:t>
            </a:r>
            <a:r>
              <a:rPr lang="hu-HU" sz="2200" b="1" dirty="0" smtClean="0"/>
              <a:t>: </a:t>
            </a:r>
            <a:r>
              <a:rPr lang="hu-HU" sz="2200" b="1" dirty="0" err="1" smtClean="0"/>
              <a:t>about</a:t>
            </a:r>
            <a:r>
              <a:rPr lang="hu-HU" sz="2200" b="1" dirty="0" smtClean="0"/>
              <a:t> 90 </a:t>
            </a:r>
            <a:r>
              <a:rPr lang="hu-HU" sz="2200" b="1" dirty="0" err="1" smtClean="0"/>
              <a:t>photographs</a:t>
            </a:r>
            <a:r>
              <a:rPr lang="hu-HU" sz="2200" b="1" dirty="0" smtClean="0"/>
              <a:t> of </a:t>
            </a:r>
            <a:r>
              <a:rPr lang="hu-HU" sz="2200" b="1" dirty="0" err="1" smtClean="0"/>
              <a:t>gas</a:t>
            </a:r>
            <a:r>
              <a:rPr lang="hu-HU" sz="2200" b="1" dirty="0" smtClean="0"/>
              <a:t> </a:t>
            </a:r>
            <a:r>
              <a:rPr lang="hu-HU" sz="2200" b="1" dirty="0" err="1" smtClean="0"/>
              <a:t>discharge</a:t>
            </a:r>
            <a:r>
              <a:rPr lang="hu-HU" sz="2200" b="1" dirty="0" smtClean="0"/>
              <a:t> </a:t>
            </a:r>
            <a:r>
              <a:rPr lang="hu-HU" sz="2200" b="1" dirty="0" err="1" smtClean="0"/>
              <a:t>tubes</a:t>
            </a:r>
            <a:r>
              <a:rPr lang="hu-HU" sz="2200" b="1" dirty="0" smtClean="0"/>
              <a:t> (</a:t>
            </a:r>
            <a:r>
              <a:rPr lang="hu-HU" sz="2200" b="1" dirty="0" err="1" smtClean="0"/>
              <a:t>around</a:t>
            </a:r>
            <a:r>
              <a:rPr lang="hu-HU" sz="2200" b="1" dirty="0" smtClean="0"/>
              <a:t> 1890)</a:t>
            </a:r>
            <a:endParaRPr lang="hu-HU" sz="22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48" y="2303796"/>
            <a:ext cx="1840992" cy="3514344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503" y="2325132"/>
            <a:ext cx="1853184" cy="3471672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300" y="1934988"/>
            <a:ext cx="2438400" cy="3861816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26" y="1493028"/>
            <a:ext cx="2584704" cy="4325112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030" y="1872028"/>
            <a:ext cx="1438656" cy="400812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545" y="1510824"/>
            <a:ext cx="2168938" cy="4422648"/>
          </a:xfrm>
          <a:prstGeom prst="rect">
            <a:avLst/>
          </a:prstGeom>
        </p:spPr>
      </p:pic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638403" y="570909"/>
            <a:ext cx="542697" cy="23675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3</a:t>
            </a:fld>
            <a:endParaRPr lang="hu-HU" sz="2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10248900" y="570909"/>
            <a:ext cx="104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776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65148" y="670867"/>
            <a:ext cx="1007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T.H. </a:t>
            </a:r>
            <a:r>
              <a:rPr lang="hu-HU" sz="2400" b="1" dirty="0" err="1" smtClean="0"/>
              <a:t>Moray’s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book</a:t>
            </a:r>
            <a:r>
              <a:rPr lang="hu-HU" sz="2400" b="1" dirty="0" smtClean="0"/>
              <a:t> and </a:t>
            </a:r>
            <a:r>
              <a:rPr lang="hu-HU" sz="2400" b="1" dirty="0" err="1" smtClean="0"/>
              <a:t>demo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photograps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360" y="2434336"/>
            <a:ext cx="3997960" cy="2395728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2434336"/>
            <a:ext cx="4178300" cy="2395728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657350"/>
            <a:ext cx="2692400" cy="3949700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922451" y="531167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4</a:t>
            </a:fld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10058400" y="531167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515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1092200" y="1016000"/>
            <a:ext cx="986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Papp’s</a:t>
            </a:r>
            <a:r>
              <a:rPr lang="hu-HU" sz="2400" b="1" dirty="0" smtClean="0"/>
              <a:t> inert </a:t>
            </a:r>
            <a:r>
              <a:rPr lang="hu-HU" sz="2400" b="1" dirty="0" err="1" smtClean="0"/>
              <a:t>gas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engines</a:t>
            </a:r>
            <a:endParaRPr lang="hu-HU" sz="2400" b="1" dirty="0"/>
          </a:p>
        </p:txBody>
      </p:sp>
      <p:sp>
        <p:nvSpPr>
          <p:cNvPr id="5" name="Szövegdoboz 4"/>
          <p:cNvSpPr txBox="1"/>
          <p:nvPr/>
        </p:nvSpPr>
        <p:spPr>
          <a:xfrm>
            <a:off x="6146800" y="1969006"/>
            <a:ext cx="533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u-HU" b="1" dirty="0" err="1" smtClean="0"/>
              <a:t>Met</a:t>
            </a:r>
            <a:r>
              <a:rPr lang="hu-HU" b="1" dirty="0" smtClean="0"/>
              <a:t> </a:t>
            </a:r>
            <a:r>
              <a:rPr lang="hu-HU" b="1" dirty="0" err="1" smtClean="0"/>
              <a:t>with</a:t>
            </a:r>
            <a:r>
              <a:rPr lang="hu-HU" b="1" dirty="0" smtClean="0"/>
              <a:t> </a:t>
            </a:r>
            <a:r>
              <a:rPr lang="hu-HU" b="1" dirty="0" err="1" smtClean="0"/>
              <a:t>extreme</a:t>
            </a:r>
            <a:r>
              <a:rPr lang="hu-HU" b="1" dirty="0" smtClean="0"/>
              <a:t> </a:t>
            </a:r>
            <a:r>
              <a:rPr lang="hu-HU" b="1" dirty="0" err="1" smtClean="0"/>
              <a:t>scepticism</a:t>
            </a:r>
            <a:r>
              <a:rPr lang="hu-HU" b="1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hu-HU" b="1" dirty="0" smtClean="0"/>
              <a:t>R. </a:t>
            </a:r>
            <a:r>
              <a:rPr lang="hu-HU" b="1" dirty="0" err="1" smtClean="0"/>
              <a:t>Feynmann</a:t>
            </a:r>
            <a:r>
              <a:rPr lang="hu-HU" b="1" dirty="0" smtClean="0"/>
              <a:t> </a:t>
            </a:r>
            <a:r>
              <a:rPr lang="hu-HU" b="1" dirty="0" err="1" smtClean="0"/>
              <a:t>blew</a:t>
            </a:r>
            <a:r>
              <a:rPr lang="hu-HU" b="1" dirty="0" smtClean="0"/>
              <a:t> </a:t>
            </a:r>
            <a:r>
              <a:rPr lang="hu-HU" b="1" dirty="0" err="1" smtClean="0"/>
              <a:t>up</a:t>
            </a:r>
            <a:r>
              <a:rPr lang="hu-HU" b="1" dirty="0" smtClean="0"/>
              <a:t> a </a:t>
            </a:r>
            <a:r>
              <a:rPr lang="hu-HU" b="1" dirty="0" err="1" smtClean="0"/>
              <a:t>demo</a:t>
            </a:r>
            <a:r>
              <a:rPr lang="hu-HU" b="1" dirty="0" smtClean="0"/>
              <a:t> </a:t>
            </a:r>
            <a:r>
              <a:rPr lang="hu-HU" b="1" dirty="0" err="1" smtClean="0"/>
              <a:t>engine</a:t>
            </a:r>
            <a:r>
              <a:rPr lang="hu-HU" b="1" dirty="0" smtClean="0"/>
              <a:t> </a:t>
            </a:r>
          </a:p>
          <a:p>
            <a:pPr>
              <a:lnSpc>
                <a:spcPct val="200000"/>
              </a:lnSpc>
            </a:pPr>
            <a:r>
              <a:rPr lang="hu-HU" b="1" dirty="0" smtClean="0"/>
              <a:t>(</a:t>
            </a:r>
            <a:r>
              <a:rPr lang="hu-HU" b="1" dirty="0" err="1" smtClean="0"/>
              <a:t>killing</a:t>
            </a:r>
            <a:r>
              <a:rPr lang="hu-HU" b="1" dirty="0" smtClean="0"/>
              <a:t> a </a:t>
            </a:r>
            <a:r>
              <a:rPr lang="hu-HU" b="1" dirty="0" err="1" smtClean="0"/>
              <a:t>bystander</a:t>
            </a:r>
            <a:r>
              <a:rPr lang="hu-HU" b="1" dirty="0" smtClean="0"/>
              <a:t>)</a:t>
            </a:r>
          </a:p>
          <a:p>
            <a:pPr>
              <a:lnSpc>
                <a:spcPct val="200000"/>
              </a:lnSpc>
            </a:pPr>
            <a:r>
              <a:rPr lang="hu-HU" b="1" dirty="0" err="1" smtClean="0"/>
              <a:t>Skepticism</a:t>
            </a:r>
            <a:r>
              <a:rPr lang="hu-HU" b="1" dirty="0" smtClean="0"/>
              <a:t> </a:t>
            </a:r>
            <a:r>
              <a:rPr lang="hu-HU" b="1" dirty="0" err="1" smtClean="0"/>
              <a:t>within</a:t>
            </a:r>
            <a:r>
              <a:rPr lang="hu-HU" b="1" dirty="0" smtClean="0"/>
              <a:t> </a:t>
            </a:r>
            <a:r>
              <a:rPr lang="hu-HU" b="1" dirty="0" err="1" smtClean="0"/>
              <a:t>the</a:t>
            </a:r>
            <a:r>
              <a:rPr lang="hu-HU" b="1" dirty="0" smtClean="0"/>
              <a:t> LENR </a:t>
            </a:r>
            <a:r>
              <a:rPr lang="hu-HU" b="1" dirty="0" err="1" smtClean="0"/>
              <a:t>community</a:t>
            </a:r>
            <a:endParaRPr lang="hu-HU" b="1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766316"/>
            <a:ext cx="4514088" cy="3782568"/>
          </a:xfrm>
          <a:prstGeom prst="rect">
            <a:avLst/>
          </a:prstGeom>
        </p:spPr>
      </p:pic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>
          <a:xfrm>
            <a:off x="638401" y="524659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5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033000" y="524659"/>
            <a:ext cx="1257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7669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73200" y="453767"/>
            <a:ext cx="911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 smtClean="0"/>
              <a:t>Papp’s</a:t>
            </a:r>
            <a:r>
              <a:rPr lang="hu-HU" sz="2000" b="1" dirty="0"/>
              <a:t> </a:t>
            </a:r>
            <a:r>
              <a:rPr lang="hu-HU" sz="2000" b="1" dirty="0" smtClean="0"/>
              <a:t>„</a:t>
            </a:r>
            <a:r>
              <a:rPr lang="hu-HU" sz="2000" b="1" dirty="0" err="1" smtClean="0"/>
              <a:t>Fastes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Submarine</a:t>
            </a:r>
            <a:r>
              <a:rPr lang="hu-HU" sz="2000" b="1" dirty="0" smtClean="0"/>
              <a:t>”</a:t>
            </a:r>
          </a:p>
          <a:p>
            <a:pPr algn="ctr"/>
            <a:r>
              <a:rPr lang="hu-HU" sz="2000" b="1" dirty="0" smtClean="0"/>
              <a:t>The </a:t>
            </a:r>
            <a:r>
              <a:rPr lang="hu-HU" sz="2000" b="1" dirty="0" err="1" smtClean="0"/>
              <a:t>largest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ever</a:t>
            </a:r>
            <a:r>
              <a:rPr lang="hu-HU" sz="2000" b="1" dirty="0" smtClean="0"/>
              <a:t> LENR </a:t>
            </a:r>
            <a:r>
              <a:rPr lang="hu-HU" sz="2000" b="1" dirty="0" err="1" smtClean="0"/>
              <a:t>reactor</a:t>
            </a:r>
            <a:r>
              <a:rPr lang="hu-HU" sz="2000" b="1" dirty="0" smtClean="0"/>
              <a:t> </a:t>
            </a:r>
          </a:p>
          <a:p>
            <a:pPr algn="ctr"/>
            <a:r>
              <a:rPr lang="hu-HU" sz="2000" b="1" dirty="0" smtClean="0"/>
              <a:t>(</a:t>
            </a:r>
            <a:r>
              <a:rPr lang="hu-HU" sz="2000" b="1" dirty="0" err="1" smtClean="0"/>
              <a:t>Skepticism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on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the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third</a:t>
            </a:r>
            <a:r>
              <a:rPr lang="hu-HU" sz="2000" b="1" dirty="0" smtClean="0"/>
              <a:t> </a:t>
            </a:r>
            <a:r>
              <a:rPr lang="hu-HU" sz="2000" b="1" dirty="0" err="1" smtClean="0"/>
              <a:t>power</a:t>
            </a:r>
            <a:r>
              <a:rPr lang="hu-HU" sz="2000" b="1" dirty="0" smtClean="0"/>
              <a:t>)</a:t>
            </a:r>
            <a:endParaRPr lang="hu-HU" sz="20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1600200"/>
            <a:ext cx="3708400" cy="46228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1600200"/>
            <a:ext cx="5092700" cy="449580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549501" y="542667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6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9994900" y="542667"/>
            <a:ext cx="1320800" cy="37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53741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308100" y="711200"/>
            <a:ext cx="924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Papp’s</a:t>
            </a:r>
            <a:r>
              <a:rPr lang="hu-HU" sz="2400" b="1" dirty="0" smtClean="0"/>
              <a:t> LENR </a:t>
            </a:r>
            <a:r>
              <a:rPr lang="hu-HU" sz="2400" b="1" dirty="0" err="1" smtClean="0"/>
              <a:t>submarine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1715016"/>
            <a:ext cx="5981700" cy="39878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52" y="1550432"/>
            <a:ext cx="3130296" cy="4405868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536801" y="5715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7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083800" y="571500"/>
            <a:ext cx="116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69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739900" y="990600"/>
            <a:ext cx="829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 smtClean="0"/>
              <a:t>Papp’s</a:t>
            </a:r>
            <a:r>
              <a:rPr lang="hu-HU" sz="2400" b="1" dirty="0" smtClean="0"/>
              <a:t> LENR </a:t>
            </a:r>
            <a:r>
              <a:rPr lang="hu-HU" sz="2400" b="1" dirty="0" err="1" smtClean="0"/>
              <a:t>submarine</a:t>
            </a:r>
            <a:endParaRPr lang="hu-HU" sz="2400" b="1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536" y="1943100"/>
            <a:ext cx="4080764" cy="30480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00" y="1943100"/>
            <a:ext cx="4572000" cy="304800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 rot="10800000" flipV="1">
            <a:off x="697839" y="520700"/>
            <a:ext cx="542697" cy="2921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8</a:t>
            </a:fld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033000" y="520700"/>
            <a:ext cx="123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2240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197100" y="1054100"/>
            <a:ext cx="85725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u-HU" sz="2800" b="1" dirty="0" err="1" smtClean="0"/>
              <a:t>LENR:Types</a:t>
            </a:r>
            <a:r>
              <a:rPr lang="hu-HU" sz="2800" b="1" dirty="0" smtClean="0"/>
              <a:t>, </a:t>
            </a:r>
            <a:r>
              <a:rPr lang="hu-HU" sz="2800" b="1" dirty="0" err="1" smtClean="0"/>
              <a:t>principles</a:t>
            </a:r>
            <a:endParaRPr lang="hu-HU" sz="2800" b="1" dirty="0" smtClean="0"/>
          </a:p>
          <a:p>
            <a:pPr>
              <a:lnSpc>
                <a:spcPct val="200000"/>
              </a:lnSpc>
            </a:pPr>
            <a:r>
              <a:rPr lang="hu-HU" sz="2400" b="1" dirty="0" err="1" smtClean="0"/>
              <a:t>Much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bigger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area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than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expected</a:t>
            </a:r>
            <a:endParaRPr lang="hu-HU" sz="2400" b="1" dirty="0" smtClean="0"/>
          </a:p>
          <a:p>
            <a:pPr>
              <a:lnSpc>
                <a:spcPct val="200000"/>
              </a:lnSpc>
            </a:pPr>
            <a:r>
              <a:rPr lang="hu-HU" sz="2400" b="1" dirty="0" smtClean="0"/>
              <a:t>More </a:t>
            </a:r>
            <a:r>
              <a:rPr lang="hu-HU" sz="2400" b="1" dirty="0" err="1" smtClean="0"/>
              <a:t>type</a:t>
            </a:r>
            <a:r>
              <a:rPr lang="hu-HU" sz="2400" b="1" dirty="0" smtClean="0"/>
              <a:t> of </a:t>
            </a:r>
            <a:r>
              <a:rPr lang="hu-HU" sz="2400" b="1" dirty="0" err="1" smtClean="0"/>
              <a:t>physical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phenomena</a:t>
            </a:r>
            <a:r>
              <a:rPr lang="hu-HU" sz="2400" b="1" dirty="0" smtClean="0"/>
              <a:t>…</a:t>
            </a:r>
          </a:p>
          <a:p>
            <a:pPr>
              <a:lnSpc>
                <a:spcPct val="200000"/>
              </a:lnSpc>
            </a:pPr>
            <a:r>
              <a:rPr lang="hu-HU" sz="2400" b="1" dirty="0" err="1" smtClean="0"/>
              <a:t>Outside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the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textbook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physics</a:t>
            </a:r>
            <a:endParaRPr lang="hu-HU" sz="2400" b="1" dirty="0" smtClean="0"/>
          </a:p>
          <a:p>
            <a:pPr>
              <a:lnSpc>
                <a:spcPct val="200000"/>
              </a:lnSpc>
            </a:pPr>
            <a:r>
              <a:rPr lang="hu-HU" sz="2400" b="1" dirty="0" err="1" smtClean="0"/>
              <a:t>Proven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industrial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capability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for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clean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electric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energy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production</a:t>
            </a:r>
            <a:r>
              <a:rPr lang="hu-HU" sz="2400" b="1" dirty="0" smtClean="0"/>
              <a:t>, </a:t>
            </a:r>
            <a:r>
              <a:rPr lang="hu-HU" sz="2400" b="1" dirty="0" err="1" smtClean="0"/>
              <a:t>continous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operation</a:t>
            </a:r>
            <a:r>
              <a:rPr lang="hu-HU" sz="2400" b="1" dirty="0" smtClean="0"/>
              <a:t>, </a:t>
            </a:r>
            <a:r>
              <a:rPr lang="hu-HU" sz="2400" b="1" dirty="0" smtClean="0"/>
              <a:t>a </a:t>
            </a:r>
            <a:r>
              <a:rPr lang="hu-HU" sz="2400" b="1" dirty="0" err="1" smtClean="0"/>
              <a:t>small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amount</a:t>
            </a:r>
            <a:r>
              <a:rPr lang="hu-HU" sz="2400" b="1" dirty="0" smtClean="0"/>
              <a:t> of </a:t>
            </a:r>
            <a:r>
              <a:rPr lang="hu-HU" sz="2400" b="1" dirty="0" err="1" smtClean="0"/>
              <a:t>hydrogen</a:t>
            </a:r>
            <a:r>
              <a:rPr lang="hu-HU" sz="2400" b="1" dirty="0" smtClean="0"/>
              <a:t> </a:t>
            </a:r>
            <a:r>
              <a:rPr lang="hu-HU" sz="2400" b="1" dirty="0" err="1" smtClean="0"/>
              <a:t>required</a:t>
            </a:r>
            <a:endParaRPr lang="hu-HU" sz="2400" b="1" dirty="0" smtClean="0"/>
          </a:p>
          <a:p>
            <a:endParaRPr lang="hu-HU" dirty="0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>
          <a:xfrm>
            <a:off x="574901" y="533400"/>
            <a:ext cx="542697" cy="279400"/>
          </a:xfrm>
        </p:spPr>
        <p:txBody>
          <a:bodyPr/>
          <a:lstStyle/>
          <a:p>
            <a:fld id="{7CE65FDA-444F-4CB0-A624-B0126327D709}" type="slidenum">
              <a:rPr lang="hu-HU" sz="2400" smtClean="0"/>
              <a:t>9</a:t>
            </a:fld>
            <a:endParaRPr lang="hu-HU" sz="2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9690100" y="533400"/>
            <a:ext cx="152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EGELY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1981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us">
  <a:themeElements>
    <a:clrScheme name="Organikus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ku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u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232</TotalTime>
  <Words>556</Words>
  <Application>Microsoft Office PowerPoint</Application>
  <PresentationFormat>Szélesvásznú</PresentationFormat>
  <Paragraphs>140</Paragraphs>
  <Slides>24</Slides>
  <Notes>0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31" baseType="lpstr">
      <vt:lpstr>Algerian</vt:lpstr>
      <vt:lpstr>Arial</vt:lpstr>
      <vt:lpstr>Calibri</vt:lpstr>
      <vt:lpstr>Garamond</vt:lpstr>
      <vt:lpstr>Times New Roman</vt:lpstr>
      <vt:lpstr>Organikus</vt:lpstr>
      <vt:lpstr>Document</vt:lpstr>
      <vt:lpstr>George Egely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George Egely</dc:title>
  <dc:creator>Simon Zita</dc:creator>
  <cp:lastModifiedBy>Simon Zita</cp:lastModifiedBy>
  <cp:revision>30</cp:revision>
  <dcterms:created xsi:type="dcterms:W3CDTF">2021-08-25T07:06:59Z</dcterms:created>
  <dcterms:modified xsi:type="dcterms:W3CDTF">2021-08-27T09:59:17Z</dcterms:modified>
</cp:coreProperties>
</file>