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Lst>
  <p:notesMasterIdLst>
    <p:notesMasterId r:id="rId73"/>
  </p:notesMasterIdLst>
  <p:sldIdLst>
    <p:sldId id="256" r:id="rId3"/>
    <p:sldId id="442" r:id="rId4"/>
    <p:sldId id="443" r:id="rId5"/>
    <p:sldId id="377" r:id="rId6"/>
    <p:sldId id="383" r:id="rId7"/>
    <p:sldId id="386" r:id="rId8"/>
    <p:sldId id="454" r:id="rId9"/>
    <p:sldId id="455" r:id="rId10"/>
    <p:sldId id="390" r:id="rId11"/>
    <p:sldId id="425" r:id="rId12"/>
    <p:sldId id="391" r:id="rId13"/>
    <p:sldId id="392" r:id="rId14"/>
    <p:sldId id="426" r:id="rId15"/>
    <p:sldId id="427" r:id="rId16"/>
    <p:sldId id="394" r:id="rId17"/>
    <p:sldId id="428" r:id="rId18"/>
    <p:sldId id="436" r:id="rId19"/>
    <p:sldId id="456" r:id="rId20"/>
    <p:sldId id="429" r:id="rId21"/>
    <p:sldId id="432" r:id="rId22"/>
    <p:sldId id="433" r:id="rId23"/>
    <p:sldId id="434" r:id="rId24"/>
    <p:sldId id="431" r:id="rId25"/>
    <p:sldId id="396" r:id="rId26"/>
    <p:sldId id="397" r:id="rId27"/>
    <p:sldId id="398" r:id="rId28"/>
    <p:sldId id="399" r:id="rId29"/>
    <p:sldId id="437" r:id="rId30"/>
    <p:sldId id="402" r:id="rId31"/>
    <p:sldId id="404" r:id="rId32"/>
    <p:sldId id="405" r:id="rId33"/>
    <p:sldId id="438" r:id="rId34"/>
    <p:sldId id="457" r:id="rId35"/>
    <p:sldId id="459" r:id="rId36"/>
    <p:sldId id="448" r:id="rId37"/>
    <p:sldId id="449" r:id="rId38"/>
    <p:sldId id="460" r:id="rId39"/>
    <p:sldId id="461" r:id="rId40"/>
    <p:sldId id="462" r:id="rId41"/>
    <p:sldId id="403" r:id="rId42"/>
    <p:sldId id="463" r:id="rId43"/>
    <p:sldId id="464" r:id="rId44"/>
    <p:sldId id="466" r:id="rId45"/>
    <p:sldId id="465" r:id="rId46"/>
    <p:sldId id="467" r:id="rId47"/>
    <p:sldId id="470" r:id="rId48"/>
    <p:sldId id="468" r:id="rId49"/>
    <p:sldId id="469" r:id="rId50"/>
    <p:sldId id="471" r:id="rId51"/>
    <p:sldId id="472" r:id="rId52"/>
    <p:sldId id="476" r:id="rId53"/>
    <p:sldId id="485" r:id="rId54"/>
    <p:sldId id="473" r:id="rId55"/>
    <p:sldId id="475" r:id="rId56"/>
    <p:sldId id="474" r:id="rId57"/>
    <p:sldId id="478" r:id="rId58"/>
    <p:sldId id="477" r:id="rId59"/>
    <p:sldId id="453" r:id="rId60"/>
    <p:sldId id="452" r:id="rId61"/>
    <p:sldId id="446" r:id="rId62"/>
    <p:sldId id="479" r:id="rId63"/>
    <p:sldId id="480" r:id="rId64"/>
    <p:sldId id="481" r:id="rId65"/>
    <p:sldId id="441" r:id="rId66"/>
    <p:sldId id="487" r:id="rId67"/>
    <p:sldId id="484" r:id="rId68"/>
    <p:sldId id="372" r:id="rId69"/>
    <p:sldId id="483" r:id="rId70"/>
    <p:sldId id="482" r:id="rId71"/>
    <p:sldId id="303" r:id="rId72"/>
  </p:sldIdLst>
  <p:sldSz cx="9144000" cy="6858000" type="screen4x3"/>
  <p:notesSz cx="6858000" cy="9144000"/>
  <p:defaultTextStyle>
    <a:defPPr>
      <a:defRPr lang="en-GB"/>
    </a:defPPr>
    <a:lvl1pPr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1pPr>
    <a:lvl2pPr marL="742950" indent="-28575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2pPr>
    <a:lvl3pPr marL="11430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3pPr>
    <a:lvl4pPr marL="16002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4pPr>
    <a:lvl5pPr marL="20574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5pPr>
    <a:lvl6pPr marL="2286000" algn="l" defTabSz="914400" rtl="0" eaLnBrk="1" latinLnBrk="0" hangingPunct="1">
      <a:defRPr kern="1200">
        <a:solidFill>
          <a:schemeClr val="bg1"/>
        </a:solidFill>
        <a:latin typeface="Arial" charset="0"/>
        <a:ea typeface="Microsoft YaHei" pitchFamily="34" charset="-122"/>
        <a:cs typeface="+mn-cs"/>
      </a:defRPr>
    </a:lvl6pPr>
    <a:lvl7pPr marL="2743200" algn="l" defTabSz="914400" rtl="0" eaLnBrk="1" latinLnBrk="0" hangingPunct="1">
      <a:defRPr kern="1200">
        <a:solidFill>
          <a:schemeClr val="bg1"/>
        </a:solidFill>
        <a:latin typeface="Arial" charset="0"/>
        <a:ea typeface="Microsoft YaHei" pitchFamily="34" charset="-122"/>
        <a:cs typeface="+mn-cs"/>
      </a:defRPr>
    </a:lvl7pPr>
    <a:lvl8pPr marL="3200400" algn="l" defTabSz="914400" rtl="0" eaLnBrk="1" latinLnBrk="0" hangingPunct="1">
      <a:defRPr kern="1200">
        <a:solidFill>
          <a:schemeClr val="bg1"/>
        </a:solidFill>
        <a:latin typeface="Arial" charset="0"/>
        <a:ea typeface="Microsoft YaHei" pitchFamily="34" charset="-122"/>
        <a:cs typeface="+mn-cs"/>
      </a:defRPr>
    </a:lvl8pPr>
    <a:lvl9pPr marL="3657600" algn="l" defTabSz="914400" rtl="0" eaLnBrk="1" latinLnBrk="0" hangingPunct="1">
      <a:defRPr kern="1200">
        <a:solidFill>
          <a:schemeClr val="bg1"/>
        </a:solidFill>
        <a:latin typeface="Arial" charset="0"/>
        <a:ea typeface="Microsoft YaHei"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6" d="100"/>
          <a:sy n="76" d="100"/>
        </p:scale>
        <p:origin x="-996" y="-80"/>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4" name="AutoShape 1"/>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360" cap="sq">
                <a:solidFill>
                  <a:srgbClr val="000000"/>
                </a:solidFill>
                <a:miter lim="800000"/>
                <a:headEnd/>
                <a:tailEnd/>
              </a14:hiddenLine>
            </a:ext>
          </a:extLst>
        </p:spPr>
        <p:txBody>
          <a:bodyPr wrap="none" anchor="ctr"/>
          <a:lstStyle/>
          <a:p>
            <a:pPr eaLnBrk="1" hangingPunct="1">
              <a:buClr>
                <a:srgbClr val="000000"/>
              </a:buClr>
              <a:buSzPct val="100000"/>
              <a:buFont typeface="Times New Roman" pitchFamily="18" charset="0"/>
              <a:buNone/>
            </a:pPr>
            <a:endParaRPr lang="fr-FR" altLang="fr-FR"/>
          </a:p>
        </p:txBody>
      </p:sp>
      <p:sp>
        <p:nvSpPr>
          <p:cNvPr id="3075" name="AutoShape 2"/>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itchFamily="18" charset="0"/>
              <a:buNone/>
            </a:pPr>
            <a:endParaRPr lang="fr-FR" altLang="fr-FR"/>
          </a:p>
        </p:txBody>
      </p:sp>
      <p:sp>
        <p:nvSpPr>
          <p:cNvPr id="3076" name="AutoShape 3"/>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itchFamily="18" charset="0"/>
              <a:buNone/>
            </a:pPr>
            <a:endParaRPr lang="fr-FR" altLang="fr-FR"/>
          </a:p>
        </p:txBody>
      </p:sp>
      <p:sp>
        <p:nvSpPr>
          <p:cNvPr id="3077" name="AutoShape 4"/>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itchFamily="18" charset="0"/>
              <a:buNone/>
            </a:pPr>
            <a:endParaRPr lang="fr-FR" altLang="fr-FR"/>
          </a:p>
        </p:txBody>
      </p:sp>
      <p:sp>
        <p:nvSpPr>
          <p:cNvPr id="3078" name="Text Box 5"/>
          <p:cNvSpPr txBox="1">
            <a:spLocks noChangeArrowheads="1"/>
          </p:cNvSpP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itchFamily="18" charset="0"/>
              <a:buNone/>
            </a:pPr>
            <a:endParaRPr lang="fr-FR" altLang="fr-FR"/>
          </a:p>
        </p:txBody>
      </p:sp>
      <p:sp>
        <p:nvSpPr>
          <p:cNvPr id="8198" name="Rectangle 6"/>
          <p:cNvSpPr>
            <a:spLocks noGrp="1" noChangeArrowheads="1"/>
          </p:cNvSpPr>
          <p:nvPr>
            <p:ph type="dt"/>
          </p:nvPr>
        </p:nvSpPr>
        <p:spPr bwMode="auto">
          <a:xfrm>
            <a:off x="3884613" y="0"/>
            <a:ext cx="2965450" cy="450850"/>
          </a:xfrm>
          <a:prstGeom prst="rect">
            <a:avLst/>
          </a:prstGeom>
          <a:noFill/>
          <a:ln w="9525" cap="flat">
            <a:noFill/>
            <a:round/>
            <a:headEnd/>
            <a:tailEnd/>
          </a:ln>
          <a:effectLst/>
        </p:spPr>
        <p:txBody>
          <a:bodyPr vert="horz" wrap="square" lIns="90000" tIns="46800" rIns="90000" bIns="46800" numCol="1" anchor="t" anchorCtr="0" compatLnSpc="1">
            <a:prstTxWarp prst="textNoShape">
              <a:avLst/>
            </a:prstTxWarp>
          </a:bodyPr>
          <a:lstStyle>
            <a:lvl1pPr marL="215900" indent="-211138" algn="r" eaLnBrk="1" hangingPunct="1">
              <a:buClrTx/>
              <a:buSzPct val="45000"/>
              <a:buFontTx/>
              <a:buNone/>
              <a:tabLst>
                <a:tab pos="723900" algn="l"/>
                <a:tab pos="1447800" algn="l"/>
                <a:tab pos="2171700" algn="l"/>
                <a:tab pos="2895600" algn="l"/>
              </a:tabLst>
              <a:defRPr sz="1200">
                <a:solidFill>
                  <a:srgbClr val="000000"/>
                </a:solidFill>
                <a:latin typeface="Times New Roman" pitchFamily="16" charset="0"/>
                <a:ea typeface="Microsoft YaHei" charset="-122"/>
              </a:defRPr>
            </a:lvl1pPr>
          </a:lstStyle>
          <a:p>
            <a:pPr>
              <a:defRPr/>
            </a:pPr>
            <a:endParaRPr lang="fr-FR"/>
          </a:p>
        </p:txBody>
      </p:sp>
      <p:sp>
        <p:nvSpPr>
          <p:cNvPr id="3080" name="Rectangle 7"/>
          <p:cNvSpPr>
            <a:spLocks noGrp="1" noChangeArrowheads="1"/>
          </p:cNvSpPr>
          <p:nvPr>
            <p:ph type="sldImg"/>
          </p:nvPr>
        </p:nvSpPr>
        <p:spPr bwMode="auto">
          <a:xfrm>
            <a:off x="1143000" y="685800"/>
            <a:ext cx="4565650" cy="3422650"/>
          </a:xfrm>
          <a:prstGeom prst="rect">
            <a:avLst/>
          </a:prstGeom>
          <a:noFill/>
          <a:ln w="12600" cap="sq">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00" name="Rectangle 8"/>
          <p:cNvSpPr>
            <a:spLocks noGrp="1" noChangeArrowheads="1"/>
          </p:cNvSpPr>
          <p:nvPr>
            <p:ph type="body"/>
          </p:nvPr>
        </p:nvSpPr>
        <p:spPr bwMode="auto">
          <a:xfrm>
            <a:off x="685800" y="4343400"/>
            <a:ext cx="5480050" cy="4108450"/>
          </a:xfrm>
          <a:prstGeom prst="rect">
            <a:avLst/>
          </a:prstGeom>
          <a:noFill/>
          <a:ln w="9525" cap="flat">
            <a:noFill/>
            <a:round/>
            <a:headEnd/>
            <a:tailEnd/>
          </a:ln>
          <a:effectLst/>
        </p:spPr>
        <p:txBody>
          <a:bodyPr vert="horz" wrap="square" lIns="90000" tIns="46800" rIns="90000" bIns="46800" numCol="1" anchor="t" anchorCtr="0" compatLnSpc="1">
            <a:prstTxWarp prst="textNoShape">
              <a:avLst/>
            </a:prstTxWarp>
          </a:bodyPr>
          <a:lstStyle/>
          <a:p>
            <a:pPr lvl="0"/>
            <a:endParaRPr lang="fr-FR" noProof="0"/>
          </a:p>
        </p:txBody>
      </p:sp>
      <p:sp>
        <p:nvSpPr>
          <p:cNvPr id="3082" name="Text Box 9"/>
          <p:cNvSpPr txBox="1">
            <a:spLocks noChangeArrowheads="1"/>
          </p:cNvSpPr>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itchFamily="18" charset="0"/>
              <a:buNone/>
            </a:pPr>
            <a:endParaRPr lang="fr-FR" altLang="fr-FR"/>
          </a:p>
        </p:txBody>
      </p:sp>
      <p:sp>
        <p:nvSpPr>
          <p:cNvPr id="8202" name="Rectangle 10"/>
          <p:cNvSpPr>
            <a:spLocks noGrp="1" noChangeArrowheads="1"/>
          </p:cNvSpPr>
          <p:nvPr>
            <p:ph type="sldNum"/>
          </p:nvPr>
        </p:nvSpPr>
        <p:spPr bwMode="auto">
          <a:xfrm>
            <a:off x="3884613" y="8685213"/>
            <a:ext cx="2965450" cy="450850"/>
          </a:xfrm>
          <a:prstGeom prst="rect">
            <a:avLst/>
          </a:prstGeom>
          <a:noFill/>
          <a:ln w="9525" cap="flat">
            <a:noFill/>
            <a:round/>
            <a:headEnd/>
            <a:tailEnd/>
          </a:ln>
          <a:effectLst/>
        </p:spPr>
        <p:txBody>
          <a:bodyPr vert="horz" wrap="square" lIns="90000" tIns="46800" rIns="90000" bIns="46800" numCol="1" anchor="b" anchorCtr="0" compatLnSpc="1">
            <a:prstTxWarp prst="textNoShape">
              <a:avLst/>
            </a:prstTxWarp>
          </a:bodyPr>
          <a:lstStyle>
            <a:lvl1pPr marL="215900" indent="-211138" algn="r" eaLnBrk="1" hangingPunct="1">
              <a:buSzPct val="45000"/>
              <a:tabLst>
                <a:tab pos="723900" algn="l"/>
                <a:tab pos="1447800" algn="l"/>
                <a:tab pos="2171700" algn="l"/>
                <a:tab pos="2895600" algn="l"/>
              </a:tabLst>
              <a:defRPr sz="1200">
                <a:solidFill>
                  <a:srgbClr val="000000"/>
                </a:solidFill>
                <a:latin typeface="Times New Roman" pitchFamily="18" charset="0"/>
              </a:defRPr>
            </a:lvl1pPr>
          </a:lstStyle>
          <a:p>
            <a:fld id="{19AFABC1-9BFF-4267-B111-3E09880FE4BF}" type="slidenum">
              <a:rPr lang="fr-FR" altLang="fr-FR"/>
              <a:pPr/>
              <a:t>‹#›</a:t>
            </a:fld>
            <a:endParaRPr lang="fr-FR" altLang="fr-FR"/>
          </a:p>
        </p:txBody>
      </p:sp>
    </p:spTree>
    <p:extLst>
      <p:ext uri="{BB962C8B-B14F-4D97-AF65-F5344CB8AC3E}">
        <p14:creationId xmlns:p14="http://schemas.microsoft.com/office/powerpoint/2010/main" val="3646925718"/>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2"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15900" indent="-211138">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SzPct val="45000"/>
              <a:buFontTx/>
              <a:buNone/>
            </a:pPr>
            <a:fld id="{582FF5D1-DF09-400F-8991-BF7D8C0A8441}" type="slidenum">
              <a:rPr lang="fr-FR" altLang="fr-FR"/>
              <a:pPr>
                <a:spcBef>
                  <a:spcPct val="0"/>
                </a:spcBef>
                <a:buClrTx/>
                <a:buSzPct val="45000"/>
                <a:buFontTx/>
                <a:buNone/>
              </a:pPr>
              <a:t>1</a:t>
            </a:fld>
            <a:endParaRPr lang="fr-FR" altLang="fr-FR"/>
          </a:p>
        </p:txBody>
      </p:sp>
      <p:sp>
        <p:nvSpPr>
          <p:cNvPr id="5123" name="Rectangle 1"/>
          <p:cNvSpPr>
            <a:spLocks noChangeArrowheads="1" noTextEdit="1"/>
          </p:cNvSpPr>
          <p:nvPr>
            <p:ph type="sldImg"/>
          </p:nvPr>
        </p:nvSpPr>
        <p:spPr>
          <a:xfrm>
            <a:off x="1143000" y="685800"/>
            <a:ext cx="4572000" cy="3429000"/>
          </a:xfrm>
          <a:solidFill>
            <a:srgbClr val="FFFFFF"/>
          </a:solidFill>
          <a:ln/>
        </p:spPr>
      </p:sp>
      <p:sp>
        <p:nvSpPr>
          <p:cNvPr id="5124" name="Rectangle 2"/>
          <p:cNvSpPr>
            <a:spLocks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itchFamily="18" charset="0"/>
            </a:endParaRPr>
          </a:p>
        </p:txBody>
      </p:sp>
      <p:sp>
        <p:nvSpPr>
          <p:cNvPr id="5125"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algn="r" eaLnBrk="1" hangingPunct="1">
              <a:spcBef>
                <a:spcPct val="0"/>
              </a:spcBef>
              <a:buClrTx/>
              <a:buFontTx/>
              <a:buNone/>
            </a:pPr>
            <a:fld id="{69855F08-D218-4327-A395-F57535B4EB57}" type="slidenum">
              <a:rPr lang="fr-FR" altLang="fr-FR">
                <a:latin typeface="Arial" charset="0"/>
              </a:rPr>
              <a:pPr algn="r" eaLnBrk="1" hangingPunct="1">
                <a:spcBef>
                  <a:spcPct val="0"/>
                </a:spcBef>
                <a:buClrTx/>
                <a:buFontTx/>
                <a:buNone/>
              </a:pPr>
              <a:t>1</a:t>
            </a:fld>
            <a:endParaRPr lang="fr-FR" altLang="fr-FR">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p:cNvSpPr>
            <a:spLocks noGrp="1" noRot="1" noChangeAspect="1" noChangeArrowheads="1" noTextEdit="1"/>
          </p:cNvSpPr>
          <p:nvPr>
            <p:ph type="sldImg"/>
          </p:nvPr>
        </p:nvSpPr>
        <p:spPr>
          <a:xfrm>
            <a:off x="1144588" y="685800"/>
            <a:ext cx="4562475" cy="3422650"/>
          </a:xfrm>
          <a:ln/>
        </p:spPr>
      </p:sp>
      <p:sp>
        <p:nvSpPr>
          <p:cNvPr id="7171" name="Espace réservé des notes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smtClean="0">
              <a:latin typeface="Times New Roman" pitchFamily="18" charset="0"/>
            </a:endParaRPr>
          </a:p>
        </p:txBody>
      </p:sp>
      <p:sp>
        <p:nvSpPr>
          <p:cNvPr id="7172" name="Espace réservé du numéro de diapositive 3"/>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15900" indent="-211138">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SzPct val="45000"/>
              <a:buFontTx/>
              <a:buNone/>
            </a:pPr>
            <a:fld id="{7947C80F-6568-4748-8100-D42D01C6BE87}" type="slidenum">
              <a:rPr lang="fr-FR" altLang="fr-FR"/>
              <a:pPr>
                <a:spcBef>
                  <a:spcPct val="0"/>
                </a:spcBef>
                <a:buClrTx/>
                <a:buSzPct val="45000"/>
                <a:buFontTx/>
                <a:buNone/>
              </a:pPr>
              <a:t>2</a:t>
            </a:fld>
            <a:endParaRPr lang="fr-FR" alt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458"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15900" indent="-211138">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SzPct val="45000"/>
              <a:buFontTx/>
              <a:buNone/>
            </a:pPr>
            <a:fld id="{5687D5F5-0F49-4DAD-BD88-4A8DF6F81812}" type="slidenum">
              <a:rPr lang="fr-FR" altLang="fr-FR"/>
              <a:pPr>
                <a:spcBef>
                  <a:spcPct val="0"/>
                </a:spcBef>
                <a:buClrTx/>
                <a:buSzPct val="45000"/>
                <a:buFontTx/>
                <a:buNone/>
              </a:pPr>
              <a:t>13</a:t>
            </a:fld>
            <a:endParaRPr lang="fr-FR" altLang="fr-FR"/>
          </a:p>
        </p:txBody>
      </p:sp>
      <p:sp>
        <p:nvSpPr>
          <p:cNvPr id="19459" name="Rectangle 1"/>
          <p:cNvSpPr>
            <a:spLocks noChangeArrowheads="1" noTextEdit="1"/>
          </p:cNvSpPr>
          <p:nvPr>
            <p:ph type="sldImg"/>
          </p:nvPr>
        </p:nvSpPr>
        <p:spPr>
          <a:xfrm>
            <a:off x="1143000" y="685800"/>
            <a:ext cx="4572000" cy="3429000"/>
          </a:xfrm>
          <a:solidFill>
            <a:srgbClr val="FFFFFF"/>
          </a:solidFill>
          <a:ln/>
        </p:spPr>
      </p:sp>
      <p:sp>
        <p:nvSpPr>
          <p:cNvPr id="19460" name="Rectangle 2"/>
          <p:cNvSpPr>
            <a:spLocks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6"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15900" indent="-211138">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SzPct val="45000"/>
              <a:buFontTx/>
              <a:buNone/>
            </a:pPr>
            <a:fld id="{A824D32C-69A3-422F-A38D-D1D4A372F314}" type="slidenum">
              <a:rPr lang="fr-FR" altLang="fr-FR"/>
              <a:pPr>
                <a:spcBef>
                  <a:spcPct val="0"/>
                </a:spcBef>
                <a:buClrTx/>
                <a:buSzPct val="45000"/>
                <a:buFontTx/>
                <a:buNone/>
              </a:pPr>
              <a:t>14</a:t>
            </a:fld>
            <a:endParaRPr lang="fr-FR" altLang="fr-FR"/>
          </a:p>
        </p:txBody>
      </p:sp>
      <p:sp>
        <p:nvSpPr>
          <p:cNvPr id="21507" name="Rectangle 1"/>
          <p:cNvSpPr>
            <a:spLocks noChangeArrowheads="1" noTextEdit="1"/>
          </p:cNvSpPr>
          <p:nvPr>
            <p:ph type="sldImg"/>
          </p:nvPr>
        </p:nvSpPr>
        <p:spPr>
          <a:xfrm>
            <a:off x="1143000" y="685800"/>
            <a:ext cx="4572000" cy="3429000"/>
          </a:xfrm>
          <a:solidFill>
            <a:srgbClr val="FFFFFF"/>
          </a:solidFill>
          <a:ln/>
        </p:spPr>
      </p:sp>
      <p:sp>
        <p:nvSpPr>
          <p:cNvPr id="21508" name="Rectangle 2"/>
          <p:cNvSpPr>
            <a:spLocks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15900" indent="-211138">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SzPct val="45000"/>
              <a:buFontTx/>
              <a:buNone/>
            </a:pPr>
            <a:fld id="{F357CF12-545E-4C6B-819F-373DF31E918A}" type="slidenum">
              <a:rPr lang="fr-FR" altLang="fr-FR"/>
              <a:pPr>
                <a:spcBef>
                  <a:spcPct val="0"/>
                </a:spcBef>
                <a:buClrTx/>
                <a:buSzPct val="45000"/>
                <a:buFontTx/>
                <a:buNone/>
              </a:pPr>
              <a:t>20</a:t>
            </a:fld>
            <a:endParaRPr lang="fr-FR" altLang="fr-FR"/>
          </a:p>
        </p:txBody>
      </p:sp>
      <p:sp>
        <p:nvSpPr>
          <p:cNvPr id="28675" name="Rectangle 1"/>
          <p:cNvSpPr>
            <a:spLocks noChangeArrowheads="1" noTextEdit="1"/>
          </p:cNvSpPr>
          <p:nvPr>
            <p:ph type="sldImg"/>
          </p:nvPr>
        </p:nvSpPr>
        <p:spPr>
          <a:xfrm>
            <a:off x="1143000" y="685800"/>
            <a:ext cx="4572000" cy="3429000"/>
          </a:xfrm>
          <a:solidFill>
            <a:srgbClr val="FFFFFF"/>
          </a:solidFill>
          <a:ln/>
        </p:spPr>
      </p:sp>
      <p:sp>
        <p:nvSpPr>
          <p:cNvPr id="28676" name="Rectangle 2"/>
          <p:cNvSpPr>
            <a:spLocks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15900" indent="-211138">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SzPct val="45000"/>
              <a:buFontTx/>
              <a:buNone/>
            </a:pPr>
            <a:fld id="{CDD04021-42E4-42D8-987F-1E599B1E79F8}" type="slidenum">
              <a:rPr lang="fr-FR" altLang="fr-FR"/>
              <a:pPr>
                <a:spcBef>
                  <a:spcPct val="0"/>
                </a:spcBef>
                <a:buClrTx/>
                <a:buSzPct val="45000"/>
                <a:buFontTx/>
                <a:buNone/>
              </a:pPr>
              <a:t>21</a:t>
            </a:fld>
            <a:endParaRPr lang="fr-FR" altLang="fr-FR"/>
          </a:p>
        </p:txBody>
      </p:sp>
      <p:sp>
        <p:nvSpPr>
          <p:cNvPr id="30723" name="Rectangle 1"/>
          <p:cNvSpPr>
            <a:spLocks noChangeArrowheads="1" noTextEdit="1"/>
          </p:cNvSpPr>
          <p:nvPr>
            <p:ph type="sldImg"/>
          </p:nvPr>
        </p:nvSpPr>
        <p:spPr>
          <a:xfrm>
            <a:off x="1143000" y="685800"/>
            <a:ext cx="4572000" cy="3429000"/>
          </a:xfrm>
          <a:solidFill>
            <a:srgbClr val="FFFFFF"/>
          </a:solidFill>
          <a:ln/>
        </p:spPr>
      </p:sp>
      <p:sp>
        <p:nvSpPr>
          <p:cNvPr id="30724" name="Rectangle 2"/>
          <p:cNvSpPr>
            <a:spLocks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4"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15900" indent="-211138">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SzPct val="45000"/>
              <a:buFontTx/>
              <a:buNone/>
            </a:pPr>
            <a:fld id="{3559E5DE-5D23-4A5A-962F-CD0C457D2072}" type="slidenum">
              <a:rPr lang="fr-FR" altLang="fr-FR"/>
              <a:pPr>
                <a:spcBef>
                  <a:spcPct val="0"/>
                </a:spcBef>
                <a:buClrTx/>
                <a:buSzPct val="45000"/>
                <a:buFontTx/>
                <a:buNone/>
              </a:pPr>
              <a:t>23</a:t>
            </a:fld>
            <a:endParaRPr lang="fr-FR" altLang="fr-FR"/>
          </a:p>
        </p:txBody>
      </p:sp>
      <p:sp>
        <p:nvSpPr>
          <p:cNvPr id="33795" name="Rectangle 1"/>
          <p:cNvSpPr>
            <a:spLocks noChangeArrowheads="1" noTextEdit="1"/>
          </p:cNvSpPr>
          <p:nvPr>
            <p:ph type="sldImg"/>
          </p:nvPr>
        </p:nvSpPr>
        <p:spPr>
          <a:xfrm>
            <a:off x="1143000" y="685800"/>
            <a:ext cx="4572000" cy="3429000"/>
          </a:xfrm>
          <a:solidFill>
            <a:srgbClr val="FFFFFF"/>
          </a:solidFill>
          <a:ln/>
        </p:spPr>
      </p:sp>
      <p:sp>
        <p:nvSpPr>
          <p:cNvPr id="33796" name="Rectangle 2"/>
          <p:cNvSpPr>
            <a:spLocks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9874"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15900" indent="-211138">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SzPct val="45000"/>
              <a:buFontTx/>
              <a:buNone/>
            </a:pPr>
            <a:fld id="{8B88B179-5AF7-4088-9158-432748F81167}" type="slidenum">
              <a:rPr lang="fr-FR" altLang="fr-FR"/>
              <a:pPr>
                <a:spcBef>
                  <a:spcPct val="0"/>
                </a:spcBef>
                <a:buClrTx/>
                <a:buSzPct val="45000"/>
                <a:buFontTx/>
                <a:buNone/>
              </a:pPr>
              <a:t>67</a:t>
            </a:fld>
            <a:endParaRPr lang="fr-FR" altLang="fr-FR"/>
          </a:p>
        </p:txBody>
      </p:sp>
      <p:sp>
        <p:nvSpPr>
          <p:cNvPr id="79875" name="Rectangle 1"/>
          <p:cNvSpPr>
            <a:spLocks noChangeArrowheads="1" noTextEdit="1"/>
          </p:cNvSpPr>
          <p:nvPr>
            <p:ph type="sldImg"/>
          </p:nvPr>
        </p:nvSpPr>
        <p:spPr>
          <a:xfrm>
            <a:off x="1143000" y="685800"/>
            <a:ext cx="4572000" cy="3429000"/>
          </a:xfrm>
          <a:solidFill>
            <a:srgbClr val="FFFFFF"/>
          </a:solidFill>
          <a:ln/>
        </p:spPr>
      </p:sp>
      <p:sp>
        <p:nvSpPr>
          <p:cNvPr id="79876" name="Rectangle 2"/>
          <p:cNvSpPr>
            <a:spLocks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946"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15900" indent="-211138">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SzPct val="45000"/>
              <a:buFontTx/>
              <a:buNone/>
            </a:pPr>
            <a:fld id="{81DD24FE-0E0E-430A-B9B9-3DCAF6B4E708}" type="slidenum">
              <a:rPr lang="fr-FR" altLang="fr-FR"/>
              <a:pPr>
                <a:spcBef>
                  <a:spcPct val="0"/>
                </a:spcBef>
                <a:buClrTx/>
                <a:buSzPct val="45000"/>
                <a:buFontTx/>
                <a:buNone/>
              </a:pPr>
              <a:t>70</a:t>
            </a:fld>
            <a:endParaRPr lang="fr-FR" altLang="fr-FR"/>
          </a:p>
        </p:txBody>
      </p:sp>
      <p:sp>
        <p:nvSpPr>
          <p:cNvPr id="82947" name="Rectangle 1"/>
          <p:cNvSpPr>
            <a:spLocks noChangeArrowheads="1" noTextEdit="1"/>
          </p:cNvSpPr>
          <p:nvPr>
            <p:ph type="sldImg"/>
          </p:nvPr>
        </p:nvSpPr>
        <p:spPr>
          <a:xfrm>
            <a:off x="1143000" y="685800"/>
            <a:ext cx="4572000" cy="3429000"/>
          </a:xfrm>
          <a:solidFill>
            <a:srgbClr val="FFFFFF"/>
          </a:solidFill>
          <a:ln/>
        </p:spPr>
      </p:sp>
      <p:sp>
        <p:nvSpPr>
          <p:cNvPr id="82948" name="Rectangle 2"/>
          <p:cNvSpPr>
            <a:spLocks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pour modifier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a:t>Cliquez pour modifier le style des sous-titres du masque</a:t>
            </a:r>
          </a:p>
        </p:txBody>
      </p:sp>
      <p:sp>
        <p:nvSpPr>
          <p:cNvPr id="4" name="Rectangle 4"/>
          <p:cNvSpPr>
            <a:spLocks noGrp="1" noChangeArrowheads="1"/>
          </p:cNvSpPr>
          <p:nvPr>
            <p:ph type="dt" idx="10"/>
          </p:nvPr>
        </p:nvSpPr>
        <p:spPr>
          <a:ln/>
        </p:spPr>
        <p:txBody>
          <a:bodyPr/>
          <a:lstStyle>
            <a:lvl1pPr>
              <a:defRPr/>
            </a:lvl1pPr>
          </a:lstStyle>
          <a:p>
            <a:pPr>
              <a:defRPr/>
            </a:pPr>
            <a:endParaRPr lang="fr-FR"/>
          </a:p>
        </p:txBody>
      </p:sp>
      <p:sp>
        <p:nvSpPr>
          <p:cNvPr id="5" name="Rectangle 11"/>
          <p:cNvSpPr>
            <a:spLocks noGrp="1" noChangeArrowheads="1"/>
          </p:cNvSpPr>
          <p:nvPr>
            <p:ph type="sldNum" idx="11"/>
          </p:nvPr>
        </p:nvSpPr>
        <p:spPr>
          <a:ln/>
        </p:spPr>
        <p:txBody>
          <a:bodyPr/>
          <a:lstStyle>
            <a:lvl1pPr>
              <a:defRPr/>
            </a:lvl1pPr>
          </a:lstStyle>
          <a:p>
            <a:fld id="{506940E3-79C5-4629-9B53-3EFAFAAB51DA}" type="slidenum">
              <a:rPr lang="fr-FR" altLang="fr-FR"/>
              <a:pPr/>
              <a:t>‹#›</a:t>
            </a:fld>
            <a:endParaRPr lang="fr-FR" altLang="fr-FR"/>
          </a:p>
        </p:txBody>
      </p:sp>
    </p:spTree>
    <p:extLst>
      <p:ext uri="{BB962C8B-B14F-4D97-AF65-F5344CB8AC3E}">
        <p14:creationId xmlns:p14="http://schemas.microsoft.com/office/powerpoint/2010/main" val="865851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idx="10"/>
          </p:nvPr>
        </p:nvSpPr>
        <p:spPr>
          <a:ln/>
        </p:spPr>
        <p:txBody>
          <a:bodyPr/>
          <a:lstStyle>
            <a:lvl1pPr>
              <a:defRPr/>
            </a:lvl1pPr>
          </a:lstStyle>
          <a:p>
            <a:pPr>
              <a:defRPr/>
            </a:pPr>
            <a:endParaRPr lang="fr-FR"/>
          </a:p>
        </p:txBody>
      </p:sp>
      <p:sp>
        <p:nvSpPr>
          <p:cNvPr id="5" name="Rectangle 11"/>
          <p:cNvSpPr>
            <a:spLocks noGrp="1" noChangeArrowheads="1"/>
          </p:cNvSpPr>
          <p:nvPr>
            <p:ph type="sldNum" idx="11"/>
          </p:nvPr>
        </p:nvSpPr>
        <p:spPr>
          <a:ln/>
        </p:spPr>
        <p:txBody>
          <a:bodyPr/>
          <a:lstStyle>
            <a:lvl1pPr>
              <a:defRPr/>
            </a:lvl1pPr>
          </a:lstStyle>
          <a:p>
            <a:fld id="{2A10ADC6-D95A-4042-A270-5E4EA17EDAA9}" type="slidenum">
              <a:rPr lang="fr-FR" altLang="fr-FR"/>
              <a:pPr/>
              <a:t>‹#›</a:t>
            </a:fld>
            <a:endParaRPr lang="fr-FR" altLang="fr-FR"/>
          </a:p>
        </p:txBody>
      </p:sp>
    </p:spTree>
    <p:extLst>
      <p:ext uri="{BB962C8B-B14F-4D97-AF65-F5344CB8AC3E}">
        <p14:creationId xmlns:p14="http://schemas.microsoft.com/office/powerpoint/2010/main" val="18183070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053138" y="274638"/>
            <a:ext cx="1865312" cy="6192837"/>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457200" y="274638"/>
            <a:ext cx="5443538" cy="6192837"/>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idx="10"/>
          </p:nvPr>
        </p:nvSpPr>
        <p:spPr>
          <a:ln/>
        </p:spPr>
        <p:txBody>
          <a:bodyPr/>
          <a:lstStyle>
            <a:lvl1pPr>
              <a:defRPr/>
            </a:lvl1pPr>
          </a:lstStyle>
          <a:p>
            <a:pPr>
              <a:defRPr/>
            </a:pPr>
            <a:endParaRPr lang="fr-FR"/>
          </a:p>
        </p:txBody>
      </p:sp>
      <p:sp>
        <p:nvSpPr>
          <p:cNvPr id="5" name="Rectangle 11"/>
          <p:cNvSpPr>
            <a:spLocks noGrp="1" noChangeArrowheads="1"/>
          </p:cNvSpPr>
          <p:nvPr>
            <p:ph type="sldNum" idx="11"/>
          </p:nvPr>
        </p:nvSpPr>
        <p:spPr>
          <a:ln/>
        </p:spPr>
        <p:txBody>
          <a:bodyPr/>
          <a:lstStyle>
            <a:lvl1pPr>
              <a:defRPr/>
            </a:lvl1pPr>
          </a:lstStyle>
          <a:p>
            <a:fld id="{6FB205DA-86B4-471A-B6DA-72205426BE5D}" type="slidenum">
              <a:rPr lang="fr-FR" altLang="fr-FR"/>
              <a:pPr/>
              <a:t>‹#›</a:t>
            </a:fld>
            <a:endParaRPr lang="fr-FR" altLang="fr-FR"/>
          </a:p>
        </p:txBody>
      </p:sp>
    </p:spTree>
    <p:extLst>
      <p:ext uri="{BB962C8B-B14F-4D97-AF65-F5344CB8AC3E}">
        <p14:creationId xmlns:p14="http://schemas.microsoft.com/office/powerpoint/2010/main" val="13647392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pour modifier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a:t>Cliquez pour modifier le style des sous-titres du masque</a:t>
            </a:r>
          </a:p>
        </p:txBody>
      </p:sp>
      <p:sp>
        <p:nvSpPr>
          <p:cNvPr id="4" name="Rectangle 19"/>
          <p:cNvSpPr>
            <a:spLocks noGrp="1" noChangeArrowheads="1"/>
          </p:cNvSpPr>
          <p:nvPr>
            <p:ph type="dt" idx="10"/>
          </p:nvPr>
        </p:nvSpPr>
        <p:spPr>
          <a:ln/>
        </p:spPr>
        <p:txBody>
          <a:bodyPr/>
          <a:lstStyle>
            <a:lvl1pPr>
              <a:defRPr/>
            </a:lvl1pPr>
          </a:lstStyle>
          <a:p>
            <a:pPr>
              <a:defRPr/>
            </a:pPr>
            <a:endParaRPr lang="fr-FR"/>
          </a:p>
        </p:txBody>
      </p:sp>
      <p:sp>
        <p:nvSpPr>
          <p:cNvPr id="5" name="Rectangle 21"/>
          <p:cNvSpPr>
            <a:spLocks noGrp="1" noChangeArrowheads="1"/>
          </p:cNvSpPr>
          <p:nvPr>
            <p:ph type="sldNum" idx="11"/>
          </p:nvPr>
        </p:nvSpPr>
        <p:spPr>
          <a:ln/>
        </p:spPr>
        <p:txBody>
          <a:bodyPr/>
          <a:lstStyle>
            <a:lvl1pPr>
              <a:defRPr/>
            </a:lvl1pPr>
          </a:lstStyle>
          <a:p>
            <a:fld id="{B91C16CC-B8B2-49F1-97A5-1F068A6ED0BA}" type="slidenum">
              <a:rPr lang="fr-FR" altLang="fr-FR"/>
              <a:pPr/>
              <a:t>‹#›</a:t>
            </a:fld>
            <a:endParaRPr lang="fr-FR" altLang="fr-FR"/>
          </a:p>
        </p:txBody>
      </p:sp>
    </p:spTree>
    <p:extLst>
      <p:ext uri="{BB962C8B-B14F-4D97-AF65-F5344CB8AC3E}">
        <p14:creationId xmlns:p14="http://schemas.microsoft.com/office/powerpoint/2010/main" val="32044478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19"/>
          <p:cNvSpPr>
            <a:spLocks noGrp="1" noChangeArrowheads="1"/>
          </p:cNvSpPr>
          <p:nvPr>
            <p:ph type="dt" idx="10"/>
          </p:nvPr>
        </p:nvSpPr>
        <p:spPr>
          <a:ln/>
        </p:spPr>
        <p:txBody>
          <a:bodyPr/>
          <a:lstStyle>
            <a:lvl1pPr>
              <a:defRPr/>
            </a:lvl1pPr>
          </a:lstStyle>
          <a:p>
            <a:pPr>
              <a:defRPr/>
            </a:pPr>
            <a:endParaRPr lang="fr-FR"/>
          </a:p>
        </p:txBody>
      </p:sp>
      <p:sp>
        <p:nvSpPr>
          <p:cNvPr id="5" name="Rectangle 21"/>
          <p:cNvSpPr>
            <a:spLocks noGrp="1" noChangeArrowheads="1"/>
          </p:cNvSpPr>
          <p:nvPr>
            <p:ph type="sldNum" idx="11"/>
          </p:nvPr>
        </p:nvSpPr>
        <p:spPr>
          <a:ln/>
        </p:spPr>
        <p:txBody>
          <a:bodyPr/>
          <a:lstStyle>
            <a:lvl1pPr>
              <a:defRPr/>
            </a:lvl1pPr>
          </a:lstStyle>
          <a:p>
            <a:fld id="{7AA86F12-224F-4CAF-AC13-AFF8F0949998}" type="slidenum">
              <a:rPr lang="fr-FR" altLang="fr-FR"/>
              <a:pPr/>
              <a:t>‹#›</a:t>
            </a:fld>
            <a:endParaRPr lang="fr-FR" altLang="fr-FR"/>
          </a:p>
        </p:txBody>
      </p:sp>
    </p:spTree>
    <p:extLst>
      <p:ext uri="{BB962C8B-B14F-4D97-AF65-F5344CB8AC3E}">
        <p14:creationId xmlns:p14="http://schemas.microsoft.com/office/powerpoint/2010/main" val="15727962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Cliquez pour modifier les styles du texte du masque</a:t>
            </a:r>
          </a:p>
        </p:txBody>
      </p:sp>
      <p:sp>
        <p:nvSpPr>
          <p:cNvPr id="4" name="Rectangle 19"/>
          <p:cNvSpPr>
            <a:spLocks noGrp="1" noChangeArrowheads="1"/>
          </p:cNvSpPr>
          <p:nvPr>
            <p:ph type="dt" idx="10"/>
          </p:nvPr>
        </p:nvSpPr>
        <p:spPr>
          <a:ln/>
        </p:spPr>
        <p:txBody>
          <a:bodyPr/>
          <a:lstStyle>
            <a:lvl1pPr>
              <a:defRPr/>
            </a:lvl1pPr>
          </a:lstStyle>
          <a:p>
            <a:pPr>
              <a:defRPr/>
            </a:pPr>
            <a:endParaRPr lang="fr-FR"/>
          </a:p>
        </p:txBody>
      </p:sp>
      <p:sp>
        <p:nvSpPr>
          <p:cNvPr id="5" name="Rectangle 21"/>
          <p:cNvSpPr>
            <a:spLocks noGrp="1" noChangeArrowheads="1"/>
          </p:cNvSpPr>
          <p:nvPr>
            <p:ph type="sldNum" idx="11"/>
          </p:nvPr>
        </p:nvSpPr>
        <p:spPr>
          <a:ln/>
        </p:spPr>
        <p:txBody>
          <a:bodyPr/>
          <a:lstStyle>
            <a:lvl1pPr>
              <a:defRPr/>
            </a:lvl1pPr>
          </a:lstStyle>
          <a:p>
            <a:fld id="{F0D75654-C939-4FC0-A351-9AC5525ECAC3}" type="slidenum">
              <a:rPr lang="fr-FR" altLang="fr-FR"/>
              <a:pPr/>
              <a:t>‹#›</a:t>
            </a:fld>
            <a:endParaRPr lang="fr-FR" altLang="fr-FR"/>
          </a:p>
        </p:txBody>
      </p:sp>
    </p:spTree>
    <p:extLst>
      <p:ext uri="{BB962C8B-B14F-4D97-AF65-F5344CB8AC3E}">
        <p14:creationId xmlns:p14="http://schemas.microsoft.com/office/powerpoint/2010/main" val="20086836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457200" y="1600200"/>
            <a:ext cx="3654425" cy="4867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264025" y="1600200"/>
            <a:ext cx="3654425" cy="4867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19"/>
          <p:cNvSpPr>
            <a:spLocks noGrp="1" noChangeArrowheads="1"/>
          </p:cNvSpPr>
          <p:nvPr>
            <p:ph type="dt" idx="10"/>
          </p:nvPr>
        </p:nvSpPr>
        <p:spPr>
          <a:ln/>
        </p:spPr>
        <p:txBody>
          <a:bodyPr/>
          <a:lstStyle>
            <a:lvl1pPr>
              <a:defRPr/>
            </a:lvl1pPr>
          </a:lstStyle>
          <a:p>
            <a:pPr>
              <a:defRPr/>
            </a:pPr>
            <a:endParaRPr lang="fr-FR"/>
          </a:p>
        </p:txBody>
      </p:sp>
      <p:sp>
        <p:nvSpPr>
          <p:cNvPr id="6" name="Rectangle 21"/>
          <p:cNvSpPr>
            <a:spLocks noGrp="1" noChangeArrowheads="1"/>
          </p:cNvSpPr>
          <p:nvPr>
            <p:ph type="sldNum" idx="11"/>
          </p:nvPr>
        </p:nvSpPr>
        <p:spPr>
          <a:ln/>
        </p:spPr>
        <p:txBody>
          <a:bodyPr/>
          <a:lstStyle>
            <a:lvl1pPr>
              <a:defRPr/>
            </a:lvl1pPr>
          </a:lstStyle>
          <a:p>
            <a:fld id="{8D1EC24A-FACC-486C-976D-1A285F08211D}" type="slidenum">
              <a:rPr lang="fr-FR" altLang="fr-FR"/>
              <a:pPr/>
              <a:t>‹#›</a:t>
            </a:fld>
            <a:endParaRPr lang="fr-FR" altLang="fr-FR"/>
          </a:p>
        </p:txBody>
      </p:sp>
    </p:spTree>
    <p:extLst>
      <p:ext uri="{BB962C8B-B14F-4D97-AF65-F5344CB8AC3E}">
        <p14:creationId xmlns:p14="http://schemas.microsoft.com/office/powerpoint/2010/main" val="19267936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Rectangle 19"/>
          <p:cNvSpPr>
            <a:spLocks noGrp="1" noChangeArrowheads="1"/>
          </p:cNvSpPr>
          <p:nvPr>
            <p:ph type="dt" idx="10"/>
          </p:nvPr>
        </p:nvSpPr>
        <p:spPr>
          <a:ln/>
        </p:spPr>
        <p:txBody>
          <a:bodyPr/>
          <a:lstStyle>
            <a:lvl1pPr>
              <a:defRPr/>
            </a:lvl1pPr>
          </a:lstStyle>
          <a:p>
            <a:pPr>
              <a:defRPr/>
            </a:pPr>
            <a:endParaRPr lang="fr-FR"/>
          </a:p>
        </p:txBody>
      </p:sp>
      <p:sp>
        <p:nvSpPr>
          <p:cNvPr id="8" name="Rectangle 21"/>
          <p:cNvSpPr>
            <a:spLocks noGrp="1" noChangeArrowheads="1"/>
          </p:cNvSpPr>
          <p:nvPr>
            <p:ph type="sldNum" idx="11"/>
          </p:nvPr>
        </p:nvSpPr>
        <p:spPr>
          <a:ln/>
        </p:spPr>
        <p:txBody>
          <a:bodyPr/>
          <a:lstStyle>
            <a:lvl1pPr>
              <a:defRPr/>
            </a:lvl1pPr>
          </a:lstStyle>
          <a:p>
            <a:fld id="{2485E490-5FB6-40FA-94CD-EB14CBFF2D8A}" type="slidenum">
              <a:rPr lang="fr-FR" altLang="fr-FR"/>
              <a:pPr/>
              <a:t>‹#›</a:t>
            </a:fld>
            <a:endParaRPr lang="fr-FR" altLang="fr-FR"/>
          </a:p>
        </p:txBody>
      </p:sp>
    </p:spTree>
    <p:extLst>
      <p:ext uri="{BB962C8B-B14F-4D97-AF65-F5344CB8AC3E}">
        <p14:creationId xmlns:p14="http://schemas.microsoft.com/office/powerpoint/2010/main" val="16146218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Rectangle 19"/>
          <p:cNvSpPr>
            <a:spLocks noGrp="1" noChangeArrowheads="1"/>
          </p:cNvSpPr>
          <p:nvPr>
            <p:ph type="dt" idx="10"/>
          </p:nvPr>
        </p:nvSpPr>
        <p:spPr>
          <a:ln/>
        </p:spPr>
        <p:txBody>
          <a:bodyPr/>
          <a:lstStyle>
            <a:lvl1pPr>
              <a:defRPr/>
            </a:lvl1pPr>
          </a:lstStyle>
          <a:p>
            <a:pPr>
              <a:defRPr/>
            </a:pPr>
            <a:endParaRPr lang="fr-FR"/>
          </a:p>
        </p:txBody>
      </p:sp>
      <p:sp>
        <p:nvSpPr>
          <p:cNvPr id="4" name="Rectangle 21"/>
          <p:cNvSpPr>
            <a:spLocks noGrp="1" noChangeArrowheads="1"/>
          </p:cNvSpPr>
          <p:nvPr>
            <p:ph type="sldNum" idx="11"/>
          </p:nvPr>
        </p:nvSpPr>
        <p:spPr>
          <a:ln/>
        </p:spPr>
        <p:txBody>
          <a:bodyPr/>
          <a:lstStyle>
            <a:lvl1pPr>
              <a:defRPr/>
            </a:lvl1pPr>
          </a:lstStyle>
          <a:p>
            <a:fld id="{C010718B-C2ED-4AB0-B5B1-7EC11A9F4C49}" type="slidenum">
              <a:rPr lang="fr-FR" altLang="fr-FR"/>
              <a:pPr/>
              <a:t>‹#›</a:t>
            </a:fld>
            <a:endParaRPr lang="fr-FR" altLang="fr-FR"/>
          </a:p>
        </p:txBody>
      </p:sp>
    </p:spTree>
    <p:extLst>
      <p:ext uri="{BB962C8B-B14F-4D97-AF65-F5344CB8AC3E}">
        <p14:creationId xmlns:p14="http://schemas.microsoft.com/office/powerpoint/2010/main" val="6230990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19"/>
          <p:cNvSpPr>
            <a:spLocks noGrp="1" noChangeArrowheads="1"/>
          </p:cNvSpPr>
          <p:nvPr>
            <p:ph type="dt" idx="10"/>
          </p:nvPr>
        </p:nvSpPr>
        <p:spPr>
          <a:ln/>
        </p:spPr>
        <p:txBody>
          <a:bodyPr/>
          <a:lstStyle>
            <a:lvl1pPr>
              <a:defRPr/>
            </a:lvl1pPr>
          </a:lstStyle>
          <a:p>
            <a:pPr>
              <a:defRPr/>
            </a:pPr>
            <a:endParaRPr lang="fr-FR"/>
          </a:p>
        </p:txBody>
      </p:sp>
      <p:sp>
        <p:nvSpPr>
          <p:cNvPr id="3" name="Rectangle 21"/>
          <p:cNvSpPr>
            <a:spLocks noGrp="1" noChangeArrowheads="1"/>
          </p:cNvSpPr>
          <p:nvPr>
            <p:ph type="sldNum" idx="11"/>
          </p:nvPr>
        </p:nvSpPr>
        <p:spPr>
          <a:ln/>
        </p:spPr>
        <p:txBody>
          <a:bodyPr/>
          <a:lstStyle>
            <a:lvl1pPr>
              <a:defRPr/>
            </a:lvl1pPr>
          </a:lstStyle>
          <a:p>
            <a:fld id="{922988C6-EFA4-4292-858E-4ABE8D658529}" type="slidenum">
              <a:rPr lang="fr-FR" altLang="fr-FR"/>
              <a:pPr/>
              <a:t>‹#›</a:t>
            </a:fld>
            <a:endParaRPr lang="fr-FR" altLang="fr-FR"/>
          </a:p>
        </p:txBody>
      </p:sp>
    </p:spTree>
    <p:extLst>
      <p:ext uri="{BB962C8B-B14F-4D97-AF65-F5344CB8AC3E}">
        <p14:creationId xmlns:p14="http://schemas.microsoft.com/office/powerpoint/2010/main" val="39427008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Rectangle 19"/>
          <p:cNvSpPr>
            <a:spLocks noGrp="1" noChangeArrowheads="1"/>
          </p:cNvSpPr>
          <p:nvPr>
            <p:ph type="dt" idx="10"/>
          </p:nvPr>
        </p:nvSpPr>
        <p:spPr>
          <a:ln/>
        </p:spPr>
        <p:txBody>
          <a:bodyPr/>
          <a:lstStyle>
            <a:lvl1pPr>
              <a:defRPr/>
            </a:lvl1pPr>
          </a:lstStyle>
          <a:p>
            <a:pPr>
              <a:defRPr/>
            </a:pPr>
            <a:endParaRPr lang="fr-FR"/>
          </a:p>
        </p:txBody>
      </p:sp>
      <p:sp>
        <p:nvSpPr>
          <p:cNvPr id="6" name="Rectangle 21"/>
          <p:cNvSpPr>
            <a:spLocks noGrp="1" noChangeArrowheads="1"/>
          </p:cNvSpPr>
          <p:nvPr>
            <p:ph type="sldNum" idx="11"/>
          </p:nvPr>
        </p:nvSpPr>
        <p:spPr>
          <a:ln/>
        </p:spPr>
        <p:txBody>
          <a:bodyPr/>
          <a:lstStyle>
            <a:lvl1pPr>
              <a:defRPr/>
            </a:lvl1pPr>
          </a:lstStyle>
          <a:p>
            <a:fld id="{2AE48401-7065-4D29-848D-F811673A7BB7}" type="slidenum">
              <a:rPr lang="fr-FR" altLang="fr-FR"/>
              <a:pPr/>
              <a:t>‹#›</a:t>
            </a:fld>
            <a:endParaRPr lang="fr-FR" altLang="fr-FR"/>
          </a:p>
        </p:txBody>
      </p:sp>
    </p:spTree>
    <p:extLst>
      <p:ext uri="{BB962C8B-B14F-4D97-AF65-F5344CB8AC3E}">
        <p14:creationId xmlns:p14="http://schemas.microsoft.com/office/powerpoint/2010/main" val="3030799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idx="10"/>
          </p:nvPr>
        </p:nvSpPr>
        <p:spPr>
          <a:ln/>
        </p:spPr>
        <p:txBody>
          <a:bodyPr/>
          <a:lstStyle>
            <a:lvl1pPr>
              <a:defRPr/>
            </a:lvl1pPr>
          </a:lstStyle>
          <a:p>
            <a:pPr>
              <a:defRPr/>
            </a:pPr>
            <a:endParaRPr lang="fr-FR"/>
          </a:p>
        </p:txBody>
      </p:sp>
      <p:sp>
        <p:nvSpPr>
          <p:cNvPr id="5" name="Rectangle 11"/>
          <p:cNvSpPr>
            <a:spLocks noGrp="1" noChangeArrowheads="1"/>
          </p:cNvSpPr>
          <p:nvPr>
            <p:ph type="sldNum" idx="11"/>
          </p:nvPr>
        </p:nvSpPr>
        <p:spPr>
          <a:ln/>
        </p:spPr>
        <p:txBody>
          <a:bodyPr/>
          <a:lstStyle>
            <a:lvl1pPr>
              <a:defRPr/>
            </a:lvl1pPr>
          </a:lstStyle>
          <a:p>
            <a:fld id="{6589BE81-3C46-42CA-B000-F5AB9BCFA97A}" type="slidenum">
              <a:rPr lang="fr-FR" altLang="fr-FR"/>
              <a:pPr/>
              <a:t>‹#›</a:t>
            </a:fld>
            <a:endParaRPr lang="fr-FR" altLang="fr-FR"/>
          </a:p>
        </p:txBody>
      </p:sp>
    </p:spTree>
    <p:extLst>
      <p:ext uri="{BB962C8B-B14F-4D97-AF65-F5344CB8AC3E}">
        <p14:creationId xmlns:p14="http://schemas.microsoft.com/office/powerpoint/2010/main" val="13989582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Rectangle 19"/>
          <p:cNvSpPr>
            <a:spLocks noGrp="1" noChangeArrowheads="1"/>
          </p:cNvSpPr>
          <p:nvPr>
            <p:ph type="dt" idx="10"/>
          </p:nvPr>
        </p:nvSpPr>
        <p:spPr>
          <a:ln/>
        </p:spPr>
        <p:txBody>
          <a:bodyPr/>
          <a:lstStyle>
            <a:lvl1pPr>
              <a:defRPr/>
            </a:lvl1pPr>
          </a:lstStyle>
          <a:p>
            <a:pPr>
              <a:defRPr/>
            </a:pPr>
            <a:endParaRPr lang="fr-FR"/>
          </a:p>
        </p:txBody>
      </p:sp>
      <p:sp>
        <p:nvSpPr>
          <p:cNvPr id="6" name="Rectangle 21"/>
          <p:cNvSpPr>
            <a:spLocks noGrp="1" noChangeArrowheads="1"/>
          </p:cNvSpPr>
          <p:nvPr>
            <p:ph type="sldNum" idx="11"/>
          </p:nvPr>
        </p:nvSpPr>
        <p:spPr>
          <a:ln/>
        </p:spPr>
        <p:txBody>
          <a:bodyPr/>
          <a:lstStyle>
            <a:lvl1pPr>
              <a:defRPr/>
            </a:lvl1pPr>
          </a:lstStyle>
          <a:p>
            <a:fld id="{82EC92A1-525A-4B33-90F6-C7A0894B251A}" type="slidenum">
              <a:rPr lang="fr-FR" altLang="fr-FR"/>
              <a:pPr/>
              <a:t>‹#›</a:t>
            </a:fld>
            <a:endParaRPr lang="fr-FR" altLang="fr-FR"/>
          </a:p>
        </p:txBody>
      </p:sp>
    </p:spTree>
    <p:extLst>
      <p:ext uri="{BB962C8B-B14F-4D97-AF65-F5344CB8AC3E}">
        <p14:creationId xmlns:p14="http://schemas.microsoft.com/office/powerpoint/2010/main" val="29331329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19"/>
          <p:cNvSpPr>
            <a:spLocks noGrp="1" noChangeArrowheads="1"/>
          </p:cNvSpPr>
          <p:nvPr>
            <p:ph type="dt" idx="10"/>
          </p:nvPr>
        </p:nvSpPr>
        <p:spPr>
          <a:ln/>
        </p:spPr>
        <p:txBody>
          <a:bodyPr/>
          <a:lstStyle>
            <a:lvl1pPr>
              <a:defRPr/>
            </a:lvl1pPr>
          </a:lstStyle>
          <a:p>
            <a:pPr>
              <a:defRPr/>
            </a:pPr>
            <a:endParaRPr lang="fr-FR"/>
          </a:p>
        </p:txBody>
      </p:sp>
      <p:sp>
        <p:nvSpPr>
          <p:cNvPr id="5" name="Rectangle 21"/>
          <p:cNvSpPr>
            <a:spLocks noGrp="1" noChangeArrowheads="1"/>
          </p:cNvSpPr>
          <p:nvPr>
            <p:ph type="sldNum" idx="11"/>
          </p:nvPr>
        </p:nvSpPr>
        <p:spPr>
          <a:ln/>
        </p:spPr>
        <p:txBody>
          <a:bodyPr/>
          <a:lstStyle>
            <a:lvl1pPr>
              <a:defRPr/>
            </a:lvl1pPr>
          </a:lstStyle>
          <a:p>
            <a:fld id="{2FA3DCE2-4F06-400B-84F2-6DC3219A9675}" type="slidenum">
              <a:rPr lang="fr-FR" altLang="fr-FR"/>
              <a:pPr/>
              <a:t>‹#›</a:t>
            </a:fld>
            <a:endParaRPr lang="fr-FR" altLang="fr-FR"/>
          </a:p>
        </p:txBody>
      </p:sp>
    </p:spTree>
    <p:extLst>
      <p:ext uri="{BB962C8B-B14F-4D97-AF65-F5344CB8AC3E}">
        <p14:creationId xmlns:p14="http://schemas.microsoft.com/office/powerpoint/2010/main" val="33171967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053138" y="274638"/>
            <a:ext cx="1865312" cy="6192837"/>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457200" y="274638"/>
            <a:ext cx="5443538" cy="6192837"/>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19"/>
          <p:cNvSpPr>
            <a:spLocks noGrp="1" noChangeArrowheads="1"/>
          </p:cNvSpPr>
          <p:nvPr>
            <p:ph type="dt" idx="10"/>
          </p:nvPr>
        </p:nvSpPr>
        <p:spPr>
          <a:ln/>
        </p:spPr>
        <p:txBody>
          <a:bodyPr/>
          <a:lstStyle>
            <a:lvl1pPr>
              <a:defRPr/>
            </a:lvl1pPr>
          </a:lstStyle>
          <a:p>
            <a:pPr>
              <a:defRPr/>
            </a:pPr>
            <a:endParaRPr lang="fr-FR"/>
          </a:p>
        </p:txBody>
      </p:sp>
      <p:sp>
        <p:nvSpPr>
          <p:cNvPr id="5" name="Rectangle 21"/>
          <p:cNvSpPr>
            <a:spLocks noGrp="1" noChangeArrowheads="1"/>
          </p:cNvSpPr>
          <p:nvPr>
            <p:ph type="sldNum" idx="11"/>
          </p:nvPr>
        </p:nvSpPr>
        <p:spPr>
          <a:ln/>
        </p:spPr>
        <p:txBody>
          <a:bodyPr/>
          <a:lstStyle>
            <a:lvl1pPr>
              <a:defRPr/>
            </a:lvl1pPr>
          </a:lstStyle>
          <a:p>
            <a:fld id="{FB4B02E5-DA13-4D8D-A16A-F03FCE37776D}" type="slidenum">
              <a:rPr lang="fr-FR" altLang="fr-FR"/>
              <a:pPr/>
              <a:t>‹#›</a:t>
            </a:fld>
            <a:endParaRPr lang="fr-FR" altLang="fr-FR"/>
          </a:p>
        </p:txBody>
      </p:sp>
    </p:spTree>
    <p:extLst>
      <p:ext uri="{BB962C8B-B14F-4D97-AF65-F5344CB8AC3E}">
        <p14:creationId xmlns:p14="http://schemas.microsoft.com/office/powerpoint/2010/main" val="3884983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Cliquez pour modifier les styles du texte du masque</a:t>
            </a:r>
          </a:p>
        </p:txBody>
      </p:sp>
      <p:sp>
        <p:nvSpPr>
          <p:cNvPr id="4" name="Rectangle 4"/>
          <p:cNvSpPr>
            <a:spLocks noGrp="1" noChangeArrowheads="1"/>
          </p:cNvSpPr>
          <p:nvPr>
            <p:ph type="dt" idx="10"/>
          </p:nvPr>
        </p:nvSpPr>
        <p:spPr>
          <a:ln/>
        </p:spPr>
        <p:txBody>
          <a:bodyPr/>
          <a:lstStyle>
            <a:lvl1pPr>
              <a:defRPr/>
            </a:lvl1pPr>
          </a:lstStyle>
          <a:p>
            <a:pPr>
              <a:defRPr/>
            </a:pPr>
            <a:endParaRPr lang="fr-FR"/>
          </a:p>
        </p:txBody>
      </p:sp>
      <p:sp>
        <p:nvSpPr>
          <p:cNvPr id="5" name="Rectangle 11"/>
          <p:cNvSpPr>
            <a:spLocks noGrp="1" noChangeArrowheads="1"/>
          </p:cNvSpPr>
          <p:nvPr>
            <p:ph type="sldNum" idx="11"/>
          </p:nvPr>
        </p:nvSpPr>
        <p:spPr>
          <a:ln/>
        </p:spPr>
        <p:txBody>
          <a:bodyPr/>
          <a:lstStyle>
            <a:lvl1pPr>
              <a:defRPr/>
            </a:lvl1pPr>
          </a:lstStyle>
          <a:p>
            <a:fld id="{55117CB8-69B5-4721-A962-AAE127FB845B}" type="slidenum">
              <a:rPr lang="fr-FR" altLang="fr-FR"/>
              <a:pPr/>
              <a:t>‹#›</a:t>
            </a:fld>
            <a:endParaRPr lang="fr-FR" altLang="fr-FR"/>
          </a:p>
        </p:txBody>
      </p:sp>
    </p:spTree>
    <p:extLst>
      <p:ext uri="{BB962C8B-B14F-4D97-AF65-F5344CB8AC3E}">
        <p14:creationId xmlns:p14="http://schemas.microsoft.com/office/powerpoint/2010/main" val="2735298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457200" y="1600200"/>
            <a:ext cx="3654425" cy="4867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264025" y="1600200"/>
            <a:ext cx="3654425" cy="4867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4"/>
          <p:cNvSpPr>
            <a:spLocks noGrp="1" noChangeArrowheads="1"/>
          </p:cNvSpPr>
          <p:nvPr>
            <p:ph type="dt" idx="10"/>
          </p:nvPr>
        </p:nvSpPr>
        <p:spPr>
          <a:ln/>
        </p:spPr>
        <p:txBody>
          <a:bodyPr/>
          <a:lstStyle>
            <a:lvl1pPr>
              <a:defRPr/>
            </a:lvl1pPr>
          </a:lstStyle>
          <a:p>
            <a:pPr>
              <a:defRPr/>
            </a:pPr>
            <a:endParaRPr lang="fr-FR"/>
          </a:p>
        </p:txBody>
      </p:sp>
      <p:sp>
        <p:nvSpPr>
          <p:cNvPr id="6" name="Rectangle 11"/>
          <p:cNvSpPr>
            <a:spLocks noGrp="1" noChangeArrowheads="1"/>
          </p:cNvSpPr>
          <p:nvPr>
            <p:ph type="sldNum" idx="11"/>
          </p:nvPr>
        </p:nvSpPr>
        <p:spPr>
          <a:ln/>
        </p:spPr>
        <p:txBody>
          <a:bodyPr/>
          <a:lstStyle>
            <a:lvl1pPr>
              <a:defRPr/>
            </a:lvl1pPr>
          </a:lstStyle>
          <a:p>
            <a:fld id="{CBC6C712-95FB-4353-AC50-14549DE64C3C}" type="slidenum">
              <a:rPr lang="fr-FR" altLang="fr-FR"/>
              <a:pPr/>
              <a:t>‹#›</a:t>
            </a:fld>
            <a:endParaRPr lang="fr-FR" altLang="fr-FR"/>
          </a:p>
        </p:txBody>
      </p:sp>
    </p:spTree>
    <p:extLst>
      <p:ext uri="{BB962C8B-B14F-4D97-AF65-F5344CB8AC3E}">
        <p14:creationId xmlns:p14="http://schemas.microsoft.com/office/powerpoint/2010/main" val="15959744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Rectangle 4"/>
          <p:cNvSpPr>
            <a:spLocks noGrp="1" noChangeArrowheads="1"/>
          </p:cNvSpPr>
          <p:nvPr>
            <p:ph type="dt" idx="10"/>
          </p:nvPr>
        </p:nvSpPr>
        <p:spPr>
          <a:ln/>
        </p:spPr>
        <p:txBody>
          <a:bodyPr/>
          <a:lstStyle>
            <a:lvl1pPr>
              <a:defRPr/>
            </a:lvl1pPr>
          </a:lstStyle>
          <a:p>
            <a:pPr>
              <a:defRPr/>
            </a:pPr>
            <a:endParaRPr lang="fr-FR"/>
          </a:p>
        </p:txBody>
      </p:sp>
      <p:sp>
        <p:nvSpPr>
          <p:cNvPr id="8" name="Rectangle 11"/>
          <p:cNvSpPr>
            <a:spLocks noGrp="1" noChangeArrowheads="1"/>
          </p:cNvSpPr>
          <p:nvPr>
            <p:ph type="sldNum" idx="11"/>
          </p:nvPr>
        </p:nvSpPr>
        <p:spPr>
          <a:ln/>
        </p:spPr>
        <p:txBody>
          <a:bodyPr/>
          <a:lstStyle>
            <a:lvl1pPr>
              <a:defRPr/>
            </a:lvl1pPr>
          </a:lstStyle>
          <a:p>
            <a:fld id="{D45F8226-B5EB-4117-A0AB-8B0491D41E40}" type="slidenum">
              <a:rPr lang="fr-FR" altLang="fr-FR"/>
              <a:pPr/>
              <a:t>‹#›</a:t>
            </a:fld>
            <a:endParaRPr lang="fr-FR" altLang="fr-FR"/>
          </a:p>
        </p:txBody>
      </p:sp>
    </p:spTree>
    <p:extLst>
      <p:ext uri="{BB962C8B-B14F-4D97-AF65-F5344CB8AC3E}">
        <p14:creationId xmlns:p14="http://schemas.microsoft.com/office/powerpoint/2010/main" val="3971682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Rectangle 4"/>
          <p:cNvSpPr>
            <a:spLocks noGrp="1" noChangeArrowheads="1"/>
          </p:cNvSpPr>
          <p:nvPr>
            <p:ph type="dt" idx="10"/>
          </p:nvPr>
        </p:nvSpPr>
        <p:spPr>
          <a:ln/>
        </p:spPr>
        <p:txBody>
          <a:bodyPr/>
          <a:lstStyle>
            <a:lvl1pPr>
              <a:defRPr/>
            </a:lvl1pPr>
          </a:lstStyle>
          <a:p>
            <a:pPr>
              <a:defRPr/>
            </a:pPr>
            <a:endParaRPr lang="fr-FR"/>
          </a:p>
        </p:txBody>
      </p:sp>
      <p:sp>
        <p:nvSpPr>
          <p:cNvPr id="4" name="Rectangle 11"/>
          <p:cNvSpPr>
            <a:spLocks noGrp="1" noChangeArrowheads="1"/>
          </p:cNvSpPr>
          <p:nvPr>
            <p:ph type="sldNum" idx="11"/>
          </p:nvPr>
        </p:nvSpPr>
        <p:spPr>
          <a:ln/>
        </p:spPr>
        <p:txBody>
          <a:bodyPr/>
          <a:lstStyle>
            <a:lvl1pPr>
              <a:defRPr/>
            </a:lvl1pPr>
          </a:lstStyle>
          <a:p>
            <a:fld id="{EC92DBC4-9F34-49BE-9383-2A5064CAB02A}" type="slidenum">
              <a:rPr lang="fr-FR" altLang="fr-FR"/>
              <a:pPr/>
              <a:t>‹#›</a:t>
            </a:fld>
            <a:endParaRPr lang="fr-FR" altLang="fr-FR"/>
          </a:p>
        </p:txBody>
      </p:sp>
    </p:spTree>
    <p:extLst>
      <p:ext uri="{BB962C8B-B14F-4D97-AF65-F5344CB8AC3E}">
        <p14:creationId xmlns:p14="http://schemas.microsoft.com/office/powerpoint/2010/main" val="3429406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idx="10"/>
          </p:nvPr>
        </p:nvSpPr>
        <p:spPr>
          <a:ln/>
        </p:spPr>
        <p:txBody>
          <a:bodyPr/>
          <a:lstStyle>
            <a:lvl1pPr>
              <a:defRPr/>
            </a:lvl1pPr>
          </a:lstStyle>
          <a:p>
            <a:pPr>
              <a:defRPr/>
            </a:pPr>
            <a:endParaRPr lang="fr-FR"/>
          </a:p>
        </p:txBody>
      </p:sp>
      <p:sp>
        <p:nvSpPr>
          <p:cNvPr id="3" name="Rectangle 11"/>
          <p:cNvSpPr>
            <a:spLocks noGrp="1" noChangeArrowheads="1"/>
          </p:cNvSpPr>
          <p:nvPr>
            <p:ph type="sldNum" idx="11"/>
          </p:nvPr>
        </p:nvSpPr>
        <p:spPr>
          <a:ln/>
        </p:spPr>
        <p:txBody>
          <a:bodyPr/>
          <a:lstStyle>
            <a:lvl1pPr>
              <a:defRPr/>
            </a:lvl1pPr>
          </a:lstStyle>
          <a:p>
            <a:fld id="{D7D24CB5-0270-413E-A8BD-15EE91468A6E}" type="slidenum">
              <a:rPr lang="fr-FR" altLang="fr-FR"/>
              <a:pPr/>
              <a:t>‹#›</a:t>
            </a:fld>
            <a:endParaRPr lang="fr-FR" altLang="fr-FR"/>
          </a:p>
        </p:txBody>
      </p:sp>
    </p:spTree>
    <p:extLst>
      <p:ext uri="{BB962C8B-B14F-4D97-AF65-F5344CB8AC3E}">
        <p14:creationId xmlns:p14="http://schemas.microsoft.com/office/powerpoint/2010/main" val="35133756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Rectangle 4"/>
          <p:cNvSpPr>
            <a:spLocks noGrp="1" noChangeArrowheads="1"/>
          </p:cNvSpPr>
          <p:nvPr>
            <p:ph type="dt" idx="10"/>
          </p:nvPr>
        </p:nvSpPr>
        <p:spPr>
          <a:ln/>
        </p:spPr>
        <p:txBody>
          <a:bodyPr/>
          <a:lstStyle>
            <a:lvl1pPr>
              <a:defRPr/>
            </a:lvl1pPr>
          </a:lstStyle>
          <a:p>
            <a:pPr>
              <a:defRPr/>
            </a:pPr>
            <a:endParaRPr lang="fr-FR"/>
          </a:p>
        </p:txBody>
      </p:sp>
      <p:sp>
        <p:nvSpPr>
          <p:cNvPr id="6" name="Rectangle 11"/>
          <p:cNvSpPr>
            <a:spLocks noGrp="1" noChangeArrowheads="1"/>
          </p:cNvSpPr>
          <p:nvPr>
            <p:ph type="sldNum" idx="11"/>
          </p:nvPr>
        </p:nvSpPr>
        <p:spPr>
          <a:ln/>
        </p:spPr>
        <p:txBody>
          <a:bodyPr/>
          <a:lstStyle>
            <a:lvl1pPr>
              <a:defRPr/>
            </a:lvl1pPr>
          </a:lstStyle>
          <a:p>
            <a:fld id="{977AD09C-467C-4063-90F8-2269EA7F55A4}" type="slidenum">
              <a:rPr lang="fr-FR" altLang="fr-FR"/>
              <a:pPr/>
              <a:t>‹#›</a:t>
            </a:fld>
            <a:endParaRPr lang="fr-FR" altLang="fr-FR"/>
          </a:p>
        </p:txBody>
      </p:sp>
    </p:spTree>
    <p:extLst>
      <p:ext uri="{BB962C8B-B14F-4D97-AF65-F5344CB8AC3E}">
        <p14:creationId xmlns:p14="http://schemas.microsoft.com/office/powerpoint/2010/main" val="35578413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Rectangle 4"/>
          <p:cNvSpPr>
            <a:spLocks noGrp="1" noChangeArrowheads="1"/>
          </p:cNvSpPr>
          <p:nvPr>
            <p:ph type="dt" idx="10"/>
          </p:nvPr>
        </p:nvSpPr>
        <p:spPr>
          <a:ln/>
        </p:spPr>
        <p:txBody>
          <a:bodyPr/>
          <a:lstStyle>
            <a:lvl1pPr>
              <a:defRPr/>
            </a:lvl1pPr>
          </a:lstStyle>
          <a:p>
            <a:pPr>
              <a:defRPr/>
            </a:pPr>
            <a:endParaRPr lang="fr-FR"/>
          </a:p>
        </p:txBody>
      </p:sp>
      <p:sp>
        <p:nvSpPr>
          <p:cNvPr id="6" name="Rectangle 11"/>
          <p:cNvSpPr>
            <a:spLocks noGrp="1" noChangeArrowheads="1"/>
          </p:cNvSpPr>
          <p:nvPr>
            <p:ph type="sldNum" idx="11"/>
          </p:nvPr>
        </p:nvSpPr>
        <p:spPr>
          <a:ln/>
        </p:spPr>
        <p:txBody>
          <a:bodyPr/>
          <a:lstStyle>
            <a:lvl1pPr>
              <a:defRPr/>
            </a:lvl1pPr>
          </a:lstStyle>
          <a:p>
            <a:fld id="{40F1C718-D8B4-4A06-AD0C-26E8E87379F6}" type="slidenum">
              <a:rPr lang="fr-FR" altLang="fr-FR"/>
              <a:pPr/>
              <a:t>‹#›</a:t>
            </a:fld>
            <a:endParaRPr lang="fr-FR" altLang="fr-FR"/>
          </a:p>
        </p:txBody>
      </p:sp>
    </p:spTree>
    <p:extLst>
      <p:ext uri="{BB962C8B-B14F-4D97-AF65-F5344CB8AC3E}">
        <p14:creationId xmlns:p14="http://schemas.microsoft.com/office/powerpoint/2010/main" val="36745474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Line 1"/>
          <p:cNvSpPr>
            <a:spLocks noChangeShapeType="1"/>
          </p:cNvSpPr>
          <p:nvPr/>
        </p:nvSpPr>
        <p:spPr bwMode="auto">
          <a:xfrm>
            <a:off x="8763000" y="0"/>
            <a:ext cx="1588" cy="6858000"/>
          </a:xfrm>
          <a:prstGeom prst="line">
            <a:avLst/>
          </a:prstGeom>
          <a:noFill/>
          <a:ln w="38160" cap="sq">
            <a:solidFill>
              <a:srgbClr val="FEC3AE">
                <a:alpha val="92940"/>
              </a:srgbClr>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027" name="Rectangle 2"/>
          <p:cNvSpPr>
            <a:spLocks noGrp="1" noChangeArrowheads="1"/>
          </p:cNvSpPr>
          <p:nvPr>
            <p:ph type="title"/>
          </p:nvPr>
        </p:nvSpPr>
        <p:spPr bwMode="auto">
          <a:xfrm>
            <a:off x="457200" y="274638"/>
            <a:ext cx="7461250"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b" anchorCtr="0" compatLnSpc="1">
            <a:prstTxWarp prst="textNoShape">
              <a:avLst/>
            </a:prstTxWarp>
          </a:bodyPr>
          <a:lstStyle/>
          <a:p>
            <a:pPr lvl="0"/>
            <a:r>
              <a:rPr lang="en-GB" altLang="fr-FR" smtClean="0"/>
              <a:t>Cliquez pour éditer le format du texte-titre</a:t>
            </a:r>
          </a:p>
        </p:txBody>
      </p:sp>
      <p:sp>
        <p:nvSpPr>
          <p:cNvPr id="1028" name="Rectangle 3"/>
          <p:cNvSpPr>
            <a:spLocks noGrp="1" noChangeArrowheads="1"/>
          </p:cNvSpPr>
          <p:nvPr>
            <p:ph type="body" idx="1"/>
          </p:nvPr>
        </p:nvSpPr>
        <p:spPr bwMode="auto">
          <a:xfrm>
            <a:off x="457200" y="1600200"/>
            <a:ext cx="7461250" cy="486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fr-FR" smtClean="0"/>
              <a:t>Cliquez pour éditer le format du plan de texte</a:t>
            </a:r>
          </a:p>
          <a:p>
            <a:pPr lvl="1"/>
            <a:r>
              <a:rPr lang="en-GB" altLang="fr-FR" smtClean="0"/>
              <a:t>Second niveau de plan</a:t>
            </a:r>
          </a:p>
          <a:p>
            <a:pPr lvl="2"/>
            <a:r>
              <a:rPr lang="en-GB" altLang="fr-FR" smtClean="0"/>
              <a:t>Troisième niveau de plan</a:t>
            </a:r>
          </a:p>
          <a:p>
            <a:pPr lvl="3"/>
            <a:r>
              <a:rPr lang="en-GB" altLang="fr-FR" smtClean="0"/>
              <a:t>Quatrième niveau de plan</a:t>
            </a:r>
          </a:p>
          <a:p>
            <a:pPr lvl="4"/>
            <a:r>
              <a:rPr lang="en-GB" altLang="fr-FR" smtClean="0"/>
              <a:t>Cinquième niveau de plan</a:t>
            </a:r>
          </a:p>
          <a:p>
            <a:pPr lvl="4"/>
            <a:r>
              <a:rPr lang="en-GB" altLang="fr-FR" smtClean="0"/>
              <a:t>Sixième niveau de plan</a:t>
            </a:r>
          </a:p>
          <a:p>
            <a:pPr lvl="4"/>
            <a:r>
              <a:rPr lang="en-GB" altLang="fr-FR" smtClean="0"/>
              <a:t>Septième niveau de plan</a:t>
            </a:r>
          </a:p>
          <a:p>
            <a:pPr lvl="4"/>
            <a:r>
              <a:rPr lang="en-GB" altLang="fr-FR" smtClean="0"/>
              <a:t>Huitième niveau de plan</a:t>
            </a:r>
          </a:p>
          <a:p>
            <a:pPr lvl="4"/>
            <a:r>
              <a:rPr lang="en-GB" altLang="fr-FR" smtClean="0"/>
              <a:t>Neuvième niveau de plan</a:t>
            </a:r>
          </a:p>
        </p:txBody>
      </p:sp>
      <p:sp>
        <p:nvSpPr>
          <p:cNvPr id="2" name="Rectangle 4"/>
          <p:cNvSpPr>
            <a:spLocks noGrp="1" noChangeArrowheads="1"/>
          </p:cNvSpPr>
          <p:nvPr>
            <p:ph type="dt"/>
          </p:nvPr>
        </p:nvSpPr>
        <p:spPr bwMode="auto">
          <a:xfrm>
            <a:off x="8786813" y="268288"/>
            <a:ext cx="2005012" cy="377825"/>
          </a:xfrm>
          <a:prstGeom prst="rect">
            <a:avLst/>
          </a:prstGeom>
          <a:noFill/>
          <a:ln w="9525" cap="flat">
            <a:noFill/>
            <a:round/>
            <a:headEnd/>
            <a:tailEnd/>
          </a:ln>
          <a:effectLst/>
        </p:spPr>
        <p:txBody>
          <a:bodyPr vert="horz" wrap="square" lIns="90000" tIns="46800" rIns="90000" bIns="46800" numCol="1" anchor="ctr" anchorCtr="0" compatLnSpc="1">
            <a:prstTxWarp prst="textNoShape">
              <a:avLst/>
            </a:prstTxWarp>
          </a:bodyPr>
          <a:lstStyle>
            <a:lvl1pPr eaLnBrk="1" hangingPunct="1">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icrosoft YaHei" charset="-122"/>
              </a:defRPr>
            </a:lvl1pPr>
          </a:lstStyle>
          <a:p>
            <a:pPr>
              <a:defRPr/>
            </a:pPr>
            <a:endParaRPr lang="fr-FR"/>
          </a:p>
        </p:txBody>
      </p:sp>
      <p:sp>
        <p:nvSpPr>
          <p:cNvPr id="1030" name="Text Box 5"/>
          <p:cNvSpPr txBox="1">
            <a:spLocks noChangeArrowheads="1"/>
          </p:cNvSpPr>
          <p:nvPr/>
        </p:nvSpPr>
        <p:spPr bwMode="auto">
          <a:xfrm rot="5400000">
            <a:off x="6996113" y="3736975"/>
            <a:ext cx="3200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itchFamily="18" charset="0"/>
              <a:buNone/>
            </a:pPr>
            <a:endParaRPr lang="fr-FR" altLang="fr-FR"/>
          </a:p>
        </p:txBody>
      </p:sp>
      <p:sp>
        <p:nvSpPr>
          <p:cNvPr id="1031" name="Line 6"/>
          <p:cNvSpPr>
            <a:spLocks noChangeShapeType="1"/>
          </p:cNvSpPr>
          <p:nvPr/>
        </p:nvSpPr>
        <p:spPr bwMode="auto">
          <a:xfrm>
            <a:off x="76200" y="0"/>
            <a:ext cx="1588" cy="6858000"/>
          </a:xfrm>
          <a:prstGeom prst="line">
            <a:avLst/>
          </a:prstGeom>
          <a:noFill/>
          <a:ln w="57240" cap="sq">
            <a:solidFill>
              <a:srgbClr val="FEC3AE"/>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032" name="Line 7"/>
          <p:cNvSpPr>
            <a:spLocks noChangeShapeType="1"/>
          </p:cNvSpPr>
          <p:nvPr/>
        </p:nvSpPr>
        <p:spPr bwMode="auto">
          <a:xfrm>
            <a:off x="8991600" y="0"/>
            <a:ext cx="1588" cy="6858000"/>
          </a:xfrm>
          <a:prstGeom prst="line">
            <a:avLst/>
          </a:prstGeom>
          <a:noFill/>
          <a:ln w="19080" cap="sq">
            <a:solidFill>
              <a:srgbClr val="FE8637"/>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033" name="Rectangle 8"/>
          <p:cNvSpPr>
            <a:spLocks noChangeArrowheads="1"/>
          </p:cNvSpPr>
          <p:nvPr/>
        </p:nvSpPr>
        <p:spPr bwMode="auto">
          <a:xfrm>
            <a:off x="8839200" y="0"/>
            <a:ext cx="304800" cy="6858000"/>
          </a:xfrm>
          <a:prstGeom prst="rect">
            <a:avLst/>
          </a:prstGeom>
          <a:solidFill>
            <a:srgbClr val="FEC3AE">
              <a:alpha val="87057"/>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itchFamily="18" charset="0"/>
              <a:buNone/>
            </a:pPr>
            <a:endParaRPr lang="fr-FR" altLang="fr-FR"/>
          </a:p>
        </p:txBody>
      </p:sp>
      <p:sp>
        <p:nvSpPr>
          <p:cNvPr id="1034" name="Line 9"/>
          <p:cNvSpPr>
            <a:spLocks noChangeShapeType="1"/>
          </p:cNvSpPr>
          <p:nvPr/>
        </p:nvSpPr>
        <p:spPr bwMode="auto">
          <a:xfrm>
            <a:off x="8915400" y="0"/>
            <a:ext cx="1588" cy="6858000"/>
          </a:xfrm>
          <a:prstGeom prst="line">
            <a:avLst/>
          </a:prstGeom>
          <a:noFill/>
          <a:ln w="9360" cap="sq">
            <a:solidFill>
              <a:srgbClr val="FE8637"/>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035" name="Oval 10"/>
          <p:cNvSpPr>
            <a:spLocks noChangeArrowheads="1"/>
          </p:cNvSpPr>
          <p:nvPr/>
        </p:nvSpPr>
        <p:spPr bwMode="auto">
          <a:xfrm>
            <a:off x="8156575" y="5715000"/>
            <a:ext cx="549275" cy="549275"/>
          </a:xfrm>
          <a:prstGeom prst="ellipse">
            <a:avLst/>
          </a:prstGeom>
          <a:solidFill>
            <a:srgbClr val="FE8637"/>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itchFamily="18" charset="0"/>
              <a:buNone/>
            </a:pPr>
            <a:endParaRPr lang="fr-FR" altLang="fr-FR"/>
          </a:p>
        </p:txBody>
      </p:sp>
      <p:sp>
        <p:nvSpPr>
          <p:cNvPr id="3" name="Rectangle 11"/>
          <p:cNvSpPr>
            <a:spLocks noGrp="1" noChangeArrowheads="1"/>
          </p:cNvSpPr>
          <p:nvPr>
            <p:ph type="sldNum"/>
          </p:nvPr>
        </p:nvSpPr>
        <p:spPr bwMode="auto">
          <a:xfrm>
            <a:off x="8129588" y="5734050"/>
            <a:ext cx="603250" cy="514350"/>
          </a:xfrm>
          <a:prstGeom prst="rect">
            <a:avLst/>
          </a:prstGeom>
          <a:noFill/>
          <a:ln w="9525" cap="flat">
            <a:noFill/>
            <a:round/>
            <a:headEnd/>
            <a:tailEnd/>
          </a:ln>
          <a:effectLst/>
        </p:spPr>
        <p:txBody>
          <a:bodyPr vert="horz" wrap="square" lIns="90000" tIns="46800" rIns="90000" bIns="46800" numCol="1" anchor="ctr" anchorCtr="0" compatLnSpc="1">
            <a:prstTxWarp prst="textNoShape">
              <a:avLst/>
            </a:prstTxWarp>
          </a:bodyPr>
          <a:lstStyle>
            <a:lvl1pPr eaLnBrk="1" hangingPunct="1">
              <a:buSzPct val="100000"/>
              <a:defRPr>
                <a:solidFill>
                  <a:srgbClr val="000000"/>
                </a:solidFill>
              </a:defRPr>
            </a:lvl1pPr>
          </a:lstStyle>
          <a:p>
            <a:fld id="{F46E8B17-C73E-4AA8-BE1A-5979B0826F6C}" type="slidenum">
              <a:rPr lang="fr-FR" altLang="fr-FR"/>
              <a:pPr/>
              <a:t>‹#›</a:t>
            </a:fld>
            <a:endParaRPr lang="fr-FR" altLang="fr-F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l" defTabSz="449263" rtl="0" eaLnBrk="0" fontAlgn="base" hangingPunct="0">
        <a:spcBef>
          <a:spcPct val="0"/>
        </a:spcBef>
        <a:spcAft>
          <a:spcPct val="0"/>
        </a:spcAft>
        <a:buClr>
          <a:srgbClr val="000000"/>
        </a:buClr>
        <a:buSzPct val="100000"/>
        <a:buFont typeface="Times New Roman" pitchFamily="18" charset="0"/>
        <a:defRPr sz="3000">
          <a:solidFill>
            <a:srgbClr val="575F6D"/>
          </a:solidFill>
          <a:latin typeface="+mj-lt"/>
          <a:ea typeface="+mj-ea"/>
          <a:cs typeface="+mj-cs"/>
        </a:defRPr>
      </a:lvl1pPr>
      <a:lvl2pPr algn="l" defTabSz="449263" rtl="0" eaLnBrk="0" fontAlgn="base" hangingPunct="0">
        <a:spcBef>
          <a:spcPct val="0"/>
        </a:spcBef>
        <a:spcAft>
          <a:spcPct val="0"/>
        </a:spcAft>
        <a:buClr>
          <a:srgbClr val="000000"/>
        </a:buClr>
        <a:buSzPct val="100000"/>
        <a:buFont typeface="Times New Roman" pitchFamily="18" charset="0"/>
        <a:defRPr sz="3000">
          <a:solidFill>
            <a:srgbClr val="575F6D"/>
          </a:solidFill>
          <a:latin typeface="Century Schoolbook" pitchFamily="16" charset="0"/>
          <a:ea typeface="Microsoft YaHei" charset="-122"/>
        </a:defRPr>
      </a:lvl2pPr>
      <a:lvl3pPr algn="l" defTabSz="449263" rtl="0" eaLnBrk="0" fontAlgn="base" hangingPunct="0">
        <a:spcBef>
          <a:spcPct val="0"/>
        </a:spcBef>
        <a:spcAft>
          <a:spcPct val="0"/>
        </a:spcAft>
        <a:buClr>
          <a:srgbClr val="000000"/>
        </a:buClr>
        <a:buSzPct val="100000"/>
        <a:buFont typeface="Times New Roman" pitchFamily="18" charset="0"/>
        <a:defRPr sz="3000">
          <a:solidFill>
            <a:srgbClr val="575F6D"/>
          </a:solidFill>
          <a:latin typeface="Century Schoolbook" pitchFamily="16" charset="0"/>
          <a:ea typeface="Microsoft YaHei" charset="-122"/>
        </a:defRPr>
      </a:lvl3pPr>
      <a:lvl4pPr algn="l" defTabSz="449263" rtl="0" eaLnBrk="0" fontAlgn="base" hangingPunct="0">
        <a:spcBef>
          <a:spcPct val="0"/>
        </a:spcBef>
        <a:spcAft>
          <a:spcPct val="0"/>
        </a:spcAft>
        <a:buClr>
          <a:srgbClr val="000000"/>
        </a:buClr>
        <a:buSzPct val="100000"/>
        <a:buFont typeface="Times New Roman" pitchFamily="18" charset="0"/>
        <a:defRPr sz="3000">
          <a:solidFill>
            <a:srgbClr val="575F6D"/>
          </a:solidFill>
          <a:latin typeface="Century Schoolbook" pitchFamily="16" charset="0"/>
          <a:ea typeface="Microsoft YaHei" charset="-122"/>
        </a:defRPr>
      </a:lvl4pPr>
      <a:lvl5pPr algn="l" defTabSz="449263" rtl="0" eaLnBrk="0" fontAlgn="base" hangingPunct="0">
        <a:spcBef>
          <a:spcPct val="0"/>
        </a:spcBef>
        <a:spcAft>
          <a:spcPct val="0"/>
        </a:spcAft>
        <a:buClr>
          <a:srgbClr val="000000"/>
        </a:buClr>
        <a:buSzPct val="100000"/>
        <a:buFont typeface="Times New Roman" pitchFamily="18" charset="0"/>
        <a:defRPr sz="3000">
          <a:solidFill>
            <a:srgbClr val="575F6D"/>
          </a:solidFill>
          <a:latin typeface="Century Schoolbook" pitchFamily="16" charset="0"/>
          <a:ea typeface="Microsoft YaHei" charset="-122"/>
        </a:defRPr>
      </a:lvl5pPr>
      <a:lvl6pPr marL="2514600" indent="-228600" algn="l" defTabSz="449263" rtl="0" eaLnBrk="0" fontAlgn="base" hangingPunct="0">
        <a:spcBef>
          <a:spcPct val="0"/>
        </a:spcBef>
        <a:spcAft>
          <a:spcPct val="0"/>
        </a:spcAft>
        <a:buClr>
          <a:srgbClr val="000000"/>
        </a:buClr>
        <a:buSzPct val="100000"/>
        <a:buFont typeface="Times New Roman" pitchFamily="16" charset="0"/>
        <a:defRPr sz="3000">
          <a:solidFill>
            <a:srgbClr val="575F6D"/>
          </a:solidFill>
          <a:latin typeface="Century Schoolbook" pitchFamily="16" charset="0"/>
          <a:ea typeface="Microsoft YaHei" charset="-122"/>
        </a:defRPr>
      </a:lvl6pPr>
      <a:lvl7pPr marL="2971800" indent="-228600" algn="l" defTabSz="449263" rtl="0" eaLnBrk="0" fontAlgn="base" hangingPunct="0">
        <a:spcBef>
          <a:spcPct val="0"/>
        </a:spcBef>
        <a:spcAft>
          <a:spcPct val="0"/>
        </a:spcAft>
        <a:buClr>
          <a:srgbClr val="000000"/>
        </a:buClr>
        <a:buSzPct val="100000"/>
        <a:buFont typeface="Times New Roman" pitchFamily="16" charset="0"/>
        <a:defRPr sz="3000">
          <a:solidFill>
            <a:srgbClr val="575F6D"/>
          </a:solidFill>
          <a:latin typeface="Century Schoolbook" pitchFamily="16" charset="0"/>
          <a:ea typeface="Microsoft YaHei" charset="-122"/>
        </a:defRPr>
      </a:lvl7pPr>
      <a:lvl8pPr marL="3429000" indent="-228600" algn="l" defTabSz="449263" rtl="0" eaLnBrk="0" fontAlgn="base" hangingPunct="0">
        <a:spcBef>
          <a:spcPct val="0"/>
        </a:spcBef>
        <a:spcAft>
          <a:spcPct val="0"/>
        </a:spcAft>
        <a:buClr>
          <a:srgbClr val="000000"/>
        </a:buClr>
        <a:buSzPct val="100000"/>
        <a:buFont typeface="Times New Roman" pitchFamily="16" charset="0"/>
        <a:defRPr sz="3000">
          <a:solidFill>
            <a:srgbClr val="575F6D"/>
          </a:solidFill>
          <a:latin typeface="Century Schoolbook" pitchFamily="16" charset="0"/>
          <a:ea typeface="Microsoft YaHei" charset="-122"/>
        </a:defRPr>
      </a:lvl8pPr>
      <a:lvl9pPr marL="3886200" indent="-228600" algn="l" defTabSz="449263" rtl="0" eaLnBrk="0" fontAlgn="base" hangingPunct="0">
        <a:spcBef>
          <a:spcPct val="0"/>
        </a:spcBef>
        <a:spcAft>
          <a:spcPct val="0"/>
        </a:spcAft>
        <a:buClr>
          <a:srgbClr val="000000"/>
        </a:buClr>
        <a:buSzPct val="100000"/>
        <a:buFont typeface="Times New Roman" pitchFamily="16" charset="0"/>
        <a:defRPr sz="3000">
          <a:solidFill>
            <a:srgbClr val="575F6D"/>
          </a:solidFill>
          <a:latin typeface="Century Schoolbook" pitchFamily="16" charset="0"/>
          <a:ea typeface="Microsoft YaHei" charset="-122"/>
        </a:defRPr>
      </a:lvl9pPr>
    </p:titleStyle>
    <p:bodyStyle>
      <a:lvl1pPr marL="342900" indent="-342900" algn="l" defTabSz="449263" rtl="0" eaLnBrk="0" fontAlgn="base" hangingPunct="0">
        <a:spcBef>
          <a:spcPts val="600"/>
        </a:spcBef>
        <a:spcAft>
          <a:spcPct val="0"/>
        </a:spcAft>
        <a:buClr>
          <a:srgbClr val="000000"/>
        </a:buClr>
        <a:buSzPct val="100000"/>
        <a:buFont typeface="Times New Roman" pitchFamily="18" charset="0"/>
        <a:buChar char="•"/>
        <a:defRPr sz="2400">
          <a:solidFill>
            <a:srgbClr val="000000"/>
          </a:solidFill>
          <a:latin typeface="+mn-lt"/>
          <a:ea typeface="+mn-ea"/>
          <a:cs typeface="+mn-cs"/>
        </a:defRPr>
      </a:lvl1pPr>
      <a:lvl2pPr marL="742950" indent="-285750" algn="l" defTabSz="449263" rtl="0" eaLnBrk="0" fontAlgn="base" hangingPunct="0">
        <a:spcBef>
          <a:spcPts val="525"/>
        </a:spcBef>
        <a:spcAft>
          <a:spcPct val="0"/>
        </a:spcAft>
        <a:buClr>
          <a:srgbClr val="000000"/>
        </a:buClr>
        <a:buSzPct val="100000"/>
        <a:buFont typeface="Times New Roman" pitchFamily="18" charset="0"/>
        <a:buChar char="–"/>
        <a:defRPr sz="2100">
          <a:solidFill>
            <a:srgbClr val="000000"/>
          </a:solidFill>
          <a:latin typeface="+mn-lt"/>
          <a:ea typeface="+mn-ea"/>
        </a:defRPr>
      </a:lvl2pPr>
      <a:lvl3pPr marL="1143000" indent="-228600" algn="l" defTabSz="449263" rtl="0" eaLnBrk="0" fontAlgn="base" hangingPunct="0">
        <a:spcBef>
          <a:spcPts val="450"/>
        </a:spcBef>
        <a:spcAft>
          <a:spcPct val="0"/>
        </a:spcAft>
        <a:buClr>
          <a:srgbClr val="000000"/>
        </a:buClr>
        <a:buSzPct val="100000"/>
        <a:buFont typeface="Times New Roman" pitchFamily="18" charset="0"/>
        <a:buChar char="•"/>
        <a:defRPr sz="2400">
          <a:solidFill>
            <a:srgbClr val="000000"/>
          </a:solidFill>
          <a:latin typeface="+mn-lt"/>
          <a:ea typeface="+mn-ea"/>
        </a:defRPr>
      </a:lvl3pPr>
      <a:lvl4pPr marL="1600200" indent="-228600" algn="l" defTabSz="449263" rtl="0" eaLnBrk="0" fontAlgn="base" hangingPunct="0">
        <a:spcBef>
          <a:spcPts val="450"/>
        </a:spcBef>
        <a:spcAft>
          <a:spcPct val="0"/>
        </a:spcAft>
        <a:buClr>
          <a:srgbClr val="000000"/>
        </a:buClr>
        <a:buSzPct val="100000"/>
        <a:buFont typeface="Times New Roman" pitchFamily="18" charset="0"/>
        <a:buChar char="–"/>
        <a:defRPr sz="2000">
          <a:solidFill>
            <a:srgbClr val="000000"/>
          </a:solidFill>
          <a:latin typeface="+mn-lt"/>
          <a:ea typeface="+mn-ea"/>
        </a:defRPr>
      </a:lvl4pPr>
      <a:lvl5pPr marL="2057400" indent="-228600" algn="l" defTabSz="449263" rtl="0"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mn-lt"/>
          <a:ea typeface="+mn-ea"/>
        </a:defRPr>
      </a:lvl5pPr>
      <a:lvl6pPr marL="2514600" indent="-228600" algn="l" defTabSz="449263" rtl="0" eaLnBrk="0" fontAlgn="base" hangingPunct="0">
        <a:spcBef>
          <a:spcPts val="400"/>
        </a:spcBef>
        <a:spcAft>
          <a:spcPct val="0"/>
        </a:spcAft>
        <a:buClr>
          <a:srgbClr val="000000"/>
        </a:buClr>
        <a:buSzPct val="100000"/>
        <a:buFont typeface="Times New Roman" pitchFamily="16" charset="0"/>
        <a:defRPr sz="1600">
          <a:solidFill>
            <a:srgbClr val="000000"/>
          </a:solidFill>
          <a:latin typeface="+mn-lt"/>
          <a:ea typeface="+mn-ea"/>
        </a:defRPr>
      </a:lvl6pPr>
      <a:lvl7pPr marL="2971800" indent="-228600" algn="l" defTabSz="449263" rtl="0" eaLnBrk="0" fontAlgn="base" hangingPunct="0">
        <a:spcBef>
          <a:spcPts val="400"/>
        </a:spcBef>
        <a:spcAft>
          <a:spcPct val="0"/>
        </a:spcAft>
        <a:buClr>
          <a:srgbClr val="000000"/>
        </a:buClr>
        <a:buSzPct val="100000"/>
        <a:buFont typeface="Times New Roman" pitchFamily="16" charset="0"/>
        <a:defRPr sz="1600">
          <a:solidFill>
            <a:srgbClr val="000000"/>
          </a:solidFill>
          <a:latin typeface="+mn-lt"/>
          <a:ea typeface="+mn-ea"/>
        </a:defRPr>
      </a:lvl7pPr>
      <a:lvl8pPr marL="3429000" indent="-228600" algn="l" defTabSz="449263" rtl="0" eaLnBrk="0" fontAlgn="base" hangingPunct="0">
        <a:spcBef>
          <a:spcPts val="400"/>
        </a:spcBef>
        <a:spcAft>
          <a:spcPct val="0"/>
        </a:spcAft>
        <a:buClr>
          <a:srgbClr val="000000"/>
        </a:buClr>
        <a:buSzPct val="100000"/>
        <a:buFont typeface="Times New Roman" pitchFamily="16" charset="0"/>
        <a:defRPr sz="1600">
          <a:solidFill>
            <a:srgbClr val="000000"/>
          </a:solidFill>
          <a:latin typeface="+mn-lt"/>
          <a:ea typeface="+mn-ea"/>
        </a:defRPr>
      </a:lvl8pPr>
      <a:lvl9pPr marL="3886200" indent="-228600" algn="l" defTabSz="449263" rtl="0" eaLnBrk="0" fontAlgn="base" hangingPunct="0">
        <a:spcBef>
          <a:spcPts val="400"/>
        </a:spcBef>
        <a:spcAft>
          <a:spcPct val="0"/>
        </a:spcAft>
        <a:buClr>
          <a:srgbClr val="000000"/>
        </a:buClr>
        <a:buSzPct val="100000"/>
        <a:buFont typeface="Times New Roman" pitchFamily="16" charset="0"/>
        <a:defRPr sz="1600">
          <a:solidFill>
            <a:srgbClr val="000000"/>
          </a:solidFill>
          <a:latin typeface="+mn-lt"/>
          <a:ea typeface="+mn-ea"/>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Rectangle 1"/>
          <p:cNvSpPr>
            <a:spLocks noChangeArrowheads="1"/>
          </p:cNvSpPr>
          <p:nvPr/>
        </p:nvSpPr>
        <p:spPr bwMode="auto">
          <a:xfrm>
            <a:off x="381000" y="0"/>
            <a:ext cx="609600" cy="6858000"/>
          </a:xfrm>
          <a:prstGeom prst="rect">
            <a:avLst/>
          </a:prstGeom>
          <a:solidFill>
            <a:srgbClr val="FEC3AE">
              <a:alpha val="54117"/>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itchFamily="18" charset="0"/>
              <a:buNone/>
            </a:pPr>
            <a:endParaRPr lang="fr-FR" altLang="fr-FR"/>
          </a:p>
        </p:txBody>
      </p:sp>
      <p:sp>
        <p:nvSpPr>
          <p:cNvPr id="2051" name="Rectangle 2"/>
          <p:cNvSpPr>
            <a:spLocks noChangeArrowheads="1"/>
          </p:cNvSpPr>
          <p:nvPr/>
        </p:nvSpPr>
        <p:spPr bwMode="auto">
          <a:xfrm>
            <a:off x="276225" y="0"/>
            <a:ext cx="104775" cy="6858000"/>
          </a:xfrm>
          <a:prstGeom prst="rect">
            <a:avLst/>
          </a:prstGeom>
          <a:solidFill>
            <a:srgbClr val="FFD9CE">
              <a:alpha val="36078"/>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itchFamily="18" charset="0"/>
              <a:buNone/>
            </a:pPr>
            <a:endParaRPr lang="fr-FR" altLang="fr-FR"/>
          </a:p>
        </p:txBody>
      </p:sp>
      <p:sp>
        <p:nvSpPr>
          <p:cNvPr id="2052" name="Rectangle 3"/>
          <p:cNvSpPr>
            <a:spLocks noChangeArrowheads="1"/>
          </p:cNvSpPr>
          <p:nvPr/>
        </p:nvSpPr>
        <p:spPr bwMode="auto">
          <a:xfrm>
            <a:off x="990600" y="0"/>
            <a:ext cx="182563" cy="6858000"/>
          </a:xfrm>
          <a:prstGeom prst="rect">
            <a:avLst/>
          </a:prstGeom>
          <a:solidFill>
            <a:srgbClr val="FFD9CE">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itchFamily="18" charset="0"/>
              <a:buNone/>
            </a:pPr>
            <a:endParaRPr lang="fr-FR" altLang="fr-FR"/>
          </a:p>
        </p:txBody>
      </p:sp>
      <p:sp>
        <p:nvSpPr>
          <p:cNvPr id="2053" name="Rectangle 4"/>
          <p:cNvSpPr>
            <a:spLocks noChangeArrowheads="1"/>
          </p:cNvSpPr>
          <p:nvPr/>
        </p:nvSpPr>
        <p:spPr bwMode="auto">
          <a:xfrm>
            <a:off x="1141413" y="0"/>
            <a:ext cx="230187" cy="6858000"/>
          </a:xfrm>
          <a:prstGeom prst="rect">
            <a:avLst/>
          </a:prstGeom>
          <a:solidFill>
            <a:srgbClr val="FFEDE8">
              <a:alpha val="7097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itchFamily="18" charset="0"/>
              <a:buNone/>
            </a:pPr>
            <a:endParaRPr lang="fr-FR" altLang="fr-FR"/>
          </a:p>
        </p:txBody>
      </p:sp>
      <p:sp>
        <p:nvSpPr>
          <p:cNvPr id="2054" name="Line 5"/>
          <p:cNvSpPr>
            <a:spLocks noChangeShapeType="1"/>
          </p:cNvSpPr>
          <p:nvPr/>
        </p:nvSpPr>
        <p:spPr bwMode="auto">
          <a:xfrm>
            <a:off x="106363" y="0"/>
            <a:ext cx="1587" cy="6858000"/>
          </a:xfrm>
          <a:prstGeom prst="line">
            <a:avLst/>
          </a:prstGeom>
          <a:noFill/>
          <a:ln w="57240" cap="sq">
            <a:solidFill>
              <a:srgbClr val="FEC3AE">
                <a:alpha val="72940"/>
              </a:srgbClr>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2055" name="Line 6"/>
          <p:cNvSpPr>
            <a:spLocks noChangeShapeType="1"/>
          </p:cNvSpPr>
          <p:nvPr/>
        </p:nvSpPr>
        <p:spPr bwMode="auto">
          <a:xfrm>
            <a:off x="914400" y="0"/>
            <a:ext cx="1588" cy="6858000"/>
          </a:xfrm>
          <a:prstGeom prst="line">
            <a:avLst/>
          </a:prstGeom>
          <a:noFill/>
          <a:ln w="57240" cap="sq">
            <a:solidFill>
              <a:srgbClr val="FFEDE8">
                <a:alpha val="83136"/>
              </a:srgbClr>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2056" name="Line 7"/>
          <p:cNvSpPr>
            <a:spLocks noChangeShapeType="1"/>
          </p:cNvSpPr>
          <p:nvPr/>
        </p:nvSpPr>
        <p:spPr bwMode="auto">
          <a:xfrm>
            <a:off x="854075" y="0"/>
            <a:ext cx="1588" cy="6858000"/>
          </a:xfrm>
          <a:prstGeom prst="line">
            <a:avLst/>
          </a:prstGeom>
          <a:noFill/>
          <a:ln w="57240" cap="sq">
            <a:solidFill>
              <a:srgbClr val="FEC3AE"/>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2057" name="Line 8"/>
          <p:cNvSpPr>
            <a:spLocks noChangeShapeType="1"/>
          </p:cNvSpPr>
          <p:nvPr/>
        </p:nvSpPr>
        <p:spPr bwMode="auto">
          <a:xfrm>
            <a:off x="1727200" y="0"/>
            <a:ext cx="1588" cy="6858000"/>
          </a:xfrm>
          <a:prstGeom prst="line">
            <a:avLst/>
          </a:prstGeom>
          <a:noFill/>
          <a:ln w="28440" cap="sq">
            <a:solidFill>
              <a:srgbClr val="FEC3AE">
                <a:alpha val="81960"/>
              </a:srgbClr>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2058" name="Line 9"/>
          <p:cNvSpPr>
            <a:spLocks noChangeShapeType="1"/>
          </p:cNvSpPr>
          <p:nvPr/>
        </p:nvSpPr>
        <p:spPr bwMode="auto">
          <a:xfrm>
            <a:off x="1066800" y="0"/>
            <a:ext cx="1588" cy="6858000"/>
          </a:xfrm>
          <a:prstGeom prst="line">
            <a:avLst/>
          </a:prstGeom>
          <a:noFill/>
          <a:ln w="9360" cap="sq">
            <a:solidFill>
              <a:srgbClr val="FEC3AE"/>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2059" name="Line 10"/>
          <p:cNvSpPr>
            <a:spLocks noChangeShapeType="1"/>
          </p:cNvSpPr>
          <p:nvPr/>
        </p:nvSpPr>
        <p:spPr bwMode="auto">
          <a:xfrm>
            <a:off x="9113838" y="0"/>
            <a:ext cx="1587" cy="6858000"/>
          </a:xfrm>
          <a:prstGeom prst="line">
            <a:avLst/>
          </a:prstGeom>
          <a:noFill/>
          <a:ln w="57240" cap="sq">
            <a:solidFill>
              <a:srgbClr val="FEC3AE"/>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2060" name="Rectangle 11"/>
          <p:cNvSpPr>
            <a:spLocks noChangeArrowheads="1"/>
          </p:cNvSpPr>
          <p:nvPr/>
        </p:nvSpPr>
        <p:spPr bwMode="auto">
          <a:xfrm>
            <a:off x="1219200" y="0"/>
            <a:ext cx="76200" cy="6858000"/>
          </a:xfrm>
          <a:prstGeom prst="rect">
            <a:avLst/>
          </a:prstGeom>
          <a:solidFill>
            <a:srgbClr val="FEC3AE">
              <a:alpha val="50980"/>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itchFamily="18" charset="0"/>
              <a:buNone/>
            </a:pPr>
            <a:endParaRPr lang="fr-FR" altLang="fr-FR"/>
          </a:p>
        </p:txBody>
      </p:sp>
      <p:sp>
        <p:nvSpPr>
          <p:cNvPr id="2061" name="Oval 12"/>
          <p:cNvSpPr>
            <a:spLocks noChangeArrowheads="1"/>
          </p:cNvSpPr>
          <p:nvPr/>
        </p:nvSpPr>
        <p:spPr bwMode="auto">
          <a:xfrm>
            <a:off x="609600" y="3429000"/>
            <a:ext cx="1295400" cy="1295400"/>
          </a:xfrm>
          <a:prstGeom prst="ellipse">
            <a:avLst/>
          </a:prstGeom>
          <a:solidFill>
            <a:srgbClr val="FE8637"/>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itchFamily="18" charset="0"/>
              <a:buNone/>
            </a:pPr>
            <a:endParaRPr lang="fr-FR" altLang="fr-FR"/>
          </a:p>
        </p:txBody>
      </p:sp>
      <p:sp>
        <p:nvSpPr>
          <p:cNvPr id="2062" name="Oval 13"/>
          <p:cNvSpPr>
            <a:spLocks noChangeArrowheads="1"/>
          </p:cNvSpPr>
          <p:nvPr/>
        </p:nvSpPr>
        <p:spPr bwMode="auto">
          <a:xfrm>
            <a:off x="1309688" y="4867275"/>
            <a:ext cx="641350" cy="641350"/>
          </a:xfrm>
          <a:prstGeom prst="ellipse">
            <a:avLst/>
          </a:prstGeom>
          <a:solidFill>
            <a:srgbClr val="FE8637"/>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itchFamily="18" charset="0"/>
              <a:buNone/>
            </a:pPr>
            <a:endParaRPr lang="fr-FR" altLang="fr-FR"/>
          </a:p>
        </p:txBody>
      </p:sp>
      <p:sp>
        <p:nvSpPr>
          <p:cNvPr id="2063" name="Oval 14"/>
          <p:cNvSpPr>
            <a:spLocks noChangeArrowheads="1"/>
          </p:cNvSpPr>
          <p:nvPr/>
        </p:nvSpPr>
        <p:spPr bwMode="auto">
          <a:xfrm>
            <a:off x="1090613" y="5500688"/>
            <a:ext cx="138112" cy="136525"/>
          </a:xfrm>
          <a:prstGeom prst="ellipse">
            <a:avLst/>
          </a:prstGeom>
          <a:solidFill>
            <a:srgbClr val="FE8637"/>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itchFamily="18" charset="0"/>
              <a:buNone/>
            </a:pPr>
            <a:endParaRPr lang="fr-FR" altLang="fr-FR"/>
          </a:p>
        </p:txBody>
      </p:sp>
      <p:sp>
        <p:nvSpPr>
          <p:cNvPr id="2064" name="Oval 15"/>
          <p:cNvSpPr>
            <a:spLocks noChangeArrowheads="1"/>
          </p:cNvSpPr>
          <p:nvPr/>
        </p:nvSpPr>
        <p:spPr bwMode="auto">
          <a:xfrm>
            <a:off x="1663700" y="5788025"/>
            <a:ext cx="274638" cy="274638"/>
          </a:xfrm>
          <a:prstGeom prst="ellipse">
            <a:avLst/>
          </a:prstGeom>
          <a:solidFill>
            <a:srgbClr val="FE8637"/>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itchFamily="18" charset="0"/>
              <a:buNone/>
            </a:pPr>
            <a:endParaRPr lang="fr-FR" altLang="fr-FR"/>
          </a:p>
        </p:txBody>
      </p:sp>
      <p:sp>
        <p:nvSpPr>
          <p:cNvPr id="2065" name="Oval 16"/>
          <p:cNvSpPr>
            <a:spLocks noChangeArrowheads="1"/>
          </p:cNvSpPr>
          <p:nvPr/>
        </p:nvSpPr>
        <p:spPr bwMode="auto">
          <a:xfrm>
            <a:off x="1905000" y="4495800"/>
            <a:ext cx="365125" cy="365125"/>
          </a:xfrm>
          <a:prstGeom prst="ellipse">
            <a:avLst/>
          </a:prstGeom>
          <a:solidFill>
            <a:srgbClr val="FE8637"/>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itchFamily="18" charset="0"/>
              <a:buNone/>
            </a:pPr>
            <a:endParaRPr lang="fr-FR" altLang="fr-FR"/>
          </a:p>
        </p:txBody>
      </p:sp>
      <p:sp>
        <p:nvSpPr>
          <p:cNvPr id="2066" name="Rectangle 17"/>
          <p:cNvSpPr>
            <a:spLocks noGrp="1" noChangeArrowheads="1"/>
          </p:cNvSpPr>
          <p:nvPr>
            <p:ph type="title"/>
          </p:nvPr>
        </p:nvSpPr>
        <p:spPr bwMode="auto">
          <a:xfrm>
            <a:off x="457200" y="274638"/>
            <a:ext cx="7461250"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b" anchorCtr="0" compatLnSpc="1">
            <a:prstTxWarp prst="textNoShape">
              <a:avLst/>
            </a:prstTxWarp>
          </a:bodyPr>
          <a:lstStyle/>
          <a:p>
            <a:pPr lvl="0"/>
            <a:r>
              <a:rPr lang="en-GB" altLang="fr-FR" smtClean="0"/>
              <a:t>Cliquez pour éditer le format du texte-titre</a:t>
            </a:r>
          </a:p>
        </p:txBody>
      </p:sp>
      <p:sp>
        <p:nvSpPr>
          <p:cNvPr id="2067" name="Rectangle 18"/>
          <p:cNvSpPr>
            <a:spLocks noGrp="1" noChangeArrowheads="1"/>
          </p:cNvSpPr>
          <p:nvPr>
            <p:ph type="body" idx="1"/>
          </p:nvPr>
        </p:nvSpPr>
        <p:spPr bwMode="auto">
          <a:xfrm>
            <a:off x="457200" y="1600200"/>
            <a:ext cx="7461250" cy="486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fr-FR" smtClean="0"/>
              <a:t>Cliquez pour éditer le format du plan de texte</a:t>
            </a:r>
          </a:p>
          <a:p>
            <a:pPr lvl="1"/>
            <a:r>
              <a:rPr lang="en-GB" altLang="fr-FR" smtClean="0"/>
              <a:t>Second niveau de plan</a:t>
            </a:r>
          </a:p>
          <a:p>
            <a:pPr lvl="2"/>
            <a:r>
              <a:rPr lang="en-GB" altLang="fr-FR" smtClean="0"/>
              <a:t>Troisième niveau de plan</a:t>
            </a:r>
          </a:p>
          <a:p>
            <a:pPr lvl="3"/>
            <a:r>
              <a:rPr lang="en-GB" altLang="fr-FR" smtClean="0"/>
              <a:t>Quatrième niveau de plan</a:t>
            </a:r>
          </a:p>
          <a:p>
            <a:pPr lvl="4"/>
            <a:r>
              <a:rPr lang="en-GB" altLang="fr-FR" smtClean="0"/>
              <a:t>Cinquième niveau de plan</a:t>
            </a:r>
          </a:p>
          <a:p>
            <a:pPr lvl="4"/>
            <a:r>
              <a:rPr lang="en-GB" altLang="fr-FR" smtClean="0"/>
              <a:t>Sixième niveau de plan</a:t>
            </a:r>
          </a:p>
          <a:p>
            <a:pPr lvl="4"/>
            <a:r>
              <a:rPr lang="en-GB" altLang="fr-FR" smtClean="0"/>
              <a:t>Septième niveau de plan</a:t>
            </a:r>
          </a:p>
          <a:p>
            <a:pPr lvl="4"/>
            <a:r>
              <a:rPr lang="en-GB" altLang="fr-FR" smtClean="0"/>
              <a:t>Huitième niveau de plan</a:t>
            </a:r>
          </a:p>
          <a:p>
            <a:pPr lvl="4"/>
            <a:r>
              <a:rPr lang="en-GB" altLang="fr-FR" smtClean="0"/>
              <a:t>Neuvième niveau de plan</a:t>
            </a:r>
          </a:p>
        </p:txBody>
      </p:sp>
      <p:sp>
        <p:nvSpPr>
          <p:cNvPr id="2" name="Rectangle 19"/>
          <p:cNvSpPr>
            <a:spLocks noGrp="1" noChangeArrowheads="1"/>
          </p:cNvSpPr>
          <p:nvPr>
            <p:ph type="dt"/>
          </p:nvPr>
        </p:nvSpPr>
        <p:spPr bwMode="auto">
          <a:xfrm>
            <a:off x="9097963" y="222250"/>
            <a:ext cx="2279650" cy="374650"/>
          </a:xfrm>
          <a:prstGeom prst="rect">
            <a:avLst/>
          </a:prstGeom>
          <a:noFill/>
          <a:ln w="9525" cap="flat">
            <a:noFill/>
            <a:round/>
            <a:headEnd/>
            <a:tailEnd/>
          </a:ln>
          <a:effectLst/>
        </p:spPr>
        <p:txBody>
          <a:bodyPr vert="horz" wrap="square" lIns="90000" tIns="46800" rIns="90000" bIns="46800" numCol="1" anchor="ctr" anchorCtr="0" compatLnSpc="1">
            <a:prstTxWarp prst="textNoShape">
              <a:avLst/>
            </a:prstTxWarp>
          </a:bodyPr>
          <a:lstStyle>
            <a:lvl1pPr algn="r" eaLnBrk="1" hangingPunct="1">
              <a:buClrTx/>
              <a:buSzPct val="100000"/>
              <a:buFontTx/>
              <a:buNone/>
              <a:tabLst>
                <a:tab pos="723900" algn="l"/>
                <a:tab pos="1447800" algn="l"/>
                <a:tab pos="2171700" algn="l"/>
              </a:tabLst>
              <a:defRPr sz="1200">
                <a:solidFill>
                  <a:srgbClr val="575F6D"/>
                </a:solidFill>
                <a:latin typeface="Times New Roman" pitchFamily="16" charset="0"/>
                <a:ea typeface="Microsoft YaHei" charset="-122"/>
              </a:defRPr>
            </a:lvl1pPr>
          </a:lstStyle>
          <a:p>
            <a:pPr>
              <a:defRPr/>
            </a:pPr>
            <a:endParaRPr lang="fr-FR"/>
          </a:p>
        </p:txBody>
      </p:sp>
      <p:sp>
        <p:nvSpPr>
          <p:cNvPr id="2069" name="Text Box 20"/>
          <p:cNvSpPr txBox="1">
            <a:spLocks noChangeArrowheads="1"/>
          </p:cNvSpPr>
          <p:nvPr/>
        </p:nvSpPr>
        <p:spPr bwMode="auto">
          <a:xfrm rot="5400000">
            <a:off x="7083426" y="4181475"/>
            <a:ext cx="365760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itchFamily="18" charset="0"/>
              <a:buNone/>
            </a:pPr>
            <a:endParaRPr lang="fr-FR" altLang="fr-FR"/>
          </a:p>
        </p:txBody>
      </p:sp>
      <p:sp>
        <p:nvSpPr>
          <p:cNvPr id="3" name="Rectangle 21"/>
          <p:cNvSpPr>
            <a:spLocks noGrp="1" noChangeArrowheads="1"/>
          </p:cNvSpPr>
          <p:nvPr>
            <p:ph type="sldNum"/>
          </p:nvPr>
        </p:nvSpPr>
        <p:spPr bwMode="auto">
          <a:xfrm>
            <a:off x="1325563" y="4929188"/>
            <a:ext cx="603250" cy="511175"/>
          </a:xfrm>
          <a:prstGeom prst="rect">
            <a:avLst/>
          </a:prstGeom>
          <a:noFill/>
          <a:ln w="9525" cap="flat">
            <a:noFill/>
            <a:round/>
            <a:headEnd/>
            <a:tailEnd/>
          </a:ln>
          <a:effectLst/>
        </p:spPr>
        <p:txBody>
          <a:bodyPr vert="horz" wrap="square" lIns="90000" tIns="46800" rIns="90000" bIns="46800" numCol="1" anchor="ctr" anchorCtr="0" compatLnSpc="1">
            <a:prstTxWarp prst="textNoShape">
              <a:avLst/>
            </a:prstTxWarp>
          </a:bodyPr>
          <a:lstStyle>
            <a:lvl1pPr algn="ctr" eaLnBrk="1" hangingPunct="1">
              <a:buSzPct val="100000"/>
              <a:defRPr sz="1400" b="1">
                <a:solidFill>
                  <a:srgbClr val="FFFFFF"/>
                </a:solidFill>
                <a:latin typeface="Times New Roman" pitchFamily="18" charset="0"/>
              </a:defRPr>
            </a:lvl1pPr>
          </a:lstStyle>
          <a:p>
            <a:fld id="{767C2F1C-6075-407C-ADFC-90950B956F82}" type="slidenum">
              <a:rPr lang="fr-FR" altLang="fr-FR"/>
              <a:pPr/>
              <a:t>‹#›</a:t>
            </a:fld>
            <a:endParaRPr lang="fr-FR" altLang="fr-F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49263" rtl="0" eaLnBrk="0" fontAlgn="base" hangingPunct="0">
        <a:spcBef>
          <a:spcPct val="0"/>
        </a:spcBef>
        <a:spcAft>
          <a:spcPct val="0"/>
        </a:spcAft>
        <a:buClr>
          <a:srgbClr val="000000"/>
        </a:buClr>
        <a:buSzPct val="100000"/>
        <a:buFont typeface="Times New Roman" pitchFamily="18" charset="0"/>
        <a:defRPr sz="3000">
          <a:solidFill>
            <a:srgbClr val="575F6D"/>
          </a:solidFill>
          <a:latin typeface="+mj-lt"/>
          <a:ea typeface="+mj-ea"/>
          <a:cs typeface="+mj-cs"/>
        </a:defRPr>
      </a:lvl1pPr>
      <a:lvl2pPr algn="l" defTabSz="449263" rtl="0" eaLnBrk="0" fontAlgn="base" hangingPunct="0">
        <a:spcBef>
          <a:spcPct val="0"/>
        </a:spcBef>
        <a:spcAft>
          <a:spcPct val="0"/>
        </a:spcAft>
        <a:buClr>
          <a:srgbClr val="000000"/>
        </a:buClr>
        <a:buSzPct val="100000"/>
        <a:buFont typeface="Times New Roman" pitchFamily="18" charset="0"/>
        <a:defRPr sz="3000">
          <a:solidFill>
            <a:srgbClr val="575F6D"/>
          </a:solidFill>
          <a:latin typeface="Century Schoolbook" pitchFamily="16" charset="0"/>
          <a:ea typeface="Microsoft YaHei" charset="-122"/>
        </a:defRPr>
      </a:lvl2pPr>
      <a:lvl3pPr algn="l" defTabSz="449263" rtl="0" eaLnBrk="0" fontAlgn="base" hangingPunct="0">
        <a:spcBef>
          <a:spcPct val="0"/>
        </a:spcBef>
        <a:spcAft>
          <a:spcPct val="0"/>
        </a:spcAft>
        <a:buClr>
          <a:srgbClr val="000000"/>
        </a:buClr>
        <a:buSzPct val="100000"/>
        <a:buFont typeface="Times New Roman" pitchFamily="18" charset="0"/>
        <a:defRPr sz="3000">
          <a:solidFill>
            <a:srgbClr val="575F6D"/>
          </a:solidFill>
          <a:latin typeface="Century Schoolbook" pitchFamily="16" charset="0"/>
          <a:ea typeface="Microsoft YaHei" charset="-122"/>
        </a:defRPr>
      </a:lvl3pPr>
      <a:lvl4pPr algn="l" defTabSz="449263" rtl="0" eaLnBrk="0" fontAlgn="base" hangingPunct="0">
        <a:spcBef>
          <a:spcPct val="0"/>
        </a:spcBef>
        <a:spcAft>
          <a:spcPct val="0"/>
        </a:spcAft>
        <a:buClr>
          <a:srgbClr val="000000"/>
        </a:buClr>
        <a:buSzPct val="100000"/>
        <a:buFont typeface="Times New Roman" pitchFamily="18" charset="0"/>
        <a:defRPr sz="3000">
          <a:solidFill>
            <a:srgbClr val="575F6D"/>
          </a:solidFill>
          <a:latin typeface="Century Schoolbook" pitchFamily="16" charset="0"/>
          <a:ea typeface="Microsoft YaHei" charset="-122"/>
        </a:defRPr>
      </a:lvl4pPr>
      <a:lvl5pPr algn="l" defTabSz="449263" rtl="0" eaLnBrk="0" fontAlgn="base" hangingPunct="0">
        <a:spcBef>
          <a:spcPct val="0"/>
        </a:spcBef>
        <a:spcAft>
          <a:spcPct val="0"/>
        </a:spcAft>
        <a:buClr>
          <a:srgbClr val="000000"/>
        </a:buClr>
        <a:buSzPct val="100000"/>
        <a:buFont typeface="Times New Roman" pitchFamily="18" charset="0"/>
        <a:defRPr sz="3000">
          <a:solidFill>
            <a:srgbClr val="575F6D"/>
          </a:solidFill>
          <a:latin typeface="Century Schoolbook" pitchFamily="16" charset="0"/>
          <a:ea typeface="Microsoft YaHei" charset="-122"/>
        </a:defRPr>
      </a:lvl5pPr>
      <a:lvl6pPr marL="2514600" indent="-228600" algn="l" defTabSz="449263" rtl="0" eaLnBrk="0" fontAlgn="base" hangingPunct="0">
        <a:spcBef>
          <a:spcPct val="0"/>
        </a:spcBef>
        <a:spcAft>
          <a:spcPct val="0"/>
        </a:spcAft>
        <a:buClr>
          <a:srgbClr val="000000"/>
        </a:buClr>
        <a:buSzPct val="100000"/>
        <a:buFont typeface="Times New Roman" pitchFamily="16" charset="0"/>
        <a:defRPr sz="3000">
          <a:solidFill>
            <a:srgbClr val="575F6D"/>
          </a:solidFill>
          <a:latin typeface="Century Schoolbook" pitchFamily="16" charset="0"/>
          <a:ea typeface="Microsoft YaHei" charset="-122"/>
        </a:defRPr>
      </a:lvl6pPr>
      <a:lvl7pPr marL="2971800" indent="-228600" algn="l" defTabSz="449263" rtl="0" eaLnBrk="0" fontAlgn="base" hangingPunct="0">
        <a:spcBef>
          <a:spcPct val="0"/>
        </a:spcBef>
        <a:spcAft>
          <a:spcPct val="0"/>
        </a:spcAft>
        <a:buClr>
          <a:srgbClr val="000000"/>
        </a:buClr>
        <a:buSzPct val="100000"/>
        <a:buFont typeface="Times New Roman" pitchFamily="16" charset="0"/>
        <a:defRPr sz="3000">
          <a:solidFill>
            <a:srgbClr val="575F6D"/>
          </a:solidFill>
          <a:latin typeface="Century Schoolbook" pitchFamily="16" charset="0"/>
          <a:ea typeface="Microsoft YaHei" charset="-122"/>
        </a:defRPr>
      </a:lvl7pPr>
      <a:lvl8pPr marL="3429000" indent="-228600" algn="l" defTabSz="449263" rtl="0" eaLnBrk="0" fontAlgn="base" hangingPunct="0">
        <a:spcBef>
          <a:spcPct val="0"/>
        </a:spcBef>
        <a:spcAft>
          <a:spcPct val="0"/>
        </a:spcAft>
        <a:buClr>
          <a:srgbClr val="000000"/>
        </a:buClr>
        <a:buSzPct val="100000"/>
        <a:buFont typeface="Times New Roman" pitchFamily="16" charset="0"/>
        <a:defRPr sz="3000">
          <a:solidFill>
            <a:srgbClr val="575F6D"/>
          </a:solidFill>
          <a:latin typeface="Century Schoolbook" pitchFamily="16" charset="0"/>
          <a:ea typeface="Microsoft YaHei" charset="-122"/>
        </a:defRPr>
      </a:lvl8pPr>
      <a:lvl9pPr marL="3886200" indent="-228600" algn="l" defTabSz="449263" rtl="0" eaLnBrk="0" fontAlgn="base" hangingPunct="0">
        <a:spcBef>
          <a:spcPct val="0"/>
        </a:spcBef>
        <a:spcAft>
          <a:spcPct val="0"/>
        </a:spcAft>
        <a:buClr>
          <a:srgbClr val="000000"/>
        </a:buClr>
        <a:buSzPct val="100000"/>
        <a:buFont typeface="Times New Roman" pitchFamily="16" charset="0"/>
        <a:defRPr sz="3000">
          <a:solidFill>
            <a:srgbClr val="575F6D"/>
          </a:solidFill>
          <a:latin typeface="Century Schoolbook" pitchFamily="16" charset="0"/>
          <a:ea typeface="Microsoft YaHei" charset="-122"/>
        </a:defRPr>
      </a:lvl9pPr>
    </p:titleStyle>
    <p:bodyStyle>
      <a:lvl1pPr marL="342900" indent="-342900" algn="l" defTabSz="449263" rtl="0" eaLnBrk="0" fontAlgn="base" hangingPunct="0">
        <a:spcBef>
          <a:spcPts val="600"/>
        </a:spcBef>
        <a:spcAft>
          <a:spcPct val="0"/>
        </a:spcAft>
        <a:buClr>
          <a:srgbClr val="000000"/>
        </a:buClr>
        <a:buSzPct val="100000"/>
        <a:buFont typeface="Times New Roman" pitchFamily="18" charset="0"/>
        <a:buChar char="•"/>
        <a:defRPr sz="2400">
          <a:solidFill>
            <a:srgbClr val="000000"/>
          </a:solidFill>
          <a:latin typeface="+mn-lt"/>
          <a:ea typeface="+mn-ea"/>
          <a:cs typeface="+mn-cs"/>
        </a:defRPr>
      </a:lvl1pPr>
      <a:lvl2pPr marL="742950" indent="-285750" algn="l" defTabSz="449263" rtl="0" eaLnBrk="0" fontAlgn="base" hangingPunct="0">
        <a:spcBef>
          <a:spcPts val="525"/>
        </a:spcBef>
        <a:spcAft>
          <a:spcPct val="0"/>
        </a:spcAft>
        <a:buClr>
          <a:srgbClr val="000000"/>
        </a:buClr>
        <a:buSzPct val="100000"/>
        <a:buFont typeface="Times New Roman" pitchFamily="18" charset="0"/>
        <a:buChar char="–"/>
        <a:defRPr sz="2100">
          <a:solidFill>
            <a:srgbClr val="000000"/>
          </a:solidFill>
          <a:latin typeface="+mn-lt"/>
          <a:ea typeface="+mn-ea"/>
        </a:defRPr>
      </a:lvl2pPr>
      <a:lvl3pPr marL="1143000" indent="-228600" algn="l" defTabSz="449263" rtl="0" eaLnBrk="0" fontAlgn="base" hangingPunct="0">
        <a:spcBef>
          <a:spcPts val="450"/>
        </a:spcBef>
        <a:spcAft>
          <a:spcPct val="0"/>
        </a:spcAft>
        <a:buClr>
          <a:srgbClr val="000000"/>
        </a:buClr>
        <a:buSzPct val="100000"/>
        <a:buFont typeface="Times New Roman" pitchFamily="18" charset="0"/>
        <a:buChar char="•"/>
        <a:defRPr sz="2400">
          <a:solidFill>
            <a:srgbClr val="000000"/>
          </a:solidFill>
          <a:latin typeface="+mn-lt"/>
          <a:ea typeface="+mn-ea"/>
        </a:defRPr>
      </a:lvl3pPr>
      <a:lvl4pPr marL="1600200" indent="-228600" algn="l" defTabSz="449263" rtl="0" eaLnBrk="0" fontAlgn="base" hangingPunct="0">
        <a:spcBef>
          <a:spcPts val="450"/>
        </a:spcBef>
        <a:spcAft>
          <a:spcPct val="0"/>
        </a:spcAft>
        <a:buClr>
          <a:srgbClr val="000000"/>
        </a:buClr>
        <a:buSzPct val="100000"/>
        <a:buFont typeface="Times New Roman" pitchFamily="18" charset="0"/>
        <a:buChar char="–"/>
        <a:defRPr sz="2000">
          <a:solidFill>
            <a:srgbClr val="000000"/>
          </a:solidFill>
          <a:latin typeface="+mn-lt"/>
          <a:ea typeface="+mn-ea"/>
        </a:defRPr>
      </a:lvl4pPr>
      <a:lvl5pPr marL="2057400" indent="-228600" algn="l" defTabSz="449263" rtl="0"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mn-lt"/>
          <a:ea typeface="+mn-ea"/>
        </a:defRPr>
      </a:lvl5pPr>
      <a:lvl6pPr marL="2514600" indent="-228600" algn="l" defTabSz="449263" rtl="0" eaLnBrk="0" fontAlgn="base" hangingPunct="0">
        <a:spcBef>
          <a:spcPts val="400"/>
        </a:spcBef>
        <a:spcAft>
          <a:spcPct val="0"/>
        </a:spcAft>
        <a:buClr>
          <a:srgbClr val="000000"/>
        </a:buClr>
        <a:buSzPct val="100000"/>
        <a:buFont typeface="Times New Roman" pitchFamily="16" charset="0"/>
        <a:defRPr sz="1600">
          <a:solidFill>
            <a:srgbClr val="000000"/>
          </a:solidFill>
          <a:latin typeface="+mn-lt"/>
          <a:ea typeface="+mn-ea"/>
        </a:defRPr>
      </a:lvl6pPr>
      <a:lvl7pPr marL="2971800" indent="-228600" algn="l" defTabSz="449263" rtl="0" eaLnBrk="0" fontAlgn="base" hangingPunct="0">
        <a:spcBef>
          <a:spcPts val="400"/>
        </a:spcBef>
        <a:spcAft>
          <a:spcPct val="0"/>
        </a:spcAft>
        <a:buClr>
          <a:srgbClr val="000000"/>
        </a:buClr>
        <a:buSzPct val="100000"/>
        <a:buFont typeface="Times New Roman" pitchFamily="16" charset="0"/>
        <a:defRPr sz="1600">
          <a:solidFill>
            <a:srgbClr val="000000"/>
          </a:solidFill>
          <a:latin typeface="+mn-lt"/>
          <a:ea typeface="+mn-ea"/>
        </a:defRPr>
      </a:lvl7pPr>
      <a:lvl8pPr marL="3429000" indent="-228600" algn="l" defTabSz="449263" rtl="0" eaLnBrk="0" fontAlgn="base" hangingPunct="0">
        <a:spcBef>
          <a:spcPts val="400"/>
        </a:spcBef>
        <a:spcAft>
          <a:spcPct val="0"/>
        </a:spcAft>
        <a:buClr>
          <a:srgbClr val="000000"/>
        </a:buClr>
        <a:buSzPct val="100000"/>
        <a:buFont typeface="Times New Roman" pitchFamily="16" charset="0"/>
        <a:defRPr sz="1600">
          <a:solidFill>
            <a:srgbClr val="000000"/>
          </a:solidFill>
          <a:latin typeface="+mn-lt"/>
          <a:ea typeface="+mn-ea"/>
        </a:defRPr>
      </a:lvl8pPr>
      <a:lvl9pPr marL="3886200" indent="-228600" algn="l" defTabSz="449263" rtl="0" eaLnBrk="0" fontAlgn="base" hangingPunct="0">
        <a:spcBef>
          <a:spcPts val="400"/>
        </a:spcBef>
        <a:spcAft>
          <a:spcPct val="0"/>
        </a:spcAft>
        <a:buClr>
          <a:srgbClr val="000000"/>
        </a:buClr>
        <a:buSzPct val="100000"/>
        <a:buFont typeface="Times New Roman" pitchFamily="16" charset="0"/>
        <a:defRPr sz="1600">
          <a:solidFill>
            <a:srgbClr val="000000"/>
          </a:solidFill>
          <a:latin typeface="+mn-lt"/>
          <a:ea typeface="+mn-ea"/>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53.wmf"/></Relationships>
</file>

<file path=ppt/slides/_rels/slide6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0.jpeg"/></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17" name="Text Box 1"/>
          <p:cNvSpPr txBox="1">
            <a:spLocks noChangeArrowheads="1"/>
          </p:cNvSpPr>
          <p:nvPr/>
        </p:nvSpPr>
        <p:spPr bwMode="auto">
          <a:xfrm>
            <a:off x="1857375" y="1428750"/>
            <a:ext cx="6600825" cy="3589338"/>
          </a:xfrm>
          <a:prstGeom prst="rect">
            <a:avLst/>
          </a:prstGeom>
          <a:noFill/>
          <a:ln w="9525" cap="flat">
            <a:noFill/>
            <a:round/>
            <a:headEnd/>
            <a:tailEnd/>
          </a:ln>
          <a:effectLst/>
        </p:spPr>
        <p:txBody>
          <a:bodyPr lIns="90000" tIns="46800" rIns="90000" bIns="46800" anchor="b"/>
          <a:lstStyle/>
          <a:p>
            <a:pPr algn="ctr" eaLnBrk="1" hangingPunct="1">
              <a:buClr>
                <a:srgbClr val="000000"/>
              </a:buClr>
              <a:buSzPct val="100000"/>
              <a:buFont typeface="Times New Roman" pitchFamily="16" charset="0"/>
              <a:buNone/>
              <a:defRPr/>
            </a:pPr>
            <a:r>
              <a:rPr lang="en-GB" sz="2800" b="1" cap="all" dirty="0">
                <a:solidFill>
                  <a:schemeClr val="tx1"/>
                </a:solidFill>
                <a:ea typeface="Microsoft YaHei" charset="-122"/>
              </a:rPr>
              <a:t> </a:t>
            </a:r>
            <a:endParaRPr lang="fr-FR" sz="2800" dirty="0">
              <a:solidFill>
                <a:schemeClr val="tx1"/>
              </a:solidFill>
              <a:ea typeface="Microsoft YaHei" charset="-122"/>
            </a:endParaRPr>
          </a:p>
          <a:p>
            <a:pPr algn="ctr" eaLnBrk="1" hangingPunct="1">
              <a:buClr>
                <a:srgbClr val="000000"/>
              </a:buClr>
              <a:buSzPct val="100000"/>
              <a:buFont typeface="Times New Roman" pitchFamily="16" charset="0"/>
              <a:buNone/>
              <a:defRPr/>
            </a:pPr>
            <a:r>
              <a:rPr lang="fr-FR" sz="4000" b="1" cap="all" dirty="0">
                <a:solidFill>
                  <a:schemeClr val="tx1"/>
                </a:solidFill>
                <a:ea typeface="Microsoft YaHei" charset="-122"/>
              </a:rPr>
              <a:t>DIRECT CONVERSION :</a:t>
            </a:r>
          </a:p>
          <a:p>
            <a:pPr algn="ctr" eaLnBrk="1" hangingPunct="1">
              <a:buClr>
                <a:srgbClr val="000000"/>
              </a:buClr>
              <a:buSzPct val="100000"/>
              <a:buFont typeface="Times New Roman" pitchFamily="16" charset="0"/>
              <a:buNone/>
              <a:defRPr/>
            </a:pPr>
            <a:r>
              <a:rPr lang="fr-FR" sz="4000" b="1" cap="all" dirty="0">
                <a:solidFill>
                  <a:schemeClr val="tx1"/>
                </a:solidFill>
                <a:ea typeface="Microsoft YaHei" charset="-122"/>
              </a:rPr>
              <a:t>REPLICATIONS</a:t>
            </a:r>
          </a:p>
          <a:p>
            <a:pPr algn="ctr" eaLnBrk="1" hangingPunct="1">
              <a:buClr>
                <a:srgbClr val="000000"/>
              </a:buClr>
              <a:buSzPct val="100000"/>
              <a:buFont typeface="Times New Roman" pitchFamily="16" charset="0"/>
              <a:buNone/>
              <a:defRPr/>
            </a:pPr>
            <a:endParaRPr lang="fr-FR" sz="4000" b="1" cap="all" dirty="0">
              <a:solidFill>
                <a:schemeClr val="tx1"/>
              </a:solidFill>
              <a:ea typeface="Microsoft YaHei" charset="-122"/>
            </a:endParaRPr>
          </a:p>
          <a:p>
            <a:pPr algn="ctr" eaLnBrk="1" hangingPunct="1">
              <a:buClr>
                <a:srgbClr val="000000"/>
              </a:buClr>
              <a:buSzPct val="100000"/>
              <a:defRPr/>
            </a:pPr>
            <a:r>
              <a:rPr lang="fr-FR" sz="1600" dirty="0">
                <a:solidFill>
                  <a:srgbClr val="000000"/>
                </a:solidFill>
                <a:latin typeface="Arial" panose="020B0604020202020204" pitchFamily="34" charset="0"/>
                <a:ea typeface="SimSun" panose="02010600030101010101" pitchFamily="2" charset="-122"/>
              </a:rPr>
              <a:t>14th </a:t>
            </a:r>
            <a:r>
              <a:rPr lang="fr-FR" sz="1600" dirty="0" err="1">
                <a:solidFill>
                  <a:srgbClr val="000000"/>
                </a:solidFill>
                <a:latin typeface="Arial" panose="020B0604020202020204" pitchFamily="34" charset="0"/>
                <a:ea typeface="SimSun" panose="02010600030101010101" pitchFamily="2" charset="-122"/>
              </a:rPr>
              <a:t>IWAHLM</a:t>
            </a:r>
            <a:r>
              <a:rPr lang="fr-FR" sz="1600" dirty="0">
                <a:solidFill>
                  <a:srgbClr val="000000"/>
                </a:solidFill>
                <a:latin typeface="Arial" panose="020B0604020202020204" pitchFamily="34" charset="0"/>
                <a:ea typeface="SimSun" panose="02010600030101010101" pitchFamily="2" charset="-122"/>
              </a:rPr>
              <a:t>  2021 Assisi</a:t>
            </a:r>
            <a:endParaRPr lang="fr-FR" sz="1600" dirty="0">
              <a:solidFill>
                <a:schemeClr val="tx1"/>
              </a:solidFill>
              <a:ea typeface="Microsoft YaHei" charset="-122"/>
            </a:endParaRPr>
          </a:p>
          <a:p>
            <a:pPr algn="ctr" eaLnBrk="1" hangingPunct="1">
              <a:buClr>
                <a:srgbClr val="000000"/>
              </a:buClr>
              <a:buSzPct val="100000"/>
              <a:buFont typeface="Times New Roman" pitchFamily="16" charset="0"/>
              <a:buNone/>
              <a:defRPr/>
            </a:pPr>
            <a:r>
              <a:rPr lang="en-GB" sz="1400" b="1" dirty="0">
                <a:solidFill>
                  <a:schemeClr val="tx1"/>
                </a:solidFill>
                <a:ea typeface="Microsoft YaHei" charset="-122"/>
              </a:rPr>
              <a:t> </a:t>
            </a:r>
            <a:endParaRPr lang="fr-FR" sz="1400" dirty="0">
              <a:solidFill>
                <a:schemeClr val="tx1"/>
              </a:solidFill>
              <a:ea typeface="Microsoft YaHei" charset="-122"/>
            </a:endParaRPr>
          </a:p>
          <a:p>
            <a:pPr algn="ctr" eaLnBrk="1" hangingPunct="1">
              <a:buClr>
                <a:srgbClr val="000000"/>
              </a:buClr>
              <a:buSzPct val="100000"/>
              <a:buFont typeface="Times New Roman" panose="02020603050405020304" pitchFamily="18" charset="0"/>
              <a:buNone/>
              <a:defRPr/>
            </a:pPr>
            <a:r>
              <a:rPr lang="fr-FR" sz="1400" dirty="0">
                <a:solidFill>
                  <a:schemeClr val="tx1"/>
                </a:solidFill>
              </a:rPr>
              <a:t>Fabrice David</a:t>
            </a:r>
          </a:p>
          <a:p>
            <a:pPr algn="ctr" eaLnBrk="1" hangingPunct="1">
              <a:buClr>
                <a:srgbClr val="000000"/>
              </a:buClr>
              <a:buSzPct val="100000"/>
              <a:buFont typeface="Times New Roman" panose="02020603050405020304" pitchFamily="18" charset="0"/>
              <a:buNone/>
              <a:defRPr/>
            </a:pPr>
            <a:r>
              <a:rPr lang="fr-FR" sz="1400" dirty="0">
                <a:solidFill>
                  <a:schemeClr val="tx1"/>
                </a:solidFill>
              </a:rPr>
              <a:t> </a:t>
            </a:r>
            <a:r>
              <a:rPr lang="fr-FR" sz="1400" baseline="30000" dirty="0">
                <a:solidFill>
                  <a:schemeClr val="tx1"/>
                </a:solidFill>
              </a:rPr>
              <a:t> </a:t>
            </a:r>
            <a:r>
              <a:rPr lang="fr-FR" sz="1400" dirty="0">
                <a:solidFill>
                  <a:schemeClr val="tx1"/>
                </a:solidFill>
              </a:rPr>
              <a:t>Laboratoire de Recherches Associatives, France</a:t>
            </a:r>
          </a:p>
          <a:p>
            <a:pPr algn="ctr" eaLnBrk="1" hangingPunct="1">
              <a:buClr>
                <a:srgbClr val="000000"/>
              </a:buClr>
              <a:buSzPct val="100000"/>
              <a:buFont typeface="Times New Roman" panose="02020603050405020304" pitchFamily="18" charset="0"/>
              <a:buNone/>
              <a:defRPr/>
            </a:pPr>
            <a:r>
              <a:rPr lang="fr-FR" sz="1400" dirty="0">
                <a:solidFill>
                  <a:schemeClr val="tx1"/>
                </a:solidFill>
              </a:rPr>
              <a:t>davidfa95130@orange.fr</a:t>
            </a:r>
            <a:r>
              <a:rPr lang="fr-FR" dirty="0">
                <a:solidFill>
                  <a:srgbClr val="000000"/>
                </a:solidFill>
                <a:latin typeface="Arial" panose="020B0604020202020204" pitchFamily="34" charset="0"/>
                <a:ea typeface="SimSun" panose="02010600030101010101" pitchFamily="2" charset="-122"/>
              </a:rPr>
              <a:t> </a:t>
            </a:r>
            <a:endParaRPr lang="fr-FR" dirty="0">
              <a:latin typeface="Calibri" panose="020F0502020204030204" pitchFamily="34" charset="0"/>
              <a:ea typeface="SimSun" panose="02010600030101010101" pitchFamily="2" charset="-122"/>
            </a:endParaRPr>
          </a:p>
          <a:p>
            <a:pPr algn="ctr">
              <a:lnSpc>
                <a:spcPct val="115000"/>
              </a:lnSpc>
              <a:spcAft>
                <a:spcPts val="1000"/>
              </a:spcAft>
              <a:defRPr/>
            </a:pPr>
            <a:endParaRPr lang="fr-FR" dirty="0">
              <a:latin typeface="Calibri" panose="020F0502020204030204" pitchFamily="34" charset="0"/>
              <a:ea typeface="SimSun" panose="02010600030101010101" pitchFamily="2" charset="-122"/>
            </a:endParaRPr>
          </a:p>
        </p:txBody>
      </p:sp>
      <p:sp>
        <p:nvSpPr>
          <p:cNvPr id="4099" name="Rectangle 2"/>
          <p:cNvSpPr>
            <a:spLocks noChangeArrowheads="1"/>
          </p:cNvSpPr>
          <p:nvPr/>
        </p:nvSpPr>
        <p:spPr bwMode="auto">
          <a:xfrm>
            <a:off x="4479925" y="1300163"/>
            <a:ext cx="40528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itchFamily="18" charset="0"/>
              <a:buNone/>
            </a:pPr>
            <a:endParaRPr lang="fr-FR" altLang="fr-FR"/>
          </a:p>
        </p:txBody>
      </p:sp>
    </p:spTree>
  </p:cSld>
  <p:clrMapOvr>
    <a:masterClrMapping/>
  </p:clrMapOvr>
  <p:transition advTm="1024"/>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15888"/>
            <a:ext cx="7947025" cy="561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5363" name="ZoneTexte 3"/>
          <p:cNvSpPr txBox="1">
            <a:spLocks noChangeArrowheads="1"/>
          </p:cNvSpPr>
          <p:nvPr/>
        </p:nvSpPr>
        <p:spPr bwMode="auto">
          <a:xfrm>
            <a:off x="900113" y="5589588"/>
            <a:ext cx="718185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2400">
              <a:spcBef>
                <a:spcPts val="60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9pPr>
          </a:lstStyle>
          <a:p>
            <a:pPr algn="just" eaLnBrk="1" hangingPunct="1">
              <a:lnSpc>
                <a:spcPct val="115000"/>
              </a:lnSpc>
              <a:spcBef>
                <a:spcPct val="0"/>
              </a:spcBef>
              <a:spcAft>
                <a:spcPts val="1000"/>
              </a:spcAft>
              <a:buFont typeface="Times New Roman" pitchFamily="18" charset="0"/>
              <a:buNone/>
            </a:pPr>
            <a:r>
              <a:rPr lang="en-US" altLang="fr-FR" sz="800">
                <a:latin typeface="Arial" charset="0"/>
                <a:cs typeface="Times New Roman" pitchFamily="18" charset="0"/>
              </a:rPr>
              <a:t>Take the example of a photovoltaic cell (solar cell). Photons in visible light have an energy of about 2 eV. When the junction of a photovoltaic cell is struck by visible light, electrons are excited and go into a higher energy state. The separation of electrons and electronic vacancies in the junction area produces an electric current in the outer circuit.</a:t>
            </a:r>
          </a:p>
          <a:p>
            <a:pPr algn="just" eaLnBrk="1" hangingPunct="1">
              <a:lnSpc>
                <a:spcPct val="115000"/>
              </a:lnSpc>
              <a:spcBef>
                <a:spcPct val="0"/>
              </a:spcBef>
              <a:spcAft>
                <a:spcPts val="1000"/>
              </a:spcAft>
              <a:buFont typeface="Times New Roman" pitchFamily="18" charset="0"/>
              <a:buNone/>
            </a:pPr>
            <a:r>
              <a:rPr lang="en-US" altLang="fr-FR" sz="800">
                <a:latin typeface="Arial" charset="0"/>
                <a:cs typeface="Times New Roman" pitchFamily="18" charset="0"/>
              </a:rPr>
              <a:t>Beta rays can also be used to generate electricity in "Radiovoltaic" cells. This is the specialty of our friend Pr. Georges Miley</a:t>
            </a:r>
            <a:r>
              <a:rPr lang="fr-FR" altLang="fr-FR" sz="800">
                <a:latin typeface="Arial" charset="0"/>
                <a:ea typeface="SimSun" pitchFamily="2" charset="-122"/>
              </a:rPr>
              <a:t>. </a:t>
            </a:r>
            <a:endParaRPr lang="fr-FR" altLang="fr-FR" sz="800">
              <a:solidFill>
                <a:schemeClr val="bg1"/>
              </a:solidFill>
              <a:latin typeface="Calibri" pitchFamily="34" charset="0"/>
              <a:ea typeface="SimSun"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73625" y="12930188"/>
            <a:ext cx="15240000" cy="1143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3" y="142875"/>
            <a:ext cx="8572500" cy="642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625" y="357188"/>
            <a:ext cx="8382000" cy="628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538" y="2565400"/>
            <a:ext cx="4298950" cy="391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843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260350"/>
            <a:ext cx="3752850" cy="372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8436" name="Text Box 3"/>
          <p:cNvSpPr txBox="1">
            <a:spLocks noChangeArrowheads="1"/>
          </p:cNvSpPr>
          <p:nvPr/>
        </p:nvSpPr>
        <p:spPr bwMode="auto">
          <a:xfrm>
            <a:off x="6875463" y="836613"/>
            <a:ext cx="1441450"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Bef>
                <a:spcPts val="600"/>
              </a:spcBef>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rgbClr val="000000"/>
                </a:solidFill>
                <a:latin typeface="Century Schoolbook" pitchFamily="16" charset="0"/>
                <a:ea typeface="Microsoft YaHei" pitchFamily="34" charset="-122"/>
              </a:defRPr>
            </a:lvl9pPr>
          </a:lstStyle>
          <a:p>
            <a:pPr eaLnBrk="1" hangingPunct="1">
              <a:spcBef>
                <a:spcPct val="0"/>
              </a:spcBef>
              <a:buClrTx/>
              <a:buFontTx/>
              <a:buNone/>
            </a:pPr>
            <a:r>
              <a:rPr lang="fr-FR" altLang="fr-FR" sz="1800">
                <a:latin typeface="Arial" charset="0"/>
              </a:rPr>
              <a:t>Silicon wafer</a:t>
            </a:r>
          </a:p>
        </p:txBody>
      </p:sp>
      <p:sp>
        <p:nvSpPr>
          <p:cNvPr id="18437" name="Text Box 4"/>
          <p:cNvSpPr txBox="1">
            <a:spLocks noChangeArrowheads="1"/>
          </p:cNvSpPr>
          <p:nvPr/>
        </p:nvSpPr>
        <p:spPr bwMode="auto">
          <a:xfrm>
            <a:off x="5003800" y="1700213"/>
            <a:ext cx="1512888"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Bef>
                <a:spcPts val="600"/>
              </a:spcBef>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rgbClr val="000000"/>
                </a:solidFill>
                <a:latin typeface="Century Schoolbook" pitchFamily="16" charset="0"/>
                <a:ea typeface="Microsoft YaHei" pitchFamily="34" charset="-122"/>
              </a:defRPr>
            </a:lvl9pPr>
          </a:lstStyle>
          <a:p>
            <a:pPr eaLnBrk="1" hangingPunct="1">
              <a:spcBef>
                <a:spcPct val="0"/>
              </a:spcBef>
              <a:buClrTx/>
              <a:buFontTx/>
              <a:buNone/>
            </a:pPr>
            <a:r>
              <a:rPr lang="fr-FR" altLang="fr-FR" sz="1800">
                <a:latin typeface="Arial" charset="0"/>
              </a:rPr>
              <a:t>Palladium film</a:t>
            </a:r>
          </a:p>
        </p:txBody>
      </p:sp>
      <p:sp>
        <p:nvSpPr>
          <p:cNvPr id="18438" name="Text Box 5"/>
          <p:cNvSpPr txBox="1">
            <a:spLocks noChangeArrowheads="1"/>
          </p:cNvSpPr>
          <p:nvPr/>
        </p:nvSpPr>
        <p:spPr bwMode="auto">
          <a:xfrm>
            <a:off x="3492500" y="4941888"/>
            <a:ext cx="1295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Bef>
                <a:spcPts val="600"/>
              </a:spcBef>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rgbClr val="000000"/>
                </a:solidFill>
                <a:latin typeface="Century Schoolbook" pitchFamily="16" charset="0"/>
                <a:ea typeface="Microsoft YaHei" pitchFamily="34" charset="-122"/>
              </a:defRPr>
            </a:lvl9pPr>
          </a:lstStyle>
          <a:p>
            <a:pPr eaLnBrk="1" hangingPunct="1">
              <a:spcBef>
                <a:spcPct val="0"/>
              </a:spcBef>
              <a:buClrTx/>
              <a:buFontTx/>
              <a:buNone/>
            </a:pPr>
            <a:r>
              <a:rPr lang="fr-FR" altLang="fr-FR" sz="1800">
                <a:latin typeface="Arial" charset="0"/>
              </a:rPr>
              <a:t>anode</a:t>
            </a:r>
          </a:p>
        </p:txBody>
      </p:sp>
      <p:cxnSp>
        <p:nvCxnSpPr>
          <p:cNvPr id="18439" name="AutoShape 6"/>
          <p:cNvCxnSpPr>
            <a:cxnSpLocks noChangeShapeType="1"/>
          </p:cNvCxnSpPr>
          <p:nvPr/>
        </p:nvCxnSpPr>
        <p:spPr bwMode="auto">
          <a:xfrm flipV="1">
            <a:off x="4211638" y="4005263"/>
            <a:ext cx="1368425" cy="1079500"/>
          </a:xfrm>
          <a:prstGeom prst="straightConnector1">
            <a:avLst/>
          </a:prstGeom>
          <a:noFill/>
          <a:ln w="34920" cap="sq">
            <a:solidFill>
              <a:srgbClr val="000000"/>
            </a:solidFill>
            <a:miter lim="800000"/>
            <a:headEnd/>
            <a:tailEnd type="arrow" w="med" len="med"/>
          </a:ln>
          <a:effectLst>
            <a:outerShdw dist="20160" dir="5400000" algn="ctr" rotWithShape="0">
              <a:srgbClr val="000000">
                <a:alpha val="42032"/>
              </a:srgbClr>
            </a:outerShdw>
          </a:effectLst>
          <a:extLst>
            <a:ext uri="{909E8E84-426E-40DD-AFC4-6F175D3DCCD1}">
              <a14:hiddenFill xmlns:a14="http://schemas.microsoft.com/office/drawing/2010/main">
                <a:noFill/>
              </a14:hiddenFill>
            </a:ext>
          </a:extLst>
        </p:spPr>
      </p:cxnSp>
      <p:cxnSp>
        <p:nvCxnSpPr>
          <p:cNvPr id="18440" name="AutoShape 7"/>
          <p:cNvCxnSpPr>
            <a:cxnSpLocks noChangeShapeType="1"/>
          </p:cNvCxnSpPr>
          <p:nvPr/>
        </p:nvCxnSpPr>
        <p:spPr bwMode="auto">
          <a:xfrm>
            <a:off x="5795963" y="2133600"/>
            <a:ext cx="1016000" cy="1447800"/>
          </a:xfrm>
          <a:prstGeom prst="straightConnector1">
            <a:avLst/>
          </a:prstGeom>
          <a:noFill/>
          <a:ln w="34920" cap="sq">
            <a:solidFill>
              <a:srgbClr val="000000"/>
            </a:solidFill>
            <a:miter lim="800000"/>
            <a:headEnd/>
            <a:tailEnd type="arrow" w="med" len="med"/>
          </a:ln>
          <a:effectLst>
            <a:outerShdw dist="20160" dir="5400000" algn="ctr" rotWithShape="0">
              <a:srgbClr val="000000">
                <a:alpha val="42032"/>
              </a:srgbClr>
            </a:outerShdw>
          </a:effectLst>
          <a:extLst>
            <a:ext uri="{909E8E84-426E-40DD-AFC4-6F175D3DCCD1}">
              <a14:hiddenFill xmlns:a14="http://schemas.microsoft.com/office/drawing/2010/main">
                <a:noFill/>
              </a14:hiddenFill>
            </a:ext>
          </a:extLst>
        </p:spPr>
      </p:cxnSp>
      <p:cxnSp>
        <p:nvCxnSpPr>
          <p:cNvPr id="18441" name="AutoShape 8"/>
          <p:cNvCxnSpPr>
            <a:cxnSpLocks noChangeShapeType="1"/>
          </p:cNvCxnSpPr>
          <p:nvPr/>
        </p:nvCxnSpPr>
        <p:spPr bwMode="auto">
          <a:xfrm>
            <a:off x="7162800" y="1484313"/>
            <a:ext cx="144463" cy="1658937"/>
          </a:xfrm>
          <a:prstGeom prst="straightConnector1">
            <a:avLst/>
          </a:prstGeom>
          <a:noFill/>
          <a:ln w="34920" cap="sq">
            <a:solidFill>
              <a:srgbClr val="000000"/>
            </a:solidFill>
            <a:miter lim="800000"/>
            <a:headEnd/>
            <a:tailEnd type="arrow" w="med" len="med"/>
          </a:ln>
          <a:effectLst>
            <a:outerShdw dist="20160" dir="5400000" algn="ctr" rotWithShape="0">
              <a:srgbClr val="000000">
                <a:alpha val="42032"/>
              </a:srgbClr>
            </a:outerShdw>
          </a:effectLst>
          <a:extLst>
            <a:ext uri="{909E8E84-426E-40DD-AFC4-6F175D3DCCD1}">
              <a14:hiddenFill xmlns:a14="http://schemas.microsoft.com/office/drawing/2010/main">
                <a:noFill/>
              </a14:hiddenFill>
            </a:ext>
          </a:extLst>
        </p:spPr>
      </p:cxnSp>
      <p:sp>
        <p:nvSpPr>
          <p:cNvPr id="18442" name="Rectangle 9"/>
          <p:cNvSpPr>
            <a:spLocks noChangeArrowheads="1"/>
          </p:cNvSpPr>
          <p:nvPr/>
        </p:nvSpPr>
        <p:spPr bwMode="auto">
          <a:xfrm>
            <a:off x="346075" y="4005263"/>
            <a:ext cx="3146425" cy="274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ts val="60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9pPr>
          </a:lstStyle>
          <a:p>
            <a:pPr algn="just">
              <a:lnSpc>
                <a:spcPct val="115000"/>
              </a:lnSpc>
              <a:spcBef>
                <a:spcPct val="0"/>
              </a:spcBef>
              <a:spcAft>
                <a:spcPts val="1000"/>
              </a:spcAft>
              <a:buFont typeface="Times New Roman" pitchFamily="18" charset="0"/>
              <a:buNone/>
            </a:pPr>
            <a:r>
              <a:rPr lang="en-US" altLang="fr-FR" sz="800">
                <a:solidFill>
                  <a:schemeClr val="tx1"/>
                </a:solidFill>
                <a:latin typeface="Arial" charset="0"/>
              </a:rPr>
              <a:t>A diode is basically a surface of contact with a metal (electronic conductor) and a semiconductor.</a:t>
            </a:r>
          </a:p>
          <a:p>
            <a:pPr algn="just">
              <a:lnSpc>
                <a:spcPct val="115000"/>
              </a:lnSpc>
              <a:spcAft>
                <a:spcPts val="1000"/>
              </a:spcAft>
              <a:buFont typeface="Times New Roman" pitchFamily="18" charset="0"/>
              <a:buNone/>
            </a:pPr>
            <a:r>
              <a:rPr lang="en-US" altLang="fr-FR" sz="800">
                <a:solidFill>
                  <a:schemeClr val="tx1"/>
                </a:solidFill>
                <a:latin typeface="Arial" charset="0"/>
              </a:rPr>
              <a:t> </a:t>
            </a:r>
            <a:r>
              <a:rPr lang="en-US" altLang="fr-FR" sz="800">
                <a:latin typeface="Arial" charset="0"/>
                <a:cs typeface="Times New Roman" pitchFamily="18" charset="0"/>
              </a:rPr>
              <a:t>In a patent of May 22, 1990 N ° FR2662537A1, I imagined a diode formed by a junction between a palladium film and a semiconductor silicon wafer. By charging the palladium film by electrolysis of heavy water, I hypothesized that the energy emitted by low-energy nuclear reactions should excite the electrons at the junction, and that we should observe an electric power.</a:t>
            </a:r>
            <a:endParaRPr lang="fr-FR" altLang="fr-FR" sz="800">
              <a:latin typeface="Calibri" pitchFamily="34" charset="0"/>
              <a:ea typeface="SimSun" pitchFamily="2" charset="-122"/>
            </a:endParaRPr>
          </a:p>
          <a:p>
            <a:pPr algn="just">
              <a:lnSpc>
                <a:spcPct val="115000"/>
              </a:lnSpc>
              <a:spcAft>
                <a:spcPts val="1000"/>
              </a:spcAft>
              <a:buFont typeface="Times New Roman" pitchFamily="18" charset="0"/>
              <a:buNone/>
            </a:pPr>
            <a:r>
              <a:rPr lang="en-US" altLang="fr-FR" sz="800">
                <a:latin typeface="Arial" charset="0"/>
                <a:cs typeface="Times New Roman" pitchFamily="18" charset="0"/>
              </a:rPr>
              <a:t>Please notice that the electric field is very important at the junction in a diode. For example, in a 1 micron thick junction, with a bias voltage of 1 volt, there is an electric field of one megavolt per meter. This electric field could help compress the deuterium nuclei in the junction area.</a:t>
            </a:r>
            <a:endParaRPr lang="fr-FR" altLang="fr-FR" sz="800">
              <a:latin typeface="Calibri" pitchFamily="34" charset="0"/>
              <a:ea typeface="SimSun" pitchFamily="2" charset="-122"/>
            </a:endParaRPr>
          </a:p>
          <a:p>
            <a:pPr algn="just">
              <a:lnSpc>
                <a:spcPct val="115000"/>
              </a:lnSpc>
              <a:spcBef>
                <a:spcPct val="0"/>
              </a:spcBef>
              <a:spcAft>
                <a:spcPts val="1000"/>
              </a:spcAft>
              <a:buFont typeface="Times New Roman" pitchFamily="18" charset="0"/>
              <a:buNone/>
            </a:pPr>
            <a:endParaRPr lang="fr-FR" altLang="fr-FR" sz="800">
              <a:solidFill>
                <a:schemeClr val="bg1"/>
              </a:solidFill>
              <a:latin typeface="Calibri" pitchFamily="34" charset="0"/>
              <a:ea typeface="SimSun" pitchFamily="2" charset="-122"/>
            </a:endParaRP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25" y="571500"/>
            <a:ext cx="7110413" cy="568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0483" name="ZoneTexte 3"/>
          <p:cNvSpPr txBox="1">
            <a:spLocks noChangeArrowheads="1"/>
          </p:cNvSpPr>
          <p:nvPr/>
        </p:nvSpPr>
        <p:spPr bwMode="auto">
          <a:xfrm>
            <a:off x="250825" y="333375"/>
            <a:ext cx="2520950" cy="20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15000"/>
              </a:lnSpc>
              <a:spcAft>
                <a:spcPts val="1000"/>
              </a:spcAft>
              <a:buClr>
                <a:srgbClr val="000000"/>
              </a:buClr>
              <a:buSzPct val="100000"/>
              <a:buFont typeface="Times New Roman" pitchFamily="18" charset="0"/>
              <a:buNone/>
            </a:pPr>
            <a:r>
              <a:rPr lang="fr-FR" altLang="fr-FR" sz="2000" b="1">
                <a:solidFill>
                  <a:srgbClr val="000000"/>
                </a:solidFill>
                <a:cs typeface="Times New Roman" pitchFamily="18" charset="0"/>
              </a:rPr>
              <a:t>FUSION DIODE MARK I</a:t>
            </a:r>
            <a:endParaRPr lang="fr-FR" altLang="fr-FR" sz="2000" b="1">
              <a:latin typeface="Calibri" pitchFamily="34" charset="0"/>
              <a:ea typeface="SimSun" pitchFamily="2" charset="-122"/>
            </a:endParaRPr>
          </a:p>
          <a:p>
            <a:pPr algn="just" eaLnBrk="1" hangingPunct="1">
              <a:lnSpc>
                <a:spcPct val="115000"/>
              </a:lnSpc>
              <a:spcAft>
                <a:spcPts val="1000"/>
              </a:spcAft>
              <a:buClr>
                <a:srgbClr val="000000"/>
              </a:buClr>
              <a:buSzPct val="100000"/>
              <a:buFont typeface="Times New Roman" pitchFamily="18" charset="0"/>
              <a:buNone/>
            </a:pPr>
            <a:r>
              <a:rPr lang="fr-FR" altLang="fr-FR" sz="800">
                <a:solidFill>
                  <a:srgbClr val="000000"/>
                </a:solidFill>
                <a:cs typeface="Times New Roman" pitchFamily="18" charset="0"/>
              </a:rPr>
              <a:t> </a:t>
            </a:r>
            <a:endParaRPr lang="fr-FR" altLang="fr-FR" sz="800">
              <a:latin typeface="Calibri" pitchFamily="34" charset="0"/>
              <a:ea typeface="SimSun" pitchFamily="2" charset="-122"/>
            </a:endParaRPr>
          </a:p>
          <a:p>
            <a:pPr algn="just" eaLnBrk="1" hangingPunct="1">
              <a:lnSpc>
                <a:spcPct val="115000"/>
              </a:lnSpc>
              <a:spcAft>
                <a:spcPts val="1000"/>
              </a:spcAft>
              <a:buClr>
                <a:srgbClr val="000000"/>
              </a:buClr>
              <a:buSzPct val="100000"/>
              <a:buFont typeface="Times New Roman" pitchFamily="18" charset="0"/>
              <a:buNone/>
            </a:pPr>
            <a:r>
              <a:rPr lang="fr-FR" altLang="fr-FR" sz="800">
                <a:solidFill>
                  <a:srgbClr val="000000"/>
                </a:solidFill>
                <a:cs typeface="Times New Roman" pitchFamily="18" charset="0"/>
              </a:rPr>
              <a:t> </a:t>
            </a:r>
            <a:r>
              <a:rPr lang="en-US" altLang="fr-FR" sz="800">
                <a:solidFill>
                  <a:srgbClr val="000000"/>
                </a:solidFill>
                <a:cs typeface="Times New Roman" pitchFamily="18" charset="0"/>
              </a:rPr>
              <a:t>The first experiments with palladium deposited by electrolysis of a solution of palladium in aqua regia did not result in the observation of self-polarization</a:t>
            </a:r>
            <a:endParaRPr lang="fr-FR" altLang="fr-FR" sz="800">
              <a:latin typeface="Calibri" pitchFamily="34" charset="0"/>
              <a:ea typeface="SimSun" pitchFamily="2" charset="-122"/>
            </a:endParaRPr>
          </a:p>
          <a:p>
            <a:pPr algn="just">
              <a:lnSpc>
                <a:spcPct val="115000"/>
              </a:lnSpc>
              <a:spcAft>
                <a:spcPts val="1000"/>
              </a:spcAft>
            </a:pPr>
            <a:r>
              <a:rPr lang="en-US" altLang="fr-FR">
                <a:solidFill>
                  <a:srgbClr val="000000"/>
                </a:solidFill>
                <a:cs typeface="Times New Roman" pitchFamily="18" charset="0"/>
              </a:rPr>
              <a:t>.</a:t>
            </a:r>
            <a:endParaRPr lang="fr-FR" altLang="fr-FR">
              <a:latin typeface="Calibri" pitchFamily="34" charset="0"/>
              <a:ea typeface="SimSun" pitchFamily="2" charset="-122"/>
            </a:endParaRP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Fabrice DAVID\Documents\Photos 2\2007_0205afficheschainehumain\2017 29 juin nathan fusion diode pyramid\P10208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17025" cy="691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Fabrice DAVID\Documents\Mes images scientifiques\Codeposition eurobio 199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813" y="714375"/>
            <a:ext cx="6832600" cy="544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ZoneTexte 1"/>
          <p:cNvSpPr txBox="1">
            <a:spLocks noChangeArrowheads="1"/>
          </p:cNvSpPr>
          <p:nvPr/>
        </p:nvSpPr>
        <p:spPr bwMode="auto">
          <a:xfrm>
            <a:off x="2339975" y="5949950"/>
            <a:ext cx="3455988"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15000"/>
              </a:lnSpc>
              <a:spcAft>
                <a:spcPts val="1000"/>
              </a:spcAft>
              <a:buClr>
                <a:srgbClr val="000000"/>
              </a:buClr>
              <a:buSzPct val="100000"/>
              <a:buFont typeface="Times New Roman" pitchFamily="18" charset="0"/>
              <a:buNone/>
            </a:pPr>
            <a:r>
              <a:rPr lang="fr-FR" altLang="fr-FR" sz="1000">
                <a:solidFill>
                  <a:srgbClr val="000000"/>
                </a:solidFill>
                <a:cs typeface="Times New Roman" pitchFamily="18" charset="0"/>
              </a:rPr>
              <a:t> </a:t>
            </a:r>
            <a:r>
              <a:rPr lang="en-US" altLang="fr-FR" sz="1000">
                <a:solidFill>
                  <a:srgbClr val="000000"/>
                </a:solidFill>
                <a:cs typeface="Times New Roman" pitchFamily="18" charset="0"/>
              </a:rPr>
              <a:t>Recording gammas and neutrons around mark 1 </a:t>
            </a:r>
            <a:endParaRPr lang="fr-FR" altLang="fr-FR" sz="1000">
              <a:latin typeface="Calibri" pitchFamily="34" charset="0"/>
              <a:ea typeface="SimSun"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250825" y="260350"/>
            <a:ext cx="2305050" cy="610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15000"/>
              </a:lnSpc>
              <a:spcAft>
                <a:spcPts val="1000"/>
              </a:spcAft>
              <a:buClr>
                <a:srgbClr val="000000"/>
              </a:buClr>
              <a:buSzPct val="100000"/>
              <a:buFont typeface="Times New Roman" pitchFamily="18" charset="0"/>
              <a:buNone/>
            </a:pPr>
            <a:r>
              <a:rPr lang="fr-FR" altLang="fr-FR" sz="2000" b="1">
                <a:solidFill>
                  <a:schemeClr val="tx1"/>
                </a:solidFill>
                <a:cs typeface="Times New Roman" pitchFamily="18" charset="0"/>
              </a:rPr>
              <a:t>FUSION DIODE MARK II</a:t>
            </a:r>
            <a:endParaRPr lang="fr-FR" altLang="fr-FR" sz="800">
              <a:solidFill>
                <a:schemeClr val="tx1"/>
              </a:solidFill>
              <a:latin typeface="Calibri" pitchFamily="34" charset="0"/>
              <a:ea typeface="SimSun" pitchFamily="2" charset="-122"/>
            </a:endParaRPr>
          </a:p>
          <a:p>
            <a:pPr algn="just">
              <a:lnSpc>
                <a:spcPct val="115000"/>
              </a:lnSpc>
              <a:spcAft>
                <a:spcPts val="1000"/>
              </a:spcAft>
            </a:pPr>
            <a:r>
              <a:rPr lang="en-US" altLang="fr-FR" sz="800">
                <a:solidFill>
                  <a:srgbClr val="000000"/>
                </a:solidFill>
                <a:cs typeface="Times New Roman" pitchFamily="18" charset="0"/>
              </a:rPr>
              <a:t>I prepared another model of fusion diode, based on the patent FR2729249A1 entitled  "Process for preparing tritiated waste for treatment and treatment device" from January 11, 1995. This model consists of a very resistant stainless steel tube internally lined with a plastic tube. (High pressure liquid chromatography or HPLC tube) This tube can withstand pressure over 1000 bar.</a:t>
            </a:r>
            <a:endParaRPr lang="fr-FR" altLang="fr-FR" sz="800">
              <a:latin typeface="Calibri" pitchFamily="34" charset="0"/>
              <a:ea typeface="SimSun" pitchFamily="2" charset="-122"/>
            </a:endParaRPr>
          </a:p>
          <a:p>
            <a:pPr algn="just">
              <a:lnSpc>
                <a:spcPct val="115000"/>
              </a:lnSpc>
              <a:spcAft>
                <a:spcPts val="1000"/>
              </a:spcAft>
            </a:pPr>
            <a:r>
              <a:rPr lang="en-US" altLang="fr-FR" sz="800">
                <a:solidFill>
                  <a:srgbClr val="000000"/>
                </a:solidFill>
                <a:cs typeface="Times New Roman" pitchFamily="18" charset="0"/>
              </a:rPr>
              <a:t>The active medium consists of a gradient of silicon powder and nickel powder. We first apply a layer of pure nickel powder powder, then a layer composed of 9 parts of nickel and one part of silicon powder, and so on until pure nickel powder.</a:t>
            </a:r>
            <a:endParaRPr lang="fr-FR" altLang="fr-FR" sz="800">
              <a:latin typeface="Calibri" pitchFamily="34" charset="0"/>
              <a:ea typeface="SimSun" pitchFamily="2" charset="-122"/>
            </a:endParaRPr>
          </a:p>
          <a:p>
            <a:pPr algn="just">
              <a:lnSpc>
                <a:spcPct val="115000"/>
              </a:lnSpc>
              <a:spcAft>
                <a:spcPts val="1000"/>
              </a:spcAft>
            </a:pPr>
            <a:r>
              <a:rPr lang="en-US" altLang="fr-FR" sz="800">
                <a:solidFill>
                  <a:srgbClr val="000000"/>
                </a:solidFill>
                <a:cs typeface="Times New Roman" pitchFamily="18" charset="0"/>
              </a:rPr>
              <a:t>Deuterium under pressure is produced by the reaction between a 20 mm long sodium cylinder placed on one side of the powder and a few drops of heavy water placed on the silicon side before tightening the tube caps. The diode is obviously placed in a steel shatterproof container. We observe a self-polarization of 0.5 volts, which cannot be measured for very long because the internal pressure causes the insulating plastic to flow. This very poorly designed diode is only mentioned for the record.</a:t>
            </a:r>
            <a:endParaRPr lang="fr-FR" altLang="fr-FR" sz="800">
              <a:latin typeface="Calibri" pitchFamily="34" charset="0"/>
              <a:ea typeface="SimSun" pitchFamily="2" charset="-122"/>
            </a:endParaRPr>
          </a:p>
          <a:p>
            <a:pPr algn="just">
              <a:lnSpc>
                <a:spcPct val="115000"/>
              </a:lnSpc>
              <a:spcAft>
                <a:spcPts val="1000"/>
              </a:spcAft>
            </a:pPr>
            <a:r>
              <a:rPr lang="en-US" altLang="fr-FR" sz="800">
                <a:solidFill>
                  <a:srgbClr val="000000"/>
                </a:solidFill>
                <a:cs typeface="Times New Roman" pitchFamily="18" charset="0"/>
              </a:rPr>
              <a:t> </a:t>
            </a:r>
            <a:endParaRPr lang="fr-FR" altLang="fr-FR" sz="800">
              <a:latin typeface="Calibri" pitchFamily="34" charset="0"/>
              <a:ea typeface="SimSun" pitchFamily="2" charset="-122"/>
            </a:endParaRPr>
          </a:p>
          <a:p>
            <a:pPr algn="just">
              <a:lnSpc>
                <a:spcPct val="115000"/>
              </a:lnSpc>
              <a:spcAft>
                <a:spcPts val="1000"/>
              </a:spcAft>
            </a:pPr>
            <a:r>
              <a:rPr lang="en-US" altLang="fr-FR" sz="800">
                <a:solidFill>
                  <a:srgbClr val="000000"/>
                </a:solidFill>
                <a:cs typeface="Times New Roman" pitchFamily="18" charset="0"/>
              </a:rPr>
              <a:t>With John Giles, a very dynamic English petroleum engineer, we founded the start-up "Deuo Dynamics" intended to develop fusion diode technology. We have manufactured several successive models of diodes.</a:t>
            </a:r>
            <a:endParaRPr lang="fr-FR" altLang="fr-FR" sz="800">
              <a:latin typeface="Calibri" pitchFamily="34" charset="0"/>
              <a:ea typeface="SimSun" pitchFamily="2" charset="-122"/>
            </a:endParaRPr>
          </a:p>
        </p:txBody>
      </p:sp>
      <p:pic>
        <p:nvPicPr>
          <p:cNvPr id="24579" name="Imag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7800" y="908050"/>
            <a:ext cx="5819775"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ZoneTexte 2"/>
          <p:cNvSpPr txBox="1">
            <a:spLocks noChangeArrowheads="1"/>
          </p:cNvSpPr>
          <p:nvPr/>
        </p:nvSpPr>
        <p:spPr bwMode="auto">
          <a:xfrm>
            <a:off x="250825" y="260350"/>
            <a:ext cx="2808288"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15000"/>
              </a:lnSpc>
              <a:spcAft>
                <a:spcPts val="1000"/>
              </a:spcAft>
              <a:buClr>
                <a:srgbClr val="000000"/>
              </a:buClr>
              <a:buSzPct val="100000"/>
              <a:buFont typeface="Times New Roman" pitchFamily="18" charset="0"/>
              <a:buNone/>
            </a:pPr>
            <a:r>
              <a:rPr lang="fr-FR" altLang="fr-FR" sz="2000" b="1">
                <a:solidFill>
                  <a:srgbClr val="000000"/>
                </a:solidFill>
                <a:ea typeface="SimSun" pitchFamily="2" charset="-122"/>
              </a:rPr>
              <a:t>FUSION DIODE MARK III</a:t>
            </a:r>
            <a:endParaRPr lang="fr-FR" altLang="fr-FR" sz="800">
              <a:latin typeface="Calibri" pitchFamily="34" charset="0"/>
              <a:ea typeface="SimSun" pitchFamily="2" charset="-122"/>
            </a:endParaRPr>
          </a:p>
          <a:p>
            <a:pPr algn="just">
              <a:lnSpc>
                <a:spcPct val="115000"/>
              </a:lnSpc>
              <a:spcAft>
                <a:spcPts val="1000"/>
              </a:spcAft>
            </a:pPr>
            <a:r>
              <a:rPr lang="en-US" altLang="fr-FR" sz="800">
                <a:solidFill>
                  <a:srgbClr val="000000"/>
                </a:solidFill>
                <a:cs typeface="Times New Roman" pitchFamily="18" charset="0"/>
              </a:rPr>
              <a:t>We have manufactured several models of fusion diodes, including models in glass tubes contained in copper containers. The powders cannot be compressed and the "Branly effect" produces a very large irregularity in tension. the Branly effect produces an electric "noise" due to the reorganization of the grains of powder which expand under the influence of electric current. Nevertheless, the Mark 3 models proved to us that the concept of the Fusion Diode was operational.</a:t>
            </a:r>
            <a:endParaRPr lang="fr-FR" altLang="fr-FR" sz="800">
              <a:latin typeface="Calibri" pitchFamily="34" charset="0"/>
              <a:ea typeface="SimSun" pitchFamily="2" charset="-122"/>
            </a:endParaRPr>
          </a:p>
        </p:txBody>
      </p:sp>
      <p:pic>
        <p:nvPicPr>
          <p:cNvPr id="25603" name="Image 6" descr="Une image contenant personne, intérieur, homme, debout&#10;&#10;Description générée automatique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5413" y="260350"/>
            <a:ext cx="3157537" cy="236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Image 11" descr="Une image contenant intérieur, personne, homme, table&#10;&#10;Description générée automatiquem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25" y="2665413"/>
            <a:ext cx="6804025" cy="408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025" y="714375"/>
            <a:ext cx="8459788" cy="557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noChangeArrowheads="1"/>
          </p:cNvSpPr>
          <p:nvPr>
            <p:ph type="ctrTitle"/>
          </p:nvPr>
        </p:nvSpPr>
        <p:spPr/>
        <p:txBody>
          <a:bodyPr>
            <a:normAutofit fontScale="90000"/>
          </a:bodyPr>
          <a:lstStyle/>
          <a:p>
            <a:pPr algn="ctr">
              <a:lnSpc>
                <a:spcPct val="115000"/>
              </a:lnSpc>
              <a:spcAft>
                <a:spcPts val="1000"/>
              </a:spcAft>
              <a:defRPr/>
            </a:pPr>
            <a:r>
              <a:rPr lang="en-US" altLang="fr-FR" sz="2400" b="1" dirty="0">
                <a:latin typeface="Arial" panose="020B0604020202020204" pitchFamily="34" charset="0"/>
                <a:ea typeface="SimSun" panose="02010600030101010101" pitchFamily="2" charset="-122"/>
              </a:rPr>
              <a:t/>
            </a:r>
            <a:br>
              <a:rPr lang="en-US" altLang="fr-FR" sz="2400" b="1" dirty="0">
                <a:latin typeface="Arial" panose="020B0604020202020204" pitchFamily="34" charset="0"/>
                <a:ea typeface="SimSun" panose="02010600030101010101" pitchFamily="2" charset="-122"/>
              </a:rPr>
            </a:br>
            <a:r>
              <a:rPr lang="en-US" altLang="fr-FR" sz="2400" b="1" dirty="0">
                <a:latin typeface="Arial" panose="020B0604020202020204" pitchFamily="34" charset="0"/>
                <a:ea typeface="SimSun" panose="02010600030101010101" pitchFamily="2" charset="-122"/>
              </a:rPr>
              <a:t>Abstract</a:t>
            </a:r>
            <a:r>
              <a:rPr lang="fr-FR" altLang="fr-FR" sz="1800" dirty="0">
                <a:latin typeface="Calibri" panose="020F0502020204030204" pitchFamily="34" charset="0"/>
                <a:ea typeface="SimSun" panose="02010600030101010101" pitchFamily="2" charset="-122"/>
              </a:rPr>
              <a:t/>
            </a:r>
            <a:br>
              <a:rPr lang="fr-FR" altLang="fr-FR" sz="1800" dirty="0">
                <a:latin typeface="Calibri" panose="020F0502020204030204" pitchFamily="34" charset="0"/>
                <a:ea typeface="SimSun" panose="02010600030101010101" pitchFamily="2" charset="-122"/>
              </a:rPr>
            </a:br>
            <a:r>
              <a:rPr lang="en-US" altLang="fr-FR" sz="1800" b="1" dirty="0">
                <a:latin typeface="Arial" panose="020B0604020202020204" pitchFamily="34" charset="0"/>
                <a:ea typeface="SimSun" panose="02010600030101010101" pitchFamily="2" charset="-122"/>
              </a:rPr>
              <a:t> </a:t>
            </a:r>
            <a:r>
              <a:rPr lang="fr-FR" altLang="fr-FR" sz="1800" dirty="0">
                <a:latin typeface="Calibri" panose="020F0502020204030204" pitchFamily="34" charset="0"/>
                <a:ea typeface="SimSun" panose="02010600030101010101" pitchFamily="2" charset="-122"/>
              </a:rPr>
              <a:t/>
            </a:r>
            <a:br>
              <a:rPr lang="fr-FR" altLang="fr-FR" sz="1800" dirty="0">
                <a:latin typeface="Calibri" panose="020F0502020204030204" pitchFamily="34" charset="0"/>
                <a:ea typeface="SimSun" panose="02010600030101010101" pitchFamily="2" charset="-122"/>
              </a:rPr>
            </a:br>
            <a:r>
              <a:rPr lang="fr-FR" altLang="fr-FR" sz="1800" dirty="0">
                <a:latin typeface="Arial" panose="020B0604020202020204" pitchFamily="34" charset="0"/>
                <a:cs typeface="Times New Roman" panose="02020603050405020304" pitchFamily="18" charset="0"/>
              </a:rPr>
              <a:t> </a:t>
            </a:r>
            <a:r>
              <a:rPr lang="fr-FR" altLang="fr-FR" sz="1800" dirty="0">
                <a:latin typeface="Calibri" panose="020F0502020204030204" pitchFamily="34" charset="0"/>
                <a:ea typeface="SimSun" panose="02010600030101010101" pitchFamily="2" charset="-122"/>
              </a:rPr>
              <a:t/>
            </a:r>
            <a:br>
              <a:rPr lang="fr-FR" altLang="fr-FR" sz="1800" dirty="0">
                <a:latin typeface="Calibri" panose="020F0502020204030204" pitchFamily="34" charset="0"/>
                <a:ea typeface="SimSun" panose="02010600030101010101" pitchFamily="2" charset="-122"/>
              </a:rPr>
            </a:br>
            <a:r>
              <a:rPr lang="fr-FR" altLang="fr-FR" sz="1800" dirty="0">
                <a:latin typeface="Arial" panose="020B0604020202020204" pitchFamily="34" charset="0"/>
                <a:cs typeface="Times New Roman" panose="02020603050405020304" pitchFamily="18" charset="0"/>
              </a:rPr>
              <a:t> </a:t>
            </a:r>
            <a:br>
              <a:rPr lang="fr-FR" altLang="fr-FR" sz="1800" dirty="0">
                <a:latin typeface="Arial" panose="020B0604020202020204" pitchFamily="34" charset="0"/>
                <a:cs typeface="Times New Roman" panose="02020603050405020304" pitchFamily="18" charset="0"/>
              </a:rPr>
            </a:br>
            <a:r>
              <a:rPr lang="fr-FR" altLang="fr-FR" sz="1800" dirty="0">
                <a:latin typeface="Calibri" panose="020F0502020204030204" pitchFamily="34" charset="0"/>
                <a:ea typeface="SimSun" panose="02010600030101010101" pitchFamily="2" charset="-122"/>
              </a:rPr>
              <a:t/>
            </a:r>
            <a:br>
              <a:rPr lang="fr-FR" altLang="fr-FR" sz="1800" dirty="0">
                <a:latin typeface="Calibri" panose="020F0502020204030204" pitchFamily="34" charset="0"/>
                <a:ea typeface="SimSun" panose="02010600030101010101" pitchFamily="2" charset="-122"/>
              </a:rPr>
            </a:br>
            <a:r>
              <a:rPr lang="fr-FR" sz="1800" dirty="0">
                <a:latin typeface="Calibri" panose="020F0502020204030204" pitchFamily="34" charset="0"/>
                <a:ea typeface="SimSun" panose="02010600030101010101" pitchFamily="2" charset="-122"/>
              </a:rPr>
              <a:t/>
            </a:r>
            <a:br>
              <a:rPr lang="fr-FR" sz="1800" dirty="0">
                <a:latin typeface="Calibri" panose="020F0502020204030204" pitchFamily="34" charset="0"/>
                <a:ea typeface="SimSun" panose="02010600030101010101" pitchFamily="2" charset="-122"/>
              </a:rPr>
            </a:br>
            <a:endParaRPr lang="fr-FR" altLang="fr-FR" sz="1800" dirty="0">
              <a:latin typeface="Calibri" panose="020F0502020204030204" pitchFamily="34" charset="0"/>
              <a:ea typeface="SimSun" panose="02010600030101010101" pitchFamily="2" charset="-122"/>
            </a:endParaRPr>
          </a:p>
        </p:txBody>
      </p:sp>
      <p:sp>
        <p:nvSpPr>
          <p:cNvPr id="6147" name="Sous-titre 2"/>
          <p:cNvSpPr>
            <a:spLocks noGrp="1" noChangeArrowheads="1"/>
          </p:cNvSpPr>
          <p:nvPr>
            <p:ph type="subTitle" idx="1"/>
          </p:nvPr>
        </p:nvSpPr>
        <p:spPr>
          <a:xfrm>
            <a:off x="1371600" y="2552700"/>
            <a:ext cx="6400800" cy="1752600"/>
          </a:xfrm>
        </p:spPr>
        <p:txBody>
          <a:bodyPr/>
          <a:lstStyle/>
          <a:p>
            <a:pPr algn="l"/>
            <a:r>
              <a:rPr lang="en-US" altLang="fr-FR" sz="2000" smtClean="0">
                <a:latin typeface="Arial" charset="0"/>
                <a:cs typeface="Times New Roman" pitchFamily="18" charset="0"/>
              </a:rPr>
              <a:t>The technology of "fusion diodes" was proposed several years ago (1) to convert the energy of nuclear reactions taking place in condensed matter into electricity. </a:t>
            </a:r>
          </a:p>
          <a:p>
            <a:pPr algn="l"/>
            <a:r>
              <a:rPr lang="fr-FR" altLang="fr-FR" sz="2000" smtClean="0">
                <a:latin typeface="Calibri" pitchFamily="34" charset="0"/>
                <a:ea typeface="SimSun" pitchFamily="2" charset="-122"/>
              </a:rPr>
              <a:t/>
            </a:r>
            <a:br>
              <a:rPr lang="fr-FR" altLang="fr-FR" sz="2000" smtClean="0">
                <a:latin typeface="Calibri" pitchFamily="34" charset="0"/>
                <a:ea typeface="SimSun" pitchFamily="2" charset="-122"/>
              </a:rPr>
            </a:br>
            <a:r>
              <a:rPr lang="en-US" altLang="fr-FR" sz="2000" smtClean="0">
                <a:latin typeface="Arial" charset="0"/>
                <a:cs typeface="Times New Roman" pitchFamily="18" charset="0"/>
              </a:rPr>
              <a:t>For 5 years, positive results have been obtained by several teams and patents filed.</a:t>
            </a:r>
          </a:p>
          <a:p>
            <a:pPr algn="l"/>
            <a:r>
              <a:rPr lang="fr-FR" altLang="fr-FR" sz="2000" smtClean="0">
                <a:latin typeface="Calibri" pitchFamily="34" charset="0"/>
                <a:ea typeface="SimSun" pitchFamily="2" charset="-122"/>
              </a:rPr>
              <a:t/>
            </a:r>
            <a:br>
              <a:rPr lang="fr-FR" altLang="fr-FR" sz="2000" smtClean="0">
                <a:latin typeface="Calibri" pitchFamily="34" charset="0"/>
                <a:ea typeface="SimSun" pitchFamily="2" charset="-122"/>
              </a:rPr>
            </a:br>
            <a:r>
              <a:rPr lang="en-US" altLang="fr-FR" sz="2000" smtClean="0">
                <a:latin typeface="Arial" charset="0"/>
                <a:cs typeface="Times New Roman" pitchFamily="18" charset="0"/>
              </a:rPr>
              <a:t>The author summarize some  recent advances.</a:t>
            </a:r>
            <a:r>
              <a:rPr lang="fr-FR" altLang="fr-FR" sz="2000" smtClean="0">
                <a:latin typeface="Calibri" pitchFamily="34" charset="0"/>
                <a:ea typeface="SimSun" pitchFamily="2" charset="-122"/>
              </a:rPr>
              <a:t/>
            </a:r>
            <a:br>
              <a:rPr lang="fr-FR" altLang="fr-FR" sz="2000" smtClean="0">
                <a:latin typeface="Calibri" pitchFamily="34" charset="0"/>
                <a:ea typeface="SimSun" pitchFamily="2" charset="-122"/>
              </a:rPr>
            </a:br>
            <a:endParaRPr lang="fr-FR" altLang="fr-FR" sz="200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itchFamily="18" charset="0"/>
              <a:buNone/>
            </a:pPr>
            <a:endParaRPr lang="fr-FR" altLang="fr-FR"/>
          </a:p>
        </p:txBody>
      </p:sp>
      <p:pic>
        <p:nvPicPr>
          <p:cNvPr id="27651" name="Picture 2"/>
          <p:cNvPicPr>
            <a:picLocks noChangeAspect="1" noChangeArrowheads="1"/>
          </p:cNvPicPr>
          <p:nvPr/>
        </p:nvPicPr>
        <p:blipFill>
          <a:blip r:embed="rId3">
            <a:extLst>
              <a:ext uri="{28A0092B-C50C-407E-A947-70E740481C1C}">
                <a14:useLocalDpi xmlns:a14="http://schemas.microsoft.com/office/drawing/2010/main" val="0"/>
              </a:ext>
            </a:extLst>
          </a:blip>
          <a:srcRect l="6674" t="19560" r="14221" b="5716"/>
          <a:stretch>
            <a:fillRect/>
          </a:stretch>
        </p:blipFill>
        <p:spPr bwMode="auto">
          <a:xfrm>
            <a:off x="285750" y="100013"/>
            <a:ext cx="5072063" cy="639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7652" name="Rectangle 3"/>
          <p:cNvSpPr>
            <a:spLocks noChangeArrowheads="1"/>
          </p:cNvSpPr>
          <p:nvPr/>
        </p:nvSpPr>
        <p:spPr bwMode="auto">
          <a:xfrm>
            <a:off x="5643563" y="285750"/>
            <a:ext cx="3000375" cy="297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15000"/>
              </a:lnSpc>
              <a:spcAft>
                <a:spcPts val="1000"/>
              </a:spcAft>
              <a:buClr>
                <a:srgbClr val="000000"/>
              </a:buClr>
              <a:buSzPct val="100000"/>
              <a:buFont typeface="Times New Roman" pitchFamily="18" charset="0"/>
              <a:buNone/>
            </a:pPr>
            <a:r>
              <a:rPr lang="fr-FR" altLang="fr-FR" sz="2000" b="1">
                <a:solidFill>
                  <a:srgbClr val="000000"/>
                </a:solidFill>
                <a:ea typeface="SimSun" pitchFamily="2" charset="-122"/>
              </a:rPr>
              <a:t>FUSION DIODE</a:t>
            </a:r>
          </a:p>
          <a:p>
            <a:pPr algn="ctr" eaLnBrk="1" hangingPunct="1">
              <a:lnSpc>
                <a:spcPct val="115000"/>
              </a:lnSpc>
              <a:spcAft>
                <a:spcPts val="1000"/>
              </a:spcAft>
              <a:buClr>
                <a:srgbClr val="000000"/>
              </a:buClr>
              <a:buSzPct val="100000"/>
              <a:buFont typeface="Times New Roman" pitchFamily="18" charset="0"/>
              <a:buNone/>
            </a:pPr>
            <a:r>
              <a:rPr lang="fr-FR" altLang="fr-FR" sz="2000" b="1">
                <a:solidFill>
                  <a:srgbClr val="000000"/>
                </a:solidFill>
                <a:ea typeface="SimSun" pitchFamily="2" charset="-122"/>
              </a:rPr>
              <a:t> MARK IV</a:t>
            </a:r>
            <a:endParaRPr lang="fr-FR" altLang="fr-FR" sz="2000" b="1">
              <a:latin typeface="Calibri" pitchFamily="34" charset="0"/>
              <a:ea typeface="SimSun" pitchFamily="2" charset="-122"/>
            </a:endParaRPr>
          </a:p>
          <a:p>
            <a:pPr algn="just" eaLnBrk="1" hangingPunct="1">
              <a:lnSpc>
                <a:spcPct val="115000"/>
              </a:lnSpc>
              <a:spcAft>
                <a:spcPts val="1000"/>
              </a:spcAft>
              <a:buClr>
                <a:srgbClr val="000000"/>
              </a:buClr>
              <a:buSzPct val="100000"/>
              <a:buFont typeface="Times New Roman" pitchFamily="18" charset="0"/>
              <a:buNone/>
            </a:pPr>
            <a:r>
              <a:rPr lang="fr-FR" altLang="fr-FR" sz="800">
                <a:solidFill>
                  <a:srgbClr val="000000"/>
                </a:solidFill>
                <a:ea typeface="SimSun" pitchFamily="2" charset="-122"/>
              </a:rPr>
              <a:t> </a:t>
            </a:r>
            <a:endParaRPr lang="fr-FR" altLang="fr-FR" sz="800">
              <a:latin typeface="Calibri" pitchFamily="34" charset="0"/>
              <a:ea typeface="SimSun" pitchFamily="2" charset="-122"/>
            </a:endParaRPr>
          </a:p>
          <a:p>
            <a:pPr algn="just">
              <a:lnSpc>
                <a:spcPct val="115000"/>
              </a:lnSpc>
              <a:spcAft>
                <a:spcPts val="1000"/>
              </a:spcAft>
            </a:pPr>
            <a:r>
              <a:rPr lang="en-US" altLang="fr-FR" sz="800">
                <a:solidFill>
                  <a:srgbClr val="000000"/>
                </a:solidFill>
                <a:cs typeface="Times New Roman" pitchFamily="18" charset="0"/>
              </a:rPr>
              <a:t>Together with John Giles, we made Fusion Diodes that consist of a gradient of powdered palladium and silicon, the powders being press-packed into a heavy-duty nylon tube. Deuterium pressurization connections and valves are made from extremely reliable and strong "Swagelok" type connectors used by professional divers.</a:t>
            </a:r>
            <a:endParaRPr lang="fr-FR" altLang="fr-FR" sz="800">
              <a:latin typeface="Calibri" pitchFamily="34" charset="0"/>
              <a:ea typeface="SimSun" pitchFamily="2" charset="-122"/>
            </a:endParaRPr>
          </a:p>
          <a:p>
            <a:pPr algn="just">
              <a:lnSpc>
                <a:spcPct val="115000"/>
              </a:lnSpc>
              <a:spcAft>
                <a:spcPts val="1000"/>
              </a:spcAft>
            </a:pPr>
            <a:r>
              <a:rPr lang="en-US" altLang="fr-FR" sz="800">
                <a:solidFill>
                  <a:srgbClr val="000000"/>
                </a:solidFill>
                <a:cs typeface="Times New Roman" pitchFamily="18" charset="0"/>
              </a:rPr>
              <a:t> </a:t>
            </a:r>
            <a:endParaRPr lang="fr-FR" altLang="fr-FR" sz="800">
              <a:latin typeface="Calibri" pitchFamily="34" charset="0"/>
              <a:ea typeface="SimSun" pitchFamily="2" charset="-122"/>
            </a:endParaRPr>
          </a:p>
          <a:p>
            <a:pPr algn="just">
              <a:lnSpc>
                <a:spcPct val="115000"/>
              </a:lnSpc>
              <a:spcAft>
                <a:spcPts val="1000"/>
              </a:spcAft>
            </a:pPr>
            <a:r>
              <a:rPr lang="en-US" altLang="fr-FR" sz="800">
                <a:solidFill>
                  <a:srgbClr val="000000"/>
                </a:solidFill>
                <a:cs typeface="Times New Roman" pitchFamily="18" charset="0"/>
              </a:rPr>
              <a:t>.</a:t>
            </a:r>
            <a:endParaRPr lang="fr-FR" altLang="fr-FR" sz="800">
              <a:latin typeface="Calibri" pitchFamily="34" charset="0"/>
              <a:ea typeface="SimSun" pitchFamily="2" charset="-122"/>
            </a:endParaRPr>
          </a:p>
          <a:p>
            <a:pPr algn="just" eaLnBrk="1" hangingPunct="1">
              <a:lnSpc>
                <a:spcPct val="115000"/>
              </a:lnSpc>
              <a:spcAft>
                <a:spcPts val="1000"/>
              </a:spcAft>
              <a:buClr>
                <a:srgbClr val="000000"/>
              </a:buClr>
              <a:buSzPct val="100000"/>
              <a:buFont typeface="Times New Roman" pitchFamily="18" charset="0"/>
              <a:buNone/>
            </a:pPr>
            <a:r>
              <a:rPr lang="fr-FR" altLang="fr-FR" sz="800">
                <a:solidFill>
                  <a:srgbClr val="000000"/>
                </a:solidFill>
                <a:ea typeface="SimSun" pitchFamily="2" charset="-122"/>
              </a:rPr>
              <a:t> </a:t>
            </a:r>
            <a:endParaRPr lang="fr-FR" altLang="fr-FR" sz="800">
              <a:latin typeface="Calibri" pitchFamily="34" charset="0"/>
              <a:ea typeface="SimSun" pitchFamily="2" charset="-122"/>
            </a:endParaRP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063" y="0"/>
            <a:ext cx="7072312" cy="474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9699" name="Rectangle 2"/>
          <p:cNvSpPr>
            <a:spLocks noChangeArrowheads="1"/>
          </p:cNvSpPr>
          <p:nvPr/>
        </p:nvSpPr>
        <p:spPr bwMode="auto">
          <a:xfrm>
            <a:off x="214313" y="4903788"/>
            <a:ext cx="8429625"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15000"/>
              </a:lnSpc>
              <a:spcAft>
                <a:spcPts val="1000"/>
              </a:spcAft>
              <a:buClr>
                <a:srgbClr val="000000"/>
              </a:buClr>
              <a:buSzPct val="100000"/>
              <a:buFont typeface="Times New Roman" pitchFamily="18" charset="0"/>
              <a:buNone/>
            </a:pPr>
            <a:r>
              <a:rPr lang="en-US" altLang="fr-FR" sz="800">
                <a:solidFill>
                  <a:srgbClr val="000000"/>
                </a:solidFill>
                <a:cs typeface="Times New Roman" pitchFamily="18" charset="0"/>
              </a:rPr>
              <a:t>As soon as the deuterium is introduced, we observe the appearance of a spontaneous voltage which reaches up to 0.8 volts per diode. (YELLOW LINE)</a:t>
            </a:r>
          </a:p>
          <a:p>
            <a:pPr algn="just" eaLnBrk="1" hangingPunct="1">
              <a:lnSpc>
                <a:spcPct val="115000"/>
              </a:lnSpc>
              <a:spcAft>
                <a:spcPts val="1000"/>
              </a:spcAft>
              <a:buClr>
                <a:srgbClr val="000000"/>
              </a:buClr>
              <a:buSzPct val="100000"/>
              <a:buFont typeface="Times New Roman" pitchFamily="18" charset="0"/>
              <a:buNone/>
            </a:pPr>
            <a:r>
              <a:rPr lang="en-US" altLang="fr-FR" sz="800">
                <a:solidFill>
                  <a:srgbClr val="000000"/>
                </a:solidFill>
                <a:cs typeface="Times New Roman" pitchFamily="18" charset="0"/>
              </a:rPr>
              <a:t>A hydrogen-filled  diode gives a lower voltage (RED LINE) and an argon-filled  diode gives a negligible voltage (BLUE LINE)</a:t>
            </a:r>
          </a:p>
          <a:p>
            <a:pPr algn="just">
              <a:lnSpc>
                <a:spcPct val="115000"/>
              </a:lnSpc>
              <a:spcAft>
                <a:spcPts val="1000"/>
              </a:spcAft>
            </a:pPr>
            <a:r>
              <a:rPr lang="en-US" altLang="fr-FR" sz="800">
                <a:solidFill>
                  <a:srgbClr val="000000"/>
                </a:solidFill>
                <a:cs typeface="Times New Roman" pitchFamily="18" charset="0"/>
              </a:rPr>
              <a:t>It is tempting to think that the polarization that occurs in the presence of hydrogen is caused by the small amount of deuterium present in hydrogen.</a:t>
            </a:r>
            <a:endParaRPr lang="fr-FR" altLang="fr-FR" sz="800">
              <a:latin typeface="Calibri" pitchFamily="34" charset="0"/>
              <a:ea typeface="SimSun" pitchFamily="2" charset="-122"/>
            </a:endParaRPr>
          </a:p>
          <a:p>
            <a:pPr algn="just">
              <a:lnSpc>
                <a:spcPct val="115000"/>
              </a:lnSpc>
              <a:spcAft>
                <a:spcPts val="1000"/>
              </a:spcAft>
            </a:pPr>
            <a:r>
              <a:rPr lang="en-US" altLang="fr-FR" sz="800">
                <a:solidFill>
                  <a:srgbClr val="000000"/>
                </a:solidFill>
                <a:cs typeface="Times New Roman" pitchFamily="18" charset="0"/>
              </a:rPr>
              <a:t> </a:t>
            </a:r>
            <a:endParaRPr lang="fr-FR" altLang="fr-FR" sz="800">
              <a:latin typeface="Calibri" pitchFamily="34" charset="0"/>
              <a:ea typeface="SimSun" pitchFamily="2" charset="-122"/>
            </a:endParaRPr>
          </a:p>
          <a:p>
            <a:pPr algn="just">
              <a:lnSpc>
                <a:spcPct val="115000"/>
              </a:lnSpc>
              <a:spcAft>
                <a:spcPts val="1000"/>
              </a:spcAft>
            </a:pPr>
            <a:r>
              <a:rPr lang="en-US" altLang="fr-FR" sz="800">
                <a:solidFill>
                  <a:srgbClr val="000000"/>
                </a:solidFill>
                <a:cs typeface="Times New Roman" pitchFamily="18" charset="0"/>
              </a:rPr>
              <a:t>The voltage swing is probably due to the fact that our Scottish laboratory is not air-conditioned and the daily temperature variations are very large there in winter.</a:t>
            </a:r>
            <a:endParaRPr lang="fr-FR" altLang="fr-FR" sz="800">
              <a:latin typeface="Calibri" pitchFamily="34" charset="0"/>
              <a:ea typeface="SimSun" pitchFamily="2" charset="-122"/>
            </a:endParaRPr>
          </a:p>
          <a:p>
            <a:pPr algn="just" eaLnBrk="1" hangingPunct="1">
              <a:lnSpc>
                <a:spcPct val="115000"/>
              </a:lnSpc>
              <a:spcAft>
                <a:spcPts val="1000"/>
              </a:spcAft>
              <a:buClr>
                <a:srgbClr val="000000"/>
              </a:buClr>
              <a:buSzPct val="100000"/>
              <a:buFont typeface="Times New Roman" pitchFamily="18" charset="0"/>
              <a:buNone/>
            </a:pPr>
            <a:endParaRPr lang="fr-FR" altLang="fr-FR" sz="800">
              <a:latin typeface="Calibri" pitchFamily="34" charset="0"/>
              <a:ea typeface="SimSun" pitchFamily="2" charset="-122"/>
            </a:endParaRP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C:\Users\Fabrice DAVID\Documents\Mes images scientifiques\Résultats Jean-Paul Lumin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260350"/>
            <a:ext cx="8418513" cy="525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3"/>
          <p:cNvSpPr>
            <a:spLocks noChangeArrowheads="1"/>
          </p:cNvSpPr>
          <p:nvPr/>
        </p:nvSpPr>
        <p:spPr bwMode="auto">
          <a:xfrm>
            <a:off x="285750" y="5857875"/>
            <a:ext cx="731043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5000"/>
              </a:lnSpc>
              <a:spcAft>
                <a:spcPts val="1000"/>
              </a:spcAft>
            </a:pPr>
            <a:r>
              <a:rPr lang="en-US" altLang="fr-FR" sz="800">
                <a:solidFill>
                  <a:srgbClr val="000000"/>
                </a:solidFill>
                <a:cs typeface="Times New Roman" pitchFamily="18" charset="0"/>
              </a:rPr>
              <a:t>Pr. Jean-Paul Bibérian kindly  tested this Mark 4 model in his laboratory at the Faculty of Marseilles. Here is the recording obtained over several days, the diode being isolated in a sealed metal container filled with pressurized hydrogen, to minimize leaks. We first observe a voltage  drop,  but it seems to stabilize asymptotically after some days.</a:t>
            </a:r>
            <a:endParaRPr lang="fr-FR" altLang="fr-FR" sz="800">
              <a:latin typeface="Calibri" pitchFamily="34" charset="0"/>
              <a:ea typeface="SimSun"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285750"/>
            <a:ext cx="6575425" cy="492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2771" name="Rectangle 3"/>
          <p:cNvSpPr>
            <a:spLocks noChangeArrowheads="1"/>
          </p:cNvSpPr>
          <p:nvPr/>
        </p:nvSpPr>
        <p:spPr bwMode="auto">
          <a:xfrm>
            <a:off x="285750" y="5357813"/>
            <a:ext cx="7858125"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15000"/>
              </a:lnSpc>
              <a:spcAft>
                <a:spcPts val="1000"/>
              </a:spcAft>
              <a:buClr>
                <a:srgbClr val="000000"/>
              </a:buClr>
              <a:buSzPct val="100000"/>
              <a:buFont typeface="Times New Roman" pitchFamily="18" charset="0"/>
              <a:buNone/>
            </a:pPr>
            <a:r>
              <a:rPr lang="fr-FR" altLang="fr-FR" sz="800" b="1">
                <a:solidFill>
                  <a:srgbClr val="000000"/>
                </a:solidFill>
                <a:ea typeface="SimSun" pitchFamily="2" charset="-122"/>
              </a:rPr>
              <a:t>FUSION DIODE MARK V</a:t>
            </a:r>
            <a:endParaRPr lang="fr-FR" altLang="fr-FR" sz="800">
              <a:latin typeface="Calibri" pitchFamily="34" charset="0"/>
              <a:ea typeface="SimSun" pitchFamily="2" charset="-122"/>
            </a:endParaRPr>
          </a:p>
          <a:p>
            <a:pPr algn="just">
              <a:lnSpc>
                <a:spcPct val="115000"/>
              </a:lnSpc>
              <a:spcAft>
                <a:spcPts val="1000"/>
              </a:spcAft>
            </a:pPr>
            <a:r>
              <a:rPr lang="en-US" altLang="fr-FR" sz="800">
                <a:solidFill>
                  <a:srgbClr val="000000"/>
                </a:solidFill>
                <a:cs typeface="Times New Roman" pitchFamily="18" charset="0"/>
              </a:rPr>
              <a:t>A machined aluminum container is used, internally insulated by a PVC tube. A ground valve makes it possible to pressurize the powder gradient. The powder is compacted with a hydraulic press. After pressurization with deuterium, a voltage of approximately 500 mV is observed</a:t>
            </a:r>
            <a:endParaRPr lang="fr-FR" altLang="fr-FR" sz="800">
              <a:latin typeface="Calibri" pitchFamily="34" charset="0"/>
              <a:ea typeface="SimSun" pitchFamily="2" charset="-122"/>
            </a:endParaRP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C:\Users\Fabrice DAVID\Documents\Mes images scientifiques\4 Remplissage d'une diode à fusion 7mai10000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4313"/>
            <a:ext cx="9429750" cy="707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ZoneTexte 1"/>
          <p:cNvSpPr txBox="1">
            <a:spLocks noChangeArrowheads="1"/>
          </p:cNvSpPr>
          <p:nvPr/>
        </p:nvSpPr>
        <p:spPr bwMode="auto">
          <a:xfrm>
            <a:off x="2870200" y="5857875"/>
            <a:ext cx="417671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r-FR" altLang="fr-FR" sz="1100">
                <a:solidFill>
                  <a:schemeClr val="tx1"/>
                </a:solidFill>
              </a:rPr>
              <a:t>Filling Mark V  Fusion Diode with palladium and silicon powder.</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
          <p:cNvSpPr>
            <a:spLocks noChangeArrowheads="1"/>
          </p:cNvSpPr>
          <p:nvPr/>
        </p:nvSpPr>
        <p:spPr bwMode="auto">
          <a:xfrm>
            <a:off x="214313" y="5715000"/>
            <a:ext cx="78581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ts val="60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9pPr>
          </a:lstStyle>
          <a:p>
            <a:pPr lvl="1" algn="just" eaLnBrk="1" hangingPunct="1">
              <a:spcBef>
                <a:spcPct val="0"/>
              </a:spcBef>
              <a:buFont typeface="Times New Roman" pitchFamily="18" charset="0"/>
              <a:buNone/>
            </a:pPr>
            <a:r>
              <a:rPr lang="en-US" altLang="fr-FR" sz="1600">
                <a:solidFill>
                  <a:schemeClr val="tx1"/>
                </a:solidFill>
                <a:latin typeface="Arial" charset="0"/>
              </a:rPr>
              <a:t>Since the first publication of Martin Fleischman and Stanley Pons in 1989, the majority of articles in the LENR field have focused on calorimetry. [1] This is true for both electrolysis experiments and gaseous loading experiments. [2]</a:t>
            </a:r>
          </a:p>
        </p:txBody>
      </p:sp>
      <p:pic>
        <p:nvPicPr>
          <p:cNvPr id="35843" name="Picture 2" descr="C:\Users\Fabrice DAVID\Documents\Mes images scientifiques\5 remplissage diode 120520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
          <p:cNvSpPr>
            <a:spLocks noChangeArrowheads="1"/>
          </p:cNvSpPr>
          <p:nvPr/>
        </p:nvSpPr>
        <p:spPr bwMode="auto">
          <a:xfrm>
            <a:off x="214313" y="5715000"/>
            <a:ext cx="78581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ts val="60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9pPr>
          </a:lstStyle>
          <a:p>
            <a:pPr lvl="1" algn="just" eaLnBrk="1" hangingPunct="1">
              <a:spcBef>
                <a:spcPct val="0"/>
              </a:spcBef>
              <a:buFont typeface="Times New Roman" pitchFamily="18" charset="0"/>
              <a:buNone/>
            </a:pPr>
            <a:r>
              <a:rPr lang="en-US" altLang="fr-FR" sz="1600">
                <a:solidFill>
                  <a:schemeClr val="tx1"/>
                </a:solidFill>
                <a:latin typeface="Arial" charset="0"/>
              </a:rPr>
              <a:t>Since the first publication of Martin Fleischman and Stanley Pons in 1989, the majority of articles in the LENR field have focused on calorimetry. [1] This is true for both electrolysis experiments and gaseous loading experiments. [2]</a:t>
            </a:r>
          </a:p>
        </p:txBody>
      </p:sp>
      <p:pic>
        <p:nvPicPr>
          <p:cNvPr id="36867" name="Picture 2" descr="C:\Users\Fabrice DAVID\Documents\Mes images scientifiques\Fusions diode monta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ChangeArrowheads="1"/>
          </p:cNvSpPr>
          <p:nvPr/>
        </p:nvSpPr>
        <p:spPr bwMode="auto">
          <a:xfrm>
            <a:off x="214313" y="5715000"/>
            <a:ext cx="78581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ts val="60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9pPr>
          </a:lstStyle>
          <a:p>
            <a:pPr lvl="1" algn="just" eaLnBrk="1" hangingPunct="1">
              <a:spcBef>
                <a:spcPct val="0"/>
              </a:spcBef>
              <a:buFont typeface="Times New Roman" pitchFamily="18" charset="0"/>
              <a:buNone/>
            </a:pPr>
            <a:r>
              <a:rPr lang="en-US" altLang="fr-FR" sz="1600">
                <a:solidFill>
                  <a:schemeClr val="tx1"/>
                </a:solidFill>
                <a:latin typeface="Arial" charset="0"/>
              </a:rPr>
              <a:t>Since the first publication of Martin Fleischman and Stanley Pons in 1989, the majority of articles in the LENR field have focused on calorimetry. [1] This is true for both electrolysis experiments and gaseous loading experiments. [2]</a:t>
            </a:r>
          </a:p>
        </p:txBody>
      </p:sp>
      <p:pic>
        <p:nvPicPr>
          <p:cNvPr id="37891" name="Picture 2" descr="C:\Users\Fabrice DAVID\Documents\Mes images scientifiques\Fusion diode heat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477375" cy="710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ZoneTexte 1"/>
          <p:cNvSpPr txBox="1">
            <a:spLocks noChangeArrowheads="1"/>
          </p:cNvSpPr>
          <p:nvPr/>
        </p:nvSpPr>
        <p:spPr bwMode="auto">
          <a:xfrm>
            <a:off x="6300788" y="1412875"/>
            <a:ext cx="28082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r-FR" altLang="fr-FR"/>
              <a:t>Oven for sealing of the Mark V</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
          <p:cNvSpPr>
            <a:spLocks noChangeArrowheads="1"/>
          </p:cNvSpPr>
          <p:nvPr/>
        </p:nvSpPr>
        <p:spPr bwMode="auto">
          <a:xfrm>
            <a:off x="214313" y="5715000"/>
            <a:ext cx="78581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ts val="60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9pPr>
          </a:lstStyle>
          <a:p>
            <a:pPr lvl="1" algn="just" eaLnBrk="1" hangingPunct="1">
              <a:spcBef>
                <a:spcPct val="0"/>
              </a:spcBef>
              <a:buFont typeface="Times New Roman" pitchFamily="18" charset="0"/>
              <a:buNone/>
            </a:pPr>
            <a:r>
              <a:rPr lang="en-US" altLang="fr-FR" sz="1600">
                <a:solidFill>
                  <a:schemeClr val="tx1"/>
                </a:solidFill>
                <a:latin typeface="Arial" charset="0"/>
              </a:rPr>
              <a:t>Since the first publication of Martin Fleischman and Stanley Pons in 1989, the majority of articles in the LENR field have focused on calorimetry. [1] This is true for both electrolysis experiments and gaseous loading experiments. [2]</a:t>
            </a:r>
          </a:p>
        </p:txBody>
      </p:sp>
      <p:pic>
        <p:nvPicPr>
          <p:cNvPr id="389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
          <p:cNvSpPr>
            <a:spLocks noChangeArrowheads="1"/>
          </p:cNvSpPr>
          <p:nvPr/>
        </p:nvSpPr>
        <p:spPr bwMode="auto">
          <a:xfrm>
            <a:off x="214313" y="5715000"/>
            <a:ext cx="78581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ts val="60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9pPr>
          </a:lstStyle>
          <a:p>
            <a:pPr lvl="1" algn="just" eaLnBrk="1" hangingPunct="1">
              <a:spcBef>
                <a:spcPct val="0"/>
              </a:spcBef>
              <a:buFont typeface="Times New Roman" pitchFamily="18" charset="0"/>
              <a:buNone/>
            </a:pPr>
            <a:r>
              <a:rPr lang="en-US" altLang="fr-FR" sz="1600">
                <a:solidFill>
                  <a:schemeClr val="tx1"/>
                </a:solidFill>
                <a:latin typeface="Arial" charset="0"/>
              </a:rPr>
              <a:t>Since the first publication of Martin Fleischman and Stanley Pons in 1989, the majority of articles in the LENR field have focused on calorimetry. [1] This is true for both electrolysis experiments and gaseous loading experiments. [2]</a:t>
            </a:r>
          </a:p>
        </p:txBody>
      </p:sp>
      <p:pic>
        <p:nvPicPr>
          <p:cNvPr id="399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1763713" y="620713"/>
            <a:ext cx="6048375" cy="4832350"/>
          </a:xfrm>
          <a:prstGeom prst="rect">
            <a:avLst/>
          </a:prstGeom>
          <a:noFill/>
        </p:spPr>
        <p:txBody>
          <a:bodyPr>
            <a:spAutoFit/>
          </a:bodyPr>
          <a:lstStyle/>
          <a:p>
            <a:pPr indent="152400" algn="ctr">
              <a:lnSpc>
                <a:spcPct val="115000"/>
              </a:lnSpc>
              <a:spcAft>
                <a:spcPts val="1000"/>
              </a:spcAft>
              <a:defRPr/>
            </a:pPr>
            <a:r>
              <a:rPr lang="fr-FR" sz="2000" dirty="0">
                <a:solidFill>
                  <a:srgbClr val="000000"/>
                </a:solidFill>
                <a:latin typeface="Arial" panose="020B0604020202020204" pitchFamily="34" charset="0"/>
                <a:ea typeface="Times New Roman" panose="02020603050405020304" pitchFamily="18" charset="0"/>
              </a:rPr>
              <a:t>PRESENTATION PLAN</a:t>
            </a:r>
            <a:endParaRPr lang="fr-FR" sz="2000" dirty="0">
              <a:latin typeface="Calibri" panose="020F0502020204030204" pitchFamily="34" charset="0"/>
              <a:ea typeface="SimSun" panose="02010600030101010101" pitchFamily="2" charset="-122"/>
            </a:endParaRPr>
          </a:p>
          <a:p>
            <a:pPr indent="152400" algn="just">
              <a:lnSpc>
                <a:spcPct val="115000"/>
              </a:lnSpc>
              <a:spcAft>
                <a:spcPts val="1000"/>
              </a:spcAft>
              <a:defRPr/>
            </a:pPr>
            <a:r>
              <a:rPr lang="fr-FR" sz="2000" dirty="0">
                <a:solidFill>
                  <a:srgbClr val="000000"/>
                </a:solidFill>
                <a:latin typeface="Arial" panose="020B0604020202020204" pitchFamily="34" charset="0"/>
                <a:ea typeface="Times New Roman" panose="02020603050405020304" pitchFamily="18" charset="0"/>
              </a:rPr>
              <a:t> </a:t>
            </a:r>
            <a:endParaRPr lang="fr-FR" sz="2000" dirty="0">
              <a:latin typeface="Calibri" panose="020F0502020204030204" pitchFamily="34" charset="0"/>
              <a:ea typeface="SimSun" panose="02010600030101010101" pitchFamily="2" charset="-122"/>
            </a:endParaRPr>
          </a:p>
          <a:p>
            <a:pPr marL="342900" indent="-342900" algn="just">
              <a:lnSpc>
                <a:spcPct val="115000"/>
              </a:lnSpc>
              <a:spcAft>
                <a:spcPts val="1000"/>
              </a:spcAft>
              <a:buFont typeface="+mj-lt"/>
              <a:buAutoNum type="romanUcPeriod"/>
              <a:defRPr/>
            </a:pPr>
            <a:r>
              <a:rPr lang="fr-FR" sz="2000" dirty="0">
                <a:solidFill>
                  <a:srgbClr val="000000"/>
                </a:solidFill>
                <a:latin typeface="Arial" panose="020B0604020202020204" pitchFamily="34" charset="0"/>
                <a:ea typeface="Times New Roman" panose="02020603050405020304" pitchFamily="18" charset="0"/>
              </a:rPr>
              <a:t>THE  FUSION DIODES</a:t>
            </a:r>
            <a:endParaRPr lang="fr-FR" sz="2000" dirty="0">
              <a:latin typeface="Calibri" panose="020F0502020204030204" pitchFamily="34" charset="0"/>
              <a:ea typeface="SimSun" panose="02010600030101010101" pitchFamily="2" charset="-122"/>
            </a:endParaRPr>
          </a:p>
          <a:p>
            <a:pPr marL="342900" indent="-342900" algn="just">
              <a:lnSpc>
                <a:spcPct val="115000"/>
              </a:lnSpc>
              <a:spcAft>
                <a:spcPts val="1000"/>
              </a:spcAft>
              <a:buFont typeface="+mj-lt"/>
              <a:buAutoNum type="romanUcPeriod"/>
              <a:defRPr/>
            </a:pPr>
            <a:r>
              <a:rPr lang="fr-FR" sz="2000" dirty="0">
                <a:solidFill>
                  <a:srgbClr val="000000"/>
                </a:solidFill>
                <a:latin typeface="Arial" panose="020B0604020202020204" pitchFamily="34" charset="0"/>
                <a:ea typeface="Times New Roman" panose="02020603050405020304" pitchFamily="18" charset="0"/>
              </a:rPr>
              <a:t>THE </a:t>
            </a:r>
            <a:r>
              <a:rPr lang="fr-FR" sz="2000" dirty="0" err="1">
                <a:solidFill>
                  <a:srgbClr val="000000"/>
                </a:solidFill>
                <a:latin typeface="Arial" panose="020B0604020202020204" pitchFamily="34" charset="0"/>
                <a:ea typeface="Times New Roman" panose="02020603050405020304" pitchFamily="18" charset="0"/>
              </a:rPr>
              <a:t>ENTENMANN</a:t>
            </a:r>
            <a:r>
              <a:rPr lang="fr-FR" sz="2000" dirty="0">
                <a:solidFill>
                  <a:srgbClr val="000000"/>
                </a:solidFill>
                <a:latin typeface="Arial" panose="020B0604020202020204" pitchFamily="34" charset="0"/>
                <a:ea typeface="Times New Roman" panose="02020603050405020304" pitchFamily="18" charset="0"/>
              </a:rPr>
              <a:t> </a:t>
            </a:r>
            <a:r>
              <a:rPr lang="fr-FR" sz="2000" dirty="0" err="1">
                <a:solidFill>
                  <a:srgbClr val="000000"/>
                </a:solidFill>
                <a:latin typeface="Arial" panose="020B0604020202020204" pitchFamily="34" charset="0"/>
                <a:ea typeface="Times New Roman" panose="02020603050405020304" pitchFamily="18" charset="0"/>
              </a:rPr>
              <a:t>EFFECT</a:t>
            </a:r>
            <a:endParaRPr lang="fr-FR" sz="2000" dirty="0">
              <a:latin typeface="Calibri" panose="020F0502020204030204" pitchFamily="34" charset="0"/>
              <a:ea typeface="SimSun" panose="02010600030101010101" pitchFamily="2" charset="-122"/>
            </a:endParaRPr>
          </a:p>
          <a:p>
            <a:pPr marL="342900" indent="-342900" algn="just">
              <a:lnSpc>
                <a:spcPct val="115000"/>
              </a:lnSpc>
              <a:spcAft>
                <a:spcPts val="1000"/>
              </a:spcAft>
              <a:buFont typeface="+mj-lt"/>
              <a:buAutoNum type="romanUcPeriod"/>
              <a:defRPr/>
            </a:pPr>
            <a:r>
              <a:rPr lang="fr-FR" sz="2000" dirty="0" err="1">
                <a:solidFill>
                  <a:srgbClr val="000000"/>
                </a:solidFill>
                <a:latin typeface="Arial" panose="020B0604020202020204" pitchFamily="34" charset="0"/>
                <a:ea typeface="Times New Roman" panose="02020603050405020304" pitchFamily="18" charset="0"/>
              </a:rPr>
              <a:t>INOVL</a:t>
            </a:r>
            <a:r>
              <a:rPr lang="fr-FR" sz="2000" dirty="0">
                <a:solidFill>
                  <a:srgbClr val="000000"/>
                </a:solidFill>
                <a:latin typeface="Arial" panose="020B0604020202020204" pitchFamily="34" charset="0"/>
                <a:ea typeface="Times New Roman" panose="02020603050405020304" pitchFamily="18" charset="0"/>
              </a:rPr>
              <a:t>, INC. </a:t>
            </a:r>
            <a:r>
              <a:rPr lang="fr-FR" sz="2000" dirty="0" err="1">
                <a:solidFill>
                  <a:srgbClr val="000000"/>
                </a:solidFill>
                <a:latin typeface="Arial" panose="020B0604020202020204" pitchFamily="34" charset="0"/>
                <a:ea typeface="Times New Roman" panose="02020603050405020304" pitchFamily="18" charset="0"/>
              </a:rPr>
              <a:t>RESULTS</a:t>
            </a:r>
            <a:endParaRPr lang="fr-FR" sz="2000" dirty="0">
              <a:latin typeface="Calibri" panose="020F0502020204030204" pitchFamily="34" charset="0"/>
              <a:ea typeface="SimSun" panose="02010600030101010101" pitchFamily="2" charset="-122"/>
            </a:endParaRPr>
          </a:p>
          <a:p>
            <a:pPr marL="342900" indent="-342900" algn="just">
              <a:lnSpc>
                <a:spcPct val="115000"/>
              </a:lnSpc>
              <a:spcAft>
                <a:spcPts val="1000"/>
              </a:spcAft>
              <a:buFont typeface="+mj-lt"/>
              <a:buAutoNum type="romanUcPeriod"/>
              <a:defRPr/>
            </a:pPr>
            <a:r>
              <a:rPr lang="fr-FR" sz="2000" dirty="0">
                <a:solidFill>
                  <a:srgbClr val="000000"/>
                </a:solidFill>
                <a:latin typeface="Arial" panose="020B0604020202020204" pitchFamily="34" charset="0"/>
                <a:ea typeface="Times New Roman" panose="02020603050405020304" pitchFamily="18" charset="0"/>
              </a:rPr>
              <a:t>REPLICATION OF </a:t>
            </a:r>
            <a:r>
              <a:rPr lang="fr-FR" sz="2000" dirty="0" err="1">
                <a:solidFill>
                  <a:srgbClr val="000000"/>
                </a:solidFill>
                <a:latin typeface="Arial" panose="020B0604020202020204" pitchFamily="34" charset="0"/>
                <a:ea typeface="Times New Roman" panose="02020603050405020304" pitchFamily="18" charset="0"/>
              </a:rPr>
              <a:t>INOVL</a:t>
            </a:r>
            <a:r>
              <a:rPr lang="fr-FR" sz="2000" dirty="0">
                <a:solidFill>
                  <a:srgbClr val="000000"/>
                </a:solidFill>
                <a:latin typeface="Arial" panose="020B0604020202020204" pitchFamily="34" charset="0"/>
                <a:ea typeface="Times New Roman" panose="02020603050405020304" pitchFamily="18" charset="0"/>
              </a:rPr>
              <a:t>, INC. </a:t>
            </a:r>
            <a:r>
              <a:rPr lang="fr-FR" sz="2000" dirty="0" err="1">
                <a:solidFill>
                  <a:srgbClr val="000000"/>
                </a:solidFill>
                <a:latin typeface="Arial" panose="020B0604020202020204" pitchFamily="34" charset="0"/>
                <a:ea typeface="Times New Roman" panose="02020603050405020304" pitchFamily="18" charset="0"/>
              </a:rPr>
              <a:t>RESULTS</a:t>
            </a:r>
            <a:endParaRPr lang="fr-FR" sz="2000" dirty="0">
              <a:latin typeface="Calibri" panose="020F0502020204030204" pitchFamily="34" charset="0"/>
              <a:ea typeface="SimSun" panose="02010600030101010101" pitchFamily="2" charset="-122"/>
            </a:endParaRPr>
          </a:p>
          <a:p>
            <a:pPr marL="342900" indent="-342900" algn="just">
              <a:lnSpc>
                <a:spcPct val="115000"/>
              </a:lnSpc>
              <a:spcAft>
                <a:spcPts val="1000"/>
              </a:spcAft>
              <a:buFont typeface="+mj-lt"/>
              <a:buAutoNum type="romanUcPeriod"/>
              <a:defRPr/>
            </a:pPr>
            <a:r>
              <a:rPr lang="fr-FR" sz="2000" dirty="0">
                <a:solidFill>
                  <a:srgbClr val="000000"/>
                </a:solidFill>
                <a:latin typeface="Arial" panose="020B0604020202020204" pitchFamily="34" charset="0"/>
                <a:ea typeface="Times New Roman" panose="02020603050405020304" pitchFamily="18" charset="0"/>
              </a:rPr>
              <a:t>DISCUSSION OF THE </a:t>
            </a:r>
            <a:r>
              <a:rPr lang="fr-FR" sz="2000" dirty="0" err="1">
                <a:solidFill>
                  <a:srgbClr val="000000"/>
                </a:solidFill>
                <a:latin typeface="Arial" panose="020B0604020202020204" pitchFamily="34" charset="0"/>
                <a:ea typeface="Times New Roman" panose="02020603050405020304" pitchFamily="18" charset="0"/>
              </a:rPr>
              <a:t>FACTS</a:t>
            </a:r>
            <a:endParaRPr lang="fr-FR" sz="2000" dirty="0">
              <a:latin typeface="Calibri" panose="020F0502020204030204" pitchFamily="34" charset="0"/>
              <a:ea typeface="SimSun" panose="02010600030101010101" pitchFamily="2" charset="-122"/>
            </a:endParaRPr>
          </a:p>
          <a:p>
            <a:pPr marL="342900" indent="-342900" algn="just">
              <a:lnSpc>
                <a:spcPct val="115000"/>
              </a:lnSpc>
              <a:spcAft>
                <a:spcPts val="1000"/>
              </a:spcAft>
              <a:buFont typeface="+mj-lt"/>
              <a:buAutoNum type="romanUcPeriod"/>
              <a:defRPr/>
            </a:pPr>
            <a:r>
              <a:rPr lang="fr-FR" sz="2000" dirty="0">
                <a:solidFill>
                  <a:srgbClr val="000000"/>
                </a:solidFill>
                <a:latin typeface="Arial" panose="020B0604020202020204" pitchFamily="34" charset="0"/>
                <a:ea typeface="Times New Roman" panose="02020603050405020304" pitchFamily="18" charset="0"/>
              </a:rPr>
              <a:t>AN </a:t>
            </a:r>
            <a:r>
              <a:rPr lang="fr-FR" sz="2000" dirty="0" err="1">
                <a:solidFill>
                  <a:srgbClr val="000000"/>
                </a:solidFill>
                <a:latin typeface="Arial" panose="020B0604020202020204" pitchFamily="34" charset="0"/>
                <a:ea typeface="Times New Roman" panose="02020603050405020304" pitchFamily="18" charset="0"/>
              </a:rPr>
              <a:t>HYPOTHESIS</a:t>
            </a:r>
            <a:endParaRPr lang="fr-FR" sz="2000" dirty="0">
              <a:latin typeface="Calibri" panose="020F0502020204030204" pitchFamily="34" charset="0"/>
              <a:ea typeface="SimSun" panose="02010600030101010101" pitchFamily="2" charset="-122"/>
            </a:endParaRPr>
          </a:p>
          <a:p>
            <a:pPr marL="342900" indent="-342900" algn="just">
              <a:lnSpc>
                <a:spcPct val="115000"/>
              </a:lnSpc>
              <a:spcAft>
                <a:spcPts val="1000"/>
              </a:spcAft>
              <a:buFont typeface="+mj-lt"/>
              <a:buAutoNum type="romanUcPeriod"/>
              <a:defRPr/>
            </a:pPr>
            <a:r>
              <a:rPr lang="fr-FR" sz="2000" dirty="0">
                <a:solidFill>
                  <a:srgbClr val="000000"/>
                </a:solidFill>
                <a:latin typeface="Arial" panose="020B0604020202020204" pitchFamily="34" charset="0"/>
                <a:ea typeface="Times New Roman" panose="02020603050405020304" pitchFamily="18" charset="0"/>
              </a:rPr>
              <a:t>CONCLUSION</a:t>
            </a:r>
            <a:endParaRPr lang="fr-FR" sz="2000" dirty="0">
              <a:latin typeface="Calibri" panose="020F0502020204030204" pitchFamily="34" charset="0"/>
              <a:ea typeface="SimSun" panose="02010600030101010101" pitchFamily="2" charset="-122"/>
            </a:endParaRPr>
          </a:p>
          <a:p>
            <a:pPr eaLnBrk="1" hangingPunct="1">
              <a:lnSpc>
                <a:spcPct val="115000"/>
              </a:lnSpc>
              <a:spcAft>
                <a:spcPts val="1000"/>
              </a:spcAft>
              <a:buClr>
                <a:srgbClr val="000000"/>
              </a:buClr>
              <a:buSzPct val="100000"/>
              <a:defRPr/>
            </a:pPr>
            <a:endParaRPr lang="fr-FR" sz="2400" dirty="0">
              <a:latin typeface="Calibri" panose="020F0502020204030204" pitchFamily="34" charset="0"/>
              <a:ea typeface="SimSun"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
          <p:cNvSpPr>
            <a:spLocks noChangeArrowheads="1"/>
          </p:cNvSpPr>
          <p:nvPr/>
        </p:nvSpPr>
        <p:spPr bwMode="auto">
          <a:xfrm>
            <a:off x="468313" y="5072063"/>
            <a:ext cx="7675562"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15000"/>
              </a:lnSpc>
              <a:spcAft>
                <a:spcPts val="1000"/>
              </a:spcAft>
              <a:buClr>
                <a:srgbClr val="000000"/>
              </a:buClr>
              <a:buSzPct val="100000"/>
              <a:buFont typeface="Times New Roman" pitchFamily="18" charset="0"/>
              <a:buNone/>
            </a:pPr>
            <a:r>
              <a:rPr lang="fr-FR" altLang="fr-FR" sz="2000" b="1">
                <a:solidFill>
                  <a:srgbClr val="000000"/>
                </a:solidFill>
                <a:ea typeface="SimSun" pitchFamily="2" charset="-122"/>
              </a:rPr>
              <a:t>FUSION DIODE MARK VI</a:t>
            </a:r>
            <a:endParaRPr lang="fr-FR" altLang="fr-FR" sz="2000" b="1">
              <a:latin typeface="Calibri" pitchFamily="34" charset="0"/>
              <a:ea typeface="SimSun" pitchFamily="2" charset="-122"/>
            </a:endParaRPr>
          </a:p>
          <a:p>
            <a:pPr algn="just" eaLnBrk="1" hangingPunct="1">
              <a:lnSpc>
                <a:spcPct val="115000"/>
              </a:lnSpc>
              <a:spcAft>
                <a:spcPts val="1000"/>
              </a:spcAft>
              <a:buClr>
                <a:srgbClr val="000000"/>
              </a:buClr>
              <a:buSzPct val="100000"/>
              <a:buFont typeface="Times New Roman" pitchFamily="18" charset="0"/>
              <a:buNone/>
            </a:pPr>
            <a:r>
              <a:rPr lang="fr-FR" altLang="fr-FR" sz="800">
                <a:solidFill>
                  <a:srgbClr val="000000"/>
                </a:solidFill>
                <a:ea typeface="SimSun" pitchFamily="2" charset="-122"/>
              </a:rPr>
              <a:t> </a:t>
            </a:r>
            <a:endParaRPr lang="fr-FR" altLang="fr-FR" sz="800">
              <a:latin typeface="Calibri" pitchFamily="34" charset="0"/>
              <a:ea typeface="SimSun" pitchFamily="2" charset="-122"/>
            </a:endParaRPr>
          </a:p>
          <a:p>
            <a:pPr algn="just">
              <a:lnSpc>
                <a:spcPct val="115000"/>
              </a:lnSpc>
              <a:spcAft>
                <a:spcPts val="1000"/>
              </a:spcAft>
            </a:pPr>
            <a:r>
              <a:rPr lang="en-US" altLang="fr-FR" sz="800">
                <a:solidFill>
                  <a:srgbClr val="000000"/>
                </a:solidFill>
                <a:cs typeface="Times New Roman" pitchFamily="18" charset="0"/>
              </a:rPr>
              <a:t>An aluminum container of the same model as the Mark VI is used, but the powders are replaced by an alternation of palladium foils with an organic semiconductor layer and aluminum foils. (One side of the commercial aluminum foil being passivated with an oxyde layer, it would have been better to use copper foil or silver foil.</a:t>
            </a:r>
            <a:endParaRPr lang="fr-FR" altLang="fr-FR" sz="800">
              <a:latin typeface="Calibri" pitchFamily="34" charset="0"/>
              <a:ea typeface="SimSun" pitchFamily="2" charset="-122"/>
            </a:endParaRPr>
          </a:p>
          <a:p>
            <a:pPr algn="just">
              <a:lnSpc>
                <a:spcPct val="115000"/>
              </a:lnSpc>
              <a:spcAft>
                <a:spcPts val="1000"/>
              </a:spcAft>
            </a:pPr>
            <a:r>
              <a:rPr lang="en-US" altLang="fr-FR" sz="800">
                <a:solidFill>
                  <a:srgbClr val="000000"/>
                </a:solidFill>
                <a:cs typeface="Times New Roman" pitchFamily="18" charset="0"/>
              </a:rPr>
              <a:t> </a:t>
            </a:r>
            <a:endParaRPr lang="fr-FR" altLang="fr-FR">
              <a:latin typeface="Calibri" pitchFamily="34" charset="0"/>
              <a:ea typeface="SimSun" pitchFamily="2" charset="-122"/>
            </a:endParaRPr>
          </a:p>
        </p:txBody>
      </p:sp>
      <p:pic>
        <p:nvPicPr>
          <p:cNvPr id="4096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063" y="285750"/>
            <a:ext cx="7599362"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
          <p:cNvSpPr>
            <a:spLocks noChangeArrowheads="1"/>
          </p:cNvSpPr>
          <p:nvPr/>
        </p:nvSpPr>
        <p:spPr bwMode="auto">
          <a:xfrm>
            <a:off x="214313" y="5715000"/>
            <a:ext cx="78581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ts val="60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9pPr>
          </a:lstStyle>
          <a:p>
            <a:pPr lvl="1" algn="just" eaLnBrk="1" hangingPunct="1">
              <a:spcBef>
                <a:spcPct val="0"/>
              </a:spcBef>
              <a:buFont typeface="Times New Roman" pitchFamily="18" charset="0"/>
              <a:buNone/>
            </a:pPr>
            <a:r>
              <a:rPr lang="en-US" altLang="fr-FR" sz="1600">
                <a:solidFill>
                  <a:schemeClr val="tx1"/>
                </a:solidFill>
                <a:latin typeface="Arial" charset="0"/>
              </a:rPr>
              <a:t>Since the first publication of Martin Fleischman and Stanley Pons in 1989, the majority of articles in the LENR field have focused on calorimetry. [1] This is true for both electrolysis experiments and gaseous loading experiments. [2]</a:t>
            </a:r>
          </a:p>
        </p:txBody>
      </p:sp>
      <p:pic>
        <p:nvPicPr>
          <p:cNvPr id="4198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
          <p:cNvSpPr>
            <a:spLocks noChangeArrowheads="1"/>
          </p:cNvSpPr>
          <p:nvPr/>
        </p:nvSpPr>
        <p:spPr bwMode="auto">
          <a:xfrm>
            <a:off x="214313" y="5715000"/>
            <a:ext cx="7858125"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60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9pPr>
          </a:lstStyle>
          <a:p>
            <a:pPr algn="just">
              <a:lnSpc>
                <a:spcPct val="115000"/>
              </a:lnSpc>
              <a:spcAft>
                <a:spcPts val="1000"/>
              </a:spcAft>
              <a:buFont typeface="Times New Roman" pitchFamily="18" charset="0"/>
              <a:buNone/>
            </a:pPr>
            <a:r>
              <a:rPr lang="en-US" altLang="fr-FR" sz="800">
                <a:latin typeface="Arial" charset="0"/>
                <a:cs typeface="Times New Roman" pitchFamily="18" charset="0"/>
              </a:rPr>
              <a:t>In order to determine whether the spontaneous polarization was due to nuclear reactions, or to an electrochemical artefact, we had glass tubes made in order to flame seal the Mark 4 and Mark 5 diodes under a hydrogen atmosphere. Thus it will be possible to maintain the deuterium pressure, as well as the tension, for several months, or even years, and to exclude a chemical reaction.</a:t>
            </a:r>
            <a:r>
              <a:rPr lang="en-US" altLang="fr-FR" sz="1800">
                <a:latin typeface="Arial" charset="0"/>
                <a:cs typeface="Times New Roman" pitchFamily="18" charset="0"/>
              </a:rPr>
              <a:t> </a:t>
            </a:r>
          </a:p>
          <a:p>
            <a:pPr algn="just">
              <a:lnSpc>
                <a:spcPct val="115000"/>
              </a:lnSpc>
              <a:spcAft>
                <a:spcPts val="1000"/>
              </a:spcAft>
              <a:buFont typeface="Times New Roman" pitchFamily="18" charset="0"/>
              <a:buNone/>
            </a:pPr>
            <a:r>
              <a:rPr lang="en-US" altLang="fr-FR" sz="800">
                <a:latin typeface="Arial" charset="0"/>
                <a:cs typeface="Times New Roman" pitchFamily="18" charset="0"/>
              </a:rPr>
              <a:t>We didn't do these experiments ourselves, but we passed the baton on to a dynamic American team, and I will present their results to you in the second part of this talk.</a:t>
            </a:r>
            <a:endParaRPr lang="fr-FR" altLang="fr-FR" sz="800">
              <a:latin typeface="Calibri" pitchFamily="34" charset="0"/>
              <a:ea typeface="SimSun" pitchFamily="2" charset="-122"/>
            </a:endParaRPr>
          </a:p>
        </p:txBody>
      </p:sp>
      <p:pic>
        <p:nvPicPr>
          <p:cNvPr id="43011" name="Picture 2" descr="C:\Users\Fabrice DAVID\Documents\Mes images scientifiques\Glass tube for fusion diod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3" y="115888"/>
            <a:ext cx="7021512" cy="526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ZoneTexte 2"/>
          <p:cNvSpPr txBox="1">
            <a:spLocks noChangeArrowheads="1"/>
          </p:cNvSpPr>
          <p:nvPr/>
        </p:nvSpPr>
        <p:spPr bwMode="auto">
          <a:xfrm>
            <a:off x="1403350" y="2205038"/>
            <a:ext cx="5526088"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15000"/>
              </a:lnSpc>
              <a:spcAft>
                <a:spcPts val="1000"/>
              </a:spcAft>
              <a:buClr>
                <a:srgbClr val="000000"/>
              </a:buClr>
              <a:buSzPct val="100000"/>
              <a:buFont typeface="Times New Roman" pitchFamily="18" charset="0"/>
              <a:buNone/>
            </a:pPr>
            <a:r>
              <a:rPr lang="fr-FR" altLang="fr-FR" sz="3200" b="1">
                <a:solidFill>
                  <a:srgbClr val="000000"/>
                </a:solidFill>
                <a:ea typeface="SimSun" pitchFamily="2" charset="-122"/>
              </a:rPr>
              <a:t>II. </a:t>
            </a:r>
          </a:p>
          <a:p>
            <a:pPr algn="ctr" eaLnBrk="1" hangingPunct="1">
              <a:lnSpc>
                <a:spcPct val="115000"/>
              </a:lnSpc>
              <a:spcAft>
                <a:spcPts val="1000"/>
              </a:spcAft>
              <a:buClr>
                <a:srgbClr val="000000"/>
              </a:buClr>
              <a:buSzPct val="100000"/>
              <a:buFont typeface="Times New Roman" pitchFamily="18" charset="0"/>
              <a:buNone/>
            </a:pPr>
            <a:r>
              <a:rPr lang="fr-FR" altLang="fr-FR" sz="3200" b="1">
                <a:solidFill>
                  <a:srgbClr val="000000"/>
                </a:solidFill>
                <a:ea typeface="SimSun" pitchFamily="2" charset="-122"/>
              </a:rPr>
              <a:t>THE  </a:t>
            </a:r>
          </a:p>
          <a:p>
            <a:pPr algn="ctr" eaLnBrk="1" hangingPunct="1">
              <a:lnSpc>
                <a:spcPct val="115000"/>
              </a:lnSpc>
              <a:spcAft>
                <a:spcPts val="1000"/>
              </a:spcAft>
              <a:buClr>
                <a:srgbClr val="000000"/>
              </a:buClr>
              <a:buSzPct val="100000"/>
              <a:buFont typeface="Times New Roman" pitchFamily="18" charset="0"/>
              <a:buNone/>
            </a:pPr>
            <a:r>
              <a:rPr lang="fr-FR" altLang="fr-FR" sz="3200" b="1">
                <a:solidFill>
                  <a:srgbClr val="000000"/>
                </a:solidFill>
                <a:ea typeface="SimSun" pitchFamily="2" charset="-122"/>
              </a:rPr>
              <a:t>ENTENMANN </a:t>
            </a:r>
          </a:p>
          <a:p>
            <a:pPr algn="ctr" eaLnBrk="1" hangingPunct="1">
              <a:lnSpc>
                <a:spcPct val="115000"/>
              </a:lnSpc>
              <a:spcAft>
                <a:spcPts val="1000"/>
              </a:spcAft>
              <a:buClr>
                <a:srgbClr val="000000"/>
              </a:buClr>
              <a:buSzPct val="100000"/>
              <a:buFont typeface="Times New Roman" pitchFamily="18" charset="0"/>
              <a:buNone/>
            </a:pPr>
            <a:r>
              <a:rPr lang="fr-FR" altLang="fr-FR" sz="3200" b="1">
                <a:solidFill>
                  <a:srgbClr val="000000"/>
                </a:solidFill>
                <a:ea typeface="SimSun" pitchFamily="2" charset="-122"/>
              </a:rPr>
              <a:t> EFFECT</a:t>
            </a:r>
            <a:endParaRPr lang="fr-FR" altLang="fr-FR" sz="3200" b="1">
              <a:latin typeface="Calibri" pitchFamily="34" charset="0"/>
              <a:ea typeface="SimSun"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Entenmann's - Wikiped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620713"/>
            <a:ext cx="5508625" cy="272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ZoneTexte 3"/>
          <p:cNvSpPr txBox="1">
            <a:spLocks noChangeArrowheads="1"/>
          </p:cNvSpPr>
          <p:nvPr/>
        </p:nvSpPr>
        <p:spPr bwMode="auto">
          <a:xfrm>
            <a:off x="2124075" y="4076700"/>
            <a:ext cx="4572000" cy="246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5000"/>
              </a:lnSpc>
              <a:spcAft>
                <a:spcPts val="1000"/>
              </a:spcAft>
            </a:pPr>
            <a:r>
              <a:rPr lang="en-US" altLang="fr-FR" sz="800">
                <a:solidFill>
                  <a:srgbClr val="000000"/>
                </a:solidFill>
                <a:cs typeface="Times New Roman" pitchFamily="18" charset="0"/>
              </a:rPr>
              <a:t>Charles Entenmann is a member  of the Entenmann family whose name is familiar to Americans. Entenmann’s bakeries produce very good Entenmann’s breads, cakes and donuts in many locations.</a:t>
            </a:r>
            <a:endParaRPr lang="fr-FR" altLang="fr-FR" sz="800">
              <a:latin typeface="Calibri" pitchFamily="34" charset="0"/>
              <a:ea typeface="SimSun" pitchFamily="2" charset="-122"/>
            </a:endParaRPr>
          </a:p>
          <a:p>
            <a:pPr algn="just">
              <a:lnSpc>
                <a:spcPct val="115000"/>
              </a:lnSpc>
              <a:spcAft>
                <a:spcPts val="1000"/>
              </a:spcAft>
            </a:pPr>
            <a:r>
              <a:rPr lang="en-US" altLang="fr-FR" sz="800">
                <a:solidFill>
                  <a:srgbClr val="000000"/>
                </a:solidFill>
                <a:cs typeface="Times New Roman" pitchFamily="18" charset="0"/>
              </a:rPr>
              <a:t> </a:t>
            </a:r>
            <a:endParaRPr lang="fr-FR" altLang="fr-FR" sz="800">
              <a:latin typeface="Calibri" pitchFamily="34" charset="0"/>
              <a:ea typeface="SimSun" pitchFamily="2" charset="-122"/>
            </a:endParaRPr>
          </a:p>
          <a:p>
            <a:pPr algn="just">
              <a:lnSpc>
                <a:spcPct val="115000"/>
              </a:lnSpc>
              <a:spcAft>
                <a:spcPts val="1000"/>
              </a:spcAft>
            </a:pPr>
            <a:r>
              <a:rPr lang="en-US" altLang="fr-FR" sz="800">
                <a:solidFill>
                  <a:srgbClr val="000000"/>
                </a:solidFill>
                <a:cs typeface="Times New Roman" pitchFamily="18" charset="0"/>
              </a:rPr>
              <a:t>Charles Entenmann funded numerous philanthropic foundations. These include in particular the University Hospital of Sarasota, (Florida), the Roskamp Institute dedicated to research on Alzheimer's disease. Charles Entenmann took an early interest in Cold Fusion and supported the research of Alf Thomson and several researchers and journalists in the field of Nuclear Reactions in Condensed Matter. Charles Entenmann has developed with Alf Thomson a new type of revolutionary hemostatic and bacteriostatic dressing: “BIOSEAL”. He founded the BIOLIFE company and a factory was built in Sarasota. He also founded the BIOSEARCH company for innovative multidisciplinary research. Charles Entenmann attended the ICCF 18 meeting in Washington and immediately saw the potential of fusion diode technology. He decided to set up a laboratory and assemble a team in the premises of the company Biosearch in Sarasota.</a:t>
            </a:r>
            <a:endParaRPr lang="fr-FR" altLang="fr-FR" sz="800">
              <a:latin typeface="Calibri" pitchFamily="34" charset="0"/>
              <a:ea typeface="SimSun"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Imag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8400" y="115888"/>
            <a:ext cx="5045075" cy="676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ZoneTexte 4"/>
          <p:cNvSpPr txBox="1">
            <a:spLocks noChangeArrowheads="1"/>
          </p:cNvSpPr>
          <p:nvPr/>
        </p:nvSpPr>
        <p:spPr bwMode="auto">
          <a:xfrm>
            <a:off x="250825" y="404813"/>
            <a:ext cx="2808288"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5000"/>
              </a:lnSpc>
              <a:spcAft>
                <a:spcPts val="1000"/>
              </a:spcAft>
            </a:pPr>
            <a:r>
              <a:rPr lang="en-US" altLang="fr-FR" sz="800">
                <a:solidFill>
                  <a:srgbClr val="000000"/>
                </a:solidFill>
                <a:cs typeface="Times New Roman" pitchFamily="18" charset="0"/>
              </a:rPr>
              <a:t>The team of the company Biosearch did an extremely important job: more than 1500 fusion diodes tested, with many pairs of metals and semiconductors.</a:t>
            </a:r>
          </a:p>
          <a:p>
            <a:pPr algn="just">
              <a:lnSpc>
                <a:spcPct val="115000"/>
              </a:lnSpc>
              <a:spcAft>
                <a:spcPts val="1000"/>
              </a:spcAft>
            </a:pPr>
            <a:endParaRPr lang="en-US" altLang="fr-FR" sz="800">
              <a:solidFill>
                <a:srgbClr val="000000"/>
              </a:solidFill>
              <a:ea typeface="SimSun" pitchFamily="2" charset="-122"/>
            </a:endParaRPr>
          </a:p>
          <a:p>
            <a:pPr algn="just">
              <a:lnSpc>
                <a:spcPct val="115000"/>
              </a:lnSpc>
              <a:spcAft>
                <a:spcPts val="1000"/>
              </a:spcAft>
            </a:pPr>
            <a:endParaRPr lang="fr-FR" altLang="fr-FR" sz="800">
              <a:latin typeface="Calibri" pitchFamily="34" charset="0"/>
              <a:ea typeface="SimSun" pitchFamily="2" charset="-122"/>
            </a:endParaRPr>
          </a:p>
          <a:p>
            <a:pPr algn="just">
              <a:lnSpc>
                <a:spcPct val="115000"/>
              </a:lnSpc>
              <a:spcAft>
                <a:spcPts val="1000"/>
              </a:spcAft>
            </a:pPr>
            <a:r>
              <a:rPr lang="en-US" altLang="fr-FR" sz="800">
                <a:solidFill>
                  <a:srgbClr val="000000"/>
                </a:solidFill>
                <a:cs typeface="Times New Roman" pitchFamily="18" charset="0"/>
              </a:rPr>
              <a:t> </a:t>
            </a:r>
            <a:endParaRPr lang="fr-FR" altLang="fr-FR" sz="800">
              <a:latin typeface="Calibri" pitchFamily="34" charset="0"/>
              <a:ea typeface="SimSun"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Image 4" descr="Une image contenant intérieur, fenêtre, cuisine, debout&#10;&#10;Description générée automatique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052513"/>
            <a:ext cx="7321550" cy="549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ZoneTexte 6"/>
          <p:cNvSpPr txBox="1">
            <a:spLocks noChangeArrowheads="1"/>
          </p:cNvSpPr>
          <p:nvPr/>
        </p:nvSpPr>
        <p:spPr bwMode="auto">
          <a:xfrm>
            <a:off x="395288" y="188913"/>
            <a:ext cx="4572000"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5000"/>
              </a:lnSpc>
              <a:spcAft>
                <a:spcPts val="1000"/>
              </a:spcAft>
            </a:pPr>
            <a:r>
              <a:rPr lang="en-US" altLang="fr-FR" sz="800">
                <a:solidFill>
                  <a:srgbClr val="000000"/>
                </a:solidFill>
                <a:cs typeface="Times New Roman" pitchFamily="18" charset="0"/>
              </a:rPr>
              <a:t>The energy released was measured by both voltametry and calorimetry. Many calorimeters have been built.</a:t>
            </a:r>
            <a:endParaRPr lang="fr-FR" altLang="fr-FR" sz="800">
              <a:latin typeface="Calibri" pitchFamily="34" charset="0"/>
              <a:ea typeface="SimSun" pitchFamily="2" charset="-122"/>
            </a:endParaRPr>
          </a:p>
          <a:p>
            <a:pPr algn="just">
              <a:lnSpc>
                <a:spcPct val="115000"/>
              </a:lnSpc>
              <a:spcAft>
                <a:spcPts val="1000"/>
              </a:spcAft>
            </a:pPr>
            <a:r>
              <a:rPr lang="en-US" altLang="fr-FR" sz="800">
                <a:solidFill>
                  <a:srgbClr val="000000"/>
                </a:solidFill>
                <a:cs typeface="Times New Roman" pitchFamily="18" charset="0"/>
              </a:rPr>
              <a:t>Radiation measurements were carried out by many methods, in particular thanks to a fog chamber making it possible to visualize the trace of the energetic particles emitted.</a:t>
            </a:r>
            <a:endParaRPr lang="fr-FR" altLang="fr-FR" sz="800">
              <a:latin typeface="Calibri" pitchFamily="34" charset="0"/>
              <a:ea typeface="SimSun" pitchFamily="2" charset="-122"/>
            </a:endParaRPr>
          </a:p>
          <a:p>
            <a:pPr algn="just">
              <a:lnSpc>
                <a:spcPct val="115000"/>
              </a:lnSpc>
              <a:spcAft>
                <a:spcPts val="1000"/>
              </a:spcAft>
            </a:pPr>
            <a:r>
              <a:rPr lang="en-US" altLang="fr-FR" sz="800">
                <a:solidFill>
                  <a:srgbClr val="000000"/>
                </a:solidFill>
                <a:cs typeface="Times New Roman" pitchFamily="18" charset="0"/>
              </a:rPr>
              <a:t> </a:t>
            </a:r>
            <a:endParaRPr lang="fr-FR" altLang="fr-FR" sz="800">
              <a:latin typeface="Calibri" pitchFamily="34" charset="0"/>
              <a:ea typeface="SimSun" pitchFamily="2" charset="-122"/>
            </a:endParaRPr>
          </a:p>
          <a:p>
            <a:pPr algn="just">
              <a:lnSpc>
                <a:spcPct val="115000"/>
              </a:lnSpc>
              <a:spcAft>
                <a:spcPts val="1000"/>
              </a:spcAft>
            </a:pPr>
            <a:endParaRPr lang="fr-FR" altLang="fr-FR" sz="800">
              <a:latin typeface="Calibri" pitchFamily="34" charset="0"/>
              <a:ea typeface="SimSun"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Image 2" descr="Une image contenant personne, intérieur, table, tenant&#10;&#10;Description générée automatique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 y="0"/>
            <a:ext cx="9223375" cy="691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Image 2" descr="Une image contenant personne, intérieur, table, homme&#10;&#10;Description générée automatique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938"/>
            <a:ext cx="9132888" cy="685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5" name="Image 2" descr="Une image contenant personne, intérieur, table, homme&#10;&#10;Description générée automatique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265113"/>
            <a:ext cx="9132888" cy="685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6" name="ZoneTexte 7"/>
          <p:cNvSpPr txBox="1">
            <a:spLocks noChangeArrowheads="1"/>
          </p:cNvSpPr>
          <p:nvPr/>
        </p:nvSpPr>
        <p:spPr bwMode="auto">
          <a:xfrm>
            <a:off x="250825" y="260350"/>
            <a:ext cx="5761038"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5000"/>
              </a:lnSpc>
              <a:spcAft>
                <a:spcPts val="1000"/>
              </a:spcAft>
            </a:pPr>
            <a:r>
              <a:rPr lang="en-US" altLang="fr-FR" sz="1200">
                <a:solidFill>
                  <a:srgbClr val="000000"/>
                </a:solidFill>
                <a:cs typeface="Times New Roman" pitchFamily="18" charset="0"/>
              </a:rPr>
              <a:t>Radiation measurements were carried out by many methods, in particular thanks to a fog chamber making it possible to visualize the trace of the energetic emitted particles.</a:t>
            </a:r>
            <a:endParaRPr lang="fr-FR" altLang="fr-FR" sz="1200">
              <a:latin typeface="Calibri" pitchFamily="34" charset="0"/>
              <a:ea typeface="SimSun" pitchFamily="2" charset="-122"/>
            </a:endParaRPr>
          </a:p>
          <a:p>
            <a:pPr algn="just">
              <a:lnSpc>
                <a:spcPct val="115000"/>
              </a:lnSpc>
              <a:spcAft>
                <a:spcPts val="1000"/>
              </a:spcAft>
            </a:pPr>
            <a:r>
              <a:rPr lang="en-US" altLang="fr-FR" sz="1200">
                <a:solidFill>
                  <a:srgbClr val="000000"/>
                </a:solidFill>
                <a:cs typeface="Times New Roman" pitchFamily="18" charset="0"/>
              </a:rPr>
              <a:t> </a:t>
            </a:r>
            <a:endParaRPr lang="fr-FR" altLang="fr-FR" sz="1200">
              <a:latin typeface="Calibri" pitchFamily="34" charset="0"/>
              <a:ea typeface="SimSun" pitchFamily="2" charset="-122"/>
            </a:endParaRPr>
          </a:p>
          <a:p>
            <a:pPr algn="just">
              <a:lnSpc>
                <a:spcPct val="115000"/>
              </a:lnSpc>
              <a:spcAft>
                <a:spcPts val="1000"/>
              </a:spcAft>
            </a:pPr>
            <a:r>
              <a:rPr lang="en-US" altLang="fr-FR" sz="1200">
                <a:solidFill>
                  <a:srgbClr val="000000"/>
                </a:solidFill>
                <a:cs typeface="Times New Roman" pitchFamily="18" charset="0"/>
              </a:rPr>
              <a:t> </a:t>
            </a:r>
            <a:endParaRPr lang="fr-FR" altLang="fr-FR" sz="1200">
              <a:latin typeface="Calibri" pitchFamily="34" charset="0"/>
              <a:ea typeface="SimSun"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Image 2" descr="Une image contenant personne, intérieur, homme, table&#10;&#10;Description générée automatique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8"/>
            <a:ext cx="9161463"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9" name="ZoneTexte 1"/>
          <p:cNvSpPr txBox="1">
            <a:spLocks noChangeArrowheads="1"/>
          </p:cNvSpPr>
          <p:nvPr/>
        </p:nvSpPr>
        <p:spPr bwMode="auto">
          <a:xfrm>
            <a:off x="3708400" y="188913"/>
            <a:ext cx="52244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fr-FR" altLang="fr-FR"/>
              <a:t>Building a fusion diode with hydraulic shop press.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ChangeArrowheads="1"/>
          </p:cNvSpPr>
          <p:nvPr/>
        </p:nvSpPr>
        <p:spPr bwMode="auto">
          <a:xfrm>
            <a:off x="250825" y="4983163"/>
            <a:ext cx="7858125" cy="215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ts val="60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9pPr>
          </a:lstStyle>
          <a:p>
            <a:pPr algn="just">
              <a:lnSpc>
                <a:spcPct val="115000"/>
              </a:lnSpc>
              <a:spcBef>
                <a:spcPct val="0"/>
              </a:spcBef>
              <a:spcAft>
                <a:spcPts val="1000"/>
              </a:spcAft>
              <a:buFont typeface="Century Schoolbook" pitchFamily="16" charset="0"/>
              <a:buAutoNum type="romanUcPeriod"/>
            </a:pPr>
            <a:r>
              <a:rPr lang="fr-FR" altLang="fr-FR" b="1">
                <a:latin typeface="Arial" charset="0"/>
                <a:cs typeface="Times New Roman" pitchFamily="18" charset="0"/>
              </a:rPr>
              <a:t> FUSION DIODES</a:t>
            </a:r>
            <a:endParaRPr lang="fr-FR" altLang="fr-FR" b="1">
              <a:solidFill>
                <a:schemeClr val="bg1"/>
              </a:solidFill>
              <a:latin typeface="Calibri" pitchFamily="34" charset="0"/>
              <a:ea typeface="SimSun" pitchFamily="2" charset="-122"/>
            </a:endParaRPr>
          </a:p>
          <a:p>
            <a:pPr algn="just">
              <a:lnSpc>
                <a:spcPct val="115000"/>
              </a:lnSpc>
              <a:spcBef>
                <a:spcPct val="0"/>
              </a:spcBef>
              <a:spcAft>
                <a:spcPts val="1000"/>
              </a:spcAft>
              <a:buClrTx/>
              <a:buSzTx/>
              <a:buFontTx/>
              <a:buNone/>
            </a:pPr>
            <a:r>
              <a:rPr lang="en-US" altLang="fr-FR" sz="900">
                <a:latin typeface="Arial" charset="0"/>
                <a:cs typeface="Times New Roman" pitchFamily="18" charset="0"/>
              </a:rPr>
              <a:t>The results of Fleischmann and Pons and Steven Jones were based on calorimetry and the detection of radiation emitted by low-energy nuclear reactions taking place in palladium. (Low Energy Nuclear Reactions or L.E.N.R.) By their very nature, low energy nuclear reactions emit little radiation.</a:t>
            </a:r>
            <a:endParaRPr lang="fr-FR" altLang="fr-FR" sz="900">
              <a:solidFill>
                <a:schemeClr val="bg1"/>
              </a:solidFill>
              <a:latin typeface="Calibri" pitchFamily="34" charset="0"/>
              <a:ea typeface="SimSun" pitchFamily="2" charset="-122"/>
            </a:endParaRPr>
          </a:p>
          <a:p>
            <a:pPr algn="just">
              <a:lnSpc>
                <a:spcPct val="115000"/>
              </a:lnSpc>
              <a:spcBef>
                <a:spcPct val="0"/>
              </a:spcBef>
              <a:spcAft>
                <a:spcPts val="1000"/>
              </a:spcAft>
              <a:buClrTx/>
              <a:buSzTx/>
              <a:buFontTx/>
              <a:buNone/>
            </a:pPr>
            <a:r>
              <a:rPr lang="en-US" altLang="fr-FR" sz="900">
                <a:latin typeface="Arial" charset="0"/>
                <a:cs typeface="Times New Roman" pitchFamily="18" charset="0"/>
              </a:rPr>
              <a:t>Calorimetry techniques applied to the study of LENRs are often masterpieces of experimental science, and their results are indisputable. Unfortunately, the relative theoretical and practical complexity of well-designed calorimetry measurements are the cause that the results obtained by this method have not yet succeeded in convincing the majority of the scientific community.</a:t>
            </a:r>
            <a:endParaRPr lang="fr-FR" altLang="fr-FR" sz="900">
              <a:solidFill>
                <a:schemeClr val="bg1"/>
              </a:solidFill>
              <a:latin typeface="Calibri" pitchFamily="34" charset="0"/>
              <a:ea typeface="SimSun" pitchFamily="2" charset="-122"/>
            </a:endParaRPr>
          </a:p>
          <a:p>
            <a:pPr algn="just">
              <a:lnSpc>
                <a:spcPct val="115000"/>
              </a:lnSpc>
              <a:spcBef>
                <a:spcPct val="0"/>
              </a:spcBef>
              <a:spcAft>
                <a:spcPts val="1000"/>
              </a:spcAft>
              <a:buClrTx/>
              <a:buSzTx/>
              <a:buFontTx/>
              <a:buNone/>
            </a:pPr>
            <a:r>
              <a:rPr lang="en-US" altLang="fr-FR" sz="1800">
                <a:latin typeface="Arial" charset="0"/>
                <a:cs typeface="Times New Roman" pitchFamily="18" charset="0"/>
              </a:rPr>
              <a:t> </a:t>
            </a:r>
            <a:endParaRPr lang="fr-FR" altLang="fr-FR" sz="1800">
              <a:solidFill>
                <a:schemeClr val="bg1"/>
              </a:solidFill>
              <a:latin typeface="Calibri" pitchFamily="34" charset="0"/>
              <a:ea typeface="SimSun" pitchFamily="2" charset="-122"/>
            </a:endParaRPr>
          </a:p>
        </p:txBody>
      </p:sp>
      <p:pic>
        <p:nvPicPr>
          <p:cNvPr id="9219" name="Picture 2" descr="RÃ©sultat de recherche d'images pour &quot;fleischmann pons&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260350"/>
            <a:ext cx="6192837" cy="449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
          <p:cNvSpPr>
            <a:spLocks noChangeArrowheads="1"/>
          </p:cNvSpPr>
          <p:nvPr/>
        </p:nvSpPr>
        <p:spPr bwMode="auto">
          <a:xfrm>
            <a:off x="214313" y="5715000"/>
            <a:ext cx="7858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Clr>
                <a:srgbClr val="000000"/>
              </a:buClr>
              <a:buSzPct val="100000"/>
              <a:buFont typeface="Times New Roman" pitchFamily="18" charset="0"/>
              <a:buNone/>
            </a:pPr>
            <a:r>
              <a:rPr lang="en-US" altLang="fr-FR">
                <a:solidFill>
                  <a:schemeClr val="tx1"/>
                </a:solidFill>
              </a:rPr>
              <a:t>They produced fusion diodes by deposition of palladium under vacuum on silicon wafers</a:t>
            </a:r>
          </a:p>
        </p:txBody>
      </p:sp>
      <p:pic>
        <p:nvPicPr>
          <p:cNvPr id="51203" name="Picture 2" descr="C:\Users\Fabrice DAVID\Documents\Photos 2\2018 mai wafers\Silicon wafer Biolif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0" y="357188"/>
            <a:ext cx="7072313" cy="53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Image 2" descr="Une image contenant personne, intérieur, table, homme&#10;&#10;Description générée automatique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25400"/>
            <a:ext cx="7643813" cy="573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ZoneTexte 4"/>
          <p:cNvSpPr txBox="1">
            <a:spLocks noChangeArrowheads="1"/>
          </p:cNvSpPr>
          <p:nvPr/>
        </p:nvSpPr>
        <p:spPr bwMode="auto">
          <a:xfrm>
            <a:off x="250825" y="5978525"/>
            <a:ext cx="7392988" cy="90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5000"/>
              </a:lnSpc>
              <a:spcAft>
                <a:spcPts val="1000"/>
              </a:spcAft>
            </a:pPr>
            <a:r>
              <a:rPr lang="en-US" altLang="fr-FR" sz="800">
                <a:solidFill>
                  <a:srgbClr val="000000"/>
                </a:solidFill>
                <a:cs typeface="Times New Roman" pitchFamily="18" charset="0"/>
              </a:rPr>
              <a:t>They reproducibly observed the appearance of a spontaneous voltage and observed electric currents produced by fusion diodes. They recorded sustained tensions for more than 15 months.</a:t>
            </a:r>
            <a:endParaRPr lang="fr-FR" altLang="fr-FR" sz="800">
              <a:latin typeface="Calibri" pitchFamily="34" charset="0"/>
              <a:ea typeface="SimSun" pitchFamily="2" charset="-122"/>
            </a:endParaRPr>
          </a:p>
          <a:p>
            <a:pPr algn="just">
              <a:lnSpc>
                <a:spcPct val="115000"/>
              </a:lnSpc>
              <a:spcAft>
                <a:spcPts val="1000"/>
              </a:spcAft>
            </a:pPr>
            <a:r>
              <a:rPr lang="en-US" altLang="fr-FR" sz="800">
                <a:solidFill>
                  <a:srgbClr val="000000"/>
                </a:solidFill>
                <a:cs typeface="Times New Roman" pitchFamily="18" charset="0"/>
              </a:rPr>
              <a:t>They managed (briefly) to light a low-powered red light emitting diode.</a:t>
            </a:r>
            <a:endParaRPr lang="fr-FR" altLang="fr-FR" sz="800">
              <a:latin typeface="Calibri" pitchFamily="34" charset="0"/>
              <a:ea typeface="SimSun" pitchFamily="2" charset="-122"/>
            </a:endParaRPr>
          </a:p>
          <a:p>
            <a:pPr algn="just" eaLnBrk="1" hangingPunct="1">
              <a:lnSpc>
                <a:spcPct val="115000"/>
              </a:lnSpc>
              <a:spcAft>
                <a:spcPts val="1000"/>
              </a:spcAft>
              <a:buClr>
                <a:srgbClr val="000000"/>
              </a:buClr>
              <a:buSzPct val="100000"/>
              <a:buFont typeface="Times New Roman" pitchFamily="18" charset="0"/>
              <a:buNone/>
            </a:pPr>
            <a:endParaRPr lang="fr-FR" altLang="fr-FR" sz="800">
              <a:latin typeface="Calibri" pitchFamily="34" charset="0"/>
              <a:ea typeface="SimSun"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ZoneTexte 2"/>
          <p:cNvSpPr txBox="1">
            <a:spLocks noChangeArrowheads="1"/>
          </p:cNvSpPr>
          <p:nvPr/>
        </p:nvSpPr>
        <p:spPr bwMode="auto">
          <a:xfrm>
            <a:off x="468313" y="188913"/>
            <a:ext cx="7272337" cy="6189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5000"/>
              </a:lnSpc>
              <a:spcAft>
                <a:spcPts val="1000"/>
              </a:spcAft>
            </a:pPr>
            <a:r>
              <a:rPr lang="en-US" altLang="fr-FR">
                <a:solidFill>
                  <a:srgbClr val="000000"/>
                </a:solidFill>
                <a:cs typeface="Times New Roman" pitchFamily="18" charset="0"/>
              </a:rPr>
              <a:t>-Note about the power produced by a fusion diode-</a:t>
            </a:r>
            <a:endParaRPr lang="fr-FR" altLang="fr-FR">
              <a:latin typeface="Calibri" pitchFamily="34" charset="0"/>
              <a:ea typeface="SimSun" pitchFamily="2" charset="-122"/>
            </a:endParaRPr>
          </a:p>
          <a:p>
            <a:pPr algn="just">
              <a:lnSpc>
                <a:spcPct val="115000"/>
              </a:lnSpc>
              <a:spcAft>
                <a:spcPts val="1000"/>
              </a:spcAft>
            </a:pPr>
            <a:r>
              <a:rPr lang="en-US" altLang="fr-FR">
                <a:solidFill>
                  <a:srgbClr val="000000"/>
                </a:solidFill>
                <a:cs typeface="Times New Roman" pitchFamily="18" charset="0"/>
              </a:rPr>
              <a:t> </a:t>
            </a:r>
            <a:endParaRPr lang="fr-FR" altLang="fr-FR">
              <a:latin typeface="Calibri" pitchFamily="34" charset="0"/>
              <a:ea typeface="SimSun" pitchFamily="2" charset="-122"/>
            </a:endParaRPr>
          </a:p>
          <a:p>
            <a:pPr algn="just">
              <a:lnSpc>
                <a:spcPct val="115000"/>
              </a:lnSpc>
              <a:spcAft>
                <a:spcPts val="1000"/>
              </a:spcAft>
            </a:pPr>
            <a:r>
              <a:rPr lang="en-US" altLang="fr-FR">
                <a:solidFill>
                  <a:srgbClr val="000000"/>
                </a:solidFill>
                <a:cs typeface="Times New Roman" pitchFamily="18" charset="0"/>
              </a:rPr>
              <a:t>An inexpensive electronic voltmeter has an internal resistance between 1 megaohms and 10 megaohms. This last value will be used for safety.</a:t>
            </a:r>
            <a:endParaRPr lang="fr-FR" altLang="fr-FR">
              <a:latin typeface="Calibri" pitchFamily="34" charset="0"/>
              <a:ea typeface="SimSun" pitchFamily="2" charset="-122"/>
            </a:endParaRPr>
          </a:p>
          <a:p>
            <a:pPr algn="just">
              <a:lnSpc>
                <a:spcPct val="115000"/>
              </a:lnSpc>
              <a:spcAft>
                <a:spcPts val="1000"/>
              </a:spcAft>
            </a:pPr>
            <a:r>
              <a:rPr lang="en-US" altLang="fr-FR">
                <a:solidFill>
                  <a:srgbClr val="000000"/>
                </a:solidFill>
                <a:cs typeface="Times New Roman" pitchFamily="18" charset="0"/>
              </a:rPr>
              <a:t>So if we measure a voltage of 1 volt, the classic formula U = RI or I = U / R gives us the current I = / 100,000,000 amps or 0.01 microamps.</a:t>
            </a:r>
            <a:endParaRPr lang="fr-FR" altLang="fr-FR">
              <a:latin typeface="Calibri" pitchFamily="34" charset="0"/>
              <a:ea typeface="SimSun" pitchFamily="2" charset="-122"/>
            </a:endParaRPr>
          </a:p>
          <a:p>
            <a:pPr algn="just">
              <a:lnSpc>
                <a:spcPct val="115000"/>
              </a:lnSpc>
              <a:spcAft>
                <a:spcPts val="1000"/>
              </a:spcAft>
            </a:pPr>
            <a:r>
              <a:rPr lang="en-US" altLang="fr-FR">
                <a:solidFill>
                  <a:srgbClr val="000000"/>
                </a:solidFill>
                <a:cs typeface="Times New Roman" pitchFamily="18" charset="0"/>
              </a:rPr>
              <a:t>The power W = RI2 = 10 106 x 0.01 10-6 x 0.01 10-6 = 0.01 microwatts</a:t>
            </a:r>
            <a:endParaRPr lang="fr-FR" altLang="fr-FR">
              <a:latin typeface="Calibri" pitchFamily="34" charset="0"/>
              <a:ea typeface="SimSun" pitchFamily="2" charset="-122"/>
            </a:endParaRPr>
          </a:p>
          <a:p>
            <a:pPr algn="just">
              <a:lnSpc>
                <a:spcPct val="115000"/>
              </a:lnSpc>
              <a:spcAft>
                <a:spcPts val="1000"/>
              </a:spcAft>
            </a:pPr>
            <a:r>
              <a:rPr lang="en-US" altLang="fr-FR">
                <a:solidFill>
                  <a:srgbClr val="000000"/>
                </a:solidFill>
                <a:cs typeface="Times New Roman" pitchFamily="18" charset="0"/>
              </a:rPr>
              <a:t> </a:t>
            </a:r>
            <a:endParaRPr lang="fr-FR" altLang="fr-FR">
              <a:latin typeface="Calibri" pitchFamily="34" charset="0"/>
              <a:ea typeface="SimSun" pitchFamily="2" charset="-122"/>
            </a:endParaRPr>
          </a:p>
          <a:p>
            <a:pPr algn="just">
              <a:lnSpc>
                <a:spcPct val="115000"/>
              </a:lnSpc>
              <a:spcAft>
                <a:spcPts val="1000"/>
              </a:spcAft>
            </a:pPr>
            <a:r>
              <a:rPr lang="en-US" altLang="fr-FR">
                <a:solidFill>
                  <a:srgbClr val="000000"/>
                </a:solidFill>
                <a:cs typeface="Times New Roman" pitchFamily="18" charset="0"/>
              </a:rPr>
              <a:t>This is a very low power, but it would already be enough to power a wristwatch or any other electronic device of comparable power. Anecdotally, one could imagine "factory sealed" watches that no longer have to change the batteries.</a:t>
            </a:r>
            <a:endParaRPr lang="fr-FR" altLang="fr-FR">
              <a:latin typeface="Calibri" pitchFamily="34" charset="0"/>
              <a:ea typeface="SimSun" pitchFamily="2" charset="-122"/>
            </a:endParaRPr>
          </a:p>
          <a:p>
            <a:pPr algn="just">
              <a:lnSpc>
                <a:spcPct val="115000"/>
              </a:lnSpc>
              <a:spcAft>
                <a:spcPts val="1000"/>
              </a:spcAft>
            </a:pPr>
            <a:r>
              <a:rPr lang="en-US" altLang="fr-FR">
                <a:solidFill>
                  <a:srgbClr val="000000"/>
                </a:solidFill>
                <a:cs typeface="Times New Roman" pitchFamily="18" charset="0"/>
              </a:rPr>
              <a:t> </a:t>
            </a:r>
            <a:endParaRPr lang="fr-FR" altLang="fr-FR">
              <a:latin typeface="Calibri" pitchFamily="34" charset="0"/>
              <a:ea typeface="SimSun" pitchFamily="2" charset="-122"/>
            </a:endParaRPr>
          </a:p>
          <a:p>
            <a:pPr algn="just" eaLnBrk="1" hangingPunct="1">
              <a:lnSpc>
                <a:spcPct val="115000"/>
              </a:lnSpc>
              <a:spcAft>
                <a:spcPts val="1000"/>
              </a:spcAft>
              <a:buClr>
                <a:srgbClr val="000000"/>
              </a:buClr>
              <a:buSzPct val="100000"/>
              <a:buFont typeface="Times New Roman" pitchFamily="18" charset="0"/>
              <a:buNone/>
            </a:pPr>
            <a:endParaRPr lang="fr-FR" altLang="fr-FR" sz="1600">
              <a:latin typeface="Calibri" pitchFamily="34" charset="0"/>
              <a:ea typeface="SimSun"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ZoneTexte 2"/>
          <p:cNvSpPr txBox="1">
            <a:spLocks noChangeArrowheads="1"/>
          </p:cNvSpPr>
          <p:nvPr/>
        </p:nvSpPr>
        <p:spPr bwMode="auto">
          <a:xfrm>
            <a:off x="179388" y="549275"/>
            <a:ext cx="7848600" cy="581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5000"/>
              </a:lnSpc>
              <a:spcAft>
                <a:spcPts val="1000"/>
              </a:spcAft>
            </a:pPr>
            <a:r>
              <a:rPr lang="en-US" altLang="fr-FR">
                <a:solidFill>
                  <a:srgbClr val="000000"/>
                </a:solidFill>
                <a:cs typeface="Times New Roman" pitchFamily="18" charset="0"/>
              </a:rPr>
              <a:t>Using the powder gradient technique, the team of Charles Entenman (Biolife Team) tested increasingly less conductive semiconductors. (For the record, with John Giles, our best results were obtained with the palladium / aluminum nitride pair, which is a high resistivity semiconductor.)</a:t>
            </a:r>
            <a:endParaRPr lang="fr-FR" altLang="fr-FR">
              <a:latin typeface="Calibri" pitchFamily="34" charset="0"/>
              <a:ea typeface="SimSun" pitchFamily="2" charset="-122"/>
            </a:endParaRPr>
          </a:p>
          <a:p>
            <a:pPr algn="just">
              <a:lnSpc>
                <a:spcPct val="115000"/>
              </a:lnSpc>
              <a:spcAft>
                <a:spcPts val="1000"/>
              </a:spcAft>
            </a:pPr>
            <a:r>
              <a:rPr lang="en-US" altLang="fr-FR">
                <a:solidFill>
                  <a:srgbClr val="000000"/>
                </a:solidFill>
                <a:cs typeface="Times New Roman" pitchFamily="18" charset="0"/>
              </a:rPr>
              <a:t> </a:t>
            </a:r>
            <a:endParaRPr lang="fr-FR" altLang="fr-FR">
              <a:latin typeface="Calibri" pitchFamily="34" charset="0"/>
              <a:ea typeface="SimSun" pitchFamily="2" charset="-122"/>
            </a:endParaRPr>
          </a:p>
          <a:p>
            <a:pPr algn="just">
              <a:lnSpc>
                <a:spcPct val="115000"/>
              </a:lnSpc>
              <a:spcAft>
                <a:spcPts val="1000"/>
              </a:spcAft>
            </a:pPr>
            <a:r>
              <a:rPr lang="en-US" altLang="fr-FR">
                <a:solidFill>
                  <a:srgbClr val="000000"/>
                </a:solidFill>
                <a:cs typeface="Times New Roman" pitchFamily="18" charset="0"/>
              </a:rPr>
              <a:t>But Charles Entenman’s team discovered something extraordinary: even with a perfectly insulating powder in the diode in front of the palladium, such as fine sand, diatomaceous earth, cellulose, we still observe the appearance of spontaneous tension when the diode is filled with hydrogen or deuterium. This tension persists for several months. This effect is also achieved by separating the palladium and metal electrodes with paper or asbestos.</a:t>
            </a:r>
            <a:endParaRPr lang="fr-FR" altLang="fr-FR">
              <a:latin typeface="Calibri" pitchFamily="34" charset="0"/>
              <a:ea typeface="SimSun" pitchFamily="2" charset="-122"/>
            </a:endParaRPr>
          </a:p>
          <a:p>
            <a:pPr algn="just">
              <a:lnSpc>
                <a:spcPct val="115000"/>
              </a:lnSpc>
              <a:spcAft>
                <a:spcPts val="1000"/>
              </a:spcAft>
            </a:pPr>
            <a:endParaRPr lang="fr-FR" altLang="fr-FR" b="1">
              <a:latin typeface="Calibri" pitchFamily="34" charset="0"/>
              <a:ea typeface="SimSun" pitchFamily="2" charset="-122"/>
            </a:endParaRPr>
          </a:p>
          <a:p>
            <a:pPr algn="just">
              <a:lnSpc>
                <a:spcPct val="115000"/>
              </a:lnSpc>
              <a:spcAft>
                <a:spcPts val="1000"/>
              </a:spcAft>
            </a:pPr>
            <a:r>
              <a:rPr lang="en-US" altLang="fr-FR" b="1">
                <a:solidFill>
                  <a:srgbClr val="000000"/>
                </a:solidFill>
                <a:cs typeface="Times New Roman" pitchFamily="18" charset="0"/>
              </a:rPr>
              <a:t>I admit that I did not believe in this effect, because I feared an experimental error, but I now admit my mistake: I was wrong.</a:t>
            </a:r>
            <a:endParaRPr lang="fr-FR" altLang="fr-FR" b="1">
              <a:latin typeface="Calibri" pitchFamily="34" charset="0"/>
              <a:ea typeface="SimSun" pitchFamily="2" charset="-122"/>
            </a:endParaRPr>
          </a:p>
          <a:p>
            <a:pPr algn="just">
              <a:lnSpc>
                <a:spcPct val="115000"/>
              </a:lnSpc>
              <a:spcAft>
                <a:spcPts val="1000"/>
              </a:spcAft>
            </a:pPr>
            <a:r>
              <a:rPr lang="en-US" altLang="fr-FR">
                <a:solidFill>
                  <a:srgbClr val="000000"/>
                </a:solidFill>
                <a:cs typeface="Times New Roman" pitchFamily="18" charset="0"/>
              </a:rPr>
              <a:t> </a:t>
            </a:r>
            <a:endParaRPr lang="fr-FR" altLang="fr-FR">
              <a:latin typeface="Calibri" pitchFamily="34" charset="0"/>
              <a:ea typeface="SimSun" pitchFamily="2"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ZoneTexte 2"/>
          <p:cNvSpPr txBox="1">
            <a:spLocks noChangeArrowheads="1"/>
          </p:cNvSpPr>
          <p:nvPr/>
        </p:nvSpPr>
        <p:spPr bwMode="auto">
          <a:xfrm>
            <a:off x="179388" y="5283200"/>
            <a:ext cx="784860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15000"/>
              </a:lnSpc>
              <a:spcAft>
                <a:spcPts val="1000"/>
              </a:spcAft>
              <a:buClr>
                <a:srgbClr val="000000"/>
              </a:buClr>
              <a:buSzPct val="100000"/>
              <a:buFont typeface="Times New Roman" pitchFamily="18" charset="0"/>
              <a:buNone/>
            </a:pPr>
            <a:r>
              <a:rPr lang="en-US" altLang="fr-FR" sz="1100">
                <a:solidFill>
                  <a:srgbClr val="000000"/>
                </a:solidFill>
                <a:ea typeface="SimSun" pitchFamily="2" charset="-122"/>
              </a:rPr>
              <a:t>The team assembled by Charles Entenmann, using a fog chamber, demonstrated the emission of highly energetic charged particles by fusion diodes. Note that the particles manage to pass through the plastic or metal wall of the diode. Their energy is therefore greater than the megaelectronvolt. (For the record, the beta particles emitted by phosphorus 32 have a maximum energy of 1.7 MeV, and they can pass through about 0.8 mm of plastic. Protons and helium nuclei are even less penetrating. Obviously, the ionization that causes fusion diodes to polarize is not due to these rare charged particles, otherwise it would require a much larger flux. We will not discuss these particles in this talk.</a:t>
            </a:r>
            <a:endParaRPr lang="fr-FR" altLang="fr-FR" sz="1100">
              <a:latin typeface="Calibri" pitchFamily="34" charset="0"/>
              <a:ea typeface="SimSun" pitchFamily="2" charset="-122"/>
            </a:endParaRPr>
          </a:p>
        </p:txBody>
      </p:sp>
      <p:pic>
        <p:nvPicPr>
          <p:cNvPr id="55299" name="Imag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8300" y="473075"/>
            <a:ext cx="4237038" cy="471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0" name="Imag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950913"/>
            <a:ext cx="4017962" cy="376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ZoneTexte 2"/>
          <p:cNvSpPr txBox="1">
            <a:spLocks noChangeArrowheads="1"/>
          </p:cNvSpPr>
          <p:nvPr/>
        </p:nvSpPr>
        <p:spPr bwMode="auto">
          <a:xfrm>
            <a:off x="2484438" y="549275"/>
            <a:ext cx="4572000" cy="516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15000"/>
              </a:lnSpc>
              <a:spcAft>
                <a:spcPts val="1000"/>
              </a:spcAft>
              <a:buClr>
                <a:srgbClr val="000000"/>
              </a:buClr>
              <a:buSzPct val="100000"/>
              <a:buFont typeface="Times New Roman" pitchFamily="18" charset="0"/>
              <a:buNone/>
            </a:pPr>
            <a:r>
              <a:rPr lang="en-US" altLang="fr-FR">
                <a:solidFill>
                  <a:srgbClr val="000000"/>
                </a:solidFill>
                <a:ea typeface="SimSun" pitchFamily="2" charset="-122"/>
              </a:rPr>
              <a:t>Remember that the electric current flowing through an ionization chamber is extremely weak and must be strongly amplified to be detectable, including when the source is located inside the ionization chamber. To obtain such a current between electrodes of metals of different ionization potential (eg zinc and copper, or cesium and copper) would require an activity greater than one curie! (The curie is a huge unit, equivalent to the activity of one gram of radium!) However, this effect does exist, I checked it recently, and this effect deserves to be called the "ENTENMANN EFFECT"(The explanation of this effect will be discussed later)</a:t>
            </a:r>
            <a:endParaRPr lang="fr-FR" altLang="fr-FR" sz="1600">
              <a:latin typeface="Calibri" pitchFamily="34" charset="0"/>
              <a:ea typeface="SimSun"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ZoneTexte 2"/>
          <p:cNvSpPr txBox="1">
            <a:spLocks noChangeArrowheads="1"/>
          </p:cNvSpPr>
          <p:nvPr/>
        </p:nvSpPr>
        <p:spPr bwMode="auto">
          <a:xfrm>
            <a:off x="250825" y="260350"/>
            <a:ext cx="7993063"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15000"/>
              </a:lnSpc>
              <a:spcAft>
                <a:spcPts val="1000"/>
              </a:spcAft>
              <a:buClr>
                <a:srgbClr val="000000"/>
              </a:buClr>
              <a:buSzPct val="100000"/>
              <a:buFont typeface="Times New Roman" pitchFamily="18" charset="0"/>
              <a:buNone/>
            </a:pPr>
            <a:r>
              <a:rPr lang="fr-FR" altLang="fr-FR" sz="2400" b="1">
                <a:solidFill>
                  <a:srgbClr val="000000"/>
                </a:solidFill>
                <a:ea typeface="SimSun" pitchFamily="2" charset="-122"/>
              </a:rPr>
              <a:t>III. RESULTATS DE L’EQUIPE D’INOVL, INC.</a:t>
            </a:r>
            <a:endParaRPr lang="fr-FR" altLang="fr-FR" sz="2400" b="1">
              <a:latin typeface="Calibri" pitchFamily="34" charset="0"/>
              <a:ea typeface="SimSun" pitchFamily="2" charset="-122"/>
            </a:endParaRPr>
          </a:p>
          <a:p>
            <a:pPr algn="just" eaLnBrk="1" hangingPunct="1">
              <a:lnSpc>
                <a:spcPct val="115000"/>
              </a:lnSpc>
              <a:spcAft>
                <a:spcPts val="1000"/>
              </a:spcAft>
              <a:buClr>
                <a:srgbClr val="000000"/>
              </a:buClr>
              <a:buSzPct val="100000"/>
              <a:buFont typeface="Times New Roman" pitchFamily="18" charset="0"/>
              <a:buNone/>
            </a:pPr>
            <a:r>
              <a:rPr lang="fr-FR" altLang="fr-FR">
                <a:solidFill>
                  <a:srgbClr val="000000"/>
                </a:solidFill>
                <a:ea typeface="SimSun" pitchFamily="2" charset="-122"/>
              </a:rPr>
              <a:t> </a:t>
            </a:r>
            <a:r>
              <a:rPr lang="fr-FR" altLang="fr-FR">
                <a:solidFill>
                  <a:srgbClr val="202122"/>
                </a:solidFill>
                <a:ea typeface="SimSun" pitchFamily="2" charset="-122"/>
              </a:rPr>
              <a:t> </a:t>
            </a:r>
            <a:endParaRPr lang="fr-FR" altLang="fr-FR" sz="1600">
              <a:latin typeface="Calibri" pitchFamily="34" charset="0"/>
              <a:ea typeface="SimSun" pitchFamily="2" charset="-122"/>
            </a:endParaRPr>
          </a:p>
        </p:txBody>
      </p:sp>
      <p:sp>
        <p:nvSpPr>
          <p:cNvPr id="57347" name="ZoneTexte 4"/>
          <p:cNvSpPr txBox="1">
            <a:spLocks noChangeArrowheads="1"/>
          </p:cNvSpPr>
          <p:nvPr/>
        </p:nvSpPr>
        <p:spPr bwMode="auto">
          <a:xfrm>
            <a:off x="155575" y="1268413"/>
            <a:ext cx="2846388" cy="525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15000"/>
              </a:lnSpc>
              <a:spcAft>
                <a:spcPts val="1000"/>
              </a:spcAft>
              <a:buClr>
                <a:srgbClr val="000000"/>
              </a:buClr>
              <a:buSzPct val="100000"/>
              <a:buFont typeface="Times New Roman" pitchFamily="18" charset="0"/>
              <a:buNone/>
            </a:pPr>
            <a:r>
              <a:rPr lang="en-US" altLang="fr-FR" sz="1200" b="1">
                <a:solidFill>
                  <a:srgbClr val="000000"/>
                </a:solidFill>
                <a:ea typeface="SimSun" pitchFamily="2" charset="-122"/>
              </a:rPr>
              <a:t>Using a different experimental set-up, the self-polarization of fusion diodes was also observed by Frank Gordon's team in San Diego. They dramatically improved the technique.</a:t>
            </a:r>
          </a:p>
          <a:p>
            <a:pPr algn="just" eaLnBrk="1" hangingPunct="1">
              <a:lnSpc>
                <a:spcPct val="115000"/>
              </a:lnSpc>
              <a:spcAft>
                <a:spcPts val="1000"/>
              </a:spcAft>
              <a:buClr>
                <a:srgbClr val="000000"/>
              </a:buClr>
              <a:buSzPct val="100000"/>
              <a:buFont typeface="Times New Roman" pitchFamily="18" charset="0"/>
              <a:buNone/>
            </a:pPr>
            <a:r>
              <a:rPr lang="en-US" altLang="fr-FR" sz="800">
                <a:solidFill>
                  <a:srgbClr val="000000"/>
                </a:solidFill>
                <a:ea typeface="SimSun" pitchFamily="2" charset="-122"/>
              </a:rPr>
              <a:t>Frank Gordon is one of the foremost researchers in the field of LENR. He has long managed research programs at a high level in the laboratories of the NAVY, in particular in the famous establishment "SPAWAR" (Space and Naval Warfare Systems Command) Only a small part of the results obtained in the laboratories of the NAVY have been published.</a:t>
            </a:r>
          </a:p>
          <a:p>
            <a:pPr algn="just" eaLnBrk="1" hangingPunct="1">
              <a:lnSpc>
                <a:spcPct val="115000"/>
              </a:lnSpc>
              <a:spcAft>
                <a:spcPts val="1000"/>
              </a:spcAft>
              <a:buClr>
                <a:srgbClr val="000000"/>
              </a:buClr>
              <a:buSzPct val="100000"/>
              <a:buFont typeface="Times New Roman" pitchFamily="18" charset="0"/>
              <a:buNone/>
            </a:pPr>
            <a:r>
              <a:rPr lang="en-US" altLang="fr-FR" sz="800">
                <a:solidFill>
                  <a:srgbClr val="000000"/>
                </a:solidFill>
                <a:ea typeface="SimSun" pitchFamily="2" charset="-122"/>
              </a:rPr>
              <a:t>Frank Gordon founded a company named INOVL, INC. in order to continue his research and above all to obtain energy production systems that can be used industrially.</a:t>
            </a:r>
          </a:p>
          <a:p>
            <a:pPr algn="just" eaLnBrk="1" hangingPunct="1">
              <a:lnSpc>
                <a:spcPct val="115000"/>
              </a:lnSpc>
              <a:spcAft>
                <a:spcPts val="1000"/>
              </a:spcAft>
              <a:buClr>
                <a:srgbClr val="000000"/>
              </a:buClr>
              <a:buSzPct val="100000"/>
              <a:buFont typeface="Times New Roman" pitchFamily="18" charset="0"/>
              <a:buNone/>
            </a:pPr>
            <a:r>
              <a:rPr lang="en-US" altLang="fr-FR" sz="800">
                <a:solidFill>
                  <a:srgbClr val="000000"/>
                </a:solidFill>
                <a:ea typeface="SimSun" pitchFamily="2" charset="-122"/>
              </a:rPr>
              <a:t>The results obtained by his team are quite remarkable: they use a device consisting of a metal electrode coated with nanocrystalline palladium by the patented method of "co-deposition". This technique was developed in the NAVY laboratories.</a:t>
            </a:r>
          </a:p>
          <a:p>
            <a:pPr algn="just" eaLnBrk="1" hangingPunct="1">
              <a:lnSpc>
                <a:spcPct val="115000"/>
              </a:lnSpc>
              <a:spcAft>
                <a:spcPts val="1000"/>
              </a:spcAft>
              <a:buClr>
                <a:srgbClr val="000000"/>
              </a:buClr>
              <a:buSzPct val="100000"/>
              <a:buFont typeface="Times New Roman" pitchFamily="18" charset="0"/>
              <a:buNone/>
            </a:pPr>
            <a:r>
              <a:rPr lang="en-US" altLang="fr-FR" sz="800">
                <a:solidFill>
                  <a:srgbClr val="000000"/>
                </a:solidFill>
                <a:ea typeface="SimSun" pitchFamily="2" charset="-122"/>
              </a:rPr>
              <a:t>"Co-deposition" consists in producing a layer of palladium highly charged with hydrogen or deuterium by electrolysis of a suitable solution of palladium salt, with a soluble palladium anode.</a:t>
            </a:r>
          </a:p>
          <a:p>
            <a:pPr algn="just" eaLnBrk="1" hangingPunct="1">
              <a:lnSpc>
                <a:spcPct val="115000"/>
              </a:lnSpc>
              <a:spcAft>
                <a:spcPts val="1000"/>
              </a:spcAft>
              <a:buClr>
                <a:srgbClr val="000000"/>
              </a:buClr>
              <a:buSzPct val="100000"/>
              <a:buFont typeface="Times New Roman" pitchFamily="18" charset="0"/>
              <a:buNone/>
            </a:pPr>
            <a:r>
              <a:rPr lang="en-US" altLang="fr-FR" sz="800">
                <a:solidFill>
                  <a:srgbClr val="000000"/>
                </a:solidFill>
                <a:ea typeface="SimSun" pitchFamily="2" charset="-122"/>
              </a:rPr>
              <a:t>This immediately results in a deposit of nanocrystals of palladium which are more charged with hydrogen than a "Fleischmann &amp; Pons" electrode after several months of loading.</a:t>
            </a:r>
            <a:endParaRPr lang="fr-FR" altLang="fr-FR" sz="800">
              <a:latin typeface="Calibri" pitchFamily="34" charset="0"/>
              <a:ea typeface="SimSun" pitchFamily="2" charset="-122"/>
            </a:endParaRPr>
          </a:p>
        </p:txBody>
      </p:sp>
      <p:grpSp>
        <p:nvGrpSpPr>
          <p:cNvPr id="57348" name="Group 42"/>
          <p:cNvGrpSpPr>
            <a:grpSpLocks/>
          </p:cNvGrpSpPr>
          <p:nvPr/>
        </p:nvGrpSpPr>
        <p:grpSpPr bwMode="auto">
          <a:xfrm>
            <a:off x="3203575" y="1598613"/>
            <a:ext cx="5307013" cy="1830387"/>
            <a:chOff x="1371600" y="4343400"/>
            <a:chExt cx="6172200" cy="1981200"/>
          </a:xfrm>
        </p:grpSpPr>
        <p:cxnSp>
          <p:nvCxnSpPr>
            <p:cNvPr id="7" name="Straight Connector 7"/>
            <p:cNvCxnSpPr/>
            <p:nvPr/>
          </p:nvCxnSpPr>
          <p:spPr>
            <a:xfrm>
              <a:off x="2743406" y="5104607"/>
              <a:ext cx="3123949"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9"/>
            <p:cNvCxnSpPr/>
            <p:nvPr/>
          </p:nvCxnSpPr>
          <p:spPr>
            <a:xfrm>
              <a:off x="2743406" y="5410464"/>
              <a:ext cx="3123949"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11"/>
            <p:cNvCxnSpPr/>
            <p:nvPr/>
          </p:nvCxnSpPr>
          <p:spPr>
            <a:xfrm>
              <a:off x="2514464" y="5563393"/>
              <a:ext cx="4012021"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ounded Rectangle 14"/>
            <p:cNvSpPr/>
            <p:nvPr/>
          </p:nvSpPr>
          <p:spPr>
            <a:xfrm>
              <a:off x="5666107" y="5140691"/>
              <a:ext cx="609281" cy="228533"/>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SzPct val="100000"/>
                <a:buFont typeface="Times New Roman" panose="02020603050405020304" pitchFamily="18" charset="0"/>
                <a:buNone/>
                <a:defRPr/>
              </a:pPr>
              <a:endParaRPr lang="en-US"/>
            </a:p>
          </p:txBody>
        </p:sp>
        <p:cxnSp>
          <p:nvCxnSpPr>
            <p:cNvPr id="11" name="Straight Connector 17"/>
            <p:cNvCxnSpPr/>
            <p:nvPr/>
          </p:nvCxnSpPr>
          <p:spPr>
            <a:xfrm>
              <a:off x="2514464" y="4953396"/>
              <a:ext cx="3982480" cy="1374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Freeform 18"/>
            <p:cNvSpPr/>
            <p:nvPr/>
          </p:nvSpPr>
          <p:spPr>
            <a:xfrm>
              <a:off x="6112913" y="4881228"/>
              <a:ext cx="548353" cy="223379"/>
            </a:xfrm>
            <a:custGeom>
              <a:avLst/>
              <a:gdLst>
                <a:gd name="connsiteX0" fmla="*/ 0 w 547048"/>
                <a:gd name="connsiteY0" fmla="*/ 55728 h 221775"/>
                <a:gd name="connsiteX1" fmla="*/ 75063 w 547048"/>
                <a:gd name="connsiteY1" fmla="*/ 21608 h 221775"/>
                <a:gd name="connsiteX2" fmla="*/ 129654 w 547048"/>
                <a:gd name="connsiteY2" fmla="*/ 14784 h 221775"/>
                <a:gd name="connsiteX3" fmla="*/ 368490 w 547048"/>
                <a:gd name="connsiteY3" fmla="*/ 7960 h 221775"/>
                <a:gd name="connsiteX4" fmla="*/ 409433 w 547048"/>
                <a:gd name="connsiteY4" fmla="*/ 1137 h 221775"/>
                <a:gd name="connsiteX5" fmla="*/ 423081 w 547048"/>
                <a:gd name="connsiteY5" fmla="*/ 14784 h 221775"/>
                <a:gd name="connsiteX6" fmla="*/ 504967 w 547048"/>
                <a:gd name="connsiteY6" fmla="*/ 62551 h 221775"/>
                <a:gd name="connsiteX7" fmla="*/ 532263 w 547048"/>
                <a:gd name="connsiteY7" fmla="*/ 144438 h 221775"/>
                <a:gd name="connsiteX8" fmla="*/ 532263 w 547048"/>
                <a:gd name="connsiteY8" fmla="*/ 199029 h 221775"/>
                <a:gd name="connsiteX9" fmla="*/ 443552 w 547048"/>
                <a:gd name="connsiteY9" fmla="*/ 199029 h 221775"/>
                <a:gd name="connsiteX10" fmla="*/ 368490 w 547048"/>
                <a:gd name="connsiteY10" fmla="*/ 62551 h 221775"/>
                <a:gd name="connsiteX11" fmla="*/ 388961 w 547048"/>
                <a:gd name="connsiteY11" fmla="*/ 76199 h 221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7048" h="221775">
                  <a:moveTo>
                    <a:pt x="0" y="55728"/>
                  </a:moveTo>
                  <a:cubicBezTo>
                    <a:pt x="26727" y="42080"/>
                    <a:pt x="53454" y="28432"/>
                    <a:pt x="75063" y="21608"/>
                  </a:cubicBezTo>
                  <a:cubicBezTo>
                    <a:pt x="96672" y="14784"/>
                    <a:pt x="80750" y="17059"/>
                    <a:pt x="129654" y="14784"/>
                  </a:cubicBezTo>
                  <a:cubicBezTo>
                    <a:pt x="178558" y="12509"/>
                    <a:pt x="321860" y="10234"/>
                    <a:pt x="368490" y="7960"/>
                  </a:cubicBezTo>
                  <a:cubicBezTo>
                    <a:pt x="415120" y="5686"/>
                    <a:pt x="400335" y="0"/>
                    <a:pt x="409433" y="1137"/>
                  </a:cubicBezTo>
                  <a:cubicBezTo>
                    <a:pt x="418531" y="2274"/>
                    <a:pt x="407159" y="4548"/>
                    <a:pt x="423081" y="14784"/>
                  </a:cubicBezTo>
                  <a:cubicBezTo>
                    <a:pt x="439003" y="25020"/>
                    <a:pt x="486770" y="40942"/>
                    <a:pt x="504967" y="62551"/>
                  </a:cubicBezTo>
                  <a:cubicBezTo>
                    <a:pt x="523164" y="84160"/>
                    <a:pt x="527714" y="121692"/>
                    <a:pt x="532263" y="144438"/>
                  </a:cubicBezTo>
                  <a:cubicBezTo>
                    <a:pt x="536812" y="167184"/>
                    <a:pt x="547048" y="189931"/>
                    <a:pt x="532263" y="199029"/>
                  </a:cubicBezTo>
                  <a:cubicBezTo>
                    <a:pt x="517478" y="208127"/>
                    <a:pt x="470848" y="221775"/>
                    <a:pt x="443552" y="199029"/>
                  </a:cubicBezTo>
                  <a:cubicBezTo>
                    <a:pt x="416256" y="176283"/>
                    <a:pt x="377588" y="83023"/>
                    <a:pt x="368490" y="62551"/>
                  </a:cubicBezTo>
                  <a:cubicBezTo>
                    <a:pt x="359392" y="42079"/>
                    <a:pt x="374176" y="59139"/>
                    <a:pt x="388961" y="76199"/>
                  </a:cubicBezTo>
                </a:path>
              </a:pathLst>
            </a:custGeom>
            <a:solidFill>
              <a:schemeClr val="tx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buClr>
                  <a:srgbClr val="000000"/>
                </a:buClr>
                <a:buSzPct val="100000"/>
                <a:buFont typeface="Times New Roman" panose="02020603050405020304" pitchFamily="18" charset="0"/>
                <a:buNone/>
                <a:defRPr/>
              </a:pPr>
              <a:endParaRPr lang="en-US"/>
            </a:p>
          </p:txBody>
        </p:sp>
        <p:sp>
          <p:nvSpPr>
            <p:cNvPr id="13" name="Freeform 19"/>
            <p:cNvSpPr/>
            <p:nvPr/>
          </p:nvSpPr>
          <p:spPr>
            <a:xfrm rot="10800000" flipH="1">
              <a:off x="6090757" y="5340014"/>
              <a:ext cx="614820" cy="298984"/>
            </a:xfrm>
            <a:custGeom>
              <a:avLst/>
              <a:gdLst>
                <a:gd name="connsiteX0" fmla="*/ 0 w 547048"/>
                <a:gd name="connsiteY0" fmla="*/ 55728 h 221775"/>
                <a:gd name="connsiteX1" fmla="*/ 75063 w 547048"/>
                <a:gd name="connsiteY1" fmla="*/ 21608 h 221775"/>
                <a:gd name="connsiteX2" fmla="*/ 129654 w 547048"/>
                <a:gd name="connsiteY2" fmla="*/ 14784 h 221775"/>
                <a:gd name="connsiteX3" fmla="*/ 368490 w 547048"/>
                <a:gd name="connsiteY3" fmla="*/ 7960 h 221775"/>
                <a:gd name="connsiteX4" fmla="*/ 409433 w 547048"/>
                <a:gd name="connsiteY4" fmla="*/ 1137 h 221775"/>
                <a:gd name="connsiteX5" fmla="*/ 423081 w 547048"/>
                <a:gd name="connsiteY5" fmla="*/ 14784 h 221775"/>
                <a:gd name="connsiteX6" fmla="*/ 504967 w 547048"/>
                <a:gd name="connsiteY6" fmla="*/ 62551 h 221775"/>
                <a:gd name="connsiteX7" fmla="*/ 532263 w 547048"/>
                <a:gd name="connsiteY7" fmla="*/ 144438 h 221775"/>
                <a:gd name="connsiteX8" fmla="*/ 532263 w 547048"/>
                <a:gd name="connsiteY8" fmla="*/ 199029 h 221775"/>
                <a:gd name="connsiteX9" fmla="*/ 443552 w 547048"/>
                <a:gd name="connsiteY9" fmla="*/ 199029 h 221775"/>
                <a:gd name="connsiteX10" fmla="*/ 368490 w 547048"/>
                <a:gd name="connsiteY10" fmla="*/ 62551 h 221775"/>
                <a:gd name="connsiteX11" fmla="*/ 388961 w 547048"/>
                <a:gd name="connsiteY11" fmla="*/ 76199 h 221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7048" h="221775">
                  <a:moveTo>
                    <a:pt x="0" y="55728"/>
                  </a:moveTo>
                  <a:cubicBezTo>
                    <a:pt x="26727" y="42080"/>
                    <a:pt x="53454" y="28432"/>
                    <a:pt x="75063" y="21608"/>
                  </a:cubicBezTo>
                  <a:cubicBezTo>
                    <a:pt x="96672" y="14784"/>
                    <a:pt x="80750" y="17059"/>
                    <a:pt x="129654" y="14784"/>
                  </a:cubicBezTo>
                  <a:cubicBezTo>
                    <a:pt x="178558" y="12509"/>
                    <a:pt x="321860" y="10234"/>
                    <a:pt x="368490" y="7960"/>
                  </a:cubicBezTo>
                  <a:cubicBezTo>
                    <a:pt x="415120" y="5686"/>
                    <a:pt x="400335" y="0"/>
                    <a:pt x="409433" y="1137"/>
                  </a:cubicBezTo>
                  <a:cubicBezTo>
                    <a:pt x="418531" y="2274"/>
                    <a:pt x="407159" y="4548"/>
                    <a:pt x="423081" y="14784"/>
                  </a:cubicBezTo>
                  <a:cubicBezTo>
                    <a:pt x="439003" y="25020"/>
                    <a:pt x="486770" y="40942"/>
                    <a:pt x="504967" y="62551"/>
                  </a:cubicBezTo>
                  <a:cubicBezTo>
                    <a:pt x="523164" y="84160"/>
                    <a:pt x="527714" y="121692"/>
                    <a:pt x="532263" y="144438"/>
                  </a:cubicBezTo>
                  <a:cubicBezTo>
                    <a:pt x="536812" y="167184"/>
                    <a:pt x="547048" y="189931"/>
                    <a:pt x="532263" y="199029"/>
                  </a:cubicBezTo>
                  <a:cubicBezTo>
                    <a:pt x="517478" y="208127"/>
                    <a:pt x="470848" y="221775"/>
                    <a:pt x="443552" y="199029"/>
                  </a:cubicBezTo>
                  <a:cubicBezTo>
                    <a:pt x="416256" y="176283"/>
                    <a:pt x="377588" y="83023"/>
                    <a:pt x="368490" y="62551"/>
                  </a:cubicBezTo>
                  <a:cubicBezTo>
                    <a:pt x="359392" y="42079"/>
                    <a:pt x="374176" y="59139"/>
                    <a:pt x="388961" y="76199"/>
                  </a:cubicBezTo>
                </a:path>
              </a:pathLst>
            </a:custGeom>
            <a:solidFill>
              <a:schemeClr val="tx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buClr>
                  <a:srgbClr val="000000"/>
                </a:buClr>
                <a:buSzPct val="100000"/>
                <a:buFont typeface="Times New Roman" panose="02020603050405020304" pitchFamily="18" charset="0"/>
                <a:buNone/>
                <a:defRPr/>
              </a:pPr>
              <a:endParaRPr lang="en-US"/>
            </a:p>
          </p:txBody>
        </p:sp>
        <p:cxnSp>
          <p:nvCxnSpPr>
            <p:cNvPr id="14" name="Straight Connector 21"/>
            <p:cNvCxnSpPr/>
            <p:nvPr/>
          </p:nvCxnSpPr>
          <p:spPr>
            <a:xfrm>
              <a:off x="6491406" y="5104607"/>
              <a:ext cx="53358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22"/>
            <p:cNvCxnSpPr/>
            <p:nvPr/>
          </p:nvCxnSpPr>
          <p:spPr>
            <a:xfrm>
              <a:off x="6511715" y="5355478"/>
              <a:ext cx="53358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ounded Rectangle 23"/>
            <p:cNvSpPr/>
            <p:nvPr/>
          </p:nvSpPr>
          <p:spPr>
            <a:xfrm>
              <a:off x="6705577" y="5120072"/>
              <a:ext cx="304640" cy="228533"/>
            </a:xfrm>
            <a:prstGeom prst="roundRect">
              <a:avLst/>
            </a:prstGeom>
            <a:blipFill>
              <a:blip r:embed="rId2" cstate="prin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SzPct val="100000"/>
                <a:buFont typeface="Times New Roman" panose="02020603050405020304" pitchFamily="18" charset="0"/>
                <a:buNone/>
                <a:defRPr/>
              </a:pPr>
              <a:endParaRPr lang="en-US"/>
            </a:p>
          </p:txBody>
        </p:sp>
        <p:cxnSp>
          <p:nvCxnSpPr>
            <p:cNvPr id="17" name="Straight Connector 16"/>
            <p:cNvCxnSpPr>
              <a:stCxn id="10" idx="3"/>
            </p:cNvCxnSpPr>
            <p:nvPr/>
          </p:nvCxnSpPr>
          <p:spPr>
            <a:xfrm>
              <a:off x="6275388" y="5254099"/>
              <a:ext cx="1268412" cy="34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Freeform 26"/>
            <p:cNvSpPr/>
            <p:nvPr/>
          </p:nvSpPr>
          <p:spPr>
            <a:xfrm flipH="1">
              <a:off x="2134125" y="4876073"/>
              <a:ext cx="612973" cy="298984"/>
            </a:xfrm>
            <a:custGeom>
              <a:avLst/>
              <a:gdLst>
                <a:gd name="connsiteX0" fmla="*/ 0 w 547048"/>
                <a:gd name="connsiteY0" fmla="*/ 55728 h 221775"/>
                <a:gd name="connsiteX1" fmla="*/ 75063 w 547048"/>
                <a:gd name="connsiteY1" fmla="*/ 21608 h 221775"/>
                <a:gd name="connsiteX2" fmla="*/ 129654 w 547048"/>
                <a:gd name="connsiteY2" fmla="*/ 14784 h 221775"/>
                <a:gd name="connsiteX3" fmla="*/ 368490 w 547048"/>
                <a:gd name="connsiteY3" fmla="*/ 7960 h 221775"/>
                <a:gd name="connsiteX4" fmla="*/ 409433 w 547048"/>
                <a:gd name="connsiteY4" fmla="*/ 1137 h 221775"/>
                <a:gd name="connsiteX5" fmla="*/ 423081 w 547048"/>
                <a:gd name="connsiteY5" fmla="*/ 14784 h 221775"/>
                <a:gd name="connsiteX6" fmla="*/ 504967 w 547048"/>
                <a:gd name="connsiteY6" fmla="*/ 62551 h 221775"/>
                <a:gd name="connsiteX7" fmla="*/ 532263 w 547048"/>
                <a:gd name="connsiteY7" fmla="*/ 144438 h 221775"/>
                <a:gd name="connsiteX8" fmla="*/ 532263 w 547048"/>
                <a:gd name="connsiteY8" fmla="*/ 199029 h 221775"/>
                <a:gd name="connsiteX9" fmla="*/ 443552 w 547048"/>
                <a:gd name="connsiteY9" fmla="*/ 199029 h 221775"/>
                <a:gd name="connsiteX10" fmla="*/ 368490 w 547048"/>
                <a:gd name="connsiteY10" fmla="*/ 62551 h 221775"/>
                <a:gd name="connsiteX11" fmla="*/ 388961 w 547048"/>
                <a:gd name="connsiteY11" fmla="*/ 76199 h 221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7048" h="221775">
                  <a:moveTo>
                    <a:pt x="0" y="55728"/>
                  </a:moveTo>
                  <a:cubicBezTo>
                    <a:pt x="26727" y="42080"/>
                    <a:pt x="53454" y="28432"/>
                    <a:pt x="75063" y="21608"/>
                  </a:cubicBezTo>
                  <a:cubicBezTo>
                    <a:pt x="96672" y="14784"/>
                    <a:pt x="80750" y="17059"/>
                    <a:pt x="129654" y="14784"/>
                  </a:cubicBezTo>
                  <a:cubicBezTo>
                    <a:pt x="178558" y="12509"/>
                    <a:pt x="321860" y="10234"/>
                    <a:pt x="368490" y="7960"/>
                  </a:cubicBezTo>
                  <a:cubicBezTo>
                    <a:pt x="415120" y="5686"/>
                    <a:pt x="400335" y="0"/>
                    <a:pt x="409433" y="1137"/>
                  </a:cubicBezTo>
                  <a:cubicBezTo>
                    <a:pt x="418531" y="2274"/>
                    <a:pt x="407159" y="4548"/>
                    <a:pt x="423081" y="14784"/>
                  </a:cubicBezTo>
                  <a:cubicBezTo>
                    <a:pt x="439003" y="25020"/>
                    <a:pt x="486770" y="40942"/>
                    <a:pt x="504967" y="62551"/>
                  </a:cubicBezTo>
                  <a:cubicBezTo>
                    <a:pt x="523164" y="84160"/>
                    <a:pt x="527714" y="121692"/>
                    <a:pt x="532263" y="144438"/>
                  </a:cubicBezTo>
                  <a:cubicBezTo>
                    <a:pt x="536812" y="167184"/>
                    <a:pt x="547048" y="189931"/>
                    <a:pt x="532263" y="199029"/>
                  </a:cubicBezTo>
                  <a:cubicBezTo>
                    <a:pt x="517478" y="208127"/>
                    <a:pt x="470848" y="221775"/>
                    <a:pt x="443552" y="199029"/>
                  </a:cubicBezTo>
                  <a:cubicBezTo>
                    <a:pt x="416256" y="176283"/>
                    <a:pt x="377588" y="83023"/>
                    <a:pt x="368490" y="62551"/>
                  </a:cubicBezTo>
                  <a:cubicBezTo>
                    <a:pt x="359392" y="42079"/>
                    <a:pt x="374176" y="59139"/>
                    <a:pt x="388961" y="76199"/>
                  </a:cubicBezTo>
                </a:path>
              </a:pathLst>
            </a:custGeom>
            <a:solidFill>
              <a:schemeClr val="tx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buClr>
                  <a:srgbClr val="000000"/>
                </a:buClr>
                <a:buSzPct val="100000"/>
                <a:buFont typeface="Times New Roman" panose="02020603050405020304" pitchFamily="18" charset="0"/>
                <a:buNone/>
                <a:defRPr/>
              </a:pPr>
              <a:endParaRPr lang="en-US"/>
            </a:p>
          </p:txBody>
        </p:sp>
        <p:sp>
          <p:nvSpPr>
            <p:cNvPr id="19" name="Freeform 27"/>
            <p:cNvSpPr/>
            <p:nvPr/>
          </p:nvSpPr>
          <p:spPr>
            <a:xfrm rot="10800000">
              <a:off x="2134125" y="5403591"/>
              <a:ext cx="546506" cy="221661"/>
            </a:xfrm>
            <a:custGeom>
              <a:avLst/>
              <a:gdLst>
                <a:gd name="connsiteX0" fmla="*/ 0 w 547048"/>
                <a:gd name="connsiteY0" fmla="*/ 55728 h 221775"/>
                <a:gd name="connsiteX1" fmla="*/ 75063 w 547048"/>
                <a:gd name="connsiteY1" fmla="*/ 21608 h 221775"/>
                <a:gd name="connsiteX2" fmla="*/ 129654 w 547048"/>
                <a:gd name="connsiteY2" fmla="*/ 14784 h 221775"/>
                <a:gd name="connsiteX3" fmla="*/ 368490 w 547048"/>
                <a:gd name="connsiteY3" fmla="*/ 7960 h 221775"/>
                <a:gd name="connsiteX4" fmla="*/ 409433 w 547048"/>
                <a:gd name="connsiteY4" fmla="*/ 1137 h 221775"/>
                <a:gd name="connsiteX5" fmla="*/ 423081 w 547048"/>
                <a:gd name="connsiteY5" fmla="*/ 14784 h 221775"/>
                <a:gd name="connsiteX6" fmla="*/ 504967 w 547048"/>
                <a:gd name="connsiteY6" fmla="*/ 62551 h 221775"/>
                <a:gd name="connsiteX7" fmla="*/ 532263 w 547048"/>
                <a:gd name="connsiteY7" fmla="*/ 144438 h 221775"/>
                <a:gd name="connsiteX8" fmla="*/ 532263 w 547048"/>
                <a:gd name="connsiteY8" fmla="*/ 199029 h 221775"/>
                <a:gd name="connsiteX9" fmla="*/ 443552 w 547048"/>
                <a:gd name="connsiteY9" fmla="*/ 199029 h 221775"/>
                <a:gd name="connsiteX10" fmla="*/ 368490 w 547048"/>
                <a:gd name="connsiteY10" fmla="*/ 62551 h 221775"/>
                <a:gd name="connsiteX11" fmla="*/ 388961 w 547048"/>
                <a:gd name="connsiteY11" fmla="*/ 76199 h 221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7048" h="221775">
                  <a:moveTo>
                    <a:pt x="0" y="55728"/>
                  </a:moveTo>
                  <a:cubicBezTo>
                    <a:pt x="26727" y="42080"/>
                    <a:pt x="53454" y="28432"/>
                    <a:pt x="75063" y="21608"/>
                  </a:cubicBezTo>
                  <a:cubicBezTo>
                    <a:pt x="96672" y="14784"/>
                    <a:pt x="80750" y="17059"/>
                    <a:pt x="129654" y="14784"/>
                  </a:cubicBezTo>
                  <a:cubicBezTo>
                    <a:pt x="178558" y="12509"/>
                    <a:pt x="321860" y="10234"/>
                    <a:pt x="368490" y="7960"/>
                  </a:cubicBezTo>
                  <a:cubicBezTo>
                    <a:pt x="415120" y="5686"/>
                    <a:pt x="400335" y="0"/>
                    <a:pt x="409433" y="1137"/>
                  </a:cubicBezTo>
                  <a:cubicBezTo>
                    <a:pt x="418531" y="2274"/>
                    <a:pt x="407159" y="4548"/>
                    <a:pt x="423081" y="14784"/>
                  </a:cubicBezTo>
                  <a:cubicBezTo>
                    <a:pt x="439003" y="25020"/>
                    <a:pt x="486770" y="40942"/>
                    <a:pt x="504967" y="62551"/>
                  </a:cubicBezTo>
                  <a:cubicBezTo>
                    <a:pt x="523164" y="84160"/>
                    <a:pt x="527714" y="121692"/>
                    <a:pt x="532263" y="144438"/>
                  </a:cubicBezTo>
                  <a:cubicBezTo>
                    <a:pt x="536812" y="167184"/>
                    <a:pt x="547048" y="189931"/>
                    <a:pt x="532263" y="199029"/>
                  </a:cubicBezTo>
                  <a:cubicBezTo>
                    <a:pt x="517478" y="208127"/>
                    <a:pt x="470848" y="221775"/>
                    <a:pt x="443552" y="199029"/>
                  </a:cubicBezTo>
                  <a:cubicBezTo>
                    <a:pt x="416256" y="176283"/>
                    <a:pt x="377588" y="83023"/>
                    <a:pt x="368490" y="62551"/>
                  </a:cubicBezTo>
                  <a:cubicBezTo>
                    <a:pt x="359392" y="42079"/>
                    <a:pt x="374176" y="59139"/>
                    <a:pt x="388961" y="76199"/>
                  </a:cubicBezTo>
                </a:path>
              </a:pathLst>
            </a:custGeom>
            <a:solidFill>
              <a:schemeClr val="tx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buClr>
                  <a:srgbClr val="000000"/>
                </a:buClr>
                <a:buSzPct val="100000"/>
                <a:buFont typeface="Times New Roman" panose="02020603050405020304" pitchFamily="18" charset="0"/>
                <a:buNone/>
                <a:defRPr/>
              </a:pPr>
              <a:endParaRPr lang="en-US"/>
            </a:p>
          </p:txBody>
        </p:sp>
        <p:cxnSp>
          <p:nvCxnSpPr>
            <p:cNvPr id="20" name="Straight Connector 29"/>
            <p:cNvCxnSpPr/>
            <p:nvPr/>
          </p:nvCxnSpPr>
          <p:spPr>
            <a:xfrm flipH="1">
              <a:off x="1377139" y="5410464"/>
              <a:ext cx="99146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30"/>
            <p:cNvCxnSpPr/>
            <p:nvPr/>
          </p:nvCxnSpPr>
          <p:spPr>
            <a:xfrm flipH="1">
              <a:off x="1371600" y="5154438"/>
              <a:ext cx="9914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Flowchart: Summing Junction 31"/>
            <p:cNvSpPr/>
            <p:nvPr/>
          </p:nvSpPr>
          <p:spPr bwMode="auto">
            <a:xfrm>
              <a:off x="1558077" y="5159592"/>
              <a:ext cx="227095" cy="228535"/>
            </a:xfrm>
            <a:prstGeom prst="flowChartSummingJunc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SzPct val="100000"/>
                <a:buFont typeface="Times New Roman" panose="02020603050405020304" pitchFamily="18" charset="0"/>
                <a:buNone/>
                <a:defRPr/>
              </a:pPr>
              <a:endParaRPr lang="en-US" dirty="0"/>
            </a:p>
          </p:txBody>
        </p:sp>
        <p:sp>
          <p:nvSpPr>
            <p:cNvPr id="23" name="Oval 32"/>
            <p:cNvSpPr/>
            <p:nvPr/>
          </p:nvSpPr>
          <p:spPr>
            <a:xfrm>
              <a:off x="2972347" y="4994635"/>
              <a:ext cx="75698" cy="7560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SzPct val="100000"/>
                <a:buFont typeface="Times New Roman" panose="02020603050405020304" pitchFamily="18" charset="0"/>
                <a:buNone/>
                <a:defRPr/>
              </a:pPr>
              <a:endParaRPr lang="en-US"/>
            </a:p>
          </p:txBody>
        </p:sp>
        <p:sp>
          <p:nvSpPr>
            <p:cNvPr id="24" name="Oval 33"/>
            <p:cNvSpPr/>
            <p:nvPr/>
          </p:nvSpPr>
          <p:spPr>
            <a:xfrm>
              <a:off x="5612564" y="4991199"/>
              <a:ext cx="75698" cy="7560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SzPct val="100000"/>
                <a:buFont typeface="Times New Roman" panose="02020603050405020304" pitchFamily="18" charset="0"/>
                <a:buNone/>
                <a:defRPr/>
              </a:pPr>
              <a:endParaRPr lang="en-US"/>
            </a:p>
          </p:txBody>
        </p:sp>
        <p:sp>
          <p:nvSpPr>
            <p:cNvPr id="25" name="Oval 34"/>
            <p:cNvSpPr/>
            <p:nvPr/>
          </p:nvSpPr>
          <p:spPr>
            <a:xfrm>
              <a:off x="2950192" y="5437957"/>
              <a:ext cx="75698" cy="7560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SzPct val="100000"/>
                <a:buFont typeface="Times New Roman" panose="02020603050405020304" pitchFamily="18" charset="0"/>
                <a:buNone/>
                <a:defRPr/>
              </a:pPr>
              <a:endParaRPr lang="en-US"/>
            </a:p>
          </p:txBody>
        </p:sp>
        <p:sp>
          <p:nvSpPr>
            <p:cNvPr id="26" name="Oval 35"/>
            <p:cNvSpPr/>
            <p:nvPr/>
          </p:nvSpPr>
          <p:spPr>
            <a:xfrm>
              <a:off x="5638413" y="5437957"/>
              <a:ext cx="75698" cy="7560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SzPct val="100000"/>
                <a:buFont typeface="Times New Roman" panose="02020603050405020304" pitchFamily="18" charset="0"/>
                <a:buNone/>
                <a:defRPr/>
              </a:pPr>
              <a:endParaRPr lang="en-US"/>
            </a:p>
          </p:txBody>
        </p:sp>
        <p:sp>
          <p:nvSpPr>
            <p:cNvPr id="27" name="Freeform 36"/>
            <p:cNvSpPr/>
            <p:nvPr/>
          </p:nvSpPr>
          <p:spPr>
            <a:xfrm>
              <a:off x="3766259" y="4676750"/>
              <a:ext cx="341566" cy="243999"/>
            </a:xfrm>
            <a:custGeom>
              <a:avLst/>
              <a:gdLst>
                <a:gd name="connsiteX0" fmla="*/ 0 w 341194"/>
                <a:gd name="connsiteY0" fmla="*/ 245660 h 245660"/>
                <a:gd name="connsiteX1" fmla="*/ 81887 w 341194"/>
                <a:gd name="connsiteY1" fmla="*/ 95535 h 245660"/>
                <a:gd name="connsiteX2" fmla="*/ 341194 w 341194"/>
                <a:gd name="connsiteY2" fmla="*/ 0 h 245660"/>
                <a:gd name="connsiteX3" fmla="*/ 341194 w 341194"/>
                <a:gd name="connsiteY3" fmla="*/ 0 h 245660"/>
              </a:gdLst>
              <a:ahLst/>
              <a:cxnLst>
                <a:cxn ang="0">
                  <a:pos x="connsiteX0" y="connsiteY0"/>
                </a:cxn>
                <a:cxn ang="0">
                  <a:pos x="connsiteX1" y="connsiteY1"/>
                </a:cxn>
                <a:cxn ang="0">
                  <a:pos x="connsiteX2" y="connsiteY2"/>
                </a:cxn>
                <a:cxn ang="0">
                  <a:pos x="connsiteX3" y="connsiteY3"/>
                </a:cxn>
              </a:cxnLst>
              <a:rect l="l" t="t" r="r" b="b"/>
              <a:pathLst>
                <a:path w="341194" h="245660">
                  <a:moveTo>
                    <a:pt x="0" y="245660"/>
                  </a:moveTo>
                  <a:cubicBezTo>
                    <a:pt x="12510" y="191069"/>
                    <a:pt x="25021" y="136478"/>
                    <a:pt x="81887" y="95535"/>
                  </a:cubicBezTo>
                  <a:cubicBezTo>
                    <a:pt x="138753" y="54592"/>
                    <a:pt x="341194" y="0"/>
                    <a:pt x="341194" y="0"/>
                  </a:cubicBezTo>
                  <a:lnTo>
                    <a:pt x="341194" y="0"/>
                  </a:lnTo>
                </a:path>
              </a:pathLst>
            </a:cu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buClr>
                  <a:srgbClr val="000000"/>
                </a:buClr>
                <a:buSzPct val="100000"/>
                <a:buFont typeface="Times New Roman" panose="02020603050405020304" pitchFamily="18" charset="0"/>
                <a:buNone/>
                <a:defRPr/>
              </a:pPr>
              <a:endParaRPr lang="en-US"/>
            </a:p>
          </p:txBody>
        </p:sp>
        <p:sp>
          <p:nvSpPr>
            <p:cNvPr id="57371" name="TextBox 37"/>
            <p:cNvSpPr txBox="1">
              <a:spLocks noChangeArrowheads="1"/>
            </p:cNvSpPr>
            <p:nvPr/>
          </p:nvSpPr>
          <p:spPr bwMode="auto">
            <a:xfrm>
              <a:off x="4065588" y="4506913"/>
              <a:ext cx="914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Clr>
                  <a:srgbClr val="000000"/>
                </a:buClr>
                <a:buSzPct val="100000"/>
                <a:buFont typeface="Times New Roman" pitchFamily="18" charset="0"/>
                <a:buNone/>
              </a:pPr>
              <a:r>
                <a:rPr lang="en-US" altLang="fr-FR">
                  <a:latin typeface="Calibri" pitchFamily="34" charset="0"/>
                </a:rPr>
                <a:t>3</a:t>
              </a:r>
            </a:p>
          </p:txBody>
        </p:sp>
        <p:sp>
          <p:nvSpPr>
            <p:cNvPr id="29" name="Freeform 39"/>
            <p:cNvSpPr/>
            <p:nvPr/>
          </p:nvSpPr>
          <p:spPr>
            <a:xfrm>
              <a:off x="4490011" y="4528976"/>
              <a:ext cx="332335" cy="551574"/>
            </a:xfrm>
            <a:custGeom>
              <a:avLst/>
              <a:gdLst>
                <a:gd name="connsiteX0" fmla="*/ 0 w 333234"/>
                <a:gd name="connsiteY0" fmla="*/ 551596 h 551596"/>
                <a:gd name="connsiteX1" fmla="*/ 68239 w 333234"/>
                <a:gd name="connsiteY1" fmla="*/ 428766 h 551596"/>
                <a:gd name="connsiteX2" fmla="*/ 95535 w 333234"/>
                <a:gd name="connsiteY2" fmla="*/ 312760 h 551596"/>
                <a:gd name="connsiteX3" fmla="*/ 136478 w 333234"/>
                <a:gd name="connsiteY3" fmla="*/ 101220 h 551596"/>
                <a:gd name="connsiteX4" fmla="*/ 225188 w 333234"/>
                <a:gd name="connsiteY4" fmla="*/ 39805 h 551596"/>
                <a:gd name="connsiteX5" fmla="*/ 320723 w 333234"/>
                <a:gd name="connsiteY5" fmla="*/ 5686 h 551596"/>
                <a:gd name="connsiteX6" fmla="*/ 300251 w 333234"/>
                <a:gd name="connsiteY6" fmla="*/ 5686 h 551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234" h="551596">
                  <a:moveTo>
                    <a:pt x="0" y="551596"/>
                  </a:moveTo>
                  <a:cubicBezTo>
                    <a:pt x="26158" y="510084"/>
                    <a:pt x="52317" y="468572"/>
                    <a:pt x="68239" y="428766"/>
                  </a:cubicBezTo>
                  <a:cubicBezTo>
                    <a:pt x="84162" y="388960"/>
                    <a:pt x="84162" y="367351"/>
                    <a:pt x="95535" y="312760"/>
                  </a:cubicBezTo>
                  <a:cubicBezTo>
                    <a:pt x="106908" y="258169"/>
                    <a:pt x="114869" y="146713"/>
                    <a:pt x="136478" y="101220"/>
                  </a:cubicBezTo>
                  <a:cubicBezTo>
                    <a:pt x="158087" y="55728"/>
                    <a:pt x="194481" y="55727"/>
                    <a:pt x="225188" y="39805"/>
                  </a:cubicBezTo>
                  <a:cubicBezTo>
                    <a:pt x="255895" y="23883"/>
                    <a:pt x="308213" y="11373"/>
                    <a:pt x="320723" y="5686"/>
                  </a:cubicBezTo>
                  <a:cubicBezTo>
                    <a:pt x="333234" y="0"/>
                    <a:pt x="316742" y="2843"/>
                    <a:pt x="300251" y="5686"/>
                  </a:cubicBezTo>
                </a:path>
              </a:pathLst>
            </a:cu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buClr>
                  <a:srgbClr val="000000"/>
                </a:buClr>
                <a:buSzPct val="100000"/>
                <a:buFont typeface="Times New Roman" panose="02020603050405020304" pitchFamily="18" charset="0"/>
                <a:buNone/>
                <a:defRPr/>
              </a:pPr>
              <a:endParaRPr lang="en-US"/>
            </a:p>
          </p:txBody>
        </p:sp>
        <p:sp>
          <p:nvSpPr>
            <p:cNvPr id="57373" name="TextBox 40"/>
            <p:cNvSpPr txBox="1">
              <a:spLocks noChangeArrowheads="1"/>
            </p:cNvSpPr>
            <p:nvPr/>
          </p:nvSpPr>
          <p:spPr bwMode="auto">
            <a:xfrm>
              <a:off x="4781550" y="4344988"/>
              <a:ext cx="304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Clr>
                  <a:srgbClr val="000000"/>
                </a:buClr>
                <a:buSzPct val="100000"/>
                <a:buFont typeface="Times New Roman" pitchFamily="18" charset="0"/>
                <a:buNone/>
              </a:pPr>
              <a:r>
                <a:rPr lang="en-US" altLang="fr-FR">
                  <a:latin typeface="Calibri" pitchFamily="34" charset="0"/>
                </a:rPr>
                <a:t>1</a:t>
              </a:r>
            </a:p>
          </p:txBody>
        </p:sp>
        <p:sp>
          <p:nvSpPr>
            <p:cNvPr id="31" name="Freeform 41"/>
            <p:cNvSpPr/>
            <p:nvPr/>
          </p:nvSpPr>
          <p:spPr>
            <a:xfrm>
              <a:off x="5957823" y="4527258"/>
              <a:ext cx="210479" cy="682166"/>
            </a:xfrm>
            <a:custGeom>
              <a:avLst/>
              <a:gdLst>
                <a:gd name="connsiteX0" fmla="*/ 0 w 211540"/>
                <a:gd name="connsiteY0" fmla="*/ 682388 h 682388"/>
                <a:gd name="connsiteX1" fmla="*/ 47767 w 211540"/>
                <a:gd name="connsiteY1" fmla="*/ 593677 h 682388"/>
                <a:gd name="connsiteX2" fmla="*/ 61415 w 211540"/>
                <a:gd name="connsiteY2" fmla="*/ 443552 h 682388"/>
                <a:gd name="connsiteX3" fmla="*/ 47767 w 211540"/>
                <a:gd name="connsiteY3" fmla="*/ 225188 h 682388"/>
                <a:gd name="connsiteX4" fmla="*/ 109182 w 211540"/>
                <a:gd name="connsiteY4" fmla="*/ 47767 h 682388"/>
                <a:gd name="connsiteX5" fmla="*/ 211540 w 211540"/>
                <a:gd name="connsiteY5" fmla="*/ 0 h 68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540" h="682388">
                  <a:moveTo>
                    <a:pt x="0" y="682388"/>
                  </a:moveTo>
                  <a:cubicBezTo>
                    <a:pt x="18765" y="657935"/>
                    <a:pt x="37531" y="633483"/>
                    <a:pt x="47767" y="593677"/>
                  </a:cubicBezTo>
                  <a:cubicBezTo>
                    <a:pt x="58003" y="553871"/>
                    <a:pt x="61415" y="504967"/>
                    <a:pt x="61415" y="443552"/>
                  </a:cubicBezTo>
                  <a:cubicBezTo>
                    <a:pt x="61415" y="382137"/>
                    <a:pt x="39806" y="291152"/>
                    <a:pt x="47767" y="225188"/>
                  </a:cubicBezTo>
                  <a:cubicBezTo>
                    <a:pt x="55728" y="159224"/>
                    <a:pt x="81886" y="85298"/>
                    <a:pt x="109182" y="47767"/>
                  </a:cubicBezTo>
                  <a:cubicBezTo>
                    <a:pt x="136478" y="10236"/>
                    <a:pt x="174009" y="5118"/>
                    <a:pt x="211540" y="0"/>
                  </a:cubicBezTo>
                </a:path>
              </a:pathLst>
            </a:cu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buClr>
                  <a:srgbClr val="000000"/>
                </a:buClr>
                <a:buSzPct val="100000"/>
                <a:buFont typeface="Times New Roman" panose="02020603050405020304" pitchFamily="18" charset="0"/>
                <a:buNone/>
                <a:defRPr/>
              </a:pPr>
              <a:endParaRPr lang="en-US"/>
            </a:p>
          </p:txBody>
        </p:sp>
        <p:sp>
          <p:nvSpPr>
            <p:cNvPr id="57375" name="TextBox 42"/>
            <p:cNvSpPr txBox="1">
              <a:spLocks noChangeArrowheads="1"/>
            </p:cNvSpPr>
            <p:nvPr/>
          </p:nvSpPr>
          <p:spPr bwMode="auto">
            <a:xfrm>
              <a:off x="6132513" y="4343400"/>
              <a:ext cx="304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Clr>
                  <a:srgbClr val="000000"/>
                </a:buClr>
                <a:buSzPct val="100000"/>
                <a:buFont typeface="Times New Roman" pitchFamily="18" charset="0"/>
                <a:buNone/>
              </a:pPr>
              <a:r>
                <a:rPr lang="en-US" altLang="fr-FR">
                  <a:latin typeface="Calibri" pitchFamily="34" charset="0"/>
                </a:rPr>
                <a:t>2</a:t>
              </a:r>
            </a:p>
          </p:txBody>
        </p:sp>
        <p:sp>
          <p:nvSpPr>
            <p:cNvPr id="33" name="Freeform 43"/>
            <p:cNvSpPr/>
            <p:nvPr/>
          </p:nvSpPr>
          <p:spPr>
            <a:xfrm>
              <a:off x="2429534" y="4623482"/>
              <a:ext cx="306487" cy="283520"/>
            </a:xfrm>
            <a:custGeom>
              <a:avLst/>
              <a:gdLst>
                <a:gd name="connsiteX0" fmla="*/ 0 w 308758"/>
                <a:gd name="connsiteY0" fmla="*/ 284018 h 284018"/>
                <a:gd name="connsiteX1" fmla="*/ 35626 w 308758"/>
                <a:gd name="connsiteY1" fmla="*/ 189015 h 284018"/>
                <a:gd name="connsiteX2" fmla="*/ 89065 w 308758"/>
                <a:gd name="connsiteY2" fmla="*/ 105888 h 284018"/>
                <a:gd name="connsiteX3" fmla="*/ 178130 w 308758"/>
                <a:gd name="connsiteY3" fmla="*/ 16823 h 284018"/>
                <a:gd name="connsiteX4" fmla="*/ 308758 w 308758"/>
                <a:gd name="connsiteY4" fmla="*/ 4948 h 28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758" h="284018">
                  <a:moveTo>
                    <a:pt x="0" y="284018"/>
                  </a:moveTo>
                  <a:cubicBezTo>
                    <a:pt x="10391" y="251360"/>
                    <a:pt x="20782" y="218703"/>
                    <a:pt x="35626" y="189015"/>
                  </a:cubicBezTo>
                  <a:cubicBezTo>
                    <a:pt x="50470" y="159327"/>
                    <a:pt x="65314" y="134587"/>
                    <a:pt x="89065" y="105888"/>
                  </a:cubicBezTo>
                  <a:cubicBezTo>
                    <a:pt x="112816" y="77189"/>
                    <a:pt x="141515" y="33646"/>
                    <a:pt x="178130" y="16823"/>
                  </a:cubicBezTo>
                  <a:cubicBezTo>
                    <a:pt x="214745" y="0"/>
                    <a:pt x="261751" y="2474"/>
                    <a:pt x="308758" y="4948"/>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buClr>
                  <a:srgbClr val="000000"/>
                </a:buClr>
                <a:buSzPct val="100000"/>
                <a:buFont typeface="Times New Roman" panose="02020603050405020304" pitchFamily="18" charset="0"/>
                <a:buNone/>
                <a:defRPr/>
              </a:pPr>
              <a:endParaRPr lang="en-US"/>
            </a:p>
          </p:txBody>
        </p:sp>
        <p:sp>
          <p:nvSpPr>
            <p:cNvPr id="57377" name="TextBox 44"/>
            <p:cNvSpPr txBox="1">
              <a:spLocks noChangeArrowheads="1"/>
            </p:cNvSpPr>
            <p:nvPr/>
          </p:nvSpPr>
          <p:spPr bwMode="auto">
            <a:xfrm>
              <a:off x="2693988" y="4419600"/>
              <a:ext cx="228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Clr>
                  <a:srgbClr val="000000"/>
                </a:buClr>
                <a:buSzPct val="100000"/>
                <a:buFont typeface="Times New Roman" pitchFamily="18" charset="0"/>
                <a:buNone/>
              </a:pPr>
              <a:r>
                <a:rPr lang="en-US" altLang="fr-FR">
                  <a:latin typeface="Calibri" pitchFamily="34" charset="0"/>
                </a:rPr>
                <a:t>4</a:t>
              </a:r>
            </a:p>
          </p:txBody>
        </p:sp>
        <p:sp>
          <p:nvSpPr>
            <p:cNvPr id="35" name="Freeform 45"/>
            <p:cNvSpPr/>
            <p:nvPr/>
          </p:nvSpPr>
          <p:spPr>
            <a:xfrm>
              <a:off x="1643007" y="4678468"/>
              <a:ext cx="339720" cy="465660"/>
            </a:xfrm>
            <a:custGeom>
              <a:avLst/>
              <a:gdLst>
                <a:gd name="connsiteX0" fmla="*/ 0 w 338275"/>
                <a:gd name="connsiteY0" fmla="*/ 465129 h 465129"/>
                <a:gd name="connsiteX1" fmla="*/ 21142 w 338275"/>
                <a:gd name="connsiteY1" fmla="*/ 385845 h 465129"/>
                <a:gd name="connsiteX2" fmla="*/ 84569 w 338275"/>
                <a:gd name="connsiteY2" fmla="*/ 243136 h 465129"/>
                <a:gd name="connsiteX3" fmla="*/ 184994 w 338275"/>
                <a:gd name="connsiteY3" fmla="*/ 73998 h 465129"/>
                <a:gd name="connsiteX4" fmla="*/ 338275 w 338275"/>
                <a:gd name="connsiteY4" fmla="*/ 0 h 465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275" h="465129">
                  <a:moveTo>
                    <a:pt x="0" y="465129"/>
                  </a:moveTo>
                  <a:cubicBezTo>
                    <a:pt x="3523" y="443986"/>
                    <a:pt x="7047" y="422844"/>
                    <a:pt x="21142" y="385845"/>
                  </a:cubicBezTo>
                  <a:cubicBezTo>
                    <a:pt x="35237" y="348846"/>
                    <a:pt x="57260" y="295111"/>
                    <a:pt x="84569" y="243136"/>
                  </a:cubicBezTo>
                  <a:cubicBezTo>
                    <a:pt x="111878" y="191162"/>
                    <a:pt x="142710" y="114521"/>
                    <a:pt x="184994" y="73998"/>
                  </a:cubicBezTo>
                  <a:cubicBezTo>
                    <a:pt x="227278" y="33475"/>
                    <a:pt x="282776" y="16737"/>
                    <a:pt x="338275" y="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buClr>
                  <a:srgbClr val="000000"/>
                </a:buClr>
                <a:buSzPct val="100000"/>
                <a:buFont typeface="Times New Roman" panose="02020603050405020304" pitchFamily="18" charset="0"/>
                <a:buNone/>
                <a:defRPr/>
              </a:pPr>
              <a:endParaRPr lang="en-US"/>
            </a:p>
          </p:txBody>
        </p:sp>
        <p:sp>
          <p:nvSpPr>
            <p:cNvPr id="57379" name="TextBox 46"/>
            <p:cNvSpPr txBox="1">
              <a:spLocks noChangeArrowheads="1"/>
            </p:cNvSpPr>
            <p:nvPr/>
          </p:nvSpPr>
          <p:spPr bwMode="auto">
            <a:xfrm>
              <a:off x="1917700" y="4486275"/>
              <a:ext cx="228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Clr>
                  <a:srgbClr val="000000"/>
                </a:buClr>
                <a:buSzPct val="100000"/>
                <a:buFont typeface="Times New Roman" pitchFamily="18" charset="0"/>
                <a:buNone/>
              </a:pPr>
              <a:r>
                <a:rPr lang="en-US" altLang="fr-FR">
                  <a:latin typeface="Calibri" pitchFamily="34" charset="0"/>
                </a:rPr>
                <a:t>5</a:t>
              </a:r>
            </a:p>
          </p:txBody>
        </p:sp>
        <p:sp>
          <p:nvSpPr>
            <p:cNvPr id="37" name="Freeform 47"/>
            <p:cNvSpPr/>
            <p:nvPr/>
          </p:nvSpPr>
          <p:spPr>
            <a:xfrm>
              <a:off x="6877283" y="4869200"/>
              <a:ext cx="284331" cy="285238"/>
            </a:xfrm>
            <a:custGeom>
              <a:avLst/>
              <a:gdLst>
                <a:gd name="connsiteX0" fmla="*/ 0 w 285420"/>
                <a:gd name="connsiteY0" fmla="*/ 285420 h 285420"/>
                <a:gd name="connsiteX1" fmla="*/ 31714 w 285420"/>
                <a:gd name="connsiteY1" fmla="*/ 137424 h 285420"/>
                <a:gd name="connsiteX2" fmla="*/ 105711 w 285420"/>
                <a:gd name="connsiteY2" fmla="*/ 31713 h 285420"/>
                <a:gd name="connsiteX3" fmla="*/ 285420 w 285420"/>
                <a:gd name="connsiteY3" fmla="*/ 0 h 285420"/>
              </a:gdLst>
              <a:ahLst/>
              <a:cxnLst>
                <a:cxn ang="0">
                  <a:pos x="connsiteX0" y="connsiteY0"/>
                </a:cxn>
                <a:cxn ang="0">
                  <a:pos x="connsiteX1" y="connsiteY1"/>
                </a:cxn>
                <a:cxn ang="0">
                  <a:pos x="connsiteX2" y="connsiteY2"/>
                </a:cxn>
                <a:cxn ang="0">
                  <a:pos x="connsiteX3" y="connsiteY3"/>
                </a:cxn>
              </a:cxnLst>
              <a:rect l="l" t="t" r="r" b="b"/>
              <a:pathLst>
                <a:path w="285420" h="285420">
                  <a:moveTo>
                    <a:pt x="0" y="285420"/>
                  </a:moveTo>
                  <a:cubicBezTo>
                    <a:pt x="7048" y="232564"/>
                    <a:pt x="14096" y="179708"/>
                    <a:pt x="31714" y="137424"/>
                  </a:cubicBezTo>
                  <a:cubicBezTo>
                    <a:pt x="49332" y="95140"/>
                    <a:pt x="63427" y="54617"/>
                    <a:pt x="105711" y="31713"/>
                  </a:cubicBezTo>
                  <a:cubicBezTo>
                    <a:pt x="147995" y="8809"/>
                    <a:pt x="216707" y="4404"/>
                    <a:pt x="285420" y="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buClr>
                  <a:srgbClr val="000000"/>
                </a:buClr>
                <a:buSzPct val="100000"/>
                <a:buFont typeface="Times New Roman" panose="02020603050405020304" pitchFamily="18" charset="0"/>
                <a:buNone/>
                <a:defRPr/>
              </a:pPr>
              <a:endParaRPr lang="en-US"/>
            </a:p>
          </p:txBody>
        </p:sp>
        <p:sp>
          <p:nvSpPr>
            <p:cNvPr id="57381" name="TextBox 48"/>
            <p:cNvSpPr txBox="1">
              <a:spLocks noChangeArrowheads="1"/>
            </p:cNvSpPr>
            <p:nvPr/>
          </p:nvSpPr>
          <p:spPr bwMode="auto">
            <a:xfrm>
              <a:off x="7126288" y="4687888"/>
              <a:ext cx="228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Clr>
                  <a:srgbClr val="000000"/>
                </a:buClr>
                <a:buSzPct val="100000"/>
                <a:buFont typeface="Times New Roman" pitchFamily="18" charset="0"/>
                <a:buNone/>
              </a:pPr>
              <a:r>
                <a:rPr lang="en-US" altLang="fr-FR">
                  <a:latin typeface="Calibri" pitchFamily="34" charset="0"/>
                </a:rPr>
                <a:t>6</a:t>
              </a:r>
            </a:p>
          </p:txBody>
        </p:sp>
        <p:sp>
          <p:nvSpPr>
            <p:cNvPr id="39" name="Freeform 50"/>
            <p:cNvSpPr/>
            <p:nvPr/>
          </p:nvSpPr>
          <p:spPr>
            <a:xfrm>
              <a:off x="3044353" y="4530694"/>
              <a:ext cx="454191" cy="496589"/>
            </a:xfrm>
            <a:custGeom>
              <a:avLst/>
              <a:gdLst>
                <a:gd name="connsiteX0" fmla="*/ 0 w 454558"/>
                <a:gd name="connsiteY0" fmla="*/ 496842 h 496842"/>
                <a:gd name="connsiteX1" fmla="*/ 52856 w 454558"/>
                <a:gd name="connsiteY1" fmla="*/ 486271 h 496842"/>
                <a:gd name="connsiteX2" fmla="*/ 95140 w 454558"/>
                <a:gd name="connsiteY2" fmla="*/ 470414 h 496842"/>
                <a:gd name="connsiteX3" fmla="*/ 132139 w 454558"/>
                <a:gd name="connsiteY3" fmla="*/ 412273 h 496842"/>
                <a:gd name="connsiteX4" fmla="*/ 169138 w 454558"/>
                <a:gd name="connsiteY4" fmla="*/ 332990 h 496842"/>
                <a:gd name="connsiteX5" fmla="*/ 227279 w 454558"/>
                <a:gd name="connsiteY5" fmla="*/ 206136 h 496842"/>
                <a:gd name="connsiteX6" fmla="*/ 317133 w 454558"/>
                <a:gd name="connsiteY6" fmla="*/ 63427 h 496842"/>
                <a:gd name="connsiteX7" fmla="*/ 454558 w 454558"/>
                <a:gd name="connsiteY7" fmla="*/ 0 h 496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4558" h="496842">
                  <a:moveTo>
                    <a:pt x="0" y="496842"/>
                  </a:moveTo>
                  <a:cubicBezTo>
                    <a:pt x="18499" y="493759"/>
                    <a:pt x="36999" y="490676"/>
                    <a:pt x="52856" y="486271"/>
                  </a:cubicBezTo>
                  <a:cubicBezTo>
                    <a:pt x="68713" y="481866"/>
                    <a:pt x="81926" y="482747"/>
                    <a:pt x="95140" y="470414"/>
                  </a:cubicBezTo>
                  <a:cubicBezTo>
                    <a:pt x="108354" y="458081"/>
                    <a:pt x="119806" y="435177"/>
                    <a:pt x="132139" y="412273"/>
                  </a:cubicBezTo>
                  <a:cubicBezTo>
                    <a:pt x="144472" y="389369"/>
                    <a:pt x="153281" y="367346"/>
                    <a:pt x="169138" y="332990"/>
                  </a:cubicBezTo>
                  <a:cubicBezTo>
                    <a:pt x="184995" y="298634"/>
                    <a:pt x="202613" y="251063"/>
                    <a:pt x="227279" y="206136"/>
                  </a:cubicBezTo>
                  <a:cubicBezTo>
                    <a:pt x="251945" y="161209"/>
                    <a:pt x="279253" y="97783"/>
                    <a:pt x="317133" y="63427"/>
                  </a:cubicBezTo>
                  <a:cubicBezTo>
                    <a:pt x="355013" y="29071"/>
                    <a:pt x="404785" y="14535"/>
                    <a:pt x="454558" y="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buClr>
                  <a:srgbClr val="000000"/>
                </a:buClr>
                <a:buSzPct val="100000"/>
                <a:buFont typeface="Times New Roman" panose="02020603050405020304" pitchFamily="18" charset="0"/>
                <a:buNone/>
                <a:defRPr/>
              </a:pPr>
              <a:endParaRPr lang="en-US"/>
            </a:p>
          </p:txBody>
        </p:sp>
        <p:sp>
          <p:nvSpPr>
            <p:cNvPr id="57383" name="TextBox 51"/>
            <p:cNvSpPr txBox="1">
              <a:spLocks noChangeArrowheads="1"/>
            </p:cNvSpPr>
            <p:nvPr/>
          </p:nvSpPr>
          <p:spPr bwMode="auto">
            <a:xfrm>
              <a:off x="3430588" y="4346575"/>
              <a:ext cx="228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Clr>
                  <a:srgbClr val="000000"/>
                </a:buClr>
                <a:buSzPct val="100000"/>
                <a:buFont typeface="Times New Roman" pitchFamily="18" charset="0"/>
                <a:buNone/>
              </a:pPr>
              <a:r>
                <a:rPr lang="en-US" altLang="fr-FR">
                  <a:latin typeface="Calibri" pitchFamily="34" charset="0"/>
                </a:rPr>
                <a:t>7</a:t>
              </a:r>
            </a:p>
          </p:txBody>
        </p:sp>
        <p:sp>
          <p:nvSpPr>
            <p:cNvPr id="41" name="Oval 53"/>
            <p:cNvSpPr/>
            <p:nvPr/>
          </p:nvSpPr>
          <p:spPr>
            <a:xfrm>
              <a:off x="6325238" y="5943137"/>
              <a:ext cx="456037" cy="3814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SzPct val="100000"/>
                <a:buFont typeface="Times New Roman" panose="02020603050405020304" pitchFamily="18" charset="0"/>
                <a:buNone/>
                <a:defRPr/>
              </a:pPr>
              <a:endParaRPr lang="en-US"/>
            </a:p>
          </p:txBody>
        </p:sp>
        <p:sp>
          <p:nvSpPr>
            <p:cNvPr id="57385" name="TextBox 54"/>
            <p:cNvSpPr txBox="1">
              <a:spLocks noChangeArrowheads="1"/>
            </p:cNvSpPr>
            <p:nvPr/>
          </p:nvSpPr>
          <p:spPr bwMode="auto">
            <a:xfrm>
              <a:off x="6313488" y="6008688"/>
              <a:ext cx="6858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Clr>
                  <a:srgbClr val="000000"/>
                </a:buClr>
                <a:buSzPct val="100000"/>
                <a:buFont typeface="Times New Roman" pitchFamily="18" charset="0"/>
                <a:buNone/>
              </a:pPr>
              <a:r>
                <a:rPr lang="en-US" altLang="fr-FR" sz="1200">
                  <a:latin typeface="Calibri" pitchFamily="34" charset="0"/>
                </a:rPr>
                <a:t>DVM</a:t>
              </a:r>
            </a:p>
          </p:txBody>
        </p:sp>
        <p:cxnSp>
          <p:nvCxnSpPr>
            <p:cNvPr id="43" name="Straight Connector 56"/>
            <p:cNvCxnSpPr/>
            <p:nvPr/>
          </p:nvCxnSpPr>
          <p:spPr>
            <a:xfrm>
              <a:off x="7314858" y="5257536"/>
              <a:ext cx="0" cy="8385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57"/>
            <p:cNvCxnSpPr/>
            <p:nvPr/>
          </p:nvCxnSpPr>
          <p:spPr>
            <a:xfrm>
              <a:off x="5943053" y="5563393"/>
              <a:ext cx="0" cy="6082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60"/>
            <p:cNvCxnSpPr>
              <a:endCxn id="57385" idx="1"/>
            </p:cNvCxnSpPr>
            <p:nvPr/>
          </p:nvCxnSpPr>
          <p:spPr>
            <a:xfrm flipV="1">
              <a:off x="5943053" y="6147616"/>
              <a:ext cx="371108" cy="240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62"/>
            <p:cNvCxnSpPr/>
            <p:nvPr/>
          </p:nvCxnSpPr>
          <p:spPr>
            <a:xfrm>
              <a:off x="6781275" y="6096067"/>
              <a:ext cx="5335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7349" name="ZoneTexte 48"/>
          <p:cNvSpPr txBox="1">
            <a:spLocks noChangeArrowheads="1"/>
          </p:cNvSpPr>
          <p:nvPr/>
        </p:nvSpPr>
        <p:spPr bwMode="auto">
          <a:xfrm>
            <a:off x="3070225" y="4189413"/>
            <a:ext cx="5011738" cy="161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15000"/>
              </a:lnSpc>
              <a:spcAft>
                <a:spcPts val="1000"/>
              </a:spcAft>
              <a:buClr>
                <a:srgbClr val="000000"/>
              </a:buClr>
              <a:buSzPct val="100000"/>
              <a:buFont typeface="Times New Roman" pitchFamily="18" charset="0"/>
              <a:buNone/>
            </a:pPr>
            <a:r>
              <a:rPr lang="en-US" altLang="fr-FR" sz="800">
                <a:solidFill>
                  <a:srgbClr val="202122"/>
                </a:solidFill>
                <a:ea typeface="SimSun" pitchFamily="2" charset="-122"/>
              </a:rPr>
              <a:t>Placed in an atmosphere of hydrogen, a copper electrode coated with palladium by co-deposition causes a voltage to appear in the presence of a metal counter electrode. Here is their experimental set-up, which is very simple:</a:t>
            </a:r>
          </a:p>
          <a:p>
            <a:pPr algn="just" eaLnBrk="1" hangingPunct="1">
              <a:lnSpc>
                <a:spcPct val="115000"/>
              </a:lnSpc>
              <a:spcAft>
                <a:spcPts val="1000"/>
              </a:spcAft>
              <a:buClr>
                <a:srgbClr val="000000"/>
              </a:buClr>
              <a:buSzPct val="100000"/>
              <a:buFont typeface="Times New Roman" pitchFamily="18" charset="0"/>
              <a:buNone/>
            </a:pPr>
            <a:r>
              <a:rPr lang="en-US" altLang="fr-FR" sz="800">
                <a:solidFill>
                  <a:srgbClr val="202122"/>
                </a:solidFill>
                <a:ea typeface="SimSun" pitchFamily="2" charset="-122"/>
              </a:rPr>
              <a:t> two coaxial tubes, the outer wall of the central tube being plated with palladium by co-deposition.</a:t>
            </a:r>
          </a:p>
          <a:p>
            <a:pPr algn="just" eaLnBrk="1" hangingPunct="1">
              <a:lnSpc>
                <a:spcPct val="115000"/>
              </a:lnSpc>
              <a:spcAft>
                <a:spcPts val="1000"/>
              </a:spcAft>
              <a:buClr>
                <a:srgbClr val="000000"/>
              </a:buClr>
              <a:buSzPct val="100000"/>
              <a:buFont typeface="Times New Roman" pitchFamily="18" charset="0"/>
              <a:buNone/>
            </a:pPr>
            <a:r>
              <a:rPr lang="en-US" altLang="fr-FR" sz="800">
                <a:solidFill>
                  <a:srgbClr val="202122"/>
                </a:solidFill>
                <a:ea typeface="SimSun" pitchFamily="2" charset="-122"/>
              </a:rPr>
              <a:t>Of course, upon exiting the electroplating bath, the palladium rapidly discharges much of the adsorbed hydrogen. You might think that it is this chemical effect that produces the current, but this is not the case the observed effect persists for several weeks, and it is likely that this effect is not of chemical origin. We will discuss the origin of this effect below but still observe some extraordinary results obtained by Frank Gordon and his team:</a:t>
            </a:r>
            <a:endParaRPr lang="fr-FR" altLang="fr-FR" sz="800">
              <a:latin typeface="Calibri" pitchFamily="34" charset="0"/>
              <a:ea typeface="SimSun" pitchFamily="2"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Imag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25" y="0"/>
            <a:ext cx="9121775"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Imag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ZoneTexte 4"/>
          <p:cNvSpPr txBox="1">
            <a:spLocks noChangeArrowheads="1"/>
          </p:cNvSpPr>
          <p:nvPr/>
        </p:nvSpPr>
        <p:spPr bwMode="auto">
          <a:xfrm>
            <a:off x="376238" y="222250"/>
            <a:ext cx="7920037" cy="299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15000"/>
              </a:lnSpc>
              <a:spcAft>
                <a:spcPts val="1000"/>
              </a:spcAft>
              <a:buClr>
                <a:srgbClr val="000000"/>
              </a:buClr>
              <a:buSzPct val="100000"/>
              <a:buFont typeface="Times New Roman" pitchFamily="18" charset="0"/>
              <a:buNone/>
            </a:pPr>
            <a:r>
              <a:rPr lang="fr-FR" altLang="en-US" sz="2400" b="1">
                <a:solidFill>
                  <a:srgbClr val="000000"/>
                </a:solidFill>
                <a:ea typeface="SimSun" pitchFamily="2" charset="-122"/>
              </a:rPr>
              <a:t>VI . CONFIRMATION RESULTATS  D’INOVL, INC.</a:t>
            </a:r>
            <a:endParaRPr lang="fr-FR" altLang="en-US" sz="2400" b="1">
              <a:latin typeface="Calibri" pitchFamily="34" charset="0"/>
              <a:ea typeface="SimSun" pitchFamily="2" charset="-122"/>
            </a:endParaRPr>
          </a:p>
          <a:p>
            <a:pPr algn="ctr" eaLnBrk="1" hangingPunct="1">
              <a:lnSpc>
                <a:spcPct val="115000"/>
              </a:lnSpc>
              <a:spcAft>
                <a:spcPts val="1000"/>
              </a:spcAft>
              <a:buClr>
                <a:srgbClr val="000000"/>
              </a:buClr>
              <a:buSzPct val="100000"/>
              <a:buFont typeface="Times New Roman" pitchFamily="18" charset="0"/>
              <a:buNone/>
            </a:pPr>
            <a:r>
              <a:rPr lang="en-US" altLang="en-US" sz="1400">
                <a:solidFill>
                  <a:srgbClr val="000000"/>
                </a:solidFill>
                <a:ea typeface="SimSun" pitchFamily="2" charset="-122"/>
              </a:rPr>
              <a:t>In order to confirm the results of Frank Gordon, I made 3 experimental devices:</a:t>
            </a:r>
          </a:p>
          <a:p>
            <a:pPr algn="ctr" eaLnBrk="1" hangingPunct="1">
              <a:lnSpc>
                <a:spcPct val="115000"/>
              </a:lnSpc>
              <a:spcAft>
                <a:spcPts val="1000"/>
              </a:spcAft>
              <a:buClr>
                <a:srgbClr val="000000"/>
              </a:buClr>
              <a:buSzPct val="100000"/>
              <a:buFont typeface="Times New Roman" pitchFamily="18" charset="0"/>
              <a:buNone/>
            </a:pPr>
            <a:r>
              <a:rPr lang="en-US" altLang="en-US" sz="1400">
                <a:solidFill>
                  <a:srgbClr val="000000"/>
                </a:solidFill>
                <a:ea typeface="SimSun" pitchFamily="2" charset="-122"/>
              </a:rPr>
              <a:t>1) A glass diode containing a polished steel electrode in front of a spiral of palladium wire 0.1 mm in diameter (Sigma) said electrode being coated with nanocrystalline palladium by codeposition. The two electrodes are separated by a porous sleeve of glass cloth. The tube is filled with hydrogen at atmospheric pressure and can be flame sealed.</a:t>
            </a:r>
          </a:p>
          <a:p>
            <a:pPr algn="ctr" eaLnBrk="1" hangingPunct="1">
              <a:lnSpc>
                <a:spcPct val="115000"/>
              </a:lnSpc>
              <a:spcAft>
                <a:spcPts val="1000"/>
              </a:spcAft>
              <a:buClr>
                <a:srgbClr val="000000"/>
              </a:buClr>
              <a:buSzPct val="100000"/>
              <a:buFont typeface="Times New Roman" pitchFamily="18" charset="0"/>
              <a:buNone/>
            </a:pPr>
            <a:r>
              <a:rPr lang="en-US" altLang="en-US" sz="1400">
                <a:solidFill>
                  <a:srgbClr val="000000"/>
                </a:solidFill>
                <a:ea typeface="SimSun" pitchFamily="2" charset="-122"/>
              </a:rPr>
              <a:t>The main problem encountered is that the wire becomes extremely brittle after an overnight hydrogen charge.</a:t>
            </a:r>
          </a:p>
          <a:p>
            <a:pPr algn="ctr" eaLnBrk="1" hangingPunct="1">
              <a:lnSpc>
                <a:spcPct val="115000"/>
              </a:lnSpc>
              <a:spcAft>
                <a:spcPts val="1000"/>
              </a:spcAft>
              <a:buClr>
                <a:srgbClr val="000000"/>
              </a:buClr>
              <a:buSzPct val="100000"/>
              <a:buFont typeface="Times New Roman" pitchFamily="18" charset="0"/>
              <a:buNone/>
            </a:pPr>
            <a:r>
              <a:rPr lang="en-US" altLang="en-US" sz="1000">
                <a:solidFill>
                  <a:srgbClr val="000000"/>
                </a:solidFill>
                <a:ea typeface="SimSun" pitchFamily="2" charset="-122"/>
              </a:rPr>
              <a:t>Electrical connection terminal          Polished steel cylinder             glass tissue tube    Terminal</a:t>
            </a:r>
          </a:p>
        </p:txBody>
      </p:sp>
      <p:pic>
        <p:nvPicPr>
          <p:cNvPr id="60419" name="Imag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3213100"/>
            <a:ext cx="6911975" cy="281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0" name="ZoneTexte 1"/>
          <p:cNvSpPr txBox="1">
            <a:spLocks noChangeArrowheads="1"/>
          </p:cNvSpPr>
          <p:nvPr/>
        </p:nvSpPr>
        <p:spPr bwMode="auto">
          <a:xfrm>
            <a:off x="395288" y="6165850"/>
            <a:ext cx="77057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900">
                <a:solidFill>
                  <a:schemeClr val="tx1"/>
                </a:solidFill>
              </a:rPr>
              <a:t>                                                        </a:t>
            </a:r>
            <a:r>
              <a:rPr lang="en-US" altLang="en-US" sz="1000">
                <a:solidFill>
                  <a:schemeClr val="tx1"/>
                </a:solidFill>
              </a:rPr>
              <a:t>Sealing tube                              Palladium wire plated with palladium</a:t>
            </a:r>
            <a:endParaRPr lang="fr-FR" altLang="en-US" sz="1000">
              <a:solidFill>
                <a:schemeClr val="tx1"/>
              </a:solidFill>
            </a:endParaRPr>
          </a:p>
        </p:txBody>
      </p:sp>
      <p:cxnSp>
        <p:nvCxnSpPr>
          <p:cNvPr id="60421" name="Connecteur droit avec flèche 3"/>
          <p:cNvCxnSpPr>
            <a:cxnSpLocks noChangeShapeType="1"/>
          </p:cNvCxnSpPr>
          <p:nvPr/>
        </p:nvCxnSpPr>
        <p:spPr bwMode="auto">
          <a:xfrm flipH="1">
            <a:off x="1835150" y="3213100"/>
            <a:ext cx="360363" cy="576263"/>
          </a:xfrm>
          <a:prstGeom prst="straightConnector1">
            <a:avLst/>
          </a:prstGeom>
          <a:noFill/>
          <a:ln w="9525" algn="ctr">
            <a:solidFill>
              <a:schemeClr val="tx1"/>
            </a:solidFill>
            <a:round/>
            <a:headEnd/>
            <a:tailEnd type="triangle" w="med" len="med"/>
          </a:ln>
        </p:spPr>
      </p:cxnSp>
      <p:cxnSp>
        <p:nvCxnSpPr>
          <p:cNvPr id="60422" name="Connecteur droit avec flèche 6"/>
          <p:cNvCxnSpPr>
            <a:cxnSpLocks noChangeShapeType="1"/>
          </p:cNvCxnSpPr>
          <p:nvPr/>
        </p:nvCxnSpPr>
        <p:spPr bwMode="auto">
          <a:xfrm flipH="1">
            <a:off x="3419475" y="3213100"/>
            <a:ext cx="576263" cy="1295400"/>
          </a:xfrm>
          <a:prstGeom prst="straightConnector1">
            <a:avLst/>
          </a:prstGeom>
          <a:noFill/>
          <a:ln w="9525" algn="ctr">
            <a:solidFill>
              <a:schemeClr val="tx1"/>
            </a:solidFill>
            <a:round/>
            <a:headEnd/>
            <a:tailEnd type="triangle" w="med" len="med"/>
          </a:ln>
        </p:spPr>
      </p:cxnSp>
      <p:cxnSp>
        <p:nvCxnSpPr>
          <p:cNvPr id="60423" name="Connecteur droit avec flèche 8"/>
          <p:cNvCxnSpPr>
            <a:cxnSpLocks noChangeShapeType="1"/>
          </p:cNvCxnSpPr>
          <p:nvPr/>
        </p:nvCxnSpPr>
        <p:spPr bwMode="auto">
          <a:xfrm flipH="1">
            <a:off x="5003800" y="3213100"/>
            <a:ext cx="720725" cy="1406525"/>
          </a:xfrm>
          <a:prstGeom prst="straightConnector1">
            <a:avLst/>
          </a:prstGeom>
          <a:noFill/>
          <a:ln w="9525" algn="ctr">
            <a:solidFill>
              <a:schemeClr val="tx1"/>
            </a:solidFill>
            <a:round/>
            <a:headEnd/>
            <a:tailEnd type="triangle" w="med" len="med"/>
          </a:ln>
        </p:spPr>
      </p:cxnSp>
      <p:cxnSp>
        <p:nvCxnSpPr>
          <p:cNvPr id="60424" name="Connecteur droit avec flèche 10"/>
          <p:cNvCxnSpPr>
            <a:cxnSpLocks noChangeShapeType="1"/>
          </p:cNvCxnSpPr>
          <p:nvPr/>
        </p:nvCxnSpPr>
        <p:spPr bwMode="auto">
          <a:xfrm>
            <a:off x="6659563" y="3157538"/>
            <a:ext cx="144462" cy="631825"/>
          </a:xfrm>
          <a:prstGeom prst="straightConnector1">
            <a:avLst/>
          </a:prstGeom>
          <a:noFill/>
          <a:ln w="9525" algn="ctr">
            <a:solidFill>
              <a:schemeClr val="tx1"/>
            </a:solidFill>
            <a:round/>
            <a:headEnd/>
            <a:tailEnd type="triangle" w="med" len="med"/>
          </a:ln>
        </p:spPr>
      </p:cxnSp>
      <p:cxnSp>
        <p:nvCxnSpPr>
          <p:cNvPr id="60425" name="Connecteur droit avec flèche 12"/>
          <p:cNvCxnSpPr>
            <a:cxnSpLocks noChangeShapeType="1"/>
          </p:cNvCxnSpPr>
          <p:nvPr/>
        </p:nvCxnSpPr>
        <p:spPr bwMode="auto">
          <a:xfrm flipV="1">
            <a:off x="2843213" y="5661025"/>
            <a:ext cx="1152525" cy="542925"/>
          </a:xfrm>
          <a:prstGeom prst="straightConnector1">
            <a:avLst/>
          </a:prstGeom>
          <a:noFill/>
          <a:ln w="9525" algn="ctr">
            <a:solidFill>
              <a:schemeClr val="tx1"/>
            </a:solidFill>
            <a:round/>
            <a:headEnd/>
            <a:tailEnd type="triangle" w="med" len="med"/>
          </a:ln>
        </p:spPr>
      </p:cxnSp>
      <p:cxnSp>
        <p:nvCxnSpPr>
          <p:cNvPr id="60426" name="Connecteur droit avec flèche 14"/>
          <p:cNvCxnSpPr>
            <a:cxnSpLocks noChangeShapeType="1"/>
          </p:cNvCxnSpPr>
          <p:nvPr/>
        </p:nvCxnSpPr>
        <p:spPr bwMode="auto">
          <a:xfrm flipH="1" flipV="1">
            <a:off x="4716463" y="4724400"/>
            <a:ext cx="503237" cy="1479550"/>
          </a:xfrm>
          <a:prstGeom prst="straightConnector1">
            <a:avLst/>
          </a:prstGeom>
          <a:noFill/>
          <a:ln w="9525" algn="ctr">
            <a:solidFill>
              <a:schemeClr val="tx1"/>
            </a:solidFill>
            <a:round/>
            <a:headEnd/>
            <a:tailEnd type="triangle" w="med" len="me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
          <p:cNvSpPr>
            <a:spLocks noChangeArrowheads="1"/>
          </p:cNvSpPr>
          <p:nvPr/>
        </p:nvSpPr>
        <p:spPr bwMode="auto">
          <a:xfrm>
            <a:off x="323850" y="333375"/>
            <a:ext cx="1223963" cy="205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2400">
              <a:spcBef>
                <a:spcPts val="60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9pPr>
          </a:lstStyle>
          <a:p>
            <a:pPr algn="just">
              <a:lnSpc>
                <a:spcPct val="115000"/>
              </a:lnSpc>
              <a:spcBef>
                <a:spcPct val="0"/>
              </a:spcBef>
              <a:spcAft>
                <a:spcPts val="1000"/>
              </a:spcAft>
              <a:buFont typeface="Times New Roman" pitchFamily="18" charset="0"/>
              <a:buNone/>
            </a:pPr>
            <a:r>
              <a:rPr lang="en-US" altLang="fr-FR" sz="800">
                <a:latin typeface="Arial" charset="0"/>
                <a:cs typeface="Times New Roman" pitchFamily="18" charset="0"/>
              </a:rPr>
              <a:t>On the other hand, LENRs produce heat at low temperatures, and this form of energy is not very useful industrially.</a:t>
            </a:r>
            <a:endParaRPr lang="fr-FR" altLang="fr-FR" sz="800">
              <a:solidFill>
                <a:schemeClr val="bg1"/>
              </a:solidFill>
              <a:latin typeface="Calibri" pitchFamily="34" charset="0"/>
              <a:ea typeface="SimSun" pitchFamily="2" charset="-122"/>
            </a:endParaRPr>
          </a:p>
          <a:p>
            <a:pPr algn="just">
              <a:lnSpc>
                <a:spcPct val="115000"/>
              </a:lnSpc>
              <a:spcBef>
                <a:spcPct val="0"/>
              </a:spcBef>
              <a:spcAft>
                <a:spcPts val="1000"/>
              </a:spcAft>
              <a:buFont typeface="Times New Roman" pitchFamily="18" charset="0"/>
              <a:buNone/>
            </a:pPr>
            <a:r>
              <a:rPr lang="en-US" altLang="fr-FR" sz="800">
                <a:latin typeface="Arial" charset="0"/>
                <a:cs typeface="Times New Roman" pitchFamily="18" charset="0"/>
              </a:rPr>
              <a:t>This is what led me to search, as early as 1991, for an alternative method. I have patented the concept of "Fusion Diode".</a:t>
            </a:r>
            <a:endParaRPr lang="fr-FR" altLang="fr-FR" sz="800">
              <a:solidFill>
                <a:schemeClr val="bg1"/>
              </a:solidFill>
              <a:latin typeface="Calibri" pitchFamily="34" charset="0"/>
              <a:ea typeface="SimSun" pitchFamily="2" charset="-122"/>
            </a:endParaRPr>
          </a:p>
        </p:txBody>
      </p:sp>
      <p:pic>
        <p:nvPicPr>
          <p:cNvPr id="10243" name="Imag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84438" y="184150"/>
            <a:ext cx="4427537" cy="648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Imag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ZoneTexte 2"/>
          <p:cNvSpPr txBox="1">
            <a:spLocks noChangeArrowheads="1"/>
          </p:cNvSpPr>
          <p:nvPr/>
        </p:nvSpPr>
        <p:spPr bwMode="auto">
          <a:xfrm>
            <a:off x="2286000" y="1609725"/>
            <a:ext cx="4572000"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a:spcBef>
                <a:spcPts val="60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9pPr>
          </a:lstStyle>
          <a:p>
            <a:pPr algn="just" eaLnBrk="1" hangingPunct="1">
              <a:lnSpc>
                <a:spcPct val="115000"/>
              </a:lnSpc>
              <a:spcBef>
                <a:spcPct val="0"/>
              </a:spcBef>
              <a:spcAft>
                <a:spcPts val="1000"/>
              </a:spcAft>
              <a:buFont typeface="Times New Roman" pitchFamily="18" charset="0"/>
              <a:buNone/>
            </a:pPr>
            <a:r>
              <a:rPr lang="fr-FR" altLang="fr-FR" sz="1800">
                <a:latin typeface="Arial" charset="0"/>
                <a:ea typeface="SimSun" pitchFamily="2" charset="-122"/>
              </a:rPr>
              <a:t>RESULTS :</a:t>
            </a:r>
            <a:endParaRPr lang="fr-FR" altLang="fr-FR" sz="1600">
              <a:solidFill>
                <a:schemeClr val="bg1"/>
              </a:solidFill>
              <a:latin typeface="Calibri" pitchFamily="34" charset="0"/>
              <a:ea typeface="SimSun" pitchFamily="2" charset="-122"/>
            </a:endParaRPr>
          </a:p>
          <a:p>
            <a:pPr algn="just" eaLnBrk="1" hangingPunct="1">
              <a:lnSpc>
                <a:spcPct val="115000"/>
              </a:lnSpc>
              <a:spcBef>
                <a:spcPct val="0"/>
              </a:spcBef>
              <a:spcAft>
                <a:spcPts val="1000"/>
              </a:spcAft>
              <a:buFont typeface="Times New Roman" pitchFamily="18" charset="0"/>
              <a:buNone/>
            </a:pPr>
            <a:r>
              <a:rPr lang="fr-FR" altLang="fr-FR" sz="1800">
                <a:latin typeface="Arial" charset="0"/>
                <a:ea typeface="SimSun" pitchFamily="2" charset="-122"/>
              </a:rPr>
              <a:t> </a:t>
            </a:r>
            <a:endParaRPr lang="fr-FR" altLang="fr-FR" sz="1600">
              <a:solidFill>
                <a:schemeClr val="bg1"/>
              </a:solidFill>
              <a:latin typeface="Calibri" pitchFamily="34" charset="0"/>
              <a:ea typeface="SimSun" pitchFamily="2" charset="-122"/>
            </a:endParaRPr>
          </a:p>
          <a:p>
            <a:pPr algn="just" eaLnBrk="1" hangingPunct="1">
              <a:lnSpc>
                <a:spcPct val="115000"/>
              </a:lnSpc>
              <a:spcBef>
                <a:spcPct val="0"/>
              </a:spcBef>
              <a:spcAft>
                <a:spcPts val="1000"/>
              </a:spcAft>
              <a:buFont typeface="Times New Roman" pitchFamily="18" charset="0"/>
              <a:buNone/>
            </a:pPr>
            <a:r>
              <a:rPr lang="en-US" altLang="fr-FR" sz="1800">
                <a:latin typeface="Arial" charset="0"/>
                <a:ea typeface="SimSun" pitchFamily="2" charset="-122"/>
              </a:rPr>
              <a:t>After filling with hydrogen, a very unstable SPONTANEOUS voltage of about 10 millivolts is measured. But these are preliminary results obtained without sealing the tube and with not fully dried hydrogen.</a:t>
            </a:r>
          </a:p>
          <a:p>
            <a:pPr algn="just" eaLnBrk="1" hangingPunct="1">
              <a:lnSpc>
                <a:spcPct val="115000"/>
              </a:lnSpc>
              <a:spcBef>
                <a:spcPct val="0"/>
              </a:spcBef>
              <a:spcAft>
                <a:spcPts val="1000"/>
              </a:spcAft>
              <a:buFont typeface="Times New Roman" pitchFamily="18" charset="0"/>
              <a:buNone/>
            </a:pPr>
            <a:r>
              <a:rPr lang="en-US" altLang="fr-FR" sz="1800">
                <a:latin typeface="Arial" charset="0"/>
                <a:ea typeface="SimSun" pitchFamily="2" charset="-122"/>
              </a:rPr>
              <a:t>I will discuss these results later.</a:t>
            </a:r>
            <a:endParaRPr lang="fr-FR" altLang="fr-FR" sz="1600">
              <a:solidFill>
                <a:schemeClr val="bg1"/>
              </a:solidFill>
              <a:latin typeface="Calibri" pitchFamily="34" charset="0"/>
              <a:ea typeface="SimSun" pitchFamily="2"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Imag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1978025"/>
            <a:ext cx="6838950" cy="471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1" name="ZoneTexte 1"/>
          <p:cNvSpPr txBox="1">
            <a:spLocks noChangeArrowheads="1"/>
          </p:cNvSpPr>
          <p:nvPr/>
        </p:nvSpPr>
        <p:spPr bwMode="auto">
          <a:xfrm>
            <a:off x="323850" y="188913"/>
            <a:ext cx="7777163"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15000"/>
              </a:lnSpc>
              <a:spcAft>
                <a:spcPts val="1000"/>
              </a:spcAft>
              <a:buClr>
                <a:srgbClr val="000000"/>
              </a:buClr>
              <a:buSzPct val="100000"/>
            </a:pPr>
            <a:r>
              <a:rPr lang="en-US" altLang="en-US">
                <a:solidFill>
                  <a:srgbClr val="000000"/>
                </a:solidFill>
                <a:ea typeface="SimSun" pitchFamily="2" charset="-122"/>
              </a:rPr>
              <a:t>2) A glass and resin cell containing a metal electrode consisting of a steel cloth disc and an electrode consisting of a 0.2 mm thick copper foil disc coated with nanocrystalline palladium by codeposition. (Sigma, deposit under 2 volts overnight)</a:t>
            </a:r>
            <a:endParaRPr lang="fr-FR" alt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Imag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620713"/>
            <a:ext cx="7681913" cy="576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Image 2" descr="Une image contenant intérieur, assis, compteur, table&#10;&#10;Description générée automatique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333375"/>
            <a:ext cx="4248150" cy="318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39" name="Image 4" descr="Une image contenant intérieur, tasse, table, assis&#10;&#10;Description générée automatiquem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3519488"/>
            <a:ext cx="4105275" cy="307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ZoneTexte 2"/>
          <p:cNvSpPr txBox="1">
            <a:spLocks noChangeArrowheads="1"/>
          </p:cNvSpPr>
          <p:nvPr/>
        </p:nvSpPr>
        <p:spPr bwMode="auto">
          <a:xfrm>
            <a:off x="2286000" y="1609725"/>
            <a:ext cx="4572000" cy="364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a:spcBef>
                <a:spcPts val="60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9pPr>
          </a:lstStyle>
          <a:p>
            <a:pPr algn="just" eaLnBrk="1" hangingPunct="1">
              <a:lnSpc>
                <a:spcPct val="115000"/>
              </a:lnSpc>
              <a:spcBef>
                <a:spcPct val="0"/>
              </a:spcBef>
              <a:spcAft>
                <a:spcPts val="1000"/>
              </a:spcAft>
              <a:buFont typeface="Times New Roman" pitchFamily="18" charset="0"/>
              <a:buNone/>
            </a:pPr>
            <a:r>
              <a:rPr lang="fr-FR" altLang="fr-FR" sz="1800">
                <a:latin typeface="Arial" charset="0"/>
                <a:ea typeface="SimSun" pitchFamily="2" charset="-122"/>
              </a:rPr>
              <a:t>RESULTS :</a:t>
            </a:r>
            <a:endParaRPr lang="fr-FR" altLang="fr-FR" sz="1600">
              <a:solidFill>
                <a:schemeClr val="bg1"/>
              </a:solidFill>
              <a:latin typeface="Calibri" pitchFamily="34" charset="0"/>
              <a:ea typeface="SimSun" pitchFamily="2" charset="-122"/>
            </a:endParaRPr>
          </a:p>
          <a:p>
            <a:pPr algn="just" eaLnBrk="1" hangingPunct="1">
              <a:lnSpc>
                <a:spcPct val="115000"/>
              </a:lnSpc>
              <a:spcBef>
                <a:spcPct val="0"/>
              </a:spcBef>
              <a:spcAft>
                <a:spcPts val="1000"/>
              </a:spcAft>
              <a:buFont typeface="Times New Roman" pitchFamily="18" charset="0"/>
              <a:buNone/>
            </a:pPr>
            <a:r>
              <a:rPr lang="fr-FR" altLang="fr-FR" sz="1800">
                <a:latin typeface="Arial" charset="0"/>
                <a:ea typeface="SimSun" pitchFamily="2" charset="-122"/>
              </a:rPr>
              <a:t> </a:t>
            </a:r>
            <a:endParaRPr lang="fr-FR" altLang="fr-FR" sz="1600">
              <a:solidFill>
                <a:schemeClr val="bg1"/>
              </a:solidFill>
              <a:latin typeface="Calibri" pitchFamily="34" charset="0"/>
              <a:ea typeface="SimSun" pitchFamily="2" charset="-122"/>
            </a:endParaRPr>
          </a:p>
          <a:p>
            <a:pPr algn="just" eaLnBrk="1" hangingPunct="1">
              <a:lnSpc>
                <a:spcPct val="115000"/>
              </a:lnSpc>
              <a:spcBef>
                <a:spcPct val="0"/>
              </a:spcBef>
              <a:spcAft>
                <a:spcPts val="1000"/>
              </a:spcAft>
              <a:buFont typeface="Times New Roman" pitchFamily="18" charset="0"/>
              <a:buNone/>
            </a:pPr>
            <a:r>
              <a:rPr lang="en-US" altLang="fr-FR" sz="1800">
                <a:latin typeface="Arial" charset="0"/>
                <a:ea typeface="SimSun" pitchFamily="2" charset="-122"/>
              </a:rPr>
              <a:t>After filling with hydrogen of the cell with copper/palladium electrode, a very unstable SPONTANEOUS voltage is measured again of around 50 millivolts. But these are preliminary results obtained without sealing the tube and with not fully dried hydrogen.</a:t>
            </a:r>
          </a:p>
          <a:p>
            <a:pPr algn="just" eaLnBrk="1" hangingPunct="1">
              <a:lnSpc>
                <a:spcPct val="115000"/>
              </a:lnSpc>
              <a:spcBef>
                <a:spcPct val="0"/>
              </a:spcBef>
              <a:spcAft>
                <a:spcPts val="1000"/>
              </a:spcAft>
              <a:buFont typeface="Times New Roman" pitchFamily="18" charset="0"/>
              <a:buNone/>
            </a:pPr>
            <a:r>
              <a:rPr lang="en-US" altLang="fr-FR" sz="1800">
                <a:latin typeface="Arial" charset="0"/>
                <a:ea typeface="SimSun" pitchFamily="2" charset="-122"/>
              </a:rPr>
              <a:t>I will discuss these results later.</a:t>
            </a:r>
            <a:endParaRPr lang="fr-FR" altLang="fr-FR" sz="1600">
              <a:solidFill>
                <a:schemeClr val="bg1"/>
              </a:solidFill>
              <a:latin typeface="Calibri" pitchFamily="34" charset="0"/>
              <a:ea typeface="SimSun" pitchFamily="2"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ZoneTexte 2"/>
          <p:cNvSpPr txBox="1">
            <a:spLocks noChangeArrowheads="1"/>
          </p:cNvSpPr>
          <p:nvPr/>
        </p:nvSpPr>
        <p:spPr bwMode="auto">
          <a:xfrm>
            <a:off x="179388" y="115888"/>
            <a:ext cx="7632700" cy="472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15000"/>
              </a:lnSpc>
              <a:spcAft>
                <a:spcPts val="1000"/>
              </a:spcAft>
              <a:buClr>
                <a:srgbClr val="000000"/>
              </a:buClr>
              <a:buSzPct val="100000"/>
            </a:pPr>
            <a:r>
              <a:rPr lang="en-US" altLang="en-US">
                <a:solidFill>
                  <a:srgbClr val="000000"/>
                </a:solidFill>
                <a:ea typeface="SimSun" pitchFamily="2" charset="-122"/>
              </a:rPr>
              <a:t>The third  cell is made of glass and resin with a metal electrode consisting of a bronze cloth disc and an electrode consisting of a lead coated with spongy lead 4 mm thick. This electrode is "formed" for three weeks by the Planté method by charge-discharge cycles in sulfuric acid at 14 ° Baumé. The cycles are ¼ hour; ¼ hour, then ¼ hour discharge, ½ hour charge, then ¼ hour; ¾ of an hour, then full charge for several hours. </a:t>
            </a:r>
          </a:p>
          <a:p>
            <a:pPr algn="just" eaLnBrk="1" hangingPunct="1">
              <a:lnSpc>
                <a:spcPct val="115000"/>
              </a:lnSpc>
              <a:spcAft>
                <a:spcPts val="1000"/>
              </a:spcAft>
              <a:buClr>
                <a:srgbClr val="000000"/>
              </a:buClr>
              <a:buSzPct val="100000"/>
            </a:pPr>
            <a:r>
              <a:rPr lang="en-US" altLang="en-US">
                <a:solidFill>
                  <a:srgbClr val="000000"/>
                </a:solidFill>
                <a:ea typeface="SimSun" pitchFamily="2" charset="-122"/>
              </a:rPr>
              <a:t>RESULTS:</a:t>
            </a:r>
          </a:p>
          <a:p>
            <a:pPr algn="just" eaLnBrk="1" hangingPunct="1">
              <a:lnSpc>
                <a:spcPct val="115000"/>
              </a:lnSpc>
              <a:spcAft>
                <a:spcPts val="1000"/>
              </a:spcAft>
              <a:buClr>
                <a:srgbClr val="000000"/>
              </a:buClr>
              <a:buSzPct val="100000"/>
            </a:pPr>
            <a:r>
              <a:rPr lang="en-US" altLang="en-US">
                <a:solidFill>
                  <a:srgbClr val="000000"/>
                </a:solidFill>
                <a:ea typeface="SimSun" pitchFamily="2" charset="-122"/>
              </a:rPr>
              <a:t>After filling with hydrogen, no voltage is measured. But when exposed to direct sunlight, a very unstable voltage of about 100 mV appears.</a:t>
            </a:r>
          </a:p>
          <a:p>
            <a:pPr algn="just" eaLnBrk="1" hangingPunct="1">
              <a:lnSpc>
                <a:spcPct val="115000"/>
              </a:lnSpc>
              <a:spcAft>
                <a:spcPts val="1000"/>
              </a:spcAft>
              <a:buClr>
                <a:srgbClr val="000000"/>
              </a:buClr>
              <a:buSzPct val="100000"/>
            </a:pPr>
            <a:r>
              <a:rPr lang="en-US" altLang="en-US">
                <a:solidFill>
                  <a:srgbClr val="000000"/>
                </a:solidFill>
                <a:ea typeface="SimSun" pitchFamily="2" charset="-122"/>
              </a:rPr>
              <a:t>I will discuss these results later.</a:t>
            </a:r>
          </a:p>
          <a:p>
            <a:pPr algn="just" eaLnBrk="1" hangingPunct="1">
              <a:lnSpc>
                <a:spcPct val="115000"/>
              </a:lnSpc>
              <a:spcAft>
                <a:spcPts val="1000"/>
              </a:spcAft>
              <a:buClr>
                <a:srgbClr val="000000"/>
              </a:buClr>
              <a:buSzPct val="100000"/>
            </a:pPr>
            <a:r>
              <a:rPr lang="en-US" altLang="en-US">
                <a:solidFill>
                  <a:srgbClr val="000000"/>
                </a:solidFill>
                <a:ea typeface="SimSun" pitchFamily="2" charset="-122"/>
              </a:rPr>
              <a:t>We will see later the usefulness of such a control cell, and the usefulness of making it out of glass.</a:t>
            </a:r>
            <a:endParaRPr lang="fr-FR" altLang="en-US" sz="1600">
              <a:latin typeface="Calibri" pitchFamily="34" charset="0"/>
              <a:ea typeface="SimSun" pitchFamily="2" charset="-122"/>
            </a:endParaRPr>
          </a:p>
        </p:txBody>
      </p:sp>
      <p:pic>
        <p:nvPicPr>
          <p:cNvPr id="67587" name="Image 4" descr="Une image contenant intérieur, assis, table, compteur&#10;&#10;Description générée automatique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6325" y="4802188"/>
            <a:ext cx="2555875" cy="191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4067175" y="292100"/>
            <a:ext cx="4105275" cy="6486525"/>
          </a:xfrm>
          <a:prstGeom prst="rect">
            <a:avLst/>
          </a:prstGeom>
          <a:noFill/>
        </p:spPr>
        <p:txBody>
          <a:bodyPr>
            <a:spAutoFit/>
          </a:bodyPr>
          <a:lstStyle/>
          <a:p>
            <a:pPr marL="342900" indent="-342900" algn="ctr" eaLnBrk="1" hangingPunct="1">
              <a:lnSpc>
                <a:spcPct val="115000"/>
              </a:lnSpc>
              <a:spcAft>
                <a:spcPts val="1000"/>
              </a:spcAft>
              <a:buClr>
                <a:srgbClr val="000000"/>
              </a:buClr>
              <a:buSzPct val="100000"/>
              <a:buFont typeface="+mj-lt"/>
              <a:buAutoNum type="romanUcPeriod" startAt="5"/>
              <a:defRPr/>
            </a:pPr>
            <a:r>
              <a:rPr lang="fr-FR" sz="2400" b="1" dirty="0">
                <a:solidFill>
                  <a:srgbClr val="000000"/>
                </a:solidFill>
                <a:latin typeface="Arial" panose="020B0604020202020204" pitchFamily="34" charset="0"/>
                <a:ea typeface="SimSun" panose="02010600030101010101" pitchFamily="2" charset="-122"/>
              </a:rPr>
              <a:t>DISCUSSION DES FAITS</a:t>
            </a:r>
            <a:endParaRPr lang="fr-FR" sz="2400" b="1" dirty="0">
              <a:latin typeface="Calibri" panose="020F0502020204030204" pitchFamily="34" charset="0"/>
              <a:ea typeface="SimSun" panose="02010600030101010101" pitchFamily="2" charset="-122"/>
            </a:endParaRPr>
          </a:p>
          <a:p>
            <a:pPr algn="just" eaLnBrk="1" hangingPunct="1">
              <a:lnSpc>
                <a:spcPct val="115000"/>
              </a:lnSpc>
              <a:spcAft>
                <a:spcPts val="1000"/>
              </a:spcAft>
              <a:buClr>
                <a:srgbClr val="000000"/>
              </a:buClr>
              <a:buSzPct val="100000"/>
              <a:buFont typeface="Times New Roman" panose="02020603050405020304" pitchFamily="18" charset="0"/>
              <a:buNone/>
              <a:defRPr/>
            </a:pPr>
            <a:r>
              <a:rPr lang="fr-FR" sz="1200" dirty="0">
                <a:solidFill>
                  <a:srgbClr val="000000"/>
                </a:solidFill>
                <a:latin typeface="Arial" panose="020B0604020202020204" pitchFamily="34" charset="0"/>
                <a:ea typeface="SimSun" panose="02010600030101010101" pitchFamily="2" charset="-122"/>
              </a:rPr>
              <a:t> </a:t>
            </a:r>
            <a:r>
              <a:rPr lang="fr-FR" sz="1200" dirty="0" err="1">
                <a:solidFill>
                  <a:srgbClr val="000000"/>
                </a:solidFill>
                <a:latin typeface="Arial" panose="020B0604020202020204" pitchFamily="34" charset="0"/>
                <a:ea typeface="SimSun" panose="02010600030101010101" pitchFamily="2" charset="-122"/>
              </a:rPr>
              <a:t>We</a:t>
            </a:r>
            <a:r>
              <a:rPr lang="fr-FR" sz="1200" dirty="0">
                <a:solidFill>
                  <a:srgbClr val="000000"/>
                </a:solidFill>
                <a:latin typeface="Arial" panose="020B0604020202020204" pitchFamily="34" charset="0"/>
                <a:ea typeface="SimSun" panose="02010600030101010101" pitchFamily="2" charset="-122"/>
              </a:rPr>
              <a:t> record voltage and </a:t>
            </a:r>
            <a:r>
              <a:rPr lang="fr-FR" sz="1200" dirty="0" err="1">
                <a:solidFill>
                  <a:srgbClr val="000000"/>
                </a:solidFill>
                <a:latin typeface="Arial" panose="020B0604020202020204" pitchFamily="34" charset="0"/>
                <a:ea typeface="SimSun" panose="02010600030101010101" pitchFamily="2" charset="-122"/>
              </a:rPr>
              <a:t>current</a:t>
            </a:r>
            <a:r>
              <a:rPr lang="fr-FR" sz="1200" dirty="0">
                <a:solidFill>
                  <a:srgbClr val="000000"/>
                </a:solidFill>
                <a:latin typeface="Arial" panose="020B0604020202020204" pitchFamily="34" charset="0"/>
                <a:ea typeface="SimSun" panose="02010600030101010101" pitchFamily="2" charset="-122"/>
              </a:rPr>
              <a:t>, </a:t>
            </a:r>
            <a:r>
              <a:rPr lang="fr-FR" sz="1200" dirty="0" err="1">
                <a:solidFill>
                  <a:srgbClr val="000000"/>
                </a:solidFill>
                <a:latin typeface="Arial" panose="020B0604020202020204" pitchFamily="34" charset="0"/>
                <a:ea typeface="SimSun" panose="02010600030101010101" pitchFamily="2" charset="-122"/>
              </a:rPr>
              <a:t>so</a:t>
            </a:r>
            <a:r>
              <a:rPr lang="fr-FR" sz="1200" dirty="0">
                <a:solidFill>
                  <a:srgbClr val="000000"/>
                </a:solidFill>
                <a:latin typeface="Arial" panose="020B0604020202020204" pitchFamily="34" charset="0"/>
                <a:ea typeface="SimSun" panose="02010600030101010101" pitchFamily="2" charset="-122"/>
              </a:rPr>
              <a:t> </a:t>
            </a:r>
            <a:r>
              <a:rPr lang="fr-FR" sz="1200" dirty="0" err="1">
                <a:solidFill>
                  <a:srgbClr val="000000"/>
                </a:solidFill>
                <a:latin typeface="Arial" panose="020B0604020202020204" pitchFamily="34" charset="0"/>
                <a:ea typeface="SimSun" panose="02010600030101010101" pitchFamily="2" charset="-122"/>
              </a:rPr>
              <a:t>we</a:t>
            </a:r>
            <a:r>
              <a:rPr lang="fr-FR" sz="1200" dirty="0">
                <a:solidFill>
                  <a:srgbClr val="000000"/>
                </a:solidFill>
                <a:latin typeface="Arial" panose="020B0604020202020204" pitchFamily="34" charset="0"/>
                <a:ea typeface="SimSun" panose="02010600030101010101" pitchFamily="2" charset="-122"/>
              </a:rPr>
              <a:t> have IONS </a:t>
            </a:r>
            <a:r>
              <a:rPr lang="fr-FR" sz="1200" dirty="0" err="1">
                <a:solidFill>
                  <a:srgbClr val="000000"/>
                </a:solidFill>
                <a:latin typeface="Arial" panose="020B0604020202020204" pitchFamily="34" charset="0"/>
                <a:ea typeface="SimSun" panose="02010600030101010101" pitchFamily="2" charset="-122"/>
              </a:rPr>
              <a:t>into</a:t>
            </a:r>
            <a:r>
              <a:rPr lang="fr-FR" sz="1200" dirty="0">
                <a:solidFill>
                  <a:srgbClr val="000000"/>
                </a:solidFill>
                <a:latin typeface="Arial" panose="020B0604020202020204" pitchFamily="34" charset="0"/>
                <a:ea typeface="SimSun" panose="02010600030101010101" pitchFamily="2" charset="-122"/>
              </a:rPr>
              <a:t> </a:t>
            </a:r>
            <a:r>
              <a:rPr lang="fr-FR" sz="1200" dirty="0" err="1">
                <a:solidFill>
                  <a:srgbClr val="000000"/>
                </a:solidFill>
                <a:latin typeface="Arial" panose="020B0604020202020204" pitchFamily="34" charset="0"/>
                <a:ea typeface="SimSun" panose="02010600030101010101" pitchFamily="2" charset="-122"/>
              </a:rPr>
              <a:t>our</a:t>
            </a:r>
            <a:r>
              <a:rPr lang="fr-FR" sz="1200" dirty="0">
                <a:solidFill>
                  <a:srgbClr val="000000"/>
                </a:solidFill>
                <a:latin typeface="Arial" panose="020B0604020202020204" pitchFamily="34" charset="0"/>
                <a:ea typeface="SimSun" panose="02010600030101010101" pitchFamily="2" charset="-122"/>
              </a:rPr>
              <a:t> </a:t>
            </a:r>
            <a:r>
              <a:rPr lang="fr-FR" sz="1200" dirty="0" err="1">
                <a:solidFill>
                  <a:srgbClr val="000000"/>
                </a:solidFill>
                <a:latin typeface="Arial" panose="020B0604020202020204" pitchFamily="34" charset="0"/>
                <a:ea typeface="SimSun" panose="02010600030101010101" pitchFamily="2" charset="-122"/>
              </a:rPr>
              <a:t>cells</a:t>
            </a:r>
            <a:r>
              <a:rPr lang="fr-FR" sz="1200" dirty="0">
                <a:solidFill>
                  <a:srgbClr val="000000"/>
                </a:solidFill>
                <a:latin typeface="Arial" panose="020B0604020202020204" pitchFamily="34" charset="0"/>
                <a:ea typeface="SimSun" panose="02010600030101010101" pitchFamily="2" charset="-122"/>
              </a:rPr>
              <a:t>. </a:t>
            </a:r>
            <a:r>
              <a:rPr lang="en-US" sz="1200" dirty="0">
                <a:solidFill>
                  <a:srgbClr val="000000"/>
                </a:solidFill>
                <a:latin typeface="Arial" panose="020B0604020202020204" pitchFamily="34" charset="0"/>
                <a:ea typeface="SimSun" panose="02010600030101010101" pitchFamily="2" charset="-122"/>
              </a:rPr>
              <a:t>So we have ionization of the gas. But it is unlikely that it is energetic particles that produce this ionization, otherwise it would require considerable radioactivity.</a:t>
            </a:r>
          </a:p>
          <a:p>
            <a:pPr algn="just" eaLnBrk="1" hangingPunct="1">
              <a:lnSpc>
                <a:spcPct val="115000"/>
              </a:lnSpc>
              <a:spcAft>
                <a:spcPts val="1000"/>
              </a:spcAft>
              <a:buClr>
                <a:srgbClr val="000000"/>
              </a:buClr>
              <a:buSzPct val="100000"/>
              <a:buFont typeface="Times New Roman" panose="02020603050405020304" pitchFamily="18" charset="0"/>
              <a:buNone/>
              <a:defRPr/>
            </a:pPr>
            <a:r>
              <a:rPr lang="en-US" sz="1200" dirty="0">
                <a:solidFill>
                  <a:srgbClr val="000000"/>
                </a:solidFill>
                <a:latin typeface="Arial" panose="020B0604020202020204" pitchFamily="34" charset="0"/>
                <a:ea typeface="SimSun" panose="02010600030101010101" pitchFamily="2" charset="-122"/>
              </a:rPr>
              <a:t>Palladium cathodes can release hydrogen atoms. We demonstrated this with John Giles by making a special paper that changes color in the presence of atomic hydrogen / After loading with deuterium, a palladium cathode leaves its mark on the paper.</a:t>
            </a:r>
          </a:p>
          <a:p>
            <a:pPr algn="just" eaLnBrk="1" hangingPunct="1">
              <a:lnSpc>
                <a:spcPct val="115000"/>
              </a:lnSpc>
              <a:spcAft>
                <a:spcPts val="1000"/>
              </a:spcAft>
              <a:buClr>
                <a:srgbClr val="000000"/>
              </a:buClr>
              <a:buSzPct val="100000"/>
              <a:buFont typeface="Times New Roman" panose="02020603050405020304" pitchFamily="18" charset="0"/>
              <a:buNone/>
              <a:defRPr/>
            </a:pPr>
            <a:r>
              <a:rPr lang="en-US" sz="1200" b="1" i="1" dirty="0">
                <a:solidFill>
                  <a:srgbClr val="000000"/>
                </a:solidFill>
                <a:latin typeface="Arial" panose="020B0604020202020204" pitchFamily="34" charset="0"/>
                <a:ea typeface="SimSun" panose="02010600030101010101" pitchFamily="2" charset="-122"/>
              </a:rPr>
              <a:t>F. David and J. Giles</a:t>
            </a:r>
          </a:p>
          <a:p>
            <a:pPr algn="just" eaLnBrk="1" hangingPunct="1">
              <a:lnSpc>
                <a:spcPct val="115000"/>
              </a:lnSpc>
              <a:spcAft>
                <a:spcPts val="1000"/>
              </a:spcAft>
              <a:buClr>
                <a:srgbClr val="000000"/>
              </a:buClr>
              <a:buSzPct val="100000"/>
              <a:buFont typeface="Times New Roman" panose="02020603050405020304" pitchFamily="18" charset="0"/>
              <a:buNone/>
              <a:defRPr/>
            </a:pPr>
            <a:r>
              <a:rPr lang="en-US" sz="1200" b="1" i="1" dirty="0">
                <a:solidFill>
                  <a:srgbClr val="000000"/>
                </a:solidFill>
                <a:latin typeface="Arial" panose="020B0604020202020204" pitchFamily="34" charset="0"/>
                <a:ea typeface="SimSun" panose="02010600030101010101" pitchFamily="2" charset="-122"/>
              </a:rPr>
              <a:t>Possible Production of Atomic Deuterium By Palladium Cathode</a:t>
            </a:r>
          </a:p>
          <a:p>
            <a:pPr algn="just" eaLnBrk="1" hangingPunct="1">
              <a:lnSpc>
                <a:spcPct val="115000"/>
              </a:lnSpc>
              <a:spcAft>
                <a:spcPts val="1000"/>
              </a:spcAft>
              <a:buClr>
                <a:srgbClr val="000000"/>
              </a:buClr>
              <a:buSzPct val="100000"/>
              <a:buFont typeface="Times New Roman" panose="02020603050405020304" pitchFamily="18" charset="0"/>
              <a:buNone/>
              <a:defRPr/>
            </a:pPr>
            <a:r>
              <a:rPr lang="en-US" sz="1200" b="1" i="1" dirty="0">
                <a:solidFill>
                  <a:srgbClr val="000000"/>
                </a:solidFill>
                <a:latin typeface="Arial" panose="020B0604020202020204" pitchFamily="34" charset="0"/>
                <a:ea typeface="SimSun" panose="02010600030101010101" pitchFamily="2" charset="-122"/>
              </a:rPr>
              <a:t>  Materials Research Innovations 2008, VOL 12, NO 4 172</a:t>
            </a:r>
          </a:p>
          <a:p>
            <a:pPr algn="just" eaLnBrk="1" hangingPunct="1">
              <a:lnSpc>
                <a:spcPct val="115000"/>
              </a:lnSpc>
              <a:spcAft>
                <a:spcPts val="1000"/>
              </a:spcAft>
              <a:buClr>
                <a:srgbClr val="000000"/>
              </a:buClr>
              <a:buSzPct val="100000"/>
              <a:buFont typeface="Times New Roman" panose="02020603050405020304" pitchFamily="18" charset="0"/>
              <a:buNone/>
              <a:defRPr/>
            </a:pPr>
            <a:endParaRPr lang="en-US" sz="1200" dirty="0">
              <a:solidFill>
                <a:srgbClr val="000000"/>
              </a:solidFill>
              <a:latin typeface="Arial" panose="020B0604020202020204" pitchFamily="34" charset="0"/>
              <a:ea typeface="SimSun" panose="02010600030101010101" pitchFamily="2" charset="-122"/>
            </a:endParaRPr>
          </a:p>
          <a:p>
            <a:pPr algn="just" eaLnBrk="1" hangingPunct="1">
              <a:lnSpc>
                <a:spcPct val="115000"/>
              </a:lnSpc>
              <a:spcAft>
                <a:spcPts val="1000"/>
              </a:spcAft>
              <a:buClr>
                <a:srgbClr val="000000"/>
              </a:buClr>
              <a:buSzPct val="100000"/>
              <a:buFont typeface="Times New Roman" panose="02020603050405020304" pitchFamily="18" charset="0"/>
              <a:buNone/>
              <a:defRPr/>
            </a:pPr>
            <a:r>
              <a:rPr lang="en-US" sz="1200" dirty="0">
                <a:solidFill>
                  <a:srgbClr val="000000"/>
                </a:solidFill>
                <a:latin typeface="Arial" panose="020B0604020202020204" pitchFamily="34" charset="0"/>
                <a:ea typeface="SimSun" panose="02010600030101010101" pitchFamily="2" charset="-122"/>
              </a:rPr>
              <a:t>But these atomic hydrogen atoms, while very reactive, are not charged. And this is a chemical reaction, it does not last long. </a:t>
            </a:r>
          </a:p>
          <a:p>
            <a:pPr algn="just" eaLnBrk="1" hangingPunct="1">
              <a:lnSpc>
                <a:spcPct val="115000"/>
              </a:lnSpc>
              <a:spcAft>
                <a:spcPts val="1000"/>
              </a:spcAft>
              <a:buClr>
                <a:srgbClr val="000000"/>
              </a:buClr>
              <a:buSzPct val="100000"/>
              <a:buFont typeface="Times New Roman" panose="02020603050405020304" pitchFamily="18" charset="0"/>
              <a:buNone/>
              <a:defRPr/>
            </a:pPr>
            <a:endParaRPr lang="en-US" sz="1200" dirty="0">
              <a:solidFill>
                <a:srgbClr val="000000"/>
              </a:solidFill>
              <a:latin typeface="Arial" panose="020B0604020202020204" pitchFamily="34" charset="0"/>
              <a:ea typeface="SimSun" panose="02010600030101010101" pitchFamily="2" charset="-122"/>
            </a:endParaRPr>
          </a:p>
          <a:p>
            <a:pPr algn="just" eaLnBrk="1" hangingPunct="1">
              <a:lnSpc>
                <a:spcPct val="115000"/>
              </a:lnSpc>
              <a:spcAft>
                <a:spcPts val="1000"/>
              </a:spcAft>
              <a:buClr>
                <a:srgbClr val="000000"/>
              </a:buClr>
              <a:buSzPct val="100000"/>
              <a:buFont typeface="Times New Roman" panose="02020603050405020304" pitchFamily="18" charset="0"/>
              <a:buNone/>
              <a:defRPr/>
            </a:pPr>
            <a:r>
              <a:rPr lang="en-US" sz="1200" dirty="0">
                <a:solidFill>
                  <a:srgbClr val="000000"/>
                </a:solidFill>
                <a:latin typeface="Arial" panose="020B0604020202020204" pitchFamily="34" charset="0"/>
                <a:ea typeface="SimSun" panose="02010600030101010101" pitchFamily="2" charset="-122"/>
              </a:rPr>
              <a:t>Frank Gordon observes voltage and current for several weeks.</a:t>
            </a:r>
            <a:endParaRPr lang="fr-FR" sz="1200" dirty="0">
              <a:latin typeface="Calibri" panose="020F0502020204030204" pitchFamily="34" charset="0"/>
              <a:ea typeface="SimSun" panose="02010600030101010101" pitchFamily="2" charset="-122"/>
            </a:endParaRPr>
          </a:p>
          <a:p>
            <a:pPr algn="just" eaLnBrk="1" hangingPunct="1">
              <a:lnSpc>
                <a:spcPct val="115000"/>
              </a:lnSpc>
              <a:spcAft>
                <a:spcPts val="1000"/>
              </a:spcAft>
              <a:buClr>
                <a:srgbClr val="000000"/>
              </a:buClr>
              <a:buSzPct val="100000"/>
              <a:buFont typeface="Times New Roman" panose="02020603050405020304" pitchFamily="18" charset="0"/>
              <a:buNone/>
              <a:defRPr/>
            </a:pPr>
            <a:r>
              <a:rPr lang="fr-FR" sz="1200" dirty="0">
                <a:solidFill>
                  <a:srgbClr val="000000"/>
                </a:solidFill>
                <a:latin typeface="Arial" panose="020B0604020202020204" pitchFamily="34" charset="0"/>
                <a:ea typeface="SimSun" panose="02010600030101010101" pitchFamily="2" charset="-122"/>
              </a:rPr>
              <a:t> </a:t>
            </a:r>
            <a:endParaRPr lang="fr-FR" sz="1200" dirty="0">
              <a:latin typeface="Calibri" panose="020F0502020204030204" pitchFamily="34" charset="0"/>
              <a:ea typeface="SimSun" panose="02010600030101010101" pitchFamily="2" charset="-122"/>
            </a:endParaRPr>
          </a:p>
        </p:txBody>
      </p:sp>
      <p:pic>
        <p:nvPicPr>
          <p:cNvPr id="68611"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692150"/>
            <a:ext cx="3530600" cy="568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ZoneTexte 2"/>
          <p:cNvSpPr txBox="1">
            <a:spLocks noChangeArrowheads="1"/>
          </p:cNvSpPr>
          <p:nvPr/>
        </p:nvSpPr>
        <p:spPr bwMode="auto">
          <a:xfrm>
            <a:off x="2286000" y="2308225"/>
            <a:ext cx="4572000"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Clr>
                <a:srgbClr val="000000"/>
              </a:buClr>
              <a:buSzPct val="100000"/>
              <a:buFont typeface="Times New Roman" pitchFamily="18" charset="0"/>
              <a:buNone/>
            </a:pPr>
            <a:r>
              <a:rPr lang="en-US" altLang="fr-FR" sz="2000">
                <a:solidFill>
                  <a:srgbClr val="000000"/>
                </a:solidFill>
              </a:rPr>
              <a:t>What ions can we see in hydrogen? To answer this question, I will quote an article presented by Louis De Broglie in 1962 in the French P.N.A.S.: </a:t>
            </a:r>
          </a:p>
          <a:p>
            <a:pPr eaLnBrk="1" hangingPunct="1">
              <a:buClr>
                <a:srgbClr val="000000"/>
              </a:buClr>
              <a:buSzPct val="100000"/>
              <a:buFont typeface="Times New Roman" pitchFamily="18" charset="0"/>
              <a:buNone/>
            </a:pPr>
            <a:r>
              <a:rPr lang="en-US" altLang="fr-FR" sz="2000" b="1" i="1">
                <a:solidFill>
                  <a:srgbClr val="000000"/>
                </a:solidFill>
              </a:rPr>
              <a:t>“Une étude au Spectrometre de Masse de l’Hydrogène Diffusé par le Palladium” </a:t>
            </a:r>
          </a:p>
          <a:p>
            <a:pPr eaLnBrk="1" hangingPunct="1">
              <a:buClr>
                <a:srgbClr val="000000"/>
              </a:buClr>
              <a:buSzPct val="100000"/>
              <a:buFont typeface="Times New Roman" pitchFamily="18" charset="0"/>
              <a:buNone/>
            </a:pPr>
            <a:r>
              <a:rPr lang="en-US" altLang="fr-FR" sz="2000">
                <a:solidFill>
                  <a:srgbClr val="000000"/>
                </a:solidFill>
              </a:rPr>
              <a:t>and signed by Pham-Din Hoï, who worked with Louis de Broglie at this time.</a:t>
            </a:r>
            <a:endParaRPr lang="fr-FR" altLang="fr-FR" sz="2000">
              <a:solidFill>
                <a:srgbClr val="000000"/>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Imag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150" y="476250"/>
            <a:ext cx="3463925" cy="446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59" name="ZoneTexte 3"/>
          <p:cNvSpPr txBox="1">
            <a:spLocks noChangeArrowheads="1"/>
          </p:cNvSpPr>
          <p:nvPr/>
        </p:nvSpPr>
        <p:spPr bwMode="auto">
          <a:xfrm>
            <a:off x="727075" y="5373688"/>
            <a:ext cx="6437313"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15000"/>
              </a:lnSpc>
              <a:spcAft>
                <a:spcPts val="1000"/>
              </a:spcAft>
              <a:buClr>
                <a:srgbClr val="000000"/>
              </a:buClr>
              <a:buSzPct val="100000"/>
              <a:buFont typeface="Times New Roman" pitchFamily="18" charset="0"/>
              <a:buNone/>
            </a:pPr>
            <a:r>
              <a:rPr lang="en-US" altLang="fr-FR">
                <a:solidFill>
                  <a:srgbClr val="000000"/>
                </a:solidFill>
                <a:ea typeface="SimSun" pitchFamily="2" charset="-122"/>
              </a:rPr>
              <a:t>H</a:t>
            </a:r>
            <a:r>
              <a:rPr lang="en-US" altLang="fr-FR" baseline="30000">
                <a:solidFill>
                  <a:srgbClr val="000000"/>
                </a:solidFill>
                <a:ea typeface="SimSun" pitchFamily="2" charset="-122"/>
              </a:rPr>
              <a:t>+</a:t>
            </a:r>
            <a:r>
              <a:rPr lang="en-US" altLang="fr-FR">
                <a:solidFill>
                  <a:srgbClr val="000000"/>
                </a:solidFill>
                <a:ea typeface="SimSun" pitchFamily="2" charset="-122"/>
              </a:rPr>
              <a:t>, H</a:t>
            </a:r>
            <a:r>
              <a:rPr lang="en-US" altLang="fr-FR" baseline="-25000">
                <a:solidFill>
                  <a:srgbClr val="000000"/>
                </a:solidFill>
                <a:ea typeface="SimSun" pitchFamily="2" charset="-122"/>
              </a:rPr>
              <a:t>2</a:t>
            </a:r>
            <a:r>
              <a:rPr lang="en-US" altLang="fr-FR" baseline="30000">
                <a:solidFill>
                  <a:srgbClr val="000000"/>
                </a:solidFill>
                <a:ea typeface="SimSun" pitchFamily="2" charset="-122"/>
              </a:rPr>
              <a:t>+</a:t>
            </a:r>
            <a:r>
              <a:rPr lang="en-US" altLang="fr-FR">
                <a:solidFill>
                  <a:srgbClr val="000000"/>
                </a:solidFill>
                <a:ea typeface="SimSun" pitchFamily="2" charset="-122"/>
              </a:rPr>
              <a:t> and H</a:t>
            </a:r>
            <a:r>
              <a:rPr lang="en-US" altLang="fr-FR" baseline="-25000">
                <a:solidFill>
                  <a:srgbClr val="000000"/>
                </a:solidFill>
                <a:ea typeface="SimSun" pitchFamily="2" charset="-122"/>
              </a:rPr>
              <a:t>3</a:t>
            </a:r>
            <a:r>
              <a:rPr lang="en-US" altLang="fr-FR" baseline="30000">
                <a:solidFill>
                  <a:srgbClr val="000000"/>
                </a:solidFill>
                <a:ea typeface="SimSun" pitchFamily="2" charset="-122"/>
              </a:rPr>
              <a:t>+</a:t>
            </a:r>
            <a:r>
              <a:rPr lang="en-US" altLang="fr-FR">
                <a:solidFill>
                  <a:srgbClr val="000000"/>
                </a:solidFill>
                <a:ea typeface="SimSun" pitchFamily="2" charset="-122"/>
              </a:rPr>
              <a:t> ions released by a capillary in a mass spectrometer, after ionization by an electron curtain in front of the capillary.</a:t>
            </a:r>
            <a:endParaRPr lang="fr-FR" altLang="fr-FR" sz="1600">
              <a:latin typeface="Calibri" pitchFamily="34" charset="0"/>
              <a:ea typeface="SimSun"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ZoneTexte 5"/>
          <p:cNvSpPr txBox="1">
            <a:spLocks noChangeArrowheads="1"/>
          </p:cNvSpPr>
          <p:nvPr/>
        </p:nvSpPr>
        <p:spPr bwMode="auto">
          <a:xfrm>
            <a:off x="2286000" y="973138"/>
            <a:ext cx="4949825" cy="472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2400">
              <a:spcBef>
                <a:spcPts val="60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9pPr>
          </a:lstStyle>
          <a:p>
            <a:pPr algn="just">
              <a:lnSpc>
                <a:spcPct val="115000"/>
              </a:lnSpc>
              <a:spcBef>
                <a:spcPct val="0"/>
              </a:spcBef>
              <a:spcAft>
                <a:spcPts val="1000"/>
              </a:spcAft>
              <a:buFont typeface="Times New Roman" pitchFamily="18" charset="0"/>
              <a:buNone/>
            </a:pPr>
            <a:r>
              <a:rPr lang="en-US" altLang="fr-FR" sz="1800">
                <a:latin typeface="Arial" charset="0"/>
                <a:cs typeface="Times New Roman" pitchFamily="18" charset="0"/>
              </a:rPr>
              <a:t>What is the principle of the  "Fusion Diodes"?</a:t>
            </a:r>
            <a:endParaRPr lang="fr-FR" altLang="fr-FR" sz="1800">
              <a:solidFill>
                <a:schemeClr val="bg1"/>
              </a:solidFill>
              <a:latin typeface="Calibri" pitchFamily="34" charset="0"/>
              <a:ea typeface="SimSun" pitchFamily="2" charset="-122"/>
            </a:endParaRPr>
          </a:p>
          <a:p>
            <a:pPr algn="just">
              <a:lnSpc>
                <a:spcPct val="115000"/>
              </a:lnSpc>
              <a:spcBef>
                <a:spcPct val="0"/>
              </a:spcBef>
              <a:spcAft>
                <a:spcPts val="1000"/>
              </a:spcAft>
              <a:buFont typeface="Times New Roman" pitchFamily="18" charset="0"/>
              <a:buNone/>
            </a:pPr>
            <a:r>
              <a:rPr lang="en-US" altLang="fr-FR" sz="1800">
                <a:latin typeface="Arial" charset="0"/>
                <a:cs typeface="Times New Roman" pitchFamily="18" charset="0"/>
              </a:rPr>
              <a:t> </a:t>
            </a:r>
            <a:endParaRPr lang="fr-FR" altLang="fr-FR" sz="1800">
              <a:solidFill>
                <a:schemeClr val="bg1"/>
              </a:solidFill>
              <a:latin typeface="Calibri" pitchFamily="34" charset="0"/>
              <a:ea typeface="SimSun" pitchFamily="2" charset="-122"/>
            </a:endParaRPr>
          </a:p>
          <a:p>
            <a:pPr algn="just">
              <a:lnSpc>
                <a:spcPct val="115000"/>
              </a:lnSpc>
              <a:spcBef>
                <a:spcPct val="0"/>
              </a:spcBef>
              <a:spcAft>
                <a:spcPts val="1000"/>
              </a:spcAft>
              <a:buFont typeface="Times New Roman" pitchFamily="18" charset="0"/>
              <a:buNone/>
            </a:pPr>
            <a:r>
              <a:rPr lang="en-US" altLang="fr-FR" sz="1800">
                <a:latin typeface="Arial" charset="0"/>
                <a:cs typeface="Times New Roman" pitchFamily="18" charset="0"/>
              </a:rPr>
              <a:t>If the reactions we are studying are of nuclear origin, then the initial energy is undoubtedly released in the megaelectronvolt domain. Remember that the fusion of two deuterium nuclei can release 24 MeV. Obviously, this high energy degrades quickly and efficiently to reach the thermal domain. (The thermal stirring energy of atoms is in  the range  of 0.03 eV.)</a:t>
            </a:r>
            <a:endParaRPr lang="fr-FR" altLang="fr-FR" sz="1800">
              <a:solidFill>
                <a:schemeClr val="bg1"/>
              </a:solidFill>
              <a:latin typeface="Calibri" pitchFamily="34" charset="0"/>
              <a:ea typeface="SimSun" pitchFamily="2" charset="-122"/>
            </a:endParaRPr>
          </a:p>
          <a:p>
            <a:pPr algn="just">
              <a:lnSpc>
                <a:spcPct val="115000"/>
              </a:lnSpc>
              <a:spcBef>
                <a:spcPct val="0"/>
              </a:spcBef>
              <a:spcAft>
                <a:spcPts val="1000"/>
              </a:spcAft>
              <a:buFont typeface="Times New Roman" pitchFamily="18" charset="0"/>
              <a:buNone/>
            </a:pPr>
            <a:endParaRPr lang="fr-FR" altLang="fr-FR" sz="1800">
              <a:solidFill>
                <a:schemeClr val="bg1"/>
              </a:solidFill>
              <a:latin typeface="Calibri" pitchFamily="34" charset="0"/>
              <a:ea typeface="SimSun" pitchFamily="2" charset="-122"/>
            </a:endParaRPr>
          </a:p>
          <a:p>
            <a:pPr algn="just" eaLnBrk="1" hangingPunct="1">
              <a:lnSpc>
                <a:spcPct val="115000"/>
              </a:lnSpc>
              <a:spcBef>
                <a:spcPct val="0"/>
              </a:spcBef>
              <a:spcAft>
                <a:spcPts val="1000"/>
              </a:spcAft>
              <a:buFont typeface="Times New Roman" pitchFamily="18" charset="0"/>
              <a:buNone/>
            </a:pPr>
            <a:r>
              <a:rPr lang="fr-FR" altLang="fr-FR" sz="1800">
                <a:latin typeface="Arial" charset="0"/>
                <a:cs typeface="Times New Roman" pitchFamily="18" charset="0"/>
              </a:rPr>
              <a:t> </a:t>
            </a:r>
            <a:endParaRPr lang="fr-FR" altLang="fr-FR" sz="1600">
              <a:solidFill>
                <a:schemeClr val="bg1"/>
              </a:solidFill>
              <a:latin typeface="Calibri" pitchFamily="34" charset="0"/>
              <a:ea typeface="SimSun" pitchFamily="2"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682" name="Object 2"/>
          <p:cNvGraphicFramePr>
            <a:graphicFrameLocks noChangeAspect="1"/>
          </p:cNvGraphicFramePr>
          <p:nvPr/>
        </p:nvGraphicFramePr>
        <p:xfrm>
          <a:off x="539750" y="1700213"/>
          <a:ext cx="7454900" cy="2863850"/>
        </p:xfrm>
        <a:graphic>
          <a:graphicData uri="http://schemas.openxmlformats.org/presentationml/2006/ole">
            <mc:AlternateContent xmlns:mc="http://schemas.openxmlformats.org/markup-compatibility/2006">
              <mc:Choice xmlns:v="urn:schemas-microsoft-com:vml" Requires="v">
                <p:oleObj spid="_x0000_s71683" r:id="rId3" imgW="5438775" imgH="2143125" progId="CorelDraw.Graphic.9">
                  <p:embed/>
                </p:oleObj>
              </mc:Choice>
              <mc:Fallback>
                <p:oleObj r:id="rId3" imgW="5438775" imgH="2143125" progId="CorelDraw.Graphic.9">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750" y="1700213"/>
                        <a:ext cx="7454900" cy="286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Imag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333375"/>
            <a:ext cx="8424862" cy="539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7" name="ZoneTexte 2"/>
          <p:cNvSpPr txBox="1">
            <a:spLocks noChangeArrowheads="1"/>
          </p:cNvSpPr>
          <p:nvPr/>
        </p:nvSpPr>
        <p:spPr bwMode="auto">
          <a:xfrm>
            <a:off x="611188" y="5661025"/>
            <a:ext cx="37449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fr-FR" sz="1200">
                <a:solidFill>
                  <a:srgbClr val="000000"/>
                </a:solidFill>
                <a:ea typeface="SimSun" pitchFamily="2" charset="-122"/>
              </a:rPr>
              <a:t>H</a:t>
            </a:r>
            <a:r>
              <a:rPr lang="en-US" altLang="fr-FR" sz="1200" baseline="30000">
                <a:solidFill>
                  <a:srgbClr val="000000"/>
                </a:solidFill>
                <a:ea typeface="SimSun" pitchFamily="2" charset="-122"/>
              </a:rPr>
              <a:t>+</a:t>
            </a:r>
            <a:r>
              <a:rPr lang="en-US" altLang="fr-FR" sz="1200">
                <a:solidFill>
                  <a:srgbClr val="000000"/>
                </a:solidFill>
                <a:ea typeface="SimSun" pitchFamily="2" charset="-122"/>
              </a:rPr>
              <a:t>, H</a:t>
            </a:r>
            <a:r>
              <a:rPr lang="en-US" altLang="fr-FR" sz="1200" baseline="-25000">
                <a:solidFill>
                  <a:srgbClr val="000000"/>
                </a:solidFill>
                <a:ea typeface="SimSun" pitchFamily="2" charset="-122"/>
              </a:rPr>
              <a:t>2</a:t>
            </a:r>
            <a:r>
              <a:rPr lang="en-US" altLang="fr-FR" sz="1200" baseline="30000">
                <a:solidFill>
                  <a:srgbClr val="000000"/>
                </a:solidFill>
                <a:ea typeface="SimSun" pitchFamily="2" charset="-122"/>
              </a:rPr>
              <a:t>+</a:t>
            </a:r>
            <a:r>
              <a:rPr lang="en-US" altLang="fr-FR" sz="1200">
                <a:solidFill>
                  <a:srgbClr val="000000"/>
                </a:solidFill>
                <a:ea typeface="SimSun" pitchFamily="2" charset="-122"/>
              </a:rPr>
              <a:t> and H</a:t>
            </a:r>
            <a:r>
              <a:rPr lang="en-US" altLang="fr-FR" sz="1200" baseline="-25000">
                <a:solidFill>
                  <a:srgbClr val="000000"/>
                </a:solidFill>
                <a:ea typeface="SimSun" pitchFamily="2" charset="-122"/>
              </a:rPr>
              <a:t>3</a:t>
            </a:r>
            <a:r>
              <a:rPr lang="en-US" altLang="fr-FR" sz="1200" baseline="30000">
                <a:solidFill>
                  <a:srgbClr val="000000"/>
                </a:solidFill>
                <a:ea typeface="SimSun" pitchFamily="2" charset="-122"/>
              </a:rPr>
              <a:t>+</a:t>
            </a:r>
            <a:r>
              <a:rPr lang="en-US" altLang="fr-FR" sz="1200">
                <a:solidFill>
                  <a:srgbClr val="000000"/>
                </a:solidFill>
                <a:ea typeface="SimSun" pitchFamily="2" charset="-122"/>
              </a:rPr>
              <a:t> ions released through a palladium tube in a mass spectrometer, after ionization by an electron curtain in front of the tube. (The strange peak at “mass ½” will be discussed later)</a:t>
            </a:r>
            <a:endParaRPr lang="fr-FR" altLang="fr-FR" sz="1200">
              <a:latin typeface="Calibri" pitchFamily="34" charset="0"/>
              <a:ea typeface="SimSun" pitchFamily="2" charset="-122"/>
            </a:endParaRPr>
          </a:p>
        </p:txBody>
      </p:sp>
      <p:cxnSp>
        <p:nvCxnSpPr>
          <p:cNvPr id="72708" name="Connecteur droit avec flèche 5"/>
          <p:cNvCxnSpPr>
            <a:cxnSpLocks noChangeShapeType="1"/>
          </p:cNvCxnSpPr>
          <p:nvPr/>
        </p:nvCxnSpPr>
        <p:spPr bwMode="auto">
          <a:xfrm flipV="1">
            <a:off x="1258888" y="4868863"/>
            <a:ext cx="1152525" cy="792162"/>
          </a:xfrm>
          <a:prstGeom prst="straightConnector1">
            <a:avLst/>
          </a:prstGeom>
          <a:noFill/>
          <a:ln w="9525" algn="ctr">
            <a:solidFill>
              <a:schemeClr val="tx1"/>
            </a:solidFill>
            <a:round/>
            <a:headEnd/>
            <a:tailEnd type="triangle" w="med" len="med"/>
          </a:ln>
        </p:spPr>
      </p:cxnSp>
      <p:cxnSp>
        <p:nvCxnSpPr>
          <p:cNvPr id="72709" name="Connecteur droit avec flèche 7"/>
          <p:cNvCxnSpPr>
            <a:cxnSpLocks/>
          </p:cNvCxnSpPr>
          <p:nvPr/>
        </p:nvCxnSpPr>
        <p:spPr bwMode="auto">
          <a:xfrm>
            <a:off x="1116013" y="4076700"/>
            <a:ext cx="0" cy="360363"/>
          </a:xfrm>
          <a:prstGeom prst="straightConnector1">
            <a:avLst/>
          </a:prstGeom>
          <a:noFill/>
          <a:ln w="9525" algn="ctr">
            <a:solidFill>
              <a:schemeClr val="tx1"/>
            </a:solidFill>
            <a:round/>
            <a:headEnd/>
            <a:tailEnd type="triangle" w="med" len="med"/>
          </a:ln>
        </p:spPr>
      </p:cxn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ZoneTexte 2"/>
          <p:cNvSpPr txBox="1">
            <a:spLocks noChangeArrowheads="1"/>
          </p:cNvSpPr>
          <p:nvPr/>
        </p:nvSpPr>
        <p:spPr bwMode="auto">
          <a:xfrm>
            <a:off x="323850" y="260350"/>
            <a:ext cx="7632700" cy="92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15000"/>
              </a:lnSpc>
              <a:spcAft>
                <a:spcPts val="1000"/>
              </a:spcAft>
              <a:buClr>
                <a:srgbClr val="000000"/>
              </a:buClr>
              <a:buSzPct val="100000"/>
              <a:buFont typeface="Times New Roman" pitchFamily="18" charset="0"/>
              <a:buNone/>
            </a:pPr>
            <a:r>
              <a:rPr lang="en-US" altLang="fr-FR" sz="1200">
                <a:solidFill>
                  <a:srgbClr val="000000"/>
                </a:solidFill>
                <a:ea typeface="SimSun" pitchFamily="2" charset="-122"/>
              </a:rPr>
              <a:t>It appears that sunlight also increases the voltage in the cell containing the nanoparticulate palladium electrode. Here is how I interpret this observation: There is a photochemical ionization effect of the adsorbed hydrogen molecules, which give H</a:t>
            </a:r>
            <a:r>
              <a:rPr lang="en-US" altLang="fr-FR" sz="1200" baseline="30000">
                <a:solidFill>
                  <a:srgbClr val="000000"/>
                </a:solidFill>
                <a:ea typeface="SimSun" pitchFamily="2" charset="-122"/>
              </a:rPr>
              <a:t>+</a:t>
            </a:r>
            <a:r>
              <a:rPr lang="en-US" altLang="fr-FR" sz="1200">
                <a:solidFill>
                  <a:srgbClr val="000000"/>
                </a:solidFill>
                <a:ea typeface="SimSun" pitchFamily="2" charset="-122"/>
              </a:rPr>
              <a:t>, H</a:t>
            </a:r>
            <a:r>
              <a:rPr lang="en-US" altLang="fr-FR" sz="1200" baseline="-25000">
                <a:solidFill>
                  <a:srgbClr val="000000"/>
                </a:solidFill>
                <a:ea typeface="SimSun" pitchFamily="2" charset="-122"/>
              </a:rPr>
              <a:t>2</a:t>
            </a:r>
            <a:r>
              <a:rPr lang="en-US" altLang="fr-FR" sz="1200" baseline="30000">
                <a:solidFill>
                  <a:srgbClr val="000000"/>
                </a:solidFill>
                <a:ea typeface="SimSun" pitchFamily="2" charset="-122"/>
              </a:rPr>
              <a:t>+</a:t>
            </a:r>
            <a:r>
              <a:rPr lang="en-US" altLang="fr-FR" sz="1200">
                <a:solidFill>
                  <a:srgbClr val="000000"/>
                </a:solidFill>
                <a:ea typeface="SimSun" pitchFamily="2" charset="-122"/>
              </a:rPr>
              <a:t> and H</a:t>
            </a:r>
            <a:r>
              <a:rPr lang="en-US" altLang="fr-FR" sz="1200" baseline="-25000">
                <a:solidFill>
                  <a:srgbClr val="000000"/>
                </a:solidFill>
                <a:ea typeface="SimSun" pitchFamily="2" charset="-122"/>
              </a:rPr>
              <a:t>3</a:t>
            </a:r>
            <a:r>
              <a:rPr lang="en-US" altLang="fr-FR" sz="1200" baseline="30000">
                <a:solidFill>
                  <a:srgbClr val="000000"/>
                </a:solidFill>
                <a:ea typeface="SimSun" pitchFamily="2" charset="-122"/>
              </a:rPr>
              <a:t>+</a:t>
            </a:r>
            <a:r>
              <a:rPr lang="en-US" altLang="fr-FR" sz="1200">
                <a:solidFill>
                  <a:srgbClr val="000000"/>
                </a:solidFill>
                <a:ea typeface="SimSun" pitchFamily="2" charset="-122"/>
              </a:rPr>
              <a:t> ions, which diffuse in the gas phase and will neutralize on the counter electrode, and return to the palladium electrode and the cycle continues.</a:t>
            </a:r>
            <a:endParaRPr lang="fr-FR" altLang="fr-FR" sz="1200">
              <a:latin typeface="Calibri" pitchFamily="34" charset="0"/>
              <a:ea typeface="SimSun" pitchFamily="2" charset="-122"/>
            </a:endParaRPr>
          </a:p>
        </p:txBody>
      </p:sp>
      <p:pic>
        <p:nvPicPr>
          <p:cNvPr id="73731" name="Imag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3613" y="1989138"/>
            <a:ext cx="6353175" cy="486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ZoneTexte 2"/>
          <p:cNvSpPr txBox="1">
            <a:spLocks noChangeArrowheads="1"/>
          </p:cNvSpPr>
          <p:nvPr/>
        </p:nvSpPr>
        <p:spPr bwMode="auto">
          <a:xfrm>
            <a:off x="395288" y="260350"/>
            <a:ext cx="7632700" cy="148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15000"/>
              </a:lnSpc>
              <a:spcAft>
                <a:spcPts val="1000"/>
              </a:spcAft>
              <a:buClr>
                <a:srgbClr val="000000"/>
              </a:buClr>
              <a:buSzPct val="100000"/>
              <a:buFont typeface="Times New Roman" pitchFamily="18" charset="0"/>
              <a:buNone/>
            </a:pPr>
            <a:r>
              <a:rPr lang="en-US" altLang="fr-FR" sz="1200">
                <a:solidFill>
                  <a:srgbClr val="000000"/>
                </a:solidFill>
                <a:ea typeface="SimSun" pitchFamily="2" charset="-122"/>
              </a:rPr>
              <a:t>And in the cell containing the palladium, even in the dark, during "Down-Conversion", before thermalization, the energy goes in the electron-volt range. It is the range of energy which allows the breaking of atomic bonds, the ionization of atoms and electronic excitation.</a:t>
            </a:r>
          </a:p>
          <a:p>
            <a:pPr algn="just" eaLnBrk="1" hangingPunct="1">
              <a:lnSpc>
                <a:spcPct val="115000"/>
              </a:lnSpc>
              <a:spcAft>
                <a:spcPts val="1000"/>
              </a:spcAft>
              <a:buClr>
                <a:srgbClr val="000000"/>
              </a:buClr>
              <a:buSzPct val="100000"/>
              <a:buFont typeface="Times New Roman" pitchFamily="18" charset="0"/>
              <a:buNone/>
            </a:pPr>
            <a:r>
              <a:rPr lang="en-US" altLang="fr-FR" sz="1200">
                <a:solidFill>
                  <a:srgbClr val="000000"/>
                </a:solidFill>
                <a:ea typeface="SimSun" pitchFamily="2" charset="-122"/>
              </a:rPr>
              <a:t>It is this energy which allows the appearance of a voltage in the diodes constructed with a palladium / semiconductor contact, and it is also this energy which allows the appearance of a voltage and a voltage (therefore electric power) in our diodes containing hydrogen gas.</a:t>
            </a:r>
            <a:endParaRPr lang="fr-FR" altLang="fr-FR" sz="1200">
              <a:latin typeface="Calibri" pitchFamily="34" charset="0"/>
              <a:ea typeface="SimSun" pitchFamily="2" charset="-122"/>
            </a:endParaRPr>
          </a:p>
        </p:txBody>
      </p:sp>
      <p:pic>
        <p:nvPicPr>
          <p:cNvPr id="74755" name="Imag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2763" y="1746250"/>
            <a:ext cx="5578475" cy="493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ZoneTexte 1"/>
          <p:cNvSpPr txBox="1">
            <a:spLocks noChangeArrowheads="1"/>
          </p:cNvSpPr>
          <p:nvPr/>
        </p:nvSpPr>
        <p:spPr bwMode="auto">
          <a:xfrm>
            <a:off x="928688" y="1143000"/>
            <a:ext cx="7215187" cy="489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Clr>
                <a:srgbClr val="000000"/>
              </a:buClr>
              <a:buSzPct val="100000"/>
              <a:buFont typeface="Times New Roman" pitchFamily="18" charset="0"/>
              <a:buNone/>
            </a:pPr>
            <a:r>
              <a:rPr lang="en-GB" altLang="fr-FR" sz="1200" b="1">
                <a:solidFill>
                  <a:schemeClr val="tx2"/>
                </a:solidFill>
              </a:rPr>
              <a:t>CONCLUSION</a:t>
            </a:r>
          </a:p>
          <a:p>
            <a:pPr algn="ctr" eaLnBrk="1" hangingPunct="1">
              <a:buClr>
                <a:srgbClr val="000000"/>
              </a:buClr>
              <a:buSzPct val="100000"/>
              <a:buFont typeface="Times New Roman" pitchFamily="18" charset="0"/>
              <a:buNone/>
            </a:pPr>
            <a:endParaRPr lang="en-GB" altLang="fr-FR" sz="1200" b="1">
              <a:solidFill>
                <a:schemeClr val="tx2"/>
              </a:solidFill>
            </a:endParaRPr>
          </a:p>
          <a:p>
            <a:pPr algn="just" eaLnBrk="1" hangingPunct="1">
              <a:buClr>
                <a:srgbClr val="000000"/>
              </a:buClr>
              <a:buSzPct val="100000"/>
              <a:buFont typeface="Times New Roman" pitchFamily="18" charset="0"/>
              <a:buNone/>
            </a:pPr>
            <a:r>
              <a:rPr lang="en-US" altLang="fr-FR" sz="1200">
                <a:solidFill>
                  <a:schemeClr val="tx2"/>
                </a:solidFill>
              </a:rPr>
              <a:t>Subject to verification, it is possible that we have a photochemical (or "nucleochemical") reaction ON THE SURFACE of the palladium: the energy of nuclear origin released in the palladium undergoes a down-conversion, and on contact with palladium we would have the following reactions:</a:t>
            </a:r>
          </a:p>
          <a:p>
            <a:pPr algn="just" eaLnBrk="1" hangingPunct="1">
              <a:buClr>
                <a:srgbClr val="000000"/>
              </a:buClr>
              <a:buSzPct val="100000"/>
              <a:buFont typeface="Times New Roman" pitchFamily="18" charset="0"/>
              <a:buNone/>
            </a:pPr>
            <a:endParaRPr lang="en-US" altLang="fr-FR" sz="1200">
              <a:solidFill>
                <a:schemeClr val="tx2"/>
              </a:solidFill>
            </a:endParaRPr>
          </a:p>
          <a:p>
            <a:pPr algn="ctr" eaLnBrk="1" hangingPunct="1">
              <a:buClr>
                <a:srgbClr val="000000"/>
              </a:buClr>
              <a:buSzPct val="100000"/>
            </a:pPr>
            <a:r>
              <a:rPr lang="en-US" altLang="fr-FR" sz="1200">
                <a:solidFill>
                  <a:schemeClr val="tx2"/>
                </a:solidFill>
              </a:rPr>
              <a:t>      H ° (adsorbed) </a:t>
            </a:r>
            <a:r>
              <a:rPr lang="en-US" altLang="fr-FR" sz="1200">
                <a:solidFill>
                  <a:schemeClr val="tx2"/>
                </a:solidFill>
                <a:sym typeface="Wingdings" pitchFamily="2" charset="2"/>
              </a:rPr>
              <a:t></a:t>
            </a:r>
            <a:r>
              <a:rPr lang="en-US" altLang="fr-FR" sz="1200">
                <a:solidFill>
                  <a:schemeClr val="tx2"/>
                </a:solidFill>
              </a:rPr>
              <a:t> </a:t>
            </a:r>
            <a:r>
              <a:rPr lang="en-US" altLang="fr-FR" sz="1200">
                <a:solidFill>
                  <a:srgbClr val="000000"/>
                </a:solidFill>
                <a:ea typeface="SimSun" pitchFamily="2" charset="-122"/>
              </a:rPr>
              <a:t>H</a:t>
            </a:r>
            <a:r>
              <a:rPr lang="en-US" altLang="fr-FR" sz="1200" baseline="30000">
                <a:solidFill>
                  <a:srgbClr val="000000"/>
                </a:solidFill>
                <a:ea typeface="SimSun" pitchFamily="2" charset="-122"/>
              </a:rPr>
              <a:t>+ </a:t>
            </a:r>
            <a:r>
              <a:rPr lang="en-US" altLang="fr-FR" sz="1200">
                <a:solidFill>
                  <a:schemeClr val="tx2"/>
                </a:solidFill>
              </a:rPr>
              <a:t>(gaseous) + e-</a:t>
            </a:r>
          </a:p>
          <a:p>
            <a:pPr algn="ctr" eaLnBrk="1" hangingPunct="1">
              <a:buClr>
                <a:srgbClr val="000000"/>
              </a:buClr>
              <a:buSzPct val="100000"/>
            </a:pPr>
            <a:r>
              <a:rPr lang="en-US" altLang="fr-FR" sz="1200">
                <a:solidFill>
                  <a:schemeClr val="tx2"/>
                </a:solidFill>
              </a:rPr>
              <a:t>And : </a:t>
            </a:r>
            <a:r>
              <a:rPr lang="en-US" altLang="fr-FR" sz="1200">
                <a:solidFill>
                  <a:srgbClr val="000000"/>
                </a:solidFill>
                <a:ea typeface="SimSun" pitchFamily="2" charset="-122"/>
              </a:rPr>
              <a:t>H</a:t>
            </a:r>
            <a:r>
              <a:rPr lang="en-US" altLang="fr-FR" sz="1200" baseline="-25000">
                <a:solidFill>
                  <a:srgbClr val="000000"/>
                </a:solidFill>
                <a:ea typeface="SimSun" pitchFamily="2" charset="-122"/>
              </a:rPr>
              <a:t>2</a:t>
            </a:r>
            <a:r>
              <a:rPr lang="en-US" altLang="fr-FR" sz="1200">
                <a:solidFill>
                  <a:schemeClr val="tx2"/>
                </a:solidFill>
              </a:rPr>
              <a:t> (adsorbed) </a:t>
            </a:r>
            <a:r>
              <a:rPr lang="en-US" altLang="fr-FR" sz="1200">
                <a:solidFill>
                  <a:schemeClr val="tx2"/>
                </a:solidFill>
                <a:sym typeface="Wingdings" pitchFamily="2" charset="2"/>
              </a:rPr>
              <a:t></a:t>
            </a:r>
            <a:r>
              <a:rPr lang="en-US" altLang="fr-FR" sz="1200">
                <a:solidFill>
                  <a:schemeClr val="tx2"/>
                </a:solidFill>
              </a:rPr>
              <a:t> </a:t>
            </a:r>
            <a:r>
              <a:rPr lang="en-US" altLang="fr-FR" sz="1200">
                <a:solidFill>
                  <a:srgbClr val="000000"/>
                </a:solidFill>
                <a:ea typeface="SimSun" pitchFamily="2" charset="-122"/>
              </a:rPr>
              <a:t> H</a:t>
            </a:r>
            <a:r>
              <a:rPr lang="en-US" altLang="fr-FR" sz="1200" baseline="-25000">
                <a:solidFill>
                  <a:srgbClr val="000000"/>
                </a:solidFill>
                <a:ea typeface="SimSun" pitchFamily="2" charset="-122"/>
              </a:rPr>
              <a:t>2</a:t>
            </a:r>
            <a:r>
              <a:rPr lang="en-US" altLang="fr-FR" sz="1200" baseline="30000">
                <a:solidFill>
                  <a:srgbClr val="000000"/>
                </a:solidFill>
                <a:ea typeface="SimSun" pitchFamily="2" charset="-122"/>
              </a:rPr>
              <a:t>+</a:t>
            </a:r>
            <a:r>
              <a:rPr lang="en-US" altLang="fr-FR" sz="1200">
                <a:solidFill>
                  <a:srgbClr val="000000"/>
                </a:solidFill>
                <a:ea typeface="SimSun" pitchFamily="2" charset="-122"/>
              </a:rPr>
              <a:t> </a:t>
            </a:r>
            <a:r>
              <a:rPr lang="en-US" altLang="fr-FR" sz="1200">
                <a:solidFill>
                  <a:schemeClr val="tx2"/>
                </a:solidFill>
              </a:rPr>
              <a:t>(gaseous) + e-</a:t>
            </a:r>
          </a:p>
          <a:p>
            <a:pPr algn="ctr" eaLnBrk="1" hangingPunct="1">
              <a:buClr>
                <a:srgbClr val="000000"/>
              </a:buClr>
              <a:buSzPct val="100000"/>
            </a:pPr>
            <a:endParaRPr lang="en-US" altLang="fr-FR" sz="1200">
              <a:solidFill>
                <a:schemeClr val="tx2"/>
              </a:solidFill>
            </a:endParaRPr>
          </a:p>
          <a:p>
            <a:pPr algn="just" eaLnBrk="1" hangingPunct="1">
              <a:buClr>
                <a:srgbClr val="000000"/>
              </a:buClr>
              <a:buSzPct val="100000"/>
            </a:pPr>
            <a:r>
              <a:rPr lang="en-US" altLang="fr-FR" sz="1200">
                <a:solidFill>
                  <a:schemeClr val="tx2"/>
                </a:solidFill>
              </a:rPr>
              <a:t>And Louis de Broglie and Pham-Dinh Hoï also noticed that hydrogen also formed trihydrogen (metastable H</a:t>
            </a:r>
            <a:r>
              <a:rPr lang="en-US" altLang="fr-FR" sz="1200" baseline="-25000">
                <a:solidFill>
                  <a:schemeClr val="tx2"/>
                </a:solidFill>
              </a:rPr>
              <a:t>3</a:t>
            </a:r>
            <a:r>
              <a:rPr lang="en-US" altLang="fr-FR" sz="1200">
                <a:solidFill>
                  <a:schemeClr val="tx2"/>
                </a:solidFill>
              </a:rPr>
              <a:t>) when released from palladium. And they proved that you could ionize </a:t>
            </a:r>
            <a:r>
              <a:rPr lang="en-US" altLang="fr-FR" sz="1200">
                <a:solidFill>
                  <a:srgbClr val="000000"/>
                </a:solidFill>
                <a:ea typeface="SimSun" pitchFamily="2" charset="-122"/>
              </a:rPr>
              <a:t>H</a:t>
            </a:r>
            <a:r>
              <a:rPr lang="en-US" altLang="fr-FR" sz="1200" baseline="-25000">
                <a:solidFill>
                  <a:srgbClr val="000000"/>
                </a:solidFill>
                <a:ea typeface="SimSun" pitchFamily="2" charset="-122"/>
              </a:rPr>
              <a:t>3 </a:t>
            </a:r>
            <a:r>
              <a:rPr lang="en-US" altLang="fr-FR" sz="1200">
                <a:solidFill>
                  <a:schemeClr val="tx2"/>
                </a:solidFill>
              </a:rPr>
              <a:t>to give</a:t>
            </a:r>
            <a:r>
              <a:rPr lang="en-US" altLang="fr-FR" sz="1200">
                <a:solidFill>
                  <a:srgbClr val="000000"/>
                </a:solidFill>
                <a:ea typeface="SimSun" pitchFamily="2" charset="-122"/>
              </a:rPr>
              <a:t> H</a:t>
            </a:r>
            <a:r>
              <a:rPr lang="en-US" altLang="fr-FR" sz="1200" baseline="-25000">
                <a:solidFill>
                  <a:srgbClr val="000000"/>
                </a:solidFill>
                <a:ea typeface="SimSun" pitchFamily="2" charset="-122"/>
              </a:rPr>
              <a:t>3</a:t>
            </a:r>
            <a:r>
              <a:rPr lang="en-US" altLang="fr-FR" sz="1200" baseline="30000">
                <a:solidFill>
                  <a:srgbClr val="000000"/>
                </a:solidFill>
                <a:ea typeface="SimSun" pitchFamily="2" charset="-122"/>
              </a:rPr>
              <a:t>+</a:t>
            </a:r>
            <a:endParaRPr lang="en-GB" altLang="fr-FR" sz="1200" b="1">
              <a:solidFill>
                <a:schemeClr val="tx2"/>
              </a:solidFill>
            </a:endParaRPr>
          </a:p>
          <a:p>
            <a:pPr algn="just" eaLnBrk="1" hangingPunct="1">
              <a:buClr>
                <a:srgbClr val="000000"/>
              </a:buClr>
              <a:buSzPct val="100000"/>
              <a:buFont typeface="Times New Roman" pitchFamily="18" charset="0"/>
              <a:buNone/>
            </a:pPr>
            <a:r>
              <a:rPr lang="en-US" altLang="fr-FR" sz="1200">
                <a:solidFill>
                  <a:schemeClr val="tx2"/>
                </a:solidFill>
              </a:rPr>
              <a:t>(Mass spectrometer study of hydrogen given off by palladium, October 8, 1962, C.R. Acad. Sci. Pp. 1724-1756)</a:t>
            </a:r>
          </a:p>
          <a:p>
            <a:pPr algn="just" eaLnBrk="1" hangingPunct="1">
              <a:buClr>
                <a:srgbClr val="000000"/>
              </a:buClr>
              <a:buSzPct val="100000"/>
              <a:buFont typeface="Times New Roman" pitchFamily="18" charset="0"/>
              <a:buNone/>
            </a:pPr>
            <a:endParaRPr lang="en-US" altLang="fr-FR" sz="1200">
              <a:solidFill>
                <a:schemeClr val="tx2"/>
              </a:solidFill>
            </a:endParaRPr>
          </a:p>
          <a:p>
            <a:pPr algn="just" eaLnBrk="1" hangingPunct="1">
              <a:buClr>
                <a:srgbClr val="000000"/>
              </a:buClr>
              <a:buSzPct val="100000"/>
              <a:buFont typeface="Times New Roman" pitchFamily="18" charset="0"/>
              <a:buNone/>
            </a:pPr>
            <a:r>
              <a:rPr lang="en-US" altLang="fr-FR" sz="1200">
                <a:solidFill>
                  <a:schemeClr val="tx2"/>
                </a:solidFill>
              </a:rPr>
              <a:t>We therefore have the possibility of the reaction:</a:t>
            </a:r>
          </a:p>
          <a:p>
            <a:pPr algn="just" eaLnBrk="1" hangingPunct="1">
              <a:buClr>
                <a:srgbClr val="000000"/>
              </a:buClr>
              <a:buSzPct val="100000"/>
              <a:buFont typeface="Times New Roman" pitchFamily="18" charset="0"/>
              <a:buNone/>
            </a:pPr>
            <a:endParaRPr lang="en-US" altLang="fr-FR" sz="1200">
              <a:solidFill>
                <a:schemeClr val="tx2"/>
              </a:solidFill>
            </a:endParaRPr>
          </a:p>
          <a:p>
            <a:pPr algn="ctr" eaLnBrk="1" hangingPunct="1">
              <a:buClr>
                <a:srgbClr val="000000"/>
              </a:buClr>
              <a:buSzPct val="100000"/>
            </a:pPr>
            <a:r>
              <a:rPr lang="en-US" altLang="fr-FR" sz="1200">
                <a:solidFill>
                  <a:srgbClr val="000000"/>
                </a:solidFill>
                <a:ea typeface="SimSun" pitchFamily="2" charset="-122"/>
              </a:rPr>
              <a:t>H</a:t>
            </a:r>
            <a:r>
              <a:rPr lang="en-US" altLang="fr-FR" sz="1200" baseline="-25000">
                <a:solidFill>
                  <a:srgbClr val="000000"/>
                </a:solidFill>
                <a:ea typeface="SimSun" pitchFamily="2" charset="-122"/>
              </a:rPr>
              <a:t>2</a:t>
            </a:r>
            <a:r>
              <a:rPr lang="en-US" altLang="fr-FR" sz="1200">
                <a:solidFill>
                  <a:schemeClr val="tx2"/>
                </a:solidFill>
              </a:rPr>
              <a:t> (adsorbed) + H ° (adsorbed) </a:t>
            </a:r>
            <a:r>
              <a:rPr lang="en-US" altLang="fr-FR" sz="1200">
                <a:solidFill>
                  <a:schemeClr val="tx2"/>
                </a:solidFill>
                <a:sym typeface="Wingdings" pitchFamily="2" charset="2"/>
              </a:rPr>
              <a:t></a:t>
            </a:r>
            <a:r>
              <a:rPr lang="en-US" altLang="fr-FR" sz="1200">
                <a:solidFill>
                  <a:schemeClr val="tx2"/>
                </a:solidFill>
              </a:rPr>
              <a:t> </a:t>
            </a:r>
            <a:r>
              <a:rPr lang="en-US" altLang="fr-FR" sz="1200">
                <a:solidFill>
                  <a:srgbClr val="000000"/>
                </a:solidFill>
                <a:ea typeface="SimSun" pitchFamily="2" charset="-122"/>
              </a:rPr>
              <a:t>H</a:t>
            </a:r>
            <a:r>
              <a:rPr lang="en-US" altLang="fr-FR" sz="1200" baseline="-25000">
                <a:solidFill>
                  <a:srgbClr val="000000"/>
                </a:solidFill>
                <a:ea typeface="SimSun" pitchFamily="2" charset="-122"/>
              </a:rPr>
              <a:t>3 </a:t>
            </a:r>
            <a:r>
              <a:rPr lang="en-US" altLang="fr-FR" sz="1200">
                <a:solidFill>
                  <a:schemeClr val="tx2"/>
                </a:solidFill>
              </a:rPr>
              <a:t>(adsorbed) </a:t>
            </a:r>
            <a:r>
              <a:rPr lang="en-US" altLang="fr-FR" sz="1200">
                <a:solidFill>
                  <a:schemeClr val="tx2"/>
                </a:solidFill>
                <a:sym typeface="Wingdings" pitchFamily="2" charset="2"/>
              </a:rPr>
              <a:t></a:t>
            </a:r>
            <a:r>
              <a:rPr lang="en-US" altLang="fr-FR" sz="1200">
                <a:solidFill>
                  <a:srgbClr val="000000"/>
                </a:solidFill>
                <a:ea typeface="SimSun" pitchFamily="2" charset="-122"/>
              </a:rPr>
              <a:t> H</a:t>
            </a:r>
            <a:r>
              <a:rPr lang="en-US" altLang="fr-FR" sz="1200" baseline="-25000">
                <a:solidFill>
                  <a:srgbClr val="000000"/>
                </a:solidFill>
                <a:ea typeface="SimSun" pitchFamily="2" charset="-122"/>
              </a:rPr>
              <a:t>3</a:t>
            </a:r>
            <a:r>
              <a:rPr lang="en-US" altLang="fr-FR" sz="1200" baseline="30000">
                <a:solidFill>
                  <a:srgbClr val="000000"/>
                </a:solidFill>
                <a:ea typeface="SimSun" pitchFamily="2" charset="-122"/>
              </a:rPr>
              <a:t>+</a:t>
            </a:r>
            <a:r>
              <a:rPr lang="en-US" altLang="fr-FR" sz="1200">
                <a:solidFill>
                  <a:schemeClr val="tx2"/>
                </a:solidFill>
              </a:rPr>
              <a:t>(gaseous) + e-</a:t>
            </a:r>
          </a:p>
          <a:p>
            <a:pPr algn="ctr" eaLnBrk="1" hangingPunct="1">
              <a:buClr>
                <a:srgbClr val="000000"/>
              </a:buClr>
              <a:buSzPct val="100000"/>
            </a:pPr>
            <a:endParaRPr lang="en-US" altLang="fr-FR" sz="1200">
              <a:solidFill>
                <a:schemeClr val="tx2"/>
              </a:solidFill>
            </a:endParaRPr>
          </a:p>
          <a:p>
            <a:pPr algn="just" eaLnBrk="1" hangingPunct="1">
              <a:buClr>
                <a:srgbClr val="000000"/>
              </a:buClr>
              <a:buSzPct val="100000"/>
              <a:buFont typeface="Times New Roman" pitchFamily="18" charset="0"/>
              <a:buNone/>
            </a:pPr>
            <a:r>
              <a:rPr lang="en-US" altLang="fr-FR" sz="1200">
                <a:solidFill>
                  <a:schemeClr val="tx2"/>
                </a:solidFill>
              </a:rPr>
              <a:t>Palladium therefore takes a negative charge, and the metal electrode located in front therefore takes a positive charge when the positive </a:t>
            </a:r>
            <a:r>
              <a:rPr lang="en-US" altLang="fr-FR" sz="1200">
                <a:solidFill>
                  <a:srgbClr val="000000"/>
                </a:solidFill>
                <a:ea typeface="SimSun" pitchFamily="2" charset="-122"/>
              </a:rPr>
              <a:t>H</a:t>
            </a:r>
            <a:r>
              <a:rPr lang="en-US" altLang="fr-FR" sz="1200" baseline="30000">
                <a:solidFill>
                  <a:srgbClr val="000000"/>
                </a:solidFill>
                <a:ea typeface="SimSun" pitchFamily="2" charset="-122"/>
              </a:rPr>
              <a:t>+</a:t>
            </a:r>
            <a:r>
              <a:rPr lang="en-US" altLang="fr-FR" sz="1200">
                <a:solidFill>
                  <a:srgbClr val="000000"/>
                </a:solidFill>
                <a:ea typeface="SimSun" pitchFamily="2" charset="-122"/>
              </a:rPr>
              <a:t> </a:t>
            </a:r>
            <a:r>
              <a:rPr lang="en-US" altLang="fr-FR" sz="1200">
                <a:solidFill>
                  <a:schemeClr val="tx2"/>
                </a:solidFill>
              </a:rPr>
              <a:t>and </a:t>
            </a:r>
            <a:r>
              <a:rPr lang="en-US" altLang="fr-FR" sz="1200">
                <a:solidFill>
                  <a:srgbClr val="000000"/>
                </a:solidFill>
                <a:ea typeface="SimSun" pitchFamily="2" charset="-122"/>
              </a:rPr>
              <a:t>H</a:t>
            </a:r>
            <a:r>
              <a:rPr lang="en-US" altLang="fr-FR" sz="1200" baseline="-25000">
                <a:solidFill>
                  <a:srgbClr val="000000"/>
                </a:solidFill>
                <a:ea typeface="SimSun" pitchFamily="2" charset="-122"/>
              </a:rPr>
              <a:t>2</a:t>
            </a:r>
            <a:r>
              <a:rPr lang="en-US" altLang="fr-FR" sz="1200" baseline="30000">
                <a:solidFill>
                  <a:srgbClr val="000000"/>
                </a:solidFill>
                <a:ea typeface="SimSun" pitchFamily="2" charset="-122"/>
              </a:rPr>
              <a:t>+</a:t>
            </a:r>
            <a:r>
              <a:rPr lang="en-US" altLang="fr-FR" sz="1200">
                <a:solidFill>
                  <a:srgbClr val="000000"/>
                </a:solidFill>
                <a:ea typeface="SimSun" pitchFamily="2" charset="-122"/>
              </a:rPr>
              <a:t> </a:t>
            </a:r>
            <a:r>
              <a:rPr lang="en-US" altLang="fr-FR" sz="1200">
                <a:solidFill>
                  <a:schemeClr val="tx2"/>
                </a:solidFill>
              </a:rPr>
              <a:t>ions (and the </a:t>
            </a:r>
            <a:r>
              <a:rPr lang="en-US" altLang="fr-FR" sz="1200">
                <a:solidFill>
                  <a:srgbClr val="000000"/>
                </a:solidFill>
                <a:ea typeface="SimSun" pitchFamily="2" charset="-122"/>
              </a:rPr>
              <a:t>H</a:t>
            </a:r>
            <a:r>
              <a:rPr lang="en-US" altLang="fr-FR" sz="1200" baseline="-25000">
                <a:solidFill>
                  <a:srgbClr val="000000"/>
                </a:solidFill>
                <a:ea typeface="SimSun" pitchFamily="2" charset="-122"/>
              </a:rPr>
              <a:t>3</a:t>
            </a:r>
            <a:r>
              <a:rPr lang="en-US" altLang="fr-FR" sz="1200" baseline="30000">
                <a:solidFill>
                  <a:srgbClr val="000000"/>
                </a:solidFill>
                <a:ea typeface="SimSun" pitchFamily="2" charset="-122"/>
              </a:rPr>
              <a:t>+</a:t>
            </a:r>
            <a:r>
              <a:rPr lang="en-US" altLang="fr-FR" sz="1200">
                <a:solidFill>
                  <a:srgbClr val="000000"/>
                </a:solidFill>
                <a:ea typeface="SimSun" pitchFamily="2" charset="-122"/>
              </a:rPr>
              <a:t> </a:t>
            </a:r>
            <a:r>
              <a:rPr lang="en-US" altLang="fr-FR" sz="1200">
                <a:solidFill>
                  <a:schemeClr val="tx2"/>
                </a:solidFill>
              </a:rPr>
              <a:t>ions) are neutralized on the opposite metal electrode with the reverse reaction.</a:t>
            </a:r>
          </a:p>
          <a:p>
            <a:pPr algn="just" eaLnBrk="1" hangingPunct="1">
              <a:buClr>
                <a:srgbClr val="000000"/>
              </a:buClr>
              <a:buSzPct val="100000"/>
              <a:buFont typeface="Times New Roman" pitchFamily="18" charset="0"/>
              <a:buNone/>
            </a:pPr>
            <a:endParaRPr lang="en-US" altLang="fr-FR" sz="1200">
              <a:solidFill>
                <a:schemeClr val="tx2"/>
              </a:solidFill>
            </a:endParaRPr>
          </a:p>
          <a:p>
            <a:pPr algn="just" eaLnBrk="1" hangingPunct="1">
              <a:buClr>
                <a:srgbClr val="000000"/>
              </a:buClr>
              <a:buSzPct val="100000"/>
              <a:buFont typeface="Times New Roman" pitchFamily="18" charset="0"/>
              <a:buNone/>
            </a:pPr>
            <a:r>
              <a:rPr lang="en-US" altLang="fr-FR" sz="1200">
                <a:solidFill>
                  <a:schemeClr val="tx2"/>
                </a:solidFill>
              </a:rPr>
              <a:t>This reaction would provide a convenient way to convert the energy released by LENRs into electricity.</a:t>
            </a:r>
          </a:p>
          <a:p>
            <a:pPr algn="just" eaLnBrk="1" hangingPunct="1">
              <a:buClr>
                <a:srgbClr val="000000"/>
              </a:buClr>
              <a:buSzPct val="100000"/>
              <a:buFont typeface="Times New Roman" pitchFamily="18" charset="0"/>
              <a:buNone/>
            </a:pPr>
            <a:endParaRPr lang="en-US" altLang="fr-FR" sz="1200">
              <a:solidFill>
                <a:schemeClr val="tx2"/>
              </a:solidFill>
            </a:endParaRPr>
          </a:p>
          <a:p>
            <a:pPr algn="just" eaLnBrk="1" hangingPunct="1">
              <a:buClr>
                <a:srgbClr val="000000"/>
              </a:buClr>
              <a:buSzPct val="100000"/>
              <a:buFont typeface="Times New Roman" pitchFamily="18" charset="0"/>
              <a:buNone/>
            </a:pPr>
            <a:r>
              <a:rPr lang="en-US" altLang="fr-FR" sz="1200">
                <a:solidFill>
                  <a:schemeClr val="tx2"/>
                </a:solidFill>
              </a:rPr>
              <a:t>But we need now to seal our LEC devices into glass tube, in order to sustain the voltage during months, to exclude a chemical reaction, and to be sure that the LENR energy is the source of this voltage.</a:t>
            </a:r>
            <a:endParaRPr lang="fr-FR" altLang="fr-FR" sz="1200">
              <a:solidFill>
                <a:schemeClr val="tx2"/>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ZoneTexte 1"/>
          <p:cNvSpPr txBox="1">
            <a:spLocks noChangeArrowheads="1"/>
          </p:cNvSpPr>
          <p:nvPr/>
        </p:nvSpPr>
        <p:spPr bwMode="auto">
          <a:xfrm>
            <a:off x="928688" y="1143000"/>
            <a:ext cx="72151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Clr>
                <a:srgbClr val="000000"/>
              </a:buClr>
              <a:buSzPct val="100000"/>
              <a:buFont typeface="Times New Roman" pitchFamily="18" charset="0"/>
              <a:buNone/>
            </a:pPr>
            <a:r>
              <a:rPr lang="en-GB" altLang="fr-FR" sz="1200" b="1">
                <a:solidFill>
                  <a:schemeClr val="tx2"/>
                </a:solidFill>
              </a:rPr>
              <a:t>A POSSIBLE EXPLANATION OF THE PHAM-DIN HOÏ PEAK AT m=1/2</a:t>
            </a:r>
          </a:p>
          <a:p>
            <a:pPr algn="ctr" eaLnBrk="1" hangingPunct="1">
              <a:buClr>
                <a:srgbClr val="000000"/>
              </a:buClr>
              <a:buSzPct val="100000"/>
              <a:buFont typeface="Times New Roman" pitchFamily="18" charset="0"/>
              <a:buNone/>
            </a:pPr>
            <a:endParaRPr lang="en-GB" altLang="fr-FR" sz="1200" b="1">
              <a:solidFill>
                <a:schemeClr val="tx2"/>
              </a:solidFill>
            </a:endParaRPr>
          </a:p>
          <a:p>
            <a:pPr algn="just" eaLnBrk="1" hangingPunct="1">
              <a:buClr>
                <a:srgbClr val="000000"/>
              </a:buClr>
              <a:buSzPct val="100000"/>
              <a:buFont typeface="Times New Roman" pitchFamily="18" charset="0"/>
              <a:buNone/>
            </a:pPr>
            <a:r>
              <a:rPr lang="en-US" altLang="fr-FR" sz="1200">
                <a:solidFill>
                  <a:schemeClr val="tx2"/>
                </a:solidFill>
              </a:rPr>
              <a:t>.</a:t>
            </a:r>
            <a:endParaRPr lang="fr-FR" altLang="fr-FR" sz="1200">
              <a:solidFill>
                <a:schemeClr val="tx2"/>
              </a:solidFil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6238" y="1412875"/>
            <a:ext cx="6607176" cy="374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cxnSp>
        <p:nvCxnSpPr>
          <p:cNvPr id="77827" name="AutoShape 3"/>
          <p:cNvCxnSpPr>
            <a:cxnSpLocks noChangeShapeType="1"/>
          </p:cNvCxnSpPr>
          <p:nvPr/>
        </p:nvCxnSpPr>
        <p:spPr bwMode="auto">
          <a:xfrm>
            <a:off x="2987675" y="3068638"/>
            <a:ext cx="504825" cy="1587"/>
          </a:xfrm>
          <a:prstGeom prst="straightConnector1">
            <a:avLst/>
          </a:prstGeom>
          <a:noFill/>
          <a:ln w="34920" cap="sq">
            <a:solidFill>
              <a:srgbClr val="000000"/>
            </a:solidFill>
            <a:miter lim="800000"/>
            <a:headEnd/>
            <a:tailEnd type="triangle" w="med" len="med"/>
          </a:ln>
          <a:effectLst>
            <a:outerShdw dist="20160" dir="5400000" algn="ctr" rotWithShape="0">
              <a:srgbClr val="000000">
                <a:alpha val="42032"/>
              </a:srgbClr>
            </a:outerShdw>
          </a:effectLst>
          <a:extLst>
            <a:ext uri="{909E8E84-426E-40DD-AFC4-6F175D3DCCD1}">
              <a14:hiddenFill xmlns:a14="http://schemas.microsoft.com/office/drawing/2010/main">
                <a:noFill/>
              </a14:hiddenFill>
            </a:ext>
          </a:extLst>
        </p:spPr>
      </p:cxnSp>
      <p:sp>
        <p:nvSpPr>
          <p:cNvPr id="77828" name="Rectangle 4"/>
          <p:cNvSpPr>
            <a:spLocks noChangeArrowheads="1"/>
          </p:cNvSpPr>
          <p:nvPr/>
        </p:nvSpPr>
        <p:spPr bwMode="auto">
          <a:xfrm>
            <a:off x="2484438" y="2924175"/>
            <a:ext cx="369887"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Bef>
                <a:spcPts val="60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9pPr>
          </a:lstStyle>
          <a:p>
            <a:pPr algn="ctr" eaLnBrk="1" hangingPunct="1">
              <a:spcBef>
                <a:spcPct val="0"/>
              </a:spcBef>
              <a:buClrTx/>
              <a:buFontTx/>
              <a:buNone/>
            </a:pPr>
            <a:r>
              <a:rPr lang="fr-FR" altLang="fr-FR" sz="1800" i="1">
                <a:latin typeface="Arial" charset="0"/>
                <a:cs typeface="Arial" charset="0"/>
              </a:rPr>
              <a:t>°°</a:t>
            </a:r>
          </a:p>
          <a:p>
            <a:pPr algn="ctr" eaLnBrk="1" hangingPunct="1">
              <a:spcBef>
                <a:spcPct val="0"/>
              </a:spcBef>
              <a:buClrTx/>
              <a:buFontTx/>
              <a:buNone/>
            </a:pPr>
            <a:endParaRPr lang="fr-FR" altLang="fr-FR" sz="1800" i="1">
              <a:latin typeface="Arial" charset="0"/>
              <a:cs typeface="Arial" charset="0"/>
            </a:endParaRPr>
          </a:p>
        </p:txBody>
      </p:sp>
      <p:sp>
        <p:nvSpPr>
          <p:cNvPr id="77829" name="Rectangle 5"/>
          <p:cNvSpPr>
            <a:spLocks noChangeArrowheads="1"/>
          </p:cNvSpPr>
          <p:nvPr/>
        </p:nvSpPr>
        <p:spPr bwMode="auto">
          <a:xfrm>
            <a:off x="3529013" y="2924175"/>
            <a:ext cx="441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ts val="60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9pPr>
          </a:lstStyle>
          <a:p>
            <a:pPr algn="ctr" eaLnBrk="1" hangingPunct="1">
              <a:spcBef>
                <a:spcPct val="0"/>
              </a:spcBef>
              <a:buClrTx/>
              <a:buFontTx/>
              <a:buNone/>
            </a:pPr>
            <a:r>
              <a:rPr lang="fr-FR" altLang="fr-FR" sz="1800" i="1">
                <a:latin typeface="Arial" charset="0"/>
                <a:cs typeface="Arial" charset="0"/>
              </a:rPr>
              <a:t>°°</a:t>
            </a:r>
            <a:r>
              <a:rPr lang="fr-FR" altLang="fr-FR" sz="1800" i="1" baseline="30000">
                <a:latin typeface="Arial" charset="0"/>
                <a:cs typeface="Arial" charset="0"/>
              </a:rPr>
              <a:t>+</a:t>
            </a:r>
          </a:p>
        </p:txBody>
      </p:sp>
      <p:sp>
        <p:nvSpPr>
          <p:cNvPr id="77830" name="Rectangle 6"/>
          <p:cNvSpPr>
            <a:spLocks noChangeArrowheads="1"/>
          </p:cNvSpPr>
          <p:nvPr/>
        </p:nvSpPr>
        <p:spPr bwMode="auto">
          <a:xfrm>
            <a:off x="4510088" y="2924175"/>
            <a:ext cx="762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ts val="60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9pPr>
          </a:lstStyle>
          <a:p>
            <a:pPr algn="ctr" eaLnBrk="1" hangingPunct="1">
              <a:spcBef>
                <a:spcPct val="0"/>
              </a:spcBef>
              <a:buClrTx/>
              <a:buFontTx/>
              <a:buNone/>
            </a:pPr>
            <a:r>
              <a:rPr lang="fr-FR" altLang="fr-FR" sz="1800" i="1">
                <a:latin typeface="Arial" charset="0"/>
                <a:cs typeface="Arial" charset="0"/>
              </a:rPr>
              <a:t>°     °</a:t>
            </a:r>
            <a:r>
              <a:rPr lang="fr-FR" altLang="fr-FR" sz="1800" i="1" baseline="30000">
                <a:latin typeface="Arial" charset="0"/>
                <a:cs typeface="Arial" charset="0"/>
              </a:rPr>
              <a:t>+</a:t>
            </a:r>
          </a:p>
        </p:txBody>
      </p:sp>
      <p:cxnSp>
        <p:nvCxnSpPr>
          <p:cNvPr id="77831" name="AutoShape 7"/>
          <p:cNvCxnSpPr>
            <a:cxnSpLocks noChangeShapeType="1"/>
          </p:cNvCxnSpPr>
          <p:nvPr/>
        </p:nvCxnSpPr>
        <p:spPr bwMode="auto">
          <a:xfrm>
            <a:off x="3924300" y="3068638"/>
            <a:ext cx="503238" cy="1587"/>
          </a:xfrm>
          <a:prstGeom prst="straightConnector1">
            <a:avLst/>
          </a:prstGeom>
          <a:noFill/>
          <a:ln w="34920" cap="sq">
            <a:solidFill>
              <a:srgbClr val="000000"/>
            </a:solidFill>
            <a:miter lim="800000"/>
            <a:headEnd/>
            <a:tailEnd type="triangle" w="med" len="med"/>
          </a:ln>
          <a:effectLst>
            <a:outerShdw dist="20160" dir="5400000" algn="ctr" rotWithShape="0">
              <a:srgbClr val="000000">
                <a:alpha val="42032"/>
              </a:srgbClr>
            </a:outerShdw>
          </a:effectLst>
          <a:extLst>
            <a:ext uri="{909E8E84-426E-40DD-AFC4-6F175D3DCCD1}">
              <a14:hiddenFill xmlns:a14="http://schemas.microsoft.com/office/drawing/2010/main">
                <a:noFill/>
              </a14:hiddenFill>
            </a:ext>
          </a:extLst>
        </p:spPr>
      </p:cxnSp>
      <p:sp>
        <p:nvSpPr>
          <p:cNvPr id="77832" name="Rectangle 8"/>
          <p:cNvSpPr>
            <a:spLocks noChangeArrowheads="1"/>
          </p:cNvSpPr>
          <p:nvPr/>
        </p:nvSpPr>
        <p:spPr bwMode="auto">
          <a:xfrm>
            <a:off x="7527925" y="2924175"/>
            <a:ext cx="2714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ts val="60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9pPr>
          </a:lstStyle>
          <a:p>
            <a:pPr algn="ctr" eaLnBrk="1" hangingPunct="1">
              <a:spcBef>
                <a:spcPct val="0"/>
              </a:spcBef>
              <a:buClrTx/>
              <a:buFontTx/>
              <a:buNone/>
            </a:pPr>
            <a:r>
              <a:rPr lang="fr-FR" altLang="fr-FR" sz="1800" i="1">
                <a:latin typeface="Arial" charset="0"/>
                <a:cs typeface="Arial" charset="0"/>
              </a:rPr>
              <a:t>°</a:t>
            </a:r>
          </a:p>
        </p:txBody>
      </p:sp>
      <p:cxnSp>
        <p:nvCxnSpPr>
          <p:cNvPr id="77833" name="AutoShape 11"/>
          <p:cNvCxnSpPr>
            <a:cxnSpLocks noChangeShapeType="1"/>
          </p:cNvCxnSpPr>
          <p:nvPr/>
        </p:nvCxnSpPr>
        <p:spPr bwMode="auto">
          <a:xfrm>
            <a:off x="7596188" y="4257675"/>
            <a:ext cx="1587" cy="182563"/>
          </a:xfrm>
          <a:prstGeom prst="straightConnector1">
            <a:avLst/>
          </a:prstGeom>
          <a:noFill/>
          <a:ln w="34920" cap="sq">
            <a:solidFill>
              <a:srgbClr val="000000"/>
            </a:solidFill>
            <a:miter lim="800000"/>
            <a:headEnd/>
            <a:tailEnd type="triangle" w="med" len="med"/>
          </a:ln>
          <a:effectLst>
            <a:outerShdw dist="20160" dir="5400000" algn="ctr" rotWithShape="0">
              <a:srgbClr val="000000">
                <a:alpha val="42032"/>
              </a:srgbClr>
            </a:outerShdw>
          </a:effectLst>
          <a:extLst>
            <a:ext uri="{909E8E84-426E-40DD-AFC4-6F175D3DCCD1}">
              <a14:hiddenFill xmlns:a14="http://schemas.microsoft.com/office/drawing/2010/main">
                <a:noFill/>
              </a14:hiddenFill>
            </a:ext>
          </a:extLst>
        </p:spPr>
      </p:cxnSp>
      <p:cxnSp>
        <p:nvCxnSpPr>
          <p:cNvPr id="77834" name="AutoShape 12"/>
          <p:cNvCxnSpPr>
            <a:cxnSpLocks noChangeShapeType="1"/>
          </p:cNvCxnSpPr>
          <p:nvPr/>
        </p:nvCxnSpPr>
        <p:spPr bwMode="auto">
          <a:xfrm>
            <a:off x="7019925" y="3068638"/>
            <a:ext cx="504825" cy="1587"/>
          </a:xfrm>
          <a:prstGeom prst="straightConnector1">
            <a:avLst/>
          </a:prstGeom>
          <a:noFill/>
          <a:ln w="34920" cap="sq">
            <a:solidFill>
              <a:srgbClr val="000000"/>
            </a:solidFill>
            <a:miter lim="800000"/>
            <a:headEnd/>
            <a:tailEnd type="triangle" w="med" len="med"/>
          </a:ln>
          <a:effectLst>
            <a:outerShdw dist="20160" dir="5400000" algn="ctr" rotWithShape="0">
              <a:srgbClr val="000000">
                <a:alpha val="42032"/>
              </a:srgbClr>
            </a:outerShdw>
          </a:effectLst>
          <a:extLst>
            <a:ext uri="{909E8E84-426E-40DD-AFC4-6F175D3DCCD1}">
              <a14:hiddenFill xmlns:a14="http://schemas.microsoft.com/office/drawing/2010/main">
                <a:noFill/>
              </a14:hiddenFill>
            </a:ext>
          </a:extLst>
        </p:spPr>
      </p:cxnSp>
      <p:sp>
        <p:nvSpPr>
          <p:cNvPr id="77835" name="Rectangle 13"/>
          <p:cNvSpPr>
            <a:spLocks noChangeArrowheads="1"/>
          </p:cNvSpPr>
          <p:nvPr/>
        </p:nvSpPr>
        <p:spPr bwMode="auto">
          <a:xfrm>
            <a:off x="3563938" y="1412875"/>
            <a:ext cx="457200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Bef>
                <a:spcPts val="60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9pPr>
          </a:lstStyle>
          <a:p>
            <a:pPr algn="ctr" eaLnBrk="1" hangingPunct="1">
              <a:spcBef>
                <a:spcPct val="0"/>
              </a:spcBef>
              <a:buClrTx/>
              <a:buFontTx/>
              <a:buNone/>
            </a:pPr>
            <a:r>
              <a:rPr lang="fr-FR" altLang="fr-FR" sz="1400" i="1">
                <a:latin typeface="Arial" charset="0"/>
                <a:cs typeface="Times New Roman" pitchFamily="18" charset="0"/>
              </a:rPr>
              <a:t>2) Ionisation par the electron beam between f and t</a:t>
            </a:r>
          </a:p>
        </p:txBody>
      </p:sp>
      <p:sp>
        <p:nvSpPr>
          <p:cNvPr id="77836" name="Rectangle 14"/>
          <p:cNvSpPr>
            <a:spLocks noChangeArrowheads="1"/>
          </p:cNvSpPr>
          <p:nvPr/>
        </p:nvSpPr>
        <p:spPr bwMode="auto">
          <a:xfrm>
            <a:off x="3563938" y="1844675"/>
            <a:ext cx="360045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Bef>
                <a:spcPts val="60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entury Schoolbook" pitchFamily="16" charset="0"/>
                <a:ea typeface="Microsoft YaHei" pitchFamily="34" charset="-122"/>
              </a:defRPr>
            </a:lvl9pPr>
          </a:lstStyle>
          <a:p>
            <a:pPr algn="ctr" eaLnBrk="1" hangingPunct="1">
              <a:spcBef>
                <a:spcPct val="0"/>
              </a:spcBef>
              <a:buClrTx/>
              <a:buFontTx/>
              <a:buNone/>
            </a:pPr>
            <a:r>
              <a:rPr lang="fr-FR" altLang="fr-FR" sz="1400" i="1">
                <a:latin typeface="Arial" charset="0"/>
                <a:cs typeface="Times New Roman" pitchFamily="18" charset="0"/>
              </a:rPr>
              <a:t>3) Electrostatic acceleration followed by breaking of the diafluid pair ( finally giving a peak at M/e = ½)</a:t>
            </a:r>
          </a:p>
        </p:txBody>
      </p:sp>
      <p:sp>
        <p:nvSpPr>
          <p:cNvPr id="77837" name="Freeform 10"/>
          <p:cNvSpPr>
            <a:spLocks noChangeArrowheads="1"/>
          </p:cNvSpPr>
          <p:nvPr/>
        </p:nvSpPr>
        <p:spPr bwMode="auto">
          <a:xfrm>
            <a:off x="5364163" y="3068638"/>
            <a:ext cx="2232025" cy="2376487"/>
          </a:xfrm>
          <a:custGeom>
            <a:avLst/>
            <a:gdLst>
              <a:gd name="T0" fmla="*/ 1116014 w 2232025"/>
              <a:gd name="T1" fmla="*/ 0 h 2376487"/>
              <a:gd name="T2" fmla="*/ 1116013 w 2232025"/>
              <a:gd name="T3" fmla="*/ 1188244 h 2376487"/>
              <a:gd name="T4" fmla="*/ 2232025 w 2232025"/>
              <a:gd name="T5" fmla="*/ 1188244 h 2376487"/>
              <a:gd name="T6" fmla="*/ 0 60000 65536"/>
              <a:gd name="T7" fmla="*/ 0 60000 65536"/>
              <a:gd name="T8" fmla="*/ 0 60000 65536"/>
              <a:gd name="T9" fmla="*/ 1116014 w 2232025"/>
              <a:gd name="T10" fmla="*/ 0 h 2376487"/>
              <a:gd name="T11" fmla="*/ 2232025 w 2232025"/>
              <a:gd name="T12" fmla="*/ 1188244 h 2376487"/>
            </a:gdLst>
            <a:ahLst/>
            <a:cxnLst>
              <a:cxn ang="T6">
                <a:pos x="T0" y="T1"/>
              </a:cxn>
              <a:cxn ang="T7">
                <a:pos x="T2" y="T3"/>
              </a:cxn>
              <a:cxn ang="T8">
                <a:pos x="T4" y="T5"/>
              </a:cxn>
            </a:cxnLst>
            <a:rect l="T9" t="T10" r="T11" b="T12"/>
            <a:pathLst>
              <a:path w="2232025" h="2376487" stroke="0">
                <a:moveTo>
                  <a:pt x="1116014" y="0"/>
                </a:moveTo>
                <a:lnTo>
                  <a:pt x="1116013" y="0"/>
                </a:lnTo>
                <a:cubicBezTo>
                  <a:pt x="1732370" y="0"/>
                  <a:pt x="2232026" y="531995"/>
                  <a:pt x="2232026" y="1188244"/>
                </a:cubicBezTo>
                <a:cubicBezTo>
                  <a:pt x="2232026" y="1188244"/>
                  <a:pt x="2232025" y="1188245"/>
                  <a:pt x="2232025" y="1188246"/>
                </a:cubicBezTo>
                <a:lnTo>
                  <a:pt x="1116013" y="1188244"/>
                </a:lnTo>
                <a:lnTo>
                  <a:pt x="1116014" y="0"/>
                </a:lnTo>
                <a:close/>
              </a:path>
              <a:path w="2232025" h="2376487" fill="none">
                <a:moveTo>
                  <a:pt x="1116014" y="0"/>
                </a:moveTo>
                <a:lnTo>
                  <a:pt x="1116013" y="0"/>
                </a:lnTo>
                <a:cubicBezTo>
                  <a:pt x="1732370" y="0"/>
                  <a:pt x="2232026" y="531995"/>
                  <a:pt x="2232026" y="1188244"/>
                </a:cubicBezTo>
                <a:cubicBezTo>
                  <a:pt x="2232026" y="1188244"/>
                  <a:pt x="2232025" y="1188245"/>
                  <a:pt x="2232025" y="1188246"/>
                </a:cubicBezTo>
              </a:path>
            </a:pathLst>
          </a:custGeom>
          <a:noFill/>
          <a:ln w="34920" cap="flat">
            <a:solidFill>
              <a:srgbClr val="000000"/>
            </a:solidFill>
            <a:round/>
            <a:headEnd/>
            <a:tailEnd/>
          </a:ln>
          <a:effectLst>
            <a:outerShdw dist="20160" dir="5400000" algn="ctr" rotWithShape="0">
              <a:srgbClr val="000000">
                <a:alpha val="42032"/>
              </a:srgbClr>
            </a:outerShdw>
          </a:effectLst>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7838" name="ZoneTexte 16"/>
          <p:cNvSpPr txBox="1">
            <a:spLocks noChangeArrowheads="1"/>
          </p:cNvSpPr>
          <p:nvPr/>
        </p:nvSpPr>
        <p:spPr bwMode="auto">
          <a:xfrm>
            <a:off x="1160463" y="604838"/>
            <a:ext cx="6030912"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SzPct val="100000"/>
            </a:pPr>
            <a:r>
              <a:rPr lang="fr-FR" altLang="fr-FR" sz="1400" i="1">
                <a:solidFill>
                  <a:srgbClr val="000000"/>
                </a:solidFill>
                <a:cs typeface="Times New Roman" pitchFamily="18" charset="0"/>
              </a:rPr>
              <a:t>1) Diffusion of couples of  hydrogen atoms, linked together by a quantum effect.  (diafluid atoms) Of course, these couples are metastable with low lifetime.</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1"/>
          <p:cNvSpPr txBox="1">
            <a:spLocks noChangeArrowheads="1"/>
          </p:cNvSpPr>
          <p:nvPr/>
        </p:nvSpPr>
        <p:spPr bwMode="auto">
          <a:xfrm>
            <a:off x="1571625" y="2214563"/>
            <a:ext cx="6985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Bef>
                <a:spcPts val="600"/>
              </a:spcBef>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rgbClr val="000000"/>
                </a:solidFill>
                <a:latin typeface="Century Schoolbook" pitchFamily="16" charset="0"/>
                <a:ea typeface="Microsoft YaHei" pitchFamily="34" charset="-122"/>
              </a:defRPr>
            </a:lvl9pPr>
          </a:lstStyle>
          <a:p>
            <a:pPr algn="ctr" eaLnBrk="1" hangingPunct="1">
              <a:spcBef>
                <a:spcPct val="0"/>
              </a:spcBef>
              <a:buClrTx/>
              <a:buFontTx/>
              <a:buNone/>
            </a:pPr>
            <a:r>
              <a:rPr lang="fr-FR" altLang="fr-FR" sz="3600">
                <a:latin typeface="Arial" charset="0"/>
              </a:rPr>
              <a:t>Thank you for your attention</a:t>
            </a: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Imag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80963"/>
            <a:ext cx="9251950" cy="693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ZoneTexte 2"/>
          <p:cNvSpPr txBox="1">
            <a:spLocks noChangeArrowheads="1"/>
          </p:cNvSpPr>
          <p:nvPr/>
        </p:nvSpPr>
        <p:spPr bwMode="auto">
          <a:xfrm>
            <a:off x="250825" y="260350"/>
            <a:ext cx="2376488" cy="266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2400">
              <a:spcBef>
                <a:spcPts val="60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9pPr>
          </a:lstStyle>
          <a:p>
            <a:pPr>
              <a:lnSpc>
                <a:spcPct val="115000"/>
              </a:lnSpc>
              <a:spcBef>
                <a:spcPct val="0"/>
              </a:spcBef>
              <a:spcAft>
                <a:spcPts val="1000"/>
              </a:spcAft>
              <a:buFont typeface="Times New Roman" pitchFamily="18" charset="0"/>
              <a:buNone/>
            </a:pPr>
            <a:r>
              <a:rPr lang="en-US" altLang="fr-FR" sz="900">
                <a:latin typeface="Arial" charset="0"/>
                <a:cs typeface="Times New Roman" pitchFamily="18" charset="0"/>
              </a:rPr>
              <a:t>This phenomenon of energy conversion was theorized by M.I.T. physicist Peter Hagelstein as</a:t>
            </a:r>
          </a:p>
          <a:p>
            <a:pPr algn="ctr">
              <a:lnSpc>
                <a:spcPct val="115000"/>
              </a:lnSpc>
              <a:spcBef>
                <a:spcPct val="0"/>
              </a:spcBef>
              <a:spcAft>
                <a:spcPts val="1000"/>
              </a:spcAft>
              <a:buFont typeface="Times New Roman" pitchFamily="18" charset="0"/>
              <a:buNone/>
            </a:pPr>
            <a:r>
              <a:rPr lang="en-US" altLang="fr-FR" sz="900" b="1">
                <a:latin typeface="Arial" charset="0"/>
                <a:cs typeface="Times New Roman" pitchFamily="18" charset="0"/>
              </a:rPr>
              <a:t> "Down-Conversion". </a:t>
            </a:r>
          </a:p>
          <a:p>
            <a:pPr algn="just">
              <a:lnSpc>
                <a:spcPct val="115000"/>
              </a:lnSpc>
              <a:spcBef>
                <a:spcPct val="0"/>
              </a:spcBef>
              <a:spcAft>
                <a:spcPts val="1000"/>
              </a:spcAft>
              <a:buFont typeface="Times New Roman" pitchFamily="18" charset="0"/>
              <a:buNone/>
            </a:pPr>
            <a:r>
              <a:rPr lang="en-US" altLang="fr-FR" sz="900">
                <a:latin typeface="Arial" charset="0"/>
                <a:cs typeface="Times New Roman" pitchFamily="18" charset="0"/>
              </a:rPr>
              <a:t>A prominent figure in Cold Fusion research, Peter Hagelstein is the man who invented the famous X-ray laser of President Ronald Reagan's Strategic Defense Initiative. </a:t>
            </a:r>
            <a:endParaRPr lang="fr-FR" altLang="fr-FR" sz="900">
              <a:solidFill>
                <a:schemeClr val="bg1"/>
              </a:solidFill>
              <a:latin typeface="Calibri" pitchFamily="34" charset="0"/>
              <a:ea typeface="SimSun" pitchFamily="2" charset="-122"/>
            </a:endParaRPr>
          </a:p>
          <a:p>
            <a:pPr algn="just">
              <a:lnSpc>
                <a:spcPct val="115000"/>
              </a:lnSpc>
              <a:spcBef>
                <a:spcPct val="0"/>
              </a:spcBef>
              <a:spcAft>
                <a:spcPts val="1000"/>
              </a:spcAft>
              <a:buFont typeface="Times New Roman" pitchFamily="18" charset="0"/>
              <a:buNone/>
            </a:pPr>
            <a:r>
              <a:rPr lang="en-US" altLang="fr-FR" sz="900">
                <a:latin typeface="Arial" charset="0"/>
                <a:cs typeface="Times New Roman" pitchFamily="18" charset="0"/>
              </a:rPr>
              <a:t> </a:t>
            </a:r>
            <a:endParaRPr lang="fr-FR" altLang="fr-FR" sz="900">
              <a:solidFill>
                <a:schemeClr val="bg1"/>
              </a:solidFill>
              <a:latin typeface="Calibri" pitchFamily="34" charset="0"/>
              <a:ea typeface="SimSun" pitchFamily="2" charset="-122"/>
            </a:endParaRPr>
          </a:p>
          <a:p>
            <a:pPr algn="just">
              <a:lnSpc>
                <a:spcPct val="115000"/>
              </a:lnSpc>
              <a:spcBef>
                <a:spcPct val="0"/>
              </a:spcBef>
              <a:spcAft>
                <a:spcPts val="1000"/>
              </a:spcAft>
              <a:buFont typeface="Times New Roman" pitchFamily="18" charset="0"/>
              <a:buNone/>
            </a:pPr>
            <a:r>
              <a:rPr lang="en-US" altLang="fr-FR" sz="900">
                <a:latin typeface="Arial" charset="0"/>
                <a:cs typeface="Times New Roman" pitchFamily="18" charset="0"/>
              </a:rPr>
              <a:t>More recently, Peter Hagelstein filed a patent relating to the improvement of photovoltaic cells.</a:t>
            </a:r>
            <a:endParaRPr lang="fr-FR" altLang="fr-FR" sz="900">
              <a:solidFill>
                <a:schemeClr val="bg1"/>
              </a:solidFill>
              <a:latin typeface="Calibri" pitchFamily="34" charset="0"/>
              <a:ea typeface="SimSun" pitchFamily="2" charset="-122"/>
            </a:endParaRPr>
          </a:p>
        </p:txBody>
      </p:sp>
      <p:pic>
        <p:nvPicPr>
          <p:cNvPr id="12291" name="Imag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875" y="1712913"/>
            <a:ext cx="6183313" cy="466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ZoneTexte 5"/>
          <p:cNvSpPr txBox="1">
            <a:spLocks noChangeArrowheads="1"/>
          </p:cNvSpPr>
          <p:nvPr/>
        </p:nvSpPr>
        <p:spPr bwMode="auto">
          <a:xfrm>
            <a:off x="323850" y="3073400"/>
            <a:ext cx="1727200" cy="352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2400">
              <a:spcBef>
                <a:spcPts val="60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9pPr>
          </a:lstStyle>
          <a:p>
            <a:pPr algn="just">
              <a:lnSpc>
                <a:spcPct val="115000"/>
              </a:lnSpc>
              <a:spcBef>
                <a:spcPct val="0"/>
              </a:spcBef>
              <a:spcAft>
                <a:spcPts val="1000"/>
              </a:spcAft>
              <a:buFont typeface="Times New Roman" pitchFamily="18" charset="0"/>
              <a:buNone/>
            </a:pPr>
            <a:r>
              <a:rPr lang="en-US" altLang="fr-FR" sz="900">
                <a:latin typeface="Arial" charset="0"/>
                <a:cs typeface="Times New Roman" pitchFamily="18" charset="0"/>
              </a:rPr>
              <a:t>Another phenomenon has been described, notably by Russian physicist Alexander Karabut: Up-Conversion: low-energy radiation, such as red laser light, is converted into higher-energy radiation. Hydrogenated palladium, and arguably other materials would act as an energy converter.</a:t>
            </a:r>
            <a:endParaRPr lang="fr-FR" altLang="fr-FR" sz="900">
              <a:solidFill>
                <a:schemeClr val="bg1"/>
              </a:solidFill>
              <a:latin typeface="Calibri" pitchFamily="34" charset="0"/>
              <a:ea typeface="SimSun" pitchFamily="2" charset="-122"/>
            </a:endParaRPr>
          </a:p>
          <a:p>
            <a:pPr algn="just">
              <a:lnSpc>
                <a:spcPct val="115000"/>
              </a:lnSpc>
              <a:spcBef>
                <a:spcPct val="0"/>
              </a:spcBef>
              <a:spcAft>
                <a:spcPts val="1000"/>
              </a:spcAft>
              <a:buFont typeface="Times New Roman" pitchFamily="18" charset="0"/>
              <a:buNone/>
            </a:pPr>
            <a:r>
              <a:rPr lang="en-US" altLang="fr-FR" sz="900">
                <a:latin typeface="Arial" charset="0"/>
                <a:cs typeface="Times New Roman" pitchFamily="18" charset="0"/>
              </a:rPr>
              <a:t> </a:t>
            </a:r>
            <a:endParaRPr lang="fr-FR" altLang="fr-FR" sz="900">
              <a:solidFill>
                <a:schemeClr val="bg1"/>
              </a:solidFill>
              <a:latin typeface="Calibri" pitchFamily="34" charset="0"/>
              <a:ea typeface="SimSun" pitchFamily="2" charset="-122"/>
            </a:endParaRPr>
          </a:p>
          <a:p>
            <a:pPr algn="just">
              <a:lnSpc>
                <a:spcPct val="115000"/>
              </a:lnSpc>
              <a:spcBef>
                <a:spcPct val="0"/>
              </a:spcBef>
              <a:spcAft>
                <a:spcPts val="1000"/>
              </a:spcAft>
              <a:buFont typeface="Times New Roman" pitchFamily="18" charset="0"/>
              <a:buNone/>
            </a:pPr>
            <a:r>
              <a:rPr lang="en-US" altLang="fr-FR" sz="900">
                <a:latin typeface="Arial" charset="0"/>
                <a:cs typeface="Times New Roman" pitchFamily="18" charset="0"/>
              </a:rPr>
              <a:t>Note that Hagelstein's Down-Conversion is a new phenomenon, which poses theoretical problems, but it does not pose a problem of principle, in particular concerning the respect of the principles of thermodynamics</a:t>
            </a:r>
            <a:endParaRPr lang="fr-FR" altLang="fr-FR" sz="900">
              <a:solidFill>
                <a:schemeClr val="bg1"/>
              </a:solidFill>
              <a:latin typeface="Calibri" pitchFamily="34" charset="0"/>
              <a:ea typeface="SimSun" pitchFamily="2" charset="-122"/>
            </a:endParaRPr>
          </a:p>
        </p:txBody>
      </p:sp>
      <p:sp>
        <p:nvSpPr>
          <p:cNvPr id="12293" name="ZoneTexte 1"/>
          <p:cNvSpPr txBox="1">
            <a:spLocks noChangeArrowheads="1"/>
          </p:cNvSpPr>
          <p:nvPr/>
        </p:nvSpPr>
        <p:spPr bwMode="auto">
          <a:xfrm>
            <a:off x="2916238" y="3716338"/>
            <a:ext cx="8636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r-FR" altLang="fr-FR" sz="800" b="1"/>
              <a:t>ne</a:t>
            </a:r>
            <a:r>
              <a:rPr lang="en-US" altLang="fr-FR" sz="800" b="1">
                <a:solidFill>
                  <a:srgbClr val="000000"/>
                </a:solidFill>
                <a:cs typeface="Times New Roman" pitchFamily="18" charset="0"/>
              </a:rPr>
              <a:t> Neutrons</a:t>
            </a:r>
            <a:endParaRPr lang="fr-FR" altLang="fr-FR"/>
          </a:p>
        </p:txBody>
      </p:sp>
      <p:sp>
        <p:nvSpPr>
          <p:cNvPr id="12294" name="ZoneTexte 2"/>
          <p:cNvSpPr txBox="1">
            <a:spLocks noChangeArrowheads="1"/>
          </p:cNvSpPr>
          <p:nvPr/>
        </p:nvSpPr>
        <p:spPr bwMode="auto">
          <a:xfrm>
            <a:off x="2843213" y="4398963"/>
            <a:ext cx="1081087" cy="231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r-FR" altLang="fr-FR" sz="900" b="1">
                <a:solidFill>
                  <a:schemeClr val="tx1"/>
                </a:solidFill>
                <a:latin typeface="Abadi" pitchFamily="34" charset="0"/>
              </a:rPr>
              <a:t>Down-conversion</a:t>
            </a:r>
          </a:p>
        </p:txBody>
      </p:sp>
      <p:sp>
        <p:nvSpPr>
          <p:cNvPr id="12295" name="ZoneTexte 6"/>
          <p:cNvSpPr txBox="1">
            <a:spLocks noChangeArrowheads="1"/>
          </p:cNvSpPr>
          <p:nvPr/>
        </p:nvSpPr>
        <p:spPr bwMode="auto">
          <a:xfrm>
            <a:off x="4429125" y="4294188"/>
            <a:ext cx="935038" cy="230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r-FR" altLang="fr-FR" sz="900" b="1">
                <a:solidFill>
                  <a:schemeClr val="tx1"/>
                </a:solidFill>
                <a:latin typeface="Abadi" pitchFamily="34" charset="0"/>
              </a:rPr>
              <a:t>Up-conversion</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1922"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2997200"/>
            <a:ext cx="4608512" cy="345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8192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9338" y="260350"/>
            <a:ext cx="3744912" cy="499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ZoneTexte 2"/>
          <p:cNvSpPr txBox="1">
            <a:spLocks noChangeArrowheads="1"/>
          </p:cNvSpPr>
          <p:nvPr/>
        </p:nvSpPr>
        <p:spPr bwMode="auto">
          <a:xfrm>
            <a:off x="179388" y="260350"/>
            <a:ext cx="1152525"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2400">
              <a:spcBef>
                <a:spcPts val="60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9pPr>
          </a:lstStyle>
          <a:p>
            <a:pPr algn="just" eaLnBrk="1" hangingPunct="1">
              <a:lnSpc>
                <a:spcPct val="115000"/>
              </a:lnSpc>
              <a:spcBef>
                <a:spcPct val="0"/>
              </a:spcBef>
              <a:spcAft>
                <a:spcPts val="1000"/>
              </a:spcAft>
              <a:buFont typeface="Times New Roman" pitchFamily="18" charset="0"/>
              <a:buNone/>
            </a:pPr>
            <a:r>
              <a:rPr lang="en-US" altLang="fr-FR" sz="800">
                <a:latin typeface="Arial" charset="0"/>
                <a:cs typeface="Times New Roman" pitchFamily="18" charset="0"/>
              </a:rPr>
              <a:t>More recently, Peter Hagelstein filed a patent for improved photovoltaic cells.</a:t>
            </a:r>
            <a:endParaRPr lang="fr-FR" altLang="fr-FR" sz="800">
              <a:solidFill>
                <a:schemeClr val="bg1"/>
              </a:solidFill>
              <a:latin typeface="Calibri" pitchFamily="34" charset="0"/>
              <a:ea typeface="SimSun" pitchFamily="2" charset="-122"/>
            </a:endParaRPr>
          </a:p>
        </p:txBody>
      </p:sp>
      <p:pic>
        <p:nvPicPr>
          <p:cNvPr id="13315" name="Image 4" descr="Une image contenant texte&#10;&#10;Description générée automatiquemen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00338" y="287338"/>
            <a:ext cx="4405312" cy="632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
          <p:cNvSpPr>
            <a:spLocks noChangeArrowheads="1"/>
          </p:cNvSpPr>
          <p:nvPr/>
        </p:nvSpPr>
        <p:spPr bwMode="auto">
          <a:xfrm>
            <a:off x="214313" y="4572000"/>
            <a:ext cx="7858125" cy="147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2400">
              <a:spcBef>
                <a:spcPts val="60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1pPr>
            <a:lvl2pPr>
              <a:spcBef>
                <a:spcPts val="525"/>
              </a:spcBef>
              <a:buClr>
                <a:srgbClr val="000000"/>
              </a:buClr>
              <a:buSzPct val="100000"/>
              <a:buFont typeface="Times New Roman" pitchFamily="18" charset="0"/>
              <a:buChar char="–"/>
              <a:defRPr sz="2100">
                <a:solidFill>
                  <a:srgbClr val="000000"/>
                </a:solidFill>
                <a:latin typeface="Century Schoolbook" pitchFamily="16" charset="0"/>
                <a:ea typeface="Microsoft YaHei" pitchFamily="34" charset="-122"/>
              </a:defRPr>
            </a:lvl2pPr>
            <a:lvl3pPr>
              <a:spcBef>
                <a:spcPts val="450"/>
              </a:spcBef>
              <a:buClr>
                <a:srgbClr val="000000"/>
              </a:buClr>
              <a:buSzPct val="100000"/>
              <a:buFont typeface="Times New Roman" pitchFamily="18" charset="0"/>
              <a:buChar char="•"/>
              <a:defRPr sz="2400">
                <a:solidFill>
                  <a:srgbClr val="000000"/>
                </a:solidFill>
                <a:latin typeface="Century Schoolbook" pitchFamily="16" charset="0"/>
                <a:ea typeface="Microsoft YaHei" pitchFamily="34" charset="-122"/>
              </a:defRPr>
            </a:lvl3pPr>
            <a:lvl4pPr>
              <a:spcBef>
                <a:spcPts val="450"/>
              </a:spcBef>
              <a:buClr>
                <a:srgbClr val="000000"/>
              </a:buClr>
              <a:buSzPct val="100000"/>
              <a:buFont typeface="Times New Roman" pitchFamily="18" charset="0"/>
              <a:buChar char="–"/>
              <a:defRPr sz="2000">
                <a:solidFill>
                  <a:srgbClr val="000000"/>
                </a:solidFill>
                <a:latin typeface="Century Schoolbook" pitchFamily="16" charset="0"/>
                <a:ea typeface="Microsoft YaHei" pitchFamily="34" charset="-122"/>
              </a:defRPr>
            </a:lvl4pPr>
            <a:lvl5pPr>
              <a:spcBef>
                <a:spcPts val="400"/>
              </a:spcBef>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5pPr>
            <a:lvl6pPr marL="25146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6pPr>
            <a:lvl7pPr marL="29718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7pPr>
            <a:lvl8pPr marL="34290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8pPr>
            <a:lvl9pPr marL="3886200" indent="-228600" defTabSz="449263" eaLnBrk="0" fontAlgn="base" hangingPunct="0">
              <a:spcBef>
                <a:spcPts val="400"/>
              </a:spcBef>
              <a:spcAft>
                <a:spcPct val="0"/>
              </a:spcAft>
              <a:buClr>
                <a:srgbClr val="000000"/>
              </a:buClr>
              <a:buSzPct val="100000"/>
              <a:buFont typeface="Times New Roman" pitchFamily="18" charset="0"/>
              <a:buChar char="»"/>
              <a:defRPr sz="1600">
                <a:solidFill>
                  <a:srgbClr val="000000"/>
                </a:solidFill>
                <a:latin typeface="Century Schoolbook" pitchFamily="16" charset="0"/>
                <a:ea typeface="Microsoft YaHei" pitchFamily="34" charset="-122"/>
              </a:defRPr>
            </a:lvl9pPr>
          </a:lstStyle>
          <a:p>
            <a:pPr algn="just" eaLnBrk="1" hangingPunct="1">
              <a:lnSpc>
                <a:spcPct val="115000"/>
              </a:lnSpc>
              <a:spcBef>
                <a:spcPct val="0"/>
              </a:spcBef>
              <a:spcAft>
                <a:spcPts val="1000"/>
              </a:spcAft>
              <a:buFont typeface="Times New Roman" pitchFamily="18" charset="0"/>
              <a:buNone/>
            </a:pPr>
            <a:endParaRPr lang="fr-FR" altLang="fr-FR" sz="1800">
              <a:latin typeface="Arial" charset="0"/>
              <a:cs typeface="Times New Roman" pitchFamily="18" charset="0"/>
            </a:endParaRPr>
          </a:p>
          <a:p>
            <a:pPr algn="just">
              <a:lnSpc>
                <a:spcPct val="115000"/>
              </a:lnSpc>
              <a:spcBef>
                <a:spcPct val="0"/>
              </a:spcBef>
              <a:spcAft>
                <a:spcPts val="1000"/>
              </a:spcAft>
              <a:buFont typeface="Times New Roman" pitchFamily="18" charset="0"/>
              <a:buNone/>
            </a:pPr>
            <a:r>
              <a:rPr lang="en-US" altLang="fr-FR" sz="1800">
                <a:latin typeface="Arial" charset="0"/>
                <a:cs typeface="Times New Roman" pitchFamily="18" charset="0"/>
              </a:rPr>
              <a:t>Before being thermalized, the energy of nuclear reactions will arrive in the electron-volts range. An energy of a few electron volts can interact with electrons in a conductor to move them to a higher energy level.</a:t>
            </a:r>
            <a:endParaRPr lang="fr-FR" altLang="fr-FR" sz="1800">
              <a:solidFill>
                <a:schemeClr val="bg1"/>
              </a:solidFill>
              <a:latin typeface="Calibri" pitchFamily="34" charset="0"/>
              <a:ea typeface="SimSun" pitchFamily="2" charset="-122"/>
            </a:endParaRPr>
          </a:p>
        </p:txBody>
      </p:sp>
      <p:pic>
        <p:nvPicPr>
          <p:cNvPr id="143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5875" y="1357313"/>
            <a:ext cx="5376863" cy="320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ZoneTexte 4"/>
          <p:cNvSpPr txBox="1">
            <a:spLocks noChangeArrowheads="1"/>
          </p:cNvSpPr>
          <p:nvPr/>
        </p:nvSpPr>
        <p:spPr bwMode="auto">
          <a:xfrm>
            <a:off x="1857375" y="692150"/>
            <a:ext cx="523557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5000"/>
              </a:lnSpc>
              <a:spcAft>
                <a:spcPts val="1000"/>
              </a:spcAft>
            </a:pPr>
            <a:r>
              <a:rPr lang="en-US" altLang="fr-FR" b="1">
                <a:solidFill>
                  <a:srgbClr val="000000"/>
                </a:solidFill>
                <a:cs typeface="Times New Roman" pitchFamily="18" charset="0"/>
              </a:rPr>
              <a:t>What is the principle of the "Fusion Diodes"?</a:t>
            </a:r>
            <a:endParaRPr lang="fr-FR" altLang="fr-FR" b="1">
              <a:latin typeface="Calibri" pitchFamily="34" charset="0"/>
              <a:ea typeface="SimSun" pitchFamily="2" charset="-122"/>
            </a:endParaRPr>
          </a:p>
        </p:txBody>
      </p:sp>
    </p:spTree>
  </p:cSld>
  <p:clrMapOvr>
    <a:masterClrMapping/>
  </p:clrMapOvr>
</p:sld>
</file>

<file path=ppt/theme/theme1.xml><?xml version="1.0" encoding="utf-8"?>
<a:theme xmlns:a="http://schemas.openxmlformats.org/drawingml/2006/main" name="Thème Office">
  <a:themeElements>
    <a:clrScheme name="Thème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hème Office">
      <a:majorFont>
        <a:latin typeface="Century Schoolbook"/>
        <a:ea typeface="Microsoft YaHei"/>
        <a:cs typeface=""/>
      </a:majorFont>
      <a:minorFont>
        <a:latin typeface="Century Schoolbook"/>
        <a:ea typeface="Microsoft YaHe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Microsoft YaHei"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Microsoft YaHei" charset="-122"/>
          </a:defRPr>
        </a:defPPr>
      </a:lstStyle>
    </a:lnDef>
    <a:txDef>
      <a:spPr>
        <a:noFill/>
      </a:spPr>
      <a:bodyPr wrap="square" rtlCol="0">
        <a:spAutoFit/>
      </a:bodyPr>
      <a:lstStyle>
        <a:defPPr algn="l">
          <a:defRPr/>
        </a:defPPr>
      </a:lstStyle>
    </a:txDef>
  </a:objectDefaults>
  <a:extraClrSchemeLst>
    <a:extraClrScheme>
      <a:clrScheme name="Thème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hème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hème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hème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hème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hème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hème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Thème Office">
  <a:themeElements>
    <a:clrScheme name="Thème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hème Office">
      <a:majorFont>
        <a:latin typeface="Century Schoolbook"/>
        <a:ea typeface="Microsoft YaHei"/>
        <a:cs typeface=""/>
      </a:majorFont>
      <a:minorFont>
        <a:latin typeface="Century Schoolbook"/>
        <a:ea typeface="Microsoft YaHe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Microsoft YaHei"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Microsoft YaHei" charset="-122"/>
          </a:defRPr>
        </a:defPPr>
      </a:lstStyle>
    </a:lnDef>
  </a:objectDefaults>
  <a:extraClrSchemeLst>
    <a:extraClrScheme>
      <a:clrScheme name="Thème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hème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hème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hème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hème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hème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hème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32519</TotalTime>
  <Words>3389</Words>
  <Application>Microsoft Office PowerPoint</Application>
  <PresentationFormat>On-screen Show (4:3)</PresentationFormat>
  <Paragraphs>233</Paragraphs>
  <Slides>70</Slides>
  <Notes>9</Notes>
  <HiddenSlides>0</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1</vt:i4>
      </vt:variant>
      <vt:variant>
        <vt:lpstr>Slide Titles</vt:lpstr>
      </vt:variant>
      <vt:variant>
        <vt:i4>70</vt:i4>
      </vt:variant>
    </vt:vector>
  </HeadingPairs>
  <TitlesOfParts>
    <vt:vector size="82" baseType="lpstr">
      <vt:lpstr>Arial</vt:lpstr>
      <vt:lpstr>Microsoft YaHei</vt:lpstr>
      <vt:lpstr>Century Schoolbook</vt:lpstr>
      <vt:lpstr>Times New Roman</vt:lpstr>
      <vt:lpstr>SimSun</vt:lpstr>
      <vt:lpstr>Calibri</vt:lpstr>
      <vt:lpstr>Abadi</vt:lpstr>
      <vt:lpstr>Aharoni</vt:lpstr>
      <vt:lpstr>Wingdings</vt:lpstr>
      <vt:lpstr>Thème Office</vt:lpstr>
      <vt:lpstr>1_Thème Office</vt:lpstr>
      <vt:lpstr>CorelDraw.Graphic.9</vt:lpstr>
      <vt:lpstr>PowerPoint Presentation</vt:lpstr>
      <vt:lpstr> Abstract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DAVID</dc:creator>
  <cp:lastModifiedBy>Chuwi</cp:lastModifiedBy>
  <cp:revision>391</cp:revision>
  <cp:lastPrinted>1601-01-01T00:00:00Z</cp:lastPrinted>
  <dcterms:created xsi:type="dcterms:W3CDTF">2010-02-22T13:38:16Z</dcterms:created>
  <dcterms:modified xsi:type="dcterms:W3CDTF">2021-09-08T15:58:02Z</dcterms:modified>
</cp:coreProperties>
</file>