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8" r:id="rId1"/>
  </p:sldMasterIdLst>
  <p:sldIdLst>
    <p:sldId id="256" r:id="rId2"/>
  </p:sldIdLst>
  <p:sldSz cx="51206400" cy="38404800"/>
  <p:notesSz cx="6858000" cy="9144000"/>
  <p:defaultTextStyle>
    <a:defPPr>
      <a:defRPr lang="en-US"/>
    </a:defPPr>
    <a:lvl1pPr marL="0" algn="l" defTabSz="4301303" rtl="0" eaLnBrk="1" latinLnBrk="0" hangingPunct="1">
      <a:defRPr sz="8468" kern="1200">
        <a:solidFill>
          <a:schemeClr val="tx1"/>
        </a:solidFill>
        <a:latin typeface="+mn-lt"/>
        <a:ea typeface="+mn-ea"/>
        <a:cs typeface="+mn-cs"/>
      </a:defRPr>
    </a:lvl1pPr>
    <a:lvl2pPr marL="2150651" algn="l" defTabSz="4301303" rtl="0" eaLnBrk="1" latinLnBrk="0" hangingPunct="1">
      <a:defRPr sz="8468" kern="1200">
        <a:solidFill>
          <a:schemeClr val="tx1"/>
        </a:solidFill>
        <a:latin typeface="+mn-lt"/>
        <a:ea typeface="+mn-ea"/>
        <a:cs typeface="+mn-cs"/>
      </a:defRPr>
    </a:lvl2pPr>
    <a:lvl3pPr marL="4301303" algn="l" defTabSz="4301303" rtl="0" eaLnBrk="1" latinLnBrk="0" hangingPunct="1">
      <a:defRPr sz="8468" kern="1200">
        <a:solidFill>
          <a:schemeClr val="tx1"/>
        </a:solidFill>
        <a:latin typeface="+mn-lt"/>
        <a:ea typeface="+mn-ea"/>
        <a:cs typeface="+mn-cs"/>
      </a:defRPr>
    </a:lvl3pPr>
    <a:lvl4pPr marL="6451953" algn="l" defTabSz="4301303" rtl="0" eaLnBrk="1" latinLnBrk="0" hangingPunct="1">
      <a:defRPr sz="8468" kern="1200">
        <a:solidFill>
          <a:schemeClr val="tx1"/>
        </a:solidFill>
        <a:latin typeface="+mn-lt"/>
        <a:ea typeface="+mn-ea"/>
        <a:cs typeface="+mn-cs"/>
      </a:defRPr>
    </a:lvl4pPr>
    <a:lvl5pPr marL="8602606" algn="l" defTabSz="4301303" rtl="0" eaLnBrk="1" latinLnBrk="0" hangingPunct="1">
      <a:defRPr sz="8468" kern="1200">
        <a:solidFill>
          <a:schemeClr val="tx1"/>
        </a:solidFill>
        <a:latin typeface="+mn-lt"/>
        <a:ea typeface="+mn-ea"/>
        <a:cs typeface="+mn-cs"/>
      </a:defRPr>
    </a:lvl5pPr>
    <a:lvl6pPr marL="10753256" algn="l" defTabSz="4301303" rtl="0" eaLnBrk="1" latinLnBrk="0" hangingPunct="1">
      <a:defRPr sz="8468" kern="1200">
        <a:solidFill>
          <a:schemeClr val="tx1"/>
        </a:solidFill>
        <a:latin typeface="+mn-lt"/>
        <a:ea typeface="+mn-ea"/>
        <a:cs typeface="+mn-cs"/>
      </a:defRPr>
    </a:lvl6pPr>
    <a:lvl7pPr marL="12903907" algn="l" defTabSz="4301303" rtl="0" eaLnBrk="1" latinLnBrk="0" hangingPunct="1">
      <a:defRPr sz="8468" kern="1200">
        <a:solidFill>
          <a:schemeClr val="tx1"/>
        </a:solidFill>
        <a:latin typeface="+mn-lt"/>
        <a:ea typeface="+mn-ea"/>
        <a:cs typeface="+mn-cs"/>
      </a:defRPr>
    </a:lvl7pPr>
    <a:lvl8pPr marL="15054559" algn="l" defTabSz="4301303" rtl="0" eaLnBrk="1" latinLnBrk="0" hangingPunct="1">
      <a:defRPr sz="8468" kern="1200">
        <a:solidFill>
          <a:schemeClr val="tx1"/>
        </a:solidFill>
        <a:latin typeface="+mn-lt"/>
        <a:ea typeface="+mn-ea"/>
        <a:cs typeface="+mn-cs"/>
      </a:defRPr>
    </a:lvl8pPr>
    <a:lvl9pPr marL="17205210" algn="l" defTabSz="4301303" rtl="0" eaLnBrk="1" latinLnBrk="0" hangingPunct="1">
      <a:defRPr sz="846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144" userDrawn="1">
          <p15:clr>
            <a:srgbClr val="A4A3A4"/>
          </p15:clr>
        </p15:guide>
        <p15:guide id="2" pos="161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arles farber" initials="" lastIdx="1" clrIdx="0"/>
  <p:cmAuthor id="1" name="Microsoft Office User" initials="Office" lastIdx="1" clrIdx="1">
    <p:extLst/>
  </p:cmAuthor>
  <p:cmAuthor id="2" name="Microsoft Office User" initials="Office [2]"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771"/>
    <p:restoredTop sz="94646"/>
  </p:normalViewPr>
  <p:slideViewPr>
    <p:cSldViewPr snapToGrid="0" snapToObjects="1">
      <p:cViewPr>
        <p:scale>
          <a:sx n="31" d="100"/>
          <a:sy n="31" d="100"/>
        </p:scale>
        <p:origin x="-1960" y="40"/>
      </p:cViewPr>
      <p:guideLst>
        <p:guide orient="horz" pos="12144"/>
        <p:guide pos="1612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40480" y="6285233"/>
            <a:ext cx="43525440" cy="13370560"/>
          </a:xfrm>
        </p:spPr>
        <p:txBody>
          <a:bodyPr anchor="b"/>
          <a:lstStyle>
            <a:lvl1pPr algn="ctr">
              <a:defRPr sz="33600"/>
            </a:lvl1pPr>
          </a:lstStyle>
          <a:p>
            <a:r>
              <a:rPr lang="en-US" smtClean="0"/>
              <a:t>Click to edit Master title style</a:t>
            </a:r>
            <a:endParaRPr lang="en-US" dirty="0"/>
          </a:p>
        </p:txBody>
      </p:sp>
      <p:sp>
        <p:nvSpPr>
          <p:cNvPr id="3" name="Subtitle 2"/>
          <p:cNvSpPr>
            <a:spLocks noGrp="1"/>
          </p:cNvSpPr>
          <p:nvPr>
            <p:ph type="subTitle" idx="1"/>
          </p:nvPr>
        </p:nvSpPr>
        <p:spPr>
          <a:xfrm>
            <a:off x="6400800" y="20171413"/>
            <a:ext cx="38404800" cy="9272267"/>
          </a:xfrm>
        </p:spPr>
        <p:txBody>
          <a:bodyPr/>
          <a:lstStyle>
            <a:lvl1pPr marL="0" indent="0" algn="ctr">
              <a:buNone/>
              <a:defRPr sz="13440"/>
            </a:lvl1pPr>
            <a:lvl2pPr marL="2560320" indent="0" algn="ctr">
              <a:buNone/>
              <a:defRPr sz="11200"/>
            </a:lvl2pPr>
            <a:lvl3pPr marL="5120640" indent="0" algn="ctr">
              <a:buNone/>
              <a:defRPr sz="10080"/>
            </a:lvl3pPr>
            <a:lvl4pPr marL="7680960" indent="0" algn="ctr">
              <a:buNone/>
              <a:defRPr sz="8960"/>
            </a:lvl4pPr>
            <a:lvl5pPr marL="10241280" indent="0" algn="ctr">
              <a:buNone/>
              <a:defRPr sz="8960"/>
            </a:lvl5pPr>
            <a:lvl6pPr marL="12801600" indent="0" algn="ctr">
              <a:buNone/>
              <a:defRPr sz="8960"/>
            </a:lvl6pPr>
            <a:lvl7pPr marL="15361920" indent="0" algn="ctr">
              <a:buNone/>
              <a:defRPr sz="8960"/>
            </a:lvl7pPr>
            <a:lvl8pPr marL="17922240" indent="0" algn="ctr">
              <a:buNone/>
              <a:defRPr sz="8960"/>
            </a:lvl8pPr>
            <a:lvl9pPr marL="20482560" indent="0" algn="ctr">
              <a:buNone/>
              <a:defRPr sz="89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778A3C-A568-9445-A53E-067A92D282EC}" type="datetimeFigureOut">
              <a:rPr lang="en-US" smtClean="0"/>
              <a:t>11/18/16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74345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778A3C-A568-9445-A53E-067A92D282EC}" type="datetimeFigureOut">
              <a:rPr lang="en-US" smtClean="0"/>
              <a:t>11/18/16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870671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6644583" y="2044700"/>
            <a:ext cx="11041380" cy="3254629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520443" y="2044700"/>
            <a:ext cx="32484060" cy="3254629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778A3C-A568-9445-A53E-067A92D282EC}" type="datetimeFigureOut">
              <a:rPr lang="en-US" smtClean="0"/>
              <a:t>11/18/16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212888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778A3C-A568-9445-A53E-067A92D282EC}" type="datetimeFigureOut">
              <a:rPr lang="en-US" smtClean="0"/>
              <a:t>11/18/16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832735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93773" y="9574541"/>
            <a:ext cx="44165520" cy="15975327"/>
          </a:xfrm>
        </p:spPr>
        <p:txBody>
          <a:bodyPr anchor="b"/>
          <a:lstStyle>
            <a:lvl1pPr>
              <a:defRPr sz="33600"/>
            </a:lvl1pPr>
          </a:lstStyle>
          <a:p>
            <a:r>
              <a:rPr lang="en-US" smtClean="0"/>
              <a:t>Click to edit Master title style</a:t>
            </a:r>
            <a:endParaRPr lang="en-US" dirty="0"/>
          </a:p>
        </p:txBody>
      </p:sp>
      <p:sp>
        <p:nvSpPr>
          <p:cNvPr id="3" name="Text Placeholder 2"/>
          <p:cNvSpPr>
            <a:spLocks noGrp="1"/>
          </p:cNvSpPr>
          <p:nvPr>
            <p:ph type="body" idx="1"/>
          </p:nvPr>
        </p:nvSpPr>
        <p:spPr>
          <a:xfrm>
            <a:off x="3493773" y="25701001"/>
            <a:ext cx="44165520" cy="8401047"/>
          </a:xfrm>
        </p:spPr>
        <p:txBody>
          <a:bodyPr/>
          <a:lstStyle>
            <a:lvl1pPr marL="0" indent="0">
              <a:buNone/>
              <a:defRPr sz="13440">
                <a:solidFill>
                  <a:schemeClr val="tx1"/>
                </a:solidFill>
              </a:defRPr>
            </a:lvl1pPr>
            <a:lvl2pPr marL="2560320" indent="0">
              <a:buNone/>
              <a:defRPr sz="11200">
                <a:solidFill>
                  <a:schemeClr val="tx1">
                    <a:tint val="75000"/>
                  </a:schemeClr>
                </a:solidFill>
              </a:defRPr>
            </a:lvl2pPr>
            <a:lvl3pPr marL="5120640" indent="0">
              <a:buNone/>
              <a:defRPr sz="10080">
                <a:solidFill>
                  <a:schemeClr val="tx1">
                    <a:tint val="75000"/>
                  </a:schemeClr>
                </a:solidFill>
              </a:defRPr>
            </a:lvl3pPr>
            <a:lvl4pPr marL="7680960" indent="0">
              <a:buNone/>
              <a:defRPr sz="8960">
                <a:solidFill>
                  <a:schemeClr val="tx1">
                    <a:tint val="75000"/>
                  </a:schemeClr>
                </a:solidFill>
              </a:defRPr>
            </a:lvl4pPr>
            <a:lvl5pPr marL="10241280" indent="0">
              <a:buNone/>
              <a:defRPr sz="8960">
                <a:solidFill>
                  <a:schemeClr val="tx1">
                    <a:tint val="75000"/>
                  </a:schemeClr>
                </a:solidFill>
              </a:defRPr>
            </a:lvl5pPr>
            <a:lvl6pPr marL="12801600" indent="0">
              <a:buNone/>
              <a:defRPr sz="8960">
                <a:solidFill>
                  <a:schemeClr val="tx1">
                    <a:tint val="75000"/>
                  </a:schemeClr>
                </a:solidFill>
              </a:defRPr>
            </a:lvl6pPr>
            <a:lvl7pPr marL="15361920" indent="0">
              <a:buNone/>
              <a:defRPr sz="8960">
                <a:solidFill>
                  <a:schemeClr val="tx1">
                    <a:tint val="75000"/>
                  </a:schemeClr>
                </a:solidFill>
              </a:defRPr>
            </a:lvl7pPr>
            <a:lvl8pPr marL="17922240" indent="0">
              <a:buNone/>
              <a:defRPr sz="8960">
                <a:solidFill>
                  <a:schemeClr val="tx1">
                    <a:tint val="75000"/>
                  </a:schemeClr>
                </a:solidFill>
              </a:defRPr>
            </a:lvl8pPr>
            <a:lvl9pPr marL="20482560" indent="0">
              <a:buNone/>
              <a:defRPr sz="896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778A3C-A568-9445-A53E-067A92D282EC}" type="datetimeFigureOut">
              <a:rPr lang="en-US" smtClean="0"/>
              <a:t>11/18/16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427465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520440" y="10223500"/>
            <a:ext cx="21762720" cy="243674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25923240" y="10223500"/>
            <a:ext cx="21762720" cy="243674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778A3C-A568-9445-A53E-067A92D282EC}" type="datetimeFigureOut">
              <a:rPr lang="en-US" smtClean="0"/>
              <a:t>11/18/16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86650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27110" y="2044708"/>
            <a:ext cx="44165520" cy="742315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527115" y="9414513"/>
            <a:ext cx="21662704" cy="4613907"/>
          </a:xfrm>
        </p:spPr>
        <p:txBody>
          <a:bodyPr anchor="b"/>
          <a:lstStyle>
            <a:lvl1pPr marL="0" indent="0">
              <a:buNone/>
              <a:defRPr sz="13440" b="1"/>
            </a:lvl1pPr>
            <a:lvl2pPr marL="2560320" indent="0">
              <a:buNone/>
              <a:defRPr sz="11200" b="1"/>
            </a:lvl2pPr>
            <a:lvl3pPr marL="5120640" indent="0">
              <a:buNone/>
              <a:defRPr sz="10080" b="1"/>
            </a:lvl3pPr>
            <a:lvl4pPr marL="7680960" indent="0">
              <a:buNone/>
              <a:defRPr sz="8960" b="1"/>
            </a:lvl4pPr>
            <a:lvl5pPr marL="10241280" indent="0">
              <a:buNone/>
              <a:defRPr sz="8960" b="1"/>
            </a:lvl5pPr>
            <a:lvl6pPr marL="12801600" indent="0">
              <a:buNone/>
              <a:defRPr sz="8960" b="1"/>
            </a:lvl6pPr>
            <a:lvl7pPr marL="15361920" indent="0">
              <a:buNone/>
              <a:defRPr sz="8960" b="1"/>
            </a:lvl7pPr>
            <a:lvl8pPr marL="17922240" indent="0">
              <a:buNone/>
              <a:defRPr sz="8960" b="1"/>
            </a:lvl8pPr>
            <a:lvl9pPr marL="20482560" indent="0">
              <a:buNone/>
              <a:defRPr sz="8960" b="1"/>
            </a:lvl9pPr>
          </a:lstStyle>
          <a:p>
            <a:pPr lvl="0"/>
            <a:r>
              <a:rPr lang="en-US" smtClean="0"/>
              <a:t>Click to edit Master text styles</a:t>
            </a:r>
          </a:p>
        </p:txBody>
      </p:sp>
      <p:sp>
        <p:nvSpPr>
          <p:cNvPr id="4" name="Content Placeholder 3"/>
          <p:cNvSpPr>
            <a:spLocks noGrp="1"/>
          </p:cNvSpPr>
          <p:nvPr>
            <p:ph sz="half" idx="2"/>
          </p:nvPr>
        </p:nvSpPr>
        <p:spPr>
          <a:xfrm>
            <a:off x="3527115" y="14028420"/>
            <a:ext cx="21662704" cy="206336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25923243" y="9414513"/>
            <a:ext cx="21769390" cy="4613907"/>
          </a:xfrm>
        </p:spPr>
        <p:txBody>
          <a:bodyPr anchor="b"/>
          <a:lstStyle>
            <a:lvl1pPr marL="0" indent="0">
              <a:buNone/>
              <a:defRPr sz="13440" b="1"/>
            </a:lvl1pPr>
            <a:lvl2pPr marL="2560320" indent="0">
              <a:buNone/>
              <a:defRPr sz="11200" b="1"/>
            </a:lvl2pPr>
            <a:lvl3pPr marL="5120640" indent="0">
              <a:buNone/>
              <a:defRPr sz="10080" b="1"/>
            </a:lvl3pPr>
            <a:lvl4pPr marL="7680960" indent="0">
              <a:buNone/>
              <a:defRPr sz="8960" b="1"/>
            </a:lvl4pPr>
            <a:lvl5pPr marL="10241280" indent="0">
              <a:buNone/>
              <a:defRPr sz="8960" b="1"/>
            </a:lvl5pPr>
            <a:lvl6pPr marL="12801600" indent="0">
              <a:buNone/>
              <a:defRPr sz="8960" b="1"/>
            </a:lvl6pPr>
            <a:lvl7pPr marL="15361920" indent="0">
              <a:buNone/>
              <a:defRPr sz="8960" b="1"/>
            </a:lvl7pPr>
            <a:lvl8pPr marL="17922240" indent="0">
              <a:buNone/>
              <a:defRPr sz="8960" b="1"/>
            </a:lvl8pPr>
            <a:lvl9pPr marL="20482560" indent="0">
              <a:buNone/>
              <a:defRPr sz="8960" b="1"/>
            </a:lvl9pPr>
          </a:lstStyle>
          <a:p>
            <a:pPr lvl="0"/>
            <a:r>
              <a:rPr lang="en-US" smtClean="0"/>
              <a:t>Click to edit Master text styles</a:t>
            </a:r>
          </a:p>
        </p:txBody>
      </p:sp>
      <p:sp>
        <p:nvSpPr>
          <p:cNvPr id="6" name="Content Placeholder 5"/>
          <p:cNvSpPr>
            <a:spLocks noGrp="1"/>
          </p:cNvSpPr>
          <p:nvPr>
            <p:ph sz="quarter" idx="4"/>
          </p:nvPr>
        </p:nvSpPr>
        <p:spPr>
          <a:xfrm>
            <a:off x="25923243" y="14028420"/>
            <a:ext cx="21769390" cy="206336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778A3C-A568-9445-A53E-067A92D282EC}" type="datetimeFigureOut">
              <a:rPr lang="en-US" smtClean="0"/>
              <a:t>11/18/16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99916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778A3C-A568-9445-A53E-067A92D282EC}" type="datetimeFigureOut">
              <a:rPr lang="en-US" smtClean="0"/>
              <a:t>11/18/16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400694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778A3C-A568-9445-A53E-067A92D282EC}" type="datetimeFigureOut">
              <a:rPr lang="en-US" smtClean="0"/>
              <a:t>11/18/16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2104690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27110" y="2560320"/>
            <a:ext cx="16515397" cy="8961120"/>
          </a:xfrm>
        </p:spPr>
        <p:txBody>
          <a:bodyPr anchor="b"/>
          <a:lstStyle>
            <a:lvl1pPr>
              <a:defRPr sz="17920"/>
            </a:lvl1pPr>
          </a:lstStyle>
          <a:p>
            <a:r>
              <a:rPr lang="en-US" smtClean="0"/>
              <a:t>Click to edit Master title style</a:t>
            </a:r>
            <a:endParaRPr lang="en-US" dirty="0"/>
          </a:p>
        </p:txBody>
      </p:sp>
      <p:sp>
        <p:nvSpPr>
          <p:cNvPr id="3" name="Content Placeholder 2"/>
          <p:cNvSpPr>
            <a:spLocks noGrp="1"/>
          </p:cNvSpPr>
          <p:nvPr>
            <p:ph idx="1"/>
          </p:nvPr>
        </p:nvSpPr>
        <p:spPr>
          <a:xfrm>
            <a:off x="21769390" y="5529588"/>
            <a:ext cx="25923240" cy="27292300"/>
          </a:xfrm>
        </p:spPr>
        <p:txBody>
          <a:bodyPr/>
          <a:lstStyle>
            <a:lvl1pPr>
              <a:defRPr sz="17920"/>
            </a:lvl1pPr>
            <a:lvl2pPr>
              <a:defRPr sz="15680"/>
            </a:lvl2pPr>
            <a:lvl3pPr>
              <a:defRPr sz="13440"/>
            </a:lvl3pPr>
            <a:lvl4pPr>
              <a:defRPr sz="11200"/>
            </a:lvl4pPr>
            <a:lvl5pPr>
              <a:defRPr sz="11200"/>
            </a:lvl5pPr>
            <a:lvl6pPr>
              <a:defRPr sz="11200"/>
            </a:lvl6pPr>
            <a:lvl7pPr>
              <a:defRPr sz="11200"/>
            </a:lvl7pPr>
            <a:lvl8pPr>
              <a:defRPr sz="11200"/>
            </a:lvl8pPr>
            <a:lvl9pPr>
              <a:defRPr sz="1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527110" y="11521440"/>
            <a:ext cx="16515397" cy="21344893"/>
          </a:xfrm>
        </p:spPr>
        <p:txBody>
          <a:bodyPr/>
          <a:lstStyle>
            <a:lvl1pPr marL="0" indent="0">
              <a:buNone/>
              <a:defRPr sz="8960"/>
            </a:lvl1pPr>
            <a:lvl2pPr marL="2560320" indent="0">
              <a:buNone/>
              <a:defRPr sz="7840"/>
            </a:lvl2pPr>
            <a:lvl3pPr marL="5120640" indent="0">
              <a:buNone/>
              <a:defRPr sz="6720"/>
            </a:lvl3pPr>
            <a:lvl4pPr marL="7680960" indent="0">
              <a:buNone/>
              <a:defRPr sz="5600"/>
            </a:lvl4pPr>
            <a:lvl5pPr marL="10241280" indent="0">
              <a:buNone/>
              <a:defRPr sz="5600"/>
            </a:lvl5pPr>
            <a:lvl6pPr marL="12801600" indent="0">
              <a:buNone/>
              <a:defRPr sz="5600"/>
            </a:lvl6pPr>
            <a:lvl7pPr marL="15361920" indent="0">
              <a:buNone/>
              <a:defRPr sz="5600"/>
            </a:lvl7pPr>
            <a:lvl8pPr marL="17922240" indent="0">
              <a:buNone/>
              <a:defRPr sz="5600"/>
            </a:lvl8pPr>
            <a:lvl9pPr marL="20482560" indent="0">
              <a:buNone/>
              <a:defRPr sz="5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778A3C-A568-9445-A53E-067A92D282EC}" type="datetimeFigureOut">
              <a:rPr lang="en-US" smtClean="0"/>
              <a:t>11/18/16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78095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27110" y="2560320"/>
            <a:ext cx="16515397" cy="8961120"/>
          </a:xfrm>
        </p:spPr>
        <p:txBody>
          <a:bodyPr anchor="b"/>
          <a:lstStyle>
            <a:lvl1pPr>
              <a:defRPr sz="179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1769390" y="5529588"/>
            <a:ext cx="25923240" cy="27292300"/>
          </a:xfrm>
        </p:spPr>
        <p:txBody>
          <a:bodyPr anchor="t"/>
          <a:lstStyle>
            <a:lvl1pPr marL="0" indent="0">
              <a:buNone/>
              <a:defRPr sz="17920"/>
            </a:lvl1pPr>
            <a:lvl2pPr marL="2560320" indent="0">
              <a:buNone/>
              <a:defRPr sz="15680"/>
            </a:lvl2pPr>
            <a:lvl3pPr marL="5120640" indent="0">
              <a:buNone/>
              <a:defRPr sz="13440"/>
            </a:lvl3pPr>
            <a:lvl4pPr marL="7680960" indent="0">
              <a:buNone/>
              <a:defRPr sz="11200"/>
            </a:lvl4pPr>
            <a:lvl5pPr marL="10241280" indent="0">
              <a:buNone/>
              <a:defRPr sz="11200"/>
            </a:lvl5pPr>
            <a:lvl6pPr marL="12801600" indent="0">
              <a:buNone/>
              <a:defRPr sz="11200"/>
            </a:lvl6pPr>
            <a:lvl7pPr marL="15361920" indent="0">
              <a:buNone/>
              <a:defRPr sz="11200"/>
            </a:lvl7pPr>
            <a:lvl8pPr marL="17922240" indent="0">
              <a:buNone/>
              <a:defRPr sz="11200"/>
            </a:lvl8pPr>
            <a:lvl9pPr marL="20482560" indent="0">
              <a:buNone/>
              <a:defRPr sz="112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527110" y="11521440"/>
            <a:ext cx="16515397" cy="21344893"/>
          </a:xfrm>
        </p:spPr>
        <p:txBody>
          <a:bodyPr/>
          <a:lstStyle>
            <a:lvl1pPr marL="0" indent="0">
              <a:buNone/>
              <a:defRPr sz="8960"/>
            </a:lvl1pPr>
            <a:lvl2pPr marL="2560320" indent="0">
              <a:buNone/>
              <a:defRPr sz="7840"/>
            </a:lvl2pPr>
            <a:lvl3pPr marL="5120640" indent="0">
              <a:buNone/>
              <a:defRPr sz="6720"/>
            </a:lvl3pPr>
            <a:lvl4pPr marL="7680960" indent="0">
              <a:buNone/>
              <a:defRPr sz="5600"/>
            </a:lvl4pPr>
            <a:lvl5pPr marL="10241280" indent="0">
              <a:buNone/>
              <a:defRPr sz="5600"/>
            </a:lvl5pPr>
            <a:lvl6pPr marL="12801600" indent="0">
              <a:buNone/>
              <a:defRPr sz="5600"/>
            </a:lvl6pPr>
            <a:lvl7pPr marL="15361920" indent="0">
              <a:buNone/>
              <a:defRPr sz="5600"/>
            </a:lvl7pPr>
            <a:lvl8pPr marL="17922240" indent="0">
              <a:buNone/>
              <a:defRPr sz="5600"/>
            </a:lvl8pPr>
            <a:lvl9pPr marL="20482560" indent="0">
              <a:buNone/>
              <a:defRPr sz="5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778A3C-A568-9445-A53E-067A92D282EC}" type="datetimeFigureOut">
              <a:rPr lang="en-US" smtClean="0"/>
              <a:t>11/18/16</a:t>
            </a:fld>
            <a:endParaRPr lang="en-US"/>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1ACFA38A-B5F9-0040-9CA1-78A1050F9435}" type="slidenum">
              <a:rPr lang="en-US" smtClean="0"/>
              <a:t>‹#›</a:t>
            </a:fld>
            <a:endParaRPr lang="en-US"/>
          </a:p>
        </p:txBody>
      </p:sp>
    </p:spTree>
    <p:extLst>
      <p:ext uri="{BB962C8B-B14F-4D97-AF65-F5344CB8AC3E}">
        <p14:creationId xmlns:p14="http://schemas.microsoft.com/office/powerpoint/2010/main" val="18120626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0440" y="2044708"/>
            <a:ext cx="44165520" cy="742315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520440" y="10223500"/>
            <a:ext cx="44165520" cy="2436749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520440" y="35595568"/>
            <a:ext cx="11521440" cy="2044700"/>
          </a:xfrm>
          <a:prstGeom prst="rect">
            <a:avLst/>
          </a:prstGeom>
        </p:spPr>
        <p:txBody>
          <a:bodyPr vert="horz" lIns="91440" tIns="45720" rIns="91440" bIns="45720" rtlCol="0" anchor="ctr"/>
          <a:lstStyle>
            <a:lvl1pPr algn="l">
              <a:defRPr sz="6720">
                <a:solidFill>
                  <a:schemeClr val="tx1">
                    <a:tint val="75000"/>
                  </a:schemeClr>
                </a:solidFill>
              </a:defRPr>
            </a:lvl1pPr>
          </a:lstStyle>
          <a:p>
            <a:fld id="{D2778A3C-A568-9445-A53E-067A92D282EC}" type="datetimeFigureOut">
              <a:rPr lang="en-US" smtClean="0"/>
              <a:t>11/18/16</a:t>
            </a:fld>
            <a:endParaRPr lang="en-US"/>
          </a:p>
        </p:txBody>
      </p:sp>
      <p:sp>
        <p:nvSpPr>
          <p:cNvPr id="5" name="Footer Placeholder 4"/>
          <p:cNvSpPr>
            <a:spLocks noGrp="1"/>
          </p:cNvSpPr>
          <p:nvPr>
            <p:ph type="ftr" sz="quarter" idx="3"/>
          </p:nvPr>
        </p:nvSpPr>
        <p:spPr>
          <a:xfrm>
            <a:off x="16962120" y="35595568"/>
            <a:ext cx="17282160" cy="2044700"/>
          </a:xfrm>
          <a:prstGeom prst="rect">
            <a:avLst/>
          </a:prstGeom>
        </p:spPr>
        <p:txBody>
          <a:bodyPr vert="horz" lIns="91440" tIns="45720" rIns="91440" bIns="45720" rtlCol="0" anchor="ctr"/>
          <a:lstStyle>
            <a:lvl1pPr algn="ctr">
              <a:defRPr sz="67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6164520" y="35595568"/>
            <a:ext cx="11521440" cy="2044700"/>
          </a:xfrm>
          <a:prstGeom prst="rect">
            <a:avLst/>
          </a:prstGeom>
        </p:spPr>
        <p:txBody>
          <a:bodyPr vert="horz" lIns="91440" tIns="45720" rIns="91440" bIns="45720" rtlCol="0" anchor="ctr"/>
          <a:lstStyle>
            <a:lvl1pPr algn="r">
              <a:defRPr sz="6720">
                <a:solidFill>
                  <a:schemeClr val="tx1">
                    <a:tint val="75000"/>
                  </a:schemeClr>
                </a:solidFill>
              </a:defRPr>
            </a:lvl1pPr>
          </a:lstStyle>
          <a:p>
            <a:fld id="{1ACFA38A-B5F9-0040-9CA1-78A1050F9435}" type="slidenum">
              <a:rPr lang="en-US" smtClean="0"/>
              <a:t>‹#›</a:t>
            </a:fld>
            <a:endParaRPr lang="en-US"/>
          </a:p>
        </p:txBody>
      </p:sp>
    </p:spTree>
    <p:extLst>
      <p:ext uri="{BB962C8B-B14F-4D97-AF65-F5344CB8AC3E}">
        <p14:creationId xmlns:p14="http://schemas.microsoft.com/office/powerpoint/2010/main" val="1789723198"/>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5120640" rtl="0" eaLnBrk="1" latinLnBrk="0" hangingPunct="1">
        <a:lnSpc>
          <a:spcPct val="90000"/>
        </a:lnSpc>
        <a:spcBef>
          <a:spcPct val="0"/>
        </a:spcBef>
        <a:buNone/>
        <a:defRPr sz="24640" kern="1200">
          <a:solidFill>
            <a:schemeClr val="tx1"/>
          </a:solidFill>
          <a:latin typeface="+mj-lt"/>
          <a:ea typeface="+mj-ea"/>
          <a:cs typeface="+mj-cs"/>
        </a:defRPr>
      </a:lvl1pPr>
    </p:titleStyle>
    <p:bodyStyle>
      <a:lvl1pPr marL="1280160" indent="-1280160" algn="l" defTabSz="5120640" rtl="0" eaLnBrk="1" latinLnBrk="0" hangingPunct="1">
        <a:lnSpc>
          <a:spcPct val="90000"/>
        </a:lnSpc>
        <a:spcBef>
          <a:spcPts val="5600"/>
        </a:spcBef>
        <a:buFont typeface="Arial" panose="020B0604020202020204" pitchFamily="34" charset="0"/>
        <a:buChar char="•"/>
        <a:defRPr sz="15680" kern="1200">
          <a:solidFill>
            <a:schemeClr val="tx1"/>
          </a:solidFill>
          <a:latin typeface="+mn-lt"/>
          <a:ea typeface="+mn-ea"/>
          <a:cs typeface="+mn-cs"/>
        </a:defRPr>
      </a:lvl1pPr>
      <a:lvl2pPr marL="3840480" indent="-1280160" algn="l" defTabSz="5120640" rtl="0" eaLnBrk="1" latinLnBrk="0" hangingPunct="1">
        <a:lnSpc>
          <a:spcPct val="90000"/>
        </a:lnSpc>
        <a:spcBef>
          <a:spcPts val="2800"/>
        </a:spcBef>
        <a:buFont typeface="Arial" panose="020B0604020202020204" pitchFamily="34" charset="0"/>
        <a:buChar char="•"/>
        <a:defRPr sz="13440" kern="1200">
          <a:solidFill>
            <a:schemeClr val="tx1"/>
          </a:solidFill>
          <a:latin typeface="+mn-lt"/>
          <a:ea typeface="+mn-ea"/>
          <a:cs typeface="+mn-cs"/>
        </a:defRPr>
      </a:lvl2pPr>
      <a:lvl3pPr marL="6400800" indent="-1280160" algn="l" defTabSz="5120640" rtl="0" eaLnBrk="1" latinLnBrk="0" hangingPunct="1">
        <a:lnSpc>
          <a:spcPct val="90000"/>
        </a:lnSpc>
        <a:spcBef>
          <a:spcPts val="2800"/>
        </a:spcBef>
        <a:buFont typeface="Arial" panose="020B0604020202020204" pitchFamily="34" charset="0"/>
        <a:buChar char="•"/>
        <a:defRPr sz="11200" kern="1200">
          <a:solidFill>
            <a:schemeClr val="tx1"/>
          </a:solidFill>
          <a:latin typeface="+mn-lt"/>
          <a:ea typeface="+mn-ea"/>
          <a:cs typeface="+mn-cs"/>
        </a:defRPr>
      </a:lvl3pPr>
      <a:lvl4pPr marL="896112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4pPr>
      <a:lvl5pPr marL="1152144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5pPr>
      <a:lvl6pPr marL="1408176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6pPr>
      <a:lvl7pPr marL="1664208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7pPr>
      <a:lvl8pPr marL="1920240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8pPr>
      <a:lvl9pPr marL="21762720" indent="-1280160" algn="l" defTabSz="5120640" rtl="0" eaLnBrk="1" latinLnBrk="0" hangingPunct="1">
        <a:lnSpc>
          <a:spcPct val="90000"/>
        </a:lnSpc>
        <a:spcBef>
          <a:spcPts val="2800"/>
        </a:spcBef>
        <a:buFont typeface="Arial" panose="020B0604020202020204" pitchFamily="34" charset="0"/>
        <a:buChar char="•"/>
        <a:defRPr sz="10080" kern="1200">
          <a:solidFill>
            <a:schemeClr val="tx1"/>
          </a:solidFill>
          <a:latin typeface="+mn-lt"/>
          <a:ea typeface="+mn-ea"/>
          <a:cs typeface="+mn-cs"/>
        </a:defRPr>
      </a:lvl9pPr>
    </p:bodyStyle>
    <p:otherStyle>
      <a:defPPr>
        <a:defRPr lang="en-US"/>
      </a:defPPr>
      <a:lvl1pPr marL="0" algn="l" defTabSz="5120640" rtl="0" eaLnBrk="1" latinLnBrk="0" hangingPunct="1">
        <a:defRPr sz="10080" kern="1200">
          <a:solidFill>
            <a:schemeClr val="tx1"/>
          </a:solidFill>
          <a:latin typeface="+mn-lt"/>
          <a:ea typeface="+mn-ea"/>
          <a:cs typeface="+mn-cs"/>
        </a:defRPr>
      </a:lvl1pPr>
      <a:lvl2pPr marL="2560320" algn="l" defTabSz="5120640" rtl="0" eaLnBrk="1" latinLnBrk="0" hangingPunct="1">
        <a:defRPr sz="10080" kern="1200">
          <a:solidFill>
            <a:schemeClr val="tx1"/>
          </a:solidFill>
          <a:latin typeface="+mn-lt"/>
          <a:ea typeface="+mn-ea"/>
          <a:cs typeface="+mn-cs"/>
        </a:defRPr>
      </a:lvl2pPr>
      <a:lvl3pPr marL="5120640" algn="l" defTabSz="5120640" rtl="0" eaLnBrk="1" latinLnBrk="0" hangingPunct="1">
        <a:defRPr sz="10080" kern="1200">
          <a:solidFill>
            <a:schemeClr val="tx1"/>
          </a:solidFill>
          <a:latin typeface="+mn-lt"/>
          <a:ea typeface="+mn-ea"/>
          <a:cs typeface="+mn-cs"/>
        </a:defRPr>
      </a:lvl3pPr>
      <a:lvl4pPr marL="7680960" algn="l" defTabSz="5120640" rtl="0" eaLnBrk="1" latinLnBrk="0" hangingPunct="1">
        <a:defRPr sz="10080" kern="1200">
          <a:solidFill>
            <a:schemeClr val="tx1"/>
          </a:solidFill>
          <a:latin typeface="+mn-lt"/>
          <a:ea typeface="+mn-ea"/>
          <a:cs typeface="+mn-cs"/>
        </a:defRPr>
      </a:lvl4pPr>
      <a:lvl5pPr marL="10241280" algn="l" defTabSz="5120640" rtl="0" eaLnBrk="1" latinLnBrk="0" hangingPunct="1">
        <a:defRPr sz="10080" kern="1200">
          <a:solidFill>
            <a:schemeClr val="tx1"/>
          </a:solidFill>
          <a:latin typeface="+mn-lt"/>
          <a:ea typeface="+mn-ea"/>
          <a:cs typeface="+mn-cs"/>
        </a:defRPr>
      </a:lvl5pPr>
      <a:lvl6pPr marL="12801600" algn="l" defTabSz="5120640" rtl="0" eaLnBrk="1" latinLnBrk="0" hangingPunct="1">
        <a:defRPr sz="10080" kern="1200">
          <a:solidFill>
            <a:schemeClr val="tx1"/>
          </a:solidFill>
          <a:latin typeface="+mn-lt"/>
          <a:ea typeface="+mn-ea"/>
          <a:cs typeface="+mn-cs"/>
        </a:defRPr>
      </a:lvl6pPr>
      <a:lvl7pPr marL="15361920" algn="l" defTabSz="5120640" rtl="0" eaLnBrk="1" latinLnBrk="0" hangingPunct="1">
        <a:defRPr sz="10080" kern="1200">
          <a:solidFill>
            <a:schemeClr val="tx1"/>
          </a:solidFill>
          <a:latin typeface="+mn-lt"/>
          <a:ea typeface="+mn-ea"/>
          <a:cs typeface="+mn-cs"/>
        </a:defRPr>
      </a:lvl7pPr>
      <a:lvl8pPr marL="17922240" algn="l" defTabSz="5120640" rtl="0" eaLnBrk="1" latinLnBrk="0" hangingPunct="1">
        <a:defRPr sz="10080" kern="1200">
          <a:solidFill>
            <a:schemeClr val="tx1"/>
          </a:solidFill>
          <a:latin typeface="+mn-lt"/>
          <a:ea typeface="+mn-ea"/>
          <a:cs typeface="+mn-cs"/>
        </a:defRPr>
      </a:lvl8pPr>
      <a:lvl9pPr marL="20482560" algn="l" defTabSz="5120640" rtl="0" eaLnBrk="1" latinLnBrk="0" hangingPunct="1">
        <a:defRPr sz="10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emf"/><Relationship Id="rId7" Type="http://schemas.openxmlformats.org/officeDocument/2006/relationships/image" Target="../media/image6.emf"/><Relationship Id="rId8" Type="http://schemas.openxmlformats.org/officeDocument/2006/relationships/image" Target="../media/image7.png"/><Relationship Id="rId9" Type="http://schemas.openxmlformats.org/officeDocument/2006/relationships/image" Target="../media/image8.emf"/><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0712" y="-55955"/>
            <a:ext cx="51206400" cy="4389762"/>
          </a:xfrm>
          <a:prstGeom prst="rect">
            <a:avLst/>
          </a:prstGeom>
          <a:solidFill>
            <a:schemeClr val="accent5">
              <a:alpha val="90000"/>
            </a:schemeClr>
          </a:solidFill>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2240" tIns="71120" rIns="142240" bIns="71120" numCol="1" spcCol="0" rtlCol="0" fromWordArt="0" anchor="ctr" anchorCtr="0" forceAA="0" compatLnSpc="1">
            <a:prstTxWarp prst="textNoShape">
              <a:avLst/>
            </a:prstTxWarp>
            <a:noAutofit/>
          </a:bodyPr>
          <a:lstStyle/>
          <a:p>
            <a:pPr algn="ctr"/>
            <a:endParaRPr lang="en-US" sz="13173">
              <a:latin typeface="Arial" charset="0"/>
              <a:ea typeface="Arial" charset="0"/>
              <a:cs typeface="Arial" charset="0"/>
            </a:endParaRPr>
          </a:p>
        </p:txBody>
      </p:sp>
      <p:sp>
        <p:nvSpPr>
          <p:cNvPr id="13" name="TextBox 12"/>
          <p:cNvSpPr txBox="1"/>
          <p:nvPr/>
        </p:nvSpPr>
        <p:spPr>
          <a:xfrm>
            <a:off x="764621" y="4664007"/>
            <a:ext cx="14338756" cy="3323987"/>
          </a:xfrm>
          <a:prstGeom prst="rect">
            <a:avLst/>
          </a:prstGeom>
          <a:noFill/>
        </p:spPr>
        <p:txBody>
          <a:bodyPr wrap="square" rtlCol="0">
            <a:spAutoFit/>
          </a:bodyPr>
          <a:lstStyle/>
          <a:p>
            <a:r>
              <a:rPr lang="en-US" sz="3000" b="1" dirty="0" smtClean="0">
                <a:latin typeface="Arial" charset="0"/>
                <a:ea typeface="Arial" charset="0"/>
                <a:cs typeface="Arial" charset="0"/>
              </a:rPr>
              <a:t>INTRODUCTION:</a:t>
            </a:r>
          </a:p>
          <a:p>
            <a:r>
              <a:rPr lang="en-US" sz="3000" dirty="0" smtClean="0">
                <a:latin typeface="Arial" charset="0"/>
                <a:ea typeface="Arial" charset="0"/>
                <a:cs typeface="Arial" charset="0"/>
              </a:rPr>
              <a:t>Genome-</a:t>
            </a:r>
            <a:r>
              <a:rPr lang="en-US" sz="3000" dirty="0">
                <a:latin typeface="Arial" charset="0"/>
                <a:ea typeface="Arial" charset="0"/>
                <a:cs typeface="Arial" charset="0"/>
              </a:rPr>
              <a:t>wide association studies (</a:t>
            </a:r>
            <a:r>
              <a:rPr lang="en-US" sz="3000" dirty="0" smtClean="0">
                <a:latin typeface="Arial" charset="0"/>
                <a:ea typeface="Arial" charset="0"/>
                <a:cs typeface="Arial" charset="0"/>
              </a:rPr>
              <a:t>GWAS) have identified dozens of associations for bone mineral density (BMD) (Liu et al., 2014). </a:t>
            </a:r>
            <a:r>
              <a:rPr lang="en-US" sz="3000" dirty="0">
                <a:latin typeface="Arial" charset="0"/>
                <a:ea typeface="Arial" charset="0"/>
                <a:cs typeface="Arial" charset="0"/>
              </a:rPr>
              <a:t>The challenge now is to identify the causal genes and variants responsible for these associations. Here, </a:t>
            </a:r>
            <a:r>
              <a:rPr lang="en-US" sz="3000" dirty="0" smtClean="0">
                <a:latin typeface="Arial" charset="0"/>
                <a:ea typeface="Arial" charset="0"/>
                <a:cs typeface="Arial" charset="0"/>
              </a:rPr>
              <a:t>we investigated 63 </a:t>
            </a:r>
            <a:r>
              <a:rPr lang="en-US" sz="3000" dirty="0">
                <a:latin typeface="Arial" charset="0"/>
                <a:ea typeface="Arial" charset="0"/>
                <a:cs typeface="Arial" charset="0"/>
              </a:rPr>
              <a:t>BMD GWAS loci identified by the Genetic Factors for Osteoporosis (</a:t>
            </a:r>
            <a:r>
              <a:rPr lang="en-US" sz="3000" dirty="0" smtClean="0">
                <a:latin typeface="Arial" charset="0"/>
                <a:ea typeface="Arial" charset="0"/>
                <a:cs typeface="Arial" charset="0"/>
              </a:rPr>
              <a:t>GEFOSII) </a:t>
            </a:r>
            <a:r>
              <a:rPr lang="en-US" sz="3000" dirty="0">
                <a:latin typeface="Arial" charset="0"/>
                <a:ea typeface="Arial" charset="0"/>
                <a:cs typeface="Arial" charset="0"/>
              </a:rPr>
              <a:t>consortium in ~80K </a:t>
            </a:r>
            <a:r>
              <a:rPr lang="en-US" sz="3000" dirty="0" smtClean="0">
                <a:latin typeface="Arial" charset="0"/>
                <a:ea typeface="Arial" charset="0"/>
                <a:cs typeface="Arial" charset="0"/>
              </a:rPr>
              <a:t>subjects (Estrada et al., 2012) with the goal of identifying potentially causal variants and genes.</a:t>
            </a:r>
            <a:endParaRPr lang="en-US" sz="3000" b="1" dirty="0">
              <a:latin typeface="Arial" charset="0"/>
              <a:ea typeface="Arial" charset="0"/>
              <a:cs typeface="Arial" charset="0"/>
            </a:endParaRPr>
          </a:p>
        </p:txBody>
      </p:sp>
      <p:pic>
        <p:nvPicPr>
          <p:cNvPr id="36" name="Picture 35"/>
          <p:cNvPicPr>
            <a:picLocks noChangeAspect="1"/>
          </p:cNvPicPr>
          <p:nvPr/>
        </p:nvPicPr>
        <p:blipFill rotWithShape="1">
          <a:blip r:embed="rId2">
            <a:extLst>
              <a:ext uri="{28A0092B-C50C-407E-A947-70E740481C1C}">
                <a14:useLocalDpi xmlns:a14="http://schemas.microsoft.com/office/drawing/2010/main" val="0"/>
              </a:ext>
            </a:extLst>
          </a:blip>
          <a:srcRect l="5187" t="10485" r="7633"/>
          <a:stretch/>
        </p:blipFill>
        <p:spPr>
          <a:xfrm>
            <a:off x="739221" y="27177887"/>
            <a:ext cx="13994583" cy="9999942"/>
          </a:xfrm>
          <a:prstGeom prst="rect">
            <a:avLst/>
          </a:prstGeom>
        </p:spPr>
      </p:pic>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84979" y="7819258"/>
            <a:ext cx="15086229" cy="10029905"/>
          </a:xfrm>
          <a:prstGeom prst="rect">
            <a:avLst/>
          </a:prstGeom>
        </p:spPr>
      </p:pic>
      <p:graphicFrame>
        <p:nvGraphicFramePr>
          <p:cNvPr id="38" name="Table 37"/>
          <p:cNvGraphicFramePr>
            <a:graphicFrameLocks noGrp="1"/>
          </p:cNvGraphicFramePr>
          <p:nvPr>
            <p:extLst>
              <p:ext uri="{D42A27DB-BD31-4B8C-83A1-F6EECF244321}">
                <p14:modId xmlns:p14="http://schemas.microsoft.com/office/powerpoint/2010/main" val="283127198"/>
              </p:ext>
            </p:extLst>
          </p:nvPr>
        </p:nvGraphicFramePr>
        <p:xfrm>
          <a:off x="16401502" y="21948424"/>
          <a:ext cx="14826788" cy="3454400"/>
        </p:xfrm>
        <a:graphic>
          <a:graphicData uri="http://schemas.openxmlformats.org/drawingml/2006/table">
            <a:tbl>
              <a:tblPr firstRow="1" bandRow="1">
                <a:tableStyleId>{5C22544A-7EE6-4342-B048-85BDC9FD1C3A}</a:tableStyleId>
              </a:tblPr>
              <a:tblGrid>
                <a:gridCol w="3582926"/>
                <a:gridCol w="3582926"/>
                <a:gridCol w="3582926"/>
                <a:gridCol w="4078010"/>
              </a:tblGrid>
              <a:tr h="0">
                <a:tc>
                  <a:txBody>
                    <a:bodyPr/>
                    <a:lstStyle/>
                    <a:p>
                      <a:pPr algn="ctr"/>
                      <a:r>
                        <a:rPr lang="en-US" sz="2000" dirty="0" smtClean="0">
                          <a:latin typeface="Arial" charset="0"/>
                          <a:ea typeface="Arial" charset="0"/>
                          <a:cs typeface="Arial" charset="0"/>
                        </a:rPr>
                        <a:t>Tissue</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Count </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Tissue</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Count</a:t>
                      </a:r>
                      <a:endParaRPr lang="en-US" sz="2000" dirty="0">
                        <a:latin typeface="Arial" charset="0"/>
                        <a:ea typeface="Arial" charset="0"/>
                        <a:cs typeface="Arial" charset="0"/>
                      </a:endParaRPr>
                    </a:p>
                  </a:txBody>
                  <a:tcPr marL="142240" marR="142240" marT="71120" marB="71120" anchor="ctr"/>
                </a:tc>
              </a:tr>
              <a:tr h="626093">
                <a:tc>
                  <a:txBody>
                    <a:bodyPr/>
                    <a:lstStyle/>
                    <a:p>
                      <a:pPr algn="ctr"/>
                      <a:r>
                        <a:rPr lang="en-US" sz="2000" b="0" i="0" kern="1200" dirty="0" smtClean="0">
                          <a:solidFill>
                            <a:schemeClr val="dk1"/>
                          </a:solidFill>
                          <a:effectLst/>
                          <a:latin typeface="Arial" charset="0"/>
                          <a:ea typeface="Arial" charset="0"/>
                          <a:cs typeface="Arial" charset="0"/>
                        </a:rPr>
                        <a:t>MSC-Derived Adipocyte Cultured Cells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351 (14.1%)</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Osteoblast Primary Cells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265 (10.6%)</a:t>
                      </a:r>
                      <a:endParaRPr lang="en-US" sz="2000" dirty="0">
                        <a:latin typeface="Arial" charset="0"/>
                        <a:ea typeface="Arial" charset="0"/>
                        <a:cs typeface="Arial" charset="0"/>
                      </a:endParaRPr>
                    </a:p>
                  </a:txBody>
                  <a:tcPr marL="142240" marR="142240" marT="71120" marB="71120" anchor="ctr"/>
                </a:tc>
              </a:tr>
              <a:tr h="626093">
                <a:tc>
                  <a:txBody>
                    <a:bodyPr/>
                    <a:lstStyle/>
                    <a:p>
                      <a:pPr algn="ctr"/>
                      <a:r>
                        <a:rPr lang="en-US" sz="2000" dirty="0" smtClean="0">
                          <a:latin typeface="Arial" charset="0"/>
                          <a:ea typeface="Arial" charset="0"/>
                          <a:cs typeface="Arial" charset="0"/>
                        </a:rPr>
                        <a:t>Adipose-Derived MSC Cultured</a:t>
                      </a:r>
                      <a:r>
                        <a:rPr lang="en-US" sz="2000" baseline="0" dirty="0" smtClean="0">
                          <a:latin typeface="Arial" charset="0"/>
                          <a:ea typeface="Arial" charset="0"/>
                          <a:cs typeface="Arial" charset="0"/>
                        </a:rPr>
                        <a:t> Cells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306  (12.3%)</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Muscle Satellite Cultured Cells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260 (10.4%)</a:t>
                      </a:r>
                      <a:endParaRPr lang="en-US" sz="2000" dirty="0">
                        <a:latin typeface="Arial" charset="0"/>
                        <a:ea typeface="Arial" charset="0"/>
                        <a:cs typeface="Arial" charset="0"/>
                      </a:endParaRPr>
                    </a:p>
                  </a:txBody>
                  <a:tcPr marL="142240" marR="142240" marT="71120" marB="71120" anchor="ctr"/>
                </a:tc>
              </a:tr>
              <a:tr h="617926">
                <a:tc>
                  <a:txBody>
                    <a:bodyPr/>
                    <a:lstStyle/>
                    <a:p>
                      <a:pPr algn="ctr"/>
                      <a:r>
                        <a:rPr lang="en-US" sz="2000" b="0" i="0" kern="1200" dirty="0" smtClean="0">
                          <a:solidFill>
                            <a:schemeClr val="dk1"/>
                          </a:solidFill>
                          <a:effectLst/>
                          <a:latin typeface="Arial" charset="0"/>
                          <a:ea typeface="Arial" charset="0"/>
                          <a:cs typeface="Arial" charset="0"/>
                        </a:rPr>
                        <a:t>MSC-Derived Chondrocyte Cultured Cells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291 (11.7%)</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Foreskin Fibroblast Primary Cells</a:t>
                      </a:r>
                      <a:r>
                        <a:rPr lang="en-US" sz="2000" baseline="0" dirty="0" smtClean="0">
                          <a:latin typeface="Arial" charset="0"/>
                          <a:ea typeface="Arial" charset="0"/>
                          <a:cs typeface="Arial" charset="0"/>
                        </a:rPr>
                        <a:t> (</a:t>
                      </a:r>
                      <a:r>
                        <a:rPr lang="en-US" sz="2000" dirty="0" smtClean="0">
                          <a:latin typeface="Arial" charset="0"/>
                          <a:ea typeface="Arial" charset="0"/>
                          <a:cs typeface="Arial" charset="0"/>
                        </a:rPr>
                        <a:t>1)</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254 (10.2%)</a:t>
                      </a:r>
                      <a:endParaRPr lang="en-US" sz="2000" dirty="0">
                        <a:latin typeface="Arial" charset="0"/>
                        <a:ea typeface="Arial" charset="0"/>
                        <a:cs typeface="Arial" charset="0"/>
                      </a:endParaRPr>
                    </a:p>
                  </a:txBody>
                  <a:tcPr marL="142240" marR="142240" marT="71120" marB="71120" anchor="ctr"/>
                </a:tc>
              </a:tr>
              <a:tr h="626093">
                <a:tc>
                  <a:txBody>
                    <a:bodyPr/>
                    <a:lstStyle/>
                    <a:p>
                      <a:pPr algn="ctr"/>
                      <a:r>
                        <a:rPr lang="en-US" sz="2000" dirty="0" smtClean="0">
                          <a:latin typeface="Arial" charset="0"/>
                          <a:ea typeface="Arial" charset="0"/>
                          <a:cs typeface="Arial" charset="0"/>
                        </a:rPr>
                        <a:t>Bone Marrow-Derived Cultured MSCs</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270 (10.8%)</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Foreskin Fibroblast Primary Cells (2)</a:t>
                      </a:r>
                      <a:endParaRPr lang="en-US" sz="2000" dirty="0">
                        <a:latin typeface="Arial" charset="0"/>
                        <a:ea typeface="Arial" charset="0"/>
                        <a:cs typeface="Arial" charset="0"/>
                      </a:endParaRPr>
                    </a:p>
                  </a:txBody>
                  <a:tcPr marL="142240" marR="142240" marT="71120" marB="71120" anchor="ctr"/>
                </a:tc>
                <a:tc>
                  <a:txBody>
                    <a:bodyPr/>
                    <a:lstStyle/>
                    <a:p>
                      <a:pPr algn="ctr"/>
                      <a:r>
                        <a:rPr lang="en-US" sz="2000" dirty="0" smtClean="0">
                          <a:latin typeface="Arial" charset="0"/>
                          <a:ea typeface="Arial" charset="0"/>
                          <a:cs typeface="Arial" charset="0"/>
                        </a:rPr>
                        <a:t>247 (9.9%)</a:t>
                      </a:r>
                      <a:endParaRPr lang="en-US" sz="2000" dirty="0">
                        <a:latin typeface="Arial" charset="0"/>
                        <a:ea typeface="Arial" charset="0"/>
                        <a:cs typeface="Arial" charset="0"/>
                      </a:endParaRPr>
                    </a:p>
                  </a:txBody>
                  <a:tcPr marL="142240" marR="142240" marT="71120" marB="71120" anchor="ctr"/>
                </a:tc>
              </a:tr>
            </a:tbl>
          </a:graphicData>
        </a:graphic>
      </p:graphicFrame>
      <p:sp>
        <p:nvSpPr>
          <p:cNvPr id="39" name="TextBox 38"/>
          <p:cNvSpPr txBox="1"/>
          <p:nvPr/>
        </p:nvSpPr>
        <p:spPr>
          <a:xfrm>
            <a:off x="16406809" y="25482353"/>
            <a:ext cx="14635031" cy="954107"/>
          </a:xfrm>
          <a:prstGeom prst="rect">
            <a:avLst/>
          </a:prstGeom>
          <a:noFill/>
        </p:spPr>
        <p:txBody>
          <a:bodyPr wrap="square" rtlCol="0">
            <a:spAutoFit/>
          </a:bodyPr>
          <a:lstStyle/>
          <a:p>
            <a:r>
              <a:rPr lang="en-US" sz="2800" b="1" dirty="0" smtClean="0">
                <a:latin typeface="Arial" charset="0"/>
                <a:ea typeface="Arial" charset="0"/>
                <a:cs typeface="Arial" charset="0"/>
              </a:rPr>
              <a:t>Table 1. </a:t>
            </a:r>
            <a:r>
              <a:rPr lang="en-US" sz="2800" dirty="0" smtClean="0">
                <a:latin typeface="Arial" charset="0"/>
                <a:ea typeface="Arial" charset="0"/>
                <a:cs typeface="Arial" charset="0"/>
              </a:rPr>
              <a:t>Top epigenomes ranked by the number (and percentage) of proxy variants overlapping active regulatory elements. </a:t>
            </a:r>
            <a:endParaRPr lang="en-US" sz="2800" dirty="0">
              <a:latin typeface="Arial" charset="0"/>
              <a:ea typeface="Arial" charset="0"/>
              <a:cs typeface="Arial" charset="0"/>
            </a:endParaRPr>
          </a:p>
        </p:txBody>
      </p:sp>
      <p:sp>
        <p:nvSpPr>
          <p:cNvPr id="48" name="TextBox 47"/>
          <p:cNvSpPr txBox="1"/>
          <p:nvPr/>
        </p:nvSpPr>
        <p:spPr>
          <a:xfrm>
            <a:off x="739220" y="24777230"/>
            <a:ext cx="14692135" cy="2400657"/>
          </a:xfrm>
          <a:prstGeom prst="rect">
            <a:avLst/>
          </a:prstGeom>
          <a:noFill/>
        </p:spPr>
        <p:txBody>
          <a:bodyPr wrap="square" rtlCol="0">
            <a:spAutoFit/>
          </a:bodyPr>
          <a:lstStyle/>
          <a:p>
            <a:r>
              <a:rPr lang="en-US" sz="3000" b="1" dirty="0" smtClean="0">
                <a:latin typeface="Arial" charset="0"/>
                <a:ea typeface="Arial" charset="0"/>
                <a:cs typeface="Arial" charset="0"/>
              </a:rPr>
              <a:t>RESULTS AND DISCUSSION:</a:t>
            </a:r>
          </a:p>
          <a:p>
            <a:r>
              <a:rPr lang="en-US" sz="3000" dirty="0" smtClean="0">
                <a:latin typeface="Arial" charset="0"/>
                <a:ea typeface="Arial" charset="0"/>
                <a:cs typeface="Arial" charset="0"/>
              </a:rPr>
              <a:t>Starting with 63 BMD GWAS loci (“lead” SNPs), we created a putative causal variant library consisting of 2491 “proxy” variants in strong linkage disequilibrium (r</a:t>
            </a:r>
            <a:r>
              <a:rPr lang="en-US" sz="3000" baseline="30000" dirty="0" smtClean="0">
                <a:latin typeface="Arial" charset="0"/>
                <a:ea typeface="Arial" charset="0"/>
                <a:cs typeface="Arial" charset="0"/>
              </a:rPr>
              <a:t>2</a:t>
            </a:r>
            <a:r>
              <a:rPr lang="en-US" sz="3000" dirty="0" smtClean="0">
                <a:latin typeface="Arial" charset="0"/>
                <a:ea typeface="Arial" charset="0"/>
                <a:cs typeface="Arial" charset="0"/>
              </a:rPr>
              <a:t> &gt; 0.8) with the 63 lead SNPs (</a:t>
            </a:r>
            <a:r>
              <a:rPr lang="en-US" sz="3000" b="1" dirty="0" smtClean="0">
                <a:latin typeface="Arial" charset="0"/>
                <a:ea typeface="Arial" charset="0"/>
                <a:cs typeface="Arial" charset="0"/>
              </a:rPr>
              <a:t>Figure 2)</a:t>
            </a:r>
            <a:r>
              <a:rPr lang="en-US" sz="3000" dirty="0" smtClean="0">
                <a:latin typeface="Arial" charset="0"/>
                <a:ea typeface="Arial" charset="0"/>
                <a:cs typeface="Arial" charset="0"/>
              </a:rPr>
              <a:t>. Linkage disequilibrium was calculated from the 1000 Genomes Project CEU European population haplotypes.</a:t>
            </a:r>
            <a:endParaRPr lang="en-US" sz="3000" dirty="0">
              <a:latin typeface="Arial" charset="0"/>
              <a:ea typeface="Arial" charset="0"/>
              <a:cs typeface="Arial" charset="0"/>
            </a:endParaRPr>
          </a:p>
        </p:txBody>
      </p:sp>
      <p:sp>
        <p:nvSpPr>
          <p:cNvPr id="49" name="TextBox 48"/>
          <p:cNvSpPr txBox="1"/>
          <p:nvPr/>
        </p:nvSpPr>
        <p:spPr>
          <a:xfrm>
            <a:off x="739222" y="36916219"/>
            <a:ext cx="14338756" cy="523220"/>
          </a:xfrm>
          <a:prstGeom prst="rect">
            <a:avLst/>
          </a:prstGeom>
          <a:noFill/>
        </p:spPr>
        <p:txBody>
          <a:bodyPr wrap="square" rtlCol="0">
            <a:spAutoFit/>
          </a:bodyPr>
          <a:lstStyle/>
          <a:p>
            <a:r>
              <a:rPr lang="en-US" sz="2800" b="1" dirty="0" smtClean="0">
                <a:latin typeface="Arial" charset="0"/>
                <a:ea typeface="Arial" charset="0"/>
                <a:cs typeface="Arial" charset="0"/>
              </a:rPr>
              <a:t>Figure 2. </a:t>
            </a:r>
            <a:r>
              <a:rPr lang="en-US" sz="2800" dirty="0" smtClean="0">
                <a:latin typeface="Arial" charset="0"/>
                <a:ea typeface="Arial" charset="0"/>
                <a:cs typeface="Arial" charset="0"/>
              </a:rPr>
              <a:t>Number of proxy variants in each of the 63 BMD loci.</a:t>
            </a:r>
            <a:endParaRPr lang="en-US" sz="2800" dirty="0">
              <a:latin typeface="Arial" charset="0"/>
              <a:ea typeface="Arial" charset="0"/>
              <a:cs typeface="Arial" charset="0"/>
            </a:endParaRPr>
          </a:p>
        </p:txBody>
      </p:sp>
      <p:sp>
        <p:nvSpPr>
          <p:cNvPr id="52" name="TextBox 51"/>
          <p:cNvSpPr txBox="1"/>
          <p:nvPr/>
        </p:nvSpPr>
        <p:spPr>
          <a:xfrm>
            <a:off x="8523688" y="-73197"/>
            <a:ext cx="34137600" cy="1323439"/>
          </a:xfrm>
          <a:prstGeom prst="rect">
            <a:avLst/>
          </a:prstGeom>
          <a:noFill/>
        </p:spPr>
        <p:txBody>
          <a:bodyPr wrap="square" rtlCol="0">
            <a:spAutoFit/>
          </a:bodyPr>
          <a:lstStyle/>
          <a:p>
            <a:pPr algn="ctr"/>
            <a:r>
              <a:rPr lang="en-US" sz="8000" b="1" dirty="0">
                <a:latin typeface="Arial" charset="0"/>
                <a:ea typeface="Arial" charset="0"/>
                <a:cs typeface="Arial" charset="0"/>
              </a:rPr>
              <a:t>Prediction of Putative Causal Variants and Genes at BMD GWAS Loci</a:t>
            </a:r>
            <a:endParaRPr lang="en-US" sz="8000" dirty="0">
              <a:latin typeface="Arial" charset="0"/>
              <a:ea typeface="Arial" charset="0"/>
              <a:cs typeface="Arial" charset="0"/>
            </a:endParaRPr>
          </a:p>
        </p:txBody>
      </p:sp>
      <p:sp>
        <p:nvSpPr>
          <p:cNvPr id="53" name="TextBox 52"/>
          <p:cNvSpPr txBox="1"/>
          <p:nvPr/>
        </p:nvSpPr>
        <p:spPr>
          <a:xfrm>
            <a:off x="8274418" y="1059896"/>
            <a:ext cx="34137600" cy="1145698"/>
          </a:xfrm>
          <a:prstGeom prst="rect">
            <a:avLst/>
          </a:prstGeom>
          <a:noFill/>
        </p:spPr>
        <p:txBody>
          <a:bodyPr wrap="square" rtlCol="0">
            <a:spAutoFit/>
          </a:bodyPr>
          <a:lstStyle/>
          <a:p>
            <a:pPr algn="ctr"/>
            <a:r>
              <a:rPr lang="en-US" sz="6600" dirty="0">
                <a:latin typeface="Arial" charset="0"/>
                <a:ea typeface="Arial" charset="0"/>
                <a:cs typeface="Arial" charset="0"/>
              </a:rPr>
              <a:t>Basel Al-Barghouthi</a:t>
            </a:r>
            <a:r>
              <a:rPr lang="en-US" sz="6600" baseline="30000" dirty="0">
                <a:latin typeface="Arial" charset="0"/>
                <a:ea typeface="Arial" charset="0"/>
                <a:cs typeface="Arial" charset="0"/>
              </a:rPr>
              <a:t>1</a:t>
            </a:r>
            <a:r>
              <a:rPr lang="en-US" sz="6600" dirty="0">
                <a:latin typeface="Arial" charset="0"/>
                <a:ea typeface="Arial" charset="0"/>
                <a:cs typeface="Arial" charset="0"/>
              </a:rPr>
              <a:t> </a:t>
            </a:r>
            <a:r>
              <a:rPr lang="en-US" sz="6600" dirty="0" smtClean="0">
                <a:latin typeface="Arial" charset="0"/>
                <a:ea typeface="Arial" charset="0"/>
                <a:cs typeface="Arial" charset="0"/>
              </a:rPr>
              <a:t>and Charles R. </a:t>
            </a:r>
            <a:r>
              <a:rPr lang="en-US" sz="6600" dirty="0">
                <a:latin typeface="Arial" charset="0"/>
                <a:ea typeface="Arial" charset="0"/>
                <a:cs typeface="Arial" charset="0"/>
              </a:rPr>
              <a:t>Farber</a:t>
            </a:r>
            <a:r>
              <a:rPr lang="en-US" sz="6600" baseline="30000" dirty="0">
                <a:latin typeface="Arial" charset="0"/>
                <a:ea typeface="Arial" charset="0"/>
                <a:cs typeface="Arial" charset="0"/>
              </a:rPr>
              <a:t>2</a:t>
            </a:r>
            <a:endParaRPr lang="en-US" sz="6600" dirty="0">
              <a:latin typeface="Arial" charset="0"/>
              <a:ea typeface="Arial" charset="0"/>
              <a:cs typeface="Arial" charset="0"/>
            </a:endParaRPr>
          </a:p>
        </p:txBody>
      </p:sp>
      <p:sp>
        <p:nvSpPr>
          <p:cNvPr id="54" name="TextBox 53"/>
          <p:cNvSpPr txBox="1"/>
          <p:nvPr/>
        </p:nvSpPr>
        <p:spPr>
          <a:xfrm>
            <a:off x="8274418" y="2027114"/>
            <a:ext cx="34137600" cy="2103268"/>
          </a:xfrm>
          <a:prstGeom prst="rect">
            <a:avLst/>
          </a:prstGeom>
          <a:noFill/>
        </p:spPr>
        <p:txBody>
          <a:bodyPr wrap="square" rtlCol="0">
            <a:spAutoFit/>
          </a:bodyPr>
          <a:lstStyle/>
          <a:p>
            <a:pPr algn="ctr"/>
            <a:r>
              <a:rPr lang="en-US" sz="4356" baseline="30000" dirty="0">
                <a:latin typeface="Arial" charset="0"/>
                <a:ea typeface="Arial" charset="0"/>
                <a:cs typeface="Arial" charset="0"/>
              </a:rPr>
              <a:t>1 </a:t>
            </a:r>
            <a:r>
              <a:rPr lang="en-US" sz="4356" dirty="0">
                <a:latin typeface="Arial" charset="0"/>
                <a:ea typeface="Arial" charset="0"/>
                <a:cs typeface="Arial" charset="0"/>
              </a:rPr>
              <a:t>Center for Public Health Genomics &amp; Department of Biochemistry &amp; Molecular Genetics, School of Medicine, University of Virginia, United </a:t>
            </a:r>
            <a:r>
              <a:rPr lang="en-US" sz="4356" dirty="0" smtClean="0">
                <a:latin typeface="Arial" charset="0"/>
                <a:ea typeface="Arial" charset="0"/>
                <a:cs typeface="Arial" charset="0"/>
              </a:rPr>
              <a:t>States</a:t>
            </a:r>
            <a:r>
              <a:rPr lang="en-US" sz="4356" dirty="0">
                <a:latin typeface="Arial" charset="0"/>
                <a:ea typeface="Arial" charset="0"/>
                <a:cs typeface="Arial" charset="0"/>
              </a:rPr>
              <a:t>, </a:t>
            </a:r>
            <a:r>
              <a:rPr lang="en-US" sz="4356" baseline="30000" dirty="0">
                <a:latin typeface="Arial" charset="0"/>
                <a:ea typeface="Arial" charset="0"/>
                <a:cs typeface="Arial" charset="0"/>
              </a:rPr>
              <a:t>2 </a:t>
            </a:r>
            <a:r>
              <a:rPr lang="en-US" sz="4356" dirty="0">
                <a:latin typeface="Arial" charset="0"/>
                <a:ea typeface="Arial" charset="0"/>
                <a:cs typeface="Arial" charset="0"/>
              </a:rPr>
              <a:t>Center for Public Health Genomics &amp; Departments of Public Health Sciences &amp; Biochemistry &amp; Molecular Genetics, School of Medicine, University of Virginia, United States</a:t>
            </a:r>
          </a:p>
        </p:txBody>
      </p:sp>
      <p:sp>
        <p:nvSpPr>
          <p:cNvPr id="56" name="TextBox 55"/>
          <p:cNvSpPr txBox="1"/>
          <p:nvPr/>
        </p:nvSpPr>
        <p:spPr>
          <a:xfrm>
            <a:off x="739221" y="21026572"/>
            <a:ext cx="14364156" cy="3539430"/>
          </a:xfrm>
          <a:prstGeom prst="rect">
            <a:avLst/>
          </a:prstGeom>
          <a:noFill/>
        </p:spPr>
        <p:txBody>
          <a:bodyPr wrap="square" rtlCol="0">
            <a:spAutoFit/>
          </a:bodyPr>
          <a:lstStyle/>
          <a:p>
            <a:r>
              <a:rPr lang="en-US" sz="2800" b="1" dirty="0" smtClean="0">
                <a:latin typeface="Arial" charset="0"/>
                <a:ea typeface="Arial" charset="0"/>
                <a:cs typeface="Arial" charset="0"/>
              </a:rPr>
              <a:t>Figure 1. Overview of the data and analyses used to prioritize variants and genes</a:t>
            </a:r>
            <a:r>
              <a:rPr lang="en-US" sz="2800" dirty="0" smtClean="0">
                <a:latin typeface="Arial" charset="0"/>
                <a:ea typeface="Arial" charset="0"/>
                <a:cs typeface="Arial" charset="0"/>
              </a:rPr>
              <a:t>. A variant library was assembled by identifying variants in strong linkage disequilibrium (LD, r</a:t>
            </a:r>
            <a:r>
              <a:rPr lang="en-US" sz="2800" baseline="30000" dirty="0" smtClean="0">
                <a:latin typeface="Arial" charset="0"/>
                <a:ea typeface="Arial" charset="0"/>
                <a:cs typeface="Arial" charset="0"/>
              </a:rPr>
              <a:t>2</a:t>
            </a:r>
            <a:r>
              <a:rPr lang="en-US" sz="2800" dirty="0" smtClean="0">
                <a:latin typeface="Arial" charset="0"/>
                <a:ea typeface="Arial" charset="0"/>
                <a:cs typeface="Arial" charset="0"/>
              </a:rPr>
              <a:t> &gt; 0.8, 1000 Genomes Project – Phase 3 (The 1000 Genomes Project Consortium, 2015)) with GWAS lead SNPs. The variants were annotated based on location and their potential functional impact as well as their overlap with putative regulatory elements. Expression quantitative trait loci (eQTL)</a:t>
            </a:r>
            <a:r>
              <a:rPr lang="en-US" sz="2800" dirty="0">
                <a:latin typeface="Arial" charset="0"/>
                <a:ea typeface="Arial" charset="0"/>
                <a:cs typeface="Arial" charset="0"/>
              </a:rPr>
              <a:t> </a:t>
            </a:r>
            <a:r>
              <a:rPr lang="en-US" sz="2800" dirty="0" smtClean="0">
                <a:latin typeface="Arial" charset="0"/>
                <a:ea typeface="Arial" charset="0"/>
                <a:cs typeface="Arial" charset="0"/>
              </a:rPr>
              <a:t>information from the </a:t>
            </a:r>
            <a:r>
              <a:rPr lang="en-US" sz="2800" dirty="0" err="1" smtClean="0">
                <a:latin typeface="Arial" charset="0"/>
                <a:ea typeface="Arial" charset="0"/>
                <a:cs typeface="Arial" charset="0"/>
              </a:rPr>
              <a:t>GTEx</a:t>
            </a:r>
            <a:r>
              <a:rPr lang="en-US" sz="2800" dirty="0" smtClean="0">
                <a:latin typeface="Arial" charset="0"/>
                <a:ea typeface="Arial" charset="0"/>
                <a:cs typeface="Arial" charset="0"/>
              </a:rPr>
              <a:t> project (Lonsdale et al., 2013) was used to identify genes whose expression was influenced by the same variants associated with BMD.</a:t>
            </a:r>
            <a:endParaRPr lang="en-US" sz="2800" dirty="0">
              <a:latin typeface="Arial" charset="0"/>
              <a:ea typeface="Arial" charset="0"/>
              <a:cs typeface="Arial" charset="0"/>
            </a:endParaRPr>
          </a:p>
        </p:txBody>
      </p:sp>
      <p:sp>
        <p:nvSpPr>
          <p:cNvPr id="57" name="TextBox 56"/>
          <p:cNvSpPr txBox="1"/>
          <p:nvPr/>
        </p:nvSpPr>
        <p:spPr>
          <a:xfrm>
            <a:off x="16401502" y="5057806"/>
            <a:ext cx="14826789" cy="2400657"/>
          </a:xfrm>
          <a:prstGeom prst="rect">
            <a:avLst/>
          </a:prstGeom>
          <a:noFill/>
        </p:spPr>
        <p:txBody>
          <a:bodyPr wrap="square" rtlCol="0">
            <a:spAutoFit/>
          </a:bodyPr>
          <a:lstStyle/>
          <a:p>
            <a:r>
              <a:rPr lang="en-US" sz="3000" dirty="0" smtClean="0">
                <a:latin typeface="Arial" charset="0"/>
                <a:ea typeface="Arial" charset="0"/>
                <a:cs typeface="Arial" charset="0"/>
              </a:rPr>
              <a:t>The proxies were annotated based on their genomic locations and functions (</a:t>
            </a:r>
            <a:r>
              <a:rPr lang="en-US" sz="3000" b="1" dirty="0" smtClean="0">
                <a:latin typeface="Arial" charset="0"/>
                <a:ea typeface="Arial" charset="0"/>
                <a:cs typeface="Arial" charset="0"/>
              </a:rPr>
              <a:t>Figure 3)</a:t>
            </a:r>
            <a:r>
              <a:rPr lang="en-US" sz="3000" dirty="0" smtClean="0">
                <a:latin typeface="Arial" charset="0"/>
                <a:ea typeface="Arial" charset="0"/>
                <a:cs typeface="Arial" charset="0"/>
              </a:rPr>
              <a:t>.  Sixteen proxy variants were nonsynonymous mutations, with only one proxy predicted by SIFT and PolyPhen2 to impact protein function. Approximately 98% of the proxies were non-coding, suggesting that the main drivers of BMD associations are variants impacting gene regulation.</a:t>
            </a:r>
            <a:endParaRPr lang="en-US" sz="3000" dirty="0">
              <a:latin typeface="Arial" charset="0"/>
              <a:ea typeface="Arial" charset="0"/>
              <a:cs typeface="Arial" charset="0"/>
            </a:endParaRPr>
          </a:p>
        </p:txBody>
      </p:sp>
      <p:sp>
        <p:nvSpPr>
          <p:cNvPr id="59" name="TextBox 58"/>
          <p:cNvSpPr txBox="1"/>
          <p:nvPr/>
        </p:nvSpPr>
        <p:spPr>
          <a:xfrm>
            <a:off x="16401501" y="17701107"/>
            <a:ext cx="14826789" cy="3785652"/>
          </a:xfrm>
          <a:prstGeom prst="rect">
            <a:avLst/>
          </a:prstGeom>
          <a:noFill/>
        </p:spPr>
        <p:txBody>
          <a:bodyPr wrap="square" rtlCol="0">
            <a:spAutoFit/>
          </a:bodyPr>
          <a:lstStyle/>
          <a:p>
            <a:r>
              <a:rPr lang="en-US" sz="3000" dirty="0">
                <a:latin typeface="Arial" charset="0"/>
                <a:ea typeface="Arial" charset="0"/>
                <a:cs typeface="Arial" charset="0"/>
              </a:rPr>
              <a:t>Variants located within regulatory elements have the potential to alter their </a:t>
            </a:r>
            <a:r>
              <a:rPr lang="en-US" sz="3000" dirty="0" smtClean="0">
                <a:latin typeface="Arial" charset="0"/>
                <a:ea typeface="Arial" charset="0"/>
                <a:cs typeface="Arial" charset="0"/>
              </a:rPr>
              <a:t>activity and, subsequently, </a:t>
            </a:r>
            <a:r>
              <a:rPr lang="en-US" sz="3000" dirty="0">
                <a:latin typeface="Arial" charset="0"/>
                <a:ea typeface="Arial" charset="0"/>
                <a:cs typeface="Arial" charset="0"/>
              </a:rPr>
              <a:t>gene expression </a:t>
            </a:r>
            <a:r>
              <a:rPr lang="en-US" sz="3000" dirty="0" smtClean="0">
                <a:latin typeface="Arial" charset="0"/>
                <a:ea typeface="Arial" charset="0"/>
                <a:cs typeface="Arial" charset="0"/>
              </a:rPr>
              <a:t>(Lowe Jr. &amp; Reddy, 2015). </a:t>
            </a:r>
            <a:r>
              <a:rPr lang="en-US" sz="3000" dirty="0">
                <a:latin typeface="Arial" charset="0"/>
                <a:ea typeface="Arial" charset="0"/>
                <a:cs typeface="Arial" charset="0"/>
              </a:rPr>
              <a:t>Therefore, to identify proxies potentially impacting gene regulation, we identified proxies overlapping active regulatory elements (i.e. promoters and enhancers) using </a:t>
            </a:r>
            <a:r>
              <a:rPr lang="en-US" sz="3000" dirty="0" smtClean="0">
                <a:latin typeface="Arial" charset="0"/>
                <a:ea typeface="Arial" charset="0"/>
                <a:cs typeface="Arial" charset="0"/>
              </a:rPr>
              <a:t>Roadmap </a:t>
            </a:r>
            <a:r>
              <a:rPr lang="en-US" sz="3000" dirty="0" err="1" smtClean="0">
                <a:latin typeface="Arial" charset="0"/>
                <a:ea typeface="Arial" charset="0"/>
                <a:cs typeface="Arial" charset="0"/>
              </a:rPr>
              <a:t>Epigenomics</a:t>
            </a:r>
            <a:r>
              <a:rPr lang="en-US" sz="3000" dirty="0" smtClean="0">
                <a:latin typeface="Arial" charset="0"/>
                <a:ea typeface="Arial" charset="0"/>
                <a:cs typeface="Arial" charset="0"/>
              </a:rPr>
              <a:t> chromatin </a:t>
            </a:r>
            <a:r>
              <a:rPr lang="en-US" sz="3000" dirty="0">
                <a:latin typeface="Arial" charset="0"/>
                <a:ea typeface="Arial" charset="0"/>
                <a:cs typeface="Arial" charset="0"/>
              </a:rPr>
              <a:t>state maps </a:t>
            </a:r>
            <a:r>
              <a:rPr lang="en-US" sz="3000" dirty="0" smtClean="0">
                <a:latin typeface="Arial" charset="0"/>
                <a:ea typeface="Arial" charset="0"/>
                <a:cs typeface="Arial" charset="0"/>
              </a:rPr>
              <a:t>(Roadmap </a:t>
            </a:r>
            <a:r>
              <a:rPr lang="en-US" sz="3000" dirty="0" err="1" smtClean="0">
                <a:latin typeface="Arial" charset="0"/>
                <a:ea typeface="Arial" charset="0"/>
                <a:cs typeface="Arial" charset="0"/>
              </a:rPr>
              <a:t>Epigenomics</a:t>
            </a:r>
            <a:r>
              <a:rPr lang="en-US" sz="3000" dirty="0" smtClean="0">
                <a:latin typeface="Arial" charset="0"/>
                <a:ea typeface="Arial" charset="0"/>
                <a:cs typeface="Arial" charset="0"/>
              </a:rPr>
              <a:t> Consortium et al., 2015) data </a:t>
            </a:r>
            <a:r>
              <a:rPr lang="en-US" sz="3000" dirty="0">
                <a:latin typeface="Arial" charset="0"/>
                <a:ea typeface="Arial" charset="0"/>
                <a:cs typeface="Arial" charset="0"/>
              </a:rPr>
              <a:t>for 127 cell lines. Cell lines with the highest number of overlap were those of </a:t>
            </a:r>
            <a:r>
              <a:rPr lang="en-US" sz="3000" dirty="0" smtClean="0">
                <a:latin typeface="Arial" charset="0"/>
                <a:ea typeface="Arial" charset="0"/>
                <a:cs typeface="Arial" charset="0"/>
              </a:rPr>
              <a:t>mesenchymal </a:t>
            </a:r>
            <a:r>
              <a:rPr lang="en-US" sz="3000" dirty="0">
                <a:latin typeface="Arial" charset="0"/>
                <a:ea typeface="Arial" charset="0"/>
                <a:cs typeface="Arial" charset="0"/>
              </a:rPr>
              <a:t>origin, including primary </a:t>
            </a:r>
            <a:r>
              <a:rPr lang="en-US" sz="3000" dirty="0" smtClean="0">
                <a:latin typeface="Arial" charset="0"/>
                <a:ea typeface="Arial" charset="0"/>
                <a:cs typeface="Arial" charset="0"/>
              </a:rPr>
              <a:t>osteoblasts </a:t>
            </a:r>
            <a:r>
              <a:rPr lang="en-US" sz="3000" b="1" dirty="0">
                <a:latin typeface="Arial" charset="0"/>
                <a:ea typeface="Arial" charset="0"/>
                <a:cs typeface="Arial" charset="0"/>
              </a:rPr>
              <a:t>(Table 1).  </a:t>
            </a:r>
            <a:r>
              <a:rPr lang="en-US" sz="3000" dirty="0">
                <a:latin typeface="Arial" charset="0"/>
                <a:ea typeface="Arial" charset="0"/>
                <a:cs typeface="Arial" charset="0"/>
              </a:rPr>
              <a:t>In these </a:t>
            </a:r>
            <a:r>
              <a:rPr lang="en-US" sz="3000" dirty="0" smtClean="0">
                <a:latin typeface="Arial" charset="0"/>
                <a:ea typeface="Arial" charset="0"/>
                <a:cs typeface="Arial" charset="0"/>
              </a:rPr>
              <a:t>cell lines, 9.9% </a:t>
            </a:r>
            <a:r>
              <a:rPr lang="en-US" sz="3000" dirty="0">
                <a:latin typeface="Arial" charset="0"/>
                <a:ea typeface="Arial" charset="0"/>
                <a:cs typeface="Arial" charset="0"/>
              </a:rPr>
              <a:t>to </a:t>
            </a:r>
            <a:r>
              <a:rPr lang="en-US" sz="3000" dirty="0" smtClean="0">
                <a:latin typeface="Arial" charset="0"/>
                <a:ea typeface="Arial" charset="0"/>
                <a:cs typeface="Arial" charset="0"/>
              </a:rPr>
              <a:t>14.1% </a:t>
            </a:r>
            <a:r>
              <a:rPr lang="en-US" sz="3000" dirty="0">
                <a:latin typeface="Arial" charset="0"/>
                <a:ea typeface="Arial" charset="0"/>
                <a:cs typeface="Arial" charset="0"/>
              </a:rPr>
              <a:t>of variants were located in active regulatory elements. </a:t>
            </a:r>
          </a:p>
        </p:txBody>
      </p:sp>
      <p:pic>
        <p:nvPicPr>
          <p:cNvPr id="60" name="UVa_SOM_logo.png"/>
          <p:cNvPicPr/>
          <p:nvPr/>
        </p:nvPicPr>
        <p:blipFill>
          <a:blip r:embed="rId4">
            <a:extLst/>
          </a:blip>
          <a:stretch>
            <a:fillRect/>
          </a:stretch>
        </p:blipFill>
        <p:spPr>
          <a:xfrm>
            <a:off x="739221" y="429871"/>
            <a:ext cx="6158153" cy="2405747"/>
          </a:xfrm>
          <a:prstGeom prst="rect">
            <a:avLst/>
          </a:prstGeom>
          <a:ln w="3175">
            <a:noFill/>
            <a:miter lim="400000"/>
          </a:ln>
          <a:effectLst>
            <a:softEdge rad="0"/>
          </a:effectLst>
        </p:spPr>
      </p:pic>
      <p:pic>
        <p:nvPicPr>
          <p:cNvPr id="61" name="UVa_CPHG_logo.png"/>
          <p:cNvPicPr/>
          <p:nvPr/>
        </p:nvPicPr>
        <p:blipFill>
          <a:blip r:embed="rId5">
            <a:extLst/>
          </a:blip>
          <a:stretch>
            <a:fillRect/>
          </a:stretch>
        </p:blipFill>
        <p:spPr>
          <a:xfrm>
            <a:off x="44287602" y="422185"/>
            <a:ext cx="6092665" cy="2413433"/>
          </a:xfrm>
          <a:prstGeom prst="rect">
            <a:avLst/>
          </a:prstGeom>
          <a:ln w="3175">
            <a:miter lim="400000"/>
          </a:ln>
        </p:spPr>
      </p:pic>
      <p:sp>
        <p:nvSpPr>
          <p:cNvPr id="62" name="TextBox 61"/>
          <p:cNvSpPr txBox="1"/>
          <p:nvPr/>
        </p:nvSpPr>
        <p:spPr>
          <a:xfrm>
            <a:off x="21094049" y="15831380"/>
            <a:ext cx="9054325" cy="1384995"/>
          </a:xfrm>
          <a:prstGeom prst="rect">
            <a:avLst/>
          </a:prstGeom>
          <a:noFill/>
        </p:spPr>
        <p:txBody>
          <a:bodyPr wrap="square" rtlCol="0">
            <a:spAutoFit/>
          </a:bodyPr>
          <a:lstStyle/>
          <a:p>
            <a:r>
              <a:rPr lang="en-US" sz="2800" b="1" dirty="0" smtClean="0">
                <a:latin typeface="Arial" charset="0"/>
                <a:ea typeface="Arial" charset="0"/>
                <a:cs typeface="Arial" charset="0"/>
              </a:rPr>
              <a:t>Figure 3. Annotation of proxy variants</a:t>
            </a:r>
            <a:r>
              <a:rPr lang="en-US" sz="2800" dirty="0" smtClean="0">
                <a:latin typeface="Arial" charset="0"/>
                <a:ea typeface="Arial" charset="0"/>
                <a:cs typeface="Arial" charset="0"/>
              </a:rPr>
              <a:t>. The majority of the variants are in non-coding regions, while only 16 variants are nonsynonymous mutations.</a:t>
            </a:r>
            <a:endParaRPr lang="en-US" sz="2800" dirty="0">
              <a:latin typeface="Arial" charset="0"/>
              <a:ea typeface="Arial" charset="0"/>
              <a:cs typeface="Arial" charset="0"/>
            </a:endParaRPr>
          </a:p>
        </p:txBody>
      </p:sp>
      <p:sp>
        <p:nvSpPr>
          <p:cNvPr id="67" name="TextBox 66"/>
          <p:cNvSpPr txBox="1"/>
          <p:nvPr/>
        </p:nvSpPr>
        <p:spPr>
          <a:xfrm>
            <a:off x="23679628" y="26964897"/>
            <a:ext cx="7548661" cy="9325630"/>
          </a:xfrm>
          <a:prstGeom prst="rect">
            <a:avLst/>
          </a:prstGeom>
          <a:noFill/>
        </p:spPr>
        <p:txBody>
          <a:bodyPr wrap="square" rtlCol="0">
            <a:spAutoFit/>
          </a:bodyPr>
          <a:lstStyle/>
          <a:p>
            <a:r>
              <a:rPr lang="en-US" sz="3000" dirty="0" smtClean="0">
                <a:latin typeface="Arial" charset="0"/>
                <a:ea typeface="Arial" charset="0"/>
                <a:cs typeface="Arial" charset="0"/>
              </a:rPr>
              <a:t>eQTL </a:t>
            </a:r>
            <a:r>
              <a:rPr lang="en-US" sz="3000" dirty="0" err="1" smtClean="0">
                <a:latin typeface="Arial" charset="0"/>
                <a:ea typeface="Arial" charset="0"/>
                <a:cs typeface="Arial" charset="0"/>
              </a:rPr>
              <a:t>colocalization</a:t>
            </a:r>
            <a:r>
              <a:rPr lang="en-US" sz="3000" dirty="0" smtClean="0">
                <a:latin typeface="Arial" charset="0"/>
                <a:ea typeface="Arial" charset="0"/>
                <a:cs typeface="Arial" charset="0"/>
              </a:rPr>
              <a:t> analysis (</a:t>
            </a:r>
            <a:r>
              <a:rPr lang="en-US" sz="3000" dirty="0" err="1" smtClean="0">
                <a:latin typeface="Arial" charset="0"/>
                <a:ea typeface="Arial" charset="0"/>
                <a:cs typeface="Arial" charset="0"/>
              </a:rPr>
              <a:t>Plagnol</a:t>
            </a:r>
            <a:r>
              <a:rPr lang="en-US" sz="3000" dirty="0" smtClean="0">
                <a:latin typeface="Arial" charset="0"/>
                <a:ea typeface="Arial" charset="0"/>
                <a:cs typeface="Arial" charset="0"/>
              </a:rPr>
              <a:t> et al., 2009) </a:t>
            </a:r>
            <a:r>
              <a:rPr lang="en-US" sz="3000" dirty="0">
                <a:latin typeface="Arial" charset="0"/>
                <a:ea typeface="Arial" charset="0"/>
                <a:cs typeface="Arial" charset="0"/>
              </a:rPr>
              <a:t>was performed between our </a:t>
            </a:r>
            <a:r>
              <a:rPr lang="en-US" sz="3000" dirty="0" smtClean="0">
                <a:latin typeface="Arial" charset="0"/>
                <a:ea typeface="Arial" charset="0"/>
                <a:cs typeface="Arial" charset="0"/>
              </a:rPr>
              <a:t>variant library </a:t>
            </a:r>
            <a:r>
              <a:rPr lang="en-US" sz="3000" dirty="0">
                <a:latin typeface="Arial" charset="0"/>
                <a:ea typeface="Arial" charset="0"/>
                <a:cs typeface="Arial" charset="0"/>
              </a:rPr>
              <a:t>and tissue-specific </a:t>
            </a:r>
            <a:r>
              <a:rPr lang="en-US" sz="3000" dirty="0" smtClean="0">
                <a:latin typeface="Arial" charset="0"/>
                <a:ea typeface="Arial" charset="0"/>
                <a:cs typeface="Arial" charset="0"/>
              </a:rPr>
              <a:t>eQTL from </a:t>
            </a:r>
            <a:r>
              <a:rPr lang="en-US" sz="3000" dirty="0">
                <a:latin typeface="Arial" charset="0"/>
                <a:ea typeface="Arial" charset="0"/>
                <a:cs typeface="Arial" charset="0"/>
              </a:rPr>
              <a:t>the Genotype-Tissue Expression project (</a:t>
            </a:r>
            <a:r>
              <a:rPr lang="en-US" sz="3000" dirty="0" err="1">
                <a:latin typeface="Arial" charset="0"/>
                <a:ea typeface="Arial" charset="0"/>
                <a:cs typeface="Arial" charset="0"/>
              </a:rPr>
              <a:t>GTEx</a:t>
            </a:r>
            <a:r>
              <a:rPr lang="en-US" sz="3000" dirty="0">
                <a:latin typeface="Arial" charset="0"/>
                <a:ea typeface="Arial" charset="0"/>
                <a:cs typeface="Arial" charset="0"/>
              </a:rPr>
              <a:t>). </a:t>
            </a:r>
            <a:r>
              <a:rPr lang="en-US" sz="3000" dirty="0" smtClean="0">
                <a:latin typeface="Arial" charset="0"/>
                <a:ea typeface="Arial" charset="0"/>
                <a:cs typeface="Arial" charset="0"/>
              </a:rPr>
              <a:t>The </a:t>
            </a:r>
            <a:r>
              <a:rPr lang="en-US" sz="3000" dirty="0">
                <a:latin typeface="Arial" charset="0"/>
                <a:ea typeface="Arial" charset="0"/>
                <a:cs typeface="Arial" charset="0"/>
              </a:rPr>
              <a:t>analysis </a:t>
            </a:r>
            <a:r>
              <a:rPr lang="en-US" sz="3000" dirty="0" smtClean="0">
                <a:latin typeface="Arial" charset="0"/>
                <a:ea typeface="Arial" charset="0"/>
                <a:cs typeface="Arial" charset="0"/>
              </a:rPr>
              <a:t>returned </a:t>
            </a:r>
            <a:r>
              <a:rPr lang="en-US" sz="3000" dirty="0">
                <a:latin typeface="Arial" charset="0"/>
                <a:ea typeface="Arial" charset="0"/>
                <a:cs typeface="Arial" charset="0"/>
              </a:rPr>
              <a:t>probabilities </a:t>
            </a:r>
            <a:r>
              <a:rPr lang="en-US" sz="3000" dirty="0" smtClean="0">
                <a:latin typeface="Arial" charset="0"/>
                <a:ea typeface="Arial" charset="0"/>
                <a:cs typeface="Arial" charset="0"/>
              </a:rPr>
              <a:t>of a shared causal variant affecting </a:t>
            </a:r>
            <a:r>
              <a:rPr lang="en-US" sz="3000" dirty="0" err="1" smtClean="0">
                <a:latin typeface="Arial" charset="0"/>
                <a:ea typeface="Arial" charset="0"/>
                <a:cs typeface="Arial" charset="0"/>
              </a:rPr>
              <a:t>eQTL</a:t>
            </a:r>
            <a:r>
              <a:rPr lang="en-US" sz="3000" dirty="0" smtClean="0">
                <a:latin typeface="Arial" charset="0"/>
                <a:ea typeface="Arial" charset="0"/>
                <a:cs typeface="Arial" charset="0"/>
              </a:rPr>
              <a:t> and BMD. The analysis identified 163 </a:t>
            </a:r>
            <a:r>
              <a:rPr lang="en-US" sz="3000" dirty="0" err="1" smtClean="0">
                <a:latin typeface="Arial" charset="0"/>
                <a:ea typeface="Arial" charset="0"/>
                <a:cs typeface="Arial" charset="0"/>
              </a:rPr>
              <a:t>colocalizing</a:t>
            </a:r>
            <a:r>
              <a:rPr lang="en-US" sz="3000" dirty="0" smtClean="0">
                <a:latin typeface="Arial" charset="0"/>
                <a:ea typeface="Arial" charset="0"/>
                <a:cs typeface="Arial" charset="0"/>
              </a:rPr>
              <a:t> eQTL </a:t>
            </a:r>
            <a:r>
              <a:rPr lang="en-US" sz="3000" dirty="0">
                <a:latin typeface="Arial" charset="0"/>
                <a:ea typeface="Arial" charset="0"/>
                <a:cs typeface="Arial" charset="0"/>
              </a:rPr>
              <a:t>in 33 </a:t>
            </a:r>
            <a:r>
              <a:rPr lang="en-US" sz="3000" dirty="0" smtClean="0">
                <a:latin typeface="Arial" charset="0"/>
                <a:ea typeface="Arial" charset="0"/>
                <a:cs typeface="Arial" charset="0"/>
              </a:rPr>
              <a:t>genes, across 38 tissues (</a:t>
            </a:r>
            <a:r>
              <a:rPr lang="en-US" sz="3000" b="1" dirty="0" smtClean="0">
                <a:latin typeface="Arial" charset="0"/>
                <a:ea typeface="Arial" charset="0"/>
                <a:cs typeface="Arial" charset="0"/>
              </a:rPr>
              <a:t>Table 2</a:t>
            </a:r>
            <a:r>
              <a:rPr lang="en-US" sz="3000" dirty="0" smtClean="0">
                <a:latin typeface="Arial" charset="0"/>
                <a:ea typeface="Arial" charset="0"/>
                <a:cs typeface="Arial" charset="0"/>
              </a:rPr>
              <a:t>).</a:t>
            </a:r>
          </a:p>
          <a:p>
            <a:endParaRPr lang="en-US" sz="3000" dirty="0" smtClean="0">
              <a:latin typeface="Arial" charset="0"/>
              <a:ea typeface="Arial" charset="0"/>
              <a:cs typeface="Arial" charset="0"/>
            </a:endParaRPr>
          </a:p>
          <a:p>
            <a:r>
              <a:rPr lang="en-US" sz="3000" dirty="0" smtClean="0">
                <a:latin typeface="Arial" charset="0"/>
                <a:ea typeface="Arial" charset="0"/>
                <a:cs typeface="Arial" charset="0"/>
              </a:rPr>
              <a:t>To demonstrate the utility of our analysis, we focused on a BMD GWAS locus on chromosome 12. In the locus, TMEM263 (also known as c12orf23) and AK055712 were identified as being regulated by colocalizing eQTL (</a:t>
            </a:r>
            <a:r>
              <a:rPr lang="en-US" sz="3000" b="1" dirty="0" smtClean="0">
                <a:latin typeface="Arial" charset="0"/>
                <a:ea typeface="Arial" charset="0"/>
                <a:cs typeface="Arial" charset="0"/>
              </a:rPr>
              <a:t>Figure 4</a:t>
            </a:r>
            <a:r>
              <a:rPr lang="en-US" sz="3000" dirty="0" smtClean="0">
                <a:latin typeface="Arial" charset="0"/>
                <a:ea typeface="Arial" charset="0"/>
                <a:cs typeface="Arial" charset="0"/>
              </a:rPr>
              <a:t>). Of the 74 variants in the interval defined by LD, 18 overlapped active regulatory elements in osteoblasts and are, therefore, high-priority potentially causal variants (</a:t>
            </a:r>
            <a:r>
              <a:rPr lang="en-US" sz="3000" b="1" dirty="0" smtClean="0">
                <a:latin typeface="Arial" charset="0"/>
                <a:ea typeface="Arial" charset="0"/>
                <a:cs typeface="Arial" charset="0"/>
              </a:rPr>
              <a:t>Figure 5</a:t>
            </a:r>
            <a:r>
              <a:rPr lang="en-US" sz="3000" dirty="0" smtClean="0">
                <a:latin typeface="Arial" charset="0"/>
                <a:ea typeface="Arial" charset="0"/>
                <a:cs typeface="Arial" charset="0"/>
              </a:rPr>
              <a:t>).</a:t>
            </a:r>
            <a:endParaRPr lang="en-US" sz="3000" dirty="0">
              <a:latin typeface="Arial" charset="0"/>
              <a:ea typeface="Arial" charset="0"/>
              <a:cs typeface="Arial" charset="0"/>
            </a:endParaRPr>
          </a:p>
        </p:txBody>
      </p:sp>
      <p:sp>
        <p:nvSpPr>
          <p:cNvPr id="68" name="TextBox 67"/>
          <p:cNvSpPr txBox="1"/>
          <p:nvPr/>
        </p:nvSpPr>
        <p:spPr>
          <a:xfrm>
            <a:off x="42229615" y="13368039"/>
            <a:ext cx="7206169" cy="3970318"/>
          </a:xfrm>
          <a:prstGeom prst="rect">
            <a:avLst/>
          </a:prstGeom>
          <a:noFill/>
        </p:spPr>
        <p:txBody>
          <a:bodyPr wrap="square" rtlCol="0">
            <a:spAutoFit/>
          </a:bodyPr>
          <a:lstStyle/>
          <a:p>
            <a:r>
              <a:rPr lang="en-US" sz="2800" b="1" dirty="0" smtClean="0">
                <a:latin typeface="Arial" charset="0"/>
                <a:ea typeface="Arial" charset="0"/>
                <a:cs typeface="Arial" charset="0"/>
              </a:rPr>
              <a:t>Figure 4.</a:t>
            </a:r>
          </a:p>
          <a:p>
            <a:r>
              <a:rPr lang="en-US" sz="2800" dirty="0" smtClean="0">
                <a:latin typeface="Arial" charset="0"/>
                <a:ea typeface="Arial" charset="0"/>
                <a:cs typeface="Arial" charset="0"/>
              </a:rPr>
              <a:t>eQTL </a:t>
            </a:r>
            <a:r>
              <a:rPr lang="en-US" sz="2800" dirty="0" err="1" smtClean="0">
                <a:latin typeface="Arial" charset="0"/>
                <a:ea typeface="Arial" charset="0"/>
                <a:cs typeface="Arial" charset="0"/>
              </a:rPr>
              <a:t>colocalization</a:t>
            </a:r>
            <a:r>
              <a:rPr lang="en-US" sz="2800" dirty="0" smtClean="0">
                <a:latin typeface="Arial" charset="0"/>
                <a:ea typeface="Arial" charset="0"/>
                <a:cs typeface="Arial" charset="0"/>
              </a:rPr>
              <a:t> for TMEM263 (top row left, the posterior probability (PP) of the eQTL and BMD GWAS being due to a single shared variant was</a:t>
            </a:r>
            <a:r>
              <a:rPr lang="en-US" sz="2800" dirty="0">
                <a:latin typeface="Arial" charset="0"/>
                <a:ea typeface="Arial" charset="0"/>
                <a:cs typeface="Arial" charset="0"/>
              </a:rPr>
              <a:t> </a:t>
            </a:r>
            <a:r>
              <a:rPr lang="en-US" sz="2800" dirty="0" smtClean="0">
                <a:latin typeface="Arial" charset="0"/>
                <a:ea typeface="Arial" charset="0"/>
                <a:cs typeface="Arial" charset="0"/>
              </a:rPr>
              <a:t>97%) and AK055712 (bottom row, PP = 96%) with femoral neck BMD (top row right). AK055712 is denoted by the blue highlighted column in the bottom row (~1.4 kb upstream of TMEM263).</a:t>
            </a:r>
            <a:endParaRPr lang="en-US" sz="2800" dirty="0">
              <a:latin typeface="Arial" charset="0"/>
              <a:ea typeface="Arial" charset="0"/>
              <a:cs typeface="Arial" charset="0"/>
            </a:endParaRPr>
          </a:p>
        </p:txBody>
      </p:sp>
      <p:sp>
        <p:nvSpPr>
          <p:cNvPr id="71" name="TextBox 70"/>
          <p:cNvSpPr txBox="1"/>
          <p:nvPr/>
        </p:nvSpPr>
        <p:spPr>
          <a:xfrm>
            <a:off x="32542662" y="30726064"/>
            <a:ext cx="17680095" cy="1938992"/>
          </a:xfrm>
          <a:prstGeom prst="rect">
            <a:avLst/>
          </a:prstGeom>
          <a:noFill/>
        </p:spPr>
        <p:txBody>
          <a:bodyPr wrap="square" rtlCol="0">
            <a:spAutoFit/>
          </a:bodyPr>
          <a:lstStyle/>
          <a:p>
            <a:r>
              <a:rPr lang="en-US" sz="3000" b="1" dirty="0" smtClean="0">
                <a:latin typeface="Arial" charset="0"/>
                <a:ea typeface="Arial" charset="0"/>
                <a:cs typeface="Arial" charset="0"/>
              </a:rPr>
              <a:t>Conclusions:</a:t>
            </a:r>
          </a:p>
          <a:p>
            <a:r>
              <a:rPr lang="en-US" sz="3000" dirty="0" smtClean="0">
                <a:latin typeface="Arial" charset="0"/>
                <a:ea typeface="Arial" charset="0"/>
                <a:cs typeface="Arial" charset="0"/>
              </a:rPr>
              <a:t>By incorporating genomic and </a:t>
            </a:r>
            <a:r>
              <a:rPr lang="en-US" sz="3000" dirty="0" err="1" smtClean="0">
                <a:latin typeface="Arial" charset="0"/>
                <a:ea typeface="Arial" charset="0"/>
                <a:cs typeface="Arial" charset="0"/>
              </a:rPr>
              <a:t>epigenomic</a:t>
            </a:r>
            <a:r>
              <a:rPr lang="en-US" sz="3000" dirty="0" smtClean="0">
                <a:latin typeface="Arial" charset="0"/>
                <a:ea typeface="Arial" charset="0"/>
                <a:cs typeface="Arial" charset="0"/>
              </a:rPr>
              <a:t> annotation of variants identified BMD GWAS, and performing eQTL </a:t>
            </a:r>
            <a:r>
              <a:rPr lang="en-US" sz="3000" dirty="0" err="1" smtClean="0">
                <a:latin typeface="Arial" charset="0"/>
                <a:ea typeface="Arial" charset="0"/>
                <a:cs typeface="Arial" charset="0"/>
              </a:rPr>
              <a:t>colocalization</a:t>
            </a:r>
            <a:r>
              <a:rPr lang="en-US" sz="3000" dirty="0" smtClean="0">
                <a:latin typeface="Arial" charset="0"/>
                <a:ea typeface="Arial" charset="0"/>
                <a:cs typeface="Arial" charset="0"/>
              </a:rPr>
              <a:t> analysis, we have identified a set of genes and variants potentially responsible for BMD GWAS associations.</a:t>
            </a:r>
            <a:endParaRPr lang="en-US" sz="3000" dirty="0">
              <a:latin typeface="Arial" charset="0"/>
              <a:ea typeface="Arial" charset="0"/>
              <a:cs typeface="Arial" charset="0"/>
            </a:endParaRPr>
          </a:p>
        </p:txBody>
      </p:sp>
      <p:pic>
        <p:nvPicPr>
          <p:cNvPr id="72" name="Picture 71"/>
          <p:cNvPicPr>
            <a:picLocks noChangeAspect="1"/>
          </p:cNvPicPr>
          <p:nvPr/>
        </p:nvPicPr>
        <p:blipFill>
          <a:blip r:embed="rId6"/>
          <a:stretch>
            <a:fillRect/>
          </a:stretch>
        </p:blipFill>
        <p:spPr>
          <a:xfrm>
            <a:off x="41262893" y="5057806"/>
            <a:ext cx="9201732" cy="7985926"/>
          </a:xfrm>
          <a:prstGeom prst="rect">
            <a:avLst/>
          </a:prstGeom>
        </p:spPr>
      </p:pic>
      <p:pic>
        <p:nvPicPr>
          <p:cNvPr id="73" name="Picture 72"/>
          <p:cNvPicPr>
            <a:picLocks noChangeAspect="1"/>
          </p:cNvPicPr>
          <p:nvPr/>
        </p:nvPicPr>
        <p:blipFill>
          <a:blip r:embed="rId7"/>
          <a:stretch>
            <a:fillRect/>
          </a:stretch>
        </p:blipFill>
        <p:spPr>
          <a:xfrm>
            <a:off x="32260978" y="5027404"/>
            <a:ext cx="9348823" cy="8111862"/>
          </a:xfrm>
          <a:prstGeom prst="rect">
            <a:avLst/>
          </a:prstGeom>
        </p:spPr>
      </p:pic>
      <p:sp>
        <p:nvSpPr>
          <p:cNvPr id="74" name="TextBox 73"/>
          <p:cNvSpPr txBox="1"/>
          <p:nvPr/>
        </p:nvSpPr>
        <p:spPr>
          <a:xfrm>
            <a:off x="739221" y="8573698"/>
            <a:ext cx="14338756" cy="1938992"/>
          </a:xfrm>
          <a:prstGeom prst="rect">
            <a:avLst/>
          </a:prstGeom>
          <a:noFill/>
        </p:spPr>
        <p:txBody>
          <a:bodyPr wrap="square" rtlCol="0">
            <a:spAutoFit/>
          </a:bodyPr>
          <a:lstStyle/>
          <a:p>
            <a:r>
              <a:rPr lang="en-US" sz="3000" b="1" dirty="0" smtClean="0">
                <a:latin typeface="Arial" charset="0"/>
                <a:ea typeface="Arial" charset="0"/>
                <a:cs typeface="Arial" charset="0"/>
              </a:rPr>
              <a:t>GOAL:</a:t>
            </a:r>
          </a:p>
          <a:p>
            <a:pPr marL="457200" indent="-457200">
              <a:buFont typeface="Wingdings" charset="2"/>
              <a:buChar char="§"/>
            </a:pPr>
            <a:r>
              <a:rPr lang="en-US" sz="3000" dirty="0" smtClean="0">
                <a:latin typeface="Arial" charset="0"/>
                <a:ea typeface="Arial" charset="0"/>
                <a:cs typeface="Arial" charset="0"/>
              </a:rPr>
              <a:t>To use publicly available resources (</a:t>
            </a:r>
            <a:r>
              <a:rPr lang="en-US" sz="3000" b="1" dirty="0" smtClean="0">
                <a:latin typeface="Arial" charset="0"/>
                <a:ea typeface="Arial" charset="0"/>
                <a:cs typeface="Arial" charset="0"/>
              </a:rPr>
              <a:t>Figure </a:t>
            </a:r>
            <a:r>
              <a:rPr lang="en-US" sz="3000" b="1" dirty="0">
                <a:latin typeface="Arial" charset="0"/>
                <a:ea typeface="Arial" charset="0"/>
                <a:cs typeface="Arial" charset="0"/>
              </a:rPr>
              <a:t>1</a:t>
            </a:r>
            <a:r>
              <a:rPr lang="en-US" sz="3000" dirty="0" smtClean="0">
                <a:latin typeface="Arial" charset="0"/>
                <a:ea typeface="Arial" charset="0"/>
                <a:cs typeface="Arial" charset="0"/>
              </a:rPr>
              <a:t>) to identify and prioritize variants and genes potentially underlying BMD GWAS associations.</a:t>
            </a:r>
          </a:p>
          <a:p>
            <a:pPr marL="457200" indent="-457200">
              <a:buFont typeface="Wingdings" charset="2"/>
              <a:buChar char="§"/>
            </a:pPr>
            <a:endParaRPr lang="en-US" sz="3000" b="1" dirty="0">
              <a:latin typeface="Arial" charset="0"/>
              <a:ea typeface="Arial" charset="0"/>
              <a:cs typeface="Arial" charset="0"/>
            </a:endParaRPr>
          </a:p>
        </p:txBody>
      </p:sp>
      <p:sp>
        <p:nvSpPr>
          <p:cNvPr id="76" name="TextBox 75"/>
          <p:cNvSpPr txBox="1"/>
          <p:nvPr/>
        </p:nvSpPr>
        <p:spPr>
          <a:xfrm>
            <a:off x="16337349" y="36819295"/>
            <a:ext cx="7605430" cy="954107"/>
          </a:xfrm>
          <a:prstGeom prst="rect">
            <a:avLst/>
          </a:prstGeom>
          <a:noFill/>
        </p:spPr>
        <p:txBody>
          <a:bodyPr wrap="square" rtlCol="0">
            <a:spAutoFit/>
          </a:bodyPr>
          <a:lstStyle/>
          <a:p>
            <a:r>
              <a:rPr lang="en-US" sz="2800" b="1" dirty="0" smtClean="0">
                <a:latin typeface="Arial" charset="0"/>
                <a:ea typeface="Arial" charset="0"/>
                <a:cs typeface="Arial" charset="0"/>
              </a:rPr>
              <a:t>Table 2. </a:t>
            </a:r>
            <a:r>
              <a:rPr lang="en-US" sz="2800" dirty="0" smtClean="0">
                <a:latin typeface="Arial" charset="0"/>
                <a:ea typeface="Arial" charset="0"/>
                <a:cs typeface="Arial" charset="0"/>
              </a:rPr>
              <a:t>Genes with </a:t>
            </a:r>
            <a:r>
              <a:rPr lang="en-US" sz="2800" dirty="0" err="1" smtClean="0">
                <a:latin typeface="Arial" charset="0"/>
                <a:ea typeface="Arial" charset="0"/>
                <a:cs typeface="Arial" charset="0"/>
              </a:rPr>
              <a:t>colocalizing</a:t>
            </a:r>
            <a:r>
              <a:rPr lang="en-US" sz="2800" dirty="0" smtClean="0">
                <a:latin typeface="Arial" charset="0"/>
                <a:ea typeface="Arial" charset="0"/>
                <a:cs typeface="Arial" charset="0"/>
              </a:rPr>
              <a:t> eQTL, and the ”lead” SNP for the most significant eQTL</a:t>
            </a:r>
            <a:r>
              <a:rPr lang="en-US" sz="2800" dirty="0">
                <a:latin typeface="Arial" charset="0"/>
                <a:ea typeface="Arial" charset="0"/>
                <a:cs typeface="Arial" charset="0"/>
              </a:rPr>
              <a:t>.</a:t>
            </a:r>
          </a:p>
        </p:txBody>
      </p:sp>
      <p:sp>
        <p:nvSpPr>
          <p:cNvPr id="78" name="TextBox 77"/>
          <p:cNvSpPr txBox="1"/>
          <p:nvPr/>
        </p:nvSpPr>
        <p:spPr>
          <a:xfrm>
            <a:off x="32653714" y="28723989"/>
            <a:ext cx="17944016" cy="1384995"/>
          </a:xfrm>
          <a:prstGeom prst="rect">
            <a:avLst/>
          </a:prstGeom>
          <a:noFill/>
        </p:spPr>
        <p:txBody>
          <a:bodyPr wrap="square" rtlCol="0">
            <a:spAutoFit/>
          </a:bodyPr>
          <a:lstStyle/>
          <a:p>
            <a:r>
              <a:rPr lang="en-US" sz="2800" b="1" dirty="0" smtClean="0">
                <a:latin typeface="Arial" charset="0"/>
                <a:ea typeface="Arial" charset="0"/>
                <a:cs typeface="Arial" charset="0"/>
              </a:rPr>
              <a:t>Figure 5. </a:t>
            </a:r>
            <a:r>
              <a:rPr lang="en-US" sz="2800" dirty="0" smtClean="0">
                <a:latin typeface="Arial" charset="0"/>
                <a:ea typeface="Arial" charset="0"/>
                <a:cs typeface="Arial" charset="0"/>
              </a:rPr>
              <a:t>UCSC Genome Browser view of the region surrounding TMEM263 (c12orf23) and AK055712. The “user track” includes all 74 putative causal variants in the LD block. AK055712 and the promoter region of TMEM263 are highlighted. </a:t>
            </a:r>
            <a:endParaRPr lang="en-US" sz="2800" dirty="0">
              <a:latin typeface="Arial" charset="0"/>
              <a:ea typeface="Arial" charset="0"/>
              <a:cs typeface="Arial" charset="0"/>
            </a:endParaRPr>
          </a:p>
        </p:txBody>
      </p:sp>
      <p:graphicFrame>
        <p:nvGraphicFramePr>
          <p:cNvPr id="81" name="Table 80"/>
          <p:cNvGraphicFramePr>
            <a:graphicFrameLocks noGrp="1"/>
          </p:cNvGraphicFramePr>
          <p:nvPr>
            <p:extLst>
              <p:ext uri="{D42A27DB-BD31-4B8C-83A1-F6EECF244321}">
                <p14:modId xmlns:p14="http://schemas.microsoft.com/office/powerpoint/2010/main" val="1842538681"/>
              </p:ext>
            </p:extLst>
          </p:nvPr>
        </p:nvGraphicFramePr>
        <p:xfrm>
          <a:off x="16401502" y="26886137"/>
          <a:ext cx="6933086" cy="9669715"/>
        </p:xfrm>
        <a:graphic>
          <a:graphicData uri="http://schemas.openxmlformats.org/drawingml/2006/table">
            <a:tbl>
              <a:tblPr firstRow="1" bandRow="1">
                <a:tableStyleId>{5C22544A-7EE6-4342-B048-85BDC9FD1C3A}</a:tableStyleId>
              </a:tblPr>
              <a:tblGrid>
                <a:gridCol w="1580212"/>
                <a:gridCol w="2636786"/>
                <a:gridCol w="2716088"/>
              </a:tblGrid>
              <a:tr h="257475">
                <a:tc>
                  <a:txBody>
                    <a:bodyPr/>
                    <a:lstStyle/>
                    <a:p>
                      <a:pPr marL="0" marR="0" algn="ctr">
                        <a:spcBef>
                          <a:spcPts val="0"/>
                        </a:spcBef>
                        <a:spcAft>
                          <a:spcPts val="0"/>
                        </a:spcAft>
                      </a:pPr>
                      <a:r>
                        <a:rPr lang="en-US" sz="1600">
                          <a:effectLst/>
                          <a:latin typeface="Arial" charset="0"/>
                          <a:ea typeface="Arial" charset="0"/>
                          <a:cs typeface="Arial" charset="0"/>
                        </a:rPr>
                        <a:t>Lead SNP</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Genes</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Coordinates</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rs1026364</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ATP6V1A</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chr3:113370010</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rs10416218</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RHPN2</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chr19:33599127</a:t>
                      </a:r>
                    </a:p>
                  </a:txBody>
                  <a:tcPr marL="68580" marR="68580" marT="0" marB="0" anchor="ctr"/>
                </a:tc>
              </a:tr>
              <a:tr h="553662">
                <a:tc>
                  <a:txBody>
                    <a:bodyPr/>
                    <a:lstStyle/>
                    <a:p>
                      <a:pPr marL="0" marR="0" algn="ctr">
                        <a:spcBef>
                          <a:spcPts val="0"/>
                        </a:spcBef>
                        <a:spcAft>
                          <a:spcPts val="0"/>
                        </a:spcAft>
                      </a:pPr>
                      <a:r>
                        <a:rPr lang="en-US" sz="1600" dirty="0">
                          <a:effectLst/>
                          <a:latin typeface="Arial" charset="0"/>
                          <a:ea typeface="Arial" charset="0"/>
                          <a:cs typeface="Arial" charset="0"/>
                        </a:rPr>
                        <a:t>rs1053051</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TMEM263</a:t>
                      </a:r>
                    </a:p>
                    <a:p>
                      <a:pPr marL="0" marR="0" algn="ctr">
                        <a:spcBef>
                          <a:spcPts val="0"/>
                        </a:spcBef>
                        <a:spcAft>
                          <a:spcPts val="0"/>
                        </a:spcAft>
                      </a:pPr>
                      <a:r>
                        <a:rPr lang="en-US" sz="1600" dirty="0">
                          <a:effectLst/>
                          <a:latin typeface="Arial" charset="0"/>
                          <a:ea typeface="Arial" charset="0"/>
                          <a:cs typeface="Arial" charset="0"/>
                        </a:rPr>
                        <a:t>AK055712</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chr12:107367225</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rs11623869</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MARK3</a:t>
                      </a:r>
                    </a:p>
                    <a:p>
                      <a:pPr marL="0" marR="0" algn="ctr">
                        <a:spcBef>
                          <a:spcPts val="0"/>
                        </a:spcBef>
                        <a:spcAft>
                          <a:spcPts val="0"/>
                        </a:spcAft>
                      </a:pPr>
                      <a:r>
                        <a:rPr lang="en-US" sz="1600" dirty="0">
                          <a:effectLst/>
                          <a:latin typeface="Arial" charset="0"/>
                          <a:ea typeface="Arial" charset="0"/>
                          <a:cs typeface="Arial" charset="0"/>
                        </a:rPr>
                        <a:t>TRMT61A</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chr14:103883633</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rs1346004</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SCN3A</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chr2:166601046</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rs163879</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MPPED2</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chr11:30951674</a:t>
                      </a:r>
                    </a:p>
                  </a:txBody>
                  <a:tcPr marL="68580" marR="68580" marT="0" marB="0" anchor="ctr"/>
                </a:tc>
              </a:tr>
              <a:tr h="1660983">
                <a:tc>
                  <a:txBody>
                    <a:bodyPr/>
                    <a:lstStyle/>
                    <a:p>
                      <a:pPr marL="0" marR="0" algn="ctr">
                        <a:spcBef>
                          <a:spcPts val="0"/>
                        </a:spcBef>
                        <a:spcAft>
                          <a:spcPts val="0"/>
                        </a:spcAft>
                      </a:pPr>
                      <a:r>
                        <a:rPr lang="en-US" sz="1600" dirty="0">
                          <a:effectLst/>
                          <a:latin typeface="Arial" charset="0"/>
                          <a:ea typeface="Arial" charset="0"/>
                          <a:cs typeface="Arial" charset="0"/>
                        </a:rPr>
                        <a:t>rs2016266</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KRT1</a:t>
                      </a:r>
                    </a:p>
                    <a:p>
                      <a:pPr marL="0" marR="0" algn="ctr">
                        <a:spcBef>
                          <a:spcPts val="0"/>
                        </a:spcBef>
                        <a:spcAft>
                          <a:spcPts val="0"/>
                        </a:spcAft>
                      </a:pPr>
                      <a:r>
                        <a:rPr lang="en-US" sz="1600" dirty="0">
                          <a:effectLst/>
                          <a:latin typeface="Arial" charset="0"/>
                          <a:ea typeface="Arial" charset="0"/>
                          <a:cs typeface="Arial" charset="0"/>
                        </a:rPr>
                        <a:t>KRT5</a:t>
                      </a:r>
                    </a:p>
                    <a:p>
                      <a:pPr marL="0" marR="0" algn="ctr">
                        <a:spcBef>
                          <a:spcPts val="0"/>
                        </a:spcBef>
                        <a:spcAft>
                          <a:spcPts val="0"/>
                        </a:spcAft>
                      </a:pPr>
                      <a:r>
                        <a:rPr lang="en-US" sz="1600" dirty="0">
                          <a:effectLst/>
                          <a:latin typeface="Arial" charset="0"/>
                          <a:ea typeface="Arial" charset="0"/>
                          <a:cs typeface="Arial" charset="0"/>
                        </a:rPr>
                        <a:t>KRT77</a:t>
                      </a:r>
                    </a:p>
                    <a:p>
                      <a:pPr marL="0" marR="0" algn="ctr">
                        <a:spcBef>
                          <a:spcPts val="0"/>
                        </a:spcBef>
                        <a:spcAft>
                          <a:spcPts val="0"/>
                        </a:spcAft>
                      </a:pPr>
                      <a:r>
                        <a:rPr lang="en-US" sz="1600" dirty="0">
                          <a:effectLst/>
                          <a:latin typeface="Arial" charset="0"/>
                          <a:ea typeface="Arial" charset="0"/>
                          <a:cs typeface="Arial" charset="0"/>
                        </a:rPr>
                        <a:t>PFDN5</a:t>
                      </a:r>
                    </a:p>
                    <a:p>
                      <a:pPr marL="0" marR="0" algn="ctr">
                        <a:spcBef>
                          <a:spcPts val="0"/>
                        </a:spcBef>
                        <a:spcAft>
                          <a:spcPts val="0"/>
                        </a:spcAft>
                      </a:pPr>
                      <a:r>
                        <a:rPr lang="en-US" sz="1600" dirty="0">
                          <a:effectLst/>
                          <a:latin typeface="Arial" charset="0"/>
                          <a:ea typeface="Arial" charset="0"/>
                          <a:cs typeface="Arial" charset="0"/>
                        </a:rPr>
                        <a:t>RP11-793H13.11</a:t>
                      </a:r>
                    </a:p>
                    <a:p>
                      <a:pPr marL="0" marR="0" algn="ctr">
                        <a:spcBef>
                          <a:spcPts val="0"/>
                        </a:spcBef>
                        <a:spcAft>
                          <a:spcPts val="0"/>
                        </a:spcAft>
                      </a:pPr>
                      <a:r>
                        <a:rPr lang="en-US" sz="1600" dirty="0">
                          <a:effectLst/>
                          <a:latin typeface="Arial" charset="0"/>
                          <a:ea typeface="Arial" charset="0"/>
                          <a:cs typeface="Arial" charset="0"/>
                        </a:rPr>
                        <a:t>SP7</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chr12:53727955</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rs2062377</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COLEC10</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chr8:120007420</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rs227584</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ASB16</a:t>
                      </a:r>
                    </a:p>
                    <a:p>
                      <a:pPr marL="0" marR="0" algn="ctr">
                        <a:spcBef>
                          <a:spcPts val="0"/>
                        </a:spcBef>
                        <a:spcAft>
                          <a:spcPts val="0"/>
                        </a:spcAft>
                      </a:pPr>
                      <a:r>
                        <a:rPr lang="en-US" sz="1600">
                          <a:effectLst/>
                          <a:latin typeface="Arial" charset="0"/>
                          <a:ea typeface="Arial" charset="0"/>
                          <a:cs typeface="Arial" charset="0"/>
                        </a:rPr>
                        <a:t>ASB16-AS1</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chr17:42225547</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rs4792909</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CTC-501O10.1</a:t>
                      </a:r>
                    </a:p>
                    <a:p>
                      <a:pPr marL="0" marR="0" algn="ctr">
                        <a:spcBef>
                          <a:spcPts val="0"/>
                        </a:spcBef>
                        <a:spcAft>
                          <a:spcPts val="0"/>
                        </a:spcAft>
                      </a:pPr>
                      <a:r>
                        <a:rPr lang="en-US" sz="1600">
                          <a:effectLst/>
                          <a:latin typeface="Arial" charset="0"/>
                          <a:ea typeface="Arial" charset="0"/>
                          <a:cs typeface="Arial" charset="0"/>
                        </a:rPr>
                        <a:t>SOST</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chr17:41798824</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rs479336</a:t>
                      </a:r>
                    </a:p>
                  </a:txBody>
                  <a:tcPr marL="68580" marR="68580" marT="0" marB="0" anchor="ctr"/>
                </a:tc>
                <a:tc>
                  <a:txBody>
                    <a:bodyPr/>
                    <a:lstStyle/>
                    <a:p>
                      <a:pPr marL="0" marR="0" algn="ctr">
                        <a:spcBef>
                          <a:spcPts val="0"/>
                        </a:spcBef>
                        <a:spcAft>
                          <a:spcPts val="0"/>
                        </a:spcAft>
                      </a:pPr>
                      <a:r>
                        <a:rPr lang="en-US" sz="1600" dirty="0" smtClean="0">
                          <a:effectLst/>
                          <a:latin typeface="Arial" charset="0"/>
                          <a:ea typeface="Arial" charset="0"/>
                          <a:cs typeface="Arial" charset="0"/>
                        </a:rPr>
                        <a:t>RP3-395P12.2</a:t>
                      </a:r>
                      <a:endParaRPr lang="en-US" sz="1600" dirty="0">
                        <a:effectLst/>
                        <a:latin typeface="Arial" charset="0"/>
                        <a:ea typeface="Arial" charset="0"/>
                        <a:cs typeface="Arial" charset="0"/>
                      </a:endParaRP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chr1:172199573</a:t>
                      </a:r>
                    </a:p>
                  </a:txBody>
                  <a:tcPr marL="68580" marR="68580" marT="0" marB="0" anchor="ctr"/>
                </a:tc>
              </a:tr>
              <a:tr h="276830">
                <a:tc>
                  <a:txBody>
                    <a:bodyPr/>
                    <a:lstStyle/>
                    <a:p>
                      <a:pPr marL="0" marR="0" algn="ctr">
                        <a:spcBef>
                          <a:spcPts val="0"/>
                        </a:spcBef>
                        <a:spcAft>
                          <a:spcPts val="0"/>
                        </a:spcAft>
                      </a:pPr>
                      <a:r>
                        <a:rPr lang="en-US" sz="1600">
                          <a:effectLst/>
                          <a:latin typeface="Arial" charset="0"/>
                          <a:ea typeface="Arial" charset="0"/>
                          <a:cs typeface="Arial" charset="0"/>
                        </a:rPr>
                        <a:t>rs4869742</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CCDC170</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chr6:151907748</a:t>
                      </a:r>
                    </a:p>
                  </a:txBody>
                  <a:tcPr marL="68580" marR="68580" marT="0" marB="0" anchor="ctr"/>
                </a:tc>
              </a:tr>
              <a:tr h="276830">
                <a:tc>
                  <a:txBody>
                    <a:bodyPr/>
                    <a:lstStyle/>
                    <a:p>
                      <a:pPr marL="0" marR="0" algn="ctr">
                        <a:spcBef>
                          <a:spcPts val="0"/>
                        </a:spcBef>
                        <a:spcAft>
                          <a:spcPts val="0"/>
                        </a:spcAft>
                      </a:pPr>
                      <a:r>
                        <a:rPr lang="en-US" sz="1600" dirty="0">
                          <a:effectLst/>
                          <a:latin typeface="Arial" charset="0"/>
                          <a:ea typeface="Arial" charset="0"/>
                          <a:cs typeface="Arial" charset="0"/>
                        </a:rPr>
                        <a:t>rs6532023</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SPP1</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chr4:88773849</a:t>
                      </a:r>
                    </a:p>
                  </a:txBody>
                  <a:tcPr marL="68580" marR="68580" marT="0" marB="0" anchor="ctr"/>
                </a:tc>
              </a:tr>
              <a:tr h="830491">
                <a:tc>
                  <a:txBody>
                    <a:bodyPr/>
                    <a:lstStyle/>
                    <a:p>
                      <a:pPr marL="0" marR="0" algn="ctr">
                        <a:spcBef>
                          <a:spcPts val="0"/>
                        </a:spcBef>
                        <a:spcAft>
                          <a:spcPts val="0"/>
                        </a:spcAft>
                      </a:pPr>
                      <a:r>
                        <a:rPr lang="en-US" sz="1600">
                          <a:effectLst/>
                          <a:latin typeface="Arial" charset="0"/>
                          <a:ea typeface="Arial" charset="0"/>
                          <a:cs typeface="Arial" charset="0"/>
                        </a:rPr>
                        <a:t>rs7017914</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LACTB2</a:t>
                      </a:r>
                    </a:p>
                    <a:p>
                      <a:pPr marL="0" marR="0" algn="ctr">
                        <a:spcBef>
                          <a:spcPts val="0"/>
                        </a:spcBef>
                        <a:spcAft>
                          <a:spcPts val="0"/>
                        </a:spcAft>
                      </a:pPr>
                      <a:r>
                        <a:rPr lang="en-US" sz="1600">
                          <a:effectLst/>
                          <a:latin typeface="Arial" charset="0"/>
                          <a:ea typeface="Arial" charset="0"/>
                          <a:cs typeface="Arial" charset="0"/>
                        </a:rPr>
                        <a:t>RP11-382J12.1</a:t>
                      </a:r>
                    </a:p>
                    <a:p>
                      <a:pPr marL="0" marR="0" algn="ctr">
                        <a:spcBef>
                          <a:spcPts val="0"/>
                        </a:spcBef>
                        <a:spcAft>
                          <a:spcPts val="0"/>
                        </a:spcAft>
                      </a:pPr>
                      <a:r>
                        <a:rPr lang="en-US" sz="1600">
                          <a:effectLst/>
                          <a:latin typeface="Arial" charset="0"/>
                          <a:ea typeface="Arial" charset="0"/>
                          <a:cs typeface="Arial" charset="0"/>
                        </a:rPr>
                        <a:t>XKR9</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chr8:71591203</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rs736825</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HOXC8</a:t>
                      </a:r>
                    </a:p>
                    <a:p>
                      <a:pPr marL="0" marR="0" algn="ctr">
                        <a:spcBef>
                          <a:spcPts val="0"/>
                        </a:spcBef>
                        <a:spcAft>
                          <a:spcPts val="0"/>
                        </a:spcAft>
                      </a:pPr>
                      <a:r>
                        <a:rPr lang="en-US" sz="1600">
                          <a:effectLst/>
                          <a:latin typeface="Arial" charset="0"/>
                          <a:ea typeface="Arial" charset="0"/>
                          <a:cs typeface="Arial" charset="0"/>
                        </a:rPr>
                        <a:t>PRR13</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chr12:54417576</a:t>
                      </a:r>
                    </a:p>
                  </a:txBody>
                  <a:tcPr marL="68580" marR="68580" marT="0" marB="0" anchor="ctr"/>
                </a:tc>
              </a:tr>
              <a:tr h="553662">
                <a:tc>
                  <a:txBody>
                    <a:bodyPr/>
                    <a:lstStyle/>
                    <a:p>
                      <a:pPr marL="0" marR="0" algn="ctr">
                        <a:spcBef>
                          <a:spcPts val="0"/>
                        </a:spcBef>
                        <a:spcAft>
                          <a:spcPts val="0"/>
                        </a:spcAft>
                      </a:pPr>
                      <a:r>
                        <a:rPr lang="en-US" sz="1600">
                          <a:effectLst/>
                          <a:latin typeface="Arial" charset="0"/>
                          <a:ea typeface="Arial" charset="0"/>
                          <a:cs typeface="Arial" charset="0"/>
                        </a:rPr>
                        <a:t>rs7812088</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RP4-548D19.3</a:t>
                      </a:r>
                    </a:p>
                    <a:p>
                      <a:pPr marL="0" marR="0" algn="ctr">
                        <a:spcBef>
                          <a:spcPts val="0"/>
                        </a:spcBef>
                        <a:spcAft>
                          <a:spcPts val="0"/>
                        </a:spcAft>
                      </a:pPr>
                      <a:r>
                        <a:rPr lang="en-US" sz="1600">
                          <a:effectLst/>
                          <a:latin typeface="Arial" charset="0"/>
                          <a:ea typeface="Arial" charset="0"/>
                          <a:cs typeface="Arial" charset="0"/>
                        </a:rPr>
                        <a:t>SMARCD3</a:t>
                      </a:r>
                    </a:p>
                  </a:txBody>
                  <a:tcPr marL="68580" marR="68580" marT="0" marB="0" anchor="ctr"/>
                </a:tc>
                <a:tc>
                  <a:txBody>
                    <a:bodyPr/>
                    <a:lstStyle/>
                    <a:p>
                      <a:pPr marL="0" marR="0" algn="ctr">
                        <a:spcBef>
                          <a:spcPts val="0"/>
                        </a:spcBef>
                        <a:spcAft>
                          <a:spcPts val="0"/>
                        </a:spcAft>
                      </a:pPr>
                      <a:r>
                        <a:rPr lang="en-US" sz="1600">
                          <a:effectLst/>
                          <a:latin typeface="Arial" charset="0"/>
                          <a:ea typeface="Arial" charset="0"/>
                          <a:cs typeface="Arial" charset="0"/>
                        </a:rPr>
                        <a:t>chr7:150919829</a:t>
                      </a:r>
                    </a:p>
                  </a:txBody>
                  <a:tcPr marL="68580" marR="68580" marT="0" marB="0" anchor="ctr"/>
                </a:tc>
              </a:tr>
              <a:tr h="1107322">
                <a:tc>
                  <a:txBody>
                    <a:bodyPr/>
                    <a:lstStyle/>
                    <a:p>
                      <a:pPr marL="0" marR="0" algn="ctr">
                        <a:spcBef>
                          <a:spcPts val="0"/>
                        </a:spcBef>
                        <a:spcAft>
                          <a:spcPts val="0"/>
                        </a:spcAft>
                      </a:pPr>
                      <a:r>
                        <a:rPr lang="en-US" sz="1600">
                          <a:effectLst/>
                          <a:latin typeface="Arial" charset="0"/>
                          <a:ea typeface="Arial" charset="0"/>
                          <a:cs typeface="Arial" charset="0"/>
                        </a:rPr>
                        <a:t>rs7932354</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ARHGAP1</a:t>
                      </a:r>
                    </a:p>
                    <a:p>
                      <a:pPr marL="0" marR="0" algn="ctr">
                        <a:spcBef>
                          <a:spcPts val="0"/>
                        </a:spcBef>
                        <a:spcAft>
                          <a:spcPts val="0"/>
                        </a:spcAft>
                      </a:pPr>
                      <a:r>
                        <a:rPr lang="en-US" sz="1600" dirty="0">
                          <a:effectLst/>
                          <a:latin typeface="Arial" charset="0"/>
                          <a:ea typeface="Arial" charset="0"/>
                          <a:cs typeface="Arial" charset="0"/>
                        </a:rPr>
                        <a:t>CKAP5</a:t>
                      </a:r>
                    </a:p>
                    <a:p>
                      <a:pPr marL="0" marR="0" algn="ctr">
                        <a:spcBef>
                          <a:spcPts val="0"/>
                        </a:spcBef>
                        <a:spcAft>
                          <a:spcPts val="0"/>
                        </a:spcAft>
                      </a:pPr>
                      <a:r>
                        <a:rPr lang="en-US" sz="1600" dirty="0">
                          <a:effectLst/>
                          <a:latin typeface="Arial" charset="0"/>
                          <a:ea typeface="Arial" charset="0"/>
                          <a:cs typeface="Arial" charset="0"/>
                        </a:rPr>
                        <a:t>F2</a:t>
                      </a:r>
                    </a:p>
                    <a:p>
                      <a:pPr marL="0" marR="0" algn="ctr">
                        <a:spcBef>
                          <a:spcPts val="0"/>
                        </a:spcBef>
                        <a:spcAft>
                          <a:spcPts val="0"/>
                        </a:spcAft>
                      </a:pPr>
                      <a:r>
                        <a:rPr lang="en-US" sz="1600" dirty="0">
                          <a:effectLst/>
                          <a:latin typeface="Arial" charset="0"/>
                          <a:ea typeface="Arial" charset="0"/>
                          <a:cs typeface="Arial" charset="0"/>
                        </a:rPr>
                        <a:t>ZNF408</a:t>
                      </a:r>
                    </a:p>
                  </a:txBody>
                  <a:tcPr marL="68580" marR="68580" marT="0" marB="0" anchor="ctr"/>
                </a:tc>
                <a:tc>
                  <a:txBody>
                    <a:bodyPr/>
                    <a:lstStyle/>
                    <a:p>
                      <a:pPr marL="0" marR="0" algn="ctr">
                        <a:spcBef>
                          <a:spcPts val="0"/>
                        </a:spcBef>
                        <a:spcAft>
                          <a:spcPts val="0"/>
                        </a:spcAft>
                      </a:pPr>
                      <a:r>
                        <a:rPr lang="en-US" sz="1600" dirty="0">
                          <a:effectLst/>
                          <a:latin typeface="Arial" charset="0"/>
                          <a:ea typeface="Arial" charset="0"/>
                          <a:cs typeface="Arial" charset="0"/>
                        </a:rPr>
                        <a:t>chr11:46722221</a:t>
                      </a:r>
                    </a:p>
                  </a:txBody>
                  <a:tcPr marL="68580" marR="68580" marT="0" marB="0" anchor="ctr"/>
                </a:tc>
              </a:tr>
            </a:tbl>
          </a:graphicData>
        </a:graphic>
      </p:graphicFrame>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372030" y="21719459"/>
            <a:ext cx="17944016" cy="6481678"/>
          </a:xfrm>
          <a:prstGeom prst="rect">
            <a:avLst/>
          </a:prstGeom>
        </p:spPr>
      </p:pic>
      <p:pic>
        <p:nvPicPr>
          <p:cNvPr id="8" name="Picture 7"/>
          <p:cNvPicPr>
            <a:picLocks noChangeAspect="1"/>
          </p:cNvPicPr>
          <p:nvPr/>
        </p:nvPicPr>
        <p:blipFill>
          <a:blip r:embed="rId9"/>
          <a:stretch>
            <a:fillRect/>
          </a:stretch>
        </p:blipFill>
        <p:spPr>
          <a:xfrm>
            <a:off x="32260978" y="13282426"/>
            <a:ext cx="9348823" cy="8111862"/>
          </a:xfrm>
          <a:prstGeom prst="rect">
            <a:avLst/>
          </a:prstGeom>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0636" y="10252569"/>
            <a:ext cx="15209301" cy="10774003"/>
          </a:xfrm>
          <a:prstGeom prst="rect">
            <a:avLst/>
          </a:prstGeom>
        </p:spPr>
      </p:pic>
      <p:sp>
        <p:nvSpPr>
          <p:cNvPr id="32" name="TextBox 31"/>
          <p:cNvSpPr txBox="1"/>
          <p:nvPr/>
        </p:nvSpPr>
        <p:spPr>
          <a:xfrm>
            <a:off x="32542662" y="33282136"/>
            <a:ext cx="17680095" cy="5139869"/>
          </a:xfrm>
          <a:prstGeom prst="rect">
            <a:avLst/>
          </a:prstGeom>
          <a:noFill/>
        </p:spPr>
        <p:txBody>
          <a:bodyPr wrap="square" rtlCol="0">
            <a:spAutoFit/>
          </a:bodyPr>
          <a:lstStyle/>
          <a:p>
            <a:r>
              <a:rPr lang="en-US" sz="2400" b="1" dirty="0" smtClean="0">
                <a:latin typeface="Arial" charset="0"/>
                <a:ea typeface="Arial" charset="0"/>
                <a:cs typeface="Arial" charset="0"/>
              </a:rPr>
              <a:t>CITATIONS:</a:t>
            </a:r>
          </a:p>
          <a:p>
            <a:pPr marL="342900" indent="-342900">
              <a:buFont typeface="Arial" charset="0"/>
              <a:buChar char="•"/>
            </a:pPr>
            <a:r>
              <a:rPr lang="en-US" sz="2400" dirty="0" smtClean="0">
                <a:latin typeface="Arial" charset="0"/>
                <a:ea typeface="Arial" charset="0"/>
                <a:cs typeface="Arial" charset="0"/>
              </a:rPr>
              <a:t>Liu, Y-J. et al. (2014). Genome-Wide Association Studies for Osteoporosis: A 2013 Update. </a:t>
            </a:r>
            <a:r>
              <a:rPr lang="en-US" sz="2400" b="1" dirty="0" smtClean="0">
                <a:latin typeface="Arial" charset="0"/>
                <a:ea typeface="Arial" charset="0"/>
                <a:cs typeface="Arial" charset="0"/>
              </a:rPr>
              <a:t>Journal of Bone Metabolism.</a:t>
            </a:r>
          </a:p>
          <a:p>
            <a:pPr marL="342900" indent="-342900">
              <a:buFont typeface="Arial" charset="0"/>
              <a:buChar char="•"/>
            </a:pPr>
            <a:r>
              <a:rPr lang="en-US" sz="2400" dirty="0" smtClean="0">
                <a:latin typeface="Arial" charset="0"/>
                <a:ea typeface="Arial" charset="0"/>
                <a:cs typeface="Arial" charset="0"/>
              </a:rPr>
              <a:t>Estrada, K. et al. (2012). </a:t>
            </a:r>
            <a:r>
              <a:rPr lang="en-US" sz="2400" dirty="0" smtClean="0">
                <a:latin typeface="Arial" charset="0"/>
                <a:ea typeface="Arial" charset="0"/>
                <a:cs typeface="Arial" charset="0"/>
                <a:sym typeface="Century Gothic"/>
              </a:rPr>
              <a:t>)Genome-wide </a:t>
            </a:r>
            <a:r>
              <a:rPr lang="en-US" sz="2400" dirty="0">
                <a:latin typeface="Arial" charset="0"/>
                <a:ea typeface="Arial" charset="0"/>
                <a:cs typeface="Arial" charset="0"/>
                <a:sym typeface="Century Gothic"/>
              </a:rPr>
              <a:t>meta-analysis identifies 56 bone mineral density loci and reveals 14 loci associated with risk of fracture. </a:t>
            </a:r>
            <a:r>
              <a:rPr lang="en-US" sz="2400" b="1" dirty="0" smtClean="0">
                <a:latin typeface="Arial" charset="0"/>
                <a:ea typeface="Arial" charset="0"/>
                <a:cs typeface="Arial" charset="0"/>
              </a:rPr>
              <a:t>Nature Genetics.</a:t>
            </a:r>
          </a:p>
          <a:p>
            <a:pPr marL="342900" indent="-342900">
              <a:buFont typeface="Arial" charset="0"/>
              <a:buChar char="•"/>
            </a:pPr>
            <a:r>
              <a:rPr lang="en-US" sz="2400" dirty="0" smtClean="0">
                <a:latin typeface="Arial" charset="0"/>
                <a:ea typeface="Arial" charset="0"/>
                <a:cs typeface="Arial" charset="0"/>
              </a:rPr>
              <a:t>The 1000 Genomes Project Consortium. (2015). A Global Reference for Human Genetic Variation. </a:t>
            </a:r>
            <a:r>
              <a:rPr lang="en-US" sz="2400" b="1" dirty="0" smtClean="0">
                <a:latin typeface="Arial" charset="0"/>
                <a:ea typeface="Arial" charset="0"/>
                <a:cs typeface="Arial" charset="0"/>
              </a:rPr>
              <a:t>Nature</a:t>
            </a:r>
            <a:endParaRPr lang="en-US" sz="2400" dirty="0" smtClean="0">
              <a:latin typeface="Arial" charset="0"/>
              <a:ea typeface="Arial" charset="0"/>
              <a:cs typeface="Arial" charset="0"/>
            </a:endParaRPr>
          </a:p>
          <a:p>
            <a:pPr marL="342900" indent="-342900">
              <a:buFont typeface="Arial" charset="0"/>
              <a:buChar char="•"/>
            </a:pPr>
            <a:r>
              <a:rPr lang="en-US" sz="2400" dirty="0" smtClean="0">
                <a:latin typeface="Arial" charset="0"/>
                <a:ea typeface="Arial" charset="0"/>
                <a:cs typeface="Arial" charset="0"/>
              </a:rPr>
              <a:t>Lonsdale, J. et al. (2013. The Genotype-Tissue Expression (</a:t>
            </a:r>
            <a:r>
              <a:rPr lang="en-US" sz="2400" dirty="0" err="1" smtClean="0">
                <a:latin typeface="Arial" charset="0"/>
                <a:ea typeface="Arial" charset="0"/>
                <a:cs typeface="Arial" charset="0"/>
              </a:rPr>
              <a:t>GTEx</a:t>
            </a:r>
            <a:r>
              <a:rPr lang="en-US" sz="2400" dirty="0" smtClean="0">
                <a:latin typeface="Arial" charset="0"/>
                <a:ea typeface="Arial" charset="0"/>
                <a:cs typeface="Arial" charset="0"/>
              </a:rPr>
              <a:t>) project. </a:t>
            </a:r>
            <a:r>
              <a:rPr lang="en-US" sz="2400" b="1" dirty="0" smtClean="0">
                <a:latin typeface="Arial" charset="0"/>
                <a:ea typeface="Arial" charset="0"/>
                <a:cs typeface="Arial" charset="0"/>
              </a:rPr>
              <a:t>Nature Genetics.</a:t>
            </a:r>
          </a:p>
          <a:p>
            <a:pPr marL="342900" indent="-342900">
              <a:buFont typeface="Arial" charset="0"/>
              <a:buChar char="•"/>
            </a:pPr>
            <a:r>
              <a:rPr lang="en-US" sz="2400" dirty="0" smtClean="0">
                <a:latin typeface="Arial" charset="0"/>
                <a:ea typeface="Arial" charset="0"/>
                <a:cs typeface="Arial" charset="0"/>
              </a:rPr>
              <a:t>Lowe Jr., W. &amp; Reddy, T. (2015). Genomic Approaches for Understanding the Genetics of Complex Disease. </a:t>
            </a:r>
            <a:r>
              <a:rPr lang="en-US" sz="2400" b="1" dirty="0" smtClean="0">
                <a:latin typeface="Arial" charset="0"/>
                <a:ea typeface="Arial" charset="0"/>
                <a:cs typeface="Arial" charset="0"/>
              </a:rPr>
              <a:t>Genome Research.</a:t>
            </a:r>
          </a:p>
          <a:p>
            <a:pPr marL="342900" indent="-342900">
              <a:buFont typeface="Arial" charset="0"/>
              <a:buChar char="•"/>
            </a:pPr>
            <a:r>
              <a:rPr lang="en-US" sz="2400" dirty="0" smtClean="0">
                <a:latin typeface="Arial" charset="0"/>
                <a:ea typeface="Arial" charset="0"/>
                <a:cs typeface="Arial" charset="0"/>
              </a:rPr>
              <a:t>Roadmap </a:t>
            </a:r>
            <a:r>
              <a:rPr lang="en-US" sz="2400" dirty="0" err="1" smtClean="0">
                <a:latin typeface="Arial" charset="0"/>
                <a:ea typeface="Arial" charset="0"/>
                <a:cs typeface="Arial" charset="0"/>
              </a:rPr>
              <a:t>Epigenomics</a:t>
            </a:r>
            <a:r>
              <a:rPr lang="en-US" sz="2400" dirty="0" smtClean="0">
                <a:latin typeface="Arial" charset="0"/>
                <a:ea typeface="Arial" charset="0"/>
                <a:cs typeface="Arial" charset="0"/>
              </a:rPr>
              <a:t> Consortium et al. (2015). Integrative Analysis of 111 Reference Human Epigenomes. </a:t>
            </a:r>
            <a:r>
              <a:rPr lang="en-US" sz="2400" b="1" dirty="0" smtClean="0">
                <a:latin typeface="Arial" charset="0"/>
                <a:ea typeface="Arial" charset="0"/>
                <a:cs typeface="Arial" charset="0"/>
              </a:rPr>
              <a:t>Nature.</a:t>
            </a:r>
          </a:p>
          <a:p>
            <a:pPr marL="342900" indent="-342900">
              <a:buFont typeface="Arial" charset="0"/>
              <a:buChar char="•"/>
            </a:pPr>
            <a:r>
              <a:rPr lang="en-US" sz="2400" dirty="0" err="1" smtClean="0">
                <a:latin typeface="Arial" charset="0"/>
                <a:ea typeface="Arial" charset="0"/>
                <a:cs typeface="Arial" charset="0"/>
              </a:rPr>
              <a:t>Plagnol</a:t>
            </a:r>
            <a:r>
              <a:rPr lang="en-US" sz="2400" dirty="0" smtClean="0">
                <a:latin typeface="Arial" charset="0"/>
                <a:ea typeface="Arial" charset="0"/>
                <a:cs typeface="Arial" charset="0"/>
              </a:rPr>
              <a:t>, V. et al. (2009). Statistical Independence of the </a:t>
            </a:r>
            <a:r>
              <a:rPr lang="en-US" sz="2400" dirty="0" err="1" smtClean="0">
                <a:latin typeface="Arial" charset="0"/>
                <a:ea typeface="Arial" charset="0"/>
                <a:cs typeface="Arial" charset="0"/>
              </a:rPr>
              <a:t>Colocalized</a:t>
            </a:r>
            <a:r>
              <a:rPr lang="en-US" sz="2400" dirty="0" smtClean="0">
                <a:latin typeface="Arial" charset="0"/>
                <a:ea typeface="Arial" charset="0"/>
                <a:cs typeface="Arial" charset="0"/>
              </a:rPr>
              <a:t> Association Signals for Type I Diabetes and </a:t>
            </a:r>
            <a:r>
              <a:rPr lang="en-US" sz="2400" i="1" dirty="0" smtClean="0">
                <a:latin typeface="Arial" charset="0"/>
                <a:ea typeface="Arial" charset="0"/>
                <a:cs typeface="Arial" charset="0"/>
              </a:rPr>
              <a:t>RPS26 </a:t>
            </a:r>
            <a:r>
              <a:rPr lang="en-US" sz="2400" dirty="0">
                <a:latin typeface="Arial" charset="0"/>
                <a:ea typeface="Arial" charset="0"/>
                <a:cs typeface="Arial" charset="0"/>
              </a:rPr>
              <a:t>G</a:t>
            </a:r>
            <a:r>
              <a:rPr lang="en-US" sz="2400" dirty="0" smtClean="0">
                <a:latin typeface="Arial" charset="0"/>
                <a:ea typeface="Arial" charset="0"/>
                <a:cs typeface="Arial" charset="0"/>
              </a:rPr>
              <a:t>ene Expression on Chromosome 12q13. </a:t>
            </a:r>
            <a:r>
              <a:rPr lang="en-US" sz="2400" b="1" dirty="0" smtClean="0">
                <a:latin typeface="Arial" charset="0"/>
                <a:ea typeface="Arial" charset="0"/>
                <a:cs typeface="Arial" charset="0"/>
              </a:rPr>
              <a:t>Biostatistics. </a:t>
            </a:r>
            <a:endParaRPr lang="en-US" sz="2400" dirty="0" smtClean="0">
              <a:latin typeface="Arial" charset="0"/>
              <a:ea typeface="Arial" charset="0"/>
              <a:cs typeface="Arial" charset="0"/>
            </a:endParaRPr>
          </a:p>
          <a:p>
            <a:endParaRPr lang="en-US" sz="2400" dirty="0" smtClean="0">
              <a:latin typeface="Arial" charset="0"/>
              <a:ea typeface="Arial" charset="0"/>
              <a:cs typeface="Arial" charset="0"/>
            </a:endParaRPr>
          </a:p>
          <a:p>
            <a:endParaRPr lang="en-US" sz="2000" dirty="0" smtClean="0">
              <a:latin typeface="Arial" charset="0"/>
              <a:ea typeface="Arial" charset="0"/>
              <a:cs typeface="Arial" charset="0"/>
            </a:endParaRPr>
          </a:p>
          <a:p>
            <a:endParaRPr lang="en-US" sz="2000" dirty="0">
              <a:latin typeface="Arial" charset="0"/>
              <a:ea typeface="Arial" charset="0"/>
              <a:cs typeface="Arial" charset="0"/>
            </a:endParaRPr>
          </a:p>
        </p:txBody>
      </p:sp>
    </p:spTree>
    <p:extLst>
      <p:ext uri="{BB962C8B-B14F-4D97-AF65-F5344CB8AC3E}">
        <p14:creationId xmlns:p14="http://schemas.microsoft.com/office/powerpoint/2010/main" val="17414844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5215</TotalTime>
  <Words>1209</Words>
  <Application>Microsoft Macintosh PowerPoint</Application>
  <PresentationFormat>Custom</PresentationFormat>
  <Paragraphs>123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Century Gothic</vt:lpstr>
      <vt:lpstr>Wingdings</vt:lpstr>
      <vt:lpstr>Office Theme</vt:lpstr>
      <vt:lpstr>PowerPoint Presentation</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107</cp:revision>
  <cp:lastPrinted>2016-09-09T09:44:22Z</cp:lastPrinted>
  <dcterms:created xsi:type="dcterms:W3CDTF">2016-09-04T16:47:49Z</dcterms:created>
  <dcterms:modified xsi:type="dcterms:W3CDTF">2016-11-18T14:00:19Z</dcterms:modified>
</cp:coreProperties>
</file>