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mov" ContentType="video/quicktime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18" r:id="rId2"/>
    <p:sldId id="543" r:id="rId3"/>
    <p:sldId id="535" r:id="rId4"/>
    <p:sldId id="484" r:id="rId5"/>
    <p:sldId id="485" r:id="rId6"/>
    <p:sldId id="486" r:id="rId7"/>
    <p:sldId id="487" r:id="rId8"/>
    <p:sldId id="592" r:id="rId9"/>
    <p:sldId id="597" r:id="rId10"/>
    <p:sldId id="594" r:id="rId11"/>
    <p:sldId id="595" r:id="rId12"/>
    <p:sldId id="596" r:id="rId13"/>
    <p:sldId id="598" r:id="rId14"/>
    <p:sldId id="490" r:id="rId15"/>
    <p:sldId id="503" r:id="rId16"/>
    <p:sldId id="549" r:id="rId17"/>
    <p:sldId id="550" r:id="rId18"/>
    <p:sldId id="548" r:id="rId19"/>
    <p:sldId id="559" r:id="rId20"/>
    <p:sldId id="552" r:id="rId21"/>
    <p:sldId id="553" r:id="rId22"/>
    <p:sldId id="554" r:id="rId23"/>
    <p:sldId id="557" r:id="rId24"/>
    <p:sldId id="492" r:id="rId25"/>
    <p:sldId id="494" r:id="rId26"/>
    <p:sldId id="555" r:id="rId27"/>
    <p:sldId id="563" r:id="rId28"/>
    <p:sldId id="565" r:id="rId29"/>
    <p:sldId id="566" r:id="rId30"/>
    <p:sldId id="569" r:id="rId31"/>
    <p:sldId id="561" r:id="rId32"/>
    <p:sldId id="556" r:id="rId33"/>
    <p:sldId id="532" r:id="rId34"/>
    <p:sldId id="533" r:id="rId35"/>
    <p:sldId id="564" r:id="rId36"/>
  </p:sldIdLst>
  <p:sldSz cx="9144000" cy="5143500" type="screen16x9"/>
  <p:notesSz cx="6858000" cy="9144000"/>
  <p:defaultTextStyle>
    <a:defPPr>
      <a:defRPr lang="es-ES_tradnl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A00"/>
    <a:srgbClr val="FF9300"/>
    <a:srgbClr val="FD6B0F"/>
    <a:srgbClr val="2A57F9"/>
    <a:srgbClr val="89340E"/>
    <a:srgbClr val="4F1B05"/>
    <a:srgbClr val="378569"/>
    <a:srgbClr val="429E7C"/>
    <a:srgbClr val="51BD93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Estilo medio 3 - 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Estilo medio 3 - Énfasis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Estilo medio 3 - Énfasis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Estilo medio 1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4" autoAdjust="0"/>
    <p:restoredTop sz="94595"/>
  </p:normalViewPr>
  <p:slideViewPr>
    <p:cSldViewPr snapToGrid="0" snapToObjects="1">
      <p:cViewPr>
        <p:scale>
          <a:sx n="80" d="100"/>
          <a:sy n="80" d="100"/>
        </p:scale>
        <p:origin x="1200" y="9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handoutMaster" Target="handoutMasters/handoutMaster1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5D0A15D2-0E51-8449-90A5-665DBA7AE9F1}" type="datetime1">
              <a:rPr lang="es-ES_tradnl"/>
              <a:pPr>
                <a:defRPr/>
              </a:pPr>
              <a:t>28/10/16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B4EC196E-C0B9-BE46-BBAD-CD351BF320DB}" type="slidenum">
              <a:rPr lang="es-ES_tradnl"/>
              <a:pPr>
                <a:defRPr/>
              </a:pPr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056396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6E7FBB95-9BBC-684A-A9BD-325227F0DF39}" type="datetime1">
              <a:rPr lang="es-ES_tradnl"/>
              <a:pPr>
                <a:defRPr/>
              </a:pPr>
              <a:t>28/10/16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_tradnl" noProof="0" smtClean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s-ES_tradnl" noProof="0"/>
              <a:t>Haga clic para modificar el estilo de texto del patrón</a:t>
            </a:r>
          </a:p>
          <a:p>
            <a:pPr lvl="1"/>
            <a:r>
              <a:rPr lang="es-ES_tradnl" noProof="0"/>
              <a:t>Segundo nivel</a:t>
            </a:r>
          </a:p>
          <a:p>
            <a:pPr lvl="2"/>
            <a:r>
              <a:rPr lang="es-ES_tradnl" noProof="0"/>
              <a:t>Tercer nivel</a:t>
            </a:r>
          </a:p>
          <a:p>
            <a:pPr lvl="3"/>
            <a:r>
              <a:rPr lang="es-ES_tradnl" noProof="0"/>
              <a:t>Cuarto nivel</a:t>
            </a:r>
          </a:p>
          <a:p>
            <a:pPr lvl="4"/>
            <a:r>
              <a:rPr lang="es-ES_tradnl" noProof="0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ED2D3AA0-B11F-9946-A908-98210371F0C2}" type="slidenum">
              <a:rPr lang="es-ES_tradnl"/>
              <a:pPr>
                <a:defRPr/>
              </a:pPr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0028933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70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54F8985-838B-CB46-91C0-1691BC03CB50}" type="slidenum">
              <a:rPr lang="es-ES_tradnl" sz="1200"/>
              <a:pPr eaLnBrk="1" hangingPunct="1"/>
              <a:t>1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11636454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2D3AA0-B11F-9946-A908-98210371F0C2}" type="slidenum">
              <a:rPr lang="es-ES_tradnl" smtClean="0"/>
              <a:pPr>
                <a:defRPr/>
              </a:pPr>
              <a:t>10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84129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2D3AA0-B11F-9946-A908-98210371F0C2}" type="slidenum">
              <a:rPr lang="es-ES_tradnl" smtClean="0"/>
              <a:pPr>
                <a:defRPr/>
              </a:pPr>
              <a:t>11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551400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2D3AA0-B11F-9946-A908-98210371F0C2}" type="slidenum">
              <a:rPr lang="es-ES_tradnl" smtClean="0"/>
              <a:pPr>
                <a:defRPr/>
              </a:pPr>
              <a:t>12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359702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2D3AA0-B11F-9946-A908-98210371F0C2}" type="slidenum">
              <a:rPr lang="es-ES_tradnl" smtClean="0"/>
              <a:pPr>
                <a:defRPr/>
              </a:pPr>
              <a:t>13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720721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266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267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0D2DF38B-6FBB-4440-8ED9-272EECA54D67}" type="slidenum">
              <a:rPr lang="es-ES_tradnl" sz="1200"/>
              <a:pPr eaLnBrk="1" hangingPunct="1"/>
              <a:t>14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7149094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15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18524564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16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17176273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17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15961093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18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8139032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19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778140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24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es-ES_tradnl"/>
          </a:p>
        </p:txBody>
      </p:sp>
      <p:sp>
        <p:nvSpPr>
          <p:cNvPr id="1024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D18902F5-CBE9-B746-B932-0589DCBDC94B}" type="slidenum">
              <a:rPr lang="es-ES_tradnl" altLang="es-ES_tradnl" sz="1200"/>
              <a:pPr eaLnBrk="1" hangingPunct="1"/>
              <a:t>2</a:t>
            </a:fld>
            <a:endParaRPr lang="es-ES_tradnl" altLang="es-ES_tradnl" sz="1200"/>
          </a:p>
        </p:txBody>
      </p:sp>
    </p:spTree>
    <p:extLst>
      <p:ext uri="{BB962C8B-B14F-4D97-AF65-F5344CB8AC3E}">
        <p14:creationId xmlns:p14="http://schemas.microsoft.com/office/powerpoint/2010/main" val="3632443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20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20246673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21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8483919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22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10881985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23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18376668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43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0C23DED-C646-CF42-80D6-C4F0BD833620}" type="slidenum">
              <a:rPr lang="es-ES_tradnl" sz="1200"/>
              <a:pPr eaLnBrk="1" hangingPunct="1"/>
              <a:t>24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11129812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43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0C23DED-C646-CF42-80D6-C4F0BD833620}" type="slidenum">
              <a:rPr lang="es-ES_tradnl" sz="1200"/>
              <a:pPr eaLnBrk="1" hangingPunct="1"/>
              <a:t>25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15193904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26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13539843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27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5099264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28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20259891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29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75375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3010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3011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B1F70E5-03F6-BE44-ACF1-F39486134308}" type="slidenum">
              <a:rPr lang="es-ES_tradnl" sz="1200"/>
              <a:pPr eaLnBrk="1" hangingPunct="1"/>
              <a:t>3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20339763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30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79725134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31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20282021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32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13809247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28203DF-D199-D84C-A69F-5B435BA2E91E}" type="slidenum">
              <a:rPr lang="es-ES_tradnl" sz="1200"/>
              <a:pPr eaLnBrk="1" hangingPunct="1"/>
              <a:t>35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207290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266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267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531EAD30-FCD1-1049-809E-291AF5DC15FD}" type="slidenum">
              <a:rPr lang="es-ES_tradnl" sz="1200"/>
              <a:pPr eaLnBrk="1" hangingPunct="1"/>
              <a:t>4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2107339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4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315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1F276AB-F73E-5C41-833B-BEDC4517C822}" type="slidenum">
              <a:rPr lang="es-ES_tradnl" sz="1200"/>
              <a:pPr eaLnBrk="1" hangingPunct="1"/>
              <a:t>5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11995576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imagen de diapositiva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363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5689067-28A5-1B4D-8E9A-D5E2A7BD10BA}" type="slidenum">
              <a:rPr lang="es-ES_tradnl" sz="1200"/>
              <a:pPr eaLnBrk="1" hangingPunct="1"/>
              <a:t>6</a:t>
            </a:fld>
            <a:endParaRPr lang="es-ES_tradnl" sz="1200"/>
          </a:p>
        </p:txBody>
      </p:sp>
    </p:spTree>
    <p:extLst>
      <p:ext uri="{BB962C8B-B14F-4D97-AF65-F5344CB8AC3E}">
        <p14:creationId xmlns:p14="http://schemas.microsoft.com/office/powerpoint/2010/main" val="1139094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2D3AA0-B11F-9946-A908-98210371F0C2}" type="slidenum">
              <a:rPr lang="es-ES_tradnl" smtClean="0"/>
              <a:pPr>
                <a:defRPr/>
              </a:pPr>
              <a:t>7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10276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2D3AA0-B11F-9946-A908-98210371F0C2}" type="slidenum">
              <a:rPr lang="es-ES_tradnl" smtClean="0"/>
              <a:pPr>
                <a:defRPr/>
              </a:pPr>
              <a:t>8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70449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2D3AA0-B11F-9946-A908-98210371F0C2}" type="slidenum">
              <a:rPr lang="es-ES_tradnl" smtClean="0"/>
              <a:pPr>
                <a:defRPr/>
              </a:pPr>
              <a:t>9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68476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7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5" descr="megara_logo_final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5575" y="4583906"/>
            <a:ext cx="534988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uadroTexto 4"/>
          <p:cNvSpPr txBox="1">
            <a:spLocks noChangeArrowheads="1"/>
          </p:cNvSpPr>
          <p:nvPr userDrawn="1"/>
        </p:nvSpPr>
        <p:spPr bwMode="auto">
          <a:xfrm>
            <a:off x="1816101" y="4589860"/>
            <a:ext cx="5603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defRPr/>
            </a:pPr>
            <a:r>
              <a:rPr lang="en-US" b="1" i="1">
                <a:solidFill>
                  <a:schemeClr val="tx2"/>
                </a:solidFill>
                <a:latin typeface="Calibri" pitchFamily="1" charset="0"/>
              </a:rPr>
              <a:t>Universidad Complutense de Madrid, 20-21 March 2012</a:t>
            </a:r>
          </a:p>
        </p:txBody>
      </p:sp>
      <p:pic>
        <p:nvPicPr>
          <p:cNvPr id="6" name="5 Imagen" descr="logoiaa.gif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050926" y="833438"/>
            <a:ext cx="765175" cy="446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logocolP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075613" y="164307"/>
            <a:ext cx="836612" cy="627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 userDrawn="1"/>
        </p:nvSpPr>
        <p:spPr>
          <a:xfrm>
            <a:off x="1871663" y="4283869"/>
            <a:ext cx="5156200" cy="323165"/>
          </a:xfrm>
          <a:prstGeom prst="rect">
            <a:avLst/>
          </a:prstGeom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1500" b="1" i="1">
                <a:solidFill>
                  <a:schemeClr val="tx2"/>
                </a:solidFill>
                <a:latin typeface="Calibri" pitchFamily="1" charset="0"/>
              </a:rPr>
              <a:t>MEGARA Preliminary Design Review</a:t>
            </a:r>
          </a:p>
        </p:txBody>
      </p:sp>
      <p:pic>
        <p:nvPicPr>
          <p:cNvPr id="9" name="8 Imagen" descr="logo-INAOE.jp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1079500" y="164307"/>
            <a:ext cx="736600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n 13" descr="upm_logo.jp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222250" y="791766"/>
            <a:ext cx="85725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5"/>
          <p:cNvGrpSpPr>
            <a:grpSpLocks/>
          </p:cNvGrpSpPr>
          <p:nvPr userDrawn="1"/>
        </p:nvGrpSpPr>
        <p:grpSpPr bwMode="auto">
          <a:xfrm>
            <a:off x="155575" y="104775"/>
            <a:ext cx="884238" cy="728663"/>
            <a:chOff x="3977" y="22"/>
            <a:chExt cx="593" cy="658"/>
          </a:xfrm>
        </p:grpSpPr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010" y="52"/>
              <a:ext cx="533" cy="59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3977" y="22"/>
              <a:ext cx="593" cy="65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-128"/>
                <a:cs typeface="+mn-cs"/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>
            <a:lvl1pPr>
              <a:defRPr sz="3300" b="1">
                <a:solidFill>
                  <a:srgbClr val="1F497D"/>
                </a:solidFill>
              </a:defRPr>
            </a:lvl1pPr>
          </a:lstStyle>
          <a:p>
            <a:r>
              <a:rPr lang="en-US" noProof="0" dirty="0" err="1" smtClean="0"/>
              <a:t>Clic</a:t>
            </a:r>
            <a:r>
              <a:rPr lang="en-US" noProof="0" dirty="0" smtClean="0"/>
              <a:t> </a:t>
            </a:r>
            <a:r>
              <a:rPr lang="en-US" noProof="0" dirty="0" err="1" smtClean="0"/>
              <a:t>para</a:t>
            </a:r>
            <a:r>
              <a:rPr lang="en-US" noProof="0" dirty="0" smtClean="0"/>
              <a:t> </a:t>
            </a:r>
            <a:r>
              <a:rPr lang="en-US" noProof="0" dirty="0" err="1" smtClean="0"/>
              <a:t>editar</a:t>
            </a:r>
            <a:r>
              <a:rPr lang="en-US" noProof="0" dirty="0" smtClean="0"/>
              <a:t> </a:t>
            </a:r>
            <a:r>
              <a:rPr lang="en-US" noProof="0" dirty="0" err="1" smtClean="0"/>
              <a:t>título</a:t>
            </a:r>
            <a:endParaRPr lang="en-US" noProof="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1F497D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</a:t>
            </a:r>
            <a:r>
              <a:rPr lang="en-US" noProof="0" dirty="0" err="1" smtClean="0"/>
              <a:t>para</a:t>
            </a:r>
            <a:r>
              <a:rPr lang="en-US" noProof="0" dirty="0" smtClean="0"/>
              <a:t>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subtítulo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egara_logo_final_bi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11919"/>
            <a:ext cx="9017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logocolP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139114" y="91679"/>
            <a:ext cx="604837" cy="453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Marcador de número de diapositiva 5"/>
          <p:cNvSpPr txBox="1">
            <a:spLocks/>
          </p:cNvSpPr>
          <p:nvPr userDrawn="1"/>
        </p:nvSpPr>
        <p:spPr>
          <a:xfrm>
            <a:off x="168275" y="4560094"/>
            <a:ext cx="2271713" cy="273844"/>
          </a:xfrm>
          <a:prstGeom prst="rect">
            <a:avLst/>
          </a:prstGeom>
        </p:spPr>
        <p:txBody>
          <a:bodyPr>
            <a:prstTxWarp prst="textNoShape">
              <a:avLst/>
            </a:prstTxWarp>
          </a:bodyPr>
          <a:lstStyle>
            <a:lvl1pPr algn="r">
              <a:defRPr sz="1200">
                <a:solidFill>
                  <a:srgbClr val="1F497D"/>
                </a:solidFill>
                <a:latin typeface="Calibri" pitchFamily="1" charset="0"/>
              </a:defRPr>
            </a:lvl1pPr>
          </a:lstStyle>
          <a:p>
            <a:pPr>
              <a:defRPr/>
            </a:pPr>
            <a:r>
              <a:rPr lang="es-ES_tradnl" sz="900" dirty="0" smtClean="0"/>
              <a:t>MEGARA PDR, 20-21 </a:t>
            </a:r>
            <a:r>
              <a:rPr lang="es-ES_tradnl" sz="900" dirty="0" err="1" smtClean="0"/>
              <a:t>March</a:t>
            </a:r>
            <a:r>
              <a:rPr lang="es-ES_tradnl" sz="900" dirty="0" smtClean="0"/>
              <a:t> 2012</a:t>
            </a:r>
            <a:endParaRPr lang="es-ES_tradnl" sz="90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58900" y="99784"/>
            <a:ext cx="6611863" cy="549594"/>
          </a:xfrm>
        </p:spPr>
        <p:txBody>
          <a:bodyPr/>
          <a:lstStyle>
            <a:lvl1pPr>
              <a:defRPr b="1">
                <a:solidFill>
                  <a:srgbClr val="1F497D"/>
                </a:solidFill>
              </a:defRPr>
            </a:lvl1pPr>
          </a:lstStyle>
          <a:p>
            <a:r>
              <a:rPr lang="en-US" noProof="0" dirty="0" err="1" smtClean="0"/>
              <a:t>Clic</a:t>
            </a:r>
            <a:r>
              <a:rPr lang="en-US" noProof="0" dirty="0" smtClean="0"/>
              <a:t> </a:t>
            </a:r>
            <a:r>
              <a:rPr lang="en-US" noProof="0" dirty="0" err="1" smtClean="0"/>
              <a:t>para</a:t>
            </a:r>
            <a:r>
              <a:rPr lang="en-US" noProof="0" dirty="0" smtClean="0"/>
              <a:t> </a:t>
            </a:r>
            <a:r>
              <a:rPr lang="en-US" noProof="0" dirty="0" err="1" smtClean="0"/>
              <a:t>editar</a:t>
            </a:r>
            <a:r>
              <a:rPr lang="en-US" noProof="0" dirty="0" smtClean="0"/>
              <a:t> </a:t>
            </a:r>
            <a:r>
              <a:rPr lang="en-US" noProof="0" dirty="0" err="1" smtClean="0"/>
              <a:t>título</a:t>
            </a:r>
            <a:endParaRPr lang="en-US" noProof="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805649"/>
            <a:ext cx="8229600" cy="3669389"/>
          </a:xfrm>
        </p:spPr>
        <p:txBody>
          <a:bodyPr/>
          <a:lstStyle>
            <a:lvl1pPr>
              <a:defRPr>
                <a:solidFill>
                  <a:srgbClr val="1F497D"/>
                </a:solidFill>
              </a:defRPr>
            </a:lvl1pPr>
            <a:lvl2pPr>
              <a:defRPr>
                <a:solidFill>
                  <a:srgbClr val="1F497D"/>
                </a:solidFill>
              </a:defRPr>
            </a:lvl2pPr>
            <a:lvl3pPr>
              <a:defRPr>
                <a:solidFill>
                  <a:srgbClr val="1F497D"/>
                </a:solidFill>
              </a:defRPr>
            </a:lvl3pPr>
            <a:lvl4pPr>
              <a:defRPr>
                <a:solidFill>
                  <a:srgbClr val="1F497D"/>
                </a:solidFill>
              </a:defRPr>
            </a:lvl4pPr>
            <a:lvl5pPr>
              <a:buFont typeface="Wingdings" pitchFamily="2" charset="2"/>
              <a:buChar char="§"/>
              <a:defRPr>
                <a:solidFill>
                  <a:srgbClr val="1F497D"/>
                </a:solidFill>
              </a:defRPr>
            </a:lvl5pPr>
          </a:lstStyle>
          <a:p>
            <a:pPr lvl="0"/>
            <a:r>
              <a:rPr lang="en-US" noProof="0" dirty="0" err="1" smtClean="0"/>
              <a:t>Haga</a:t>
            </a:r>
            <a:r>
              <a:rPr lang="en-US" noProof="0" dirty="0" smtClean="0"/>
              <a:t>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</a:t>
            </a:r>
            <a:r>
              <a:rPr lang="en-US" noProof="0" dirty="0" err="1" smtClean="0"/>
              <a:t>para</a:t>
            </a:r>
            <a:r>
              <a:rPr lang="en-US" noProof="0" dirty="0" smtClean="0"/>
              <a:t> </a:t>
            </a:r>
            <a:r>
              <a:rPr lang="en-US" noProof="0" dirty="0" err="1" smtClean="0"/>
              <a:t>modificar</a:t>
            </a:r>
            <a:r>
              <a:rPr lang="en-US" noProof="0" dirty="0" smtClean="0"/>
              <a:t> el </a:t>
            </a:r>
            <a:r>
              <a:rPr lang="en-US" noProof="0" dirty="0" err="1" smtClean="0"/>
              <a:t>estilo</a:t>
            </a:r>
            <a:r>
              <a:rPr lang="en-US" noProof="0" dirty="0" smtClean="0"/>
              <a:t> de </a:t>
            </a:r>
            <a:r>
              <a:rPr lang="en-US" noProof="0" dirty="0" err="1" smtClean="0"/>
              <a:t>texto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patrón</a:t>
            </a:r>
            <a:endParaRPr lang="en-US" noProof="0" dirty="0" smtClean="0"/>
          </a:p>
          <a:p>
            <a:pPr lvl="1"/>
            <a:r>
              <a:rPr lang="en-US" noProof="0" dirty="0" smtClean="0"/>
              <a:t>Segundo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Tercer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3"/>
            <a:r>
              <a:rPr lang="en-US" noProof="0" dirty="0" smtClean="0"/>
              <a:t>Cuarto </a:t>
            </a:r>
            <a:r>
              <a:rPr lang="en-US" noProof="0" dirty="0" err="1" smtClean="0"/>
              <a:t>nivel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nivel</a:t>
            </a:r>
            <a:endParaRPr lang="en-US" noProof="0" dirty="0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0"/>
          </p:nvPr>
        </p:nvSpPr>
        <p:spPr>
          <a:xfrm>
            <a:off x="6816725" y="4560094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1F497D"/>
                </a:solidFill>
                <a:latin typeface="Calibri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C148925A-AA43-7640-8B8E-99DEA2C8B77A}" type="slidenum">
              <a:rPr lang="es-ES_tradnl"/>
              <a:pPr>
                <a:defRPr/>
              </a:pPr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título 1"/>
          <p:cNvSpPr>
            <a:spLocks noGrp="1"/>
          </p:cNvSpPr>
          <p:nvPr>
            <p:ph type="title"/>
          </p:nvPr>
        </p:nvSpPr>
        <p:spPr bwMode="auto">
          <a:xfrm>
            <a:off x="457200" y="54769"/>
            <a:ext cx="8229600" cy="653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 para editar título</a:t>
            </a:r>
          </a:p>
        </p:txBody>
      </p:sp>
      <p:sp>
        <p:nvSpPr>
          <p:cNvPr id="1027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457200" y="825103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Haga clic para modificar el estilo de texto del patrón</a:t>
            </a:r>
          </a:p>
          <a:p>
            <a:pPr lvl="1"/>
            <a:r>
              <a:rPr lang="en-GB"/>
              <a:t>Segundo nivel</a:t>
            </a:r>
          </a:p>
          <a:p>
            <a:pPr lvl="2"/>
            <a:r>
              <a:rPr lang="en-GB"/>
              <a:t>Tercer nivel</a:t>
            </a:r>
          </a:p>
          <a:p>
            <a:pPr lvl="3"/>
            <a:r>
              <a:rPr lang="en-GB"/>
              <a:t>Cuarto nivel</a:t>
            </a:r>
          </a:p>
          <a:p>
            <a:pPr lvl="4"/>
            <a:r>
              <a:rPr lang="en-GB"/>
              <a:t>Quinto nivel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</p:sldLayoutIdLst>
  <p:hf hdr="0" ftr="0" dt="0"/>
  <p:txStyles>
    <p:titleStyle>
      <a:lvl1pPr algn="ctr" defTabSz="342900" rtl="0" eaLnBrk="0" fontAlgn="base" hangingPunct="0">
        <a:spcBef>
          <a:spcPct val="0"/>
        </a:spcBef>
        <a:spcAft>
          <a:spcPct val="0"/>
        </a:spcAft>
        <a:defRPr sz="2400" kern="1200">
          <a:solidFill>
            <a:srgbClr val="1F497D"/>
          </a:solidFill>
          <a:latin typeface="+mj-lt"/>
          <a:ea typeface="ＭＳ Ｐゴシック" charset="-128"/>
          <a:cs typeface="ＭＳ Ｐゴシック" charset="-128"/>
        </a:defRPr>
      </a:lvl1pPr>
      <a:lvl2pPr algn="ctr" defTabSz="342900" rtl="0" eaLnBrk="0" fontAlgn="base" hangingPunct="0">
        <a:spcBef>
          <a:spcPct val="0"/>
        </a:spcBef>
        <a:spcAft>
          <a:spcPct val="0"/>
        </a:spcAft>
        <a:defRPr sz="2400">
          <a:solidFill>
            <a:srgbClr val="1F497D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342900" rtl="0" eaLnBrk="0" fontAlgn="base" hangingPunct="0">
        <a:spcBef>
          <a:spcPct val="0"/>
        </a:spcBef>
        <a:spcAft>
          <a:spcPct val="0"/>
        </a:spcAft>
        <a:defRPr sz="2400">
          <a:solidFill>
            <a:srgbClr val="1F497D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342900" rtl="0" eaLnBrk="0" fontAlgn="base" hangingPunct="0">
        <a:spcBef>
          <a:spcPct val="0"/>
        </a:spcBef>
        <a:spcAft>
          <a:spcPct val="0"/>
        </a:spcAft>
        <a:defRPr sz="2400">
          <a:solidFill>
            <a:srgbClr val="1F497D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342900" rtl="0" eaLnBrk="0" fontAlgn="base" hangingPunct="0">
        <a:spcBef>
          <a:spcPct val="0"/>
        </a:spcBef>
        <a:spcAft>
          <a:spcPct val="0"/>
        </a:spcAft>
        <a:defRPr sz="2400">
          <a:solidFill>
            <a:srgbClr val="1F497D"/>
          </a:solidFill>
          <a:latin typeface="Calibri" charset="0"/>
          <a:ea typeface="ＭＳ Ｐゴシック" charset="-128"/>
          <a:cs typeface="ＭＳ Ｐゴシック" charset="-128"/>
        </a:defRPr>
      </a:lvl5pPr>
      <a:lvl6pPr marL="342900" algn="ctr" defTabSz="342900" rtl="0" fontAlgn="base">
        <a:spcBef>
          <a:spcPct val="0"/>
        </a:spcBef>
        <a:spcAft>
          <a:spcPct val="0"/>
        </a:spcAft>
        <a:defRPr sz="3300">
          <a:solidFill>
            <a:srgbClr val="1F497D"/>
          </a:solidFill>
          <a:latin typeface="Calibri" charset="0"/>
          <a:ea typeface="ＭＳ Ｐゴシック" charset="-128"/>
          <a:cs typeface="ＭＳ Ｐゴシック" charset="-128"/>
        </a:defRPr>
      </a:lvl6pPr>
      <a:lvl7pPr marL="685800" algn="ctr" defTabSz="342900" rtl="0" fontAlgn="base">
        <a:spcBef>
          <a:spcPct val="0"/>
        </a:spcBef>
        <a:spcAft>
          <a:spcPct val="0"/>
        </a:spcAft>
        <a:defRPr sz="3300">
          <a:solidFill>
            <a:srgbClr val="1F497D"/>
          </a:solidFill>
          <a:latin typeface="Calibri" charset="0"/>
          <a:ea typeface="ＭＳ Ｐゴシック" charset="-128"/>
          <a:cs typeface="ＭＳ Ｐゴシック" charset="-128"/>
        </a:defRPr>
      </a:lvl7pPr>
      <a:lvl8pPr marL="1028700" algn="ctr" defTabSz="342900" rtl="0" fontAlgn="base">
        <a:spcBef>
          <a:spcPct val="0"/>
        </a:spcBef>
        <a:spcAft>
          <a:spcPct val="0"/>
        </a:spcAft>
        <a:defRPr sz="3300">
          <a:solidFill>
            <a:srgbClr val="1F497D"/>
          </a:solidFill>
          <a:latin typeface="Calibri" charset="0"/>
          <a:ea typeface="ＭＳ Ｐゴシック" charset="-128"/>
          <a:cs typeface="ＭＳ Ｐゴシック" charset="-128"/>
        </a:defRPr>
      </a:lvl8pPr>
      <a:lvl9pPr marL="1371600" algn="ctr" defTabSz="342900" rtl="0" fontAlgn="base">
        <a:spcBef>
          <a:spcPct val="0"/>
        </a:spcBef>
        <a:spcAft>
          <a:spcPct val="0"/>
        </a:spcAft>
        <a:defRPr sz="3300">
          <a:solidFill>
            <a:srgbClr val="1F497D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257175" indent="-257175" algn="l" defTabSz="342900" rtl="0" eaLnBrk="0" fontAlgn="base" hangingPunct="0">
        <a:spcBef>
          <a:spcPct val="20000"/>
        </a:spcBef>
        <a:spcAft>
          <a:spcPct val="0"/>
        </a:spcAft>
        <a:defRPr sz="1800" kern="1200">
          <a:solidFill>
            <a:srgbClr val="1F497D"/>
          </a:solidFill>
          <a:latin typeface="+mn-lt"/>
          <a:ea typeface="ＭＳ Ｐゴシック" charset="-128"/>
          <a:cs typeface="ＭＳ Ｐゴシック" charset="-128"/>
        </a:defRPr>
      </a:lvl1pPr>
      <a:lvl2pPr marL="255985" indent="-255985" algn="l" defTabSz="342900" rtl="0" eaLnBrk="0" fontAlgn="base" hangingPunct="0">
        <a:spcBef>
          <a:spcPct val="20000"/>
        </a:spcBef>
        <a:spcAft>
          <a:spcPct val="0"/>
        </a:spcAft>
        <a:buFont typeface="Wingdings" pitchFamily="1" charset="2"/>
        <a:buChar char="§"/>
        <a:defRPr sz="1800" kern="1200">
          <a:solidFill>
            <a:srgbClr val="1F497D"/>
          </a:solidFill>
          <a:latin typeface="+mn-lt"/>
          <a:ea typeface="ＭＳ Ｐゴシック" charset="-128"/>
          <a:cs typeface="+mn-cs"/>
        </a:defRPr>
      </a:lvl2pPr>
      <a:lvl3pPr marL="556022" indent="-213122" algn="l" defTabSz="342900" rtl="0" eaLnBrk="0" fontAlgn="base" hangingPunct="0">
        <a:spcBef>
          <a:spcPct val="20000"/>
        </a:spcBef>
        <a:spcAft>
          <a:spcPct val="0"/>
        </a:spcAft>
        <a:buFont typeface="Wingdings" pitchFamily="1" charset="2"/>
        <a:buChar char="§"/>
        <a:defRPr sz="1500" kern="1200">
          <a:solidFill>
            <a:srgbClr val="1F497D"/>
          </a:solidFill>
          <a:latin typeface="+mn-lt"/>
          <a:ea typeface="ＭＳ Ｐゴシック" charset="-128"/>
          <a:cs typeface="+mn-cs"/>
        </a:defRPr>
      </a:lvl3pPr>
      <a:lvl4pPr marL="809625" indent="-171450" algn="l" defTabSz="342900" rtl="0" eaLnBrk="0" fontAlgn="base" hangingPunct="0">
        <a:spcBef>
          <a:spcPct val="20000"/>
        </a:spcBef>
        <a:spcAft>
          <a:spcPct val="0"/>
        </a:spcAft>
        <a:buFont typeface="Wingdings" pitchFamily="1" charset="2"/>
        <a:buChar char="§"/>
        <a:defRPr kern="1200">
          <a:solidFill>
            <a:srgbClr val="1F497D"/>
          </a:solidFill>
          <a:latin typeface="+mn-lt"/>
          <a:ea typeface="ＭＳ Ｐゴシック" charset="-128"/>
          <a:cs typeface="+mn-cs"/>
        </a:defRPr>
      </a:lvl4pPr>
      <a:lvl5pPr marL="1079897" indent="-171450" algn="l" defTabSz="342900" rtl="0" eaLnBrk="0" fontAlgn="base" hangingPunct="0">
        <a:spcBef>
          <a:spcPct val="20000"/>
        </a:spcBef>
        <a:spcAft>
          <a:spcPct val="0"/>
        </a:spcAft>
        <a:buFont typeface="Wingdings" pitchFamily="1" charset="2"/>
        <a:buChar char="§"/>
        <a:defRPr sz="1200" kern="1200">
          <a:solidFill>
            <a:srgbClr val="1F497D"/>
          </a:solidFill>
          <a:latin typeface="+mn-lt"/>
          <a:ea typeface="ＭＳ Ｐゴシック" charset="-128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5.jpeg"/><Relationship Id="rId7" Type="http://schemas.openxmlformats.org/officeDocument/2006/relationships/image" Target="../media/image4.jpe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7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48.png"/><Relationship Id="rId5" Type="http://schemas.openxmlformats.org/officeDocument/2006/relationships/image" Target="../media/image9.png"/><Relationship Id="rId6" Type="http://schemas.openxmlformats.org/officeDocument/2006/relationships/image" Target="../media/image49.jpg"/><Relationship Id="rId7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51.jpg"/><Relationship Id="rId6" Type="http://schemas.openxmlformats.org/officeDocument/2006/relationships/image" Target="../media/image52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5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7" Type="http://schemas.openxmlformats.org/officeDocument/2006/relationships/image" Target="../media/image58.PNG"/><Relationship Id="rId8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9.xml"/><Relationship Id="rId5" Type="http://schemas.openxmlformats.org/officeDocument/2006/relationships/image" Target="../media/image59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60.jpg"/><Relationship Id="rId6" Type="http://schemas.openxmlformats.org/officeDocument/2006/relationships/image" Target="../media/image61.jpg"/><Relationship Id="rId7" Type="http://schemas.openxmlformats.org/officeDocument/2006/relationships/image" Target="../media/image20.png"/><Relationship Id="rId8" Type="http://schemas.openxmlformats.org/officeDocument/2006/relationships/image" Target="../media/image19.png"/><Relationship Id="rId9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62.jpg"/><Relationship Id="rId5" Type="http://schemas.openxmlformats.org/officeDocument/2006/relationships/image" Target="../media/image63.png"/><Relationship Id="rId6" Type="http://schemas.openxmlformats.org/officeDocument/2006/relationships/image" Target="../media/image64.jpg"/><Relationship Id="rId7" Type="http://schemas.openxmlformats.org/officeDocument/2006/relationships/image" Target="../media/image65.png"/><Relationship Id="rId8" Type="http://schemas.openxmlformats.org/officeDocument/2006/relationships/image" Target="../media/image66.jpg"/><Relationship Id="rId9" Type="http://schemas.openxmlformats.org/officeDocument/2006/relationships/image" Target="../media/image67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68.png"/><Relationship Id="rId6" Type="http://schemas.openxmlformats.org/officeDocument/2006/relationships/image" Target="../media/image4.jpeg"/><Relationship Id="rId7" Type="http://schemas.openxmlformats.org/officeDocument/2006/relationships/image" Target="../media/image20.png"/><Relationship Id="rId8" Type="http://schemas.openxmlformats.org/officeDocument/2006/relationships/image" Target="../media/image69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4.jpeg"/><Relationship Id="rId5" Type="http://schemas.openxmlformats.org/officeDocument/2006/relationships/image" Target="../media/image70.JPG"/><Relationship Id="rId6" Type="http://schemas.openxmlformats.org/officeDocument/2006/relationships/image" Target="../media/image71.jpeg"/><Relationship Id="rId7" Type="http://schemas.openxmlformats.org/officeDocument/2006/relationships/image" Target="../media/image72.jpeg"/><Relationship Id="rId8" Type="http://schemas.openxmlformats.org/officeDocument/2006/relationships/image" Target="../media/image73.jpeg"/><Relationship Id="rId9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5.jpeg"/><Relationship Id="rId7" Type="http://schemas.openxmlformats.org/officeDocument/2006/relationships/image" Target="../media/image4.jpeg"/><Relationship Id="rId8" Type="http://schemas.openxmlformats.org/officeDocument/2006/relationships/image" Target="../media/image16.jpeg"/><Relationship Id="rId9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76.png"/><Relationship Id="rId5" Type="http://schemas.openxmlformats.org/officeDocument/2006/relationships/image" Target="../media/image7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78.jpg"/><Relationship Id="rId6" Type="http://schemas.openxmlformats.org/officeDocument/2006/relationships/image" Target="../media/image79.JPG"/><Relationship Id="rId7" Type="http://schemas.openxmlformats.org/officeDocument/2006/relationships/image" Target="../media/image8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81.png"/><Relationship Id="rId6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83.png"/><Relationship Id="rId6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85.png"/><Relationship Id="rId6" Type="http://schemas.openxmlformats.org/officeDocument/2006/relationships/image" Target="../media/image86.png"/><Relationship Id="rId7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jpeg"/><Relationship Id="rId8" Type="http://schemas.openxmlformats.org/officeDocument/2006/relationships/image" Target="../media/image4.jpeg"/><Relationship Id="rId9" Type="http://schemas.openxmlformats.org/officeDocument/2006/relationships/image" Target="../media/image16.jpeg"/><Relationship Id="rId10" Type="http://schemas.openxmlformats.org/officeDocument/2006/relationships/image" Target="../media/image10.png"/><Relationship Id="rId11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emf"/><Relationship Id="rId4" Type="http://schemas.openxmlformats.org/officeDocument/2006/relationships/image" Target="../media/image89.emf"/><Relationship Id="rId5" Type="http://schemas.openxmlformats.org/officeDocument/2006/relationships/image" Target="../media/image90.emf"/><Relationship Id="rId6" Type="http://schemas.openxmlformats.org/officeDocument/2006/relationships/image" Target="../media/image91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92.png"/><Relationship Id="rId6" Type="http://schemas.openxmlformats.org/officeDocument/2006/relationships/image" Target="../media/image93.png"/><Relationship Id="rId7" Type="http://schemas.openxmlformats.org/officeDocument/2006/relationships/image" Target="../media/image94.png"/><Relationship Id="rId8" Type="http://schemas.openxmlformats.org/officeDocument/2006/relationships/image" Target="../media/image95.png"/><Relationship Id="rId9" Type="http://schemas.openxmlformats.org/officeDocument/2006/relationships/image" Target="../media/image96.png"/><Relationship Id="rId10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4.jpeg"/><Relationship Id="rId5" Type="http://schemas.openxmlformats.org/officeDocument/2006/relationships/image" Target="../media/image16.jpeg"/><Relationship Id="rId6" Type="http://schemas.openxmlformats.org/officeDocument/2006/relationships/image" Target="../media/image10.png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jpeg"/><Relationship Id="rId5" Type="http://schemas.openxmlformats.org/officeDocument/2006/relationships/image" Target="../media/image4.jpeg"/><Relationship Id="rId6" Type="http://schemas.openxmlformats.org/officeDocument/2006/relationships/image" Target="../media/image16.jpeg"/><Relationship Id="rId7" Type="http://schemas.openxmlformats.org/officeDocument/2006/relationships/image" Target="../media/image10.png"/><Relationship Id="rId8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3.xml"/><Relationship Id="rId5" Type="http://schemas.openxmlformats.org/officeDocument/2006/relationships/image" Target="../media/image9.png"/><Relationship Id="rId6" Type="http://schemas.openxmlformats.org/officeDocument/2006/relationships/image" Target="../media/image99.png"/><Relationship Id="rId7" Type="http://schemas.openxmlformats.org/officeDocument/2006/relationships/image" Target="../media/image8.png"/><Relationship Id="rId1" Type="http://schemas.microsoft.com/office/2007/relationships/media" Target="../media/media2.mov"/><Relationship Id="rId2" Type="http://schemas.openxmlformats.org/officeDocument/2006/relationships/video" Target="../media/media2.mov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2.png"/><Relationship Id="rId12" Type="http://schemas.openxmlformats.org/officeDocument/2006/relationships/image" Target="../media/image23.png"/><Relationship Id="rId13" Type="http://schemas.openxmlformats.org/officeDocument/2006/relationships/image" Target="../media/image10.png"/><Relationship Id="rId14" Type="http://schemas.openxmlformats.org/officeDocument/2006/relationships/image" Target="../media/image24.gif"/><Relationship Id="rId15" Type="http://schemas.openxmlformats.org/officeDocument/2006/relationships/image" Target="../media/image9.pn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jpeg"/><Relationship Id="rId4" Type="http://schemas.openxmlformats.org/officeDocument/2006/relationships/image" Target="../media/image4.jpeg"/><Relationship Id="rId5" Type="http://schemas.openxmlformats.org/officeDocument/2006/relationships/image" Target="../media/image16.jpe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0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4" Type="http://schemas.openxmlformats.org/officeDocument/2006/relationships/image" Target="../media/image9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.png"/><Relationship Id="rId1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17.png"/><Relationship Id="rId6" Type="http://schemas.openxmlformats.org/officeDocument/2006/relationships/image" Target="../media/image28.png"/><Relationship Id="rId7" Type="http://schemas.openxmlformats.org/officeDocument/2006/relationships/image" Target="../media/image18.png"/><Relationship Id="rId8" Type="http://schemas.openxmlformats.org/officeDocument/2006/relationships/image" Target="../media/image29.png"/><Relationship Id="rId9" Type="http://schemas.openxmlformats.org/officeDocument/2006/relationships/image" Target="../media/image30.png"/><Relationship Id="rId10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35.png"/><Relationship Id="rId8" Type="http://schemas.openxmlformats.org/officeDocument/2006/relationships/image" Target="../media/image36.png"/><Relationship Id="rId9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ángulo 26"/>
          <p:cNvSpPr/>
          <p:nvPr/>
        </p:nvSpPr>
        <p:spPr>
          <a:xfrm>
            <a:off x="0" y="4391902"/>
            <a:ext cx="2759242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ángulo 4"/>
          <p:cNvSpPr/>
          <p:nvPr/>
        </p:nvSpPr>
        <p:spPr>
          <a:xfrm>
            <a:off x="100265" y="0"/>
            <a:ext cx="1404938" cy="867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148" name="Group 5"/>
          <p:cNvGrpSpPr>
            <a:grpSpLocks/>
          </p:cNvGrpSpPr>
          <p:nvPr/>
        </p:nvGrpSpPr>
        <p:grpSpPr bwMode="auto">
          <a:xfrm>
            <a:off x="216946" y="104775"/>
            <a:ext cx="663179" cy="728663"/>
            <a:chOff x="3977" y="22"/>
            <a:chExt cx="593" cy="658"/>
          </a:xfrm>
        </p:grpSpPr>
        <p:pic>
          <p:nvPicPr>
            <p:cNvPr id="6156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0" y="52"/>
              <a:ext cx="533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157" name="Text Box 7"/>
            <p:cNvSpPr txBox="1">
              <a:spLocks noChangeArrowheads="1"/>
            </p:cNvSpPr>
            <p:nvPr/>
          </p:nvSpPr>
          <p:spPr bwMode="auto">
            <a:xfrm>
              <a:off x="3977" y="22"/>
              <a:ext cx="593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endParaRPr lang="en-US" sz="1350"/>
            </a:p>
          </p:txBody>
        </p:sp>
      </p:grpSp>
      <p:sp>
        <p:nvSpPr>
          <p:cNvPr id="12" name="Rectángulo 11"/>
          <p:cNvSpPr/>
          <p:nvPr/>
        </p:nvSpPr>
        <p:spPr>
          <a:xfrm>
            <a:off x="216947" y="833438"/>
            <a:ext cx="1364456" cy="589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5691" y="119247"/>
            <a:ext cx="1022057" cy="766542"/>
          </a:xfrm>
          <a:prstGeom prst="rect">
            <a:avLst/>
          </a:prstGeom>
        </p:spPr>
      </p:pic>
      <p:sp>
        <p:nvSpPr>
          <p:cNvPr id="18" name="CuadroTexto 21"/>
          <p:cNvSpPr txBox="1">
            <a:spLocks noChangeArrowheads="1"/>
          </p:cNvSpPr>
          <p:nvPr/>
        </p:nvSpPr>
        <p:spPr bwMode="auto">
          <a:xfrm>
            <a:off x="1524868" y="4126641"/>
            <a:ext cx="6030963" cy="96949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5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</a:t>
            </a:r>
            <a:br>
              <a:rPr lang="en-US" sz="15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</a:br>
            <a:r>
              <a:rPr lang="en-US" sz="15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IAC (La Laguna), October 27</a:t>
            </a:r>
            <a:r>
              <a:rPr lang="en-US" sz="15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mr-IN" sz="15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-28</a:t>
            </a:r>
            <a:r>
              <a:rPr lang="en-US" sz="1500" baseline="30000" dirty="0" err="1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5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2016</a:t>
            </a:r>
          </a:p>
          <a:p>
            <a:pPr algn="ctr" eaLnBrk="1" hangingPunct="1"/>
            <a:endParaRPr lang="en-US" sz="1350" dirty="0">
              <a:solidFill>
                <a:schemeClr val="tx2"/>
              </a:solidFill>
              <a:latin typeface="Calibri" charset="0"/>
              <a:cs typeface="Calibri" charset="0"/>
            </a:endParaRPr>
          </a:p>
        </p:txBody>
      </p:sp>
      <p:pic>
        <p:nvPicPr>
          <p:cNvPr id="6155" name="Imagen 40" descr="megara_logo.gif"/>
          <p:cNvPicPr>
            <a:picLocks noChangeAspect="1"/>
          </p:cNvPicPr>
          <p:nvPr/>
        </p:nvPicPr>
        <p:blipFill>
          <a:blip r:embed="rId5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60421" y="3874294"/>
            <a:ext cx="1800225" cy="126920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ítulo 1"/>
          <p:cNvSpPr txBox="1">
            <a:spLocks/>
          </p:cNvSpPr>
          <p:nvPr/>
        </p:nvSpPr>
        <p:spPr bwMode="auto">
          <a:xfrm>
            <a:off x="672760" y="1710904"/>
            <a:ext cx="7563851" cy="110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sz="3000" b="1" dirty="0">
                <a:solidFill>
                  <a:srgbClr val="1F497D"/>
                </a:solidFill>
                <a:latin typeface="Calibri" charset="0"/>
              </a:rPr>
              <a:t/>
            </a:r>
            <a:br>
              <a:rPr lang="es-ES" sz="3000" b="1" dirty="0">
                <a:solidFill>
                  <a:srgbClr val="1F497D"/>
                </a:solidFill>
                <a:latin typeface="Calibri" charset="0"/>
              </a:rPr>
            </a:br>
            <a:r>
              <a:rPr lang="en-US" sz="4600" b="1" i="1" dirty="0" smtClean="0">
                <a:solidFill>
                  <a:srgbClr val="1F497D"/>
                </a:solidFill>
                <a:latin typeface="Calibri" charset="0"/>
              </a:rPr>
              <a:t>MEGARA</a:t>
            </a:r>
            <a:br>
              <a:rPr lang="en-US" sz="4600" b="1" i="1" dirty="0" smtClean="0">
                <a:solidFill>
                  <a:srgbClr val="1F497D"/>
                </a:solidFill>
                <a:latin typeface="Calibri" charset="0"/>
              </a:rPr>
            </a:br>
            <a:r>
              <a:rPr lang="en-US" sz="4600" b="1" i="1" dirty="0" smtClean="0">
                <a:solidFill>
                  <a:srgbClr val="1F497D"/>
                </a:solidFill>
                <a:latin typeface="Calibri" charset="0"/>
              </a:rPr>
              <a:t>the new GTC spectrograph</a:t>
            </a:r>
          </a:p>
          <a:p>
            <a:pPr algn="ctr" eaLnBrk="1" hangingPunct="1"/>
            <a:r>
              <a:rPr lang="en-US" i="1" dirty="0" smtClean="0">
                <a:solidFill>
                  <a:schemeClr val="bg1"/>
                </a:solidFill>
                <a:latin typeface="Calibri" charset="0"/>
              </a:rPr>
              <a:t>(including lessons learned both on </a:t>
            </a:r>
            <a:br>
              <a:rPr lang="en-US" i="1" dirty="0" smtClean="0">
                <a:solidFill>
                  <a:schemeClr val="bg1"/>
                </a:solidFill>
                <a:latin typeface="Calibri" charset="0"/>
              </a:rPr>
            </a:br>
            <a:r>
              <a:rPr lang="en-US" i="1" dirty="0" smtClean="0">
                <a:solidFill>
                  <a:schemeClr val="bg1"/>
                </a:solidFill>
                <a:latin typeface="Calibri" charset="0"/>
              </a:rPr>
              <a:t>technical and management ways) </a:t>
            </a:r>
            <a:endParaRPr lang="es-ES" i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14" name="Subtítulo 2"/>
          <p:cNvSpPr>
            <a:spLocks noGrp="1"/>
          </p:cNvSpPr>
          <p:nvPr>
            <p:ph type="subTitle" idx="1"/>
          </p:nvPr>
        </p:nvSpPr>
        <p:spPr>
          <a:xfrm>
            <a:off x="1454274" y="2959606"/>
            <a:ext cx="6015038" cy="825104"/>
          </a:xfrm>
        </p:spPr>
        <p:txBody>
          <a:bodyPr/>
          <a:lstStyle/>
          <a:p>
            <a:r>
              <a:rPr lang="es-ES" sz="1800" b="0" dirty="0">
                <a:latin typeface="Calibri" charset="0"/>
                <a:ea typeface="ＭＳ Ｐゴシック" charset="0"/>
                <a:cs typeface="ＭＳ Ｐゴシック" charset="0"/>
              </a:rPr>
              <a:t>  </a:t>
            </a:r>
            <a:r>
              <a:rPr lang="en-US" sz="1800" b="0" dirty="0" smtClean="0">
                <a:latin typeface="Calibri" charset="0"/>
                <a:ea typeface="ＭＳ Ｐゴシック" charset="0"/>
                <a:cs typeface="ＭＳ Ｐゴシック" charset="0"/>
              </a:rPr>
              <a:t>Armando Gil de Paz (PI) </a:t>
            </a:r>
            <a:r>
              <a:rPr lang="en-US" sz="1500" b="0" i="1" dirty="0" smtClean="0">
                <a:latin typeface="Calibri" charset="0"/>
                <a:ea typeface="ＭＳ Ｐゴシック" charset="0"/>
                <a:cs typeface="ＭＳ Ｐゴシック" charset="0"/>
              </a:rPr>
              <a:t>on behalf of the </a:t>
            </a:r>
          </a:p>
          <a:p>
            <a:r>
              <a:rPr lang="en-US" sz="1800" b="0" dirty="0" smtClean="0">
                <a:latin typeface="Calibri" charset="0"/>
                <a:ea typeface="ＭＳ Ｐゴシック" charset="0"/>
                <a:cs typeface="ＭＳ Ｐゴシック" charset="0"/>
              </a:rPr>
              <a:t>MEGARA Consortium &amp; Instrument team</a:t>
            </a:r>
            <a:endParaRPr lang="en-US" sz="1800" b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100265" y="0"/>
            <a:ext cx="1404938" cy="867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7" name="Group 5"/>
          <p:cNvGrpSpPr>
            <a:grpSpLocks/>
          </p:cNvGrpSpPr>
          <p:nvPr/>
        </p:nvGrpSpPr>
        <p:grpSpPr bwMode="auto">
          <a:xfrm>
            <a:off x="216946" y="104775"/>
            <a:ext cx="663179" cy="728663"/>
            <a:chOff x="3977" y="22"/>
            <a:chExt cx="593" cy="658"/>
          </a:xfrm>
        </p:grpSpPr>
        <p:pic>
          <p:nvPicPr>
            <p:cNvPr id="19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0" y="52"/>
              <a:ext cx="533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0" name="Text Box 7"/>
            <p:cNvSpPr txBox="1">
              <a:spLocks noChangeArrowheads="1"/>
            </p:cNvSpPr>
            <p:nvPr/>
          </p:nvSpPr>
          <p:spPr bwMode="auto">
            <a:xfrm>
              <a:off x="3977" y="22"/>
              <a:ext cx="593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endParaRPr lang="en-US" sz="1350"/>
            </a:p>
          </p:txBody>
        </p:sp>
      </p:grpSp>
      <p:pic>
        <p:nvPicPr>
          <p:cNvPr id="21" name="Imagen 13" descr="upm_logo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365" y="138112"/>
            <a:ext cx="64293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agen 21" descr="logo-INAOE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506" y="125016"/>
            <a:ext cx="6810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Imagen 22" descr="Captura de pantalla 2011-09-24 a las 06.21.53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543" y="60722"/>
            <a:ext cx="927497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ángulo 23"/>
          <p:cNvSpPr/>
          <p:nvPr/>
        </p:nvSpPr>
        <p:spPr>
          <a:xfrm>
            <a:off x="216947" y="833438"/>
            <a:ext cx="1364456" cy="589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5" name="Imagen 24" descr="Captura de pantalla 2011-09-24 a las 06.22.11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78" y="833438"/>
            <a:ext cx="1460897" cy="506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560070" y="-2971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81013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1157288" y="0"/>
            <a:ext cx="1012031" cy="6929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" name="Imagen 40" descr="megara_logo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96253" y="112295"/>
            <a:ext cx="1090864" cy="76874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24" name="Rectángulo 23"/>
          <p:cNvSpPr/>
          <p:nvPr/>
        </p:nvSpPr>
        <p:spPr>
          <a:xfrm>
            <a:off x="0" y="4391902"/>
            <a:ext cx="2759242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CuadroTexto 7"/>
          <p:cNvSpPr txBox="1"/>
          <p:nvPr/>
        </p:nvSpPr>
        <p:spPr>
          <a:xfrm>
            <a:off x="214309" y="900111"/>
            <a:ext cx="8801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The 2D spectroscopy obtained with CALIFA has allowed us to disentangle the contribution of the SFR from stars that will contribute to the growth of 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the nuclear regions, bulges, bars </a:t>
            </a:r>
            <a:r>
              <a:rPr lang="en-US" dirty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and 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disks of nearby galaxies (</a:t>
            </a:r>
            <a:r>
              <a:rPr lang="en-US" dirty="0" err="1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Catal</a:t>
            </a:r>
            <a:r>
              <a:rPr lang="es-ES" dirty="0" err="1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án</a:t>
            </a:r>
            <a:r>
              <a:rPr lang="es-E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-Torrecilla et al. 2015, 2016).  </a:t>
            </a:r>
            <a:endParaRPr lang="en-US" dirty="0">
              <a:solidFill>
                <a:schemeClr val="tx2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endParaRPr lang="en-U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733" y="2069646"/>
            <a:ext cx="3277823" cy="208802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087" y="2057405"/>
            <a:ext cx="3314690" cy="2111203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" y="2028829"/>
            <a:ext cx="3358980" cy="2147659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3309937" y="4067174"/>
            <a:ext cx="1157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Bar</a:t>
            </a:r>
            <a:endParaRPr lang="en-US" dirty="0"/>
          </a:p>
        </p:txBody>
      </p:sp>
      <p:sp>
        <p:nvSpPr>
          <p:cNvPr id="14" name="CuadroTexto 13"/>
          <p:cNvSpPr txBox="1"/>
          <p:nvPr/>
        </p:nvSpPr>
        <p:spPr>
          <a:xfrm>
            <a:off x="6148387" y="4033836"/>
            <a:ext cx="1157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Disk</a:t>
            </a:r>
            <a:endParaRPr lang="en-US" dirty="0"/>
          </a:p>
        </p:txBody>
      </p:sp>
      <p:sp>
        <p:nvSpPr>
          <p:cNvPr id="15" name="CuadroTexto 14"/>
          <p:cNvSpPr txBox="1"/>
          <p:nvPr/>
        </p:nvSpPr>
        <p:spPr>
          <a:xfrm>
            <a:off x="395287" y="4081463"/>
            <a:ext cx="1157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Bulge</a:t>
            </a:r>
            <a:endParaRPr lang="en-US" dirty="0"/>
          </a:p>
        </p:txBody>
      </p:sp>
      <p:sp>
        <p:nvSpPr>
          <p:cNvPr id="17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sp>
        <p:nvSpPr>
          <p:cNvPr id="18" name="Título 1"/>
          <p:cNvSpPr txBox="1">
            <a:spLocks/>
          </p:cNvSpPr>
          <p:nvPr/>
        </p:nvSpPr>
        <p:spPr bwMode="auto">
          <a:xfrm>
            <a:off x="2123541" y="157042"/>
            <a:ext cx="4958954" cy="54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 defTabSz="342900" eaLnBrk="0" hangingPunct="0">
              <a:defRPr/>
            </a:pPr>
            <a:r>
              <a:rPr lang="en-US" sz="2100" b="1" dirty="0">
                <a:solidFill>
                  <a:srgbClr val="1F497D"/>
                </a:solidFill>
                <a:latin typeface="+mj-lt"/>
              </a:rPr>
              <a:t>MEGARA Driving </a:t>
            </a:r>
            <a:r>
              <a:rPr lang="en-US" sz="2100" b="1" dirty="0" smtClean="0">
                <a:solidFill>
                  <a:srgbClr val="1F497D"/>
                </a:solidFill>
                <a:latin typeface="+mj-lt"/>
              </a:rPr>
              <a:t>(AGN) Science</a:t>
            </a:r>
            <a:endParaRPr lang="en-US" sz="2100" b="1" dirty="0">
              <a:solidFill>
                <a:srgbClr val="1F497D"/>
              </a:solidFill>
              <a:latin typeface="+mj-lt"/>
            </a:endParaRPr>
          </a:p>
        </p:txBody>
      </p:sp>
      <p:sp>
        <p:nvSpPr>
          <p:cNvPr id="19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10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97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/>
        </p:nvSpPr>
        <p:spPr>
          <a:xfrm>
            <a:off x="0" y="0"/>
            <a:ext cx="2759242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1157288" y="0"/>
            <a:ext cx="1012031" cy="6929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Rectángulo 23"/>
          <p:cNvSpPr/>
          <p:nvPr/>
        </p:nvSpPr>
        <p:spPr>
          <a:xfrm>
            <a:off x="0" y="4391902"/>
            <a:ext cx="2759242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Título 1"/>
          <p:cNvSpPr txBox="1">
            <a:spLocks/>
          </p:cNvSpPr>
          <p:nvPr/>
        </p:nvSpPr>
        <p:spPr bwMode="auto">
          <a:xfrm>
            <a:off x="2123541" y="40929"/>
            <a:ext cx="4958954" cy="54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 defTabSz="342900" eaLnBrk="0" hangingPunct="0">
              <a:defRPr/>
            </a:pPr>
            <a:r>
              <a:rPr lang="en-US" sz="2100" b="1" dirty="0">
                <a:solidFill>
                  <a:srgbClr val="1F497D"/>
                </a:solidFill>
                <a:latin typeface="+mj-lt"/>
              </a:rPr>
              <a:t>MEGARA Driving </a:t>
            </a:r>
            <a:r>
              <a:rPr lang="en-US" sz="2100" b="1" dirty="0" smtClean="0">
                <a:solidFill>
                  <a:srgbClr val="1F497D"/>
                </a:solidFill>
                <a:latin typeface="+mj-lt"/>
              </a:rPr>
              <a:t>(AGN) Science</a:t>
            </a:r>
            <a:endParaRPr lang="en-US" sz="2100" b="1" dirty="0">
              <a:solidFill>
                <a:srgbClr val="1F497D"/>
              </a:solidFill>
              <a:latin typeface="+mj-lt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8" y="600072"/>
            <a:ext cx="4524241" cy="448627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008" y="600068"/>
            <a:ext cx="4429412" cy="4486280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14281" y="14289"/>
            <a:ext cx="23225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Catal</a:t>
            </a:r>
            <a:r>
              <a:rPr lang="es-ES" sz="1600" dirty="0" err="1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án</a:t>
            </a:r>
            <a:r>
              <a:rPr lang="es-ES" sz="1600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-Torrecilla et al. </a:t>
            </a:r>
            <a:br>
              <a:rPr lang="es-ES" sz="1600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s-ES" sz="1600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(2016, to be </a:t>
            </a:r>
            <a:r>
              <a:rPr lang="es-ES" sz="1600" dirty="0" err="1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submitted</a:t>
            </a:r>
            <a:r>
              <a:rPr lang="es-ES" sz="1600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)  </a:t>
            </a:r>
            <a:endParaRPr lang="en-US" sz="1600" dirty="0">
              <a:solidFill>
                <a:schemeClr val="tx2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endParaRPr lang="en-US" sz="1600" dirty="0"/>
          </a:p>
        </p:txBody>
      </p:sp>
      <p:sp>
        <p:nvSpPr>
          <p:cNvPr id="15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11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46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1157288" y="0"/>
            <a:ext cx="1012031" cy="6929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Título 1"/>
          <p:cNvSpPr txBox="1">
            <a:spLocks/>
          </p:cNvSpPr>
          <p:nvPr/>
        </p:nvSpPr>
        <p:spPr bwMode="auto">
          <a:xfrm>
            <a:off x="2123541" y="87637"/>
            <a:ext cx="4958954" cy="54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 defTabSz="342900" eaLnBrk="0" hangingPunct="0">
              <a:defRPr/>
            </a:pPr>
            <a:r>
              <a:rPr lang="en-US" sz="2100" b="1" dirty="0">
                <a:solidFill>
                  <a:srgbClr val="1F497D"/>
                </a:solidFill>
                <a:latin typeface="+mj-lt"/>
              </a:rPr>
              <a:t>MEGARA Driving </a:t>
            </a:r>
            <a:r>
              <a:rPr lang="en-US" sz="2100" b="1" dirty="0" smtClean="0">
                <a:solidFill>
                  <a:srgbClr val="1F497D"/>
                </a:solidFill>
                <a:latin typeface="+mj-lt"/>
              </a:rPr>
              <a:t>(AGN) Science</a:t>
            </a:r>
            <a:endParaRPr lang="en-US" sz="2100" b="1" dirty="0">
              <a:solidFill>
                <a:srgbClr val="1F497D"/>
              </a:solidFill>
              <a:latin typeface="+mj-lt"/>
            </a:endParaRPr>
          </a:p>
        </p:txBody>
      </p:sp>
      <p:sp>
        <p:nvSpPr>
          <p:cNvPr id="22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12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0" y="4391902"/>
            <a:ext cx="2759242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430" y="1422393"/>
            <a:ext cx="4563570" cy="325120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14" y="1349427"/>
            <a:ext cx="4557486" cy="3416696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651222" y="682396"/>
            <a:ext cx="6317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Competition between SF quenching by AGN 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and the effects of the presence of a </a:t>
            </a:r>
            <a:r>
              <a:rPr lang="en-US" b="1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bar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 (</a:t>
            </a:r>
            <a:r>
              <a:rPr lang="en-US" i="1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left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) and the </a:t>
            </a:r>
            <a:r>
              <a:rPr lang="en-US" b="1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environment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 (</a:t>
            </a:r>
            <a:r>
              <a:rPr lang="en-US" i="1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right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). </a:t>
            </a:r>
            <a:endParaRPr lang="en-US" dirty="0"/>
          </a:p>
        </p:txBody>
      </p:sp>
      <p:sp>
        <p:nvSpPr>
          <p:cNvPr id="15" name="Rectángulo 14"/>
          <p:cNvSpPr/>
          <p:nvPr/>
        </p:nvSpPr>
        <p:spPr>
          <a:xfrm>
            <a:off x="130630" y="0"/>
            <a:ext cx="2038690" cy="6929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CuadroTexto 16"/>
          <p:cNvSpPr txBox="1"/>
          <p:nvPr/>
        </p:nvSpPr>
        <p:spPr>
          <a:xfrm>
            <a:off x="0" y="0"/>
            <a:ext cx="23225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Catal</a:t>
            </a:r>
            <a:r>
              <a:rPr lang="es-ES" sz="1600" dirty="0" err="1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án</a:t>
            </a:r>
            <a:r>
              <a:rPr lang="es-ES" sz="1600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-Torrecilla et al. </a:t>
            </a:r>
            <a:br>
              <a:rPr lang="es-ES" sz="1600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s-ES" sz="1600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(2016, to be </a:t>
            </a:r>
            <a:r>
              <a:rPr lang="es-ES" sz="1600" dirty="0" err="1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submitted</a:t>
            </a:r>
            <a:r>
              <a:rPr lang="es-ES" sz="1600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)  </a:t>
            </a:r>
            <a:endParaRPr lang="en-US" sz="1600" dirty="0">
              <a:solidFill>
                <a:schemeClr val="tx2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7238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1157288" y="0"/>
            <a:ext cx="1012031" cy="6929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Título 1"/>
          <p:cNvSpPr txBox="1">
            <a:spLocks/>
          </p:cNvSpPr>
          <p:nvPr/>
        </p:nvSpPr>
        <p:spPr bwMode="auto">
          <a:xfrm>
            <a:off x="1931037" y="167847"/>
            <a:ext cx="4958954" cy="54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 defTabSz="342900" eaLnBrk="0" hangingPunct="0">
              <a:defRPr/>
            </a:pPr>
            <a:r>
              <a:rPr lang="en-US" sz="2100" b="1" dirty="0">
                <a:solidFill>
                  <a:srgbClr val="1F497D"/>
                </a:solidFill>
                <a:latin typeface="+mj-lt"/>
              </a:rPr>
              <a:t>MEGARA Driving </a:t>
            </a:r>
            <a:r>
              <a:rPr lang="en-US" sz="2100" b="1" dirty="0" smtClean="0">
                <a:solidFill>
                  <a:srgbClr val="1F497D"/>
                </a:solidFill>
                <a:latin typeface="+mj-lt"/>
              </a:rPr>
              <a:t>(AGN) Science</a:t>
            </a:r>
            <a:endParaRPr lang="en-US" sz="2100" b="1" dirty="0">
              <a:solidFill>
                <a:srgbClr val="1F497D"/>
              </a:solidFill>
              <a:latin typeface="+mj-lt"/>
            </a:endParaRPr>
          </a:p>
        </p:txBody>
      </p:sp>
      <p:sp>
        <p:nvSpPr>
          <p:cNvPr id="22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13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0" y="4391902"/>
            <a:ext cx="2759242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184516" y="940598"/>
            <a:ext cx="87990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The objectives of the exploitation of MEGARA regarding AGN include 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(among others)</a:t>
            </a:r>
            <a:r>
              <a:rPr lang="en-US" b="1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:</a:t>
            </a:r>
          </a:p>
          <a:p>
            <a:endParaRPr lang="en-US" dirty="0">
              <a:solidFill>
                <a:schemeClr val="tx2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pPr marL="342900" indent="-342900">
              <a:buAutoNum type="arabicParenBoth"/>
            </a:pP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Characterization of neutral winds in a sample of </a:t>
            </a:r>
            <a:r>
              <a:rPr lang="es-E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40 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CALIFA galaxies by simultaneously observing Mg I (stellar) and Na I D (interstellar) features where the SFR and </a:t>
            </a:r>
            <a:r>
              <a:rPr lang="en-US" dirty="0" err="1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sSFR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 of the different structural components have been measured. These galaxies have been selected as those showing interstellar absorption in the nuclear spectra of the CALIFA </a:t>
            </a:r>
            <a:r>
              <a:rPr lang="en-US" dirty="0" err="1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datacubes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. </a:t>
            </a:r>
          </a:p>
          <a:p>
            <a:pPr marL="342900" indent="-342900">
              <a:buAutoNum type="arabicParenBoth"/>
            </a:pPr>
            <a:endParaRPr lang="en-US" dirty="0" smtClean="0">
              <a:solidFill>
                <a:schemeClr val="tx2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pPr marL="342900" indent="-342900">
              <a:buAutoNum type="arabicParenBoth"/>
            </a:pP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Neutral (Na I D) and ionized winds (H</a:t>
            </a:r>
            <a:r>
              <a:rPr lang="en-US" dirty="0" smtClean="0">
                <a:solidFill>
                  <a:schemeClr val="tx2"/>
                </a:solidFill>
                <a:latin typeface="Symbol" charset="2"/>
                <a:ea typeface="Symbol" charset="2"/>
                <a:cs typeface="Symbol" charset="2"/>
              </a:rPr>
              <a:t>a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, [NII]</a:t>
            </a:r>
            <a:b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6583Å, [SII]6717,6731ÅÅ) for </a:t>
            </a:r>
            <a:r>
              <a:rPr lang="es-E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~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20 ULIRGs </a:t>
            </a:r>
            <a:b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with 0.04&lt;z&lt;0.08 to be observed with the </a:t>
            </a:r>
            <a:b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LR-R setup. Fe, Ca, </a:t>
            </a:r>
            <a:r>
              <a:rPr lang="en-US" dirty="0" err="1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TiO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 stellar features are </a:t>
            </a:r>
            <a:b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also included in this setup, which will allow </a:t>
            </a:r>
            <a:b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us to correct the interstellar absorption for </a:t>
            </a:r>
            <a:b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stellar contamination. </a:t>
            </a:r>
            <a:endParaRPr lang="en-US" dirty="0"/>
          </a:p>
        </p:txBody>
      </p:sp>
      <p:pic>
        <p:nvPicPr>
          <p:cNvPr id="14" name="Imagen 40" descr="megara_logo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96253" y="112295"/>
            <a:ext cx="1090864" cy="76874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" b="21038"/>
          <a:stretch/>
        </p:blipFill>
        <p:spPr>
          <a:xfrm>
            <a:off x="4794815" y="2823410"/>
            <a:ext cx="4365228" cy="1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02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ángulo 29"/>
          <p:cNvSpPr/>
          <p:nvPr/>
        </p:nvSpPr>
        <p:spPr>
          <a:xfrm>
            <a:off x="1154906" y="3954066"/>
            <a:ext cx="2200275" cy="10858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43" name="Título 1"/>
          <p:cNvSpPr>
            <a:spLocks noGrp="1"/>
          </p:cNvSpPr>
          <p:nvPr>
            <p:ph type="title"/>
          </p:nvPr>
        </p:nvSpPr>
        <p:spPr>
          <a:xfrm>
            <a:off x="2181225" y="13098"/>
            <a:ext cx="4730354" cy="653653"/>
          </a:xfrm>
        </p:spPr>
        <p:txBody>
          <a:bodyPr/>
          <a:lstStyle/>
          <a:p>
            <a:r>
              <a:rPr lang="en-US" sz="3000">
                <a:latin typeface="Calibri" charset="0"/>
                <a:ea typeface="ＭＳ Ｐゴシック" charset="0"/>
                <a:cs typeface="ＭＳ Ｐゴシック" charset="0"/>
              </a:rPr>
              <a:t>MEGARA factsheet</a:t>
            </a:r>
          </a:p>
        </p:txBody>
      </p:sp>
      <p:sp>
        <p:nvSpPr>
          <p:cNvPr id="29" name="Rectángulo 28"/>
          <p:cNvSpPr>
            <a:spLocks noChangeArrowheads="1"/>
          </p:cNvSpPr>
          <p:nvPr/>
        </p:nvSpPr>
        <p:spPr bwMode="auto">
          <a:xfrm>
            <a:off x="125546" y="1219201"/>
            <a:ext cx="4146909" cy="30159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2" name="Group 1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66633"/>
              </p:ext>
            </p:extLst>
          </p:nvPr>
        </p:nvGraphicFramePr>
        <p:xfrm>
          <a:off x="201013" y="1246230"/>
          <a:ext cx="4035721" cy="2954622"/>
        </p:xfrm>
        <a:graphic>
          <a:graphicData uri="http://schemas.openxmlformats.org/drawingml/2006/table">
            <a:tbl>
              <a:tblPr/>
              <a:tblGrid>
                <a:gridCol w="1657189"/>
                <a:gridCol w="2378532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IFU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bundle (LCB)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68572" marR="68572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12.5x11.3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arcsec</a:t>
                      </a:r>
                      <a:r>
                        <a:rPr kumimoji="0" lang="en-US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68572" marR="68572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2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MOS</a:t>
                      </a:r>
                    </a:p>
                  </a:txBody>
                  <a:tcPr marL="68572" marR="68572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100×  7-fiber mini-IFUs </a:t>
                      </a:r>
                      <a:b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</a:b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in 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3.5x3.5 arcmin</a:t>
                      </a:r>
                      <a:r>
                        <a:rPr kumimoji="0" lang="en-US" sz="14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2 </a:t>
                      </a:r>
                      <a:endParaRPr kumimoji="0" lang="en-US" sz="1400" b="0" i="1" u="none" strike="noStrike" cap="none" normalizeH="0" baseline="30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68572" marR="68572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6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Spaxel (fiber) size</a:t>
                      </a:r>
                    </a:p>
                  </a:txBody>
                  <a:tcPr marL="68572" marR="68572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0.62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arcsec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68572" marR="68572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6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Wavelength range</a:t>
                      </a:r>
                    </a:p>
                  </a:txBody>
                  <a:tcPr marL="68572" marR="68572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3650-10000 ÅÅ</a:t>
                      </a:r>
                    </a:p>
                  </a:txBody>
                  <a:tcPr marL="68572" marR="68572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1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Spectral resolution</a:t>
                      </a:r>
                    </a:p>
                  </a:txBody>
                  <a:tcPr marL="68572" marR="68572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R=6000-20000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68572" marR="68572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8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#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of spectra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68572" marR="68572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1267 (623+644)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fiber spectra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/>
                      </a:r>
                      <a:b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</a:b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(IFU + MOS)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68572" marR="68572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2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GTC station</a:t>
                      </a:r>
                    </a:p>
                  </a:txBody>
                  <a:tcPr marL="68572" marR="68572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Folded-Cass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F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Spectrograph 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@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Nasmyth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ＭＳ Ｐゴシック" charset="0"/>
                          <a:cs typeface="ＭＳ Ｐゴシック" charset="0"/>
                        </a:rPr>
                        <a:t>-A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68572" marR="68572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6" name="Imagen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pic>
        <p:nvPicPr>
          <p:cNvPr id="28" name="Imagen 27" descr="gil_de_pazaF1a.pd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468" y="457200"/>
            <a:ext cx="4529300" cy="3055914"/>
          </a:xfrm>
          <a:prstGeom prst="rect">
            <a:avLst/>
          </a:prstGeom>
        </p:spPr>
      </p:pic>
      <p:pic>
        <p:nvPicPr>
          <p:cNvPr id="33" name="Imagen 32" descr="megara_logo.gif"/>
          <p:cNvPicPr>
            <a:picLocks noChangeAspect="1"/>
          </p:cNvPicPr>
          <p:nvPr/>
        </p:nvPicPr>
        <p:blipFill>
          <a:blip r:embed="rId5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0" b="17298"/>
          <a:stretch/>
        </p:blipFill>
        <p:spPr>
          <a:xfrm>
            <a:off x="6620407" y="3547239"/>
            <a:ext cx="2034860" cy="151743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68" b="2043"/>
          <a:stretch/>
        </p:blipFill>
        <p:spPr>
          <a:xfrm>
            <a:off x="4487358" y="3205657"/>
            <a:ext cx="1668379" cy="1446276"/>
          </a:xfrm>
          <a:prstGeom prst="rect">
            <a:avLst/>
          </a:prstGeom>
        </p:spPr>
      </p:pic>
      <p:sp>
        <p:nvSpPr>
          <p:cNvPr id="35" name="Rectángulo 34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14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686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/>
          <p:cNvSpPr/>
          <p:nvPr/>
        </p:nvSpPr>
        <p:spPr>
          <a:xfrm>
            <a:off x="1247775" y="4368404"/>
            <a:ext cx="2095500" cy="7108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2" name="Conector recto de flecha 21"/>
          <p:cNvCxnSpPr/>
          <p:nvPr/>
        </p:nvCxnSpPr>
        <p:spPr>
          <a:xfrm flipH="1" flipV="1">
            <a:off x="3536157" y="1777603"/>
            <a:ext cx="1864518" cy="241697"/>
          </a:xfrm>
          <a:prstGeom prst="straightConnector1">
            <a:avLst/>
          </a:prstGeom>
          <a:ln w="50800">
            <a:solidFill>
              <a:schemeClr val="bg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1993932" y="-142687"/>
            <a:ext cx="5054204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>MEGARA </a:t>
            </a:r>
            <a: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  <a:t>Folded-Cass: </a:t>
            </a:r>
            <a:b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Folded-</a:t>
            </a:r>
            <a:r>
              <a:rPr lang="en-US" sz="2100" b="0" dirty="0">
                <a:latin typeface="Calibri" charset="0"/>
                <a:ea typeface="ＭＳ Ｐゴシック" charset="0"/>
                <a:cs typeface="ＭＳ Ｐゴシック" charset="0"/>
              </a:rPr>
              <a:t>C</a:t>
            </a: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ass adapter </a:t>
            </a:r>
            <a:endParaRPr lang="en-US" sz="2700" b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pic>
        <p:nvPicPr>
          <p:cNvPr id="21" name="Imagen 20" descr="megara_logo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3" y="64168"/>
            <a:ext cx="1133036" cy="79845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sp>
        <p:nvSpPr>
          <p:cNvPr id="12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15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110" y="817741"/>
            <a:ext cx="5366264" cy="4025463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7"/>
          <a:stretch/>
        </p:blipFill>
        <p:spPr>
          <a:xfrm rot="16200000">
            <a:off x="-114269" y="1188948"/>
            <a:ext cx="4005721" cy="328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7968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/>
          <p:cNvSpPr/>
          <p:nvPr/>
        </p:nvSpPr>
        <p:spPr>
          <a:xfrm>
            <a:off x="1247775" y="4368404"/>
            <a:ext cx="2095500" cy="7108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2" name="Conector recto de flecha 21"/>
          <p:cNvCxnSpPr/>
          <p:nvPr/>
        </p:nvCxnSpPr>
        <p:spPr>
          <a:xfrm flipH="1" flipV="1">
            <a:off x="3536157" y="1777603"/>
            <a:ext cx="1864518" cy="241697"/>
          </a:xfrm>
          <a:prstGeom prst="straightConnector1">
            <a:avLst/>
          </a:prstGeom>
          <a:ln w="50800">
            <a:solidFill>
              <a:schemeClr val="bg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2009974" y="-46435"/>
            <a:ext cx="5054204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>MEGARA </a:t>
            </a:r>
            <a: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  <a:t>Folded-Cass: </a:t>
            </a:r>
            <a:b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Focal plane cover &amp; robotic positioners</a:t>
            </a:r>
            <a:endParaRPr lang="en-US" sz="2700" b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1" name="Imagen 20" descr="megara_logo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sp>
        <p:nvSpPr>
          <p:cNvPr id="12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16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283" y="881701"/>
            <a:ext cx="6376933" cy="425128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95" t="29353" r="31088" b="37655"/>
          <a:stretch/>
        </p:blipFill>
        <p:spPr>
          <a:xfrm>
            <a:off x="2766060" y="902969"/>
            <a:ext cx="4069080" cy="4218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4861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8112">
            <a:off x="3729127" y="815883"/>
            <a:ext cx="5098701" cy="3824026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1247775" y="4368404"/>
            <a:ext cx="2095500" cy="7108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ángulo 14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pic>
        <p:nvPicPr>
          <p:cNvPr id="21" name="Imagen 20" descr="megara_logo.gif"/>
          <p:cNvPicPr>
            <a:picLocks noChangeAspect="1"/>
          </p:cNvPicPr>
          <p:nvPr/>
        </p:nvPicPr>
        <p:blipFill>
          <a:blip r:embed="rId5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4383313" y="740229"/>
            <a:ext cx="4354287" cy="2757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ángulo 22"/>
          <p:cNvSpPr/>
          <p:nvPr/>
        </p:nvSpPr>
        <p:spPr>
          <a:xfrm>
            <a:off x="4332514" y="936173"/>
            <a:ext cx="399143" cy="37374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ángulo 24"/>
          <p:cNvSpPr/>
          <p:nvPr/>
        </p:nvSpPr>
        <p:spPr>
          <a:xfrm>
            <a:off x="3788229" y="4426856"/>
            <a:ext cx="5355771" cy="5569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ángulo 25"/>
          <p:cNvSpPr/>
          <p:nvPr/>
        </p:nvSpPr>
        <p:spPr>
          <a:xfrm>
            <a:off x="8657771" y="986974"/>
            <a:ext cx="399143" cy="37374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3" r="26475"/>
          <a:stretch/>
        </p:blipFill>
        <p:spPr>
          <a:xfrm rot="10800000">
            <a:off x="188685" y="971115"/>
            <a:ext cx="4136572" cy="3707778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4789715" y="4511684"/>
            <a:ext cx="3976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/>
              <a:t>IFU glued </a:t>
            </a:r>
            <a:r>
              <a:rPr lang="en-US" dirty="0" smtClean="0"/>
              <a:t>&amp; installed</a:t>
            </a:r>
            <a:endParaRPr lang="en-US" dirty="0"/>
          </a:p>
        </p:txBody>
      </p: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2009974" y="-46435"/>
            <a:ext cx="5054204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>MEGARA </a:t>
            </a:r>
            <a: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  <a:t>Folded-Cass: </a:t>
            </a:r>
            <a:b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Integral Field Unit (LCB)</a:t>
            </a:r>
            <a:endParaRPr lang="en-US" sz="2700" b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17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  <p:sp>
        <p:nvSpPr>
          <p:cNvPr id="24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6219373" y="384629"/>
            <a:ext cx="2039258" cy="47897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114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/>
          <p:cNvSpPr/>
          <p:nvPr/>
        </p:nvSpPr>
        <p:spPr>
          <a:xfrm>
            <a:off x="1247775" y="4368404"/>
            <a:ext cx="2095500" cy="7108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2" name="Conector recto de flecha 21"/>
          <p:cNvCxnSpPr/>
          <p:nvPr/>
        </p:nvCxnSpPr>
        <p:spPr>
          <a:xfrm flipH="1" flipV="1">
            <a:off x="3536157" y="1777603"/>
            <a:ext cx="1864518" cy="241697"/>
          </a:xfrm>
          <a:prstGeom prst="straightConnector1">
            <a:avLst/>
          </a:prstGeom>
          <a:ln w="50800">
            <a:solidFill>
              <a:schemeClr val="bg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2009974" y="-46435"/>
            <a:ext cx="5054204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>MEGARA </a:t>
            </a:r>
            <a: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  <a:t>Folded-Cass</a:t>
            </a:r>
            <a:b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Robotic positioners system</a:t>
            </a:r>
            <a:endParaRPr lang="en-US" sz="2700" b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pic>
        <p:nvPicPr>
          <p:cNvPr id="21" name="Imagen 20" descr="megara_logo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69" y="2753226"/>
            <a:ext cx="4076700" cy="2159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22" y="48126"/>
            <a:ext cx="2775284" cy="264242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0" t="5660" r="9410" b="6604"/>
          <a:stretch/>
        </p:blipFill>
        <p:spPr>
          <a:xfrm>
            <a:off x="4323605" y="978567"/>
            <a:ext cx="4820395" cy="3689686"/>
          </a:xfrm>
          <a:prstGeom prst="rect">
            <a:avLst/>
          </a:prstGeom>
        </p:spPr>
      </p:pic>
      <p:pic>
        <p:nvPicPr>
          <p:cNvPr id="20" name="Imagen 35" descr="Captura de pantalla 2010-07-09 a las 15.55.04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352" y="2121151"/>
            <a:ext cx="1237059" cy="560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18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7953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apture_FiberMO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8989" y="785093"/>
            <a:ext cx="6922116" cy="4326323"/>
          </a:xfrm>
          <a:prstGeom prst="rect">
            <a:avLst/>
          </a:prstGeom>
        </p:spPr>
      </p:pic>
      <p:sp>
        <p:nvSpPr>
          <p:cNvPr id="19" name="Rectángulo 18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2009974" y="-46435"/>
            <a:ext cx="5054204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>MEGARA </a:t>
            </a:r>
            <a: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  <a:t>Folded-Cass</a:t>
            </a:r>
            <a:b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Robotic positioners system</a:t>
            </a:r>
            <a:endParaRPr lang="en-US" sz="2700" b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1" y="4391902"/>
            <a:ext cx="1090862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pic>
        <p:nvPicPr>
          <p:cNvPr id="21" name="Imagen 20" descr="megara_logo.gif"/>
          <p:cNvPicPr>
            <a:picLocks noChangeAspect="1"/>
          </p:cNvPicPr>
          <p:nvPr/>
        </p:nvPicPr>
        <p:blipFill>
          <a:blip r:embed="rId7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19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914400" y="798785"/>
            <a:ext cx="7378258" cy="2417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4" name="Rectángulo 13"/>
          <p:cNvSpPr/>
          <p:nvPr/>
        </p:nvSpPr>
        <p:spPr>
          <a:xfrm>
            <a:off x="761996" y="4814084"/>
            <a:ext cx="7483646" cy="329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367741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ángulo 96"/>
          <p:cNvSpPr/>
          <p:nvPr/>
        </p:nvSpPr>
        <p:spPr>
          <a:xfrm>
            <a:off x="0" y="4391902"/>
            <a:ext cx="2759242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9" name="Rectángulo 98"/>
          <p:cNvSpPr/>
          <p:nvPr/>
        </p:nvSpPr>
        <p:spPr>
          <a:xfrm>
            <a:off x="1014664" y="3993356"/>
            <a:ext cx="2200275" cy="10858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9218" name="Group 3"/>
          <p:cNvGrpSpPr>
            <a:grpSpLocks/>
          </p:cNvGrpSpPr>
          <p:nvPr/>
        </p:nvGrpSpPr>
        <p:grpSpPr bwMode="auto">
          <a:xfrm>
            <a:off x="1026822" y="872041"/>
            <a:ext cx="6753226" cy="4300538"/>
            <a:chOff x="102" y="618"/>
            <a:chExt cx="5672" cy="3612"/>
          </a:xfrm>
        </p:grpSpPr>
        <p:sp>
          <p:nvSpPr>
            <p:cNvPr id="9238" name="Text Box 4"/>
            <p:cNvSpPr txBox="1">
              <a:spLocks noChangeArrowheads="1"/>
            </p:cNvSpPr>
            <p:nvPr/>
          </p:nvSpPr>
          <p:spPr bwMode="auto">
            <a:xfrm>
              <a:off x="2198" y="3997"/>
              <a:ext cx="161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s-ES_tradnl" sz="1200" b="1"/>
                <a:t>Wavelength (micron)</a:t>
              </a:r>
            </a:p>
          </p:txBody>
        </p:sp>
        <p:sp>
          <p:nvSpPr>
            <p:cNvPr id="9239" name="Text Box 5"/>
            <p:cNvSpPr txBox="1">
              <a:spLocks noChangeArrowheads="1"/>
            </p:cNvSpPr>
            <p:nvPr/>
          </p:nvSpPr>
          <p:spPr bwMode="auto">
            <a:xfrm>
              <a:off x="1935" y="3802"/>
              <a:ext cx="183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/>
                <a:t>1</a:t>
              </a:r>
            </a:p>
          </p:txBody>
        </p:sp>
        <p:sp>
          <p:nvSpPr>
            <p:cNvPr id="9240" name="Text Box 6"/>
            <p:cNvSpPr txBox="1">
              <a:spLocks noChangeArrowheads="1"/>
            </p:cNvSpPr>
            <p:nvPr/>
          </p:nvSpPr>
          <p:spPr bwMode="auto">
            <a:xfrm>
              <a:off x="2700" y="3802"/>
              <a:ext cx="18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/>
                <a:t>2</a:t>
              </a:r>
            </a:p>
          </p:txBody>
        </p:sp>
        <p:grpSp>
          <p:nvGrpSpPr>
            <p:cNvPr id="9241" name="Group 7"/>
            <p:cNvGrpSpPr>
              <a:grpSpLocks/>
            </p:cNvGrpSpPr>
            <p:nvPr/>
          </p:nvGrpSpPr>
          <p:grpSpPr bwMode="auto">
            <a:xfrm>
              <a:off x="878" y="717"/>
              <a:ext cx="4603" cy="3081"/>
              <a:chOff x="-114" y="981"/>
              <a:chExt cx="5443" cy="2857"/>
            </a:xfrm>
          </p:grpSpPr>
          <p:sp>
            <p:nvSpPr>
              <p:cNvPr id="9268" name="Rectangle 8"/>
              <p:cNvSpPr>
                <a:spLocks noChangeArrowheads="1"/>
              </p:cNvSpPr>
              <p:nvPr/>
            </p:nvSpPr>
            <p:spPr bwMode="auto">
              <a:xfrm>
                <a:off x="2154" y="3430"/>
                <a:ext cx="453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69" name="Rectangle 9"/>
              <p:cNvSpPr>
                <a:spLocks noChangeArrowheads="1"/>
              </p:cNvSpPr>
              <p:nvPr/>
            </p:nvSpPr>
            <p:spPr bwMode="auto">
              <a:xfrm>
                <a:off x="2154" y="3022"/>
                <a:ext cx="453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70" name="Rectangle 10"/>
              <p:cNvSpPr>
                <a:spLocks noChangeArrowheads="1"/>
              </p:cNvSpPr>
              <p:nvPr/>
            </p:nvSpPr>
            <p:spPr bwMode="auto">
              <a:xfrm>
                <a:off x="2154" y="2614"/>
                <a:ext cx="453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71" name="Rectangle 11"/>
              <p:cNvSpPr>
                <a:spLocks noChangeArrowheads="1"/>
              </p:cNvSpPr>
              <p:nvPr/>
            </p:nvSpPr>
            <p:spPr bwMode="auto">
              <a:xfrm>
                <a:off x="2154" y="2205"/>
                <a:ext cx="453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72" name="Rectangle 12"/>
              <p:cNvSpPr>
                <a:spLocks noChangeArrowheads="1"/>
              </p:cNvSpPr>
              <p:nvPr/>
            </p:nvSpPr>
            <p:spPr bwMode="auto">
              <a:xfrm>
                <a:off x="2154" y="1797"/>
                <a:ext cx="453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73" name="Rectangle 13"/>
              <p:cNvSpPr>
                <a:spLocks noChangeArrowheads="1"/>
              </p:cNvSpPr>
              <p:nvPr/>
            </p:nvSpPr>
            <p:spPr bwMode="auto">
              <a:xfrm>
                <a:off x="2155" y="1389"/>
                <a:ext cx="453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74" name="Rectangle 14"/>
              <p:cNvSpPr>
                <a:spLocks noChangeArrowheads="1"/>
              </p:cNvSpPr>
              <p:nvPr/>
            </p:nvSpPr>
            <p:spPr bwMode="auto">
              <a:xfrm>
                <a:off x="2155" y="981"/>
                <a:ext cx="453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75" name="Rectangle 15"/>
              <p:cNvSpPr>
                <a:spLocks noChangeArrowheads="1"/>
              </p:cNvSpPr>
              <p:nvPr/>
            </p:nvSpPr>
            <p:spPr bwMode="auto">
              <a:xfrm>
                <a:off x="4876" y="3430"/>
                <a:ext cx="453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76" name="Rectangle 16"/>
              <p:cNvSpPr>
                <a:spLocks noChangeArrowheads="1"/>
              </p:cNvSpPr>
              <p:nvPr/>
            </p:nvSpPr>
            <p:spPr bwMode="auto">
              <a:xfrm>
                <a:off x="4876" y="1389"/>
                <a:ext cx="453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77" name="Rectangle 17"/>
              <p:cNvSpPr>
                <a:spLocks noChangeArrowheads="1"/>
              </p:cNvSpPr>
              <p:nvPr/>
            </p:nvSpPr>
            <p:spPr bwMode="auto">
              <a:xfrm>
                <a:off x="4876" y="981"/>
                <a:ext cx="453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78" name="Rectangle 18"/>
              <p:cNvSpPr>
                <a:spLocks noChangeArrowheads="1"/>
              </p:cNvSpPr>
              <p:nvPr/>
            </p:nvSpPr>
            <p:spPr bwMode="auto">
              <a:xfrm>
                <a:off x="4876" y="2614"/>
                <a:ext cx="453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79" name="Rectangle 19"/>
              <p:cNvSpPr>
                <a:spLocks noChangeArrowheads="1"/>
              </p:cNvSpPr>
              <p:nvPr/>
            </p:nvSpPr>
            <p:spPr bwMode="auto">
              <a:xfrm>
                <a:off x="4876" y="2205"/>
                <a:ext cx="453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80" name="Rectangle 20"/>
              <p:cNvSpPr>
                <a:spLocks noChangeArrowheads="1"/>
              </p:cNvSpPr>
              <p:nvPr/>
            </p:nvSpPr>
            <p:spPr bwMode="auto">
              <a:xfrm>
                <a:off x="4876" y="1797"/>
                <a:ext cx="453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81" name="Rectangle 21"/>
              <p:cNvSpPr>
                <a:spLocks noChangeArrowheads="1"/>
              </p:cNvSpPr>
              <p:nvPr/>
            </p:nvSpPr>
            <p:spPr bwMode="auto">
              <a:xfrm>
                <a:off x="4876" y="3022"/>
                <a:ext cx="453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82" name="Rectangle 22"/>
              <p:cNvSpPr>
                <a:spLocks noChangeArrowheads="1"/>
              </p:cNvSpPr>
              <p:nvPr/>
            </p:nvSpPr>
            <p:spPr bwMode="auto">
              <a:xfrm>
                <a:off x="-114" y="3430"/>
                <a:ext cx="1361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83" name="Rectangle 23"/>
              <p:cNvSpPr>
                <a:spLocks noChangeArrowheads="1"/>
              </p:cNvSpPr>
              <p:nvPr/>
            </p:nvSpPr>
            <p:spPr bwMode="auto">
              <a:xfrm>
                <a:off x="-114" y="2205"/>
                <a:ext cx="1361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84" name="Rectangle 24"/>
              <p:cNvSpPr>
                <a:spLocks noChangeArrowheads="1"/>
              </p:cNvSpPr>
              <p:nvPr/>
            </p:nvSpPr>
            <p:spPr bwMode="auto">
              <a:xfrm>
                <a:off x="-114" y="2614"/>
                <a:ext cx="1361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85" name="Rectangle 25"/>
              <p:cNvSpPr>
                <a:spLocks noChangeArrowheads="1"/>
              </p:cNvSpPr>
              <p:nvPr/>
            </p:nvSpPr>
            <p:spPr bwMode="auto">
              <a:xfrm>
                <a:off x="-114" y="3022"/>
                <a:ext cx="1361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86" name="Rectangle 26"/>
              <p:cNvSpPr>
                <a:spLocks noChangeArrowheads="1"/>
              </p:cNvSpPr>
              <p:nvPr/>
            </p:nvSpPr>
            <p:spPr bwMode="auto">
              <a:xfrm>
                <a:off x="-114" y="981"/>
                <a:ext cx="1361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87" name="Rectangle 27"/>
              <p:cNvSpPr>
                <a:spLocks noChangeArrowheads="1"/>
              </p:cNvSpPr>
              <p:nvPr/>
            </p:nvSpPr>
            <p:spPr bwMode="auto">
              <a:xfrm>
                <a:off x="-114" y="1389"/>
                <a:ext cx="1361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88" name="Rectangle 28"/>
              <p:cNvSpPr>
                <a:spLocks noChangeArrowheads="1"/>
              </p:cNvSpPr>
              <p:nvPr/>
            </p:nvSpPr>
            <p:spPr bwMode="auto">
              <a:xfrm>
                <a:off x="-114" y="1797"/>
                <a:ext cx="1361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89" name="Rectangle 29"/>
              <p:cNvSpPr>
                <a:spLocks noChangeArrowheads="1"/>
              </p:cNvSpPr>
              <p:nvPr/>
            </p:nvSpPr>
            <p:spPr bwMode="auto">
              <a:xfrm>
                <a:off x="2608" y="3430"/>
                <a:ext cx="1361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90" name="Rectangle 30"/>
              <p:cNvSpPr>
                <a:spLocks noChangeArrowheads="1"/>
              </p:cNvSpPr>
              <p:nvPr/>
            </p:nvSpPr>
            <p:spPr bwMode="auto">
              <a:xfrm>
                <a:off x="2608" y="1797"/>
                <a:ext cx="1361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91" name="Rectangle 31"/>
              <p:cNvSpPr>
                <a:spLocks noChangeArrowheads="1"/>
              </p:cNvSpPr>
              <p:nvPr/>
            </p:nvSpPr>
            <p:spPr bwMode="auto">
              <a:xfrm>
                <a:off x="2608" y="2205"/>
                <a:ext cx="1361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92" name="Rectangle 32"/>
              <p:cNvSpPr>
                <a:spLocks noChangeArrowheads="1"/>
              </p:cNvSpPr>
              <p:nvPr/>
            </p:nvSpPr>
            <p:spPr bwMode="auto">
              <a:xfrm>
                <a:off x="2608" y="2614"/>
                <a:ext cx="1361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93" name="Rectangle 33"/>
              <p:cNvSpPr>
                <a:spLocks noChangeArrowheads="1"/>
              </p:cNvSpPr>
              <p:nvPr/>
            </p:nvSpPr>
            <p:spPr bwMode="auto">
              <a:xfrm>
                <a:off x="2608" y="3022"/>
                <a:ext cx="1361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94" name="Rectangle 34"/>
              <p:cNvSpPr>
                <a:spLocks noChangeArrowheads="1"/>
              </p:cNvSpPr>
              <p:nvPr/>
            </p:nvSpPr>
            <p:spPr bwMode="auto">
              <a:xfrm>
                <a:off x="2608" y="981"/>
                <a:ext cx="1361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95" name="Rectangle 35"/>
              <p:cNvSpPr>
                <a:spLocks noChangeArrowheads="1"/>
              </p:cNvSpPr>
              <p:nvPr/>
            </p:nvSpPr>
            <p:spPr bwMode="auto">
              <a:xfrm>
                <a:off x="2608" y="1389"/>
                <a:ext cx="1361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96" name="Rectangle 36"/>
              <p:cNvSpPr>
                <a:spLocks noChangeArrowheads="1"/>
              </p:cNvSpPr>
              <p:nvPr/>
            </p:nvSpPr>
            <p:spPr bwMode="auto">
              <a:xfrm>
                <a:off x="1247" y="3430"/>
                <a:ext cx="907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97" name="Rectangle 37"/>
              <p:cNvSpPr>
                <a:spLocks noChangeArrowheads="1"/>
              </p:cNvSpPr>
              <p:nvPr/>
            </p:nvSpPr>
            <p:spPr bwMode="auto">
              <a:xfrm>
                <a:off x="1247" y="981"/>
                <a:ext cx="907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98" name="Rectangle 38"/>
              <p:cNvSpPr>
                <a:spLocks noChangeArrowheads="1"/>
              </p:cNvSpPr>
              <p:nvPr/>
            </p:nvSpPr>
            <p:spPr bwMode="auto">
              <a:xfrm>
                <a:off x="1247" y="1389"/>
                <a:ext cx="907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299" name="Rectangle 39"/>
              <p:cNvSpPr>
                <a:spLocks noChangeArrowheads="1"/>
              </p:cNvSpPr>
              <p:nvPr/>
            </p:nvSpPr>
            <p:spPr bwMode="auto">
              <a:xfrm>
                <a:off x="1247" y="1797"/>
                <a:ext cx="907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300" name="Rectangle 40"/>
              <p:cNvSpPr>
                <a:spLocks noChangeArrowheads="1"/>
              </p:cNvSpPr>
              <p:nvPr/>
            </p:nvSpPr>
            <p:spPr bwMode="auto">
              <a:xfrm>
                <a:off x="1247" y="2205"/>
                <a:ext cx="907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301" name="Rectangle 41"/>
              <p:cNvSpPr>
                <a:spLocks noChangeArrowheads="1"/>
              </p:cNvSpPr>
              <p:nvPr/>
            </p:nvSpPr>
            <p:spPr bwMode="auto">
              <a:xfrm>
                <a:off x="1247" y="2614"/>
                <a:ext cx="907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302" name="Rectangle 42"/>
              <p:cNvSpPr>
                <a:spLocks noChangeArrowheads="1"/>
              </p:cNvSpPr>
              <p:nvPr/>
            </p:nvSpPr>
            <p:spPr bwMode="auto">
              <a:xfrm>
                <a:off x="1247" y="3022"/>
                <a:ext cx="907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303" name="Rectangle 43"/>
              <p:cNvSpPr>
                <a:spLocks noChangeArrowheads="1"/>
              </p:cNvSpPr>
              <p:nvPr/>
            </p:nvSpPr>
            <p:spPr bwMode="auto">
              <a:xfrm>
                <a:off x="3969" y="981"/>
                <a:ext cx="907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304" name="Rectangle 44"/>
              <p:cNvSpPr>
                <a:spLocks noChangeArrowheads="1"/>
              </p:cNvSpPr>
              <p:nvPr/>
            </p:nvSpPr>
            <p:spPr bwMode="auto">
              <a:xfrm>
                <a:off x="3969" y="1389"/>
                <a:ext cx="907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305" name="Rectangle 45"/>
              <p:cNvSpPr>
                <a:spLocks noChangeArrowheads="1"/>
              </p:cNvSpPr>
              <p:nvPr/>
            </p:nvSpPr>
            <p:spPr bwMode="auto">
              <a:xfrm>
                <a:off x="3969" y="1797"/>
                <a:ext cx="907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306" name="Rectangle 46"/>
              <p:cNvSpPr>
                <a:spLocks noChangeArrowheads="1"/>
              </p:cNvSpPr>
              <p:nvPr/>
            </p:nvSpPr>
            <p:spPr bwMode="auto">
              <a:xfrm>
                <a:off x="3969" y="2205"/>
                <a:ext cx="907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307" name="Rectangle 47"/>
              <p:cNvSpPr>
                <a:spLocks noChangeArrowheads="1"/>
              </p:cNvSpPr>
              <p:nvPr/>
            </p:nvSpPr>
            <p:spPr bwMode="auto">
              <a:xfrm>
                <a:off x="3969" y="2614"/>
                <a:ext cx="907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308" name="Rectangle 48"/>
              <p:cNvSpPr>
                <a:spLocks noChangeArrowheads="1"/>
              </p:cNvSpPr>
              <p:nvPr/>
            </p:nvSpPr>
            <p:spPr bwMode="auto">
              <a:xfrm>
                <a:off x="3969" y="3022"/>
                <a:ext cx="907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  <p:sp>
            <p:nvSpPr>
              <p:cNvPr id="9309" name="Rectangle 49"/>
              <p:cNvSpPr>
                <a:spLocks noChangeArrowheads="1"/>
              </p:cNvSpPr>
              <p:nvPr/>
            </p:nvSpPr>
            <p:spPr bwMode="auto">
              <a:xfrm>
                <a:off x="3969" y="3430"/>
                <a:ext cx="907" cy="4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endParaRPr lang="en-US" altLang="es-ES_tradnl" sz="1350"/>
              </a:p>
            </p:txBody>
          </p:sp>
        </p:grpSp>
        <p:sp>
          <p:nvSpPr>
            <p:cNvPr id="9242" name="Text Box 50"/>
            <p:cNvSpPr txBox="1">
              <a:spLocks noChangeArrowheads="1"/>
            </p:cNvSpPr>
            <p:nvPr/>
          </p:nvSpPr>
          <p:spPr bwMode="auto">
            <a:xfrm>
              <a:off x="3067" y="3802"/>
              <a:ext cx="18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/>
                <a:t>3</a:t>
              </a:r>
            </a:p>
          </p:txBody>
        </p:sp>
        <p:sp>
          <p:nvSpPr>
            <p:cNvPr id="9243" name="Text Box 51"/>
            <p:cNvSpPr txBox="1">
              <a:spLocks noChangeArrowheads="1"/>
            </p:cNvSpPr>
            <p:nvPr/>
          </p:nvSpPr>
          <p:spPr bwMode="auto">
            <a:xfrm>
              <a:off x="4173" y="3816"/>
              <a:ext cx="3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/>
                <a:t>10</a:t>
              </a:r>
            </a:p>
          </p:txBody>
        </p:sp>
        <p:sp>
          <p:nvSpPr>
            <p:cNvPr id="9244" name="Text Box 52"/>
            <p:cNvSpPr txBox="1">
              <a:spLocks noChangeArrowheads="1"/>
            </p:cNvSpPr>
            <p:nvPr/>
          </p:nvSpPr>
          <p:spPr bwMode="auto">
            <a:xfrm>
              <a:off x="4925" y="3802"/>
              <a:ext cx="39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/>
                <a:t>20</a:t>
              </a:r>
            </a:p>
          </p:txBody>
        </p:sp>
        <p:sp>
          <p:nvSpPr>
            <p:cNvPr id="9245" name="Text Box 53"/>
            <p:cNvSpPr txBox="1">
              <a:spLocks noChangeArrowheads="1"/>
            </p:cNvSpPr>
            <p:nvPr/>
          </p:nvSpPr>
          <p:spPr bwMode="auto">
            <a:xfrm>
              <a:off x="5327" y="3802"/>
              <a:ext cx="44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/>
                <a:t>30</a:t>
              </a:r>
            </a:p>
          </p:txBody>
        </p:sp>
        <p:sp>
          <p:nvSpPr>
            <p:cNvPr id="9246" name="Text Box 54"/>
            <p:cNvSpPr txBox="1">
              <a:spLocks noChangeArrowheads="1"/>
            </p:cNvSpPr>
            <p:nvPr/>
          </p:nvSpPr>
          <p:spPr bwMode="auto">
            <a:xfrm>
              <a:off x="703" y="3802"/>
              <a:ext cx="35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/>
                <a:t>0.3</a:t>
              </a:r>
            </a:p>
          </p:txBody>
        </p:sp>
        <p:sp>
          <p:nvSpPr>
            <p:cNvPr id="9247" name="Text Box 55"/>
            <p:cNvSpPr txBox="1">
              <a:spLocks noChangeArrowheads="1"/>
            </p:cNvSpPr>
            <p:nvPr/>
          </p:nvSpPr>
          <p:spPr bwMode="auto">
            <a:xfrm>
              <a:off x="383" y="3295"/>
              <a:ext cx="44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/>
                <a:t>100</a:t>
              </a:r>
            </a:p>
          </p:txBody>
        </p:sp>
        <p:sp>
          <p:nvSpPr>
            <p:cNvPr id="9248" name="Text Box 56"/>
            <p:cNvSpPr txBox="1">
              <a:spLocks noChangeArrowheads="1"/>
            </p:cNvSpPr>
            <p:nvPr/>
          </p:nvSpPr>
          <p:spPr bwMode="auto">
            <a:xfrm>
              <a:off x="383" y="2846"/>
              <a:ext cx="42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/>
                <a:t>300</a:t>
              </a:r>
            </a:p>
          </p:txBody>
        </p:sp>
        <p:sp>
          <p:nvSpPr>
            <p:cNvPr id="9249" name="Text Box 57"/>
            <p:cNvSpPr txBox="1">
              <a:spLocks noChangeArrowheads="1"/>
            </p:cNvSpPr>
            <p:nvPr/>
          </p:nvSpPr>
          <p:spPr bwMode="auto">
            <a:xfrm>
              <a:off x="102" y="3545"/>
              <a:ext cx="74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s-ES_tradnl" sz="1200" b="1"/>
                <a:t>imaging</a:t>
              </a:r>
            </a:p>
          </p:txBody>
        </p:sp>
        <p:sp>
          <p:nvSpPr>
            <p:cNvPr id="9250" name="Text Box 58"/>
            <p:cNvSpPr txBox="1">
              <a:spLocks noChangeArrowheads="1"/>
            </p:cNvSpPr>
            <p:nvPr/>
          </p:nvSpPr>
          <p:spPr bwMode="auto">
            <a:xfrm>
              <a:off x="270" y="618"/>
              <a:ext cx="589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/>
                <a:t>100000</a:t>
              </a:r>
            </a:p>
          </p:txBody>
        </p:sp>
        <p:sp>
          <p:nvSpPr>
            <p:cNvPr id="9251" name="Text Box 59"/>
            <p:cNvSpPr txBox="1">
              <a:spLocks noChangeArrowheads="1"/>
            </p:cNvSpPr>
            <p:nvPr/>
          </p:nvSpPr>
          <p:spPr bwMode="auto">
            <a:xfrm>
              <a:off x="315" y="1066"/>
              <a:ext cx="54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/>
                <a:t>30000</a:t>
              </a:r>
            </a:p>
          </p:txBody>
        </p:sp>
        <p:sp>
          <p:nvSpPr>
            <p:cNvPr id="9252" name="Text Box 60"/>
            <p:cNvSpPr txBox="1">
              <a:spLocks noChangeArrowheads="1"/>
            </p:cNvSpPr>
            <p:nvPr/>
          </p:nvSpPr>
          <p:spPr bwMode="auto">
            <a:xfrm>
              <a:off x="315" y="1498"/>
              <a:ext cx="54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/>
                <a:t>10000</a:t>
              </a:r>
            </a:p>
          </p:txBody>
        </p:sp>
        <p:sp>
          <p:nvSpPr>
            <p:cNvPr id="9253" name="Text Box 61"/>
            <p:cNvSpPr txBox="1">
              <a:spLocks noChangeArrowheads="1"/>
            </p:cNvSpPr>
            <p:nvPr/>
          </p:nvSpPr>
          <p:spPr bwMode="auto">
            <a:xfrm>
              <a:off x="361" y="1946"/>
              <a:ext cx="49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/>
                <a:t>3000</a:t>
              </a:r>
            </a:p>
          </p:txBody>
        </p:sp>
        <p:sp>
          <p:nvSpPr>
            <p:cNvPr id="9254" name="Text Box 62"/>
            <p:cNvSpPr txBox="1">
              <a:spLocks noChangeArrowheads="1"/>
            </p:cNvSpPr>
            <p:nvPr/>
          </p:nvSpPr>
          <p:spPr bwMode="auto">
            <a:xfrm>
              <a:off x="361" y="2395"/>
              <a:ext cx="48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/>
                <a:t>1000</a:t>
              </a:r>
            </a:p>
          </p:txBody>
        </p:sp>
        <p:sp>
          <p:nvSpPr>
            <p:cNvPr id="9255" name="Text Box 63"/>
            <p:cNvSpPr txBox="1">
              <a:spLocks noChangeArrowheads="1"/>
            </p:cNvSpPr>
            <p:nvPr/>
          </p:nvSpPr>
          <p:spPr bwMode="auto">
            <a:xfrm>
              <a:off x="877" y="3395"/>
              <a:ext cx="183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>
                  <a:solidFill>
                    <a:srgbClr val="FF00FF"/>
                  </a:solidFill>
                </a:rPr>
                <a:t>U</a:t>
              </a:r>
            </a:p>
          </p:txBody>
        </p:sp>
        <p:sp>
          <p:nvSpPr>
            <p:cNvPr id="9256" name="Text Box 64"/>
            <p:cNvSpPr txBox="1">
              <a:spLocks noChangeArrowheads="1"/>
            </p:cNvSpPr>
            <p:nvPr/>
          </p:nvSpPr>
          <p:spPr bwMode="auto">
            <a:xfrm>
              <a:off x="1098" y="3395"/>
              <a:ext cx="18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>
                  <a:solidFill>
                    <a:srgbClr val="0066FF"/>
                  </a:solidFill>
                </a:rPr>
                <a:t>B</a:t>
              </a:r>
            </a:p>
          </p:txBody>
        </p:sp>
        <p:sp>
          <p:nvSpPr>
            <p:cNvPr id="9257" name="Text Box 65"/>
            <p:cNvSpPr txBox="1">
              <a:spLocks noChangeArrowheads="1"/>
            </p:cNvSpPr>
            <p:nvPr/>
          </p:nvSpPr>
          <p:spPr bwMode="auto">
            <a:xfrm>
              <a:off x="1297" y="3395"/>
              <a:ext cx="185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>
                  <a:solidFill>
                    <a:srgbClr val="00FF00"/>
                  </a:solidFill>
                </a:rPr>
                <a:t>V</a:t>
              </a:r>
            </a:p>
          </p:txBody>
        </p:sp>
        <p:sp>
          <p:nvSpPr>
            <p:cNvPr id="9258" name="Text Box 66"/>
            <p:cNvSpPr txBox="1">
              <a:spLocks noChangeArrowheads="1"/>
            </p:cNvSpPr>
            <p:nvPr/>
          </p:nvSpPr>
          <p:spPr bwMode="auto">
            <a:xfrm>
              <a:off x="1516" y="3395"/>
              <a:ext cx="18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>
                  <a:solidFill>
                    <a:srgbClr val="FF0000"/>
                  </a:solidFill>
                </a:rPr>
                <a:t>R</a:t>
              </a:r>
            </a:p>
          </p:txBody>
        </p:sp>
        <p:sp>
          <p:nvSpPr>
            <p:cNvPr id="9259" name="Text Box 67"/>
            <p:cNvSpPr txBox="1">
              <a:spLocks noChangeArrowheads="1"/>
            </p:cNvSpPr>
            <p:nvPr/>
          </p:nvSpPr>
          <p:spPr bwMode="auto">
            <a:xfrm>
              <a:off x="1734" y="3395"/>
              <a:ext cx="18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>
                  <a:solidFill>
                    <a:srgbClr val="D60093"/>
                  </a:solidFill>
                </a:rPr>
                <a:t>I</a:t>
              </a:r>
            </a:p>
          </p:txBody>
        </p:sp>
        <p:sp>
          <p:nvSpPr>
            <p:cNvPr id="9260" name="Text Box 68"/>
            <p:cNvSpPr txBox="1">
              <a:spLocks noChangeArrowheads="1"/>
            </p:cNvSpPr>
            <p:nvPr/>
          </p:nvSpPr>
          <p:spPr bwMode="auto">
            <a:xfrm>
              <a:off x="2136" y="3395"/>
              <a:ext cx="18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>
                  <a:solidFill>
                    <a:srgbClr val="4D4D4D"/>
                  </a:solidFill>
                </a:rPr>
                <a:t>J</a:t>
              </a:r>
            </a:p>
          </p:txBody>
        </p:sp>
        <p:sp>
          <p:nvSpPr>
            <p:cNvPr id="9261" name="Text Box 69"/>
            <p:cNvSpPr txBox="1">
              <a:spLocks noChangeArrowheads="1"/>
            </p:cNvSpPr>
            <p:nvPr/>
          </p:nvSpPr>
          <p:spPr bwMode="auto">
            <a:xfrm>
              <a:off x="2427" y="3395"/>
              <a:ext cx="183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>
                  <a:solidFill>
                    <a:srgbClr val="4D4D4D"/>
                  </a:solidFill>
                </a:rPr>
                <a:t>H</a:t>
              </a:r>
            </a:p>
          </p:txBody>
        </p:sp>
        <p:sp>
          <p:nvSpPr>
            <p:cNvPr id="9262" name="Text Box 70"/>
            <p:cNvSpPr txBox="1">
              <a:spLocks noChangeArrowheads="1"/>
            </p:cNvSpPr>
            <p:nvPr/>
          </p:nvSpPr>
          <p:spPr bwMode="auto">
            <a:xfrm>
              <a:off x="2884" y="3395"/>
              <a:ext cx="183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>
                  <a:solidFill>
                    <a:srgbClr val="4D4D4D"/>
                  </a:solidFill>
                </a:rPr>
                <a:t>K</a:t>
              </a:r>
            </a:p>
          </p:txBody>
        </p:sp>
        <p:sp>
          <p:nvSpPr>
            <p:cNvPr id="9263" name="Text Box 71"/>
            <p:cNvSpPr txBox="1">
              <a:spLocks noChangeArrowheads="1"/>
            </p:cNvSpPr>
            <p:nvPr/>
          </p:nvSpPr>
          <p:spPr bwMode="auto">
            <a:xfrm>
              <a:off x="3301" y="3395"/>
              <a:ext cx="183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>
                  <a:solidFill>
                    <a:srgbClr val="4D4D4D"/>
                  </a:solidFill>
                </a:rPr>
                <a:t>L</a:t>
              </a:r>
            </a:p>
          </p:txBody>
        </p:sp>
        <p:sp>
          <p:nvSpPr>
            <p:cNvPr id="9264" name="Text Box 72"/>
            <p:cNvSpPr txBox="1">
              <a:spLocks noChangeArrowheads="1"/>
            </p:cNvSpPr>
            <p:nvPr/>
          </p:nvSpPr>
          <p:spPr bwMode="auto">
            <a:xfrm>
              <a:off x="3467" y="3395"/>
              <a:ext cx="18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>
                  <a:solidFill>
                    <a:srgbClr val="4D4D4D"/>
                  </a:solidFill>
                </a:rPr>
                <a:t>M</a:t>
              </a:r>
            </a:p>
          </p:txBody>
        </p:sp>
        <p:sp>
          <p:nvSpPr>
            <p:cNvPr id="9265" name="Text Box 73"/>
            <p:cNvSpPr txBox="1">
              <a:spLocks noChangeArrowheads="1"/>
            </p:cNvSpPr>
            <p:nvPr/>
          </p:nvSpPr>
          <p:spPr bwMode="auto">
            <a:xfrm>
              <a:off x="4105" y="3373"/>
              <a:ext cx="18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>
                  <a:solidFill>
                    <a:srgbClr val="4D4D4D"/>
                  </a:solidFill>
                </a:rPr>
                <a:t>N</a:t>
              </a:r>
            </a:p>
          </p:txBody>
        </p:sp>
        <p:sp>
          <p:nvSpPr>
            <p:cNvPr id="9266" name="Text Box 74"/>
            <p:cNvSpPr txBox="1">
              <a:spLocks noChangeArrowheads="1"/>
            </p:cNvSpPr>
            <p:nvPr/>
          </p:nvSpPr>
          <p:spPr bwMode="auto">
            <a:xfrm>
              <a:off x="4851" y="3373"/>
              <a:ext cx="18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s-ES" altLang="es-ES_tradnl" sz="1200" b="1">
                  <a:solidFill>
                    <a:srgbClr val="4D4D4D"/>
                  </a:solidFill>
                </a:rPr>
                <a:t>Q</a:t>
              </a:r>
            </a:p>
          </p:txBody>
        </p:sp>
        <p:sp>
          <p:nvSpPr>
            <p:cNvPr id="9267" name="Text Box 75"/>
            <p:cNvSpPr txBox="1">
              <a:spLocks noChangeArrowheads="1"/>
            </p:cNvSpPr>
            <p:nvPr/>
          </p:nvSpPr>
          <p:spPr bwMode="auto">
            <a:xfrm rot="16200000">
              <a:off x="-172" y="2115"/>
              <a:ext cx="82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s-ES_tradnl" sz="1200" b="1"/>
                <a:t>Resolution</a:t>
              </a:r>
            </a:p>
          </p:txBody>
        </p:sp>
      </p:grpSp>
      <p:grpSp>
        <p:nvGrpSpPr>
          <p:cNvPr id="9219" name="Group 76"/>
          <p:cNvGrpSpPr>
            <a:grpSpLocks/>
          </p:cNvGrpSpPr>
          <p:nvPr/>
        </p:nvGrpSpPr>
        <p:grpSpPr bwMode="auto">
          <a:xfrm>
            <a:off x="2012659" y="2329366"/>
            <a:ext cx="1268016" cy="2295525"/>
            <a:chOff x="930" y="1842"/>
            <a:chExt cx="1065" cy="1928"/>
          </a:xfrm>
        </p:grpSpPr>
        <p:sp>
          <p:nvSpPr>
            <p:cNvPr id="9236" name="AutoShape 77"/>
            <p:cNvSpPr>
              <a:spLocks noChangeArrowheads="1"/>
            </p:cNvSpPr>
            <p:nvPr/>
          </p:nvSpPr>
          <p:spPr bwMode="auto">
            <a:xfrm>
              <a:off x="930" y="1842"/>
              <a:ext cx="1043" cy="102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00FF">
                    <a:alpha val="50000"/>
                  </a:srgbClr>
                </a:gs>
                <a:gs pos="100000">
                  <a:srgbClr val="FF29FF">
                    <a:alpha val="50000"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en-US" altLang="es-ES_tradnl" sz="1350" b="1"/>
                <a:t>OSIRIS</a:t>
              </a:r>
            </a:p>
          </p:txBody>
        </p:sp>
        <p:sp>
          <p:nvSpPr>
            <p:cNvPr id="9237" name="AutoShape 78"/>
            <p:cNvSpPr>
              <a:spLocks noChangeArrowheads="1"/>
            </p:cNvSpPr>
            <p:nvPr/>
          </p:nvSpPr>
          <p:spPr bwMode="auto">
            <a:xfrm>
              <a:off x="952" y="3589"/>
              <a:ext cx="1043" cy="18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00FF">
                    <a:alpha val="50000"/>
                  </a:srgbClr>
                </a:gs>
                <a:gs pos="100000">
                  <a:srgbClr val="FF19FF">
                    <a:alpha val="50000"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en-US" altLang="es-ES_tradnl" sz="1350" b="1"/>
                <a:t>OSIRIS</a:t>
              </a:r>
            </a:p>
          </p:txBody>
        </p:sp>
      </p:grpSp>
      <p:grpSp>
        <p:nvGrpSpPr>
          <p:cNvPr id="9220" name="Group 79"/>
          <p:cNvGrpSpPr>
            <a:grpSpLocks/>
          </p:cNvGrpSpPr>
          <p:nvPr/>
        </p:nvGrpSpPr>
        <p:grpSpPr bwMode="auto">
          <a:xfrm>
            <a:off x="5792895" y="2950872"/>
            <a:ext cx="1268015" cy="1674019"/>
            <a:chOff x="4105" y="2364"/>
            <a:chExt cx="1065" cy="1406"/>
          </a:xfrm>
        </p:grpSpPr>
        <p:sp>
          <p:nvSpPr>
            <p:cNvPr id="9234" name="AutoShape 80"/>
            <p:cNvSpPr>
              <a:spLocks noChangeArrowheads="1"/>
            </p:cNvSpPr>
            <p:nvPr/>
          </p:nvSpPr>
          <p:spPr bwMode="auto">
            <a:xfrm>
              <a:off x="4105" y="2364"/>
              <a:ext cx="1043" cy="104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666FF">
                    <a:alpha val="50000"/>
                  </a:srgbClr>
                </a:gs>
                <a:gs pos="100000">
                  <a:srgbClr val="7070FF">
                    <a:alpha val="50000"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en-US" altLang="es-ES_tradnl" sz="1350" b="1"/>
                <a:t>CanariCam</a:t>
              </a:r>
            </a:p>
          </p:txBody>
        </p:sp>
        <p:sp>
          <p:nvSpPr>
            <p:cNvPr id="9235" name="AutoShape 81"/>
            <p:cNvSpPr>
              <a:spLocks noChangeArrowheads="1"/>
            </p:cNvSpPr>
            <p:nvPr/>
          </p:nvSpPr>
          <p:spPr bwMode="auto">
            <a:xfrm>
              <a:off x="4127" y="3589"/>
              <a:ext cx="1043" cy="18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666FF">
                    <a:alpha val="50000"/>
                  </a:srgbClr>
                </a:gs>
                <a:gs pos="100000">
                  <a:srgbClr val="7070FF">
                    <a:alpha val="50000"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en-US" altLang="es-ES_tradnl" sz="1350" b="1"/>
                <a:t>CanariCam</a:t>
              </a:r>
            </a:p>
          </p:txBody>
        </p:sp>
      </p:grpSp>
      <p:grpSp>
        <p:nvGrpSpPr>
          <p:cNvPr id="9221" name="Agrupar 95"/>
          <p:cNvGrpSpPr>
            <a:grpSpLocks/>
          </p:cNvGrpSpPr>
          <p:nvPr/>
        </p:nvGrpSpPr>
        <p:grpSpPr bwMode="auto">
          <a:xfrm>
            <a:off x="3159232" y="2329366"/>
            <a:ext cx="1484709" cy="2295525"/>
            <a:chOff x="2904871" y="2911600"/>
            <a:chExt cx="1979613" cy="3060700"/>
          </a:xfrm>
        </p:grpSpPr>
        <p:grpSp>
          <p:nvGrpSpPr>
            <p:cNvPr id="9230" name="Group 82"/>
            <p:cNvGrpSpPr>
              <a:grpSpLocks/>
            </p:cNvGrpSpPr>
            <p:nvPr/>
          </p:nvGrpSpPr>
          <p:grpSpPr bwMode="auto">
            <a:xfrm>
              <a:off x="2904871" y="3740275"/>
              <a:ext cx="1979613" cy="2232025"/>
              <a:chOff x="1814" y="2364"/>
              <a:chExt cx="1247" cy="1406"/>
            </a:xfrm>
          </p:grpSpPr>
          <p:sp>
            <p:nvSpPr>
              <p:cNvPr id="9232" name="AutoShape 83"/>
              <p:cNvSpPr>
                <a:spLocks noChangeArrowheads="1"/>
              </p:cNvSpPr>
              <p:nvPr/>
            </p:nvSpPr>
            <p:spPr bwMode="auto">
              <a:xfrm>
                <a:off x="1814" y="2364"/>
                <a:ext cx="1221" cy="54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00">
                      <a:alpha val="50000"/>
                    </a:srgbClr>
                  </a:gs>
                  <a:gs pos="100000">
                    <a:srgbClr val="FFD429">
                      <a:alpha val="50000"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en-US" altLang="es-ES_tradnl" sz="1350" b="1"/>
                  <a:t>CIRCE</a:t>
                </a:r>
              </a:p>
            </p:txBody>
          </p:sp>
          <p:sp>
            <p:nvSpPr>
              <p:cNvPr id="9233" name="AutoShape 84"/>
              <p:cNvSpPr>
                <a:spLocks noChangeArrowheads="1"/>
              </p:cNvSpPr>
              <p:nvPr/>
            </p:nvSpPr>
            <p:spPr bwMode="auto">
              <a:xfrm>
                <a:off x="1840" y="3589"/>
                <a:ext cx="1221" cy="18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CC00">
                      <a:alpha val="50000"/>
                    </a:srgbClr>
                  </a:gs>
                  <a:gs pos="100000">
                    <a:srgbClr val="FFD429">
                      <a:alpha val="50000"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/>
                <a:r>
                  <a:rPr lang="en-US" altLang="es-ES_tradnl" sz="1350" b="1"/>
                  <a:t>EMIR + CIRCE</a:t>
                </a:r>
              </a:p>
            </p:txBody>
          </p:sp>
        </p:grpSp>
        <p:sp>
          <p:nvSpPr>
            <p:cNvPr id="9231" name="AutoShape 86"/>
            <p:cNvSpPr>
              <a:spLocks noChangeArrowheads="1"/>
            </p:cNvSpPr>
            <p:nvPr/>
          </p:nvSpPr>
          <p:spPr bwMode="auto">
            <a:xfrm>
              <a:off x="2904871" y="2911600"/>
              <a:ext cx="1938338" cy="104457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33">
                    <a:alpha val="50000"/>
                  </a:srgbClr>
                </a:gs>
                <a:gs pos="100000">
                  <a:srgbClr val="31C431">
                    <a:alpha val="50000"/>
                  </a:srgbClr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en-US" altLang="es-ES_tradnl" sz="1350" b="1"/>
                <a:t>EMIR</a:t>
              </a:r>
            </a:p>
          </p:txBody>
        </p:sp>
      </p:grpSp>
      <p:grpSp>
        <p:nvGrpSpPr>
          <p:cNvPr id="9222" name="Agrupar 100"/>
          <p:cNvGrpSpPr>
            <a:grpSpLocks/>
          </p:cNvGrpSpPr>
          <p:nvPr/>
        </p:nvGrpSpPr>
        <p:grpSpPr bwMode="auto">
          <a:xfrm>
            <a:off x="2012659" y="1529266"/>
            <a:ext cx="2593182" cy="771525"/>
            <a:chOff x="1501520" y="1844800"/>
            <a:chExt cx="3457254" cy="1029075"/>
          </a:xfrm>
        </p:grpSpPr>
        <p:sp>
          <p:nvSpPr>
            <p:cNvPr id="9228" name="AutoShape 91"/>
            <p:cNvSpPr>
              <a:spLocks noChangeArrowheads="1"/>
            </p:cNvSpPr>
            <p:nvPr/>
          </p:nvSpPr>
          <p:spPr bwMode="auto">
            <a:xfrm>
              <a:off x="1501520" y="1978525"/>
              <a:ext cx="1709285" cy="89535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99FF">
                    <a:alpha val="50000"/>
                  </a:srgbClr>
                </a:gs>
                <a:gs pos="100000">
                  <a:srgbClr val="3193F5">
                    <a:alpha val="50000"/>
                  </a:srgbClr>
                </a:gs>
              </a:gsLst>
              <a:lin ang="5400000" scaled="1"/>
            </a:gradFill>
            <a:ln w="508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en-US" altLang="es-ES_tradnl" sz="1350" b="1"/>
                <a:t>MEGARA</a:t>
              </a:r>
            </a:p>
          </p:txBody>
        </p:sp>
        <p:sp>
          <p:nvSpPr>
            <p:cNvPr id="9229" name="AutoShape 93"/>
            <p:cNvSpPr>
              <a:spLocks noChangeArrowheads="1"/>
            </p:cNvSpPr>
            <p:nvPr/>
          </p:nvSpPr>
          <p:spPr bwMode="auto">
            <a:xfrm>
              <a:off x="3019678" y="1844800"/>
              <a:ext cx="1939096" cy="468000"/>
            </a:xfrm>
            <a:prstGeom prst="roundRect">
              <a:avLst>
                <a:gd name="adj" fmla="val 16667"/>
              </a:avLst>
            </a:prstGeom>
            <a:solidFill>
              <a:srgbClr val="339933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en-US" altLang="es-ES_tradnl" sz="1350" b="1"/>
                <a:t>MIRADAS</a:t>
              </a:r>
            </a:p>
          </p:txBody>
        </p:sp>
      </p:grpSp>
      <p:sp>
        <p:nvSpPr>
          <p:cNvPr id="9225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73FA1CA7-E51D-2B44-BBF9-56A12A6178CB}" type="slidenum">
              <a:rPr lang="es-ES_tradnl" altLang="es-ES_tradnl" sz="1200">
                <a:solidFill>
                  <a:srgbClr val="1F497D"/>
                </a:solidFill>
                <a:latin typeface="Calibri" charset="0"/>
              </a:rPr>
              <a:pPr eaLnBrk="1" hangingPunct="1"/>
              <a:t>2</a:t>
            </a:fld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  <p:sp>
        <p:nvSpPr>
          <p:cNvPr id="104" name="Título 1"/>
          <p:cNvSpPr txBox="1">
            <a:spLocks/>
          </p:cNvSpPr>
          <p:nvPr/>
        </p:nvSpPr>
        <p:spPr bwMode="auto">
          <a:xfrm>
            <a:off x="1094874" y="143187"/>
            <a:ext cx="6978316" cy="653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550" b="1" dirty="0">
                <a:solidFill>
                  <a:srgbClr val="1F497D"/>
                </a:solidFill>
                <a:latin typeface="+mj-lt"/>
              </a:rPr>
              <a:t>MEGARA: a unique (but yet </a:t>
            </a:r>
            <a:r>
              <a:rPr lang="en-US" sz="2550" b="1" dirty="0" smtClean="0">
                <a:solidFill>
                  <a:srgbClr val="1F497D"/>
                </a:solidFill>
                <a:latin typeface="+mj-lt"/>
              </a:rPr>
              <a:t>multi-purpose) </a:t>
            </a:r>
            <a:br>
              <a:rPr lang="en-US" sz="2550" b="1" dirty="0" smtClean="0">
                <a:solidFill>
                  <a:srgbClr val="1F497D"/>
                </a:solidFill>
                <a:latin typeface="+mj-lt"/>
              </a:rPr>
            </a:br>
            <a:r>
              <a:rPr lang="en-US" sz="2550" b="1" dirty="0" smtClean="0">
                <a:solidFill>
                  <a:srgbClr val="1F497D"/>
                </a:solidFill>
                <a:latin typeface="+mj-lt"/>
              </a:rPr>
              <a:t>facility instrument for GTC</a:t>
            </a:r>
            <a:endParaRPr lang="en-US" sz="2550" b="1" dirty="0">
              <a:solidFill>
                <a:srgbClr val="1F497D"/>
              </a:solidFill>
              <a:latin typeface="+mj-lt"/>
            </a:endParaRPr>
          </a:p>
        </p:txBody>
      </p:sp>
      <p:sp>
        <p:nvSpPr>
          <p:cNvPr id="9227" name="CuadroTexto 99"/>
          <p:cNvSpPr txBox="1">
            <a:spLocks noChangeArrowheads="1"/>
          </p:cNvSpPr>
          <p:nvPr/>
        </p:nvSpPr>
        <p:spPr bwMode="auto">
          <a:xfrm>
            <a:off x="5073318" y="1090177"/>
            <a:ext cx="2286564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es-ES_tradnl" sz="1200" i="1" dirty="0">
                <a:latin typeface="Calibri" charset="0"/>
              </a:rPr>
              <a:t>(courtesy of A. Cabrera-Lavers)</a:t>
            </a:r>
          </a:p>
        </p:txBody>
      </p:sp>
      <p:pic>
        <p:nvPicPr>
          <p:cNvPr id="98" name="Imagen 97" descr="megara_logo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52831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/>
          <p:cNvSpPr/>
          <p:nvPr/>
        </p:nvSpPr>
        <p:spPr>
          <a:xfrm>
            <a:off x="1247775" y="4368404"/>
            <a:ext cx="2095500" cy="7108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2" name="Conector recto de flecha 21"/>
          <p:cNvCxnSpPr/>
          <p:nvPr/>
        </p:nvCxnSpPr>
        <p:spPr>
          <a:xfrm flipH="1" flipV="1">
            <a:off x="3536157" y="1777603"/>
            <a:ext cx="1864518" cy="241697"/>
          </a:xfrm>
          <a:prstGeom prst="straightConnector1">
            <a:avLst/>
          </a:prstGeom>
          <a:ln w="50800">
            <a:solidFill>
              <a:schemeClr val="bg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2009974" y="-46435"/>
            <a:ext cx="5054204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>MEGARA </a:t>
            </a:r>
            <a: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Fiber bundles</a:t>
            </a:r>
            <a:endParaRPr lang="en-US" sz="2700" b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pic>
        <p:nvPicPr>
          <p:cNvPr id="21" name="Imagen 20" descr="megara_logo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7" y="1042736"/>
            <a:ext cx="4769854" cy="357739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852" y="1042737"/>
            <a:ext cx="3561348" cy="3561348"/>
          </a:xfrm>
          <a:prstGeom prst="rect">
            <a:avLst/>
          </a:prstGeom>
        </p:spPr>
      </p:pic>
      <p:pic>
        <p:nvPicPr>
          <p:cNvPr id="12" name="Imagen 34" descr="Captura de pantalla 2010-07-09 a las 15.51.20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0" t="9937" r="7674"/>
          <a:stretch>
            <a:fillRect/>
          </a:stretch>
        </p:blipFill>
        <p:spPr bwMode="auto">
          <a:xfrm>
            <a:off x="8165635" y="4654792"/>
            <a:ext cx="627604" cy="488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n 35" descr="Captura de pantalla 2010-07-09 a las 15.55.04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165" y="4614800"/>
            <a:ext cx="1099385" cy="498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366" y="4643759"/>
            <a:ext cx="1037183" cy="477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20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3346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/>
          <p:cNvSpPr/>
          <p:nvPr/>
        </p:nvSpPr>
        <p:spPr>
          <a:xfrm>
            <a:off x="1247775" y="4368404"/>
            <a:ext cx="2095500" cy="7108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1099457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2" name="Conector recto de flecha 21"/>
          <p:cNvCxnSpPr/>
          <p:nvPr/>
        </p:nvCxnSpPr>
        <p:spPr>
          <a:xfrm>
            <a:off x="6703959" y="1987770"/>
            <a:ext cx="149704" cy="21379"/>
          </a:xfrm>
          <a:prstGeom prst="straightConnector1">
            <a:avLst/>
          </a:prstGeom>
          <a:ln w="50800">
            <a:solidFill>
              <a:schemeClr val="bg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2144444" y="-46435"/>
            <a:ext cx="5054204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>MEGARA </a:t>
            </a:r>
            <a: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  <a:t>Spectrograph</a:t>
            </a:r>
            <a:b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Main optics – </a:t>
            </a:r>
            <a: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  <a:t>Collimator</a:t>
            </a:r>
            <a:endParaRPr lang="en-US" sz="270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70"/>
          <a:stretch/>
        </p:blipFill>
        <p:spPr>
          <a:xfrm>
            <a:off x="273634" y="2767989"/>
            <a:ext cx="2614863" cy="2207743"/>
          </a:xfrm>
          <a:prstGeom prst="rect">
            <a:avLst/>
          </a:prstGeom>
        </p:spPr>
      </p:pic>
      <p:grpSp>
        <p:nvGrpSpPr>
          <p:cNvPr id="13" name="9 Grupo"/>
          <p:cNvGrpSpPr>
            <a:grpSpLocks noChangeAspect="1"/>
          </p:cNvGrpSpPr>
          <p:nvPr/>
        </p:nvGrpSpPr>
        <p:grpSpPr bwMode="auto">
          <a:xfrm>
            <a:off x="3250447" y="1009759"/>
            <a:ext cx="5906336" cy="3362544"/>
            <a:chOff x="70193" y="1832709"/>
            <a:chExt cx="9104313" cy="5183187"/>
          </a:xfrm>
        </p:grpSpPr>
        <p:pic>
          <p:nvPicPr>
            <p:cNvPr id="14" name="57 Imagen" descr="Optical-path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93" y="1832709"/>
              <a:ext cx="9104313" cy="5183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6 CuadroTexto"/>
            <p:cNvSpPr txBox="1">
              <a:spLocks noChangeArrowheads="1"/>
            </p:cNvSpPr>
            <p:nvPr/>
          </p:nvSpPr>
          <p:spPr bwMode="auto">
            <a:xfrm>
              <a:off x="6547429" y="6358135"/>
              <a:ext cx="1165471" cy="2846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s-ES" sz="1200" b="1" dirty="0"/>
                <a:t>S-LAH55V</a:t>
              </a:r>
            </a:p>
          </p:txBody>
        </p:sp>
        <p:sp>
          <p:nvSpPr>
            <p:cNvPr id="21" name="6 CuadroTexto"/>
            <p:cNvSpPr txBox="1">
              <a:spLocks noChangeArrowheads="1"/>
            </p:cNvSpPr>
            <p:nvPr/>
          </p:nvSpPr>
          <p:spPr bwMode="auto">
            <a:xfrm>
              <a:off x="5234124" y="4379856"/>
              <a:ext cx="1393297" cy="901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es-ES" sz="1200" b="1" smtClean="0"/>
                <a:t>BAL15Y/CaF</a:t>
              </a:r>
              <a:r>
                <a:rPr lang="es-ES" sz="1200" b="1" baseline="-25000" smtClean="0"/>
                <a:t>2</a:t>
              </a:r>
            </a:p>
            <a:p>
              <a:pPr algn="r" eaLnBrk="1" hangingPunct="1"/>
              <a:endParaRPr lang="es-ES" sz="1200" b="1" baseline="-25000" dirty="0"/>
            </a:p>
          </p:txBody>
        </p:sp>
      </p:grpSp>
      <p:sp>
        <p:nvSpPr>
          <p:cNvPr id="23" name="Rectángulo 22"/>
          <p:cNvSpPr/>
          <p:nvPr/>
        </p:nvSpPr>
        <p:spPr>
          <a:xfrm>
            <a:off x="7483365" y="3030813"/>
            <a:ext cx="92657" cy="4270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6" t="28071" b="9127"/>
          <a:stretch/>
        </p:blipFill>
        <p:spPr>
          <a:xfrm>
            <a:off x="3289740" y="907681"/>
            <a:ext cx="5833240" cy="4196107"/>
          </a:xfrm>
          <a:prstGeom prst="rect">
            <a:avLst/>
          </a:prstGeom>
        </p:spPr>
      </p:pic>
      <p:grpSp>
        <p:nvGrpSpPr>
          <p:cNvPr id="5" name="Agrupar 4"/>
          <p:cNvGrpSpPr/>
          <p:nvPr/>
        </p:nvGrpSpPr>
        <p:grpSpPr>
          <a:xfrm>
            <a:off x="67235" y="125222"/>
            <a:ext cx="2970480" cy="2477301"/>
            <a:chOff x="80682" y="246245"/>
            <a:chExt cx="2970480" cy="2477301"/>
          </a:xfrm>
        </p:grpSpPr>
        <p:sp>
          <p:nvSpPr>
            <p:cNvPr id="25" name="CuadroTexto 24"/>
            <p:cNvSpPr txBox="1"/>
            <p:nvPr/>
          </p:nvSpPr>
          <p:spPr>
            <a:xfrm>
              <a:off x="295836" y="2077215"/>
              <a:ext cx="24544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b="1" dirty="0" err="1" smtClean="0">
                  <a:solidFill>
                    <a:schemeClr val="tx2"/>
                  </a:solidFill>
                  <a:latin typeface="Calibri" charset="0"/>
                  <a:ea typeface="Calibri" charset="0"/>
                  <a:cs typeface="Calibri" charset="0"/>
                </a:rPr>
                <a:t>First</a:t>
              </a:r>
              <a:r>
                <a:rPr lang="es-ES_tradnl" b="1" dirty="0" smtClean="0">
                  <a:solidFill>
                    <a:schemeClr val="tx2"/>
                  </a:solidFill>
                  <a:latin typeface="Calibri" charset="0"/>
                  <a:ea typeface="Calibri" charset="0"/>
                  <a:cs typeface="Calibri" charset="0"/>
                </a:rPr>
                <a:t> (</a:t>
              </a:r>
              <a:r>
                <a:rPr lang="es-ES_tradnl" b="1" dirty="0" err="1" smtClean="0">
                  <a:solidFill>
                    <a:schemeClr val="tx2"/>
                  </a:solidFill>
                  <a:latin typeface="Calibri" charset="0"/>
                  <a:ea typeface="Calibri" charset="0"/>
                  <a:cs typeface="Calibri" charset="0"/>
                </a:rPr>
                <a:t>aspheric</a:t>
              </a:r>
              <a:r>
                <a:rPr lang="es-ES_tradnl" b="1" dirty="0" smtClean="0">
                  <a:solidFill>
                    <a:schemeClr val="tx2"/>
                  </a:solidFill>
                  <a:latin typeface="Calibri" charset="0"/>
                  <a:ea typeface="Calibri" charset="0"/>
                  <a:cs typeface="Calibri" charset="0"/>
                </a:rPr>
                <a:t>) and </a:t>
              </a:r>
              <a:r>
                <a:rPr lang="es-ES_tradnl" b="1" dirty="0" err="1" smtClean="0">
                  <a:solidFill>
                    <a:schemeClr val="tx2"/>
                  </a:solidFill>
                  <a:latin typeface="Calibri" charset="0"/>
                  <a:ea typeface="Calibri" charset="0"/>
                  <a:cs typeface="Calibri" charset="0"/>
                </a:rPr>
                <a:t>last</a:t>
              </a:r>
              <a:r>
                <a:rPr lang="es-ES_tradnl" b="1" dirty="0" smtClean="0">
                  <a:solidFill>
                    <a:schemeClr val="tx2"/>
                  </a:solidFill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es-ES_tradnl" b="1" dirty="0" err="1" smtClean="0">
                  <a:solidFill>
                    <a:schemeClr val="tx2"/>
                  </a:solidFill>
                  <a:latin typeface="Calibri" charset="0"/>
                  <a:ea typeface="Calibri" charset="0"/>
                  <a:cs typeface="Calibri" charset="0"/>
                </a:rPr>
                <a:t>lens</a:t>
              </a:r>
              <a:r>
                <a:rPr lang="es-ES_tradnl" b="1" dirty="0" smtClean="0">
                  <a:solidFill>
                    <a:schemeClr val="tx2"/>
                  </a:solidFill>
                  <a:latin typeface="Calibri" charset="0"/>
                  <a:ea typeface="Calibri" charset="0"/>
                  <a:cs typeface="Calibri" charset="0"/>
                </a:rPr>
                <a:t> of </a:t>
              </a:r>
              <a:r>
                <a:rPr lang="es-ES_tradnl" b="1" dirty="0" err="1" smtClean="0">
                  <a:solidFill>
                    <a:schemeClr val="tx2"/>
                  </a:solidFill>
                  <a:latin typeface="Calibri" charset="0"/>
                  <a:ea typeface="Calibri" charset="0"/>
                  <a:cs typeface="Calibri" charset="0"/>
                </a:rPr>
                <a:t>the</a:t>
              </a:r>
              <a:r>
                <a:rPr lang="es-ES_tradnl" b="1" dirty="0" smtClean="0">
                  <a:solidFill>
                    <a:schemeClr val="tx2"/>
                  </a:solidFill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es-ES_tradnl" b="1" dirty="0" err="1" smtClean="0">
                  <a:solidFill>
                    <a:schemeClr val="tx2"/>
                  </a:solidFill>
                  <a:latin typeface="Calibri" charset="0"/>
                  <a:ea typeface="Calibri" charset="0"/>
                  <a:cs typeface="Calibri" charset="0"/>
                </a:rPr>
                <a:t>collimator</a:t>
              </a:r>
              <a:endParaRPr lang="es-ES_tradnl" b="1" dirty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pic>
          <p:nvPicPr>
            <p:cNvPr id="24" name="Imagen 23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03" t="2617" r="2835" b="22768"/>
            <a:stretch/>
          </p:blipFill>
          <p:spPr>
            <a:xfrm>
              <a:off x="80682" y="246245"/>
              <a:ext cx="2970480" cy="1785366"/>
            </a:xfrm>
            <a:prstGeom prst="rect">
              <a:avLst/>
            </a:prstGeom>
          </p:spPr>
        </p:pic>
      </p:grpSp>
      <p:grpSp>
        <p:nvGrpSpPr>
          <p:cNvPr id="6" name="Agrupar 5"/>
          <p:cNvGrpSpPr/>
          <p:nvPr/>
        </p:nvGrpSpPr>
        <p:grpSpPr>
          <a:xfrm>
            <a:off x="99466" y="80682"/>
            <a:ext cx="2990062" cy="2615120"/>
            <a:chOff x="72572" y="133973"/>
            <a:chExt cx="2990062" cy="2615120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220"/>
            <a:stretch/>
          </p:blipFill>
          <p:spPr>
            <a:xfrm>
              <a:off x="1301144" y="136739"/>
              <a:ext cx="1761490" cy="2598821"/>
            </a:xfrm>
            <a:prstGeom prst="rect">
              <a:avLst/>
            </a:prstGeom>
          </p:spPr>
        </p:pic>
        <p:pic>
          <p:nvPicPr>
            <p:cNvPr id="12" name="Imagen 11" descr="Shutter.jpg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827" b="8306"/>
            <a:stretch/>
          </p:blipFill>
          <p:spPr>
            <a:xfrm>
              <a:off x="72572" y="133973"/>
              <a:ext cx="1422400" cy="2615120"/>
            </a:xfrm>
            <a:prstGeom prst="rect">
              <a:avLst/>
            </a:prstGeom>
            <a:ln w="63500"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3672233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/>
          <p:cNvSpPr/>
          <p:nvPr/>
        </p:nvSpPr>
        <p:spPr>
          <a:xfrm>
            <a:off x="991103" y="4336320"/>
            <a:ext cx="2095500" cy="7108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2" name="Conector recto de flecha 21"/>
          <p:cNvCxnSpPr/>
          <p:nvPr/>
        </p:nvCxnSpPr>
        <p:spPr>
          <a:xfrm flipH="1" flipV="1">
            <a:off x="3536157" y="1777603"/>
            <a:ext cx="1864518" cy="241697"/>
          </a:xfrm>
          <a:prstGeom prst="straightConnector1">
            <a:avLst/>
          </a:prstGeom>
          <a:ln w="50800">
            <a:solidFill>
              <a:schemeClr val="bg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2009974" y="-46435"/>
            <a:ext cx="5054204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>MEGARA </a:t>
            </a:r>
            <a: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  <a:t>Spectrograph</a:t>
            </a:r>
            <a:b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Main optics – </a:t>
            </a:r>
            <a: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  <a:t>(f/1.5) Camera</a:t>
            </a:r>
            <a:endParaRPr lang="en-US" sz="270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pic>
        <p:nvPicPr>
          <p:cNvPr id="21" name="Imagen 20" descr="megara_logo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06" y="2218324"/>
            <a:ext cx="5149516" cy="2659854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-112294" y="3031956"/>
            <a:ext cx="2454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CAM-D4/D5 </a:t>
            </a:r>
            <a:r>
              <a:rPr lang="es-ES_tradnl" b="1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doublet</a:t>
            </a:r>
            <a:endParaRPr lang="es-ES_tradnl" b="1" dirty="0">
              <a:solidFill>
                <a:schemeClr val="tx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4932947" y="1548064"/>
            <a:ext cx="3072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Cryostat</a:t>
            </a:r>
            <a:r>
              <a:rPr lang="es-ES_tradnl" b="1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es-ES_tradnl" b="1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left</a:t>
            </a:r>
            <a:r>
              <a:rPr lang="es-ES_tradnl" b="1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) – Camera (</a:t>
            </a:r>
            <a:r>
              <a:rPr lang="es-ES_tradnl" b="1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right</a:t>
            </a:r>
            <a:r>
              <a:rPr lang="es-ES_tradnl" b="1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) </a:t>
            </a:r>
          </a:p>
          <a:p>
            <a:pPr algn="ctr"/>
            <a:r>
              <a:rPr lang="es-ES_tradnl" b="1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Assembly</a:t>
            </a:r>
            <a:r>
              <a:rPr lang="es-ES_tradnl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es-ES_tradnl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both</a:t>
            </a:r>
            <a:r>
              <a:rPr lang="es-ES_tradnl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 INAOE </a:t>
            </a:r>
            <a:r>
              <a:rPr lang="es-ES_tradnl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built</a:t>
            </a:r>
            <a:r>
              <a:rPr lang="es-ES_tradnl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)</a:t>
            </a:r>
            <a:endParaRPr lang="es-ES_tradnl" dirty="0">
              <a:solidFill>
                <a:schemeClr val="tx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4" name="Imagen 16" descr="logo-INAOE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096" y="3527314"/>
            <a:ext cx="1002632" cy="979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CuadroTexto 19"/>
          <p:cNvSpPr txBox="1"/>
          <p:nvPr/>
        </p:nvSpPr>
        <p:spPr>
          <a:xfrm>
            <a:off x="248656" y="4465085"/>
            <a:ext cx="2911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Specialized</a:t>
            </a:r>
            <a:r>
              <a:rPr lang="es-ES_tradnl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 in </a:t>
            </a:r>
            <a:r>
              <a:rPr lang="es-ES_tradnl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large-format</a:t>
            </a:r>
            <a:r>
              <a:rPr lang="es-ES_tradnl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lenses</a:t>
            </a:r>
            <a:r>
              <a:rPr lang="es-ES_tradnl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 &amp; </a:t>
            </a:r>
            <a:r>
              <a:rPr lang="es-ES_tradnl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pupil</a:t>
            </a:r>
            <a:r>
              <a:rPr lang="es-ES_tradnl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elements</a:t>
            </a:r>
            <a:endParaRPr lang="es-ES_tradnl" dirty="0">
              <a:solidFill>
                <a:schemeClr val="tx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23" name="Imagen 34" descr="Captura de pantalla 2010-07-09 a las 15.51.20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0" t="9937" r="7674"/>
          <a:stretch>
            <a:fillRect/>
          </a:stretch>
        </p:blipFill>
        <p:spPr bwMode="auto">
          <a:xfrm>
            <a:off x="8106256" y="801521"/>
            <a:ext cx="989618" cy="770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0" t="21674" b="15527"/>
          <a:stretch/>
        </p:blipFill>
        <p:spPr>
          <a:xfrm>
            <a:off x="176462" y="914400"/>
            <a:ext cx="3994485" cy="2081418"/>
          </a:xfrm>
          <a:prstGeom prst="rect">
            <a:avLst/>
          </a:prstGeom>
        </p:spPr>
      </p:pic>
      <p:sp>
        <p:nvSpPr>
          <p:cNvPr id="25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22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6774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ángulo 22"/>
          <p:cNvSpPr/>
          <p:nvPr/>
        </p:nvSpPr>
        <p:spPr>
          <a:xfrm>
            <a:off x="0" y="0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ctángulo 16"/>
          <p:cNvSpPr/>
          <p:nvPr/>
        </p:nvSpPr>
        <p:spPr>
          <a:xfrm>
            <a:off x="1247775" y="4368404"/>
            <a:ext cx="2095500" cy="7108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2" name="Conector recto de flecha 21"/>
          <p:cNvCxnSpPr/>
          <p:nvPr/>
        </p:nvCxnSpPr>
        <p:spPr>
          <a:xfrm flipH="1" flipV="1">
            <a:off x="3536157" y="1777603"/>
            <a:ext cx="1864518" cy="241697"/>
          </a:xfrm>
          <a:prstGeom prst="straightConnector1">
            <a:avLst/>
          </a:prstGeom>
          <a:ln w="50800">
            <a:solidFill>
              <a:schemeClr val="bg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2009974" y="-46435"/>
            <a:ext cx="5054204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>MEGARA </a:t>
            </a:r>
            <a: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  <a:t>Spectrograph</a:t>
            </a:r>
            <a:b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Pupil elements</a:t>
            </a:r>
            <a:endParaRPr lang="en-US" sz="2700" b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sp>
        <p:nvSpPr>
          <p:cNvPr id="24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pic>
        <p:nvPicPr>
          <p:cNvPr id="10" name="Imagen 16" descr="logo-INAO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9284" y="832240"/>
            <a:ext cx="1002632" cy="979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1" t="29383" r="4800"/>
          <a:stretch/>
        </p:blipFill>
        <p:spPr>
          <a:xfrm>
            <a:off x="5486399" y="2604303"/>
            <a:ext cx="3406141" cy="2166189"/>
          </a:xfrm>
          <a:prstGeom prst="rect">
            <a:avLst/>
          </a:prstGeom>
        </p:spPr>
      </p:pic>
      <p:pic>
        <p:nvPicPr>
          <p:cNvPr id="13" name="Imagen 12" descr="D:\INAOE\Megara\Fotos\IMG_20160513_125417_HDR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1" t="5489" r="30479" b="22865"/>
          <a:stretch>
            <a:fillRect/>
          </a:stretch>
        </p:blipFill>
        <p:spPr bwMode="auto">
          <a:xfrm>
            <a:off x="5521124" y="725694"/>
            <a:ext cx="2569988" cy="1786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n 13" descr="G:\DCIM\102D3100\DSC_3969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0" t="12734" r="7502" b="18760"/>
          <a:stretch/>
        </p:blipFill>
        <p:spPr bwMode="auto">
          <a:xfrm>
            <a:off x="2864860" y="972272"/>
            <a:ext cx="2563666" cy="15247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/>
            </a:ext>
          </a:extLst>
        </p:spPr>
      </p:pic>
      <p:pic>
        <p:nvPicPr>
          <p:cNvPr id="20" name="Imagen 19" descr="D:\INAOE\Megara\Fotos\IMG_20150804_113221202_HDR.jp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7" t="13187" r="20298" b="11355"/>
          <a:stretch/>
        </p:blipFill>
        <p:spPr bwMode="auto">
          <a:xfrm>
            <a:off x="2880359" y="2610380"/>
            <a:ext cx="2480311" cy="21413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="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/>
            </a:ext>
          </a:extLst>
        </p:spPr>
      </p:pic>
      <p:sp>
        <p:nvSpPr>
          <p:cNvPr id="25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23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4" r="7897"/>
          <a:stretch/>
        </p:blipFill>
        <p:spPr>
          <a:xfrm>
            <a:off x="148590" y="422910"/>
            <a:ext cx="2606040" cy="43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1694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1143001" y="4233862"/>
            <a:ext cx="1897856" cy="8846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ángulo 12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7413" name="Imagen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172" y="121898"/>
            <a:ext cx="5136847" cy="490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pic>
        <p:nvPicPr>
          <p:cNvPr id="15" name="Imagen 14" descr="megara_logo.gif"/>
          <p:cNvPicPr>
            <a:picLocks noChangeAspect="1"/>
          </p:cNvPicPr>
          <p:nvPr/>
        </p:nvPicPr>
        <p:blipFill>
          <a:blip r:embed="rId5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ítulo 1"/>
          <p:cNvSpPr>
            <a:spLocks noGrp="1"/>
          </p:cNvSpPr>
          <p:nvPr>
            <p:ph type="title"/>
          </p:nvPr>
        </p:nvSpPr>
        <p:spPr>
          <a:xfrm>
            <a:off x="0" y="737336"/>
            <a:ext cx="2257226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>MEGARA </a:t>
            </a:r>
            <a:r>
              <a:rPr lang="en-US" sz="2100" smtClean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10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smtClean="0">
                <a:latin typeface="Calibri" charset="0"/>
                <a:ea typeface="ＭＳ Ｐゴシック" charset="0"/>
                <a:cs typeface="ＭＳ Ｐゴシック" charset="0"/>
              </a:rPr>
              <a:t>Spectral setups</a:t>
            </a:r>
            <a:endParaRPr lang="en-US" sz="270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7" name="Imagen 15" descr="logo_ucm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835" y="818351"/>
            <a:ext cx="659564" cy="693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agen 16" descr="logo-INAOE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662" y="1559776"/>
            <a:ext cx="652139" cy="63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Imagen 17" descr="logo_IAA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0" t="7075" r="8118" b="2989"/>
          <a:stretch/>
        </p:blipFill>
        <p:spPr bwMode="auto">
          <a:xfrm>
            <a:off x="8289757" y="2281989"/>
            <a:ext cx="565485" cy="425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Imagen 22" descr="Captura de pantalla 2011-09-24 a las 06.21.53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5652" y="2715125"/>
            <a:ext cx="591535" cy="498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24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1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1165623" y="4212432"/>
            <a:ext cx="1897856" cy="8846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ángulo 6"/>
          <p:cNvSpPr/>
          <p:nvPr/>
        </p:nvSpPr>
        <p:spPr>
          <a:xfrm>
            <a:off x="1143001" y="4233862"/>
            <a:ext cx="1897856" cy="8846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7410" name="Imagen 9" descr="logo_ucm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776" y="73819"/>
            <a:ext cx="592931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ángulo 8"/>
          <p:cNvSpPr/>
          <p:nvPr/>
        </p:nvSpPr>
        <p:spPr>
          <a:xfrm>
            <a:off x="6205538" y="4845844"/>
            <a:ext cx="1779985" cy="2976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0" name="Rectángulo 9"/>
          <p:cNvSpPr/>
          <p:nvPr/>
        </p:nvSpPr>
        <p:spPr>
          <a:xfrm>
            <a:off x="1143000" y="0"/>
            <a:ext cx="1701404" cy="10858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6" name="Imagen 112" descr="Macintosh HD:Users:agpaz:Desktop:Captura de pantalla 2013-04-05 a la(s) 09.47.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79" y="794003"/>
            <a:ext cx="6999597" cy="41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n 13" descr="Captura de pantalla 2012-03-19 a las 13.42.2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836" y="2627823"/>
            <a:ext cx="2970449" cy="20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ectángulo 27"/>
          <p:cNvSpPr/>
          <p:nvPr/>
        </p:nvSpPr>
        <p:spPr>
          <a:xfrm>
            <a:off x="6373321" y="2747550"/>
            <a:ext cx="361789" cy="1267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Rectángulo 28"/>
          <p:cNvSpPr/>
          <p:nvPr/>
        </p:nvSpPr>
        <p:spPr>
          <a:xfrm>
            <a:off x="8172847" y="2810484"/>
            <a:ext cx="361789" cy="1935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Rectángulo 29"/>
          <p:cNvSpPr/>
          <p:nvPr/>
        </p:nvSpPr>
        <p:spPr>
          <a:xfrm>
            <a:off x="6373321" y="3149675"/>
            <a:ext cx="361789" cy="1267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Rectángulo 31"/>
          <p:cNvSpPr/>
          <p:nvPr/>
        </p:nvSpPr>
        <p:spPr>
          <a:xfrm>
            <a:off x="6730771" y="3358034"/>
            <a:ext cx="361789" cy="1267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" name="Rectángulo 32"/>
          <p:cNvSpPr/>
          <p:nvPr/>
        </p:nvSpPr>
        <p:spPr>
          <a:xfrm>
            <a:off x="7307263" y="3309199"/>
            <a:ext cx="361789" cy="1267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" name="Rectángulo 33"/>
          <p:cNvSpPr/>
          <p:nvPr/>
        </p:nvSpPr>
        <p:spPr>
          <a:xfrm>
            <a:off x="7780678" y="3099332"/>
            <a:ext cx="361789" cy="1267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Rectángulo 34"/>
          <p:cNvSpPr/>
          <p:nvPr/>
        </p:nvSpPr>
        <p:spPr>
          <a:xfrm>
            <a:off x="6944122" y="3514400"/>
            <a:ext cx="361789" cy="1267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" name="Rectángulo 35"/>
          <p:cNvSpPr/>
          <p:nvPr/>
        </p:nvSpPr>
        <p:spPr>
          <a:xfrm>
            <a:off x="6482004" y="3105266"/>
            <a:ext cx="361789" cy="1267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ectángulo 36"/>
          <p:cNvSpPr/>
          <p:nvPr/>
        </p:nvSpPr>
        <p:spPr>
          <a:xfrm>
            <a:off x="6810988" y="3426815"/>
            <a:ext cx="361789" cy="1267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Rectángulo 37"/>
          <p:cNvSpPr/>
          <p:nvPr/>
        </p:nvSpPr>
        <p:spPr>
          <a:xfrm>
            <a:off x="7188679" y="3630383"/>
            <a:ext cx="361789" cy="1267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Rectángulo 38"/>
          <p:cNvSpPr/>
          <p:nvPr/>
        </p:nvSpPr>
        <p:spPr>
          <a:xfrm>
            <a:off x="6637199" y="3743076"/>
            <a:ext cx="361789" cy="1267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Rectángulo 39"/>
          <p:cNvSpPr/>
          <p:nvPr/>
        </p:nvSpPr>
        <p:spPr>
          <a:xfrm>
            <a:off x="7543006" y="3724484"/>
            <a:ext cx="361789" cy="1267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" name="Rectángulo 40"/>
          <p:cNvSpPr/>
          <p:nvPr/>
        </p:nvSpPr>
        <p:spPr>
          <a:xfrm>
            <a:off x="7898023" y="3394771"/>
            <a:ext cx="781520" cy="7414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" name="Rectángulo 41"/>
          <p:cNvSpPr/>
          <p:nvPr/>
        </p:nvSpPr>
        <p:spPr>
          <a:xfrm>
            <a:off x="6993164" y="4691167"/>
            <a:ext cx="550127" cy="1441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" name="Rectángulo 42"/>
          <p:cNvSpPr/>
          <p:nvPr/>
        </p:nvSpPr>
        <p:spPr>
          <a:xfrm>
            <a:off x="6523208" y="4630059"/>
            <a:ext cx="428626" cy="1741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Rectángulo 43"/>
          <p:cNvSpPr/>
          <p:nvPr/>
        </p:nvSpPr>
        <p:spPr>
          <a:xfrm>
            <a:off x="6926213" y="4002547"/>
            <a:ext cx="519616" cy="904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ángulo 44"/>
          <p:cNvSpPr/>
          <p:nvPr/>
        </p:nvSpPr>
        <p:spPr>
          <a:xfrm>
            <a:off x="7334094" y="2848492"/>
            <a:ext cx="448746" cy="1050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ángulo 46"/>
          <p:cNvSpPr/>
          <p:nvPr/>
        </p:nvSpPr>
        <p:spPr>
          <a:xfrm>
            <a:off x="6754697" y="3290226"/>
            <a:ext cx="361789" cy="1267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Rectángulo 48"/>
          <p:cNvSpPr/>
          <p:nvPr/>
        </p:nvSpPr>
        <p:spPr>
          <a:xfrm>
            <a:off x="7339873" y="4082376"/>
            <a:ext cx="519616" cy="904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" name="Rectángulo 49"/>
          <p:cNvSpPr/>
          <p:nvPr/>
        </p:nvSpPr>
        <p:spPr>
          <a:xfrm>
            <a:off x="8287657" y="3077031"/>
            <a:ext cx="457199" cy="725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1" name="Imagen 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sp>
        <p:nvSpPr>
          <p:cNvPr id="52" name="Rectángulo 51"/>
          <p:cNvSpPr/>
          <p:nvPr/>
        </p:nvSpPr>
        <p:spPr>
          <a:xfrm>
            <a:off x="8339478" y="4078517"/>
            <a:ext cx="383607" cy="2612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CuadroTexto 1"/>
          <p:cNvSpPr txBox="1"/>
          <p:nvPr/>
        </p:nvSpPr>
        <p:spPr>
          <a:xfrm>
            <a:off x="6502401" y="1959428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i="1" dirty="0" smtClean="0">
                <a:solidFill>
                  <a:srgbClr val="2A57F9"/>
                </a:solidFill>
                <a:latin typeface="Calibri" charset="0"/>
                <a:ea typeface="Calibri" charset="0"/>
                <a:cs typeface="Calibri" charset="0"/>
              </a:rPr>
              <a:t>LCB &amp; MOS 5</a:t>
            </a:r>
            <a:r>
              <a:rPr lang="es-ES_tradnl" i="1" dirty="0" smtClean="0">
                <a:solidFill>
                  <a:srgbClr val="2A57F9"/>
                </a:solidFill>
                <a:latin typeface="Symbol" charset="2"/>
                <a:ea typeface="Symbol" charset="2"/>
                <a:cs typeface="Symbol" charset="2"/>
              </a:rPr>
              <a:t>s</a:t>
            </a:r>
            <a:r>
              <a:rPr lang="es-ES_tradnl" i="1" dirty="0" smtClean="0">
                <a:solidFill>
                  <a:srgbClr val="2A57F9"/>
                </a:solidFill>
                <a:latin typeface="Calibri" charset="0"/>
                <a:ea typeface="Calibri" charset="0"/>
                <a:cs typeface="Calibri" charset="0"/>
              </a:rPr>
              <a:t> Point </a:t>
            </a:r>
            <a:r>
              <a:rPr lang="es-ES_tradnl" i="1" dirty="0" err="1" smtClean="0">
                <a:solidFill>
                  <a:srgbClr val="2A57F9"/>
                </a:solidFill>
                <a:latin typeface="Calibri" charset="0"/>
                <a:ea typeface="Calibri" charset="0"/>
                <a:cs typeface="Calibri" charset="0"/>
              </a:rPr>
              <a:t>Source</a:t>
            </a:r>
            <a:r>
              <a:rPr lang="es-ES_tradnl" i="1" dirty="0" smtClean="0">
                <a:solidFill>
                  <a:srgbClr val="2A57F9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i="1" dirty="0" err="1" smtClean="0">
                <a:solidFill>
                  <a:srgbClr val="2A57F9"/>
                </a:solidFill>
                <a:latin typeface="Calibri" charset="0"/>
                <a:ea typeface="Calibri" charset="0"/>
                <a:cs typeface="Calibri" charset="0"/>
              </a:rPr>
              <a:t>sensitivity</a:t>
            </a:r>
            <a:r>
              <a:rPr lang="es-ES_tradnl" i="1" dirty="0">
                <a:solidFill>
                  <a:srgbClr val="2A57F9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i="1" dirty="0" smtClean="0">
                <a:solidFill>
                  <a:srgbClr val="2A57F9"/>
                </a:solidFill>
                <a:latin typeface="Calibri" charset="0"/>
                <a:ea typeface="Calibri" charset="0"/>
                <a:cs typeface="Calibri" charset="0"/>
              </a:rPr>
              <a:t>in 1h</a:t>
            </a:r>
            <a:endParaRPr lang="es-ES_tradnl" i="1" dirty="0">
              <a:solidFill>
                <a:srgbClr val="2A57F9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3" name="CuadroTexto 52"/>
          <p:cNvSpPr txBox="1"/>
          <p:nvPr/>
        </p:nvSpPr>
        <p:spPr>
          <a:xfrm>
            <a:off x="602342" y="1099236"/>
            <a:ext cx="3606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i="1" dirty="0" smtClean="0">
                <a:latin typeface="Calibri" charset="0"/>
                <a:ea typeface="Calibri" charset="0"/>
                <a:cs typeface="Calibri" charset="0"/>
              </a:rPr>
              <a:t>MEGARA </a:t>
            </a:r>
            <a:r>
              <a:rPr lang="es-ES_tradnl" i="1" dirty="0" err="1">
                <a:latin typeface="Calibri" charset="0"/>
                <a:ea typeface="Calibri" charset="0"/>
                <a:cs typeface="Calibri" charset="0"/>
              </a:rPr>
              <a:t>e</a:t>
            </a:r>
            <a:r>
              <a:rPr lang="es-ES_tradnl" i="1" dirty="0" err="1" smtClean="0">
                <a:latin typeface="Calibri" charset="0"/>
                <a:ea typeface="Calibri" charset="0"/>
                <a:cs typeface="Calibri" charset="0"/>
              </a:rPr>
              <a:t>fficiency</a:t>
            </a:r>
            <a:r>
              <a:rPr lang="es-ES_tradnl" i="1" dirty="0" smtClean="0">
                <a:latin typeface="Calibri" charset="0"/>
                <a:ea typeface="Calibri" charset="0"/>
                <a:cs typeface="Calibri" charset="0"/>
              </a:rPr>
              <a:t> curves </a:t>
            </a:r>
          </a:p>
          <a:p>
            <a:r>
              <a:rPr lang="es-ES_tradnl" i="1" dirty="0" err="1" smtClean="0">
                <a:latin typeface="Calibri" charset="0"/>
                <a:ea typeface="Calibri" charset="0"/>
                <a:cs typeface="Calibri" charset="0"/>
              </a:rPr>
              <a:t>compared</a:t>
            </a:r>
            <a:r>
              <a:rPr lang="es-ES_tradnl" i="1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i="1" dirty="0" err="1" smtClean="0">
                <a:latin typeface="Calibri" charset="0"/>
                <a:ea typeface="Calibri" charset="0"/>
                <a:cs typeface="Calibri" charset="0"/>
              </a:rPr>
              <a:t>with</a:t>
            </a:r>
            <a:r>
              <a:rPr lang="es-ES_tradnl" i="1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i="1" dirty="0" err="1" smtClean="0">
                <a:latin typeface="Calibri" charset="0"/>
                <a:ea typeface="Calibri" charset="0"/>
                <a:cs typeface="Calibri" charset="0"/>
              </a:rPr>
              <a:t>existing</a:t>
            </a:r>
            <a:r>
              <a:rPr lang="es-ES_tradnl" i="1" dirty="0" smtClean="0">
                <a:latin typeface="Calibri" charset="0"/>
                <a:ea typeface="Calibri" charset="0"/>
                <a:cs typeface="Calibri" charset="0"/>
              </a:rPr>
              <a:t> VLT </a:t>
            </a:r>
            <a:r>
              <a:rPr lang="es-ES_tradnl" i="1" dirty="0" err="1" smtClean="0">
                <a:latin typeface="Calibri" charset="0"/>
                <a:ea typeface="Calibri" charset="0"/>
                <a:cs typeface="Calibri" charset="0"/>
              </a:rPr>
              <a:t>instruments</a:t>
            </a:r>
            <a:endParaRPr lang="es-ES_tradnl" i="1" dirty="0"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11" name="Agrupar 10"/>
          <p:cNvGrpSpPr/>
          <p:nvPr/>
        </p:nvGrpSpPr>
        <p:grpSpPr>
          <a:xfrm>
            <a:off x="6000139" y="3047147"/>
            <a:ext cx="2889213" cy="1054876"/>
            <a:chOff x="5992687" y="3148745"/>
            <a:chExt cx="2981375" cy="1054876"/>
          </a:xfrm>
        </p:grpSpPr>
        <p:cxnSp>
          <p:nvCxnSpPr>
            <p:cNvPr id="4" name="Conector recto 3"/>
            <p:cNvCxnSpPr/>
            <p:nvPr/>
          </p:nvCxnSpPr>
          <p:spPr>
            <a:xfrm>
              <a:off x="6288919" y="4180114"/>
              <a:ext cx="2685143" cy="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CuadroTexto 7"/>
            <p:cNvSpPr txBox="1"/>
            <p:nvPr/>
          </p:nvSpPr>
          <p:spPr>
            <a:xfrm>
              <a:off x="7317521" y="3865067"/>
              <a:ext cx="16256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_tradnl" sz="1600" dirty="0" smtClean="0">
                  <a:solidFill>
                    <a:srgbClr val="C00000"/>
                  </a:solidFill>
                  <a:latin typeface="Calibri" charset="0"/>
                  <a:ea typeface="Calibri" charset="0"/>
                  <a:cs typeface="Calibri" charset="0"/>
                </a:rPr>
                <a:t>24 </a:t>
              </a:r>
              <a:r>
                <a:rPr lang="es-ES_tradnl" sz="1600" dirty="0" err="1" smtClean="0">
                  <a:solidFill>
                    <a:srgbClr val="C00000"/>
                  </a:solidFill>
                  <a:latin typeface="Calibri" charset="0"/>
                  <a:ea typeface="Calibri" charset="0"/>
                  <a:cs typeface="Calibri" charset="0"/>
                </a:rPr>
                <a:t>mag</a:t>
              </a:r>
              <a:r>
                <a:rPr lang="es-ES_tradnl" sz="1600" dirty="0" smtClean="0">
                  <a:solidFill>
                    <a:srgbClr val="C00000"/>
                  </a:solidFill>
                  <a:latin typeface="Calibri" charset="0"/>
                  <a:ea typeface="Calibri" charset="0"/>
                  <a:cs typeface="Calibri" charset="0"/>
                </a:rPr>
                <a:t> AB</a:t>
              </a:r>
              <a:endParaRPr lang="es-ES_tradnl" sz="1600" dirty="0">
                <a:solidFill>
                  <a:srgbClr val="C00000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54" name="CuadroTexto 53"/>
            <p:cNvSpPr txBox="1"/>
            <p:nvPr/>
          </p:nvSpPr>
          <p:spPr>
            <a:xfrm>
              <a:off x="5992687" y="3148745"/>
              <a:ext cx="1625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_tradnl" sz="1600" smtClean="0">
                  <a:solidFill>
                    <a:srgbClr val="C00000"/>
                  </a:solidFill>
                  <a:latin typeface="Calibri" charset="0"/>
                  <a:ea typeface="Calibri" charset="0"/>
                  <a:cs typeface="Calibri" charset="0"/>
                </a:rPr>
                <a:t>23 </a:t>
              </a:r>
              <a:r>
                <a:rPr lang="es-ES_tradnl" sz="1600" dirty="0" err="1" smtClean="0">
                  <a:solidFill>
                    <a:srgbClr val="C00000"/>
                  </a:solidFill>
                  <a:latin typeface="Calibri" charset="0"/>
                  <a:ea typeface="Calibri" charset="0"/>
                  <a:cs typeface="Calibri" charset="0"/>
                </a:rPr>
                <a:t>mag</a:t>
              </a:r>
              <a:r>
                <a:rPr lang="es-ES_tradnl" sz="1600" dirty="0" smtClean="0">
                  <a:solidFill>
                    <a:srgbClr val="C00000"/>
                  </a:solidFill>
                  <a:latin typeface="Calibri" charset="0"/>
                  <a:ea typeface="Calibri" charset="0"/>
                  <a:cs typeface="Calibri" charset="0"/>
                </a:rPr>
                <a:t> AB</a:t>
              </a:r>
              <a:endParaRPr lang="es-ES_tradnl" sz="1600" dirty="0">
                <a:solidFill>
                  <a:srgbClr val="C00000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cxnSp>
          <p:nvCxnSpPr>
            <p:cNvPr id="55" name="Conector recto 54"/>
            <p:cNvCxnSpPr/>
            <p:nvPr/>
          </p:nvCxnSpPr>
          <p:spPr>
            <a:xfrm>
              <a:off x="6281666" y="3476176"/>
              <a:ext cx="2685143" cy="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ítulo 1"/>
          <p:cNvSpPr>
            <a:spLocks noGrp="1"/>
          </p:cNvSpPr>
          <p:nvPr>
            <p:ph type="title"/>
          </p:nvPr>
        </p:nvSpPr>
        <p:spPr>
          <a:xfrm>
            <a:off x="2009974" y="-133520"/>
            <a:ext cx="5054204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>MEGARA </a:t>
            </a:r>
            <a:r>
              <a:rPr lang="en-US" sz="2300" dirty="0" smtClean="0">
                <a:latin typeface="Calibri" charset="0"/>
                <a:ea typeface="ＭＳ Ｐゴシック" charset="0"/>
                <a:cs typeface="ＭＳ Ｐゴシック" charset="0"/>
              </a:rPr>
              <a:t>Total throughput</a:t>
            </a:r>
            <a:endParaRPr lang="en-US" sz="230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57" name="Imagen 56" descr="megara_logo.gif"/>
          <p:cNvPicPr>
            <a:picLocks noChangeAspect="1"/>
          </p:cNvPicPr>
          <p:nvPr/>
        </p:nvPicPr>
        <p:blipFill>
          <a:blip r:embed="rId7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sp>
        <p:nvSpPr>
          <p:cNvPr id="48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25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/>
          <p:cNvSpPr/>
          <p:nvPr/>
        </p:nvSpPr>
        <p:spPr>
          <a:xfrm>
            <a:off x="1247775" y="4368404"/>
            <a:ext cx="2095500" cy="7108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2" name="Conector recto de flecha 21"/>
          <p:cNvCxnSpPr/>
          <p:nvPr/>
        </p:nvCxnSpPr>
        <p:spPr>
          <a:xfrm flipH="1" flipV="1">
            <a:off x="3536157" y="1777603"/>
            <a:ext cx="1864518" cy="241697"/>
          </a:xfrm>
          <a:prstGeom prst="straightConnector1">
            <a:avLst/>
          </a:prstGeom>
          <a:ln w="50800">
            <a:solidFill>
              <a:schemeClr val="bg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2009974" y="-46435"/>
            <a:ext cx="5054204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>MEGARA </a:t>
            </a:r>
            <a: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  <a:t>Spectrograph</a:t>
            </a:r>
            <a:b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Wheel</a:t>
            </a:r>
            <a:endParaRPr lang="en-US" sz="2700" b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pic>
        <p:nvPicPr>
          <p:cNvPr id="21" name="Imagen 20" descr="megara_logo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sp>
        <p:nvSpPr>
          <p:cNvPr id="11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81" y="4803734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smtClean="0">
                <a:solidFill>
                  <a:srgbClr val="1F497D"/>
                </a:solidFill>
                <a:latin typeface="Calibri" charset="0"/>
              </a:rPr>
              <a:t>37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  <p:pic>
        <p:nvPicPr>
          <p:cNvPr id="12" name="Imagen 11" descr="IMG-20150915-WA0064_peq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7"/>
          <a:stretch/>
        </p:blipFill>
        <p:spPr>
          <a:xfrm>
            <a:off x="306415" y="990836"/>
            <a:ext cx="8513692" cy="3688741"/>
          </a:xfrm>
          <a:prstGeom prst="rect">
            <a:avLst/>
          </a:prstGeom>
          <a:ln w="63500">
            <a:solidFill>
              <a:schemeClr val="bg1"/>
            </a:solidFill>
          </a:ln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5"/>
          <a:stretch/>
        </p:blipFill>
        <p:spPr>
          <a:xfrm>
            <a:off x="192898" y="986174"/>
            <a:ext cx="8776289" cy="4062527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76" b="10346"/>
          <a:stretch/>
        </p:blipFill>
        <p:spPr>
          <a:xfrm>
            <a:off x="108155" y="997107"/>
            <a:ext cx="8917858" cy="4037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6021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/>
          <p:cNvSpPr/>
          <p:nvPr/>
        </p:nvSpPr>
        <p:spPr>
          <a:xfrm>
            <a:off x="1247775" y="4368404"/>
            <a:ext cx="2095500" cy="7108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2" name="Conector recto de flecha 21"/>
          <p:cNvCxnSpPr/>
          <p:nvPr/>
        </p:nvCxnSpPr>
        <p:spPr>
          <a:xfrm flipH="1" flipV="1">
            <a:off x="3536157" y="1777603"/>
            <a:ext cx="1864518" cy="241697"/>
          </a:xfrm>
          <a:prstGeom prst="straightConnector1">
            <a:avLst/>
          </a:prstGeom>
          <a:ln w="50800">
            <a:solidFill>
              <a:schemeClr val="bg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1464543" y="130028"/>
            <a:ext cx="6508384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 smtClean="0">
                <a:latin typeface="Calibri" charset="0"/>
                <a:ea typeface="ＭＳ Ｐゴシック" charset="0"/>
                <a:cs typeface="ＭＳ Ｐゴシック" charset="0"/>
              </a:rPr>
              <a:t>MEGARA</a:t>
            </a:r>
            <a:r>
              <a:rPr lang="en-US" sz="2100" dirty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300" dirty="0" smtClean="0">
                <a:latin typeface="Calibri" charset="0"/>
                <a:ea typeface="ＭＳ Ｐゴシック" charset="0"/>
                <a:cs typeface="ＭＳ Ｐゴシック" charset="0"/>
              </a:rPr>
              <a:t>AIV</a:t>
            </a: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b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Results</a:t>
            </a:r>
            <a:b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  <a:t>Example (1): </a:t>
            </a: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Image quality</a:t>
            </a:r>
            <a:endParaRPr lang="en-US" sz="2700" b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pic>
        <p:nvPicPr>
          <p:cNvPr id="21" name="Imagen 20" descr="megara_logo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540" y="1226915"/>
            <a:ext cx="3597996" cy="359799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07" y="1238492"/>
            <a:ext cx="3599727" cy="359171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555584" y="879675"/>
            <a:ext cx="2430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Halogen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lamp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(LR-Z)</a:t>
            </a:r>
            <a:endParaRPr lang="es-ES_tradnl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6296627" y="858456"/>
            <a:ext cx="2430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ThAr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lamp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(LR-Z)</a:t>
            </a:r>
            <a:endParaRPr lang="es-ES_tradnl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5083217" y="1228845"/>
            <a:ext cx="1342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mtClean="0">
                <a:solidFill>
                  <a:srgbClr val="FD6B0F"/>
                </a:solidFill>
                <a:latin typeface="Calibri" charset="0"/>
                <a:ea typeface="Calibri" charset="0"/>
                <a:cs typeface="Calibri" charset="0"/>
              </a:rPr>
              <a:t>Zoom </a:t>
            </a:r>
            <a:br>
              <a:rPr lang="es-ES_tradnl" smtClean="0">
                <a:solidFill>
                  <a:srgbClr val="FD6B0F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s-ES_tradnl" smtClean="0">
                <a:solidFill>
                  <a:srgbClr val="FD6B0F"/>
                </a:solidFill>
                <a:latin typeface="Calibri" charset="0"/>
                <a:ea typeface="Calibri" charset="0"/>
                <a:cs typeface="Calibri" charset="0"/>
              </a:rPr>
              <a:t>x1</a:t>
            </a:r>
            <a:endParaRPr lang="es-ES_tradnl" dirty="0">
              <a:solidFill>
                <a:srgbClr val="FD6B0F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3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27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1024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/>
          <p:cNvSpPr/>
          <p:nvPr/>
        </p:nvSpPr>
        <p:spPr>
          <a:xfrm>
            <a:off x="1247775" y="4368404"/>
            <a:ext cx="2095500" cy="7108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2" name="Conector recto de flecha 21"/>
          <p:cNvCxnSpPr/>
          <p:nvPr/>
        </p:nvCxnSpPr>
        <p:spPr>
          <a:xfrm flipH="1" flipV="1">
            <a:off x="3536157" y="1777603"/>
            <a:ext cx="1864518" cy="241697"/>
          </a:xfrm>
          <a:prstGeom prst="straightConnector1">
            <a:avLst/>
          </a:prstGeom>
          <a:ln w="50800">
            <a:solidFill>
              <a:schemeClr val="bg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1464543" y="130028"/>
            <a:ext cx="6508384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 smtClean="0">
                <a:latin typeface="Calibri" charset="0"/>
                <a:ea typeface="ＭＳ Ｐゴシック" charset="0"/>
                <a:cs typeface="ＭＳ Ｐゴシック" charset="0"/>
              </a:rPr>
              <a:t>MEGARA</a:t>
            </a:r>
            <a:r>
              <a:rPr lang="en-US" sz="2100" dirty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300" dirty="0" smtClean="0">
                <a:latin typeface="Calibri" charset="0"/>
                <a:ea typeface="ＭＳ Ｐゴシック" charset="0"/>
                <a:cs typeface="ＭＳ Ｐゴシック" charset="0"/>
              </a:rPr>
              <a:t>AIV</a:t>
            </a: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b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Results</a:t>
            </a:r>
            <a:b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  <a:t>Example (1): </a:t>
            </a: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Image quality</a:t>
            </a:r>
            <a:endParaRPr lang="en-US" sz="2700" b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pic>
        <p:nvPicPr>
          <p:cNvPr id="21" name="Imagen 20" descr="megara_logo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555584" y="879675"/>
            <a:ext cx="2430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Halogen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lamp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(LR-Z)</a:t>
            </a:r>
            <a:endParaRPr lang="es-ES_tradnl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6296627" y="858456"/>
            <a:ext cx="2430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ThAr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lamp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(LR-Z)</a:t>
            </a:r>
            <a:endParaRPr lang="es-ES_tradnl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203" y="1203767"/>
            <a:ext cx="3694266" cy="368075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09" y="1180618"/>
            <a:ext cx="3703899" cy="3690348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7317130" y="2351589"/>
            <a:ext cx="1342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mtClean="0">
                <a:solidFill>
                  <a:srgbClr val="FD6B0F"/>
                </a:solidFill>
                <a:latin typeface="Calibri" charset="0"/>
                <a:ea typeface="Calibri" charset="0"/>
                <a:cs typeface="Calibri" charset="0"/>
              </a:rPr>
              <a:t>Zoom </a:t>
            </a:r>
            <a:br>
              <a:rPr lang="es-ES_tradnl" smtClean="0">
                <a:solidFill>
                  <a:srgbClr val="FD6B0F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s-ES_tradnl" smtClean="0">
                <a:solidFill>
                  <a:srgbClr val="FD6B0F"/>
                </a:solidFill>
                <a:latin typeface="Calibri" charset="0"/>
                <a:ea typeface="Calibri" charset="0"/>
                <a:cs typeface="Calibri" charset="0"/>
              </a:rPr>
              <a:t>x30</a:t>
            </a:r>
            <a:endParaRPr lang="es-ES_tradnl" dirty="0">
              <a:solidFill>
                <a:srgbClr val="FD6B0F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3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28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4013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smtClean="0">
                <a:solidFill>
                  <a:srgbClr val="1F497D"/>
                </a:solidFill>
                <a:latin typeface="Calibri" charset="0"/>
              </a:rPr>
              <a:t>3</a:t>
            </a:r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4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1247775" y="4411268"/>
            <a:ext cx="2095500" cy="7108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2" name="Conector recto de flecha 21"/>
          <p:cNvCxnSpPr/>
          <p:nvPr/>
        </p:nvCxnSpPr>
        <p:spPr>
          <a:xfrm flipH="1" flipV="1">
            <a:off x="4369534" y="1881777"/>
            <a:ext cx="1864518" cy="241697"/>
          </a:xfrm>
          <a:prstGeom prst="straightConnector1">
            <a:avLst/>
          </a:prstGeom>
          <a:ln w="50800">
            <a:solidFill>
              <a:schemeClr val="bg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ángulo 14"/>
          <p:cNvSpPr/>
          <p:nvPr/>
        </p:nvSpPr>
        <p:spPr>
          <a:xfrm>
            <a:off x="0" y="4434766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pic>
        <p:nvPicPr>
          <p:cNvPr id="21" name="Imagen 20" descr="megara_logo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4"/>
          <a:stretch/>
        </p:blipFill>
        <p:spPr>
          <a:xfrm>
            <a:off x="3923816" y="46298"/>
            <a:ext cx="5102357" cy="26568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126" y="2685327"/>
            <a:ext cx="5266457" cy="2430000"/>
          </a:xfrm>
          <a:prstGeom prst="rect">
            <a:avLst/>
          </a:prstGeom>
        </p:spPr>
      </p:pic>
      <p:sp>
        <p:nvSpPr>
          <p:cNvPr id="24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2377"/>
            <a:ext cx="3690509" cy="3588153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625033" y="834648"/>
            <a:ext cx="29862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Variation</a:t>
            </a:r>
            <a:r>
              <a:rPr lang="es-ES_tradnl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 of </a:t>
            </a:r>
            <a:r>
              <a:rPr lang="es-ES_tradnl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es-ES_tradnl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spectral</a:t>
            </a:r>
            <a:r>
              <a:rPr lang="es-ES_tradnl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 FWHM in </a:t>
            </a:r>
            <a:r>
              <a:rPr lang="es-ES_tradnl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pix</a:t>
            </a:r>
            <a:r>
              <a:rPr lang="es-ES_tradnl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: </a:t>
            </a:r>
            <a:r>
              <a:rPr lang="es-ES_tradnl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all</a:t>
            </a:r>
            <a:r>
              <a:rPr lang="es-ES_tradnl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lines</a:t>
            </a:r>
            <a:r>
              <a:rPr lang="es-ES_tradnl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 &amp; </a:t>
            </a:r>
            <a:r>
              <a:rPr lang="es-ES_tradnl" dirty="0" err="1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fibers</a:t>
            </a:r>
            <a:r>
              <a:rPr lang="es-ES_tradnl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  </a:t>
            </a:r>
            <a:endParaRPr lang="es-ES_tradnl" dirty="0">
              <a:solidFill>
                <a:schemeClr val="tx2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14" name="Conector recto 13"/>
          <p:cNvCxnSpPr/>
          <p:nvPr/>
        </p:nvCxnSpPr>
        <p:spPr>
          <a:xfrm flipV="1">
            <a:off x="532435" y="3781486"/>
            <a:ext cx="3078866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uadroTexto 17"/>
          <p:cNvSpPr txBox="1"/>
          <p:nvPr/>
        </p:nvSpPr>
        <p:spPr>
          <a:xfrm>
            <a:off x="1229103" y="3244800"/>
            <a:ext cx="1575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600" dirty="0" err="1" smtClean="0">
                <a:latin typeface="Calibri" charset="0"/>
                <a:ea typeface="Calibri" charset="0"/>
                <a:cs typeface="Calibri" charset="0"/>
              </a:rPr>
              <a:t>Requirement</a:t>
            </a:r>
            <a:r>
              <a:rPr lang="es-ES_tradnl" sz="1600" dirty="0" smtClean="0">
                <a:latin typeface="Calibri" charset="0"/>
                <a:ea typeface="Calibri" charset="0"/>
                <a:cs typeface="Calibri" charset="0"/>
              </a:rPr>
              <a:t> R</a:t>
            </a:r>
            <a:r>
              <a:rPr lang="es-ES" sz="1600" dirty="0" smtClean="0">
                <a:latin typeface="Calibri" charset="0"/>
                <a:ea typeface="Calibri" charset="0"/>
                <a:cs typeface="Calibri" charset="0"/>
              </a:rPr>
              <a:t>~6500</a:t>
            </a:r>
            <a:endParaRPr lang="es-ES_tradnl" sz="1600" dirty="0"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9" name="Agrupar 8"/>
          <p:cNvGrpSpPr/>
          <p:nvPr/>
        </p:nvGrpSpPr>
        <p:grpSpPr>
          <a:xfrm>
            <a:off x="5046562" y="243068"/>
            <a:ext cx="3067290" cy="4180390"/>
            <a:chOff x="5046562" y="243068"/>
            <a:chExt cx="3067290" cy="4180390"/>
          </a:xfrm>
        </p:grpSpPr>
        <p:sp>
          <p:nvSpPr>
            <p:cNvPr id="8" name="Rectángulo 7"/>
            <p:cNvSpPr/>
            <p:nvPr/>
          </p:nvSpPr>
          <p:spPr>
            <a:xfrm>
              <a:off x="5046562" y="243068"/>
              <a:ext cx="1388962" cy="1284790"/>
            </a:xfrm>
            <a:prstGeom prst="rect">
              <a:avLst/>
            </a:prstGeom>
            <a:noFill/>
            <a:ln w="25400">
              <a:solidFill>
                <a:srgbClr val="FD6B0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25" name="Rectángulo 24"/>
            <p:cNvSpPr/>
            <p:nvPr/>
          </p:nvSpPr>
          <p:spPr>
            <a:xfrm>
              <a:off x="7211027" y="2916820"/>
              <a:ext cx="902825" cy="1506638"/>
            </a:xfrm>
            <a:prstGeom prst="rect">
              <a:avLst/>
            </a:prstGeom>
            <a:noFill/>
            <a:ln w="25400">
              <a:solidFill>
                <a:srgbClr val="FD6B0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pic>
        <p:nvPicPr>
          <p:cNvPr id="23" name="Imagen 2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80" r="18757" b="25296"/>
          <a:stretch/>
        </p:blipFill>
        <p:spPr>
          <a:xfrm>
            <a:off x="7037408" y="1385703"/>
            <a:ext cx="1840375" cy="35914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6" t="14955" r="49382" b="21998"/>
          <a:stretch/>
        </p:blipFill>
        <p:spPr>
          <a:xfrm>
            <a:off x="3750196" y="0"/>
            <a:ext cx="3055715" cy="38918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Agrupar 12"/>
          <p:cNvGrpSpPr/>
          <p:nvPr/>
        </p:nvGrpSpPr>
        <p:grpSpPr>
          <a:xfrm>
            <a:off x="4444676" y="173620"/>
            <a:ext cx="1041724" cy="590309"/>
            <a:chOff x="4444676" y="173620"/>
            <a:chExt cx="1041724" cy="590309"/>
          </a:xfrm>
        </p:grpSpPr>
        <p:sp>
          <p:nvSpPr>
            <p:cNvPr id="7" name="CuadroTexto 6"/>
            <p:cNvSpPr txBox="1"/>
            <p:nvPr/>
          </p:nvSpPr>
          <p:spPr>
            <a:xfrm>
              <a:off x="4444676" y="173620"/>
              <a:ext cx="775503" cy="553998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_tradnl" dirty="0" err="1" smtClean="0">
                  <a:solidFill>
                    <a:srgbClr val="FF0000"/>
                  </a:solidFill>
                </a:rPr>
                <a:t>Focus</a:t>
              </a:r>
              <a:endParaRPr lang="es-ES_tradnl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es-ES_tradnl" dirty="0" smtClean="0">
                  <a:solidFill>
                    <a:srgbClr val="2A57F9"/>
                  </a:solidFill>
                </a:rPr>
                <a:t>FWHM</a:t>
              </a:r>
              <a:endParaRPr lang="es-ES_tradnl" dirty="0">
                <a:solidFill>
                  <a:srgbClr val="2A57F9"/>
                </a:solidFill>
              </a:endParaRPr>
            </a:p>
          </p:txBody>
        </p:sp>
        <p:cxnSp>
          <p:nvCxnSpPr>
            <p:cNvPr id="11" name="Conector recto de flecha 10"/>
            <p:cNvCxnSpPr/>
            <p:nvPr/>
          </p:nvCxnSpPr>
          <p:spPr>
            <a:xfrm flipV="1">
              <a:off x="5231757" y="173620"/>
              <a:ext cx="219919" cy="9259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de flecha 25"/>
            <p:cNvCxnSpPr/>
            <p:nvPr/>
          </p:nvCxnSpPr>
          <p:spPr>
            <a:xfrm>
              <a:off x="5220182" y="636608"/>
              <a:ext cx="266218" cy="127321"/>
            </a:xfrm>
            <a:prstGeom prst="straightConnector1">
              <a:avLst/>
            </a:prstGeom>
            <a:ln>
              <a:solidFill>
                <a:srgbClr val="2A57F9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ítulo 1"/>
          <p:cNvSpPr>
            <a:spLocks noGrp="1"/>
          </p:cNvSpPr>
          <p:nvPr>
            <p:ph type="title"/>
          </p:nvPr>
        </p:nvSpPr>
        <p:spPr>
          <a:xfrm>
            <a:off x="1207368" y="-141436"/>
            <a:ext cx="2335932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 smtClean="0">
                <a:latin typeface="Calibri" charset="0"/>
                <a:ea typeface="ＭＳ Ｐゴシック" charset="0"/>
                <a:cs typeface="ＭＳ Ｐゴシック" charset="0"/>
              </a:rPr>
              <a:t>MEGARA</a:t>
            </a:r>
            <a:r>
              <a:rPr lang="en-US" sz="2100" dirty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300" dirty="0" smtClean="0">
                <a:latin typeface="Calibri" charset="0"/>
                <a:ea typeface="ＭＳ Ｐゴシック" charset="0"/>
                <a:cs typeface="ＭＳ Ｐゴシック" charset="0"/>
              </a:rPr>
              <a:t>AIV</a:t>
            </a: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100" b="0" smtClean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100" b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smtClean="0">
                <a:latin typeface="Calibri" charset="0"/>
                <a:ea typeface="ＭＳ Ｐゴシック" charset="0"/>
                <a:cs typeface="ＭＳ Ｐゴシック" charset="0"/>
              </a:rPr>
              <a:t>Image </a:t>
            </a: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quality</a:t>
            </a:r>
            <a:endParaRPr lang="en-US" sz="2700" b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209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1179095" y="4507600"/>
            <a:ext cx="2200275" cy="4120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ángulo 14"/>
          <p:cNvSpPr/>
          <p:nvPr/>
        </p:nvSpPr>
        <p:spPr>
          <a:xfrm>
            <a:off x="4271962" y="553641"/>
            <a:ext cx="709613" cy="3714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ctángulo 17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6" name="Imagen 35" descr="megara_logo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ángulo 36"/>
          <p:cNvSpPr/>
          <p:nvPr/>
        </p:nvSpPr>
        <p:spPr>
          <a:xfrm>
            <a:off x="0" y="4391902"/>
            <a:ext cx="2759242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475"/>
            <a:ext cx="4014537" cy="4568025"/>
          </a:xfrm>
          <a:prstGeom prst="rect">
            <a:avLst/>
          </a:prstGeom>
        </p:spPr>
      </p:pic>
      <p:grpSp>
        <p:nvGrpSpPr>
          <p:cNvPr id="17" name="Agrupar 16"/>
          <p:cNvGrpSpPr/>
          <p:nvPr/>
        </p:nvGrpSpPr>
        <p:grpSpPr>
          <a:xfrm>
            <a:off x="1195139" y="2691427"/>
            <a:ext cx="2497186" cy="885961"/>
            <a:chOff x="5588000" y="3773942"/>
            <a:chExt cx="3441700" cy="1378628"/>
          </a:xfrm>
        </p:grpSpPr>
        <p:sp>
          <p:nvSpPr>
            <p:cNvPr id="21" name="Elipse 20"/>
            <p:cNvSpPr/>
            <p:nvPr/>
          </p:nvSpPr>
          <p:spPr>
            <a:xfrm>
              <a:off x="5588000" y="3898900"/>
              <a:ext cx="749300" cy="764001"/>
            </a:xfrm>
            <a:prstGeom prst="ellipse">
              <a:avLst/>
            </a:prstGeom>
            <a:noFill/>
            <a:ln w="50800">
              <a:solidFill>
                <a:srgbClr val="FF66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4" name="Forma libre 23"/>
            <p:cNvSpPr/>
            <p:nvPr/>
          </p:nvSpPr>
          <p:spPr>
            <a:xfrm>
              <a:off x="6201833" y="3773942"/>
              <a:ext cx="2057400" cy="1378628"/>
            </a:xfrm>
            <a:custGeom>
              <a:avLst/>
              <a:gdLst>
                <a:gd name="connsiteX0" fmla="*/ 0 w 2057400"/>
                <a:gd name="connsiteY0" fmla="*/ 209625 h 1378628"/>
                <a:gd name="connsiteX1" fmla="*/ 198967 w 2057400"/>
                <a:gd name="connsiteY1" fmla="*/ 260425 h 1378628"/>
                <a:gd name="connsiteX2" fmla="*/ 342900 w 2057400"/>
                <a:gd name="connsiteY2" fmla="*/ 290058 h 1378628"/>
                <a:gd name="connsiteX3" fmla="*/ 512234 w 2057400"/>
                <a:gd name="connsiteY3" fmla="*/ 302758 h 1378628"/>
                <a:gd name="connsiteX4" fmla="*/ 719667 w 2057400"/>
                <a:gd name="connsiteY4" fmla="*/ 315458 h 1378628"/>
                <a:gd name="connsiteX5" fmla="*/ 889000 w 2057400"/>
                <a:gd name="connsiteY5" fmla="*/ 302758 h 1378628"/>
                <a:gd name="connsiteX6" fmla="*/ 1079500 w 2057400"/>
                <a:gd name="connsiteY6" fmla="*/ 260425 h 1378628"/>
                <a:gd name="connsiteX7" fmla="*/ 1210734 w 2057400"/>
                <a:gd name="connsiteY7" fmla="*/ 179991 h 1378628"/>
                <a:gd name="connsiteX8" fmla="*/ 1316567 w 2057400"/>
                <a:gd name="connsiteY8" fmla="*/ 86858 h 1378628"/>
                <a:gd name="connsiteX9" fmla="*/ 1397000 w 2057400"/>
                <a:gd name="connsiteY9" fmla="*/ 10658 h 1378628"/>
                <a:gd name="connsiteX10" fmla="*/ 1477434 w 2057400"/>
                <a:gd name="connsiteY10" fmla="*/ 6425 h 1378628"/>
                <a:gd name="connsiteX11" fmla="*/ 1507067 w 2057400"/>
                <a:gd name="connsiteY11" fmla="*/ 65691 h 1378628"/>
                <a:gd name="connsiteX12" fmla="*/ 1473200 w 2057400"/>
                <a:gd name="connsiteY12" fmla="*/ 154591 h 1378628"/>
                <a:gd name="connsiteX13" fmla="*/ 1358900 w 2057400"/>
                <a:gd name="connsiteY13" fmla="*/ 264658 h 1378628"/>
                <a:gd name="connsiteX14" fmla="*/ 1265767 w 2057400"/>
                <a:gd name="connsiteY14" fmla="*/ 332391 h 1378628"/>
                <a:gd name="connsiteX15" fmla="*/ 1155700 w 2057400"/>
                <a:gd name="connsiteY15" fmla="*/ 362025 h 1378628"/>
                <a:gd name="connsiteX16" fmla="*/ 922867 w 2057400"/>
                <a:gd name="connsiteY16" fmla="*/ 404358 h 1378628"/>
                <a:gd name="connsiteX17" fmla="*/ 711200 w 2057400"/>
                <a:gd name="connsiteY17" fmla="*/ 459391 h 1378628"/>
                <a:gd name="connsiteX18" fmla="*/ 639234 w 2057400"/>
                <a:gd name="connsiteY18" fmla="*/ 544058 h 1378628"/>
                <a:gd name="connsiteX19" fmla="*/ 651934 w 2057400"/>
                <a:gd name="connsiteY19" fmla="*/ 671058 h 1378628"/>
                <a:gd name="connsiteX20" fmla="*/ 745067 w 2057400"/>
                <a:gd name="connsiteY20" fmla="*/ 692225 h 1378628"/>
                <a:gd name="connsiteX21" fmla="*/ 977900 w 2057400"/>
                <a:gd name="connsiteY21" fmla="*/ 637191 h 1378628"/>
                <a:gd name="connsiteX22" fmla="*/ 1138767 w 2057400"/>
                <a:gd name="connsiteY22" fmla="*/ 590625 h 1378628"/>
                <a:gd name="connsiteX23" fmla="*/ 1185334 w 2057400"/>
                <a:gd name="connsiteY23" fmla="*/ 603325 h 1378628"/>
                <a:gd name="connsiteX24" fmla="*/ 1206500 w 2057400"/>
                <a:gd name="connsiteY24" fmla="*/ 649891 h 1378628"/>
                <a:gd name="connsiteX25" fmla="*/ 1189567 w 2057400"/>
                <a:gd name="connsiteY25" fmla="*/ 709158 h 1378628"/>
                <a:gd name="connsiteX26" fmla="*/ 1130300 w 2057400"/>
                <a:gd name="connsiteY26" fmla="*/ 730325 h 1378628"/>
                <a:gd name="connsiteX27" fmla="*/ 1075267 w 2057400"/>
                <a:gd name="connsiteY27" fmla="*/ 730325 h 1378628"/>
                <a:gd name="connsiteX28" fmla="*/ 1020234 w 2057400"/>
                <a:gd name="connsiteY28" fmla="*/ 738791 h 1378628"/>
                <a:gd name="connsiteX29" fmla="*/ 986367 w 2057400"/>
                <a:gd name="connsiteY29" fmla="*/ 759958 h 1378628"/>
                <a:gd name="connsiteX30" fmla="*/ 960967 w 2057400"/>
                <a:gd name="connsiteY30" fmla="*/ 814991 h 1378628"/>
                <a:gd name="connsiteX31" fmla="*/ 960967 w 2057400"/>
                <a:gd name="connsiteY31" fmla="*/ 912358 h 1378628"/>
                <a:gd name="connsiteX32" fmla="*/ 965200 w 2057400"/>
                <a:gd name="connsiteY32" fmla="*/ 1090158 h 1378628"/>
                <a:gd name="connsiteX33" fmla="*/ 1066800 w 2057400"/>
                <a:gd name="connsiteY33" fmla="*/ 1170591 h 1378628"/>
                <a:gd name="connsiteX34" fmla="*/ 1401234 w 2057400"/>
                <a:gd name="connsiteY34" fmla="*/ 1327225 h 1378628"/>
                <a:gd name="connsiteX35" fmla="*/ 1604434 w 2057400"/>
                <a:gd name="connsiteY35" fmla="*/ 1378025 h 1378628"/>
                <a:gd name="connsiteX36" fmla="*/ 1799167 w 2057400"/>
                <a:gd name="connsiteY36" fmla="*/ 1352625 h 1378628"/>
                <a:gd name="connsiteX37" fmla="*/ 2006600 w 2057400"/>
                <a:gd name="connsiteY37" fmla="*/ 1314525 h 1378628"/>
                <a:gd name="connsiteX38" fmla="*/ 2057400 w 2057400"/>
                <a:gd name="connsiteY38" fmla="*/ 1229858 h 13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57400" h="1378628">
                  <a:moveTo>
                    <a:pt x="0" y="209625"/>
                  </a:moveTo>
                  <a:lnTo>
                    <a:pt x="198967" y="260425"/>
                  </a:lnTo>
                  <a:cubicBezTo>
                    <a:pt x="256117" y="273831"/>
                    <a:pt x="290689" y="283003"/>
                    <a:pt x="342900" y="290058"/>
                  </a:cubicBezTo>
                  <a:cubicBezTo>
                    <a:pt x="395111" y="297113"/>
                    <a:pt x="512234" y="302758"/>
                    <a:pt x="512234" y="302758"/>
                  </a:cubicBezTo>
                  <a:cubicBezTo>
                    <a:pt x="575029" y="306991"/>
                    <a:pt x="656873" y="315458"/>
                    <a:pt x="719667" y="315458"/>
                  </a:cubicBezTo>
                  <a:cubicBezTo>
                    <a:pt x="782461" y="315458"/>
                    <a:pt x="829028" y="311930"/>
                    <a:pt x="889000" y="302758"/>
                  </a:cubicBezTo>
                  <a:cubicBezTo>
                    <a:pt x="948972" y="293586"/>
                    <a:pt x="1025878" y="280886"/>
                    <a:pt x="1079500" y="260425"/>
                  </a:cubicBezTo>
                  <a:cubicBezTo>
                    <a:pt x="1133122" y="239964"/>
                    <a:pt x="1171223" y="208919"/>
                    <a:pt x="1210734" y="179991"/>
                  </a:cubicBezTo>
                  <a:cubicBezTo>
                    <a:pt x="1250245" y="151063"/>
                    <a:pt x="1285523" y="115080"/>
                    <a:pt x="1316567" y="86858"/>
                  </a:cubicBezTo>
                  <a:cubicBezTo>
                    <a:pt x="1347611" y="58636"/>
                    <a:pt x="1370189" y="24063"/>
                    <a:pt x="1397000" y="10658"/>
                  </a:cubicBezTo>
                  <a:cubicBezTo>
                    <a:pt x="1423811" y="-2748"/>
                    <a:pt x="1459090" y="-2747"/>
                    <a:pt x="1477434" y="6425"/>
                  </a:cubicBezTo>
                  <a:cubicBezTo>
                    <a:pt x="1495778" y="15597"/>
                    <a:pt x="1507773" y="40997"/>
                    <a:pt x="1507067" y="65691"/>
                  </a:cubicBezTo>
                  <a:cubicBezTo>
                    <a:pt x="1506361" y="90385"/>
                    <a:pt x="1497895" y="121430"/>
                    <a:pt x="1473200" y="154591"/>
                  </a:cubicBezTo>
                  <a:cubicBezTo>
                    <a:pt x="1448506" y="187752"/>
                    <a:pt x="1393472" y="235025"/>
                    <a:pt x="1358900" y="264658"/>
                  </a:cubicBezTo>
                  <a:cubicBezTo>
                    <a:pt x="1324328" y="294291"/>
                    <a:pt x="1299634" y="316163"/>
                    <a:pt x="1265767" y="332391"/>
                  </a:cubicBezTo>
                  <a:cubicBezTo>
                    <a:pt x="1231900" y="348619"/>
                    <a:pt x="1212850" y="350031"/>
                    <a:pt x="1155700" y="362025"/>
                  </a:cubicBezTo>
                  <a:cubicBezTo>
                    <a:pt x="1098550" y="374019"/>
                    <a:pt x="996950" y="388130"/>
                    <a:pt x="922867" y="404358"/>
                  </a:cubicBezTo>
                  <a:cubicBezTo>
                    <a:pt x="848784" y="420586"/>
                    <a:pt x="758472" y="436108"/>
                    <a:pt x="711200" y="459391"/>
                  </a:cubicBezTo>
                  <a:cubicBezTo>
                    <a:pt x="663928" y="482674"/>
                    <a:pt x="649112" y="508780"/>
                    <a:pt x="639234" y="544058"/>
                  </a:cubicBezTo>
                  <a:cubicBezTo>
                    <a:pt x="629356" y="579336"/>
                    <a:pt x="634295" y="646364"/>
                    <a:pt x="651934" y="671058"/>
                  </a:cubicBezTo>
                  <a:cubicBezTo>
                    <a:pt x="669573" y="695752"/>
                    <a:pt x="690739" y="697869"/>
                    <a:pt x="745067" y="692225"/>
                  </a:cubicBezTo>
                  <a:cubicBezTo>
                    <a:pt x="799395" y="686581"/>
                    <a:pt x="912283" y="654124"/>
                    <a:pt x="977900" y="637191"/>
                  </a:cubicBezTo>
                  <a:cubicBezTo>
                    <a:pt x="1043517" y="620258"/>
                    <a:pt x="1104195" y="596269"/>
                    <a:pt x="1138767" y="590625"/>
                  </a:cubicBezTo>
                  <a:cubicBezTo>
                    <a:pt x="1173339" y="584981"/>
                    <a:pt x="1174045" y="593447"/>
                    <a:pt x="1185334" y="603325"/>
                  </a:cubicBezTo>
                  <a:cubicBezTo>
                    <a:pt x="1196623" y="613203"/>
                    <a:pt x="1205795" y="632252"/>
                    <a:pt x="1206500" y="649891"/>
                  </a:cubicBezTo>
                  <a:cubicBezTo>
                    <a:pt x="1207205" y="667530"/>
                    <a:pt x="1202267" y="695752"/>
                    <a:pt x="1189567" y="709158"/>
                  </a:cubicBezTo>
                  <a:cubicBezTo>
                    <a:pt x="1176867" y="722564"/>
                    <a:pt x="1149350" y="726797"/>
                    <a:pt x="1130300" y="730325"/>
                  </a:cubicBezTo>
                  <a:cubicBezTo>
                    <a:pt x="1111250" y="733853"/>
                    <a:pt x="1093611" y="728914"/>
                    <a:pt x="1075267" y="730325"/>
                  </a:cubicBezTo>
                  <a:cubicBezTo>
                    <a:pt x="1056923" y="731736"/>
                    <a:pt x="1035051" y="733852"/>
                    <a:pt x="1020234" y="738791"/>
                  </a:cubicBezTo>
                  <a:cubicBezTo>
                    <a:pt x="1005417" y="743730"/>
                    <a:pt x="996245" y="747258"/>
                    <a:pt x="986367" y="759958"/>
                  </a:cubicBezTo>
                  <a:cubicBezTo>
                    <a:pt x="976489" y="772658"/>
                    <a:pt x="965200" y="789591"/>
                    <a:pt x="960967" y="814991"/>
                  </a:cubicBezTo>
                  <a:cubicBezTo>
                    <a:pt x="956734" y="840391"/>
                    <a:pt x="960262" y="866497"/>
                    <a:pt x="960967" y="912358"/>
                  </a:cubicBezTo>
                  <a:cubicBezTo>
                    <a:pt x="961672" y="958219"/>
                    <a:pt x="947561" y="1047119"/>
                    <a:pt x="965200" y="1090158"/>
                  </a:cubicBezTo>
                  <a:cubicBezTo>
                    <a:pt x="982839" y="1133197"/>
                    <a:pt x="994128" y="1131080"/>
                    <a:pt x="1066800" y="1170591"/>
                  </a:cubicBezTo>
                  <a:cubicBezTo>
                    <a:pt x="1139472" y="1210102"/>
                    <a:pt x="1311628" y="1292653"/>
                    <a:pt x="1401234" y="1327225"/>
                  </a:cubicBezTo>
                  <a:cubicBezTo>
                    <a:pt x="1490840" y="1361797"/>
                    <a:pt x="1538112" y="1373792"/>
                    <a:pt x="1604434" y="1378025"/>
                  </a:cubicBezTo>
                  <a:cubicBezTo>
                    <a:pt x="1670756" y="1382258"/>
                    <a:pt x="1732139" y="1363208"/>
                    <a:pt x="1799167" y="1352625"/>
                  </a:cubicBezTo>
                  <a:cubicBezTo>
                    <a:pt x="1866195" y="1342042"/>
                    <a:pt x="1963561" y="1334986"/>
                    <a:pt x="2006600" y="1314525"/>
                  </a:cubicBezTo>
                  <a:cubicBezTo>
                    <a:pt x="2049639" y="1294064"/>
                    <a:pt x="2039761" y="1264430"/>
                    <a:pt x="2057400" y="1229858"/>
                  </a:cubicBezTo>
                </a:path>
              </a:pathLst>
            </a:custGeom>
            <a:ln w="50800">
              <a:solidFill>
                <a:srgbClr val="FF66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" name="Elipse 22"/>
            <p:cNvSpPr/>
            <p:nvPr/>
          </p:nvSpPr>
          <p:spPr>
            <a:xfrm>
              <a:off x="8064500" y="4446526"/>
              <a:ext cx="965200" cy="608073"/>
            </a:xfrm>
            <a:prstGeom prst="ellipse">
              <a:avLst/>
            </a:prstGeom>
            <a:noFill/>
            <a:ln w="50800">
              <a:solidFill>
                <a:srgbClr val="FF66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8" name="Rectángulo 37"/>
          <p:cNvSpPr/>
          <p:nvPr/>
        </p:nvSpPr>
        <p:spPr>
          <a:xfrm>
            <a:off x="7796462" y="0"/>
            <a:ext cx="48928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41" name="Agrupar 40"/>
          <p:cNvGrpSpPr/>
          <p:nvPr/>
        </p:nvGrpSpPr>
        <p:grpSpPr>
          <a:xfrm>
            <a:off x="1748589" y="96252"/>
            <a:ext cx="6240379" cy="2669069"/>
            <a:chOff x="1748589" y="96252"/>
            <a:chExt cx="6240379" cy="2669069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55" b="6663"/>
            <a:stretch/>
          </p:blipFill>
          <p:spPr>
            <a:xfrm>
              <a:off x="5033928" y="96252"/>
              <a:ext cx="2955040" cy="2669069"/>
            </a:xfrm>
            <a:prstGeom prst="rect">
              <a:avLst/>
            </a:prstGeom>
            <a:ln w="50800">
              <a:solidFill>
                <a:srgbClr val="FD6B0F"/>
              </a:solidFill>
            </a:ln>
          </p:spPr>
        </p:pic>
        <p:cxnSp>
          <p:nvCxnSpPr>
            <p:cNvPr id="8" name="Conector recto de flecha 7"/>
            <p:cNvCxnSpPr>
              <a:stCxn id="3" idx="1"/>
            </p:cNvCxnSpPr>
            <p:nvPr/>
          </p:nvCxnSpPr>
          <p:spPr>
            <a:xfrm flipH="1">
              <a:off x="1748589" y="1430787"/>
              <a:ext cx="3285339" cy="1296371"/>
            </a:xfrm>
            <a:prstGeom prst="straightConnector1">
              <a:avLst/>
            </a:prstGeom>
            <a:ln w="53975">
              <a:solidFill>
                <a:srgbClr val="FD6B0F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Agrupar 39"/>
          <p:cNvGrpSpPr/>
          <p:nvPr/>
        </p:nvGrpSpPr>
        <p:grpSpPr>
          <a:xfrm>
            <a:off x="3706003" y="2927046"/>
            <a:ext cx="4475471" cy="2122540"/>
            <a:chOff x="3770171" y="2927046"/>
            <a:chExt cx="4475471" cy="2122540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76" r="1555"/>
            <a:stretch/>
          </p:blipFill>
          <p:spPr>
            <a:xfrm>
              <a:off x="4284989" y="2927046"/>
              <a:ext cx="3960653" cy="2122540"/>
            </a:xfrm>
            <a:prstGeom prst="rect">
              <a:avLst/>
            </a:prstGeom>
            <a:ln w="41275">
              <a:solidFill>
                <a:srgbClr val="FD6B0F"/>
              </a:solidFill>
            </a:ln>
          </p:spPr>
        </p:pic>
        <p:cxnSp>
          <p:nvCxnSpPr>
            <p:cNvPr id="39" name="Conector recto de flecha 38"/>
            <p:cNvCxnSpPr/>
            <p:nvPr/>
          </p:nvCxnSpPr>
          <p:spPr>
            <a:xfrm flipH="1" flipV="1">
              <a:off x="3770171" y="3641558"/>
              <a:ext cx="499052" cy="394885"/>
            </a:xfrm>
            <a:prstGeom prst="straightConnector1">
              <a:avLst/>
            </a:prstGeom>
            <a:ln w="53975">
              <a:solidFill>
                <a:srgbClr val="FD6B0F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Imagen 15" descr="logo_ucm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835" y="818351"/>
            <a:ext cx="659564" cy="693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Imagen 16" descr="logo-INAOE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662" y="1559776"/>
            <a:ext cx="652139" cy="63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Imagen 17" descr="logo_IAA.jpg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0" t="7075" r="8118" b="2989"/>
          <a:stretch/>
        </p:blipFill>
        <p:spPr bwMode="auto">
          <a:xfrm>
            <a:off x="8289757" y="2281989"/>
            <a:ext cx="565485" cy="425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Imagen 22" descr="Captura de pantalla 2011-09-24 a las 06.21.53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5652" y="2715125"/>
            <a:ext cx="591535" cy="498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sp>
        <p:nvSpPr>
          <p:cNvPr id="25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>
                <a:solidFill>
                  <a:srgbClr val="1F497D"/>
                </a:solidFill>
                <a:latin typeface="Calibri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538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ángulo 25"/>
          <p:cNvSpPr/>
          <p:nvPr/>
        </p:nvSpPr>
        <p:spPr>
          <a:xfrm>
            <a:off x="6939700" y="0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ctángulo 17"/>
          <p:cNvSpPr/>
          <p:nvPr/>
        </p:nvSpPr>
        <p:spPr>
          <a:xfrm>
            <a:off x="166048" y="0"/>
            <a:ext cx="1253319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ctángulo 16"/>
          <p:cNvSpPr/>
          <p:nvPr/>
        </p:nvSpPr>
        <p:spPr>
          <a:xfrm>
            <a:off x="1247775" y="4368404"/>
            <a:ext cx="2095500" cy="7108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ángulo 14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uadroTexto 9"/>
          <p:cNvSpPr txBox="1"/>
          <p:nvPr/>
        </p:nvSpPr>
        <p:spPr>
          <a:xfrm>
            <a:off x="28576" y="1449692"/>
            <a:ext cx="21587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err="1" smtClean="0">
                <a:latin typeface="Calibri" charset="0"/>
                <a:ea typeface="Calibri" charset="0"/>
                <a:cs typeface="Calibri" charset="0"/>
              </a:rPr>
              <a:t>ThAr</a:t>
            </a:r>
            <a:r>
              <a:rPr lang="es-ES_tradnl" b="1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b="1" dirty="0" err="1" smtClean="0">
                <a:latin typeface="Calibri" charset="0"/>
                <a:ea typeface="Calibri" charset="0"/>
                <a:cs typeface="Calibri" charset="0"/>
              </a:rPr>
              <a:t>lamp</a:t>
            </a:r>
            <a:r>
              <a:rPr lang="es-ES_tradnl" b="1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b="1" dirty="0" err="1" smtClean="0">
                <a:latin typeface="Calibri" charset="0"/>
                <a:ea typeface="Calibri" charset="0"/>
                <a:cs typeface="Calibri" charset="0"/>
              </a:rPr>
              <a:t>spectra</a:t>
            </a:r>
            <a:r>
              <a:rPr lang="es-ES_tradnl" b="1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(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extracted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from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MEGARA DRP RSS)</a:t>
            </a:r>
          </a:p>
          <a:p>
            <a:endParaRPr lang="es-ES_tradnl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Four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LR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VPHs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out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of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6 LR + 10 MR + </a:t>
            </a:r>
            <a:br>
              <a:rPr lang="es-ES_tradnl" dirty="0" smtClean="0">
                <a:latin typeface="Calibri" charset="0"/>
                <a:ea typeface="Calibri" charset="0"/>
                <a:cs typeface="Calibri" charset="0"/>
              </a:rPr>
            </a:b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2 HR</a:t>
            </a:r>
            <a:r>
              <a:rPr lang="es-ES_tradnl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VPHs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available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with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MEGARA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that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cover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range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from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 3650Å to 9700 </a:t>
            </a:r>
            <a:r>
              <a:rPr lang="es-ES_tradnl" dirty="0" err="1" smtClean="0">
                <a:latin typeface="Calibri" charset="0"/>
                <a:ea typeface="Calibri" charset="0"/>
                <a:cs typeface="Calibri" charset="0"/>
              </a:rPr>
              <a:t>Å</a:t>
            </a:r>
            <a:r>
              <a:rPr lang="es-ES_tradnl" dirty="0" smtClean="0">
                <a:latin typeface="Calibri" charset="0"/>
                <a:ea typeface="Calibri" charset="0"/>
                <a:cs typeface="Calibri" charset="0"/>
              </a:rPr>
              <a:t>.</a:t>
            </a:r>
            <a:endParaRPr lang="es-ES_tradnl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9" t="55781" r="6276" b="9762"/>
          <a:stretch/>
        </p:blipFill>
        <p:spPr>
          <a:xfrm>
            <a:off x="5369620" y="744718"/>
            <a:ext cx="3708392" cy="165235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9" t="9818" r="7521" b="8099"/>
          <a:stretch/>
        </p:blipFill>
        <p:spPr>
          <a:xfrm>
            <a:off x="2200810" y="2523627"/>
            <a:ext cx="3964319" cy="259429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6" t="9928" r="8294" b="9205"/>
          <a:stretch/>
        </p:blipFill>
        <p:spPr>
          <a:xfrm>
            <a:off x="4194927" y="2498103"/>
            <a:ext cx="4807671" cy="257507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9" t="10019" r="9396" b="9143"/>
          <a:stretch/>
        </p:blipFill>
        <p:spPr>
          <a:xfrm>
            <a:off x="2415657" y="113122"/>
            <a:ext cx="3278133" cy="2398065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2356698" y="94268"/>
            <a:ext cx="97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LR-V</a:t>
            </a:r>
            <a:endParaRPr lang="en-US" dirty="0"/>
          </a:p>
        </p:txBody>
      </p:sp>
      <p:sp>
        <p:nvSpPr>
          <p:cNvPr id="22" name="CuadroTexto 21"/>
          <p:cNvSpPr txBox="1"/>
          <p:nvPr/>
        </p:nvSpPr>
        <p:spPr>
          <a:xfrm>
            <a:off x="8014355" y="124120"/>
            <a:ext cx="97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LR-R</a:t>
            </a:r>
            <a:endParaRPr lang="en-US" dirty="0"/>
          </a:p>
        </p:txBody>
      </p:sp>
      <p:sp>
        <p:nvSpPr>
          <p:cNvPr id="23" name="CuadroTexto 22"/>
          <p:cNvSpPr txBox="1"/>
          <p:nvPr/>
        </p:nvSpPr>
        <p:spPr>
          <a:xfrm>
            <a:off x="2369268" y="2557807"/>
            <a:ext cx="97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LR-I</a:t>
            </a:r>
            <a:endParaRPr lang="en-US" dirty="0"/>
          </a:p>
        </p:txBody>
      </p:sp>
      <p:sp>
        <p:nvSpPr>
          <p:cNvPr id="25" name="CuadroTexto 24"/>
          <p:cNvSpPr txBox="1"/>
          <p:nvPr/>
        </p:nvSpPr>
        <p:spPr>
          <a:xfrm>
            <a:off x="7979789" y="2549951"/>
            <a:ext cx="97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LR-Z</a:t>
            </a:r>
            <a:endParaRPr lang="en-US" dirty="0"/>
          </a:p>
        </p:txBody>
      </p:sp>
      <p:sp>
        <p:nvSpPr>
          <p:cNvPr id="14" name="Rectángulo 13"/>
          <p:cNvSpPr/>
          <p:nvPr/>
        </p:nvSpPr>
        <p:spPr>
          <a:xfrm>
            <a:off x="2234153" y="2516956"/>
            <a:ext cx="3846136" cy="2579409"/>
          </a:xfrm>
          <a:prstGeom prst="rect">
            <a:avLst/>
          </a:prstGeom>
          <a:noFill/>
          <a:ln w="47625">
            <a:solidFill>
              <a:srgbClr val="FD6B0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ángulo 29"/>
          <p:cNvSpPr/>
          <p:nvPr/>
        </p:nvSpPr>
        <p:spPr>
          <a:xfrm>
            <a:off x="4232635" y="2509101"/>
            <a:ext cx="4741681" cy="2579409"/>
          </a:xfrm>
          <a:prstGeom prst="rect">
            <a:avLst/>
          </a:prstGeom>
          <a:noFill/>
          <a:ln w="47625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ángulo 30"/>
          <p:cNvSpPr/>
          <p:nvPr/>
        </p:nvSpPr>
        <p:spPr>
          <a:xfrm>
            <a:off x="5382705" y="56561"/>
            <a:ext cx="3591612" cy="2390027"/>
          </a:xfrm>
          <a:prstGeom prst="rect">
            <a:avLst/>
          </a:prstGeom>
          <a:noFill/>
          <a:ln w="47625">
            <a:solidFill>
              <a:srgbClr val="92D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ángulo 31"/>
          <p:cNvSpPr/>
          <p:nvPr/>
        </p:nvSpPr>
        <p:spPr>
          <a:xfrm>
            <a:off x="2245151" y="56562"/>
            <a:ext cx="3591612" cy="2390027"/>
          </a:xfrm>
          <a:prstGeom prst="rect">
            <a:avLst/>
          </a:prstGeom>
          <a:noFill/>
          <a:ln w="47625">
            <a:solidFill>
              <a:srgbClr val="00B0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Agrupar 33"/>
          <p:cNvGrpSpPr/>
          <p:nvPr/>
        </p:nvGrpSpPr>
        <p:grpSpPr>
          <a:xfrm>
            <a:off x="4281341" y="84839"/>
            <a:ext cx="1798948" cy="4967929"/>
            <a:chOff x="4281341" y="84839"/>
            <a:chExt cx="1798948" cy="4967929"/>
          </a:xfrm>
        </p:grpSpPr>
        <p:sp>
          <p:nvSpPr>
            <p:cNvPr id="20" name="Rectángulo 19"/>
            <p:cNvSpPr/>
            <p:nvPr/>
          </p:nvSpPr>
          <p:spPr>
            <a:xfrm>
              <a:off x="5420413" y="84839"/>
              <a:ext cx="386499" cy="2342895"/>
            </a:xfrm>
            <a:prstGeom prst="rect">
              <a:avLst/>
            </a:prstGeom>
            <a:solidFill>
              <a:schemeClr val="bg1">
                <a:lumMod val="95000"/>
                <a:alpha val="4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ángulo 32"/>
            <p:cNvSpPr/>
            <p:nvPr/>
          </p:nvSpPr>
          <p:spPr>
            <a:xfrm>
              <a:off x="4281341" y="2537380"/>
              <a:ext cx="1798948" cy="2515388"/>
            </a:xfrm>
            <a:prstGeom prst="rect">
              <a:avLst/>
            </a:prstGeom>
            <a:solidFill>
              <a:schemeClr val="bg1">
                <a:lumMod val="95000"/>
                <a:alpha val="4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CuadroTexto 34"/>
          <p:cNvSpPr txBox="1"/>
          <p:nvPr/>
        </p:nvSpPr>
        <p:spPr>
          <a:xfrm rot="18166127">
            <a:off x="2064470" y="914400"/>
            <a:ext cx="1065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5200Å</a:t>
            </a:r>
            <a:endParaRPr lang="en-US"/>
          </a:p>
        </p:txBody>
      </p:sp>
      <p:sp>
        <p:nvSpPr>
          <p:cNvPr id="36" name="CuadroTexto 35"/>
          <p:cNvSpPr txBox="1"/>
          <p:nvPr/>
        </p:nvSpPr>
        <p:spPr>
          <a:xfrm rot="18099531">
            <a:off x="8212314" y="3395220"/>
            <a:ext cx="1065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9700Å</a:t>
            </a:r>
            <a:endParaRPr lang="en-US" dirty="0"/>
          </a:p>
        </p:txBody>
      </p:sp>
      <p:sp>
        <p:nvSpPr>
          <p:cNvPr id="27" name="Título 1"/>
          <p:cNvSpPr>
            <a:spLocks noGrp="1"/>
          </p:cNvSpPr>
          <p:nvPr>
            <p:ph type="title"/>
          </p:nvPr>
        </p:nvSpPr>
        <p:spPr>
          <a:xfrm>
            <a:off x="0" y="187178"/>
            <a:ext cx="2335932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 smtClean="0">
                <a:latin typeface="Calibri" charset="0"/>
                <a:ea typeface="ＭＳ Ｐゴシック" charset="0"/>
                <a:cs typeface="ＭＳ Ｐゴシック" charset="0"/>
              </a:rPr>
              <a:t>MEGARA</a:t>
            </a:r>
            <a:r>
              <a:rPr lang="en-US" sz="2100" dirty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300" dirty="0" smtClean="0">
                <a:latin typeface="Calibri" charset="0"/>
                <a:ea typeface="ＭＳ Ｐゴシック" charset="0"/>
                <a:cs typeface="ＭＳ Ｐゴシック" charset="0"/>
              </a:rPr>
              <a:t>AIV</a:t>
            </a: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b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Symbol" charset="2"/>
                <a:ea typeface="Symbol" charset="2"/>
                <a:cs typeface="Symbol" charset="2"/>
              </a:rPr>
              <a:t>l</a:t>
            </a: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-coverage</a:t>
            </a:r>
            <a:endParaRPr lang="en-US" sz="2700" b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3236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/>
          <p:cNvSpPr/>
          <p:nvPr/>
        </p:nvSpPr>
        <p:spPr>
          <a:xfrm>
            <a:off x="1247775" y="4368404"/>
            <a:ext cx="2095500" cy="7108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2" name="Conector recto de flecha 21"/>
          <p:cNvCxnSpPr/>
          <p:nvPr/>
        </p:nvCxnSpPr>
        <p:spPr>
          <a:xfrm flipH="1" flipV="1">
            <a:off x="3536157" y="1777603"/>
            <a:ext cx="1864518" cy="241697"/>
          </a:xfrm>
          <a:prstGeom prst="straightConnector1">
            <a:avLst/>
          </a:prstGeom>
          <a:ln w="50800">
            <a:solidFill>
              <a:schemeClr val="bg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1333914" y="797684"/>
            <a:ext cx="6508384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 smtClean="0">
                <a:latin typeface="Calibri" charset="0"/>
                <a:ea typeface="ＭＳ Ｐゴシック" charset="0"/>
                <a:cs typeface="ＭＳ Ｐゴシック" charset="0"/>
              </a:rPr>
              <a:t>MEGARA</a:t>
            </a:r>
            <a:r>
              <a:rPr lang="en-US" sz="2100" dirty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300" dirty="0" smtClean="0">
                <a:latin typeface="Calibri" charset="0"/>
                <a:ea typeface="ＭＳ Ｐゴシック" charset="0"/>
                <a:cs typeface="ＭＳ Ｐゴシック" charset="0"/>
              </a:rPr>
              <a:t>AIV</a:t>
            </a: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100" b="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100" b="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Results</a:t>
            </a:r>
            <a:b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  <a:t>Example (2): </a:t>
            </a:r>
            <a:b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err="1" smtClean="0">
                <a:latin typeface="Calibri" charset="0"/>
                <a:ea typeface="ＭＳ Ｐゴシック" charset="0"/>
                <a:cs typeface="ＭＳ Ｐゴシック" charset="0"/>
              </a:rPr>
              <a:t>Repeatibility</a:t>
            </a: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b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of pupil elements </a:t>
            </a:r>
            <a:b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(wheel &amp; insertion)</a:t>
            </a:r>
            <a:endParaRPr lang="en-US" sz="2700" b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3"/>
          <a:srcRect r="14137"/>
          <a:stretch/>
        </p:blipFill>
        <p:spPr>
          <a:xfrm>
            <a:off x="8262449" y="0"/>
            <a:ext cx="881551" cy="770021"/>
          </a:xfrm>
          <a:prstGeom prst="rect">
            <a:avLst/>
          </a:prstGeom>
        </p:spPr>
      </p:pic>
      <p:pic>
        <p:nvPicPr>
          <p:cNvPr id="21" name="Imagen 20" descr="megara_logo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35818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507" y="0"/>
            <a:ext cx="2672851" cy="5143500"/>
          </a:xfrm>
          <a:prstGeom prst="rect">
            <a:avLst/>
          </a:prstGeom>
          <a:effectLst/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493" y="0"/>
            <a:ext cx="2672851" cy="5143500"/>
          </a:xfrm>
          <a:prstGeom prst="rect">
            <a:avLst/>
          </a:prstGeom>
          <a:effectLst/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496" y="0"/>
            <a:ext cx="2672851" cy="5143500"/>
          </a:xfrm>
          <a:prstGeom prst="rect">
            <a:avLst/>
          </a:prstGeom>
          <a:effectLst/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71" y="0"/>
            <a:ext cx="2672851" cy="5143500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72" y="0"/>
            <a:ext cx="2672851" cy="5143500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71" y="0"/>
            <a:ext cx="2672851" cy="5143500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840375" y="1828800"/>
            <a:ext cx="1342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mtClean="0">
                <a:solidFill>
                  <a:srgbClr val="FD6B0F"/>
                </a:solidFill>
                <a:latin typeface="Calibri" charset="0"/>
                <a:ea typeface="Calibri" charset="0"/>
                <a:cs typeface="Calibri" charset="0"/>
              </a:rPr>
              <a:t>Zoom </a:t>
            </a:r>
            <a:br>
              <a:rPr lang="es-ES_tradnl" smtClean="0">
                <a:solidFill>
                  <a:srgbClr val="FD6B0F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s-ES_tradnl" smtClean="0">
                <a:solidFill>
                  <a:srgbClr val="FD6B0F"/>
                </a:solidFill>
                <a:latin typeface="Calibri" charset="0"/>
                <a:ea typeface="Calibri" charset="0"/>
                <a:cs typeface="Calibri" charset="0"/>
              </a:rPr>
              <a:t>x30</a:t>
            </a:r>
            <a:endParaRPr lang="es-ES_tradnl" dirty="0">
              <a:solidFill>
                <a:srgbClr val="FD6B0F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6946740" y="1830729"/>
            <a:ext cx="1342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_tradnl" smtClean="0">
                <a:solidFill>
                  <a:srgbClr val="FD6B0F"/>
                </a:solidFill>
                <a:latin typeface="Calibri" charset="0"/>
                <a:ea typeface="Calibri" charset="0"/>
                <a:cs typeface="Calibri" charset="0"/>
              </a:rPr>
              <a:t>Zoom </a:t>
            </a:r>
            <a:br>
              <a:rPr lang="es-ES_tradnl" smtClean="0">
                <a:solidFill>
                  <a:srgbClr val="FD6B0F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s-ES_tradnl" smtClean="0">
                <a:solidFill>
                  <a:srgbClr val="FD6B0F"/>
                </a:solidFill>
                <a:latin typeface="Calibri" charset="0"/>
                <a:ea typeface="Calibri" charset="0"/>
                <a:cs typeface="Calibri" charset="0"/>
              </a:rPr>
              <a:t>x60</a:t>
            </a:r>
            <a:endParaRPr lang="es-ES_tradnl" dirty="0">
              <a:solidFill>
                <a:srgbClr val="FD6B0F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6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31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1792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/>
          <p:cNvSpPr/>
          <p:nvPr/>
        </p:nvSpPr>
        <p:spPr>
          <a:xfrm>
            <a:off x="1247775" y="4368404"/>
            <a:ext cx="2095500" cy="7108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2" name="Conector recto de flecha 21"/>
          <p:cNvCxnSpPr/>
          <p:nvPr/>
        </p:nvCxnSpPr>
        <p:spPr>
          <a:xfrm flipH="1" flipV="1">
            <a:off x="3536157" y="1777603"/>
            <a:ext cx="1864518" cy="241697"/>
          </a:xfrm>
          <a:prstGeom prst="straightConnector1">
            <a:avLst/>
          </a:prstGeom>
          <a:ln w="50800">
            <a:solidFill>
              <a:schemeClr val="bg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1518653" y="-60083"/>
            <a:ext cx="6233274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>MEGARA </a:t>
            </a:r>
            <a:r>
              <a:rPr lang="en-US" sz="2300" dirty="0" smtClean="0">
                <a:latin typeface="Calibri" charset="0"/>
                <a:ea typeface="ＭＳ Ｐゴシック" charset="0"/>
                <a:cs typeface="ＭＳ Ｐゴシック" charset="0"/>
              </a:rPr>
              <a:t>AIV</a:t>
            </a:r>
            <a: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10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Doing AIV tests </a:t>
            </a: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  <a:sym typeface="Wingdings"/>
              </a:rPr>
              <a:t></a:t>
            </a: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 ready for laboratory </a:t>
            </a:r>
            <a:r>
              <a:rPr lang="en-US" sz="2100" b="0" dirty="0">
                <a:latin typeface="Calibri" charset="0"/>
                <a:ea typeface="ＭＳ Ｐゴシック" charset="0"/>
                <a:cs typeface="ＭＳ Ｐゴシック" charset="0"/>
              </a:rPr>
              <a:t>a</a:t>
            </a: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cceptance!</a:t>
            </a:r>
            <a:endParaRPr lang="en-US" sz="2700" b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pic>
        <p:nvPicPr>
          <p:cNvPr id="21" name="Imagen 20" descr="megara_logo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95" y="983847"/>
            <a:ext cx="8293768" cy="3834403"/>
          </a:xfrm>
          <a:prstGeom prst="rect">
            <a:avLst/>
          </a:prstGeom>
        </p:spPr>
      </p:pic>
      <p:sp>
        <p:nvSpPr>
          <p:cNvPr id="11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32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7769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0" y="4391902"/>
            <a:ext cx="2759242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ángulo 9"/>
          <p:cNvSpPr/>
          <p:nvPr/>
        </p:nvSpPr>
        <p:spPr>
          <a:xfrm>
            <a:off x="1164431" y="4603852"/>
            <a:ext cx="1918499" cy="4584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1726407" y="142875"/>
            <a:ext cx="5585222" cy="466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sz="2700" b="1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MEGARA calendar</a:t>
            </a:r>
            <a:endParaRPr lang="en-US" sz="2700" dirty="0">
              <a:solidFill>
                <a:srgbClr val="1F497D"/>
              </a:solidFill>
              <a:latin typeface="Calibri" charset="0"/>
              <a:cs typeface="Calibri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6205538" y="4845844"/>
            <a:ext cx="1779985" cy="2976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6" name="Rectángulo 15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799" name="2 Marcador de contenido"/>
          <p:cNvSpPr>
            <a:spLocks noGrp="1"/>
          </p:cNvSpPr>
          <p:nvPr>
            <p:ph idx="1"/>
          </p:nvPr>
        </p:nvSpPr>
        <p:spPr>
          <a:xfrm>
            <a:off x="268942" y="844556"/>
            <a:ext cx="8189259" cy="3485397"/>
          </a:xfrm>
        </p:spPr>
        <p:txBody>
          <a:bodyPr/>
          <a:lstStyle/>
          <a:p>
            <a:r>
              <a:rPr lang="en-US" sz="1725" b="1" dirty="0">
                <a:latin typeface="Calibri" charset="0"/>
                <a:ea typeface="ＭＳ Ｐゴシック" charset="0"/>
                <a:cs typeface="ＭＳ Ｐゴシック" charset="0"/>
              </a:rPr>
              <a:t>        		 		 		</a:t>
            </a:r>
          </a:p>
          <a:p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2012 March 			PDR passed (</a:t>
            </a:r>
            <a:r>
              <a:rPr lang="en-US" i="1" dirty="0" smtClean="0">
                <a:latin typeface="Calibri" charset="0"/>
                <a:ea typeface="ＭＳ Ｐゴシック" charset="0"/>
                <a:cs typeface="ＭＳ Ｐゴシック" charset="0"/>
              </a:rPr>
              <a:t>Detailed design &amp; construction funds not released</a:t>
            </a:r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)</a:t>
            </a:r>
          </a:p>
          <a:p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2013 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August 			Optics CDR passed </a:t>
            </a:r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(</a:t>
            </a:r>
            <a:r>
              <a:rPr lang="en-US" i="1" dirty="0" smtClean="0">
                <a:latin typeface="Calibri" charset="0"/>
                <a:ea typeface="ＭＳ Ｐゴシック" charset="0"/>
                <a:cs typeface="ＭＳ Ｐゴシック" charset="0"/>
              </a:rPr>
              <a:t>DD &amp; </a:t>
            </a:r>
            <a:r>
              <a:rPr lang="en-US" i="1" dirty="0">
                <a:latin typeface="Calibri" charset="0"/>
                <a:ea typeface="ＭＳ Ｐゴシック" charset="0"/>
                <a:cs typeface="ＭＳ Ｐゴシック" charset="0"/>
              </a:rPr>
              <a:t>construction funds not </a:t>
            </a:r>
            <a:r>
              <a:rPr lang="en-US" i="1" dirty="0" smtClean="0">
                <a:latin typeface="Calibri" charset="0"/>
                <a:ea typeface="ＭＳ Ｐゴシック" charset="0"/>
                <a:cs typeface="ＭＳ Ｐゴシック" charset="0"/>
              </a:rPr>
              <a:t>released</a:t>
            </a:r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)</a:t>
            </a: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r>
              <a:rPr lang="en-US" b="1" i="1" dirty="0" smtClean="0">
                <a:latin typeface="Calibri" charset="0"/>
                <a:ea typeface="ＭＳ Ｐゴシック" charset="0"/>
                <a:cs typeface="ＭＳ Ｐゴシック" charset="0"/>
              </a:rPr>
              <a:t>Finally …</a:t>
            </a:r>
          </a:p>
          <a:p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2014 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April-May		CDR + Construction + Commissioning contract is signed </a:t>
            </a:r>
          </a:p>
          <a:p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2014 December 		System CDR </a:t>
            </a:r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passed</a:t>
            </a:r>
            <a:endParaRPr lang="en-US" i="1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2015 July 			</a:t>
            </a:r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	“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Pre-Laboratory acceptance” passed</a:t>
            </a:r>
          </a:p>
          <a:p>
            <a:r>
              <a:rPr lang="en-US" b="1" i="1" dirty="0" smtClean="0">
                <a:latin typeface="Calibri" charset="0"/>
                <a:ea typeface="ＭＳ Ｐゴシック" charset="0"/>
                <a:cs typeface="ＭＳ Ｐゴシック" charset="0"/>
              </a:rPr>
              <a:t>Coming soon …</a:t>
            </a:r>
          </a:p>
          <a:p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2017 February	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		Laboratory </a:t>
            </a:r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acceptance review </a:t>
            </a:r>
          </a:p>
          <a:p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2017 March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		</a:t>
            </a:r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	MEGARA 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is delivered to </a:t>
            </a:r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GTC</a:t>
            </a:r>
          </a:p>
          <a:p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2017 July				MEGARA 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is </a:t>
            </a:r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fully commissioned</a:t>
            </a:r>
          </a:p>
        </p:txBody>
      </p:sp>
      <p:pic>
        <p:nvPicPr>
          <p:cNvPr id="12" name="Imagen 40" descr="megara_logo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n 15" descr="logo_ucm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835" y="818351"/>
            <a:ext cx="659564" cy="693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n 16" descr="logo-INAO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662" y="1559776"/>
            <a:ext cx="652139" cy="63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Imagen 17" descr="logo_IAA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0" t="7075" r="8118" b="2989"/>
          <a:stretch/>
        </p:blipFill>
        <p:spPr bwMode="auto">
          <a:xfrm>
            <a:off x="8289757" y="2281989"/>
            <a:ext cx="565485" cy="425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agen 22" descr="Captura de pantalla 2011-09-24 a las 06.21.5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5652" y="2715125"/>
            <a:ext cx="591535" cy="498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sp>
        <p:nvSpPr>
          <p:cNvPr id="21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>
                <a:solidFill>
                  <a:srgbClr val="1F497D"/>
                </a:solidFill>
                <a:latin typeface="Calibri" charset="0"/>
              </a:rPr>
              <a:t>4</a:t>
            </a:r>
          </a:p>
        </p:txBody>
      </p:sp>
      <p:sp>
        <p:nvSpPr>
          <p:cNvPr id="22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8244853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Text Box 4"/>
          <p:cNvSpPr txBox="1">
            <a:spLocks noChangeArrowheads="1"/>
          </p:cNvSpPr>
          <p:nvPr/>
        </p:nvSpPr>
        <p:spPr bwMode="auto">
          <a:xfrm>
            <a:off x="1407319" y="1056085"/>
            <a:ext cx="557807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200">
              <a:solidFill>
                <a:srgbClr val="1F497D"/>
              </a:solidFill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endParaRPr lang="en-US" sz="1200">
              <a:solidFill>
                <a:srgbClr val="1F497D"/>
              </a:solidFill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r>
              <a:rPr lang="en-US">
                <a:solidFill>
                  <a:srgbClr val="1F497D"/>
                </a:solidFill>
                <a:latin typeface="Calibri" pitchFamily="34" charset="0"/>
              </a:rPr>
              <a:t>	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es-ES">
              <a:solidFill>
                <a:srgbClr val="1F497D"/>
              </a:solidFill>
              <a:latin typeface="Calibri" pitchFamily="34" charset="0"/>
            </a:endParaRPr>
          </a:p>
        </p:txBody>
      </p:sp>
      <p:sp>
        <p:nvSpPr>
          <p:cNvPr id="54277" name="Text Box 6"/>
          <p:cNvSpPr txBox="1">
            <a:spLocks noChangeArrowheads="1"/>
          </p:cNvSpPr>
          <p:nvPr/>
        </p:nvSpPr>
        <p:spPr bwMode="auto">
          <a:xfrm>
            <a:off x="1407319" y="987029"/>
            <a:ext cx="5578079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57175" indent="-257175">
              <a:spcBef>
                <a:spcPct val="50000"/>
              </a:spcBef>
              <a:buFontTx/>
              <a:buChar char="•"/>
            </a:pPr>
            <a:endParaRPr lang="en-US">
              <a:solidFill>
                <a:srgbClr val="1F497D"/>
              </a:solidFill>
              <a:latin typeface="Calibri" pitchFamily="34" charset="0"/>
            </a:endParaRPr>
          </a:p>
          <a:p>
            <a:pPr marL="257175" indent="-257175">
              <a:spcBef>
                <a:spcPct val="50000"/>
              </a:spcBef>
            </a:pPr>
            <a:endParaRPr lang="en-US">
              <a:solidFill>
                <a:srgbClr val="1F497D"/>
              </a:solidFill>
              <a:latin typeface="Calibri" pitchFamily="34" charset="0"/>
            </a:endParaRPr>
          </a:p>
          <a:p>
            <a:pPr marL="257175" indent="-257175">
              <a:spcBef>
                <a:spcPct val="50000"/>
              </a:spcBef>
            </a:pPr>
            <a:endParaRPr lang="en-US">
              <a:solidFill>
                <a:srgbClr val="1F497D"/>
              </a:solidFill>
              <a:latin typeface="Calibri" pitchFamily="34" charset="0"/>
            </a:endParaRPr>
          </a:p>
          <a:p>
            <a:pPr marL="257175" indent="-257175">
              <a:spcBef>
                <a:spcPct val="50000"/>
              </a:spcBef>
            </a:pPr>
            <a:r>
              <a:rPr lang="en-US">
                <a:solidFill>
                  <a:srgbClr val="1F497D"/>
                </a:solidFill>
                <a:latin typeface="Calibri" pitchFamily="34" charset="0"/>
              </a:rPr>
              <a:t>		</a:t>
            </a:r>
          </a:p>
          <a:p>
            <a:pPr marL="257175" indent="-257175">
              <a:spcBef>
                <a:spcPct val="50000"/>
              </a:spcBef>
            </a:pPr>
            <a:endParaRPr lang="en-US">
              <a:solidFill>
                <a:srgbClr val="1F497D"/>
              </a:solidFill>
              <a:latin typeface="Calibri" pitchFamily="34" charset="0"/>
            </a:endParaRPr>
          </a:p>
          <a:p>
            <a:pPr marL="257175" indent="-257175">
              <a:spcBef>
                <a:spcPct val="50000"/>
              </a:spcBef>
            </a:pPr>
            <a:endParaRPr lang="en-US">
              <a:solidFill>
                <a:srgbClr val="1F497D"/>
              </a:solidFill>
              <a:latin typeface="Calibri" pitchFamily="34" charset="0"/>
            </a:endParaRPr>
          </a:p>
          <a:p>
            <a:pPr marL="257175" indent="-257175">
              <a:spcBef>
                <a:spcPct val="50000"/>
              </a:spcBef>
            </a:pPr>
            <a:endParaRPr lang="es-ES">
              <a:solidFill>
                <a:srgbClr val="1F497D"/>
              </a:solidFill>
              <a:latin typeface="Calibri" pitchFamily="34" charset="0"/>
            </a:endParaRPr>
          </a:p>
        </p:txBody>
      </p:sp>
      <p:pic>
        <p:nvPicPr>
          <p:cNvPr id="7" name="Picture 2" descr="P:\FER005\fotos\IMAGENES megara\MEGARA 1_montaje2.bmp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58"/>
          <a:stretch/>
        </p:blipFill>
        <p:spPr bwMode="auto">
          <a:xfrm>
            <a:off x="0" y="36175"/>
            <a:ext cx="8466083" cy="5107325"/>
          </a:xfrm>
          <a:prstGeom prst="rect">
            <a:avLst/>
          </a:prstGeom>
          <a:noFill/>
        </p:spPr>
      </p:pic>
      <p:sp>
        <p:nvSpPr>
          <p:cNvPr id="4" name="Rectángulo 3"/>
          <p:cNvSpPr/>
          <p:nvPr/>
        </p:nvSpPr>
        <p:spPr>
          <a:xfrm rot="671952">
            <a:off x="4153894" y="3152858"/>
            <a:ext cx="2946508" cy="21395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Rectángulo 18"/>
          <p:cNvSpPr/>
          <p:nvPr/>
        </p:nvSpPr>
        <p:spPr>
          <a:xfrm>
            <a:off x="5565228" y="-1"/>
            <a:ext cx="3389586" cy="13558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276" name="1 Título"/>
          <p:cNvSpPr>
            <a:spLocks/>
          </p:cNvSpPr>
          <p:nvPr/>
        </p:nvSpPr>
        <p:spPr bwMode="auto">
          <a:xfrm>
            <a:off x="-36117" y="512994"/>
            <a:ext cx="9180117" cy="653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/>
            <a:r>
              <a:rPr lang="es-ES" sz="2700" dirty="0">
                <a:solidFill>
                  <a:srgbClr val="1F497D"/>
                </a:solidFill>
                <a:latin typeface="Calibri" pitchFamily="34" charset="0"/>
              </a:rPr>
              <a:t> </a:t>
            </a:r>
            <a:r>
              <a:rPr lang="es-ES" sz="2100" dirty="0">
                <a:solidFill>
                  <a:srgbClr val="1F497D"/>
                </a:solidFill>
                <a:latin typeface="Calibri" pitchFamily="34" charset="0"/>
              </a:rPr>
              <a:t>In </a:t>
            </a:r>
            <a:r>
              <a:rPr lang="es-ES" sz="2100" dirty="0" smtClean="0">
                <a:solidFill>
                  <a:srgbClr val="1F497D"/>
                </a:solidFill>
                <a:latin typeface="Calibri" pitchFamily="34" charset="0"/>
              </a:rPr>
              <a:t>a </a:t>
            </a:r>
            <a:r>
              <a:rPr lang="es-ES" sz="2100" dirty="0" err="1" smtClean="0">
                <a:solidFill>
                  <a:srgbClr val="1F497D"/>
                </a:solidFill>
                <a:latin typeface="Calibri" pitchFamily="34" charset="0"/>
              </a:rPr>
              <a:t>few</a:t>
            </a:r>
            <a:r>
              <a:rPr lang="es-ES" sz="2100" dirty="0" smtClean="0">
                <a:solidFill>
                  <a:srgbClr val="1F497D"/>
                </a:solidFill>
                <a:latin typeface="Calibri" pitchFamily="34" charset="0"/>
              </a:rPr>
              <a:t> </a:t>
            </a:r>
            <a:r>
              <a:rPr lang="es-ES" sz="2100" dirty="0" err="1" smtClean="0">
                <a:solidFill>
                  <a:srgbClr val="1F497D"/>
                </a:solidFill>
                <a:latin typeface="Calibri" pitchFamily="34" charset="0"/>
              </a:rPr>
              <a:t>months</a:t>
            </a:r>
            <a:r>
              <a:rPr lang="es-ES" sz="2100" dirty="0" smtClean="0">
                <a:solidFill>
                  <a:srgbClr val="1F497D"/>
                </a:solidFill>
                <a:latin typeface="Calibri" pitchFamily="34" charset="0"/>
              </a:rPr>
              <a:t>, MEGARA, </a:t>
            </a:r>
            <a:r>
              <a:rPr lang="es-ES" sz="2100" dirty="0">
                <a:solidFill>
                  <a:srgbClr val="1F497D"/>
                </a:solidFill>
                <a:latin typeface="Calibri" pitchFamily="34" charset="0"/>
              </a:rPr>
              <a:t/>
            </a:r>
            <a:br>
              <a:rPr lang="es-ES" sz="2100" dirty="0">
                <a:solidFill>
                  <a:srgbClr val="1F497D"/>
                </a:solidFill>
                <a:latin typeface="Calibri" pitchFamily="34" charset="0"/>
              </a:rPr>
            </a:br>
            <a:r>
              <a:rPr lang="es-ES" sz="2100" dirty="0">
                <a:solidFill>
                  <a:srgbClr val="1F497D"/>
                </a:solidFill>
                <a:latin typeface="Calibri" pitchFamily="34" charset="0"/>
              </a:rPr>
              <a:t>  </a:t>
            </a:r>
            <a:r>
              <a:rPr lang="es-ES" sz="2100" b="1" i="1" dirty="0" err="1" smtClean="0">
                <a:solidFill>
                  <a:srgbClr val="1F497D"/>
                </a:solidFill>
                <a:latin typeface="Calibri" pitchFamily="34" charset="0"/>
              </a:rPr>
              <a:t>the</a:t>
            </a:r>
            <a:r>
              <a:rPr lang="es-ES" sz="2100" b="1" i="1" dirty="0" smtClean="0">
                <a:solidFill>
                  <a:srgbClr val="1F497D"/>
                </a:solidFill>
                <a:latin typeface="Calibri" pitchFamily="34" charset="0"/>
              </a:rPr>
              <a:t> </a:t>
            </a:r>
            <a:r>
              <a:rPr lang="es-ES" sz="2100" b="1" i="1" dirty="0" err="1" smtClean="0">
                <a:solidFill>
                  <a:srgbClr val="1F497D"/>
                </a:solidFill>
                <a:latin typeface="Calibri" pitchFamily="34" charset="0"/>
              </a:rPr>
              <a:t>first</a:t>
            </a:r>
            <a:r>
              <a:rPr lang="es-ES" sz="2100" b="1" i="1" dirty="0" smtClean="0">
                <a:solidFill>
                  <a:srgbClr val="1F497D"/>
                </a:solidFill>
                <a:latin typeface="Calibri" pitchFamily="34" charset="0"/>
              </a:rPr>
              <a:t> </a:t>
            </a:r>
            <a:r>
              <a:rPr lang="es-ES" sz="2100" b="1" i="1" dirty="0" err="1" smtClean="0">
                <a:solidFill>
                  <a:srgbClr val="1F497D"/>
                </a:solidFill>
                <a:latin typeface="Calibri" pitchFamily="34" charset="0"/>
              </a:rPr>
              <a:t>high-throughput</a:t>
            </a:r>
            <a:r>
              <a:rPr lang="es-ES" sz="2100" b="1" i="1" dirty="0" smtClean="0">
                <a:solidFill>
                  <a:srgbClr val="1F497D"/>
                </a:solidFill>
                <a:latin typeface="Calibri" pitchFamily="34" charset="0"/>
              </a:rPr>
              <a:t> R=6-20K </a:t>
            </a:r>
            <a:br>
              <a:rPr lang="es-ES" sz="2100" b="1" i="1" dirty="0" smtClean="0">
                <a:solidFill>
                  <a:srgbClr val="1F497D"/>
                </a:solidFill>
                <a:latin typeface="Calibri" pitchFamily="34" charset="0"/>
              </a:rPr>
            </a:br>
            <a:r>
              <a:rPr lang="es-ES" sz="2100" b="1" i="1" dirty="0" smtClean="0">
                <a:solidFill>
                  <a:srgbClr val="1F497D"/>
                </a:solidFill>
                <a:latin typeface="Calibri" pitchFamily="34" charset="0"/>
              </a:rPr>
              <a:t>IFU &amp; MOS in a 10m </a:t>
            </a:r>
            <a:r>
              <a:rPr lang="es-ES" sz="2100" b="1" i="1" dirty="0" err="1" smtClean="0">
                <a:solidFill>
                  <a:srgbClr val="1F497D"/>
                </a:solidFill>
                <a:latin typeface="Calibri" pitchFamily="34" charset="0"/>
              </a:rPr>
              <a:t>class</a:t>
            </a:r>
            <a:r>
              <a:rPr lang="es-ES" sz="2100" b="1" i="1" dirty="0" smtClean="0">
                <a:solidFill>
                  <a:srgbClr val="1F497D"/>
                </a:solidFill>
                <a:latin typeface="Calibri" pitchFamily="34" charset="0"/>
              </a:rPr>
              <a:t> </a:t>
            </a:r>
            <a:r>
              <a:rPr lang="es-ES" sz="2100" b="1" i="1" dirty="0" err="1" smtClean="0">
                <a:solidFill>
                  <a:srgbClr val="1F497D"/>
                </a:solidFill>
                <a:latin typeface="Calibri" pitchFamily="34" charset="0"/>
              </a:rPr>
              <a:t>telescope</a:t>
            </a:r>
            <a:r>
              <a:rPr lang="es-ES" sz="2100" b="1" i="1" dirty="0" smtClean="0">
                <a:solidFill>
                  <a:srgbClr val="1F497D"/>
                </a:solidFill>
                <a:latin typeface="Calibri" pitchFamily="34" charset="0"/>
              </a:rPr>
              <a:t>, </a:t>
            </a:r>
            <a:br>
              <a:rPr lang="es-ES" sz="2100" b="1" i="1" dirty="0" smtClean="0">
                <a:solidFill>
                  <a:srgbClr val="1F497D"/>
                </a:solidFill>
                <a:latin typeface="Calibri" pitchFamily="34" charset="0"/>
              </a:rPr>
            </a:br>
            <a:r>
              <a:rPr lang="es-ES" sz="2100" dirty="0" err="1" smtClean="0">
                <a:solidFill>
                  <a:srgbClr val="1F497D"/>
                </a:solidFill>
                <a:latin typeface="Calibri" pitchFamily="34" charset="0"/>
              </a:rPr>
              <a:t>will</a:t>
            </a:r>
            <a:r>
              <a:rPr lang="es-ES" sz="2100" dirty="0" smtClean="0">
                <a:solidFill>
                  <a:srgbClr val="1F497D"/>
                </a:solidFill>
                <a:latin typeface="Calibri" pitchFamily="34" charset="0"/>
              </a:rPr>
              <a:t> </a:t>
            </a:r>
            <a:r>
              <a:rPr lang="es-ES" sz="2100" dirty="0">
                <a:solidFill>
                  <a:srgbClr val="1F497D"/>
                </a:solidFill>
                <a:latin typeface="Calibri" pitchFamily="34" charset="0"/>
              </a:rPr>
              <a:t>be </a:t>
            </a:r>
            <a:r>
              <a:rPr lang="es-ES" sz="2100" dirty="0" err="1">
                <a:solidFill>
                  <a:srgbClr val="1F497D"/>
                </a:solidFill>
                <a:latin typeface="Calibri" pitchFamily="34" charset="0"/>
              </a:rPr>
              <a:t>ready</a:t>
            </a:r>
            <a:r>
              <a:rPr lang="es-ES" sz="2100" dirty="0">
                <a:solidFill>
                  <a:srgbClr val="1F497D"/>
                </a:solidFill>
                <a:latin typeface="Calibri" pitchFamily="34" charset="0"/>
              </a:rPr>
              <a:t> </a:t>
            </a:r>
            <a:r>
              <a:rPr lang="es-ES" sz="2100" dirty="0" err="1">
                <a:solidFill>
                  <a:srgbClr val="1F497D"/>
                </a:solidFill>
                <a:latin typeface="Calibri" pitchFamily="34" charset="0"/>
              </a:rPr>
              <a:t>for</a:t>
            </a:r>
            <a:r>
              <a:rPr lang="es-ES" sz="2100" dirty="0">
                <a:solidFill>
                  <a:srgbClr val="1F497D"/>
                </a:solidFill>
                <a:latin typeface="Calibri" pitchFamily="34" charset="0"/>
              </a:rPr>
              <a:t> </a:t>
            </a:r>
            <a:r>
              <a:rPr lang="es-ES" sz="2100" dirty="0" err="1" smtClean="0">
                <a:solidFill>
                  <a:srgbClr val="1F497D"/>
                </a:solidFill>
                <a:latin typeface="Calibri" pitchFamily="34" charset="0"/>
              </a:rPr>
              <a:t>your</a:t>
            </a:r>
            <a:r>
              <a:rPr lang="es-ES" sz="2100" dirty="0" smtClean="0">
                <a:solidFill>
                  <a:srgbClr val="1F497D"/>
                </a:solidFill>
                <a:latin typeface="Calibri" pitchFamily="34" charset="0"/>
              </a:rPr>
              <a:t> AGN </a:t>
            </a:r>
            <a:r>
              <a:rPr lang="es-ES" sz="2100" dirty="0" err="1" smtClean="0">
                <a:solidFill>
                  <a:srgbClr val="1F497D"/>
                </a:solidFill>
                <a:latin typeface="Calibri" pitchFamily="34" charset="0"/>
              </a:rPr>
              <a:t>science</a:t>
            </a:r>
            <a:r>
              <a:rPr lang="es-ES" sz="2100" dirty="0" smtClean="0">
                <a:solidFill>
                  <a:srgbClr val="1F497D"/>
                </a:solidFill>
                <a:latin typeface="Calibri" pitchFamily="34" charset="0"/>
              </a:rPr>
              <a:t> </a:t>
            </a:r>
            <a:r>
              <a:rPr lang="es-ES" sz="2100" dirty="0">
                <a:solidFill>
                  <a:srgbClr val="1F497D"/>
                </a:solidFill>
                <a:latin typeface="Calibri" pitchFamily="34" charset="0"/>
              </a:rPr>
              <a:t/>
            </a:r>
            <a:br>
              <a:rPr lang="es-ES" sz="2100" dirty="0">
                <a:solidFill>
                  <a:srgbClr val="1F497D"/>
                </a:solidFill>
                <a:latin typeface="Calibri" pitchFamily="34" charset="0"/>
              </a:rPr>
            </a:br>
            <a:endParaRPr lang="es-ES" sz="2100" dirty="0">
              <a:solidFill>
                <a:srgbClr val="1F497D"/>
              </a:solidFill>
              <a:latin typeface="Calibri" pitchFamily="34" charset="0"/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7660367" y="4325651"/>
            <a:ext cx="1483633" cy="8067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3" r="6133"/>
          <a:stretch/>
        </p:blipFill>
        <p:spPr>
          <a:xfrm>
            <a:off x="6023426" y="3333919"/>
            <a:ext cx="2917372" cy="1658502"/>
          </a:xfrm>
          <a:prstGeom prst="rect">
            <a:avLst/>
          </a:prstGeom>
        </p:spPr>
      </p:pic>
      <p:pic>
        <p:nvPicPr>
          <p:cNvPr id="11" name="Imagen 15" descr="logo_ucm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005" y="3198694"/>
            <a:ext cx="988444" cy="1039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n 16" descr="logo-INAOE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832" y="3214405"/>
            <a:ext cx="991939" cy="969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n 17" descr="logo_IAA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0" t="7075" r="8118" b="2989"/>
          <a:stretch/>
        </p:blipFill>
        <p:spPr bwMode="auto">
          <a:xfrm>
            <a:off x="3935469" y="4343017"/>
            <a:ext cx="825215" cy="621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22" descr="Captura de pantalla 2011-09-24 a las 06.21.53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851" y="4223657"/>
            <a:ext cx="913492" cy="769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3222" y="159657"/>
            <a:ext cx="958452" cy="71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45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/>
          <p:cNvSpPr/>
          <p:nvPr/>
        </p:nvSpPr>
        <p:spPr>
          <a:xfrm>
            <a:off x="1247775" y="4368404"/>
            <a:ext cx="2095500" cy="7108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ángulo 18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2" name="Conector recto de flecha 21"/>
          <p:cNvCxnSpPr/>
          <p:nvPr/>
        </p:nvCxnSpPr>
        <p:spPr>
          <a:xfrm flipH="1" flipV="1">
            <a:off x="3628755" y="1696578"/>
            <a:ext cx="1864518" cy="241697"/>
          </a:xfrm>
          <a:prstGeom prst="straightConnector1">
            <a:avLst/>
          </a:prstGeom>
          <a:ln w="50800">
            <a:solidFill>
              <a:schemeClr val="bg1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ítulo 1"/>
          <p:cNvSpPr>
            <a:spLocks noGrp="1"/>
          </p:cNvSpPr>
          <p:nvPr>
            <p:ph type="title"/>
          </p:nvPr>
        </p:nvSpPr>
        <p:spPr>
          <a:xfrm>
            <a:off x="87155" y="1288871"/>
            <a:ext cx="2073115" cy="653654"/>
          </a:xfrm>
        </p:spPr>
        <p:txBody>
          <a:bodyPr/>
          <a:lstStyle/>
          <a:p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700" dirty="0">
                <a:latin typeface="Calibri" charset="0"/>
                <a:ea typeface="ＭＳ Ｐゴシック" charset="0"/>
                <a:cs typeface="ＭＳ Ｐゴシック" charset="0"/>
              </a:rPr>
              <a:t>MEGARA </a:t>
            </a:r>
            <a:r>
              <a:rPr lang="en-US" sz="2300" dirty="0" smtClean="0">
                <a:latin typeface="Calibri" charset="0"/>
                <a:ea typeface="ＭＳ Ｐゴシック" charset="0"/>
                <a:cs typeface="ＭＳ Ｐゴシック" charset="0"/>
              </a:rPr>
              <a:t>AIV</a:t>
            </a:r>
            <a:br>
              <a:rPr lang="en-US" sz="2300" dirty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dirty="0" smtClean="0">
                <a:latin typeface="Calibri" charset="0"/>
                <a:ea typeface="ＭＳ Ｐゴシック" charset="0"/>
                <a:cs typeface="ＭＳ Ｐゴシック" charset="0"/>
              </a:rPr>
              <a:t>AIV of the MEGARA </a:t>
            </a:r>
            <a:r>
              <a:rPr lang="en-US" sz="2100" b="0" smtClean="0">
                <a:latin typeface="Calibri" charset="0"/>
                <a:ea typeface="ＭＳ Ｐゴシック" charset="0"/>
                <a:cs typeface="ＭＳ Ｐゴシック" charset="0"/>
              </a:rPr>
              <a:t>spectrograph </a:t>
            </a:r>
            <a:br>
              <a:rPr lang="en-US" sz="2100" b="0" smtClean="0">
                <a:latin typeface="Calibri" charset="0"/>
                <a:ea typeface="ＭＳ Ｐゴシック" charset="0"/>
                <a:cs typeface="ＭＳ Ｐゴシック" charset="0"/>
              </a:rPr>
            </a:br>
            <a:r>
              <a:rPr lang="en-US" sz="2100" b="0" smtClean="0">
                <a:latin typeface="Calibri" charset="0"/>
                <a:ea typeface="ＭＳ Ｐゴシック" charset="0"/>
                <a:cs typeface="ＭＳ Ｐゴシック" charset="0"/>
              </a:rPr>
              <a:t>in 1 minute</a:t>
            </a:r>
            <a:endParaRPr lang="en-US" sz="2700" b="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0" y="4391902"/>
            <a:ext cx="2021305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1" name="Imagen 20" descr="megara_logo.gif"/>
          <p:cNvPicPr>
            <a:picLocks noChangeAspect="1"/>
          </p:cNvPicPr>
          <p:nvPr/>
        </p:nvPicPr>
        <p:blipFill>
          <a:blip r:embed="rId5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pic>
        <p:nvPicPr>
          <p:cNvPr id="4" name="AI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86000" y="0"/>
            <a:ext cx="6858000" cy="5143500"/>
          </a:xfrm>
          <a:prstGeom prst="rect">
            <a:avLst/>
          </a:prstGeom>
        </p:spPr>
      </p:pic>
      <p:sp>
        <p:nvSpPr>
          <p:cNvPr id="3" name="Elipse 2"/>
          <p:cNvSpPr/>
          <p:nvPr/>
        </p:nvSpPr>
        <p:spPr>
          <a:xfrm>
            <a:off x="8380072" y="115742"/>
            <a:ext cx="648183" cy="648182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0020" y="57870"/>
            <a:ext cx="1026694" cy="77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3053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3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ángulo 38"/>
          <p:cNvSpPr/>
          <p:nvPr/>
        </p:nvSpPr>
        <p:spPr>
          <a:xfrm>
            <a:off x="0" y="4391902"/>
            <a:ext cx="2759242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ángulo 46"/>
          <p:cNvSpPr/>
          <p:nvPr/>
        </p:nvSpPr>
        <p:spPr>
          <a:xfrm>
            <a:off x="1143001" y="3983558"/>
            <a:ext cx="1897856" cy="10858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44" name="Título 1"/>
          <p:cNvSpPr>
            <a:spLocks noGrp="1"/>
          </p:cNvSpPr>
          <p:nvPr>
            <p:ph type="title"/>
          </p:nvPr>
        </p:nvSpPr>
        <p:spPr>
          <a:xfrm>
            <a:off x="1354718" y="-100234"/>
            <a:ext cx="6172200" cy="653654"/>
          </a:xfrm>
        </p:spPr>
        <p:txBody>
          <a:bodyPr/>
          <a:lstStyle/>
          <a:p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MEGARA Consortium</a:t>
            </a:r>
          </a:p>
        </p:txBody>
      </p:sp>
      <p:pic>
        <p:nvPicPr>
          <p:cNvPr id="10245" name="Imagen 15" descr="logo_ucm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839" y="1523099"/>
            <a:ext cx="876300" cy="921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Imagen 16" descr="logo-INAO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175" y="1523099"/>
            <a:ext cx="942975" cy="921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7" name="Agrupar 24"/>
          <p:cNvGrpSpPr>
            <a:grpSpLocks noChangeAspect="1"/>
          </p:cNvGrpSpPr>
          <p:nvPr/>
        </p:nvGrpSpPr>
        <p:grpSpPr bwMode="auto">
          <a:xfrm>
            <a:off x="4592536" y="1610014"/>
            <a:ext cx="1370410" cy="881063"/>
            <a:chOff x="4203700" y="3168714"/>
            <a:chExt cx="2166840" cy="1391941"/>
          </a:xfrm>
        </p:grpSpPr>
        <p:pic>
          <p:nvPicPr>
            <p:cNvPr id="10277" name="Imagen 17" descr="logo_IAA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00"/>
            <a:stretch>
              <a:fillRect/>
            </a:stretch>
          </p:blipFill>
          <p:spPr bwMode="auto">
            <a:xfrm>
              <a:off x="4597400" y="3180061"/>
              <a:ext cx="1625659" cy="1236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Rectángulo 18"/>
            <p:cNvSpPr/>
            <p:nvPr/>
          </p:nvSpPr>
          <p:spPr>
            <a:xfrm flipV="1">
              <a:off x="6074976" y="3168714"/>
              <a:ext cx="295564" cy="13919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Rectángulo 19"/>
            <p:cNvSpPr/>
            <p:nvPr/>
          </p:nvSpPr>
          <p:spPr>
            <a:xfrm flipV="1">
              <a:off x="4339245" y="4365423"/>
              <a:ext cx="1884454" cy="1786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ángulo 21"/>
            <p:cNvSpPr/>
            <p:nvPr/>
          </p:nvSpPr>
          <p:spPr>
            <a:xfrm flipV="1">
              <a:off x="4203700" y="3168714"/>
              <a:ext cx="1882571" cy="413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10248" name="Marcador de contenido 2"/>
          <p:cNvSpPr txBox="1">
            <a:spLocks/>
          </p:cNvSpPr>
          <p:nvPr/>
        </p:nvSpPr>
        <p:spPr bwMode="auto">
          <a:xfrm>
            <a:off x="1379620" y="2453339"/>
            <a:ext cx="2053389" cy="163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41313" indent="-3413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1">
              <a:spcBef>
                <a:spcPct val="20000"/>
              </a:spcBef>
              <a:spcAft>
                <a:spcPts val="450"/>
              </a:spcAft>
            </a:pPr>
            <a:r>
              <a:rPr lang="en-GB" sz="1300" dirty="0" smtClean="0">
                <a:solidFill>
                  <a:schemeClr val="tx2"/>
                </a:solidFill>
                <a:latin typeface="Calibri" charset="0"/>
              </a:rPr>
              <a:t>Management</a:t>
            </a:r>
            <a:endParaRPr lang="en-GB" sz="1300" dirty="0">
              <a:solidFill>
                <a:schemeClr val="tx2"/>
              </a:solidFill>
              <a:latin typeface="Calibri" charset="0"/>
            </a:endParaRP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r>
              <a:rPr lang="en-GB" sz="1300" dirty="0">
                <a:solidFill>
                  <a:schemeClr val="tx2"/>
                </a:solidFill>
                <a:latin typeface="Calibri" charset="0"/>
              </a:rPr>
              <a:t>Optical Bundles</a:t>
            </a: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r>
              <a:rPr lang="en-GB" sz="1300" dirty="0">
                <a:solidFill>
                  <a:schemeClr val="tx2"/>
                </a:solidFill>
                <a:latin typeface="Calibri" charset="0"/>
              </a:rPr>
              <a:t>Spectrograph &amp; CCD</a:t>
            </a: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r>
              <a:rPr lang="en-GB" sz="1300" dirty="0">
                <a:solidFill>
                  <a:schemeClr val="tx2"/>
                </a:solidFill>
                <a:latin typeface="Calibri" charset="0"/>
              </a:rPr>
              <a:t>Control System-1</a:t>
            </a:r>
          </a:p>
          <a:p>
            <a:pPr lvl="1">
              <a:spcBef>
                <a:spcPct val="20000"/>
              </a:spcBef>
            </a:pPr>
            <a:r>
              <a:rPr lang="en-GB" sz="1300" b="1" dirty="0" err="1" smtClean="0">
                <a:solidFill>
                  <a:schemeClr val="tx2"/>
                </a:solidFill>
                <a:latin typeface="Calibri" charset="0"/>
              </a:rPr>
              <a:t>Repres</a:t>
            </a:r>
            <a:r>
              <a:rPr lang="en-GB" sz="1300" b="1" dirty="0" smtClean="0">
                <a:solidFill>
                  <a:schemeClr val="tx2"/>
                </a:solidFill>
                <a:latin typeface="Calibri" charset="0"/>
              </a:rPr>
              <a:t>.: J</a:t>
            </a:r>
            <a:r>
              <a:rPr lang="en-GB" sz="1300" b="1" dirty="0">
                <a:solidFill>
                  <a:schemeClr val="tx2"/>
                </a:solidFill>
                <a:latin typeface="Calibri" charset="0"/>
              </a:rPr>
              <a:t>. </a:t>
            </a:r>
            <a:r>
              <a:rPr lang="en-GB" sz="1300" b="1" dirty="0" err="1">
                <a:solidFill>
                  <a:schemeClr val="tx2"/>
                </a:solidFill>
                <a:latin typeface="Calibri" charset="0"/>
              </a:rPr>
              <a:t>Gallego</a:t>
            </a:r>
            <a:endParaRPr lang="en-GB" sz="1300" b="1" dirty="0">
              <a:solidFill>
                <a:schemeClr val="tx2"/>
              </a:solidFill>
              <a:latin typeface="Calibri" charset="0"/>
            </a:endParaRPr>
          </a:p>
        </p:txBody>
      </p:sp>
      <p:sp>
        <p:nvSpPr>
          <p:cNvPr id="10249" name="Marcador de contenido 2"/>
          <p:cNvSpPr txBox="1">
            <a:spLocks/>
          </p:cNvSpPr>
          <p:nvPr/>
        </p:nvSpPr>
        <p:spPr bwMode="auto">
          <a:xfrm>
            <a:off x="3132650" y="2448125"/>
            <a:ext cx="1631855" cy="1625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41313" indent="-3413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1">
              <a:spcBef>
                <a:spcPct val="20000"/>
              </a:spcBef>
              <a:spcAft>
                <a:spcPts val="450"/>
              </a:spcAft>
            </a:pPr>
            <a:r>
              <a:rPr lang="en-GB" sz="1300" dirty="0">
                <a:solidFill>
                  <a:schemeClr val="tx2"/>
                </a:solidFill>
                <a:latin typeface="Calibri" charset="0"/>
              </a:rPr>
              <a:t>Optics manufac.</a:t>
            </a: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r>
              <a:rPr lang="en-GB" sz="1300" dirty="0" err="1">
                <a:solidFill>
                  <a:schemeClr val="tx2"/>
                </a:solidFill>
                <a:latin typeface="Calibri" charset="0"/>
              </a:rPr>
              <a:t>Opto</a:t>
            </a:r>
            <a:r>
              <a:rPr lang="en-GB" sz="1300" dirty="0">
                <a:solidFill>
                  <a:schemeClr val="tx2"/>
                </a:solidFill>
                <a:latin typeface="Calibri" charset="0"/>
              </a:rPr>
              <a:t>-mech. manuf.</a:t>
            </a: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r>
              <a:rPr lang="en-GB" sz="1300" dirty="0" smtClean="0">
                <a:solidFill>
                  <a:schemeClr val="tx2"/>
                </a:solidFill>
                <a:latin typeface="Calibri" charset="0"/>
              </a:rPr>
              <a:t>Cryostat</a:t>
            </a:r>
            <a:endParaRPr lang="en-GB" sz="1300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lvl="1">
              <a:spcBef>
                <a:spcPct val="20000"/>
              </a:spcBef>
            </a:pPr>
            <a:r>
              <a:rPr lang="en-GB" sz="1300" b="1" dirty="0" err="1" smtClean="0">
                <a:solidFill>
                  <a:schemeClr val="tx2"/>
                </a:solidFill>
                <a:latin typeface="Calibri" charset="0"/>
                <a:cs typeface="Calibri" charset="0"/>
              </a:rPr>
              <a:t>Repres</a:t>
            </a:r>
            <a:r>
              <a:rPr lang="en-GB" sz="1300" b="1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.:</a:t>
            </a:r>
            <a:r>
              <a:rPr lang="en-GB" sz="1300" b="1" dirty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GB" sz="1300" b="1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E</a:t>
            </a:r>
            <a:r>
              <a:rPr lang="en-GB" sz="1300" b="1" dirty="0">
                <a:solidFill>
                  <a:schemeClr val="tx2"/>
                </a:solidFill>
                <a:latin typeface="Calibri" charset="0"/>
                <a:cs typeface="Calibri" charset="0"/>
              </a:rPr>
              <a:t>. Carrasco</a:t>
            </a: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</p:txBody>
      </p:sp>
      <p:sp>
        <p:nvSpPr>
          <p:cNvPr id="10250" name="Marcador de contenido 2"/>
          <p:cNvSpPr txBox="1">
            <a:spLocks/>
          </p:cNvSpPr>
          <p:nvPr/>
        </p:nvSpPr>
        <p:spPr bwMode="auto">
          <a:xfrm>
            <a:off x="4765177" y="2448125"/>
            <a:ext cx="1780002" cy="1625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41313" indent="-3413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1">
              <a:spcBef>
                <a:spcPct val="20000"/>
              </a:spcBef>
              <a:spcAft>
                <a:spcPts val="450"/>
              </a:spcAft>
            </a:pPr>
            <a:r>
              <a:rPr lang="en-GB" sz="1300" dirty="0">
                <a:solidFill>
                  <a:schemeClr val="tx2"/>
                </a:solidFill>
                <a:latin typeface="Calibri" charset="0"/>
              </a:rPr>
              <a:t>Control System-2</a:t>
            </a: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  <a:p>
            <a:pPr lvl="1">
              <a:spcBef>
                <a:spcPct val="20000"/>
              </a:spcBef>
            </a:pPr>
            <a:r>
              <a:rPr lang="en-GB" sz="1300" b="1" dirty="0" err="1" smtClean="0">
                <a:solidFill>
                  <a:schemeClr val="tx2"/>
                </a:solidFill>
                <a:latin typeface="Calibri" charset="0"/>
                <a:cs typeface="Calibri" charset="0"/>
              </a:rPr>
              <a:t>Repres</a:t>
            </a:r>
            <a:r>
              <a:rPr lang="en-GB" sz="1300" b="1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.:</a:t>
            </a:r>
            <a:r>
              <a:rPr lang="en-GB" sz="1300" b="1" dirty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GB" sz="1300" b="1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J</a:t>
            </a:r>
            <a:r>
              <a:rPr lang="en-GB" sz="1300" b="1" dirty="0">
                <a:solidFill>
                  <a:schemeClr val="tx2"/>
                </a:solidFill>
                <a:latin typeface="Calibri" charset="0"/>
                <a:cs typeface="Calibri" charset="0"/>
              </a:rPr>
              <a:t>. </a:t>
            </a:r>
            <a:r>
              <a:rPr lang="en-GB" sz="1300" b="1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Iglesias</a:t>
            </a:r>
            <a:endParaRPr lang="en-GB" sz="130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</p:txBody>
      </p:sp>
      <p:sp>
        <p:nvSpPr>
          <p:cNvPr id="10251" name="Marcador de contenido 2"/>
          <p:cNvSpPr txBox="1">
            <a:spLocks/>
          </p:cNvSpPr>
          <p:nvPr/>
        </p:nvSpPr>
        <p:spPr bwMode="auto">
          <a:xfrm>
            <a:off x="6364210" y="2448125"/>
            <a:ext cx="2629090" cy="1625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41313" indent="-34131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1">
              <a:spcBef>
                <a:spcPct val="20000"/>
              </a:spcBef>
              <a:spcAft>
                <a:spcPts val="450"/>
              </a:spcAft>
            </a:pPr>
            <a:r>
              <a:rPr lang="en-GB" sz="1300" dirty="0">
                <a:solidFill>
                  <a:schemeClr val="tx2"/>
                </a:solidFill>
                <a:latin typeface="Calibri" charset="0"/>
              </a:rPr>
              <a:t>Control System-3</a:t>
            </a: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  <a:p>
            <a:pPr lvl="1">
              <a:spcBef>
                <a:spcPct val="20000"/>
              </a:spcBef>
            </a:pPr>
            <a:r>
              <a:rPr lang="en-GB" sz="1300" b="1" dirty="0" err="1" smtClean="0">
                <a:solidFill>
                  <a:schemeClr val="tx2"/>
                </a:solidFill>
                <a:latin typeface="Calibri" charset="0"/>
                <a:cs typeface="Calibri" charset="0"/>
              </a:rPr>
              <a:t>Repres</a:t>
            </a:r>
            <a:r>
              <a:rPr lang="en-GB" sz="1300" b="1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.: R. </a:t>
            </a:r>
            <a:r>
              <a:rPr lang="en-GB" sz="1300" b="1" dirty="0" err="1" smtClean="0">
                <a:solidFill>
                  <a:schemeClr val="tx2"/>
                </a:solidFill>
                <a:latin typeface="Calibri" charset="0"/>
                <a:cs typeface="Calibri" charset="0"/>
              </a:rPr>
              <a:t>Cedazo</a:t>
            </a:r>
            <a:endParaRPr lang="en-GB" sz="1300" dirty="0">
              <a:solidFill>
                <a:schemeClr val="tx2"/>
              </a:solidFill>
              <a:latin typeface="Calibri" charset="0"/>
            </a:endParaRP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  <a:p>
            <a:pPr lvl="1">
              <a:spcBef>
                <a:spcPct val="20000"/>
              </a:spcBef>
              <a:spcAft>
                <a:spcPts val="450"/>
              </a:spcAft>
            </a:pPr>
            <a:endParaRPr lang="en-GB" sz="1300" dirty="0">
              <a:solidFill>
                <a:schemeClr val="tx2"/>
              </a:solidFill>
              <a:latin typeface="Calibri" charset="0"/>
            </a:endParaRPr>
          </a:p>
        </p:txBody>
      </p:sp>
      <p:sp>
        <p:nvSpPr>
          <p:cNvPr id="27" name="21 Rectángulo"/>
          <p:cNvSpPr>
            <a:spLocks noChangeArrowheads="1"/>
          </p:cNvSpPr>
          <p:nvPr/>
        </p:nvSpPr>
        <p:spPr bwMode="auto">
          <a:xfrm>
            <a:off x="3877539" y="532052"/>
            <a:ext cx="1104900" cy="373856"/>
          </a:xfrm>
          <a:prstGeom prst="rect">
            <a:avLst/>
          </a:prstGeom>
          <a:solidFill>
            <a:schemeClr val="bg1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38100" dir="18900000" algn="b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s-ES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UCM</a:t>
            </a:r>
          </a:p>
        </p:txBody>
      </p:sp>
      <p:sp>
        <p:nvSpPr>
          <p:cNvPr id="28" name="22 Rectángulo"/>
          <p:cNvSpPr>
            <a:spLocks noChangeArrowheads="1"/>
          </p:cNvSpPr>
          <p:nvPr/>
        </p:nvSpPr>
        <p:spPr bwMode="auto">
          <a:xfrm>
            <a:off x="3656458" y="1126660"/>
            <a:ext cx="34528" cy="34528"/>
          </a:xfrm>
          <a:prstGeom prst="rect">
            <a:avLst/>
          </a:prstGeom>
          <a:gradFill rotWithShape="1">
            <a:gsLst>
              <a:gs pos="0">
                <a:srgbClr val="3F80CD"/>
              </a:gs>
              <a:gs pos="100000">
                <a:srgbClr val="9BC1FF"/>
              </a:gs>
            </a:gsLst>
            <a:lin ang="162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s-E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23 Rectángulo"/>
          <p:cNvSpPr>
            <a:spLocks noChangeArrowheads="1"/>
          </p:cNvSpPr>
          <p:nvPr/>
        </p:nvSpPr>
        <p:spPr bwMode="auto">
          <a:xfrm>
            <a:off x="1324305" y="1042126"/>
            <a:ext cx="1275578" cy="392536"/>
          </a:xfrm>
          <a:prstGeom prst="rect">
            <a:avLst/>
          </a:prstGeom>
          <a:solidFill>
            <a:schemeClr val="bg1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38100" dir="18900000" algn="b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s-ES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UCM</a:t>
            </a:r>
          </a:p>
        </p:txBody>
      </p:sp>
      <p:sp>
        <p:nvSpPr>
          <p:cNvPr id="30" name="24 Rectángulo"/>
          <p:cNvSpPr>
            <a:spLocks noChangeArrowheads="1"/>
          </p:cNvSpPr>
          <p:nvPr/>
        </p:nvSpPr>
        <p:spPr bwMode="auto">
          <a:xfrm>
            <a:off x="2948151" y="1042125"/>
            <a:ext cx="1245476" cy="376771"/>
          </a:xfrm>
          <a:prstGeom prst="rect">
            <a:avLst/>
          </a:prstGeom>
          <a:solidFill>
            <a:schemeClr val="bg1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38100" dir="18900000" algn="b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s-ES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INAOE</a:t>
            </a:r>
          </a:p>
        </p:txBody>
      </p:sp>
      <p:sp>
        <p:nvSpPr>
          <p:cNvPr id="32" name="26 Rectángulo"/>
          <p:cNvSpPr>
            <a:spLocks noChangeArrowheads="1"/>
          </p:cNvSpPr>
          <p:nvPr/>
        </p:nvSpPr>
        <p:spPr bwMode="auto">
          <a:xfrm>
            <a:off x="6313164" y="1042125"/>
            <a:ext cx="1180952" cy="376771"/>
          </a:xfrm>
          <a:prstGeom prst="rect">
            <a:avLst/>
          </a:prstGeom>
          <a:solidFill>
            <a:schemeClr val="bg1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38100" dir="18900000" algn="b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s-ES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UPM</a:t>
            </a:r>
          </a:p>
        </p:txBody>
      </p:sp>
      <p:sp>
        <p:nvSpPr>
          <p:cNvPr id="35" name="29 CuadroTexto"/>
          <p:cNvSpPr txBox="1"/>
          <p:nvPr/>
        </p:nvSpPr>
        <p:spPr>
          <a:xfrm>
            <a:off x="5038447" y="534762"/>
            <a:ext cx="231339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dirty="0">
                <a:solidFill>
                  <a:schemeClr val="tx2"/>
                </a:solidFill>
                <a:latin typeface="+mn-lt"/>
                <a:ea typeface="ＭＳ Ｐゴシック" charset="-128"/>
                <a:cs typeface="+mn-cs"/>
              </a:rPr>
              <a:t>PI: Armando Gil de Paz</a:t>
            </a:r>
          </a:p>
        </p:txBody>
      </p:sp>
      <p:pic>
        <p:nvPicPr>
          <p:cNvPr id="10260" name="Imagen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394" y="1073081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Imagen 2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248" y="1071891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3" name="Imagen 2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728" y="1071891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4" name="Imagen 35" descr="Captura de pantalla 2010-07-09 a las 15.55.04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352" y="4463299"/>
            <a:ext cx="1237059" cy="560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5" name="CuadroTexto 38"/>
          <p:cNvSpPr txBox="1">
            <a:spLocks noChangeArrowheads="1"/>
          </p:cNvSpPr>
          <p:nvPr/>
        </p:nvSpPr>
        <p:spPr bwMode="auto">
          <a:xfrm>
            <a:off x="2000250" y="4122358"/>
            <a:ext cx="445651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650" b="1" dirty="0">
                <a:solidFill>
                  <a:schemeClr val="tx2"/>
                </a:solidFill>
                <a:latin typeface="Calibri" charset="0"/>
                <a:cs typeface="Calibri" charset="0"/>
              </a:rPr>
              <a:t>Participating companies &amp; associate partners: </a:t>
            </a:r>
          </a:p>
        </p:txBody>
      </p:sp>
      <p:pic>
        <p:nvPicPr>
          <p:cNvPr id="10266" name="Imagen 34" descr="Captura de pantalla 2010-07-09 a las 15.51.20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0" t="9937" r="7674"/>
          <a:stretch>
            <a:fillRect/>
          </a:stretch>
        </p:blipFill>
        <p:spPr bwMode="auto">
          <a:xfrm>
            <a:off x="2772859" y="4491205"/>
            <a:ext cx="726281" cy="565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9" name="Imagen 25" descr="Captura de pantalla 2010-07-19 a las 11.03.44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81" b="14909"/>
          <a:stretch>
            <a:fillRect/>
          </a:stretch>
        </p:blipFill>
        <p:spPr bwMode="auto">
          <a:xfrm>
            <a:off x="4499372" y="4581311"/>
            <a:ext cx="1179909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0" name="Imagen 4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87" r="33391" b="57454"/>
          <a:stretch>
            <a:fillRect/>
          </a:stretch>
        </p:blipFill>
        <p:spPr bwMode="auto">
          <a:xfrm>
            <a:off x="5738812" y="4581312"/>
            <a:ext cx="717947" cy="326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1" name="Imagen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69" y="4559666"/>
            <a:ext cx="889397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Rectángulo 42"/>
          <p:cNvSpPr/>
          <p:nvPr/>
        </p:nvSpPr>
        <p:spPr>
          <a:xfrm>
            <a:off x="565487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26 Rectángulo"/>
          <p:cNvSpPr>
            <a:spLocks noChangeArrowheads="1"/>
          </p:cNvSpPr>
          <p:nvPr/>
        </p:nvSpPr>
        <p:spPr bwMode="auto">
          <a:xfrm>
            <a:off x="4755040" y="1042126"/>
            <a:ext cx="1104900" cy="373856"/>
          </a:xfrm>
          <a:prstGeom prst="rect">
            <a:avLst/>
          </a:prstGeom>
          <a:solidFill>
            <a:schemeClr val="bg1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38100" dir="18900000" algn="b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s-ES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IAA</a:t>
            </a:r>
            <a:endParaRPr lang="es-ES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6" name="Imagen 2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001" y="1071891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Imagen 22" descr="Captura de pantalla 2011-09-24 a las 06.21.5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525" y="1596918"/>
            <a:ext cx="927497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n 1" descr="cio.gif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26" b="22120"/>
          <a:stretch/>
        </p:blipFill>
        <p:spPr>
          <a:xfrm>
            <a:off x="6657474" y="4545937"/>
            <a:ext cx="743218" cy="422549"/>
          </a:xfrm>
          <a:prstGeom prst="rect">
            <a:avLst/>
          </a:prstGeom>
        </p:spPr>
      </p:pic>
      <p:pic>
        <p:nvPicPr>
          <p:cNvPr id="41" name="Imagen 40" descr="megara_logo.gif"/>
          <p:cNvPicPr>
            <a:picLocks noChangeAspect="1"/>
          </p:cNvPicPr>
          <p:nvPr/>
        </p:nvPicPr>
        <p:blipFill>
          <a:blip r:embed="rId15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Imagen 4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sp>
        <p:nvSpPr>
          <p:cNvPr id="38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>
                <a:solidFill>
                  <a:srgbClr val="1F497D"/>
                </a:solidFill>
                <a:latin typeface="Calibri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14458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/>
        </p:nvSpPr>
        <p:spPr>
          <a:xfrm>
            <a:off x="0" y="4391902"/>
            <a:ext cx="2759242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Rectángulo 25"/>
          <p:cNvSpPr/>
          <p:nvPr/>
        </p:nvSpPr>
        <p:spPr>
          <a:xfrm>
            <a:off x="1047061" y="2084890"/>
            <a:ext cx="1897856" cy="10858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" name="Imagen 2" descr="pa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67" y="1537223"/>
            <a:ext cx="7987857" cy="2775124"/>
          </a:xfrm>
          <a:prstGeom prst="rect">
            <a:avLst/>
          </a:prstGeom>
        </p:spPr>
      </p:pic>
      <p:sp>
        <p:nvSpPr>
          <p:cNvPr id="31" name="Rectángulo 30"/>
          <p:cNvSpPr/>
          <p:nvPr/>
        </p:nvSpPr>
        <p:spPr>
          <a:xfrm>
            <a:off x="1143000" y="41672"/>
            <a:ext cx="1176338" cy="652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311" name="CuadroTexto 35"/>
          <p:cNvSpPr txBox="1">
            <a:spLocks noChangeArrowheads="1"/>
          </p:cNvSpPr>
          <p:nvPr/>
        </p:nvSpPr>
        <p:spPr bwMode="auto">
          <a:xfrm>
            <a:off x="2458641" y="126207"/>
            <a:ext cx="39957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b="1">
                <a:solidFill>
                  <a:schemeClr val="tx2"/>
                </a:solidFill>
                <a:latin typeface="Calibri" charset="0"/>
                <a:cs typeface="Calibri" charset="0"/>
              </a:rPr>
              <a:t>MEGARA Instrument Team</a:t>
            </a:r>
            <a:endParaRPr lang="en-US">
              <a:solidFill>
                <a:schemeClr val="tx2"/>
              </a:solidFill>
              <a:latin typeface="Calibri" charset="0"/>
              <a:cs typeface="Calibri" charset="0"/>
            </a:endParaRPr>
          </a:p>
        </p:txBody>
      </p:sp>
      <p:pic>
        <p:nvPicPr>
          <p:cNvPr id="12312" name="Imagen 40" descr="megara_logo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CuadroTexto 12"/>
          <p:cNvSpPr txBox="1">
            <a:spLocks noChangeArrowheads="1"/>
          </p:cNvSpPr>
          <p:nvPr/>
        </p:nvSpPr>
        <p:spPr bwMode="auto">
          <a:xfrm>
            <a:off x="2124358" y="726590"/>
            <a:ext cx="4729162" cy="646331"/>
          </a:xfrm>
          <a:prstGeom prst="rect">
            <a:avLst/>
          </a:prstGeom>
          <a:solidFill>
            <a:schemeClr val="tx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950" i="1" dirty="0">
                <a:solidFill>
                  <a:schemeClr val="bg1"/>
                </a:solidFill>
                <a:latin typeface="Calibri" charset="0"/>
                <a:cs typeface="Calibri" charset="0"/>
              </a:rPr>
              <a:t>“Pre-Laboratory acceptance” </a:t>
            </a:r>
            <a:r>
              <a:rPr lang="en-US" sz="1950" b="1" dirty="0">
                <a:solidFill>
                  <a:schemeClr val="bg1"/>
                </a:solidFill>
                <a:latin typeface="Calibri" charset="0"/>
                <a:cs typeface="Calibri" charset="0"/>
              </a:rPr>
              <a:t>review</a:t>
            </a:r>
            <a:br>
              <a:rPr lang="en-US" sz="1950" b="1" dirty="0">
                <a:solidFill>
                  <a:schemeClr val="bg1"/>
                </a:solidFill>
                <a:latin typeface="Calibri" charset="0"/>
                <a:cs typeface="Calibri" charset="0"/>
              </a:rPr>
            </a:br>
            <a:r>
              <a:rPr lang="en-US" sz="1650" b="1" dirty="0">
                <a:solidFill>
                  <a:schemeClr val="bg1"/>
                </a:solidFill>
                <a:latin typeface="Calibri" charset="0"/>
                <a:cs typeface="Calibri" charset="0"/>
              </a:rPr>
              <a:t>Madrid,  February 25</a:t>
            </a:r>
            <a:r>
              <a:rPr lang="en-US" sz="1650" b="1" baseline="30000" dirty="0">
                <a:solidFill>
                  <a:schemeClr val="bg1"/>
                </a:solidFill>
                <a:latin typeface="Calibri" charset="0"/>
                <a:cs typeface="Calibri" charset="0"/>
              </a:rPr>
              <a:t>th</a:t>
            </a:r>
            <a:r>
              <a:rPr lang="en-US" sz="1650" b="1" dirty="0">
                <a:solidFill>
                  <a:schemeClr val="bg1"/>
                </a:solidFill>
                <a:latin typeface="Calibri" charset="0"/>
                <a:cs typeface="Calibri" charset="0"/>
              </a:rPr>
              <a:t>-27</a:t>
            </a:r>
            <a:r>
              <a:rPr lang="en-US" sz="1650" b="1" baseline="30000" dirty="0">
                <a:solidFill>
                  <a:schemeClr val="bg1"/>
                </a:solidFill>
                <a:latin typeface="Calibri" charset="0"/>
                <a:cs typeface="Calibri" charset="0"/>
              </a:rPr>
              <a:t>th</a:t>
            </a:r>
            <a:r>
              <a:rPr lang="en-US" sz="1650" b="1" dirty="0">
                <a:solidFill>
                  <a:schemeClr val="bg1"/>
                </a:solidFill>
                <a:latin typeface="Calibri" charset="0"/>
                <a:cs typeface="Calibri" charset="0"/>
              </a:rPr>
              <a:t> 2015</a:t>
            </a:r>
          </a:p>
        </p:txBody>
      </p:sp>
      <p:sp>
        <p:nvSpPr>
          <p:cNvPr id="10" name="Rectángulo 9"/>
          <p:cNvSpPr/>
          <p:nvPr/>
        </p:nvSpPr>
        <p:spPr>
          <a:xfrm>
            <a:off x="1162050" y="4536281"/>
            <a:ext cx="1927163" cy="5774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CuadroTexto 1"/>
          <p:cNvSpPr txBox="1"/>
          <p:nvPr/>
        </p:nvSpPr>
        <p:spPr>
          <a:xfrm>
            <a:off x="510989" y="4295585"/>
            <a:ext cx="8014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i="1" dirty="0" err="1" smtClean="0"/>
              <a:t>Missed</a:t>
            </a:r>
            <a:r>
              <a:rPr lang="es-ES" sz="1600" i="1" dirty="0" smtClean="0"/>
              <a:t> </a:t>
            </a:r>
            <a:r>
              <a:rPr lang="es-ES" sz="1600" i="1" dirty="0" err="1" smtClean="0"/>
              <a:t>the</a:t>
            </a:r>
            <a:r>
              <a:rPr lang="es-ES" sz="1600" i="1" dirty="0" smtClean="0"/>
              <a:t> </a:t>
            </a:r>
            <a:r>
              <a:rPr lang="es-ES" sz="1600" i="1" dirty="0" err="1" smtClean="0"/>
              <a:t>photo</a:t>
            </a:r>
            <a:r>
              <a:rPr lang="es-ES" sz="1600" i="1" dirty="0" smtClean="0"/>
              <a:t>: </a:t>
            </a:r>
            <a:r>
              <a:rPr lang="es-ES" sz="1200" dirty="0"/>
              <a:t>J. M. de la Cruz, P. Gómez, S. E. San Román, F. M. Sánchez, J. M. Vílchez, I. Martínez-Delgado, M. Maldonado, J. L. Avilés, + INAOE &amp; CIO </a:t>
            </a:r>
            <a:r>
              <a:rPr lang="es-ES" sz="1200" dirty="0" err="1"/>
              <a:t>technical</a:t>
            </a:r>
            <a:r>
              <a:rPr lang="es-ES" sz="1200" dirty="0"/>
              <a:t> </a:t>
            </a:r>
            <a:r>
              <a:rPr lang="es-ES" sz="1200" dirty="0" err="1"/>
              <a:t>personnel</a:t>
            </a:r>
            <a:r>
              <a:rPr lang="es-ES" sz="1200" dirty="0"/>
              <a:t>. 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sp>
        <p:nvSpPr>
          <p:cNvPr id="15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6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  <p:sp>
        <p:nvSpPr>
          <p:cNvPr id="16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17466028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Rectángulo 138"/>
          <p:cNvSpPr/>
          <p:nvPr/>
        </p:nvSpPr>
        <p:spPr>
          <a:xfrm>
            <a:off x="0" y="4391902"/>
            <a:ext cx="2759242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" name="Rectángulo 111"/>
          <p:cNvSpPr/>
          <p:nvPr/>
        </p:nvSpPr>
        <p:spPr>
          <a:xfrm>
            <a:off x="1268821" y="3993356"/>
            <a:ext cx="2062163" cy="10858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6" name="Rectángulo 105"/>
          <p:cNvSpPr/>
          <p:nvPr/>
        </p:nvSpPr>
        <p:spPr>
          <a:xfrm>
            <a:off x="7156848" y="0"/>
            <a:ext cx="844153" cy="8191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1" name="Rectángulo 100"/>
          <p:cNvSpPr/>
          <p:nvPr/>
        </p:nvSpPr>
        <p:spPr>
          <a:xfrm>
            <a:off x="1388269" y="42863"/>
            <a:ext cx="844154" cy="8191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4340" name="Imagen 14" descr="Captura de pantalla 2010-07-09 a las 16.07.2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54"/>
          <a:stretch>
            <a:fillRect/>
          </a:stretch>
        </p:blipFill>
        <p:spPr bwMode="auto">
          <a:xfrm>
            <a:off x="3504815" y="429816"/>
            <a:ext cx="1563291" cy="2613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Imagen 15" descr="Captura de pantalla 2010-07-09 a las 16.07.3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95"/>
          <a:stretch>
            <a:fillRect/>
          </a:stretch>
        </p:blipFill>
        <p:spPr bwMode="auto">
          <a:xfrm>
            <a:off x="3503625" y="3044429"/>
            <a:ext cx="1389459" cy="988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Imagen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853" y="623887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Imagen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066" y="1014412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Imagen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210" y="1197769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Imagen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591" y="1754981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Imagen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210" y="2133600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Imagen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685" y="2505075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9" name="Imagen 22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066" y="3863578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0" name="Imagen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066" y="834628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1" name="Imagen 25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853" y="435769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Imagen 2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662" y="816769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Imagen 27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662" y="1002506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Imagen 28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853" y="1195387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5" name="Imagen 29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091" y="1381125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6" name="Imagen 30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091" y="1566862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7" name="Imagen 31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281" y="1759744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Imagen 32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853" y="1959769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Imagen 3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853" y="2145506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0" name="Imagen 3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235" y="2338387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1" name="Imagen 35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235" y="2526507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2" name="Imagen 3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853" y="2709863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3" name="Imagen 37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044" y="2902744"/>
            <a:ext cx="233363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4" name="Imagen 38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853" y="3086101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5" name="Imagen 39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37" y="439341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6" name="Imagen 40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019" y="632222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7" name="Imagen 41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210" y="1395412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8" name="Imagen 42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019" y="1578769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9" name="Imagen 4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019" y="3287316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0" name="Imagen 4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37" y="3470672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1" name="Imagen 45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37" y="2888456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2" name="Imagen 4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447" y="3089672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3" name="Imagen 47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210" y="1950244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4" name="Imagen 48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447" y="2319338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5" name="Imagen 49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447" y="2693194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0" name="Rectángulo 149"/>
          <p:cNvSpPr/>
          <p:nvPr/>
        </p:nvSpPr>
        <p:spPr>
          <a:xfrm>
            <a:off x="5639607" y="3830241"/>
            <a:ext cx="215503" cy="2357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2" name="Rectángulo 151"/>
          <p:cNvSpPr/>
          <p:nvPr/>
        </p:nvSpPr>
        <p:spPr>
          <a:xfrm>
            <a:off x="1915331" y="2300288"/>
            <a:ext cx="447675" cy="1809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3" name="Rectángulo 152"/>
          <p:cNvSpPr/>
          <p:nvPr/>
        </p:nvSpPr>
        <p:spPr>
          <a:xfrm>
            <a:off x="1848656" y="2672954"/>
            <a:ext cx="447675" cy="1809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4" name="CuadroTexto 153"/>
          <p:cNvSpPr txBox="1"/>
          <p:nvPr/>
        </p:nvSpPr>
        <p:spPr>
          <a:xfrm>
            <a:off x="1156903" y="3224213"/>
            <a:ext cx="1863329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Manuel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Peimbert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381" name="Imagen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616" y="3286125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" name="CuadroTexto 155"/>
          <p:cNvSpPr txBox="1"/>
          <p:nvPr/>
        </p:nvSpPr>
        <p:spPr>
          <a:xfrm>
            <a:off x="2708120" y="3239691"/>
            <a:ext cx="68146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UNAM</a:t>
            </a:r>
          </a:p>
        </p:txBody>
      </p:sp>
      <p:sp>
        <p:nvSpPr>
          <p:cNvPr id="157" name="CuadroTexto 156"/>
          <p:cNvSpPr txBox="1"/>
          <p:nvPr/>
        </p:nvSpPr>
        <p:spPr>
          <a:xfrm>
            <a:off x="1156903" y="3424238"/>
            <a:ext cx="1863329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Silvia Torres-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Peimbert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384" name="Imagen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616" y="3486150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" name="CuadroTexto 158"/>
          <p:cNvSpPr txBox="1"/>
          <p:nvPr/>
        </p:nvSpPr>
        <p:spPr>
          <a:xfrm>
            <a:off x="2808300" y="3439716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UNAM</a:t>
            </a:r>
          </a:p>
        </p:txBody>
      </p:sp>
      <p:sp>
        <p:nvSpPr>
          <p:cNvPr id="160" name="CuadroTexto 159"/>
          <p:cNvSpPr txBox="1"/>
          <p:nvPr/>
        </p:nvSpPr>
        <p:spPr>
          <a:xfrm>
            <a:off x="1156903" y="3614738"/>
            <a:ext cx="1863329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Guillermo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Tenorio-Tagle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387" name="Imagen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616" y="3676650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2" name="CuadroTexto 161"/>
          <p:cNvSpPr txBox="1"/>
          <p:nvPr/>
        </p:nvSpPr>
        <p:spPr>
          <a:xfrm>
            <a:off x="2827350" y="3630216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INAOE</a:t>
            </a:r>
          </a:p>
        </p:txBody>
      </p:sp>
      <p:sp>
        <p:nvSpPr>
          <p:cNvPr id="163" name="CuadroTexto 162"/>
          <p:cNvSpPr txBox="1"/>
          <p:nvPr/>
        </p:nvSpPr>
        <p:spPr>
          <a:xfrm>
            <a:off x="1156903" y="3795713"/>
            <a:ext cx="1863329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Sergiy</a:t>
            </a: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Silich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390" name="Imagen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616" y="3857625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" name="CuadroTexto 164"/>
          <p:cNvSpPr txBox="1"/>
          <p:nvPr/>
        </p:nvSpPr>
        <p:spPr>
          <a:xfrm>
            <a:off x="2827350" y="3811191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INAOE</a:t>
            </a:r>
          </a:p>
        </p:txBody>
      </p:sp>
      <p:sp>
        <p:nvSpPr>
          <p:cNvPr id="166" name="CuadroTexto 165"/>
          <p:cNvSpPr txBox="1"/>
          <p:nvPr/>
        </p:nvSpPr>
        <p:spPr>
          <a:xfrm>
            <a:off x="3492909" y="4011216"/>
            <a:ext cx="1863329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Enrique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Pérez</a:t>
            </a: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 Montero</a:t>
            </a:r>
          </a:p>
        </p:txBody>
      </p:sp>
      <p:sp>
        <p:nvSpPr>
          <p:cNvPr id="167" name="CuadroTexto 166"/>
          <p:cNvSpPr txBox="1"/>
          <p:nvPr/>
        </p:nvSpPr>
        <p:spPr>
          <a:xfrm>
            <a:off x="5116921" y="4025504"/>
            <a:ext cx="596504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IAA</a:t>
            </a:r>
          </a:p>
        </p:txBody>
      </p:sp>
      <p:sp>
        <p:nvSpPr>
          <p:cNvPr id="168" name="CuadroTexto 167"/>
          <p:cNvSpPr txBox="1"/>
          <p:nvPr/>
        </p:nvSpPr>
        <p:spPr>
          <a:xfrm>
            <a:off x="1156903" y="3983831"/>
            <a:ext cx="1863329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Lino</a:t>
            </a: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Rodríguez</a:t>
            </a: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 Merino</a:t>
            </a:r>
          </a:p>
        </p:txBody>
      </p:sp>
      <p:pic>
        <p:nvPicPr>
          <p:cNvPr id="14395" name="Imagen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616" y="4045744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0" name="CuadroTexto 169"/>
          <p:cNvSpPr txBox="1"/>
          <p:nvPr/>
        </p:nvSpPr>
        <p:spPr>
          <a:xfrm>
            <a:off x="2827350" y="3999310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INAOE</a:t>
            </a:r>
          </a:p>
        </p:txBody>
      </p:sp>
      <p:pic>
        <p:nvPicPr>
          <p:cNvPr id="14397" name="Imagen 4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685" y="4050507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2" name="CuadroTexto 171"/>
          <p:cNvSpPr txBox="1"/>
          <p:nvPr/>
        </p:nvSpPr>
        <p:spPr>
          <a:xfrm>
            <a:off x="1156903" y="4175522"/>
            <a:ext cx="1863329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Fco</a:t>
            </a: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. M.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Sánchez</a:t>
            </a: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 Moreno</a:t>
            </a:r>
          </a:p>
        </p:txBody>
      </p:sp>
      <p:sp>
        <p:nvSpPr>
          <p:cNvPr id="173" name="CuadroTexto 172"/>
          <p:cNvSpPr txBox="1"/>
          <p:nvPr/>
        </p:nvSpPr>
        <p:spPr>
          <a:xfrm>
            <a:off x="2703525" y="4201716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UPM</a:t>
            </a:r>
          </a:p>
        </p:txBody>
      </p:sp>
      <p:pic>
        <p:nvPicPr>
          <p:cNvPr id="14400" name="Imagen 4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187" y="4236244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5" name="CuadroTexto 174"/>
          <p:cNvSpPr txBox="1"/>
          <p:nvPr/>
        </p:nvSpPr>
        <p:spPr>
          <a:xfrm>
            <a:off x="3494100" y="4200525"/>
            <a:ext cx="1863328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Rafael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Guzmán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6" name="CuadroTexto 175"/>
          <p:cNvSpPr txBox="1"/>
          <p:nvPr/>
        </p:nvSpPr>
        <p:spPr>
          <a:xfrm>
            <a:off x="5052628" y="4196954"/>
            <a:ext cx="596504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UF</a:t>
            </a:r>
          </a:p>
        </p:txBody>
      </p:sp>
      <p:pic>
        <p:nvPicPr>
          <p:cNvPr id="14403" name="Imagen 22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541" y="4237435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" name="CuadroTexto 177"/>
          <p:cNvSpPr txBox="1"/>
          <p:nvPr/>
        </p:nvSpPr>
        <p:spPr>
          <a:xfrm>
            <a:off x="3494100" y="4407694"/>
            <a:ext cx="1863328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Victor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Villar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9" name="CuadroTexto 178"/>
          <p:cNvSpPr txBox="1"/>
          <p:nvPr/>
        </p:nvSpPr>
        <p:spPr>
          <a:xfrm>
            <a:off x="5145496" y="4393406"/>
            <a:ext cx="596504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UCM</a:t>
            </a:r>
          </a:p>
        </p:txBody>
      </p:sp>
      <p:pic>
        <p:nvPicPr>
          <p:cNvPr id="14406" name="Imagen 4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160" y="4427935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1" name="CuadroTexto 180"/>
          <p:cNvSpPr txBox="1"/>
          <p:nvPr/>
        </p:nvSpPr>
        <p:spPr>
          <a:xfrm>
            <a:off x="1156903" y="4368404"/>
            <a:ext cx="1863329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Raquel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Cedazo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2" name="CuadroTexto 181"/>
          <p:cNvSpPr txBox="1"/>
          <p:nvPr/>
        </p:nvSpPr>
        <p:spPr>
          <a:xfrm>
            <a:off x="2703525" y="4394597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UPM</a:t>
            </a:r>
          </a:p>
        </p:txBody>
      </p:sp>
      <p:pic>
        <p:nvPicPr>
          <p:cNvPr id="14409" name="Imagen 4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187" y="4429126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" name="CuadroTexto 183"/>
          <p:cNvSpPr txBox="1"/>
          <p:nvPr/>
        </p:nvSpPr>
        <p:spPr>
          <a:xfrm>
            <a:off x="1156903" y="4569619"/>
            <a:ext cx="1863329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Esteban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González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5" name="CuadroTexto 184"/>
          <p:cNvSpPr txBox="1"/>
          <p:nvPr/>
        </p:nvSpPr>
        <p:spPr>
          <a:xfrm>
            <a:off x="2703525" y="4595813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UPM</a:t>
            </a:r>
          </a:p>
        </p:txBody>
      </p:sp>
      <p:pic>
        <p:nvPicPr>
          <p:cNvPr id="14412" name="Imagen 4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187" y="4630341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7" name="CuadroTexto 186"/>
          <p:cNvSpPr txBox="1"/>
          <p:nvPr/>
        </p:nvSpPr>
        <p:spPr>
          <a:xfrm>
            <a:off x="1156903" y="4779169"/>
            <a:ext cx="1863329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Fernando Serena</a:t>
            </a:r>
          </a:p>
        </p:txBody>
      </p:sp>
      <p:sp>
        <p:nvSpPr>
          <p:cNvPr id="188" name="CuadroTexto 187"/>
          <p:cNvSpPr txBox="1"/>
          <p:nvPr/>
        </p:nvSpPr>
        <p:spPr>
          <a:xfrm>
            <a:off x="2703525" y="4805363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UPM</a:t>
            </a:r>
          </a:p>
        </p:txBody>
      </p:sp>
      <p:pic>
        <p:nvPicPr>
          <p:cNvPr id="14415" name="Imagen 4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187" y="4839891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0" name="CuadroTexto 189"/>
          <p:cNvSpPr txBox="1"/>
          <p:nvPr/>
        </p:nvSpPr>
        <p:spPr>
          <a:xfrm>
            <a:off x="3488146" y="4608910"/>
            <a:ext cx="1863329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Antonio Cava</a:t>
            </a:r>
          </a:p>
        </p:txBody>
      </p:sp>
      <p:sp>
        <p:nvSpPr>
          <p:cNvPr id="191" name="CuadroTexto 190"/>
          <p:cNvSpPr txBox="1"/>
          <p:nvPr/>
        </p:nvSpPr>
        <p:spPr>
          <a:xfrm>
            <a:off x="5147878" y="4594622"/>
            <a:ext cx="596504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UCM</a:t>
            </a:r>
          </a:p>
        </p:txBody>
      </p:sp>
      <p:pic>
        <p:nvPicPr>
          <p:cNvPr id="14418" name="Imagen 4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206" y="4629151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" name="CuadroTexto 192"/>
          <p:cNvSpPr txBox="1"/>
          <p:nvPr/>
        </p:nvSpPr>
        <p:spPr>
          <a:xfrm>
            <a:off x="5825729" y="583406"/>
            <a:ext cx="1863328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Jorge Jiménez-Vicente </a:t>
            </a:r>
          </a:p>
        </p:txBody>
      </p:sp>
      <p:sp>
        <p:nvSpPr>
          <p:cNvPr id="194" name="CuadroTexto 193"/>
          <p:cNvSpPr txBox="1"/>
          <p:nvPr/>
        </p:nvSpPr>
        <p:spPr>
          <a:xfrm>
            <a:off x="7331869" y="579835"/>
            <a:ext cx="596504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UGR</a:t>
            </a:r>
          </a:p>
        </p:txBody>
      </p:sp>
      <p:pic>
        <p:nvPicPr>
          <p:cNvPr id="14421" name="Imagen 4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772" y="614363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6" name="CuadroTexto 195"/>
          <p:cNvSpPr txBox="1"/>
          <p:nvPr/>
        </p:nvSpPr>
        <p:spPr>
          <a:xfrm>
            <a:off x="3484575" y="4787504"/>
            <a:ext cx="1863328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Jaime Zamorano</a:t>
            </a:r>
          </a:p>
        </p:txBody>
      </p:sp>
      <p:sp>
        <p:nvSpPr>
          <p:cNvPr id="197" name="CuadroTexto 196"/>
          <p:cNvSpPr txBox="1"/>
          <p:nvPr/>
        </p:nvSpPr>
        <p:spPr>
          <a:xfrm>
            <a:off x="5146688" y="4793456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UCM</a:t>
            </a:r>
          </a:p>
        </p:txBody>
      </p:sp>
      <p:pic>
        <p:nvPicPr>
          <p:cNvPr id="14424" name="Imagen 4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541" y="4827985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1" name="CuadroTexto 200"/>
          <p:cNvSpPr txBox="1"/>
          <p:nvPr/>
        </p:nvSpPr>
        <p:spPr>
          <a:xfrm>
            <a:off x="5826919" y="395288"/>
            <a:ext cx="1863329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Jorge Sánchez-Almeida</a:t>
            </a:r>
          </a:p>
        </p:txBody>
      </p:sp>
      <p:sp>
        <p:nvSpPr>
          <p:cNvPr id="202" name="CuadroTexto 201"/>
          <p:cNvSpPr txBox="1"/>
          <p:nvPr/>
        </p:nvSpPr>
        <p:spPr>
          <a:xfrm>
            <a:off x="7294960" y="391716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IAC</a:t>
            </a:r>
          </a:p>
        </p:txBody>
      </p:sp>
      <p:pic>
        <p:nvPicPr>
          <p:cNvPr id="14427" name="Imagen 4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426244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28" name="Imagen 14" descr="Captura de pantalla 2010-07-09 a las 16.07.2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15" r="3735"/>
          <a:stretch>
            <a:fillRect/>
          </a:stretch>
        </p:blipFill>
        <p:spPr bwMode="auto">
          <a:xfrm>
            <a:off x="5378860" y="429816"/>
            <a:ext cx="394097" cy="2613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29" name="Imagen 13" descr="Captura de pantalla 2010-07-09 a las 16.07.2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98" r="3223"/>
          <a:stretch>
            <a:fillRect/>
          </a:stretch>
        </p:blipFill>
        <p:spPr bwMode="auto">
          <a:xfrm>
            <a:off x="2961891" y="420291"/>
            <a:ext cx="459581" cy="2853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30" name="Imagen 15" descr="Captura de pantalla 2010-07-09 a las 16.07.36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69" t="16385" r="1332"/>
          <a:stretch/>
        </p:blipFill>
        <p:spPr bwMode="auto">
          <a:xfrm>
            <a:off x="5394338" y="3227785"/>
            <a:ext cx="367903" cy="82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" name="CuadroTexto 109"/>
          <p:cNvSpPr txBox="1"/>
          <p:nvPr/>
        </p:nvSpPr>
        <p:spPr>
          <a:xfrm>
            <a:off x="5823348" y="765572"/>
            <a:ext cx="1863328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José Guichard </a:t>
            </a:r>
          </a:p>
        </p:txBody>
      </p:sp>
      <p:sp>
        <p:nvSpPr>
          <p:cNvPr id="111" name="CuadroTexto 110"/>
          <p:cNvSpPr txBox="1"/>
          <p:nvPr/>
        </p:nvSpPr>
        <p:spPr>
          <a:xfrm>
            <a:off x="7446169" y="772716"/>
            <a:ext cx="596504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INAOE</a:t>
            </a:r>
          </a:p>
        </p:txBody>
      </p:sp>
      <p:pic>
        <p:nvPicPr>
          <p:cNvPr id="14433" name="Imagen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801291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" name="CuadroTexto 113"/>
          <p:cNvSpPr txBox="1"/>
          <p:nvPr/>
        </p:nvSpPr>
        <p:spPr>
          <a:xfrm>
            <a:off x="5830491" y="966788"/>
            <a:ext cx="1863328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David Hughes </a:t>
            </a:r>
          </a:p>
        </p:txBody>
      </p:sp>
      <p:sp>
        <p:nvSpPr>
          <p:cNvPr id="115" name="CuadroTexto 114"/>
          <p:cNvSpPr txBox="1"/>
          <p:nvPr/>
        </p:nvSpPr>
        <p:spPr>
          <a:xfrm>
            <a:off x="5837635" y="1159669"/>
            <a:ext cx="1863328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Roberto Terlevich </a:t>
            </a:r>
          </a:p>
        </p:txBody>
      </p:sp>
      <p:sp>
        <p:nvSpPr>
          <p:cNvPr id="116" name="CuadroTexto 115"/>
          <p:cNvSpPr txBox="1"/>
          <p:nvPr/>
        </p:nvSpPr>
        <p:spPr>
          <a:xfrm>
            <a:off x="7443787" y="973931"/>
            <a:ext cx="596504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INAOE</a:t>
            </a:r>
          </a:p>
        </p:txBody>
      </p:sp>
      <p:pic>
        <p:nvPicPr>
          <p:cNvPr id="14437" name="Imagen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582" y="1002506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" name="CuadroTexto 117"/>
          <p:cNvSpPr txBox="1"/>
          <p:nvPr/>
        </p:nvSpPr>
        <p:spPr>
          <a:xfrm>
            <a:off x="7443787" y="1148954"/>
            <a:ext cx="596504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INAOE</a:t>
            </a:r>
          </a:p>
        </p:txBody>
      </p:sp>
      <p:pic>
        <p:nvPicPr>
          <p:cNvPr id="14439" name="Imagen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582" y="1187053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CuadroTexto 106"/>
          <p:cNvSpPr txBox="1"/>
          <p:nvPr/>
        </p:nvSpPr>
        <p:spPr>
          <a:xfrm>
            <a:off x="5838825" y="1348979"/>
            <a:ext cx="1863329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Elena Terlevich </a:t>
            </a:r>
          </a:p>
        </p:txBody>
      </p:sp>
      <p:sp>
        <p:nvSpPr>
          <p:cNvPr id="108" name="CuadroTexto 107"/>
          <p:cNvSpPr txBox="1"/>
          <p:nvPr/>
        </p:nvSpPr>
        <p:spPr>
          <a:xfrm>
            <a:off x="7444979" y="1338263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INAOE</a:t>
            </a:r>
          </a:p>
        </p:txBody>
      </p:sp>
      <p:pic>
        <p:nvPicPr>
          <p:cNvPr id="14442" name="Imagen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772" y="1376362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43" name="CuadroTexto 12"/>
          <p:cNvSpPr txBox="1">
            <a:spLocks noChangeArrowheads="1"/>
          </p:cNvSpPr>
          <p:nvPr/>
        </p:nvSpPr>
        <p:spPr bwMode="auto">
          <a:xfrm>
            <a:off x="2452958" y="23428"/>
            <a:ext cx="399573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50" b="1" dirty="0">
                <a:solidFill>
                  <a:schemeClr val="tx2"/>
                </a:solidFill>
                <a:latin typeface="Calibri" charset="0"/>
                <a:cs typeface="Calibri" charset="0"/>
              </a:rPr>
              <a:t>MEGARA Science Team </a:t>
            </a:r>
            <a:r>
              <a:rPr lang="en-US" sz="1650" dirty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</a:p>
        </p:txBody>
      </p:sp>
      <p:sp>
        <p:nvSpPr>
          <p:cNvPr id="113" name="Rectángulo 112"/>
          <p:cNvSpPr/>
          <p:nvPr/>
        </p:nvSpPr>
        <p:spPr>
          <a:xfrm>
            <a:off x="6205538" y="4845844"/>
            <a:ext cx="1779985" cy="2976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4445" name="3 Marcador de número de diapositiva"/>
          <p:cNvSpPr txBox="1">
            <a:spLocks/>
          </p:cNvSpPr>
          <p:nvPr/>
        </p:nvSpPr>
        <p:spPr bwMode="auto">
          <a:xfrm>
            <a:off x="6242447" y="4811316"/>
            <a:ext cx="16002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27C2F488-169B-F44C-89C4-3CDBE3C65E41}" type="slidenum">
              <a:rPr lang="es-ES_tradnl" sz="900">
                <a:solidFill>
                  <a:srgbClr val="1F497D"/>
                </a:solidFill>
                <a:latin typeface="Calibri" charset="0"/>
              </a:rPr>
              <a:pPr algn="r" eaLnBrk="1" hangingPunct="1"/>
              <a:t>6</a:t>
            </a:fld>
            <a:endParaRPr lang="es-ES_tradnl" sz="900">
              <a:solidFill>
                <a:srgbClr val="1F497D"/>
              </a:solidFill>
              <a:latin typeface="Calibri" charset="0"/>
            </a:endParaRPr>
          </a:p>
        </p:txBody>
      </p:sp>
      <p:sp>
        <p:nvSpPr>
          <p:cNvPr id="117" name="CuadroTexto 116"/>
          <p:cNvSpPr txBox="1"/>
          <p:nvPr/>
        </p:nvSpPr>
        <p:spPr>
          <a:xfrm>
            <a:off x="5843587" y="1544241"/>
            <a:ext cx="1863329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Pepa</a:t>
            </a: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Masegosa</a:t>
            </a: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 </a:t>
            </a:r>
          </a:p>
        </p:txBody>
      </p:sp>
      <p:sp>
        <p:nvSpPr>
          <p:cNvPr id="119" name="CuadroTexto 118"/>
          <p:cNvSpPr txBox="1"/>
          <p:nvPr/>
        </p:nvSpPr>
        <p:spPr>
          <a:xfrm>
            <a:off x="5847160" y="1752600"/>
            <a:ext cx="1863328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Isabel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Márquez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0" name="CuadroTexto 119"/>
          <p:cNvSpPr txBox="1"/>
          <p:nvPr/>
        </p:nvSpPr>
        <p:spPr>
          <a:xfrm>
            <a:off x="5847160" y="1971675"/>
            <a:ext cx="1863328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Carolina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Kehrig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3" name="CuadroTexto 122"/>
          <p:cNvSpPr txBox="1"/>
          <p:nvPr/>
        </p:nvSpPr>
        <p:spPr>
          <a:xfrm>
            <a:off x="7290198" y="1559719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IAA</a:t>
            </a:r>
          </a:p>
        </p:txBody>
      </p:sp>
      <p:pic>
        <p:nvPicPr>
          <p:cNvPr id="14450" name="Imagen 4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1" y="1594247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" name="CuadroTexto 124"/>
          <p:cNvSpPr txBox="1"/>
          <p:nvPr/>
        </p:nvSpPr>
        <p:spPr>
          <a:xfrm>
            <a:off x="7290198" y="1766888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IAA</a:t>
            </a:r>
          </a:p>
        </p:txBody>
      </p:sp>
      <p:pic>
        <p:nvPicPr>
          <p:cNvPr id="14452" name="Imagen 4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1" y="1801416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7" name="CuadroTexto 126"/>
          <p:cNvSpPr txBox="1"/>
          <p:nvPr/>
        </p:nvSpPr>
        <p:spPr>
          <a:xfrm>
            <a:off x="7290198" y="1974056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IAA</a:t>
            </a:r>
          </a:p>
        </p:txBody>
      </p:sp>
      <p:pic>
        <p:nvPicPr>
          <p:cNvPr id="14454" name="Imagen 4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1" y="2008585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" name="CuadroTexto 120"/>
          <p:cNvSpPr txBox="1"/>
          <p:nvPr/>
        </p:nvSpPr>
        <p:spPr>
          <a:xfrm>
            <a:off x="5347328" y="3627835"/>
            <a:ext cx="533209" cy="2308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UCL</a:t>
            </a:r>
          </a:p>
        </p:txBody>
      </p:sp>
      <p:sp>
        <p:nvSpPr>
          <p:cNvPr id="128" name="CuadroTexto 127"/>
          <p:cNvSpPr txBox="1"/>
          <p:nvPr/>
        </p:nvSpPr>
        <p:spPr>
          <a:xfrm>
            <a:off x="5250251" y="3043340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UNAM</a:t>
            </a:r>
          </a:p>
        </p:txBody>
      </p:sp>
      <p:sp>
        <p:nvSpPr>
          <p:cNvPr id="130" name="CuadroTexto 129"/>
          <p:cNvSpPr txBox="1"/>
          <p:nvPr/>
        </p:nvSpPr>
        <p:spPr>
          <a:xfrm>
            <a:off x="5437956" y="1947043"/>
            <a:ext cx="344090" cy="1384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CAB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5114769" y="3646467"/>
            <a:ext cx="253800" cy="162000"/>
          </a:xfrm>
          <a:prstGeom prst="rect">
            <a:avLst/>
          </a:prstGeom>
        </p:spPr>
      </p:pic>
      <p:sp>
        <p:nvSpPr>
          <p:cNvPr id="124" name="CuadroTexto 123"/>
          <p:cNvSpPr txBox="1"/>
          <p:nvPr/>
        </p:nvSpPr>
        <p:spPr>
          <a:xfrm>
            <a:off x="5855109" y="2173686"/>
            <a:ext cx="1863328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Rosa González-Delgado</a:t>
            </a:r>
          </a:p>
        </p:txBody>
      </p:sp>
      <p:sp>
        <p:nvSpPr>
          <p:cNvPr id="126" name="CuadroTexto 125"/>
          <p:cNvSpPr txBox="1"/>
          <p:nvPr/>
        </p:nvSpPr>
        <p:spPr>
          <a:xfrm>
            <a:off x="7290198" y="2189952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IAA</a:t>
            </a:r>
          </a:p>
        </p:txBody>
      </p:sp>
      <p:pic>
        <p:nvPicPr>
          <p:cNvPr id="129" name="Imagen 4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1" y="2224480"/>
            <a:ext cx="232172" cy="13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" name="CuadroTexto 130"/>
          <p:cNvSpPr txBox="1"/>
          <p:nvPr/>
        </p:nvSpPr>
        <p:spPr>
          <a:xfrm>
            <a:off x="5848549" y="2376490"/>
            <a:ext cx="1863329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José L. </a:t>
            </a: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Avilés</a:t>
            </a: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 </a:t>
            </a:r>
          </a:p>
        </p:txBody>
      </p:sp>
      <p:sp>
        <p:nvSpPr>
          <p:cNvPr id="132" name="CuadroTexto 131"/>
          <p:cNvSpPr txBox="1"/>
          <p:nvPr/>
        </p:nvSpPr>
        <p:spPr>
          <a:xfrm>
            <a:off x="7442004" y="2391173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INAOE</a:t>
            </a:r>
          </a:p>
        </p:txBody>
      </p:sp>
      <p:pic>
        <p:nvPicPr>
          <p:cNvPr id="133" name="Imagen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797" y="2429273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" name="CuadroTexto 133"/>
          <p:cNvSpPr txBox="1"/>
          <p:nvPr/>
        </p:nvSpPr>
        <p:spPr>
          <a:xfrm>
            <a:off x="5855109" y="2623227"/>
            <a:ext cx="1863329" cy="4501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Raffella</a:t>
            </a: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 A. Marino</a:t>
            </a:r>
          </a:p>
          <a:p>
            <a:pPr>
              <a:defRPr/>
            </a:pPr>
            <a:r>
              <a:rPr lang="en-US" sz="525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  </a:t>
            </a:r>
          </a:p>
          <a:p>
            <a:pPr>
              <a:defRPr/>
            </a:pPr>
            <a:r>
              <a: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Luc</a:t>
            </a:r>
            <a:r>
              <a:rPr lang="es-E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ía</a:t>
            </a:r>
            <a:r>
              <a:rPr lang="es-E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 </a:t>
            </a:r>
            <a:r>
              <a:rPr lang="es-ES" sz="900" b="1" dirty="0" err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Rodr</a:t>
            </a:r>
            <a:r>
              <a:rPr lang="es-ES" sz="9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. Muñoz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36" name="Imagen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449" y="2860795"/>
            <a:ext cx="232172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ángulo 2"/>
          <p:cNvSpPr/>
          <p:nvPr/>
        </p:nvSpPr>
        <p:spPr>
          <a:xfrm>
            <a:off x="7391399" y="2882504"/>
            <a:ext cx="67500" cy="110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7" name="CuadroTexto 136"/>
          <p:cNvSpPr txBox="1"/>
          <p:nvPr/>
        </p:nvSpPr>
        <p:spPr>
          <a:xfrm>
            <a:off x="7420185" y="2848768"/>
            <a:ext cx="596503" cy="1962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675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Bologna</a:t>
            </a:r>
          </a:p>
        </p:txBody>
      </p:sp>
      <p:sp>
        <p:nvSpPr>
          <p:cNvPr id="4" name="Rectángulo 3"/>
          <p:cNvSpPr/>
          <p:nvPr/>
        </p:nvSpPr>
        <p:spPr>
          <a:xfrm>
            <a:off x="7309248" y="2649141"/>
            <a:ext cx="229790" cy="14644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Cruz 4"/>
          <p:cNvSpPr/>
          <p:nvPr/>
        </p:nvSpPr>
        <p:spPr>
          <a:xfrm>
            <a:off x="7355891" y="2662237"/>
            <a:ext cx="125997" cy="112769"/>
          </a:xfrm>
          <a:prstGeom prst="plus">
            <a:avLst>
              <a:gd name="adj" fmla="val 3895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8" name="CuadroTexto 137"/>
          <p:cNvSpPr txBox="1"/>
          <p:nvPr/>
        </p:nvSpPr>
        <p:spPr>
          <a:xfrm>
            <a:off x="7298532" y="2616479"/>
            <a:ext cx="596503" cy="2308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900" b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charset="-128"/>
                <a:cs typeface="ＭＳ Ｐゴシック" charset="-128"/>
              </a:rPr>
              <a:t>ETH   </a:t>
            </a:r>
            <a:endParaRPr lang="en-US" sz="900" b="1" dirty="0">
              <a:solidFill>
                <a:schemeClr val="tx1">
                  <a:lumMod val="65000"/>
                  <a:lumOff val="35000"/>
                </a:schemeClr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40" name="Imagen 40" descr="megara_logo.gif"/>
          <p:cNvPicPr>
            <a:picLocks noChangeAspect="1"/>
          </p:cNvPicPr>
          <p:nvPr/>
        </p:nvPicPr>
        <p:blipFill>
          <a:blip r:embed="rId10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150332" y="64168"/>
            <a:ext cx="1229267" cy="86627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Imagen 13" descr="Captura de pantalla 2010-07-09 a las 16.07.2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21"/>
          <a:stretch>
            <a:fillRect/>
          </a:stretch>
        </p:blipFill>
        <p:spPr bwMode="auto">
          <a:xfrm>
            <a:off x="1150950" y="398860"/>
            <a:ext cx="1438275" cy="2853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Imagen 14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714" y="3081326"/>
            <a:ext cx="2903621" cy="1940587"/>
          </a:xfrm>
          <a:prstGeom prst="rect">
            <a:avLst/>
          </a:prstGeom>
        </p:spPr>
      </p:pic>
      <p:sp>
        <p:nvSpPr>
          <p:cNvPr id="142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>
                <a:solidFill>
                  <a:srgbClr val="1F497D"/>
                </a:solidFill>
                <a:latin typeface="Calibri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892648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sp>
        <p:nvSpPr>
          <p:cNvPr id="23" name="Rectángulo 22"/>
          <p:cNvSpPr/>
          <p:nvPr/>
        </p:nvSpPr>
        <p:spPr>
          <a:xfrm>
            <a:off x="0" y="4391902"/>
            <a:ext cx="2759242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8" name="Imagen 29" descr="Captura de pantalla 2012-03-15 a las 07.20.49.pn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493" r="8653" b="13297"/>
          <a:stretch/>
        </p:blipFill>
        <p:spPr bwMode="auto">
          <a:xfrm>
            <a:off x="3583576" y="491740"/>
            <a:ext cx="2281524" cy="2379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ángulo 16"/>
          <p:cNvSpPr/>
          <p:nvPr/>
        </p:nvSpPr>
        <p:spPr>
          <a:xfrm>
            <a:off x="1162050" y="4536281"/>
            <a:ext cx="1733550" cy="5774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ectángulo 36"/>
          <p:cNvSpPr/>
          <p:nvPr/>
        </p:nvSpPr>
        <p:spPr>
          <a:xfrm>
            <a:off x="1185239" y="4497262"/>
            <a:ext cx="1051322" cy="5774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" name="Imagen 3" descr="Captura de pantalla 2015-03-02 a las 18.35.4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257" y="477495"/>
            <a:ext cx="2479138" cy="2391998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1157288" y="0"/>
            <a:ext cx="1012031" cy="6929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Título 1"/>
          <p:cNvSpPr txBox="1">
            <a:spLocks/>
          </p:cNvSpPr>
          <p:nvPr/>
        </p:nvSpPr>
        <p:spPr bwMode="auto">
          <a:xfrm>
            <a:off x="2123541" y="-42990"/>
            <a:ext cx="4958954" cy="54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 defTabSz="342900" eaLnBrk="0" hangingPunct="0">
              <a:defRPr/>
            </a:pPr>
            <a:r>
              <a:rPr lang="en-US" sz="2100" b="1" dirty="0">
                <a:solidFill>
                  <a:srgbClr val="1F497D"/>
                </a:solidFill>
                <a:latin typeface="+mj-lt"/>
              </a:rPr>
              <a:t>MEGARA Driving Science</a:t>
            </a:r>
          </a:p>
        </p:txBody>
      </p:sp>
      <p:pic>
        <p:nvPicPr>
          <p:cNvPr id="2" name="Imagen 1" descr="Captura de pantalla 2015-03-02 a las 18.28.45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07" r="16342"/>
          <a:stretch/>
        </p:blipFill>
        <p:spPr>
          <a:xfrm>
            <a:off x="358751" y="2965446"/>
            <a:ext cx="5077346" cy="2020396"/>
          </a:xfrm>
          <a:prstGeom prst="rect">
            <a:avLst/>
          </a:prstGeom>
        </p:spPr>
      </p:pic>
      <p:grpSp>
        <p:nvGrpSpPr>
          <p:cNvPr id="7" name="Agrupar 6"/>
          <p:cNvGrpSpPr/>
          <p:nvPr/>
        </p:nvGrpSpPr>
        <p:grpSpPr>
          <a:xfrm>
            <a:off x="5818420" y="2919663"/>
            <a:ext cx="2475348" cy="2174095"/>
            <a:chOff x="6316005" y="4258315"/>
            <a:chExt cx="2729354" cy="2538041"/>
          </a:xfrm>
        </p:grpSpPr>
        <p:pic>
          <p:nvPicPr>
            <p:cNvPr id="31" name="7 Imagen" descr="f2.png"/>
            <p:cNvPicPr>
              <a:picLocks noChangeAspect="1"/>
            </p:cNvPicPr>
            <p:nvPr/>
          </p:nvPicPr>
          <p:blipFill rotWithShape="1">
            <a:blip r:embed="rId7"/>
            <a:srcRect l="11546" t="6312" r="1953" b="1856"/>
            <a:stretch/>
          </p:blipFill>
          <p:spPr>
            <a:xfrm>
              <a:off x="6316005" y="4258315"/>
              <a:ext cx="2729354" cy="2538041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3" name="Rectángulo 2"/>
            <p:cNvSpPr/>
            <p:nvPr/>
          </p:nvSpPr>
          <p:spPr>
            <a:xfrm>
              <a:off x="7338851" y="4980910"/>
              <a:ext cx="231576" cy="252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Rectángulo 32"/>
            <p:cNvSpPr/>
            <p:nvPr/>
          </p:nvSpPr>
          <p:spPr>
            <a:xfrm>
              <a:off x="7725521" y="5096323"/>
              <a:ext cx="231576" cy="252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4" name="Rectángulo 33"/>
            <p:cNvSpPr/>
            <p:nvPr/>
          </p:nvSpPr>
          <p:spPr>
            <a:xfrm>
              <a:off x="8432023" y="5922375"/>
              <a:ext cx="231576" cy="252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5" name="Rectángulo 34"/>
            <p:cNvSpPr/>
            <p:nvPr/>
          </p:nvSpPr>
          <p:spPr>
            <a:xfrm>
              <a:off x="8032268" y="5984020"/>
              <a:ext cx="231576" cy="252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5" name="Flecha en U 4"/>
          <p:cNvSpPr/>
          <p:nvPr/>
        </p:nvSpPr>
        <p:spPr>
          <a:xfrm rot="5400000">
            <a:off x="3090925" y="-159672"/>
            <a:ext cx="2619316" cy="6193526"/>
          </a:xfrm>
          <a:prstGeom prst="uturnArrow">
            <a:avLst>
              <a:gd name="adj1" fmla="val 10157"/>
              <a:gd name="adj2" fmla="val 15645"/>
              <a:gd name="adj3" fmla="val 37131"/>
              <a:gd name="adj4" fmla="val 40039"/>
              <a:gd name="adj5" fmla="val 79775"/>
            </a:avLst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3551" y="465221"/>
            <a:ext cx="2716395" cy="2390274"/>
          </a:xfrm>
          <a:prstGeom prst="rect">
            <a:avLst/>
          </a:prstGeom>
        </p:spPr>
      </p:pic>
      <p:sp>
        <p:nvSpPr>
          <p:cNvPr id="26" name="Rectángulo 25"/>
          <p:cNvSpPr/>
          <p:nvPr/>
        </p:nvSpPr>
        <p:spPr>
          <a:xfrm>
            <a:off x="4732420" y="2891965"/>
            <a:ext cx="1018674" cy="10790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Rectángulo 26"/>
          <p:cNvSpPr/>
          <p:nvPr/>
        </p:nvSpPr>
        <p:spPr>
          <a:xfrm>
            <a:off x="5606714" y="2883943"/>
            <a:ext cx="441160" cy="1159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" name="Imagen 40" descr="megara_logo.gif"/>
          <p:cNvPicPr>
            <a:picLocks noChangeAspect="1"/>
          </p:cNvPicPr>
          <p:nvPr/>
        </p:nvPicPr>
        <p:blipFill>
          <a:blip r:embed="rId9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96253" y="112295"/>
            <a:ext cx="1090864" cy="76874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22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 smtClean="0">
                <a:solidFill>
                  <a:srgbClr val="1F497D"/>
                </a:solidFill>
                <a:latin typeface="Calibri" charset="0"/>
              </a:rPr>
              <a:t>8</a:t>
            </a:r>
            <a:endParaRPr lang="es-ES_tradnl" altLang="es-ES_tradnl" sz="1200" dirty="0">
              <a:solidFill>
                <a:srgbClr val="1F497D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51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1157288" y="0"/>
            <a:ext cx="1012031" cy="6929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Título 1"/>
          <p:cNvSpPr txBox="1">
            <a:spLocks/>
          </p:cNvSpPr>
          <p:nvPr/>
        </p:nvSpPr>
        <p:spPr bwMode="auto">
          <a:xfrm>
            <a:off x="2123541" y="157042"/>
            <a:ext cx="4958954" cy="54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 defTabSz="342900" eaLnBrk="0" hangingPunct="0">
              <a:defRPr/>
            </a:pPr>
            <a:r>
              <a:rPr lang="en-US" sz="2100" b="1" dirty="0">
                <a:solidFill>
                  <a:srgbClr val="1F497D"/>
                </a:solidFill>
                <a:latin typeface="+mj-lt"/>
              </a:rPr>
              <a:t>MEGARA Driving </a:t>
            </a:r>
            <a:r>
              <a:rPr lang="en-US" sz="2100" b="1" dirty="0" smtClean="0">
                <a:solidFill>
                  <a:srgbClr val="1F497D"/>
                </a:solidFill>
                <a:latin typeface="+mj-lt"/>
              </a:rPr>
              <a:t>(AGN) Science</a:t>
            </a:r>
            <a:endParaRPr lang="en-US" sz="2100" b="1" dirty="0">
              <a:solidFill>
                <a:srgbClr val="1F497D"/>
              </a:solidFill>
              <a:latin typeface="+mj-lt"/>
            </a:endParaRPr>
          </a:p>
        </p:txBody>
      </p:sp>
      <p:pic>
        <p:nvPicPr>
          <p:cNvPr id="11" name="Imagen 40" descr="megara_logo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96253" y="112295"/>
            <a:ext cx="1090864" cy="76874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22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>
                <a:solidFill>
                  <a:srgbClr val="1F497D"/>
                </a:solidFill>
                <a:latin typeface="Calibri" charset="0"/>
              </a:rPr>
              <a:t>8</a:t>
            </a:r>
          </a:p>
        </p:txBody>
      </p:sp>
      <p:sp>
        <p:nvSpPr>
          <p:cNvPr id="24" name="Rectángulo 23"/>
          <p:cNvSpPr/>
          <p:nvPr/>
        </p:nvSpPr>
        <p:spPr>
          <a:xfrm>
            <a:off x="0" y="4391902"/>
            <a:ext cx="2759242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CuadroTexto 5"/>
          <p:cNvSpPr txBox="1"/>
          <p:nvPr/>
        </p:nvSpPr>
        <p:spPr>
          <a:xfrm>
            <a:off x="214309" y="900111"/>
            <a:ext cx="8801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The 2D spectroscopy obtained with CALIFA has allowed us to disentangle the contribution of the SFR from stars that will contribute to the growth of 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the nuclear regions, bulges, bars </a:t>
            </a:r>
            <a:r>
              <a:rPr lang="en-US" dirty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and 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disks of nearby galaxies (</a:t>
            </a:r>
            <a:r>
              <a:rPr lang="en-US" dirty="0" err="1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Catal</a:t>
            </a:r>
            <a:r>
              <a:rPr lang="es-ES" dirty="0" err="1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án</a:t>
            </a:r>
            <a:r>
              <a:rPr lang="es-E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-Torrecilla et al. 2015, 2016).  </a:t>
            </a:r>
            <a:endParaRPr lang="en-US" dirty="0">
              <a:solidFill>
                <a:schemeClr val="tx2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endParaRPr lang="en-US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76"/>
          <a:stretch/>
        </p:blipFill>
        <p:spPr>
          <a:xfrm>
            <a:off x="3122501" y="1832368"/>
            <a:ext cx="2892537" cy="268248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6000752" y="1831975"/>
            <a:ext cx="2886075" cy="2700083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250033" y="1845286"/>
            <a:ext cx="2907505" cy="2683852"/>
          </a:xfrm>
          <a:prstGeom prst="rect">
            <a:avLst/>
          </a:prstGeom>
        </p:spPr>
      </p:pic>
      <p:sp>
        <p:nvSpPr>
          <p:cNvPr id="15" name="CuadroTexto 14"/>
          <p:cNvSpPr txBox="1"/>
          <p:nvPr/>
        </p:nvSpPr>
        <p:spPr>
          <a:xfrm>
            <a:off x="328608" y="1871662"/>
            <a:ext cx="30003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solidFill>
                  <a:schemeClr val="bg1"/>
                </a:solidFill>
              </a:rPr>
              <a:t>2D photometric decomposition (M</a:t>
            </a:r>
            <a:r>
              <a:rPr lang="es-ES" sz="1500" dirty="0" err="1" smtClean="0">
                <a:solidFill>
                  <a:schemeClr val="bg1"/>
                </a:solidFill>
              </a:rPr>
              <a:t>éndez</a:t>
            </a:r>
            <a:r>
              <a:rPr lang="es-ES" sz="1500" dirty="0" smtClean="0">
                <a:solidFill>
                  <a:schemeClr val="bg1"/>
                </a:solidFill>
              </a:rPr>
              <a:t>-Abreu et al. 2016)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32" name="CuadroTexto 31"/>
          <p:cNvSpPr txBox="1"/>
          <p:nvPr/>
        </p:nvSpPr>
        <p:spPr>
          <a:xfrm>
            <a:off x="3309937" y="4067174"/>
            <a:ext cx="1157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Bar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6148387" y="4033836"/>
            <a:ext cx="1157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Disk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CuadroTexto 37"/>
          <p:cNvSpPr txBox="1"/>
          <p:nvPr/>
        </p:nvSpPr>
        <p:spPr>
          <a:xfrm>
            <a:off x="395287" y="4081463"/>
            <a:ext cx="1157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Bulge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129025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849" y="0"/>
            <a:ext cx="1026694" cy="770021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1157288" y="0"/>
            <a:ext cx="1012031" cy="6929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" name="Imagen 40" descr="megara_logo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016"/>
          <a:stretch>
            <a:fillRect/>
          </a:stretch>
        </p:blipFill>
        <p:spPr bwMode="auto">
          <a:xfrm>
            <a:off x="96253" y="112295"/>
            <a:ext cx="1090864" cy="76874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22" name="3 Marcador de número de diapositiva"/>
          <p:cNvSpPr>
            <a:spLocks noGrp="1"/>
          </p:cNvSpPr>
          <p:nvPr>
            <p:ph type="sldNum" sz="quarter" idx="10"/>
          </p:nvPr>
        </p:nvSpPr>
        <p:spPr bwMode="auto">
          <a:xfrm>
            <a:off x="7477691" y="4789446"/>
            <a:ext cx="1600200" cy="2738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s-ES_tradnl" altLang="es-ES_tradnl" sz="1200" dirty="0">
                <a:solidFill>
                  <a:srgbClr val="1F497D"/>
                </a:solidFill>
                <a:latin typeface="Calibri" charset="0"/>
              </a:rPr>
              <a:t>9</a:t>
            </a:r>
          </a:p>
        </p:txBody>
      </p:sp>
      <p:sp>
        <p:nvSpPr>
          <p:cNvPr id="24" name="Rectángulo 23"/>
          <p:cNvSpPr/>
          <p:nvPr/>
        </p:nvSpPr>
        <p:spPr>
          <a:xfrm>
            <a:off x="0" y="4391902"/>
            <a:ext cx="2759242" cy="7515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CuadroTexto 16"/>
          <p:cNvSpPr txBox="1"/>
          <p:nvPr/>
        </p:nvSpPr>
        <p:spPr>
          <a:xfrm>
            <a:off x="214309" y="900111"/>
            <a:ext cx="8801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The 2D spectroscopy obtained with CALIFA has allowed us to disentangle the contribution of the SFR from stars that will contribute to the growth of 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the nuclear regions, bulges, bars </a:t>
            </a:r>
            <a:r>
              <a:rPr lang="en-US" dirty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and </a:t>
            </a:r>
            <a:r>
              <a:rPr lang="en-U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disks of nearby galaxies (</a:t>
            </a:r>
            <a:r>
              <a:rPr lang="en-US" dirty="0" err="1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Catal</a:t>
            </a:r>
            <a:r>
              <a:rPr lang="es-ES" dirty="0" err="1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án</a:t>
            </a:r>
            <a:r>
              <a:rPr lang="es-ES" dirty="0" smtClean="0">
                <a:solidFill>
                  <a:schemeClr val="tx2"/>
                </a:solidFill>
                <a:latin typeface="Calibri" charset="0"/>
                <a:ea typeface="ＭＳ Ｐゴシック" charset="0"/>
                <a:cs typeface="ＭＳ Ｐゴシック" charset="0"/>
              </a:rPr>
              <a:t>-Torrecilla et al. 2015, 2016).  </a:t>
            </a:r>
            <a:endParaRPr lang="en-US" dirty="0">
              <a:solidFill>
                <a:schemeClr val="tx2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endParaRPr lang="en-US" dirty="0"/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76" r="-475"/>
          <a:stretch/>
        </p:blipFill>
        <p:spPr>
          <a:xfrm>
            <a:off x="3127197" y="1832368"/>
            <a:ext cx="2943225" cy="2682481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53" r="-496"/>
          <a:stretch/>
        </p:blipFill>
        <p:spPr>
          <a:xfrm>
            <a:off x="5998984" y="1817687"/>
            <a:ext cx="2928938" cy="2700083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54" r="860"/>
          <a:stretch/>
        </p:blipFill>
        <p:spPr>
          <a:xfrm>
            <a:off x="285750" y="1845286"/>
            <a:ext cx="2871788" cy="2683852"/>
          </a:xfrm>
          <a:prstGeom prst="rect">
            <a:avLst/>
          </a:prstGeom>
        </p:spPr>
      </p:pic>
      <p:sp>
        <p:nvSpPr>
          <p:cNvPr id="21" name="CuadroTexto 20"/>
          <p:cNvSpPr txBox="1"/>
          <p:nvPr/>
        </p:nvSpPr>
        <p:spPr>
          <a:xfrm>
            <a:off x="328608" y="1871662"/>
            <a:ext cx="30003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solidFill>
                  <a:schemeClr val="bg1"/>
                </a:solidFill>
              </a:rPr>
              <a:t>Extinction &amp; stellar-</a:t>
            </a:r>
            <a:r>
              <a:rPr lang="en-US" sz="1500" dirty="0" err="1" smtClean="0">
                <a:solidFill>
                  <a:schemeClr val="bg1"/>
                </a:solidFill>
              </a:rPr>
              <a:t>absortion</a:t>
            </a:r>
            <a:r>
              <a:rPr lang="en-US" sz="1500" dirty="0" smtClean="0">
                <a:solidFill>
                  <a:schemeClr val="bg1"/>
                </a:solidFill>
              </a:rPr>
              <a:t> corrected L(H</a:t>
            </a:r>
            <a:r>
              <a:rPr lang="en-US" sz="1500" dirty="0" smtClean="0">
                <a:solidFill>
                  <a:schemeClr val="bg1"/>
                </a:solidFill>
                <a:latin typeface="Symbol" charset="2"/>
                <a:ea typeface="Symbol" charset="2"/>
                <a:cs typeface="Symbol" charset="2"/>
              </a:rPr>
              <a:t>a</a:t>
            </a:r>
            <a:r>
              <a:rPr lang="en-US" sz="1500" dirty="0" smtClean="0">
                <a:solidFill>
                  <a:schemeClr val="bg1"/>
                </a:solidFill>
              </a:rPr>
              <a:t>)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3309937" y="4067174"/>
            <a:ext cx="1157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Bar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6148387" y="4033836"/>
            <a:ext cx="1157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Disk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395287" y="4081463"/>
            <a:ext cx="1157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Bulge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CuadroTexto 21"/>
          <p:cNvSpPr txBox="1">
            <a:spLocks noChangeArrowheads="1"/>
          </p:cNvSpPr>
          <p:nvPr/>
        </p:nvSpPr>
        <p:spPr bwMode="auto">
          <a:xfrm>
            <a:off x="1720148" y="4627915"/>
            <a:ext cx="5737622" cy="48474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n-US" sz="1350" b="1" dirty="0">
              <a:solidFill>
                <a:schemeClr val="tx2"/>
              </a:solidFill>
              <a:latin typeface="Calibri" charset="0"/>
              <a:cs typeface="Calibri" charset="0"/>
            </a:endParaRPr>
          </a:p>
          <a:p>
            <a:pPr algn="ctr" eaLnBrk="1" hangingPunct="1"/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RIA – IV AGN meeting – IAC (La Laguna), Oct. 27-28</a:t>
            </a:r>
            <a:r>
              <a:rPr lang="en-US" sz="1200" baseline="300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Calibri" charset="0"/>
                <a:cs typeface="Calibri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Calibri" charset="0"/>
                <a:cs typeface="Calibri" charset="0"/>
              </a:rPr>
              <a:t>2016</a:t>
            </a:r>
          </a:p>
        </p:txBody>
      </p:sp>
      <p:sp>
        <p:nvSpPr>
          <p:cNvPr id="30" name="Título 1"/>
          <p:cNvSpPr txBox="1">
            <a:spLocks/>
          </p:cNvSpPr>
          <p:nvPr/>
        </p:nvSpPr>
        <p:spPr bwMode="auto">
          <a:xfrm>
            <a:off x="2123541" y="157042"/>
            <a:ext cx="4958954" cy="54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 defTabSz="342900" eaLnBrk="0" hangingPunct="0">
              <a:defRPr/>
            </a:pPr>
            <a:r>
              <a:rPr lang="en-US" sz="2100" b="1" dirty="0">
                <a:solidFill>
                  <a:srgbClr val="1F497D"/>
                </a:solidFill>
                <a:latin typeface="+mj-lt"/>
              </a:rPr>
              <a:t>MEGARA Driving </a:t>
            </a:r>
            <a:r>
              <a:rPr lang="en-US" sz="2100" b="1" dirty="0" smtClean="0">
                <a:solidFill>
                  <a:srgbClr val="1F497D"/>
                </a:solidFill>
                <a:latin typeface="+mj-lt"/>
              </a:rPr>
              <a:t>(AGN) Science</a:t>
            </a:r>
            <a:endParaRPr lang="en-US" sz="2100" b="1" dirty="0">
              <a:solidFill>
                <a:srgbClr val="1F497D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2238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rmato-OAJ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Formato-OAJ.pot</Template>
  <TotalTime>14468</TotalTime>
  <Words>1231</Words>
  <Application>Microsoft Macintosh PowerPoint</Application>
  <PresentationFormat>Presentación en pantalla (16:9)</PresentationFormat>
  <Paragraphs>370</Paragraphs>
  <Slides>35</Slides>
  <Notes>33</Notes>
  <HiddenSlides>0</HiddenSlides>
  <MMClips>2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41" baseType="lpstr">
      <vt:lpstr>Arial</vt:lpstr>
      <vt:lpstr>Calibri</vt:lpstr>
      <vt:lpstr>ＭＳ Ｐゴシック</vt:lpstr>
      <vt:lpstr>Symbol</vt:lpstr>
      <vt:lpstr>Wingdings</vt:lpstr>
      <vt:lpstr>Formato-OAJ</vt:lpstr>
      <vt:lpstr>Presentación de PowerPoint</vt:lpstr>
      <vt:lpstr>Presentación de PowerPoint</vt:lpstr>
      <vt:lpstr>Presentación de PowerPoint</vt:lpstr>
      <vt:lpstr>MEGARA Consortium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MEGARA factsheet</vt:lpstr>
      <vt:lpstr> MEGARA Folded-Cass:  Folded-Cass adapter </vt:lpstr>
      <vt:lpstr> MEGARA Folded-Cass:  Focal plane cover &amp; robotic positioners</vt:lpstr>
      <vt:lpstr> MEGARA Folded-Cass:  Integral Field Unit (LCB)</vt:lpstr>
      <vt:lpstr> MEGARA Folded-Cass Robotic positioners system</vt:lpstr>
      <vt:lpstr> MEGARA Folded-Cass Robotic positioners system</vt:lpstr>
      <vt:lpstr> MEGARA  Fiber bundles</vt:lpstr>
      <vt:lpstr> MEGARA Spectrograph Main optics – Collimator</vt:lpstr>
      <vt:lpstr> MEGARA Spectrograph Main optics – (f/1.5) Camera</vt:lpstr>
      <vt:lpstr> MEGARA Spectrograph Pupil elements</vt:lpstr>
      <vt:lpstr> MEGARA  Spectral setups</vt:lpstr>
      <vt:lpstr> MEGARA Total throughput</vt:lpstr>
      <vt:lpstr> MEGARA Spectrograph Wheel</vt:lpstr>
      <vt:lpstr> MEGARA AIV  Results Example (1): Image quality</vt:lpstr>
      <vt:lpstr> MEGARA AIV  Results Example (1): Image quality</vt:lpstr>
      <vt:lpstr> MEGARA AIV  Image quality</vt:lpstr>
      <vt:lpstr> MEGARA AIV  l-coverage</vt:lpstr>
      <vt:lpstr> MEGARA AIV  Results Example (2):  Repeatibility  of pupil elements  (wheel &amp; insertion)</vt:lpstr>
      <vt:lpstr> MEGARA AIV Doing AIV tests  ready for laboratory acceptance!</vt:lpstr>
      <vt:lpstr>Presentación de PowerPoint</vt:lpstr>
      <vt:lpstr>Presentación de PowerPoint</vt:lpstr>
      <vt:lpstr> MEGARA AIV AIV of the MEGARA spectrograph  in 1 minute</vt:lpstr>
    </vt:vector>
  </TitlesOfParts>
  <Company>Fracal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Ana Perez</dc:creator>
  <cp:lastModifiedBy>ARMANDO GIL DE PAZ</cp:lastModifiedBy>
  <cp:revision>968</cp:revision>
  <cp:lastPrinted>2015-12-01T12:45:30Z</cp:lastPrinted>
  <dcterms:created xsi:type="dcterms:W3CDTF">2012-03-20T07:41:32Z</dcterms:created>
  <dcterms:modified xsi:type="dcterms:W3CDTF">2016-10-28T08:23:03Z</dcterms:modified>
</cp:coreProperties>
</file>