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4" r:id="rId4"/>
    <p:sldId id="269" r:id="rId5"/>
    <p:sldId id="267" r:id="rId6"/>
    <p:sldId id="276" r:id="rId7"/>
    <p:sldId id="274" r:id="rId8"/>
    <p:sldId id="266" r:id="rId9"/>
    <p:sldId id="275" r:id="rId1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5" roundtripDataSignature="AMtx7mjJoDUW07yVGJcSEmVpk7VqnuOyW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961DDA1-702D-46C3-9AAE-E582A9CFE711}">
  <a:tblStyle styleId="{B961DDA1-702D-46C3-9AAE-E582A9CFE711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77432" autoAdjust="0"/>
  </p:normalViewPr>
  <p:slideViewPr>
    <p:cSldViewPr snapToGrid="0">
      <p:cViewPr varScale="1">
        <p:scale>
          <a:sx n="49" d="100"/>
          <a:sy n="49" d="100"/>
        </p:scale>
        <p:origin x="184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sv-SE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" name="Google Shape;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The theory should cover aspects of seasonal/daily variability of demand</a:t>
            </a:r>
            <a:endParaRPr/>
          </a:p>
        </p:txBody>
      </p:sp>
      <p:sp>
        <p:nvSpPr>
          <p:cNvPr id="62" name="Google Shape;6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Social scenario – Estimates the transition if we want to maximize net-benefits and assuming that we transition today</a:t>
            </a:r>
          </a:p>
          <a:p>
            <a:r>
              <a:rPr lang="en-GB" dirty="0"/>
              <a:t>Custom scenario – Estimates where we transition to different assuming that we have to reach the goals of the government as outlined in the Clean Cooking Roadmap (refer to table)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sv-SE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sv-SE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3420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sv-SE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sv-SE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06838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map indicates the technologies to be selected where to maximize net-benefits.</a:t>
            </a:r>
          </a:p>
          <a:p>
            <a:r>
              <a:rPr lang="en-GB" dirty="0"/>
              <a:t>Benefits – per year and time saved per day</a:t>
            </a:r>
          </a:p>
          <a:p>
            <a:endParaRPr lang="en-GB" dirty="0"/>
          </a:p>
          <a:p>
            <a:r>
              <a:rPr lang="en-GB" dirty="0"/>
              <a:t>Expanding electricity and clean cooking is a good option</a:t>
            </a:r>
          </a:p>
          <a:p>
            <a:endParaRPr lang="en-GB" dirty="0"/>
          </a:p>
          <a:p>
            <a:r>
              <a:rPr lang="en-GB" dirty="0"/>
              <a:t>Policy implications: Targeted subsidies for lower and middle income households</a:t>
            </a:r>
          </a:p>
          <a:p>
            <a:endParaRPr lang="en-GB" dirty="0"/>
          </a:p>
          <a:p>
            <a:r>
              <a:rPr lang="en-GB" dirty="0"/>
              <a:t>Cost of action of lower than the cost of inaction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sv-SE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sv-SE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6881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Modelled specifically for Moderate Scenario</a:t>
            </a:r>
          </a:p>
          <a:p>
            <a:r>
              <a:rPr lang="en-GB" dirty="0"/>
              <a:t>The benefits are lower because of higher shares of ICS </a:t>
            </a:r>
          </a:p>
          <a:p>
            <a:r>
              <a:rPr lang="en-GB" dirty="0"/>
              <a:t>Still the cost of action is lower than inaction</a:t>
            </a:r>
          </a:p>
          <a:p>
            <a:r>
              <a:rPr lang="en-GB" dirty="0"/>
              <a:t>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sv-SE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sv-SE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2451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Social scenarios: Cleaner  and higher- benefits</a:t>
            </a:r>
          </a:p>
          <a:p>
            <a:r>
              <a:rPr lang="en-GB" dirty="0"/>
              <a:t>Moderate : Less cleaner stove are selected that is why the net benefit is lower</a:t>
            </a:r>
          </a:p>
          <a:p>
            <a:r>
              <a:rPr lang="en-GB" dirty="0"/>
              <a:t>Net benefit is higher – when investment worth doing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sv-SE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sv-SE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91375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7"/>
          <p:cNvSpPr txBox="1">
            <a:spLocks noGrp="1"/>
          </p:cNvSpPr>
          <p:nvPr>
            <p:ph type="ctrTitle"/>
          </p:nvPr>
        </p:nvSpPr>
        <p:spPr>
          <a:xfrm>
            <a:off x="3349485" y="231015"/>
            <a:ext cx="8842513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Helvetica Neue"/>
              <a:buNone/>
              <a:defRPr sz="34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subTitle" idx="1"/>
          </p:nvPr>
        </p:nvSpPr>
        <p:spPr>
          <a:xfrm>
            <a:off x="3349486" y="4339705"/>
            <a:ext cx="8842513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7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0"/>
          <p:cNvSpPr txBox="1">
            <a:spLocks noGrp="1"/>
          </p:cNvSpPr>
          <p:nvPr>
            <p:ph type="title"/>
          </p:nvPr>
        </p:nvSpPr>
        <p:spPr>
          <a:xfrm>
            <a:off x="838200" y="1"/>
            <a:ext cx="10515600" cy="107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28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0"/>
          <p:cNvSpPr txBox="1">
            <a:spLocks noGrp="1"/>
          </p:cNvSpPr>
          <p:nvPr>
            <p:ph type="body" idx="1"/>
          </p:nvPr>
        </p:nvSpPr>
        <p:spPr>
          <a:xfrm>
            <a:off x="838200" y="1231900"/>
            <a:ext cx="5181600" cy="4945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20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20"/>
          <p:cNvSpPr>
            <a:spLocks noGrp="1"/>
          </p:cNvSpPr>
          <p:nvPr>
            <p:ph type="pic" idx="2"/>
          </p:nvPr>
        </p:nvSpPr>
        <p:spPr>
          <a:xfrm>
            <a:off x="6172202" y="1231900"/>
            <a:ext cx="5181598" cy="494506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8"/>
          <p:cNvSpPr txBox="1">
            <a:spLocks noGrp="1"/>
          </p:cNvSpPr>
          <p:nvPr>
            <p:ph type="title"/>
          </p:nvPr>
        </p:nvSpPr>
        <p:spPr>
          <a:xfrm>
            <a:off x="838200" y="1"/>
            <a:ext cx="10515600" cy="107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28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body" idx="1"/>
          </p:nvPr>
        </p:nvSpPr>
        <p:spPr>
          <a:xfrm>
            <a:off x="838200" y="1231900"/>
            <a:ext cx="10515600" cy="4945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1_Two Conten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838200" y="1"/>
            <a:ext cx="10515600" cy="107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28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838200" y="1231900"/>
            <a:ext cx="5181600" cy="4945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body" idx="2"/>
          </p:nvPr>
        </p:nvSpPr>
        <p:spPr>
          <a:xfrm>
            <a:off x="6172200" y="1231900"/>
            <a:ext cx="5181600" cy="4945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Helvetica Neue"/>
              <a:buNone/>
              <a:defRPr sz="34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19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1"/>
          <p:cNvSpPr txBox="1">
            <a:spLocks noGrp="1"/>
          </p:cNvSpPr>
          <p:nvPr>
            <p:ph type="title"/>
          </p:nvPr>
        </p:nvSpPr>
        <p:spPr>
          <a:xfrm>
            <a:off x="839788" y="1"/>
            <a:ext cx="10515600" cy="107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28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 txBox="1">
            <a:spLocks noGrp="1"/>
          </p:cNvSpPr>
          <p:nvPr>
            <p:ph type="body" idx="1"/>
          </p:nvPr>
        </p:nvSpPr>
        <p:spPr>
          <a:xfrm>
            <a:off x="839788" y="1231900"/>
            <a:ext cx="5157787" cy="449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body" idx="2"/>
          </p:nvPr>
        </p:nvSpPr>
        <p:spPr>
          <a:xfrm>
            <a:off x="839788" y="1912088"/>
            <a:ext cx="5157787" cy="427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body" idx="3"/>
          </p:nvPr>
        </p:nvSpPr>
        <p:spPr>
          <a:xfrm>
            <a:off x="6172200" y="1231900"/>
            <a:ext cx="5183188" cy="449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body" idx="4"/>
          </p:nvPr>
        </p:nvSpPr>
        <p:spPr>
          <a:xfrm>
            <a:off x="6172200" y="1912088"/>
            <a:ext cx="5183188" cy="4277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21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2"/>
          <p:cNvSpPr txBox="1">
            <a:spLocks noGrp="1"/>
          </p:cNvSpPr>
          <p:nvPr>
            <p:ph type="title"/>
          </p:nvPr>
        </p:nvSpPr>
        <p:spPr>
          <a:xfrm>
            <a:off x="838200" y="1"/>
            <a:ext cx="10515600" cy="107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2800" b="1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4"/>
          <p:cNvSpPr txBox="1">
            <a:spLocks noGrp="1"/>
          </p:cNvSpPr>
          <p:nvPr>
            <p:ph type="title"/>
          </p:nvPr>
        </p:nvSpPr>
        <p:spPr>
          <a:xfrm>
            <a:off x="839788" y="0"/>
            <a:ext cx="3932237" cy="107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4"/>
          <p:cNvSpPr txBox="1">
            <a:spLocks noGrp="1"/>
          </p:cNvSpPr>
          <p:nvPr>
            <p:ph type="body" idx="1"/>
          </p:nvPr>
        </p:nvSpPr>
        <p:spPr>
          <a:xfrm>
            <a:off x="5183188" y="1223962"/>
            <a:ext cx="6172200" cy="4637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Arial"/>
                <a:ea typeface="Arial"/>
                <a:cs typeface="Arial"/>
                <a:sym typeface="Arial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body" idx="2"/>
          </p:nvPr>
        </p:nvSpPr>
        <p:spPr>
          <a:xfrm>
            <a:off x="839788" y="1231900"/>
            <a:ext cx="3932237" cy="4637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3" name="Google Shape;53;p24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836612" y="0"/>
            <a:ext cx="3935413" cy="107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25"/>
          <p:cNvSpPr txBox="1">
            <a:spLocks noGrp="1"/>
          </p:cNvSpPr>
          <p:nvPr>
            <p:ph type="body" idx="1"/>
          </p:nvPr>
        </p:nvSpPr>
        <p:spPr>
          <a:xfrm>
            <a:off x="836612" y="1231900"/>
            <a:ext cx="3935413" cy="46370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5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6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4000" b="1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sldNum" idx="12"/>
          </p:nvPr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-SE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dino@snv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 txBox="1"/>
          <p:nvPr/>
        </p:nvSpPr>
        <p:spPr>
          <a:xfrm>
            <a:off x="3882224" y="4225150"/>
            <a:ext cx="8309700" cy="17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sv-SE" sz="2000" b="1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sv-SE" sz="2000" b="1" dirty="0"/>
              <a:t>Kamil Dino Adem | </a:t>
            </a:r>
            <a:r>
              <a:rPr lang="en-GB" sz="2000" b="1" dirty="0">
                <a:hlinkClick r:id="rId3"/>
              </a:rPr>
              <a:t>kdino@snv.org</a:t>
            </a:r>
            <a:endParaRPr lang="en-GB" sz="2000" b="1"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000" b="1" dirty="0"/>
          </a:p>
          <a:p>
            <a:pPr marL="0" marR="0" lvl="0" indent="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sv-SE" sz="20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Energy Modelling Platform Global (EMP-G)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v-SE" sz="2000" b="1" dirty="0">
                <a:sym typeface="Helvetica Neue"/>
              </a:rPr>
              <a:t>2025</a:t>
            </a:r>
            <a:endParaRPr sz="2000" b="1" dirty="0"/>
          </a:p>
        </p:txBody>
      </p:sp>
      <p:sp>
        <p:nvSpPr>
          <p:cNvPr id="65" name="Google Shape;65;p1"/>
          <p:cNvSpPr txBox="1">
            <a:spLocks noGrp="1"/>
          </p:cNvSpPr>
          <p:nvPr>
            <p:ph type="ctrTitle"/>
          </p:nvPr>
        </p:nvSpPr>
        <p:spPr>
          <a:xfrm>
            <a:off x="3615891" y="231024"/>
            <a:ext cx="8309700" cy="25426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br>
              <a:rPr lang="en-ZA" sz="2400" dirty="0"/>
            </a:br>
            <a:br>
              <a:rPr lang="en-ZA" sz="2400" dirty="0"/>
            </a:br>
            <a:br>
              <a:rPr lang="en-ZA" sz="2400" dirty="0"/>
            </a:br>
            <a:r>
              <a:rPr lang="en-ZA" sz="2400" dirty="0"/>
              <a:t>Clean Cooking Modelling using </a:t>
            </a:r>
            <a:r>
              <a:rPr lang="en-ZA" sz="2400" dirty="0" err="1"/>
              <a:t>OnStove</a:t>
            </a:r>
            <a:r>
              <a:rPr lang="en-ZA" sz="2400" dirty="0"/>
              <a:t> for Ethiopia – Social Scenario and </a:t>
            </a:r>
            <a:br>
              <a:rPr lang="en-GB" sz="2400" dirty="0"/>
            </a:br>
            <a:r>
              <a:rPr lang="en-ZA" sz="2400" dirty="0"/>
              <a:t>‘Moderate Clean Cooking Projections’</a:t>
            </a:r>
            <a:endParaRPr sz="2400" dirty="0"/>
          </a:p>
        </p:txBody>
      </p:sp>
      <p:sp>
        <p:nvSpPr>
          <p:cNvPr id="66" name="Google Shape;66;p1"/>
          <p:cNvSpPr txBox="1"/>
          <p:nvPr/>
        </p:nvSpPr>
        <p:spPr>
          <a:xfrm>
            <a:off x="6957045" y="2937129"/>
            <a:ext cx="1627392" cy="961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6000"/>
              <a:buFont typeface="Helvetica Neue"/>
              <a:buNone/>
            </a:pPr>
            <a:r>
              <a:rPr lang="sv-SE" sz="2000" b="0" i="1" u="none" strike="noStrike" cap="none" dirty="0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Flag or map of the country…</a:t>
            </a:r>
            <a:endParaRPr sz="2000" b="0" i="1" u="none" strike="noStrike" cap="none" dirty="0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  <p:pic>
        <p:nvPicPr>
          <p:cNvPr id="67" name="Google Shape;67;p1" descr="A blue circle with black tex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36000" y="98123"/>
            <a:ext cx="1627375" cy="162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6F70442-DC8F-2B67-A7B2-BBC4ECDAC5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7045" y="2996806"/>
            <a:ext cx="2129733" cy="10648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title"/>
          </p:nvPr>
        </p:nvSpPr>
        <p:spPr>
          <a:xfrm>
            <a:off x="838200" y="119585"/>
            <a:ext cx="10515600" cy="571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</a:pPr>
            <a:r>
              <a:rPr lang="sv-SE" dirty="0"/>
              <a:t>Context</a:t>
            </a:r>
            <a:endParaRPr dirty="0"/>
          </a:p>
        </p:txBody>
      </p:sp>
      <p:sp>
        <p:nvSpPr>
          <p:cNvPr id="77" name="Google Shape;77;p15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sv-SE" sz="10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fld>
            <a:endParaRPr sz="1000" b="1" i="0" u="none" strike="noStrike" cap="non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8A3F89-86B8-AF00-3CAE-A1D67F4B5A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091934"/>
              </p:ext>
            </p:extLst>
          </p:nvPr>
        </p:nvGraphicFramePr>
        <p:xfrm>
          <a:off x="437321" y="825497"/>
          <a:ext cx="6435427" cy="5316126"/>
        </p:xfrm>
        <a:graphic>
          <a:graphicData uri="http://schemas.openxmlformats.org/drawingml/2006/table">
            <a:tbl>
              <a:tblPr firstRow="1" bandRow="1">
                <a:tableStyleId>{B961DDA1-702D-46C3-9AAE-E582A9CFE711}</a:tableStyleId>
              </a:tblPr>
              <a:tblGrid>
                <a:gridCol w="2786904">
                  <a:extLst>
                    <a:ext uri="{9D8B030D-6E8A-4147-A177-3AD203B41FA5}">
                      <a16:colId xmlns:a16="http://schemas.microsoft.com/office/drawing/2014/main" val="35772190"/>
                    </a:ext>
                  </a:extLst>
                </a:gridCol>
                <a:gridCol w="2206718">
                  <a:extLst>
                    <a:ext uri="{9D8B030D-6E8A-4147-A177-3AD203B41FA5}">
                      <a16:colId xmlns:a16="http://schemas.microsoft.com/office/drawing/2014/main" val="2226540275"/>
                    </a:ext>
                  </a:extLst>
                </a:gridCol>
                <a:gridCol w="1441805">
                  <a:extLst>
                    <a:ext uri="{9D8B030D-6E8A-4147-A177-3AD203B41FA5}">
                      <a16:colId xmlns:a16="http://schemas.microsoft.com/office/drawing/2014/main" val="2706378766"/>
                    </a:ext>
                  </a:extLst>
                </a:gridCol>
              </a:tblGrid>
              <a:tr h="330386">
                <a:tc gridSpan="3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Ethiopia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6441564"/>
                  </a:ext>
                </a:extLst>
              </a:tr>
              <a:tr h="330386"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Parameters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Value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/>
                        <a:t>Reference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2143964"/>
                  </a:ext>
                </a:extLst>
              </a:tr>
              <a:tr h="561656">
                <a:tc>
                  <a:txBody>
                    <a:bodyPr/>
                    <a:lstStyle/>
                    <a:p>
                      <a:r>
                        <a:rPr lang="en-GB" sz="1600" dirty="0"/>
                        <a:t>Population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126.53 Million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20202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rPr>
                        <a:t>Tracking SDG 7 Report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2939759"/>
                  </a:ext>
                </a:extLst>
              </a:tr>
              <a:tr h="410078">
                <a:tc>
                  <a:txBody>
                    <a:bodyPr/>
                    <a:lstStyle/>
                    <a:p>
                      <a:r>
                        <a:rPr lang="en-GB" sz="1600" dirty="0"/>
                        <a:t>Access to Electricity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55%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0065294"/>
                  </a:ext>
                </a:extLst>
              </a:tr>
              <a:tr h="533631">
                <a:tc>
                  <a:txBody>
                    <a:bodyPr/>
                    <a:lstStyle/>
                    <a:p>
                      <a:pPr marL="0" indent="0"/>
                      <a:r>
                        <a:rPr lang="en-GB" sz="1600"/>
                        <a:t> National </a:t>
                      </a:r>
                      <a:r>
                        <a:rPr lang="en-GB" sz="1600" dirty="0"/>
                        <a:t>Clean Cooking share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8.8%</a:t>
                      </a:r>
                    </a:p>
                  </a:txBody>
                  <a:tcPr anchor="ctr"/>
                </a:tc>
                <a:tc rowSpan="7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20202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rPr>
                        <a:t>Clean Cooking Roadmap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202020"/>
                        </a:solidFill>
                        <a:effectLst/>
                        <a:uLnTx/>
                        <a:uFillTx/>
                        <a:latin typeface="Arial"/>
                        <a:cs typeface="Arial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29576174"/>
                  </a:ext>
                </a:extLst>
              </a:tr>
              <a:tr h="6249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1600" dirty="0"/>
                        <a:t> Urban Clean Cooking share</a:t>
                      </a:r>
                    </a:p>
                    <a:p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28.6%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202020"/>
                        </a:solidFill>
                        <a:effectLst/>
                        <a:uLnTx/>
                        <a:uFillTx/>
                        <a:latin typeface="Arial"/>
                        <a:cs typeface="Arial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90347"/>
                  </a:ext>
                </a:extLst>
              </a:tr>
              <a:tr h="706765">
                <a:tc>
                  <a:txBody>
                    <a:bodyPr/>
                    <a:lstStyle/>
                    <a:p>
                      <a:r>
                        <a:rPr lang="en-GB" sz="1600" dirty="0"/>
                        <a:t>Rural Clean Cooking share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0.6%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202020"/>
                        </a:solidFill>
                        <a:effectLst/>
                        <a:uLnTx/>
                        <a:uFillTx/>
                        <a:latin typeface="Arial"/>
                        <a:cs typeface="Arial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3008643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pPr algn="r"/>
                      <a:r>
                        <a:rPr lang="en-GB" sz="1600" dirty="0"/>
                        <a:t>Household Air Pollution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63,000 death/y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879115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r"/>
                      <a:r>
                        <a:rPr lang="en-GB" sz="1600" dirty="0"/>
                        <a:t>Opportunity cost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4.0 BUSD/y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202020"/>
                        </a:solidFill>
                        <a:effectLst/>
                        <a:uLnTx/>
                        <a:uFillTx/>
                        <a:latin typeface="Arial"/>
                        <a:cs typeface="Arial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192919"/>
                  </a:ext>
                </a:extLst>
              </a:tr>
              <a:tr h="363783">
                <a:tc>
                  <a:txBody>
                    <a:bodyPr/>
                    <a:lstStyle/>
                    <a:p>
                      <a:pPr algn="r"/>
                      <a:r>
                        <a:rPr lang="en-GB" sz="1600" dirty="0"/>
                        <a:t>Unsustainable wood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0.4 Mt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202020"/>
                        </a:solidFill>
                        <a:effectLst/>
                        <a:uLnTx/>
                        <a:uFillTx/>
                        <a:latin typeface="Arial"/>
                        <a:cs typeface="Arial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2688258"/>
                  </a:ext>
                </a:extLst>
              </a:tr>
              <a:tr h="533631">
                <a:tc>
                  <a:txBody>
                    <a:bodyPr/>
                    <a:lstStyle/>
                    <a:p>
                      <a:pPr algn="r"/>
                      <a:r>
                        <a:rPr lang="en-GB" sz="1600" dirty="0"/>
                        <a:t>Total cost of inaction (BAU)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65 BUSD/y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GB" sz="16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202020"/>
                        </a:solidFill>
                        <a:effectLst/>
                        <a:uLnTx/>
                        <a:uFillTx/>
                        <a:latin typeface="Arial"/>
                        <a:cs typeface="Arial"/>
                        <a:sym typeface="Arial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483127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0DE450F-28D4-D322-BA55-014DBFCAD9E6}"/>
              </a:ext>
            </a:extLst>
          </p:cNvPr>
          <p:cNvSpPr txBox="1"/>
          <p:nvPr/>
        </p:nvSpPr>
        <p:spPr>
          <a:xfrm>
            <a:off x="7258551" y="5389124"/>
            <a:ext cx="4496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dirty="0"/>
              <a:t>Country Disease Outlook, WHO-African Regional (WHO, 2024)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A8B008B-AB79-879F-1D04-D6E00B1AC7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8552" y="1551899"/>
            <a:ext cx="4496127" cy="364945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789D5A3-0046-48A8-6AB5-8C57605A84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629364"/>
              </p:ext>
            </p:extLst>
          </p:nvPr>
        </p:nvGraphicFramePr>
        <p:xfrm>
          <a:off x="235974" y="103239"/>
          <a:ext cx="11697855" cy="3982247"/>
        </p:xfrm>
        <a:graphic>
          <a:graphicData uri="http://schemas.openxmlformats.org/drawingml/2006/table">
            <a:tbl>
              <a:tblPr firstRow="1" bandRow="1">
                <a:tableStyleId>{B961DDA1-702D-46C3-9AAE-E582A9CFE711}</a:tableStyleId>
              </a:tblPr>
              <a:tblGrid>
                <a:gridCol w="3657642">
                  <a:extLst>
                    <a:ext uri="{9D8B030D-6E8A-4147-A177-3AD203B41FA5}">
                      <a16:colId xmlns:a16="http://schemas.microsoft.com/office/drawing/2014/main" val="1301723699"/>
                    </a:ext>
                  </a:extLst>
                </a:gridCol>
                <a:gridCol w="3130820">
                  <a:extLst>
                    <a:ext uri="{9D8B030D-6E8A-4147-A177-3AD203B41FA5}">
                      <a16:colId xmlns:a16="http://schemas.microsoft.com/office/drawing/2014/main" val="2357602349"/>
                    </a:ext>
                  </a:extLst>
                </a:gridCol>
                <a:gridCol w="4909393">
                  <a:extLst>
                    <a:ext uri="{9D8B030D-6E8A-4147-A177-3AD203B41FA5}">
                      <a16:colId xmlns:a16="http://schemas.microsoft.com/office/drawing/2014/main" val="3014618546"/>
                    </a:ext>
                  </a:extLst>
                </a:gridCol>
              </a:tblGrid>
              <a:tr h="833524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Scenario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2800" dirty="0"/>
                        <a:t>Baseline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GB" sz="12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GB" sz="2800" dirty="0"/>
                        <a:t>Description</a:t>
                      </a:r>
                    </a:p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43821684"/>
                  </a:ext>
                </a:extLst>
              </a:tr>
              <a:tr h="1120947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/>
                        <a:t>Social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n-GB" sz="1800" b="1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sz="3200" b="1" dirty="0"/>
                        <a:t>Access to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sz="3200" b="1" dirty="0"/>
                        <a:t>Clean Cooking [2023]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GB" sz="3200" b="1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17%</a:t>
                      </a:r>
                      <a:endParaRPr lang="en-GB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Predicting the </a:t>
                      </a: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net-benefit </a:t>
                      </a:r>
                      <a:r>
                        <a:rPr lang="en-GB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of </a:t>
                      </a:r>
                      <a:r>
                        <a:rPr lang="en-GB" sz="1800" b="1" i="0" u="none" strike="noStrike" cap="none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cooking technology </a:t>
                      </a:r>
                      <a:r>
                        <a:rPr lang="en-GB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for all </a:t>
                      </a:r>
                      <a:r>
                        <a:rPr lang="en-GB" sz="1800" dirty="0"/>
                        <a:t>– </a:t>
                      </a:r>
                      <a:r>
                        <a:rPr lang="en-GB" sz="1800" b="1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government, society and community </a:t>
                      </a:r>
                      <a:r>
                        <a:rPr lang="en-GB" sz="1800" b="1" dirty="0"/>
                        <a:t>– if the transition happens today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8147110"/>
                  </a:ext>
                </a:extLst>
              </a:tr>
              <a:tr h="1909607">
                <a:tc>
                  <a:txBody>
                    <a:bodyPr/>
                    <a:lstStyle/>
                    <a:p>
                      <a:pPr algn="ctr"/>
                      <a:r>
                        <a:rPr lang="en-GB" sz="3200" b="1" dirty="0"/>
                        <a:t>‘Moderate Clean Cooking Projection’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GB" sz="28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/>
                        <a:t>Predicting the net-benefit of the transition using the </a:t>
                      </a:r>
                      <a:r>
                        <a:rPr lang="en-GB" sz="1800" b="1" dirty="0">
                          <a:solidFill>
                            <a:schemeClr val="bg2">
                              <a:lumMod val="60000"/>
                              <a:lumOff val="40000"/>
                            </a:schemeClr>
                          </a:solidFill>
                        </a:rPr>
                        <a:t>national clean cooking road map plans</a:t>
                      </a:r>
                      <a:r>
                        <a:rPr lang="en-GB" sz="1800" dirty="0"/>
                        <a:t> – moderate options (see table)</a:t>
                      </a:r>
                    </a:p>
                    <a:p>
                      <a:pPr algn="ctr"/>
                      <a:r>
                        <a:rPr lang="en-GB" sz="2800" b="1" dirty="0">
                          <a:solidFill>
                            <a:srgbClr val="00B050"/>
                          </a:solidFill>
                        </a:rPr>
                        <a:t>57.74% </a:t>
                      </a:r>
                    </a:p>
                    <a:p>
                      <a:pPr algn="ctr"/>
                      <a:r>
                        <a:rPr lang="en-GB" sz="2800" b="1" dirty="0">
                          <a:solidFill>
                            <a:srgbClr val="00B050"/>
                          </a:solidFill>
                        </a:rPr>
                        <a:t>[2030]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2306703"/>
                  </a:ext>
                </a:extLst>
              </a:tr>
            </a:tbl>
          </a:graphicData>
        </a:graphic>
      </p:graphicFrame>
      <p:graphicFrame>
        <p:nvGraphicFramePr>
          <p:cNvPr id="12" name="Content Placeholder 6">
            <a:extLst>
              <a:ext uri="{FF2B5EF4-FFF2-40B4-BE49-F238E27FC236}">
                <a16:creationId xmlns:a16="http://schemas.microsoft.com/office/drawing/2014/main" id="{C6D58972-390E-6698-2744-F029913A6D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4894650"/>
              </p:ext>
            </p:extLst>
          </p:nvPr>
        </p:nvGraphicFramePr>
        <p:xfrm>
          <a:off x="235975" y="4128741"/>
          <a:ext cx="11697857" cy="2187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2053">
                  <a:extLst>
                    <a:ext uri="{9D8B030D-6E8A-4147-A177-3AD203B41FA5}">
                      <a16:colId xmlns:a16="http://schemas.microsoft.com/office/drawing/2014/main" val="2716419138"/>
                    </a:ext>
                  </a:extLst>
                </a:gridCol>
                <a:gridCol w="1021302">
                  <a:extLst>
                    <a:ext uri="{9D8B030D-6E8A-4147-A177-3AD203B41FA5}">
                      <a16:colId xmlns:a16="http://schemas.microsoft.com/office/drawing/2014/main" val="2501192063"/>
                    </a:ext>
                  </a:extLst>
                </a:gridCol>
                <a:gridCol w="1763772">
                  <a:extLst>
                    <a:ext uri="{9D8B030D-6E8A-4147-A177-3AD203B41FA5}">
                      <a16:colId xmlns:a16="http://schemas.microsoft.com/office/drawing/2014/main" val="3185431983"/>
                    </a:ext>
                  </a:extLst>
                </a:gridCol>
                <a:gridCol w="1469810">
                  <a:extLst>
                    <a:ext uri="{9D8B030D-6E8A-4147-A177-3AD203B41FA5}">
                      <a16:colId xmlns:a16="http://schemas.microsoft.com/office/drawing/2014/main" val="2109725908"/>
                    </a:ext>
                  </a:extLst>
                </a:gridCol>
                <a:gridCol w="2204715">
                  <a:extLst>
                    <a:ext uri="{9D8B030D-6E8A-4147-A177-3AD203B41FA5}">
                      <a16:colId xmlns:a16="http://schemas.microsoft.com/office/drawing/2014/main" val="3593045068"/>
                    </a:ext>
                  </a:extLst>
                </a:gridCol>
                <a:gridCol w="1763772">
                  <a:extLst>
                    <a:ext uri="{9D8B030D-6E8A-4147-A177-3AD203B41FA5}">
                      <a16:colId xmlns:a16="http://schemas.microsoft.com/office/drawing/2014/main" val="2163713412"/>
                    </a:ext>
                  </a:extLst>
                </a:gridCol>
                <a:gridCol w="908022">
                  <a:extLst>
                    <a:ext uri="{9D8B030D-6E8A-4147-A177-3AD203B41FA5}">
                      <a16:colId xmlns:a16="http://schemas.microsoft.com/office/drawing/2014/main" val="3980380348"/>
                    </a:ext>
                  </a:extLst>
                </a:gridCol>
                <a:gridCol w="1324411">
                  <a:extLst>
                    <a:ext uri="{9D8B030D-6E8A-4147-A177-3AD203B41FA5}">
                      <a16:colId xmlns:a16="http://schemas.microsoft.com/office/drawing/2014/main" val="1166449416"/>
                    </a:ext>
                  </a:extLst>
                </a:gridCol>
              </a:tblGrid>
              <a:tr h="1090425"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Moderate Scenario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dirty="0"/>
                        <a:t>Biogas</a:t>
                      </a:r>
                    </a:p>
                    <a:p>
                      <a:pPr algn="ctr"/>
                      <a:endParaRPr lang="en-GB" sz="17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Biomass Forced Draft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Charcoal ICS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Collected Improved Biomass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Electricity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LPG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700" dirty="0"/>
                        <a:t>Pellets Forced Draft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157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bg1"/>
                          </a:solidFill>
                        </a:rPr>
                        <a:t>ETH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FFFF00"/>
                          </a:solidFill>
                        </a:rPr>
                        <a:t>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FFFF00"/>
                          </a:solidFill>
                        </a:rPr>
                        <a:t>0.0%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FFFF00"/>
                          </a:solidFill>
                        </a:rPr>
                        <a:t>2.6%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FFFF00"/>
                          </a:solidFill>
                        </a:rPr>
                        <a:t>39.7%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FFFF00"/>
                          </a:solidFill>
                        </a:rPr>
                        <a:t>25.2%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FFFF00"/>
                          </a:solidFill>
                        </a:rPr>
                        <a:t>1.0%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FFFF00"/>
                          </a:solidFill>
                        </a:rPr>
                        <a:t>26.9%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8762974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Urban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0.0%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11.0%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0.0%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68.0%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1.0%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20.0%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6228138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Rural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0.0%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0.0%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51.7%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12.3%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1.0%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35.0%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4082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5310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8A629-D4F0-7857-81E0-64A062D99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Methodology - </a:t>
            </a:r>
            <a:r>
              <a:rPr lang="en-GB" dirty="0" err="1"/>
              <a:t>OnStove</a:t>
            </a:r>
            <a:endParaRPr lang="en-GB" dirty="0"/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9625247B-2B4C-FB22-2392-2201964F31E5}"/>
              </a:ext>
            </a:extLst>
          </p:cNvPr>
          <p:cNvCxnSpPr>
            <a:cxnSpLocks/>
          </p:cNvCxnSpPr>
          <p:nvPr/>
        </p:nvCxnSpPr>
        <p:spPr>
          <a:xfrm>
            <a:off x="10358360" y="4557069"/>
            <a:ext cx="835013" cy="442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A9CF2DB7-8501-9E7B-298A-5B35019820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9675" y="73559"/>
            <a:ext cx="6144789" cy="6218823"/>
          </a:xfrm>
          <a:prstGeom prst="rect">
            <a:avLst/>
          </a:prstGeom>
        </p:spPr>
      </p:pic>
      <p:sp>
        <p:nvSpPr>
          <p:cNvPr id="4" name="Google Shape;978;p16">
            <a:extLst>
              <a:ext uri="{FF2B5EF4-FFF2-40B4-BE49-F238E27FC236}">
                <a16:creationId xmlns:a16="http://schemas.microsoft.com/office/drawing/2014/main" id="{5706C16D-2E4C-9BF1-473B-9577A344844D}"/>
              </a:ext>
            </a:extLst>
          </p:cNvPr>
          <p:cNvSpPr txBox="1"/>
          <p:nvPr/>
        </p:nvSpPr>
        <p:spPr>
          <a:xfrm>
            <a:off x="623393" y="1297859"/>
            <a:ext cx="4877755" cy="4929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None/>
            </a:pPr>
            <a:r>
              <a:rPr lang="sv-SE" sz="2000" b="1" dirty="0">
                <a:solidFill>
                  <a:srgbClr val="7F7F7F"/>
                </a:solidFill>
                <a:latin typeface="Avenir"/>
                <a:ea typeface="Avenir"/>
                <a:cs typeface="Avenir"/>
                <a:sym typeface="Avenir"/>
              </a:rPr>
              <a:t>A geospatial clean cooking tool, determining the net-benefit of cooking with different stoves across an area</a:t>
            </a:r>
            <a:endParaRPr dirty="0"/>
          </a:p>
          <a:p>
            <a:pPr marL="516450" marR="0" lvl="0" indent="-38099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sv-SE" sz="1800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Morbidity and Mortality reductions</a:t>
            </a:r>
            <a:endParaRPr dirty="0"/>
          </a:p>
          <a:p>
            <a:pPr marL="516450" marR="0" lvl="0" indent="-38099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sv-SE" sz="1800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Emission reduction</a:t>
            </a:r>
            <a:endParaRPr dirty="0"/>
          </a:p>
          <a:p>
            <a:pPr marL="516450" marR="0" lvl="0" indent="-38099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sv-SE" sz="1800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Time saved</a:t>
            </a:r>
            <a:endParaRPr dirty="0"/>
          </a:p>
          <a:p>
            <a:pPr marL="516450" marR="0" lvl="0" indent="-38099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sv-SE" sz="1800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Capital investments</a:t>
            </a:r>
            <a:endParaRPr dirty="0"/>
          </a:p>
          <a:p>
            <a:pPr marL="516450" marR="0" lvl="0" indent="-38099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sv-SE" sz="1800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O&amp;M costs</a:t>
            </a:r>
            <a:endParaRPr dirty="0"/>
          </a:p>
          <a:p>
            <a:pPr marL="516450" marR="0" lvl="0" indent="-38099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sv-SE" sz="1800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Fuel costs</a:t>
            </a:r>
            <a:endParaRPr dirty="0"/>
          </a:p>
          <a:p>
            <a:pPr marL="135459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</a:pPr>
            <a:endParaRPr sz="2133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3546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sv-SE" sz="2400" b="1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Selects</a:t>
            </a:r>
            <a:r>
              <a:rPr lang="sv-SE" sz="2400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the stove with the </a:t>
            </a:r>
            <a:r>
              <a:rPr lang="sv-SE" sz="2400" b="1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highest net-benefit</a:t>
            </a:r>
            <a:r>
              <a:rPr lang="sv-SE" sz="2400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 in each </a:t>
            </a:r>
            <a:r>
              <a:rPr lang="sv-SE" sz="2400" b="1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settlement</a:t>
            </a:r>
            <a:r>
              <a:rPr lang="sv-SE" sz="2400" dirty="0">
                <a:solidFill>
                  <a:schemeClr val="dk1"/>
                </a:solidFill>
                <a:latin typeface="Avenir"/>
                <a:ea typeface="Avenir"/>
                <a:cs typeface="Avenir"/>
                <a:sym typeface="Avenir"/>
              </a:rPr>
              <a:t>.</a:t>
            </a:r>
            <a:endParaRPr sz="1800" dirty="0"/>
          </a:p>
        </p:txBody>
      </p:sp>
    </p:spTree>
    <p:extLst>
      <p:ext uri="{BB962C8B-B14F-4D97-AF65-F5344CB8AC3E}">
        <p14:creationId xmlns:p14="http://schemas.microsoft.com/office/powerpoint/2010/main" val="3151313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955EEE-D801-6C89-D7D6-61F0CF7126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B384FE-79C8-E603-5027-B3261471B964}"/>
              </a:ext>
            </a:extLst>
          </p:cNvPr>
          <p:cNvSpPr txBox="1"/>
          <p:nvPr/>
        </p:nvSpPr>
        <p:spPr>
          <a:xfrm>
            <a:off x="4703081" y="162113"/>
            <a:ext cx="269895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800" b="1" dirty="0"/>
              <a:t>Social Scenario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AD68CEE-7FA4-C079-0272-D0B6BB90E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9864" y="3570685"/>
            <a:ext cx="3127083" cy="210744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CFF4614-C895-D25A-F44B-38B44E8A22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891" y="3731343"/>
            <a:ext cx="4957638" cy="23945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1DEBFD3-3BF2-3F83-8276-EBCC3CB2A4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007" y="558441"/>
            <a:ext cx="6375199" cy="32352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A180E39-FA3B-AE68-D1AA-D0586AF844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6060" y="1179871"/>
            <a:ext cx="4580415" cy="177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94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EAFE6-BD11-020A-0370-E2A96301A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9600" y="186859"/>
            <a:ext cx="4279490" cy="472563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Moderate Scenario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404D9A-6CD8-7B82-64A4-0039D1A130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20" y="659422"/>
            <a:ext cx="6943726" cy="35291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5D19FBC-7E56-89D9-E8E9-8614673859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1060" y="1143374"/>
            <a:ext cx="4735412" cy="19182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9BE987-B6C3-CBEB-D9A6-B00F7019F1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5452" y="3556946"/>
            <a:ext cx="4963083" cy="26764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673CCB-AE60-EA2A-B10D-492A874CD7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5929" y="4050001"/>
            <a:ext cx="3188109" cy="214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75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231D3-43D5-EAF9-47E0-089EA7493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FC52E66-AD6A-AC08-FA1E-49FDD2D12638}"/>
              </a:ext>
            </a:extLst>
          </p:cNvPr>
          <p:cNvCxnSpPr>
            <a:cxnSpLocks/>
          </p:cNvCxnSpPr>
          <p:nvPr/>
        </p:nvCxnSpPr>
        <p:spPr>
          <a:xfrm>
            <a:off x="6169740" y="800237"/>
            <a:ext cx="0" cy="364991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A1EB9A5E-FAF1-1F50-C061-4AA654D21A37}"/>
              </a:ext>
            </a:extLst>
          </p:cNvPr>
          <p:cNvSpPr txBox="1"/>
          <p:nvPr/>
        </p:nvSpPr>
        <p:spPr>
          <a:xfrm>
            <a:off x="134469" y="403971"/>
            <a:ext cx="2516176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Social Scenario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9E707D-C6B2-6943-E5ED-547A390A71EE}"/>
              </a:ext>
            </a:extLst>
          </p:cNvPr>
          <p:cNvSpPr txBox="1"/>
          <p:nvPr/>
        </p:nvSpPr>
        <p:spPr>
          <a:xfrm>
            <a:off x="9950426" y="222715"/>
            <a:ext cx="2107105" cy="31106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Moderate Scenario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C3A555E-0A26-A201-D107-227417641E83}"/>
              </a:ext>
            </a:extLst>
          </p:cNvPr>
          <p:cNvSpPr txBox="1">
            <a:spLocks/>
          </p:cNvSpPr>
          <p:nvPr/>
        </p:nvSpPr>
        <p:spPr>
          <a:xfrm>
            <a:off x="2868473" y="152279"/>
            <a:ext cx="6455053" cy="5594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sz="2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dirty="0"/>
              <a:t>Maximum net benefit per household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03938-11AE-FD98-4E3E-1AC5049579D3}"/>
              </a:ext>
            </a:extLst>
          </p:cNvPr>
          <p:cNvSpPr txBox="1">
            <a:spLocks/>
          </p:cNvSpPr>
          <p:nvPr/>
        </p:nvSpPr>
        <p:spPr>
          <a:xfrm>
            <a:off x="408310" y="4785364"/>
            <a:ext cx="11375376" cy="14384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 dirty="0"/>
              <a:t>Maximum net-benefit per household </a:t>
            </a:r>
            <a:r>
              <a:rPr lang="en-US" b="1" dirty="0"/>
              <a:t>-  benefit of clean cooking transition.</a:t>
            </a:r>
            <a:endParaRPr lang="en-GB" dirty="0"/>
          </a:p>
          <a:p>
            <a:r>
              <a:rPr lang="en-US" dirty="0"/>
              <a:t>Areas </a:t>
            </a:r>
            <a:r>
              <a:rPr lang="en-US" b="1" dirty="0"/>
              <a:t>with high maximum net-benefit </a:t>
            </a:r>
            <a:r>
              <a:rPr lang="en-US" dirty="0"/>
              <a:t>typically have </a:t>
            </a:r>
            <a:r>
              <a:rPr lang="en-US" b="1" dirty="0"/>
              <a:t>high benefits</a:t>
            </a:r>
            <a:r>
              <a:rPr lang="en-US" dirty="0"/>
              <a:t>, </a:t>
            </a:r>
            <a:r>
              <a:rPr lang="en-US" b="1" dirty="0"/>
              <a:t>low costs </a:t>
            </a:r>
            <a:r>
              <a:rPr lang="en-US" dirty="0"/>
              <a:t>or a </a:t>
            </a:r>
            <a:r>
              <a:rPr lang="en-US" b="1" dirty="0"/>
              <a:t>combination</a:t>
            </a:r>
            <a:r>
              <a:rPr lang="en-US" dirty="0"/>
              <a:t>. </a:t>
            </a:r>
          </a:p>
          <a:p>
            <a:r>
              <a:rPr lang="en-US" dirty="0"/>
              <a:t>Understand where our investments would get the biggest impact on a household level. </a:t>
            </a:r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E6235E1-328E-C08D-FAEA-618F901BF4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548" y="1046960"/>
            <a:ext cx="5613952" cy="35597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234880B-CFD1-5797-446B-B55E06071A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2970" y="1056661"/>
            <a:ext cx="5613952" cy="355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370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D9F09-D45D-743D-7839-531DE4957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 and Policy Insights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1E07F-5DC4-3298-4FBF-4B22E01385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GB" sz="2000" dirty="0"/>
              <a:t>Geospatial modelling helps to implement National Clean Cooking Road Map and </a:t>
            </a:r>
            <a:r>
              <a:rPr lang="en-GB" sz="2000" b="1" dirty="0"/>
              <a:t>reflect</a:t>
            </a:r>
            <a:r>
              <a:rPr lang="en-GB" sz="2000" dirty="0"/>
              <a:t> on challenges and opportunities and improve.</a:t>
            </a:r>
            <a:endParaRPr lang="en-GB" sz="2800" dirty="0"/>
          </a:p>
          <a:p>
            <a:pPr lvl="0"/>
            <a:r>
              <a:rPr lang="en-GB" sz="2000" dirty="0"/>
              <a:t>Modelling helps government to </a:t>
            </a:r>
            <a:r>
              <a:rPr lang="en-GB" sz="2000" b="1" dirty="0"/>
              <a:t>mobilize resources, prioritize and use for awareness creation</a:t>
            </a:r>
            <a:endParaRPr lang="en-GB" sz="2800" dirty="0"/>
          </a:p>
          <a:p>
            <a:pPr marL="76200" lvl="0" indent="0">
              <a:buNone/>
            </a:pPr>
            <a:endParaRPr lang="en-GB" sz="2800" dirty="0"/>
          </a:p>
          <a:p>
            <a:pPr lvl="0"/>
            <a:r>
              <a:rPr lang="en-GB" sz="2000" b="1" dirty="0"/>
              <a:t>Social scenario</a:t>
            </a:r>
            <a:endParaRPr lang="en-GB" sz="2800" dirty="0"/>
          </a:p>
          <a:p>
            <a:pPr lvl="1"/>
            <a:r>
              <a:rPr lang="en-GB" sz="1800" b="1" dirty="0"/>
              <a:t>e-Cooking</a:t>
            </a:r>
            <a:r>
              <a:rPr lang="en-GB" sz="1800" dirty="0"/>
              <a:t> indicates the highest cost benefit in this scenario &amp; </a:t>
            </a:r>
            <a:r>
              <a:rPr lang="en-GB" sz="1800" b="1" dirty="0"/>
              <a:t>Second best is LPG </a:t>
            </a:r>
            <a:r>
              <a:rPr lang="en-GB" sz="1800" dirty="0"/>
              <a:t>, comparable with </a:t>
            </a:r>
            <a:r>
              <a:rPr lang="en-GB" sz="1800" b="1" dirty="0"/>
              <a:t>Charcoal ICS </a:t>
            </a:r>
            <a:r>
              <a:rPr lang="en-GB" sz="1800" dirty="0"/>
              <a:t>- promote</a:t>
            </a:r>
            <a:endParaRPr lang="en-GB" sz="2400" dirty="0"/>
          </a:p>
          <a:p>
            <a:pPr lvl="0"/>
            <a:r>
              <a:rPr lang="en-GB" sz="2000" b="1" dirty="0"/>
              <a:t>Moderate Clean Cooking Projection - scenario</a:t>
            </a:r>
            <a:endParaRPr lang="en-GB" sz="2800" dirty="0"/>
          </a:p>
          <a:p>
            <a:pPr lvl="1"/>
            <a:r>
              <a:rPr lang="en-GB" sz="1800" dirty="0"/>
              <a:t>Biomass ICS &amp; Pellet Forced Draft and e-Cooking needs to be promoted for the highest net- benefit in this scenario</a:t>
            </a:r>
          </a:p>
          <a:p>
            <a:pPr marL="447675" lvl="1" indent="-350838"/>
            <a:r>
              <a:rPr lang="en-GB" sz="2400" b="1" dirty="0">
                <a:solidFill>
                  <a:srgbClr val="FF3300"/>
                </a:solidFill>
              </a:rPr>
              <a:t>Social scenario predicts </a:t>
            </a:r>
            <a:r>
              <a:rPr lang="en-GB" sz="2400" dirty="0">
                <a:solidFill>
                  <a:schemeClr val="tx1"/>
                </a:solidFill>
              </a:rPr>
              <a:t>a </a:t>
            </a:r>
            <a:r>
              <a:rPr lang="en-GB" sz="2400" b="1" dirty="0">
                <a:solidFill>
                  <a:schemeClr val="tx1"/>
                </a:solidFill>
              </a:rPr>
              <a:t>higher net</a:t>
            </a:r>
            <a:r>
              <a:rPr lang="en-GB" sz="2400" dirty="0">
                <a:solidFill>
                  <a:schemeClr val="tx1"/>
                </a:solidFill>
              </a:rPr>
              <a:t>-benefits of cooking compared with the</a:t>
            </a:r>
            <a:r>
              <a:rPr lang="en-GB" sz="2400" b="1" dirty="0">
                <a:solidFill>
                  <a:srgbClr val="FF3300"/>
                </a:solidFill>
              </a:rPr>
              <a:t> ‘moderate projections’ </a:t>
            </a:r>
            <a:r>
              <a:rPr lang="en-GB" sz="2400" dirty="0">
                <a:solidFill>
                  <a:schemeClr val="tx1"/>
                </a:solidFill>
              </a:rPr>
              <a:t>anticipated in the clean cooking road map</a:t>
            </a:r>
            <a:r>
              <a:rPr lang="en-GB" sz="2400" b="1" dirty="0">
                <a:solidFill>
                  <a:schemeClr val="tx1"/>
                </a:solidFill>
              </a:rPr>
              <a:t>!</a:t>
            </a:r>
            <a:endParaRPr lang="en-GB" sz="2400" dirty="0">
              <a:solidFill>
                <a:schemeClr val="tx1"/>
              </a:solidFill>
            </a:endParaRPr>
          </a:p>
          <a:p>
            <a:pPr lvl="1"/>
            <a:endParaRPr lang="en-GB" sz="2400" dirty="0"/>
          </a:p>
          <a:p>
            <a:pPr marL="115201" lvl="0" indent="0">
              <a:buNone/>
            </a:pPr>
            <a:r>
              <a:rPr lang="en-GB" sz="2400" b="1" dirty="0"/>
              <a:t>Future work</a:t>
            </a:r>
            <a:r>
              <a:rPr lang="en-GB" sz="2400" dirty="0"/>
              <a:t>: </a:t>
            </a:r>
            <a:r>
              <a:rPr lang="en-GB" sz="2400" b="1" dirty="0">
                <a:solidFill>
                  <a:schemeClr val="accent6">
                    <a:lumMod val="50000"/>
                  </a:schemeClr>
                </a:solidFill>
              </a:rPr>
              <a:t>Modelling </a:t>
            </a:r>
            <a:r>
              <a:rPr lang="en-GB" sz="2400" dirty="0">
                <a:solidFill>
                  <a:schemeClr val="accent6">
                    <a:lumMod val="50000"/>
                  </a:schemeClr>
                </a:solidFill>
              </a:rPr>
              <a:t>– </a:t>
            </a:r>
            <a:r>
              <a:rPr lang="en-GB" sz="2400" b="1" dirty="0">
                <a:solidFill>
                  <a:schemeClr val="accent6">
                    <a:lumMod val="50000"/>
                  </a:schemeClr>
                </a:solidFill>
              </a:rPr>
              <a:t>conservative</a:t>
            </a:r>
            <a:r>
              <a:rPr lang="en-GB" sz="2400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en-GB" sz="2400" b="1" dirty="0">
                <a:solidFill>
                  <a:schemeClr val="accent6">
                    <a:lumMod val="50000"/>
                  </a:schemeClr>
                </a:solidFill>
              </a:rPr>
              <a:t>moderate</a:t>
            </a:r>
            <a:r>
              <a:rPr lang="en-GB" sz="2400" dirty="0"/>
              <a:t> and </a:t>
            </a:r>
            <a:r>
              <a:rPr lang="en-GB" sz="2400" b="1" dirty="0">
                <a:solidFill>
                  <a:schemeClr val="accent6">
                    <a:lumMod val="50000"/>
                  </a:schemeClr>
                </a:solidFill>
              </a:rPr>
              <a:t>aggressive</a:t>
            </a:r>
            <a:r>
              <a:rPr lang="en-GB" sz="2400" dirty="0"/>
              <a:t> - NCCRM</a:t>
            </a:r>
          </a:p>
        </p:txBody>
      </p:sp>
    </p:spTree>
    <p:extLst>
      <p:ext uri="{BB962C8B-B14F-4D97-AF65-F5344CB8AC3E}">
        <p14:creationId xmlns:p14="http://schemas.microsoft.com/office/powerpoint/2010/main" val="202548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5339D-E530-6403-8B6A-31B7C2F08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052" y="2227007"/>
            <a:ext cx="8303342" cy="1740309"/>
          </a:xfrm>
        </p:spPr>
        <p:txBody>
          <a:bodyPr>
            <a:noAutofit/>
          </a:bodyPr>
          <a:lstStyle/>
          <a:p>
            <a:pPr algn="ctr"/>
            <a:br>
              <a:rPr lang="en-GB" sz="11500" dirty="0">
                <a:latin typeface="Britannic Bold" panose="020B0903060703020204" pitchFamily="34" charset="0"/>
              </a:rPr>
            </a:br>
            <a:r>
              <a:rPr lang="en-GB" sz="11500" dirty="0">
                <a:latin typeface="Britannic Bold" panose="020B0903060703020204" pitchFamily="34" charset="0"/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40200146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MP 2024">
      <a:dk1>
        <a:srgbClr val="202020"/>
      </a:dk1>
      <a:lt1>
        <a:srgbClr val="FFFFFF"/>
      </a:lt1>
      <a:dk2>
        <a:srgbClr val="092069"/>
      </a:dk2>
      <a:lt2>
        <a:srgbClr val="FFFFFF"/>
      </a:lt2>
      <a:accent1>
        <a:srgbClr val="FD6924"/>
      </a:accent1>
      <a:accent2>
        <a:srgbClr val="4C9F38"/>
      </a:accent2>
      <a:accent3>
        <a:srgbClr val="D30167"/>
      </a:accent3>
      <a:accent4>
        <a:srgbClr val="00689D"/>
      </a:accent4>
      <a:accent5>
        <a:srgbClr val="202020"/>
      </a:accent5>
      <a:accent6>
        <a:srgbClr val="C7D3FF"/>
      </a:accent6>
      <a:hlink>
        <a:srgbClr val="092069"/>
      </a:hlink>
      <a:folHlink>
        <a:srgbClr val="09206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1046</TotalTime>
  <Words>651</Words>
  <Application>Microsoft Office PowerPoint</Application>
  <PresentationFormat>Widescreen</PresentationFormat>
  <Paragraphs>134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Avenir</vt:lpstr>
      <vt:lpstr>Britannic Bold</vt:lpstr>
      <vt:lpstr>Calibri</vt:lpstr>
      <vt:lpstr>Helvetica Neue</vt:lpstr>
      <vt:lpstr>Helvetica Neue Light</vt:lpstr>
      <vt:lpstr>Open Sans</vt:lpstr>
      <vt:lpstr>Wingdings</vt:lpstr>
      <vt:lpstr>Office Theme</vt:lpstr>
      <vt:lpstr>   Clean Cooking Modelling using OnStove for Ethiopia – Social Scenario and  ‘Moderate Clean Cooking Projections’</vt:lpstr>
      <vt:lpstr>Context</vt:lpstr>
      <vt:lpstr>PowerPoint Presentation</vt:lpstr>
      <vt:lpstr>Methodology - OnStove</vt:lpstr>
      <vt:lpstr>PowerPoint Presentation</vt:lpstr>
      <vt:lpstr>Moderate Scenario</vt:lpstr>
      <vt:lpstr>PowerPoint Presentation</vt:lpstr>
      <vt:lpstr>Conclusion and Policy Insights</vt:lpstr>
      <vt:lpstr> Thank you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Eunice Ramos</dc:creator>
  <cp:lastModifiedBy>Dino Adem, Kamil</cp:lastModifiedBy>
  <cp:revision>67</cp:revision>
  <dcterms:created xsi:type="dcterms:W3CDTF">2019-06-09T10:25:43Z</dcterms:created>
  <dcterms:modified xsi:type="dcterms:W3CDTF">2025-07-30T20:25:57Z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0x010100633F727AA7180443A862CD9A25741398</vt:lpwstr>
  </property>
  <property fmtid="{D5CDD505-2E9C-101B-9397-08002B2CF9AE}" pid="3" name="MediaServiceImageTags">
    <vt:lpwstr/>
  </property>
</Properties>
</file>