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71" r:id="rId4"/>
    <p:sldId id="259" r:id="rId5"/>
    <p:sldId id="261" r:id="rId6"/>
    <p:sldId id="260" r:id="rId7"/>
    <p:sldId id="280" r:id="rId8"/>
    <p:sldId id="274" r:id="rId9"/>
    <p:sldId id="275" r:id="rId10"/>
    <p:sldId id="276" r:id="rId11"/>
    <p:sldId id="277" r:id="rId12"/>
    <p:sldId id="262" r:id="rId13"/>
    <p:sldId id="278" r:id="rId14"/>
    <p:sldId id="263" r:id="rId15"/>
    <p:sldId id="279" r:id="rId16"/>
    <p:sldId id="264" r:id="rId17"/>
    <p:sldId id="272" r:id="rId18"/>
    <p:sldId id="273" r:id="rId19"/>
    <p:sldId id="267" r:id="rId20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/>
    <p:restoredTop sz="94748"/>
  </p:normalViewPr>
  <p:slideViewPr>
    <p:cSldViewPr snapToGrid="0">
      <p:cViewPr varScale="1">
        <p:scale>
          <a:sx n="97" d="100"/>
          <a:sy n="97" d="100"/>
        </p:scale>
        <p:origin x="224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55ECA-5141-8A45-99CE-D217D6988299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4B3C1-4EE4-6148-AEBE-06B10D0D843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39238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D4B3C1-4EE4-6148-AEBE-06B10D0D8438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62793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0E1AF-19CD-98CE-A332-53A079977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50AAE-CC2C-1C81-4797-62C6379D81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47522-82EC-8409-B059-A92ABAC2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95199-B6A1-1870-0FB0-FA2B7E7EA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BBC1A-4038-AD79-0D44-F0B916022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7092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AD141-5C39-A242-DBDA-4048E5197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75B5B8-58CB-6A06-9D31-3A83F18B6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6D988-B40F-6721-5505-0AFA66B66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E79E3-683C-B4C6-0A0C-FA3C8EBE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61F68-DD27-C982-2C94-35C1B5E68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55354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25B6C2-A826-41EC-D5C9-15EECFA6ED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AD5552-AE9D-44EB-B7C1-780BC39F1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05B67-2A9F-5F48-BD6D-A3EF1D47F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3E555-DD37-BB65-7191-7CAE3B13A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D7705-53C1-24A1-AEDE-A54A037B5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49803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06D9D-B56C-2A2A-218A-48447CC8E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62224-BCA3-37F5-8832-4B6DE5535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29D70-3474-A050-F7A6-68EE45C8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12CFA-9A24-0D27-4AD3-B94DA221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DAB88-B827-D51C-F96E-1CFDB99E3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6716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0BB74-BDE8-D427-398C-956DD54B6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5A29F-94A2-8A28-993C-B0548B020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9D12D-2747-6429-1984-F5E7A3375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ABC8A-C0F4-C120-8C9E-1432E63C4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A522B-61F0-25BC-0A58-B9D9EC78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6605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AF5EC-0AA0-DF14-22C7-EF03CD16F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C5E96-CDB4-950B-1B3E-D20BE492C4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699DC-DF40-C4AF-7E05-7133196CA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42FE3-23B5-BF46-5C1D-A5DAAB8E4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BB0757-3379-3559-240A-597ED5080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B0DCBA-9171-0272-A8B2-F0D6B2C0B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7724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41CB4-CF58-41DC-E0E1-EDD0BC036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B7CE0-3A8D-4A3F-D6B8-BC26AF4FE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1C802C-0472-4463-33A9-5EDF82D976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2BAEF5-6205-1DFF-C481-E6D1494AFA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3B3997-47FF-4B2C-39F4-778A6CE9B8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C207C2-695B-5FA2-891B-C3CB038E3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E3FCA3-E081-128A-F23F-E76F30CEF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1F8AA6-6D96-EF8B-DB73-FBF3302E9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2223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CC1D1-D24C-6189-50F2-20D176E93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C96D3-2DB2-26FC-495A-FCAE4D898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6268E8-BDD1-8953-74A3-D19A36D0A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EA02F4-4683-2C12-AEFE-14AB30DD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8636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AD38DD-64BD-4F2D-41EC-401609B5E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7FE9DF-DDB6-ABEF-2C4C-A1D4979A4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D3C7E-C868-E7FB-70B4-2BE077E37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904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609A5-F098-AF41-FEEA-2FD21B197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34381-2409-07F6-4658-087654F9F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ECFF53-A199-F0BC-1CE0-9580DA3F3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7C48E-32CD-C806-EA7E-96022D9A2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728D2-F013-8633-44AB-3CEC1B3CC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D9B826-BF18-D729-9203-E8044E947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6614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B966C-D2A9-B406-C790-71465585E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FD7C54-C108-9582-634E-0E50420F60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B70BBB-AC05-4F64-43D7-0A1604463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964552-FAA3-8D78-EAE6-8F320346D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CD418-F0EA-F690-EA9A-E1DF1CACE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86B5E-AA2A-25F6-2FEA-DFACD68C9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2252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B004E0-3103-C5C3-3C2E-34FAB24F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AE7E0-A9D0-1290-C2B4-B33B15DC9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41DDA-D901-AF09-00A4-D4B0492456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E63D92-E664-C14C-990B-0687EEB822C3}" type="datetimeFigureOut">
              <a:rPr lang="en-NL" smtClean="0"/>
              <a:t>15/07/2025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CCAA6-D59D-46F6-1D98-7108A2A7EF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1DBB5-FE1D-031B-C2CC-C21DA06C54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0C4861-332F-C54B-94A2-1506DD95795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3816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77/1367877916628238" TargetMode="External"/><Relationship Id="rId3" Type="http://schemas.openxmlformats.org/officeDocument/2006/relationships/hyperlink" Target="https://doi.org/10.1037/0033-295X.99.3.550" TargetMode="External"/><Relationship Id="rId7" Type="http://schemas.openxmlformats.org/officeDocument/2006/relationships/hyperlink" Target="https://www.frameliteraryjournal.com/34-2-writing-the-mind/34-2-julia-neugarten/" TargetMode="External"/><Relationship Id="rId2" Type="http://schemas.openxmlformats.org/officeDocument/2006/relationships/hyperlink" Target="https://doi.org/10.31235/osf.io/vrwk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34973/2MYE-8468" TargetMode="External"/><Relationship Id="rId5" Type="http://schemas.openxmlformats.org/officeDocument/2006/relationships/hyperlink" Target="https://ceur-ws.org/Vol-3834/paper23.pdf" TargetMode="External"/><Relationship Id="rId4" Type="http://schemas.openxmlformats.org/officeDocument/2006/relationships/hyperlink" Target="https://ceur-ws.org/Vol-3834/paper106.pdf" TargetMode="External"/><Relationship Id="rId9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475AE-43D0-D06B-FB48-A83FF00642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400" b="1" dirty="0"/>
              <a:t>Giddy Gods and Happy Heroes</a:t>
            </a:r>
            <a:br>
              <a:rPr lang="en-GB" sz="4400" dirty="0">
                <a:effectLst/>
              </a:rPr>
            </a:br>
            <a:r>
              <a:rPr lang="en-GB" sz="3200" b="1" dirty="0"/>
              <a:t>Detecting Character-Emotions in Fanfiction about Greek Myth with Vector Space Models</a:t>
            </a:r>
            <a:endParaRPr lang="en-NL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D59879-411B-6E82-782B-E635471257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50067"/>
            <a:ext cx="9144000" cy="196652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NL" dirty="0"/>
              <a:t>Julia Neugarten, Radboud University, Nijmegen, the Netherlands</a:t>
            </a:r>
          </a:p>
          <a:p>
            <a:pPr>
              <a:lnSpc>
                <a:spcPct val="160000"/>
              </a:lnSpc>
            </a:pPr>
            <a:r>
              <a:rPr lang="en-NL" dirty="0"/>
              <a:t>Thijs Meijerink, independent researcher</a:t>
            </a:r>
          </a:p>
          <a:p>
            <a:endParaRPr lang="en-NL" dirty="0"/>
          </a:p>
          <a:p>
            <a:r>
              <a:rPr lang="en-NL" dirty="0"/>
              <a:t>Digital Humanities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9BB4C8-D150-7CA4-6CFC-48A5E3641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1933" y="134503"/>
            <a:ext cx="1457424" cy="7287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7600AD-A3DA-4EB1-4636-39D83C201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950380"/>
            <a:ext cx="4194314" cy="81101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D602B2A-7DCA-5454-633B-FCEACC8D42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" y="2971800"/>
            <a:ext cx="914400" cy="9144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B398BBD7-4C88-6F16-4777-858378667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893445" y="2971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35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680F1D3-7650-4307-A001-0163AD37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a hexagon with different emotions&#10;&#10;AI-generated content may be incorrect.">
            <a:extLst>
              <a:ext uri="{FF2B5EF4-FFF2-40B4-BE49-F238E27FC236}">
                <a16:creationId xmlns:a16="http://schemas.microsoft.com/office/drawing/2014/main" id="{3F45448E-38E5-5B78-151A-6D3ABC779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976" y="47625"/>
            <a:ext cx="901700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45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6F3E44-2E1C-8B25-7CB0-6DC7F6C63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7" name="Rectangle 7176">
            <a:extLst>
              <a:ext uri="{FF2B5EF4-FFF2-40B4-BE49-F238E27FC236}">
                <a16:creationId xmlns:a16="http://schemas.microsoft.com/office/drawing/2014/main" id="{11BE3FA7-0D70-4431-814F-D8C40576E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BA4F0B-3959-8B87-36B7-5C2DB2FC183B}"/>
              </a:ext>
            </a:extLst>
          </p:cNvPr>
          <p:cNvGrpSpPr/>
          <p:nvPr/>
        </p:nvGrpSpPr>
        <p:grpSpPr>
          <a:xfrm>
            <a:off x="410468" y="327340"/>
            <a:ext cx="11371064" cy="5911535"/>
            <a:chOff x="488237" y="327340"/>
            <a:chExt cx="11371064" cy="5911535"/>
          </a:xfrm>
        </p:grpSpPr>
        <p:pic>
          <p:nvPicPr>
            <p:cNvPr id="3" name="Picture 2" descr="A diagram of a person's emotions&#10;&#10;AI-generated content may be incorrect.">
              <a:extLst>
                <a:ext uri="{FF2B5EF4-FFF2-40B4-BE49-F238E27FC236}">
                  <a16:creationId xmlns:a16="http://schemas.microsoft.com/office/drawing/2014/main" id="{151DAE2B-4EC0-79BB-D5CE-62F52371BD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6088" r="13477"/>
            <a:stretch>
              <a:fillRect/>
            </a:stretch>
          </p:blipFill>
          <p:spPr>
            <a:xfrm>
              <a:off x="6307599" y="327340"/>
              <a:ext cx="5551702" cy="5911535"/>
            </a:xfrm>
            <a:prstGeom prst="rect">
              <a:avLst/>
            </a:prstGeom>
          </p:spPr>
        </p:pic>
        <p:pic>
          <p:nvPicPr>
            <p:cNvPr id="5" name="Picture 4" descr="A diagram of a person's emotions&#10;&#10;AI-generated content may be incorrect.">
              <a:extLst>
                <a:ext uri="{FF2B5EF4-FFF2-40B4-BE49-F238E27FC236}">
                  <a16:creationId xmlns:a16="http://schemas.microsoft.com/office/drawing/2014/main" id="{36F7B272-9CA8-3C95-EC2B-04B7FA28F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3152" r="16413"/>
            <a:stretch>
              <a:fillRect/>
            </a:stretch>
          </p:blipFill>
          <p:spPr>
            <a:xfrm>
              <a:off x="488237" y="327340"/>
              <a:ext cx="5551702" cy="5911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66958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5CEF0-4B84-8300-EB68-D195F3DA68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540C-78D5-40FB-9E45-97D39F632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997765" cy="1325563"/>
          </a:xfrm>
        </p:spPr>
        <p:txBody>
          <a:bodyPr/>
          <a:lstStyle/>
          <a:p>
            <a:r>
              <a:rPr lang="en-NL" dirty="0"/>
              <a:t>Gender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5039D-3831-5EEF-A5E9-44DDA7EFF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483112"/>
            <a:ext cx="3379305" cy="473215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/>
              <a:t>227 characters</a:t>
            </a:r>
          </a:p>
          <a:p>
            <a:pPr>
              <a:lnSpc>
                <a:spcPct val="150000"/>
              </a:lnSpc>
            </a:pPr>
            <a:r>
              <a:rPr lang="en-GB" dirty="0"/>
              <a:t>133 men</a:t>
            </a:r>
          </a:p>
          <a:p>
            <a:pPr>
              <a:lnSpc>
                <a:spcPct val="150000"/>
              </a:lnSpc>
            </a:pPr>
            <a:r>
              <a:rPr lang="en-GB" dirty="0"/>
              <a:t>94 women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Significant differences (p&lt;0.05) for joy and sadness</a:t>
            </a:r>
            <a:endParaRPr lang="en-NL" dirty="0"/>
          </a:p>
        </p:txBody>
      </p:sp>
      <p:pic>
        <p:nvPicPr>
          <p:cNvPr id="4" name="Picture 3" descr="A logo for an anchor innovate&#10;&#10;AI-generated content may be incorrect.">
            <a:extLst>
              <a:ext uri="{FF2B5EF4-FFF2-40B4-BE49-F238E27FC236}">
                <a16:creationId xmlns:a16="http://schemas.microsoft.com/office/drawing/2014/main" id="{579D37FB-7258-3304-8389-F9FF5711A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92223"/>
            <a:ext cx="1457424" cy="728712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24D734E5-11B8-4F83-AD0A-D0E7E4F3D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896" y="801457"/>
            <a:ext cx="7961243" cy="596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43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D73B8-0A72-1E34-E741-1C1CBA158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210A4-A2F9-C21D-8BE4-DFB474E1E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997765" cy="1325563"/>
          </a:xfrm>
        </p:spPr>
        <p:txBody>
          <a:bodyPr/>
          <a:lstStyle/>
          <a:p>
            <a:r>
              <a:rPr lang="en-NL" dirty="0"/>
              <a:t>Genre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C9740-8593-D7BF-D395-6A39DF1BB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418" y="1527717"/>
            <a:ext cx="3419060" cy="466104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/>
              <a:t>Characters plotted separately for angst and fluff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Significant differences (p&lt;0.05) for all emotions except joy</a:t>
            </a:r>
            <a:endParaRPr lang="en-NL" dirty="0"/>
          </a:p>
        </p:txBody>
      </p:sp>
      <p:pic>
        <p:nvPicPr>
          <p:cNvPr id="4" name="Picture 3" descr="A logo for an anchor innovate&#10;&#10;AI-generated content may be incorrect.">
            <a:extLst>
              <a:ext uri="{FF2B5EF4-FFF2-40B4-BE49-F238E27FC236}">
                <a16:creationId xmlns:a16="http://schemas.microsoft.com/office/drawing/2014/main" id="{DE163BD7-5A23-4678-A504-B339B4B84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92223"/>
            <a:ext cx="1457424" cy="728712"/>
          </a:xfrm>
          <a:prstGeom prst="rect">
            <a:avLst/>
          </a:prstGeom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21744A30-1179-DC2E-4A6F-5F76C48BE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295" y="820935"/>
            <a:ext cx="7645400" cy="572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82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diagram&#10;&#10;AI-generated content may be incorrect.">
            <a:extLst>
              <a:ext uri="{FF2B5EF4-FFF2-40B4-BE49-F238E27FC236}">
                <a16:creationId xmlns:a16="http://schemas.microsoft.com/office/drawing/2014/main" id="{C8458C65-C1F2-0C49-1650-78BB62501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0"/>
            <a:ext cx="9353550" cy="70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32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14A0CD1-2CFF-726D-AEC5-867C09D79F3A}"/>
              </a:ext>
            </a:extLst>
          </p:cNvPr>
          <p:cNvGrpSpPr/>
          <p:nvPr/>
        </p:nvGrpSpPr>
        <p:grpSpPr>
          <a:xfrm>
            <a:off x="172278" y="346570"/>
            <a:ext cx="11847445" cy="6075452"/>
            <a:chOff x="172278" y="346570"/>
            <a:chExt cx="11847445" cy="6075452"/>
          </a:xfrm>
        </p:grpSpPr>
        <p:pic>
          <p:nvPicPr>
            <p:cNvPr id="3" name="Picture 2" descr="A diagram of a diagram&#10;&#10;AI-generated content may be incorrect.">
              <a:extLst>
                <a:ext uri="{FF2B5EF4-FFF2-40B4-BE49-F238E27FC236}">
                  <a16:creationId xmlns:a16="http://schemas.microsoft.com/office/drawing/2014/main" id="{8FAE8504-79DB-257B-C083-B59071268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14887" r="11987"/>
            <a:stretch>
              <a:fillRect/>
            </a:stretch>
          </p:blipFill>
          <p:spPr>
            <a:xfrm>
              <a:off x="6096000" y="346570"/>
              <a:ext cx="5923723" cy="6075452"/>
            </a:xfrm>
            <a:prstGeom prst="rect">
              <a:avLst/>
            </a:prstGeom>
          </p:spPr>
        </p:pic>
        <p:pic>
          <p:nvPicPr>
            <p:cNvPr id="5" name="Picture 4" descr="A diagram of a person's emotions&#10;&#10;AI-generated content may be incorrect.">
              <a:extLst>
                <a:ext uri="{FF2B5EF4-FFF2-40B4-BE49-F238E27FC236}">
                  <a16:creationId xmlns:a16="http://schemas.microsoft.com/office/drawing/2014/main" id="{4237F430-84FD-E457-E8F5-990E73C6F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3990" r="12883"/>
            <a:stretch>
              <a:fillRect/>
            </a:stretch>
          </p:blipFill>
          <p:spPr>
            <a:xfrm>
              <a:off x="172278" y="346570"/>
              <a:ext cx="5923722" cy="60754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2790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4E707-7EC5-D015-EF05-AB1B2C9D0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Discussion &amp;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1C239-D047-1C71-D977-1E052C598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0261"/>
            <a:ext cx="11149361" cy="458670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GB" sz="2200" dirty="0"/>
              <a:t>Issue: D</a:t>
            </a:r>
            <a:r>
              <a:rPr lang="en-NL" sz="2200" dirty="0"/>
              <a:t>irectionality of emotion</a:t>
            </a:r>
          </a:p>
          <a:p>
            <a:pPr>
              <a:lnSpc>
                <a:spcPct val="200000"/>
              </a:lnSpc>
            </a:pPr>
            <a:r>
              <a:rPr lang="en-NL" sz="2200" dirty="0"/>
              <a:t>Character-differences based on protagonist-status or romantic status</a:t>
            </a:r>
          </a:p>
          <a:p>
            <a:pPr>
              <a:lnSpc>
                <a:spcPct val="200000"/>
              </a:lnSpc>
            </a:pPr>
            <a:r>
              <a:rPr lang="en-NL" sz="2200" dirty="0"/>
              <a:t>Resonance of Classical canon</a:t>
            </a:r>
          </a:p>
          <a:p>
            <a:pPr>
              <a:lnSpc>
                <a:spcPct val="200000"/>
              </a:lnSpc>
            </a:pPr>
            <a:r>
              <a:rPr lang="en-NL" sz="2200" dirty="0"/>
              <a:t>Women as more joyful </a:t>
            </a:r>
            <a:r>
              <a:rPr lang="en-NL" sz="2200" i="1" dirty="0"/>
              <a:t>and </a:t>
            </a:r>
            <a:r>
              <a:rPr lang="en-NL" sz="2200" dirty="0"/>
              <a:t>more sad, so less stoic?</a:t>
            </a:r>
          </a:p>
          <a:p>
            <a:pPr>
              <a:lnSpc>
                <a:spcPct val="200000"/>
              </a:lnSpc>
            </a:pPr>
            <a:r>
              <a:rPr lang="en-GB" sz="2200" dirty="0"/>
              <a:t>A</a:t>
            </a:r>
            <a:r>
              <a:rPr lang="en-NL" sz="2200" dirty="0"/>
              <a:t>ngst confirmed as the genre of negative emotions: anger, fear, disgust, sadness</a:t>
            </a:r>
          </a:p>
        </p:txBody>
      </p:sp>
      <p:pic>
        <p:nvPicPr>
          <p:cNvPr id="4" name="Picture 3" descr="A logo for an anchor innovate&#10;&#10;AI-generated content may be incorrect.">
            <a:extLst>
              <a:ext uri="{FF2B5EF4-FFF2-40B4-BE49-F238E27FC236}">
                <a16:creationId xmlns:a16="http://schemas.microsoft.com/office/drawing/2014/main" id="{3989B347-6B00-0FDB-537F-EE2AA7432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8050B-59CC-65C6-5545-C99849CB1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Contact Us!</a:t>
            </a:r>
          </a:p>
        </p:txBody>
      </p:sp>
      <p:pic>
        <p:nvPicPr>
          <p:cNvPr id="6" name="Content Placeholder 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BA41D4F0-F9FD-3EDB-136A-100342C831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40669"/>
            <a:ext cx="829036" cy="829036"/>
          </a:xfrm>
        </p:spPr>
      </p:pic>
      <p:pic>
        <p:nvPicPr>
          <p:cNvPr id="4" name="Picture 3" descr="A logo for an anchor innovate&#10;&#10;AI-generated content may be incorrect.">
            <a:extLst>
              <a:ext uri="{FF2B5EF4-FFF2-40B4-BE49-F238E27FC236}">
                <a16:creationId xmlns:a16="http://schemas.microsoft.com/office/drawing/2014/main" id="{105EC03E-E69F-EB48-8E50-40F2D8BD78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5088" y="257617"/>
            <a:ext cx="1457424" cy="728712"/>
          </a:xfrm>
          <a:prstGeom prst="rect">
            <a:avLst/>
          </a:prstGeom>
        </p:spPr>
      </p:pic>
      <p:pic>
        <p:nvPicPr>
          <p:cNvPr id="10" name="Picture 9" descr="A black and white cat logo&#10;&#10;AI-generated content may be incorrect.">
            <a:extLst>
              <a:ext uri="{FF2B5EF4-FFF2-40B4-BE49-F238E27FC236}">
                <a16:creationId xmlns:a16="http://schemas.microsoft.com/office/drawing/2014/main" id="{911FDE54-B777-6611-DC8C-9A4B52040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982" y="5501753"/>
            <a:ext cx="892098" cy="8920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591B156-E209-9C0B-2411-7F361A489A36}"/>
              </a:ext>
            </a:extLst>
          </p:cNvPr>
          <p:cNvSpPr txBox="1"/>
          <p:nvPr/>
        </p:nvSpPr>
        <p:spPr>
          <a:xfrm>
            <a:off x="6532986" y="5812606"/>
            <a:ext cx="4442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github.com</a:t>
            </a:r>
            <a:r>
              <a:rPr lang="en-GB" dirty="0"/>
              <a:t>/th555/myth2vec_public</a:t>
            </a:r>
            <a:endParaRPr lang="en-NL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D3D604-8BDB-5314-F2FD-8A22FE91E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02" y="3019686"/>
            <a:ext cx="797834" cy="70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B9C01F-3138-E42B-0F49-F79CD0ED2C7A}"/>
              </a:ext>
            </a:extLst>
          </p:cNvPr>
          <p:cNvSpPr txBox="1"/>
          <p:nvPr/>
        </p:nvSpPr>
        <p:spPr>
          <a:xfrm>
            <a:off x="1793406" y="2170521"/>
            <a:ext cx="381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julia.neugarten@ru.nl</a:t>
            </a:r>
            <a:endParaRPr lang="en-N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B17C63-A5F8-BD25-E461-0A52D7A3229C}"/>
              </a:ext>
            </a:extLst>
          </p:cNvPr>
          <p:cNvSpPr txBox="1"/>
          <p:nvPr/>
        </p:nvSpPr>
        <p:spPr>
          <a:xfrm>
            <a:off x="1793406" y="3201295"/>
            <a:ext cx="381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julianeugarten.bsky.social</a:t>
            </a:r>
            <a:endParaRPr lang="en-NL" dirty="0"/>
          </a:p>
        </p:txBody>
      </p:sp>
      <p:pic>
        <p:nvPicPr>
          <p:cNvPr id="8" name="Picture 7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0E04562D-3378-B55D-AF6A-770939418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1080" y="1423335"/>
            <a:ext cx="4345710" cy="429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193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4A2B3A-F5FB-2A8C-0972-30BC77848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F88153-B4B9-7D7C-9B18-9AF1673B1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101" y="735283"/>
            <a:ext cx="4978399" cy="316504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36846943-AD23-11C9-F4CA-36DF91C75C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7549" y="2776619"/>
            <a:ext cx="1289051" cy="1289051"/>
          </a:xfrm>
          <a:prstGeom prst="rect">
            <a:avLst/>
          </a:prstGeom>
        </p:spPr>
      </p:pic>
      <p:pic>
        <p:nvPicPr>
          <p:cNvPr id="8" name="Graphic 7" descr="Question mark">
            <a:extLst>
              <a:ext uri="{FF2B5EF4-FFF2-40B4-BE49-F238E27FC236}">
                <a16:creationId xmlns:a16="http://schemas.microsoft.com/office/drawing/2014/main" id="{E5AEB70D-AACA-433A-9CAC-1276B56BB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7815" y="716407"/>
            <a:ext cx="5411343" cy="541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36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ACDF7-C271-9E74-EE87-88F1C21CE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9972A-B459-2987-9F1E-E7E82AF81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6566"/>
            <a:ext cx="10814824" cy="54752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800" dirty="0" err="1"/>
              <a:t>Arseniev</a:t>
            </a:r>
            <a:r>
              <a:rPr lang="en-GB" sz="1800" dirty="0"/>
              <a:t>-Koehler, Alina. </a:t>
            </a:r>
            <a:r>
              <a:rPr lang="en-GB" sz="1800" i="1" dirty="0"/>
              <a:t>Theoretical Foundations and Limits of Word Embeddings: What Types of Meaning Can They Capture?</a:t>
            </a:r>
            <a:r>
              <a:rPr lang="en-GB" sz="1800" dirty="0"/>
              <a:t> July 2021, </a:t>
            </a:r>
            <a:r>
              <a:rPr lang="en-GB" sz="1800" dirty="0">
                <a:hlinkClick r:id="rId2"/>
              </a:rPr>
              <a:t>https://doi.org/10.31235/osf.io/vrwk3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Ekman, Paul. “Are There Basic Emotions?” </a:t>
            </a:r>
            <a:r>
              <a:rPr lang="en-GB" sz="1800" i="1" dirty="0">
                <a:effectLst/>
              </a:rPr>
              <a:t>Psychological Review</a:t>
            </a:r>
            <a:r>
              <a:rPr lang="en-GB" sz="1800" dirty="0">
                <a:effectLst/>
              </a:rPr>
              <a:t>, vol. 99, no. 3, 1992, pp. 550–53, </a:t>
            </a:r>
            <a:r>
              <a:rPr lang="en-GB" sz="1800" dirty="0">
                <a:effectLst/>
                <a:hlinkClick r:id="rId3"/>
              </a:rPr>
              <a:t>https://doi.org/10.1037/0033-295X.99.3.550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1800" dirty="0"/>
              <a:t>Jacobs, Arthur M. (2018): “The Gutenberg English Poetry Corpus: Exemplary Quantitative Narrative Analyses”, in: Frontiers in Digital Humanities 5. DOI: 10.3389/fdigh.2018.00005.</a:t>
            </a:r>
          </a:p>
          <a:p>
            <a:pPr marL="0" indent="0">
              <a:buNone/>
            </a:pPr>
            <a:r>
              <a:rPr lang="en-GB" sz="1800" dirty="0"/>
              <a:t>Jacobs, Arthur M. (2019): “Sentiment Analysis for Words and Fiction Characters From the Perspective of Computational (Neuro-)Poetics”, in: Frontiers in Robotics and AI 6. DOI: 10.3389/frobt.2019.00053.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Jacobsen, Mia, et al. “Patterns of Quality: Comparing Reader Reception Across Fanfiction and Commercially Published Literature.” </a:t>
            </a:r>
            <a:r>
              <a:rPr lang="en-GB" sz="1800" i="1" dirty="0">
                <a:effectLst/>
              </a:rPr>
              <a:t>CHR2024</a:t>
            </a:r>
            <a:r>
              <a:rPr lang="en-GB" sz="1800" dirty="0">
                <a:effectLst/>
              </a:rPr>
              <a:t>, pp. 718–39, </a:t>
            </a:r>
            <a:r>
              <a:rPr lang="en-GB" sz="1800" dirty="0">
                <a:effectLst/>
                <a:hlinkClick r:id="rId4"/>
              </a:rPr>
              <a:t>https://ceur-ws.org/Vol-3834/paper106.pdf</a:t>
            </a:r>
            <a:r>
              <a:rPr lang="en-GB" sz="1800" dirty="0">
                <a:effectLst/>
              </a:rPr>
              <a:t>.</a:t>
            </a:r>
            <a:endParaRPr lang="en-GB" sz="1800" dirty="0"/>
          </a:p>
          <a:p>
            <a:pPr marL="0" indent="0">
              <a:buNone/>
            </a:pPr>
            <a:r>
              <a:rPr lang="en-GB" sz="1800" dirty="0">
                <a:effectLst/>
              </a:rPr>
              <a:t>Neugarten, Julia, et al. “Catching Feelings: Aspect-Based Sentiment Analysis for Fanfiction Comments about Greek Myth.” </a:t>
            </a:r>
            <a:r>
              <a:rPr lang="en-GB" sz="1800" i="1" dirty="0">
                <a:effectLst/>
              </a:rPr>
              <a:t>CHR2024</a:t>
            </a:r>
            <a:r>
              <a:rPr lang="en-GB" sz="1800" dirty="0">
                <a:effectLst/>
              </a:rPr>
              <a:t>, pp. 217–31, </a:t>
            </a:r>
            <a:r>
              <a:rPr lang="en-GB" sz="1800" dirty="0">
                <a:effectLst/>
                <a:hlinkClick r:id="rId5"/>
              </a:rPr>
              <a:t>https://ceur-ws.org/Vol-3834/paper23.pdf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Neugarten, Julia, and Roel Smeets. </a:t>
            </a:r>
            <a:r>
              <a:rPr lang="en-GB" sz="1800" i="1" dirty="0">
                <a:effectLst/>
              </a:rPr>
              <a:t>MythFic Metadata: Exploring Gendered Violence in Fanfiction about Greek Mythology</a:t>
            </a:r>
            <a:r>
              <a:rPr lang="en-GB" sz="1800" dirty="0">
                <a:effectLst/>
              </a:rPr>
              <a:t>. Radboud University, 28 Apr. 2023. </a:t>
            </a:r>
            <a:r>
              <a:rPr lang="en-GB" sz="1800" dirty="0">
                <a:effectLst/>
                <a:hlinkClick r:id="rId6"/>
              </a:rPr>
              <a:t>https://doi.org/10.34973/2MYE-8468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r>
              <a:rPr lang="en-GB" sz="1800" dirty="0">
                <a:effectLst/>
              </a:rPr>
              <a:t>Neugarten, Julia. “Brittle: Re-Thinking Narratives of Disordered Eating through Fanfiction.” </a:t>
            </a:r>
            <a:r>
              <a:rPr lang="en-GB" sz="1800" i="1" dirty="0">
                <a:effectLst/>
              </a:rPr>
              <a:t>Frame: Journal of Literary Studies</a:t>
            </a:r>
            <a:r>
              <a:rPr lang="en-GB" sz="1800" dirty="0">
                <a:effectLst/>
              </a:rPr>
              <a:t>, vol. 34, no. 2, 2021, </a:t>
            </a:r>
            <a:r>
              <a:rPr lang="en-GB" sz="1800" dirty="0">
                <a:effectLst/>
                <a:hlinkClick r:id="rId7"/>
              </a:rPr>
              <a:t>https://www.frameliteraryjournal.com/34-2-writing-the-mind/34-2-julia-neugarten/</a:t>
            </a:r>
            <a:r>
              <a:rPr lang="en-GB" sz="1800" dirty="0">
                <a:effectLst/>
              </a:rPr>
              <a:t>.</a:t>
            </a:r>
            <a:endParaRPr lang="en-GB" sz="1800" dirty="0"/>
          </a:p>
          <a:p>
            <a:pPr marL="0" indent="0">
              <a:buNone/>
            </a:pPr>
            <a:r>
              <a:rPr lang="en-GB" sz="1800" dirty="0" err="1">
                <a:effectLst/>
              </a:rPr>
              <a:t>Samutina</a:t>
            </a:r>
            <a:r>
              <a:rPr lang="en-GB" sz="1800" dirty="0">
                <a:effectLst/>
              </a:rPr>
              <a:t>, Natalia. “Emotional Landscapes of Reading: Fan Fiction in the Context of Contemporary Reading Practices.” </a:t>
            </a:r>
            <a:r>
              <a:rPr lang="en-GB" sz="1800" i="1" dirty="0">
                <a:effectLst/>
              </a:rPr>
              <a:t>International Journal of Cultural Studies</a:t>
            </a:r>
            <a:r>
              <a:rPr lang="en-GB" sz="1800" dirty="0">
                <a:effectLst/>
              </a:rPr>
              <a:t>, vol. 20, no. 3, 2016, pp. 253–69. </a:t>
            </a:r>
            <a:r>
              <a:rPr lang="en-GB" sz="1800" dirty="0">
                <a:effectLst/>
                <a:hlinkClick r:id="rId8"/>
              </a:rPr>
              <a:t>https://doi.org/10.1177/1367877916628238</a:t>
            </a:r>
            <a:r>
              <a:rPr lang="en-GB" sz="1800" dirty="0">
                <a:effectLst/>
              </a:rPr>
              <a:t>.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NL" dirty="0"/>
          </a:p>
        </p:txBody>
      </p:sp>
      <p:pic>
        <p:nvPicPr>
          <p:cNvPr id="4" name="Picture 3" descr="A logo for an anchor innovate&#10;&#10;AI-generated content may be incorrect.">
            <a:extLst>
              <a:ext uri="{FF2B5EF4-FFF2-40B4-BE49-F238E27FC236}">
                <a16:creationId xmlns:a16="http://schemas.microsoft.com/office/drawing/2014/main" id="{2AD54EF3-128C-BFFC-7D41-E956D8BF63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7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8B899-29D3-CBF2-643C-59F76F40D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F907-C009-9975-522B-D1AD7593C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187B4-21C6-A31D-0656-9D482D9C4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5" y="1524000"/>
            <a:ext cx="11370365" cy="501731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NL" sz="4400" dirty="0"/>
              <a:t>Aim: detecting character-emotion in fanfiction about Greek myth</a:t>
            </a:r>
          </a:p>
          <a:p>
            <a:pPr>
              <a:lnSpc>
                <a:spcPct val="150000"/>
              </a:lnSpc>
            </a:pPr>
            <a:r>
              <a:rPr lang="en-NL" sz="4000" dirty="0"/>
              <a:t>Why?</a:t>
            </a:r>
          </a:p>
          <a:p>
            <a:pPr lvl="1">
              <a:lnSpc>
                <a:spcPct val="150000"/>
              </a:lnSpc>
            </a:pPr>
            <a:r>
              <a:rPr lang="en-GB" sz="4000" dirty="0"/>
              <a:t>Fanfiction often revolves around “emotional landscapes of reading” (</a:t>
            </a:r>
            <a:r>
              <a:rPr lang="en-GB" sz="4000" dirty="0" err="1"/>
              <a:t>Samutina</a:t>
            </a:r>
            <a:r>
              <a:rPr lang="en-GB" sz="4000" dirty="0"/>
              <a:t> 2016)</a:t>
            </a:r>
          </a:p>
          <a:p>
            <a:pPr lvl="1">
              <a:lnSpc>
                <a:spcPct val="150000"/>
              </a:lnSpc>
            </a:pPr>
            <a:r>
              <a:rPr lang="en-GB" sz="4000" dirty="0"/>
              <a:t>F</a:t>
            </a:r>
            <a:r>
              <a:rPr lang="en-NL" sz="4000" dirty="0"/>
              <a:t>anfiction benefits from distant reading (lots and lots of born-digital data</a:t>
            </a:r>
            <a:r>
              <a:rPr lang="en-GB" sz="4000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GB" sz="4000" dirty="0"/>
              <a:t>Fanfiction lets fans relate emotionally to the mythological past</a:t>
            </a:r>
          </a:p>
          <a:p>
            <a:pPr lvl="1">
              <a:lnSpc>
                <a:spcPct val="150000"/>
              </a:lnSpc>
            </a:pPr>
            <a:r>
              <a:rPr lang="en-GB" sz="4000" dirty="0"/>
              <a:t>Digital methods like sentiment analysis (SA) have only been applied to a limited extent</a:t>
            </a:r>
          </a:p>
          <a:p>
            <a:pPr lvl="2">
              <a:lnSpc>
                <a:spcPct val="150000"/>
              </a:lnSpc>
            </a:pPr>
            <a:r>
              <a:rPr lang="en-GB" sz="4000" dirty="0"/>
              <a:t>Aspect-based sentiment analysis of fanfiction comments using machine learning (Neugarten et al. 2024)</a:t>
            </a:r>
          </a:p>
          <a:p>
            <a:pPr lvl="2">
              <a:lnSpc>
                <a:spcPct val="150000"/>
              </a:lnSpc>
            </a:pPr>
            <a:r>
              <a:rPr lang="en-GB" sz="4000" dirty="0"/>
              <a:t>Calculating sentiment arcs for fanfiction texts (Jacobsen et al. 2024)</a:t>
            </a:r>
            <a:endParaRPr lang="en-NL" sz="4000" dirty="0"/>
          </a:p>
          <a:p>
            <a:pPr marL="0" indent="0">
              <a:buNone/>
            </a:pP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7CE0E4-A4E2-73AF-B62E-7D35B35E6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6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DF30B7-A82C-5987-EEFD-08E7398BE3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0A11A-8159-EC2B-92E6-A3FC360C9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Fanfiction (about Greek Myth)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2CD6E-7853-4FAE-689E-540AC4C1C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594624"/>
            <a:ext cx="11244313" cy="494669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NL" sz="3000" dirty="0"/>
              <a:t>Fanfiction: stories written by and for fans, inspired by existing stories, published online, usually for free (Neugarten 2021)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NL" sz="3000" dirty="0"/>
              <a:t>Often </a:t>
            </a:r>
            <a:r>
              <a:rPr lang="en-NL" sz="3000" b="1" i="1" dirty="0"/>
              <a:t>transformative</a:t>
            </a:r>
            <a:r>
              <a:rPr lang="en-NL" sz="3000" i="1" dirty="0"/>
              <a:t>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NL" sz="3000" i="1" dirty="0"/>
              <a:t>	</a:t>
            </a:r>
            <a:r>
              <a:rPr lang="en-NL" sz="3000" dirty="0"/>
              <a:t>Is it transformative of culturally dominant discourses about emotion?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NL" sz="3000" i="1" dirty="0"/>
              <a:t>MythFic </a:t>
            </a:r>
            <a:r>
              <a:rPr lang="en-NL" sz="3000" dirty="0"/>
              <a:t>corpus: 5.154 works of fanfiction from </a:t>
            </a:r>
            <a:r>
              <a:rPr lang="en-NL" sz="3000" i="1" dirty="0"/>
              <a:t>Archive of Our Own </a:t>
            </a:r>
            <a:r>
              <a:rPr lang="en-NL" sz="3000" dirty="0"/>
              <a:t>(</a:t>
            </a:r>
            <a:r>
              <a:rPr lang="en-NL" sz="3200" dirty="0"/>
              <a:t>± </a:t>
            </a:r>
            <a:r>
              <a:rPr lang="en-NL" sz="3000" dirty="0"/>
              <a:t>28 million words)</a:t>
            </a:r>
            <a:endParaRPr lang="en-NL" sz="3000" i="1" dirty="0"/>
          </a:p>
          <a:p>
            <a:pPr marL="0" indent="0">
              <a:lnSpc>
                <a:spcPct val="170000"/>
              </a:lnSpc>
              <a:buNone/>
            </a:pPr>
            <a:r>
              <a:rPr lang="en-NL" sz="3000" dirty="0"/>
              <a:t>	Fandom: </a:t>
            </a:r>
            <a:r>
              <a:rPr lang="en-NL" sz="3000" i="1" dirty="0"/>
              <a:t>Ancient Greek Religion &amp; Lore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NL" sz="3000" dirty="0"/>
              <a:t>	Language: English</a:t>
            </a:r>
          </a:p>
          <a:p>
            <a:pPr marL="0" indent="0">
              <a:buNone/>
            </a:pPr>
            <a:endParaRPr lang="en-NL" i="1" dirty="0"/>
          </a:p>
          <a:p>
            <a:pPr marL="0" indent="0">
              <a:buNone/>
            </a:pP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A7634D-0112-D329-A9D8-6C07B7F25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684304-0F7A-A24D-2BF4-C3D499EFC7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460" y="5110084"/>
            <a:ext cx="2069256" cy="143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7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F1507-D069-2977-EDD4-2021FC38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Research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54BD5-71D3-A674-5758-6D50D3430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63757"/>
            <a:ext cx="10836965" cy="5088834"/>
          </a:xfrm>
        </p:spPr>
        <p:txBody>
          <a:bodyPr>
            <a:normAutofit/>
          </a:bodyPr>
          <a:lstStyle/>
          <a:p>
            <a:pPr marL="514350" indent="-514350" fontAlgn="base">
              <a:lnSpc>
                <a:spcPct val="150000"/>
              </a:lnSpc>
              <a:buAutoNum type="arabicPeriod"/>
            </a:pPr>
            <a:r>
              <a:rPr lang="en-GB" dirty="0"/>
              <a:t>What are the associations between fictional </a:t>
            </a:r>
            <a:r>
              <a:rPr lang="en-GB" b="1" dirty="0"/>
              <a:t>characters</a:t>
            </a:r>
            <a:r>
              <a:rPr lang="en-GB" dirty="0"/>
              <a:t> in fanfiction about Greek myth, and emotions?</a:t>
            </a:r>
          </a:p>
          <a:p>
            <a:pPr marL="514350" indent="-514350" fontAlgn="base">
              <a:lnSpc>
                <a:spcPct val="150000"/>
              </a:lnSpc>
              <a:buAutoNum type="arabicPeriod"/>
            </a:pPr>
            <a:r>
              <a:rPr lang="en-GB" dirty="0"/>
              <a:t>Do character-emotion associations differ between character </a:t>
            </a:r>
            <a:r>
              <a:rPr lang="en-GB" b="1" dirty="0"/>
              <a:t>genders</a:t>
            </a:r>
            <a:r>
              <a:rPr lang="en-GB" dirty="0"/>
              <a:t>?</a:t>
            </a:r>
          </a:p>
          <a:p>
            <a:pPr lvl="1" fontAlgn="base">
              <a:lnSpc>
                <a:spcPct val="150000"/>
              </a:lnSpc>
            </a:pPr>
            <a:r>
              <a:rPr lang="en-GB" dirty="0"/>
              <a:t>men versus women</a:t>
            </a:r>
          </a:p>
          <a:p>
            <a:pPr marL="514350" indent="-514350" fontAlgn="base">
              <a:lnSpc>
                <a:spcPct val="150000"/>
              </a:lnSpc>
              <a:buAutoNum type="arabicPeriod"/>
            </a:pPr>
            <a:r>
              <a:rPr lang="en-GB" dirty="0"/>
              <a:t>Do character-emotion associations differ between </a:t>
            </a:r>
            <a:r>
              <a:rPr lang="en-GB" b="1" dirty="0"/>
              <a:t>genres</a:t>
            </a:r>
            <a:r>
              <a:rPr lang="en-GB" dirty="0"/>
              <a:t>? </a:t>
            </a:r>
          </a:p>
          <a:p>
            <a:pPr lvl="1" fontAlgn="base">
              <a:lnSpc>
                <a:spcPct val="150000"/>
              </a:lnSpc>
            </a:pPr>
            <a:r>
              <a:rPr lang="en-GB" dirty="0"/>
              <a:t>angst (sad stories) versus fluff (happy stories)</a:t>
            </a: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36DB75-12C2-ECE3-43AF-122F7C753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0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3886" y="0"/>
            <a:ext cx="7538114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A873B7-62D0-A735-CE5D-D19C7BEA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5947" y="675564"/>
            <a:ext cx="2613991" cy="1322887"/>
          </a:xfrm>
        </p:spPr>
        <p:txBody>
          <a:bodyPr>
            <a:normAutofit/>
          </a:bodyPr>
          <a:lstStyle/>
          <a:p>
            <a:pPr algn="ctr"/>
            <a:r>
              <a:rPr lang="en-NL" dirty="0"/>
              <a:t>Character</a:t>
            </a:r>
          </a:p>
        </p:txBody>
      </p:sp>
      <p:pic>
        <p:nvPicPr>
          <p:cNvPr id="2050" name="Picture 2" descr="The Story of Myth: 9780674185074: Johnston, Sarah Iles: Books - Amazon.com">
            <a:extLst>
              <a:ext uri="{FF2B5EF4-FFF2-40B4-BE49-F238E27FC236}">
                <a16:creationId xmlns:a16="http://schemas.microsoft.com/office/drawing/2014/main" id="{D235A104-9A3C-4DF4-5DA1-C4CC7F356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800" y="675564"/>
            <a:ext cx="3627405" cy="551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3C334-9AAE-D50A-0B8D-EA3BAB4A50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895" y="2194102"/>
            <a:ext cx="6255027" cy="390858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NL" sz="2400" dirty="0"/>
              <a:t>Characters from Greek myth are </a:t>
            </a:r>
            <a:r>
              <a:rPr lang="en-GB" sz="2400" b="1" dirty="0"/>
              <a:t>accretive: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“when [a reader] encounters the character in different instantiations, his or her concept of the character gradually accrues traits from some or all of these instantiations” (27, 2018).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400" dirty="0"/>
              <a:t>So: character/emotion associations may exist on a large scale, across texts.</a:t>
            </a:r>
            <a:endParaRPr lang="en-NL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46F3E1-F5CA-758D-A669-70792DF2FE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557" y="311208"/>
            <a:ext cx="1457424" cy="72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30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4E68E-47FF-2A4C-FE45-EC23EE550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C5197-966A-A7FB-D3FF-D9A0EFBEE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3192"/>
            <a:ext cx="10515600" cy="1325563"/>
          </a:xfrm>
        </p:spPr>
        <p:txBody>
          <a:bodyPr/>
          <a:lstStyle/>
          <a:p>
            <a:r>
              <a:rPr lang="en-NL" dirty="0"/>
              <a:t>Method: Vector-Space Models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E4BA68-3CBD-AFEB-F5F8-7036AD53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5088" y="316681"/>
            <a:ext cx="1457424" cy="728712"/>
          </a:xfrm>
          <a:prstGeom prst="rect">
            <a:avLst/>
          </a:prstGeom>
        </p:spPr>
      </p:pic>
      <p:pic>
        <p:nvPicPr>
          <p:cNvPr id="5" name="Picture 2" descr="Visualisation of vector space">
            <a:extLst>
              <a:ext uri="{FF2B5EF4-FFF2-40B4-BE49-F238E27FC236}">
                <a16:creationId xmlns:a16="http://schemas.microsoft.com/office/drawing/2014/main" id="{26AF8DB8-2506-F4A6-94E9-40E2A20FEF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" b="3328"/>
          <a:stretch/>
        </p:blipFill>
        <p:spPr bwMode="auto">
          <a:xfrm>
            <a:off x="352315" y="1622999"/>
            <a:ext cx="7186595" cy="390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402051-0D69-4B28-DA14-F5993E838A52}"/>
              </a:ext>
            </a:extLst>
          </p:cNvPr>
          <p:cNvSpPr txBox="1"/>
          <p:nvPr/>
        </p:nvSpPr>
        <p:spPr>
          <a:xfrm>
            <a:off x="1939485" y="6108633"/>
            <a:ext cx="3538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Image by Arseniev-Koehler (2021)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B2EE7B-D7C8-FCEA-7ECC-E8F40E64EE64}"/>
              </a:ext>
            </a:extLst>
          </p:cNvPr>
          <p:cNvSpPr txBox="1"/>
          <p:nvPr/>
        </p:nvSpPr>
        <p:spPr>
          <a:xfrm>
            <a:off x="7542749" y="2042406"/>
            <a:ext cx="4296936" cy="55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L" sz="2200" b="1" dirty="0"/>
              <a:t>6 ‘basic’ emotions </a:t>
            </a:r>
            <a:r>
              <a:rPr lang="en-NL" sz="2200" dirty="0"/>
              <a:t>(Ekman 1992)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2C44A9-AA80-E67C-0EF9-45C7BA973165}"/>
              </a:ext>
            </a:extLst>
          </p:cNvPr>
          <p:cNvSpPr txBox="1"/>
          <p:nvPr/>
        </p:nvSpPr>
        <p:spPr>
          <a:xfrm>
            <a:off x="7779711" y="2681933"/>
            <a:ext cx="4296936" cy="158229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Sadness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Fear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Anger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Surprise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Joy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Disgust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5DECA1-9F46-F96E-DD7C-941D873025FF}"/>
              </a:ext>
            </a:extLst>
          </p:cNvPr>
          <p:cNvSpPr txBox="1"/>
          <p:nvPr/>
        </p:nvSpPr>
        <p:spPr>
          <a:xfrm>
            <a:off x="7598544" y="4395787"/>
            <a:ext cx="465927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Trained on the </a:t>
            </a:r>
            <a:r>
              <a:rPr lang="en-GB" sz="2200" i="1" dirty="0"/>
              <a:t>MythFic </a:t>
            </a:r>
            <a:r>
              <a:rPr lang="en-GB" sz="2200" dirty="0"/>
              <a:t>corpus</a:t>
            </a:r>
          </a:p>
          <a:p>
            <a:pPr>
              <a:lnSpc>
                <a:spcPct val="150000"/>
              </a:lnSpc>
            </a:pPr>
            <a:r>
              <a:rPr lang="en-GB" sz="2200" dirty="0"/>
              <a:t>Spearman’s </a:t>
            </a:r>
            <a:r>
              <a:rPr lang="el-GR" sz="2200" dirty="0"/>
              <a:t>ρ </a:t>
            </a:r>
            <a:r>
              <a:rPr lang="en-GB" sz="2200" dirty="0"/>
              <a:t>of ~0.58 validated on the WordSim-353 word similarity benchmark</a:t>
            </a:r>
          </a:p>
          <a:p>
            <a:endParaRPr lang="en-NL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1D0B09-D945-8FA4-EF10-69ACA760C205}"/>
              </a:ext>
            </a:extLst>
          </p:cNvPr>
          <p:cNvSpPr txBox="1"/>
          <p:nvPr/>
        </p:nvSpPr>
        <p:spPr>
          <a:xfrm>
            <a:off x="7301948" y="1451695"/>
            <a:ext cx="4778539" cy="551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NL" sz="2200" dirty="0"/>
              <a:t>Based on SentiArt (Jacobs 2018, 2019)</a:t>
            </a:r>
          </a:p>
        </p:txBody>
      </p:sp>
    </p:spTree>
    <p:extLst>
      <p:ext uri="{BB962C8B-B14F-4D97-AF65-F5344CB8AC3E}">
        <p14:creationId xmlns:p14="http://schemas.microsoft.com/office/powerpoint/2010/main" val="95103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3" grpId="0" build="allAtOnce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Visualisation of dimensionality reduction of vector space">
            <a:extLst>
              <a:ext uri="{FF2B5EF4-FFF2-40B4-BE49-F238E27FC236}">
                <a16:creationId xmlns:a16="http://schemas.microsoft.com/office/drawing/2014/main" id="{DB5C6461-A0C4-7B53-24D4-652FE2D445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2514" r="2481" b="3779"/>
          <a:stretch>
            <a:fillRect/>
          </a:stretch>
        </p:blipFill>
        <p:spPr>
          <a:xfrm>
            <a:off x="-6084" y="535259"/>
            <a:ext cx="12198084" cy="5327051"/>
          </a:xfrm>
        </p:spPr>
      </p:pic>
    </p:spTree>
    <p:extLst>
      <p:ext uri="{BB962C8B-B14F-4D97-AF65-F5344CB8AC3E}">
        <p14:creationId xmlns:p14="http://schemas.microsoft.com/office/powerpoint/2010/main" val="908269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adar plot of Dionysus' emotions: joy is most prominent.&#10;">
            <a:extLst>
              <a:ext uri="{FF2B5EF4-FFF2-40B4-BE49-F238E27FC236}">
                <a16:creationId xmlns:a16="http://schemas.microsoft.com/office/drawing/2014/main" id="{21133502-A5B5-E604-8A8A-CF428702E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789" y="225590"/>
            <a:ext cx="8542421" cy="640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53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person's emotions&#10;&#10;AI-generated content may be incorrect.">
            <a:extLst>
              <a:ext uri="{FF2B5EF4-FFF2-40B4-BE49-F238E27FC236}">
                <a16:creationId xmlns:a16="http://schemas.microsoft.com/office/drawing/2014/main" id="{287E7536-80F5-E8C6-E18C-A0C64DA48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4" y="149087"/>
            <a:ext cx="8945218" cy="670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68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4060</TotalTime>
  <Words>837</Words>
  <Application>Microsoft Macintosh PowerPoint</Application>
  <PresentationFormat>Widescreen</PresentationFormat>
  <Paragraphs>73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Aptos</vt:lpstr>
      <vt:lpstr>Aptos Display</vt:lpstr>
      <vt:lpstr>Arial</vt:lpstr>
      <vt:lpstr>Office Theme</vt:lpstr>
      <vt:lpstr>Giddy Gods and Happy Heroes Detecting Character-Emotions in Fanfiction about Greek Myth with Vector Space Models</vt:lpstr>
      <vt:lpstr>Introduction</vt:lpstr>
      <vt:lpstr>Fanfiction (about Greek Myth)</vt:lpstr>
      <vt:lpstr>Research Questions</vt:lpstr>
      <vt:lpstr>Character</vt:lpstr>
      <vt:lpstr>Method: Vector-Space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Gender</vt:lpstr>
      <vt:lpstr>Genre</vt:lpstr>
      <vt:lpstr>PowerPoint Presentation</vt:lpstr>
      <vt:lpstr>PowerPoint Presentation</vt:lpstr>
      <vt:lpstr>Discussion &amp; Conclusion</vt:lpstr>
      <vt:lpstr>Contact Us!</vt:lpstr>
      <vt:lpstr>Questions?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Neugarten, J.L. (Julia)</dc:creator>
  <cp:lastModifiedBy>Neugarten, J.L. (Julia)</cp:lastModifiedBy>
  <cp:revision>20</cp:revision>
  <dcterms:created xsi:type="dcterms:W3CDTF">2025-05-22T07:43:19Z</dcterms:created>
  <dcterms:modified xsi:type="dcterms:W3CDTF">2025-07-17T10:33:52Z</dcterms:modified>
</cp:coreProperties>
</file>