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 id="2147483672" r:id="rId3"/>
  </p:sldMasterIdLst>
  <p:notesMasterIdLst>
    <p:notesMasterId r:id="rId16"/>
  </p:notesMasterIdLst>
  <p:sldIdLst>
    <p:sldId id="359" r:id="rId4"/>
    <p:sldId id="281" r:id="rId5"/>
    <p:sldId id="372" r:id="rId6"/>
    <p:sldId id="350" r:id="rId7"/>
    <p:sldId id="373" r:id="rId8"/>
    <p:sldId id="257" r:id="rId9"/>
    <p:sldId id="361" r:id="rId10"/>
    <p:sldId id="303" r:id="rId11"/>
    <p:sldId id="375" r:id="rId12"/>
    <p:sldId id="365" r:id="rId13"/>
    <p:sldId id="348" r:id="rId14"/>
    <p:sldId id="266" r:id="rId15"/>
  </p:sldIdLst>
  <p:sldSz cx="12192000" cy="6858000"/>
  <p:notesSz cx="6858000" cy="9144000"/>
  <p:defaultText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1275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6897"/>
    <p:restoredTop sz="83673"/>
  </p:normalViewPr>
  <p:slideViewPr>
    <p:cSldViewPr snapToGrid="0">
      <p:cViewPr varScale="1">
        <p:scale>
          <a:sx n="62" d="100"/>
          <a:sy n="62" d="100"/>
        </p:scale>
        <p:origin x="1140"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1233CC-E380-5E44-9AAC-13CABBB93AB0}" type="doc">
      <dgm:prSet loTypeId="urn:microsoft.com/office/officeart/2005/8/layout/pyramid2" loCatId="" qsTypeId="urn:microsoft.com/office/officeart/2005/8/quickstyle/simple1" qsCatId="simple" csTypeId="urn:microsoft.com/office/officeart/2005/8/colors/accent1_2" csCatId="accent1" phldr="1"/>
      <dgm:spPr/>
    </dgm:pt>
    <dgm:pt modelId="{4DAD9320-42CB-BF41-8443-B8168D660DD7}">
      <dgm:prSet phldrT="[Text]"/>
      <dgm:spPr/>
      <dgm:t>
        <a:bodyPr/>
        <a:lstStyle/>
        <a:p>
          <a:r>
            <a:rPr lang="sv-SE" noProof="0" dirty="0"/>
            <a:t>Letter of </a:t>
          </a:r>
          <a:r>
            <a:rPr lang="sv-SE" noProof="0" dirty="0" err="1"/>
            <a:t>Intent</a:t>
          </a:r>
          <a:endParaRPr lang="sv-SE" noProof="0" dirty="0"/>
        </a:p>
      </dgm:t>
    </dgm:pt>
    <dgm:pt modelId="{F592488E-3B7D-E241-805C-B2B489A22A3D}" type="parTrans" cxnId="{CF3901D5-C800-1A42-9A0C-C4D0C36495AD}">
      <dgm:prSet/>
      <dgm:spPr/>
      <dgm:t>
        <a:bodyPr/>
        <a:lstStyle/>
        <a:p>
          <a:endParaRPr lang="en-GB"/>
        </a:p>
      </dgm:t>
    </dgm:pt>
    <dgm:pt modelId="{313D4D78-A365-6146-9DA2-945FB19BC5E2}" type="sibTrans" cxnId="{CF3901D5-C800-1A42-9A0C-C4D0C36495AD}">
      <dgm:prSet/>
      <dgm:spPr/>
      <dgm:t>
        <a:bodyPr/>
        <a:lstStyle/>
        <a:p>
          <a:endParaRPr lang="en-GB"/>
        </a:p>
      </dgm:t>
    </dgm:pt>
    <dgm:pt modelId="{5780E3B0-3985-944B-8AF6-F24D3FFB5B49}">
      <dgm:prSet phldrT="[Text]"/>
      <dgm:spPr/>
      <dgm:t>
        <a:bodyPr/>
        <a:lstStyle/>
        <a:p>
          <a:r>
            <a:rPr lang="sv-SE" noProof="0" dirty="0"/>
            <a:t>Workshop on </a:t>
          </a:r>
          <a:r>
            <a:rPr lang="sv-SE" noProof="0" dirty="0" err="1"/>
            <a:t>needs</a:t>
          </a:r>
          <a:endParaRPr lang="sv-SE" noProof="0" dirty="0"/>
        </a:p>
      </dgm:t>
    </dgm:pt>
    <dgm:pt modelId="{CA157B6D-F691-884B-91DF-A04B00E6BB92}" type="parTrans" cxnId="{4C303772-F206-2F4E-B499-5608B8BBB9C0}">
      <dgm:prSet/>
      <dgm:spPr/>
      <dgm:t>
        <a:bodyPr/>
        <a:lstStyle/>
        <a:p>
          <a:endParaRPr lang="en-GB"/>
        </a:p>
      </dgm:t>
    </dgm:pt>
    <dgm:pt modelId="{E5924FE5-FF02-1A4A-9C56-1B0EEE49AC37}" type="sibTrans" cxnId="{4C303772-F206-2F4E-B499-5608B8BBB9C0}">
      <dgm:prSet/>
      <dgm:spPr/>
      <dgm:t>
        <a:bodyPr/>
        <a:lstStyle/>
        <a:p>
          <a:endParaRPr lang="en-GB"/>
        </a:p>
      </dgm:t>
    </dgm:pt>
    <dgm:pt modelId="{D7324B9A-3828-2347-BF48-1EE1B64DB9FB}">
      <dgm:prSet phldrT="[Text]"/>
      <dgm:spPr/>
      <dgm:t>
        <a:bodyPr/>
        <a:lstStyle/>
        <a:p>
          <a:r>
            <a:rPr lang="sv-SE" noProof="0" dirty="0" err="1"/>
            <a:t>Webinar</a:t>
          </a:r>
          <a:r>
            <a:rPr lang="sv-SE" noProof="0" dirty="0"/>
            <a:t> for researchers</a:t>
          </a:r>
        </a:p>
      </dgm:t>
    </dgm:pt>
    <dgm:pt modelId="{7C3EEC6E-B7A5-534D-ABEA-63CE77836B12}" type="parTrans" cxnId="{AEE439E3-EB3E-7A49-90A9-102E9F044172}">
      <dgm:prSet/>
      <dgm:spPr/>
      <dgm:t>
        <a:bodyPr/>
        <a:lstStyle/>
        <a:p>
          <a:endParaRPr lang="en-GB"/>
        </a:p>
      </dgm:t>
    </dgm:pt>
    <dgm:pt modelId="{1C2D23F2-3B5D-D44F-9342-E4156F2C3C0F}" type="sibTrans" cxnId="{AEE439E3-EB3E-7A49-90A9-102E9F044172}">
      <dgm:prSet/>
      <dgm:spPr/>
      <dgm:t>
        <a:bodyPr/>
        <a:lstStyle/>
        <a:p>
          <a:endParaRPr lang="en-GB"/>
        </a:p>
      </dgm:t>
    </dgm:pt>
    <dgm:pt modelId="{E6CB4CB9-0448-E149-8639-940254D268C4}">
      <dgm:prSet phldrT="[Text]"/>
      <dgm:spPr/>
      <dgm:t>
        <a:bodyPr/>
        <a:lstStyle/>
        <a:p>
          <a:r>
            <a:rPr lang="sv-SE" noProof="0" dirty="0"/>
            <a:t>Information </a:t>
          </a:r>
          <a:r>
            <a:rPr lang="sv-SE" noProof="0" dirty="0" err="1"/>
            <a:t>campaigns</a:t>
          </a:r>
          <a:endParaRPr lang="sv-SE" noProof="0" dirty="0"/>
        </a:p>
      </dgm:t>
    </dgm:pt>
    <dgm:pt modelId="{B1875834-7BD2-274E-9162-2E3965146A18}" type="parTrans" cxnId="{9860CCA6-B422-2040-985A-FDAD6387B015}">
      <dgm:prSet/>
      <dgm:spPr/>
      <dgm:t>
        <a:bodyPr/>
        <a:lstStyle/>
        <a:p>
          <a:endParaRPr lang="en-GB"/>
        </a:p>
      </dgm:t>
    </dgm:pt>
    <dgm:pt modelId="{E4883998-7E56-7240-A364-2FAF39352BEA}" type="sibTrans" cxnId="{9860CCA6-B422-2040-985A-FDAD6387B015}">
      <dgm:prSet/>
      <dgm:spPr/>
      <dgm:t>
        <a:bodyPr/>
        <a:lstStyle/>
        <a:p>
          <a:endParaRPr lang="en-GB"/>
        </a:p>
      </dgm:t>
    </dgm:pt>
    <dgm:pt modelId="{521D986B-F6E6-EE40-B212-E914DEDB732A}">
      <dgm:prSet phldrT="[Text]"/>
      <dgm:spPr/>
      <dgm:t>
        <a:bodyPr/>
        <a:lstStyle/>
        <a:p>
          <a:r>
            <a:rPr lang="sv-SE" noProof="0" dirty="0" err="1"/>
            <a:t>Inclusion</a:t>
          </a:r>
          <a:r>
            <a:rPr lang="sv-SE" noProof="0" dirty="0"/>
            <a:t> in </a:t>
          </a:r>
          <a:r>
            <a:rPr lang="sv-SE" noProof="0" dirty="0" err="1"/>
            <a:t>regular</a:t>
          </a:r>
          <a:r>
            <a:rPr lang="sv-SE" noProof="0" dirty="0"/>
            <a:t> meeting</a:t>
          </a:r>
        </a:p>
      </dgm:t>
    </dgm:pt>
    <dgm:pt modelId="{1CA8474C-FEDA-F84D-9414-3D0F2D5F2CAA}" type="parTrans" cxnId="{10C917BF-011F-194C-9FF7-0ECFE79B1300}">
      <dgm:prSet/>
      <dgm:spPr/>
      <dgm:t>
        <a:bodyPr/>
        <a:lstStyle/>
        <a:p>
          <a:endParaRPr lang="en-GB"/>
        </a:p>
      </dgm:t>
    </dgm:pt>
    <dgm:pt modelId="{A92F25F1-668D-8A49-810F-2AB6E3206A4C}" type="sibTrans" cxnId="{10C917BF-011F-194C-9FF7-0ECFE79B1300}">
      <dgm:prSet/>
      <dgm:spPr/>
      <dgm:t>
        <a:bodyPr/>
        <a:lstStyle/>
        <a:p>
          <a:endParaRPr lang="en-GB"/>
        </a:p>
      </dgm:t>
    </dgm:pt>
    <dgm:pt modelId="{E71E3885-180D-6B4C-8FE6-BC622ECED8FE}" type="pres">
      <dgm:prSet presAssocID="{4A1233CC-E380-5E44-9AAC-13CABBB93AB0}" presName="compositeShape" presStyleCnt="0">
        <dgm:presLayoutVars>
          <dgm:dir/>
          <dgm:resizeHandles/>
        </dgm:presLayoutVars>
      </dgm:prSet>
      <dgm:spPr/>
    </dgm:pt>
    <dgm:pt modelId="{7028D7BD-5101-D04C-AB3D-ACE9F532B503}" type="pres">
      <dgm:prSet presAssocID="{4A1233CC-E380-5E44-9AAC-13CABBB93AB0}" presName="pyramid" presStyleLbl="node1" presStyleIdx="0" presStyleCnt="1" custLinFactNeighborX="22744"/>
      <dgm:spPr>
        <a:solidFill>
          <a:schemeClr val="bg1">
            <a:lumMod val="50000"/>
          </a:schemeClr>
        </a:solidFill>
      </dgm:spPr>
    </dgm:pt>
    <dgm:pt modelId="{3E92DEA4-D7AB-014A-9675-D11FF4B732C7}" type="pres">
      <dgm:prSet presAssocID="{4A1233CC-E380-5E44-9AAC-13CABBB93AB0}" presName="theList" presStyleCnt="0"/>
      <dgm:spPr/>
    </dgm:pt>
    <dgm:pt modelId="{31783D74-0A1A-4843-A955-AA60ACCFB0C4}" type="pres">
      <dgm:prSet presAssocID="{4DAD9320-42CB-BF41-8443-B8168D660DD7}" presName="aNode" presStyleLbl="fgAcc1" presStyleIdx="0" presStyleCnt="5" custLinFactY="-2685" custLinFactNeighborY="-100000">
        <dgm:presLayoutVars>
          <dgm:bulletEnabled val="1"/>
        </dgm:presLayoutVars>
      </dgm:prSet>
      <dgm:spPr/>
    </dgm:pt>
    <dgm:pt modelId="{36DD44B5-1384-9A4E-BEF5-EE52EF92906A}" type="pres">
      <dgm:prSet presAssocID="{4DAD9320-42CB-BF41-8443-B8168D660DD7}" presName="aSpace" presStyleCnt="0"/>
      <dgm:spPr/>
    </dgm:pt>
    <dgm:pt modelId="{5EE3E2A6-56F4-2E4F-A198-0EB405B50F9D}" type="pres">
      <dgm:prSet presAssocID="{5780E3B0-3985-944B-8AF6-F24D3FFB5B49}" presName="aNode" presStyleLbl="fgAcc1" presStyleIdx="1" presStyleCnt="5" custLinFactY="-5521" custLinFactNeighborY="-100000">
        <dgm:presLayoutVars>
          <dgm:bulletEnabled val="1"/>
        </dgm:presLayoutVars>
      </dgm:prSet>
      <dgm:spPr/>
    </dgm:pt>
    <dgm:pt modelId="{7F998A6A-D765-EC40-B068-F3EF44D8A0CA}" type="pres">
      <dgm:prSet presAssocID="{5780E3B0-3985-944B-8AF6-F24D3FFB5B49}" presName="aSpace" presStyleCnt="0"/>
      <dgm:spPr/>
    </dgm:pt>
    <dgm:pt modelId="{A342739E-9D55-F442-BAEA-F90D24F893B6}" type="pres">
      <dgm:prSet presAssocID="{521D986B-F6E6-EE40-B212-E914DEDB732A}" presName="aNode" presStyleLbl="fgAcc1" presStyleIdx="2" presStyleCnt="5" custLinFactY="-9373" custLinFactNeighborY="-100000">
        <dgm:presLayoutVars>
          <dgm:bulletEnabled val="1"/>
        </dgm:presLayoutVars>
      </dgm:prSet>
      <dgm:spPr/>
    </dgm:pt>
    <dgm:pt modelId="{A4CA75B9-EE54-1148-95E5-6BC95871219D}" type="pres">
      <dgm:prSet presAssocID="{521D986B-F6E6-EE40-B212-E914DEDB732A}" presName="aSpace" presStyleCnt="0"/>
      <dgm:spPr/>
    </dgm:pt>
    <dgm:pt modelId="{15218B75-2856-6242-8B37-08349042E182}" type="pres">
      <dgm:prSet presAssocID="{D7324B9A-3828-2347-BF48-1EE1B64DB9FB}" presName="aNode" presStyleLbl="fgAcc1" presStyleIdx="3" presStyleCnt="5" custLinFactY="-11941" custLinFactNeighborY="-100000">
        <dgm:presLayoutVars>
          <dgm:bulletEnabled val="1"/>
        </dgm:presLayoutVars>
      </dgm:prSet>
      <dgm:spPr/>
    </dgm:pt>
    <dgm:pt modelId="{419F2168-EA8A-FE4E-A532-74AB4DE47AAB}" type="pres">
      <dgm:prSet presAssocID="{D7324B9A-3828-2347-BF48-1EE1B64DB9FB}" presName="aSpace" presStyleCnt="0"/>
      <dgm:spPr/>
    </dgm:pt>
    <dgm:pt modelId="{B52904C9-9A91-6D45-8DDA-D94B7B368B58}" type="pres">
      <dgm:prSet presAssocID="{E6CB4CB9-0448-E149-8639-940254D268C4}" presName="aNode" presStyleLbl="fgAcc1" presStyleIdx="4" presStyleCnt="5" custLinFactY="93520" custLinFactNeighborX="-356" custLinFactNeighborY="100000">
        <dgm:presLayoutVars>
          <dgm:bulletEnabled val="1"/>
        </dgm:presLayoutVars>
      </dgm:prSet>
      <dgm:spPr/>
    </dgm:pt>
    <dgm:pt modelId="{AC887D5D-CD75-A04F-A2E8-852B2F9E83AF}" type="pres">
      <dgm:prSet presAssocID="{E6CB4CB9-0448-E149-8639-940254D268C4}" presName="aSpace" presStyleCnt="0"/>
      <dgm:spPr/>
    </dgm:pt>
  </dgm:ptLst>
  <dgm:cxnLst>
    <dgm:cxn modelId="{7F032103-1E4D-1F41-82E7-6DAFC3DA4419}" type="presOf" srcId="{5780E3B0-3985-944B-8AF6-F24D3FFB5B49}" destId="{5EE3E2A6-56F4-2E4F-A198-0EB405B50F9D}" srcOrd="0" destOrd="0" presId="urn:microsoft.com/office/officeart/2005/8/layout/pyramid2"/>
    <dgm:cxn modelId="{BE1ED11F-2E10-C647-ABFB-96A7C9899AC0}" type="presOf" srcId="{521D986B-F6E6-EE40-B212-E914DEDB732A}" destId="{A342739E-9D55-F442-BAEA-F90D24F893B6}" srcOrd="0" destOrd="0" presId="urn:microsoft.com/office/officeart/2005/8/layout/pyramid2"/>
    <dgm:cxn modelId="{4253B05D-03D5-4448-9C88-03DEB0211AB7}" type="presOf" srcId="{4DAD9320-42CB-BF41-8443-B8168D660DD7}" destId="{31783D74-0A1A-4843-A955-AA60ACCFB0C4}" srcOrd="0" destOrd="0" presId="urn:microsoft.com/office/officeart/2005/8/layout/pyramid2"/>
    <dgm:cxn modelId="{CEDC0948-2475-A345-8CBD-96F5E5B227C0}" type="presOf" srcId="{4A1233CC-E380-5E44-9AAC-13CABBB93AB0}" destId="{E71E3885-180D-6B4C-8FE6-BC622ECED8FE}" srcOrd="0" destOrd="0" presId="urn:microsoft.com/office/officeart/2005/8/layout/pyramid2"/>
    <dgm:cxn modelId="{4C303772-F206-2F4E-B499-5608B8BBB9C0}" srcId="{4A1233CC-E380-5E44-9AAC-13CABBB93AB0}" destId="{5780E3B0-3985-944B-8AF6-F24D3FFB5B49}" srcOrd="1" destOrd="0" parTransId="{CA157B6D-F691-884B-91DF-A04B00E6BB92}" sibTransId="{E5924FE5-FF02-1A4A-9C56-1B0EEE49AC37}"/>
    <dgm:cxn modelId="{3366F296-2B65-9A4B-AAE2-BC876FCBD603}" type="presOf" srcId="{D7324B9A-3828-2347-BF48-1EE1B64DB9FB}" destId="{15218B75-2856-6242-8B37-08349042E182}" srcOrd="0" destOrd="0" presId="urn:microsoft.com/office/officeart/2005/8/layout/pyramid2"/>
    <dgm:cxn modelId="{9860CCA6-B422-2040-985A-FDAD6387B015}" srcId="{4A1233CC-E380-5E44-9AAC-13CABBB93AB0}" destId="{E6CB4CB9-0448-E149-8639-940254D268C4}" srcOrd="4" destOrd="0" parTransId="{B1875834-7BD2-274E-9162-2E3965146A18}" sibTransId="{E4883998-7E56-7240-A364-2FAF39352BEA}"/>
    <dgm:cxn modelId="{C38A6DA9-3CD1-034A-AD8F-142605089B48}" type="presOf" srcId="{E6CB4CB9-0448-E149-8639-940254D268C4}" destId="{B52904C9-9A91-6D45-8DDA-D94B7B368B58}" srcOrd="0" destOrd="0" presId="urn:microsoft.com/office/officeart/2005/8/layout/pyramid2"/>
    <dgm:cxn modelId="{10C917BF-011F-194C-9FF7-0ECFE79B1300}" srcId="{4A1233CC-E380-5E44-9AAC-13CABBB93AB0}" destId="{521D986B-F6E6-EE40-B212-E914DEDB732A}" srcOrd="2" destOrd="0" parTransId="{1CA8474C-FEDA-F84D-9414-3D0F2D5F2CAA}" sibTransId="{A92F25F1-668D-8A49-810F-2AB6E3206A4C}"/>
    <dgm:cxn modelId="{CF3901D5-C800-1A42-9A0C-C4D0C36495AD}" srcId="{4A1233CC-E380-5E44-9AAC-13CABBB93AB0}" destId="{4DAD9320-42CB-BF41-8443-B8168D660DD7}" srcOrd="0" destOrd="0" parTransId="{F592488E-3B7D-E241-805C-B2B489A22A3D}" sibTransId="{313D4D78-A365-6146-9DA2-945FB19BC5E2}"/>
    <dgm:cxn modelId="{AEE439E3-EB3E-7A49-90A9-102E9F044172}" srcId="{4A1233CC-E380-5E44-9AAC-13CABBB93AB0}" destId="{D7324B9A-3828-2347-BF48-1EE1B64DB9FB}" srcOrd="3" destOrd="0" parTransId="{7C3EEC6E-B7A5-534D-ABEA-63CE77836B12}" sibTransId="{1C2D23F2-3B5D-D44F-9342-E4156F2C3C0F}"/>
    <dgm:cxn modelId="{65F265F1-3B54-8344-B7DD-5C2FF3AEBC7E}" type="presParOf" srcId="{E71E3885-180D-6B4C-8FE6-BC622ECED8FE}" destId="{7028D7BD-5101-D04C-AB3D-ACE9F532B503}" srcOrd="0" destOrd="0" presId="urn:microsoft.com/office/officeart/2005/8/layout/pyramid2"/>
    <dgm:cxn modelId="{8CBDACDF-F143-504C-B1C1-3D7D5A93E455}" type="presParOf" srcId="{E71E3885-180D-6B4C-8FE6-BC622ECED8FE}" destId="{3E92DEA4-D7AB-014A-9675-D11FF4B732C7}" srcOrd="1" destOrd="0" presId="urn:microsoft.com/office/officeart/2005/8/layout/pyramid2"/>
    <dgm:cxn modelId="{92516ED0-1F8E-284B-909E-C812F752DD05}" type="presParOf" srcId="{3E92DEA4-D7AB-014A-9675-D11FF4B732C7}" destId="{31783D74-0A1A-4843-A955-AA60ACCFB0C4}" srcOrd="0" destOrd="0" presId="urn:microsoft.com/office/officeart/2005/8/layout/pyramid2"/>
    <dgm:cxn modelId="{E0A0477B-761F-AE4F-B7DE-7EFE158902BA}" type="presParOf" srcId="{3E92DEA4-D7AB-014A-9675-D11FF4B732C7}" destId="{36DD44B5-1384-9A4E-BEF5-EE52EF92906A}" srcOrd="1" destOrd="0" presId="urn:microsoft.com/office/officeart/2005/8/layout/pyramid2"/>
    <dgm:cxn modelId="{7973192B-EFD0-4E49-8DC7-91E33EE43D21}" type="presParOf" srcId="{3E92DEA4-D7AB-014A-9675-D11FF4B732C7}" destId="{5EE3E2A6-56F4-2E4F-A198-0EB405B50F9D}" srcOrd="2" destOrd="0" presId="urn:microsoft.com/office/officeart/2005/8/layout/pyramid2"/>
    <dgm:cxn modelId="{A3DF03EF-D30F-C747-A409-66970C3AEE25}" type="presParOf" srcId="{3E92DEA4-D7AB-014A-9675-D11FF4B732C7}" destId="{7F998A6A-D765-EC40-B068-F3EF44D8A0CA}" srcOrd="3" destOrd="0" presId="urn:microsoft.com/office/officeart/2005/8/layout/pyramid2"/>
    <dgm:cxn modelId="{D50B599C-725F-5A43-8041-5D8026571D2F}" type="presParOf" srcId="{3E92DEA4-D7AB-014A-9675-D11FF4B732C7}" destId="{A342739E-9D55-F442-BAEA-F90D24F893B6}" srcOrd="4" destOrd="0" presId="urn:microsoft.com/office/officeart/2005/8/layout/pyramid2"/>
    <dgm:cxn modelId="{C8DA4532-6D4B-4E41-9987-CE1E1924B70E}" type="presParOf" srcId="{3E92DEA4-D7AB-014A-9675-D11FF4B732C7}" destId="{A4CA75B9-EE54-1148-95E5-6BC95871219D}" srcOrd="5" destOrd="0" presId="urn:microsoft.com/office/officeart/2005/8/layout/pyramid2"/>
    <dgm:cxn modelId="{D1567377-CA82-CF48-865C-78B65CAB4D11}" type="presParOf" srcId="{3E92DEA4-D7AB-014A-9675-D11FF4B732C7}" destId="{15218B75-2856-6242-8B37-08349042E182}" srcOrd="6" destOrd="0" presId="urn:microsoft.com/office/officeart/2005/8/layout/pyramid2"/>
    <dgm:cxn modelId="{CA0077EE-9D4B-724F-928F-4F011466F072}" type="presParOf" srcId="{3E92DEA4-D7AB-014A-9675-D11FF4B732C7}" destId="{419F2168-EA8A-FE4E-A532-74AB4DE47AAB}" srcOrd="7" destOrd="0" presId="urn:microsoft.com/office/officeart/2005/8/layout/pyramid2"/>
    <dgm:cxn modelId="{25E91E7C-1DFB-F94F-B128-54A908543E69}" type="presParOf" srcId="{3E92DEA4-D7AB-014A-9675-D11FF4B732C7}" destId="{B52904C9-9A91-6D45-8DDA-D94B7B368B58}" srcOrd="8" destOrd="0" presId="urn:microsoft.com/office/officeart/2005/8/layout/pyramid2"/>
    <dgm:cxn modelId="{85BDF78C-D5FF-7A4D-A182-B06E633F3776}" type="presParOf" srcId="{3E92DEA4-D7AB-014A-9675-D11FF4B732C7}" destId="{AC887D5D-CD75-A04F-A2E8-852B2F9E83AF}" srcOrd="9"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028D7BD-5101-D04C-AB3D-ACE9F532B503}">
      <dsp:nvSpPr>
        <dsp:cNvPr id="0" name=""/>
        <dsp:cNvSpPr/>
      </dsp:nvSpPr>
      <dsp:spPr>
        <a:xfrm>
          <a:off x="2998417" y="0"/>
          <a:ext cx="5625295" cy="5625295"/>
        </a:xfrm>
        <a:prstGeom prst="triangle">
          <a:avLst/>
        </a:prstGeom>
        <a:solidFill>
          <a:schemeClr val="bg1">
            <a:lumMod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783D74-0A1A-4843-A955-AA60ACCFB0C4}">
      <dsp:nvSpPr>
        <dsp:cNvPr id="0" name=""/>
        <dsp:cNvSpPr/>
      </dsp:nvSpPr>
      <dsp:spPr>
        <a:xfrm>
          <a:off x="4531647" y="441622"/>
          <a:ext cx="3656441" cy="7998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noProof="0" dirty="0"/>
            <a:t>Letter of </a:t>
          </a:r>
          <a:r>
            <a:rPr lang="sv-SE" sz="2300" kern="1200" noProof="0" dirty="0" err="1"/>
            <a:t>Intent</a:t>
          </a:r>
          <a:endParaRPr lang="sv-SE" sz="2300" kern="1200" noProof="0" dirty="0"/>
        </a:p>
      </dsp:txBody>
      <dsp:txXfrm>
        <a:off x="4570692" y="480667"/>
        <a:ext cx="3578351" cy="721756"/>
      </dsp:txXfrm>
    </dsp:sp>
    <dsp:sp modelId="{5EE3E2A6-56F4-2E4F-A198-0EB405B50F9D}">
      <dsp:nvSpPr>
        <dsp:cNvPr id="0" name=""/>
        <dsp:cNvSpPr/>
      </dsp:nvSpPr>
      <dsp:spPr>
        <a:xfrm>
          <a:off x="4531647" y="1318765"/>
          <a:ext cx="3656441" cy="7998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noProof="0" dirty="0"/>
            <a:t>Workshop on </a:t>
          </a:r>
          <a:r>
            <a:rPr lang="sv-SE" sz="2300" kern="1200" noProof="0" dirty="0" err="1"/>
            <a:t>needs</a:t>
          </a:r>
          <a:endParaRPr lang="sv-SE" sz="2300" kern="1200" noProof="0" dirty="0"/>
        </a:p>
      </dsp:txBody>
      <dsp:txXfrm>
        <a:off x="4570692" y="1357810"/>
        <a:ext cx="3578351" cy="721756"/>
      </dsp:txXfrm>
    </dsp:sp>
    <dsp:sp modelId="{A342739E-9D55-F442-BAEA-F90D24F893B6}">
      <dsp:nvSpPr>
        <dsp:cNvPr id="0" name=""/>
        <dsp:cNvSpPr/>
      </dsp:nvSpPr>
      <dsp:spPr>
        <a:xfrm>
          <a:off x="4531647" y="2187783"/>
          <a:ext cx="3656441" cy="7998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noProof="0" dirty="0" err="1"/>
            <a:t>Inclusion</a:t>
          </a:r>
          <a:r>
            <a:rPr lang="sv-SE" sz="2300" kern="1200" noProof="0" dirty="0"/>
            <a:t> in </a:t>
          </a:r>
          <a:r>
            <a:rPr lang="sv-SE" sz="2300" kern="1200" noProof="0" dirty="0" err="1"/>
            <a:t>regular</a:t>
          </a:r>
          <a:r>
            <a:rPr lang="sv-SE" sz="2300" kern="1200" noProof="0" dirty="0"/>
            <a:t> meeting</a:t>
          </a:r>
        </a:p>
      </dsp:txBody>
      <dsp:txXfrm>
        <a:off x="4570692" y="2226828"/>
        <a:ext cx="3578351" cy="721756"/>
      </dsp:txXfrm>
    </dsp:sp>
    <dsp:sp modelId="{15218B75-2856-6242-8B37-08349042E182}">
      <dsp:nvSpPr>
        <dsp:cNvPr id="0" name=""/>
        <dsp:cNvSpPr/>
      </dsp:nvSpPr>
      <dsp:spPr>
        <a:xfrm>
          <a:off x="4531647" y="3067070"/>
          <a:ext cx="3656441" cy="7998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noProof="0" dirty="0" err="1"/>
            <a:t>Webinar</a:t>
          </a:r>
          <a:r>
            <a:rPr lang="sv-SE" sz="2300" kern="1200" noProof="0" dirty="0"/>
            <a:t> for researchers</a:t>
          </a:r>
        </a:p>
      </dsp:txBody>
      <dsp:txXfrm>
        <a:off x="4570692" y="3106115"/>
        <a:ext cx="3578351" cy="721756"/>
      </dsp:txXfrm>
    </dsp:sp>
    <dsp:sp modelId="{B52904C9-9A91-6D45-8DDA-D94B7B368B58}">
      <dsp:nvSpPr>
        <dsp:cNvPr id="0" name=""/>
        <dsp:cNvSpPr/>
      </dsp:nvSpPr>
      <dsp:spPr>
        <a:xfrm>
          <a:off x="4518630" y="4825448"/>
          <a:ext cx="3656441" cy="799846"/>
        </a:xfrm>
        <a:prstGeom prst="roundRect">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sv-SE" sz="2300" kern="1200" noProof="0" dirty="0"/>
            <a:t>Information </a:t>
          </a:r>
          <a:r>
            <a:rPr lang="sv-SE" sz="2300" kern="1200" noProof="0" dirty="0" err="1"/>
            <a:t>campaigns</a:t>
          </a:r>
          <a:endParaRPr lang="sv-SE" sz="2300" kern="1200" noProof="0" dirty="0"/>
        </a:p>
      </dsp:txBody>
      <dsp:txXfrm>
        <a:off x="4557675" y="4864493"/>
        <a:ext cx="3578351" cy="721756"/>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11-30T22:49:30.934"/>
    </inkml:context>
    <inkml:brush xml:id="br0">
      <inkml:brushProperty name="width" value="0.09701" units="cm"/>
      <inkml:brushProperty name="height" value="0.09701" units="cm"/>
      <inkml:brushProperty name="color" value="#E71224"/>
    </inkml:brush>
  </inkml:definitions>
  <inkml:trace contextRef="#ctx0" brushRef="#br0">0 1223 24575,'0'6'0,"4"11"0,9 14 0,9 3 0,5 3 0,-4-6 0,2 0 0,7 7 0,1-2 0,-11-13 0,-2-4 0,16 10 0,-5-11 0,5-2 0,-2-6 0,3-5 0,1-1 0,-2-5 0,2-7 0,-3-6 0,0-8 0,-4-5 0,1-8 0,-1-6 0,-15 18 0,-1 0 0,2-4 0,0 0 0,-2-3 0,1 0 0,3-3 0,-1 0 0,0 1 0,-1 1 0,-2 3 0,0 1 0,-1 3 0,0 1 0,12-15 0,2 0 0,6 1 0,-2 7 0,1 3 0,0 7 0,-1 6 0,13-7 0,-20 9 0,1 2 0,4-4 0,2 1 0,2 0 0,0 0 0,1 4 0,-1 0 0,2 1 0,0 1 0,0 2 0,-1 1 0,6 2 0,0 0 0,1 1 0,2 1 0,3-1 0,1 2 0,1-1 0,0 1 0,-5-1 0,-2 1 0,-3 0 0,-1 1 0,-2-1 0,-1 1 0,1 1 0,0 2 0,3 2 0,1 1 0,6 4 0,1 1 0,1 3 0,0 2 0,1 0 0,-2 1 0,-3-2 0,0 2 0,-1-1 0,-2 1 0,-1-2 0,-1 1 0,-4-1 0,-1-1 0,1 0 0,-1-1 0,-6-2 0,0-1 0,-1-1 0,1-1 0,-2 0 0,1-1 0,23 5 0,-23-9 0,1-1 0,0-1 0,0-2 0,2 0 0,0-1 0,-1-3 0,0-2 0,0-1 0,0-3 0,-1-2 0,-1-2 0,4-3 0,-1-2 0,2-2 0,-1-1 0,0-1 0,0-3 0,2-2 0,0-2 0,-3-2 0,-1-2 0,1-2 0,-2-3 0,0-2 0,0-2 0,-5 2 0,-1-1 0,0-2 0,-2 0 0,-1-1 0,0 1 0,-2 0 0,-1 2 0,3 0 0,-1 0 0,-3 4 0,1 2 0,-3 4 0,0 1 0,-1 4 0,-1 1 0,6-11 0,-7 16 0,-5 11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S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D065DD-A466-3D4A-BDAF-DB0EEDC72B75}" type="datetimeFigureOut">
              <a:rPr lang="en-SE" smtClean="0"/>
              <a:t>05/22/2025</a:t>
            </a:fld>
            <a:endParaRPr lang="en-S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S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S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600622-E348-854F-9D24-5831928FFEF8}" type="slidenum">
              <a:rPr lang="en-SE" smtClean="0"/>
              <a:t>‹#›</a:t>
            </a:fld>
            <a:endParaRPr lang="en-SE"/>
          </a:p>
        </p:txBody>
      </p:sp>
    </p:spTree>
    <p:extLst>
      <p:ext uri="{BB962C8B-B14F-4D97-AF65-F5344CB8AC3E}">
        <p14:creationId xmlns:p14="http://schemas.microsoft.com/office/powerpoint/2010/main" val="24343809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endParaRPr lang="sv-SE" baseline="0" noProof="0" dirty="0"/>
          </a:p>
        </p:txBody>
      </p:sp>
      <p:sp>
        <p:nvSpPr>
          <p:cNvPr id="4" name="Platshållare för bildnummer 3"/>
          <p:cNvSpPr>
            <a:spLocks noGrp="1"/>
          </p:cNvSpPr>
          <p:nvPr>
            <p:ph type="sldNum" sz="quarter" idx="10"/>
          </p:nvPr>
        </p:nvSpPr>
        <p:spPr/>
        <p:txBody>
          <a:bodyPr/>
          <a:lstStyle/>
          <a:p>
            <a:fld id="{FF63B1BC-8643-D541-8FD9-1465BAAA2F03}" type="slidenum">
              <a:rPr lang="en-GB" smtClean="0"/>
              <a:t>1</a:t>
            </a:fld>
            <a:endParaRPr lang="en-GB"/>
          </a:p>
        </p:txBody>
      </p:sp>
    </p:spTree>
    <p:extLst>
      <p:ext uri="{BB962C8B-B14F-4D97-AF65-F5344CB8AC3E}">
        <p14:creationId xmlns:p14="http://schemas.microsoft.com/office/powerpoint/2010/main" val="1887243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marL="171450" indent="-171450">
              <a:buFont typeface="Arial" charset="0"/>
              <a:buChar char="•"/>
            </a:pPr>
            <a:r>
              <a:rPr lang="en-GB" baseline="0" noProof="0" dirty="0"/>
              <a:t>Guidelines for starting an editorial board is available at the press website https://www.stockholmuniversitypress.se/site/start-editorial-board-books/</a:t>
            </a:r>
          </a:p>
          <a:p>
            <a:pPr marL="171450" indent="-171450">
              <a:buFont typeface="Arial" charset="0"/>
              <a:buChar char="•"/>
            </a:pPr>
            <a:r>
              <a:rPr lang="en-GB" baseline="0" noProof="0" dirty="0"/>
              <a:t>The Publishing Committee makes all the final decisions about publishing books and accepting new journals. Their task is to overview the peer-review process to ensure that it has been done according to our policies. https://www.stockholmuniversitypress.se/site/peer-review-policies/</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64AB5-3208-46EB-A2CB-53BA67DEFF15}"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80843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39226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a:xfrm>
            <a:off x="381000" y="685800"/>
            <a:ext cx="6096000" cy="3429000"/>
          </a:xfrm>
        </p:spPr>
      </p:sp>
      <p:sp>
        <p:nvSpPr>
          <p:cNvPr id="3" name="Platshållare för anteckningar 2"/>
          <p:cNvSpPr>
            <a:spLocks noGrp="1"/>
          </p:cNvSpPr>
          <p:nvPr>
            <p:ph type="body" idx="1"/>
          </p:nvPr>
        </p:nvSpPr>
        <p:spPr/>
        <p:txBody>
          <a:bodyPr/>
          <a:lstStyle/>
          <a:p>
            <a:endParaRPr lang="en-GB" noProof="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64AB5-3208-46EB-A2CB-53BA67DEFF15}"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28402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normAutofit/>
          </a:bodyPr>
          <a:lstStyle/>
          <a:p>
            <a:pPr>
              <a:buFont typeface="Arial" panose="020B0604020202020204" pitchFamily="34" charset="0"/>
              <a:buChar char="•"/>
            </a:pPr>
            <a:endParaRPr lang="en-GB"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noProof="0" dirty="0"/>
              <a:t>Stockholm University Press is part of the Stockholm University Library and we have a large publishing support for researchers, with several working groups working with for example researcher data publishing support, dissertation support and much more. The Library is serving a large and diverse university with about 3 500 researchers and teachers and more than 60 000 students.</a:t>
            </a:r>
          </a:p>
          <a:p>
            <a:pPr marL="171450" indent="-171450">
              <a:buFont typeface="Arial" panose="020B0604020202020204" pitchFamily="34" charset="0"/>
              <a:buChar char="•"/>
            </a:pPr>
            <a:r>
              <a:rPr lang="en-GB" noProof="0" dirty="0"/>
              <a:t>Stockholm University Press. A fully Open Access publisher of peer-reviewed books and journals.  </a:t>
            </a:r>
            <a:r>
              <a:rPr lang="en-GB" dirty="0"/>
              <a:t> </a:t>
            </a:r>
          </a:p>
          <a:p>
            <a:pPr>
              <a:buFont typeface="Arial" panose="020B0604020202020204" pitchFamily="34" charset="0"/>
              <a:buChar char="•"/>
            </a:pPr>
            <a:r>
              <a:rPr lang="en-GB" dirty="0"/>
              <a:t>The press was founded in 2013, based on a decision made by the Vice-Chancellor of the Stockholm University. </a:t>
            </a:r>
          </a:p>
          <a:p>
            <a:pPr>
              <a:buFont typeface="Arial" panose="020B0604020202020204" pitchFamily="34" charset="0"/>
              <a:buChar char="•"/>
            </a:pPr>
            <a:r>
              <a:rPr lang="en-GB" dirty="0"/>
              <a:t> First journal published late 2014 and first book in early 2015.</a:t>
            </a:r>
          </a:p>
          <a:p>
            <a:pPr>
              <a:buFont typeface="Arial" panose="020B0604020202020204" pitchFamily="34" charset="0"/>
              <a:buChar char="•"/>
            </a:pPr>
            <a:r>
              <a:rPr lang="en-GB" dirty="0"/>
              <a:t> The press has been growing organically following the need for researchers to publish </a:t>
            </a:r>
            <a:r>
              <a:rPr lang="en-US" dirty="0"/>
              <a:t>openly accessible and peer-reviewed works, </a:t>
            </a:r>
            <a:r>
              <a:rPr lang="en-GB" dirty="0"/>
              <a:t>with a CC BY-license and the copyright stays with the author.</a:t>
            </a: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64AB5-3208-46EB-A2CB-53BA67DEFF15}" type="slidenum">
              <a:rPr kumimoji="0" lang="sv-S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sv-S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0156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a:buChar char="•"/>
            </a:pPr>
            <a:endParaRPr lang="en-GB" baseline="0" noProof="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718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endParaRPr lang="en-GB" sz="1200" b="0" i="0" kern="1200" noProof="0" dirty="0">
              <a:solidFill>
                <a:schemeClr val="tx1"/>
              </a:solidFill>
              <a:effectLst/>
              <a:latin typeface="+mn-lt"/>
              <a:ea typeface="+mn-ea"/>
              <a:cs typeface="+mn-cs"/>
            </a:endParaRPr>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78760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FB07BB-C007-448F-DF25-BFCFEA6CD34F}"/>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644864E6-E02D-6A1C-68E2-D9D32BEF4B5D}"/>
              </a:ext>
            </a:extLst>
          </p:cNvPr>
          <p:cNvSpPr>
            <a:spLocks noGrp="1" noRot="1" noChangeAspect="1"/>
          </p:cNvSpPr>
          <p:nvPr>
            <p:ph type="sldImg"/>
          </p:nvPr>
        </p:nvSpPr>
        <p:spPr/>
      </p:sp>
      <p:sp>
        <p:nvSpPr>
          <p:cNvPr id="3" name="Platshållare för anteckningar 2">
            <a:extLst>
              <a:ext uri="{FF2B5EF4-FFF2-40B4-BE49-F238E27FC236}">
                <a16:creationId xmlns:a16="http://schemas.microsoft.com/office/drawing/2014/main" id="{5D8B1304-3DF6-792C-4730-9B845834F0B5}"/>
              </a:ext>
            </a:extLst>
          </p:cNvPr>
          <p:cNvSpPr>
            <a:spLocks noGrp="1"/>
          </p:cNvSpPr>
          <p:nvPr>
            <p:ph type="body" idx="1"/>
          </p:nvPr>
        </p:nvSpPr>
        <p:spPr/>
        <p:txBody>
          <a:bodyPr/>
          <a:lstStyle/>
          <a:p>
            <a:pPr marL="0" indent="0">
              <a:buFont typeface="Arial" panose="020B0604020202020204" pitchFamily="34" charset="0"/>
              <a:buNone/>
            </a:pPr>
            <a:endParaRPr lang="en-GB" sz="1200" b="0" i="0" kern="1200" noProof="0" dirty="0">
              <a:solidFill>
                <a:schemeClr val="tx1"/>
              </a:solidFill>
              <a:effectLst/>
              <a:latin typeface="+mn-lt"/>
              <a:ea typeface="+mn-ea"/>
              <a:cs typeface="+mn-cs"/>
            </a:endParaRPr>
          </a:p>
        </p:txBody>
      </p:sp>
      <p:sp>
        <p:nvSpPr>
          <p:cNvPr id="4" name="Platshållare för bildnummer 3">
            <a:extLst>
              <a:ext uri="{FF2B5EF4-FFF2-40B4-BE49-F238E27FC236}">
                <a16:creationId xmlns:a16="http://schemas.microsoft.com/office/drawing/2014/main" id="{DACC38CF-ADA8-AAF5-80CA-63B4910856C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42279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collaboration between Stockholm University, </a:t>
            </a:r>
            <a:r>
              <a:rPr lang="en-US" dirty="0" err="1"/>
              <a:t>UiT</a:t>
            </a:r>
            <a:r>
              <a:rPr lang="en-US" dirty="0"/>
              <a:t> The Artic University of Norway and the Norwegian University of Science and Technology (NTNU) is a researcher-led and non-commercial initiative for open publishing, initiated in May 2023.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May 2023 Stockholm University started a collaboration with two Norwegian universities in order to complement each other’s competences and research areas. Stockholm University, </a:t>
            </a:r>
            <a:r>
              <a:rPr lang="en-US" dirty="0" err="1"/>
              <a:t>UiT</a:t>
            </a:r>
            <a:r>
              <a:rPr lang="en-US" dirty="0"/>
              <a:t> The Arctic University of Norway and the Norwegian University of Science and Technology (NTNU) has since then a Nordic collaboration for open publishing.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This Nordic collaboration can result in SUP publishing both journals and books from researchers at </a:t>
            </a:r>
            <a:r>
              <a:rPr lang="en-US" noProof="0" dirty="0" err="1"/>
              <a:t>UiT</a:t>
            </a:r>
            <a:r>
              <a:rPr lang="en-US" noProof="0" dirty="0"/>
              <a:t> and NTNU, where they can utilize our procured agreements and established routines and systems.</a:t>
            </a:r>
          </a:p>
          <a:p>
            <a:r>
              <a:rPr lang="en-US" dirty="0"/>
              <a:t>BACKGROUND: For several years, both nationally and internationally, there has been a shift towards open science. The goal for Swedish universities is to have converted to an open science system by 2026 at the latest, according to the Swedish government’s research proposal 2020/21:60.</a:t>
            </a:r>
          </a:p>
          <a:p>
            <a:r>
              <a:rPr lang="en-US" dirty="0"/>
              <a:t>By the end of the year 2024, all research articles written by researchers at institutions in Norway shall be available in open access, according to a 2017 decree by the Norwegian government.</a:t>
            </a:r>
            <a:endParaRPr lang="en-US"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collaboration means that SUP opens up for these external parties to start editorial advisory boards for book series and for editors to submit proposals for journals to be added to the Press platform.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Publishing service staff from NTNU and </a:t>
            </a:r>
            <a:r>
              <a:rPr lang="en-US" dirty="0" err="1"/>
              <a:t>UiT</a:t>
            </a:r>
            <a:r>
              <a:rPr lang="en-US" dirty="0"/>
              <a:t> meet regularly with the SUP Team and the Norwegian institutions are also represented in the Publishing Committee of SUP.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through further and new collaborations, can adapt faster to the changes in the open publishing landscape, by striving for more long-term resilience and sustainability.</a:t>
            </a:r>
          </a:p>
          <a:p>
            <a:endParaRPr lang="en-US" dirty="0"/>
          </a:p>
          <a:p>
            <a:endParaRPr lang="en-US" dirty="0"/>
          </a:p>
          <a:p>
            <a:endParaRPr lang="en-US" dirty="0"/>
          </a:p>
          <a:p>
            <a:endParaRPr lang="en-SE" dirty="0"/>
          </a:p>
        </p:txBody>
      </p:sp>
      <p:sp>
        <p:nvSpPr>
          <p:cNvPr id="4" name="Slide Number Placeholder 3"/>
          <p:cNvSpPr>
            <a:spLocks noGrp="1"/>
          </p:cNvSpPr>
          <p:nvPr>
            <p:ph type="sldNum" sz="quarter" idx="5"/>
          </p:nvPr>
        </p:nvSpPr>
        <p:spPr/>
        <p:txBody>
          <a:bodyPr/>
          <a:lstStyle/>
          <a:p>
            <a:fld id="{F0600622-E348-854F-9D24-5831928FFEF8}" type="slidenum">
              <a:rPr lang="en-SE" smtClean="0"/>
              <a:t>6</a:t>
            </a:fld>
            <a:endParaRPr lang="en-SE"/>
          </a:p>
        </p:txBody>
      </p:sp>
    </p:spTree>
    <p:extLst>
      <p:ext uri="{BB962C8B-B14F-4D97-AF65-F5344CB8AC3E}">
        <p14:creationId xmlns:p14="http://schemas.microsoft.com/office/powerpoint/2010/main" val="31754388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hope and believe that </a:t>
            </a:r>
            <a:r>
              <a:rPr lang="en-US" noProof="0" dirty="0"/>
              <a:t>through further and new collaborations, as this Nordic collaboration, we can adapt faster together to the changes in the open publishing landscape, by striving for more long-term resilience and sustainability.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aseline="0" noProof="0" dirty="0"/>
              <a:t>We have</a:t>
            </a:r>
            <a:r>
              <a:rPr lang="en-US" baseline="0" noProof="0" dirty="0"/>
              <a:t> infrastructures, know-how experiences on open publishing, we believe to accomplish more effective publishing workflows, through sharing both editorial and technological knowledge.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are in the process of exploring how we can take advantage of existing researcher networks to make new more sustainable researcher-led communities as well as more fruitful relationships with Nordic university libraries and academic institutions. </a:t>
            </a:r>
            <a:endParaRPr lang="en-US" noProof="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noProof="0" dirty="0"/>
              <a:t>What are the hopes for the future? By starting small with two dedicated universities in Norway and Stockholm University we hope to see further collaborations and exchange of experiences with other Nordic academic institutions, who see the possibilities of collaborating on open publishing for more sustainability in open scholarly publishing. </a:t>
            </a:r>
          </a:p>
          <a:p>
            <a:endParaRPr lang="sv-SE" noProof="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1590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171450" indent="-171450">
              <a:buFont typeface="Arial" panose="020B0604020202020204" pitchFamily="34" charset="0"/>
              <a:buChar char="•"/>
            </a:pPr>
            <a:endParaRPr lang="sv-SE" sz="1200" kern="1200" dirty="0">
              <a:solidFill>
                <a:schemeClr val="tx1"/>
              </a:solidFill>
              <a:effectLst/>
              <a:latin typeface="+mn-lt"/>
              <a:ea typeface="+mn-ea"/>
              <a:cs typeface="+mn-cs"/>
            </a:endParaRPr>
          </a:p>
          <a:p>
            <a:pPr marL="0" indent="0">
              <a:buFont typeface="Arial" charset="0"/>
              <a:buNone/>
            </a:pPr>
            <a:endParaRPr lang="en-GB" noProof="0" dirty="0"/>
          </a:p>
        </p:txBody>
      </p:sp>
      <p:sp>
        <p:nvSpPr>
          <p:cNvPr id="4" name="Platshållare för bildnumm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F63B1BC-8643-D541-8FD9-1465BAAA2F0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848569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5641E-F4E1-59AD-CFE8-A7D7453017DB}"/>
            </a:ext>
          </a:extLst>
        </p:cNvPr>
        <p:cNvGrpSpPr/>
        <p:nvPr/>
      </p:nvGrpSpPr>
      <p:grpSpPr>
        <a:xfrm>
          <a:off x="0" y="0"/>
          <a:ext cx="0" cy="0"/>
          <a:chOff x="0" y="0"/>
          <a:chExt cx="0" cy="0"/>
        </a:xfrm>
      </p:grpSpPr>
      <p:sp>
        <p:nvSpPr>
          <p:cNvPr id="2" name="Platshållare för bildobjekt 1">
            <a:extLst>
              <a:ext uri="{FF2B5EF4-FFF2-40B4-BE49-F238E27FC236}">
                <a16:creationId xmlns:a16="http://schemas.microsoft.com/office/drawing/2014/main" id="{33A9B61D-6FF5-9FAE-A373-FF449FCB3229}"/>
              </a:ext>
            </a:extLst>
          </p:cNvPr>
          <p:cNvSpPr>
            <a:spLocks noGrp="1" noRot="1" noChangeAspect="1"/>
          </p:cNvSpPr>
          <p:nvPr>
            <p:ph type="sldImg"/>
          </p:nvPr>
        </p:nvSpPr>
        <p:spPr>
          <a:xfrm>
            <a:off x="381000" y="685800"/>
            <a:ext cx="6096000" cy="3429000"/>
          </a:xfrm>
        </p:spPr>
      </p:sp>
      <p:sp>
        <p:nvSpPr>
          <p:cNvPr id="3" name="Platshållare för anteckningar 2">
            <a:extLst>
              <a:ext uri="{FF2B5EF4-FFF2-40B4-BE49-F238E27FC236}">
                <a16:creationId xmlns:a16="http://schemas.microsoft.com/office/drawing/2014/main" id="{1A203B22-9BF7-1A79-6EBB-05AEF1FBA76C}"/>
              </a:ext>
            </a:extLst>
          </p:cNvPr>
          <p:cNvSpPr>
            <a:spLocks noGrp="1"/>
          </p:cNvSpPr>
          <p:nvPr>
            <p:ph type="body" idx="1"/>
          </p:nvPr>
        </p:nvSpPr>
        <p:spPr/>
        <p:txBody>
          <a:bodyPr/>
          <a:lstStyle/>
          <a:p>
            <a:endParaRPr lang="en-GB" noProof="0" dirty="0"/>
          </a:p>
        </p:txBody>
      </p:sp>
      <p:sp>
        <p:nvSpPr>
          <p:cNvPr id="4" name="Platshållare för bildnummer 3">
            <a:extLst>
              <a:ext uri="{FF2B5EF4-FFF2-40B4-BE49-F238E27FC236}">
                <a16:creationId xmlns:a16="http://schemas.microsoft.com/office/drawing/2014/main" id="{89F7749A-F290-9987-1C0B-D02289A99A88}"/>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9264AB5-3208-46EB-A2CB-53BA67DEFF15}" type="slidenum">
              <a:rPr kumimoji="0" lang="sv-SE"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sv-SE"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883449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66A564-56ED-DF52-8C5C-A7A29DEB3FEA}"/>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SE"/>
          </a:p>
        </p:txBody>
      </p:sp>
      <p:sp>
        <p:nvSpPr>
          <p:cNvPr id="3" name="Subtitle 2">
            <a:extLst>
              <a:ext uri="{FF2B5EF4-FFF2-40B4-BE49-F238E27FC236}">
                <a16:creationId xmlns:a16="http://schemas.microsoft.com/office/drawing/2014/main" id="{BD8CFFE4-504B-58DB-BDB5-266B5EBFED5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SE"/>
          </a:p>
        </p:txBody>
      </p:sp>
      <p:sp>
        <p:nvSpPr>
          <p:cNvPr id="4" name="Date Placeholder 3">
            <a:extLst>
              <a:ext uri="{FF2B5EF4-FFF2-40B4-BE49-F238E27FC236}">
                <a16:creationId xmlns:a16="http://schemas.microsoft.com/office/drawing/2014/main" id="{C9DEACF7-DE7E-A8FE-B48F-CC080BBA13CA}"/>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B729B76A-C175-61B0-2075-7EB09FADB166}"/>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21EA7589-4768-5C8B-407D-2C48EDB9516C}"/>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40071168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ECD167-388C-25C0-0054-DC589057E79F}"/>
              </a:ext>
            </a:extLst>
          </p:cNvPr>
          <p:cNvSpPr>
            <a:spLocks noGrp="1"/>
          </p:cNvSpPr>
          <p:nvPr>
            <p:ph type="title"/>
          </p:nvPr>
        </p:nvSpPr>
        <p:spPr/>
        <p:txBody>
          <a:bodyPr/>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40136384-7BA1-5DAD-6E11-4D71555BFCA3}"/>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BCDA3753-CDDB-23D2-A838-94DC7792CD81}"/>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2CC3E250-4D72-37D9-168C-7BFEBAD8E564}"/>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48C82727-7591-3D44-3E96-D6083BA8D7C0}"/>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28558571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914ED7C-8D50-62C9-AF14-3F8C560F4E32}"/>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SE"/>
          </a:p>
        </p:txBody>
      </p:sp>
      <p:sp>
        <p:nvSpPr>
          <p:cNvPr id="3" name="Vertical Text Placeholder 2">
            <a:extLst>
              <a:ext uri="{FF2B5EF4-FFF2-40B4-BE49-F238E27FC236}">
                <a16:creationId xmlns:a16="http://schemas.microsoft.com/office/drawing/2014/main" id="{FCD749C9-70AA-C93C-7461-43AC4C3F3F0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38BC8AFF-8CC8-A41A-1189-27482A91D789}"/>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3DF8476D-9DB1-EABE-1DD1-ACA61D514C80}"/>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AD03188-9894-74F7-5EDB-8422B6D88E7B}"/>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15039111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sv-SE"/>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sv-SE"/>
          </a:p>
        </p:txBody>
      </p:sp>
      <p:sp>
        <p:nvSpPr>
          <p:cNvPr id="4" name="Date Placeholder 3"/>
          <p:cNvSpPr>
            <a:spLocks noGrp="1"/>
          </p:cNvSpPr>
          <p:nvPr>
            <p:ph type="dt" sz="half" idx="10"/>
          </p:nvPr>
        </p:nvSpPr>
        <p:spPr/>
        <p:txBody>
          <a:bodyPr/>
          <a:lstStyle/>
          <a:p>
            <a:fld id="{6EBCF201-77B9-4947-A35E-00C0DB250225}" type="datetimeFigureOut">
              <a:rPr lang="sv-SE" smtClean="0"/>
              <a:t>2025-05-22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1255038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EBCF201-77B9-4947-A35E-00C0DB250225}" type="datetimeFigureOut">
              <a:rPr lang="sv-SE" smtClean="0"/>
              <a:t>2025-05-22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8268694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sv-SE"/>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6EBCF201-77B9-4947-A35E-00C0DB250225}" type="datetimeFigureOut">
              <a:rPr lang="sv-SE" smtClean="0"/>
              <a:t>2025-05-22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731361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Date Placeholder 4"/>
          <p:cNvSpPr>
            <a:spLocks noGrp="1"/>
          </p:cNvSpPr>
          <p:nvPr>
            <p:ph type="dt" sz="half" idx="10"/>
          </p:nvPr>
        </p:nvSpPr>
        <p:spPr/>
        <p:txBody>
          <a:bodyPr/>
          <a:lstStyle/>
          <a:p>
            <a:fld id="{6EBCF201-77B9-4947-A35E-00C0DB250225}" type="datetimeFigureOut">
              <a:rPr lang="sv-SE" smtClean="0"/>
              <a:t>2025-05-22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152693415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sv-SE"/>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7" name="Date Placeholder 6"/>
          <p:cNvSpPr>
            <a:spLocks noGrp="1"/>
          </p:cNvSpPr>
          <p:nvPr>
            <p:ph type="dt" sz="half" idx="10"/>
          </p:nvPr>
        </p:nvSpPr>
        <p:spPr/>
        <p:txBody>
          <a:bodyPr/>
          <a:lstStyle/>
          <a:p>
            <a:fld id="{6EBCF201-77B9-4947-A35E-00C0DB250225}" type="datetimeFigureOut">
              <a:rPr lang="sv-SE" smtClean="0"/>
              <a:t>2025-05-22</a:t>
            </a:fld>
            <a:endParaRPr lang="sv-SE"/>
          </a:p>
        </p:txBody>
      </p:sp>
      <p:sp>
        <p:nvSpPr>
          <p:cNvPr id="8" name="Footer Placeholder 7"/>
          <p:cNvSpPr>
            <a:spLocks noGrp="1"/>
          </p:cNvSpPr>
          <p:nvPr>
            <p:ph type="ftr" sz="quarter" idx="11"/>
          </p:nvPr>
        </p:nvSpPr>
        <p:spPr/>
        <p:txBody>
          <a:bodyPr/>
          <a:lstStyle/>
          <a:p>
            <a:endParaRPr lang="sv-SE"/>
          </a:p>
        </p:txBody>
      </p:sp>
      <p:sp>
        <p:nvSpPr>
          <p:cNvPr id="9" name="Slide Number Placeholder 8"/>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3414983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Date Placeholder 2"/>
          <p:cNvSpPr>
            <a:spLocks noGrp="1"/>
          </p:cNvSpPr>
          <p:nvPr>
            <p:ph type="dt" sz="half" idx="10"/>
          </p:nvPr>
        </p:nvSpPr>
        <p:spPr/>
        <p:txBody>
          <a:bodyPr/>
          <a:lstStyle/>
          <a:p>
            <a:fld id="{6EBCF201-77B9-4947-A35E-00C0DB250225}" type="datetimeFigureOut">
              <a:rPr lang="sv-SE" smtClean="0"/>
              <a:t>2025-05-22</a:t>
            </a:fld>
            <a:endParaRPr lang="sv-SE"/>
          </a:p>
        </p:txBody>
      </p:sp>
      <p:sp>
        <p:nvSpPr>
          <p:cNvPr id="4" name="Footer Placeholder 3"/>
          <p:cNvSpPr>
            <a:spLocks noGrp="1"/>
          </p:cNvSpPr>
          <p:nvPr>
            <p:ph type="ftr" sz="quarter" idx="11"/>
          </p:nvPr>
        </p:nvSpPr>
        <p:spPr/>
        <p:txBody>
          <a:bodyPr/>
          <a:lstStyle/>
          <a:p>
            <a:endParaRPr lang="sv-SE"/>
          </a:p>
        </p:txBody>
      </p:sp>
      <p:sp>
        <p:nvSpPr>
          <p:cNvPr id="5" name="Slide Number Placeholder 4"/>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23162610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BCF201-77B9-4947-A35E-00C0DB250225}" type="datetimeFigureOut">
              <a:rPr lang="sv-SE" smtClean="0"/>
              <a:t>2025-05-22</a:t>
            </a:fld>
            <a:endParaRPr lang="sv-SE"/>
          </a:p>
        </p:txBody>
      </p:sp>
      <p:sp>
        <p:nvSpPr>
          <p:cNvPr id="3" name="Footer Placeholder 2"/>
          <p:cNvSpPr>
            <a:spLocks noGrp="1"/>
          </p:cNvSpPr>
          <p:nvPr>
            <p:ph type="ftr" sz="quarter" idx="11"/>
          </p:nvPr>
        </p:nvSpPr>
        <p:spPr/>
        <p:txBody>
          <a:bodyPr/>
          <a:lstStyle/>
          <a:p>
            <a:endParaRPr lang="sv-SE"/>
          </a:p>
        </p:txBody>
      </p:sp>
      <p:sp>
        <p:nvSpPr>
          <p:cNvPr id="4" name="Slide Number Placeholder 3"/>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18296627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BCF201-77B9-4947-A35E-00C0DB250225}" type="datetimeFigureOut">
              <a:rPr lang="sv-SE" smtClean="0"/>
              <a:t>2025-05-22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16491604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86E3C-E027-F9BC-C08B-62466ED10827}"/>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9819CD46-4BA0-0DC6-EE95-71F66BB8E5F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4C7232C0-25BF-3D02-A152-3882093856A2}"/>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B244CCD6-DFDE-7CC8-DDA8-AEF5043EB343}"/>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D4E024DB-02AC-4A8E-6720-122AC7275875}"/>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16573730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sv-SE"/>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EBCF201-77B9-4947-A35E-00C0DB250225}" type="datetimeFigureOut">
              <a:rPr lang="sv-SE" smtClean="0"/>
              <a:t>2025-05-22</a:t>
            </a:fld>
            <a:endParaRPr lang="sv-SE"/>
          </a:p>
        </p:txBody>
      </p:sp>
      <p:sp>
        <p:nvSpPr>
          <p:cNvPr id="6" name="Footer Placeholder 5"/>
          <p:cNvSpPr>
            <a:spLocks noGrp="1"/>
          </p:cNvSpPr>
          <p:nvPr>
            <p:ph type="ftr" sz="quarter" idx="11"/>
          </p:nvPr>
        </p:nvSpPr>
        <p:spPr/>
        <p:txBody>
          <a:bodyPr/>
          <a:lstStyle/>
          <a:p>
            <a:endParaRPr lang="sv-SE"/>
          </a:p>
        </p:txBody>
      </p:sp>
      <p:sp>
        <p:nvSpPr>
          <p:cNvPr id="7" name="Slide Number Placeholder 6"/>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32864716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sv-SE"/>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EBCF201-77B9-4947-A35E-00C0DB250225}" type="datetimeFigureOut">
              <a:rPr lang="sv-SE" smtClean="0"/>
              <a:t>2025-05-22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53424693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sv-SE"/>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10"/>
          </p:nvPr>
        </p:nvSpPr>
        <p:spPr/>
        <p:txBody>
          <a:bodyPr/>
          <a:lstStyle/>
          <a:p>
            <a:fld id="{6EBCF201-77B9-4947-A35E-00C0DB250225}" type="datetimeFigureOut">
              <a:rPr lang="sv-SE" smtClean="0"/>
              <a:t>2025-05-22</a:t>
            </a:fld>
            <a:endParaRPr lang="sv-SE"/>
          </a:p>
        </p:txBody>
      </p:sp>
      <p:sp>
        <p:nvSpPr>
          <p:cNvPr id="5" name="Footer Placeholder 4"/>
          <p:cNvSpPr>
            <a:spLocks noGrp="1"/>
          </p:cNvSpPr>
          <p:nvPr>
            <p:ph type="ftr" sz="quarter" idx="11"/>
          </p:nvPr>
        </p:nvSpPr>
        <p:spPr/>
        <p:txBody>
          <a:bodyPr/>
          <a:lstStyle/>
          <a:p>
            <a:endParaRPr lang="sv-SE"/>
          </a:p>
        </p:txBody>
      </p:sp>
      <p:sp>
        <p:nvSpPr>
          <p:cNvPr id="6" name="Slide Number Placeholder 5"/>
          <p:cNvSpPr>
            <a:spLocks noGrp="1"/>
          </p:cNvSpPr>
          <p:nvPr>
            <p:ph type="sldNum" sz="quarter" idx="12"/>
          </p:nvPr>
        </p:nvSpPr>
        <p:spPr/>
        <p:txBody>
          <a:bodyPr/>
          <a:lstStyle/>
          <a:p>
            <a:fld id="{BCE9CB97-E208-4954-8BBC-4E543C6B40BD}" type="slidenum">
              <a:rPr lang="sv-SE" smtClean="0"/>
              <a:t>‹#›</a:t>
            </a:fld>
            <a:endParaRPr lang="sv-SE"/>
          </a:p>
        </p:txBody>
      </p:sp>
    </p:spTree>
    <p:extLst>
      <p:ext uri="{BB962C8B-B14F-4D97-AF65-F5344CB8AC3E}">
        <p14:creationId xmlns:p14="http://schemas.microsoft.com/office/powerpoint/2010/main" val="275390063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pic>
        <p:nvPicPr>
          <p:cNvPr id="9" name="Picture 9" descr="SU_PPT_olivkvist"/>
          <p:cNvPicPr>
            <a:picLocks noChangeAspect="1" noChangeArrowheads="1"/>
          </p:cNvPicPr>
          <p:nvPr userDrawn="1"/>
        </p:nvPicPr>
        <p:blipFill>
          <a:blip r:embed="rId2" cstate="print"/>
          <a:srcRect l="1746"/>
          <a:stretch>
            <a:fillRect/>
          </a:stretch>
        </p:blipFill>
        <p:spPr bwMode="auto">
          <a:xfrm>
            <a:off x="2118" y="317500"/>
            <a:ext cx="9175749" cy="6540500"/>
          </a:xfrm>
          <a:prstGeom prst="rect">
            <a:avLst/>
          </a:prstGeom>
          <a:noFill/>
        </p:spPr>
      </p:pic>
      <p:sp>
        <p:nvSpPr>
          <p:cNvPr id="2" name="Rubrik 1"/>
          <p:cNvSpPr>
            <a:spLocks noGrp="1"/>
          </p:cNvSpPr>
          <p:nvPr>
            <p:ph type="ctrTitle"/>
          </p:nvPr>
        </p:nvSpPr>
        <p:spPr>
          <a:xfrm>
            <a:off x="1344000" y="2437200"/>
            <a:ext cx="8841600" cy="1425600"/>
          </a:xfrm>
        </p:spPr>
        <p:txBody>
          <a:bodyPr lIns="72000" tIns="36000" rIns="72000" bIns="36000" anchor="ctr" anchorCtr="0">
            <a:normAutofit/>
          </a:bodyPr>
          <a:lstStyle>
            <a:lvl1pPr algn="l">
              <a:defRPr sz="4400" b="0">
                <a:latin typeface="Verdana" pitchFamily="34" charset="0"/>
                <a:ea typeface="Verdana" pitchFamily="34" charset="0"/>
                <a:cs typeface="Verdana" pitchFamily="34" charset="0"/>
              </a:defRPr>
            </a:lvl1pPr>
          </a:lstStyle>
          <a:p>
            <a:r>
              <a:rPr lang="sv-SE" dirty="0"/>
              <a:t>Klicka här för att ändra format</a:t>
            </a:r>
          </a:p>
        </p:txBody>
      </p:sp>
      <p:sp>
        <p:nvSpPr>
          <p:cNvPr id="3" name="Underrubrik 2"/>
          <p:cNvSpPr>
            <a:spLocks noGrp="1"/>
          </p:cNvSpPr>
          <p:nvPr>
            <p:ph type="subTitle" idx="1"/>
          </p:nvPr>
        </p:nvSpPr>
        <p:spPr>
          <a:xfrm>
            <a:off x="1344000" y="3859200"/>
            <a:ext cx="8841600" cy="1166400"/>
          </a:xfrm>
        </p:spPr>
        <p:txBody>
          <a:bodyPr>
            <a:normAutofit/>
          </a:bodyPr>
          <a:lstStyle>
            <a:lvl1pPr marL="0" indent="0" algn="l">
              <a:lnSpc>
                <a:spcPts val="2900"/>
              </a:lnSpc>
              <a:spcBef>
                <a:spcPts val="480"/>
              </a:spcBef>
              <a:buNone/>
              <a:defRPr sz="2000">
                <a:solidFill>
                  <a:schemeClr val="tx2"/>
                </a:solidFill>
                <a:latin typeface="Verdana" pitchFamily="34" charset="0"/>
                <a:ea typeface="Verdana" pitchFamily="34" charset="0"/>
                <a:cs typeface="Verdana"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dirty="0"/>
              <a:t>Klicka här för att ändra format på underrubrik i bakgrunden</a:t>
            </a:r>
          </a:p>
        </p:txBody>
      </p:sp>
      <p:sp>
        <p:nvSpPr>
          <p:cNvPr id="4" name="Platshållare för datum 3"/>
          <p:cNvSpPr>
            <a:spLocks noGrp="1"/>
          </p:cNvSpPr>
          <p:nvPr>
            <p:ph type="dt" sz="half" idx="10"/>
          </p:nvPr>
        </p:nvSpPr>
        <p:spPr>
          <a:xfrm>
            <a:off x="1041600" y="6152400"/>
            <a:ext cx="1497600" cy="280800"/>
          </a:xfrm>
        </p:spPr>
        <p:txBody>
          <a:bodyPr/>
          <a:lstStyle/>
          <a:p>
            <a:fld id="{D710EA90-21AA-4DAE-8BB3-7AE26694224B}" type="datetime1">
              <a:rPr lang="sv-SE" smtClean="0"/>
              <a:pPr/>
              <a:t>2025-05-22</a:t>
            </a:fld>
            <a:endParaRPr lang="sv-SE"/>
          </a:p>
        </p:txBody>
      </p:sp>
      <p:sp>
        <p:nvSpPr>
          <p:cNvPr id="5" name="Platshållare för sidfot 4"/>
          <p:cNvSpPr>
            <a:spLocks noGrp="1"/>
          </p:cNvSpPr>
          <p:nvPr>
            <p:ph type="ftr" sz="quarter" idx="11"/>
          </p:nvPr>
        </p:nvSpPr>
        <p:spPr>
          <a:xfrm>
            <a:off x="2582400" y="6152400"/>
            <a:ext cx="5990400" cy="280800"/>
          </a:xfrm>
        </p:spPr>
        <p:txBody>
          <a:bodyPr/>
          <a:lstStyle/>
          <a:p>
            <a:r>
              <a:rPr lang="sv-SE" dirty="0"/>
              <a:t>/Namn </a:t>
            </a:r>
            <a:r>
              <a:rPr lang="sv-SE" dirty="0" err="1"/>
              <a:t>Namn</a:t>
            </a:r>
            <a:r>
              <a:rPr lang="sv-SE" dirty="0"/>
              <a:t>, Institution eller liknande</a:t>
            </a:r>
          </a:p>
        </p:txBody>
      </p:sp>
      <p:sp>
        <p:nvSpPr>
          <p:cNvPr id="6" name="Platshållare för bildnummer 5"/>
          <p:cNvSpPr>
            <a:spLocks noGrp="1"/>
          </p:cNvSpPr>
          <p:nvPr>
            <p:ph type="sldNum" sz="quarter" idx="12"/>
          </p:nvPr>
        </p:nvSpPr>
        <p:spPr>
          <a:xfrm>
            <a:off x="8784000" y="6152400"/>
            <a:ext cx="2844800" cy="280800"/>
          </a:xfrm>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187849964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p:cNvSpPr>
            <a:spLocks noGrp="1"/>
          </p:cNvSpPr>
          <p:nvPr>
            <p:ph type="title"/>
          </p:nvPr>
        </p:nvSpPr>
        <p:spPr/>
        <p:txBody>
          <a:bodyPr anchor="t" anchorCtr="0"/>
          <a:lstStyle/>
          <a:p>
            <a:r>
              <a:rPr lang="sv-SE"/>
              <a:t>Klicka här för att ändra format</a:t>
            </a:r>
          </a:p>
        </p:txBody>
      </p:sp>
      <p:sp>
        <p:nvSpPr>
          <p:cNvPr id="3" name="Platshållare för innehåll 2"/>
          <p:cNvSpPr>
            <a:spLocks noGrp="1"/>
          </p:cNvSpPr>
          <p:nvPr>
            <p:ph idx="1"/>
          </p:nvPr>
        </p:nvSpPr>
        <p:spPr/>
        <p:txBody>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10"/>
          </p:nvPr>
        </p:nvSpPr>
        <p:spPr/>
        <p:txBody>
          <a:bodyPr/>
          <a:lstStyle/>
          <a:p>
            <a:fld id="{476C8F79-A4A9-4F8B-A48F-5AFFABFA086B}" type="datetime1">
              <a:rPr lang="sv-SE" smtClean="0"/>
              <a:pPr/>
              <a:t>2025-05-22</a:t>
            </a:fld>
            <a:endParaRPr lang="sv-SE"/>
          </a:p>
        </p:txBody>
      </p:sp>
      <p:sp>
        <p:nvSpPr>
          <p:cNvPr id="5" name="Platshållare för sidfot 4"/>
          <p:cNvSpPr>
            <a:spLocks noGrp="1"/>
          </p:cNvSpPr>
          <p:nvPr>
            <p:ph type="ftr" sz="quarter" idx="11"/>
          </p:nvPr>
        </p:nvSpPr>
        <p:spPr/>
        <p:txBody>
          <a:bodyPr/>
          <a:lstStyle/>
          <a:p>
            <a:r>
              <a:rPr lang="sv-SE"/>
              <a:t>/Namn Namn, Institution eller liknande</a:t>
            </a:r>
          </a:p>
        </p:txBody>
      </p:sp>
      <p:sp>
        <p:nvSpPr>
          <p:cNvPr id="6" name="Platshållare för bildnummer 5"/>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316453524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vå innehållsdelar">
    <p:spTree>
      <p:nvGrpSpPr>
        <p:cNvPr id="1" name=""/>
        <p:cNvGrpSpPr/>
        <p:nvPr/>
      </p:nvGrpSpPr>
      <p:grpSpPr>
        <a:xfrm>
          <a:off x="0" y="0"/>
          <a:ext cx="0" cy="0"/>
          <a:chOff x="0" y="0"/>
          <a:chExt cx="0" cy="0"/>
        </a:xfrm>
      </p:grpSpPr>
      <p:sp>
        <p:nvSpPr>
          <p:cNvPr id="2" name="Rubrik 1"/>
          <p:cNvSpPr>
            <a:spLocks noGrp="1"/>
          </p:cNvSpPr>
          <p:nvPr>
            <p:ph type="title"/>
          </p:nvPr>
        </p:nvSpPr>
        <p:spPr/>
        <p:txBody>
          <a:bodyPr anchor="t" anchorCtr="0"/>
          <a:lstStyle/>
          <a:p>
            <a:r>
              <a:rPr lang="sv-SE" dirty="0"/>
              <a:t>Klicka här för att ändra format</a:t>
            </a:r>
          </a:p>
        </p:txBody>
      </p:sp>
      <p:sp>
        <p:nvSpPr>
          <p:cNvPr id="3" name="Platshållare för innehåll 2"/>
          <p:cNvSpPr>
            <a:spLocks noGrp="1"/>
          </p:cNvSpPr>
          <p:nvPr>
            <p:ph sz="half" idx="1"/>
          </p:nvPr>
        </p:nvSpPr>
        <p:spPr>
          <a:xfrm>
            <a:off x="1056000" y="2808000"/>
            <a:ext cx="4464000" cy="3214800"/>
          </a:xfrm>
        </p:spPr>
        <p:txBody>
          <a:bodyPr/>
          <a:lstStyle>
            <a:lvl1pPr>
              <a:defRPr sz="1800"/>
            </a:lvl1pPr>
            <a:lvl2pPr>
              <a:defRPr sz="1400"/>
            </a:lvl2pPr>
            <a:lvl3pPr>
              <a:defRPr sz="1000"/>
            </a:lvl3pPr>
            <a:lvl4pPr>
              <a:defRPr sz="800"/>
            </a:lvl4pPr>
            <a:lvl5pPr>
              <a:defRPr sz="800"/>
            </a:lvl5pPr>
            <a:lvl6pPr>
              <a:defRPr sz="1800"/>
            </a:lvl6pPr>
            <a:lvl7pPr>
              <a:defRPr sz="1800"/>
            </a:lvl7pPr>
            <a:lvl8pPr>
              <a:defRPr sz="1800"/>
            </a:lvl8pPr>
            <a:lvl9pPr>
              <a:defRPr sz="1800"/>
            </a:lvl9p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innehåll 3"/>
          <p:cNvSpPr>
            <a:spLocks noGrp="1"/>
          </p:cNvSpPr>
          <p:nvPr>
            <p:ph sz="half" idx="2"/>
          </p:nvPr>
        </p:nvSpPr>
        <p:spPr>
          <a:xfrm>
            <a:off x="5721600" y="2808000"/>
            <a:ext cx="4464000" cy="3214800"/>
          </a:xfrm>
        </p:spPr>
        <p:txBody>
          <a:bodyPr/>
          <a:lstStyle>
            <a:lvl1pPr>
              <a:defRPr sz="1800"/>
            </a:lvl1pPr>
            <a:lvl2pPr>
              <a:defRPr sz="1400"/>
            </a:lvl2pPr>
            <a:lvl3pPr>
              <a:defRPr sz="1000"/>
            </a:lvl3pPr>
            <a:lvl4pPr>
              <a:defRPr sz="800"/>
            </a:lvl4pPr>
            <a:lvl5pPr>
              <a:defRPr sz="800"/>
            </a:lvl5pPr>
            <a:lvl6pPr>
              <a:defRPr sz="1800"/>
            </a:lvl6pPr>
            <a:lvl7pPr>
              <a:defRPr sz="1800"/>
            </a:lvl7pPr>
            <a:lvl8pPr>
              <a:defRPr sz="1800"/>
            </a:lvl8pPr>
            <a:lvl9pPr>
              <a:defRPr sz="1800"/>
            </a:lvl9p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5" name="Platshållare för datum 4"/>
          <p:cNvSpPr>
            <a:spLocks noGrp="1"/>
          </p:cNvSpPr>
          <p:nvPr>
            <p:ph type="dt" sz="half" idx="10"/>
          </p:nvPr>
        </p:nvSpPr>
        <p:spPr/>
        <p:txBody>
          <a:bodyPr/>
          <a:lstStyle/>
          <a:p>
            <a:fld id="{BD256BB8-5A3C-4E54-AD8D-7B826A810964}" type="datetime1">
              <a:rPr lang="sv-SE" smtClean="0"/>
              <a:pPr/>
              <a:t>2025-05-22</a:t>
            </a:fld>
            <a:endParaRPr lang="sv-SE"/>
          </a:p>
        </p:txBody>
      </p:sp>
      <p:sp>
        <p:nvSpPr>
          <p:cNvPr id="6" name="Platshållare för sidfot 5"/>
          <p:cNvSpPr>
            <a:spLocks noGrp="1"/>
          </p:cNvSpPr>
          <p:nvPr>
            <p:ph type="ftr" sz="quarter" idx="11"/>
          </p:nvPr>
        </p:nvSpPr>
        <p:spPr/>
        <p:txBody>
          <a:bodyPr/>
          <a:lstStyle/>
          <a:p>
            <a:r>
              <a:rPr lang="sv-SE"/>
              <a:t>/Namn Namn, Institution eller liknande</a:t>
            </a:r>
          </a:p>
        </p:txBody>
      </p:sp>
      <p:sp>
        <p:nvSpPr>
          <p:cNvPr id="7" name="Platshållare för bildnummer 6"/>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350371265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Rubrik och text">
    <p:spTree>
      <p:nvGrpSpPr>
        <p:cNvPr id="1" name=""/>
        <p:cNvGrpSpPr/>
        <p:nvPr/>
      </p:nvGrpSpPr>
      <p:grpSpPr>
        <a:xfrm>
          <a:off x="0" y="0"/>
          <a:ext cx="0" cy="0"/>
          <a:chOff x="0" y="0"/>
          <a:chExt cx="0" cy="0"/>
        </a:xfrm>
      </p:grpSpPr>
      <p:sp>
        <p:nvSpPr>
          <p:cNvPr id="2" name="Rubrik 1"/>
          <p:cNvSpPr>
            <a:spLocks noGrp="1"/>
          </p:cNvSpPr>
          <p:nvPr>
            <p:ph type="title"/>
          </p:nvPr>
        </p:nvSpPr>
        <p:spPr/>
        <p:txBody>
          <a:bodyPr anchor="t" anchorCtr="0"/>
          <a:lstStyle/>
          <a:p>
            <a:r>
              <a:rPr lang="sv-SE" dirty="0"/>
              <a:t>Klicka här för att ändra format</a:t>
            </a:r>
          </a:p>
        </p:txBody>
      </p:sp>
      <p:sp>
        <p:nvSpPr>
          <p:cNvPr id="3" name="Platshållare för innehåll 2"/>
          <p:cNvSpPr>
            <a:spLocks noGrp="1"/>
          </p:cNvSpPr>
          <p:nvPr>
            <p:ph idx="1"/>
          </p:nvPr>
        </p:nvSpPr>
        <p:spPr/>
        <p:txBody>
          <a:bodyPr/>
          <a:lstStyle>
            <a:lvl1pPr marL="1588" indent="-1588">
              <a:lnSpc>
                <a:spcPts val="2600"/>
              </a:lnSpc>
              <a:buNone/>
              <a:defRPr/>
            </a:lvl1pPr>
            <a:lvl2pPr>
              <a:buNone/>
              <a:defRPr/>
            </a:lvl2pPr>
            <a:lvl3pPr>
              <a:buNone/>
              <a:defRPr/>
            </a:lvl3pPr>
            <a:lvl4pPr>
              <a:buNone/>
              <a:defRPr/>
            </a:lvl4pPr>
            <a:lvl5pPr>
              <a:buNone/>
              <a:defRPr/>
            </a:lvl5pPr>
          </a:lstStyle>
          <a:p>
            <a:pPr lvl="0"/>
            <a:r>
              <a:rPr lang="sv-SE" dirty="0"/>
              <a:t>Klicka här för att ändra format på bakgrundstexten</a:t>
            </a:r>
          </a:p>
        </p:txBody>
      </p:sp>
      <p:sp>
        <p:nvSpPr>
          <p:cNvPr id="4" name="Platshållare för datum 3"/>
          <p:cNvSpPr>
            <a:spLocks noGrp="1"/>
          </p:cNvSpPr>
          <p:nvPr>
            <p:ph type="dt" sz="half" idx="10"/>
          </p:nvPr>
        </p:nvSpPr>
        <p:spPr/>
        <p:txBody>
          <a:bodyPr/>
          <a:lstStyle/>
          <a:p>
            <a:fld id="{B8BC306C-03C6-41F8-B07C-45CCF9498CFA}" type="datetime1">
              <a:rPr lang="sv-SE" smtClean="0"/>
              <a:pPr/>
              <a:t>2025-05-22</a:t>
            </a:fld>
            <a:endParaRPr lang="sv-SE"/>
          </a:p>
        </p:txBody>
      </p:sp>
      <p:sp>
        <p:nvSpPr>
          <p:cNvPr id="5" name="Platshållare för sidfot 4"/>
          <p:cNvSpPr>
            <a:spLocks noGrp="1"/>
          </p:cNvSpPr>
          <p:nvPr>
            <p:ph type="ftr" sz="quarter" idx="11"/>
          </p:nvPr>
        </p:nvSpPr>
        <p:spPr/>
        <p:txBody>
          <a:bodyPr/>
          <a:lstStyle/>
          <a:p>
            <a:r>
              <a:rPr lang="sv-SE"/>
              <a:t>/Namn Namn, Institution eller liknande</a:t>
            </a:r>
          </a:p>
        </p:txBody>
      </p:sp>
      <p:sp>
        <p:nvSpPr>
          <p:cNvPr id="6" name="Platshållare för bildnummer 5"/>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3073927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nnehåll med rubrik">
    <p:spTree>
      <p:nvGrpSpPr>
        <p:cNvPr id="1" name=""/>
        <p:cNvGrpSpPr/>
        <p:nvPr/>
      </p:nvGrpSpPr>
      <p:grpSpPr>
        <a:xfrm>
          <a:off x="0" y="0"/>
          <a:ext cx="0" cy="0"/>
          <a:chOff x="0" y="0"/>
          <a:chExt cx="0" cy="0"/>
        </a:xfrm>
      </p:grpSpPr>
      <p:sp>
        <p:nvSpPr>
          <p:cNvPr id="2" name="Rubrik 1"/>
          <p:cNvSpPr>
            <a:spLocks noGrp="1"/>
          </p:cNvSpPr>
          <p:nvPr>
            <p:ph type="title"/>
          </p:nvPr>
        </p:nvSpPr>
        <p:spPr>
          <a:xfrm>
            <a:off x="1056000" y="1944000"/>
            <a:ext cx="6254400" cy="795600"/>
          </a:xfrm>
        </p:spPr>
        <p:txBody>
          <a:bodyPr anchor="t" anchorCtr="0"/>
          <a:lstStyle>
            <a:lvl1pPr>
              <a:defRPr/>
            </a:lvl1pPr>
          </a:lstStyle>
          <a:p>
            <a:r>
              <a:rPr lang="sv-SE" dirty="0"/>
              <a:t>Klicka här för att ändra format</a:t>
            </a:r>
          </a:p>
        </p:txBody>
      </p:sp>
      <p:sp>
        <p:nvSpPr>
          <p:cNvPr id="4" name="Platshållare för innehåll 3"/>
          <p:cNvSpPr>
            <a:spLocks noGrp="1"/>
          </p:cNvSpPr>
          <p:nvPr>
            <p:ph sz="half" idx="2"/>
          </p:nvPr>
        </p:nvSpPr>
        <p:spPr>
          <a:xfrm>
            <a:off x="1056000" y="2808000"/>
            <a:ext cx="6254400" cy="3214800"/>
          </a:xfrm>
        </p:spPr>
        <p:txBody>
          <a:bodyPr/>
          <a:lstStyle>
            <a:lvl1pPr>
              <a:defRPr sz="18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fem13,</a:t>
            </a:r>
          </a:p>
        </p:txBody>
      </p:sp>
      <p:sp>
        <p:nvSpPr>
          <p:cNvPr id="6" name="Platshållare för innehåll 5"/>
          <p:cNvSpPr>
            <a:spLocks noGrp="1"/>
          </p:cNvSpPr>
          <p:nvPr>
            <p:ph sz="quarter" idx="4"/>
          </p:nvPr>
        </p:nvSpPr>
        <p:spPr>
          <a:xfrm>
            <a:off x="7492800" y="1962000"/>
            <a:ext cx="4080000" cy="4060800"/>
          </a:xfrm>
        </p:spPr>
        <p:txBody>
          <a:bodyPr/>
          <a:lstStyle>
            <a:lvl1pPr>
              <a:defRPr sz="18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7" name="Platshållare för datum 6"/>
          <p:cNvSpPr>
            <a:spLocks noGrp="1"/>
          </p:cNvSpPr>
          <p:nvPr>
            <p:ph type="dt" sz="half" idx="10"/>
          </p:nvPr>
        </p:nvSpPr>
        <p:spPr/>
        <p:txBody>
          <a:bodyPr/>
          <a:lstStyle/>
          <a:p>
            <a:fld id="{00537F09-3DF1-437A-A6C4-75F622161507}" type="datetime1">
              <a:rPr lang="sv-SE" smtClean="0"/>
              <a:pPr/>
              <a:t>2025-05-22</a:t>
            </a:fld>
            <a:endParaRPr lang="sv-SE"/>
          </a:p>
        </p:txBody>
      </p:sp>
      <p:sp>
        <p:nvSpPr>
          <p:cNvPr id="8" name="Platshållare för sidfot 7"/>
          <p:cNvSpPr>
            <a:spLocks noGrp="1"/>
          </p:cNvSpPr>
          <p:nvPr>
            <p:ph type="ftr" sz="quarter" idx="11"/>
          </p:nvPr>
        </p:nvSpPr>
        <p:spPr/>
        <p:txBody>
          <a:bodyPr/>
          <a:lstStyle/>
          <a:p>
            <a:r>
              <a:rPr lang="sv-SE"/>
              <a:t>/Namn Namn, Institution eller liknande</a:t>
            </a:r>
          </a:p>
        </p:txBody>
      </p:sp>
      <p:sp>
        <p:nvSpPr>
          <p:cNvPr id="9" name="Platshållare för bildnummer 8"/>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295954084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Endast innehåll">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056000" y="1944000"/>
            <a:ext cx="9134400" cy="4075200"/>
          </a:xfrm>
        </p:spPr>
        <p:txBody>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10"/>
          </p:nvPr>
        </p:nvSpPr>
        <p:spPr/>
        <p:txBody>
          <a:bodyPr/>
          <a:lstStyle/>
          <a:p>
            <a:fld id="{DE61BB14-BFD6-41F3-A704-D980D88BEC4E}" type="datetime1">
              <a:rPr lang="sv-SE" smtClean="0"/>
              <a:pPr/>
              <a:t>2025-05-22</a:t>
            </a:fld>
            <a:endParaRPr lang="sv-SE"/>
          </a:p>
        </p:txBody>
      </p:sp>
      <p:sp>
        <p:nvSpPr>
          <p:cNvPr id="5" name="Platshållare för sidfot 4"/>
          <p:cNvSpPr>
            <a:spLocks noGrp="1"/>
          </p:cNvSpPr>
          <p:nvPr>
            <p:ph type="ftr" sz="quarter" idx="11"/>
          </p:nvPr>
        </p:nvSpPr>
        <p:spPr/>
        <p:txBody>
          <a:bodyPr/>
          <a:lstStyle/>
          <a:p>
            <a:r>
              <a:rPr lang="sv-SE"/>
              <a:t>/Namn Namn, Institution eller liknande</a:t>
            </a:r>
          </a:p>
        </p:txBody>
      </p:sp>
      <p:sp>
        <p:nvSpPr>
          <p:cNvPr id="6" name="Platshållare för bildnummer 5"/>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220340726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p:cNvSpPr>
            <a:spLocks noGrp="1"/>
          </p:cNvSpPr>
          <p:nvPr>
            <p:ph type="dt" sz="half" idx="10"/>
          </p:nvPr>
        </p:nvSpPr>
        <p:spPr/>
        <p:txBody>
          <a:bodyPr/>
          <a:lstStyle/>
          <a:p>
            <a:fld id="{C66306B6-E1C0-4F22-84F1-7E36BCD05232}" type="datetime1">
              <a:rPr lang="sv-SE" smtClean="0"/>
              <a:pPr/>
              <a:t>2025-05-22</a:t>
            </a:fld>
            <a:endParaRPr lang="sv-SE"/>
          </a:p>
        </p:txBody>
      </p:sp>
      <p:sp>
        <p:nvSpPr>
          <p:cNvPr id="3" name="Platshållare för sidfot 2"/>
          <p:cNvSpPr>
            <a:spLocks noGrp="1"/>
          </p:cNvSpPr>
          <p:nvPr>
            <p:ph type="ftr" sz="quarter" idx="11"/>
          </p:nvPr>
        </p:nvSpPr>
        <p:spPr/>
        <p:txBody>
          <a:bodyPr/>
          <a:lstStyle/>
          <a:p>
            <a:r>
              <a:rPr lang="sv-SE"/>
              <a:t>/Namn Namn, Institution eller liknande</a:t>
            </a:r>
          </a:p>
        </p:txBody>
      </p:sp>
      <p:sp>
        <p:nvSpPr>
          <p:cNvPr id="4" name="Platshållare för bildnummer 3"/>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14475002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266C95-A2D5-D5BD-2E8F-8090430FAFC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SE"/>
          </a:p>
        </p:txBody>
      </p:sp>
      <p:sp>
        <p:nvSpPr>
          <p:cNvPr id="3" name="Text Placeholder 2">
            <a:extLst>
              <a:ext uri="{FF2B5EF4-FFF2-40B4-BE49-F238E27FC236}">
                <a16:creationId xmlns:a16="http://schemas.microsoft.com/office/drawing/2014/main" id="{B4D5BDE5-C8C6-F1AF-9CDA-93120A65D3A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DF5D166F-8C34-040F-6020-3BD7328C3775}"/>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C772AEA7-B74B-1319-5252-A6E7094315DE}"/>
              </a:ext>
            </a:extLst>
          </p:cNvPr>
          <p:cNvSpPr>
            <a:spLocks noGrp="1"/>
          </p:cNvSpPr>
          <p:nvPr>
            <p:ph type="ftr" sz="quarter" idx="11"/>
          </p:nvPr>
        </p:nvSpPr>
        <p:spPr/>
        <p:txBody>
          <a:bodyPr/>
          <a:lstStyle/>
          <a:p>
            <a:endParaRPr lang="en-SE"/>
          </a:p>
        </p:txBody>
      </p:sp>
      <p:sp>
        <p:nvSpPr>
          <p:cNvPr id="6" name="Slide Number Placeholder 5">
            <a:extLst>
              <a:ext uri="{FF2B5EF4-FFF2-40B4-BE49-F238E27FC236}">
                <a16:creationId xmlns:a16="http://schemas.microsoft.com/office/drawing/2014/main" id="{3289F961-3061-A5E0-5AC3-264E42D64175}"/>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333018665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Innehåll med rubrik">
    <p:spTree>
      <p:nvGrpSpPr>
        <p:cNvPr id="1" name=""/>
        <p:cNvGrpSpPr/>
        <p:nvPr/>
      </p:nvGrpSpPr>
      <p:grpSpPr>
        <a:xfrm>
          <a:off x="0" y="0"/>
          <a:ext cx="0" cy="0"/>
          <a:chOff x="0" y="0"/>
          <a:chExt cx="0" cy="0"/>
        </a:xfrm>
      </p:grpSpPr>
      <p:sp>
        <p:nvSpPr>
          <p:cNvPr id="2" name="Rubrik 1"/>
          <p:cNvSpPr>
            <a:spLocks noGrp="1"/>
          </p:cNvSpPr>
          <p:nvPr>
            <p:ph type="title"/>
          </p:nvPr>
        </p:nvSpPr>
        <p:spPr>
          <a:xfrm>
            <a:off x="1056000" y="1944000"/>
            <a:ext cx="6254400" cy="795600"/>
          </a:xfrm>
        </p:spPr>
        <p:txBody>
          <a:bodyPr anchor="t" anchorCtr="0"/>
          <a:lstStyle>
            <a:lvl1pPr>
              <a:defRPr/>
            </a:lvl1pPr>
          </a:lstStyle>
          <a:p>
            <a:r>
              <a:rPr lang="sv-SE"/>
              <a:t>Klicka här för att ändra format</a:t>
            </a:r>
            <a:endParaRPr lang="sv-SE" dirty="0"/>
          </a:p>
        </p:txBody>
      </p:sp>
      <p:sp>
        <p:nvSpPr>
          <p:cNvPr id="4" name="Platshållare för innehåll 3"/>
          <p:cNvSpPr>
            <a:spLocks noGrp="1"/>
          </p:cNvSpPr>
          <p:nvPr>
            <p:ph sz="half" idx="2"/>
          </p:nvPr>
        </p:nvSpPr>
        <p:spPr>
          <a:xfrm>
            <a:off x="1056000" y="2808000"/>
            <a:ext cx="6254400" cy="3214800"/>
          </a:xfrm>
        </p:spPr>
        <p:txBody>
          <a:bodyPr/>
          <a:lstStyle>
            <a:lvl1pPr>
              <a:defRPr sz="18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6" name="Platshållare för innehåll 5"/>
          <p:cNvSpPr>
            <a:spLocks noGrp="1"/>
          </p:cNvSpPr>
          <p:nvPr>
            <p:ph sz="quarter" idx="4"/>
          </p:nvPr>
        </p:nvSpPr>
        <p:spPr>
          <a:xfrm>
            <a:off x="7492800" y="1962000"/>
            <a:ext cx="4080000" cy="4060800"/>
          </a:xfrm>
        </p:spPr>
        <p:txBody>
          <a:bodyPr/>
          <a:lstStyle>
            <a:lvl1pPr>
              <a:defRPr sz="1800"/>
            </a:lvl1pPr>
            <a:lvl2pPr>
              <a:defRPr sz="18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7" name="Platshållare för datum 6"/>
          <p:cNvSpPr>
            <a:spLocks noGrp="1"/>
          </p:cNvSpPr>
          <p:nvPr>
            <p:ph type="dt" sz="half" idx="10"/>
          </p:nvPr>
        </p:nvSpPr>
        <p:spPr/>
        <p:txBody>
          <a:bodyPr/>
          <a:lstStyle/>
          <a:p>
            <a:fld id="{2D11C9E8-BD77-4D98-8809-7738FC58391D}" type="datetime1">
              <a:rPr lang="sv-SE" smtClean="0"/>
              <a:pPr/>
              <a:t>2025-05-22</a:t>
            </a:fld>
            <a:endParaRPr lang="sv-SE"/>
          </a:p>
        </p:txBody>
      </p:sp>
      <p:sp>
        <p:nvSpPr>
          <p:cNvPr id="8" name="Platshållare för sidfot 7"/>
          <p:cNvSpPr>
            <a:spLocks noGrp="1"/>
          </p:cNvSpPr>
          <p:nvPr>
            <p:ph type="ftr" sz="quarter" idx="11"/>
          </p:nvPr>
        </p:nvSpPr>
        <p:spPr/>
        <p:txBody>
          <a:bodyPr/>
          <a:lstStyle/>
          <a:p>
            <a:r>
              <a:rPr lang="sv-SE"/>
              <a:t>/Namn Namn, Institution eller liknande</a:t>
            </a:r>
          </a:p>
        </p:txBody>
      </p:sp>
      <p:sp>
        <p:nvSpPr>
          <p:cNvPr id="9" name="Platshållare för bildnummer 8"/>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346433854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Endast innehåll">
    <p:spTree>
      <p:nvGrpSpPr>
        <p:cNvPr id="1" name=""/>
        <p:cNvGrpSpPr/>
        <p:nvPr/>
      </p:nvGrpSpPr>
      <p:grpSpPr>
        <a:xfrm>
          <a:off x="0" y="0"/>
          <a:ext cx="0" cy="0"/>
          <a:chOff x="0" y="0"/>
          <a:chExt cx="0" cy="0"/>
        </a:xfrm>
      </p:grpSpPr>
      <p:sp>
        <p:nvSpPr>
          <p:cNvPr id="3" name="Platshållare för innehåll 2"/>
          <p:cNvSpPr>
            <a:spLocks noGrp="1"/>
          </p:cNvSpPr>
          <p:nvPr>
            <p:ph idx="1"/>
          </p:nvPr>
        </p:nvSpPr>
        <p:spPr>
          <a:xfrm>
            <a:off x="1056000" y="1944000"/>
            <a:ext cx="9134400" cy="4075200"/>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endParaRPr lang="sv-SE" dirty="0"/>
          </a:p>
        </p:txBody>
      </p:sp>
      <p:sp>
        <p:nvSpPr>
          <p:cNvPr id="4" name="Platshållare för datum 3"/>
          <p:cNvSpPr>
            <a:spLocks noGrp="1"/>
          </p:cNvSpPr>
          <p:nvPr>
            <p:ph type="dt" sz="half" idx="10"/>
          </p:nvPr>
        </p:nvSpPr>
        <p:spPr/>
        <p:txBody>
          <a:bodyPr/>
          <a:lstStyle/>
          <a:p>
            <a:fld id="{89995D9C-3A1D-416E-97B9-D2714EF04564}" type="datetime1">
              <a:rPr lang="sv-SE" smtClean="0"/>
              <a:pPr/>
              <a:t>2025-05-22</a:t>
            </a:fld>
            <a:endParaRPr lang="sv-SE"/>
          </a:p>
        </p:txBody>
      </p:sp>
      <p:sp>
        <p:nvSpPr>
          <p:cNvPr id="5" name="Platshållare för sidfot 4"/>
          <p:cNvSpPr>
            <a:spLocks noGrp="1"/>
          </p:cNvSpPr>
          <p:nvPr>
            <p:ph type="ftr" sz="quarter" idx="11"/>
          </p:nvPr>
        </p:nvSpPr>
        <p:spPr/>
        <p:txBody>
          <a:bodyPr/>
          <a:lstStyle/>
          <a:p>
            <a:r>
              <a:rPr lang="sv-SE"/>
              <a:t>/Namn Namn, Institution eller liknande</a:t>
            </a:r>
          </a:p>
        </p:txBody>
      </p:sp>
      <p:sp>
        <p:nvSpPr>
          <p:cNvPr id="6" name="Platshållare för bildnummer 5"/>
          <p:cNvSpPr>
            <a:spLocks noGrp="1"/>
          </p:cNvSpPr>
          <p:nvPr>
            <p:ph type="sldNum" sz="quarter" idx="12"/>
          </p:nvPr>
        </p:nvSpPr>
        <p:spPr/>
        <p:txBody>
          <a:bodyPr/>
          <a:lstStyle/>
          <a:p>
            <a:fld id="{400B66ED-EE6C-4E7E-848D-94DB84BF3115}" type="slidenum">
              <a:rPr lang="sv-SE" smtClean="0"/>
              <a:pPr/>
              <a:t>‹#›</a:t>
            </a:fld>
            <a:endParaRPr lang="sv-SE"/>
          </a:p>
        </p:txBody>
      </p:sp>
    </p:spTree>
    <p:extLst>
      <p:ext uri="{BB962C8B-B14F-4D97-AF65-F5344CB8AC3E}">
        <p14:creationId xmlns:p14="http://schemas.microsoft.com/office/powerpoint/2010/main" val="4933488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D449AD-9250-F3EF-1118-B015B8FD6097}"/>
              </a:ext>
            </a:extLst>
          </p:cNvPr>
          <p:cNvSpPr>
            <a:spLocks noGrp="1"/>
          </p:cNvSpPr>
          <p:nvPr>
            <p:ph type="title"/>
          </p:nvPr>
        </p:nvSpPr>
        <p:spPr/>
        <p:txBody>
          <a:bodyPr/>
          <a:lstStyle/>
          <a:p>
            <a:r>
              <a:rPr lang="en-GB"/>
              <a:t>Click to edit Master title style</a:t>
            </a:r>
            <a:endParaRPr lang="en-SE"/>
          </a:p>
        </p:txBody>
      </p:sp>
      <p:sp>
        <p:nvSpPr>
          <p:cNvPr id="3" name="Content Placeholder 2">
            <a:extLst>
              <a:ext uri="{FF2B5EF4-FFF2-40B4-BE49-F238E27FC236}">
                <a16:creationId xmlns:a16="http://schemas.microsoft.com/office/drawing/2014/main" id="{E9200F6B-8F77-EA0A-8D6E-76DC4A97F6B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Content Placeholder 3">
            <a:extLst>
              <a:ext uri="{FF2B5EF4-FFF2-40B4-BE49-F238E27FC236}">
                <a16:creationId xmlns:a16="http://schemas.microsoft.com/office/drawing/2014/main" id="{7DD62EB5-154C-ABAE-4F2C-C2A13B9C4E0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Date Placeholder 4">
            <a:extLst>
              <a:ext uri="{FF2B5EF4-FFF2-40B4-BE49-F238E27FC236}">
                <a16:creationId xmlns:a16="http://schemas.microsoft.com/office/drawing/2014/main" id="{F4C07DC5-9717-16DB-915A-4D2EF000467E}"/>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6" name="Footer Placeholder 5">
            <a:extLst>
              <a:ext uri="{FF2B5EF4-FFF2-40B4-BE49-F238E27FC236}">
                <a16:creationId xmlns:a16="http://schemas.microsoft.com/office/drawing/2014/main" id="{6A6AC257-9C31-9F4A-7A59-B1E8E925C82A}"/>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BC506955-D36E-3AB1-2DF8-B84F3929565F}"/>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3582768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CC979F-F452-BE8B-C0F1-98465B16BA44}"/>
              </a:ext>
            </a:extLst>
          </p:cNvPr>
          <p:cNvSpPr>
            <a:spLocks noGrp="1"/>
          </p:cNvSpPr>
          <p:nvPr>
            <p:ph type="title"/>
          </p:nvPr>
        </p:nvSpPr>
        <p:spPr>
          <a:xfrm>
            <a:off x="839788" y="365125"/>
            <a:ext cx="10515600" cy="1325563"/>
          </a:xfrm>
        </p:spPr>
        <p:txBody>
          <a:bodyPr/>
          <a:lstStyle/>
          <a:p>
            <a:r>
              <a:rPr lang="en-GB"/>
              <a:t>Click to edit Master title style</a:t>
            </a:r>
            <a:endParaRPr lang="en-SE"/>
          </a:p>
        </p:txBody>
      </p:sp>
      <p:sp>
        <p:nvSpPr>
          <p:cNvPr id="3" name="Text Placeholder 2">
            <a:extLst>
              <a:ext uri="{FF2B5EF4-FFF2-40B4-BE49-F238E27FC236}">
                <a16:creationId xmlns:a16="http://schemas.microsoft.com/office/drawing/2014/main" id="{56B40B34-FF40-E155-9E36-42658E4BF1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2648D29-8A80-012D-ACD7-2AED2160F61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5" name="Text Placeholder 4">
            <a:extLst>
              <a:ext uri="{FF2B5EF4-FFF2-40B4-BE49-F238E27FC236}">
                <a16:creationId xmlns:a16="http://schemas.microsoft.com/office/drawing/2014/main" id="{AADCEA44-37D7-17DF-24C9-98FDB71193D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7C70C1F3-4802-1FFB-77CA-6021A6EB3C62}"/>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7" name="Date Placeholder 6">
            <a:extLst>
              <a:ext uri="{FF2B5EF4-FFF2-40B4-BE49-F238E27FC236}">
                <a16:creationId xmlns:a16="http://schemas.microsoft.com/office/drawing/2014/main" id="{7776234E-38AB-4093-D0AE-0F666B3023E7}"/>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8" name="Footer Placeholder 7">
            <a:extLst>
              <a:ext uri="{FF2B5EF4-FFF2-40B4-BE49-F238E27FC236}">
                <a16:creationId xmlns:a16="http://schemas.microsoft.com/office/drawing/2014/main" id="{68E589D4-25FE-CDCC-9858-EDC653E4C84C}"/>
              </a:ext>
            </a:extLst>
          </p:cNvPr>
          <p:cNvSpPr>
            <a:spLocks noGrp="1"/>
          </p:cNvSpPr>
          <p:nvPr>
            <p:ph type="ftr" sz="quarter" idx="11"/>
          </p:nvPr>
        </p:nvSpPr>
        <p:spPr/>
        <p:txBody>
          <a:bodyPr/>
          <a:lstStyle/>
          <a:p>
            <a:endParaRPr lang="en-SE"/>
          </a:p>
        </p:txBody>
      </p:sp>
      <p:sp>
        <p:nvSpPr>
          <p:cNvPr id="9" name="Slide Number Placeholder 8">
            <a:extLst>
              <a:ext uri="{FF2B5EF4-FFF2-40B4-BE49-F238E27FC236}">
                <a16:creationId xmlns:a16="http://schemas.microsoft.com/office/drawing/2014/main" id="{0B4D6CE3-1ECD-01E5-7AF9-9DE4D5608878}"/>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7661251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57CE4F-DAA4-DCA1-00B6-329D58882E5E}"/>
              </a:ext>
            </a:extLst>
          </p:cNvPr>
          <p:cNvSpPr>
            <a:spLocks noGrp="1"/>
          </p:cNvSpPr>
          <p:nvPr>
            <p:ph type="title"/>
          </p:nvPr>
        </p:nvSpPr>
        <p:spPr/>
        <p:txBody>
          <a:bodyPr/>
          <a:lstStyle/>
          <a:p>
            <a:r>
              <a:rPr lang="en-GB"/>
              <a:t>Click to edit Master title style</a:t>
            </a:r>
            <a:endParaRPr lang="en-SE"/>
          </a:p>
        </p:txBody>
      </p:sp>
      <p:sp>
        <p:nvSpPr>
          <p:cNvPr id="3" name="Date Placeholder 2">
            <a:extLst>
              <a:ext uri="{FF2B5EF4-FFF2-40B4-BE49-F238E27FC236}">
                <a16:creationId xmlns:a16="http://schemas.microsoft.com/office/drawing/2014/main" id="{25BE25C8-AAD4-E1A4-A65D-4C44163AE789}"/>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4" name="Footer Placeholder 3">
            <a:extLst>
              <a:ext uri="{FF2B5EF4-FFF2-40B4-BE49-F238E27FC236}">
                <a16:creationId xmlns:a16="http://schemas.microsoft.com/office/drawing/2014/main" id="{163D8F3D-4FC4-A715-9E92-5C0B2D5887EE}"/>
              </a:ext>
            </a:extLst>
          </p:cNvPr>
          <p:cNvSpPr>
            <a:spLocks noGrp="1"/>
          </p:cNvSpPr>
          <p:nvPr>
            <p:ph type="ftr" sz="quarter" idx="11"/>
          </p:nvPr>
        </p:nvSpPr>
        <p:spPr/>
        <p:txBody>
          <a:bodyPr/>
          <a:lstStyle/>
          <a:p>
            <a:endParaRPr lang="en-SE"/>
          </a:p>
        </p:txBody>
      </p:sp>
      <p:sp>
        <p:nvSpPr>
          <p:cNvPr id="5" name="Slide Number Placeholder 4">
            <a:extLst>
              <a:ext uri="{FF2B5EF4-FFF2-40B4-BE49-F238E27FC236}">
                <a16:creationId xmlns:a16="http://schemas.microsoft.com/office/drawing/2014/main" id="{3BE3FC0C-0376-5754-7EBE-D39962B41E93}"/>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7176307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28B8F0F-64ED-5159-C7F0-18CAA160A5DC}"/>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3" name="Footer Placeholder 2">
            <a:extLst>
              <a:ext uri="{FF2B5EF4-FFF2-40B4-BE49-F238E27FC236}">
                <a16:creationId xmlns:a16="http://schemas.microsoft.com/office/drawing/2014/main" id="{4F74596D-5542-5097-0C72-6625EC65E479}"/>
              </a:ext>
            </a:extLst>
          </p:cNvPr>
          <p:cNvSpPr>
            <a:spLocks noGrp="1"/>
          </p:cNvSpPr>
          <p:nvPr>
            <p:ph type="ftr" sz="quarter" idx="11"/>
          </p:nvPr>
        </p:nvSpPr>
        <p:spPr/>
        <p:txBody>
          <a:bodyPr/>
          <a:lstStyle/>
          <a:p>
            <a:endParaRPr lang="en-SE"/>
          </a:p>
        </p:txBody>
      </p:sp>
      <p:sp>
        <p:nvSpPr>
          <p:cNvPr id="4" name="Slide Number Placeholder 3">
            <a:extLst>
              <a:ext uri="{FF2B5EF4-FFF2-40B4-BE49-F238E27FC236}">
                <a16:creationId xmlns:a16="http://schemas.microsoft.com/office/drawing/2014/main" id="{F534CFAF-0D32-B19E-4C26-A894DAF3B6D3}"/>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3582746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D1E265-F9E2-E7AC-2501-4D965CB1F07C}"/>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Content Placeholder 2">
            <a:extLst>
              <a:ext uri="{FF2B5EF4-FFF2-40B4-BE49-F238E27FC236}">
                <a16:creationId xmlns:a16="http://schemas.microsoft.com/office/drawing/2014/main" id="{6E37D298-1EAC-7BC9-BD6D-6019619E47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Text Placeholder 3">
            <a:extLst>
              <a:ext uri="{FF2B5EF4-FFF2-40B4-BE49-F238E27FC236}">
                <a16:creationId xmlns:a16="http://schemas.microsoft.com/office/drawing/2014/main" id="{E55495A8-79D2-0A9D-396A-6402542CB62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D821A9C-2955-5FCB-D9E8-0F149EFFB63C}"/>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6" name="Footer Placeholder 5">
            <a:extLst>
              <a:ext uri="{FF2B5EF4-FFF2-40B4-BE49-F238E27FC236}">
                <a16:creationId xmlns:a16="http://schemas.microsoft.com/office/drawing/2014/main" id="{0A3419AB-1EEE-ACD8-16EB-F99C207EEDB6}"/>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423CEACA-C344-D489-EDAD-A721F97279F7}"/>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5532339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2A637-B856-DB42-A38C-5A1FBEC21CA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SE"/>
          </a:p>
        </p:txBody>
      </p:sp>
      <p:sp>
        <p:nvSpPr>
          <p:cNvPr id="3" name="Picture Placeholder 2">
            <a:extLst>
              <a:ext uri="{FF2B5EF4-FFF2-40B4-BE49-F238E27FC236}">
                <a16:creationId xmlns:a16="http://schemas.microsoft.com/office/drawing/2014/main" id="{FECA1BC1-2D90-15D8-3844-DC575BFE61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E"/>
          </a:p>
        </p:txBody>
      </p:sp>
      <p:sp>
        <p:nvSpPr>
          <p:cNvPr id="4" name="Text Placeholder 3">
            <a:extLst>
              <a:ext uri="{FF2B5EF4-FFF2-40B4-BE49-F238E27FC236}">
                <a16:creationId xmlns:a16="http://schemas.microsoft.com/office/drawing/2014/main" id="{A20C2A7E-F670-5402-23C5-007982BA7B3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4984B3F-E710-DFA2-A3E3-30E7FA9A58C3}"/>
              </a:ext>
            </a:extLst>
          </p:cNvPr>
          <p:cNvSpPr>
            <a:spLocks noGrp="1"/>
          </p:cNvSpPr>
          <p:nvPr>
            <p:ph type="dt" sz="half" idx="10"/>
          </p:nvPr>
        </p:nvSpPr>
        <p:spPr/>
        <p:txBody>
          <a:bodyPr/>
          <a:lstStyle/>
          <a:p>
            <a:fld id="{994F4773-B8DF-874A-ABFB-00F2D2AF3C54}" type="datetimeFigureOut">
              <a:rPr lang="en-SE" smtClean="0"/>
              <a:t>05/22/2025</a:t>
            </a:fld>
            <a:endParaRPr lang="en-SE"/>
          </a:p>
        </p:txBody>
      </p:sp>
      <p:sp>
        <p:nvSpPr>
          <p:cNvPr id="6" name="Footer Placeholder 5">
            <a:extLst>
              <a:ext uri="{FF2B5EF4-FFF2-40B4-BE49-F238E27FC236}">
                <a16:creationId xmlns:a16="http://schemas.microsoft.com/office/drawing/2014/main" id="{7F0A3772-DFC6-E2FA-741F-6EF93344FDBB}"/>
              </a:ext>
            </a:extLst>
          </p:cNvPr>
          <p:cNvSpPr>
            <a:spLocks noGrp="1"/>
          </p:cNvSpPr>
          <p:nvPr>
            <p:ph type="ftr" sz="quarter" idx="11"/>
          </p:nvPr>
        </p:nvSpPr>
        <p:spPr/>
        <p:txBody>
          <a:bodyPr/>
          <a:lstStyle/>
          <a:p>
            <a:endParaRPr lang="en-SE"/>
          </a:p>
        </p:txBody>
      </p:sp>
      <p:sp>
        <p:nvSpPr>
          <p:cNvPr id="7" name="Slide Number Placeholder 6">
            <a:extLst>
              <a:ext uri="{FF2B5EF4-FFF2-40B4-BE49-F238E27FC236}">
                <a16:creationId xmlns:a16="http://schemas.microsoft.com/office/drawing/2014/main" id="{F386B9EF-8AEB-29A7-BB2C-5F3B3ECB89AD}"/>
              </a:ext>
            </a:extLst>
          </p:cNvPr>
          <p:cNvSpPr>
            <a:spLocks noGrp="1"/>
          </p:cNvSpPr>
          <p:nvPr>
            <p:ph type="sldNum" sz="quarter" idx="12"/>
          </p:nvPr>
        </p:nvSpPr>
        <p:spPr/>
        <p:txBody>
          <a:bodyPr/>
          <a:lstStyle/>
          <a:p>
            <a:fld id="{F092BDDB-E74A-CF47-9B1B-AF57D89A754B}" type="slidenum">
              <a:rPr lang="en-SE" smtClean="0"/>
              <a:t>‹#›</a:t>
            </a:fld>
            <a:endParaRPr lang="en-SE"/>
          </a:p>
        </p:txBody>
      </p:sp>
    </p:spTree>
    <p:extLst>
      <p:ext uri="{BB962C8B-B14F-4D97-AF65-F5344CB8AC3E}">
        <p14:creationId xmlns:p14="http://schemas.microsoft.com/office/powerpoint/2010/main" val="5717423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1.jpe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7598333-D0A9-FA0F-E3FE-DD6D1B2B0B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SE"/>
          </a:p>
        </p:txBody>
      </p:sp>
      <p:sp>
        <p:nvSpPr>
          <p:cNvPr id="3" name="Text Placeholder 2">
            <a:extLst>
              <a:ext uri="{FF2B5EF4-FFF2-40B4-BE49-F238E27FC236}">
                <a16:creationId xmlns:a16="http://schemas.microsoft.com/office/drawing/2014/main" id="{1B1EEBA5-C4D1-C69A-BE3C-B00D7AACF99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SE"/>
          </a:p>
        </p:txBody>
      </p:sp>
      <p:sp>
        <p:nvSpPr>
          <p:cNvPr id="4" name="Date Placeholder 3">
            <a:extLst>
              <a:ext uri="{FF2B5EF4-FFF2-40B4-BE49-F238E27FC236}">
                <a16:creationId xmlns:a16="http://schemas.microsoft.com/office/drawing/2014/main" id="{23883B44-192F-F63E-C7D7-51ECD04012E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4F4773-B8DF-874A-ABFB-00F2D2AF3C54}" type="datetimeFigureOut">
              <a:rPr lang="en-SE" smtClean="0"/>
              <a:t>05/22/2025</a:t>
            </a:fld>
            <a:endParaRPr lang="en-SE"/>
          </a:p>
        </p:txBody>
      </p:sp>
      <p:sp>
        <p:nvSpPr>
          <p:cNvPr id="5" name="Footer Placeholder 4">
            <a:extLst>
              <a:ext uri="{FF2B5EF4-FFF2-40B4-BE49-F238E27FC236}">
                <a16:creationId xmlns:a16="http://schemas.microsoft.com/office/drawing/2014/main" id="{9BB39725-24EF-7A30-1A02-462F319E71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E"/>
          </a:p>
        </p:txBody>
      </p:sp>
      <p:sp>
        <p:nvSpPr>
          <p:cNvPr id="6" name="Slide Number Placeholder 5">
            <a:extLst>
              <a:ext uri="{FF2B5EF4-FFF2-40B4-BE49-F238E27FC236}">
                <a16:creationId xmlns:a16="http://schemas.microsoft.com/office/drawing/2014/main" id="{F8AD7F62-B0B7-C487-08CD-DD975508CB8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92BDDB-E74A-CF47-9B1B-AF57D89A754B}" type="slidenum">
              <a:rPr lang="en-SE" smtClean="0"/>
              <a:t>‹#›</a:t>
            </a:fld>
            <a:endParaRPr lang="en-SE"/>
          </a:p>
        </p:txBody>
      </p:sp>
    </p:spTree>
    <p:extLst>
      <p:ext uri="{BB962C8B-B14F-4D97-AF65-F5344CB8AC3E}">
        <p14:creationId xmlns:p14="http://schemas.microsoft.com/office/powerpoint/2010/main" val="3437218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sv-SE"/>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sv-SE"/>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BCF201-77B9-4947-A35E-00C0DB250225}" type="datetimeFigureOut">
              <a:rPr lang="sv-SE" smtClean="0"/>
              <a:t>2025-05-22</a:t>
            </a:fld>
            <a:endParaRPr lang="sv-S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v-S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E9CB97-E208-4954-8BBC-4E543C6B40BD}" type="slidenum">
              <a:rPr lang="sv-SE" smtClean="0"/>
              <a:t>‹#›</a:t>
            </a:fld>
            <a:endParaRPr lang="sv-SE"/>
          </a:p>
        </p:txBody>
      </p:sp>
    </p:spTree>
    <p:extLst>
      <p:ext uri="{BB962C8B-B14F-4D97-AF65-F5344CB8AC3E}">
        <p14:creationId xmlns:p14="http://schemas.microsoft.com/office/powerpoint/2010/main" val="42539534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Platshållare för rubrik 1"/>
          <p:cNvSpPr>
            <a:spLocks noGrp="1"/>
          </p:cNvSpPr>
          <p:nvPr>
            <p:ph type="title"/>
          </p:nvPr>
        </p:nvSpPr>
        <p:spPr>
          <a:xfrm>
            <a:off x="1056000" y="1944000"/>
            <a:ext cx="9134400" cy="795600"/>
          </a:xfrm>
          <a:prstGeom prst="rect">
            <a:avLst/>
          </a:prstGeom>
        </p:spPr>
        <p:txBody>
          <a:bodyPr vert="horz" lIns="91440" tIns="45720" rIns="91440" bIns="45720" rtlCol="0" anchor="t" anchorCtr="0">
            <a:normAutofit/>
          </a:bodyPr>
          <a:lstStyle/>
          <a:p>
            <a:r>
              <a:rPr lang="sv-SE" dirty="0"/>
              <a:t>Klicka här för att ändra format</a:t>
            </a:r>
          </a:p>
        </p:txBody>
      </p:sp>
      <p:sp>
        <p:nvSpPr>
          <p:cNvPr id="3" name="Platshållare för text 2"/>
          <p:cNvSpPr>
            <a:spLocks noGrp="1"/>
          </p:cNvSpPr>
          <p:nvPr>
            <p:ph type="body" idx="1"/>
          </p:nvPr>
        </p:nvSpPr>
        <p:spPr>
          <a:xfrm>
            <a:off x="1056000" y="2808000"/>
            <a:ext cx="9134400" cy="3214800"/>
          </a:xfrm>
          <a:prstGeom prst="rect">
            <a:avLst/>
          </a:prstGeom>
        </p:spPr>
        <p:txBody>
          <a:bodyPr vert="horz" lIns="91440" tIns="45720" rIns="91440" bIns="45720" rtlCol="0">
            <a:normAutofit/>
          </a:bodyPr>
          <a:lstStyle/>
          <a:p>
            <a:pPr lvl="0"/>
            <a:r>
              <a:rPr lang="sv-SE" dirty="0"/>
              <a:t>Klicka här för att ändra format på bakgrundstexten</a:t>
            </a:r>
          </a:p>
          <a:p>
            <a:pPr lvl="1"/>
            <a:r>
              <a:rPr lang="sv-SE" dirty="0"/>
              <a:t>Nivå två</a:t>
            </a:r>
          </a:p>
          <a:p>
            <a:pPr lvl="2"/>
            <a:r>
              <a:rPr lang="sv-SE" dirty="0"/>
              <a:t>Nivå tre</a:t>
            </a:r>
          </a:p>
          <a:p>
            <a:pPr lvl="3"/>
            <a:r>
              <a:rPr lang="sv-SE" dirty="0"/>
              <a:t>Nivå fyra</a:t>
            </a:r>
          </a:p>
          <a:p>
            <a:pPr lvl="4"/>
            <a:r>
              <a:rPr lang="sv-SE" dirty="0"/>
              <a:t>Nivå fem</a:t>
            </a:r>
          </a:p>
        </p:txBody>
      </p:sp>
      <p:sp>
        <p:nvSpPr>
          <p:cNvPr id="4" name="Platshållare för datum 3"/>
          <p:cNvSpPr>
            <a:spLocks noGrp="1"/>
          </p:cNvSpPr>
          <p:nvPr>
            <p:ph type="dt" sz="half" idx="2"/>
          </p:nvPr>
        </p:nvSpPr>
        <p:spPr>
          <a:xfrm>
            <a:off x="1041600" y="6152400"/>
            <a:ext cx="1497600" cy="280800"/>
          </a:xfrm>
          <a:prstGeom prst="rect">
            <a:avLst/>
          </a:prstGeom>
        </p:spPr>
        <p:txBody>
          <a:bodyPr vert="horz" lIns="91440" tIns="45720" rIns="91440" bIns="45720" rtlCol="0" anchor="ctr"/>
          <a:lstStyle>
            <a:lvl1pPr algn="l">
              <a:defRPr sz="1200">
                <a:solidFill>
                  <a:srgbClr val="000000"/>
                </a:solidFill>
                <a:latin typeface="Verdana" pitchFamily="34" charset="0"/>
                <a:ea typeface="Verdana" pitchFamily="34" charset="0"/>
                <a:cs typeface="Verdana" pitchFamily="34" charset="0"/>
              </a:defRPr>
            </a:lvl1pPr>
          </a:lstStyle>
          <a:p>
            <a:fld id="{10B2B2E0-B745-4C41-90E8-57C74A6390DF}" type="datetime1">
              <a:rPr lang="sv-SE" smtClean="0"/>
              <a:pPr/>
              <a:t>2025-05-22</a:t>
            </a:fld>
            <a:endParaRPr lang="sv-SE" dirty="0"/>
          </a:p>
        </p:txBody>
      </p:sp>
      <p:sp>
        <p:nvSpPr>
          <p:cNvPr id="5" name="Platshållare för sidfot 4"/>
          <p:cNvSpPr>
            <a:spLocks noGrp="1"/>
          </p:cNvSpPr>
          <p:nvPr>
            <p:ph type="ftr" sz="quarter" idx="3"/>
          </p:nvPr>
        </p:nvSpPr>
        <p:spPr>
          <a:xfrm>
            <a:off x="2582400" y="6152400"/>
            <a:ext cx="5990400" cy="518400"/>
          </a:xfrm>
          <a:prstGeom prst="rect">
            <a:avLst/>
          </a:prstGeom>
        </p:spPr>
        <p:txBody>
          <a:bodyPr vert="horz" lIns="91440" tIns="45720" rIns="91440" bIns="45720" rtlCol="0" anchor="t"/>
          <a:lstStyle>
            <a:lvl1pPr algn="l">
              <a:defRPr sz="1200">
                <a:solidFill>
                  <a:srgbClr val="000000"/>
                </a:solidFill>
                <a:latin typeface="Verdana" pitchFamily="34" charset="0"/>
                <a:ea typeface="Verdana" pitchFamily="34" charset="0"/>
                <a:cs typeface="Verdana" pitchFamily="34" charset="0"/>
              </a:defRPr>
            </a:lvl1pPr>
          </a:lstStyle>
          <a:p>
            <a:r>
              <a:rPr lang="sv-SE"/>
              <a:t>/Namn Namn, Institution eller liknande</a:t>
            </a:r>
            <a:endParaRPr lang="sv-SE" dirty="0"/>
          </a:p>
        </p:txBody>
      </p:sp>
      <p:sp>
        <p:nvSpPr>
          <p:cNvPr id="6" name="Platshållare för bildnummer 5"/>
          <p:cNvSpPr>
            <a:spLocks noGrp="1"/>
          </p:cNvSpPr>
          <p:nvPr>
            <p:ph type="sldNum" sz="quarter" idx="4"/>
          </p:nvPr>
        </p:nvSpPr>
        <p:spPr>
          <a:xfrm>
            <a:off x="8784000" y="6152400"/>
            <a:ext cx="2844800" cy="280800"/>
          </a:xfrm>
          <a:prstGeom prst="rect">
            <a:avLst/>
          </a:prstGeom>
        </p:spPr>
        <p:txBody>
          <a:bodyPr vert="horz" lIns="91440" tIns="45720" rIns="91440" bIns="45720" rtlCol="0" anchor="ctr"/>
          <a:lstStyle>
            <a:lvl1pPr algn="r">
              <a:defRPr sz="1200">
                <a:solidFill>
                  <a:srgbClr val="000000"/>
                </a:solidFill>
                <a:latin typeface="Verdana" pitchFamily="34" charset="0"/>
                <a:ea typeface="Verdana" pitchFamily="34" charset="0"/>
                <a:cs typeface="Verdana" pitchFamily="34" charset="0"/>
              </a:defRPr>
            </a:lvl1pPr>
          </a:lstStyle>
          <a:p>
            <a:fld id="{400B66ED-EE6C-4E7E-848D-94DB84BF3115}" type="slidenum">
              <a:rPr lang="sv-SE" smtClean="0"/>
              <a:pPr/>
              <a:t>‹#›</a:t>
            </a:fld>
            <a:endParaRPr lang="sv-SE" dirty="0"/>
          </a:p>
        </p:txBody>
      </p:sp>
      <p:pic>
        <p:nvPicPr>
          <p:cNvPr id="8" name="Bildobjekt 7" descr="logo-org-engelsk_stor_150dpi.jpg"/>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10416480" y="332657"/>
            <a:ext cx="1452096" cy="1041025"/>
          </a:xfrm>
          <a:prstGeom prst="rect">
            <a:avLst/>
          </a:prstGeom>
        </p:spPr>
      </p:pic>
    </p:spTree>
    <p:extLst>
      <p:ext uri="{BB962C8B-B14F-4D97-AF65-F5344CB8AC3E}">
        <p14:creationId xmlns:p14="http://schemas.microsoft.com/office/powerpoint/2010/main" val="4117010480"/>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Lst>
  <p:hf sldNum="0" hdr="0"/>
  <p:txStyles>
    <p:titleStyle>
      <a:lvl1pPr algn="l" defTabSz="914400" rtl="0" eaLnBrk="1" latinLnBrk="0" hangingPunct="1">
        <a:spcBef>
          <a:spcPct val="0"/>
        </a:spcBef>
        <a:buNone/>
        <a:defRPr sz="2600" b="1" kern="1200">
          <a:solidFill>
            <a:schemeClr val="tx1"/>
          </a:solidFill>
          <a:latin typeface="Verdana" pitchFamily="34" charset="0"/>
          <a:ea typeface="Verdana" pitchFamily="34" charset="0"/>
          <a:cs typeface="Verdana" pitchFamily="34" charset="0"/>
        </a:defRPr>
      </a:lvl1pPr>
    </p:titleStyle>
    <p:bodyStyle>
      <a:lvl1pPr marL="342900" indent="-342900" algn="l" defTabSz="914400" rtl="0" eaLnBrk="1" latinLnBrk="0" hangingPunct="1">
        <a:lnSpc>
          <a:spcPts val="2900"/>
        </a:lnSpc>
        <a:spcBef>
          <a:spcPct val="20000"/>
        </a:spcBef>
        <a:buSzPct val="93000"/>
        <a:buFont typeface="Verdana" pitchFamily="34" charset="0"/>
        <a:buChar char="●"/>
        <a:defRPr sz="2000" kern="1200">
          <a:solidFill>
            <a:schemeClr val="tx1"/>
          </a:solidFill>
          <a:latin typeface="Verdana" pitchFamily="34" charset="0"/>
          <a:ea typeface="Verdana" pitchFamily="34" charset="0"/>
          <a:cs typeface="Verdana" pitchFamily="34" charset="0"/>
        </a:defRPr>
      </a:lvl1pPr>
      <a:lvl2pPr marL="742950" indent="-28575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Verdana" pitchFamily="34" charset="0"/>
          <a:ea typeface="Verdana" pitchFamily="34" charset="0"/>
          <a:cs typeface="Verdana"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sv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hyperlink" Target="https://blog.stockholmuniversitypress.se/" TargetMode="External"/><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image" Target="../media/image6.png"/><Relationship Id="rId4" Type="http://schemas.openxmlformats.org/officeDocument/2006/relationships/diagramLayout" Target="../diagrams/layout1.xml"/><Relationship Id="rId9"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14.png"/><Relationship Id="rId4" Type="http://schemas.openxmlformats.org/officeDocument/2006/relationships/customXml" Target="../ink/ink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12756"/>
        </a:solidFill>
        <a:effectLst/>
      </p:bgPr>
    </p:bg>
    <p:spTree>
      <p:nvGrpSpPr>
        <p:cNvPr id="1" name=""/>
        <p:cNvGrpSpPr/>
        <p:nvPr/>
      </p:nvGrpSpPr>
      <p:grpSpPr>
        <a:xfrm>
          <a:off x="0" y="0"/>
          <a:ext cx="0" cy="0"/>
          <a:chOff x="0" y="0"/>
          <a:chExt cx="0" cy="0"/>
        </a:xfrm>
      </p:grpSpPr>
      <p:sp>
        <p:nvSpPr>
          <p:cNvPr id="6" name="Rectangle 5"/>
          <p:cNvSpPr/>
          <p:nvPr/>
        </p:nvSpPr>
        <p:spPr>
          <a:xfrm>
            <a:off x="1" y="3209774"/>
            <a:ext cx="12191999" cy="2123658"/>
          </a:xfrm>
          <a:prstGeom prst="rect">
            <a:avLst/>
          </a:prstGeom>
        </p:spPr>
        <p:txBody>
          <a:bodyPr wrap="square">
            <a:spAutoFit/>
          </a:bodyPr>
          <a:lstStyle/>
          <a:p>
            <a:pPr algn="ctr"/>
            <a:r>
              <a:rPr lang="en-US" sz="2400" b="1" dirty="0">
                <a:solidFill>
                  <a:schemeClr val="bg1"/>
                </a:solidFill>
                <a:ea typeface="Verdana" panose="020B0604030504040204" pitchFamily="34" charset="0"/>
                <a:cs typeface="Verdana" panose="020B0604030504040204" pitchFamily="34" charset="0"/>
              </a:rPr>
              <a:t>Sustainability through Nordic collaboration on open publishing</a:t>
            </a:r>
            <a:endParaRPr lang="sv-SE" sz="2400" b="1" dirty="0">
              <a:solidFill>
                <a:schemeClr val="bg1"/>
              </a:solidFill>
              <a:ea typeface="Verdana" panose="020B0604030504040204" pitchFamily="34" charset="0"/>
              <a:cs typeface="Verdana" panose="020B0604030504040204" pitchFamily="34" charset="0"/>
            </a:endParaRPr>
          </a:p>
          <a:p>
            <a:pPr algn="ctr"/>
            <a:r>
              <a:rPr lang="sv-SE" sz="2400" i="1" dirty="0">
                <a:solidFill>
                  <a:schemeClr val="bg1"/>
                </a:solidFill>
                <a:latin typeface="+mj-lt"/>
                <a:ea typeface="Verdana" panose="020B0604030504040204" pitchFamily="34" charset="0"/>
                <a:cs typeface="Verdana" panose="020B0604030504040204" pitchFamily="34" charset="0"/>
              </a:rPr>
              <a:t>AEUP Conference 22–23 May 2025, </a:t>
            </a:r>
            <a:r>
              <a:rPr lang="sv-SE" sz="2400" i="1" dirty="0" err="1">
                <a:solidFill>
                  <a:schemeClr val="bg1"/>
                </a:solidFill>
                <a:latin typeface="+mj-lt"/>
                <a:ea typeface="Verdana" panose="020B0604030504040204" pitchFamily="34" charset="0"/>
                <a:cs typeface="Verdana" panose="020B0604030504040204" pitchFamily="34" charset="0"/>
              </a:rPr>
              <a:t>Vienna</a:t>
            </a:r>
            <a:r>
              <a:rPr lang="sv-SE" sz="2400" i="1" dirty="0">
                <a:solidFill>
                  <a:schemeClr val="bg1"/>
                </a:solidFill>
                <a:latin typeface="+mj-lt"/>
                <a:ea typeface="Verdana" panose="020B0604030504040204" pitchFamily="34" charset="0"/>
                <a:cs typeface="Verdana" panose="020B0604030504040204" pitchFamily="34" charset="0"/>
              </a:rPr>
              <a:t>, </a:t>
            </a:r>
            <a:r>
              <a:rPr lang="sv-SE" sz="2400" i="1" dirty="0" err="1">
                <a:solidFill>
                  <a:schemeClr val="bg1"/>
                </a:solidFill>
                <a:latin typeface="+mj-lt"/>
                <a:ea typeface="Verdana" panose="020B0604030504040204" pitchFamily="34" charset="0"/>
                <a:cs typeface="Verdana" panose="020B0604030504040204" pitchFamily="34" charset="0"/>
              </a:rPr>
              <a:t>Austria</a:t>
            </a:r>
            <a:endParaRPr lang="sv-SE" sz="2400" dirty="0">
              <a:solidFill>
                <a:schemeClr val="bg1"/>
              </a:solidFill>
              <a:effectLst/>
              <a:latin typeface="+mj-lt"/>
              <a:ea typeface="Verdana" panose="020B0604030504040204" pitchFamily="34" charset="0"/>
              <a:cs typeface="Verdana" panose="020B0604030504040204" pitchFamily="34" charset="0"/>
            </a:endParaRPr>
          </a:p>
          <a:p>
            <a:pPr algn="ctr"/>
            <a:endParaRPr lang="sv-SE" sz="2400" dirty="0">
              <a:solidFill>
                <a:schemeClr val="bg1"/>
              </a:solidFill>
              <a:latin typeface="+mj-lt"/>
              <a:ea typeface="Verdana" panose="020B0604030504040204" pitchFamily="34" charset="0"/>
              <a:cs typeface="Verdana" panose="020B0604030504040204" pitchFamily="34" charset="0"/>
            </a:endParaRPr>
          </a:p>
          <a:p>
            <a:pPr algn="ctr"/>
            <a:r>
              <a:rPr lang="sv-SE" sz="2400" dirty="0">
                <a:solidFill>
                  <a:schemeClr val="bg1"/>
                </a:solidFill>
                <a:latin typeface="+mj-lt"/>
                <a:ea typeface="Verdana" panose="020B0604030504040204" pitchFamily="34" charset="0"/>
                <a:cs typeface="Verdana" panose="020B0604030504040204" pitchFamily="34" charset="0"/>
              </a:rPr>
              <a:t>Christina Lenz</a:t>
            </a:r>
          </a:p>
          <a:p>
            <a:pPr algn="ctr"/>
            <a:r>
              <a:rPr lang="en-US" i="1" dirty="0">
                <a:solidFill>
                  <a:schemeClr val="bg1"/>
                </a:solidFill>
                <a:latin typeface="+mj-lt"/>
                <a:ea typeface="Verdana" panose="020B0604030504040204" pitchFamily="34" charset="0"/>
                <a:cs typeface="Verdana" panose="020B0604030504040204" pitchFamily="34" charset="0"/>
              </a:rPr>
              <a:t>Managing Editor of books and journals</a:t>
            </a:r>
            <a:endParaRPr lang="sv-SE" i="1" dirty="0">
              <a:solidFill>
                <a:schemeClr val="bg1"/>
              </a:solidFill>
              <a:latin typeface="+mj-lt"/>
              <a:ea typeface="Verdana" panose="020B0604030504040204" pitchFamily="34" charset="0"/>
              <a:cs typeface="Verdana" panose="020B0604030504040204" pitchFamily="34" charset="0"/>
            </a:endParaRPr>
          </a:p>
          <a:p>
            <a:pPr algn="ctr"/>
            <a:r>
              <a:rPr lang="sv-SE" dirty="0">
                <a:solidFill>
                  <a:schemeClr val="bg1"/>
                </a:solidFill>
                <a:effectLst/>
                <a:latin typeface="+mj-lt"/>
                <a:ea typeface="Verdana" panose="020B0604030504040204" pitchFamily="34" charset="0"/>
                <a:cs typeface="Verdana" panose="020B0604030504040204" pitchFamily="34" charset="0"/>
              </a:rPr>
              <a:t>Christina.lenz</a:t>
            </a:r>
            <a:r>
              <a:rPr lang="sv-SE" dirty="0">
                <a:solidFill>
                  <a:schemeClr val="bg1"/>
                </a:solidFill>
                <a:latin typeface="+mj-lt"/>
                <a:ea typeface="Verdana" panose="020B0604030504040204" pitchFamily="34" charset="0"/>
                <a:cs typeface="Verdana" panose="020B0604030504040204" pitchFamily="34" charset="0"/>
              </a:rPr>
              <a:t>@su.se</a:t>
            </a:r>
            <a:endParaRPr lang="sv-SE" dirty="0">
              <a:solidFill>
                <a:schemeClr val="bg1"/>
              </a:solidFill>
              <a:effectLst/>
              <a:latin typeface="+mj-lt"/>
              <a:ea typeface="Verdana" panose="020B0604030504040204" pitchFamily="34" charset="0"/>
              <a:cs typeface="Verdana" panose="020B0604030504040204" pitchFamily="34" charset="0"/>
            </a:endParaRPr>
          </a:p>
        </p:txBody>
      </p:sp>
      <p:pic>
        <p:nvPicPr>
          <p:cNvPr id="5" name="Bild 4">
            <a:extLst>
              <a:ext uri="{FF2B5EF4-FFF2-40B4-BE49-F238E27FC236}">
                <a16:creationId xmlns:a16="http://schemas.microsoft.com/office/drawing/2014/main" id="{2844A68D-932D-9D41-9D11-FA3C2A34B5B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1475" y="6370990"/>
            <a:ext cx="838200" cy="292100"/>
          </a:xfrm>
          <a:prstGeom prst="rect">
            <a:avLst/>
          </a:prstGeom>
        </p:spPr>
      </p:pic>
      <p:pic>
        <p:nvPicPr>
          <p:cNvPr id="7" name="Picture 6">
            <a:extLst>
              <a:ext uri="{FF2B5EF4-FFF2-40B4-BE49-F238E27FC236}">
                <a16:creationId xmlns:a16="http://schemas.microsoft.com/office/drawing/2014/main" id="{696A5D85-22AE-5546-A09E-64E4200F202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21564" y="1489494"/>
            <a:ext cx="3948872" cy="996112"/>
          </a:xfrm>
          <a:prstGeom prst="rect">
            <a:avLst/>
          </a:prstGeom>
        </p:spPr>
      </p:pic>
      <p:pic>
        <p:nvPicPr>
          <p:cNvPr id="2" name="Picture 6">
            <a:extLst>
              <a:ext uri="{FF2B5EF4-FFF2-40B4-BE49-F238E27FC236}">
                <a16:creationId xmlns:a16="http://schemas.microsoft.com/office/drawing/2014/main" id="{671C300D-2934-772D-3EF6-74C2ACA6525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668000" y="5627531"/>
            <a:ext cx="927144" cy="860737"/>
          </a:xfrm>
          <a:prstGeom prst="rect">
            <a:avLst/>
          </a:prstGeom>
        </p:spPr>
      </p:pic>
    </p:spTree>
    <p:extLst>
      <p:ext uri="{BB962C8B-B14F-4D97-AF65-F5344CB8AC3E}">
        <p14:creationId xmlns:p14="http://schemas.microsoft.com/office/powerpoint/2010/main" val="38091587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0B2853"/>
        </a:solidFill>
        <a:effectLst/>
      </p:bgPr>
    </p:bg>
    <p:spTree>
      <p:nvGrpSpPr>
        <p:cNvPr id="1" name=""/>
        <p:cNvGrpSpPr/>
        <p:nvPr/>
      </p:nvGrpSpPr>
      <p:grpSpPr>
        <a:xfrm>
          <a:off x="0" y="0"/>
          <a:ext cx="0" cy="0"/>
          <a:chOff x="0" y="0"/>
          <a:chExt cx="0" cy="0"/>
        </a:xfrm>
      </p:grpSpPr>
      <p:pic>
        <p:nvPicPr>
          <p:cNvPr id="7" name="Bildobjekt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01882" y="0"/>
            <a:ext cx="10107107" cy="6858000"/>
          </a:xfrm>
          <a:prstGeom prst="rect">
            <a:avLst/>
          </a:prstGeom>
        </p:spPr>
      </p:pic>
      <p:pic>
        <p:nvPicPr>
          <p:cNvPr id="8" name="Bildobjekt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4089" y="6001757"/>
            <a:ext cx="1903470" cy="480155"/>
          </a:xfrm>
          <a:prstGeom prst="rect">
            <a:avLst/>
          </a:prstGeom>
        </p:spPr>
      </p:pic>
      <p:sp>
        <p:nvSpPr>
          <p:cNvPr id="2" name="TextBox 1">
            <a:extLst>
              <a:ext uri="{FF2B5EF4-FFF2-40B4-BE49-F238E27FC236}">
                <a16:creationId xmlns:a16="http://schemas.microsoft.com/office/drawing/2014/main" id="{032ADD59-98C1-3FCB-C179-A684E5DDF43E}"/>
              </a:ext>
            </a:extLst>
          </p:cNvPr>
          <p:cNvSpPr txBox="1"/>
          <p:nvPr/>
        </p:nvSpPr>
        <p:spPr>
          <a:xfrm>
            <a:off x="4974956" y="278969"/>
            <a:ext cx="1580828" cy="369332"/>
          </a:xfrm>
          <a:prstGeom prst="rect">
            <a:avLst/>
          </a:prstGeom>
          <a:solidFill>
            <a:srgbClr val="0B285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Editorial Board</a:t>
            </a:r>
          </a:p>
        </p:txBody>
      </p:sp>
      <p:sp>
        <p:nvSpPr>
          <p:cNvPr id="3" name="TextBox 2">
            <a:extLst>
              <a:ext uri="{FF2B5EF4-FFF2-40B4-BE49-F238E27FC236}">
                <a16:creationId xmlns:a16="http://schemas.microsoft.com/office/drawing/2014/main" id="{6215D031-101E-9A0C-FF13-949769B796F2}"/>
              </a:ext>
            </a:extLst>
          </p:cNvPr>
          <p:cNvSpPr txBox="1"/>
          <p:nvPr/>
        </p:nvSpPr>
        <p:spPr>
          <a:xfrm>
            <a:off x="8443992" y="1919206"/>
            <a:ext cx="2311831" cy="369332"/>
          </a:xfrm>
          <a:prstGeom prst="rect">
            <a:avLst/>
          </a:prstGeom>
          <a:solidFill>
            <a:srgbClr val="0B285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Managing Editors</a:t>
            </a:r>
          </a:p>
        </p:txBody>
      </p:sp>
      <p:sp>
        <p:nvSpPr>
          <p:cNvPr id="4" name="TextBox 3">
            <a:extLst>
              <a:ext uri="{FF2B5EF4-FFF2-40B4-BE49-F238E27FC236}">
                <a16:creationId xmlns:a16="http://schemas.microsoft.com/office/drawing/2014/main" id="{4ED8DB99-9A3E-2162-AE63-6EA74455F142}"/>
              </a:ext>
            </a:extLst>
          </p:cNvPr>
          <p:cNvSpPr txBox="1"/>
          <p:nvPr/>
        </p:nvSpPr>
        <p:spPr>
          <a:xfrm>
            <a:off x="8443991" y="4737315"/>
            <a:ext cx="2311831" cy="369332"/>
          </a:xfrm>
          <a:prstGeom prst="rect">
            <a:avLst/>
          </a:prstGeom>
          <a:solidFill>
            <a:srgbClr val="0B285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Publishing Committee</a:t>
            </a:r>
          </a:p>
        </p:txBody>
      </p:sp>
      <p:sp>
        <p:nvSpPr>
          <p:cNvPr id="5" name="TextBox 4">
            <a:extLst>
              <a:ext uri="{FF2B5EF4-FFF2-40B4-BE49-F238E27FC236}">
                <a16:creationId xmlns:a16="http://schemas.microsoft.com/office/drawing/2014/main" id="{34EA94E0-025C-AFFB-9263-27574772D32C}"/>
              </a:ext>
            </a:extLst>
          </p:cNvPr>
          <p:cNvSpPr txBox="1"/>
          <p:nvPr/>
        </p:nvSpPr>
        <p:spPr>
          <a:xfrm>
            <a:off x="4609454" y="6281849"/>
            <a:ext cx="2311831" cy="369332"/>
          </a:xfrm>
          <a:prstGeom prst="rect">
            <a:avLst/>
          </a:prstGeom>
          <a:solidFill>
            <a:srgbClr val="0B2853"/>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Readers</a:t>
            </a:r>
          </a:p>
        </p:txBody>
      </p:sp>
      <p:sp>
        <p:nvSpPr>
          <p:cNvPr id="6" name="TextBox 5">
            <a:extLst>
              <a:ext uri="{FF2B5EF4-FFF2-40B4-BE49-F238E27FC236}">
                <a16:creationId xmlns:a16="http://schemas.microsoft.com/office/drawing/2014/main" id="{FEDC5496-FFCF-E970-4C4F-E43D72E3A21D}"/>
              </a:ext>
            </a:extLst>
          </p:cNvPr>
          <p:cNvSpPr txBox="1"/>
          <p:nvPr/>
        </p:nvSpPr>
        <p:spPr>
          <a:xfrm>
            <a:off x="1436178" y="4737315"/>
            <a:ext cx="1183040" cy="369332"/>
          </a:xfrm>
          <a:prstGeom prst="rect">
            <a:avLst/>
          </a:prstGeom>
          <a:solidFill>
            <a:srgbClr val="0B285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Reviewers</a:t>
            </a:r>
          </a:p>
        </p:txBody>
      </p:sp>
      <p:sp>
        <p:nvSpPr>
          <p:cNvPr id="9" name="TextBox 8">
            <a:extLst>
              <a:ext uri="{FF2B5EF4-FFF2-40B4-BE49-F238E27FC236}">
                <a16:creationId xmlns:a16="http://schemas.microsoft.com/office/drawing/2014/main" id="{8265C1AF-3339-2C88-980C-DECC8ED636B3}"/>
              </a:ext>
            </a:extLst>
          </p:cNvPr>
          <p:cNvSpPr txBox="1"/>
          <p:nvPr/>
        </p:nvSpPr>
        <p:spPr>
          <a:xfrm>
            <a:off x="1852049" y="1751353"/>
            <a:ext cx="1433592" cy="369332"/>
          </a:xfrm>
          <a:prstGeom prst="rect">
            <a:avLst/>
          </a:prstGeom>
          <a:solidFill>
            <a:srgbClr val="0B285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SE" sz="1800" b="0" i="0" u="none" strike="noStrike" kern="1200" cap="none" spc="0" normalizeH="0" baseline="0" noProof="0" dirty="0">
                <a:ln>
                  <a:noFill/>
                </a:ln>
                <a:solidFill>
                  <a:prstClr val="white"/>
                </a:solidFill>
                <a:effectLst/>
                <a:uLnTx/>
                <a:uFillTx/>
                <a:latin typeface="Calibri" panose="020F0502020204030204"/>
                <a:ea typeface="+mn-ea"/>
                <a:cs typeface="+mn-cs"/>
              </a:rPr>
              <a:t>Author(s)</a:t>
            </a:r>
          </a:p>
        </p:txBody>
      </p:sp>
    </p:spTree>
    <p:extLst>
      <p:ext uri="{BB962C8B-B14F-4D97-AF65-F5344CB8AC3E}">
        <p14:creationId xmlns:p14="http://schemas.microsoft.com/office/powerpoint/2010/main" val="14030989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objekt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855" y="-225512"/>
            <a:ext cx="12502835" cy="7209968"/>
          </a:xfrm>
          <a:prstGeom prst="rect">
            <a:avLst/>
          </a:prstGeom>
        </p:spPr>
      </p:pic>
    </p:spTree>
    <p:extLst>
      <p:ext uri="{BB962C8B-B14F-4D97-AF65-F5344CB8AC3E}">
        <p14:creationId xmlns:p14="http://schemas.microsoft.com/office/powerpoint/2010/main" val="39104596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B2853"/>
        </a:solidFill>
        <a:effectLst/>
      </p:bgPr>
    </p:bg>
    <p:spTree>
      <p:nvGrpSpPr>
        <p:cNvPr id="1" name=""/>
        <p:cNvGrpSpPr/>
        <p:nvPr/>
      </p:nvGrpSpPr>
      <p:grpSpPr>
        <a:xfrm>
          <a:off x="0" y="0"/>
          <a:ext cx="0" cy="0"/>
          <a:chOff x="0" y="0"/>
          <a:chExt cx="0" cy="0"/>
        </a:xfrm>
      </p:grpSpPr>
      <p:sp>
        <p:nvSpPr>
          <p:cNvPr id="2" name="Rubrik 1"/>
          <p:cNvSpPr>
            <a:spLocks noGrp="1"/>
          </p:cNvSpPr>
          <p:nvPr>
            <p:ph type="title"/>
          </p:nvPr>
        </p:nvSpPr>
        <p:spPr>
          <a:xfrm>
            <a:off x="0" y="548640"/>
            <a:ext cx="12192000" cy="1142048"/>
          </a:xfrm>
        </p:spPr>
        <p:txBody>
          <a:bodyPr>
            <a:normAutofit/>
          </a:bodyPr>
          <a:lstStyle/>
          <a:p>
            <a:pPr algn="ctr"/>
            <a:r>
              <a:rPr lang="en-GB" sz="4000" b="1" dirty="0">
                <a:solidFill>
                  <a:schemeClr val="bg1"/>
                </a:solidFill>
                <a:latin typeface="Verdana" panose="020B0604030504040204" pitchFamily="34" charset="0"/>
                <a:ea typeface="Verdana" panose="020B0604030504040204" pitchFamily="34" charset="0"/>
                <a:cs typeface="Verdana" panose="020B0604030504040204" pitchFamily="34" charset="0"/>
              </a:rPr>
              <a:t>Thank you! – Questions?</a:t>
            </a:r>
          </a:p>
        </p:txBody>
      </p:sp>
      <p:sp>
        <p:nvSpPr>
          <p:cNvPr id="3" name="Platshållare för innehåll 2"/>
          <p:cNvSpPr>
            <a:spLocks noGrp="1"/>
          </p:cNvSpPr>
          <p:nvPr>
            <p:ph idx="1"/>
          </p:nvPr>
        </p:nvSpPr>
        <p:spPr>
          <a:xfrm>
            <a:off x="1648601" y="5384590"/>
            <a:ext cx="9450659" cy="821657"/>
          </a:xfrm>
        </p:spPr>
        <p:txBody>
          <a:bodyPr>
            <a:normAutofit fontScale="92500" lnSpcReduction="20000"/>
          </a:bodyPr>
          <a:lstStyle/>
          <a:p>
            <a:pPr marL="0" indent="0">
              <a:buNone/>
            </a:pPr>
            <a:r>
              <a:rPr lang="sv-SE" dirty="0">
                <a:solidFill>
                  <a:schemeClr val="bg1"/>
                </a:solidFill>
                <a:sym typeface="Wingdings" pitchFamily="2" charset="2"/>
              </a:rPr>
              <a:t>Twitter:</a:t>
            </a:r>
            <a:r>
              <a:rPr lang="en-GB" dirty="0">
                <a:solidFill>
                  <a:schemeClr val="bg1"/>
                </a:solidFill>
              </a:rPr>
              <a:t> @</a:t>
            </a:r>
            <a:r>
              <a:rPr lang="en-GB" dirty="0" err="1">
                <a:solidFill>
                  <a:schemeClr val="bg1"/>
                </a:solidFill>
              </a:rPr>
              <a:t>SthlmUniPress</a:t>
            </a:r>
            <a:r>
              <a:rPr lang="en-GB" dirty="0">
                <a:solidFill>
                  <a:schemeClr val="bg1"/>
                </a:solidFill>
              </a:rPr>
              <a:t> | @</a:t>
            </a:r>
            <a:r>
              <a:rPr lang="en-GB" dirty="0" err="1">
                <a:solidFill>
                  <a:schemeClr val="bg1"/>
                </a:solidFill>
              </a:rPr>
              <a:t>StockholmUniLib</a:t>
            </a:r>
            <a:endParaRPr lang="en-GB" dirty="0">
              <a:solidFill>
                <a:schemeClr val="bg1"/>
              </a:solidFill>
            </a:endParaRPr>
          </a:p>
          <a:p>
            <a:pPr marL="0" indent="0">
              <a:buNone/>
            </a:pPr>
            <a:r>
              <a:rPr lang="sv-SE" dirty="0" err="1">
                <a:solidFill>
                  <a:schemeClr val="bg1"/>
                </a:solidFill>
              </a:rPr>
              <a:t>News</a:t>
            </a:r>
            <a:r>
              <a:rPr lang="sv-SE" dirty="0">
                <a:solidFill>
                  <a:schemeClr val="bg1"/>
                </a:solidFill>
              </a:rPr>
              <a:t> &amp; </a:t>
            </a:r>
            <a:r>
              <a:rPr lang="sv-SE" dirty="0" err="1">
                <a:solidFill>
                  <a:schemeClr val="bg1"/>
                </a:solidFill>
              </a:rPr>
              <a:t>Updates</a:t>
            </a:r>
            <a:r>
              <a:rPr lang="sv-SE" dirty="0">
                <a:solidFill>
                  <a:schemeClr val="bg1"/>
                </a:solidFill>
              </a:rPr>
              <a:t>: </a:t>
            </a:r>
            <a:r>
              <a:rPr lang="sv-SE" dirty="0">
                <a:solidFill>
                  <a:schemeClr val="bg1"/>
                </a:solidFill>
                <a:hlinkClick r:id="rId3">
                  <a:extLst>
                    <a:ext uri="{A12FA001-AC4F-418D-AE19-62706E023703}">
                      <ahyp:hlinkClr xmlns:ahyp="http://schemas.microsoft.com/office/drawing/2018/hyperlinkcolor" val="tx"/>
                    </a:ext>
                  </a:extLst>
                </a:hlinkClick>
              </a:rPr>
              <a:t>https://blog.stockholmuniversitypress.se/</a:t>
            </a:r>
            <a:r>
              <a:rPr lang="sv-SE" dirty="0">
                <a:solidFill>
                  <a:schemeClr val="bg1"/>
                </a:solidFill>
              </a:rPr>
              <a:t> </a:t>
            </a:r>
          </a:p>
          <a:p>
            <a:endParaRPr lang="sv-SE" dirty="0">
              <a:solidFill>
                <a:schemeClr val="bg1"/>
              </a:solidFill>
            </a:endParaRPr>
          </a:p>
        </p:txBody>
      </p:sp>
      <p:pic>
        <p:nvPicPr>
          <p:cNvPr id="6" name="Bildobjekt 5">
            <a:extLst>
              <a:ext uri="{FF2B5EF4-FFF2-40B4-BE49-F238E27FC236}">
                <a16:creationId xmlns:a16="http://schemas.microsoft.com/office/drawing/2014/main" id="{642732D6-DAAE-7845-AE56-BCB1E0C145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70964" y="2353566"/>
            <a:ext cx="1107628" cy="1764000"/>
          </a:xfrm>
          <a:prstGeom prst="rect">
            <a:avLst/>
          </a:prstGeom>
        </p:spPr>
      </p:pic>
      <p:pic>
        <p:nvPicPr>
          <p:cNvPr id="7" name="Picture 1">
            <a:extLst>
              <a:ext uri="{FF2B5EF4-FFF2-40B4-BE49-F238E27FC236}">
                <a16:creationId xmlns:a16="http://schemas.microsoft.com/office/drawing/2014/main" id="{3AEA572D-DAC8-6947-AB21-E5CA9F4ECF2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897296" y="2400280"/>
            <a:ext cx="1800000" cy="1800000"/>
          </a:xfrm>
          <a:prstGeom prst="rect">
            <a:avLst/>
          </a:prstGeom>
        </p:spPr>
      </p:pic>
      <p:pic>
        <p:nvPicPr>
          <p:cNvPr id="8" name="Picture 1">
            <a:extLst>
              <a:ext uri="{FF2B5EF4-FFF2-40B4-BE49-F238E27FC236}">
                <a16:creationId xmlns:a16="http://schemas.microsoft.com/office/drawing/2014/main" id="{4FCF98B7-C8EA-2C49-B6B9-294D7ECE55A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449808" y="2353566"/>
            <a:ext cx="1800000" cy="1800000"/>
          </a:xfrm>
          <a:prstGeom prst="rect">
            <a:avLst/>
          </a:prstGeom>
        </p:spPr>
      </p:pic>
    </p:spTree>
    <p:extLst>
      <p:ext uri="{BB962C8B-B14F-4D97-AF65-F5344CB8AC3E}">
        <p14:creationId xmlns:p14="http://schemas.microsoft.com/office/powerpoint/2010/main" val="855226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7554AE-8667-BB66-7BB6-33E2840F6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5058" y="-386952"/>
            <a:ext cx="12662115" cy="9496586"/>
          </a:xfrm>
          <a:prstGeom prst="rect">
            <a:avLst/>
          </a:prstGeom>
        </p:spPr>
      </p:pic>
      <p:sp>
        <p:nvSpPr>
          <p:cNvPr id="4" name="textruta 3">
            <a:extLst>
              <a:ext uri="{FF2B5EF4-FFF2-40B4-BE49-F238E27FC236}">
                <a16:creationId xmlns:a16="http://schemas.microsoft.com/office/drawing/2014/main" id="{8029F52D-91A0-46B9-A513-9D0EC234A6E5}"/>
              </a:ext>
            </a:extLst>
          </p:cNvPr>
          <p:cNvSpPr txBox="1"/>
          <p:nvPr/>
        </p:nvSpPr>
        <p:spPr>
          <a:xfrm>
            <a:off x="1975946" y="1323134"/>
            <a:ext cx="8765626" cy="523220"/>
          </a:xfrm>
          <a:prstGeom prst="rect">
            <a:avLst/>
          </a:prstGeom>
          <a:noFill/>
        </p:spPr>
        <p:txBody>
          <a:bodyPr wrap="square">
            <a:spAutoFit/>
          </a:bodyPr>
          <a:lstStyle/>
          <a:p>
            <a:pPr algn="ctr"/>
            <a:r>
              <a:rPr lang="en-GB" sz="2800" b="1" dirty="0">
                <a:solidFill>
                  <a:schemeClr val="bg1"/>
                </a:solidFill>
                <a:latin typeface="Verdana" panose="020B0604030504040204" pitchFamily="34" charset="0"/>
                <a:ea typeface="Verdana" panose="020B0604030504040204" pitchFamily="34" charset="0"/>
                <a:cs typeface="Verdana" panose="020B0604030504040204" pitchFamily="34" charset="0"/>
              </a:rPr>
              <a:t>Publishing by researchers for research</a:t>
            </a:r>
          </a:p>
        </p:txBody>
      </p:sp>
      <p:pic>
        <p:nvPicPr>
          <p:cNvPr id="5" name="Picture 6">
            <a:extLst>
              <a:ext uri="{FF2B5EF4-FFF2-40B4-BE49-F238E27FC236}">
                <a16:creationId xmlns:a16="http://schemas.microsoft.com/office/drawing/2014/main" id="{D58D6E4B-0CEB-BB8C-5F6E-2382C1082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0680" y="344679"/>
            <a:ext cx="2501462" cy="631000"/>
          </a:xfrm>
          <a:prstGeom prst="rect">
            <a:avLst/>
          </a:prstGeom>
        </p:spPr>
      </p:pic>
    </p:spTree>
    <p:extLst>
      <p:ext uri="{BB962C8B-B14F-4D97-AF65-F5344CB8AC3E}">
        <p14:creationId xmlns:p14="http://schemas.microsoft.com/office/powerpoint/2010/main" val="28049105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22856"/>
        </a:solidFill>
        <a:effectLst/>
      </p:bgPr>
    </p:bg>
    <p:spTree>
      <p:nvGrpSpPr>
        <p:cNvPr id="1" name=""/>
        <p:cNvGrpSpPr/>
        <p:nvPr/>
      </p:nvGrpSpPr>
      <p:grpSpPr>
        <a:xfrm>
          <a:off x="0" y="0"/>
          <a:ext cx="0" cy="0"/>
          <a:chOff x="0" y="0"/>
          <a:chExt cx="0" cy="0"/>
        </a:xfrm>
      </p:grpSpPr>
      <p:sp>
        <p:nvSpPr>
          <p:cNvPr id="6" name="Rectangle 5"/>
          <p:cNvSpPr/>
          <p:nvPr/>
        </p:nvSpPr>
        <p:spPr>
          <a:xfrm>
            <a:off x="1076633" y="2425005"/>
            <a:ext cx="10589342" cy="4282391"/>
          </a:xfrm>
          <a:prstGeom prst="rect">
            <a:avLst/>
          </a:prstGeom>
        </p:spPr>
        <p:txBody>
          <a:bodyPr wrap="square">
            <a:spAutoFit/>
          </a:bodyPr>
          <a:lstStyle/>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Providing an affordable </a:t>
            </a:r>
            <a:r>
              <a:rPr lang="en-GB" sz="2400" dirty="0">
                <a:solidFill>
                  <a:prstClr val="white"/>
                </a:solidFill>
                <a:latin typeface="Calibri" charset="0"/>
                <a:ea typeface="Calibri" charset="0"/>
                <a:cs typeface="Calibri" charset="0"/>
              </a:rPr>
              <a:t>infrastructure </a:t>
            </a: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for open publishing</a:t>
            </a:r>
          </a:p>
          <a:p>
            <a:pPr marL="342900" indent="-342900">
              <a:lnSpc>
                <a:spcPct val="150000"/>
              </a:lnSpc>
              <a:buFont typeface="Arial" panose="020B0604020202020204" pitchFamily="34" charset="0"/>
              <a:buChar char="•"/>
              <a:defRPr/>
            </a:pPr>
            <a:r>
              <a:rPr kumimoji="0" lang="en-US" sz="2400" b="0" i="0" u="none" strike="noStrike" kern="1200" cap="none" spc="0" normalizeH="0" baseline="0" noProof="0" dirty="0">
                <a:ln>
                  <a:noFill/>
                </a:ln>
                <a:solidFill>
                  <a:prstClr val="white"/>
                </a:solidFill>
                <a:effectLst/>
                <a:uLnTx/>
                <a:uFillTx/>
                <a:latin typeface="Calibri" charset="0"/>
                <a:ea typeface="Calibri" charset="0"/>
                <a:cs typeface="Calibri" charset="0"/>
              </a:rPr>
              <a:t>Publishes works from researchers both from Stockholm University and from other universities around the world</a:t>
            </a:r>
            <a:endPar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endParaRP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Publishing decisions by researchers (Editorial Boards &amp; Publishing Committee)</a:t>
            </a:r>
          </a:p>
          <a:p>
            <a:pPr marL="800100" marR="0" lvl="1"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Calibri" charset="0"/>
                <a:ea typeface="Calibri" charset="0"/>
                <a:cs typeface="Calibri" charset="0"/>
              </a:rPr>
              <a:t>Based on scientific value rather than market value</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20 book series in various disciplines – 66 books published </a:t>
            </a:r>
          </a:p>
          <a:p>
            <a:pPr marL="800100" marR="0" lvl="1"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000" b="0" i="0" u="none" strike="noStrike" kern="1200" cap="none" spc="0" normalizeH="0" baseline="0" noProof="0" dirty="0">
                <a:ln>
                  <a:noFill/>
                </a:ln>
                <a:solidFill>
                  <a:prstClr val="white"/>
                </a:solidFill>
                <a:effectLst/>
                <a:uLnTx/>
                <a:uFillTx/>
                <a:latin typeface="Calibri" charset="0"/>
                <a:ea typeface="Calibri" charset="0"/>
                <a:cs typeface="Calibri" charset="0"/>
              </a:rPr>
              <a:t>65 % Edited volumes and 35 % monographs</a:t>
            </a:r>
          </a:p>
          <a:p>
            <a:pPr marL="342900" marR="0" lvl="0" indent="-34290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9 journals within various disciplines, independently run by researchers</a:t>
            </a:r>
          </a:p>
        </p:txBody>
      </p:sp>
      <p:pic>
        <p:nvPicPr>
          <p:cNvPr id="2" name="Picture 6">
            <a:extLst>
              <a:ext uri="{FF2B5EF4-FFF2-40B4-BE49-F238E27FC236}">
                <a16:creationId xmlns:a16="http://schemas.microsoft.com/office/drawing/2014/main" id="{50983D39-49F5-498C-33D2-8CE1F98451A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43618" y="5758515"/>
            <a:ext cx="927144" cy="860737"/>
          </a:xfrm>
          <a:prstGeom prst="rect">
            <a:avLst/>
          </a:prstGeom>
        </p:spPr>
      </p:pic>
      <p:pic>
        <p:nvPicPr>
          <p:cNvPr id="3" name="Bildobjekt 8">
            <a:extLst>
              <a:ext uri="{FF2B5EF4-FFF2-40B4-BE49-F238E27FC236}">
                <a16:creationId xmlns:a16="http://schemas.microsoft.com/office/drawing/2014/main" id="{C0C8353E-DBAE-3EAB-18D8-505E3F58D4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80028" y="1198632"/>
            <a:ext cx="4818128" cy="1215384"/>
          </a:xfrm>
          <a:prstGeom prst="rect">
            <a:avLst/>
          </a:prstGeom>
        </p:spPr>
      </p:pic>
    </p:spTree>
    <p:extLst>
      <p:ext uri="{BB962C8B-B14F-4D97-AF65-F5344CB8AC3E}">
        <p14:creationId xmlns:p14="http://schemas.microsoft.com/office/powerpoint/2010/main" val="2886469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B2853"/>
        </a:solidFill>
        <a:effectLst/>
      </p:bgPr>
    </p:bg>
    <p:spTree>
      <p:nvGrpSpPr>
        <p:cNvPr id="1" name=""/>
        <p:cNvGrpSpPr/>
        <p:nvPr/>
      </p:nvGrpSpPr>
      <p:grpSpPr>
        <a:xfrm>
          <a:off x="0" y="0"/>
          <a:ext cx="0" cy="0"/>
          <a:chOff x="0" y="0"/>
          <a:chExt cx="0" cy="0"/>
        </a:xfrm>
      </p:grpSpPr>
      <p:sp>
        <p:nvSpPr>
          <p:cNvPr id="6" name="Rectangle 5"/>
          <p:cNvSpPr/>
          <p:nvPr/>
        </p:nvSpPr>
        <p:spPr>
          <a:xfrm>
            <a:off x="1744422" y="3958613"/>
            <a:ext cx="9652000" cy="1508105"/>
          </a:xfrm>
          <a:prstGeom prst="rect">
            <a:avLst/>
          </a:prstGeom>
        </p:spPr>
        <p:txBody>
          <a:bodyPr wrap="square">
            <a:spAutoFit/>
          </a:bodyPr>
          <a:lstStyle/>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Keeping costs to a minimum with procured agreement</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lang="en-GB" sz="2400" dirty="0">
                <a:solidFill>
                  <a:prstClr val="white"/>
                </a:solidFill>
                <a:latin typeface="Calibri" charset="0"/>
                <a:ea typeface="Calibri" charset="0"/>
                <a:cs typeface="Calibri" charset="0"/>
              </a:rPr>
              <a:t>U</a:t>
            </a:r>
            <a:r>
              <a:rPr kumimoji="0" lang="en-GB" sz="2400" b="0" i="0" u="none" strike="noStrike" kern="1200" cap="none" spc="0" normalizeH="0" baseline="0" noProof="0" dirty="0" err="1">
                <a:ln>
                  <a:noFill/>
                </a:ln>
                <a:solidFill>
                  <a:prstClr val="white"/>
                </a:solidFill>
                <a:effectLst/>
                <a:uLnTx/>
                <a:uFillTx/>
                <a:latin typeface="Calibri" charset="0"/>
                <a:ea typeface="Calibri" charset="0"/>
                <a:cs typeface="Calibri" charset="0"/>
              </a:rPr>
              <a:t>niversity</a:t>
            </a: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 library employed staff (3 Managing Editors)</a:t>
            </a:r>
          </a:p>
          <a:p>
            <a:pPr marL="342900" marR="0" lvl="0" indent="-342900" algn="l" defTabSz="914400" rtl="0" eaLnBrk="1" fontAlgn="auto" latinLnBrk="0" hangingPunct="1">
              <a:lnSpc>
                <a:spcPct val="100000"/>
              </a:lnSpc>
              <a:spcBef>
                <a:spcPts val="0"/>
              </a:spcBef>
              <a:spcAft>
                <a:spcPts val="1200"/>
              </a:spcAft>
              <a:buClrTx/>
              <a:buSzTx/>
              <a:buFont typeface="Arial" panose="020B0604020202020204" pitchFamily="34" charset="0"/>
              <a:buChar char="•"/>
              <a:tabLst/>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BPCs and APCs are paid by grants, project funding, department funds etc.</a:t>
            </a:r>
          </a:p>
        </p:txBody>
      </p:sp>
      <p:sp>
        <p:nvSpPr>
          <p:cNvPr id="7" name="Rectangle 5"/>
          <p:cNvSpPr/>
          <p:nvPr/>
        </p:nvSpPr>
        <p:spPr>
          <a:xfrm>
            <a:off x="0" y="2933821"/>
            <a:ext cx="12192000" cy="59979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Funding model</a:t>
            </a:r>
          </a:p>
        </p:txBody>
      </p:sp>
      <p:pic>
        <p:nvPicPr>
          <p:cNvPr id="4" name="Bildobjekt 3">
            <a:extLst>
              <a:ext uri="{FF2B5EF4-FFF2-40B4-BE49-F238E27FC236}">
                <a16:creationId xmlns:a16="http://schemas.microsoft.com/office/drawing/2014/main" id="{E58BCA7F-CE60-9545-9493-87C1AC8FDC8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2000" y="744822"/>
            <a:ext cx="1568000" cy="1764000"/>
          </a:xfrm>
          <a:prstGeom prst="rect">
            <a:avLst/>
          </a:prstGeom>
        </p:spPr>
      </p:pic>
    </p:spTree>
    <p:extLst>
      <p:ext uri="{BB962C8B-B14F-4D97-AF65-F5344CB8AC3E}">
        <p14:creationId xmlns:p14="http://schemas.microsoft.com/office/powerpoint/2010/main" val="1874696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B2853"/>
        </a:solidFill>
        <a:effectLst/>
      </p:bgPr>
    </p:bg>
    <p:spTree>
      <p:nvGrpSpPr>
        <p:cNvPr id="1" name="">
          <a:extLst>
            <a:ext uri="{FF2B5EF4-FFF2-40B4-BE49-F238E27FC236}">
              <a16:creationId xmlns:a16="http://schemas.microsoft.com/office/drawing/2014/main" id="{579667B3-A990-A6B0-0B65-2346202E5F1D}"/>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AEE15BB4-B11C-FFE5-75B1-4202A823F5BB}"/>
              </a:ext>
            </a:extLst>
          </p:cNvPr>
          <p:cNvSpPr/>
          <p:nvPr/>
        </p:nvSpPr>
        <p:spPr>
          <a:xfrm>
            <a:off x="1744422" y="1688017"/>
            <a:ext cx="9652000" cy="4031873"/>
          </a:xfrm>
          <a:prstGeom prst="rect">
            <a:avLst/>
          </a:prstGeom>
        </p:spPr>
        <p:txBody>
          <a:bodyPr wrap="square">
            <a:spAutoFit/>
          </a:bodyPr>
          <a:lstStyle/>
          <a:p>
            <a:pPr marR="0" lvl="0" algn="l" defTabSz="914400" rtl="0" eaLnBrk="1" fontAlgn="auto" latinLnBrk="0" hangingPunct="1">
              <a:lnSpc>
                <a:spcPct val="100000"/>
              </a:lnSpc>
              <a:spcBef>
                <a:spcPts val="0"/>
              </a:spcBef>
              <a:spcAft>
                <a:spcPts val="1200"/>
              </a:spcAft>
              <a:buClrTx/>
              <a:buSzTx/>
              <a:tabLst/>
              <a:defRPr/>
            </a:pPr>
            <a:r>
              <a:rPr kumimoji="0" lang="en-US" sz="2400" b="0" i="0" u="none" strike="noStrike" kern="1200" cap="none" spc="0" normalizeH="0" baseline="0" noProof="0" dirty="0">
                <a:ln>
                  <a:noFill/>
                </a:ln>
                <a:solidFill>
                  <a:prstClr val="white"/>
                </a:solidFill>
                <a:effectLst/>
                <a:uLnTx/>
                <a:uFillTx/>
                <a:latin typeface="Calibri" charset="0"/>
                <a:ea typeface="Calibri" charset="0"/>
                <a:cs typeface="Calibri" charset="0"/>
              </a:rPr>
              <a:t>Johanne Raade, Library Director at </a:t>
            </a:r>
            <a:r>
              <a:rPr kumimoji="0" lang="en-US" sz="2400" b="0" i="0" u="none" strike="noStrike" kern="1200" cap="none" spc="0" normalizeH="0" baseline="0" noProof="0" dirty="0" err="1">
                <a:ln>
                  <a:noFill/>
                </a:ln>
                <a:solidFill>
                  <a:prstClr val="white"/>
                </a:solidFill>
                <a:effectLst/>
                <a:uLnTx/>
                <a:uFillTx/>
                <a:latin typeface="Calibri" charset="0"/>
                <a:ea typeface="Calibri" charset="0"/>
                <a:cs typeface="Calibri" charset="0"/>
              </a:rPr>
              <a:t>UiT</a:t>
            </a:r>
            <a:r>
              <a:rPr kumimoji="0" lang="en-US" sz="2400" b="0" i="0" u="none" strike="noStrike" kern="1200" cap="none" spc="0" normalizeH="0" baseline="0" noProof="0" dirty="0">
                <a:ln>
                  <a:noFill/>
                </a:ln>
                <a:solidFill>
                  <a:prstClr val="white"/>
                </a:solidFill>
                <a:effectLst/>
                <a:uLnTx/>
                <a:uFillTx/>
                <a:latin typeface="Calibri" charset="0"/>
                <a:ea typeface="Calibri" charset="0"/>
                <a:cs typeface="Calibri" charset="0"/>
              </a:rPr>
              <a:t>, describes the collaboration as:</a:t>
            </a:r>
          </a:p>
          <a:p>
            <a:pPr marR="0" lvl="0" algn="l" defTabSz="914400" rtl="0" eaLnBrk="1" fontAlgn="auto" latinLnBrk="0" hangingPunct="1">
              <a:lnSpc>
                <a:spcPct val="100000"/>
              </a:lnSpc>
              <a:spcBef>
                <a:spcPts val="0"/>
              </a:spcBef>
              <a:spcAft>
                <a:spcPts val="1200"/>
              </a:spcAft>
              <a:buClrTx/>
              <a:buSzTx/>
              <a:tabLst/>
              <a:defRPr/>
            </a:pPr>
            <a:r>
              <a:rPr kumimoji="0" lang="en-US" sz="3600" b="0" i="1" u="none" strike="noStrike" kern="1200" cap="none" spc="0" normalizeH="0" baseline="0" noProof="0" dirty="0">
                <a:ln>
                  <a:noFill/>
                </a:ln>
                <a:solidFill>
                  <a:prstClr val="white"/>
                </a:solidFill>
                <a:effectLst/>
                <a:uLnTx/>
                <a:uFillTx/>
                <a:latin typeface="Calibri" charset="0"/>
                <a:ea typeface="Calibri" charset="0"/>
                <a:cs typeface="Calibri" charset="0"/>
              </a:rPr>
              <a:t>“A researcher-led and non-commercial initiative for open publishing”.</a:t>
            </a:r>
          </a:p>
          <a:p>
            <a:pPr marR="0" lvl="0" algn="l" defTabSz="914400" rtl="0" eaLnBrk="1" fontAlgn="auto" latinLnBrk="0" hangingPunct="1">
              <a:lnSpc>
                <a:spcPct val="100000"/>
              </a:lnSpc>
              <a:spcBef>
                <a:spcPts val="0"/>
              </a:spcBef>
              <a:spcAft>
                <a:spcPts val="1200"/>
              </a:spcAft>
              <a:buClrTx/>
              <a:buSzTx/>
              <a:tabLst/>
              <a:defRPr/>
            </a:pPr>
            <a:endPar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endParaRPr>
          </a:p>
          <a:p>
            <a:pPr marR="0" lvl="0" algn="l" defTabSz="914400" rtl="0" eaLnBrk="1" fontAlgn="auto" latinLnBrk="0" hangingPunct="1">
              <a:lnSpc>
                <a:spcPct val="100000"/>
              </a:lnSpc>
              <a:spcBef>
                <a:spcPts val="0"/>
              </a:spcBef>
              <a:spcAft>
                <a:spcPts val="1200"/>
              </a:spcAft>
              <a:buClrTx/>
              <a:buSzTx/>
              <a:tabLst/>
              <a:defRPr/>
            </a:pPr>
            <a:r>
              <a:rPr kumimoji="0" lang="en-US" sz="2400" b="0" i="0" u="none" strike="noStrike" kern="1200" cap="none" spc="0" normalizeH="0" baseline="0" noProof="0" dirty="0">
                <a:ln>
                  <a:noFill/>
                </a:ln>
                <a:solidFill>
                  <a:prstClr val="white"/>
                </a:solidFill>
                <a:effectLst/>
                <a:uLnTx/>
                <a:uFillTx/>
                <a:latin typeface="Calibri" charset="0"/>
                <a:ea typeface="Calibri" charset="0"/>
                <a:cs typeface="Calibri" charset="0"/>
              </a:rPr>
              <a:t>Sigurd Eriksson, Library Director at NTNU says:</a:t>
            </a:r>
          </a:p>
          <a:p>
            <a:pPr marR="0" lvl="0" algn="l" defTabSz="914400" rtl="0" eaLnBrk="1" fontAlgn="auto" latinLnBrk="0" hangingPunct="1">
              <a:lnSpc>
                <a:spcPct val="100000"/>
              </a:lnSpc>
              <a:spcBef>
                <a:spcPts val="0"/>
              </a:spcBef>
              <a:spcAft>
                <a:spcPts val="1200"/>
              </a:spcAft>
              <a:buClrTx/>
              <a:buSzTx/>
              <a:tabLst/>
              <a:defRPr/>
            </a:pPr>
            <a:r>
              <a:rPr kumimoji="0" lang="en-US" sz="3600" b="0" i="1" u="none" strike="noStrike" kern="1200" cap="none" spc="0" normalizeH="0" baseline="0" noProof="0" dirty="0">
                <a:ln>
                  <a:noFill/>
                </a:ln>
                <a:solidFill>
                  <a:prstClr val="white"/>
                </a:solidFill>
                <a:effectLst/>
                <a:uLnTx/>
                <a:uFillTx/>
                <a:latin typeface="Calibri" charset="0"/>
                <a:ea typeface="Calibri" charset="0"/>
                <a:cs typeface="Calibri" charset="0"/>
              </a:rPr>
              <a:t>“This collaboration is an opportunity for us to offer more professional services than we have today”</a:t>
            </a:r>
            <a:endParaRPr kumimoji="0" lang="en-GB" sz="3600" b="0" i="1" u="none" strike="noStrike" kern="1200" cap="none" spc="0" normalizeH="0" baseline="0" noProof="0" dirty="0">
              <a:ln>
                <a:noFill/>
              </a:ln>
              <a:solidFill>
                <a:prstClr val="white"/>
              </a:solidFill>
              <a:effectLst/>
              <a:uLnTx/>
              <a:uFillTx/>
              <a:latin typeface="Calibri" charset="0"/>
              <a:ea typeface="Calibri" charset="0"/>
              <a:cs typeface="Calibri" charset="0"/>
            </a:endParaRPr>
          </a:p>
        </p:txBody>
      </p:sp>
      <p:sp>
        <p:nvSpPr>
          <p:cNvPr id="3" name="textruta 2">
            <a:extLst>
              <a:ext uri="{FF2B5EF4-FFF2-40B4-BE49-F238E27FC236}">
                <a16:creationId xmlns:a16="http://schemas.microsoft.com/office/drawing/2014/main" id="{36A8EFA2-585E-492D-84E4-10D9A644D4F4}"/>
              </a:ext>
            </a:extLst>
          </p:cNvPr>
          <p:cNvSpPr txBox="1"/>
          <p:nvPr/>
        </p:nvSpPr>
        <p:spPr>
          <a:xfrm>
            <a:off x="1764588" y="6129009"/>
            <a:ext cx="10102064" cy="369332"/>
          </a:xfrm>
          <a:prstGeom prst="rect">
            <a:avLst/>
          </a:prstGeom>
          <a:noFill/>
        </p:spPr>
        <p:txBody>
          <a:bodyPr wrap="square">
            <a:spAutoFit/>
          </a:bodyPr>
          <a:lstStyle/>
          <a:p>
            <a:r>
              <a:rPr lang="sv-SE" dirty="0">
                <a:solidFill>
                  <a:schemeClr val="bg1"/>
                </a:solidFill>
              </a:rPr>
              <a:t>Source: https://blog.stockholmuniversitypress.se/2024/09/05/nordic-collaboration-for-open-publishing/</a:t>
            </a:r>
          </a:p>
        </p:txBody>
      </p:sp>
      <p:pic>
        <p:nvPicPr>
          <p:cNvPr id="2" name="Picture 7">
            <a:extLst>
              <a:ext uri="{FF2B5EF4-FFF2-40B4-BE49-F238E27FC236}">
                <a16:creationId xmlns:a16="http://schemas.microsoft.com/office/drawing/2014/main" id="{6F3E160F-372B-8513-A304-0F31F0B295AB}"/>
              </a:ext>
            </a:extLst>
          </p:cNvPr>
          <p:cNvPicPr>
            <a:picLocks noChangeAspect="1"/>
          </p:cNvPicPr>
          <p:nvPr/>
        </p:nvPicPr>
        <p:blipFill rotWithShape="1">
          <a:blip r:embed="rId3"/>
          <a:srcRect b="35598"/>
          <a:stretch/>
        </p:blipFill>
        <p:spPr>
          <a:xfrm>
            <a:off x="8846412" y="661766"/>
            <a:ext cx="2999690" cy="437404"/>
          </a:xfrm>
          <a:prstGeom prst="rect">
            <a:avLst/>
          </a:prstGeom>
        </p:spPr>
      </p:pic>
      <p:sp>
        <p:nvSpPr>
          <p:cNvPr id="4" name="textruta 3">
            <a:extLst>
              <a:ext uri="{FF2B5EF4-FFF2-40B4-BE49-F238E27FC236}">
                <a16:creationId xmlns:a16="http://schemas.microsoft.com/office/drawing/2014/main" id="{0DFCEB67-AF8E-2E5A-8B42-E85E4AE9FE05}"/>
              </a:ext>
            </a:extLst>
          </p:cNvPr>
          <p:cNvSpPr txBox="1"/>
          <p:nvPr/>
        </p:nvSpPr>
        <p:spPr>
          <a:xfrm>
            <a:off x="8662694" y="1090841"/>
            <a:ext cx="3344373" cy="338554"/>
          </a:xfrm>
          <a:prstGeom prst="rect">
            <a:avLst/>
          </a:prstGeom>
          <a:noFill/>
        </p:spPr>
        <p:txBody>
          <a:bodyPr wrap="square">
            <a:spAutoFit/>
          </a:bodyPr>
          <a:lstStyle/>
          <a:p>
            <a:pPr algn="ctr"/>
            <a:r>
              <a:rPr lang="en-US" sz="1600" b="1" dirty="0">
                <a:solidFill>
                  <a:schemeClr val="bg1"/>
                </a:solidFill>
                <a:latin typeface="+mj-lt"/>
                <a:ea typeface="Verdana" panose="020B0604030504040204" pitchFamily="34" charset="0"/>
                <a:cs typeface="Verdana" panose="020B0604030504040204" pitchFamily="34" charset="0"/>
              </a:rPr>
              <a:t>(The Arctic University of Norway) </a:t>
            </a:r>
            <a:endParaRPr lang="sv-SE" sz="1600" b="1" dirty="0">
              <a:solidFill>
                <a:schemeClr val="bg1"/>
              </a:solidFill>
              <a:latin typeface="+mj-lt"/>
              <a:ea typeface="Verdana" panose="020B0604030504040204" pitchFamily="34" charset="0"/>
              <a:cs typeface="Verdana" panose="020B0604030504040204" pitchFamily="34" charset="0"/>
            </a:endParaRPr>
          </a:p>
        </p:txBody>
      </p:sp>
      <p:sp>
        <p:nvSpPr>
          <p:cNvPr id="5" name="Rektangel 4">
            <a:extLst>
              <a:ext uri="{FF2B5EF4-FFF2-40B4-BE49-F238E27FC236}">
                <a16:creationId xmlns:a16="http://schemas.microsoft.com/office/drawing/2014/main" id="{EDA2B3B5-AC15-B32C-9BDA-CBF8AB658492}"/>
              </a:ext>
            </a:extLst>
          </p:cNvPr>
          <p:cNvSpPr/>
          <p:nvPr/>
        </p:nvSpPr>
        <p:spPr>
          <a:xfrm>
            <a:off x="9415467" y="3595949"/>
            <a:ext cx="2009393" cy="868152"/>
          </a:xfrm>
          <a:prstGeom prst="rect">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sv-SE"/>
          </a:p>
        </p:txBody>
      </p:sp>
      <p:pic>
        <p:nvPicPr>
          <p:cNvPr id="7" name="Picture 5">
            <a:extLst>
              <a:ext uri="{FF2B5EF4-FFF2-40B4-BE49-F238E27FC236}">
                <a16:creationId xmlns:a16="http://schemas.microsoft.com/office/drawing/2014/main" id="{59F7B396-CAB2-EDF3-090F-761CCDBB0054}"/>
              </a:ext>
            </a:extLst>
          </p:cNvPr>
          <p:cNvPicPr>
            <a:picLocks noChangeAspect="1"/>
          </p:cNvPicPr>
          <p:nvPr/>
        </p:nvPicPr>
        <p:blipFill>
          <a:blip r:embed="rId4"/>
          <a:stretch>
            <a:fillRect/>
          </a:stretch>
        </p:blipFill>
        <p:spPr>
          <a:xfrm>
            <a:off x="9589107" y="3742218"/>
            <a:ext cx="1662870" cy="579070"/>
          </a:xfrm>
          <a:prstGeom prst="rect">
            <a:avLst/>
          </a:prstGeom>
        </p:spPr>
      </p:pic>
    </p:spTree>
    <p:extLst>
      <p:ext uri="{BB962C8B-B14F-4D97-AF65-F5344CB8AC3E}">
        <p14:creationId xmlns:p14="http://schemas.microsoft.com/office/powerpoint/2010/main" val="34665846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012756"/>
        </a:solidFill>
        <a:effectLst/>
      </p:bgPr>
    </p:bg>
    <p:spTree>
      <p:nvGrpSpPr>
        <p:cNvPr id="1" name=""/>
        <p:cNvGrpSpPr/>
        <p:nvPr/>
      </p:nvGrpSpPr>
      <p:grpSpPr>
        <a:xfrm>
          <a:off x="0" y="0"/>
          <a:ext cx="0" cy="0"/>
          <a:chOff x="0" y="0"/>
          <a:chExt cx="0" cy="0"/>
        </a:xfrm>
      </p:grpSpPr>
      <p:graphicFrame>
        <p:nvGraphicFramePr>
          <p:cNvPr id="4" name="Diagram 3">
            <a:extLst>
              <a:ext uri="{FF2B5EF4-FFF2-40B4-BE49-F238E27FC236}">
                <a16:creationId xmlns:a16="http://schemas.microsoft.com/office/drawing/2014/main" id="{DE5966B9-36DF-3710-0109-955404C6291B}"/>
              </a:ext>
            </a:extLst>
          </p:cNvPr>
          <p:cNvGraphicFramePr/>
          <p:nvPr>
            <p:extLst>
              <p:ext uri="{D42A27DB-BD31-4B8C-83A1-F6EECF244321}">
                <p14:modId xmlns:p14="http://schemas.microsoft.com/office/powerpoint/2010/main" val="3019516065"/>
              </p:ext>
            </p:extLst>
          </p:nvPr>
        </p:nvGraphicFramePr>
        <p:xfrm>
          <a:off x="601884" y="635307"/>
          <a:ext cx="9907090" cy="56252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Cloud 4">
            <a:extLst>
              <a:ext uri="{FF2B5EF4-FFF2-40B4-BE49-F238E27FC236}">
                <a16:creationId xmlns:a16="http://schemas.microsoft.com/office/drawing/2014/main" id="{F5C90FD8-1E28-642A-12DE-F2D41591B1D3}"/>
              </a:ext>
            </a:extLst>
          </p:cNvPr>
          <p:cNvSpPr/>
          <p:nvPr/>
        </p:nvSpPr>
        <p:spPr>
          <a:xfrm>
            <a:off x="9154200" y="1021602"/>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SE" dirty="0"/>
              <a:t>Mar</a:t>
            </a:r>
            <a:r>
              <a:rPr lang="sv-SE" dirty="0" err="1"/>
              <a:t>ch</a:t>
            </a:r>
            <a:r>
              <a:rPr lang="en-SE" dirty="0"/>
              <a:t> 2023</a:t>
            </a:r>
          </a:p>
        </p:txBody>
      </p:sp>
      <p:sp>
        <p:nvSpPr>
          <p:cNvPr id="6" name="Cloud 5">
            <a:extLst>
              <a:ext uri="{FF2B5EF4-FFF2-40B4-BE49-F238E27FC236}">
                <a16:creationId xmlns:a16="http://schemas.microsoft.com/office/drawing/2014/main" id="{7330C40B-A992-4C48-FB3B-7CEF589A172A}"/>
              </a:ext>
            </a:extLst>
          </p:cNvPr>
          <p:cNvSpPr/>
          <p:nvPr/>
        </p:nvSpPr>
        <p:spPr>
          <a:xfrm>
            <a:off x="9154200" y="1949464"/>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SE" dirty="0"/>
              <a:t>Ma</a:t>
            </a:r>
            <a:r>
              <a:rPr lang="sv-SE" dirty="0"/>
              <a:t>y</a:t>
            </a:r>
            <a:r>
              <a:rPr lang="en-SE" dirty="0"/>
              <a:t> 2023</a:t>
            </a:r>
          </a:p>
        </p:txBody>
      </p:sp>
      <p:sp>
        <p:nvSpPr>
          <p:cNvPr id="7" name="Cloud 6">
            <a:extLst>
              <a:ext uri="{FF2B5EF4-FFF2-40B4-BE49-F238E27FC236}">
                <a16:creationId xmlns:a16="http://schemas.microsoft.com/office/drawing/2014/main" id="{E96EA80F-5B25-DDC1-8AEF-FE22A05C7E1B}"/>
              </a:ext>
            </a:extLst>
          </p:cNvPr>
          <p:cNvSpPr/>
          <p:nvPr/>
        </p:nvSpPr>
        <p:spPr>
          <a:xfrm>
            <a:off x="9154200" y="3722993"/>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SE" dirty="0"/>
              <a:t>Dec 2023</a:t>
            </a:r>
          </a:p>
        </p:txBody>
      </p:sp>
      <p:sp>
        <p:nvSpPr>
          <p:cNvPr id="8" name="Cloud 7">
            <a:extLst>
              <a:ext uri="{FF2B5EF4-FFF2-40B4-BE49-F238E27FC236}">
                <a16:creationId xmlns:a16="http://schemas.microsoft.com/office/drawing/2014/main" id="{5EB5E759-6DAC-15E5-D427-B9FFD04FCD1E}"/>
              </a:ext>
            </a:extLst>
          </p:cNvPr>
          <p:cNvSpPr/>
          <p:nvPr/>
        </p:nvSpPr>
        <p:spPr>
          <a:xfrm>
            <a:off x="9154200" y="2836228"/>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SE" dirty="0"/>
              <a:t>Sep 2023 </a:t>
            </a:r>
          </a:p>
        </p:txBody>
      </p:sp>
      <p:sp>
        <p:nvSpPr>
          <p:cNvPr id="9" name="Cloud 8">
            <a:extLst>
              <a:ext uri="{FF2B5EF4-FFF2-40B4-BE49-F238E27FC236}">
                <a16:creationId xmlns:a16="http://schemas.microsoft.com/office/drawing/2014/main" id="{5D8CA1CF-5408-3CB6-DC2D-991B95199A44}"/>
              </a:ext>
            </a:extLst>
          </p:cNvPr>
          <p:cNvSpPr/>
          <p:nvPr/>
        </p:nvSpPr>
        <p:spPr>
          <a:xfrm>
            <a:off x="9154200" y="5554977"/>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M</a:t>
            </a:r>
            <a:r>
              <a:rPr lang="en-SE" dirty="0"/>
              <a:t>a</a:t>
            </a:r>
            <a:r>
              <a:rPr lang="sv-SE" dirty="0"/>
              <a:t>y</a:t>
            </a:r>
            <a:r>
              <a:rPr lang="en-SE" dirty="0"/>
              <a:t> 2024</a:t>
            </a:r>
            <a:endParaRPr lang="sv-SE" dirty="0"/>
          </a:p>
          <a:p>
            <a:pPr algn="ctr"/>
            <a:r>
              <a:rPr lang="sv-SE" dirty="0"/>
              <a:t>(</a:t>
            </a:r>
            <a:r>
              <a:rPr lang="sv-SE" dirty="0" err="1"/>
              <a:t>ongoing</a:t>
            </a:r>
            <a:r>
              <a:rPr lang="sv-SE" dirty="0"/>
              <a:t>)</a:t>
            </a:r>
            <a:endParaRPr lang="en-SE" dirty="0"/>
          </a:p>
        </p:txBody>
      </p:sp>
      <p:grpSp>
        <p:nvGrpSpPr>
          <p:cNvPr id="2" name="Grupp 1">
            <a:extLst>
              <a:ext uri="{FF2B5EF4-FFF2-40B4-BE49-F238E27FC236}">
                <a16:creationId xmlns:a16="http://schemas.microsoft.com/office/drawing/2014/main" id="{DAF392E7-8065-6E7C-0DCC-134E06B755DF}"/>
              </a:ext>
            </a:extLst>
          </p:cNvPr>
          <p:cNvGrpSpPr/>
          <p:nvPr/>
        </p:nvGrpSpPr>
        <p:grpSpPr>
          <a:xfrm>
            <a:off x="5120532" y="4580467"/>
            <a:ext cx="3656441" cy="799846"/>
            <a:chOff x="4531647" y="4162388"/>
            <a:chExt cx="3656441" cy="799846"/>
          </a:xfrm>
        </p:grpSpPr>
        <p:sp>
          <p:nvSpPr>
            <p:cNvPr id="3" name="Rektangel: rundade hörn 2">
              <a:extLst>
                <a:ext uri="{FF2B5EF4-FFF2-40B4-BE49-F238E27FC236}">
                  <a16:creationId xmlns:a16="http://schemas.microsoft.com/office/drawing/2014/main" id="{D2FA3EB6-37E3-D034-C099-2BFFD4FCD20A}"/>
                </a:ext>
              </a:extLst>
            </p:cNvPr>
            <p:cNvSpPr/>
            <p:nvPr/>
          </p:nvSpPr>
          <p:spPr>
            <a:xfrm>
              <a:off x="4531647" y="4162388"/>
              <a:ext cx="3656441" cy="799846"/>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1" name="Rektangel: rundade hörn 4">
              <a:extLst>
                <a:ext uri="{FF2B5EF4-FFF2-40B4-BE49-F238E27FC236}">
                  <a16:creationId xmlns:a16="http://schemas.microsoft.com/office/drawing/2014/main" id="{31DAADAD-EF68-CB47-31E3-744E4C2C7242}"/>
                </a:ext>
              </a:extLst>
            </p:cNvPr>
            <p:cNvSpPr txBox="1"/>
            <p:nvPr/>
          </p:nvSpPr>
          <p:spPr>
            <a:xfrm>
              <a:off x="4570692" y="4201433"/>
              <a:ext cx="3578351" cy="721756"/>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64770" tIns="64770" rIns="64770" bIns="64770" numCol="1" spcCol="1270" anchor="ctr" anchorCtr="0">
              <a:noAutofit/>
            </a:bodyPr>
            <a:lstStyle/>
            <a:p>
              <a:pPr marL="0" lvl="0" indent="0" algn="ctr" defTabSz="755650">
                <a:lnSpc>
                  <a:spcPct val="90000"/>
                </a:lnSpc>
                <a:spcBef>
                  <a:spcPct val="0"/>
                </a:spcBef>
                <a:spcAft>
                  <a:spcPct val="35000"/>
                </a:spcAft>
                <a:buNone/>
              </a:pPr>
              <a:r>
                <a:rPr lang="en-US" sz="2000" kern="1200" noProof="0" dirty="0"/>
                <a:t>Co-opted members in the publishing committee</a:t>
              </a:r>
            </a:p>
          </p:txBody>
        </p:sp>
      </p:grpSp>
      <p:sp>
        <p:nvSpPr>
          <p:cNvPr id="12" name="Cloud 8">
            <a:extLst>
              <a:ext uri="{FF2B5EF4-FFF2-40B4-BE49-F238E27FC236}">
                <a16:creationId xmlns:a16="http://schemas.microsoft.com/office/drawing/2014/main" id="{8068533C-D2F7-2E20-899F-63C8641D7937}"/>
              </a:ext>
            </a:extLst>
          </p:cNvPr>
          <p:cNvSpPr/>
          <p:nvPr/>
        </p:nvSpPr>
        <p:spPr>
          <a:xfrm>
            <a:off x="9142216" y="4618317"/>
            <a:ext cx="1921565" cy="795130"/>
          </a:xfrm>
          <a:prstGeom prst="cloud">
            <a:avLst/>
          </a:prstGeom>
          <a:solidFill>
            <a:schemeClr val="accent5">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M</a:t>
            </a:r>
            <a:r>
              <a:rPr lang="en-SE" dirty="0"/>
              <a:t>a</a:t>
            </a:r>
            <a:r>
              <a:rPr lang="sv-SE" dirty="0"/>
              <a:t>y</a:t>
            </a:r>
            <a:r>
              <a:rPr lang="en-SE" dirty="0"/>
              <a:t> 2024</a:t>
            </a:r>
            <a:endParaRPr lang="sv-SE" dirty="0"/>
          </a:p>
        </p:txBody>
      </p:sp>
      <p:pic>
        <p:nvPicPr>
          <p:cNvPr id="13" name="Picture 7">
            <a:extLst>
              <a:ext uri="{FF2B5EF4-FFF2-40B4-BE49-F238E27FC236}">
                <a16:creationId xmlns:a16="http://schemas.microsoft.com/office/drawing/2014/main" id="{70D224B3-2C82-3F8A-1C52-0395DE69743D}"/>
              </a:ext>
            </a:extLst>
          </p:cNvPr>
          <p:cNvPicPr>
            <a:picLocks noChangeAspect="1"/>
          </p:cNvPicPr>
          <p:nvPr/>
        </p:nvPicPr>
        <p:blipFill rotWithShape="1">
          <a:blip r:embed="rId8"/>
          <a:srcRect b="35598"/>
          <a:stretch/>
        </p:blipFill>
        <p:spPr>
          <a:xfrm>
            <a:off x="421603" y="1086615"/>
            <a:ext cx="4333686" cy="631922"/>
          </a:xfrm>
          <a:prstGeom prst="rect">
            <a:avLst/>
          </a:prstGeom>
        </p:spPr>
      </p:pic>
      <p:sp>
        <p:nvSpPr>
          <p:cNvPr id="14" name="textruta 13">
            <a:extLst>
              <a:ext uri="{FF2B5EF4-FFF2-40B4-BE49-F238E27FC236}">
                <a16:creationId xmlns:a16="http://schemas.microsoft.com/office/drawing/2014/main" id="{C23939B4-7171-4C2F-2055-75DA3338BEAD}"/>
              </a:ext>
            </a:extLst>
          </p:cNvPr>
          <p:cNvSpPr txBox="1"/>
          <p:nvPr/>
        </p:nvSpPr>
        <p:spPr>
          <a:xfrm>
            <a:off x="422818" y="1832616"/>
            <a:ext cx="3270324" cy="369332"/>
          </a:xfrm>
          <a:prstGeom prst="rect">
            <a:avLst/>
          </a:prstGeom>
          <a:noFill/>
        </p:spPr>
        <p:txBody>
          <a:bodyPr wrap="square">
            <a:spAutoFit/>
          </a:bodyPr>
          <a:lstStyle/>
          <a:p>
            <a:pPr algn="ctr"/>
            <a:r>
              <a:rPr lang="en-US" sz="1800" b="1" dirty="0">
                <a:solidFill>
                  <a:schemeClr val="bg1"/>
                </a:solidFill>
                <a:latin typeface="+mj-lt"/>
                <a:ea typeface="Verdana" panose="020B0604030504040204" pitchFamily="34" charset="0"/>
                <a:cs typeface="Verdana" panose="020B0604030504040204" pitchFamily="34" charset="0"/>
              </a:rPr>
              <a:t>(The Arctic University of Norway) </a:t>
            </a:r>
            <a:endParaRPr lang="sv-SE" sz="1800" b="1" dirty="0">
              <a:solidFill>
                <a:schemeClr val="bg1"/>
              </a:solidFill>
              <a:latin typeface="+mj-lt"/>
              <a:ea typeface="Verdana" panose="020B0604030504040204" pitchFamily="34" charset="0"/>
              <a:cs typeface="Verdana" panose="020B0604030504040204" pitchFamily="34" charset="0"/>
            </a:endParaRPr>
          </a:p>
        </p:txBody>
      </p:sp>
      <p:sp>
        <p:nvSpPr>
          <p:cNvPr id="16" name="Rektangel 15">
            <a:extLst>
              <a:ext uri="{FF2B5EF4-FFF2-40B4-BE49-F238E27FC236}">
                <a16:creationId xmlns:a16="http://schemas.microsoft.com/office/drawing/2014/main" id="{1A5CDADD-F93C-C433-2335-832D6C40104E}"/>
              </a:ext>
            </a:extLst>
          </p:cNvPr>
          <p:cNvSpPr/>
          <p:nvPr/>
        </p:nvSpPr>
        <p:spPr>
          <a:xfrm>
            <a:off x="415307" y="2871651"/>
            <a:ext cx="2430636" cy="1104446"/>
          </a:xfrm>
          <a:prstGeom prst="rect">
            <a:avLst/>
          </a:prstGeom>
          <a:solidFill>
            <a:schemeClr val="bg1"/>
          </a:solidFill>
        </p:spPr>
        <p:style>
          <a:lnRef idx="2">
            <a:schemeClr val="accent6"/>
          </a:lnRef>
          <a:fillRef idx="1">
            <a:schemeClr val="lt1"/>
          </a:fillRef>
          <a:effectRef idx="0">
            <a:schemeClr val="accent6"/>
          </a:effectRef>
          <a:fontRef idx="minor">
            <a:schemeClr val="dk1"/>
          </a:fontRef>
        </p:style>
        <p:txBody>
          <a:bodyPr rtlCol="0" anchor="ctr"/>
          <a:lstStyle/>
          <a:p>
            <a:pPr algn="ctr"/>
            <a:endParaRPr lang="sv-SE"/>
          </a:p>
        </p:txBody>
      </p:sp>
      <p:pic>
        <p:nvPicPr>
          <p:cNvPr id="15" name="Picture 5">
            <a:extLst>
              <a:ext uri="{FF2B5EF4-FFF2-40B4-BE49-F238E27FC236}">
                <a16:creationId xmlns:a16="http://schemas.microsoft.com/office/drawing/2014/main" id="{192A4A47-70DF-2D8D-A300-0448D1C6F432}"/>
              </a:ext>
            </a:extLst>
          </p:cNvPr>
          <p:cNvPicPr>
            <a:picLocks noChangeAspect="1"/>
          </p:cNvPicPr>
          <p:nvPr/>
        </p:nvPicPr>
        <p:blipFill>
          <a:blip r:embed="rId9"/>
          <a:stretch>
            <a:fillRect/>
          </a:stretch>
        </p:blipFill>
        <p:spPr>
          <a:xfrm>
            <a:off x="588946" y="3138699"/>
            <a:ext cx="1994584" cy="694584"/>
          </a:xfrm>
          <a:prstGeom prst="rect">
            <a:avLst/>
          </a:prstGeom>
        </p:spPr>
      </p:pic>
      <p:pic>
        <p:nvPicPr>
          <p:cNvPr id="18" name="Picture 6">
            <a:extLst>
              <a:ext uri="{FF2B5EF4-FFF2-40B4-BE49-F238E27FC236}">
                <a16:creationId xmlns:a16="http://schemas.microsoft.com/office/drawing/2014/main" id="{3941D235-29BD-CD29-3618-EF8F11174FC5}"/>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07817" y="4588370"/>
            <a:ext cx="1834692" cy="1703282"/>
          </a:xfrm>
          <a:prstGeom prst="rect">
            <a:avLst/>
          </a:prstGeom>
        </p:spPr>
      </p:pic>
    </p:spTree>
    <p:extLst>
      <p:ext uri="{BB962C8B-B14F-4D97-AF65-F5344CB8AC3E}">
        <p14:creationId xmlns:p14="http://schemas.microsoft.com/office/powerpoint/2010/main" val="7110201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12756"/>
        </a:solidFill>
        <a:effectLst/>
      </p:bgPr>
    </p:bg>
    <p:spTree>
      <p:nvGrpSpPr>
        <p:cNvPr id="1" name=""/>
        <p:cNvGrpSpPr/>
        <p:nvPr/>
      </p:nvGrpSpPr>
      <p:grpSpPr>
        <a:xfrm>
          <a:off x="0" y="0"/>
          <a:ext cx="0" cy="0"/>
          <a:chOff x="0" y="0"/>
          <a:chExt cx="0" cy="0"/>
        </a:xfrm>
      </p:grpSpPr>
      <p:sp>
        <p:nvSpPr>
          <p:cNvPr id="6" name="Rectangle 5"/>
          <p:cNvSpPr/>
          <p:nvPr/>
        </p:nvSpPr>
        <p:spPr>
          <a:xfrm>
            <a:off x="2078639" y="3418793"/>
            <a:ext cx="8822243" cy="2677656"/>
          </a:xfrm>
          <a:prstGeom prst="rect">
            <a:avLst/>
          </a:prstGeom>
        </p:spPr>
        <p:txBody>
          <a:bodyPr wrap="square">
            <a:spAutoFit/>
          </a:bodyPr>
          <a:lstStyle/>
          <a:p>
            <a:pPr marL="342900" marR="0" lvl="0" indent="-342900" algn="l" defTabSz="914400" rtl="0" eaLnBrk="1" fontAlgn="auto" latinLnBrk="0" hangingPunct="1">
              <a:spcBef>
                <a:spcPts val="0"/>
              </a:spcBef>
              <a:spcAft>
                <a:spcPts val="1200"/>
              </a:spcAft>
              <a:buClrTx/>
              <a:buSzTx/>
              <a:buFont typeface="Arial" panose="020B0604020202020204" pitchFamily="34" charset="0"/>
              <a:buChar char="•"/>
              <a:tabLst/>
              <a:defRPr/>
            </a:pPr>
            <a:r>
              <a:rPr lang="en-US" sz="2300" dirty="0">
                <a:solidFill>
                  <a:prstClr val="white"/>
                </a:solidFill>
                <a:latin typeface="Calibri" charset="0"/>
                <a:ea typeface="Calibri" charset="0"/>
                <a:cs typeface="Calibri" charset="0"/>
              </a:rPr>
              <a:t>Sustainability using existing infrastructures and effective workflows on open publishing – cost-effective &amp; successful examples to promote</a:t>
            </a:r>
          </a:p>
          <a:p>
            <a:pPr marL="342900" indent="-342900">
              <a:spcAft>
                <a:spcPts val="1200"/>
              </a:spcAft>
              <a:buFont typeface="Arial" panose="020B0604020202020204" pitchFamily="34" charset="0"/>
              <a:buChar char="•"/>
              <a:defRPr/>
            </a:pPr>
            <a:r>
              <a:rPr lang="en-US" sz="2300" dirty="0">
                <a:solidFill>
                  <a:prstClr val="white"/>
                </a:solidFill>
                <a:latin typeface="Calibri" charset="0"/>
                <a:ea typeface="Calibri" charset="0"/>
                <a:cs typeface="Calibri" charset="0"/>
              </a:rPr>
              <a:t>Larger base of researcher networks &amp; opportunities for publication</a:t>
            </a:r>
          </a:p>
          <a:p>
            <a:pPr marL="342900" marR="0" lvl="0" indent="-342900" algn="l" defTabSz="914400" rtl="0" eaLnBrk="1" fontAlgn="auto" latinLnBrk="0" hangingPunct="1">
              <a:spcBef>
                <a:spcPts val="0"/>
              </a:spcBef>
              <a:spcAft>
                <a:spcPts val="1200"/>
              </a:spcAft>
              <a:buClrTx/>
              <a:buSzTx/>
              <a:buFont typeface="Arial" panose="020B0604020202020204" pitchFamily="34" charset="0"/>
              <a:buChar char="•"/>
              <a:tabLst/>
              <a:defRPr/>
            </a:pPr>
            <a:r>
              <a:rPr lang="en-US" sz="2300" dirty="0">
                <a:solidFill>
                  <a:prstClr val="white"/>
                </a:solidFill>
                <a:latin typeface="Calibri" charset="0"/>
                <a:ea typeface="Calibri" charset="0"/>
                <a:cs typeface="Calibri" charset="0"/>
              </a:rPr>
              <a:t>Expanded network of researchers as reviewers and readers</a:t>
            </a:r>
          </a:p>
          <a:p>
            <a:pPr marL="342900" indent="-342900">
              <a:spcAft>
                <a:spcPts val="1200"/>
              </a:spcAft>
              <a:buFont typeface="Arial" panose="020B0604020202020204" pitchFamily="34" charset="0"/>
              <a:buChar char="•"/>
              <a:defRPr/>
            </a:pPr>
            <a:r>
              <a:rPr lang="en-US" sz="2300" dirty="0">
                <a:solidFill>
                  <a:prstClr val="white"/>
                </a:solidFill>
                <a:latin typeface="Calibri" charset="0"/>
                <a:ea typeface="Calibri" charset="0"/>
                <a:cs typeface="Calibri" charset="0"/>
              </a:rPr>
              <a:t>New collaborations and exchange of experiences with other Nordic university libraries and academic institutions on open publishing </a:t>
            </a:r>
          </a:p>
        </p:txBody>
      </p:sp>
      <p:sp>
        <p:nvSpPr>
          <p:cNvPr id="7" name="Rectangle 5"/>
          <p:cNvSpPr/>
          <p:nvPr/>
        </p:nvSpPr>
        <p:spPr>
          <a:xfrm>
            <a:off x="0" y="2635875"/>
            <a:ext cx="12192000" cy="599793"/>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3200" b="1" dirty="0" err="1">
                <a:solidFill>
                  <a:prstClr val="white"/>
                </a:solidFill>
                <a:latin typeface="Verdana" panose="020B0604030504040204" pitchFamily="34" charset="0"/>
                <a:ea typeface="Verdana" panose="020B0604030504040204" pitchFamily="34" charset="0"/>
                <a:cs typeface="Verdana" panose="020B0604030504040204" pitchFamily="34" charset="0"/>
              </a:rPr>
              <a:t>Goals</a:t>
            </a:r>
            <a:r>
              <a:rPr lang="sv-SE" sz="3200" b="1" dirty="0">
                <a:solidFill>
                  <a:prstClr val="white"/>
                </a:solidFill>
                <a:latin typeface="Verdana" panose="020B0604030504040204" pitchFamily="34" charset="0"/>
                <a:ea typeface="Verdana" panose="020B0604030504040204" pitchFamily="34" charset="0"/>
                <a:cs typeface="Verdana" panose="020B0604030504040204" pitchFamily="34" charset="0"/>
              </a:rPr>
              <a:t> &amp; </a:t>
            </a:r>
            <a:r>
              <a:rPr lang="sv-SE" sz="3200" b="1" dirty="0" err="1">
                <a:solidFill>
                  <a:prstClr val="white"/>
                </a:solidFill>
                <a:latin typeface="Verdana" panose="020B0604030504040204" pitchFamily="34" charset="0"/>
                <a:ea typeface="Verdana" panose="020B0604030504040204" pitchFamily="34" charset="0"/>
                <a:cs typeface="Verdana" panose="020B0604030504040204" pitchFamily="34" charset="0"/>
              </a:rPr>
              <a:t>b</a:t>
            </a:r>
            <a:r>
              <a:rPr kumimoji="0" lang="sv-SE" sz="3200" b="1" i="0" u="none" strike="noStrike" kern="1200" cap="none" spc="0" normalizeH="0" baseline="0" dirty="0" err="1">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enefits</a:t>
            </a:r>
            <a:r>
              <a:rPr kumimoji="0" lang="sv-SE" sz="3200" b="1" i="0" u="none" strike="noStrike" kern="1200" cap="none" spc="0" normalizeH="0" baseline="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 of the </a:t>
            </a:r>
            <a:r>
              <a:rPr kumimoji="0" lang="sv-SE" sz="3200" b="1" i="0" u="none" strike="noStrike" kern="1200" cap="none" spc="0" normalizeH="0" baseline="0" dirty="0" err="1">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Collaboration</a:t>
            </a:r>
            <a:endParaRPr kumimoji="0" lang="sv-SE" sz="3200" b="1" i="0" u="none" strike="noStrike" kern="1200" cap="none" spc="0" normalizeH="0" baseline="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B1878AC2-4761-B51A-8009-7284382EEB12}"/>
              </a:ext>
            </a:extLst>
          </p:cNvPr>
          <p:cNvPicPr>
            <a:picLocks noChangeAspect="1"/>
          </p:cNvPicPr>
          <p:nvPr/>
        </p:nvPicPr>
        <p:blipFill>
          <a:blip r:embed="rId3"/>
          <a:stretch>
            <a:fillRect/>
          </a:stretch>
        </p:blipFill>
        <p:spPr>
          <a:xfrm>
            <a:off x="5284523" y="541957"/>
            <a:ext cx="1566851" cy="1641463"/>
          </a:xfrm>
          <a:prstGeom prst="rect">
            <a:avLst/>
          </a:prstGeom>
        </p:spPr>
      </p:pic>
    </p:spTree>
    <p:extLst>
      <p:ext uri="{BB962C8B-B14F-4D97-AF65-F5344CB8AC3E}">
        <p14:creationId xmlns:p14="http://schemas.microsoft.com/office/powerpoint/2010/main" val="11378369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022856"/>
        </a:solidFill>
        <a:effectLst/>
      </p:bgPr>
    </p:bg>
    <p:spTree>
      <p:nvGrpSpPr>
        <p:cNvPr id="1" name=""/>
        <p:cNvGrpSpPr/>
        <p:nvPr/>
      </p:nvGrpSpPr>
      <p:grpSpPr>
        <a:xfrm>
          <a:off x="0" y="0"/>
          <a:ext cx="0" cy="0"/>
          <a:chOff x="0" y="0"/>
          <a:chExt cx="0" cy="0"/>
        </a:xfrm>
      </p:grpSpPr>
      <p:sp>
        <p:nvSpPr>
          <p:cNvPr id="6" name="Rectangle 5"/>
          <p:cNvSpPr/>
          <p:nvPr/>
        </p:nvSpPr>
        <p:spPr>
          <a:xfrm>
            <a:off x="1376382" y="2966859"/>
            <a:ext cx="9930808" cy="3359061"/>
          </a:xfrm>
          <a:prstGeom prst="rect">
            <a:avLst/>
          </a:prstGeom>
        </p:spPr>
        <p:txBody>
          <a:bodyPr wrap="square">
            <a:spAutoFit/>
          </a:bodyPr>
          <a:lstStyle/>
          <a:p>
            <a:pPr marL="342900" indent="-342900">
              <a:lnSpc>
                <a:spcPct val="150000"/>
              </a:lnSpc>
              <a:buFont typeface="Arial" panose="020B0604020202020204" pitchFamily="34" charset="0"/>
              <a:buChar char="•"/>
              <a:defRPr/>
            </a:pPr>
            <a:r>
              <a:rPr lang="en-GB" sz="2400" dirty="0">
                <a:solidFill>
                  <a:prstClr val="white"/>
                </a:solidFill>
                <a:latin typeface="Calibri" charset="0"/>
                <a:ea typeface="Calibri" charset="0"/>
                <a:cs typeface="Calibri" charset="0"/>
              </a:rPr>
              <a:t>Be a trusted publishing partner </a:t>
            </a:r>
          </a:p>
          <a:p>
            <a:pPr marL="342900" indent="-342900">
              <a:lnSpc>
                <a:spcPct val="150000"/>
              </a:lnSpc>
              <a:buFont typeface="Arial" panose="020B0604020202020204" pitchFamily="34" charset="0"/>
              <a:buChar char="•"/>
              <a:defRPr/>
            </a:pPr>
            <a:r>
              <a:rPr lang="en-US" sz="2400" dirty="0">
                <a:solidFill>
                  <a:prstClr val="white"/>
                </a:solidFill>
                <a:latin typeface="Calibri" charset="0"/>
                <a:ea typeface="Calibri" charset="0"/>
                <a:cs typeface="Calibri" charset="0"/>
              </a:rPr>
              <a:t>The collaboration and long-term perspective is not always clear or concrete to researchers (e.g. branding) </a:t>
            </a: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 </a:t>
            </a:r>
          </a:p>
          <a:p>
            <a:pPr marL="342900" indent="-342900">
              <a:lnSpc>
                <a:spcPct val="150000"/>
              </a:lnSpc>
              <a:buFont typeface="Arial" panose="020B0604020202020204" pitchFamily="34" charset="0"/>
              <a:buChar char="•"/>
              <a:defRPr/>
            </a:pPr>
            <a:r>
              <a:rPr lang="en-US" sz="2400" dirty="0">
                <a:solidFill>
                  <a:prstClr val="white"/>
                </a:solidFill>
                <a:latin typeface="Calibri" charset="0"/>
                <a:ea typeface="Calibri" charset="0"/>
                <a:cs typeface="Calibri" charset="0"/>
              </a:rPr>
              <a:t>Time-consuming </a:t>
            </a:r>
            <a:r>
              <a:rPr lang="en-GB" sz="2400" dirty="0">
                <a:solidFill>
                  <a:prstClr val="white"/>
                </a:solidFill>
                <a:latin typeface="Calibri" charset="0"/>
                <a:ea typeface="Calibri" charset="0"/>
                <a:cs typeface="Calibri" charset="0"/>
              </a:rPr>
              <a:t>e</a:t>
            </a:r>
            <a:r>
              <a:rPr kumimoji="0" lang="en-GB" sz="2400" b="0" i="0" u="none" strike="noStrike" kern="1200" cap="none" spc="0" normalizeH="0" baseline="0" noProof="0" dirty="0" err="1">
                <a:ln>
                  <a:noFill/>
                </a:ln>
                <a:solidFill>
                  <a:prstClr val="white"/>
                </a:solidFill>
                <a:effectLst/>
                <a:uLnTx/>
                <a:uFillTx/>
                <a:latin typeface="Calibri" charset="0"/>
                <a:ea typeface="Calibri" charset="0"/>
                <a:cs typeface="Calibri" charset="0"/>
              </a:rPr>
              <a:t>ngag</a:t>
            </a:r>
            <a:r>
              <a:rPr lang="en-GB" sz="2400" dirty="0" err="1">
                <a:solidFill>
                  <a:prstClr val="white"/>
                </a:solidFill>
                <a:latin typeface="Calibri" charset="0"/>
                <a:ea typeface="Calibri" charset="0"/>
                <a:cs typeface="Calibri" charset="0"/>
              </a:rPr>
              <a:t>ing</a:t>
            </a: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 communities –</a:t>
            </a:r>
            <a:r>
              <a:rPr lang="en-US" sz="2400" dirty="0">
                <a:solidFill>
                  <a:prstClr val="white"/>
                </a:solidFill>
                <a:latin typeface="Calibri" charset="0"/>
                <a:ea typeface="Calibri" charset="0"/>
                <a:cs typeface="Calibri" charset="0"/>
              </a:rPr>
              <a:t> identify successful examples </a:t>
            </a:r>
          </a:p>
          <a:p>
            <a:pPr marL="342900" indent="-342900">
              <a:lnSpc>
                <a:spcPct val="150000"/>
              </a:lnSpc>
              <a:buFont typeface="Arial" panose="020B0604020202020204" pitchFamily="34" charset="0"/>
              <a:buChar char="•"/>
              <a:defRPr/>
            </a:pPr>
            <a:r>
              <a:rPr kumimoji="0" lang="en-GB" sz="2400" b="0" i="0" u="none" strike="noStrike" kern="1200" cap="none" spc="0" normalizeH="0" baseline="0" noProof="0" dirty="0">
                <a:ln>
                  <a:noFill/>
                </a:ln>
                <a:solidFill>
                  <a:prstClr val="white"/>
                </a:solidFill>
                <a:effectLst/>
                <a:uLnTx/>
                <a:uFillTx/>
                <a:latin typeface="Calibri" charset="0"/>
                <a:ea typeface="Calibri" charset="0"/>
                <a:cs typeface="Calibri" charset="0"/>
              </a:rPr>
              <a:t>Managing expectations – authors’ goals vs. reality</a:t>
            </a:r>
            <a:endParaRPr lang="en-US" sz="2400" dirty="0">
              <a:solidFill>
                <a:prstClr val="white"/>
              </a:solidFill>
              <a:latin typeface="Calibri" charset="0"/>
              <a:ea typeface="Calibri" charset="0"/>
              <a:cs typeface="Calibri" charset="0"/>
            </a:endParaRPr>
          </a:p>
          <a:p>
            <a:pPr marL="342900" indent="-342900">
              <a:lnSpc>
                <a:spcPct val="150000"/>
              </a:lnSpc>
              <a:buFont typeface="Arial" panose="020B0604020202020204" pitchFamily="34" charset="0"/>
              <a:buChar char="•"/>
              <a:defRPr/>
            </a:pPr>
            <a:r>
              <a:rPr lang="en-US" sz="2400" dirty="0">
                <a:solidFill>
                  <a:prstClr val="white"/>
                </a:solidFill>
                <a:latin typeface="Calibri" charset="0"/>
                <a:ea typeface="Calibri" charset="0"/>
                <a:cs typeface="Calibri" charset="0"/>
              </a:rPr>
              <a:t>Reallocate work flows and resources when projects arise</a:t>
            </a:r>
          </a:p>
        </p:txBody>
      </p:sp>
      <p:sp>
        <p:nvSpPr>
          <p:cNvPr id="7" name="Rectangle 5"/>
          <p:cNvSpPr/>
          <p:nvPr/>
        </p:nvSpPr>
        <p:spPr>
          <a:xfrm>
            <a:off x="0" y="2081075"/>
            <a:ext cx="12192000" cy="584775"/>
          </a:xfrm>
          <a:prstGeom prst="rect">
            <a:avLst/>
          </a:prstGeom>
        </p:spPr>
        <p:txBody>
          <a:bodyPr wrap="square">
            <a:spAutoFit/>
          </a:bodyPr>
          <a:lstStyle/>
          <a:p>
            <a:pPr algn="ctr">
              <a:defRPr/>
            </a:pPr>
            <a:r>
              <a:rPr kumimoji="0" lang="en-GB" sz="3200" b="1" i="0" u="none" strike="noStrike" kern="1200" cap="none" spc="0" normalizeH="0" baseline="0" noProof="0" dirty="0">
                <a:ln>
                  <a:noFill/>
                </a:ln>
                <a:solidFill>
                  <a:prstClr val="white"/>
                </a:solidFill>
                <a:effectLst/>
                <a:uLnTx/>
                <a:uFillTx/>
                <a:latin typeface="Verdana" panose="020B0604030504040204" pitchFamily="34" charset="0"/>
                <a:ea typeface="Verdana" panose="020B0604030504040204" pitchFamily="34" charset="0"/>
                <a:cs typeface="Verdana" panose="020B0604030504040204" pitchFamily="34" charset="0"/>
              </a:rPr>
              <a:t>Challenges </a:t>
            </a:r>
            <a:endParaRPr lang="sv-SE" sz="3200" b="1" dirty="0">
              <a:solidFill>
                <a:schemeClr val="bg1"/>
              </a:solidFill>
              <a:effectLst/>
              <a:latin typeface="Verdana" panose="020B0604030504040204" pitchFamily="34" charset="0"/>
              <a:ea typeface="Verdana" panose="020B0604030504040204" pitchFamily="34" charset="0"/>
              <a:cs typeface="Verdana" panose="020B0604030504040204" pitchFamily="34" charset="0"/>
            </a:endParaRPr>
          </a:p>
        </p:txBody>
      </p:sp>
      <p:pic>
        <p:nvPicPr>
          <p:cNvPr id="3" name="Picture 1">
            <a:extLst>
              <a:ext uri="{FF2B5EF4-FFF2-40B4-BE49-F238E27FC236}">
                <a16:creationId xmlns:a16="http://schemas.microsoft.com/office/drawing/2014/main" id="{EE4C94BB-C10C-9933-88F0-349EECB38E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34346" y="451372"/>
            <a:ext cx="1123308" cy="1123308"/>
          </a:xfrm>
          <a:prstGeom prst="rect">
            <a:avLst/>
          </a:prstGeom>
        </p:spPr>
      </p:pic>
      <mc:AlternateContent xmlns:mc="http://schemas.openxmlformats.org/markup-compatibility/2006" xmlns:p14="http://schemas.microsoft.com/office/powerpoint/2010/main">
        <mc:Choice Requires="p14">
          <p:contentPart p14:bwMode="auto" r:id="rId4">
            <p14:nvContentPartPr>
              <p14:cNvPr id="4" name="Ink 3">
                <a:extLst>
                  <a:ext uri="{FF2B5EF4-FFF2-40B4-BE49-F238E27FC236}">
                    <a16:creationId xmlns:a16="http://schemas.microsoft.com/office/drawing/2014/main" id="{F16334C1-FEAF-1FB7-DCCA-99C86BC583AF}"/>
                  </a:ext>
                </a:extLst>
              </p14:cNvPr>
              <p14:cNvContentPartPr/>
              <p14:nvPr/>
            </p14:nvContentPartPr>
            <p14:xfrm>
              <a:off x="6744303" y="1198862"/>
              <a:ext cx="1534102" cy="578570"/>
            </p14:xfrm>
          </p:contentPart>
        </mc:Choice>
        <mc:Fallback xmlns="">
          <p:pic>
            <p:nvPicPr>
              <p:cNvPr id="4" name="Ink 3">
                <a:extLst>
                  <a:ext uri="{FF2B5EF4-FFF2-40B4-BE49-F238E27FC236}">
                    <a16:creationId xmlns:a16="http://schemas.microsoft.com/office/drawing/2014/main" id="{F16334C1-FEAF-1FB7-DCCA-99C86BC583AF}"/>
                  </a:ext>
                </a:extLst>
              </p:cNvPr>
              <p:cNvPicPr/>
              <p:nvPr/>
            </p:nvPicPr>
            <p:blipFill>
              <a:blip r:embed="rId5"/>
              <a:stretch>
                <a:fillRect/>
              </a:stretch>
            </p:blipFill>
            <p:spPr>
              <a:xfrm>
                <a:off x="6726666" y="1181231"/>
                <a:ext cx="1568657" cy="613111"/>
              </a:xfrm>
              <a:prstGeom prst="rect">
                <a:avLst/>
              </a:prstGeom>
            </p:spPr>
          </p:pic>
        </mc:Fallback>
      </mc:AlternateContent>
    </p:spTree>
    <p:extLst>
      <p:ext uri="{BB962C8B-B14F-4D97-AF65-F5344CB8AC3E}">
        <p14:creationId xmlns:p14="http://schemas.microsoft.com/office/powerpoint/2010/main" val="1466585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4CD3B7-D0F6-F175-AAC4-D0E1563D4F24}"/>
            </a:ext>
          </a:extLst>
        </p:cNvPr>
        <p:cNvGrpSpPr/>
        <p:nvPr/>
      </p:nvGrpSpPr>
      <p:grpSpPr>
        <a:xfrm>
          <a:off x="0" y="0"/>
          <a:ext cx="0" cy="0"/>
          <a:chOff x="0" y="0"/>
          <a:chExt cx="0" cy="0"/>
        </a:xfrm>
      </p:grpSpPr>
      <p:pic>
        <p:nvPicPr>
          <p:cNvPr id="5" name="Bildobjekt 4">
            <a:extLst>
              <a:ext uri="{FF2B5EF4-FFF2-40B4-BE49-F238E27FC236}">
                <a16:creationId xmlns:a16="http://schemas.microsoft.com/office/drawing/2014/main" id="{89DBA0F0-DF47-D1DC-E302-2F894CD6D5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680" y="-27384"/>
            <a:ext cx="12432704" cy="6984776"/>
          </a:xfrm>
          <a:prstGeom prst="rect">
            <a:avLst/>
          </a:prstGeom>
        </p:spPr>
      </p:pic>
      <p:sp>
        <p:nvSpPr>
          <p:cNvPr id="7" name="Rektangel 6">
            <a:extLst>
              <a:ext uri="{FF2B5EF4-FFF2-40B4-BE49-F238E27FC236}">
                <a16:creationId xmlns:a16="http://schemas.microsoft.com/office/drawing/2014/main" id="{EDED688E-5898-882A-29A8-B9CCA7F92C45}"/>
              </a:ext>
            </a:extLst>
          </p:cNvPr>
          <p:cNvSpPr/>
          <p:nvPr/>
        </p:nvSpPr>
        <p:spPr>
          <a:xfrm>
            <a:off x="1613043" y="528490"/>
            <a:ext cx="9544691" cy="3969815"/>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sv-SE" sz="1800" b="0" i="0" u="none" strike="noStrike" kern="1200" cap="none" spc="0" normalizeH="0" baseline="0" noProof="0">
              <a:ln>
                <a:noFill/>
              </a:ln>
              <a:solidFill>
                <a:srgbClr val="FFFFFF">
                  <a:lumMod val="95000"/>
                </a:srgbClr>
              </a:solidFill>
              <a:effectLst/>
              <a:uLnTx/>
              <a:uFillTx/>
              <a:latin typeface="Calibri"/>
              <a:ea typeface="+mn-ea"/>
              <a:cs typeface="+mn-cs"/>
            </a:endParaRPr>
          </a:p>
        </p:txBody>
      </p:sp>
      <p:sp>
        <p:nvSpPr>
          <p:cNvPr id="3" name="Rubrik 1">
            <a:extLst>
              <a:ext uri="{FF2B5EF4-FFF2-40B4-BE49-F238E27FC236}">
                <a16:creationId xmlns:a16="http://schemas.microsoft.com/office/drawing/2014/main" id="{D1E2E8E9-DC60-3F35-69CD-3BD98BA9827E}"/>
              </a:ext>
            </a:extLst>
          </p:cNvPr>
          <p:cNvSpPr>
            <a:spLocks noGrp="1"/>
          </p:cNvSpPr>
          <p:nvPr>
            <p:ph type="title"/>
          </p:nvPr>
        </p:nvSpPr>
        <p:spPr>
          <a:xfrm>
            <a:off x="3811712" y="791650"/>
            <a:ext cx="5092600" cy="795600"/>
          </a:xfrm>
        </p:spPr>
        <p:txBody>
          <a:bodyPr>
            <a:noAutofit/>
          </a:bodyPr>
          <a:lstStyle/>
          <a:p>
            <a:r>
              <a:rPr lang="en-US" dirty="0"/>
              <a:t>Uncertain future paths</a:t>
            </a:r>
            <a:br>
              <a:rPr lang="en-US" dirty="0"/>
            </a:br>
            <a:endParaRPr lang="en-GB" dirty="0"/>
          </a:p>
        </p:txBody>
      </p:sp>
      <p:sp>
        <p:nvSpPr>
          <p:cNvPr id="4" name="Platshållare för innehåll 2">
            <a:extLst>
              <a:ext uri="{FF2B5EF4-FFF2-40B4-BE49-F238E27FC236}">
                <a16:creationId xmlns:a16="http://schemas.microsoft.com/office/drawing/2014/main" id="{E72D8C17-9C17-6B93-68B9-3E05C062DD74}"/>
              </a:ext>
            </a:extLst>
          </p:cNvPr>
          <p:cNvSpPr>
            <a:spLocks noGrp="1"/>
          </p:cNvSpPr>
          <p:nvPr>
            <p:ph idx="1"/>
          </p:nvPr>
        </p:nvSpPr>
        <p:spPr>
          <a:xfrm>
            <a:off x="2137025" y="1372128"/>
            <a:ext cx="8856323" cy="936104"/>
          </a:xfrm>
        </p:spPr>
        <p:txBody>
          <a:bodyPr>
            <a:noAutofit/>
          </a:bodyPr>
          <a:lstStyle/>
          <a:p>
            <a:r>
              <a:rPr lang="en-US" sz="1800" dirty="0"/>
              <a:t>Slow movement of scientific cultural practices</a:t>
            </a:r>
          </a:p>
          <a:p>
            <a:r>
              <a:rPr lang="en-US" sz="1800" dirty="0"/>
              <a:t>The constantly changing OA-landscape</a:t>
            </a:r>
          </a:p>
          <a:p>
            <a:r>
              <a:rPr lang="en-US" sz="1800" dirty="0"/>
              <a:t>Diamond Open Access &amp; funding models varies</a:t>
            </a:r>
          </a:p>
          <a:p>
            <a:r>
              <a:rPr lang="en-US" sz="1800" dirty="0"/>
              <a:t>Open Science Policies are expected to increase submissions</a:t>
            </a:r>
          </a:p>
          <a:p>
            <a:r>
              <a:rPr lang="en-US" sz="1800" dirty="0"/>
              <a:t>Quality assessments &amp; peer-review – quality assurance takes time</a:t>
            </a:r>
          </a:p>
          <a:p>
            <a:r>
              <a:rPr lang="en-US" sz="1800" dirty="0"/>
              <a:t>Recognition for reviewers – slow changes in the academic culture and reward systems</a:t>
            </a:r>
          </a:p>
          <a:p>
            <a:endParaRPr lang="en-US" sz="1800" dirty="0"/>
          </a:p>
          <a:p>
            <a:endParaRPr lang="en-US" sz="1800" dirty="0"/>
          </a:p>
          <a:p>
            <a:endParaRPr lang="en-US" sz="1800" dirty="0"/>
          </a:p>
        </p:txBody>
      </p:sp>
      <p:sp>
        <p:nvSpPr>
          <p:cNvPr id="8" name="Rektangel 7">
            <a:extLst>
              <a:ext uri="{FF2B5EF4-FFF2-40B4-BE49-F238E27FC236}">
                <a16:creationId xmlns:a16="http://schemas.microsoft.com/office/drawing/2014/main" id="{BF727BE7-EDD1-7E8A-0FB7-7BDC98076E18}"/>
              </a:ext>
            </a:extLst>
          </p:cNvPr>
          <p:cNvSpPr/>
          <p:nvPr/>
        </p:nvSpPr>
        <p:spPr>
          <a:xfrm>
            <a:off x="8904312" y="6300028"/>
            <a:ext cx="4032448" cy="30777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v-SE" sz="1400" b="0" i="0" u="none" strike="noStrike" kern="1200" cap="none" spc="0" normalizeH="0" baseline="0" noProof="0" dirty="0">
                <a:ln>
                  <a:noFill/>
                </a:ln>
                <a:solidFill>
                  <a:srgbClr val="002F5F"/>
                </a:solidFill>
                <a:effectLst/>
                <a:uLnTx/>
                <a:uFillTx/>
                <a:latin typeface="Calibri"/>
                <a:ea typeface="+mn-ea"/>
                <a:cs typeface="+mn-cs"/>
              </a:rPr>
              <a:t>Image by </a:t>
            </a:r>
            <a:r>
              <a:rPr kumimoji="0" lang="sv-SE" sz="1400" b="0" i="0" u="none" strike="noStrike" kern="1200" cap="none" spc="0" normalizeH="0" baseline="0" noProof="0" dirty="0" err="1">
                <a:ln>
                  <a:noFill/>
                </a:ln>
                <a:solidFill>
                  <a:srgbClr val="002F5F"/>
                </a:solidFill>
                <a:effectLst/>
                <a:uLnTx/>
                <a:uFillTx/>
                <a:latin typeface="Calibri"/>
                <a:ea typeface="+mn-ea"/>
                <a:cs typeface="+mn-cs"/>
              </a:rPr>
              <a:t>Arek</a:t>
            </a:r>
            <a:r>
              <a:rPr kumimoji="0" lang="sv-SE" sz="1400" b="0" i="0" u="none" strike="noStrike" kern="1200" cap="none" spc="0" normalizeH="0" baseline="0" noProof="0" dirty="0">
                <a:ln>
                  <a:noFill/>
                </a:ln>
                <a:solidFill>
                  <a:srgbClr val="002F5F"/>
                </a:solidFill>
                <a:effectLst/>
                <a:uLnTx/>
                <a:uFillTx/>
                <a:latin typeface="Calibri"/>
                <a:ea typeface="+mn-ea"/>
                <a:cs typeface="+mn-cs"/>
              </a:rPr>
              <a:t> </a:t>
            </a:r>
            <a:r>
              <a:rPr kumimoji="0" lang="sv-SE" sz="1400" b="0" i="0" u="none" strike="noStrike" kern="1200" cap="none" spc="0" normalizeH="0" baseline="0" noProof="0" dirty="0" err="1">
                <a:ln>
                  <a:noFill/>
                </a:ln>
                <a:solidFill>
                  <a:srgbClr val="002F5F"/>
                </a:solidFill>
                <a:effectLst/>
                <a:uLnTx/>
                <a:uFillTx/>
                <a:latin typeface="Calibri"/>
                <a:ea typeface="+mn-ea"/>
                <a:cs typeface="+mn-cs"/>
              </a:rPr>
              <a:t>Socha</a:t>
            </a:r>
            <a:r>
              <a:rPr kumimoji="0" lang="sv-SE" sz="1400" b="0" i="0" u="none" strike="noStrike" kern="1200" cap="none" spc="0" normalizeH="0" baseline="0" noProof="0" dirty="0">
                <a:ln>
                  <a:noFill/>
                </a:ln>
                <a:solidFill>
                  <a:srgbClr val="002F5F"/>
                </a:solidFill>
                <a:effectLst/>
                <a:uLnTx/>
                <a:uFillTx/>
                <a:latin typeface="Calibri"/>
                <a:ea typeface="+mn-ea"/>
                <a:cs typeface="+mn-cs"/>
              </a:rPr>
              <a:t> från </a:t>
            </a:r>
            <a:r>
              <a:rPr kumimoji="0" lang="sv-SE" sz="1400" b="0" i="0" u="none" strike="noStrike" kern="1200" cap="none" spc="0" normalizeH="0" baseline="0" noProof="0" dirty="0" err="1">
                <a:ln>
                  <a:noFill/>
                </a:ln>
                <a:solidFill>
                  <a:srgbClr val="002F5F"/>
                </a:solidFill>
                <a:effectLst/>
                <a:uLnTx/>
                <a:uFillTx/>
                <a:latin typeface="Calibri"/>
                <a:ea typeface="+mn-ea"/>
                <a:cs typeface="+mn-cs"/>
              </a:rPr>
              <a:t>Pixabay</a:t>
            </a:r>
            <a:r>
              <a:rPr kumimoji="0" lang="sv-SE" sz="1400" b="0" i="0" u="none" strike="noStrike" kern="1200" cap="none" spc="0" normalizeH="0" baseline="0" noProof="0" dirty="0">
                <a:ln>
                  <a:noFill/>
                </a:ln>
                <a:solidFill>
                  <a:srgbClr val="002F5F"/>
                </a:solidFill>
                <a:effectLst/>
                <a:uLnTx/>
                <a:uFillTx/>
                <a:latin typeface="Calibri"/>
                <a:ea typeface="+mn-ea"/>
                <a:cs typeface="+mn-cs"/>
              </a:rPr>
              <a:t> </a:t>
            </a:r>
          </a:p>
        </p:txBody>
      </p:sp>
      <p:sp>
        <p:nvSpPr>
          <p:cNvPr id="6" name="Rektangel 5">
            <a:extLst>
              <a:ext uri="{FF2B5EF4-FFF2-40B4-BE49-F238E27FC236}">
                <a16:creationId xmlns:a16="http://schemas.microsoft.com/office/drawing/2014/main" id="{6E387037-A95B-89B1-BB37-C8EF119DB542}"/>
              </a:ext>
            </a:extLst>
          </p:cNvPr>
          <p:cNvSpPr/>
          <p:nvPr/>
        </p:nvSpPr>
        <p:spPr>
          <a:xfrm>
            <a:off x="5986187" y="4549676"/>
            <a:ext cx="4637291" cy="138499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002F5F"/>
                </a:solidFill>
                <a:effectLst/>
                <a:uLnTx/>
                <a:uFillTx/>
                <a:latin typeface="Calibri"/>
                <a:ea typeface="+mn-ea"/>
                <a:cs typeface="+mn-cs"/>
              </a:rPr>
              <a:t>“I support Open Access but I want to publish with a high-ranking</a:t>
            </a:r>
            <a:r>
              <a:rPr lang="en-US" sz="2800" b="1" i="1" dirty="0">
                <a:solidFill>
                  <a:srgbClr val="002F5F"/>
                </a:solidFill>
                <a:latin typeface="Calibri"/>
              </a:rPr>
              <a:t> </a:t>
            </a:r>
            <a:r>
              <a:rPr kumimoji="0" lang="en-US" sz="2800" b="1" i="1" u="none" strike="noStrike" kern="1200" cap="none" spc="0" normalizeH="0" baseline="0" noProof="0" dirty="0">
                <a:ln>
                  <a:noFill/>
                </a:ln>
                <a:solidFill>
                  <a:srgbClr val="002F5F"/>
                </a:solidFill>
                <a:effectLst/>
                <a:uLnTx/>
                <a:uFillTx/>
                <a:latin typeface="Calibri"/>
                <a:ea typeface="+mn-ea"/>
                <a:cs typeface="+mn-cs"/>
              </a:rPr>
              <a:t>publisher.”</a:t>
            </a:r>
          </a:p>
        </p:txBody>
      </p:sp>
    </p:spTree>
    <p:extLst>
      <p:ext uri="{BB962C8B-B14F-4D97-AF65-F5344CB8AC3E}">
        <p14:creationId xmlns:p14="http://schemas.microsoft.com/office/powerpoint/2010/main" val="5629300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2F5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SU Olivkvist">
  <a:themeElements>
    <a:clrScheme name="SU">
      <a:dk1>
        <a:srgbClr val="002F5F"/>
      </a:dk1>
      <a:lt1>
        <a:srgbClr val="FFFFFF"/>
      </a:lt1>
      <a:dk2>
        <a:srgbClr val="002F5F"/>
      </a:dk2>
      <a:lt2>
        <a:srgbClr val="808080"/>
      </a:lt2>
      <a:accent1>
        <a:srgbClr val="A3A86B"/>
      </a:accent1>
      <a:accent2>
        <a:srgbClr val="ACDEE6"/>
      </a:accent2>
      <a:accent3>
        <a:srgbClr val="9BB2CE"/>
      </a:accent3>
      <a:accent4>
        <a:srgbClr val="D95E00"/>
      </a:accent4>
      <a:accent5>
        <a:srgbClr val="DADCC3"/>
      </a:accent5>
      <a:accent6>
        <a:srgbClr val="FF9B4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1438</TotalTime>
  <Words>1153</Words>
  <Application>Microsoft Office PowerPoint</Application>
  <PresentationFormat>Bredbild</PresentationFormat>
  <Paragraphs>104</Paragraphs>
  <Slides>12</Slides>
  <Notes>12</Notes>
  <HiddenSlides>0</HiddenSlides>
  <MMClips>0</MMClips>
  <ScaleCrop>false</ScaleCrop>
  <HeadingPairs>
    <vt:vector size="6" baseType="variant">
      <vt:variant>
        <vt:lpstr>Använt teckensnitt</vt:lpstr>
      </vt:variant>
      <vt:variant>
        <vt:i4>5</vt:i4>
      </vt:variant>
      <vt:variant>
        <vt:lpstr>Tema</vt:lpstr>
      </vt:variant>
      <vt:variant>
        <vt:i4>3</vt:i4>
      </vt:variant>
      <vt:variant>
        <vt:lpstr>Bildrubriker</vt:lpstr>
      </vt:variant>
      <vt:variant>
        <vt:i4>12</vt:i4>
      </vt:variant>
    </vt:vector>
  </HeadingPairs>
  <TitlesOfParts>
    <vt:vector size="20" baseType="lpstr">
      <vt:lpstr>Arial</vt:lpstr>
      <vt:lpstr>Calibri</vt:lpstr>
      <vt:lpstr>Calibri Light</vt:lpstr>
      <vt:lpstr>Verdana</vt:lpstr>
      <vt:lpstr>Wingdings</vt:lpstr>
      <vt:lpstr>Office Theme</vt:lpstr>
      <vt:lpstr>1_Office Theme</vt:lpstr>
      <vt:lpstr>SU Olivkvist</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Uncertain future paths </vt:lpstr>
      <vt:lpstr>PowerPoint-presentation</vt:lpstr>
      <vt:lpstr>PowerPoint-presentation</vt:lpstr>
      <vt:lpstr>Thank you! – 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Christina Lenz</cp:lastModifiedBy>
  <cp:revision>186</cp:revision>
  <dcterms:created xsi:type="dcterms:W3CDTF">2024-04-12T08:07:25Z</dcterms:created>
  <dcterms:modified xsi:type="dcterms:W3CDTF">2025-05-22T05:17:05Z</dcterms:modified>
</cp:coreProperties>
</file>