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</p:sldMasterIdLst>
  <p:notesMasterIdLst>
    <p:notesMasterId r:id="rId61"/>
  </p:notesMasterIdLst>
  <p:sldIdLst>
    <p:sldId id="264" r:id="rId2"/>
    <p:sldId id="1507" r:id="rId3"/>
    <p:sldId id="1505" r:id="rId4"/>
    <p:sldId id="1494" r:id="rId5"/>
    <p:sldId id="1789" r:id="rId6"/>
    <p:sldId id="1788" r:id="rId7"/>
    <p:sldId id="1510" r:id="rId8"/>
    <p:sldId id="1528" r:id="rId9"/>
    <p:sldId id="1784" r:id="rId10"/>
    <p:sldId id="1827" r:id="rId11"/>
    <p:sldId id="1823" r:id="rId12"/>
    <p:sldId id="1787" r:id="rId13"/>
    <p:sldId id="1785" r:id="rId14"/>
    <p:sldId id="1790" r:id="rId15"/>
    <p:sldId id="1824" r:id="rId16"/>
    <p:sldId id="1812" r:id="rId17"/>
    <p:sldId id="1810" r:id="rId18"/>
    <p:sldId id="1811" r:id="rId19"/>
    <p:sldId id="1822" r:id="rId20"/>
    <p:sldId id="1813" r:id="rId21"/>
    <p:sldId id="1803" r:id="rId22"/>
    <p:sldId id="1498" r:id="rId23"/>
    <p:sldId id="1497" r:id="rId24"/>
    <p:sldId id="1828" r:id="rId25"/>
    <p:sldId id="1501" r:id="rId26"/>
    <p:sldId id="1499" r:id="rId27"/>
    <p:sldId id="1829" r:id="rId28"/>
    <p:sldId id="1509" r:id="rId29"/>
    <p:sldId id="1818" r:id="rId30"/>
    <p:sldId id="1676" r:id="rId31"/>
    <p:sldId id="1673" r:id="rId32"/>
    <p:sldId id="1795" r:id="rId33"/>
    <p:sldId id="1796" r:id="rId34"/>
    <p:sldId id="1422" r:id="rId35"/>
    <p:sldId id="1535" r:id="rId36"/>
    <p:sldId id="1529" r:id="rId37"/>
    <p:sldId id="1597" r:id="rId38"/>
    <p:sldId id="1617" r:id="rId39"/>
    <p:sldId id="1512" r:id="rId40"/>
    <p:sldId id="1564" r:id="rId41"/>
    <p:sldId id="1805" r:id="rId42"/>
    <p:sldId id="1817" r:id="rId43"/>
    <p:sldId id="1798" r:id="rId44"/>
    <p:sldId id="1814" r:id="rId45"/>
    <p:sldId id="1815" r:id="rId46"/>
    <p:sldId id="1775" r:id="rId47"/>
    <p:sldId id="1636" r:id="rId48"/>
    <p:sldId id="1830" r:id="rId49"/>
    <p:sldId id="1802" r:id="rId50"/>
    <p:sldId id="1611" r:id="rId51"/>
    <p:sldId id="1612" r:id="rId52"/>
    <p:sldId id="1806" r:id="rId53"/>
    <p:sldId id="1825" r:id="rId54"/>
    <p:sldId id="1826" r:id="rId55"/>
    <p:sldId id="1610" r:id="rId56"/>
    <p:sldId id="1620" r:id="rId57"/>
    <p:sldId id="268" r:id="rId58"/>
    <p:sldId id="1816" r:id="rId59"/>
    <p:sldId id="269" r:id="rId60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FC22EC"/>
    <a:srgbClr val="FFC000"/>
    <a:srgbClr val="00305E"/>
    <a:srgbClr val="4472C4"/>
    <a:srgbClr val="4FA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39" autoAdjust="0"/>
    <p:restoredTop sz="94660"/>
  </p:normalViewPr>
  <p:slideViewPr>
    <p:cSldViewPr snapToGrid="0">
      <p:cViewPr>
        <p:scale>
          <a:sx n="82" d="100"/>
          <a:sy n="82" d="100"/>
        </p:scale>
        <p:origin x="749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4A912-7134-43E1-981A-50CA37BCA066}" type="datetimeFigureOut">
              <a:rPr lang="LID4096" smtClean="0"/>
              <a:t>06/25/2025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E3B43-47F2-4576-8F46-617EC74A57D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5171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272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BAA3C-31A5-B80E-7584-6D9B7AF92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651E08-53F8-6518-1952-E7C5D98C5F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311552-A570-9059-CEBD-81666AEF31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A128B6-FB7A-DB53-5BD5-1F4DBC9C6D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6414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83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332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BDC20-9AC0-6C36-39D9-A26D84C9D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D67D49-C74A-3B8E-F29F-31CFD329E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618F7F-92AF-CB78-F888-68AE5E2F49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2EBDED-25C7-CFB4-76D7-6CB17EE6A0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5618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tif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ABC6E-8946-93B1-DA7F-D642A2FD0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348" y="2638991"/>
            <a:ext cx="9127958" cy="1923484"/>
          </a:xfrm>
        </p:spPr>
        <p:txBody>
          <a:bodyPr anchor="b"/>
          <a:lstStyle>
            <a:lvl1pPr>
              <a:defRPr sz="6000" b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69D34-58C5-177A-5800-433B02088A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3348" y="4589464"/>
            <a:ext cx="8097386" cy="958408"/>
          </a:xfrm>
        </p:spPr>
        <p:txBody>
          <a:bodyPr/>
          <a:lstStyle>
            <a:lvl1pPr marL="0" indent="0">
              <a:buNone/>
              <a:defRPr sz="24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65BEC-60E4-73E1-F5D5-F1AAB9D37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9F11A-566E-F623-8262-9C4F0D437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ABEA5-E68D-9FBD-6AF9-CA6F31BA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Grafik 4">
            <a:extLst>
              <a:ext uri="{FF2B5EF4-FFF2-40B4-BE49-F238E27FC236}">
                <a16:creationId xmlns:a16="http://schemas.microsoft.com/office/drawing/2014/main" id="{B153584F-B524-2DB6-BDBE-C54261AB86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427427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CEB32EEF-E7F9-ADD5-D92D-7C5294AC888D}"/>
              </a:ext>
            </a:extLst>
          </p:cNvPr>
          <p:cNvSpPr/>
          <p:nvPr userDrawn="1"/>
        </p:nvSpPr>
        <p:spPr>
          <a:xfrm>
            <a:off x="427427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C72B9D-5278-6516-9518-DA51D97579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56758" y="789305"/>
            <a:ext cx="2523494" cy="847735"/>
          </a:xfrm>
          <a:prstGeom prst="rect">
            <a:avLst/>
          </a:prstGeom>
        </p:spPr>
      </p:pic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927DCA2-9D43-B401-9834-503B7B514DA3}"/>
              </a:ext>
            </a:extLst>
          </p:cNvPr>
          <p:cNvSpPr/>
          <p:nvPr userDrawn="1"/>
        </p:nvSpPr>
        <p:spPr>
          <a:xfrm>
            <a:off x="4287898" y="1843405"/>
            <a:ext cx="409574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16" name="Grafik 7">
            <a:extLst>
              <a:ext uri="{FF2B5EF4-FFF2-40B4-BE49-F238E27FC236}">
                <a16:creationId xmlns:a16="http://schemas.microsoft.com/office/drawing/2014/main" id="{9DD0816B-E362-6EC5-4A84-820EC4494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7" name="Grafik 5">
            <a:extLst>
              <a:ext uri="{FF2B5EF4-FFF2-40B4-BE49-F238E27FC236}">
                <a16:creationId xmlns:a16="http://schemas.microsoft.com/office/drawing/2014/main" id="{94FDBDD6-DD96-B7F4-CCEB-F8FE2FCF54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18" name="Grafik 10">
            <a:extLst>
              <a:ext uri="{FF2B5EF4-FFF2-40B4-BE49-F238E27FC236}">
                <a16:creationId xmlns:a16="http://schemas.microsoft.com/office/drawing/2014/main" id="{F0EBE35F-6461-6E62-5EDF-747C160C93D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06673F-19A3-E34F-C2A2-69620B02B9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377391" y="867736"/>
            <a:ext cx="1112027" cy="847734"/>
          </a:xfrm>
          <a:prstGeom prst="rect">
            <a:avLst/>
          </a:prstGeom>
        </p:spPr>
      </p:pic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4AAB10B7-5390-2B3E-7CAD-AA25949C0826}"/>
              </a:ext>
            </a:extLst>
          </p:cNvPr>
          <p:cNvSpPr/>
          <p:nvPr userDrawn="1"/>
        </p:nvSpPr>
        <p:spPr>
          <a:xfrm>
            <a:off x="9284322" y="18434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</p:spTree>
    <p:extLst>
      <p:ext uri="{BB962C8B-B14F-4D97-AF65-F5344CB8AC3E}">
        <p14:creationId xmlns:p14="http://schemas.microsoft.com/office/powerpoint/2010/main" val="165807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509685" cy="7576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44991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6A75-A8B3-C3E1-1DF0-49E36B91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5E583-EEFA-DE14-BECC-D6DC592B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5FC2C-00F2-0019-9A0E-EE02075C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7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825625"/>
            <a:ext cx="5351603" cy="41056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6A75-A8B3-C3E1-1DF0-49E36B91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5E583-EEFA-DE14-BECC-D6DC592B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5FC2C-00F2-0019-9A0E-EE02075C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508932-E1ED-73ED-A1E2-C073DD72DC0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9743" y="1825625"/>
            <a:ext cx="5351603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645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1" y="1825625"/>
            <a:ext cx="3482639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56A75-A8B3-C3E1-1DF0-49E36B914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5E583-EEFA-DE14-BECC-D6DC592B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5FC2C-00F2-0019-9A0E-EE02075C6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508932-E1ED-73ED-A1E2-C073DD72DC0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889139" y="1825625"/>
            <a:ext cx="3482639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8F53D0E-1635-367F-8509-49B0189A854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00357" y="1825625"/>
            <a:ext cx="3482639" cy="41056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9830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69218694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7">
            <a:extLst>
              <a:ext uri="{FF2B5EF4-FFF2-40B4-BE49-F238E27FC236}">
                <a16:creationId xmlns:a16="http://schemas.microsoft.com/office/drawing/2014/main" id="{32E04848-2267-62CA-5466-9281B160220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926201-3F7E-1509-D0DF-F0F1CFDBA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6057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B4266-562E-96B0-5028-47A784750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920" y="1825625"/>
            <a:ext cx="11075880" cy="4108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feld 3">
            <a:extLst>
              <a:ext uri="{FF2B5EF4-FFF2-40B4-BE49-F238E27FC236}">
                <a16:creationId xmlns:a16="http://schemas.microsoft.com/office/drawing/2014/main" id="{E88AB7C5-4E60-EBA9-10E2-3D4AA46069AC}"/>
              </a:ext>
            </a:extLst>
          </p:cNvPr>
          <p:cNvSpPr/>
          <p:nvPr userDrawn="1"/>
        </p:nvSpPr>
        <p:spPr>
          <a:xfrm>
            <a:off x="1855679" y="6086366"/>
            <a:ext cx="147888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LLMs Bio-Image Analysis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Helmholtz Imaging </a:t>
            </a:r>
            <a:r>
              <a:rPr lang="de-DE" sz="1000" b="0" strike="noStrike" spc="-1" dirty="0" err="1">
                <a:solidFill>
                  <a:srgbClr val="727879"/>
                </a:solidFill>
                <a:latin typeface="Open Sans"/>
                <a:ea typeface="DejaVu Sans"/>
              </a:rPr>
              <a:t>Conf</a:t>
            </a: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.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June 25th 2025</a:t>
            </a:r>
          </a:p>
        </p:txBody>
      </p:sp>
      <p:sp>
        <p:nvSpPr>
          <p:cNvPr id="8" name="Gerade Verbindung 14">
            <a:extLst>
              <a:ext uri="{FF2B5EF4-FFF2-40B4-BE49-F238E27FC236}">
                <a16:creationId xmlns:a16="http://schemas.microsoft.com/office/drawing/2014/main" id="{F7EAF5E9-9E46-5690-7E71-BB5AE79E3657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A27115-E516-0DDA-CA24-0FCA1343EDF2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" name="Grafik 10">
            <a:extLst>
              <a:ext uri="{FF2B5EF4-FFF2-40B4-BE49-F238E27FC236}">
                <a16:creationId xmlns:a16="http://schemas.microsoft.com/office/drawing/2014/main" id="{DF28B6C6-C1E1-F47A-42E5-67B13618D6B6}"/>
              </a:ext>
            </a:extLst>
          </p:cNvPr>
          <p:cNvPicPr/>
          <p:nvPr userDrawn="1"/>
        </p:nvPicPr>
        <p:blipFill>
          <a:blip r:embed="rId8">
            <a:alphaModFix amt="80000"/>
          </a:blip>
          <a:stretch/>
        </p:blipFill>
        <p:spPr>
          <a:xfrm rot="11023800">
            <a:off x="10602115" y="-10990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2" name="Grafik 19">
            <a:extLst>
              <a:ext uri="{FF2B5EF4-FFF2-40B4-BE49-F238E27FC236}">
                <a16:creationId xmlns:a16="http://schemas.microsoft.com/office/drawing/2014/main" id="{9F9919AD-AFCB-DEA4-3D14-1068AE25842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13" name="Grafik 21">
            <a:extLst>
              <a:ext uri="{FF2B5EF4-FFF2-40B4-BE49-F238E27FC236}">
                <a16:creationId xmlns:a16="http://schemas.microsoft.com/office/drawing/2014/main" id="{25139AC6-C2D6-FE54-4F9C-A34E514282FB}"/>
              </a:ext>
            </a:extLst>
          </p:cNvPr>
          <p:cNvPicPr/>
          <p:nvPr userDrawn="1"/>
        </p:nvPicPr>
        <p:blipFill>
          <a:blip r:embed="rId10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  <p:pic>
        <p:nvPicPr>
          <p:cNvPr id="14" name="Grafik 4">
            <a:extLst>
              <a:ext uri="{FF2B5EF4-FFF2-40B4-BE49-F238E27FC236}">
                <a16:creationId xmlns:a16="http://schemas.microsoft.com/office/drawing/2014/main" id="{FC6A45BB-BB7A-BBA8-7B3E-52CE94EA5836}"/>
              </a:ext>
            </a:extLst>
          </p:cNvPr>
          <p:cNvPicPr/>
          <p:nvPr userDrawn="1"/>
        </p:nvPicPr>
        <p:blipFill>
          <a:blip r:embed="rId11"/>
          <a:stretch/>
        </p:blipFill>
        <p:spPr>
          <a:xfrm>
            <a:off x="-159840" y="-198000"/>
            <a:ext cx="1204920" cy="1625760"/>
          </a:xfrm>
          <a:prstGeom prst="rect">
            <a:avLst/>
          </a:prstGeom>
          <a:ln w="0">
            <a:noFill/>
          </a:ln>
        </p:spPr>
      </p:pic>
      <p:pic>
        <p:nvPicPr>
          <p:cNvPr id="15" name="Grafik 5">
            <a:extLst>
              <a:ext uri="{FF2B5EF4-FFF2-40B4-BE49-F238E27FC236}">
                <a16:creationId xmlns:a16="http://schemas.microsoft.com/office/drawing/2014/main" id="{0268E671-5E31-7536-8FF6-EA123A5E8E58}"/>
              </a:ext>
            </a:extLst>
          </p:cNvPr>
          <p:cNvPicPr/>
          <p:nvPr userDrawn="1"/>
        </p:nvPicPr>
        <p:blipFill>
          <a:blip r:embed="rId12"/>
          <a:stretch/>
        </p:blipFill>
        <p:spPr>
          <a:xfrm>
            <a:off x="10885435" y="32040"/>
            <a:ext cx="2710800" cy="2680200"/>
          </a:xfrm>
          <a:prstGeom prst="rect">
            <a:avLst/>
          </a:prstGeom>
          <a:ln w="0">
            <a:noFill/>
          </a:ln>
        </p:spPr>
      </p:pic>
      <p:sp>
        <p:nvSpPr>
          <p:cNvPr id="16" name="Rechteck 12">
            <a:extLst>
              <a:ext uri="{FF2B5EF4-FFF2-40B4-BE49-F238E27FC236}">
                <a16:creationId xmlns:a16="http://schemas.microsoft.com/office/drawing/2014/main" id="{FFFAF923-D4FA-47C4-2D9A-0C40C99E8E01}"/>
              </a:ext>
            </a:extLst>
          </p:cNvPr>
          <p:cNvSpPr/>
          <p:nvPr userDrawn="1"/>
        </p:nvSpPr>
        <p:spPr>
          <a:xfrm>
            <a:off x="0" y="980640"/>
            <a:ext cx="12189960" cy="5875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123447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9" r:id="rId2"/>
    <p:sldLayoutId id="2147483691" r:id="rId3"/>
    <p:sldLayoutId id="2147483692" r:id="rId4"/>
    <p:sldLayoutId id="214748369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00305E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hyperlink" Target="https://doi.org/10.5281/zenodo.15735577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scads.github.io/generative-ai-notebooks/80_benchmarking_llms/20_vision_models.html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scads.github.io/generative-ai-notebooks/81_benchmarking_vlms_counting/limits_of_vision-gpt.html" TargetMode="External"/><Relationship Id="rId5" Type="http://schemas.openxmlformats.org/officeDocument/2006/relationships/hyperlink" Target="https://scads.github.io/generative-ai-notebooks/81_benchmarking_vlms_counting/limits_of_vision-claude.html" TargetMode="External"/><Relationship Id="rId4" Type="http://schemas.openxmlformats.org/officeDocument/2006/relationships/hyperlink" Target="https://scads.github.io/generative-ai-notebooks/81_benchmarking_vlms_counting/limits_of_vision_moondream_bb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scads.github.io/generative-ai-notebooks/81_benchmarking_vlms_counting/limits_of_vision_moondream.html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scads.github.io/generative-ai-notebooks/47_vision/40_vlms_guessing_segmentation_alg.html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11" Type="http://schemas.openxmlformats.org/officeDocument/2006/relationships/hyperlink" Target="https://scads.github.io/generative-ai-notebooks/47_vision/40_vlms_guessing_segmentation_alg.html" TargetMode="External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11" Type="http://schemas.openxmlformats.org/officeDocument/2006/relationships/hyperlink" Target="https://scads.github.io/generative-ai-notebooks/47_vision/40_vlms_guessing_segmentation_alg.html" TargetMode="External"/><Relationship Id="rId5" Type="http://schemas.openxmlformats.org/officeDocument/2006/relationships/image" Target="../media/image34.png"/><Relationship Id="rId10" Type="http://schemas.openxmlformats.org/officeDocument/2006/relationships/image" Target="../media/image44.png"/><Relationship Id="rId4" Type="http://schemas.openxmlformats.org/officeDocument/2006/relationships/image" Target="../media/image33.png"/><Relationship Id="rId9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hyperlink" Target="https://github.com/ScaDS/BIDS-lecture-2025/blob/main/07b_dl_segmentation/cellpose-sam.ipynb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11" Type="http://schemas.openxmlformats.org/officeDocument/2006/relationships/hyperlink" Target="https://www.biorxiv.org/content/10.1101/2025.04.28.651001v1" TargetMode="External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58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7.03374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1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56.png"/><Relationship Id="rId7" Type="http://schemas.openxmlformats.org/officeDocument/2006/relationships/image" Target="../media/image6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hyperlink" Target="https://github.com/haesleinhuepf/human-eval-bia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hyperlink" Target="https://www.biorxiv.org/content/10.1101/2024.04.19.590278v1" TargetMode="External"/><Relationship Id="rId7" Type="http://schemas.openxmlformats.org/officeDocument/2006/relationships/image" Target="../media/image6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hyperlink" Target="https://github.com/haesleinhuepf/human-eval-bia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1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hyperlink" Target="https://github.com/haesleinhuepf/human-eval-bia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iorxiv.org/content/10.1101/2024.04.19.590278v1" TargetMode="External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11" Type="http://schemas.openxmlformats.org/officeDocument/2006/relationships/image" Target="../media/image61.png"/><Relationship Id="rId5" Type="http://schemas.openxmlformats.org/officeDocument/2006/relationships/image" Target="../media/image71.png"/><Relationship Id="rId10" Type="http://schemas.openxmlformats.org/officeDocument/2006/relationships/hyperlink" Target="https://www.ebi.ac.uk/bioimage-archive/galleries/S-BIAD634-ai.html" TargetMode="External"/><Relationship Id="rId4" Type="http://schemas.openxmlformats.org/officeDocument/2006/relationships/image" Target="../media/image70.png"/><Relationship Id="rId9" Type="http://schemas.openxmlformats.org/officeDocument/2006/relationships/hyperlink" Target="https://github.com/haesleinhuepf/human-eval-bia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75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5" Type="http://schemas.openxmlformats.org/officeDocument/2006/relationships/image" Target="../media/image61.png"/><Relationship Id="rId4" Type="http://schemas.openxmlformats.org/officeDocument/2006/relationships/hyperlink" Target="https://www.ebi.ac.uk/bioimage-archive/galleries/S-BIAD634-ai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3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7.png"/><Relationship Id="rId4" Type="http://schemas.openxmlformats.org/officeDocument/2006/relationships/hyperlink" Target="https://github.com/haesleinhuepf/human-eval-bia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hyperlink" Target="https://github.com/haesleinhuepf/bia-bob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s://github.com/haesleinhuepf/bia-bob/blob/main/demo/generate_notebooks.ipynb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3.png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/blob/main/demo/generate_notebooks.ipynb" TargetMode="External"/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hyperlink" Target="https://scads.github.io/generative-ai-notebooks/50_code_generation/25_vision-microscopy-hints.html" TargetMode="Externa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2.gif"/><Relationship Id="rId5" Type="http://schemas.openxmlformats.org/officeDocument/2006/relationships/image" Target="../media/image90.png"/><Relationship Id="rId4" Type="http://schemas.openxmlformats.org/officeDocument/2006/relationships/image" Target="../media/image8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hyperlink" Target="https://github.com/haesleinhuepf/bia-bob/blob/main/src/bia_bob/suggestions/_scikit_image.py" TargetMode="Externa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ithub.com/haesleinhuepf/unprompted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7" Type="http://schemas.openxmlformats.org/officeDocument/2006/relationships/image" Target="../media/image9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swebench.com/" TargetMode="External"/><Relationship Id="rId5" Type="http://schemas.openxmlformats.org/officeDocument/2006/relationships/image" Target="../media/image97.png"/><Relationship Id="rId4" Type="http://schemas.openxmlformats.org/officeDocument/2006/relationships/hyperlink" Target="https://arxiv.org/abs/2310.06770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3588-025-00781-1" TargetMode="External"/><Relationship Id="rId2" Type="http://schemas.openxmlformats.org/officeDocument/2006/relationships/hyperlink" Target="https://github.com/haesleinhuepf/git-bob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hyperlink" Target="https://github.com/NFDI4BIOIMAGE/training/issues/250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ithub.com/haesleinhuepf/stackview/issues/79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10" Type="http://schemas.openxmlformats.org/officeDocument/2006/relationships/hyperlink" Target="https://github.com/haesleinhuepf/git-bob-playground/issues/241" TargetMode="External"/><Relationship Id="rId4" Type="http://schemas.openxmlformats.org/officeDocument/2006/relationships/image" Target="../media/image108.png"/><Relationship Id="rId9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4.png"/><Relationship Id="rId5" Type="http://schemas.openxmlformats.org/officeDocument/2006/relationships/hyperlink" Target="https://www.nature.com/articles/s41592-024-02370-y" TargetMode="External"/><Relationship Id="rId4" Type="http://schemas.openxmlformats.org/officeDocument/2006/relationships/hyperlink" Target="https://bioimage.io/chat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nature.com/articles/s41592-024-02310-w" TargetMode="External"/><Relationship Id="rId5" Type="http://schemas.openxmlformats.org/officeDocument/2006/relationships/hyperlink" Target="https://github.com/royerlab/napari-chatgpt" TargetMode="External"/><Relationship Id="rId4" Type="http://schemas.openxmlformats.org/officeDocument/2006/relationships/image" Target="../media/image11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x.com/MicrobiomDigest/status/1825963342822793400" TargetMode="External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hyperlink" Target="https://www.dfg.de/resource/blob/289676/89c03e7a7a8a024093602995974832f9/230921-statement-executive-committee-ki-ai-data.pdf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lmholtz.de/assets/helmholtz_gemeinschaft/Downloads/Helmholtz_Recommendations_on_use_of_AI_Version_1.0.pdf" TargetMode="External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lmholtz.de/assets/helmholtz_gemeinschaft/Downloads/Helmholtz_Recommendations_on_use_of_AI_Version_1.0.pdf" TargetMode="External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?tab=readme-ov-file#using-custom-endpoints" TargetMode="External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hyperlink" Target="https://helmholtz-blablador.fz-juelich.de/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haesleinhuepf.github.io/BioImageAnalysisNotebooks/" TargetMode="External"/><Relationship Id="rId2" Type="http://schemas.openxmlformats.org/officeDocument/2006/relationships/hyperlink" Target="https://scads.github.io/generative-ai-notebook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image.sc/" TargetMode="External"/><Relationship Id="rId2" Type="http://schemas.openxmlformats.org/officeDocument/2006/relationships/hyperlink" Target="https://nfdi4bioimage.de/help-desk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lobias.org/about-globias/globias-association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2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26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4.png"/><Relationship Id="rId5" Type="http://schemas.openxmlformats.org/officeDocument/2006/relationships/image" Target="../media/image127.jpeg"/><Relationship Id="rId10" Type="http://schemas.openxmlformats.org/officeDocument/2006/relationships/hyperlink" Target="https://doi.org/10.5281/zenodo.15735577" TargetMode="External"/><Relationship Id="rId4" Type="http://schemas.openxmlformats.org/officeDocument/2006/relationships/image" Target="../media/image10.gif"/><Relationship Id="rId9" Type="http://schemas.openxmlformats.org/officeDocument/2006/relationships/image" Target="../media/image12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80_benchmarking_llms/20_vision_models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80_benchmarking_llms/20_vision_models.html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27ADB-B651-0286-3128-E1C076022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7" y="2665980"/>
            <a:ext cx="7225801" cy="1923484"/>
          </a:xfrm>
        </p:spPr>
        <p:txBody>
          <a:bodyPr>
            <a:noAutofit/>
          </a:bodyPr>
          <a:lstStyle/>
          <a:p>
            <a:r>
              <a:rPr lang="en-US" sz="4400" dirty="0"/>
              <a:t>Large Language Models for Bio-Image Data Science</a:t>
            </a:r>
            <a:endParaRPr lang="LID4096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473E7F-ECBB-487E-A15D-CBF02EE01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E22677-115C-334B-D53A-BE3F9D4E12A8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  <p:pic>
        <p:nvPicPr>
          <p:cNvPr id="4" name="Picture 3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79E36535-E86F-BF92-D6D6-BA5C0EF41C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063" y="6133154"/>
            <a:ext cx="1655491" cy="64646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8144EC2-8BF2-6959-94B1-EC4673E06435}"/>
              </a:ext>
            </a:extLst>
          </p:cNvPr>
          <p:cNvSpPr txBox="1">
            <a:spLocks/>
          </p:cNvSpPr>
          <p:nvPr/>
        </p:nvSpPr>
        <p:spPr>
          <a:xfrm rot="559866">
            <a:off x="520357" y="2502967"/>
            <a:ext cx="1873796" cy="10450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4400" dirty="0">
                <a:solidFill>
                  <a:srgbClr val="70AD47"/>
                </a:solidFill>
              </a:rPr>
              <a:t>Vision</a:t>
            </a:r>
            <a:endParaRPr lang="LID4096" sz="3200" dirty="0">
              <a:solidFill>
                <a:srgbClr val="70AD47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3BC7512-91FF-9674-71AB-4B1C19304A75}"/>
              </a:ext>
            </a:extLst>
          </p:cNvPr>
          <p:cNvCxnSpPr>
            <a:stCxn id="2" idx="1"/>
          </p:cNvCxnSpPr>
          <p:nvPr/>
        </p:nvCxnSpPr>
        <p:spPr>
          <a:xfrm>
            <a:off x="513347" y="3627722"/>
            <a:ext cx="1583242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BFA1693-EB57-0E89-0F0D-2BE54AC28974}"/>
              </a:ext>
            </a:extLst>
          </p:cNvPr>
          <p:cNvSpPr txBox="1"/>
          <p:nvPr/>
        </p:nvSpPr>
        <p:spPr>
          <a:xfrm>
            <a:off x="8841923" y="5693155"/>
            <a:ext cx="7873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4"/>
              </a:rPr>
              <a:t>https://doi.org/10.5281/zenodo.15735577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309015-BF26-CC83-7148-74D38A1FE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0309" y="2846830"/>
            <a:ext cx="2889737" cy="290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64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56A7E18-ED57-F6D0-0008-42EA643BC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5E2F2-5339-8E6B-0C26-193C992D3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38165-AC19-D675-52A2-C9DE7484C2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1" y="1362075"/>
            <a:ext cx="6078120" cy="4371976"/>
          </a:xfrm>
        </p:spPr>
        <p:txBody>
          <a:bodyPr/>
          <a:lstStyle/>
          <a:p>
            <a:r>
              <a:rPr lang="en-GB" sz="2400" dirty="0"/>
              <a:t>Now also possible using open-weight models (via </a:t>
            </a:r>
            <a:r>
              <a:rPr lang="en-GB" sz="2400" dirty="0" err="1"/>
              <a:t>ollama</a:t>
            </a:r>
            <a:r>
              <a:rPr lang="en-GB" sz="2400" dirty="0"/>
              <a:t>)</a:t>
            </a:r>
            <a:endParaRPr lang="en-US" sz="2400" dirty="0">
              <a:solidFill>
                <a:srgbClr val="51B02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521F07-A681-2681-63E3-3CBD434E8E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75F1EC2C-C831-0429-04F5-98F008CF4EE4}"/>
              </a:ext>
            </a:extLst>
          </p:cNvPr>
          <p:cNvSpPr/>
          <p:nvPr/>
        </p:nvSpPr>
        <p:spPr>
          <a:xfrm>
            <a:off x="10640038" y="2919549"/>
            <a:ext cx="1183855" cy="509451"/>
          </a:xfrm>
          <a:prstGeom prst="wedgeRectCallout">
            <a:avLst>
              <a:gd name="adj1" fmla="val -58074"/>
              <a:gd name="adj2" fmla="val 22756"/>
            </a:avLst>
          </a:prstGeom>
          <a:solidFill>
            <a:schemeClr val="bg1"/>
          </a:solidFill>
          <a:ln w="28575">
            <a:solidFill>
              <a:srgbClr val="70AD47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Baseline: Otsu-threshold</a:t>
            </a:r>
            <a:endParaRPr lang="LID4096" sz="1200" dirty="0">
              <a:solidFill>
                <a:schemeClr val="tx1"/>
              </a:solidFill>
            </a:endParaRPr>
          </a:p>
        </p:txBody>
      </p:sp>
      <p:sp>
        <p:nvSpPr>
          <p:cNvPr id="24" name="Speech Bubble: Rectangle 23">
            <a:extLst>
              <a:ext uri="{FF2B5EF4-FFF2-40B4-BE49-F238E27FC236}">
                <a16:creationId xmlns:a16="http://schemas.microsoft.com/office/drawing/2014/main" id="{EC646A94-DAC9-752E-784B-2D49D91DB4EF}"/>
              </a:ext>
            </a:extLst>
          </p:cNvPr>
          <p:cNvSpPr/>
          <p:nvPr/>
        </p:nvSpPr>
        <p:spPr>
          <a:xfrm>
            <a:off x="10640038" y="3559521"/>
            <a:ext cx="1183855" cy="692743"/>
          </a:xfrm>
          <a:prstGeom prst="wedgeRectCallout">
            <a:avLst>
              <a:gd name="adj1" fmla="val -58074"/>
              <a:gd name="adj2" fmla="val -25234"/>
            </a:avLst>
          </a:prstGeom>
          <a:solidFill>
            <a:schemeClr val="bg1"/>
          </a:solidFill>
          <a:ln w="28575">
            <a:solidFill>
              <a:srgbClr val="FC22EC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Baseline: Otsu-threshold, excl. borders</a:t>
            </a:r>
            <a:endParaRPr lang="LID4096" sz="12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5E339C-3F04-160C-7367-A6688FFCB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260" y="2065966"/>
            <a:ext cx="5871587" cy="384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680CD-2C31-F3C7-E583-507F04805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9D2AA-2120-F5C3-2CA4-8C433A405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9EF08-6421-D406-E7EC-9B14F0FBD1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1" y="1362075"/>
            <a:ext cx="6078120" cy="4371976"/>
          </a:xfrm>
        </p:spPr>
        <p:txBody>
          <a:bodyPr/>
          <a:lstStyle/>
          <a:p>
            <a:r>
              <a:rPr lang="en-US" sz="2400" dirty="0">
                <a:solidFill>
                  <a:srgbClr val="51B02F"/>
                </a:solidFill>
              </a:rPr>
              <a:t>Prompt-engineering also works </a:t>
            </a:r>
            <a:br>
              <a:rPr lang="en-US" sz="2400" dirty="0">
                <a:solidFill>
                  <a:srgbClr val="51B02F"/>
                </a:solidFill>
              </a:rPr>
            </a:br>
            <a:r>
              <a:rPr lang="en-US" sz="2400" dirty="0">
                <a:solidFill>
                  <a:srgbClr val="51B02F"/>
                </a:solidFill>
              </a:rPr>
              <a:t>with VLMS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C16FE6-8F31-CEBA-D6F9-D143493BEA31}"/>
              </a:ext>
            </a:extLst>
          </p:cNvPr>
          <p:cNvSpPr txBox="1"/>
          <p:nvPr/>
        </p:nvSpPr>
        <p:spPr>
          <a:xfrm>
            <a:off x="3594274" y="6179556"/>
            <a:ext cx="5115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https://scads.github.io/generative-ai-notebooks/80_benchmarking_llms/20_vision_models.html</a:t>
            </a:r>
            <a:r>
              <a:rPr lang="en-US" sz="14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CAA5EB-8651-618A-0282-58A4371773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A5179781-922C-9A50-F7CC-800FC26FA4F6}"/>
              </a:ext>
            </a:extLst>
          </p:cNvPr>
          <p:cNvSpPr/>
          <p:nvPr/>
        </p:nvSpPr>
        <p:spPr>
          <a:xfrm>
            <a:off x="4442035" y="3795543"/>
            <a:ext cx="1183855" cy="509451"/>
          </a:xfrm>
          <a:prstGeom prst="wedgeRectCallout">
            <a:avLst>
              <a:gd name="adj1" fmla="val 59716"/>
              <a:gd name="adj2" fmla="val 22756"/>
            </a:avLst>
          </a:prstGeom>
          <a:solidFill>
            <a:schemeClr val="bg1"/>
          </a:solidFill>
          <a:ln w="28575">
            <a:solidFill>
              <a:srgbClr val="70AD47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Baseline: Otsu-threshold</a:t>
            </a:r>
            <a:endParaRPr lang="LID4096" sz="1200" dirty="0">
              <a:solidFill>
                <a:schemeClr val="tx1"/>
              </a:solidFill>
            </a:endParaRPr>
          </a:p>
        </p:txBody>
      </p:sp>
      <p:sp>
        <p:nvSpPr>
          <p:cNvPr id="24" name="Speech Bubble: Rectangle 23">
            <a:extLst>
              <a:ext uri="{FF2B5EF4-FFF2-40B4-BE49-F238E27FC236}">
                <a16:creationId xmlns:a16="http://schemas.microsoft.com/office/drawing/2014/main" id="{16045D44-D4AF-1ABA-113F-C94D6377654D}"/>
              </a:ext>
            </a:extLst>
          </p:cNvPr>
          <p:cNvSpPr/>
          <p:nvPr/>
        </p:nvSpPr>
        <p:spPr>
          <a:xfrm>
            <a:off x="4442034" y="4374555"/>
            <a:ext cx="1183855" cy="692743"/>
          </a:xfrm>
          <a:prstGeom prst="wedgeRectCallout">
            <a:avLst>
              <a:gd name="adj1" fmla="val 59716"/>
              <a:gd name="adj2" fmla="val -20834"/>
            </a:avLst>
          </a:prstGeom>
          <a:solidFill>
            <a:schemeClr val="bg1"/>
          </a:solidFill>
          <a:ln w="28575">
            <a:solidFill>
              <a:srgbClr val="FC22EC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Baseline: Otsu-threshold, excl. borders</a:t>
            </a:r>
            <a:endParaRPr lang="LID4096" sz="12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CA7935-6E2D-3335-1486-434188451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041" y="3108960"/>
            <a:ext cx="6212935" cy="2847843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D9BC61BC-6A3E-1833-DC3C-3ED7E556949A}"/>
              </a:ext>
            </a:extLst>
          </p:cNvPr>
          <p:cNvSpPr/>
          <p:nvPr/>
        </p:nvSpPr>
        <p:spPr>
          <a:xfrm>
            <a:off x="5989320" y="1184016"/>
            <a:ext cx="1805821" cy="1840038"/>
          </a:xfrm>
          <a:prstGeom prst="wedgeRectCallout">
            <a:avLst>
              <a:gd name="adj1" fmla="val -6339"/>
              <a:gd name="adj2" fmla="val 58735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500" dirty="0">
                <a:solidFill>
                  <a:schemeClr val="tx1"/>
                </a:solidFill>
              </a:rPr>
              <a:t>“</a:t>
            </a:r>
            <a:r>
              <a:rPr lang="LID4096" sz="1500" dirty="0">
                <a:solidFill>
                  <a:schemeClr val="tx1"/>
                </a:solidFill>
              </a:rPr>
              <a:t>Analyse the following image by counting the bright blobs. Respond ONLY the number.</a:t>
            </a:r>
            <a:r>
              <a:rPr lang="en-GB" sz="1500" dirty="0">
                <a:solidFill>
                  <a:schemeClr val="tx1"/>
                </a:solidFill>
              </a:rPr>
              <a:t>”</a:t>
            </a:r>
            <a:endParaRPr lang="LID4096" sz="15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7899D2AC-104C-0209-4C12-CA56ED6A0531}"/>
              </a:ext>
            </a:extLst>
          </p:cNvPr>
          <p:cNvSpPr/>
          <p:nvPr/>
        </p:nvSpPr>
        <p:spPr>
          <a:xfrm>
            <a:off x="9874552" y="1184016"/>
            <a:ext cx="1805821" cy="1840038"/>
          </a:xfrm>
          <a:prstGeom prst="wedgeRectCallout">
            <a:avLst>
              <a:gd name="adj1" fmla="val -10926"/>
              <a:gd name="adj2" fmla="val 58206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500" dirty="0">
                <a:solidFill>
                  <a:schemeClr val="tx1"/>
                </a:solidFill>
              </a:rPr>
              <a:t>“Analyse the following image by counting the bright blobs</a:t>
            </a:r>
            <a:r>
              <a:rPr lang="en-GB" sz="1500" b="1" dirty="0">
                <a:solidFill>
                  <a:schemeClr val="tx1"/>
                </a:solidFill>
              </a:rPr>
              <a:t>, including the objects touching the image border. </a:t>
            </a:r>
            <a:r>
              <a:rPr lang="en-GB" sz="1500" dirty="0">
                <a:solidFill>
                  <a:schemeClr val="tx1"/>
                </a:solidFill>
              </a:rPr>
              <a:t>Respond ONLY the number.”</a:t>
            </a:r>
            <a:endParaRPr lang="LID4096" sz="1500" dirty="0">
              <a:solidFill>
                <a:schemeClr val="tx1"/>
              </a:solidFill>
            </a:endParaRP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A066FF58-CE39-71F2-9CE6-B40C23275450}"/>
              </a:ext>
            </a:extLst>
          </p:cNvPr>
          <p:cNvSpPr/>
          <p:nvPr/>
        </p:nvSpPr>
        <p:spPr>
          <a:xfrm>
            <a:off x="7931936" y="1184016"/>
            <a:ext cx="1805821" cy="1840038"/>
          </a:xfrm>
          <a:prstGeom prst="wedgeRectCallout">
            <a:avLst>
              <a:gd name="adj1" fmla="val -9550"/>
              <a:gd name="adj2" fmla="val 57148"/>
            </a:avLst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500" dirty="0">
                <a:solidFill>
                  <a:schemeClr val="tx1"/>
                </a:solidFill>
              </a:rPr>
              <a:t>“Analyse the following image by counting the bright blobs. </a:t>
            </a:r>
            <a:r>
              <a:rPr lang="en-GB" sz="1500" b="1" dirty="0">
                <a:solidFill>
                  <a:schemeClr val="tx1"/>
                </a:solidFill>
              </a:rPr>
              <a:t>Ignore the objects touching the image border. </a:t>
            </a:r>
            <a:r>
              <a:rPr lang="en-GB" sz="1500" dirty="0">
                <a:solidFill>
                  <a:schemeClr val="tx1"/>
                </a:solidFill>
              </a:rPr>
              <a:t>Respond ONLY the number.”</a:t>
            </a:r>
            <a:endParaRPr lang="LID4096" sz="15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F52FEE-2CED-4EFC-2B6F-8F04A1378A39}"/>
              </a:ext>
            </a:extLst>
          </p:cNvPr>
          <p:cNvSpPr txBox="1"/>
          <p:nvPr/>
        </p:nvSpPr>
        <p:spPr>
          <a:xfrm>
            <a:off x="10433304" y="5802914"/>
            <a:ext cx="1876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/>
              <a:t>gpt</a:t>
            </a:r>
            <a:r>
              <a:rPr lang="en-GB" sz="1400" dirty="0"/>
              <a:t> -4o-2024-08-06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384545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54ED8-6E16-4E9D-976B-BDA9AE851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VLMs for bounding box segmentation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A9028-EFDC-E64D-ADF9-BB6D0071F4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56360"/>
          </a:xfrm>
        </p:spPr>
        <p:txBody>
          <a:bodyPr/>
          <a:lstStyle/>
          <a:p>
            <a:r>
              <a:rPr lang="en-GB" dirty="0"/>
              <a:t>Recap: VLMs combine images + text to produce text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9E4F6B-DF82-0210-21EE-2DDAB9913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618" y="2009012"/>
            <a:ext cx="2323284" cy="2314261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2096BDC-DD13-88BD-0138-EF1921F3FDEA}"/>
              </a:ext>
            </a:extLst>
          </p:cNvPr>
          <p:cNvSpPr/>
          <p:nvPr/>
        </p:nvSpPr>
        <p:spPr>
          <a:xfrm>
            <a:off x="170326" y="4428489"/>
            <a:ext cx="4213911" cy="1468640"/>
          </a:xfrm>
          <a:prstGeom prst="wedgeRectCallout">
            <a:avLst>
              <a:gd name="adj1" fmla="val -6461"/>
              <a:gd name="adj2" fmla="val -845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Give me a </a:t>
            </a:r>
            <a:r>
              <a:rPr lang="en-GB" sz="2400" dirty="0" err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object of bounding boxes around ALL bright blobs in this image…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5A00AAA-6306-0178-2D2C-E9FDFCE54321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793221" y="1985195"/>
            <a:ext cx="1569155" cy="2360127"/>
            <a:chOff x="7715165" y="1693760"/>
            <a:chExt cx="2554941" cy="3842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DFB30BC-A8DD-0435-FAE7-3357EE170CAB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F323307-80D5-A2AA-674A-2592CA3DAAB1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4695C7B-59BC-AE94-5B9F-B06B4F4EED9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367D8B6-B294-A98E-F235-C6F44BA3946C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5E64FD4-1A25-54FA-8D30-755C21948713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BAF9018-D82F-E8E3-DCC7-86F487AA0576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C12B5F3-8447-B231-B201-70612C1992D4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CA00535-B403-5E7D-97D5-E91FBD65DB2C}"/>
                </a:ext>
              </a:extLst>
            </p:cNvPr>
            <p:cNvCxnSpPr>
              <a:stCxn id="10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9C51F03-474F-2666-C52A-BDCD28D288B8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6360303-30C7-21E7-F5EA-E0BC08EE9778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47D83A-8878-A5E9-EF2B-947F95066E5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7CFD4B9-9808-9F28-2474-B09EF34F2D7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6DF4B39-C60C-83D2-FF85-AADB077CF46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EBD9D89-AB12-F243-8024-7B9815CEA01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8A6C76B-84D8-545B-7E35-EFDF235BC7F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8A7176F-9CC0-07E3-6683-1CDE597A1832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2FDF171-84DF-E474-D6A0-2B4D2B690491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17C49FF-E276-783A-8CB8-1CB4B27EC65D}"/>
                </a:ext>
              </a:extLst>
            </p:cNvPr>
            <p:cNvCxnSpPr>
              <a:cxnSpLocks/>
              <a:stCxn id="16" idx="2"/>
              <a:endCxn id="10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8093CB6-3081-23D4-DBB2-841DE87022FC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E0659F9-2DFD-8105-FE5C-48E2EA5FF4FA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428AC77-E9DC-7D05-A76C-5C6365AE6257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349D4DB-17A4-9476-AAE4-55AF4E5698E0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86E3254-2E3A-1FD7-1BB7-4DA42CD3D1E9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8A9ABA4-B54B-3C14-5497-EAFC90158012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04F3748-FA46-0A71-E929-D298EEA9E920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BD8FE4F-EF96-4C96-9AB3-716FF2A6347A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F55449A-618E-C3D4-C412-E4C0135402F8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4D80526-F9CD-5C7E-BED2-3EE01A1CEBD0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5FCD7B2-F1BA-6D6D-204B-D2F46789FC7B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7769DD8-F716-0700-7F8E-51B503326AAA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14A115C-6875-6077-6143-7473FA174876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A3E2BAD-AA9F-D446-31A2-A56129A7560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5F13F99-836A-858D-D5E3-15A9E0B8C98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BE9C733-ACA9-EA9C-64D9-1666C72F2461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2CD2D70-3031-CA99-4099-559CD5A45C0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70D9538-5FA9-0B7F-C1A7-09A29CD7CF6D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7576766-FBE6-237B-1702-2DCFB4F16683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CEE948E6-D21D-03DC-FE10-D3FAB6440E67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A844A29-46A8-AA79-4178-09816692109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F025CB4-B7FC-533A-CEFC-DCD0A6188C87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DDCFDBA-41EB-BF02-8333-4989B103E450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56CB023-9BF9-73BE-2B7D-BC75E62808FA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88C95CB-F3F4-6493-03FA-D7E3F122C56D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EC046EBD-1468-5091-BD30-3D5DEEDAF645}"/>
              </a:ext>
            </a:extLst>
          </p:cNvPr>
          <p:cNvSpPr/>
          <p:nvPr/>
        </p:nvSpPr>
        <p:spPr>
          <a:xfrm>
            <a:off x="7470730" y="2802030"/>
            <a:ext cx="972274" cy="71744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python</a:t>
            </a:r>
            <a:endParaRPr lang="LID4096" dirty="0"/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EBBAEB51-D51E-8217-28B5-EC2E96BFD23D}"/>
              </a:ext>
            </a:extLst>
          </p:cNvPr>
          <p:cNvCxnSpPr>
            <a:cxnSpLocks/>
            <a:stCxn id="6" idx="3"/>
            <a:endCxn id="11" idx="2"/>
          </p:cNvCxnSpPr>
          <p:nvPr/>
        </p:nvCxnSpPr>
        <p:spPr>
          <a:xfrm flipV="1">
            <a:off x="3626902" y="3165258"/>
            <a:ext cx="770833" cy="885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0DC6C899-50B2-207A-DE07-E0C982D32ADC}"/>
              </a:ext>
            </a:extLst>
          </p:cNvPr>
          <p:cNvCxnSpPr>
            <a:cxnSpLocks/>
            <a:endCxn id="12" idx="2"/>
          </p:cNvCxnSpPr>
          <p:nvPr/>
        </p:nvCxnSpPr>
        <p:spPr>
          <a:xfrm rot="5400000" flipH="1" flipV="1">
            <a:off x="3638119" y="3668874"/>
            <a:ext cx="941142" cy="578090"/>
          </a:xfrm>
          <a:prstGeom prst="bentConnector2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A8AB21E1-C2E8-1C10-C23C-59BA2B095460}"/>
              </a:ext>
            </a:extLst>
          </p:cNvPr>
          <p:cNvCxnSpPr>
            <a:cxnSpLocks/>
            <a:stCxn id="34" idx="2"/>
            <a:endCxn id="53" idx="1"/>
          </p:cNvCxnSpPr>
          <p:nvPr/>
        </p:nvCxnSpPr>
        <p:spPr>
          <a:xfrm flipV="1">
            <a:off x="6757862" y="3160752"/>
            <a:ext cx="712868" cy="4507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1E54194B-465C-99FC-F18D-7B7D13D53A7C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8443004" y="3153684"/>
            <a:ext cx="758870" cy="7068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Rectangle 70">
            <a:extLst>
              <a:ext uri="{FF2B5EF4-FFF2-40B4-BE49-F238E27FC236}">
                <a16:creationId xmlns:a16="http://schemas.microsoft.com/office/drawing/2014/main" id="{09A53B38-E3E2-8DB7-E2DD-8B4CAD60BE6D}"/>
              </a:ext>
            </a:extLst>
          </p:cNvPr>
          <p:cNvSpPr/>
          <p:nvPr/>
        </p:nvSpPr>
        <p:spPr>
          <a:xfrm>
            <a:off x="6477065" y="4428489"/>
            <a:ext cx="3754955" cy="1027921"/>
          </a:xfrm>
          <a:prstGeom prst="wedgeRectCallout">
            <a:avLst>
              <a:gd name="adj1" fmla="val -33932"/>
              <a:gd name="adj2" fmla="val -171549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es-ES" sz="2400" dirty="0">
                <a:solidFill>
                  <a:schemeClr val="accent1">
                    <a:lumMod val="75000"/>
                  </a:schemeClr>
                </a:solidFill>
              </a:rPr>
              <a:t>{"x": 0.191, "y": 0.111,...},</a:t>
            </a:r>
          </a:p>
          <a:p>
            <a:pPr algn="ctr"/>
            <a:r>
              <a:rPr lang="es-ES" sz="2400" dirty="0">
                <a:solidFill>
                  <a:schemeClr val="accent1">
                    <a:lumMod val="75000"/>
                  </a:schemeClr>
                </a:solidFill>
              </a:rPr>
              <a:t> {"x": 0.313, "y": 0.161,...},...</a:t>
            </a:r>
            <a:r>
              <a:rPr lang="en-GB" sz="2400" dirty="0">
                <a:solidFill>
                  <a:schemeClr val="accent1">
                    <a:lumMod val="75000"/>
                  </a:schemeClr>
                </a:solidFill>
              </a:rPr>
              <a:t>]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1C682B-51D2-E7E4-9EF2-3F8573466A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6467" y="2009012"/>
            <a:ext cx="2301452" cy="230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4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2A9C3-4E3D-A114-D736-375D10B2B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131BD-A3B1-70AC-DBEA-40AD686F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VLMs for bounding box segmentation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9A1BD-D2BA-99D9-5EE5-010784EA9E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2584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LID4096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42685F-952C-7F26-E2E4-ED9895C9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62" y="2056446"/>
            <a:ext cx="3040485" cy="30168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7B9CC4-07C6-F51E-198C-38E20C611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036" y="2047668"/>
            <a:ext cx="3016868" cy="30168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260F5B-7B2E-F967-3626-8504E47D8A8D}"/>
              </a:ext>
            </a:extLst>
          </p:cNvPr>
          <p:cNvSpPr txBox="1"/>
          <p:nvPr/>
        </p:nvSpPr>
        <p:spPr>
          <a:xfrm>
            <a:off x="3992880" y="5073315"/>
            <a:ext cx="3495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Claude 3.7 Sonnet</a:t>
            </a:r>
            <a:endParaRPr lang="LID4096" sz="2800" dirty="0">
              <a:solidFill>
                <a:srgbClr val="0030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6A2FED-0DE1-613E-BAA6-2390C3798790}"/>
              </a:ext>
            </a:extLst>
          </p:cNvPr>
          <p:cNvSpPr txBox="1"/>
          <p:nvPr/>
        </p:nvSpPr>
        <p:spPr>
          <a:xfrm>
            <a:off x="8124777" y="5073315"/>
            <a:ext cx="3089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Moondream</a:t>
            </a:r>
            <a:r>
              <a:rPr lang="en-GB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2B</a:t>
            </a:r>
            <a:endParaRPr lang="LID4096" sz="2800" dirty="0">
              <a:solidFill>
                <a:srgbClr val="0030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B68CA9-88FF-ACBB-AAEE-302B37B0C73D}"/>
              </a:ext>
            </a:extLst>
          </p:cNvPr>
          <p:cNvSpPr txBox="1"/>
          <p:nvPr/>
        </p:nvSpPr>
        <p:spPr>
          <a:xfrm>
            <a:off x="488564" y="5073315"/>
            <a:ext cx="3089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GPT-4o</a:t>
            </a:r>
            <a:endParaRPr lang="LID4096" sz="2800" dirty="0">
              <a:solidFill>
                <a:srgbClr val="00305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E571EB-378C-D8AB-D799-F7690C406167}"/>
              </a:ext>
            </a:extLst>
          </p:cNvPr>
          <p:cNvSpPr txBox="1"/>
          <p:nvPr/>
        </p:nvSpPr>
        <p:spPr>
          <a:xfrm>
            <a:off x="6807200" y="6045218"/>
            <a:ext cx="16967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4"/>
              </a:rPr>
              <a:t>https://scads.github.io/generative-ai-notebooks/81_benchmarking_vlms_counting/limits_of_vision_moondream_bb.html</a:t>
            </a:r>
            <a:r>
              <a:rPr lang="en-US" sz="1000" dirty="0"/>
              <a:t> </a:t>
            </a:r>
            <a:endParaRPr lang="LID4096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34EC4-E6F4-C955-870C-42B55C856BE2}"/>
              </a:ext>
            </a:extLst>
          </p:cNvPr>
          <p:cNvSpPr txBox="1"/>
          <p:nvPr/>
        </p:nvSpPr>
        <p:spPr>
          <a:xfrm>
            <a:off x="5064760" y="6045218"/>
            <a:ext cx="155956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000" dirty="0">
                <a:hlinkClick r:id="rId5"/>
              </a:rPr>
              <a:t>https://scads.github.io/generative-ai-notebooks/81_benchmarking_vlms_counting/limits_of_vision-claude.html</a:t>
            </a:r>
            <a:r>
              <a:rPr lang="en-GB" sz="1000" dirty="0"/>
              <a:t> </a:t>
            </a:r>
            <a:endParaRPr lang="LID4096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D16F36-9C24-E5BB-77CA-F61944EC6A5D}"/>
              </a:ext>
            </a:extLst>
          </p:cNvPr>
          <p:cNvSpPr txBox="1"/>
          <p:nvPr/>
        </p:nvSpPr>
        <p:spPr>
          <a:xfrm>
            <a:off x="3337360" y="6045218"/>
            <a:ext cx="15445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000" dirty="0">
                <a:hlinkClick r:id="rId6"/>
              </a:rPr>
              <a:t>https://scads.github.io/generative-ai-notebooks/81_benchmarking_vlms_counting/limits_of_vision-gpt.html</a:t>
            </a:r>
            <a:r>
              <a:rPr lang="en-GB" sz="1000" dirty="0"/>
              <a:t> </a:t>
            </a:r>
            <a:endParaRPr lang="LID4096" sz="1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A4EA718-B6A5-A6D1-C0D9-DF5BC202A9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8263" y="2047668"/>
            <a:ext cx="3016869" cy="301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68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76D5-6F05-84F0-3E52-72FF3FCD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Limits of VLMs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EB830-0C14-244B-B7BF-525329ADC6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63762"/>
          </a:xfrm>
        </p:spPr>
        <p:txBody>
          <a:bodyPr/>
          <a:lstStyle/>
          <a:p>
            <a:r>
              <a:rPr lang="en-GB" dirty="0"/>
              <a:t>Example: </a:t>
            </a:r>
            <a:r>
              <a:rPr lang="en-GB" dirty="0" err="1"/>
              <a:t>Moondream</a:t>
            </a:r>
            <a:r>
              <a:rPr lang="en-GB" dirty="0"/>
              <a:t> 2B applied to simulated data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931473-CC95-95D1-3D06-F860B9DE281D}"/>
              </a:ext>
            </a:extLst>
          </p:cNvPr>
          <p:cNvSpPr txBox="1"/>
          <p:nvPr/>
        </p:nvSpPr>
        <p:spPr>
          <a:xfrm>
            <a:off x="6807200" y="6037046"/>
            <a:ext cx="169672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000" dirty="0">
                <a:hlinkClick r:id="rId2"/>
              </a:rPr>
              <a:t>https://scads.github.io/generative-ai-notebooks/81_benchmarking_vlms_counting/limits_of_vision_moondream.html</a:t>
            </a:r>
            <a:r>
              <a:rPr lang="en-GB" sz="1000" dirty="0"/>
              <a:t> </a:t>
            </a:r>
            <a:endParaRPr lang="LID4096" sz="1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04860A9-C679-2C17-BB44-E9F630F70D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4"/>
          <a:stretch>
            <a:fillRect/>
          </a:stretch>
        </p:blipFill>
        <p:spPr bwMode="auto">
          <a:xfrm>
            <a:off x="4424967" y="1903615"/>
            <a:ext cx="6734285" cy="413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CFE6818-89C9-40C4-BECF-A1952AD10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29" y="1903615"/>
            <a:ext cx="3848792" cy="384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697D2467-159C-46BC-59E5-E96CB84EB6EC}"/>
              </a:ext>
            </a:extLst>
          </p:cNvPr>
          <p:cNvSpPr/>
          <p:nvPr/>
        </p:nvSpPr>
        <p:spPr>
          <a:xfrm rot="5400000">
            <a:off x="6907878" y="4768066"/>
            <a:ext cx="191192" cy="623221"/>
          </a:xfrm>
          <a:prstGeom prst="rightBrace">
            <a:avLst/>
          </a:prstGeom>
          <a:ln w="38100">
            <a:solidFill>
              <a:srgbClr val="4FA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89BA5D21-B822-08D4-7ABC-E85161425F20}"/>
              </a:ext>
            </a:extLst>
          </p:cNvPr>
          <p:cNvSpPr/>
          <p:nvPr/>
        </p:nvSpPr>
        <p:spPr>
          <a:xfrm>
            <a:off x="7436831" y="4821382"/>
            <a:ext cx="2513504" cy="617245"/>
          </a:xfrm>
          <a:prstGeom prst="wedgeRectCallout">
            <a:avLst>
              <a:gd name="adj1" fmla="val -62560"/>
              <a:gd name="adj2" fmla="val 5983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Model trained on similar data presumably.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73667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8EE56-EC7C-DF58-0067-D789B47C9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B63AD-6084-6E75-9711-9ED761C03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VLMs </a:t>
            </a:r>
            <a:r>
              <a:rPr lang="en-GB" sz="3600" i="1" dirty="0"/>
              <a:t>guessing</a:t>
            </a:r>
            <a:r>
              <a:rPr lang="en-GB" sz="3600" dirty="0"/>
              <a:t> segmentation algorithms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49D8D-A24E-2333-F5CC-2F0266C2E0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56360"/>
          </a:xfrm>
        </p:spPr>
        <p:txBody>
          <a:bodyPr/>
          <a:lstStyle/>
          <a:p>
            <a:r>
              <a:rPr lang="en-GB" dirty="0"/>
              <a:t>Combine image + text to generate text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A38CB-C450-1BC5-0CCE-A20BE24FE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420" y="2009012"/>
            <a:ext cx="2323284" cy="2314261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A645BD3E-90E0-4DB7-B15D-A4F8C873EE81}"/>
              </a:ext>
            </a:extLst>
          </p:cNvPr>
          <p:cNvSpPr/>
          <p:nvPr/>
        </p:nvSpPr>
        <p:spPr>
          <a:xfrm>
            <a:off x="1112294" y="4428489"/>
            <a:ext cx="4093746" cy="1331345"/>
          </a:xfrm>
          <a:prstGeom prst="wedgeRectCallout">
            <a:avLst>
              <a:gd name="adj1" fmla="val -11286"/>
              <a:gd name="adj2" fmla="val 27851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What’s the best algorithm to segment this image?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3F6920-6703-E0EE-F9E1-9A4E20F1EEC9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15023" y="1985195"/>
            <a:ext cx="1569155" cy="2360127"/>
            <a:chOff x="7715165" y="1693760"/>
            <a:chExt cx="2554941" cy="3842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6514ED2-4AF8-E3C5-A649-BF197C8E9454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B1D8966-6EE6-726C-8617-848DBC3139FB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FC0F492-91EB-4A00-A201-AADFA95ECAC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AEA3BBD-A22A-1B41-BB3C-5B1A98577EE8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C24412-2645-4575-C340-0059BC11C979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6C0D6C-514C-E5BF-6446-E4A36E9C5838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E32B519-BD03-FC4C-A796-39CC2251156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FDC3F14-312D-01B8-7919-34C3EBBDE763}"/>
                </a:ext>
              </a:extLst>
            </p:cNvPr>
            <p:cNvCxnSpPr>
              <a:stCxn id="10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B598030-BB86-0542-C7DC-16EDC04C438F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43776D1-F4BA-35AC-B974-666C6089679A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BB68624-6D65-7837-2B34-FC743402483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3A142B-DC97-6DC5-CDE1-FAA81EB8E19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996F5B4-0883-2773-93C5-99D0E93A09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7FD7780-C24D-0117-5CB1-6ED20FD75E83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06C12C3-2DA7-626A-826E-C988F7076B3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B2A66F2-C8E1-A966-958C-CBD8F9CE2905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B2AA404-D33C-E780-BAAF-48E3E349AE7B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CA631F0-7836-9427-68C1-F0586897F3AD}"/>
                </a:ext>
              </a:extLst>
            </p:cNvPr>
            <p:cNvCxnSpPr>
              <a:cxnSpLocks/>
              <a:stCxn id="16" idx="2"/>
              <a:endCxn id="10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B88B04A-3D6A-4255-0E89-61F94CFCA98D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4783470-B743-14AF-AF02-60A0BF498F87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82CE851-3AF2-B814-1241-689D6C0D2E4C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EEB2BA-16A9-4519-223E-31245272B793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B5CAF17-AD43-DFD7-1990-D94239D53F14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F340402-FC51-4EF1-C147-E7FC441ED51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1DD332E-850D-FDB7-8FA6-00EA0F50560E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29FB6E3-ED64-76D5-FF15-4861D0C102D6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D4C7102-F98F-2978-CBBB-9A249F16EB02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ABDCDDA-3B98-B16B-873E-F232C0B49BA1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C5B08D5-2C24-17AA-E854-EBFEF98CD600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2F8FCB1-2CB8-5469-CDDC-9B366A500465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950123C-8D78-00F1-13CE-C8E2E6B70E2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DCBAEAE-7F4D-055A-D5FC-D7BA704EA2B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1C8D669-2888-0D9F-E184-673507BF439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148F598-50ED-344C-8360-B3C6E6C2378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4B60CD8-48CD-72D9-FE10-B01040F6029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479C47E-0E83-6904-403A-100B822D3AA5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B479B50-7629-69D5-0B7E-F0099FB88E3F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CE96203-2383-7685-9962-A631805DD88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3E506F6-FA1F-66C6-65E0-D78BED02463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E24DC96-1C29-7CEB-4715-50F9284564EE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E722BC0-468E-7F2F-7ACB-B2C0283F1244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ACD2637-AD6A-D6F7-DE1A-949C214F98AE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0C48A5A-B25E-FDF5-A2DD-6CE05AA7703D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1ABEDA2B-9FB4-A1E1-03C1-57DB8BE01A45}"/>
              </a:ext>
            </a:extLst>
          </p:cNvPr>
          <p:cNvCxnSpPr>
            <a:cxnSpLocks/>
            <a:stCxn id="6" idx="3"/>
            <a:endCxn id="11" idx="2"/>
          </p:cNvCxnSpPr>
          <p:nvPr/>
        </p:nvCxnSpPr>
        <p:spPr>
          <a:xfrm flipV="1">
            <a:off x="4448704" y="3165258"/>
            <a:ext cx="770833" cy="885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12B22217-132F-F665-FE8B-140ABDDCED01}"/>
              </a:ext>
            </a:extLst>
          </p:cNvPr>
          <p:cNvCxnSpPr>
            <a:cxnSpLocks/>
            <a:endCxn id="12" idx="2"/>
          </p:cNvCxnSpPr>
          <p:nvPr/>
        </p:nvCxnSpPr>
        <p:spPr>
          <a:xfrm rot="5400000" flipH="1" flipV="1">
            <a:off x="4459921" y="3668874"/>
            <a:ext cx="941142" cy="578090"/>
          </a:xfrm>
          <a:prstGeom prst="bentConnector2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834279B9-6F67-7770-541D-83DE7AD9D074}"/>
              </a:ext>
            </a:extLst>
          </p:cNvPr>
          <p:cNvCxnSpPr>
            <a:cxnSpLocks/>
            <a:stCxn id="34" idx="2"/>
            <a:endCxn id="71" idx="1"/>
          </p:cNvCxnSpPr>
          <p:nvPr/>
        </p:nvCxnSpPr>
        <p:spPr>
          <a:xfrm flipV="1">
            <a:off x="7579664" y="3158857"/>
            <a:ext cx="1386173" cy="640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Rectangle 70">
            <a:extLst>
              <a:ext uri="{FF2B5EF4-FFF2-40B4-BE49-F238E27FC236}">
                <a16:creationId xmlns:a16="http://schemas.microsoft.com/office/drawing/2014/main" id="{B473DB92-28DF-59EC-8087-1584668245C1}"/>
              </a:ext>
            </a:extLst>
          </p:cNvPr>
          <p:cNvSpPr/>
          <p:nvPr/>
        </p:nvSpPr>
        <p:spPr>
          <a:xfrm>
            <a:off x="8965837" y="2644896"/>
            <a:ext cx="2771140" cy="1027921"/>
          </a:xfrm>
          <a:prstGeom prst="wedgeRectCallout">
            <a:avLst>
              <a:gd name="adj1" fmla="val -8471"/>
              <a:gd name="adj2" fmla="val 25506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 err="1">
                <a:solidFill>
                  <a:schemeClr val="accent1">
                    <a:lumMod val="75000"/>
                  </a:schemeClr>
                </a:solidFill>
              </a:rPr>
              <a:t>CellPose</a:t>
            </a:r>
            <a:r>
              <a:rPr lang="en-GB" sz="4800" dirty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LID4096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33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02FAD-A79B-0559-EC99-66133D732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B4EDF-50E7-A96C-0437-BC8719EB2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LLMs </a:t>
            </a:r>
            <a:r>
              <a:rPr lang="en-GB" i="1" dirty="0"/>
              <a:t>guessing</a:t>
            </a:r>
            <a:r>
              <a:rPr lang="en-GB" dirty="0"/>
              <a:t> segmentation algorithms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15F3E-3625-A61F-A643-41381EFC9B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7625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F6A83-98A1-F53C-FFDE-E4FA06DD0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184014"/>
            <a:ext cx="10779220" cy="1319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C20AB2-3062-8769-30FE-660BBA6F1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039" y="2618222"/>
            <a:ext cx="6583375" cy="32737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BCB762-37D1-8156-4DC0-17DB1C106939}"/>
              </a:ext>
            </a:extLst>
          </p:cNvPr>
          <p:cNvSpPr txBox="1"/>
          <p:nvPr/>
        </p:nvSpPr>
        <p:spPr>
          <a:xfrm>
            <a:off x="3272868" y="6091084"/>
            <a:ext cx="51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VLM: gpt-4o-2024-11-20, n=25</a:t>
            </a:r>
          </a:p>
          <a:p>
            <a:r>
              <a:rPr lang="en-GB" sz="1400" dirty="0">
                <a:hlinkClick r:id="rId4"/>
              </a:rPr>
              <a:t>https://scads.github.io/generative-ai-notebooks/47_vision/40_vlms_guessing_segmentation_alg.html</a:t>
            </a:r>
            <a:r>
              <a:rPr lang="en-GB" sz="1400" dirty="0"/>
              <a:t>  </a:t>
            </a:r>
            <a:endParaRPr lang="LID4096" sz="14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1F7339D-E82D-B75C-660F-760260B4CB49}"/>
              </a:ext>
            </a:extLst>
          </p:cNvPr>
          <p:cNvSpPr/>
          <p:nvPr/>
        </p:nvSpPr>
        <p:spPr>
          <a:xfrm>
            <a:off x="738052" y="2503919"/>
            <a:ext cx="2194560" cy="109728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+ no image</a:t>
            </a:r>
            <a:endParaRPr lang="LID4096" sz="3200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F109DCBA-36DA-4C23-086D-9C1A83634D9E}"/>
              </a:ext>
            </a:extLst>
          </p:cNvPr>
          <p:cNvSpPr/>
          <p:nvPr/>
        </p:nvSpPr>
        <p:spPr>
          <a:xfrm>
            <a:off x="3195780" y="4721894"/>
            <a:ext cx="1031965" cy="398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2A1BC8-66D6-0910-CC0D-4D7B25FC787C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998962" y="4257279"/>
            <a:ext cx="882698" cy="1327645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D81658D-77EE-AC0A-5630-6406339FEC51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557D21B-9BF6-C7CE-36D2-DC8CD8FE9511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580F0B0-89BE-8ECC-2F03-1BBC4546B996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21B105C-18A0-D40C-3136-88AA38A51CBD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1A2104B-55D0-E59B-B3C2-7B05324A046D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C52E661-47FE-CD1B-954A-D9418FB45D94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955F560-3C0E-4F0A-29B0-4401F64D2D36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0CA11BD-F93A-E8E6-C552-D0BE7381EF82}"/>
                </a:ext>
              </a:extLst>
            </p:cNvPr>
            <p:cNvCxnSpPr>
              <a:stCxn id="8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0F86876-3A71-3C62-9319-C6A7E87ABC11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58167C3-B1B9-E103-0ECE-AB4A7B7509F5}"/>
                </a:ext>
              </a:extLst>
            </p:cNvPr>
            <p:cNvCxnSpPr>
              <a:cxnSpLocks/>
              <a:stCxn id="8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93037A8-591B-69B5-E897-CF2C503676A6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6670F9-780C-4B02-FCC6-71AD97D7F99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8EAE721-B8EE-B229-DF6A-96BC4B52683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D1D2CD8-C912-B62B-DA36-32804DB8B854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DA85D0B-A6A9-04AF-9165-08FC9F44B3CC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7286B8D-DF81-0E8F-C67E-A752BF098812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5B82EA3-FB41-B0FA-CCB3-295B0875B9EC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22D3A75-0B79-6B16-8D73-7E1E09AD33DB}"/>
                </a:ext>
              </a:extLst>
            </p:cNvPr>
            <p:cNvCxnSpPr>
              <a:cxnSpLocks/>
              <a:stCxn id="16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99F758A-F336-86B1-674D-13296AB08AEC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355C7C6-088D-44F3-BADF-3E85B2A9F606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0BE1F8D-70C1-F5EE-EB10-F3416E003D88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C6054B7-9E88-4F7D-71D8-5FE0413EC0EA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5767DCF-7439-162D-94D7-8D1D7FB539AC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6B1C550-397D-5AC0-2273-2A6B219A2D2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442C5C2-D652-ABC3-24DB-90AC87B3903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77BC61E-30BD-492A-E241-65594F70C992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CF4DB18-8674-C0F2-5F03-E86BE7B873A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3899107-1EF7-B466-E505-3ED62782E339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6A5AEB8-09E2-02A2-308F-D03A55CF5470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4B9575D-F5A3-7947-158E-6888C67FC71F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E52A4DB-1FE3-64F4-F87E-8F9EA365C6B2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48800FC-98F5-6740-4604-37AE3A728A6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8394EAA-C714-E796-A088-D87DFC5D06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9F7B9E5-7A48-8AA9-6596-8B59844F0E1A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835806A-6AC5-317D-1A41-FACDD216848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6AD1888-EF39-701B-ABDD-897C43A71537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1146C29-E94A-10CF-1B83-707B29704321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6980C77-B32E-FD8F-D7EF-6EB0B229E58D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14F8367-E3F5-B5CE-E8E9-0DE681CC1E08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913C4A3-5BFD-920D-D7C0-39769115BA32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B36528F-57CE-8BE8-4C94-E6EC104A2D65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0D0603F-D4C2-FB83-B4A4-D9E0D16A95EB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9EEF0F1-AF65-9354-FCB4-260E72D6CC5A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BDE4FDD4-FF6D-E8A9-A562-7506D06CA795}"/>
              </a:ext>
            </a:extLst>
          </p:cNvPr>
          <p:cNvSpPr/>
          <p:nvPr/>
        </p:nvSpPr>
        <p:spPr>
          <a:xfrm rot="3585542">
            <a:off x="803200" y="4022452"/>
            <a:ext cx="1031965" cy="398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0DDF80D-AE0D-6937-089A-C843EBE1934B}"/>
              </a:ext>
            </a:extLst>
          </p:cNvPr>
          <p:cNvCxnSpPr/>
          <p:nvPr/>
        </p:nvCxnSpPr>
        <p:spPr>
          <a:xfrm>
            <a:off x="995680" y="1920240"/>
            <a:ext cx="1052478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56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D7C5DDD9-B21B-DAFE-4CC1-79A1769ACA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8783138" y="2585540"/>
            <a:ext cx="2569797" cy="196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3E9EAB-6198-D91D-AF9D-62AF322DB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VLMs guessing segmentation algorithms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2B85C-E9F5-0E61-3ED6-95E75DB6EB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7625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36AE6F5-71D4-701D-BCF7-7256FE8BF9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82000" y="2585539"/>
            <a:ext cx="1975579" cy="19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FFC7F44-E5E1-C1D4-7A8D-A4A51941D0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3049046" y="2585539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A9C7408-252D-590E-6D1D-54F7F8DE07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5916092" y="2585539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2DC973-0C25-3557-8279-D977A10629C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221" t="16865" b="15628"/>
          <a:stretch>
            <a:fillRect/>
          </a:stretch>
        </p:blipFill>
        <p:spPr>
          <a:xfrm>
            <a:off x="832006" y="1137866"/>
            <a:ext cx="10079033" cy="1218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9F43BB-6930-F01A-B88F-40F150D2B5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18" y="4614654"/>
            <a:ext cx="2598251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E84833-A63E-AE1B-596E-A98A39007E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2868" y="4614653"/>
            <a:ext cx="2555665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FE9DE3E-1A50-C27A-950F-9ECE2F77C6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9532" y="4614653"/>
            <a:ext cx="2569699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8126260-9364-CCF8-EDE4-E04490D9FD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0230" y="4614653"/>
            <a:ext cx="2598677" cy="128016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AA9F4F-E7FA-38F6-B4C6-F5C196FB653A}"/>
              </a:ext>
            </a:extLst>
          </p:cNvPr>
          <p:cNvSpPr txBox="1"/>
          <p:nvPr/>
        </p:nvSpPr>
        <p:spPr>
          <a:xfrm>
            <a:off x="3272868" y="6091084"/>
            <a:ext cx="51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VLM: gpt-4o-2024-11-20, n=25</a:t>
            </a:r>
          </a:p>
          <a:p>
            <a:r>
              <a:rPr lang="en-GB" sz="1400" dirty="0">
                <a:hlinkClick r:id="rId11"/>
              </a:rPr>
              <a:t>https://scads.github.io/generative-ai-notebooks/47_vision/40_vlms_guessing_segmentation_alg.html</a:t>
            </a:r>
            <a:r>
              <a:rPr lang="en-GB" sz="1400" dirty="0"/>
              <a:t>  </a:t>
            </a:r>
            <a:endParaRPr lang="LID4096" sz="14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37272D3-EB2A-5895-7EC3-304D79A95F6B}"/>
              </a:ext>
            </a:extLst>
          </p:cNvPr>
          <p:cNvCxnSpPr>
            <a:cxnSpLocks/>
          </p:cNvCxnSpPr>
          <p:nvPr/>
        </p:nvCxnSpPr>
        <p:spPr>
          <a:xfrm>
            <a:off x="7934960" y="1752600"/>
            <a:ext cx="58928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76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11BC5-1456-36BB-4D86-82D8AC559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23214A31-AD58-A2A5-6CB0-8F53860D67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8783138" y="3774255"/>
            <a:ext cx="2569797" cy="196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4F6E67-A29D-2C65-3D89-8F13D71A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VLMs guessing segmentation algorithms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01193-803C-DEA1-780D-D0F3D8A0BF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7625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2E5EA87-5DCB-B381-16A1-E659171BB2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82000" y="3774254"/>
            <a:ext cx="1975579" cy="19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13B235B-8820-DAB4-39CB-4341DB53A4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3049046" y="3774254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A83404C-2F6E-62E4-F494-CAD8C44622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5916092" y="3774254"/>
            <a:ext cx="1975579" cy="196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AEF26E-DFB9-E221-89A8-6A2EFFAA68C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" t="4819" r="1116" b="10259"/>
          <a:stretch>
            <a:fillRect/>
          </a:stretch>
        </p:blipFill>
        <p:spPr>
          <a:xfrm>
            <a:off x="891302" y="1184015"/>
            <a:ext cx="8921771" cy="2545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EAAB91-9AA6-A3A2-D278-AA2F243EDB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960" y="4572739"/>
            <a:ext cx="2593387" cy="1280160"/>
          </a:xfrm>
          <a:prstGeom prst="rect">
            <a:avLst/>
          </a:prstGeom>
          <a:ln w="38100">
            <a:solidFill>
              <a:srgbClr val="4472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509EF7-8FB1-5137-CD2C-DF7133A185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3291" y="4572739"/>
            <a:ext cx="2569699" cy="1280160"/>
          </a:xfrm>
          <a:prstGeom prst="rect">
            <a:avLst/>
          </a:prstGeom>
          <a:ln w="38100">
            <a:solidFill>
              <a:srgbClr val="FC22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9D99A1-B6DC-71D4-B63A-3D23CE4CC2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0934" y="4572739"/>
            <a:ext cx="2598111" cy="1280160"/>
          </a:xfrm>
          <a:prstGeom prst="rect">
            <a:avLst/>
          </a:prstGeom>
          <a:ln w="38100">
            <a:solidFill>
              <a:srgbClr val="70AD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BB7598-2347-71C7-160A-8D1830C375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3887" y="4572739"/>
            <a:ext cx="2569665" cy="1280160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5F253B7E-DD52-0381-A706-A49A155311A0}"/>
              </a:ext>
            </a:extLst>
          </p:cNvPr>
          <p:cNvSpPr/>
          <p:nvPr/>
        </p:nvSpPr>
        <p:spPr>
          <a:xfrm>
            <a:off x="708174" y="2299683"/>
            <a:ext cx="182880" cy="1828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B2178F7-1A70-0F79-6F72-F1CBE4610E07}"/>
              </a:ext>
            </a:extLst>
          </p:cNvPr>
          <p:cNvSpPr/>
          <p:nvPr/>
        </p:nvSpPr>
        <p:spPr>
          <a:xfrm>
            <a:off x="708422" y="1972023"/>
            <a:ext cx="182880" cy="182880"/>
          </a:xfrm>
          <a:prstGeom prst="ellipse">
            <a:avLst/>
          </a:prstGeom>
          <a:solidFill>
            <a:srgbClr val="FC22EC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111EFFD-38E5-727A-59DB-E1B6208BB8EA}"/>
              </a:ext>
            </a:extLst>
          </p:cNvPr>
          <p:cNvSpPr/>
          <p:nvPr/>
        </p:nvSpPr>
        <p:spPr>
          <a:xfrm>
            <a:off x="708422" y="2132043"/>
            <a:ext cx="182880" cy="182880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675DFC1-1B97-1E85-AADE-30569A57C8ED}"/>
              </a:ext>
            </a:extLst>
          </p:cNvPr>
          <p:cNvSpPr/>
          <p:nvPr/>
        </p:nvSpPr>
        <p:spPr>
          <a:xfrm>
            <a:off x="708422" y="2458324"/>
            <a:ext cx="182880" cy="182880"/>
          </a:xfrm>
          <a:prstGeom prst="ellips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B77C9D-B1EC-D266-BB3E-81EE856F4D20}"/>
              </a:ext>
            </a:extLst>
          </p:cNvPr>
          <p:cNvSpPr txBox="1"/>
          <p:nvPr/>
        </p:nvSpPr>
        <p:spPr>
          <a:xfrm>
            <a:off x="3272868" y="6091084"/>
            <a:ext cx="51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VLM: gpt-4o-2024-11-20, n=25</a:t>
            </a:r>
          </a:p>
          <a:p>
            <a:r>
              <a:rPr lang="en-GB" sz="1400" dirty="0">
                <a:hlinkClick r:id="rId11"/>
              </a:rPr>
              <a:t>https://scads.github.io/generative-ai-notebooks/47_vision/40_vlms_guessing_segmentation_alg.html</a:t>
            </a:r>
            <a:r>
              <a:rPr lang="en-GB" sz="1400" dirty="0"/>
              <a:t> 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15818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31162-D124-898D-3AC9-A843921E1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Speaking of </a:t>
            </a:r>
            <a:r>
              <a:rPr lang="en-GB" dirty="0" err="1"/>
              <a:t>Cellpose</a:t>
            </a:r>
            <a:r>
              <a:rPr lang="en-GB" dirty="0"/>
              <a:t>[-SAM]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24E5E-A4E3-4F9E-0DEF-D913BC5C4F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00945"/>
          </a:xfrm>
        </p:spPr>
        <p:txBody>
          <a:bodyPr>
            <a:normAutofit fontScale="92500" lnSpcReduction="20000"/>
          </a:bodyPr>
          <a:lstStyle/>
          <a:p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011C04-6945-CB2B-EF44-9FF5D102B2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886" y="1158435"/>
            <a:ext cx="1599327" cy="16024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69F99D-094F-B793-D746-94510FE2E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636" y="4342642"/>
            <a:ext cx="1596210" cy="16024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D79F1F-EAF0-D8C6-7637-E2F07B804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281" y="1328173"/>
            <a:ext cx="1862117" cy="12662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23F99-1AFE-6887-BDE8-72D3A853FB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3030" y="4542322"/>
            <a:ext cx="1862117" cy="12722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8C4605-A3C2-C0F6-7680-E752C927CF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1660" y="1173855"/>
            <a:ext cx="1621222" cy="1602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050E1A-0395-6952-9BBC-3EAEE7C1A8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3410" y="4368223"/>
            <a:ext cx="1621223" cy="16055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12F308-EB61-AE8E-B57B-EDAFB1DF05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6756" y="1184015"/>
            <a:ext cx="1602444" cy="16024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5F6909-C710-4AE1-F1CD-E870F45CD1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505" y="4368223"/>
            <a:ext cx="1596210" cy="15962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A998E0-5A6B-AE40-1671-DAF8A0039A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85727" y="2841257"/>
            <a:ext cx="5679100" cy="1396752"/>
          </a:xfrm>
          <a:prstGeom prst="rect">
            <a:avLst/>
          </a:prstGeom>
        </p:spPr>
      </p:pic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1957F926-190F-57D3-1EE3-2EBFBFD212E3}"/>
              </a:ext>
            </a:extLst>
          </p:cNvPr>
          <p:cNvSpPr/>
          <p:nvPr/>
        </p:nvSpPr>
        <p:spPr>
          <a:xfrm>
            <a:off x="9208534" y="2934468"/>
            <a:ext cx="2885440" cy="1210329"/>
          </a:xfrm>
          <a:prstGeom prst="wedgeRectCallout">
            <a:avLst>
              <a:gd name="adj1" fmla="val -56229"/>
              <a:gd name="adj2" fmla="val -23962"/>
            </a:avLst>
          </a:prstGeom>
          <a:ln w="57150">
            <a:solidFill>
              <a:srgbClr val="70AD47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/>
              <a:t>“Foundation model”</a:t>
            </a:r>
            <a:endParaRPr lang="LID4096" sz="3600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3C3DAEE8-BE67-B0EE-F885-4B7F87165644}"/>
              </a:ext>
            </a:extLst>
          </p:cNvPr>
          <p:cNvSpPr/>
          <p:nvPr/>
        </p:nvSpPr>
        <p:spPr>
          <a:xfrm>
            <a:off x="2212100" y="2878965"/>
            <a:ext cx="629920" cy="1396752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F42C55-1DDE-63D6-D174-36B74BCA32BF}"/>
              </a:ext>
            </a:extLst>
          </p:cNvPr>
          <p:cNvSpPr txBox="1"/>
          <p:nvPr/>
        </p:nvSpPr>
        <p:spPr>
          <a:xfrm>
            <a:off x="3434715" y="6070400"/>
            <a:ext cx="499300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hlinkClick r:id="rId11"/>
              </a:rPr>
              <a:t>https://www.biorxiv.org/content/10.1101/2025.04.28.651001v1</a:t>
            </a:r>
            <a:r>
              <a:rPr lang="en-GB" sz="1400" dirty="0"/>
              <a:t> </a:t>
            </a:r>
          </a:p>
          <a:p>
            <a:r>
              <a:rPr lang="LID4096" sz="1400" dirty="0">
                <a:hlinkClick r:id="rId12"/>
              </a:rPr>
              <a:t>https://github.com/ScaDS/BIDS-lecture-2025/blob/main/07b_dl_segmentation/cellpose-sam.ipynb</a:t>
            </a:r>
            <a:r>
              <a:rPr lang="en-GB" sz="1400" dirty="0"/>
              <a:t>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426767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1ADF039-D812-913B-9765-81F947328516}"/>
              </a:ext>
            </a:extLst>
          </p:cNvPr>
          <p:cNvGrpSpPr>
            <a:grpSpLocks noChangeAspect="1"/>
          </p:cNvGrpSpPr>
          <p:nvPr/>
        </p:nvGrpSpPr>
        <p:grpSpPr>
          <a:xfrm>
            <a:off x="9879329" y="2570763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8" name="Smiley Face 7">
              <a:extLst>
                <a:ext uri="{FF2B5EF4-FFF2-40B4-BE49-F238E27FC236}">
                  <a16:creationId xmlns:a16="http://schemas.microsoft.com/office/drawing/2014/main" id="{AEA22BB6-5045-E8C3-8E4A-B2C879E889CD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C98FC48-8504-CABF-E3A8-DC8FA15E9426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3567122-EFE9-299C-AF93-7AB1F3F50DEF}"/>
                </a:ext>
              </a:extLst>
            </p:cNvPr>
            <p:cNvCxnSpPr>
              <a:stCxn id="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A9D2A48-22F7-732A-CB8C-299F6AD95EA0}"/>
                </a:ext>
              </a:extLst>
            </p:cNvPr>
            <p:cNvCxnSpPr>
              <a:stCxn id="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9F554E1-DBE0-FD11-A56C-E2983A4AC5B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6D630EF-DD5D-CB1D-A9E1-31BBD2D5F18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C6D095-B489-31ED-8F16-4DFF40EDF59E}"/>
              </a:ext>
            </a:extLst>
          </p:cNvPr>
          <p:cNvGrpSpPr>
            <a:grpSpLocks noChangeAspect="1"/>
          </p:cNvGrpSpPr>
          <p:nvPr/>
        </p:nvGrpSpPr>
        <p:grpSpPr>
          <a:xfrm>
            <a:off x="5466142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C2167355-42BD-6FDB-F1F8-DDD4BA12732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rgbClr val="92D050"/>
                </a:gs>
                <a:gs pos="100000">
                  <a:srgbClr val="00B0F0">
                    <a:shade val="67500"/>
                    <a:satMod val="115000"/>
                  </a:srgbClr>
                </a:gs>
                <a:gs pos="100000">
                  <a:srgbClr val="00B0F0"/>
                </a:gs>
              </a:gsLst>
              <a:lin ang="2700000" scaled="1"/>
              <a:tileRect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B4230D9-4758-216B-005D-23C1FDAD0041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0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60313AD-F9E6-3200-328E-A34EEA53877D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E5058F-76D4-AA82-F58F-4CA5722763AF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C550EA2-4D78-6FED-E9EA-2084F6CEF5E8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DAC4FB4-7A31-2AB3-8944-1EDE38AD2D9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2A32607-999F-BFFB-4D08-51D8341842FC}"/>
              </a:ext>
            </a:extLst>
          </p:cNvPr>
          <p:cNvGrpSpPr>
            <a:grpSpLocks noChangeAspect="1"/>
          </p:cNvGrpSpPr>
          <p:nvPr/>
        </p:nvGrpSpPr>
        <p:grpSpPr>
          <a:xfrm>
            <a:off x="1103866" y="257076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22" name="Smiley Face 21">
              <a:extLst>
                <a:ext uri="{FF2B5EF4-FFF2-40B4-BE49-F238E27FC236}">
                  <a16:creationId xmlns:a16="http://schemas.microsoft.com/office/drawing/2014/main" id="{C8E7F51D-117C-97F5-965F-CB462D75443E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557098E-212D-653A-C1BF-82D73899729D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0F42A54-D5C9-8D4D-57A0-ABBD07156E6B}"/>
                </a:ext>
              </a:extLst>
            </p:cNvPr>
            <p:cNvCxnSpPr>
              <a:stCxn id="2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DAF2623-69BD-7A6B-1B61-0125FACD952A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67A1EF-BA56-E8C1-DE72-A0974B0B76E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E51311-C3B0-FF5D-FF82-2EA8E0F2967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17E27D82-D4DC-1017-F008-A9C0AABC1841}"/>
              </a:ext>
            </a:extLst>
          </p:cNvPr>
          <p:cNvSpPr txBox="1"/>
          <p:nvPr/>
        </p:nvSpPr>
        <p:spPr>
          <a:xfrm>
            <a:off x="502350" y="1596812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🧬</a:t>
            </a:r>
            <a:r>
              <a:rPr lang="en-US" sz="4800" dirty="0"/>
              <a:t>🧫</a:t>
            </a:r>
            <a:r>
              <a:rPr lang="en-US" sz="2400" dirty="0"/>
              <a:t>🔬</a:t>
            </a:r>
            <a:endParaRPr lang="en-US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C2F37B1-376F-A80C-D4A6-3EC23C48DA13}"/>
              </a:ext>
            </a:extLst>
          </p:cNvPr>
          <p:cNvSpPr txBox="1"/>
          <p:nvPr/>
        </p:nvSpPr>
        <p:spPr>
          <a:xfrm>
            <a:off x="9186566" y="1412146"/>
            <a:ext cx="2310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📊</a:t>
            </a:r>
            <a:r>
              <a:rPr lang="en-US" sz="3600" dirty="0"/>
              <a:t>💾</a:t>
            </a:r>
            <a:r>
              <a:rPr lang="en-US" sz="6000" dirty="0"/>
              <a:t>💻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58E71F-4424-C25B-5FF0-1C259F11A913}"/>
              </a:ext>
            </a:extLst>
          </p:cNvPr>
          <p:cNvSpPr txBox="1"/>
          <p:nvPr/>
        </p:nvSpPr>
        <p:spPr>
          <a:xfrm>
            <a:off x="5270248" y="1781478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🔬🧫💉</a:t>
            </a:r>
            <a:br>
              <a:rPr lang="en-US" dirty="0"/>
            </a:br>
            <a:r>
              <a:rPr lang="en-US" dirty="0"/>
              <a:t>💾📊🧬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5D81B86-A795-1975-C76E-490FF4155CCB}"/>
              </a:ext>
            </a:extLst>
          </p:cNvPr>
          <p:cNvSpPr txBox="1"/>
          <p:nvPr/>
        </p:nvSpPr>
        <p:spPr>
          <a:xfrm>
            <a:off x="381173" y="4659465"/>
            <a:ext cx="230742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Biologist</a:t>
            </a:r>
          </a:p>
          <a:p>
            <a:pPr algn="ctr"/>
            <a:r>
              <a:rPr lang="en-US" i="1" dirty="0"/>
              <a:t>Domain-specialist </a:t>
            </a:r>
            <a:br>
              <a:rPr lang="en-US" i="1" dirty="0"/>
            </a:br>
            <a:r>
              <a:rPr lang="en-US" i="1" dirty="0"/>
              <a:t>(focused on </a:t>
            </a:r>
            <a:br>
              <a:rPr lang="en-US" i="1" dirty="0"/>
            </a:br>
            <a:r>
              <a:rPr lang="en-US" i="1" dirty="0"/>
              <a:t>real-world problems)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6BD9FBF-6F64-72C5-41DC-F630BD457F69}"/>
              </a:ext>
            </a:extLst>
          </p:cNvPr>
          <p:cNvSpPr txBox="1"/>
          <p:nvPr/>
        </p:nvSpPr>
        <p:spPr>
          <a:xfrm>
            <a:off x="8483371" y="4667416"/>
            <a:ext cx="36539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Computer Scientist</a:t>
            </a:r>
          </a:p>
          <a:p>
            <a:pPr algn="ctr"/>
            <a:r>
              <a:rPr lang="en-US" i="1" dirty="0"/>
              <a:t>Method + infrastructure specialist </a:t>
            </a:r>
            <a:br>
              <a:rPr lang="en-US" i="1" dirty="0"/>
            </a:br>
            <a:r>
              <a:rPr lang="en-US" i="1" dirty="0"/>
              <a:t>(algorithm-centered)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C2E772-E0DB-DB02-8D20-9F80853D8F96}"/>
              </a:ext>
            </a:extLst>
          </p:cNvPr>
          <p:cNvSpPr txBox="1"/>
          <p:nvPr/>
        </p:nvSpPr>
        <p:spPr>
          <a:xfrm>
            <a:off x="4309222" y="4667416"/>
            <a:ext cx="3175869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Bio-image Analyst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 </a:t>
            </a:r>
            <a:r>
              <a:rPr lang="en-US" i="1" dirty="0"/>
              <a:t>Generalist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</a:p>
          <a:p>
            <a:pPr algn="ctr"/>
            <a:r>
              <a:rPr lang="en-US" i="1" dirty="0">
                <a:sym typeface="Wingdings" panose="05000000000000000000" pitchFamily="2" charset="2"/>
              </a:rPr>
              <a:t>(data-driven, </a:t>
            </a:r>
            <a:br>
              <a:rPr lang="en-US" i="1" dirty="0">
                <a:sym typeface="Wingdings" panose="05000000000000000000" pitchFamily="2" charset="2"/>
              </a:rPr>
            </a:br>
            <a:r>
              <a:rPr lang="en-US" i="1" dirty="0">
                <a:sym typeface="Wingdings" panose="05000000000000000000" pitchFamily="2" charset="2"/>
              </a:rPr>
              <a:t>service-oriented)</a:t>
            </a:r>
            <a:endParaRPr lang="en-US" i="1" dirty="0"/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603E8C06-A470-5D8F-D4C7-78073903C30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4509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03F25F93-B7CB-9921-87F0-DA41FBB887A3}"/>
              </a:ext>
            </a:extLst>
          </p:cNvPr>
          <p:cNvSpPr/>
          <p:nvPr/>
        </p:nvSpPr>
        <p:spPr>
          <a:xfrm rot="21071982" flipV="1">
            <a:off x="9034954" y="1375904"/>
            <a:ext cx="2546917" cy="1128502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95E1A2BC-6974-AB12-C23E-08D7681D120C}"/>
              </a:ext>
            </a:extLst>
          </p:cNvPr>
          <p:cNvSpPr/>
          <p:nvPr/>
        </p:nvSpPr>
        <p:spPr>
          <a:xfrm flipV="1">
            <a:off x="4861711" y="1596812"/>
            <a:ext cx="2018923" cy="940086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45F787E1-935A-8A57-6416-1DCC467B4E1B}"/>
              </a:ext>
            </a:extLst>
          </p:cNvPr>
          <p:cNvSpPr/>
          <p:nvPr/>
        </p:nvSpPr>
        <p:spPr>
          <a:xfrm flipV="1">
            <a:off x="220848" y="1563378"/>
            <a:ext cx="2823631" cy="992254"/>
          </a:xfrm>
          <a:prstGeom prst="cloudCallout">
            <a:avLst>
              <a:gd name="adj1" fmla="val -16858"/>
              <a:gd name="adj2" fmla="val -57678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51C78D71-F5F3-F78C-BE46-F7BEF2355A06}"/>
              </a:ext>
            </a:extLst>
          </p:cNvPr>
          <p:cNvSpPr/>
          <p:nvPr/>
        </p:nvSpPr>
        <p:spPr>
          <a:xfrm>
            <a:off x="8007837" y="2143443"/>
            <a:ext cx="1715101" cy="1098297"/>
          </a:xfrm>
          <a:prstGeom prst="wedgeEllipseCallout">
            <a:avLst>
              <a:gd name="adj1" fmla="val 52493"/>
              <a:gd name="adj2" fmla="val 3228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US" sz="1600" dirty="0"/>
              <a:t>Kubernetes cluster</a:t>
            </a:r>
          </a:p>
        </p:txBody>
      </p:sp>
      <p:sp>
        <p:nvSpPr>
          <p:cNvPr id="34" name="Speech Bubble: Oval 33">
            <a:extLst>
              <a:ext uri="{FF2B5EF4-FFF2-40B4-BE49-F238E27FC236}">
                <a16:creationId xmlns:a16="http://schemas.microsoft.com/office/drawing/2014/main" id="{A89049C7-B646-95A7-6525-C417E1C32B34}"/>
              </a:ext>
            </a:extLst>
          </p:cNvPr>
          <p:cNvSpPr/>
          <p:nvPr/>
        </p:nvSpPr>
        <p:spPr>
          <a:xfrm>
            <a:off x="3734508" y="2098834"/>
            <a:ext cx="1529865" cy="1098297"/>
          </a:xfrm>
          <a:prstGeom prst="wedgeEllipseCallout">
            <a:avLst>
              <a:gd name="adj1" fmla="val 53994"/>
              <a:gd name="adj2" fmla="val 3922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Many computers working together</a:t>
            </a:r>
          </a:p>
        </p:txBody>
      </p:sp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FFAA3B88-454E-0242-3E07-BAC8FDDB916C}"/>
              </a:ext>
            </a:extLst>
          </p:cNvPr>
          <p:cNvSpPr/>
          <p:nvPr/>
        </p:nvSpPr>
        <p:spPr>
          <a:xfrm>
            <a:off x="2056728" y="3272358"/>
            <a:ext cx="2092849" cy="1098297"/>
          </a:xfrm>
          <a:prstGeom prst="wedgeEllipseCallout">
            <a:avLst>
              <a:gd name="adj1" fmla="val -42613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Tribolium</a:t>
            </a:r>
            <a:r>
              <a:rPr lang="en-US" dirty="0"/>
              <a:t> </a:t>
            </a:r>
            <a:r>
              <a:rPr lang="en-US" dirty="0" err="1"/>
              <a:t>castaneum</a:t>
            </a:r>
            <a:endParaRPr lang="en-US" dirty="0"/>
          </a:p>
        </p:txBody>
      </p:sp>
      <p:sp>
        <p:nvSpPr>
          <p:cNvPr id="37" name="Speech Bubble: Oval 36">
            <a:extLst>
              <a:ext uri="{FF2B5EF4-FFF2-40B4-BE49-F238E27FC236}">
                <a16:creationId xmlns:a16="http://schemas.microsoft.com/office/drawing/2014/main" id="{19DE9753-F6EB-5A6A-1947-3730D96CBF8A}"/>
              </a:ext>
            </a:extLst>
          </p:cNvPr>
          <p:cNvSpPr/>
          <p:nvPr/>
        </p:nvSpPr>
        <p:spPr>
          <a:xfrm>
            <a:off x="6469912" y="3272358"/>
            <a:ext cx="1461369" cy="1098297"/>
          </a:xfrm>
          <a:prstGeom prst="wedgeEllipseCallout">
            <a:avLst>
              <a:gd name="adj1" fmla="val -50434"/>
              <a:gd name="adj2" fmla="val -48657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Flour beetle</a:t>
            </a:r>
          </a:p>
        </p:txBody>
      </p:sp>
    </p:spTree>
    <p:extLst>
      <p:ext uri="{BB962C8B-B14F-4D97-AF65-F5344CB8AC3E}">
        <p14:creationId xmlns:p14="http://schemas.microsoft.com/office/powerpoint/2010/main" val="35601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33" grpId="0"/>
      <p:bldP spid="4" grpId="0" animBg="1"/>
      <p:bldP spid="5" grpId="0" animBg="1"/>
      <p:bldP spid="7" grpId="0" animBg="1"/>
      <p:bldP spid="34" grpId="0" animBg="1"/>
      <p:bldP spid="36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35B52-548D-476F-3E5E-9F85EDCFD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Bio-image analysis beyond segmentation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05371-8BA3-EE0B-0ABB-B2D3E72032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6"/>
            <a:ext cx="10644901" cy="467804"/>
          </a:xfrm>
        </p:spPr>
        <p:txBody>
          <a:bodyPr>
            <a:normAutofit/>
          </a:bodyPr>
          <a:lstStyle/>
          <a:p>
            <a:r>
              <a:rPr lang="en-GB" sz="2400" dirty="0"/>
              <a:t>Crossing this border seems challenging</a:t>
            </a:r>
            <a:endParaRPr lang="LID4096" sz="2400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0B156284-1FAB-FC65-1532-9639CC14055D}"/>
              </a:ext>
            </a:extLst>
          </p:cNvPr>
          <p:cNvSpPr/>
          <p:nvPr/>
        </p:nvSpPr>
        <p:spPr>
          <a:xfrm>
            <a:off x="6198016" y="1621780"/>
            <a:ext cx="619433" cy="48098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BD024AB-D457-59CB-F05A-DDA98B3C4F32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>
          <a:xfrm flipH="1">
            <a:off x="6507732" y="2102763"/>
            <a:ext cx="1" cy="2794042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1B8C3FE-3C3A-4560-009E-255D5539C86E}"/>
              </a:ext>
            </a:extLst>
          </p:cNvPr>
          <p:cNvSpPr txBox="1"/>
          <p:nvPr/>
        </p:nvSpPr>
        <p:spPr>
          <a:xfrm>
            <a:off x="5662778" y="4896805"/>
            <a:ext cx="1689907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“Frontier of perfectionism”</a:t>
            </a:r>
            <a:endParaRPr lang="LID4096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8CFACB4-08F9-B90A-9D0A-04BB4E5841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292614" y="1840746"/>
            <a:ext cx="1493456" cy="148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AAA14301-20B7-487D-1DEA-5DC577AC16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488063" y="2285449"/>
            <a:ext cx="1493456" cy="148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B5411E-0DD2-9010-FC0D-85378EFE72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1143" r="24643" b="10000"/>
          <a:stretch>
            <a:fillRect/>
          </a:stretch>
        </p:blipFill>
        <p:spPr bwMode="auto">
          <a:xfrm>
            <a:off x="119559" y="2903312"/>
            <a:ext cx="1493456" cy="148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B3C7CC2D-42C3-3EB7-2A0D-B8D323C9CC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5" t="18000" r="24643" b="17000"/>
          <a:stretch>
            <a:fillRect/>
          </a:stretch>
        </p:blipFill>
        <p:spPr bwMode="auto">
          <a:xfrm>
            <a:off x="538373" y="3631196"/>
            <a:ext cx="1493456" cy="114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CD4E203-AF10-8A99-C4BC-FF49334F6B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445" y="4203184"/>
            <a:ext cx="1354427" cy="1358049"/>
          </a:xfrm>
          <a:prstGeom prst="rect">
            <a:avLst/>
          </a:prstGeom>
        </p:spPr>
      </p:pic>
      <p:sp>
        <p:nvSpPr>
          <p:cNvPr id="26" name="Arrow: Right 25">
            <a:extLst>
              <a:ext uri="{FF2B5EF4-FFF2-40B4-BE49-F238E27FC236}">
                <a16:creationId xmlns:a16="http://schemas.microsoft.com/office/drawing/2014/main" id="{ED1F1084-EB11-1488-16D9-68141D5FF32E}"/>
              </a:ext>
            </a:extLst>
          </p:cNvPr>
          <p:cNvSpPr/>
          <p:nvPr/>
        </p:nvSpPr>
        <p:spPr>
          <a:xfrm>
            <a:off x="1743408" y="2227406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9A576117-B26B-EA77-A1D4-0811BD1BF121}"/>
              </a:ext>
            </a:extLst>
          </p:cNvPr>
          <p:cNvSpPr/>
          <p:nvPr/>
        </p:nvSpPr>
        <p:spPr>
          <a:xfrm>
            <a:off x="1734972" y="3363601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97DE30DD-3FEE-DB54-3FE5-997EC2A4DCF4}"/>
              </a:ext>
            </a:extLst>
          </p:cNvPr>
          <p:cNvSpPr/>
          <p:nvPr/>
        </p:nvSpPr>
        <p:spPr>
          <a:xfrm>
            <a:off x="1743409" y="4452373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DE90E1F-375A-A958-F51F-5EF845C7CF04}"/>
              </a:ext>
            </a:extLst>
          </p:cNvPr>
          <p:cNvSpPr/>
          <p:nvPr/>
        </p:nvSpPr>
        <p:spPr>
          <a:xfrm>
            <a:off x="6926548" y="1681829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Feature extraction</a:t>
            </a:r>
            <a:endParaRPr lang="LID4096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788E895-B9DC-C34B-A37F-0F69675F304C}"/>
              </a:ext>
            </a:extLst>
          </p:cNvPr>
          <p:cNvSpPr/>
          <p:nvPr/>
        </p:nvSpPr>
        <p:spPr>
          <a:xfrm>
            <a:off x="8779928" y="1681829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Dimensionality reduction</a:t>
            </a:r>
            <a:endParaRPr lang="LID4096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65227E8-7754-CAF1-8323-2AD621549463}"/>
              </a:ext>
            </a:extLst>
          </p:cNvPr>
          <p:cNvSpPr/>
          <p:nvPr/>
        </p:nvSpPr>
        <p:spPr>
          <a:xfrm>
            <a:off x="6926548" y="2801377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Classification</a:t>
            </a:r>
            <a:endParaRPr lang="LID4096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DC7661-7DD6-A35C-8591-80E460270113}"/>
              </a:ext>
            </a:extLst>
          </p:cNvPr>
          <p:cNvSpPr/>
          <p:nvPr/>
        </p:nvSpPr>
        <p:spPr>
          <a:xfrm>
            <a:off x="8779927" y="2801377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Clustering</a:t>
            </a:r>
            <a:endParaRPr lang="LID4096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D97CAC-707D-6F7B-D7D9-088E6190AD1F}"/>
              </a:ext>
            </a:extLst>
          </p:cNvPr>
          <p:cNvSpPr/>
          <p:nvPr/>
        </p:nvSpPr>
        <p:spPr>
          <a:xfrm>
            <a:off x="6926547" y="3917719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Statistics</a:t>
            </a:r>
            <a:endParaRPr lang="LID4096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D1211F-3AD6-773C-F335-0BBEF4E8FB56}"/>
              </a:ext>
            </a:extLst>
          </p:cNvPr>
          <p:cNvSpPr/>
          <p:nvPr/>
        </p:nvSpPr>
        <p:spPr>
          <a:xfrm>
            <a:off x="8779927" y="3917719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Visualization</a:t>
            </a:r>
            <a:endParaRPr lang="LID4096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C9DD78E-E389-B83A-E464-790D8877A107}"/>
              </a:ext>
            </a:extLst>
          </p:cNvPr>
          <p:cNvSpPr/>
          <p:nvPr/>
        </p:nvSpPr>
        <p:spPr>
          <a:xfrm rot="18952032">
            <a:off x="6225935" y="2486653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3C397B-8F26-A878-2AAC-E5B71CE09F5D}"/>
              </a:ext>
            </a:extLst>
          </p:cNvPr>
          <p:cNvSpPr/>
          <p:nvPr/>
        </p:nvSpPr>
        <p:spPr>
          <a:xfrm>
            <a:off x="2387306" y="1693838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Background removal</a:t>
            </a:r>
            <a:endParaRPr lang="LID4096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38D16F-4EE9-B35C-90E2-54255E42C12B}"/>
              </a:ext>
            </a:extLst>
          </p:cNvPr>
          <p:cNvSpPr/>
          <p:nvPr/>
        </p:nvSpPr>
        <p:spPr>
          <a:xfrm>
            <a:off x="2387306" y="2813386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Denoising</a:t>
            </a:r>
            <a:endParaRPr lang="LID4096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FA09775-3D1C-45E9-17B8-DB9E35D0A158}"/>
              </a:ext>
            </a:extLst>
          </p:cNvPr>
          <p:cNvSpPr/>
          <p:nvPr/>
        </p:nvSpPr>
        <p:spPr>
          <a:xfrm>
            <a:off x="2387306" y="3929729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Deconvolution</a:t>
            </a:r>
            <a:endParaRPr lang="LID4096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CED6448-D89E-E6A0-D86C-4BA03D50D931}"/>
              </a:ext>
            </a:extLst>
          </p:cNvPr>
          <p:cNvSpPr/>
          <p:nvPr/>
        </p:nvSpPr>
        <p:spPr>
          <a:xfrm>
            <a:off x="4430679" y="2809378"/>
            <a:ext cx="1689907" cy="9285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Segmentation</a:t>
            </a:r>
            <a:endParaRPr lang="LID4096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673D7627-340E-F12E-9A39-38BA114189FB}"/>
              </a:ext>
            </a:extLst>
          </p:cNvPr>
          <p:cNvSpPr/>
          <p:nvPr/>
        </p:nvSpPr>
        <p:spPr>
          <a:xfrm rot="2706439">
            <a:off x="6305851" y="3684327"/>
            <a:ext cx="534252" cy="4567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EB6EF484-BFFA-E0AC-2980-6E0AFE249406}"/>
              </a:ext>
            </a:extLst>
          </p:cNvPr>
          <p:cNvSpPr/>
          <p:nvPr/>
        </p:nvSpPr>
        <p:spPr>
          <a:xfrm>
            <a:off x="6281953" y="3091959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7525C504-FAC0-549D-CDAB-1313E616F0FC}"/>
              </a:ext>
            </a:extLst>
          </p:cNvPr>
          <p:cNvSpPr/>
          <p:nvPr/>
        </p:nvSpPr>
        <p:spPr>
          <a:xfrm rot="5400000">
            <a:off x="7549550" y="2506980"/>
            <a:ext cx="534252" cy="4567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1987D330-A780-E7C5-AD08-4121A199BBB3}"/>
              </a:ext>
            </a:extLst>
          </p:cNvPr>
          <p:cNvSpPr/>
          <p:nvPr/>
        </p:nvSpPr>
        <p:spPr>
          <a:xfrm rot="5400000">
            <a:off x="7504374" y="3618445"/>
            <a:ext cx="534252" cy="4567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9664768A-88C2-F3FF-38EB-E7939D5EA196}"/>
              </a:ext>
            </a:extLst>
          </p:cNvPr>
          <p:cNvSpPr/>
          <p:nvPr/>
        </p:nvSpPr>
        <p:spPr>
          <a:xfrm rot="2677231">
            <a:off x="8412133" y="3637361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925B84A9-6BA5-4436-4EB6-F9A23025278F}"/>
              </a:ext>
            </a:extLst>
          </p:cNvPr>
          <p:cNvSpPr/>
          <p:nvPr/>
        </p:nvSpPr>
        <p:spPr>
          <a:xfrm>
            <a:off x="8388475" y="2020401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EB094E93-8A49-4F62-FE20-CE8B4925D586}"/>
              </a:ext>
            </a:extLst>
          </p:cNvPr>
          <p:cNvSpPr/>
          <p:nvPr/>
        </p:nvSpPr>
        <p:spPr>
          <a:xfrm rot="5400000">
            <a:off x="9351899" y="2515500"/>
            <a:ext cx="534252" cy="4567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3D35E7E5-75FB-D4B5-FA9E-086AAAA3BE09}"/>
              </a:ext>
            </a:extLst>
          </p:cNvPr>
          <p:cNvSpPr/>
          <p:nvPr/>
        </p:nvSpPr>
        <p:spPr>
          <a:xfrm rot="5400000">
            <a:off x="9306723" y="3626966"/>
            <a:ext cx="534252" cy="4567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D71D6AA-DCA7-3241-FC4B-E98F1F09F799}"/>
              </a:ext>
            </a:extLst>
          </p:cNvPr>
          <p:cNvSpPr/>
          <p:nvPr/>
        </p:nvSpPr>
        <p:spPr>
          <a:xfrm>
            <a:off x="10954860" y="4422230"/>
            <a:ext cx="1131213" cy="92858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Insight</a:t>
            </a:r>
            <a:endParaRPr lang="LID4096" dirty="0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3DC773DA-F515-925A-8574-B4BD8A02425B}"/>
              </a:ext>
            </a:extLst>
          </p:cNvPr>
          <p:cNvSpPr/>
          <p:nvPr/>
        </p:nvSpPr>
        <p:spPr>
          <a:xfrm rot="2706439">
            <a:off x="4069785" y="2499669"/>
            <a:ext cx="534252" cy="45673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D5A186B2-53FB-2985-5B24-1300975E780B}"/>
              </a:ext>
            </a:extLst>
          </p:cNvPr>
          <p:cNvSpPr/>
          <p:nvPr/>
        </p:nvSpPr>
        <p:spPr>
          <a:xfrm rot="18952032">
            <a:off x="4004572" y="3630073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EDB1BBF2-2E2A-FDE7-C1C3-F6B21B8412E6}"/>
              </a:ext>
            </a:extLst>
          </p:cNvPr>
          <p:cNvSpPr/>
          <p:nvPr/>
        </p:nvSpPr>
        <p:spPr>
          <a:xfrm>
            <a:off x="3911558" y="3097901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2E984548-820E-1819-33D0-D8681988A1DF}"/>
              </a:ext>
            </a:extLst>
          </p:cNvPr>
          <p:cNvSpPr/>
          <p:nvPr/>
        </p:nvSpPr>
        <p:spPr>
          <a:xfrm rot="2677231">
            <a:off x="8388474" y="2531499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FA314FD8-3CCE-770D-3922-02561FEDCC20}"/>
              </a:ext>
            </a:extLst>
          </p:cNvPr>
          <p:cNvSpPr/>
          <p:nvPr/>
        </p:nvSpPr>
        <p:spPr>
          <a:xfrm>
            <a:off x="10323593" y="4426910"/>
            <a:ext cx="619427" cy="393934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8" name="Arrow: Bent-Up 47">
            <a:extLst>
              <a:ext uri="{FF2B5EF4-FFF2-40B4-BE49-F238E27FC236}">
                <a16:creationId xmlns:a16="http://schemas.microsoft.com/office/drawing/2014/main" id="{230EA838-2722-E5A1-D3D0-81F27318164D}"/>
              </a:ext>
            </a:extLst>
          </p:cNvPr>
          <p:cNvSpPr/>
          <p:nvPr/>
        </p:nvSpPr>
        <p:spPr>
          <a:xfrm rot="5400000">
            <a:off x="9318039" y="3682470"/>
            <a:ext cx="646331" cy="2603630"/>
          </a:xfrm>
          <a:prstGeom prst="bentUpArrow">
            <a:avLst>
              <a:gd name="adj1" fmla="val 25000"/>
              <a:gd name="adj2" fmla="val 30895"/>
              <a:gd name="adj3" fmla="val 30895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EEE7943C-580C-2440-FB62-BC0966517DAF}"/>
              </a:ext>
            </a:extLst>
          </p:cNvPr>
          <p:cNvSpPr/>
          <p:nvPr/>
        </p:nvSpPr>
        <p:spPr>
          <a:xfrm rot="8157981">
            <a:off x="8356598" y="3635088"/>
            <a:ext cx="619427" cy="3939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1" name="Left Brace 50">
            <a:extLst>
              <a:ext uri="{FF2B5EF4-FFF2-40B4-BE49-F238E27FC236}">
                <a16:creationId xmlns:a16="http://schemas.microsoft.com/office/drawing/2014/main" id="{E8AF3F1B-31AE-FB1D-69DF-0FB83591CFB5}"/>
              </a:ext>
            </a:extLst>
          </p:cNvPr>
          <p:cNvSpPr/>
          <p:nvPr/>
        </p:nvSpPr>
        <p:spPr>
          <a:xfrm rot="16200000">
            <a:off x="6286035" y="1537237"/>
            <a:ext cx="285071" cy="80825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0CA54B7-B2B7-26AA-42FA-9BBC1EA302A4}"/>
              </a:ext>
            </a:extLst>
          </p:cNvPr>
          <p:cNvSpPr txBox="1"/>
          <p:nvPr/>
        </p:nvSpPr>
        <p:spPr>
          <a:xfrm>
            <a:off x="2387306" y="5675317"/>
            <a:ext cx="8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Wide variety of [computational] skills required to achieve all this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64512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543613F-2AF6-57AC-D194-6F3455909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979B1-C01E-A835-CD73-74ACBD6E8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5D063-6A3F-DB1B-0831-D59AF33243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Use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5E46E4-EE90-5164-C4F7-CB5CFDDF41CC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3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11864B-943C-4DFE-2DFE-51567AE11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4A919F-8BDE-3853-584C-329D14576C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0A0083-FEB7-6829-EC30-6C9B27D05E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C0D29B-2C64-95F6-264D-599DE769E82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52CB614-4A41-EF1D-EAFF-C5856C7023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27D52AF-3E80-A44E-C873-0EB83B2F0F3B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739471-362E-B810-AEAD-E50E2733A34A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6AADE75-516B-7016-A0A0-B3D764BFA439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B8E434F-C0E9-8B9A-BA00-24BEE4E88A5D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47142D48-A23D-FABE-3E56-107FED2B59FC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B00C1F35-55A0-6297-BD0E-66A396AA9F39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2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F2F6-6594-55DF-A849-6B76ABB1D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6034D-11A5-5A9F-ED00-419E4DC89E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11445"/>
            <a:ext cx="11164034" cy="1058495"/>
          </a:xfrm>
        </p:spPr>
        <p:txBody>
          <a:bodyPr>
            <a:normAutofit/>
          </a:bodyPr>
          <a:lstStyle/>
          <a:p>
            <a:r>
              <a:rPr lang="en-US" dirty="0"/>
              <a:t>Example test-case inspired by </a:t>
            </a:r>
            <a:r>
              <a:rPr lang="en-US" dirty="0" err="1"/>
              <a:t>HumaEval</a:t>
            </a:r>
            <a:r>
              <a:rPr lang="en-US" dirty="0"/>
              <a:t> (Chen et al 2021)</a:t>
            </a:r>
            <a:br>
              <a:rPr lang="en-US" dirty="0"/>
            </a:br>
            <a:r>
              <a:rPr lang="en-US" dirty="0"/>
              <a:t>but bio-image analysis specific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4434D-2865-68FF-24B9-C436EA1F5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38"/>
          <a:stretch/>
        </p:blipFill>
        <p:spPr>
          <a:xfrm>
            <a:off x="3124200" y="1967238"/>
            <a:ext cx="4505160" cy="3996240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19418898-FEE5-48E3-35AC-6CF4E7A2F8B5}"/>
              </a:ext>
            </a:extLst>
          </p:cNvPr>
          <p:cNvSpPr/>
          <p:nvPr/>
        </p:nvSpPr>
        <p:spPr>
          <a:xfrm>
            <a:off x="7778743" y="2019461"/>
            <a:ext cx="358880" cy="1166650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A041436-393E-E0A3-7414-23BD76AF0417}"/>
              </a:ext>
            </a:extLst>
          </p:cNvPr>
          <p:cNvSpPr/>
          <p:nvPr/>
        </p:nvSpPr>
        <p:spPr>
          <a:xfrm>
            <a:off x="7778743" y="3241975"/>
            <a:ext cx="358880" cy="1046980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F13B-57F7-48CD-7A06-03AFEC4B5811}"/>
              </a:ext>
            </a:extLst>
          </p:cNvPr>
          <p:cNvSpPr txBox="1"/>
          <p:nvPr/>
        </p:nvSpPr>
        <p:spPr>
          <a:xfrm>
            <a:off x="8137622" y="2418120"/>
            <a:ext cx="127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7599-1A4E-E141-7275-DDB0C2F87E2C}"/>
              </a:ext>
            </a:extLst>
          </p:cNvPr>
          <p:cNvSpPr txBox="1"/>
          <p:nvPr/>
        </p:nvSpPr>
        <p:spPr>
          <a:xfrm>
            <a:off x="8137622" y="3482203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solution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3A0FFB-0FF0-9129-BAEE-C79C792FEE7B}"/>
              </a:ext>
            </a:extLst>
          </p:cNvPr>
          <p:cNvSpPr txBox="1"/>
          <p:nvPr/>
        </p:nvSpPr>
        <p:spPr>
          <a:xfrm>
            <a:off x="8137622" y="4851594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Unit test (excerpt)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1BEB43F-E7B0-8199-C26C-1B075A17AE00}"/>
              </a:ext>
            </a:extLst>
          </p:cNvPr>
          <p:cNvSpPr/>
          <p:nvPr/>
        </p:nvSpPr>
        <p:spPr>
          <a:xfrm>
            <a:off x="7778743" y="4386043"/>
            <a:ext cx="358880" cy="157743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D58E22-2FC0-416E-A2C0-4F8C9054344E}"/>
              </a:ext>
            </a:extLst>
          </p:cNvPr>
          <p:cNvSpPr txBox="1"/>
          <p:nvPr/>
        </p:nvSpPr>
        <p:spPr>
          <a:xfrm>
            <a:off x="3402827" y="6100370"/>
            <a:ext cx="76928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Chen at al 2021: </a:t>
            </a:r>
            <a:r>
              <a:rPr lang="en-US" sz="1400" dirty="0">
                <a:hlinkClick r:id="rId3"/>
              </a:rPr>
              <a:t>https://arxiv.org/abs/2107.03374</a:t>
            </a:r>
            <a:r>
              <a:rPr lang="en-US" sz="1400" dirty="0"/>
              <a:t> </a:t>
            </a:r>
            <a:endParaRPr lang="en-US" sz="1400" dirty="0">
              <a:hlinkClick r:id="rId4"/>
            </a:endParaRPr>
          </a:p>
          <a:p>
            <a:r>
              <a:rPr lang="en-US" sz="1400" dirty="0">
                <a:hlinkClick r:id="rId4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5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51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Use case: segment the image and measure the average area of objects.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130513"/>
            <a:ext cx="1791668" cy="17964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511" y="2126643"/>
            <a:ext cx="1790956" cy="17814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93" y="2130580"/>
            <a:ext cx="1791668" cy="179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b="66041"/>
          <a:stretch/>
        </p:blipFill>
        <p:spPr>
          <a:xfrm>
            <a:off x="8349658" y="1872730"/>
            <a:ext cx="615085" cy="18329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FE9CEB-DA3A-A50E-159A-0F111A5509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73950" y="2293791"/>
            <a:ext cx="1773217" cy="853771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51700" y="2427493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14490" y="3602006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1F4A70-FB67-F6AB-BC25-DE1CE4F923E6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195BE2-607A-F874-2205-F742378AC2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83641" r="9667" b="14837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AECEA0-7A55-D147-F67D-09C75A16D1B6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CFD133-E1EA-B4E4-7848-B872B763996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CBF38E-064F-DFCE-7F79-B8237F4C76FD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2C14902-8310-2508-2119-AF01BCDBD401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D03A05-9D79-0144-8443-47AE2D7F902F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3987C8C-06DE-2694-BE02-1B5E7BBDCF60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27ADE-EF55-D1C3-BBB0-81199E36373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F39D5B-7BF2-ED3C-55F2-511A53CDD6D2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853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90346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92408" y="2662823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7334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902E5F-B49E-84F4-3CAA-3F0062BE5BD9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8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9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76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60A9A-21FC-3AF3-365D-B91F1E3E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73F1F-FA79-4328-45BD-C174F8C22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5EE45-27C3-0613-1F98-F0AE9E4A04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>
            <a:normAutofit fontScale="92500"/>
          </a:bodyPr>
          <a:lstStyle/>
          <a:p>
            <a:r>
              <a:rPr lang="en-US" dirty="0"/>
              <a:t>Use-case: segment an image, extract features and create a UMAP.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14204FD-822B-806E-5A5C-F24B90057F9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EFB468C-5499-3A08-DC75-46D8D00E1B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43" t="80603" r="9810" b="17875"/>
            <a:stretch>
              <a:fillRect/>
            </a:stretch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8A10FE-C1A0-6629-C80C-D8368B7FCE32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C8493D4-9BA8-09B1-AAE7-991CD35F2CB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C10F30-7785-0351-BB5D-907C1A0D1DD6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BC6BB6-60B5-B8E5-4524-E9BB96EBF0B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BF339A-24EE-65E1-DAA7-C9F1275170B1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DA030A-2CA3-41D2-DB5C-5D4DD56B7A6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4EAFB-7521-E35F-249A-ABA6CD9041D8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FF357F-8B0C-DD73-C5D8-34C13A752CB4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4CF16D6-5628-25B7-7416-08C39117ACB7}"/>
              </a:ext>
            </a:extLst>
          </p:cNvPr>
          <p:cNvSpPr/>
          <p:nvPr/>
        </p:nvSpPr>
        <p:spPr>
          <a:xfrm>
            <a:off x="8137159" y="2687287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F00F0ABE-995D-350C-1D75-0A5AA3EC3425}"/>
              </a:ext>
            </a:extLst>
          </p:cNvPr>
          <p:cNvSpPr/>
          <p:nvPr/>
        </p:nvSpPr>
        <p:spPr>
          <a:xfrm>
            <a:off x="4240824" y="2705541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43D4CC89-6B05-CB20-1AB4-448D9526DF86}"/>
              </a:ext>
            </a:extLst>
          </p:cNvPr>
          <p:cNvSpPr/>
          <p:nvPr/>
        </p:nvSpPr>
        <p:spPr>
          <a:xfrm>
            <a:off x="2159980" y="2705542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DC3446-7EBD-C0E6-92CD-7E1831FF9E00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4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918E538-2CBB-FF43-6FEA-251012D5D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6593" y="1707674"/>
            <a:ext cx="3133412" cy="239592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F399FE5-5652-D762-E7B4-E1C9EBE67F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8415" y="1685029"/>
            <a:ext cx="2983988" cy="242023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794C9F3-EFB5-F6E2-DCC0-BFD01F8183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8169" y="1707674"/>
            <a:ext cx="1304299" cy="240166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9E15218-B2DD-7B26-C0C8-5CBE0CC952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384" y="1707675"/>
            <a:ext cx="1299326" cy="241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7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4E3D5-335F-44A0-B04B-B1FB63B9C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F0815-B058-648A-B1AB-CA1D5405D2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94314"/>
          </a:xfrm>
        </p:spPr>
        <p:txBody>
          <a:bodyPr/>
          <a:lstStyle/>
          <a:p>
            <a:r>
              <a:rPr lang="en-US" dirty="0"/>
              <a:t>Use-case: compute the correlation matrix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22CAEB-C78C-A9A6-BE6D-532A2DCCFA28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B3267B9-A4BB-1033-E07E-5D090155E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3609" r="9668" b="4486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BCAC0F-A3CE-1C18-1FDC-45489D4A9CB8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361C50-7C77-4436-AA76-EB67F8692AF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B9D0CA-59F2-596C-50AE-333D64353FE0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67B717-7DB5-2069-7932-779D9E0B7BD9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B884121-46B7-8340-9A28-B65EF9AE177D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D91371-6196-984C-1510-6A6323C5293A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64429E3-6FFA-CE22-E27B-8C2C811EC1EC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6D8F7D-3EEB-FCB5-372C-01B40737471B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731E469-114E-1C64-7BA9-138171A2F373}"/>
              </a:ext>
            </a:extLst>
          </p:cNvPr>
          <p:cNvSpPr/>
          <p:nvPr/>
        </p:nvSpPr>
        <p:spPr>
          <a:xfrm>
            <a:off x="5076839" y="2776337"/>
            <a:ext cx="993255" cy="653143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A170E0-C720-66DA-C2E7-7FBF6DFC9F79}"/>
              </a:ext>
            </a:extLst>
          </p:cNvPr>
          <p:cNvSpPr txBox="1"/>
          <p:nvPr/>
        </p:nvSpPr>
        <p:spPr>
          <a:xfrm>
            <a:off x="3466367" y="6171315"/>
            <a:ext cx="7692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https://www.biorxiv.org/content/10.1101/2024.04.19.590278v1</a:t>
            </a:r>
            <a:r>
              <a:rPr lang="en-US" sz="1400" dirty="0"/>
              <a:t>    </a:t>
            </a:r>
          </a:p>
          <a:p>
            <a:r>
              <a:rPr lang="en-US" sz="1400" dirty="0">
                <a:hlinkClick r:id="rId4"/>
              </a:rPr>
              <a:t>https://github.com/haesleinhuepf/human-eval-bia</a:t>
            </a:r>
            <a:r>
              <a:rPr lang="en-US" sz="14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C64615-6624-8420-01FF-7DF362FDC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016" y="2099370"/>
            <a:ext cx="5205903" cy="19974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3FAA62-8296-7B26-01C2-0115C949AF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177" y="1871398"/>
            <a:ext cx="4045573" cy="252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378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43283-F6E9-9954-A08D-9A4C73D0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825DF-4A2B-8444-B845-25C09DEEB4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case: Count segmented objects in a folder of segmentation results.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4A079C-EBA6-62FF-3257-C3151B2B7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533" y="1930777"/>
            <a:ext cx="1561392" cy="1171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939DF-C26B-A4E8-D145-F100F62AF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728" y="2202006"/>
            <a:ext cx="1561392" cy="11710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99B388-764C-357A-8421-756D8117D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923" y="2473235"/>
            <a:ext cx="1555146" cy="11647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4D5A18-1856-8BD3-C3F3-B6403BC386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085" y="2198044"/>
            <a:ext cx="2758754" cy="17223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0D917D-9FDE-5C2D-1DD2-A554A02B4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872" y="2738218"/>
            <a:ext cx="1570760" cy="11772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A2D4DA-79EA-5162-DDC7-EE29DC0916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1434" y="3015692"/>
            <a:ext cx="1564514" cy="117104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42A004-B9E3-2627-1F14-CD889040774D}"/>
              </a:ext>
            </a:extLst>
          </p:cNvPr>
          <p:cNvSpPr txBox="1"/>
          <p:nvPr/>
        </p:nvSpPr>
        <p:spPr>
          <a:xfrm>
            <a:off x="3760967" y="6048810"/>
            <a:ext cx="4644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8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9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10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4918FA-97C2-509C-A001-2B59EB7FFCD3}"/>
              </a:ext>
            </a:extLst>
          </p:cNvPr>
          <p:cNvGrpSpPr/>
          <p:nvPr/>
        </p:nvGrpSpPr>
        <p:grpSpPr>
          <a:xfrm>
            <a:off x="-1016000" y="4644710"/>
            <a:ext cx="13041472" cy="1356541"/>
            <a:chOff x="-1016000" y="4644710"/>
            <a:chExt cx="13041472" cy="13565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6CE12D1-5A0D-8DB4-32CF-4C8C394EB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77639" r="9667" b="20839"/>
            <a:stretch/>
          </p:blipFill>
          <p:spPr>
            <a:xfrm>
              <a:off x="-1016000" y="5696989"/>
              <a:ext cx="12403692" cy="30426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712D41F-B679-EDF5-AFE3-DFFC9890966A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FE06E0B-4A5B-E13A-3284-E5657871C336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50C177-CC37-574F-E50E-1A82092242BB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534FF0-93A2-358A-F3CE-A76617527A30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E6838-1FE4-AE75-2B88-8A89DAD1AB99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A7429A-F786-AAB6-3FA2-B1EAAB9A23D6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5866EB-C9C1-5890-577F-A3707C0F7D76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E599AE-AE24-97EE-864E-309C330D393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3" name="Speech Bubble: Oval 22">
            <a:extLst>
              <a:ext uri="{FF2B5EF4-FFF2-40B4-BE49-F238E27FC236}">
                <a16:creationId xmlns:a16="http://schemas.microsoft.com/office/drawing/2014/main" id="{A01BBC50-BC4F-35B8-88EC-2C9E4F3B245F}"/>
              </a:ext>
            </a:extLst>
          </p:cNvPr>
          <p:cNvSpPr/>
          <p:nvPr/>
        </p:nvSpPr>
        <p:spPr>
          <a:xfrm>
            <a:off x="9390744" y="2272621"/>
            <a:ext cx="1099688" cy="1586662"/>
          </a:xfrm>
          <a:prstGeom prst="wedgeEllipse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300</a:t>
            </a:r>
          </a:p>
          <a:p>
            <a:pPr algn="ctr"/>
            <a:r>
              <a:rPr lang="en-US"/>
              <a:t>398</a:t>
            </a:r>
          </a:p>
          <a:p>
            <a:pPr algn="ctr"/>
            <a:r>
              <a:rPr lang="en-US"/>
              <a:t>368</a:t>
            </a:r>
          </a:p>
          <a:p>
            <a:pPr algn="ctr"/>
            <a:r>
              <a:rPr lang="en-US"/>
              <a:t>378</a:t>
            </a:r>
          </a:p>
          <a:p>
            <a:pPr algn="ctr"/>
            <a:r>
              <a:rPr lang="en-US"/>
              <a:t>363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C4265C79-5DE5-1CE2-4E70-D75267FF187D}"/>
              </a:ext>
            </a:extLst>
          </p:cNvPr>
          <p:cNvSpPr/>
          <p:nvPr/>
        </p:nvSpPr>
        <p:spPr>
          <a:xfrm>
            <a:off x="8607323" y="2835814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722FFEC-B4DD-6B89-BD84-9D700B36E307}"/>
              </a:ext>
            </a:extLst>
          </p:cNvPr>
          <p:cNvSpPr/>
          <p:nvPr/>
        </p:nvSpPr>
        <p:spPr>
          <a:xfrm>
            <a:off x="4406005" y="2825496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459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D8D9E-886E-A975-08C7-FCF39A372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FCA8-E952-5ABD-7C70-C275DC9EB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C2155-AC07-5AD5-4264-28F5C616B5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59836"/>
          </a:xfrm>
        </p:spPr>
        <p:txBody>
          <a:bodyPr/>
          <a:lstStyle/>
          <a:p>
            <a:r>
              <a:rPr lang="en-US" dirty="0"/>
              <a:t>Use case: Open a </a:t>
            </a:r>
            <a:r>
              <a:rPr lang="en-US" dirty="0" err="1"/>
              <a:t>zarr</a:t>
            </a:r>
            <a:r>
              <a:rPr lang="en-US" dirty="0"/>
              <a:t> file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405067-38FF-2AB1-7BA0-74C74A692210}"/>
              </a:ext>
            </a:extLst>
          </p:cNvPr>
          <p:cNvSpPr txBox="1"/>
          <p:nvPr/>
        </p:nvSpPr>
        <p:spPr>
          <a:xfrm>
            <a:off x="3760967" y="6048810"/>
            <a:ext cx="46444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  <a:p>
            <a:r>
              <a:rPr lang="en-US" sz="1200" dirty="0"/>
              <a:t>Data Source: </a:t>
            </a:r>
            <a:r>
              <a:rPr lang="en-US" sz="1200" dirty="0">
                <a:hlinkClick r:id="rId4"/>
              </a:rPr>
              <a:t>https://www.ebi.ac.uk/bioimage-archive/galleries/S-BIAD634-ai.html</a:t>
            </a:r>
            <a:r>
              <a:rPr lang="en-US" sz="12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EAF34E-E9ED-B710-60BA-C2372B437790}"/>
              </a:ext>
            </a:extLst>
          </p:cNvPr>
          <p:cNvGrpSpPr/>
          <p:nvPr/>
        </p:nvGrpSpPr>
        <p:grpSpPr>
          <a:xfrm>
            <a:off x="-1016000" y="4644710"/>
            <a:ext cx="13041472" cy="1330821"/>
            <a:chOff x="-1016000" y="4644710"/>
            <a:chExt cx="13041472" cy="133082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C3335F8-BC8F-F39C-E704-3AD10B8E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1" t="52165" r="9457" b="46442"/>
            <a:stretch>
              <a:fillRect/>
            </a:stretch>
          </p:blipFill>
          <p:spPr>
            <a:xfrm>
              <a:off x="-1016000" y="5696989"/>
              <a:ext cx="12403692" cy="27854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336C402-E4E7-BAD6-7C7B-9A7BCB1905E3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82482CC-3F2C-389D-9194-AD449CF99C7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EDC3F1A-4B9D-9F8B-3EAE-1F29E51CE081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C2AB44-FBEB-B7BF-A462-2C2324AEB12D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1F8C441-D85A-9757-FF28-EA8275C4A9D1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D2E872-CEE7-B14A-A7FF-821D1A690DBD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6D4BB33-7729-B906-FE6C-AC106D0BAFD5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DCDA00-18A7-EE98-579B-3C5FF2D0F686}"/>
                </a:ext>
              </a:extLst>
            </p:cNvPr>
            <p:cNvSpPr txBox="1"/>
            <p:nvPr/>
          </p:nvSpPr>
          <p:spPr>
            <a:xfrm>
              <a:off x="0" y="4644710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(n=10):</a:t>
              </a:r>
            </a:p>
          </p:txBody>
        </p:sp>
      </p:grp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0F5FF387-53DF-76A8-2356-9C418F8E4708}"/>
              </a:ext>
            </a:extLst>
          </p:cNvPr>
          <p:cNvSpPr/>
          <p:nvPr/>
        </p:nvSpPr>
        <p:spPr>
          <a:xfrm>
            <a:off x="5394880" y="2795425"/>
            <a:ext cx="496627" cy="4602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7627656-6689-8ACD-3257-F3AB2317B8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3359" y="2486020"/>
            <a:ext cx="2298674" cy="9932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F1B433-8793-1B7C-5CD9-777683193E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5524" y="1983345"/>
            <a:ext cx="2095792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79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8D33-255C-BDA0-0D60-36D8991A8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3625AD-1FC7-CDD2-7137-89A787A76B8A}"/>
              </a:ext>
            </a:extLst>
          </p:cNvPr>
          <p:cNvGrpSpPr/>
          <p:nvPr/>
        </p:nvGrpSpPr>
        <p:grpSpPr>
          <a:xfrm>
            <a:off x="138458" y="1230437"/>
            <a:ext cx="12025472" cy="920014"/>
            <a:chOff x="0" y="4768682"/>
            <a:chExt cx="12025472" cy="9200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4257A73-D62D-B831-B33B-96F7A8726961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1CBA07-ECE9-C3E7-B71F-28E595A092C4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4B393A4-AD3A-CA9C-740A-92ABD41F7E76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09900D2-6789-8A87-7531-7E5A010347EF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640C9A9-2FB1-5276-4C75-6ED1C00058C8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AA60D32-0B0F-DB83-8DF1-DE96D0B613E3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E535D0A-0C6D-A087-BC62-C26ABBE802DE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7A84BBA-1769-711A-5098-7EA18C9E158E}"/>
                </a:ext>
              </a:extLst>
            </p:cNvPr>
            <p:cNvSpPr txBox="1"/>
            <p:nvPr/>
          </p:nvSpPr>
          <p:spPr>
            <a:xfrm>
              <a:off x="0" y="5196253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F0BD692-DB2A-DC3F-5218-EFFDED5817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2" t="16067" r="9711" b="82411"/>
          <a:stretch/>
        </p:blipFill>
        <p:spPr>
          <a:xfrm>
            <a:off x="-868711" y="2801798"/>
            <a:ext cx="12403692" cy="3042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8843B1-FC12-D4DC-4581-A518FFA50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" t="40077" r="9622" b="58401"/>
          <a:stretch/>
        </p:blipFill>
        <p:spPr>
          <a:xfrm>
            <a:off x="-877542" y="4128887"/>
            <a:ext cx="12403692" cy="3042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26FFB73-3077-FCA4-B6A8-A9DDED18FB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565" r="9669" b="56913"/>
          <a:stretch/>
        </p:blipFill>
        <p:spPr>
          <a:xfrm>
            <a:off x="-883225" y="3811925"/>
            <a:ext cx="12403692" cy="3042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C918AA-D5FA-B693-D90F-92FFAF00D1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46076" r="9458" b="52402"/>
          <a:stretch/>
        </p:blipFill>
        <p:spPr>
          <a:xfrm>
            <a:off x="-848514" y="4430099"/>
            <a:ext cx="12403692" cy="3042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DF9474-043F-9DF0-DB9B-AB75EFAF0D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" t="73137" r="9458" b="25341"/>
          <a:stretch/>
        </p:blipFill>
        <p:spPr>
          <a:xfrm>
            <a:off x="-834000" y="3126294"/>
            <a:ext cx="12403692" cy="3042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5927D3-24D8-9D91-3FC1-26B4E0ACA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80" r="9669" b="86998"/>
          <a:stretch/>
        </p:blipFill>
        <p:spPr>
          <a:xfrm>
            <a:off x="-884034" y="4731312"/>
            <a:ext cx="12403692" cy="3042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3F15422-9888-D31F-FCBC-FB9EAE3F1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8" t="74617" r="8501" b="23861"/>
          <a:stretch/>
        </p:blipFill>
        <p:spPr>
          <a:xfrm>
            <a:off x="-746147" y="5432769"/>
            <a:ext cx="12403692" cy="3042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771D4F7-F549-2D2C-C0D6-53DE1DB31D02}"/>
              </a:ext>
            </a:extLst>
          </p:cNvPr>
          <p:cNvSpPr txBox="1"/>
          <p:nvPr/>
        </p:nvSpPr>
        <p:spPr>
          <a:xfrm>
            <a:off x="4608856" y="2063366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Statistics / tabular data wrangling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B34D9D-010C-D06E-3355-84EFF1D9691C}"/>
              </a:ext>
            </a:extLst>
          </p:cNvPr>
          <p:cNvSpPr txBox="1"/>
          <p:nvPr/>
        </p:nvSpPr>
        <p:spPr>
          <a:xfrm>
            <a:off x="4594343" y="337836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Measurements / feature extraction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8871E5-F635-4ACF-9CA2-8957663CDE9C}"/>
              </a:ext>
            </a:extLst>
          </p:cNvPr>
          <p:cNvSpPr txBox="1"/>
          <p:nvPr/>
        </p:nvSpPr>
        <p:spPr>
          <a:xfrm>
            <a:off x="4553373" y="5011219"/>
            <a:ext cx="744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Advanced workflows / big data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8103CBB-564C-109A-FD62-50738AC00B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8" t="79107" r="8451" b="19371"/>
          <a:stretch/>
        </p:blipFill>
        <p:spPr>
          <a:xfrm>
            <a:off x="-739305" y="5746229"/>
            <a:ext cx="12403692" cy="304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2011CC1-B4A3-2930-355A-6B120D3E79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47" r="9669" b="91431"/>
          <a:stretch/>
        </p:blipFill>
        <p:spPr>
          <a:xfrm>
            <a:off x="-863028" y="2490491"/>
            <a:ext cx="12403692" cy="3042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DA0FDF-5A74-DD5B-BA62-49431C33E3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" t="47526" r="8412" b="50952"/>
          <a:stretch>
            <a:fillRect/>
          </a:stretch>
        </p:blipFill>
        <p:spPr>
          <a:xfrm>
            <a:off x="-597065" y="7341349"/>
            <a:ext cx="12403692" cy="3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41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935F9E3-7D2C-F9F2-854A-25D205973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67CE3-AB1D-7ABA-C19C-93D94701B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Benchmarking LLMs for Bio-image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C8E0C19-DA08-C06C-B7B2-7FA78CAE75B7}"/>
              </a:ext>
            </a:extLst>
          </p:cNvPr>
          <p:cNvGrpSpPr/>
          <p:nvPr/>
        </p:nvGrpSpPr>
        <p:grpSpPr>
          <a:xfrm>
            <a:off x="138458" y="1230437"/>
            <a:ext cx="12025472" cy="920014"/>
            <a:chOff x="0" y="4768682"/>
            <a:chExt cx="12025472" cy="92001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13B165F-98BB-8CB6-852B-1021F128FBAF}"/>
                </a:ext>
              </a:extLst>
            </p:cNvPr>
            <p:cNvSpPr txBox="1"/>
            <p:nvPr/>
          </p:nvSpPr>
          <p:spPr>
            <a:xfrm rot="18900000">
              <a:off x="4775635" y="5110289"/>
              <a:ext cx="1096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reference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0D43465-C167-1A1A-FE3F-E88060BB3A61}"/>
                </a:ext>
              </a:extLst>
            </p:cNvPr>
            <p:cNvSpPr txBox="1"/>
            <p:nvPr/>
          </p:nvSpPr>
          <p:spPr>
            <a:xfrm rot="18900000">
              <a:off x="5613972" y="4797061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gpt-4-turbo-2024-04-09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A44D9C-5153-9F25-1D5B-53B50EEF02C3}"/>
                </a:ext>
              </a:extLst>
            </p:cNvPr>
            <p:cNvSpPr txBox="1"/>
            <p:nvPr/>
          </p:nvSpPr>
          <p:spPr>
            <a:xfrm rot="18900000">
              <a:off x="654248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Claude-3-opus-20240229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8359639-A3F3-C673-87E9-FCAB07B74C46}"/>
                </a:ext>
              </a:extLst>
            </p:cNvPr>
            <p:cNvSpPr txBox="1"/>
            <p:nvPr/>
          </p:nvSpPr>
          <p:spPr>
            <a:xfrm rot="18900000">
              <a:off x="7522177" y="4768682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gpt-4-1106-preview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1BA220-2CF3-A0B3-69E5-61DA42BFCB0E}"/>
                </a:ext>
              </a:extLst>
            </p:cNvPr>
            <p:cNvSpPr txBox="1"/>
            <p:nvPr/>
          </p:nvSpPr>
          <p:spPr>
            <a:xfrm rot="18900000">
              <a:off x="8561095" y="4812946"/>
              <a:ext cx="146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gpt-3.5-turbo-1106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5921AA-881E-D5D9-CD5C-75278CC9BA5B}"/>
                </a:ext>
              </a:extLst>
            </p:cNvPr>
            <p:cNvSpPr txBox="1"/>
            <p:nvPr/>
          </p:nvSpPr>
          <p:spPr>
            <a:xfrm rot="18900000">
              <a:off x="9481457" y="4931092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gemini</a:t>
              </a:r>
              <a:r>
                <a:rPr lang="en-US" sz="1400" dirty="0"/>
                <a:t>-pro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9D5B801-71C0-3075-3367-44D45D362517}"/>
                </a:ext>
              </a:extLst>
            </p:cNvPr>
            <p:cNvSpPr txBox="1"/>
            <p:nvPr/>
          </p:nvSpPr>
          <p:spPr>
            <a:xfrm rot="18900000">
              <a:off x="10562762" y="4923559"/>
              <a:ext cx="1462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codellama</a:t>
              </a:r>
              <a:endParaRPr lang="en-US" sz="1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4C6D6C8-0C93-F0B5-C510-3DE6E6C52B78}"/>
                </a:ext>
              </a:extLst>
            </p:cNvPr>
            <p:cNvSpPr txBox="1"/>
            <p:nvPr/>
          </p:nvSpPr>
          <p:spPr>
            <a:xfrm>
              <a:off x="0" y="5196253"/>
              <a:ext cx="44703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/>
                <a:t>Unit-test pass-rate (n=10)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C1022F0-F3C6-F341-1A8D-013790A778A5}"/>
              </a:ext>
            </a:extLst>
          </p:cNvPr>
          <p:cNvSpPr txBox="1"/>
          <p:nvPr/>
        </p:nvSpPr>
        <p:spPr>
          <a:xfrm>
            <a:off x="4608856" y="2063366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Basic</a:t>
            </a:r>
            <a:r>
              <a:rPr lang="en-US" sz="2800" dirty="0"/>
              <a:t> tasks which failed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DECB7F-8DD9-5B77-28DC-A36C616985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" t="47526" r="8412" b="50952"/>
          <a:stretch>
            <a:fillRect/>
          </a:stretch>
        </p:blipFill>
        <p:spPr>
          <a:xfrm>
            <a:off x="-607225" y="2532871"/>
            <a:ext cx="12403692" cy="3042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879FE0-B004-E395-7A60-A781C0AE30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2" t="20590" r="6577" b="77888"/>
          <a:stretch>
            <a:fillRect/>
          </a:stretch>
        </p:blipFill>
        <p:spPr>
          <a:xfrm>
            <a:off x="-345155" y="3227951"/>
            <a:ext cx="12403692" cy="3042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D900D1F-F28F-0920-AE12-464F165707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3" t="22013" r="7746" b="76465"/>
          <a:stretch>
            <a:fillRect/>
          </a:stretch>
        </p:blipFill>
        <p:spPr>
          <a:xfrm>
            <a:off x="-495068" y="2863987"/>
            <a:ext cx="12403692" cy="30426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9631A37-BF8C-876F-B062-3864160FEDE6}"/>
              </a:ext>
            </a:extLst>
          </p:cNvPr>
          <p:cNvSpPr txBox="1"/>
          <p:nvPr/>
        </p:nvSpPr>
        <p:spPr>
          <a:xfrm>
            <a:off x="4682180" y="3987195"/>
            <a:ext cx="691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Complicated</a:t>
            </a:r>
            <a:r>
              <a:rPr lang="en-US" sz="2800" dirty="0"/>
              <a:t> tasks which passed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D504C4B-C4E6-D8BF-B79E-6ABC5ED87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4" t="14502" r="6955" b="83976"/>
          <a:stretch>
            <a:fillRect/>
          </a:stretch>
        </p:blipFill>
        <p:spPr>
          <a:xfrm>
            <a:off x="-397044" y="4515686"/>
            <a:ext cx="12403692" cy="30426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5B08019-2FCB-3338-20B6-43D9DCE85D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96" t="52133" r="6973" b="46345"/>
          <a:stretch>
            <a:fillRect/>
          </a:stretch>
        </p:blipFill>
        <p:spPr>
          <a:xfrm>
            <a:off x="-397044" y="3583291"/>
            <a:ext cx="12403692" cy="30426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69B71BA-C142-3EBF-01F4-A8069DB6CD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0" t="80590" r="7610" b="17888"/>
          <a:stretch>
            <a:fillRect/>
          </a:stretch>
        </p:blipFill>
        <p:spPr>
          <a:xfrm>
            <a:off x="-491596" y="4858274"/>
            <a:ext cx="12403692" cy="30426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C5B1717-91AA-EDB7-5733-3A75B5F974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7" t="83592" r="7233" b="14886"/>
          <a:stretch>
            <a:fillRect/>
          </a:stretch>
        </p:blipFill>
        <p:spPr>
          <a:xfrm>
            <a:off x="-437872" y="5196308"/>
            <a:ext cx="12403692" cy="3042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F5A8B0D-81C2-3D0C-4FCE-13223CBCFC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9" t="5602" r="6870" b="92876"/>
          <a:stretch>
            <a:fillRect/>
          </a:stretch>
        </p:blipFill>
        <p:spPr>
          <a:xfrm>
            <a:off x="-403628" y="5553988"/>
            <a:ext cx="12403692" cy="3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707F1-C2B9-4CE8-0ED6-CC197EF4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8422E-E889-7EF3-9A58-23AB41025C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My job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18AF81-6F21-B121-B8E1-E87C4FE447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13" b="32769"/>
          <a:stretch/>
        </p:blipFill>
        <p:spPr>
          <a:xfrm>
            <a:off x="3037398" y="2228850"/>
            <a:ext cx="7073146" cy="2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254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6BFBC1AA-43D9-F352-EB87-5D25B44DE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43" y="1575438"/>
            <a:ext cx="5363714" cy="446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888" y="371735"/>
            <a:ext cx="11386813" cy="812280"/>
          </a:xfrm>
        </p:spPr>
        <p:txBody>
          <a:bodyPr>
            <a:normAutofit/>
          </a:bodyPr>
          <a:lstStyle/>
          <a:p>
            <a:r>
              <a:rPr lang="en-US" sz="4000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26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02BCF-C80E-8551-493C-3837C91AB1DF}"/>
              </a:ext>
            </a:extLst>
          </p:cNvPr>
          <p:cNvSpPr txBox="1"/>
          <p:nvPr/>
        </p:nvSpPr>
        <p:spPr>
          <a:xfrm>
            <a:off x="3698037" y="6240918"/>
            <a:ext cx="465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https://www.biorxiv.org/content/10.1101/2024.04.19.590278v3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https://github.com/haesleinhuepf/human-eval-bia/</a:t>
            </a:r>
            <a:r>
              <a:rPr lang="en-US" sz="1200" dirty="0"/>
              <a:t>   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3A53091F-DE93-14D2-B92D-9E72EAEC3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494" y="1575438"/>
            <a:ext cx="3417506" cy="446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2348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1DFF-DA06-8658-3DE8-45512B210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480" y="371735"/>
            <a:ext cx="10874773" cy="812280"/>
          </a:xfrm>
        </p:spPr>
        <p:txBody>
          <a:bodyPr>
            <a:noAutofit/>
          </a:bodyPr>
          <a:lstStyle/>
          <a:p>
            <a:r>
              <a:rPr lang="en-US" sz="4000" dirty="0"/>
              <a:t>Benchmarking LLMs for Bio-image Analysis</a:t>
            </a:r>
          </a:p>
        </p:txBody>
      </p:sp>
      <p:pic>
        <p:nvPicPr>
          <p:cNvPr id="5" name="Content Placeholder 4" descr="A blue and white chart&#10;&#10;Description automatically generated">
            <a:extLst>
              <a:ext uri="{FF2B5EF4-FFF2-40B4-BE49-F238E27FC236}">
                <a16:creationId xmlns:a16="http://schemas.microsoft.com/office/drawing/2014/main" id="{2280A229-D88A-0767-9E97-E4F0FE9C4AF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0" r="8793"/>
          <a:stretch/>
        </p:blipFill>
        <p:spPr>
          <a:xfrm rot="5400000">
            <a:off x="2118155" y="-144347"/>
            <a:ext cx="3828754" cy="7772637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644628-C7B4-DD3C-5F95-6F945631C480}"/>
              </a:ext>
            </a:extLst>
          </p:cNvPr>
          <p:cNvSpPr txBox="1"/>
          <p:nvPr/>
        </p:nvSpPr>
        <p:spPr>
          <a:xfrm>
            <a:off x="8003818" y="1944846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4o</a:t>
            </a:r>
          </a:p>
          <a:p>
            <a:pPr algn="ctr"/>
            <a:r>
              <a:rPr lang="de-DE" dirty="0"/>
              <a:t>(August 2024)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7F2AB5-3BCC-2976-EAD4-FAD124F5DD58}"/>
              </a:ext>
            </a:extLst>
          </p:cNvPr>
          <p:cNvSpPr txBox="1"/>
          <p:nvPr/>
        </p:nvSpPr>
        <p:spPr>
          <a:xfrm>
            <a:off x="8003818" y="2888521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4o</a:t>
            </a:r>
          </a:p>
          <a:p>
            <a:pPr algn="ctr"/>
            <a:r>
              <a:rPr lang="de-DE" dirty="0"/>
              <a:t>(May 2024)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B41350-BF61-C335-62A5-1A097B48BA87}"/>
              </a:ext>
            </a:extLst>
          </p:cNvPr>
          <p:cNvSpPr txBox="1"/>
          <p:nvPr/>
        </p:nvSpPr>
        <p:spPr>
          <a:xfrm>
            <a:off x="8003818" y="3853254"/>
            <a:ext cx="189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4turbo</a:t>
            </a:r>
          </a:p>
          <a:p>
            <a:pPr algn="ctr"/>
            <a:r>
              <a:rPr lang="de-DE" dirty="0"/>
              <a:t>(April 2024)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B62099-C0E5-6B2C-290A-014EFE9F4C0C}"/>
              </a:ext>
            </a:extLst>
          </p:cNvPr>
          <p:cNvSpPr txBox="1"/>
          <p:nvPr/>
        </p:nvSpPr>
        <p:spPr>
          <a:xfrm>
            <a:off x="7890529" y="4808458"/>
            <a:ext cx="21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gpt</a:t>
            </a:r>
            <a:r>
              <a:rPr lang="de-DE" dirty="0"/>
              <a:t> 4preview</a:t>
            </a:r>
          </a:p>
          <a:p>
            <a:pPr algn="ctr"/>
            <a:r>
              <a:rPr lang="de-DE" dirty="0"/>
              <a:t>(November 2023)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9DB72C-CD41-9C84-7F0A-45BE54D4CEDE}"/>
              </a:ext>
            </a:extLst>
          </p:cNvPr>
          <p:cNvSpPr txBox="1"/>
          <p:nvPr/>
        </p:nvSpPr>
        <p:spPr>
          <a:xfrm>
            <a:off x="9982319" y="1952311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53%</a:t>
            </a:r>
            <a:endParaRPr lang="en-US" sz="4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389B86-D61C-F5CF-36CD-608DC6544873}"/>
              </a:ext>
            </a:extLst>
          </p:cNvPr>
          <p:cNvSpPr txBox="1"/>
          <p:nvPr/>
        </p:nvSpPr>
        <p:spPr>
          <a:xfrm>
            <a:off x="9982319" y="2926764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51%</a:t>
            </a:r>
            <a:endParaRPr lang="en-US" sz="4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FBAEE7-A942-F162-BE64-0930AC3405FF}"/>
              </a:ext>
            </a:extLst>
          </p:cNvPr>
          <p:cNvSpPr txBox="1"/>
          <p:nvPr/>
        </p:nvSpPr>
        <p:spPr>
          <a:xfrm>
            <a:off x="9982319" y="3836545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47%</a:t>
            </a:r>
            <a:endParaRPr lang="en-US" sz="4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7C0CAB-C777-410B-0D37-02A543A76E83}"/>
              </a:ext>
            </a:extLst>
          </p:cNvPr>
          <p:cNvSpPr txBox="1"/>
          <p:nvPr/>
        </p:nvSpPr>
        <p:spPr>
          <a:xfrm>
            <a:off x="9982319" y="4791772"/>
            <a:ext cx="189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46%</a:t>
            </a:r>
            <a:endParaRPr lang="en-US" sz="4000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6C0B15C-DA5F-22C3-C8A9-3CDC9093C778}"/>
              </a:ext>
            </a:extLst>
          </p:cNvPr>
          <p:cNvSpPr txBox="1">
            <a:spLocks/>
          </p:cNvSpPr>
          <p:nvPr/>
        </p:nvSpPr>
        <p:spPr>
          <a:xfrm>
            <a:off x="875566" y="1184015"/>
            <a:ext cx="10644901" cy="47780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Gpt4 improvement over 10 months: 7%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1949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ABCBD-45DC-C882-2F34-964841ED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Studying strength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2BDE5-BE0D-22BF-265A-E5C73E1EC7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675599" cy="4550036"/>
          </a:xfrm>
        </p:spPr>
        <p:txBody>
          <a:bodyPr/>
          <a:lstStyle/>
          <a:p>
            <a:r>
              <a:rPr lang="en-GB" dirty="0"/>
              <a:t>Common error messages, e.g. for different versions of the </a:t>
            </a:r>
            <a:r>
              <a:rPr lang="en-GB" dirty="0" err="1">
                <a:solidFill>
                  <a:srgbClr val="4FAE2E"/>
                </a:solidFill>
              </a:rPr>
              <a:t>gemini</a:t>
            </a:r>
            <a:r>
              <a:rPr lang="en-GB" dirty="0"/>
              <a:t> model (Google)</a:t>
            </a:r>
            <a:endParaRPr lang="LID4096" dirty="0"/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A8764D55-C8E3-C915-8C06-535B32BFC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65" y="1184015"/>
            <a:ext cx="6985038" cy="479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3A35A1-764E-F52C-BA0B-7B3CC0671494}"/>
              </a:ext>
            </a:extLst>
          </p:cNvPr>
          <p:cNvSpPr/>
          <p:nvPr/>
        </p:nvSpPr>
        <p:spPr>
          <a:xfrm>
            <a:off x="10006149" y="1234440"/>
            <a:ext cx="189411" cy="462425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E6F07B-9231-ADF1-CFBD-30B086B14264}"/>
              </a:ext>
            </a:extLst>
          </p:cNvPr>
          <p:cNvSpPr/>
          <p:nvPr/>
        </p:nvSpPr>
        <p:spPr>
          <a:xfrm>
            <a:off x="7781337" y="1234440"/>
            <a:ext cx="189411" cy="4624251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949494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B93EA30-DA8F-31BE-F611-E056DE9B0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DADEB69-BA39-A4AC-3387-0E85DD6DF57F}"/>
              </a:ext>
            </a:extLst>
          </p:cNvPr>
          <p:cNvGrpSpPr>
            <a:grpSpLocks noChangeAspect="1"/>
          </p:cNvGrpSpPr>
          <p:nvPr/>
        </p:nvGrpSpPr>
        <p:grpSpPr>
          <a:xfrm>
            <a:off x="4723580" y="1069517"/>
            <a:ext cx="6830435" cy="4989312"/>
            <a:chOff x="4723581" y="1069517"/>
            <a:chExt cx="5987236" cy="43733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01AE5FB-3194-BC67-B640-92E26B189CE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28" b="62394"/>
            <a:stretch/>
          </p:blipFill>
          <p:spPr bwMode="auto">
            <a:xfrm>
              <a:off x="4723581" y="1069517"/>
              <a:ext cx="5987236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36A587E-F379-6335-C0A0-750106CA9F3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663" r="9728"/>
            <a:stretch/>
          </p:blipFill>
          <p:spPr bwMode="auto">
            <a:xfrm>
              <a:off x="4723581" y="3126729"/>
              <a:ext cx="5987236" cy="2316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021E4F3-87FA-EC6B-FCA3-249CE72A5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Studying strength and weaknesses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B27D2-255F-87D4-2FD5-0FAA1BB995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675599" cy="4550036"/>
          </a:xfrm>
        </p:spPr>
        <p:txBody>
          <a:bodyPr/>
          <a:lstStyle/>
          <a:p>
            <a:r>
              <a:rPr lang="en-GB" dirty="0"/>
              <a:t>LLMs use different Python libraries than we Bio-image Analysts do.</a:t>
            </a:r>
          </a:p>
          <a:p>
            <a:r>
              <a:rPr lang="en-GB" dirty="0">
                <a:solidFill>
                  <a:srgbClr val="FFC000"/>
                </a:solidFill>
              </a:rPr>
              <a:t>What can we teach LLMs?</a:t>
            </a:r>
          </a:p>
          <a:p>
            <a:r>
              <a:rPr lang="en-GB" dirty="0">
                <a:solidFill>
                  <a:srgbClr val="4FAE2E"/>
                </a:solidFill>
              </a:rPr>
              <a:t>What can we learn from this?</a:t>
            </a:r>
          </a:p>
          <a:p>
            <a:endParaRPr lang="LID4096" dirty="0">
              <a:solidFill>
                <a:srgbClr val="FFC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EFBFEA-1090-9254-B701-02D19692EB78}"/>
              </a:ext>
            </a:extLst>
          </p:cNvPr>
          <p:cNvSpPr/>
          <p:nvPr/>
        </p:nvSpPr>
        <p:spPr>
          <a:xfrm>
            <a:off x="5389756" y="1881797"/>
            <a:ext cx="6088565" cy="275064"/>
          </a:xfrm>
          <a:prstGeom prst="rect">
            <a:avLst/>
          </a:prstGeom>
          <a:noFill/>
          <a:ln w="38100">
            <a:solidFill>
              <a:srgbClr val="4FAE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90D0C5-3ADA-9A08-B23B-0DA9DF61CFD6}"/>
              </a:ext>
            </a:extLst>
          </p:cNvPr>
          <p:cNvSpPr/>
          <p:nvPr/>
        </p:nvSpPr>
        <p:spPr>
          <a:xfrm>
            <a:off x="5389756" y="1129991"/>
            <a:ext cx="6088566" cy="275064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843053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4BABE-80DC-B31A-EDE6-3AF4BC17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1F524-2DD0-34D3-CF3E-8B19FB4D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AI-assisted bio-image analysis in </a:t>
            </a:r>
            <a:r>
              <a:rPr lang="en-GB" dirty="0" err="1"/>
              <a:t>Jupyter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135CA7-FF25-A6B3-282E-2391FE3EE0F7}"/>
              </a:ext>
            </a:extLst>
          </p:cNvPr>
          <p:cNvSpPr txBox="1"/>
          <p:nvPr/>
        </p:nvSpPr>
        <p:spPr>
          <a:xfrm>
            <a:off x="3688171" y="6262891"/>
            <a:ext cx="5757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C14548D-4001-8647-F3EE-099BCE992B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30" b="57009"/>
          <a:stretch/>
        </p:blipFill>
        <p:spPr bwMode="auto">
          <a:xfrm>
            <a:off x="3474098" y="1184013"/>
            <a:ext cx="4631678" cy="205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D7E0970-CD44-54B6-AA60-AD49BBBF9CCF}"/>
              </a:ext>
            </a:extLst>
          </p:cNvPr>
          <p:cNvSpPr txBox="1">
            <a:spLocks/>
          </p:cNvSpPr>
          <p:nvPr/>
        </p:nvSpPr>
        <p:spPr>
          <a:xfrm>
            <a:off x="135992" y="1184014"/>
            <a:ext cx="3194604" cy="477880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70AD47"/>
                </a:solidFill>
              </a:rPr>
              <a:t>bia</a:t>
            </a:r>
            <a:r>
              <a:rPr lang="en-US" dirty="0">
                <a:solidFill>
                  <a:srgbClr val="70AD47"/>
                </a:solidFill>
              </a:rPr>
              <a:t>-bob</a:t>
            </a:r>
            <a:r>
              <a:rPr lang="en-US" dirty="0"/>
              <a:t>: long-context prompting for image-analysis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62E3B61-F3CB-0B45-DE20-D7A4728321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53" y="5102167"/>
            <a:ext cx="778098" cy="926897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D91CE513-DA98-3CAE-ACF9-CB22C8B8AD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7"/>
          <a:stretch/>
        </p:blipFill>
        <p:spPr bwMode="auto">
          <a:xfrm>
            <a:off x="8743950" y="1184012"/>
            <a:ext cx="3312057" cy="477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B8C4C0E6-A4BB-5585-111D-4E2E9E02A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9" r="46030" b="2"/>
          <a:stretch/>
        </p:blipFill>
        <p:spPr bwMode="auto">
          <a:xfrm>
            <a:off x="3474098" y="3533774"/>
            <a:ext cx="4631678" cy="242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D6CBA6B9-8394-A87A-4899-6A52BD38382C}"/>
              </a:ext>
            </a:extLst>
          </p:cNvPr>
          <p:cNvSpPr/>
          <p:nvPr/>
        </p:nvSpPr>
        <p:spPr>
          <a:xfrm>
            <a:off x="8105776" y="1819275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3724A4B-4F7D-93F0-1CF6-C8900CAC0DE9}"/>
              </a:ext>
            </a:extLst>
          </p:cNvPr>
          <p:cNvSpPr/>
          <p:nvPr/>
        </p:nvSpPr>
        <p:spPr>
          <a:xfrm rot="10800000">
            <a:off x="8105776" y="3986469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2E1BC81D-BE55-8430-6597-FB9E62B47A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95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>
                <a:solidFill>
                  <a:schemeClr val="accent2">
                    <a:lumMod val="50000"/>
                  </a:schemeClr>
                </a:solidFill>
              </a:rPr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6CAB-7329-2149-E3F0-A75FD70FB9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4852"/>
          </a:xfrm>
        </p:spPr>
        <p:txBody>
          <a:bodyPr>
            <a:normAutofit lnSpcReduction="10000"/>
          </a:bodyPr>
          <a:lstStyle/>
          <a:p>
            <a:r>
              <a:rPr lang="de-DE" dirty="0"/>
              <a:t>Ask %%</a:t>
            </a:r>
            <a:r>
              <a:rPr lang="de-DE" dirty="0" err="1"/>
              <a:t>bob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>
                <a:solidFill>
                  <a:srgbClr val="51B02F"/>
                </a:solidFill>
              </a:rPr>
              <a:t>generate</a:t>
            </a:r>
            <a:r>
              <a:rPr lang="de-DE" dirty="0">
                <a:solidFill>
                  <a:srgbClr val="51B02F"/>
                </a:solidFill>
              </a:rPr>
              <a:t> a </a:t>
            </a:r>
            <a:r>
              <a:rPr lang="de-DE" dirty="0" err="1">
                <a:solidFill>
                  <a:srgbClr val="51B02F"/>
                </a:solidFill>
              </a:rPr>
              <a:t>Jupyter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notebook</a:t>
            </a:r>
            <a:endParaRPr lang="en-US" dirty="0">
              <a:solidFill>
                <a:srgbClr val="51B02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3F70-78F4-54F6-3C3F-F485C4284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27" y="1580177"/>
            <a:ext cx="5139584" cy="2991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A3C6F4-5264-C362-BCA6-594020EF5B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609"/>
          <a:stretch/>
        </p:blipFill>
        <p:spPr>
          <a:xfrm>
            <a:off x="5708076" y="2963167"/>
            <a:ext cx="5898465" cy="2235965"/>
          </a:xfrm>
          <a:prstGeom prst="rect">
            <a:avLst/>
          </a:prstGeom>
        </p:spPr>
      </p:pic>
      <p:sp>
        <p:nvSpPr>
          <p:cNvPr id="8" name="Arrow: Bent 7">
            <a:extLst>
              <a:ext uri="{FF2B5EF4-FFF2-40B4-BE49-F238E27FC236}">
                <a16:creationId xmlns:a16="http://schemas.microsoft.com/office/drawing/2014/main" id="{2C7D6F01-2AFD-BCF1-0F16-9664FC749F73}"/>
              </a:ext>
            </a:extLst>
          </p:cNvPr>
          <p:cNvSpPr/>
          <p:nvPr/>
        </p:nvSpPr>
        <p:spPr>
          <a:xfrm rot="5400000">
            <a:off x="5672368" y="1684069"/>
            <a:ext cx="1414536" cy="1364134"/>
          </a:xfrm>
          <a:prstGeom prst="bentArrow">
            <a:avLst>
              <a:gd name="adj1" fmla="val 11063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B54E-0450-7019-D53A-E905E8D0A5A7}"/>
              </a:ext>
            </a:extLst>
          </p:cNvPr>
          <p:cNvSpPr txBox="1"/>
          <p:nvPr/>
        </p:nvSpPr>
        <p:spPr>
          <a:xfrm>
            <a:off x="6808206" y="2018923"/>
            <a:ext cx="3413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Present</a:t>
            </a:r>
            <a:r>
              <a:rPr lang="de-DE" dirty="0"/>
              <a:t> Bob an </a:t>
            </a:r>
            <a:r>
              <a:rPr lang="de-DE" dirty="0" err="1"/>
              <a:t>image</a:t>
            </a:r>
            <a:r>
              <a:rPr lang="de-DE" dirty="0"/>
              <a:t> like </a:t>
            </a:r>
            <a:r>
              <a:rPr lang="de-DE" dirty="0" err="1"/>
              <a:t>this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07C087-B057-447A-DFEB-B1717B5CED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444" r="8174" b="-56"/>
          <a:stretch/>
        </p:blipFill>
        <p:spPr>
          <a:xfrm>
            <a:off x="4716854" y="5277822"/>
            <a:ext cx="7310045" cy="459524"/>
          </a:xfrm>
          <a:prstGeom prst="rect">
            <a:avLst/>
          </a:prstGeom>
          <a:ln w="38100">
            <a:solidFill>
              <a:srgbClr val="51B02F"/>
            </a:solidFill>
          </a:ln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F3C84D-C87F-A58C-E123-AAEF60DF3E2B}"/>
              </a:ext>
            </a:extLst>
          </p:cNvPr>
          <p:cNvCxnSpPr>
            <a:cxnSpLocks/>
          </p:cNvCxnSpPr>
          <p:nvPr/>
        </p:nvCxnSpPr>
        <p:spPr>
          <a:xfrm>
            <a:off x="5834743" y="3846286"/>
            <a:ext cx="55556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FA458C-E780-B5A7-2393-A462605D9C8E}"/>
              </a:ext>
            </a:extLst>
          </p:cNvPr>
          <p:cNvCxnSpPr>
            <a:cxnSpLocks/>
          </p:cNvCxnSpPr>
          <p:nvPr/>
        </p:nvCxnSpPr>
        <p:spPr>
          <a:xfrm>
            <a:off x="5825690" y="3456159"/>
            <a:ext cx="513805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571DB5-082C-3CCF-83F0-5A2A065B8A5E}"/>
              </a:ext>
            </a:extLst>
          </p:cNvPr>
          <p:cNvCxnSpPr>
            <a:cxnSpLocks/>
          </p:cNvCxnSpPr>
          <p:nvPr/>
        </p:nvCxnSpPr>
        <p:spPr>
          <a:xfrm>
            <a:off x="5825690" y="4677696"/>
            <a:ext cx="123601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7DF6C3-2371-E35A-2D76-EA981942A421}"/>
              </a:ext>
            </a:extLst>
          </p:cNvPr>
          <p:cNvCxnSpPr>
            <a:cxnSpLocks/>
          </p:cNvCxnSpPr>
          <p:nvPr/>
        </p:nvCxnSpPr>
        <p:spPr>
          <a:xfrm>
            <a:off x="7306147" y="4458904"/>
            <a:ext cx="39642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99A97F9B-78AD-DB35-EF5A-0A4DAF5070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1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/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93431445-2997-7446-7489-C32622474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84" y="1041298"/>
            <a:ext cx="8605631" cy="49023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3" name="Picture 2" descr="A logo of a company&#10;&#10;Description automatically generated">
            <a:extLst>
              <a:ext uri="{FF2B5EF4-FFF2-40B4-BE49-F238E27FC236}">
                <a16:creationId xmlns:a16="http://schemas.microsoft.com/office/drawing/2014/main" id="{5BB854E5-9240-FBAF-D47A-8C2082DA52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556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Use </a:t>
            </a:r>
            <a:r>
              <a:rPr lang="de-DE" sz="4400" dirty="0" err="1"/>
              <a:t>case</a:t>
            </a:r>
            <a:r>
              <a:rPr lang="de-DE" sz="4400" dirty="0"/>
              <a:t>: Code </a:t>
            </a:r>
            <a:r>
              <a:rPr lang="de-DE" sz="4400" dirty="0" err="1"/>
              <a:t>generation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97515" y="1184015"/>
            <a:ext cx="8122952" cy="512627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732CB2-E07A-0952-9847-78A099D80695}"/>
              </a:ext>
            </a:extLst>
          </p:cNvPr>
          <p:cNvGrpSpPr>
            <a:grpSpLocks noChangeAspect="1"/>
          </p:cNvGrpSpPr>
          <p:nvPr/>
        </p:nvGrpSpPr>
        <p:grpSpPr>
          <a:xfrm>
            <a:off x="9602449" y="211555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2C92DF75-AE80-3E92-0456-BA5B1746B0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9C82D62-888A-F07B-D768-0D7AC429BFF1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4123BF1-72CA-1FEF-0DBE-81B23BDC8919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C8DD82-6D9D-1879-DE8E-6B293ED3DD13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048ADB-1CEE-3CAC-2F1D-39B0AE37551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191ACE9-2D12-DF31-D896-EBC18B1265D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58D9AB-CEB3-1C32-F552-CC0C48FB0EFB}"/>
              </a:ext>
            </a:extLst>
          </p:cNvPr>
          <p:cNvGrpSpPr>
            <a:grpSpLocks noChangeAspect="1"/>
          </p:cNvGrpSpPr>
          <p:nvPr/>
        </p:nvGrpSpPr>
        <p:grpSpPr>
          <a:xfrm>
            <a:off x="10741341" y="2868805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4" name="Smiley Face 23">
              <a:extLst>
                <a:ext uri="{FF2B5EF4-FFF2-40B4-BE49-F238E27FC236}">
                  <a16:creationId xmlns:a16="http://schemas.microsoft.com/office/drawing/2014/main" id="{BA492420-67E2-D22A-CA64-A68C8A81F7A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6DB76C9-7524-79E0-20A2-53F220E1E53C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B1FD461-BA32-C9E2-DB79-3DB0FD9E1FA7}"/>
                </a:ext>
              </a:extLst>
            </p:cNvPr>
            <p:cNvCxnSpPr>
              <a:stCxn id="2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54B50E1-8332-D6EF-1C2D-1F220DC01863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EF74A19-7DD0-5CC1-F676-14FEFEBC971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BD08C6-990F-9995-CFBD-94B2AA13F12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A08B1D6-7568-3AD0-1744-8C234FB82794}"/>
              </a:ext>
            </a:extLst>
          </p:cNvPr>
          <p:cNvSpPr txBox="1"/>
          <p:nvPr/>
        </p:nvSpPr>
        <p:spPr>
          <a:xfrm>
            <a:off x="10353857" y="4885538"/>
            <a:ext cx="1636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Computer</a:t>
            </a:r>
          </a:p>
          <a:p>
            <a:pPr algn="ctr"/>
            <a:r>
              <a:rPr lang="en-US" sz="2400" dirty="0"/>
              <a:t>scientist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7ABD0701-92DA-AD4D-58E0-72C18F813AEF}"/>
              </a:ext>
            </a:extLst>
          </p:cNvPr>
          <p:cNvSpPr/>
          <p:nvPr/>
        </p:nvSpPr>
        <p:spPr>
          <a:xfrm>
            <a:off x="10741341" y="1741630"/>
            <a:ext cx="1218977" cy="992331"/>
          </a:xfrm>
          <a:prstGeom prst="wedgeEllipseCallout">
            <a:avLst>
              <a:gd name="adj1" fmla="val -25430"/>
              <a:gd name="adj2" fmla="val 59227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/>
              <a:t>That makes sense!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5CA466-2618-CB77-0119-58D741AD15E4}"/>
              </a:ext>
            </a:extLst>
          </p:cNvPr>
          <p:cNvSpPr txBox="1"/>
          <p:nvPr/>
        </p:nvSpPr>
        <p:spPr>
          <a:xfrm>
            <a:off x="9325571" y="42042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Biologist</a:t>
            </a:r>
          </a:p>
        </p:txBody>
      </p:sp>
      <p:pic>
        <p:nvPicPr>
          <p:cNvPr id="35" name="Picture 34" descr="A logo of a company&#10;&#10;Description automatically generated">
            <a:extLst>
              <a:ext uri="{FF2B5EF4-FFF2-40B4-BE49-F238E27FC236}">
                <a16:creationId xmlns:a16="http://schemas.microsoft.com/office/drawing/2014/main" id="{17EA0237-F202-746B-F3F0-F4C42AC34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D0501317-675D-590C-D95F-3C36EA6648F5}"/>
              </a:ext>
            </a:extLst>
          </p:cNvPr>
          <p:cNvSpPr/>
          <p:nvPr/>
        </p:nvSpPr>
        <p:spPr>
          <a:xfrm>
            <a:off x="10081721" y="679011"/>
            <a:ext cx="1289431" cy="1062620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That’s right!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AD56EB-CB55-DF52-285C-56E8BB46F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65" y="1184015"/>
            <a:ext cx="2251647" cy="22449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8E2BF1-5D64-5E73-A483-96FB9FAAD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3114" y="1184014"/>
            <a:ext cx="7091822" cy="10755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FDF67A-C5F2-00F1-EA09-C4BD947C39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9712" y="2334204"/>
            <a:ext cx="7091820" cy="8626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531F95-AEE4-40CC-AB32-ED095FCA65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8240" y="3236894"/>
            <a:ext cx="7047009" cy="985909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260218D1-28DD-E7D2-0DF4-D6348A72EBCE}"/>
              </a:ext>
            </a:extLst>
          </p:cNvPr>
          <p:cNvSpPr/>
          <p:nvPr/>
        </p:nvSpPr>
        <p:spPr>
          <a:xfrm>
            <a:off x="2910978" y="4262823"/>
            <a:ext cx="4244565" cy="830997"/>
          </a:xfrm>
          <a:prstGeom prst="wedgeRectCallout">
            <a:avLst>
              <a:gd name="adj1" fmla="val -21376"/>
              <a:gd name="adj2" fmla="val -70242"/>
            </a:avLst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write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prompts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like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this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you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need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have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image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analysis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knowledge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05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4" grpId="0"/>
      <p:bldP spid="36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1A63EB-B5B4-C43C-9828-6E17998FF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332" y="2185037"/>
            <a:ext cx="7030243" cy="30401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Use </a:t>
            </a:r>
            <a:r>
              <a:rPr lang="de-DE" sz="4400" dirty="0" err="1"/>
              <a:t>case</a:t>
            </a:r>
            <a:r>
              <a:rPr lang="de-DE" sz="4400" dirty="0"/>
              <a:t>: Code </a:t>
            </a:r>
            <a:r>
              <a:rPr lang="de-DE" sz="4400" dirty="0" err="1"/>
              <a:t>generation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97515" y="1184015"/>
            <a:ext cx="8122952" cy="512627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732CB2-E07A-0952-9847-78A099D80695}"/>
              </a:ext>
            </a:extLst>
          </p:cNvPr>
          <p:cNvGrpSpPr>
            <a:grpSpLocks noChangeAspect="1"/>
          </p:cNvGrpSpPr>
          <p:nvPr/>
        </p:nvGrpSpPr>
        <p:grpSpPr>
          <a:xfrm>
            <a:off x="9602449" y="211555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2C92DF75-AE80-3E92-0456-BA5B1746B0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9C82D62-888A-F07B-D768-0D7AC429BFF1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4123BF1-72CA-1FEF-0DBE-81B23BDC8919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C8DD82-6D9D-1879-DE8E-6B293ED3DD13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048ADB-1CEE-3CAC-2F1D-39B0AE37551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191ACE9-2D12-DF31-D896-EBC18B1265D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58D9AB-CEB3-1C32-F552-CC0C48FB0EFB}"/>
              </a:ext>
            </a:extLst>
          </p:cNvPr>
          <p:cNvGrpSpPr>
            <a:grpSpLocks noChangeAspect="1"/>
          </p:cNvGrpSpPr>
          <p:nvPr/>
        </p:nvGrpSpPr>
        <p:grpSpPr>
          <a:xfrm>
            <a:off x="10741341" y="2868805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4" name="Smiley Face 23">
              <a:extLst>
                <a:ext uri="{FF2B5EF4-FFF2-40B4-BE49-F238E27FC236}">
                  <a16:creationId xmlns:a16="http://schemas.microsoft.com/office/drawing/2014/main" id="{BA492420-67E2-D22A-CA64-A68C8A81F7A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6DB76C9-7524-79E0-20A2-53F220E1E53C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B1FD461-BA32-C9E2-DB79-3DB0FD9E1FA7}"/>
                </a:ext>
              </a:extLst>
            </p:cNvPr>
            <p:cNvCxnSpPr>
              <a:stCxn id="2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54B50E1-8332-D6EF-1C2D-1F220DC01863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EF74A19-7DD0-5CC1-F676-14FEFEBC971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BD08C6-990F-9995-CFBD-94B2AA13F12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A08B1D6-7568-3AD0-1744-8C234FB82794}"/>
              </a:ext>
            </a:extLst>
          </p:cNvPr>
          <p:cNvSpPr txBox="1"/>
          <p:nvPr/>
        </p:nvSpPr>
        <p:spPr>
          <a:xfrm>
            <a:off x="10353857" y="4885538"/>
            <a:ext cx="1636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Computer</a:t>
            </a:r>
          </a:p>
          <a:p>
            <a:pPr algn="ctr"/>
            <a:r>
              <a:rPr lang="en-US" sz="2400" dirty="0"/>
              <a:t>scientist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7ABD0701-92DA-AD4D-58E0-72C18F813AEF}"/>
              </a:ext>
            </a:extLst>
          </p:cNvPr>
          <p:cNvSpPr/>
          <p:nvPr/>
        </p:nvSpPr>
        <p:spPr>
          <a:xfrm>
            <a:off x="10741341" y="1741630"/>
            <a:ext cx="1218977" cy="992331"/>
          </a:xfrm>
          <a:prstGeom prst="wedgeEllipseCallout">
            <a:avLst>
              <a:gd name="adj1" fmla="val -25430"/>
              <a:gd name="adj2" fmla="val 59227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err="1"/>
              <a:t>Jeey</a:t>
            </a:r>
            <a:r>
              <a:rPr lang="en-US" dirty="0"/>
              <a:t>!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5CA466-2618-CB77-0119-58D741AD15E4}"/>
              </a:ext>
            </a:extLst>
          </p:cNvPr>
          <p:cNvSpPr txBox="1"/>
          <p:nvPr/>
        </p:nvSpPr>
        <p:spPr>
          <a:xfrm>
            <a:off x="9325571" y="42042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Biologist</a:t>
            </a:r>
          </a:p>
        </p:txBody>
      </p:sp>
      <p:pic>
        <p:nvPicPr>
          <p:cNvPr id="35" name="Picture 34" descr="A logo of a company&#10;&#10;Description automatically generated">
            <a:extLst>
              <a:ext uri="{FF2B5EF4-FFF2-40B4-BE49-F238E27FC236}">
                <a16:creationId xmlns:a16="http://schemas.microsoft.com/office/drawing/2014/main" id="{17EA0237-F202-746B-F3F0-F4C42AC34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D0501317-675D-590C-D95F-3C36EA6648F5}"/>
              </a:ext>
            </a:extLst>
          </p:cNvPr>
          <p:cNvSpPr/>
          <p:nvPr/>
        </p:nvSpPr>
        <p:spPr>
          <a:xfrm>
            <a:off x="10081721" y="679011"/>
            <a:ext cx="1289431" cy="1062620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Jeey</a:t>
            </a:r>
            <a:r>
              <a:rPr lang="en-US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AD56EB-CB55-DF52-285C-56E8BB46F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065" y="1184015"/>
            <a:ext cx="2251647" cy="22449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531F95-AEE4-40CC-AB32-ED095FCA6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8240" y="3236894"/>
            <a:ext cx="7047009" cy="98590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896D834-A398-2024-CA72-1F155EB5A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5" y="3613317"/>
            <a:ext cx="2251648" cy="225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D3837B8-0A51-229A-9F61-3A6948FB8B37}"/>
              </a:ext>
            </a:extLst>
          </p:cNvPr>
          <p:cNvSpPr/>
          <p:nvPr/>
        </p:nvSpPr>
        <p:spPr>
          <a:xfrm>
            <a:off x="2910978" y="5310813"/>
            <a:ext cx="4244565" cy="830997"/>
          </a:xfrm>
          <a:prstGeom prst="wedgeRectCallout">
            <a:avLst>
              <a:gd name="adj1" fmla="val -21376"/>
              <a:gd name="adj2" fmla="val -70242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schemeClr val="accent1">
                    <a:lumMod val="75000"/>
                  </a:schemeClr>
                </a:solidFill>
              </a:rPr>
              <a:t>To proof-read this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 code</a:t>
            </a:r>
            <a:r>
              <a:rPr lang="de-DE">
                <a:solidFill>
                  <a:schemeClr val="accent1">
                    <a:lumMod val="75000"/>
                  </a:schemeClr>
                </a:solidFill>
              </a:rPr>
              <a:t>, you need programming skills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64A0D0-C840-CF83-BD7E-402456929AF7}"/>
              </a:ext>
            </a:extLst>
          </p:cNvPr>
          <p:cNvSpPr txBox="1"/>
          <p:nvPr/>
        </p:nvSpPr>
        <p:spPr>
          <a:xfrm>
            <a:off x="3765639" y="6098963"/>
            <a:ext cx="40720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https://scads.github.io/generative-ai-notebooks/50_code_generation/25_vision-microscopy-hints.html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649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-3.54167E-6 -0.297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CB8B0-6952-EC8E-0245-8A2A11A1D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Under the hood: long-context prompting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0E1BA-6325-D0DF-441C-99CF63AF55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288117" cy="455003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51B02F"/>
                </a:solidFill>
              </a:rPr>
              <a:t>Context-dependent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system prompt </a:t>
            </a:r>
            <a:r>
              <a:rPr lang="en-US" sz="2400" dirty="0"/>
              <a:t>considering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local variables and functions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installed python libraries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chat history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0A352D3F-DB89-7857-9081-467AB0EAF014}"/>
              </a:ext>
            </a:extLst>
          </p:cNvPr>
          <p:cNvSpPr/>
          <p:nvPr/>
        </p:nvSpPr>
        <p:spPr>
          <a:xfrm>
            <a:off x="4248812" y="1174513"/>
            <a:ext cx="6245018" cy="57240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You are a extremely talented bioimage analyst and you use Python to solve your tasks ...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F06601A8-AC72-F2D8-4708-FED056F273E6}"/>
              </a:ext>
            </a:extLst>
          </p:cNvPr>
          <p:cNvSpPr/>
          <p:nvPr/>
        </p:nvSpPr>
        <p:spPr>
          <a:xfrm>
            <a:off x="4248812" y="2138615"/>
            <a:ext cx="6245018" cy="201748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Python specific code snippets</a:t>
            </a:r>
          </a:p>
          <a:p>
            <a:r>
              <a:rPr lang="en-US" sz="1600" dirty="0"/>
              <a:t>If the user asks for those simple tasks, use these code snippets.</a:t>
            </a:r>
          </a:p>
          <a:p>
            <a:endParaRPr lang="en-US" sz="1600" dirty="0"/>
          </a:p>
          <a:p>
            <a:r>
              <a:rPr lang="en-US" sz="1600" dirty="0"/>
              <a:t>    * Load an image file from disc and store it in a variable:</a:t>
            </a:r>
          </a:p>
          <a:p>
            <a:r>
              <a:rPr lang="en-US" sz="1600" dirty="0"/>
              <a:t>    ```</a:t>
            </a:r>
          </a:p>
          <a:p>
            <a:r>
              <a:rPr lang="en-US" sz="1600" dirty="0"/>
              <a:t>    from skimage.io import </a:t>
            </a:r>
            <a:r>
              <a:rPr lang="en-US" sz="1600" dirty="0" err="1"/>
              <a:t>imread</a:t>
            </a:r>
            <a:endParaRPr lang="en-US" sz="1600" dirty="0"/>
          </a:p>
          <a:p>
            <a:r>
              <a:rPr lang="en-US" sz="1600" dirty="0"/>
              <a:t>    image = </a:t>
            </a:r>
            <a:r>
              <a:rPr lang="en-US" sz="1600" dirty="0" err="1"/>
              <a:t>imread</a:t>
            </a:r>
            <a:r>
              <a:rPr lang="en-US" sz="1600" dirty="0"/>
              <a:t>(filename)</a:t>
            </a:r>
          </a:p>
          <a:p>
            <a:r>
              <a:rPr lang="en-US" sz="1600" dirty="0"/>
              <a:t>    ```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293A5BA2-7E49-BBA4-EA61-C07128A9BC2D}"/>
              </a:ext>
            </a:extLst>
          </p:cNvPr>
          <p:cNvSpPr/>
          <p:nvPr/>
        </p:nvSpPr>
        <p:spPr>
          <a:xfrm>
            <a:off x="4248812" y="4508912"/>
            <a:ext cx="6245018" cy="1309807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</a:t>
            </a:r>
            <a:r>
              <a:rPr lang="en-US" sz="1600" dirty="0" err="1"/>
              <a:t>Todos</a:t>
            </a:r>
            <a:endParaRPr lang="en-US" sz="1600" dirty="0"/>
          </a:p>
          <a:p>
            <a:r>
              <a:rPr lang="en-US" sz="1600" dirty="0"/>
              <a:t>Answer your response in three sections:</a:t>
            </a:r>
          </a:p>
          <a:p>
            <a:r>
              <a:rPr lang="en-US" sz="1600" dirty="0"/>
              <a:t>    1. Summary: First provide a short summary of the task.</a:t>
            </a:r>
          </a:p>
          <a:p>
            <a:r>
              <a:rPr lang="en-US" sz="1600" dirty="0"/>
              <a:t>    2. Plan: Provide a concise step-by-step plan without any code.</a:t>
            </a:r>
          </a:p>
          <a:p>
            <a:r>
              <a:rPr lang="en-US" sz="1600" dirty="0"/>
              <a:t>    3. Code: Provide the code.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DFE9975E-7C79-3B90-7ED4-7C26F09018AC}"/>
              </a:ext>
            </a:extLst>
          </p:cNvPr>
          <p:cNvSpPr/>
          <p:nvPr/>
        </p:nvSpPr>
        <p:spPr>
          <a:xfrm>
            <a:off x="410309" y="5050971"/>
            <a:ext cx="3058606" cy="767748"/>
          </a:xfrm>
          <a:prstGeom prst="wedgeRectCallout">
            <a:avLst>
              <a:gd name="adj1" fmla="val 69167"/>
              <a:gd name="adj2" fmla="val 66282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 your prompt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7826B35E-DEAE-0001-8FCA-12A9267ADA66}"/>
              </a:ext>
            </a:extLst>
          </p:cNvPr>
          <p:cNvSpPr/>
          <p:nvPr/>
        </p:nvSpPr>
        <p:spPr>
          <a:xfrm>
            <a:off x="10578959" y="1184015"/>
            <a:ext cx="358880" cy="4634704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0D036-FDD4-E636-B167-27F47D73C2EC}"/>
              </a:ext>
            </a:extLst>
          </p:cNvPr>
          <p:cNvSpPr txBox="1"/>
          <p:nvPr/>
        </p:nvSpPr>
        <p:spPr>
          <a:xfrm>
            <a:off x="10937839" y="2901202"/>
            <a:ext cx="14561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About 6500 tokens </a:t>
            </a:r>
            <a:br>
              <a:rPr lang="en-US" sz="2000" dirty="0"/>
            </a:br>
            <a:r>
              <a:rPr lang="en-US" sz="2000" dirty="0"/>
              <a:t>(</a:t>
            </a:r>
            <a:r>
              <a:rPr lang="en-US" sz="2000" dirty="0">
                <a:sym typeface="Symbol" panose="05050102010706020507" pitchFamily="18" charset="2"/>
              </a:rPr>
              <a:t>words</a:t>
            </a:r>
            <a:r>
              <a:rPr lang="en-US" sz="2000" dirty="0"/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0AAA93-6FC3-9D92-C2B4-8450E5B6BF06}"/>
              </a:ext>
            </a:extLst>
          </p:cNvPr>
          <p:cNvSpPr txBox="1"/>
          <p:nvPr/>
        </p:nvSpPr>
        <p:spPr>
          <a:xfrm>
            <a:off x="7220977" y="1460716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602607-D74C-5EBE-2166-E0BDB51E177E}"/>
              </a:ext>
            </a:extLst>
          </p:cNvPr>
          <p:cNvSpPr txBox="1"/>
          <p:nvPr/>
        </p:nvSpPr>
        <p:spPr>
          <a:xfrm>
            <a:off x="7220977" y="3859082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1893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22B4AEA-AE6C-FD66-669C-7BA07F80E6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C003A-742E-1FFE-25B6-AD857AC1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629165" cy="812280"/>
          </a:xfrm>
        </p:spPr>
        <p:txBody>
          <a:bodyPr/>
          <a:lstStyle/>
          <a:p>
            <a:r>
              <a:rPr lang="en-US" sz="3600" dirty="0"/>
              <a:t>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CF8C3-2EFE-F0BC-5A88-2AB86CA40E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2738"/>
          </a:xfrm>
        </p:spPr>
        <p:txBody>
          <a:bodyPr/>
          <a:lstStyle/>
          <a:p>
            <a:r>
              <a:rPr lang="en-US" dirty="0"/>
              <a:t>My job is changing, since we have ChatGPT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61E47-145D-9F51-0FB9-D8084E80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8BADB-F679-43B5-4D97-04EB525A9E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771" t="-2992" b="55"/>
          <a:stretch/>
        </p:blipFill>
        <p:spPr>
          <a:xfrm>
            <a:off x="-3904343" y="2177143"/>
            <a:ext cx="3123826" cy="259347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64C048E-E114-ADD0-2B70-40E62D9B4836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</p:spTree>
    <p:extLst>
      <p:ext uri="{BB962C8B-B14F-4D97-AF65-F5344CB8AC3E}">
        <p14:creationId xmlns:p14="http://schemas.microsoft.com/office/powerpoint/2010/main" val="216286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A3445-B092-1EEF-9AD1-2F8BA0434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Under the hood: 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20D66-473D-42D1-FF15-7E2F42A802F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951288" cy="4550036"/>
          </a:xfrm>
        </p:spPr>
        <p:txBody>
          <a:bodyPr>
            <a:normAutofit/>
          </a:bodyPr>
          <a:lstStyle/>
          <a:p>
            <a:r>
              <a:rPr lang="en-GB" sz="2400" dirty="0"/>
              <a:t>E.g. giving advice for how to use scikit-image</a:t>
            </a:r>
            <a:endParaRPr lang="LID4096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992D37-0AAD-8FA3-9B5C-F9D9D854055C}"/>
              </a:ext>
            </a:extLst>
          </p:cNvPr>
          <p:cNvSpPr txBox="1"/>
          <p:nvPr/>
        </p:nvSpPr>
        <p:spPr>
          <a:xfrm>
            <a:off x="3316971" y="6104885"/>
            <a:ext cx="779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https://github.com/haesleinhuepf/bia-bob/blob/main/src/bia_bob/suggestions/_scikit_image.py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70E60F-0B90-1BD1-10D4-81284F6BBD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890" t="33074" b="2954"/>
          <a:stretch/>
        </p:blipFill>
        <p:spPr>
          <a:xfrm>
            <a:off x="3727481" y="1276834"/>
            <a:ext cx="7230137" cy="45500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03887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A8804219-7967-D772-921D-3344BC0758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3354"/>
          <a:stretch>
            <a:fillRect/>
          </a:stretch>
        </p:blipFill>
        <p:spPr>
          <a:xfrm>
            <a:off x="6147817" y="2499033"/>
            <a:ext cx="5601482" cy="13058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134ED7-3CEB-C3C7-9F50-252358C40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/>
              <a:t>Unprompted</a:t>
            </a:r>
            <a:r>
              <a:rPr lang="en-GB" dirty="0"/>
              <a:t> feedback</a:t>
            </a:r>
            <a:endParaRPr lang="LID4096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48221B5-233B-B893-EBC8-E40D8481B4F6}"/>
              </a:ext>
            </a:extLst>
          </p:cNvPr>
          <p:cNvGrpSpPr>
            <a:grpSpLocks noChangeAspect="1"/>
          </p:cNvGrpSpPr>
          <p:nvPr/>
        </p:nvGrpSpPr>
        <p:grpSpPr>
          <a:xfrm>
            <a:off x="839848" y="1386427"/>
            <a:ext cx="608815" cy="1411431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6" name="Smiley Face 5">
              <a:extLst>
                <a:ext uri="{FF2B5EF4-FFF2-40B4-BE49-F238E27FC236}">
                  <a16:creationId xmlns:a16="http://schemas.microsoft.com/office/drawing/2014/main" id="{36B69791-67A3-59D4-7521-3FC7EB2AA4B9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7861E82-3187-23E2-A909-7EF0FFD56754}"/>
                </a:ext>
              </a:extLst>
            </p:cNvPr>
            <p:cNvCxnSpPr>
              <a:stCxn id="6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7C57E71-BB1C-6E23-96A2-7C152A5303E5}"/>
                </a:ext>
              </a:extLst>
            </p:cNvPr>
            <p:cNvCxnSpPr>
              <a:stCxn id="6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901C13B-C1FF-C019-A84C-4BA9C3BEA043}"/>
                </a:ext>
              </a:extLst>
            </p:cNvPr>
            <p:cNvCxnSpPr>
              <a:stCxn id="6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02C34D1-5765-2020-C91B-275E918C7A5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DAEAFB1-3A47-9C9E-5F09-27021F26D3A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A1EFC00-74C6-7E16-F1F8-684734C19FE0}"/>
              </a:ext>
            </a:extLst>
          </p:cNvPr>
          <p:cNvSpPr txBox="1"/>
          <p:nvPr/>
        </p:nvSpPr>
        <p:spPr>
          <a:xfrm>
            <a:off x="-33034" y="2797856"/>
            <a:ext cx="235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Scientist with </a:t>
            </a:r>
            <a:br>
              <a:rPr lang="en-US" sz="2400" dirty="0"/>
            </a:br>
            <a:r>
              <a:rPr lang="en-US" sz="2400" i="1" dirty="0"/>
              <a:t>limited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coding skills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564DDA-B504-67D4-0F4B-AC8C71D6EF1B}"/>
              </a:ext>
            </a:extLst>
          </p:cNvPr>
          <p:cNvSpPr txBox="1"/>
          <p:nvPr/>
        </p:nvSpPr>
        <p:spPr>
          <a:xfrm>
            <a:off x="3122534" y="5229417"/>
            <a:ext cx="235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LLM (hallucinates broken code)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D965401-BC8D-987F-872F-371B07B1E6A6}"/>
              </a:ext>
            </a:extLst>
          </p:cNvPr>
          <p:cNvGrpSpPr/>
          <p:nvPr/>
        </p:nvGrpSpPr>
        <p:grpSpPr>
          <a:xfrm>
            <a:off x="3986244" y="4506991"/>
            <a:ext cx="681277" cy="652406"/>
            <a:chOff x="8338712" y="3220835"/>
            <a:chExt cx="1099659" cy="98926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366E403-9E8E-2CFF-23F8-E48BA744B495}"/>
                </a:ext>
              </a:extLst>
            </p:cNvPr>
            <p:cNvSpPr/>
            <p:nvPr/>
          </p:nvSpPr>
          <p:spPr>
            <a:xfrm>
              <a:off x="8547120" y="3220835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3CDF2C2-AAC8-8F4E-8049-F3C2CF43F40F}"/>
                </a:ext>
              </a:extLst>
            </p:cNvPr>
            <p:cNvSpPr/>
            <p:nvPr/>
          </p:nvSpPr>
          <p:spPr>
            <a:xfrm>
              <a:off x="8699520" y="3373235"/>
              <a:ext cx="700205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4CAD8F1-9E78-9F01-1CAF-F2D47ED3F17D}"/>
                </a:ext>
              </a:extLst>
            </p:cNvPr>
            <p:cNvSpPr/>
            <p:nvPr/>
          </p:nvSpPr>
          <p:spPr>
            <a:xfrm>
              <a:off x="8433366" y="3411444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FBBF39B-4EA4-97EE-5494-AB6871304ED5}"/>
                </a:ext>
              </a:extLst>
            </p:cNvPr>
            <p:cNvSpPr/>
            <p:nvPr/>
          </p:nvSpPr>
          <p:spPr>
            <a:xfrm>
              <a:off x="8338712" y="3239939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CEADC8B-B51C-F9C0-8F69-559AA6C88B80}"/>
                </a:ext>
              </a:extLst>
            </p:cNvPr>
            <p:cNvSpPr/>
            <p:nvPr/>
          </p:nvSpPr>
          <p:spPr>
            <a:xfrm>
              <a:off x="8394720" y="3335026"/>
              <a:ext cx="891251" cy="592387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D9DE41E-93D2-03AD-9323-D8649CFCADFA}"/>
                </a:ext>
              </a:extLst>
            </p:cNvPr>
            <p:cNvSpPr/>
            <p:nvPr/>
          </p:nvSpPr>
          <p:spPr>
            <a:xfrm>
              <a:off x="8547120" y="3411444"/>
              <a:ext cx="567161" cy="575250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533C76AB-FEE0-35DA-FF58-8CD2D5ABF603}"/>
              </a:ext>
            </a:extLst>
          </p:cNvPr>
          <p:cNvSpPr/>
          <p:nvPr/>
        </p:nvSpPr>
        <p:spPr>
          <a:xfrm rot="838853">
            <a:off x="2087976" y="1757874"/>
            <a:ext cx="4131994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Write code themselves</a:t>
            </a:r>
            <a:endParaRPr lang="LID4096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89C5CEA-CB62-2909-2A77-A7FA156A9044}"/>
              </a:ext>
            </a:extLst>
          </p:cNvPr>
          <p:cNvSpPr/>
          <p:nvPr/>
        </p:nvSpPr>
        <p:spPr>
          <a:xfrm rot="1588936">
            <a:off x="1991957" y="3923202"/>
            <a:ext cx="1920440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Ask to write code</a:t>
            </a:r>
            <a:endParaRPr lang="LID4096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EB4890C-11B2-3979-0F67-5FBC49B781EA}"/>
              </a:ext>
            </a:extLst>
          </p:cNvPr>
          <p:cNvSpPr/>
          <p:nvPr/>
        </p:nvSpPr>
        <p:spPr>
          <a:xfrm rot="19700647">
            <a:off x="4751124" y="4021697"/>
            <a:ext cx="1451972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7D4AFCD-8D34-8C9D-E3D7-D853752D8BDD}"/>
              </a:ext>
            </a:extLst>
          </p:cNvPr>
          <p:cNvGrpSpPr>
            <a:grpSpLocks noChangeAspect="1"/>
          </p:cNvGrpSpPr>
          <p:nvPr/>
        </p:nvGrpSpPr>
        <p:grpSpPr>
          <a:xfrm>
            <a:off x="4022477" y="2326797"/>
            <a:ext cx="608815" cy="1411431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5" name="Smiley Face 24">
              <a:extLst>
                <a:ext uri="{FF2B5EF4-FFF2-40B4-BE49-F238E27FC236}">
                  <a16:creationId xmlns:a16="http://schemas.microsoft.com/office/drawing/2014/main" id="{0BC4A60F-C674-B983-6D2F-6CDF079C379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2495B50-C4F4-44FC-895D-75061F23745A}"/>
                </a:ext>
              </a:extLst>
            </p:cNvPr>
            <p:cNvCxnSpPr>
              <a:stCxn id="2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58A13F2-A2D8-AB3E-C3F4-A82B23886593}"/>
                </a:ext>
              </a:extLst>
            </p:cNvPr>
            <p:cNvCxnSpPr>
              <a:stCxn id="2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501FA6F-7725-4744-B714-9F3E4CECE729}"/>
                </a:ext>
              </a:extLst>
            </p:cNvPr>
            <p:cNvCxnSpPr>
              <a:stCxn id="2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6635E5E-11F5-466E-ABF2-AD497F6101C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07622D1-DA98-ACF6-3182-F2AE6BDF715E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1D47048D-374A-D925-14AF-7C9C06521B7D}"/>
              </a:ext>
            </a:extLst>
          </p:cNvPr>
          <p:cNvSpPr txBox="1"/>
          <p:nvPr/>
        </p:nvSpPr>
        <p:spPr>
          <a:xfrm>
            <a:off x="3149595" y="3771929"/>
            <a:ext cx="2509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Coder (misunderstood </a:t>
            </a:r>
            <a:br>
              <a:rPr lang="en-US" dirty="0"/>
            </a:br>
            <a:r>
              <a:rPr lang="en-US" dirty="0"/>
              <a:t>something)</a:t>
            </a: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342F29E9-C456-A5AF-5EA4-0DC096E9C0A0}"/>
              </a:ext>
            </a:extLst>
          </p:cNvPr>
          <p:cNvSpPr/>
          <p:nvPr/>
        </p:nvSpPr>
        <p:spPr>
          <a:xfrm rot="896137">
            <a:off x="2039053" y="2306827"/>
            <a:ext cx="1920440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Ask to write code</a:t>
            </a:r>
            <a:endParaRPr lang="LID4096" dirty="0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81A1FEC1-1484-F1B6-4A11-5675D19E1F64}"/>
              </a:ext>
            </a:extLst>
          </p:cNvPr>
          <p:cNvSpPr/>
          <p:nvPr/>
        </p:nvSpPr>
        <p:spPr>
          <a:xfrm rot="812342">
            <a:off x="4717697" y="2938945"/>
            <a:ext cx="1494985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2B69BF24-FAA8-9FF9-A1F5-80267C844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256" y="1256426"/>
            <a:ext cx="5389520" cy="124421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421ABC8-28D3-666C-0AC5-A762828171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6645"/>
          <a:stretch>
            <a:fillRect/>
          </a:stretch>
        </p:blipFill>
        <p:spPr>
          <a:xfrm>
            <a:off x="6164232" y="3804920"/>
            <a:ext cx="5601482" cy="999485"/>
          </a:xfrm>
          <a:prstGeom prst="rect">
            <a:avLst/>
          </a:prstGeom>
        </p:spPr>
      </p:pic>
      <p:sp>
        <p:nvSpPr>
          <p:cNvPr id="41" name="Speech Bubble: Rectangle 40">
            <a:extLst>
              <a:ext uri="{FF2B5EF4-FFF2-40B4-BE49-F238E27FC236}">
                <a16:creationId xmlns:a16="http://schemas.microsoft.com/office/drawing/2014/main" id="{700D1544-F9A2-B329-839F-087EE1BEBC09}"/>
              </a:ext>
            </a:extLst>
          </p:cNvPr>
          <p:cNvSpPr/>
          <p:nvPr/>
        </p:nvSpPr>
        <p:spPr>
          <a:xfrm>
            <a:off x="6573520" y="4934294"/>
            <a:ext cx="2495948" cy="941454"/>
          </a:xfrm>
          <a:prstGeom prst="wedgeRectCallout">
            <a:avLst>
              <a:gd name="adj1" fmla="val -22559"/>
              <a:gd name="adj2" fmla="val -62685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i="1" dirty="0"/>
              <a:t>Unprompted</a:t>
            </a:r>
            <a:r>
              <a:rPr lang="en-GB" dirty="0"/>
              <a:t> feedback may facilitate identifying issues in code early</a:t>
            </a:r>
            <a:endParaRPr lang="LID4096" dirty="0"/>
          </a:p>
        </p:txBody>
      </p:sp>
      <p:sp>
        <p:nvSpPr>
          <p:cNvPr id="42" name="Speech Bubble: Rectangle 41">
            <a:extLst>
              <a:ext uri="{FF2B5EF4-FFF2-40B4-BE49-F238E27FC236}">
                <a16:creationId xmlns:a16="http://schemas.microsoft.com/office/drawing/2014/main" id="{5FEACA0C-8D47-4808-6AAB-7D0DA7D01634}"/>
              </a:ext>
            </a:extLst>
          </p:cNvPr>
          <p:cNvSpPr/>
          <p:nvPr/>
        </p:nvSpPr>
        <p:spPr>
          <a:xfrm>
            <a:off x="9234572" y="4934294"/>
            <a:ext cx="2825348" cy="941454"/>
          </a:xfrm>
          <a:prstGeom prst="wedgeRectCallout">
            <a:avLst>
              <a:gd name="adj1" fmla="val -54059"/>
              <a:gd name="adj2" fmla="val -20597"/>
            </a:avLst>
          </a:prstGeom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i="1" dirty="0"/>
              <a:t>Unprompted</a:t>
            </a:r>
            <a:r>
              <a:rPr lang="en-GB" dirty="0"/>
              <a:t> feedback from an AI-assistant cannot replace human peer-review</a:t>
            </a:r>
            <a:endParaRPr lang="LID4096" dirty="0"/>
          </a:p>
        </p:txBody>
      </p:sp>
      <p:sp>
        <p:nvSpPr>
          <p:cNvPr id="43" name="Speech Bubble: Rectangle 42">
            <a:extLst>
              <a:ext uri="{FF2B5EF4-FFF2-40B4-BE49-F238E27FC236}">
                <a16:creationId xmlns:a16="http://schemas.microsoft.com/office/drawing/2014/main" id="{DB566C23-B5AC-71F8-7D48-3E288B1D1A3B}"/>
              </a:ext>
            </a:extLst>
          </p:cNvPr>
          <p:cNvSpPr/>
          <p:nvPr/>
        </p:nvSpPr>
        <p:spPr>
          <a:xfrm>
            <a:off x="8681765" y="1067283"/>
            <a:ext cx="1325835" cy="493241"/>
          </a:xfrm>
          <a:prstGeom prst="wedgeRectCallout">
            <a:avLst>
              <a:gd name="adj1" fmla="val -22559"/>
              <a:gd name="adj2" fmla="val 62500"/>
            </a:avLst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Cheap, fast</a:t>
            </a:r>
            <a:endParaRPr lang="LID409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E082DB-3CF3-A8B1-6213-E2C6FE266978}"/>
              </a:ext>
            </a:extLst>
          </p:cNvPr>
          <p:cNvSpPr txBox="1"/>
          <p:nvPr/>
        </p:nvSpPr>
        <p:spPr>
          <a:xfrm>
            <a:off x="3591560" y="6275137"/>
            <a:ext cx="46888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https://github.com/haesleinhuepf/unprompted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00755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31" grpId="0"/>
      <p:bldP spid="32" grpId="0" animBg="1"/>
      <p:bldP spid="33" grpId="0" animBg="1"/>
      <p:bldP spid="41" grpId="0" animBg="1"/>
      <p:bldP spid="42" grpId="0" animBg="1"/>
      <p:bldP spid="4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EC1D-4A3D-9A89-F5F0-09CEDE9F0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Can LLMs solve real-world GitHub issues?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620D3-FCDD-7B4A-B9F3-CB10C4BC98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0F3B3-5A83-10BF-2910-0B8E54C61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50" y="1213862"/>
            <a:ext cx="4785351" cy="1905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5A45A8-11D6-92EA-7851-98D094B52E8C}"/>
              </a:ext>
            </a:extLst>
          </p:cNvPr>
          <p:cNvSpPr txBox="1"/>
          <p:nvPr/>
        </p:nvSpPr>
        <p:spPr>
          <a:xfrm>
            <a:off x="3424609" y="6084666"/>
            <a:ext cx="26713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Jimenez et al (2024), licensed </a:t>
            </a:r>
            <a:r>
              <a:rPr lang="en-US" sz="1400" dirty="0">
                <a:hlinkClick r:id="rId3"/>
              </a:rPr>
              <a:t>CC-BY 4.0</a:t>
            </a:r>
            <a:endParaRPr lang="en-US" sz="1400" dirty="0"/>
          </a:p>
          <a:p>
            <a:r>
              <a:rPr lang="en-US" sz="1400" dirty="0">
                <a:hlinkClick r:id="rId4"/>
              </a:rPr>
              <a:t>https://arxiv.org/abs/2310.06770</a:t>
            </a:r>
            <a:r>
              <a:rPr lang="en-US" sz="1400" dirty="0"/>
              <a:t>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B10C1B-3E69-4E4D-F8C1-FEA03AFB7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13" y="3268987"/>
            <a:ext cx="4135948" cy="2494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670301-8E03-7189-143B-A5E7E3148344}"/>
              </a:ext>
            </a:extLst>
          </p:cNvPr>
          <p:cNvSpPr txBox="1"/>
          <p:nvPr/>
        </p:nvSpPr>
        <p:spPr>
          <a:xfrm>
            <a:off x="6025277" y="6084666"/>
            <a:ext cx="26713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Plot data source: </a:t>
            </a:r>
            <a:r>
              <a:rPr lang="en-US" sz="1400" dirty="0">
                <a:hlinkClick r:id="rId6"/>
              </a:rPr>
              <a:t>https://www.swebench.com/</a:t>
            </a:r>
            <a:r>
              <a:rPr lang="en-US" sz="1400" dirty="0"/>
              <a:t> (2025-06-21)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7F7CA36-244B-B862-9844-5BAED74B23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0132" y="1359323"/>
            <a:ext cx="6941251" cy="455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E8EE-BDC0-7C8D-5836-9F57965A5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dirty="0"/>
              <a:t>Collaborative working with AI assistants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3A4D6-9406-E675-2C48-3BF5D6D80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122745"/>
            <a:ext cx="4123796" cy="3028072"/>
          </a:xfrm>
        </p:spPr>
        <p:txBody>
          <a:bodyPr>
            <a:normAutofit/>
          </a:bodyPr>
          <a:lstStyle/>
          <a:p>
            <a:r>
              <a:rPr lang="en-GB" sz="2400" dirty="0"/>
              <a:t>If technical solutions do not exist, socio-cultural solutions may help.</a:t>
            </a:r>
          </a:p>
          <a:p>
            <a:r>
              <a:rPr lang="en-GB" sz="2400" dirty="0"/>
              <a:t>Human-human-AI interaction</a:t>
            </a:r>
          </a:p>
          <a:p>
            <a:r>
              <a:rPr lang="en-GB" sz="2400" dirty="0"/>
              <a:t>Transparency</a:t>
            </a:r>
          </a:p>
          <a:p>
            <a:r>
              <a:rPr lang="en-GB" sz="2400" dirty="0"/>
              <a:t>Knowledge exchange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3379BF-C949-4EEE-996B-13D2D6268FCF}"/>
              </a:ext>
            </a:extLst>
          </p:cNvPr>
          <p:cNvSpPr txBox="1"/>
          <p:nvPr/>
        </p:nvSpPr>
        <p:spPr>
          <a:xfrm>
            <a:off x="3373507" y="6182478"/>
            <a:ext cx="78722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https://github.com/haesleinhuepf/git-bob/</a:t>
            </a:r>
            <a:r>
              <a:rPr lang="en-US" sz="1600" dirty="0"/>
              <a:t>  </a:t>
            </a:r>
          </a:p>
          <a:p>
            <a:r>
              <a:rPr lang="LID4096" sz="1600" dirty="0">
                <a:hlinkClick r:id="rId3"/>
              </a:rPr>
              <a:t>https://www.nature.com/articles/s43588-025-00781-1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50FA8-F55B-C9C9-2FD4-B244BF5FA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30" y="3981384"/>
            <a:ext cx="3560638" cy="201883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1D04B51-B2A6-589A-F001-03187780DDD3}"/>
              </a:ext>
            </a:extLst>
          </p:cNvPr>
          <p:cNvGrpSpPr/>
          <p:nvPr/>
        </p:nvGrpSpPr>
        <p:grpSpPr>
          <a:xfrm>
            <a:off x="10501888" y="1801295"/>
            <a:ext cx="818421" cy="1058722"/>
            <a:chOff x="6096000" y="1013702"/>
            <a:chExt cx="1076078" cy="137964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B39DF-4796-E8BE-7367-5973EB369112}"/>
                </a:ext>
              </a:extLst>
            </p:cNvPr>
            <p:cNvSpPr/>
            <p:nvPr/>
          </p:nvSpPr>
          <p:spPr>
            <a:xfrm>
              <a:off x="6242826" y="1013702"/>
              <a:ext cx="782426" cy="735292"/>
            </a:xfrm>
            <a:prstGeom prst="ellipse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C33C4C-65A8-5E9B-1471-659C1396329C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/>
                <a:t>Domain expert</a:t>
              </a:r>
              <a:endParaRPr lang="LID4096" sz="14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DEF9CE-3C4F-1E4A-4B72-EBE8AD2E9F21}"/>
              </a:ext>
            </a:extLst>
          </p:cNvPr>
          <p:cNvGrpSpPr/>
          <p:nvPr/>
        </p:nvGrpSpPr>
        <p:grpSpPr>
          <a:xfrm>
            <a:off x="10492289" y="3141900"/>
            <a:ext cx="818421" cy="979420"/>
            <a:chOff x="6096000" y="1031620"/>
            <a:chExt cx="1076078" cy="142286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104F68C-CA98-E70E-CD95-FF5A1142480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88152A8-3A9C-131A-C743-ECE3A3DF790A}"/>
                </a:ext>
              </a:extLst>
            </p:cNvPr>
            <p:cNvSpPr/>
            <p:nvPr/>
          </p:nvSpPr>
          <p:spPr>
            <a:xfrm>
              <a:off x="6096000" y="1836749"/>
              <a:ext cx="1076078" cy="617735"/>
            </a:xfrm>
            <a:prstGeom prst="roundRect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Data analyst</a:t>
              </a:r>
              <a:endParaRPr lang="LID4096" sz="1400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C9E0E-0FE4-36B1-D5E5-8F70B087719D}"/>
              </a:ext>
            </a:extLst>
          </p:cNvPr>
          <p:cNvSpPr/>
          <p:nvPr/>
        </p:nvSpPr>
        <p:spPr>
          <a:xfrm>
            <a:off x="6367570" y="1029642"/>
            <a:ext cx="2404034" cy="49974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Github</a:t>
            </a:r>
            <a:r>
              <a:rPr lang="en-US" sz="1400" dirty="0">
                <a:solidFill>
                  <a:schemeClr val="tx1"/>
                </a:solidFill>
              </a:rPr>
              <a:t> / Gitlab CI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F0B5D7FF-10D2-7845-B695-711888585206}"/>
              </a:ext>
            </a:extLst>
          </p:cNvPr>
          <p:cNvSpPr/>
          <p:nvPr/>
        </p:nvSpPr>
        <p:spPr>
          <a:xfrm>
            <a:off x="7507629" y="1278127"/>
            <a:ext cx="2663022" cy="435859"/>
          </a:xfrm>
          <a:prstGeom prst="wedgeRectCallout">
            <a:avLst>
              <a:gd name="adj1" fmla="val 58138"/>
              <a:gd name="adj2" fmla="val 37471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Hi! I have </a:t>
            </a:r>
            <a:r>
              <a:rPr lang="en-US" sz="1400" i="1" dirty="0">
                <a:solidFill>
                  <a:schemeClr val="tx1"/>
                </a:solidFill>
              </a:rPr>
              <a:t>data</a:t>
            </a:r>
            <a:r>
              <a:rPr lang="en-US" sz="1400" dirty="0">
                <a:solidFill>
                  <a:schemeClr val="tx1"/>
                </a:solidFill>
              </a:rPr>
              <a:t> and would like to measure </a:t>
            </a:r>
            <a:r>
              <a:rPr lang="en-US" sz="1400" i="1" dirty="0">
                <a:solidFill>
                  <a:schemeClr val="tx1"/>
                </a:solidFill>
              </a:rPr>
              <a:t>x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CF48E3F0-09BC-CE9C-901E-E6605D8DBE40}"/>
              </a:ext>
            </a:extLst>
          </p:cNvPr>
          <p:cNvSpPr/>
          <p:nvPr/>
        </p:nvSpPr>
        <p:spPr>
          <a:xfrm>
            <a:off x="7507629" y="1759745"/>
            <a:ext cx="2663022" cy="673583"/>
          </a:xfrm>
          <a:prstGeom prst="wedgeRectCallout">
            <a:avLst>
              <a:gd name="adj1" fmla="val 53564"/>
              <a:gd name="adj2" fmla="val 53070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propose to try algorithm </a:t>
            </a:r>
            <a:r>
              <a:rPr lang="en-US" sz="1400" i="1" dirty="0">
                <a:solidFill>
                  <a:schemeClr val="tx1"/>
                </a:solidFill>
              </a:rPr>
              <a:t>alg.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comment </a:t>
            </a:r>
            <a:r>
              <a:rPr lang="en-US" sz="1400" dirty="0">
                <a:solidFill>
                  <a:schemeClr val="tx1"/>
                </a:solidFill>
              </a:rPr>
              <a:t>on how to do this with Python</a:t>
            </a:r>
            <a:endParaRPr lang="LID4096" sz="1400" dirty="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554491F-9E94-57A2-8C55-0D8E00B7C32A}"/>
              </a:ext>
            </a:extLst>
          </p:cNvPr>
          <p:cNvGrpSpPr/>
          <p:nvPr/>
        </p:nvGrpSpPr>
        <p:grpSpPr>
          <a:xfrm>
            <a:off x="6416911" y="3215579"/>
            <a:ext cx="818421" cy="937334"/>
            <a:chOff x="6096000" y="1031620"/>
            <a:chExt cx="1076078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509C65A-37B3-0F91-5409-222B5DACEDA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AI</a:t>
              </a:r>
              <a:endParaRPr lang="LID4096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01EF2A6-DDA0-FAFB-68EA-A6C6DA83B662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git-bob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27BB91A-0B34-6527-E27B-A774915A3576}"/>
              </a:ext>
            </a:extLst>
          </p:cNvPr>
          <p:cNvSpPr/>
          <p:nvPr/>
        </p:nvSpPr>
        <p:spPr>
          <a:xfrm>
            <a:off x="4596694" y="1029642"/>
            <a:ext cx="1663966" cy="1554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1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05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A4C074-8C2D-82D1-E95C-D3351548E6E2}"/>
              </a:ext>
            </a:extLst>
          </p:cNvPr>
          <p:cNvSpPr/>
          <p:nvPr/>
        </p:nvSpPr>
        <p:spPr>
          <a:xfrm>
            <a:off x="4596694" y="268430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2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5B1CA947-52C4-86B4-38FB-44951FFE6E59}"/>
              </a:ext>
            </a:extLst>
          </p:cNvPr>
          <p:cNvSpPr/>
          <p:nvPr/>
        </p:nvSpPr>
        <p:spPr>
          <a:xfrm>
            <a:off x="7507629" y="2485232"/>
            <a:ext cx="2663022" cy="822647"/>
          </a:xfrm>
          <a:prstGeom prst="wedgeRectCallout">
            <a:avLst>
              <a:gd name="adj1" fmla="val -61652"/>
              <a:gd name="adj2" fmla="val 44061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Certainly! Try this: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algorithms import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endParaRPr lang="en-US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(data)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boxplot(x)</a:t>
            </a:r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8B6722E3-A88B-913C-F352-3EEBD922D6B4}"/>
              </a:ext>
            </a:extLst>
          </p:cNvPr>
          <p:cNvSpPr/>
          <p:nvPr/>
        </p:nvSpPr>
        <p:spPr>
          <a:xfrm>
            <a:off x="7507629" y="3356486"/>
            <a:ext cx="2663022" cy="656663"/>
          </a:xfrm>
          <a:prstGeom prst="wedgeRectCallout">
            <a:avLst>
              <a:gd name="adj1" fmla="val 56602"/>
              <a:gd name="adj2" fmla="val -4033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For result visualization let’s better use a </a:t>
            </a:r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ask </a:t>
            </a:r>
            <a:r>
              <a:rPr lang="en-US" sz="1400" dirty="0" err="1">
                <a:solidFill>
                  <a:srgbClr val="FF00FF"/>
                </a:solidFill>
              </a:rPr>
              <a:t>claude</a:t>
            </a:r>
            <a:r>
              <a:rPr lang="en-US" sz="1400" dirty="0">
                <a:solidFill>
                  <a:srgbClr val="FF00FF"/>
                </a:solidFill>
              </a:rPr>
              <a:t> to try</a:t>
            </a:r>
            <a:r>
              <a:rPr lang="en-US" sz="1400" dirty="0">
                <a:solidFill>
                  <a:schemeClr val="tx1"/>
                </a:solidFill>
              </a:rPr>
              <a:t> this!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84F9BC00-C531-4256-C2A8-37E38BA45A66}"/>
              </a:ext>
            </a:extLst>
          </p:cNvPr>
          <p:cNvSpPr/>
          <p:nvPr/>
        </p:nvSpPr>
        <p:spPr>
          <a:xfrm>
            <a:off x="7507629" y="4063658"/>
            <a:ext cx="2663022" cy="1055563"/>
          </a:xfrm>
          <a:prstGeom prst="wedgeRectCallout">
            <a:avLst>
              <a:gd name="adj1" fmla="val -55948"/>
              <a:gd name="adj2" fmla="val -47967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 created a </a:t>
            </a:r>
          </a:p>
          <a:p>
            <a:r>
              <a:rPr lang="en-US" sz="1400" dirty="0">
                <a:solidFill>
                  <a:schemeClr val="tx1"/>
                </a:solidFill>
              </a:rPr>
              <a:t>notebook for </a:t>
            </a:r>
          </a:p>
          <a:p>
            <a:r>
              <a:rPr lang="en-US" sz="1400" dirty="0">
                <a:solidFill>
                  <a:schemeClr val="tx1"/>
                </a:solidFill>
              </a:rPr>
              <a:t>using </a:t>
            </a:r>
            <a:r>
              <a:rPr lang="en-US" sz="1400" i="1" dirty="0" err="1">
                <a:solidFill>
                  <a:schemeClr val="tx1"/>
                </a:solidFill>
              </a:rPr>
              <a:t>alg</a:t>
            </a:r>
            <a:r>
              <a:rPr lang="en-US" sz="1400" dirty="0">
                <a:solidFill>
                  <a:schemeClr val="tx1"/>
                </a:solidFill>
              </a:rPr>
              <a:t> and </a:t>
            </a:r>
          </a:p>
          <a:p>
            <a:r>
              <a:rPr lang="en-US" sz="1400" dirty="0">
                <a:solidFill>
                  <a:schemeClr val="tx1"/>
                </a:solidFill>
              </a:rPr>
              <a:t>drawing a </a:t>
            </a:r>
          </a:p>
          <a:p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: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891989-8808-EAD2-5AE7-7626530467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1603" y="4120390"/>
            <a:ext cx="1357810" cy="72376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6B98FAE-6B64-8B08-C714-19431C11B07B}"/>
              </a:ext>
            </a:extLst>
          </p:cNvPr>
          <p:cNvSpPr/>
          <p:nvPr/>
        </p:nvSpPr>
        <p:spPr>
          <a:xfrm>
            <a:off x="4596695" y="440601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3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BC25A8-D2DD-6CE3-8261-FBE21688F983}"/>
              </a:ext>
            </a:extLst>
          </p:cNvPr>
          <p:cNvGrpSpPr/>
          <p:nvPr/>
        </p:nvGrpSpPr>
        <p:grpSpPr>
          <a:xfrm>
            <a:off x="4973973" y="1650473"/>
            <a:ext cx="843026" cy="713251"/>
            <a:chOff x="6096000" y="1031620"/>
            <a:chExt cx="1076078" cy="136172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DB2A522-A09E-0793-1034-F6BD379632A2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669FABA-202D-3E71-1AF6-27154A14A2DF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gpt-4o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6117C1-3486-AB15-584C-04D968410845}"/>
              </a:ext>
            </a:extLst>
          </p:cNvPr>
          <p:cNvGrpSpPr/>
          <p:nvPr/>
        </p:nvGrpSpPr>
        <p:grpSpPr>
          <a:xfrm>
            <a:off x="4973973" y="3342662"/>
            <a:ext cx="843026" cy="713251"/>
            <a:chOff x="6096000" y="1031620"/>
            <a:chExt cx="1076078" cy="1361723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656CFB5-2821-B5B7-1858-5DC53A3AF3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F96ED99-C06C-0143-6B6C-87879A92D5A8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claude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212698-B18E-DEB4-81B0-274310C806D7}"/>
              </a:ext>
            </a:extLst>
          </p:cNvPr>
          <p:cNvGrpSpPr/>
          <p:nvPr/>
        </p:nvGrpSpPr>
        <p:grpSpPr>
          <a:xfrm>
            <a:off x="4973973" y="5018245"/>
            <a:ext cx="843026" cy="713251"/>
            <a:chOff x="6096000" y="1031620"/>
            <a:chExt cx="1076078" cy="1361723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E3BF6B7-1CDB-EA98-7945-3C2C5E30C2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26CA9AE-E08C-E8FD-846D-2AEECE4FE8AB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gemini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4DE87A0-FCA9-DE54-8B5B-5AABDCC9ACFD}"/>
              </a:ext>
            </a:extLst>
          </p:cNvPr>
          <p:cNvSpPr/>
          <p:nvPr/>
        </p:nvSpPr>
        <p:spPr>
          <a:xfrm rot="14168721">
            <a:off x="5770997" y="2578481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0C1DD30-9F1D-C3C6-967E-2805A6F257B5}"/>
              </a:ext>
            </a:extLst>
          </p:cNvPr>
          <p:cNvSpPr/>
          <p:nvPr/>
        </p:nvSpPr>
        <p:spPr>
          <a:xfrm rot="3362537">
            <a:off x="5677386" y="274319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994FF2E0-1832-400B-4576-D9AB22E6E459}"/>
              </a:ext>
            </a:extLst>
          </p:cNvPr>
          <p:cNvSpPr/>
          <p:nvPr/>
        </p:nvSpPr>
        <p:spPr>
          <a:xfrm rot="10800000">
            <a:off x="5802977" y="3387855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E538DDD9-9B65-21F3-F303-A17E88D61BA3}"/>
              </a:ext>
            </a:extLst>
          </p:cNvPr>
          <p:cNvSpPr/>
          <p:nvPr/>
        </p:nvSpPr>
        <p:spPr>
          <a:xfrm>
            <a:off x="5884951" y="3536930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9" name="Speech Bubble: Rectangle 38">
            <a:extLst>
              <a:ext uri="{FF2B5EF4-FFF2-40B4-BE49-F238E27FC236}">
                <a16:creationId xmlns:a16="http://schemas.microsoft.com/office/drawing/2014/main" id="{71546856-4902-F9F1-574C-F33ED3B70242}"/>
              </a:ext>
            </a:extLst>
          </p:cNvPr>
          <p:cNvSpPr/>
          <p:nvPr/>
        </p:nvSpPr>
        <p:spPr>
          <a:xfrm>
            <a:off x="7507629" y="5165193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That looks ok/correct!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0" name="Speech Bubble: Rectangle 39">
            <a:extLst>
              <a:ext uri="{FF2B5EF4-FFF2-40B4-BE49-F238E27FC236}">
                <a16:creationId xmlns:a16="http://schemas.microsoft.com/office/drawing/2014/main" id="{90996237-F7B2-F160-97A5-A0020BF41D67}"/>
              </a:ext>
            </a:extLst>
          </p:cNvPr>
          <p:cNvSpPr/>
          <p:nvPr/>
        </p:nvSpPr>
        <p:spPr>
          <a:xfrm>
            <a:off x="7507629" y="5588798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Nice! Thanks!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4481AC9A-1292-8B97-5E35-EC6459FB17C4}"/>
              </a:ext>
            </a:extLst>
          </p:cNvPr>
          <p:cNvSpPr/>
          <p:nvPr/>
        </p:nvSpPr>
        <p:spPr>
          <a:xfrm rot="7344790">
            <a:off x="5696813" y="4708748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CBCFE9C9-15BB-DD83-C993-056D91720490}"/>
              </a:ext>
            </a:extLst>
          </p:cNvPr>
          <p:cNvSpPr/>
          <p:nvPr/>
        </p:nvSpPr>
        <p:spPr>
          <a:xfrm rot="18138606">
            <a:off x="5593825" y="456094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22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E4AC3-CCCE-3818-A311-BF24DFAF0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Chatting with LLMs on GitHub/Lab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C5DB7-8C84-D837-85CE-83830D5FB7D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… about data analysis tasks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004BCB-4FCF-6884-A0CF-A1F9CFADB4F0}"/>
              </a:ext>
            </a:extLst>
          </p:cNvPr>
          <p:cNvSpPr txBox="1"/>
          <p:nvPr/>
        </p:nvSpPr>
        <p:spPr>
          <a:xfrm>
            <a:off x="3571240" y="6142779"/>
            <a:ext cx="4505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https://github.com/NFDI4BIOIMAGE/training/issues/250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673A4D-DEAB-A4C7-E774-CF827FA86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14" y="1734983"/>
            <a:ext cx="9183697" cy="24915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7FE020-E038-9D0F-14D4-0C0AF47B87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3732"/>
          <a:stretch>
            <a:fillRect/>
          </a:stretch>
        </p:blipFill>
        <p:spPr>
          <a:xfrm>
            <a:off x="3715928" y="3075728"/>
            <a:ext cx="4703606" cy="28983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FE01BDA-16E8-FCCC-0757-C5241C2337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7898" y="4259341"/>
            <a:ext cx="3077004" cy="171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5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E652E-A254-BFC7-5549-74B827657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667F7-C771-ACE5-F330-6A2B54C70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Chatting with LLMs on GitHub/Lab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2D60E-FFB2-B162-CE3D-DC11D2EF86D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… to receive support on python libraries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D5BF97-81F4-CCE9-A807-85B2E23DD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07" y="1685133"/>
            <a:ext cx="8902967" cy="18302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E26640-64E6-D1CC-BE14-32A51E1EE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0074" y="2600246"/>
            <a:ext cx="6831286" cy="34305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75DD0FB-6482-0CF5-8BD3-CDEE4CD131E7}"/>
              </a:ext>
            </a:extLst>
          </p:cNvPr>
          <p:cNvSpPr txBox="1"/>
          <p:nvPr/>
        </p:nvSpPr>
        <p:spPr>
          <a:xfrm>
            <a:off x="3683000" y="6132619"/>
            <a:ext cx="4343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https://github.com/haesleinhuepf/stackview/issues/79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6085801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72E5089-29FE-E8DF-4179-C1A9DBFE92ED}"/>
              </a:ext>
            </a:extLst>
          </p:cNvPr>
          <p:cNvSpPr/>
          <p:nvPr/>
        </p:nvSpPr>
        <p:spPr>
          <a:xfrm>
            <a:off x="114678" y="1621265"/>
            <a:ext cx="328956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007D54-A20D-3A5F-7BFA-62CB7EE2D664}"/>
              </a:ext>
            </a:extLst>
          </p:cNvPr>
          <p:cNvSpPr/>
          <p:nvPr/>
        </p:nvSpPr>
        <p:spPr>
          <a:xfrm>
            <a:off x="9529387" y="1621766"/>
            <a:ext cx="2552025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20F9C8-7E78-54C6-FA9F-DF75E12F5C6F}"/>
              </a:ext>
            </a:extLst>
          </p:cNvPr>
          <p:cNvSpPr/>
          <p:nvPr/>
        </p:nvSpPr>
        <p:spPr>
          <a:xfrm>
            <a:off x="3866209" y="1621766"/>
            <a:ext cx="4398487" cy="43675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1CD2CF-7810-2E8B-E239-A2EDD895B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Chatting with LLMs on GitHub/Lab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3537E-2463-4D24-0926-90F7D78EF3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37751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Even complex tasks can be solved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18B89FD-28D3-4C26-C558-126A03649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474" y="1685714"/>
            <a:ext cx="4225998" cy="226144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7E380E-795E-93F3-2D62-7BD6EC708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334" y="4363120"/>
            <a:ext cx="4225998" cy="152361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C70B02-AFB0-46A4-517E-58023EFCCB60}"/>
              </a:ext>
            </a:extLst>
          </p:cNvPr>
          <p:cNvSpPr txBox="1"/>
          <p:nvPr/>
        </p:nvSpPr>
        <p:spPr>
          <a:xfrm>
            <a:off x="5781605" y="3750853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F1D56AB-9BC9-D162-9892-415A91B1667C}"/>
              </a:ext>
            </a:extLst>
          </p:cNvPr>
          <p:cNvSpPr/>
          <p:nvPr/>
        </p:nvSpPr>
        <p:spPr>
          <a:xfrm>
            <a:off x="3463310" y="3450725"/>
            <a:ext cx="372419" cy="35368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AC6449D-1CDC-FAC4-40F8-9F78DCEEE126}"/>
              </a:ext>
            </a:extLst>
          </p:cNvPr>
          <p:cNvSpPr/>
          <p:nvPr/>
        </p:nvSpPr>
        <p:spPr>
          <a:xfrm>
            <a:off x="7975168" y="4770120"/>
            <a:ext cx="1481211" cy="19120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0560D16-691D-14B1-E180-948AC0DDB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1494" y="3395449"/>
            <a:ext cx="1638529" cy="1295581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F174428-D785-4EED-0466-5BB4EE7676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4140"/>
          <a:stretch/>
        </p:blipFill>
        <p:spPr>
          <a:xfrm>
            <a:off x="144859" y="1667486"/>
            <a:ext cx="3169841" cy="16202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ED445A9-E050-60C2-F7EE-57CCEEC26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3767" b="1741"/>
          <a:stretch/>
        </p:blipFill>
        <p:spPr>
          <a:xfrm>
            <a:off x="144859" y="4406809"/>
            <a:ext cx="3169841" cy="153452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23C555-6C1F-FE69-CAC7-066715D0AA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362" t="5179" r="26575" b="11711"/>
          <a:stretch/>
        </p:blipFill>
        <p:spPr>
          <a:xfrm>
            <a:off x="1135795" y="3209126"/>
            <a:ext cx="1187968" cy="11905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2EC458-DC59-12E3-6386-1677457C0A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8384" y="1650616"/>
            <a:ext cx="2367067" cy="7493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56109C-1C4D-F25E-983F-C4DBC7E387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8385" y="2541441"/>
            <a:ext cx="2315309" cy="34021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FD35125-4815-4905-88ED-3A8B49FB9927}"/>
              </a:ext>
            </a:extLst>
          </p:cNvPr>
          <p:cNvSpPr txBox="1"/>
          <p:nvPr/>
        </p:nvSpPr>
        <p:spPr>
          <a:xfrm>
            <a:off x="10499983" y="2107544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B3BF0588-71AC-B823-8D78-4C605C19FD94}"/>
              </a:ext>
            </a:extLst>
          </p:cNvPr>
          <p:cNvSpPr/>
          <p:nvPr/>
        </p:nvSpPr>
        <p:spPr>
          <a:xfrm rot="21052557">
            <a:off x="6612753" y="4134636"/>
            <a:ext cx="1170256" cy="2195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33" name="Grafik 17">
            <a:extLst>
              <a:ext uri="{FF2B5EF4-FFF2-40B4-BE49-F238E27FC236}">
                <a16:creationId xmlns:a16="http://schemas.microsoft.com/office/drawing/2014/main" id="{EB81753C-BAC8-C290-4680-69C239B0EA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993" y="6075473"/>
            <a:ext cx="1816520" cy="7600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1F151A-D19B-7624-F704-67A20F2FD8F4}"/>
              </a:ext>
            </a:extLst>
          </p:cNvPr>
          <p:cNvSpPr txBox="1"/>
          <p:nvPr/>
        </p:nvSpPr>
        <p:spPr>
          <a:xfrm>
            <a:off x="3386568" y="6141547"/>
            <a:ext cx="6069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10"/>
              </a:rPr>
              <a:t>https://github.com/haesleinhuepf/git-bob-playground/issues/241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C0BDC4-FA8A-DAC9-3E74-7519DEF8E4D9}"/>
              </a:ext>
            </a:extLst>
          </p:cNvPr>
          <p:cNvSpPr txBox="1"/>
          <p:nvPr/>
        </p:nvSpPr>
        <p:spPr>
          <a:xfrm>
            <a:off x="453998" y="3362385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…</a:t>
            </a:r>
            <a:endParaRPr lang="LID4096" sz="32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F823AB-852B-C453-2BF5-35E26F722DE0}"/>
              </a:ext>
            </a:extLst>
          </p:cNvPr>
          <p:cNvCxnSpPr>
            <a:cxnSpLocks/>
          </p:cNvCxnSpPr>
          <p:nvPr/>
        </p:nvCxnSpPr>
        <p:spPr>
          <a:xfrm>
            <a:off x="376518" y="5338480"/>
            <a:ext cx="759277" cy="0"/>
          </a:xfrm>
          <a:prstGeom prst="line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85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14" grpId="0"/>
      <p:bldP spid="15" grpId="0" animBg="1"/>
      <p:bldP spid="16" grpId="0" animBg="1"/>
      <p:bldP spid="27" grpId="0"/>
      <p:bldP spid="3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04407E2-C5CA-2357-1959-6DBEF9BA5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648" y="1423636"/>
            <a:ext cx="5452872" cy="45606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F50150-71EC-F5FF-39B6-429253BD2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483B4B-9BFB-0864-E04A-26AB888D8766}"/>
              </a:ext>
            </a:extLst>
          </p:cNvPr>
          <p:cNvSpPr txBox="1"/>
          <p:nvPr/>
        </p:nvSpPr>
        <p:spPr>
          <a:xfrm>
            <a:off x="6168629" y="6132600"/>
            <a:ext cx="22438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4"/>
              </a:rPr>
              <a:t>https://bioimage.io/chat/</a:t>
            </a:r>
            <a:r>
              <a:rPr lang="en-US" sz="1200" dirty="0"/>
              <a:t> </a:t>
            </a:r>
            <a:r>
              <a:rPr lang="en-US" sz="1200" dirty="0">
                <a:hlinkClick r:id="rId5"/>
              </a:rPr>
              <a:t>https://www.nature.com/articles/s41592-024-02370-y</a:t>
            </a:r>
            <a:r>
              <a:rPr lang="en-US" sz="1200" dirty="0"/>
              <a:t>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50F9FAF-9973-3098-184B-A22BD6CD46F5}"/>
              </a:ext>
            </a:extLst>
          </p:cNvPr>
          <p:cNvSpPr txBox="1">
            <a:spLocks/>
          </p:cNvSpPr>
          <p:nvPr/>
        </p:nvSpPr>
        <p:spPr>
          <a:xfrm>
            <a:off x="682156" y="1037797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/>
              <a:t>Bioimage-</a:t>
            </a:r>
            <a:r>
              <a:rPr lang="de-DE" dirty="0" err="1"/>
              <a:t>io</a:t>
            </a:r>
            <a:r>
              <a:rPr lang="de-DE" dirty="0"/>
              <a:t> </a:t>
            </a:r>
            <a:r>
              <a:rPr lang="de-DE" dirty="0" err="1"/>
              <a:t>ChatBot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71C42F-F381-D5D0-22FF-8BB366E17F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659" y="3220969"/>
            <a:ext cx="4813935" cy="27176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71197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F19E7-AB74-F4AA-98EE-AA4589A0B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5867A-8084-3728-0D9C-030EDC35B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A4782F-24BA-DACD-FD5C-13796F987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21" y="1462108"/>
            <a:ext cx="6994831" cy="44792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C33F24-4CFE-AA3E-747E-CDB6B4B49A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8081" y="2993143"/>
            <a:ext cx="4535698" cy="29482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EEC049-36C4-6785-F7AA-E99EBD7CA754}"/>
              </a:ext>
            </a:extLst>
          </p:cNvPr>
          <p:cNvSpPr txBox="1"/>
          <p:nvPr/>
        </p:nvSpPr>
        <p:spPr>
          <a:xfrm>
            <a:off x="3502847" y="6055378"/>
            <a:ext cx="234897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5"/>
              </a:rPr>
              <a:t>https://github.com/royerlab/napari-chatgpt</a:t>
            </a:r>
            <a:r>
              <a:rPr lang="en-US" sz="1200" dirty="0"/>
              <a:t> </a:t>
            </a:r>
          </a:p>
          <a:p>
            <a:pPr algn="ctr"/>
            <a:r>
              <a:rPr lang="en-US" sz="1200" dirty="0">
                <a:hlinkClick r:id="rId6"/>
              </a:rPr>
              <a:t>https://www.nature.com/articles/s41592-024-02310-w</a:t>
            </a:r>
            <a:r>
              <a:rPr lang="en-US" sz="1200" dirty="0"/>
              <a:t> 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3DC2272-0A10-DDC7-169C-8F1E968E22E5}"/>
              </a:ext>
            </a:extLst>
          </p:cNvPr>
          <p:cNvSpPr txBox="1">
            <a:spLocks/>
          </p:cNvSpPr>
          <p:nvPr/>
        </p:nvSpPr>
        <p:spPr>
          <a:xfrm>
            <a:off x="981183" y="1009984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Napari-chatGPT</a:t>
            </a:r>
            <a:r>
              <a:rPr lang="de-DE" dirty="0"/>
              <a:t> / Omega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3323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3A527-CDDF-B1E1-23A5-5468EDB1E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E6C30-5F7F-58C0-F7ED-385CE9208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348" y="2638991"/>
            <a:ext cx="8097386" cy="1923484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Good Scientific Practice for [AI-assisted code generation]</a:t>
            </a:r>
            <a:endParaRPr lang="en-US" sz="40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FD88F-C15C-E5DB-07B1-5981A9CE3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4FAE2E"/>
                </a:solidFill>
              </a:rPr>
              <a:t>Robert Haase</a:t>
            </a:r>
            <a:endParaRPr lang="LID4096" sz="3600" dirty="0">
              <a:solidFill>
                <a:srgbClr val="4FAE2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3A5AE1-1D9F-A759-7DD6-694B80DAB914}"/>
              </a:ext>
            </a:extLst>
          </p:cNvPr>
          <p:cNvSpPr txBox="1"/>
          <p:nvPr/>
        </p:nvSpPr>
        <p:spPr>
          <a:xfrm>
            <a:off x="513348" y="5655847"/>
            <a:ext cx="78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</p:txBody>
      </p:sp>
    </p:spTree>
    <p:extLst>
      <p:ext uri="{BB962C8B-B14F-4D97-AF65-F5344CB8AC3E}">
        <p14:creationId xmlns:p14="http://schemas.microsoft.com/office/powerpoint/2010/main" val="3944658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F43E8-1544-DB58-5C87-92B94053B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30924-3068-2084-720A-A6CC655DA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Vision language models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F5170-7AB5-1C98-D036-65AB14E07D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56360"/>
          </a:xfrm>
        </p:spPr>
        <p:txBody>
          <a:bodyPr/>
          <a:lstStyle/>
          <a:p>
            <a:r>
              <a:rPr lang="en-GB" dirty="0"/>
              <a:t>Combine image + text to generate text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13BF25-0A6A-309B-DA22-930F92B54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420" y="2009012"/>
            <a:ext cx="2323284" cy="2314261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D52F56DA-59BF-707F-A0BA-67E1BB7CFF4E}"/>
              </a:ext>
            </a:extLst>
          </p:cNvPr>
          <p:cNvSpPr/>
          <p:nvPr/>
        </p:nvSpPr>
        <p:spPr>
          <a:xfrm>
            <a:off x="1608880" y="4428489"/>
            <a:ext cx="3597159" cy="941143"/>
          </a:xfrm>
          <a:prstGeom prst="wedgeRectCallout">
            <a:avLst>
              <a:gd name="adj1" fmla="val -11286"/>
              <a:gd name="adj2" fmla="val 27851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What is shown in this image?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88AD479-4977-D88C-57DE-6AFFBC40E287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15023" y="1985195"/>
            <a:ext cx="1569155" cy="2360127"/>
            <a:chOff x="7715165" y="1693760"/>
            <a:chExt cx="2554941" cy="3842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00B5C96-EEC2-AEB8-C1E3-822719DC9A43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1259BB9-911E-3FBC-9518-6735036E6C6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82C77B3-B11A-55BF-E086-1AECCBBE5A3C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590DD2F-6123-1B2A-A836-3DECEB9D02D9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023CB59-5B8D-B47D-B08E-52559795B1BC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3F7DF68-8F4F-6820-DC97-91FC79E7A8EF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20EB4C0-EB5B-374E-5369-3749F9316E46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8DBF62C-1D1D-CD70-B74B-B45D34A18F5F}"/>
                </a:ext>
              </a:extLst>
            </p:cNvPr>
            <p:cNvCxnSpPr>
              <a:stCxn id="10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36B454-9E5B-092A-FE8D-6681E7059576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B46ACD0-0AEB-26BE-E250-2AF10EDF0F36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1825885-C9E3-06CE-D0EB-2267D53A4DC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D9E8295-F95A-0F29-ED85-38DBA3036BE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35926F1-9018-95D3-BEFE-ED9C3DEA1BB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B8B8DD7-A86D-5E33-5DDF-38540B76687E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9327221-B4EF-FF31-05FC-7C311BEB0973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863985A-9009-531A-A317-1A80B8C97951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D95E133-A2F8-A2A9-F155-8D03E69403B8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DD6F5F6-685E-396B-23A6-E64E9C967D84}"/>
                </a:ext>
              </a:extLst>
            </p:cNvPr>
            <p:cNvCxnSpPr>
              <a:cxnSpLocks/>
              <a:stCxn id="16" idx="2"/>
              <a:endCxn id="10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43BA142-5D45-2D63-AAE6-89A1BAA7C04A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B65D628-4BCA-074C-8E7A-DCBD41C4EB69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830813-CCB2-B01D-8BE1-F09AEF57036D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D59D96C-3C8E-4310-2CA7-6DE52CC2F849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EAF6635-FE9A-ED03-9957-4F12A9C8D086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067A9C3-78B0-1914-99BF-DB37584290A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501025C-393C-10DF-9D61-918BB5B4AC68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C463AD1-8F3E-8411-A513-E464229A415E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0784F70-FCFF-5AF2-918A-C12FA40D1AA7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3167A98-3C10-77CE-E76C-2DECAC4DC267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33C518D-4B00-8483-4B1E-96FB4D6D8791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5026DA8-EDEA-1B8A-C4BF-BE11684202C7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D244D9F-85B0-3CDD-E7AF-BE4CC876D2FB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D868081-7D41-DF34-1BD8-BE8AE954F97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FB5C13B-6E19-5715-48C0-8430B94913D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B5CA55D-155B-20EF-51A3-432797973C5E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8F9CBDF-1237-979D-0365-D44C0006356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CAC258A-5A58-15C6-7C6F-C2AC5EE6BD8F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BAB98A2-B69C-4048-5A26-5B9AEAA7A19B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852670C-F64D-D090-66AE-3E051737C276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1E400B08-9D05-9A52-57AD-5D3C8571F53E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CFBD610-AD73-E25F-4F67-B2F09CE674B2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5D681B1-C7C4-2A13-0E23-C89EB1E50C3F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48A134E-104F-0516-6E80-E251F61501CA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A6780D5-ED3C-92AD-FC8E-9B55ECB8C6E4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00633E98-413F-C6BC-2C81-653FDEB5AD04}"/>
              </a:ext>
            </a:extLst>
          </p:cNvPr>
          <p:cNvCxnSpPr>
            <a:cxnSpLocks/>
            <a:stCxn id="6" idx="3"/>
            <a:endCxn id="11" idx="2"/>
          </p:cNvCxnSpPr>
          <p:nvPr/>
        </p:nvCxnSpPr>
        <p:spPr>
          <a:xfrm flipV="1">
            <a:off x="4448704" y="3165258"/>
            <a:ext cx="770833" cy="885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E638FC16-A35F-AB6C-A304-BC6DD535FFD3}"/>
              </a:ext>
            </a:extLst>
          </p:cNvPr>
          <p:cNvCxnSpPr>
            <a:cxnSpLocks/>
            <a:endCxn id="12" idx="2"/>
          </p:cNvCxnSpPr>
          <p:nvPr/>
        </p:nvCxnSpPr>
        <p:spPr>
          <a:xfrm rot="5400000" flipH="1" flipV="1">
            <a:off x="4459921" y="3668874"/>
            <a:ext cx="941142" cy="578090"/>
          </a:xfrm>
          <a:prstGeom prst="bentConnector2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5D832A15-EE41-44A5-13D6-DC17A13C8F27}"/>
              </a:ext>
            </a:extLst>
          </p:cNvPr>
          <p:cNvCxnSpPr>
            <a:cxnSpLocks/>
            <a:stCxn id="34" idx="2"/>
            <a:endCxn id="71" idx="1"/>
          </p:cNvCxnSpPr>
          <p:nvPr/>
        </p:nvCxnSpPr>
        <p:spPr>
          <a:xfrm>
            <a:off x="7579664" y="3165259"/>
            <a:ext cx="846706" cy="884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Rectangle 70">
            <a:extLst>
              <a:ext uri="{FF2B5EF4-FFF2-40B4-BE49-F238E27FC236}">
                <a16:creationId xmlns:a16="http://schemas.microsoft.com/office/drawing/2014/main" id="{A211E2AB-DE41-5061-15EE-2BBC22DAEF75}"/>
              </a:ext>
            </a:extLst>
          </p:cNvPr>
          <p:cNvSpPr/>
          <p:nvPr/>
        </p:nvSpPr>
        <p:spPr>
          <a:xfrm>
            <a:off x="8426370" y="2009012"/>
            <a:ext cx="2974693" cy="2314261"/>
          </a:xfrm>
          <a:prstGeom prst="wedgeRectCallout">
            <a:avLst>
              <a:gd name="adj1" fmla="val -8471"/>
              <a:gd name="adj2" fmla="val 25506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“Cell nuclei, presumably imaged with a fluorescence microscope”</a:t>
            </a:r>
            <a:endParaRPr lang="LID4096" sz="2400" dirty="0">
              <a:solidFill>
                <a:schemeClr val="accent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55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239C-BA79-7604-6EAD-FD0C380A8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Challenges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555B6-F021-F0B4-E33A-0C3DF22AB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Generative </a:t>
            </a:r>
            <a:r>
              <a:rPr lang="de-DE" dirty="0" err="1"/>
              <a:t>artificial</a:t>
            </a:r>
            <a:r>
              <a:rPr lang="de-DE" dirty="0"/>
              <a:t> </a:t>
            </a:r>
            <a:r>
              <a:rPr lang="de-DE" dirty="0" err="1"/>
              <a:t>intelligence</a:t>
            </a:r>
            <a:r>
              <a:rPr lang="de-DE" dirty="0"/>
              <a:t> </a:t>
            </a:r>
            <a:r>
              <a:rPr lang="de-DE" dirty="0" err="1"/>
              <a:t>imposes</a:t>
            </a:r>
            <a:r>
              <a:rPr lang="de-DE" dirty="0"/>
              <a:t> a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science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61DCA0-29E1-2E6C-CB0C-47CFD7D8D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333" y="2067008"/>
            <a:ext cx="7997138" cy="338702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27F38E-010A-C404-A099-A5890A404746}"/>
              </a:ext>
            </a:extLst>
          </p:cNvPr>
          <p:cNvSpPr txBox="1"/>
          <p:nvPr/>
        </p:nvSpPr>
        <p:spPr>
          <a:xfrm>
            <a:off x="3789769" y="6315498"/>
            <a:ext cx="46124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  <a:hlinkClick r:id="rId3"/>
              </a:rPr>
              <a:t>https://x.com/MicrobiomDigest/status/1825963342822793400</a:t>
            </a:r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 </a:t>
            </a:r>
            <a:endParaRPr lang="en-US" sz="12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1C8875F-2B80-44EF-A265-C3BAEAE28B36}"/>
              </a:ext>
            </a:extLst>
          </p:cNvPr>
          <p:cNvCxnSpPr/>
          <p:nvPr/>
        </p:nvCxnSpPr>
        <p:spPr>
          <a:xfrm>
            <a:off x="1562100" y="4889500"/>
            <a:ext cx="29083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36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AE4F3-7683-836D-7026-DFA653C78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Rules…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8871E-ED71-12E2-13A5-3D6812418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6321000" cy="4499138"/>
          </a:xfrm>
        </p:spPr>
        <p:txBody>
          <a:bodyPr>
            <a:normAutofit/>
          </a:bodyPr>
          <a:lstStyle/>
          <a:p>
            <a:r>
              <a:rPr lang="de-DE" dirty="0"/>
              <a:t>„</a:t>
            </a:r>
            <a:r>
              <a:rPr lang="en-US" dirty="0"/>
              <a:t>When making their results publicly available, </a:t>
            </a:r>
            <a:r>
              <a:rPr lang="en-US" u="sng" dirty="0"/>
              <a:t>researchers should</a:t>
            </a:r>
            <a:r>
              <a:rPr lang="en-US" dirty="0"/>
              <a:t>, in the spirit of research integrity, </a:t>
            </a:r>
            <a:r>
              <a:rPr lang="en-US" u="sng" dirty="0"/>
              <a:t>disclose</a:t>
            </a:r>
            <a:r>
              <a:rPr lang="en-US" dirty="0"/>
              <a:t> whether or not they have used generative models, and if so, which ones, for what purpose and to what extent.</a:t>
            </a:r>
            <a:r>
              <a:rPr lang="de-DE" dirty="0"/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BFB0D9-0051-9457-025E-FC68827687EF}"/>
              </a:ext>
            </a:extLst>
          </p:cNvPr>
          <p:cNvSpPr txBox="1"/>
          <p:nvPr/>
        </p:nvSpPr>
        <p:spPr>
          <a:xfrm>
            <a:off x="3729079" y="6059660"/>
            <a:ext cx="45733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Source: DFG (2023)</a:t>
            </a:r>
            <a:r>
              <a:rPr lang="en-US" sz="1200" dirty="0">
                <a:hlinkClick r:id="rId2"/>
              </a:rPr>
              <a:t> https://www.dfg.de/resource/blob/289676/89c03e7a7a8a024093602995974832f9/230921-statement-executive-committee-ki-ai-data.pdf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58456D-8A04-185C-4E2C-744465B33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541" y="2948555"/>
            <a:ext cx="5114925" cy="26574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00080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932F0-5ACF-EEAC-E0C7-468F2738F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Rules…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D9997-AB3D-C8CE-3EBC-349E41DDB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D8AF92-C87C-FC76-5E24-E205F75D5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380" y="1348353"/>
            <a:ext cx="4984833" cy="45860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CFC916-A590-2138-6837-E48CC02EB33A}"/>
              </a:ext>
            </a:extLst>
          </p:cNvPr>
          <p:cNvSpPr txBox="1"/>
          <p:nvPr/>
        </p:nvSpPr>
        <p:spPr>
          <a:xfrm>
            <a:off x="3323443" y="6128365"/>
            <a:ext cx="49848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Source: </a:t>
            </a:r>
            <a:r>
              <a:rPr lang="en-US" sz="1200" dirty="0">
                <a:hlinkClick r:id="rId3"/>
              </a:rPr>
              <a:t>https://www.helmholtz.de/assets/helmholtz_gemeinschaft/Downloads/Helmholtz_Recommendations_on_use_of_AI_Version_1.0.pdf</a:t>
            </a:r>
            <a:r>
              <a:rPr lang="en-US" sz="1200" dirty="0"/>
              <a:t> </a:t>
            </a:r>
            <a:endParaRPr lang="LID4096" sz="1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37A208-6CAA-7B42-3098-E848819541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20" y="1348352"/>
            <a:ext cx="6631682" cy="455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2475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1B88A-D70B-AEDF-F76F-4D2942B8C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A457E-B044-8D77-465D-F0759945D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Rules…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99523C-F568-5B21-F692-0FF4D77CA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529DA5-386F-5D9A-6A4D-A31879CA4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380" y="1348353"/>
            <a:ext cx="4984833" cy="45860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DE209DD-349D-FD19-5491-A400139307EC}"/>
              </a:ext>
            </a:extLst>
          </p:cNvPr>
          <p:cNvSpPr txBox="1"/>
          <p:nvPr/>
        </p:nvSpPr>
        <p:spPr>
          <a:xfrm>
            <a:off x="3323443" y="6128365"/>
            <a:ext cx="49848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Source: </a:t>
            </a:r>
            <a:r>
              <a:rPr lang="en-US" sz="1200" dirty="0">
                <a:hlinkClick r:id="rId3"/>
              </a:rPr>
              <a:t>https://www.helmholtz.de/assets/helmholtz_gemeinschaft/Downloads/Helmholtz_Recommendations_on_use_of_AI_Version_1.0.pdf</a:t>
            </a:r>
            <a:r>
              <a:rPr lang="en-US" sz="1200" dirty="0"/>
              <a:t> </a:t>
            </a:r>
            <a:endParaRPr lang="LID4096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6EC1E-186A-7E5D-FEB9-7FAF43B4336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8443"/>
          <a:stretch>
            <a:fillRect/>
          </a:stretch>
        </p:blipFill>
        <p:spPr>
          <a:xfrm>
            <a:off x="366762" y="1348353"/>
            <a:ext cx="6607777" cy="14189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AC1097-FD78-EADA-791A-7D0774A900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4759"/>
          <a:stretch>
            <a:fillRect/>
          </a:stretch>
        </p:blipFill>
        <p:spPr>
          <a:xfrm>
            <a:off x="296187" y="3108960"/>
            <a:ext cx="6607777" cy="29778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AEC38A-7F5A-96F5-27EB-BA5DB09902D5}"/>
              </a:ext>
            </a:extLst>
          </p:cNvPr>
          <p:cNvSpPr txBox="1"/>
          <p:nvPr/>
        </p:nvSpPr>
        <p:spPr>
          <a:xfrm>
            <a:off x="3444601" y="2177343"/>
            <a:ext cx="1684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…</a:t>
            </a:r>
            <a:endParaRPr lang="LID4096" sz="6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A0575A-1807-AC7D-5496-E58AB2B8E1F0}"/>
              </a:ext>
            </a:extLst>
          </p:cNvPr>
          <p:cNvSpPr/>
          <p:nvPr/>
        </p:nvSpPr>
        <p:spPr>
          <a:xfrm>
            <a:off x="5608320" y="3429000"/>
            <a:ext cx="1242060" cy="205740"/>
          </a:xfrm>
          <a:prstGeom prst="rect">
            <a:avLst/>
          </a:prstGeom>
          <a:solidFill>
            <a:schemeClr val="accent2">
              <a:alpha val="53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6F8314-1EA4-CCFE-48D2-B7F535B60F75}"/>
              </a:ext>
            </a:extLst>
          </p:cNvPr>
          <p:cNvSpPr/>
          <p:nvPr/>
        </p:nvSpPr>
        <p:spPr>
          <a:xfrm>
            <a:off x="537454" y="3610896"/>
            <a:ext cx="2693426" cy="205740"/>
          </a:xfrm>
          <a:prstGeom prst="rect">
            <a:avLst/>
          </a:prstGeom>
          <a:solidFill>
            <a:schemeClr val="accent2">
              <a:alpha val="53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961163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5CA64-01F9-744E-E2F0-6F96BCCDB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Helmholtz </a:t>
            </a:r>
            <a:r>
              <a:rPr lang="en-GB" dirty="0" err="1"/>
              <a:t>Blablador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6C4AC-8846-A91F-B9D8-971AEF22E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1075880" cy="538319"/>
          </a:xfrm>
        </p:spPr>
        <p:txBody>
          <a:bodyPr/>
          <a:lstStyle/>
          <a:p>
            <a:r>
              <a:rPr lang="en-GB" dirty="0"/>
              <a:t>Use your </a:t>
            </a:r>
            <a:r>
              <a:rPr lang="en-GB" i="1" dirty="0"/>
              <a:t>own</a:t>
            </a:r>
            <a:r>
              <a:rPr lang="en-GB" dirty="0"/>
              <a:t> LLM service provider!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1AA907-A14A-7F6B-9351-A11CFCA75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0937" y="2476597"/>
            <a:ext cx="5851160" cy="32093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6D315B-5836-88C7-6629-59C6095A3B30}"/>
              </a:ext>
            </a:extLst>
          </p:cNvPr>
          <p:cNvSpPr txBox="1"/>
          <p:nvPr/>
        </p:nvSpPr>
        <p:spPr>
          <a:xfrm>
            <a:off x="5995035" y="6092170"/>
            <a:ext cx="243268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3"/>
              </a:rPr>
              <a:t>https://github.com/haesleinhuepf/bia-bob?tab=readme-ov-file#using-custom-endpoints</a:t>
            </a:r>
            <a:r>
              <a:rPr lang="en-GB" sz="1400" dirty="0"/>
              <a:t> </a:t>
            </a:r>
            <a:endParaRPr lang="LID4096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1FC10F-9A4A-B9E6-D044-8402D021D978}"/>
              </a:ext>
            </a:extLst>
          </p:cNvPr>
          <p:cNvSpPr txBox="1"/>
          <p:nvPr/>
        </p:nvSpPr>
        <p:spPr>
          <a:xfrm>
            <a:off x="3465195" y="6146849"/>
            <a:ext cx="27832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https://helmholtz-blablador.fz-juelich.de/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8A6E20-A3BA-714F-064D-10DB02837C9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50759"/>
          <a:stretch/>
        </p:blipFill>
        <p:spPr>
          <a:xfrm>
            <a:off x="158327" y="2476597"/>
            <a:ext cx="5532966" cy="357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9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AEB1E-014B-A6C3-FD89-43660BA3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32928-8436-330A-D4B3-4BA9FD9E9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custom</a:t>
            </a:r>
            <a:r>
              <a:rPr lang="de-DE" dirty="0"/>
              <a:t> code </a:t>
            </a:r>
            <a:r>
              <a:rPr lang="de-DE" dirty="0" err="1"/>
              <a:t>written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…</a:t>
            </a:r>
          </a:p>
          <a:p>
            <a:r>
              <a:rPr lang="de-DE" dirty="0"/>
              <a:t>						 a human expert       an expert LLM </a:t>
            </a:r>
          </a:p>
          <a:p>
            <a:endParaRPr lang="de-DE" dirty="0"/>
          </a:p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Understand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code (</a:t>
            </a:r>
            <a:r>
              <a:rPr lang="de-DE" dirty="0" err="1"/>
              <a:t>roughly</a:t>
            </a:r>
            <a:r>
              <a:rPr lang="de-DE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Question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methods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carefully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Test code on </a:t>
            </a:r>
            <a:r>
              <a:rPr lang="de-DE" dirty="0" err="1"/>
              <a:t>samples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expert </a:t>
            </a:r>
            <a:r>
              <a:rPr lang="de-DE" dirty="0" err="1"/>
              <a:t>didn‘t</a:t>
            </a:r>
            <a:r>
              <a:rPr lang="de-DE" dirty="0"/>
              <a:t> </a:t>
            </a:r>
            <a:r>
              <a:rPr lang="de-DE" dirty="0" err="1"/>
              <a:t>see</a:t>
            </a:r>
            <a:endParaRPr lang="de-DE" dirty="0"/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A10562D8-9587-DF69-C2F6-51A8A369E4EC}"/>
              </a:ext>
            </a:extLst>
          </p:cNvPr>
          <p:cNvSpPr/>
          <p:nvPr/>
        </p:nvSpPr>
        <p:spPr>
          <a:xfrm rot="18409759">
            <a:off x="7147567" y="31954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6270579C-BA4C-2C3A-E81B-973EBBA9D7A1}"/>
              </a:ext>
            </a:extLst>
          </p:cNvPr>
          <p:cNvSpPr/>
          <p:nvPr/>
        </p:nvSpPr>
        <p:spPr>
          <a:xfrm rot="18409759">
            <a:off x="9865368" y="31954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BBA937D8-5023-3553-C95B-3209057938BF}"/>
              </a:ext>
            </a:extLst>
          </p:cNvPr>
          <p:cNvSpPr/>
          <p:nvPr/>
        </p:nvSpPr>
        <p:spPr>
          <a:xfrm rot="18409759">
            <a:off x="7147570" y="375873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4737225B-BA5C-0CFE-E44F-6B330A31FDC6}"/>
              </a:ext>
            </a:extLst>
          </p:cNvPr>
          <p:cNvSpPr/>
          <p:nvPr/>
        </p:nvSpPr>
        <p:spPr>
          <a:xfrm rot="18409759">
            <a:off x="9865371" y="375873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D54927AB-1C64-526F-1606-D9366AA76E7A}"/>
              </a:ext>
            </a:extLst>
          </p:cNvPr>
          <p:cNvSpPr/>
          <p:nvPr/>
        </p:nvSpPr>
        <p:spPr>
          <a:xfrm rot="18409759">
            <a:off x="7147568" y="432200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B394F79B-5B88-4BBE-D200-46027F0F4519}"/>
              </a:ext>
            </a:extLst>
          </p:cNvPr>
          <p:cNvSpPr/>
          <p:nvPr/>
        </p:nvSpPr>
        <p:spPr>
          <a:xfrm rot="18409759">
            <a:off x="9865369" y="432200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-Shape 10">
            <a:extLst>
              <a:ext uri="{FF2B5EF4-FFF2-40B4-BE49-F238E27FC236}">
                <a16:creationId xmlns:a16="http://schemas.microsoft.com/office/drawing/2014/main" id="{54281957-5330-49EE-E9DA-9114FC2D1946}"/>
              </a:ext>
            </a:extLst>
          </p:cNvPr>
          <p:cNvSpPr/>
          <p:nvPr/>
        </p:nvSpPr>
        <p:spPr>
          <a:xfrm rot="18409759">
            <a:off x="7147571" y="4885280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A6C9D7EA-649E-7E61-E006-C5E075EFF62B}"/>
              </a:ext>
            </a:extLst>
          </p:cNvPr>
          <p:cNvSpPr/>
          <p:nvPr/>
        </p:nvSpPr>
        <p:spPr>
          <a:xfrm rot="18409759">
            <a:off x="9865372" y="4885280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0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AEB1E-014B-A6C3-FD89-43660BA3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32928-8436-330A-D4B3-4BA9FD9E9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custom</a:t>
            </a:r>
            <a:r>
              <a:rPr lang="de-DE" dirty="0"/>
              <a:t> code </a:t>
            </a:r>
            <a:r>
              <a:rPr lang="de-DE" dirty="0" err="1"/>
              <a:t>written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…</a:t>
            </a:r>
          </a:p>
          <a:p>
            <a:r>
              <a:rPr lang="de-DE" dirty="0"/>
              <a:t>						 a human expert       an expert LLM </a:t>
            </a:r>
          </a:p>
          <a:p>
            <a:endParaRPr lang="de-DE" dirty="0"/>
          </a:p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Pay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Mention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Share </a:t>
            </a:r>
            <a:r>
              <a:rPr lang="de-DE" dirty="0" err="1"/>
              <a:t>responsibility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Ask </a:t>
            </a:r>
            <a:r>
              <a:rPr lang="de-DE" dirty="0" err="1"/>
              <a:t>the</a:t>
            </a:r>
            <a:r>
              <a:rPr lang="de-DE" dirty="0"/>
              <a:t> expert </a:t>
            </a:r>
            <a:r>
              <a:rPr lang="de-DE" dirty="0" err="1"/>
              <a:t>endless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questions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Share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prompted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B029D519-4626-8903-4A47-B9E5610594E2}"/>
              </a:ext>
            </a:extLst>
          </p:cNvPr>
          <p:cNvSpPr/>
          <p:nvPr/>
        </p:nvSpPr>
        <p:spPr>
          <a:xfrm rot="18409759">
            <a:off x="7147567" y="322211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BB946840-06ED-71AA-B5AC-2F25E91A5CAE}"/>
              </a:ext>
            </a:extLst>
          </p:cNvPr>
          <p:cNvSpPr/>
          <p:nvPr/>
        </p:nvSpPr>
        <p:spPr>
          <a:xfrm rot="18409759">
            <a:off x="9865368" y="322211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7E738C1F-CC91-3A9B-89AD-34AA2010AE75}"/>
              </a:ext>
            </a:extLst>
          </p:cNvPr>
          <p:cNvSpPr/>
          <p:nvPr/>
        </p:nvSpPr>
        <p:spPr>
          <a:xfrm rot="18409759">
            <a:off x="7123110" y="37415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5B03E421-7B6A-6AD1-631C-030C5BEDA4B4}"/>
              </a:ext>
            </a:extLst>
          </p:cNvPr>
          <p:cNvSpPr/>
          <p:nvPr/>
        </p:nvSpPr>
        <p:spPr>
          <a:xfrm rot="18409759">
            <a:off x="9840911" y="37415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A035163C-F7BD-4118-D775-B427833E167D}"/>
              </a:ext>
            </a:extLst>
          </p:cNvPr>
          <p:cNvSpPr/>
          <p:nvPr/>
        </p:nvSpPr>
        <p:spPr>
          <a:xfrm rot="18409759">
            <a:off x="7098651" y="4261006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352564F9-C83A-9C79-EC41-9E73EE6AA9F9}"/>
              </a:ext>
            </a:extLst>
          </p:cNvPr>
          <p:cNvSpPr/>
          <p:nvPr/>
        </p:nvSpPr>
        <p:spPr>
          <a:xfrm rot="18409759">
            <a:off x="9865370" y="4894863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4FAE2E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B5F049F4-4CC5-807C-192F-D6724F5D6199}"/>
              </a:ext>
            </a:extLst>
          </p:cNvPr>
          <p:cNvSpPr/>
          <p:nvPr/>
        </p:nvSpPr>
        <p:spPr>
          <a:xfrm>
            <a:off x="9745663" y="4115203"/>
            <a:ext cx="783109" cy="81228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FEBE77CA-5F68-3246-2D3C-337767192163}"/>
              </a:ext>
            </a:extLst>
          </p:cNvPr>
          <p:cNvSpPr/>
          <p:nvPr/>
        </p:nvSpPr>
        <p:spPr>
          <a:xfrm>
            <a:off x="6981931" y="4733602"/>
            <a:ext cx="783109" cy="81228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3C7C33-154D-70DF-5572-51E8F04E4F05}"/>
              </a:ext>
            </a:extLst>
          </p:cNvPr>
          <p:cNvSpPr txBox="1"/>
          <p:nvPr/>
        </p:nvSpPr>
        <p:spPr>
          <a:xfrm>
            <a:off x="7762055" y="3225800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$100/h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F58746-70AA-1434-34B2-B3D7A61C6C09}"/>
              </a:ext>
            </a:extLst>
          </p:cNvPr>
          <p:cNvSpPr txBox="1"/>
          <p:nvPr/>
        </p:nvSpPr>
        <p:spPr>
          <a:xfrm>
            <a:off x="10439404" y="3180834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$0.1/h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E8C477-53F1-9F74-A07D-00CD9F0DAE74}"/>
              </a:ext>
            </a:extLst>
          </p:cNvPr>
          <p:cNvSpPr txBox="1"/>
          <p:nvPr/>
        </p:nvSpPr>
        <p:spPr>
          <a:xfrm>
            <a:off x="7765040" y="3781248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co-author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7684FF-CCC1-4C7C-902A-402C0750CBD2}"/>
              </a:ext>
            </a:extLst>
          </p:cNvPr>
          <p:cNvSpPr txBox="1"/>
          <p:nvPr/>
        </p:nvSpPr>
        <p:spPr>
          <a:xfrm>
            <a:off x="10371974" y="3766901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in </a:t>
            </a:r>
            <a:r>
              <a:rPr lang="de-DE" dirty="0" err="1"/>
              <a:t>methods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6628F7A8-E3DA-A7A1-29B5-FB5D139C9074}"/>
              </a:ext>
            </a:extLst>
          </p:cNvPr>
          <p:cNvSpPr/>
          <p:nvPr/>
        </p:nvSpPr>
        <p:spPr>
          <a:xfrm rot="18409759">
            <a:off x="9889825" y="553059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  <a:solidFill>
            <a:srgbClr val="FFC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9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531DC-D080-7187-FA72-9B70039CD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9C511-383C-4A8A-B342-6B467B302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6211847" cy="4499138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Using AI / LLMs in [bioimage] data analysis seems more and more unavoidable</a:t>
            </a:r>
          </a:p>
          <a:p>
            <a:r>
              <a:rPr lang="en-US" sz="2400" dirty="0"/>
              <a:t>Maintaining good scientific practice is challenging (esp. peer-review)</a:t>
            </a:r>
          </a:p>
          <a:p>
            <a:r>
              <a:rPr lang="en-US" sz="2400" dirty="0"/>
              <a:t>Relying on institutional infrastructure exclusively is important but hard</a:t>
            </a:r>
          </a:p>
          <a:p>
            <a:r>
              <a:rPr lang="en-US" sz="2400" dirty="0"/>
              <a:t>Learn how to use AI </a:t>
            </a:r>
            <a:r>
              <a:rPr lang="en-US" sz="2400" i="1" dirty="0"/>
              <a:t>responsibly</a:t>
            </a:r>
            <a:br>
              <a:rPr lang="en-US" sz="2400" dirty="0"/>
            </a:br>
            <a:r>
              <a:rPr lang="en-US" sz="2400" dirty="0"/>
              <a:t>(</a:t>
            </a:r>
            <a:r>
              <a:rPr lang="en-US" sz="2400" dirty="0">
                <a:solidFill>
                  <a:srgbClr val="4FAE2E"/>
                </a:solidFill>
              </a:rPr>
              <a:t>-&gt; train the trainers</a:t>
            </a:r>
            <a:r>
              <a:rPr lang="en-US" sz="2400" dirty="0"/>
              <a:t>)</a:t>
            </a:r>
          </a:p>
          <a:p>
            <a:endParaRPr lang="en-US" sz="2400" dirty="0"/>
          </a:p>
          <a:p>
            <a:r>
              <a:rPr lang="en-US" sz="2400" dirty="0"/>
              <a:t>We are on the edge towards AI-agents analyzing image data autonomously.</a:t>
            </a:r>
            <a:endParaRPr lang="LID4096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231956-9D1A-5EB7-6306-40E35BA7A21B}"/>
              </a:ext>
            </a:extLst>
          </p:cNvPr>
          <p:cNvSpPr txBox="1"/>
          <p:nvPr/>
        </p:nvSpPr>
        <p:spPr>
          <a:xfrm>
            <a:off x="3329465" y="6159786"/>
            <a:ext cx="56792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</a:t>
            </a:r>
            <a:endParaRPr lang="en-GB" sz="1600" dirty="0"/>
          </a:p>
          <a:p>
            <a:r>
              <a:rPr lang="en-GB" sz="1600" dirty="0">
                <a:hlinkClick r:id="rId3"/>
              </a:rPr>
              <a:t>https://haesleinhuepf.github.io/BioImageAnalysisNotebooks/</a:t>
            </a:r>
            <a:r>
              <a:rPr lang="en-GB" sz="1600" dirty="0"/>
              <a:t>  </a:t>
            </a:r>
            <a:endParaRPr lang="LID4096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D9A29B-BAB7-914E-67CE-3E9415DAA3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534" y="365124"/>
            <a:ext cx="4022365" cy="46649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E82E9C-6929-A6BD-AC71-C3BE5B7CDC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0520" y="1140467"/>
            <a:ext cx="4133611" cy="479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189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D6C79-4A07-179C-9E51-629D9F7B5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197039" cy="757619"/>
          </a:xfrm>
        </p:spPr>
        <p:txBody>
          <a:bodyPr>
            <a:normAutofit/>
          </a:bodyPr>
          <a:lstStyle/>
          <a:p>
            <a:r>
              <a:rPr lang="en-GB" dirty="0"/>
              <a:t>Bio-Image Analysis Communities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5B9AC-2F5D-4E2D-9BC7-9A9ADD063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435261"/>
            <a:ext cx="10024320" cy="1795223"/>
          </a:xfrm>
        </p:spPr>
        <p:txBody>
          <a:bodyPr>
            <a:normAutofit/>
          </a:bodyPr>
          <a:lstStyle/>
          <a:p>
            <a:r>
              <a:rPr lang="en-GB" dirty="0"/>
              <a:t>Image/data analysis + data management support</a:t>
            </a:r>
          </a:p>
          <a:p>
            <a:r>
              <a:rPr lang="en-GB" dirty="0"/>
              <a:t>Use networking opportunities</a:t>
            </a:r>
          </a:p>
          <a:p>
            <a:r>
              <a:rPr lang="en-GB" dirty="0"/>
              <a:t>Receive trainings</a:t>
            </a:r>
          </a:p>
          <a:p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18BB99-F0CD-D454-C026-9131C8120E50}"/>
              </a:ext>
            </a:extLst>
          </p:cNvPr>
          <p:cNvSpPr txBox="1"/>
          <p:nvPr/>
        </p:nvSpPr>
        <p:spPr>
          <a:xfrm>
            <a:off x="8437817" y="5309215"/>
            <a:ext cx="2636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https://nfdi4bioimage.de/help-desk/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052156-25BB-C926-98FD-6324FF160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7730" y="3401120"/>
            <a:ext cx="2376695" cy="7984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36BE89-F0DF-1BD7-CBE8-D58F90962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20" y="3627516"/>
            <a:ext cx="3358610" cy="1090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C58854-FF6B-8E54-EA03-77AB2A0086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7107" y="3310295"/>
            <a:ext cx="2597359" cy="19800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59D2C5-CBF1-4011-F96C-4B10C948FAC9}"/>
              </a:ext>
            </a:extLst>
          </p:cNvPr>
          <p:cNvSpPr txBox="1"/>
          <p:nvPr/>
        </p:nvSpPr>
        <p:spPr>
          <a:xfrm>
            <a:off x="4402279" y="5317767"/>
            <a:ext cx="3835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https://www.globias.org/about-globias/globias-association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8716D4-ACF5-5445-A677-C21C00A7D538}"/>
              </a:ext>
            </a:extLst>
          </p:cNvPr>
          <p:cNvSpPr txBox="1"/>
          <p:nvPr/>
        </p:nvSpPr>
        <p:spPr>
          <a:xfrm>
            <a:off x="606538" y="5309215"/>
            <a:ext cx="19842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7"/>
              </a:rPr>
              <a:t>https://image.sc/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F5E2FC-7ADF-CC2D-8884-FCF0626A0177}"/>
              </a:ext>
            </a:extLst>
          </p:cNvPr>
          <p:cNvSpPr txBox="1"/>
          <p:nvPr/>
        </p:nvSpPr>
        <p:spPr>
          <a:xfrm>
            <a:off x="277920" y="4617542"/>
            <a:ext cx="398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Image Science Community Forum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B57E7D-E44D-5EE9-04DC-662568452D48}"/>
              </a:ext>
            </a:extLst>
          </p:cNvPr>
          <p:cNvSpPr txBox="1"/>
          <p:nvPr/>
        </p:nvSpPr>
        <p:spPr>
          <a:xfrm>
            <a:off x="8467556" y="4431212"/>
            <a:ext cx="29319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National Infrastructure for Research Data Management in BioImaging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6625305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279AF-5D93-3A5B-CAFF-720F59E18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9A84C-67D0-BD2C-C280-64B9000DA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46" y="3362502"/>
            <a:ext cx="6526740" cy="4442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Communities &amp; platforms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6358AD-4C6F-58F0-9AF2-C1E34977FAB5}"/>
              </a:ext>
            </a:extLst>
          </p:cNvPr>
          <p:cNvSpPr txBox="1"/>
          <p:nvPr/>
        </p:nvSpPr>
        <p:spPr>
          <a:xfrm>
            <a:off x="4751659" y="3659277"/>
            <a:ext cx="3966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Lea Kabjesz, Lea </a:t>
            </a:r>
            <a:r>
              <a:rPr lang="en-US" sz="1600" dirty="0" err="1"/>
              <a:t>Gihlein</a:t>
            </a:r>
            <a:r>
              <a:rPr lang="en-US" sz="1600" dirty="0"/>
              <a:t>, Mara Lampert</a:t>
            </a:r>
            <a:endParaRPr lang="LID4096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15714F-6EE0-865C-3B7E-A20DA9B5D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607" y="3998757"/>
            <a:ext cx="1519229" cy="5103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922A14-2C83-2B11-28AB-947FA466E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635" y="3880043"/>
            <a:ext cx="1995512" cy="648116"/>
          </a:xfrm>
          <a:prstGeom prst="rect">
            <a:avLst/>
          </a:prstGeom>
        </p:spPr>
      </p:pic>
      <p:pic>
        <p:nvPicPr>
          <p:cNvPr id="9" name="Grafik 5">
            <a:extLst>
              <a:ext uri="{FF2B5EF4-FFF2-40B4-BE49-F238E27FC236}">
                <a16:creationId xmlns:a16="http://schemas.microsoft.com/office/drawing/2014/main" id="{71A9EF7D-6EE9-947F-A45B-E06D252FB2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1942835" y="5349630"/>
            <a:ext cx="464882" cy="637881"/>
          </a:xfrm>
          <a:prstGeom prst="rect">
            <a:avLst/>
          </a:prstGeom>
        </p:spPr>
      </p:pic>
      <p:pic>
        <p:nvPicPr>
          <p:cNvPr id="10" name="Grafik 10">
            <a:extLst>
              <a:ext uri="{FF2B5EF4-FFF2-40B4-BE49-F238E27FC236}">
                <a16:creationId xmlns:a16="http://schemas.microsoft.com/office/drawing/2014/main" id="{F157C976-6FA3-44C0-BFA1-D1D981B8FA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801" y="5402856"/>
            <a:ext cx="1973415" cy="5086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2E40D2-FCE8-1F36-9BE7-37B11939F3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7500" y="5524429"/>
            <a:ext cx="2838660" cy="3870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A7A9B4-9E81-9C36-8A39-FC70AF1B21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354" y="3806751"/>
            <a:ext cx="1047340" cy="79842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E4FFB25-FC27-955E-1D7B-7F99AF8A7896}"/>
              </a:ext>
            </a:extLst>
          </p:cNvPr>
          <p:cNvSpPr txBox="1"/>
          <p:nvPr/>
        </p:nvSpPr>
        <p:spPr>
          <a:xfrm>
            <a:off x="3352316" y="6138807"/>
            <a:ext cx="50340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latin typeface="+mj-lt"/>
              </a:rPr>
              <a:t>RH acknowledges the financial support by the Federal Ministry of Education and Research of Germany and by </a:t>
            </a:r>
            <a:r>
              <a:rPr lang="en-US" sz="900" dirty="0" err="1">
                <a:latin typeface="+mj-lt"/>
              </a:rPr>
              <a:t>Sächsische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Staatsministerium</a:t>
            </a:r>
            <a:r>
              <a:rPr lang="en-US" sz="900" dirty="0">
                <a:latin typeface="+mj-lt"/>
              </a:rPr>
              <a:t> für Wissenschaft, Kultur und </a:t>
            </a:r>
            <a:r>
              <a:rPr lang="en-US" sz="900" dirty="0" err="1">
                <a:latin typeface="+mj-lt"/>
              </a:rPr>
              <a:t>Tourismus</a:t>
            </a:r>
            <a:r>
              <a:rPr lang="en-US" sz="900" dirty="0">
                <a:latin typeface="+mj-lt"/>
              </a:rPr>
              <a:t> in the </a:t>
            </a:r>
            <a:r>
              <a:rPr lang="en-US" sz="900" dirty="0" err="1">
                <a:latin typeface="+mj-lt"/>
              </a:rPr>
              <a:t>programme</a:t>
            </a:r>
            <a:r>
              <a:rPr lang="en-US" sz="900" dirty="0">
                <a:latin typeface="+mj-lt"/>
              </a:rPr>
              <a:t> Center of Excellence for AI-research „Center for Scalable Data Analytics and Artificial Intelligence Dresden/Leipzig“, project identification number: ScaDS.AI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DFFA14C-F49A-EA85-429A-F1F805CB32AA}"/>
              </a:ext>
            </a:extLst>
          </p:cNvPr>
          <p:cNvSpPr txBox="1">
            <a:spLocks/>
          </p:cNvSpPr>
          <p:nvPr/>
        </p:nvSpPr>
        <p:spPr>
          <a:xfrm>
            <a:off x="5716456" y="1137849"/>
            <a:ext cx="5339795" cy="622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BIDS Team @ ScaDS.AI / UL</a:t>
            </a:r>
          </a:p>
        </p:txBody>
      </p:sp>
      <p:pic>
        <p:nvPicPr>
          <p:cNvPr id="14" name="Picture 13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7C9487EC-F3DE-DDA0-4851-C2F09B95511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73" y="5403252"/>
            <a:ext cx="1553478" cy="606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D70D49-9E0B-E392-1335-9CF9F667A674}"/>
              </a:ext>
            </a:extLst>
          </p:cNvPr>
          <p:cNvSpPr txBox="1"/>
          <p:nvPr/>
        </p:nvSpPr>
        <p:spPr>
          <a:xfrm>
            <a:off x="155692" y="1088737"/>
            <a:ext cx="5106773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Collaborators &amp; contributors</a:t>
            </a:r>
          </a:p>
          <a:p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Christian Tischer (EMBL Heidelberg), Jean-Karim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Hériché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(EMBL Heidelberg), Nico Scherf (MPI CBS Leipzig), Loïc A. Royer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),  Elena Nicolay (UFZ Leipzig), Kevin Yamauchi  (ETH Zurich / Basel), Seth Hinz, Teun A.P.M. Huijben, Jordão Bragantini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San Francisco), llan Theodoro (CZ </a:t>
            </a:r>
            <a:r>
              <a:rPr lang="en-US" sz="1400" dirty="0" err="1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Biohub</a:t>
            </a:r>
            <a:r>
              <a:rPr lang="en-US" sz="1400" dirty="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the State University of Campinas, Brazil), Ian C. (University of British Columbia), Pradeep Rajasekhar (WEHI Australia)</a:t>
            </a:r>
          </a:p>
          <a:p>
            <a:endParaRPr lang="en-US" sz="18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E8C3E24-E091-1E6D-C0A2-6CD7C9F9EF97}"/>
              </a:ext>
            </a:extLst>
          </p:cNvPr>
          <p:cNvSpPr txBox="1">
            <a:spLocks/>
          </p:cNvSpPr>
          <p:nvPr/>
        </p:nvSpPr>
        <p:spPr>
          <a:xfrm>
            <a:off x="77885" y="4923439"/>
            <a:ext cx="4616597" cy="565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Funding</a:t>
            </a:r>
            <a:endParaRPr lang="LID4096" dirty="0"/>
          </a:p>
        </p:txBody>
      </p:sp>
      <p:pic>
        <p:nvPicPr>
          <p:cNvPr id="21" name="Picture 20" descr="A group of people sitting on a window sill&#10;&#10;AI-generated content may be incorrect.">
            <a:extLst>
              <a:ext uri="{FF2B5EF4-FFF2-40B4-BE49-F238E27FC236}">
                <a16:creationId xmlns:a16="http://schemas.microsoft.com/office/drawing/2014/main" id="{55C8233B-F703-8859-817A-4376AE17930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97" y="1617830"/>
            <a:ext cx="2715510" cy="20318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773BA3-19FC-DDC9-F5F3-B4D20B12B9E2}"/>
              </a:ext>
            </a:extLst>
          </p:cNvPr>
          <p:cNvSpPr txBox="1"/>
          <p:nvPr/>
        </p:nvSpPr>
        <p:spPr>
          <a:xfrm>
            <a:off x="8841923" y="5693155"/>
            <a:ext cx="7873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0"/>
              </a:rPr>
              <a:t>https://doi.org/10.5281/zenodo.15735577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650D29-5A74-5D2A-B7B2-F852521DB38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00309" y="2846830"/>
            <a:ext cx="2889737" cy="290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46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412A0-136F-ACE4-11A1-252977441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F59D7-5035-8C21-A667-F6181E958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Vision language models for counting objects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1B453-12CF-D1DF-2DB4-D6AFA54D45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56360"/>
          </a:xfrm>
        </p:spPr>
        <p:txBody>
          <a:bodyPr/>
          <a:lstStyle/>
          <a:p>
            <a:r>
              <a:rPr lang="en-GB" dirty="0"/>
              <a:t>Combine image + text to generate text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83A151-D5A0-F8D0-F4F5-E1E6488D2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420" y="2009012"/>
            <a:ext cx="2323284" cy="2314261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41514B7B-6CF1-A168-C0E9-B87D73DDF312}"/>
              </a:ext>
            </a:extLst>
          </p:cNvPr>
          <p:cNvSpPr/>
          <p:nvPr/>
        </p:nvSpPr>
        <p:spPr>
          <a:xfrm>
            <a:off x="1112294" y="4428489"/>
            <a:ext cx="4093746" cy="1219667"/>
          </a:xfrm>
          <a:prstGeom prst="wedgeRectCallout">
            <a:avLst>
              <a:gd name="adj1" fmla="val -11286"/>
              <a:gd name="adj2" fmla="val 27851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How many objects are in this image? Answer with the number only.</a:t>
            </a:r>
            <a:endParaRPr lang="LID4096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4F6079C-CA58-D2AA-E0D3-548CF4963D5E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15023" y="1985195"/>
            <a:ext cx="1569155" cy="2360127"/>
            <a:chOff x="7715165" y="1693760"/>
            <a:chExt cx="2554941" cy="3842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4E80779-094E-5CD7-7CEB-365664460AE6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7D43192-A69F-9326-8F02-F5566AE7B2E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1AFA8B0-BC20-EA85-B359-20BCC4CFE33D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4401FEB-D914-915D-0D52-3B319E925D2A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0474A1A-1374-B359-FA04-2F72AD22AE5D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1F039CF-71F6-C2C3-F075-65A2C87D8D74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CA0076E-7A4C-9B0B-B30A-B978D39C1C6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E4FB9D1-9AA9-63E7-6C7B-90CF91F81774}"/>
                </a:ext>
              </a:extLst>
            </p:cNvPr>
            <p:cNvCxnSpPr>
              <a:stCxn id="10" idx="6"/>
              <a:endCxn id="14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91E86FB-B67E-9733-24CE-4D72D0579E65}"/>
                </a:ext>
              </a:extLst>
            </p:cNvPr>
            <p:cNvCxnSpPr>
              <a:cxnSpLocks/>
              <a:stCxn id="11" idx="6"/>
              <a:endCxn id="14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FFF18F2-4CD9-F8C2-B045-2016C2572112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2B267B8-1412-46AD-FF1B-D3583E81B9DC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FF970F3-C0CD-1ABB-D8B3-888E422D932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17A6056-1F3A-F317-0CC8-176128CCD28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E018AE5-E966-00E3-C196-42D86F8E23B1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18276CC-DF8F-E163-C15E-A94671E8708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60EEA71-E560-49EA-A3D8-13FCDA71A404}"/>
                </a:ext>
              </a:extLst>
            </p:cNvPr>
            <p:cNvCxnSpPr>
              <a:cxnSpLocks/>
              <a:stCxn id="13" idx="6"/>
              <a:endCxn id="15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72D5D98-2D03-85DE-CA7E-0C7D807510F1}"/>
                </a:ext>
              </a:extLst>
            </p:cNvPr>
            <p:cNvCxnSpPr>
              <a:cxnSpLocks/>
              <a:stCxn id="13" idx="6"/>
              <a:endCxn id="14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17CCEB3-68F1-B141-20F4-6F3F15D88513}"/>
                </a:ext>
              </a:extLst>
            </p:cNvPr>
            <p:cNvCxnSpPr>
              <a:cxnSpLocks/>
              <a:stCxn id="16" idx="2"/>
              <a:endCxn id="10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8D913BF-3FA4-21A2-C35E-DFEE0DE6396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A7575BD-1711-A5BB-51DB-6746FC2074DD}"/>
                </a:ext>
              </a:extLst>
            </p:cNvPr>
            <p:cNvCxnSpPr>
              <a:cxnSpLocks/>
              <a:stCxn id="28" idx="6"/>
              <a:endCxn id="14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71364DB-4C33-AF55-4C79-B6DD17F4125A}"/>
                </a:ext>
              </a:extLst>
            </p:cNvPr>
            <p:cNvCxnSpPr>
              <a:cxnSpLocks/>
              <a:stCxn id="28" idx="6"/>
              <a:endCxn id="15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F61DDC-8213-07BC-39CA-CF7D92AB6471}"/>
                </a:ext>
              </a:extLst>
            </p:cNvPr>
            <p:cNvCxnSpPr>
              <a:cxnSpLocks/>
              <a:stCxn id="28" idx="6"/>
              <a:endCxn id="16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F28D93A-4508-6A5F-619B-FCF8E4C41C7F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570717C-45F6-2E69-C58F-73F8767941F1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C69679A-BD3F-9A44-8C5C-A80C55C32F38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6CFF2BE-C48F-37A0-8919-57D56C3C0414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7481AE8-76AF-2935-03AB-5C3C97220189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A711216-144D-422D-58FF-F154F0706165}"/>
                </a:ext>
              </a:extLst>
            </p:cNvPr>
            <p:cNvCxnSpPr>
              <a:stCxn id="33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2B6A08D-FCDE-89FB-C333-FEF812ED8193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3651A92-DAD3-01DD-B309-103C9085F8F3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46B1007-8652-AEFC-44A4-A2E7F5592B43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6D461ED-1BF8-A629-C96A-5878E8300BC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D9B567FD-C0F7-4A45-C733-EA087F1D6E0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8726E47-C6A0-A54D-3DFD-F60FF926D5FB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46405BA-D966-F80A-DBD8-AFE233723E6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3686649-BAC3-4559-CBDA-48CFA9767AE5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49116A12-10B0-1F3B-D78B-A1E1B03ABFE1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2EF0A7A-EE04-C9BA-A062-4AC5A09E1699}"/>
                </a:ext>
              </a:extLst>
            </p:cNvPr>
            <p:cNvCxnSpPr>
              <a:cxnSpLocks/>
              <a:endCxn id="33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37C1EF9-EC05-E361-5F0C-69EEF3F95BC6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BD2482F-D4C0-ACD6-781A-154BE28F273F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8943014-1392-1C91-6FDA-2B2192F944E2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3A98A16-9621-DB28-5667-9E78336EDCC9}"/>
                </a:ext>
              </a:extLst>
            </p:cNvPr>
            <p:cNvCxnSpPr>
              <a:cxnSpLocks/>
              <a:stCxn id="48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6406647-3CA4-F2D0-0890-D39F2BCDAEA5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DBBBBC70-61CA-6CC3-6DF6-32F32F06FD9D}"/>
              </a:ext>
            </a:extLst>
          </p:cNvPr>
          <p:cNvCxnSpPr>
            <a:cxnSpLocks/>
            <a:stCxn id="6" idx="3"/>
            <a:endCxn id="11" idx="2"/>
          </p:cNvCxnSpPr>
          <p:nvPr/>
        </p:nvCxnSpPr>
        <p:spPr>
          <a:xfrm flipV="1">
            <a:off x="4448704" y="3165258"/>
            <a:ext cx="770833" cy="885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0E472445-FB88-DA21-A52E-E4F04A27453D}"/>
              </a:ext>
            </a:extLst>
          </p:cNvPr>
          <p:cNvCxnSpPr>
            <a:cxnSpLocks/>
            <a:endCxn id="12" idx="2"/>
          </p:cNvCxnSpPr>
          <p:nvPr/>
        </p:nvCxnSpPr>
        <p:spPr>
          <a:xfrm rot="5400000" flipH="1" flipV="1">
            <a:off x="4459921" y="3668874"/>
            <a:ext cx="941142" cy="578090"/>
          </a:xfrm>
          <a:prstGeom prst="bentConnector2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E0647F4D-F884-42F1-5691-6C20836CE14C}"/>
              </a:ext>
            </a:extLst>
          </p:cNvPr>
          <p:cNvCxnSpPr>
            <a:cxnSpLocks/>
            <a:stCxn id="34" idx="2"/>
            <a:endCxn id="71" idx="1"/>
          </p:cNvCxnSpPr>
          <p:nvPr/>
        </p:nvCxnSpPr>
        <p:spPr>
          <a:xfrm flipV="1">
            <a:off x="7579664" y="3158857"/>
            <a:ext cx="1386173" cy="640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Speech Bubble: Rectangle 70">
            <a:extLst>
              <a:ext uri="{FF2B5EF4-FFF2-40B4-BE49-F238E27FC236}">
                <a16:creationId xmlns:a16="http://schemas.microsoft.com/office/drawing/2014/main" id="{D4210D71-3F89-C5E1-C4D6-B7442E98468A}"/>
              </a:ext>
            </a:extLst>
          </p:cNvPr>
          <p:cNvSpPr/>
          <p:nvPr/>
        </p:nvSpPr>
        <p:spPr>
          <a:xfrm>
            <a:off x="8965837" y="2644896"/>
            <a:ext cx="1578699" cy="1027921"/>
          </a:xfrm>
          <a:prstGeom prst="wedgeRectCallout">
            <a:avLst>
              <a:gd name="adj1" fmla="val -8471"/>
              <a:gd name="adj2" fmla="val 25506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>
                <a:solidFill>
                  <a:schemeClr val="accent1">
                    <a:lumMod val="75000"/>
                  </a:schemeClr>
                </a:solidFill>
              </a:rPr>
              <a:t>“14”</a:t>
            </a:r>
            <a:endParaRPr lang="LID4096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8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826720-D218-2137-E6D7-06C787B7D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73" r="290" b="78385"/>
          <a:stretch/>
        </p:blipFill>
        <p:spPr>
          <a:xfrm>
            <a:off x="6238341" y="1514232"/>
            <a:ext cx="5149137" cy="13376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E86540-AFBF-3DEE-C523-6636A334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Vision language models for counting objects</a:t>
            </a:r>
            <a:endParaRPr lang="en-US" sz="3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784C2E-C5C5-BD13-CEDC-0E0E7EE84C98}"/>
              </a:ext>
            </a:extLst>
          </p:cNvPr>
          <p:cNvSpPr txBox="1">
            <a:spLocks/>
          </p:cNvSpPr>
          <p:nvPr/>
        </p:nvSpPr>
        <p:spPr>
          <a:xfrm>
            <a:off x="893326" y="1185232"/>
            <a:ext cx="10644901" cy="60884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/>
              <a:t>VLMs </a:t>
            </a:r>
            <a:r>
              <a:rPr lang="de-DE" sz="2400" dirty="0" err="1"/>
              <a:t>were</a:t>
            </a:r>
            <a:r>
              <a:rPr lang="de-DE" sz="2400" dirty="0"/>
              <a:t> not </a:t>
            </a:r>
            <a:r>
              <a:rPr lang="de-DE" sz="2400" dirty="0" err="1"/>
              <a:t>exactly</a:t>
            </a:r>
            <a:r>
              <a:rPr lang="de-DE" sz="2400" dirty="0"/>
              <a:t> </a:t>
            </a:r>
            <a:r>
              <a:rPr lang="de-DE" sz="2400" dirty="0" err="1"/>
              <a:t>built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this</a:t>
            </a:r>
            <a:r>
              <a:rPr lang="de-DE" sz="2400" dirty="0"/>
              <a:t> </a:t>
            </a:r>
            <a:r>
              <a:rPr lang="de-DE" sz="2400" dirty="0" err="1"/>
              <a:t>purpose</a:t>
            </a:r>
            <a:r>
              <a:rPr lang="de-DE" sz="2400" dirty="0"/>
              <a:t>…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7FD795-0CCF-37AA-DF94-747BB21BF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486"/>
          <a:stretch/>
        </p:blipFill>
        <p:spPr>
          <a:xfrm>
            <a:off x="843224" y="1594984"/>
            <a:ext cx="4966857" cy="41353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01F39C-9A43-FB12-27C8-95EF7F14C666}"/>
              </a:ext>
            </a:extLst>
          </p:cNvPr>
          <p:cNvCxnSpPr>
            <a:cxnSpLocks/>
          </p:cNvCxnSpPr>
          <p:nvPr/>
        </p:nvCxnSpPr>
        <p:spPr>
          <a:xfrm>
            <a:off x="7747000" y="2341148"/>
            <a:ext cx="50070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7A8977B-1F30-1270-5E45-F056C5C061B4}"/>
              </a:ext>
            </a:extLst>
          </p:cNvPr>
          <p:cNvSpPr/>
          <p:nvPr/>
        </p:nvSpPr>
        <p:spPr>
          <a:xfrm>
            <a:off x="7747000" y="3111507"/>
            <a:ext cx="3601776" cy="2514593"/>
          </a:xfrm>
          <a:prstGeom prst="wedgeRectCallou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800" dirty="0">
                <a:solidFill>
                  <a:srgbClr val="C00000"/>
                </a:solidFill>
              </a:rPr>
              <a:t>n=1</a:t>
            </a:r>
            <a:endParaRPr lang="en-US" sz="13800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DE750-DD1D-9A41-00E8-E9CF544C09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3" t="91981" r="65399" b="1953"/>
          <a:stretch/>
        </p:blipFill>
        <p:spPr>
          <a:xfrm>
            <a:off x="1035781" y="5411028"/>
            <a:ext cx="4523447" cy="4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E64E049-8C3A-78AC-2DD3-F26350EE2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2137691"/>
            <a:ext cx="7019416" cy="39109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B01EF3-3FB2-C68E-11AC-C3D9856F3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8A13D-33C6-33E1-48F7-7FEAADAE1B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0" y="1362075"/>
            <a:ext cx="10815617" cy="4371976"/>
          </a:xfrm>
        </p:spPr>
        <p:txBody>
          <a:bodyPr/>
          <a:lstStyle/>
          <a:p>
            <a:r>
              <a:rPr lang="de-DE" sz="2400" dirty="0"/>
              <a:t>Prompt: „</a:t>
            </a:r>
            <a:r>
              <a:rPr lang="en-US" sz="2400" dirty="0" err="1"/>
              <a:t>Analyse</a:t>
            </a:r>
            <a:r>
              <a:rPr lang="en-US" sz="2400" dirty="0"/>
              <a:t> the following image by counting the bright blobs. Respond with the number only. </a:t>
            </a:r>
            <a:r>
              <a:rPr lang="de-DE" sz="2400" dirty="0"/>
              <a:t>“ </a:t>
            </a:r>
            <a:r>
              <a:rPr lang="de-DE" sz="2400" dirty="0">
                <a:solidFill>
                  <a:srgbClr val="51B02F"/>
                </a:solidFill>
              </a:rPr>
              <a:t>(n=25)</a:t>
            </a:r>
            <a:endParaRPr lang="en-US" sz="2400" dirty="0">
              <a:solidFill>
                <a:srgbClr val="51B02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D3915E-E14C-736D-F5C8-901402C89DCA}"/>
              </a:ext>
            </a:extLst>
          </p:cNvPr>
          <p:cNvSpPr txBox="1"/>
          <p:nvPr/>
        </p:nvSpPr>
        <p:spPr>
          <a:xfrm>
            <a:off x="3651615" y="6277959"/>
            <a:ext cx="5115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https://scads.github.io/generative-ai-notebooks/80_benchmarking_llms/20_vision_models.html</a:t>
            </a:r>
            <a:r>
              <a:rPr lang="en-US" sz="1400" dirty="0"/>
              <a:t> 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D8B31D7-FC04-6E81-8E44-06084D8DF12F}"/>
              </a:ext>
            </a:extLst>
          </p:cNvPr>
          <p:cNvSpPr/>
          <p:nvPr/>
        </p:nvSpPr>
        <p:spPr>
          <a:xfrm>
            <a:off x="6235250" y="2455718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Nov 2023</a:t>
            </a:r>
            <a:endParaRPr lang="en-US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FACEA394-6B20-5CD5-2E6C-70D5AB638C04}"/>
              </a:ext>
            </a:extLst>
          </p:cNvPr>
          <p:cNvSpPr/>
          <p:nvPr/>
        </p:nvSpPr>
        <p:spPr>
          <a:xfrm>
            <a:off x="8404590" y="3386137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Apr 2024</a:t>
            </a:r>
            <a:endParaRPr lang="en-US" dirty="0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0A5FD4E0-DF83-A4ED-5E46-37CAA22B1A68}"/>
              </a:ext>
            </a:extLst>
          </p:cNvPr>
          <p:cNvSpPr/>
          <p:nvPr/>
        </p:nvSpPr>
        <p:spPr>
          <a:xfrm>
            <a:off x="10553191" y="3657599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2024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6C7253-4F51-E8A3-93F0-3DE98CA12A81}"/>
              </a:ext>
            </a:extLst>
          </p:cNvPr>
          <p:cNvSpPr/>
          <p:nvPr/>
        </p:nvSpPr>
        <p:spPr>
          <a:xfrm>
            <a:off x="5237825" y="5433134"/>
            <a:ext cx="1802167" cy="530206"/>
          </a:xfrm>
          <a:prstGeom prst="rect">
            <a:avLst/>
          </a:prstGeom>
          <a:noFill/>
          <a:ln w="5715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724632-308A-AAD4-B0A1-206C1F3513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EB98A82-BF15-F9D3-FBF4-97F2B32D0673}"/>
              </a:ext>
            </a:extLst>
          </p:cNvPr>
          <p:cNvSpPr/>
          <p:nvPr/>
        </p:nvSpPr>
        <p:spPr>
          <a:xfrm>
            <a:off x="779781" y="4738181"/>
            <a:ext cx="4044169" cy="1218236"/>
          </a:xfrm>
          <a:prstGeom prst="wedgeRectCallout">
            <a:avLst>
              <a:gd name="adj1" fmla="val 42703"/>
              <a:gd name="adj2" fmla="val 59172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C00000"/>
                </a:solidFill>
              </a:rPr>
              <a:t>Lesson learned: We need physical control of models and infrastructure to secure reproducibility!</a:t>
            </a:r>
            <a:endParaRPr lang="LID4096" sz="2000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706617-970B-D619-6C6F-2D90C0D75EE5}"/>
              </a:ext>
            </a:extLst>
          </p:cNvPr>
          <p:cNvSpPr txBox="1"/>
          <p:nvPr/>
        </p:nvSpPr>
        <p:spPr>
          <a:xfrm>
            <a:off x="4518308" y="6048670"/>
            <a:ext cx="3188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C00000"/>
                </a:solidFill>
              </a:rPr>
              <a:t>Model no longer available (Apr. 2025)</a:t>
            </a:r>
            <a:endParaRPr lang="LID4096" sz="1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03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29BC6AD5-8513-38E5-75F1-A274E63A4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C7C47D5-A405-C9DB-9880-FE20E2138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736" y="3273381"/>
            <a:ext cx="6414891" cy="25514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23D53F-C918-7A65-6F6D-F1E889A07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>
            <a:noAutofit/>
          </a:bodyPr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83C6B-A8EA-F754-3EDD-952C89AB41B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1" y="1362075"/>
            <a:ext cx="6078120" cy="4371976"/>
          </a:xfrm>
        </p:spPr>
        <p:txBody>
          <a:bodyPr/>
          <a:lstStyle/>
          <a:p>
            <a:r>
              <a:rPr lang="en-GB" sz="2400" dirty="0"/>
              <a:t>Experiment reproduced June 24th 2025</a:t>
            </a:r>
            <a:endParaRPr lang="en-US" sz="2400" dirty="0">
              <a:solidFill>
                <a:srgbClr val="51B02F"/>
              </a:solidFill>
            </a:endParaRPr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A6DB1A7-9E68-E4CB-D055-9D060C199E76}"/>
              </a:ext>
            </a:extLst>
          </p:cNvPr>
          <p:cNvSpPr/>
          <p:nvPr/>
        </p:nvSpPr>
        <p:spPr>
          <a:xfrm>
            <a:off x="6151781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Apr 2024</a:t>
            </a:r>
            <a:endParaRPr lang="en-US" dirty="0"/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ED6A86C7-9E07-38C9-AE54-24DC07B511F6}"/>
              </a:ext>
            </a:extLst>
          </p:cNvPr>
          <p:cNvSpPr/>
          <p:nvPr/>
        </p:nvSpPr>
        <p:spPr>
          <a:xfrm>
            <a:off x="7078084" y="1118805"/>
            <a:ext cx="4748645" cy="1218236"/>
          </a:xfrm>
          <a:prstGeom prst="wedgeRectCallout">
            <a:avLst>
              <a:gd name="adj1" fmla="val 58028"/>
              <a:gd name="adj2" fmla="val -37571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C00000"/>
                </a:solidFill>
              </a:rPr>
              <a:t>Lesson learned: We need physical control of models and infrastructure to secure reproducibility!</a:t>
            </a:r>
            <a:endParaRPr lang="LID4096" sz="2400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6F4827-629B-820F-66F6-CFE008AEACFE}"/>
              </a:ext>
            </a:extLst>
          </p:cNvPr>
          <p:cNvSpPr txBox="1"/>
          <p:nvPr/>
        </p:nvSpPr>
        <p:spPr>
          <a:xfrm>
            <a:off x="3594274" y="6179556"/>
            <a:ext cx="5115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https://scads.github.io/generative-ai-notebooks/80_benchmarking_llms/20_vision_models.html</a:t>
            </a:r>
            <a:r>
              <a:rPr lang="en-US" sz="1400" dirty="0"/>
              <a:t> 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1E9CF88A-074C-742F-DD15-671444BA9902}"/>
              </a:ext>
            </a:extLst>
          </p:cNvPr>
          <p:cNvSpPr/>
          <p:nvPr/>
        </p:nvSpPr>
        <p:spPr>
          <a:xfrm>
            <a:off x="4630920" y="2512009"/>
            <a:ext cx="933450" cy="600075"/>
          </a:xfrm>
          <a:prstGeom prst="wedgeRectCallout">
            <a:avLst>
              <a:gd name="adj1" fmla="val -19720"/>
              <a:gd name="adj2" fmla="val 1156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Nov 2023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01F78D-F486-5A83-62FB-4DDB5E5225BA}"/>
              </a:ext>
            </a:extLst>
          </p:cNvPr>
          <p:cNvSpPr txBox="1"/>
          <p:nvPr/>
        </p:nvSpPr>
        <p:spPr>
          <a:xfrm>
            <a:off x="4423425" y="3080562"/>
            <a:ext cx="1348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C00000"/>
                </a:solidFill>
              </a:rPr>
              <a:t>Model no longer available (Apr. 2025)</a:t>
            </a:r>
            <a:endParaRPr lang="LID4096" sz="1400" dirty="0">
              <a:solidFill>
                <a:srgbClr val="C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945DC-49A0-8EC8-03E4-EEA8114930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26" b="6944"/>
          <a:stretch/>
        </p:blipFill>
        <p:spPr>
          <a:xfrm>
            <a:off x="960034" y="2287295"/>
            <a:ext cx="3226817" cy="3190875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B0B91FE6-0980-F886-9D44-D79539426BF0}"/>
              </a:ext>
            </a:extLst>
          </p:cNvPr>
          <p:cNvSpPr/>
          <p:nvPr/>
        </p:nvSpPr>
        <p:spPr>
          <a:xfrm>
            <a:off x="7162273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2024</a:t>
            </a:r>
            <a:endParaRPr lang="en-US" dirty="0"/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BB4863BF-9357-8E99-2C0B-B6C7D7929B48}"/>
              </a:ext>
            </a:extLst>
          </p:cNvPr>
          <p:cNvSpPr/>
          <p:nvPr/>
        </p:nvSpPr>
        <p:spPr>
          <a:xfrm>
            <a:off x="8172765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Aug 2024</a:t>
            </a:r>
            <a:endParaRPr lang="en-US" dirty="0"/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C91F12F9-EBE4-E792-FDA5-60FCEBD88362}"/>
              </a:ext>
            </a:extLst>
          </p:cNvPr>
          <p:cNvSpPr/>
          <p:nvPr/>
        </p:nvSpPr>
        <p:spPr>
          <a:xfrm>
            <a:off x="9183257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Nov 2024</a:t>
            </a:r>
            <a:endParaRPr lang="en-US" dirty="0"/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4D2FE53D-E535-7F8A-4D90-EAC0690CA3D6}"/>
              </a:ext>
            </a:extLst>
          </p:cNvPr>
          <p:cNvSpPr/>
          <p:nvPr/>
        </p:nvSpPr>
        <p:spPr>
          <a:xfrm>
            <a:off x="10193749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2025</a:t>
            </a:r>
            <a:endParaRPr lang="en-US" dirty="0"/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F301FDE4-9BE8-1519-B3BB-5269D1E21411}"/>
              </a:ext>
            </a:extLst>
          </p:cNvPr>
          <p:cNvSpPr/>
          <p:nvPr/>
        </p:nvSpPr>
        <p:spPr>
          <a:xfrm>
            <a:off x="11204239" y="2673306"/>
            <a:ext cx="670967" cy="600075"/>
          </a:xfrm>
          <a:prstGeom prst="wedgeRectCallout">
            <a:avLst>
              <a:gd name="adj1" fmla="val -19084"/>
              <a:gd name="adj2" fmla="val 69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2025</a:t>
            </a:r>
            <a:endParaRPr lang="en-US" dirty="0"/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C5B2D794-9BCF-25C2-B9DA-AD18B8F6D4EB}"/>
              </a:ext>
            </a:extLst>
          </p:cNvPr>
          <p:cNvSpPr/>
          <p:nvPr/>
        </p:nvSpPr>
        <p:spPr>
          <a:xfrm>
            <a:off x="4353866" y="4161303"/>
            <a:ext cx="1183855" cy="509451"/>
          </a:xfrm>
          <a:prstGeom prst="wedgeRectCallout">
            <a:avLst>
              <a:gd name="adj1" fmla="val 59716"/>
              <a:gd name="adj2" fmla="val 22756"/>
            </a:avLst>
          </a:prstGeom>
          <a:solidFill>
            <a:schemeClr val="bg1"/>
          </a:solidFill>
          <a:ln w="28575">
            <a:solidFill>
              <a:srgbClr val="70AD47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Baseline: Otsu-threshold</a:t>
            </a:r>
            <a:endParaRPr lang="LID4096" sz="1200" dirty="0">
              <a:solidFill>
                <a:schemeClr val="tx1"/>
              </a:solidFill>
            </a:endParaRPr>
          </a:p>
        </p:txBody>
      </p:sp>
      <p:sp>
        <p:nvSpPr>
          <p:cNvPr id="24" name="Speech Bubble: Rectangle 23">
            <a:extLst>
              <a:ext uri="{FF2B5EF4-FFF2-40B4-BE49-F238E27FC236}">
                <a16:creationId xmlns:a16="http://schemas.microsoft.com/office/drawing/2014/main" id="{5784E91C-14C8-A4AC-6E6A-46566D0BD540}"/>
              </a:ext>
            </a:extLst>
          </p:cNvPr>
          <p:cNvSpPr/>
          <p:nvPr/>
        </p:nvSpPr>
        <p:spPr>
          <a:xfrm>
            <a:off x="4353865" y="4740315"/>
            <a:ext cx="1183855" cy="692743"/>
          </a:xfrm>
          <a:prstGeom prst="wedgeRectCallout">
            <a:avLst>
              <a:gd name="adj1" fmla="val 59716"/>
              <a:gd name="adj2" fmla="val -20834"/>
            </a:avLst>
          </a:prstGeom>
          <a:solidFill>
            <a:schemeClr val="bg1"/>
          </a:solidFill>
          <a:ln w="28575">
            <a:solidFill>
              <a:srgbClr val="FC22EC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Baseline: Otsu-threshold, excl. borders</a:t>
            </a:r>
            <a:endParaRPr lang="LID4096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7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5005</TotalTime>
  <Words>2887</Words>
  <Application>Microsoft Office PowerPoint</Application>
  <PresentationFormat>Widescreen</PresentationFormat>
  <Paragraphs>476</Paragraphs>
  <Slides>59</Slides>
  <Notes>5</Notes>
  <HiddenSlides>24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8" baseType="lpstr">
      <vt:lpstr>Aptos</vt:lpstr>
      <vt:lpstr>Arial</vt:lpstr>
      <vt:lpstr>Calibri</vt:lpstr>
      <vt:lpstr>Courier New</vt:lpstr>
      <vt:lpstr>Open Sans</vt:lpstr>
      <vt:lpstr>Open Sans ExtraBold</vt:lpstr>
      <vt:lpstr>Symbol</vt:lpstr>
      <vt:lpstr>Wingdings</vt:lpstr>
      <vt:lpstr>Custom Design</vt:lpstr>
      <vt:lpstr>Large Language Models for Bio-Image Data Science</vt:lpstr>
      <vt:lpstr>Bio-image Analysis</vt:lpstr>
      <vt:lpstr>Bio-image Analysis</vt:lpstr>
      <vt:lpstr>Bio-image Analysis</vt:lpstr>
      <vt:lpstr>Vision language models</vt:lpstr>
      <vt:lpstr>Vision language models for counting objects</vt:lpstr>
      <vt:lpstr>Vision language models for counting objects</vt:lpstr>
      <vt:lpstr>Vision language models for counting objects</vt:lpstr>
      <vt:lpstr>Vision language models for counting objects</vt:lpstr>
      <vt:lpstr>Vision language models for counting objects</vt:lpstr>
      <vt:lpstr>Vision language models for counting objects</vt:lpstr>
      <vt:lpstr>VLMs for bounding box segmentation</vt:lpstr>
      <vt:lpstr>VLMs for bounding box segmentation</vt:lpstr>
      <vt:lpstr>Limits of VLMs</vt:lpstr>
      <vt:lpstr>VLMs guessing segmentation algorithms</vt:lpstr>
      <vt:lpstr>LLMs guessing segmentation algorithms</vt:lpstr>
      <vt:lpstr>VLMs guessing segmentation algorithms</vt:lpstr>
      <vt:lpstr>VLMs guessing segmentation algorithms</vt:lpstr>
      <vt:lpstr>Speaking of Cellpose[-SAM]</vt:lpstr>
      <vt:lpstr>Bio-image analysis beyond segmentation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Benchmarking LLMs for Bio-image Analysis</vt:lpstr>
      <vt:lpstr>Studying strength and weaknesses</vt:lpstr>
      <vt:lpstr>Studying strength and weaknesses</vt:lpstr>
      <vt:lpstr>AI-assisted bio-image analysis in Jupyter</vt:lpstr>
      <vt:lpstr>Generating notebooks using vision models </vt:lpstr>
      <vt:lpstr>Generating notebooks using vision models </vt:lpstr>
      <vt:lpstr>Use case: Code generation</vt:lpstr>
      <vt:lpstr>Use case: Code generation</vt:lpstr>
      <vt:lpstr>Under the hood: long-context prompting</vt:lpstr>
      <vt:lpstr>Under the hood: long-context prompting</vt:lpstr>
      <vt:lpstr>Unprompted feedback</vt:lpstr>
      <vt:lpstr>Can LLMs solve real-world GitHub issues?</vt:lpstr>
      <vt:lpstr>Collaborative working with AI assistants</vt:lpstr>
      <vt:lpstr>Chatting with LLMs on GitHub/Lab</vt:lpstr>
      <vt:lpstr>Chatting with LLMs on GitHub/Lab</vt:lpstr>
      <vt:lpstr>Chatting with LLMs on GitHub/Lab</vt:lpstr>
      <vt:lpstr>LLMs are everywhere</vt:lpstr>
      <vt:lpstr>LLMs are everywhere</vt:lpstr>
      <vt:lpstr>Good Scientific Practice for [AI-assisted code generation]</vt:lpstr>
      <vt:lpstr>Challenges</vt:lpstr>
      <vt:lpstr>Rules…</vt:lpstr>
      <vt:lpstr>Rules…</vt:lpstr>
      <vt:lpstr>Rules…</vt:lpstr>
      <vt:lpstr>Helmholtz Blablador</vt:lpstr>
      <vt:lpstr>Good scientific practice</vt:lpstr>
      <vt:lpstr>Good scientific practice</vt:lpstr>
      <vt:lpstr>Summary</vt:lpstr>
      <vt:lpstr>Bio-Image Analysis Communities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Thomas Burghardt</dc:creator>
  <dc:description/>
  <cp:lastModifiedBy>Robert Haase</cp:lastModifiedBy>
  <cp:revision>122</cp:revision>
  <dcterms:modified xsi:type="dcterms:W3CDTF">2025-06-25T07:21:04Z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PresentationFormat">
    <vt:lpwstr>Breitbild</vt:lpwstr>
  </property>
  <property fmtid="{D5CDD505-2E9C-101B-9397-08002B2CF9AE}" pid="4" name="Slides">
    <vt:i4>3</vt:i4>
  </property>
  <property fmtid="{D5CDD505-2E9C-101B-9397-08002B2CF9AE}" pid="5" name="_dlc_DocIdItemGuid">
    <vt:lpwstr>72f4eced-47dd-49c0-bdfa-f3d2425fc663</vt:lpwstr>
  </property>
</Properties>
</file>