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364" r:id="rId3"/>
    <p:sldId id="363" r:id="rId4"/>
    <p:sldId id="279" r:id="rId5"/>
    <p:sldId id="350" r:id="rId6"/>
    <p:sldId id="348" r:id="rId7"/>
    <p:sldId id="359" r:id="rId8"/>
    <p:sldId id="360" r:id="rId9"/>
    <p:sldId id="351" r:id="rId10"/>
    <p:sldId id="329" r:id="rId11"/>
    <p:sldId id="345" r:id="rId12"/>
    <p:sldId id="347" r:id="rId13"/>
    <p:sldId id="331" r:id="rId14"/>
    <p:sldId id="289" r:id="rId15"/>
    <p:sldId id="341" r:id="rId16"/>
    <p:sldId id="291" r:id="rId17"/>
    <p:sldId id="354" r:id="rId18"/>
    <p:sldId id="361" r:id="rId19"/>
    <p:sldId id="293" r:id="rId20"/>
    <p:sldId id="294" r:id="rId21"/>
    <p:sldId id="295" r:id="rId22"/>
    <p:sldId id="342" r:id="rId23"/>
    <p:sldId id="356" r:id="rId24"/>
    <p:sldId id="303" r:id="rId25"/>
    <p:sldId id="297" r:id="rId26"/>
    <p:sldId id="355" r:id="rId27"/>
    <p:sldId id="334" r:id="rId28"/>
    <p:sldId id="357" r:id="rId29"/>
    <p:sldId id="301" r:id="rId30"/>
    <p:sldId id="358" r:id="rId31"/>
    <p:sldId id="352" r:id="rId32"/>
    <p:sldId id="353" r:id="rId33"/>
    <p:sldId id="343" r:id="rId3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rin Birmans" initials="KB" lastIdx="1" clrIdx="0">
    <p:extLst>
      <p:ext uri="{19B8F6BF-5375-455C-9EA6-DF929625EA0E}">
        <p15:presenceInfo xmlns:p15="http://schemas.microsoft.com/office/powerpoint/2012/main" userId="e9d2c796cafda484" providerId="Windows Live"/>
      </p:ext>
    </p:extLst>
  </p:cmAuthor>
  <p:cmAuthor id="2" name="Ullrich, Anna Valentine" initials="UAV" lastIdx="30" clrIdx="1">
    <p:extLst>
      <p:ext uri="{19B8F6BF-5375-455C-9EA6-DF929625EA0E}">
        <p15:presenceInfo xmlns:p15="http://schemas.microsoft.com/office/powerpoint/2012/main" userId="S-1-5-21-2459998426-1704224569-3450877137-86463" providerId="AD"/>
      </p:ext>
    </p:extLst>
  </p:cmAuthor>
  <p:cmAuthor id="3" name="Birmans, Katrin" initials="BK" lastIdx="6" clrIdx="2">
    <p:extLst>
      <p:ext uri="{19B8F6BF-5375-455C-9EA6-DF929625EA0E}">
        <p15:presenceInfo xmlns:p15="http://schemas.microsoft.com/office/powerpoint/2012/main" userId="S::kb9085e@ad.fh-aachen.de::6cb683d5-dc08-4580-a4d8-9ba56bb240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27F"/>
    <a:srgbClr val="252643"/>
    <a:srgbClr val="00B1AC"/>
    <a:srgbClr val="EAEAEA"/>
    <a:srgbClr val="88E4E0"/>
    <a:srgbClr val="84E8E2"/>
    <a:srgbClr val="FFFFFF"/>
    <a:srgbClr val="00E2DB"/>
    <a:srgbClr val="0042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3" autoAdjust="0"/>
    <p:restoredTop sz="86867" autoAdjust="0"/>
  </p:normalViewPr>
  <p:slideViewPr>
    <p:cSldViewPr snapToGrid="0">
      <p:cViewPr varScale="1">
        <p:scale>
          <a:sx n="145" d="100"/>
          <a:sy n="145" d="100"/>
        </p:scale>
        <p:origin x="28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00BF1A-C0F3-4A4E-8A95-99E20A314794}" type="datetimeFigureOut">
              <a:rPr lang="de-DE" smtClean="0"/>
              <a:t>24.06.2025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DA26F-FFFD-4278-A19D-9C9E2C2FDF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79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61471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70043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Lizenzeninfo</a:t>
            </a:r>
            <a:r>
              <a:rPr lang="de-DE" baseline="0" dirty="0"/>
              <a:t> Link in den Chat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44495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73489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21880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Kein Zugriff ergänzen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17163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71222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6112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0818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6751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6589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3609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625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250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0679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DA26F-FFFD-4278-A19D-9C9E2C2FDFFF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2381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2c-lab.fh-aachen.de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platzhalter 22"/>
          <p:cNvSpPr>
            <a:spLocks noGrp="1"/>
          </p:cNvSpPr>
          <p:nvPr>
            <p:ph type="body" sz="quarter" idx="17" hasCustomPrompt="1"/>
          </p:nvPr>
        </p:nvSpPr>
        <p:spPr>
          <a:xfrm>
            <a:off x="692149" y="2862960"/>
            <a:ext cx="10804525" cy="50408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600" b="1">
                <a:solidFill>
                  <a:srgbClr val="00B1A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5pPr>
              <a:defRPr/>
            </a:lvl5pPr>
          </a:lstStyle>
          <a:p>
            <a:pPr lvl="0"/>
            <a:r>
              <a:rPr lang="de-DE" dirty="0"/>
              <a:t>Titel</a:t>
            </a:r>
          </a:p>
        </p:txBody>
      </p:sp>
      <p:sp>
        <p:nvSpPr>
          <p:cNvPr id="24" name="Textplatzhalter 22"/>
          <p:cNvSpPr>
            <a:spLocks noGrp="1"/>
          </p:cNvSpPr>
          <p:nvPr>
            <p:ph type="body" sz="quarter" idx="18" hasCustomPrompt="1"/>
          </p:nvPr>
        </p:nvSpPr>
        <p:spPr>
          <a:xfrm>
            <a:off x="692149" y="3446714"/>
            <a:ext cx="10804525" cy="50408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5pPr>
              <a:defRPr/>
            </a:lvl5pPr>
          </a:lstStyle>
          <a:p>
            <a:pPr lvl="0"/>
            <a:r>
              <a:rPr lang="de-DE" dirty="0"/>
              <a:t>Untertitel</a:t>
            </a:r>
          </a:p>
        </p:txBody>
      </p:sp>
      <p:sp>
        <p:nvSpPr>
          <p:cNvPr id="26" name="Textfeld 25"/>
          <p:cNvSpPr txBox="1"/>
          <p:nvPr userDrawn="1"/>
        </p:nvSpPr>
        <p:spPr>
          <a:xfrm>
            <a:off x="692149" y="4093255"/>
            <a:ext cx="108045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998592D-1221-44AD-8136-0A210D777989}" type="datetime1">
              <a:rPr lang="de-DE" sz="1050" smtClean="0"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rPr>
              <a:t>24.06.2025</a:t>
            </a:fld>
            <a:endParaRPr lang="de-DE" sz="1050" dirty="0">
              <a:latin typeface="Verdana" panose="020B0604030504040204" pitchFamily="34" charset="0"/>
              <a:ea typeface="Verdana" panose="020B0604030504040204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4051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8" userDrawn="1">
          <p15:clr>
            <a:srgbClr val="FBAE40"/>
          </p15:clr>
        </p15:guide>
        <p15:guide id="2" pos="7242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ap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5325" y="365125"/>
            <a:ext cx="10801350" cy="532183"/>
          </a:xfrm>
          <a:prstGeom prst="rect">
            <a:avLst/>
          </a:prstGeom>
        </p:spPr>
        <p:txBody>
          <a:bodyPr/>
          <a:lstStyle>
            <a:lvl1pPr>
              <a:defRPr sz="2800" b="1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de-DE" dirty="0"/>
              <a:t>KAPITEL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95325" y="1513490"/>
            <a:ext cx="10801350" cy="481894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lnSpc>
                <a:spcPct val="100000"/>
              </a:lnSpc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lnSpc>
                <a:spcPct val="100000"/>
              </a:lnSpc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lnSpc>
                <a:spcPct val="100000"/>
              </a:lnSpc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lnSpc>
                <a:spcPct val="100000"/>
              </a:lnSpc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05396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8" userDrawn="1">
          <p15:clr>
            <a:srgbClr val="FBAE40"/>
          </p15:clr>
        </p15:guide>
        <p15:guide id="2" pos="72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95325" y="1513490"/>
            <a:ext cx="5324475" cy="4827489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513490"/>
            <a:ext cx="5324475" cy="4827489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>
          <a:xfrm>
            <a:off x="695325" y="365125"/>
            <a:ext cx="10801350" cy="532183"/>
          </a:xfrm>
          <a:prstGeom prst="rect">
            <a:avLst/>
          </a:prstGeom>
        </p:spPr>
        <p:txBody>
          <a:bodyPr/>
          <a:lstStyle>
            <a:lvl1pPr>
              <a:defRPr sz="2800" b="1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de-DE" dirty="0"/>
              <a:t>KAPITEL</a:t>
            </a:r>
          </a:p>
        </p:txBody>
      </p:sp>
    </p:spTree>
    <p:extLst>
      <p:ext uri="{BB962C8B-B14F-4D97-AF65-F5344CB8AC3E}">
        <p14:creationId xmlns:p14="http://schemas.microsoft.com/office/powerpoint/2010/main" val="29861722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8" userDrawn="1">
          <p15:clr>
            <a:srgbClr val="FBAE40"/>
          </p15:clr>
        </p15:guide>
        <p15:guide id="2" pos="72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Beispi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nhaltsplatzhalter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29" r="7787"/>
          <a:stretch/>
        </p:blipFill>
        <p:spPr>
          <a:xfrm>
            <a:off x="0" y="-1"/>
            <a:ext cx="4631821" cy="6848657"/>
          </a:xfrm>
          <a:prstGeom prst="rect">
            <a:avLst/>
          </a:prstGeom>
        </p:spPr>
      </p:pic>
      <p:sp>
        <p:nvSpPr>
          <p:cNvPr id="18" name="Rechteck 17"/>
          <p:cNvSpPr/>
          <p:nvPr userDrawn="1"/>
        </p:nvSpPr>
        <p:spPr>
          <a:xfrm>
            <a:off x="4393074" y="1948143"/>
            <a:ext cx="477493" cy="477493"/>
          </a:xfrm>
          <a:prstGeom prst="rect">
            <a:avLst/>
          </a:prstGeom>
          <a:solidFill>
            <a:srgbClr val="00B1A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latin typeface="ClanOT-News" panose="02010604030101020104" pitchFamily="50" charset="0"/>
                <a:ea typeface="Lato" panose="020F0502020204030203" pitchFamily="34" charset="0"/>
                <a:cs typeface="Lato" panose="020F0502020204030203" pitchFamily="34" charset="0"/>
              </a:rPr>
              <a:t>1</a:t>
            </a:r>
          </a:p>
        </p:txBody>
      </p:sp>
      <p:sp>
        <p:nvSpPr>
          <p:cNvPr id="19" name="Rechteck 18"/>
          <p:cNvSpPr/>
          <p:nvPr userDrawn="1"/>
        </p:nvSpPr>
        <p:spPr>
          <a:xfrm>
            <a:off x="4393074" y="2683007"/>
            <a:ext cx="477493" cy="477493"/>
          </a:xfrm>
          <a:prstGeom prst="rect">
            <a:avLst/>
          </a:prstGeom>
          <a:solidFill>
            <a:srgbClr val="00B1A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latin typeface="ClanOT-News" panose="02010604030101020104" pitchFamily="50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</a:p>
        </p:txBody>
      </p:sp>
      <p:sp>
        <p:nvSpPr>
          <p:cNvPr id="20" name="Rechteck 19"/>
          <p:cNvSpPr/>
          <p:nvPr userDrawn="1"/>
        </p:nvSpPr>
        <p:spPr>
          <a:xfrm>
            <a:off x="4393073" y="3417872"/>
            <a:ext cx="477493" cy="477493"/>
          </a:xfrm>
          <a:prstGeom prst="rect">
            <a:avLst/>
          </a:prstGeom>
          <a:solidFill>
            <a:srgbClr val="00B1A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latin typeface="ClanOT-News" panose="02010604030101020104" pitchFamily="50" charset="0"/>
                <a:ea typeface="Lato" panose="020F0502020204030203" pitchFamily="34" charset="0"/>
                <a:cs typeface="Lato" panose="020F0502020204030203" pitchFamily="34" charset="0"/>
              </a:rPr>
              <a:t>3</a:t>
            </a:r>
          </a:p>
        </p:txBody>
      </p:sp>
      <p:sp>
        <p:nvSpPr>
          <p:cNvPr id="21" name="Rechteck 20"/>
          <p:cNvSpPr/>
          <p:nvPr userDrawn="1"/>
        </p:nvSpPr>
        <p:spPr>
          <a:xfrm>
            <a:off x="4393073" y="4152737"/>
            <a:ext cx="477493" cy="477493"/>
          </a:xfrm>
          <a:prstGeom prst="rect">
            <a:avLst/>
          </a:prstGeom>
          <a:solidFill>
            <a:srgbClr val="00B1A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latin typeface="ClanOT-News" panose="02010604030101020104" pitchFamily="50" charset="0"/>
                <a:ea typeface="Lato" panose="020F0502020204030203" pitchFamily="34" charset="0"/>
                <a:cs typeface="Lato" panose="020F0502020204030203" pitchFamily="34" charset="0"/>
              </a:rPr>
              <a:t>4</a:t>
            </a:r>
          </a:p>
        </p:txBody>
      </p:sp>
      <p:sp>
        <p:nvSpPr>
          <p:cNvPr id="23" name="Rechteck 22"/>
          <p:cNvSpPr/>
          <p:nvPr userDrawn="1"/>
        </p:nvSpPr>
        <p:spPr>
          <a:xfrm>
            <a:off x="4393073" y="4887601"/>
            <a:ext cx="477493" cy="477493"/>
          </a:xfrm>
          <a:prstGeom prst="rect">
            <a:avLst/>
          </a:prstGeom>
          <a:solidFill>
            <a:srgbClr val="00B1A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latin typeface="ClanOT-News" panose="02010604030101020104" pitchFamily="50" charset="0"/>
                <a:ea typeface="Lato" panose="020F0502020204030203" pitchFamily="34" charset="0"/>
                <a:cs typeface="Lato" panose="020F0502020204030203" pitchFamily="34" charset="0"/>
              </a:rPr>
              <a:t>5</a:t>
            </a:r>
          </a:p>
        </p:txBody>
      </p:sp>
      <p:sp>
        <p:nvSpPr>
          <p:cNvPr id="24" name="Rechteck 23"/>
          <p:cNvSpPr/>
          <p:nvPr userDrawn="1"/>
        </p:nvSpPr>
        <p:spPr>
          <a:xfrm>
            <a:off x="4994684" y="1641646"/>
            <a:ext cx="6510537" cy="378565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300000"/>
              </a:lnSpc>
            </a:pPr>
            <a:r>
              <a:rPr lang="de-DE" sz="1600" dirty="0">
                <a:latin typeface="ClanOT-News" panose="02010604030101020104" pitchFamily="50" charset="0"/>
                <a:ea typeface="Lato" panose="020F0502020204030203" pitchFamily="34" charset="0"/>
                <a:cs typeface="Lato" panose="020F0502020204030203" pitchFamily="34" charset="0"/>
              </a:rPr>
              <a:t>Kapitel eins</a:t>
            </a:r>
          </a:p>
          <a:p>
            <a:pPr>
              <a:lnSpc>
                <a:spcPct val="300000"/>
              </a:lnSpc>
            </a:pPr>
            <a:r>
              <a:rPr lang="de-DE" sz="1600" dirty="0">
                <a:latin typeface="ClanOT-News" panose="02010604030101020104" pitchFamily="50" charset="0"/>
                <a:ea typeface="Lato" panose="020F0502020204030203" pitchFamily="34" charset="0"/>
                <a:cs typeface="Lato" panose="020F0502020204030203" pitchFamily="34" charset="0"/>
              </a:rPr>
              <a:t>Kapitel zwei</a:t>
            </a:r>
          </a:p>
          <a:p>
            <a:pPr>
              <a:lnSpc>
                <a:spcPct val="300000"/>
              </a:lnSpc>
            </a:pPr>
            <a:r>
              <a:rPr lang="de-DE" sz="1600" dirty="0">
                <a:latin typeface="ClanOT-News" panose="02010604030101020104" pitchFamily="50" charset="0"/>
                <a:ea typeface="Lato" panose="020F0502020204030203" pitchFamily="34" charset="0"/>
                <a:cs typeface="Lato" panose="020F0502020204030203" pitchFamily="34" charset="0"/>
              </a:rPr>
              <a:t>Kapitel drei</a:t>
            </a:r>
          </a:p>
          <a:p>
            <a:pPr>
              <a:lnSpc>
                <a:spcPct val="300000"/>
              </a:lnSpc>
            </a:pPr>
            <a:r>
              <a:rPr lang="de-DE" sz="1600" b="1" dirty="0">
                <a:latin typeface="ClanOT-News" panose="02010604030101020104" pitchFamily="50" charset="0"/>
                <a:ea typeface="Lato" panose="020F0502020204030203" pitchFamily="34" charset="0"/>
                <a:cs typeface="Lato" panose="020F0502020204030203" pitchFamily="34" charset="0"/>
              </a:rPr>
              <a:t>Kapitel vier</a:t>
            </a:r>
          </a:p>
          <a:p>
            <a:pPr>
              <a:lnSpc>
                <a:spcPct val="300000"/>
              </a:lnSpc>
            </a:pPr>
            <a:r>
              <a:rPr lang="de-DE" sz="1600" dirty="0">
                <a:latin typeface="ClanOT-News" panose="02010604030101020104" pitchFamily="50" charset="0"/>
                <a:ea typeface="Lato" panose="020F0502020204030203" pitchFamily="34" charset="0"/>
                <a:cs typeface="Lato" panose="020F0502020204030203" pitchFamily="34" charset="0"/>
              </a:rPr>
              <a:t>Kapitel</a:t>
            </a:r>
            <a:r>
              <a:rPr lang="de-DE" sz="1600" baseline="0" dirty="0">
                <a:latin typeface="ClanOT-News" panose="02010604030101020104" pitchFamily="50" charset="0"/>
                <a:ea typeface="Lato" panose="020F0502020204030203" pitchFamily="34" charset="0"/>
                <a:cs typeface="Lato" panose="020F0502020204030203" pitchFamily="34" charset="0"/>
              </a:rPr>
              <a:t> fünf</a:t>
            </a:r>
            <a:endParaRPr lang="de-DE" sz="1600" dirty="0">
              <a:latin typeface="ClanOT-News" panose="02010604030101020104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8885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8" userDrawn="1">
          <p15:clr>
            <a:srgbClr val="FBAE40"/>
          </p15:clr>
        </p15:guide>
        <p15:guide id="2" pos="72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22"/>
          <p:cNvSpPr>
            <a:spLocks noGrp="1"/>
          </p:cNvSpPr>
          <p:nvPr>
            <p:ph type="body" sz="quarter" idx="17" hasCustomPrompt="1"/>
          </p:nvPr>
        </p:nvSpPr>
        <p:spPr>
          <a:xfrm>
            <a:off x="692149" y="2862960"/>
            <a:ext cx="10804525" cy="50408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00B1AC"/>
                </a:solidFill>
                <a:latin typeface="ClanOT-News" panose="02010604030101020104" pitchFamily="50" charset="0"/>
              </a:defRPr>
            </a:lvl1pPr>
            <a:lvl5pPr>
              <a:defRPr/>
            </a:lvl5pPr>
          </a:lstStyle>
          <a:p>
            <a:pPr lvl="0"/>
            <a:r>
              <a:rPr lang="de-DE" dirty="0"/>
              <a:t>KAPITEL Unterkapitel</a:t>
            </a:r>
          </a:p>
        </p:txBody>
      </p:sp>
    </p:spTree>
    <p:extLst>
      <p:ext uri="{BB962C8B-B14F-4D97-AF65-F5344CB8AC3E}">
        <p14:creationId xmlns:p14="http://schemas.microsoft.com/office/powerpoint/2010/main" val="39335891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8" userDrawn="1">
          <p15:clr>
            <a:srgbClr val="FBAE40"/>
          </p15:clr>
        </p15:guide>
        <p15:guide id="2" pos="724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/Schlu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feld 15"/>
          <p:cNvSpPr txBox="1"/>
          <p:nvPr userDrawn="1"/>
        </p:nvSpPr>
        <p:spPr>
          <a:xfrm>
            <a:off x="695325" y="1816916"/>
            <a:ext cx="108013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>mobile </a:t>
            </a:r>
            <a:r>
              <a:rPr lang="de-DE" altLang="de-DE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media</a:t>
            </a:r>
            <a:r>
              <a:rPr lang="de-DE" alt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> &amp; </a:t>
            </a:r>
            <a:r>
              <a:rPr lang="de-DE" altLang="de-DE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communication</a:t>
            </a:r>
            <a:r>
              <a:rPr lang="de-DE" alt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> lab</a:t>
            </a:r>
          </a:p>
          <a:p>
            <a:r>
              <a:rPr lang="de-DE" alt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>Fachhochschule Aachen</a:t>
            </a:r>
          </a:p>
          <a:p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>Fachbereich Elektrotechnik und Informationstechnik</a:t>
            </a:r>
            <a:endParaRPr lang="de-DE" altLang="de-DE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de-DE" alt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br>
              <a:rPr lang="de-DE" altLang="de-DE" sz="18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>Thomas Ritz</a:t>
            </a:r>
            <a:b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de-DE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Eupener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> Straße 70 </a:t>
            </a:r>
            <a:b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>52066 Aachen</a:t>
            </a:r>
            <a:b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b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>T +49. 241. 6009 52136</a:t>
            </a:r>
            <a:b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  <a:t>ritz@fh-aachen.de </a:t>
            </a:r>
            <a:br>
              <a:rPr lang="de-DE" sz="18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de-DE" sz="1800" dirty="0">
                <a:solidFill>
                  <a:srgbClr val="00B1B0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www.m2c-lab.fh-aachen.de</a:t>
            </a:r>
            <a:endParaRPr lang="de-DE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de-DE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6144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8" userDrawn="1">
          <p15:clr>
            <a:srgbClr val="FBAE40"/>
          </p15:clr>
        </p15:guide>
        <p15:guide id="2" pos="724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346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1" r:id="rId4"/>
    <p:sldLayoutId id="2147483655" r:id="rId5"/>
    <p:sldLayoutId id="2147483660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itc.rwth-aachen.de/cms/it-center/services/forschung/~smhwy/coscine/" TargetMode="External"/><Relationship Id="rId5" Type="http://schemas.openxmlformats.org/officeDocument/2006/relationships/hyperlink" Target="https://docs.coscine.de/de/" TargetMode="External"/><Relationship Id="rId4" Type="http://schemas.openxmlformats.org/officeDocument/2006/relationships/hyperlink" Target="mailto:fdm@fh-aachen.de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rcid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hyperlink" Target="http://www.coscine.rwth-aachen.de/login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fg.de/resource/blob/172316/5863ef132d178054609f74940f6a27c9/fachsystematik-2016-2019-de-grafik-data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dfg.de/resource/blob/172316/5863ef132d178054609f74940f6a27c9/fachsystematik-2016-2019-de-grafik-data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fg.de/resource/blob/172316/5863ef132d178054609f74940f6a27c9/fachsystematik-2016-2019-de-grafik-data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or.org/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fg.de/resource/blob/172316/5863ef132d178054609f74940f6a27c9/fachsystematik-2016-2019-de-grafik-data.pdf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forschungsdaten.info/themen/rechte-und-pflichten/forschungsdaten-veroeffentlichen/creative-commons-lizenzen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coscine.de/de/" TargetMode="External"/><Relationship Id="rId2" Type="http://schemas.openxmlformats.org/officeDocument/2006/relationships/hyperlink" Target="mailto:servicedesk@rwth-aachen.d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bout.coscine.de/news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bout.coscine.de/" TargetMode="External"/><Relationship Id="rId4" Type="http://schemas.openxmlformats.org/officeDocument/2006/relationships/image" Target="../media/image7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65F6AFBD-07A5-4774-A73C-0A3D2E80753D}"/>
              </a:ext>
            </a:extLst>
          </p:cNvPr>
          <p:cNvSpPr/>
          <p:nvPr/>
        </p:nvSpPr>
        <p:spPr>
          <a:xfrm>
            <a:off x="-196426" y="4694831"/>
            <a:ext cx="4188396" cy="161740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7"/>
          </p:nvPr>
        </p:nvSpPr>
        <p:spPr>
          <a:xfrm>
            <a:off x="692149" y="2471074"/>
            <a:ext cx="10804525" cy="504083"/>
          </a:xfrm>
        </p:spPr>
        <p:txBody>
          <a:bodyPr/>
          <a:lstStyle/>
          <a:p>
            <a:r>
              <a:rPr lang="de-DE" sz="3600" dirty="0" err="1">
                <a:solidFill>
                  <a:srgbClr val="00827F"/>
                </a:solidFill>
              </a:rPr>
              <a:t>Coscine</a:t>
            </a:r>
            <a:r>
              <a:rPr lang="de-DE" sz="3600" dirty="0">
                <a:solidFill>
                  <a:srgbClr val="00827F"/>
                </a:solidFill>
              </a:rPr>
              <a:t> Basics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8"/>
          </p:nvPr>
        </p:nvSpPr>
        <p:spPr>
          <a:xfrm>
            <a:off x="692150" y="3054828"/>
            <a:ext cx="9066000" cy="1107739"/>
          </a:xfrm>
        </p:spPr>
        <p:txBody>
          <a:bodyPr>
            <a:noAutofit/>
          </a:bodyPr>
          <a:lstStyle/>
          <a:p>
            <a:r>
              <a:rPr lang="de-DE" sz="2400" dirty="0"/>
              <a:t>Workshop zum Speichern, Beschreiben und Teilen von Daten in Forschungsprojekten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93C9722-E396-49E2-9C78-40C4F8A91D7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60" y="4920457"/>
            <a:ext cx="197170" cy="197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BF89D4D-F302-4984-9556-F7377768CC4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14" y="4919822"/>
            <a:ext cx="197170" cy="19717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13">
            <a:extLst>
              <a:ext uri="{FF2B5EF4-FFF2-40B4-BE49-F238E27FC236}">
                <a16:creationId xmlns:a16="http://schemas.microsoft.com/office/drawing/2014/main" id="{28C3C3D5-A0FB-47C6-9578-123181F83404}"/>
              </a:ext>
            </a:extLst>
          </p:cNvPr>
          <p:cNvSpPr txBox="1"/>
          <p:nvPr/>
        </p:nvSpPr>
        <p:spPr>
          <a:xfrm>
            <a:off x="665057" y="5361607"/>
            <a:ext cx="3613516" cy="83099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228600">
              <a:tabLst>
                <a:tab pos="3150870" algn="ctr"/>
              </a:tabLst>
            </a:pPr>
            <a:r>
              <a:rPr lang="de-DE" sz="6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FH Aachen</a:t>
            </a:r>
            <a:endParaRPr lang="de-DE" sz="600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28600">
              <a:tabLst>
                <a:tab pos="3150870" algn="ctr"/>
              </a:tabLst>
            </a:pPr>
            <a:r>
              <a:rPr lang="de-DE" sz="6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BMFTR-Projekt: </a:t>
            </a:r>
            <a:r>
              <a:rPr lang="de-DE" sz="600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Persist@HAW</a:t>
            </a:r>
            <a:endParaRPr lang="de-DE" sz="600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28600">
              <a:tabLst>
                <a:tab pos="3150870" algn="ctr"/>
              </a:tabLst>
            </a:pPr>
            <a:r>
              <a:rPr lang="de-DE" sz="6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Förderkennzeichen: 16FDFH129</a:t>
            </a:r>
          </a:p>
          <a:p>
            <a:pPr marR="228600" algn="just">
              <a:tabLst>
                <a:tab pos="3150870" algn="ctr"/>
              </a:tabLst>
            </a:pPr>
            <a:r>
              <a:rPr lang="de-DE" sz="6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Projekt entwickelt Materialien zur Nutzung von Coscine an HAW in NRW. </a:t>
            </a:r>
          </a:p>
          <a:p>
            <a:pPr marR="228600">
              <a:tabLst>
                <a:tab pos="3150870" algn="ctr"/>
              </a:tabLst>
            </a:pPr>
            <a:r>
              <a:rPr lang="de-DE" sz="6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Kontakt: </a:t>
            </a:r>
            <a:r>
              <a:rPr lang="de-DE" sz="600" i="1" u="none" strike="noStrike" dirty="0">
                <a:solidFill>
                  <a:srgbClr val="00B1AC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fdm@fh-aachen.de</a:t>
            </a:r>
            <a:endParaRPr lang="de-DE" sz="600" i="1" u="none" strike="noStrike" dirty="0">
              <a:solidFill>
                <a:srgbClr val="00B1AC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28600">
              <a:tabLst>
                <a:tab pos="3150870" algn="ctr"/>
              </a:tabLst>
            </a:pPr>
            <a:endParaRPr lang="de-DE" sz="600" i="1" dirty="0">
              <a:solidFill>
                <a:srgbClr val="00B1AC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28600">
              <a:tabLst>
                <a:tab pos="3150870" algn="ctr"/>
              </a:tabLst>
            </a:pPr>
            <a:r>
              <a:rPr lang="de-DE" sz="6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DOI</a:t>
            </a:r>
          </a:p>
          <a:p>
            <a:pPr marR="228600">
              <a:tabLst>
                <a:tab pos="3150870" algn="ctr"/>
              </a:tabLst>
            </a:pPr>
            <a:r>
              <a:rPr lang="de-DE" sz="6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</a:t>
            </a:r>
            <a:r>
              <a:rPr lang="de-DE" sz="6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://doi.org/10.5281/zenodo.14718391</a:t>
            </a:r>
            <a:endParaRPr lang="de-DE" sz="600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feld 15">
            <a:extLst>
              <a:ext uri="{FF2B5EF4-FFF2-40B4-BE49-F238E27FC236}">
                <a16:creationId xmlns:a16="http://schemas.microsoft.com/office/drawing/2014/main" id="{6A1EDB72-E72D-4AC9-B261-87E53B4BC2DE}"/>
              </a:ext>
            </a:extLst>
          </p:cNvPr>
          <p:cNvSpPr txBox="1"/>
          <p:nvPr/>
        </p:nvSpPr>
        <p:spPr>
          <a:xfrm>
            <a:off x="665056" y="4839311"/>
            <a:ext cx="3497511" cy="2769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228600">
              <a:tabLst>
                <a:tab pos="3150870" algn="ctr"/>
              </a:tabLst>
            </a:pPr>
            <a:r>
              <a:rPr lang="de-DE" sz="6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Dieses Werk ist lizenziert unter einer Creative Commons Namensnennung 4.0 International Lizenz.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39A0E3E-4615-4F07-B2E9-6658DAE382E9}"/>
              </a:ext>
            </a:extLst>
          </p:cNvPr>
          <p:cNvSpPr txBox="1"/>
          <p:nvPr/>
        </p:nvSpPr>
        <p:spPr>
          <a:xfrm>
            <a:off x="659824" y="5084608"/>
            <a:ext cx="29568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Die Lerninhalte beziehen sich auf die </a:t>
            </a:r>
            <a:r>
              <a:rPr lang="de-DE" sz="600" u="sng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  <a:hlinkClick r:id="rId5"/>
              </a:rPr>
              <a:t>Coscine Dokumentation</a:t>
            </a:r>
            <a:r>
              <a:rPr lang="de-DE" sz="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, die vom </a:t>
            </a:r>
            <a:r>
              <a:rPr lang="de-DE" sz="600" u="sng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  <a:hlinkClick r:id="rId6"/>
              </a:rPr>
              <a:t>IT Center der RWTH Aachen University</a:t>
            </a:r>
            <a:r>
              <a:rPr lang="de-DE" sz="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zur Verfügung gestellt wird.</a:t>
            </a:r>
            <a:endParaRPr lang="de-DE" sz="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842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EDDD4CCB-58FB-48C7-ABFD-9DF8EB157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65125"/>
            <a:ext cx="10801350" cy="532183"/>
          </a:xfrm>
        </p:spPr>
        <p:txBody>
          <a:bodyPr/>
          <a:lstStyle/>
          <a:p>
            <a:r>
              <a:rPr lang="de-DE" dirty="0"/>
              <a:t>Login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A7052D6C-B766-4DDB-A8B6-B8F1E5A16F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123" y="1513490"/>
            <a:ext cx="7421590" cy="1303639"/>
          </a:xfrm>
        </p:spPr>
        <p:txBody>
          <a:bodyPr/>
          <a:lstStyle/>
          <a:p>
            <a:pPr marL="0" indent="0">
              <a:buNone/>
            </a:pPr>
            <a:r>
              <a:rPr lang="de-DE" sz="1600" b="1" dirty="0"/>
              <a:t>Es gibt 2 Möglichkeiten</a:t>
            </a:r>
          </a:p>
          <a:p>
            <a:r>
              <a:rPr lang="de-DE" sz="1600" dirty="0"/>
              <a:t>Per Institution (SSO) oder NFDI4Ing</a:t>
            </a:r>
          </a:p>
          <a:p>
            <a:r>
              <a:rPr lang="de-DE" sz="1600" dirty="0"/>
              <a:t>Per </a:t>
            </a:r>
            <a:r>
              <a:rPr lang="de-DE" sz="1600" dirty="0">
                <a:hlinkClick r:id="rId3"/>
              </a:rPr>
              <a:t>ORCiD</a:t>
            </a:r>
            <a:endParaRPr lang="de-DE" sz="1600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1083BE99-EF32-4A36-BAB8-AF279E152332}"/>
              </a:ext>
            </a:extLst>
          </p:cNvPr>
          <p:cNvSpPr/>
          <p:nvPr/>
        </p:nvSpPr>
        <p:spPr>
          <a:xfrm>
            <a:off x="0" y="3308450"/>
            <a:ext cx="5709919" cy="2571378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C1AB61A4-94A6-4641-80B7-8ED8675CCF1D}"/>
              </a:ext>
            </a:extLst>
          </p:cNvPr>
          <p:cNvSpPr txBox="1">
            <a:spLocks/>
          </p:cNvSpPr>
          <p:nvPr/>
        </p:nvSpPr>
        <p:spPr>
          <a:xfrm>
            <a:off x="695324" y="3494900"/>
            <a:ext cx="4791075" cy="243564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>
                <a:solidFill>
                  <a:schemeClr val="bg1"/>
                </a:solidFill>
              </a:rPr>
              <a:t>Die </a:t>
            </a:r>
            <a:r>
              <a:rPr lang="de-DE" sz="1600" b="1" dirty="0">
                <a:solidFill>
                  <a:schemeClr val="bg1"/>
                </a:solidFill>
              </a:rPr>
              <a:t>ORCiD</a:t>
            </a:r>
            <a:r>
              <a:rPr lang="de-DE" sz="1600" dirty="0">
                <a:solidFill>
                  <a:schemeClr val="bg1"/>
                </a:solidFill>
              </a:rPr>
              <a:t> ist ein persistenter Identifikator für Personen und ermöglicht dadurch eine dauerhafte und eindeutige Zuordnung. Die ORCiD besteht aus einem 16-stelligen numerischen Code. </a:t>
            </a:r>
          </a:p>
          <a:p>
            <a:r>
              <a:rPr lang="de-DE" sz="1600" dirty="0">
                <a:solidFill>
                  <a:schemeClr val="bg1"/>
                </a:solidFill>
              </a:rPr>
              <a:t>Der Login mit der ORCiD ist jederzeit möglich. Der Login über SSO verfällt nach Beschäftigungsende an der Hochschule.</a:t>
            </a:r>
          </a:p>
          <a:p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B206288B-F52E-4F64-A504-A922289F4878}"/>
              </a:ext>
            </a:extLst>
          </p:cNvPr>
          <p:cNvSpPr txBox="1">
            <a:spLocks/>
          </p:cNvSpPr>
          <p:nvPr/>
        </p:nvSpPr>
        <p:spPr>
          <a:xfrm>
            <a:off x="5302048" y="3308448"/>
            <a:ext cx="407871" cy="5878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3600" dirty="0">
                <a:solidFill>
                  <a:srgbClr val="FFC000"/>
                </a:solidFill>
              </a:rPr>
              <a:t>!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ED71C45-DC06-4E65-9C28-F353E2DB5E83}"/>
              </a:ext>
            </a:extLst>
          </p:cNvPr>
          <p:cNvSpPr txBox="1"/>
          <p:nvPr/>
        </p:nvSpPr>
        <p:spPr>
          <a:xfrm>
            <a:off x="9059334" y="6507115"/>
            <a:ext cx="311114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Quelle: Coscine (</a:t>
            </a:r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www.coscine.rwth-aachen.de/login</a:t>
            </a:r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24CA8A1F-1813-48FB-A9D2-7BABB9B00449}"/>
              </a:ext>
            </a:extLst>
          </p:cNvPr>
          <p:cNvGrpSpPr/>
          <p:nvPr/>
        </p:nvGrpSpPr>
        <p:grpSpPr>
          <a:xfrm>
            <a:off x="6835495" y="3358423"/>
            <a:ext cx="3481148" cy="2521404"/>
            <a:chOff x="7499552" y="3308448"/>
            <a:chExt cx="3997123" cy="2895126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44B66B22-738A-40B2-AF0C-BA6F39DD6D1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499552" y="3308448"/>
              <a:ext cx="3997123" cy="2895126"/>
            </a:xfrm>
            <a:prstGeom prst="rect">
              <a:avLst/>
            </a:prstGeom>
          </p:spPr>
        </p:pic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A9C044EA-2B95-4769-9B5B-F9B8EED788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454" r="11058"/>
            <a:stretch/>
          </p:blipFill>
          <p:spPr>
            <a:xfrm>
              <a:off x="7861109" y="3604754"/>
              <a:ext cx="3275464" cy="20062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05805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Profil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A0577D47-8F0D-40AF-8F5F-9CB457813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513490"/>
            <a:ext cx="9949929" cy="10529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1600" b="1" dirty="0"/>
              <a:t>Persönliche Angaben</a:t>
            </a:r>
          </a:p>
          <a:p>
            <a:r>
              <a:rPr lang="de-DE" sz="1600" dirty="0"/>
              <a:t>Titel, Vorname, Familienname, E-Mail, Organisation, Institut, Disziplin (</a:t>
            </a:r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</a:rPr>
              <a:t>Entspricht der </a:t>
            </a:r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DFG-Fachsystematik</a:t>
            </a:r>
            <a:r>
              <a:rPr lang="de-DE" sz="1600" dirty="0"/>
              <a:t>; </a:t>
            </a:r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</a:rPr>
              <a:t>Mehrfachauswahl möglich)</a:t>
            </a:r>
          </a:p>
          <a:p>
            <a:endParaRPr lang="de-DE" sz="1600" dirty="0"/>
          </a:p>
          <a:p>
            <a:pPr marL="0" indent="0">
              <a:buNone/>
            </a:pPr>
            <a:endParaRPr lang="de-DE" sz="160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76E2020-5CBB-4BC2-B958-EC1EEB453F56}"/>
              </a:ext>
            </a:extLst>
          </p:cNvPr>
          <p:cNvSpPr/>
          <p:nvPr/>
        </p:nvSpPr>
        <p:spPr>
          <a:xfrm>
            <a:off x="6261100" y="3029803"/>
            <a:ext cx="6158361" cy="2879676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CA3CFF53-920B-4A82-BD41-4632F59DBF6C}"/>
              </a:ext>
            </a:extLst>
          </p:cNvPr>
          <p:cNvSpPr txBox="1">
            <a:spLocks/>
          </p:cNvSpPr>
          <p:nvPr/>
        </p:nvSpPr>
        <p:spPr>
          <a:xfrm>
            <a:off x="6746093" y="3269119"/>
            <a:ext cx="4687082" cy="24765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>
                <a:solidFill>
                  <a:schemeClr val="bg1"/>
                </a:solidFill>
              </a:rPr>
              <a:t>Die</a:t>
            </a:r>
            <a:r>
              <a:rPr lang="de-DE" sz="1600" b="1" dirty="0">
                <a:solidFill>
                  <a:schemeClr val="bg1"/>
                </a:solidFill>
              </a:rPr>
              <a:t> API </a:t>
            </a:r>
            <a:r>
              <a:rPr lang="de-DE" sz="1600" dirty="0">
                <a:solidFill>
                  <a:schemeClr val="bg1"/>
                </a:solidFill>
              </a:rPr>
              <a:t>ermöglicht die Kommunikation zwischen Softwareanwendungen. </a:t>
            </a:r>
          </a:p>
          <a:p>
            <a:r>
              <a:rPr lang="de-DE" sz="1600" i="1" dirty="0">
                <a:solidFill>
                  <a:schemeClr val="bg1"/>
                </a:solidFill>
              </a:rPr>
              <a:t>Beispiel: Wetter-App auf Ihrem Smartphone -&gt; Die App zeigt Ihnen das aktuelle Wetter an, obwohl sie die Daten nicht selbst sammelt. Stattdessen fragt sie über eine API eine Wetterdienst-Website nach den neuesten Wetterdaten und zeigt diese an.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862EC3AB-50E5-4B34-8FA5-57E68AA237AF}"/>
              </a:ext>
            </a:extLst>
          </p:cNvPr>
          <p:cNvSpPr txBox="1">
            <a:spLocks/>
          </p:cNvSpPr>
          <p:nvPr/>
        </p:nvSpPr>
        <p:spPr>
          <a:xfrm>
            <a:off x="695325" y="2658093"/>
            <a:ext cx="5070475" cy="365327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de-DE" sz="1600" b="1" dirty="0"/>
              <a:t>Zugangstoken</a:t>
            </a:r>
          </a:p>
          <a:p>
            <a:pPr>
              <a:spcBef>
                <a:spcPts val="600"/>
              </a:spcBef>
            </a:pPr>
            <a:r>
              <a:rPr lang="de-DE" sz="1600" dirty="0"/>
              <a:t>Ermöglicht den Zugriff auf alle Projekte und Dateien des Nutzenden über die API</a:t>
            </a:r>
          </a:p>
          <a:p>
            <a:pPr>
              <a:spcBef>
                <a:spcPts val="600"/>
              </a:spcBef>
            </a:pPr>
            <a:endParaRPr lang="de-DE" sz="1600" dirty="0"/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de-DE" sz="1600" b="1" dirty="0" err="1"/>
              <a:t>Nutzendenpräferenzen</a:t>
            </a:r>
            <a:endParaRPr lang="de-DE" sz="1600" b="1" dirty="0"/>
          </a:p>
          <a:p>
            <a:pPr>
              <a:spcBef>
                <a:spcPts val="600"/>
              </a:spcBef>
            </a:pPr>
            <a:r>
              <a:rPr lang="de-DE" sz="1600" dirty="0"/>
              <a:t>Einstellung der bevorzugten Sprache (deutsch oder englisch)</a:t>
            </a:r>
          </a:p>
          <a:p>
            <a:pPr>
              <a:spcBef>
                <a:spcPts val="600"/>
              </a:spcBef>
            </a:pPr>
            <a:endParaRPr lang="de-DE" sz="1600" dirty="0"/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de-DE" sz="1600" b="1" dirty="0"/>
              <a:t>Verbundene Konten</a:t>
            </a:r>
          </a:p>
          <a:p>
            <a:pPr>
              <a:spcBef>
                <a:spcPts val="600"/>
              </a:spcBef>
            </a:pPr>
            <a:r>
              <a:rPr lang="de-DE" sz="1600" dirty="0"/>
              <a:t>Verbindung des SSO-Kontos mit der ORCiD möglich und empfehlenswert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93C61BBC-B6B5-424F-85AD-7B3310078DB8}"/>
              </a:ext>
            </a:extLst>
          </p:cNvPr>
          <p:cNvSpPr txBox="1">
            <a:spLocks/>
          </p:cNvSpPr>
          <p:nvPr/>
        </p:nvSpPr>
        <p:spPr>
          <a:xfrm>
            <a:off x="6276866" y="3038523"/>
            <a:ext cx="407871" cy="5878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3600" dirty="0">
                <a:solidFill>
                  <a:srgbClr val="FFC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546749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2DDD7C-CC19-4CCA-A263-E512344B7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Disziplinen in Coscine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3EDEC911-FADB-4A54-84E5-FBBF879E1A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513489"/>
            <a:ext cx="9949929" cy="1159751"/>
          </a:xfrm>
        </p:spPr>
        <p:txBody>
          <a:bodyPr>
            <a:noAutofit/>
          </a:bodyPr>
          <a:lstStyle/>
          <a:p>
            <a:r>
              <a:rPr lang="de-DE" sz="1600" dirty="0"/>
              <a:t>Die Disziplinen finden Sie in der DFG-Fachsystematik in der Spalte „Fachkollegium“ wieder</a:t>
            </a:r>
          </a:p>
          <a:p>
            <a:r>
              <a:rPr lang="de-DE" sz="1600" dirty="0">
                <a:hlinkClick r:id="rId2"/>
              </a:rPr>
              <a:t>DFG-Fachsystematik</a:t>
            </a:r>
            <a:r>
              <a:rPr lang="de-DE" sz="1600" dirty="0"/>
              <a:t>: Diese Übersicht hilft Ihnen, die passende Disziplin zu finden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0D45E35-9640-446C-AA62-2324B1F85F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173" y="2791101"/>
            <a:ext cx="9949930" cy="2787320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0447D2C-CAD1-43AE-8906-C9A1C1B32B04}"/>
              </a:ext>
            </a:extLst>
          </p:cNvPr>
          <p:cNvSpPr/>
          <p:nvPr/>
        </p:nvSpPr>
        <p:spPr>
          <a:xfrm>
            <a:off x="5753231" y="2673240"/>
            <a:ext cx="1888652" cy="2998355"/>
          </a:xfrm>
          <a:prstGeom prst="rect">
            <a:avLst/>
          </a:prstGeom>
          <a:solidFill>
            <a:srgbClr val="00827F">
              <a:alpha val="40000"/>
            </a:srgbClr>
          </a:solidFill>
          <a:ln w="38100">
            <a:solidFill>
              <a:srgbClr val="0082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7146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0A39CB4D-EBCF-4D16-8844-0A4D3316CE6C}"/>
              </a:ext>
            </a:extLst>
          </p:cNvPr>
          <p:cNvSpPr/>
          <p:nvPr/>
        </p:nvSpPr>
        <p:spPr>
          <a:xfrm>
            <a:off x="887103" y="2092591"/>
            <a:ext cx="204717" cy="2002049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342FF164-406B-4544-908B-C1B68CA26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7091" y="3093615"/>
            <a:ext cx="7458545" cy="1260836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de-DE" sz="1600" dirty="0"/>
              <a:t>Melden Sie sich bei Coscine über SSO (Login per Institution) an. </a:t>
            </a:r>
          </a:p>
          <a:p>
            <a:pPr>
              <a:spcAft>
                <a:spcPts val="1200"/>
              </a:spcAft>
            </a:pPr>
            <a:r>
              <a:rPr lang="de-DE" sz="1600" dirty="0"/>
              <a:t>Fügen Sie eine Disziplin in Ihren Profileinstellungen hinzu.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B2040FC5-468B-4320-A9CA-8E6A3D031C4D}"/>
              </a:ext>
            </a:extLst>
          </p:cNvPr>
          <p:cNvSpPr txBox="1">
            <a:spLocks/>
          </p:cNvSpPr>
          <p:nvPr/>
        </p:nvSpPr>
        <p:spPr>
          <a:xfrm>
            <a:off x="1467091" y="2352402"/>
            <a:ext cx="3878070" cy="520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de-DE" sz="2800" b="1" dirty="0">
                <a:latin typeface="Verdana" panose="020B0604030504040204" pitchFamily="34" charset="0"/>
                <a:ea typeface="Verdana" panose="020B0604030504040204" pitchFamily="34" charset="0"/>
              </a:rPr>
              <a:t>Übung 1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8B0D1ED-C6A2-4668-8416-37F94A0209F9}"/>
              </a:ext>
            </a:extLst>
          </p:cNvPr>
          <p:cNvSpPr/>
          <p:nvPr/>
        </p:nvSpPr>
        <p:spPr>
          <a:xfrm>
            <a:off x="1170267" y="2092590"/>
            <a:ext cx="54595" cy="2002049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2311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Projekt erstellen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EB38A4-7701-498B-ADCD-83E0007FD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513490"/>
            <a:ext cx="10801350" cy="63869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de-DE" sz="1600" b="1" dirty="0"/>
              <a:t>Konfiguration &amp; Metadaten des Projektes (1|2)</a:t>
            </a:r>
            <a:endParaRPr lang="de-DE" sz="1600" dirty="0"/>
          </a:p>
          <a:p>
            <a:pPr marL="0" indent="0">
              <a:lnSpc>
                <a:spcPct val="150000"/>
              </a:lnSpc>
              <a:buNone/>
            </a:pPr>
            <a:endParaRPr lang="de-DE" sz="1600" dirty="0"/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35748D9C-9D87-4887-A7DA-CC7AE6A5E5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670183"/>
              </p:ext>
            </p:extLst>
          </p:nvPr>
        </p:nvGraphicFramePr>
        <p:xfrm>
          <a:off x="827668" y="2329964"/>
          <a:ext cx="10800000" cy="3600003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867162">
                  <a:extLst>
                    <a:ext uri="{9D8B030D-6E8A-4147-A177-3AD203B41FA5}">
                      <a16:colId xmlns:a16="http://schemas.microsoft.com/office/drawing/2014/main" val="3579728180"/>
                    </a:ext>
                  </a:extLst>
                </a:gridCol>
                <a:gridCol w="6932838">
                  <a:extLst>
                    <a:ext uri="{9D8B030D-6E8A-4147-A177-3AD203B41FA5}">
                      <a16:colId xmlns:a16="http://schemas.microsoft.com/office/drawing/2014/main" val="33399798"/>
                    </a:ext>
                  </a:extLst>
                </a:gridCol>
              </a:tblGrid>
              <a:tr h="471429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Metadatenfeld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Beschreibung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210764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Projektname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Name des Projektes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556584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Anzeigename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Kurztitel des Projektes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416920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Projektbeschreibung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Kurze Erläuterung des Projektinhaltes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295619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Principal</a:t>
                      </a:r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Investigators (PI)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Projektleiter:innen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851442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Projektstart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Start des Projektes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54905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Projektende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(Voraussichtliches) Projektende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6626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1924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Projekt erstellen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EB38A4-7701-498B-ADCD-83E0007FD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513490"/>
            <a:ext cx="10801350" cy="53218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de-DE" sz="1600" b="1" dirty="0"/>
              <a:t>Konfiguration &amp; Metadaten des Projektes (2|2)</a:t>
            </a:r>
            <a:endParaRPr lang="de-DE" sz="1600" dirty="0"/>
          </a:p>
          <a:p>
            <a:pPr marL="0" indent="0">
              <a:lnSpc>
                <a:spcPct val="150000"/>
              </a:lnSpc>
              <a:buNone/>
            </a:pPr>
            <a:endParaRPr lang="de-DE" dirty="0"/>
          </a:p>
        </p:txBody>
      </p:sp>
      <p:graphicFrame>
        <p:nvGraphicFramePr>
          <p:cNvPr id="8" name="Tabelle 4">
            <a:extLst>
              <a:ext uri="{FF2B5EF4-FFF2-40B4-BE49-F238E27FC236}">
                <a16:creationId xmlns:a16="http://schemas.microsoft.com/office/drawing/2014/main" id="{BA852921-2A9E-4AAA-82E4-A2607ACC33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164922"/>
              </p:ext>
            </p:extLst>
          </p:nvPr>
        </p:nvGraphicFramePr>
        <p:xfrm>
          <a:off x="827668" y="2329964"/>
          <a:ext cx="10800000" cy="3681636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966410">
                  <a:extLst>
                    <a:ext uri="{9D8B030D-6E8A-4147-A177-3AD203B41FA5}">
                      <a16:colId xmlns:a16="http://schemas.microsoft.com/office/drawing/2014/main" val="3579728180"/>
                    </a:ext>
                  </a:extLst>
                </a:gridCol>
                <a:gridCol w="7833590">
                  <a:extLst>
                    <a:ext uri="{9D8B030D-6E8A-4147-A177-3AD203B41FA5}">
                      <a16:colId xmlns:a16="http://schemas.microsoft.com/office/drawing/2014/main" val="33399798"/>
                    </a:ext>
                  </a:extLst>
                </a:gridCol>
              </a:tblGrid>
              <a:tr h="47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b="1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Metadatenfeld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Beschreibung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210764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Disziplin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buFont typeface="+mj-lt"/>
                        <a:buNone/>
                      </a:pP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Entspricht der 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  <a:hlinkClick r:id="rId3"/>
                        </a:rPr>
                        <a:t>DFG-Fachsystematik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(Mehrfachauswahl möglich)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556584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Teilnehmende Organisationen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buFont typeface="+mj-lt"/>
                        <a:buNone/>
                      </a:pP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Verfügbare Organisationen basieren auf 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  <a:hlinkClick r:id="rId4"/>
                        </a:rPr>
                        <a:t>ROR IDs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. Falls die Organisation nicht gelistet ist, kann sie manuell eingegeben werden.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416920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Projektschlagwörter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buFont typeface="+mj-lt"/>
                        <a:buNone/>
                      </a:pP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Zur besseren Einordnung und Suchbarkeit des Projektes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295619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Sichtbarkeit der Metadaten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buFont typeface="+mj-lt"/>
                        <a:buNone/>
                      </a:pP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Public: alle Nutzenden können die (Meta-)Daten in Coscine finden. </a:t>
                      </a:r>
                      <a:r>
                        <a:rPr lang="de-DE" sz="1600" u="sng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Kein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Zugriff auf die Daten. Anfrage zum Teilen der Daten möglich.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851442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b="1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GrantID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buFont typeface="+mj-lt"/>
                        <a:buNone/>
                      </a:pP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Förder-/Identifikationsnummer des Projektes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549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86655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Projekt erstellen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EB38A4-7701-498B-ADCD-83E0007FD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513490"/>
            <a:ext cx="8926347" cy="1915510"/>
          </a:xfrm>
        </p:spPr>
        <p:txBody>
          <a:bodyPr/>
          <a:lstStyle/>
          <a:p>
            <a:pPr marL="0" indent="0">
              <a:buNone/>
            </a:pPr>
            <a:r>
              <a:rPr lang="de-DE" sz="1600" b="1" dirty="0"/>
              <a:t>Sub-Projekte</a:t>
            </a:r>
          </a:p>
          <a:p>
            <a:r>
              <a:rPr lang="de-DE" sz="1600" dirty="0"/>
              <a:t>Erstellung identisch zu Hauptprojekt</a:t>
            </a:r>
          </a:p>
          <a:p>
            <a:r>
              <a:rPr lang="de-DE" sz="1600" dirty="0"/>
              <a:t>Eigenständiges Projekt mit eigenen Projektmetadaten und Mitgliedern</a:t>
            </a:r>
          </a:p>
          <a:p>
            <a:r>
              <a:rPr lang="de-DE" sz="1600" dirty="0"/>
              <a:t>Zugehörigkeit zu einem Hauptprojekt</a:t>
            </a:r>
          </a:p>
          <a:p>
            <a:pPr marL="0" indent="0">
              <a:buNone/>
            </a:pPr>
            <a:endParaRPr lang="de-DE" sz="160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BFA80C3D-ADAE-4B67-9A8B-57BF37C41109}"/>
              </a:ext>
            </a:extLst>
          </p:cNvPr>
          <p:cNvSpPr txBox="1">
            <a:spLocks/>
          </p:cNvSpPr>
          <p:nvPr/>
        </p:nvSpPr>
        <p:spPr>
          <a:xfrm>
            <a:off x="695324" y="3626770"/>
            <a:ext cx="10067501" cy="225248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1600" b="1" dirty="0"/>
              <a:t>Projekteinstellungen verwalten</a:t>
            </a:r>
          </a:p>
          <a:p>
            <a:r>
              <a:rPr lang="de-DE" sz="1600" dirty="0"/>
              <a:t>Projektmetadaten können angepasst werden</a:t>
            </a:r>
          </a:p>
          <a:p>
            <a:r>
              <a:rPr lang="de-DE" sz="1600" dirty="0"/>
              <a:t>Mitglieder und Rechtemanagement (siehe Kapitel „Rechtemanagement“)</a:t>
            </a:r>
          </a:p>
          <a:p>
            <a:r>
              <a:rPr lang="de-DE" sz="1600" dirty="0" err="1"/>
              <a:t>Quota</a:t>
            </a:r>
            <a:r>
              <a:rPr lang="de-DE" sz="1600" dirty="0"/>
              <a:t> verwalten: Speicherplatz der jeweiligen Ressourcentypen kann angepasst werden. Außerdem kann mehr Speicher angefordert werden.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sz="1600" dirty="0"/>
          </a:p>
          <a:p>
            <a:pPr marL="0" indent="0">
              <a:buFont typeface="Arial" panose="020B0604020202020204" pitchFamily="34" charset="0"/>
              <a:buNone/>
            </a:pP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161312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0A39CB4D-EBCF-4D16-8844-0A4D3316CE6C}"/>
              </a:ext>
            </a:extLst>
          </p:cNvPr>
          <p:cNvSpPr/>
          <p:nvPr/>
        </p:nvSpPr>
        <p:spPr>
          <a:xfrm>
            <a:off x="900753" y="980314"/>
            <a:ext cx="204717" cy="2002049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342FF164-406B-4544-908B-C1B68CA26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0741" y="1844357"/>
            <a:ext cx="8277397" cy="1260836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de-DE" sz="1600" dirty="0"/>
              <a:t>Erstellen Sie ein eigenes Projekt in Coscine.</a:t>
            </a:r>
          </a:p>
          <a:p>
            <a:pPr>
              <a:spcAft>
                <a:spcPts val="1200"/>
              </a:spcAft>
            </a:pPr>
            <a:r>
              <a:rPr lang="de-DE" sz="1600" dirty="0"/>
              <a:t>Verwenden Sie die Projektmetadaten aus dem Dokument zum Use Case.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B2040FC5-468B-4320-A9CA-8E6A3D031C4D}"/>
              </a:ext>
            </a:extLst>
          </p:cNvPr>
          <p:cNvSpPr txBox="1">
            <a:spLocks/>
          </p:cNvSpPr>
          <p:nvPr/>
        </p:nvSpPr>
        <p:spPr>
          <a:xfrm>
            <a:off x="1480741" y="1103144"/>
            <a:ext cx="3878070" cy="520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de-DE" sz="2800" b="1" dirty="0">
                <a:latin typeface="Verdana" panose="020B0604030504040204" pitchFamily="34" charset="0"/>
                <a:ea typeface="Verdana" panose="020B0604030504040204" pitchFamily="34" charset="0"/>
              </a:rPr>
              <a:t>Übung 2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8B0D1ED-C6A2-4668-8416-37F94A0209F9}"/>
              </a:ext>
            </a:extLst>
          </p:cNvPr>
          <p:cNvSpPr/>
          <p:nvPr/>
        </p:nvSpPr>
        <p:spPr>
          <a:xfrm>
            <a:off x="1183917" y="980313"/>
            <a:ext cx="54595" cy="2002049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A56CA22-18B6-480D-9A4D-8588333FBAC8}"/>
              </a:ext>
            </a:extLst>
          </p:cNvPr>
          <p:cNvSpPr txBox="1">
            <a:spLocks/>
          </p:cNvSpPr>
          <p:nvPr/>
        </p:nvSpPr>
        <p:spPr>
          <a:xfrm>
            <a:off x="3230193" y="4485223"/>
            <a:ext cx="7956609" cy="12608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1600" b="1" dirty="0">
                <a:solidFill>
                  <a:srgbClr val="00827F"/>
                </a:solidFill>
              </a:rPr>
              <a:t>Verkehrsanalyse und -optimierung im Aachener Verkehrsverbund</a:t>
            </a:r>
          </a:p>
          <a:p>
            <a:r>
              <a:rPr lang="de-DE" sz="1600" dirty="0">
                <a:solidFill>
                  <a:srgbClr val="00827F"/>
                </a:solidFill>
              </a:rPr>
              <a:t>Veröffentlichter Datensatz des AVV als Grundlage</a:t>
            </a:r>
          </a:p>
          <a:p>
            <a:r>
              <a:rPr lang="de-DE" sz="1600" dirty="0">
                <a:solidFill>
                  <a:srgbClr val="00827F"/>
                </a:solidFill>
              </a:rPr>
              <a:t>Haltestellen in der </a:t>
            </a:r>
            <a:r>
              <a:rPr lang="de-DE" sz="1600" dirty="0" err="1">
                <a:solidFill>
                  <a:srgbClr val="00827F"/>
                </a:solidFill>
              </a:rPr>
              <a:t>StädteRegion</a:t>
            </a:r>
            <a:r>
              <a:rPr lang="de-DE" sz="1600" dirty="0">
                <a:solidFill>
                  <a:srgbClr val="00827F"/>
                </a:solidFill>
              </a:rPr>
              <a:t> Aachen, Kreis Düren, Kreis Heinsberg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929F0C0-9E48-451F-AAC2-8F72AC4C49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753" y="3875965"/>
            <a:ext cx="2134525" cy="1742639"/>
          </a:xfrm>
          <a:prstGeom prst="rect">
            <a:avLst/>
          </a:prstGeom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6015A227-8968-4C34-80D5-B2DDE38358C8}"/>
              </a:ext>
            </a:extLst>
          </p:cNvPr>
          <p:cNvSpPr txBox="1">
            <a:spLocks/>
          </p:cNvSpPr>
          <p:nvPr/>
        </p:nvSpPr>
        <p:spPr>
          <a:xfrm>
            <a:off x="3230192" y="3835021"/>
            <a:ext cx="3878070" cy="520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de-DE" sz="2800" b="1" dirty="0">
                <a:solidFill>
                  <a:srgbClr val="00827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 Case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87A4A5E-FD93-4C57-AE9D-3600C53FB1B2}"/>
              </a:ext>
            </a:extLst>
          </p:cNvPr>
          <p:cNvSpPr txBox="1"/>
          <p:nvPr/>
        </p:nvSpPr>
        <p:spPr>
          <a:xfrm>
            <a:off x="10792795" y="6607686"/>
            <a:ext cx="1407760" cy="221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Quelle: Pixabay.com</a:t>
            </a:r>
          </a:p>
        </p:txBody>
      </p:sp>
    </p:spTree>
    <p:extLst>
      <p:ext uri="{BB962C8B-B14F-4D97-AF65-F5344CB8AC3E}">
        <p14:creationId xmlns:p14="http://schemas.microsoft.com/office/powerpoint/2010/main" val="15324129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4912C1-734D-46B9-8555-4EF5A5C6E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0426" y="3940831"/>
            <a:ext cx="1611146" cy="532183"/>
          </a:xfrm>
        </p:spPr>
        <p:txBody>
          <a:bodyPr/>
          <a:lstStyle/>
          <a:p>
            <a:r>
              <a:rPr lang="de-DE" dirty="0"/>
              <a:t>PAUSE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54E35EC-B296-4205-8C39-0A3C459EAF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355" y="2501104"/>
            <a:ext cx="1255289" cy="1255289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AA76C05-4A22-46AE-ACCF-8B758F236B6F}"/>
              </a:ext>
            </a:extLst>
          </p:cNvPr>
          <p:cNvSpPr txBox="1"/>
          <p:nvPr/>
        </p:nvSpPr>
        <p:spPr>
          <a:xfrm>
            <a:off x="10355381" y="6492874"/>
            <a:ext cx="18366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Icon: flaticon.com | </a:t>
            </a:r>
            <a:r>
              <a:rPr lang="de-DE" sz="800" dirty="0" err="1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freepik</a:t>
            </a:r>
            <a:endParaRPr lang="de-DE" sz="800" dirty="0">
              <a:solidFill>
                <a:schemeClr val="bg1">
                  <a:lumMod val="6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6046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Ressource erstellen</a:t>
            </a:r>
          </a:p>
        </p:txBody>
      </p:sp>
      <p:graphicFrame>
        <p:nvGraphicFramePr>
          <p:cNvPr id="12" name="Tabelle 4">
            <a:extLst>
              <a:ext uri="{FF2B5EF4-FFF2-40B4-BE49-F238E27FC236}">
                <a16:creationId xmlns:a16="http://schemas.microsoft.com/office/drawing/2014/main" id="{82528B47-139C-4DAB-8A4C-F822ACDD33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917057"/>
              </p:ext>
            </p:extLst>
          </p:nvPr>
        </p:nvGraphicFramePr>
        <p:xfrm>
          <a:off x="767098" y="1628996"/>
          <a:ext cx="10800000" cy="4586229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508365">
                  <a:extLst>
                    <a:ext uri="{9D8B030D-6E8A-4147-A177-3AD203B41FA5}">
                      <a16:colId xmlns:a16="http://schemas.microsoft.com/office/drawing/2014/main" val="3579728180"/>
                    </a:ext>
                  </a:extLst>
                </a:gridCol>
                <a:gridCol w="8291635">
                  <a:extLst>
                    <a:ext uri="{9D8B030D-6E8A-4147-A177-3AD203B41FA5}">
                      <a16:colId xmlns:a16="http://schemas.microsoft.com/office/drawing/2014/main" val="33399798"/>
                    </a:ext>
                  </a:extLst>
                </a:gridCol>
              </a:tblGrid>
              <a:tr h="47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Ressourcentyp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Beschreibung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210764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b="1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GitLab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Sie können ein </a:t>
                      </a:r>
                      <a:r>
                        <a:rPr lang="de-DE" sz="16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GitLab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-Projekt mit Coscine verknüpfen und so alle Dateien, die im </a:t>
                      </a:r>
                      <a:r>
                        <a:rPr lang="de-DE" sz="16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GitLab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Projekt liegen, in Coscine mit Metadaten beschreiben. Die Daten verbleiben weiterhin in </a:t>
                      </a:r>
                      <a:r>
                        <a:rPr lang="de-DE" sz="16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GitLab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, die Metadaten werden in </a:t>
                      </a:r>
                      <a:r>
                        <a:rPr lang="de-DE" sz="16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Coscine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gespeichert.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556584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b="1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LinkedData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Sie können Dateien, die an einem anderen Speicherort liegen, mit einem persistenten Link in </a:t>
                      </a:r>
                      <a:r>
                        <a:rPr lang="de-DE" sz="16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Coscine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verknüpfen und dort die Dateien mit Metadaten beschreiben. Auch hier bleiben die Daten am ursprünglichen Speicherort.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416920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RDS-S3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S3-Ressource des Research Data Storage (RDS). Für die S3-Ressource muss ein Antrag gestellt werden. Es sind bis zu 125 TB Speicherplatz möglich. Zugriff erfolgt über Webinterface, API oder S3-Client.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295619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RDS-Web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Web-Ressource des RDS. Bis zu 100 GB Speicherplatz ist kein Antrag erforderlich. Auf Antrag auch mehr Speicherplatz möglich. Zugriff nur über Webinterface oder API.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851442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RDS-WORM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Daten können nach dem Speichern nicht mehr gelöscht oder verändert werden (Write </a:t>
                      </a:r>
                      <a:r>
                        <a:rPr lang="de-DE" sz="16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Once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Read Many). Für die WORM-Ressource muss ein Antrag gestellt werden. Es sind bis zu 125 TB Speicherplatz möglich.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549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7026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9D7C9711-B295-41FA-81CF-0F8914F046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14" r="17422"/>
          <a:stretch/>
        </p:blipFill>
        <p:spPr>
          <a:xfrm>
            <a:off x="-903933" y="-7577"/>
            <a:ext cx="3734108" cy="6860454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7AFCF8D7-600A-497E-A437-0C294C63616E}"/>
              </a:ext>
            </a:extLst>
          </p:cNvPr>
          <p:cNvSpPr txBox="1"/>
          <p:nvPr/>
        </p:nvSpPr>
        <p:spPr>
          <a:xfrm>
            <a:off x="-15297" y="6590035"/>
            <a:ext cx="341164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Quelle: Pixabay.com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95E4C2C-5830-4394-92F4-E50A671BA969}"/>
              </a:ext>
            </a:extLst>
          </p:cNvPr>
          <p:cNvSpPr/>
          <p:nvPr/>
        </p:nvSpPr>
        <p:spPr>
          <a:xfrm>
            <a:off x="1672814" y="640434"/>
            <a:ext cx="2314721" cy="708931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BDCB06-00A5-48E1-9400-E69B228ED52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60977" y="763804"/>
            <a:ext cx="1776341" cy="520246"/>
          </a:xfrm>
          <a:prstGeom prst="rect">
            <a:avLst/>
          </a:prstGeom>
        </p:spPr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Agenda</a:t>
            </a:r>
          </a:p>
        </p:txBody>
      </p: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BD94A25E-1A86-4C93-A202-24AE3FEC0B12}"/>
              </a:ext>
            </a:extLst>
          </p:cNvPr>
          <p:cNvSpPr txBox="1">
            <a:spLocks/>
          </p:cNvSpPr>
          <p:nvPr/>
        </p:nvSpPr>
        <p:spPr>
          <a:xfrm>
            <a:off x="3488298" y="2024310"/>
            <a:ext cx="3509749" cy="333548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de-DE" sz="1600" b="1" dirty="0">
                <a:solidFill>
                  <a:srgbClr val="00827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01</a:t>
            </a:r>
            <a:r>
              <a:rPr lang="de-DE" sz="1600" b="1" dirty="0">
                <a:latin typeface="Verdana" panose="020B0604030504040204" pitchFamily="34" charset="0"/>
                <a:ea typeface="Verdana" panose="020B0604030504040204" pitchFamily="34" charset="0"/>
              </a:rPr>
              <a:t>    Vorstellung</a:t>
            </a:r>
          </a:p>
          <a:p>
            <a:pPr marL="0"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de-DE" sz="1600" b="1" dirty="0">
                <a:solidFill>
                  <a:srgbClr val="00827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02</a:t>
            </a:r>
            <a:r>
              <a:rPr lang="de-DE" sz="1600" b="1" dirty="0">
                <a:latin typeface="Verdana" panose="020B0604030504040204" pitchFamily="34" charset="0"/>
                <a:ea typeface="Verdana" panose="020B0604030504040204" pitchFamily="34" charset="0"/>
              </a:rPr>
              <a:t>    Thematischer Einstieg</a:t>
            </a:r>
          </a:p>
          <a:p>
            <a:pPr marL="0"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de-DE" sz="1600" b="1" dirty="0">
                <a:solidFill>
                  <a:srgbClr val="00827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03</a:t>
            </a:r>
            <a:r>
              <a:rPr lang="de-DE" sz="1600" b="1" dirty="0">
                <a:latin typeface="Verdana" panose="020B0604030504040204" pitchFamily="34" charset="0"/>
                <a:ea typeface="Verdana" panose="020B0604030504040204" pitchFamily="34" charset="0"/>
              </a:rPr>
              <a:t>    Demonstration &amp; Übung</a:t>
            </a:r>
          </a:p>
          <a:p>
            <a:pPr marL="0"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de-DE" sz="1600" b="1" dirty="0">
                <a:solidFill>
                  <a:srgbClr val="00827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04</a:t>
            </a:r>
            <a:r>
              <a:rPr lang="de-DE" sz="1600" b="1" dirty="0">
                <a:latin typeface="Verdana" panose="020B0604030504040204" pitchFamily="34" charset="0"/>
                <a:ea typeface="Verdana" panose="020B0604030504040204" pitchFamily="34" charset="0"/>
              </a:rPr>
              <a:t>    Diskussion</a:t>
            </a:r>
          </a:p>
          <a:p>
            <a:pPr marL="0"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de-DE" sz="1600" b="1" dirty="0">
                <a:solidFill>
                  <a:srgbClr val="00827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05</a:t>
            </a:r>
            <a:r>
              <a:rPr lang="de-DE" sz="1600" b="1" dirty="0">
                <a:latin typeface="Verdana" panose="020B0604030504040204" pitchFamily="34" charset="0"/>
                <a:ea typeface="Verdana" panose="020B0604030504040204" pitchFamily="34" charset="0"/>
              </a:rPr>
              <a:t>    Feedback</a:t>
            </a:r>
          </a:p>
        </p:txBody>
      </p:sp>
    </p:spTree>
    <p:extLst>
      <p:ext uri="{BB962C8B-B14F-4D97-AF65-F5344CB8AC3E}">
        <p14:creationId xmlns:p14="http://schemas.microsoft.com/office/powerpoint/2010/main" val="36493168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Ressource erstellen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EB38A4-7701-498B-ADCD-83E0007FD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3" y="1513490"/>
            <a:ext cx="7392767" cy="2185054"/>
          </a:xfrm>
        </p:spPr>
        <p:txBody>
          <a:bodyPr/>
          <a:lstStyle/>
          <a:p>
            <a:pPr marL="0" indent="0">
              <a:buNone/>
            </a:pPr>
            <a:r>
              <a:rPr lang="de-DE" sz="1600" b="1" dirty="0"/>
              <a:t>Metadatenprofil auswählen</a:t>
            </a:r>
          </a:p>
          <a:p>
            <a:r>
              <a:rPr lang="de-DE" sz="1600" dirty="0"/>
              <a:t>Das Metadatenprofil bestimmt die Eingabefelder für die Metadaten (z.B. </a:t>
            </a:r>
            <a:r>
              <a:rPr lang="de-DE" sz="1600" dirty="0" err="1"/>
              <a:t>Ersteller:in</a:t>
            </a:r>
            <a:r>
              <a:rPr lang="de-DE" sz="1600" dirty="0"/>
              <a:t>, Erhebungsmethode, Datentyp, Lizenz…)</a:t>
            </a:r>
          </a:p>
          <a:p>
            <a:r>
              <a:rPr lang="de-DE" sz="1600" dirty="0"/>
              <a:t>Einige Profile und Standards sind in Coscine bereits vorgegeben (z.B. BASE oder </a:t>
            </a:r>
            <a:r>
              <a:rPr lang="de-DE" sz="1600" dirty="0" err="1"/>
              <a:t>EngMeta</a:t>
            </a:r>
            <a:r>
              <a:rPr lang="de-DE" sz="1600" dirty="0"/>
              <a:t>)</a:t>
            </a:r>
          </a:p>
          <a:p>
            <a:r>
              <a:rPr lang="de-DE" sz="1600" dirty="0"/>
              <a:t>Eigene Metadatenprofile können erstellt und beantragt werden</a:t>
            </a: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7A512092-D564-4866-88A4-6C05BEEBFFD8}"/>
              </a:ext>
            </a:extLst>
          </p:cNvPr>
          <p:cNvGrpSpPr/>
          <p:nvPr/>
        </p:nvGrpSpPr>
        <p:grpSpPr>
          <a:xfrm>
            <a:off x="8529017" y="1603713"/>
            <a:ext cx="2819926" cy="4553893"/>
            <a:chOff x="8205074" y="1498431"/>
            <a:chExt cx="2819926" cy="4553893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A1102396-85AE-4C7E-A445-FE84557DDD44}"/>
                </a:ext>
              </a:extLst>
            </p:cNvPr>
            <p:cNvSpPr/>
            <p:nvPr/>
          </p:nvSpPr>
          <p:spPr>
            <a:xfrm>
              <a:off x="8205074" y="2616774"/>
              <a:ext cx="2819926" cy="3435550"/>
            </a:xfrm>
            <a:prstGeom prst="rect">
              <a:avLst/>
            </a:prstGeom>
            <a:solidFill>
              <a:srgbClr val="00827F">
                <a:alpha val="18000"/>
              </a:srgbClr>
            </a:solidFill>
            <a:ln w="19050">
              <a:solidFill>
                <a:srgbClr val="00B1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F00A163C-4649-4129-81FC-E127DFF78368}"/>
                </a:ext>
              </a:extLst>
            </p:cNvPr>
            <p:cNvSpPr/>
            <p:nvPr/>
          </p:nvSpPr>
          <p:spPr>
            <a:xfrm>
              <a:off x="8972241" y="2713896"/>
              <a:ext cx="1952368" cy="654908"/>
            </a:xfrm>
            <a:prstGeom prst="rect">
              <a:avLst/>
            </a:prstGeom>
            <a:solidFill>
              <a:srgbClr val="2526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Ressource X</a:t>
              </a: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3730C562-44BC-4C0F-AF17-CF2D1A54E61C}"/>
                </a:ext>
              </a:extLst>
            </p:cNvPr>
            <p:cNvSpPr txBox="1"/>
            <p:nvPr/>
          </p:nvSpPr>
          <p:spPr>
            <a:xfrm>
              <a:off x="8546963" y="5663540"/>
              <a:ext cx="22736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solidFill>
                    <a:srgbClr val="00B1AC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Metadatenprofil</a:t>
              </a:r>
            </a:p>
          </p:txBody>
        </p:sp>
        <p:cxnSp>
          <p:nvCxnSpPr>
            <p:cNvPr id="9" name="Verbinder: gewinkelt 8">
              <a:extLst>
                <a:ext uri="{FF2B5EF4-FFF2-40B4-BE49-F238E27FC236}">
                  <a16:creationId xmlns:a16="http://schemas.microsoft.com/office/drawing/2014/main" id="{816D851C-3DD3-4E4E-985D-FDED07339073}"/>
                </a:ext>
              </a:extLst>
            </p:cNvPr>
            <p:cNvCxnSpPr>
              <a:cxnSpLocks/>
              <a:stCxn id="7" idx="2"/>
              <a:endCxn id="11" idx="0"/>
            </p:cNvCxnSpPr>
            <p:nvPr/>
          </p:nvCxnSpPr>
          <p:spPr>
            <a:xfrm rot="5400000">
              <a:off x="9445692" y="3342257"/>
              <a:ext cx="476187" cy="529281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2526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Verbinder: gewinkelt 9">
              <a:extLst>
                <a:ext uri="{FF2B5EF4-FFF2-40B4-BE49-F238E27FC236}">
                  <a16:creationId xmlns:a16="http://schemas.microsoft.com/office/drawing/2014/main" id="{19652D6A-3434-453F-BE79-9A08CF59C42E}"/>
                </a:ext>
              </a:extLst>
            </p:cNvPr>
            <p:cNvCxnSpPr>
              <a:cxnSpLocks/>
              <a:endCxn id="12" idx="0"/>
            </p:cNvCxnSpPr>
            <p:nvPr/>
          </p:nvCxnSpPr>
          <p:spPr>
            <a:xfrm>
              <a:off x="9945161" y="3606897"/>
              <a:ext cx="532546" cy="238094"/>
            </a:xfrm>
            <a:prstGeom prst="bentConnector2">
              <a:avLst/>
            </a:prstGeom>
            <a:ln w="28575">
              <a:solidFill>
                <a:srgbClr val="2526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F584EA18-B83D-419C-81AD-104E1553766E}"/>
                </a:ext>
              </a:extLst>
            </p:cNvPr>
            <p:cNvSpPr/>
            <p:nvPr/>
          </p:nvSpPr>
          <p:spPr>
            <a:xfrm>
              <a:off x="8972241" y="3844991"/>
              <a:ext cx="893805" cy="44284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rgbClr val="00B1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Daten</a:t>
              </a: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20651083-A330-49BD-94BE-403FCE665887}"/>
                </a:ext>
              </a:extLst>
            </p:cNvPr>
            <p:cNvSpPr/>
            <p:nvPr/>
          </p:nvSpPr>
          <p:spPr>
            <a:xfrm>
              <a:off x="10030804" y="3844991"/>
              <a:ext cx="893805" cy="44284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rgbClr val="00B1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Daten</a:t>
              </a:r>
            </a:p>
          </p:txBody>
        </p:sp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35439A2C-341C-436F-A582-65F8F4F5D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93428" y="2706648"/>
              <a:ext cx="654908" cy="654908"/>
            </a:xfrm>
            <a:prstGeom prst="rect">
              <a:avLst/>
            </a:prstGeom>
          </p:spPr>
        </p:pic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8408A33C-C57D-44C9-A8E3-649D63935503}"/>
                </a:ext>
              </a:extLst>
            </p:cNvPr>
            <p:cNvGrpSpPr/>
            <p:nvPr/>
          </p:nvGrpSpPr>
          <p:grpSpPr>
            <a:xfrm>
              <a:off x="8504964" y="4137837"/>
              <a:ext cx="605037" cy="529815"/>
              <a:chOff x="6096000" y="4919656"/>
              <a:chExt cx="822611" cy="720339"/>
            </a:xfrm>
          </p:grpSpPr>
          <p:pic>
            <p:nvPicPr>
              <p:cNvPr id="15" name="Grafik 14">
                <a:extLst>
                  <a:ext uri="{FF2B5EF4-FFF2-40B4-BE49-F238E27FC236}">
                    <a16:creationId xmlns:a16="http://schemas.microsoft.com/office/drawing/2014/main" id="{93E5EC36-8796-421A-BEB1-70544AAB3C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86584" y="4919656"/>
                <a:ext cx="720339" cy="720339"/>
              </a:xfrm>
              <a:prstGeom prst="rect">
                <a:avLst/>
              </a:prstGeom>
            </p:spPr>
          </p:pic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BBFC91B6-8527-4660-A248-133555B1EE6E}"/>
                  </a:ext>
                </a:extLst>
              </p:cNvPr>
              <p:cNvSpPr txBox="1"/>
              <p:nvPr/>
            </p:nvSpPr>
            <p:spPr>
              <a:xfrm rot="18908863">
                <a:off x="6096000" y="5080728"/>
                <a:ext cx="822611" cy="460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8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Meta-daten</a:t>
                </a:r>
              </a:p>
            </p:txBody>
          </p:sp>
        </p:grpSp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6D06AA0F-4DE2-4022-8842-3EEC6076586C}"/>
                </a:ext>
              </a:extLst>
            </p:cNvPr>
            <p:cNvGrpSpPr/>
            <p:nvPr/>
          </p:nvGrpSpPr>
          <p:grpSpPr>
            <a:xfrm>
              <a:off x="9563527" y="4160676"/>
              <a:ext cx="605037" cy="529815"/>
              <a:chOff x="6096000" y="4919656"/>
              <a:chExt cx="822611" cy="720339"/>
            </a:xfrm>
          </p:grpSpPr>
          <p:pic>
            <p:nvPicPr>
              <p:cNvPr id="18" name="Grafik 17">
                <a:extLst>
                  <a:ext uri="{FF2B5EF4-FFF2-40B4-BE49-F238E27FC236}">
                    <a16:creationId xmlns:a16="http://schemas.microsoft.com/office/drawing/2014/main" id="{90BA88FE-4CB3-41BD-886B-F4C9DCD9D8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86584" y="4919656"/>
                <a:ext cx="720339" cy="720339"/>
              </a:xfrm>
              <a:prstGeom prst="rect">
                <a:avLst/>
              </a:prstGeom>
            </p:spPr>
          </p:pic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5E86D7D6-947F-4ED3-B9AC-652625BD14E2}"/>
                  </a:ext>
                </a:extLst>
              </p:cNvPr>
              <p:cNvSpPr txBox="1"/>
              <p:nvPr/>
            </p:nvSpPr>
            <p:spPr>
              <a:xfrm rot="18908863">
                <a:off x="6096000" y="5080728"/>
                <a:ext cx="822611" cy="460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8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Meta-daten</a:t>
                </a:r>
              </a:p>
            </p:txBody>
          </p:sp>
        </p:grp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3E335E9C-BFFC-4214-8093-291F9008E5A2}"/>
                </a:ext>
              </a:extLst>
            </p:cNvPr>
            <p:cNvSpPr/>
            <p:nvPr/>
          </p:nvSpPr>
          <p:spPr>
            <a:xfrm>
              <a:off x="8958159" y="1515104"/>
              <a:ext cx="1952368" cy="654908"/>
            </a:xfrm>
            <a:prstGeom prst="rect">
              <a:avLst/>
            </a:prstGeom>
            <a:solidFill>
              <a:srgbClr val="2526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Projekt</a:t>
              </a:r>
            </a:p>
          </p:txBody>
        </p: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D3D151A9-AC5F-4B09-A6A1-59434B3973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5209" y="1498431"/>
              <a:ext cx="692760" cy="692760"/>
            </a:xfrm>
            <a:prstGeom prst="rect">
              <a:avLst/>
            </a:prstGeom>
          </p:spPr>
        </p:pic>
        <p:cxnSp>
          <p:nvCxnSpPr>
            <p:cNvPr id="22" name="Gerader Verbinder 21">
              <a:extLst>
                <a:ext uri="{FF2B5EF4-FFF2-40B4-BE49-F238E27FC236}">
                  <a16:creationId xmlns:a16="http://schemas.microsoft.com/office/drawing/2014/main" id="{8C1F7696-3B1F-4740-ADE9-58511767F871}"/>
                </a:ext>
              </a:extLst>
            </p:cNvPr>
            <p:cNvCxnSpPr>
              <a:stCxn id="20" idx="2"/>
            </p:cNvCxnSpPr>
            <p:nvPr/>
          </p:nvCxnSpPr>
          <p:spPr>
            <a:xfrm>
              <a:off x="9934343" y="2170012"/>
              <a:ext cx="10818" cy="667311"/>
            </a:xfrm>
            <a:prstGeom prst="line">
              <a:avLst/>
            </a:prstGeom>
            <a:ln w="28575">
              <a:solidFill>
                <a:srgbClr val="2526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hteck 25">
            <a:extLst>
              <a:ext uri="{FF2B5EF4-FFF2-40B4-BE49-F238E27FC236}">
                <a16:creationId xmlns:a16="http://schemas.microsoft.com/office/drawing/2014/main" id="{B8D22232-10E3-4F9C-A38C-6B43E52FBC06}"/>
              </a:ext>
            </a:extLst>
          </p:cNvPr>
          <p:cNvSpPr/>
          <p:nvPr/>
        </p:nvSpPr>
        <p:spPr>
          <a:xfrm>
            <a:off x="-77169" y="3813445"/>
            <a:ext cx="5740990" cy="2344161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27" name="Inhaltsplatzhalter 2">
            <a:extLst>
              <a:ext uri="{FF2B5EF4-FFF2-40B4-BE49-F238E27FC236}">
                <a16:creationId xmlns:a16="http://schemas.microsoft.com/office/drawing/2014/main" id="{5788A3D7-D788-4012-A7EE-1749CC232FEE}"/>
              </a:ext>
            </a:extLst>
          </p:cNvPr>
          <p:cNvSpPr txBox="1">
            <a:spLocks/>
          </p:cNvSpPr>
          <p:nvPr/>
        </p:nvSpPr>
        <p:spPr>
          <a:xfrm>
            <a:off x="695324" y="4052761"/>
            <a:ext cx="4687082" cy="19718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>
                <a:solidFill>
                  <a:schemeClr val="bg1"/>
                </a:solidFill>
              </a:rPr>
              <a:t>Das ausgewählte </a:t>
            </a:r>
            <a:r>
              <a:rPr lang="de-DE" sz="1600" b="1" dirty="0">
                <a:solidFill>
                  <a:schemeClr val="bg1"/>
                </a:solidFill>
              </a:rPr>
              <a:t>Metadatenprofil</a:t>
            </a:r>
            <a:r>
              <a:rPr lang="de-DE" sz="1600" dirty="0">
                <a:solidFill>
                  <a:schemeClr val="bg1"/>
                </a:solidFill>
              </a:rPr>
              <a:t> kann im Nachgang nicht mehr geändert werden.</a:t>
            </a:r>
          </a:p>
          <a:p>
            <a:r>
              <a:rPr lang="de-DE" sz="1600" b="1" dirty="0">
                <a:solidFill>
                  <a:schemeClr val="bg1"/>
                </a:solidFill>
              </a:rPr>
              <a:t>Metadaten </a:t>
            </a:r>
            <a:r>
              <a:rPr lang="de-DE" sz="1600" dirty="0">
                <a:solidFill>
                  <a:schemeClr val="bg1"/>
                </a:solidFill>
              </a:rPr>
              <a:t>sind Informationen über Daten, Ressourcen oder Projekte. Sie machen Daten nachhaltig verständlich und durchsuchbar.</a:t>
            </a:r>
          </a:p>
          <a:p>
            <a:endParaRPr lang="de-DE" sz="1600" i="1" dirty="0">
              <a:solidFill>
                <a:schemeClr val="bg1"/>
              </a:solidFill>
            </a:endParaRPr>
          </a:p>
        </p:txBody>
      </p:sp>
      <p:sp>
        <p:nvSpPr>
          <p:cNvPr id="29" name="Inhaltsplatzhalter 2">
            <a:extLst>
              <a:ext uri="{FF2B5EF4-FFF2-40B4-BE49-F238E27FC236}">
                <a16:creationId xmlns:a16="http://schemas.microsoft.com/office/drawing/2014/main" id="{C7CC2E38-93CD-4B42-B5B3-074A6CB9CF6D}"/>
              </a:ext>
            </a:extLst>
          </p:cNvPr>
          <p:cNvSpPr txBox="1">
            <a:spLocks/>
          </p:cNvSpPr>
          <p:nvPr/>
        </p:nvSpPr>
        <p:spPr>
          <a:xfrm>
            <a:off x="5246710" y="3805253"/>
            <a:ext cx="407871" cy="5878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3600" dirty="0">
                <a:solidFill>
                  <a:srgbClr val="FFC000"/>
                </a:solidFill>
              </a:rPr>
              <a:t>!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DFC92618-339F-4037-AD34-4971FF995B8F}"/>
              </a:ext>
            </a:extLst>
          </p:cNvPr>
          <p:cNvSpPr txBox="1"/>
          <p:nvPr/>
        </p:nvSpPr>
        <p:spPr>
          <a:xfrm>
            <a:off x="10269104" y="6492875"/>
            <a:ext cx="19228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Icons: flaticon.com | </a:t>
            </a:r>
            <a:r>
              <a:rPr lang="de-DE" sz="800" dirty="0" err="1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freepik</a:t>
            </a:r>
            <a:endParaRPr lang="de-DE" sz="800" dirty="0">
              <a:solidFill>
                <a:schemeClr val="bg1">
                  <a:lumMod val="6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2793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Ressource erstellen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EB38A4-7701-498B-ADCD-83E0007FD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513490"/>
            <a:ext cx="10801350" cy="445939"/>
          </a:xfrm>
        </p:spPr>
        <p:txBody>
          <a:bodyPr/>
          <a:lstStyle/>
          <a:p>
            <a:pPr marL="0" indent="0">
              <a:buNone/>
            </a:pPr>
            <a:r>
              <a:rPr lang="de-DE" sz="1600" b="1" dirty="0"/>
              <a:t>Metadaten der Ressource (1|2)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2A20BE6F-E262-49D7-BE70-C1F4F1EE9A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076193"/>
              </p:ext>
            </p:extLst>
          </p:nvPr>
        </p:nvGraphicFramePr>
        <p:xfrm>
          <a:off x="789473" y="2198759"/>
          <a:ext cx="10800000" cy="2614836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388946">
                  <a:extLst>
                    <a:ext uri="{9D8B030D-6E8A-4147-A177-3AD203B41FA5}">
                      <a16:colId xmlns:a16="http://schemas.microsoft.com/office/drawing/2014/main" val="3579728180"/>
                    </a:ext>
                  </a:extLst>
                </a:gridCol>
                <a:gridCol w="7411054">
                  <a:extLst>
                    <a:ext uri="{9D8B030D-6E8A-4147-A177-3AD203B41FA5}">
                      <a16:colId xmlns:a16="http://schemas.microsoft.com/office/drawing/2014/main" val="33399798"/>
                    </a:ext>
                  </a:extLst>
                </a:gridCol>
              </a:tblGrid>
              <a:tr h="471429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Metadatenfeld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Beschreibung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210764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Ressourcenname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Eindeutiger Name der Ressource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556584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Anzeigename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Kurzer Anzeigename der Ressource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416920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Ressourcenbeschreibung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Beschreibung von Inhalt und Zweck der Ressource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295619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Disziplin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Disziplinzugehörigkeit nach 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  <a:hlinkClick r:id="rId2"/>
                        </a:rPr>
                        <a:t>DFG-Fachsystematik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(Mehrfachauswahl möglich)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851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1822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Ressource erstellen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EB38A4-7701-498B-ADCD-83E0007FD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513490"/>
            <a:ext cx="10801350" cy="445939"/>
          </a:xfrm>
        </p:spPr>
        <p:txBody>
          <a:bodyPr/>
          <a:lstStyle/>
          <a:p>
            <a:pPr marL="0" indent="0">
              <a:buNone/>
            </a:pPr>
            <a:r>
              <a:rPr lang="de-DE" sz="1600" b="1" dirty="0"/>
              <a:t>Metadaten der Ressource (2|2)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2A20BE6F-E262-49D7-BE70-C1F4F1EE9A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561531"/>
              </p:ext>
            </p:extLst>
          </p:nvPr>
        </p:nvGraphicFramePr>
        <p:xfrm>
          <a:off x="789473" y="2198759"/>
          <a:ext cx="10800000" cy="3461738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209321">
                  <a:extLst>
                    <a:ext uri="{9D8B030D-6E8A-4147-A177-3AD203B41FA5}">
                      <a16:colId xmlns:a16="http://schemas.microsoft.com/office/drawing/2014/main" val="3579728180"/>
                    </a:ext>
                  </a:extLst>
                </a:gridCol>
                <a:gridCol w="7590679">
                  <a:extLst>
                    <a:ext uri="{9D8B030D-6E8A-4147-A177-3AD203B41FA5}">
                      <a16:colId xmlns:a16="http://schemas.microsoft.com/office/drawing/2014/main" val="33399798"/>
                    </a:ext>
                  </a:extLst>
                </a:gridCol>
              </a:tblGrid>
              <a:tr h="471429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Metadatenfeld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Beschreibung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210764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Ressourcenschlagwörter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Zur besseren Einordnung und Suchbarkeit der Ressource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54905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Sichtbarkeit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Bei der Einstellung „</a:t>
                      </a:r>
                      <a:r>
                        <a:rPr lang="de-DE" sz="16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public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“ können alle Nutzenden von Coscine die (Meta-)Daten finden. Sie haben </a:t>
                      </a:r>
                      <a:r>
                        <a:rPr lang="de-DE" sz="1600" u="sng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keinen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Zugriff auf die Daten selbst, können Sie jedoch bei Interesse kontaktieren.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6626326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Lizenz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Für alle Dateien der Ressource kann eine Lizenz ausgewählt werden. Für Forschungsdaten werden die Creative Commons Lizenzen (CC-Lizenzen) empfohlen. Weitere Infos finden Sie auf 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  <a:hlinkClick r:id="rId3"/>
                        </a:rPr>
                        <a:t>forschungsdaten.info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60575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Interne Regeln zur Nachnutzung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Besondere Regeln und Informationen zur Nachnutzung der Dateien innerhalb der Organisation (z.B. Wie soll mit den Daten umgegangen werden, wenn der/die </a:t>
                      </a:r>
                      <a:r>
                        <a:rPr lang="de-DE" sz="16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Projektleiter:in</a:t>
                      </a:r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nicht mehr da ist?)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000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99198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0A39CB4D-EBCF-4D16-8844-0A4D3316CE6C}"/>
              </a:ext>
            </a:extLst>
          </p:cNvPr>
          <p:cNvSpPr/>
          <p:nvPr/>
        </p:nvSpPr>
        <p:spPr>
          <a:xfrm>
            <a:off x="887104" y="2120390"/>
            <a:ext cx="232012" cy="2265715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342FF164-406B-4544-908B-C1B68CA26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7092" y="2847955"/>
            <a:ext cx="9168824" cy="1956056"/>
          </a:xfrm>
        </p:spPr>
        <p:txBody>
          <a:bodyPr/>
          <a:lstStyle/>
          <a:p>
            <a:r>
              <a:rPr lang="de-DE" dirty="0"/>
              <a:t>Erstellen Sie in Ihrem Projekt eine Ressource vom Typ „RDS-Web“. </a:t>
            </a:r>
          </a:p>
          <a:p>
            <a:r>
              <a:rPr lang="de-DE" dirty="0"/>
              <a:t>Verwenden Sie das Metadatenprofil „Base Profile“. </a:t>
            </a:r>
          </a:p>
          <a:p>
            <a:r>
              <a:rPr lang="de-DE" dirty="0"/>
              <a:t>Die Metadaten der Ressource können Sie dem Dokument zum Use Case entnehmen.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B2040FC5-468B-4320-A9CA-8E6A3D031C4D}"/>
              </a:ext>
            </a:extLst>
          </p:cNvPr>
          <p:cNvSpPr txBox="1">
            <a:spLocks/>
          </p:cNvSpPr>
          <p:nvPr/>
        </p:nvSpPr>
        <p:spPr>
          <a:xfrm>
            <a:off x="1467092" y="2106742"/>
            <a:ext cx="3878070" cy="520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de-DE" sz="2800" b="1" dirty="0">
                <a:latin typeface="Verdana" panose="020B0604030504040204" pitchFamily="34" charset="0"/>
                <a:ea typeface="Verdana" panose="020B0604030504040204" pitchFamily="34" charset="0"/>
              </a:rPr>
              <a:t>Übung 3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8B0D1ED-C6A2-4668-8416-37F94A0209F9}"/>
              </a:ext>
            </a:extLst>
          </p:cNvPr>
          <p:cNvSpPr/>
          <p:nvPr/>
        </p:nvSpPr>
        <p:spPr>
          <a:xfrm>
            <a:off x="1170268" y="2120389"/>
            <a:ext cx="61874" cy="2265715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8311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Upload, Download und </a:t>
            </a:r>
            <a:r>
              <a:rPr lang="de-DE" dirty="0"/>
              <a:t>Löschen von Daten</a:t>
            </a:r>
            <a:endParaRPr lang="de-DE" b="1" dirty="0">
              <a:ea typeface="Verdana" panose="020B060403050404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EB38A4-7701-498B-ADCD-83E0007FD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513490"/>
            <a:ext cx="11014454" cy="4818944"/>
          </a:xfrm>
        </p:spPr>
        <p:txBody>
          <a:bodyPr/>
          <a:lstStyle/>
          <a:p>
            <a:pPr marL="0" indent="0">
              <a:buNone/>
            </a:pPr>
            <a:r>
              <a:rPr lang="de-DE" sz="1600" b="1" dirty="0"/>
              <a:t>Upload</a:t>
            </a:r>
          </a:p>
          <a:p>
            <a:r>
              <a:rPr lang="de-DE" sz="1600" dirty="0"/>
              <a:t>Einzelne Datei oder mehrere Dateien möglich</a:t>
            </a:r>
          </a:p>
          <a:p>
            <a:r>
              <a:rPr lang="de-DE" sz="1600" dirty="0"/>
              <a:t>Per Drag &amp; Drop oder über die Buttons „Datei auswählen“ und „Hochladen“</a:t>
            </a:r>
          </a:p>
          <a:p>
            <a:r>
              <a:rPr lang="de-DE" sz="1600" dirty="0"/>
              <a:t>Metadaten müssen vor dem Upload ausgefüllt werden</a:t>
            </a:r>
          </a:p>
          <a:p>
            <a:r>
              <a:rPr lang="de-DE" sz="1600" b="1" dirty="0">
                <a:solidFill>
                  <a:srgbClr val="00827F"/>
                </a:solidFill>
              </a:rPr>
              <a:t>Alternative Upload-Möglichkeiten: </a:t>
            </a:r>
            <a:r>
              <a:rPr lang="de-DE" sz="1600" dirty="0"/>
              <a:t>Automatisiert über API oder S3-Client (</a:t>
            </a:r>
            <a:r>
              <a:rPr lang="de-DE" sz="1600" u="sng" dirty="0"/>
              <a:t>nur S3-Ressource</a:t>
            </a:r>
            <a:r>
              <a:rPr lang="de-DE" sz="1600" dirty="0"/>
              <a:t>)</a:t>
            </a:r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r>
              <a:rPr lang="de-DE" sz="1600" b="1" dirty="0"/>
              <a:t>Download</a:t>
            </a:r>
            <a:r>
              <a:rPr lang="de-DE" sz="1600" dirty="0"/>
              <a:t>	</a:t>
            </a:r>
          </a:p>
          <a:p>
            <a:r>
              <a:rPr lang="de-DE" sz="1600" dirty="0"/>
              <a:t>Einzelne Datei oder mehrere Dateien möglich</a:t>
            </a:r>
          </a:p>
          <a:p>
            <a:r>
              <a:rPr lang="de-DE" sz="1600" dirty="0"/>
              <a:t>Dateiname anklicken oder mehrere Dateien über Checkbox markieren und auf „Herunterladen“ klicken</a:t>
            </a:r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r>
              <a:rPr lang="de-DE" sz="1600" b="1" dirty="0"/>
              <a:t>Löschen</a:t>
            </a:r>
          </a:p>
          <a:p>
            <a:r>
              <a:rPr lang="de-DE" sz="1600" dirty="0"/>
              <a:t>Datei(en) markieren und auf den Pfeil neben „Herunterladen“ klicken, anschließend auf „Löschen“</a:t>
            </a:r>
          </a:p>
          <a:p>
            <a:r>
              <a:rPr lang="de-DE" sz="1600" dirty="0"/>
              <a:t>Keine Wiederherstellung der Datei möglich</a:t>
            </a:r>
          </a:p>
          <a:p>
            <a:pPr marL="0" indent="0">
              <a:buNone/>
            </a:pP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9217133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EB38A4-7701-498B-ADCD-83E0007FD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513490"/>
            <a:ext cx="10181941" cy="4818944"/>
          </a:xfrm>
        </p:spPr>
        <p:txBody>
          <a:bodyPr/>
          <a:lstStyle/>
          <a:p>
            <a:pPr marL="0" indent="0">
              <a:buNone/>
            </a:pPr>
            <a:r>
              <a:rPr lang="de-DE" sz="1600" b="1" dirty="0"/>
              <a:t>Filterfunktion</a:t>
            </a:r>
          </a:p>
          <a:p>
            <a:r>
              <a:rPr lang="de-DE" sz="1600" dirty="0"/>
              <a:t>Rechts in der Dateiliste kann über das Filtersymbol eingestellt werden, welche Felder in der Liste angezeigt werden sollen</a:t>
            </a:r>
          </a:p>
          <a:p>
            <a:r>
              <a:rPr lang="de-DE" sz="1600" dirty="0"/>
              <a:t>Innerhalb aller sichtbaren Felder kann über die Suchleiste oberhalb der Liste nach Schlagwörtern gesucht werden</a:t>
            </a:r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CCEA7772-E1F9-49EE-83C1-3F5DF4C1C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65125"/>
            <a:ext cx="10801350" cy="532183"/>
          </a:xfrm>
        </p:spPr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Daten filtern </a:t>
            </a:r>
          </a:p>
        </p:txBody>
      </p:sp>
    </p:spTree>
    <p:extLst>
      <p:ext uri="{BB962C8B-B14F-4D97-AF65-F5344CB8AC3E}">
        <p14:creationId xmlns:p14="http://schemas.microsoft.com/office/powerpoint/2010/main" val="36117603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0A39CB4D-EBCF-4D16-8844-0A4D3316CE6C}"/>
              </a:ext>
            </a:extLst>
          </p:cNvPr>
          <p:cNvSpPr/>
          <p:nvPr/>
        </p:nvSpPr>
        <p:spPr>
          <a:xfrm>
            <a:off x="914399" y="2352402"/>
            <a:ext cx="204717" cy="2002049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342FF164-406B-4544-908B-C1B68CA26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4387" y="3093615"/>
            <a:ext cx="9109917" cy="1260836"/>
          </a:xfrm>
        </p:spPr>
        <p:txBody>
          <a:bodyPr/>
          <a:lstStyle/>
          <a:p>
            <a:r>
              <a:rPr lang="de-DE" dirty="0"/>
              <a:t>Entpacken Sie den Zip-File und laden Sie den Datensatz aus dem Use Case in Ihrer Ressource hoch. </a:t>
            </a:r>
          </a:p>
          <a:p>
            <a:r>
              <a:rPr lang="de-DE" dirty="0"/>
              <a:t>Füllen Sie die Metadaten zu den Dateien aus.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B2040FC5-468B-4320-A9CA-8E6A3D031C4D}"/>
              </a:ext>
            </a:extLst>
          </p:cNvPr>
          <p:cNvSpPr txBox="1">
            <a:spLocks/>
          </p:cNvSpPr>
          <p:nvPr/>
        </p:nvSpPr>
        <p:spPr>
          <a:xfrm>
            <a:off x="1494387" y="2352402"/>
            <a:ext cx="3878070" cy="520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de-DE" sz="2800" b="1" dirty="0">
                <a:latin typeface="Verdana" panose="020B0604030504040204" pitchFamily="34" charset="0"/>
                <a:ea typeface="Verdana" panose="020B0604030504040204" pitchFamily="34" charset="0"/>
              </a:rPr>
              <a:t>Übung 4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8B0D1ED-C6A2-4668-8416-37F94A0209F9}"/>
              </a:ext>
            </a:extLst>
          </p:cNvPr>
          <p:cNvSpPr/>
          <p:nvPr/>
        </p:nvSpPr>
        <p:spPr>
          <a:xfrm>
            <a:off x="1197563" y="2352401"/>
            <a:ext cx="54595" cy="2002049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67337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Suchfunktion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EB38A4-7701-498B-ADCD-83E0007FD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513490"/>
            <a:ext cx="10801350" cy="1405817"/>
          </a:xfrm>
        </p:spPr>
        <p:txBody>
          <a:bodyPr/>
          <a:lstStyle/>
          <a:p>
            <a:pPr marL="0" indent="0">
              <a:buNone/>
            </a:pPr>
            <a:r>
              <a:rPr lang="de-DE" sz="1600" b="1" dirty="0"/>
              <a:t>Voraussetzungen für die Sichtbarkeit in der Suche</a:t>
            </a:r>
          </a:p>
          <a:p>
            <a:r>
              <a:rPr lang="de-DE" sz="1600" dirty="0"/>
              <a:t>Metadaten von Projekt und Ressource müssen „</a:t>
            </a:r>
            <a:r>
              <a:rPr lang="de-DE" sz="1600" dirty="0" err="1"/>
              <a:t>public</a:t>
            </a:r>
            <a:r>
              <a:rPr lang="de-DE" sz="1600" dirty="0"/>
              <a:t>“ sein.</a:t>
            </a:r>
          </a:p>
          <a:p>
            <a:r>
              <a:rPr lang="de-DE" sz="1600" dirty="0"/>
              <a:t>Wenn Metadaten „private“ sind, muss man Mitglied des Projektes sein, um Daten aus dem Projekt finden zu können.</a:t>
            </a:r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C9EC1F6-88DA-4B65-AD3A-AC01CCC9BD2D}"/>
              </a:ext>
            </a:extLst>
          </p:cNvPr>
          <p:cNvSpPr/>
          <p:nvPr/>
        </p:nvSpPr>
        <p:spPr>
          <a:xfrm>
            <a:off x="-77169" y="3429001"/>
            <a:ext cx="7426236" cy="2371298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AA09887D-D0E4-4480-A8DC-CBCB8D7E1D9E}"/>
              </a:ext>
            </a:extLst>
          </p:cNvPr>
          <p:cNvSpPr txBox="1">
            <a:spLocks/>
          </p:cNvSpPr>
          <p:nvPr/>
        </p:nvSpPr>
        <p:spPr>
          <a:xfrm>
            <a:off x="695323" y="3668316"/>
            <a:ext cx="6245873" cy="19718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>
                <a:solidFill>
                  <a:schemeClr val="bg1"/>
                </a:solidFill>
              </a:rPr>
              <a:t>Die Daten werden in Coscine alle </a:t>
            </a:r>
            <a:r>
              <a:rPr lang="de-DE" sz="1600" u="sng" dirty="0">
                <a:solidFill>
                  <a:schemeClr val="bg1"/>
                </a:solidFill>
              </a:rPr>
              <a:t>24 Stunden </a:t>
            </a:r>
            <a:r>
              <a:rPr lang="de-DE" sz="1600" dirty="0">
                <a:solidFill>
                  <a:schemeClr val="bg1"/>
                </a:solidFill>
              </a:rPr>
              <a:t>aktualisiert und können erst nach dieser Aktualisierung über die Suche gefunden werden.</a:t>
            </a:r>
          </a:p>
          <a:p>
            <a:r>
              <a:rPr lang="de-DE" sz="1600" dirty="0">
                <a:solidFill>
                  <a:schemeClr val="bg1"/>
                </a:solidFill>
              </a:rPr>
              <a:t>Es können lediglich Metadaten zu Projekten und Dateien über die Suche gefunden werden.</a:t>
            </a:r>
          </a:p>
          <a:p>
            <a:r>
              <a:rPr lang="de-DE" sz="1600" dirty="0">
                <a:solidFill>
                  <a:schemeClr val="bg1"/>
                </a:solidFill>
              </a:rPr>
              <a:t>Andere Nutzende haben </a:t>
            </a:r>
            <a:r>
              <a:rPr lang="de-DE" sz="1600" u="sng" dirty="0">
                <a:solidFill>
                  <a:schemeClr val="bg1"/>
                </a:solidFill>
              </a:rPr>
              <a:t>keinen</a:t>
            </a:r>
            <a:r>
              <a:rPr lang="de-DE" sz="1600" dirty="0">
                <a:solidFill>
                  <a:schemeClr val="bg1"/>
                </a:solidFill>
              </a:rPr>
              <a:t> Zugriff auf Ihre Daten.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9AC6D43E-E5C9-41E8-AB15-C9DADCD6D35C}"/>
              </a:ext>
            </a:extLst>
          </p:cNvPr>
          <p:cNvSpPr txBox="1">
            <a:spLocks/>
          </p:cNvSpPr>
          <p:nvPr/>
        </p:nvSpPr>
        <p:spPr>
          <a:xfrm>
            <a:off x="6941196" y="3428999"/>
            <a:ext cx="407871" cy="5878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3600" dirty="0">
                <a:solidFill>
                  <a:srgbClr val="FFC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9677796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0A39CB4D-EBCF-4D16-8844-0A4D3316CE6C}"/>
              </a:ext>
            </a:extLst>
          </p:cNvPr>
          <p:cNvSpPr/>
          <p:nvPr/>
        </p:nvSpPr>
        <p:spPr>
          <a:xfrm>
            <a:off x="887104" y="2352402"/>
            <a:ext cx="204717" cy="2002049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342FF164-406B-4544-908B-C1B68CA26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7092" y="3093615"/>
            <a:ext cx="9445447" cy="1260836"/>
          </a:xfrm>
        </p:spPr>
        <p:txBody>
          <a:bodyPr/>
          <a:lstStyle/>
          <a:p>
            <a:r>
              <a:rPr lang="de-DE" dirty="0"/>
              <a:t>Testen Sie die Suchfunktion mit Schlagwörtern Ihrer Wahl. </a:t>
            </a:r>
          </a:p>
          <a:p>
            <a:r>
              <a:rPr lang="de-DE" dirty="0"/>
              <a:t>Können Sie bestehende Projekte in Coscine finden, die Sie Ihrem Fachbereich zuordnen können?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B2040FC5-468B-4320-A9CA-8E6A3D031C4D}"/>
              </a:ext>
            </a:extLst>
          </p:cNvPr>
          <p:cNvSpPr txBox="1">
            <a:spLocks/>
          </p:cNvSpPr>
          <p:nvPr/>
        </p:nvSpPr>
        <p:spPr>
          <a:xfrm>
            <a:off x="1467092" y="2352402"/>
            <a:ext cx="3878070" cy="520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de-DE" sz="2800" b="1" dirty="0">
                <a:latin typeface="Verdana" panose="020B0604030504040204" pitchFamily="34" charset="0"/>
                <a:ea typeface="Verdana" panose="020B0604030504040204" pitchFamily="34" charset="0"/>
              </a:rPr>
              <a:t>Übung 5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8B0D1ED-C6A2-4668-8416-37F94A0209F9}"/>
              </a:ext>
            </a:extLst>
          </p:cNvPr>
          <p:cNvSpPr/>
          <p:nvPr/>
        </p:nvSpPr>
        <p:spPr>
          <a:xfrm>
            <a:off x="1170268" y="2352401"/>
            <a:ext cx="54595" cy="2002049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9949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Rechtemanagement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878C9B53-A924-4871-9E7E-A7ABBC2701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9139898"/>
              </p:ext>
            </p:extLst>
          </p:nvPr>
        </p:nvGraphicFramePr>
        <p:xfrm>
          <a:off x="775925" y="2173843"/>
          <a:ext cx="10800000" cy="2035716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294821">
                  <a:extLst>
                    <a:ext uri="{9D8B030D-6E8A-4147-A177-3AD203B41FA5}">
                      <a16:colId xmlns:a16="http://schemas.microsoft.com/office/drawing/2014/main" val="3579728180"/>
                    </a:ext>
                  </a:extLst>
                </a:gridCol>
                <a:gridCol w="8505179">
                  <a:extLst>
                    <a:ext uri="{9D8B030D-6E8A-4147-A177-3AD203B41FA5}">
                      <a16:colId xmlns:a16="http://schemas.microsoft.com/office/drawing/2014/main" val="33399798"/>
                    </a:ext>
                  </a:extLst>
                </a:gridCol>
              </a:tblGrid>
              <a:tr h="471429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Rolle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rgbClr val="00827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Beschreibung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210764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Owner</a:t>
                      </a:r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Administrative Rechte für das Projekt, Lese- und Schreibrechte für Dateien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556584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Lese- und Schreibrechte für Dateien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416920"/>
                  </a:ext>
                </a:extLst>
              </a:tr>
              <a:tr h="521429">
                <a:tc>
                  <a:txBody>
                    <a:bodyPr/>
                    <a:lstStyle/>
                    <a:p>
                      <a:r>
                        <a:rPr lang="de-DE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Guest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Nur Leserechte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295619"/>
                  </a:ext>
                </a:extLst>
              </a:tr>
            </a:tbl>
          </a:graphicData>
        </a:graphic>
      </p:graphicFrame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33B745AB-0CD0-4148-998C-FC2AB9EDD85D}"/>
              </a:ext>
            </a:extLst>
          </p:cNvPr>
          <p:cNvSpPr txBox="1">
            <a:spLocks/>
          </p:cNvSpPr>
          <p:nvPr/>
        </p:nvSpPr>
        <p:spPr>
          <a:xfrm>
            <a:off x="695325" y="4644535"/>
            <a:ext cx="10801350" cy="17377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1600" b="1" dirty="0"/>
              <a:t>Mitglieder hinzufügen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</a:rPr>
              <a:t>Einladung erfolgt über die E-Mail-Adresse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</a:rPr>
              <a:t>Mitglieder der Institution sind bereits im System erfasst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</a:rPr>
              <a:t>Auch Externe können eingeladen werden, diese benötigen eine ORCiD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sz="160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81BAC5C7-3C43-44A1-8E24-35ED55717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513490"/>
            <a:ext cx="10801350" cy="445939"/>
          </a:xfrm>
        </p:spPr>
        <p:txBody>
          <a:bodyPr/>
          <a:lstStyle/>
          <a:p>
            <a:pPr marL="0" indent="0">
              <a:buNone/>
            </a:pPr>
            <a:r>
              <a:rPr lang="de-DE" sz="1600" b="1" dirty="0"/>
              <a:t>Rechte &amp; Rollen</a:t>
            </a:r>
          </a:p>
        </p:txBody>
      </p:sp>
    </p:spTree>
    <p:extLst>
      <p:ext uri="{BB962C8B-B14F-4D97-AF65-F5344CB8AC3E}">
        <p14:creationId xmlns:p14="http://schemas.microsoft.com/office/powerpoint/2010/main" val="2260702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9D7C9711-B295-41FA-81CF-0F8914F046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14" r="17422"/>
          <a:stretch/>
        </p:blipFill>
        <p:spPr>
          <a:xfrm>
            <a:off x="-903933" y="-7577"/>
            <a:ext cx="3734108" cy="6860454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7AFCF8D7-600A-497E-A437-0C294C63616E}"/>
              </a:ext>
            </a:extLst>
          </p:cNvPr>
          <p:cNvSpPr txBox="1"/>
          <p:nvPr/>
        </p:nvSpPr>
        <p:spPr>
          <a:xfrm>
            <a:off x="-15297" y="6590035"/>
            <a:ext cx="341164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Quelle: Pixabay.com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95E4C2C-5830-4394-92F4-E50A671BA969}"/>
              </a:ext>
            </a:extLst>
          </p:cNvPr>
          <p:cNvSpPr/>
          <p:nvPr/>
        </p:nvSpPr>
        <p:spPr>
          <a:xfrm>
            <a:off x="1672814" y="3074535"/>
            <a:ext cx="5492261" cy="708931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BDCB06-00A5-48E1-9400-E69B228ED52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33681" y="3189823"/>
            <a:ext cx="4944791" cy="520246"/>
          </a:xfrm>
          <a:prstGeom prst="rect">
            <a:avLst/>
          </a:prstGeom>
        </p:spPr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01 Vorstellung</a:t>
            </a:r>
          </a:p>
        </p:txBody>
      </p:sp>
    </p:spTree>
    <p:extLst>
      <p:ext uri="{BB962C8B-B14F-4D97-AF65-F5344CB8AC3E}">
        <p14:creationId xmlns:p14="http://schemas.microsoft.com/office/powerpoint/2010/main" val="26331588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0A39CB4D-EBCF-4D16-8844-0A4D3316CE6C}"/>
              </a:ext>
            </a:extLst>
          </p:cNvPr>
          <p:cNvSpPr/>
          <p:nvPr/>
        </p:nvSpPr>
        <p:spPr>
          <a:xfrm>
            <a:off x="914399" y="2352402"/>
            <a:ext cx="204717" cy="2002049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342FF164-406B-4544-908B-C1B68CA26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4387" y="3093615"/>
            <a:ext cx="8987079" cy="1260836"/>
          </a:xfrm>
        </p:spPr>
        <p:txBody>
          <a:bodyPr/>
          <a:lstStyle/>
          <a:p>
            <a:r>
              <a:rPr lang="de-DE" dirty="0"/>
              <a:t>Laden Sie den/die </a:t>
            </a:r>
            <a:r>
              <a:rPr lang="de-DE" dirty="0" err="1"/>
              <a:t>Workshopteilnehmer:in</a:t>
            </a:r>
            <a:r>
              <a:rPr lang="de-DE" dirty="0"/>
              <a:t> in der Meeting-Kachel rechts von Ihnen zu Ihrem Projekt ein.</a:t>
            </a:r>
          </a:p>
          <a:p>
            <a:r>
              <a:rPr lang="de-DE" dirty="0"/>
              <a:t>Schauen Sie sich in dem Projekt um, zu dem Sie eingeladen wurden.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B2040FC5-468B-4320-A9CA-8E6A3D031C4D}"/>
              </a:ext>
            </a:extLst>
          </p:cNvPr>
          <p:cNvSpPr txBox="1">
            <a:spLocks/>
          </p:cNvSpPr>
          <p:nvPr/>
        </p:nvSpPr>
        <p:spPr>
          <a:xfrm>
            <a:off x="1494387" y="2352402"/>
            <a:ext cx="3878070" cy="520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de-DE" sz="2800" b="1" dirty="0">
                <a:latin typeface="Verdana" panose="020B0604030504040204" pitchFamily="34" charset="0"/>
                <a:ea typeface="Verdana" panose="020B0604030504040204" pitchFamily="34" charset="0"/>
              </a:rPr>
              <a:t>Übung 6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8B0D1ED-C6A2-4668-8416-37F94A0209F9}"/>
              </a:ext>
            </a:extLst>
          </p:cNvPr>
          <p:cNvSpPr/>
          <p:nvPr/>
        </p:nvSpPr>
        <p:spPr>
          <a:xfrm>
            <a:off x="1197563" y="2352401"/>
            <a:ext cx="54595" cy="2002049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1775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9D7C9711-B295-41FA-81CF-0F8914F046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14" r="17422"/>
          <a:stretch/>
        </p:blipFill>
        <p:spPr>
          <a:xfrm>
            <a:off x="-903933" y="-7577"/>
            <a:ext cx="3734108" cy="6860454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7AFCF8D7-600A-497E-A437-0C294C63616E}"/>
              </a:ext>
            </a:extLst>
          </p:cNvPr>
          <p:cNvSpPr txBox="1"/>
          <p:nvPr/>
        </p:nvSpPr>
        <p:spPr>
          <a:xfrm>
            <a:off x="-15297" y="6590035"/>
            <a:ext cx="341164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Quelle: Pixabay.com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95E4C2C-5830-4394-92F4-E50A671BA969}"/>
              </a:ext>
            </a:extLst>
          </p:cNvPr>
          <p:cNvSpPr/>
          <p:nvPr/>
        </p:nvSpPr>
        <p:spPr>
          <a:xfrm>
            <a:off x="1672814" y="3074535"/>
            <a:ext cx="5492261" cy="708931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BDCB06-00A5-48E1-9400-E69B228ED52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33681" y="3189823"/>
            <a:ext cx="5231394" cy="520246"/>
          </a:xfrm>
          <a:prstGeom prst="rect">
            <a:avLst/>
          </a:prstGeom>
        </p:spPr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04 Diskussion</a:t>
            </a:r>
          </a:p>
        </p:txBody>
      </p:sp>
    </p:spTree>
    <p:extLst>
      <p:ext uri="{BB962C8B-B14F-4D97-AF65-F5344CB8AC3E}">
        <p14:creationId xmlns:p14="http://schemas.microsoft.com/office/powerpoint/2010/main" val="20071845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9D7C9711-B295-41FA-81CF-0F8914F046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14" r="17422"/>
          <a:stretch/>
        </p:blipFill>
        <p:spPr>
          <a:xfrm>
            <a:off x="-903933" y="-7577"/>
            <a:ext cx="3734108" cy="6860454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7AFCF8D7-600A-497E-A437-0C294C63616E}"/>
              </a:ext>
            </a:extLst>
          </p:cNvPr>
          <p:cNvSpPr txBox="1"/>
          <p:nvPr/>
        </p:nvSpPr>
        <p:spPr>
          <a:xfrm>
            <a:off x="-15297" y="6590035"/>
            <a:ext cx="341164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Quelle: Pixabay.com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95E4C2C-5830-4394-92F4-E50A671BA969}"/>
              </a:ext>
            </a:extLst>
          </p:cNvPr>
          <p:cNvSpPr/>
          <p:nvPr/>
        </p:nvSpPr>
        <p:spPr>
          <a:xfrm>
            <a:off x="1672814" y="3074535"/>
            <a:ext cx="5492261" cy="708931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BDCB06-00A5-48E1-9400-E69B228ED52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33681" y="3189823"/>
            <a:ext cx="5231394" cy="520246"/>
          </a:xfrm>
          <a:prstGeom prst="rect">
            <a:avLst/>
          </a:prstGeom>
        </p:spPr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05 Feedback</a:t>
            </a:r>
          </a:p>
        </p:txBody>
      </p:sp>
    </p:spTree>
    <p:extLst>
      <p:ext uri="{BB962C8B-B14F-4D97-AF65-F5344CB8AC3E}">
        <p14:creationId xmlns:p14="http://schemas.microsoft.com/office/powerpoint/2010/main" val="21801010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EDDD4CCB-58FB-48C7-ABFD-9DF8EB157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1591" y="1929788"/>
            <a:ext cx="2822989" cy="532183"/>
          </a:xfrm>
        </p:spPr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Vielen Dank</a:t>
            </a:r>
            <a:endParaRPr lang="de-DE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342FF164-406B-4544-908B-C1B68CA26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3871" y="2724574"/>
            <a:ext cx="6412089" cy="753800"/>
          </a:xfrm>
        </p:spPr>
        <p:txBody>
          <a:bodyPr/>
          <a:lstStyle/>
          <a:p>
            <a:pPr marL="0" indent="0" algn="ctr">
              <a:buNone/>
            </a:pPr>
            <a:r>
              <a:rPr lang="de-DE" dirty="0"/>
              <a:t>Bei Fragen zum Forschungsdatenmanagement kommen Sie gerne auf uns zu. 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B36075B5-F305-46D5-AB98-EDC14870EFB8}"/>
              </a:ext>
            </a:extLst>
          </p:cNvPr>
          <p:cNvSpPr txBox="1">
            <a:spLocks/>
          </p:cNvSpPr>
          <p:nvPr/>
        </p:nvSpPr>
        <p:spPr>
          <a:xfrm>
            <a:off x="3224618" y="3478373"/>
            <a:ext cx="5742763" cy="125555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 baseline="0">
                <a:solidFill>
                  <a:schemeClr val="tx1"/>
                </a:solidFill>
                <a:latin typeface="ClanOT-Bold" panose="02010804040101020104" pitchFamily="50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algn="ctr"/>
            <a:r>
              <a:rPr lang="de-DE" sz="1600" dirty="0"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Kontaktdaten</a:t>
            </a:r>
          </a:p>
          <a:p>
            <a:pPr algn="ctr"/>
            <a:endParaRPr lang="de-DE" sz="1600" dirty="0"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de-DE" sz="1600" u="sng" dirty="0">
                <a:solidFill>
                  <a:srgbClr val="00B1AC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Coscine Support</a:t>
            </a:r>
            <a:endParaRPr lang="de-DE" sz="1600" u="sng" dirty="0">
              <a:solidFill>
                <a:srgbClr val="00B1A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de-DE" sz="1600" u="sng" dirty="0">
                <a:solidFill>
                  <a:srgbClr val="00B1AC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Coscine Dokumentation</a:t>
            </a:r>
            <a:endParaRPr lang="de-DE" sz="1600" u="sng" dirty="0">
              <a:solidFill>
                <a:srgbClr val="00B1A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de-DE" sz="1600" u="sng" dirty="0">
                <a:solidFill>
                  <a:srgbClr val="00B1AC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4"/>
              </a:rPr>
              <a:t>Coscine News</a:t>
            </a:r>
            <a:endParaRPr lang="de-DE" sz="1600" u="sng" dirty="0">
              <a:solidFill>
                <a:srgbClr val="00B1A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de-DE" sz="1600" dirty="0"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364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CFABCC45-732F-4311-A7E1-717F41C2A8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0452" y="2342128"/>
            <a:ext cx="6412089" cy="2173744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de-DE" sz="1600" b="1" dirty="0"/>
              <a:t>Wer sind Sie? </a:t>
            </a:r>
          </a:p>
          <a:p>
            <a:pPr>
              <a:spcAft>
                <a:spcPts val="1200"/>
              </a:spcAft>
            </a:pPr>
            <a:r>
              <a:rPr lang="de-DE" sz="1600" dirty="0"/>
              <a:t>In welchem Bereich forschen Sie? </a:t>
            </a:r>
          </a:p>
          <a:p>
            <a:pPr>
              <a:spcAft>
                <a:spcPts val="1200"/>
              </a:spcAft>
            </a:pPr>
            <a:r>
              <a:rPr lang="de-DE" sz="1600" dirty="0"/>
              <a:t>Wo speichern Sie aktuell Ihre Daten?</a:t>
            </a:r>
          </a:p>
          <a:p>
            <a:pPr>
              <a:spcAft>
                <a:spcPts val="1200"/>
              </a:spcAft>
            </a:pPr>
            <a:r>
              <a:rPr lang="de-DE" sz="1600" dirty="0"/>
              <a:t>Welche Erwartungen haben Sie an </a:t>
            </a:r>
            <a:r>
              <a:rPr lang="de-DE" sz="1600" dirty="0" err="1"/>
              <a:t>Coscine</a:t>
            </a:r>
            <a:r>
              <a:rPr lang="de-DE" sz="1600" dirty="0"/>
              <a:t>?</a:t>
            </a:r>
          </a:p>
          <a:p>
            <a:pPr marL="0" indent="0">
              <a:spcAft>
                <a:spcPts val="1200"/>
              </a:spcAft>
              <a:buNone/>
            </a:pPr>
            <a:endParaRPr lang="de-DE" dirty="0"/>
          </a:p>
        </p:txBody>
      </p:sp>
      <p:pic>
        <p:nvPicPr>
          <p:cNvPr id="1026" name="Picture 2" descr="Leeres Profilbild, Mysteriöser Mann">
            <a:extLst>
              <a:ext uri="{FF2B5EF4-FFF2-40B4-BE49-F238E27FC236}">
                <a16:creationId xmlns:a16="http://schemas.microsoft.com/office/drawing/2014/main" id="{6FA68980-8B07-4F70-BF57-28D93B962F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861" y="2247584"/>
            <a:ext cx="2256999" cy="225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277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9D7C9711-B295-41FA-81CF-0F8914F046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14" r="17422"/>
          <a:stretch/>
        </p:blipFill>
        <p:spPr>
          <a:xfrm>
            <a:off x="-903933" y="-7577"/>
            <a:ext cx="3734108" cy="6860454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7AFCF8D7-600A-497E-A437-0C294C63616E}"/>
              </a:ext>
            </a:extLst>
          </p:cNvPr>
          <p:cNvSpPr txBox="1"/>
          <p:nvPr/>
        </p:nvSpPr>
        <p:spPr>
          <a:xfrm>
            <a:off x="-15297" y="6590035"/>
            <a:ext cx="341164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Quelle: Pixabay.com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95E4C2C-5830-4394-92F4-E50A671BA969}"/>
              </a:ext>
            </a:extLst>
          </p:cNvPr>
          <p:cNvSpPr/>
          <p:nvPr/>
        </p:nvSpPr>
        <p:spPr>
          <a:xfrm>
            <a:off x="1672814" y="3074535"/>
            <a:ext cx="5845586" cy="708931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BDCB06-00A5-48E1-9400-E69B228ED52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33681" y="3189823"/>
            <a:ext cx="5584719" cy="520246"/>
          </a:xfrm>
          <a:prstGeom prst="rect">
            <a:avLst/>
          </a:prstGeom>
        </p:spPr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02 Thematischer Einstieg</a:t>
            </a:r>
          </a:p>
        </p:txBody>
      </p:sp>
    </p:spTree>
    <p:extLst>
      <p:ext uri="{BB962C8B-B14F-4D97-AF65-F5344CB8AC3E}">
        <p14:creationId xmlns:p14="http://schemas.microsoft.com/office/powerpoint/2010/main" val="3952114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Inhaltsplatzhalter 2">
            <a:extLst>
              <a:ext uri="{FF2B5EF4-FFF2-40B4-BE49-F238E27FC236}">
                <a16:creationId xmlns:a16="http://schemas.microsoft.com/office/drawing/2014/main" id="{1C72D7BF-98F3-4183-88A6-7F34E3B249F9}"/>
              </a:ext>
            </a:extLst>
          </p:cNvPr>
          <p:cNvSpPr txBox="1">
            <a:spLocks/>
          </p:cNvSpPr>
          <p:nvPr/>
        </p:nvSpPr>
        <p:spPr>
          <a:xfrm>
            <a:off x="5265566" y="1269517"/>
            <a:ext cx="5700461" cy="134860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1600" b="1" dirty="0"/>
              <a:t>Speicherplatz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1600" dirty="0"/>
              <a:t>Kostenlose Speicherung auf dem </a:t>
            </a:r>
            <a:r>
              <a:rPr lang="de-DE" sz="1600" dirty="0" err="1"/>
              <a:t>DataStorage.nrw</a:t>
            </a:r>
            <a:r>
              <a:rPr lang="de-DE" sz="1600" dirty="0"/>
              <a:t> (10 Jahre nach Projektende und bis zu 125 TB)</a:t>
            </a:r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B993713B-DB9E-491D-B242-5EF7AB6636ED}"/>
              </a:ext>
            </a:extLst>
          </p:cNvPr>
          <p:cNvSpPr txBox="1">
            <a:spLocks/>
          </p:cNvSpPr>
          <p:nvPr/>
        </p:nvSpPr>
        <p:spPr>
          <a:xfrm>
            <a:off x="5265566" y="4878116"/>
            <a:ext cx="6139984" cy="116732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1600" b="1" dirty="0"/>
              <a:t>Organisation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1600" dirty="0"/>
              <a:t>Verwaltung von Forschungsdaten und geregelter Zugriff für Projektmitglieder</a:t>
            </a:r>
          </a:p>
        </p:txBody>
      </p:sp>
      <p:sp>
        <p:nvSpPr>
          <p:cNvPr id="21" name="Inhaltsplatzhalter 2">
            <a:extLst>
              <a:ext uri="{FF2B5EF4-FFF2-40B4-BE49-F238E27FC236}">
                <a16:creationId xmlns:a16="http://schemas.microsoft.com/office/drawing/2014/main" id="{C2A0BB65-1011-4570-B67B-CDC5009A8BAA}"/>
              </a:ext>
            </a:extLst>
          </p:cNvPr>
          <p:cNvSpPr txBox="1">
            <a:spLocks/>
          </p:cNvSpPr>
          <p:nvPr/>
        </p:nvSpPr>
        <p:spPr>
          <a:xfrm>
            <a:off x="5265566" y="3705027"/>
            <a:ext cx="6231109" cy="11612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1600" b="1" dirty="0"/>
              <a:t>Nachvollziehbarkeit durch Metadaten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1600" dirty="0"/>
              <a:t>Beschreibung der Forschungsdaten mit Metadaten (Informationen über die Forschungsdaten)</a:t>
            </a:r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C825276C-F034-4600-BCC3-F698EC0A164B}"/>
              </a:ext>
            </a:extLst>
          </p:cNvPr>
          <p:cNvSpPr txBox="1">
            <a:spLocks/>
          </p:cNvSpPr>
          <p:nvPr/>
        </p:nvSpPr>
        <p:spPr>
          <a:xfrm>
            <a:off x="5265566" y="2465232"/>
            <a:ext cx="6139982" cy="837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1600" b="1" dirty="0" err="1"/>
              <a:t>DataStorage.nrw</a:t>
            </a:r>
            <a:r>
              <a:rPr lang="de-DE" sz="1600" b="1" dirty="0"/>
              <a:t>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1600" dirty="0"/>
              <a:t>Sicherer Speicher für Forschungsdaten, der mehrfach in NRW gespiegelt wird</a:t>
            </a:r>
          </a:p>
        </p:txBody>
      </p: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146A56C2-BCD1-4D4C-8C62-81A9CD749EF3}"/>
              </a:ext>
            </a:extLst>
          </p:cNvPr>
          <p:cNvGrpSpPr/>
          <p:nvPr/>
        </p:nvGrpSpPr>
        <p:grpSpPr>
          <a:xfrm>
            <a:off x="-361088" y="1048556"/>
            <a:ext cx="5579753" cy="4445390"/>
            <a:chOff x="-361088" y="1048556"/>
            <a:chExt cx="5579753" cy="4445390"/>
          </a:xfrm>
        </p:grpSpPr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E2DB435A-C3F3-4CF7-8B2D-E08788BF5F83}"/>
                </a:ext>
              </a:extLst>
            </p:cNvPr>
            <p:cNvSpPr/>
            <p:nvPr/>
          </p:nvSpPr>
          <p:spPr>
            <a:xfrm>
              <a:off x="-361088" y="1048556"/>
              <a:ext cx="4445390" cy="4445390"/>
            </a:xfrm>
            <a:prstGeom prst="ellipse">
              <a:avLst/>
            </a:prstGeom>
            <a:noFill/>
            <a:ln w="57150">
              <a:solidFill>
                <a:srgbClr val="0082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603D750E-ABD1-402B-BE7C-1767C28484CB}"/>
                </a:ext>
              </a:extLst>
            </p:cNvPr>
            <p:cNvGrpSpPr/>
            <p:nvPr/>
          </p:nvGrpSpPr>
          <p:grpSpPr>
            <a:xfrm>
              <a:off x="2992003" y="1335291"/>
              <a:ext cx="2193724" cy="216771"/>
              <a:chOff x="2968283" y="1823045"/>
              <a:chExt cx="2193724" cy="216771"/>
            </a:xfrm>
          </p:grpSpPr>
          <p:grpSp>
            <p:nvGrpSpPr>
              <p:cNvPr id="34" name="Gruppieren 33">
                <a:extLst>
                  <a:ext uri="{FF2B5EF4-FFF2-40B4-BE49-F238E27FC236}">
                    <a16:creationId xmlns:a16="http://schemas.microsoft.com/office/drawing/2014/main" id="{CEE4CEC1-FF98-4C7D-A92F-1697E3600E29}"/>
                  </a:ext>
                </a:extLst>
              </p:cNvPr>
              <p:cNvGrpSpPr/>
              <p:nvPr/>
            </p:nvGrpSpPr>
            <p:grpSpPr>
              <a:xfrm>
                <a:off x="3002741" y="1874777"/>
                <a:ext cx="2159266" cy="100977"/>
                <a:chOff x="3002741" y="1874777"/>
                <a:chExt cx="2159266" cy="100977"/>
              </a:xfrm>
            </p:grpSpPr>
            <p:cxnSp>
              <p:nvCxnSpPr>
                <p:cNvPr id="47" name="Gerader Verbinder 46">
                  <a:extLst>
                    <a:ext uri="{FF2B5EF4-FFF2-40B4-BE49-F238E27FC236}">
                      <a16:creationId xmlns:a16="http://schemas.microsoft.com/office/drawing/2014/main" id="{38F9B79B-EAF2-4FFF-BE18-E59AE0B228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002741" y="1930473"/>
                  <a:ext cx="2109227" cy="3644"/>
                </a:xfrm>
                <a:prstGeom prst="line">
                  <a:avLst/>
                </a:prstGeom>
                <a:ln w="12700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Ellipse 47">
                  <a:extLst>
                    <a:ext uri="{FF2B5EF4-FFF2-40B4-BE49-F238E27FC236}">
                      <a16:creationId xmlns:a16="http://schemas.microsoft.com/office/drawing/2014/main" id="{D225683B-4A45-4225-896D-74F00904B982}"/>
                    </a:ext>
                  </a:extLst>
                </p:cNvPr>
                <p:cNvSpPr/>
                <p:nvPr/>
              </p:nvSpPr>
              <p:spPr>
                <a:xfrm>
                  <a:off x="5061030" y="1874777"/>
                  <a:ext cx="100977" cy="100977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06E6EB57-B3C0-4714-B744-E02536C32F30}"/>
                  </a:ext>
                </a:extLst>
              </p:cNvPr>
              <p:cNvSpPr/>
              <p:nvPr/>
            </p:nvSpPr>
            <p:spPr>
              <a:xfrm>
                <a:off x="2968283" y="1823045"/>
                <a:ext cx="216771" cy="21677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827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9" name="Gruppieren 38">
              <a:extLst>
                <a:ext uri="{FF2B5EF4-FFF2-40B4-BE49-F238E27FC236}">
                  <a16:creationId xmlns:a16="http://schemas.microsoft.com/office/drawing/2014/main" id="{3F55C6D8-CF2D-4467-9087-451126AB3334}"/>
                </a:ext>
              </a:extLst>
            </p:cNvPr>
            <p:cNvGrpSpPr/>
            <p:nvPr/>
          </p:nvGrpSpPr>
          <p:grpSpPr>
            <a:xfrm>
              <a:off x="3909678" y="3769917"/>
              <a:ext cx="1308987" cy="216771"/>
              <a:chOff x="3852616" y="3895568"/>
              <a:chExt cx="1308987" cy="216771"/>
            </a:xfrm>
          </p:grpSpPr>
          <p:grpSp>
            <p:nvGrpSpPr>
              <p:cNvPr id="29" name="Gruppieren 28">
                <a:extLst>
                  <a:ext uri="{FF2B5EF4-FFF2-40B4-BE49-F238E27FC236}">
                    <a16:creationId xmlns:a16="http://schemas.microsoft.com/office/drawing/2014/main" id="{4FEABF24-D4A6-4F49-90D7-310998CDA0F4}"/>
                  </a:ext>
                </a:extLst>
              </p:cNvPr>
              <p:cNvGrpSpPr/>
              <p:nvPr/>
            </p:nvGrpSpPr>
            <p:grpSpPr>
              <a:xfrm>
                <a:off x="3944342" y="3951415"/>
                <a:ext cx="1217261" cy="100977"/>
                <a:chOff x="3944342" y="4019029"/>
                <a:chExt cx="1217261" cy="100977"/>
              </a:xfrm>
            </p:grpSpPr>
            <p:cxnSp>
              <p:nvCxnSpPr>
                <p:cNvPr id="45" name="Gerader Verbinder 44">
                  <a:extLst>
                    <a:ext uri="{FF2B5EF4-FFF2-40B4-BE49-F238E27FC236}">
                      <a16:creationId xmlns:a16="http://schemas.microsoft.com/office/drawing/2014/main" id="{118038B9-9967-4D18-8570-4DBC09AECE46}"/>
                    </a:ext>
                  </a:extLst>
                </p:cNvPr>
                <p:cNvCxnSpPr/>
                <p:nvPr/>
              </p:nvCxnSpPr>
              <p:spPr>
                <a:xfrm>
                  <a:off x="3944342" y="4074724"/>
                  <a:ext cx="1167222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Ellipse 45">
                  <a:extLst>
                    <a:ext uri="{FF2B5EF4-FFF2-40B4-BE49-F238E27FC236}">
                      <a16:creationId xmlns:a16="http://schemas.microsoft.com/office/drawing/2014/main" id="{4B70C23F-9D92-4135-B430-F3AB42AF2663}"/>
                    </a:ext>
                  </a:extLst>
                </p:cNvPr>
                <p:cNvSpPr/>
                <p:nvPr/>
              </p:nvSpPr>
              <p:spPr>
                <a:xfrm>
                  <a:off x="5060626" y="4019029"/>
                  <a:ext cx="100977" cy="100977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32" name="Ellipse 31">
                <a:extLst>
                  <a:ext uri="{FF2B5EF4-FFF2-40B4-BE49-F238E27FC236}">
                    <a16:creationId xmlns:a16="http://schemas.microsoft.com/office/drawing/2014/main" id="{FBFD59A0-D1EC-4657-A170-C342EE105F6A}"/>
                  </a:ext>
                </a:extLst>
              </p:cNvPr>
              <p:cNvSpPr/>
              <p:nvPr/>
            </p:nvSpPr>
            <p:spPr>
              <a:xfrm>
                <a:off x="3852616" y="3895568"/>
                <a:ext cx="216771" cy="21677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827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>
              <a:extLst>
                <a:ext uri="{FF2B5EF4-FFF2-40B4-BE49-F238E27FC236}">
                  <a16:creationId xmlns:a16="http://schemas.microsoft.com/office/drawing/2014/main" id="{57D6945E-55E8-4B66-A34F-BBD2C2DABC8E}"/>
                </a:ext>
              </a:extLst>
            </p:cNvPr>
            <p:cNvGrpSpPr/>
            <p:nvPr/>
          </p:nvGrpSpPr>
          <p:grpSpPr>
            <a:xfrm>
              <a:off x="3909678" y="2552604"/>
              <a:ext cx="1307451" cy="216771"/>
              <a:chOff x="3909678" y="2868027"/>
              <a:chExt cx="1307451" cy="216771"/>
            </a:xfrm>
          </p:grpSpPr>
          <p:grpSp>
            <p:nvGrpSpPr>
              <p:cNvPr id="30" name="Gruppieren 29">
                <a:extLst>
                  <a:ext uri="{FF2B5EF4-FFF2-40B4-BE49-F238E27FC236}">
                    <a16:creationId xmlns:a16="http://schemas.microsoft.com/office/drawing/2014/main" id="{2FD3B8F5-4587-4256-8CD5-65831DD8E1C0}"/>
                  </a:ext>
                </a:extLst>
              </p:cNvPr>
              <p:cNvGrpSpPr/>
              <p:nvPr/>
            </p:nvGrpSpPr>
            <p:grpSpPr>
              <a:xfrm>
                <a:off x="3999868" y="2913096"/>
                <a:ext cx="1217261" cy="100977"/>
                <a:chOff x="3999868" y="2953835"/>
                <a:chExt cx="1217261" cy="100977"/>
              </a:xfrm>
            </p:grpSpPr>
            <p:cxnSp>
              <p:nvCxnSpPr>
                <p:cNvPr id="25" name="Gerader Verbinder 24">
                  <a:extLst>
                    <a:ext uri="{FF2B5EF4-FFF2-40B4-BE49-F238E27FC236}">
                      <a16:creationId xmlns:a16="http://schemas.microsoft.com/office/drawing/2014/main" id="{3E4D6CBA-76F9-4FDE-BD14-A67644551A5E}"/>
                    </a:ext>
                  </a:extLst>
                </p:cNvPr>
                <p:cNvCxnSpPr/>
                <p:nvPr/>
              </p:nvCxnSpPr>
              <p:spPr>
                <a:xfrm>
                  <a:off x="3999868" y="3009530"/>
                  <a:ext cx="1167222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Ellipse 25">
                  <a:extLst>
                    <a:ext uri="{FF2B5EF4-FFF2-40B4-BE49-F238E27FC236}">
                      <a16:creationId xmlns:a16="http://schemas.microsoft.com/office/drawing/2014/main" id="{9FA1CAB1-33E6-48ED-86A6-C1501EC365E1}"/>
                    </a:ext>
                  </a:extLst>
                </p:cNvPr>
                <p:cNvSpPr/>
                <p:nvPr/>
              </p:nvSpPr>
              <p:spPr>
                <a:xfrm>
                  <a:off x="5116152" y="2953835"/>
                  <a:ext cx="100977" cy="100977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33" name="Ellipse 32">
                <a:extLst>
                  <a:ext uri="{FF2B5EF4-FFF2-40B4-BE49-F238E27FC236}">
                    <a16:creationId xmlns:a16="http://schemas.microsoft.com/office/drawing/2014/main" id="{54742B96-2E0B-4CAE-A89A-BE08B1D80E0C}"/>
                  </a:ext>
                </a:extLst>
              </p:cNvPr>
              <p:cNvSpPr/>
              <p:nvPr/>
            </p:nvSpPr>
            <p:spPr>
              <a:xfrm>
                <a:off x="3909678" y="2868027"/>
                <a:ext cx="216771" cy="21677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827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920FD4AD-AAA6-4168-A15A-BEB7E137AA36}"/>
                </a:ext>
              </a:extLst>
            </p:cNvPr>
            <p:cNvGrpSpPr/>
            <p:nvPr/>
          </p:nvGrpSpPr>
          <p:grpSpPr>
            <a:xfrm>
              <a:off x="2992003" y="4987230"/>
              <a:ext cx="2193724" cy="216771"/>
              <a:chOff x="2981077" y="4916977"/>
              <a:chExt cx="2193724" cy="216771"/>
            </a:xfrm>
          </p:grpSpPr>
          <p:grpSp>
            <p:nvGrpSpPr>
              <p:cNvPr id="54" name="Gruppieren 53">
                <a:extLst>
                  <a:ext uri="{FF2B5EF4-FFF2-40B4-BE49-F238E27FC236}">
                    <a16:creationId xmlns:a16="http://schemas.microsoft.com/office/drawing/2014/main" id="{B1B572E5-5DAF-4510-AB19-7FED6B98CD74}"/>
                  </a:ext>
                </a:extLst>
              </p:cNvPr>
              <p:cNvGrpSpPr/>
              <p:nvPr/>
            </p:nvGrpSpPr>
            <p:grpSpPr>
              <a:xfrm>
                <a:off x="3015535" y="4968709"/>
                <a:ext cx="2159266" cy="100977"/>
                <a:chOff x="3002741" y="1874777"/>
                <a:chExt cx="2159266" cy="100977"/>
              </a:xfrm>
            </p:grpSpPr>
            <p:cxnSp>
              <p:nvCxnSpPr>
                <p:cNvPr id="56" name="Gerader Verbinder 55">
                  <a:extLst>
                    <a:ext uri="{FF2B5EF4-FFF2-40B4-BE49-F238E27FC236}">
                      <a16:creationId xmlns:a16="http://schemas.microsoft.com/office/drawing/2014/main" id="{B5B5FC27-36A8-4706-9864-CB67AA1F2B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002741" y="1930473"/>
                  <a:ext cx="2109227" cy="3644"/>
                </a:xfrm>
                <a:prstGeom prst="line">
                  <a:avLst/>
                </a:prstGeom>
                <a:ln w="12700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7" name="Ellipse 56">
                  <a:extLst>
                    <a:ext uri="{FF2B5EF4-FFF2-40B4-BE49-F238E27FC236}">
                      <a16:creationId xmlns:a16="http://schemas.microsoft.com/office/drawing/2014/main" id="{0BBD7D44-8DE9-4CB2-B94B-650BF40F562C}"/>
                    </a:ext>
                  </a:extLst>
                </p:cNvPr>
                <p:cNvSpPr/>
                <p:nvPr/>
              </p:nvSpPr>
              <p:spPr>
                <a:xfrm>
                  <a:off x="5061030" y="1874777"/>
                  <a:ext cx="100977" cy="100977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58" name="Ellipse 57">
                <a:extLst>
                  <a:ext uri="{FF2B5EF4-FFF2-40B4-BE49-F238E27FC236}">
                    <a16:creationId xmlns:a16="http://schemas.microsoft.com/office/drawing/2014/main" id="{AADFACAD-CCFA-40C2-9741-7E06981E9D38}"/>
                  </a:ext>
                </a:extLst>
              </p:cNvPr>
              <p:cNvSpPr/>
              <p:nvPr/>
            </p:nvSpPr>
            <p:spPr>
              <a:xfrm>
                <a:off x="2981077" y="4916977"/>
                <a:ext cx="216771" cy="21677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827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10" name="Rechteck 9">
            <a:extLst>
              <a:ext uri="{FF2B5EF4-FFF2-40B4-BE49-F238E27FC236}">
                <a16:creationId xmlns:a16="http://schemas.microsoft.com/office/drawing/2014/main" id="{9D0BFB36-E298-4513-8604-9161ABED3F28}"/>
              </a:ext>
            </a:extLst>
          </p:cNvPr>
          <p:cNvSpPr/>
          <p:nvPr/>
        </p:nvSpPr>
        <p:spPr>
          <a:xfrm>
            <a:off x="-817864" y="962527"/>
            <a:ext cx="2899856" cy="47208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E29B4E25-17B5-4138-BED4-CC9971E18F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1553" y="2936528"/>
            <a:ext cx="2174551" cy="984944"/>
          </a:xfrm>
          <a:prstGeom prst="rect">
            <a:avLst/>
          </a:prstGeom>
        </p:spPr>
      </p:pic>
      <p:sp>
        <p:nvSpPr>
          <p:cNvPr id="31" name="Textfeld 30">
            <a:extLst>
              <a:ext uri="{FF2B5EF4-FFF2-40B4-BE49-F238E27FC236}">
                <a16:creationId xmlns:a16="http://schemas.microsoft.com/office/drawing/2014/main" id="{ECB40460-8F87-4BBC-AFFA-455D419FE738}"/>
              </a:ext>
            </a:extLst>
          </p:cNvPr>
          <p:cNvSpPr txBox="1"/>
          <p:nvPr/>
        </p:nvSpPr>
        <p:spPr>
          <a:xfrm>
            <a:off x="8677197" y="6507115"/>
            <a:ext cx="311114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Logo: Coscine (</a:t>
            </a:r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https://about.coscine.de/</a:t>
            </a:r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A0815C-01C0-4B92-BBE4-844858B5A345}"/>
              </a:ext>
            </a:extLst>
          </p:cNvPr>
          <p:cNvSpPr txBox="1"/>
          <p:nvPr/>
        </p:nvSpPr>
        <p:spPr>
          <a:xfrm>
            <a:off x="8677196" y="6291671"/>
            <a:ext cx="311114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</a:rPr>
              <a:t>Weitere Informationen unter </a:t>
            </a:r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https://about.coscine.de/</a:t>
            </a:r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51964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Struktur in Coscine</a:t>
            </a:r>
            <a:br>
              <a:rPr lang="de-DE" b="1" dirty="0">
                <a:ea typeface="Verdana" panose="020B0604030504040204" pitchFamily="34" charset="0"/>
              </a:rPr>
            </a:br>
            <a:endParaRPr lang="de-DE" b="1" dirty="0">
              <a:ea typeface="Verdana" panose="020B0604030504040204" pitchFamily="34" charset="0"/>
            </a:endParaRP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AEC71897-C5FE-4AB2-930D-F8D38D21CC7F}"/>
              </a:ext>
            </a:extLst>
          </p:cNvPr>
          <p:cNvSpPr txBox="1"/>
          <p:nvPr/>
        </p:nvSpPr>
        <p:spPr>
          <a:xfrm>
            <a:off x="10301928" y="6492875"/>
            <a:ext cx="18815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Icons: flaticon.com | </a:t>
            </a:r>
            <a:r>
              <a:rPr lang="de-DE" sz="800" dirty="0" err="1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freepik</a:t>
            </a:r>
            <a:endParaRPr lang="de-DE" sz="800" dirty="0">
              <a:solidFill>
                <a:schemeClr val="bg1">
                  <a:lumMod val="6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1964CCA4-10DA-4C57-AFC9-BC8721F4C115}"/>
              </a:ext>
            </a:extLst>
          </p:cNvPr>
          <p:cNvGrpSpPr/>
          <p:nvPr/>
        </p:nvGrpSpPr>
        <p:grpSpPr>
          <a:xfrm>
            <a:off x="933318" y="1561501"/>
            <a:ext cx="9468113" cy="4126852"/>
            <a:chOff x="789072" y="1561501"/>
            <a:chExt cx="9468113" cy="4126852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DB84458D-C449-4D37-ACF6-294BD2207C7C}"/>
                </a:ext>
              </a:extLst>
            </p:cNvPr>
            <p:cNvSpPr/>
            <p:nvPr/>
          </p:nvSpPr>
          <p:spPr>
            <a:xfrm>
              <a:off x="7380276" y="3156123"/>
              <a:ext cx="2819926" cy="2532230"/>
            </a:xfrm>
            <a:prstGeom prst="rect">
              <a:avLst/>
            </a:prstGeom>
            <a:solidFill>
              <a:srgbClr val="00827F">
                <a:alpha val="18000"/>
              </a:srgbClr>
            </a:solidFill>
            <a:ln w="19050">
              <a:solidFill>
                <a:srgbClr val="00B1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692F50C8-0A94-4A8A-96B2-86B213F1390F}"/>
                </a:ext>
              </a:extLst>
            </p:cNvPr>
            <p:cNvSpPr/>
            <p:nvPr/>
          </p:nvSpPr>
          <p:spPr>
            <a:xfrm>
              <a:off x="4855884" y="1578174"/>
              <a:ext cx="1952368" cy="654908"/>
            </a:xfrm>
            <a:prstGeom prst="rect">
              <a:avLst/>
            </a:prstGeom>
            <a:solidFill>
              <a:srgbClr val="2526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Projekt</a:t>
              </a:r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B9F31E05-7A13-4741-B517-468905A778CF}"/>
                </a:ext>
              </a:extLst>
            </p:cNvPr>
            <p:cNvSpPr/>
            <p:nvPr/>
          </p:nvSpPr>
          <p:spPr>
            <a:xfrm>
              <a:off x="1546331" y="3253245"/>
              <a:ext cx="1952368" cy="654908"/>
            </a:xfrm>
            <a:prstGeom prst="rect">
              <a:avLst/>
            </a:prstGeom>
            <a:solidFill>
              <a:srgbClr val="2526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Subprojekt</a:t>
              </a: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CAB4D99F-CC5F-47C7-9E76-231F8388B13A}"/>
                </a:ext>
              </a:extLst>
            </p:cNvPr>
            <p:cNvSpPr/>
            <p:nvPr/>
          </p:nvSpPr>
          <p:spPr>
            <a:xfrm>
              <a:off x="1545022" y="4608911"/>
              <a:ext cx="1952368" cy="654908"/>
            </a:xfrm>
            <a:prstGeom prst="rect">
              <a:avLst/>
            </a:prstGeom>
            <a:solidFill>
              <a:srgbClr val="2526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Ressource X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D22D77E1-9AB1-44C1-B962-563C2782B496}"/>
                </a:ext>
              </a:extLst>
            </p:cNvPr>
            <p:cNvSpPr/>
            <p:nvPr/>
          </p:nvSpPr>
          <p:spPr>
            <a:xfrm>
              <a:off x="8147443" y="3253245"/>
              <a:ext cx="1952368" cy="654908"/>
            </a:xfrm>
            <a:prstGeom prst="rect">
              <a:avLst/>
            </a:prstGeom>
            <a:solidFill>
              <a:srgbClr val="2526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Ressource Z</a:t>
              </a:r>
            </a:p>
          </p:txBody>
        </p: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37609275-3464-4DB7-B3DE-9C283D85F21D}"/>
                </a:ext>
              </a:extLst>
            </p:cNvPr>
            <p:cNvSpPr txBox="1"/>
            <p:nvPr/>
          </p:nvSpPr>
          <p:spPr>
            <a:xfrm>
              <a:off x="7983541" y="5321138"/>
              <a:ext cx="22736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solidFill>
                    <a:srgbClr val="00B1AC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Metadatenprofil</a:t>
              </a:r>
            </a:p>
          </p:txBody>
        </p:sp>
        <p:cxnSp>
          <p:nvCxnSpPr>
            <p:cNvPr id="14" name="Verbinder: gewinkelt 13">
              <a:extLst>
                <a:ext uri="{FF2B5EF4-FFF2-40B4-BE49-F238E27FC236}">
                  <a16:creationId xmlns:a16="http://schemas.microsoft.com/office/drawing/2014/main" id="{B1F41111-4777-4764-9BE3-B0663D77B477}"/>
                </a:ext>
              </a:extLst>
            </p:cNvPr>
            <p:cNvCxnSpPr>
              <a:stCxn id="3" idx="2"/>
              <a:endCxn id="5" idx="0"/>
            </p:cNvCxnSpPr>
            <p:nvPr/>
          </p:nvCxnSpPr>
          <p:spPr>
            <a:xfrm rot="5400000">
              <a:off x="3667211" y="1088387"/>
              <a:ext cx="1020163" cy="3309553"/>
            </a:xfrm>
            <a:prstGeom prst="bentConnector3">
              <a:avLst/>
            </a:prstGeom>
            <a:ln w="28575">
              <a:solidFill>
                <a:srgbClr val="2526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Verbinder: gewinkelt 19">
              <a:extLst>
                <a:ext uri="{FF2B5EF4-FFF2-40B4-BE49-F238E27FC236}">
                  <a16:creationId xmlns:a16="http://schemas.microsoft.com/office/drawing/2014/main" id="{07F3115C-2E68-41AE-A3C7-62C06460C886}"/>
                </a:ext>
              </a:extLst>
            </p:cNvPr>
            <p:cNvCxnSpPr>
              <a:cxnSpLocks/>
              <a:endCxn id="7" idx="0"/>
            </p:cNvCxnSpPr>
            <p:nvPr/>
          </p:nvCxnSpPr>
          <p:spPr>
            <a:xfrm>
              <a:off x="5832068" y="2756813"/>
              <a:ext cx="3291559" cy="496432"/>
            </a:xfrm>
            <a:prstGeom prst="bentConnector2">
              <a:avLst/>
            </a:prstGeom>
            <a:ln w="28575">
              <a:solidFill>
                <a:srgbClr val="2526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Verbinder: gewinkelt 47">
              <a:extLst>
                <a:ext uri="{FF2B5EF4-FFF2-40B4-BE49-F238E27FC236}">
                  <a16:creationId xmlns:a16="http://schemas.microsoft.com/office/drawing/2014/main" id="{81808021-BE8B-43C5-A238-982B394A6937}"/>
                </a:ext>
              </a:extLst>
            </p:cNvPr>
            <p:cNvCxnSpPr>
              <a:cxnSpLocks/>
              <a:stCxn id="7" idx="2"/>
              <a:endCxn id="10" idx="0"/>
            </p:cNvCxnSpPr>
            <p:nvPr/>
          </p:nvCxnSpPr>
          <p:spPr>
            <a:xfrm rot="5400000">
              <a:off x="8620894" y="3881606"/>
              <a:ext cx="476187" cy="529281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2526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Verbinder: gewinkelt 50">
              <a:extLst>
                <a:ext uri="{FF2B5EF4-FFF2-40B4-BE49-F238E27FC236}">
                  <a16:creationId xmlns:a16="http://schemas.microsoft.com/office/drawing/2014/main" id="{1644EA72-CF9C-40B6-98A5-5D9D9B6596C4}"/>
                </a:ext>
              </a:extLst>
            </p:cNvPr>
            <p:cNvCxnSpPr>
              <a:cxnSpLocks/>
              <a:endCxn id="11" idx="0"/>
            </p:cNvCxnSpPr>
            <p:nvPr/>
          </p:nvCxnSpPr>
          <p:spPr>
            <a:xfrm>
              <a:off x="9120363" y="4146246"/>
              <a:ext cx="532546" cy="238094"/>
            </a:xfrm>
            <a:prstGeom prst="bentConnector2">
              <a:avLst/>
            </a:prstGeom>
            <a:ln w="28575">
              <a:solidFill>
                <a:srgbClr val="2526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953626AA-333C-4F1D-9833-DE75262286CF}"/>
                </a:ext>
              </a:extLst>
            </p:cNvPr>
            <p:cNvSpPr/>
            <p:nvPr/>
          </p:nvSpPr>
          <p:spPr>
            <a:xfrm>
              <a:off x="8147443" y="4384340"/>
              <a:ext cx="893805" cy="44284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rgbClr val="00B1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Daten</a:t>
              </a: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7AD04116-51F8-4158-9846-D2BED1A14406}"/>
                </a:ext>
              </a:extLst>
            </p:cNvPr>
            <p:cNvSpPr/>
            <p:nvPr/>
          </p:nvSpPr>
          <p:spPr>
            <a:xfrm>
              <a:off x="9206006" y="4384340"/>
              <a:ext cx="893805" cy="44284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rgbClr val="00B1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Daten</a:t>
              </a:r>
            </a:p>
          </p:txBody>
        </p:sp>
        <p:pic>
          <p:nvPicPr>
            <p:cNvPr id="54" name="Grafik 53">
              <a:extLst>
                <a:ext uri="{FF2B5EF4-FFF2-40B4-BE49-F238E27FC236}">
                  <a16:creationId xmlns:a16="http://schemas.microsoft.com/office/drawing/2014/main" id="{D07A0D72-BFD6-4E2C-AAAE-693414D1F5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2934" y="1561501"/>
              <a:ext cx="692760" cy="692760"/>
            </a:xfrm>
            <a:prstGeom prst="rect">
              <a:avLst/>
            </a:prstGeom>
          </p:spPr>
        </p:pic>
        <p:pic>
          <p:nvPicPr>
            <p:cNvPr id="62" name="Grafik 61">
              <a:extLst>
                <a:ext uri="{FF2B5EF4-FFF2-40B4-BE49-F238E27FC236}">
                  <a16:creationId xmlns:a16="http://schemas.microsoft.com/office/drawing/2014/main" id="{1175D38F-8631-4C87-8D1E-9C12847DD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7056" y="4623659"/>
              <a:ext cx="654908" cy="654908"/>
            </a:xfrm>
            <a:prstGeom prst="rect">
              <a:avLst/>
            </a:prstGeom>
          </p:spPr>
        </p:pic>
        <p:pic>
          <p:nvPicPr>
            <p:cNvPr id="63" name="Grafik 62">
              <a:extLst>
                <a:ext uri="{FF2B5EF4-FFF2-40B4-BE49-F238E27FC236}">
                  <a16:creationId xmlns:a16="http://schemas.microsoft.com/office/drawing/2014/main" id="{1D21228C-6592-4707-A4FA-B0B6AE8276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8630" y="3245997"/>
              <a:ext cx="654908" cy="654908"/>
            </a:xfrm>
            <a:prstGeom prst="rect">
              <a:avLst/>
            </a:prstGeom>
          </p:spPr>
        </p:pic>
        <p:grpSp>
          <p:nvGrpSpPr>
            <p:cNvPr id="80" name="Gruppieren 79">
              <a:extLst>
                <a:ext uri="{FF2B5EF4-FFF2-40B4-BE49-F238E27FC236}">
                  <a16:creationId xmlns:a16="http://schemas.microsoft.com/office/drawing/2014/main" id="{AC79E51E-670E-4CD2-8329-D33D750F400D}"/>
                </a:ext>
              </a:extLst>
            </p:cNvPr>
            <p:cNvGrpSpPr/>
            <p:nvPr/>
          </p:nvGrpSpPr>
          <p:grpSpPr>
            <a:xfrm>
              <a:off x="7680166" y="4677186"/>
              <a:ext cx="605037" cy="529815"/>
              <a:chOff x="6096000" y="4919656"/>
              <a:chExt cx="822611" cy="720339"/>
            </a:xfrm>
          </p:grpSpPr>
          <p:pic>
            <p:nvPicPr>
              <p:cNvPr id="77" name="Grafik 76">
                <a:extLst>
                  <a:ext uri="{FF2B5EF4-FFF2-40B4-BE49-F238E27FC236}">
                    <a16:creationId xmlns:a16="http://schemas.microsoft.com/office/drawing/2014/main" id="{676F92BE-B91F-4FDB-AE81-AD60D10CBF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86584" y="4919656"/>
                <a:ext cx="720339" cy="720339"/>
              </a:xfrm>
              <a:prstGeom prst="rect">
                <a:avLst/>
              </a:prstGeom>
            </p:spPr>
          </p:pic>
          <p:sp>
            <p:nvSpPr>
              <p:cNvPr id="78" name="Textfeld 77">
                <a:extLst>
                  <a:ext uri="{FF2B5EF4-FFF2-40B4-BE49-F238E27FC236}">
                    <a16:creationId xmlns:a16="http://schemas.microsoft.com/office/drawing/2014/main" id="{4FAFA15F-7EB2-4DCF-B6F7-D83435D8EC97}"/>
                  </a:ext>
                </a:extLst>
              </p:cNvPr>
              <p:cNvSpPr txBox="1"/>
              <p:nvPr/>
            </p:nvSpPr>
            <p:spPr>
              <a:xfrm rot="18908863">
                <a:off x="6096000" y="5080728"/>
                <a:ext cx="822611" cy="460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8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Meta-daten</a:t>
                </a:r>
              </a:p>
            </p:txBody>
          </p:sp>
        </p:grpSp>
        <p:grpSp>
          <p:nvGrpSpPr>
            <p:cNvPr id="81" name="Gruppieren 80">
              <a:extLst>
                <a:ext uri="{FF2B5EF4-FFF2-40B4-BE49-F238E27FC236}">
                  <a16:creationId xmlns:a16="http://schemas.microsoft.com/office/drawing/2014/main" id="{A957C377-32A9-4F76-BC01-0E7D0A1FCB39}"/>
                </a:ext>
              </a:extLst>
            </p:cNvPr>
            <p:cNvGrpSpPr/>
            <p:nvPr/>
          </p:nvGrpSpPr>
          <p:grpSpPr>
            <a:xfrm>
              <a:off x="8738729" y="4700025"/>
              <a:ext cx="605037" cy="529815"/>
              <a:chOff x="6096000" y="4919656"/>
              <a:chExt cx="822611" cy="720339"/>
            </a:xfrm>
          </p:grpSpPr>
          <p:pic>
            <p:nvPicPr>
              <p:cNvPr id="82" name="Grafik 81">
                <a:extLst>
                  <a:ext uri="{FF2B5EF4-FFF2-40B4-BE49-F238E27FC236}">
                    <a16:creationId xmlns:a16="http://schemas.microsoft.com/office/drawing/2014/main" id="{4F065840-ECE5-49C8-A7AE-C78584E5B7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86584" y="4919656"/>
                <a:ext cx="720339" cy="720339"/>
              </a:xfrm>
              <a:prstGeom prst="rect">
                <a:avLst/>
              </a:prstGeom>
            </p:spPr>
          </p:pic>
          <p:sp>
            <p:nvSpPr>
              <p:cNvPr id="83" name="Textfeld 82">
                <a:extLst>
                  <a:ext uri="{FF2B5EF4-FFF2-40B4-BE49-F238E27FC236}">
                    <a16:creationId xmlns:a16="http://schemas.microsoft.com/office/drawing/2014/main" id="{A900489D-4080-4A8A-A539-73B185EF8748}"/>
                  </a:ext>
                </a:extLst>
              </p:cNvPr>
              <p:cNvSpPr txBox="1"/>
              <p:nvPr/>
            </p:nvSpPr>
            <p:spPr>
              <a:xfrm rot="18908863">
                <a:off x="6096000" y="5080728"/>
                <a:ext cx="822611" cy="460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8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Meta-daten</a:t>
                </a:r>
              </a:p>
            </p:txBody>
          </p:sp>
        </p:grpSp>
        <p:pic>
          <p:nvPicPr>
            <p:cNvPr id="28" name="Grafik 27">
              <a:extLst>
                <a:ext uri="{FF2B5EF4-FFF2-40B4-BE49-F238E27FC236}">
                  <a16:creationId xmlns:a16="http://schemas.microsoft.com/office/drawing/2014/main" id="{4D96C31B-FB76-4830-9F4C-3FBFA050F5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072" y="3196413"/>
              <a:ext cx="692760" cy="692760"/>
            </a:xfrm>
            <a:prstGeom prst="rect">
              <a:avLst/>
            </a:prstGeom>
          </p:spPr>
        </p:pic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30E944B3-C70F-4584-B5DB-8F95217D7CE3}"/>
                </a:ext>
              </a:extLst>
            </p:cNvPr>
            <p:cNvSpPr/>
            <p:nvPr/>
          </p:nvSpPr>
          <p:spPr>
            <a:xfrm>
              <a:off x="4864780" y="3219517"/>
              <a:ext cx="1952368" cy="654908"/>
            </a:xfrm>
            <a:prstGeom prst="rect">
              <a:avLst/>
            </a:prstGeom>
            <a:solidFill>
              <a:srgbClr val="2526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Ressource Y</a:t>
              </a:r>
            </a:p>
          </p:txBody>
        </p:sp>
        <p:pic>
          <p:nvPicPr>
            <p:cNvPr id="30" name="Grafik 29">
              <a:extLst>
                <a:ext uri="{FF2B5EF4-FFF2-40B4-BE49-F238E27FC236}">
                  <a16:creationId xmlns:a16="http://schemas.microsoft.com/office/drawing/2014/main" id="{AF0E3835-1DE5-4509-ADE1-8A42700E38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0462" y="3234265"/>
              <a:ext cx="654908" cy="654908"/>
            </a:xfrm>
            <a:prstGeom prst="rect">
              <a:avLst/>
            </a:prstGeom>
          </p:spPr>
        </p:pic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9B72C2B4-F72A-48BD-B82B-B6286EE27290}"/>
                </a:ext>
              </a:extLst>
            </p:cNvPr>
            <p:cNvCxnSpPr>
              <a:cxnSpLocks/>
            </p:cNvCxnSpPr>
            <p:nvPr/>
          </p:nvCxnSpPr>
          <p:spPr>
            <a:xfrm>
              <a:off x="5832068" y="2233082"/>
              <a:ext cx="8896" cy="986435"/>
            </a:xfrm>
            <a:prstGeom prst="line">
              <a:avLst/>
            </a:prstGeom>
            <a:ln w="28575">
              <a:solidFill>
                <a:srgbClr val="2526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r Verbinder 17">
              <a:extLst>
                <a:ext uri="{FF2B5EF4-FFF2-40B4-BE49-F238E27FC236}">
                  <a16:creationId xmlns:a16="http://schemas.microsoft.com/office/drawing/2014/main" id="{26813D80-47A4-44BA-B99F-FD42611D80C8}"/>
                </a:ext>
              </a:extLst>
            </p:cNvPr>
            <p:cNvCxnSpPr>
              <a:stCxn id="5" idx="2"/>
              <a:endCxn id="6" idx="0"/>
            </p:cNvCxnSpPr>
            <p:nvPr/>
          </p:nvCxnSpPr>
          <p:spPr>
            <a:xfrm flipH="1">
              <a:off x="2521206" y="3908153"/>
              <a:ext cx="1309" cy="700758"/>
            </a:xfrm>
            <a:prstGeom prst="line">
              <a:avLst/>
            </a:prstGeom>
            <a:ln w="28575">
              <a:solidFill>
                <a:srgbClr val="2526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22378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292E2-8818-BAF3-7200-4E9F4777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ea typeface="Verdana" panose="020B0604030504040204" pitchFamily="34" charset="0"/>
              </a:rPr>
              <a:t>Personenbezogene Forschungsdaten</a:t>
            </a:r>
          </a:p>
        </p:txBody>
      </p:sp>
      <p:sp>
        <p:nvSpPr>
          <p:cNvPr id="31" name="Inhaltsplatzhalter 2">
            <a:extLst>
              <a:ext uri="{FF2B5EF4-FFF2-40B4-BE49-F238E27FC236}">
                <a16:creationId xmlns:a16="http://schemas.microsoft.com/office/drawing/2014/main" id="{36E228F1-5C86-4859-813F-BDB274A67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513490"/>
            <a:ext cx="9895339" cy="1915510"/>
          </a:xfrm>
        </p:spPr>
        <p:txBody>
          <a:bodyPr/>
          <a:lstStyle/>
          <a:p>
            <a:r>
              <a:rPr lang="de-DE" sz="1600" dirty="0"/>
              <a:t>Abhängig vom gewählten Ressourcentyp</a:t>
            </a:r>
          </a:p>
          <a:p>
            <a:pPr lvl="1"/>
            <a:r>
              <a:rPr lang="de-DE" sz="1600" dirty="0"/>
              <a:t>Prüfen Sie, ob der verwendete Ressourcentyp die Speicherung und Verwaltung von personenbezogenen Daten erlaubt</a:t>
            </a:r>
          </a:p>
          <a:p>
            <a:r>
              <a:rPr lang="de-DE" sz="1600" dirty="0"/>
              <a:t>RDS-Ressourcen erlauben das Speichern von personenbezogenen Daten</a:t>
            </a:r>
          </a:p>
          <a:p>
            <a:pPr lvl="1"/>
            <a:r>
              <a:rPr lang="de-DE" sz="1600" dirty="0"/>
              <a:t>Prüfen Sie die Einverständniserklärung der betroffenen Personen</a:t>
            </a:r>
          </a:p>
          <a:p>
            <a:pPr lvl="1"/>
            <a:r>
              <a:rPr lang="de-DE" sz="1600" dirty="0"/>
              <a:t>Empfehlung: Verschlüsselung und Pseudonymisierung</a:t>
            </a:r>
          </a:p>
        </p:txBody>
      </p:sp>
    </p:spTree>
    <p:extLst>
      <p:ext uri="{BB962C8B-B14F-4D97-AF65-F5344CB8AC3E}">
        <p14:creationId xmlns:p14="http://schemas.microsoft.com/office/powerpoint/2010/main" val="2032745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9D7C9711-B295-41FA-81CF-0F8914F046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14" r="17422"/>
          <a:stretch/>
        </p:blipFill>
        <p:spPr>
          <a:xfrm>
            <a:off x="-903933" y="-7577"/>
            <a:ext cx="3734108" cy="6860454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7AFCF8D7-600A-497E-A437-0C294C63616E}"/>
              </a:ext>
            </a:extLst>
          </p:cNvPr>
          <p:cNvSpPr txBox="1"/>
          <p:nvPr/>
        </p:nvSpPr>
        <p:spPr>
          <a:xfrm>
            <a:off x="-15297" y="6590035"/>
            <a:ext cx="341164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Quelle: Pixabay.com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95E4C2C-5830-4394-92F4-E50A671BA969}"/>
              </a:ext>
            </a:extLst>
          </p:cNvPr>
          <p:cNvSpPr/>
          <p:nvPr/>
        </p:nvSpPr>
        <p:spPr>
          <a:xfrm>
            <a:off x="1672814" y="3074535"/>
            <a:ext cx="6177479" cy="708931"/>
          </a:xfrm>
          <a:prstGeom prst="rect">
            <a:avLst/>
          </a:prstGeom>
          <a:solidFill>
            <a:srgbClr val="00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BDCB06-00A5-48E1-9400-E69B228ED52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33681" y="3189823"/>
            <a:ext cx="5842106" cy="520246"/>
          </a:xfrm>
          <a:prstGeom prst="rect">
            <a:avLst/>
          </a:prstGeom>
        </p:spPr>
        <p:txBody>
          <a:bodyPr/>
          <a:lstStyle/>
          <a:p>
            <a:r>
              <a:rPr lang="de-DE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03 Demonstration &amp; Übung</a:t>
            </a:r>
          </a:p>
        </p:txBody>
      </p:sp>
    </p:spTree>
    <p:extLst>
      <p:ext uri="{BB962C8B-B14F-4D97-AF65-F5344CB8AC3E}">
        <p14:creationId xmlns:p14="http://schemas.microsoft.com/office/powerpoint/2010/main" val="2045640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1672</Words>
  <Application>Microsoft Office PowerPoint</Application>
  <PresentationFormat>Breitbild</PresentationFormat>
  <Paragraphs>270</Paragraphs>
  <Slides>33</Slides>
  <Notes>16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39" baseType="lpstr">
      <vt:lpstr>Arial</vt:lpstr>
      <vt:lpstr>Calibri</vt:lpstr>
      <vt:lpstr>ClanOT-News</vt:lpstr>
      <vt:lpstr>Lato</vt:lpstr>
      <vt:lpstr>Verdana</vt:lpstr>
      <vt:lpstr>Office</vt:lpstr>
      <vt:lpstr>PowerPoint-Präsentation</vt:lpstr>
      <vt:lpstr>Agenda</vt:lpstr>
      <vt:lpstr>01 Vorstellung</vt:lpstr>
      <vt:lpstr>PowerPoint-Präsentation</vt:lpstr>
      <vt:lpstr>02 Thematischer Einstieg</vt:lpstr>
      <vt:lpstr>PowerPoint-Präsentation</vt:lpstr>
      <vt:lpstr>Struktur in Coscine </vt:lpstr>
      <vt:lpstr>Personenbezogene Forschungsdaten</vt:lpstr>
      <vt:lpstr>03 Demonstration &amp; Übung</vt:lpstr>
      <vt:lpstr>Login</vt:lpstr>
      <vt:lpstr>Profil</vt:lpstr>
      <vt:lpstr>Disziplinen in Coscine</vt:lpstr>
      <vt:lpstr>PowerPoint-Präsentation</vt:lpstr>
      <vt:lpstr>Projekt erstellen</vt:lpstr>
      <vt:lpstr>Projekt erstellen</vt:lpstr>
      <vt:lpstr>Projekt erstellen</vt:lpstr>
      <vt:lpstr>PowerPoint-Präsentation</vt:lpstr>
      <vt:lpstr>PAUSE</vt:lpstr>
      <vt:lpstr>Ressource erstellen</vt:lpstr>
      <vt:lpstr>Ressource erstellen</vt:lpstr>
      <vt:lpstr>Ressource erstellen</vt:lpstr>
      <vt:lpstr>Ressource erstellen</vt:lpstr>
      <vt:lpstr>PowerPoint-Präsentation</vt:lpstr>
      <vt:lpstr>Upload, Download und Löschen von Daten</vt:lpstr>
      <vt:lpstr>Daten filtern </vt:lpstr>
      <vt:lpstr>PowerPoint-Präsentation</vt:lpstr>
      <vt:lpstr>Suchfunktion</vt:lpstr>
      <vt:lpstr>PowerPoint-Präsentation</vt:lpstr>
      <vt:lpstr>Rechtemanagement</vt:lpstr>
      <vt:lpstr>PowerPoint-Präsentation</vt:lpstr>
      <vt:lpstr>04 Diskussion</vt:lpstr>
      <vt:lpstr>05 Feedback</vt:lpstr>
      <vt:lpstr>Vielen Dank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Birmans, Katrin</dc:creator>
  <cp:lastModifiedBy>Birmans, Katrin</cp:lastModifiedBy>
  <cp:revision>239</cp:revision>
  <dcterms:created xsi:type="dcterms:W3CDTF">2020-04-02T09:21:53Z</dcterms:created>
  <dcterms:modified xsi:type="dcterms:W3CDTF">2025-06-24T07:04:34Z</dcterms:modified>
</cp:coreProperties>
</file>