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54"/>
  </p:notesMasterIdLst>
  <p:sldIdLst>
    <p:sldId id="286" r:id="rId5"/>
    <p:sldId id="258" r:id="rId6"/>
    <p:sldId id="257" r:id="rId7"/>
    <p:sldId id="265" r:id="rId8"/>
    <p:sldId id="267" r:id="rId9"/>
    <p:sldId id="260" r:id="rId10"/>
    <p:sldId id="287" r:id="rId11"/>
    <p:sldId id="310" r:id="rId12"/>
    <p:sldId id="317" r:id="rId13"/>
    <p:sldId id="268" r:id="rId14"/>
    <p:sldId id="313" r:id="rId15"/>
    <p:sldId id="315" r:id="rId16"/>
    <p:sldId id="316" r:id="rId17"/>
    <p:sldId id="271" r:id="rId18"/>
    <p:sldId id="311" r:id="rId19"/>
    <p:sldId id="272" r:id="rId20"/>
    <p:sldId id="273" r:id="rId21"/>
    <p:sldId id="274" r:id="rId22"/>
    <p:sldId id="275" r:id="rId23"/>
    <p:sldId id="277" r:id="rId24"/>
    <p:sldId id="276" r:id="rId25"/>
    <p:sldId id="279" r:id="rId26"/>
    <p:sldId id="280" r:id="rId27"/>
    <p:sldId id="281" r:id="rId28"/>
    <p:sldId id="282" r:id="rId29"/>
    <p:sldId id="283" r:id="rId30"/>
    <p:sldId id="278" r:id="rId31"/>
    <p:sldId id="284" r:id="rId32"/>
    <p:sldId id="256" r:id="rId33"/>
    <p:sldId id="319" r:id="rId34"/>
    <p:sldId id="292" r:id="rId35"/>
    <p:sldId id="293" r:id="rId36"/>
    <p:sldId id="294" r:id="rId37"/>
    <p:sldId id="308" r:id="rId38"/>
    <p:sldId id="309" r:id="rId39"/>
    <p:sldId id="264" r:id="rId40"/>
    <p:sldId id="295" r:id="rId41"/>
    <p:sldId id="296" r:id="rId42"/>
    <p:sldId id="298" r:id="rId43"/>
    <p:sldId id="318" r:id="rId44"/>
    <p:sldId id="299" r:id="rId45"/>
    <p:sldId id="300" r:id="rId46"/>
    <p:sldId id="301" r:id="rId47"/>
    <p:sldId id="285" r:id="rId48"/>
    <p:sldId id="305" r:id="rId49"/>
    <p:sldId id="266" r:id="rId50"/>
    <p:sldId id="307" r:id="rId51"/>
    <p:sldId id="304" r:id="rId52"/>
    <p:sldId id="263" r:id="rId53"/>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3C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9C7FC8-8456-0451-687B-3B73F5BA95DA}" v="576" dt="2025-06-04T14:41:57.225"/>
    <p1510:client id="{99C2B98D-0A89-2460-8775-FBA80AA91404}" v="125" dt="2025-06-03T12:22:17.866"/>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41"/>
    <p:restoredTop sz="64163"/>
  </p:normalViewPr>
  <p:slideViewPr>
    <p:cSldViewPr snapToGrid="0">
      <p:cViewPr varScale="1">
        <p:scale>
          <a:sx n="72" d="100"/>
          <a:sy n="72" d="100"/>
        </p:scale>
        <p:origin x="3944" y="224"/>
      </p:cViewPr>
      <p:guideLst>
        <p:guide orient="horz" pos="432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8" name="Shape 178"/>
          <p:cNvSpPr>
            <a:spLocks noGrp="1" noRot="1" noChangeAspect="1"/>
          </p:cNvSpPr>
          <p:nvPr>
            <p:ph type="sldImg"/>
          </p:nvPr>
        </p:nvSpPr>
        <p:spPr>
          <a:xfrm>
            <a:off x="1143000" y="685800"/>
            <a:ext cx="4572000" cy="3429000"/>
          </a:xfrm>
          <a:prstGeom prst="rect">
            <a:avLst/>
          </a:prstGeom>
        </p:spPr>
        <p:txBody>
          <a:bodyPr/>
          <a:lstStyle/>
          <a:p>
            <a:endParaRPr/>
          </a:p>
        </p:txBody>
      </p:sp>
      <p:sp>
        <p:nvSpPr>
          <p:cNvPr id="179" name="Shape 17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latin typeface="Calibri"/>
              <a:ea typeface="Calibri"/>
              <a:cs typeface="Calibri"/>
            </a:endParaRPr>
          </a:p>
        </p:txBody>
      </p:sp>
    </p:spTree>
    <p:extLst>
      <p:ext uri="{BB962C8B-B14F-4D97-AF65-F5344CB8AC3E}">
        <p14:creationId xmlns:p14="http://schemas.microsoft.com/office/powerpoint/2010/main" val="4154713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800100" lvl="1" indent="-342900">
              <a:buFont typeface="Courier New"/>
              <a:buChar char="o"/>
            </a:pPr>
            <a:endParaRPr lang="en-US" dirty="0">
              <a:solidFill>
                <a:srgbClr val="000000"/>
              </a:solidFill>
              <a:latin typeface="Helvetica Neue"/>
            </a:endParaRPr>
          </a:p>
        </p:txBody>
      </p:sp>
    </p:spTree>
    <p:extLst>
      <p:ext uri="{BB962C8B-B14F-4D97-AF65-F5344CB8AC3E}">
        <p14:creationId xmlns:p14="http://schemas.microsoft.com/office/powerpoint/2010/main" val="1528027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57DD3B-C1D9-FE32-61B5-4A90D19148F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2AFAB1-EC4A-B287-14C7-634FC335F8C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9BCE180-863E-99E3-D4E3-003ED9867F85}"/>
              </a:ext>
            </a:extLst>
          </p:cNvPr>
          <p:cNvSpPr>
            <a:spLocks noGrp="1"/>
          </p:cNvSpPr>
          <p:nvPr>
            <p:ph type="body" idx="1"/>
          </p:nvPr>
        </p:nvSpPr>
        <p:spPr/>
        <p:txBody>
          <a:bodyPr/>
          <a:lstStyle/>
          <a:p>
            <a:pPr marL="342900" indent="-342900">
              <a:buFont typeface="Calibri"/>
              <a:buChar char="-"/>
            </a:pPr>
            <a:endParaRPr lang="en-US" dirty="0">
              <a:solidFill>
                <a:srgbClr val="000000"/>
              </a:solidFill>
              <a:latin typeface="Helvetica Neue"/>
            </a:endParaRPr>
          </a:p>
          <a:p>
            <a:endParaRPr lang="en-US" dirty="0">
              <a:solidFill>
                <a:srgbClr val="000000"/>
              </a:solidFill>
              <a:latin typeface="Helvetica Neue"/>
            </a:endParaRPr>
          </a:p>
        </p:txBody>
      </p:sp>
    </p:spTree>
    <p:extLst>
      <p:ext uri="{BB962C8B-B14F-4D97-AF65-F5344CB8AC3E}">
        <p14:creationId xmlns:p14="http://schemas.microsoft.com/office/powerpoint/2010/main" val="3842064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ADCC5B-7E0A-65DE-5528-E596413FF1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D05006-D90F-06CE-0257-61ECC0DABF8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115C808-28F1-3DCF-D480-7776D845F87A}"/>
              </a:ext>
            </a:extLst>
          </p:cNvPr>
          <p:cNvSpPr>
            <a:spLocks noGrp="1"/>
          </p:cNvSpPr>
          <p:nvPr>
            <p:ph type="body" idx="1"/>
          </p:nvPr>
        </p:nvSpPr>
        <p:spPr/>
        <p:txBody>
          <a:bodyPr/>
          <a:lstStyle/>
          <a:p>
            <a:pPr marL="571500" indent="-571500" algn="l">
              <a:lnSpc>
                <a:spcPct val="120000"/>
              </a:lnSpc>
              <a:buFont typeface="Arial,Sans-Serif"/>
              <a:buChar char="•"/>
            </a:pPr>
            <a:endParaRPr lang="en-US" dirty="0">
              <a:solidFill>
                <a:srgbClr val="000000"/>
              </a:solidFill>
              <a:latin typeface="Helvetica Neue"/>
            </a:endParaRPr>
          </a:p>
          <a:p>
            <a:endParaRPr lang="en-US" dirty="0">
              <a:solidFill>
                <a:srgbClr val="000000"/>
              </a:solidFill>
              <a:latin typeface="Helvetica Neue"/>
            </a:endParaRPr>
          </a:p>
        </p:txBody>
      </p:sp>
    </p:spTree>
    <p:extLst>
      <p:ext uri="{BB962C8B-B14F-4D97-AF65-F5344CB8AC3E}">
        <p14:creationId xmlns:p14="http://schemas.microsoft.com/office/powerpoint/2010/main" val="2670030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EDDEA2-5D3E-5A2E-8B53-3562059C8AA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671748-18FF-D6A5-A2F1-D87293AA182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54CB296-C190-B49E-5291-EE5F218DB3F5}"/>
              </a:ext>
            </a:extLst>
          </p:cNvPr>
          <p:cNvSpPr>
            <a:spLocks noGrp="1"/>
          </p:cNvSpPr>
          <p:nvPr>
            <p:ph type="body" idx="1"/>
          </p:nvPr>
        </p:nvSpPr>
        <p:spPr/>
        <p:txBody>
          <a:bodyPr/>
          <a:lstStyle/>
          <a:p>
            <a:pPr algn="l">
              <a:lnSpc>
                <a:spcPct val="120000"/>
              </a:lnSpc>
            </a:pPr>
            <a:endParaRPr lang="en-GB" dirty="0"/>
          </a:p>
        </p:txBody>
      </p:sp>
    </p:spTree>
    <p:extLst>
      <p:ext uri="{BB962C8B-B14F-4D97-AF65-F5344CB8AC3E}">
        <p14:creationId xmlns:p14="http://schemas.microsoft.com/office/powerpoint/2010/main" val="3008682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65E07-8484-96FC-3CF3-E4418744B1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86FB30-FF28-395B-6178-14AA25B3364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44E4C09-142E-DB8A-D4FD-992BC567726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706757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70192-F490-88CE-CA30-E0A93E9653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8C4220-AE6C-192D-2433-4F7432800003}"/>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4D785D8-3FA1-0E97-BD29-E289A2470A2C}"/>
              </a:ext>
            </a:extLst>
          </p:cNvPr>
          <p:cNvSpPr>
            <a:spLocks noGrp="1"/>
          </p:cNvSpPr>
          <p:nvPr>
            <p:ph type="body" idx="1"/>
          </p:nvPr>
        </p:nvSpPr>
        <p:spPr/>
        <p:txBody>
          <a:bodyPr/>
          <a:lstStyle/>
          <a:p>
            <a:endParaRPr lang="en-US" dirty="0"/>
          </a:p>
          <a:p>
            <a:endParaRPr lang="en-NL"/>
          </a:p>
        </p:txBody>
      </p:sp>
    </p:spTree>
    <p:extLst>
      <p:ext uri="{BB962C8B-B14F-4D97-AF65-F5344CB8AC3E}">
        <p14:creationId xmlns:p14="http://schemas.microsoft.com/office/powerpoint/2010/main" val="29015708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A5611-4B13-5FCF-44B7-E7D77677A6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8D8D9E-EF63-96EE-3920-4A4C4A05BEA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C4EAA59-3B0D-EEEA-DFCC-EBBAE20D40D0}"/>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42810557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B037C-0982-0CDC-4229-84C0646293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AF3650-AFB6-CBAD-16C8-22634A9E2292}"/>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4B63875-2FE3-3D0D-0784-018392C69940}"/>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14167539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F867D2-5CFD-C058-605F-9F17B45418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DD4FCA-1697-5DC5-E625-F414F8643DF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750FE5A5-90CE-59A5-3FB0-5E408075C66D}"/>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8986351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D1777-9BD1-2FC6-F94E-CBB4476D50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B9E1F3-905A-6C99-2D82-3167D38129F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29F443B-311C-1B1D-FDB0-E313C5BDABC7}"/>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2643759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marR="0" lvl="0" indent="-342900" defTabSz="457200" eaLnBrk="1" fontAlgn="auto" latinLnBrk="0" hangingPunct="1">
              <a:lnSpc>
                <a:spcPct val="117999"/>
              </a:lnSpc>
              <a:spcBef>
                <a:spcPts val="0"/>
              </a:spcBef>
              <a:spcAft>
                <a:spcPts val="0"/>
              </a:spcAft>
              <a:buClrTx/>
              <a:buSzTx/>
              <a:buFontTx/>
              <a:buChar char="-"/>
              <a:tabLst/>
              <a:defRPr/>
            </a:pPr>
            <a:endParaRPr lang="en-GB" sz="2400" dirty="0">
              <a:solidFill>
                <a:schemeClr val="tx1"/>
              </a:solidFill>
              <a:latin typeface="Avenir Book" panose="02000503020000020003"/>
            </a:endParaRPr>
          </a:p>
          <a:p>
            <a:endParaRPr lang="en-NL">
              <a:solidFill>
                <a:schemeClr val="tx1"/>
              </a:solidFill>
            </a:endParaRPr>
          </a:p>
        </p:txBody>
      </p:sp>
    </p:spTree>
    <p:extLst>
      <p:ext uri="{BB962C8B-B14F-4D97-AF65-F5344CB8AC3E}">
        <p14:creationId xmlns:p14="http://schemas.microsoft.com/office/powerpoint/2010/main" val="42599760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BEF28-26F3-DDBF-211A-3EF5948A72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692780-97BA-2CC5-A583-801F9E3176A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D7AC94A-6A00-2E96-FEA4-880CD7EB7AF1}"/>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3461579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E391C-FD97-8040-4B81-E17C70185D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444C88-4110-671C-1120-4B3CD886DD6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4F56E6F-C3FA-2209-D4B6-D0D3926CF856}"/>
              </a:ext>
            </a:extLst>
          </p:cNvPr>
          <p:cNvSpPr>
            <a:spLocks noGrp="1"/>
          </p:cNvSpPr>
          <p:nvPr>
            <p:ph type="body" idx="1"/>
          </p:nvPr>
        </p:nvSpPr>
        <p:spPr/>
        <p:txBody>
          <a:bodyPr/>
          <a:lstStyle/>
          <a:p>
            <a:endParaRPr lang="en-NL"/>
          </a:p>
        </p:txBody>
      </p:sp>
    </p:spTree>
    <p:extLst>
      <p:ext uri="{BB962C8B-B14F-4D97-AF65-F5344CB8AC3E}">
        <p14:creationId xmlns:p14="http://schemas.microsoft.com/office/powerpoint/2010/main" val="600028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C0955-2A7C-0AA3-6CC8-8FF704FF3A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9023C3-CEB2-F5A2-501D-12C2751337A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1FB066C1-549A-6B7D-44B0-D19E4AD0BAEC}"/>
              </a:ext>
            </a:extLst>
          </p:cNvPr>
          <p:cNvSpPr>
            <a:spLocks noGrp="1"/>
          </p:cNvSpPr>
          <p:nvPr>
            <p:ph type="body" idx="1"/>
          </p:nvPr>
        </p:nvSpPr>
        <p:spPr/>
        <p:txBody>
          <a:bodyPr/>
          <a:lstStyle/>
          <a:p>
            <a:endParaRPr lang="en-NL"/>
          </a:p>
        </p:txBody>
      </p:sp>
    </p:spTree>
    <p:extLst>
      <p:ext uri="{BB962C8B-B14F-4D97-AF65-F5344CB8AC3E}">
        <p14:creationId xmlns:p14="http://schemas.microsoft.com/office/powerpoint/2010/main" val="739469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C18A24-3609-89EE-8232-981FFED7E6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94C188-2092-9FA5-FB0F-80407EDBD39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D94B11A7-0F49-52B8-F169-3F59225D636B}"/>
              </a:ext>
            </a:extLst>
          </p:cNvPr>
          <p:cNvSpPr>
            <a:spLocks noGrp="1"/>
          </p:cNvSpPr>
          <p:nvPr>
            <p:ph type="body" idx="1"/>
          </p:nvPr>
        </p:nvSpPr>
        <p:spPr/>
        <p:txBody>
          <a:bodyPr/>
          <a:lstStyle/>
          <a:p>
            <a:endParaRPr lang="en-NL"/>
          </a:p>
        </p:txBody>
      </p:sp>
    </p:spTree>
    <p:extLst>
      <p:ext uri="{BB962C8B-B14F-4D97-AF65-F5344CB8AC3E}">
        <p14:creationId xmlns:p14="http://schemas.microsoft.com/office/powerpoint/2010/main" val="36176499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15D35-0A51-15A5-1BDC-B27A3F9FE2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AC9E91-7B64-638C-8F83-0229AC0DBF0A}"/>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C9946B0-7008-2E6D-7512-1C180167E821}"/>
              </a:ext>
            </a:extLst>
          </p:cNvPr>
          <p:cNvSpPr>
            <a:spLocks noGrp="1"/>
          </p:cNvSpPr>
          <p:nvPr>
            <p:ph type="body" idx="1"/>
          </p:nvPr>
        </p:nvSpPr>
        <p:spPr/>
        <p:txBody>
          <a:bodyPr/>
          <a:lstStyle/>
          <a:p>
            <a:endParaRPr lang="en-NL"/>
          </a:p>
        </p:txBody>
      </p:sp>
    </p:spTree>
    <p:extLst>
      <p:ext uri="{BB962C8B-B14F-4D97-AF65-F5344CB8AC3E}">
        <p14:creationId xmlns:p14="http://schemas.microsoft.com/office/powerpoint/2010/main" val="379421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87CF69-E624-A9A0-2C9A-380C7C5DC9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03F3D4-486A-4DCB-669E-3DF5AB0B945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811DEB6-0980-052A-8A0C-C8257DD7CFB4}"/>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2679084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893B6D-BC85-A127-B3C1-F42BC7029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627FB3E-1FDC-F525-8E13-4EB030E05BD1}"/>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86F791C4-DBEC-9640-1ED4-12CF6EE3A173}"/>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1077654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19A90-4231-30AA-6927-C1143F067A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E1B5C9-7276-E6BD-028B-FCC1471A935C}"/>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D3317BC-C6AF-B43A-B608-2199B938BD01}"/>
              </a:ext>
            </a:extLst>
          </p:cNvPr>
          <p:cNvSpPr>
            <a:spLocks noGrp="1"/>
          </p:cNvSpPr>
          <p:nvPr>
            <p:ph type="body" idx="1"/>
          </p:nvPr>
        </p:nvSpPr>
        <p:spPr/>
        <p:txBody>
          <a:bodyPr/>
          <a:lstStyle/>
          <a:p>
            <a:endParaRPr lang="en-NL">
              <a:solidFill>
                <a:schemeClr val="tx1"/>
              </a:solidFill>
            </a:endParaRPr>
          </a:p>
        </p:txBody>
      </p:sp>
    </p:spTree>
    <p:extLst>
      <p:ext uri="{BB962C8B-B14F-4D97-AF65-F5344CB8AC3E}">
        <p14:creationId xmlns:p14="http://schemas.microsoft.com/office/powerpoint/2010/main" val="4073497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D23653-11FA-A232-574C-67702F4769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7F962-1DEB-6D20-9622-F78921950FD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5A362C4D-0AAF-A9A4-8A76-346F2F2AD5EB}"/>
              </a:ext>
            </a:extLst>
          </p:cNvPr>
          <p:cNvSpPr>
            <a:spLocks noGrp="1"/>
          </p:cNvSpPr>
          <p:nvPr>
            <p:ph type="body" idx="1"/>
          </p:nvPr>
        </p:nvSpPr>
        <p:spPr/>
        <p:txBody>
          <a:bodyPr/>
          <a:lstStyle/>
          <a:p>
            <a:pPr algn="l" defTabSz="914400" rtl="0">
              <a:lnSpc>
                <a:spcPct val="100000"/>
              </a:lnSpc>
              <a:defRPr/>
            </a:pPr>
            <a:endParaRPr lang="en-US" sz="3600" kern="100" dirty="0">
              <a:latin typeface="Aptos"/>
            </a:endParaRPr>
          </a:p>
        </p:txBody>
      </p:sp>
    </p:spTree>
    <p:extLst>
      <p:ext uri="{BB962C8B-B14F-4D97-AF65-F5344CB8AC3E}">
        <p14:creationId xmlns:p14="http://schemas.microsoft.com/office/powerpoint/2010/main" val="33612553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defTabSz="914400" rtl="0">
              <a:lnSpc>
                <a:spcPct val="100000"/>
              </a:lnSpc>
              <a:defRPr/>
            </a:pPr>
            <a:endParaRPr lang="en-US" sz="3600" kern="100" dirty="0">
              <a:latin typeface="Aptos"/>
            </a:endParaRPr>
          </a:p>
        </p:txBody>
      </p:sp>
    </p:spTree>
    <p:extLst>
      <p:ext uri="{BB962C8B-B14F-4D97-AF65-F5344CB8AC3E}">
        <p14:creationId xmlns:p14="http://schemas.microsoft.com/office/powerpoint/2010/main" val="4263950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42900" indent="-342900">
              <a:buFont typeface="Calibri"/>
              <a:buChar char="-"/>
            </a:pPr>
            <a:endParaRPr lang="en-US" b="1" dirty="0"/>
          </a:p>
        </p:txBody>
      </p:sp>
    </p:spTree>
    <p:extLst>
      <p:ext uri="{BB962C8B-B14F-4D97-AF65-F5344CB8AC3E}">
        <p14:creationId xmlns:p14="http://schemas.microsoft.com/office/powerpoint/2010/main" val="15477434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defRPr/>
            </a:pPr>
            <a:endParaRPr lang="en-US" b="1" dirty="0"/>
          </a:p>
        </p:txBody>
      </p:sp>
    </p:spTree>
    <p:extLst>
      <p:ext uri="{BB962C8B-B14F-4D97-AF65-F5344CB8AC3E}">
        <p14:creationId xmlns:p14="http://schemas.microsoft.com/office/powerpoint/2010/main" val="42816156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rtl="0">
              <a:defRPr/>
            </a:pPr>
            <a:endParaRPr lang="en-US" dirty="0"/>
          </a:p>
        </p:txBody>
      </p:sp>
    </p:spTree>
    <p:extLst>
      <p:ext uri="{BB962C8B-B14F-4D97-AF65-F5344CB8AC3E}">
        <p14:creationId xmlns:p14="http://schemas.microsoft.com/office/powerpoint/2010/main" val="32150591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28F54-7493-1A2F-8F10-7341CCA972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53BA8C-E968-5BE6-5444-150495BD166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392FBB56-099E-6FD1-6A94-011857D38F9B}"/>
              </a:ext>
            </a:extLst>
          </p:cNvPr>
          <p:cNvSpPr>
            <a:spLocks noGrp="1"/>
          </p:cNvSpPr>
          <p:nvPr>
            <p:ph type="body" idx="1"/>
          </p:nvPr>
        </p:nvSpPr>
        <p:spPr/>
        <p:txBody>
          <a:bodyPr/>
          <a:lstStyle/>
          <a:p>
            <a:pPr algn="l">
              <a:defRPr/>
            </a:pPr>
            <a:endParaRPr lang="en-US" dirty="0"/>
          </a:p>
        </p:txBody>
      </p:sp>
    </p:spTree>
    <p:extLst>
      <p:ext uri="{BB962C8B-B14F-4D97-AF65-F5344CB8AC3E}">
        <p14:creationId xmlns:p14="http://schemas.microsoft.com/office/powerpoint/2010/main" val="13532478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D11D4-111B-E8CA-37C9-99176679EF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A142FF-0DA5-84CA-FF77-466BB391CBF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2F13A7D4-EFAF-5ED9-F544-432FF6011480}"/>
              </a:ext>
            </a:extLst>
          </p:cNvPr>
          <p:cNvSpPr>
            <a:spLocks noGrp="1"/>
          </p:cNvSpPr>
          <p:nvPr>
            <p:ph type="body" idx="1"/>
          </p:nvPr>
        </p:nvSpPr>
        <p:spPr/>
        <p:txBody>
          <a:bodyPr/>
          <a:lstStyle/>
          <a:p>
            <a:pPr algn="l">
              <a:defRPr/>
            </a:pPr>
            <a:endParaRPr lang="en-US" dirty="0"/>
          </a:p>
        </p:txBody>
      </p:sp>
    </p:spTree>
    <p:extLst>
      <p:ext uri="{BB962C8B-B14F-4D97-AF65-F5344CB8AC3E}">
        <p14:creationId xmlns:p14="http://schemas.microsoft.com/office/powerpoint/2010/main" val="3679353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endParaRPr lang="en-US" dirty="0"/>
          </a:p>
        </p:txBody>
      </p:sp>
    </p:spTree>
    <p:extLst>
      <p:ext uri="{BB962C8B-B14F-4D97-AF65-F5344CB8AC3E}">
        <p14:creationId xmlns:p14="http://schemas.microsoft.com/office/powerpoint/2010/main" val="23165998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US" sz="2400" kern="100" dirty="0">
              <a:latin typeface="Aptos"/>
            </a:endParaRPr>
          </a:p>
        </p:txBody>
      </p:sp>
    </p:spTree>
    <p:extLst>
      <p:ext uri="{BB962C8B-B14F-4D97-AF65-F5344CB8AC3E}">
        <p14:creationId xmlns:p14="http://schemas.microsoft.com/office/powerpoint/2010/main" val="5508239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endParaRPr lang="en-US" sz="3600" kern="100" dirty="0">
              <a:solidFill>
                <a:srgbClr val="000000"/>
              </a:solidFill>
              <a:latin typeface="Aptos"/>
            </a:endParaRPr>
          </a:p>
        </p:txBody>
      </p:sp>
    </p:spTree>
    <p:extLst>
      <p:ext uri="{BB962C8B-B14F-4D97-AF65-F5344CB8AC3E}">
        <p14:creationId xmlns:p14="http://schemas.microsoft.com/office/powerpoint/2010/main" val="30690373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32C1D-194B-96B4-F933-FF2ECEBAB6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59C8DD-A70E-9534-2ADD-22DD75C5FB4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AE093F41-F485-944E-DD8E-12095C2EB4FC}"/>
              </a:ext>
            </a:extLst>
          </p:cNvPr>
          <p:cNvSpPr>
            <a:spLocks noGrp="1"/>
          </p:cNvSpPr>
          <p:nvPr>
            <p:ph type="body" idx="1"/>
          </p:nvPr>
        </p:nvSpPr>
        <p:spPr/>
        <p:txBody>
          <a:bodyPr/>
          <a:lstStyle/>
          <a:p>
            <a:pPr algn="l"/>
            <a:endParaRPr lang="en-US" dirty="0">
              <a:cs typeface="+mn-lt"/>
            </a:endParaRPr>
          </a:p>
        </p:txBody>
      </p:sp>
    </p:spTree>
    <p:extLst>
      <p:ext uri="{BB962C8B-B14F-4D97-AF65-F5344CB8AC3E}">
        <p14:creationId xmlns:p14="http://schemas.microsoft.com/office/powerpoint/2010/main" val="41798502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105AF-6C71-84E7-C6FD-B6D8FBFA53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3F5F5F-61A6-159B-6EFB-6045A9BC6764}"/>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D13D215-DFBC-5528-C701-108876DAA3A6}"/>
              </a:ext>
            </a:extLst>
          </p:cNvPr>
          <p:cNvSpPr>
            <a:spLocks noGrp="1"/>
          </p:cNvSpPr>
          <p:nvPr>
            <p:ph type="body" idx="1"/>
          </p:nvPr>
        </p:nvSpPr>
        <p:spPr/>
        <p:txBody>
          <a:bodyPr/>
          <a:lstStyle/>
          <a:p>
            <a:pPr algn="l">
              <a:lnSpc>
                <a:spcPct val="120000"/>
              </a:lnSpc>
            </a:pPr>
            <a:endParaRPr lang="en-US" dirty="0">
              <a:solidFill>
                <a:srgbClr val="1B3C57"/>
              </a:solidFill>
            </a:endParaRPr>
          </a:p>
        </p:txBody>
      </p:sp>
    </p:spTree>
    <p:extLst>
      <p:ext uri="{BB962C8B-B14F-4D97-AF65-F5344CB8AC3E}">
        <p14:creationId xmlns:p14="http://schemas.microsoft.com/office/powerpoint/2010/main" val="805968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algn="l"/>
            <a:endParaRPr lang="en-US" dirty="0"/>
          </a:p>
        </p:txBody>
      </p:sp>
    </p:spTree>
    <p:extLst>
      <p:ext uri="{BB962C8B-B14F-4D97-AF65-F5344CB8AC3E}">
        <p14:creationId xmlns:p14="http://schemas.microsoft.com/office/powerpoint/2010/main" val="3039595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L"/>
          </a:p>
        </p:txBody>
      </p:sp>
    </p:spTree>
    <p:extLst>
      <p:ext uri="{BB962C8B-B14F-4D97-AF65-F5344CB8AC3E}">
        <p14:creationId xmlns:p14="http://schemas.microsoft.com/office/powerpoint/2010/main" val="1240896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7ACEC-DA33-64E6-B112-B04E22EB09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2DF56B-FD6F-828C-9423-40FF03C3F495}"/>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60D9B76A-8265-D927-5BCD-D47C092033D1}"/>
              </a:ext>
            </a:extLst>
          </p:cNvPr>
          <p:cNvSpPr>
            <a:spLocks noGrp="1"/>
          </p:cNvSpPr>
          <p:nvPr>
            <p:ph type="body" idx="1"/>
          </p:nvPr>
        </p:nvSpPr>
        <p:spPr/>
        <p:txBody>
          <a:bodyPr/>
          <a:lstStyle/>
          <a:p>
            <a:pPr algn="l"/>
            <a:endParaRPr lang="en-US" dirty="0">
              <a:solidFill>
                <a:srgbClr val="000000"/>
              </a:solidFill>
              <a:latin typeface="Helvetica Neue"/>
            </a:endParaRPr>
          </a:p>
        </p:txBody>
      </p:sp>
    </p:spTree>
    <p:extLst>
      <p:ext uri="{BB962C8B-B14F-4D97-AF65-F5344CB8AC3E}">
        <p14:creationId xmlns:p14="http://schemas.microsoft.com/office/powerpoint/2010/main" val="28369151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684337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4EBEC7-D2F4-F6B1-A605-612F59B260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C1A4C8B-627F-3AD7-041A-ADA2668BF4C8}"/>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93CB804-F445-3D79-9012-6F3EABAE9DD5}"/>
              </a:ext>
            </a:extLst>
          </p:cNvPr>
          <p:cNvSpPr>
            <a:spLocks noGrp="1"/>
          </p:cNvSpPr>
          <p:nvPr>
            <p:ph type="body" idx="1"/>
          </p:nvPr>
        </p:nvSpPr>
        <p:spPr/>
        <p:txBody>
          <a:bodyPr/>
          <a:lstStyle/>
          <a:p>
            <a:pPr algn="l">
              <a:lnSpc>
                <a:spcPct val="120000"/>
              </a:lnSpc>
            </a:pPr>
            <a:endParaRPr lang="en-GB"/>
          </a:p>
        </p:txBody>
      </p:sp>
    </p:spTree>
    <p:extLst>
      <p:ext uri="{BB962C8B-B14F-4D97-AF65-F5344CB8AC3E}">
        <p14:creationId xmlns:p14="http://schemas.microsoft.com/office/powerpoint/2010/main" val="2526221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L"/>
          </a:p>
        </p:txBody>
      </p:sp>
    </p:spTree>
    <p:extLst>
      <p:ext uri="{BB962C8B-B14F-4D97-AF65-F5344CB8AC3E}">
        <p14:creationId xmlns:p14="http://schemas.microsoft.com/office/powerpoint/2010/main" val="21149682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571500" indent="-571500">
              <a:buFont typeface="Arial"/>
              <a:buChar char="•"/>
            </a:pPr>
            <a:endParaRPr lang="en-US" dirty="0">
              <a:solidFill>
                <a:srgbClr val="484848"/>
              </a:solidFill>
              <a:latin typeface="Merriweather"/>
            </a:endParaRPr>
          </a:p>
          <a:p>
            <a:pPr marL="285750" marR="0" lvl="0" indent="-285750" defTabSz="457200" eaLnBrk="1" fontAlgn="auto" latinLnBrk="0" hangingPunct="1">
              <a:lnSpc>
                <a:spcPct val="117999"/>
              </a:lnSpc>
              <a:spcBef>
                <a:spcPts val="0"/>
              </a:spcBef>
              <a:spcAft>
                <a:spcPts val="0"/>
              </a:spcAft>
              <a:buClrTx/>
              <a:buSzTx/>
              <a:buFont typeface="Arial"/>
              <a:buChar char="•"/>
              <a:tabLst/>
              <a:defRPr/>
            </a:pPr>
            <a:endParaRPr lang="en-US" b="0" i="0" dirty="0">
              <a:solidFill>
                <a:srgbClr val="484848"/>
              </a:solidFill>
              <a:effectLst/>
              <a:latin typeface="Merriweather" panose="00000500000000000000" pitchFamily="2" charset="0"/>
            </a:endParaRPr>
          </a:p>
          <a:p>
            <a:pPr marL="285750" indent="-285750">
              <a:buFont typeface="Arial"/>
              <a:buChar char="•"/>
            </a:pPr>
            <a:endParaRPr lang="en-NL"/>
          </a:p>
        </p:txBody>
      </p:sp>
    </p:spTree>
    <p:extLst>
      <p:ext uri="{BB962C8B-B14F-4D97-AF65-F5344CB8AC3E}">
        <p14:creationId xmlns:p14="http://schemas.microsoft.com/office/powerpoint/2010/main" val="1808164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3518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D8CB22-4DC0-065D-60CC-582EA543E9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0C014A-2F98-AD2F-5524-DEAA99DE791E}"/>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C657FAE4-D88D-1D94-17E8-FC47CB56FCBC}"/>
              </a:ext>
            </a:extLst>
          </p:cNvPr>
          <p:cNvSpPr>
            <a:spLocks noGrp="1"/>
          </p:cNvSpPr>
          <p:nvPr>
            <p:ph type="body" idx="1"/>
          </p:nvPr>
        </p:nvSpPr>
        <p:spPr/>
        <p:txBody>
          <a:bodyPr/>
          <a:lstStyle/>
          <a:p>
            <a:endParaRPr lang="en-US" dirty="0">
              <a:solidFill>
                <a:srgbClr val="FFFFFF"/>
              </a:solidFill>
              <a:latin typeface="Source Sans 3"/>
            </a:endParaRPr>
          </a:p>
        </p:txBody>
      </p:sp>
    </p:spTree>
    <p:extLst>
      <p:ext uri="{BB962C8B-B14F-4D97-AF65-F5344CB8AC3E}">
        <p14:creationId xmlns:p14="http://schemas.microsoft.com/office/powerpoint/2010/main" val="2780459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6CBEC7-1F63-6BC4-E4C9-74874CB228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0D5DB4-2C60-142F-C69E-3CB918A6771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782F2C1-BD74-F3E6-5100-5E1BB239A261}"/>
              </a:ext>
            </a:extLst>
          </p:cNvPr>
          <p:cNvSpPr>
            <a:spLocks noGrp="1"/>
          </p:cNvSpPr>
          <p:nvPr>
            <p:ph type="body" idx="1"/>
          </p:nvPr>
        </p:nvSpPr>
        <p:spPr/>
        <p:txBody>
          <a:bodyPr/>
          <a:lstStyle/>
          <a:p>
            <a:pPr marL="457200" marR="0" lvl="0" indent="-457200" defTabSz="457200" eaLnBrk="1" fontAlgn="auto" latinLnBrk="0" hangingPunct="1">
              <a:lnSpc>
                <a:spcPct val="117999"/>
              </a:lnSpc>
              <a:spcBef>
                <a:spcPts val="0"/>
              </a:spcBef>
              <a:spcAft>
                <a:spcPts val="0"/>
              </a:spcAft>
              <a:buClrTx/>
              <a:buSzTx/>
              <a:buFontTx/>
              <a:buAutoNum type="arabicParenBoth"/>
              <a:tabLst/>
              <a:defRPr/>
            </a:pPr>
            <a:endParaRPr lang="en-US" dirty="0"/>
          </a:p>
        </p:txBody>
      </p:sp>
    </p:spTree>
    <p:extLst>
      <p:ext uri="{BB962C8B-B14F-4D97-AF65-F5344CB8AC3E}">
        <p14:creationId xmlns:p14="http://schemas.microsoft.com/office/powerpoint/2010/main" val="377767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DFCD06-B7F1-1986-2A11-1C37584A80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691E80-2CB5-6550-DA3F-77E7B086AAE9}"/>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4EDE469-F1DC-C036-83BB-0906795EBC6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7414330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hyperlink" Target="https://www.freepik.com/"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hyperlink" Target="https://vanvanzanten.nl/" TargetMode="External"/><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dia ">
    <p:spTree>
      <p:nvGrpSpPr>
        <p:cNvPr id="1" name=""/>
        <p:cNvGrpSpPr/>
        <p:nvPr/>
      </p:nvGrpSpPr>
      <p:grpSpPr>
        <a:xfrm>
          <a:off x="0" y="0"/>
          <a:ext cx="0" cy="0"/>
          <a:chOff x="0" y="0"/>
          <a:chExt cx="0" cy="0"/>
        </a:xfrm>
      </p:grpSpPr>
      <p:pic>
        <p:nvPicPr>
          <p:cNvPr id="2" name="TDCC_Visual 2.jpg" descr="TDCC_Visual 2.jpg">
            <a:extLst>
              <a:ext uri="{FF2B5EF4-FFF2-40B4-BE49-F238E27FC236}">
                <a16:creationId xmlns:a16="http://schemas.microsoft.com/office/drawing/2014/main" id="{7C4E715F-CBB7-8557-8240-D62D53101477}"/>
              </a:ext>
            </a:extLst>
          </p:cNvPr>
          <p:cNvPicPr>
            <a:picLocks/>
          </p:cNvPicPr>
          <p:nvPr userDrawn="1"/>
        </p:nvPicPr>
        <p:blipFill>
          <a:blip r:embed="rId2"/>
          <a:srcRect l="4362" t="29308" r="37511" b="20173"/>
          <a:stretch>
            <a:fillRect/>
          </a:stretch>
        </p:blipFill>
        <p:spPr>
          <a:xfrm>
            <a:off x="249170" y="253494"/>
            <a:ext cx="23872960" cy="13203307"/>
          </a:xfrm>
          <a:prstGeom prst="rect">
            <a:avLst/>
          </a:prstGeom>
          <a:ln w="12700">
            <a:miter lim="400000"/>
          </a:ln>
        </p:spPr>
      </p:pic>
      <p:sp>
        <p:nvSpPr>
          <p:cNvPr id="4" name="Beyond personal data">
            <a:extLst>
              <a:ext uri="{FF2B5EF4-FFF2-40B4-BE49-F238E27FC236}">
                <a16:creationId xmlns:a16="http://schemas.microsoft.com/office/drawing/2014/main" id="{7AFCD65D-E075-2EC0-8734-F7015BA8E7C4}"/>
              </a:ext>
            </a:extLst>
          </p:cNvPr>
          <p:cNvSpPr txBox="1"/>
          <p:nvPr userDrawn="1"/>
        </p:nvSpPr>
        <p:spPr>
          <a:xfrm>
            <a:off x="1530451" y="1187450"/>
            <a:ext cx="5065777" cy="8001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defRPr sz="4000">
                <a:solidFill>
                  <a:srgbClr val="1B3C57"/>
                </a:solidFill>
                <a:latin typeface="Avenir Light"/>
                <a:ea typeface="Avenir Light"/>
                <a:cs typeface="Avenir Light"/>
                <a:sym typeface="Avenir Light"/>
              </a:defRPr>
            </a:lvl1pPr>
          </a:lstStyle>
          <a:p>
            <a:r>
              <a:t>Beyond personal data</a:t>
            </a:r>
          </a:p>
        </p:txBody>
      </p:sp>
      <p:grpSp>
        <p:nvGrpSpPr>
          <p:cNvPr id="7" name="Group">
            <a:extLst>
              <a:ext uri="{FF2B5EF4-FFF2-40B4-BE49-F238E27FC236}">
                <a16:creationId xmlns:a16="http://schemas.microsoft.com/office/drawing/2014/main" id="{6583BDE4-68CE-91D6-56AD-E2E69FDAD9E1}"/>
              </a:ext>
            </a:extLst>
          </p:cNvPr>
          <p:cNvGrpSpPr/>
          <p:nvPr userDrawn="1"/>
        </p:nvGrpSpPr>
        <p:grpSpPr>
          <a:xfrm>
            <a:off x="1663998" y="11885235"/>
            <a:ext cx="10843319" cy="864523"/>
            <a:chOff x="0" y="0"/>
            <a:chExt cx="10843317" cy="864522"/>
          </a:xfrm>
        </p:grpSpPr>
        <p:pic>
          <p:nvPicPr>
            <p:cNvPr id="8" name="Kopie van TDCC-SSH-Logo_RGB.png" descr="Kopie van TDCC-SSH-Logo_RGB.png">
              <a:extLst>
                <a:ext uri="{FF2B5EF4-FFF2-40B4-BE49-F238E27FC236}">
                  <a16:creationId xmlns:a16="http://schemas.microsoft.com/office/drawing/2014/main" id="{7972DFCF-4617-EDC4-36DA-54047F5C5AEB}"/>
                </a:ext>
              </a:extLst>
            </p:cNvPr>
            <p:cNvPicPr>
              <a:picLocks noChangeAspect="1"/>
            </p:cNvPicPr>
            <p:nvPr/>
          </p:nvPicPr>
          <p:blipFill>
            <a:blip r:embed="rId3"/>
            <a:stretch>
              <a:fillRect/>
            </a:stretch>
          </p:blipFill>
          <p:spPr>
            <a:xfrm>
              <a:off x="882668" y="0"/>
              <a:ext cx="1019853" cy="859212"/>
            </a:xfrm>
            <a:prstGeom prst="rect">
              <a:avLst/>
            </a:prstGeom>
            <a:ln w="12700" cap="flat">
              <a:noFill/>
              <a:miter lim="400000"/>
            </a:ln>
            <a:effectLst/>
          </p:spPr>
        </p:pic>
        <p:pic>
          <p:nvPicPr>
            <p:cNvPr id="9" name="NWO logo - full colour - RGB - transparante achtergrond.png" descr="NWO logo - full colour - RGB - transparante achtergrond.png">
              <a:extLst>
                <a:ext uri="{FF2B5EF4-FFF2-40B4-BE49-F238E27FC236}">
                  <a16:creationId xmlns:a16="http://schemas.microsoft.com/office/drawing/2014/main" id="{141AF967-AB09-6162-5941-E4209682A4EB}"/>
                </a:ext>
              </a:extLst>
            </p:cNvPr>
            <p:cNvPicPr>
              <a:picLocks noChangeAspect="1"/>
            </p:cNvPicPr>
            <p:nvPr/>
          </p:nvPicPr>
          <p:blipFill>
            <a:blip r:embed="rId4"/>
            <a:stretch>
              <a:fillRect/>
            </a:stretch>
          </p:blipFill>
          <p:spPr>
            <a:xfrm>
              <a:off x="0" y="114044"/>
              <a:ext cx="375704" cy="607981"/>
            </a:xfrm>
            <a:prstGeom prst="rect">
              <a:avLst/>
            </a:prstGeom>
            <a:ln w="12700" cap="flat">
              <a:noFill/>
              <a:miter lim="400000"/>
            </a:ln>
            <a:effectLst/>
          </p:spPr>
        </p:pic>
        <p:pic>
          <p:nvPicPr>
            <p:cNvPr id="10" name="odissei_logo.svg" descr="odissei_logo.svg">
              <a:extLst>
                <a:ext uri="{FF2B5EF4-FFF2-40B4-BE49-F238E27FC236}">
                  <a16:creationId xmlns:a16="http://schemas.microsoft.com/office/drawing/2014/main" id="{17A43A91-50CF-8A43-10AD-3D6AE3AA1A77}"/>
                </a:ext>
              </a:extLst>
            </p:cNvPr>
            <p:cNvPicPr>
              <a:picLocks noChangeAspect="1"/>
            </p:cNvPicPr>
            <p:nvPr/>
          </p:nvPicPr>
          <p:blipFill>
            <a:blip r:embed="rId5"/>
            <a:stretch>
              <a:fillRect/>
            </a:stretch>
          </p:blipFill>
          <p:spPr>
            <a:xfrm>
              <a:off x="2229787" y="265315"/>
              <a:ext cx="1261005" cy="358902"/>
            </a:xfrm>
            <a:prstGeom prst="rect">
              <a:avLst/>
            </a:prstGeom>
            <a:ln w="12700" cap="flat">
              <a:noFill/>
              <a:miter lim="400000"/>
            </a:ln>
            <a:effectLst/>
          </p:spPr>
        </p:pic>
        <p:pic>
          <p:nvPicPr>
            <p:cNvPr id="11" name="PNN-Logo.png" descr="PNN-Logo.png">
              <a:extLst>
                <a:ext uri="{FF2B5EF4-FFF2-40B4-BE49-F238E27FC236}">
                  <a16:creationId xmlns:a16="http://schemas.microsoft.com/office/drawing/2014/main" id="{E202FEB7-A893-BFC4-6189-382E2F9E3E52}"/>
                </a:ext>
              </a:extLst>
            </p:cNvPr>
            <p:cNvPicPr>
              <a:picLocks noChangeAspect="1"/>
            </p:cNvPicPr>
            <p:nvPr/>
          </p:nvPicPr>
          <p:blipFill>
            <a:blip r:embed="rId6"/>
            <a:stretch>
              <a:fillRect/>
            </a:stretch>
          </p:blipFill>
          <p:spPr>
            <a:xfrm>
              <a:off x="9220945" y="393843"/>
              <a:ext cx="1622373" cy="210009"/>
            </a:xfrm>
            <a:prstGeom prst="rect">
              <a:avLst/>
            </a:prstGeom>
            <a:ln w="12700" cap="flat">
              <a:noFill/>
              <a:miter lim="400000"/>
            </a:ln>
            <a:effectLst/>
          </p:spPr>
        </p:pic>
        <p:pic>
          <p:nvPicPr>
            <p:cNvPr id="12" name="SURF.png" descr="SURF.png">
              <a:extLst>
                <a:ext uri="{FF2B5EF4-FFF2-40B4-BE49-F238E27FC236}">
                  <a16:creationId xmlns:a16="http://schemas.microsoft.com/office/drawing/2014/main" id="{1C8B1EDC-F8D3-EE54-43EC-19CEFC22FA42}"/>
                </a:ext>
              </a:extLst>
            </p:cNvPr>
            <p:cNvPicPr>
              <a:picLocks noChangeAspect="1"/>
            </p:cNvPicPr>
            <p:nvPr/>
          </p:nvPicPr>
          <p:blipFill>
            <a:blip r:embed="rId7"/>
            <a:stretch>
              <a:fillRect/>
            </a:stretch>
          </p:blipFill>
          <p:spPr>
            <a:xfrm>
              <a:off x="7948059" y="306951"/>
              <a:ext cx="933438" cy="475871"/>
            </a:xfrm>
            <a:prstGeom prst="rect">
              <a:avLst/>
            </a:prstGeom>
            <a:ln w="12700" cap="flat">
              <a:noFill/>
              <a:miter lim="400000"/>
            </a:ln>
            <a:effectLst/>
          </p:spPr>
        </p:pic>
        <p:pic>
          <p:nvPicPr>
            <p:cNvPr id="13" name="UniversiteitLeidenLogo.svg.png" descr="UniversiteitLeidenLogo.svg.png">
              <a:extLst>
                <a:ext uri="{FF2B5EF4-FFF2-40B4-BE49-F238E27FC236}">
                  <a16:creationId xmlns:a16="http://schemas.microsoft.com/office/drawing/2014/main" id="{3A0C218C-2E39-AB6D-AC41-0183C6504203}"/>
                </a:ext>
              </a:extLst>
            </p:cNvPr>
            <p:cNvPicPr>
              <a:picLocks noChangeAspect="1"/>
            </p:cNvPicPr>
            <p:nvPr/>
          </p:nvPicPr>
          <p:blipFill>
            <a:blip r:embed="rId8"/>
            <a:stretch>
              <a:fillRect/>
            </a:stretch>
          </p:blipFill>
          <p:spPr>
            <a:xfrm>
              <a:off x="5113075" y="236313"/>
              <a:ext cx="1153515" cy="509470"/>
            </a:xfrm>
            <a:prstGeom prst="rect">
              <a:avLst/>
            </a:prstGeom>
            <a:ln w="12700" cap="flat">
              <a:noFill/>
              <a:miter lim="400000"/>
            </a:ln>
            <a:effectLst/>
          </p:spPr>
        </p:pic>
        <p:pic>
          <p:nvPicPr>
            <p:cNvPr id="14" name="DANS_Logo_RGB.png" descr="DANS_Logo_RGB.png">
              <a:extLst>
                <a:ext uri="{FF2B5EF4-FFF2-40B4-BE49-F238E27FC236}">
                  <a16:creationId xmlns:a16="http://schemas.microsoft.com/office/drawing/2014/main" id="{9DE38BFF-DD50-6634-243A-76C147815CE4}"/>
                </a:ext>
              </a:extLst>
            </p:cNvPr>
            <p:cNvPicPr>
              <a:picLocks noChangeAspect="1"/>
            </p:cNvPicPr>
            <p:nvPr/>
          </p:nvPicPr>
          <p:blipFill>
            <a:blip r:embed="rId9"/>
            <a:srcRect/>
            <a:stretch>
              <a:fillRect/>
            </a:stretch>
          </p:blipFill>
          <p:spPr>
            <a:xfrm>
              <a:off x="6612720" y="362580"/>
              <a:ext cx="962243" cy="238865"/>
            </a:xfrm>
            <a:prstGeom prst="rect">
              <a:avLst/>
            </a:prstGeom>
            <a:ln w="12700" cap="flat">
              <a:noFill/>
              <a:miter lim="400000"/>
            </a:ln>
            <a:effectLst/>
          </p:spPr>
        </p:pic>
        <p:pic>
          <p:nvPicPr>
            <p:cNvPr id="15" name="Image" descr="Image">
              <a:extLst>
                <a:ext uri="{FF2B5EF4-FFF2-40B4-BE49-F238E27FC236}">
                  <a16:creationId xmlns:a16="http://schemas.microsoft.com/office/drawing/2014/main" id="{89CDE44A-629C-4013-F751-0779B1EB7FF4}"/>
                </a:ext>
              </a:extLst>
            </p:cNvPr>
            <p:cNvPicPr>
              <a:picLocks noChangeAspect="1"/>
            </p:cNvPicPr>
            <p:nvPr/>
          </p:nvPicPr>
          <p:blipFill>
            <a:blip r:embed="rId10"/>
            <a:stretch>
              <a:fillRect/>
            </a:stretch>
          </p:blipFill>
          <p:spPr>
            <a:xfrm>
              <a:off x="3938404" y="223214"/>
              <a:ext cx="813495" cy="641309"/>
            </a:xfrm>
            <a:prstGeom prst="rect">
              <a:avLst/>
            </a:prstGeom>
            <a:ln w="12700" cap="flat">
              <a:noFill/>
              <a:miter lim="400000"/>
            </a:ln>
            <a:effectLst/>
          </p:spPr>
        </p:pic>
      </p:grpSp>
      <p:sp>
        <p:nvSpPr>
          <p:cNvPr id="19" name="Tijdelijke aanduiding voor tekst 17">
            <a:extLst>
              <a:ext uri="{FF2B5EF4-FFF2-40B4-BE49-F238E27FC236}">
                <a16:creationId xmlns:a16="http://schemas.microsoft.com/office/drawing/2014/main" id="{46B97E40-9257-B798-FAAF-A1ABD58DC488}"/>
              </a:ext>
            </a:extLst>
          </p:cNvPr>
          <p:cNvSpPr>
            <a:spLocks noGrp="1"/>
          </p:cNvSpPr>
          <p:nvPr>
            <p:ph type="body" sz="quarter" idx="11" hasCustomPrompt="1"/>
          </p:nvPr>
        </p:nvSpPr>
        <p:spPr>
          <a:xfrm>
            <a:off x="1521178" y="6569574"/>
            <a:ext cx="12377702" cy="909140"/>
          </a:xfrm>
          <a:prstGeom prst="rect">
            <a:avLst/>
          </a:prstGeom>
        </p:spPr>
        <p:txBody>
          <a:bodyPr/>
          <a:lstStyle>
            <a:lvl1pPr marL="0" indent="0">
              <a:buNone/>
              <a:defRPr sz="6000" b="0">
                <a:solidFill>
                  <a:srgbClr val="1B3C57"/>
                </a:solidFill>
                <a:latin typeface="Avenir Book" panose="02000503020000020003" pitchFamily="2" charset="0"/>
              </a:defRPr>
            </a:lvl1pPr>
          </a:lstStyle>
          <a:p>
            <a:pPr lvl="0"/>
            <a:r>
              <a:rPr lang="en-GB"/>
              <a:t>Share without being shared further</a:t>
            </a:r>
          </a:p>
        </p:txBody>
      </p:sp>
      <p:sp>
        <p:nvSpPr>
          <p:cNvPr id="18" name="Tijdelijke aanduiding voor tekst 17">
            <a:extLst>
              <a:ext uri="{FF2B5EF4-FFF2-40B4-BE49-F238E27FC236}">
                <a16:creationId xmlns:a16="http://schemas.microsoft.com/office/drawing/2014/main" id="{D95B8915-6999-25D3-07AB-14AF89D1EB08}"/>
              </a:ext>
            </a:extLst>
          </p:cNvPr>
          <p:cNvSpPr>
            <a:spLocks noGrp="1"/>
          </p:cNvSpPr>
          <p:nvPr>
            <p:ph type="body" sz="quarter" idx="10" hasCustomPrompt="1"/>
          </p:nvPr>
        </p:nvSpPr>
        <p:spPr>
          <a:xfrm>
            <a:off x="1568450" y="4689475"/>
            <a:ext cx="11714413" cy="1547813"/>
          </a:xfrm>
          <a:prstGeom prst="rect">
            <a:avLst/>
          </a:prstGeom>
        </p:spPr>
        <p:txBody>
          <a:bodyPr/>
          <a:lstStyle>
            <a:lvl1pPr marL="0" indent="0">
              <a:buNone/>
              <a:defRPr sz="10000" b="1" i="0">
                <a:solidFill>
                  <a:srgbClr val="1B3C57"/>
                </a:solidFill>
                <a:latin typeface="Avenir Heavy" panose="02000503020000020003" pitchFamily="2" charset="0"/>
              </a:defRPr>
            </a:lvl1pPr>
          </a:lstStyle>
          <a:p>
            <a:pPr lvl="0"/>
            <a:r>
              <a:rPr lang="en-GB"/>
              <a:t>Hard to share data</a:t>
            </a:r>
          </a:p>
        </p:txBody>
      </p:sp>
      <p:sp>
        <p:nvSpPr>
          <p:cNvPr id="20" name="Tijdelijke aanduiding voor tekst 17">
            <a:extLst>
              <a:ext uri="{FF2B5EF4-FFF2-40B4-BE49-F238E27FC236}">
                <a16:creationId xmlns:a16="http://schemas.microsoft.com/office/drawing/2014/main" id="{D4A20F54-BE8B-5F35-D3F9-E0762995BC75}"/>
              </a:ext>
            </a:extLst>
          </p:cNvPr>
          <p:cNvSpPr>
            <a:spLocks noGrp="1"/>
          </p:cNvSpPr>
          <p:nvPr>
            <p:ph type="body" sz="quarter" idx="12" hasCustomPrompt="1"/>
          </p:nvPr>
        </p:nvSpPr>
        <p:spPr>
          <a:xfrm>
            <a:off x="1521177" y="7819495"/>
            <a:ext cx="11350625" cy="909140"/>
          </a:xfrm>
          <a:prstGeom prst="rect">
            <a:avLst/>
          </a:prstGeom>
        </p:spPr>
        <p:txBody>
          <a:bodyPr/>
          <a:lstStyle>
            <a:lvl1pPr marL="0" indent="0">
              <a:buNone/>
              <a:defRPr sz="4000" b="0" i="0">
                <a:solidFill>
                  <a:srgbClr val="1B3C57"/>
                </a:solidFill>
                <a:latin typeface="Avenir Light" panose="020B0402020203020204" pitchFamily="34" charset="77"/>
              </a:defRPr>
            </a:lvl1pPr>
          </a:lstStyle>
          <a:p>
            <a:pPr lvl="0"/>
            <a:r>
              <a:rPr lang="en-GB"/>
              <a:t>Insert presenters</a:t>
            </a:r>
          </a:p>
        </p:txBody>
      </p:sp>
      <p:sp>
        <p:nvSpPr>
          <p:cNvPr id="21" name="Tijdelijke aanduiding voor tekst 17">
            <a:extLst>
              <a:ext uri="{FF2B5EF4-FFF2-40B4-BE49-F238E27FC236}">
                <a16:creationId xmlns:a16="http://schemas.microsoft.com/office/drawing/2014/main" id="{268C4E4A-D203-E594-DEA3-6A297EBEEBEF}"/>
              </a:ext>
            </a:extLst>
          </p:cNvPr>
          <p:cNvSpPr>
            <a:spLocks noGrp="1"/>
          </p:cNvSpPr>
          <p:nvPr>
            <p:ph type="body" sz="quarter" idx="13" hasCustomPrompt="1"/>
          </p:nvPr>
        </p:nvSpPr>
        <p:spPr>
          <a:xfrm>
            <a:off x="1521176" y="8791037"/>
            <a:ext cx="11350625" cy="909140"/>
          </a:xfrm>
          <a:prstGeom prst="rect">
            <a:avLst/>
          </a:prstGeom>
        </p:spPr>
        <p:txBody>
          <a:bodyPr/>
          <a:lstStyle>
            <a:lvl1pPr marL="0" indent="0">
              <a:buNone/>
              <a:defRPr sz="4000" b="0" i="0">
                <a:solidFill>
                  <a:srgbClr val="1B3C57"/>
                </a:solidFill>
                <a:latin typeface="Avenir Light" panose="020B0402020203020204" pitchFamily="34" charset="77"/>
              </a:defRPr>
            </a:lvl1pPr>
          </a:lstStyle>
          <a:p>
            <a:pPr lvl="0"/>
            <a:r>
              <a:rPr lang="en-GB"/>
              <a:t>Date</a:t>
            </a:r>
          </a:p>
        </p:txBody>
      </p:sp>
    </p:spTree>
    <p:extLst>
      <p:ext uri="{BB962C8B-B14F-4D97-AF65-F5344CB8AC3E}">
        <p14:creationId xmlns:p14="http://schemas.microsoft.com/office/powerpoint/2010/main" val="322943693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jdelijke aanduiding voor tekst 17">
            <a:extLst>
              <a:ext uri="{FF2B5EF4-FFF2-40B4-BE49-F238E27FC236}">
                <a16:creationId xmlns:a16="http://schemas.microsoft.com/office/drawing/2014/main" id="{3D9CA1A4-9C3C-B95C-82C7-0D877C595C5C}"/>
              </a:ext>
            </a:extLst>
          </p:cNvPr>
          <p:cNvSpPr>
            <a:spLocks noGrp="1"/>
          </p:cNvSpPr>
          <p:nvPr>
            <p:ph type="body" sz="quarter" idx="13" hasCustomPrompt="1"/>
          </p:nvPr>
        </p:nvSpPr>
        <p:spPr>
          <a:xfrm>
            <a:off x="1540872" y="1276399"/>
            <a:ext cx="11350625" cy="909140"/>
          </a:xfrm>
          <a:prstGeom prst="rect">
            <a:avLst/>
          </a:prstGeom>
        </p:spPr>
        <p:txBody>
          <a:bodyPr/>
          <a:lstStyle>
            <a:lvl1pPr marL="0" indent="0">
              <a:buNone/>
              <a:defRPr sz="4000" b="0">
                <a:solidFill>
                  <a:srgbClr val="1B3C57"/>
                </a:solidFill>
                <a:latin typeface="Avenir Book" panose="02000503020000020003" pitchFamily="2" charset="0"/>
              </a:defRPr>
            </a:lvl1pPr>
          </a:lstStyle>
          <a:p>
            <a:pPr lvl="0"/>
            <a:r>
              <a:rPr lang="en-GB"/>
              <a:t>Agenda</a:t>
            </a:r>
          </a:p>
        </p:txBody>
      </p:sp>
      <p:sp>
        <p:nvSpPr>
          <p:cNvPr id="8" name="Tijdelijke aanduiding voor tekst 7">
            <a:extLst>
              <a:ext uri="{FF2B5EF4-FFF2-40B4-BE49-F238E27FC236}">
                <a16:creationId xmlns:a16="http://schemas.microsoft.com/office/drawing/2014/main" id="{3713EC49-B9F0-0D46-14AD-841BEF84FD36}"/>
              </a:ext>
            </a:extLst>
          </p:cNvPr>
          <p:cNvSpPr>
            <a:spLocks noGrp="1"/>
          </p:cNvSpPr>
          <p:nvPr>
            <p:ph type="body" sz="quarter" idx="14" hasCustomPrompt="1"/>
          </p:nvPr>
        </p:nvSpPr>
        <p:spPr>
          <a:xfrm>
            <a:off x="1566814" y="3420533"/>
            <a:ext cx="11704980" cy="5770777"/>
          </a:xfrm>
          <a:prstGeom prst="rect">
            <a:avLst/>
          </a:prstGeom>
        </p:spPr>
        <p:txBody>
          <a:bodyPr/>
          <a:lstStyle>
            <a:lvl1pPr>
              <a:defRPr>
                <a:solidFill>
                  <a:srgbClr val="1B3C57"/>
                </a:solidFill>
              </a:defRPr>
            </a:lvl1pPr>
          </a:lstStyle>
          <a:p>
            <a:pPr marL="685800" indent="-685800">
              <a:lnSpc>
                <a:spcPct val="130000"/>
              </a:lnSpc>
              <a:spcBef>
                <a:spcPts val="0"/>
              </a:spcBef>
              <a:buSzPct val="100000"/>
              <a:buFont typeface="Arial" panose="020B0604020202020204" pitchFamily="34" charset="0"/>
              <a:buChar char="•"/>
              <a:defRPr sz="4500">
                <a:solidFill>
                  <a:srgbClr val="1B3C57"/>
                </a:solidFill>
                <a:latin typeface="Avenir Heavy"/>
                <a:ea typeface="Avenir Heavy"/>
                <a:cs typeface="Avenir Heavy"/>
                <a:sym typeface="Avenir Heavy"/>
              </a:defRPr>
            </a:pPr>
            <a:r>
              <a:rPr lang="nl-NL" err="1"/>
              <a:t>Lorem</a:t>
            </a:r>
            <a:r>
              <a:rPr lang="nl-NL"/>
              <a:t> </a:t>
            </a:r>
            <a:r>
              <a:rPr lang="nl-NL" err="1"/>
              <a:t>ipsum</a:t>
            </a:r>
            <a:r>
              <a:rPr lang="nl-NL"/>
              <a:t> </a:t>
            </a:r>
            <a:r>
              <a:rPr lang="nl-NL" err="1"/>
              <a:t>dolor</a:t>
            </a:r>
            <a:r>
              <a:rPr lang="nl-NL"/>
              <a:t> </a:t>
            </a:r>
            <a:r>
              <a:rPr lang="nl-NL" err="1"/>
              <a:t>sit</a:t>
            </a:r>
            <a:r>
              <a:rPr lang="nl-NL"/>
              <a:t> </a:t>
            </a:r>
            <a:r>
              <a:rPr lang="nl-NL" err="1"/>
              <a:t>amet</a:t>
            </a:r>
            <a:endParaRPr lang="nl-NL"/>
          </a:p>
          <a:p>
            <a:pPr marL="685800" indent="-685800">
              <a:lnSpc>
                <a:spcPct val="130000"/>
              </a:lnSpc>
              <a:spcBef>
                <a:spcPts val="0"/>
              </a:spcBef>
              <a:buSzPct val="100000"/>
              <a:buFont typeface="Arial" panose="020B0604020202020204" pitchFamily="34" charset="0"/>
              <a:buChar char="•"/>
              <a:defRPr sz="4500">
                <a:solidFill>
                  <a:srgbClr val="1B3C57"/>
                </a:solidFill>
                <a:latin typeface="Avenir Heavy"/>
                <a:ea typeface="Avenir Heavy"/>
                <a:cs typeface="Avenir Heavy"/>
                <a:sym typeface="Avenir Heavy"/>
              </a:defRPr>
            </a:pPr>
            <a:r>
              <a:rPr lang="nl-NL" err="1"/>
              <a:t>Conceptetuer</a:t>
            </a:r>
            <a:endParaRPr lang="nl-NL"/>
          </a:p>
          <a:p>
            <a:pPr marL="685800" indent="-685800">
              <a:lnSpc>
                <a:spcPct val="130000"/>
              </a:lnSpc>
              <a:spcBef>
                <a:spcPts val="0"/>
              </a:spcBef>
              <a:buSzPct val="100000"/>
              <a:buFont typeface="Arial" panose="020B0604020202020204" pitchFamily="34" charset="0"/>
              <a:buChar char="•"/>
              <a:defRPr sz="4500">
                <a:solidFill>
                  <a:srgbClr val="1B3C57"/>
                </a:solidFill>
                <a:latin typeface="Avenir Heavy"/>
                <a:ea typeface="Avenir Heavy"/>
                <a:cs typeface="Avenir Heavy"/>
                <a:sym typeface="Avenir Heavy"/>
              </a:defRPr>
            </a:pPr>
            <a:r>
              <a:rPr lang="nl-NL"/>
              <a:t>At </a:t>
            </a:r>
            <a:r>
              <a:rPr lang="nl-NL" err="1"/>
              <a:t>hattum</a:t>
            </a:r>
            <a:r>
              <a:rPr lang="nl-NL"/>
              <a:t> </a:t>
            </a:r>
            <a:r>
              <a:rPr lang="nl-NL" err="1"/>
              <a:t>simeliory</a:t>
            </a:r>
            <a:endParaRPr lang="nl-NL"/>
          </a:p>
          <a:p>
            <a:pPr marL="685800" indent="-685800">
              <a:lnSpc>
                <a:spcPct val="130000"/>
              </a:lnSpc>
              <a:spcBef>
                <a:spcPts val="0"/>
              </a:spcBef>
              <a:buSzPct val="100000"/>
              <a:buFont typeface="Arial" panose="020B0604020202020204" pitchFamily="34" charset="0"/>
              <a:buChar char="•"/>
              <a:defRPr sz="4500">
                <a:solidFill>
                  <a:srgbClr val="1B3C57"/>
                </a:solidFill>
                <a:latin typeface="Avenir Heavy"/>
                <a:ea typeface="Avenir Heavy"/>
                <a:cs typeface="Avenir Heavy"/>
                <a:sym typeface="Avenir Heavy"/>
              </a:defRPr>
            </a:pPr>
            <a:r>
              <a:rPr lang="nl-NL" err="1"/>
              <a:t>Dolor</a:t>
            </a:r>
            <a:r>
              <a:rPr lang="nl-NL"/>
              <a:t> </a:t>
            </a:r>
            <a:r>
              <a:rPr lang="nl-NL" err="1"/>
              <a:t>sit</a:t>
            </a:r>
            <a:r>
              <a:rPr lang="nl-NL"/>
              <a:t> connector </a:t>
            </a:r>
            <a:r>
              <a:rPr lang="nl-NL" err="1"/>
              <a:t>sims</a:t>
            </a:r>
            <a:endParaRPr lang="nl-NL"/>
          </a:p>
        </p:txBody>
      </p:sp>
      <p:pic>
        <p:nvPicPr>
          <p:cNvPr id="3" name="TDCC_Visual 2.jpg" descr="TDCC_Visual 2.jpg">
            <a:extLst>
              <a:ext uri="{FF2B5EF4-FFF2-40B4-BE49-F238E27FC236}">
                <a16:creationId xmlns:a16="http://schemas.microsoft.com/office/drawing/2014/main" id="{66295004-1613-DC6E-76BB-99E484DB6A9F}"/>
              </a:ext>
            </a:extLst>
          </p:cNvPr>
          <p:cNvPicPr>
            <a:picLocks/>
          </p:cNvPicPr>
          <p:nvPr userDrawn="1"/>
        </p:nvPicPr>
        <p:blipFill>
          <a:blip r:embed="rId2"/>
          <a:srcRect l="43581" t="39352" r="45401" b="35012"/>
          <a:stretch>
            <a:fillRect/>
          </a:stretch>
        </p:blipFill>
        <p:spPr>
          <a:xfrm>
            <a:off x="15223084" y="256381"/>
            <a:ext cx="8917122" cy="13203306"/>
          </a:xfrm>
          <a:prstGeom prst="rect">
            <a:avLst/>
          </a:prstGeom>
          <a:ln w="12700">
            <a:miter lim="400000"/>
          </a:ln>
        </p:spPr>
      </p:pic>
    </p:spTree>
    <p:extLst>
      <p:ext uri="{BB962C8B-B14F-4D97-AF65-F5344CB8AC3E}">
        <p14:creationId xmlns:p14="http://schemas.microsoft.com/office/powerpoint/2010/main" val="183422007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slide 1 column">
    <p:spTree>
      <p:nvGrpSpPr>
        <p:cNvPr id="1" name=""/>
        <p:cNvGrpSpPr/>
        <p:nvPr/>
      </p:nvGrpSpPr>
      <p:grpSpPr>
        <a:xfrm>
          <a:off x="0" y="0"/>
          <a:ext cx="0" cy="0"/>
          <a:chOff x="0" y="0"/>
          <a:chExt cx="0" cy="0"/>
        </a:xfrm>
      </p:grpSpPr>
      <p:sp>
        <p:nvSpPr>
          <p:cNvPr id="16" name="Tijdelijke aanduiding voor tekst 15">
            <a:extLst>
              <a:ext uri="{FF2B5EF4-FFF2-40B4-BE49-F238E27FC236}">
                <a16:creationId xmlns:a16="http://schemas.microsoft.com/office/drawing/2014/main" id="{B02C224A-8C54-C379-52F4-45E1B2A0F437}"/>
              </a:ext>
            </a:extLst>
          </p:cNvPr>
          <p:cNvSpPr>
            <a:spLocks noGrp="1"/>
          </p:cNvSpPr>
          <p:nvPr>
            <p:ph type="body" sz="quarter" idx="12" hasCustomPrompt="1"/>
          </p:nvPr>
        </p:nvSpPr>
        <p:spPr>
          <a:xfrm>
            <a:off x="1551815" y="12464094"/>
            <a:ext cx="12352337" cy="539750"/>
          </a:xfrm>
          <a:prstGeom prst="rect">
            <a:avLst/>
          </a:prstGeom>
        </p:spPr>
        <p:txBody>
          <a:bodyPr/>
          <a:lstStyle>
            <a:lvl1pPr marL="0" indent="0">
              <a:buNone/>
              <a:defRPr sz="2000" b="0" i="0">
                <a:solidFill>
                  <a:srgbClr val="1B3C57"/>
                </a:solidFill>
                <a:latin typeface="Avenir Book" panose="02000503020000020003" pitchFamily="2" charset="0"/>
              </a:defRPr>
            </a:lvl1pPr>
            <a:lvl2pPr>
              <a:defRPr sz="2000" b="0" i="0">
                <a:solidFill>
                  <a:srgbClr val="1B3C57"/>
                </a:solidFill>
                <a:latin typeface="Avenir Book" panose="02000503020000020003" pitchFamily="2" charset="0"/>
              </a:defRPr>
            </a:lvl2pPr>
            <a:lvl3pPr>
              <a:defRPr sz="2000" b="0" i="0">
                <a:solidFill>
                  <a:srgbClr val="1B3C57"/>
                </a:solidFill>
                <a:latin typeface="Avenir Book" panose="02000503020000020003" pitchFamily="2" charset="0"/>
              </a:defRPr>
            </a:lvl3pPr>
            <a:lvl4pPr>
              <a:defRPr sz="2000" b="0" i="0">
                <a:solidFill>
                  <a:srgbClr val="1B3C57"/>
                </a:solidFill>
                <a:latin typeface="Avenir Book" panose="02000503020000020003" pitchFamily="2" charset="0"/>
              </a:defRPr>
            </a:lvl4pPr>
            <a:lvl5pPr>
              <a:defRPr sz="2000" b="0" i="0">
                <a:solidFill>
                  <a:srgbClr val="1B3C57"/>
                </a:solidFill>
                <a:latin typeface="Avenir Book" panose="02000503020000020003" pitchFamily="2" charset="0"/>
              </a:defRPr>
            </a:lvl5pPr>
          </a:lstStyle>
          <a:p>
            <a:pPr marL="0" marR="0" lvl="0" indent="0" algn="l" defTabSz="2438338" rtl="0" eaLnBrk="1" fontAlgn="auto" latinLnBrk="0" hangingPunct="1">
              <a:lnSpc>
                <a:spcPct val="90000"/>
              </a:lnSpc>
              <a:spcBef>
                <a:spcPts val="4500"/>
              </a:spcBef>
              <a:spcAft>
                <a:spcPts val="0"/>
              </a:spcAft>
              <a:buClrTx/>
              <a:buSzPct val="123000"/>
              <a:buFontTx/>
              <a:buNone/>
              <a:tabLst/>
              <a:defRPr/>
            </a:pPr>
            <a:r>
              <a:rPr lang="nl-NL"/>
              <a:t>Beyond personal data: Hard </a:t>
            </a:r>
            <a:r>
              <a:rPr lang="nl-NL" err="1"/>
              <a:t>to</a:t>
            </a:r>
            <a:r>
              <a:rPr lang="nl-NL"/>
              <a:t> share data. Share without </a:t>
            </a:r>
            <a:r>
              <a:rPr lang="nl-NL" err="1"/>
              <a:t>being</a:t>
            </a:r>
            <a:r>
              <a:rPr lang="nl-NL"/>
              <a:t> shared </a:t>
            </a:r>
            <a:r>
              <a:rPr lang="nl-NL" err="1"/>
              <a:t>further</a:t>
            </a:r>
            <a:endParaRPr lang="nl-NL"/>
          </a:p>
          <a:p>
            <a:pPr lvl="0"/>
            <a:endParaRPr lang="en-GB"/>
          </a:p>
        </p:txBody>
      </p:sp>
      <p:sp>
        <p:nvSpPr>
          <p:cNvPr id="4" name="Line">
            <a:extLst>
              <a:ext uri="{FF2B5EF4-FFF2-40B4-BE49-F238E27FC236}">
                <a16:creationId xmlns:a16="http://schemas.microsoft.com/office/drawing/2014/main" id="{552995D6-9683-2840-A82B-281F215CA5D6}"/>
              </a:ext>
            </a:extLst>
          </p:cNvPr>
          <p:cNvSpPr/>
          <p:nvPr userDrawn="1"/>
        </p:nvSpPr>
        <p:spPr>
          <a:xfrm flipV="1">
            <a:off x="1650999" y="-16344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5" name="Line">
            <a:extLst>
              <a:ext uri="{FF2B5EF4-FFF2-40B4-BE49-F238E27FC236}">
                <a16:creationId xmlns:a16="http://schemas.microsoft.com/office/drawing/2014/main" id="{E6B4BA06-1336-8FBF-914A-6544C64B1187}"/>
              </a:ext>
            </a:extLst>
          </p:cNvPr>
          <p:cNvSpPr/>
          <p:nvPr userDrawn="1"/>
        </p:nvSpPr>
        <p:spPr>
          <a:xfrm flipV="1">
            <a:off x="22716066" y="-1520187"/>
            <a:ext cx="1"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7" name="Line">
            <a:extLst>
              <a:ext uri="{FF2B5EF4-FFF2-40B4-BE49-F238E27FC236}">
                <a16:creationId xmlns:a16="http://schemas.microsoft.com/office/drawing/2014/main" id="{7DE1E18A-FE5A-30FE-9190-350187784BC3}"/>
              </a:ext>
            </a:extLst>
          </p:cNvPr>
          <p:cNvSpPr/>
          <p:nvPr userDrawn="1"/>
        </p:nvSpPr>
        <p:spPr>
          <a:xfrm>
            <a:off x="1708312" y="12103102"/>
            <a:ext cx="20967375" cy="1"/>
          </a:xfrm>
          <a:prstGeom prst="line">
            <a:avLst/>
          </a:prstGeom>
          <a:ln w="25400">
            <a:solidFill>
              <a:srgbClr val="B9CDCD"/>
            </a:solidFill>
            <a:miter lim="400000"/>
          </a:ln>
        </p:spPr>
        <p:txBody>
          <a:bodyPr lIns="50800" tIns="50800" rIns="50800" bIns="50800" anchor="ctr"/>
          <a:lstStyle/>
          <a:p>
            <a:endParaRPr/>
          </a:p>
        </p:txBody>
      </p:sp>
      <p:sp>
        <p:nvSpPr>
          <p:cNvPr id="9" name="Tijdelijke aanduiding voor tekst 8">
            <a:extLst>
              <a:ext uri="{FF2B5EF4-FFF2-40B4-BE49-F238E27FC236}">
                <a16:creationId xmlns:a16="http://schemas.microsoft.com/office/drawing/2014/main" id="{B6EC32F4-77F3-5C40-F3B9-D500C43FBF32}"/>
              </a:ext>
            </a:extLst>
          </p:cNvPr>
          <p:cNvSpPr>
            <a:spLocks noGrp="1"/>
          </p:cNvSpPr>
          <p:nvPr>
            <p:ph type="body" sz="quarter" idx="10" hasCustomPrompt="1"/>
          </p:nvPr>
        </p:nvSpPr>
        <p:spPr>
          <a:xfrm>
            <a:off x="1551815" y="1139091"/>
            <a:ext cx="11605229" cy="914400"/>
          </a:xfrm>
          <a:prstGeom prst="rect">
            <a:avLst/>
          </a:prstGeom>
        </p:spPr>
        <p:txBody>
          <a:bodyPr/>
          <a:lstStyle>
            <a:lvl1pPr marL="0" indent="0">
              <a:buNone/>
              <a:defRPr sz="6000" b="1" i="0">
                <a:solidFill>
                  <a:srgbClr val="1B3C57"/>
                </a:solidFill>
                <a:latin typeface="Avenir Heavy" panose="02000503020000020003" pitchFamily="2" charset="0"/>
              </a:defRPr>
            </a:lvl1pPr>
            <a:lvl2pPr marL="609600" indent="0">
              <a:buNone/>
              <a:defRPr/>
            </a:lvl2pPr>
            <a:lvl3pPr marL="1219200" indent="0">
              <a:buNone/>
              <a:defRPr/>
            </a:lvl3pPr>
            <a:lvl4pPr marL="1828800" indent="0">
              <a:buNone/>
              <a:defRPr/>
            </a:lvl4pPr>
            <a:lvl5pPr marL="2438400" indent="0">
              <a:buNone/>
              <a:defRPr/>
            </a:lvl5pPr>
          </a:lstStyle>
          <a:p>
            <a:r>
              <a:rPr lang="nl-NL" err="1"/>
              <a:t>Lorem</a:t>
            </a:r>
            <a:r>
              <a:rPr lang="nl-NL"/>
              <a:t> </a:t>
            </a:r>
            <a:r>
              <a:rPr lang="nl-NL" err="1"/>
              <a:t>ipsum</a:t>
            </a:r>
            <a:r>
              <a:rPr lang="nl-NL"/>
              <a:t> </a:t>
            </a:r>
            <a:r>
              <a:rPr lang="nl-NL" err="1"/>
              <a:t>dolor</a:t>
            </a:r>
            <a:r>
              <a:rPr lang="nl-NL"/>
              <a:t> </a:t>
            </a:r>
            <a:r>
              <a:rPr lang="nl-NL" err="1"/>
              <a:t>sit</a:t>
            </a:r>
            <a:r>
              <a:rPr lang="nl-NL"/>
              <a:t> </a:t>
            </a:r>
            <a:r>
              <a:rPr lang="nl-NL" err="1"/>
              <a:t>amet</a:t>
            </a:r>
            <a:endParaRPr lang="nl-NL"/>
          </a:p>
        </p:txBody>
      </p:sp>
      <p:sp>
        <p:nvSpPr>
          <p:cNvPr id="13" name="Tijdelijke aanduiding voor tekst 12">
            <a:extLst>
              <a:ext uri="{FF2B5EF4-FFF2-40B4-BE49-F238E27FC236}">
                <a16:creationId xmlns:a16="http://schemas.microsoft.com/office/drawing/2014/main" id="{1A45B891-57F4-8271-EE35-3B1A198EEB9B}"/>
              </a:ext>
            </a:extLst>
          </p:cNvPr>
          <p:cNvSpPr>
            <a:spLocks noGrp="1"/>
          </p:cNvSpPr>
          <p:nvPr>
            <p:ph type="body" sz="quarter" idx="11" hasCustomPrompt="1"/>
          </p:nvPr>
        </p:nvSpPr>
        <p:spPr>
          <a:xfrm>
            <a:off x="1517780" y="2423011"/>
            <a:ext cx="21061362" cy="7642225"/>
          </a:xfrm>
          <a:prstGeom prst="rect">
            <a:avLst/>
          </a:prstGeom>
        </p:spPr>
        <p:txBody>
          <a:bodyPr/>
          <a:lstStyle>
            <a:lvl1pPr marL="0" indent="0">
              <a:lnSpc>
                <a:spcPct val="120000"/>
              </a:lnSpc>
              <a:spcBef>
                <a:spcPts val="0"/>
              </a:spcBef>
              <a:buNone/>
              <a:defRPr sz="4000" b="0" i="0">
                <a:solidFill>
                  <a:srgbClr val="1B3C57"/>
                </a:solidFill>
                <a:latin typeface="Avenir Book" panose="02000503020000020003" pitchFamily="2" charset="0"/>
              </a:defRPr>
            </a:lvl1pPr>
          </a:lstStyle>
          <a:p>
            <a:r>
              <a:rPr lang="nl-NL" err="1"/>
              <a:t>Agniscidit</a:t>
            </a:r>
            <a:r>
              <a:rPr lang="nl-NL"/>
              <a:t> </a:t>
            </a:r>
            <a:r>
              <a:rPr lang="nl-NL" err="1"/>
              <a:t>ommos</a:t>
            </a:r>
            <a:r>
              <a:rPr lang="nl-NL"/>
              <a:t> event, </a:t>
            </a:r>
            <a:r>
              <a:rPr lang="nl-NL" err="1"/>
              <a:t>ullabor</a:t>
            </a:r>
            <a:r>
              <a:rPr lang="nl-NL"/>
              <a:t> </a:t>
            </a:r>
            <a:r>
              <a:rPr lang="nl-NL" err="1"/>
              <a:t>epellabo</a:t>
            </a:r>
            <a:r>
              <a:rPr lang="nl-NL"/>
              <a:t>. </a:t>
            </a:r>
            <a:r>
              <a:rPr lang="nl-NL" err="1"/>
              <a:t>Fic</a:t>
            </a:r>
            <a:r>
              <a:rPr lang="nl-NL"/>
              <a:t> te </a:t>
            </a:r>
            <a:r>
              <a:rPr lang="nl-NL" err="1"/>
              <a:t>aceptust</a:t>
            </a:r>
            <a:r>
              <a:rPr lang="nl-NL"/>
              <a:t> </a:t>
            </a:r>
            <a:r>
              <a:rPr lang="nl-NL" err="1"/>
              <a:t>officiet</a:t>
            </a:r>
            <a:r>
              <a:rPr lang="nl-NL"/>
              <a:t> re, nam et </a:t>
            </a:r>
            <a:r>
              <a:rPr lang="nl-NL" err="1"/>
              <a:t>fugiam</a:t>
            </a:r>
            <a:r>
              <a:rPr lang="nl-NL"/>
              <a:t>, </a:t>
            </a:r>
            <a:r>
              <a:rPr lang="nl-NL" err="1"/>
              <a:t>sedit</a:t>
            </a:r>
            <a:r>
              <a:rPr lang="nl-NL"/>
              <a:t> int, </a:t>
            </a:r>
            <a:r>
              <a:rPr lang="nl-NL" err="1"/>
              <a:t>sit</a:t>
            </a:r>
            <a:r>
              <a:rPr lang="nl-NL"/>
              <a:t> </a:t>
            </a:r>
            <a:r>
              <a:rPr lang="nl-NL" err="1"/>
              <a:t>omnis</a:t>
            </a:r>
            <a:r>
              <a:rPr lang="nl-NL"/>
              <a:t> </a:t>
            </a:r>
            <a:r>
              <a:rPr lang="nl-NL" err="1"/>
              <a:t>esequi</a:t>
            </a:r>
            <a:r>
              <a:rPr lang="nl-NL"/>
              <a:t> que peri </a:t>
            </a:r>
            <a:r>
              <a:rPr lang="nl-NL" err="1"/>
              <a:t>volesti</a:t>
            </a:r>
            <a:r>
              <a:rPr lang="nl-NL"/>
              <a:t> </a:t>
            </a:r>
            <a:r>
              <a:rPr lang="nl-NL" err="1"/>
              <a:t>onsequa</a:t>
            </a:r>
            <a:r>
              <a:rPr lang="nl-NL"/>
              <a:t> </a:t>
            </a:r>
            <a:r>
              <a:rPr lang="nl-NL" err="1"/>
              <a:t>estrum</a:t>
            </a:r>
            <a:r>
              <a:rPr lang="nl-NL"/>
              <a:t> nonet </a:t>
            </a:r>
            <a:r>
              <a:rPr lang="nl-NL" err="1"/>
              <a:t>harciam</a:t>
            </a:r>
            <a:r>
              <a:rPr lang="nl-NL"/>
              <a:t> </a:t>
            </a:r>
            <a:r>
              <a:rPr lang="nl-NL" err="1"/>
              <a:t>faci</a:t>
            </a:r>
            <a:r>
              <a:rPr lang="nl-NL"/>
              <a:t> </a:t>
            </a:r>
            <a:r>
              <a:rPr lang="nl-NL" err="1"/>
              <a:t>bea</a:t>
            </a:r>
            <a:r>
              <a:rPr lang="nl-NL"/>
              <a:t> </a:t>
            </a:r>
            <a:r>
              <a:rPr lang="nl-NL" err="1"/>
              <a:t>dolori</a:t>
            </a:r>
            <a:r>
              <a:rPr lang="nl-NL"/>
              <a:t> </a:t>
            </a:r>
            <a:r>
              <a:rPr lang="nl-NL" err="1"/>
              <a:t>apistrumquam</a:t>
            </a:r>
            <a:r>
              <a:rPr lang="nl-NL"/>
              <a:t> </a:t>
            </a:r>
            <a:r>
              <a:rPr lang="nl-NL" err="1"/>
              <a:t>conse</a:t>
            </a:r>
            <a:r>
              <a:rPr lang="nl-NL"/>
              <a:t> </a:t>
            </a:r>
            <a:r>
              <a:rPr lang="nl-NL" err="1"/>
              <a:t>perchil</a:t>
            </a:r>
            <a:r>
              <a:rPr lang="nl-NL"/>
              <a:t> </a:t>
            </a:r>
            <a:r>
              <a:rPr lang="nl-NL" err="1"/>
              <a:t>ignatem</a:t>
            </a:r>
            <a:r>
              <a:rPr lang="nl-NL"/>
              <a:t> as </a:t>
            </a:r>
            <a:r>
              <a:rPr lang="nl-NL" err="1"/>
              <a:t>quis</a:t>
            </a:r>
            <a:r>
              <a:rPr lang="nl-NL"/>
              <a:t> et </a:t>
            </a:r>
            <a:r>
              <a:rPr lang="nl-NL" err="1"/>
              <a:t>fugiantiatum</a:t>
            </a:r>
            <a:r>
              <a:rPr lang="nl-NL"/>
              <a:t> et modigent lam et </a:t>
            </a:r>
            <a:r>
              <a:rPr lang="nl-NL" err="1"/>
              <a:t>experescia</a:t>
            </a:r>
            <a:r>
              <a:rPr lang="nl-NL"/>
              <a:t> int, </a:t>
            </a:r>
            <a:r>
              <a:rPr lang="nl-NL" err="1"/>
              <a:t>eaquam</a:t>
            </a:r>
            <a:r>
              <a:rPr lang="nl-NL"/>
              <a:t>, </a:t>
            </a:r>
            <a:r>
              <a:rPr lang="nl-NL" err="1"/>
              <a:t>ant</a:t>
            </a:r>
            <a:r>
              <a:rPr lang="nl-NL"/>
              <a:t> et </a:t>
            </a:r>
            <a:r>
              <a:rPr lang="nl-NL" err="1"/>
              <a:t>molorestotas</a:t>
            </a:r>
            <a:r>
              <a:rPr lang="nl-NL"/>
              <a:t> as </a:t>
            </a:r>
            <a:r>
              <a:rPr lang="nl-NL" err="1"/>
              <a:t>dolum</a:t>
            </a:r>
            <a:r>
              <a:rPr lang="nl-NL"/>
              <a:t> </a:t>
            </a:r>
            <a:r>
              <a:rPr lang="nl-NL" err="1"/>
              <a:t>nihilit</a:t>
            </a:r>
            <a:r>
              <a:rPr lang="nl-NL"/>
              <a:t> </a:t>
            </a:r>
            <a:r>
              <a:rPr lang="nl-NL" err="1"/>
              <a:t>atiaeriberum</a:t>
            </a:r>
            <a:r>
              <a:rPr lang="nl-NL"/>
              <a:t> et, </a:t>
            </a:r>
            <a:r>
              <a:rPr lang="nl-NL" err="1"/>
              <a:t>cust</a:t>
            </a:r>
            <a:r>
              <a:rPr lang="nl-NL"/>
              <a:t>, te </a:t>
            </a:r>
            <a:r>
              <a:rPr lang="nl-NL" err="1"/>
              <a:t>quidebit</a:t>
            </a:r>
            <a:r>
              <a:rPr lang="nl-NL"/>
              <a:t> </a:t>
            </a:r>
            <a:r>
              <a:rPr lang="nl-NL" err="1"/>
              <a:t>eturectur</a:t>
            </a:r>
            <a:r>
              <a:rPr lang="nl-NL"/>
              <a:t> </a:t>
            </a:r>
            <a:r>
              <a:rPr lang="nl-NL" err="1"/>
              <a:t>sin</a:t>
            </a:r>
            <a:r>
              <a:rPr lang="nl-NL"/>
              <a:t> re </a:t>
            </a:r>
            <a:r>
              <a:rPr lang="nl-NL" err="1"/>
              <a:t>moloremo</a:t>
            </a:r>
            <a:r>
              <a:rPr lang="nl-NL"/>
              <a:t> </a:t>
            </a:r>
            <a:r>
              <a:rPr lang="nl-NL" err="1"/>
              <a:t>occus</a:t>
            </a:r>
            <a:r>
              <a:rPr lang="nl-NL"/>
              <a:t>, sint, que </a:t>
            </a:r>
            <a:r>
              <a:rPr lang="nl-NL" err="1"/>
              <a:t>coribus</a:t>
            </a:r>
            <a:r>
              <a:rPr lang="nl-NL"/>
              <a:t> ex </a:t>
            </a:r>
            <a:r>
              <a:rPr lang="nl-NL" err="1"/>
              <a:t>ea</a:t>
            </a:r>
            <a:r>
              <a:rPr lang="nl-NL"/>
              <a:t> apis </a:t>
            </a:r>
            <a:r>
              <a:rPr lang="nl-NL" err="1"/>
              <a:t>nonseque</a:t>
            </a:r>
            <a:r>
              <a:rPr lang="nl-NL"/>
              <a:t> </a:t>
            </a:r>
            <a:r>
              <a:rPr lang="nl-NL" err="1"/>
              <a:t>quam</a:t>
            </a:r>
            <a:r>
              <a:rPr lang="nl-NL"/>
              <a:t> </a:t>
            </a:r>
            <a:r>
              <a:rPr lang="nl-NL" err="1"/>
              <a:t>alitature</a:t>
            </a:r>
            <a:r>
              <a:rPr lang="nl-NL"/>
              <a:t> </a:t>
            </a:r>
            <a:r>
              <a:rPr lang="nl-NL" err="1"/>
              <a:t>lacepror</a:t>
            </a:r>
            <a:r>
              <a:rPr lang="nl-NL"/>
              <a:t> as </a:t>
            </a:r>
            <a:r>
              <a:rPr lang="nl-NL" err="1"/>
              <a:t>quae</a:t>
            </a:r>
            <a:r>
              <a:rPr lang="nl-NL"/>
              <a:t> </a:t>
            </a:r>
            <a:r>
              <a:rPr lang="nl-NL" err="1"/>
              <a:t>lique</a:t>
            </a:r>
            <a:r>
              <a:rPr lang="nl-NL"/>
              <a:t> </a:t>
            </a:r>
            <a:r>
              <a:rPr lang="nl-NL" err="1"/>
              <a:t>nietur</a:t>
            </a:r>
            <a:r>
              <a:rPr lang="nl-NL"/>
              <a:t>? </a:t>
            </a:r>
            <a:r>
              <a:rPr lang="nl-NL" err="1"/>
              <a:t>Quid</a:t>
            </a:r>
            <a:r>
              <a:rPr lang="nl-NL"/>
              <a:t> mo </a:t>
            </a:r>
            <a:r>
              <a:rPr lang="nl-NL" err="1"/>
              <a:t>offici</a:t>
            </a:r>
            <a:r>
              <a:rPr lang="nl-NL"/>
              <a:t> </a:t>
            </a:r>
            <a:r>
              <a:rPr lang="nl-NL" err="1"/>
              <a:t>volupisciam</a:t>
            </a:r>
            <a:r>
              <a:rPr lang="nl-NL"/>
              <a:t> </a:t>
            </a:r>
            <a:r>
              <a:rPr lang="nl-NL" err="1"/>
              <a:t>quiduciam</a:t>
            </a:r>
            <a:r>
              <a:rPr lang="nl-NL"/>
              <a:t> </a:t>
            </a:r>
            <a:r>
              <a:rPr lang="nl-NL" err="1"/>
              <a:t>lant</a:t>
            </a:r>
            <a:r>
              <a:rPr lang="nl-NL"/>
              <a:t> </a:t>
            </a:r>
            <a:r>
              <a:rPr lang="nl-NL" err="1"/>
              <a:t>labores</a:t>
            </a:r>
            <a:r>
              <a:rPr lang="nl-NL"/>
              <a:t> que </a:t>
            </a:r>
            <a:r>
              <a:rPr lang="nl-NL" err="1"/>
              <a:t>omnihitia</a:t>
            </a:r>
            <a:r>
              <a:rPr lang="nl-NL"/>
              <a:t> </a:t>
            </a:r>
            <a:r>
              <a:rPr lang="nl-NL" err="1"/>
              <a:t>sam</a:t>
            </a:r>
            <a:r>
              <a:rPr lang="nl-NL"/>
              <a:t> ut </a:t>
            </a:r>
            <a:r>
              <a:rPr lang="nl-NL" err="1"/>
              <a:t>alisque</a:t>
            </a:r>
            <a:r>
              <a:rPr lang="nl-NL"/>
              <a:t> </a:t>
            </a:r>
            <a:r>
              <a:rPr lang="nl-NL" err="1"/>
              <a:t>volorrovid</a:t>
            </a:r>
            <a:r>
              <a:rPr lang="nl-NL"/>
              <a:t> et, </a:t>
            </a:r>
            <a:r>
              <a:rPr lang="nl-NL" err="1"/>
              <a:t>quid</a:t>
            </a:r>
            <a:r>
              <a:rPr lang="nl-NL"/>
              <a:t> </a:t>
            </a:r>
            <a:r>
              <a:rPr lang="nl-NL" err="1"/>
              <a:t>moluptam</a:t>
            </a:r>
            <a:r>
              <a:rPr lang="nl-NL"/>
              <a:t> vel </a:t>
            </a:r>
            <a:r>
              <a:rPr lang="nl-NL" err="1"/>
              <a:t>maximin</a:t>
            </a:r>
            <a:r>
              <a:rPr lang="nl-NL"/>
              <a:t> </a:t>
            </a:r>
            <a:r>
              <a:rPr lang="nl-NL" err="1"/>
              <a:t>venist</a:t>
            </a:r>
            <a:r>
              <a:rPr lang="nl-NL"/>
              <a:t> </a:t>
            </a:r>
            <a:r>
              <a:rPr lang="nl-NL" err="1"/>
              <a:t>verfero</a:t>
            </a:r>
            <a:r>
              <a:rPr lang="nl-NL"/>
              <a:t> </a:t>
            </a:r>
            <a:r>
              <a:rPr lang="nl-NL" err="1"/>
              <a:t>blaborro</a:t>
            </a:r>
            <a:r>
              <a:rPr lang="nl-NL"/>
              <a:t> cum </a:t>
            </a:r>
            <a:r>
              <a:rPr lang="nl-NL" err="1"/>
              <a:t>rerum</a:t>
            </a:r>
            <a:r>
              <a:rPr lang="nl-NL"/>
              <a:t> </a:t>
            </a:r>
            <a:r>
              <a:rPr lang="nl-NL" err="1"/>
              <a:t>quiamus</a:t>
            </a:r>
            <a:r>
              <a:rPr lang="nl-NL"/>
              <a:t> et </a:t>
            </a:r>
            <a:r>
              <a:rPr lang="nl-NL" err="1"/>
              <a:t>istiaepellis</a:t>
            </a:r>
            <a:r>
              <a:rPr lang="nl-NL"/>
              <a:t> </a:t>
            </a:r>
            <a:r>
              <a:rPr lang="nl-NL" err="1"/>
              <a:t>accus</a:t>
            </a:r>
            <a:r>
              <a:rPr lang="nl-NL"/>
              <a:t> </a:t>
            </a:r>
            <a:r>
              <a:rPr lang="nl-NL" err="1"/>
              <a:t>est</a:t>
            </a:r>
            <a:r>
              <a:rPr lang="nl-NL"/>
              <a:t>, </a:t>
            </a:r>
            <a:r>
              <a:rPr lang="nl-NL" err="1"/>
              <a:t>ist</a:t>
            </a:r>
            <a:r>
              <a:rPr lang="nl-NL"/>
              <a:t>, </a:t>
            </a:r>
            <a:r>
              <a:rPr lang="nl-NL" err="1"/>
              <a:t>optur</a:t>
            </a:r>
            <a:r>
              <a:rPr lang="nl-NL"/>
              <a:t>, </a:t>
            </a:r>
            <a:r>
              <a:rPr lang="nl-NL" err="1"/>
              <a:t>sequas</a:t>
            </a:r>
            <a:r>
              <a:rPr lang="nl-NL"/>
              <a:t> </a:t>
            </a:r>
            <a:r>
              <a:rPr lang="nl-NL" err="1"/>
              <a:t>dolest</a:t>
            </a:r>
            <a:r>
              <a:rPr lang="nl-NL"/>
              <a:t>, </a:t>
            </a:r>
            <a:r>
              <a:rPr lang="nl-NL" err="1"/>
              <a:t>occum</a:t>
            </a:r>
            <a:r>
              <a:rPr lang="nl-NL"/>
              <a:t> </a:t>
            </a:r>
            <a:r>
              <a:rPr lang="nl-NL" err="1"/>
              <a:t>quas</a:t>
            </a:r>
            <a:r>
              <a:rPr lang="nl-NL"/>
              <a:t> </a:t>
            </a:r>
            <a:r>
              <a:rPr lang="nl-NL" err="1"/>
              <a:t>voluptur</a:t>
            </a:r>
            <a:r>
              <a:rPr lang="nl-NL"/>
              <a:t>.</a:t>
            </a:r>
          </a:p>
        </p:txBody>
      </p:sp>
    </p:spTree>
    <p:extLst>
      <p:ext uri="{BB962C8B-B14F-4D97-AF65-F5344CB8AC3E}">
        <p14:creationId xmlns:p14="http://schemas.microsoft.com/office/powerpoint/2010/main" val="224341341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2 columns">
    <p:spTree>
      <p:nvGrpSpPr>
        <p:cNvPr id="1" name=""/>
        <p:cNvGrpSpPr/>
        <p:nvPr/>
      </p:nvGrpSpPr>
      <p:grpSpPr>
        <a:xfrm>
          <a:off x="0" y="0"/>
          <a:ext cx="0" cy="0"/>
          <a:chOff x="0" y="0"/>
          <a:chExt cx="0" cy="0"/>
        </a:xfrm>
      </p:grpSpPr>
      <p:sp>
        <p:nvSpPr>
          <p:cNvPr id="3" name="Tijdelijke aanduiding voor tekst 15">
            <a:extLst>
              <a:ext uri="{FF2B5EF4-FFF2-40B4-BE49-F238E27FC236}">
                <a16:creationId xmlns:a16="http://schemas.microsoft.com/office/drawing/2014/main" id="{48B83D87-1EB8-24B6-9918-944D9BD10112}"/>
              </a:ext>
            </a:extLst>
          </p:cNvPr>
          <p:cNvSpPr>
            <a:spLocks noGrp="1"/>
          </p:cNvSpPr>
          <p:nvPr>
            <p:ph type="body" sz="quarter" idx="12" hasCustomPrompt="1"/>
          </p:nvPr>
        </p:nvSpPr>
        <p:spPr>
          <a:xfrm>
            <a:off x="1551815" y="12464094"/>
            <a:ext cx="12352337" cy="539750"/>
          </a:xfrm>
          <a:prstGeom prst="rect">
            <a:avLst/>
          </a:prstGeom>
        </p:spPr>
        <p:txBody>
          <a:bodyPr/>
          <a:lstStyle>
            <a:lvl1pPr marL="0" indent="0">
              <a:buNone/>
              <a:defRPr sz="2000" b="0" i="0">
                <a:solidFill>
                  <a:srgbClr val="1B3C57"/>
                </a:solidFill>
                <a:latin typeface="Avenir Book" panose="02000503020000020003" pitchFamily="2" charset="0"/>
              </a:defRPr>
            </a:lvl1pPr>
            <a:lvl2pPr>
              <a:defRPr sz="2000" b="0" i="0">
                <a:solidFill>
                  <a:srgbClr val="1B3C57"/>
                </a:solidFill>
                <a:latin typeface="Avenir Book" panose="02000503020000020003" pitchFamily="2" charset="0"/>
              </a:defRPr>
            </a:lvl2pPr>
            <a:lvl3pPr>
              <a:defRPr sz="2000" b="0" i="0">
                <a:solidFill>
                  <a:srgbClr val="1B3C57"/>
                </a:solidFill>
                <a:latin typeface="Avenir Book" panose="02000503020000020003" pitchFamily="2" charset="0"/>
              </a:defRPr>
            </a:lvl3pPr>
            <a:lvl4pPr>
              <a:defRPr sz="2000" b="0" i="0">
                <a:solidFill>
                  <a:srgbClr val="1B3C57"/>
                </a:solidFill>
                <a:latin typeface="Avenir Book" panose="02000503020000020003" pitchFamily="2" charset="0"/>
              </a:defRPr>
            </a:lvl4pPr>
            <a:lvl5pPr>
              <a:defRPr sz="2000" b="0" i="0">
                <a:solidFill>
                  <a:srgbClr val="1B3C57"/>
                </a:solidFill>
                <a:latin typeface="Avenir Book" panose="02000503020000020003" pitchFamily="2" charset="0"/>
              </a:defRPr>
            </a:lvl5pPr>
          </a:lstStyle>
          <a:p>
            <a:pPr marL="0" marR="0" lvl="0" indent="0" algn="l" defTabSz="2438338" rtl="0" eaLnBrk="1" fontAlgn="auto" latinLnBrk="0" hangingPunct="1">
              <a:lnSpc>
                <a:spcPct val="90000"/>
              </a:lnSpc>
              <a:spcBef>
                <a:spcPts val="4500"/>
              </a:spcBef>
              <a:spcAft>
                <a:spcPts val="0"/>
              </a:spcAft>
              <a:buClrTx/>
              <a:buSzPct val="123000"/>
              <a:buFontTx/>
              <a:buNone/>
              <a:tabLst/>
              <a:defRPr/>
            </a:pPr>
            <a:r>
              <a:rPr lang="nl-NL"/>
              <a:t>Beyond personal data: Hard </a:t>
            </a:r>
            <a:r>
              <a:rPr lang="nl-NL" err="1"/>
              <a:t>to</a:t>
            </a:r>
            <a:r>
              <a:rPr lang="nl-NL"/>
              <a:t> share data. Share without </a:t>
            </a:r>
            <a:r>
              <a:rPr lang="nl-NL" err="1"/>
              <a:t>being</a:t>
            </a:r>
            <a:r>
              <a:rPr lang="nl-NL"/>
              <a:t> shared </a:t>
            </a:r>
            <a:r>
              <a:rPr lang="nl-NL" err="1"/>
              <a:t>further</a:t>
            </a:r>
            <a:endParaRPr lang="nl-NL"/>
          </a:p>
          <a:p>
            <a:pPr lvl="0"/>
            <a:endParaRPr lang="en-GB"/>
          </a:p>
        </p:txBody>
      </p:sp>
      <p:sp>
        <p:nvSpPr>
          <p:cNvPr id="9" name="Line">
            <a:extLst>
              <a:ext uri="{FF2B5EF4-FFF2-40B4-BE49-F238E27FC236}">
                <a16:creationId xmlns:a16="http://schemas.microsoft.com/office/drawing/2014/main" id="{410E0E31-A174-A06D-1895-A4CD07CE7BFE}"/>
              </a:ext>
            </a:extLst>
          </p:cNvPr>
          <p:cNvSpPr/>
          <p:nvPr userDrawn="1"/>
        </p:nvSpPr>
        <p:spPr>
          <a:xfrm flipV="1">
            <a:off x="1650999" y="-16344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10" name="Line">
            <a:extLst>
              <a:ext uri="{FF2B5EF4-FFF2-40B4-BE49-F238E27FC236}">
                <a16:creationId xmlns:a16="http://schemas.microsoft.com/office/drawing/2014/main" id="{BCDAF6D4-5B21-647D-2356-9A41B1F23975}"/>
              </a:ext>
            </a:extLst>
          </p:cNvPr>
          <p:cNvSpPr/>
          <p:nvPr userDrawn="1"/>
        </p:nvSpPr>
        <p:spPr>
          <a:xfrm flipV="1">
            <a:off x="22716066" y="-1520187"/>
            <a:ext cx="1"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11" name="Line">
            <a:extLst>
              <a:ext uri="{FF2B5EF4-FFF2-40B4-BE49-F238E27FC236}">
                <a16:creationId xmlns:a16="http://schemas.microsoft.com/office/drawing/2014/main" id="{71D308D9-605F-CFBA-E25B-84B73B3BE93C}"/>
              </a:ext>
            </a:extLst>
          </p:cNvPr>
          <p:cNvSpPr/>
          <p:nvPr userDrawn="1"/>
        </p:nvSpPr>
        <p:spPr>
          <a:xfrm>
            <a:off x="1708312" y="12103102"/>
            <a:ext cx="20967375" cy="1"/>
          </a:xfrm>
          <a:prstGeom prst="line">
            <a:avLst/>
          </a:prstGeom>
          <a:ln w="25400">
            <a:solidFill>
              <a:srgbClr val="B9CDCD"/>
            </a:solidFill>
            <a:miter lim="400000"/>
          </a:ln>
        </p:spPr>
        <p:txBody>
          <a:bodyPr lIns="50800" tIns="50800" rIns="50800" bIns="50800" anchor="ctr"/>
          <a:lstStyle/>
          <a:p>
            <a:endParaRPr/>
          </a:p>
        </p:txBody>
      </p:sp>
      <p:sp>
        <p:nvSpPr>
          <p:cNvPr id="12" name="Tijdelijke aanduiding voor tekst 8">
            <a:extLst>
              <a:ext uri="{FF2B5EF4-FFF2-40B4-BE49-F238E27FC236}">
                <a16:creationId xmlns:a16="http://schemas.microsoft.com/office/drawing/2014/main" id="{6093DF74-A2FF-0132-BB21-50C8F5431B15}"/>
              </a:ext>
            </a:extLst>
          </p:cNvPr>
          <p:cNvSpPr>
            <a:spLocks noGrp="1"/>
          </p:cNvSpPr>
          <p:nvPr>
            <p:ph type="body" sz="quarter" idx="10" hasCustomPrompt="1"/>
          </p:nvPr>
        </p:nvSpPr>
        <p:spPr>
          <a:xfrm>
            <a:off x="1551815" y="1139091"/>
            <a:ext cx="11605229" cy="914400"/>
          </a:xfrm>
          <a:prstGeom prst="rect">
            <a:avLst/>
          </a:prstGeom>
        </p:spPr>
        <p:txBody>
          <a:bodyPr/>
          <a:lstStyle>
            <a:lvl1pPr marL="0" indent="0">
              <a:buNone/>
              <a:defRPr sz="6000" b="1" i="0">
                <a:solidFill>
                  <a:srgbClr val="1B3C57"/>
                </a:solidFill>
                <a:latin typeface="Avenir Heavy" panose="02000503020000020003" pitchFamily="2" charset="0"/>
              </a:defRPr>
            </a:lvl1pPr>
            <a:lvl2pPr marL="609600" indent="0">
              <a:buNone/>
              <a:defRPr/>
            </a:lvl2pPr>
            <a:lvl3pPr marL="1219200" indent="0">
              <a:buNone/>
              <a:defRPr/>
            </a:lvl3pPr>
            <a:lvl4pPr marL="1828800" indent="0">
              <a:buNone/>
              <a:defRPr/>
            </a:lvl4pPr>
            <a:lvl5pPr marL="2438400" indent="0">
              <a:buNone/>
              <a:defRPr/>
            </a:lvl5pPr>
          </a:lstStyle>
          <a:p>
            <a:r>
              <a:rPr lang="nl-NL" err="1"/>
              <a:t>Lorem</a:t>
            </a:r>
            <a:r>
              <a:rPr lang="nl-NL"/>
              <a:t> </a:t>
            </a:r>
            <a:r>
              <a:rPr lang="nl-NL" err="1"/>
              <a:t>ipsum</a:t>
            </a:r>
            <a:r>
              <a:rPr lang="nl-NL"/>
              <a:t> </a:t>
            </a:r>
            <a:r>
              <a:rPr lang="nl-NL" err="1"/>
              <a:t>dolor</a:t>
            </a:r>
            <a:r>
              <a:rPr lang="nl-NL"/>
              <a:t> </a:t>
            </a:r>
            <a:r>
              <a:rPr lang="nl-NL" err="1"/>
              <a:t>sit</a:t>
            </a:r>
            <a:r>
              <a:rPr lang="nl-NL"/>
              <a:t> </a:t>
            </a:r>
            <a:r>
              <a:rPr lang="nl-NL" err="1"/>
              <a:t>amet</a:t>
            </a:r>
            <a:endParaRPr lang="nl-NL"/>
          </a:p>
        </p:txBody>
      </p:sp>
      <p:sp>
        <p:nvSpPr>
          <p:cNvPr id="13" name="Tijdelijke aanduiding voor tekst 12">
            <a:extLst>
              <a:ext uri="{FF2B5EF4-FFF2-40B4-BE49-F238E27FC236}">
                <a16:creationId xmlns:a16="http://schemas.microsoft.com/office/drawing/2014/main" id="{717D12FD-5226-95C0-DF48-AE1F7A340D41}"/>
              </a:ext>
            </a:extLst>
          </p:cNvPr>
          <p:cNvSpPr>
            <a:spLocks noGrp="1"/>
          </p:cNvSpPr>
          <p:nvPr>
            <p:ph type="body" sz="quarter" idx="11" hasCustomPrompt="1"/>
          </p:nvPr>
        </p:nvSpPr>
        <p:spPr>
          <a:xfrm>
            <a:off x="1517780" y="2423011"/>
            <a:ext cx="10235967" cy="7642225"/>
          </a:xfrm>
          <a:prstGeom prst="rect">
            <a:avLst/>
          </a:prstGeom>
        </p:spPr>
        <p:txBody>
          <a:bodyPr/>
          <a:lstStyle>
            <a:lvl1pPr marL="0" indent="0">
              <a:lnSpc>
                <a:spcPct val="120000"/>
              </a:lnSpc>
              <a:spcBef>
                <a:spcPts val="0"/>
              </a:spcBef>
              <a:buNone/>
              <a:defRPr sz="4000" b="0" i="0">
                <a:solidFill>
                  <a:srgbClr val="1B3C57"/>
                </a:solidFill>
                <a:latin typeface="Avenir Book" panose="02000503020000020003" pitchFamily="2" charset="0"/>
              </a:defRPr>
            </a:lvl1pPr>
          </a:lstStyle>
          <a:p>
            <a:pPr>
              <a:lnSpc>
                <a:spcPct val="120000"/>
              </a:lnSpc>
              <a:spcBef>
                <a:spcPts val="0"/>
              </a:spcBef>
              <a:defRPr sz="4000">
                <a:solidFill>
                  <a:srgbClr val="1B3C57"/>
                </a:solidFill>
                <a:latin typeface="Avenir"/>
                <a:ea typeface="Avenir"/>
                <a:cs typeface="Avenir"/>
                <a:sym typeface="Avenir Roman"/>
              </a:defRPr>
            </a:pPr>
            <a:r>
              <a:rPr lang="nl-NL" err="1"/>
              <a:t>Agniscidit</a:t>
            </a:r>
            <a:r>
              <a:rPr lang="nl-NL"/>
              <a:t> </a:t>
            </a:r>
            <a:r>
              <a:rPr lang="nl-NL" err="1"/>
              <a:t>ommos</a:t>
            </a:r>
            <a:r>
              <a:rPr lang="nl-NL"/>
              <a:t> event, </a:t>
            </a:r>
            <a:r>
              <a:rPr lang="nl-NL" err="1"/>
              <a:t>ullabor</a:t>
            </a:r>
            <a:r>
              <a:rPr lang="nl-NL"/>
              <a:t> </a:t>
            </a:r>
            <a:r>
              <a:rPr lang="nl-NL" err="1"/>
              <a:t>epellabo</a:t>
            </a:r>
            <a:r>
              <a:rPr lang="nl-NL"/>
              <a:t>. </a:t>
            </a:r>
            <a:r>
              <a:rPr lang="nl-NL" err="1"/>
              <a:t>Fic</a:t>
            </a:r>
            <a:r>
              <a:rPr lang="nl-NL"/>
              <a:t> te </a:t>
            </a:r>
            <a:r>
              <a:rPr lang="nl-NL" err="1"/>
              <a:t>aceptust</a:t>
            </a:r>
            <a:r>
              <a:rPr lang="nl-NL"/>
              <a:t> </a:t>
            </a:r>
            <a:r>
              <a:rPr lang="nl-NL" err="1"/>
              <a:t>officiet</a:t>
            </a:r>
            <a:r>
              <a:rPr lang="nl-NL"/>
              <a:t> re, nam et </a:t>
            </a:r>
            <a:r>
              <a:rPr lang="nl-NL" err="1"/>
              <a:t>fugiam</a:t>
            </a:r>
            <a:r>
              <a:rPr lang="nl-NL"/>
              <a:t>, </a:t>
            </a:r>
            <a:r>
              <a:rPr lang="nl-NL" err="1"/>
              <a:t>sedit</a:t>
            </a:r>
            <a:r>
              <a:rPr lang="nl-NL"/>
              <a:t> int, </a:t>
            </a:r>
            <a:r>
              <a:rPr lang="nl-NL" err="1"/>
              <a:t>sit</a:t>
            </a:r>
            <a:r>
              <a:rPr lang="nl-NL"/>
              <a:t> </a:t>
            </a:r>
            <a:r>
              <a:rPr lang="nl-NL" err="1"/>
              <a:t>omnis</a:t>
            </a:r>
            <a:r>
              <a:rPr lang="nl-NL"/>
              <a:t> </a:t>
            </a:r>
            <a:r>
              <a:rPr lang="nl-NL" err="1"/>
              <a:t>esequi</a:t>
            </a:r>
            <a:r>
              <a:rPr lang="nl-NL"/>
              <a:t> que peri </a:t>
            </a:r>
            <a:r>
              <a:rPr lang="nl-NL" err="1"/>
              <a:t>volesti</a:t>
            </a:r>
            <a:r>
              <a:rPr lang="nl-NL"/>
              <a:t> </a:t>
            </a:r>
            <a:r>
              <a:rPr lang="nl-NL" err="1"/>
              <a:t>onsequa</a:t>
            </a:r>
            <a:r>
              <a:rPr lang="nl-NL"/>
              <a:t> </a:t>
            </a:r>
            <a:r>
              <a:rPr lang="nl-NL" err="1"/>
              <a:t>estrum</a:t>
            </a:r>
            <a:r>
              <a:rPr lang="nl-NL"/>
              <a:t> nonet </a:t>
            </a:r>
            <a:r>
              <a:rPr lang="nl-NL" err="1"/>
              <a:t>harciam</a:t>
            </a:r>
            <a:r>
              <a:rPr lang="nl-NL"/>
              <a:t> </a:t>
            </a:r>
            <a:r>
              <a:rPr lang="nl-NL" err="1"/>
              <a:t>faci</a:t>
            </a:r>
            <a:r>
              <a:rPr lang="nl-NL"/>
              <a:t> </a:t>
            </a:r>
            <a:r>
              <a:rPr lang="nl-NL" err="1"/>
              <a:t>bea</a:t>
            </a:r>
            <a:r>
              <a:rPr lang="nl-NL"/>
              <a:t> </a:t>
            </a:r>
            <a:r>
              <a:rPr lang="nl-NL" err="1"/>
              <a:t>dolori</a:t>
            </a:r>
            <a:r>
              <a:rPr lang="nl-NL"/>
              <a:t> </a:t>
            </a:r>
            <a:r>
              <a:rPr lang="nl-NL" err="1"/>
              <a:t>apistrumquam</a:t>
            </a:r>
            <a:r>
              <a:rPr lang="nl-NL"/>
              <a:t> </a:t>
            </a:r>
            <a:r>
              <a:rPr lang="nl-NL" err="1"/>
              <a:t>conse</a:t>
            </a:r>
            <a:r>
              <a:rPr lang="nl-NL"/>
              <a:t> </a:t>
            </a:r>
            <a:r>
              <a:rPr lang="nl-NL" err="1"/>
              <a:t>perchil</a:t>
            </a:r>
            <a:r>
              <a:rPr lang="nl-NL"/>
              <a:t> </a:t>
            </a:r>
            <a:r>
              <a:rPr lang="nl-NL" err="1"/>
              <a:t>ignatem</a:t>
            </a:r>
            <a:r>
              <a:rPr lang="nl-NL"/>
              <a:t> as </a:t>
            </a:r>
            <a:r>
              <a:rPr lang="nl-NL" err="1"/>
              <a:t>quis</a:t>
            </a:r>
            <a:r>
              <a:rPr lang="nl-NL"/>
              <a:t> et </a:t>
            </a:r>
            <a:r>
              <a:rPr lang="nl-NL" err="1"/>
              <a:t>fugiantiatum</a:t>
            </a:r>
            <a:r>
              <a:rPr lang="nl-NL"/>
              <a:t> et modigent lam et </a:t>
            </a:r>
            <a:r>
              <a:rPr lang="nl-NL" err="1"/>
              <a:t>experescia</a:t>
            </a:r>
            <a:r>
              <a:rPr lang="nl-NL"/>
              <a:t> int, </a:t>
            </a:r>
            <a:r>
              <a:rPr lang="nl-NL" err="1"/>
              <a:t>eaquam</a:t>
            </a:r>
            <a:r>
              <a:rPr lang="nl-NL"/>
              <a:t>, </a:t>
            </a:r>
            <a:r>
              <a:rPr lang="nl-NL" err="1"/>
              <a:t>ant</a:t>
            </a:r>
            <a:r>
              <a:rPr lang="nl-NL"/>
              <a:t> et </a:t>
            </a:r>
            <a:r>
              <a:rPr lang="nl-NL" err="1"/>
              <a:t>molorestotas</a:t>
            </a:r>
            <a:r>
              <a:rPr lang="nl-NL"/>
              <a:t> </a:t>
            </a:r>
            <a:r>
              <a:rPr lang="nl-NL" u="sng" err="1"/>
              <a:t>www.dolumnihilitatiaeri.com</a:t>
            </a:r>
            <a:endParaRPr lang="nl-NL" u="sng"/>
          </a:p>
        </p:txBody>
      </p:sp>
      <p:sp>
        <p:nvSpPr>
          <p:cNvPr id="15" name="Tijdelijke aanduiding voor tekst 12">
            <a:extLst>
              <a:ext uri="{FF2B5EF4-FFF2-40B4-BE49-F238E27FC236}">
                <a16:creationId xmlns:a16="http://schemas.microsoft.com/office/drawing/2014/main" id="{F86BB37E-9EB3-5190-D24D-55264374E1A0}"/>
              </a:ext>
            </a:extLst>
          </p:cNvPr>
          <p:cNvSpPr>
            <a:spLocks noGrp="1"/>
          </p:cNvSpPr>
          <p:nvPr>
            <p:ph type="body" sz="quarter" idx="14" hasCustomPrompt="1"/>
          </p:nvPr>
        </p:nvSpPr>
        <p:spPr>
          <a:xfrm>
            <a:off x="12742026" y="2423010"/>
            <a:ext cx="10235967" cy="7642225"/>
          </a:xfrm>
          <a:prstGeom prst="rect">
            <a:avLst/>
          </a:prstGeom>
        </p:spPr>
        <p:txBody>
          <a:bodyPr/>
          <a:lstStyle>
            <a:lvl1pPr marL="0" indent="0">
              <a:lnSpc>
                <a:spcPct val="120000"/>
              </a:lnSpc>
              <a:spcBef>
                <a:spcPts val="0"/>
              </a:spcBef>
              <a:buNone/>
              <a:defRPr sz="4000" b="0" i="0">
                <a:solidFill>
                  <a:srgbClr val="1B3C57"/>
                </a:solidFill>
                <a:latin typeface="Avenir Book" panose="02000503020000020003" pitchFamily="2" charset="0"/>
              </a:defRPr>
            </a:lvl1pPr>
          </a:lstStyle>
          <a:p>
            <a:pPr>
              <a:lnSpc>
                <a:spcPct val="120000"/>
              </a:lnSpc>
              <a:spcBef>
                <a:spcPts val="0"/>
              </a:spcBef>
              <a:defRPr sz="4000">
                <a:solidFill>
                  <a:srgbClr val="1B3C57"/>
                </a:solidFill>
                <a:latin typeface="Avenir Heavy"/>
                <a:ea typeface="Avenir Heavy"/>
                <a:cs typeface="Avenir Heavy"/>
                <a:sym typeface="Avenir Heavy"/>
              </a:defRPr>
            </a:pPr>
            <a:r>
              <a:rPr lang="nl-NL" err="1"/>
              <a:t>Agniscidit</a:t>
            </a:r>
            <a:r>
              <a:rPr lang="nl-NL"/>
              <a:t> </a:t>
            </a:r>
            <a:r>
              <a:rPr lang="nl-NL" err="1"/>
              <a:t>ommos</a:t>
            </a:r>
            <a:r>
              <a:rPr lang="nl-NL"/>
              <a:t> event</a:t>
            </a:r>
          </a:p>
          <a:p>
            <a:pPr>
              <a:lnSpc>
                <a:spcPct val="120000"/>
              </a:lnSpc>
              <a:spcBef>
                <a:spcPts val="0"/>
              </a:spcBef>
              <a:defRPr sz="4000">
                <a:solidFill>
                  <a:srgbClr val="1B3C57"/>
                </a:solidFill>
                <a:latin typeface="Avenir"/>
                <a:ea typeface="Avenir"/>
                <a:cs typeface="Avenir"/>
                <a:sym typeface="Avenir Roman"/>
              </a:defRPr>
            </a:pPr>
            <a:r>
              <a:rPr lang="nl-NL" err="1"/>
              <a:t>ullabor</a:t>
            </a:r>
            <a:r>
              <a:rPr lang="nl-NL"/>
              <a:t> </a:t>
            </a:r>
            <a:r>
              <a:rPr lang="nl-NL" err="1"/>
              <a:t>epellabo</a:t>
            </a:r>
            <a:r>
              <a:rPr lang="nl-NL"/>
              <a:t>. </a:t>
            </a:r>
            <a:r>
              <a:rPr lang="nl-NL" err="1"/>
              <a:t>Fic</a:t>
            </a:r>
            <a:r>
              <a:rPr lang="nl-NL"/>
              <a:t> te </a:t>
            </a:r>
            <a:r>
              <a:rPr lang="nl-NL" err="1"/>
              <a:t>aceptust</a:t>
            </a:r>
            <a:r>
              <a:rPr lang="nl-NL"/>
              <a:t> </a:t>
            </a:r>
            <a:r>
              <a:rPr lang="nl-NL" err="1"/>
              <a:t>officiet</a:t>
            </a:r>
            <a:r>
              <a:rPr lang="nl-NL"/>
              <a:t> re, nam et </a:t>
            </a:r>
            <a:r>
              <a:rPr lang="nl-NL" err="1"/>
              <a:t>fugiam</a:t>
            </a:r>
            <a:r>
              <a:rPr lang="nl-NL"/>
              <a:t>, </a:t>
            </a:r>
            <a:r>
              <a:rPr lang="nl-NL" err="1"/>
              <a:t>sedit</a:t>
            </a:r>
            <a:r>
              <a:rPr lang="nl-NL"/>
              <a:t> int, </a:t>
            </a:r>
            <a:r>
              <a:rPr lang="nl-NL" err="1"/>
              <a:t>sit</a:t>
            </a:r>
            <a:r>
              <a:rPr lang="nl-NL"/>
              <a:t> </a:t>
            </a:r>
            <a:r>
              <a:rPr lang="nl-NL" err="1"/>
              <a:t>omnis</a:t>
            </a:r>
            <a:r>
              <a:rPr lang="nl-NL"/>
              <a:t> </a:t>
            </a:r>
            <a:r>
              <a:rPr lang="nl-NL" err="1"/>
              <a:t>esequi</a:t>
            </a:r>
            <a:r>
              <a:rPr lang="nl-NL"/>
              <a:t> que peri </a:t>
            </a:r>
            <a:r>
              <a:rPr lang="nl-NL" err="1"/>
              <a:t>volesti</a:t>
            </a:r>
            <a:r>
              <a:rPr lang="nl-NL"/>
              <a:t> </a:t>
            </a:r>
            <a:r>
              <a:rPr lang="nl-NL" err="1"/>
              <a:t>onsequa</a:t>
            </a:r>
            <a:r>
              <a:rPr lang="nl-NL"/>
              <a:t> </a:t>
            </a:r>
            <a:r>
              <a:rPr lang="nl-NL" err="1"/>
              <a:t>estrum</a:t>
            </a:r>
            <a:r>
              <a:rPr lang="nl-NL"/>
              <a:t> nonet:</a:t>
            </a:r>
          </a:p>
          <a:p>
            <a:pPr marL="508000" indent="-508000">
              <a:lnSpc>
                <a:spcPct val="120000"/>
              </a:lnSpc>
              <a:spcBef>
                <a:spcPts val="0"/>
              </a:spcBef>
              <a:buSzPct val="70000"/>
              <a:buChar char="•"/>
              <a:defRPr sz="4000">
                <a:solidFill>
                  <a:srgbClr val="1B3C57"/>
                </a:solidFill>
                <a:latin typeface="Avenir"/>
                <a:ea typeface="Avenir"/>
                <a:cs typeface="Avenir"/>
                <a:sym typeface="Avenir Roman"/>
              </a:defRPr>
            </a:pPr>
            <a:r>
              <a:rPr lang="nl-NL" err="1"/>
              <a:t>harciam</a:t>
            </a:r>
            <a:r>
              <a:rPr lang="nl-NL"/>
              <a:t> </a:t>
            </a:r>
            <a:r>
              <a:rPr lang="nl-NL" err="1"/>
              <a:t>faci</a:t>
            </a:r>
            <a:r>
              <a:rPr lang="nl-NL"/>
              <a:t> </a:t>
            </a:r>
            <a:r>
              <a:rPr lang="nl-NL" err="1"/>
              <a:t>bea</a:t>
            </a:r>
            <a:r>
              <a:rPr lang="nl-NL"/>
              <a:t> </a:t>
            </a:r>
            <a:r>
              <a:rPr lang="nl-NL" err="1"/>
              <a:t>dolori</a:t>
            </a:r>
            <a:r>
              <a:rPr lang="nl-NL"/>
              <a:t> </a:t>
            </a:r>
            <a:r>
              <a:rPr lang="nl-NL" err="1"/>
              <a:t>apistrumquam</a:t>
            </a:r>
            <a:endParaRPr lang="nl-NL"/>
          </a:p>
          <a:p>
            <a:pPr marL="508000" indent="-508000">
              <a:lnSpc>
                <a:spcPct val="120000"/>
              </a:lnSpc>
              <a:spcBef>
                <a:spcPts val="0"/>
              </a:spcBef>
              <a:buSzPct val="70000"/>
              <a:buChar char="•"/>
              <a:defRPr sz="4000">
                <a:solidFill>
                  <a:srgbClr val="1B3C57"/>
                </a:solidFill>
                <a:latin typeface="Avenir"/>
                <a:ea typeface="Avenir"/>
                <a:cs typeface="Avenir"/>
                <a:sym typeface="Avenir Roman"/>
              </a:defRPr>
            </a:pPr>
            <a:r>
              <a:rPr lang="nl-NL" err="1"/>
              <a:t>conse</a:t>
            </a:r>
            <a:r>
              <a:rPr lang="nl-NL"/>
              <a:t> </a:t>
            </a:r>
            <a:r>
              <a:rPr lang="nl-NL" err="1"/>
              <a:t>perchil</a:t>
            </a:r>
            <a:r>
              <a:rPr lang="nl-NL"/>
              <a:t> </a:t>
            </a:r>
            <a:r>
              <a:rPr lang="nl-NL" err="1"/>
              <a:t>ignatem</a:t>
            </a:r>
            <a:r>
              <a:rPr lang="nl-NL"/>
              <a:t> as </a:t>
            </a:r>
            <a:r>
              <a:rPr lang="nl-NL" err="1"/>
              <a:t>quid</a:t>
            </a:r>
            <a:r>
              <a:rPr lang="nl-NL"/>
              <a:t> </a:t>
            </a:r>
            <a:r>
              <a:rPr lang="nl-NL" err="1"/>
              <a:t>simalio</a:t>
            </a:r>
            <a:r>
              <a:rPr lang="nl-NL"/>
              <a:t> </a:t>
            </a:r>
          </a:p>
          <a:p>
            <a:pPr marL="508000" indent="-508000">
              <a:lnSpc>
                <a:spcPct val="120000"/>
              </a:lnSpc>
              <a:spcBef>
                <a:spcPts val="0"/>
              </a:spcBef>
              <a:buSzPct val="70000"/>
              <a:buChar char="•"/>
              <a:defRPr sz="4000">
                <a:solidFill>
                  <a:srgbClr val="1B3C57"/>
                </a:solidFill>
                <a:latin typeface="Avenir"/>
                <a:ea typeface="Avenir"/>
                <a:cs typeface="Avenir"/>
                <a:sym typeface="Avenir Roman"/>
              </a:defRPr>
            </a:pPr>
            <a:r>
              <a:rPr lang="nl-NL" err="1"/>
              <a:t>fugiantiatum</a:t>
            </a:r>
            <a:r>
              <a:rPr lang="nl-NL"/>
              <a:t> et modigent lam </a:t>
            </a:r>
          </a:p>
          <a:p>
            <a:pPr marL="508000" indent="-508000">
              <a:lnSpc>
                <a:spcPct val="120000"/>
              </a:lnSpc>
              <a:spcBef>
                <a:spcPts val="0"/>
              </a:spcBef>
              <a:buSzPct val="70000"/>
              <a:buChar char="•"/>
              <a:defRPr sz="4000">
                <a:solidFill>
                  <a:srgbClr val="1B3C57"/>
                </a:solidFill>
                <a:latin typeface="Avenir"/>
                <a:ea typeface="Avenir"/>
                <a:cs typeface="Avenir"/>
                <a:sym typeface="Avenir Roman"/>
              </a:defRPr>
            </a:pPr>
            <a:r>
              <a:rPr lang="nl-NL" err="1"/>
              <a:t>experescia</a:t>
            </a:r>
            <a:r>
              <a:rPr lang="nl-NL"/>
              <a:t> int, </a:t>
            </a:r>
            <a:r>
              <a:rPr lang="nl-NL" err="1"/>
              <a:t>eaqua</a:t>
            </a:r>
            <a:r>
              <a:rPr lang="nl-NL"/>
              <a:t> </a:t>
            </a:r>
            <a:r>
              <a:rPr lang="nl-NL" err="1"/>
              <a:t>ant</a:t>
            </a:r>
            <a:r>
              <a:rPr lang="nl-NL"/>
              <a:t> </a:t>
            </a:r>
            <a:r>
              <a:rPr lang="nl-NL" err="1"/>
              <a:t>etarium</a:t>
            </a:r>
            <a:endParaRPr lang="nl-NL"/>
          </a:p>
        </p:txBody>
      </p:sp>
    </p:spTree>
    <p:extLst>
      <p:ext uri="{BB962C8B-B14F-4D97-AF65-F5344CB8AC3E}">
        <p14:creationId xmlns:p14="http://schemas.microsoft.com/office/powerpoint/2010/main" val="1574027294"/>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0" name="Tijdelijke aanduiding voor tekst 15">
            <a:extLst>
              <a:ext uri="{FF2B5EF4-FFF2-40B4-BE49-F238E27FC236}">
                <a16:creationId xmlns:a16="http://schemas.microsoft.com/office/drawing/2014/main" id="{851F0B40-1429-622D-8B39-E50668D512BD}"/>
              </a:ext>
            </a:extLst>
          </p:cNvPr>
          <p:cNvSpPr>
            <a:spLocks noGrp="1"/>
          </p:cNvSpPr>
          <p:nvPr>
            <p:ph type="body" sz="quarter" idx="12" hasCustomPrompt="1"/>
          </p:nvPr>
        </p:nvSpPr>
        <p:spPr>
          <a:xfrm>
            <a:off x="1551815" y="12464094"/>
            <a:ext cx="12352337" cy="539750"/>
          </a:xfrm>
          <a:prstGeom prst="rect">
            <a:avLst/>
          </a:prstGeom>
        </p:spPr>
        <p:txBody>
          <a:bodyPr/>
          <a:lstStyle>
            <a:lvl1pPr marL="0" indent="0">
              <a:buNone/>
              <a:defRPr sz="2000" b="0" i="0">
                <a:solidFill>
                  <a:srgbClr val="1B3C57"/>
                </a:solidFill>
                <a:latin typeface="Avenir Book" panose="02000503020000020003" pitchFamily="2" charset="0"/>
              </a:defRPr>
            </a:lvl1pPr>
            <a:lvl2pPr>
              <a:defRPr sz="2000" b="0" i="0">
                <a:solidFill>
                  <a:srgbClr val="1B3C57"/>
                </a:solidFill>
                <a:latin typeface="Avenir Book" panose="02000503020000020003" pitchFamily="2" charset="0"/>
              </a:defRPr>
            </a:lvl2pPr>
            <a:lvl3pPr>
              <a:defRPr sz="2000" b="0" i="0">
                <a:solidFill>
                  <a:srgbClr val="1B3C57"/>
                </a:solidFill>
                <a:latin typeface="Avenir Book" panose="02000503020000020003" pitchFamily="2" charset="0"/>
              </a:defRPr>
            </a:lvl3pPr>
            <a:lvl4pPr>
              <a:defRPr sz="2000" b="0" i="0">
                <a:solidFill>
                  <a:srgbClr val="1B3C57"/>
                </a:solidFill>
                <a:latin typeface="Avenir Book" panose="02000503020000020003" pitchFamily="2" charset="0"/>
              </a:defRPr>
            </a:lvl4pPr>
            <a:lvl5pPr>
              <a:defRPr sz="2000" b="0" i="0">
                <a:solidFill>
                  <a:srgbClr val="1B3C57"/>
                </a:solidFill>
                <a:latin typeface="Avenir Book" panose="02000503020000020003" pitchFamily="2" charset="0"/>
              </a:defRPr>
            </a:lvl5pPr>
          </a:lstStyle>
          <a:p>
            <a:pPr marL="0" marR="0" lvl="0" indent="0" algn="l" defTabSz="2438338" rtl="0" eaLnBrk="1" fontAlgn="auto" latinLnBrk="0" hangingPunct="1">
              <a:lnSpc>
                <a:spcPct val="90000"/>
              </a:lnSpc>
              <a:spcBef>
                <a:spcPts val="4500"/>
              </a:spcBef>
              <a:spcAft>
                <a:spcPts val="0"/>
              </a:spcAft>
              <a:buClrTx/>
              <a:buSzPct val="123000"/>
              <a:buFontTx/>
              <a:buNone/>
              <a:tabLst/>
              <a:defRPr/>
            </a:pPr>
            <a:r>
              <a:rPr lang="nl-NL"/>
              <a:t>Beyond personal data: Hard </a:t>
            </a:r>
            <a:r>
              <a:rPr lang="nl-NL" err="1"/>
              <a:t>to</a:t>
            </a:r>
            <a:r>
              <a:rPr lang="nl-NL"/>
              <a:t> share data. Share without </a:t>
            </a:r>
            <a:r>
              <a:rPr lang="nl-NL" err="1"/>
              <a:t>being</a:t>
            </a:r>
            <a:r>
              <a:rPr lang="nl-NL"/>
              <a:t> shared </a:t>
            </a:r>
            <a:r>
              <a:rPr lang="nl-NL" err="1"/>
              <a:t>further</a:t>
            </a:r>
            <a:endParaRPr lang="nl-NL"/>
          </a:p>
          <a:p>
            <a:pPr lvl="0"/>
            <a:endParaRPr lang="en-GB"/>
          </a:p>
        </p:txBody>
      </p:sp>
      <p:sp>
        <p:nvSpPr>
          <p:cNvPr id="21" name="Line">
            <a:extLst>
              <a:ext uri="{FF2B5EF4-FFF2-40B4-BE49-F238E27FC236}">
                <a16:creationId xmlns:a16="http://schemas.microsoft.com/office/drawing/2014/main" id="{F835E3CA-4760-57F6-5908-CEACDED142CB}"/>
              </a:ext>
            </a:extLst>
          </p:cNvPr>
          <p:cNvSpPr/>
          <p:nvPr userDrawn="1"/>
        </p:nvSpPr>
        <p:spPr>
          <a:xfrm flipV="1">
            <a:off x="1650999" y="-16344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22" name="Line">
            <a:extLst>
              <a:ext uri="{FF2B5EF4-FFF2-40B4-BE49-F238E27FC236}">
                <a16:creationId xmlns:a16="http://schemas.microsoft.com/office/drawing/2014/main" id="{5C20B342-1F24-E370-55C2-7667874B8AC3}"/>
              </a:ext>
            </a:extLst>
          </p:cNvPr>
          <p:cNvSpPr/>
          <p:nvPr userDrawn="1"/>
        </p:nvSpPr>
        <p:spPr>
          <a:xfrm flipV="1">
            <a:off x="22716066" y="-1520187"/>
            <a:ext cx="1"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23" name="Line">
            <a:extLst>
              <a:ext uri="{FF2B5EF4-FFF2-40B4-BE49-F238E27FC236}">
                <a16:creationId xmlns:a16="http://schemas.microsoft.com/office/drawing/2014/main" id="{C0C52220-FEE7-844A-92D4-DF11090BE28A}"/>
              </a:ext>
            </a:extLst>
          </p:cNvPr>
          <p:cNvSpPr/>
          <p:nvPr userDrawn="1"/>
        </p:nvSpPr>
        <p:spPr>
          <a:xfrm>
            <a:off x="1708312" y="12103102"/>
            <a:ext cx="20967375" cy="1"/>
          </a:xfrm>
          <a:prstGeom prst="line">
            <a:avLst/>
          </a:prstGeom>
          <a:ln w="25400">
            <a:solidFill>
              <a:srgbClr val="B9CDCD"/>
            </a:solidFill>
            <a:miter lim="400000"/>
          </a:ln>
        </p:spPr>
        <p:txBody>
          <a:bodyPr lIns="50800" tIns="50800" rIns="50800" bIns="50800" anchor="ctr"/>
          <a:lstStyle/>
          <a:p>
            <a:endParaRPr/>
          </a:p>
        </p:txBody>
      </p:sp>
      <p:sp>
        <p:nvSpPr>
          <p:cNvPr id="24" name="Tijdelijke aanduiding voor tekst 8">
            <a:extLst>
              <a:ext uri="{FF2B5EF4-FFF2-40B4-BE49-F238E27FC236}">
                <a16:creationId xmlns:a16="http://schemas.microsoft.com/office/drawing/2014/main" id="{F4C57FDB-4897-65B5-D122-F22FF52D3739}"/>
              </a:ext>
            </a:extLst>
          </p:cNvPr>
          <p:cNvSpPr>
            <a:spLocks noGrp="1"/>
          </p:cNvSpPr>
          <p:nvPr>
            <p:ph type="body" sz="quarter" idx="10" hasCustomPrompt="1"/>
          </p:nvPr>
        </p:nvSpPr>
        <p:spPr>
          <a:xfrm>
            <a:off x="1551815" y="1139091"/>
            <a:ext cx="11605229" cy="914400"/>
          </a:xfrm>
          <a:prstGeom prst="rect">
            <a:avLst/>
          </a:prstGeom>
        </p:spPr>
        <p:txBody>
          <a:bodyPr/>
          <a:lstStyle>
            <a:lvl1pPr marL="0" indent="0">
              <a:buNone/>
              <a:defRPr sz="6000" b="1" i="0">
                <a:solidFill>
                  <a:srgbClr val="1B3C57"/>
                </a:solidFill>
                <a:latin typeface="Avenir Heavy" panose="02000503020000020003" pitchFamily="2" charset="0"/>
              </a:defRPr>
            </a:lvl1pPr>
            <a:lvl2pPr marL="609600" indent="0">
              <a:buNone/>
              <a:defRPr/>
            </a:lvl2pPr>
            <a:lvl3pPr marL="1219200" indent="0">
              <a:buNone/>
              <a:defRPr/>
            </a:lvl3pPr>
            <a:lvl4pPr marL="1828800" indent="0">
              <a:buNone/>
              <a:defRPr/>
            </a:lvl4pPr>
            <a:lvl5pPr marL="2438400" indent="0">
              <a:buNone/>
              <a:defRPr/>
            </a:lvl5pPr>
          </a:lstStyle>
          <a:p>
            <a:r>
              <a:rPr lang="nl-NL" err="1"/>
              <a:t>Lorem</a:t>
            </a:r>
            <a:r>
              <a:rPr lang="nl-NL"/>
              <a:t> </a:t>
            </a:r>
            <a:r>
              <a:rPr lang="nl-NL" err="1"/>
              <a:t>ipsum</a:t>
            </a:r>
            <a:r>
              <a:rPr lang="nl-NL"/>
              <a:t> </a:t>
            </a:r>
            <a:r>
              <a:rPr lang="nl-NL" err="1"/>
              <a:t>dolor</a:t>
            </a:r>
            <a:r>
              <a:rPr lang="nl-NL"/>
              <a:t> </a:t>
            </a:r>
            <a:r>
              <a:rPr lang="nl-NL" err="1"/>
              <a:t>sit</a:t>
            </a:r>
            <a:r>
              <a:rPr lang="nl-NL"/>
              <a:t> </a:t>
            </a:r>
            <a:r>
              <a:rPr lang="nl-NL" err="1"/>
              <a:t>amet</a:t>
            </a:r>
            <a:endParaRPr lang="nl-NL"/>
          </a:p>
        </p:txBody>
      </p:sp>
      <p:sp>
        <p:nvSpPr>
          <p:cNvPr id="25" name="Tijdelijke aanduiding voor tekst 12">
            <a:extLst>
              <a:ext uri="{FF2B5EF4-FFF2-40B4-BE49-F238E27FC236}">
                <a16:creationId xmlns:a16="http://schemas.microsoft.com/office/drawing/2014/main" id="{536ED490-7FD0-1A33-2C16-2C2753495BF2}"/>
              </a:ext>
            </a:extLst>
          </p:cNvPr>
          <p:cNvSpPr>
            <a:spLocks noGrp="1"/>
          </p:cNvSpPr>
          <p:nvPr>
            <p:ph type="body" sz="quarter" idx="11" hasCustomPrompt="1"/>
          </p:nvPr>
        </p:nvSpPr>
        <p:spPr>
          <a:xfrm>
            <a:off x="1517780" y="2423011"/>
            <a:ext cx="12573358" cy="7642225"/>
          </a:xfrm>
          <a:prstGeom prst="rect">
            <a:avLst/>
          </a:prstGeom>
        </p:spPr>
        <p:txBody>
          <a:bodyPr/>
          <a:lstStyle>
            <a:lvl1pPr marL="0" indent="0">
              <a:lnSpc>
                <a:spcPct val="120000"/>
              </a:lnSpc>
              <a:spcBef>
                <a:spcPts val="0"/>
              </a:spcBef>
              <a:buNone/>
              <a:defRPr sz="4000" b="0" i="0">
                <a:solidFill>
                  <a:srgbClr val="1B3C57"/>
                </a:solidFill>
                <a:latin typeface="Avenir Book" panose="02000503020000020003" pitchFamily="2" charset="0"/>
              </a:defRPr>
            </a:lvl1pPr>
          </a:lstStyle>
          <a:p>
            <a:r>
              <a:rPr lang="nl-NL" err="1"/>
              <a:t>Agniscidit</a:t>
            </a:r>
            <a:r>
              <a:rPr lang="nl-NL"/>
              <a:t> </a:t>
            </a:r>
            <a:r>
              <a:rPr lang="nl-NL" err="1"/>
              <a:t>ommos</a:t>
            </a:r>
            <a:r>
              <a:rPr lang="nl-NL"/>
              <a:t> event, </a:t>
            </a:r>
            <a:r>
              <a:rPr lang="nl-NL" err="1"/>
              <a:t>ullabor</a:t>
            </a:r>
            <a:r>
              <a:rPr lang="nl-NL"/>
              <a:t> </a:t>
            </a:r>
            <a:r>
              <a:rPr lang="nl-NL" err="1"/>
              <a:t>epellabo</a:t>
            </a:r>
            <a:r>
              <a:rPr lang="nl-NL"/>
              <a:t>. </a:t>
            </a:r>
            <a:r>
              <a:rPr lang="nl-NL" err="1"/>
              <a:t>Fic</a:t>
            </a:r>
            <a:r>
              <a:rPr lang="nl-NL"/>
              <a:t> te </a:t>
            </a:r>
            <a:r>
              <a:rPr lang="nl-NL" err="1"/>
              <a:t>aceptust</a:t>
            </a:r>
            <a:r>
              <a:rPr lang="nl-NL"/>
              <a:t> </a:t>
            </a:r>
            <a:r>
              <a:rPr lang="nl-NL" err="1"/>
              <a:t>officiet</a:t>
            </a:r>
            <a:r>
              <a:rPr lang="nl-NL"/>
              <a:t> re, nam et </a:t>
            </a:r>
            <a:r>
              <a:rPr lang="nl-NL" err="1"/>
              <a:t>fugiam</a:t>
            </a:r>
            <a:r>
              <a:rPr lang="nl-NL"/>
              <a:t>, </a:t>
            </a:r>
            <a:r>
              <a:rPr lang="nl-NL" err="1"/>
              <a:t>sedit</a:t>
            </a:r>
            <a:r>
              <a:rPr lang="nl-NL"/>
              <a:t> int, </a:t>
            </a:r>
            <a:r>
              <a:rPr lang="nl-NL" err="1"/>
              <a:t>sit</a:t>
            </a:r>
            <a:r>
              <a:rPr lang="nl-NL"/>
              <a:t> </a:t>
            </a:r>
            <a:r>
              <a:rPr lang="nl-NL" err="1"/>
              <a:t>omnis</a:t>
            </a:r>
            <a:r>
              <a:rPr lang="nl-NL"/>
              <a:t> </a:t>
            </a:r>
            <a:r>
              <a:rPr lang="nl-NL" err="1"/>
              <a:t>esequi</a:t>
            </a:r>
            <a:r>
              <a:rPr lang="nl-NL"/>
              <a:t> que peri </a:t>
            </a:r>
            <a:r>
              <a:rPr lang="nl-NL" err="1"/>
              <a:t>volesti</a:t>
            </a:r>
            <a:r>
              <a:rPr lang="nl-NL"/>
              <a:t> </a:t>
            </a:r>
            <a:r>
              <a:rPr lang="nl-NL" err="1"/>
              <a:t>onsequa</a:t>
            </a:r>
            <a:r>
              <a:rPr lang="nl-NL"/>
              <a:t> </a:t>
            </a:r>
            <a:r>
              <a:rPr lang="nl-NL" err="1"/>
              <a:t>estrum</a:t>
            </a:r>
            <a:r>
              <a:rPr lang="nl-NL"/>
              <a:t> nonet </a:t>
            </a:r>
            <a:r>
              <a:rPr lang="nl-NL" err="1"/>
              <a:t>harciam</a:t>
            </a:r>
            <a:r>
              <a:rPr lang="nl-NL"/>
              <a:t> </a:t>
            </a:r>
            <a:r>
              <a:rPr lang="nl-NL" err="1"/>
              <a:t>faci</a:t>
            </a:r>
            <a:r>
              <a:rPr lang="nl-NL"/>
              <a:t> </a:t>
            </a:r>
            <a:r>
              <a:rPr lang="nl-NL" err="1"/>
              <a:t>bea</a:t>
            </a:r>
            <a:r>
              <a:rPr lang="nl-NL"/>
              <a:t> </a:t>
            </a:r>
            <a:r>
              <a:rPr lang="nl-NL" err="1"/>
              <a:t>dolori</a:t>
            </a:r>
            <a:r>
              <a:rPr lang="nl-NL"/>
              <a:t> </a:t>
            </a:r>
            <a:r>
              <a:rPr lang="nl-NL" err="1"/>
              <a:t>apistrumquam</a:t>
            </a:r>
            <a:r>
              <a:rPr lang="nl-NL"/>
              <a:t> </a:t>
            </a:r>
            <a:r>
              <a:rPr lang="nl-NL" err="1"/>
              <a:t>conse</a:t>
            </a:r>
            <a:r>
              <a:rPr lang="nl-NL"/>
              <a:t> </a:t>
            </a:r>
            <a:r>
              <a:rPr lang="nl-NL" err="1"/>
              <a:t>perchil</a:t>
            </a:r>
            <a:r>
              <a:rPr lang="nl-NL"/>
              <a:t> </a:t>
            </a:r>
            <a:r>
              <a:rPr lang="nl-NL" err="1"/>
              <a:t>ignatem</a:t>
            </a:r>
            <a:r>
              <a:rPr lang="nl-NL"/>
              <a:t> as </a:t>
            </a:r>
            <a:r>
              <a:rPr lang="nl-NL" err="1"/>
              <a:t>quis</a:t>
            </a:r>
            <a:r>
              <a:rPr lang="nl-NL"/>
              <a:t> et </a:t>
            </a:r>
            <a:r>
              <a:rPr lang="nl-NL" err="1"/>
              <a:t>fugiantiatum</a:t>
            </a:r>
            <a:r>
              <a:rPr lang="nl-NL"/>
              <a:t> et modigent lam et </a:t>
            </a:r>
            <a:r>
              <a:rPr lang="nl-NL" err="1"/>
              <a:t>experescia</a:t>
            </a:r>
            <a:r>
              <a:rPr lang="nl-NL"/>
              <a:t> int, </a:t>
            </a:r>
            <a:r>
              <a:rPr lang="nl-NL" err="1"/>
              <a:t>eaquam</a:t>
            </a:r>
            <a:r>
              <a:rPr lang="nl-NL"/>
              <a:t>, </a:t>
            </a:r>
            <a:r>
              <a:rPr lang="nl-NL" err="1"/>
              <a:t>ant</a:t>
            </a:r>
            <a:r>
              <a:rPr lang="nl-NL"/>
              <a:t> et </a:t>
            </a:r>
            <a:r>
              <a:rPr lang="nl-NL" err="1"/>
              <a:t>molorestotas</a:t>
            </a:r>
            <a:r>
              <a:rPr lang="nl-NL"/>
              <a:t> as </a:t>
            </a:r>
            <a:r>
              <a:rPr lang="nl-NL" err="1"/>
              <a:t>dolum</a:t>
            </a:r>
            <a:r>
              <a:rPr lang="nl-NL"/>
              <a:t> </a:t>
            </a:r>
            <a:r>
              <a:rPr lang="nl-NL" err="1"/>
              <a:t>nihilit</a:t>
            </a:r>
            <a:r>
              <a:rPr lang="nl-NL"/>
              <a:t> </a:t>
            </a:r>
            <a:r>
              <a:rPr lang="nl-NL" err="1"/>
              <a:t>atiaeriberum</a:t>
            </a:r>
            <a:r>
              <a:rPr lang="nl-NL"/>
              <a:t> et, </a:t>
            </a:r>
            <a:r>
              <a:rPr lang="nl-NL" err="1"/>
              <a:t>cust</a:t>
            </a:r>
            <a:r>
              <a:rPr lang="nl-NL"/>
              <a:t>, te </a:t>
            </a:r>
            <a:r>
              <a:rPr lang="nl-NL" err="1"/>
              <a:t>quidebit</a:t>
            </a:r>
            <a:r>
              <a:rPr lang="nl-NL"/>
              <a:t> </a:t>
            </a:r>
            <a:r>
              <a:rPr lang="nl-NL" err="1"/>
              <a:t>eturectur</a:t>
            </a:r>
            <a:r>
              <a:rPr lang="nl-NL"/>
              <a:t> </a:t>
            </a:r>
            <a:r>
              <a:rPr lang="nl-NL" err="1"/>
              <a:t>sin</a:t>
            </a:r>
            <a:r>
              <a:rPr lang="nl-NL"/>
              <a:t> re </a:t>
            </a:r>
            <a:r>
              <a:rPr lang="nl-NL" err="1"/>
              <a:t>moloremo</a:t>
            </a:r>
            <a:r>
              <a:rPr lang="nl-NL"/>
              <a:t> </a:t>
            </a:r>
            <a:r>
              <a:rPr lang="nl-NL" err="1"/>
              <a:t>occus</a:t>
            </a:r>
            <a:r>
              <a:rPr lang="nl-NL"/>
              <a:t>, sint, que </a:t>
            </a:r>
            <a:r>
              <a:rPr lang="nl-NL" err="1"/>
              <a:t>coribus</a:t>
            </a:r>
            <a:r>
              <a:rPr lang="nl-NL"/>
              <a:t> ex </a:t>
            </a:r>
            <a:r>
              <a:rPr lang="nl-NL" err="1"/>
              <a:t>ea</a:t>
            </a:r>
            <a:r>
              <a:rPr lang="nl-NL"/>
              <a:t> apis..</a:t>
            </a:r>
          </a:p>
        </p:txBody>
      </p:sp>
      <p:pic>
        <p:nvPicPr>
          <p:cNvPr id="2" name="TDCC_Visual 2.jpg" descr="TDCC_Visual 2.jpg">
            <a:extLst>
              <a:ext uri="{FF2B5EF4-FFF2-40B4-BE49-F238E27FC236}">
                <a16:creationId xmlns:a16="http://schemas.microsoft.com/office/drawing/2014/main" id="{EF83C384-163D-7650-0E97-1FAFCA7120C9}"/>
              </a:ext>
            </a:extLst>
          </p:cNvPr>
          <p:cNvPicPr>
            <a:picLocks/>
          </p:cNvPicPr>
          <p:nvPr userDrawn="1"/>
        </p:nvPicPr>
        <p:blipFill>
          <a:blip r:embed="rId2"/>
          <a:srcRect l="43627" t="42570" r="45992" b="33278"/>
          <a:stretch>
            <a:fillRect/>
          </a:stretch>
        </p:blipFill>
        <p:spPr>
          <a:xfrm>
            <a:off x="15223084" y="256381"/>
            <a:ext cx="8917122" cy="13203306"/>
          </a:xfrm>
          <a:prstGeom prst="rect">
            <a:avLst/>
          </a:prstGeom>
          <a:ln w="12700">
            <a:miter lim="400000"/>
          </a:ln>
        </p:spPr>
      </p:pic>
    </p:spTree>
    <p:extLst>
      <p:ext uri="{BB962C8B-B14F-4D97-AF65-F5344CB8AC3E}">
        <p14:creationId xmlns:p14="http://schemas.microsoft.com/office/powerpoint/2010/main" val="3915019166"/>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image_2">
    <p:spTree>
      <p:nvGrpSpPr>
        <p:cNvPr id="1" name=""/>
        <p:cNvGrpSpPr/>
        <p:nvPr/>
      </p:nvGrpSpPr>
      <p:grpSpPr>
        <a:xfrm>
          <a:off x="0" y="0"/>
          <a:ext cx="0" cy="0"/>
          <a:chOff x="0" y="0"/>
          <a:chExt cx="0" cy="0"/>
        </a:xfrm>
      </p:grpSpPr>
      <p:sp>
        <p:nvSpPr>
          <p:cNvPr id="20" name="Tijdelijke aanduiding voor tekst 15">
            <a:extLst>
              <a:ext uri="{FF2B5EF4-FFF2-40B4-BE49-F238E27FC236}">
                <a16:creationId xmlns:a16="http://schemas.microsoft.com/office/drawing/2014/main" id="{851F0B40-1429-622D-8B39-E50668D512BD}"/>
              </a:ext>
            </a:extLst>
          </p:cNvPr>
          <p:cNvSpPr>
            <a:spLocks noGrp="1"/>
          </p:cNvSpPr>
          <p:nvPr>
            <p:ph type="body" sz="quarter" idx="12" hasCustomPrompt="1"/>
          </p:nvPr>
        </p:nvSpPr>
        <p:spPr>
          <a:xfrm>
            <a:off x="1551815" y="12464094"/>
            <a:ext cx="12352337" cy="539750"/>
          </a:xfrm>
          <a:prstGeom prst="rect">
            <a:avLst/>
          </a:prstGeom>
        </p:spPr>
        <p:txBody>
          <a:bodyPr/>
          <a:lstStyle>
            <a:lvl1pPr marL="0" indent="0">
              <a:buNone/>
              <a:defRPr sz="2000" b="0" i="0">
                <a:solidFill>
                  <a:srgbClr val="1B3C57"/>
                </a:solidFill>
                <a:latin typeface="Avenir Book" panose="02000503020000020003" pitchFamily="2" charset="0"/>
              </a:defRPr>
            </a:lvl1pPr>
            <a:lvl2pPr>
              <a:defRPr sz="2000" b="0" i="0">
                <a:solidFill>
                  <a:srgbClr val="1B3C57"/>
                </a:solidFill>
                <a:latin typeface="Avenir Book" panose="02000503020000020003" pitchFamily="2" charset="0"/>
              </a:defRPr>
            </a:lvl2pPr>
            <a:lvl3pPr>
              <a:defRPr sz="2000" b="0" i="0">
                <a:solidFill>
                  <a:srgbClr val="1B3C57"/>
                </a:solidFill>
                <a:latin typeface="Avenir Book" panose="02000503020000020003" pitchFamily="2" charset="0"/>
              </a:defRPr>
            </a:lvl3pPr>
            <a:lvl4pPr>
              <a:defRPr sz="2000" b="0" i="0">
                <a:solidFill>
                  <a:srgbClr val="1B3C57"/>
                </a:solidFill>
                <a:latin typeface="Avenir Book" panose="02000503020000020003" pitchFamily="2" charset="0"/>
              </a:defRPr>
            </a:lvl4pPr>
            <a:lvl5pPr>
              <a:defRPr sz="2000" b="0" i="0">
                <a:solidFill>
                  <a:srgbClr val="1B3C57"/>
                </a:solidFill>
                <a:latin typeface="Avenir Book" panose="02000503020000020003" pitchFamily="2" charset="0"/>
              </a:defRPr>
            </a:lvl5pPr>
          </a:lstStyle>
          <a:p>
            <a:pPr marL="0" marR="0" lvl="0" indent="0" algn="l" defTabSz="2438338" rtl="0" eaLnBrk="1" fontAlgn="auto" latinLnBrk="0" hangingPunct="1">
              <a:lnSpc>
                <a:spcPct val="90000"/>
              </a:lnSpc>
              <a:spcBef>
                <a:spcPts val="4500"/>
              </a:spcBef>
              <a:spcAft>
                <a:spcPts val="0"/>
              </a:spcAft>
              <a:buClrTx/>
              <a:buSzPct val="123000"/>
              <a:buFontTx/>
              <a:buNone/>
              <a:tabLst/>
              <a:defRPr/>
            </a:pPr>
            <a:r>
              <a:rPr lang="nl-NL"/>
              <a:t>Beyond personal data: Hard </a:t>
            </a:r>
            <a:r>
              <a:rPr lang="nl-NL" err="1"/>
              <a:t>to</a:t>
            </a:r>
            <a:r>
              <a:rPr lang="nl-NL"/>
              <a:t> share data. Share without </a:t>
            </a:r>
            <a:r>
              <a:rPr lang="nl-NL" err="1"/>
              <a:t>being</a:t>
            </a:r>
            <a:r>
              <a:rPr lang="nl-NL"/>
              <a:t> shared </a:t>
            </a:r>
            <a:r>
              <a:rPr lang="nl-NL" err="1"/>
              <a:t>further</a:t>
            </a:r>
            <a:endParaRPr lang="nl-NL"/>
          </a:p>
          <a:p>
            <a:pPr lvl="0"/>
            <a:endParaRPr lang="en-GB"/>
          </a:p>
        </p:txBody>
      </p:sp>
      <p:sp>
        <p:nvSpPr>
          <p:cNvPr id="21" name="Line">
            <a:extLst>
              <a:ext uri="{FF2B5EF4-FFF2-40B4-BE49-F238E27FC236}">
                <a16:creationId xmlns:a16="http://schemas.microsoft.com/office/drawing/2014/main" id="{F835E3CA-4760-57F6-5908-CEACDED142CB}"/>
              </a:ext>
            </a:extLst>
          </p:cNvPr>
          <p:cNvSpPr/>
          <p:nvPr userDrawn="1"/>
        </p:nvSpPr>
        <p:spPr>
          <a:xfrm flipV="1">
            <a:off x="1650999" y="-16344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22" name="Line">
            <a:extLst>
              <a:ext uri="{FF2B5EF4-FFF2-40B4-BE49-F238E27FC236}">
                <a16:creationId xmlns:a16="http://schemas.microsoft.com/office/drawing/2014/main" id="{5C20B342-1F24-E370-55C2-7667874B8AC3}"/>
              </a:ext>
            </a:extLst>
          </p:cNvPr>
          <p:cNvSpPr/>
          <p:nvPr userDrawn="1"/>
        </p:nvSpPr>
        <p:spPr>
          <a:xfrm flipV="1">
            <a:off x="22716066" y="-1520187"/>
            <a:ext cx="1"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23" name="Line">
            <a:extLst>
              <a:ext uri="{FF2B5EF4-FFF2-40B4-BE49-F238E27FC236}">
                <a16:creationId xmlns:a16="http://schemas.microsoft.com/office/drawing/2014/main" id="{C0C52220-FEE7-844A-92D4-DF11090BE28A}"/>
              </a:ext>
            </a:extLst>
          </p:cNvPr>
          <p:cNvSpPr/>
          <p:nvPr userDrawn="1"/>
        </p:nvSpPr>
        <p:spPr>
          <a:xfrm>
            <a:off x="1708312" y="12103102"/>
            <a:ext cx="20967375" cy="1"/>
          </a:xfrm>
          <a:prstGeom prst="line">
            <a:avLst/>
          </a:prstGeom>
          <a:ln w="25400">
            <a:solidFill>
              <a:srgbClr val="B9CDCD"/>
            </a:solidFill>
            <a:miter lim="400000"/>
          </a:ln>
        </p:spPr>
        <p:txBody>
          <a:bodyPr lIns="50800" tIns="50800" rIns="50800" bIns="50800" anchor="ctr"/>
          <a:lstStyle/>
          <a:p>
            <a:endParaRPr/>
          </a:p>
        </p:txBody>
      </p:sp>
      <p:sp>
        <p:nvSpPr>
          <p:cNvPr id="24" name="Tijdelijke aanduiding voor tekst 8">
            <a:extLst>
              <a:ext uri="{FF2B5EF4-FFF2-40B4-BE49-F238E27FC236}">
                <a16:creationId xmlns:a16="http://schemas.microsoft.com/office/drawing/2014/main" id="{F4C57FDB-4897-65B5-D122-F22FF52D3739}"/>
              </a:ext>
            </a:extLst>
          </p:cNvPr>
          <p:cNvSpPr>
            <a:spLocks noGrp="1"/>
          </p:cNvSpPr>
          <p:nvPr>
            <p:ph type="body" sz="quarter" idx="10" hasCustomPrompt="1"/>
          </p:nvPr>
        </p:nvSpPr>
        <p:spPr>
          <a:xfrm>
            <a:off x="1551815" y="1139091"/>
            <a:ext cx="11605229" cy="914400"/>
          </a:xfrm>
          <a:prstGeom prst="rect">
            <a:avLst/>
          </a:prstGeom>
        </p:spPr>
        <p:txBody>
          <a:bodyPr/>
          <a:lstStyle>
            <a:lvl1pPr marL="0" indent="0">
              <a:buNone/>
              <a:defRPr sz="6000" b="1" i="0">
                <a:solidFill>
                  <a:srgbClr val="1B3C57"/>
                </a:solidFill>
                <a:latin typeface="Avenir Heavy" panose="02000503020000020003" pitchFamily="2" charset="0"/>
              </a:defRPr>
            </a:lvl1pPr>
            <a:lvl2pPr marL="609600" indent="0">
              <a:buNone/>
              <a:defRPr/>
            </a:lvl2pPr>
            <a:lvl3pPr marL="1219200" indent="0">
              <a:buNone/>
              <a:defRPr/>
            </a:lvl3pPr>
            <a:lvl4pPr marL="1828800" indent="0">
              <a:buNone/>
              <a:defRPr/>
            </a:lvl4pPr>
            <a:lvl5pPr marL="2438400" indent="0">
              <a:buNone/>
              <a:defRPr/>
            </a:lvl5pPr>
          </a:lstStyle>
          <a:p>
            <a:r>
              <a:rPr lang="nl-NL" err="1"/>
              <a:t>Lorem</a:t>
            </a:r>
            <a:r>
              <a:rPr lang="nl-NL"/>
              <a:t> </a:t>
            </a:r>
            <a:r>
              <a:rPr lang="nl-NL" err="1"/>
              <a:t>ipsum</a:t>
            </a:r>
            <a:r>
              <a:rPr lang="nl-NL"/>
              <a:t> </a:t>
            </a:r>
            <a:r>
              <a:rPr lang="nl-NL" err="1"/>
              <a:t>dolor</a:t>
            </a:r>
            <a:r>
              <a:rPr lang="nl-NL"/>
              <a:t> </a:t>
            </a:r>
            <a:r>
              <a:rPr lang="nl-NL" err="1"/>
              <a:t>sit</a:t>
            </a:r>
            <a:r>
              <a:rPr lang="nl-NL"/>
              <a:t> </a:t>
            </a:r>
            <a:r>
              <a:rPr lang="nl-NL" err="1"/>
              <a:t>amet</a:t>
            </a:r>
            <a:endParaRPr lang="nl-NL"/>
          </a:p>
        </p:txBody>
      </p:sp>
      <p:sp>
        <p:nvSpPr>
          <p:cNvPr id="25" name="Tijdelijke aanduiding voor tekst 12">
            <a:extLst>
              <a:ext uri="{FF2B5EF4-FFF2-40B4-BE49-F238E27FC236}">
                <a16:creationId xmlns:a16="http://schemas.microsoft.com/office/drawing/2014/main" id="{536ED490-7FD0-1A33-2C16-2C2753495BF2}"/>
              </a:ext>
            </a:extLst>
          </p:cNvPr>
          <p:cNvSpPr>
            <a:spLocks noGrp="1"/>
          </p:cNvSpPr>
          <p:nvPr>
            <p:ph type="body" sz="quarter" idx="11" hasCustomPrompt="1"/>
          </p:nvPr>
        </p:nvSpPr>
        <p:spPr>
          <a:xfrm>
            <a:off x="1517780" y="2423011"/>
            <a:ext cx="12573358" cy="7642225"/>
          </a:xfrm>
          <a:prstGeom prst="rect">
            <a:avLst/>
          </a:prstGeom>
        </p:spPr>
        <p:txBody>
          <a:bodyPr/>
          <a:lstStyle>
            <a:lvl1pPr marL="0" indent="0">
              <a:lnSpc>
                <a:spcPct val="120000"/>
              </a:lnSpc>
              <a:spcBef>
                <a:spcPts val="0"/>
              </a:spcBef>
              <a:buNone/>
              <a:defRPr sz="4000" b="0" i="0">
                <a:solidFill>
                  <a:srgbClr val="1B3C57"/>
                </a:solidFill>
                <a:latin typeface="Avenir Book" panose="02000503020000020003" pitchFamily="2" charset="0"/>
              </a:defRPr>
            </a:lvl1pPr>
          </a:lstStyle>
          <a:p>
            <a:r>
              <a:rPr lang="nl-NL" err="1"/>
              <a:t>Agniscidit</a:t>
            </a:r>
            <a:r>
              <a:rPr lang="nl-NL"/>
              <a:t> </a:t>
            </a:r>
            <a:r>
              <a:rPr lang="nl-NL" err="1"/>
              <a:t>ommos</a:t>
            </a:r>
            <a:r>
              <a:rPr lang="nl-NL"/>
              <a:t> event, </a:t>
            </a:r>
            <a:r>
              <a:rPr lang="nl-NL" err="1"/>
              <a:t>ullabor</a:t>
            </a:r>
            <a:r>
              <a:rPr lang="nl-NL"/>
              <a:t> </a:t>
            </a:r>
            <a:r>
              <a:rPr lang="nl-NL" err="1"/>
              <a:t>epellabo</a:t>
            </a:r>
            <a:r>
              <a:rPr lang="nl-NL"/>
              <a:t>. </a:t>
            </a:r>
            <a:r>
              <a:rPr lang="nl-NL" err="1"/>
              <a:t>Fic</a:t>
            </a:r>
            <a:r>
              <a:rPr lang="nl-NL"/>
              <a:t> te </a:t>
            </a:r>
            <a:r>
              <a:rPr lang="nl-NL" err="1"/>
              <a:t>aceptust</a:t>
            </a:r>
            <a:r>
              <a:rPr lang="nl-NL"/>
              <a:t> </a:t>
            </a:r>
            <a:r>
              <a:rPr lang="nl-NL" err="1"/>
              <a:t>officiet</a:t>
            </a:r>
            <a:r>
              <a:rPr lang="nl-NL"/>
              <a:t> re, nam et </a:t>
            </a:r>
            <a:r>
              <a:rPr lang="nl-NL" err="1"/>
              <a:t>fugiam</a:t>
            </a:r>
            <a:r>
              <a:rPr lang="nl-NL"/>
              <a:t>, </a:t>
            </a:r>
            <a:r>
              <a:rPr lang="nl-NL" err="1"/>
              <a:t>sedit</a:t>
            </a:r>
            <a:r>
              <a:rPr lang="nl-NL"/>
              <a:t> int, </a:t>
            </a:r>
            <a:r>
              <a:rPr lang="nl-NL" err="1"/>
              <a:t>sit</a:t>
            </a:r>
            <a:r>
              <a:rPr lang="nl-NL"/>
              <a:t> </a:t>
            </a:r>
            <a:r>
              <a:rPr lang="nl-NL" err="1"/>
              <a:t>omnis</a:t>
            </a:r>
            <a:r>
              <a:rPr lang="nl-NL"/>
              <a:t> </a:t>
            </a:r>
            <a:r>
              <a:rPr lang="nl-NL" err="1"/>
              <a:t>esequi</a:t>
            </a:r>
            <a:r>
              <a:rPr lang="nl-NL"/>
              <a:t> que peri </a:t>
            </a:r>
            <a:r>
              <a:rPr lang="nl-NL" err="1"/>
              <a:t>volesti</a:t>
            </a:r>
            <a:r>
              <a:rPr lang="nl-NL"/>
              <a:t> </a:t>
            </a:r>
            <a:r>
              <a:rPr lang="nl-NL" err="1"/>
              <a:t>onsequa</a:t>
            </a:r>
            <a:r>
              <a:rPr lang="nl-NL"/>
              <a:t> </a:t>
            </a:r>
            <a:r>
              <a:rPr lang="nl-NL" err="1"/>
              <a:t>estrum</a:t>
            </a:r>
            <a:r>
              <a:rPr lang="nl-NL"/>
              <a:t> nonet </a:t>
            </a:r>
            <a:r>
              <a:rPr lang="nl-NL" err="1"/>
              <a:t>harciam</a:t>
            </a:r>
            <a:r>
              <a:rPr lang="nl-NL"/>
              <a:t> </a:t>
            </a:r>
            <a:r>
              <a:rPr lang="nl-NL" err="1"/>
              <a:t>faci</a:t>
            </a:r>
            <a:r>
              <a:rPr lang="nl-NL"/>
              <a:t> </a:t>
            </a:r>
            <a:r>
              <a:rPr lang="nl-NL" err="1"/>
              <a:t>bea</a:t>
            </a:r>
            <a:r>
              <a:rPr lang="nl-NL"/>
              <a:t> </a:t>
            </a:r>
            <a:r>
              <a:rPr lang="nl-NL" err="1"/>
              <a:t>dolori</a:t>
            </a:r>
            <a:r>
              <a:rPr lang="nl-NL"/>
              <a:t> </a:t>
            </a:r>
            <a:r>
              <a:rPr lang="nl-NL" err="1"/>
              <a:t>apistrumquam</a:t>
            </a:r>
            <a:r>
              <a:rPr lang="nl-NL"/>
              <a:t> </a:t>
            </a:r>
            <a:r>
              <a:rPr lang="nl-NL" err="1"/>
              <a:t>conse</a:t>
            </a:r>
            <a:r>
              <a:rPr lang="nl-NL"/>
              <a:t> </a:t>
            </a:r>
            <a:r>
              <a:rPr lang="nl-NL" err="1"/>
              <a:t>perchil</a:t>
            </a:r>
            <a:r>
              <a:rPr lang="nl-NL"/>
              <a:t> </a:t>
            </a:r>
            <a:r>
              <a:rPr lang="nl-NL" err="1"/>
              <a:t>ignatem</a:t>
            </a:r>
            <a:r>
              <a:rPr lang="nl-NL"/>
              <a:t> as </a:t>
            </a:r>
            <a:r>
              <a:rPr lang="nl-NL" err="1"/>
              <a:t>quis</a:t>
            </a:r>
            <a:r>
              <a:rPr lang="nl-NL"/>
              <a:t> et </a:t>
            </a:r>
            <a:r>
              <a:rPr lang="nl-NL" err="1"/>
              <a:t>fugiantiatum</a:t>
            </a:r>
            <a:r>
              <a:rPr lang="nl-NL"/>
              <a:t> et modigent lam et </a:t>
            </a:r>
            <a:r>
              <a:rPr lang="nl-NL" err="1"/>
              <a:t>experescia</a:t>
            </a:r>
            <a:r>
              <a:rPr lang="nl-NL"/>
              <a:t> int, </a:t>
            </a:r>
            <a:r>
              <a:rPr lang="nl-NL" err="1"/>
              <a:t>eaquam</a:t>
            </a:r>
            <a:r>
              <a:rPr lang="nl-NL"/>
              <a:t>, </a:t>
            </a:r>
            <a:r>
              <a:rPr lang="nl-NL" err="1"/>
              <a:t>ant</a:t>
            </a:r>
            <a:r>
              <a:rPr lang="nl-NL"/>
              <a:t> et </a:t>
            </a:r>
            <a:r>
              <a:rPr lang="nl-NL" err="1"/>
              <a:t>molorestotas</a:t>
            </a:r>
            <a:r>
              <a:rPr lang="nl-NL"/>
              <a:t> as </a:t>
            </a:r>
            <a:r>
              <a:rPr lang="nl-NL" err="1"/>
              <a:t>dolum</a:t>
            </a:r>
            <a:r>
              <a:rPr lang="nl-NL"/>
              <a:t> </a:t>
            </a:r>
            <a:r>
              <a:rPr lang="nl-NL" err="1"/>
              <a:t>nihilit</a:t>
            </a:r>
            <a:r>
              <a:rPr lang="nl-NL"/>
              <a:t> </a:t>
            </a:r>
            <a:r>
              <a:rPr lang="nl-NL" err="1"/>
              <a:t>atiaeriberum</a:t>
            </a:r>
            <a:r>
              <a:rPr lang="nl-NL"/>
              <a:t> et, </a:t>
            </a:r>
            <a:r>
              <a:rPr lang="nl-NL" err="1"/>
              <a:t>cust</a:t>
            </a:r>
            <a:r>
              <a:rPr lang="nl-NL"/>
              <a:t>, te </a:t>
            </a:r>
            <a:r>
              <a:rPr lang="nl-NL" err="1"/>
              <a:t>quidebit</a:t>
            </a:r>
            <a:r>
              <a:rPr lang="nl-NL"/>
              <a:t> </a:t>
            </a:r>
            <a:r>
              <a:rPr lang="nl-NL" err="1"/>
              <a:t>eturectur</a:t>
            </a:r>
            <a:r>
              <a:rPr lang="nl-NL"/>
              <a:t> </a:t>
            </a:r>
            <a:r>
              <a:rPr lang="nl-NL" err="1"/>
              <a:t>sin</a:t>
            </a:r>
            <a:r>
              <a:rPr lang="nl-NL"/>
              <a:t> re </a:t>
            </a:r>
            <a:r>
              <a:rPr lang="nl-NL" err="1"/>
              <a:t>moloremo</a:t>
            </a:r>
            <a:r>
              <a:rPr lang="nl-NL"/>
              <a:t> </a:t>
            </a:r>
            <a:r>
              <a:rPr lang="nl-NL" err="1"/>
              <a:t>occus</a:t>
            </a:r>
            <a:r>
              <a:rPr lang="nl-NL"/>
              <a:t>, sint, que </a:t>
            </a:r>
            <a:r>
              <a:rPr lang="nl-NL" err="1"/>
              <a:t>coribus</a:t>
            </a:r>
            <a:r>
              <a:rPr lang="nl-NL"/>
              <a:t> ex </a:t>
            </a:r>
            <a:r>
              <a:rPr lang="nl-NL" err="1"/>
              <a:t>ea</a:t>
            </a:r>
            <a:r>
              <a:rPr lang="nl-NL"/>
              <a:t> apis..</a:t>
            </a:r>
          </a:p>
        </p:txBody>
      </p:sp>
      <p:sp>
        <p:nvSpPr>
          <p:cNvPr id="4" name="Tijdelijke aanduiding voor afbeelding 3">
            <a:extLst>
              <a:ext uri="{FF2B5EF4-FFF2-40B4-BE49-F238E27FC236}">
                <a16:creationId xmlns:a16="http://schemas.microsoft.com/office/drawing/2014/main" id="{C35E058E-295D-4FB8-D9F3-D42A47205A93}"/>
              </a:ext>
            </a:extLst>
          </p:cNvPr>
          <p:cNvSpPr>
            <a:spLocks noGrp="1"/>
          </p:cNvSpPr>
          <p:nvPr>
            <p:ph type="pic" sz="quarter" idx="13"/>
          </p:nvPr>
        </p:nvSpPr>
        <p:spPr>
          <a:xfrm>
            <a:off x="15223084" y="256313"/>
            <a:ext cx="8905329" cy="13203305"/>
          </a:xfrm>
          <a:prstGeom prst="rect">
            <a:avLst/>
          </a:prstGeom>
        </p:spPr>
        <p:txBody>
          <a:bodyPr/>
          <a:lstStyle/>
          <a:p>
            <a:r>
              <a:rPr lang="en-US"/>
              <a:t>Click icon to add picture</a:t>
            </a:r>
            <a:endParaRPr lang="en-GB"/>
          </a:p>
        </p:txBody>
      </p:sp>
    </p:spTree>
    <p:extLst>
      <p:ext uri="{BB962C8B-B14F-4D97-AF65-F5344CB8AC3E}">
        <p14:creationId xmlns:p14="http://schemas.microsoft.com/office/powerpoint/2010/main" val="3451162400"/>
      </p:ext>
    </p:extLst>
  </p:cSld>
  <p:clrMapOvr>
    <a:masterClrMapping/>
  </p:clrMapOvr>
  <p:transition spd="med"/>
  <p:extLst>
    <p:ext uri="{DCECCB84-F9BA-43D5-87BE-67443E8EF086}">
      <p15:sldGuideLst xmlns:p15="http://schemas.microsoft.com/office/powerpoint/2012/main">
        <p15:guide id="1" orient="horz" pos="4320">
          <p15:clr>
            <a:srgbClr val="FBAE40"/>
          </p15:clr>
        </p15:guide>
        <p15:guide id="2" pos="768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pic>
        <p:nvPicPr>
          <p:cNvPr id="3" name="TDCC_Visual 2.jpg" descr="TDCC_Visual 2.jpg">
            <a:extLst>
              <a:ext uri="{FF2B5EF4-FFF2-40B4-BE49-F238E27FC236}">
                <a16:creationId xmlns:a16="http://schemas.microsoft.com/office/drawing/2014/main" id="{19DCBEFE-29C4-E4A9-9689-2D22828A0F54}"/>
              </a:ext>
            </a:extLst>
          </p:cNvPr>
          <p:cNvPicPr>
            <a:picLocks/>
          </p:cNvPicPr>
          <p:nvPr userDrawn="1"/>
        </p:nvPicPr>
        <p:blipFill>
          <a:blip r:embed="rId2"/>
          <a:srcRect l="16062" t="25013" r="18364" b="17996"/>
          <a:stretch>
            <a:fillRect/>
          </a:stretch>
        </p:blipFill>
        <p:spPr>
          <a:xfrm>
            <a:off x="249170" y="253494"/>
            <a:ext cx="23872960" cy="13203307"/>
          </a:xfrm>
          <a:prstGeom prst="rect">
            <a:avLst/>
          </a:prstGeom>
          <a:ln w="12700">
            <a:miter lim="400000"/>
          </a:ln>
        </p:spPr>
      </p:pic>
    </p:spTree>
    <p:extLst>
      <p:ext uri="{BB962C8B-B14F-4D97-AF65-F5344CB8AC3E}">
        <p14:creationId xmlns:p14="http://schemas.microsoft.com/office/powerpoint/2010/main" val="2930522369"/>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artner slide">
    <p:spTree>
      <p:nvGrpSpPr>
        <p:cNvPr id="1" name=""/>
        <p:cNvGrpSpPr/>
        <p:nvPr/>
      </p:nvGrpSpPr>
      <p:grpSpPr>
        <a:xfrm>
          <a:off x="0" y="0"/>
          <a:ext cx="0" cy="0"/>
          <a:chOff x="0" y="0"/>
          <a:chExt cx="0" cy="0"/>
        </a:xfrm>
      </p:grpSpPr>
      <p:pic>
        <p:nvPicPr>
          <p:cNvPr id="3" name="TDCC_Visual 1.jpg" descr="TDCC_Visual 1.jpg">
            <a:extLst>
              <a:ext uri="{FF2B5EF4-FFF2-40B4-BE49-F238E27FC236}">
                <a16:creationId xmlns:a16="http://schemas.microsoft.com/office/drawing/2014/main" id="{388B6C57-A5FA-6DE1-EAA0-9994D344BB2A}"/>
              </a:ext>
            </a:extLst>
          </p:cNvPr>
          <p:cNvPicPr>
            <a:picLocks/>
          </p:cNvPicPr>
          <p:nvPr userDrawn="1"/>
        </p:nvPicPr>
        <p:blipFill>
          <a:blip r:embed="rId2">
            <a:alphaModFix amt="69710"/>
          </a:blip>
          <a:srcRect l="61244" t="44466" r="5631" b="26744"/>
          <a:stretch>
            <a:fillRect/>
          </a:stretch>
        </p:blipFill>
        <p:spPr>
          <a:xfrm>
            <a:off x="249169" y="253494"/>
            <a:ext cx="23872959" cy="13203307"/>
          </a:xfrm>
          <a:prstGeom prst="rect">
            <a:avLst/>
          </a:prstGeom>
          <a:ln w="12700">
            <a:miter lim="400000"/>
          </a:ln>
        </p:spPr>
      </p:pic>
      <p:pic>
        <p:nvPicPr>
          <p:cNvPr id="4" name="Kopie van TDCC-SSH-Logo_RGB.png" descr="Kopie van TDCC-SSH-Logo_RGB.png">
            <a:extLst>
              <a:ext uri="{FF2B5EF4-FFF2-40B4-BE49-F238E27FC236}">
                <a16:creationId xmlns:a16="http://schemas.microsoft.com/office/drawing/2014/main" id="{83EAD056-F865-EF98-0114-FB7BBFE9CC78}"/>
              </a:ext>
            </a:extLst>
          </p:cNvPr>
          <p:cNvPicPr>
            <a:picLocks noChangeAspect="1"/>
          </p:cNvPicPr>
          <p:nvPr userDrawn="1"/>
        </p:nvPicPr>
        <p:blipFill>
          <a:blip r:embed="rId3"/>
          <a:stretch>
            <a:fillRect/>
          </a:stretch>
        </p:blipFill>
        <p:spPr>
          <a:xfrm>
            <a:off x="1914069" y="4081844"/>
            <a:ext cx="2027253" cy="1707935"/>
          </a:xfrm>
          <a:prstGeom prst="rect">
            <a:avLst/>
          </a:prstGeom>
          <a:ln w="12700">
            <a:miter lim="400000"/>
          </a:ln>
        </p:spPr>
      </p:pic>
      <p:pic>
        <p:nvPicPr>
          <p:cNvPr id="5" name="NWO logo - full colour - RGB - transparante achtergrond.png" descr="NWO logo - full colour - RGB - transparante achtergrond.png">
            <a:extLst>
              <a:ext uri="{FF2B5EF4-FFF2-40B4-BE49-F238E27FC236}">
                <a16:creationId xmlns:a16="http://schemas.microsoft.com/office/drawing/2014/main" id="{DFE4D425-BF86-D7DC-2840-949C4509C88F}"/>
              </a:ext>
            </a:extLst>
          </p:cNvPr>
          <p:cNvPicPr>
            <a:picLocks noChangeAspect="1"/>
          </p:cNvPicPr>
          <p:nvPr userDrawn="1"/>
        </p:nvPicPr>
        <p:blipFill>
          <a:blip r:embed="rId4"/>
          <a:stretch>
            <a:fillRect/>
          </a:stretch>
        </p:blipFill>
        <p:spPr>
          <a:xfrm>
            <a:off x="2541212" y="1535036"/>
            <a:ext cx="746821" cy="1208538"/>
          </a:xfrm>
          <a:prstGeom prst="rect">
            <a:avLst/>
          </a:prstGeom>
          <a:ln w="12700">
            <a:miter lim="400000"/>
          </a:ln>
        </p:spPr>
      </p:pic>
      <p:pic>
        <p:nvPicPr>
          <p:cNvPr id="6" name="odissei_logo.svg" descr="odissei_logo.svg">
            <a:extLst>
              <a:ext uri="{FF2B5EF4-FFF2-40B4-BE49-F238E27FC236}">
                <a16:creationId xmlns:a16="http://schemas.microsoft.com/office/drawing/2014/main" id="{AACA2628-1473-5F9F-1F41-3B017EA48082}"/>
              </a:ext>
            </a:extLst>
          </p:cNvPr>
          <p:cNvPicPr>
            <a:picLocks noChangeAspect="1"/>
          </p:cNvPicPr>
          <p:nvPr userDrawn="1"/>
        </p:nvPicPr>
        <p:blipFill>
          <a:blip r:embed="rId5"/>
          <a:stretch>
            <a:fillRect/>
          </a:stretch>
        </p:blipFill>
        <p:spPr>
          <a:xfrm>
            <a:off x="1410928" y="7437189"/>
            <a:ext cx="2506615" cy="713422"/>
          </a:xfrm>
          <a:prstGeom prst="rect">
            <a:avLst/>
          </a:prstGeom>
          <a:ln w="12700">
            <a:miter lim="400000"/>
          </a:ln>
        </p:spPr>
      </p:pic>
      <p:pic>
        <p:nvPicPr>
          <p:cNvPr id="7" name="PNN-Logo.png" descr="PNN-Logo.png">
            <a:extLst>
              <a:ext uri="{FF2B5EF4-FFF2-40B4-BE49-F238E27FC236}">
                <a16:creationId xmlns:a16="http://schemas.microsoft.com/office/drawing/2014/main" id="{30E4488E-6301-6CC4-7249-17EC9D596937}"/>
              </a:ext>
            </a:extLst>
          </p:cNvPr>
          <p:cNvPicPr>
            <a:picLocks noChangeAspect="1"/>
          </p:cNvPicPr>
          <p:nvPr userDrawn="1"/>
        </p:nvPicPr>
        <p:blipFill>
          <a:blip r:embed="rId6"/>
          <a:stretch>
            <a:fillRect/>
          </a:stretch>
        </p:blipFill>
        <p:spPr>
          <a:xfrm>
            <a:off x="12422990" y="10676192"/>
            <a:ext cx="3224940" cy="417454"/>
          </a:xfrm>
          <a:prstGeom prst="rect">
            <a:avLst/>
          </a:prstGeom>
          <a:ln w="12700">
            <a:miter lim="400000"/>
          </a:ln>
        </p:spPr>
      </p:pic>
      <p:pic>
        <p:nvPicPr>
          <p:cNvPr id="8" name="SURF.png" descr="SURF.png">
            <a:extLst>
              <a:ext uri="{FF2B5EF4-FFF2-40B4-BE49-F238E27FC236}">
                <a16:creationId xmlns:a16="http://schemas.microsoft.com/office/drawing/2014/main" id="{85E9CB27-B116-D4D2-01B5-74FB6EC3B125}"/>
              </a:ext>
            </a:extLst>
          </p:cNvPr>
          <p:cNvPicPr>
            <a:picLocks noChangeAspect="1"/>
          </p:cNvPicPr>
          <p:nvPr userDrawn="1"/>
        </p:nvPicPr>
        <p:blipFill>
          <a:blip r:embed="rId7"/>
          <a:stretch>
            <a:fillRect/>
          </a:stretch>
        </p:blipFill>
        <p:spPr>
          <a:xfrm>
            <a:off x="13273761" y="7625600"/>
            <a:ext cx="1855481" cy="945931"/>
          </a:xfrm>
          <a:prstGeom prst="rect">
            <a:avLst/>
          </a:prstGeom>
          <a:ln w="12700">
            <a:miter lim="400000"/>
          </a:ln>
        </p:spPr>
      </p:pic>
      <p:pic>
        <p:nvPicPr>
          <p:cNvPr id="9" name="UniversiteitLeidenLogo.svg.png" descr="UniversiteitLeidenLogo.svg.png">
            <a:extLst>
              <a:ext uri="{FF2B5EF4-FFF2-40B4-BE49-F238E27FC236}">
                <a16:creationId xmlns:a16="http://schemas.microsoft.com/office/drawing/2014/main" id="{9C9C3BBD-6403-5C5F-A226-717B2E65D96A}"/>
              </a:ext>
            </a:extLst>
          </p:cNvPr>
          <p:cNvPicPr>
            <a:picLocks noChangeAspect="1"/>
          </p:cNvPicPr>
          <p:nvPr userDrawn="1"/>
        </p:nvPicPr>
        <p:blipFill>
          <a:blip r:embed="rId8"/>
          <a:stretch>
            <a:fillRect/>
          </a:stretch>
        </p:blipFill>
        <p:spPr>
          <a:xfrm>
            <a:off x="12947205" y="1494046"/>
            <a:ext cx="2292946" cy="1012719"/>
          </a:xfrm>
          <a:prstGeom prst="rect">
            <a:avLst/>
          </a:prstGeom>
          <a:ln w="12700">
            <a:miter lim="400000"/>
          </a:ln>
        </p:spPr>
      </p:pic>
      <p:pic>
        <p:nvPicPr>
          <p:cNvPr id="10" name="DANS_Logo_RGB.png" descr="DANS_Logo_RGB.png">
            <a:extLst>
              <a:ext uri="{FF2B5EF4-FFF2-40B4-BE49-F238E27FC236}">
                <a16:creationId xmlns:a16="http://schemas.microsoft.com/office/drawing/2014/main" id="{3E0A74CE-B925-9728-255D-FC329CF6951C}"/>
              </a:ext>
            </a:extLst>
          </p:cNvPr>
          <p:cNvPicPr>
            <a:picLocks noChangeAspect="1"/>
          </p:cNvPicPr>
          <p:nvPr userDrawn="1"/>
        </p:nvPicPr>
        <p:blipFill>
          <a:blip r:embed="rId9"/>
          <a:stretch>
            <a:fillRect/>
          </a:stretch>
        </p:blipFill>
        <p:spPr>
          <a:xfrm>
            <a:off x="13118231" y="4609569"/>
            <a:ext cx="1912738" cy="474814"/>
          </a:xfrm>
          <a:prstGeom prst="rect">
            <a:avLst/>
          </a:prstGeom>
          <a:ln w="12700">
            <a:miter lim="400000"/>
          </a:ln>
        </p:spPr>
      </p:pic>
      <p:sp>
        <p:nvSpPr>
          <p:cNvPr id="11" name="Line">
            <a:extLst>
              <a:ext uri="{FF2B5EF4-FFF2-40B4-BE49-F238E27FC236}">
                <a16:creationId xmlns:a16="http://schemas.microsoft.com/office/drawing/2014/main" id="{A7AFBFF3-1B4A-9D7D-3600-6A8D6032B481}"/>
              </a:ext>
            </a:extLst>
          </p:cNvPr>
          <p:cNvSpPr/>
          <p:nvPr userDrawn="1"/>
        </p:nvSpPr>
        <p:spPr>
          <a:xfrm flipV="1">
            <a:off x="1650999" y="-15201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12" name="Line">
            <a:extLst>
              <a:ext uri="{FF2B5EF4-FFF2-40B4-BE49-F238E27FC236}">
                <a16:creationId xmlns:a16="http://schemas.microsoft.com/office/drawing/2014/main" id="{93C78B1A-6DCB-B1DD-FBDB-C15AAD7B3647}"/>
              </a:ext>
            </a:extLst>
          </p:cNvPr>
          <p:cNvSpPr/>
          <p:nvPr userDrawn="1"/>
        </p:nvSpPr>
        <p:spPr>
          <a:xfrm flipV="1">
            <a:off x="1650999" y="-1520187"/>
            <a:ext cx="2" cy="15132186"/>
          </a:xfrm>
          <a:prstGeom prst="line">
            <a:avLst/>
          </a:prstGeom>
          <a:ln w="25400">
            <a:solidFill>
              <a:srgbClr val="000000">
                <a:alpha val="0"/>
              </a:srgbClr>
            </a:solidFill>
            <a:miter lim="400000"/>
          </a:ln>
        </p:spPr>
        <p:txBody>
          <a:bodyPr lIns="50800" tIns="50800" rIns="50800" bIns="50800" anchor="ctr"/>
          <a:lstStyle/>
          <a:p>
            <a:endParaRPr/>
          </a:p>
        </p:txBody>
      </p:sp>
      <p:sp>
        <p:nvSpPr>
          <p:cNvPr id="13" name="NWO">
            <a:extLst>
              <a:ext uri="{FF2B5EF4-FFF2-40B4-BE49-F238E27FC236}">
                <a16:creationId xmlns:a16="http://schemas.microsoft.com/office/drawing/2014/main" id="{523CBEF5-37E8-5C8B-5049-6453D3401581}"/>
              </a:ext>
            </a:extLst>
          </p:cNvPr>
          <p:cNvSpPr txBox="1"/>
          <p:nvPr userDrawn="1"/>
        </p:nvSpPr>
        <p:spPr>
          <a:xfrm>
            <a:off x="4337439" y="1446761"/>
            <a:ext cx="1274446"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NWO</a:t>
            </a:r>
          </a:p>
        </p:txBody>
      </p:sp>
      <p:sp>
        <p:nvSpPr>
          <p:cNvPr id="14" name="Nederlandse Organisatie…">
            <a:extLst>
              <a:ext uri="{FF2B5EF4-FFF2-40B4-BE49-F238E27FC236}">
                <a16:creationId xmlns:a16="http://schemas.microsoft.com/office/drawing/2014/main" id="{9DEF170C-90AB-3E1B-D444-6DF2129D47D9}"/>
              </a:ext>
            </a:extLst>
          </p:cNvPr>
          <p:cNvSpPr txBox="1"/>
          <p:nvPr userDrawn="1"/>
        </p:nvSpPr>
        <p:spPr>
          <a:xfrm>
            <a:off x="4350139" y="2081761"/>
            <a:ext cx="1796967"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www.nwo.nl</a:t>
            </a:r>
            <a:endParaRPr/>
          </a:p>
        </p:txBody>
      </p:sp>
      <p:sp>
        <p:nvSpPr>
          <p:cNvPr id="15" name="Universiteit Leiden">
            <a:extLst>
              <a:ext uri="{FF2B5EF4-FFF2-40B4-BE49-F238E27FC236}">
                <a16:creationId xmlns:a16="http://schemas.microsoft.com/office/drawing/2014/main" id="{5D323470-82BF-A20E-030F-9A561694AEE4}"/>
              </a:ext>
            </a:extLst>
          </p:cNvPr>
          <p:cNvSpPr txBox="1"/>
          <p:nvPr userDrawn="1"/>
        </p:nvSpPr>
        <p:spPr>
          <a:xfrm>
            <a:off x="16046840" y="1446761"/>
            <a:ext cx="4017456"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Universiteit Leiden</a:t>
            </a:r>
          </a:p>
        </p:txBody>
      </p:sp>
      <p:sp>
        <p:nvSpPr>
          <p:cNvPr id="16" name="Nederlandse Organisatie…">
            <a:extLst>
              <a:ext uri="{FF2B5EF4-FFF2-40B4-BE49-F238E27FC236}">
                <a16:creationId xmlns:a16="http://schemas.microsoft.com/office/drawing/2014/main" id="{9331537C-DE1D-914E-F093-677D30AEA0DD}"/>
              </a:ext>
            </a:extLst>
          </p:cNvPr>
          <p:cNvSpPr txBox="1"/>
          <p:nvPr userDrawn="1"/>
        </p:nvSpPr>
        <p:spPr>
          <a:xfrm>
            <a:off x="16059540" y="2081761"/>
            <a:ext cx="3635611"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www.universiteitleiden.nl</a:t>
            </a:r>
            <a:endParaRPr/>
          </a:p>
        </p:txBody>
      </p:sp>
      <p:sp>
        <p:nvSpPr>
          <p:cNvPr id="17" name="TDCC-SSH">
            <a:extLst>
              <a:ext uri="{FF2B5EF4-FFF2-40B4-BE49-F238E27FC236}">
                <a16:creationId xmlns:a16="http://schemas.microsoft.com/office/drawing/2014/main" id="{E103EF21-EBA0-1310-5D8A-226ED0770A8D}"/>
              </a:ext>
            </a:extLst>
          </p:cNvPr>
          <p:cNvSpPr txBox="1"/>
          <p:nvPr userDrawn="1"/>
        </p:nvSpPr>
        <p:spPr>
          <a:xfrm>
            <a:off x="4337439" y="4461581"/>
            <a:ext cx="2295463"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TDCC-SSH</a:t>
            </a:r>
          </a:p>
        </p:txBody>
      </p:sp>
      <p:sp>
        <p:nvSpPr>
          <p:cNvPr id="18" name="Thematic Digital…">
            <a:extLst>
              <a:ext uri="{FF2B5EF4-FFF2-40B4-BE49-F238E27FC236}">
                <a16:creationId xmlns:a16="http://schemas.microsoft.com/office/drawing/2014/main" id="{807E790D-3AA5-9085-04D4-84E6B775E1E5}"/>
              </a:ext>
            </a:extLst>
          </p:cNvPr>
          <p:cNvSpPr txBox="1"/>
          <p:nvPr userDrawn="1"/>
        </p:nvSpPr>
        <p:spPr>
          <a:xfrm>
            <a:off x="4350139" y="5096581"/>
            <a:ext cx="1812997"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www.tdcc.nl</a:t>
            </a:r>
            <a:endParaRPr/>
          </a:p>
        </p:txBody>
      </p:sp>
      <p:sp>
        <p:nvSpPr>
          <p:cNvPr id="19" name="DANS">
            <a:extLst>
              <a:ext uri="{FF2B5EF4-FFF2-40B4-BE49-F238E27FC236}">
                <a16:creationId xmlns:a16="http://schemas.microsoft.com/office/drawing/2014/main" id="{CC557D68-2AAA-7361-104F-76E72EDB3210}"/>
              </a:ext>
            </a:extLst>
          </p:cNvPr>
          <p:cNvSpPr txBox="1"/>
          <p:nvPr userDrawn="1"/>
        </p:nvSpPr>
        <p:spPr>
          <a:xfrm>
            <a:off x="16046840" y="4461581"/>
            <a:ext cx="1381571"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DANS</a:t>
            </a:r>
          </a:p>
        </p:txBody>
      </p:sp>
      <p:sp>
        <p:nvSpPr>
          <p:cNvPr id="20" name="Data Archiving…">
            <a:extLst>
              <a:ext uri="{FF2B5EF4-FFF2-40B4-BE49-F238E27FC236}">
                <a16:creationId xmlns:a16="http://schemas.microsoft.com/office/drawing/2014/main" id="{D9B7222B-31F4-E225-E5A1-488232A2176D}"/>
              </a:ext>
            </a:extLst>
          </p:cNvPr>
          <p:cNvSpPr txBox="1"/>
          <p:nvPr userDrawn="1"/>
        </p:nvSpPr>
        <p:spPr>
          <a:xfrm>
            <a:off x="16059540" y="5096581"/>
            <a:ext cx="2686633"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www.dans.knaw.nl</a:t>
            </a:r>
            <a:endParaRPr/>
          </a:p>
        </p:txBody>
      </p:sp>
      <p:sp>
        <p:nvSpPr>
          <p:cNvPr id="21" name="ODISSEI">
            <a:extLst>
              <a:ext uri="{FF2B5EF4-FFF2-40B4-BE49-F238E27FC236}">
                <a16:creationId xmlns:a16="http://schemas.microsoft.com/office/drawing/2014/main" id="{061AE138-3431-D4B8-2F44-5015746E696D}"/>
              </a:ext>
            </a:extLst>
          </p:cNvPr>
          <p:cNvSpPr txBox="1"/>
          <p:nvPr userDrawn="1"/>
        </p:nvSpPr>
        <p:spPr>
          <a:xfrm>
            <a:off x="4337439" y="7476400"/>
            <a:ext cx="1850963"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ODISSEI</a:t>
            </a:r>
          </a:p>
        </p:txBody>
      </p:sp>
      <p:sp>
        <p:nvSpPr>
          <p:cNvPr id="22" name="Open Data Infrastructure for Social…">
            <a:extLst>
              <a:ext uri="{FF2B5EF4-FFF2-40B4-BE49-F238E27FC236}">
                <a16:creationId xmlns:a16="http://schemas.microsoft.com/office/drawing/2014/main" id="{9334CC42-E241-B2A3-6F55-8A6C4AF7081A}"/>
              </a:ext>
            </a:extLst>
          </p:cNvPr>
          <p:cNvSpPr txBox="1"/>
          <p:nvPr userDrawn="1"/>
        </p:nvSpPr>
        <p:spPr>
          <a:xfrm>
            <a:off x="4350139" y="8111400"/>
            <a:ext cx="2936701"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www.odissei-data.nl</a:t>
            </a:r>
            <a:endParaRPr/>
          </a:p>
        </p:txBody>
      </p:sp>
      <p:sp>
        <p:nvSpPr>
          <p:cNvPr id="23" name="SURF">
            <a:extLst>
              <a:ext uri="{FF2B5EF4-FFF2-40B4-BE49-F238E27FC236}">
                <a16:creationId xmlns:a16="http://schemas.microsoft.com/office/drawing/2014/main" id="{0AD22BA5-8C48-C96E-4604-3ED0AB41D1B8}"/>
              </a:ext>
            </a:extLst>
          </p:cNvPr>
          <p:cNvSpPr txBox="1"/>
          <p:nvPr userDrawn="1"/>
        </p:nvSpPr>
        <p:spPr>
          <a:xfrm>
            <a:off x="16046840" y="7476400"/>
            <a:ext cx="1225551"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SURF</a:t>
            </a:r>
          </a:p>
        </p:txBody>
      </p:sp>
      <p:sp>
        <p:nvSpPr>
          <p:cNvPr id="24" name="De ict-coöperatie van…">
            <a:extLst>
              <a:ext uri="{FF2B5EF4-FFF2-40B4-BE49-F238E27FC236}">
                <a16:creationId xmlns:a16="http://schemas.microsoft.com/office/drawing/2014/main" id="{155D6C90-3D65-438F-90D7-03B0D70ADEAB}"/>
              </a:ext>
            </a:extLst>
          </p:cNvPr>
          <p:cNvSpPr txBox="1"/>
          <p:nvPr userDrawn="1"/>
        </p:nvSpPr>
        <p:spPr>
          <a:xfrm>
            <a:off x="16059540" y="8111400"/>
            <a:ext cx="1718419"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www.surf.nl</a:t>
            </a:r>
            <a:endParaRPr/>
          </a:p>
        </p:txBody>
      </p:sp>
      <p:sp>
        <p:nvSpPr>
          <p:cNvPr id="25" name="Erasmus Universiteit Rotterdam">
            <a:extLst>
              <a:ext uri="{FF2B5EF4-FFF2-40B4-BE49-F238E27FC236}">
                <a16:creationId xmlns:a16="http://schemas.microsoft.com/office/drawing/2014/main" id="{84666BC4-7D73-CB9C-6F10-5A9368594CFD}"/>
              </a:ext>
            </a:extLst>
          </p:cNvPr>
          <p:cNvSpPr txBox="1"/>
          <p:nvPr userDrawn="1"/>
        </p:nvSpPr>
        <p:spPr>
          <a:xfrm>
            <a:off x="4337439" y="10491219"/>
            <a:ext cx="6700013"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Erasmus Universiteit Rotterdam</a:t>
            </a:r>
          </a:p>
        </p:txBody>
      </p:sp>
      <p:sp>
        <p:nvSpPr>
          <p:cNvPr id="26" name="Making Minds Matter…">
            <a:extLst>
              <a:ext uri="{FF2B5EF4-FFF2-40B4-BE49-F238E27FC236}">
                <a16:creationId xmlns:a16="http://schemas.microsoft.com/office/drawing/2014/main" id="{F692A79B-EA6D-DD2A-1439-D0D88B5CC121}"/>
              </a:ext>
            </a:extLst>
          </p:cNvPr>
          <p:cNvSpPr txBox="1"/>
          <p:nvPr userDrawn="1"/>
        </p:nvSpPr>
        <p:spPr>
          <a:xfrm>
            <a:off x="4350139" y="11126219"/>
            <a:ext cx="1665521"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www.eur.nl</a:t>
            </a:r>
            <a:endParaRPr/>
          </a:p>
        </p:txBody>
      </p:sp>
      <p:sp>
        <p:nvSpPr>
          <p:cNvPr id="27" name="Promovendi Netwerk Nederland">
            <a:extLst>
              <a:ext uri="{FF2B5EF4-FFF2-40B4-BE49-F238E27FC236}">
                <a16:creationId xmlns:a16="http://schemas.microsoft.com/office/drawing/2014/main" id="{22A68BF7-ED1C-5F54-6EF6-67FA3B126ED2}"/>
              </a:ext>
            </a:extLst>
          </p:cNvPr>
          <p:cNvSpPr txBox="1"/>
          <p:nvPr userDrawn="1"/>
        </p:nvSpPr>
        <p:spPr>
          <a:xfrm>
            <a:off x="16046840" y="10491219"/>
            <a:ext cx="6888926" cy="71120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nchor="ctr">
            <a:spAutoFit/>
          </a:bodyPr>
          <a:lstStyle>
            <a:lvl1pPr>
              <a:lnSpc>
                <a:spcPct val="60000"/>
              </a:lnSpc>
              <a:spcBef>
                <a:spcPts val="0"/>
              </a:spcBef>
              <a:defRPr sz="3500">
                <a:solidFill>
                  <a:srgbClr val="1B3C57"/>
                </a:solidFill>
                <a:latin typeface="Avenir Heavy"/>
                <a:ea typeface="Avenir Heavy"/>
                <a:cs typeface="Avenir Heavy"/>
                <a:sym typeface="Avenir Heavy"/>
              </a:defRPr>
            </a:lvl1pPr>
          </a:lstStyle>
          <a:p>
            <a:r>
              <a:t>Promovendi Netwerk Nederland</a:t>
            </a:r>
          </a:p>
        </p:txBody>
      </p:sp>
      <p:sp>
        <p:nvSpPr>
          <p:cNvPr id="28" name="De landelijke belangenorganisatie…">
            <a:extLst>
              <a:ext uri="{FF2B5EF4-FFF2-40B4-BE49-F238E27FC236}">
                <a16:creationId xmlns:a16="http://schemas.microsoft.com/office/drawing/2014/main" id="{A12E5B7A-81A7-E484-E313-D43E4B315F3F}"/>
              </a:ext>
            </a:extLst>
          </p:cNvPr>
          <p:cNvSpPr txBox="1"/>
          <p:nvPr userDrawn="1"/>
        </p:nvSpPr>
        <p:spPr>
          <a:xfrm>
            <a:off x="16059540" y="11126219"/>
            <a:ext cx="2216954" cy="48731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50800" tIns="50800" rIns="50800" bIns="50800">
            <a:spAutoFit/>
          </a:bodyPr>
          <a:lstStyle/>
          <a:p>
            <a:pPr>
              <a:lnSpc>
                <a:spcPct val="100000"/>
              </a:lnSpc>
              <a:spcBef>
                <a:spcPts val="0"/>
              </a:spcBef>
              <a:defRPr sz="2500" u="sng">
                <a:solidFill>
                  <a:srgbClr val="1B3C57"/>
                </a:solidFill>
                <a:latin typeface="Avenir Light"/>
                <a:ea typeface="Avenir Light"/>
                <a:cs typeface="Avenir Light"/>
                <a:sym typeface="Avenir Light"/>
              </a:defRPr>
            </a:pPr>
            <a:r>
              <a:rPr err="1"/>
              <a:t>www.hetpnn.nl</a:t>
            </a:r>
            <a:endParaRPr/>
          </a:p>
        </p:txBody>
      </p:sp>
      <p:pic>
        <p:nvPicPr>
          <p:cNvPr id="29" name="Image" descr="Image">
            <a:extLst>
              <a:ext uri="{FF2B5EF4-FFF2-40B4-BE49-F238E27FC236}">
                <a16:creationId xmlns:a16="http://schemas.microsoft.com/office/drawing/2014/main" id="{42AC2A94-EE39-600F-5119-D831A290BD2B}"/>
              </a:ext>
            </a:extLst>
          </p:cNvPr>
          <p:cNvPicPr>
            <a:picLocks noChangeAspect="1"/>
          </p:cNvPicPr>
          <p:nvPr userDrawn="1"/>
        </p:nvPicPr>
        <p:blipFill>
          <a:blip r:embed="rId10"/>
          <a:stretch>
            <a:fillRect/>
          </a:stretch>
        </p:blipFill>
        <p:spPr>
          <a:xfrm>
            <a:off x="2109563" y="10681179"/>
            <a:ext cx="1782014" cy="1404828"/>
          </a:xfrm>
          <a:prstGeom prst="rect">
            <a:avLst/>
          </a:prstGeom>
          <a:ln w="12700">
            <a:miter lim="400000"/>
          </a:ln>
        </p:spPr>
      </p:pic>
    </p:spTree>
    <p:extLst>
      <p:ext uri="{BB962C8B-B14F-4D97-AF65-F5344CB8AC3E}">
        <p14:creationId xmlns:p14="http://schemas.microsoft.com/office/powerpoint/2010/main" val="3902187290"/>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3" name="TDCC_Visual 2.jpg" descr="TDCC_Visual 2.jpg">
            <a:extLst>
              <a:ext uri="{FF2B5EF4-FFF2-40B4-BE49-F238E27FC236}">
                <a16:creationId xmlns:a16="http://schemas.microsoft.com/office/drawing/2014/main" id="{8099D0B0-D42A-6308-C26E-4B8ADF33E95D}"/>
              </a:ext>
            </a:extLst>
          </p:cNvPr>
          <p:cNvPicPr>
            <a:picLocks/>
          </p:cNvPicPr>
          <p:nvPr userDrawn="1"/>
        </p:nvPicPr>
        <p:blipFill>
          <a:blip r:embed="rId2"/>
          <a:srcRect t="12898" b="191"/>
          <a:stretch>
            <a:fillRect/>
          </a:stretch>
        </p:blipFill>
        <p:spPr>
          <a:xfrm>
            <a:off x="249170" y="253494"/>
            <a:ext cx="23872960" cy="13203307"/>
          </a:xfrm>
          <a:prstGeom prst="rect">
            <a:avLst/>
          </a:prstGeom>
          <a:ln w="12700">
            <a:miter lim="400000"/>
          </a:ln>
        </p:spPr>
      </p:pic>
      <p:sp>
        <p:nvSpPr>
          <p:cNvPr id="31" name="Line">
            <a:extLst>
              <a:ext uri="{FF2B5EF4-FFF2-40B4-BE49-F238E27FC236}">
                <a16:creationId xmlns:a16="http://schemas.microsoft.com/office/drawing/2014/main" id="{EF6BA2D1-C0DD-6A02-E8A7-BB7FDFADE14A}"/>
              </a:ext>
            </a:extLst>
          </p:cNvPr>
          <p:cNvSpPr/>
          <p:nvPr userDrawn="1"/>
        </p:nvSpPr>
        <p:spPr>
          <a:xfrm flipV="1">
            <a:off x="1650999" y="-1520187"/>
            <a:ext cx="2" cy="15132186"/>
          </a:xfrm>
          <a:prstGeom prst="line">
            <a:avLst/>
          </a:prstGeom>
          <a:ln w="25400">
            <a:solidFill>
              <a:srgbClr val="000000">
                <a:alpha val="0"/>
              </a:srgbClr>
            </a:solidFill>
            <a:miter lim="400000"/>
          </a:ln>
        </p:spPr>
        <p:txBody>
          <a:bodyPr lIns="50800" tIns="50800" rIns="50800" bIns="50800" anchor="ctr"/>
          <a:lstStyle/>
          <a:p>
            <a:endParaRPr/>
          </a:p>
        </p:txBody>
      </p:sp>
      <p:grpSp>
        <p:nvGrpSpPr>
          <p:cNvPr id="32" name="Group">
            <a:extLst>
              <a:ext uri="{FF2B5EF4-FFF2-40B4-BE49-F238E27FC236}">
                <a16:creationId xmlns:a16="http://schemas.microsoft.com/office/drawing/2014/main" id="{70392AB1-E231-81CD-D428-F78F267EF4E5}"/>
              </a:ext>
            </a:extLst>
          </p:cNvPr>
          <p:cNvGrpSpPr/>
          <p:nvPr userDrawn="1"/>
        </p:nvGrpSpPr>
        <p:grpSpPr>
          <a:xfrm>
            <a:off x="5353348" y="10659714"/>
            <a:ext cx="13419435" cy="1069913"/>
            <a:chOff x="0" y="0"/>
            <a:chExt cx="13419433" cy="1069912"/>
          </a:xfrm>
        </p:grpSpPr>
        <p:pic>
          <p:nvPicPr>
            <p:cNvPr id="33" name="Kopie van TDCC-SSH-Logo_RGB.png" descr="Kopie van TDCC-SSH-Logo_RGB.png">
              <a:extLst>
                <a:ext uri="{FF2B5EF4-FFF2-40B4-BE49-F238E27FC236}">
                  <a16:creationId xmlns:a16="http://schemas.microsoft.com/office/drawing/2014/main" id="{922E01BA-419B-EDB8-8635-B1057CC02760}"/>
                </a:ext>
              </a:extLst>
            </p:cNvPr>
            <p:cNvPicPr>
              <a:picLocks noChangeAspect="1"/>
            </p:cNvPicPr>
            <p:nvPr/>
          </p:nvPicPr>
          <p:blipFill>
            <a:blip r:embed="rId3"/>
            <a:stretch>
              <a:fillRect/>
            </a:stretch>
          </p:blipFill>
          <p:spPr>
            <a:xfrm>
              <a:off x="1092370" y="0"/>
              <a:ext cx="1262145" cy="1063341"/>
            </a:xfrm>
            <a:prstGeom prst="rect">
              <a:avLst/>
            </a:prstGeom>
            <a:ln w="12700" cap="flat">
              <a:noFill/>
              <a:miter lim="400000"/>
            </a:ln>
            <a:effectLst/>
          </p:spPr>
        </p:pic>
        <p:pic>
          <p:nvPicPr>
            <p:cNvPr id="34" name="NWO logo - full colour - RGB - transparante achtergrond.png" descr="NWO logo - full colour - RGB - transparante achtergrond.png">
              <a:extLst>
                <a:ext uri="{FF2B5EF4-FFF2-40B4-BE49-F238E27FC236}">
                  <a16:creationId xmlns:a16="http://schemas.microsoft.com/office/drawing/2014/main" id="{C6A988AC-46AF-7196-A954-C825C9FED8A7}"/>
                </a:ext>
              </a:extLst>
            </p:cNvPr>
            <p:cNvPicPr>
              <a:picLocks noChangeAspect="1"/>
            </p:cNvPicPr>
            <p:nvPr/>
          </p:nvPicPr>
          <p:blipFill>
            <a:blip r:embed="rId4"/>
            <a:stretch>
              <a:fillRect/>
            </a:stretch>
          </p:blipFill>
          <p:spPr>
            <a:xfrm>
              <a:off x="0" y="141139"/>
              <a:ext cx="464962" cy="752423"/>
            </a:xfrm>
            <a:prstGeom prst="rect">
              <a:avLst/>
            </a:prstGeom>
            <a:ln w="12700" cap="flat">
              <a:noFill/>
              <a:miter lim="400000"/>
            </a:ln>
            <a:effectLst/>
          </p:spPr>
        </p:pic>
        <p:pic>
          <p:nvPicPr>
            <p:cNvPr id="35" name="odissei_logo.svg" descr="odissei_logo.svg">
              <a:extLst>
                <a:ext uri="{FF2B5EF4-FFF2-40B4-BE49-F238E27FC236}">
                  <a16:creationId xmlns:a16="http://schemas.microsoft.com/office/drawing/2014/main" id="{85CCFA71-852E-E2FC-7347-D7A096575F9C}"/>
                </a:ext>
              </a:extLst>
            </p:cNvPr>
            <p:cNvPicPr>
              <a:picLocks noChangeAspect="1"/>
            </p:cNvPicPr>
            <p:nvPr/>
          </p:nvPicPr>
          <p:blipFill>
            <a:blip r:embed="rId5"/>
            <a:stretch>
              <a:fillRect/>
            </a:stretch>
          </p:blipFill>
          <p:spPr>
            <a:xfrm>
              <a:off x="2759532" y="328347"/>
              <a:ext cx="1560590" cy="444169"/>
            </a:xfrm>
            <a:prstGeom prst="rect">
              <a:avLst/>
            </a:prstGeom>
            <a:ln w="12700" cap="flat">
              <a:noFill/>
              <a:miter lim="400000"/>
            </a:ln>
            <a:effectLst/>
          </p:spPr>
        </p:pic>
        <p:pic>
          <p:nvPicPr>
            <p:cNvPr id="36" name="PNN-Logo.png" descr="PNN-Logo.png">
              <a:extLst>
                <a:ext uri="{FF2B5EF4-FFF2-40B4-BE49-F238E27FC236}">
                  <a16:creationId xmlns:a16="http://schemas.microsoft.com/office/drawing/2014/main" id="{DF484487-BD8F-5761-0484-90176A70103A}"/>
                </a:ext>
              </a:extLst>
            </p:cNvPr>
            <p:cNvPicPr>
              <a:picLocks noChangeAspect="1"/>
            </p:cNvPicPr>
            <p:nvPr/>
          </p:nvPicPr>
          <p:blipFill>
            <a:blip r:embed="rId6"/>
            <a:stretch>
              <a:fillRect/>
            </a:stretch>
          </p:blipFill>
          <p:spPr>
            <a:xfrm>
              <a:off x="11411624" y="487410"/>
              <a:ext cx="2007810" cy="259903"/>
            </a:xfrm>
            <a:prstGeom prst="rect">
              <a:avLst/>
            </a:prstGeom>
            <a:ln w="12700" cap="flat">
              <a:noFill/>
              <a:miter lim="400000"/>
            </a:ln>
            <a:effectLst/>
          </p:spPr>
        </p:pic>
        <p:pic>
          <p:nvPicPr>
            <p:cNvPr id="37" name="SURF.png" descr="SURF.png">
              <a:extLst>
                <a:ext uri="{FF2B5EF4-FFF2-40B4-BE49-F238E27FC236}">
                  <a16:creationId xmlns:a16="http://schemas.microsoft.com/office/drawing/2014/main" id="{B113DCB2-6B20-C778-6D12-51767706CD76}"/>
                </a:ext>
              </a:extLst>
            </p:cNvPr>
            <p:cNvPicPr>
              <a:picLocks noChangeAspect="1"/>
            </p:cNvPicPr>
            <p:nvPr/>
          </p:nvPicPr>
          <p:blipFill>
            <a:blip r:embed="rId7"/>
            <a:stretch>
              <a:fillRect/>
            </a:stretch>
          </p:blipFill>
          <p:spPr>
            <a:xfrm>
              <a:off x="9836329" y="379875"/>
              <a:ext cx="1155201" cy="588926"/>
            </a:xfrm>
            <a:prstGeom prst="rect">
              <a:avLst/>
            </a:prstGeom>
            <a:ln w="12700" cap="flat">
              <a:noFill/>
              <a:miter lim="400000"/>
            </a:ln>
            <a:effectLst/>
          </p:spPr>
        </p:pic>
        <p:pic>
          <p:nvPicPr>
            <p:cNvPr id="38" name="UniversiteitLeidenLogo.svg.png" descr="UniversiteitLeidenLogo.svg.png">
              <a:extLst>
                <a:ext uri="{FF2B5EF4-FFF2-40B4-BE49-F238E27FC236}">
                  <a16:creationId xmlns:a16="http://schemas.microsoft.com/office/drawing/2014/main" id="{279A34E6-DA6F-31EC-A488-E03BAE6A4ED0}"/>
                </a:ext>
              </a:extLst>
            </p:cNvPr>
            <p:cNvPicPr>
              <a:picLocks noChangeAspect="1"/>
            </p:cNvPicPr>
            <p:nvPr/>
          </p:nvPicPr>
          <p:blipFill>
            <a:blip r:embed="rId8"/>
            <a:stretch>
              <a:fillRect/>
            </a:stretch>
          </p:blipFill>
          <p:spPr>
            <a:xfrm>
              <a:off x="6327821" y="292456"/>
              <a:ext cx="1427562" cy="630507"/>
            </a:xfrm>
            <a:prstGeom prst="rect">
              <a:avLst/>
            </a:prstGeom>
            <a:ln w="12700" cap="flat">
              <a:noFill/>
              <a:miter lim="400000"/>
            </a:ln>
            <a:effectLst/>
          </p:spPr>
        </p:pic>
        <p:pic>
          <p:nvPicPr>
            <p:cNvPr id="39" name="DANS_Logo_RGB.png" descr="DANS_Logo_RGB.png">
              <a:extLst>
                <a:ext uri="{FF2B5EF4-FFF2-40B4-BE49-F238E27FC236}">
                  <a16:creationId xmlns:a16="http://schemas.microsoft.com/office/drawing/2014/main" id="{C9476199-32DA-44A9-E943-F069FA44461B}"/>
                </a:ext>
              </a:extLst>
            </p:cNvPr>
            <p:cNvPicPr>
              <a:picLocks noChangeAspect="1"/>
            </p:cNvPicPr>
            <p:nvPr/>
          </p:nvPicPr>
          <p:blipFill>
            <a:blip r:embed="rId9"/>
            <a:srcRect/>
            <a:stretch>
              <a:fillRect/>
            </a:stretch>
          </p:blipFill>
          <p:spPr>
            <a:xfrm>
              <a:off x="8183746" y="448720"/>
              <a:ext cx="1190849" cy="295614"/>
            </a:xfrm>
            <a:prstGeom prst="rect">
              <a:avLst/>
            </a:prstGeom>
            <a:ln w="12700" cap="flat">
              <a:noFill/>
              <a:miter lim="400000"/>
            </a:ln>
            <a:effectLst/>
          </p:spPr>
        </p:pic>
        <p:pic>
          <p:nvPicPr>
            <p:cNvPr id="40" name="Image" descr="Image">
              <a:extLst>
                <a:ext uri="{FF2B5EF4-FFF2-40B4-BE49-F238E27FC236}">
                  <a16:creationId xmlns:a16="http://schemas.microsoft.com/office/drawing/2014/main" id="{A8382EE7-F638-C002-6869-D6BE6B41B1B9}"/>
                </a:ext>
              </a:extLst>
            </p:cNvPr>
            <p:cNvPicPr>
              <a:picLocks noChangeAspect="1"/>
            </p:cNvPicPr>
            <p:nvPr/>
          </p:nvPicPr>
          <p:blipFill>
            <a:blip r:embed="rId10"/>
            <a:stretch>
              <a:fillRect/>
            </a:stretch>
          </p:blipFill>
          <p:spPr>
            <a:xfrm>
              <a:off x="4874075" y="276244"/>
              <a:ext cx="1006763" cy="793669"/>
            </a:xfrm>
            <a:prstGeom prst="rect">
              <a:avLst/>
            </a:prstGeom>
            <a:ln w="12700" cap="flat">
              <a:noFill/>
              <a:miter lim="400000"/>
            </a:ln>
            <a:effectLst/>
          </p:spPr>
        </p:pic>
      </p:grpSp>
      <p:sp>
        <p:nvSpPr>
          <p:cNvPr id="9" name="This publication is part of the project ‘Beyond personal data: a new initiative to support early-career researchers with hard-to-share data’ with file number ICT.TDCC.001.002, which is (partly) financed by the Dutch Research Council (NWO) via the Themati">
            <a:extLst>
              <a:ext uri="{FF2B5EF4-FFF2-40B4-BE49-F238E27FC236}">
                <a16:creationId xmlns:a16="http://schemas.microsoft.com/office/drawing/2014/main" id="{10205A4B-4611-715C-C231-A5B8E64150FE}"/>
              </a:ext>
            </a:extLst>
          </p:cNvPr>
          <p:cNvSpPr txBox="1"/>
          <p:nvPr userDrawn="1"/>
        </p:nvSpPr>
        <p:spPr>
          <a:xfrm>
            <a:off x="898179" y="11854727"/>
            <a:ext cx="22533271" cy="116442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ctr">
              <a:lnSpc>
                <a:spcPct val="100000"/>
              </a:lnSpc>
              <a:defRPr sz="2300">
                <a:solidFill>
                  <a:srgbClr val="1B3C57"/>
                </a:solidFill>
                <a:latin typeface="Avenir Light"/>
                <a:ea typeface="Avenir Light"/>
                <a:cs typeface="Avenir Light"/>
                <a:sym typeface="Avenir Light"/>
              </a:defRPr>
            </a:lvl1pPr>
          </a:lstStyle>
          <a:p>
            <a:r>
              <a:t>This publication is part of the project ‘Beyond personal data: a new initiative to support early-career researchers with hard-to-share data’ with file number ICT.TDCC.001.002, which is (partly) financed by the Dutch Research Council (NWO) via the Thematic Digital Competence Centre Social Sciences &amp; Humanities (TDCC-SSH).</a:t>
            </a:r>
            <a:r>
              <a:rPr lang="nl-NL"/>
              <a:t> </a:t>
            </a:r>
            <a:br>
              <a:rPr lang="nl-NL"/>
            </a:br>
            <a:r>
              <a:rPr lang="nl-NL" err="1"/>
              <a:t>Designed</a:t>
            </a:r>
            <a:r>
              <a:rPr lang="nl-NL"/>
              <a:t> </a:t>
            </a:r>
            <a:r>
              <a:rPr lang="nl-NL" err="1"/>
              <a:t>by</a:t>
            </a:r>
            <a:r>
              <a:rPr lang="nl-NL"/>
              <a:t> </a:t>
            </a:r>
            <a:r>
              <a:rPr lang="nl-NL">
                <a:hlinkClick r:id="rId11">
                  <a:extLst>
                    <a:ext uri="{A12FA001-AC4F-418D-AE19-62706E023703}">
                      <ahyp:hlinkClr xmlns:ahyp="http://schemas.microsoft.com/office/drawing/2018/hyperlinkcolor" val="tx"/>
                    </a:ext>
                  </a:extLst>
                </a:hlinkClick>
              </a:rPr>
              <a:t>van van Zanten</a:t>
            </a:r>
            <a:r>
              <a:rPr lang="nl-NL"/>
              <a:t>. Pictures </a:t>
            </a:r>
            <a:r>
              <a:rPr lang="nl-NL" err="1"/>
              <a:t>by</a:t>
            </a:r>
            <a:r>
              <a:rPr lang="nl-NL"/>
              <a:t> </a:t>
            </a:r>
            <a:r>
              <a:rPr lang="nl-NL">
                <a:hlinkClick r:id="rId12">
                  <a:extLst>
                    <a:ext uri="{A12FA001-AC4F-418D-AE19-62706E023703}">
                      <ahyp:hlinkClr xmlns:ahyp="http://schemas.microsoft.com/office/drawing/2018/hyperlinkcolor" val="tx"/>
                    </a:ext>
                  </a:extLst>
                </a:hlinkClick>
              </a:rPr>
              <a:t>Freepik.com</a:t>
            </a:r>
            <a:endParaRPr/>
          </a:p>
        </p:txBody>
      </p:sp>
    </p:spTree>
    <p:extLst>
      <p:ext uri="{BB962C8B-B14F-4D97-AF65-F5344CB8AC3E}">
        <p14:creationId xmlns:p14="http://schemas.microsoft.com/office/powerpoint/2010/main" val="48000558"/>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3" r:id="rId1"/>
    <p:sldLayoutId id="2147483667" r:id="rId2"/>
    <p:sldLayoutId id="2147483674" r:id="rId3"/>
    <p:sldLayoutId id="2147483668" r:id="rId4"/>
    <p:sldLayoutId id="2147483669" r:id="rId5"/>
    <p:sldLayoutId id="2147483675" r:id="rId6"/>
    <p:sldLayoutId id="2147483670" r:id="rId7"/>
    <p:sldLayoutId id="2147483671" r:id="rId8"/>
    <p:sldLayoutId id="2147483672" r:id="rId9"/>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eaLnBrk="1" latinLnBrk="0" hangingPunct="1">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extLst>
    <p:ext uri="{27BBF7A9-308A-43DC-89C8-2F10F3537804}">
      <p15:sldGuideLst xmlns:p15="http://schemas.microsoft.com/office/powerpoint/2012/main">
        <p15:guide id="1" orient="horz" pos="4320" userDrawn="1">
          <p15:clr>
            <a:srgbClr val="F26B43"/>
          </p15:clr>
        </p15:guide>
        <p15:guide id="2" pos="76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taiuru.co.nz/maori-data-sovereignty-licences/#Social_Licences_are_incompatible_with_te_ao_Maori"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hyperlink" Target="https://doi.org/10.4135/9781529769432.n2" TargetMode="External"/><Relationship Id="rId3" Type="http://schemas.openxmlformats.org/officeDocument/2006/relationships/hyperlink" Target="https://doi.org/10.5334/dsj-2020-043" TargetMode="External"/><Relationship Id="rId7" Type="http://schemas.openxmlformats.org/officeDocument/2006/relationships/hyperlink" Target="https://doi.org/10.1080/01436597.2015.1082422"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hyperlink" Target="https://indigenousdatatoolkit.ca/wp-content/uploads/2021/02/Contracts-and-Agreements.pdf" TargetMode="External"/><Relationship Id="rId5" Type="http://schemas.openxmlformats.org/officeDocument/2006/relationships/hyperlink" Target="https://doi.org/10.1080/08003831.2024.2410112" TargetMode="External"/><Relationship Id="rId4" Type="http://schemas.openxmlformats.org/officeDocument/2006/relationships/hyperlink" Target="https://github.com/DataCurationNetwork/data-primer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hyperlink" Target="https://achh.ca/wp-content/uploads/2018/07/Protocol_FN-Research-Protocol-in-Labrador-and-Quebec.pdf"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hyperlink" Target="https://fnigc.ca/ocap-training/"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hyperlink" Target="https://www.saamicouncil.net/documentarchive/soda-en" TargetMode="External"/><Relationship Id="rId5" Type="http://schemas.openxmlformats.org/officeDocument/2006/relationships/image" Target="../media/image26.png"/><Relationship Id="rId4" Type="http://schemas.openxmlformats.org/officeDocument/2006/relationships/image" Target="../media/image25.pn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hyperlink" Target="https://static1.squarespace.com/static/5d3799de845604000199cd24/t/6397b363b502ff481fce6baf/1670886246948/CARE%2BPrinciples_One%2BPagers%2BFINAL_Oct_17_2019.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hyperlink" Target="https://static1.squarespace.com/static/5d3799de845604000199cd24/t/6397b363b502ff481fce6baf/1670886246948/CARE%2BPrinciples_One%2BPagers%2BFINAL_Oct_17_2019.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datascience.codata.org/articles/10.5334/dsj-2020-043" TargetMode="Externa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hyperlink" Target="https://datascience.codata.org/articles/10.5334/dsj-2020-043"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BDCC79-95AB-E357-3BFD-8ECD3E0A5BED}"/>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EEE90590-A056-02F5-34E5-EDBDAE7F4F17}"/>
              </a:ext>
            </a:extLst>
          </p:cNvPr>
          <p:cNvSpPr>
            <a:spLocks noGrp="1"/>
          </p:cNvSpPr>
          <p:nvPr>
            <p:ph type="body" sz="quarter" idx="10"/>
          </p:nvPr>
        </p:nvSpPr>
        <p:spPr>
          <a:xfrm>
            <a:off x="1522819" y="3856532"/>
            <a:ext cx="14440525" cy="4656918"/>
          </a:xfrm>
        </p:spPr>
        <p:txBody>
          <a:bodyPr lIns="91440" tIns="45720" rIns="91440" bIns="45720" anchor="t"/>
          <a:lstStyle/>
          <a:p>
            <a:r>
              <a:rPr lang="en-US" sz="8800">
                <a:latin typeface="Avenir Heavy"/>
              </a:rPr>
              <a:t>The Ethics of Research Data and the CARE Principles</a:t>
            </a:r>
            <a:endParaRPr lang="en-US"/>
          </a:p>
        </p:txBody>
      </p:sp>
      <p:sp>
        <p:nvSpPr>
          <p:cNvPr id="4" name="Tijdelijke aanduiding voor tekst 3">
            <a:extLst>
              <a:ext uri="{FF2B5EF4-FFF2-40B4-BE49-F238E27FC236}">
                <a16:creationId xmlns:a16="http://schemas.microsoft.com/office/drawing/2014/main" id="{35CC405F-F3AA-0363-CB4A-A2B1A259AAA8}"/>
              </a:ext>
            </a:extLst>
          </p:cNvPr>
          <p:cNvSpPr>
            <a:spLocks noGrp="1"/>
          </p:cNvSpPr>
          <p:nvPr>
            <p:ph type="body" sz="quarter" idx="12"/>
          </p:nvPr>
        </p:nvSpPr>
        <p:spPr/>
        <p:txBody>
          <a:bodyPr lIns="91440" tIns="45720" rIns="91440" bIns="45720" anchor="t"/>
          <a:lstStyle/>
          <a:p>
            <a:r>
              <a:rPr lang="en-GB">
                <a:latin typeface="Avenir Light"/>
              </a:rPr>
              <a:t>Bora Lushaj, Data Steward, ISS/ESL/EUR</a:t>
            </a:r>
            <a:endParaRPr lang="en-US"/>
          </a:p>
        </p:txBody>
      </p:sp>
      <p:sp>
        <p:nvSpPr>
          <p:cNvPr id="5" name="Tijdelijke aanduiding voor tekst 4">
            <a:extLst>
              <a:ext uri="{FF2B5EF4-FFF2-40B4-BE49-F238E27FC236}">
                <a16:creationId xmlns:a16="http://schemas.microsoft.com/office/drawing/2014/main" id="{6A6ED91B-F92A-A486-34D7-B7C6EF6F1B79}"/>
              </a:ext>
            </a:extLst>
          </p:cNvPr>
          <p:cNvSpPr>
            <a:spLocks noGrp="1"/>
          </p:cNvSpPr>
          <p:nvPr>
            <p:ph type="body" sz="quarter" idx="13"/>
          </p:nvPr>
        </p:nvSpPr>
        <p:spPr>
          <a:xfrm>
            <a:off x="1521176" y="9531635"/>
            <a:ext cx="11350625" cy="909140"/>
          </a:xfrm>
        </p:spPr>
        <p:txBody>
          <a:bodyPr/>
          <a:lstStyle/>
          <a:p>
            <a:r>
              <a:rPr lang="en-GB"/>
              <a:t>8 May 2025</a:t>
            </a:r>
          </a:p>
        </p:txBody>
      </p:sp>
    </p:spTree>
    <p:extLst>
      <p:ext uri="{BB962C8B-B14F-4D97-AF65-F5344CB8AC3E}">
        <p14:creationId xmlns:p14="http://schemas.microsoft.com/office/powerpoint/2010/main" val="4033596"/>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7A2B3-0E20-3918-F499-37FA6DB5323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A05F50E-4CDD-13AA-1BA8-430796914048}"/>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3032C117-61CE-7AAA-69DE-3C7D345A7550}"/>
              </a:ext>
            </a:extLst>
          </p:cNvPr>
          <p:cNvSpPr>
            <a:spLocks noGrp="1"/>
          </p:cNvSpPr>
          <p:nvPr>
            <p:ph type="body" sz="quarter" idx="10"/>
          </p:nvPr>
        </p:nvSpPr>
        <p:spPr/>
        <p:txBody>
          <a:bodyPr lIns="91440" tIns="45720" rIns="91440" bIns="45720" anchor="t"/>
          <a:lstStyle/>
          <a:p>
            <a:r>
              <a:rPr lang="en-GB">
                <a:latin typeface="Avenir Heavy"/>
              </a:rPr>
              <a:t>Collective Benefit</a:t>
            </a:r>
            <a:endParaRPr lang="en-US"/>
          </a:p>
        </p:txBody>
      </p:sp>
      <p:sp>
        <p:nvSpPr>
          <p:cNvPr id="4" name="Tijdelijke aanduiding voor tekst 3">
            <a:extLst>
              <a:ext uri="{FF2B5EF4-FFF2-40B4-BE49-F238E27FC236}">
                <a16:creationId xmlns:a16="http://schemas.microsoft.com/office/drawing/2014/main" id="{A10BB4D2-511E-873B-EDA9-82A13F3E2B2C}"/>
              </a:ext>
            </a:extLst>
          </p:cNvPr>
          <p:cNvSpPr>
            <a:spLocks noGrp="1"/>
          </p:cNvSpPr>
          <p:nvPr>
            <p:ph type="body" sz="quarter" idx="11"/>
          </p:nvPr>
        </p:nvSpPr>
        <p:spPr/>
        <p:txBody>
          <a:bodyPr/>
          <a:lstStyle/>
          <a:p>
            <a:endParaRPr lang="en-GB"/>
          </a:p>
          <a:p>
            <a:endParaRPr lang="en-GB"/>
          </a:p>
        </p:txBody>
      </p:sp>
      <p:sp>
        <p:nvSpPr>
          <p:cNvPr id="2" name="TextBox 1">
            <a:extLst>
              <a:ext uri="{FF2B5EF4-FFF2-40B4-BE49-F238E27FC236}">
                <a16:creationId xmlns:a16="http://schemas.microsoft.com/office/drawing/2014/main" id="{C7DC754D-B137-FA5E-D9B1-37EAE54ABD3C}"/>
              </a:ext>
            </a:extLst>
          </p:cNvPr>
          <p:cNvSpPr txBox="1"/>
          <p:nvPr/>
        </p:nvSpPr>
        <p:spPr>
          <a:xfrm>
            <a:off x="1416292" y="2448446"/>
            <a:ext cx="10420709" cy="57733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571500" indent="-571500">
              <a:lnSpc>
                <a:spcPct val="100000"/>
              </a:lnSpc>
              <a:buFont typeface="Arial,Sans-Serif"/>
              <a:buChar char="•"/>
            </a:pPr>
            <a:r>
              <a:rPr lang="en-GB" sz="3200">
                <a:solidFill>
                  <a:srgbClr val="1B3C57"/>
                </a:solidFill>
                <a:latin typeface="Avenir Light"/>
                <a:cs typeface="Arial"/>
              </a:rPr>
              <a:t>The data collected in research is informed by community-driven questions that address priority needs of the community</a:t>
            </a:r>
            <a:r>
              <a:rPr lang="en-GB" sz="3200">
                <a:latin typeface="Avenir Light"/>
                <a:cs typeface="Arial"/>
              </a:rPr>
              <a:t>​</a:t>
            </a:r>
            <a:endParaRPr lang="en-US" sz="3200">
              <a:latin typeface="Avenir Light"/>
            </a:endParaRPr>
          </a:p>
          <a:p>
            <a:pPr marL="571500" indent="-571500">
              <a:lnSpc>
                <a:spcPct val="100000"/>
              </a:lnSpc>
              <a:buFont typeface="Arial,Sans-Serif"/>
              <a:buChar char="•"/>
            </a:pPr>
            <a:r>
              <a:rPr lang="en-GB" sz="3200">
                <a:solidFill>
                  <a:srgbClr val="1B3C57"/>
                </a:solidFill>
                <a:latin typeface="Avenir Light"/>
                <a:cs typeface="Arial"/>
              </a:rPr>
              <a:t>Research data are used (and reused) to advocate for the needs of indigenous communities within or beyond the scope of the research </a:t>
            </a:r>
            <a:endParaRPr lang="en-GB" sz="3200">
              <a:latin typeface="Avenir Light"/>
              <a:cs typeface="Arial"/>
            </a:endParaRPr>
          </a:p>
          <a:p>
            <a:pPr marL="571500" indent="-571500">
              <a:lnSpc>
                <a:spcPct val="100000"/>
              </a:lnSpc>
              <a:buFont typeface="Arial,Sans-Serif"/>
              <a:buChar char="•"/>
            </a:pPr>
            <a:r>
              <a:rPr lang="en-GB" sz="3200">
                <a:solidFill>
                  <a:srgbClr val="1B3C57"/>
                </a:solidFill>
                <a:latin typeface="Avenir Light"/>
                <a:cs typeface="Arial"/>
              </a:rPr>
              <a:t>Research data is used to add value to Indigenous communities</a:t>
            </a:r>
            <a:endParaRPr lang="en-GB"/>
          </a:p>
        </p:txBody>
      </p:sp>
      <p:pic>
        <p:nvPicPr>
          <p:cNvPr id="7" name="Picture 6" descr="undefined">
            <a:extLst>
              <a:ext uri="{FF2B5EF4-FFF2-40B4-BE49-F238E27FC236}">
                <a16:creationId xmlns:a16="http://schemas.microsoft.com/office/drawing/2014/main" id="{CFEE53C4-2092-69F5-4A8C-6DEA754A2518}"/>
              </a:ext>
            </a:extLst>
          </p:cNvPr>
          <p:cNvPicPr>
            <a:picLocks noChangeAspect="1"/>
          </p:cNvPicPr>
          <p:nvPr/>
        </p:nvPicPr>
        <p:blipFill>
          <a:blip r:embed="rId3"/>
          <a:stretch>
            <a:fillRect/>
          </a:stretch>
        </p:blipFill>
        <p:spPr>
          <a:xfrm>
            <a:off x="12108563" y="2014737"/>
            <a:ext cx="9632831" cy="7246189"/>
          </a:xfrm>
          <a:prstGeom prst="rect">
            <a:avLst/>
          </a:prstGeom>
        </p:spPr>
      </p:pic>
      <p:sp>
        <p:nvSpPr>
          <p:cNvPr id="8" name="TextBox 7">
            <a:extLst>
              <a:ext uri="{FF2B5EF4-FFF2-40B4-BE49-F238E27FC236}">
                <a16:creationId xmlns:a16="http://schemas.microsoft.com/office/drawing/2014/main" id="{68843978-FDC0-1137-FE02-F43100E4A7B9}"/>
              </a:ext>
            </a:extLst>
          </p:cNvPr>
          <p:cNvSpPr txBox="1"/>
          <p:nvPr/>
        </p:nvSpPr>
        <p:spPr>
          <a:xfrm>
            <a:off x="12104720" y="8780226"/>
            <a:ext cx="9644332" cy="123367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t" anchorCtr="0" forceAA="0" compatLnSpc="1">
            <a:prstTxWarp prst="textNoShape">
              <a:avLst/>
            </a:prstTxWarp>
            <a:spAutoFit/>
          </a:bodyPr>
          <a:lstStyle/>
          <a:p>
            <a:r>
              <a:rPr lang="en-US" sz="2000"/>
              <a:t>By Winfried </a:t>
            </a:r>
            <a:r>
              <a:rPr lang="en-US" sz="2000" err="1"/>
              <a:t>Bruenken</a:t>
            </a:r>
            <a:r>
              <a:rPr lang="en-US" sz="2000"/>
              <a:t> (</a:t>
            </a:r>
            <a:r>
              <a:rPr lang="en-US" sz="2000" err="1"/>
              <a:t>Amrum</a:t>
            </a:r>
            <a:r>
              <a:rPr lang="en-US" sz="2000"/>
              <a:t>) - Own work, CC BY-SA 2.5, https://commons.wikimedia.org/w/index.php?curid=948868</a:t>
            </a:r>
          </a:p>
        </p:txBody>
      </p:sp>
    </p:spTree>
    <p:extLst>
      <p:ext uri="{BB962C8B-B14F-4D97-AF65-F5344CB8AC3E}">
        <p14:creationId xmlns:p14="http://schemas.microsoft.com/office/powerpoint/2010/main" val="2042496437"/>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D87A2-0C42-68B1-DD74-382CFD7ED410}"/>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9386DEE-DD0A-60E6-2AC1-F1ACC3871E29}"/>
              </a:ext>
            </a:extLst>
          </p:cNvPr>
          <p:cNvSpPr>
            <a:spLocks noGrp="1"/>
          </p:cNvSpPr>
          <p:nvPr>
            <p:ph type="body" sz="quarter" idx="12"/>
          </p:nvPr>
        </p:nvSpPr>
        <p:spPr>
          <a:xfrm>
            <a:off x="1551815" y="12667381"/>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B5187FAC-5EB2-4E4A-9E55-D1B25A6A9D78}"/>
              </a:ext>
            </a:extLst>
          </p:cNvPr>
          <p:cNvSpPr>
            <a:spLocks noGrp="1"/>
          </p:cNvSpPr>
          <p:nvPr>
            <p:ph type="body" sz="quarter" idx="10"/>
          </p:nvPr>
        </p:nvSpPr>
        <p:spPr/>
        <p:txBody>
          <a:bodyPr lIns="91440" tIns="45720" rIns="91440" bIns="45720" anchor="t"/>
          <a:lstStyle/>
          <a:p>
            <a:r>
              <a:rPr lang="en-GB">
                <a:latin typeface="Avenir Heavy"/>
              </a:rPr>
              <a:t>Authority to Control</a:t>
            </a:r>
            <a:endParaRPr lang="en-US"/>
          </a:p>
        </p:txBody>
      </p:sp>
      <p:sp>
        <p:nvSpPr>
          <p:cNvPr id="2" name="TextBox 1">
            <a:extLst>
              <a:ext uri="{FF2B5EF4-FFF2-40B4-BE49-F238E27FC236}">
                <a16:creationId xmlns:a16="http://schemas.microsoft.com/office/drawing/2014/main" id="{66FC0C26-D9F9-55B8-113E-39D4AF796405}"/>
              </a:ext>
            </a:extLst>
          </p:cNvPr>
          <p:cNvSpPr txBox="1"/>
          <p:nvPr/>
        </p:nvSpPr>
        <p:spPr>
          <a:xfrm>
            <a:off x="875345" y="2170901"/>
            <a:ext cx="8602486" cy="832022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571500" indent="-571500">
              <a:lnSpc>
                <a:spcPct val="100000"/>
              </a:lnSpc>
              <a:buFont typeface="Arial,Sans-Serif"/>
              <a:buChar char="•"/>
            </a:pPr>
            <a:r>
              <a:rPr lang="en-GB" sz="3200">
                <a:solidFill>
                  <a:srgbClr val="1B3C57"/>
                </a:solidFill>
                <a:latin typeface="Avenir Light"/>
                <a:cs typeface="Arial"/>
              </a:rPr>
              <a:t>Indigenous peoples are actively involved in data stewardship and data governance protocols, whether hosted locally or elsewhere</a:t>
            </a:r>
            <a:r>
              <a:rPr lang="en-US" sz="3200">
                <a:latin typeface="Avenir Light"/>
                <a:cs typeface="Arial"/>
              </a:rPr>
              <a:t>​</a:t>
            </a:r>
            <a:endParaRPr lang="en-US" sz="3200">
              <a:latin typeface="Avenir Light"/>
            </a:endParaRPr>
          </a:p>
          <a:p>
            <a:pPr marL="571500" indent="-571500">
              <a:lnSpc>
                <a:spcPct val="100000"/>
              </a:lnSpc>
              <a:buFont typeface="Arial,Sans-Serif"/>
              <a:buChar char="•"/>
            </a:pPr>
            <a:r>
              <a:rPr lang="en-GB" sz="3200">
                <a:solidFill>
                  <a:srgbClr val="1B3C57"/>
                </a:solidFill>
                <a:latin typeface="Avenir Light"/>
                <a:cs typeface="Arial"/>
              </a:rPr>
              <a:t>Data protocols and consent processes are documented and implemented</a:t>
            </a:r>
            <a:r>
              <a:rPr lang="en-US" sz="3200">
                <a:latin typeface="Avenir Light"/>
                <a:cs typeface="Arial"/>
              </a:rPr>
              <a:t>​</a:t>
            </a:r>
          </a:p>
          <a:p>
            <a:pPr marL="571500" indent="-571500">
              <a:lnSpc>
                <a:spcPct val="100000"/>
              </a:lnSpc>
              <a:buFont typeface="Arial,Sans-Serif"/>
              <a:buChar char="•"/>
            </a:pPr>
            <a:r>
              <a:rPr lang="en-GB" sz="3200">
                <a:solidFill>
                  <a:srgbClr val="1B3C57"/>
                </a:solidFill>
                <a:latin typeface="Avenir Light"/>
                <a:cs typeface="Arial"/>
              </a:rPr>
              <a:t>Access limitations can apply, based on cultural values and customs (age group, gender, community review)</a:t>
            </a:r>
            <a:r>
              <a:rPr lang="en-US" sz="3200">
                <a:latin typeface="Avenir Light"/>
                <a:cs typeface="Arial"/>
              </a:rPr>
              <a:t>​</a:t>
            </a:r>
          </a:p>
          <a:p>
            <a:pPr marL="571500" indent="-571500">
              <a:lnSpc>
                <a:spcPct val="100000"/>
              </a:lnSpc>
              <a:buFont typeface="Arial,Sans-Serif"/>
              <a:buChar char="•"/>
            </a:pPr>
            <a:r>
              <a:rPr lang="en-GB" sz="3200">
                <a:solidFill>
                  <a:srgbClr val="1B3C57"/>
                </a:solidFill>
                <a:latin typeface="Avenir Light"/>
                <a:cs typeface="Arial"/>
              </a:rPr>
              <a:t>Reflected in data licenses (E.g., </a:t>
            </a:r>
            <a:r>
              <a:rPr lang="en-GB" sz="3200">
                <a:latin typeface="Avenir Light"/>
                <a:cs typeface="Arial"/>
                <a:hlinkClick r:id="rId3"/>
              </a:rPr>
              <a:t>Kaitiakitanga Māori Data Sovereignty Licences</a:t>
            </a:r>
            <a:r>
              <a:rPr lang="en-GB" sz="3200">
                <a:solidFill>
                  <a:srgbClr val="1B3C57"/>
                </a:solidFill>
                <a:latin typeface="Avenir Light"/>
                <a:cs typeface="Arial"/>
              </a:rPr>
              <a:t>), metadata labels, terms of use, access conditions, data governance models.</a:t>
            </a:r>
          </a:p>
        </p:txBody>
      </p:sp>
      <p:pic>
        <p:nvPicPr>
          <p:cNvPr id="4" name="Picture 3">
            <a:extLst>
              <a:ext uri="{FF2B5EF4-FFF2-40B4-BE49-F238E27FC236}">
                <a16:creationId xmlns:a16="http://schemas.microsoft.com/office/drawing/2014/main" id="{F563B0E9-CD4D-24C0-2AE0-7CF0BEC206A9}"/>
              </a:ext>
            </a:extLst>
          </p:cNvPr>
          <p:cNvPicPr>
            <a:picLocks noChangeAspect="1"/>
          </p:cNvPicPr>
          <p:nvPr/>
        </p:nvPicPr>
        <p:blipFill>
          <a:blip r:embed="rId4"/>
          <a:stretch>
            <a:fillRect/>
          </a:stretch>
        </p:blipFill>
        <p:spPr>
          <a:xfrm>
            <a:off x="11676067" y="7159088"/>
            <a:ext cx="12289824" cy="6073603"/>
          </a:xfrm>
          <a:prstGeom prst="rect">
            <a:avLst/>
          </a:prstGeom>
        </p:spPr>
      </p:pic>
      <p:pic>
        <p:nvPicPr>
          <p:cNvPr id="6" name="Picture 5">
            <a:extLst>
              <a:ext uri="{FF2B5EF4-FFF2-40B4-BE49-F238E27FC236}">
                <a16:creationId xmlns:a16="http://schemas.microsoft.com/office/drawing/2014/main" id="{2587790D-881F-0015-2492-14C781236961}"/>
              </a:ext>
            </a:extLst>
          </p:cNvPr>
          <p:cNvPicPr>
            <a:picLocks noChangeAspect="1"/>
          </p:cNvPicPr>
          <p:nvPr/>
        </p:nvPicPr>
        <p:blipFill>
          <a:blip r:embed="rId5"/>
          <a:stretch>
            <a:fillRect/>
          </a:stretch>
        </p:blipFill>
        <p:spPr>
          <a:xfrm>
            <a:off x="11673874" y="191"/>
            <a:ext cx="12275150" cy="7864818"/>
          </a:xfrm>
          <a:prstGeom prst="rect">
            <a:avLst/>
          </a:prstGeom>
        </p:spPr>
      </p:pic>
    </p:spTree>
    <p:extLst>
      <p:ext uri="{BB962C8B-B14F-4D97-AF65-F5344CB8AC3E}">
        <p14:creationId xmlns:p14="http://schemas.microsoft.com/office/powerpoint/2010/main" val="33251293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E9DDE-EAA7-FB87-DEDD-3EE6F36882F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B55A47F-4B8C-5B01-D64E-02F1AF3C34F2}"/>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781B4A34-B5B0-D0A0-1612-8534DBE8DF6A}"/>
              </a:ext>
            </a:extLst>
          </p:cNvPr>
          <p:cNvSpPr>
            <a:spLocks noGrp="1"/>
          </p:cNvSpPr>
          <p:nvPr>
            <p:ph type="body" sz="quarter" idx="10"/>
          </p:nvPr>
        </p:nvSpPr>
        <p:spPr/>
        <p:txBody>
          <a:bodyPr lIns="91440" tIns="45720" rIns="91440" bIns="45720" anchor="t"/>
          <a:lstStyle/>
          <a:p>
            <a:r>
              <a:rPr lang="en-GB">
                <a:latin typeface="Avenir Heavy"/>
              </a:rPr>
              <a:t>Responsibility</a:t>
            </a:r>
            <a:endParaRPr lang="en-US"/>
          </a:p>
        </p:txBody>
      </p:sp>
      <p:sp>
        <p:nvSpPr>
          <p:cNvPr id="4" name="Tijdelijke aanduiding voor tekst 3">
            <a:extLst>
              <a:ext uri="{FF2B5EF4-FFF2-40B4-BE49-F238E27FC236}">
                <a16:creationId xmlns:a16="http://schemas.microsoft.com/office/drawing/2014/main" id="{B7DE01A5-1EC4-A052-7005-37046F24EDE0}"/>
              </a:ext>
            </a:extLst>
          </p:cNvPr>
          <p:cNvSpPr>
            <a:spLocks noGrp="1"/>
          </p:cNvSpPr>
          <p:nvPr>
            <p:ph type="body" sz="quarter" idx="11"/>
          </p:nvPr>
        </p:nvSpPr>
        <p:spPr/>
        <p:txBody>
          <a:bodyPr/>
          <a:lstStyle/>
          <a:p>
            <a:endParaRPr lang="en-GB"/>
          </a:p>
          <a:p>
            <a:endParaRPr lang="en-GB"/>
          </a:p>
        </p:txBody>
      </p:sp>
      <p:pic>
        <p:nvPicPr>
          <p:cNvPr id="2" name="Picture 1">
            <a:extLst>
              <a:ext uri="{FF2B5EF4-FFF2-40B4-BE49-F238E27FC236}">
                <a16:creationId xmlns:a16="http://schemas.microsoft.com/office/drawing/2014/main" id="{BED0B26A-12EE-07D2-7951-A823A9CF3B66}"/>
              </a:ext>
            </a:extLst>
          </p:cNvPr>
          <p:cNvPicPr>
            <a:picLocks noChangeAspect="1"/>
          </p:cNvPicPr>
          <p:nvPr/>
        </p:nvPicPr>
        <p:blipFill>
          <a:blip r:embed="rId3"/>
          <a:stretch>
            <a:fillRect/>
          </a:stretch>
        </p:blipFill>
        <p:spPr>
          <a:xfrm>
            <a:off x="12661564" y="6065593"/>
            <a:ext cx="9858375" cy="7258050"/>
          </a:xfrm>
          <a:prstGeom prst="rect">
            <a:avLst/>
          </a:prstGeom>
        </p:spPr>
      </p:pic>
      <p:sp>
        <p:nvSpPr>
          <p:cNvPr id="7" name="TextBox 6">
            <a:extLst>
              <a:ext uri="{FF2B5EF4-FFF2-40B4-BE49-F238E27FC236}">
                <a16:creationId xmlns:a16="http://schemas.microsoft.com/office/drawing/2014/main" id="{8BA65ACF-E30C-45F5-4ECF-4A7ED1FD91EE}"/>
              </a:ext>
            </a:extLst>
          </p:cNvPr>
          <p:cNvSpPr txBox="1"/>
          <p:nvPr/>
        </p:nvSpPr>
        <p:spPr>
          <a:xfrm>
            <a:off x="1516059" y="2613567"/>
            <a:ext cx="11281272" cy="42114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571500" indent="-571500">
              <a:lnSpc>
                <a:spcPct val="100000"/>
              </a:lnSpc>
              <a:buFont typeface="Arial,Sans-Serif"/>
              <a:buChar char="•"/>
            </a:pPr>
            <a:r>
              <a:rPr lang="en-GB" sz="3200">
                <a:solidFill>
                  <a:srgbClr val="1B3C57"/>
                </a:solidFill>
                <a:latin typeface="Avenir Light"/>
                <a:cs typeface="Arial"/>
              </a:rPr>
              <a:t>Researcher contributes to expand data capacity through training, advocacy, etc.</a:t>
            </a:r>
            <a:r>
              <a:rPr lang="en-GB" sz="3200">
                <a:latin typeface="Avenir Light"/>
                <a:cs typeface="Arial"/>
              </a:rPr>
              <a:t>​</a:t>
            </a:r>
            <a:endParaRPr lang="en-US">
              <a:latin typeface="Avenir Light"/>
            </a:endParaRPr>
          </a:p>
          <a:p>
            <a:pPr marL="571500" indent="-571500">
              <a:lnSpc>
                <a:spcPct val="100000"/>
              </a:lnSpc>
              <a:buFont typeface="Arial,Sans-Serif"/>
              <a:buChar char="•"/>
            </a:pPr>
            <a:r>
              <a:rPr lang="en-GB" sz="3200">
                <a:solidFill>
                  <a:srgbClr val="1B3C57"/>
                </a:solidFill>
                <a:latin typeface="Avenir Light"/>
                <a:cs typeface="Arial"/>
              </a:rPr>
              <a:t>Researcher describes and labels data in accordance with linguistic and conceptual frameworks of indigenous communities, e.g., Traditional Knowledge (TK) and Biocultural (BC) Labels and Notices</a:t>
            </a:r>
            <a:endParaRPr lang="en-GB" sz="3200" baseline="0">
              <a:solidFill>
                <a:srgbClr val="1B3C57"/>
              </a:solidFill>
              <a:latin typeface="Avenir Light"/>
              <a:cs typeface="Arial"/>
            </a:endParaRPr>
          </a:p>
        </p:txBody>
      </p:sp>
      <p:pic>
        <p:nvPicPr>
          <p:cNvPr id="8" name="Picture 7">
            <a:extLst>
              <a:ext uri="{FF2B5EF4-FFF2-40B4-BE49-F238E27FC236}">
                <a16:creationId xmlns:a16="http://schemas.microsoft.com/office/drawing/2014/main" id="{AA5E4F00-E390-8713-2364-C1287DEC23B9}"/>
              </a:ext>
            </a:extLst>
          </p:cNvPr>
          <p:cNvPicPr>
            <a:picLocks noChangeAspect="1"/>
          </p:cNvPicPr>
          <p:nvPr/>
        </p:nvPicPr>
        <p:blipFill>
          <a:blip r:embed="rId4"/>
          <a:stretch>
            <a:fillRect/>
          </a:stretch>
        </p:blipFill>
        <p:spPr>
          <a:xfrm>
            <a:off x="4316820" y="8833801"/>
            <a:ext cx="6029325" cy="2333625"/>
          </a:xfrm>
          <a:prstGeom prst="rect">
            <a:avLst/>
          </a:prstGeom>
        </p:spPr>
      </p:pic>
      <p:pic>
        <p:nvPicPr>
          <p:cNvPr id="9" name="Picture 8">
            <a:extLst>
              <a:ext uri="{FF2B5EF4-FFF2-40B4-BE49-F238E27FC236}">
                <a16:creationId xmlns:a16="http://schemas.microsoft.com/office/drawing/2014/main" id="{5949D197-2D70-CF2E-2CE8-65C1021F250A}"/>
              </a:ext>
            </a:extLst>
          </p:cNvPr>
          <p:cNvPicPr>
            <a:picLocks noChangeAspect="1"/>
          </p:cNvPicPr>
          <p:nvPr/>
        </p:nvPicPr>
        <p:blipFill>
          <a:blip r:embed="rId5"/>
          <a:stretch>
            <a:fillRect/>
          </a:stretch>
        </p:blipFill>
        <p:spPr>
          <a:xfrm>
            <a:off x="14332715" y="441947"/>
            <a:ext cx="8115300" cy="5972175"/>
          </a:xfrm>
          <a:prstGeom prst="rect">
            <a:avLst/>
          </a:prstGeom>
        </p:spPr>
      </p:pic>
    </p:spTree>
    <p:extLst>
      <p:ext uri="{BB962C8B-B14F-4D97-AF65-F5344CB8AC3E}">
        <p14:creationId xmlns:p14="http://schemas.microsoft.com/office/powerpoint/2010/main" val="115615317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D1B062-F6D3-09A0-0DE5-C1A0FB99659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25ACFE5-A751-6065-A414-F0BC770BB4F4}"/>
              </a:ext>
            </a:extLst>
          </p:cNvPr>
          <p:cNvSpPr>
            <a:spLocks noGrp="1"/>
          </p:cNvSpPr>
          <p:nvPr>
            <p:ph type="body" sz="quarter" idx="12"/>
          </p:nvPr>
        </p:nvSpPr>
        <p:spPr>
          <a:xfrm>
            <a:off x="1551815" y="12085330"/>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B09F1ABD-B6BE-7967-5657-DE2F9B87E446}"/>
              </a:ext>
            </a:extLst>
          </p:cNvPr>
          <p:cNvSpPr>
            <a:spLocks noGrp="1"/>
          </p:cNvSpPr>
          <p:nvPr>
            <p:ph type="body" sz="quarter" idx="10"/>
          </p:nvPr>
        </p:nvSpPr>
        <p:spPr/>
        <p:txBody>
          <a:bodyPr lIns="91440" tIns="45720" rIns="91440" bIns="45720" anchor="t"/>
          <a:lstStyle/>
          <a:p>
            <a:r>
              <a:rPr lang="en-GB">
                <a:latin typeface="Avenir Heavy"/>
              </a:rPr>
              <a:t>Ethics</a:t>
            </a:r>
            <a:endParaRPr lang="en-US"/>
          </a:p>
        </p:txBody>
      </p:sp>
      <p:sp>
        <p:nvSpPr>
          <p:cNvPr id="4" name="Tijdelijke aanduiding voor tekst 3">
            <a:extLst>
              <a:ext uri="{FF2B5EF4-FFF2-40B4-BE49-F238E27FC236}">
                <a16:creationId xmlns:a16="http://schemas.microsoft.com/office/drawing/2014/main" id="{DA06E6B3-5BE9-0986-4E3E-3D46576B6219}"/>
              </a:ext>
            </a:extLst>
          </p:cNvPr>
          <p:cNvSpPr>
            <a:spLocks noGrp="1"/>
          </p:cNvSpPr>
          <p:nvPr>
            <p:ph type="body" sz="quarter" idx="11"/>
          </p:nvPr>
        </p:nvSpPr>
        <p:spPr/>
        <p:txBody>
          <a:bodyPr/>
          <a:lstStyle/>
          <a:p>
            <a:endParaRPr lang="en-GB"/>
          </a:p>
          <a:p>
            <a:endParaRPr lang="en-GB"/>
          </a:p>
        </p:txBody>
      </p:sp>
      <p:sp>
        <p:nvSpPr>
          <p:cNvPr id="7" name="TextBox 6">
            <a:extLst>
              <a:ext uri="{FF2B5EF4-FFF2-40B4-BE49-F238E27FC236}">
                <a16:creationId xmlns:a16="http://schemas.microsoft.com/office/drawing/2014/main" id="{4C73B7EF-293E-E7BC-35B1-5C4E4982540C}"/>
              </a:ext>
            </a:extLst>
          </p:cNvPr>
          <p:cNvSpPr txBox="1"/>
          <p:nvPr/>
        </p:nvSpPr>
        <p:spPr>
          <a:xfrm>
            <a:off x="1526234" y="3122606"/>
            <a:ext cx="7438971" cy="429604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571500" indent="-571500">
              <a:lnSpc>
                <a:spcPct val="100000"/>
              </a:lnSpc>
              <a:buFont typeface="Arial,Sans-Serif"/>
              <a:buChar char="•"/>
            </a:pPr>
            <a:r>
              <a:rPr lang="en-GB" sz="3200">
                <a:solidFill>
                  <a:srgbClr val="1B3C57"/>
                </a:solidFill>
                <a:latin typeface="Avenir Light"/>
                <a:cs typeface="Arial"/>
              </a:rPr>
              <a:t>Consider potential risks and harms of research and data and benefits</a:t>
            </a:r>
            <a:endParaRPr lang="en-US" sz="3200">
              <a:latin typeface="Avenir Light"/>
            </a:endParaRPr>
          </a:p>
          <a:p>
            <a:pPr marL="571500" indent="-571500">
              <a:lnSpc>
                <a:spcPct val="100000"/>
              </a:lnSpc>
              <a:buFont typeface="Arial,Sans-Serif"/>
              <a:buChar char="•"/>
            </a:pPr>
            <a:r>
              <a:rPr lang="en-GB" sz="3200">
                <a:solidFill>
                  <a:srgbClr val="1B3C57"/>
                </a:solidFill>
                <a:latin typeface="Avenir Light"/>
                <a:cs typeface="Arial"/>
              </a:rPr>
              <a:t>Address historical injustice and contribute to future use</a:t>
            </a:r>
            <a:endParaRPr lang="en-GB" sz="3200">
              <a:latin typeface="Avenir Light"/>
              <a:cs typeface="Arial"/>
            </a:endParaRPr>
          </a:p>
          <a:p>
            <a:pPr marL="571500" indent="-571500">
              <a:lnSpc>
                <a:spcPct val="100000"/>
              </a:lnSpc>
              <a:buFont typeface="Arial,Sans-Serif"/>
              <a:buChar char="•"/>
            </a:pPr>
            <a:endParaRPr lang="en-GB" sz="3200">
              <a:solidFill>
                <a:srgbClr val="1B3C57"/>
              </a:solidFill>
              <a:latin typeface="Avenir Light"/>
              <a:cs typeface="Arial"/>
            </a:endParaRPr>
          </a:p>
        </p:txBody>
      </p:sp>
      <p:pic>
        <p:nvPicPr>
          <p:cNvPr id="2" name="Picture 1">
            <a:extLst>
              <a:ext uri="{FF2B5EF4-FFF2-40B4-BE49-F238E27FC236}">
                <a16:creationId xmlns:a16="http://schemas.microsoft.com/office/drawing/2014/main" id="{3FF152F7-0684-524A-ACDF-4DD99D8E4CDB}"/>
              </a:ext>
            </a:extLst>
          </p:cNvPr>
          <p:cNvPicPr>
            <a:picLocks noChangeAspect="1"/>
          </p:cNvPicPr>
          <p:nvPr/>
        </p:nvPicPr>
        <p:blipFill>
          <a:blip r:embed="rId3"/>
          <a:stretch>
            <a:fillRect/>
          </a:stretch>
        </p:blipFill>
        <p:spPr>
          <a:xfrm>
            <a:off x="10296809" y="2418825"/>
            <a:ext cx="13306425" cy="6343650"/>
          </a:xfrm>
          <a:prstGeom prst="rect">
            <a:avLst/>
          </a:prstGeom>
        </p:spPr>
      </p:pic>
    </p:spTree>
    <p:extLst>
      <p:ext uri="{BB962C8B-B14F-4D97-AF65-F5344CB8AC3E}">
        <p14:creationId xmlns:p14="http://schemas.microsoft.com/office/powerpoint/2010/main" val="3095228705"/>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B4F5AF-DC18-1A56-82B9-D2B021A76B3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2887343-FE83-ADF2-CF65-692BB406E445}"/>
              </a:ext>
            </a:extLst>
          </p:cNvPr>
          <p:cNvSpPr>
            <a:spLocks noGrp="1"/>
          </p:cNvSpPr>
          <p:nvPr>
            <p:ph type="body" sz="quarter" idx="12"/>
          </p:nvPr>
        </p:nvSpPr>
        <p:spPr>
          <a:xfrm>
            <a:off x="1551815" y="12121622"/>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D51A74AC-B28E-508F-D3E2-823ED896FF39}"/>
              </a:ext>
            </a:extLst>
          </p:cNvPr>
          <p:cNvSpPr>
            <a:spLocks noGrp="1"/>
          </p:cNvSpPr>
          <p:nvPr>
            <p:ph type="body" sz="quarter" idx="10"/>
          </p:nvPr>
        </p:nvSpPr>
        <p:spPr>
          <a:xfrm>
            <a:off x="1551815" y="1139090"/>
            <a:ext cx="19599701" cy="1555983"/>
          </a:xfrm>
        </p:spPr>
        <p:txBody>
          <a:bodyPr lIns="91440" tIns="45720" rIns="91440" bIns="45720" anchor="t"/>
          <a:lstStyle/>
          <a:p>
            <a:r>
              <a:rPr lang="en-GB">
                <a:latin typeface="Avenir Heavy"/>
              </a:rPr>
              <a:t>CARE Principles and Participatory Research</a:t>
            </a:r>
            <a:endParaRPr lang="en-GB"/>
          </a:p>
        </p:txBody>
      </p:sp>
      <p:sp>
        <p:nvSpPr>
          <p:cNvPr id="7" name="Tijdelijke aanduiding voor tekst 3">
            <a:extLst>
              <a:ext uri="{FF2B5EF4-FFF2-40B4-BE49-F238E27FC236}">
                <a16:creationId xmlns:a16="http://schemas.microsoft.com/office/drawing/2014/main" id="{67730246-81E9-F6DF-9A1A-747CBA8C7AF1}"/>
              </a:ext>
            </a:extLst>
          </p:cNvPr>
          <p:cNvSpPr>
            <a:spLocks noGrp="1"/>
          </p:cNvSpPr>
          <p:nvPr>
            <p:ph type="body" sz="quarter" idx="11"/>
          </p:nvPr>
        </p:nvSpPr>
        <p:spPr>
          <a:xfrm>
            <a:off x="1546219" y="2991786"/>
            <a:ext cx="12573358" cy="7642225"/>
          </a:xfrm>
        </p:spPr>
        <p:txBody>
          <a:bodyPr lIns="91440" tIns="45720" rIns="91440" bIns="45720" anchor="t">
            <a:noAutofit/>
          </a:bodyPr>
          <a:lstStyle/>
          <a:p>
            <a:endParaRPr lang="en-GB" sz="4400">
              <a:latin typeface="Avenir Light"/>
            </a:endParaRPr>
          </a:p>
          <a:p>
            <a:pPr marL="571500" indent="-571500">
              <a:buFont typeface="Arial"/>
              <a:buChar char="•"/>
            </a:pPr>
            <a:r>
              <a:rPr lang="en-GB" sz="3600">
                <a:latin typeface="Avenir Light"/>
              </a:rPr>
              <a:t>Knowledge Democracy</a:t>
            </a:r>
          </a:p>
          <a:p>
            <a:pPr marL="1790700" lvl="1">
              <a:buFont typeface="Courier New"/>
              <a:buChar char="o"/>
            </a:pPr>
            <a:r>
              <a:rPr lang="en-GB" sz="3600">
                <a:solidFill>
                  <a:srgbClr val="1B3C57"/>
                </a:solidFill>
                <a:latin typeface="Avenir Light"/>
              </a:rPr>
              <a:t>Recognition of indigenous knowledges and frameworks</a:t>
            </a:r>
            <a:endParaRPr lang="en-GB" sz="5400">
              <a:latin typeface="Avenir Light"/>
            </a:endParaRPr>
          </a:p>
          <a:p>
            <a:pPr marL="1790700" lvl="1">
              <a:buFont typeface="Courier New"/>
              <a:buChar char="o"/>
            </a:pPr>
            <a:r>
              <a:rPr lang="en-GB" sz="3600">
                <a:solidFill>
                  <a:srgbClr val="1B3C57"/>
                </a:solidFill>
                <a:latin typeface="Avenir Light"/>
              </a:rPr>
              <a:t>Recognition of multiple forms of knowledge and information</a:t>
            </a:r>
            <a:endParaRPr lang="en-GB" sz="5400">
              <a:latin typeface="Avenir Light"/>
            </a:endParaRPr>
          </a:p>
          <a:p>
            <a:pPr marL="1790700" lvl="1">
              <a:buFont typeface="Courier New"/>
              <a:buChar char="o"/>
            </a:pPr>
            <a:r>
              <a:rPr lang="en-GB" sz="3600">
                <a:solidFill>
                  <a:srgbClr val="1B3C57"/>
                </a:solidFill>
                <a:latin typeface="Avenir Light"/>
              </a:rPr>
              <a:t>Recognition that knowledge is a powerful tool for taking action towards a fair and healthy world</a:t>
            </a:r>
            <a:endParaRPr lang="en-GB" sz="3600">
              <a:latin typeface="Avenir Light"/>
            </a:endParaRPr>
          </a:p>
          <a:p>
            <a:pPr marL="1181100" lvl="1" indent="0">
              <a:buNone/>
            </a:pPr>
            <a:endParaRPr lang="en-GB" sz="3600">
              <a:solidFill>
                <a:srgbClr val="1B3C57"/>
              </a:solidFill>
              <a:latin typeface="Avenir Light"/>
              <a:cs typeface="Arial"/>
            </a:endParaRPr>
          </a:p>
          <a:p>
            <a:pPr marL="1790700" lvl="1">
              <a:buFont typeface="Courier New"/>
              <a:buChar char="o"/>
            </a:pPr>
            <a:endParaRPr lang="en-US" sz="3600">
              <a:latin typeface="Avenir Book"/>
              <a:cs typeface="Arial"/>
            </a:endParaRPr>
          </a:p>
        </p:txBody>
      </p:sp>
    </p:spTree>
    <p:extLst>
      <p:ext uri="{BB962C8B-B14F-4D97-AF65-F5344CB8AC3E}">
        <p14:creationId xmlns:p14="http://schemas.microsoft.com/office/powerpoint/2010/main" val="685513181"/>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55106-D4A3-614F-A67A-9C5537C30DD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DC74DBF-82D2-8230-9118-27D614944014}"/>
              </a:ext>
            </a:extLst>
          </p:cNvPr>
          <p:cNvSpPr>
            <a:spLocks noGrp="1"/>
          </p:cNvSpPr>
          <p:nvPr>
            <p:ph type="body" sz="quarter" idx="12"/>
          </p:nvPr>
        </p:nvSpPr>
        <p:spPr>
          <a:xfrm>
            <a:off x="1551815" y="12121622"/>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F1964F32-2A6B-5707-B61F-F17267A774DC}"/>
              </a:ext>
            </a:extLst>
          </p:cNvPr>
          <p:cNvSpPr>
            <a:spLocks noGrp="1"/>
          </p:cNvSpPr>
          <p:nvPr>
            <p:ph type="body" sz="quarter" idx="10"/>
          </p:nvPr>
        </p:nvSpPr>
        <p:spPr>
          <a:xfrm>
            <a:off x="1551815" y="1139090"/>
            <a:ext cx="19599701" cy="1555983"/>
          </a:xfrm>
        </p:spPr>
        <p:txBody>
          <a:bodyPr lIns="91440" tIns="45720" rIns="91440" bIns="45720" anchor="t"/>
          <a:lstStyle/>
          <a:p>
            <a:r>
              <a:rPr lang="en-GB">
                <a:latin typeface="Avenir Heavy"/>
              </a:rPr>
              <a:t>Key References</a:t>
            </a:r>
            <a:endParaRPr lang="en-US"/>
          </a:p>
        </p:txBody>
      </p:sp>
      <p:sp>
        <p:nvSpPr>
          <p:cNvPr id="4" name="Tijdelijke aanduiding voor tekst 3">
            <a:extLst>
              <a:ext uri="{FF2B5EF4-FFF2-40B4-BE49-F238E27FC236}">
                <a16:creationId xmlns:a16="http://schemas.microsoft.com/office/drawing/2014/main" id="{F982B869-F356-41E7-01FE-5F59331A0D57}"/>
              </a:ext>
            </a:extLst>
          </p:cNvPr>
          <p:cNvSpPr>
            <a:spLocks noGrp="1"/>
          </p:cNvSpPr>
          <p:nvPr>
            <p:ph type="body" sz="quarter" idx="11"/>
          </p:nvPr>
        </p:nvSpPr>
        <p:spPr>
          <a:xfrm>
            <a:off x="1551815" y="2916571"/>
            <a:ext cx="21314405" cy="8357284"/>
          </a:xfrm>
        </p:spPr>
        <p:txBody>
          <a:bodyPr lIns="91440" tIns="45720" rIns="91440" bIns="45720" anchor="t"/>
          <a:lstStyle/>
          <a:p>
            <a:pPr marL="571500" indent="-571500">
              <a:buFont typeface="Arial"/>
              <a:buChar char="•"/>
            </a:pPr>
            <a:r>
              <a:rPr lang="en-GB" sz="2400">
                <a:latin typeface="Avenir Light"/>
              </a:rPr>
              <a:t>Carroll, S. R., Garba, I., Figueroa-Rodríguez, O. L., Holbrook, J., Lovett, R., </a:t>
            </a:r>
            <a:r>
              <a:rPr lang="en-GB" sz="2400" err="1">
                <a:latin typeface="Avenir Light"/>
              </a:rPr>
              <a:t>Materechera</a:t>
            </a:r>
            <a:r>
              <a:rPr lang="en-GB" sz="2400">
                <a:latin typeface="Avenir Light"/>
              </a:rPr>
              <a:t>, S., Parsons, M., </a:t>
            </a:r>
            <a:r>
              <a:rPr lang="en-GB" sz="2400" err="1">
                <a:latin typeface="Avenir Light"/>
              </a:rPr>
              <a:t>Raseroka</a:t>
            </a:r>
            <a:r>
              <a:rPr lang="en-GB" sz="2400">
                <a:latin typeface="Avenir Light"/>
              </a:rPr>
              <a:t>, K., Rodriguez-Lonebear, D., Rowe, R., Sara, R., Walker, J. D., Anderson, J., &amp; Hudson, M. (2020). The CARE Principles for Indigenous Data Governance. </a:t>
            </a:r>
            <a:r>
              <a:rPr lang="en-GB" sz="2400" i="1">
                <a:latin typeface="Avenir Light"/>
              </a:rPr>
              <a:t>Data Science </a:t>
            </a:r>
            <a:r>
              <a:rPr lang="en-GB" sz="2400">
                <a:latin typeface="Avenir Light"/>
              </a:rPr>
              <a:t>Journal, 19. </a:t>
            </a:r>
            <a:r>
              <a:rPr lang="en-GB" sz="2400">
                <a:latin typeface="Avenir Light"/>
                <a:hlinkClick r:id="rId3">
                  <a:extLst>
                    <a:ext uri="{A12FA001-AC4F-418D-AE19-62706E023703}">
                      <ahyp:hlinkClr xmlns:ahyp="http://schemas.microsoft.com/office/drawing/2018/hyperlinkcolor" val="tx"/>
                    </a:ext>
                  </a:extLst>
                </a:hlinkClick>
              </a:rPr>
              <a:t>https://doi.org/10.5334/dsj-2020-043</a:t>
            </a:r>
            <a:endParaRPr lang="en-GB" sz="2400">
              <a:latin typeface="Avenir Light"/>
            </a:endParaRPr>
          </a:p>
          <a:p>
            <a:endParaRPr lang="en-GB" sz="2400">
              <a:latin typeface="Avenir Light"/>
            </a:endParaRPr>
          </a:p>
          <a:p>
            <a:pPr marL="571500" indent="-571500">
              <a:buFont typeface="Arial"/>
              <a:buChar char="•"/>
            </a:pPr>
            <a:r>
              <a:rPr lang="en-GB" sz="2400">
                <a:latin typeface="Avenir Light"/>
              </a:rPr>
              <a:t>Barsness, S., Cummins, J., Fernandez, M., James, A., Pierce Farrier K., Pringle, J., Carroll, SR. Taitingfong, R., &amp; Wieker, A. (2023). CARE Data Principles Primer. </a:t>
            </a:r>
            <a:r>
              <a:rPr lang="en-GB" sz="2400">
                <a:latin typeface="Avenir Light"/>
                <a:hlinkClick r:id="rId4">
                  <a:extLst>
                    <a:ext uri="{A12FA001-AC4F-418D-AE19-62706E023703}">
                      <ahyp:hlinkClr xmlns:ahyp="http://schemas.microsoft.com/office/drawing/2018/hyperlinkcolor" val="tx"/>
                    </a:ext>
                  </a:extLst>
                </a:hlinkClick>
              </a:rPr>
              <a:t>Data Curation Network GitHub Repository.</a:t>
            </a:r>
            <a:endParaRPr lang="en-GB" sz="2400">
              <a:latin typeface="Avenir Light"/>
            </a:endParaRPr>
          </a:p>
          <a:p>
            <a:pPr marL="571500" indent="-571500">
              <a:buFont typeface="Arial"/>
              <a:buChar char="•"/>
            </a:pPr>
            <a:endParaRPr lang="en-GB" sz="2400">
              <a:latin typeface="Avenir Light"/>
            </a:endParaRPr>
          </a:p>
          <a:p>
            <a:pPr marL="571500" indent="-571500">
              <a:buFont typeface="Arial"/>
              <a:buChar char="•"/>
            </a:pPr>
            <a:r>
              <a:rPr lang="en-GB" sz="2400">
                <a:latin typeface="Avenir Light"/>
              </a:rPr>
              <a:t>Taitingfong, R., Martinez, A., Hudson, M., Lovett, R., Maher, B., Prehn, J., Rowe, R. K., Boileau, K., Franks, A., Khan, S., Walker, J. D., &amp; Carroll, S. R. (2024). Aligning policy and practice to implement CARE with FAIR through Indigenous Peoples’ protocols. </a:t>
            </a:r>
            <a:r>
              <a:rPr lang="en-GB" sz="2400" i="1">
                <a:latin typeface="Avenir Light"/>
              </a:rPr>
              <a:t>Acta </a:t>
            </a:r>
            <a:r>
              <a:rPr lang="en-GB" sz="2400" i="1" err="1">
                <a:latin typeface="Avenir Light"/>
              </a:rPr>
              <a:t>Borealia</a:t>
            </a:r>
            <a:r>
              <a:rPr lang="en-GB" sz="2400">
                <a:latin typeface="Avenir Light"/>
              </a:rPr>
              <a:t>, </a:t>
            </a:r>
            <a:r>
              <a:rPr lang="en-GB" sz="2400" i="1">
                <a:latin typeface="Avenir Light"/>
              </a:rPr>
              <a:t>41</a:t>
            </a:r>
            <a:r>
              <a:rPr lang="en-GB" sz="2400">
                <a:latin typeface="Avenir Light"/>
              </a:rPr>
              <a:t>(2), 80-90. </a:t>
            </a:r>
            <a:r>
              <a:rPr lang="en-GB" sz="2400">
                <a:latin typeface="Avenir Light"/>
                <a:hlinkClick r:id="rId5"/>
              </a:rPr>
              <a:t>https://doi.org/10.1080/08003831.2024.2410112</a:t>
            </a:r>
            <a:endParaRPr lang="en-GB" sz="2400">
              <a:latin typeface="Avenir Light"/>
            </a:endParaRPr>
          </a:p>
          <a:p>
            <a:pPr marL="571500" indent="-571500">
              <a:buFont typeface="Arial"/>
              <a:buChar char="•"/>
            </a:pPr>
            <a:endParaRPr lang="en-GB" sz="2400">
              <a:latin typeface="Avenir Light"/>
            </a:endParaRPr>
          </a:p>
          <a:p>
            <a:pPr marL="571500" indent="-571500">
              <a:buFont typeface="Arial"/>
              <a:buChar char="•"/>
            </a:pPr>
            <a:r>
              <a:rPr lang="en-GB" sz="2400">
                <a:latin typeface="Avenir Light"/>
              </a:rPr>
              <a:t>Contracts and Agreements: Data </a:t>
            </a:r>
            <a:r>
              <a:rPr lang="en-GB" sz="2400" err="1">
                <a:latin typeface="Avenir Light"/>
              </a:rPr>
              <a:t>Governace</a:t>
            </a:r>
            <a:r>
              <a:rPr lang="en-GB" sz="2400">
                <a:latin typeface="Avenir Light"/>
              </a:rPr>
              <a:t> and Data Management Toolkit for Self-governing Indigenous Governments, Version 1.1, 2024. </a:t>
            </a:r>
            <a:r>
              <a:rPr lang="en-GB" sz="2400">
                <a:latin typeface="Avenir Book"/>
                <a:hlinkClick r:id="rId6"/>
              </a:rPr>
              <a:t>Contracts and Contracts-and-Agreements.pdf</a:t>
            </a:r>
            <a:endParaRPr lang="en-GB" sz="2400">
              <a:latin typeface="Avenir Light"/>
            </a:endParaRPr>
          </a:p>
          <a:p>
            <a:pPr marL="571500" indent="-571500">
              <a:buFont typeface="Arial"/>
              <a:buChar char="•"/>
            </a:pPr>
            <a:endParaRPr lang="en-GB" sz="2400">
              <a:latin typeface="Avenir Book"/>
            </a:endParaRPr>
          </a:p>
          <a:p>
            <a:pPr marL="571500" indent="-571500">
              <a:buFont typeface="Arial"/>
              <a:buChar char="•"/>
            </a:pPr>
            <a:r>
              <a:rPr lang="en-GB" sz="2400">
                <a:latin typeface="Avenir Book"/>
              </a:rPr>
              <a:t>Astuti, R., &amp; McGregor, A. (2015). Responding to the green economy: how REDD+ and the One Map Initiative are transforming forest governance in Indonesia. </a:t>
            </a:r>
            <a:r>
              <a:rPr lang="en-GB" sz="2400" i="1">
                <a:latin typeface="Avenir Book"/>
              </a:rPr>
              <a:t>Third World Quarterly</a:t>
            </a:r>
            <a:r>
              <a:rPr lang="en-GB" sz="2400">
                <a:latin typeface="Avenir Book"/>
              </a:rPr>
              <a:t>, </a:t>
            </a:r>
            <a:r>
              <a:rPr lang="en-GB" sz="2400" i="1">
                <a:latin typeface="Avenir Book"/>
              </a:rPr>
              <a:t>36</a:t>
            </a:r>
            <a:r>
              <a:rPr lang="en-GB" sz="2400">
                <a:latin typeface="Avenir Book"/>
              </a:rPr>
              <a:t>(12), 2273-2293. </a:t>
            </a:r>
            <a:r>
              <a:rPr lang="en-GB" sz="2400">
                <a:latin typeface="Avenir Book"/>
                <a:hlinkClick r:id="rId7"/>
              </a:rPr>
              <a:t>https://doi.org/10.1080/01436597.2015.1082422</a:t>
            </a:r>
            <a:endParaRPr lang="en-GB" sz="2400">
              <a:latin typeface="Avenir Book"/>
            </a:endParaRPr>
          </a:p>
          <a:p>
            <a:pPr marL="571500" indent="-571500">
              <a:buFont typeface="Arial"/>
              <a:buChar char="•"/>
            </a:pPr>
            <a:endParaRPr lang="en-GB" sz="2400">
              <a:latin typeface="Avenir Book"/>
            </a:endParaRPr>
          </a:p>
          <a:p>
            <a:pPr marL="571500" indent="-571500">
              <a:buFont typeface="Arial"/>
              <a:buChar char="•"/>
            </a:pPr>
            <a:r>
              <a:rPr lang="en-GB" sz="2400">
                <a:latin typeface="Avenir Book"/>
              </a:rPr>
              <a:t>Burns, D., Howard, J., &amp; Ospina, S. (2021). Challenges in the practice of participatory research and inquiry. In D. Burns, J. Howard, S. M. Ospina (Eds.) Challenges in the practice of participatory research and inquiry (Vol. 2, pp. 17-34). SAGE Publications Ltd, </a:t>
            </a:r>
            <a:r>
              <a:rPr lang="en-GB" sz="2400">
                <a:latin typeface="Avenir Book"/>
                <a:hlinkClick r:id="rId8"/>
              </a:rPr>
              <a:t>https://doi.org/10.4135/9781529769432.n2</a:t>
            </a:r>
            <a:r>
              <a:rPr lang="en-GB" sz="2400">
                <a:latin typeface="Avenir Book"/>
              </a:rPr>
              <a:t> </a:t>
            </a:r>
          </a:p>
          <a:p>
            <a:pPr marL="571500" indent="-571500">
              <a:buFont typeface="Arial"/>
              <a:buChar char="•"/>
            </a:pPr>
            <a:endParaRPr lang="en-GB" sz="2400">
              <a:latin typeface="Avenir Book"/>
            </a:endParaRPr>
          </a:p>
          <a:p>
            <a:pPr marL="571500" indent="-571500">
              <a:buFont typeface="Arial"/>
              <a:buChar char="•"/>
            </a:pPr>
            <a:endParaRPr lang="en-GB" sz="2400">
              <a:latin typeface="Avenir Book"/>
            </a:endParaRPr>
          </a:p>
          <a:p>
            <a:pPr marL="571500" indent="-571500">
              <a:buFont typeface="Arial"/>
              <a:buChar char="•"/>
            </a:pPr>
            <a:endParaRPr lang="en-GB" sz="2400">
              <a:latin typeface="Avenir Book"/>
            </a:endParaRPr>
          </a:p>
          <a:p>
            <a:pPr marL="571500" indent="-571500">
              <a:buFont typeface="Arial"/>
              <a:buChar char="•"/>
            </a:pPr>
            <a:endParaRPr lang="en-GB" sz="2400">
              <a:latin typeface="Avenir Light"/>
            </a:endParaRPr>
          </a:p>
          <a:p>
            <a:pPr marL="571500" indent="-571500">
              <a:buFontTx/>
              <a:buChar char="-"/>
            </a:pPr>
            <a:endParaRPr lang="en-GB" sz="2400">
              <a:latin typeface="Avenir Light"/>
            </a:endParaRPr>
          </a:p>
          <a:p>
            <a:pPr marL="571500" indent="-571500">
              <a:buFontTx/>
              <a:buChar char="-"/>
            </a:pPr>
            <a:endParaRPr lang="en-GB" sz="2400">
              <a:latin typeface="Avenir Light"/>
            </a:endParaRPr>
          </a:p>
        </p:txBody>
      </p:sp>
      <p:sp>
        <p:nvSpPr>
          <p:cNvPr id="2" name="Tijdelijke aanduiding voor tekst 3">
            <a:extLst>
              <a:ext uri="{FF2B5EF4-FFF2-40B4-BE49-F238E27FC236}">
                <a16:creationId xmlns:a16="http://schemas.microsoft.com/office/drawing/2014/main" id="{4E14C053-5367-5898-E279-C85CB2DB9423}"/>
              </a:ext>
            </a:extLst>
          </p:cNvPr>
          <p:cNvSpPr txBox="1">
            <a:spLocks/>
          </p:cNvSpPr>
          <p:nvPr/>
        </p:nvSpPr>
        <p:spPr>
          <a:xfrm>
            <a:off x="1517780" y="2423011"/>
            <a:ext cx="21582852" cy="8357284"/>
          </a:xfrm>
          <a:prstGeom prst="rect">
            <a:avLst/>
          </a:prstGeom>
        </p:spPr>
        <p:txBody>
          <a:bodyPr/>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endParaRPr lang="en-GB" sz="2000"/>
          </a:p>
        </p:txBody>
      </p:sp>
    </p:spTree>
    <p:extLst>
      <p:ext uri="{BB962C8B-B14F-4D97-AF65-F5344CB8AC3E}">
        <p14:creationId xmlns:p14="http://schemas.microsoft.com/office/powerpoint/2010/main" val="2776906380"/>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105C7-6A95-8EBB-A6F9-14FDFFA43D65}"/>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5B8EF8DB-18FC-EA20-9A41-0DF2F01411D1}"/>
              </a:ext>
            </a:extLst>
          </p:cNvPr>
          <p:cNvSpPr>
            <a:spLocks noGrp="1"/>
          </p:cNvSpPr>
          <p:nvPr>
            <p:ph type="body" sz="quarter" idx="10"/>
          </p:nvPr>
        </p:nvSpPr>
        <p:spPr>
          <a:xfrm>
            <a:off x="1348648" y="1962418"/>
            <a:ext cx="13065514" cy="5835722"/>
          </a:xfrm>
        </p:spPr>
        <p:txBody>
          <a:bodyPr/>
          <a:lstStyle/>
          <a:p>
            <a:r>
              <a:rPr lang="en-US" sz="8800"/>
              <a:t>Navigating the inherent uncertainty of fieldwork data and the research ethics review process​</a:t>
            </a:r>
            <a:endParaRPr lang="en-GB" sz="8800"/>
          </a:p>
        </p:txBody>
      </p:sp>
      <p:sp>
        <p:nvSpPr>
          <p:cNvPr id="4" name="Tijdelijke aanduiding voor tekst 3">
            <a:extLst>
              <a:ext uri="{FF2B5EF4-FFF2-40B4-BE49-F238E27FC236}">
                <a16:creationId xmlns:a16="http://schemas.microsoft.com/office/drawing/2014/main" id="{1DBCB96C-984B-7536-ECDF-0BA2DBD525E1}"/>
              </a:ext>
            </a:extLst>
          </p:cNvPr>
          <p:cNvSpPr>
            <a:spLocks noGrp="1"/>
          </p:cNvSpPr>
          <p:nvPr>
            <p:ph type="body" sz="quarter" idx="12"/>
          </p:nvPr>
        </p:nvSpPr>
        <p:spPr>
          <a:xfrm>
            <a:off x="1521176" y="7279305"/>
            <a:ext cx="11864745" cy="1037669"/>
          </a:xfrm>
        </p:spPr>
        <p:txBody>
          <a:bodyPr lIns="91440" tIns="45720" rIns="91440" bIns="45720" anchor="t"/>
          <a:lstStyle/>
          <a:p>
            <a:r>
              <a:rPr lang="en-GB" dirty="0">
                <a:latin typeface="Avenir Light"/>
              </a:rPr>
              <a:t>Tijs </a:t>
            </a:r>
            <a:r>
              <a:rPr lang="en-GB" dirty="0" err="1">
                <a:latin typeface="Avenir Light"/>
              </a:rPr>
              <a:t>Gelens</a:t>
            </a:r>
            <a:r>
              <a:rPr lang="en-GB" dirty="0">
                <a:latin typeface="Avenir Light"/>
              </a:rPr>
              <a:t>, Coordinator Research Ethics Review, EUR</a:t>
            </a:r>
            <a:endParaRPr lang="en-US" dirty="0"/>
          </a:p>
          <a:p>
            <a:r>
              <a:rPr lang="en-GB" dirty="0">
                <a:latin typeface="Avenir Light"/>
              </a:rPr>
              <a:t>Jing-Yi </a:t>
            </a:r>
            <a:r>
              <a:rPr lang="en-GB" dirty="0" err="1">
                <a:latin typeface="Avenir Light"/>
              </a:rPr>
              <a:t>Magraw</a:t>
            </a:r>
            <a:r>
              <a:rPr lang="en-GB" dirty="0">
                <a:latin typeface="Avenir Light"/>
              </a:rPr>
              <a:t>, Research Ethics Facilitator, EUR/ISS</a:t>
            </a:r>
            <a:endParaRPr lang="en-GB" dirty="0"/>
          </a:p>
        </p:txBody>
      </p:sp>
      <p:sp>
        <p:nvSpPr>
          <p:cNvPr id="5" name="Tijdelijke aanduiding voor tekst 4">
            <a:extLst>
              <a:ext uri="{FF2B5EF4-FFF2-40B4-BE49-F238E27FC236}">
                <a16:creationId xmlns:a16="http://schemas.microsoft.com/office/drawing/2014/main" id="{DCD4E52A-0B42-2214-8B9C-C399917E8442}"/>
              </a:ext>
            </a:extLst>
          </p:cNvPr>
          <p:cNvSpPr>
            <a:spLocks noGrp="1"/>
          </p:cNvSpPr>
          <p:nvPr>
            <p:ph type="body" sz="quarter" idx="13"/>
          </p:nvPr>
        </p:nvSpPr>
        <p:spPr>
          <a:xfrm>
            <a:off x="1521176" y="10436358"/>
            <a:ext cx="11350625" cy="909140"/>
          </a:xfrm>
        </p:spPr>
        <p:txBody>
          <a:bodyPr/>
          <a:lstStyle/>
          <a:p>
            <a:r>
              <a:rPr lang="en-GB"/>
              <a:t>8 May 2025</a:t>
            </a:r>
          </a:p>
        </p:txBody>
      </p:sp>
    </p:spTree>
    <p:extLst>
      <p:ext uri="{BB962C8B-B14F-4D97-AF65-F5344CB8AC3E}">
        <p14:creationId xmlns:p14="http://schemas.microsoft.com/office/powerpoint/2010/main" val="173499843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17BD17-3EF2-FEE1-86BB-E07929FEB2FF}"/>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B524E29F-8A99-1733-8011-FA1B7414C130}"/>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21DD13EC-9C02-2A95-3ACD-5C87AE4F6C82}"/>
              </a:ext>
            </a:extLst>
          </p:cNvPr>
          <p:cNvSpPr>
            <a:spLocks noGrp="1"/>
          </p:cNvSpPr>
          <p:nvPr>
            <p:ph type="body" sz="quarter" idx="10"/>
          </p:nvPr>
        </p:nvSpPr>
        <p:spPr>
          <a:xfrm>
            <a:off x="1551815" y="1139091"/>
            <a:ext cx="11605229" cy="914400"/>
          </a:xfrm>
        </p:spPr>
        <p:txBody>
          <a:bodyPr>
            <a:normAutofit/>
          </a:bodyPr>
          <a:lstStyle/>
          <a:p>
            <a:r>
              <a:rPr lang="en-GB"/>
              <a:t>Overview</a:t>
            </a:r>
          </a:p>
        </p:txBody>
      </p:sp>
      <p:sp>
        <p:nvSpPr>
          <p:cNvPr id="5" name="Tijdelijke aanduiding voor tekst 3">
            <a:extLst>
              <a:ext uri="{FF2B5EF4-FFF2-40B4-BE49-F238E27FC236}">
                <a16:creationId xmlns:a16="http://schemas.microsoft.com/office/drawing/2014/main" id="{71979285-4AA4-2518-4F27-1CF2E76CC73B}"/>
              </a:ext>
            </a:extLst>
          </p:cNvPr>
          <p:cNvSpPr>
            <a:spLocks noGrp="1"/>
          </p:cNvSpPr>
          <p:nvPr>
            <p:ph type="body" sz="quarter" idx="11"/>
          </p:nvPr>
        </p:nvSpPr>
        <p:spPr>
          <a:xfrm>
            <a:off x="1517780" y="2423011"/>
            <a:ext cx="12573358" cy="7642225"/>
          </a:xfrm>
        </p:spPr>
        <p:txBody>
          <a:bodyPr>
            <a:noAutofit/>
          </a:bodyPr>
          <a:lstStyle/>
          <a:p>
            <a:pPr marL="571500" indent="-571500">
              <a:buFontTx/>
              <a:buChar char="-"/>
            </a:pPr>
            <a:r>
              <a:rPr lang="en-US" sz="3200">
                <a:latin typeface="Avenir Book" panose="02000503020000020003"/>
              </a:rPr>
              <a:t>Introduction to presenters​</a:t>
            </a:r>
          </a:p>
          <a:p>
            <a:pPr marL="571500" indent="-571500">
              <a:buFontTx/>
              <a:buChar char="-"/>
            </a:pPr>
            <a:endParaRPr lang="en-US" sz="3200">
              <a:latin typeface="Avenir Book" panose="02000503020000020003"/>
            </a:endParaRPr>
          </a:p>
          <a:p>
            <a:pPr marL="571500" indent="-571500">
              <a:buFontTx/>
              <a:buChar char="-"/>
            </a:pPr>
            <a:r>
              <a:rPr lang="en-US" sz="3200">
                <a:latin typeface="Avenir Book" panose="02000503020000020003"/>
              </a:rPr>
              <a:t>Research ethics review: the institutional perspective​</a:t>
            </a:r>
          </a:p>
          <a:p>
            <a:pPr marL="571500" indent="-571500">
              <a:buFontTx/>
              <a:buChar char="-"/>
            </a:pPr>
            <a:endParaRPr lang="en-US" sz="3200">
              <a:latin typeface="Avenir Book" panose="02000503020000020003"/>
            </a:endParaRPr>
          </a:p>
          <a:p>
            <a:pPr marL="571500" indent="-571500">
              <a:buFontTx/>
              <a:buChar char="-"/>
            </a:pPr>
            <a:r>
              <a:rPr lang="en-US" sz="3200">
                <a:latin typeface="Avenir Book" panose="02000503020000020003"/>
              </a:rPr>
              <a:t>Case study​</a:t>
            </a:r>
          </a:p>
          <a:p>
            <a:pPr marL="571500" indent="-571500">
              <a:buFontTx/>
              <a:buChar char="-"/>
            </a:pPr>
            <a:endParaRPr lang="en-US" sz="3200">
              <a:latin typeface="Avenir Book" panose="02000503020000020003"/>
            </a:endParaRPr>
          </a:p>
          <a:p>
            <a:pPr marL="571500" indent="-571500">
              <a:buFontTx/>
              <a:buChar char="-"/>
            </a:pPr>
            <a:r>
              <a:rPr lang="en-US" sz="3200">
                <a:latin typeface="Avenir Book" panose="02000503020000020003"/>
              </a:rPr>
              <a:t>Takeaways</a:t>
            </a:r>
            <a:endParaRPr lang="en-GB" sz="3200">
              <a:latin typeface="Avenir Book" panose="02000503020000020003"/>
            </a:endParaRPr>
          </a:p>
        </p:txBody>
      </p:sp>
    </p:spTree>
    <p:extLst>
      <p:ext uri="{BB962C8B-B14F-4D97-AF65-F5344CB8AC3E}">
        <p14:creationId xmlns:p14="http://schemas.microsoft.com/office/powerpoint/2010/main" val="3562304059"/>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ED3A7B-C561-661A-E97F-D860B848F25E}"/>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3581C359-73A7-87B5-9DBA-753D7B28E5D0}"/>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CE1CEE45-3F03-24F7-AC1B-1A0FE2B83112}"/>
              </a:ext>
            </a:extLst>
          </p:cNvPr>
          <p:cNvSpPr>
            <a:spLocks noGrp="1"/>
          </p:cNvSpPr>
          <p:nvPr>
            <p:ph type="body" sz="quarter" idx="10"/>
          </p:nvPr>
        </p:nvSpPr>
        <p:spPr>
          <a:xfrm>
            <a:off x="1551815" y="1139091"/>
            <a:ext cx="11605229" cy="914400"/>
          </a:xfrm>
        </p:spPr>
        <p:txBody>
          <a:bodyPr>
            <a:normAutofit/>
          </a:bodyPr>
          <a:lstStyle/>
          <a:p>
            <a:r>
              <a:rPr lang="en-GB"/>
              <a:t>Introductions</a:t>
            </a:r>
          </a:p>
        </p:txBody>
      </p:sp>
      <p:sp>
        <p:nvSpPr>
          <p:cNvPr id="5" name="Tijdelijke aanduiding voor tekst 3">
            <a:extLst>
              <a:ext uri="{FF2B5EF4-FFF2-40B4-BE49-F238E27FC236}">
                <a16:creationId xmlns:a16="http://schemas.microsoft.com/office/drawing/2014/main" id="{CEB196B6-5318-4B12-F418-AB550AF5131F}"/>
              </a:ext>
            </a:extLst>
          </p:cNvPr>
          <p:cNvSpPr>
            <a:spLocks noGrp="1"/>
          </p:cNvSpPr>
          <p:nvPr>
            <p:ph type="body" sz="quarter" idx="11"/>
          </p:nvPr>
        </p:nvSpPr>
        <p:spPr>
          <a:xfrm>
            <a:off x="1517780" y="2423011"/>
            <a:ext cx="12573358" cy="7642225"/>
          </a:xfrm>
        </p:spPr>
        <p:txBody>
          <a:bodyPr lIns="91440" tIns="45720" rIns="91440" bIns="45720" anchor="t">
            <a:noAutofit/>
          </a:bodyPr>
          <a:lstStyle/>
          <a:p>
            <a:r>
              <a:rPr lang="en-US" sz="3200" b="1">
                <a:latin typeface="Avenir Book" panose="02000503020000020003"/>
              </a:rPr>
              <a:t>Tijs Gelens​ - </a:t>
            </a:r>
            <a:r>
              <a:rPr lang="en-US" sz="3200" b="1" i="1">
                <a:latin typeface="Avenir Book" panose="02000503020000020003"/>
              </a:rPr>
              <a:t>Coordinator Research Ethics Review</a:t>
            </a:r>
          </a:p>
          <a:p>
            <a:r>
              <a:rPr lang="en-US" sz="3200">
                <a:latin typeface="Avenir Book" panose="02000503020000020003"/>
              </a:rPr>
              <a:t>-    Ethics review policy and processes at EUR​</a:t>
            </a:r>
          </a:p>
          <a:p>
            <a:pPr marL="571500" indent="-571500">
              <a:buFontTx/>
              <a:buChar char="-"/>
            </a:pPr>
            <a:r>
              <a:rPr lang="en-US" sz="3200">
                <a:latin typeface="Avenir Book" panose="02000503020000020003"/>
              </a:rPr>
              <a:t>Background in history and religious studies​</a:t>
            </a:r>
          </a:p>
          <a:p>
            <a:pPr marL="571500" indent="-571500">
              <a:buFontTx/>
              <a:buChar char="-"/>
            </a:pPr>
            <a:endParaRPr lang="en-US" sz="3200">
              <a:latin typeface="Avenir Book" panose="02000503020000020003"/>
            </a:endParaRPr>
          </a:p>
          <a:p>
            <a:endParaRPr lang="en-US" sz="3200">
              <a:latin typeface="Avenir Book" panose="02000503020000020003"/>
            </a:endParaRPr>
          </a:p>
          <a:p>
            <a:endParaRPr lang="en-US" sz="3200">
              <a:latin typeface="Avenir Book" panose="02000503020000020003"/>
            </a:endParaRPr>
          </a:p>
          <a:p>
            <a:r>
              <a:rPr lang="en-US" sz="3200" b="1">
                <a:latin typeface="Avenir Book" panose="02000503020000020003"/>
              </a:rPr>
              <a:t>Jing-Yi Magraw – </a:t>
            </a:r>
            <a:r>
              <a:rPr lang="en-US" sz="3200" b="1" i="1">
                <a:latin typeface="Avenir Book" panose="02000503020000020003"/>
              </a:rPr>
              <a:t>Research Ethics Facilitator</a:t>
            </a:r>
          </a:p>
          <a:p>
            <a:pPr marL="457200" indent="-457200">
              <a:buFontTx/>
              <a:buChar char="-"/>
            </a:pPr>
            <a:r>
              <a:rPr lang="en-US" sz="3200">
                <a:latin typeface="Avenir Book" panose="02000503020000020003"/>
              </a:rPr>
              <a:t>Supporting the ethics review process at EUR​</a:t>
            </a:r>
          </a:p>
          <a:p>
            <a:pPr marL="457200" indent="-457200">
              <a:buFontTx/>
              <a:buChar char="-"/>
            </a:pPr>
            <a:r>
              <a:rPr lang="en-US" sz="3200">
                <a:latin typeface="Avenir Book" panose="02000503020000020003"/>
              </a:rPr>
              <a:t>Religious studies, with a focus on law</a:t>
            </a:r>
          </a:p>
          <a:p>
            <a:endParaRPr lang="en-GB" sz="3200">
              <a:latin typeface="Avenir Book" panose="02000503020000020003"/>
            </a:endParaRPr>
          </a:p>
          <a:p>
            <a:endParaRPr lang="en-GB" sz="3200" b="1">
              <a:latin typeface="Avenir Book" panose="02000503020000020003"/>
            </a:endParaRPr>
          </a:p>
          <a:p>
            <a:r>
              <a:rPr lang="en-GB" sz="3200" b="1">
                <a:latin typeface="Avenir Book" panose="02000503020000020003"/>
              </a:rPr>
              <a:t>Why addressing uncertainty?</a:t>
            </a:r>
          </a:p>
          <a:p>
            <a:pPr marL="457200" indent="-457200">
              <a:buFontTx/>
              <a:buChar char="-"/>
            </a:pPr>
            <a:r>
              <a:rPr lang="en-GB" sz="3200">
                <a:latin typeface="Avenir Book" panose="02000503020000020003"/>
              </a:rPr>
              <a:t>Researchers (including supervisors) have expressed doubts and/or concerns about how to formulate uncertainty about plans in an ethics application </a:t>
            </a:r>
          </a:p>
        </p:txBody>
      </p:sp>
    </p:spTree>
    <p:extLst>
      <p:ext uri="{BB962C8B-B14F-4D97-AF65-F5344CB8AC3E}">
        <p14:creationId xmlns:p14="http://schemas.microsoft.com/office/powerpoint/2010/main" val="3432077584"/>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6AFFDD-572A-3138-6C59-76D05D258F84}"/>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D1E741AD-31FB-1DF9-DC76-DCA12D35E13B}"/>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873E9F8E-3A86-93B3-E239-697A72767F1A}"/>
              </a:ext>
            </a:extLst>
          </p:cNvPr>
          <p:cNvSpPr>
            <a:spLocks noGrp="1"/>
          </p:cNvSpPr>
          <p:nvPr>
            <p:ph type="body" sz="quarter" idx="10"/>
          </p:nvPr>
        </p:nvSpPr>
        <p:spPr>
          <a:xfrm>
            <a:off x="1551815" y="1139091"/>
            <a:ext cx="11605229" cy="914400"/>
          </a:xfrm>
        </p:spPr>
        <p:txBody>
          <a:bodyPr>
            <a:normAutofit/>
          </a:bodyPr>
          <a:lstStyle/>
          <a:p>
            <a:r>
              <a:rPr lang="en-GB"/>
              <a:t>The Institutional Perspective</a:t>
            </a:r>
          </a:p>
        </p:txBody>
      </p:sp>
      <p:sp>
        <p:nvSpPr>
          <p:cNvPr id="5" name="Tijdelijke aanduiding voor tekst 3">
            <a:extLst>
              <a:ext uri="{FF2B5EF4-FFF2-40B4-BE49-F238E27FC236}">
                <a16:creationId xmlns:a16="http://schemas.microsoft.com/office/drawing/2014/main" id="{F810E313-E810-5EBB-8508-B3411946E66D}"/>
              </a:ext>
            </a:extLst>
          </p:cNvPr>
          <p:cNvSpPr>
            <a:spLocks noGrp="1"/>
          </p:cNvSpPr>
          <p:nvPr>
            <p:ph type="body" sz="quarter" idx="11"/>
          </p:nvPr>
        </p:nvSpPr>
        <p:spPr>
          <a:xfrm>
            <a:off x="1517780" y="2423011"/>
            <a:ext cx="12573358" cy="7642225"/>
          </a:xfrm>
        </p:spPr>
        <p:txBody>
          <a:bodyPr>
            <a:noAutofit/>
          </a:bodyPr>
          <a:lstStyle/>
          <a:p>
            <a:r>
              <a:rPr lang="en-US" sz="3200">
                <a:latin typeface="Avenir Book" panose="02000503020000020003"/>
              </a:rPr>
              <a:t>Awareness of research ethics​</a:t>
            </a:r>
          </a:p>
          <a:p>
            <a:pPr marL="457200" indent="-457200">
              <a:buFontTx/>
              <a:buChar char="-"/>
            </a:pPr>
            <a:r>
              <a:rPr lang="en-US" sz="3200">
                <a:latin typeface="Avenir Book" panose="02000503020000020003"/>
              </a:rPr>
              <a:t>Fundamental principles of research ethics: Nuremberg Code, Helsinki Declaration, Belmont Report​</a:t>
            </a:r>
          </a:p>
          <a:p>
            <a:pPr marL="457200" indent="-457200">
              <a:buFontTx/>
              <a:buChar char="-"/>
            </a:pPr>
            <a:r>
              <a:rPr lang="en-US" sz="3200">
                <a:latin typeface="Avenir Book" panose="02000503020000020003"/>
              </a:rPr>
              <a:t>Mainly grounded in biomedical research​</a:t>
            </a:r>
          </a:p>
          <a:p>
            <a:pPr marL="457200" indent="-457200">
              <a:buFontTx/>
              <a:buChar char="-"/>
            </a:pPr>
            <a:r>
              <a:rPr lang="en-US" sz="3200">
                <a:latin typeface="Avenir Book" panose="02000503020000020003"/>
              </a:rPr>
              <a:t>Ethics less formalized in other disciplines</a:t>
            </a:r>
          </a:p>
          <a:p>
            <a:endParaRPr lang="en-US" sz="3200">
              <a:latin typeface="Avenir Book" panose="02000503020000020003"/>
            </a:endParaRPr>
          </a:p>
          <a:p>
            <a:endParaRPr lang="en-US" sz="3200">
              <a:latin typeface="Avenir Book" panose="02000503020000020003"/>
            </a:endParaRPr>
          </a:p>
          <a:p>
            <a:r>
              <a:rPr lang="en-US" sz="3200">
                <a:latin typeface="Avenir Book" panose="02000503020000020003"/>
              </a:rPr>
              <a:t>Need for formal processes​</a:t>
            </a:r>
          </a:p>
          <a:p>
            <a:pPr marL="457200" indent="-457200">
              <a:buFontTx/>
              <a:buChar char="-"/>
            </a:pPr>
            <a:r>
              <a:rPr lang="en-US" sz="3200">
                <a:latin typeface="Avenir Book" panose="02000503020000020003"/>
              </a:rPr>
              <a:t>The European Code of Conduct for Research Integrity (2010)​</a:t>
            </a:r>
          </a:p>
          <a:p>
            <a:pPr marL="457200" indent="-457200">
              <a:buFontTx/>
              <a:buChar char="-"/>
            </a:pPr>
            <a:r>
              <a:rPr lang="en-US" sz="3200">
                <a:latin typeface="Avenir Book" panose="02000503020000020003"/>
              </a:rPr>
              <a:t>The Netherlands Code of Conduct for Research Integrity (2018) - Duties of Care​</a:t>
            </a:r>
          </a:p>
          <a:p>
            <a:pPr marL="457200" indent="-457200">
              <a:buFontTx/>
              <a:buChar char="-"/>
            </a:pPr>
            <a:r>
              <a:rPr lang="en-US" sz="3200">
                <a:latin typeface="Avenir Book" panose="02000503020000020003"/>
              </a:rPr>
              <a:t>GDPR (2016)​</a:t>
            </a:r>
          </a:p>
          <a:p>
            <a:pPr marL="457200" indent="-457200">
              <a:buFontTx/>
              <a:buChar char="-"/>
            </a:pPr>
            <a:r>
              <a:rPr lang="en-US" sz="3200">
                <a:latin typeface="Avenir Book" panose="02000503020000020003"/>
              </a:rPr>
              <a:t>Journals and funder requirements</a:t>
            </a:r>
            <a:endParaRPr lang="en-GB" sz="3200">
              <a:latin typeface="Avenir Book" panose="02000503020000020003"/>
            </a:endParaRPr>
          </a:p>
        </p:txBody>
      </p:sp>
    </p:spTree>
    <p:extLst>
      <p:ext uri="{BB962C8B-B14F-4D97-AF65-F5344CB8AC3E}">
        <p14:creationId xmlns:p14="http://schemas.microsoft.com/office/powerpoint/2010/main" val="1037857973"/>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id="{DB328D65-E564-1B73-361D-DFB4ACED74C7}"/>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94E68B8B-EA01-73B9-7AF9-8D96F67FA0A4}"/>
              </a:ext>
            </a:extLst>
          </p:cNvPr>
          <p:cNvSpPr>
            <a:spLocks noGrp="1"/>
          </p:cNvSpPr>
          <p:nvPr>
            <p:ph type="body" sz="quarter" idx="10"/>
          </p:nvPr>
        </p:nvSpPr>
        <p:spPr>
          <a:xfrm>
            <a:off x="1551815" y="1139091"/>
            <a:ext cx="11605229" cy="914400"/>
          </a:xfrm>
        </p:spPr>
        <p:txBody>
          <a:bodyPr>
            <a:normAutofit/>
          </a:bodyPr>
          <a:lstStyle/>
          <a:p>
            <a:r>
              <a:rPr lang="en-GB"/>
              <a:t>The Why of Today</a:t>
            </a:r>
          </a:p>
        </p:txBody>
      </p:sp>
      <p:sp>
        <p:nvSpPr>
          <p:cNvPr id="5" name="Tijdelijke aanduiding voor tekst 3">
            <a:extLst>
              <a:ext uri="{FF2B5EF4-FFF2-40B4-BE49-F238E27FC236}">
                <a16:creationId xmlns:a16="http://schemas.microsoft.com/office/drawing/2014/main" id="{B82A2997-22AB-C2A1-550E-2AC0191F816C}"/>
              </a:ext>
            </a:extLst>
          </p:cNvPr>
          <p:cNvSpPr>
            <a:spLocks noGrp="1"/>
          </p:cNvSpPr>
          <p:nvPr>
            <p:ph type="body" sz="quarter" idx="11"/>
          </p:nvPr>
        </p:nvSpPr>
        <p:spPr>
          <a:xfrm>
            <a:off x="1546219" y="2991786"/>
            <a:ext cx="12573358" cy="7642225"/>
          </a:xfrm>
        </p:spPr>
        <p:txBody>
          <a:bodyPr lIns="91440" tIns="45720" rIns="91440" bIns="45720" anchor="t">
            <a:noAutofit/>
          </a:bodyPr>
          <a:lstStyle/>
          <a:p>
            <a:endParaRPr lang="en-GB" sz="6000">
              <a:latin typeface="Avenir Light"/>
            </a:endParaRPr>
          </a:p>
          <a:p>
            <a:pPr marL="571500" indent="-571500">
              <a:buFont typeface="Arial"/>
              <a:buChar char="•"/>
            </a:pPr>
            <a:r>
              <a:rPr lang="en-GB" sz="4800">
                <a:latin typeface="Avenir Light"/>
              </a:rPr>
              <a:t>To what degree can we implement CARE?</a:t>
            </a:r>
            <a:endParaRPr lang="en-GB" sz="6000"/>
          </a:p>
          <a:p>
            <a:pPr marL="571500" indent="-571500">
              <a:buFont typeface="Arial"/>
              <a:buChar char="•"/>
            </a:pPr>
            <a:endParaRPr lang="en-GB" sz="4800">
              <a:latin typeface="Avenir Light"/>
            </a:endParaRPr>
          </a:p>
          <a:p>
            <a:pPr marL="571500" indent="-571500">
              <a:buFont typeface="Arial"/>
              <a:buChar char="•"/>
            </a:pPr>
            <a:r>
              <a:rPr lang="en-GB" sz="4800">
                <a:latin typeface="Avenir Light"/>
              </a:rPr>
              <a:t>Sharing</a:t>
            </a:r>
          </a:p>
          <a:p>
            <a:pPr marL="1790700" lvl="1">
              <a:buFont typeface="Courier New"/>
              <a:buChar char="o"/>
            </a:pPr>
            <a:r>
              <a:rPr lang="en-GB">
                <a:solidFill>
                  <a:srgbClr val="1B3C57"/>
                </a:solidFill>
                <a:latin typeface="Avenir Light"/>
              </a:rPr>
              <a:t>Opening the research data cycle</a:t>
            </a:r>
          </a:p>
          <a:p>
            <a:pPr marL="1790700" lvl="1">
              <a:buFont typeface="Courier New"/>
              <a:buChar char="o"/>
            </a:pPr>
            <a:r>
              <a:rPr lang="en-GB">
                <a:solidFill>
                  <a:srgbClr val="1B3C57"/>
                </a:solidFill>
                <a:latin typeface="Avenir Light"/>
              </a:rPr>
              <a:t>Enabling co-stewardship of research data</a:t>
            </a:r>
          </a:p>
          <a:p>
            <a:pPr marL="571500" indent="-571500">
              <a:buFont typeface="Arial"/>
              <a:buChar char="•"/>
            </a:pPr>
            <a:endParaRPr lang="en-GB" sz="4800">
              <a:latin typeface="Avenir Light"/>
            </a:endParaRPr>
          </a:p>
          <a:p>
            <a:pPr marL="571500" indent="-571500">
              <a:buFont typeface="Arial"/>
              <a:buChar char="•"/>
            </a:pPr>
            <a:endParaRPr lang="en-GB" sz="4800">
              <a:latin typeface="Avenir Light"/>
            </a:endParaRPr>
          </a:p>
        </p:txBody>
      </p:sp>
    </p:spTree>
    <p:extLst>
      <p:ext uri="{BB962C8B-B14F-4D97-AF65-F5344CB8AC3E}">
        <p14:creationId xmlns:p14="http://schemas.microsoft.com/office/powerpoint/2010/main" val="69811099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95152-9DD7-12FF-39BF-56133C5B2B58}"/>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914B72F7-96C8-1139-7B47-95DE3252CC50}"/>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71A6AC55-EA93-2C8F-95E3-C0DC5B7EE13F}"/>
              </a:ext>
            </a:extLst>
          </p:cNvPr>
          <p:cNvSpPr>
            <a:spLocks noGrp="1"/>
          </p:cNvSpPr>
          <p:nvPr>
            <p:ph type="body" sz="quarter" idx="10"/>
          </p:nvPr>
        </p:nvSpPr>
        <p:spPr>
          <a:xfrm>
            <a:off x="1551815" y="1139091"/>
            <a:ext cx="11605229" cy="914400"/>
          </a:xfrm>
        </p:spPr>
        <p:txBody>
          <a:bodyPr>
            <a:normAutofit/>
          </a:bodyPr>
          <a:lstStyle/>
          <a:p>
            <a:r>
              <a:rPr lang="en-GB"/>
              <a:t>The Institutional Perspective</a:t>
            </a:r>
          </a:p>
        </p:txBody>
      </p:sp>
      <p:sp>
        <p:nvSpPr>
          <p:cNvPr id="5" name="Tijdelijke aanduiding voor tekst 3">
            <a:extLst>
              <a:ext uri="{FF2B5EF4-FFF2-40B4-BE49-F238E27FC236}">
                <a16:creationId xmlns:a16="http://schemas.microsoft.com/office/drawing/2014/main" id="{F23BB67B-7D04-ABCB-0055-39C684155033}"/>
              </a:ext>
            </a:extLst>
          </p:cNvPr>
          <p:cNvSpPr>
            <a:spLocks noGrp="1"/>
          </p:cNvSpPr>
          <p:nvPr>
            <p:ph type="body" sz="quarter" idx="11"/>
          </p:nvPr>
        </p:nvSpPr>
        <p:spPr>
          <a:xfrm>
            <a:off x="1517780" y="2423011"/>
            <a:ext cx="12573358" cy="7642225"/>
          </a:xfrm>
        </p:spPr>
        <p:txBody>
          <a:bodyPr>
            <a:noAutofit/>
          </a:bodyPr>
          <a:lstStyle/>
          <a:p>
            <a:r>
              <a:rPr lang="en-US" sz="3200">
                <a:latin typeface="Avenir Book" panose="02000503020000020003"/>
              </a:rPr>
              <a:t>What do we (the institution) need to have in place?​</a:t>
            </a:r>
          </a:p>
          <a:p>
            <a:pPr marL="457200" indent="-457200">
              <a:buFontTx/>
              <a:buChar char="-"/>
            </a:pPr>
            <a:r>
              <a:rPr lang="en-US" sz="3200">
                <a:latin typeface="Avenir Book" panose="02000503020000020003"/>
              </a:rPr>
              <a:t>A review process that is structured and systematic​</a:t>
            </a:r>
          </a:p>
          <a:p>
            <a:pPr marL="457200" indent="-457200">
              <a:buFontTx/>
              <a:buChar char="-"/>
            </a:pPr>
            <a:r>
              <a:rPr lang="en-US" sz="3200">
                <a:latin typeface="Avenir Book" panose="02000503020000020003"/>
              </a:rPr>
              <a:t>Based on available models, i.e., from bioethics​</a:t>
            </a:r>
          </a:p>
          <a:p>
            <a:endParaRPr lang="en-US" sz="3200">
              <a:latin typeface="Avenir Book" panose="02000503020000020003"/>
            </a:endParaRPr>
          </a:p>
          <a:p>
            <a:r>
              <a:rPr lang="en-US" sz="3200">
                <a:latin typeface="Avenir Book" panose="02000503020000020003"/>
              </a:rPr>
              <a:t>Challenges​</a:t>
            </a:r>
          </a:p>
          <a:p>
            <a:pPr marL="457200" indent="-457200">
              <a:buFontTx/>
              <a:buChar char="-"/>
            </a:pPr>
            <a:r>
              <a:rPr lang="en-US" sz="3200">
                <a:latin typeface="Avenir Book" panose="02000503020000020003"/>
              </a:rPr>
              <a:t>Rigid process​</a:t>
            </a:r>
          </a:p>
          <a:p>
            <a:pPr marL="457200" indent="-457200">
              <a:buFontTx/>
              <a:buChar char="-"/>
            </a:pPr>
            <a:r>
              <a:rPr lang="en-US" sz="3200">
                <a:latin typeface="Avenir Book" panose="02000503020000020003"/>
              </a:rPr>
              <a:t>Little reflection during fieldwork​</a:t>
            </a:r>
          </a:p>
          <a:p>
            <a:pPr marL="457200" indent="-457200">
              <a:buFontTx/>
              <a:buChar char="-"/>
            </a:pPr>
            <a:r>
              <a:rPr lang="en-US" sz="3200">
                <a:latin typeface="Avenir Book" panose="02000503020000020003"/>
              </a:rPr>
              <a:t>Ethics of data</a:t>
            </a:r>
          </a:p>
          <a:p>
            <a:pPr marL="457200" indent="-457200">
              <a:buFontTx/>
              <a:buChar char="-"/>
            </a:pPr>
            <a:r>
              <a:rPr lang="en-US" sz="3200">
                <a:latin typeface="Avenir Book" panose="02000503020000020003"/>
              </a:rPr>
              <a:t>Address uncertainty in applications</a:t>
            </a:r>
          </a:p>
          <a:p>
            <a:endParaRPr lang="en-US" sz="3200">
              <a:latin typeface="Avenir Book" panose="02000503020000020003"/>
            </a:endParaRPr>
          </a:p>
          <a:p>
            <a:r>
              <a:rPr lang="en-US" sz="3200">
                <a:latin typeface="Avenir Book" panose="02000503020000020003"/>
              </a:rPr>
              <a:t>How to navigate uncertainty in the ethics review process?</a:t>
            </a:r>
            <a:endParaRPr lang="en-GB" sz="3200">
              <a:latin typeface="Avenir Book" panose="02000503020000020003"/>
            </a:endParaRPr>
          </a:p>
        </p:txBody>
      </p:sp>
    </p:spTree>
    <p:extLst>
      <p:ext uri="{BB962C8B-B14F-4D97-AF65-F5344CB8AC3E}">
        <p14:creationId xmlns:p14="http://schemas.microsoft.com/office/powerpoint/2010/main" val="3099371228"/>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CB8C31-2F3C-923C-1536-20977F9893EA}"/>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17DF8516-7829-8DAE-71A6-30D8E830DF46}"/>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E164A050-0758-B3E1-17BD-2DF0A8D305C3}"/>
              </a:ext>
            </a:extLst>
          </p:cNvPr>
          <p:cNvSpPr>
            <a:spLocks noGrp="1"/>
          </p:cNvSpPr>
          <p:nvPr>
            <p:ph type="body" sz="quarter" idx="10"/>
          </p:nvPr>
        </p:nvSpPr>
        <p:spPr>
          <a:xfrm>
            <a:off x="1551815" y="1139091"/>
            <a:ext cx="11605229" cy="914400"/>
          </a:xfrm>
        </p:spPr>
        <p:txBody>
          <a:bodyPr>
            <a:normAutofit/>
          </a:bodyPr>
          <a:lstStyle/>
          <a:p>
            <a:r>
              <a:rPr lang="en-GB"/>
              <a:t>Addressing Uncertainty</a:t>
            </a:r>
          </a:p>
        </p:txBody>
      </p:sp>
      <p:sp>
        <p:nvSpPr>
          <p:cNvPr id="5" name="Tijdelijke aanduiding voor tekst 3">
            <a:extLst>
              <a:ext uri="{FF2B5EF4-FFF2-40B4-BE49-F238E27FC236}">
                <a16:creationId xmlns:a16="http://schemas.microsoft.com/office/drawing/2014/main" id="{AAB26802-C81F-8EC3-6547-4A2C5DD373C3}"/>
              </a:ext>
            </a:extLst>
          </p:cNvPr>
          <p:cNvSpPr>
            <a:spLocks noGrp="1"/>
          </p:cNvSpPr>
          <p:nvPr>
            <p:ph type="body" sz="quarter" idx="11"/>
          </p:nvPr>
        </p:nvSpPr>
        <p:spPr>
          <a:xfrm>
            <a:off x="1517780" y="2423011"/>
            <a:ext cx="12573358" cy="4650649"/>
          </a:xfrm>
        </p:spPr>
        <p:txBody>
          <a:bodyPr lIns="91440" tIns="45720" rIns="91440" bIns="45720" anchor="t">
            <a:noAutofit/>
          </a:bodyPr>
          <a:lstStyle/>
          <a:p>
            <a:r>
              <a:rPr lang="en-US" sz="3200">
                <a:latin typeface="Avenir Book" panose="02000503020000020003"/>
              </a:rPr>
              <a:t>How do you prepare an ethics application for research that will inevitably shift in response to the situation in the field?​</a:t>
            </a:r>
          </a:p>
          <a:p>
            <a:endParaRPr lang="en-US" sz="3200">
              <a:latin typeface="Avenir Book" panose="02000503020000020003"/>
            </a:endParaRPr>
          </a:p>
          <a:p>
            <a:r>
              <a:rPr lang="en-US" sz="3200">
                <a:latin typeface="Avenir Book" panose="02000503020000020003"/>
              </a:rPr>
              <a:t>How can you prepare your application if you have not yet confirmed all the details for your research?​</a:t>
            </a:r>
          </a:p>
          <a:p>
            <a:endParaRPr lang="en-US" sz="3200">
              <a:latin typeface="Avenir Book" panose="02000503020000020003"/>
            </a:endParaRPr>
          </a:p>
          <a:p>
            <a:r>
              <a:rPr lang="en-US" sz="3200">
                <a:latin typeface="Avenir Book" panose="02000503020000020003"/>
              </a:rPr>
              <a:t>How can you incorporate the CARE principles in your ethics application?</a:t>
            </a:r>
          </a:p>
          <a:p>
            <a:endParaRPr lang="en-US" sz="3200">
              <a:latin typeface="Avenir Book" panose="02000503020000020003"/>
            </a:endParaRPr>
          </a:p>
          <a:p>
            <a:endParaRPr lang="en-US" sz="3200">
              <a:latin typeface="Avenir Book" panose="02000503020000020003"/>
            </a:endParaRPr>
          </a:p>
          <a:p>
            <a:r>
              <a:rPr lang="en-US" sz="3200" b="1">
                <a:latin typeface="Avenir Book" panose="02000503020000020003"/>
              </a:rPr>
              <a:t>Collective Benefit:</a:t>
            </a:r>
          </a:p>
          <a:p>
            <a:pPr marL="457200" indent="-457200">
              <a:buFontTx/>
              <a:buChar char="-"/>
            </a:pPr>
            <a:r>
              <a:rPr lang="en-US" sz="3200">
                <a:latin typeface="Avenir Book" panose="02000503020000020003"/>
              </a:rPr>
              <a:t>How can participants benefit from the research conducted?</a:t>
            </a:r>
          </a:p>
          <a:p>
            <a:pPr marL="457200" indent="-457200">
              <a:buFontTx/>
              <a:buChar char="-"/>
            </a:pPr>
            <a:r>
              <a:rPr lang="en-US" sz="3200">
                <a:latin typeface="Avenir Book" panose="02000503020000020003"/>
              </a:rPr>
              <a:t>Is the research team able to provide non-research related benefits to the community?</a:t>
            </a:r>
            <a:endParaRPr lang="en-GB" sz="3200">
              <a:latin typeface="Avenir Book" panose="02000503020000020003"/>
            </a:endParaRPr>
          </a:p>
        </p:txBody>
      </p:sp>
    </p:spTree>
    <p:extLst>
      <p:ext uri="{BB962C8B-B14F-4D97-AF65-F5344CB8AC3E}">
        <p14:creationId xmlns:p14="http://schemas.microsoft.com/office/powerpoint/2010/main" val="1456349653"/>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DF6BD9-E602-51BB-CA55-50B4A037B4D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F5B2A323-19AF-BE01-9F64-E3D39A5358B2}"/>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A7125D13-892E-C524-021B-D5612D8B7C6E}"/>
              </a:ext>
            </a:extLst>
          </p:cNvPr>
          <p:cNvSpPr>
            <a:spLocks noGrp="1"/>
          </p:cNvSpPr>
          <p:nvPr>
            <p:ph type="body" sz="quarter" idx="10"/>
          </p:nvPr>
        </p:nvSpPr>
        <p:spPr/>
        <p:txBody>
          <a:bodyPr/>
          <a:lstStyle/>
          <a:p>
            <a:r>
              <a:rPr lang="en-GB"/>
              <a:t>Ethics Application Case Study </a:t>
            </a:r>
          </a:p>
        </p:txBody>
      </p:sp>
      <p:sp>
        <p:nvSpPr>
          <p:cNvPr id="4" name="Tijdelijke aanduiding voor tekst 3">
            <a:extLst>
              <a:ext uri="{FF2B5EF4-FFF2-40B4-BE49-F238E27FC236}">
                <a16:creationId xmlns:a16="http://schemas.microsoft.com/office/drawing/2014/main" id="{9D74BAC2-2060-DEF1-A70B-10C91CC01FBB}"/>
              </a:ext>
            </a:extLst>
          </p:cNvPr>
          <p:cNvSpPr>
            <a:spLocks noGrp="1"/>
          </p:cNvSpPr>
          <p:nvPr>
            <p:ph type="body" sz="quarter" idx="11"/>
          </p:nvPr>
        </p:nvSpPr>
        <p:spPr>
          <a:xfrm>
            <a:off x="1551815" y="2440265"/>
            <a:ext cx="10456155" cy="914400"/>
          </a:xfrm>
        </p:spPr>
        <p:txBody>
          <a:bodyPr/>
          <a:lstStyle/>
          <a:p>
            <a:r>
              <a:rPr lang="en-GB" sz="3200">
                <a:latin typeface="Avenir Book" panose="02000503020000020003"/>
              </a:rPr>
              <a:t>2024 ISS ethics application from Stephan Bauman</a:t>
            </a:r>
          </a:p>
          <a:p>
            <a:r>
              <a:rPr lang="en-GB" sz="2800">
                <a:latin typeface="Avenir Book" panose="02000503020000020003"/>
              </a:rPr>
              <a:t>- Note that different ethics committees may have different requirements</a:t>
            </a:r>
          </a:p>
          <a:p>
            <a:endParaRPr lang="en-GB" sz="3200">
              <a:latin typeface="Avenir Book" panose="02000503020000020003"/>
            </a:endParaRPr>
          </a:p>
          <a:p>
            <a:endParaRPr lang="en-GB" sz="3200">
              <a:latin typeface="Avenir Book" panose="02000503020000020003"/>
            </a:endParaRPr>
          </a:p>
          <a:p>
            <a:endParaRPr lang="en-GB" sz="3200">
              <a:latin typeface="Avenir Book" panose="02000503020000020003"/>
            </a:endParaRPr>
          </a:p>
          <a:p>
            <a:pPr lvl="1" indent="0">
              <a:buNone/>
            </a:pPr>
            <a:endParaRPr lang="en-GB" sz="3200">
              <a:latin typeface="Avenir Book" panose="02000503020000020003"/>
            </a:endParaRPr>
          </a:p>
          <a:p>
            <a:pPr marL="1790700" lvl="1" indent="-571500">
              <a:buFontTx/>
              <a:buChar char="-"/>
            </a:pPr>
            <a:endParaRPr lang="en-GB" sz="3200">
              <a:latin typeface="Avenir Book" panose="02000503020000020003"/>
            </a:endParaRPr>
          </a:p>
          <a:p>
            <a:pPr marL="571500" indent="-571500">
              <a:buFontTx/>
              <a:buChar char="-"/>
            </a:pPr>
            <a:endParaRPr lang="en-GB" sz="3200">
              <a:latin typeface="Avenir Book" panose="02000503020000020003"/>
            </a:endParaRPr>
          </a:p>
          <a:p>
            <a:endParaRPr lang="en-GB" sz="3200">
              <a:latin typeface="Avenir Book" panose="02000503020000020003"/>
            </a:endParaRPr>
          </a:p>
        </p:txBody>
      </p:sp>
      <p:sp>
        <p:nvSpPr>
          <p:cNvPr id="7" name="Tijdelijke aanduiding voor tekst 3">
            <a:extLst>
              <a:ext uri="{FF2B5EF4-FFF2-40B4-BE49-F238E27FC236}">
                <a16:creationId xmlns:a16="http://schemas.microsoft.com/office/drawing/2014/main" id="{52EB5396-CBE4-253C-17F8-B7D62E77E4BC}"/>
              </a:ext>
            </a:extLst>
          </p:cNvPr>
          <p:cNvSpPr txBox="1">
            <a:spLocks/>
          </p:cNvSpPr>
          <p:nvPr/>
        </p:nvSpPr>
        <p:spPr>
          <a:xfrm>
            <a:off x="3174521" y="3741439"/>
            <a:ext cx="17542781" cy="5039847"/>
          </a:xfrm>
          <a:prstGeom prst="rect">
            <a:avLst/>
          </a:prstGeom>
        </p:spPr>
        <p:txBody>
          <a:bodyPr/>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endParaRPr lang="en-GB" sz="3200">
              <a:latin typeface="Avenir Book" panose="02000503020000020003"/>
            </a:endParaRPr>
          </a:p>
          <a:p>
            <a:pPr algn="ctr" hangingPunct="1"/>
            <a:r>
              <a:rPr lang="en-US">
                <a:latin typeface="Avenir Book" panose="02000503020000020003"/>
              </a:rPr>
              <a:t>"A Participatory Action Research (PAR) study with former refugees or asylees who have resettled to Western Michigan to explore processes of meaning-making related to their migration experiences. Our research journey will be shaped and led by a team of former refugees, or "New Americans", who will facilitate, within their respective communities, processes of narrative inquiry while developing and designing a curriculum for refugee resettlement agencies and other service providers."</a:t>
            </a:r>
            <a:endParaRPr lang="en-GB">
              <a:latin typeface="Avenir Book" panose="02000503020000020003"/>
            </a:endParaRPr>
          </a:p>
          <a:p>
            <a:pPr hangingPunct="1"/>
            <a:endParaRPr lang="en-GB" sz="3200">
              <a:latin typeface="Avenir Book" panose="02000503020000020003"/>
            </a:endParaRPr>
          </a:p>
          <a:p>
            <a:pPr hangingPunct="1"/>
            <a:endParaRPr lang="en-GB" sz="3200">
              <a:latin typeface="Avenir Book" panose="02000503020000020003"/>
            </a:endParaRPr>
          </a:p>
          <a:p>
            <a:pPr lvl="1" indent="0" hangingPunct="1">
              <a:buFontTx/>
              <a:buNone/>
            </a:pPr>
            <a:endParaRPr lang="en-GB" sz="3200">
              <a:latin typeface="Avenir Book" panose="02000503020000020003"/>
            </a:endParaRPr>
          </a:p>
          <a:p>
            <a:pPr marL="1790700" lvl="1" indent="-571500" hangingPunct="1">
              <a:buFontTx/>
              <a:buChar char="-"/>
            </a:pPr>
            <a:endParaRPr lang="en-GB" sz="3200">
              <a:latin typeface="Avenir Book" panose="02000503020000020003"/>
            </a:endParaRPr>
          </a:p>
          <a:p>
            <a:pPr marL="571500" indent="-571500" hangingPunct="1">
              <a:buFontTx/>
              <a:buChar char="-"/>
            </a:pPr>
            <a:endParaRPr lang="en-GB" sz="3200">
              <a:latin typeface="Avenir Book" panose="02000503020000020003"/>
            </a:endParaRPr>
          </a:p>
          <a:p>
            <a:pPr hangingPunct="1"/>
            <a:endParaRPr lang="en-GB" sz="3200">
              <a:latin typeface="Avenir Book" panose="02000503020000020003"/>
            </a:endParaRPr>
          </a:p>
        </p:txBody>
      </p:sp>
    </p:spTree>
    <p:extLst>
      <p:ext uri="{BB962C8B-B14F-4D97-AF65-F5344CB8AC3E}">
        <p14:creationId xmlns:p14="http://schemas.microsoft.com/office/powerpoint/2010/main" val="2754231401"/>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039E62-4CDC-FC0A-03F4-38796626932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0AA0A54-794A-60A8-FA33-90850A5702BA}"/>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17A6480D-9185-65F9-31DC-80913A74282C}"/>
              </a:ext>
            </a:extLst>
          </p:cNvPr>
          <p:cNvSpPr>
            <a:spLocks noGrp="1"/>
          </p:cNvSpPr>
          <p:nvPr>
            <p:ph type="body" sz="quarter" idx="10"/>
          </p:nvPr>
        </p:nvSpPr>
        <p:spPr/>
        <p:txBody>
          <a:bodyPr/>
          <a:lstStyle/>
          <a:p>
            <a:r>
              <a:rPr lang="en-GB"/>
              <a:t>Ethics Application Case Study </a:t>
            </a:r>
          </a:p>
        </p:txBody>
      </p:sp>
      <p:sp>
        <p:nvSpPr>
          <p:cNvPr id="4" name="Tijdelijke aanduiding voor tekst 3">
            <a:extLst>
              <a:ext uri="{FF2B5EF4-FFF2-40B4-BE49-F238E27FC236}">
                <a16:creationId xmlns:a16="http://schemas.microsoft.com/office/drawing/2014/main" id="{843FBDE2-2392-9B2E-99F3-A5B190B4211E}"/>
              </a:ext>
            </a:extLst>
          </p:cNvPr>
          <p:cNvSpPr>
            <a:spLocks noGrp="1"/>
          </p:cNvSpPr>
          <p:nvPr>
            <p:ph type="body" sz="quarter" idx="11"/>
          </p:nvPr>
        </p:nvSpPr>
        <p:spPr>
          <a:xfrm>
            <a:off x="1551814" y="2440265"/>
            <a:ext cx="13527159" cy="7600882"/>
          </a:xfrm>
        </p:spPr>
        <p:txBody>
          <a:bodyPr/>
          <a:lstStyle/>
          <a:p>
            <a:r>
              <a:rPr lang="en-US" sz="3200">
                <a:latin typeface="Avenir Book" panose="02000503020000020003"/>
              </a:rPr>
              <a:t>Facilitated by former refugees for former refugees (informing project design, facilitating narrative inquiry, distilling emerging themes)​</a:t>
            </a:r>
          </a:p>
          <a:p>
            <a:pPr marL="457200" indent="-457200">
              <a:buFontTx/>
              <a:buChar char="-"/>
            </a:pPr>
            <a:r>
              <a:rPr lang="en-US" sz="3200">
                <a:latin typeface="Avenir Book" panose="02000503020000020003"/>
              </a:rPr>
              <a:t>Facilitating team will be included as contributors to the research and curriculum​</a:t>
            </a:r>
          </a:p>
          <a:p>
            <a:endParaRPr lang="en-US" sz="3200">
              <a:latin typeface="Avenir Book" panose="02000503020000020003"/>
            </a:endParaRPr>
          </a:p>
          <a:p>
            <a:r>
              <a:rPr lang="en-US" sz="3200">
                <a:latin typeface="Avenir Book" panose="02000503020000020003"/>
              </a:rPr>
              <a:t>Perspectives and relationships explained ​</a:t>
            </a:r>
          </a:p>
          <a:p>
            <a:pPr marL="457200" indent="-457200">
              <a:buFontTx/>
              <a:buChar char="-"/>
            </a:pPr>
            <a:r>
              <a:rPr lang="en-US" sz="3200">
                <a:latin typeface="Avenir Book" panose="02000503020000020003"/>
              </a:rPr>
              <a:t>Stephan and Belinda (philanthropy and educational psychology | prior familiarity with the communities)​</a:t>
            </a:r>
          </a:p>
          <a:p>
            <a:pPr marL="457200" indent="-457200">
              <a:buFontTx/>
              <a:buChar char="-"/>
            </a:pPr>
            <a:r>
              <a:rPr lang="en-US" sz="3200">
                <a:latin typeface="Avenir Book" panose="02000503020000020003"/>
              </a:rPr>
              <a:t>Facilitating Team (experience of forced migration, documented, eligible to work)​</a:t>
            </a:r>
          </a:p>
          <a:p>
            <a:endParaRPr lang="en-US" sz="3200">
              <a:latin typeface="Avenir Book" panose="02000503020000020003"/>
            </a:endParaRPr>
          </a:p>
          <a:p>
            <a:r>
              <a:rPr lang="en-US" sz="3200">
                <a:latin typeface="Avenir Book" panose="02000503020000020003"/>
              </a:rPr>
              <a:t>Possibility of the creation of a curriculum to combine insights from this research and to build upon a previous curriculum which "incorporated evidence-based exercises, neuroscience, and regulation techniques to introduce former refugees to aspects of the resilience process" (p.4 research proposal)</a:t>
            </a:r>
            <a:endParaRPr lang="en-GB" sz="3200">
              <a:latin typeface="Avenir Book" panose="02000503020000020003"/>
            </a:endParaRPr>
          </a:p>
          <a:p>
            <a:endParaRPr lang="en-GB" sz="3200">
              <a:latin typeface="Avenir Book" panose="02000503020000020003"/>
            </a:endParaRPr>
          </a:p>
          <a:p>
            <a:endParaRPr lang="en-GB" sz="3200">
              <a:latin typeface="Avenir Book" panose="02000503020000020003"/>
            </a:endParaRPr>
          </a:p>
          <a:p>
            <a:pPr lvl="1" indent="0">
              <a:buNone/>
            </a:pPr>
            <a:endParaRPr lang="en-GB" sz="3200">
              <a:latin typeface="Avenir Book" panose="02000503020000020003"/>
            </a:endParaRPr>
          </a:p>
          <a:p>
            <a:pPr marL="1790700" lvl="1" indent="-571500">
              <a:buFontTx/>
              <a:buChar char="-"/>
            </a:pPr>
            <a:endParaRPr lang="en-GB" sz="3200">
              <a:latin typeface="Avenir Book" panose="02000503020000020003"/>
            </a:endParaRPr>
          </a:p>
          <a:p>
            <a:pPr marL="571500" indent="-571500">
              <a:buFontTx/>
              <a:buChar char="-"/>
            </a:pPr>
            <a:endParaRPr lang="en-GB" sz="3200">
              <a:latin typeface="Avenir Book" panose="02000503020000020003"/>
            </a:endParaRPr>
          </a:p>
          <a:p>
            <a:endParaRPr lang="en-GB" sz="3200">
              <a:latin typeface="Avenir Book" panose="02000503020000020003"/>
            </a:endParaRPr>
          </a:p>
        </p:txBody>
      </p:sp>
      <p:pic>
        <p:nvPicPr>
          <p:cNvPr id="1026" name="Picture 2">
            <a:extLst>
              <a:ext uri="{FF2B5EF4-FFF2-40B4-BE49-F238E27FC236}">
                <a16:creationId xmlns:a16="http://schemas.microsoft.com/office/drawing/2014/main" id="{97161ECE-BA79-A6B7-8780-C36B2839C3D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5691" r="21522"/>
          <a:stretch/>
        </p:blipFill>
        <p:spPr bwMode="auto">
          <a:xfrm>
            <a:off x="15701076" y="2441036"/>
            <a:ext cx="7832786" cy="8183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734719"/>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D74B1-C9A2-29FF-E77E-3B45A0AED5C4}"/>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35CCA49-6C38-A0AA-5A2E-6AB01B591CF0}"/>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89443E0B-B552-CC22-364E-C55C555CDCBA}"/>
              </a:ext>
            </a:extLst>
          </p:cNvPr>
          <p:cNvSpPr>
            <a:spLocks noGrp="1"/>
          </p:cNvSpPr>
          <p:nvPr>
            <p:ph type="body" sz="quarter" idx="10"/>
          </p:nvPr>
        </p:nvSpPr>
        <p:spPr/>
        <p:txBody>
          <a:bodyPr/>
          <a:lstStyle/>
          <a:p>
            <a:r>
              <a:rPr lang="en-GB"/>
              <a:t>Addressing Uncertainty</a:t>
            </a:r>
          </a:p>
        </p:txBody>
      </p:sp>
      <p:sp>
        <p:nvSpPr>
          <p:cNvPr id="4" name="Tijdelijke aanduiding voor tekst 3">
            <a:extLst>
              <a:ext uri="{FF2B5EF4-FFF2-40B4-BE49-F238E27FC236}">
                <a16:creationId xmlns:a16="http://schemas.microsoft.com/office/drawing/2014/main" id="{70B2898F-225A-5B3A-193D-96CDE3DBB864}"/>
              </a:ext>
            </a:extLst>
          </p:cNvPr>
          <p:cNvSpPr>
            <a:spLocks noGrp="1"/>
          </p:cNvSpPr>
          <p:nvPr>
            <p:ph type="body" sz="quarter" idx="11"/>
          </p:nvPr>
        </p:nvSpPr>
        <p:spPr>
          <a:xfrm>
            <a:off x="1551815" y="2440265"/>
            <a:ext cx="10369892" cy="7600882"/>
          </a:xfrm>
        </p:spPr>
        <p:txBody>
          <a:bodyPr/>
          <a:lstStyle/>
          <a:p>
            <a:r>
              <a:rPr lang="en-US" sz="3200">
                <a:latin typeface="Avenir Book" panose="02000503020000020003"/>
              </a:rPr>
              <a:t>Plans can be explained with acknowledgement that these may later shift​</a:t>
            </a:r>
          </a:p>
          <a:p>
            <a:endParaRPr lang="en-US" sz="3200">
              <a:latin typeface="Avenir Book" panose="02000503020000020003"/>
            </a:endParaRPr>
          </a:p>
          <a:p>
            <a:pPr marL="457200" indent="-457200">
              <a:buFontTx/>
              <a:buChar char="-"/>
            </a:pPr>
            <a:r>
              <a:rPr lang="en-US" sz="3200">
                <a:latin typeface="Avenir Book" panose="02000503020000020003"/>
              </a:rPr>
              <a:t>Uncertainty about prevailing theories (acknowledging limitations)​</a:t>
            </a:r>
          </a:p>
          <a:p>
            <a:endParaRPr lang="en-US" sz="3200">
              <a:latin typeface="Avenir Book" panose="02000503020000020003"/>
            </a:endParaRPr>
          </a:p>
          <a:p>
            <a:pPr marL="457200" indent="-457200">
              <a:buFontTx/>
              <a:buChar char="-"/>
            </a:pPr>
            <a:r>
              <a:rPr lang="en-US" sz="3200">
                <a:latin typeface="Avenir Book" panose="02000503020000020003"/>
              </a:rPr>
              <a:t>Uncertainty about who final facilitating team members will be​</a:t>
            </a:r>
          </a:p>
          <a:p>
            <a:endParaRPr lang="en-US" sz="3200">
              <a:latin typeface="Avenir Book" panose="02000503020000020003"/>
            </a:endParaRPr>
          </a:p>
          <a:p>
            <a:pPr marL="457200" indent="-457200">
              <a:buFontTx/>
              <a:buChar char="-"/>
            </a:pPr>
            <a:r>
              <a:rPr lang="en-US" sz="3200">
                <a:latin typeface="Avenir Book" panose="02000503020000020003"/>
              </a:rPr>
              <a:t>Mitigation of risks (i.e. careful selection of facilitating team to ensure diverse, inclusive group etc.)​</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endParaRPr lang="en-GB" sz="3200">
              <a:latin typeface="Avenir Book" panose="02000503020000020003"/>
            </a:endParaRPr>
          </a:p>
        </p:txBody>
      </p:sp>
      <p:sp>
        <p:nvSpPr>
          <p:cNvPr id="9" name="TextBox 1">
            <a:extLst>
              <a:ext uri="{FF2B5EF4-FFF2-40B4-BE49-F238E27FC236}">
                <a16:creationId xmlns:a16="http://schemas.microsoft.com/office/drawing/2014/main" id="{83071247-A9C8-4671-B725-308556F12314}"/>
              </a:ext>
            </a:extLst>
          </p:cNvPr>
          <p:cNvSpPr txBox="1"/>
          <p:nvPr/>
        </p:nvSpPr>
        <p:spPr>
          <a:xfrm>
            <a:off x="13577977" y="840168"/>
            <a:ext cx="9316528" cy="4648965"/>
          </a:xfrm>
          <a:prstGeom prst="rect">
            <a:avLst/>
          </a:prstGeom>
          <a:noFill/>
          <a:ln>
            <a:solidFill>
              <a:schemeClr val="tx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3200">
              <a:latin typeface="Avenir Book" panose="02000503020000020003"/>
            </a:endParaRPr>
          </a:p>
          <a:p>
            <a:pPr algn="ctr"/>
            <a:r>
              <a:rPr lang="en-US" sz="2800">
                <a:solidFill>
                  <a:srgbClr val="1B3C57"/>
                </a:solidFill>
                <a:latin typeface="Avenir Book" panose="02000503020000020003"/>
              </a:rPr>
              <a:t>"We recognize former refugee communities will experience resilience and personal growth in ways that </a:t>
            </a:r>
            <a:r>
              <a:rPr lang="en-US" sz="2800" b="1">
                <a:solidFill>
                  <a:srgbClr val="1B3C57"/>
                </a:solidFill>
                <a:latin typeface="Avenir Book" panose="02000503020000020003"/>
              </a:rPr>
              <a:t>defy prevailing theories</a:t>
            </a:r>
            <a:r>
              <a:rPr lang="en-US" sz="2800">
                <a:solidFill>
                  <a:srgbClr val="1B3C57"/>
                </a:solidFill>
                <a:latin typeface="Avenir Book" panose="02000503020000020003"/>
              </a:rPr>
              <a:t>... </a:t>
            </a:r>
            <a:r>
              <a:rPr lang="en-US" sz="2800" b="1">
                <a:solidFill>
                  <a:srgbClr val="1B3C57"/>
                </a:solidFill>
                <a:latin typeface="Avenir Book" panose="02000503020000020003"/>
              </a:rPr>
              <a:t>These tensions between theory and praxis will serve to inform the journey" </a:t>
            </a:r>
            <a:endParaRPr lang="en-US" sz="2800">
              <a:solidFill>
                <a:srgbClr val="1B3C57"/>
              </a:solidFill>
              <a:latin typeface="Avenir Book" panose="02000503020000020003"/>
            </a:endParaRPr>
          </a:p>
          <a:p>
            <a:pPr algn="ctr"/>
            <a:r>
              <a:rPr lang="en-US" sz="2800">
                <a:solidFill>
                  <a:srgbClr val="1B3C57"/>
                </a:solidFill>
                <a:latin typeface="Avenir Book" panose="02000503020000020003"/>
              </a:rPr>
              <a:t>(p. 8, research proposal)</a:t>
            </a:r>
          </a:p>
          <a:p>
            <a:pPr algn="ctr"/>
            <a:endParaRPr lang="en-US" sz="3200">
              <a:solidFill>
                <a:srgbClr val="1B3C57"/>
              </a:solidFill>
              <a:latin typeface="Avenir Book" panose="02000503020000020003"/>
            </a:endParaRPr>
          </a:p>
        </p:txBody>
      </p:sp>
      <p:sp>
        <p:nvSpPr>
          <p:cNvPr id="10" name="TextBox 1">
            <a:extLst>
              <a:ext uri="{FF2B5EF4-FFF2-40B4-BE49-F238E27FC236}">
                <a16:creationId xmlns:a16="http://schemas.microsoft.com/office/drawing/2014/main" id="{37C365EE-A039-7CE6-3B16-1ACC04FE3982}"/>
              </a:ext>
            </a:extLst>
          </p:cNvPr>
          <p:cNvSpPr txBox="1"/>
          <p:nvPr/>
        </p:nvSpPr>
        <p:spPr>
          <a:xfrm>
            <a:off x="13577977" y="5787989"/>
            <a:ext cx="9316529" cy="6089359"/>
          </a:xfrm>
          <a:prstGeom prst="rect">
            <a:avLst/>
          </a:prstGeom>
          <a:noFill/>
          <a:ln>
            <a:solidFill>
              <a:schemeClr val="tx1"/>
            </a:solid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2800">
              <a:latin typeface="Avenir Book" panose="02000503020000020003"/>
            </a:endParaRPr>
          </a:p>
          <a:p>
            <a:pPr algn="ctr"/>
            <a:r>
              <a:rPr lang="en-US" sz="2800">
                <a:solidFill>
                  <a:srgbClr val="1B3C57"/>
                </a:solidFill>
                <a:latin typeface="Avenir Book" panose="02000503020000020003"/>
              </a:rPr>
              <a:t>"We recognize that while the methodological features of this study elevate its aims, but </a:t>
            </a:r>
            <a:r>
              <a:rPr lang="en-US" sz="2800" b="1">
                <a:solidFill>
                  <a:srgbClr val="1B3C57"/>
                </a:solidFill>
                <a:latin typeface="Avenir Book" panose="02000503020000020003"/>
              </a:rPr>
              <a:t>they also bring complexity</a:t>
            </a:r>
            <a:r>
              <a:rPr lang="en-US" sz="2800">
                <a:solidFill>
                  <a:srgbClr val="1B3C57"/>
                </a:solidFill>
                <a:latin typeface="Avenir Book" panose="02000503020000020003"/>
              </a:rPr>
              <a:t>. Participatory research seeks to the flatten power differentials between those studying and those being studied... Still, it must be said that despite significant efforts to simplify the aims, design, and process, this project remains risky. We are prepared to </a:t>
            </a:r>
            <a:r>
              <a:rPr lang="en-US" sz="2800" b="1">
                <a:solidFill>
                  <a:srgbClr val="1B3C57"/>
                </a:solidFill>
                <a:latin typeface="Avenir Book" panose="02000503020000020003"/>
              </a:rPr>
              <a:t>meet these challenges</a:t>
            </a:r>
            <a:r>
              <a:rPr lang="en-US" sz="2800">
                <a:solidFill>
                  <a:srgbClr val="1B3C57"/>
                </a:solidFill>
                <a:latin typeface="Avenir Book" panose="02000503020000020003"/>
              </a:rPr>
              <a:t>, however, even as we seek to </a:t>
            </a:r>
            <a:r>
              <a:rPr lang="en-US" sz="2800" b="1">
                <a:solidFill>
                  <a:srgbClr val="1B3C57"/>
                </a:solidFill>
                <a:latin typeface="Avenir Book" panose="02000503020000020003"/>
              </a:rPr>
              <a:t>mitigate the inherent risks</a:t>
            </a:r>
            <a:r>
              <a:rPr lang="en-US" sz="2800">
                <a:solidFill>
                  <a:srgbClr val="1B3C57"/>
                </a:solidFill>
                <a:latin typeface="Avenir Book" panose="02000503020000020003"/>
              </a:rPr>
              <a:t>."​</a:t>
            </a:r>
          </a:p>
          <a:p>
            <a:pPr algn="ctr"/>
            <a:r>
              <a:rPr lang="en-US" sz="2800">
                <a:solidFill>
                  <a:srgbClr val="1B3C57"/>
                </a:solidFill>
                <a:latin typeface="Avenir Book" panose="02000503020000020003"/>
              </a:rPr>
              <a:t>(p. 9, research proposal)</a:t>
            </a:r>
          </a:p>
          <a:p>
            <a:pPr algn="ctr"/>
            <a:endParaRPr lang="en-US" sz="2800">
              <a:solidFill>
                <a:srgbClr val="1B3C57"/>
              </a:solidFill>
              <a:latin typeface="Avenir Book" panose="02000503020000020003"/>
            </a:endParaRPr>
          </a:p>
        </p:txBody>
      </p:sp>
    </p:spTree>
    <p:extLst>
      <p:ext uri="{BB962C8B-B14F-4D97-AF65-F5344CB8AC3E}">
        <p14:creationId xmlns:p14="http://schemas.microsoft.com/office/powerpoint/2010/main" val="1782784909"/>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C6F760-47B7-194D-CDD9-FCFBB525A94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CC816FE-E68D-4028-6296-4CE8389D9427}"/>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383883B6-E88D-2BE5-3A47-3486DF51667D}"/>
              </a:ext>
            </a:extLst>
          </p:cNvPr>
          <p:cNvSpPr>
            <a:spLocks noGrp="1"/>
          </p:cNvSpPr>
          <p:nvPr>
            <p:ph type="body" sz="quarter" idx="10"/>
          </p:nvPr>
        </p:nvSpPr>
        <p:spPr/>
        <p:txBody>
          <a:bodyPr/>
          <a:lstStyle/>
          <a:p>
            <a:r>
              <a:rPr lang="en-GB"/>
              <a:t>Collective Benefit</a:t>
            </a:r>
          </a:p>
        </p:txBody>
      </p:sp>
      <p:sp>
        <p:nvSpPr>
          <p:cNvPr id="4" name="Tijdelijke aanduiding voor tekst 3">
            <a:extLst>
              <a:ext uri="{FF2B5EF4-FFF2-40B4-BE49-F238E27FC236}">
                <a16:creationId xmlns:a16="http://schemas.microsoft.com/office/drawing/2014/main" id="{14211CAA-09C7-5E68-13F4-A4EF2FAE391E}"/>
              </a:ext>
            </a:extLst>
          </p:cNvPr>
          <p:cNvSpPr>
            <a:spLocks noGrp="1"/>
          </p:cNvSpPr>
          <p:nvPr>
            <p:ph type="body" sz="quarter" idx="11"/>
          </p:nvPr>
        </p:nvSpPr>
        <p:spPr>
          <a:xfrm>
            <a:off x="1551815" y="2440265"/>
            <a:ext cx="9610766" cy="7600882"/>
          </a:xfrm>
        </p:spPr>
        <p:txBody>
          <a:bodyPr/>
          <a:lstStyle/>
          <a:p>
            <a:r>
              <a:rPr lang="en-US" sz="3200">
                <a:latin typeface="Avenir Book" panose="02000503020000020003"/>
              </a:rPr>
              <a:t>Research proposal highlights the:​</a:t>
            </a:r>
          </a:p>
          <a:p>
            <a:endParaRPr lang="en-US" sz="3200">
              <a:latin typeface="Avenir Book" panose="02000503020000020003"/>
            </a:endParaRPr>
          </a:p>
          <a:p>
            <a:r>
              <a:rPr lang="en-US" sz="3200">
                <a:latin typeface="Avenir Book" panose="02000503020000020003"/>
              </a:rPr>
              <a:t>Expressed interest from members of the community to participate in a process that can "encourage and strengthen their communities" (p.4, research proposal)​</a:t>
            </a:r>
          </a:p>
          <a:p>
            <a:endParaRPr lang="en-US" sz="3200">
              <a:latin typeface="Avenir Book" panose="02000503020000020003"/>
            </a:endParaRPr>
          </a:p>
          <a:p>
            <a:r>
              <a:rPr lang="en-US" sz="3200">
                <a:latin typeface="Avenir Book" panose="02000503020000020003"/>
              </a:rPr>
              <a:t>Curriculum creation which builds upon insights from both this research and prior research to introduce "former refugees to aspects of the resilience process" (p.4, research proposal)</a:t>
            </a:r>
            <a:endParaRPr lang="en-GB" sz="3200">
              <a:latin typeface="Avenir Book" panose="02000503020000020003"/>
            </a:endParaRPr>
          </a:p>
          <a:p>
            <a:endParaRPr lang="en-GB" sz="3200">
              <a:latin typeface="Avenir Book" panose="02000503020000020003"/>
            </a:endParaRPr>
          </a:p>
          <a:p>
            <a:pPr lvl="1" indent="0">
              <a:buNone/>
            </a:pPr>
            <a:endParaRPr lang="en-GB" sz="3200">
              <a:latin typeface="Avenir Book" panose="02000503020000020003"/>
            </a:endParaRPr>
          </a:p>
          <a:p>
            <a:pPr marL="1790700" lvl="1" indent="-571500">
              <a:buFontTx/>
              <a:buChar char="-"/>
            </a:pPr>
            <a:endParaRPr lang="en-GB" sz="3200">
              <a:latin typeface="Avenir Book" panose="02000503020000020003"/>
            </a:endParaRPr>
          </a:p>
          <a:p>
            <a:pPr marL="571500" indent="-571500">
              <a:buFontTx/>
              <a:buChar char="-"/>
            </a:pPr>
            <a:endParaRPr lang="en-GB" sz="3200">
              <a:latin typeface="Avenir Book" panose="02000503020000020003"/>
            </a:endParaRPr>
          </a:p>
          <a:p>
            <a:endParaRPr lang="en-GB" sz="3200">
              <a:latin typeface="Avenir Book" panose="02000503020000020003"/>
            </a:endParaRPr>
          </a:p>
        </p:txBody>
      </p:sp>
      <p:pic>
        <p:nvPicPr>
          <p:cNvPr id="2050" name="Picture 2" descr="Hands forming circle">
            <a:extLst>
              <a:ext uri="{FF2B5EF4-FFF2-40B4-BE49-F238E27FC236}">
                <a16:creationId xmlns:a16="http://schemas.microsoft.com/office/drawing/2014/main" id="{92E060C2-43DF-F3D8-8EC0-1A9A1182EF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54735" y="2274678"/>
            <a:ext cx="10077450" cy="7372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32405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FAB61C-6342-7764-CB8F-38C88C5D16DC}"/>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654F5B9E-94E4-BF2D-81A6-6E45C47205BC}"/>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30FD9F99-262E-04C8-2E52-792B097E862F}"/>
              </a:ext>
            </a:extLst>
          </p:cNvPr>
          <p:cNvSpPr>
            <a:spLocks noGrp="1"/>
          </p:cNvSpPr>
          <p:nvPr>
            <p:ph type="body" sz="quarter" idx="10"/>
          </p:nvPr>
        </p:nvSpPr>
        <p:spPr>
          <a:xfrm>
            <a:off x="1551815" y="1139091"/>
            <a:ext cx="11605229" cy="914400"/>
          </a:xfrm>
        </p:spPr>
        <p:txBody>
          <a:bodyPr>
            <a:normAutofit/>
          </a:bodyPr>
          <a:lstStyle/>
          <a:p>
            <a:r>
              <a:rPr lang="en-GB"/>
              <a:t>Updates on Research</a:t>
            </a:r>
          </a:p>
        </p:txBody>
      </p:sp>
      <p:sp>
        <p:nvSpPr>
          <p:cNvPr id="5" name="Tijdelijke aanduiding voor tekst 3">
            <a:extLst>
              <a:ext uri="{FF2B5EF4-FFF2-40B4-BE49-F238E27FC236}">
                <a16:creationId xmlns:a16="http://schemas.microsoft.com/office/drawing/2014/main" id="{A23D3913-5A82-ABB9-7B25-93173A263A6F}"/>
              </a:ext>
            </a:extLst>
          </p:cNvPr>
          <p:cNvSpPr>
            <a:spLocks noGrp="1"/>
          </p:cNvSpPr>
          <p:nvPr>
            <p:ph type="body" sz="quarter" idx="11"/>
          </p:nvPr>
        </p:nvSpPr>
        <p:spPr>
          <a:xfrm>
            <a:off x="1517780" y="2423011"/>
            <a:ext cx="12573358" cy="4650649"/>
          </a:xfrm>
        </p:spPr>
        <p:txBody>
          <a:bodyPr>
            <a:noAutofit/>
          </a:bodyPr>
          <a:lstStyle/>
          <a:p>
            <a:r>
              <a:rPr lang="en-US" sz="3200">
                <a:latin typeface="Avenir Book" panose="02000503020000020003"/>
              </a:rPr>
              <a:t>Now in final stages of first phase of project​</a:t>
            </a:r>
          </a:p>
          <a:p>
            <a:endParaRPr lang="en-US" sz="3200">
              <a:latin typeface="Avenir Book" panose="02000503020000020003"/>
            </a:endParaRPr>
          </a:p>
          <a:p>
            <a:pPr marL="457200" indent="-457200">
              <a:buFontTx/>
              <a:buChar char="-"/>
            </a:pPr>
            <a:r>
              <a:rPr lang="en-US" sz="3200">
                <a:latin typeface="Avenir Book" panose="02000503020000020003"/>
              </a:rPr>
              <a:t>Adjustments required in pacing (to build trust, facilitate the schedules of different members)​</a:t>
            </a:r>
          </a:p>
          <a:p>
            <a:pPr marL="457200" indent="-457200">
              <a:buFontTx/>
              <a:buChar char="-"/>
            </a:pPr>
            <a:endParaRPr lang="en-US" sz="3200">
              <a:latin typeface="Avenir Book" panose="02000503020000020003"/>
            </a:endParaRPr>
          </a:p>
          <a:p>
            <a:pPr marL="457200" indent="-457200">
              <a:buFontTx/>
              <a:buChar char="-"/>
            </a:pPr>
            <a:r>
              <a:rPr lang="en-US" sz="3200">
                <a:latin typeface="Avenir Book" panose="02000503020000020003"/>
              </a:rPr>
              <a:t>Political climate has changed, creating fear (i.e. threat of deportation) in the communities​</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endParaRPr lang="en-GB" sz="3200">
              <a:latin typeface="Avenir Book" panose="02000503020000020003"/>
            </a:endParaRPr>
          </a:p>
        </p:txBody>
      </p:sp>
    </p:spTree>
    <p:extLst>
      <p:ext uri="{BB962C8B-B14F-4D97-AF65-F5344CB8AC3E}">
        <p14:creationId xmlns:p14="http://schemas.microsoft.com/office/powerpoint/2010/main" val="345821388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95038-54F1-EC40-22A0-6E36BF67FDB2}"/>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D9A61736-10E5-E181-7C92-3E4500E6C0FA}"/>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43F7C954-0FE7-8E26-970F-F344CF5945E0}"/>
              </a:ext>
            </a:extLst>
          </p:cNvPr>
          <p:cNvSpPr>
            <a:spLocks noGrp="1"/>
          </p:cNvSpPr>
          <p:nvPr>
            <p:ph type="body" sz="quarter" idx="10"/>
          </p:nvPr>
        </p:nvSpPr>
        <p:spPr>
          <a:xfrm>
            <a:off x="1551815" y="1139091"/>
            <a:ext cx="11605229" cy="914400"/>
          </a:xfrm>
        </p:spPr>
        <p:txBody>
          <a:bodyPr>
            <a:normAutofit/>
          </a:bodyPr>
          <a:lstStyle/>
          <a:p>
            <a:r>
              <a:rPr lang="en-GB"/>
              <a:t>Takeaways</a:t>
            </a:r>
          </a:p>
        </p:txBody>
      </p:sp>
      <p:sp>
        <p:nvSpPr>
          <p:cNvPr id="5" name="Tijdelijke aanduiding voor tekst 3">
            <a:extLst>
              <a:ext uri="{FF2B5EF4-FFF2-40B4-BE49-F238E27FC236}">
                <a16:creationId xmlns:a16="http://schemas.microsoft.com/office/drawing/2014/main" id="{D9C3803C-1478-1F54-2208-38C562BBD3A3}"/>
              </a:ext>
            </a:extLst>
          </p:cNvPr>
          <p:cNvSpPr>
            <a:spLocks noGrp="1"/>
          </p:cNvSpPr>
          <p:nvPr>
            <p:ph type="body" sz="quarter" idx="11"/>
          </p:nvPr>
        </p:nvSpPr>
        <p:spPr>
          <a:xfrm>
            <a:off x="1517780" y="2423011"/>
            <a:ext cx="12573358" cy="4650649"/>
          </a:xfrm>
        </p:spPr>
        <p:txBody>
          <a:bodyPr>
            <a:noAutofit/>
          </a:bodyPr>
          <a:lstStyle/>
          <a:p>
            <a:r>
              <a:rPr lang="en-US" sz="3200">
                <a:latin typeface="Avenir Book" panose="02000503020000020003"/>
              </a:rPr>
              <a:t>Don't underestimate the certainty that you do have in your research​</a:t>
            </a:r>
          </a:p>
          <a:p>
            <a:endParaRPr lang="en-US" sz="3200">
              <a:latin typeface="Avenir Book" panose="02000503020000020003"/>
            </a:endParaRPr>
          </a:p>
          <a:p>
            <a:r>
              <a:rPr lang="en-US" sz="3200">
                <a:latin typeface="Avenir Book" panose="02000503020000020003"/>
              </a:rPr>
              <a:t>Acknowledging uncertainty whilst providing plans/mitigation strategies is possible ​</a:t>
            </a:r>
          </a:p>
          <a:p>
            <a:endParaRPr lang="en-US" sz="3200">
              <a:latin typeface="Avenir Book" panose="02000503020000020003"/>
            </a:endParaRPr>
          </a:p>
          <a:p>
            <a:r>
              <a:rPr lang="en-US" sz="3200">
                <a:latin typeface="Avenir Book" panose="02000503020000020003"/>
              </a:rPr>
              <a:t>Reflection on collective benefit, authority to control, responsibility, and ethics could be embedded into your application as a part of your research</a:t>
            </a:r>
          </a:p>
          <a:p>
            <a:endParaRPr lang="en-US" sz="3200">
              <a:latin typeface="Avenir Book" panose="02000503020000020003"/>
            </a:endParaRPr>
          </a:p>
          <a:p>
            <a:endParaRPr lang="en-US" sz="3200">
              <a:latin typeface="Avenir Book" panose="02000503020000020003"/>
            </a:endParaRPr>
          </a:p>
          <a:p>
            <a:r>
              <a:rPr lang="en-US" sz="3200" b="1">
                <a:latin typeface="Avenir Book" panose="02000503020000020003"/>
              </a:rPr>
              <a:t>Further Questions</a:t>
            </a:r>
          </a:p>
          <a:p>
            <a:pPr marL="457200" indent="-457200">
              <a:buFontTx/>
              <a:buChar char="-"/>
            </a:pPr>
            <a:r>
              <a:rPr lang="en-US" sz="3200">
                <a:latin typeface="Avenir Book" panose="02000503020000020003"/>
              </a:rPr>
              <a:t>What challenges have you experienced with uncertainty in fieldwork, and how did you navigate these?​</a:t>
            </a:r>
          </a:p>
          <a:p>
            <a:pPr marL="457200" indent="-457200">
              <a:buFontTx/>
              <a:buChar char="-"/>
            </a:pPr>
            <a:r>
              <a:rPr lang="en-US" sz="3200">
                <a:latin typeface="Avenir Book" panose="02000503020000020003"/>
              </a:rPr>
              <a:t>How can you embed CARE into your research? </a:t>
            </a: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endParaRPr lang="en-GB" sz="3200">
              <a:latin typeface="Avenir Book" panose="02000503020000020003"/>
            </a:endParaRPr>
          </a:p>
        </p:txBody>
      </p:sp>
    </p:spTree>
    <p:extLst>
      <p:ext uri="{BB962C8B-B14F-4D97-AF65-F5344CB8AC3E}">
        <p14:creationId xmlns:p14="http://schemas.microsoft.com/office/powerpoint/2010/main" val="2750158159"/>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037E7-5200-71FA-3BF4-1C2A7EA4A8BF}"/>
            </a:ext>
          </a:extLst>
        </p:cNvPr>
        <p:cNvGrpSpPr/>
        <p:nvPr/>
      </p:nvGrpSpPr>
      <p:grpSpPr>
        <a:xfrm>
          <a:off x="0" y="0"/>
          <a:ext cx="0" cy="0"/>
          <a:chOff x="0" y="0"/>
          <a:chExt cx="0" cy="0"/>
        </a:xfrm>
      </p:grpSpPr>
      <p:sp>
        <p:nvSpPr>
          <p:cNvPr id="10" name="Text Placeholder 1">
            <a:extLst>
              <a:ext uri="{FF2B5EF4-FFF2-40B4-BE49-F238E27FC236}">
                <a16:creationId xmlns:a16="http://schemas.microsoft.com/office/drawing/2014/main" id="{5C41308F-01DA-2D2E-1BF7-51F580C902EE}"/>
              </a:ext>
            </a:extLst>
          </p:cNvPr>
          <p:cNvSpPr>
            <a:spLocks noGrp="1"/>
          </p:cNvSpPr>
          <p:nvPr>
            <p:ph type="body" sz="quarter" idx="12"/>
          </p:nvPr>
        </p:nvSpPr>
        <p:spPr>
          <a:xfrm>
            <a:off x="1551815" y="12464094"/>
            <a:ext cx="12352337" cy="539750"/>
          </a:xfrm>
        </p:spPr>
        <p:txBody>
          <a:bodyPr/>
          <a:lstStyle/>
          <a:p>
            <a:endParaRPr lang="en-US"/>
          </a:p>
        </p:txBody>
      </p:sp>
      <p:sp>
        <p:nvSpPr>
          <p:cNvPr id="3" name="Tijdelijke aanduiding voor tekst 2">
            <a:extLst>
              <a:ext uri="{FF2B5EF4-FFF2-40B4-BE49-F238E27FC236}">
                <a16:creationId xmlns:a16="http://schemas.microsoft.com/office/drawing/2014/main" id="{5F9F3D78-5D81-7742-DD2E-C83B94D8B27A}"/>
              </a:ext>
            </a:extLst>
          </p:cNvPr>
          <p:cNvSpPr>
            <a:spLocks noGrp="1"/>
          </p:cNvSpPr>
          <p:nvPr>
            <p:ph type="body" sz="quarter" idx="10"/>
          </p:nvPr>
        </p:nvSpPr>
        <p:spPr>
          <a:xfrm>
            <a:off x="1551815" y="1139091"/>
            <a:ext cx="11605229" cy="914400"/>
          </a:xfrm>
        </p:spPr>
        <p:txBody>
          <a:bodyPr>
            <a:normAutofit/>
          </a:bodyPr>
          <a:lstStyle/>
          <a:p>
            <a:r>
              <a:rPr lang="en-GB"/>
              <a:t>References</a:t>
            </a:r>
          </a:p>
        </p:txBody>
      </p:sp>
      <p:sp>
        <p:nvSpPr>
          <p:cNvPr id="5" name="Tijdelijke aanduiding voor tekst 3">
            <a:extLst>
              <a:ext uri="{FF2B5EF4-FFF2-40B4-BE49-F238E27FC236}">
                <a16:creationId xmlns:a16="http://schemas.microsoft.com/office/drawing/2014/main" id="{0A8D2D1E-DA2F-A279-0DF8-C1EAF5262CA8}"/>
              </a:ext>
            </a:extLst>
          </p:cNvPr>
          <p:cNvSpPr>
            <a:spLocks noGrp="1"/>
          </p:cNvSpPr>
          <p:nvPr>
            <p:ph type="body" sz="quarter" idx="11"/>
          </p:nvPr>
        </p:nvSpPr>
        <p:spPr>
          <a:xfrm>
            <a:off x="1517780" y="2423011"/>
            <a:ext cx="12573358" cy="4650649"/>
          </a:xfrm>
        </p:spPr>
        <p:txBody>
          <a:bodyPr lIns="91440" tIns="45720" rIns="91440" bIns="45720" anchor="t">
            <a:noAutofit/>
          </a:bodyPr>
          <a:lstStyle/>
          <a:p>
            <a:r>
              <a:rPr lang="en-US" sz="3200">
                <a:latin typeface="Avenir Book" panose="02000503020000020003"/>
              </a:rPr>
              <a:t>Barsness, S., Cummins, J., Fernandez, M., James, A., Pierce Farrier K., Pringle, J., Carroll, SR. Taitingfong, R., &amp; Wieker, A. (2023). CARE Data Principles Primer. Data Curation Network GitHub Repository.​</a:t>
            </a:r>
          </a:p>
          <a:p>
            <a:endParaRPr lang="en-US" sz="3200">
              <a:latin typeface="Avenir Book" panose="02000503020000020003"/>
            </a:endParaRPr>
          </a:p>
          <a:p>
            <a:r>
              <a:rPr lang="en-US" sz="3200">
                <a:latin typeface="Avenir Book" panose="02000503020000020003"/>
              </a:rPr>
              <a:t>Bauman, Stephan. (2024) When My Soul Sings:  A Participatory Inquiry into How Former Refugees​ Construct Meaning from their Migration Narratives. Research Design Proposal.​</a:t>
            </a:r>
          </a:p>
          <a:p>
            <a:endParaRPr lang="en-US" sz="3200">
              <a:latin typeface="Avenir Book" panose="02000503020000020003"/>
            </a:endParaRPr>
          </a:p>
          <a:p>
            <a:r>
              <a:rPr lang="en-US" sz="3200">
                <a:latin typeface="Avenir Book" panose="02000503020000020003"/>
              </a:rPr>
              <a:t>Wittmayer, J. M., et al. (2024). Neither right nor wrong? Ethics of collaboration in transformative research for sustainable futures. Humanities and Social Sciences Communications, 11(1), 1-15. Article 677. https://doi.org/10.1057/s41599-024-03178-z ​</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p>
          <a:p>
            <a:endParaRPr lang="en-US" sz="3200">
              <a:latin typeface="Avenir Book" panose="02000503020000020003"/>
            </a:endParaRPr>
          </a:p>
          <a:p>
            <a:r>
              <a:rPr lang="en-US" sz="3200">
                <a:latin typeface="Avenir Book" panose="02000503020000020003"/>
              </a:rPr>
              <a:t>​</a:t>
            </a:r>
            <a:endParaRPr lang="en-GB" sz="3200">
              <a:latin typeface="Avenir Book" panose="02000503020000020003"/>
            </a:endParaRPr>
          </a:p>
        </p:txBody>
      </p:sp>
    </p:spTree>
    <p:extLst>
      <p:ext uri="{BB962C8B-B14F-4D97-AF65-F5344CB8AC3E}">
        <p14:creationId xmlns:p14="http://schemas.microsoft.com/office/powerpoint/2010/main" val="41716452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874641B3-B232-1753-DAF3-7C02D854F339}"/>
              </a:ext>
            </a:extLst>
          </p:cNvPr>
          <p:cNvSpPr>
            <a:spLocks noGrp="1"/>
          </p:cNvSpPr>
          <p:nvPr>
            <p:ph type="body" sz="quarter" idx="10"/>
          </p:nvPr>
        </p:nvSpPr>
        <p:spPr>
          <a:xfrm>
            <a:off x="1521176" y="3180209"/>
            <a:ext cx="11714413" cy="1547813"/>
          </a:xfrm>
        </p:spPr>
        <p:txBody>
          <a:bodyPr lIns="91440" tIns="45720" rIns="91440" bIns="45720" anchor="t"/>
          <a:lstStyle/>
          <a:p>
            <a:r>
              <a:rPr lang="en-GB" dirty="0">
                <a:latin typeface="Avenir Heavy"/>
              </a:rPr>
              <a:t>Legal aspects of the CARE Principles</a:t>
            </a:r>
            <a:endParaRPr lang="en-GB" dirty="0"/>
          </a:p>
        </p:txBody>
      </p:sp>
      <p:sp>
        <p:nvSpPr>
          <p:cNvPr id="4" name="Tijdelijke aanduiding voor tekst 3">
            <a:extLst>
              <a:ext uri="{FF2B5EF4-FFF2-40B4-BE49-F238E27FC236}">
                <a16:creationId xmlns:a16="http://schemas.microsoft.com/office/drawing/2014/main" id="{9553C974-994D-275D-7E3A-51EDA9A420EE}"/>
              </a:ext>
            </a:extLst>
          </p:cNvPr>
          <p:cNvSpPr>
            <a:spLocks noGrp="1"/>
          </p:cNvSpPr>
          <p:nvPr>
            <p:ph type="body" sz="quarter" idx="12"/>
          </p:nvPr>
        </p:nvSpPr>
        <p:spPr/>
        <p:txBody>
          <a:bodyPr lIns="91440" tIns="45720" rIns="91440" bIns="45720" anchor="t"/>
          <a:lstStyle/>
          <a:p>
            <a:r>
              <a:rPr lang="en-US">
                <a:latin typeface="Avenir Light"/>
              </a:rPr>
              <a:t>Anka Mos, Legal Counsel </a:t>
            </a:r>
            <a:r>
              <a:rPr lang="en-US" err="1">
                <a:latin typeface="Avenir Light"/>
              </a:rPr>
              <a:t>a.i.</a:t>
            </a:r>
            <a:r>
              <a:rPr lang="en-US">
                <a:latin typeface="Avenir Light"/>
              </a:rPr>
              <a:t> ERS</a:t>
            </a:r>
          </a:p>
          <a:p>
            <a:r>
              <a:rPr lang="en-US">
                <a:latin typeface="Avenir Light"/>
              </a:rPr>
              <a:t>Rafeek-Carmelo </a:t>
            </a:r>
            <a:r>
              <a:rPr lang="en-US" err="1">
                <a:latin typeface="Avenir Light"/>
              </a:rPr>
              <a:t>Baloum</a:t>
            </a:r>
            <a:r>
              <a:rPr lang="en-US">
                <a:latin typeface="Avenir Light"/>
              </a:rPr>
              <a:t>, Privacy Officer, ISS/ERS</a:t>
            </a:r>
          </a:p>
          <a:p>
            <a:endParaRPr lang="en-US"/>
          </a:p>
          <a:p>
            <a:endParaRPr lang="en-US"/>
          </a:p>
          <a:p>
            <a:endParaRPr lang="en-GB"/>
          </a:p>
        </p:txBody>
      </p:sp>
      <p:sp>
        <p:nvSpPr>
          <p:cNvPr id="5" name="Tijdelijke aanduiding voor tekst 4">
            <a:extLst>
              <a:ext uri="{FF2B5EF4-FFF2-40B4-BE49-F238E27FC236}">
                <a16:creationId xmlns:a16="http://schemas.microsoft.com/office/drawing/2014/main" id="{0F853711-B635-0263-C933-A1322C3EAA60}"/>
              </a:ext>
            </a:extLst>
          </p:cNvPr>
          <p:cNvSpPr>
            <a:spLocks noGrp="1"/>
          </p:cNvSpPr>
          <p:nvPr>
            <p:ph type="body" sz="quarter" idx="13"/>
          </p:nvPr>
        </p:nvSpPr>
        <p:spPr>
          <a:xfrm>
            <a:off x="1521176" y="10208996"/>
            <a:ext cx="11350625" cy="909140"/>
          </a:xfrm>
        </p:spPr>
        <p:txBody>
          <a:bodyPr/>
          <a:lstStyle/>
          <a:p>
            <a:r>
              <a:rPr lang="en-GB"/>
              <a:t>8 May 2025</a:t>
            </a:r>
          </a:p>
        </p:txBody>
      </p:sp>
    </p:spTree>
    <p:extLst>
      <p:ext uri="{BB962C8B-B14F-4D97-AF65-F5344CB8AC3E}">
        <p14:creationId xmlns:p14="http://schemas.microsoft.com/office/powerpoint/2010/main" val="461136371"/>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44C6CEB-3D0A-C779-7003-8EC2D083FB2E}"/>
              </a:ext>
            </a:extLst>
          </p:cNvPr>
          <p:cNvSpPr>
            <a:spLocks noGrp="1"/>
          </p:cNvSpPr>
          <p:nvPr>
            <p:ph type="body" sz="quarter" idx="13"/>
          </p:nvPr>
        </p:nvSpPr>
        <p:spPr/>
        <p:txBody>
          <a:bodyPr lIns="91440" tIns="45720" rIns="91440" bIns="45720" anchor="t"/>
          <a:lstStyle/>
          <a:p>
            <a:r>
              <a:rPr lang="en-GB">
                <a:latin typeface="Avenir Book"/>
              </a:rPr>
              <a:t>Agenda for Today</a:t>
            </a:r>
            <a:endParaRPr lang="en-GB"/>
          </a:p>
        </p:txBody>
      </p:sp>
      <p:sp>
        <p:nvSpPr>
          <p:cNvPr id="3" name="Tijdelijke aanduiding voor tekst 2">
            <a:extLst>
              <a:ext uri="{FF2B5EF4-FFF2-40B4-BE49-F238E27FC236}">
                <a16:creationId xmlns:a16="http://schemas.microsoft.com/office/drawing/2014/main" id="{DC4CEE69-1E29-3052-3171-106EDA0CC8E4}"/>
              </a:ext>
            </a:extLst>
          </p:cNvPr>
          <p:cNvSpPr>
            <a:spLocks noGrp="1"/>
          </p:cNvSpPr>
          <p:nvPr>
            <p:ph type="body" sz="quarter" idx="14"/>
          </p:nvPr>
        </p:nvSpPr>
        <p:spPr>
          <a:xfrm>
            <a:off x="1540872" y="2165102"/>
            <a:ext cx="12632328" cy="7096441"/>
          </a:xfrm>
        </p:spPr>
        <p:txBody>
          <a:bodyPr lIns="91440" tIns="45720" rIns="91440" bIns="45720" anchor="t"/>
          <a:lstStyle/>
          <a:p>
            <a:r>
              <a:rPr lang="en-GB" sz="2800" dirty="0">
                <a:latin typeface="Avenir Light"/>
              </a:rPr>
              <a:t>Lightning talks (until 14.15)</a:t>
            </a:r>
          </a:p>
          <a:p>
            <a:pPr lvl="1"/>
            <a:r>
              <a:rPr lang="en-GB" sz="2800" b="1" dirty="0">
                <a:solidFill>
                  <a:srgbClr val="1B3C57"/>
                </a:solidFill>
                <a:latin typeface="Avenir Light"/>
              </a:rPr>
              <a:t>Introduction: The Sharing of Fieldwork Data and the CARE Principles</a:t>
            </a:r>
            <a:r>
              <a:rPr lang="en-GB" sz="2800" dirty="0">
                <a:solidFill>
                  <a:srgbClr val="1B3C57"/>
                </a:solidFill>
                <a:latin typeface="Avenir Light"/>
              </a:rPr>
              <a:t> (Bora </a:t>
            </a:r>
            <a:r>
              <a:rPr lang="en-GB" sz="2800" dirty="0" err="1">
                <a:solidFill>
                  <a:srgbClr val="1B3C57"/>
                </a:solidFill>
                <a:latin typeface="Avenir Light"/>
              </a:rPr>
              <a:t>Lushaj</a:t>
            </a:r>
            <a:r>
              <a:rPr lang="en-GB" sz="2800" dirty="0">
                <a:solidFill>
                  <a:srgbClr val="1B3C57"/>
                </a:solidFill>
                <a:latin typeface="Avenir Light"/>
              </a:rPr>
              <a:t>)</a:t>
            </a:r>
          </a:p>
          <a:p>
            <a:pPr lvl="1"/>
            <a:r>
              <a:rPr lang="en-GB" sz="2800" b="1" dirty="0">
                <a:solidFill>
                  <a:srgbClr val="1B3C57"/>
                </a:solidFill>
                <a:latin typeface="Avenir Light"/>
              </a:rPr>
              <a:t>Navigating the inherent uncertainty of fieldwork data and the Research Ethics Review Process</a:t>
            </a:r>
            <a:r>
              <a:rPr lang="en-GB" sz="2800" dirty="0">
                <a:solidFill>
                  <a:srgbClr val="1B3C57"/>
                </a:solidFill>
                <a:latin typeface="Avenir Light"/>
              </a:rPr>
              <a:t>                                                                                 (Jing-Yi </a:t>
            </a:r>
            <a:r>
              <a:rPr lang="en-GB" sz="2800" dirty="0" err="1">
                <a:solidFill>
                  <a:srgbClr val="1B3C57"/>
                </a:solidFill>
                <a:latin typeface="Avenir Light"/>
              </a:rPr>
              <a:t>Magraw</a:t>
            </a:r>
            <a:r>
              <a:rPr lang="en-GB" sz="2800" dirty="0">
                <a:solidFill>
                  <a:srgbClr val="1B3C57"/>
                </a:solidFill>
                <a:latin typeface="Avenir Light"/>
              </a:rPr>
              <a:t> and Tijs </a:t>
            </a:r>
            <a:r>
              <a:rPr lang="en-GB" sz="2800" dirty="0" err="1">
                <a:solidFill>
                  <a:srgbClr val="1B3C57"/>
                </a:solidFill>
                <a:latin typeface="Avenir Light"/>
              </a:rPr>
              <a:t>Gelens</a:t>
            </a:r>
            <a:r>
              <a:rPr lang="en-GB" sz="2800" dirty="0">
                <a:solidFill>
                  <a:srgbClr val="1B3C57"/>
                </a:solidFill>
                <a:latin typeface="Avenir Light"/>
              </a:rPr>
              <a:t>)</a:t>
            </a:r>
          </a:p>
          <a:p>
            <a:pPr lvl="1"/>
            <a:r>
              <a:rPr lang="en-GB" sz="2800" b="1" dirty="0">
                <a:solidFill>
                  <a:srgbClr val="1B3C57"/>
                </a:solidFill>
                <a:latin typeface="Avenir Light"/>
              </a:rPr>
              <a:t>Legal Aspects of the CARE Principles</a:t>
            </a:r>
            <a:r>
              <a:rPr lang="en-GB" sz="2800" dirty="0">
                <a:solidFill>
                  <a:srgbClr val="1B3C57"/>
                </a:solidFill>
                <a:latin typeface="Avenir Light"/>
              </a:rPr>
              <a:t>                                                     (</a:t>
            </a:r>
            <a:r>
              <a:rPr lang="en-GB" sz="2800" dirty="0" err="1">
                <a:solidFill>
                  <a:srgbClr val="1B3C57"/>
                </a:solidFill>
                <a:latin typeface="Avenir Light"/>
              </a:rPr>
              <a:t>Anka</a:t>
            </a:r>
            <a:r>
              <a:rPr lang="en-GB" sz="2800" dirty="0">
                <a:solidFill>
                  <a:srgbClr val="1B3C57"/>
                </a:solidFill>
                <a:latin typeface="Avenir Light"/>
              </a:rPr>
              <a:t> Mos and </a:t>
            </a:r>
            <a:r>
              <a:rPr lang="en-GB" sz="2800" dirty="0" err="1">
                <a:solidFill>
                  <a:srgbClr val="1B3C57"/>
                </a:solidFill>
                <a:latin typeface="Avenir Light"/>
              </a:rPr>
              <a:t>Rafeek</a:t>
            </a:r>
            <a:r>
              <a:rPr lang="en-GB" sz="2800" dirty="0">
                <a:solidFill>
                  <a:srgbClr val="1B3C57"/>
                </a:solidFill>
                <a:latin typeface="Avenir Light"/>
              </a:rPr>
              <a:t>-Carmelo </a:t>
            </a:r>
            <a:r>
              <a:rPr lang="en-GB" sz="2800" dirty="0" err="1">
                <a:solidFill>
                  <a:srgbClr val="1B3C57"/>
                </a:solidFill>
                <a:latin typeface="Avenir Light"/>
              </a:rPr>
              <a:t>Baloum</a:t>
            </a:r>
            <a:r>
              <a:rPr lang="en-GB" sz="2800" dirty="0">
                <a:solidFill>
                  <a:srgbClr val="1B3C57"/>
                </a:solidFill>
                <a:latin typeface="Avenir Light"/>
              </a:rPr>
              <a:t>)</a:t>
            </a:r>
          </a:p>
          <a:p>
            <a:pPr lvl="1"/>
            <a:r>
              <a:rPr lang="en-GB" sz="2800" dirty="0">
                <a:solidFill>
                  <a:srgbClr val="1B3C57"/>
                </a:solidFill>
                <a:latin typeface="Avenir Light"/>
              </a:rPr>
              <a:t>Break: 15 minutes (until 14. 30)</a:t>
            </a:r>
          </a:p>
          <a:p>
            <a:r>
              <a:rPr lang="en-GB" sz="2800" b="1" dirty="0">
                <a:latin typeface="Avenir Light"/>
              </a:rPr>
              <a:t>Parallel Group Sessions    (until </a:t>
            </a:r>
            <a:r>
              <a:rPr lang="en-GB" sz="2800" b="1">
                <a:latin typeface="Avenir Light"/>
              </a:rPr>
              <a:t>15.45)</a:t>
            </a:r>
            <a:endParaRPr lang="en-GB" dirty="0"/>
          </a:p>
          <a:p>
            <a:pPr lvl="1"/>
            <a:r>
              <a:rPr lang="en-GB" sz="2800" dirty="0">
                <a:solidFill>
                  <a:srgbClr val="1B3C57"/>
                </a:solidFill>
                <a:latin typeface="Avenir Light"/>
              </a:rPr>
              <a:t>Only one session of a little more than one hour (no break)</a:t>
            </a:r>
          </a:p>
          <a:p>
            <a:pPr lvl="1"/>
            <a:r>
              <a:rPr lang="en-GB" sz="2800" dirty="0">
                <a:solidFill>
                  <a:srgbClr val="1B3C57"/>
                </a:solidFill>
                <a:latin typeface="Avenir Light"/>
              </a:rPr>
              <a:t>Break 15min </a:t>
            </a:r>
          </a:p>
          <a:p>
            <a:r>
              <a:rPr lang="en-US" sz="2800" b="1" dirty="0">
                <a:latin typeface="Avenir Light"/>
              </a:rPr>
              <a:t>My story: what I learned in the field that school didn’t teach me (until 17.00)</a:t>
            </a:r>
            <a:r>
              <a:rPr lang="en-US" sz="2800" dirty="0">
                <a:latin typeface="Avenir Light"/>
              </a:rPr>
              <a:t>          (Beatrice </a:t>
            </a:r>
            <a:r>
              <a:rPr lang="en-US" sz="2800" dirty="0" err="1">
                <a:latin typeface="Avenir Light"/>
              </a:rPr>
              <a:t>Hati</a:t>
            </a:r>
            <a:r>
              <a:rPr lang="en-US" sz="2800" dirty="0">
                <a:latin typeface="Avenir Light"/>
              </a:rPr>
              <a:t> </a:t>
            </a:r>
            <a:r>
              <a:rPr lang="en-US" sz="2800" dirty="0" err="1">
                <a:latin typeface="Avenir Light"/>
              </a:rPr>
              <a:t>Gitundu</a:t>
            </a:r>
            <a:r>
              <a:rPr lang="en-US" sz="2800" dirty="0">
                <a:latin typeface="Avenir Light"/>
              </a:rPr>
              <a:t>, PhD Candidate ISS)</a:t>
            </a:r>
          </a:p>
          <a:p>
            <a:endParaRPr lang="en-GB" sz="2800" dirty="0">
              <a:latin typeface="Avenir Light"/>
            </a:endParaRPr>
          </a:p>
          <a:p>
            <a:endParaRPr lang="en-GB" sz="2800" dirty="0">
              <a:latin typeface="Avenir Light"/>
            </a:endParaRPr>
          </a:p>
        </p:txBody>
      </p:sp>
    </p:spTree>
    <p:extLst>
      <p:ext uri="{BB962C8B-B14F-4D97-AF65-F5344CB8AC3E}">
        <p14:creationId xmlns:p14="http://schemas.microsoft.com/office/powerpoint/2010/main" val="2166154247"/>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0851A-6D73-E628-6EE0-36FF7A713A57}"/>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F79FF637-5774-FC1A-355A-833337D03EC7}"/>
              </a:ext>
            </a:extLst>
          </p:cNvPr>
          <p:cNvSpPr>
            <a:spLocks noGrp="1"/>
          </p:cNvSpPr>
          <p:nvPr>
            <p:ph type="body" sz="quarter" idx="14"/>
          </p:nvPr>
        </p:nvSpPr>
        <p:spPr>
          <a:xfrm>
            <a:off x="1363552" y="1201462"/>
            <a:ext cx="13111749" cy="10225547"/>
          </a:xfrm>
        </p:spPr>
        <p:txBody>
          <a:bodyPr lIns="91440" tIns="45720" rIns="91440" bIns="45720" anchor="t"/>
          <a:lstStyle/>
          <a:p>
            <a:pPr marL="0" indent="0" algn="just">
              <a:lnSpc>
                <a:spcPct val="100000"/>
              </a:lnSpc>
              <a:spcBef>
                <a:spcPts val="0"/>
              </a:spcBef>
              <a:buNone/>
            </a:pPr>
            <a:r>
              <a:rPr lang="en-US" sz="6000" b="1" dirty="0">
                <a:latin typeface="Avenir Heavy"/>
              </a:rPr>
              <a:t>Overview:</a:t>
            </a:r>
          </a:p>
          <a:p>
            <a:pPr marL="0" indent="0" algn="just">
              <a:lnSpc>
                <a:spcPct val="100000"/>
              </a:lnSpc>
              <a:spcBef>
                <a:spcPts val="0"/>
              </a:spcBef>
              <a:buNone/>
            </a:pPr>
            <a:endParaRPr lang="en-US" sz="3200" dirty="0">
              <a:latin typeface="Avenir Book"/>
            </a:endParaRPr>
          </a:p>
          <a:p>
            <a:pPr marL="1524000" indent="-914400" algn="just">
              <a:lnSpc>
                <a:spcPct val="100000"/>
              </a:lnSpc>
              <a:spcBef>
                <a:spcPts val="0"/>
              </a:spcBef>
              <a:buFont typeface="Arial"/>
              <a:buChar char="•"/>
            </a:pPr>
            <a:r>
              <a:rPr lang="en-US" sz="3600" dirty="0">
                <a:latin typeface="Avenir Book"/>
              </a:rPr>
              <a:t>Introduction</a:t>
            </a:r>
          </a:p>
          <a:p>
            <a:pPr marL="1524000" indent="-914400" algn="just">
              <a:lnSpc>
                <a:spcPct val="100000"/>
              </a:lnSpc>
              <a:spcBef>
                <a:spcPts val="0"/>
              </a:spcBef>
              <a:buFont typeface="Arial"/>
              <a:buChar char="•"/>
            </a:pPr>
            <a:endParaRPr lang="en-US" sz="3600" dirty="0">
              <a:latin typeface="Avenir Book"/>
            </a:endParaRPr>
          </a:p>
          <a:p>
            <a:pPr marL="1524000" indent="-914400" algn="just">
              <a:lnSpc>
                <a:spcPct val="100000"/>
              </a:lnSpc>
              <a:spcBef>
                <a:spcPts val="0"/>
              </a:spcBef>
              <a:buFont typeface="Arial"/>
              <a:buChar char="•"/>
            </a:pPr>
            <a:r>
              <a:rPr lang="en-US" sz="3600" dirty="0">
                <a:latin typeface="Avenir Book"/>
              </a:rPr>
              <a:t>Contract types for Conducting Research with Indigenous Communities</a:t>
            </a:r>
          </a:p>
          <a:p>
            <a:pPr marL="1524000" indent="-914400" algn="just">
              <a:lnSpc>
                <a:spcPct val="100000"/>
              </a:lnSpc>
              <a:spcBef>
                <a:spcPts val="0"/>
              </a:spcBef>
              <a:buFont typeface="Arial"/>
              <a:buChar char="•"/>
            </a:pPr>
            <a:endParaRPr lang="en-US" sz="3600" dirty="0">
              <a:latin typeface="Avenir Book"/>
            </a:endParaRPr>
          </a:p>
          <a:p>
            <a:pPr marL="1524000" indent="-914400" algn="just">
              <a:lnSpc>
                <a:spcPct val="100000"/>
              </a:lnSpc>
              <a:spcBef>
                <a:spcPts val="0"/>
              </a:spcBef>
              <a:buFont typeface="Arial"/>
              <a:buChar char="•"/>
            </a:pPr>
            <a:r>
              <a:rPr lang="nl-NL" sz="3600" err="1">
                <a:latin typeface="Avenir Book"/>
              </a:rPr>
              <a:t>Implementing</a:t>
            </a:r>
            <a:r>
              <a:rPr lang="nl-NL" sz="3600" dirty="0">
                <a:latin typeface="Avenir Book"/>
              </a:rPr>
              <a:t> </a:t>
            </a:r>
            <a:r>
              <a:rPr lang="nl-NL" sz="3600" err="1">
                <a:latin typeface="Avenir Book"/>
              </a:rPr>
              <a:t>Collective</a:t>
            </a:r>
            <a:r>
              <a:rPr lang="nl-NL" sz="3600" dirty="0">
                <a:latin typeface="Avenir Book"/>
              </a:rPr>
              <a:t> Benefit</a:t>
            </a:r>
            <a:endParaRPr lang="en-US" sz="3600" dirty="0">
              <a:latin typeface="Avenir Book"/>
            </a:endParaRPr>
          </a:p>
          <a:p>
            <a:pPr marL="1524000" indent="-914400" algn="just">
              <a:lnSpc>
                <a:spcPct val="100000"/>
              </a:lnSpc>
              <a:spcBef>
                <a:spcPts val="0"/>
              </a:spcBef>
              <a:buFont typeface="Arial"/>
              <a:buChar char="•"/>
            </a:pPr>
            <a:endParaRPr lang="nl-NL" sz="3600" dirty="0">
              <a:latin typeface="Avenir Book"/>
            </a:endParaRPr>
          </a:p>
          <a:p>
            <a:pPr marL="1524000" indent="-914400" algn="just">
              <a:lnSpc>
                <a:spcPct val="100000"/>
              </a:lnSpc>
              <a:spcBef>
                <a:spcPts val="0"/>
              </a:spcBef>
              <a:buFont typeface="Arial"/>
              <a:buChar char="•"/>
            </a:pPr>
            <a:r>
              <a:rPr lang="nl-NL" sz="3600" dirty="0">
                <a:latin typeface="Avenir Book"/>
              </a:rPr>
              <a:t>Legal </a:t>
            </a:r>
            <a:r>
              <a:rPr lang="nl-NL" sz="3600" err="1">
                <a:latin typeface="Avenir Book"/>
              </a:rPr>
              <a:t>vs</a:t>
            </a:r>
            <a:r>
              <a:rPr lang="nl-NL" sz="3600" dirty="0">
                <a:latin typeface="Avenir Book"/>
              </a:rPr>
              <a:t> </a:t>
            </a:r>
            <a:r>
              <a:rPr lang="nl-NL" sz="3600" err="1">
                <a:latin typeface="Avenir Book"/>
              </a:rPr>
              <a:t>Moral</a:t>
            </a:r>
            <a:r>
              <a:rPr lang="nl-NL" sz="3600" dirty="0">
                <a:latin typeface="Avenir Book"/>
              </a:rPr>
              <a:t> Contract</a:t>
            </a:r>
          </a:p>
          <a:p>
            <a:pPr marL="1524000" indent="-914400" algn="just">
              <a:lnSpc>
                <a:spcPct val="100000"/>
              </a:lnSpc>
              <a:spcBef>
                <a:spcPts val="0"/>
              </a:spcBef>
              <a:buFont typeface="Arial"/>
              <a:buChar char="•"/>
            </a:pPr>
            <a:endParaRPr lang="nl-NL" sz="3600" dirty="0">
              <a:latin typeface="Avenir Book"/>
            </a:endParaRPr>
          </a:p>
          <a:p>
            <a:pPr marL="1524000" indent="-914400" algn="just">
              <a:lnSpc>
                <a:spcPct val="100000"/>
              </a:lnSpc>
              <a:spcBef>
                <a:spcPts val="0"/>
              </a:spcBef>
              <a:buFont typeface="Arial"/>
              <a:buChar char="•"/>
            </a:pPr>
            <a:r>
              <a:rPr lang="nl-NL" sz="3600" err="1">
                <a:latin typeface="Avenir Book"/>
              </a:rPr>
              <a:t>Governance</a:t>
            </a:r>
            <a:r>
              <a:rPr lang="nl-NL" sz="3600" dirty="0">
                <a:latin typeface="Avenir Book"/>
              </a:rPr>
              <a:t> </a:t>
            </a:r>
            <a:r>
              <a:rPr lang="nl-NL" sz="3600" err="1">
                <a:latin typeface="Avenir Book"/>
              </a:rPr>
              <a:t>and</a:t>
            </a:r>
            <a:r>
              <a:rPr lang="nl-NL" sz="3600" dirty="0">
                <a:latin typeface="Avenir Book"/>
              </a:rPr>
              <a:t> Data </a:t>
            </a:r>
            <a:r>
              <a:rPr lang="nl-NL" sz="3600" err="1">
                <a:latin typeface="Avenir Book"/>
              </a:rPr>
              <a:t>Custodianship</a:t>
            </a:r>
            <a:endParaRPr lang="nl-NL" sz="3600">
              <a:latin typeface="Avenir Book"/>
            </a:endParaRPr>
          </a:p>
          <a:p>
            <a:pPr marL="1524000" indent="-914400" algn="just">
              <a:lnSpc>
                <a:spcPct val="100000"/>
              </a:lnSpc>
              <a:spcBef>
                <a:spcPts val="0"/>
              </a:spcBef>
              <a:buFont typeface="Arial"/>
              <a:buChar char="•"/>
            </a:pPr>
            <a:endParaRPr lang="nl-NL" sz="3600" dirty="0">
              <a:latin typeface="Avenir Book"/>
            </a:endParaRPr>
          </a:p>
          <a:p>
            <a:pPr marL="1524000" indent="-914400" algn="just">
              <a:lnSpc>
                <a:spcPct val="100000"/>
              </a:lnSpc>
              <a:spcBef>
                <a:spcPts val="0"/>
              </a:spcBef>
              <a:buFont typeface="Arial"/>
              <a:buChar char="•"/>
            </a:pPr>
            <a:r>
              <a:rPr lang="en-US" sz="3600" dirty="0">
                <a:latin typeface="Avenir Book"/>
              </a:rPr>
              <a:t>The CARE Principles and Community-Level Control </a:t>
            </a:r>
            <a:r>
              <a:rPr lang="nl-NL" sz="3600" dirty="0">
                <a:latin typeface="Avenir Book"/>
              </a:rPr>
              <a:t>over Data</a:t>
            </a:r>
            <a:endParaRPr lang="en-US" sz="3600" dirty="0">
              <a:latin typeface="Avenir Book"/>
            </a:endParaRPr>
          </a:p>
          <a:p>
            <a:pPr marL="1524000" indent="-914400" algn="just">
              <a:lnSpc>
                <a:spcPct val="100000"/>
              </a:lnSpc>
              <a:spcBef>
                <a:spcPts val="0"/>
              </a:spcBef>
              <a:buFont typeface="Arial"/>
              <a:buChar char="•"/>
            </a:pPr>
            <a:endParaRPr lang="nl-NL" sz="3600" dirty="0">
              <a:latin typeface="Avenir Book"/>
            </a:endParaRPr>
          </a:p>
          <a:p>
            <a:pPr marL="1524000" indent="-914400" algn="just">
              <a:lnSpc>
                <a:spcPct val="100000"/>
              </a:lnSpc>
              <a:spcBef>
                <a:spcPts val="0"/>
              </a:spcBef>
              <a:buFont typeface="Arial"/>
              <a:buChar char="•"/>
            </a:pPr>
            <a:r>
              <a:rPr lang="nl-NL" sz="3600" err="1">
                <a:latin typeface="Avenir Book"/>
              </a:rPr>
              <a:t>Individual</a:t>
            </a:r>
            <a:r>
              <a:rPr lang="nl-NL" sz="3600" dirty="0">
                <a:latin typeface="Avenir Book"/>
              </a:rPr>
              <a:t> </a:t>
            </a:r>
            <a:r>
              <a:rPr lang="nl-NL" sz="3600" err="1">
                <a:latin typeface="Avenir Book"/>
              </a:rPr>
              <a:t>and</a:t>
            </a:r>
            <a:r>
              <a:rPr lang="nl-NL" sz="3600" dirty="0">
                <a:latin typeface="Avenir Book"/>
              </a:rPr>
              <a:t> Community Consent</a:t>
            </a:r>
          </a:p>
          <a:p>
            <a:pPr marL="1524000" indent="-914400" algn="just">
              <a:lnSpc>
                <a:spcPct val="100000"/>
              </a:lnSpc>
              <a:spcBef>
                <a:spcPts val="0"/>
              </a:spcBef>
              <a:buFont typeface="Arial"/>
              <a:buChar char="•"/>
            </a:pPr>
            <a:endParaRPr lang="nl-NL" sz="3600" dirty="0">
              <a:latin typeface="Avenir Book"/>
            </a:endParaRPr>
          </a:p>
          <a:p>
            <a:pPr marL="1524000" indent="-914400" algn="just">
              <a:lnSpc>
                <a:spcPct val="100000"/>
              </a:lnSpc>
              <a:spcBef>
                <a:spcPts val="0"/>
              </a:spcBef>
              <a:buFont typeface="Arial"/>
              <a:buChar char="•"/>
            </a:pPr>
            <a:r>
              <a:rPr lang="nl-NL" sz="3600" err="1">
                <a:latin typeface="Avenir Book"/>
              </a:rPr>
              <a:t>Conclusion</a:t>
            </a:r>
            <a:r>
              <a:rPr lang="nl-NL" sz="3600" dirty="0">
                <a:latin typeface="Avenir Book"/>
              </a:rPr>
              <a:t> </a:t>
            </a:r>
            <a:r>
              <a:rPr lang="nl-NL" sz="3600" err="1">
                <a:latin typeface="Avenir Book"/>
              </a:rPr>
              <a:t>and</a:t>
            </a:r>
            <a:r>
              <a:rPr lang="nl-NL" sz="3600" dirty="0">
                <a:latin typeface="Avenir Book"/>
              </a:rPr>
              <a:t> </a:t>
            </a:r>
            <a:r>
              <a:rPr lang="nl-NL" sz="3600" err="1">
                <a:latin typeface="Avenir Book"/>
              </a:rPr>
              <a:t>Recommendations</a:t>
            </a:r>
            <a:endParaRPr lang="nl-NL" sz="3600">
              <a:latin typeface="Avenir Book"/>
            </a:endParaRPr>
          </a:p>
          <a:p>
            <a:pPr indent="0" algn="just">
              <a:lnSpc>
                <a:spcPct val="100000"/>
              </a:lnSpc>
              <a:spcBef>
                <a:spcPts val="0"/>
              </a:spcBef>
              <a:buFont typeface="Arial"/>
              <a:buChar char="•"/>
            </a:pPr>
            <a:endParaRPr lang="en-US" sz="1600" dirty="0">
              <a:latin typeface="Avenir Light"/>
            </a:endParaRPr>
          </a:p>
        </p:txBody>
      </p:sp>
    </p:spTree>
    <p:extLst>
      <p:ext uri="{BB962C8B-B14F-4D97-AF65-F5344CB8AC3E}">
        <p14:creationId xmlns:p14="http://schemas.microsoft.com/office/powerpoint/2010/main" val="315067950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DC4CEE69-1E29-3052-3171-106EDA0CC8E4}"/>
              </a:ext>
            </a:extLst>
          </p:cNvPr>
          <p:cNvSpPr>
            <a:spLocks noGrp="1"/>
          </p:cNvSpPr>
          <p:nvPr>
            <p:ph type="body" sz="quarter" idx="14"/>
          </p:nvPr>
        </p:nvSpPr>
        <p:spPr>
          <a:xfrm>
            <a:off x="1432941" y="1895358"/>
            <a:ext cx="11704980" cy="3543393"/>
          </a:xfrm>
        </p:spPr>
        <p:txBody>
          <a:bodyPr lIns="91440" tIns="45720" rIns="91440" bIns="45720" anchor="t"/>
          <a:lstStyle/>
          <a:p>
            <a:pPr marL="0" indent="0">
              <a:buNone/>
            </a:pPr>
            <a:r>
              <a:rPr lang="en-US" sz="6000" b="1" dirty="0">
                <a:ea typeface="+mn-lt"/>
                <a:cs typeface="+mn-lt"/>
              </a:rPr>
              <a:t>Introduction</a:t>
            </a:r>
            <a:endParaRPr lang="en-US" sz="6000" dirty="0">
              <a:solidFill>
                <a:srgbClr val="000000"/>
              </a:solidFill>
              <a:ea typeface="+mn-lt"/>
              <a:cs typeface="+mn-lt"/>
            </a:endParaRPr>
          </a:p>
          <a:p>
            <a:pPr marL="0" indent="0">
              <a:buNone/>
            </a:pPr>
            <a:endParaRPr lang="en-US" sz="6000" b="1" dirty="0">
              <a:latin typeface="Helvetica Neue"/>
            </a:endParaRPr>
          </a:p>
          <a:p>
            <a:r>
              <a:rPr lang="en-US" sz="4000" dirty="0">
                <a:latin typeface="Avenir Book"/>
              </a:rPr>
              <a:t>Objective: Embed the CARE principles into legal and policy frameworks for research.</a:t>
            </a:r>
            <a:endParaRPr lang="en-US"/>
          </a:p>
          <a:p>
            <a:r>
              <a:rPr lang="en-US" sz="4000" dirty="0">
                <a:latin typeface="Avenir Book"/>
              </a:rPr>
              <a:t>Focus: Legal and policy frameworks for agreements between universities and Indigenous communities.</a:t>
            </a:r>
          </a:p>
          <a:p>
            <a:endParaRPr lang="en-US" sz="4000" dirty="0">
              <a:latin typeface="Avenir Light"/>
            </a:endParaRPr>
          </a:p>
          <a:p>
            <a:endParaRPr lang="en-GB" sz="4000" dirty="0">
              <a:latin typeface="Avenir Light"/>
            </a:endParaRPr>
          </a:p>
        </p:txBody>
      </p:sp>
    </p:spTree>
    <p:extLst>
      <p:ext uri="{BB962C8B-B14F-4D97-AF65-F5344CB8AC3E}">
        <p14:creationId xmlns:p14="http://schemas.microsoft.com/office/powerpoint/2010/main" val="847962724"/>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D63EC0-ADC6-F08F-CF23-09D8397A6335}"/>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4A3D94B3-6B87-B1BA-D4E1-616F3910CD8D}"/>
              </a:ext>
            </a:extLst>
          </p:cNvPr>
          <p:cNvSpPr>
            <a:spLocks noGrp="1"/>
          </p:cNvSpPr>
          <p:nvPr>
            <p:ph type="body" sz="quarter" idx="10"/>
          </p:nvPr>
        </p:nvSpPr>
        <p:spPr>
          <a:xfrm>
            <a:off x="1551815" y="1139091"/>
            <a:ext cx="21856099" cy="1211349"/>
          </a:xfrm>
        </p:spPr>
        <p:txBody>
          <a:bodyPr lIns="91440" tIns="45720" rIns="91440" bIns="45720" anchor="t"/>
          <a:lstStyle/>
          <a:p>
            <a:r>
              <a:rPr lang="en-US" dirty="0">
                <a:latin typeface="Avenir Heavy"/>
              </a:rPr>
              <a:t>Contract types for Conducting Research with Indigenous Communities</a:t>
            </a:r>
            <a:endParaRPr lang="nl-NL" dirty="0">
              <a:latin typeface="Avenir Heavy"/>
            </a:endParaRPr>
          </a:p>
        </p:txBody>
      </p:sp>
      <p:sp>
        <p:nvSpPr>
          <p:cNvPr id="4" name="Text Placeholder 3">
            <a:extLst>
              <a:ext uri="{FF2B5EF4-FFF2-40B4-BE49-F238E27FC236}">
                <a16:creationId xmlns:a16="http://schemas.microsoft.com/office/drawing/2014/main" id="{55EC2AEF-6708-3226-E97E-594821D9860F}"/>
              </a:ext>
            </a:extLst>
          </p:cNvPr>
          <p:cNvSpPr>
            <a:spLocks noGrp="1"/>
          </p:cNvSpPr>
          <p:nvPr>
            <p:ph type="body" sz="quarter" idx="11"/>
          </p:nvPr>
        </p:nvSpPr>
        <p:spPr>
          <a:xfrm>
            <a:off x="1554214" y="3406722"/>
            <a:ext cx="21061362" cy="4998177"/>
          </a:xfrm>
        </p:spPr>
        <p:txBody>
          <a:bodyPr lIns="91440" tIns="45720" rIns="91440" bIns="45720" anchor="t"/>
          <a:lstStyle/>
          <a:p>
            <a:pPr marL="457200" indent="-457200">
              <a:buFont typeface="Arial"/>
              <a:buChar char="•"/>
            </a:pPr>
            <a:r>
              <a:rPr lang="en-US" sz="3200" b="1" dirty="0">
                <a:latin typeface="Avenir Book"/>
              </a:rPr>
              <a:t>University – community representative: </a:t>
            </a:r>
            <a:r>
              <a:rPr lang="en-US" sz="3200" dirty="0">
                <a:latin typeface="Avenir Book"/>
              </a:rPr>
              <a:t>Memorandum of Understanding (MOU), non-binding agreement establishing mutual expectations and principles.</a:t>
            </a:r>
          </a:p>
          <a:p>
            <a:pPr marL="457200" indent="-457200">
              <a:buFont typeface="Arial"/>
              <a:buChar char="•"/>
            </a:pPr>
            <a:endParaRPr lang="en-US" sz="3200" b="1" dirty="0">
              <a:latin typeface="Avenir Book"/>
            </a:endParaRPr>
          </a:p>
          <a:p>
            <a:pPr marL="457200" indent="-457200">
              <a:buFont typeface="Arial"/>
              <a:buChar char="•"/>
            </a:pPr>
            <a:r>
              <a:rPr lang="en-US" sz="3200" b="1" dirty="0">
                <a:latin typeface="Avenir Book"/>
              </a:rPr>
              <a:t>University – researcher of the community: </a:t>
            </a:r>
            <a:r>
              <a:rPr lang="en-US" sz="3200" dirty="0">
                <a:latin typeface="Avenir Book"/>
              </a:rPr>
              <a:t>Research Agreements outlining academic freedom and integrity (including reference CARE Principles), governance (i.e., decision-making process including the community), intellectual property, publication rights, and research proposal (taking into account the CARE Principles).</a:t>
            </a:r>
          </a:p>
          <a:p>
            <a:pPr marL="457200" indent="-457200">
              <a:buFont typeface="Arial"/>
              <a:buChar char="•"/>
            </a:pPr>
            <a:endParaRPr lang="en-US" sz="3200">
              <a:latin typeface="Avenir Book"/>
            </a:endParaRPr>
          </a:p>
          <a:p>
            <a:pPr marL="457200" indent="-457200">
              <a:buFont typeface="Arial"/>
              <a:buChar char="•"/>
            </a:pPr>
            <a:r>
              <a:rPr lang="en-US" sz="3200" b="1" dirty="0">
                <a:latin typeface="Avenir Book"/>
              </a:rPr>
              <a:t>University – party sharing the data: </a:t>
            </a:r>
            <a:r>
              <a:rPr lang="en-US" sz="3200" dirty="0">
                <a:latin typeface="Avenir Book"/>
              </a:rPr>
              <a:t>Data/Information Sharing Agreements (data use, storage and retention) based on Data Management Plan (taking into account the CARE Principles).</a:t>
            </a:r>
          </a:p>
          <a:p>
            <a:pPr marL="457200" indent="-457200">
              <a:buFont typeface="Arial"/>
              <a:buChar char="•"/>
            </a:pPr>
            <a:endParaRPr lang="en-US" sz="3200" b="1" dirty="0">
              <a:latin typeface="Avenir Book"/>
            </a:endParaRPr>
          </a:p>
          <a:p>
            <a:pPr marL="457200" indent="-457200">
              <a:buFont typeface="Arial"/>
              <a:buChar char="•"/>
            </a:pPr>
            <a:r>
              <a:rPr lang="en-US" sz="3200" b="1" dirty="0">
                <a:latin typeface="Avenir Book"/>
              </a:rPr>
              <a:t>University – researcher of the community: </a:t>
            </a:r>
            <a:r>
              <a:rPr lang="en-US" sz="3200" dirty="0">
                <a:latin typeface="Avenir Book"/>
              </a:rPr>
              <a:t>Joint Controllership Agreements under GDPR (in case of collaborative research projects, where one of researchers is member of the community) based on Data Management Plan (taking into account the CARE Principles).</a:t>
            </a:r>
          </a:p>
          <a:p>
            <a:pPr marL="457200" indent="-457200">
              <a:buFont typeface="Arial"/>
              <a:buChar char="•"/>
            </a:pPr>
            <a:endParaRPr lang="en-US" sz="3200">
              <a:latin typeface="Avenir Book"/>
            </a:endParaRPr>
          </a:p>
          <a:p>
            <a:pPr marL="457200" indent="-457200">
              <a:buFont typeface="Arial"/>
              <a:buChar char="•"/>
            </a:pPr>
            <a:endParaRPr lang="en-US" sz="3200">
              <a:latin typeface="Avenir Book"/>
            </a:endParaRPr>
          </a:p>
          <a:p>
            <a:pPr marL="457200" indent="-457200">
              <a:buFont typeface="Arial"/>
              <a:buChar char="•"/>
            </a:pPr>
            <a:endParaRPr lang="en-US" sz="3200">
              <a:latin typeface="Avenir Book"/>
              <a:cs typeface="Arial"/>
            </a:endParaRPr>
          </a:p>
          <a:p>
            <a:pPr marL="457200" indent="-457200">
              <a:buFont typeface="Arial,Sans-Serif"/>
              <a:buChar char="•"/>
            </a:pPr>
            <a:endParaRPr lang="en-US" sz="3200">
              <a:latin typeface="Avenir Book"/>
            </a:endParaRPr>
          </a:p>
          <a:p>
            <a:pPr marL="457200" indent="-457200">
              <a:buFont typeface="Arial,Sans-Serif"/>
              <a:buChar char="•"/>
            </a:pPr>
            <a:endParaRPr lang="en-US" sz="3200">
              <a:latin typeface="Bierstadt Display"/>
              <a:cs typeface="Arial"/>
            </a:endParaRPr>
          </a:p>
          <a:p>
            <a:pPr marL="457200" indent="-457200">
              <a:buFont typeface="Arial,Sans-Serif"/>
              <a:buChar char="•"/>
            </a:pPr>
            <a:endParaRPr lang="en-US" sz="3200">
              <a:latin typeface="Bierstadt Display"/>
              <a:cs typeface="Arial"/>
            </a:endParaRPr>
          </a:p>
          <a:p>
            <a:pPr marL="457200" indent="-457200">
              <a:buFont typeface="Arial,Sans-Serif"/>
              <a:buChar char="•"/>
            </a:pPr>
            <a:endParaRPr lang="en-US" sz="3200">
              <a:latin typeface="Bierstadt Display"/>
              <a:cs typeface="Arial"/>
            </a:endParaRPr>
          </a:p>
        </p:txBody>
      </p:sp>
    </p:spTree>
    <p:extLst>
      <p:ext uri="{BB962C8B-B14F-4D97-AF65-F5344CB8AC3E}">
        <p14:creationId xmlns:p14="http://schemas.microsoft.com/office/powerpoint/2010/main" val="3400658921"/>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3ABFA20-385D-EBAC-1CB2-E0702BF203BC}"/>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3DDCEA65-A139-4CEF-19AF-41DFC954252B}"/>
              </a:ext>
            </a:extLst>
          </p:cNvPr>
          <p:cNvSpPr>
            <a:spLocks noGrp="1"/>
          </p:cNvSpPr>
          <p:nvPr>
            <p:ph type="body" sz="quarter" idx="10"/>
          </p:nvPr>
        </p:nvSpPr>
        <p:spPr>
          <a:xfrm>
            <a:off x="2772728" y="865722"/>
            <a:ext cx="19978047" cy="1557050"/>
          </a:xfrm>
        </p:spPr>
        <p:txBody>
          <a:bodyPr lIns="91440" tIns="45720" rIns="91440" bIns="45720" anchor="t"/>
          <a:lstStyle/>
          <a:p>
            <a:r>
              <a:rPr lang="en-US" dirty="0">
                <a:latin typeface="Avenir Heavy"/>
              </a:rPr>
              <a:t>Relevance of (Legal) Documents</a:t>
            </a:r>
            <a:endParaRPr lang="nl-NL" dirty="0"/>
          </a:p>
        </p:txBody>
      </p:sp>
      <p:sp>
        <p:nvSpPr>
          <p:cNvPr id="4" name="Text Placeholder 3">
            <a:extLst>
              <a:ext uri="{FF2B5EF4-FFF2-40B4-BE49-F238E27FC236}">
                <a16:creationId xmlns:a16="http://schemas.microsoft.com/office/drawing/2014/main" id="{E7FCEDFF-08A5-A483-6F32-5A1E6A207CB7}"/>
              </a:ext>
            </a:extLst>
          </p:cNvPr>
          <p:cNvSpPr>
            <a:spLocks noGrp="1"/>
          </p:cNvSpPr>
          <p:nvPr>
            <p:ph type="body" sz="quarter" idx="11"/>
          </p:nvPr>
        </p:nvSpPr>
        <p:spPr>
          <a:xfrm>
            <a:off x="2766358" y="2423011"/>
            <a:ext cx="19812784" cy="7642225"/>
          </a:xfrm>
        </p:spPr>
        <p:txBody>
          <a:bodyPr lIns="91440" tIns="45720" rIns="91440" bIns="45720" anchor="t"/>
          <a:lstStyle/>
          <a:p>
            <a:pPr marL="457200" indent="-457200">
              <a:buFont typeface="Arial"/>
              <a:buChar char="•"/>
            </a:pPr>
            <a:endParaRPr lang="en-US" sz="3200">
              <a:latin typeface="Avenir Light"/>
            </a:endParaRPr>
          </a:p>
          <a:p>
            <a:pPr marL="457200" indent="-457200">
              <a:buFont typeface="Arial,Sans-Serif"/>
              <a:buChar char="•"/>
            </a:pPr>
            <a:r>
              <a:rPr lang="en-US" sz="3200">
                <a:latin typeface="Avenir Light"/>
              </a:rPr>
              <a:t>MOUs: establish good faith, mutual trust and recognizing the involvement of Indigenous Communities. </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Research Agreements: setting out the collaboration between parties and the way the research should be conducted based on the CARE Principles</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Acknowledging the Indigenous Community's culture and right to participate in the decision-making process.</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Useful also when a community lacks formal legal status.</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Legal contracts to be signed by the university (dean or </a:t>
            </a:r>
            <a:r>
              <a:rPr lang="en-US" sz="3200" err="1">
                <a:latin typeface="Avenir Light"/>
              </a:rPr>
              <a:t>CvB</a:t>
            </a:r>
            <a:r>
              <a:rPr lang="en-US" sz="3200">
                <a:latin typeface="Avenir Light"/>
              </a:rPr>
              <a:t>) and community-endorsed representative.</a:t>
            </a:r>
          </a:p>
          <a:p>
            <a:pPr marL="457200" indent="-457200">
              <a:buFont typeface="Arial"/>
              <a:buChar char="•"/>
            </a:pPr>
            <a:endParaRPr lang="en-US" sz="3200">
              <a:latin typeface="Avenir Light"/>
            </a:endParaRPr>
          </a:p>
          <a:p>
            <a:endParaRPr lang="en-US" sz="3200">
              <a:latin typeface="Avenir Light"/>
            </a:endParaRPr>
          </a:p>
          <a:p>
            <a:pPr marL="457200" indent="-457200">
              <a:buFont typeface="Arial"/>
              <a:buChar char="•"/>
            </a:pPr>
            <a:endParaRPr lang="nl-NL" sz="3200">
              <a:latin typeface="Avenir Light"/>
            </a:endParaRPr>
          </a:p>
          <a:p>
            <a:endParaRPr lang="en-US" sz="3200">
              <a:latin typeface="Avenir Light"/>
            </a:endParaRPr>
          </a:p>
        </p:txBody>
      </p:sp>
    </p:spTree>
    <p:extLst>
      <p:ext uri="{BB962C8B-B14F-4D97-AF65-F5344CB8AC3E}">
        <p14:creationId xmlns:p14="http://schemas.microsoft.com/office/powerpoint/2010/main" val="2275982100"/>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91F66D-CE67-C247-7CC8-9B4DA6FFEB3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2F899C8-8DB5-D474-A87C-BE2ECACB4675}"/>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360A5D03-E8D8-0FC9-614C-A8869A7163CA}"/>
              </a:ext>
            </a:extLst>
          </p:cNvPr>
          <p:cNvSpPr>
            <a:spLocks noGrp="1"/>
          </p:cNvSpPr>
          <p:nvPr>
            <p:ph type="body" sz="quarter" idx="10"/>
          </p:nvPr>
        </p:nvSpPr>
        <p:spPr>
          <a:xfrm>
            <a:off x="1515093" y="1139091"/>
            <a:ext cx="18105179" cy="1593772"/>
          </a:xfrm>
        </p:spPr>
        <p:txBody>
          <a:bodyPr lIns="91440" tIns="45720" rIns="91440" bIns="45720" anchor="t"/>
          <a:lstStyle/>
          <a:p>
            <a:r>
              <a:rPr lang="en-US">
                <a:latin typeface="Avenir Heavy"/>
              </a:rPr>
              <a:t>Elements of a Research Agreement for CARE </a:t>
            </a:r>
            <a:endParaRPr lang="en-US"/>
          </a:p>
        </p:txBody>
      </p:sp>
      <p:sp>
        <p:nvSpPr>
          <p:cNvPr id="4" name="Text Placeholder 3">
            <a:extLst>
              <a:ext uri="{FF2B5EF4-FFF2-40B4-BE49-F238E27FC236}">
                <a16:creationId xmlns:a16="http://schemas.microsoft.com/office/drawing/2014/main" id="{167B25E6-03F9-6582-4F5A-1FAF8FCB57C6}"/>
              </a:ext>
            </a:extLst>
          </p:cNvPr>
          <p:cNvSpPr>
            <a:spLocks noGrp="1"/>
          </p:cNvSpPr>
          <p:nvPr>
            <p:ph type="body" sz="quarter" idx="11"/>
          </p:nvPr>
        </p:nvSpPr>
        <p:spPr>
          <a:xfrm>
            <a:off x="1517780" y="2732830"/>
            <a:ext cx="21061362" cy="7642225"/>
          </a:xfrm>
        </p:spPr>
        <p:txBody>
          <a:bodyPr lIns="91440" tIns="45720" rIns="91440" bIns="45720" anchor="t"/>
          <a:lstStyle/>
          <a:p>
            <a:pPr marL="457200" indent="-457200">
              <a:buFont typeface="Arial"/>
              <a:buChar char="•"/>
            </a:pPr>
            <a:r>
              <a:rPr lang="en-US" sz="3200">
                <a:latin typeface="Avenir Light"/>
              </a:rPr>
              <a:t>Academic Integrity based on CARE Principles</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Expected Advantages and Risks </a:t>
            </a:r>
            <a:endParaRPr lang="en-US">
              <a:latin typeface="Avenir Light"/>
            </a:endParaRPr>
          </a:p>
          <a:p>
            <a:pPr marL="457200" indent="-457200">
              <a:buFont typeface="Arial"/>
              <a:buChar char="•"/>
            </a:pPr>
            <a:endParaRPr lang="en-US" sz="3200">
              <a:latin typeface="Avenir Light"/>
            </a:endParaRPr>
          </a:p>
          <a:p>
            <a:pPr marL="457200" indent="-457200">
              <a:buFont typeface="Arial"/>
              <a:buChar char="•"/>
            </a:pPr>
            <a:r>
              <a:rPr lang="en-US" sz="3200">
                <a:latin typeface="Avenir Light"/>
              </a:rPr>
              <a:t>Methods to obtain consent are described in detail and in collaboration with community (including consent form)</a:t>
            </a:r>
            <a:endParaRPr lang="en-US"/>
          </a:p>
          <a:p>
            <a:pPr marL="457200" indent="-457200">
              <a:buFont typeface="Arial"/>
              <a:buChar char="•"/>
            </a:pPr>
            <a:endParaRPr lang="en-US" sz="3200">
              <a:latin typeface="Avenir Light"/>
            </a:endParaRPr>
          </a:p>
          <a:p>
            <a:pPr marL="457200" indent="-457200">
              <a:buFont typeface="Arial"/>
              <a:buChar char="•"/>
            </a:pPr>
            <a:r>
              <a:rPr lang="en-US" sz="3200">
                <a:latin typeface="Avenir Light"/>
              </a:rPr>
              <a:t>Description of data collection methods and quantity/types of information collected</a:t>
            </a:r>
            <a:endParaRPr lang="en-US"/>
          </a:p>
          <a:p>
            <a:pPr marL="457200" indent="-457200">
              <a:buFont typeface="Arial"/>
              <a:buChar char="•"/>
            </a:pPr>
            <a:endParaRPr lang="en-US" sz="3200">
              <a:latin typeface="Avenir Light"/>
            </a:endParaRPr>
          </a:p>
          <a:p>
            <a:pPr marL="457200" indent="-457200">
              <a:buFont typeface="Arial"/>
              <a:buChar char="•"/>
            </a:pPr>
            <a:r>
              <a:rPr lang="en-US" sz="3200">
                <a:latin typeface="Avenir Light"/>
              </a:rPr>
              <a:t>Intellectual Property Rights (in terms of authorships on results and datasets, how will community participants be acknowledged)</a:t>
            </a:r>
            <a:endParaRPr lang="en-US"/>
          </a:p>
          <a:p>
            <a:pPr marL="457200" indent="-457200">
              <a:buFont typeface="Arial"/>
              <a:buChar char="•"/>
            </a:pPr>
            <a:endParaRPr lang="en-US" sz="3200">
              <a:latin typeface="Avenir Light"/>
            </a:endParaRPr>
          </a:p>
          <a:p>
            <a:pPr marL="457200" indent="-457200">
              <a:buFont typeface="Arial"/>
              <a:buChar char="•"/>
            </a:pPr>
            <a:r>
              <a:rPr lang="en-US" sz="3200">
                <a:latin typeface="Avenir Light"/>
              </a:rPr>
              <a:t>Validation of Preliminary results for review and approval</a:t>
            </a:r>
          </a:p>
          <a:p>
            <a:endParaRPr lang="en-US" sz="3200">
              <a:latin typeface="Avenir Light"/>
            </a:endParaRPr>
          </a:p>
          <a:p>
            <a:pPr>
              <a:buFont typeface="Arial"/>
            </a:pPr>
            <a:r>
              <a:rPr lang="en-US" sz="3200">
                <a:latin typeface="Avenir Light"/>
              </a:rPr>
              <a:t>Source: </a:t>
            </a:r>
            <a:r>
              <a:rPr lang="en-US" sz="3200">
                <a:latin typeface="Avenir Light"/>
                <a:hlinkClick r:id="rId3"/>
              </a:rPr>
              <a:t>First Nations in Quebec and Labrador's Research Protocol, 2014. p. 57</a:t>
            </a:r>
          </a:p>
          <a:p>
            <a:endParaRPr lang="en-US" sz="3200">
              <a:latin typeface="Avenir Light"/>
            </a:endParaRPr>
          </a:p>
          <a:p>
            <a:endParaRPr lang="en-US" sz="3200">
              <a:latin typeface="Avenir Light"/>
            </a:endParaRPr>
          </a:p>
          <a:p>
            <a:endParaRPr lang="en-US" sz="3200">
              <a:latin typeface="Avenir Light"/>
            </a:endParaRPr>
          </a:p>
          <a:p>
            <a:pPr marL="457200" indent="-457200">
              <a:buFont typeface="Arial"/>
              <a:buChar char="•"/>
            </a:pPr>
            <a:endParaRPr lang="nl-NL" sz="3200">
              <a:latin typeface="Avenir Light"/>
            </a:endParaRPr>
          </a:p>
        </p:txBody>
      </p:sp>
    </p:spTree>
    <p:extLst>
      <p:ext uri="{BB962C8B-B14F-4D97-AF65-F5344CB8AC3E}">
        <p14:creationId xmlns:p14="http://schemas.microsoft.com/office/powerpoint/2010/main" val="2400694003"/>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032ABD-42E8-70BC-2009-C571C3F8AC4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FAC5421-B8BE-8EED-9FC0-A730724D845F}"/>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ADDE24CD-6D5D-D7D7-67F7-FB7178CB0DA7}"/>
              </a:ext>
            </a:extLst>
          </p:cNvPr>
          <p:cNvSpPr>
            <a:spLocks noGrp="1"/>
          </p:cNvSpPr>
          <p:nvPr>
            <p:ph type="body" sz="quarter" idx="10"/>
          </p:nvPr>
        </p:nvSpPr>
        <p:spPr>
          <a:xfrm>
            <a:off x="1515093" y="1139091"/>
            <a:ext cx="18105179" cy="1593772"/>
          </a:xfrm>
        </p:spPr>
        <p:txBody>
          <a:bodyPr lIns="91440" tIns="45720" rIns="91440" bIns="45720" anchor="t"/>
          <a:lstStyle/>
          <a:p>
            <a:r>
              <a:rPr lang="en-US">
                <a:latin typeface="Avenir Heavy"/>
              </a:rPr>
              <a:t>Elements of a Memorandum of Understanding</a:t>
            </a:r>
            <a:endParaRPr lang="en-US"/>
          </a:p>
        </p:txBody>
      </p:sp>
      <p:sp>
        <p:nvSpPr>
          <p:cNvPr id="4" name="Text Placeholder 3">
            <a:extLst>
              <a:ext uri="{FF2B5EF4-FFF2-40B4-BE49-F238E27FC236}">
                <a16:creationId xmlns:a16="http://schemas.microsoft.com/office/drawing/2014/main" id="{1C5CB640-3A3A-98AE-E7CF-BFF8345A7714}"/>
              </a:ext>
            </a:extLst>
          </p:cNvPr>
          <p:cNvSpPr>
            <a:spLocks noGrp="1"/>
          </p:cNvSpPr>
          <p:nvPr>
            <p:ph type="body" sz="quarter" idx="11"/>
          </p:nvPr>
        </p:nvSpPr>
        <p:spPr>
          <a:xfrm>
            <a:off x="1554229" y="3407141"/>
            <a:ext cx="21061362" cy="7642225"/>
          </a:xfrm>
        </p:spPr>
        <p:txBody>
          <a:bodyPr lIns="91440" tIns="45720" rIns="91440" bIns="45720" anchor="t"/>
          <a:lstStyle/>
          <a:p>
            <a:pPr marL="457200" indent="-457200">
              <a:buFont typeface="Arial"/>
              <a:buChar char="•"/>
            </a:pPr>
            <a:endParaRPr lang="en-US" sz="3200">
              <a:latin typeface="Avenir Light"/>
            </a:endParaRPr>
          </a:p>
          <a:p>
            <a:pPr marL="457200" indent="-457200">
              <a:buFont typeface="Arial"/>
              <a:buChar char="•"/>
            </a:pPr>
            <a:r>
              <a:rPr lang="en-US" sz="3200" dirty="0">
                <a:latin typeface="Avenir Light"/>
              </a:rPr>
              <a:t>Purpose of the MoU or Statement of Purpose</a:t>
            </a:r>
            <a:endParaRPr lang="en-US" dirty="0">
              <a:latin typeface="Avenir Light"/>
            </a:endParaRPr>
          </a:p>
          <a:p>
            <a:pPr marL="457200" indent="-457200">
              <a:buFont typeface="Arial"/>
              <a:buChar char="•"/>
            </a:pPr>
            <a:endParaRPr lang="en-US" sz="3200">
              <a:latin typeface="Avenir Light"/>
            </a:endParaRPr>
          </a:p>
          <a:p>
            <a:pPr marL="457200" indent="-457200">
              <a:buFont typeface="Arial"/>
              <a:buChar char="•"/>
            </a:pPr>
            <a:r>
              <a:rPr lang="en-US" sz="3200" dirty="0">
                <a:latin typeface="Avenir Light"/>
              </a:rPr>
              <a:t>Description of the parties that will cooperate for the purpose of the MoU and the structure and procedures for collaboration</a:t>
            </a:r>
            <a:endParaRPr lang="en-US" dirty="0"/>
          </a:p>
          <a:p>
            <a:pPr marL="457200" indent="-457200">
              <a:buFont typeface="Arial"/>
              <a:buChar char="•"/>
            </a:pPr>
            <a:endParaRPr lang="en-US" sz="3200">
              <a:latin typeface="Avenir Light"/>
            </a:endParaRPr>
          </a:p>
          <a:p>
            <a:pPr marL="457200" indent="-457200">
              <a:buFont typeface="Arial"/>
              <a:buChar char="•"/>
            </a:pPr>
            <a:r>
              <a:rPr lang="en-US" sz="3200" dirty="0">
                <a:latin typeface="Avenir Light"/>
              </a:rPr>
              <a:t>Scope of the collaboration and agreements on what collaboration entails</a:t>
            </a:r>
            <a:endParaRPr lang="en-US" dirty="0"/>
          </a:p>
          <a:p>
            <a:pPr marL="457200" indent="-457200">
              <a:buFont typeface="Arial"/>
              <a:buChar char="•"/>
            </a:pPr>
            <a:endParaRPr lang="en-US" sz="3200">
              <a:latin typeface="Avenir Light"/>
            </a:endParaRPr>
          </a:p>
          <a:p>
            <a:pPr marL="457200" indent="-457200">
              <a:buFont typeface="Arial"/>
              <a:buChar char="•"/>
            </a:pPr>
            <a:r>
              <a:rPr lang="en-US" sz="3200" dirty="0">
                <a:latin typeface="Avenir Light"/>
              </a:rPr>
              <a:t>Outcomes and outputs of the collaboration</a:t>
            </a:r>
          </a:p>
          <a:p>
            <a:pPr marL="457200" indent="-457200">
              <a:buFont typeface="Arial"/>
              <a:buChar char="•"/>
            </a:pPr>
            <a:endParaRPr lang="en-US" sz="3200" dirty="0">
              <a:latin typeface="Avenir Light"/>
            </a:endParaRPr>
          </a:p>
          <a:p>
            <a:pPr marL="457200" indent="-457200">
              <a:buFont typeface="Arial"/>
              <a:buChar char="•"/>
            </a:pPr>
            <a:r>
              <a:rPr lang="en-US" sz="3200" dirty="0">
                <a:latin typeface="Avenir Light"/>
              </a:rPr>
              <a:t>Chosen method of dispute resolution (e.g. mediation)</a:t>
            </a:r>
          </a:p>
          <a:p>
            <a:pPr marL="457200" indent="-457200">
              <a:buFont typeface="Arial"/>
              <a:buChar char="•"/>
            </a:pPr>
            <a:endParaRPr lang="en-US" sz="3200">
              <a:latin typeface="Avenir Light"/>
            </a:endParaRPr>
          </a:p>
          <a:p>
            <a:pPr marL="457200" indent="-457200">
              <a:buFont typeface="Arial"/>
              <a:buChar char="•"/>
            </a:pPr>
            <a:r>
              <a:rPr lang="en-US" sz="3200" dirty="0">
                <a:latin typeface="Avenir Light"/>
              </a:rPr>
              <a:t>Can include elements about access to data or sharing of data/results</a:t>
            </a:r>
          </a:p>
          <a:p>
            <a:pPr marL="457200" indent="-457200">
              <a:buFont typeface="Arial"/>
              <a:buChar char="•"/>
            </a:pPr>
            <a:endParaRPr lang="en-US" sz="3200">
              <a:latin typeface="Avenir Light"/>
            </a:endParaRPr>
          </a:p>
          <a:p>
            <a:endParaRPr lang="en-US" sz="3200">
              <a:latin typeface="Avenir Light"/>
            </a:endParaRPr>
          </a:p>
          <a:p>
            <a:endParaRPr lang="en-US" sz="3200">
              <a:latin typeface="Avenir Light"/>
            </a:endParaRPr>
          </a:p>
          <a:p>
            <a:pPr marL="457200" indent="-457200">
              <a:buFont typeface="Arial"/>
              <a:buChar char="•"/>
            </a:pPr>
            <a:endParaRPr lang="nl-NL" sz="3200">
              <a:latin typeface="Avenir Light"/>
            </a:endParaRPr>
          </a:p>
        </p:txBody>
      </p:sp>
    </p:spTree>
    <p:extLst>
      <p:ext uri="{BB962C8B-B14F-4D97-AF65-F5344CB8AC3E}">
        <p14:creationId xmlns:p14="http://schemas.microsoft.com/office/powerpoint/2010/main" val="498369413"/>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612795D-D7A5-D32C-333C-16C66603BE87}"/>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CC83B120-804D-182C-7B09-399C07AB7054}"/>
              </a:ext>
            </a:extLst>
          </p:cNvPr>
          <p:cNvSpPr>
            <a:spLocks noGrp="1"/>
          </p:cNvSpPr>
          <p:nvPr>
            <p:ph type="body" sz="quarter" idx="10"/>
          </p:nvPr>
        </p:nvSpPr>
        <p:spPr/>
        <p:txBody>
          <a:bodyPr/>
          <a:lstStyle/>
          <a:p>
            <a:r>
              <a:rPr lang="nl-NL" err="1"/>
              <a:t>Implementing</a:t>
            </a:r>
            <a:r>
              <a:rPr lang="nl-NL"/>
              <a:t> </a:t>
            </a:r>
            <a:r>
              <a:rPr lang="nl-NL" err="1"/>
              <a:t>Collective</a:t>
            </a:r>
            <a:r>
              <a:rPr lang="nl-NL"/>
              <a:t> Benefit</a:t>
            </a:r>
          </a:p>
        </p:txBody>
      </p:sp>
      <p:sp>
        <p:nvSpPr>
          <p:cNvPr id="4" name="Text Placeholder 3">
            <a:extLst>
              <a:ext uri="{FF2B5EF4-FFF2-40B4-BE49-F238E27FC236}">
                <a16:creationId xmlns:a16="http://schemas.microsoft.com/office/drawing/2014/main" id="{E6058E0D-9C01-6682-CCA3-D9D9BD99C2DE}"/>
              </a:ext>
            </a:extLst>
          </p:cNvPr>
          <p:cNvSpPr>
            <a:spLocks noGrp="1"/>
          </p:cNvSpPr>
          <p:nvPr>
            <p:ph type="body" sz="quarter" idx="11"/>
          </p:nvPr>
        </p:nvSpPr>
        <p:spPr>
          <a:xfrm>
            <a:off x="1554469" y="3101149"/>
            <a:ext cx="21043001" cy="4888009"/>
          </a:xfrm>
        </p:spPr>
        <p:txBody>
          <a:bodyPr lIns="91440" tIns="45720" rIns="91440" bIns="45720" anchor="t"/>
          <a:lstStyle/>
          <a:p>
            <a:pPr marL="457200" indent="-457200">
              <a:buFont typeface="Arial"/>
              <a:buChar char="•"/>
            </a:pPr>
            <a:endParaRPr lang="en-US" sz="3200">
              <a:latin typeface="Avenir Light"/>
            </a:endParaRPr>
          </a:p>
          <a:p>
            <a:pPr marL="457200" indent="-457200">
              <a:buFont typeface="Arial"/>
              <a:buChar char="•"/>
            </a:pPr>
            <a:r>
              <a:rPr lang="en-US" sz="3200">
                <a:latin typeface="Avenir Light"/>
              </a:rPr>
              <a:t>Define mutual benefits in agreements (e.g., education, co-authorship, infrastructure).</a:t>
            </a:r>
            <a:endParaRPr lang="en-US"/>
          </a:p>
          <a:p>
            <a:pPr marL="457200" indent="-457200">
              <a:buFont typeface="Arial"/>
              <a:buChar char="•"/>
            </a:pPr>
            <a:endParaRPr lang="en-US" sz="3200">
              <a:latin typeface="Avenir Light"/>
            </a:endParaRPr>
          </a:p>
          <a:p>
            <a:pPr marL="457200" indent="-457200">
              <a:buFont typeface="Arial"/>
              <a:buChar char="•"/>
            </a:pPr>
            <a:r>
              <a:rPr lang="en-US" sz="3200">
                <a:latin typeface="Avenir Light"/>
              </a:rPr>
              <a:t>Engage community early to co-design research goals.</a:t>
            </a:r>
          </a:p>
          <a:p>
            <a:pPr marL="457200" indent="-457200">
              <a:buFont typeface="Arial"/>
              <a:buChar char="•"/>
            </a:pPr>
            <a:endParaRPr lang="en-US" sz="3200">
              <a:latin typeface="Avenir Light"/>
            </a:endParaRPr>
          </a:p>
          <a:p>
            <a:pPr marL="457200" indent="-457200">
              <a:buFont typeface="Arial"/>
              <a:buChar char="•"/>
            </a:pPr>
            <a:r>
              <a:rPr lang="en-US" sz="3200">
                <a:latin typeface="Avenir Light"/>
              </a:rPr>
              <a:t>Include community oversight roles.</a:t>
            </a:r>
          </a:p>
        </p:txBody>
      </p:sp>
    </p:spTree>
    <p:extLst>
      <p:ext uri="{BB962C8B-B14F-4D97-AF65-F5344CB8AC3E}">
        <p14:creationId xmlns:p14="http://schemas.microsoft.com/office/powerpoint/2010/main" val="956752313"/>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087109-DEA9-9593-D1EA-865CBF352CDC}"/>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7853C61A-3D10-2C00-64FC-6B0DD68DCAC4}"/>
              </a:ext>
            </a:extLst>
          </p:cNvPr>
          <p:cNvSpPr>
            <a:spLocks noGrp="1"/>
          </p:cNvSpPr>
          <p:nvPr>
            <p:ph type="body" sz="quarter" idx="10"/>
          </p:nvPr>
        </p:nvSpPr>
        <p:spPr/>
        <p:txBody>
          <a:bodyPr lIns="91440" tIns="45720" rIns="91440" bIns="45720" anchor="t"/>
          <a:lstStyle/>
          <a:p>
            <a:r>
              <a:rPr lang="nl-NL" dirty="0">
                <a:latin typeface="Avenir Heavy"/>
              </a:rPr>
              <a:t>Legal </a:t>
            </a:r>
            <a:r>
              <a:rPr lang="nl-NL" dirty="0" err="1">
                <a:latin typeface="Avenir Heavy"/>
              </a:rPr>
              <a:t>vs</a:t>
            </a:r>
            <a:r>
              <a:rPr lang="nl-NL" dirty="0">
                <a:latin typeface="Avenir Heavy"/>
              </a:rPr>
              <a:t> </a:t>
            </a:r>
            <a:r>
              <a:rPr lang="nl-NL" dirty="0" err="1">
                <a:latin typeface="Avenir Heavy"/>
              </a:rPr>
              <a:t>Moral</a:t>
            </a:r>
            <a:r>
              <a:rPr lang="nl-NL" dirty="0">
                <a:latin typeface="Avenir Heavy"/>
              </a:rPr>
              <a:t> Contract</a:t>
            </a:r>
          </a:p>
        </p:txBody>
      </p:sp>
      <p:sp>
        <p:nvSpPr>
          <p:cNvPr id="4" name="Text Placeholder 3">
            <a:extLst>
              <a:ext uri="{FF2B5EF4-FFF2-40B4-BE49-F238E27FC236}">
                <a16:creationId xmlns:a16="http://schemas.microsoft.com/office/drawing/2014/main" id="{4723164B-A21C-2020-4B6C-7BE911231961}"/>
              </a:ext>
            </a:extLst>
          </p:cNvPr>
          <p:cNvSpPr>
            <a:spLocks noGrp="1"/>
          </p:cNvSpPr>
          <p:nvPr>
            <p:ph type="body" sz="quarter" idx="11"/>
          </p:nvPr>
        </p:nvSpPr>
        <p:spPr>
          <a:xfrm>
            <a:off x="1536141" y="3157468"/>
            <a:ext cx="21043001" cy="6907768"/>
          </a:xfrm>
        </p:spPr>
        <p:txBody>
          <a:bodyPr lIns="91440" tIns="45720" rIns="91440" bIns="45720" anchor="t"/>
          <a:lstStyle/>
          <a:p>
            <a:pPr marL="457200" indent="-457200">
              <a:lnSpc>
                <a:spcPct val="200000"/>
              </a:lnSpc>
              <a:buFont typeface="Arial"/>
              <a:buChar char="•"/>
            </a:pPr>
            <a:r>
              <a:rPr lang="en-US" sz="3200"/>
              <a:t>If a community lacks a legal entity, use traditional governance structures.</a:t>
            </a:r>
            <a:endParaRPr lang="en-US"/>
          </a:p>
          <a:p>
            <a:pPr marL="457200" indent="-457200">
              <a:lnSpc>
                <a:spcPct val="200000"/>
              </a:lnSpc>
              <a:buFont typeface="Arial"/>
              <a:buChar char="•"/>
            </a:pPr>
            <a:r>
              <a:rPr lang="en-US" sz="3200"/>
              <a:t>Authorize representatives via community declaration or power of attorney.</a:t>
            </a:r>
          </a:p>
          <a:p>
            <a:pPr marL="457200" indent="-457200">
              <a:lnSpc>
                <a:spcPct val="200000"/>
              </a:lnSpc>
              <a:buFont typeface="Arial"/>
              <a:buChar char="•"/>
            </a:pPr>
            <a:r>
              <a:rPr lang="en-US" sz="3200"/>
              <a:t>Document the process of appointment and approval in writing.</a:t>
            </a:r>
          </a:p>
        </p:txBody>
      </p:sp>
    </p:spTree>
    <p:extLst>
      <p:ext uri="{BB962C8B-B14F-4D97-AF65-F5344CB8AC3E}">
        <p14:creationId xmlns:p14="http://schemas.microsoft.com/office/powerpoint/2010/main" val="3256567910"/>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441420E-559A-F48F-7470-3888D7DA90F6}"/>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9E4A50CA-0B13-36B0-F20A-F22DAFA19D34}"/>
              </a:ext>
            </a:extLst>
          </p:cNvPr>
          <p:cNvSpPr>
            <a:spLocks noGrp="1"/>
          </p:cNvSpPr>
          <p:nvPr>
            <p:ph type="body" sz="quarter" idx="10"/>
          </p:nvPr>
        </p:nvSpPr>
        <p:spPr>
          <a:xfrm>
            <a:off x="1551815" y="1139091"/>
            <a:ext cx="13281785" cy="1283920"/>
          </a:xfrm>
        </p:spPr>
        <p:txBody>
          <a:bodyPr/>
          <a:lstStyle/>
          <a:p>
            <a:r>
              <a:rPr lang="nl-NL" err="1"/>
              <a:t>Governance</a:t>
            </a:r>
            <a:r>
              <a:rPr lang="nl-NL"/>
              <a:t> and Data </a:t>
            </a:r>
            <a:r>
              <a:rPr lang="nl-NL" err="1"/>
              <a:t>Custodianship</a:t>
            </a:r>
            <a:endParaRPr lang="nl-NL"/>
          </a:p>
        </p:txBody>
      </p:sp>
      <p:sp>
        <p:nvSpPr>
          <p:cNvPr id="4" name="Text Placeholder 3">
            <a:extLst>
              <a:ext uri="{FF2B5EF4-FFF2-40B4-BE49-F238E27FC236}">
                <a16:creationId xmlns:a16="http://schemas.microsoft.com/office/drawing/2014/main" id="{72EF17B9-429C-94D4-16EC-5B7BE9F36D64}"/>
              </a:ext>
            </a:extLst>
          </p:cNvPr>
          <p:cNvSpPr>
            <a:spLocks noGrp="1"/>
          </p:cNvSpPr>
          <p:nvPr>
            <p:ph type="body" sz="quarter" idx="11"/>
          </p:nvPr>
        </p:nvSpPr>
        <p:spPr>
          <a:xfrm>
            <a:off x="1554436" y="3431054"/>
            <a:ext cx="21061362" cy="7642225"/>
          </a:xfrm>
        </p:spPr>
        <p:txBody>
          <a:bodyPr lIns="91440" tIns="45720" rIns="91440" bIns="45720" anchor="t"/>
          <a:lstStyle/>
          <a:p>
            <a:pPr marL="457200" indent="-457200">
              <a:lnSpc>
                <a:spcPct val="200000"/>
              </a:lnSpc>
              <a:buFont typeface="Arial"/>
              <a:buChar char="•"/>
            </a:pPr>
            <a:r>
              <a:rPr lang="en-US" sz="3200" dirty="0">
                <a:latin typeface="Avenir Book"/>
              </a:rPr>
              <a:t>Create joint governance committees.</a:t>
            </a:r>
            <a:endParaRPr lang="en-US" sz="3200">
              <a:latin typeface="Avenir Book"/>
            </a:endParaRPr>
          </a:p>
          <a:p>
            <a:pPr marL="457200" indent="-457200">
              <a:lnSpc>
                <a:spcPct val="200000"/>
              </a:lnSpc>
              <a:buFont typeface="Arial"/>
              <a:buChar char="•"/>
            </a:pPr>
            <a:r>
              <a:rPr lang="en-US" sz="3200" dirty="0">
                <a:latin typeface="Avenir Book"/>
              </a:rPr>
              <a:t>Agree on data storage (duration, access, location).</a:t>
            </a:r>
          </a:p>
          <a:p>
            <a:pPr marL="457200" indent="-457200">
              <a:lnSpc>
                <a:spcPct val="200000"/>
              </a:lnSpc>
              <a:buFont typeface="Arial"/>
              <a:buChar char="•"/>
            </a:pPr>
            <a:r>
              <a:rPr lang="en-US" sz="3200" dirty="0">
                <a:latin typeface="Avenir Book"/>
              </a:rPr>
              <a:t>Respect cultural restrictions on sharing and re-use of data.</a:t>
            </a:r>
          </a:p>
          <a:p>
            <a:pPr marL="457200" indent="-457200">
              <a:buFont typeface="Arial"/>
              <a:buChar char="•"/>
            </a:pPr>
            <a:endParaRPr lang="nl-NL" sz="3200">
              <a:latin typeface="Avenir Light"/>
            </a:endParaRPr>
          </a:p>
        </p:txBody>
      </p:sp>
    </p:spTree>
    <p:extLst>
      <p:ext uri="{BB962C8B-B14F-4D97-AF65-F5344CB8AC3E}">
        <p14:creationId xmlns:p14="http://schemas.microsoft.com/office/powerpoint/2010/main" val="1174237667"/>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BBC79-A54E-09DF-0E09-5087B8A6D062}"/>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2D99174B-BB76-DEB4-A0AF-4E5848AB9962}"/>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04A99405-8F92-AE3F-5219-C1BC4EB471A1}"/>
              </a:ext>
            </a:extLst>
          </p:cNvPr>
          <p:cNvSpPr>
            <a:spLocks noGrp="1"/>
          </p:cNvSpPr>
          <p:nvPr>
            <p:ph type="body" sz="quarter" idx="10"/>
          </p:nvPr>
        </p:nvSpPr>
        <p:spPr>
          <a:xfrm>
            <a:off x="1551815" y="1139091"/>
            <a:ext cx="16634585" cy="892909"/>
          </a:xfrm>
        </p:spPr>
        <p:txBody>
          <a:bodyPr lIns="91440" tIns="45720" rIns="91440" bIns="45720" anchor="t"/>
          <a:lstStyle/>
          <a:p>
            <a:r>
              <a:rPr lang="en-US" dirty="0">
                <a:latin typeface="Avenir Heavy"/>
              </a:rPr>
              <a:t>The CARE Principles and Community-Level Control </a:t>
            </a:r>
            <a:r>
              <a:rPr lang="nl-NL" dirty="0">
                <a:latin typeface="Avenir Heavy"/>
              </a:rPr>
              <a:t>over Data</a:t>
            </a:r>
            <a:endParaRPr lang="en-US" dirty="0">
              <a:latin typeface="Avenir Heavy"/>
            </a:endParaRPr>
          </a:p>
        </p:txBody>
      </p:sp>
      <p:sp>
        <p:nvSpPr>
          <p:cNvPr id="4" name="Text Placeholder 3">
            <a:extLst>
              <a:ext uri="{FF2B5EF4-FFF2-40B4-BE49-F238E27FC236}">
                <a16:creationId xmlns:a16="http://schemas.microsoft.com/office/drawing/2014/main" id="{52A8C66F-C589-00D1-7308-2F7276540B61}"/>
              </a:ext>
            </a:extLst>
          </p:cNvPr>
          <p:cNvSpPr>
            <a:spLocks noGrp="1"/>
          </p:cNvSpPr>
          <p:nvPr>
            <p:ph type="body" sz="quarter" idx="11"/>
          </p:nvPr>
        </p:nvSpPr>
        <p:spPr>
          <a:xfrm>
            <a:off x="1661319" y="3440981"/>
            <a:ext cx="21061362" cy="7642225"/>
          </a:xfrm>
        </p:spPr>
        <p:txBody>
          <a:bodyPr lIns="91440" tIns="45720" rIns="91440" bIns="45720" anchor="t"/>
          <a:lstStyle/>
          <a:p>
            <a:pPr marL="571500" indent="-571500">
              <a:buFont typeface="Arial" panose="020B0604020202020204" pitchFamily="34" charset="0"/>
              <a:buChar char="•"/>
              <a:tabLst>
                <a:tab pos="2590800" algn="l"/>
              </a:tabLst>
            </a:pPr>
            <a:r>
              <a:rPr lang="en-US" sz="3200" dirty="0">
                <a:latin typeface="Avenir Light"/>
              </a:rPr>
              <a:t>Most national privacy laws focus on protecting privacy at the individual level and generally do not address collective or community-level privacy.</a:t>
            </a:r>
          </a:p>
          <a:p>
            <a:pPr marL="571500" indent="-571500">
              <a:buFont typeface="Arial" panose="020B0604020202020204" pitchFamily="34" charset="0"/>
              <a:buChar char="•"/>
              <a:tabLst>
                <a:tab pos="2590800" algn="l"/>
              </a:tabLst>
            </a:pPr>
            <a:endParaRPr lang="en-US" sz="3200">
              <a:latin typeface="Avenir Light"/>
            </a:endParaRPr>
          </a:p>
          <a:p>
            <a:pPr marL="571500" indent="-571500">
              <a:buFont typeface="Arial" panose="020B0604020202020204" pitchFamily="34" charset="0"/>
              <a:buChar char="•"/>
              <a:tabLst>
                <a:tab pos="2590800" algn="l"/>
              </a:tabLst>
            </a:pPr>
            <a:r>
              <a:rPr lang="en-US" sz="3200" dirty="0">
                <a:latin typeface="Avenir Light"/>
              </a:rPr>
              <a:t>The CARE Principles expand control over data, typically given at the individual level, to the community level.</a:t>
            </a:r>
          </a:p>
          <a:p>
            <a:pPr>
              <a:tabLst>
                <a:tab pos="2590800" algn="l"/>
              </a:tabLst>
            </a:pPr>
            <a:endParaRPr lang="en-US" sz="3200">
              <a:latin typeface="Avenir Light"/>
            </a:endParaRPr>
          </a:p>
          <a:p>
            <a:pPr marL="571500" indent="-571500">
              <a:buFont typeface="Arial" panose="020B0604020202020204" pitchFamily="34" charset="0"/>
              <a:buChar char="•"/>
              <a:tabLst>
                <a:tab pos="2590800" algn="l"/>
              </a:tabLst>
            </a:pPr>
            <a:r>
              <a:rPr lang="en-US" sz="3200" dirty="0">
                <a:latin typeface="Avenir Light"/>
              </a:rPr>
              <a:t>The CARE Principles do not, in themselves, create enforceable legal rights or obligations. Organizations and researchers must adopt them and incorporate them into contracts, policies, and procedures.</a:t>
            </a:r>
          </a:p>
          <a:p>
            <a:pPr>
              <a:tabLst>
                <a:tab pos="2590800" algn="l"/>
              </a:tabLst>
            </a:pPr>
            <a:endParaRPr lang="en-US" sz="3200">
              <a:latin typeface="Avenir Light"/>
            </a:endParaRPr>
          </a:p>
        </p:txBody>
      </p:sp>
    </p:spTree>
    <p:extLst>
      <p:ext uri="{BB962C8B-B14F-4D97-AF65-F5344CB8AC3E}">
        <p14:creationId xmlns:p14="http://schemas.microsoft.com/office/powerpoint/2010/main" val="399057513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72FD13-A309-0F5D-19B0-7D04C7E262A0}"/>
              </a:ext>
            </a:extLst>
          </p:cNvPr>
          <p:cNvSpPr>
            <a:spLocks noGrp="1"/>
          </p:cNvSpPr>
          <p:nvPr>
            <p:ph type="body" sz="quarter" idx="13"/>
          </p:nvPr>
        </p:nvSpPr>
        <p:spPr/>
        <p:txBody>
          <a:bodyPr/>
          <a:lstStyle/>
          <a:p>
            <a:r>
              <a:rPr lang="en-US"/>
              <a:t>QR Code Rolling Notes</a:t>
            </a:r>
            <a:endParaRPr lang="en-NL"/>
          </a:p>
        </p:txBody>
      </p:sp>
      <p:sp>
        <p:nvSpPr>
          <p:cNvPr id="7" name="TextBox 6">
            <a:extLst>
              <a:ext uri="{FF2B5EF4-FFF2-40B4-BE49-F238E27FC236}">
                <a16:creationId xmlns:a16="http://schemas.microsoft.com/office/drawing/2014/main" id="{A5BBC966-82F2-D303-A758-117E9F796F2A}"/>
              </a:ext>
            </a:extLst>
          </p:cNvPr>
          <p:cNvSpPr txBox="1"/>
          <p:nvPr/>
        </p:nvSpPr>
        <p:spPr>
          <a:xfrm>
            <a:off x="1540872" y="4084638"/>
            <a:ext cx="12187988" cy="288540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nl-NL" sz="4000" i="1" dirty="0"/>
              <a:t>[link </a:t>
            </a:r>
            <a:r>
              <a:rPr lang="nl-NL" sz="4000" i="1" dirty="0" err="1"/>
              <a:t>deleted</a:t>
            </a:r>
            <a:r>
              <a:rPr lang="nl-NL" sz="4000" i="1" dirty="0"/>
              <a:t>, as </a:t>
            </a:r>
            <a:r>
              <a:rPr lang="nl-NL" sz="4000" i="1" dirty="0" err="1"/>
              <a:t>the</a:t>
            </a:r>
            <a:r>
              <a:rPr lang="nl-NL" sz="4000" i="1" dirty="0"/>
              <a:t> rolling </a:t>
            </a:r>
            <a:r>
              <a:rPr lang="nl-NL" sz="4000" i="1" dirty="0" err="1"/>
              <a:t>notes</a:t>
            </a:r>
            <a:r>
              <a:rPr lang="nl-NL" sz="4000" i="1" dirty="0"/>
              <a:t> </a:t>
            </a:r>
            <a:r>
              <a:rPr lang="nl-NL" sz="4000" i="1" dirty="0" err="1"/>
              <a:t>were</a:t>
            </a:r>
            <a:r>
              <a:rPr lang="nl-NL" sz="4000" i="1" dirty="0"/>
              <a:t> a </a:t>
            </a:r>
            <a:r>
              <a:rPr lang="nl-NL" sz="4000" i="1" dirty="0" err="1"/>
              <a:t>collaboration</a:t>
            </a:r>
            <a:r>
              <a:rPr lang="nl-NL" sz="4000" i="1" dirty="0"/>
              <a:t> </a:t>
            </a:r>
            <a:r>
              <a:rPr lang="nl-NL" sz="4000" i="1" dirty="0" err="1"/>
              <a:t>between</a:t>
            </a:r>
            <a:r>
              <a:rPr lang="nl-NL" sz="4000" i="1" dirty="0"/>
              <a:t> </a:t>
            </a:r>
            <a:r>
              <a:rPr lang="nl-NL" sz="4000" i="1" dirty="0" err="1"/>
              <a:t>the</a:t>
            </a:r>
            <a:r>
              <a:rPr lang="nl-NL" sz="4000" i="1" dirty="0"/>
              <a:t> workshop </a:t>
            </a:r>
            <a:r>
              <a:rPr lang="nl-NL" sz="4000" i="1" dirty="0" err="1"/>
              <a:t>attendees</a:t>
            </a:r>
            <a:r>
              <a:rPr lang="nl-NL" sz="4000" i="1" dirty="0"/>
              <a:t>. </a:t>
            </a:r>
          </a:p>
          <a:p>
            <a:r>
              <a:rPr lang="nl-NL" sz="4000" i="1" dirty="0"/>
              <a:t>We </a:t>
            </a:r>
            <a:r>
              <a:rPr lang="nl-NL" sz="4000" i="1" dirty="0" err="1"/>
              <a:t>suggest</a:t>
            </a:r>
            <a:r>
              <a:rPr lang="nl-NL" sz="4000" i="1" dirty="0"/>
              <a:t> </a:t>
            </a:r>
            <a:r>
              <a:rPr lang="nl-NL" sz="4000" i="1" dirty="0" err="1"/>
              <a:t>reusers</a:t>
            </a:r>
            <a:r>
              <a:rPr lang="nl-NL" sz="4000" i="1" dirty="0"/>
              <a:t> of </a:t>
            </a:r>
            <a:r>
              <a:rPr lang="nl-NL" sz="4000" i="1" dirty="0" err="1"/>
              <a:t>the</a:t>
            </a:r>
            <a:r>
              <a:rPr lang="nl-NL" sz="4000" i="1" dirty="0"/>
              <a:t> </a:t>
            </a:r>
            <a:r>
              <a:rPr lang="nl-NL" sz="4000" i="1" dirty="0" err="1"/>
              <a:t>materials</a:t>
            </a:r>
            <a:r>
              <a:rPr lang="nl-NL" sz="4000" i="1" dirty="0"/>
              <a:t> </a:t>
            </a:r>
            <a:r>
              <a:rPr lang="nl-NL" sz="4000" i="1" dirty="0" err="1"/>
              <a:t>create</a:t>
            </a:r>
            <a:r>
              <a:rPr lang="nl-NL" sz="4000" i="1" dirty="0"/>
              <a:t> </a:t>
            </a:r>
            <a:r>
              <a:rPr lang="nl-NL" sz="4000" i="1" dirty="0" err="1"/>
              <a:t>their</a:t>
            </a:r>
            <a:r>
              <a:rPr lang="nl-NL" sz="4000" i="1" dirty="0"/>
              <a:t> </a:t>
            </a:r>
            <a:r>
              <a:rPr lang="nl-NL" sz="4000" i="1" dirty="0" err="1"/>
              <a:t>own</a:t>
            </a:r>
            <a:r>
              <a:rPr lang="nl-NL" sz="4000" i="1" dirty="0"/>
              <a:t> rolling </a:t>
            </a:r>
            <a:r>
              <a:rPr lang="nl-NL" sz="4000" i="1" dirty="0" err="1"/>
              <a:t>notes</a:t>
            </a:r>
            <a:r>
              <a:rPr lang="nl-NL" sz="4000" i="1" dirty="0"/>
              <a:t> document]</a:t>
            </a:r>
            <a:endParaRPr lang="en-NL" sz="4000" i="1"/>
          </a:p>
        </p:txBody>
      </p:sp>
      <p:sp>
        <p:nvSpPr>
          <p:cNvPr id="8" name="TextBox 7">
            <a:extLst>
              <a:ext uri="{FF2B5EF4-FFF2-40B4-BE49-F238E27FC236}">
                <a16:creationId xmlns:a16="http://schemas.microsoft.com/office/drawing/2014/main" id="{6285789E-06FE-CB76-568B-240130FA53D9}"/>
              </a:ext>
            </a:extLst>
          </p:cNvPr>
          <p:cNvSpPr txBox="1"/>
          <p:nvPr/>
        </p:nvSpPr>
        <p:spPr>
          <a:xfrm>
            <a:off x="597500" y="11220574"/>
            <a:ext cx="13938082" cy="14450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685800" indent="-685800">
              <a:buFont typeface="Arial" panose="020B0604020202020204" pitchFamily="34" charset="0"/>
              <a:buChar char="•"/>
            </a:pPr>
            <a:r>
              <a:rPr lang="en-US" sz="2800" dirty="0">
                <a:latin typeface="Avenir Book" panose="02000503020000020003"/>
              </a:rPr>
              <a:t>Rolling Notes all in one document: for lightning talks and group sessions</a:t>
            </a:r>
          </a:p>
          <a:p>
            <a:pPr marL="685800" indent="-685800">
              <a:buFont typeface="Arial" panose="020B0604020202020204" pitchFamily="34" charset="0"/>
              <a:buChar char="•"/>
            </a:pPr>
            <a:r>
              <a:rPr lang="en-US" sz="2800" dirty="0">
                <a:latin typeface="Avenir Book" panose="02000503020000020003"/>
              </a:rPr>
              <a:t>Thank you note takers!</a:t>
            </a:r>
            <a:endParaRPr lang="en-NL" sz="2800">
              <a:latin typeface="Avenir Book" panose="02000503020000020003"/>
            </a:endParaRPr>
          </a:p>
        </p:txBody>
      </p:sp>
    </p:spTree>
    <p:extLst>
      <p:ext uri="{BB962C8B-B14F-4D97-AF65-F5344CB8AC3E}">
        <p14:creationId xmlns:p14="http://schemas.microsoft.com/office/powerpoint/2010/main" val="1848721763"/>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C775A-B30F-6B21-0EF2-51AF5DAFFF7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8B6F67A-0D1C-96B0-337A-B57DE9AE1BE3}"/>
              </a:ext>
            </a:extLst>
          </p:cNvPr>
          <p:cNvSpPr>
            <a:spLocks noGrp="1"/>
          </p:cNvSpPr>
          <p:nvPr>
            <p:ph type="body" sz="quarter" idx="12"/>
          </p:nvPr>
        </p:nvSpPr>
        <p:spPr/>
        <p:txBody>
          <a:bodyPr/>
          <a:lstStyle/>
          <a:p>
            <a:endParaRPr lang="nl-NL"/>
          </a:p>
        </p:txBody>
      </p:sp>
      <p:sp>
        <p:nvSpPr>
          <p:cNvPr id="4" name="Text Placeholder 3">
            <a:extLst>
              <a:ext uri="{FF2B5EF4-FFF2-40B4-BE49-F238E27FC236}">
                <a16:creationId xmlns:a16="http://schemas.microsoft.com/office/drawing/2014/main" id="{FDAFF8F6-77E5-3BED-4637-6A7ABD90E054}"/>
              </a:ext>
            </a:extLst>
          </p:cNvPr>
          <p:cNvSpPr>
            <a:spLocks noGrp="1"/>
          </p:cNvSpPr>
          <p:nvPr>
            <p:ph type="body" sz="quarter" idx="11"/>
          </p:nvPr>
        </p:nvSpPr>
        <p:spPr>
          <a:xfrm>
            <a:off x="1625605" y="287467"/>
            <a:ext cx="21166465" cy="5671536"/>
          </a:xfrm>
        </p:spPr>
        <p:txBody>
          <a:bodyPr lIns="91440" tIns="45720" rIns="91440" bIns="45720" anchor="t"/>
          <a:lstStyle/>
          <a:p>
            <a:pPr marL="457200" indent="-457200">
              <a:buFont typeface="Wingdings"/>
              <a:buChar char="Ø"/>
              <a:tabLst>
                <a:tab pos="2590800" algn="l"/>
              </a:tabLst>
            </a:pPr>
            <a:r>
              <a:rPr lang="en-US" sz="3200" dirty="0">
                <a:latin typeface="Avenir Light"/>
              </a:rPr>
              <a:t>SODA principles (adaptation of CARE principles) refer to maintaining the privacy of both Sami individuals and Sami communities.</a:t>
            </a:r>
            <a:r>
              <a:rPr lang="en-US" sz="3200" baseline="30000" dirty="0">
                <a:latin typeface="Avenir Light"/>
              </a:rPr>
              <a:t>1</a:t>
            </a:r>
            <a:endParaRPr lang="en-US" baseline="30000" dirty="0"/>
          </a:p>
          <a:p>
            <a:pPr marL="1790700" lvl="1" indent="-571500">
              <a:spcBef>
                <a:spcPts val="0"/>
              </a:spcBef>
              <a:buFont typeface="Arial" panose="020B0604020202020204" pitchFamily="34" charset="0"/>
              <a:buChar char="•"/>
              <a:tabLst>
                <a:tab pos="2590800" algn="l"/>
              </a:tabLst>
            </a:pPr>
            <a:r>
              <a:rPr lang="en-US" sz="3200" dirty="0">
                <a:solidFill>
                  <a:srgbClr val="1B3C57"/>
                </a:solidFill>
                <a:latin typeface="Avenir Light"/>
              </a:rPr>
              <a:t>Extension of protection given to individuals to the community as a whole.</a:t>
            </a:r>
          </a:p>
          <a:p>
            <a:pPr marL="1790700" lvl="1" indent="-571500">
              <a:spcBef>
                <a:spcPts val="0"/>
              </a:spcBef>
              <a:buFont typeface="Arial" panose="020B0604020202020204" pitchFamily="34" charset="0"/>
              <a:buChar char="•"/>
              <a:tabLst>
                <a:tab pos="2590800" algn="l"/>
              </a:tabLst>
            </a:pPr>
            <a:endParaRPr lang="en-US" sz="3200">
              <a:latin typeface="Avenir Light"/>
            </a:endParaRPr>
          </a:p>
          <a:p>
            <a:pPr marL="1790700" lvl="1" indent="-571500">
              <a:spcBef>
                <a:spcPts val="0"/>
              </a:spcBef>
              <a:buFont typeface="Arial" panose="020B0604020202020204" pitchFamily="34" charset="0"/>
              <a:buChar char="•"/>
              <a:tabLst>
                <a:tab pos="2590800" algn="l"/>
              </a:tabLst>
            </a:pPr>
            <a:endParaRPr lang="en-US" sz="3200">
              <a:latin typeface="Avenir Light"/>
            </a:endParaRPr>
          </a:p>
          <a:p>
            <a:r>
              <a:rPr lang="en-US" sz="3200" dirty="0">
                <a:latin typeface="Avenir Light"/>
              </a:rPr>
              <a:t>                                         </a:t>
            </a:r>
          </a:p>
          <a:p>
            <a:endParaRPr lang="nl-NL" sz="3200">
              <a:latin typeface="Avenir Light"/>
            </a:endParaRPr>
          </a:p>
        </p:txBody>
      </p:sp>
      <p:pic>
        <p:nvPicPr>
          <p:cNvPr id="1030" name="Picture 6" descr="Afbeelding">
            <a:extLst>
              <a:ext uri="{FF2B5EF4-FFF2-40B4-BE49-F238E27FC236}">
                <a16:creationId xmlns:a16="http://schemas.microsoft.com/office/drawing/2014/main" id="{CFC1C8E3-AF13-F6D2-AC68-D2B3EAB8B4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1942" y="2175891"/>
            <a:ext cx="16100617" cy="3020991"/>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3">
            <a:extLst>
              <a:ext uri="{FF2B5EF4-FFF2-40B4-BE49-F238E27FC236}">
                <a16:creationId xmlns:a16="http://schemas.microsoft.com/office/drawing/2014/main" id="{FFF7A534-FEED-4B5C-ED25-CCBC6601F74D}"/>
              </a:ext>
            </a:extLst>
          </p:cNvPr>
          <p:cNvSpPr txBox="1">
            <a:spLocks/>
          </p:cNvSpPr>
          <p:nvPr/>
        </p:nvSpPr>
        <p:spPr>
          <a:xfrm>
            <a:off x="1679348" y="5428298"/>
            <a:ext cx="21166465" cy="5671536"/>
          </a:xfrm>
          <a:prstGeom prst="rect">
            <a:avLst/>
          </a:prstGeom>
        </p:spPr>
        <p:txBody>
          <a:bodyPr lIns="91440" tIns="45720" rIns="91440" bIns="45720" anchor="t"/>
          <a:lstStyle>
            <a:lvl1pPr marL="0" marR="0" indent="0" algn="l" defTabSz="2438338" rtl="0" eaLnBrk="1" latinLnBrk="0" hangingPunct="1">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457200" indent="-457200">
              <a:buFont typeface="Wingdings"/>
              <a:buChar char="Ø"/>
              <a:tabLst>
                <a:tab pos="2590800" algn="l"/>
              </a:tabLst>
            </a:pPr>
            <a:r>
              <a:rPr lang="en-US" sz="3200" dirty="0">
                <a:latin typeface="Avenir Light"/>
              </a:rPr>
              <a:t>The First Nations Principles of OCAP</a:t>
            </a:r>
            <a:r>
              <a:rPr lang="en-US" sz="3200" dirty="0">
                <a:solidFill>
                  <a:srgbClr val="000000"/>
                </a:solidFill>
                <a:latin typeface="Aptos"/>
              </a:rPr>
              <a:t>®</a:t>
            </a:r>
            <a:r>
              <a:rPr lang="en-US" sz="3200" baseline="30000" dirty="0">
                <a:latin typeface="Avenir Light"/>
              </a:rPr>
              <a:t>2</a:t>
            </a:r>
            <a:r>
              <a:rPr lang="en-US" sz="3200" dirty="0">
                <a:latin typeface="Avenir Light"/>
              </a:rPr>
              <a:t>                              </a:t>
            </a:r>
            <a:endParaRPr lang="en-US" sz="3200"/>
          </a:p>
          <a:p>
            <a:endParaRPr lang="nl-NL" sz="3200">
              <a:latin typeface="Avenir Light"/>
            </a:endParaRPr>
          </a:p>
        </p:txBody>
      </p:sp>
      <p:pic>
        <p:nvPicPr>
          <p:cNvPr id="9" name="Picture 8">
            <a:extLst>
              <a:ext uri="{FF2B5EF4-FFF2-40B4-BE49-F238E27FC236}">
                <a16:creationId xmlns:a16="http://schemas.microsoft.com/office/drawing/2014/main" id="{7D6D8282-7DD3-B58E-E2EC-BA6120DD1618}"/>
              </a:ext>
            </a:extLst>
          </p:cNvPr>
          <p:cNvPicPr>
            <a:picLocks noChangeAspect="1"/>
          </p:cNvPicPr>
          <p:nvPr/>
        </p:nvPicPr>
        <p:blipFill>
          <a:blip r:embed="rId4"/>
          <a:stretch>
            <a:fillRect/>
          </a:stretch>
        </p:blipFill>
        <p:spPr>
          <a:xfrm>
            <a:off x="1614266" y="6117695"/>
            <a:ext cx="10220325" cy="3362325"/>
          </a:xfrm>
          <a:prstGeom prst="rect">
            <a:avLst/>
          </a:prstGeom>
        </p:spPr>
      </p:pic>
      <p:pic>
        <p:nvPicPr>
          <p:cNvPr id="10" name="Picture 9">
            <a:extLst>
              <a:ext uri="{FF2B5EF4-FFF2-40B4-BE49-F238E27FC236}">
                <a16:creationId xmlns:a16="http://schemas.microsoft.com/office/drawing/2014/main" id="{F3103CAF-C8BB-91A3-029F-0AEB58BE5DB9}"/>
              </a:ext>
            </a:extLst>
          </p:cNvPr>
          <p:cNvPicPr>
            <a:picLocks noChangeAspect="1"/>
          </p:cNvPicPr>
          <p:nvPr/>
        </p:nvPicPr>
        <p:blipFill>
          <a:blip r:embed="rId5"/>
          <a:stretch>
            <a:fillRect/>
          </a:stretch>
        </p:blipFill>
        <p:spPr>
          <a:xfrm>
            <a:off x="10515316" y="7181881"/>
            <a:ext cx="13176454" cy="2825312"/>
          </a:xfrm>
          <a:prstGeom prst="rect">
            <a:avLst/>
          </a:prstGeom>
        </p:spPr>
      </p:pic>
      <p:sp>
        <p:nvSpPr>
          <p:cNvPr id="3" name="TextBox 2">
            <a:extLst>
              <a:ext uri="{FF2B5EF4-FFF2-40B4-BE49-F238E27FC236}">
                <a16:creationId xmlns:a16="http://schemas.microsoft.com/office/drawing/2014/main" id="{72D32C16-8252-D24E-10D1-6D4C0FB99E98}"/>
              </a:ext>
            </a:extLst>
          </p:cNvPr>
          <p:cNvSpPr txBox="1"/>
          <p:nvPr/>
        </p:nvSpPr>
        <p:spPr>
          <a:xfrm>
            <a:off x="1508405" y="10093786"/>
            <a:ext cx="22840218" cy="20415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a:lnSpc>
                <a:spcPct val="100000"/>
              </a:lnSpc>
              <a:spcBef>
                <a:spcPts val="1200"/>
              </a:spcBef>
            </a:pPr>
            <a:r>
              <a:rPr lang="en-US" sz="2400" dirty="0"/>
              <a:t>Source:</a:t>
            </a:r>
          </a:p>
          <a:p>
            <a:pPr>
              <a:lnSpc>
                <a:spcPct val="100000"/>
              </a:lnSpc>
              <a:spcBef>
                <a:spcPts val="1200"/>
              </a:spcBef>
            </a:pPr>
            <a:r>
              <a:rPr lang="en-US" sz="2400" dirty="0"/>
              <a:t>1 Sámi Council, Sámi Ownership and Data Access (SODA-principles) - </a:t>
            </a:r>
            <a:r>
              <a:rPr lang="en-US" sz="2400" dirty="0" err="1"/>
              <a:t>Sámiráđđi</a:t>
            </a:r>
            <a:r>
              <a:rPr lang="en-US" sz="2400" dirty="0"/>
              <a:t>. Available at: </a:t>
            </a:r>
            <a:r>
              <a:rPr lang="en-US" sz="2400" dirty="0">
                <a:hlinkClick r:id="rId6"/>
              </a:rPr>
              <a:t>https://www.saamicouncil.net/documentarchive/soda-en</a:t>
            </a:r>
            <a:endParaRPr lang="en-US" sz="2400" dirty="0"/>
          </a:p>
          <a:p>
            <a:pPr>
              <a:lnSpc>
                <a:spcPct val="100000"/>
              </a:lnSpc>
              <a:spcBef>
                <a:spcPts val="1200"/>
              </a:spcBef>
            </a:pPr>
            <a:r>
              <a:rPr lang="en-US" sz="2400" dirty="0"/>
              <a:t>2 OCAP® is a registered trademark of the First Nations Information Governance Centre (FNIGC). For more information on the OCAP® principles, visit: </a:t>
            </a:r>
            <a:r>
              <a:rPr lang="en-US" sz="2400" dirty="0">
                <a:hlinkClick r:id="rId7"/>
              </a:rPr>
              <a:t>https://fnigc.ca/ocap-training/</a:t>
            </a:r>
            <a:r>
              <a:rPr lang="en-US" sz="2400" dirty="0"/>
              <a:t> </a:t>
            </a:r>
            <a:endParaRPr lang="en-US" sz="2400" dirty="0">
              <a:latin typeface="Avenir Book"/>
            </a:endParaRPr>
          </a:p>
        </p:txBody>
      </p:sp>
    </p:spTree>
    <p:extLst>
      <p:ext uri="{BB962C8B-B14F-4D97-AF65-F5344CB8AC3E}">
        <p14:creationId xmlns:p14="http://schemas.microsoft.com/office/powerpoint/2010/main" val="246925559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9160AC-A6C2-A268-63AC-334DE08D1959}"/>
              </a:ext>
            </a:extLst>
          </p:cNvPr>
          <p:cNvSpPr>
            <a:spLocks noGrp="1"/>
          </p:cNvSpPr>
          <p:nvPr>
            <p:ph type="body" sz="quarter" idx="12"/>
          </p:nvPr>
        </p:nvSpPr>
        <p:spPr/>
        <p:txBody>
          <a:bodyPr/>
          <a:lstStyle/>
          <a:p>
            <a:endParaRPr lang="en-US"/>
          </a:p>
        </p:txBody>
      </p:sp>
      <p:sp>
        <p:nvSpPr>
          <p:cNvPr id="4" name="Text Placeholder 3">
            <a:extLst>
              <a:ext uri="{FF2B5EF4-FFF2-40B4-BE49-F238E27FC236}">
                <a16:creationId xmlns:a16="http://schemas.microsoft.com/office/drawing/2014/main" id="{9A55C8F2-92FA-1909-6CBB-CF559F75A61C}"/>
              </a:ext>
            </a:extLst>
          </p:cNvPr>
          <p:cNvSpPr>
            <a:spLocks noGrp="1"/>
          </p:cNvSpPr>
          <p:nvPr>
            <p:ph type="body" sz="quarter" idx="11"/>
          </p:nvPr>
        </p:nvSpPr>
        <p:spPr>
          <a:xfrm>
            <a:off x="1465142" y="2881003"/>
            <a:ext cx="21039276" cy="9077877"/>
          </a:xfrm>
        </p:spPr>
        <p:txBody>
          <a:bodyPr lIns="91440" tIns="45720" rIns="91440" bIns="45720" anchor="ctr"/>
          <a:lstStyle/>
          <a:p>
            <a:pPr marL="571500" indent="-571500">
              <a:lnSpc>
                <a:spcPct val="100000"/>
              </a:lnSpc>
              <a:spcBef>
                <a:spcPts val="600"/>
              </a:spcBef>
              <a:spcAft>
                <a:spcPts val="600"/>
              </a:spcAft>
              <a:buFont typeface="Arial" panose="020B0604020202020204" pitchFamily="34" charset="0"/>
              <a:buChar char="•"/>
            </a:pPr>
            <a:endParaRPr lang="en-US">
              <a:solidFill>
                <a:schemeClr val="tx1"/>
              </a:solidFill>
              <a:latin typeface="+mj-lt"/>
            </a:endParaRPr>
          </a:p>
          <a:p>
            <a:pPr marL="571500" indent="-571500">
              <a:lnSpc>
                <a:spcPct val="100000"/>
              </a:lnSpc>
              <a:spcBef>
                <a:spcPts val="600"/>
              </a:spcBef>
              <a:spcAft>
                <a:spcPts val="600"/>
              </a:spcAft>
              <a:buFont typeface="Arial" panose="020B0604020202020204" pitchFamily="34" charset="0"/>
              <a:buChar char="•"/>
            </a:pPr>
            <a:endParaRPr lang="en-US" sz="3200">
              <a:solidFill>
                <a:schemeClr val="tx1"/>
              </a:solidFill>
              <a:latin typeface="Avenir Light"/>
            </a:endParaRPr>
          </a:p>
          <a:p>
            <a:pPr marL="571500" indent="-571500">
              <a:lnSpc>
                <a:spcPct val="100000"/>
              </a:lnSpc>
              <a:spcBef>
                <a:spcPts val="600"/>
              </a:spcBef>
              <a:spcAft>
                <a:spcPts val="600"/>
              </a:spcAft>
              <a:buFont typeface="Arial" panose="020B0604020202020204" pitchFamily="34" charset="0"/>
              <a:buChar char="•"/>
            </a:pPr>
            <a:endParaRPr lang="en-US" sz="3200">
              <a:solidFill>
                <a:schemeClr val="tx1"/>
              </a:solidFill>
              <a:latin typeface="Avenir Light"/>
            </a:endParaRPr>
          </a:p>
          <a:p>
            <a:pPr>
              <a:lnSpc>
                <a:spcPct val="100000"/>
              </a:lnSpc>
              <a:spcBef>
                <a:spcPts val="600"/>
              </a:spcBef>
              <a:spcAft>
                <a:spcPts val="600"/>
              </a:spcAft>
            </a:pPr>
            <a:r>
              <a:rPr lang="en-US" sz="3200">
                <a:solidFill>
                  <a:schemeClr val="tx1"/>
                </a:solidFill>
                <a:latin typeface="Avenir Light"/>
              </a:rPr>
              <a:t>Dual consent mechanism: two layers of protection</a:t>
            </a:r>
            <a:endParaRPr lang="en-US">
              <a:solidFill>
                <a:schemeClr val="tx1"/>
              </a:solidFill>
            </a:endParaRPr>
          </a:p>
          <a:p>
            <a:pPr>
              <a:lnSpc>
                <a:spcPct val="100000"/>
              </a:lnSpc>
              <a:spcBef>
                <a:spcPts val="600"/>
              </a:spcBef>
              <a:spcAft>
                <a:spcPts val="600"/>
              </a:spcAft>
            </a:pPr>
            <a:r>
              <a:rPr lang="en-US" sz="3200" err="1">
                <a:solidFill>
                  <a:schemeClr val="tx1"/>
                </a:solidFill>
                <a:latin typeface="Avenir Light"/>
              </a:rPr>
              <a:t>i</a:t>
            </a:r>
            <a:r>
              <a:rPr lang="en-US" sz="3200">
                <a:solidFill>
                  <a:schemeClr val="tx1"/>
                </a:solidFill>
                <a:latin typeface="Avenir Light"/>
              </a:rPr>
              <a:t>. Individual consent: Obtained directly from each participant.</a:t>
            </a:r>
          </a:p>
          <a:p>
            <a:pPr marL="1905000" lvl="4" indent="-685800">
              <a:lnSpc>
                <a:spcPct val="100000"/>
              </a:lnSpc>
              <a:spcBef>
                <a:spcPts val="600"/>
              </a:spcBef>
              <a:spcAft>
                <a:spcPts val="600"/>
              </a:spcAft>
              <a:buFont typeface="Arial" panose="020B0604020202020204" pitchFamily="34" charset="0"/>
              <a:buChar char="•"/>
              <a:tabLst>
                <a:tab pos="5203825" algn="l"/>
              </a:tabLst>
            </a:pPr>
            <a:r>
              <a:rPr lang="en-US" sz="3200">
                <a:solidFill>
                  <a:schemeClr val="tx1"/>
                </a:solidFill>
                <a:latin typeface="Avenir Light"/>
              </a:rPr>
              <a:t>Either ethical consent to participate in research and/or consent for the processing of personal data.</a:t>
            </a:r>
          </a:p>
          <a:p>
            <a:pPr defTabSz="2470150">
              <a:lnSpc>
                <a:spcPct val="100000"/>
              </a:lnSpc>
              <a:spcBef>
                <a:spcPts val="600"/>
              </a:spcBef>
              <a:spcAft>
                <a:spcPts val="600"/>
              </a:spcAft>
            </a:pPr>
            <a:r>
              <a:rPr lang="en-US" sz="3200">
                <a:solidFill>
                  <a:schemeClr val="tx1"/>
                </a:solidFill>
                <a:latin typeface="Avenir Light"/>
              </a:rPr>
              <a:t>ii. Community consent: Approval / permission from recognized community leaders, authorities, or representatives.</a:t>
            </a:r>
          </a:p>
          <a:p>
            <a:pPr marL="1295400" lvl="3" indent="-685800">
              <a:lnSpc>
                <a:spcPct val="100000"/>
              </a:lnSpc>
              <a:spcBef>
                <a:spcPts val="600"/>
              </a:spcBef>
              <a:spcAft>
                <a:spcPts val="600"/>
              </a:spcAft>
              <a:buFont typeface="Arial" panose="020B0604020202020204" pitchFamily="34" charset="0"/>
              <a:buChar char="•"/>
            </a:pPr>
            <a:r>
              <a:rPr lang="en-US" sz="3200">
                <a:solidFill>
                  <a:schemeClr val="tx1"/>
                </a:solidFill>
                <a:latin typeface="Avenir Light"/>
              </a:rPr>
              <a:t>May be difficult to obtain in communities without clear representatives or governance structures.</a:t>
            </a:r>
          </a:p>
          <a:p>
            <a:pPr marL="1295400" lvl="3" indent="-685800">
              <a:lnSpc>
                <a:spcPct val="100000"/>
              </a:lnSpc>
              <a:spcBef>
                <a:spcPts val="600"/>
              </a:spcBef>
              <a:spcAft>
                <a:spcPts val="600"/>
              </a:spcAft>
              <a:buFont typeface="Arial" panose="020B0604020202020204" pitchFamily="34" charset="0"/>
              <a:buChar char="•"/>
            </a:pPr>
            <a:r>
              <a:rPr lang="en-US" sz="3200">
                <a:solidFill>
                  <a:schemeClr val="tx1"/>
                </a:solidFill>
                <a:latin typeface="Avenir Light"/>
              </a:rPr>
              <a:t>Community consent adds an extra layer of protection but does not replace individual consent.</a:t>
            </a:r>
            <a:endParaRPr lang="en-US">
              <a:solidFill>
                <a:schemeClr val="tx1"/>
              </a:solidFill>
              <a:latin typeface="Helvetica Neue"/>
            </a:endParaRPr>
          </a:p>
          <a:p>
            <a:pPr marL="609600" lvl="3" indent="0">
              <a:lnSpc>
                <a:spcPct val="100000"/>
              </a:lnSpc>
              <a:spcBef>
                <a:spcPts val="600"/>
              </a:spcBef>
              <a:spcAft>
                <a:spcPts val="600"/>
              </a:spcAft>
              <a:buNone/>
            </a:pPr>
            <a:r>
              <a:rPr lang="en-US" sz="3200">
                <a:solidFill>
                  <a:srgbClr val="002060"/>
                </a:solidFill>
                <a:latin typeface="Avenir Light"/>
              </a:rPr>
              <a:t>Further questions </a:t>
            </a:r>
            <a:r>
              <a:rPr lang="en-US" sz="3200">
                <a:solidFill>
                  <a:srgbClr val="002060"/>
                </a:solidFill>
                <a:latin typeface="Avenir Light"/>
                <a:ea typeface="+mn-lt"/>
                <a:cs typeface="+mn-lt"/>
              </a:rPr>
              <a:t>for group discussions</a:t>
            </a:r>
            <a:r>
              <a:rPr lang="en-US" sz="3200">
                <a:solidFill>
                  <a:srgbClr val="002060"/>
                </a:solidFill>
                <a:latin typeface="Avenir Light"/>
              </a:rPr>
              <a:t>:</a:t>
            </a:r>
            <a:endParaRPr lang="en-US"/>
          </a:p>
          <a:p>
            <a:pPr marL="1905000" lvl="4" indent="-685800">
              <a:lnSpc>
                <a:spcPct val="100000"/>
              </a:lnSpc>
              <a:spcBef>
                <a:spcPts val="600"/>
              </a:spcBef>
              <a:spcAft>
                <a:spcPts val="600"/>
              </a:spcAft>
              <a:buFont typeface="Arial" panose="020B0604020202020204" pitchFamily="34" charset="0"/>
              <a:buChar char="•"/>
            </a:pPr>
            <a:r>
              <a:rPr lang="en-US" sz="3200">
                <a:solidFill>
                  <a:schemeClr val="tx1"/>
                </a:solidFill>
                <a:latin typeface="Avenir Light"/>
              </a:rPr>
              <a:t>Who is authorized to represent a community in the consent process?</a:t>
            </a:r>
            <a:endParaRPr lang="en-US">
              <a:solidFill>
                <a:schemeClr val="tx1"/>
              </a:solidFill>
            </a:endParaRPr>
          </a:p>
          <a:p>
            <a:pPr marL="1905000" lvl="4" indent="-685800">
              <a:lnSpc>
                <a:spcPct val="100000"/>
              </a:lnSpc>
              <a:spcBef>
                <a:spcPts val="600"/>
              </a:spcBef>
              <a:spcAft>
                <a:spcPts val="600"/>
              </a:spcAft>
              <a:buFont typeface="Arial" panose="020B0604020202020204" pitchFamily="34" charset="0"/>
              <a:buChar char="•"/>
            </a:pPr>
            <a:r>
              <a:rPr lang="en-US" sz="3200">
                <a:latin typeface="Avenir Light"/>
              </a:rPr>
              <a:t>What if you have secured individual consent but no community consent? Are there situations where overriding community consent could be justified? </a:t>
            </a:r>
            <a:endParaRPr lang="en-US">
              <a:solidFill>
                <a:schemeClr val="tx1"/>
              </a:solidFill>
            </a:endParaRPr>
          </a:p>
        </p:txBody>
      </p:sp>
      <p:sp>
        <p:nvSpPr>
          <p:cNvPr id="3" name="Text Placeholder 2">
            <a:extLst>
              <a:ext uri="{FF2B5EF4-FFF2-40B4-BE49-F238E27FC236}">
                <a16:creationId xmlns:a16="http://schemas.microsoft.com/office/drawing/2014/main" id="{32E8AC1F-1DBD-3C6D-470D-D9DB20FB2331}"/>
              </a:ext>
            </a:extLst>
          </p:cNvPr>
          <p:cNvSpPr>
            <a:spLocks noGrp="1"/>
          </p:cNvSpPr>
          <p:nvPr>
            <p:ph type="body" sz="quarter" idx="10"/>
          </p:nvPr>
        </p:nvSpPr>
        <p:spPr>
          <a:xfrm>
            <a:off x="1551815" y="1139091"/>
            <a:ext cx="16634585" cy="892909"/>
          </a:xfrm>
        </p:spPr>
        <p:txBody>
          <a:bodyPr lIns="91440" tIns="45720" rIns="91440" bIns="45720" anchor="t"/>
          <a:lstStyle/>
          <a:p>
            <a:r>
              <a:rPr lang="nl-NL" err="1">
                <a:latin typeface="Avenir Heavy"/>
              </a:rPr>
              <a:t>Individual</a:t>
            </a:r>
            <a:r>
              <a:rPr lang="nl-NL">
                <a:latin typeface="Avenir Heavy"/>
              </a:rPr>
              <a:t> </a:t>
            </a:r>
            <a:r>
              <a:rPr lang="nl-NL" err="1">
                <a:latin typeface="Avenir Heavy"/>
              </a:rPr>
              <a:t>and</a:t>
            </a:r>
            <a:r>
              <a:rPr lang="nl-NL">
                <a:latin typeface="Avenir Heavy"/>
              </a:rPr>
              <a:t> Community Consent</a:t>
            </a:r>
          </a:p>
        </p:txBody>
      </p:sp>
      <p:pic>
        <p:nvPicPr>
          <p:cNvPr id="5" name="Picture 4">
            <a:extLst>
              <a:ext uri="{FF2B5EF4-FFF2-40B4-BE49-F238E27FC236}">
                <a16:creationId xmlns:a16="http://schemas.microsoft.com/office/drawing/2014/main" id="{99CC4747-8AFE-1D75-3E7A-22405569A8CE}"/>
              </a:ext>
            </a:extLst>
          </p:cNvPr>
          <p:cNvPicPr>
            <a:picLocks noChangeAspect="1"/>
          </p:cNvPicPr>
          <p:nvPr/>
        </p:nvPicPr>
        <p:blipFill>
          <a:blip r:embed="rId3"/>
          <a:stretch>
            <a:fillRect/>
          </a:stretch>
        </p:blipFill>
        <p:spPr>
          <a:xfrm>
            <a:off x="1868896" y="2237245"/>
            <a:ext cx="18135779" cy="2820298"/>
          </a:xfrm>
          <a:prstGeom prst="rect">
            <a:avLst/>
          </a:prstGeom>
        </p:spPr>
      </p:pic>
    </p:spTree>
    <p:extLst>
      <p:ext uri="{BB962C8B-B14F-4D97-AF65-F5344CB8AC3E}">
        <p14:creationId xmlns:p14="http://schemas.microsoft.com/office/powerpoint/2010/main" val="2257150905"/>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722A8-8389-09B8-F68E-7773FAB74C5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6E2952B7-B06C-9A3D-5172-11D5711CE2EB}"/>
              </a:ext>
            </a:extLst>
          </p:cNvPr>
          <p:cNvSpPr>
            <a:spLocks noGrp="1"/>
          </p:cNvSpPr>
          <p:nvPr>
            <p:ph type="body" sz="quarter" idx="12"/>
          </p:nvPr>
        </p:nvSpPr>
        <p:spPr/>
        <p:txBody>
          <a:bodyPr/>
          <a:lstStyle/>
          <a:p>
            <a:endParaRPr lang="en-US"/>
          </a:p>
        </p:txBody>
      </p:sp>
      <p:sp>
        <p:nvSpPr>
          <p:cNvPr id="4" name="Text Placeholder 3">
            <a:extLst>
              <a:ext uri="{FF2B5EF4-FFF2-40B4-BE49-F238E27FC236}">
                <a16:creationId xmlns:a16="http://schemas.microsoft.com/office/drawing/2014/main" id="{B58B4DB4-E93F-4445-1427-A9BE53CA506E}"/>
              </a:ext>
            </a:extLst>
          </p:cNvPr>
          <p:cNvSpPr>
            <a:spLocks noGrp="1"/>
          </p:cNvSpPr>
          <p:nvPr>
            <p:ph type="body" sz="quarter" idx="11"/>
          </p:nvPr>
        </p:nvSpPr>
        <p:spPr>
          <a:xfrm>
            <a:off x="1551815" y="1527335"/>
            <a:ext cx="21039276" cy="1486632"/>
          </a:xfrm>
        </p:spPr>
        <p:txBody>
          <a:bodyPr lIns="91440" tIns="45720" rIns="91440" bIns="45720" anchor="ctr"/>
          <a:lstStyle/>
          <a:p>
            <a:r>
              <a:rPr lang="en-US" b="1" dirty="0">
                <a:solidFill>
                  <a:srgbClr val="002060"/>
                </a:solidFill>
                <a:latin typeface="Avenir Light"/>
              </a:rPr>
              <a:t>Can you think of examples from other areas where individuals, groups or their representatives can be consulted when decisions are made about the use and sharing of their data?</a:t>
            </a:r>
            <a:endParaRPr lang="en-US" b="1" dirty="0">
              <a:solidFill>
                <a:srgbClr val="002060"/>
              </a:solidFill>
              <a:highlight>
                <a:srgbClr val="FFFF00"/>
              </a:highlight>
              <a:latin typeface="Avenir Light"/>
            </a:endParaRPr>
          </a:p>
        </p:txBody>
      </p:sp>
      <p:sp>
        <p:nvSpPr>
          <p:cNvPr id="7" name="Text Placeholder 3">
            <a:extLst>
              <a:ext uri="{FF2B5EF4-FFF2-40B4-BE49-F238E27FC236}">
                <a16:creationId xmlns:a16="http://schemas.microsoft.com/office/drawing/2014/main" id="{549F9BBE-804C-2750-BF64-E97C65819539}"/>
              </a:ext>
            </a:extLst>
          </p:cNvPr>
          <p:cNvSpPr txBox="1">
            <a:spLocks/>
          </p:cNvSpPr>
          <p:nvPr/>
        </p:nvSpPr>
        <p:spPr>
          <a:xfrm>
            <a:off x="1560442" y="3951356"/>
            <a:ext cx="21039276" cy="4534633"/>
          </a:xfrm>
          <a:prstGeom prst="rect">
            <a:avLst/>
          </a:prstGeom>
        </p:spPr>
        <p:txBody>
          <a:bodyPr lIns="91440" tIns="45720" rIns="91440" bIns="45720" anchor="ctr"/>
          <a:lstStyle>
            <a:lvl1pPr marL="0" marR="0" indent="0" algn="l" defTabSz="2438338" rtl="0" eaLnBrk="1" latinLnBrk="0" hangingPunct="1">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a:lnSpc>
                <a:spcPct val="100000"/>
              </a:lnSpc>
              <a:spcBef>
                <a:spcPts val="600"/>
              </a:spcBef>
              <a:spcAft>
                <a:spcPts val="600"/>
              </a:spcAft>
            </a:pPr>
            <a:endParaRPr lang="en-US" sz="3600">
              <a:solidFill>
                <a:srgbClr val="000000"/>
              </a:solidFill>
              <a:latin typeface="Avenir Light"/>
            </a:endParaRPr>
          </a:p>
          <a:p>
            <a:pPr marL="571500" indent="-571500">
              <a:lnSpc>
                <a:spcPct val="100000"/>
              </a:lnSpc>
              <a:spcBef>
                <a:spcPts val="600"/>
              </a:spcBef>
              <a:spcAft>
                <a:spcPts val="600"/>
              </a:spcAft>
              <a:buFont typeface="Arial" panose="020B0604020202020204" pitchFamily="34" charset="0"/>
              <a:buChar char="•"/>
            </a:pPr>
            <a:r>
              <a:rPr lang="en-US" sz="3600" dirty="0">
                <a:solidFill>
                  <a:schemeClr val="tx1"/>
                </a:solidFill>
                <a:latin typeface="Avenir Light"/>
              </a:rPr>
              <a:t>Consulting data subjects (or their representatives) when conducting a DPIA.</a:t>
            </a:r>
            <a:endParaRPr lang="en-US" dirty="0">
              <a:solidFill>
                <a:schemeClr val="tx1"/>
              </a:solidFill>
            </a:endParaRPr>
          </a:p>
          <a:p>
            <a:pPr marL="571500" indent="-571500">
              <a:lnSpc>
                <a:spcPct val="100000"/>
              </a:lnSpc>
              <a:spcBef>
                <a:spcPts val="600"/>
              </a:spcBef>
              <a:spcAft>
                <a:spcPts val="600"/>
              </a:spcAft>
              <a:buFont typeface="Arial" panose="020B0604020202020204" pitchFamily="34" charset="0"/>
              <a:buChar char="•"/>
            </a:pPr>
            <a:r>
              <a:rPr lang="en-US" sz="3600" dirty="0">
                <a:solidFill>
                  <a:schemeClr val="tx1"/>
                </a:solidFill>
                <a:latin typeface="Avenir Light"/>
              </a:rPr>
              <a:t>Receiving approval or permission from organizations (e.g., companies, hospitals, schools) to conduct research on their premises.</a:t>
            </a:r>
            <a:endParaRPr lang="en-US" dirty="0">
              <a:solidFill>
                <a:schemeClr val="tx1"/>
              </a:solidFill>
            </a:endParaRPr>
          </a:p>
          <a:p>
            <a:pPr marL="571500" indent="-571500">
              <a:lnSpc>
                <a:spcPct val="100000"/>
              </a:lnSpc>
              <a:spcBef>
                <a:spcPts val="600"/>
              </a:spcBef>
              <a:spcAft>
                <a:spcPts val="600"/>
              </a:spcAft>
              <a:buFont typeface="Arial" panose="020B0604020202020204" pitchFamily="34" charset="0"/>
              <a:buChar char="•"/>
            </a:pPr>
            <a:r>
              <a:rPr lang="en-US" sz="3600" dirty="0">
                <a:solidFill>
                  <a:schemeClr val="tx1"/>
                </a:solidFill>
                <a:latin typeface="Avenir Light"/>
              </a:rPr>
              <a:t>Consulting patient representatives when conducting research involving patients and other vulnerable groups.</a:t>
            </a:r>
            <a:endParaRPr lang="en-US" dirty="0">
              <a:solidFill>
                <a:schemeClr val="tx1"/>
              </a:solidFill>
            </a:endParaRPr>
          </a:p>
          <a:p>
            <a:pPr marL="571500" indent="-571500">
              <a:lnSpc>
                <a:spcPct val="100000"/>
              </a:lnSpc>
              <a:spcBef>
                <a:spcPts val="600"/>
              </a:spcBef>
              <a:spcAft>
                <a:spcPts val="600"/>
              </a:spcAft>
              <a:buFont typeface="Arial" panose="020B0604020202020204" pitchFamily="34" charset="0"/>
              <a:buChar char="•"/>
            </a:pPr>
            <a:r>
              <a:rPr lang="en-US" sz="3600" dirty="0">
                <a:solidFill>
                  <a:schemeClr val="tx1"/>
                </a:solidFill>
                <a:latin typeface="Avenir Light"/>
              </a:rPr>
              <a:t>Involve community representatives in drafting terms of use for data sharing and reuse.</a:t>
            </a:r>
            <a:endParaRPr lang="en-US" dirty="0">
              <a:solidFill>
                <a:schemeClr val="tx1"/>
              </a:solidFill>
            </a:endParaRPr>
          </a:p>
          <a:p>
            <a:pPr marL="571500" indent="-571500">
              <a:lnSpc>
                <a:spcPct val="100000"/>
              </a:lnSpc>
              <a:spcBef>
                <a:spcPts val="600"/>
              </a:spcBef>
              <a:spcAft>
                <a:spcPts val="600"/>
              </a:spcAft>
              <a:buFont typeface="Arial" panose="020B0604020202020204" pitchFamily="34" charset="0"/>
              <a:buChar char="•"/>
            </a:pPr>
            <a:r>
              <a:rPr lang="en-US" sz="3600" dirty="0">
                <a:solidFill>
                  <a:schemeClr val="tx1"/>
                </a:solidFill>
                <a:latin typeface="Avenir Light"/>
              </a:rPr>
              <a:t>Involve labor representatives or unions when making decisions related to the processing of employee data.</a:t>
            </a:r>
            <a:endParaRPr lang="en-US" sz="3600" dirty="0">
              <a:solidFill>
                <a:schemeClr val="tx1"/>
              </a:solidFill>
              <a:highlight>
                <a:srgbClr val="FFFF00"/>
              </a:highlight>
              <a:latin typeface="Avenir Light"/>
            </a:endParaRPr>
          </a:p>
        </p:txBody>
      </p:sp>
    </p:spTree>
    <p:extLst>
      <p:ext uri="{BB962C8B-B14F-4D97-AF65-F5344CB8AC3E}">
        <p14:creationId xmlns:p14="http://schemas.microsoft.com/office/powerpoint/2010/main" val="16138173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91585D-6B94-3E3F-691F-97E235F051AB}"/>
              </a:ext>
            </a:extLst>
          </p:cNvPr>
          <p:cNvSpPr>
            <a:spLocks noGrp="1"/>
          </p:cNvSpPr>
          <p:nvPr>
            <p:ph type="body" sz="quarter" idx="12"/>
          </p:nvPr>
        </p:nvSpPr>
        <p:spPr/>
        <p:txBody>
          <a:bodyPr/>
          <a:lstStyle/>
          <a:p>
            <a:endParaRPr lang="nl-NL"/>
          </a:p>
        </p:txBody>
      </p:sp>
      <p:sp>
        <p:nvSpPr>
          <p:cNvPr id="3" name="Text Placeholder 2">
            <a:extLst>
              <a:ext uri="{FF2B5EF4-FFF2-40B4-BE49-F238E27FC236}">
                <a16:creationId xmlns:a16="http://schemas.microsoft.com/office/drawing/2014/main" id="{15030A21-0FFE-B6D0-97A7-836975109C38}"/>
              </a:ext>
            </a:extLst>
          </p:cNvPr>
          <p:cNvSpPr>
            <a:spLocks noGrp="1"/>
          </p:cNvSpPr>
          <p:nvPr>
            <p:ph type="body" sz="quarter" idx="10"/>
          </p:nvPr>
        </p:nvSpPr>
        <p:spPr/>
        <p:txBody>
          <a:bodyPr/>
          <a:lstStyle/>
          <a:p>
            <a:r>
              <a:rPr lang="nl-NL" err="1"/>
              <a:t>Conclusion</a:t>
            </a:r>
            <a:r>
              <a:rPr lang="nl-NL"/>
              <a:t> and </a:t>
            </a:r>
            <a:r>
              <a:rPr lang="nl-NL" err="1"/>
              <a:t>Recommendations</a:t>
            </a:r>
            <a:endParaRPr lang="nl-NL"/>
          </a:p>
        </p:txBody>
      </p:sp>
      <p:sp>
        <p:nvSpPr>
          <p:cNvPr id="4" name="Text Placeholder 3">
            <a:extLst>
              <a:ext uri="{FF2B5EF4-FFF2-40B4-BE49-F238E27FC236}">
                <a16:creationId xmlns:a16="http://schemas.microsoft.com/office/drawing/2014/main" id="{92785226-7299-9B00-AB6C-FCB2C889FF3A}"/>
              </a:ext>
            </a:extLst>
          </p:cNvPr>
          <p:cNvSpPr>
            <a:spLocks noGrp="1"/>
          </p:cNvSpPr>
          <p:nvPr>
            <p:ph type="body" sz="quarter" idx="11"/>
          </p:nvPr>
        </p:nvSpPr>
        <p:spPr/>
        <p:txBody>
          <a:bodyPr lIns="91440" tIns="45720" rIns="91440" bIns="45720" anchor="t"/>
          <a:lstStyle/>
          <a:p>
            <a:pPr marL="457200" indent="-457200">
              <a:lnSpc>
                <a:spcPct val="200000"/>
              </a:lnSpc>
              <a:buFont typeface="Arial"/>
              <a:buChar char="•"/>
            </a:pPr>
            <a:endParaRPr lang="en-US" sz="3200">
              <a:latin typeface="Avenir Light"/>
            </a:endParaRPr>
          </a:p>
          <a:p>
            <a:pPr marL="457200" indent="-457200">
              <a:lnSpc>
                <a:spcPct val="200000"/>
              </a:lnSpc>
              <a:buFont typeface="Arial"/>
              <a:buChar char="•"/>
            </a:pPr>
            <a:r>
              <a:rPr lang="en-US" sz="3200" dirty="0">
                <a:latin typeface="Avenir Book"/>
              </a:rPr>
              <a:t>Embed compliance with CARE principles in </a:t>
            </a:r>
            <a:r>
              <a:rPr lang="en-US" sz="3200" dirty="0" err="1">
                <a:latin typeface="Avenir Book"/>
              </a:rPr>
              <a:t>organisational</a:t>
            </a:r>
            <a:r>
              <a:rPr lang="en-US" sz="3200" dirty="0">
                <a:latin typeface="Avenir Book"/>
              </a:rPr>
              <a:t> policies, processes and procedures.</a:t>
            </a:r>
          </a:p>
          <a:p>
            <a:pPr marL="457200" indent="-457200">
              <a:lnSpc>
                <a:spcPct val="200000"/>
              </a:lnSpc>
              <a:buFont typeface="Arial"/>
              <a:buChar char="•"/>
            </a:pPr>
            <a:r>
              <a:rPr lang="en-US" sz="3200" dirty="0">
                <a:latin typeface="Avenir Light"/>
              </a:rPr>
              <a:t>Embed CARE principles in research design and contracts.</a:t>
            </a:r>
            <a:endParaRPr lang="en-US" dirty="0"/>
          </a:p>
          <a:p>
            <a:pPr marL="457200" indent="-457200">
              <a:lnSpc>
                <a:spcPct val="200000"/>
              </a:lnSpc>
              <a:buFont typeface="Arial"/>
              <a:buChar char="•"/>
            </a:pPr>
            <a:r>
              <a:rPr lang="en-US" sz="3200" dirty="0">
                <a:latin typeface="Avenir Light"/>
              </a:rPr>
              <a:t>Use MOUs and/or Research Agreements to clarify expectations when formal contracts aren't feasible.</a:t>
            </a:r>
          </a:p>
          <a:p>
            <a:pPr marL="457200" indent="-457200">
              <a:lnSpc>
                <a:spcPct val="200000"/>
              </a:lnSpc>
              <a:buFont typeface="Arial"/>
              <a:buChar char="•"/>
            </a:pPr>
            <a:r>
              <a:rPr lang="en-US" sz="3200" dirty="0">
                <a:latin typeface="Avenir Light"/>
              </a:rPr>
              <a:t>Ensure that consent, representation, and governance reflect both legal and ethical standards.</a:t>
            </a:r>
          </a:p>
          <a:p>
            <a:pPr marL="457200" indent="-457200">
              <a:lnSpc>
                <a:spcPct val="200000"/>
              </a:lnSpc>
              <a:buFont typeface="Arial"/>
              <a:buChar char="•"/>
            </a:pPr>
            <a:r>
              <a:rPr lang="en-US" sz="3200" dirty="0">
                <a:latin typeface="Avenir Light"/>
              </a:rPr>
              <a:t>Work closely with community leaders and professional staff at your institution throughout the process.</a:t>
            </a:r>
          </a:p>
          <a:p>
            <a:pPr marL="457200" indent="-457200">
              <a:lnSpc>
                <a:spcPct val="200000"/>
              </a:lnSpc>
              <a:buFont typeface="Arial"/>
              <a:buChar char="•"/>
            </a:pPr>
            <a:endParaRPr lang="nl-NL" sz="3200">
              <a:latin typeface="Avenir Light"/>
            </a:endParaRPr>
          </a:p>
        </p:txBody>
      </p:sp>
    </p:spTree>
    <p:extLst>
      <p:ext uri="{BB962C8B-B14F-4D97-AF65-F5344CB8AC3E}">
        <p14:creationId xmlns:p14="http://schemas.microsoft.com/office/powerpoint/2010/main" val="464962289"/>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AA9AEF-F4FB-DFAF-BBD3-FE72F2E7C34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4B7EC32A-C0E9-2B71-6FB3-B68A58117598}"/>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639616F3-3024-90C0-C809-E265EA35E90D}"/>
              </a:ext>
            </a:extLst>
          </p:cNvPr>
          <p:cNvSpPr>
            <a:spLocks noGrp="1"/>
          </p:cNvSpPr>
          <p:nvPr>
            <p:ph type="body" sz="quarter" idx="10"/>
          </p:nvPr>
        </p:nvSpPr>
        <p:spPr>
          <a:xfrm>
            <a:off x="1551815" y="1139090"/>
            <a:ext cx="19599701" cy="1555983"/>
          </a:xfrm>
        </p:spPr>
        <p:txBody>
          <a:bodyPr/>
          <a:lstStyle/>
          <a:p>
            <a:r>
              <a:rPr lang="en-GB"/>
              <a:t>Group Sessions Planning</a:t>
            </a:r>
          </a:p>
        </p:txBody>
      </p:sp>
      <p:sp>
        <p:nvSpPr>
          <p:cNvPr id="4" name="Tijdelijke aanduiding voor tekst 3">
            <a:extLst>
              <a:ext uri="{FF2B5EF4-FFF2-40B4-BE49-F238E27FC236}">
                <a16:creationId xmlns:a16="http://schemas.microsoft.com/office/drawing/2014/main" id="{CC3F5140-C4A4-440A-E20F-1F4F7F1F20C2}"/>
              </a:ext>
            </a:extLst>
          </p:cNvPr>
          <p:cNvSpPr>
            <a:spLocks noGrp="1"/>
          </p:cNvSpPr>
          <p:nvPr>
            <p:ph type="body" sz="quarter" idx="11"/>
          </p:nvPr>
        </p:nvSpPr>
        <p:spPr>
          <a:xfrm>
            <a:off x="1551815" y="2916571"/>
            <a:ext cx="21314405" cy="8357284"/>
          </a:xfrm>
        </p:spPr>
        <p:txBody>
          <a:bodyPr lIns="91440" tIns="45720" rIns="91440" bIns="45720" anchor="t"/>
          <a:lstStyle/>
          <a:p>
            <a:pPr marL="571500" indent="-571500">
              <a:buFont typeface="Arial"/>
              <a:buChar char="•"/>
            </a:pPr>
            <a:r>
              <a:rPr lang="en-GB" sz="3200" dirty="0">
                <a:latin typeface="Avenir Book"/>
              </a:rPr>
              <a:t>Three groups in Aula B</a:t>
            </a:r>
          </a:p>
          <a:p>
            <a:pPr marL="571500" indent="-571500">
              <a:buFont typeface="Arial"/>
              <a:buChar char="•"/>
            </a:pPr>
            <a:endParaRPr lang="en-GB" sz="3200" dirty="0">
              <a:solidFill>
                <a:srgbClr val="1B3C57"/>
              </a:solidFill>
              <a:latin typeface="Avenir Book"/>
            </a:endParaRPr>
          </a:p>
          <a:p>
            <a:pPr marL="1790700" lvl="1">
              <a:buFont typeface="Courier New"/>
              <a:buChar char="o"/>
            </a:pPr>
            <a:r>
              <a:rPr lang="en-GB" sz="4000" dirty="0">
                <a:solidFill>
                  <a:srgbClr val="1B3C57"/>
                </a:solidFill>
                <a:latin typeface="Avenir Book"/>
              </a:rPr>
              <a:t>Collective Benefit: Jing-Yi </a:t>
            </a:r>
            <a:r>
              <a:rPr lang="en-GB" sz="4000" dirty="0" err="1">
                <a:solidFill>
                  <a:srgbClr val="1B3C57"/>
                </a:solidFill>
                <a:latin typeface="Avenir Book"/>
              </a:rPr>
              <a:t>Magraw</a:t>
            </a:r>
            <a:endParaRPr lang="en-GB" sz="4000" dirty="0">
              <a:solidFill>
                <a:srgbClr val="1B3C57"/>
              </a:solidFill>
              <a:latin typeface="Avenir Book"/>
            </a:endParaRPr>
          </a:p>
          <a:p>
            <a:pPr marL="1790700" lvl="1">
              <a:buFont typeface="Courier New"/>
              <a:buChar char="o"/>
            </a:pPr>
            <a:r>
              <a:rPr lang="en-GB" sz="4000" dirty="0">
                <a:solidFill>
                  <a:srgbClr val="1B3C57"/>
                </a:solidFill>
                <a:latin typeface="Avenir Book"/>
              </a:rPr>
              <a:t>Authority to Control: Bora </a:t>
            </a:r>
            <a:r>
              <a:rPr lang="en-GB" sz="4000" dirty="0" err="1">
                <a:solidFill>
                  <a:srgbClr val="1B3C57"/>
                </a:solidFill>
                <a:latin typeface="Avenir Book"/>
              </a:rPr>
              <a:t>Lushaj</a:t>
            </a:r>
            <a:endParaRPr lang="en-GB" sz="4000" dirty="0">
              <a:solidFill>
                <a:srgbClr val="1B3C57"/>
              </a:solidFill>
              <a:latin typeface="Avenir Book"/>
            </a:endParaRPr>
          </a:p>
          <a:p>
            <a:pPr marL="1790700" lvl="1">
              <a:buFont typeface="Courier New"/>
              <a:buChar char="o"/>
            </a:pPr>
            <a:r>
              <a:rPr lang="en-GB" sz="4000" dirty="0">
                <a:solidFill>
                  <a:srgbClr val="1B3C57"/>
                </a:solidFill>
                <a:latin typeface="Avenir Book"/>
              </a:rPr>
              <a:t>Responsibility: Tijs </a:t>
            </a:r>
            <a:r>
              <a:rPr lang="en-GB" sz="4000" dirty="0" err="1">
                <a:solidFill>
                  <a:srgbClr val="1B3C57"/>
                </a:solidFill>
                <a:latin typeface="Avenir Book"/>
              </a:rPr>
              <a:t>Gelens</a:t>
            </a:r>
            <a:endParaRPr lang="en-GB" sz="4000" dirty="0">
              <a:solidFill>
                <a:srgbClr val="1B3C57"/>
              </a:solidFill>
              <a:latin typeface="Avenir Book"/>
            </a:endParaRPr>
          </a:p>
          <a:p>
            <a:pPr marL="1181100" lvl="1" indent="0">
              <a:buNone/>
            </a:pPr>
            <a:endParaRPr lang="en-GB" sz="3200" dirty="0"/>
          </a:p>
          <a:p>
            <a:pPr marL="571500" indent="-571500">
              <a:buFont typeface="Arial"/>
              <a:buChar char="•"/>
            </a:pPr>
            <a:r>
              <a:rPr lang="en-GB" sz="3200" dirty="0">
                <a:latin typeface="Avenir Book"/>
              </a:rPr>
              <a:t>Group sessions shorter with no break in between</a:t>
            </a:r>
            <a:br>
              <a:rPr lang="en-GB" sz="3200" dirty="0"/>
            </a:br>
            <a:endParaRPr lang="en-GB" sz="3200" dirty="0"/>
          </a:p>
          <a:p>
            <a:pPr marL="571500" indent="-571500">
              <a:buFont typeface="Arial"/>
              <a:buChar char="•"/>
            </a:pPr>
            <a:endParaRPr lang="en-GB" sz="3200" dirty="0">
              <a:latin typeface="Avenir Book"/>
            </a:endParaRPr>
          </a:p>
          <a:p>
            <a:pPr marL="571500" indent="-571500">
              <a:buFont typeface="Arial"/>
              <a:buChar char="•"/>
            </a:pPr>
            <a:r>
              <a:rPr lang="en-GB" sz="3200" dirty="0">
                <a:latin typeface="Avenir Book"/>
              </a:rPr>
              <a:t>Your experiences and perspectives will inform our guidance!</a:t>
            </a:r>
            <a:endParaRPr lang="en-GB" dirty="0"/>
          </a:p>
        </p:txBody>
      </p:sp>
      <p:sp>
        <p:nvSpPr>
          <p:cNvPr id="2" name="Tijdelijke aanduiding voor tekst 3">
            <a:extLst>
              <a:ext uri="{FF2B5EF4-FFF2-40B4-BE49-F238E27FC236}">
                <a16:creationId xmlns:a16="http://schemas.microsoft.com/office/drawing/2014/main" id="{85DC9E3A-7842-C809-2001-503D9A220DE1}"/>
              </a:ext>
            </a:extLst>
          </p:cNvPr>
          <p:cNvSpPr txBox="1">
            <a:spLocks/>
          </p:cNvSpPr>
          <p:nvPr/>
        </p:nvSpPr>
        <p:spPr>
          <a:xfrm>
            <a:off x="1517780" y="2423011"/>
            <a:ext cx="21582852" cy="8357284"/>
          </a:xfrm>
          <a:prstGeom prst="rect">
            <a:avLst/>
          </a:prstGeom>
        </p:spPr>
        <p:txBody>
          <a:bodyPr/>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endParaRPr lang="en-GB" sz="2000"/>
          </a:p>
        </p:txBody>
      </p:sp>
    </p:spTree>
    <p:extLst>
      <p:ext uri="{BB962C8B-B14F-4D97-AF65-F5344CB8AC3E}">
        <p14:creationId xmlns:p14="http://schemas.microsoft.com/office/powerpoint/2010/main" val="232471535"/>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FC77492C-15FE-66C4-28F8-1E88FED1FFC8}"/>
              </a:ext>
            </a:extLst>
          </p:cNvPr>
          <p:cNvSpPr txBox="1">
            <a:spLocks/>
          </p:cNvSpPr>
          <p:nvPr/>
        </p:nvSpPr>
        <p:spPr>
          <a:xfrm>
            <a:off x="1606799" y="1578963"/>
            <a:ext cx="19599701" cy="1555983"/>
          </a:xfrm>
          <a:prstGeom prst="rect">
            <a:avLst/>
          </a:prstGeom>
        </p:spPr>
        <p:txBody>
          <a:bodyPr lIns="91440" tIns="45720" rIns="91440" bIns="45720" anchor="t"/>
          <a:lstStyle>
            <a:lvl1pPr marL="609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ctr">
              <a:buNone/>
            </a:pPr>
            <a:r>
              <a:rPr lang="en-GB" sz="4400" b="1"/>
              <a:t>Ethics of Research Data and the CARE Principles</a:t>
            </a:r>
            <a:endParaRPr lang="en-US" sz="4400" b="1"/>
          </a:p>
          <a:p>
            <a:pPr marL="0" indent="0" algn="ctr">
              <a:buNone/>
            </a:pPr>
            <a:r>
              <a:rPr lang="en-GB" sz="4400" b="1"/>
              <a:t>Group Sessions </a:t>
            </a:r>
            <a:endParaRPr lang="en-US" sz="4400" b="1"/>
          </a:p>
        </p:txBody>
      </p:sp>
    </p:spTree>
    <p:extLst>
      <p:ext uri="{BB962C8B-B14F-4D97-AF65-F5344CB8AC3E}">
        <p14:creationId xmlns:p14="http://schemas.microsoft.com/office/powerpoint/2010/main" val="409580245"/>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8F30E-E39C-4205-2B5F-E34045394975}"/>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9AF9662-9D03-4DA3-E530-702C754F17C0}"/>
              </a:ext>
            </a:extLst>
          </p:cNvPr>
          <p:cNvSpPr>
            <a:spLocks noGrp="1"/>
          </p:cNvSpPr>
          <p:nvPr>
            <p:ph type="body" sz="quarter" idx="12"/>
          </p:nvPr>
        </p:nvSpPr>
        <p:spPr/>
        <p:txBody>
          <a:bodyPr/>
          <a:lstStyle/>
          <a:p>
            <a:endParaRPr lang="en-GB"/>
          </a:p>
        </p:txBody>
      </p:sp>
      <p:sp>
        <p:nvSpPr>
          <p:cNvPr id="3" name="Tijdelijke aanduiding voor tekst 2">
            <a:extLst>
              <a:ext uri="{FF2B5EF4-FFF2-40B4-BE49-F238E27FC236}">
                <a16:creationId xmlns:a16="http://schemas.microsoft.com/office/drawing/2014/main" id="{0A55315A-B0DF-A2D7-0054-614E66D2A0CA}"/>
              </a:ext>
            </a:extLst>
          </p:cNvPr>
          <p:cNvSpPr>
            <a:spLocks noGrp="1"/>
          </p:cNvSpPr>
          <p:nvPr>
            <p:ph type="body" sz="quarter" idx="10"/>
          </p:nvPr>
        </p:nvSpPr>
        <p:spPr/>
        <p:txBody>
          <a:bodyPr/>
          <a:lstStyle/>
          <a:p>
            <a:r>
              <a:rPr lang="en-GB"/>
              <a:t>QR Code Evaluation Form</a:t>
            </a:r>
          </a:p>
        </p:txBody>
      </p:sp>
      <p:sp>
        <p:nvSpPr>
          <p:cNvPr id="8" name="TextBox 7">
            <a:extLst>
              <a:ext uri="{FF2B5EF4-FFF2-40B4-BE49-F238E27FC236}">
                <a16:creationId xmlns:a16="http://schemas.microsoft.com/office/drawing/2014/main" id="{366A36EA-E058-E056-87CB-CCD433C0DD07}"/>
              </a:ext>
            </a:extLst>
          </p:cNvPr>
          <p:cNvSpPr txBox="1"/>
          <p:nvPr/>
        </p:nvSpPr>
        <p:spPr>
          <a:xfrm>
            <a:off x="1716164" y="4322562"/>
            <a:ext cx="12187988" cy="20867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nl-NL" dirty="0"/>
              <a:t>[link </a:t>
            </a:r>
            <a:r>
              <a:rPr lang="nl-NL" dirty="0" err="1"/>
              <a:t>deleted</a:t>
            </a:r>
            <a:r>
              <a:rPr lang="nl-NL" dirty="0"/>
              <a:t>. We </a:t>
            </a:r>
            <a:r>
              <a:rPr lang="nl-NL" dirty="0" err="1"/>
              <a:t>suggest</a:t>
            </a:r>
            <a:r>
              <a:rPr lang="nl-NL" dirty="0"/>
              <a:t> </a:t>
            </a:r>
            <a:r>
              <a:rPr lang="nl-NL" dirty="0" err="1"/>
              <a:t>that</a:t>
            </a:r>
            <a:r>
              <a:rPr lang="nl-NL" dirty="0"/>
              <a:t> </a:t>
            </a:r>
            <a:r>
              <a:rPr lang="nl-NL" dirty="0" err="1"/>
              <a:t>reusers</a:t>
            </a:r>
            <a:r>
              <a:rPr lang="nl-NL" dirty="0"/>
              <a:t> of </a:t>
            </a:r>
            <a:r>
              <a:rPr lang="nl-NL" dirty="0" err="1"/>
              <a:t>the</a:t>
            </a:r>
            <a:r>
              <a:rPr lang="nl-NL" dirty="0"/>
              <a:t> </a:t>
            </a:r>
            <a:r>
              <a:rPr lang="nl-NL" dirty="0" err="1"/>
              <a:t>material</a:t>
            </a:r>
            <a:r>
              <a:rPr lang="nl-NL" dirty="0"/>
              <a:t> </a:t>
            </a:r>
            <a:r>
              <a:rPr lang="nl-NL" dirty="0" err="1"/>
              <a:t>include</a:t>
            </a:r>
            <a:r>
              <a:rPr lang="nl-NL" dirty="0"/>
              <a:t> </a:t>
            </a:r>
            <a:r>
              <a:rPr lang="nl-NL" dirty="0" err="1"/>
              <a:t>an</a:t>
            </a:r>
            <a:r>
              <a:rPr lang="nl-NL" dirty="0"/>
              <a:t> opportunity </a:t>
            </a:r>
            <a:r>
              <a:rPr lang="nl-NL" dirty="0" err="1"/>
              <a:t>here</a:t>
            </a:r>
            <a:r>
              <a:rPr lang="nl-NL" dirty="0"/>
              <a:t> </a:t>
            </a:r>
            <a:r>
              <a:rPr lang="nl-NL" dirty="0" err="1"/>
              <a:t>for</a:t>
            </a:r>
            <a:r>
              <a:rPr lang="nl-NL" dirty="0"/>
              <a:t> </a:t>
            </a:r>
            <a:r>
              <a:rPr lang="nl-NL" dirty="0" err="1"/>
              <a:t>participants</a:t>
            </a:r>
            <a:r>
              <a:rPr lang="nl-NL" dirty="0"/>
              <a:t> </a:t>
            </a:r>
            <a:r>
              <a:rPr lang="nl-NL" dirty="0" err="1"/>
              <a:t>to</a:t>
            </a:r>
            <a:r>
              <a:rPr lang="nl-NL" dirty="0"/>
              <a:t> </a:t>
            </a:r>
            <a:r>
              <a:rPr lang="nl-NL" dirty="0" err="1"/>
              <a:t>evaluate</a:t>
            </a:r>
            <a:r>
              <a:rPr lang="nl-NL" dirty="0"/>
              <a:t> </a:t>
            </a:r>
            <a:r>
              <a:rPr lang="nl-NL" dirty="0" err="1"/>
              <a:t>the</a:t>
            </a:r>
            <a:r>
              <a:rPr lang="nl-NL" dirty="0"/>
              <a:t> workshop]</a:t>
            </a:r>
            <a:endParaRPr lang="en-NL"/>
          </a:p>
        </p:txBody>
      </p:sp>
    </p:spTree>
    <p:extLst>
      <p:ext uri="{BB962C8B-B14F-4D97-AF65-F5344CB8AC3E}">
        <p14:creationId xmlns:p14="http://schemas.microsoft.com/office/powerpoint/2010/main" val="3711172893"/>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9F48E-D815-D2CC-2285-E432DDC206F7}"/>
            </a:ext>
          </a:extLst>
        </p:cNvPr>
        <p:cNvGrpSpPr/>
        <p:nvPr/>
      </p:nvGrpSpPr>
      <p:grpSpPr>
        <a:xfrm>
          <a:off x="0" y="0"/>
          <a:ext cx="0" cy="0"/>
          <a:chOff x="0" y="0"/>
          <a:chExt cx="0" cy="0"/>
        </a:xfrm>
      </p:grpSpPr>
      <p:sp>
        <p:nvSpPr>
          <p:cNvPr id="3" name="Tijdelijke aanduiding voor tekst 2">
            <a:extLst>
              <a:ext uri="{FF2B5EF4-FFF2-40B4-BE49-F238E27FC236}">
                <a16:creationId xmlns:a16="http://schemas.microsoft.com/office/drawing/2014/main" id="{C3979F93-60DC-83A9-2F78-2C5C5A170543}"/>
              </a:ext>
            </a:extLst>
          </p:cNvPr>
          <p:cNvSpPr txBox="1">
            <a:spLocks/>
          </p:cNvSpPr>
          <p:nvPr/>
        </p:nvSpPr>
        <p:spPr>
          <a:xfrm>
            <a:off x="1606799" y="1578963"/>
            <a:ext cx="19599701" cy="1555983"/>
          </a:xfrm>
          <a:prstGeom prst="rect">
            <a:avLst/>
          </a:prstGeom>
        </p:spPr>
        <p:txBody>
          <a:bodyPr lIns="91440" tIns="45720" rIns="91440" bIns="45720" anchor="t"/>
          <a:lstStyle>
            <a:lvl1pPr marL="609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eaLnBrk="1" latinLnBrk="0" hangingPunct="1">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algn="ctr">
              <a:buNone/>
            </a:pPr>
            <a:r>
              <a:rPr lang="en-GB" sz="4400" b="1"/>
              <a:t>My Story: </a:t>
            </a:r>
            <a:endParaRPr lang="en-US"/>
          </a:p>
          <a:p>
            <a:pPr marL="0" indent="0" algn="ctr">
              <a:buNone/>
            </a:pPr>
            <a:r>
              <a:rPr lang="en-GB" sz="4400" b="1"/>
              <a:t>What I learned in the field that school didn't teach me</a:t>
            </a:r>
            <a:endParaRPr lang="en-US"/>
          </a:p>
        </p:txBody>
      </p:sp>
    </p:spTree>
    <p:extLst>
      <p:ext uri="{BB962C8B-B14F-4D97-AF65-F5344CB8AC3E}">
        <p14:creationId xmlns:p14="http://schemas.microsoft.com/office/powerpoint/2010/main" val="278827208"/>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5773622"/>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7682674"/>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BA844-F155-4D68-4BBD-1B77809C186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18ED75A-4194-1C12-9AEC-97B0461486BB}"/>
              </a:ext>
            </a:extLst>
          </p:cNvPr>
          <p:cNvSpPr>
            <a:spLocks noGrp="1"/>
          </p:cNvSpPr>
          <p:nvPr>
            <p:ph type="body" sz="quarter" idx="12"/>
          </p:nvPr>
        </p:nvSpPr>
        <p:spPr>
          <a:xfrm>
            <a:off x="1596078" y="12448941"/>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A899713E-D2F7-EC3C-6B5F-9A8BE660E416}"/>
              </a:ext>
            </a:extLst>
          </p:cNvPr>
          <p:cNvSpPr>
            <a:spLocks noGrp="1"/>
          </p:cNvSpPr>
          <p:nvPr>
            <p:ph type="body" sz="quarter" idx="10"/>
          </p:nvPr>
        </p:nvSpPr>
        <p:spPr/>
        <p:txBody>
          <a:bodyPr lIns="91440" tIns="45720" rIns="91440" bIns="45720" anchor="t"/>
          <a:lstStyle/>
          <a:p>
            <a:r>
              <a:rPr lang="en-GB">
                <a:latin typeface="Avenir Heavy"/>
              </a:rPr>
              <a:t>Why the CARE Principles</a:t>
            </a:r>
          </a:p>
        </p:txBody>
      </p:sp>
      <p:sp>
        <p:nvSpPr>
          <p:cNvPr id="4" name="Tijdelijke aanduiding voor tekst 3">
            <a:extLst>
              <a:ext uri="{FF2B5EF4-FFF2-40B4-BE49-F238E27FC236}">
                <a16:creationId xmlns:a16="http://schemas.microsoft.com/office/drawing/2014/main" id="{9F3EDE58-15FB-84C9-B598-0559CD6D530C}"/>
              </a:ext>
            </a:extLst>
          </p:cNvPr>
          <p:cNvSpPr>
            <a:spLocks noGrp="1"/>
          </p:cNvSpPr>
          <p:nvPr>
            <p:ph type="body" sz="quarter" idx="11"/>
          </p:nvPr>
        </p:nvSpPr>
        <p:spPr/>
        <p:txBody>
          <a:bodyPr/>
          <a:lstStyle/>
          <a:p>
            <a:endParaRPr lang="en-GB"/>
          </a:p>
          <a:p>
            <a:endParaRPr lang="en-GB"/>
          </a:p>
        </p:txBody>
      </p:sp>
      <p:sp>
        <p:nvSpPr>
          <p:cNvPr id="2" name="Tijdelijke aanduiding voor tekst 3">
            <a:extLst>
              <a:ext uri="{FF2B5EF4-FFF2-40B4-BE49-F238E27FC236}">
                <a16:creationId xmlns:a16="http://schemas.microsoft.com/office/drawing/2014/main" id="{AAB01902-4246-FE10-D1C4-8CF57EACF776}"/>
              </a:ext>
            </a:extLst>
          </p:cNvPr>
          <p:cNvSpPr txBox="1">
            <a:spLocks/>
          </p:cNvSpPr>
          <p:nvPr/>
        </p:nvSpPr>
        <p:spPr>
          <a:xfrm>
            <a:off x="1574450" y="2989710"/>
            <a:ext cx="12573358" cy="7642225"/>
          </a:xfrm>
          <a:prstGeom prst="rect">
            <a:avLst/>
          </a:prstGeom>
        </p:spPr>
        <p:txBody>
          <a:bodyPr lIns="91440" tIns="45720" rIns="91440" bIns="45720" anchor="t"/>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342900" indent="-342900" hangingPunct="1">
              <a:buFont typeface="Arial"/>
              <a:buChar char="•"/>
            </a:pPr>
            <a:r>
              <a:rPr lang="en-GB" sz="2800">
                <a:latin typeface="Avenir Light"/>
              </a:rPr>
              <a:t>Data is valuable and can provide benefits</a:t>
            </a:r>
          </a:p>
          <a:p>
            <a:pPr marL="342900" indent="-342900">
              <a:buFont typeface="Arial"/>
              <a:buChar char="•"/>
            </a:pPr>
            <a:endParaRPr lang="en-GB" sz="2800">
              <a:latin typeface="Avenir Light"/>
            </a:endParaRPr>
          </a:p>
          <a:p>
            <a:pPr marL="342900" indent="-342900">
              <a:buFont typeface="Arial"/>
              <a:buChar char="•"/>
            </a:pPr>
            <a:r>
              <a:rPr lang="en-GB" sz="2800">
                <a:latin typeface="Avenir Light"/>
              </a:rPr>
              <a:t>CARE Principles support and complement the FAIR principles for RDM</a:t>
            </a:r>
          </a:p>
          <a:p>
            <a:pPr marL="342900" indent="-342900">
              <a:buFont typeface="Arial"/>
              <a:buChar char="•"/>
            </a:pPr>
            <a:endParaRPr lang="en-GB" sz="2800">
              <a:latin typeface="Avenir Light"/>
            </a:endParaRPr>
          </a:p>
          <a:p>
            <a:pPr marL="342900" indent="-342900">
              <a:buFont typeface="Arial"/>
              <a:buChar char="•"/>
            </a:pPr>
            <a:r>
              <a:rPr lang="en-GB" sz="2800">
                <a:latin typeface="Avenir Light"/>
              </a:rPr>
              <a:t>CARE principles can offer guidance: </a:t>
            </a:r>
          </a:p>
          <a:p>
            <a:pPr marL="1562100" lvl="1" indent="-342900">
              <a:buFont typeface="Courier New"/>
              <a:buChar char="o"/>
            </a:pPr>
            <a:r>
              <a:rPr lang="en-GB" sz="2800">
                <a:solidFill>
                  <a:srgbClr val="1B3C57"/>
                </a:solidFill>
                <a:latin typeface="Avenir Light"/>
              </a:rPr>
              <a:t>Research with Indigenous data and communities</a:t>
            </a:r>
            <a:endParaRPr lang="en-GB"/>
          </a:p>
          <a:p>
            <a:pPr marL="1562100" lvl="1" indent="-342900">
              <a:buFont typeface="Courier New"/>
              <a:buChar char="o"/>
            </a:pPr>
            <a:r>
              <a:rPr lang="en-GB" sz="2800">
                <a:solidFill>
                  <a:srgbClr val="1B3C57"/>
                </a:solidFill>
                <a:latin typeface="Avenir Light"/>
              </a:rPr>
              <a:t>Use of Indigenous data</a:t>
            </a:r>
          </a:p>
          <a:p>
            <a:pPr marL="1562100" lvl="1" indent="-342900">
              <a:buFont typeface="Courier New"/>
              <a:buChar char="o"/>
            </a:pPr>
            <a:r>
              <a:rPr lang="en-GB" sz="2800">
                <a:solidFill>
                  <a:srgbClr val="1B3C57"/>
                </a:solidFill>
                <a:latin typeface="Avenir Light"/>
              </a:rPr>
              <a:t>Research with communities with collective rights: minoritized groups, geographically located communities, patient groups, special professions, consumers. </a:t>
            </a:r>
          </a:p>
          <a:p>
            <a:pPr marL="1562100" lvl="1" indent="-342900">
              <a:buFont typeface="Courier New"/>
              <a:buChar char="o"/>
            </a:pPr>
            <a:endParaRPr lang="en-GB" sz="2800">
              <a:solidFill>
                <a:srgbClr val="1B3C57"/>
              </a:solidFill>
              <a:latin typeface="Avenir Light"/>
            </a:endParaRPr>
          </a:p>
          <a:p>
            <a:pPr marL="1562100" lvl="1" indent="-342900">
              <a:buFont typeface="Courier New"/>
              <a:buChar char="o"/>
            </a:pPr>
            <a:endParaRPr lang="en-GB" sz="2800">
              <a:latin typeface="Avenir Light"/>
            </a:endParaRPr>
          </a:p>
          <a:p>
            <a:pPr marL="571500" indent="-571500" hangingPunct="1">
              <a:buFont typeface="Arial"/>
              <a:buChar char="•"/>
            </a:pPr>
            <a:endParaRPr lang="en-GB" sz="2800">
              <a:latin typeface="Avenir Light"/>
            </a:endParaRPr>
          </a:p>
          <a:p>
            <a:pPr marL="571500" indent="-571500" hangingPunct="1">
              <a:buFont typeface="Arial"/>
              <a:buChar char="•"/>
            </a:pPr>
            <a:endParaRPr lang="en-GB" sz="2800">
              <a:latin typeface="Avenir Light"/>
            </a:endParaRPr>
          </a:p>
          <a:p>
            <a:pPr hangingPunct="1"/>
            <a:endParaRPr lang="en-GB" sz="2800">
              <a:latin typeface="Avenir Light"/>
            </a:endParaRPr>
          </a:p>
          <a:p>
            <a:pPr hangingPunct="1"/>
            <a:r>
              <a:rPr lang="en-GB" sz="2800">
                <a:latin typeface="Avenir Light"/>
              </a:rPr>
              <a:t> </a:t>
            </a:r>
          </a:p>
          <a:p>
            <a:pPr hangingPunct="1"/>
            <a:endParaRPr lang="en-GB" sz="2800">
              <a:latin typeface="Avenir Light"/>
            </a:endParaRPr>
          </a:p>
          <a:p>
            <a:pPr hangingPunct="1"/>
            <a:endParaRPr lang="en-GB" sz="2800">
              <a:latin typeface="Avenir Light"/>
            </a:endParaRPr>
          </a:p>
        </p:txBody>
      </p:sp>
      <p:pic>
        <p:nvPicPr>
          <p:cNvPr id="7" name="Picture 6">
            <a:extLst>
              <a:ext uri="{FF2B5EF4-FFF2-40B4-BE49-F238E27FC236}">
                <a16:creationId xmlns:a16="http://schemas.microsoft.com/office/drawing/2014/main" id="{85CE9155-10C7-D263-F65B-091F94D9D15E}"/>
              </a:ext>
            </a:extLst>
          </p:cNvPr>
          <p:cNvPicPr>
            <a:picLocks noChangeAspect="1"/>
          </p:cNvPicPr>
          <p:nvPr/>
        </p:nvPicPr>
        <p:blipFill>
          <a:blip r:embed="rId3"/>
          <a:stretch>
            <a:fillRect/>
          </a:stretch>
        </p:blipFill>
        <p:spPr>
          <a:xfrm>
            <a:off x="13951607" y="5124994"/>
            <a:ext cx="10235967" cy="3341035"/>
          </a:xfrm>
          <a:prstGeom prst="rect">
            <a:avLst/>
          </a:prstGeom>
        </p:spPr>
      </p:pic>
      <p:sp>
        <p:nvSpPr>
          <p:cNvPr id="9" name="TextBox 8">
            <a:extLst>
              <a:ext uri="{FF2B5EF4-FFF2-40B4-BE49-F238E27FC236}">
                <a16:creationId xmlns:a16="http://schemas.microsoft.com/office/drawing/2014/main" id="{212121D9-2570-DBAA-840F-FFDA5497B025}"/>
              </a:ext>
            </a:extLst>
          </p:cNvPr>
          <p:cNvSpPr txBox="1"/>
          <p:nvPr/>
        </p:nvSpPr>
        <p:spPr>
          <a:xfrm>
            <a:off x="22645799" y="7970738"/>
            <a:ext cx="1172955" cy="908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90000"/>
              </a:lnSpc>
              <a:spcBef>
                <a:spcPts val="4500"/>
              </a:spcBef>
              <a:spcAft>
                <a:spcPts val="0"/>
              </a:spcAft>
              <a:buClrTx/>
              <a:buSzTx/>
              <a:buFontTx/>
              <a:buNone/>
              <a:tabLst/>
            </a:pPr>
            <a:r>
              <a:rPr lang="en-US" sz="1600">
                <a:hlinkClick r:id="rId4"/>
              </a:rPr>
              <a:t>Source</a:t>
            </a:r>
            <a:endParaRPr kumimoji="0" lang="en-NL" sz="1200" b="0" i="0" u="none" strike="noStrike" cap="none" spc="0" normalizeH="0" baseline="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1171450075"/>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7E9CA7DE-6C83-6C29-F0E5-DE873B5A7F0F}"/>
              </a:ext>
            </a:extLst>
          </p:cNvPr>
          <p:cNvSpPr>
            <a:spLocks noGrp="1"/>
          </p:cNvSpPr>
          <p:nvPr>
            <p:ph type="body" sz="quarter" idx="12"/>
          </p:nvPr>
        </p:nvSpPr>
        <p:spPr>
          <a:xfrm>
            <a:off x="1517780" y="12576909"/>
            <a:ext cx="12352337" cy="539750"/>
          </a:xfrm>
        </p:spPr>
        <p:txBody>
          <a:bodyPr/>
          <a:lstStyle/>
          <a:p>
            <a:endParaRPr lang="en-GB"/>
          </a:p>
        </p:txBody>
      </p:sp>
      <p:sp>
        <p:nvSpPr>
          <p:cNvPr id="3" name="Tijdelijke aanduiding voor tekst 2">
            <a:extLst>
              <a:ext uri="{FF2B5EF4-FFF2-40B4-BE49-F238E27FC236}">
                <a16:creationId xmlns:a16="http://schemas.microsoft.com/office/drawing/2014/main" id="{DCA8023B-65B4-4301-E023-80832EB1C612}"/>
              </a:ext>
            </a:extLst>
          </p:cNvPr>
          <p:cNvSpPr>
            <a:spLocks noGrp="1"/>
          </p:cNvSpPr>
          <p:nvPr>
            <p:ph type="body" sz="quarter" idx="10"/>
          </p:nvPr>
        </p:nvSpPr>
        <p:spPr/>
        <p:txBody>
          <a:bodyPr/>
          <a:lstStyle/>
          <a:p>
            <a:r>
              <a:rPr lang="en-GB"/>
              <a:t>Who benefits?</a:t>
            </a:r>
          </a:p>
        </p:txBody>
      </p:sp>
      <p:sp>
        <p:nvSpPr>
          <p:cNvPr id="4" name="Tijdelijke aanduiding voor tekst 3">
            <a:extLst>
              <a:ext uri="{FF2B5EF4-FFF2-40B4-BE49-F238E27FC236}">
                <a16:creationId xmlns:a16="http://schemas.microsoft.com/office/drawing/2014/main" id="{D9E02729-21DB-F59F-CD34-9A9C0FE2F1BF}"/>
              </a:ext>
            </a:extLst>
          </p:cNvPr>
          <p:cNvSpPr>
            <a:spLocks noGrp="1"/>
          </p:cNvSpPr>
          <p:nvPr>
            <p:ph type="body" sz="quarter" idx="11"/>
          </p:nvPr>
        </p:nvSpPr>
        <p:spPr>
          <a:xfrm>
            <a:off x="1517779" y="2450758"/>
            <a:ext cx="11140945" cy="9728884"/>
          </a:xfrm>
        </p:spPr>
        <p:txBody>
          <a:bodyPr lIns="91440" tIns="45720" rIns="91440" bIns="45720" anchor="t"/>
          <a:lstStyle/>
          <a:p>
            <a:endParaRPr lang="en-GB" sz="3200"/>
          </a:p>
          <a:p>
            <a:r>
              <a:rPr lang="en-GB" sz="3200"/>
              <a:t>Who benefits?</a:t>
            </a:r>
          </a:p>
          <a:p>
            <a:endParaRPr lang="en-GB" sz="3200"/>
          </a:p>
          <a:p>
            <a:pPr marL="571500" indent="-571500">
              <a:buFont typeface="Arial"/>
              <a:buChar char="•"/>
            </a:pPr>
            <a:r>
              <a:rPr lang="en-GB" sz="3200"/>
              <a:t>Think of a research project (involving fieldwork) that you worked on and answer these two questions:</a:t>
            </a:r>
          </a:p>
          <a:p>
            <a:pPr marL="1790700" lvl="1" indent="-571500">
              <a:buFont typeface="Arial"/>
              <a:buChar char="•"/>
            </a:pPr>
            <a:r>
              <a:rPr lang="en-GB" sz="3200">
                <a:solidFill>
                  <a:srgbClr val="1B3C57"/>
                </a:solidFill>
                <a:latin typeface="Avenir Book" panose="02000503020000020003" pitchFamily="2" charset="0"/>
              </a:rPr>
              <a:t>Who benefited mostly from your research results? How?</a:t>
            </a:r>
          </a:p>
          <a:p>
            <a:pPr marL="1790700" lvl="1" indent="-571500">
              <a:buFont typeface="Arial"/>
              <a:buChar char="•"/>
            </a:pPr>
            <a:r>
              <a:rPr lang="en-GB" sz="3200">
                <a:solidFill>
                  <a:srgbClr val="1B3C57"/>
                </a:solidFill>
                <a:latin typeface="Avenir Book" panose="02000503020000020003" pitchFamily="2" charset="0"/>
              </a:rPr>
              <a:t>Who benefited from your research data? How?</a:t>
            </a:r>
          </a:p>
          <a:p>
            <a:pPr marL="1790700" lvl="1" indent="-571500">
              <a:buFont typeface="Arial"/>
              <a:buChar char="•"/>
            </a:pPr>
            <a:r>
              <a:rPr lang="en-GB" sz="3200">
                <a:solidFill>
                  <a:srgbClr val="1B3C57"/>
                </a:solidFill>
                <a:latin typeface="Avenir Book"/>
              </a:rPr>
              <a:t>Could those benefits be extended?</a:t>
            </a:r>
          </a:p>
          <a:p>
            <a:pPr marL="457200" indent="-457200">
              <a:buFont typeface="Arial"/>
              <a:buChar char="•"/>
            </a:pPr>
            <a:endParaRPr lang="en-GB" sz="3200"/>
          </a:p>
          <a:p>
            <a:endParaRPr lang="en-GB" sz="3200"/>
          </a:p>
          <a:p>
            <a:endParaRPr lang="en-GB" sz="3200"/>
          </a:p>
        </p:txBody>
      </p:sp>
      <p:pic>
        <p:nvPicPr>
          <p:cNvPr id="6" name="Picture 5">
            <a:extLst>
              <a:ext uri="{FF2B5EF4-FFF2-40B4-BE49-F238E27FC236}">
                <a16:creationId xmlns:a16="http://schemas.microsoft.com/office/drawing/2014/main" id="{5CCE4D1E-DBBF-66A6-AB91-335A502B7864}"/>
              </a:ext>
            </a:extLst>
          </p:cNvPr>
          <p:cNvPicPr>
            <a:picLocks noChangeAspect="1"/>
          </p:cNvPicPr>
          <p:nvPr/>
        </p:nvPicPr>
        <p:blipFill>
          <a:blip r:embed="rId3"/>
          <a:stretch>
            <a:fillRect/>
          </a:stretch>
        </p:blipFill>
        <p:spPr>
          <a:xfrm>
            <a:off x="12751334" y="5365408"/>
            <a:ext cx="11632666" cy="8350592"/>
          </a:xfrm>
          <a:prstGeom prst="rect">
            <a:avLst/>
          </a:prstGeom>
        </p:spPr>
      </p:pic>
    </p:spTree>
    <p:extLst>
      <p:ext uri="{BB962C8B-B14F-4D97-AF65-F5344CB8AC3E}">
        <p14:creationId xmlns:p14="http://schemas.microsoft.com/office/powerpoint/2010/main" val="32824114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E18BE-CA86-9C61-9963-99ED1E269655}"/>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A726766-5A2C-094F-B2D7-4FC7C9D56418}"/>
              </a:ext>
            </a:extLst>
          </p:cNvPr>
          <p:cNvSpPr>
            <a:spLocks noGrp="1"/>
          </p:cNvSpPr>
          <p:nvPr>
            <p:ph type="body" sz="quarter" idx="12"/>
          </p:nvPr>
        </p:nvSpPr>
        <p:spPr>
          <a:xfrm>
            <a:off x="1515313" y="12411869"/>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17743493-38CF-8D24-D2EC-2ED5CB60B899}"/>
              </a:ext>
            </a:extLst>
          </p:cNvPr>
          <p:cNvSpPr>
            <a:spLocks noGrp="1"/>
          </p:cNvSpPr>
          <p:nvPr>
            <p:ph type="body" sz="quarter" idx="10"/>
          </p:nvPr>
        </p:nvSpPr>
        <p:spPr/>
        <p:txBody>
          <a:bodyPr lIns="91440" tIns="45720" rIns="91440" bIns="45720" anchor="t"/>
          <a:lstStyle/>
          <a:p>
            <a:r>
              <a:rPr lang="en-GB">
                <a:latin typeface="Avenir Heavy"/>
              </a:rPr>
              <a:t>Background of CARE Principles</a:t>
            </a:r>
            <a:endParaRPr lang="en-US"/>
          </a:p>
        </p:txBody>
      </p:sp>
      <p:sp>
        <p:nvSpPr>
          <p:cNvPr id="4" name="Tijdelijke aanduiding voor tekst 3">
            <a:extLst>
              <a:ext uri="{FF2B5EF4-FFF2-40B4-BE49-F238E27FC236}">
                <a16:creationId xmlns:a16="http://schemas.microsoft.com/office/drawing/2014/main" id="{881DA668-27CF-DCB3-CE45-01B1C06D0EBF}"/>
              </a:ext>
            </a:extLst>
          </p:cNvPr>
          <p:cNvSpPr>
            <a:spLocks noGrp="1"/>
          </p:cNvSpPr>
          <p:nvPr>
            <p:ph type="body" sz="quarter" idx="11"/>
          </p:nvPr>
        </p:nvSpPr>
        <p:spPr/>
        <p:txBody>
          <a:bodyPr/>
          <a:lstStyle/>
          <a:p>
            <a:endParaRPr lang="en-GB"/>
          </a:p>
          <a:p>
            <a:endParaRPr lang="en-GB"/>
          </a:p>
        </p:txBody>
      </p:sp>
      <p:sp>
        <p:nvSpPr>
          <p:cNvPr id="2" name="Tijdelijke aanduiding voor tekst 3">
            <a:extLst>
              <a:ext uri="{FF2B5EF4-FFF2-40B4-BE49-F238E27FC236}">
                <a16:creationId xmlns:a16="http://schemas.microsoft.com/office/drawing/2014/main" id="{E2DA47AB-F459-282F-61D9-73601FD5AB9B}"/>
              </a:ext>
            </a:extLst>
          </p:cNvPr>
          <p:cNvSpPr txBox="1">
            <a:spLocks/>
          </p:cNvSpPr>
          <p:nvPr/>
        </p:nvSpPr>
        <p:spPr>
          <a:xfrm>
            <a:off x="1521300" y="2697349"/>
            <a:ext cx="11902641" cy="7773902"/>
          </a:xfrm>
          <a:prstGeom prst="rect">
            <a:avLst/>
          </a:prstGeom>
        </p:spPr>
        <p:txBody>
          <a:bodyPr lIns="91440" tIns="45720" rIns="91440" bIns="45720" anchor="t"/>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342900" indent="-342900" hangingPunct="1">
              <a:buFont typeface="Arial"/>
              <a:buChar char="•"/>
            </a:pPr>
            <a:endParaRPr lang="en-GB" sz="3200">
              <a:latin typeface="Avenir Light"/>
            </a:endParaRPr>
          </a:p>
          <a:p>
            <a:pPr marL="571500" indent="-571500" hangingPunct="1">
              <a:buFont typeface="Arial"/>
              <a:buChar char="•"/>
            </a:pPr>
            <a:r>
              <a:rPr lang="en-GB" sz="3200">
                <a:latin typeface="Avenir Light"/>
              </a:rPr>
              <a:t>Indigenous Data Sovereignty </a:t>
            </a:r>
          </a:p>
          <a:p>
            <a:pPr marL="571500" indent="-571500">
              <a:buFont typeface="Arial"/>
              <a:buChar char="•"/>
            </a:pPr>
            <a:endParaRPr lang="en-GB" sz="3200">
              <a:latin typeface="Avenir Light"/>
            </a:endParaRPr>
          </a:p>
          <a:p>
            <a:pPr marL="571500" indent="-571500">
              <a:buFont typeface="Arial"/>
              <a:buChar char="•"/>
            </a:pPr>
            <a:r>
              <a:rPr lang="en-GB" sz="3200">
                <a:latin typeface="Avenir Light"/>
              </a:rPr>
              <a:t>Participation to ensure proper care of Indigenous data held by non-Indigenous governments  </a:t>
            </a:r>
          </a:p>
          <a:p>
            <a:pPr marL="571500" indent="-571500">
              <a:buFont typeface="Arial"/>
              <a:buChar char="•"/>
            </a:pPr>
            <a:endParaRPr lang="en-GB" sz="3200">
              <a:latin typeface="Avenir Light"/>
            </a:endParaRPr>
          </a:p>
          <a:p>
            <a:pPr marL="571500" indent="-571500">
              <a:buFont typeface="Arial"/>
              <a:buChar char="•"/>
            </a:pPr>
            <a:r>
              <a:rPr lang="en-GB" sz="3200">
                <a:latin typeface="Avenir Light"/>
              </a:rPr>
              <a:t>Grounded in Community-Developed Indigenous Data Sovereignty Frameworks (e.g., </a:t>
            </a:r>
            <a:r>
              <a:rPr lang="en-US" sz="3200">
                <a:latin typeface="Avenir Light"/>
              </a:rPr>
              <a:t>OCAP® Principles, Principles of </a:t>
            </a:r>
            <a:r>
              <a:rPr lang="en-US" sz="3200">
                <a:latin typeface="Avenir Book"/>
              </a:rPr>
              <a:t>Māori </a:t>
            </a:r>
            <a:r>
              <a:rPr lang="en-US" sz="3200">
                <a:latin typeface="Avenir Light"/>
              </a:rPr>
              <a:t>Data Sovereignty, etc.) and broadly recognized in UNRIP.</a:t>
            </a:r>
            <a:endParaRPr lang="en-GB" sz="3200">
              <a:latin typeface="Avenir Light"/>
            </a:endParaRPr>
          </a:p>
          <a:p>
            <a:pPr marL="571500" indent="-571500">
              <a:buFont typeface="Arial"/>
              <a:buChar char="•"/>
            </a:pPr>
            <a:endParaRPr lang="en-US" sz="3200">
              <a:latin typeface="Avenir Light"/>
            </a:endParaRPr>
          </a:p>
          <a:p>
            <a:pPr marL="571500" indent="-571500" hangingPunct="1">
              <a:buFont typeface="Arial"/>
              <a:buChar char="•"/>
            </a:pPr>
            <a:r>
              <a:rPr lang="en-GB" sz="3200">
                <a:latin typeface="Avenir Light"/>
              </a:rPr>
              <a:t>Drafted by the RDA International Indigenous Data Sovereignty Interest Group in 2018, hosted by the Global Indigenous Data Alliance, formed in 2019.</a:t>
            </a:r>
          </a:p>
          <a:p>
            <a:pPr marL="571500" indent="-571500">
              <a:buFont typeface="Arial"/>
              <a:buChar char="•"/>
            </a:pPr>
            <a:endParaRPr lang="en-GB" sz="3200">
              <a:latin typeface="Avenir Light"/>
            </a:endParaRPr>
          </a:p>
          <a:p>
            <a:endParaRPr lang="en-GB" sz="3200">
              <a:latin typeface="Avenir Light"/>
            </a:endParaRPr>
          </a:p>
          <a:p>
            <a:pPr marL="571500" indent="-571500">
              <a:buFont typeface="Arial"/>
              <a:buChar char="•"/>
            </a:pPr>
            <a:endParaRPr lang="en-GB" sz="3200">
              <a:latin typeface="Avenir Light"/>
            </a:endParaRPr>
          </a:p>
          <a:p>
            <a:pPr marL="1790700" lvl="1">
              <a:buFont typeface="Courier New"/>
              <a:buChar char="o"/>
            </a:pPr>
            <a:endParaRPr lang="en-GB" sz="3200">
              <a:latin typeface="Avenir Light"/>
            </a:endParaRPr>
          </a:p>
          <a:p>
            <a:pPr marL="571500" indent="-571500" hangingPunct="1">
              <a:buFont typeface="Arial"/>
              <a:buChar char="•"/>
            </a:pPr>
            <a:endParaRPr lang="en-GB" sz="3200">
              <a:latin typeface="Avenir Light"/>
            </a:endParaRPr>
          </a:p>
          <a:p>
            <a:pPr marL="457200" indent="-457200" hangingPunct="1">
              <a:buFont typeface="Arial"/>
              <a:buChar char="•"/>
            </a:pPr>
            <a:endParaRPr lang="en-GB" sz="3200">
              <a:latin typeface="Avenir Light"/>
            </a:endParaRPr>
          </a:p>
          <a:p>
            <a:pPr marL="457200" indent="-457200" hangingPunct="1">
              <a:buFont typeface="Arial"/>
              <a:buChar char="•"/>
            </a:pPr>
            <a:endParaRPr lang="en-GB" sz="3200">
              <a:latin typeface="Avenir Light"/>
            </a:endParaRPr>
          </a:p>
        </p:txBody>
      </p:sp>
      <p:pic>
        <p:nvPicPr>
          <p:cNvPr id="7" name="Picture 6">
            <a:extLst>
              <a:ext uri="{FF2B5EF4-FFF2-40B4-BE49-F238E27FC236}">
                <a16:creationId xmlns:a16="http://schemas.microsoft.com/office/drawing/2014/main" id="{484E0CFE-DE4B-D2A9-85CE-9D382AFD3679}"/>
              </a:ext>
            </a:extLst>
          </p:cNvPr>
          <p:cNvPicPr>
            <a:picLocks noChangeAspect="1"/>
          </p:cNvPicPr>
          <p:nvPr/>
        </p:nvPicPr>
        <p:blipFill>
          <a:blip r:embed="rId3"/>
          <a:stretch>
            <a:fillRect/>
          </a:stretch>
        </p:blipFill>
        <p:spPr>
          <a:xfrm>
            <a:off x="13372836" y="5154538"/>
            <a:ext cx="10235967" cy="3341035"/>
          </a:xfrm>
          <a:prstGeom prst="rect">
            <a:avLst/>
          </a:prstGeom>
        </p:spPr>
      </p:pic>
      <p:sp>
        <p:nvSpPr>
          <p:cNvPr id="9" name="TextBox 8">
            <a:extLst>
              <a:ext uri="{FF2B5EF4-FFF2-40B4-BE49-F238E27FC236}">
                <a16:creationId xmlns:a16="http://schemas.microsoft.com/office/drawing/2014/main" id="{9E72EFCA-3BD5-28F2-8569-DDD68B355238}"/>
              </a:ext>
            </a:extLst>
          </p:cNvPr>
          <p:cNvSpPr txBox="1"/>
          <p:nvPr/>
        </p:nvSpPr>
        <p:spPr>
          <a:xfrm>
            <a:off x="22604320" y="4123944"/>
            <a:ext cx="1172955" cy="90830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2438338" rtl="0" fontAlgn="auto" latinLnBrk="0" hangingPunct="0">
              <a:lnSpc>
                <a:spcPct val="90000"/>
              </a:lnSpc>
              <a:spcBef>
                <a:spcPts val="4500"/>
              </a:spcBef>
              <a:spcAft>
                <a:spcPts val="0"/>
              </a:spcAft>
              <a:buClrTx/>
              <a:buSzTx/>
              <a:buFontTx/>
              <a:buNone/>
              <a:tabLst/>
            </a:pPr>
            <a:r>
              <a:rPr lang="en-US" sz="1600">
                <a:hlinkClick r:id="rId4"/>
              </a:rPr>
              <a:t>Source</a:t>
            </a:r>
            <a:endParaRPr kumimoji="0" lang="en-NL" sz="1200" b="0" i="0" u="none" strike="noStrike" cap="none" spc="0" normalizeH="0" baseline="0">
              <a:ln>
                <a:noFill/>
              </a:ln>
              <a:solidFill>
                <a:srgbClr val="000000"/>
              </a:solidFill>
              <a:effectLst/>
              <a:uFillTx/>
              <a:latin typeface="+mn-lt"/>
              <a:ea typeface="+mn-ea"/>
              <a:cs typeface="+mn-cs"/>
              <a:sym typeface="Helvetica Neue"/>
            </a:endParaRPr>
          </a:p>
        </p:txBody>
      </p:sp>
    </p:spTree>
    <p:extLst>
      <p:ext uri="{BB962C8B-B14F-4D97-AF65-F5344CB8AC3E}">
        <p14:creationId xmlns:p14="http://schemas.microsoft.com/office/powerpoint/2010/main" val="116322380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AC61F-5C70-AE4B-11B3-7A483F829BC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66CC0C8-5F8F-C8B8-A57F-EB856B4C6063}"/>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61D53334-3362-8DBA-AA7A-848F762ABFB3}"/>
              </a:ext>
            </a:extLst>
          </p:cNvPr>
          <p:cNvSpPr>
            <a:spLocks noGrp="1"/>
          </p:cNvSpPr>
          <p:nvPr>
            <p:ph type="body" sz="quarter" idx="10"/>
          </p:nvPr>
        </p:nvSpPr>
        <p:spPr/>
        <p:txBody>
          <a:bodyPr lIns="91440" tIns="45720" rIns="91440" bIns="45720" anchor="t"/>
          <a:lstStyle/>
          <a:p>
            <a:r>
              <a:rPr lang="en-GB">
                <a:latin typeface="Avenir Heavy"/>
              </a:rPr>
              <a:t>Rationale for CARE Principles</a:t>
            </a:r>
            <a:endParaRPr lang="en-US"/>
          </a:p>
        </p:txBody>
      </p:sp>
      <p:sp>
        <p:nvSpPr>
          <p:cNvPr id="4" name="Tijdelijke aanduiding voor tekst 3">
            <a:extLst>
              <a:ext uri="{FF2B5EF4-FFF2-40B4-BE49-F238E27FC236}">
                <a16:creationId xmlns:a16="http://schemas.microsoft.com/office/drawing/2014/main" id="{A4138686-9AD3-71DF-C766-6F0E2FABF03C}"/>
              </a:ext>
            </a:extLst>
          </p:cNvPr>
          <p:cNvSpPr>
            <a:spLocks noGrp="1"/>
          </p:cNvSpPr>
          <p:nvPr>
            <p:ph type="body" sz="quarter" idx="11"/>
          </p:nvPr>
        </p:nvSpPr>
        <p:spPr/>
        <p:txBody>
          <a:bodyPr/>
          <a:lstStyle/>
          <a:p>
            <a:endParaRPr lang="en-GB"/>
          </a:p>
          <a:p>
            <a:endParaRPr lang="en-GB"/>
          </a:p>
        </p:txBody>
      </p:sp>
      <p:sp>
        <p:nvSpPr>
          <p:cNvPr id="2" name="Tijdelijke aanduiding voor tekst 3">
            <a:extLst>
              <a:ext uri="{FF2B5EF4-FFF2-40B4-BE49-F238E27FC236}">
                <a16:creationId xmlns:a16="http://schemas.microsoft.com/office/drawing/2014/main" id="{7E9F06EC-025B-35DC-6ADB-0358EB800A23}"/>
              </a:ext>
            </a:extLst>
          </p:cNvPr>
          <p:cNvSpPr txBox="1">
            <a:spLocks/>
          </p:cNvSpPr>
          <p:nvPr/>
        </p:nvSpPr>
        <p:spPr>
          <a:xfrm>
            <a:off x="1561502" y="2422678"/>
            <a:ext cx="8652667" cy="8655251"/>
          </a:xfrm>
          <a:prstGeom prst="rect">
            <a:avLst/>
          </a:prstGeom>
        </p:spPr>
        <p:txBody>
          <a:bodyPr lIns="91440" tIns="45720" rIns="91440" bIns="45720" anchor="t"/>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endParaRPr lang="en-GB" sz="3200">
              <a:latin typeface="Avenir Light"/>
            </a:endParaRPr>
          </a:p>
          <a:p>
            <a:pPr marL="571500" indent="-342900">
              <a:buFont typeface="Arial"/>
              <a:buChar char="•"/>
            </a:pPr>
            <a:r>
              <a:rPr lang="en-GB" sz="3200">
                <a:solidFill>
                  <a:srgbClr val="1B3C57"/>
                </a:solidFill>
                <a:latin typeface="Avenir Light"/>
              </a:rPr>
              <a:t>Enhancing indigenous use of data for the pursuits of indigenous communities</a:t>
            </a:r>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571500" indent="-342900">
              <a:buFont typeface="Arial"/>
              <a:buChar char="•"/>
            </a:pPr>
            <a:r>
              <a:rPr lang="en-GB" sz="3200">
                <a:solidFill>
                  <a:srgbClr val="1B3C57"/>
                </a:solidFill>
                <a:latin typeface="Avenir Light"/>
              </a:rPr>
              <a:t>Complement movement towards FAIR </a:t>
            </a:r>
            <a:r>
              <a:rPr lang="en-GB" sz="3200">
                <a:latin typeface="Avenir Light"/>
              </a:rPr>
              <a:t>by</a:t>
            </a:r>
            <a:r>
              <a:rPr lang="en-GB" sz="3200">
                <a:solidFill>
                  <a:srgbClr val="1B3C57"/>
                </a:solidFill>
                <a:latin typeface="Avenir Light"/>
              </a:rPr>
              <a:t> focusing on </a:t>
            </a:r>
            <a:r>
              <a:rPr lang="en-GB" sz="3200">
                <a:latin typeface="Avenir Light"/>
              </a:rPr>
              <a:t>people</a:t>
            </a:r>
            <a:r>
              <a:rPr lang="en-GB" sz="3200">
                <a:solidFill>
                  <a:srgbClr val="1B3C57"/>
                </a:solidFill>
                <a:latin typeface="Avenir Light"/>
              </a:rPr>
              <a:t> and </a:t>
            </a:r>
            <a:r>
              <a:rPr lang="en-GB" sz="3200">
                <a:latin typeface="Avenir Light"/>
              </a:rPr>
              <a:t>purposes for data governance</a:t>
            </a:r>
            <a:endParaRPr lang="en-GB" sz="3200">
              <a:solidFill>
                <a:srgbClr val="1B3C57"/>
              </a:solidFill>
              <a:latin typeface="Avenir Light"/>
            </a:endParaRPr>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571500" indent="-342900">
              <a:buFont typeface="Arial"/>
              <a:buChar char="•"/>
            </a:pPr>
            <a:r>
              <a:rPr lang="en-GB" sz="3200">
                <a:solidFill>
                  <a:srgbClr val="1B3C57"/>
                </a:solidFill>
                <a:latin typeface="Avenir Light"/>
              </a:rPr>
              <a:t>Shift focus from regulated</a:t>
            </a:r>
            <a:r>
              <a:rPr lang="en-GB" sz="3200">
                <a:latin typeface="Avenir Light"/>
              </a:rPr>
              <a:t> </a:t>
            </a:r>
            <a:r>
              <a:rPr lang="en-GB" sz="3200">
                <a:solidFill>
                  <a:srgbClr val="1B3C57"/>
                </a:solidFill>
                <a:latin typeface="Avenir Light"/>
              </a:rPr>
              <a:t>to value-based relationships </a:t>
            </a:r>
            <a:r>
              <a:rPr lang="en-GB" sz="3200">
                <a:latin typeface="Avenir Light"/>
              </a:rPr>
              <a:t>for</a:t>
            </a:r>
            <a:r>
              <a:rPr lang="en-GB" sz="3200">
                <a:solidFill>
                  <a:srgbClr val="1B3C57"/>
                </a:solidFill>
                <a:latin typeface="Avenir Light"/>
              </a:rPr>
              <a:t> data governance </a:t>
            </a:r>
            <a:r>
              <a:rPr lang="en-GB" sz="3200">
                <a:latin typeface="Avenir Light"/>
              </a:rPr>
              <a:t>that benefits</a:t>
            </a:r>
            <a:r>
              <a:rPr lang="en-GB" sz="3200">
                <a:solidFill>
                  <a:srgbClr val="1B3C57"/>
                </a:solidFill>
                <a:latin typeface="Avenir Light"/>
              </a:rPr>
              <a:t> indigenous communities</a:t>
            </a:r>
          </a:p>
          <a:p>
            <a:pPr marL="571500" indent="-342900">
              <a:buFont typeface="Arial"/>
              <a:buChar char="•"/>
            </a:pPr>
            <a:endParaRPr lang="en-GB" sz="3200">
              <a:latin typeface="Avenir Light"/>
            </a:endParaRPr>
          </a:p>
          <a:p>
            <a:pPr marL="571500" indent="-342900">
              <a:buFont typeface="Arial"/>
              <a:buChar char="•"/>
            </a:pPr>
            <a:r>
              <a:rPr lang="en-GB" sz="3200">
                <a:latin typeface="Avenir Light"/>
              </a:rPr>
              <a:t>CARE  Elements are conceptually separate but interdependent</a:t>
            </a:r>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1790700" lvl="1">
              <a:buFont typeface="Courier New"/>
              <a:buChar char="o"/>
            </a:pPr>
            <a:endParaRPr lang="en-GB" sz="3200">
              <a:latin typeface="Avenir Light"/>
            </a:endParaRPr>
          </a:p>
          <a:p>
            <a:pPr marL="571500" indent="-571500" hangingPunct="1">
              <a:buFont typeface="Arial"/>
              <a:buChar char="•"/>
            </a:pPr>
            <a:endParaRPr lang="en-GB" sz="3200">
              <a:latin typeface="Avenir Light"/>
            </a:endParaRPr>
          </a:p>
          <a:p>
            <a:pPr marL="457200" indent="-457200" hangingPunct="1">
              <a:buFont typeface="Arial"/>
              <a:buChar char="•"/>
            </a:pPr>
            <a:endParaRPr lang="en-GB" sz="3200">
              <a:latin typeface="Avenir Light"/>
            </a:endParaRPr>
          </a:p>
          <a:p>
            <a:pPr marL="457200" indent="-457200" hangingPunct="1">
              <a:buFont typeface="Arial"/>
              <a:buChar char="•"/>
            </a:pPr>
            <a:endParaRPr lang="en-GB" sz="3200">
              <a:latin typeface="Avenir Light"/>
            </a:endParaRPr>
          </a:p>
        </p:txBody>
      </p:sp>
      <p:pic>
        <p:nvPicPr>
          <p:cNvPr id="10" name="Picture 9">
            <a:extLst>
              <a:ext uri="{FF2B5EF4-FFF2-40B4-BE49-F238E27FC236}">
                <a16:creationId xmlns:a16="http://schemas.microsoft.com/office/drawing/2014/main" id="{BF2AA468-9A73-3FD9-8C1B-76F78458256F}"/>
              </a:ext>
            </a:extLst>
          </p:cNvPr>
          <p:cNvPicPr>
            <a:picLocks noChangeAspect="1"/>
          </p:cNvPicPr>
          <p:nvPr/>
        </p:nvPicPr>
        <p:blipFill>
          <a:blip r:embed="rId3"/>
          <a:stretch>
            <a:fillRect/>
          </a:stretch>
        </p:blipFill>
        <p:spPr>
          <a:xfrm>
            <a:off x="11675509" y="2046433"/>
            <a:ext cx="9481625" cy="3736254"/>
          </a:xfrm>
          <a:prstGeom prst="rect">
            <a:avLst/>
          </a:prstGeom>
        </p:spPr>
      </p:pic>
      <p:pic>
        <p:nvPicPr>
          <p:cNvPr id="6" name="Picture 5">
            <a:extLst>
              <a:ext uri="{FF2B5EF4-FFF2-40B4-BE49-F238E27FC236}">
                <a16:creationId xmlns:a16="http://schemas.microsoft.com/office/drawing/2014/main" id="{BA839E8C-9334-B316-6BFC-C4E28A93F480}"/>
              </a:ext>
            </a:extLst>
          </p:cNvPr>
          <p:cNvPicPr>
            <a:picLocks noChangeAspect="1"/>
          </p:cNvPicPr>
          <p:nvPr/>
        </p:nvPicPr>
        <p:blipFill>
          <a:blip r:embed="rId4"/>
          <a:stretch>
            <a:fillRect/>
          </a:stretch>
        </p:blipFill>
        <p:spPr>
          <a:xfrm>
            <a:off x="10642047" y="5957141"/>
            <a:ext cx="13615470" cy="7334709"/>
          </a:xfrm>
          <a:prstGeom prst="rect">
            <a:avLst/>
          </a:prstGeom>
        </p:spPr>
      </p:pic>
      <p:sp>
        <p:nvSpPr>
          <p:cNvPr id="8" name="TextBox 7">
            <a:extLst>
              <a:ext uri="{FF2B5EF4-FFF2-40B4-BE49-F238E27FC236}">
                <a16:creationId xmlns:a16="http://schemas.microsoft.com/office/drawing/2014/main" id="{4843F8A1-642E-BBAA-CACF-745F3B86E9F9}"/>
              </a:ext>
            </a:extLst>
          </p:cNvPr>
          <p:cNvSpPr txBox="1"/>
          <p:nvPr/>
        </p:nvSpPr>
        <p:spPr>
          <a:xfrm>
            <a:off x="18754668" y="12336838"/>
            <a:ext cx="2743200" cy="10120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0" marR="0" indent="0" algn="l" defTabSz="2438338" rtl="0" fontAlgn="auto" latinLnBrk="0" hangingPunct="0">
              <a:lnSpc>
                <a:spcPct val="90000"/>
              </a:lnSpc>
              <a:spcBef>
                <a:spcPts val="4500"/>
              </a:spcBef>
              <a:spcAft>
                <a:spcPts val="0"/>
              </a:spcAft>
              <a:buClrTx/>
              <a:buSzTx/>
              <a:buFontTx/>
              <a:buNone/>
              <a:tabLst/>
            </a:pPr>
            <a:r>
              <a:rPr lang="en-US" sz="2400">
                <a:latin typeface="Avenir Light"/>
                <a:hlinkClick r:id="rId5"/>
              </a:rPr>
              <a:t>Source</a:t>
            </a:r>
            <a:endParaRPr lang="en-US" sz="2400" b="0" i="0" u="none" strike="noStrike" cap="none" spc="0" normalizeH="0" baseline="0">
              <a:ln>
                <a:noFill/>
              </a:ln>
              <a:solidFill>
                <a:srgbClr val="000000"/>
              </a:solidFill>
              <a:effectLst/>
              <a:uFillTx/>
              <a:latin typeface="Avenir Light"/>
              <a:ea typeface="+mn-ea"/>
              <a:cs typeface="+mn-cs"/>
            </a:endParaRPr>
          </a:p>
        </p:txBody>
      </p:sp>
    </p:spTree>
    <p:extLst>
      <p:ext uri="{BB962C8B-B14F-4D97-AF65-F5344CB8AC3E}">
        <p14:creationId xmlns:p14="http://schemas.microsoft.com/office/powerpoint/2010/main" val="243019355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6BBA63-F83A-E901-09F1-B9C4E482E49A}"/>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A8EA8FE-C460-051C-7877-AD8BAC8FA7D8}"/>
              </a:ext>
            </a:extLst>
          </p:cNvPr>
          <p:cNvSpPr>
            <a:spLocks noGrp="1"/>
          </p:cNvSpPr>
          <p:nvPr>
            <p:ph type="body" sz="quarter" idx="12"/>
          </p:nvPr>
        </p:nvSpPr>
        <p:spPr>
          <a:xfrm>
            <a:off x="1551815" y="12959394"/>
            <a:ext cx="12352337" cy="539750"/>
          </a:xfrm>
        </p:spPr>
        <p:txBody>
          <a:bodyPr/>
          <a:lstStyle/>
          <a:p>
            <a:endParaRPr lang="en-NL"/>
          </a:p>
        </p:txBody>
      </p:sp>
      <p:sp>
        <p:nvSpPr>
          <p:cNvPr id="3" name="Tijdelijke aanduiding voor tekst 2">
            <a:extLst>
              <a:ext uri="{FF2B5EF4-FFF2-40B4-BE49-F238E27FC236}">
                <a16:creationId xmlns:a16="http://schemas.microsoft.com/office/drawing/2014/main" id="{441C9DD7-DEFB-31CB-66F7-04D7DEE433B4}"/>
              </a:ext>
            </a:extLst>
          </p:cNvPr>
          <p:cNvSpPr>
            <a:spLocks noGrp="1"/>
          </p:cNvSpPr>
          <p:nvPr>
            <p:ph type="body" sz="quarter" idx="10"/>
          </p:nvPr>
        </p:nvSpPr>
        <p:spPr>
          <a:xfrm>
            <a:off x="1551815" y="1139091"/>
            <a:ext cx="15848982" cy="2274276"/>
          </a:xfrm>
        </p:spPr>
        <p:txBody>
          <a:bodyPr lIns="91440" tIns="45720" rIns="91440" bIns="45720" anchor="t"/>
          <a:lstStyle/>
          <a:p>
            <a:r>
              <a:rPr lang="en-GB">
                <a:latin typeface="Avenir Heavy"/>
              </a:rPr>
              <a:t>Who can implement the CARE Principles</a:t>
            </a:r>
            <a:endParaRPr lang="en-US"/>
          </a:p>
        </p:txBody>
      </p:sp>
      <p:sp>
        <p:nvSpPr>
          <p:cNvPr id="4" name="Tijdelijke aanduiding voor tekst 3">
            <a:extLst>
              <a:ext uri="{FF2B5EF4-FFF2-40B4-BE49-F238E27FC236}">
                <a16:creationId xmlns:a16="http://schemas.microsoft.com/office/drawing/2014/main" id="{544FEC46-6A4C-6374-8F41-DBD8C6C0A38A}"/>
              </a:ext>
            </a:extLst>
          </p:cNvPr>
          <p:cNvSpPr>
            <a:spLocks noGrp="1"/>
          </p:cNvSpPr>
          <p:nvPr>
            <p:ph type="body" sz="quarter" idx="11"/>
          </p:nvPr>
        </p:nvSpPr>
        <p:spPr/>
        <p:txBody>
          <a:bodyPr/>
          <a:lstStyle/>
          <a:p>
            <a:endParaRPr lang="en-GB"/>
          </a:p>
          <a:p>
            <a:endParaRPr lang="en-GB"/>
          </a:p>
        </p:txBody>
      </p:sp>
      <p:sp>
        <p:nvSpPr>
          <p:cNvPr id="2" name="Tijdelijke aanduiding voor tekst 3">
            <a:extLst>
              <a:ext uri="{FF2B5EF4-FFF2-40B4-BE49-F238E27FC236}">
                <a16:creationId xmlns:a16="http://schemas.microsoft.com/office/drawing/2014/main" id="{15D7AA7D-5329-A4FE-0704-0A72F52A81D8}"/>
              </a:ext>
            </a:extLst>
          </p:cNvPr>
          <p:cNvSpPr txBox="1">
            <a:spLocks/>
          </p:cNvSpPr>
          <p:nvPr/>
        </p:nvSpPr>
        <p:spPr>
          <a:xfrm>
            <a:off x="1561502" y="2422678"/>
            <a:ext cx="8652667" cy="8655251"/>
          </a:xfrm>
          <a:prstGeom prst="rect">
            <a:avLst/>
          </a:prstGeom>
        </p:spPr>
        <p:txBody>
          <a:bodyPr lIns="91440" tIns="45720" rIns="91440" bIns="45720" anchor="t"/>
          <a:lstStyle>
            <a:lvl1pPr marL="0" marR="0" indent="0" algn="l" defTabSz="2438338" rtl="0" latinLnBrk="0">
              <a:lnSpc>
                <a:spcPct val="120000"/>
              </a:lnSpc>
              <a:spcBef>
                <a:spcPts val="0"/>
              </a:spcBef>
              <a:spcAft>
                <a:spcPts val="0"/>
              </a:spcAft>
              <a:buClrTx/>
              <a:buSzPct val="123000"/>
              <a:buFontTx/>
              <a:buNone/>
              <a:tabLst/>
              <a:defRPr sz="4000" b="0" i="0" u="none" strike="noStrike" cap="none" spc="0" baseline="0">
                <a:solidFill>
                  <a:srgbClr val="1B3C57"/>
                </a:solidFill>
                <a:uFillTx/>
                <a:latin typeface="Avenir Book" panose="02000503020000020003" pitchFamily="2" charset="0"/>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endParaRPr lang="en-GB" sz="3200">
              <a:latin typeface="Avenir Light"/>
            </a:endParaRPr>
          </a:p>
          <a:p>
            <a:pPr marL="571500" indent="-342900">
              <a:buFont typeface="Arial"/>
              <a:buChar char="•"/>
            </a:pPr>
            <a:r>
              <a:rPr lang="en-GB" sz="3200">
                <a:latin typeface="Avenir Light"/>
              </a:rPr>
              <a:t>Researchers</a:t>
            </a:r>
            <a:endParaRPr lang="en-GB"/>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571500" indent="-342900">
              <a:buFont typeface="Arial"/>
              <a:buChar char="•"/>
            </a:pPr>
            <a:r>
              <a:rPr lang="en-GB" sz="3200">
                <a:latin typeface="Avenir Light"/>
              </a:rPr>
              <a:t>Research Institutions</a:t>
            </a:r>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571500" indent="-342900">
              <a:buFont typeface="Arial"/>
              <a:buChar char="•"/>
            </a:pPr>
            <a:r>
              <a:rPr lang="en-GB" sz="3200">
                <a:latin typeface="Avenir Light"/>
              </a:rPr>
              <a:t>Data repositories</a:t>
            </a:r>
            <a:endParaRPr lang="en-GB"/>
          </a:p>
          <a:p>
            <a:pPr marL="571500" indent="-342900">
              <a:buFont typeface="Arial"/>
              <a:buChar char="•"/>
            </a:pPr>
            <a:endParaRPr lang="en-GB" sz="3200">
              <a:latin typeface="Avenir Light"/>
            </a:endParaRPr>
          </a:p>
          <a:p>
            <a:pPr marL="571500" indent="-342900">
              <a:buFont typeface="Arial"/>
              <a:buChar char="•"/>
            </a:pPr>
            <a:endParaRPr lang="en-GB" sz="3200">
              <a:latin typeface="Avenir Light"/>
            </a:endParaRPr>
          </a:p>
          <a:p>
            <a:pPr marL="571500" indent="-342900">
              <a:buFont typeface="Arial"/>
              <a:buChar char="•"/>
            </a:pPr>
            <a:r>
              <a:rPr lang="en-GB" sz="3200">
                <a:latin typeface="Avenir Light"/>
              </a:rPr>
              <a:t>Museums and Libraries</a:t>
            </a:r>
            <a:endParaRPr lang="en-GB"/>
          </a:p>
          <a:p>
            <a:pPr marL="571500" indent="-342900">
              <a:buFont typeface="Arial"/>
              <a:buChar char="•"/>
            </a:pPr>
            <a:endParaRPr lang="en-GB" sz="3200">
              <a:latin typeface="Avenir Light"/>
            </a:endParaRPr>
          </a:p>
          <a:p>
            <a:pPr marL="457200" indent="-457200" hangingPunct="1">
              <a:buFont typeface="Arial"/>
              <a:buChar char="•"/>
            </a:pPr>
            <a:endParaRPr lang="en-GB" sz="3200">
              <a:latin typeface="Avenir Light"/>
            </a:endParaRPr>
          </a:p>
          <a:p>
            <a:pPr marL="457200" indent="-457200" hangingPunct="1">
              <a:buFont typeface="Arial"/>
              <a:buChar char="•"/>
            </a:pPr>
            <a:endParaRPr lang="en-GB" sz="3200">
              <a:latin typeface="Avenir Light"/>
            </a:endParaRPr>
          </a:p>
        </p:txBody>
      </p:sp>
      <p:sp>
        <p:nvSpPr>
          <p:cNvPr id="8" name="TextBox 7">
            <a:extLst>
              <a:ext uri="{FF2B5EF4-FFF2-40B4-BE49-F238E27FC236}">
                <a16:creationId xmlns:a16="http://schemas.microsoft.com/office/drawing/2014/main" id="{4B1E8BD9-A9B3-5F4A-7D58-86595F5160F9}"/>
              </a:ext>
            </a:extLst>
          </p:cNvPr>
          <p:cNvSpPr txBox="1"/>
          <p:nvPr/>
        </p:nvSpPr>
        <p:spPr>
          <a:xfrm>
            <a:off x="18754668" y="12336838"/>
            <a:ext cx="2743200" cy="101207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pPr marL="0" marR="0" indent="0" algn="l" defTabSz="2438338" rtl="0" fontAlgn="auto" latinLnBrk="0" hangingPunct="0">
              <a:lnSpc>
                <a:spcPct val="90000"/>
              </a:lnSpc>
              <a:spcBef>
                <a:spcPts val="4500"/>
              </a:spcBef>
              <a:spcAft>
                <a:spcPts val="0"/>
              </a:spcAft>
              <a:buClrTx/>
              <a:buSzTx/>
              <a:buFontTx/>
              <a:buNone/>
              <a:tabLst/>
            </a:pPr>
            <a:r>
              <a:rPr lang="en-US" sz="2400">
                <a:latin typeface="Avenir Light"/>
                <a:hlinkClick r:id="rId3"/>
              </a:rPr>
              <a:t>Source</a:t>
            </a:r>
            <a:endParaRPr lang="en-US" sz="2400" b="0" i="0" u="none" strike="noStrike" cap="none" spc="0" normalizeH="0" baseline="0">
              <a:ln>
                <a:noFill/>
              </a:ln>
              <a:solidFill>
                <a:srgbClr val="000000"/>
              </a:solidFill>
              <a:effectLst/>
              <a:uFillTx/>
              <a:latin typeface="Avenir Light"/>
              <a:ea typeface="+mn-ea"/>
              <a:cs typeface="+mn-cs"/>
            </a:endParaRPr>
          </a:p>
        </p:txBody>
      </p:sp>
    </p:spTree>
    <p:extLst>
      <p:ext uri="{BB962C8B-B14F-4D97-AF65-F5344CB8AC3E}">
        <p14:creationId xmlns:p14="http://schemas.microsoft.com/office/powerpoint/2010/main" val="1422449045"/>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TDCC_Hard to share_workshop 2" id="{8319BCCD-2B57-41B2-B4B6-F91FCD308F03}" vid="{8D06F98D-BFA0-4723-9B33-519464684140}"/>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90000"/>
          </a:lnSpc>
          <a:spcBef>
            <a:spcPts val="4500"/>
          </a:spcBef>
          <a:spcAft>
            <a:spcPts val="0"/>
          </a:spcAft>
          <a:buClrTx/>
          <a:buSzTx/>
          <a:buFontTx/>
          <a:buNone/>
          <a:tabLst/>
          <a:defRPr kumimoji="0" sz="4800" b="0" i="0" u="none" strike="noStrike" cap="none" spc="0" normalizeH="0" baseline="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3">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FB28AF14-CE76-4438-8E4D-717C9D386EEC}">
  <we:reference id="wa200005566" version="3.0.0.2" store="en-US" storeType="OMEX"/>
  <we:alternateReferences>
    <we:reference id="WA200005566" version="3.0.0.2"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B18EA8FF754D84396F4CA3F66969E97" ma:contentTypeVersion="4" ma:contentTypeDescription="Een nieuw document maken." ma:contentTypeScope="" ma:versionID="6892e2f0777311f5d7e34923298aaa79">
  <xsd:schema xmlns:xsd="http://www.w3.org/2001/XMLSchema" xmlns:xs="http://www.w3.org/2001/XMLSchema" xmlns:p="http://schemas.microsoft.com/office/2006/metadata/properties" xmlns:ns2="d3ce3328-5724-459b-808b-8b68a2dd9fe1" targetNamespace="http://schemas.microsoft.com/office/2006/metadata/properties" ma:root="true" ma:fieldsID="f5d757abb0c6b671efb6db21453fbf6f" ns2:_="">
    <xsd:import namespace="d3ce3328-5724-459b-808b-8b68a2dd9fe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ce3328-5724-459b-808b-8b68a2dd9fe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BE462E-E924-4565-B6CE-8663F0EA3B48}">
  <ds:schemaRefs>
    <ds:schemaRef ds:uri="d3ce3328-5724-459b-808b-8b68a2dd9fe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EBEB7E3D-1A98-474F-A173-CBE536737EC9}">
  <ds:schemaRefs>
    <ds:schemaRef ds:uri="d3ce3328-5724-459b-808b-8b68a2dd9fe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EF68D5FE-A680-4A10-957F-8FE495F3B70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 1_Introduction_Bora</Template>
  <TotalTime>26</TotalTime>
  <Words>3364</Words>
  <Application>Microsoft Macintosh PowerPoint</Application>
  <PresentationFormat>Custom</PresentationFormat>
  <Paragraphs>451</Paragraphs>
  <Slides>49</Slides>
  <Notes>43</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49</vt:i4>
      </vt:variant>
    </vt:vector>
  </HeadingPairs>
  <TitlesOfParts>
    <vt:vector size="64" baseType="lpstr">
      <vt:lpstr>Aptos</vt:lpstr>
      <vt:lpstr>Arial</vt:lpstr>
      <vt:lpstr>Arial,Sans-Serif</vt:lpstr>
      <vt:lpstr>Avenir</vt:lpstr>
      <vt:lpstr>Avenir Book</vt:lpstr>
      <vt:lpstr>Avenir Heavy</vt:lpstr>
      <vt:lpstr>Avenir Light</vt:lpstr>
      <vt:lpstr>Bierstadt Display</vt:lpstr>
      <vt:lpstr>Calibri</vt:lpstr>
      <vt:lpstr>Courier New</vt:lpstr>
      <vt:lpstr>Helvetica Neue</vt:lpstr>
      <vt:lpstr>Merriweather</vt:lpstr>
      <vt:lpstr>Source Sans 3</vt:lpstr>
      <vt:lpstr>Wingdings</vt:lpstr>
      <vt:lpstr>21_BasicWhite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Erasmus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Bora Lushaj</dc:creator>
  <cp:lastModifiedBy>Deborah Thorpe</cp:lastModifiedBy>
  <cp:revision>314</cp:revision>
  <dcterms:created xsi:type="dcterms:W3CDTF">2025-05-07T13:44:58Z</dcterms:created>
  <dcterms:modified xsi:type="dcterms:W3CDTF">2025-06-18T14:12:03Z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0x010100DB18EA8FF754D84396F4CA3F66969E97</vt:lpwstr>
  </property>
  <property fmtid="{D5CDD505-2E9C-101B-9397-08002B2CF9AE}" pid="3" name="MediaServiceImageTags">
    <vt:lpwstr/>
  </property>
  <property fmtid="{D5CDD505-2E9C-101B-9397-08002B2CF9AE}" pid="4" name="MSIP_Label_8772ba27-cab8-4042-a351-a31f6e4eacdc_Enabled">
    <vt:lpwstr>true</vt:lpwstr>
  </property>
  <property fmtid="{D5CDD505-2E9C-101B-9397-08002B2CF9AE}" pid="5" name="MSIP_Label_8772ba27-cab8-4042-a351-a31f6e4eacdc_SetDate">
    <vt:lpwstr>2025-05-06T11:44:11Z</vt:lpwstr>
  </property>
  <property fmtid="{D5CDD505-2E9C-101B-9397-08002B2CF9AE}" pid="6" name="MSIP_Label_8772ba27-cab8-4042-a351-a31f6e4eacdc_Method">
    <vt:lpwstr>Standard</vt:lpwstr>
  </property>
  <property fmtid="{D5CDD505-2E9C-101B-9397-08002B2CF9AE}" pid="7" name="MSIP_Label_8772ba27-cab8-4042-a351-a31f6e4eacdc_Name">
    <vt:lpwstr>Internal</vt:lpwstr>
  </property>
  <property fmtid="{D5CDD505-2E9C-101B-9397-08002B2CF9AE}" pid="8" name="MSIP_Label_8772ba27-cab8-4042-a351-a31f6e4eacdc_SiteId">
    <vt:lpwstr>715902d6-f63e-4b8d-929b-4bb170bad492</vt:lpwstr>
  </property>
  <property fmtid="{D5CDD505-2E9C-101B-9397-08002B2CF9AE}" pid="9" name="MSIP_Label_8772ba27-cab8-4042-a351-a31f6e4eacdc_ActionId">
    <vt:lpwstr>428928cb-3ed7-4d97-836a-5136165f27bb</vt:lpwstr>
  </property>
  <property fmtid="{D5CDD505-2E9C-101B-9397-08002B2CF9AE}" pid="10" name="MSIP_Label_8772ba27-cab8-4042-a351-a31f6e4eacdc_ContentBits">
    <vt:lpwstr>0</vt:lpwstr>
  </property>
  <property fmtid="{D5CDD505-2E9C-101B-9397-08002B2CF9AE}" pid="11" name="MSIP_Label_8772ba27-cab8-4042-a351-a31f6e4eacdc_Tag">
    <vt:lpwstr>10, 3, 0, 1</vt:lpwstr>
  </property>
</Properties>
</file>