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2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9144000" cy="5143500" type="screen16x9"/>
  <p:notesSz cx="6858000" cy="9144000"/>
  <p:embeddedFontLst>
    <p:embeddedFont>
      <p:font typeface="Montserrat" panose="020F0502020204030204" pitchFamily="2" charset="0"/>
      <p:regular r:id="rId24"/>
      <p:bold r:id="rId25"/>
      <p:italic r:id="rId26"/>
      <p:boldItalic r:id="rId27"/>
    </p:embeddedFont>
    <p:embeddedFont>
      <p:font typeface="Oswald" panose="020F0502020204030204" pitchFamily="2" charset="0"/>
      <p:regular r:id="rId28"/>
      <p:bold r:id="rId29"/>
    </p:embeddedFont>
    <p:embeddedFont>
      <p:font typeface="Playfair Display" panose="020F0502020204030204" pitchFamily="2" charset="0"/>
      <p:regular r:id="rId30"/>
      <p:bold r:id="rId31"/>
      <p:italic r:id="rId32"/>
      <p:boldItalic r:id="rId33"/>
    </p:embeddedFont>
    <p:embeddedFont>
      <p:font typeface="Roboto" panose="020F0502020204030204" pitchFamily="2" charset="0"/>
      <p:regular r:id="rId34"/>
      <p:bold r:id="rId35"/>
      <p:italic r:id="rId36"/>
      <p:boldItalic r:id="rId37"/>
    </p:embeddedFont>
    <p:embeddedFont>
      <p:font typeface="Tahoma" panose="020B0604030504040204" pitchFamily="34" charset="0"/>
      <p:regular r:id="rId38"/>
      <p:bold r:id="rId3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8644" autoAdjust="0"/>
  </p:normalViewPr>
  <p:slideViewPr>
    <p:cSldViewPr snapToGrid="0">
      <p:cViewPr varScale="1">
        <p:scale>
          <a:sx n="100" d="100"/>
          <a:sy n="100" d="100"/>
        </p:scale>
        <p:origin x="1914" y="72"/>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3.fntdata"/><Relationship Id="rId39" Type="http://schemas.openxmlformats.org/officeDocument/2006/relationships/font" Target="fonts/font16.fntdata"/><Relationship Id="rId21" Type="http://schemas.openxmlformats.org/officeDocument/2006/relationships/slide" Target="slides/slide20.xml"/><Relationship Id="rId34" Type="http://schemas.openxmlformats.org/officeDocument/2006/relationships/font" Target="fonts/font11.fntdata"/><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6.fntdata"/><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fntdata"/><Relationship Id="rId32" Type="http://schemas.openxmlformats.org/officeDocument/2006/relationships/font" Target="fonts/font9.fntdata"/><Relationship Id="rId37" Type="http://schemas.openxmlformats.org/officeDocument/2006/relationships/font" Target="fonts/font14.fntdata"/><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font" Target="fonts/font5.fntdata"/><Relationship Id="rId36" Type="http://schemas.openxmlformats.org/officeDocument/2006/relationships/font" Target="fonts/font13.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8.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4.fntdata"/><Relationship Id="rId30" Type="http://schemas.openxmlformats.org/officeDocument/2006/relationships/font" Target="fonts/font7.fntdata"/><Relationship Id="rId35" Type="http://schemas.openxmlformats.org/officeDocument/2006/relationships/font" Target="fonts/font12.fntdata"/><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2.fntdata"/><Relationship Id="rId33" Type="http://schemas.openxmlformats.org/officeDocument/2006/relationships/font" Target="fonts/font10.fntdata"/><Relationship Id="rId38" Type="http://schemas.openxmlformats.org/officeDocument/2006/relationships/font" Target="fonts/font15.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s://codata.org/register-now-webinar-on-introduction-to-metadata-for-research-data-management-a-data-documentation-initiative-ddi-perspective/" TargetMode="External"/><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ddialliance.org/history" TargetMode="External"/><Relationship Id="rId2" Type="http://schemas.openxmlformats.org/officeDocument/2006/relationships/slide" Target="../slides/slide6.xml"/><Relationship Id="rId1" Type="http://schemas.openxmlformats.org/officeDocument/2006/relationships/notesMaster" Target="../notesMasters/notesMaster1.xml"/><Relationship Id="rId4" Type="http://schemas.openxmlformats.org/officeDocument/2006/relationships/hyperlink" Target="https://doi.org/10.5281/zenodo.3823051" TargetMode="Externa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
        <p:cNvGrpSpPr/>
        <p:nvPr/>
      </p:nvGrpSpPr>
      <p:grpSpPr>
        <a:xfrm>
          <a:off x="0" y="0"/>
          <a:ext cx="0" cy="0"/>
          <a:chOff x="0" y="0"/>
          <a:chExt cx="0" cy="0"/>
        </a:xfrm>
      </p:grpSpPr>
      <p:sp>
        <p:nvSpPr>
          <p:cNvPr id="55" name="Google Shape;55;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 name="Google Shape;56;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07916"/>
              </a:lnSpc>
              <a:spcBef>
                <a:spcPts val="0"/>
              </a:spcBef>
              <a:spcAft>
                <a:spcPts val="0"/>
              </a:spcAft>
              <a:buClr>
                <a:schemeClr val="dk1"/>
              </a:buClr>
              <a:buSzPts val="1100"/>
              <a:buFont typeface="Arial"/>
              <a:buNone/>
            </a:pPr>
            <a:r>
              <a:rPr lang="en">
                <a:solidFill>
                  <a:schemeClr val="dk1"/>
                </a:solidFill>
                <a:latin typeface="Calibri"/>
                <a:ea typeface="Calibri"/>
                <a:cs typeface="Calibri"/>
                <a:sym typeface="Calibri"/>
              </a:rPr>
              <a:t>This presentation introduces the Data Documentation Initiative (DDI) and the training materials that have been developed by the DDI Alliance Training Working Group (TWG). </a:t>
            </a:r>
            <a:endParaRPr dirty="0">
              <a:solidFill>
                <a:schemeClr val="dk1"/>
              </a:solidFill>
              <a:latin typeface="Calibri"/>
              <a:ea typeface="Calibri"/>
              <a:cs typeface="Calibri"/>
              <a:sym typeface="Calibri"/>
            </a:endParaRPr>
          </a:p>
          <a:p>
            <a:pPr marL="0" lvl="0" indent="0" algn="l" rtl="0">
              <a:lnSpc>
                <a:spcPct val="107916"/>
              </a:lnSpc>
              <a:spcBef>
                <a:spcPts val="800"/>
              </a:spcBef>
              <a:spcAft>
                <a:spcPts val="0"/>
              </a:spcAft>
              <a:buClr>
                <a:schemeClr val="dk1"/>
              </a:buClr>
              <a:buSzPts val="1100"/>
              <a:buFont typeface="Arial"/>
              <a:buNone/>
            </a:pPr>
            <a:r>
              <a:rPr lang="en">
                <a:solidFill>
                  <a:schemeClr val="dk1"/>
                </a:solidFill>
                <a:latin typeface="Calibri"/>
                <a:ea typeface="Calibri"/>
                <a:cs typeface="Calibri"/>
                <a:sym typeface="Calibri"/>
              </a:rPr>
              <a:t>The DDI Training materials assist a variety of audiences and experience levels in understanding DDI products and implementing them in their organisation. The first version of DDI was published nearly 25 years ago, and since then there have been many dedicated DDI enthusiasts working together to promote understanding of data, metadata, and standards through the use of DDI. </a:t>
            </a:r>
            <a:endParaRPr dirty="0">
              <a:solidFill>
                <a:schemeClr val="dk1"/>
              </a:solidFill>
              <a:latin typeface="Calibri"/>
              <a:ea typeface="Calibri"/>
              <a:cs typeface="Calibri"/>
              <a:sym typeface="Calibri"/>
            </a:endParaRPr>
          </a:p>
          <a:p>
            <a:pPr marL="0" lvl="0" indent="0" algn="l" rtl="0">
              <a:lnSpc>
                <a:spcPct val="107916"/>
              </a:lnSpc>
              <a:spcBef>
                <a:spcPts val="800"/>
              </a:spcBef>
              <a:spcAft>
                <a:spcPts val="0"/>
              </a:spcAft>
              <a:buClr>
                <a:schemeClr val="dk1"/>
              </a:buClr>
              <a:buSzPts val="1100"/>
              <a:buFont typeface="Arial"/>
              <a:buNone/>
            </a:pPr>
            <a:r>
              <a:rPr lang="en">
                <a:solidFill>
                  <a:schemeClr val="dk1"/>
                </a:solidFill>
                <a:latin typeface="Calibri"/>
                <a:ea typeface="Calibri"/>
                <a:cs typeface="Calibri"/>
                <a:sym typeface="Calibri"/>
              </a:rPr>
              <a:t>DDI is an open international standard, for describing the data produced by surveys and other observational methods in the social, behavioral, economic, and health sciences. It can also be used to document and manage different stages in the research data lifecycle. </a:t>
            </a:r>
            <a:endParaRPr dirty="0">
              <a:solidFill>
                <a:schemeClr val="dk1"/>
              </a:solidFill>
              <a:latin typeface="Calibri"/>
              <a:ea typeface="Calibri"/>
              <a:cs typeface="Calibri"/>
              <a:sym typeface="Calibri"/>
            </a:endParaRPr>
          </a:p>
          <a:p>
            <a:pPr marL="0" lvl="0" indent="0" algn="l" rtl="0">
              <a:lnSpc>
                <a:spcPct val="107916"/>
              </a:lnSpc>
              <a:spcBef>
                <a:spcPts val="800"/>
              </a:spcBef>
              <a:spcAft>
                <a:spcPts val="800"/>
              </a:spcAft>
              <a:buClr>
                <a:schemeClr val="dk1"/>
              </a:buClr>
              <a:buSzPts val="1100"/>
              <a:buFont typeface="Arial"/>
              <a:buNone/>
            </a:pPr>
            <a:r>
              <a:rPr lang="en">
                <a:solidFill>
                  <a:schemeClr val="dk1"/>
                </a:solidFill>
                <a:latin typeface="Calibri"/>
                <a:ea typeface="Calibri"/>
                <a:cs typeface="Calibri"/>
                <a:sym typeface="Calibri"/>
              </a:rPr>
              <a:t>The DDI Training Working Group maintains a training library using Zenodo and YouTube, with some content available in multiple languages, such as French and Korean. These resources are freely available, to serve individuals new to and familiar with DDI. This presentation will provide some history of DDI and the DDI TWG, and guide attendees to existing and recently developed DDI resources.</a:t>
            </a:r>
            <a:br>
              <a:rPr lang="en">
                <a:solidFill>
                  <a:schemeClr val="dk1"/>
                </a:solidFill>
                <a:latin typeface="Calibri"/>
                <a:ea typeface="Calibri"/>
                <a:cs typeface="Calibri"/>
                <a:sym typeface="Calibri"/>
              </a:rPr>
            </a:b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Google Shape;176;g35cb0612a4e_0_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7" name="Google Shape;177;g35cb0612a4e_0_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g3544fe02bc8_0_29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5" name="Google Shape;185;g3544fe02bc8_0_29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Google Shape;192;g3544fe02bc8_0_28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3" name="Google Shape;193;g3544fe02bc8_0_28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The decks are shared in Zenodo - Zenodo is a free, open-source, general-purpose digital repository for research outputs, including data, software, and publications. It allows researchers to share and preserve their digital research objects.</a:t>
            </a:r>
            <a:endParaRPr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Google Shape;200;g35cb0612a4e_0_58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1" name="Google Shape;201;g35cb0612a4e_0_58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g359517cb369_0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8" name="Google Shape;208;g359517cb369_0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Google Shape;215;g35cb0612a4e_0_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6" name="Google Shape;216;g35cb0612a4e_0_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301942" algn="l" rtl="0">
              <a:lnSpc>
                <a:spcPct val="95000"/>
              </a:lnSpc>
              <a:spcBef>
                <a:spcPts val="0"/>
              </a:spcBef>
              <a:spcAft>
                <a:spcPts val="0"/>
              </a:spcAft>
              <a:buClr>
                <a:schemeClr val="dk1"/>
              </a:buClr>
              <a:buSzPts val="1155"/>
              <a:buFont typeface="Tahoma"/>
              <a:buChar char="●"/>
            </a:pPr>
            <a:r>
              <a:rPr lang="en" sz="1155">
                <a:solidFill>
                  <a:schemeClr val="dk1"/>
                </a:solidFill>
                <a:latin typeface="Tahoma"/>
                <a:ea typeface="Tahoma"/>
                <a:cs typeface="Tahoma"/>
                <a:sym typeface="Tahoma"/>
              </a:rPr>
              <a:t>Sub-WG shares slide decks with the whole WG and the TC chairs (1 month). A submission to the TC chairs should be done as soon each deck becomes available, rather than in bulk, to shorten the review timelines.</a:t>
            </a:r>
            <a:endParaRPr sz="1155" dirty="0">
              <a:solidFill>
                <a:schemeClr val="dk1"/>
              </a:solidFill>
              <a:latin typeface="Tahoma"/>
              <a:ea typeface="Tahoma"/>
              <a:cs typeface="Tahoma"/>
              <a:sym typeface="Tahoma"/>
            </a:endParaRPr>
          </a:p>
          <a:p>
            <a:pPr marL="457200" lvl="0" indent="-301942" algn="l" rtl="0">
              <a:lnSpc>
                <a:spcPct val="95000"/>
              </a:lnSpc>
              <a:spcBef>
                <a:spcPts val="0"/>
              </a:spcBef>
              <a:spcAft>
                <a:spcPts val="0"/>
              </a:spcAft>
              <a:buClr>
                <a:schemeClr val="dk1"/>
              </a:buClr>
              <a:buSzPts val="1155"/>
              <a:buFont typeface="Tahoma"/>
              <a:buChar char="●"/>
            </a:pPr>
            <a:r>
              <a:rPr lang="en" sz="1155">
                <a:solidFill>
                  <a:schemeClr val="dk1"/>
                </a:solidFill>
                <a:latin typeface="Tahoma"/>
                <a:ea typeface="Tahoma"/>
                <a:cs typeface="Tahoma"/>
                <a:sym typeface="Tahoma"/>
              </a:rPr>
              <a:t>Sub-WG makes updates to the slide decks where necessary or provides comments to feedback if not necessary.</a:t>
            </a:r>
            <a:endParaRPr sz="1155" dirty="0">
              <a:solidFill>
                <a:schemeClr val="dk1"/>
              </a:solidFill>
              <a:latin typeface="Tahoma"/>
              <a:ea typeface="Tahoma"/>
              <a:cs typeface="Tahoma"/>
              <a:sym typeface="Tahoma"/>
            </a:endParaRPr>
          </a:p>
          <a:p>
            <a:pPr marL="457200" lvl="0" indent="-301942" algn="l" rtl="0">
              <a:lnSpc>
                <a:spcPct val="95000"/>
              </a:lnSpc>
              <a:spcBef>
                <a:spcPts val="0"/>
              </a:spcBef>
              <a:spcAft>
                <a:spcPts val="0"/>
              </a:spcAft>
              <a:buClr>
                <a:schemeClr val="dk1"/>
              </a:buClr>
              <a:buSzPts val="1155"/>
              <a:buFont typeface="Tahoma"/>
              <a:buChar char="●"/>
            </a:pPr>
            <a:r>
              <a:rPr lang="en" sz="1155">
                <a:solidFill>
                  <a:schemeClr val="dk1"/>
                </a:solidFill>
                <a:latin typeface="Tahoma"/>
                <a:ea typeface="Tahoma"/>
                <a:cs typeface="Tahoma"/>
                <a:sym typeface="Tahoma"/>
              </a:rPr>
              <a:t>Sub-WG decides when the slide decks are final. WG chairs make any final decisions if they cannot be resolved.</a:t>
            </a:r>
            <a:endParaRPr sz="1155" dirty="0">
              <a:solidFill>
                <a:schemeClr val="dk1"/>
              </a:solidFill>
              <a:latin typeface="Tahoma"/>
              <a:ea typeface="Tahoma"/>
              <a:cs typeface="Tahoma"/>
              <a:sym typeface="Tahoma"/>
            </a:endParaRPr>
          </a:p>
          <a:p>
            <a:pPr marL="457200" lvl="0" indent="-301942" algn="l" rtl="0">
              <a:lnSpc>
                <a:spcPct val="95000"/>
              </a:lnSpc>
              <a:spcBef>
                <a:spcPts val="0"/>
              </a:spcBef>
              <a:spcAft>
                <a:spcPts val="0"/>
              </a:spcAft>
              <a:buClr>
                <a:schemeClr val="dk1"/>
              </a:buClr>
              <a:buSzPts val="1155"/>
              <a:buFont typeface="Tahoma"/>
              <a:buChar char="●"/>
            </a:pPr>
            <a:r>
              <a:rPr lang="en" sz="1155">
                <a:solidFill>
                  <a:schemeClr val="dk1"/>
                </a:solidFill>
                <a:latin typeface="Tahoma"/>
                <a:ea typeface="Tahoma"/>
                <a:cs typeface="Tahoma"/>
                <a:sym typeface="Tahoma"/>
              </a:rPr>
              <a:t>WG chairs submit the slide decks to the SB for approval.</a:t>
            </a:r>
            <a:endParaRPr sz="1155" dirty="0">
              <a:solidFill>
                <a:schemeClr val="dk1"/>
              </a:solidFill>
              <a:latin typeface="Tahoma"/>
              <a:ea typeface="Tahoma"/>
              <a:cs typeface="Tahoma"/>
              <a:sym typeface="Tahoma"/>
            </a:endParaRPr>
          </a:p>
          <a:p>
            <a:pPr marL="457200" lvl="0" indent="-301942" algn="l" rtl="0">
              <a:lnSpc>
                <a:spcPct val="95000"/>
              </a:lnSpc>
              <a:spcBef>
                <a:spcPts val="0"/>
              </a:spcBef>
              <a:spcAft>
                <a:spcPts val="0"/>
              </a:spcAft>
              <a:buClr>
                <a:schemeClr val="dk1"/>
              </a:buClr>
              <a:buSzPts val="1155"/>
              <a:buFont typeface="Tahoma"/>
              <a:buChar char="●"/>
            </a:pPr>
            <a:r>
              <a:rPr lang="en" sz="1155">
                <a:solidFill>
                  <a:schemeClr val="dk1"/>
                </a:solidFill>
                <a:latin typeface="Tahoma"/>
                <a:ea typeface="Tahoma"/>
                <a:cs typeface="Tahoma"/>
                <a:sym typeface="Tahoma"/>
              </a:rPr>
              <a:t>SB checks if procedures above are followed.</a:t>
            </a:r>
            <a:endParaRPr sz="1155" dirty="0">
              <a:solidFill>
                <a:schemeClr val="dk1"/>
              </a:solidFill>
              <a:latin typeface="Tahoma"/>
              <a:ea typeface="Tahoma"/>
              <a:cs typeface="Tahoma"/>
              <a:sym typeface="Tahoma"/>
            </a:endParaRPr>
          </a:p>
          <a:p>
            <a:pPr marL="457200" lvl="0" indent="-301942" algn="l" rtl="0">
              <a:lnSpc>
                <a:spcPct val="95000"/>
              </a:lnSpc>
              <a:spcBef>
                <a:spcPts val="0"/>
              </a:spcBef>
              <a:spcAft>
                <a:spcPts val="0"/>
              </a:spcAft>
              <a:buClr>
                <a:schemeClr val="dk1"/>
              </a:buClr>
              <a:buSzPts val="1155"/>
              <a:buFont typeface="Tahoma"/>
              <a:buChar char="●"/>
            </a:pPr>
            <a:r>
              <a:rPr lang="en" sz="1155">
                <a:solidFill>
                  <a:schemeClr val="dk1"/>
                </a:solidFill>
                <a:latin typeface="Tahoma"/>
                <a:ea typeface="Tahoma"/>
                <a:cs typeface="Tahoma"/>
                <a:sym typeface="Tahoma"/>
              </a:rPr>
              <a:t>SB provides sign-off before Sub-WG adds the slide decks to Zenodo for publication.</a:t>
            </a:r>
            <a:endParaRPr sz="600"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p:cNvGrpSpPr/>
        <p:nvPr/>
      </p:nvGrpSpPr>
      <p:grpSpPr>
        <a:xfrm>
          <a:off x="0" y="0"/>
          <a:ext cx="0" cy="0"/>
          <a:chOff x="0" y="0"/>
          <a:chExt cx="0" cy="0"/>
        </a:xfrm>
      </p:grpSpPr>
      <p:sp>
        <p:nvSpPr>
          <p:cNvPr id="246" name="Google Shape;246;g359517cb369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7" name="Google Shape;247;g359517cb369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2"/>
        <p:cNvGrpSpPr/>
        <p:nvPr/>
      </p:nvGrpSpPr>
      <p:grpSpPr>
        <a:xfrm>
          <a:off x="0" y="0"/>
          <a:ext cx="0" cy="0"/>
          <a:chOff x="0" y="0"/>
          <a:chExt cx="0" cy="0"/>
        </a:xfrm>
      </p:grpSpPr>
      <p:sp>
        <p:nvSpPr>
          <p:cNvPr id="253" name="Google Shape;253;g35cb0612a4e_0_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4" name="Google Shape;254;g35cb0612a4e_0_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https://ddialliance.org/request-training</a:t>
            </a:r>
            <a:endParaRPr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
        <p:cNvGrpSpPr/>
        <p:nvPr/>
      </p:nvGrpSpPr>
      <p:grpSpPr>
        <a:xfrm>
          <a:off x="0" y="0"/>
          <a:ext cx="0" cy="0"/>
          <a:chOff x="0" y="0"/>
          <a:chExt cx="0" cy="0"/>
        </a:xfrm>
      </p:grpSpPr>
      <p:sp>
        <p:nvSpPr>
          <p:cNvPr id="260" name="Google Shape;260;g35cb0612a4e_0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1" name="Google Shape;261;g35cb0612a4e_0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6"/>
        <p:cNvGrpSpPr/>
        <p:nvPr/>
      </p:nvGrpSpPr>
      <p:grpSpPr>
        <a:xfrm>
          <a:off x="0" y="0"/>
          <a:ext cx="0" cy="0"/>
          <a:chOff x="0" y="0"/>
          <a:chExt cx="0" cy="0"/>
        </a:xfrm>
      </p:grpSpPr>
      <p:sp>
        <p:nvSpPr>
          <p:cNvPr id="267" name="Google Shape;267;g35cb0612a4e_0_59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8" name="Google Shape;268;g35cb0612a4e_0_59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About 15 webinars recordings from 2021-2023 available. Topics include: </a:t>
            </a:r>
            <a:endParaRPr dirty="0"/>
          </a:p>
          <a:p>
            <a:pPr marL="0" lvl="0" indent="0" algn="l" rtl="0">
              <a:spcBef>
                <a:spcPts val="0"/>
              </a:spcBef>
              <a:spcAft>
                <a:spcPts val="0"/>
              </a:spcAft>
              <a:buNone/>
            </a:pPr>
            <a:r>
              <a:rPr lang="en" sz="1050" b="1" dirty="0">
                <a:solidFill>
                  <a:srgbClr val="666666"/>
                </a:solidFill>
                <a:highlight>
                  <a:srgbClr val="FFFFFF"/>
                </a:highlight>
              </a:rPr>
              <a:t> DDI Working Together with Other Standards </a:t>
            </a:r>
            <a:endParaRPr sz="1050" b="1" dirty="0">
              <a:solidFill>
                <a:srgbClr val="666666"/>
              </a:solidFill>
              <a:highlight>
                <a:srgbClr val="FFFFFF"/>
              </a:highlight>
            </a:endParaRPr>
          </a:p>
          <a:p>
            <a:pPr marL="0" lvl="0" indent="0" algn="l" rtl="0">
              <a:spcBef>
                <a:spcPts val="0"/>
              </a:spcBef>
              <a:spcAft>
                <a:spcPts val="0"/>
              </a:spcAft>
              <a:buNone/>
            </a:pPr>
            <a:r>
              <a:rPr lang="en" sz="1050" b="1" dirty="0">
                <a:solidFill>
                  <a:srgbClr val="666666"/>
                </a:solidFill>
                <a:highlight>
                  <a:srgbClr val="FFFFFF"/>
                </a:highlight>
              </a:rPr>
              <a:t>Metadata Uplift – PDF/Excel to Structured DDI Documentation</a:t>
            </a:r>
            <a:endParaRPr sz="1050" b="1" dirty="0">
              <a:solidFill>
                <a:srgbClr val="666666"/>
              </a:solidFill>
              <a:highlight>
                <a:srgbClr val="FFFFFF"/>
              </a:highlight>
            </a:endParaRPr>
          </a:p>
          <a:p>
            <a:pPr marL="0" lvl="0" indent="0" algn="l" rtl="0">
              <a:spcBef>
                <a:spcPts val="0"/>
              </a:spcBef>
              <a:spcAft>
                <a:spcPts val="0"/>
              </a:spcAft>
              <a:buNone/>
            </a:pPr>
            <a:r>
              <a:rPr lang="en" sz="1050" b="1" dirty="0">
                <a:solidFill>
                  <a:srgbClr val="666666"/>
                </a:solidFill>
                <a:highlight>
                  <a:srgbClr val="FFFFFF"/>
                </a:highlight>
              </a:rPr>
              <a:t>DDI Controlled Vocabularies, the CESSDA Workbench, SKOS and XKOS</a:t>
            </a:r>
            <a:endParaRPr sz="1050" b="1" dirty="0">
              <a:solidFill>
                <a:srgbClr val="666666"/>
              </a:solidFill>
              <a:highlight>
                <a:srgbClr val="FFFFFF"/>
              </a:highlight>
            </a:endParaRPr>
          </a:p>
          <a:p>
            <a:pPr marL="0" lvl="0" indent="0" algn="l" rtl="0">
              <a:spcBef>
                <a:spcPts val="0"/>
              </a:spcBef>
              <a:spcAft>
                <a:spcPts val="0"/>
              </a:spcAft>
              <a:buNone/>
            </a:pPr>
            <a:r>
              <a:rPr lang="en" sz="1050" b="1" dirty="0">
                <a:solidFill>
                  <a:srgbClr val="2EA3F2"/>
                </a:solidFill>
                <a:highlight>
                  <a:srgbClr val="FFFFFF"/>
                </a:highlight>
                <a:uFill>
                  <a:noFill/>
                </a:uFill>
                <a:hlinkClick r:id="rId3">
                  <a:extLst>
                    <a:ext uri="{A12FA001-AC4F-418D-AE19-62706E023703}">
                      <ahyp:hlinkClr xmlns:ahyp="http://schemas.microsoft.com/office/drawing/2018/hyperlinkcolor" val="tx"/>
                    </a:ext>
                  </a:extLst>
                </a:hlinkClick>
              </a:rPr>
              <a:t> Introduction to Metadata for Research Data Management: A Data Documentation Initiative (DDI) Perspective</a:t>
            </a:r>
            <a:endParaRPr sz="1050" b="1" dirty="0">
              <a:solidFill>
                <a:srgbClr val="666666"/>
              </a:solidFill>
              <a:highlight>
                <a:srgbClr val="FFFFFF"/>
              </a:highlight>
            </a:endParaRPr>
          </a:p>
          <a:p>
            <a:pPr marL="0" lvl="0" indent="0" algn="l" rtl="0">
              <a:spcBef>
                <a:spcPts val="0"/>
              </a:spcBef>
              <a:spcAft>
                <a:spcPts val="0"/>
              </a:spcAft>
              <a:buNone/>
            </a:pPr>
            <a:r>
              <a:rPr lang="en" sz="1050" dirty="0">
                <a:solidFill>
                  <a:srgbClr val="666666"/>
                </a:solidFill>
                <a:highlight>
                  <a:srgbClr val="FFFFFF"/>
                </a:highlight>
              </a:rPr>
              <a:t> </a:t>
            </a:r>
            <a:r>
              <a:rPr lang="en" sz="1050" b="1" dirty="0">
                <a:solidFill>
                  <a:srgbClr val="666666"/>
                </a:solidFill>
                <a:highlight>
                  <a:srgbClr val="FFFFFF"/>
                </a:highlight>
              </a:rPr>
              <a:t>Statistical Agencies Using DDI Metadata Standards: Promoting Transparency and Reusability of Data</a:t>
            </a:r>
            <a:r>
              <a:rPr lang="en" sz="1050" dirty="0">
                <a:solidFill>
                  <a:srgbClr val="666666"/>
                </a:solidFill>
                <a:highlight>
                  <a:srgbClr val="FFFFFF"/>
                </a:highlight>
              </a:rPr>
              <a:t>.</a:t>
            </a:r>
          </a:p>
          <a:p>
            <a:pPr marL="0" lvl="0" indent="0" algn="l" rtl="0">
              <a:spcBef>
                <a:spcPts val="0"/>
              </a:spcBef>
              <a:spcAft>
                <a:spcPts val="0"/>
              </a:spcAft>
              <a:buNone/>
            </a:pPr>
            <a:endParaRPr lang="en" sz="1050" dirty="0">
              <a:solidFill>
                <a:srgbClr val="666666"/>
              </a:solidFill>
              <a:highlight>
                <a:srgbClr val="FFFFFF"/>
              </a:highlight>
            </a:endParaRPr>
          </a:p>
          <a:p>
            <a:pPr marL="0" lvl="0" indent="0" algn="l" rtl="0">
              <a:spcBef>
                <a:spcPts val="0"/>
              </a:spcBef>
              <a:spcAft>
                <a:spcPts val="0"/>
              </a:spcAft>
              <a:buNone/>
            </a:pPr>
            <a:r>
              <a:rPr lang="en-US" sz="1050" b="1" dirty="0">
                <a:solidFill>
                  <a:srgbClr val="666666"/>
                </a:solidFill>
                <a:highlight>
                  <a:srgbClr val="FFFFFF"/>
                </a:highlight>
              </a:rPr>
              <a:t>https://codata.org/initiatives/data-skills/ddi-training-webinars/</a:t>
            </a:r>
            <a:endParaRPr sz="1050" b="1" dirty="0">
              <a:solidFill>
                <a:srgbClr val="666666"/>
              </a:solidFill>
              <a:highlight>
                <a:srgbClr val="FFFFFF"/>
              </a:highlight>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Google Shape;63;g3544fe02bc8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 name="Google Shape;64;g3544fe02bc8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3"/>
        <p:cNvGrpSpPr/>
        <p:nvPr/>
      </p:nvGrpSpPr>
      <p:grpSpPr>
        <a:xfrm>
          <a:off x="0" y="0"/>
          <a:ext cx="0" cy="0"/>
          <a:chOff x="0" y="0"/>
          <a:chExt cx="0" cy="0"/>
        </a:xfrm>
      </p:grpSpPr>
      <p:sp>
        <p:nvSpPr>
          <p:cNvPr id="274" name="Google Shape;274;g35cb0612a4e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5" name="Google Shape;275;g35cb0612a4e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95000"/>
              </a:lnSpc>
              <a:spcBef>
                <a:spcPts val="0"/>
              </a:spcBef>
              <a:spcAft>
                <a:spcPts val="1200"/>
              </a:spcAft>
              <a:buClr>
                <a:schemeClr val="dk1"/>
              </a:buClr>
              <a:buSzPts val="275"/>
              <a:buFont typeface="Arial"/>
              <a:buNone/>
            </a:pPr>
            <a:r>
              <a:rPr lang="en" sz="1600">
                <a:solidFill>
                  <a:schemeClr val="dk1"/>
                </a:solidFill>
                <a:latin typeface="Tahoma"/>
                <a:ea typeface="Tahoma"/>
                <a:cs typeface="Tahoma"/>
                <a:sym typeface="Tahoma"/>
              </a:rPr>
              <a:t>Volunteer members of the DDI TWG meet monthly and are involved in Sub-Groups to put plans into actions.</a:t>
            </a:r>
            <a:endParaRPr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1"/>
        <p:cNvGrpSpPr/>
        <p:nvPr/>
      </p:nvGrpSpPr>
      <p:grpSpPr>
        <a:xfrm>
          <a:off x="0" y="0"/>
          <a:ext cx="0" cy="0"/>
          <a:chOff x="0" y="0"/>
          <a:chExt cx="0" cy="0"/>
        </a:xfrm>
      </p:grpSpPr>
      <p:sp>
        <p:nvSpPr>
          <p:cNvPr id="282" name="Google Shape;282;g3544fe02bc8_0_30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3" name="Google Shape;283;g3544fe02bc8_0_30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Google Shape;70;g3365db33b52_0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 name="Google Shape;71;g3365db33b52_0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Google Shape;79;g3365db33b52_0_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0" name="Google Shape;80;g3365db33b52_0_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g3544fe02bc8_0_28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7" name="Google Shape;87;g3544fe02bc8_0_28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g3544fe02bc8_0_29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 name="Google Shape;94;g3544fe02bc8_0_29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200"/>
              <a:t>First TG was: The DDI Training Committee (Amber Leahey (chair), Dan Smith, Jane Fry, Jon Johnson) </a:t>
            </a:r>
            <a:endParaRPr sz="1200" dirty="0"/>
          </a:p>
          <a:p>
            <a:pPr marL="0" lvl="0" indent="0" algn="l" rtl="0">
              <a:spcBef>
                <a:spcPts val="0"/>
              </a:spcBef>
              <a:spcAft>
                <a:spcPts val="0"/>
              </a:spcAft>
              <a:buNone/>
            </a:pPr>
            <a:r>
              <a:rPr lang="en" sz="1200"/>
              <a:t>source : </a:t>
            </a:r>
            <a:r>
              <a:rPr lang="en" sz="1200" u="sng">
                <a:solidFill>
                  <a:schemeClr val="hlink"/>
                </a:solidFill>
                <a:hlinkClick r:id="rId3"/>
              </a:rPr>
              <a:t>https://ddialliance.org/history</a:t>
            </a:r>
            <a:r>
              <a:rPr lang="en" sz="1200"/>
              <a:t> </a:t>
            </a:r>
            <a:endParaRPr sz="1200" dirty="0"/>
          </a:p>
          <a:p>
            <a:pPr marL="457200" lvl="0" indent="-304800" algn="l" rtl="0">
              <a:lnSpc>
                <a:spcPct val="115000"/>
              </a:lnSpc>
              <a:spcBef>
                <a:spcPts val="0"/>
              </a:spcBef>
              <a:spcAft>
                <a:spcPts val="0"/>
              </a:spcAft>
              <a:buClr>
                <a:schemeClr val="dk1"/>
              </a:buClr>
              <a:buSzPts val="1200"/>
              <a:buFont typeface="Tahoma"/>
              <a:buChar char="●"/>
            </a:pPr>
            <a:r>
              <a:rPr lang="en" sz="1200">
                <a:solidFill>
                  <a:schemeClr val="dk1"/>
                </a:solidFill>
                <a:latin typeface="Tahoma"/>
                <a:ea typeface="Tahoma"/>
                <a:cs typeface="Tahoma"/>
                <a:sym typeface="Tahoma"/>
              </a:rPr>
              <a:t>2000 - DDI version 1 published</a:t>
            </a:r>
            <a:endParaRPr sz="1200" dirty="0">
              <a:solidFill>
                <a:schemeClr val="dk1"/>
              </a:solidFill>
              <a:latin typeface="Tahoma"/>
              <a:ea typeface="Tahoma"/>
              <a:cs typeface="Tahoma"/>
              <a:sym typeface="Tahoma"/>
            </a:endParaRPr>
          </a:p>
          <a:p>
            <a:pPr marL="457200" lvl="0" indent="-304800" algn="l" rtl="0">
              <a:lnSpc>
                <a:spcPct val="115000"/>
              </a:lnSpc>
              <a:spcBef>
                <a:spcPts val="0"/>
              </a:spcBef>
              <a:spcAft>
                <a:spcPts val="0"/>
              </a:spcAft>
              <a:buClr>
                <a:schemeClr val="dk1"/>
              </a:buClr>
              <a:buSzPts val="1200"/>
              <a:buFont typeface="Tahoma"/>
              <a:buChar char="●"/>
            </a:pPr>
            <a:r>
              <a:rPr lang="en" sz="1200">
                <a:solidFill>
                  <a:schemeClr val="dk1"/>
                </a:solidFill>
                <a:latin typeface="Tahoma"/>
                <a:ea typeface="Tahoma"/>
                <a:cs typeface="Tahoma"/>
                <a:sym typeface="Tahoma"/>
              </a:rPr>
              <a:t>2001 - First DDI Training at IASSIST (Amsterdam)</a:t>
            </a:r>
            <a:endParaRPr sz="1200" dirty="0">
              <a:solidFill>
                <a:schemeClr val="dk1"/>
              </a:solidFill>
              <a:latin typeface="Tahoma"/>
              <a:ea typeface="Tahoma"/>
              <a:cs typeface="Tahoma"/>
              <a:sym typeface="Tahoma"/>
            </a:endParaRPr>
          </a:p>
          <a:p>
            <a:pPr marL="914400" lvl="1" indent="-304800" algn="l" rtl="0">
              <a:lnSpc>
                <a:spcPct val="115000"/>
              </a:lnSpc>
              <a:spcBef>
                <a:spcPts val="0"/>
              </a:spcBef>
              <a:spcAft>
                <a:spcPts val="0"/>
              </a:spcAft>
              <a:buClr>
                <a:schemeClr val="dk1"/>
              </a:buClr>
              <a:buSzPts val="1200"/>
              <a:buFont typeface="Tahoma"/>
              <a:buChar char="○"/>
            </a:pPr>
            <a:r>
              <a:rPr lang="en" sz="1200">
                <a:solidFill>
                  <a:schemeClr val="dk1"/>
                </a:solidFill>
                <a:latin typeface="Tahoma"/>
                <a:ea typeface="Tahoma"/>
                <a:cs typeface="Tahoma"/>
                <a:sym typeface="Tahoma"/>
              </a:rPr>
              <a:t>"Creating DDI Compliant Codebooks" (ppt). Bill Block, Wendy Thomas, </a:t>
            </a:r>
            <a:r>
              <a:rPr lang="en" sz="1200" b="1" u="sng">
                <a:solidFill>
                  <a:schemeClr val="dk1"/>
                </a:solidFill>
                <a:latin typeface="Tahoma"/>
                <a:ea typeface="Tahoma"/>
                <a:cs typeface="Tahoma"/>
                <a:sym typeface="Tahoma"/>
                <a:hlinkClick r:id="rId4">
                  <a:extLst>
                    <a:ext uri="{A12FA001-AC4F-418D-AE19-62706E023703}">
                      <ahyp:hlinkClr xmlns:ahyp="http://schemas.microsoft.com/office/drawing/2018/hyperlinkcolor" val="tx"/>
                    </a:ext>
                  </a:extLst>
                </a:hlinkClick>
              </a:rPr>
              <a:t>https://doi.org/10.5281/zenodo.3823051</a:t>
            </a:r>
            <a:r>
              <a:rPr lang="en" sz="1200">
                <a:solidFill>
                  <a:schemeClr val="dk1"/>
                </a:solidFill>
                <a:latin typeface="Tahoma"/>
                <a:ea typeface="Tahoma"/>
                <a:cs typeface="Tahoma"/>
                <a:sym typeface="Tahoma"/>
              </a:rPr>
              <a:t>.</a:t>
            </a:r>
            <a:endParaRPr sz="1200" dirty="0">
              <a:solidFill>
                <a:schemeClr val="dk1"/>
              </a:solidFill>
              <a:latin typeface="Tahoma"/>
              <a:ea typeface="Tahoma"/>
              <a:cs typeface="Tahoma"/>
              <a:sym typeface="Tahoma"/>
            </a:endParaRPr>
          </a:p>
          <a:p>
            <a:pPr marL="457200" lvl="0" indent="-304800" algn="l" rtl="0">
              <a:lnSpc>
                <a:spcPct val="115000"/>
              </a:lnSpc>
              <a:spcBef>
                <a:spcPts val="0"/>
              </a:spcBef>
              <a:spcAft>
                <a:spcPts val="0"/>
              </a:spcAft>
              <a:buClr>
                <a:schemeClr val="dk1"/>
              </a:buClr>
              <a:buSzPts val="1200"/>
              <a:buFont typeface="Tahoma"/>
              <a:buChar char="●"/>
            </a:pPr>
            <a:r>
              <a:rPr lang="en" sz="1200">
                <a:solidFill>
                  <a:schemeClr val="dk1"/>
                </a:solidFill>
                <a:latin typeface="Tahoma"/>
                <a:ea typeface="Tahoma"/>
                <a:cs typeface="Tahoma"/>
                <a:sym typeface="Tahoma"/>
              </a:rPr>
              <a:t>2003 - DDI Alliance established</a:t>
            </a:r>
            <a:endParaRPr sz="1200" dirty="0">
              <a:solidFill>
                <a:schemeClr val="dk1"/>
              </a:solidFill>
              <a:latin typeface="Tahoma"/>
              <a:ea typeface="Tahoma"/>
              <a:cs typeface="Tahoma"/>
              <a:sym typeface="Tahoma"/>
            </a:endParaRPr>
          </a:p>
          <a:p>
            <a:pPr marL="457200" lvl="0" indent="-304800" algn="l" rtl="0">
              <a:lnSpc>
                <a:spcPct val="115000"/>
              </a:lnSpc>
              <a:spcBef>
                <a:spcPts val="0"/>
              </a:spcBef>
              <a:spcAft>
                <a:spcPts val="0"/>
              </a:spcAft>
              <a:buClr>
                <a:schemeClr val="dk1"/>
              </a:buClr>
              <a:buSzPts val="1200"/>
              <a:buFont typeface="Tahoma"/>
              <a:buChar char="●"/>
            </a:pPr>
            <a:r>
              <a:rPr lang="en" sz="1200">
                <a:solidFill>
                  <a:schemeClr val="dk1"/>
                </a:solidFill>
                <a:latin typeface="Tahoma"/>
                <a:ea typeface="Tahoma"/>
                <a:cs typeface="Tahoma"/>
                <a:sym typeface="Tahoma"/>
              </a:rPr>
              <a:t>2007 - first DDI Training Workshop at Schloss Dagstuhl</a:t>
            </a:r>
            <a:endParaRPr sz="1200" dirty="0">
              <a:solidFill>
                <a:schemeClr val="dk1"/>
              </a:solidFill>
              <a:latin typeface="Tahoma"/>
              <a:ea typeface="Tahoma"/>
              <a:cs typeface="Tahoma"/>
              <a:sym typeface="Tahoma"/>
            </a:endParaRPr>
          </a:p>
          <a:p>
            <a:pPr marL="457200" lvl="0" indent="-304800" algn="l" rtl="0">
              <a:lnSpc>
                <a:spcPct val="115000"/>
              </a:lnSpc>
              <a:spcBef>
                <a:spcPts val="0"/>
              </a:spcBef>
              <a:spcAft>
                <a:spcPts val="0"/>
              </a:spcAft>
              <a:buClr>
                <a:schemeClr val="dk1"/>
              </a:buClr>
              <a:buSzPts val="1200"/>
              <a:buFont typeface="Tahoma"/>
              <a:buChar char="●"/>
            </a:pPr>
            <a:r>
              <a:rPr lang="en" sz="1200">
                <a:solidFill>
                  <a:schemeClr val="dk1"/>
                </a:solidFill>
                <a:latin typeface="Tahoma"/>
                <a:ea typeface="Tahoma"/>
                <a:cs typeface="Tahoma"/>
                <a:sym typeface="Tahoma"/>
              </a:rPr>
              <a:t>2011 - external review of the Alliance identified training as an important goal - written into strategic plan for 2014-2017</a:t>
            </a:r>
            <a:endParaRPr sz="1200" dirty="0">
              <a:solidFill>
                <a:schemeClr val="dk1"/>
              </a:solidFill>
              <a:latin typeface="Tahoma"/>
              <a:ea typeface="Tahoma"/>
              <a:cs typeface="Tahoma"/>
              <a:sym typeface="Tahoma"/>
            </a:endParaRPr>
          </a:p>
          <a:p>
            <a:pPr marL="457200" lvl="0" indent="-304800" algn="l" rtl="0">
              <a:lnSpc>
                <a:spcPct val="115000"/>
              </a:lnSpc>
              <a:spcBef>
                <a:spcPts val="0"/>
              </a:spcBef>
              <a:spcAft>
                <a:spcPts val="0"/>
              </a:spcAft>
              <a:buClr>
                <a:schemeClr val="dk1"/>
              </a:buClr>
              <a:buSzPts val="1200"/>
              <a:buFont typeface="Tahoma"/>
              <a:buChar char="●"/>
            </a:pPr>
            <a:r>
              <a:rPr lang="en" sz="1200">
                <a:solidFill>
                  <a:schemeClr val="dk1"/>
                </a:solidFill>
                <a:latin typeface="Tahoma"/>
                <a:ea typeface="Tahoma"/>
                <a:cs typeface="Tahoma"/>
                <a:sym typeface="Tahoma"/>
              </a:rPr>
              <a:t>2015 - Amber Leahey was the first TWG chair</a:t>
            </a:r>
            <a:endParaRPr sz="1200" dirty="0">
              <a:solidFill>
                <a:schemeClr val="dk1"/>
              </a:solidFill>
              <a:latin typeface="Tahoma"/>
              <a:ea typeface="Tahoma"/>
              <a:cs typeface="Tahoma"/>
              <a:sym typeface="Tahoma"/>
            </a:endParaRPr>
          </a:p>
          <a:p>
            <a:pPr marL="457200" lvl="0" indent="-304800" algn="l" rtl="0">
              <a:lnSpc>
                <a:spcPct val="115000"/>
              </a:lnSpc>
              <a:spcBef>
                <a:spcPts val="0"/>
              </a:spcBef>
              <a:spcAft>
                <a:spcPts val="0"/>
              </a:spcAft>
              <a:buClr>
                <a:schemeClr val="dk1"/>
              </a:buClr>
              <a:buSzPts val="1200"/>
              <a:buFont typeface="Tahoma"/>
              <a:buChar char="●"/>
            </a:pPr>
            <a:r>
              <a:rPr lang="en" sz="1200">
                <a:solidFill>
                  <a:schemeClr val="dk1"/>
                </a:solidFill>
                <a:latin typeface="Tahoma"/>
                <a:ea typeface="Tahoma"/>
                <a:cs typeface="Tahoma"/>
                <a:sym typeface="Tahoma"/>
              </a:rPr>
              <a:t>2020 - Started using YouTube to share recorded webinars and meetings</a:t>
            </a:r>
            <a:endParaRPr sz="1200" dirty="0">
              <a:solidFill>
                <a:schemeClr val="dk1"/>
              </a:solidFill>
              <a:latin typeface="Tahoma"/>
              <a:ea typeface="Tahoma"/>
              <a:cs typeface="Tahoma"/>
              <a:sym typeface="Tahoma"/>
            </a:endParaRPr>
          </a:p>
          <a:p>
            <a:pPr marL="457200" lvl="0" indent="-304800" algn="l" rtl="0">
              <a:lnSpc>
                <a:spcPct val="115000"/>
              </a:lnSpc>
              <a:spcBef>
                <a:spcPts val="0"/>
              </a:spcBef>
              <a:spcAft>
                <a:spcPts val="0"/>
              </a:spcAft>
              <a:buClr>
                <a:schemeClr val="dk1"/>
              </a:buClr>
              <a:buSzPts val="1200"/>
              <a:buFont typeface="Tahoma"/>
              <a:buChar char="●"/>
            </a:pPr>
            <a:r>
              <a:rPr lang="en" sz="1200">
                <a:solidFill>
                  <a:schemeClr val="dk1"/>
                </a:solidFill>
                <a:latin typeface="Tahoma"/>
                <a:ea typeface="Tahoma"/>
                <a:cs typeface="Tahoma"/>
                <a:sym typeface="Tahoma"/>
              </a:rPr>
              <a:t>2021 - Started using Zenodo to share training slide decks</a:t>
            </a:r>
            <a:endParaRPr sz="1200"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g35cb0612a4e_0_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3" name="Google Shape;153;g35cb0612a4e_0_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Google Shape;161;g3544fe02bc8_0_27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2" name="Google Shape;162;g3544fe02bc8_0_27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35cb0612a4e_0_57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35cb0612a4e_0_57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dk1"/>
        </a:solidFill>
        <a:effectLst/>
      </p:bgPr>
    </p:bg>
    <p:spTree>
      <p:nvGrpSpPr>
        <p:cNvPr id="1" name="Shape 9"/>
        <p:cNvGrpSpPr/>
        <p:nvPr/>
      </p:nvGrpSpPr>
      <p:grpSpPr>
        <a:xfrm>
          <a:off x="0" y="0"/>
          <a:ext cx="0" cy="0"/>
          <a:chOff x="0" y="0"/>
          <a:chExt cx="0" cy="0"/>
        </a:xfrm>
      </p:grpSpPr>
      <p:sp>
        <p:nvSpPr>
          <p:cNvPr id="10" name="Google Shape;10;p2"/>
          <p:cNvSpPr/>
          <p:nvPr/>
        </p:nvSpPr>
        <p:spPr>
          <a:xfrm>
            <a:off x="4286250" y="0"/>
            <a:ext cx="72300" cy="5143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 name="Google Shape;11;p2"/>
          <p:cNvSpPr/>
          <p:nvPr/>
        </p:nvSpPr>
        <p:spPr>
          <a:xfrm>
            <a:off x="4358475" y="0"/>
            <a:ext cx="3853200" cy="51435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 name="Google Shape;12;p2"/>
          <p:cNvSpPr txBox="1">
            <a:spLocks noGrp="1"/>
          </p:cNvSpPr>
          <p:nvPr>
            <p:ph type="ctrTitle"/>
          </p:nvPr>
        </p:nvSpPr>
        <p:spPr>
          <a:xfrm>
            <a:off x="344250" y="1403850"/>
            <a:ext cx="8455500" cy="2146800"/>
          </a:xfrm>
          <a:prstGeom prst="rect">
            <a:avLst/>
          </a:prstGeom>
          <a:solidFill>
            <a:srgbClr val="FFFFFF"/>
          </a:solidFill>
        </p:spPr>
        <p:txBody>
          <a:bodyPr spcFirstLastPara="1" wrap="square" lIns="91425" tIns="91425" rIns="91425" bIns="91425" anchor="ctr" anchorCtr="0">
            <a:normAutofit/>
          </a:bodyPr>
          <a:lstStyle>
            <a:lvl1pPr lvl="0" algn="ctr">
              <a:spcBef>
                <a:spcPts val="0"/>
              </a:spcBef>
              <a:spcAft>
                <a:spcPts val="0"/>
              </a:spcAft>
              <a:buSzPts val="6800"/>
              <a:buFont typeface="Playfair Display"/>
              <a:buNone/>
              <a:defRPr sz="6800" b="1">
                <a:latin typeface="Playfair Display"/>
                <a:ea typeface="Playfair Display"/>
                <a:cs typeface="Playfair Display"/>
                <a:sym typeface="Playfair Display"/>
              </a:defRPr>
            </a:lvl1pPr>
            <a:lvl2pPr lvl="1" algn="ctr">
              <a:spcBef>
                <a:spcPts val="0"/>
              </a:spcBef>
              <a:spcAft>
                <a:spcPts val="0"/>
              </a:spcAft>
              <a:buSzPts val="6800"/>
              <a:buFont typeface="Playfair Display"/>
              <a:buNone/>
              <a:defRPr sz="6800" b="1">
                <a:latin typeface="Playfair Display"/>
                <a:ea typeface="Playfair Display"/>
                <a:cs typeface="Playfair Display"/>
                <a:sym typeface="Playfair Display"/>
              </a:defRPr>
            </a:lvl2pPr>
            <a:lvl3pPr lvl="2" algn="ctr">
              <a:spcBef>
                <a:spcPts val="0"/>
              </a:spcBef>
              <a:spcAft>
                <a:spcPts val="0"/>
              </a:spcAft>
              <a:buSzPts val="6800"/>
              <a:buFont typeface="Playfair Display"/>
              <a:buNone/>
              <a:defRPr sz="6800" b="1">
                <a:latin typeface="Playfair Display"/>
                <a:ea typeface="Playfair Display"/>
                <a:cs typeface="Playfair Display"/>
                <a:sym typeface="Playfair Display"/>
              </a:defRPr>
            </a:lvl3pPr>
            <a:lvl4pPr lvl="3" algn="ctr">
              <a:spcBef>
                <a:spcPts val="0"/>
              </a:spcBef>
              <a:spcAft>
                <a:spcPts val="0"/>
              </a:spcAft>
              <a:buSzPts val="6800"/>
              <a:buFont typeface="Playfair Display"/>
              <a:buNone/>
              <a:defRPr sz="6800" b="1">
                <a:latin typeface="Playfair Display"/>
                <a:ea typeface="Playfair Display"/>
                <a:cs typeface="Playfair Display"/>
                <a:sym typeface="Playfair Display"/>
              </a:defRPr>
            </a:lvl4pPr>
            <a:lvl5pPr lvl="4" algn="ctr">
              <a:spcBef>
                <a:spcPts val="0"/>
              </a:spcBef>
              <a:spcAft>
                <a:spcPts val="0"/>
              </a:spcAft>
              <a:buSzPts val="6800"/>
              <a:buFont typeface="Playfair Display"/>
              <a:buNone/>
              <a:defRPr sz="6800" b="1">
                <a:latin typeface="Playfair Display"/>
                <a:ea typeface="Playfair Display"/>
                <a:cs typeface="Playfair Display"/>
                <a:sym typeface="Playfair Display"/>
              </a:defRPr>
            </a:lvl5pPr>
            <a:lvl6pPr lvl="5" algn="ctr">
              <a:spcBef>
                <a:spcPts val="0"/>
              </a:spcBef>
              <a:spcAft>
                <a:spcPts val="0"/>
              </a:spcAft>
              <a:buSzPts val="6800"/>
              <a:buFont typeface="Playfair Display"/>
              <a:buNone/>
              <a:defRPr sz="6800" b="1">
                <a:latin typeface="Playfair Display"/>
                <a:ea typeface="Playfair Display"/>
                <a:cs typeface="Playfair Display"/>
                <a:sym typeface="Playfair Display"/>
              </a:defRPr>
            </a:lvl6pPr>
            <a:lvl7pPr lvl="6" algn="ctr">
              <a:spcBef>
                <a:spcPts val="0"/>
              </a:spcBef>
              <a:spcAft>
                <a:spcPts val="0"/>
              </a:spcAft>
              <a:buSzPts val="6800"/>
              <a:buFont typeface="Playfair Display"/>
              <a:buNone/>
              <a:defRPr sz="6800" b="1">
                <a:latin typeface="Playfair Display"/>
                <a:ea typeface="Playfair Display"/>
                <a:cs typeface="Playfair Display"/>
                <a:sym typeface="Playfair Display"/>
              </a:defRPr>
            </a:lvl7pPr>
            <a:lvl8pPr lvl="7" algn="ctr">
              <a:spcBef>
                <a:spcPts val="0"/>
              </a:spcBef>
              <a:spcAft>
                <a:spcPts val="0"/>
              </a:spcAft>
              <a:buSzPts val="6800"/>
              <a:buFont typeface="Playfair Display"/>
              <a:buNone/>
              <a:defRPr sz="6800" b="1">
                <a:latin typeface="Playfair Display"/>
                <a:ea typeface="Playfair Display"/>
                <a:cs typeface="Playfair Display"/>
                <a:sym typeface="Playfair Display"/>
              </a:defRPr>
            </a:lvl8pPr>
            <a:lvl9pPr lvl="8" algn="ctr">
              <a:spcBef>
                <a:spcPts val="0"/>
              </a:spcBef>
              <a:spcAft>
                <a:spcPts val="0"/>
              </a:spcAft>
              <a:buSzPts val="6800"/>
              <a:buFont typeface="Playfair Display"/>
              <a:buNone/>
              <a:defRPr sz="6800" b="1">
                <a:latin typeface="Playfair Display"/>
                <a:ea typeface="Playfair Display"/>
                <a:cs typeface="Playfair Display"/>
                <a:sym typeface="Playfair Display"/>
              </a:defRPr>
            </a:lvl9pPr>
          </a:lstStyle>
          <a:p>
            <a:endParaRPr/>
          </a:p>
        </p:txBody>
      </p:sp>
      <p:sp>
        <p:nvSpPr>
          <p:cNvPr id="13" name="Google Shape;13;p2"/>
          <p:cNvSpPr txBox="1">
            <a:spLocks noGrp="1"/>
          </p:cNvSpPr>
          <p:nvPr>
            <p:ph type="subTitle" idx="1"/>
          </p:nvPr>
        </p:nvSpPr>
        <p:spPr>
          <a:xfrm>
            <a:off x="344250" y="3550650"/>
            <a:ext cx="4910100" cy="577800"/>
          </a:xfrm>
          <a:prstGeom prst="rect">
            <a:avLst/>
          </a:prstGeom>
          <a:solidFill>
            <a:schemeClr val="dk2"/>
          </a:solidFill>
        </p:spPr>
        <p:txBody>
          <a:bodyPr spcFirstLastPara="1" wrap="square" lIns="91425" tIns="91425" rIns="91425" bIns="91425" anchor="ctr" anchorCtr="0">
            <a:normAutofit/>
          </a:bodyPr>
          <a:lstStyle>
            <a:lvl1pPr lvl="0">
              <a:lnSpc>
                <a:spcPct val="100000"/>
              </a:lnSpc>
              <a:spcBef>
                <a:spcPts val="0"/>
              </a:spcBef>
              <a:spcAft>
                <a:spcPts val="0"/>
              </a:spcAft>
              <a:buClr>
                <a:schemeClr val="lt1"/>
              </a:buClr>
              <a:buSzPts val="2400"/>
              <a:buFont typeface="Montserrat"/>
              <a:buNone/>
              <a:defRPr sz="2400" b="1">
                <a:solidFill>
                  <a:schemeClr val="lt1"/>
                </a:solidFill>
                <a:latin typeface="Montserrat"/>
                <a:ea typeface="Montserrat"/>
                <a:cs typeface="Montserrat"/>
                <a:sym typeface="Montserrat"/>
              </a:defRPr>
            </a:lvl1pPr>
            <a:lvl2pPr lvl="1">
              <a:lnSpc>
                <a:spcPct val="100000"/>
              </a:lnSpc>
              <a:spcBef>
                <a:spcPts val="0"/>
              </a:spcBef>
              <a:spcAft>
                <a:spcPts val="0"/>
              </a:spcAft>
              <a:buClr>
                <a:schemeClr val="lt1"/>
              </a:buClr>
              <a:buSzPts val="2400"/>
              <a:buFont typeface="Montserrat"/>
              <a:buNone/>
              <a:defRPr sz="2400" b="1">
                <a:solidFill>
                  <a:schemeClr val="lt1"/>
                </a:solidFill>
                <a:latin typeface="Montserrat"/>
                <a:ea typeface="Montserrat"/>
                <a:cs typeface="Montserrat"/>
                <a:sym typeface="Montserrat"/>
              </a:defRPr>
            </a:lvl2pPr>
            <a:lvl3pPr lvl="2">
              <a:lnSpc>
                <a:spcPct val="100000"/>
              </a:lnSpc>
              <a:spcBef>
                <a:spcPts val="0"/>
              </a:spcBef>
              <a:spcAft>
                <a:spcPts val="0"/>
              </a:spcAft>
              <a:buClr>
                <a:schemeClr val="lt1"/>
              </a:buClr>
              <a:buSzPts val="2400"/>
              <a:buFont typeface="Montserrat"/>
              <a:buNone/>
              <a:defRPr sz="2400" b="1">
                <a:solidFill>
                  <a:schemeClr val="lt1"/>
                </a:solidFill>
                <a:latin typeface="Montserrat"/>
                <a:ea typeface="Montserrat"/>
                <a:cs typeface="Montserrat"/>
                <a:sym typeface="Montserrat"/>
              </a:defRPr>
            </a:lvl3pPr>
            <a:lvl4pPr lvl="3">
              <a:lnSpc>
                <a:spcPct val="100000"/>
              </a:lnSpc>
              <a:spcBef>
                <a:spcPts val="0"/>
              </a:spcBef>
              <a:spcAft>
                <a:spcPts val="0"/>
              </a:spcAft>
              <a:buClr>
                <a:schemeClr val="lt1"/>
              </a:buClr>
              <a:buSzPts val="2400"/>
              <a:buFont typeface="Montserrat"/>
              <a:buNone/>
              <a:defRPr sz="2400" b="1">
                <a:solidFill>
                  <a:schemeClr val="lt1"/>
                </a:solidFill>
                <a:latin typeface="Montserrat"/>
                <a:ea typeface="Montserrat"/>
                <a:cs typeface="Montserrat"/>
                <a:sym typeface="Montserrat"/>
              </a:defRPr>
            </a:lvl4pPr>
            <a:lvl5pPr lvl="4">
              <a:lnSpc>
                <a:spcPct val="100000"/>
              </a:lnSpc>
              <a:spcBef>
                <a:spcPts val="0"/>
              </a:spcBef>
              <a:spcAft>
                <a:spcPts val="0"/>
              </a:spcAft>
              <a:buClr>
                <a:schemeClr val="lt1"/>
              </a:buClr>
              <a:buSzPts val="2400"/>
              <a:buFont typeface="Montserrat"/>
              <a:buNone/>
              <a:defRPr sz="2400" b="1">
                <a:solidFill>
                  <a:schemeClr val="lt1"/>
                </a:solidFill>
                <a:latin typeface="Montserrat"/>
                <a:ea typeface="Montserrat"/>
                <a:cs typeface="Montserrat"/>
                <a:sym typeface="Montserrat"/>
              </a:defRPr>
            </a:lvl5pPr>
            <a:lvl6pPr lvl="5">
              <a:lnSpc>
                <a:spcPct val="100000"/>
              </a:lnSpc>
              <a:spcBef>
                <a:spcPts val="0"/>
              </a:spcBef>
              <a:spcAft>
                <a:spcPts val="0"/>
              </a:spcAft>
              <a:buClr>
                <a:schemeClr val="lt1"/>
              </a:buClr>
              <a:buSzPts val="2400"/>
              <a:buFont typeface="Montserrat"/>
              <a:buNone/>
              <a:defRPr sz="2400" b="1">
                <a:solidFill>
                  <a:schemeClr val="lt1"/>
                </a:solidFill>
                <a:latin typeface="Montserrat"/>
                <a:ea typeface="Montserrat"/>
                <a:cs typeface="Montserrat"/>
                <a:sym typeface="Montserrat"/>
              </a:defRPr>
            </a:lvl6pPr>
            <a:lvl7pPr lvl="6">
              <a:lnSpc>
                <a:spcPct val="100000"/>
              </a:lnSpc>
              <a:spcBef>
                <a:spcPts val="0"/>
              </a:spcBef>
              <a:spcAft>
                <a:spcPts val="0"/>
              </a:spcAft>
              <a:buClr>
                <a:schemeClr val="lt1"/>
              </a:buClr>
              <a:buSzPts val="2400"/>
              <a:buFont typeface="Montserrat"/>
              <a:buNone/>
              <a:defRPr sz="2400" b="1">
                <a:solidFill>
                  <a:schemeClr val="lt1"/>
                </a:solidFill>
                <a:latin typeface="Montserrat"/>
                <a:ea typeface="Montserrat"/>
                <a:cs typeface="Montserrat"/>
                <a:sym typeface="Montserrat"/>
              </a:defRPr>
            </a:lvl7pPr>
            <a:lvl8pPr lvl="7">
              <a:lnSpc>
                <a:spcPct val="100000"/>
              </a:lnSpc>
              <a:spcBef>
                <a:spcPts val="0"/>
              </a:spcBef>
              <a:spcAft>
                <a:spcPts val="0"/>
              </a:spcAft>
              <a:buClr>
                <a:schemeClr val="lt1"/>
              </a:buClr>
              <a:buSzPts val="2400"/>
              <a:buFont typeface="Montserrat"/>
              <a:buNone/>
              <a:defRPr sz="2400" b="1">
                <a:solidFill>
                  <a:schemeClr val="lt1"/>
                </a:solidFill>
                <a:latin typeface="Montserrat"/>
                <a:ea typeface="Montserrat"/>
                <a:cs typeface="Montserrat"/>
                <a:sym typeface="Montserrat"/>
              </a:defRPr>
            </a:lvl8pPr>
            <a:lvl9pPr lvl="8">
              <a:lnSpc>
                <a:spcPct val="100000"/>
              </a:lnSpc>
              <a:spcBef>
                <a:spcPts val="0"/>
              </a:spcBef>
              <a:spcAft>
                <a:spcPts val="0"/>
              </a:spcAft>
              <a:buClr>
                <a:schemeClr val="lt1"/>
              </a:buClr>
              <a:buSzPts val="2400"/>
              <a:buFont typeface="Montserrat"/>
              <a:buNone/>
              <a:defRPr sz="2400" b="1">
                <a:solidFill>
                  <a:schemeClr val="lt1"/>
                </a:solidFill>
                <a:latin typeface="Montserrat"/>
                <a:ea typeface="Montserrat"/>
                <a:cs typeface="Montserrat"/>
                <a:sym typeface="Montserrat"/>
              </a:defRPr>
            </a:lvl9pPr>
          </a:lstStyle>
          <a:p>
            <a:endParaRPr/>
          </a:p>
        </p:txBody>
      </p:sp>
      <p:sp>
        <p:nvSpPr>
          <p:cNvPr id="14" name="Google Shape;14;p2"/>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8"/>
        <p:cNvGrpSpPr/>
        <p:nvPr/>
      </p:nvGrpSpPr>
      <p:grpSpPr>
        <a:xfrm>
          <a:off x="0" y="0"/>
          <a:ext cx="0" cy="0"/>
          <a:chOff x="0" y="0"/>
          <a:chExt cx="0" cy="0"/>
        </a:xfrm>
      </p:grpSpPr>
      <p:sp>
        <p:nvSpPr>
          <p:cNvPr id="49" name="Google Shape;49;p11"/>
          <p:cNvSpPr txBox="1">
            <a:spLocks noGrp="1"/>
          </p:cNvSpPr>
          <p:nvPr>
            <p:ph type="title" hasCustomPrompt="1"/>
          </p:nvPr>
        </p:nvSpPr>
        <p:spPr>
          <a:xfrm>
            <a:off x="311700" y="999925"/>
            <a:ext cx="8520600" cy="2146200"/>
          </a:xfrm>
          <a:prstGeom prst="rect">
            <a:avLst/>
          </a:prstGeom>
        </p:spPr>
        <p:txBody>
          <a:bodyPr spcFirstLastPara="1" wrap="square" lIns="91425" tIns="91425" rIns="91425" bIns="91425" anchor="b" anchorCtr="0">
            <a:normAutofit/>
          </a:bodyPr>
          <a:lstStyle>
            <a:lvl1pPr lvl="0" algn="ctr">
              <a:spcBef>
                <a:spcPts val="0"/>
              </a:spcBef>
              <a:spcAft>
                <a:spcPts val="0"/>
              </a:spcAft>
              <a:buSzPts val="14000"/>
              <a:buFont typeface="Montserrat"/>
              <a:buNone/>
              <a:defRPr sz="14000">
                <a:latin typeface="Montserrat"/>
                <a:ea typeface="Montserrat"/>
                <a:cs typeface="Montserrat"/>
                <a:sym typeface="Montserrat"/>
              </a:defRPr>
            </a:lvl1pPr>
            <a:lvl2pPr lvl="1" algn="ctr">
              <a:spcBef>
                <a:spcPts val="0"/>
              </a:spcBef>
              <a:spcAft>
                <a:spcPts val="0"/>
              </a:spcAft>
              <a:buSzPts val="14000"/>
              <a:buFont typeface="Montserrat"/>
              <a:buNone/>
              <a:defRPr sz="14000">
                <a:latin typeface="Montserrat"/>
                <a:ea typeface="Montserrat"/>
                <a:cs typeface="Montserrat"/>
                <a:sym typeface="Montserrat"/>
              </a:defRPr>
            </a:lvl2pPr>
            <a:lvl3pPr lvl="2" algn="ctr">
              <a:spcBef>
                <a:spcPts val="0"/>
              </a:spcBef>
              <a:spcAft>
                <a:spcPts val="0"/>
              </a:spcAft>
              <a:buSzPts val="14000"/>
              <a:buFont typeface="Montserrat"/>
              <a:buNone/>
              <a:defRPr sz="14000">
                <a:latin typeface="Montserrat"/>
                <a:ea typeface="Montserrat"/>
                <a:cs typeface="Montserrat"/>
                <a:sym typeface="Montserrat"/>
              </a:defRPr>
            </a:lvl3pPr>
            <a:lvl4pPr lvl="3" algn="ctr">
              <a:spcBef>
                <a:spcPts val="0"/>
              </a:spcBef>
              <a:spcAft>
                <a:spcPts val="0"/>
              </a:spcAft>
              <a:buSzPts val="14000"/>
              <a:buFont typeface="Montserrat"/>
              <a:buNone/>
              <a:defRPr sz="14000">
                <a:latin typeface="Montserrat"/>
                <a:ea typeface="Montserrat"/>
                <a:cs typeface="Montserrat"/>
                <a:sym typeface="Montserrat"/>
              </a:defRPr>
            </a:lvl4pPr>
            <a:lvl5pPr lvl="4" algn="ctr">
              <a:spcBef>
                <a:spcPts val="0"/>
              </a:spcBef>
              <a:spcAft>
                <a:spcPts val="0"/>
              </a:spcAft>
              <a:buSzPts val="14000"/>
              <a:buFont typeface="Montserrat"/>
              <a:buNone/>
              <a:defRPr sz="14000">
                <a:latin typeface="Montserrat"/>
                <a:ea typeface="Montserrat"/>
                <a:cs typeface="Montserrat"/>
                <a:sym typeface="Montserrat"/>
              </a:defRPr>
            </a:lvl5pPr>
            <a:lvl6pPr lvl="5" algn="ctr">
              <a:spcBef>
                <a:spcPts val="0"/>
              </a:spcBef>
              <a:spcAft>
                <a:spcPts val="0"/>
              </a:spcAft>
              <a:buSzPts val="14000"/>
              <a:buFont typeface="Montserrat"/>
              <a:buNone/>
              <a:defRPr sz="14000">
                <a:latin typeface="Montserrat"/>
                <a:ea typeface="Montserrat"/>
                <a:cs typeface="Montserrat"/>
                <a:sym typeface="Montserrat"/>
              </a:defRPr>
            </a:lvl6pPr>
            <a:lvl7pPr lvl="6" algn="ctr">
              <a:spcBef>
                <a:spcPts val="0"/>
              </a:spcBef>
              <a:spcAft>
                <a:spcPts val="0"/>
              </a:spcAft>
              <a:buSzPts val="14000"/>
              <a:buFont typeface="Montserrat"/>
              <a:buNone/>
              <a:defRPr sz="14000">
                <a:latin typeface="Montserrat"/>
                <a:ea typeface="Montserrat"/>
                <a:cs typeface="Montserrat"/>
                <a:sym typeface="Montserrat"/>
              </a:defRPr>
            </a:lvl7pPr>
            <a:lvl8pPr lvl="7" algn="ctr">
              <a:spcBef>
                <a:spcPts val="0"/>
              </a:spcBef>
              <a:spcAft>
                <a:spcPts val="0"/>
              </a:spcAft>
              <a:buSzPts val="14000"/>
              <a:buFont typeface="Montserrat"/>
              <a:buNone/>
              <a:defRPr sz="14000">
                <a:latin typeface="Montserrat"/>
                <a:ea typeface="Montserrat"/>
                <a:cs typeface="Montserrat"/>
                <a:sym typeface="Montserrat"/>
              </a:defRPr>
            </a:lvl8pPr>
            <a:lvl9pPr lvl="8" algn="ctr">
              <a:spcBef>
                <a:spcPts val="0"/>
              </a:spcBef>
              <a:spcAft>
                <a:spcPts val="0"/>
              </a:spcAft>
              <a:buSzPts val="14000"/>
              <a:buFont typeface="Montserrat"/>
              <a:buNone/>
              <a:defRPr sz="14000">
                <a:latin typeface="Montserrat"/>
                <a:ea typeface="Montserrat"/>
                <a:cs typeface="Montserrat"/>
                <a:sym typeface="Montserrat"/>
              </a:defRPr>
            </a:lvl9pPr>
          </a:lstStyle>
          <a:p>
            <a:r>
              <a:t>xx%</a:t>
            </a:r>
          </a:p>
        </p:txBody>
      </p:sp>
      <p:sp>
        <p:nvSpPr>
          <p:cNvPr id="50" name="Google Shape;50;p11"/>
          <p:cNvSpPr txBox="1">
            <a:spLocks noGrp="1"/>
          </p:cNvSpPr>
          <p:nvPr>
            <p:ph type="body" idx="1"/>
          </p:nvPr>
        </p:nvSpPr>
        <p:spPr>
          <a:xfrm>
            <a:off x="311700" y="32284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highlight>
                  <a:schemeClr val="dk1"/>
                </a:highlight>
              </a:defRPr>
            </a:lvl1pPr>
            <a:lvl2pPr marL="914400" lvl="1" indent="-317500" algn="ctr">
              <a:spcBef>
                <a:spcPts val="0"/>
              </a:spcBef>
              <a:spcAft>
                <a:spcPts val="0"/>
              </a:spcAft>
              <a:buSzPts val="1400"/>
              <a:buChar char="○"/>
              <a:defRPr>
                <a:highlight>
                  <a:schemeClr val="dk1"/>
                </a:highlight>
              </a:defRPr>
            </a:lvl2pPr>
            <a:lvl3pPr marL="1371600" lvl="2" indent="-317500" algn="ctr">
              <a:spcBef>
                <a:spcPts val="0"/>
              </a:spcBef>
              <a:spcAft>
                <a:spcPts val="0"/>
              </a:spcAft>
              <a:buSzPts val="1400"/>
              <a:buChar char="■"/>
              <a:defRPr>
                <a:highlight>
                  <a:schemeClr val="dk1"/>
                </a:highlight>
              </a:defRPr>
            </a:lvl3pPr>
            <a:lvl4pPr marL="1828800" lvl="3" indent="-317500" algn="ctr">
              <a:spcBef>
                <a:spcPts val="0"/>
              </a:spcBef>
              <a:spcAft>
                <a:spcPts val="0"/>
              </a:spcAft>
              <a:buSzPts val="1400"/>
              <a:buChar char="●"/>
              <a:defRPr>
                <a:highlight>
                  <a:schemeClr val="dk1"/>
                </a:highlight>
              </a:defRPr>
            </a:lvl4pPr>
            <a:lvl5pPr marL="2286000" lvl="4" indent="-317500" algn="ctr">
              <a:spcBef>
                <a:spcPts val="0"/>
              </a:spcBef>
              <a:spcAft>
                <a:spcPts val="0"/>
              </a:spcAft>
              <a:buSzPts val="1400"/>
              <a:buChar char="○"/>
              <a:defRPr>
                <a:highlight>
                  <a:schemeClr val="dk1"/>
                </a:highlight>
              </a:defRPr>
            </a:lvl5pPr>
            <a:lvl6pPr marL="2743200" lvl="5" indent="-317500" algn="ctr">
              <a:spcBef>
                <a:spcPts val="0"/>
              </a:spcBef>
              <a:spcAft>
                <a:spcPts val="0"/>
              </a:spcAft>
              <a:buSzPts val="1400"/>
              <a:buChar char="■"/>
              <a:defRPr>
                <a:highlight>
                  <a:schemeClr val="dk1"/>
                </a:highlight>
              </a:defRPr>
            </a:lvl6pPr>
            <a:lvl7pPr marL="3200400" lvl="6" indent="-317500" algn="ctr">
              <a:spcBef>
                <a:spcPts val="0"/>
              </a:spcBef>
              <a:spcAft>
                <a:spcPts val="0"/>
              </a:spcAft>
              <a:buSzPts val="1400"/>
              <a:buChar char="●"/>
              <a:defRPr>
                <a:highlight>
                  <a:schemeClr val="dk1"/>
                </a:highlight>
              </a:defRPr>
            </a:lvl7pPr>
            <a:lvl8pPr marL="3657600" lvl="7" indent="-317500" algn="ctr">
              <a:spcBef>
                <a:spcPts val="0"/>
              </a:spcBef>
              <a:spcAft>
                <a:spcPts val="0"/>
              </a:spcAft>
              <a:buSzPts val="1400"/>
              <a:buChar char="○"/>
              <a:defRPr>
                <a:highlight>
                  <a:schemeClr val="dk1"/>
                </a:highlight>
              </a:defRPr>
            </a:lvl8pPr>
            <a:lvl9pPr marL="4114800" lvl="8" indent="-317500" algn="ctr">
              <a:spcBef>
                <a:spcPts val="0"/>
              </a:spcBef>
              <a:spcAft>
                <a:spcPts val="0"/>
              </a:spcAft>
              <a:buSzPts val="1400"/>
              <a:buChar char="■"/>
              <a:defRPr>
                <a:highlight>
                  <a:schemeClr val="dk1"/>
                </a:highlight>
              </a:defRPr>
            </a:lvl9pPr>
          </a:lstStyle>
          <a:p>
            <a:endParaRPr/>
          </a:p>
        </p:txBody>
      </p:sp>
      <p:sp>
        <p:nvSpPr>
          <p:cNvPr id="51" name="Google Shape;51;p11"/>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2"/>
        <p:cNvGrpSpPr/>
        <p:nvPr/>
      </p:nvGrpSpPr>
      <p:grpSpPr>
        <a:xfrm>
          <a:off x="0" y="0"/>
          <a:ext cx="0" cy="0"/>
          <a:chOff x="0" y="0"/>
          <a:chExt cx="0" cy="0"/>
        </a:xfrm>
      </p:grpSpPr>
      <p:sp>
        <p:nvSpPr>
          <p:cNvPr id="53" name="Google Shape;53;p12"/>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accent4"/>
        </a:solidFill>
        <a:effectLst/>
      </p:bgPr>
    </p:bg>
    <p:spTree>
      <p:nvGrpSpPr>
        <p:cNvPr id="1" name="Shape 15"/>
        <p:cNvGrpSpPr/>
        <p:nvPr/>
      </p:nvGrpSpPr>
      <p:grpSpPr>
        <a:xfrm>
          <a:off x="0" y="0"/>
          <a:ext cx="0" cy="0"/>
          <a:chOff x="0" y="0"/>
          <a:chExt cx="0" cy="0"/>
        </a:xfrm>
      </p:grpSpPr>
      <p:sp>
        <p:nvSpPr>
          <p:cNvPr id="16" name="Google Shape;16;p3"/>
          <p:cNvSpPr/>
          <p:nvPr/>
        </p:nvSpPr>
        <p:spPr>
          <a:xfrm rot="5400000">
            <a:off x="4550700" y="-498600"/>
            <a:ext cx="42600" cy="84558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 name="Google Shape;17;p3"/>
          <p:cNvSpPr txBox="1">
            <a:spLocks noGrp="1"/>
          </p:cNvSpPr>
          <p:nvPr>
            <p:ph type="title"/>
          </p:nvPr>
        </p:nvSpPr>
        <p:spPr>
          <a:xfrm>
            <a:off x="344250" y="1403850"/>
            <a:ext cx="8455500" cy="2146800"/>
          </a:xfrm>
          <a:prstGeom prst="rect">
            <a:avLst/>
          </a:prstGeom>
          <a:solidFill>
            <a:srgbClr val="FFFFFF"/>
          </a:solidFill>
        </p:spPr>
        <p:txBody>
          <a:bodyPr spcFirstLastPara="1" wrap="square" lIns="91425" tIns="91425" rIns="91425" bIns="91425" anchor="ctr" anchorCtr="0">
            <a:normAutofit/>
          </a:bodyPr>
          <a:lstStyle>
            <a:lvl1pPr lvl="0" algn="ctr">
              <a:spcBef>
                <a:spcPts val="0"/>
              </a:spcBef>
              <a:spcAft>
                <a:spcPts val="0"/>
              </a:spcAft>
              <a:buSzPts val="4800"/>
              <a:buFont typeface="Playfair Display"/>
              <a:buNone/>
              <a:defRPr sz="4800" b="1">
                <a:latin typeface="Playfair Display"/>
                <a:ea typeface="Playfair Display"/>
                <a:cs typeface="Playfair Display"/>
                <a:sym typeface="Playfair Display"/>
              </a:defRPr>
            </a:lvl1pPr>
            <a:lvl2pPr lvl="1" algn="ctr">
              <a:spcBef>
                <a:spcPts val="0"/>
              </a:spcBef>
              <a:spcAft>
                <a:spcPts val="0"/>
              </a:spcAft>
              <a:buSzPts val="4800"/>
              <a:buFont typeface="Playfair Display"/>
              <a:buNone/>
              <a:defRPr sz="4800" b="1">
                <a:latin typeface="Playfair Display"/>
                <a:ea typeface="Playfair Display"/>
                <a:cs typeface="Playfair Display"/>
                <a:sym typeface="Playfair Display"/>
              </a:defRPr>
            </a:lvl2pPr>
            <a:lvl3pPr lvl="2" algn="ctr">
              <a:spcBef>
                <a:spcPts val="0"/>
              </a:spcBef>
              <a:spcAft>
                <a:spcPts val="0"/>
              </a:spcAft>
              <a:buSzPts val="4800"/>
              <a:buFont typeface="Playfair Display"/>
              <a:buNone/>
              <a:defRPr sz="4800" b="1">
                <a:latin typeface="Playfair Display"/>
                <a:ea typeface="Playfair Display"/>
                <a:cs typeface="Playfair Display"/>
                <a:sym typeface="Playfair Display"/>
              </a:defRPr>
            </a:lvl3pPr>
            <a:lvl4pPr lvl="3" algn="ctr">
              <a:spcBef>
                <a:spcPts val="0"/>
              </a:spcBef>
              <a:spcAft>
                <a:spcPts val="0"/>
              </a:spcAft>
              <a:buSzPts val="4800"/>
              <a:buFont typeface="Playfair Display"/>
              <a:buNone/>
              <a:defRPr sz="4800" b="1">
                <a:latin typeface="Playfair Display"/>
                <a:ea typeface="Playfair Display"/>
                <a:cs typeface="Playfair Display"/>
                <a:sym typeface="Playfair Display"/>
              </a:defRPr>
            </a:lvl4pPr>
            <a:lvl5pPr lvl="4" algn="ctr">
              <a:spcBef>
                <a:spcPts val="0"/>
              </a:spcBef>
              <a:spcAft>
                <a:spcPts val="0"/>
              </a:spcAft>
              <a:buSzPts val="4800"/>
              <a:buFont typeface="Playfair Display"/>
              <a:buNone/>
              <a:defRPr sz="4800" b="1">
                <a:latin typeface="Playfair Display"/>
                <a:ea typeface="Playfair Display"/>
                <a:cs typeface="Playfair Display"/>
                <a:sym typeface="Playfair Display"/>
              </a:defRPr>
            </a:lvl5pPr>
            <a:lvl6pPr lvl="5" algn="ctr">
              <a:spcBef>
                <a:spcPts val="0"/>
              </a:spcBef>
              <a:spcAft>
                <a:spcPts val="0"/>
              </a:spcAft>
              <a:buSzPts val="4800"/>
              <a:buFont typeface="Playfair Display"/>
              <a:buNone/>
              <a:defRPr sz="4800" b="1">
                <a:latin typeface="Playfair Display"/>
                <a:ea typeface="Playfair Display"/>
                <a:cs typeface="Playfair Display"/>
                <a:sym typeface="Playfair Display"/>
              </a:defRPr>
            </a:lvl6pPr>
            <a:lvl7pPr lvl="6" algn="ctr">
              <a:spcBef>
                <a:spcPts val="0"/>
              </a:spcBef>
              <a:spcAft>
                <a:spcPts val="0"/>
              </a:spcAft>
              <a:buSzPts val="4800"/>
              <a:buFont typeface="Playfair Display"/>
              <a:buNone/>
              <a:defRPr sz="4800" b="1">
                <a:latin typeface="Playfair Display"/>
                <a:ea typeface="Playfair Display"/>
                <a:cs typeface="Playfair Display"/>
                <a:sym typeface="Playfair Display"/>
              </a:defRPr>
            </a:lvl7pPr>
            <a:lvl8pPr lvl="7" algn="ctr">
              <a:spcBef>
                <a:spcPts val="0"/>
              </a:spcBef>
              <a:spcAft>
                <a:spcPts val="0"/>
              </a:spcAft>
              <a:buSzPts val="4800"/>
              <a:buFont typeface="Playfair Display"/>
              <a:buNone/>
              <a:defRPr sz="4800" b="1">
                <a:latin typeface="Playfair Display"/>
                <a:ea typeface="Playfair Display"/>
                <a:cs typeface="Playfair Display"/>
                <a:sym typeface="Playfair Display"/>
              </a:defRPr>
            </a:lvl8pPr>
            <a:lvl9pPr lvl="8" algn="ctr">
              <a:spcBef>
                <a:spcPts val="0"/>
              </a:spcBef>
              <a:spcAft>
                <a:spcPts val="0"/>
              </a:spcAft>
              <a:buSzPts val="4800"/>
              <a:buFont typeface="Playfair Display"/>
              <a:buNone/>
              <a:defRPr sz="4800" b="1">
                <a:latin typeface="Playfair Display"/>
                <a:ea typeface="Playfair Display"/>
                <a:cs typeface="Playfair Display"/>
                <a:sym typeface="Playfair Display"/>
              </a:defRPr>
            </a:lvl9pPr>
          </a:lstStyle>
          <a:p>
            <a:endParaRPr/>
          </a:p>
        </p:txBody>
      </p:sp>
      <p:sp>
        <p:nvSpPr>
          <p:cNvPr id="18" name="Google Shape;18;p3"/>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9"/>
        <p:cNvGrpSpPr/>
        <p:nvPr/>
      </p:nvGrpSpPr>
      <p:grpSpPr>
        <a:xfrm>
          <a:off x="0" y="0"/>
          <a:ext cx="0" cy="0"/>
          <a:chOff x="0" y="0"/>
          <a:chExt cx="0" cy="0"/>
        </a:xfrm>
      </p:grpSpPr>
      <p:sp>
        <p:nvSpPr>
          <p:cNvPr id="20" name="Google Shape;20;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1" name="Google Shape;21;p4"/>
          <p:cNvSpPr txBox="1">
            <a:spLocks noGrp="1"/>
          </p:cNvSpPr>
          <p:nvPr>
            <p:ph type="body" idx="1"/>
          </p:nvPr>
        </p:nvSpPr>
        <p:spPr>
          <a:xfrm>
            <a:off x="311700" y="1234075"/>
            <a:ext cx="8520600" cy="33348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22" name="Google Shape;22;p4"/>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3"/>
        <p:cNvGrpSpPr/>
        <p:nvPr/>
      </p:nvGrpSpPr>
      <p:grpSpPr>
        <a:xfrm>
          <a:off x="0" y="0"/>
          <a:ext cx="0" cy="0"/>
          <a:chOff x="0" y="0"/>
          <a:chExt cx="0" cy="0"/>
        </a:xfrm>
      </p:grpSpPr>
      <p:sp>
        <p:nvSpPr>
          <p:cNvPr id="24" name="Google Shape;24;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5" name="Google Shape;25;p5"/>
          <p:cNvSpPr txBox="1">
            <a:spLocks noGrp="1"/>
          </p:cNvSpPr>
          <p:nvPr>
            <p:ph type="body" idx="1"/>
          </p:nvPr>
        </p:nvSpPr>
        <p:spPr>
          <a:xfrm>
            <a:off x="311700" y="1234050"/>
            <a:ext cx="3999900" cy="33348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6" name="Google Shape;26;p5"/>
          <p:cNvSpPr txBox="1">
            <a:spLocks noGrp="1"/>
          </p:cNvSpPr>
          <p:nvPr>
            <p:ph type="body" idx="2"/>
          </p:nvPr>
        </p:nvSpPr>
        <p:spPr>
          <a:xfrm>
            <a:off x="4832400" y="1234050"/>
            <a:ext cx="3999900" cy="33348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7" name="Google Shape;27;p5"/>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8"/>
        <p:cNvGrpSpPr/>
        <p:nvPr/>
      </p:nvGrpSpPr>
      <p:grpSpPr>
        <a:xfrm>
          <a:off x="0" y="0"/>
          <a:ext cx="0" cy="0"/>
          <a:chOff x="0" y="0"/>
          <a:chExt cx="0" cy="0"/>
        </a:xfrm>
      </p:grpSpPr>
      <p:sp>
        <p:nvSpPr>
          <p:cNvPr id="29" name="Google Shape;29;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30" name="Google Shape;30;p6"/>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1"/>
        <p:cNvGrpSpPr/>
        <p:nvPr/>
      </p:nvGrpSpPr>
      <p:grpSpPr>
        <a:xfrm>
          <a:off x="0" y="0"/>
          <a:ext cx="0" cy="0"/>
          <a:chOff x="0" y="0"/>
          <a:chExt cx="0" cy="0"/>
        </a:xfrm>
      </p:grpSpPr>
      <p:sp>
        <p:nvSpPr>
          <p:cNvPr id="32" name="Google Shape;32;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3" name="Google Shape;33;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4" name="Google Shape;34;p7"/>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accent3"/>
        </a:solidFill>
        <a:effectLst/>
      </p:bgPr>
    </p:bg>
    <p:spTree>
      <p:nvGrpSpPr>
        <p:cNvPr id="1" name="Shape 35"/>
        <p:cNvGrpSpPr/>
        <p:nvPr/>
      </p:nvGrpSpPr>
      <p:grpSpPr>
        <a:xfrm>
          <a:off x="0" y="0"/>
          <a:ext cx="0" cy="0"/>
          <a:chOff x="0" y="0"/>
          <a:chExt cx="0" cy="0"/>
        </a:xfrm>
      </p:grpSpPr>
      <p:sp>
        <p:nvSpPr>
          <p:cNvPr id="36" name="Google Shape;36;p8"/>
          <p:cNvSpPr txBox="1">
            <a:spLocks noGrp="1"/>
          </p:cNvSpPr>
          <p:nvPr>
            <p:ph type="title"/>
          </p:nvPr>
        </p:nvSpPr>
        <p:spPr>
          <a:xfrm>
            <a:off x="490250" y="526350"/>
            <a:ext cx="5618700" cy="4090800"/>
          </a:xfrm>
          <a:prstGeom prst="rect">
            <a:avLst/>
          </a:prstGeom>
        </p:spPr>
        <p:txBody>
          <a:bodyPr spcFirstLastPara="1" wrap="square" lIns="91425" tIns="91425" rIns="91425" bIns="91425" anchor="ctr" anchorCtr="0">
            <a:normAutofit/>
          </a:bodyPr>
          <a:lstStyle>
            <a:lvl1pPr lvl="0">
              <a:spcBef>
                <a:spcPts val="0"/>
              </a:spcBef>
              <a:spcAft>
                <a:spcPts val="0"/>
              </a:spcAft>
              <a:buClr>
                <a:schemeClr val="lt1"/>
              </a:buClr>
              <a:buSzPts val="5400"/>
              <a:buFont typeface="Playfair Display"/>
              <a:buNone/>
              <a:defRPr sz="5400">
                <a:solidFill>
                  <a:schemeClr val="lt1"/>
                </a:solidFill>
                <a:latin typeface="Playfair Display"/>
                <a:ea typeface="Playfair Display"/>
                <a:cs typeface="Playfair Display"/>
                <a:sym typeface="Playfair Display"/>
              </a:defRPr>
            </a:lvl1pPr>
            <a:lvl2pPr lvl="1">
              <a:spcBef>
                <a:spcPts val="0"/>
              </a:spcBef>
              <a:spcAft>
                <a:spcPts val="0"/>
              </a:spcAft>
              <a:buClr>
                <a:schemeClr val="lt1"/>
              </a:buClr>
              <a:buSzPts val="5400"/>
              <a:buFont typeface="Playfair Display"/>
              <a:buNone/>
              <a:defRPr sz="5400">
                <a:solidFill>
                  <a:schemeClr val="lt1"/>
                </a:solidFill>
                <a:latin typeface="Playfair Display"/>
                <a:ea typeface="Playfair Display"/>
                <a:cs typeface="Playfair Display"/>
                <a:sym typeface="Playfair Display"/>
              </a:defRPr>
            </a:lvl2pPr>
            <a:lvl3pPr lvl="2">
              <a:spcBef>
                <a:spcPts val="0"/>
              </a:spcBef>
              <a:spcAft>
                <a:spcPts val="0"/>
              </a:spcAft>
              <a:buClr>
                <a:schemeClr val="lt1"/>
              </a:buClr>
              <a:buSzPts val="5400"/>
              <a:buFont typeface="Playfair Display"/>
              <a:buNone/>
              <a:defRPr sz="5400">
                <a:solidFill>
                  <a:schemeClr val="lt1"/>
                </a:solidFill>
                <a:latin typeface="Playfair Display"/>
                <a:ea typeface="Playfair Display"/>
                <a:cs typeface="Playfair Display"/>
                <a:sym typeface="Playfair Display"/>
              </a:defRPr>
            </a:lvl3pPr>
            <a:lvl4pPr lvl="3">
              <a:spcBef>
                <a:spcPts val="0"/>
              </a:spcBef>
              <a:spcAft>
                <a:spcPts val="0"/>
              </a:spcAft>
              <a:buClr>
                <a:schemeClr val="lt1"/>
              </a:buClr>
              <a:buSzPts val="5400"/>
              <a:buFont typeface="Playfair Display"/>
              <a:buNone/>
              <a:defRPr sz="5400">
                <a:solidFill>
                  <a:schemeClr val="lt1"/>
                </a:solidFill>
                <a:latin typeface="Playfair Display"/>
                <a:ea typeface="Playfair Display"/>
                <a:cs typeface="Playfair Display"/>
                <a:sym typeface="Playfair Display"/>
              </a:defRPr>
            </a:lvl4pPr>
            <a:lvl5pPr lvl="4">
              <a:spcBef>
                <a:spcPts val="0"/>
              </a:spcBef>
              <a:spcAft>
                <a:spcPts val="0"/>
              </a:spcAft>
              <a:buClr>
                <a:schemeClr val="lt1"/>
              </a:buClr>
              <a:buSzPts val="5400"/>
              <a:buFont typeface="Playfair Display"/>
              <a:buNone/>
              <a:defRPr sz="5400">
                <a:solidFill>
                  <a:schemeClr val="lt1"/>
                </a:solidFill>
                <a:latin typeface="Playfair Display"/>
                <a:ea typeface="Playfair Display"/>
                <a:cs typeface="Playfair Display"/>
                <a:sym typeface="Playfair Display"/>
              </a:defRPr>
            </a:lvl5pPr>
            <a:lvl6pPr lvl="5">
              <a:spcBef>
                <a:spcPts val="0"/>
              </a:spcBef>
              <a:spcAft>
                <a:spcPts val="0"/>
              </a:spcAft>
              <a:buClr>
                <a:schemeClr val="lt1"/>
              </a:buClr>
              <a:buSzPts val="5400"/>
              <a:buFont typeface="Playfair Display"/>
              <a:buNone/>
              <a:defRPr sz="5400">
                <a:solidFill>
                  <a:schemeClr val="lt1"/>
                </a:solidFill>
                <a:latin typeface="Playfair Display"/>
                <a:ea typeface="Playfair Display"/>
                <a:cs typeface="Playfair Display"/>
                <a:sym typeface="Playfair Display"/>
              </a:defRPr>
            </a:lvl6pPr>
            <a:lvl7pPr lvl="6">
              <a:spcBef>
                <a:spcPts val="0"/>
              </a:spcBef>
              <a:spcAft>
                <a:spcPts val="0"/>
              </a:spcAft>
              <a:buClr>
                <a:schemeClr val="lt1"/>
              </a:buClr>
              <a:buSzPts val="5400"/>
              <a:buFont typeface="Playfair Display"/>
              <a:buNone/>
              <a:defRPr sz="5400">
                <a:solidFill>
                  <a:schemeClr val="lt1"/>
                </a:solidFill>
                <a:latin typeface="Playfair Display"/>
                <a:ea typeface="Playfair Display"/>
                <a:cs typeface="Playfair Display"/>
                <a:sym typeface="Playfair Display"/>
              </a:defRPr>
            </a:lvl7pPr>
            <a:lvl8pPr lvl="7">
              <a:spcBef>
                <a:spcPts val="0"/>
              </a:spcBef>
              <a:spcAft>
                <a:spcPts val="0"/>
              </a:spcAft>
              <a:buClr>
                <a:schemeClr val="lt1"/>
              </a:buClr>
              <a:buSzPts val="5400"/>
              <a:buFont typeface="Playfair Display"/>
              <a:buNone/>
              <a:defRPr sz="5400">
                <a:solidFill>
                  <a:schemeClr val="lt1"/>
                </a:solidFill>
                <a:latin typeface="Playfair Display"/>
                <a:ea typeface="Playfair Display"/>
                <a:cs typeface="Playfair Display"/>
                <a:sym typeface="Playfair Display"/>
              </a:defRPr>
            </a:lvl8pPr>
            <a:lvl9pPr lvl="8">
              <a:spcBef>
                <a:spcPts val="0"/>
              </a:spcBef>
              <a:spcAft>
                <a:spcPts val="0"/>
              </a:spcAft>
              <a:buClr>
                <a:schemeClr val="lt1"/>
              </a:buClr>
              <a:buSzPts val="5400"/>
              <a:buFont typeface="Playfair Display"/>
              <a:buNone/>
              <a:defRPr sz="5400">
                <a:solidFill>
                  <a:schemeClr val="lt1"/>
                </a:solidFill>
                <a:latin typeface="Playfair Display"/>
                <a:ea typeface="Playfair Display"/>
                <a:cs typeface="Playfair Display"/>
                <a:sym typeface="Playfair Display"/>
              </a:defRPr>
            </a:lvl9pPr>
          </a:lstStyle>
          <a:p>
            <a:endParaRPr/>
          </a:p>
        </p:txBody>
      </p:sp>
      <p:sp>
        <p:nvSpPr>
          <p:cNvPr id="37" name="Google Shape;37;p8"/>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8"/>
        <p:cNvGrpSpPr/>
        <p:nvPr/>
      </p:nvGrpSpPr>
      <p:grpSpPr>
        <a:xfrm>
          <a:off x="0" y="0"/>
          <a:ext cx="0" cy="0"/>
          <a:chOff x="0" y="0"/>
          <a:chExt cx="0" cy="0"/>
        </a:xfrm>
      </p:grpSpPr>
      <p:sp>
        <p:nvSpPr>
          <p:cNvPr id="39" name="Google Shape;39;p9"/>
          <p:cNvSpPr/>
          <p:nvPr/>
        </p:nvSpPr>
        <p:spPr>
          <a:xfrm>
            <a:off x="4572000" y="-75"/>
            <a:ext cx="4572000" cy="5143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cxnSp>
        <p:nvCxnSpPr>
          <p:cNvPr id="40" name="Google Shape;40;p9"/>
          <p:cNvCxnSpPr/>
          <p:nvPr/>
        </p:nvCxnSpPr>
        <p:spPr>
          <a:xfrm>
            <a:off x="5029675" y="4495500"/>
            <a:ext cx="468300" cy="0"/>
          </a:xfrm>
          <a:prstGeom prst="straightConnector1">
            <a:avLst/>
          </a:prstGeom>
          <a:noFill/>
          <a:ln w="19050" cap="flat" cmpd="sng">
            <a:solidFill>
              <a:schemeClr val="dk2"/>
            </a:solidFill>
            <a:prstDash val="solid"/>
            <a:round/>
            <a:headEnd type="none" w="sm" len="sm"/>
            <a:tailEnd type="none" w="sm" len="sm"/>
          </a:ln>
        </p:spPr>
      </p:cxnSp>
      <p:sp>
        <p:nvSpPr>
          <p:cNvPr id="41" name="Google Shape;41;p9"/>
          <p:cNvSpPr txBox="1">
            <a:spLocks noGrp="1"/>
          </p:cNvSpPr>
          <p:nvPr>
            <p:ph type="title"/>
          </p:nvPr>
        </p:nvSpPr>
        <p:spPr>
          <a:xfrm>
            <a:off x="265500" y="1081675"/>
            <a:ext cx="4045200" cy="17862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42" name="Google Shape;42;p9"/>
          <p:cNvSpPr txBox="1">
            <a:spLocks noGrp="1"/>
          </p:cNvSpPr>
          <p:nvPr>
            <p:ph type="subTitle" idx="1"/>
          </p:nvPr>
        </p:nvSpPr>
        <p:spPr>
          <a:xfrm>
            <a:off x="265500" y="2921401"/>
            <a:ext cx="4045200" cy="13455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43" name="Google Shape;43;p9"/>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highlight>
                  <a:schemeClr val="lt1"/>
                </a:highlight>
              </a:defRPr>
            </a:lvl1pPr>
            <a:lvl2pPr marL="914400" lvl="1" indent="-317500">
              <a:spcBef>
                <a:spcPts val="0"/>
              </a:spcBef>
              <a:spcAft>
                <a:spcPts val="0"/>
              </a:spcAft>
              <a:buSzPts val="1400"/>
              <a:buChar char="○"/>
              <a:defRPr>
                <a:highlight>
                  <a:schemeClr val="lt1"/>
                </a:highlight>
              </a:defRPr>
            </a:lvl2pPr>
            <a:lvl3pPr marL="1371600" lvl="2" indent="-317500">
              <a:spcBef>
                <a:spcPts val="0"/>
              </a:spcBef>
              <a:spcAft>
                <a:spcPts val="0"/>
              </a:spcAft>
              <a:buSzPts val="1400"/>
              <a:buChar char="■"/>
              <a:defRPr>
                <a:highlight>
                  <a:schemeClr val="lt1"/>
                </a:highlight>
              </a:defRPr>
            </a:lvl3pPr>
            <a:lvl4pPr marL="1828800" lvl="3" indent="-317500">
              <a:spcBef>
                <a:spcPts val="0"/>
              </a:spcBef>
              <a:spcAft>
                <a:spcPts val="0"/>
              </a:spcAft>
              <a:buSzPts val="1400"/>
              <a:buChar char="●"/>
              <a:defRPr>
                <a:highlight>
                  <a:schemeClr val="lt1"/>
                </a:highlight>
              </a:defRPr>
            </a:lvl4pPr>
            <a:lvl5pPr marL="2286000" lvl="4" indent="-317500">
              <a:spcBef>
                <a:spcPts val="0"/>
              </a:spcBef>
              <a:spcAft>
                <a:spcPts val="0"/>
              </a:spcAft>
              <a:buSzPts val="1400"/>
              <a:buChar char="○"/>
              <a:defRPr>
                <a:highlight>
                  <a:schemeClr val="lt1"/>
                </a:highlight>
              </a:defRPr>
            </a:lvl5pPr>
            <a:lvl6pPr marL="2743200" lvl="5" indent="-317500">
              <a:spcBef>
                <a:spcPts val="0"/>
              </a:spcBef>
              <a:spcAft>
                <a:spcPts val="0"/>
              </a:spcAft>
              <a:buSzPts val="1400"/>
              <a:buChar char="■"/>
              <a:defRPr>
                <a:highlight>
                  <a:schemeClr val="lt1"/>
                </a:highlight>
              </a:defRPr>
            </a:lvl6pPr>
            <a:lvl7pPr marL="3200400" lvl="6" indent="-317500">
              <a:spcBef>
                <a:spcPts val="0"/>
              </a:spcBef>
              <a:spcAft>
                <a:spcPts val="0"/>
              </a:spcAft>
              <a:buSzPts val="1400"/>
              <a:buChar char="●"/>
              <a:defRPr>
                <a:highlight>
                  <a:schemeClr val="lt1"/>
                </a:highlight>
              </a:defRPr>
            </a:lvl7pPr>
            <a:lvl8pPr marL="3657600" lvl="7" indent="-317500">
              <a:spcBef>
                <a:spcPts val="0"/>
              </a:spcBef>
              <a:spcAft>
                <a:spcPts val="0"/>
              </a:spcAft>
              <a:buSzPts val="1400"/>
              <a:buChar char="○"/>
              <a:defRPr>
                <a:highlight>
                  <a:schemeClr val="lt1"/>
                </a:highlight>
              </a:defRPr>
            </a:lvl8pPr>
            <a:lvl9pPr marL="4114800" lvl="8" indent="-317500">
              <a:spcBef>
                <a:spcPts val="0"/>
              </a:spcBef>
              <a:spcAft>
                <a:spcPts val="0"/>
              </a:spcAft>
              <a:buSzPts val="1400"/>
              <a:buChar char="■"/>
              <a:defRPr>
                <a:highlight>
                  <a:schemeClr val="lt1"/>
                </a:highlight>
              </a:defRPr>
            </a:lvl9pPr>
          </a:lstStyle>
          <a:p>
            <a:endParaRPr/>
          </a:p>
        </p:txBody>
      </p:sp>
      <p:sp>
        <p:nvSpPr>
          <p:cNvPr id="44" name="Google Shape;44;p9"/>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5"/>
        <p:cNvGrpSpPr/>
        <p:nvPr/>
      </p:nvGrpSpPr>
      <p:grpSpPr>
        <a:xfrm>
          <a:off x="0" y="0"/>
          <a:ext cx="0" cy="0"/>
          <a:chOff x="0" y="0"/>
          <a:chExt cx="0" cy="0"/>
        </a:xfrm>
      </p:grpSpPr>
      <p:sp>
        <p:nvSpPr>
          <p:cNvPr id="46" name="Google Shape;46;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highlight>
                  <a:schemeClr val="dk1"/>
                </a:highlight>
              </a:defRPr>
            </a:lvl1pPr>
          </a:lstStyle>
          <a:p>
            <a:endParaRPr/>
          </a:p>
        </p:txBody>
      </p:sp>
      <p:sp>
        <p:nvSpPr>
          <p:cNvPr id="47" name="Google Shape;47;p10"/>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pop">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2"/>
              </a:buClr>
              <a:buSzPts val="3000"/>
              <a:buFont typeface="Oswald"/>
              <a:buNone/>
              <a:defRPr sz="3000">
                <a:solidFill>
                  <a:schemeClr val="dk2"/>
                </a:solidFill>
                <a:highlight>
                  <a:schemeClr val="dk1"/>
                </a:highlight>
                <a:latin typeface="Oswald"/>
                <a:ea typeface="Oswald"/>
                <a:cs typeface="Oswald"/>
                <a:sym typeface="Oswald"/>
              </a:defRPr>
            </a:lvl1pPr>
            <a:lvl2pPr lvl="1">
              <a:spcBef>
                <a:spcPts val="0"/>
              </a:spcBef>
              <a:spcAft>
                <a:spcPts val="0"/>
              </a:spcAft>
              <a:buClr>
                <a:schemeClr val="dk2"/>
              </a:buClr>
              <a:buSzPts val="3000"/>
              <a:buFont typeface="Oswald"/>
              <a:buNone/>
              <a:defRPr sz="3000">
                <a:solidFill>
                  <a:schemeClr val="dk2"/>
                </a:solidFill>
                <a:highlight>
                  <a:schemeClr val="dk1"/>
                </a:highlight>
                <a:latin typeface="Oswald"/>
                <a:ea typeface="Oswald"/>
                <a:cs typeface="Oswald"/>
                <a:sym typeface="Oswald"/>
              </a:defRPr>
            </a:lvl2pPr>
            <a:lvl3pPr lvl="2">
              <a:spcBef>
                <a:spcPts val="0"/>
              </a:spcBef>
              <a:spcAft>
                <a:spcPts val="0"/>
              </a:spcAft>
              <a:buClr>
                <a:schemeClr val="dk2"/>
              </a:buClr>
              <a:buSzPts val="3000"/>
              <a:buFont typeface="Oswald"/>
              <a:buNone/>
              <a:defRPr sz="3000">
                <a:solidFill>
                  <a:schemeClr val="dk2"/>
                </a:solidFill>
                <a:highlight>
                  <a:schemeClr val="dk1"/>
                </a:highlight>
                <a:latin typeface="Oswald"/>
                <a:ea typeface="Oswald"/>
                <a:cs typeface="Oswald"/>
                <a:sym typeface="Oswald"/>
              </a:defRPr>
            </a:lvl3pPr>
            <a:lvl4pPr lvl="3">
              <a:spcBef>
                <a:spcPts val="0"/>
              </a:spcBef>
              <a:spcAft>
                <a:spcPts val="0"/>
              </a:spcAft>
              <a:buClr>
                <a:schemeClr val="dk2"/>
              </a:buClr>
              <a:buSzPts val="3000"/>
              <a:buFont typeface="Oswald"/>
              <a:buNone/>
              <a:defRPr sz="3000">
                <a:solidFill>
                  <a:schemeClr val="dk2"/>
                </a:solidFill>
                <a:highlight>
                  <a:schemeClr val="dk1"/>
                </a:highlight>
                <a:latin typeface="Oswald"/>
                <a:ea typeface="Oswald"/>
                <a:cs typeface="Oswald"/>
                <a:sym typeface="Oswald"/>
              </a:defRPr>
            </a:lvl4pPr>
            <a:lvl5pPr lvl="4">
              <a:spcBef>
                <a:spcPts val="0"/>
              </a:spcBef>
              <a:spcAft>
                <a:spcPts val="0"/>
              </a:spcAft>
              <a:buClr>
                <a:schemeClr val="dk2"/>
              </a:buClr>
              <a:buSzPts val="3000"/>
              <a:buFont typeface="Oswald"/>
              <a:buNone/>
              <a:defRPr sz="3000">
                <a:solidFill>
                  <a:schemeClr val="dk2"/>
                </a:solidFill>
                <a:highlight>
                  <a:schemeClr val="dk1"/>
                </a:highlight>
                <a:latin typeface="Oswald"/>
                <a:ea typeface="Oswald"/>
                <a:cs typeface="Oswald"/>
                <a:sym typeface="Oswald"/>
              </a:defRPr>
            </a:lvl5pPr>
            <a:lvl6pPr lvl="5">
              <a:spcBef>
                <a:spcPts val="0"/>
              </a:spcBef>
              <a:spcAft>
                <a:spcPts val="0"/>
              </a:spcAft>
              <a:buClr>
                <a:schemeClr val="dk2"/>
              </a:buClr>
              <a:buSzPts val="3000"/>
              <a:buFont typeface="Oswald"/>
              <a:buNone/>
              <a:defRPr sz="3000">
                <a:solidFill>
                  <a:schemeClr val="dk2"/>
                </a:solidFill>
                <a:highlight>
                  <a:schemeClr val="dk1"/>
                </a:highlight>
                <a:latin typeface="Oswald"/>
                <a:ea typeface="Oswald"/>
                <a:cs typeface="Oswald"/>
                <a:sym typeface="Oswald"/>
              </a:defRPr>
            </a:lvl6pPr>
            <a:lvl7pPr lvl="6">
              <a:spcBef>
                <a:spcPts val="0"/>
              </a:spcBef>
              <a:spcAft>
                <a:spcPts val="0"/>
              </a:spcAft>
              <a:buClr>
                <a:schemeClr val="dk2"/>
              </a:buClr>
              <a:buSzPts val="3000"/>
              <a:buFont typeface="Oswald"/>
              <a:buNone/>
              <a:defRPr sz="3000">
                <a:solidFill>
                  <a:schemeClr val="dk2"/>
                </a:solidFill>
                <a:highlight>
                  <a:schemeClr val="dk1"/>
                </a:highlight>
                <a:latin typeface="Oswald"/>
                <a:ea typeface="Oswald"/>
                <a:cs typeface="Oswald"/>
                <a:sym typeface="Oswald"/>
              </a:defRPr>
            </a:lvl7pPr>
            <a:lvl8pPr lvl="7">
              <a:spcBef>
                <a:spcPts val="0"/>
              </a:spcBef>
              <a:spcAft>
                <a:spcPts val="0"/>
              </a:spcAft>
              <a:buClr>
                <a:schemeClr val="dk2"/>
              </a:buClr>
              <a:buSzPts val="3000"/>
              <a:buFont typeface="Oswald"/>
              <a:buNone/>
              <a:defRPr sz="3000">
                <a:solidFill>
                  <a:schemeClr val="dk2"/>
                </a:solidFill>
                <a:highlight>
                  <a:schemeClr val="dk1"/>
                </a:highlight>
                <a:latin typeface="Oswald"/>
                <a:ea typeface="Oswald"/>
                <a:cs typeface="Oswald"/>
                <a:sym typeface="Oswald"/>
              </a:defRPr>
            </a:lvl8pPr>
            <a:lvl9pPr lvl="8">
              <a:spcBef>
                <a:spcPts val="0"/>
              </a:spcBef>
              <a:spcAft>
                <a:spcPts val="0"/>
              </a:spcAft>
              <a:buClr>
                <a:schemeClr val="dk2"/>
              </a:buClr>
              <a:buSzPts val="3000"/>
              <a:buFont typeface="Oswald"/>
              <a:buNone/>
              <a:defRPr sz="3000">
                <a:solidFill>
                  <a:schemeClr val="dk2"/>
                </a:solidFill>
                <a:highlight>
                  <a:schemeClr val="dk1"/>
                </a:highlight>
                <a:latin typeface="Oswald"/>
                <a:ea typeface="Oswald"/>
                <a:cs typeface="Oswald"/>
                <a:sym typeface="Oswald"/>
              </a:defRPr>
            </a:lvl9pPr>
          </a:lstStyle>
          <a:p>
            <a:endParaRPr/>
          </a:p>
        </p:txBody>
      </p:sp>
      <p:sp>
        <p:nvSpPr>
          <p:cNvPr id="7" name="Google Shape;7;p1"/>
          <p:cNvSpPr txBox="1">
            <a:spLocks noGrp="1"/>
          </p:cNvSpPr>
          <p:nvPr>
            <p:ph type="body" idx="1"/>
          </p:nvPr>
        </p:nvSpPr>
        <p:spPr>
          <a:xfrm>
            <a:off x="311700" y="1234075"/>
            <a:ext cx="8520600" cy="33348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Font typeface="Playfair Display"/>
              <a:buChar char="●"/>
              <a:defRPr sz="1800">
                <a:solidFill>
                  <a:schemeClr val="dk2"/>
                </a:solidFill>
                <a:latin typeface="Playfair Display"/>
                <a:ea typeface="Playfair Display"/>
                <a:cs typeface="Playfair Display"/>
                <a:sym typeface="Playfair Display"/>
              </a:defRPr>
            </a:lvl1pPr>
            <a:lvl2pPr marL="914400" lvl="1" indent="-317500">
              <a:lnSpc>
                <a:spcPct val="115000"/>
              </a:lnSpc>
              <a:spcBef>
                <a:spcPts val="0"/>
              </a:spcBef>
              <a:spcAft>
                <a:spcPts val="0"/>
              </a:spcAft>
              <a:buClr>
                <a:schemeClr val="dk2"/>
              </a:buClr>
              <a:buSzPts val="1400"/>
              <a:buFont typeface="Playfair Display"/>
              <a:buChar char="○"/>
              <a:defRPr>
                <a:solidFill>
                  <a:schemeClr val="dk2"/>
                </a:solidFill>
                <a:latin typeface="Playfair Display"/>
                <a:ea typeface="Playfair Display"/>
                <a:cs typeface="Playfair Display"/>
                <a:sym typeface="Playfair Display"/>
              </a:defRPr>
            </a:lvl2pPr>
            <a:lvl3pPr marL="1371600" lvl="2" indent="-317500">
              <a:lnSpc>
                <a:spcPct val="115000"/>
              </a:lnSpc>
              <a:spcBef>
                <a:spcPts val="0"/>
              </a:spcBef>
              <a:spcAft>
                <a:spcPts val="0"/>
              </a:spcAft>
              <a:buClr>
                <a:schemeClr val="dk2"/>
              </a:buClr>
              <a:buSzPts val="1400"/>
              <a:buFont typeface="Playfair Display"/>
              <a:buChar char="■"/>
              <a:defRPr>
                <a:solidFill>
                  <a:schemeClr val="dk2"/>
                </a:solidFill>
                <a:latin typeface="Playfair Display"/>
                <a:ea typeface="Playfair Display"/>
                <a:cs typeface="Playfair Display"/>
                <a:sym typeface="Playfair Display"/>
              </a:defRPr>
            </a:lvl3pPr>
            <a:lvl4pPr marL="1828800" lvl="3" indent="-317500">
              <a:lnSpc>
                <a:spcPct val="115000"/>
              </a:lnSpc>
              <a:spcBef>
                <a:spcPts val="0"/>
              </a:spcBef>
              <a:spcAft>
                <a:spcPts val="0"/>
              </a:spcAft>
              <a:buClr>
                <a:schemeClr val="dk2"/>
              </a:buClr>
              <a:buSzPts val="1400"/>
              <a:buFont typeface="Playfair Display"/>
              <a:buChar char="●"/>
              <a:defRPr>
                <a:solidFill>
                  <a:schemeClr val="dk2"/>
                </a:solidFill>
                <a:latin typeface="Playfair Display"/>
                <a:ea typeface="Playfair Display"/>
                <a:cs typeface="Playfair Display"/>
                <a:sym typeface="Playfair Display"/>
              </a:defRPr>
            </a:lvl4pPr>
            <a:lvl5pPr marL="2286000" lvl="4" indent="-317500">
              <a:lnSpc>
                <a:spcPct val="115000"/>
              </a:lnSpc>
              <a:spcBef>
                <a:spcPts val="0"/>
              </a:spcBef>
              <a:spcAft>
                <a:spcPts val="0"/>
              </a:spcAft>
              <a:buClr>
                <a:schemeClr val="dk2"/>
              </a:buClr>
              <a:buSzPts val="1400"/>
              <a:buFont typeface="Playfair Display"/>
              <a:buChar char="○"/>
              <a:defRPr>
                <a:solidFill>
                  <a:schemeClr val="dk2"/>
                </a:solidFill>
                <a:latin typeface="Playfair Display"/>
                <a:ea typeface="Playfair Display"/>
                <a:cs typeface="Playfair Display"/>
                <a:sym typeface="Playfair Display"/>
              </a:defRPr>
            </a:lvl5pPr>
            <a:lvl6pPr marL="2743200" lvl="5" indent="-317500">
              <a:lnSpc>
                <a:spcPct val="115000"/>
              </a:lnSpc>
              <a:spcBef>
                <a:spcPts val="0"/>
              </a:spcBef>
              <a:spcAft>
                <a:spcPts val="0"/>
              </a:spcAft>
              <a:buClr>
                <a:schemeClr val="dk2"/>
              </a:buClr>
              <a:buSzPts val="1400"/>
              <a:buFont typeface="Playfair Display"/>
              <a:buChar char="■"/>
              <a:defRPr>
                <a:solidFill>
                  <a:schemeClr val="dk2"/>
                </a:solidFill>
                <a:latin typeface="Playfair Display"/>
                <a:ea typeface="Playfair Display"/>
                <a:cs typeface="Playfair Display"/>
                <a:sym typeface="Playfair Display"/>
              </a:defRPr>
            </a:lvl6pPr>
            <a:lvl7pPr marL="3200400" lvl="6" indent="-317500">
              <a:lnSpc>
                <a:spcPct val="115000"/>
              </a:lnSpc>
              <a:spcBef>
                <a:spcPts val="0"/>
              </a:spcBef>
              <a:spcAft>
                <a:spcPts val="0"/>
              </a:spcAft>
              <a:buClr>
                <a:schemeClr val="dk2"/>
              </a:buClr>
              <a:buSzPts val="1400"/>
              <a:buFont typeface="Playfair Display"/>
              <a:buChar char="●"/>
              <a:defRPr>
                <a:solidFill>
                  <a:schemeClr val="dk2"/>
                </a:solidFill>
                <a:latin typeface="Playfair Display"/>
                <a:ea typeface="Playfair Display"/>
                <a:cs typeface="Playfair Display"/>
                <a:sym typeface="Playfair Display"/>
              </a:defRPr>
            </a:lvl7pPr>
            <a:lvl8pPr marL="3657600" lvl="7" indent="-317500">
              <a:lnSpc>
                <a:spcPct val="115000"/>
              </a:lnSpc>
              <a:spcBef>
                <a:spcPts val="0"/>
              </a:spcBef>
              <a:spcAft>
                <a:spcPts val="0"/>
              </a:spcAft>
              <a:buClr>
                <a:schemeClr val="dk2"/>
              </a:buClr>
              <a:buSzPts val="1400"/>
              <a:buFont typeface="Playfair Display"/>
              <a:buChar char="○"/>
              <a:defRPr>
                <a:solidFill>
                  <a:schemeClr val="dk2"/>
                </a:solidFill>
                <a:latin typeface="Playfair Display"/>
                <a:ea typeface="Playfair Display"/>
                <a:cs typeface="Playfair Display"/>
                <a:sym typeface="Playfair Display"/>
              </a:defRPr>
            </a:lvl8pPr>
            <a:lvl9pPr marL="4114800" lvl="8" indent="-317500">
              <a:lnSpc>
                <a:spcPct val="115000"/>
              </a:lnSpc>
              <a:spcBef>
                <a:spcPts val="0"/>
              </a:spcBef>
              <a:spcAft>
                <a:spcPts val="0"/>
              </a:spcAft>
              <a:buClr>
                <a:schemeClr val="dk2"/>
              </a:buClr>
              <a:buSzPts val="1400"/>
              <a:buFont typeface="Playfair Display"/>
              <a:buChar char="■"/>
              <a:defRPr>
                <a:solidFill>
                  <a:schemeClr val="dk2"/>
                </a:solidFill>
                <a:latin typeface="Playfair Display"/>
                <a:ea typeface="Playfair Display"/>
                <a:cs typeface="Playfair Display"/>
                <a:sym typeface="Playfair Display"/>
              </a:defRPr>
            </a:lvl9pPr>
          </a:lstStyle>
          <a:p>
            <a:endParaRPr/>
          </a:p>
        </p:txBody>
      </p:sp>
      <p:sp>
        <p:nvSpPr>
          <p:cNvPr id="8" name="Google Shape;8;p1"/>
          <p:cNvSpPr txBox="1">
            <a:spLocks noGrp="1"/>
          </p:cNvSpPr>
          <p:nvPr>
            <p:ph type="sldNum" idx="12"/>
          </p:nvPr>
        </p:nvSpPr>
        <p:spPr>
          <a:xfrm>
            <a:off x="8497999" y="4688759"/>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latin typeface="Playfair Display"/>
                <a:ea typeface="Playfair Display"/>
                <a:cs typeface="Playfair Display"/>
                <a:sym typeface="Playfair Display"/>
              </a:defRPr>
            </a:lvl1pPr>
            <a:lvl2pPr lvl="1" algn="r">
              <a:buNone/>
              <a:defRPr sz="1000">
                <a:solidFill>
                  <a:schemeClr val="dk2"/>
                </a:solidFill>
                <a:latin typeface="Playfair Display"/>
                <a:ea typeface="Playfair Display"/>
                <a:cs typeface="Playfair Display"/>
                <a:sym typeface="Playfair Display"/>
              </a:defRPr>
            </a:lvl2pPr>
            <a:lvl3pPr lvl="2" algn="r">
              <a:buNone/>
              <a:defRPr sz="1000">
                <a:solidFill>
                  <a:schemeClr val="dk2"/>
                </a:solidFill>
                <a:latin typeface="Playfair Display"/>
                <a:ea typeface="Playfair Display"/>
                <a:cs typeface="Playfair Display"/>
                <a:sym typeface="Playfair Display"/>
              </a:defRPr>
            </a:lvl3pPr>
            <a:lvl4pPr lvl="3" algn="r">
              <a:buNone/>
              <a:defRPr sz="1000">
                <a:solidFill>
                  <a:schemeClr val="dk2"/>
                </a:solidFill>
                <a:latin typeface="Playfair Display"/>
                <a:ea typeface="Playfair Display"/>
                <a:cs typeface="Playfair Display"/>
                <a:sym typeface="Playfair Display"/>
              </a:defRPr>
            </a:lvl4pPr>
            <a:lvl5pPr lvl="4" algn="r">
              <a:buNone/>
              <a:defRPr sz="1000">
                <a:solidFill>
                  <a:schemeClr val="dk2"/>
                </a:solidFill>
                <a:latin typeface="Playfair Display"/>
                <a:ea typeface="Playfair Display"/>
                <a:cs typeface="Playfair Display"/>
                <a:sym typeface="Playfair Display"/>
              </a:defRPr>
            </a:lvl5pPr>
            <a:lvl6pPr lvl="5" algn="r">
              <a:buNone/>
              <a:defRPr sz="1000">
                <a:solidFill>
                  <a:schemeClr val="dk2"/>
                </a:solidFill>
                <a:latin typeface="Playfair Display"/>
                <a:ea typeface="Playfair Display"/>
                <a:cs typeface="Playfair Display"/>
                <a:sym typeface="Playfair Display"/>
              </a:defRPr>
            </a:lvl6pPr>
            <a:lvl7pPr lvl="6" algn="r">
              <a:buNone/>
              <a:defRPr sz="1000">
                <a:solidFill>
                  <a:schemeClr val="dk2"/>
                </a:solidFill>
                <a:latin typeface="Playfair Display"/>
                <a:ea typeface="Playfair Display"/>
                <a:cs typeface="Playfair Display"/>
                <a:sym typeface="Playfair Display"/>
              </a:defRPr>
            </a:lvl7pPr>
            <a:lvl8pPr lvl="7" algn="r">
              <a:buNone/>
              <a:defRPr sz="1000">
                <a:solidFill>
                  <a:schemeClr val="dk2"/>
                </a:solidFill>
                <a:latin typeface="Playfair Display"/>
                <a:ea typeface="Playfair Display"/>
                <a:cs typeface="Playfair Display"/>
                <a:sym typeface="Playfair Display"/>
              </a:defRPr>
            </a:lvl8pPr>
            <a:lvl9pPr lvl="8" algn="r">
              <a:buNone/>
              <a:defRPr sz="1000">
                <a:solidFill>
                  <a:schemeClr val="dk2"/>
                </a:solidFill>
                <a:latin typeface="Playfair Display"/>
                <a:ea typeface="Playfair Display"/>
                <a:cs typeface="Playfair Display"/>
                <a:sym typeface="Playfair Display"/>
              </a:defRPr>
            </a:lvl9pPr>
          </a:lstStyle>
          <a:p>
            <a:pPr marL="0" lvl="0" indent="0" algn="r" rtl="0">
              <a:spcBef>
                <a:spcPts val="0"/>
              </a:spcBef>
              <a:spcAft>
                <a:spcPts val="0"/>
              </a:spcAft>
              <a:buNone/>
            </a:pPr>
            <a:fld id="{00000000-1234-1234-1234-123412341234}" type="slidenum">
              <a:rPr lang="en"/>
              <a:t>‹#›</a:t>
            </a:fld>
            <a:endParaRPr dirty="0"/>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hyperlink" Target="https://zenodo.org/communities/ddi_training_material/records?q=&amp;l=list&amp;p=2&amp;s=10&amp;sort=mostviewed" TargetMode="External"/><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hyperlink" Target="https://zenodo.org/communities/ddi-train/about" TargetMode="External"/><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hyperlink" Target="https://zenodo.org/communities/ddi_training_material/"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s://ddialliance.org/request-training" TargetMode="External"/><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hyperlink" Target="https://codata.org/initiatives/data-skills/ddi-training-webinars/" TargetMode="External"/><Relationship Id="rId2" Type="http://schemas.openxmlformats.org/officeDocument/2006/relationships/notesSlide" Target="../notesSlides/notesSlide19.xml"/><Relationship Id="rId1" Type="http://schemas.openxmlformats.org/officeDocument/2006/relationships/slideLayout" Target="../slideLayouts/slideLayout3.xml"/><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3" Type="http://schemas.openxmlformats.org/officeDocument/2006/relationships/hyperlink" Target="https://ddialliance.org/introduction-to-ddi"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1.xml"/><Relationship Id="rId1" Type="http://schemas.openxmlformats.org/officeDocument/2006/relationships/slideLayout" Target="../slideLayouts/slideLayout3.xml"/><Relationship Id="rId4" Type="http://schemas.openxmlformats.org/officeDocument/2006/relationships/image" Target="../media/image14.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hyperlink" Target="https://www.easymapmaker.com/"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7"/>
        <p:cNvGrpSpPr/>
        <p:nvPr/>
      </p:nvGrpSpPr>
      <p:grpSpPr>
        <a:xfrm>
          <a:off x="0" y="0"/>
          <a:ext cx="0" cy="0"/>
          <a:chOff x="0" y="0"/>
          <a:chExt cx="0" cy="0"/>
        </a:xfrm>
      </p:grpSpPr>
      <p:sp>
        <p:nvSpPr>
          <p:cNvPr id="58" name="Google Shape;58;p13"/>
          <p:cNvSpPr txBox="1">
            <a:spLocks noGrp="1"/>
          </p:cNvSpPr>
          <p:nvPr>
            <p:ph type="ctrTitle"/>
          </p:nvPr>
        </p:nvSpPr>
        <p:spPr>
          <a:xfrm>
            <a:off x="344250" y="1403850"/>
            <a:ext cx="8455500" cy="2146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SzPts val="990"/>
              <a:buNone/>
            </a:pPr>
            <a:r>
              <a:rPr lang="en" sz="4180" dirty="0">
                <a:latin typeface="Tahoma"/>
                <a:ea typeface="Tahoma"/>
                <a:cs typeface="Tahoma"/>
                <a:sym typeface="Tahoma"/>
              </a:rPr>
              <a:t>Data Documentation Initiative (DDI) and Training Working Group:</a:t>
            </a:r>
            <a:r>
              <a:rPr lang="en" sz="4180" dirty="0"/>
              <a:t> </a:t>
            </a:r>
            <a:endParaRPr sz="4180" dirty="0"/>
          </a:p>
        </p:txBody>
      </p:sp>
      <p:sp>
        <p:nvSpPr>
          <p:cNvPr id="59" name="Google Shape;59;p13"/>
          <p:cNvSpPr txBox="1">
            <a:spLocks noGrp="1"/>
          </p:cNvSpPr>
          <p:nvPr>
            <p:ph type="subTitle" idx="1"/>
          </p:nvPr>
        </p:nvSpPr>
        <p:spPr>
          <a:xfrm>
            <a:off x="344250" y="3550650"/>
            <a:ext cx="4910100" cy="577800"/>
          </a:xfrm>
          <a:prstGeom prst="rect">
            <a:avLst/>
          </a:prstGeom>
        </p:spPr>
        <p:txBody>
          <a:bodyPr spcFirstLastPara="1" wrap="square" lIns="91425" tIns="91425" rIns="91425" bIns="91425" anchor="ctr" anchorCtr="0">
            <a:normAutofit fontScale="92500" lnSpcReduction="10000"/>
          </a:bodyPr>
          <a:lstStyle/>
          <a:p>
            <a:pPr marL="0" lvl="0" indent="0" algn="l" rtl="0">
              <a:lnSpc>
                <a:spcPct val="80000"/>
              </a:lnSpc>
              <a:spcBef>
                <a:spcPts val="0"/>
              </a:spcBef>
              <a:spcAft>
                <a:spcPts val="0"/>
              </a:spcAft>
              <a:buClr>
                <a:schemeClr val="dk1"/>
              </a:buClr>
              <a:buSzPct val="28263"/>
              <a:buFont typeface="Arial"/>
              <a:buNone/>
            </a:pPr>
            <a:r>
              <a:rPr lang="en" sz="3600">
                <a:solidFill>
                  <a:schemeClr val="dk1"/>
                </a:solidFill>
              </a:rPr>
              <a:t>Who, What, and How</a:t>
            </a:r>
            <a:endParaRPr sz="3600" dirty="0"/>
          </a:p>
        </p:txBody>
      </p:sp>
      <p:sp>
        <p:nvSpPr>
          <p:cNvPr id="60" name="Google Shape;60;p13"/>
          <p:cNvSpPr txBox="1"/>
          <p:nvPr/>
        </p:nvSpPr>
        <p:spPr>
          <a:xfrm>
            <a:off x="208975" y="4678175"/>
            <a:ext cx="1908600" cy="3249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1800">
                <a:solidFill>
                  <a:schemeClr val="dk2"/>
                </a:solidFill>
              </a:rPr>
              <a:t>CC BY</a:t>
            </a:r>
            <a:endParaRPr sz="1800" dirty="0">
              <a:solidFill>
                <a:schemeClr val="dk2"/>
              </a:solidFill>
            </a:endParaRPr>
          </a:p>
        </p:txBody>
      </p:sp>
      <p:sp>
        <p:nvSpPr>
          <p:cNvPr id="61" name="Google Shape;61;p13"/>
          <p:cNvSpPr txBox="1"/>
          <p:nvPr/>
        </p:nvSpPr>
        <p:spPr>
          <a:xfrm>
            <a:off x="4572000" y="4309850"/>
            <a:ext cx="3644700" cy="677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600">
                <a:solidFill>
                  <a:schemeClr val="dk2"/>
                </a:solidFill>
              </a:rPr>
              <a:t>DDI Training Working Group (DDI-TG)</a:t>
            </a:r>
            <a:endParaRPr sz="1600" dirty="0">
              <a:solidFill>
                <a:schemeClr val="dk2"/>
              </a:solidFill>
            </a:endParaRPr>
          </a:p>
          <a:p>
            <a:pPr marL="0" lvl="0" indent="0" algn="ctr" rtl="0">
              <a:spcBef>
                <a:spcPts val="0"/>
              </a:spcBef>
              <a:spcAft>
                <a:spcPts val="0"/>
              </a:spcAft>
              <a:buNone/>
            </a:pPr>
            <a:r>
              <a:rPr lang="en" sz="1600">
                <a:solidFill>
                  <a:schemeClr val="dk2"/>
                </a:solidFill>
              </a:rPr>
              <a:t>IASSIST - June 2025</a:t>
            </a:r>
            <a:endParaRPr sz="1600" dirty="0">
              <a:solidFill>
                <a:schemeClr val="dk2"/>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78"/>
        <p:cNvGrpSpPr/>
        <p:nvPr/>
      </p:nvGrpSpPr>
      <p:grpSpPr>
        <a:xfrm>
          <a:off x="0" y="0"/>
          <a:ext cx="0" cy="0"/>
          <a:chOff x="0" y="0"/>
          <a:chExt cx="0" cy="0"/>
        </a:xfrm>
      </p:grpSpPr>
      <p:sp>
        <p:nvSpPr>
          <p:cNvPr id="179" name="Google Shape;179;p22">
            <a:extLst>
              <a:ext uri="{C183D7F6-B498-43B3-948B-1728B52AA6E4}">
                <adec:decorative xmlns:adec="http://schemas.microsoft.com/office/drawing/2017/decorative" val="1"/>
              </a:ext>
            </a:extLst>
          </p:cNvPr>
          <p:cNvSpPr/>
          <p:nvPr/>
        </p:nvSpPr>
        <p:spPr>
          <a:xfrm>
            <a:off x="0" y="10275"/>
            <a:ext cx="9143875" cy="5143500"/>
          </a:xfrm>
          <a:prstGeom prst="rect">
            <a:avLst/>
          </a:prstGeom>
          <a:noFill/>
          <a:ln w="2857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dirty="0">
              <a:latin typeface="Playfair Display"/>
              <a:ea typeface="Playfair Display"/>
              <a:cs typeface="Playfair Display"/>
              <a:sym typeface="Playfair Display"/>
            </a:endParaRPr>
          </a:p>
        </p:txBody>
      </p:sp>
      <p:sp>
        <p:nvSpPr>
          <p:cNvPr id="180" name="Google Shape;180;p2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en"/>
              <a:t>What Does the DDI TG Offer?</a:t>
            </a:r>
            <a:endParaRPr dirty="0"/>
          </a:p>
        </p:txBody>
      </p:sp>
      <p:sp>
        <p:nvSpPr>
          <p:cNvPr id="181" name="Google Shape;181;p22"/>
          <p:cNvSpPr txBox="1">
            <a:spLocks noGrp="1"/>
          </p:cNvSpPr>
          <p:nvPr>
            <p:ph type="body" idx="1"/>
          </p:nvPr>
        </p:nvSpPr>
        <p:spPr>
          <a:xfrm>
            <a:off x="311700" y="1418625"/>
            <a:ext cx="4115100" cy="31503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b="1">
                <a:latin typeface="Tahoma"/>
                <a:ea typeface="Tahoma"/>
                <a:cs typeface="Tahoma"/>
                <a:sym typeface="Tahoma"/>
              </a:rPr>
              <a:t>Tangible Deliverables</a:t>
            </a:r>
            <a:endParaRPr b="1" dirty="0">
              <a:latin typeface="Tahoma"/>
              <a:ea typeface="Tahoma"/>
              <a:cs typeface="Tahoma"/>
              <a:sym typeface="Tahoma"/>
            </a:endParaRPr>
          </a:p>
          <a:p>
            <a:pPr marL="457200" lvl="0" indent="-342900" algn="l" rtl="0">
              <a:spcBef>
                <a:spcPts val="1200"/>
              </a:spcBef>
              <a:spcAft>
                <a:spcPts val="0"/>
              </a:spcAft>
              <a:buSzPts val="1800"/>
              <a:buFont typeface="Tahoma"/>
              <a:buChar char="●"/>
            </a:pPr>
            <a:r>
              <a:rPr lang="en">
                <a:latin typeface="Tahoma"/>
                <a:ea typeface="Tahoma"/>
                <a:cs typeface="Tahoma"/>
                <a:sym typeface="Tahoma"/>
              </a:rPr>
              <a:t>Trainings by request </a:t>
            </a:r>
            <a:endParaRPr dirty="0">
              <a:latin typeface="Tahoma"/>
              <a:ea typeface="Tahoma"/>
              <a:cs typeface="Tahoma"/>
              <a:sym typeface="Tahoma"/>
            </a:endParaRPr>
          </a:p>
          <a:p>
            <a:pPr marL="457200" lvl="0" indent="-342900" algn="l" rtl="0">
              <a:spcBef>
                <a:spcPts val="0"/>
              </a:spcBef>
              <a:spcAft>
                <a:spcPts val="0"/>
              </a:spcAft>
              <a:buSzPts val="1800"/>
              <a:buFont typeface="Tahoma"/>
              <a:buChar char="●"/>
            </a:pPr>
            <a:r>
              <a:rPr lang="en">
                <a:latin typeface="Tahoma"/>
                <a:ea typeface="Tahoma"/>
                <a:cs typeface="Tahoma"/>
                <a:sym typeface="Tahoma"/>
              </a:rPr>
              <a:t>Slide decks for introductory trainings </a:t>
            </a:r>
            <a:endParaRPr dirty="0">
              <a:latin typeface="Tahoma"/>
              <a:ea typeface="Tahoma"/>
              <a:cs typeface="Tahoma"/>
              <a:sym typeface="Tahoma"/>
            </a:endParaRPr>
          </a:p>
          <a:p>
            <a:pPr marL="457200" lvl="0" indent="-342900" algn="l" rtl="0">
              <a:spcBef>
                <a:spcPts val="0"/>
              </a:spcBef>
              <a:spcAft>
                <a:spcPts val="0"/>
              </a:spcAft>
              <a:buSzPts val="1800"/>
              <a:buFont typeface="Tahoma"/>
              <a:buChar char="●"/>
            </a:pPr>
            <a:r>
              <a:rPr lang="en">
                <a:latin typeface="Tahoma"/>
                <a:ea typeface="Tahoma"/>
                <a:cs typeface="Tahoma"/>
                <a:sym typeface="Tahoma"/>
              </a:rPr>
              <a:t>Webinars </a:t>
            </a:r>
            <a:endParaRPr dirty="0">
              <a:latin typeface="Tahoma"/>
              <a:ea typeface="Tahoma"/>
              <a:cs typeface="Tahoma"/>
              <a:sym typeface="Tahoma"/>
            </a:endParaRPr>
          </a:p>
          <a:p>
            <a:pPr marL="457200" lvl="0" indent="-342900" algn="l" rtl="0">
              <a:spcBef>
                <a:spcPts val="0"/>
              </a:spcBef>
              <a:spcAft>
                <a:spcPts val="0"/>
              </a:spcAft>
              <a:buSzPts val="1800"/>
              <a:buFont typeface="Tahoma"/>
              <a:buChar char="●"/>
            </a:pPr>
            <a:r>
              <a:rPr lang="en">
                <a:latin typeface="Tahoma"/>
                <a:ea typeface="Tahoma"/>
                <a:cs typeface="Tahoma"/>
                <a:sym typeface="Tahoma"/>
              </a:rPr>
              <a:t>In person trainings and events </a:t>
            </a:r>
            <a:endParaRPr dirty="0">
              <a:latin typeface="Tahoma"/>
              <a:ea typeface="Tahoma"/>
              <a:cs typeface="Tahoma"/>
              <a:sym typeface="Tahoma"/>
            </a:endParaRPr>
          </a:p>
        </p:txBody>
      </p:sp>
      <p:sp>
        <p:nvSpPr>
          <p:cNvPr id="182" name="Google Shape;182;p22"/>
          <p:cNvSpPr txBox="1">
            <a:spLocks noGrp="1"/>
          </p:cNvSpPr>
          <p:nvPr>
            <p:ph type="body" idx="1"/>
          </p:nvPr>
        </p:nvSpPr>
        <p:spPr>
          <a:xfrm>
            <a:off x="4572000" y="1368975"/>
            <a:ext cx="4260300" cy="3334800"/>
          </a:xfrm>
          <a:prstGeom prst="rect">
            <a:avLst/>
          </a:prstGeom>
        </p:spPr>
        <p:txBody>
          <a:bodyPr spcFirstLastPara="1" wrap="square" lIns="91425" tIns="91425" rIns="91425" bIns="91425" anchor="t" anchorCtr="0">
            <a:normAutofit lnSpcReduction="10000"/>
          </a:bodyPr>
          <a:lstStyle/>
          <a:p>
            <a:pPr marL="0" lvl="0" indent="0" algn="l" rtl="0">
              <a:spcBef>
                <a:spcPts val="0"/>
              </a:spcBef>
              <a:spcAft>
                <a:spcPts val="0"/>
              </a:spcAft>
              <a:buNone/>
            </a:pPr>
            <a:r>
              <a:rPr lang="en" b="1">
                <a:latin typeface="Tahoma"/>
                <a:ea typeface="Tahoma"/>
                <a:cs typeface="Tahoma"/>
                <a:sym typeface="Tahoma"/>
              </a:rPr>
              <a:t>Other Benefits</a:t>
            </a:r>
            <a:endParaRPr b="1" dirty="0">
              <a:latin typeface="Tahoma"/>
              <a:ea typeface="Tahoma"/>
              <a:cs typeface="Tahoma"/>
              <a:sym typeface="Tahoma"/>
            </a:endParaRPr>
          </a:p>
          <a:p>
            <a:pPr marL="457200" lvl="0" indent="-342900" algn="l" rtl="0">
              <a:spcBef>
                <a:spcPts val="1200"/>
              </a:spcBef>
              <a:spcAft>
                <a:spcPts val="0"/>
              </a:spcAft>
              <a:buSzPts val="1800"/>
              <a:buFont typeface="Tahoma"/>
              <a:buChar char="●"/>
            </a:pPr>
            <a:r>
              <a:rPr lang="en">
                <a:latin typeface="Tahoma"/>
                <a:ea typeface="Tahoma"/>
                <a:cs typeface="Tahoma"/>
                <a:sym typeface="Tahoma"/>
              </a:rPr>
              <a:t>Assured quality of content created</a:t>
            </a:r>
            <a:endParaRPr sz="1400" dirty="0">
              <a:latin typeface="Tahoma"/>
              <a:ea typeface="Tahoma"/>
              <a:cs typeface="Tahoma"/>
              <a:sym typeface="Tahoma"/>
            </a:endParaRPr>
          </a:p>
          <a:p>
            <a:pPr marL="457200" lvl="0" indent="-342900" algn="l" rtl="0">
              <a:spcBef>
                <a:spcPts val="0"/>
              </a:spcBef>
              <a:spcAft>
                <a:spcPts val="0"/>
              </a:spcAft>
              <a:buSzPts val="1800"/>
              <a:buFont typeface="Tahoma"/>
              <a:buChar char="●"/>
            </a:pPr>
            <a:r>
              <a:rPr lang="en">
                <a:latin typeface="Tahoma"/>
                <a:ea typeface="Tahoma"/>
                <a:cs typeface="Tahoma"/>
                <a:sym typeface="Tahoma"/>
              </a:rPr>
              <a:t>Audience-driven relevance of content created and presented</a:t>
            </a:r>
            <a:endParaRPr dirty="0">
              <a:latin typeface="Tahoma"/>
              <a:ea typeface="Tahoma"/>
              <a:cs typeface="Tahoma"/>
              <a:sym typeface="Tahoma"/>
            </a:endParaRPr>
          </a:p>
          <a:p>
            <a:pPr marL="457200" lvl="0" indent="-342900" algn="l" rtl="0">
              <a:spcBef>
                <a:spcPts val="0"/>
              </a:spcBef>
              <a:spcAft>
                <a:spcPts val="0"/>
              </a:spcAft>
              <a:buSzPts val="1800"/>
              <a:buFont typeface="Tahoma"/>
              <a:buChar char="●"/>
            </a:pPr>
            <a:r>
              <a:rPr lang="en">
                <a:latin typeface="Tahoma"/>
                <a:ea typeface="Tahoma"/>
                <a:cs typeface="Tahoma"/>
                <a:sym typeface="Tahoma"/>
              </a:rPr>
              <a:t>A network of DDI experts </a:t>
            </a:r>
            <a:endParaRPr dirty="0">
              <a:latin typeface="Tahoma"/>
              <a:ea typeface="Tahoma"/>
              <a:cs typeface="Tahoma"/>
              <a:sym typeface="Tahoma"/>
            </a:endParaRPr>
          </a:p>
          <a:p>
            <a:pPr marL="457200" lvl="0" indent="-342900" algn="l" rtl="0">
              <a:spcBef>
                <a:spcPts val="0"/>
              </a:spcBef>
              <a:spcAft>
                <a:spcPts val="0"/>
              </a:spcAft>
              <a:buSzPts val="1800"/>
              <a:buFont typeface="Tahoma"/>
              <a:buChar char="●"/>
            </a:pPr>
            <a:r>
              <a:rPr lang="en">
                <a:latin typeface="Tahoma"/>
                <a:ea typeface="Tahoma"/>
                <a:cs typeface="Tahoma"/>
                <a:sym typeface="Tahoma"/>
              </a:rPr>
              <a:t>Ongoing effort to increase and improve the network of DDI experts </a:t>
            </a:r>
            <a:endParaRPr dirty="0">
              <a:latin typeface="Tahoma"/>
              <a:ea typeface="Tahoma"/>
              <a:cs typeface="Tahoma"/>
              <a:sym typeface="Tahoma"/>
            </a:endParaRPr>
          </a:p>
          <a:p>
            <a:pPr marL="457200" lvl="0" indent="-342900" algn="l" rtl="0">
              <a:spcBef>
                <a:spcPts val="0"/>
              </a:spcBef>
              <a:spcAft>
                <a:spcPts val="0"/>
              </a:spcAft>
              <a:buSzPts val="1800"/>
              <a:buFont typeface="Tahoma"/>
              <a:buChar char="●"/>
            </a:pPr>
            <a:r>
              <a:rPr lang="en">
                <a:latin typeface="Tahoma"/>
                <a:ea typeface="Tahoma"/>
                <a:cs typeface="Tahoma"/>
                <a:sym typeface="Tahoma"/>
              </a:rPr>
              <a:t>Facilitates partnerships (such as with Codata)</a:t>
            </a:r>
            <a:endParaRPr dirty="0">
              <a:latin typeface="Tahoma"/>
              <a:ea typeface="Tahoma"/>
              <a:cs typeface="Tahoma"/>
              <a:sym typeface="Tahoma"/>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sp>
        <p:nvSpPr>
          <p:cNvPr id="187" name="Google Shape;187;p23">
            <a:extLst>
              <a:ext uri="{C183D7F6-B498-43B3-948B-1728B52AA6E4}">
                <adec:decorative xmlns:adec="http://schemas.microsoft.com/office/drawing/2017/decorative" val="1"/>
              </a:ext>
            </a:extLst>
          </p:cNvPr>
          <p:cNvSpPr/>
          <p:nvPr/>
        </p:nvSpPr>
        <p:spPr>
          <a:xfrm>
            <a:off x="0" y="10275"/>
            <a:ext cx="9143875" cy="5143500"/>
          </a:xfrm>
          <a:prstGeom prst="rect">
            <a:avLst/>
          </a:prstGeom>
          <a:noFill/>
          <a:ln w="2857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dirty="0">
              <a:latin typeface="Playfair Display"/>
              <a:ea typeface="Playfair Display"/>
              <a:cs typeface="Playfair Display"/>
              <a:sym typeface="Playfair Display"/>
            </a:endParaRPr>
          </a:p>
        </p:txBody>
      </p:sp>
      <p:sp>
        <p:nvSpPr>
          <p:cNvPr id="188" name="Google Shape;188;p23"/>
          <p:cNvSpPr txBox="1">
            <a:spLocks noGrp="1"/>
          </p:cNvSpPr>
          <p:nvPr>
            <p:ph type="title"/>
          </p:nvPr>
        </p:nvSpPr>
        <p:spPr>
          <a:xfrm>
            <a:off x="311700" y="445025"/>
            <a:ext cx="17271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en"/>
              <a:t>Where?</a:t>
            </a:r>
            <a:endParaRPr dirty="0"/>
          </a:p>
        </p:txBody>
      </p:sp>
      <p:sp>
        <p:nvSpPr>
          <p:cNvPr id="189" name="Google Shape;189;p23"/>
          <p:cNvSpPr txBox="1">
            <a:spLocks noGrp="1"/>
          </p:cNvSpPr>
          <p:nvPr>
            <p:ph type="body" idx="1"/>
          </p:nvPr>
        </p:nvSpPr>
        <p:spPr>
          <a:xfrm>
            <a:off x="311700" y="1803500"/>
            <a:ext cx="1343700" cy="1303500"/>
          </a:xfrm>
          <a:prstGeom prst="rect">
            <a:avLst/>
          </a:prstGeom>
        </p:spPr>
        <p:txBody>
          <a:bodyPr spcFirstLastPara="1" wrap="square" lIns="91425" tIns="91425" rIns="91425" bIns="91425" anchor="t" anchorCtr="0">
            <a:normAutofit fontScale="85000" lnSpcReduction="10000"/>
          </a:bodyPr>
          <a:lstStyle/>
          <a:p>
            <a:pPr marL="0" lvl="0" indent="0" algn="l" rtl="0">
              <a:spcBef>
                <a:spcPts val="0"/>
              </a:spcBef>
              <a:spcAft>
                <a:spcPts val="1200"/>
              </a:spcAft>
              <a:buNone/>
            </a:pPr>
            <a:r>
              <a:rPr lang="en" b="1" u="sng" dirty="0">
                <a:solidFill>
                  <a:srgbClr val="000000"/>
                </a:solidFill>
                <a:latin typeface="Tahoma"/>
                <a:ea typeface="Tahoma"/>
                <a:cs typeface="Tahoma"/>
                <a:sym typeface="Tahoma"/>
                <a:hlinkClick r:id="rId3">
                  <a:extLst>
                    <a:ext uri="{A12FA001-AC4F-418D-AE19-62706E023703}">
                      <ahyp:hlinkClr xmlns:ahyp="http://schemas.microsoft.com/office/drawing/2018/hyperlinkcolor" val="tx"/>
                    </a:ext>
                  </a:extLst>
                </a:hlinkClick>
              </a:rPr>
              <a:t>Zenodo Official DDI Training Materials </a:t>
            </a:r>
            <a:endParaRPr b="1" dirty="0">
              <a:solidFill>
                <a:srgbClr val="000000"/>
              </a:solidFill>
              <a:latin typeface="Tahoma"/>
              <a:ea typeface="Tahoma"/>
              <a:cs typeface="Tahoma"/>
              <a:sym typeface="Tahoma"/>
            </a:endParaRPr>
          </a:p>
        </p:txBody>
      </p:sp>
      <p:pic>
        <p:nvPicPr>
          <p:cNvPr id="190" name="Google Shape;190;p23" descr="Screenshot of Zenodo DDI Official training materials page - the page displays the items available for download. "/>
          <p:cNvPicPr preferRelativeResize="0"/>
          <p:nvPr/>
        </p:nvPicPr>
        <p:blipFill>
          <a:blip r:embed="rId4">
            <a:alphaModFix/>
          </a:blip>
          <a:stretch>
            <a:fillRect/>
          </a:stretch>
        </p:blipFill>
        <p:spPr>
          <a:xfrm>
            <a:off x="1777766" y="-1"/>
            <a:ext cx="7366234" cy="5143501"/>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94"/>
        <p:cNvGrpSpPr/>
        <p:nvPr/>
      </p:nvGrpSpPr>
      <p:grpSpPr>
        <a:xfrm>
          <a:off x="0" y="0"/>
          <a:ext cx="0" cy="0"/>
          <a:chOff x="0" y="0"/>
          <a:chExt cx="0" cy="0"/>
        </a:xfrm>
      </p:grpSpPr>
      <p:sp>
        <p:nvSpPr>
          <p:cNvPr id="195" name="Google Shape;195;p24">
            <a:extLst>
              <a:ext uri="{C183D7F6-B498-43B3-948B-1728B52AA6E4}">
                <adec:decorative xmlns:adec="http://schemas.microsoft.com/office/drawing/2017/decorative" val="1"/>
              </a:ext>
            </a:extLst>
          </p:cNvPr>
          <p:cNvSpPr/>
          <p:nvPr/>
        </p:nvSpPr>
        <p:spPr>
          <a:xfrm>
            <a:off x="0" y="10275"/>
            <a:ext cx="9143875" cy="5143500"/>
          </a:xfrm>
          <a:prstGeom prst="rect">
            <a:avLst/>
          </a:prstGeom>
          <a:noFill/>
          <a:ln w="2857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dirty="0">
              <a:latin typeface="Playfair Display"/>
              <a:ea typeface="Playfair Display"/>
              <a:cs typeface="Playfair Display"/>
              <a:sym typeface="Playfair Display"/>
            </a:endParaRPr>
          </a:p>
        </p:txBody>
      </p:sp>
      <p:sp>
        <p:nvSpPr>
          <p:cNvPr id="196" name="Google Shape;196;p24"/>
          <p:cNvSpPr txBox="1">
            <a:spLocks noGrp="1"/>
          </p:cNvSpPr>
          <p:nvPr>
            <p:ph type="title"/>
          </p:nvPr>
        </p:nvSpPr>
        <p:spPr>
          <a:xfrm>
            <a:off x="311700" y="445025"/>
            <a:ext cx="5257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en"/>
              <a:t>How to Use the DDI-TWG Resources</a:t>
            </a:r>
            <a:endParaRPr dirty="0"/>
          </a:p>
        </p:txBody>
      </p:sp>
      <p:sp>
        <p:nvSpPr>
          <p:cNvPr id="197" name="Google Shape;197;p24"/>
          <p:cNvSpPr txBox="1">
            <a:spLocks noGrp="1"/>
          </p:cNvSpPr>
          <p:nvPr>
            <p:ph type="body" idx="1"/>
          </p:nvPr>
        </p:nvSpPr>
        <p:spPr>
          <a:xfrm>
            <a:off x="311700" y="1646050"/>
            <a:ext cx="4806300" cy="29229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SzPts val="1800"/>
              <a:buFont typeface="Tahoma"/>
              <a:buChar char="●"/>
            </a:pPr>
            <a:r>
              <a:rPr lang="en">
                <a:latin typeface="Tahoma"/>
                <a:ea typeface="Tahoma"/>
                <a:cs typeface="Tahoma"/>
                <a:sym typeface="Tahoma"/>
              </a:rPr>
              <a:t>23 Zenodo resources, so far</a:t>
            </a:r>
            <a:endParaRPr dirty="0">
              <a:latin typeface="Tahoma"/>
              <a:ea typeface="Tahoma"/>
              <a:cs typeface="Tahoma"/>
              <a:sym typeface="Tahoma"/>
            </a:endParaRPr>
          </a:p>
          <a:p>
            <a:pPr marL="457200" lvl="0" indent="-342900" algn="l" rtl="0">
              <a:spcBef>
                <a:spcPts val="0"/>
              </a:spcBef>
              <a:spcAft>
                <a:spcPts val="0"/>
              </a:spcAft>
              <a:buSzPts val="1800"/>
              <a:buFont typeface="Tahoma"/>
              <a:buChar char="●"/>
            </a:pPr>
            <a:r>
              <a:rPr lang="en">
                <a:latin typeface="Tahoma"/>
                <a:ea typeface="Tahoma"/>
                <a:cs typeface="Tahoma"/>
                <a:sym typeface="Tahoma"/>
              </a:rPr>
              <a:t>Review slides for your own learning</a:t>
            </a:r>
            <a:endParaRPr dirty="0">
              <a:latin typeface="Tahoma"/>
              <a:ea typeface="Tahoma"/>
              <a:cs typeface="Tahoma"/>
              <a:sym typeface="Tahoma"/>
            </a:endParaRPr>
          </a:p>
          <a:p>
            <a:pPr marL="457200" lvl="0" indent="-342900" algn="l" rtl="0">
              <a:spcBef>
                <a:spcPts val="0"/>
              </a:spcBef>
              <a:spcAft>
                <a:spcPts val="0"/>
              </a:spcAft>
              <a:buSzPts val="1800"/>
              <a:buFont typeface="Tahoma"/>
              <a:buChar char="●"/>
            </a:pPr>
            <a:r>
              <a:rPr lang="en">
                <a:latin typeface="Tahoma"/>
                <a:ea typeface="Tahoma"/>
                <a:cs typeface="Tahoma"/>
                <a:sym typeface="Tahoma"/>
              </a:rPr>
              <a:t>Download and edit slides for your own presentations to help others with DDI and metadata </a:t>
            </a:r>
            <a:endParaRPr dirty="0">
              <a:latin typeface="Tahoma"/>
              <a:ea typeface="Tahoma"/>
              <a:cs typeface="Tahoma"/>
              <a:sym typeface="Tahoma"/>
            </a:endParaRPr>
          </a:p>
          <a:p>
            <a:pPr marL="457200" lvl="0" indent="-342900" algn="l" rtl="0">
              <a:spcBef>
                <a:spcPts val="0"/>
              </a:spcBef>
              <a:spcAft>
                <a:spcPts val="0"/>
              </a:spcAft>
              <a:buSzPts val="1800"/>
              <a:buFont typeface="Tahoma"/>
              <a:buChar char="●"/>
            </a:pPr>
            <a:r>
              <a:rPr lang="en">
                <a:latin typeface="Tahoma"/>
                <a:ea typeface="Tahoma"/>
                <a:cs typeface="Tahoma"/>
                <a:sym typeface="Tahoma"/>
              </a:rPr>
              <a:t>No login required</a:t>
            </a:r>
            <a:endParaRPr dirty="0">
              <a:latin typeface="Tahoma"/>
              <a:ea typeface="Tahoma"/>
              <a:cs typeface="Tahoma"/>
              <a:sym typeface="Tahoma"/>
            </a:endParaRPr>
          </a:p>
          <a:p>
            <a:pPr marL="457200" lvl="0" indent="-342900" algn="l" rtl="0">
              <a:spcBef>
                <a:spcPts val="0"/>
              </a:spcBef>
              <a:spcAft>
                <a:spcPts val="0"/>
              </a:spcAft>
              <a:buSzPts val="1800"/>
              <a:buFont typeface="Tahoma"/>
              <a:buChar char="●"/>
            </a:pPr>
            <a:r>
              <a:rPr lang="en">
                <a:latin typeface="Tahoma"/>
                <a:ea typeface="Tahoma"/>
                <a:cs typeface="Tahoma"/>
                <a:sym typeface="Tahoma"/>
              </a:rPr>
              <a:t>Cite using DOI</a:t>
            </a:r>
            <a:endParaRPr dirty="0">
              <a:latin typeface="Tahoma"/>
              <a:ea typeface="Tahoma"/>
              <a:cs typeface="Tahoma"/>
              <a:sym typeface="Tahoma"/>
            </a:endParaRPr>
          </a:p>
        </p:txBody>
      </p:sp>
      <p:pic>
        <p:nvPicPr>
          <p:cNvPr id="198" name="Google Shape;198;p24" descr="Screenshot of the subjects covered by the current training materials available for download on Zenodo, including &quot;metadata,&quot; and &quot;DDI&quot;"/>
          <p:cNvPicPr preferRelativeResize="0"/>
          <p:nvPr/>
        </p:nvPicPr>
        <p:blipFill>
          <a:blip r:embed="rId3">
            <a:alphaModFix/>
          </a:blip>
          <a:stretch>
            <a:fillRect/>
          </a:stretch>
        </p:blipFill>
        <p:spPr>
          <a:xfrm>
            <a:off x="5693049" y="207100"/>
            <a:ext cx="3214825" cy="4749850"/>
          </a:xfrm>
          <a:prstGeom prst="rect">
            <a:avLst/>
          </a:prstGeom>
          <a:noFill/>
          <a:ln w="28575" cap="flat" cmpd="sng">
            <a:solidFill>
              <a:schemeClr val="accent4"/>
            </a:solidFill>
            <a:prstDash val="solid"/>
            <a:round/>
            <a:headEnd type="none" w="sm" len="sm"/>
            <a:tailEnd type="none" w="sm" len="sm"/>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3" name="Google Shape;203;p25">
            <a:extLst>
              <a:ext uri="{C183D7F6-B498-43B3-948B-1728B52AA6E4}">
                <adec:decorative xmlns:adec="http://schemas.microsoft.com/office/drawing/2017/decorative" val="1"/>
              </a:ext>
            </a:extLst>
          </p:cNvPr>
          <p:cNvSpPr/>
          <p:nvPr/>
        </p:nvSpPr>
        <p:spPr>
          <a:xfrm>
            <a:off x="0" y="10275"/>
            <a:ext cx="9143875" cy="5143500"/>
          </a:xfrm>
          <a:prstGeom prst="rect">
            <a:avLst/>
          </a:prstGeom>
          <a:noFill/>
          <a:ln w="2857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dirty="0">
              <a:latin typeface="Playfair Display"/>
              <a:ea typeface="Playfair Display"/>
              <a:cs typeface="Playfair Display"/>
              <a:sym typeface="Playfair Display"/>
            </a:endParaRPr>
          </a:p>
        </p:txBody>
      </p:sp>
      <p:sp>
        <p:nvSpPr>
          <p:cNvPr id="204" name="Google Shape;204;p25"/>
          <p:cNvSpPr txBox="1">
            <a:spLocks noGrp="1"/>
          </p:cNvSpPr>
          <p:nvPr>
            <p:ph type="title"/>
          </p:nvPr>
        </p:nvSpPr>
        <p:spPr>
          <a:xfrm>
            <a:off x="311700" y="445025"/>
            <a:ext cx="7488752"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en" dirty="0"/>
              <a:t>We Have a Deck on “How to Use…”</a:t>
            </a:r>
            <a:endParaRPr dirty="0"/>
          </a:p>
        </p:txBody>
      </p:sp>
      <p:pic>
        <p:nvPicPr>
          <p:cNvPr id="205" name="Google Shape;205;p25" descr="Screenshot of the &quot;How to Use the DDI Training Materials&quot; slide deck page in Zenodo - showing 400 views and 176 downloads"/>
          <p:cNvPicPr preferRelativeResize="0"/>
          <p:nvPr/>
        </p:nvPicPr>
        <p:blipFill>
          <a:blip r:embed="rId3">
            <a:alphaModFix/>
          </a:blip>
          <a:stretch>
            <a:fillRect/>
          </a:stretch>
        </p:blipFill>
        <p:spPr>
          <a:xfrm>
            <a:off x="827625" y="1159075"/>
            <a:ext cx="7488752" cy="3820976"/>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sp>
        <p:nvSpPr>
          <p:cNvPr id="211" name="Google Shape;211;p26"/>
          <p:cNvSpPr txBox="1">
            <a:spLocks noGrp="1"/>
          </p:cNvSpPr>
          <p:nvPr>
            <p:ph type="title"/>
          </p:nvPr>
        </p:nvSpPr>
        <p:spPr>
          <a:xfrm>
            <a:off x="311700" y="445025"/>
            <a:ext cx="538187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en" dirty="0"/>
              <a:t>Translated DDI Resources Available </a:t>
            </a:r>
            <a:endParaRPr dirty="0"/>
          </a:p>
        </p:txBody>
      </p:sp>
      <p:pic>
        <p:nvPicPr>
          <p:cNvPr id="213" name="Google Shape;213;p26" descr="Screenshot of decks available in Korean (3)"/>
          <p:cNvPicPr preferRelativeResize="0"/>
          <p:nvPr/>
        </p:nvPicPr>
        <p:blipFill>
          <a:blip r:embed="rId3">
            <a:alphaModFix/>
          </a:blip>
          <a:stretch>
            <a:fillRect/>
          </a:stretch>
        </p:blipFill>
        <p:spPr>
          <a:xfrm>
            <a:off x="153425" y="1221850"/>
            <a:ext cx="4341004" cy="3216125"/>
          </a:xfrm>
          <a:prstGeom prst="rect">
            <a:avLst/>
          </a:prstGeom>
          <a:noFill/>
          <a:ln w="28575" cap="flat" cmpd="sng">
            <a:solidFill>
              <a:schemeClr val="accent4"/>
            </a:solidFill>
            <a:prstDash val="solid"/>
            <a:round/>
            <a:headEnd type="none" w="sm" len="sm"/>
            <a:tailEnd type="none" w="sm" len="sm"/>
          </a:ln>
        </p:spPr>
      </p:pic>
      <p:pic>
        <p:nvPicPr>
          <p:cNvPr id="212" name="Google Shape;212;p26" descr="Screenshot of decks available in French (3)"/>
          <p:cNvPicPr preferRelativeResize="0"/>
          <p:nvPr/>
        </p:nvPicPr>
        <p:blipFill>
          <a:blip r:embed="rId4">
            <a:alphaModFix/>
          </a:blip>
          <a:stretch>
            <a:fillRect/>
          </a:stretch>
        </p:blipFill>
        <p:spPr>
          <a:xfrm>
            <a:off x="4365650" y="1821376"/>
            <a:ext cx="4607651" cy="3216124"/>
          </a:xfrm>
          <a:prstGeom prst="rect">
            <a:avLst/>
          </a:prstGeom>
          <a:noFill/>
          <a:ln w="28575" cap="flat" cmpd="sng">
            <a:solidFill>
              <a:srgbClr val="FF9900"/>
            </a:solidFill>
            <a:prstDash val="solid"/>
            <a:round/>
            <a:headEnd type="none" w="sm" len="sm"/>
            <a:tailEnd type="none" w="sm" len="sm"/>
          </a:ln>
        </p:spPr>
      </p:pic>
      <p:sp>
        <p:nvSpPr>
          <p:cNvPr id="210" name="Google Shape;210;p26">
            <a:extLst>
              <a:ext uri="{C183D7F6-B498-43B3-948B-1728B52AA6E4}">
                <adec:decorative xmlns:adec="http://schemas.microsoft.com/office/drawing/2017/decorative" val="1"/>
              </a:ext>
            </a:extLst>
          </p:cNvPr>
          <p:cNvSpPr/>
          <p:nvPr/>
        </p:nvSpPr>
        <p:spPr>
          <a:xfrm>
            <a:off x="0" y="10275"/>
            <a:ext cx="9143875" cy="5143500"/>
          </a:xfrm>
          <a:prstGeom prst="rect">
            <a:avLst/>
          </a:prstGeom>
          <a:noFill/>
          <a:ln w="2857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dirty="0">
              <a:latin typeface="Playfair Display"/>
              <a:ea typeface="Playfair Display"/>
              <a:cs typeface="Playfair Display"/>
              <a:sym typeface="Playfair Display"/>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sp>
        <p:nvSpPr>
          <p:cNvPr id="218" name="Google Shape;218;p27">
            <a:extLst>
              <a:ext uri="{C183D7F6-B498-43B3-948B-1728B52AA6E4}">
                <adec:decorative xmlns:adec="http://schemas.microsoft.com/office/drawing/2017/decorative" val="1"/>
              </a:ext>
            </a:extLst>
          </p:cNvPr>
          <p:cNvSpPr/>
          <p:nvPr/>
        </p:nvSpPr>
        <p:spPr>
          <a:xfrm>
            <a:off x="0" y="10275"/>
            <a:ext cx="9143875" cy="5143500"/>
          </a:xfrm>
          <a:prstGeom prst="rect">
            <a:avLst/>
          </a:prstGeom>
          <a:noFill/>
          <a:ln w="2857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dirty="0">
              <a:latin typeface="Playfair Display"/>
              <a:ea typeface="Playfair Display"/>
              <a:cs typeface="Playfair Display"/>
              <a:sym typeface="Playfair Display"/>
            </a:endParaRPr>
          </a:p>
        </p:txBody>
      </p:sp>
      <p:sp>
        <p:nvSpPr>
          <p:cNvPr id="219" name="Google Shape;219;p27"/>
          <p:cNvSpPr txBox="1">
            <a:spLocks noGrp="1"/>
          </p:cNvSpPr>
          <p:nvPr>
            <p:ph type="title"/>
          </p:nvPr>
        </p:nvSpPr>
        <p:spPr>
          <a:xfrm>
            <a:off x="311699" y="445025"/>
            <a:ext cx="7640809"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en" dirty="0"/>
              <a:t>How are New Training Decks Added?</a:t>
            </a:r>
            <a:endParaRPr dirty="0"/>
          </a:p>
        </p:txBody>
      </p:sp>
      <p:sp>
        <p:nvSpPr>
          <p:cNvPr id="220" name="Google Shape;220;p27"/>
          <p:cNvSpPr txBox="1">
            <a:spLocks noGrp="1"/>
          </p:cNvSpPr>
          <p:nvPr>
            <p:ph type="body" idx="1"/>
          </p:nvPr>
        </p:nvSpPr>
        <p:spPr>
          <a:xfrm>
            <a:off x="207819" y="1234075"/>
            <a:ext cx="8865506" cy="3822834"/>
          </a:xfrm>
          <a:prstGeom prst="rect">
            <a:avLst/>
          </a:prstGeom>
        </p:spPr>
        <p:txBody>
          <a:bodyPr spcFirstLastPara="1" wrap="square" lIns="91425" tIns="91425" rIns="91425" bIns="91425" anchor="t" anchorCtr="0">
            <a:noAutofit/>
          </a:bodyPr>
          <a:lstStyle/>
          <a:p>
            <a:pPr marL="0" lvl="0" indent="0" algn="l" rtl="0">
              <a:lnSpc>
                <a:spcPct val="95000"/>
              </a:lnSpc>
              <a:spcBef>
                <a:spcPts val="0"/>
              </a:spcBef>
              <a:spcAft>
                <a:spcPts val="1200"/>
              </a:spcAft>
              <a:buNone/>
            </a:pPr>
            <a:r>
              <a:rPr lang="en" sz="1654" dirty="0">
                <a:latin typeface="Tahoma"/>
                <a:ea typeface="Tahoma"/>
                <a:cs typeface="Tahoma"/>
                <a:sym typeface="Tahoma"/>
              </a:rPr>
              <a:t>The slide deck topics are decided by the goals in the Strategic Mission and created by TG members sometimes from scratch, sometimes using content from past trainings or other resources.</a:t>
            </a:r>
            <a:endParaRPr sz="1654" dirty="0">
              <a:latin typeface="Tahoma"/>
              <a:ea typeface="Tahoma"/>
              <a:cs typeface="Tahoma"/>
              <a:sym typeface="Tahoma"/>
            </a:endParaRPr>
          </a:p>
        </p:txBody>
      </p:sp>
      <p:sp>
        <p:nvSpPr>
          <p:cNvPr id="221" name="Google Shape;221;p27">
            <a:extLst>
              <a:ext uri="{C183D7F6-B498-43B3-948B-1728B52AA6E4}">
                <adec:decorative xmlns:adec="http://schemas.microsoft.com/office/drawing/2017/decorative" val="1"/>
              </a:ext>
            </a:extLst>
          </p:cNvPr>
          <p:cNvSpPr/>
          <p:nvPr/>
        </p:nvSpPr>
        <p:spPr>
          <a:xfrm>
            <a:off x="1925213" y="2248113"/>
            <a:ext cx="594300" cy="36900"/>
          </a:xfrm>
          <a:prstGeom prst="roundRect">
            <a:avLst>
              <a:gd name="adj" fmla="val 0"/>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nvGrpSpPr>
          <p:cNvPr id="222" name="Google Shape;222;p27">
            <a:extLst>
              <a:ext uri="{C183D7F6-B498-43B3-948B-1728B52AA6E4}">
                <adec:decorative xmlns:adec="http://schemas.microsoft.com/office/drawing/2017/decorative" val="1"/>
              </a:ext>
            </a:extLst>
          </p:cNvPr>
          <p:cNvGrpSpPr/>
          <p:nvPr/>
        </p:nvGrpSpPr>
        <p:grpSpPr>
          <a:xfrm>
            <a:off x="571500" y="2105055"/>
            <a:ext cx="1456299" cy="1750070"/>
            <a:chOff x="571546" y="2105048"/>
            <a:chExt cx="1755000" cy="1750070"/>
          </a:xfrm>
        </p:grpSpPr>
        <p:sp>
          <p:nvSpPr>
            <p:cNvPr id="223" name="Google Shape;223;p27"/>
            <p:cNvSpPr/>
            <p:nvPr/>
          </p:nvSpPr>
          <p:spPr>
            <a:xfrm>
              <a:off x="1151887" y="2105048"/>
              <a:ext cx="495600" cy="446400"/>
            </a:xfrm>
            <a:prstGeom prst="ellipse">
              <a:avLst/>
            </a:prstGeom>
            <a:solidFill>
              <a:schemeClr val="dk1"/>
            </a:solidFill>
            <a:ln w="38100"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4" name="Google Shape;224;p27"/>
            <p:cNvSpPr txBox="1"/>
            <p:nvPr/>
          </p:nvSpPr>
          <p:spPr>
            <a:xfrm>
              <a:off x="594488" y="2660925"/>
              <a:ext cx="1709100" cy="446400"/>
            </a:xfrm>
            <a:prstGeom prst="rect">
              <a:avLst/>
            </a:prstGeom>
            <a:noFill/>
            <a:ln w="9525" cap="flat" cmpd="sng">
              <a:solidFill>
                <a:schemeClr val="accent4"/>
              </a:solidFill>
              <a:prstDash val="solid"/>
              <a:round/>
              <a:headEnd type="none" w="sm" len="sm"/>
              <a:tailEnd type="none" w="sm" len="sm"/>
            </a:ln>
          </p:spPr>
          <p:txBody>
            <a:bodyPr spcFirstLastPara="1" wrap="square" lIns="91425" tIns="91425" rIns="91425" bIns="91425" anchor="b" anchorCtr="0">
              <a:noAutofit/>
            </a:bodyPr>
            <a:lstStyle/>
            <a:p>
              <a:pPr marL="0" lvl="0" indent="0" algn="ctr" rtl="0">
                <a:lnSpc>
                  <a:spcPct val="115000"/>
                </a:lnSpc>
                <a:spcBef>
                  <a:spcPts val="0"/>
                </a:spcBef>
                <a:spcAft>
                  <a:spcPts val="0"/>
                </a:spcAft>
                <a:buNone/>
              </a:pPr>
              <a:r>
                <a:rPr lang="en" sz="1000" b="1">
                  <a:solidFill>
                    <a:schemeClr val="dk2"/>
                  </a:solidFill>
                  <a:latin typeface="Roboto"/>
                  <a:ea typeface="Roboto"/>
                  <a:cs typeface="Roboto"/>
                  <a:sym typeface="Roboto"/>
                </a:rPr>
                <a:t>Slide Deck Creation</a:t>
              </a:r>
              <a:endParaRPr sz="1000" b="1" dirty="0">
                <a:solidFill>
                  <a:schemeClr val="dk2"/>
                </a:solidFill>
                <a:latin typeface="Roboto"/>
                <a:ea typeface="Roboto"/>
                <a:cs typeface="Roboto"/>
                <a:sym typeface="Roboto"/>
              </a:endParaRPr>
            </a:p>
          </p:txBody>
        </p:sp>
        <p:sp>
          <p:nvSpPr>
            <p:cNvPr id="225" name="Google Shape;225;p27"/>
            <p:cNvSpPr txBox="1"/>
            <p:nvPr/>
          </p:nvSpPr>
          <p:spPr>
            <a:xfrm>
              <a:off x="571546" y="3117718"/>
              <a:ext cx="1755000" cy="737400"/>
            </a:xfrm>
            <a:prstGeom prst="rect">
              <a:avLst/>
            </a:prstGeom>
            <a:noFill/>
            <a:ln w="9525" cap="flat" cmpd="sng">
              <a:solidFill>
                <a:schemeClr val="accent4"/>
              </a:solidFill>
              <a:prstDash val="solid"/>
              <a:round/>
              <a:headEnd type="none" w="sm" len="sm"/>
              <a:tailEnd type="none" w="sm" len="sm"/>
            </a:ln>
          </p:spPr>
          <p:txBody>
            <a:bodyPr spcFirstLastPara="1" wrap="square" lIns="91425" tIns="91425" rIns="91425" bIns="91425" anchor="t" anchorCtr="0">
              <a:noAutofit/>
            </a:bodyPr>
            <a:lstStyle/>
            <a:p>
              <a:pPr marL="0" lvl="0" indent="0" algn="ctr" rtl="0">
                <a:lnSpc>
                  <a:spcPct val="115000"/>
                </a:lnSpc>
                <a:spcBef>
                  <a:spcPts val="0"/>
                </a:spcBef>
                <a:spcAft>
                  <a:spcPts val="1600"/>
                </a:spcAft>
                <a:buNone/>
              </a:pPr>
              <a:r>
                <a:rPr lang="en" sz="800" dirty="0">
                  <a:solidFill>
                    <a:schemeClr val="dk2"/>
                  </a:solidFill>
                  <a:latin typeface="Roboto"/>
                  <a:ea typeface="Roboto"/>
                  <a:cs typeface="Roboto"/>
                  <a:sym typeface="Roboto"/>
                </a:rPr>
                <a:t>Existing content is searched and experts’ opinion is solicited; first draft is created</a:t>
              </a:r>
              <a:endParaRPr sz="800" dirty="0">
                <a:solidFill>
                  <a:schemeClr val="dk2"/>
                </a:solidFill>
                <a:latin typeface="Roboto"/>
                <a:ea typeface="Roboto"/>
                <a:cs typeface="Roboto"/>
                <a:sym typeface="Roboto"/>
              </a:endParaRPr>
            </a:p>
          </p:txBody>
        </p:sp>
      </p:grpSp>
      <p:grpSp>
        <p:nvGrpSpPr>
          <p:cNvPr id="226" name="Google Shape;226;p27">
            <a:extLst>
              <a:ext uri="{C183D7F6-B498-43B3-948B-1728B52AA6E4}">
                <adec:decorative xmlns:adec="http://schemas.microsoft.com/office/drawing/2017/decorative" val="1"/>
              </a:ext>
            </a:extLst>
          </p:cNvPr>
          <p:cNvGrpSpPr/>
          <p:nvPr/>
        </p:nvGrpSpPr>
        <p:grpSpPr>
          <a:xfrm>
            <a:off x="2243481" y="2660930"/>
            <a:ext cx="1481792" cy="1194202"/>
            <a:chOff x="2699423" y="2660925"/>
            <a:chExt cx="1709103" cy="1194202"/>
          </a:xfrm>
        </p:grpSpPr>
        <p:sp>
          <p:nvSpPr>
            <p:cNvPr id="227" name="Google Shape;227;p27"/>
            <p:cNvSpPr txBox="1"/>
            <p:nvPr/>
          </p:nvSpPr>
          <p:spPr>
            <a:xfrm>
              <a:off x="2699425" y="2660925"/>
              <a:ext cx="1709100" cy="446400"/>
            </a:xfrm>
            <a:prstGeom prst="rect">
              <a:avLst/>
            </a:prstGeom>
            <a:noFill/>
            <a:ln w="9525" cap="flat" cmpd="sng">
              <a:solidFill>
                <a:schemeClr val="accent4"/>
              </a:solidFill>
              <a:prstDash val="solid"/>
              <a:round/>
              <a:headEnd type="none" w="sm" len="sm"/>
              <a:tailEnd type="none" w="sm" len="sm"/>
            </a:ln>
          </p:spPr>
          <p:txBody>
            <a:bodyPr spcFirstLastPara="1" wrap="square" lIns="91425" tIns="91425" rIns="91425" bIns="91425" anchor="b" anchorCtr="0">
              <a:noAutofit/>
            </a:bodyPr>
            <a:lstStyle/>
            <a:p>
              <a:pPr marL="0" lvl="0" indent="0" algn="ctr" rtl="0">
                <a:lnSpc>
                  <a:spcPct val="115000"/>
                </a:lnSpc>
                <a:spcBef>
                  <a:spcPts val="0"/>
                </a:spcBef>
                <a:spcAft>
                  <a:spcPts val="0"/>
                </a:spcAft>
                <a:buNone/>
              </a:pPr>
              <a:r>
                <a:rPr lang="en" sz="1000" b="1">
                  <a:solidFill>
                    <a:schemeClr val="dk2"/>
                  </a:solidFill>
                  <a:latin typeface="Roboto"/>
                  <a:ea typeface="Roboto"/>
                  <a:cs typeface="Roboto"/>
                  <a:sym typeface="Roboto"/>
                </a:rPr>
                <a:t>TWG Open Review</a:t>
              </a:r>
              <a:endParaRPr sz="1000" b="1" dirty="0">
                <a:solidFill>
                  <a:schemeClr val="dk2"/>
                </a:solidFill>
                <a:latin typeface="Roboto"/>
                <a:ea typeface="Roboto"/>
                <a:cs typeface="Roboto"/>
                <a:sym typeface="Roboto"/>
              </a:endParaRPr>
            </a:p>
          </p:txBody>
        </p:sp>
        <p:sp>
          <p:nvSpPr>
            <p:cNvPr id="228" name="Google Shape;228;p27"/>
            <p:cNvSpPr txBox="1"/>
            <p:nvPr/>
          </p:nvSpPr>
          <p:spPr>
            <a:xfrm>
              <a:off x="2699423" y="3117727"/>
              <a:ext cx="1709100" cy="737400"/>
            </a:xfrm>
            <a:prstGeom prst="rect">
              <a:avLst/>
            </a:prstGeom>
            <a:noFill/>
            <a:ln w="9525" cap="flat" cmpd="sng">
              <a:solidFill>
                <a:schemeClr val="accent4"/>
              </a:solidFill>
              <a:prstDash val="solid"/>
              <a:round/>
              <a:headEnd type="none" w="sm" len="sm"/>
              <a:tailEnd type="none" w="sm" len="sm"/>
            </a:ln>
          </p:spPr>
          <p:txBody>
            <a:bodyPr spcFirstLastPara="1" wrap="square" lIns="91425" tIns="91425" rIns="91425" bIns="91425" anchor="t" anchorCtr="0">
              <a:noAutofit/>
            </a:bodyPr>
            <a:lstStyle/>
            <a:p>
              <a:pPr marL="0" lvl="0" indent="0" algn="ctr" rtl="0">
                <a:lnSpc>
                  <a:spcPct val="115000"/>
                </a:lnSpc>
                <a:spcBef>
                  <a:spcPts val="0"/>
                </a:spcBef>
                <a:spcAft>
                  <a:spcPts val="1600"/>
                </a:spcAft>
                <a:buNone/>
              </a:pPr>
              <a:r>
                <a:rPr lang="en" sz="800">
                  <a:solidFill>
                    <a:schemeClr val="dk2"/>
                  </a:solidFill>
                  <a:latin typeface="Roboto"/>
                  <a:ea typeface="Roboto"/>
                  <a:cs typeface="Roboto"/>
                  <a:sym typeface="Roboto"/>
                </a:rPr>
                <a:t>Members of the working group review the draft, proposing edits and providing comments</a:t>
              </a:r>
              <a:endParaRPr sz="800" dirty="0">
                <a:solidFill>
                  <a:schemeClr val="dk2"/>
                </a:solidFill>
                <a:latin typeface="Roboto"/>
                <a:ea typeface="Roboto"/>
                <a:cs typeface="Roboto"/>
                <a:sym typeface="Roboto"/>
              </a:endParaRPr>
            </a:p>
          </p:txBody>
        </p:sp>
      </p:grpSp>
      <p:grpSp>
        <p:nvGrpSpPr>
          <p:cNvPr id="229" name="Google Shape;229;p27">
            <a:extLst>
              <a:ext uri="{C183D7F6-B498-43B3-948B-1728B52AA6E4}">
                <adec:decorative xmlns:adec="http://schemas.microsoft.com/office/drawing/2017/decorative" val="1"/>
              </a:ext>
            </a:extLst>
          </p:cNvPr>
          <p:cNvGrpSpPr/>
          <p:nvPr/>
        </p:nvGrpSpPr>
        <p:grpSpPr>
          <a:xfrm>
            <a:off x="3991962" y="2660925"/>
            <a:ext cx="1405397" cy="1194200"/>
            <a:chOff x="4781408" y="2660925"/>
            <a:chExt cx="1709106" cy="1194200"/>
          </a:xfrm>
        </p:grpSpPr>
        <p:sp>
          <p:nvSpPr>
            <p:cNvPr id="230" name="Google Shape;230;p27"/>
            <p:cNvSpPr txBox="1"/>
            <p:nvPr/>
          </p:nvSpPr>
          <p:spPr>
            <a:xfrm>
              <a:off x="4781413" y="2660925"/>
              <a:ext cx="1709100" cy="446400"/>
            </a:xfrm>
            <a:prstGeom prst="rect">
              <a:avLst/>
            </a:prstGeom>
            <a:noFill/>
            <a:ln w="9525" cap="flat" cmpd="sng">
              <a:solidFill>
                <a:schemeClr val="accent4"/>
              </a:solidFill>
              <a:prstDash val="solid"/>
              <a:round/>
              <a:headEnd type="none" w="sm" len="sm"/>
              <a:tailEnd type="none" w="sm" len="sm"/>
            </a:ln>
          </p:spPr>
          <p:txBody>
            <a:bodyPr spcFirstLastPara="1" wrap="square" lIns="91425" tIns="91425" rIns="91425" bIns="91425" anchor="b" anchorCtr="0">
              <a:noAutofit/>
            </a:bodyPr>
            <a:lstStyle/>
            <a:p>
              <a:pPr marL="0" lvl="0" indent="0" algn="ctr" rtl="0">
                <a:lnSpc>
                  <a:spcPct val="115000"/>
                </a:lnSpc>
                <a:spcBef>
                  <a:spcPts val="0"/>
                </a:spcBef>
                <a:spcAft>
                  <a:spcPts val="0"/>
                </a:spcAft>
                <a:buNone/>
              </a:pPr>
              <a:r>
                <a:rPr lang="en" sz="1000" b="1">
                  <a:solidFill>
                    <a:schemeClr val="dk2"/>
                  </a:solidFill>
                  <a:latin typeface="Roboto"/>
                  <a:ea typeface="Roboto"/>
                  <a:cs typeface="Roboto"/>
                  <a:sym typeface="Roboto"/>
                </a:rPr>
                <a:t>Edits</a:t>
              </a:r>
              <a:endParaRPr sz="1000" b="1" dirty="0">
                <a:solidFill>
                  <a:schemeClr val="dk2"/>
                </a:solidFill>
                <a:latin typeface="Roboto"/>
                <a:ea typeface="Roboto"/>
                <a:cs typeface="Roboto"/>
                <a:sym typeface="Roboto"/>
              </a:endParaRPr>
            </a:p>
          </p:txBody>
        </p:sp>
        <p:sp>
          <p:nvSpPr>
            <p:cNvPr id="231" name="Google Shape;231;p27"/>
            <p:cNvSpPr txBox="1"/>
            <p:nvPr/>
          </p:nvSpPr>
          <p:spPr>
            <a:xfrm>
              <a:off x="4781408" y="3117725"/>
              <a:ext cx="1709100" cy="737400"/>
            </a:xfrm>
            <a:prstGeom prst="rect">
              <a:avLst/>
            </a:prstGeom>
            <a:noFill/>
            <a:ln w="9525" cap="flat" cmpd="sng">
              <a:solidFill>
                <a:schemeClr val="accent4"/>
              </a:solidFill>
              <a:prstDash val="solid"/>
              <a:round/>
              <a:headEnd type="none" w="sm" len="sm"/>
              <a:tailEnd type="none" w="sm" len="sm"/>
            </a:ln>
          </p:spPr>
          <p:txBody>
            <a:bodyPr spcFirstLastPara="1" wrap="square" lIns="91425" tIns="91425" rIns="91425" bIns="91425" anchor="t" anchorCtr="0">
              <a:noAutofit/>
            </a:bodyPr>
            <a:lstStyle/>
            <a:p>
              <a:pPr marL="0" lvl="0" indent="0" algn="ctr" rtl="0">
                <a:lnSpc>
                  <a:spcPct val="115000"/>
                </a:lnSpc>
                <a:spcBef>
                  <a:spcPts val="0"/>
                </a:spcBef>
                <a:spcAft>
                  <a:spcPts val="1600"/>
                </a:spcAft>
                <a:buNone/>
              </a:pPr>
              <a:r>
                <a:rPr lang="en" sz="800">
                  <a:solidFill>
                    <a:schemeClr val="dk2"/>
                  </a:solidFill>
                  <a:latin typeface="Roboto"/>
                  <a:ea typeface="Roboto"/>
                  <a:cs typeface="Roboto"/>
                  <a:sym typeface="Roboto"/>
                </a:rPr>
                <a:t>Edits and comments are reviewed and implemented to the draft</a:t>
              </a:r>
              <a:endParaRPr sz="800" dirty="0">
                <a:solidFill>
                  <a:schemeClr val="dk2"/>
                </a:solidFill>
                <a:latin typeface="Roboto"/>
                <a:ea typeface="Roboto"/>
                <a:cs typeface="Roboto"/>
                <a:sym typeface="Roboto"/>
              </a:endParaRPr>
            </a:p>
          </p:txBody>
        </p:sp>
      </p:grpSp>
      <p:grpSp>
        <p:nvGrpSpPr>
          <p:cNvPr id="232" name="Google Shape;232;p27">
            <a:extLst>
              <a:ext uri="{C183D7F6-B498-43B3-948B-1728B52AA6E4}">
                <adec:decorative xmlns:adec="http://schemas.microsoft.com/office/drawing/2017/decorative" val="1"/>
              </a:ext>
            </a:extLst>
          </p:cNvPr>
          <p:cNvGrpSpPr/>
          <p:nvPr/>
        </p:nvGrpSpPr>
        <p:grpSpPr>
          <a:xfrm>
            <a:off x="5664047" y="2660930"/>
            <a:ext cx="1234143" cy="1194202"/>
            <a:chOff x="6863386" y="2660925"/>
            <a:chExt cx="1709102" cy="1194202"/>
          </a:xfrm>
        </p:grpSpPr>
        <p:sp>
          <p:nvSpPr>
            <p:cNvPr id="233" name="Google Shape;233;p27"/>
            <p:cNvSpPr txBox="1"/>
            <p:nvPr/>
          </p:nvSpPr>
          <p:spPr>
            <a:xfrm>
              <a:off x="6863388" y="2660925"/>
              <a:ext cx="1709100" cy="446400"/>
            </a:xfrm>
            <a:prstGeom prst="rect">
              <a:avLst/>
            </a:prstGeom>
            <a:noFill/>
            <a:ln w="9525" cap="flat" cmpd="sng">
              <a:solidFill>
                <a:schemeClr val="accent4"/>
              </a:solidFill>
              <a:prstDash val="solid"/>
              <a:round/>
              <a:headEnd type="none" w="sm" len="sm"/>
              <a:tailEnd type="none" w="sm" len="sm"/>
            </a:ln>
          </p:spPr>
          <p:txBody>
            <a:bodyPr spcFirstLastPara="1" wrap="square" lIns="91425" tIns="91425" rIns="91425" bIns="91425" anchor="b" anchorCtr="0">
              <a:noAutofit/>
            </a:bodyPr>
            <a:lstStyle/>
            <a:p>
              <a:pPr marL="0" lvl="0" indent="0" algn="ctr" rtl="0">
                <a:lnSpc>
                  <a:spcPct val="115000"/>
                </a:lnSpc>
                <a:spcBef>
                  <a:spcPts val="0"/>
                </a:spcBef>
                <a:spcAft>
                  <a:spcPts val="0"/>
                </a:spcAft>
                <a:buNone/>
              </a:pPr>
              <a:r>
                <a:rPr lang="en" sz="1000" b="1">
                  <a:solidFill>
                    <a:schemeClr val="dk2"/>
                  </a:solidFill>
                  <a:latin typeface="Roboto"/>
                  <a:ea typeface="Roboto"/>
                  <a:cs typeface="Roboto"/>
                  <a:sym typeface="Roboto"/>
                </a:rPr>
                <a:t>Scientific Board Review</a:t>
              </a:r>
              <a:endParaRPr sz="1000" b="1" dirty="0">
                <a:solidFill>
                  <a:schemeClr val="dk2"/>
                </a:solidFill>
                <a:latin typeface="Roboto"/>
                <a:ea typeface="Roboto"/>
                <a:cs typeface="Roboto"/>
                <a:sym typeface="Roboto"/>
              </a:endParaRPr>
            </a:p>
          </p:txBody>
        </p:sp>
        <p:sp>
          <p:nvSpPr>
            <p:cNvPr id="234" name="Google Shape;234;p27"/>
            <p:cNvSpPr txBox="1"/>
            <p:nvPr/>
          </p:nvSpPr>
          <p:spPr>
            <a:xfrm>
              <a:off x="6863386" y="3117727"/>
              <a:ext cx="1709100" cy="737400"/>
            </a:xfrm>
            <a:prstGeom prst="rect">
              <a:avLst/>
            </a:prstGeom>
            <a:noFill/>
            <a:ln w="9525" cap="flat" cmpd="sng">
              <a:solidFill>
                <a:schemeClr val="accent4"/>
              </a:solidFill>
              <a:prstDash val="solid"/>
              <a:round/>
              <a:headEnd type="none" w="sm" len="sm"/>
              <a:tailEnd type="none" w="sm" len="sm"/>
            </a:ln>
          </p:spPr>
          <p:txBody>
            <a:bodyPr spcFirstLastPara="1" wrap="square" lIns="91425" tIns="91425" rIns="91425" bIns="91425" anchor="t" anchorCtr="0">
              <a:noAutofit/>
            </a:bodyPr>
            <a:lstStyle/>
            <a:p>
              <a:pPr marL="0" lvl="0" indent="0" algn="ctr" rtl="0">
                <a:lnSpc>
                  <a:spcPct val="115000"/>
                </a:lnSpc>
                <a:spcBef>
                  <a:spcPts val="0"/>
                </a:spcBef>
                <a:spcAft>
                  <a:spcPts val="1600"/>
                </a:spcAft>
                <a:buNone/>
              </a:pPr>
              <a:r>
                <a:rPr lang="en" sz="800">
                  <a:solidFill>
                    <a:schemeClr val="dk2"/>
                  </a:solidFill>
                  <a:latin typeface="Roboto"/>
                  <a:ea typeface="Roboto"/>
                  <a:cs typeface="Roboto"/>
                  <a:sym typeface="Roboto"/>
                </a:rPr>
                <a:t>Draft is reviewed; additional edits may be applied following review</a:t>
              </a:r>
              <a:endParaRPr sz="800" dirty="0">
                <a:solidFill>
                  <a:schemeClr val="dk2"/>
                </a:solidFill>
                <a:latin typeface="Roboto"/>
                <a:ea typeface="Roboto"/>
                <a:cs typeface="Roboto"/>
                <a:sym typeface="Roboto"/>
              </a:endParaRPr>
            </a:p>
          </p:txBody>
        </p:sp>
      </p:grpSp>
      <p:sp>
        <p:nvSpPr>
          <p:cNvPr id="235" name="Google Shape;235;p27">
            <a:extLst>
              <a:ext uri="{C183D7F6-B498-43B3-948B-1728B52AA6E4}">
                <adec:decorative xmlns:adec="http://schemas.microsoft.com/office/drawing/2017/decorative" val="1"/>
              </a:ext>
            </a:extLst>
          </p:cNvPr>
          <p:cNvSpPr/>
          <p:nvPr/>
        </p:nvSpPr>
        <p:spPr>
          <a:xfrm>
            <a:off x="3541675" y="2248113"/>
            <a:ext cx="594300" cy="36900"/>
          </a:xfrm>
          <a:prstGeom prst="roundRect">
            <a:avLst>
              <a:gd name="adj" fmla="val 50000"/>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6" name="Google Shape;236;p27">
            <a:extLst>
              <a:ext uri="{C183D7F6-B498-43B3-948B-1728B52AA6E4}">
                <adec:decorative xmlns:adec="http://schemas.microsoft.com/office/drawing/2017/decorative" val="1"/>
              </a:ext>
            </a:extLst>
          </p:cNvPr>
          <p:cNvSpPr/>
          <p:nvPr/>
        </p:nvSpPr>
        <p:spPr>
          <a:xfrm>
            <a:off x="5158125" y="2248113"/>
            <a:ext cx="594300" cy="36900"/>
          </a:xfrm>
          <a:prstGeom prst="roundRect">
            <a:avLst>
              <a:gd name="adj" fmla="val 50000"/>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7" name="Google Shape;237;p27">
            <a:extLst>
              <a:ext uri="{C183D7F6-B498-43B3-948B-1728B52AA6E4}">
                <adec:decorative xmlns:adec="http://schemas.microsoft.com/office/drawing/2017/decorative" val="1"/>
              </a:ext>
            </a:extLst>
          </p:cNvPr>
          <p:cNvSpPr/>
          <p:nvPr/>
        </p:nvSpPr>
        <p:spPr>
          <a:xfrm>
            <a:off x="2759375" y="2105050"/>
            <a:ext cx="450000" cy="446400"/>
          </a:xfrm>
          <a:prstGeom prst="ellipse">
            <a:avLst/>
          </a:prstGeom>
          <a:solidFill>
            <a:schemeClr val="dk1"/>
          </a:solidFill>
          <a:ln w="38100"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8" name="Google Shape;238;p27">
            <a:extLst>
              <a:ext uri="{C183D7F6-B498-43B3-948B-1728B52AA6E4}">
                <adec:decorative xmlns:adec="http://schemas.microsoft.com/office/drawing/2017/decorative" val="1"/>
              </a:ext>
            </a:extLst>
          </p:cNvPr>
          <p:cNvSpPr/>
          <p:nvPr/>
        </p:nvSpPr>
        <p:spPr>
          <a:xfrm>
            <a:off x="4422050" y="2105050"/>
            <a:ext cx="450000" cy="446400"/>
          </a:xfrm>
          <a:prstGeom prst="ellipse">
            <a:avLst/>
          </a:prstGeom>
          <a:solidFill>
            <a:schemeClr val="dk1"/>
          </a:solidFill>
          <a:ln w="38100"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9" name="Google Shape;239;p27">
            <a:extLst>
              <a:ext uri="{C183D7F6-B498-43B3-948B-1728B52AA6E4}">
                <adec:decorative xmlns:adec="http://schemas.microsoft.com/office/drawing/2017/decorative" val="1"/>
              </a:ext>
            </a:extLst>
          </p:cNvPr>
          <p:cNvSpPr/>
          <p:nvPr/>
        </p:nvSpPr>
        <p:spPr>
          <a:xfrm>
            <a:off x="6056125" y="2043375"/>
            <a:ext cx="450000" cy="446400"/>
          </a:xfrm>
          <a:prstGeom prst="ellipse">
            <a:avLst/>
          </a:prstGeom>
          <a:solidFill>
            <a:schemeClr val="dk1"/>
          </a:solidFill>
          <a:ln w="38100"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40" name="Google Shape;240;p27">
            <a:extLst>
              <a:ext uri="{C183D7F6-B498-43B3-948B-1728B52AA6E4}">
                <adec:decorative xmlns:adec="http://schemas.microsoft.com/office/drawing/2017/decorative" val="1"/>
              </a:ext>
            </a:extLst>
          </p:cNvPr>
          <p:cNvSpPr/>
          <p:nvPr/>
        </p:nvSpPr>
        <p:spPr>
          <a:xfrm>
            <a:off x="6762263" y="2248116"/>
            <a:ext cx="594300" cy="36900"/>
          </a:xfrm>
          <a:prstGeom prst="roundRect">
            <a:avLst>
              <a:gd name="adj" fmla="val 50000"/>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41" name="Google Shape;241;p27">
            <a:extLst>
              <a:ext uri="{C183D7F6-B498-43B3-948B-1728B52AA6E4}">
                <adec:decorative xmlns:adec="http://schemas.microsoft.com/office/drawing/2017/decorative" val="1"/>
              </a:ext>
            </a:extLst>
          </p:cNvPr>
          <p:cNvSpPr/>
          <p:nvPr/>
        </p:nvSpPr>
        <p:spPr>
          <a:xfrm>
            <a:off x="7612700" y="2105050"/>
            <a:ext cx="450000" cy="446400"/>
          </a:xfrm>
          <a:prstGeom prst="ellipse">
            <a:avLst/>
          </a:prstGeom>
          <a:solidFill>
            <a:schemeClr val="dk1"/>
          </a:solidFill>
          <a:ln w="38100"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nvGrpSpPr>
          <p:cNvPr id="242" name="Google Shape;242;p27">
            <a:extLst>
              <a:ext uri="{C183D7F6-B498-43B3-948B-1728B52AA6E4}">
                <adec:decorative xmlns:adec="http://schemas.microsoft.com/office/drawing/2017/decorative" val="1"/>
              </a:ext>
            </a:extLst>
          </p:cNvPr>
          <p:cNvGrpSpPr/>
          <p:nvPr/>
        </p:nvGrpSpPr>
        <p:grpSpPr>
          <a:xfrm>
            <a:off x="7220622" y="2660930"/>
            <a:ext cx="1234143" cy="1194202"/>
            <a:chOff x="6863386" y="2660925"/>
            <a:chExt cx="1709102" cy="1194202"/>
          </a:xfrm>
        </p:grpSpPr>
        <p:sp>
          <p:nvSpPr>
            <p:cNvPr id="243" name="Google Shape;243;p27"/>
            <p:cNvSpPr txBox="1"/>
            <p:nvPr/>
          </p:nvSpPr>
          <p:spPr>
            <a:xfrm>
              <a:off x="6863388" y="2660925"/>
              <a:ext cx="1709100" cy="446400"/>
            </a:xfrm>
            <a:prstGeom prst="rect">
              <a:avLst/>
            </a:prstGeom>
            <a:noFill/>
            <a:ln w="9525" cap="flat" cmpd="sng">
              <a:solidFill>
                <a:schemeClr val="accent4"/>
              </a:solidFill>
              <a:prstDash val="solid"/>
              <a:round/>
              <a:headEnd type="none" w="sm" len="sm"/>
              <a:tailEnd type="none" w="sm" len="sm"/>
            </a:ln>
          </p:spPr>
          <p:txBody>
            <a:bodyPr spcFirstLastPara="1" wrap="square" lIns="91425" tIns="91425" rIns="91425" bIns="91425" anchor="b" anchorCtr="0">
              <a:noAutofit/>
            </a:bodyPr>
            <a:lstStyle/>
            <a:p>
              <a:pPr marL="0" lvl="0" indent="0" algn="l" rtl="0">
                <a:lnSpc>
                  <a:spcPct val="115000"/>
                </a:lnSpc>
                <a:spcBef>
                  <a:spcPts val="0"/>
                </a:spcBef>
                <a:spcAft>
                  <a:spcPts val="0"/>
                </a:spcAft>
                <a:buNone/>
              </a:pPr>
              <a:r>
                <a:rPr lang="en" sz="1000" b="1">
                  <a:solidFill>
                    <a:schemeClr val="dk2"/>
                  </a:solidFill>
                  <a:latin typeface="Roboto"/>
                  <a:ea typeface="Roboto"/>
                  <a:cs typeface="Roboto"/>
                  <a:sym typeface="Roboto"/>
                </a:rPr>
                <a:t>Publish to Zenodo</a:t>
              </a:r>
              <a:endParaRPr sz="1000" b="1" dirty="0">
                <a:solidFill>
                  <a:schemeClr val="dk2"/>
                </a:solidFill>
                <a:latin typeface="Roboto"/>
                <a:ea typeface="Roboto"/>
                <a:cs typeface="Roboto"/>
                <a:sym typeface="Roboto"/>
              </a:endParaRPr>
            </a:p>
          </p:txBody>
        </p:sp>
        <p:sp>
          <p:nvSpPr>
            <p:cNvPr id="244" name="Google Shape;244;p27"/>
            <p:cNvSpPr txBox="1"/>
            <p:nvPr/>
          </p:nvSpPr>
          <p:spPr>
            <a:xfrm>
              <a:off x="6863386" y="3117727"/>
              <a:ext cx="1709100" cy="737400"/>
            </a:xfrm>
            <a:prstGeom prst="rect">
              <a:avLst/>
            </a:prstGeom>
            <a:noFill/>
            <a:ln w="9525" cap="flat" cmpd="sng">
              <a:solidFill>
                <a:schemeClr val="accent4"/>
              </a:solidFill>
              <a:prstDash val="solid"/>
              <a:round/>
              <a:headEnd type="none" w="sm" len="sm"/>
              <a:tailEnd type="none" w="sm" len="sm"/>
            </a:ln>
          </p:spPr>
          <p:txBody>
            <a:bodyPr spcFirstLastPara="1" wrap="square" lIns="91425" tIns="91425" rIns="91425" bIns="91425" anchor="t" anchorCtr="0">
              <a:noAutofit/>
            </a:bodyPr>
            <a:lstStyle/>
            <a:p>
              <a:pPr marL="0" lvl="0" indent="0" algn="ctr" rtl="0">
                <a:lnSpc>
                  <a:spcPct val="115000"/>
                </a:lnSpc>
                <a:spcBef>
                  <a:spcPts val="0"/>
                </a:spcBef>
                <a:spcAft>
                  <a:spcPts val="1600"/>
                </a:spcAft>
                <a:buNone/>
              </a:pPr>
              <a:r>
                <a:rPr lang="en" sz="800">
                  <a:solidFill>
                    <a:schemeClr val="dk2"/>
                  </a:solidFill>
                  <a:latin typeface="Roboto"/>
                  <a:ea typeface="Roboto"/>
                  <a:cs typeface="Roboto"/>
                  <a:sym typeface="Roboto"/>
                </a:rPr>
                <a:t>Final draft is loaded to the Zenodo site</a:t>
              </a:r>
              <a:endParaRPr sz="800" dirty="0">
                <a:solidFill>
                  <a:schemeClr val="dk2"/>
                </a:solidFill>
                <a:latin typeface="Roboto"/>
                <a:ea typeface="Roboto"/>
                <a:cs typeface="Roboto"/>
                <a:sym typeface="Roboto"/>
              </a:endParaRPr>
            </a:p>
          </p:txBody>
        </p:sp>
      </p:gr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48"/>
        <p:cNvGrpSpPr/>
        <p:nvPr/>
      </p:nvGrpSpPr>
      <p:grpSpPr>
        <a:xfrm>
          <a:off x="0" y="0"/>
          <a:ext cx="0" cy="0"/>
          <a:chOff x="0" y="0"/>
          <a:chExt cx="0" cy="0"/>
        </a:xfrm>
      </p:grpSpPr>
      <p:sp>
        <p:nvSpPr>
          <p:cNvPr id="249" name="Google Shape;249;p28">
            <a:extLst>
              <a:ext uri="{C183D7F6-B498-43B3-948B-1728B52AA6E4}">
                <adec:decorative xmlns:adec="http://schemas.microsoft.com/office/drawing/2017/decorative" val="1"/>
              </a:ext>
            </a:extLst>
          </p:cNvPr>
          <p:cNvSpPr/>
          <p:nvPr/>
        </p:nvSpPr>
        <p:spPr>
          <a:xfrm>
            <a:off x="0" y="10275"/>
            <a:ext cx="9143875" cy="5143500"/>
          </a:xfrm>
          <a:prstGeom prst="rect">
            <a:avLst/>
          </a:prstGeom>
          <a:noFill/>
          <a:ln w="2857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dirty="0">
              <a:latin typeface="Playfair Display"/>
              <a:ea typeface="Playfair Display"/>
              <a:cs typeface="Playfair Display"/>
              <a:sym typeface="Playfair Display"/>
            </a:endParaRPr>
          </a:p>
        </p:txBody>
      </p:sp>
      <p:sp>
        <p:nvSpPr>
          <p:cNvPr id="250" name="Google Shape;250;p28"/>
          <p:cNvSpPr txBox="1">
            <a:spLocks noGrp="1"/>
          </p:cNvSpPr>
          <p:nvPr>
            <p:ph type="title"/>
          </p:nvPr>
        </p:nvSpPr>
        <p:spPr>
          <a:xfrm>
            <a:off x="311700" y="445025"/>
            <a:ext cx="8645264"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en" sz="2800" dirty="0"/>
              <a:t>Share Your DDI Resources with the DDI Community</a:t>
            </a:r>
            <a:endParaRPr sz="2800" dirty="0"/>
          </a:p>
        </p:txBody>
      </p:sp>
      <p:sp>
        <p:nvSpPr>
          <p:cNvPr id="251" name="Google Shape;251;p28"/>
          <p:cNvSpPr txBox="1">
            <a:spLocks noGrp="1"/>
          </p:cNvSpPr>
          <p:nvPr>
            <p:ph type="body" idx="1"/>
          </p:nvPr>
        </p:nvSpPr>
        <p:spPr>
          <a:xfrm>
            <a:off x="311700" y="1234075"/>
            <a:ext cx="8313900" cy="3517200"/>
          </a:xfrm>
          <a:prstGeom prst="rect">
            <a:avLst/>
          </a:prstGeom>
        </p:spPr>
        <p:txBody>
          <a:bodyPr spcFirstLastPara="1" wrap="square" lIns="91425" tIns="91425" rIns="91425" bIns="91425" anchor="t" anchorCtr="0">
            <a:normAutofit/>
          </a:bodyPr>
          <a:lstStyle/>
          <a:p>
            <a:pPr marL="457200" lvl="0" indent="-342900" algn="l" rtl="0">
              <a:lnSpc>
                <a:spcPct val="150000"/>
              </a:lnSpc>
              <a:spcBef>
                <a:spcPts val="0"/>
              </a:spcBef>
              <a:spcAft>
                <a:spcPts val="0"/>
              </a:spcAft>
              <a:buClr>
                <a:srgbClr val="000000"/>
              </a:buClr>
              <a:buSzPts val="1800"/>
              <a:buFont typeface="Tahoma"/>
              <a:buChar char="●"/>
            </a:pPr>
            <a:r>
              <a:rPr lang="en" b="1" u="sng" dirty="0">
                <a:solidFill>
                  <a:srgbClr val="000000"/>
                </a:solidFill>
                <a:latin typeface="Tahoma"/>
                <a:ea typeface="Tahoma"/>
                <a:cs typeface="Tahoma"/>
                <a:sym typeface="Tahoma"/>
                <a:hlinkClick r:id="rId3">
                  <a:extLst>
                    <a:ext uri="{A12FA001-AC4F-418D-AE19-62706E023703}">
                      <ahyp:hlinkClr xmlns:ahyp="http://schemas.microsoft.com/office/drawing/2018/hyperlinkcolor" val="tx"/>
                    </a:ext>
                  </a:extLst>
                </a:hlinkClick>
              </a:rPr>
              <a:t>https://zenodo.org/communities/ddi-train/about</a:t>
            </a:r>
            <a:r>
              <a:rPr lang="en" b="1" dirty="0">
                <a:solidFill>
                  <a:srgbClr val="000000"/>
                </a:solidFill>
                <a:latin typeface="Tahoma"/>
                <a:ea typeface="Tahoma"/>
                <a:cs typeface="Tahoma"/>
                <a:sym typeface="Tahoma"/>
              </a:rPr>
              <a:t> </a:t>
            </a:r>
            <a:endParaRPr b="1" dirty="0">
              <a:solidFill>
                <a:srgbClr val="000000"/>
              </a:solidFill>
              <a:latin typeface="Tahoma"/>
              <a:ea typeface="Tahoma"/>
              <a:cs typeface="Tahoma"/>
              <a:sym typeface="Tahoma"/>
            </a:endParaRPr>
          </a:p>
          <a:p>
            <a:pPr marL="914400" lvl="1" indent="-317500" algn="l" rtl="0">
              <a:lnSpc>
                <a:spcPct val="150000"/>
              </a:lnSpc>
              <a:spcBef>
                <a:spcPts val="0"/>
              </a:spcBef>
              <a:spcAft>
                <a:spcPts val="0"/>
              </a:spcAft>
              <a:buSzPts val="1400"/>
              <a:buFont typeface="Tahoma"/>
              <a:buChar char="○"/>
            </a:pPr>
            <a:r>
              <a:rPr lang="en" dirty="0">
                <a:latin typeface="Tahoma"/>
                <a:ea typeface="Tahoma"/>
                <a:cs typeface="Tahoma"/>
                <a:sym typeface="Tahoma"/>
              </a:rPr>
              <a:t>Anyone may submit their DDI training materials to this community.  The Data Documentation Initiative (DDI) is an international metadata standard for describing the data produced by surveys and other observational methods in the social, behavioral, economic, and health sciences.</a:t>
            </a:r>
            <a:endParaRPr dirty="0">
              <a:latin typeface="Tahoma"/>
              <a:ea typeface="Tahoma"/>
              <a:cs typeface="Tahoma"/>
              <a:sym typeface="Tahoma"/>
            </a:endParaRPr>
          </a:p>
          <a:p>
            <a:pPr marL="914400" lvl="0" indent="0" algn="l" rtl="0">
              <a:lnSpc>
                <a:spcPct val="150000"/>
              </a:lnSpc>
              <a:spcBef>
                <a:spcPts val="1200"/>
              </a:spcBef>
              <a:spcAft>
                <a:spcPts val="0"/>
              </a:spcAft>
              <a:buNone/>
            </a:pPr>
            <a:endParaRPr dirty="0">
              <a:latin typeface="Tahoma"/>
              <a:ea typeface="Tahoma"/>
              <a:cs typeface="Tahoma"/>
              <a:sym typeface="Tahoma"/>
            </a:endParaRPr>
          </a:p>
          <a:p>
            <a:pPr marL="457200" lvl="0" indent="-342900" algn="l" rtl="0">
              <a:lnSpc>
                <a:spcPct val="150000"/>
              </a:lnSpc>
              <a:spcBef>
                <a:spcPts val="1200"/>
              </a:spcBef>
              <a:spcAft>
                <a:spcPts val="0"/>
              </a:spcAft>
              <a:buSzPts val="1800"/>
              <a:buFont typeface="Tahoma"/>
              <a:buChar char="●"/>
            </a:pPr>
            <a:r>
              <a:rPr lang="en" dirty="0">
                <a:latin typeface="Tahoma"/>
                <a:ea typeface="Tahoma"/>
                <a:cs typeface="Tahoma"/>
                <a:sym typeface="Tahoma"/>
              </a:rPr>
              <a:t>To view approved training materials of the DDI Alliance, please visit the </a:t>
            </a:r>
            <a:r>
              <a:rPr lang="en" b="1" u="sng" dirty="0">
                <a:solidFill>
                  <a:srgbClr val="000000"/>
                </a:solidFill>
                <a:latin typeface="Tahoma"/>
                <a:ea typeface="Tahoma"/>
                <a:cs typeface="Tahoma"/>
                <a:sym typeface="Tahoma"/>
                <a:hlinkClick r:id="rId4">
                  <a:extLst>
                    <a:ext uri="{A12FA001-AC4F-418D-AE19-62706E023703}">
                      <ahyp:hlinkClr xmlns:ahyp="http://schemas.microsoft.com/office/drawing/2018/hyperlinkcolor" val="tx"/>
                    </a:ext>
                  </a:extLst>
                </a:hlinkClick>
              </a:rPr>
              <a:t>Official DDI Training Materials</a:t>
            </a:r>
            <a:r>
              <a:rPr lang="en" b="1" dirty="0">
                <a:solidFill>
                  <a:srgbClr val="000000"/>
                </a:solidFill>
                <a:latin typeface="Tahoma"/>
                <a:ea typeface="Tahoma"/>
                <a:cs typeface="Tahoma"/>
                <a:sym typeface="Tahoma"/>
              </a:rPr>
              <a:t> </a:t>
            </a:r>
            <a:r>
              <a:rPr lang="en" dirty="0">
                <a:latin typeface="Tahoma"/>
                <a:ea typeface="Tahoma"/>
                <a:cs typeface="Tahoma"/>
                <a:sym typeface="Tahoma"/>
              </a:rPr>
              <a:t>Zenodo community.</a:t>
            </a:r>
            <a:endParaRPr dirty="0">
              <a:latin typeface="Tahoma"/>
              <a:ea typeface="Tahoma"/>
              <a:cs typeface="Tahoma"/>
              <a:sym typeface="Tahoma"/>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55"/>
        <p:cNvGrpSpPr/>
        <p:nvPr/>
      </p:nvGrpSpPr>
      <p:grpSpPr>
        <a:xfrm>
          <a:off x="0" y="0"/>
          <a:ext cx="0" cy="0"/>
          <a:chOff x="0" y="0"/>
          <a:chExt cx="0" cy="0"/>
        </a:xfrm>
      </p:grpSpPr>
      <p:sp>
        <p:nvSpPr>
          <p:cNvPr id="256" name="Google Shape;256;p29">
            <a:extLst>
              <a:ext uri="{C183D7F6-B498-43B3-948B-1728B52AA6E4}">
                <adec:decorative xmlns:adec="http://schemas.microsoft.com/office/drawing/2017/decorative" val="1"/>
              </a:ext>
            </a:extLst>
          </p:cNvPr>
          <p:cNvSpPr/>
          <p:nvPr/>
        </p:nvSpPr>
        <p:spPr>
          <a:xfrm>
            <a:off x="0" y="10275"/>
            <a:ext cx="9143875" cy="5143500"/>
          </a:xfrm>
          <a:prstGeom prst="rect">
            <a:avLst/>
          </a:prstGeom>
          <a:noFill/>
          <a:ln w="2857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dirty="0">
              <a:latin typeface="Playfair Display"/>
              <a:ea typeface="Playfair Display"/>
              <a:cs typeface="Playfair Display"/>
              <a:sym typeface="Playfair Display"/>
            </a:endParaRPr>
          </a:p>
        </p:txBody>
      </p:sp>
      <p:sp>
        <p:nvSpPr>
          <p:cNvPr id="257" name="Google Shape;257;p29"/>
          <p:cNvSpPr txBox="1">
            <a:spLocks noGrp="1"/>
          </p:cNvSpPr>
          <p:nvPr>
            <p:ph type="title"/>
          </p:nvPr>
        </p:nvSpPr>
        <p:spPr>
          <a:xfrm>
            <a:off x="311699" y="445025"/>
            <a:ext cx="6345409"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en" dirty="0"/>
              <a:t>Request Help or Training</a:t>
            </a:r>
            <a:endParaRPr dirty="0"/>
          </a:p>
        </p:txBody>
      </p:sp>
      <p:pic>
        <p:nvPicPr>
          <p:cNvPr id="258" name="Google Shape;258;p29" descr="Screenshot of the DDI Alliance website - request training page - includes a link to the request form">
            <a:hlinkClick r:id="rId3"/>
          </p:cNvPr>
          <p:cNvPicPr preferRelativeResize="0"/>
          <p:nvPr/>
        </p:nvPicPr>
        <p:blipFill>
          <a:blip r:embed="rId4">
            <a:alphaModFix/>
          </a:blip>
          <a:stretch>
            <a:fillRect/>
          </a:stretch>
        </p:blipFill>
        <p:spPr>
          <a:xfrm>
            <a:off x="845488" y="1187625"/>
            <a:ext cx="7453035" cy="3820976"/>
          </a:xfrm>
          <a:prstGeom prst="rect">
            <a:avLst/>
          </a:prstGeom>
          <a:noFill/>
          <a:ln w="38100">
            <a:solidFill>
              <a:schemeClr val="accent4"/>
            </a:solid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62"/>
        <p:cNvGrpSpPr/>
        <p:nvPr/>
      </p:nvGrpSpPr>
      <p:grpSpPr>
        <a:xfrm>
          <a:off x="0" y="0"/>
          <a:ext cx="0" cy="0"/>
          <a:chOff x="0" y="0"/>
          <a:chExt cx="0" cy="0"/>
        </a:xfrm>
      </p:grpSpPr>
      <p:sp>
        <p:nvSpPr>
          <p:cNvPr id="263" name="Google Shape;263;p30">
            <a:extLst>
              <a:ext uri="{C183D7F6-B498-43B3-948B-1728B52AA6E4}">
                <adec:decorative xmlns:adec="http://schemas.microsoft.com/office/drawing/2017/decorative" val="1"/>
              </a:ext>
            </a:extLst>
          </p:cNvPr>
          <p:cNvSpPr/>
          <p:nvPr/>
        </p:nvSpPr>
        <p:spPr>
          <a:xfrm>
            <a:off x="0" y="10275"/>
            <a:ext cx="9143875" cy="5143500"/>
          </a:xfrm>
          <a:prstGeom prst="rect">
            <a:avLst/>
          </a:prstGeom>
          <a:noFill/>
          <a:ln w="2857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dirty="0">
              <a:latin typeface="Playfair Display"/>
              <a:ea typeface="Playfair Display"/>
              <a:cs typeface="Playfair Display"/>
              <a:sym typeface="Playfair Display"/>
            </a:endParaRPr>
          </a:p>
        </p:txBody>
      </p:sp>
      <p:sp>
        <p:nvSpPr>
          <p:cNvPr id="264" name="Google Shape;264;p30"/>
          <p:cNvSpPr txBox="1">
            <a:spLocks noGrp="1"/>
          </p:cNvSpPr>
          <p:nvPr>
            <p:ph type="title"/>
          </p:nvPr>
        </p:nvSpPr>
        <p:spPr>
          <a:xfrm>
            <a:off x="311699" y="445025"/>
            <a:ext cx="8042591" cy="7251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dirty="0"/>
              <a:t>DDI Alliance YouTube - @ddialliance2982</a:t>
            </a:r>
            <a:endParaRPr dirty="0"/>
          </a:p>
        </p:txBody>
      </p:sp>
      <p:pic>
        <p:nvPicPr>
          <p:cNvPr id="265" name="Google Shape;265;p30" descr="Screenshot of the DDI Alliance YouTube page"/>
          <p:cNvPicPr preferRelativeResize="0"/>
          <p:nvPr/>
        </p:nvPicPr>
        <p:blipFill>
          <a:blip r:embed="rId3">
            <a:alphaModFix/>
          </a:blip>
          <a:stretch>
            <a:fillRect/>
          </a:stretch>
        </p:blipFill>
        <p:spPr>
          <a:xfrm>
            <a:off x="152400" y="1170125"/>
            <a:ext cx="8839199" cy="3470155"/>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69"/>
        <p:cNvGrpSpPr/>
        <p:nvPr/>
      </p:nvGrpSpPr>
      <p:grpSpPr>
        <a:xfrm>
          <a:off x="0" y="0"/>
          <a:ext cx="0" cy="0"/>
          <a:chOff x="0" y="0"/>
          <a:chExt cx="0" cy="0"/>
        </a:xfrm>
      </p:grpSpPr>
      <p:sp>
        <p:nvSpPr>
          <p:cNvPr id="270" name="Google Shape;270;p31">
            <a:extLst>
              <a:ext uri="{C183D7F6-B498-43B3-948B-1728B52AA6E4}">
                <adec:decorative xmlns:adec="http://schemas.microsoft.com/office/drawing/2017/decorative" val="1"/>
              </a:ext>
            </a:extLst>
          </p:cNvPr>
          <p:cNvSpPr/>
          <p:nvPr/>
        </p:nvSpPr>
        <p:spPr>
          <a:xfrm>
            <a:off x="0" y="10275"/>
            <a:ext cx="9143875" cy="5143500"/>
          </a:xfrm>
          <a:prstGeom prst="rect">
            <a:avLst/>
          </a:prstGeom>
          <a:noFill/>
          <a:ln w="2857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dirty="0">
              <a:latin typeface="Playfair Display"/>
              <a:ea typeface="Playfair Display"/>
              <a:cs typeface="Playfair Display"/>
              <a:sym typeface="Playfair Display"/>
            </a:endParaRPr>
          </a:p>
        </p:txBody>
      </p:sp>
      <p:sp>
        <p:nvSpPr>
          <p:cNvPr id="271" name="Google Shape;271;p31"/>
          <p:cNvSpPr txBox="1">
            <a:spLocks noGrp="1"/>
          </p:cNvSpPr>
          <p:nvPr>
            <p:ph type="title"/>
          </p:nvPr>
        </p:nvSpPr>
        <p:spPr>
          <a:xfrm>
            <a:off x="311699" y="445025"/>
            <a:ext cx="8021809"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en" dirty="0"/>
              <a:t>Webinars - Collaboration with CoData</a:t>
            </a:r>
            <a:endParaRPr dirty="0"/>
          </a:p>
        </p:txBody>
      </p:sp>
      <p:pic>
        <p:nvPicPr>
          <p:cNvPr id="272" name="Google Shape;272;p31" descr="Screenshot of the CoData - DDI Training Webinars page">
            <a:hlinkClick r:id="rId3"/>
          </p:cNvPr>
          <p:cNvPicPr preferRelativeResize="0"/>
          <p:nvPr/>
        </p:nvPicPr>
        <p:blipFill>
          <a:blip r:embed="rId4">
            <a:alphaModFix/>
          </a:blip>
          <a:stretch>
            <a:fillRect/>
          </a:stretch>
        </p:blipFill>
        <p:spPr>
          <a:xfrm>
            <a:off x="1461600" y="1146650"/>
            <a:ext cx="6220800" cy="3996851"/>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Google Shape;66;p14">
            <a:extLst>
              <a:ext uri="{C183D7F6-B498-43B3-948B-1728B52AA6E4}">
                <adec:decorative xmlns:adec="http://schemas.microsoft.com/office/drawing/2017/decorative" val="1"/>
              </a:ext>
            </a:extLst>
          </p:cNvPr>
          <p:cNvSpPr/>
          <p:nvPr/>
        </p:nvSpPr>
        <p:spPr>
          <a:xfrm>
            <a:off x="0" y="10275"/>
            <a:ext cx="9143875" cy="5143500"/>
          </a:xfrm>
          <a:prstGeom prst="rect">
            <a:avLst/>
          </a:prstGeom>
          <a:noFill/>
          <a:ln w="2857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dirty="0">
              <a:latin typeface="Playfair Display"/>
              <a:ea typeface="Playfair Display"/>
              <a:cs typeface="Playfair Display"/>
              <a:sym typeface="Playfair Display"/>
            </a:endParaRPr>
          </a:p>
        </p:txBody>
      </p:sp>
      <p:sp>
        <p:nvSpPr>
          <p:cNvPr id="67" name="Google Shape;67;p14"/>
          <p:cNvSpPr txBox="1">
            <a:spLocks noGrp="1"/>
          </p:cNvSpPr>
          <p:nvPr>
            <p:ph type="title"/>
          </p:nvPr>
        </p:nvSpPr>
        <p:spPr>
          <a:xfrm>
            <a:off x="311699" y="445025"/>
            <a:ext cx="7259809"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en" dirty="0"/>
              <a:t>DDI - The Data Documentation Initiative</a:t>
            </a:r>
            <a:endParaRPr dirty="0"/>
          </a:p>
        </p:txBody>
      </p:sp>
      <p:sp>
        <p:nvSpPr>
          <p:cNvPr id="68" name="Google Shape;68;p14"/>
          <p:cNvSpPr txBox="1">
            <a:spLocks noGrp="1"/>
          </p:cNvSpPr>
          <p:nvPr>
            <p:ph type="body" idx="1"/>
          </p:nvPr>
        </p:nvSpPr>
        <p:spPr>
          <a:xfrm>
            <a:off x="311700" y="1637300"/>
            <a:ext cx="8520600" cy="3105300"/>
          </a:xfrm>
          <a:prstGeom prst="rect">
            <a:avLst/>
          </a:prstGeom>
        </p:spPr>
        <p:txBody>
          <a:bodyPr spcFirstLastPara="1" wrap="square" lIns="91425" tIns="91425" rIns="91425" bIns="91425" anchor="t" anchorCtr="0">
            <a:normAutofit/>
          </a:bodyPr>
          <a:lstStyle/>
          <a:p>
            <a:pPr marL="457200" lvl="0" indent="-342900" algn="l" rtl="0">
              <a:lnSpc>
                <a:spcPct val="150000"/>
              </a:lnSpc>
              <a:spcBef>
                <a:spcPts val="0"/>
              </a:spcBef>
              <a:spcAft>
                <a:spcPts val="0"/>
              </a:spcAft>
              <a:buSzPts val="1800"/>
              <a:buFont typeface="Tahoma"/>
              <a:buChar char="●"/>
            </a:pPr>
            <a:r>
              <a:rPr lang="en">
                <a:latin typeface="Tahoma"/>
                <a:ea typeface="Tahoma"/>
                <a:cs typeface="Tahoma"/>
                <a:sym typeface="Tahoma"/>
              </a:rPr>
              <a:t>“DDI -  Data Documentation Initiative - is a metadata standard for describing research data.  It provides a structured way to document datasets, improving data sharing and discoverability across disciplines.” </a:t>
            </a:r>
            <a:endParaRPr sz="1400" dirty="0">
              <a:latin typeface="Tahoma"/>
              <a:ea typeface="Tahoma"/>
              <a:cs typeface="Tahoma"/>
              <a:sym typeface="Tahoma"/>
            </a:endParaRPr>
          </a:p>
          <a:p>
            <a:pPr marL="457200" marR="0" lvl="0" indent="-342900" algn="l" rtl="0">
              <a:lnSpc>
                <a:spcPct val="150000"/>
              </a:lnSpc>
              <a:spcBef>
                <a:spcPts val="0"/>
              </a:spcBef>
              <a:spcAft>
                <a:spcPts val="0"/>
              </a:spcAft>
              <a:buSzPts val="1800"/>
              <a:buFont typeface="Tahoma"/>
              <a:buChar char="●"/>
            </a:pPr>
            <a:r>
              <a:rPr lang="en">
                <a:latin typeface="Tahoma"/>
                <a:ea typeface="Tahoma"/>
                <a:cs typeface="Tahoma"/>
                <a:sym typeface="Tahoma"/>
              </a:rPr>
              <a:t>“Using DDI enables better data reuse, compliance with standards, and increases interoperability.”</a:t>
            </a:r>
            <a:endParaRPr dirty="0">
              <a:latin typeface="Tahoma"/>
              <a:ea typeface="Tahoma"/>
              <a:cs typeface="Tahoma"/>
              <a:sym typeface="Tahoma"/>
            </a:endParaRPr>
          </a:p>
          <a:p>
            <a:pPr marL="0" lvl="0" indent="0" algn="l" rtl="0">
              <a:lnSpc>
                <a:spcPct val="150000"/>
              </a:lnSpc>
              <a:spcBef>
                <a:spcPts val="1200"/>
              </a:spcBef>
              <a:spcAft>
                <a:spcPts val="1200"/>
              </a:spcAft>
              <a:buNone/>
            </a:pPr>
            <a:r>
              <a:rPr lang="en" sz="1400">
                <a:latin typeface="Tahoma"/>
                <a:ea typeface="Tahoma"/>
                <a:cs typeface="Tahoma"/>
                <a:sym typeface="Tahoma"/>
              </a:rPr>
              <a:t>-</a:t>
            </a:r>
            <a:r>
              <a:rPr lang="en" sz="1400" u="sng">
                <a:latin typeface="Tahoma"/>
                <a:ea typeface="Tahoma"/>
                <a:cs typeface="Tahoma"/>
                <a:sym typeface="Tahoma"/>
                <a:hlinkClick r:id="rId3"/>
              </a:rPr>
              <a:t>https://ddialliance.org/introduction-to-ddi</a:t>
            </a:r>
            <a:r>
              <a:rPr lang="en" sz="1400">
                <a:latin typeface="Tahoma"/>
                <a:ea typeface="Tahoma"/>
                <a:cs typeface="Tahoma"/>
                <a:sym typeface="Tahoma"/>
              </a:rPr>
              <a:t> </a:t>
            </a:r>
            <a:endParaRPr dirty="0">
              <a:latin typeface="Tahoma"/>
              <a:ea typeface="Tahoma"/>
              <a:cs typeface="Tahoma"/>
              <a:sym typeface="Tahoma"/>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76"/>
        <p:cNvGrpSpPr/>
        <p:nvPr/>
      </p:nvGrpSpPr>
      <p:grpSpPr>
        <a:xfrm>
          <a:off x="0" y="0"/>
          <a:ext cx="0" cy="0"/>
          <a:chOff x="0" y="0"/>
          <a:chExt cx="0" cy="0"/>
        </a:xfrm>
      </p:grpSpPr>
      <p:sp>
        <p:nvSpPr>
          <p:cNvPr id="277" name="Google Shape;277;p32">
            <a:extLst>
              <a:ext uri="{C183D7F6-B498-43B3-948B-1728B52AA6E4}">
                <adec:decorative xmlns:adec="http://schemas.microsoft.com/office/drawing/2017/decorative" val="1"/>
              </a:ext>
            </a:extLst>
          </p:cNvPr>
          <p:cNvSpPr/>
          <p:nvPr/>
        </p:nvSpPr>
        <p:spPr>
          <a:xfrm>
            <a:off x="0" y="10275"/>
            <a:ext cx="9143875" cy="5143500"/>
          </a:xfrm>
          <a:prstGeom prst="rect">
            <a:avLst/>
          </a:prstGeom>
          <a:noFill/>
          <a:ln w="2857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dirty="0">
              <a:latin typeface="Playfair Display"/>
              <a:ea typeface="Playfair Display"/>
              <a:cs typeface="Playfair Display"/>
              <a:sym typeface="Playfair Display"/>
            </a:endParaRPr>
          </a:p>
        </p:txBody>
      </p:sp>
      <p:sp>
        <p:nvSpPr>
          <p:cNvPr id="278" name="Google Shape;278;p32"/>
          <p:cNvSpPr txBox="1">
            <a:spLocks noGrp="1"/>
          </p:cNvSpPr>
          <p:nvPr>
            <p:ph type="title"/>
          </p:nvPr>
        </p:nvSpPr>
        <p:spPr>
          <a:xfrm>
            <a:off x="390425" y="340050"/>
            <a:ext cx="3091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en" dirty="0"/>
              <a:t>Want to Join us? </a:t>
            </a:r>
            <a:endParaRPr dirty="0"/>
          </a:p>
        </p:txBody>
      </p:sp>
      <p:sp>
        <p:nvSpPr>
          <p:cNvPr id="279" name="Google Shape;279;p32"/>
          <p:cNvSpPr txBox="1">
            <a:spLocks noGrp="1"/>
          </p:cNvSpPr>
          <p:nvPr>
            <p:ph type="body" idx="1"/>
          </p:nvPr>
        </p:nvSpPr>
        <p:spPr>
          <a:xfrm>
            <a:off x="311700" y="1269075"/>
            <a:ext cx="4036500" cy="3823500"/>
          </a:xfrm>
          <a:prstGeom prst="rect">
            <a:avLst/>
          </a:prstGeom>
          <a:ln w="28575" cap="flat" cmpd="sng">
            <a:solidFill>
              <a:schemeClr val="accent4"/>
            </a:solidFill>
            <a:prstDash val="solid"/>
            <a:round/>
            <a:headEnd type="none" w="sm" len="sm"/>
            <a:tailEnd type="none" w="sm" len="sm"/>
          </a:ln>
        </p:spPr>
        <p:txBody>
          <a:bodyPr spcFirstLastPara="1" wrap="square" lIns="91425" tIns="91425" rIns="91425" bIns="91425" anchor="t" anchorCtr="0">
            <a:noAutofit/>
          </a:bodyPr>
          <a:lstStyle/>
          <a:p>
            <a:pPr marL="0" lvl="0" indent="0" algn="l" rtl="0">
              <a:lnSpc>
                <a:spcPct val="95000"/>
              </a:lnSpc>
              <a:spcBef>
                <a:spcPts val="0"/>
              </a:spcBef>
              <a:spcAft>
                <a:spcPts val="0"/>
              </a:spcAft>
              <a:buSzPts val="275"/>
              <a:buNone/>
            </a:pPr>
            <a:r>
              <a:rPr lang="en" sz="1650" b="1">
                <a:latin typeface="Tahoma"/>
                <a:ea typeface="Tahoma"/>
                <a:cs typeface="Tahoma"/>
                <a:sym typeface="Tahoma"/>
              </a:rPr>
              <a:t>Be a part of the DDI Alliance!</a:t>
            </a:r>
            <a:endParaRPr sz="1650" b="1" dirty="0">
              <a:latin typeface="Tahoma"/>
              <a:ea typeface="Tahoma"/>
              <a:cs typeface="Tahoma"/>
              <a:sym typeface="Tahoma"/>
            </a:endParaRPr>
          </a:p>
          <a:p>
            <a:pPr marL="0" lvl="0" indent="0" algn="l" rtl="0">
              <a:lnSpc>
                <a:spcPct val="95000"/>
              </a:lnSpc>
              <a:spcBef>
                <a:spcPts val="1200"/>
              </a:spcBef>
              <a:spcAft>
                <a:spcPts val="0"/>
              </a:spcAft>
              <a:buSzPts val="275"/>
              <a:buNone/>
            </a:pPr>
            <a:r>
              <a:rPr lang="en" sz="1650">
                <a:latin typeface="Tahoma"/>
                <a:ea typeface="Tahoma"/>
                <a:cs typeface="Tahoma"/>
                <a:sym typeface="Tahoma"/>
              </a:rPr>
              <a:t>Training Working Group (TWG) - introducing people to DDI and improving people’s competence in working with DDI.</a:t>
            </a:r>
            <a:endParaRPr sz="1650" dirty="0">
              <a:latin typeface="Tahoma"/>
              <a:ea typeface="Tahoma"/>
              <a:cs typeface="Tahoma"/>
              <a:sym typeface="Tahoma"/>
            </a:endParaRPr>
          </a:p>
          <a:p>
            <a:pPr marL="0" lvl="0" indent="0" algn="l" rtl="0">
              <a:lnSpc>
                <a:spcPct val="95000"/>
              </a:lnSpc>
              <a:spcBef>
                <a:spcPts val="1200"/>
              </a:spcBef>
              <a:spcAft>
                <a:spcPts val="0"/>
              </a:spcAft>
              <a:buSzPts val="275"/>
              <a:buNone/>
            </a:pPr>
            <a:r>
              <a:rPr lang="en" sz="1650">
                <a:latin typeface="Tahoma"/>
                <a:ea typeface="Tahoma"/>
                <a:cs typeface="Tahoma"/>
                <a:sym typeface="Tahoma"/>
              </a:rPr>
              <a:t>• Networking opportunities</a:t>
            </a:r>
            <a:endParaRPr sz="1650" dirty="0">
              <a:latin typeface="Tahoma"/>
              <a:ea typeface="Tahoma"/>
              <a:cs typeface="Tahoma"/>
              <a:sym typeface="Tahoma"/>
            </a:endParaRPr>
          </a:p>
          <a:p>
            <a:pPr marL="0" lvl="0" indent="0" algn="l" rtl="0">
              <a:lnSpc>
                <a:spcPct val="95000"/>
              </a:lnSpc>
              <a:spcBef>
                <a:spcPts val="1200"/>
              </a:spcBef>
              <a:spcAft>
                <a:spcPts val="0"/>
              </a:spcAft>
              <a:buSzPts val="275"/>
              <a:buNone/>
            </a:pPr>
            <a:r>
              <a:rPr lang="en" sz="1650">
                <a:latin typeface="Tahoma"/>
                <a:ea typeface="Tahoma"/>
                <a:cs typeface="Tahoma"/>
                <a:sym typeface="Tahoma"/>
              </a:rPr>
              <a:t>• Learn more about DDI</a:t>
            </a:r>
            <a:endParaRPr sz="1650" dirty="0">
              <a:latin typeface="Tahoma"/>
              <a:ea typeface="Tahoma"/>
              <a:cs typeface="Tahoma"/>
              <a:sym typeface="Tahoma"/>
            </a:endParaRPr>
          </a:p>
          <a:p>
            <a:pPr marL="0" lvl="0" indent="0" algn="l" rtl="0">
              <a:lnSpc>
                <a:spcPct val="95000"/>
              </a:lnSpc>
              <a:spcBef>
                <a:spcPts val="1200"/>
              </a:spcBef>
              <a:spcAft>
                <a:spcPts val="0"/>
              </a:spcAft>
              <a:buSzPts val="275"/>
              <a:buNone/>
            </a:pPr>
            <a:r>
              <a:rPr lang="en" sz="1650">
                <a:latin typeface="Tahoma"/>
                <a:ea typeface="Tahoma"/>
                <a:cs typeface="Tahoma"/>
                <a:sym typeface="Tahoma"/>
              </a:rPr>
              <a:t>• Opportunities to conduct training</a:t>
            </a:r>
            <a:endParaRPr sz="1650" dirty="0">
              <a:latin typeface="Tahoma"/>
              <a:ea typeface="Tahoma"/>
              <a:cs typeface="Tahoma"/>
              <a:sym typeface="Tahoma"/>
            </a:endParaRPr>
          </a:p>
          <a:p>
            <a:pPr marL="0" lvl="0" indent="0" algn="l" rtl="0">
              <a:lnSpc>
                <a:spcPct val="95000"/>
              </a:lnSpc>
              <a:spcBef>
                <a:spcPts val="1200"/>
              </a:spcBef>
              <a:spcAft>
                <a:spcPts val="1200"/>
              </a:spcAft>
              <a:buSzPts val="275"/>
              <a:buNone/>
            </a:pPr>
            <a:r>
              <a:rPr lang="en" sz="1650">
                <a:latin typeface="Tahoma"/>
                <a:ea typeface="Tahoma"/>
                <a:cs typeface="Tahoma"/>
                <a:sym typeface="Tahoma"/>
              </a:rPr>
              <a:t>• Gain insights from others in different organizations and countries</a:t>
            </a:r>
            <a:endParaRPr sz="1650" dirty="0">
              <a:latin typeface="Tahoma"/>
              <a:ea typeface="Tahoma"/>
              <a:cs typeface="Tahoma"/>
              <a:sym typeface="Tahoma"/>
            </a:endParaRPr>
          </a:p>
        </p:txBody>
      </p:sp>
      <p:sp>
        <p:nvSpPr>
          <p:cNvPr id="280" name="Google Shape;280;p32"/>
          <p:cNvSpPr txBox="1"/>
          <p:nvPr/>
        </p:nvSpPr>
        <p:spPr>
          <a:xfrm>
            <a:off x="4610600" y="1269075"/>
            <a:ext cx="4321200" cy="3692400"/>
          </a:xfrm>
          <a:prstGeom prst="rect">
            <a:avLst/>
          </a:prstGeom>
          <a:noFill/>
          <a:ln w="28575" cap="flat" cmpd="sng">
            <a:solidFill>
              <a:schemeClr val="accent4"/>
            </a:solidFill>
            <a:prstDash val="solid"/>
            <a:round/>
            <a:headEnd type="none" w="sm" len="sm"/>
            <a:tailEnd type="none" w="sm" len="sm"/>
          </a:ln>
        </p:spPr>
        <p:txBody>
          <a:bodyPr spcFirstLastPara="1" wrap="square" lIns="91425" tIns="91425" rIns="91425" bIns="91425" anchor="t" anchorCtr="0">
            <a:noAutofit/>
          </a:bodyPr>
          <a:lstStyle/>
          <a:p>
            <a:pPr marL="0" lvl="0" indent="0" algn="l" rtl="0">
              <a:lnSpc>
                <a:spcPct val="95000"/>
              </a:lnSpc>
              <a:spcBef>
                <a:spcPts val="0"/>
              </a:spcBef>
              <a:spcAft>
                <a:spcPts val="0"/>
              </a:spcAft>
              <a:buClr>
                <a:schemeClr val="dk2"/>
              </a:buClr>
              <a:buSzPts val="275"/>
              <a:buFont typeface="Arial"/>
              <a:buNone/>
            </a:pPr>
            <a:r>
              <a:rPr lang="en" sz="1600">
                <a:solidFill>
                  <a:schemeClr val="dk2"/>
                </a:solidFill>
                <a:latin typeface="Tahoma"/>
                <a:ea typeface="Tahoma"/>
                <a:cs typeface="Tahoma"/>
                <a:sym typeface="Tahoma"/>
              </a:rPr>
              <a:t>The current Training Sub-Groups are:</a:t>
            </a:r>
            <a:endParaRPr sz="1600" dirty="0">
              <a:solidFill>
                <a:schemeClr val="dk2"/>
              </a:solidFill>
              <a:latin typeface="Tahoma"/>
              <a:ea typeface="Tahoma"/>
              <a:cs typeface="Tahoma"/>
              <a:sym typeface="Tahoma"/>
            </a:endParaRPr>
          </a:p>
          <a:p>
            <a:pPr marL="0" lvl="0" indent="0" algn="l" rtl="0">
              <a:lnSpc>
                <a:spcPct val="95000"/>
              </a:lnSpc>
              <a:spcBef>
                <a:spcPts val="1200"/>
              </a:spcBef>
              <a:spcAft>
                <a:spcPts val="0"/>
              </a:spcAft>
              <a:buClr>
                <a:schemeClr val="dk2"/>
              </a:buClr>
              <a:buSzPts val="275"/>
              <a:buFont typeface="Arial"/>
              <a:buNone/>
            </a:pPr>
            <a:r>
              <a:rPr lang="en" sz="1600">
                <a:solidFill>
                  <a:schemeClr val="dk2"/>
                </a:solidFill>
                <a:latin typeface="Tahoma"/>
                <a:ea typeface="Tahoma"/>
                <a:cs typeface="Tahoma"/>
                <a:sym typeface="Tahoma"/>
              </a:rPr>
              <a:t>• Slide Deck Review Group</a:t>
            </a:r>
            <a:endParaRPr sz="1600" dirty="0">
              <a:solidFill>
                <a:schemeClr val="dk2"/>
              </a:solidFill>
              <a:latin typeface="Tahoma"/>
              <a:ea typeface="Tahoma"/>
              <a:cs typeface="Tahoma"/>
              <a:sym typeface="Tahoma"/>
            </a:endParaRPr>
          </a:p>
          <a:p>
            <a:pPr marL="0" lvl="0" indent="0" algn="l" rtl="0">
              <a:lnSpc>
                <a:spcPct val="95000"/>
              </a:lnSpc>
              <a:spcBef>
                <a:spcPts val="1200"/>
              </a:spcBef>
              <a:spcAft>
                <a:spcPts val="0"/>
              </a:spcAft>
              <a:buClr>
                <a:schemeClr val="dk2"/>
              </a:buClr>
              <a:buSzPts val="275"/>
              <a:buFont typeface="Arial"/>
              <a:buNone/>
            </a:pPr>
            <a:r>
              <a:rPr lang="en" sz="1600">
                <a:solidFill>
                  <a:schemeClr val="dk2"/>
                </a:solidFill>
                <a:latin typeface="Tahoma"/>
                <a:ea typeface="Tahoma"/>
                <a:cs typeface="Tahoma"/>
                <a:sym typeface="Tahoma"/>
              </a:rPr>
              <a:t>• Training Requests and Opportunities Group</a:t>
            </a:r>
            <a:endParaRPr sz="1600" dirty="0">
              <a:solidFill>
                <a:schemeClr val="dk2"/>
              </a:solidFill>
              <a:latin typeface="Tahoma"/>
              <a:ea typeface="Tahoma"/>
              <a:cs typeface="Tahoma"/>
              <a:sym typeface="Tahoma"/>
            </a:endParaRPr>
          </a:p>
          <a:p>
            <a:pPr marL="0" lvl="0" indent="0" algn="l" rtl="0">
              <a:lnSpc>
                <a:spcPct val="95000"/>
              </a:lnSpc>
              <a:spcBef>
                <a:spcPts val="1200"/>
              </a:spcBef>
              <a:spcAft>
                <a:spcPts val="0"/>
              </a:spcAft>
              <a:buClr>
                <a:schemeClr val="dk2"/>
              </a:buClr>
              <a:buSzPts val="275"/>
              <a:buFont typeface="Arial"/>
              <a:buNone/>
            </a:pPr>
            <a:r>
              <a:rPr lang="en" sz="1600">
                <a:solidFill>
                  <a:schemeClr val="dk2"/>
                </a:solidFill>
                <a:latin typeface="Tahoma"/>
                <a:ea typeface="Tahoma"/>
                <a:cs typeface="Tahoma"/>
                <a:sym typeface="Tahoma"/>
              </a:rPr>
              <a:t>• Webinars Planning Group</a:t>
            </a:r>
            <a:endParaRPr sz="1600" dirty="0">
              <a:solidFill>
                <a:schemeClr val="dk2"/>
              </a:solidFill>
              <a:latin typeface="Tahoma"/>
              <a:ea typeface="Tahoma"/>
              <a:cs typeface="Tahoma"/>
              <a:sym typeface="Tahoma"/>
            </a:endParaRPr>
          </a:p>
          <a:p>
            <a:pPr marL="0" lvl="0" indent="0" algn="l" rtl="0">
              <a:lnSpc>
                <a:spcPct val="95000"/>
              </a:lnSpc>
              <a:spcBef>
                <a:spcPts val="1200"/>
              </a:spcBef>
              <a:spcAft>
                <a:spcPts val="0"/>
              </a:spcAft>
              <a:buClr>
                <a:schemeClr val="dk2"/>
              </a:buClr>
              <a:buSzPts val="275"/>
              <a:buFont typeface="Arial"/>
              <a:buNone/>
            </a:pPr>
            <a:endParaRPr sz="1600" dirty="0">
              <a:solidFill>
                <a:schemeClr val="dk2"/>
              </a:solidFill>
              <a:latin typeface="Tahoma"/>
              <a:ea typeface="Tahoma"/>
              <a:cs typeface="Tahoma"/>
              <a:sym typeface="Tahoma"/>
            </a:endParaRPr>
          </a:p>
          <a:p>
            <a:pPr marL="0" lvl="0" indent="0" algn="l" rtl="0">
              <a:lnSpc>
                <a:spcPct val="95000"/>
              </a:lnSpc>
              <a:spcBef>
                <a:spcPts val="1200"/>
              </a:spcBef>
              <a:spcAft>
                <a:spcPts val="1200"/>
              </a:spcAft>
              <a:buClr>
                <a:schemeClr val="dk2"/>
              </a:buClr>
              <a:buSzPts val="275"/>
              <a:buFont typeface="Arial"/>
              <a:buNone/>
            </a:pPr>
            <a:r>
              <a:rPr lang="en" sz="1600">
                <a:solidFill>
                  <a:schemeClr val="dk2"/>
                </a:solidFill>
                <a:highlight>
                  <a:schemeClr val="dk1"/>
                </a:highlight>
                <a:latin typeface="Tahoma"/>
                <a:ea typeface="Tahoma"/>
                <a:cs typeface="Tahoma"/>
                <a:sym typeface="Tahoma"/>
              </a:rPr>
              <a:t>If you are interested in joining the working group contact </a:t>
            </a:r>
            <a:r>
              <a:rPr lang="en" sz="1600" b="1">
                <a:solidFill>
                  <a:schemeClr val="dk2"/>
                </a:solidFill>
                <a:highlight>
                  <a:schemeClr val="dk1"/>
                </a:highlight>
                <a:latin typeface="Tahoma"/>
                <a:ea typeface="Tahoma"/>
                <a:cs typeface="Tahoma"/>
                <a:sym typeface="Tahoma"/>
              </a:rPr>
              <a:t>secretariat@ddialliance.org</a:t>
            </a:r>
            <a:r>
              <a:rPr lang="en" sz="1600">
                <a:solidFill>
                  <a:schemeClr val="dk2"/>
                </a:solidFill>
                <a:highlight>
                  <a:schemeClr val="dk1"/>
                </a:highlight>
                <a:latin typeface="Tahoma"/>
                <a:ea typeface="Tahoma"/>
                <a:cs typeface="Tahoma"/>
                <a:sym typeface="Tahoma"/>
              </a:rPr>
              <a:t>.</a:t>
            </a:r>
            <a:endParaRPr sz="1600" dirty="0">
              <a:solidFill>
                <a:schemeClr val="dk2"/>
              </a:solidFill>
              <a:highlight>
                <a:schemeClr val="dk1"/>
              </a:highlight>
              <a:latin typeface="Tahoma"/>
              <a:ea typeface="Tahoma"/>
              <a:cs typeface="Tahoma"/>
              <a:sym typeface="Tahoma"/>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84"/>
        <p:cNvGrpSpPr/>
        <p:nvPr/>
      </p:nvGrpSpPr>
      <p:grpSpPr>
        <a:xfrm>
          <a:off x="0" y="0"/>
          <a:ext cx="0" cy="0"/>
          <a:chOff x="0" y="0"/>
          <a:chExt cx="0" cy="0"/>
        </a:xfrm>
      </p:grpSpPr>
      <p:sp>
        <p:nvSpPr>
          <p:cNvPr id="285" name="Google Shape;285;p33">
            <a:extLst>
              <a:ext uri="{C183D7F6-B498-43B3-948B-1728B52AA6E4}">
                <adec:decorative xmlns:adec="http://schemas.microsoft.com/office/drawing/2017/decorative" val="1"/>
              </a:ext>
            </a:extLst>
          </p:cNvPr>
          <p:cNvSpPr/>
          <p:nvPr/>
        </p:nvSpPr>
        <p:spPr>
          <a:xfrm>
            <a:off x="0" y="10275"/>
            <a:ext cx="9143875" cy="5143500"/>
          </a:xfrm>
          <a:prstGeom prst="rect">
            <a:avLst/>
          </a:prstGeom>
          <a:noFill/>
          <a:ln w="2857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dirty="0">
              <a:latin typeface="Playfair Display"/>
              <a:ea typeface="Playfair Display"/>
              <a:cs typeface="Playfair Display"/>
              <a:sym typeface="Playfair Display"/>
            </a:endParaRPr>
          </a:p>
        </p:txBody>
      </p:sp>
      <p:sp>
        <p:nvSpPr>
          <p:cNvPr id="286" name="Google Shape;286;p33"/>
          <p:cNvSpPr txBox="1">
            <a:spLocks noGrp="1"/>
          </p:cNvSpPr>
          <p:nvPr>
            <p:ph type="title"/>
          </p:nvPr>
        </p:nvSpPr>
        <p:spPr>
          <a:xfrm>
            <a:off x="311700" y="445025"/>
            <a:ext cx="3686700" cy="667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en" sz="3600"/>
              <a:t>Thank You!</a:t>
            </a:r>
            <a:endParaRPr sz="3600" dirty="0"/>
          </a:p>
        </p:txBody>
      </p:sp>
      <p:sp>
        <p:nvSpPr>
          <p:cNvPr id="287" name="Google Shape;287;p33"/>
          <p:cNvSpPr txBox="1">
            <a:spLocks noGrp="1"/>
          </p:cNvSpPr>
          <p:nvPr>
            <p:ph type="body" idx="1"/>
          </p:nvPr>
        </p:nvSpPr>
        <p:spPr>
          <a:xfrm>
            <a:off x="311700" y="1234075"/>
            <a:ext cx="4157100" cy="1220400"/>
          </a:xfrm>
          <a:prstGeom prst="rect">
            <a:avLst/>
          </a:prstGeom>
        </p:spPr>
        <p:txBody>
          <a:bodyPr spcFirstLastPara="1" wrap="square" lIns="91425" tIns="91425" rIns="91425" bIns="91425" anchor="t" anchorCtr="0">
            <a:noAutofit/>
          </a:bodyPr>
          <a:lstStyle/>
          <a:p>
            <a:pPr marL="0" lvl="0" indent="0" algn="l" rtl="0">
              <a:lnSpc>
                <a:spcPct val="95000"/>
              </a:lnSpc>
              <a:spcBef>
                <a:spcPts val="0"/>
              </a:spcBef>
              <a:spcAft>
                <a:spcPts val="0"/>
              </a:spcAft>
              <a:buSzPts val="275"/>
              <a:buNone/>
            </a:pPr>
            <a:r>
              <a:rPr lang="en" sz="1600" dirty="0">
                <a:latin typeface="Tahoma"/>
                <a:ea typeface="Tahoma"/>
                <a:cs typeface="Tahoma"/>
                <a:sym typeface="Tahoma"/>
              </a:rPr>
              <a:t>Interested in learning more about the DDI Training Working Group? </a:t>
            </a:r>
            <a:endParaRPr sz="1600" dirty="0">
              <a:latin typeface="Tahoma"/>
              <a:ea typeface="Tahoma"/>
              <a:cs typeface="Tahoma"/>
              <a:sym typeface="Tahoma"/>
            </a:endParaRPr>
          </a:p>
          <a:p>
            <a:pPr marL="0" lvl="0" indent="0" algn="l" rtl="0">
              <a:lnSpc>
                <a:spcPct val="95000"/>
              </a:lnSpc>
              <a:spcBef>
                <a:spcPts val="1200"/>
              </a:spcBef>
              <a:spcAft>
                <a:spcPts val="0"/>
              </a:spcAft>
              <a:buSzPts val="275"/>
              <a:buNone/>
            </a:pPr>
            <a:r>
              <a:rPr lang="en" sz="1600" dirty="0">
                <a:latin typeface="Tahoma"/>
                <a:ea typeface="Tahoma"/>
                <a:cs typeface="Tahoma"/>
                <a:sym typeface="Tahoma"/>
              </a:rPr>
              <a:t>Easy access to important DDI Resources </a:t>
            </a:r>
            <a:r>
              <a:rPr lang="en" sz="1600" b="1" dirty="0">
                <a:latin typeface="Tahoma"/>
                <a:ea typeface="Tahoma"/>
                <a:cs typeface="Tahoma"/>
                <a:sym typeface="Tahoma"/>
              </a:rPr>
              <a:t>https://linktr.ee/DDItraining</a:t>
            </a:r>
            <a:endParaRPr sz="1600" b="1" dirty="0"/>
          </a:p>
          <a:p>
            <a:pPr marL="0" lvl="0" indent="0" algn="l" rtl="0">
              <a:lnSpc>
                <a:spcPct val="95000"/>
              </a:lnSpc>
              <a:spcBef>
                <a:spcPts val="1200"/>
              </a:spcBef>
              <a:spcAft>
                <a:spcPts val="0"/>
              </a:spcAft>
              <a:buSzPts val="275"/>
              <a:buNone/>
            </a:pPr>
            <a:endParaRPr sz="1650" dirty="0"/>
          </a:p>
          <a:p>
            <a:pPr marL="0" lvl="0" indent="0" algn="l" rtl="0">
              <a:lnSpc>
                <a:spcPct val="95000"/>
              </a:lnSpc>
              <a:spcBef>
                <a:spcPts val="1200"/>
              </a:spcBef>
              <a:spcAft>
                <a:spcPts val="1200"/>
              </a:spcAft>
              <a:buSzPts val="275"/>
              <a:buNone/>
            </a:pPr>
            <a:endParaRPr sz="1650" dirty="0"/>
          </a:p>
        </p:txBody>
      </p:sp>
      <p:pic>
        <p:nvPicPr>
          <p:cNvPr id="288" name="Google Shape;288;p33" descr="Scan the QR code or go to https://linktr.ee/DDItraining"/>
          <p:cNvPicPr preferRelativeResize="0"/>
          <p:nvPr/>
        </p:nvPicPr>
        <p:blipFill>
          <a:blip r:embed="rId3">
            <a:alphaModFix/>
          </a:blip>
          <a:stretch>
            <a:fillRect/>
          </a:stretch>
        </p:blipFill>
        <p:spPr>
          <a:xfrm>
            <a:off x="913750" y="2562225"/>
            <a:ext cx="2481000" cy="2481000"/>
          </a:xfrm>
          <a:prstGeom prst="rect">
            <a:avLst/>
          </a:prstGeom>
          <a:noFill/>
          <a:ln>
            <a:noFill/>
          </a:ln>
        </p:spPr>
      </p:pic>
      <p:pic>
        <p:nvPicPr>
          <p:cNvPr id="289" name="Google Shape;289;p33" descr="Screenshot of DDI training linktree - showing links to training materials and more"/>
          <p:cNvPicPr preferRelativeResize="0"/>
          <p:nvPr/>
        </p:nvPicPr>
        <p:blipFill>
          <a:blip r:embed="rId4">
            <a:alphaModFix/>
          </a:blip>
          <a:stretch>
            <a:fillRect/>
          </a:stretch>
        </p:blipFill>
        <p:spPr>
          <a:xfrm>
            <a:off x="4572000" y="118850"/>
            <a:ext cx="4355525" cy="5024651"/>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73" name="Google Shape;73;p15">
            <a:extLst>
              <a:ext uri="{C183D7F6-B498-43B3-948B-1728B52AA6E4}">
                <adec:decorative xmlns:adec="http://schemas.microsoft.com/office/drawing/2017/decorative" val="1"/>
              </a:ext>
            </a:extLst>
          </p:cNvPr>
          <p:cNvSpPr/>
          <p:nvPr/>
        </p:nvSpPr>
        <p:spPr>
          <a:xfrm>
            <a:off x="0" y="10275"/>
            <a:ext cx="9143875" cy="5143500"/>
          </a:xfrm>
          <a:prstGeom prst="rect">
            <a:avLst/>
          </a:prstGeom>
          <a:noFill/>
          <a:ln w="2857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dirty="0">
              <a:latin typeface="Playfair Display"/>
              <a:ea typeface="Playfair Display"/>
              <a:cs typeface="Playfair Display"/>
              <a:sym typeface="Playfair Display"/>
            </a:endParaRPr>
          </a:p>
        </p:txBody>
      </p:sp>
      <p:sp>
        <p:nvSpPr>
          <p:cNvPr id="74" name="Google Shape;74;p15"/>
          <p:cNvSpPr txBox="1">
            <a:spLocks noGrp="1"/>
          </p:cNvSpPr>
          <p:nvPr>
            <p:ph type="title"/>
          </p:nvPr>
        </p:nvSpPr>
        <p:spPr>
          <a:xfrm>
            <a:off x="311699" y="445025"/>
            <a:ext cx="6782125"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en" sz="2800" dirty="0"/>
              <a:t>Who is the DDI Training Working Group?</a:t>
            </a:r>
            <a:endParaRPr sz="2800" dirty="0"/>
          </a:p>
        </p:txBody>
      </p:sp>
      <p:sp>
        <p:nvSpPr>
          <p:cNvPr id="75" name="Google Shape;75;p15"/>
          <p:cNvSpPr txBox="1">
            <a:spLocks noGrp="1"/>
          </p:cNvSpPr>
          <p:nvPr>
            <p:ph type="body" idx="1"/>
          </p:nvPr>
        </p:nvSpPr>
        <p:spPr>
          <a:xfrm>
            <a:off x="311700" y="1637300"/>
            <a:ext cx="8520600" cy="3105300"/>
          </a:xfrm>
          <a:prstGeom prst="rect">
            <a:avLst/>
          </a:prstGeom>
        </p:spPr>
        <p:txBody>
          <a:bodyPr spcFirstLastPara="1" wrap="square" lIns="91425" tIns="91425" rIns="91425" bIns="91425" anchor="t" anchorCtr="0">
            <a:normAutofit/>
          </a:bodyPr>
          <a:lstStyle/>
          <a:p>
            <a:pPr marL="457200" lvl="0" indent="-342900" algn="l" rtl="0">
              <a:lnSpc>
                <a:spcPct val="150000"/>
              </a:lnSpc>
              <a:spcBef>
                <a:spcPts val="0"/>
              </a:spcBef>
              <a:spcAft>
                <a:spcPts val="0"/>
              </a:spcAft>
              <a:buSzPts val="1800"/>
              <a:buFont typeface="Tahoma"/>
              <a:buChar char="●"/>
            </a:pPr>
            <a:r>
              <a:rPr lang="en">
                <a:latin typeface="Tahoma"/>
                <a:ea typeface="Tahoma"/>
                <a:cs typeface="Tahoma"/>
                <a:sym typeface="Tahoma"/>
              </a:rPr>
              <a:t>Community of volunteers from around the world</a:t>
            </a:r>
            <a:endParaRPr dirty="0">
              <a:latin typeface="Tahoma"/>
              <a:ea typeface="Tahoma"/>
              <a:cs typeface="Tahoma"/>
              <a:sym typeface="Tahoma"/>
            </a:endParaRPr>
          </a:p>
          <a:p>
            <a:pPr marL="457200" lvl="0" indent="-342900" algn="l" rtl="0">
              <a:lnSpc>
                <a:spcPct val="150000"/>
              </a:lnSpc>
              <a:spcBef>
                <a:spcPts val="0"/>
              </a:spcBef>
              <a:spcAft>
                <a:spcPts val="0"/>
              </a:spcAft>
              <a:buSzPts val="1800"/>
              <a:buFont typeface="Tahoma"/>
              <a:buChar char="●"/>
            </a:pPr>
            <a:r>
              <a:rPr lang="en">
                <a:latin typeface="Tahoma"/>
                <a:ea typeface="Tahoma"/>
                <a:cs typeface="Tahoma"/>
                <a:sym typeface="Tahoma"/>
              </a:rPr>
              <a:t>The Training Working Group focuses on introducing people to DDI and enhancing their proficiency in using it. It tailors training for specific audiences, builds training expertise within the community, and maintains a library of updated materials for reuse.</a:t>
            </a:r>
            <a:endParaRPr dirty="0">
              <a:latin typeface="Tahoma"/>
              <a:ea typeface="Tahoma"/>
              <a:cs typeface="Tahoma"/>
              <a:sym typeface="Tahoma"/>
            </a:endParaRPr>
          </a:p>
          <a:p>
            <a:pPr marL="457200" lvl="0" indent="0" algn="l" rtl="0">
              <a:spcBef>
                <a:spcPts val="1200"/>
              </a:spcBef>
              <a:spcAft>
                <a:spcPts val="1200"/>
              </a:spcAft>
              <a:buNone/>
            </a:pPr>
            <a:endParaRPr dirty="0"/>
          </a:p>
        </p:txBody>
      </p:sp>
      <p:pic>
        <p:nvPicPr>
          <p:cNvPr id="76" name="Google Shape;76;p15">
            <a:extLst>
              <a:ext uri="{C183D7F6-B498-43B3-948B-1728B52AA6E4}">
                <adec:decorative xmlns:adec="http://schemas.microsoft.com/office/drawing/2017/decorative" val="1"/>
              </a:ext>
            </a:extLst>
          </p:cNvPr>
          <p:cNvPicPr preferRelativeResize="0"/>
          <p:nvPr/>
        </p:nvPicPr>
        <p:blipFill>
          <a:blip r:embed="rId3">
            <a:alphaModFix/>
          </a:blip>
          <a:stretch>
            <a:fillRect/>
          </a:stretch>
        </p:blipFill>
        <p:spPr>
          <a:xfrm>
            <a:off x="7093825" y="246855"/>
            <a:ext cx="1738475" cy="1738450"/>
          </a:xfrm>
          <a:prstGeom prst="rect">
            <a:avLst/>
          </a:prstGeom>
          <a:noFill/>
          <a:ln>
            <a:noFill/>
          </a:ln>
        </p:spPr>
      </p:pic>
      <p:pic>
        <p:nvPicPr>
          <p:cNvPr id="77" name="Google Shape;77;p15">
            <a:extLst>
              <a:ext uri="{C183D7F6-B498-43B3-948B-1728B52AA6E4}">
                <adec:decorative xmlns:adec="http://schemas.microsoft.com/office/drawing/2017/decorative" val="1"/>
              </a:ext>
            </a:extLst>
          </p:cNvPr>
          <p:cNvPicPr preferRelativeResize="0"/>
          <p:nvPr/>
        </p:nvPicPr>
        <p:blipFill>
          <a:blip r:embed="rId4">
            <a:alphaModFix/>
          </a:blip>
          <a:stretch>
            <a:fillRect/>
          </a:stretch>
        </p:blipFill>
        <p:spPr>
          <a:xfrm>
            <a:off x="3151813" y="4243675"/>
            <a:ext cx="2840376" cy="73367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sp>
        <p:nvSpPr>
          <p:cNvPr id="82" name="Google Shape;82;p16">
            <a:extLst>
              <a:ext uri="{C183D7F6-B498-43B3-948B-1728B52AA6E4}">
                <adec:decorative xmlns:adec="http://schemas.microsoft.com/office/drawing/2017/decorative" val="1"/>
              </a:ext>
            </a:extLst>
          </p:cNvPr>
          <p:cNvSpPr/>
          <p:nvPr/>
        </p:nvSpPr>
        <p:spPr>
          <a:xfrm>
            <a:off x="0" y="10275"/>
            <a:ext cx="9143875" cy="5143500"/>
          </a:xfrm>
          <a:prstGeom prst="rect">
            <a:avLst/>
          </a:prstGeom>
          <a:noFill/>
          <a:ln w="2857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dirty="0">
              <a:latin typeface="Playfair Display"/>
              <a:ea typeface="Playfair Display"/>
              <a:cs typeface="Playfair Display"/>
              <a:sym typeface="Playfair Display"/>
            </a:endParaRPr>
          </a:p>
        </p:txBody>
      </p:sp>
      <p:sp>
        <p:nvSpPr>
          <p:cNvPr id="83" name="Google Shape;83;p1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Who is the DDI Training Working Group For? </a:t>
            </a:r>
            <a:endParaRPr dirty="0"/>
          </a:p>
        </p:txBody>
      </p:sp>
      <p:sp>
        <p:nvSpPr>
          <p:cNvPr id="84" name="Google Shape;84;p16"/>
          <p:cNvSpPr txBox="1">
            <a:spLocks noGrp="1"/>
          </p:cNvSpPr>
          <p:nvPr>
            <p:ph type="body" idx="1"/>
          </p:nvPr>
        </p:nvSpPr>
        <p:spPr>
          <a:xfrm>
            <a:off x="311700" y="1234075"/>
            <a:ext cx="8520600" cy="33348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b="1" dirty="0">
                <a:latin typeface="Tahoma"/>
                <a:ea typeface="Tahoma"/>
                <a:cs typeface="Tahoma"/>
                <a:sym typeface="Tahoma"/>
              </a:rPr>
              <a:t>We create content to help: </a:t>
            </a:r>
            <a:endParaRPr b="1" dirty="0">
              <a:latin typeface="Tahoma"/>
              <a:ea typeface="Tahoma"/>
              <a:cs typeface="Tahoma"/>
              <a:sym typeface="Tahoma"/>
            </a:endParaRPr>
          </a:p>
          <a:p>
            <a:pPr marL="0" lvl="0" indent="0" algn="l" rtl="0">
              <a:spcBef>
                <a:spcPts val="1200"/>
              </a:spcBef>
              <a:spcAft>
                <a:spcPts val="0"/>
              </a:spcAft>
              <a:buNone/>
            </a:pPr>
            <a:r>
              <a:rPr lang="en" dirty="0">
                <a:latin typeface="Tahoma"/>
                <a:ea typeface="Tahoma"/>
                <a:cs typeface="Tahoma"/>
                <a:sym typeface="Tahoma"/>
              </a:rPr>
              <a:t>Researchers, data repositories, statistical agencies, and academic institutions widely use DDI to ensure consistent, comprehensive data documentation, enhancing data accessibility and utility.</a:t>
            </a:r>
            <a:endParaRPr dirty="0">
              <a:latin typeface="Tahoma"/>
              <a:ea typeface="Tahoma"/>
              <a:cs typeface="Tahoma"/>
              <a:sym typeface="Tahoma"/>
            </a:endParaRPr>
          </a:p>
          <a:p>
            <a:pPr marL="0" lvl="0" indent="0" algn="l" rtl="0">
              <a:spcBef>
                <a:spcPts val="1200"/>
              </a:spcBef>
              <a:spcAft>
                <a:spcPts val="1200"/>
              </a:spcAft>
              <a:buNone/>
            </a:pPr>
            <a:r>
              <a:rPr lang="en">
                <a:latin typeface="Tahoma"/>
                <a:ea typeface="Tahoma"/>
                <a:cs typeface="Tahoma"/>
                <a:sym typeface="Tahoma"/>
              </a:rPr>
              <a:t>Anyone can </a:t>
            </a:r>
            <a:r>
              <a:rPr lang="en" dirty="0">
                <a:latin typeface="Tahoma"/>
                <a:ea typeface="Tahoma"/>
                <a:cs typeface="Tahoma"/>
                <a:sym typeface="Tahoma"/>
              </a:rPr>
              <a:t>apply to join a working group. Each group has a leader who manages the work and reports to the governing body.</a:t>
            </a:r>
            <a:endParaRPr dirty="0">
              <a:latin typeface="Tahoma"/>
              <a:ea typeface="Tahoma"/>
              <a:cs typeface="Tahoma"/>
              <a:sym typeface="Tahoma"/>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Google Shape;89;p17">
            <a:extLst>
              <a:ext uri="{C183D7F6-B498-43B3-948B-1728B52AA6E4}">
                <adec:decorative xmlns:adec="http://schemas.microsoft.com/office/drawing/2017/decorative" val="1"/>
              </a:ext>
            </a:extLst>
          </p:cNvPr>
          <p:cNvSpPr/>
          <p:nvPr/>
        </p:nvSpPr>
        <p:spPr>
          <a:xfrm>
            <a:off x="0" y="10275"/>
            <a:ext cx="9143875" cy="5143500"/>
          </a:xfrm>
          <a:prstGeom prst="rect">
            <a:avLst/>
          </a:prstGeom>
          <a:noFill/>
          <a:ln w="2857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dirty="0">
              <a:latin typeface="Playfair Display"/>
              <a:ea typeface="Playfair Display"/>
              <a:cs typeface="Playfair Display"/>
              <a:sym typeface="Playfair Display"/>
            </a:endParaRPr>
          </a:p>
        </p:txBody>
      </p:sp>
      <p:sp>
        <p:nvSpPr>
          <p:cNvPr id="90" name="Google Shape;90;p17"/>
          <p:cNvSpPr txBox="1">
            <a:spLocks noGrp="1"/>
          </p:cNvSpPr>
          <p:nvPr>
            <p:ph type="title"/>
          </p:nvPr>
        </p:nvSpPr>
        <p:spPr>
          <a:xfrm>
            <a:off x="366175" y="194100"/>
            <a:ext cx="8410680" cy="1061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en" dirty="0"/>
              <a:t>Some History of the DDI-TG - </a:t>
            </a:r>
            <a:endParaRPr dirty="0"/>
          </a:p>
          <a:p>
            <a:pPr marL="0" lvl="0" indent="0" algn="l" rtl="0">
              <a:spcBef>
                <a:spcPts val="0"/>
              </a:spcBef>
              <a:spcAft>
                <a:spcPts val="0"/>
              </a:spcAft>
              <a:buSzPts val="990"/>
              <a:buNone/>
            </a:pPr>
            <a:r>
              <a:rPr lang="en" dirty="0"/>
              <a:t>Helping people with “a steep learning curve”</a:t>
            </a:r>
            <a:endParaRPr dirty="0"/>
          </a:p>
        </p:txBody>
      </p:sp>
      <p:sp>
        <p:nvSpPr>
          <p:cNvPr id="91" name="Google Shape;91;p17"/>
          <p:cNvSpPr txBox="1">
            <a:spLocks noGrp="1"/>
          </p:cNvSpPr>
          <p:nvPr>
            <p:ph type="body" idx="1"/>
          </p:nvPr>
        </p:nvSpPr>
        <p:spPr>
          <a:xfrm>
            <a:off x="311700" y="1407650"/>
            <a:ext cx="8520600" cy="3588600"/>
          </a:xfrm>
          <a:prstGeom prst="rect">
            <a:avLst/>
          </a:prstGeom>
        </p:spPr>
        <p:txBody>
          <a:bodyPr spcFirstLastPara="1" wrap="square" lIns="91425" tIns="91425" rIns="91425" bIns="91425" anchor="t" anchorCtr="0">
            <a:noAutofit/>
          </a:bodyPr>
          <a:lstStyle/>
          <a:p>
            <a:pPr marL="457200" lvl="0" indent="-311150" algn="l" rtl="0">
              <a:spcBef>
                <a:spcPts val="0"/>
              </a:spcBef>
              <a:spcAft>
                <a:spcPts val="0"/>
              </a:spcAft>
              <a:buSzPts val="1300"/>
              <a:buFont typeface="Tahoma"/>
              <a:buChar char="●"/>
            </a:pPr>
            <a:r>
              <a:rPr lang="en" sz="1300" dirty="0">
                <a:latin typeface="Tahoma"/>
                <a:ea typeface="Tahoma"/>
                <a:cs typeface="Tahoma"/>
                <a:sym typeface="Tahoma"/>
              </a:rPr>
              <a:t>Began around 2015 (From the 2014-2017 Strategic Plan) - Aimed to build a community around DDI training and increase access through innovative mechanisms</a:t>
            </a:r>
            <a:endParaRPr sz="1300" dirty="0">
              <a:latin typeface="Tahoma"/>
              <a:ea typeface="Tahoma"/>
              <a:cs typeface="Tahoma"/>
              <a:sym typeface="Tahoma"/>
            </a:endParaRPr>
          </a:p>
          <a:p>
            <a:pPr marL="0" lvl="0" indent="0" algn="l" rtl="0">
              <a:lnSpc>
                <a:spcPct val="100000"/>
              </a:lnSpc>
              <a:spcBef>
                <a:spcPts val="1200"/>
              </a:spcBef>
              <a:spcAft>
                <a:spcPts val="0"/>
              </a:spcAft>
              <a:buNone/>
            </a:pPr>
            <a:r>
              <a:rPr lang="en" sz="2000" dirty="0">
                <a:latin typeface="Tahoma"/>
                <a:ea typeface="Tahoma"/>
                <a:cs typeface="Tahoma"/>
                <a:sym typeface="Tahoma"/>
              </a:rPr>
              <a:t>“</a:t>
            </a:r>
            <a:r>
              <a:rPr lang="en" sz="1400" dirty="0">
                <a:latin typeface="Tahoma"/>
                <a:ea typeface="Tahoma"/>
                <a:cs typeface="Tahoma"/>
                <a:sym typeface="Tahoma"/>
              </a:rPr>
              <a:t>High-quality training is essential to effective use and understanding of DDI. Training should be audience-specific and provided in a variety of formats; in addition, a library of training materials should be available. This work will be undertaken in 2016–2017 by a training working group set up under the auspices of the Scientific Board.</a:t>
            </a:r>
            <a:r>
              <a:rPr lang="en" sz="2000" dirty="0">
                <a:latin typeface="Tahoma"/>
                <a:ea typeface="Tahoma"/>
                <a:cs typeface="Tahoma"/>
                <a:sym typeface="Tahoma"/>
              </a:rPr>
              <a:t>”</a:t>
            </a:r>
            <a:endParaRPr sz="2000" dirty="0">
              <a:latin typeface="Tahoma"/>
              <a:ea typeface="Tahoma"/>
              <a:cs typeface="Tahoma"/>
              <a:sym typeface="Tahoma"/>
            </a:endParaRPr>
          </a:p>
          <a:p>
            <a:pPr marL="457200" lvl="0" indent="-311150" algn="l" rtl="0">
              <a:spcBef>
                <a:spcPts val="1200"/>
              </a:spcBef>
              <a:spcAft>
                <a:spcPts val="0"/>
              </a:spcAft>
              <a:buSzPts val="1300"/>
              <a:buFont typeface="Tahoma"/>
              <a:buChar char="●"/>
            </a:pPr>
            <a:r>
              <a:rPr lang="en" sz="1300" dirty="0">
                <a:latin typeface="Tahoma"/>
                <a:ea typeface="Tahoma"/>
                <a:cs typeface="Tahoma"/>
                <a:sym typeface="Tahoma"/>
              </a:rPr>
              <a:t>Goal to broaden training efforts </a:t>
            </a:r>
            <a:endParaRPr sz="1300" dirty="0">
              <a:latin typeface="Tahoma"/>
              <a:ea typeface="Tahoma"/>
              <a:cs typeface="Tahoma"/>
              <a:sym typeface="Tahoma"/>
            </a:endParaRPr>
          </a:p>
          <a:p>
            <a:pPr marL="914400" lvl="1" indent="-311150" algn="l" rtl="0">
              <a:spcBef>
                <a:spcPts val="0"/>
              </a:spcBef>
              <a:spcAft>
                <a:spcPts val="0"/>
              </a:spcAft>
              <a:buSzPts val="1300"/>
              <a:buFont typeface="Tahoma"/>
              <a:buChar char="○"/>
            </a:pPr>
            <a:r>
              <a:rPr lang="en" sz="1300" dirty="0">
                <a:latin typeface="Tahoma"/>
                <a:ea typeface="Tahoma"/>
                <a:cs typeface="Tahoma"/>
                <a:sym typeface="Tahoma"/>
              </a:rPr>
              <a:t>Additional workshops </a:t>
            </a:r>
            <a:endParaRPr sz="1300" dirty="0">
              <a:latin typeface="Tahoma"/>
              <a:ea typeface="Tahoma"/>
              <a:cs typeface="Tahoma"/>
              <a:sym typeface="Tahoma"/>
            </a:endParaRPr>
          </a:p>
          <a:p>
            <a:pPr marL="914400" lvl="1" indent="-311150" algn="l" rtl="0">
              <a:spcBef>
                <a:spcPts val="0"/>
              </a:spcBef>
              <a:spcAft>
                <a:spcPts val="0"/>
              </a:spcAft>
              <a:buSzPts val="1300"/>
              <a:buFont typeface="Tahoma"/>
              <a:buChar char="○"/>
            </a:pPr>
            <a:r>
              <a:rPr lang="en" sz="1300" dirty="0">
                <a:latin typeface="Tahoma"/>
                <a:ea typeface="Tahoma"/>
                <a:cs typeface="Tahoma"/>
                <a:sym typeface="Tahoma"/>
              </a:rPr>
              <a:t>A wider array of useful training materials</a:t>
            </a:r>
            <a:endParaRPr sz="1300" dirty="0">
              <a:latin typeface="Tahoma"/>
              <a:ea typeface="Tahoma"/>
              <a:cs typeface="Tahoma"/>
              <a:sym typeface="Tahoma"/>
            </a:endParaRPr>
          </a:p>
          <a:p>
            <a:pPr marL="914400" lvl="1" indent="-311150" algn="l" rtl="0">
              <a:spcBef>
                <a:spcPts val="0"/>
              </a:spcBef>
              <a:spcAft>
                <a:spcPts val="0"/>
              </a:spcAft>
              <a:buSzPts val="1300"/>
              <a:buFont typeface="Tahoma"/>
              <a:buChar char="○"/>
            </a:pPr>
            <a:r>
              <a:rPr lang="en" sz="1300" dirty="0">
                <a:latin typeface="Tahoma"/>
                <a:ea typeface="Tahoma"/>
                <a:cs typeface="Tahoma"/>
                <a:sym typeface="Tahoma"/>
              </a:rPr>
              <a:t>Formal training courses that are widely offered </a:t>
            </a:r>
            <a:endParaRPr sz="1300" dirty="0">
              <a:latin typeface="Tahoma"/>
              <a:ea typeface="Tahoma"/>
              <a:cs typeface="Tahoma"/>
              <a:sym typeface="Tahoma"/>
            </a:endParaRPr>
          </a:p>
          <a:p>
            <a:pPr marL="914400" lvl="1" indent="-311150" algn="l" rtl="0">
              <a:spcBef>
                <a:spcPts val="0"/>
              </a:spcBef>
              <a:spcAft>
                <a:spcPts val="0"/>
              </a:spcAft>
              <a:buSzPts val="1300"/>
              <a:buFont typeface="Tahoma"/>
              <a:buChar char="○"/>
            </a:pPr>
            <a:r>
              <a:rPr lang="en" sz="1300" dirty="0">
                <a:latin typeface="Tahoma"/>
                <a:ea typeface="Tahoma"/>
                <a:cs typeface="Tahoma"/>
                <a:sym typeface="Tahoma"/>
              </a:rPr>
              <a:t>Provide access to step by‐step instructions in getting started with the DDI using the Alliance Website</a:t>
            </a:r>
            <a:endParaRPr sz="1300" dirty="0">
              <a:latin typeface="Tahoma"/>
              <a:ea typeface="Tahoma"/>
              <a:cs typeface="Tahoma"/>
              <a:sym typeface="Tahoma"/>
            </a:endParaRPr>
          </a:p>
          <a:p>
            <a:pPr marL="914400" lvl="1" indent="-311150" algn="l" rtl="0">
              <a:spcBef>
                <a:spcPts val="0"/>
              </a:spcBef>
              <a:spcAft>
                <a:spcPts val="0"/>
              </a:spcAft>
              <a:buSzPts val="1300"/>
              <a:buFont typeface="Tahoma"/>
              <a:buChar char="○"/>
            </a:pPr>
            <a:r>
              <a:rPr lang="en" sz="1300" dirty="0">
                <a:latin typeface="Tahoma"/>
                <a:ea typeface="Tahoma"/>
                <a:cs typeface="Tahoma"/>
                <a:sym typeface="Tahoma"/>
              </a:rPr>
              <a:t>Offer “train the trainers” to ensure a solid group of trained presenters represent the Alliance </a:t>
            </a:r>
            <a:endParaRPr sz="1300" dirty="0">
              <a:latin typeface="Tahoma"/>
              <a:ea typeface="Tahoma"/>
              <a:cs typeface="Tahoma"/>
              <a:sym typeface="Tahoma"/>
            </a:endParaRPr>
          </a:p>
          <a:p>
            <a:pPr marL="914400" lvl="1" indent="-311150" algn="l" rtl="0">
              <a:spcBef>
                <a:spcPts val="0"/>
              </a:spcBef>
              <a:spcAft>
                <a:spcPts val="0"/>
              </a:spcAft>
              <a:buSzPts val="1300"/>
              <a:buFont typeface="Tahoma"/>
              <a:buChar char="○"/>
            </a:pPr>
            <a:r>
              <a:rPr lang="en" sz="1300" dirty="0">
                <a:latin typeface="Tahoma"/>
                <a:ea typeface="Tahoma"/>
                <a:cs typeface="Tahoma"/>
                <a:sym typeface="Tahoma"/>
              </a:rPr>
              <a:t>Offer trainings on a regular schedule and also in a flexible, customized manner </a:t>
            </a:r>
            <a:endParaRPr sz="1300" dirty="0">
              <a:latin typeface="Tahoma"/>
              <a:ea typeface="Tahoma"/>
              <a:cs typeface="Tahoma"/>
              <a:sym typeface="Tahoma"/>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Google Shape;96;p18">
            <a:extLst>
              <a:ext uri="{C183D7F6-B498-43B3-948B-1728B52AA6E4}">
                <adec:decorative xmlns:adec="http://schemas.microsoft.com/office/drawing/2017/decorative" val="1"/>
              </a:ext>
            </a:extLst>
          </p:cNvPr>
          <p:cNvSpPr/>
          <p:nvPr/>
        </p:nvSpPr>
        <p:spPr>
          <a:xfrm>
            <a:off x="0" y="0"/>
            <a:ext cx="9144000" cy="5143500"/>
          </a:xfrm>
          <a:prstGeom prst="rect">
            <a:avLst/>
          </a:prstGeom>
          <a:noFill/>
          <a:ln w="2857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sz="1000" b="1" dirty="0">
              <a:solidFill>
                <a:schemeClr val="dk2"/>
              </a:solidFill>
              <a:latin typeface="Roboto"/>
              <a:ea typeface="Roboto"/>
              <a:cs typeface="Roboto"/>
              <a:sym typeface="Roboto"/>
            </a:endParaRPr>
          </a:p>
        </p:txBody>
      </p:sp>
      <p:sp>
        <p:nvSpPr>
          <p:cNvPr id="97" name="Google Shape;97;p18"/>
          <p:cNvSpPr txBox="1">
            <a:spLocks noGrp="1"/>
          </p:cNvSpPr>
          <p:nvPr>
            <p:ph type="title"/>
          </p:nvPr>
        </p:nvSpPr>
        <p:spPr>
          <a:xfrm>
            <a:off x="250475" y="445025"/>
            <a:ext cx="8637216"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en" dirty="0"/>
              <a:t>Brief Timeline of the DDI Training Working Group</a:t>
            </a:r>
            <a:endParaRPr dirty="0"/>
          </a:p>
        </p:txBody>
      </p:sp>
      <p:grpSp>
        <p:nvGrpSpPr>
          <p:cNvPr id="98" name="Google Shape;98;p18">
            <a:extLst>
              <a:ext uri="{C183D7F6-B498-43B3-948B-1728B52AA6E4}">
                <adec:decorative xmlns:adec="http://schemas.microsoft.com/office/drawing/2017/decorative" val="1"/>
              </a:ext>
            </a:extLst>
          </p:cNvPr>
          <p:cNvGrpSpPr/>
          <p:nvPr/>
        </p:nvGrpSpPr>
        <p:grpSpPr>
          <a:xfrm>
            <a:off x="1244332" y="1840725"/>
            <a:ext cx="1342720" cy="2847950"/>
            <a:chOff x="1515681" y="2295580"/>
            <a:chExt cx="1525818" cy="2847950"/>
          </a:xfrm>
        </p:grpSpPr>
        <p:sp>
          <p:nvSpPr>
            <p:cNvPr id="99" name="Google Shape;99;p18"/>
            <p:cNvSpPr/>
            <p:nvPr/>
          </p:nvSpPr>
          <p:spPr>
            <a:xfrm>
              <a:off x="1515975" y="2823930"/>
              <a:ext cx="1525500" cy="2319600"/>
            </a:xfrm>
            <a:prstGeom prst="rect">
              <a:avLst/>
            </a:prstGeom>
            <a:solidFill>
              <a:srgbClr val="0C57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0" name="Google Shape;100;p18"/>
            <p:cNvSpPr/>
            <p:nvPr/>
          </p:nvSpPr>
          <p:spPr>
            <a:xfrm>
              <a:off x="1515975" y="2295580"/>
              <a:ext cx="1525500" cy="53700"/>
            </a:xfrm>
            <a:prstGeom prst="rect">
              <a:avLst/>
            </a:prstGeom>
            <a:solidFill>
              <a:srgbClr val="0C57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1" name="Google Shape;101;p18"/>
            <p:cNvSpPr txBox="1"/>
            <p:nvPr/>
          </p:nvSpPr>
          <p:spPr>
            <a:xfrm>
              <a:off x="1515844" y="2906730"/>
              <a:ext cx="1525500" cy="947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b="1">
                  <a:solidFill>
                    <a:srgbClr val="FFFFFF"/>
                  </a:solidFill>
                  <a:latin typeface="Roboto"/>
                  <a:ea typeface="Roboto"/>
                  <a:cs typeface="Roboto"/>
                  <a:sym typeface="Roboto"/>
                </a:rPr>
                <a:t>First DDI Training at IASSIST (Amsterdam)</a:t>
              </a:r>
              <a:endParaRPr b="1" dirty="0">
                <a:solidFill>
                  <a:srgbClr val="FFFFFF"/>
                </a:solidFill>
                <a:latin typeface="Roboto"/>
                <a:ea typeface="Roboto"/>
                <a:cs typeface="Roboto"/>
                <a:sym typeface="Roboto"/>
              </a:endParaRPr>
            </a:p>
          </p:txBody>
        </p:sp>
        <p:sp>
          <p:nvSpPr>
            <p:cNvPr id="102" name="Google Shape;102;p18"/>
            <p:cNvSpPr txBox="1"/>
            <p:nvPr/>
          </p:nvSpPr>
          <p:spPr>
            <a:xfrm>
              <a:off x="1515681" y="3964605"/>
              <a:ext cx="1525500" cy="10944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1600"/>
                </a:spcAft>
                <a:buNone/>
              </a:pPr>
              <a:r>
                <a:rPr lang="en" sz="900">
                  <a:solidFill>
                    <a:srgbClr val="FFFFFF"/>
                  </a:solidFill>
                  <a:latin typeface="Roboto"/>
                  <a:ea typeface="Roboto"/>
                  <a:cs typeface="Roboto"/>
                  <a:sym typeface="Roboto"/>
                </a:rPr>
                <a:t>"Creating DDI Compliant Codebooks" (ppt). Bill Block, Wendy Thomas, https://doi.org/10.5281/zenodo.3823051</a:t>
              </a:r>
              <a:endParaRPr sz="900" dirty="0">
                <a:solidFill>
                  <a:srgbClr val="FFFFFF"/>
                </a:solidFill>
                <a:latin typeface="Roboto"/>
                <a:ea typeface="Roboto"/>
                <a:cs typeface="Roboto"/>
                <a:sym typeface="Roboto"/>
              </a:endParaRPr>
            </a:p>
          </p:txBody>
        </p:sp>
        <p:sp>
          <p:nvSpPr>
            <p:cNvPr id="103" name="Google Shape;103;p18"/>
            <p:cNvSpPr txBox="1"/>
            <p:nvPr/>
          </p:nvSpPr>
          <p:spPr>
            <a:xfrm>
              <a:off x="1692693" y="2441105"/>
              <a:ext cx="1036500" cy="382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1600"/>
                </a:spcAft>
                <a:buNone/>
              </a:pPr>
              <a:r>
                <a:rPr lang="en" sz="1600" b="1">
                  <a:solidFill>
                    <a:schemeClr val="dk2"/>
                  </a:solidFill>
                  <a:latin typeface="Roboto"/>
                  <a:ea typeface="Roboto"/>
                  <a:cs typeface="Roboto"/>
                  <a:sym typeface="Roboto"/>
                </a:rPr>
                <a:t>2001</a:t>
              </a:r>
              <a:endParaRPr sz="1600" b="1" dirty="0">
                <a:solidFill>
                  <a:schemeClr val="dk2"/>
                </a:solidFill>
                <a:latin typeface="Roboto"/>
                <a:ea typeface="Roboto"/>
                <a:cs typeface="Roboto"/>
                <a:sym typeface="Roboto"/>
              </a:endParaRPr>
            </a:p>
          </p:txBody>
        </p:sp>
        <p:cxnSp>
          <p:nvCxnSpPr>
            <p:cNvPr id="104" name="Google Shape;104;p18"/>
            <p:cNvCxnSpPr/>
            <p:nvPr/>
          </p:nvCxnSpPr>
          <p:spPr>
            <a:xfrm>
              <a:off x="3041499" y="2295580"/>
              <a:ext cx="0" cy="2837400"/>
            </a:xfrm>
            <a:prstGeom prst="straightConnector1">
              <a:avLst/>
            </a:prstGeom>
            <a:noFill/>
            <a:ln w="9525" cap="flat" cmpd="sng">
              <a:solidFill>
                <a:srgbClr val="A1C2FA"/>
              </a:solidFill>
              <a:prstDash val="dot"/>
              <a:round/>
              <a:headEnd type="none" w="sm" len="sm"/>
              <a:tailEnd type="none" w="sm" len="sm"/>
            </a:ln>
          </p:spPr>
        </p:cxnSp>
      </p:grpSp>
      <p:grpSp>
        <p:nvGrpSpPr>
          <p:cNvPr id="105" name="Google Shape;105;p18">
            <a:extLst>
              <a:ext uri="{C183D7F6-B498-43B3-948B-1728B52AA6E4}">
                <adec:decorative xmlns:adec="http://schemas.microsoft.com/office/drawing/2017/decorative" val="1"/>
              </a:ext>
            </a:extLst>
          </p:cNvPr>
          <p:cNvGrpSpPr/>
          <p:nvPr/>
        </p:nvGrpSpPr>
        <p:grpSpPr>
          <a:xfrm>
            <a:off x="70641" y="1840725"/>
            <a:ext cx="1173891" cy="2847950"/>
            <a:chOff x="1515975" y="2295580"/>
            <a:chExt cx="1525524" cy="2847950"/>
          </a:xfrm>
        </p:grpSpPr>
        <p:sp>
          <p:nvSpPr>
            <p:cNvPr id="106" name="Google Shape;106;p18"/>
            <p:cNvSpPr/>
            <p:nvPr/>
          </p:nvSpPr>
          <p:spPr>
            <a:xfrm>
              <a:off x="1515975" y="2823930"/>
              <a:ext cx="1525500" cy="2319600"/>
            </a:xfrm>
            <a:prstGeom prst="rect">
              <a:avLst/>
            </a:prstGeom>
            <a:solidFill>
              <a:srgbClr val="0C57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7" name="Google Shape;107;p18"/>
            <p:cNvSpPr/>
            <p:nvPr/>
          </p:nvSpPr>
          <p:spPr>
            <a:xfrm>
              <a:off x="1515975" y="2295580"/>
              <a:ext cx="1525500" cy="53700"/>
            </a:xfrm>
            <a:prstGeom prst="rect">
              <a:avLst/>
            </a:prstGeom>
            <a:solidFill>
              <a:srgbClr val="0C57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8" name="Google Shape;108;p18"/>
            <p:cNvSpPr txBox="1"/>
            <p:nvPr/>
          </p:nvSpPr>
          <p:spPr>
            <a:xfrm>
              <a:off x="1515986" y="3050055"/>
              <a:ext cx="1525500" cy="17295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600" b="1">
                  <a:solidFill>
                    <a:srgbClr val="FFFFFF"/>
                  </a:solidFill>
                  <a:latin typeface="Roboto"/>
                  <a:ea typeface="Roboto"/>
                  <a:cs typeface="Roboto"/>
                  <a:sym typeface="Roboto"/>
                </a:rPr>
                <a:t>DDI version 1 published</a:t>
              </a:r>
              <a:endParaRPr sz="1600" b="1" dirty="0">
                <a:solidFill>
                  <a:srgbClr val="FFFFFF"/>
                </a:solidFill>
                <a:latin typeface="Roboto"/>
                <a:ea typeface="Roboto"/>
                <a:cs typeface="Roboto"/>
                <a:sym typeface="Roboto"/>
              </a:endParaRPr>
            </a:p>
          </p:txBody>
        </p:sp>
        <p:sp>
          <p:nvSpPr>
            <p:cNvPr id="109" name="Google Shape;109;p18"/>
            <p:cNvSpPr txBox="1"/>
            <p:nvPr/>
          </p:nvSpPr>
          <p:spPr>
            <a:xfrm>
              <a:off x="1760496" y="2433305"/>
              <a:ext cx="1036500" cy="3906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1600"/>
                </a:spcAft>
                <a:buNone/>
              </a:pPr>
              <a:r>
                <a:rPr lang="en" sz="1600" b="1">
                  <a:solidFill>
                    <a:schemeClr val="dk2"/>
                  </a:solidFill>
                  <a:latin typeface="Roboto"/>
                  <a:ea typeface="Roboto"/>
                  <a:cs typeface="Roboto"/>
                  <a:sym typeface="Roboto"/>
                </a:rPr>
                <a:t>2000</a:t>
              </a:r>
              <a:endParaRPr sz="1600" b="1" dirty="0">
                <a:solidFill>
                  <a:schemeClr val="dk2"/>
                </a:solidFill>
                <a:latin typeface="Roboto"/>
                <a:ea typeface="Roboto"/>
                <a:cs typeface="Roboto"/>
                <a:sym typeface="Roboto"/>
              </a:endParaRPr>
            </a:p>
          </p:txBody>
        </p:sp>
        <p:cxnSp>
          <p:nvCxnSpPr>
            <p:cNvPr id="110" name="Google Shape;110;p18"/>
            <p:cNvCxnSpPr/>
            <p:nvPr/>
          </p:nvCxnSpPr>
          <p:spPr>
            <a:xfrm>
              <a:off x="3041499" y="2295580"/>
              <a:ext cx="0" cy="2837400"/>
            </a:xfrm>
            <a:prstGeom prst="straightConnector1">
              <a:avLst/>
            </a:prstGeom>
            <a:noFill/>
            <a:ln w="9525" cap="flat" cmpd="sng">
              <a:solidFill>
                <a:srgbClr val="A1C2FA"/>
              </a:solidFill>
              <a:prstDash val="dot"/>
              <a:round/>
              <a:headEnd type="none" w="sm" len="sm"/>
              <a:tailEnd type="none" w="sm" len="sm"/>
            </a:ln>
          </p:spPr>
        </p:cxnSp>
      </p:grpSp>
      <p:grpSp>
        <p:nvGrpSpPr>
          <p:cNvPr id="111" name="Google Shape;111;p18">
            <a:extLst>
              <a:ext uri="{C183D7F6-B498-43B3-948B-1728B52AA6E4}">
                <adec:decorative xmlns:adec="http://schemas.microsoft.com/office/drawing/2017/decorative" val="1"/>
              </a:ext>
            </a:extLst>
          </p:cNvPr>
          <p:cNvGrpSpPr/>
          <p:nvPr/>
        </p:nvGrpSpPr>
        <p:grpSpPr>
          <a:xfrm>
            <a:off x="2587322" y="1840725"/>
            <a:ext cx="1004871" cy="2847950"/>
            <a:chOff x="1515975" y="2295580"/>
            <a:chExt cx="1525536" cy="2847950"/>
          </a:xfrm>
        </p:grpSpPr>
        <p:sp>
          <p:nvSpPr>
            <p:cNvPr id="112" name="Google Shape;112;p18"/>
            <p:cNvSpPr/>
            <p:nvPr/>
          </p:nvSpPr>
          <p:spPr>
            <a:xfrm>
              <a:off x="1515975" y="2823930"/>
              <a:ext cx="1525500" cy="2319600"/>
            </a:xfrm>
            <a:prstGeom prst="rect">
              <a:avLst/>
            </a:prstGeom>
            <a:solidFill>
              <a:srgbClr val="0C57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3" name="Google Shape;113;p18"/>
            <p:cNvSpPr/>
            <p:nvPr/>
          </p:nvSpPr>
          <p:spPr>
            <a:xfrm>
              <a:off x="1515975" y="2295580"/>
              <a:ext cx="1525500" cy="53700"/>
            </a:xfrm>
            <a:prstGeom prst="rect">
              <a:avLst/>
            </a:prstGeom>
            <a:solidFill>
              <a:srgbClr val="0C57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4" name="Google Shape;114;p18"/>
            <p:cNvSpPr txBox="1"/>
            <p:nvPr/>
          </p:nvSpPr>
          <p:spPr>
            <a:xfrm>
              <a:off x="1516011" y="3050055"/>
              <a:ext cx="1525500" cy="6789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600" b="1">
                  <a:solidFill>
                    <a:srgbClr val="FFFFFF"/>
                  </a:solidFill>
                  <a:latin typeface="Roboto"/>
                  <a:ea typeface="Roboto"/>
                  <a:cs typeface="Roboto"/>
                  <a:sym typeface="Roboto"/>
                </a:rPr>
                <a:t>DDI Alliance Est.</a:t>
              </a:r>
              <a:endParaRPr sz="1600" b="1" dirty="0">
                <a:solidFill>
                  <a:srgbClr val="FFFFFF"/>
                </a:solidFill>
                <a:latin typeface="Roboto"/>
                <a:ea typeface="Roboto"/>
                <a:cs typeface="Roboto"/>
                <a:sym typeface="Roboto"/>
              </a:endParaRPr>
            </a:p>
          </p:txBody>
        </p:sp>
        <p:sp>
          <p:nvSpPr>
            <p:cNvPr id="115" name="Google Shape;115;p18"/>
            <p:cNvSpPr txBox="1"/>
            <p:nvPr/>
          </p:nvSpPr>
          <p:spPr>
            <a:xfrm>
              <a:off x="1692707" y="2441105"/>
              <a:ext cx="1123500" cy="382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1600"/>
                </a:spcAft>
                <a:buNone/>
              </a:pPr>
              <a:r>
                <a:rPr lang="en" sz="1600" b="1">
                  <a:solidFill>
                    <a:schemeClr val="dk2"/>
                  </a:solidFill>
                  <a:latin typeface="Roboto"/>
                  <a:ea typeface="Roboto"/>
                  <a:cs typeface="Roboto"/>
                  <a:sym typeface="Roboto"/>
                </a:rPr>
                <a:t>2003</a:t>
              </a:r>
              <a:endParaRPr sz="1600" b="1" dirty="0">
                <a:solidFill>
                  <a:schemeClr val="dk2"/>
                </a:solidFill>
                <a:latin typeface="Roboto"/>
                <a:ea typeface="Roboto"/>
                <a:cs typeface="Roboto"/>
                <a:sym typeface="Roboto"/>
              </a:endParaRPr>
            </a:p>
          </p:txBody>
        </p:sp>
        <p:cxnSp>
          <p:nvCxnSpPr>
            <p:cNvPr id="116" name="Google Shape;116;p18"/>
            <p:cNvCxnSpPr/>
            <p:nvPr/>
          </p:nvCxnSpPr>
          <p:spPr>
            <a:xfrm>
              <a:off x="3041499" y="2295580"/>
              <a:ext cx="0" cy="2837400"/>
            </a:xfrm>
            <a:prstGeom prst="straightConnector1">
              <a:avLst/>
            </a:prstGeom>
            <a:noFill/>
            <a:ln w="9525" cap="flat" cmpd="sng">
              <a:solidFill>
                <a:srgbClr val="A1C2FA"/>
              </a:solidFill>
              <a:prstDash val="dot"/>
              <a:round/>
              <a:headEnd type="none" w="sm" len="sm"/>
              <a:tailEnd type="none" w="sm" len="sm"/>
            </a:ln>
          </p:spPr>
        </p:cxnSp>
      </p:grpSp>
      <p:grpSp>
        <p:nvGrpSpPr>
          <p:cNvPr id="117" name="Google Shape;117;p18">
            <a:extLst>
              <a:ext uri="{C183D7F6-B498-43B3-948B-1728B52AA6E4}">
                <adec:decorative xmlns:adec="http://schemas.microsoft.com/office/drawing/2017/decorative" val="1"/>
              </a:ext>
            </a:extLst>
          </p:cNvPr>
          <p:cNvGrpSpPr/>
          <p:nvPr/>
        </p:nvGrpSpPr>
        <p:grpSpPr>
          <a:xfrm>
            <a:off x="3592317" y="1840725"/>
            <a:ext cx="1174331" cy="2847950"/>
            <a:chOff x="1515975" y="2295580"/>
            <a:chExt cx="1526096" cy="2847950"/>
          </a:xfrm>
        </p:grpSpPr>
        <p:sp>
          <p:nvSpPr>
            <p:cNvPr id="118" name="Google Shape;118;p18"/>
            <p:cNvSpPr/>
            <p:nvPr/>
          </p:nvSpPr>
          <p:spPr>
            <a:xfrm>
              <a:off x="1515975" y="2823930"/>
              <a:ext cx="1525500" cy="2319600"/>
            </a:xfrm>
            <a:prstGeom prst="rect">
              <a:avLst/>
            </a:prstGeom>
            <a:solidFill>
              <a:srgbClr val="0C57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9" name="Google Shape;119;p18"/>
            <p:cNvSpPr/>
            <p:nvPr/>
          </p:nvSpPr>
          <p:spPr>
            <a:xfrm>
              <a:off x="1515975" y="2295580"/>
              <a:ext cx="1525500" cy="53700"/>
            </a:xfrm>
            <a:prstGeom prst="rect">
              <a:avLst/>
            </a:prstGeom>
            <a:solidFill>
              <a:srgbClr val="0C57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0" name="Google Shape;120;p18"/>
            <p:cNvSpPr txBox="1"/>
            <p:nvPr/>
          </p:nvSpPr>
          <p:spPr>
            <a:xfrm>
              <a:off x="1516571" y="3050055"/>
              <a:ext cx="1525500" cy="16329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500" b="1">
                  <a:solidFill>
                    <a:srgbClr val="FFFFFF"/>
                  </a:solidFill>
                  <a:latin typeface="Roboto"/>
                  <a:ea typeface="Roboto"/>
                  <a:cs typeface="Roboto"/>
                  <a:sym typeface="Roboto"/>
                </a:rPr>
                <a:t>First DDI Training Workshop at Dagstuhl</a:t>
              </a:r>
              <a:endParaRPr sz="1500" b="1" dirty="0">
                <a:solidFill>
                  <a:srgbClr val="FFFFFF"/>
                </a:solidFill>
                <a:latin typeface="Roboto"/>
                <a:ea typeface="Roboto"/>
                <a:cs typeface="Roboto"/>
                <a:sym typeface="Roboto"/>
              </a:endParaRPr>
            </a:p>
          </p:txBody>
        </p:sp>
        <p:sp>
          <p:nvSpPr>
            <p:cNvPr id="121" name="Google Shape;121;p18"/>
            <p:cNvSpPr txBox="1"/>
            <p:nvPr/>
          </p:nvSpPr>
          <p:spPr>
            <a:xfrm>
              <a:off x="1692691" y="2441102"/>
              <a:ext cx="930300" cy="382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1600"/>
                </a:spcAft>
                <a:buNone/>
              </a:pPr>
              <a:r>
                <a:rPr lang="en" sz="1600" b="1">
                  <a:solidFill>
                    <a:schemeClr val="dk2"/>
                  </a:solidFill>
                  <a:latin typeface="Roboto"/>
                  <a:ea typeface="Roboto"/>
                  <a:cs typeface="Roboto"/>
                  <a:sym typeface="Roboto"/>
                </a:rPr>
                <a:t>2007</a:t>
              </a:r>
              <a:endParaRPr sz="1600" b="1" dirty="0">
                <a:solidFill>
                  <a:schemeClr val="dk2"/>
                </a:solidFill>
                <a:latin typeface="Roboto"/>
                <a:ea typeface="Roboto"/>
                <a:cs typeface="Roboto"/>
                <a:sym typeface="Roboto"/>
              </a:endParaRPr>
            </a:p>
          </p:txBody>
        </p:sp>
        <p:cxnSp>
          <p:nvCxnSpPr>
            <p:cNvPr id="122" name="Google Shape;122;p18"/>
            <p:cNvCxnSpPr/>
            <p:nvPr/>
          </p:nvCxnSpPr>
          <p:spPr>
            <a:xfrm>
              <a:off x="3041499" y="2295580"/>
              <a:ext cx="0" cy="2837400"/>
            </a:xfrm>
            <a:prstGeom prst="straightConnector1">
              <a:avLst/>
            </a:prstGeom>
            <a:noFill/>
            <a:ln w="9525" cap="flat" cmpd="sng">
              <a:solidFill>
                <a:srgbClr val="A1C2FA"/>
              </a:solidFill>
              <a:prstDash val="dot"/>
              <a:round/>
              <a:headEnd type="none" w="sm" len="sm"/>
              <a:tailEnd type="none" w="sm" len="sm"/>
            </a:ln>
          </p:spPr>
        </p:cxnSp>
      </p:grpSp>
      <p:grpSp>
        <p:nvGrpSpPr>
          <p:cNvPr id="123" name="Google Shape;123;p18">
            <a:extLst>
              <a:ext uri="{C183D7F6-B498-43B3-948B-1728B52AA6E4}">
                <adec:decorative xmlns:adec="http://schemas.microsoft.com/office/drawing/2017/decorative" val="1"/>
              </a:ext>
            </a:extLst>
          </p:cNvPr>
          <p:cNvGrpSpPr/>
          <p:nvPr/>
        </p:nvGrpSpPr>
        <p:grpSpPr>
          <a:xfrm>
            <a:off x="4765700" y="1840725"/>
            <a:ext cx="1175098" cy="2847950"/>
            <a:chOff x="1515305" y="2295580"/>
            <a:chExt cx="1527094" cy="2847950"/>
          </a:xfrm>
        </p:grpSpPr>
        <p:sp>
          <p:nvSpPr>
            <p:cNvPr id="124" name="Google Shape;124;p18"/>
            <p:cNvSpPr/>
            <p:nvPr/>
          </p:nvSpPr>
          <p:spPr>
            <a:xfrm>
              <a:off x="1515975" y="2823930"/>
              <a:ext cx="1525500" cy="2319600"/>
            </a:xfrm>
            <a:prstGeom prst="rect">
              <a:avLst/>
            </a:prstGeom>
            <a:solidFill>
              <a:srgbClr val="0C57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5" name="Google Shape;125;p18"/>
            <p:cNvSpPr/>
            <p:nvPr/>
          </p:nvSpPr>
          <p:spPr>
            <a:xfrm>
              <a:off x="1515975" y="2295580"/>
              <a:ext cx="1525500" cy="53700"/>
            </a:xfrm>
            <a:prstGeom prst="rect">
              <a:avLst/>
            </a:prstGeom>
            <a:solidFill>
              <a:srgbClr val="0C57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6" name="Google Shape;126;p18"/>
            <p:cNvSpPr txBox="1"/>
            <p:nvPr/>
          </p:nvSpPr>
          <p:spPr>
            <a:xfrm>
              <a:off x="1515305" y="3050055"/>
              <a:ext cx="1525500" cy="1355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500" b="1">
                  <a:solidFill>
                    <a:srgbClr val="FFFFFF"/>
                  </a:solidFill>
                  <a:latin typeface="Roboto"/>
                  <a:ea typeface="Roboto"/>
                  <a:cs typeface="Roboto"/>
                  <a:sym typeface="Roboto"/>
                </a:rPr>
                <a:t>Training identified as important goal</a:t>
              </a:r>
              <a:endParaRPr sz="1500" b="1" dirty="0">
                <a:solidFill>
                  <a:srgbClr val="FFFFFF"/>
                </a:solidFill>
                <a:latin typeface="Roboto"/>
                <a:ea typeface="Roboto"/>
                <a:cs typeface="Roboto"/>
                <a:sym typeface="Roboto"/>
              </a:endParaRPr>
            </a:p>
          </p:txBody>
        </p:sp>
        <p:sp>
          <p:nvSpPr>
            <p:cNvPr id="127" name="Google Shape;127;p18"/>
            <p:cNvSpPr txBox="1"/>
            <p:nvPr/>
          </p:nvSpPr>
          <p:spPr>
            <a:xfrm>
              <a:off x="1516899" y="4317580"/>
              <a:ext cx="1525500" cy="8154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1600"/>
                </a:spcAft>
                <a:buNone/>
              </a:pPr>
              <a:r>
                <a:rPr lang="en" sz="1000">
                  <a:solidFill>
                    <a:srgbClr val="FFFFFF"/>
                  </a:solidFill>
                  <a:latin typeface="Roboto"/>
                  <a:ea typeface="Roboto"/>
                  <a:cs typeface="Roboto"/>
                  <a:sym typeface="Roboto"/>
                </a:rPr>
                <a:t>External review of the DDI Alliance</a:t>
              </a:r>
              <a:endParaRPr sz="1000" dirty="0">
                <a:solidFill>
                  <a:srgbClr val="FFFFFF"/>
                </a:solidFill>
                <a:latin typeface="Roboto"/>
                <a:ea typeface="Roboto"/>
                <a:cs typeface="Roboto"/>
                <a:sym typeface="Roboto"/>
              </a:endParaRPr>
            </a:p>
          </p:txBody>
        </p:sp>
        <p:sp>
          <p:nvSpPr>
            <p:cNvPr id="128" name="Google Shape;128;p18"/>
            <p:cNvSpPr txBox="1"/>
            <p:nvPr/>
          </p:nvSpPr>
          <p:spPr>
            <a:xfrm>
              <a:off x="1692693" y="2441102"/>
              <a:ext cx="897900" cy="382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1600"/>
                </a:spcAft>
                <a:buNone/>
              </a:pPr>
              <a:r>
                <a:rPr lang="en" sz="1600" b="1">
                  <a:solidFill>
                    <a:schemeClr val="dk2"/>
                  </a:solidFill>
                  <a:latin typeface="Roboto"/>
                  <a:ea typeface="Roboto"/>
                  <a:cs typeface="Roboto"/>
                  <a:sym typeface="Roboto"/>
                </a:rPr>
                <a:t>2011</a:t>
              </a:r>
              <a:endParaRPr sz="1600" b="1" dirty="0">
                <a:solidFill>
                  <a:schemeClr val="dk2"/>
                </a:solidFill>
                <a:latin typeface="Roboto"/>
                <a:ea typeface="Roboto"/>
                <a:cs typeface="Roboto"/>
                <a:sym typeface="Roboto"/>
              </a:endParaRPr>
            </a:p>
          </p:txBody>
        </p:sp>
        <p:cxnSp>
          <p:nvCxnSpPr>
            <p:cNvPr id="129" name="Google Shape;129;p18"/>
            <p:cNvCxnSpPr/>
            <p:nvPr/>
          </p:nvCxnSpPr>
          <p:spPr>
            <a:xfrm>
              <a:off x="3041499" y="2295580"/>
              <a:ext cx="0" cy="2837400"/>
            </a:xfrm>
            <a:prstGeom prst="straightConnector1">
              <a:avLst/>
            </a:prstGeom>
            <a:noFill/>
            <a:ln w="9525" cap="flat" cmpd="sng">
              <a:solidFill>
                <a:srgbClr val="A1C2FA"/>
              </a:solidFill>
              <a:prstDash val="dot"/>
              <a:round/>
              <a:headEnd type="none" w="sm" len="sm"/>
              <a:tailEnd type="none" w="sm" len="sm"/>
            </a:ln>
          </p:spPr>
        </p:cxnSp>
      </p:grpSp>
      <p:grpSp>
        <p:nvGrpSpPr>
          <p:cNvPr id="130" name="Google Shape;130;p18">
            <a:extLst>
              <a:ext uri="{C183D7F6-B498-43B3-948B-1728B52AA6E4}">
                <adec:decorative xmlns:adec="http://schemas.microsoft.com/office/drawing/2017/decorative" val="1"/>
              </a:ext>
            </a:extLst>
          </p:cNvPr>
          <p:cNvGrpSpPr/>
          <p:nvPr/>
        </p:nvGrpSpPr>
        <p:grpSpPr>
          <a:xfrm>
            <a:off x="5939374" y="1840725"/>
            <a:ext cx="1089260" cy="2847950"/>
            <a:chOff x="1514991" y="2295580"/>
            <a:chExt cx="1527499" cy="2847950"/>
          </a:xfrm>
        </p:grpSpPr>
        <p:sp>
          <p:nvSpPr>
            <p:cNvPr id="131" name="Google Shape;131;p18"/>
            <p:cNvSpPr/>
            <p:nvPr/>
          </p:nvSpPr>
          <p:spPr>
            <a:xfrm>
              <a:off x="1515975" y="2823930"/>
              <a:ext cx="1525500" cy="2319600"/>
            </a:xfrm>
            <a:prstGeom prst="rect">
              <a:avLst/>
            </a:prstGeom>
            <a:solidFill>
              <a:srgbClr val="0C57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2" name="Google Shape;132;p18"/>
            <p:cNvSpPr/>
            <p:nvPr/>
          </p:nvSpPr>
          <p:spPr>
            <a:xfrm>
              <a:off x="1515975" y="2295580"/>
              <a:ext cx="1525500" cy="53700"/>
            </a:xfrm>
            <a:prstGeom prst="rect">
              <a:avLst/>
            </a:prstGeom>
            <a:solidFill>
              <a:srgbClr val="0C57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3" name="Google Shape;133;p18"/>
            <p:cNvSpPr txBox="1"/>
            <p:nvPr/>
          </p:nvSpPr>
          <p:spPr>
            <a:xfrm>
              <a:off x="1514991" y="3050055"/>
              <a:ext cx="1526400" cy="929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600" b="1">
                  <a:solidFill>
                    <a:srgbClr val="FFFFFF"/>
                  </a:solidFill>
                  <a:latin typeface="Roboto"/>
                  <a:ea typeface="Roboto"/>
                  <a:cs typeface="Roboto"/>
                  <a:sym typeface="Roboto"/>
                </a:rPr>
                <a:t>First TWG chair</a:t>
              </a:r>
              <a:endParaRPr sz="1600" b="1" dirty="0">
                <a:solidFill>
                  <a:srgbClr val="FFFFFF"/>
                </a:solidFill>
                <a:latin typeface="Roboto"/>
                <a:ea typeface="Roboto"/>
                <a:cs typeface="Roboto"/>
                <a:sym typeface="Roboto"/>
              </a:endParaRPr>
            </a:p>
          </p:txBody>
        </p:sp>
        <p:sp>
          <p:nvSpPr>
            <p:cNvPr id="134" name="Google Shape;134;p18"/>
            <p:cNvSpPr txBox="1"/>
            <p:nvPr/>
          </p:nvSpPr>
          <p:spPr>
            <a:xfrm>
              <a:off x="1516990" y="4213955"/>
              <a:ext cx="1525500" cy="6789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1600"/>
                </a:spcAft>
                <a:buNone/>
              </a:pPr>
              <a:r>
                <a:rPr lang="en" sz="1000">
                  <a:solidFill>
                    <a:srgbClr val="FFFFFF"/>
                  </a:solidFill>
                  <a:latin typeface="Roboto"/>
                  <a:ea typeface="Roboto"/>
                  <a:cs typeface="Roboto"/>
                  <a:sym typeface="Roboto"/>
                </a:rPr>
                <a:t>Amber Leahey</a:t>
              </a:r>
              <a:endParaRPr sz="1000" dirty="0">
                <a:solidFill>
                  <a:srgbClr val="FFFFFF"/>
                </a:solidFill>
                <a:latin typeface="Roboto"/>
                <a:ea typeface="Roboto"/>
                <a:cs typeface="Roboto"/>
                <a:sym typeface="Roboto"/>
              </a:endParaRPr>
            </a:p>
          </p:txBody>
        </p:sp>
        <p:sp>
          <p:nvSpPr>
            <p:cNvPr id="135" name="Google Shape;135;p18"/>
            <p:cNvSpPr txBox="1"/>
            <p:nvPr/>
          </p:nvSpPr>
          <p:spPr>
            <a:xfrm>
              <a:off x="1692702" y="2441102"/>
              <a:ext cx="1118700" cy="382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1600"/>
                </a:spcAft>
                <a:buNone/>
              </a:pPr>
              <a:r>
                <a:rPr lang="en" sz="1600" b="1">
                  <a:solidFill>
                    <a:schemeClr val="dk2"/>
                  </a:solidFill>
                  <a:latin typeface="Roboto"/>
                  <a:ea typeface="Roboto"/>
                  <a:cs typeface="Roboto"/>
                  <a:sym typeface="Roboto"/>
                </a:rPr>
                <a:t>2015</a:t>
              </a:r>
              <a:endParaRPr sz="1600" b="1" dirty="0">
                <a:solidFill>
                  <a:schemeClr val="dk2"/>
                </a:solidFill>
                <a:latin typeface="Roboto"/>
                <a:ea typeface="Roboto"/>
                <a:cs typeface="Roboto"/>
                <a:sym typeface="Roboto"/>
              </a:endParaRPr>
            </a:p>
          </p:txBody>
        </p:sp>
        <p:cxnSp>
          <p:nvCxnSpPr>
            <p:cNvPr id="136" name="Google Shape;136;p18"/>
            <p:cNvCxnSpPr/>
            <p:nvPr/>
          </p:nvCxnSpPr>
          <p:spPr>
            <a:xfrm>
              <a:off x="3041499" y="2295580"/>
              <a:ext cx="0" cy="2837400"/>
            </a:xfrm>
            <a:prstGeom prst="straightConnector1">
              <a:avLst/>
            </a:prstGeom>
            <a:noFill/>
            <a:ln w="9525" cap="flat" cmpd="sng">
              <a:solidFill>
                <a:srgbClr val="A1C2FA"/>
              </a:solidFill>
              <a:prstDash val="dot"/>
              <a:round/>
              <a:headEnd type="none" w="sm" len="sm"/>
              <a:tailEnd type="none" w="sm" len="sm"/>
            </a:ln>
          </p:spPr>
        </p:cxnSp>
      </p:grpSp>
      <p:grpSp>
        <p:nvGrpSpPr>
          <p:cNvPr id="137" name="Google Shape;137;p18">
            <a:extLst>
              <a:ext uri="{C183D7F6-B498-43B3-948B-1728B52AA6E4}">
                <adec:decorative xmlns:adec="http://schemas.microsoft.com/office/drawing/2017/decorative" val="1"/>
              </a:ext>
            </a:extLst>
          </p:cNvPr>
          <p:cNvGrpSpPr/>
          <p:nvPr/>
        </p:nvGrpSpPr>
        <p:grpSpPr>
          <a:xfrm>
            <a:off x="7027876" y="1840725"/>
            <a:ext cx="1038457" cy="2847950"/>
            <a:chOff x="1515941" y="2295580"/>
            <a:chExt cx="1525573" cy="2847950"/>
          </a:xfrm>
        </p:grpSpPr>
        <p:sp>
          <p:nvSpPr>
            <p:cNvPr id="138" name="Google Shape;138;p18"/>
            <p:cNvSpPr/>
            <p:nvPr/>
          </p:nvSpPr>
          <p:spPr>
            <a:xfrm>
              <a:off x="1515975" y="2823930"/>
              <a:ext cx="1525500" cy="2319600"/>
            </a:xfrm>
            <a:prstGeom prst="rect">
              <a:avLst/>
            </a:prstGeom>
            <a:solidFill>
              <a:srgbClr val="0C57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9" name="Google Shape;139;p18"/>
            <p:cNvSpPr/>
            <p:nvPr/>
          </p:nvSpPr>
          <p:spPr>
            <a:xfrm>
              <a:off x="1515975" y="2295580"/>
              <a:ext cx="1525500" cy="53700"/>
            </a:xfrm>
            <a:prstGeom prst="rect">
              <a:avLst/>
            </a:prstGeom>
            <a:solidFill>
              <a:srgbClr val="0C57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0" name="Google Shape;140;p18"/>
            <p:cNvSpPr txBox="1"/>
            <p:nvPr/>
          </p:nvSpPr>
          <p:spPr>
            <a:xfrm>
              <a:off x="1516014" y="3050055"/>
              <a:ext cx="1525500" cy="9885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600" b="1">
                  <a:solidFill>
                    <a:srgbClr val="FFFFFF"/>
                  </a:solidFill>
                  <a:latin typeface="Roboto"/>
                  <a:ea typeface="Roboto"/>
                  <a:cs typeface="Roboto"/>
                  <a:sym typeface="Roboto"/>
                </a:rPr>
                <a:t>DDI YouTube Est.</a:t>
              </a:r>
              <a:endParaRPr sz="1600" b="1" dirty="0">
                <a:solidFill>
                  <a:srgbClr val="FFFFFF"/>
                </a:solidFill>
                <a:latin typeface="Roboto"/>
                <a:ea typeface="Roboto"/>
                <a:cs typeface="Roboto"/>
                <a:sym typeface="Roboto"/>
              </a:endParaRPr>
            </a:p>
          </p:txBody>
        </p:sp>
        <p:sp>
          <p:nvSpPr>
            <p:cNvPr id="141" name="Google Shape;141;p18"/>
            <p:cNvSpPr txBox="1"/>
            <p:nvPr/>
          </p:nvSpPr>
          <p:spPr>
            <a:xfrm>
              <a:off x="1515941" y="4038580"/>
              <a:ext cx="1525500" cy="10944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en" sz="1000">
                  <a:solidFill>
                    <a:srgbClr val="FFFFFF"/>
                  </a:solidFill>
                  <a:latin typeface="Roboto"/>
                  <a:ea typeface="Roboto"/>
                  <a:cs typeface="Roboto"/>
                  <a:sym typeface="Roboto"/>
                </a:rPr>
                <a:t>Started using YouTube to share recorded webinars and meetings</a:t>
              </a:r>
              <a:endParaRPr sz="1000" dirty="0">
                <a:solidFill>
                  <a:srgbClr val="FFFFFF"/>
                </a:solidFill>
                <a:latin typeface="Roboto"/>
                <a:ea typeface="Roboto"/>
                <a:cs typeface="Roboto"/>
                <a:sym typeface="Roboto"/>
              </a:endParaRPr>
            </a:p>
            <a:p>
              <a:pPr marL="0" lvl="0" indent="0" algn="l" rtl="0">
                <a:lnSpc>
                  <a:spcPct val="115000"/>
                </a:lnSpc>
                <a:spcBef>
                  <a:spcPts val="1600"/>
                </a:spcBef>
                <a:spcAft>
                  <a:spcPts val="1600"/>
                </a:spcAft>
                <a:buNone/>
              </a:pPr>
              <a:endParaRPr sz="800" dirty="0">
                <a:solidFill>
                  <a:srgbClr val="FFFFFF"/>
                </a:solidFill>
                <a:latin typeface="Roboto"/>
                <a:ea typeface="Roboto"/>
                <a:cs typeface="Roboto"/>
                <a:sym typeface="Roboto"/>
              </a:endParaRPr>
            </a:p>
          </p:txBody>
        </p:sp>
        <p:sp>
          <p:nvSpPr>
            <p:cNvPr id="142" name="Google Shape;142;p18"/>
            <p:cNvSpPr txBox="1"/>
            <p:nvPr/>
          </p:nvSpPr>
          <p:spPr>
            <a:xfrm>
              <a:off x="1692708" y="2441102"/>
              <a:ext cx="1136400" cy="382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1600"/>
                </a:spcAft>
                <a:buNone/>
              </a:pPr>
              <a:r>
                <a:rPr lang="en" sz="1600" b="1">
                  <a:solidFill>
                    <a:schemeClr val="dk2"/>
                  </a:solidFill>
                  <a:latin typeface="Roboto"/>
                  <a:ea typeface="Roboto"/>
                  <a:cs typeface="Roboto"/>
                  <a:sym typeface="Roboto"/>
                </a:rPr>
                <a:t>2020</a:t>
              </a:r>
              <a:endParaRPr sz="1600" b="1" dirty="0">
                <a:solidFill>
                  <a:schemeClr val="dk2"/>
                </a:solidFill>
                <a:latin typeface="Roboto"/>
                <a:ea typeface="Roboto"/>
                <a:cs typeface="Roboto"/>
                <a:sym typeface="Roboto"/>
              </a:endParaRPr>
            </a:p>
          </p:txBody>
        </p:sp>
        <p:cxnSp>
          <p:nvCxnSpPr>
            <p:cNvPr id="143" name="Google Shape;143;p18"/>
            <p:cNvCxnSpPr/>
            <p:nvPr/>
          </p:nvCxnSpPr>
          <p:spPr>
            <a:xfrm>
              <a:off x="3041499" y="2295580"/>
              <a:ext cx="0" cy="2837400"/>
            </a:xfrm>
            <a:prstGeom prst="straightConnector1">
              <a:avLst/>
            </a:prstGeom>
            <a:noFill/>
            <a:ln w="9525" cap="flat" cmpd="sng">
              <a:solidFill>
                <a:srgbClr val="A1C2FA"/>
              </a:solidFill>
              <a:prstDash val="dot"/>
              <a:round/>
              <a:headEnd type="none" w="sm" len="sm"/>
              <a:tailEnd type="none" w="sm" len="sm"/>
            </a:ln>
          </p:spPr>
        </p:cxnSp>
      </p:grpSp>
      <p:grpSp>
        <p:nvGrpSpPr>
          <p:cNvPr id="144" name="Google Shape;144;p18">
            <a:extLst>
              <a:ext uri="{C183D7F6-B498-43B3-948B-1728B52AA6E4}">
                <adec:decorative xmlns:adec="http://schemas.microsoft.com/office/drawing/2017/decorative" val="1"/>
              </a:ext>
            </a:extLst>
          </p:cNvPr>
          <p:cNvGrpSpPr/>
          <p:nvPr/>
        </p:nvGrpSpPr>
        <p:grpSpPr>
          <a:xfrm>
            <a:off x="8066324" y="1840725"/>
            <a:ext cx="1038424" cy="2847950"/>
            <a:chOff x="1515975" y="2295580"/>
            <a:chExt cx="1525524" cy="2847950"/>
          </a:xfrm>
        </p:grpSpPr>
        <p:sp>
          <p:nvSpPr>
            <p:cNvPr id="145" name="Google Shape;145;p18"/>
            <p:cNvSpPr/>
            <p:nvPr/>
          </p:nvSpPr>
          <p:spPr>
            <a:xfrm>
              <a:off x="1515975" y="2823930"/>
              <a:ext cx="1525500" cy="2319600"/>
            </a:xfrm>
            <a:prstGeom prst="rect">
              <a:avLst/>
            </a:prstGeom>
            <a:solidFill>
              <a:srgbClr val="0C57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6" name="Google Shape;146;p18"/>
            <p:cNvSpPr/>
            <p:nvPr/>
          </p:nvSpPr>
          <p:spPr>
            <a:xfrm>
              <a:off x="1515975" y="2295580"/>
              <a:ext cx="1525500" cy="53700"/>
            </a:xfrm>
            <a:prstGeom prst="rect">
              <a:avLst/>
            </a:prstGeom>
            <a:solidFill>
              <a:srgbClr val="0C57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7" name="Google Shape;147;p18"/>
            <p:cNvSpPr txBox="1"/>
            <p:nvPr/>
          </p:nvSpPr>
          <p:spPr>
            <a:xfrm>
              <a:off x="1515977" y="3050055"/>
              <a:ext cx="1525500" cy="8163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600" b="1">
                  <a:solidFill>
                    <a:srgbClr val="FFFFFF"/>
                  </a:solidFill>
                  <a:latin typeface="Roboto"/>
                  <a:ea typeface="Roboto"/>
                  <a:cs typeface="Roboto"/>
                  <a:sym typeface="Roboto"/>
                </a:rPr>
                <a:t>DDI Zenodo Est.</a:t>
              </a:r>
              <a:endParaRPr sz="1600" b="1" dirty="0">
                <a:solidFill>
                  <a:srgbClr val="FFFFFF"/>
                </a:solidFill>
                <a:latin typeface="Roboto"/>
                <a:ea typeface="Roboto"/>
                <a:cs typeface="Roboto"/>
                <a:sym typeface="Roboto"/>
              </a:endParaRPr>
            </a:p>
          </p:txBody>
        </p:sp>
        <p:sp>
          <p:nvSpPr>
            <p:cNvPr id="148" name="Google Shape;148;p18"/>
            <p:cNvSpPr txBox="1"/>
            <p:nvPr/>
          </p:nvSpPr>
          <p:spPr>
            <a:xfrm>
              <a:off x="1692709" y="2441102"/>
              <a:ext cx="1171800" cy="382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1600"/>
                </a:spcAft>
                <a:buNone/>
              </a:pPr>
              <a:r>
                <a:rPr lang="en" sz="1600" b="1">
                  <a:solidFill>
                    <a:schemeClr val="dk2"/>
                  </a:solidFill>
                  <a:latin typeface="Roboto"/>
                  <a:ea typeface="Roboto"/>
                  <a:cs typeface="Roboto"/>
                  <a:sym typeface="Roboto"/>
                </a:rPr>
                <a:t>2021</a:t>
              </a:r>
              <a:endParaRPr sz="1600" b="1" dirty="0">
                <a:solidFill>
                  <a:schemeClr val="dk2"/>
                </a:solidFill>
                <a:latin typeface="Roboto"/>
                <a:ea typeface="Roboto"/>
                <a:cs typeface="Roboto"/>
                <a:sym typeface="Roboto"/>
              </a:endParaRPr>
            </a:p>
          </p:txBody>
        </p:sp>
        <p:cxnSp>
          <p:nvCxnSpPr>
            <p:cNvPr id="149" name="Google Shape;149;p18"/>
            <p:cNvCxnSpPr/>
            <p:nvPr/>
          </p:nvCxnSpPr>
          <p:spPr>
            <a:xfrm>
              <a:off x="3041499" y="2295580"/>
              <a:ext cx="0" cy="2837400"/>
            </a:xfrm>
            <a:prstGeom prst="straightConnector1">
              <a:avLst/>
            </a:prstGeom>
            <a:noFill/>
            <a:ln w="9525" cap="flat" cmpd="sng">
              <a:solidFill>
                <a:srgbClr val="A1C2FA"/>
              </a:solidFill>
              <a:prstDash val="dot"/>
              <a:round/>
              <a:headEnd type="none" w="sm" len="sm"/>
              <a:tailEnd type="none" w="sm" len="sm"/>
            </a:ln>
          </p:spPr>
        </p:cxnSp>
      </p:grpSp>
      <p:sp>
        <p:nvSpPr>
          <p:cNvPr id="150" name="Google Shape;150;p18"/>
          <p:cNvSpPr txBox="1"/>
          <p:nvPr/>
        </p:nvSpPr>
        <p:spPr>
          <a:xfrm>
            <a:off x="8066325" y="3594275"/>
            <a:ext cx="1038600" cy="10944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1600"/>
              </a:spcAft>
              <a:buNone/>
            </a:pPr>
            <a:r>
              <a:rPr lang="en" sz="1000">
                <a:solidFill>
                  <a:srgbClr val="FFFFFF"/>
                </a:solidFill>
                <a:latin typeface="Roboto"/>
                <a:ea typeface="Roboto"/>
                <a:cs typeface="Roboto"/>
                <a:sym typeface="Roboto"/>
              </a:rPr>
              <a:t>Started using Zenodo to share training slide decks</a:t>
            </a:r>
            <a:endParaRPr sz="1000" dirty="0">
              <a:solidFill>
                <a:srgbClr val="FFFFFF"/>
              </a:solidFill>
              <a:latin typeface="Roboto"/>
              <a:ea typeface="Roboto"/>
              <a:cs typeface="Roboto"/>
              <a:sym typeface="Roboto"/>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sp>
        <p:nvSpPr>
          <p:cNvPr id="155" name="Google Shape;155;p19">
            <a:extLst>
              <a:ext uri="{C183D7F6-B498-43B3-948B-1728B52AA6E4}">
                <adec:decorative xmlns:adec="http://schemas.microsoft.com/office/drawing/2017/decorative" val="1"/>
              </a:ext>
            </a:extLst>
          </p:cNvPr>
          <p:cNvSpPr/>
          <p:nvPr/>
        </p:nvSpPr>
        <p:spPr>
          <a:xfrm>
            <a:off x="0" y="10275"/>
            <a:ext cx="9143875" cy="5143500"/>
          </a:xfrm>
          <a:prstGeom prst="rect">
            <a:avLst/>
          </a:prstGeom>
          <a:noFill/>
          <a:ln w="2857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dirty="0">
              <a:latin typeface="Playfair Display"/>
              <a:ea typeface="Playfair Display"/>
              <a:cs typeface="Playfair Display"/>
              <a:sym typeface="Playfair Display"/>
            </a:endParaRPr>
          </a:p>
        </p:txBody>
      </p:sp>
      <p:sp>
        <p:nvSpPr>
          <p:cNvPr id="156" name="Google Shape;156;p19"/>
          <p:cNvSpPr txBox="1">
            <a:spLocks noGrp="1"/>
          </p:cNvSpPr>
          <p:nvPr>
            <p:ph type="title"/>
          </p:nvPr>
        </p:nvSpPr>
        <p:spPr>
          <a:xfrm>
            <a:off x="311699" y="445025"/>
            <a:ext cx="8761625"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en" sz="2800" dirty="0"/>
              <a:t>Map of Current DDI Training Working Group Members</a:t>
            </a:r>
            <a:endParaRPr sz="2800" dirty="0"/>
          </a:p>
        </p:txBody>
      </p:sp>
      <p:sp>
        <p:nvSpPr>
          <p:cNvPr id="157" name="Google Shape;157;p19"/>
          <p:cNvSpPr txBox="1">
            <a:spLocks noGrp="1"/>
          </p:cNvSpPr>
          <p:nvPr>
            <p:ph type="body" idx="1"/>
          </p:nvPr>
        </p:nvSpPr>
        <p:spPr>
          <a:xfrm>
            <a:off x="70675" y="1244363"/>
            <a:ext cx="1872000" cy="3620700"/>
          </a:xfrm>
          <a:prstGeom prst="rect">
            <a:avLst/>
          </a:prstGeom>
        </p:spPr>
        <p:txBody>
          <a:bodyPr spcFirstLastPara="1" wrap="square" lIns="91425" tIns="91425" rIns="91425" bIns="91425" anchor="t" anchorCtr="0">
            <a:noAutofit/>
          </a:bodyPr>
          <a:lstStyle/>
          <a:p>
            <a:pPr marL="457200" marR="0" lvl="0" indent="-316865" algn="l" rtl="0">
              <a:lnSpc>
                <a:spcPct val="100000"/>
              </a:lnSpc>
              <a:spcBef>
                <a:spcPts val="0"/>
              </a:spcBef>
              <a:spcAft>
                <a:spcPts val="0"/>
              </a:spcAft>
              <a:buSzPts val="1390"/>
              <a:buFont typeface="Tahoma"/>
              <a:buChar char="●"/>
            </a:pPr>
            <a:r>
              <a:rPr lang="en" sz="1390">
                <a:latin typeface="Tahoma"/>
                <a:ea typeface="Tahoma"/>
                <a:cs typeface="Tahoma"/>
                <a:sym typeface="Tahoma"/>
              </a:rPr>
              <a:t>Romania</a:t>
            </a:r>
            <a:endParaRPr sz="1390" dirty="0">
              <a:latin typeface="Tahoma"/>
              <a:ea typeface="Tahoma"/>
              <a:cs typeface="Tahoma"/>
              <a:sym typeface="Tahoma"/>
            </a:endParaRPr>
          </a:p>
          <a:p>
            <a:pPr marL="457200" marR="0" lvl="0" indent="-316865" algn="l" rtl="0">
              <a:lnSpc>
                <a:spcPct val="100000"/>
              </a:lnSpc>
              <a:spcBef>
                <a:spcPts val="0"/>
              </a:spcBef>
              <a:spcAft>
                <a:spcPts val="0"/>
              </a:spcAft>
              <a:buSzPts val="1390"/>
              <a:buFont typeface="Tahoma"/>
              <a:buChar char="●"/>
            </a:pPr>
            <a:r>
              <a:rPr lang="en" sz="1390">
                <a:latin typeface="Tahoma"/>
                <a:ea typeface="Tahoma"/>
                <a:cs typeface="Tahoma"/>
                <a:sym typeface="Tahoma"/>
              </a:rPr>
              <a:t>Ontario, Canada</a:t>
            </a:r>
            <a:endParaRPr sz="1390" dirty="0">
              <a:latin typeface="Tahoma"/>
              <a:ea typeface="Tahoma"/>
              <a:cs typeface="Tahoma"/>
              <a:sym typeface="Tahoma"/>
            </a:endParaRPr>
          </a:p>
          <a:p>
            <a:pPr marL="457200" marR="0" lvl="0" indent="-316865" algn="l" rtl="0">
              <a:lnSpc>
                <a:spcPct val="100000"/>
              </a:lnSpc>
              <a:spcBef>
                <a:spcPts val="0"/>
              </a:spcBef>
              <a:spcAft>
                <a:spcPts val="0"/>
              </a:spcAft>
              <a:buSzPts val="1390"/>
              <a:buFont typeface="Tahoma"/>
              <a:buChar char="●"/>
            </a:pPr>
            <a:r>
              <a:rPr lang="en" sz="1390">
                <a:latin typeface="Tahoma"/>
                <a:ea typeface="Tahoma"/>
                <a:cs typeface="Tahoma"/>
                <a:sym typeface="Tahoma"/>
              </a:rPr>
              <a:t>Paris, France</a:t>
            </a:r>
            <a:endParaRPr sz="1390" dirty="0">
              <a:latin typeface="Tahoma"/>
              <a:ea typeface="Tahoma"/>
              <a:cs typeface="Tahoma"/>
              <a:sym typeface="Tahoma"/>
            </a:endParaRPr>
          </a:p>
          <a:p>
            <a:pPr marL="457200" marR="0" lvl="0" indent="-316865" algn="l" rtl="0">
              <a:lnSpc>
                <a:spcPct val="100000"/>
              </a:lnSpc>
              <a:spcBef>
                <a:spcPts val="0"/>
              </a:spcBef>
              <a:spcAft>
                <a:spcPts val="0"/>
              </a:spcAft>
              <a:buSzPts val="1390"/>
              <a:buFont typeface="Tahoma"/>
              <a:buChar char="●"/>
            </a:pPr>
            <a:r>
              <a:rPr lang="en" sz="1390">
                <a:latin typeface="Tahoma"/>
                <a:ea typeface="Tahoma"/>
                <a:cs typeface="Tahoma"/>
                <a:sym typeface="Tahoma"/>
              </a:rPr>
              <a:t>Colchester, England</a:t>
            </a:r>
            <a:endParaRPr sz="1390" dirty="0">
              <a:latin typeface="Tahoma"/>
              <a:ea typeface="Tahoma"/>
              <a:cs typeface="Tahoma"/>
              <a:sym typeface="Tahoma"/>
            </a:endParaRPr>
          </a:p>
          <a:p>
            <a:pPr marL="457200" marR="0" lvl="0" indent="-316865" algn="l" rtl="0">
              <a:lnSpc>
                <a:spcPct val="100000"/>
              </a:lnSpc>
              <a:spcBef>
                <a:spcPts val="0"/>
              </a:spcBef>
              <a:spcAft>
                <a:spcPts val="0"/>
              </a:spcAft>
              <a:buSzPts val="1390"/>
              <a:buFont typeface="Tahoma"/>
              <a:buChar char="●"/>
            </a:pPr>
            <a:r>
              <a:rPr lang="en" sz="1390">
                <a:latin typeface="Tahoma"/>
                <a:ea typeface="Tahoma"/>
                <a:cs typeface="Tahoma"/>
                <a:sym typeface="Tahoma"/>
              </a:rPr>
              <a:t>Montrouge, France</a:t>
            </a:r>
            <a:endParaRPr sz="1390" dirty="0">
              <a:latin typeface="Tahoma"/>
              <a:ea typeface="Tahoma"/>
              <a:cs typeface="Tahoma"/>
              <a:sym typeface="Tahoma"/>
            </a:endParaRPr>
          </a:p>
          <a:p>
            <a:pPr marL="457200" marR="0" lvl="0" indent="-316865" algn="l" rtl="0">
              <a:lnSpc>
                <a:spcPct val="100000"/>
              </a:lnSpc>
              <a:spcBef>
                <a:spcPts val="0"/>
              </a:spcBef>
              <a:spcAft>
                <a:spcPts val="0"/>
              </a:spcAft>
              <a:buSzPts val="1390"/>
              <a:buFont typeface="Tahoma"/>
              <a:buChar char="●"/>
            </a:pPr>
            <a:r>
              <a:rPr lang="en" sz="1390">
                <a:latin typeface="Tahoma"/>
                <a:ea typeface="Tahoma"/>
                <a:cs typeface="Tahoma"/>
                <a:sym typeface="Tahoma"/>
              </a:rPr>
              <a:t>Washington, DC USA</a:t>
            </a:r>
            <a:endParaRPr sz="1390" dirty="0">
              <a:latin typeface="Tahoma"/>
              <a:ea typeface="Tahoma"/>
              <a:cs typeface="Tahoma"/>
              <a:sym typeface="Tahoma"/>
            </a:endParaRPr>
          </a:p>
          <a:p>
            <a:pPr marL="457200" marR="0" lvl="0" indent="-316865" algn="l" rtl="0">
              <a:lnSpc>
                <a:spcPct val="100000"/>
              </a:lnSpc>
              <a:spcBef>
                <a:spcPts val="0"/>
              </a:spcBef>
              <a:spcAft>
                <a:spcPts val="0"/>
              </a:spcAft>
              <a:buSzPts val="1390"/>
              <a:buFont typeface="Tahoma"/>
              <a:buChar char="●"/>
            </a:pPr>
            <a:r>
              <a:rPr lang="en" sz="1390">
                <a:latin typeface="Tahoma"/>
                <a:ea typeface="Tahoma"/>
                <a:cs typeface="Tahoma"/>
                <a:sym typeface="Tahoma"/>
              </a:rPr>
              <a:t>Trondheim, Norway</a:t>
            </a:r>
            <a:endParaRPr sz="1390" dirty="0">
              <a:latin typeface="Tahoma"/>
              <a:ea typeface="Tahoma"/>
              <a:cs typeface="Tahoma"/>
              <a:sym typeface="Tahoma"/>
            </a:endParaRPr>
          </a:p>
          <a:p>
            <a:pPr marL="457200" marR="0" lvl="0" indent="-316865" algn="l" rtl="0">
              <a:lnSpc>
                <a:spcPct val="100000"/>
              </a:lnSpc>
              <a:spcBef>
                <a:spcPts val="0"/>
              </a:spcBef>
              <a:spcAft>
                <a:spcPts val="0"/>
              </a:spcAft>
              <a:buSzPts val="1390"/>
              <a:buFont typeface="Tahoma"/>
              <a:buChar char="●"/>
            </a:pPr>
            <a:r>
              <a:rPr lang="en" sz="1390">
                <a:latin typeface="Tahoma"/>
                <a:ea typeface="Tahoma"/>
                <a:cs typeface="Tahoma"/>
                <a:sym typeface="Tahoma"/>
              </a:rPr>
              <a:t>Ann Arbor, MI USA</a:t>
            </a:r>
            <a:endParaRPr sz="1390" dirty="0">
              <a:latin typeface="Tahoma"/>
              <a:ea typeface="Tahoma"/>
              <a:cs typeface="Tahoma"/>
              <a:sym typeface="Tahoma"/>
            </a:endParaRPr>
          </a:p>
          <a:p>
            <a:pPr marL="457200" marR="0" lvl="0" indent="-316865" algn="l" rtl="0">
              <a:lnSpc>
                <a:spcPct val="100000"/>
              </a:lnSpc>
              <a:spcBef>
                <a:spcPts val="0"/>
              </a:spcBef>
              <a:spcAft>
                <a:spcPts val="0"/>
              </a:spcAft>
              <a:buSzPts val="1390"/>
              <a:buFont typeface="Tahoma"/>
              <a:buChar char="●"/>
            </a:pPr>
            <a:r>
              <a:rPr lang="en" sz="1390">
                <a:latin typeface="Tahoma"/>
                <a:ea typeface="Tahoma"/>
                <a:cs typeface="Tahoma"/>
                <a:sym typeface="Tahoma"/>
              </a:rPr>
              <a:t>London, UK</a:t>
            </a:r>
            <a:endParaRPr sz="1390" dirty="0">
              <a:latin typeface="Tahoma"/>
              <a:ea typeface="Tahoma"/>
              <a:cs typeface="Tahoma"/>
              <a:sym typeface="Tahoma"/>
            </a:endParaRPr>
          </a:p>
          <a:p>
            <a:pPr marL="457200" marR="0" lvl="0" indent="-316865" algn="l" rtl="0">
              <a:lnSpc>
                <a:spcPct val="100000"/>
              </a:lnSpc>
              <a:spcBef>
                <a:spcPts val="0"/>
              </a:spcBef>
              <a:spcAft>
                <a:spcPts val="0"/>
              </a:spcAft>
              <a:buSzPts val="1390"/>
              <a:buFont typeface="Tahoma"/>
              <a:buChar char="●"/>
            </a:pPr>
            <a:r>
              <a:rPr lang="en" sz="1390">
                <a:latin typeface="Tahoma"/>
                <a:ea typeface="Tahoma"/>
                <a:cs typeface="Tahoma"/>
                <a:sym typeface="Tahoma"/>
              </a:rPr>
              <a:t>Tallinn, Estonia</a:t>
            </a:r>
            <a:endParaRPr sz="1390" dirty="0">
              <a:latin typeface="Tahoma"/>
              <a:ea typeface="Tahoma"/>
              <a:cs typeface="Tahoma"/>
              <a:sym typeface="Tahoma"/>
            </a:endParaRPr>
          </a:p>
        </p:txBody>
      </p:sp>
      <p:pic>
        <p:nvPicPr>
          <p:cNvPr id="158" name="Google Shape;158;p19" descr="Map showing the current TWG members' current country or state locations"/>
          <p:cNvPicPr preferRelativeResize="0"/>
          <p:nvPr/>
        </p:nvPicPr>
        <p:blipFill rotWithShape="1">
          <a:blip r:embed="rId3">
            <a:alphaModFix/>
          </a:blip>
          <a:srcRect l="6375"/>
          <a:stretch/>
        </p:blipFill>
        <p:spPr>
          <a:xfrm>
            <a:off x="2058075" y="1296775"/>
            <a:ext cx="7042051" cy="3515875"/>
          </a:xfrm>
          <a:prstGeom prst="rect">
            <a:avLst/>
          </a:prstGeom>
          <a:noFill/>
          <a:ln w="28575" cap="flat" cmpd="sng">
            <a:solidFill>
              <a:schemeClr val="accent4"/>
            </a:solidFill>
            <a:prstDash val="solid"/>
            <a:round/>
            <a:headEnd type="none" w="sm" len="sm"/>
            <a:tailEnd type="none" w="sm" len="sm"/>
          </a:ln>
        </p:spPr>
      </p:pic>
      <p:sp>
        <p:nvSpPr>
          <p:cNvPr id="159" name="Google Shape;159;p19"/>
          <p:cNvSpPr txBox="1"/>
          <p:nvPr/>
        </p:nvSpPr>
        <p:spPr>
          <a:xfrm>
            <a:off x="8048325" y="4774200"/>
            <a:ext cx="962100" cy="338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000" u="sng" dirty="0">
                <a:solidFill>
                  <a:schemeClr val="bg2"/>
                </a:solidFill>
                <a:latin typeface="Tahoma"/>
                <a:ea typeface="Tahoma"/>
                <a:cs typeface="Tahoma"/>
                <a:sym typeface="Tahoma"/>
                <a:hlinkClick r:id="rId4">
                  <a:extLst>
                    <a:ext uri="{A12FA001-AC4F-418D-AE19-62706E023703}">
                      <ahyp:hlinkClr xmlns:ahyp="http://schemas.microsoft.com/office/drawing/2018/hyperlinkcolor" val="tx"/>
                    </a:ext>
                  </a:extLst>
                </a:hlinkClick>
              </a:rPr>
              <a:t>Map source</a:t>
            </a:r>
            <a:endParaRPr sz="1000" dirty="0">
              <a:solidFill>
                <a:schemeClr val="bg2"/>
              </a:solidFill>
              <a:latin typeface="Tahoma"/>
              <a:ea typeface="Tahoma"/>
              <a:cs typeface="Tahoma"/>
              <a:sym typeface="Tahoma"/>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Google Shape;164;p20">
            <a:extLst>
              <a:ext uri="{C183D7F6-B498-43B3-948B-1728B52AA6E4}">
                <adec:decorative xmlns:adec="http://schemas.microsoft.com/office/drawing/2017/decorative" val="1"/>
              </a:ext>
            </a:extLst>
          </p:cNvPr>
          <p:cNvSpPr/>
          <p:nvPr/>
        </p:nvSpPr>
        <p:spPr>
          <a:xfrm>
            <a:off x="0" y="10275"/>
            <a:ext cx="9143875" cy="5143500"/>
          </a:xfrm>
          <a:prstGeom prst="rect">
            <a:avLst/>
          </a:prstGeom>
          <a:noFill/>
          <a:ln w="2857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dirty="0">
              <a:latin typeface="Playfair Display"/>
              <a:ea typeface="Playfair Display"/>
              <a:cs typeface="Playfair Display"/>
              <a:sym typeface="Playfair Display"/>
            </a:endParaRPr>
          </a:p>
        </p:txBody>
      </p:sp>
      <p:sp>
        <p:nvSpPr>
          <p:cNvPr id="165" name="Google Shape;165;p20"/>
          <p:cNvSpPr txBox="1">
            <a:spLocks noGrp="1"/>
          </p:cNvSpPr>
          <p:nvPr>
            <p:ph type="title"/>
          </p:nvPr>
        </p:nvSpPr>
        <p:spPr>
          <a:xfrm>
            <a:off x="311700" y="445025"/>
            <a:ext cx="60921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en"/>
              <a:t>What is the DDI Training Working Group?</a:t>
            </a:r>
            <a:endParaRPr dirty="0"/>
          </a:p>
        </p:txBody>
      </p:sp>
      <p:sp>
        <p:nvSpPr>
          <p:cNvPr id="166" name="Google Shape;166;p20"/>
          <p:cNvSpPr txBox="1">
            <a:spLocks noGrp="1"/>
          </p:cNvSpPr>
          <p:nvPr>
            <p:ph type="body" idx="1"/>
          </p:nvPr>
        </p:nvSpPr>
        <p:spPr>
          <a:xfrm>
            <a:off x="311700" y="1488600"/>
            <a:ext cx="8520600" cy="30804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SzPts val="1800"/>
              <a:buFont typeface="Tahoma"/>
              <a:buChar char="●"/>
            </a:pPr>
            <a:r>
              <a:rPr lang="en">
                <a:latin typeface="Tahoma"/>
                <a:ea typeface="Tahoma"/>
                <a:cs typeface="Tahoma"/>
                <a:sym typeface="Tahoma"/>
              </a:rPr>
              <a:t>The mandate of the DDI Training WG is to:</a:t>
            </a:r>
            <a:endParaRPr dirty="0">
              <a:latin typeface="Tahoma"/>
              <a:ea typeface="Tahoma"/>
              <a:cs typeface="Tahoma"/>
              <a:sym typeface="Tahoma"/>
            </a:endParaRPr>
          </a:p>
          <a:p>
            <a:pPr marL="914400" lvl="1" indent="-317500" algn="l" rtl="0">
              <a:spcBef>
                <a:spcPts val="0"/>
              </a:spcBef>
              <a:spcAft>
                <a:spcPts val="0"/>
              </a:spcAft>
              <a:buSzPts val="1400"/>
              <a:buFont typeface="Tahoma"/>
              <a:buChar char="○"/>
            </a:pPr>
            <a:r>
              <a:rPr lang="en">
                <a:latin typeface="Tahoma"/>
                <a:ea typeface="Tahoma"/>
                <a:cs typeface="Tahoma"/>
                <a:sym typeface="Tahoma"/>
              </a:rPr>
              <a:t>Ensure that our goals align and build on the DDI Alliance Scientific Work Plan.</a:t>
            </a:r>
            <a:endParaRPr dirty="0">
              <a:latin typeface="Tahoma"/>
              <a:ea typeface="Tahoma"/>
              <a:cs typeface="Tahoma"/>
              <a:sym typeface="Tahoma"/>
            </a:endParaRPr>
          </a:p>
          <a:p>
            <a:pPr marL="914400" lvl="1" indent="-317500" algn="l" rtl="0">
              <a:spcBef>
                <a:spcPts val="0"/>
              </a:spcBef>
              <a:spcAft>
                <a:spcPts val="0"/>
              </a:spcAft>
              <a:buSzPts val="1400"/>
              <a:buFont typeface="Tahoma"/>
              <a:buChar char="○"/>
            </a:pPr>
            <a:r>
              <a:rPr lang="en">
                <a:latin typeface="Tahoma"/>
                <a:ea typeface="Tahoma"/>
                <a:cs typeface="Tahoma"/>
                <a:sym typeface="Tahoma"/>
              </a:rPr>
              <a:t>Introduce people to DDI and improve people's competence in working with DDI.</a:t>
            </a:r>
            <a:endParaRPr dirty="0">
              <a:latin typeface="Tahoma"/>
              <a:ea typeface="Tahoma"/>
              <a:cs typeface="Tahoma"/>
              <a:sym typeface="Tahoma"/>
            </a:endParaRPr>
          </a:p>
          <a:p>
            <a:pPr marL="914400" lvl="1" indent="-317500" algn="l" rtl="0">
              <a:spcBef>
                <a:spcPts val="0"/>
              </a:spcBef>
              <a:spcAft>
                <a:spcPts val="0"/>
              </a:spcAft>
              <a:buSzPts val="1400"/>
              <a:buFont typeface="Tahoma"/>
              <a:buChar char="○"/>
            </a:pPr>
            <a:r>
              <a:rPr lang="en">
                <a:latin typeface="Tahoma"/>
                <a:ea typeface="Tahoma"/>
                <a:cs typeface="Tahoma"/>
                <a:sym typeface="Tahoma"/>
              </a:rPr>
              <a:t>Promote deeper understanding of DDI’s work products by addressing specific topics.</a:t>
            </a:r>
            <a:endParaRPr dirty="0">
              <a:latin typeface="Tahoma"/>
              <a:ea typeface="Tahoma"/>
              <a:cs typeface="Tahoma"/>
              <a:sym typeface="Tahoma"/>
            </a:endParaRPr>
          </a:p>
          <a:p>
            <a:pPr marL="914400" lvl="1" indent="-317500" algn="l" rtl="0">
              <a:spcBef>
                <a:spcPts val="0"/>
              </a:spcBef>
              <a:spcAft>
                <a:spcPts val="0"/>
              </a:spcAft>
              <a:buSzPts val="1400"/>
              <a:buFont typeface="Tahoma"/>
              <a:buChar char="○"/>
            </a:pPr>
            <a:r>
              <a:rPr lang="en">
                <a:latin typeface="Tahoma"/>
                <a:ea typeface="Tahoma"/>
                <a:cs typeface="Tahoma"/>
                <a:sym typeface="Tahoma"/>
              </a:rPr>
              <a:t>Gear training to specific audiences, as appropriate.</a:t>
            </a:r>
            <a:endParaRPr dirty="0">
              <a:latin typeface="Tahoma"/>
              <a:ea typeface="Tahoma"/>
              <a:cs typeface="Tahoma"/>
              <a:sym typeface="Tahoma"/>
            </a:endParaRPr>
          </a:p>
          <a:p>
            <a:pPr marL="914400" lvl="1" indent="-317500" algn="l" rtl="0">
              <a:spcBef>
                <a:spcPts val="0"/>
              </a:spcBef>
              <a:spcAft>
                <a:spcPts val="0"/>
              </a:spcAft>
              <a:buSzPts val="1400"/>
              <a:buFont typeface="Tahoma"/>
              <a:buChar char="○"/>
            </a:pPr>
            <a:r>
              <a:rPr lang="en">
                <a:latin typeface="Tahoma"/>
                <a:ea typeface="Tahoma"/>
                <a:cs typeface="Tahoma"/>
                <a:sym typeface="Tahoma"/>
              </a:rPr>
              <a:t>Develop expertise within the Working Group for carrying out training.</a:t>
            </a:r>
            <a:endParaRPr dirty="0">
              <a:latin typeface="Tahoma"/>
              <a:ea typeface="Tahoma"/>
              <a:cs typeface="Tahoma"/>
              <a:sym typeface="Tahoma"/>
            </a:endParaRPr>
          </a:p>
          <a:p>
            <a:pPr marL="914400" lvl="1" indent="-317500" algn="l" rtl="0">
              <a:spcBef>
                <a:spcPts val="0"/>
              </a:spcBef>
              <a:spcAft>
                <a:spcPts val="0"/>
              </a:spcAft>
              <a:buSzPts val="1400"/>
              <a:buFont typeface="Tahoma"/>
              <a:buChar char="○"/>
            </a:pPr>
            <a:r>
              <a:rPr lang="en">
                <a:latin typeface="Tahoma"/>
                <a:ea typeface="Tahoma"/>
                <a:cs typeface="Tahoma"/>
                <a:sym typeface="Tahoma"/>
              </a:rPr>
              <a:t>Maintain a training library with updated training material in languages other than English for reuse</a:t>
            </a:r>
            <a:endParaRPr dirty="0">
              <a:latin typeface="Tahoma"/>
              <a:ea typeface="Tahoma"/>
              <a:cs typeface="Tahoma"/>
              <a:sym typeface="Tahoma"/>
            </a:endParaRPr>
          </a:p>
          <a:p>
            <a:pPr marL="0" lvl="0" indent="0" algn="l" rtl="0">
              <a:spcBef>
                <a:spcPts val="1200"/>
              </a:spcBef>
              <a:spcAft>
                <a:spcPts val="1200"/>
              </a:spcAft>
              <a:buNone/>
            </a:pPr>
            <a:endParaRP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21">
            <a:extLst>
              <a:ext uri="{C183D7F6-B498-43B3-948B-1728B52AA6E4}">
                <adec:decorative xmlns:adec="http://schemas.microsoft.com/office/drawing/2017/decorative" val="1"/>
              </a:ext>
            </a:extLst>
          </p:cNvPr>
          <p:cNvSpPr/>
          <p:nvPr/>
        </p:nvSpPr>
        <p:spPr>
          <a:xfrm>
            <a:off x="0" y="10275"/>
            <a:ext cx="9143875" cy="5143500"/>
          </a:xfrm>
          <a:prstGeom prst="rect">
            <a:avLst/>
          </a:prstGeom>
          <a:noFill/>
          <a:ln w="2857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dirty="0">
              <a:latin typeface="Playfair Display"/>
              <a:ea typeface="Playfair Display"/>
              <a:cs typeface="Playfair Display"/>
              <a:sym typeface="Playfair Display"/>
            </a:endParaRPr>
          </a:p>
        </p:txBody>
      </p:sp>
      <p:sp>
        <p:nvSpPr>
          <p:cNvPr id="172" name="Google Shape;172;p21"/>
          <p:cNvSpPr txBox="1">
            <a:spLocks noGrp="1"/>
          </p:cNvSpPr>
          <p:nvPr>
            <p:ph type="title"/>
          </p:nvPr>
        </p:nvSpPr>
        <p:spPr>
          <a:xfrm>
            <a:off x="311699" y="445025"/>
            <a:ext cx="8194991"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en" dirty="0"/>
              <a:t>The Training Working Group and Sub-Groups</a:t>
            </a:r>
            <a:endParaRPr dirty="0"/>
          </a:p>
        </p:txBody>
      </p:sp>
      <p:sp>
        <p:nvSpPr>
          <p:cNvPr id="173" name="Google Shape;173;p21"/>
          <p:cNvSpPr txBox="1">
            <a:spLocks noGrp="1"/>
          </p:cNvSpPr>
          <p:nvPr>
            <p:ph type="body" idx="1"/>
          </p:nvPr>
        </p:nvSpPr>
        <p:spPr>
          <a:xfrm>
            <a:off x="311700" y="1592900"/>
            <a:ext cx="5208600" cy="29760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SzPts val="1800"/>
              <a:buFont typeface="Tahoma"/>
              <a:buChar char="●"/>
            </a:pPr>
            <a:r>
              <a:rPr lang="en">
                <a:latin typeface="Tahoma"/>
                <a:ea typeface="Tahoma"/>
                <a:cs typeface="Tahoma"/>
                <a:sym typeface="Tahoma"/>
              </a:rPr>
              <a:t>TWG meets every other month </a:t>
            </a:r>
            <a:endParaRPr dirty="0">
              <a:latin typeface="Tahoma"/>
              <a:ea typeface="Tahoma"/>
              <a:cs typeface="Tahoma"/>
              <a:sym typeface="Tahoma"/>
            </a:endParaRPr>
          </a:p>
          <a:p>
            <a:pPr marL="457200" lvl="0" indent="-342900" algn="l" rtl="0">
              <a:spcBef>
                <a:spcPts val="0"/>
              </a:spcBef>
              <a:spcAft>
                <a:spcPts val="0"/>
              </a:spcAft>
              <a:buSzPts val="1800"/>
              <a:buFont typeface="Tahoma"/>
              <a:buChar char="●"/>
            </a:pPr>
            <a:r>
              <a:rPr lang="en">
                <a:latin typeface="Tahoma"/>
                <a:ea typeface="Tahoma"/>
                <a:cs typeface="Tahoma"/>
                <a:sym typeface="Tahoma"/>
              </a:rPr>
              <a:t>TWG chairs and sub group chairs meet monthly </a:t>
            </a:r>
            <a:endParaRPr dirty="0">
              <a:latin typeface="Tahoma"/>
              <a:ea typeface="Tahoma"/>
              <a:cs typeface="Tahoma"/>
              <a:sym typeface="Tahoma"/>
            </a:endParaRPr>
          </a:p>
          <a:p>
            <a:pPr marL="457200" lvl="0" indent="-342900" algn="l" rtl="0">
              <a:spcBef>
                <a:spcPts val="0"/>
              </a:spcBef>
              <a:spcAft>
                <a:spcPts val="0"/>
              </a:spcAft>
              <a:buSzPts val="1800"/>
              <a:buFont typeface="Tahoma"/>
              <a:buChar char="●"/>
            </a:pPr>
            <a:r>
              <a:rPr lang="en">
                <a:latin typeface="Tahoma"/>
                <a:ea typeface="Tahoma"/>
                <a:cs typeface="Tahoma"/>
                <a:sym typeface="Tahoma"/>
              </a:rPr>
              <a:t>Sub groups meet monthly </a:t>
            </a:r>
            <a:endParaRPr dirty="0">
              <a:latin typeface="Tahoma"/>
              <a:ea typeface="Tahoma"/>
              <a:cs typeface="Tahoma"/>
              <a:sym typeface="Tahoma"/>
            </a:endParaRPr>
          </a:p>
          <a:p>
            <a:pPr marL="914400" lvl="1" indent="-330200" algn="l" rtl="0">
              <a:spcBef>
                <a:spcPts val="0"/>
              </a:spcBef>
              <a:spcAft>
                <a:spcPts val="0"/>
              </a:spcAft>
              <a:buSzPts val="1600"/>
              <a:buFont typeface="Tahoma"/>
              <a:buChar char="○"/>
            </a:pPr>
            <a:r>
              <a:rPr lang="en" sz="1600">
                <a:latin typeface="Tahoma"/>
                <a:ea typeface="Tahoma"/>
                <a:cs typeface="Tahoma"/>
                <a:sym typeface="Tahoma"/>
              </a:rPr>
              <a:t>Slide Deck Review Group </a:t>
            </a:r>
            <a:endParaRPr sz="1600" dirty="0">
              <a:latin typeface="Tahoma"/>
              <a:ea typeface="Tahoma"/>
              <a:cs typeface="Tahoma"/>
              <a:sym typeface="Tahoma"/>
            </a:endParaRPr>
          </a:p>
          <a:p>
            <a:pPr marL="914400" lvl="1" indent="-330200" algn="l" rtl="0">
              <a:spcBef>
                <a:spcPts val="0"/>
              </a:spcBef>
              <a:spcAft>
                <a:spcPts val="0"/>
              </a:spcAft>
              <a:buSzPts val="1600"/>
              <a:buFont typeface="Tahoma"/>
              <a:buChar char="○"/>
            </a:pPr>
            <a:r>
              <a:rPr lang="en" sz="1600">
                <a:latin typeface="Tahoma"/>
                <a:ea typeface="Tahoma"/>
                <a:cs typeface="Tahoma"/>
                <a:sym typeface="Tahoma"/>
              </a:rPr>
              <a:t>Training Requests and Opportunities Group</a:t>
            </a:r>
            <a:endParaRPr sz="1600" dirty="0">
              <a:latin typeface="Tahoma"/>
              <a:ea typeface="Tahoma"/>
              <a:cs typeface="Tahoma"/>
              <a:sym typeface="Tahoma"/>
            </a:endParaRPr>
          </a:p>
          <a:p>
            <a:pPr marL="914400" lvl="1" indent="-330200" algn="l" rtl="0">
              <a:spcBef>
                <a:spcPts val="0"/>
              </a:spcBef>
              <a:spcAft>
                <a:spcPts val="0"/>
              </a:spcAft>
              <a:buSzPts val="1600"/>
              <a:buFont typeface="Tahoma"/>
              <a:buChar char="○"/>
            </a:pPr>
            <a:r>
              <a:rPr lang="en" sz="1600">
                <a:latin typeface="Tahoma"/>
                <a:ea typeface="Tahoma"/>
                <a:cs typeface="Tahoma"/>
                <a:sym typeface="Tahoma"/>
              </a:rPr>
              <a:t>Webinars Group (on hold at this time)</a:t>
            </a:r>
            <a:endParaRPr sz="1600" dirty="0">
              <a:latin typeface="Tahoma"/>
              <a:ea typeface="Tahoma"/>
              <a:cs typeface="Tahoma"/>
              <a:sym typeface="Tahoma"/>
            </a:endParaRPr>
          </a:p>
        </p:txBody>
      </p:sp>
      <p:pic>
        <p:nvPicPr>
          <p:cNvPr id="174" name="Google Shape;174;p21" descr="Blank notepad sheet and calendar for your congratulatory message (Provided by Getty Images)"/>
          <p:cNvPicPr preferRelativeResize="0"/>
          <p:nvPr/>
        </p:nvPicPr>
        <p:blipFill>
          <a:blip r:embed="rId3">
            <a:alphaModFix/>
          </a:blip>
          <a:stretch>
            <a:fillRect/>
          </a:stretch>
        </p:blipFill>
        <p:spPr>
          <a:xfrm>
            <a:off x="5633225" y="1592900"/>
            <a:ext cx="2948751" cy="2211548"/>
          </a:xfrm>
          <a:prstGeom prst="rect">
            <a:avLst/>
          </a:prstGeom>
          <a:noFill/>
          <a:ln>
            <a:noFill/>
          </a:ln>
        </p:spPr>
      </p:pic>
    </p:spTree>
  </p:cSld>
  <p:clrMapOvr>
    <a:masterClrMapping/>
  </p:clrMapOvr>
</p:sld>
</file>

<file path=ppt/theme/theme1.xml><?xml version="1.0" encoding="utf-8"?>
<a:theme xmlns:a="http://schemas.openxmlformats.org/drawingml/2006/main" name="Pop">
  <a:themeElements>
    <a:clrScheme name="Pop">
      <a:dk1>
        <a:srgbClr val="F8E71C"/>
      </a:dk1>
      <a:lt1>
        <a:srgbClr val="FFFFFF"/>
      </a:lt1>
      <a:dk2>
        <a:srgbClr val="000000"/>
      </a:dk2>
      <a:lt2>
        <a:srgbClr val="D9D9D9"/>
      </a:lt2>
      <a:accent1>
        <a:srgbClr val="666666"/>
      </a:accent1>
      <a:accent2>
        <a:srgbClr val="483165"/>
      </a:accent2>
      <a:accent3>
        <a:srgbClr val="EB1E95"/>
      </a:accent3>
      <a:accent4>
        <a:srgbClr val="01AFD1"/>
      </a:accent4>
      <a:accent5>
        <a:srgbClr val="0F9D58"/>
      </a:accent5>
      <a:accent6>
        <a:srgbClr val="9C27B0"/>
      </a:accent6>
      <a:hlink>
        <a:srgbClr val="0F9D58"/>
      </a:hlink>
      <a:folHlink>
        <a:srgbClr val="0F9D5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TotalTime>
  <Words>1730</Words>
  <Application>Microsoft Office PowerPoint</Application>
  <PresentationFormat>On-screen Show (16:9)</PresentationFormat>
  <Paragraphs>166</Paragraphs>
  <Slides>21</Slides>
  <Notes>21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21</vt:i4>
      </vt:variant>
    </vt:vector>
  </HeadingPairs>
  <TitlesOfParts>
    <vt:vector size="29" baseType="lpstr">
      <vt:lpstr>Montserrat</vt:lpstr>
      <vt:lpstr>Playfair Display</vt:lpstr>
      <vt:lpstr>Roboto</vt:lpstr>
      <vt:lpstr>Tahoma</vt:lpstr>
      <vt:lpstr>Arial</vt:lpstr>
      <vt:lpstr>Oswald</vt:lpstr>
      <vt:lpstr>Calibri</vt:lpstr>
      <vt:lpstr>Pop</vt:lpstr>
      <vt:lpstr>Data Documentation Initiative (DDI) and Training Working Group: </vt:lpstr>
      <vt:lpstr>DDI - The Data Documentation Initiative</vt:lpstr>
      <vt:lpstr>Who is the DDI Training Working Group?</vt:lpstr>
      <vt:lpstr>Who is the DDI Training Working Group For? </vt:lpstr>
      <vt:lpstr>Some History of the DDI-TG -  Helping people with “a steep learning curve”</vt:lpstr>
      <vt:lpstr>Brief Timeline of the DDI Training Working Group</vt:lpstr>
      <vt:lpstr>Map of Current DDI Training Working Group Members</vt:lpstr>
      <vt:lpstr>What is the DDI Training Working Group?</vt:lpstr>
      <vt:lpstr>The Training Working Group and Sub-Groups</vt:lpstr>
      <vt:lpstr>What Does the DDI TG Offer?</vt:lpstr>
      <vt:lpstr>Where?</vt:lpstr>
      <vt:lpstr>How to Use the DDI-TWG Resources</vt:lpstr>
      <vt:lpstr>We Have a Deck on “How to Use…”</vt:lpstr>
      <vt:lpstr>Translated DDI Resources Available </vt:lpstr>
      <vt:lpstr>How are New Training Decks Added?</vt:lpstr>
      <vt:lpstr>Share Your DDI Resources with the DDI Community</vt:lpstr>
      <vt:lpstr>Request Help or Training</vt:lpstr>
      <vt:lpstr>DDI Alliance YouTube - @ddialliance2982</vt:lpstr>
      <vt:lpstr>Webinars - Collaboration with CoData</vt:lpstr>
      <vt:lpstr>Want to Join us? </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Data Documentation Initiative (DDI) and Training Working Group: Who, What, and How</dc:title>
  <dc:creator>DDI Training Working Group</dc:creator>
  <cp:keywords>IASSIST 2025, DDI, training</cp:keywords>
  <cp:lastModifiedBy>kfrania</cp:lastModifiedBy>
  <cp:revision>5</cp:revision>
  <dcterms:modified xsi:type="dcterms:W3CDTF">2025-06-09T13:32:53Z</dcterms:modified>
  <cp:category>conference, presentation, training</cp:category>
</cp:coreProperties>
</file>