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5143500" cx="9144000"/>
  <p:notesSz cx="6858000" cy="9144000"/>
  <p:embeddedFontLst>
    <p:embeddedFont>
      <p:font typeface="Roboto"/>
      <p:regular r:id="rId23"/>
      <p:bold r:id="rId24"/>
      <p:italic r:id="rId25"/>
      <p:boldItalic r:id="rId26"/>
    </p:embeddedFont>
    <p:embeddedFont>
      <p:font typeface="Roboto Light"/>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D59ABD-E451-4EB4-B6CD-F4BAB73207F8}">
  <a:tblStyle styleId="{1AD59ABD-E451-4EB4-B6CD-F4BAB73207F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RobotoLight-bold.fntdata"/><Relationship Id="rId27" Type="http://schemas.openxmlformats.org/officeDocument/2006/relationships/font" Target="fonts/Roboto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Light-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RobotoLight-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5c6c23a0e_0_19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g285c6c23a0e_0_1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1a67221b6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1a67221b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db8a9fb4e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db8a9fb4e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aa1109647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aa110964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2db8a9fb4e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2db8a9fb4e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2db8a9fb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2db8a9fb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2db8a9fb4e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2db8a9fb4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cd321fe30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cd321fe30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aa110964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aa110964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ec7cc3779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ec7cc377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2db8a9fb4e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2db8a9fb4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cd7c96f62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cd7c96f6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2db8a9fb4e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2db8a9fb4e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db8a9fb4e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db8a9fb4e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85c6c23a0e_0_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85c6c23a0e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1aa1109647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1aa110964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Page">
  <p:cSld name="Text Page">
    <p:spTree>
      <p:nvGrpSpPr>
        <p:cNvPr id="50" name="Shape 50"/>
        <p:cNvGrpSpPr/>
        <p:nvPr/>
      </p:nvGrpSpPr>
      <p:grpSpPr>
        <a:xfrm>
          <a:off x="0" y="0"/>
          <a:ext cx="0" cy="0"/>
          <a:chOff x="0" y="0"/>
          <a:chExt cx="0" cy="0"/>
        </a:xfrm>
      </p:grpSpPr>
      <p:pic>
        <p:nvPicPr>
          <p:cNvPr id="51" name="Google Shape;51;p13"/>
          <p:cNvPicPr preferRelativeResize="0"/>
          <p:nvPr/>
        </p:nvPicPr>
        <p:blipFill rotWithShape="1">
          <a:blip r:embed="rId2">
            <a:alphaModFix/>
          </a:blip>
          <a:srcRect b="0" l="0" r="0" t="0"/>
          <a:stretch/>
        </p:blipFill>
        <p:spPr>
          <a:xfrm>
            <a:off x="0" y="0"/>
            <a:ext cx="9144000" cy="5143500"/>
          </a:xfrm>
          <a:prstGeom prst="rect">
            <a:avLst/>
          </a:prstGeom>
          <a:noFill/>
          <a:ln>
            <a:noFill/>
          </a:ln>
        </p:spPr>
      </p:pic>
      <p:sp>
        <p:nvSpPr>
          <p:cNvPr id="52" name="Google Shape;52;p13"/>
          <p:cNvSpPr txBox="1"/>
          <p:nvPr>
            <p:ph idx="12" type="sldNum"/>
          </p:nvPr>
        </p:nvSpPr>
        <p:spPr>
          <a:xfrm>
            <a:off x="6967666" y="4817623"/>
            <a:ext cx="2057400" cy="173100"/>
          </a:xfrm>
          <a:prstGeom prst="rect">
            <a:avLst/>
          </a:prstGeom>
          <a:noFill/>
          <a:ln>
            <a:noFill/>
          </a:ln>
        </p:spPr>
        <p:txBody>
          <a:bodyPr anchorCtr="0" anchor="ctr" bIns="34275" lIns="68575" spcFirstLastPara="1" rIns="68575" wrap="square" tIns="34275">
            <a:normAutofit lnSpcReduction="10000"/>
          </a:bodyPr>
          <a:lstStyle>
            <a:lvl1pPr indent="0" lvl="0" marL="0" rtl="0" algn="r">
              <a:spcBef>
                <a:spcPts val="0"/>
              </a:spcBef>
              <a:buNone/>
              <a:defRPr b="0" i="0" sz="700" u="none" cap="none" strike="noStrike">
                <a:solidFill>
                  <a:srgbClr val="888888"/>
                </a:solidFill>
                <a:latin typeface="Roboto Light"/>
                <a:ea typeface="Roboto Light"/>
                <a:cs typeface="Roboto Light"/>
                <a:sym typeface="Roboto Light"/>
              </a:defRPr>
            </a:lvl1pPr>
            <a:lvl2pPr indent="0" lvl="1" marL="0" rtl="0" algn="r">
              <a:spcBef>
                <a:spcPts val="0"/>
              </a:spcBef>
              <a:buNone/>
              <a:defRPr b="0" i="0" sz="700" u="none" cap="none" strike="noStrike">
                <a:solidFill>
                  <a:srgbClr val="888888"/>
                </a:solidFill>
                <a:latin typeface="Roboto Light"/>
                <a:ea typeface="Roboto Light"/>
                <a:cs typeface="Roboto Light"/>
                <a:sym typeface="Roboto Light"/>
              </a:defRPr>
            </a:lvl2pPr>
            <a:lvl3pPr indent="0" lvl="2" marL="0" rtl="0" algn="r">
              <a:spcBef>
                <a:spcPts val="0"/>
              </a:spcBef>
              <a:buNone/>
              <a:defRPr b="0" i="0" sz="700" u="none" cap="none" strike="noStrike">
                <a:solidFill>
                  <a:srgbClr val="888888"/>
                </a:solidFill>
                <a:latin typeface="Roboto Light"/>
                <a:ea typeface="Roboto Light"/>
                <a:cs typeface="Roboto Light"/>
                <a:sym typeface="Roboto Light"/>
              </a:defRPr>
            </a:lvl3pPr>
            <a:lvl4pPr indent="0" lvl="3" marL="0" rtl="0" algn="r">
              <a:spcBef>
                <a:spcPts val="0"/>
              </a:spcBef>
              <a:buNone/>
              <a:defRPr b="0" i="0" sz="700" u="none" cap="none" strike="noStrike">
                <a:solidFill>
                  <a:srgbClr val="888888"/>
                </a:solidFill>
                <a:latin typeface="Roboto Light"/>
                <a:ea typeface="Roboto Light"/>
                <a:cs typeface="Roboto Light"/>
                <a:sym typeface="Roboto Light"/>
              </a:defRPr>
            </a:lvl4pPr>
            <a:lvl5pPr indent="0" lvl="4" marL="0" rtl="0" algn="r">
              <a:spcBef>
                <a:spcPts val="0"/>
              </a:spcBef>
              <a:buNone/>
              <a:defRPr b="0" i="0" sz="700" u="none" cap="none" strike="noStrike">
                <a:solidFill>
                  <a:srgbClr val="888888"/>
                </a:solidFill>
                <a:latin typeface="Roboto Light"/>
                <a:ea typeface="Roboto Light"/>
                <a:cs typeface="Roboto Light"/>
                <a:sym typeface="Roboto Light"/>
              </a:defRPr>
            </a:lvl5pPr>
            <a:lvl6pPr indent="0" lvl="5" marL="0" rtl="0" algn="r">
              <a:spcBef>
                <a:spcPts val="0"/>
              </a:spcBef>
              <a:buNone/>
              <a:defRPr b="0" i="0" sz="700" u="none" cap="none" strike="noStrike">
                <a:solidFill>
                  <a:srgbClr val="888888"/>
                </a:solidFill>
                <a:latin typeface="Roboto Light"/>
                <a:ea typeface="Roboto Light"/>
                <a:cs typeface="Roboto Light"/>
                <a:sym typeface="Roboto Light"/>
              </a:defRPr>
            </a:lvl6pPr>
            <a:lvl7pPr indent="0" lvl="6" marL="0" rtl="0" algn="r">
              <a:spcBef>
                <a:spcPts val="0"/>
              </a:spcBef>
              <a:buNone/>
              <a:defRPr b="0" i="0" sz="700" u="none" cap="none" strike="noStrike">
                <a:solidFill>
                  <a:srgbClr val="888888"/>
                </a:solidFill>
                <a:latin typeface="Roboto Light"/>
                <a:ea typeface="Roboto Light"/>
                <a:cs typeface="Roboto Light"/>
                <a:sym typeface="Roboto Light"/>
              </a:defRPr>
            </a:lvl7pPr>
            <a:lvl8pPr indent="0" lvl="7" marL="0" rtl="0" algn="r">
              <a:spcBef>
                <a:spcPts val="0"/>
              </a:spcBef>
              <a:buNone/>
              <a:defRPr b="0" i="0" sz="700" u="none" cap="none" strike="noStrike">
                <a:solidFill>
                  <a:srgbClr val="888888"/>
                </a:solidFill>
                <a:latin typeface="Roboto Light"/>
                <a:ea typeface="Roboto Light"/>
                <a:cs typeface="Roboto Light"/>
                <a:sym typeface="Roboto Light"/>
              </a:defRPr>
            </a:lvl8pPr>
            <a:lvl9pPr indent="0" lvl="8" marL="0" rtl="0" algn="r">
              <a:spcBef>
                <a:spcPts val="0"/>
              </a:spcBef>
              <a:buNone/>
              <a:defRPr b="0" i="0" sz="7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fr"/>
              <a:t>‹#›</a:t>
            </a:fld>
            <a:endParaRPr/>
          </a:p>
        </p:txBody>
      </p:sp>
      <p:sp>
        <p:nvSpPr>
          <p:cNvPr id="53" name="Google Shape;53;p13"/>
          <p:cNvSpPr txBox="1"/>
          <p:nvPr>
            <p:ph idx="1" type="body"/>
          </p:nvPr>
        </p:nvSpPr>
        <p:spPr>
          <a:xfrm>
            <a:off x="501143" y="1757242"/>
            <a:ext cx="8162700" cy="2784600"/>
          </a:xfrm>
          <a:prstGeom prst="rect">
            <a:avLst/>
          </a:prstGeom>
          <a:noFill/>
          <a:ln>
            <a:noFill/>
          </a:ln>
        </p:spPr>
        <p:txBody>
          <a:bodyPr anchorCtr="0" anchor="t" bIns="34275" lIns="68575" spcFirstLastPara="1" rIns="68575" wrap="square" tIns="34275">
            <a:normAutofit/>
          </a:bodyPr>
          <a:lstStyle>
            <a:lvl1pPr indent="-228600" lvl="0" marL="457200" rtl="0" algn="l">
              <a:lnSpc>
                <a:spcPct val="130000"/>
              </a:lnSpc>
              <a:spcBef>
                <a:spcPts val="800"/>
              </a:spcBef>
              <a:spcAft>
                <a:spcPts val="0"/>
              </a:spcAft>
              <a:buClr>
                <a:srgbClr val="7F7F7F"/>
              </a:buClr>
              <a:buSzPts val="1100"/>
              <a:buNone/>
              <a:defRPr b="0" i="0" sz="1100">
                <a:solidFill>
                  <a:srgbClr val="7F7F7F"/>
                </a:solidFill>
                <a:latin typeface="Roboto Light"/>
                <a:ea typeface="Roboto Light"/>
                <a:cs typeface="Roboto Light"/>
                <a:sym typeface="Roboto Light"/>
              </a:defRPr>
            </a:lvl1pPr>
            <a:lvl2pPr indent="-298450" lvl="1" marL="914400" rtl="0" algn="l">
              <a:lnSpc>
                <a:spcPct val="90000"/>
              </a:lnSpc>
              <a:spcBef>
                <a:spcPts val="1200"/>
              </a:spcBef>
              <a:spcAft>
                <a:spcPts val="0"/>
              </a:spcAft>
              <a:buClr>
                <a:srgbClr val="3A3838"/>
              </a:buClr>
              <a:buSzPts val="1100"/>
              <a:buChar char="○"/>
              <a:defRPr sz="1100">
                <a:solidFill>
                  <a:srgbClr val="3A3838"/>
                </a:solidFill>
                <a:latin typeface="Roboto Light"/>
                <a:ea typeface="Roboto Light"/>
                <a:cs typeface="Roboto Light"/>
                <a:sym typeface="Roboto Light"/>
              </a:defRPr>
            </a:lvl2pPr>
            <a:lvl3pPr indent="-298450" lvl="2" marL="1371600" rtl="0" algn="l">
              <a:lnSpc>
                <a:spcPct val="90000"/>
              </a:lnSpc>
              <a:spcBef>
                <a:spcPts val="1200"/>
              </a:spcBef>
              <a:spcAft>
                <a:spcPts val="0"/>
              </a:spcAft>
              <a:buClr>
                <a:srgbClr val="3A3838"/>
              </a:buClr>
              <a:buSzPts val="1100"/>
              <a:buChar char="■"/>
              <a:defRPr sz="1100">
                <a:solidFill>
                  <a:srgbClr val="3A3838"/>
                </a:solidFill>
                <a:latin typeface="Roboto Light"/>
                <a:ea typeface="Roboto Light"/>
                <a:cs typeface="Roboto Light"/>
                <a:sym typeface="Roboto Light"/>
              </a:defRPr>
            </a:lvl3pPr>
            <a:lvl4pPr indent="-298450" lvl="3" marL="1828800" rtl="0" algn="l">
              <a:lnSpc>
                <a:spcPct val="90000"/>
              </a:lnSpc>
              <a:spcBef>
                <a:spcPts val="1200"/>
              </a:spcBef>
              <a:spcAft>
                <a:spcPts val="0"/>
              </a:spcAft>
              <a:buClr>
                <a:srgbClr val="3A3838"/>
              </a:buClr>
              <a:buSzPts val="1100"/>
              <a:buChar char="●"/>
              <a:defRPr sz="1100">
                <a:solidFill>
                  <a:srgbClr val="3A3838"/>
                </a:solidFill>
                <a:latin typeface="Roboto Light"/>
                <a:ea typeface="Roboto Light"/>
                <a:cs typeface="Roboto Light"/>
                <a:sym typeface="Roboto Light"/>
              </a:defRPr>
            </a:lvl4pPr>
            <a:lvl5pPr indent="-298450" lvl="4" marL="2286000" rtl="0" algn="l">
              <a:lnSpc>
                <a:spcPct val="90000"/>
              </a:lnSpc>
              <a:spcBef>
                <a:spcPts val="1200"/>
              </a:spcBef>
              <a:spcAft>
                <a:spcPts val="0"/>
              </a:spcAft>
              <a:buClr>
                <a:srgbClr val="3A3838"/>
              </a:buClr>
              <a:buSzPts val="1100"/>
              <a:buChar char="○"/>
              <a:defRPr sz="1100">
                <a:solidFill>
                  <a:srgbClr val="3A3838"/>
                </a:solidFill>
                <a:latin typeface="Roboto Light"/>
                <a:ea typeface="Roboto Light"/>
                <a:cs typeface="Roboto Light"/>
                <a:sym typeface="Roboto Light"/>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54" name="Google Shape;54;p13"/>
          <p:cNvSpPr txBox="1"/>
          <p:nvPr>
            <p:ph type="title"/>
          </p:nvPr>
        </p:nvSpPr>
        <p:spPr>
          <a:xfrm>
            <a:off x="501143" y="755862"/>
            <a:ext cx="8162700" cy="4530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262626"/>
              </a:buClr>
              <a:buSzPts val="2600"/>
              <a:buFont typeface="Roboto Light"/>
              <a:buNone/>
              <a:defRPr b="0" i="0" sz="2600">
                <a:solidFill>
                  <a:srgbClr val="262626"/>
                </a:solidFill>
                <a:latin typeface="Roboto Light"/>
                <a:ea typeface="Roboto Light"/>
                <a:cs typeface="Roboto Light"/>
                <a:sym typeface="Roboto Ligh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5" name="Google Shape;55;p13"/>
          <p:cNvSpPr txBox="1"/>
          <p:nvPr>
            <p:ph idx="2" type="body"/>
          </p:nvPr>
        </p:nvSpPr>
        <p:spPr>
          <a:xfrm>
            <a:off x="501145" y="1288112"/>
            <a:ext cx="8162700" cy="2736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rgbClr val="262626"/>
              </a:buClr>
              <a:buSzPts val="1500"/>
              <a:buNone/>
              <a:defRPr b="0" i="0" sz="1500">
                <a:solidFill>
                  <a:srgbClr val="262626"/>
                </a:solidFill>
                <a:latin typeface="Roboto Light"/>
                <a:ea typeface="Roboto Light"/>
                <a:cs typeface="Roboto Light"/>
                <a:sym typeface="Roboto Light"/>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56" name="Google Shape;56;p13"/>
          <p:cNvSpPr txBox="1"/>
          <p:nvPr>
            <p:ph idx="3" type="body"/>
          </p:nvPr>
        </p:nvSpPr>
        <p:spPr>
          <a:xfrm>
            <a:off x="180975" y="4817269"/>
            <a:ext cx="3902700" cy="1740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700"/>
              <a:buNone/>
              <a:defRPr sz="700"/>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Cover Page">
    <p:spTree>
      <p:nvGrpSpPr>
        <p:cNvPr id="57" name="Shape 57"/>
        <p:cNvGrpSpPr/>
        <p:nvPr/>
      </p:nvGrpSpPr>
      <p:grpSpPr>
        <a:xfrm>
          <a:off x="0" y="0"/>
          <a:ext cx="0" cy="0"/>
          <a:chOff x="0" y="0"/>
          <a:chExt cx="0" cy="0"/>
        </a:xfrm>
      </p:grpSpPr>
      <p:pic>
        <p:nvPicPr>
          <p:cNvPr descr="Afbeelding met tekst&#10;&#10;Automatisch gegenereerde beschrijving" id="58" name="Google Shape;58;p14"/>
          <p:cNvPicPr preferRelativeResize="0"/>
          <p:nvPr/>
        </p:nvPicPr>
        <p:blipFill rotWithShape="1">
          <a:blip r:embed="rId2">
            <a:alphaModFix/>
          </a:blip>
          <a:srcRect b="0" l="0" r="0" t="0"/>
          <a:stretch/>
        </p:blipFill>
        <p:spPr>
          <a:xfrm>
            <a:off x="0" y="0"/>
            <a:ext cx="9144000" cy="5143500"/>
          </a:xfrm>
          <a:prstGeom prst="rect">
            <a:avLst/>
          </a:prstGeom>
          <a:noFill/>
          <a:ln>
            <a:noFill/>
          </a:ln>
        </p:spPr>
      </p:pic>
      <p:sp>
        <p:nvSpPr>
          <p:cNvPr id="59" name="Google Shape;59;p14"/>
          <p:cNvSpPr txBox="1"/>
          <p:nvPr>
            <p:ph type="ctrTitle"/>
          </p:nvPr>
        </p:nvSpPr>
        <p:spPr>
          <a:xfrm>
            <a:off x="317260" y="1200150"/>
            <a:ext cx="6858000" cy="754800"/>
          </a:xfrm>
          <a:prstGeom prst="rect">
            <a:avLst/>
          </a:prstGeom>
          <a:noFill/>
          <a:ln>
            <a:noFill/>
          </a:ln>
        </p:spPr>
        <p:txBody>
          <a:bodyPr anchorCtr="0" anchor="b" bIns="34275" lIns="68575" spcFirstLastPara="1" rIns="68575" wrap="square" tIns="34275">
            <a:normAutofit/>
          </a:bodyPr>
          <a:lstStyle>
            <a:lvl1pPr lvl="0" rtl="0" algn="l">
              <a:lnSpc>
                <a:spcPct val="90000"/>
              </a:lnSpc>
              <a:spcBef>
                <a:spcPts val="0"/>
              </a:spcBef>
              <a:spcAft>
                <a:spcPts val="0"/>
              </a:spcAft>
              <a:buClr>
                <a:srgbClr val="262626"/>
              </a:buClr>
              <a:buSzPts val="4900"/>
              <a:buFont typeface="Roboto Light"/>
              <a:buNone/>
              <a:defRPr b="0" i="0" sz="4900">
                <a:solidFill>
                  <a:srgbClr val="262626"/>
                </a:solidFill>
                <a:latin typeface="Roboto Light"/>
                <a:ea typeface="Roboto Light"/>
                <a:cs typeface="Roboto Light"/>
                <a:sym typeface="Roboto Ligh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0" name="Google Shape;60;p14"/>
          <p:cNvSpPr txBox="1"/>
          <p:nvPr>
            <p:ph idx="1" type="subTitle"/>
          </p:nvPr>
        </p:nvSpPr>
        <p:spPr>
          <a:xfrm>
            <a:off x="317260" y="2119313"/>
            <a:ext cx="6858000" cy="1241700"/>
          </a:xfrm>
          <a:prstGeom prst="rect">
            <a:avLst/>
          </a:prstGeom>
          <a:noFill/>
          <a:ln>
            <a:noFill/>
          </a:ln>
        </p:spPr>
        <p:txBody>
          <a:bodyPr anchorCtr="0" anchor="t" bIns="34275" lIns="68575" spcFirstLastPara="1" rIns="68575" wrap="square" tIns="34275">
            <a:normAutofit/>
          </a:bodyPr>
          <a:lstStyle>
            <a:lvl1pPr lvl="0" rtl="0" algn="l">
              <a:lnSpc>
                <a:spcPct val="90000"/>
              </a:lnSpc>
              <a:spcBef>
                <a:spcPts val="800"/>
              </a:spcBef>
              <a:spcAft>
                <a:spcPts val="0"/>
              </a:spcAft>
              <a:buClr>
                <a:srgbClr val="262626"/>
              </a:buClr>
              <a:buSzPts val="2300"/>
              <a:buNone/>
              <a:defRPr b="0" i="0" sz="2300">
                <a:solidFill>
                  <a:srgbClr val="262626"/>
                </a:solidFill>
                <a:latin typeface="Roboto Light"/>
                <a:ea typeface="Roboto Light"/>
                <a:cs typeface="Roboto Light"/>
                <a:sym typeface="Roboto Light"/>
              </a:defRPr>
            </a:lvl1pPr>
            <a:lvl2pPr lvl="1" rtl="0" algn="ctr">
              <a:lnSpc>
                <a:spcPct val="90000"/>
              </a:lnSpc>
              <a:spcBef>
                <a:spcPts val="1200"/>
              </a:spcBef>
              <a:spcAft>
                <a:spcPts val="0"/>
              </a:spcAft>
              <a:buClr>
                <a:schemeClr val="dk1"/>
              </a:buClr>
              <a:buSzPts val="1500"/>
              <a:buNone/>
              <a:defRPr sz="1500"/>
            </a:lvl2pPr>
            <a:lvl3pPr lvl="2" rtl="0" algn="ctr">
              <a:lnSpc>
                <a:spcPct val="90000"/>
              </a:lnSpc>
              <a:spcBef>
                <a:spcPts val="1200"/>
              </a:spcBef>
              <a:spcAft>
                <a:spcPts val="0"/>
              </a:spcAft>
              <a:buClr>
                <a:schemeClr val="dk1"/>
              </a:buClr>
              <a:buSzPts val="1400"/>
              <a:buNone/>
              <a:defRPr sz="1400"/>
            </a:lvl3pPr>
            <a:lvl4pPr lvl="3" rtl="0" algn="ctr">
              <a:lnSpc>
                <a:spcPct val="90000"/>
              </a:lnSpc>
              <a:spcBef>
                <a:spcPts val="1200"/>
              </a:spcBef>
              <a:spcAft>
                <a:spcPts val="0"/>
              </a:spcAft>
              <a:buClr>
                <a:schemeClr val="dk1"/>
              </a:buClr>
              <a:buSzPts val="1200"/>
              <a:buNone/>
              <a:defRPr sz="1200"/>
            </a:lvl4pPr>
            <a:lvl5pPr lvl="4" rtl="0" algn="ctr">
              <a:lnSpc>
                <a:spcPct val="90000"/>
              </a:lnSpc>
              <a:spcBef>
                <a:spcPts val="1200"/>
              </a:spcBef>
              <a:spcAft>
                <a:spcPts val="0"/>
              </a:spcAft>
              <a:buClr>
                <a:schemeClr val="dk1"/>
              </a:buClr>
              <a:buSzPts val="1200"/>
              <a:buNone/>
              <a:defRPr sz="1200"/>
            </a:lvl5pPr>
            <a:lvl6pPr lvl="5" rtl="0" algn="ctr">
              <a:lnSpc>
                <a:spcPct val="90000"/>
              </a:lnSpc>
              <a:spcBef>
                <a:spcPts val="1200"/>
              </a:spcBef>
              <a:spcAft>
                <a:spcPts val="0"/>
              </a:spcAft>
              <a:buClr>
                <a:schemeClr val="dk1"/>
              </a:buClr>
              <a:buSzPts val="1200"/>
              <a:buNone/>
              <a:defRPr sz="1200"/>
            </a:lvl6pPr>
            <a:lvl7pPr lvl="6" rtl="0" algn="ctr">
              <a:lnSpc>
                <a:spcPct val="90000"/>
              </a:lnSpc>
              <a:spcBef>
                <a:spcPts val="1200"/>
              </a:spcBef>
              <a:spcAft>
                <a:spcPts val="0"/>
              </a:spcAft>
              <a:buClr>
                <a:schemeClr val="dk1"/>
              </a:buClr>
              <a:buSzPts val="1200"/>
              <a:buNone/>
              <a:defRPr sz="1200"/>
            </a:lvl7pPr>
            <a:lvl8pPr lvl="7" rtl="0" algn="ctr">
              <a:lnSpc>
                <a:spcPct val="90000"/>
              </a:lnSpc>
              <a:spcBef>
                <a:spcPts val="1200"/>
              </a:spcBef>
              <a:spcAft>
                <a:spcPts val="0"/>
              </a:spcAft>
              <a:buClr>
                <a:schemeClr val="dk1"/>
              </a:buClr>
              <a:buSzPts val="1200"/>
              <a:buNone/>
              <a:defRPr sz="1200"/>
            </a:lvl8pPr>
            <a:lvl9pPr lvl="8" rtl="0" algn="ctr">
              <a:lnSpc>
                <a:spcPct val="90000"/>
              </a:lnSpc>
              <a:spcBef>
                <a:spcPts val="1200"/>
              </a:spcBef>
              <a:spcAft>
                <a:spcPts val="1200"/>
              </a:spcAft>
              <a:buClr>
                <a:schemeClr val="dk1"/>
              </a:buClr>
              <a:buSzPts val="1200"/>
              <a:buNone/>
              <a:defRPr sz="1200"/>
            </a:lvl9pPr>
          </a:lstStyle>
          <a:p/>
        </p:txBody>
      </p:sp>
      <p:sp>
        <p:nvSpPr>
          <p:cNvPr id="61" name="Google Shape;61;p14"/>
          <p:cNvSpPr txBox="1"/>
          <p:nvPr>
            <p:ph idx="2" type="body"/>
          </p:nvPr>
        </p:nvSpPr>
        <p:spPr>
          <a:xfrm>
            <a:off x="316706" y="3417094"/>
            <a:ext cx="4608600" cy="2613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Clr>
                <a:schemeClr val="dk1"/>
              </a:buClr>
              <a:buSzPts val="1000"/>
              <a:buNone/>
              <a:defRPr sz="1000"/>
            </a:lvl1pPr>
            <a:lvl2pPr indent="-228600" lvl="1" marL="914400" rtl="0" algn="l">
              <a:lnSpc>
                <a:spcPct val="90000"/>
              </a:lnSpc>
              <a:spcBef>
                <a:spcPts val="1200"/>
              </a:spcBef>
              <a:spcAft>
                <a:spcPts val="0"/>
              </a:spcAft>
              <a:buClr>
                <a:schemeClr val="dk1"/>
              </a:buClr>
              <a:buSzPts val="1800"/>
              <a:buNone/>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15.png"/><Relationship Id="rId5" Type="http://schemas.openxmlformats.org/officeDocument/2006/relationships/image" Target="../media/image8.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ctrTitle"/>
          </p:nvPr>
        </p:nvSpPr>
        <p:spPr>
          <a:xfrm>
            <a:off x="-214500" y="934650"/>
            <a:ext cx="9573000" cy="1584300"/>
          </a:xfrm>
          <a:prstGeom prst="rect">
            <a:avLst/>
          </a:prstGeom>
          <a:noFill/>
          <a:ln>
            <a:noFill/>
          </a:ln>
        </p:spPr>
        <p:txBody>
          <a:bodyPr anchorCtr="0" anchor="b" bIns="34275" lIns="68575" spcFirstLastPara="1" rIns="68575" wrap="square" tIns="34275">
            <a:normAutofit/>
          </a:bodyPr>
          <a:lstStyle/>
          <a:p>
            <a:pPr indent="0" lvl="0" marL="0" rtl="0" algn="ctr">
              <a:spcBef>
                <a:spcPts val="0"/>
              </a:spcBef>
              <a:spcAft>
                <a:spcPts val="0"/>
              </a:spcAft>
              <a:buClr>
                <a:srgbClr val="262626"/>
              </a:buClr>
              <a:buSzPts val="4900"/>
              <a:buFont typeface="Roboto Light"/>
              <a:buNone/>
            </a:pPr>
            <a:r>
              <a:rPr b="1" lang="fr" sz="2800">
                <a:latin typeface="Roboto"/>
                <a:ea typeface="Roboto"/>
                <a:cs typeface="Roboto"/>
                <a:sym typeface="Roboto"/>
              </a:rPr>
              <a:t>Archiving</a:t>
            </a:r>
            <a:r>
              <a:rPr lang="fr" sz="2800"/>
              <a:t>, </a:t>
            </a:r>
            <a:r>
              <a:rPr b="1" lang="fr" sz="2800">
                <a:latin typeface="Roboto"/>
                <a:ea typeface="Roboto"/>
                <a:cs typeface="Roboto"/>
                <a:sym typeface="Roboto"/>
              </a:rPr>
              <a:t>Referencing</a:t>
            </a:r>
            <a:r>
              <a:rPr lang="fr" sz="2800"/>
              <a:t>, </a:t>
            </a:r>
            <a:r>
              <a:rPr b="1" lang="fr" sz="2800">
                <a:latin typeface="Roboto"/>
                <a:ea typeface="Roboto"/>
                <a:cs typeface="Roboto"/>
                <a:sym typeface="Roboto"/>
              </a:rPr>
              <a:t>Describing</a:t>
            </a:r>
            <a:r>
              <a:rPr lang="fr" sz="2800"/>
              <a:t> and </a:t>
            </a:r>
            <a:r>
              <a:rPr b="1" lang="fr" sz="2800">
                <a:latin typeface="Roboto"/>
                <a:ea typeface="Roboto"/>
                <a:cs typeface="Roboto"/>
                <a:sym typeface="Roboto"/>
              </a:rPr>
              <a:t>Citing</a:t>
            </a:r>
            <a:r>
              <a:rPr lang="fr" sz="2800"/>
              <a:t> Software:</a:t>
            </a:r>
            <a:endParaRPr sz="2800"/>
          </a:p>
          <a:p>
            <a:pPr indent="0" lvl="0" marL="0" rtl="0" algn="ctr">
              <a:spcBef>
                <a:spcPts val="0"/>
              </a:spcBef>
              <a:spcAft>
                <a:spcPts val="0"/>
              </a:spcAft>
              <a:buClr>
                <a:srgbClr val="262626"/>
              </a:buClr>
              <a:buSzPts val="4900"/>
              <a:buFont typeface="Roboto Light"/>
              <a:buNone/>
            </a:pPr>
            <a:r>
              <a:rPr lang="fr" sz="2400"/>
              <a:t>The </a:t>
            </a:r>
            <a:r>
              <a:rPr i="1" lang="fr" sz="2400"/>
              <a:t>swMATH</a:t>
            </a:r>
            <a:r>
              <a:rPr lang="fr" sz="2400"/>
              <a:t> Experience with </a:t>
            </a:r>
            <a:r>
              <a:rPr i="1" lang="fr" sz="2400"/>
              <a:t>Software Heritage</a:t>
            </a:r>
            <a:endParaRPr i="1" sz="2400"/>
          </a:p>
        </p:txBody>
      </p:sp>
      <p:sp>
        <p:nvSpPr>
          <p:cNvPr id="67" name="Google Shape;67;p15"/>
          <p:cNvSpPr txBox="1"/>
          <p:nvPr>
            <p:ph idx="4294967295" type="sldNum"/>
          </p:nvPr>
        </p:nvSpPr>
        <p:spPr>
          <a:xfrm>
            <a:off x="7086600" y="4817269"/>
            <a:ext cx="2057400" cy="174000"/>
          </a:xfrm>
          <a:prstGeom prst="rect">
            <a:avLst/>
          </a:prstGeom>
          <a:noFill/>
          <a:ln>
            <a:noFill/>
          </a:ln>
        </p:spPr>
        <p:txBody>
          <a:bodyPr anchorCtr="0" anchor="ctr" bIns="34275" lIns="68575" spcFirstLastPara="1" rIns="68575" wrap="square" tIns="34275">
            <a:normAutofit fontScale="85000" lnSpcReduction="20000"/>
          </a:bodyPr>
          <a:lstStyle/>
          <a:p>
            <a:pPr indent="0" lvl="0" marL="0" rtl="0" algn="r">
              <a:spcBef>
                <a:spcPts val="0"/>
              </a:spcBef>
              <a:spcAft>
                <a:spcPts val="0"/>
              </a:spcAft>
              <a:buNone/>
            </a:pPr>
            <a:fld id="{00000000-1234-1234-1234-123412341234}" type="slidenum">
              <a:rPr lang="fr"/>
              <a:t>‹#›</a:t>
            </a:fld>
            <a:endParaRPr/>
          </a:p>
        </p:txBody>
      </p:sp>
      <p:pic>
        <p:nvPicPr>
          <p:cNvPr id="68" name="Google Shape;68;p15"/>
          <p:cNvPicPr preferRelativeResize="0"/>
          <p:nvPr/>
        </p:nvPicPr>
        <p:blipFill rotWithShape="1">
          <a:blip r:embed="rId3">
            <a:alphaModFix/>
          </a:blip>
          <a:srcRect b="0" l="0" r="0" t="0"/>
          <a:stretch/>
        </p:blipFill>
        <p:spPr>
          <a:xfrm>
            <a:off x="374146" y="3208580"/>
            <a:ext cx="1331576" cy="394925"/>
          </a:xfrm>
          <a:prstGeom prst="rect">
            <a:avLst/>
          </a:prstGeom>
          <a:noFill/>
          <a:ln>
            <a:noFill/>
          </a:ln>
        </p:spPr>
      </p:pic>
      <p:pic>
        <p:nvPicPr>
          <p:cNvPr id="69" name="Google Shape;69;p15"/>
          <p:cNvPicPr preferRelativeResize="0"/>
          <p:nvPr/>
        </p:nvPicPr>
        <p:blipFill>
          <a:blip r:embed="rId4">
            <a:alphaModFix/>
          </a:blip>
          <a:stretch>
            <a:fillRect/>
          </a:stretch>
        </p:blipFill>
        <p:spPr>
          <a:xfrm>
            <a:off x="374149" y="3701950"/>
            <a:ext cx="1331575" cy="43822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4"/>
          <p:cNvSpPr txBox="1"/>
          <p:nvPr/>
        </p:nvSpPr>
        <p:spPr>
          <a:xfrm>
            <a:off x="249650" y="1439275"/>
            <a:ext cx="2800500" cy="29289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fr" sz="1800">
                <a:solidFill>
                  <a:schemeClr val="dk2"/>
                </a:solidFill>
              </a:rPr>
              <a:t>We processed a few sample of metadata deposit</a:t>
            </a:r>
            <a:endParaRPr sz="1800">
              <a:solidFill>
                <a:schemeClr val="dk2"/>
              </a:solidFill>
            </a:endParaRPr>
          </a:p>
          <a:p>
            <a:pPr indent="-342900" lvl="0" marL="457200" rtl="0" algn="l">
              <a:spcBef>
                <a:spcPts val="0"/>
              </a:spcBef>
              <a:spcAft>
                <a:spcPts val="0"/>
              </a:spcAft>
              <a:buClr>
                <a:schemeClr val="dk2"/>
              </a:buClr>
              <a:buSzPts val="1800"/>
              <a:buChar char="➔"/>
            </a:pPr>
            <a:r>
              <a:rPr lang="fr" sz="1800">
                <a:solidFill>
                  <a:schemeClr val="dk2"/>
                </a:solidFill>
              </a:rPr>
              <a:t>Now improving the metadata </a:t>
            </a:r>
            <a:r>
              <a:rPr lang="fr" sz="1800">
                <a:solidFill>
                  <a:schemeClr val="dk2"/>
                </a:solidFill>
              </a:rPr>
              <a:t>formatting with our last feedback of the SWH team</a:t>
            </a:r>
            <a:r>
              <a:rPr lang="fr" sz="1800">
                <a:solidFill>
                  <a:schemeClr val="dk2"/>
                </a:solidFill>
              </a:rPr>
              <a:t> </a:t>
            </a:r>
            <a:endParaRPr sz="1800">
              <a:solidFill>
                <a:schemeClr val="dk2"/>
              </a:solidFill>
            </a:endParaRPr>
          </a:p>
        </p:txBody>
      </p:sp>
      <p:sp>
        <p:nvSpPr>
          <p:cNvPr id="131" name="Google Shape;131;p24"/>
          <p:cNvSpPr txBox="1"/>
          <p:nvPr>
            <p:ph idx="4294967295" type="title"/>
          </p:nvPr>
        </p:nvSpPr>
        <p:spPr>
          <a:xfrm>
            <a:off x="555743" y="757399"/>
            <a:ext cx="8162700" cy="453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t>The deposit work</a:t>
            </a:r>
            <a:endParaRPr/>
          </a:p>
        </p:txBody>
      </p:sp>
      <p:pic>
        <p:nvPicPr>
          <p:cNvPr id="132" name="Google Shape;132;p24"/>
          <p:cNvPicPr preferRelativeResize="0"/>
          <p:nvPr/>
        </p:nvPicPr>
        <p:blipFill>
          <a:blip r:embed="rId3">
            <a:alphaModFix/>
          </a:blip>
          <a:stretch>
            <a:fillRect/>
          </a:stretch>
        </p:blipFill>
        <p:spPr>
          <a:xfrm>
            <a:off x="3478747" y="971550"/>
            <a:ext cx="5599849" cy="33462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idx="1" type="subTitle"/>
          </p:nvPr>
        </p:nvSpPr>
        <p:spPr>
          <a:xfrm>
            <a:off x="1143010" y="1697238"/>
            <a:ext cx="6858000" cy="1241700"/>
          </a:xfrm>
          <a:prstGeom prst="rect">
            <a:avLst/>
          </a:prstGeom>
        </p:spPr>
        <p:txBody>
          <a:bodyPr anchorCtr="0" anchor="t" bIns="34275" lIns="68575" spcFirstLastPara="1" rIns="68575" wrap="square" tIns="34275">
            <a:normAutofit/>
          </a:bodyPr>
          <a:lstStyle/>
          <a:p>
            <a:pPr indent="0" lvl="0" marL="0" rtl="0" algn="ctr">
              <a:spcBef>
                <a:spcPts val="0"/>
              </a:spcBef>
              <a:spcAft>
                <a:spcPts val="0"/>
              </a:spcAft>
              <a:buNone/>
            </a:pPr>
            <a:r>
              <a:rPr b="1" lang="fr" sz="3600">
                <a:latin typeface="Roboto"/>
                <a:ea typeface="Roboto"/>
                <a:cs typeface="Roboto"/>
                <a:sym typeface="Roboto"/>
              </a:rPr>
              <a:t>Citing</a:t>
            </a:r>
            <a:endParaRPr sz="3600"/>
          </a:p>
          <a:p>
            <a:pPr indent="0" lvl="0" marL="0" rtl="0" algn="ctr">
              <a:spcBef>
                <a:spcPts val="0"/>
              </a:spcBef>
              <a:spcAft>
                <a:spcPts val="0"/>
              </a:spcAft>
              <a:buNone/>
            </a:pPr>
            <a:r>
              <a:rPr lang="fr" sz="3600"/>
              <a:t>the mathematical software</a:t>
            </a:r>
            <a:endParaRPr sz="3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id="142" name="Google Shape;142;p26"/>
          <p:cNvPicPr preferRelativeResize="0"/>
          <p:nvPr/>
        </p:nvPicPr>
        <p:blipFill>
          <a:blip r:embed="rId3">
            <a:alphaModFix/>
          </a:blip>
          <a:stretch>
            <a:fillRect/>
          </a:stretch>
        </p:blipFill>
        <p:spPr>
          <a:xfrm>
            <a:off x="152400" y="1362800"/>
            <a:ext cx="8839199" cy="2728934"/>
          </a:xfrm>
          <a:prstGeom prst="rect">
            <a:avLst/>
          </a:prstGeom>
          <a:noFill/>
          <a:ln>
            <a:noFill/>
          </a:ln>
        </p:spPr>
      </p:pic>
      <p:sp>
        <p:nvSpPr>
          <p:cNvPr id="143" name="Google Shape;143;p26"/>
          <p:cNvSpPr txBox="1"/>
          <p:nvPr/>
        </p:nvSpPr>
        <p:spPr>
          <a:xfrm>
            <a:off x="413500" y="903250"/>
            <a:ext cx="5772000" cy="40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800">
                <a:solidFill>
                  <a:schemeClr val="dk2"/>
                </a:solidFill>
              </a:rPr>
              <a:t>A </a:t>
            </a:r>
            <a:r>
              <a:rPr b="1" i="1" lang="fr" sz="1800">
                <a:solidFill>
                  <a:schemeClr val="dk2"/>
                </a:solidFill>
              </a:rPr>
              <a:t>biblatex-software</a:t>
            </a:r>
            <a:r>
              <a:rPr lang="fr" sz="1800">
                <a:solidFill>
                  <a:schemeClr val="dk2"/>
                </a:solidFill>
              </a:rPr>
              <a:t> </a:t>
            </a:r>
            <a:r>
              <a:rPr lang="fr" sz="1800">
                <a:solidFill>
                  <a:schemeClr val="dk2"/>
                </a:solidFill>
              </a:rPr>
              <a:t>compatible</a:t>
            </a:r>
            <a:r>
              <a:rPr lang="fr" sz="1800">
                <a:solidFill>
                  <a:schemeClr val="dk2"/>
                </a:solidFill>
              </a:rPr>
              <a:t> feature</a:t>
            </a:r>
            <a:endParaRPr sz="18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27"/>
          <p:cNvPicPr preferRelativeResize="0"/>
          <p:nvPr/>
        </p:nvPicPr>
        <p:blipFill>
          <a:blip r:embed="rId3">
            <a:alphaModFix/>
          </a:blip>
          <a:stretch>
            <a:fillRect/>
          </a:stretch>
        </p:blipFill>
        <p:spPr>
          <a:xfrm>
            <a:off x="3327700" y="970000"/>
            <a:ext cx="4897224" cy="4057951"/>
          </a:xfrm>
          <a:prstGeom prst="rect">
            <a:avLst/>
          </a:prstGeom>
          <a:noFill/>
          <a:ln>
            <a:noFill/>
          </a:ln>
        </p:spPr>
      </p:pic>
      <p:sp>
        <p:nvSpPr>
          <p:cNvPr id="149" name="Google Shape;149;p27"/>
          <p:cNvSpPr txBox="1"/>
          <p:nvPr/>
        </p:nvSpPr>
        <p:spPr>
          <a:xfrm>
            <a:off x="424900" y="877800"/>
            <a:ext cx="2960700" cy="18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800">
                <a:solidFill>
                  <a:schemeClr val="dk2"/>
                </a:solidFill>
              </a:rPr>
              <a:t>swMATH </a:t>
            </a:r>
            <a:r>
              <a:rPr lang="fr" sz="1800">
                <a:solidFill>
                  <a:schemeClr val="dk2"/>
                </a:solidFill>
              </a:rPr>
              <a:t>software is citable </a:t>
            </a:r>
            <a:r>
              <a:rPr b="1" lang="fr" sz="1800">
                <a:solidFill>
                  <a:schemeClr val="dk2"/>
                </a:solidFill>
              </a:rPr>
              <a:t>directly </a:t>
            </a:r>
            <a:r>
              <a:rPr lang="fr" sz="1800">
                <a:solidFill>
                  <a:schemeClr val="dk2"/>
                </a:solidFill>
              </a:rPr>
              <a:t>from the </a:t>
            </a:r>
            <a:r>
              <a:rPr b="1" lang="fr" sz="1800">
                <a:solidFill>
                  <a:schemeClr val="dk2"/>
                </a:solidFill>
              </a:rPr>
              <a:t>research engine results </a:t>
            </a:r>
            <a:r>
              <a:rPr lang="fr" sz="1800">
                <a:solidFill>
                  <a:schemeClr val="dk2"/>
                </a:solidFill>
              </a:rPr>
              <a:t>page.</a:t>
            </a:r>
            <a:endParaRPr sz="1800">
              <a:solidFill>
                <a:schemeClr val="dk2"/>
              </a:solidFill>
            </a:endParaRPr>
          </a:p>
        </p:txBody>
      </p:sp>
      <p:sp>
        <p:nvSpPr>
          <p:cNvPr id="150" name="Google Shape;150;p27"/>
          <p:cNvSpPr/>
          <p:nvPr/>
        </p:nvSpPr>
        <p:spPr>
          <a:xfrm>
            <a:off x="4415525" y="3950175"/>
            <a:ext cx="1044600" cy="2229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8"/>
          <p:cNvPicPr preferRelativeResize="0"/>
          <p:nvPr/>
        </p:nvPicPr>
        <p:blipFill>
          <a:blip r:embed="rId3">
            <a:alphaModFix/>
          </a:blip>
          <a:stretch>
            <a:fillRect/>
          </a:stretch>
        </p:blipFill>
        <p:spPr>
          <a:xfrm>
            <a:off x="2819400" y="918800"/>
            <a:ext cx="5765124" cy="3919899"/>
          </a:xfrm>
          <a:prstGeom prst="rect">
            <a:avLst/>
          </a:prstGeom>
          <a:noFill/>
          <a:ln>
            <a:noFill/>
          </a:ln>
        </p:spPr>
      </p:pic>
      <p:sp>
        <p:nvSpPr>
          <p:cNvPr id="156" name="Google Shape;156;p28"/>
          <p:cNvSpPr txBox="1"/>
          <p:nvPr/>
        </p:nvSpPr>
        <p:spPr>
          <a:xfrm>
            <a:off x="46075" y="1083075"/>
            <a:ext cx="25713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800">
                <a:solidFill>
                  <a:schemeClr val="dk2"/>
                </a:solidFill>
              </a:rPr>
              <a:t>swMATH </a:t>
            </a:r>
            <a:r>
              <a:rPr lang="fr" sz="1800">
                <a:solidFill>
                  <a:schemeClr val="dk2"/>
                </a:solidFill>
              </a:rPr>
              <a:t>software is </a:t>
            </a:r>
            <a:r>
              <a:rPr b="1" lang="fr" sz="1800">
                <a:solidFill>
                  <a:schemeClr val="dk2"/>
                </a:solidFill>
              </a:rPr>
              <a:t>directly </a:t>
            </a:r>
            <a:r>
              <a:rPr lang="fr" sz="1800">
                <a:solidFill>
                  <a:schemeClr val="dk2"/>
                </a:solidFill>
              </a:rPr>
              <a:t>citable from its </a:t>
            </a:r>
            <a:r>
              <a:rPr b="1" lang="fr" sz="1800">
                <a:solidFill>
                  <a:schemeClr val="dk2"/>
                </a:solidFill>
              </a:rPr>
              <a:t>profile page</a:t>
            </a:r>
            <a:r>
              <a:rPr lang="fr" sz="1800">
                <a:solidFill>
                  <a:schemeClr val="dk2"/>
                </a:solidFill>
              </a:rPr>
              <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id="161" name="Google Shape;161;p29"/>
          <p:cNvPicPr preferRelativeResize="0"/>
          <p:nvPr/>
        </p:nvPicPr>
        <p:blipFill>
          <a:blip r:embed="rId3">
            <a:alphaModFix/>
          </a:blip>
          <a:stretch>
            <a:fillRect/>
          </a:stretch>
        </p:blipFill>
        <p:spPr>
          <a:xfrm>
            <a:off x="2861500" y="1038497"/>
            <a:ext cx="6109949" cy="3725924"/>
          </a:xfrm>
          <a:prstGeom prst="rect">
            <a:avLst/>
          </a:prstGeom>
          <a:noFill/>
          <a:ln>
            <a:noFill/>
          </a:ln>
        </p:spPr>
      </p:pic>
      <p:sp>
        <p:nvSpPr>
          <p:cNvPr id="162" name="Google Shape;162;p29"/>
          <p:cNvSpPr txBox="1"/>
          <p:nvPr/>
        </p:nvSpPr>
        <p:spPr>
          <a:xfrm>
            <a:off x="46075" y="1083075"/>
            <a:ext cx="25713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800">
                <a:solidFill>
                  <a:schemeClr val="dk2"/>
                </a:solidFill>
              </a:rPr>
              <a:t>The feature provides the specific details needed to cite the software.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0"/>
          <p:cNvSpPr/>
          <p:nvPr/>
        </p:nvSpPr>
        <p:spPr>
          <a:xfrm>
            <a:off x="295625" y="2521000"/>
            <a:ext cx="5006400" cy="18909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168" name="Google Shape;168;p30"/>
          <p:cNvSpPr/>
          <p:nvPr/>
        </p:nvSpPr>
        <p:spPr>
          <a:xfrm>
            <a:off x="2244788" y="2769450"/>
            <a:ext cx="3022800" cy="1482900"/>
          </a:xfrm>
          <a:prstGeom prst="roundRect">
            <a:avLst>
              <a:gd fmla="val 16667" name="adj"/>
            </a:avLst>
          </a:prstGeom>
          <a:solidFill>
            <a:srgbClr val="93C47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a:t>Mathematical software</a:t>
            </a:r>
            <a:endParaRPr/>
          </a:p>
        </p:txBody>
      </p:sp>
      <p:sp>
        <p:nvSpPr>
          <p:cNvPr id="169" name="Google Shape;169;p30"/>
          <p:cNvSpPr/>
          <p:nvPr/>
        </p:nvSpPr>
        <p:spPr>
          <a:xfrm>
            <a:off x="501150" y="1255675"/>
            <a:ext cx="6936000" cy="8367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a:t>Mathematical Research Data Initiative (MaRDI)</a:t>
            </a:r>
            <a:endParaRPr/>
          </a:p>
        </p:txBody>
      </p:sp>
      <p:pic>
        <p:nvPicPr>
          <p:cNvPr id="170" name="Google Shape;170;p30"/>
          <p:cNvPicPr preferRelativeResize="0"/>
          <p:nvPr/>
        </p:nvPicPr>
        <p:blipFill>
          <a:blip r:embed="rId3">
            <a:alphaModFix/>
          </a:blip>
          <a:stretch>
            <a:fillRect/>
          </a:stretch>
        </p:blipFill>
        <p:spPr>
          <a:xfrm>
            <a:off x="6127346" y="4102752"/>
            <a:ext cx="1024042" cy="617914"/>
          </a:xfrm>
          <a:prstGeom prst="rect">
            <a:avLst/>
          </a:prstGeom>
          <a:noFill/>
          <a:ln>
            <a:noFill/>
          </a:ln>
        </p:spPr>
      </p:pic>
      <p:pic>
        <p:nvPicPr>
          <p:cNvPr id="171" name="Google Shape;171;p30"/>
          <p:cNvPicPr preferRelativeResize="0"/>
          <p:nvPr/>
        </p:nvPicPr>
        <p:blipFill>
          <a:blip r:embed="rId4">
            <a:alphaModFix/>
          </a:blip>
          <a:stretch>
            <a:fillRect/>
          </a:stretch>
        </p:blipFill>
        <p:spPr>
          <a:xfrm>
            <a:off x="7659513" y="4252346"/>
            <a:ext cx="1238937" cy="318730"/>
          </a:xfrm>
          <a:prstGeom prst="rect">
            <a:avLst/>
          </a:prstGeom>
          <a:noFill/>
          <a:ln>
            <a:noFill/>
          </a:ln>
        </p:spPr>
      </p:pic>
      <p:pic>
        <p:nvPicPr>
          <p:cNvPr id="172" name="Google Shape;172;p30"/>
          <p:cNvPicPr preferRelativeResize="0"/>
          <p:nvPr/>
        </p:nvPicPr>
        <p:blipFill>
          <a:blip r:embed="rId5">
            <a:alphaModFix/>
          </a:blip>
          <a:stretch>
            <a:fillRect/>
          </a:stretch>
        </p:blipFill>
        <p:spPr>
          <a:xfrm>
            <a:off x="555748" y="2658614"/>
            <a:ext cx="1238951" cy="280474"/>
          </a:xfrm>
          <a:prstGeom prst="rect">
            <a:avLst/>
          </a:prstGeom>
          <a:noFill/>
          <a:ln cap="flat" cmpd="sng" w="9525">
            <a:solidFill>
              <a:srgbClr val="000000"/>
            </a:solidFill>
            <a:prstDash val="solid"/>
            <a:round/>
            <a:headEnd len="sm" w="sm" type="none"/>
            <a:tailEnd len="sm" w="sm" type="none"/>
          </a:ln>
        </p:spPr>
      </p:pic>
      <p:pic>
        <p:nvPicPr>
          <p:cNvPr id="173" name="Google Shape;173;p30"/>
          <p:cNvPicPr preferRelativeResize="0"/>
          <p:nvPr/>
        </p:nvPicPr>
        <p:blipFill>
          <a:blip r:embed="rId6">
            <a:alphaModFix/>
          </a:blip>
          <a:stretch>
            <a:fillRect/>
          </a:stretch>
        </p:blipFill>
        <p:spPr>
          <a:xfrm>
            <a:off x="541675" y="1512379"/>
            <a:ext cx="1295423" cy="386385"/>
          </a:xfrm>
          <a:prstGeom prst="rect">
            <a:avLst/>
          </a:prstGeom>
          <a:noFill/>
          <a:ln>
            <a:noFill/>
          </a:ln>
        </p:spPr>
      </p:pic>
      <p:pic>
        <p:nvPicPr>
          <p:cNvPr id="174" name="Google Shape;174;p30"/>
          <p:cNvPicPr preferRelativeResize="0"/>
          <p:nvPr/>
        </p:nvPicPr>
        <p:blipFill>
          <a:blip r:embed="rId7">
            <a:alphaModFix/>
          </a:blip>
          <a:stretch>
            <a:fillRect/>
          </a:stretch>
        </p:blipFill>
        <p:spPr>
          <a:xfrm>
            <a:off x="6334667" y="1518386"/>
            <a:ext cx="1024038" cy="399471"/>
          </a:xfrm>
          <a:prstGeom prst="rect">
            <a:avLst/>
          </a:prstGeom>
          <a:noFill/>
          <a:ln>
            <a:noFill/>
          </a:ln>
        </p:spPr>
      </p:pic>
      <p:sp>
        <p:nvSpPr>
          <p:cNvPr id="175" name="Google Shape;175;p30"/>
          <p:cNvSpPr/>
          <p:nvPr/>
        </p:nvSpPr>
        <p:spPr>
          <a:xfrm>
            <a:off x="3174938" y="2875250"/>
            <a:ext cx="1162500" cy="4749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a:t>metadata</a:t>
            </a:r>
            <a:endParaRPr/>
          </a:p>
        </p:txBody>
      </p:sp>
      <p:sp>
        <p:nvSpPr>
          <p:cNvPr id="176" name="Google Shape;176;p30"/>
          <p:cNvSpPr/>
          <p:nvPr/>
        </p:nvSpPr>
        <p:spPr>
          <a:xfrm>
            <a:off x="3202480" y="3711725"/>
            <a:ext cx="1162500" cy="4749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a:t>source code</a:t>
            </a:r>
            <a:endParaRPr/>
          </a:p>
        </p:txBody>
      </p:sp>
      <p:sp>
        <p:nvSpPr>
          <p:cNvPr id="177" name="Google Shape;177;p30"/>
          <p:cNvSpPr/>
          <p:nvPr/>
        </p:nvSpPr>
        <p:spPr>
          <a:xfrm>
            <a:off x="3070978" y="1782613"/>
            <a:ext cx="1382100" cy="2808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a:t>OAI-PMH</a:t>
            </a:r>
            <a:endParaRPr/>
          </a:p>
        </p:txBody>
      </p:sp>
      <p:pic>
        <p:nvPicPr>
          <p:cNvPr id="178" name="Google Shape;178;p30"/>
          <p:cNvPicPr preferRelativeResize="0"/>
          <p:nvPr/>
        </p:nvPicPr>
        <p:blipFill>
          <a:blip r:embed="rId8">
            <a:alphaModFix/>
          </a:blip>
          <a:stretch>
            <a:fillRect/>
          </a:stretch>
        </p:blipFill>
        <p:spPr>
          <a:xfrm>
            <a:off x="398222" y="3823239"/>
            <a:ext cx="1554003" cy="338023"/>
          </a:xfrm>
          <a:prstGeom prst="rect">
            <a:avLst/>
          </a:prstGeom>
          <a:noFill/>
          <a:ln>
            <a:noFill/>
          </a:ln>
        </p:spPr>
      </p:pic>
      <p:pic>
        <p:nvPicPr>
          <p:cNvPr id="179" name="Google Shape;179;p30"/>
          <p:cNvPicPr preferRelativeResize="0"/>
          <p:nvPr/>
        </p:nvPicPr>
        <p:blipFill>
          <a:blip r:embed="rId4">
            <a:alphaModFix/>
          </a:blip>
          <a:stretch>
            <a:fillRect/>
          </a:stretch>
        </p:blipFill>
        <p:spPr>
          <a:xfrm>
            <a:off x="569917" y="2138387"/>
            <a:ext cx="1238937" cy="318730"/>
          </a:xfrm>
          <a:prstGeom prst="rect">
            <a:avLst/>
          </a:prstGeom>
          <a:noFill/>
          <a:ln>
            <a:noFill/>
          </a:ln>
        </p:spPr>
      </p:pic>
      <p:cxnSp>
        <p:nvCxnSpPr>
          <p:cNvPr id="180" name="Google Shape;180;p30"/>
          <p:cNvCxnSpPr>
            <a:stCxn id="175" idx="0"/>
            <a:endCxn id="177" idx="2"/>
          </p:cNvCxnSpPr>
          <p:nvPr/>
        </p:nvCxnSpPr>
        <p:spPr>
          <a:xfrm flipH="1" rot="10800000">
            <a:off x="3756188" y="2063450"/>
            <a:ext cx="5700" cy="811800"/>
          </a:xfrm>
          <a:prstGeom prst="straightConnector1">
            <a:avLst/>
          </a:prstGeom>
          <a:noFill/>
          <a:ln cap="flat" cmpd="sng" w="9525">
            <a:solidFill>
              <a:srgbClr val="595959"/>
            </a:solidFill>
            <a:prstDash val="solid"/>
            <a:round/>
            <a:headEnd len="med" w="med" type="none"/>
            <a:tailEnd len="med" w="med" type="triangle"/>
          </a:ln>
        </p:spPr>
      </p:cxnSp>
      <p:cxnSp>
        <p:nvCxnSpPr>
          <p:cNvPr id="181" name="Google Shape;181;p30"/>
          <p:cNvCxnSpPr>
            <a:stCxn id="172" idx="3"/>
            <a:endCxn id="175" idx="1"/>
          </p:cNvCxnSpPr>
          <p:nvPr/>
        </p:nvCxnSpPr>
        <p:spPr>
          <a:xfrm>
            <a:off x="1794699" y="2798851"/>
            <a:ext cx="1380300" cy="313800"/>
          </a:xfrm>
          <a:prstGeom prst="straightConnector1">
            <a:avLst/>
          </a:prstGeom>
          <a:noFill/>
          <a:ln cap="flat" cmpd="sng" w="9525">
            <a:solidFill>
              <a:srgbClr val="595959"/>
            </a:solidFill>
            <a:prstDash val="solid"/>
            <a:round/>
            <a:headEnd len="med" w="med" type="none"/>
            <a:tailEnd len="med" w="med" type="triangle"/>
          </a:ln>
        </p:spPr>
      </p:cxnSp>
      <p:cxnSp>
        <p:nvCxnSpPr>
          <p:cNvPr id="182" name="Google Shape;182;p30"/>
          <p:cNvCxnSpPr>
            <a:stCxn id="177" idx="1"/>
            <a:endCxn id="173" idx="3"/>
          </p:cNvCxnSpPr>
          <p:nvPr/>
        </p:nvCxnSpPr>
        <p:spPr>
          <a:xfrm rot="10800000">
            <a:off x="1837078" y="1705513"/>
            <a:ext cx="1233900" cy="217500"/>
          </a:xfrm>
          <a:prstGeom prst="straightConnector1">
            <a:avLst/>
          </a:prstGeom>
          <a:noFill/>
          <a:ln cap="flat" cmpd="sng" w="9525">
            <a:solidFill>
              <a:srgbClr val="595959"/>
            </a:solidFill>
            <a:prstDash val="solid"/>
            <a:round/>
            <a:headEnd len="med" w="med" type="none"/>
            <a:tailEnd len="med" w="med" type="triangle"/>
          </a:ln>
        </p:spPr>
      </p:cxnSp>
      <p:cxnSp>
        <p:nvCxnSpPr>
          <p:cNvPr id="183" name="Google Shape;183;p30"/>
          <p:cNvCxnSpPr>
            <a:stCxn id="170" idx="3"/>
            <a:endCxn id="171" idx="1"/>
          </p:cNvCxnSpPr>
          <p:nvPr/>
        </p:nvCxnSpPr>
        <p:spPr>
          <a:xfrm>
            <a:off x="7151387" y="4411709"/>
            <a:ext cx="508200" cy="0"/>
          </a:xfrm>
          <a:prstGeom prst="straightConnector1">
            <a:avLst/>
          </a:prstGeom>
          <a:noFill/>
          <a:ln cap="flat" cmpd="sng" w="9525">
            <a:solidFill>
              <a:srgbClr val="595959"/>
            </a:solidFill>
            <a:prstDash val="solid"/>
            <a:round/>
            <a:headEnd len="med" w="med" type="none"/>
            <a:tailEnd len="med" w="med" type="triangle"/>
          </a:ln>
        </p:spPr>
      </p:cxnSp>
      <p:cxnSp>
        <p:nvCxnSpPr>
          <p:cNvPr id="184" name="Google Shape;184;p30"/>
          <p:cNvCxnSpPr>
            <a:stCxn id="172" idx="2"/>
            <a:endCxn id="178" idx="0"/>
          </p:cNvCxnSpPr>
          <p:nvPr/>
        </p:nvCxnSpPr>
        <p:spPr>
          <a:xfrm>
            <a:off x="1175223" y="2939087"/>
            <a:ext cx="0" cy="884100"/>
          </a:xfrm>
          <a:prstGeom prst="straightConnector1">
            <a:avLst/>
          </a:prstGeom>
          <a:noFill/>
          <a:ln cap="flat" cmpd="sng" w="9525">
            <a:solidFill>
              <a:srgbClr val="595959"/>
            </a:solidFill>
            <a:prstDash val="solid"/>
            <a:round/>
            <a:headEnd len="med" w="med" type="none"/>
            <a:tailEnd len="med" w="med" type="triangle"/>
          </a:ln>
        </p:spPr>
      </p:cxnSp>
      <p:cxnSp>
        <p:nvCxnSpPr>
          <p:cNvPr id="185" name="Google Shape;185;p30"/>
          <p:cNvCxnSpPr>
            <a:stCxn id="173" idx="2"/>
            <a:endCxn id="179" idx="0"/>
          </p:cNvCxnSpPr>
          <p:nvPr/>
        </p:nvCxnSpPr>
        <p:spPr>
          <a:xfrm>
            <a:off x="1189386" y="1898764"/>
            <a:ext cx="0" cy="239700"/>
          </a:xfrm>
          <a:prstGeom prst="straightConnector1">
            <a:avLst/>
          </a:prstGeom>
          <a:noFill/>
          <a:ln cap="flat" cmpd="sng" w="9525">
            <a:solidFill>
              <a:srgbClr val="595959"/>
            </a:solidFill>
            <a:prstDash val="solid"/>
            <a:round/>
            <a:headEnd len="med" w="med" type="none"/>
            <a:tailEnd len="med" w="med" type="triangle"/>
          </a:ln>
        </p:spPr>
      </p:cxnSp>
      <p:sp>
        <p:nvSpPr>
          <p:cNvPr id="186" name="Google Shape;186;p30"/>
          <p:cNvSpPr/>
          <p:nvPr/>
        </p:nvSpPr>
        <p:spPr>
          <a:xfrm>
            <a:off x="5862350" y="2951175"/>
            <a:ext cx="1554000" cy="2805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fr" sz="1000"/>
              <a:t>source code path</a:t>
            </a:r>
            <a:endParaRPr i="1" sz="1000"/>
          </a:p>
        </p:txBody>
      </p:sp>
      <p:cxnSp>
        <p:nvCxnSpPr>
          <p:cNvPr id="187" name="Google Shape;187;p30"/>
          <p:cNvCxnSpPr>
            <a:stCxn id="175" idx="3"/>
            <a:endCxn id="186" idx="1"/>
          </p:cNvCxnSpPr>
          <p:nvPr/>
        </p:nvCxnSpPr>
        <p:spPr>
          <a:xfrm flipH="1" rot="10800000">
            <a:off x="4337438" y="3091400"/>
            <a:ext cx="1524900" cy="21300"/>
          </a:xfrm>
          <a:prstGeom prst="straightConnector1">
            <a:avLst/>
          </a:prstGeom>
          <a:noFill/>
          <a:ln cap="flat" cmpd="sng" w="9525">
            <a:solidFill>
              <a:srgbClr val="595959"/>
            </a:solidFill>
            <a:prstDash val="solid"/>
            <a:round/>
            <a:headEnd len="med" w="med" type="none"/>
            <a:tailEnd len="med" w="med" type="triangle"/>
          </a:ln>
        </p:spPr>
      </p:cxnSp>
      <p:cxnSp>
        <p:nvCxnSpPr>
          <p:cNvPr id="188" name="Google Shape;188;p30"/>
          <p:cNvCxnSpPr/>
          <p:nvPr/>
        </p:nvCxnSpPr>
        <p:spPr>
          <a:xfrm rot="10800000">
            <a:off x="4474744" y="3861123"/>
            <a:ext cx="1649400" cy="433800"/>
          </a:xfrm>
          <a:prstGeom prst="straightConnector1">
            <a:avLst/>
          </a:prstGeom>
          <a:noFill/>
          <a:ln cap="flat" cmpd="sng" w="9525">
            <a:solidFill>
              <a:srgbClr val="595959"/>
            </a:solidFill>
            <a:prstDash val="solid"/>
            <a:round/>
            <a:headEnd len="med" w="med" type="none"/>
            <a:tailEnd len="med" w="med" type="triangle"/>
          </a:ln>
        </p:spPr>
      </p:cxnSp>
      <p:cxnSp>
        <p:nvCxnSpPr>
          <p:cNvPr id="189" name="Google Shape;189;p30"/>
          <p:cNvCxnSpPr>
            <a:stCxn id="176" idx="3"/>
            <a:endCxn id="170" idx="1"/>
          </p:cNvCxnSpPr>
          <p:nvPr/>
        </p:nvCxnSpPr>
        <p:spPr>
          <a:xfrm>
            <a:off x="4364980" y="3949175"/>
            <a:ext cx="1762500" cy="462600"/>
          </a:xfrm>
          <a:prstGeom prst="straightConnector1">
            <a:avLst/>
          </a:prstGeom>
          <a:noFill/>
          <a:ln cap="flat" cmpd="sng" w="9525">
            <a:solidFill>
              <a:srgbClr val="595959"/>
            </a:solidFill>
            <a:prstDash val="solid"/>
            <a:round/>
            <a:headEnd len="med" w="med" type="none"/>
            <a:tailEnd len="med" w="med" type="triangle"/>
          </a:ln>
        </p:spPr>
      </p:cxnSp>
      <p:pic>
        <p:nvPicPr>
          <p:cNvPr id="190" name="Google Shape;190;p30"/>
          <p:cNvPicPr preferRelativeResize="0"/>
          <p:nvPr/>
        </p:nvPicPr>
        <p:blipFill>
          <a:blip r:embed="rId6">
            <a:alphaModFix/>
          </a:blip>
          <a:stretch>
            <a:fillRect/>
          </a:stretch>
        </p:blipFill>
        <p:spPr>
          <a:xfrm>
            <a:off x="5991647" y="3495320"/>
            <a:ext cx="1295423" cy="386385"/>
          </a:xfrm>
          <a:prstGeom prst="rect">
            <a:avLst/>
          </a:prstGeom>
          <a:noFill/>
          <a:ln>
            <a:noFill/>
          </a:ln>
        </p:spPr>
      </p:pic>
      <p:cxnSp>
        <p:nvCxnSpPr>
          <p:cNvPr id="191" name="Google Shape;191;p30"/>
          <p:cNvCxnSpPr>
            <a:stCxn id="186" idx="2"/>
            <a:endCxn id="190" idx="0"/>
          </p:cNvCxnSpPr>
          <p:nvPr/>
        </p:nvCxnSpPr>
        <p:spPr>
          <a:xfrm>
            <a:off x="6639350" y="3231675"/>
            <a:ext cx="0" cy="263700"/>
          </a:xfrm>
          <a:prstGeom prst="straightConnector1">
            <a:avLst/>
          </a:prstGeom>
          <a:noFill/>
          <a:ln cap="flat" cmpd="sng" w="9525">
            <a:solidFill>
              <a:srgbClr val="595959"/>
            </a:solidFill>
            <a:prstDash val="solid"/>
            <a:round/>
            <a:headEnd len="med" w="med" type="none"/>
            <a:tailEnd len="med" w="med" type="triangle"/>
          </a:ln>
        </p:spPr>
      </p:cxnSp>
      <p:sp>
        <p:nvSpPr>
          <p:cNvPr id="192" name="Google Shape;192;p30"/>
          <p:cNvSpPr txBox="1"/>
          <p:nvPr>
            <p:ph idx="4294967295" type="title"/>
          </p:nvPr>
        </p:nvSpPr>
        <p:spPr>
          <a:xfrm>
            <a:off x="555743" y="757399"/>
            <a:ext cx="8162700" cy="453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fr"/>
              <a:t>The RSAC-Math component integration</a:t>
            </a:r>
            <a:endParaRPr/>
          </a:p>
        </p:txBody>
      </p:sp>
      <p:cxnSp>
        <p:nvCxnSpPr>
          <p:cNvPr id="193" name="Google Shape;193;p30"/>
          <p:cNvCxnSpPr>
            <a:stCxn id="190" idx="2"/>
            <a:endCxn id="170" idx="0"/>
          </p:cNvCxnSpPr>
          <p:nvPr/>
        </p:nvCxnSpPr>
        <p:spPr>
          <a:xfrm>
            <a:off x="6639359" y="3881705"/>
            <a:ext cx="0" cy="221100"/>
          </a:xfrm>
          <a:prstGeom prst="straightConnector1">
            <a:avLst/>
          </a:prstGeom>
          <a:noFill/>
          <a:ln cap="flat" cmpd="sng" w="9525">
            <a:solidFill>
              <a:srgbClr val="595959"/>
            </a:solidFill>
            <a:prstDash val="solid"/>
            <a:round/>
            <a:headEnd len="med" w="med" type="none"/>
            <a:tailEnd len="med" w="med" type="triangle"/>
          </a:ln>
        </p:spPr>
      </p:cxnSp>
      <p:sp>
        <p:nvSpPr>
          <p:cNvPr id="194" name="Google Shape;194;p30"/>
          <p:cNvSpPr/>
          <p:nvPr/>
        </p:nvSpPr>
        <p:spPr>
          <a:xfrm>
            <a:off x="6014750" y="2417775"/>
            <a:ext cx="1554000" cy="280500"/>
          </a:xfrm>
          <a:prstGeom prst="roundRect">
            <a:avLst>
              <a:gd fmla="val 16667" name="adj"/>
            </a:avLst>
          </a:prstGeom>
          <a:solidFill>
            <a:srgbClr val="EEEEEE"/>
          </a:solidFill>
          <a:ln cap="flat" cmpd="sng" w="28575">
            <a:solidFill>
              <a:srgbClr val="595959"/>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fr" sz="1000"/>
              <a:t>The citation feature</a:t>
            </a:r>
            <a:endParaRPr i="1" sz="1000"/>
          </a:p>
        </p:txBody>
      </p:sp>
      <p:cxnSp>
        <p:nvCxnSpPr>
          <p:cNvPr id="195" name="Google Shape;195;p30"/>
          <p:cNvCxnSpPr>
            <a:stCxn id="194" idx="0"/>
          </p:cNvCxnSpPr>
          <p:nvPr/>
        </p:nvCxnSpPr>
        <p:spPr>
          <a:xfrm flipH="1" rot="10800000">
            <a:off x="6791750" y="2114475"/>
            <a:ext cx="4500" cy="303300"/>
          </a:xfrm>
          <a:prstGeom prst="straightConnector1">
            <a:avLst/>
          </a:prstGeom>
          <a:noFill/>
          <a:ln cap="flat" cmpd="sng" w="9525">
            <a:solidFill>
              <a:schemeClr val="dk2"/>
            </a:solidFill>
            <a:prstDash val="solid"/>
            <a:round/>
            <a:headEnd len="med" w="med" type="none"/>
            <a:tailEnd len="med" w="med" type="triangle"/>
          </a:ln>
        </p:spPr>
      </p:cxnSp>
      <p:cxnSp>
        <p:nvCxnSpPr>
          <p:cNvPr id="196" name="Google Shape;196;p30"/>
          <p:cNvCxnSpPr>
            <a:stCxn id="194" idx="1"/>
            <a:endCxn id="178" idx="2"/>
          </p:cNvCxnSpPr>
          <p:nvPr/>
        </p:nvCxnSpPr>
        <p:spPr>
          <a:xfrm flipH="1">
            <a:off x="1175150" y="2558025"/>
            <a:ext cx="4839600" cy="1603200"/>
          </a:xfrm>
          <a:prstGeom prst="bentConnector4">
            <a:avLst>
              <a:gd fmla="val 8297" name="adj1"/>
              <a:gd fmla="val 120855" name="adj2"/>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idx="4294967295" type="title"/>
          </p:nvPr>
        </p:nvSpPr>
        <p:spPr>
          <a:xfrm>
            <a:off x="359468" y="966000"/>
            <a:ext cx="8162700" cy="4530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t>The RSAC integration</a:t>
            </a:r>
            <a:endParaRPr/>
          </a:p>
        </p:txBody>
      </p:sp>
      <p:pic>
        <p:nvPicPr>
          <p:cNvPr id="75" name="Google Shape;75;p16"/>
          <p:cNvPicPr preferRelativeResize="0"/>
          <p:nvPr/>
        </p:nvPicPr>
        <p:blipFill>
          <a:blip r:embed="rId3">
            <a:alphaModFix/>
          </a:blip>
          <a:stretch>
            <a:fillRect/>
          </a:stretch>
        </p:blipFill>
        <p:spPr>
          <a:xfrm>
            <a:off x="3654638" y="1712450"/>
            <a:ext cx="1424075" cy="859300"/>
          </a:xfrm>
          <a:prstGeom prst="rect">
            <a:avLst/>
          </a:prstGeom>
          <a:noFill/>
          <a:ln>
            <a:noFill/>
          </a:ln>
        </p:spPr>
      </p:pic>
      <p:sp>
        <p:nvSpPr>
          <p:cNvPr id="76" name="Google Shape;76;p16"/>
          <p:cNvSpPr txBox="1"/>
          <p:nvPr/>
        </p:nvSpPr>
        <p:spPr>
          <a:xfrm>
            <a:off x="145450" y="1539225"/>
            <a:ext cx="3410700" cy="311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fr" sz="2400">
                <a:solidFill>
                  <a:schemeClr val="dk2"/>
                </a:solidFill>
              </a:rPr>
              <a:t>swMATH</a:t>
            </a:r>
            <a:r>
              <a:rPr lang="fr" sz="2400">
                <a:solidFill>
                  <a:schemeClr val="dk2"/>
                </a:solidFill>
              </a:rPr>
              <a:t> in a nutshell</a:t>
            </a:r>
            <a:r>
              <a:rPr lang="fr" sz="1800">
                <a:solidFill>
                  <a:schemeClr val="dk2"/>
                </a:solidFill>
              </a:rPr>
              <a:t>:</a:t>
            </a:r>
            <a:endParaRPr sz="1800">
              <a:solidFill>
                <a:schemeClr val="dk2"/>
              </a:solidFill>
            </a:endParaRPr>
          </a:p>
          <a:p>
            <a:pPr indent="-342900" lvl="0" marL="457200" rtl="0" algn="l">
              <a:spcBef>
                <a:spcPts val="0"/>
              </a:spcBef>
              <a:spcAft>
                <a:spcPts val="0"/>
              </a:spcAft>
              <a:buClr>
                <a:schemeClr val="dk2"/>
              </a:buClr>
              <a:buSzPts val="1800"/>
              <a:buChar char="➢"/>
            </a:pPr>
            <a:r>
              <a:rPr lang="fr" sz="1800">
                <a:solidFill>
                  <a:schemeClr val="dk2"/>
                </a:solidFill>
              </a:rPr>
              <a:t>a catalog of more than 42k mathematical software.</a:t>
            </a:r>
            <a:endParaRPr sz="1800">
              <a:solidFill>
                <a:schemeClr val="dk2"/>
              </a:solidFill>
            </a:endParaRPr>
          </a:p>
          <a:p>
            <a:pPr indent="-342900" lvl="0" marL="457200" rtl="0" algn="l">
              <a:spcBef>
                <a:spcPts val="0"/>
              </a:spcBef>
              <a:spcAft>
                <a:spcPts val="0"/>
              </a:spcAft>
              <a:buClr>
                <a:schemeClr val="dk2"/>
              </a:buClr>
              <a:buSzPts val="1800"/>
              <a:buChar char="➢"/>
            </a:pPr>
            <a:r>
              <a:rPr lang="fr" sz="1800">
                <a:solidFill>
                  <a:schemeClr val="dk2"/>
                </a:solidFill>
              </a:rPr>
              <a:t>The third of them were developed using software repositories services.</a:t>
            </a:r>
            <a:endParaRPr sz="1800">
              <a:solidFill>
                <a:schemeClr val="dk2"/>
              </a:solidFill>
            </a:endParaRPr>
          </a:p>
          <a:p>
            <a:pPr indent="-342900" lvl="0" marL="457200" rtl="0" algn="l">
              <a:spcBef>
                <a:spcPts val="0"/>
              </a:spcBef>
              <a:spcAft>
                <a:spcPts val="0"/>
              </a:spcAft>
              <a:buClr>
                <a:schemeClr val="dk2"/>
              </a:buClr>
              <a:buSzPts val="1800"/>
              <a:buChar char="➢"/>
            </a:pPr>
            <a:r>
              <a:rPr lang="fr" sz="1800">
                <a:solidFill>
                  <a:schemeClr val="dk2"/>
                </a:solidFill>
              </a:rPr>
              <a:t>More than 600 000 mentions in mathematics articles.</a:t>
            </a:r>
            <a:endParaRPr sz="1800">
              <a:solidFill>
                <a:schemeClr val="dk2"/>
              </a:solidFill>
            </a:endParaRPr>
          </a:p>
        </p:txBody>
      </p:sp>
      <p:sp>
        <p:nvSpPr>
          <p:cNvPr id="77" name="Google Shape;77;p16"/>
          <p:cNvSpPr txBox="1"/>
          <p:nvPr/>
        </p:nvSpPr>
        <p:spPr>
          <a:xfrm>
            <a:off x="5177225" y="1539225"/>
            <a:ext cx="3966900" cy="350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fr" sz="2400">
                <a:solidFill>
                  <a:schemeClr val="dk2"/>
                </a:solidFill>
              </a:rPr>
              <a:t>The SIRS report</a:t>
            </a:r>
            <a:r>
              <a:rPr lang="fr" sz="2400">
                <a:solidFill>
                  <a:schemeClr val="dk2"/>
                </a:solidFill>
              </a:rPr>
              <a:t> in </a:t>
            </a:r>
            <a:r>
              <a:rPr lang="fr" sz="2400">
                <a:solidFill>
                  <a:schemeClr val="dk2"/>
                </a:solidFill>
              </a:rPr>
              <a:t>a (very small) nutshell</a:t>
            </a:r>
            <a:r>
              <a:rPr lang="fr" sz="1800">
                <a:solidFill>
                  <a:schemeClr val="dk2"/>
                </a:solidFill>
              </a:rPr>
              <a:t>:</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Archive</a:t>
            </a:r>
            <a:r>
              <a:rPr lang="fr" sz="1800">
                <a:solidFill>
                  <a:schemeClr val="dk2"/>
                </a:solidFill>
              </a:rPr>
              <a:t> the </a:t>
            </a:r>
            <a:r>
              <a:rPr lang="fr" sz="1800">
                <a:solidFill>
                  <a:schemeClr val="dk2"/>
                </a:solidFill>
              </a:rPr>
              <a:t>source</a:t>
            </a:r>
            <a:r>
              <a:rPr lang="fr" sz="1800">
                <a:solidFill>
                  <a:schemeClr val="dk2"/>
                </a:solidFill>
              </a:rPr>
              <a:t> code to ensure its long-term sustainability</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Reference</a:t>
            </a:r>
            <a:r>
              <a:rPr lang="fr" sz="1800">
                <a:solidFill>
                  <a:schemeClr val="dk2"/>
                </a:solidFill>
              </a:rPr>
              <a:t> the source code with proper intrinsic identifier</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Describe</a:t>
            </a:r>
            <a:r>
              <a:rPr lang="fr" sz="1800">
                <a:solidFill>
                  <a:schemeClr val="dk2"/>
                </a:solidFill>
              </a:rPr>
              <a:t> the software with </a:t>
            </a:r>
            <a:r>
              <a:rPr lang="fr" sz="1800">
                <a:solidFill>
                  <a:schemeClr val="dk2"/>
                </a:solidFill>
              </a:rPr>
              <a:t>metadata in a </a:t>
            </a:r>
            <a:r>
              <a:rPr lang="fr" sz="1800">
                <a:solidFill>
                  <a:schemeClr val="dk2"/>
                </a:solidFill>
              </a:rPr>
              <a:t>standardized vocabulary</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Cite</a:t>
            </a:r>
            <a:r>
              <a:rPr lang="fr" sz="1800">
                <a:solidFill>
                  <a:schemeClr val="dk2"/>
                </a:solidFill>
              </a:rPr>
              <a:t> software to give credit to their authors</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ctrTitle"/>
          </p:nvPr>
        </p:nvSpPr>
        <p:spPr>
          <a:xfrm>
            <a:off x="317250" y="1200150"/>
            <a:ext cx="6858000" cy="3867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fr" sz="3600"/>
              <a:t>User story</a:t>
            </a:r>
            <a:endParaRPr sz="3600"/>
          </a:p>
        </p:txBody>
      </p:sp>
      <p:sp>
        <p:nvSpPr>
          <p:cNvPr id="83" name="Google Shape;83;p17"/>
          <p:cNvSpPr txBox="1"/>
          <p:nvPr>
            <p:ph idx="1" type="subTitle"/>
          </p:nvPr>
        </p:nvSpPr>
        <p:spPr>
          <a:xfrm>
            <a:off x="317248" y="1794475"/>
            <a:ext cx="8338500" cy="1241700"/>
          </a:xfrm>
          <a:prstGeom prst="rect">
            <a:avLst/>
          </a:prstGeom>
        </p:spPr>
        <p:txBody>
          <a:bodyPr anchorCtr="0" anchor="t" bIns="34275" lIns="68575" spcFirstLastPara="1" rIns="68575" wrap="square" tIns="34275">
            <a:normAutofit/>
          </a:bodyPr>
          <a:lstStyle/>
          <a:p>
            <a:pPr indent="-342900" lvl="0" marL="457200" rtl="0" algn="l">
              <a:spcBef>
                <a:spcPts val="800"/>
              </a:spcBef>
              <a:spcAft>
                <a:spcPts val="0"/>
              </a:spcAft>
              <a:buSzPts val="1800"/>
              <a:buChar char="●"/>
            </a:pPr>
            <a:r>
              <a:rPr lang="fr" sz="1800"/>
              <a:t>A mathematician which using the MaRDI infrastructure wants to find mathematical software for his scientific needs and the associated source code. With Software Heritage and the MaRDI portal, he can seamlessly access to both the </a:t>
            </a:r>
            <a:r>
              <a:rPr b="1" lang="fr" sz="1800">
                <a:latin typeface="Roboto"/>
                <a:ea typeface="Roboto"/>
                <a:cs typeface="Roboto"/>
                <a:sym typeface="Roboto"/>
              </a:rPr>
              <a:t>source code</a:t>
            </a:r>
            <a:r>
              <a:rPr lang="fr" sz="1800"/>
              <a:t> and the associated </a:t>
            </a:r>
            <a:r>
              <a:rPr b="1" lang="fr" sz="1800">
                <a:latin typeface="Roboto"/>
                <a:ea typeface="Roboto"/>
                <a:cs typeface="Roboto"/>
                <a:sym typeface="Roboto"/>
              </a:rPr>
              <a:t>metadata</a:t>
            </a:r>
            <a:r>
              <a:rPr lang="fr" sz="1800"/>
              <a:t>.</a:t>
            </a:r>
            <a:endParaRPr sz="1800"/>
          </a:p>
        </p:txBody>
      </p:sp>
      <p:sp>
        <p:nvSpPr>
          <p:cNvPr id="84" name="Google Shape;84;p17"/>
          <p:cNvSpPr txBox="1"/>
          <p:nvPr>
            <p:ph idx="2" type="body"/>
          </p:nvPr>
        </p:nvSpPr>
        <p:spPr>
          <a:xfrm>
            <a:off x="316706" y="3417094"/>
            <a:ext cx="4608600" cy="261300"/>
          </a:xfrm>
          <a:prstGeom prst="rect">
            <a:avLst/>
          </a:prstGeom>
        </p:spPr>
        <p:txBody>
          <a:bodyPr anchorCtr="0" anchor="t" bIns="34275" lIns="68575" spcFirstLastPara="1" rIns="68575" wrap="square" tIns="34275">
            <a:normAutofit/>
          </a:bodyPr>
          <a:lstStyle/>
          <a:p>
            <a:pPr indent="0" lvl="0" marL="0" rtl="0" algn="l">
              <a:spcBef>
                <a:spcPts val="8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idx="1" type="subTitle"/>
          </p:nvPr>
        </p:nvSpPr>
        <p:spPr>
          <a:xfrm>
            <a:off x="1143010" y="1697238"/>
            <a:ext cx="6858000" cy="1241700"/>
          </a:xfrm>
          <a:prstGeom prst="rect">
            <a:avLst/>
          </a:prstGeom>
        </p:spPr>
        <p:txBody>
          <a:bodyPr anchorCtr="0" anchor="t" bIns="34275" lIns="68575" spcFirstLastPara="1" rIns="68575" wrap="square" tIns="34275">
            <a:normAutofit/>
          </a:bodyPr>
          <a:lstStyle/>
          <a:p>
            <a:pPr indent="0" lvl="0" marL="0" rtl="0" algn="ctr">
              <a:spcBef>
                <a:spcPts val="0"/>
              </a:spcBef>
              <a:spcAft>
                <a:spcPts val="0"/>
              </a:spcAft>
              <a:buNone/>
            </a:pPr>
            <a:r>
              <a:rPr b="1" lang="fr" sz="3600">
                <a:latin typeface="Roboto"/>
                <a:ea typeface="Roboto"/>
                <a:cs typeface="Roboto"/>
                <a:sym typeface="Roboto"/>
              </a:rPr>
              <a:t>Archive </a:t>
            </a:r>
            <a:r>
              <a:rPr lang="fr" sz="3600"/>
              <a:t>and </a:t>
            </a:r>
            <a:r>
              <a:rPr b="1" lang="fr" sz="3600">
                <a:latin typeface="Roboto"/>
                <a:ea typeface="Roboto"/>
                <a:cs typeface="Roboto"/>
                <a:sym typeface="Roboto"/>
              </a:rPr>
              <a:t>Reference</a:t>
            </a:r>
            <a:endParaRPr sz="3600"/>
          </a:p>
          <a:p>
            <a:pPr indent="0" lvl="0" marL="0" rtl="0" algn="ctr">
              <a:spcBef>
                <a:spcPts val="0"/>
              </a:spcBef>
              <a:spcAft>
                <a:spcPts val="0"/>
              </a:spcAft>
              <a:buClr>
                <a:schemeClr val="dk1"/>
              </a:buClr>
              <a:buSzPts val="1100"/>
              <a:buFont typeface="Arial"/>
              <a:buNone/>
            </a:pPr>
            <a:r>
              <a:rPr lang="fr" sz="3600"/>
              <a:t>the mathematical software</a:t>
            </a:r>
            <a:endParaRPr sz="3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9"/>
          <p:cNvPicPr preferRelativeResize="0"/>
          <p:nvPr/>
        </p:nvPicPr>
        <p:blipFill>
          <a:blip r:embed="rId3">
            <a:alphaModFix/>
          </a:blip>
          <a:stretch>
            <a:fillRect/>
          </a:stretch>
        </p:blipFill>
        <p:spPr>
          <a:xfrm>
            <a:off x="3228650" y="3066500"/>
            <a:ext cx="5210426" cy="1817600"/>
          </a:xfrm>
          <a:prstGeom prst="rect">
            <a:avLst/>
          </a:prstGeom>
          <a:noFill/>
          <a:ln>
            <a:noFill/>
          </a:ln>
        </p:spPr>
      </p:pic>
      <p:graphicFrame>
        <p:nvGraphicFramePr>
          <p:cNvPr id="95" name="Google Shape;95;p19"/>
          <p:cNvGraphicFramePr/>
          <p:nvPr/>
        </p:nvGraphicFramePr>
        <p:xfrm>
          <a:off x="555750" y="1397575"/>
          <a:ext cx="3000000" cy="3000000"/>
        </p:xfrm>
        <a:graphic>
          <a:graphicData uri="http://schemas.openxmlformats.org/drawingml/2006/table">
            <a:tbl>
              <a:tblPr>
                <a:noFill/>
                <a:tableStyleId>{1AD59ABD-E451-4EB4-B6CD-F4BAB73207F8}</a:tableStyleId>
              </a:tblPr>
              <a:tblGrid>
                <a:gridCol w="2413000"/>
                <a:gridCol w="2413000"/>
                <a:gridCol w="2413000"/>
              </a:tblGrid>
              <a:tr h="235050">
                <a:tc>
                  <a:txBody>
                    <a:bodyPr/>
                    <a:lstStyle/>
                    <a:p>
                      <a:pPr indent="0" lvl="0" marL="0" rtl="0" algn="l">
                        <a:spcBef>
                          <a:spcPts val="0"/>
                        </a:spcBef>
                        <a:spcAft>
                          <a:spcPts val="0"/>
                        </a:spcAft>
                        <a:buNone/>
                      </a:pPr>
                      <a:r>
                        <a:rPr lang="fr"/>
                        <a:t>swMATH id</a:t>
                      </a:r>
                      <a:endParaRPr/>
                    </a:p>
                  </a:txBody>
                  <a:tcPr marT="91425" marB="91425" marR="91425" marL="91425"/>
                </a:tc>
                <a:tc>
                  <a:txBody>
                    <a:bodyPr/>
                    <a:lstStyle/>
                    <a:p>
                      <a:pPr indent="0" lvl="0" marL="0" rtl="0" algn="l">
                        <a:spcBef>
                          <a:spcPts val="0"/>
                        </a:spcBef>
                        <a:spcAft>
                          <a:spcPts val="0"/>
                        </a:spcAft>
                        <a:buNone/>
                      </a:pPr>
                      <a:r>
                        <a:rPr lang="fr"/>
                        <a:t>forge link</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fr">
                          <a:solidFill>
                            <a:schemeClr val="dk1"/>
                          </a:solidFill>
                        </a:rPr>
                        <a:t>SWHID</a:t>
                      </a:r>
                      <a:endParaRPr/>
                    </a:p>
                  </a:txBody>
                  <a:tcPr marT="91425" marB="91425" marR="91425" marL="91425"/>
                </a:tc>
              </a:tr>
              <a:tr h="934625">
                <a:tc>
                  <a:txBody>
                    <a:bodyPr/>
                    <a:lstStyle/>
                    <a:p>
                      <a:pPr indent="0" lvl="0" marL="0" rtl="0" algn="l">
                        <a:spcBef>
                          <a:spcPts val="0"/>
                        </a:spcBef>
                        <a:spcAft>
                          <a:spcPts val="0"/>
                        </a:spcAft>
                        <a:buNone/>
                      </a:pPr>
                      <a:r>
                        <a:rPr lang="fr"/>
                        <a:t>8779</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fr"/>
                        <a:t>https://github.com/appliedtopology/javaplex</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fr"/>
                        <a:t>swh:1:dir:ba50b7dc0025cdbd10911381cf1f5b672b086a1a</a:t>
                      </a:r>
                      <a:endParaRPr/>
                    </a:p>
                    <a:p>
                      <a:pPr indent="0" lvl="0" marL="0" rtl="0" algn="l">
                        <a:spcBef>
                          <a:spcPts val="0"/>
                        </a:spcBef>
                        <a:spcAft>
                          <a:spcPts val="0"/>
                        </a:spcAft>
                        <a:buNone/>
                      </a:pPr>
                      <a:r>
                        <a:t/>
                      </a:r>
                      <a:endParaRPr/>
                    </a:p>
                  </a:txBody>
                  <a:tcPr marT="91425" marB="91425" marR="91425" marL="91425"/>
                </a:tc>
              </a:tr>
            </a:tbl>
          </a:graphicData>
        </a:graphic>
      </p:graphicFrame>
      <p:graphicFrame>
        <p:nvGraphicFramePr>
          <p:cNvPr id="96" name="Google Shape;96;p19"/>
          <p:cNvGraphicFramePr/>
          <p:nvPr/>
        </p:nvGraphicFramePr>
        <p:xfrm>
          <a:off x="677300" y="3469100"/>
          <a:ext cx="3000000" cy="3000000"/>
        </p:xfrm>
        <a:graphic>
          <a:graphicData uri="http://schemas.openxmlformats.org/drawingml/2006/table">
            <a:tbl>
              <a:tblPr>
                <a:noFill/>
                <a:tableStyleId>{1AD59ABD-E451-4EB4-B6CD-F4BAB73207F8}</a:tableStyleId>
              </a:tblPr>
              <a:tblGrid>
                <a:gridCol w="1862925"/>
              </a:tblGrid>
              <a:tr h="318975">
                <a:tc>
                  <a:txBody>
                    <a:bodyPr/>
                    <a:lstStyle/>
                    <a:p>
                      <a:pPr indent="0" lvl="0" marL="0" rtl="0" algn="ctr">
                        <a:spcBef>
                          <a:spcPts val="0"/>
                        </a:spcBef>
                        <a:spcAft>
                          <a:spcPts val="0"/>
                        </a:spcAft>
                        <a:buNone/>
                      </a:pPr>
                      <a:r>
                        <a:rPr b="1" lang="fr"/>
                        <a:t>15752 archived software</a:t>
                      </a:r>
                      <a:endParaRPr b="1"/>
                    </a:p>
                  </a:txBody>
                  <a:tcPr marT="91425" marB="91425" marR="91425" marL="91425"/>
                </a:tc>
              </a:tr>
            </a:tbl>
          </a:graphicData>
        </a:graphic>
      </p:graphicFrame>
      <p:sp>
        <p:nvSpPr>
          <p:cNvPr id="97" name="Google Shape;97;p19"/>
          <p:cNvSpPr/>
          <p:nvPr/>
        </p:nvSpPr>
        <p:spPr>
          <a:xfrm>
            <a:off x="5225025" y="1685100"/>
            <a:ext cx="2883000" cy="1048500"/>
          </a:xfrm>
          <a:prstGeom prst="ellipse">
            <a:avLst/>
          </a:prstGeom>
          <a:noFill/>
          <a:ln cap="flat" cmpd="sng" w="9525">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8" name="Google Shape;98;p19"/>
          <p:cNvSpPr/>
          <p:nvPr/>
        </p:nvSpPr>
        <p:spPr>
          <a:xfrm>
            <a:off x="6007075" y="3017225"/>
            <a:ext cx="1450200" cy="2616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99" name="Google Shape;99;p19"/>
          <p:cNvCxnSpPr>
            <a:stCxn id="97" idx="4"/>
            <a:endCxn id="98" idx="0"/>
          </p:cNvCxnSpPr>
          <p:nvPr/>
        </p:nvCxnSpPr>
        <p:spPr>
          <a:xfrm>
            <a:off x="6666525" y="2733600"/>
            <a:ext cx="65700" cy="2835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20"/>
          <p:cNvPicPr preferRelativeResize="0"/>
          <p:nvPr/>
        </p:nvPicPr>
        <p:blipFill>
          <a:blip r:embed="rId3">
            <a:alphaModFix/>
          </a:blip>
          <a:stretch>
            <a:fillRect/>
          </a:stretch>
        </p:blipFill>
        <p:spPr>
          <a:xfrm>
            <a:off x="3156925" y="824600"/>
            <a:ext cx="4733976" cy="4318899"/>
          </a:xfrm>
          <a:prstGeom prst="rect">
            <a:avLst/>
          </a:prstGeom>
          <a:noFill/>
          <a:ln>
            <a:noFill/>
          </a:ln>
        </p:spPr>
      </p:pic>
      <p:sp>
        <p:nvSpPr>
          <p:cNvPr id="105" name="Google Shape;105;p20"/>
          <p:cNvSpPr/>
          <p:nvPr/>
        </p:nvSpPr>
        <p:spPr>
          <a:xfrm>
            <a:off x="3887000" y="3035725"/>
            <a:ext cx="1671300" cy="4449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20"/>
          <p:cNvSpPr txBox="1"/>
          <p:nvPr/>
        </p:nvSpPr>
        <p:spPr>
          <a:xfrm>
            <a:off x="428250" y="1699525"/>
            <a:ext cx="2373600" cy="129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800">
                <a:solidFill>
                  <a:schemeClr val="dk2"/>
                </a:solidFill>
              </a:rPr>
              <a:t>A user </a:t>
            </a:r>
            <a:r>
              <a:rPr lang="fr" sz="1800">
                <a:solidFill>
                  <a:schemeClr val="dk2"/>
                </a:solidFill>
              </a:rPr>
              <a:t>friendly</a:t>
            </a:r>
            <a:r>
              <a:rPr lang="fr" sz="1800">
                <a:solidFill>
                  <a:schemeClr val="dk2"/>
                </a:solidFill>
              </a:rPr>
              <a:t> hyperlink to the source code!</a:t>
            </a:r>
            <a:endParaRPr sz="18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idx="1" type="subTitle"/>
          </p:nvPr>
        </p:nvSpPr>
        <p:spPr>
          <a:xfrm>
            <a:off x="1143010" y="1697238"/>
            <a:ext cx="6858000" cy="1241700"/>
          </a:xfrm>
          <a:prstGeom prst="rect">
            <a:avLst/>
          </a:prstGeom>
        </p:spPr>
        <p:txBody>
          <a:bodyPr anchorCtr="0" anchor="t" bIns="34275" lIns="68575" spcFirstLastPara="1" rIns="68575" wrap="square" tIns="34275">
            <a:normAutofit/>
          </a:bodyPr>
          <a:lstStyle/>
          <a:p>
            <a:pPr indent="0" lvl="0" marL="0" rtl="0" algn="ctr">
              <a:spcBef>
                <a:spcPts val="0"/>
              </a:spcBef>
              <a:spcAft>
                <a:spcPts val="0"/>
              </a:spcAft>
              <a:buNone/>
            </a:pPr>
            <a:r>
              <a:rPr b="1" lang="fr" sz="3600">
                <a:latin typeface="Roboto"/>
                <a:ea typeface="Roboto"/>
                <a:cs typeface="Roboto"/>
                <a:sym typeface="Roboto"/>
              </a:rPr>
              <a:t>Describe</a:t>
            </a:r>
            <a:endParaRPr sz="3600"/>
          </a:p>
          <a:p>
            <a:pPr indent="0" lvl="0" marL="0" rtl="0" algn="ctr">
              <a:spcBef>
                <a:spcPts val="0"/>
              </a:spcBef>
              <a:spcAft>
                <a:spcPts val="0"/>
              </a:spcAft>
              <a:buNone/>
            </a:pPr>
            <a:r>
              <a:rPr lang="fr" sz="3600"/>
              <a:t>the mathematical software</a:t>
            </a:r>
            <a:endParaRPr sz="3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ph type="ctrTitle"/>
          </p:nvPr>
        </p:nvSpPr>
        <p:spPr>
          <a:xfrm>
            <a:off x="452600" y="930625"/>
            <a:ext cx="8520600" cy="3633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fr" sz="2800">
                <a:solidFill>
                  <a:schemeClr val="dk2"/>
                </a:solidFill>
              </a:rPr>
              <a:t>Building vocabulary mappings for the </a:t>
            </a:r>
            <a:r>
              <a:rPr lang="fr" sz="2800">
                <a:solidFill>
                  <a:schemeClr val="dk2"/>
                </a:solidFill>
              </a:rPr>
              <a:t>RSAC component</a:t>
            </a:r>
            <a:endParaRPr/>
          </a:p>
        </p:txBody>
      </p:sp>
      <p:graphicFrame>
        <p:nvGraphicFramePr>
          <p:cNvPr id="117" name="Google Shape;117;p22"/>
          <p:cNvGraphicFramePr/>
          <p:nvPr/>
        </p:nvGraphicFramePr>
        <p:xfrm>
          <a:off x="2400375" y="1366913"/>
          <a:ext cx="3000000" cy="3000000"/>
        </p:xfrm>
        <a:graphic>
          <a:graphicData uri="http://schemas.openxmlformats.org/drawingml/2006/table">
            <a:tbl>
              <a:tblPr>
                <a:noFill/>
                <a:tableStyleId>{1AD59ABD-E451-4EB4-B6CD-F4BAB73207F8}</a:tableStyleId>
              </a:tblPr>
              <a:tblGrid>
                <a:gridCol w="1794125"/>
                <a:gridCol w="2150675"/>
              </a:tblGrid>
              <a:tr h="575200">
                <a:tc>
                  <a:txBody>
                    <a:bodyPr/>
                    <a:lstStyle/>
                    <a:p>
                      <a:pPr indent="0" lvl="0" marL="0" rtl="0" algn="ctr">
                        <a:spcBef>
                          <a:spcPts val="0"/>
                        </a:spcBef>
                        <a:spcAft>
                          <a:spcPts val="0"/>
                        </a:spcAft>
                        <a:buNone/>
                      </a:pPr>
                      <a:r>
                        <a:t/>
                      </a:r>
                      <a:endParaRPr b="1" sz="2100"/>
                    </a:p>
                  </a:txBody>
                  <a:tcPr marT="91425" marB="91425" marR="91425" marL="91425"/>
                </a:tc>
                <a:tc>
                  <a:txBody>
                    <a:bodyPr/>
                    <a:lstStyle/>
                    <a:p>
                      <a:pPr indent="0" lvl="0" marL="0" rtl="0" algn="ctr">
                        <a:spcBef>
                          <a:spcPts val="0"/>
                        </a:spcBef>
                        <a:spcAft>
                          <a:spcPts val="0"/>
                        </a:spcAft>
                        <a:buNone/>
                      </a:pPr>
                      <a:r>
                        <a:rPr b="1" lang="fr" sz="1900"/>
                        <a:t>Codemeta</a:t>
                      </a:r>
                      <a:endParaRPr b="1" sz="1900"/>
                    </a:p>
                  </a:txBody>
                  <a:tcPr marT="91425" marB="91425" marR="91425" marL="91425"/>
                </a:tc>
              </a:tr>
              <a:tr h="416425">
                <a:tc>
                  <a:txBody>
                    <a:bodyPr/>
                    <a:lstStyle/>
                    <a:p>
                      <a:pPr indent="0" lvl="0" marL="0" rtl="0" algn="ctr">
                        <a:spcBef>
                          <a:spcPts val="0"/>
                        </a:spcBef>
                        <a:spcAft>
                          <a:spcPts val="0"/>
                        </a:spcAft>
                        <a:buNone/>
                      </a:pPr>
                      <a:r>
                        <a:rPr lang="fr" sz="1500"/>
                        <a:t>Authors</a:t>
                      </a:r>
                      <a:endParaRPr sz="1500"/>
                    </a:p>
                  </a:txBody>
                  <a:tcPr marT="91425" marB="91425" marR="91425" marL="91425"/>
                </a:tc>
                <a:tc>
                  <a:txBody>
                    <a:bodyPr/>
                    <a:lstStyle/>
                    <a:p>
                      <a:pPr indent="0" lvl="0" marL="0" rtl="0" algn="ctr">
                        <a:spcBef>
                          <a:spcPts val="0"/>
                        </a:spcBef>
                        <a:spcAft>
                          <a:spcPts val="0"/>
                        </a:spcAft>
                        <a:buNone/>
                      </a:pPr>
                      <a:r>
                        <a:rPr lang="fr" sz="1500"/>
                        <a:t>Author</a:t>
                      </a:r>
                      <a:endParaRPr sz="1500"/>
                    </a:p>
                  </a:txBody>
                  <a:tcPr marT="91425" marB="91425" marR="91425" marL="91425"/>
                </a:tc>
              </a:tr>
              <a:tr h="605750">
                <a:tc>
                  <a:txBody>
                    <a:bodyPr/>
                    <a:lstStyle/>
                    <a:p>
                      <a:pPr indent="0" lvl="0" marL="0" rtl="0" algn="ctr">
                        <a:spcBef>
                          <a:spcPts val="0"/>
                        </a:spcBef>
                        <a:spcAft>
                          <a:spcPts val="0"/>
                        </a:spcAft>
                        <a:buNone/>
                      </a:pPr>
                      <a:r>
                        <a:rPr lang="fr" sz="1500">
                          <a:solidFill>
                            <a:schemeClr val="dk1"/>
                          </a:solidFill>
                        </a:rPr>
                        <a:t>Github</a:t>
                      </a:r>
                      <a:endParaRPr sz="1500"/>
                    </a:p>
                  </a:txBody>
                  <a:tcPr marT="91425" marB="91425" marR="91425" marL="91425"/>
                </a:tc>
                <a:tc>
                  <a:txBody>
                    <a:bodyPr/>
                    <a:lstStyle/>
                    <a:p>
                      <a:pPr indent="0" lvl="0" marL="0" rtl="0" algn="ctr">
                        <a:spcBef>
                          <a:spcPts val="0"/>
                        </a:spcBef>
                        <a:spcAft>
                          <a:spcPts val="0"/>
                        </a:spcAft>
                        <a:buNone/>
                      </a:pPr>
                      <a:r>
                        <a:rPr lang="fr" sz="1500">
                          <a:solidFill>
                            <a:schemeClr val="dk1"/>
                          </a:solidFill>
                        </a:rPr>
                        <a:t>Code Repository</a:t>
                      </a:r>
                      <a:endParaRPr sz="1500"/>
                    </a:p>
                  </a:txBody>
                  <a:tcPr marT="91425" marB="91425" marR="91425" marL="91425"/>
                </a:tc>
              </a:tr>
              <a:tr h="810725">
                <a:tc>
                  <a:txBody>
                    <a:bodyPr/>
                    <a:lstStyle/>
                    <a:p>
                      <a:pPr indent="0" lvl="0" marL="0" rtl="0" algn="ctr">
                        <a:spcBef>
                          <a:spcPts val="0"/>
                        </a:spcBef>
                        <a:spcAft>
                          <a:spcPts val="0"/>
                        </a:spcAft>
                        <a:buNone/>
                      </a:pPr>
                      <a:r>
                        <a:rPr lang="fr" sz="1500"/>
                        <a:t>Areas of Application</a:t>
                      </a:r>
                      <a:endParaRPr sz="1500"/>
                    </a:p>
                  </a:txBody>
                  <a:tcPr marT="91425" marB="91425" marR="91425" marL="91425"/>
                </a:tc>
                <a:tc>
                  <a:txBody>
                    <a:bodyPr/>
                    <a:lstStyle/>
                    <a:p>
                      <a:pPr indent="0" lvl="0" marL="0" rtl="0" algn="ctr">
                        <a:spcBef>
                          <a:spcPts val="0"/>
                        </a:spcBef>
                        <a:spcAft>
                          <a:spcPts val="0"/>
                        </a:spcAft>
                        <a:buNone/>
                      </a:pPr>
                      <a:r>
                        <a:rPr lang="fr" sz="1500"/>
                        <a:t>Application Category</a:t>
                      </a:r>
                      <a:endParaRPr sz="1500"/>
                    </a:p>
                    <a:p>
                      <a:pPr indent="0" lvl="0" marL="0" rtl="0" algn="ctr">
                        <a:spcBef>
                          <a:spcPts val="0"/>
                        </a:spcBef>
                        <a:spcAft>
                          <a:spcPts val="0"/>
                        </a:spcAft>
                        <a:buNone/>
                      </a:pPr>
                      <a:r>
                        <a:t/>
                      </a:r>
                      <a:endParaRPr sz="1500"/>
                    </a:p>
                  </a:txBody>
                  <a:tcPr marT="91425" marB="91425" marR="91425" marL="91425"/>
                </a:tc>
              </a:tr>
              <a:tr h="654400">
                <a:tc>
                  <a:txBody>
                    <a:bodyPr/>
                    <a:lstStyle/>
                    <a:p>
                      <a:pPr indent="0" lvl="0" marL="0" rtl="0" algn="ctr">
                        <a:spcBef>
                          <a:spcPts val="0"/>
                        </a:spcBef>
                        <a:spcAft>
                          <a:spcPts val="0"/>
                        </a:spcAft>
                        <a:buNone/>
                      </a:pPr>
                      <a:r>
                        <a:rPr lang="fr" sz="1500"/>
                        <a:t>Dependencies</a:t>
                      </a:r>
                      <a:endParaRPr sz="1500"/>
                    </a:p>
                  </a:txBody>
                  <a:tcPr marT="91425" marB="91425" marR="91425" marL="91425"/>
                </a:tc>
                <a:tc>
                  <a:txBody>
                    <a:bodyPr/>
                    <a:lstStyle/>
                    <a:p>
                      <a:pPr indent="0" lvl="0" marL="0" rtl="0" algn="ctr">
                        <a:spcBef>
                          <a:spcPts val="0"/>
                        </a:spcBef>
                        <a:spcAft>
                          <a:spcPts val="0"/>
                        </a:spcAft>
                        <a:buNone/>
                      </a:pPr>
                      <a:r>
                        <a:rPr lang="fr" sz="1500"/>
                        <a:t>software Requirements</a:t>
                      </a:r>
                      <a:endParaRPr sz="1500"/>
                    </a:p>
                  </a:txBody>
                  <a:tcPr marT="91425" marB="91425" marR="91425" marL="91425"/>
                </a:tc>
              </a:tr>
              <a:tr h="629325">
                <a:tc>
                  <a:txBody>
                    <a:bodyPr/>
                    <a:lstStyle/>
                    <a:p>
                      <a:pPr indent="0" lvl="0" marL="0" rtl="0" algn="ctr">
                        <a:spcBef>
                          <a:spcPts val="0"/>
                        </a:spcBef>
                        <a:spcAft>
                          <a:spcPts val="0"/>
                        </a:spcAft>
                        <a:buNone/>
                      </a:pPr>
                      <a:r>
                        <a:rPr lang="fr" sz="1500"/>
                        <a:t>Current Version</a:t>
                      </a:r>
                      <a:endParaRPr sz="1500"/>
                    </a:p>
                  </a:txBody>
                  <a:tcPr marT="91425" marB="91425" marR="91425" marL="91425"/>
                </a:tc>
                <a:tc>
                  <a:txBody>
                    <a:bodyPr/>
                    <a:lstStyle/>
                    <a:p>
                      <a:pPr indent="0" lvl="0" marL="0" rtl="0" algn="ctr">
                        <a:spcBef>
                          <a:spcPts val="0"/>
                        </a:spcBef>
                        <a:spcAft>
                          <a:spcPts val="0"/>
                        </a:spcAft>
                        <a:buNone/>
                      </a:pPr>
                      <a:r>
                        <a:rPr lang="fr" sz="1500"/>
                        <a:t>Software Version</a:t>
                      </a:r>
                      <a:endParaRPr sz="1500"/>
                    </a:p>
                    <a:p>
                      <a:pPr indent="0" lvl="0" marL="0" rtl="0" algn="ctr">
                        <a:spcBef>
                          <a:spcPts val="0"/>
                        </a:spcBef>
                        <a:spcAft>
                          <a:spcPts val="0"/>
                        </a:spcAft>
                        <a:buNone/>
                      </a:pPr>
                      <a:r>
                        <a:t/>
                      </a:r>
                      <a:endParaRPr sz="1500"/>
                    </a:p>
                  </a:txBody>
                  <a:tcPr marT="91425" marB="91425" marR="91425" marL="91425"/>
                </a:tc>
              </a:tr>
            </a:tbl>
          </a:graphicData>
        </a:graphic>
      </p:graphicFrame>
      <p:pic>
        <p:nvPicPr>
          <p:cNvPr id="118" name="Google Shape;118;p22"/>
          <p:cNvPicPr preferRelativeResize="0"/>
          <p:nvPr/>
        </p:nvPicPr>
        <p:blipFill>
          <a:blip r:embed="rId3">
            <a:alphaModFix/>
          </a:blip>
          <a:stretch>
            <a:fillRect/>
          </a:stretch>
        </p:blipFill>
        <p:spPr>
          <a:xfrm>
            <a:off x="2486978" y="1452906"/>
            <a:ext cx="1650807" cy="36316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id="123" name="Google Shape;123;p23"/>
          <p:cNvPicPr preferRelativeResize="0"/>
          <p:nvPr/>
        </p:nvPicPr>
        <p:blipFill>
          <a:blip r:embed="rId3">
            <a:alphaModFix/>
          </a:blip>
          <a:stretch>
            <a:fillRect/>
          </a:stretch>
        </p:blipFill>
        <p:spPr>
          <a:xfrm>
            <a:off x="3409400" y="1661175"/>
            <a:ext cx="5574500" cy="2491375"/>
          </a:xfrm>
          <a:prstGeom prst="rect">
            <a:avLst/>
          </a:prstGeom>
          <a:noFill/>
          <a:ln>
            <a:noFill/>
          </a:ln>
        </p:spPr>
      </p:pic>
      <p:sp>
        <p:nvSpPr>
          <p:cNvPr id="124" name="Google Shape;124;p23"/>
          <p:cNvSpPr txBox="1"/>
          <p:nvPr/>
        </p:nvSpPr>
        <p:spPr>
          <a:xfrm>
            <a:off x="275800" y="1909850"/>
            <a:ext cx="3461100" cy="2082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b="1" lang="fr" sz="1800">
                <a:solidFill>
                  <a:schemeClr val="dk2"/>
                </a:solidFill>
              </a:rPr>
              <a:t>Two</a:t>
            </a:r>
            <a:r>
              <a:rPr lang="fr" sz="1800">
                <a:solidFill>
                  <a:schemeClr val="dk2"/>
                </a:solidFill>
              </a:rPr>
              <a:t> </a:t>
            </a:r>
            <a:r>
              <a:rPr lang="fr" sz="1800">
                <a:solidFill>
                  <a:schemeClr val="dk2"/>
                </a:solidFill>
              </a:rPr>
              <a:t>software</a:t>
            </a:r>
            <a:r>
              <a:rPr lang="fr" sz="1800">
                <a:solidFill>
                  <a:schemeClr val="dk2"/>
                </a:solidFill>
              </a:rPr>
              <a:t> metadata formats</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One</a:t>
            </a:r>
            <a:r>
              <a:rPr lang="fr" sz="1800">
                <a:solidFill>
                  <a:schemeClr val="dk2"/>
                </a:solidFill>
              </a:rPr>
              <a:t> crosswalk</a:t>
            </a:r>
            <a:endParaRPr sz="1800">
              <a:solidFill>
                <a:schemeClr val="dk2"/>
              </a:solidFill>
            </a:endParaRPr>
          </a:p>
          <a:p>
            <a:pPr indent="-342900" lvl="0" marL="457200" rtl="0" algn="l">
              <a:spcBef>
                <a:spcPts val="0"/>
              </a:spcBef>
              <a:spcAft>
                <a:spcPts val="0"/>
              </a:spcAft>
              <a:buClr>
                <a:schemeClr val="dk2"/>
              </a:buClr>
              <a:buSzPts val="1800"/>
              <a:buChar char="●"/>
            </a:pPr>
            <a:r>
              <a:rPr b="1" lang="fr" sz="1800">
                <a:solidFill>
                  <a:schemeClr val="dk2"/>
                </a:solidFill>
              </a:rPr>
              <a:t>42k </a:t>
            </a:r>
            <a:r>
              <a:rPr lang="fr" sz="1800">
                <a:solidFill>
                  <a:schemeClr val="dk2"/>
                </a:solidFill>
              </a:rPr>
              <a:t>&gt; software metadata contents</a:t>
            </a:r>
            <a:endParaRPr sz="1800">
              <a:solidFill>
                <a:schemeClr val="dk2"/>
              </a:solidFill>
            </a:endParaRPr>
          </a:p>
          <a:p>
            <a:pPr indent="-342900" lvl="0" marL="457200" rtl="0" algn="l">
              <a:spcBef>
                <a:spcPts val="0"/>
              </a:spcBef>
              <a:spcAft>
                <a:spcPts val="0"/>
              </a:spcAft>
              <a:buClr>
                <a:schemeClr val="dk2"/>
              </a:buClr>
              <a:buSzPts val="1800"/>
              <a:buChar char="●"/>
            </a:pPr>
            <a:r>
              <a:rPr lang="fr" sz="1800">
                <a:solidFill>
                  <a:schemeClr val="dk2"/>
                </a:solidFill>
              </a:rPr>
              <a:t>A specific </a:t>
            </a:r>
            <a:r>
              <a:rPr b="1" lang="fr" sz="1800">
                <a:solidFill>
                  <a:schemeClr val="dk2"/>
                </a:solidFill>
              </a:rPr>
              <a:t>prefix </a:t>
            </a:r>
            <a:r>
              <a:rPr lang="fr" sz="1800">
                <a:solidFill>
                  <a:schemeClr val="dk2"/>
                </a:solidFill>
              </a:rPr>
              <a:t>identifier for the software</a:t>
            </a:r>
            <a:endParaRPr sz="1800">
              <a:solidFill>
                <a:schemeClr val="dk2"/>
              </a:solidFill>
            </a:endParaRPr>
          </a:p>
          <a:p>
            <a:pPr indent="0" lvl="0" marL="457200" rtl="0" algn="l">
              <a:spcBef>
                <a:spcPts val="0"/>
              </a:spcBef>
              <a:spcAft>
                <a:spcPts val="0"/>
              </a:spcAft>
              <a:buNone/>
            </a:pPr>
            <a:r>
              <a:t/>
            </a:r>
            <a:endParaRPr sz="1800">
              <a:solidFill>
                <a:schemeClr val="dk2"/>
              </a:solidFill>
            </a:endParaRPr>
          </a:p>
        </p:txBody>
      </p:sp>
      <p:sp>
        <p:nvSpPr>
          <p:cNvPr id="125" name="Google Shape;125;p23"/>
          <p:cNvSpPr txBox="1"/>
          <p:nvPr>
            <p:ph type="ctrTitle"/>
          </p:nvPr>
        </p:nvSpPr>
        <p:spPr>
          <a:xfrm>
            <a:off x="317250" y="1200150"/>
            <a:ext cx="8349600" cy="386700"/>
          </a:xfrm>
          <a:prstGeom prst="rect">
            <a:avLst/>
          </a:prstGeom>
        </p:spPr>
        <p:txBody>
          <a:bodyPr anchorCtr="0" anchor="b" bIns="34275" lIns="68575" spcFirstLastPara="1" rIns="68575" wrap="square" tIns="34275">
            <a:normAutofit fontScale="90000"/>
          </a:bodyPr>
          <a:lstStyle/>
          <a:p>
            <a:pPr indent="0" lvl="0" marL="0" rtl="0" algn="l">
              <a:spcBef>
                <a:spcPts val="0"/>
              </a:spcBef>
              <a:spcAft>
                <a:spcPts val="0"/>
              </a:spcAft>
              <a:buNone/>
            </a:pPr>
            <a:r>
              <a:rPr lang="fr" sz="3600"/>
              <a:t>The OAI-PMH configuration for the RSAC</a:t>
            </a:r>
            <a:endParaRPr sz="36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