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7" r:id="rId2"/>
    <p:sldId id="266" r:id="rId3"/>
    <p:sldId id="267" r:id="rId4"/>
    <p:sldId id="270" r:id="rId5"/>
    <p:sldId id="271" r:id="rId6"/>
    <p:sldId id="272" r:id="rId7"/>
    <p:sldId id="273" r:id="rId8"/>
    <p:sldId id="274" r:id="rId9"/>
    <p:sldId id="276" r:id="rId10"/>
    <p:sldId id="275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90" r:id="rId24"/>
    <p:sldId id="289" r:id="rId25"/>
    <p:sldId id="293" r:id="rId26"/>
    <p:sldId id="299" r:id="rId27"/>
    <p:sldId id="305" r:id="rId28"/>
    <p:sldId id="291" r:id="rId29"/>
    <p:sldId id="294" r:id="rId30"/>
    <p:sldId id="295" r:id="rId31"/>
    <p:sldId id="298" r:id="rId32"/>
    <p:sldId id="296" r:id="rId33"/>
    <p:sldId id="316" r:id="rId34"/>
    <p:sldId id="297" r:id="rId35"/>
    <p:sldId id="952" r:id="rId36"/>
    <p:sldId id="953" r:id="rId37"/>
    <p:sldId id="302" r:id="rId38"/>
    <p:sldId id="955" r:id="rId39"/>
    <p:sldId id="301" r:id="rId40"/>
    <p:sldId id="306" r:id="rId41"/>
    <p:sldId id="307" r:id="rId42"/>
    <p:sldId id="937" r:id="rId43"/>
    <p:sldId id="310" r:id="rId44"/>
    <p:sldId id="303" r:id="rId45"/>
    <p:sldId id="313" r:id="rId46"/>
    <p:sldId id="312" r:id="rId47"/>
    <p:sldId id="314" r:id="rId48"/>
    <p:sldId id="948" r:id="rId49"/>
    <p:sldId id="315" r:id="rId50"/>
    <p:sldId id="318" r:id="rId51"/>
    <p:sldId id="326" r:id="rId52"/>
    <p:sldId id="311" r:id="rId53"/>
    <p:sldId id="324" r:id="rId54"/>
    <p:sldId id="319" r:id="rId55"/>
    <p:sldId id="880" r:id="rId56"/>
    <p:sldId id="881" r:id="rId57"/>
    <p:sldId id="928" r:id="rId58"/>
    <p:sldId id="940" r:id="rId59"/>
    <p:sldId id="882" r:id="rId60"/>
    <p:sldId id="884" r:id="rId61"/>
    <p:sldId id="887" r:id="rId62"/>
    <p:sldId id="889" r:id="rId63"/>
    <p:sldId id="891" r:id="rId64"/>
    <p:sldId id="892" r:id="rId65"/>
    <p:sldId id="895" r:id="rId66"/>
    <p:sldId id="894" r:id="rId67"/>
    <p:sldId id="939" r:id="rId68"/>
    <p:sldId id="941" r:id="rId69"/>
    <p:sldId id="942" r:id="rId70"/>
    <p:sldId id="949" r:id="rId71"/>
    <p:sldId id="950" r:id="rId72"/>
    <p:sldId id="951" r:id="rId73"/>
    <p:sldId id="956" r:id="rId74"/>
    <p:sldId id="957" r:id="rId75"/>
    <p:sldId id="958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1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5425F-68E1-43AE-AED4-83859CDCB832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05BB1D-D44A-45AA-955B-34DD0C53B4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716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61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23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52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32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94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22E2C-FE15-4F58-94FC-D2C847C01B5D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87A36-1941-DAEB-2BCD-A7966CAEB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735F55-A26B-1D23-CFAB-456AE55F1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3F3039-B74A-60F8-D1E0-B7BCD0D0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C78E9-E231-118F-9717-BD3FB9EE2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9D594-D955-F305-5F47-0475C0C9B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64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86668-8C9E-390E-9D5D-F2B06CACA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613E5-6A8E-D3B2-B930-B1F6DB3763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B7817-A46E-F3DC-B1A1-C20E40913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C2F65-A2B9-4FF8-5CC4-CE5E65576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34B0E-EEB8-3311-0C7E-DF8D37A55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48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44CC6A-50A6-0FAA-C773-3D22F9DF15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8FB6-7CAA-9EFF-830F-2F6CA2D6B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4B5D1-82A3-B817-3C8F-F93A815D0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38DD64-FACB-6FD5-6AB1-CFE54D185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6FC4C-2AE5-DF58-150F-C05C545AA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71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C30EE-4F4A-B45E-37A8-529D6CBD9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E577C-05FF-EE87-C407-9F0F8EBCA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8466F-B032-1420-E85D-126E6E050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A1D2FB-AF67-80CF-CE1D-E976CB03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F8E39-AA81-E6A3-0882-C20CEA915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90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5D9ED-0FD5-6AC8-44D4-FAE8E749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47C5D-ABCD-95C3-330A-C88B06B11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FCF33-E495-3993-9952-51F680266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BAE34-0CB0-B8DB-73CF-FEABF4370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D9FEB-9DC6-5114-7C59-29841E54B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8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47700-B981-3127-9456-36ABA25B2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75701-67F6-FD22-AFC1-AA8EB7F50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89818F-F428-9C4A-DE4B-C66C95806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01B08D-7923-4D9A-F6EF-86412DE9C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576C2-F7A6-6EEF-5BD6-B98889C78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A3DC9-FCC2-F596-BC0A-E2C10A95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6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9379C-1C4A-06FE-8A2F-449A166FE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FB8B41-626D-B9CE-4ED0-C97869683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B45EE-C792-4305-5D75-5186287C81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B17CDD-1A12-C955-10DA-AC6D407A2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426DA1-D374-3ED7-5B69-A2351FF1BF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683A6-68B7-D0E0-BFDF-CEAE7B71E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85C1AB-8D28-C475-ADEA-B8CAD754D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45A044-3B5C-B326-A79A-DF84E25EF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0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1DD46-A3CB-95ED-9567-B8499DABD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D09F3-E415-037A-920A-B95394D8B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79EF6-D06A-7AE6-C665-2E13EACE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E8FEE-A65A-959F-62FA-13BF17F72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7407B-418C-5F6B-AF93-12B61BE8B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5ECBC-1AA3-F941-B424-5EC91FA55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37D7FC-297D-9CA9-1C59-245512730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8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A4D67-5AB5-96DA-C09F-039DF8A4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0B76E-0968-86D1-0911-DB3C78916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62C488-7421-BF9A-C4EE-752FB28B5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43F1A-0A75-B772-CA3D-A5EEFC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E35DB6-A405-91DD-D65A-7D6E5E20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E5E1D-A4D6-FD43-DB4D-2DDDF67A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1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7ADC4-9D5E-8AC6-F51B-004CEA886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4234DC-97ED-C22D-323A-67DF383ED0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A1B8B-D8AF-086C-2776-E2F9C68267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AB4784-8131-0103-B517-D5403CF9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4EC451-F1B6-03BC-2DB9-A37B63D7E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E3195-5CDF-250D-325A-D1C710A6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3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1FB381-A8C0-01E5-C099-D8B5C8C5F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CA4DE8-397E-4658-A2D4-A66243289E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C3FCE-E209-CE78-4E28-3708A75D3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523032-1C60-4C34-82B0-653446B947D3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20BD3-CD60-224E-204A-0213204C32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370E6-5C63-C1CF-ED72-2E2A01B247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85E48C-FB5E-4364-8EAB-E3E15501C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9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12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27B6C-F06B-1327-E374-33B5364421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GNNs: Overview</a:t>
            </a:r>
          </a:p>
        </p:txBody>
      </p:sp>
    </p:spTree>
    <p:extLst>
      <p:ext uri="{BB962C8B-B14F-4D97-AF65-F5344CB8AC3E}">
        <p14:creationId xmlns:p14="http://schemas.microsoft.com/office/powerpoint/2010/main" val="2412648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F8C88B-1708-114B-8F4C-A1E4E2D154ED}"/>
              </a:ext>
            </a:extLst>
          </p:cNvPr>
          <p:cNvSpPr txBox="1"/>
          <p:nvPr/>
        </p:nvSpPr>
        <p:spPr>
          <a:xfrm>
            <a:off x="1043797" y="1380227"/>
            <a:ext cx="3999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How do we represent data on a graph?</a:t>
            </a:r>
            <a:endParaRPr lang="en-US" dirty="0"/>
          </a:p>
        </p:txBody>
      </p:sp>
      <p:pic>
        <p:nvPicPr>
          <p:cNvPr id="12" name="Picture 6">
            <a:extLst>
              <a:ext uri="{FF2B5EF4-FFF2-40B4-BE49-F238E27FC236}">
                <a16:creationId xmlns:a16="http://schemas.microsoft.com/office/drawing/2014/main" id="{099A04A6-CB4E-ACF5-18C7-C865E02A6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B0A8EE1E-D22D-0709-371E-A31332FCD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5758D55-9AC1-82BB-424B-8334490F0D12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A7FC10-36DB-29EE-E140-FD78270750F3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117205-89A5-8619-A127-B04F24CF65AD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3751A45-5B21-A132-2CB4-2B490DC48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0B6E937-44E8-F15A-B501-9AF51B4F905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AE23C0-7D9C-92AD-CEA2-7EB53064033F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065E2AA-A8FA-8122-1E30-1922369ADABC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5889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F8C88B-1708-114B-8F4C-A1E4E2D154ED}"/>
              </a:ext>
            </a:extLst>
          </p:cNvPr>
          <p:cNvSpPr txBox="1"/>
          <p:nvPr/>
        </p:nvSpPr>
        <p:spPr>
          <a:xfrm>
            <a:off x="1043797" y="1380227"/>
            <a:ext cx="3999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How do we represent data on a graph?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AB853D-6E53-BA28-905F-B045621EADCA}"/>
              </a:ext>
            </a:extLst>
          </p:cNvPr>
          <p:cNvSpPr txBox="1"/>
          <p:nvPr/>
        </p:nvSpPr>
        <p:spPr>
          <a:xfrm>
            <a:off x="1043797" y="2230750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On one hand, it is just </a:t>
            </a:r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F84F1D3-C4F4-CA49-8B2E-F689F7A1A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148" y="2238344"/>
            <a:ext cx="8477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924E2888-2953-EE5A-911B-67A8EA239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98" y="2767826"/>
            <a:ext cx="10858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C40A59-B508-FC0C-7B79-61B4D0CD1065}"/>
              </a:ext>
            </a:extLst>
          </p:cNvPr>
          <p:cNvSpPr txBox="1"/>
          <p:nvPr/>
        </p:nvSpPr>
        <p:spPr>
          <a:xfrm>
            <a:off x="1200150" y="2678539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graph 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6249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F8C88B-1708-114B-8F4C-A1E4E2D154ED}"/>
              </a:ext>
            </a:extLst>
          </p:cNvPr>
          <p:cNvSpPr txBox="1"/>
          <p:nvPr/>
        </p:nvSpPr>
        <p:spPr>
          <a:xfrm>
            <a:off x="1043797" y="1380227"/>
            <a:ext cx="3999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How do we represent data on a graph?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AB853D-6E53-BA28-905F-B045621EADCA}"/>
              </a:ext>
            </a:extLst>
          </p:cNvPr>
          <p:cNvSpPr txBox="1"/>
          <p:nvPr/>
        </p:nvSpPr>
        <p:spPr>
          <a:xfrm>
            <a:off x="1043797" y="2230750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On one hand, it is just </a:t>
            </a:r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F84F1D3-C4F4-CA49-8B2E-F689F7A1A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148" y="2238344"/>
            <a:ext cx="8477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924E2888-2953-EE5A-911B-67A8EA239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98" y="2767826"/>
            <a:ext cx="10858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C40A59-B508-FC0C-7B79-61B4D0CD1065}"/>
              </a:ext>
            </a:extLst>
          </p:cNvPr>
          <p:cNvSpPr txBox="1"/>
          <p:nvPr/>
        </p:nvSpPr>
        <p:spPr>
          <a:xfrm>
            <a:off x="1200150" y="2678539"/>
            <a:ext cx="113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graph 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00DFE87-00EC-2FD9-43CC-CEF0816A40F5}"/>
              </a:ext>
            </a:extLst>
          </p:cNvPr>
          <p:cNvSpPr txBox="1"/>
          <p:nvPr/>
        </p:nvSpPr>
        <p:spPr>
          <a:xfrm>
            <a:off x="681362" y="4737316"/>
            <a:ext cx="3952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• This makes no use of edges (structure)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4AD297-99B0-EC12-16EC-6E19B6743A95}"/>
              </a:ext>
            </a:extLst>
          </p:cNvPr>
          <p:cNvSpPr txBox="1"/>
          <p:nvPr/>
        </p:nvSpPr>
        <p:spPr>
          <a:xfrm>
            <a:off x="723900" y="4054443"/>
            <a:ext cx="1085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Problem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25C521-B787-A69B-93D6-8DA7C095556B}"/>
              </a:ext>
            </a:extLst>
          </p:cNvPr>
          <p:cNvSpPr txBox="1"/>
          <p:nvPr/>
        </p:nvSpPr>
        <p:spPr>
          <a:xfrm>
            <a:off x="724418" y="5447400"/>
            <a:ext cx="4319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• Cant use FFT directly, since now “adjacent points”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are no longer linearly ordered</a:t>
            </a:r>
          </a:p>
        </p:txBody>
      </p:sp>
    </p:spTree>
    <p:extLst>
      <p:ext uri="{BB962C8B-B14F-4D97-AF65-F5344CB8AC3E}">
        <p14:creationId xmlns:p14="http://schemas.microsoft.com/office/powerpoint/2010/main" val="2042200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Processing: Graph FFT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415C16A-1655-CF6A-4087-B49F9BBFADCD}"/>
              </a:ext>
            </a:extLst>
          </p:cNvPr>
          <p:cNvSpPr txBox="1"/>
          <p:nvPr/>
        </p:nvSpPr>
        <p:spPr>
          <a:xfrm>
            <a:off x="781050" y="1381125"/>
            <a:ext cx="140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Any graph 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A59F29B9-3985-C2B2-2D53-BEBF84D1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078" y="1480066"/>
            <a:ext cx="10858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5A0106F-3083-7044-2C25-E4D67225DE81}"/>
              </a:ext>
            </a:extLst>
          </p:cNvPr>
          <p:cNvSpPr txBox="1"/>
          <p:nvPr/>
        </p:nvSpPr>
        <p:spPr>
          <a:xfrm>
            <a:off x="781050" y="1849398"/>
            <a:ext cx="3624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Has an intrinsic (orthonormal) basis  </a:t>
            </a:r>
          </a:p>
        </p:txBody>
      </p:sp>
    </p:spTree>
    <p:extLst>
      <p:ext uri="{BB962C8B-B14F-4D97-AF65-F5344CB8AC3E}">
        <p14:creationId xmlns:p14="http://schemas.microsoft.com/office/powerpoint/2010/main" val="426942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Processing: Graph FFT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415C16A-1655-CF6A-4087-B49F9BBFADCD}"/>
              </a:ext>
            </a:extLst>
          </p:cNvPr>
          <p:cNvSpPr txBox="1"/>
          <p:nvPr/>
        </p:nvSpPr>
        <p:spPr>
          <a:xfrm>
            <a:off x="781050" y="1381125"/>
            <a:ext cx="140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Any graph 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A59F29B9-3985-C2B2-2D53-BEBF84D1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078" y="1480066"/>
            <a:ext cx="10858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5A0106F-3083-7044-2C25-E4D67225DE81}"/>
              </a:ext>
            </a:extLst>
          </p:cNvPr>
          <p:cNvSpPr txBox="1"/>
          <p:nvPr/>
        </p:nvSpPr>
        <p:spPr>
          <a:xfrm>
            <a:off x="781050" y="1849398"/>
            <a:ext cx="3624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Has an intrinsic (orthonormal) basis  </a:t>
            </a: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FEA7C40E-898B-185C-AD93-F70261791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5543048"/>
            <a:ext cx="22669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Adjacency Matrix -- from Wolfram MathWorld">
            <a:extLst>
              <a:ext uri="{FF2B5EF4-FFF2-40B4-BE49-F238E27FC236}">
                <a16:creationId xmlns:a16="http://schemas.microsoft.com/office/drawing/2014/main" id="{142F3897-D608-BFAF-2102-B7A574FEF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57" y="2719190"/>
            <a:ext cx="3489770" cy="229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22F497-23B1-D602-0964-B1408BCC27AB}"/>
              </a:ext>
            </a:extLst>
          </p:cNvPr>
          <p:cNvSpPr txBox="1"/>
          <p:nvPr/>
        </p:nvSpPr>
        <p:spPr>
          <a:xfrm>
            <a:off x="3895773" y="4872536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adjacencies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6B0D50-AC39-2E71-F691-C77B0DDF17DB}"/>
              </a:ext>
            </a:extLst>
          </p:cNvPr>
          <p:cNvSpPr txBox="1"/>
          <p:nvPr/>
        </p:nvSpPr>
        <p:spPr>
          <a:xfrm>
            <a:off x="2915900" y="4815912"/>
            <a:ext cx="10578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wolfram</a:t>
            </a:r>
          </a:p>
        </p:txBody>
      </p:sp>
    </p:spTree>
    <p:extLst>
      <p:ext uri="{BB962C8B-B14F-4D97-AF65-F5344CB8AC3E}">
        <p14:creationId xmlns:p14="http://schemas.microsoft.com/office/powerpoint/2010/main" val="411401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Signal Processing: Graph FFT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05" y="5543048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992" y="6023247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7691711" y="5444107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7656980" y="5901824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470389" y="550644"/>
            <a:ext cx="4677814" cy="4876968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415C16A-1655-CF6A-4087-B49F9BBFADCD}"/>
              </a:ext>
            </a:extLst>
          </p:cNvPr>
          <p:cNvSpPr txBox="1"/>
          <p:nvPr/>
        </p:nvSpPr>
        <p:spPr>
          <a:xfrm>
            <a:off x="781050" y="1381125"/>
            <a:ext cx="140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Any graph 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A59F29B9-3985-C2B2-2D53-BEBF84D1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078" y="1480066"/>
            <a:ext cx="10858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5A0106F-3083-7044-2C25-E4D67225DE81}"/>
              </a:ext>
            </a:extLst>
          </p:cNvPr>
          <p:cNvSpPr txBox="1"/>
          <p:nvPr/>
        </p:nvSpPr>
        <p:spPr>
          <a:xfrm>
            <a:off x="781050" y="1849398"/>
            <a:ext cx="3624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Has an intrinsic (orthonormal) basis  </a:t>
            </a:r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E6843982-4A82-DBBE-2B51-108A7440A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51" y="5419223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4F263B7F-9A19-2690-195E-09BC940C2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743057" y="6101615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1C34E44E-8E6B-2D2C-B9D8-219F727DC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53" y="5444107"/>
            <a:ext cx="14382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Adjacency Matrix -- from Wolfram MathWorld">
            <a:extLst>
              <a:ext uri="{FF2B5EF4-FFF2-40B4-BE49-F238E27FC236}">
                <a16:creationId xmlns:a16="http://schemas.microsoft.com/office/drawing/2014/main" id="{FED3015B-740C-DB0A-C6AC-A2C1A17D2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57" y="2719190"/>
            <a:ext cx="3489770" cy="229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B85C46-A223-6768-8649-9BF90ACD8103}"/>
              </a:ext>
            </a:extLst>
          </p:cNvPr>
          <p:cNvSpPr txBox="1"/>
          <p:nvPr/>
        </p:nvSpPr>
        <p:spPr>
          <a:xfrm>
            <a:off x="3895773" y="4872536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adjacencies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86BDC5-39AE-0C02-90C8-9DA8F180C1C2}"/>
              </a:ext>
            </a:extLst>
          </p:cNvPr>
          <p:cNvSpPr/>
          <p:nvPr/>
        </p:nvSpPr>
        <p:spPr>
          <a:xfrm>
            <a:off x="409575" y="5997370"/>
            <a:ext cx="3328953" cy="6252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E00079-3E9E-C180-A6CB-64D30E33F713}"/>
              </a:ext>
            </a:extLst>
          </p:cNvPr>
          <p:cNvSpPr txBox="1"/>
          <p:nvPr/>
        </p:nvSpPr>
        <p:spPr>
          <a:xfrm>
            <a:off x="2915900" y="4815912"/>
            <a:ext cx="10578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wolfram</a:t>
            </a:r>
          </a:p>
        </p:txBody>
      </p:sp>
    </p:spTree>
    <p:extLst>
      <p:ext uri="{BB962C8B-B14F-4D97-AF65-F5344CB8AC3E}">
        <p14:creationId xmlns:p14="http://schemas.microsoft.com/office/powerpoint/2010/main" val="1652593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55F319B-F42A-B390-3490-9031DEF19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9" y="4642265"/>
            <a:ext cx="4122572" cy="1626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DBAA35-E506-DA70-E614-E3B3467A4A13}"/>
              </a:ext>
            </a:extLst>
          </p:cNvPr>
          <p:cNvSpPr txBox="1"/>
          <p:nvPr/>
        </p:nvSpPr>
        <p:spPr>
          <a:xfrm>
            <a:off x="2857500" y="6084107"/>
            <a:ext cx="18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Ortega et a., 2018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631A910A-9005-9DA2-2EAE-17FE7C7DA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9" y="4270397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212B67F-F27A-6C64-7C47-25A7D97F4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2123392" y="4166822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469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55F319B-F42A-B390-3490-9031DEF19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9" y="4642265"/>
            <a:ext cx="4122572" cy="1626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DBAA35-E506-DA70-E614-E3B3467A4A13}"/>
              </a:ext>
            </a:extLst>
          </p:cNvPr>
          <p:cNvSpPr txBox="1"/>
          <p:nvPr/>
        </p:nvSpPr>
        <p:spPr>
          <a:xfrm>
            <a:off x="2857500" y="6084107"/>
            <a:ext cx="18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Ortega et a., 2018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631A910A-9005-9DA2-2EAE-17FE7C7DA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9" y="4270397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212B67F-F27A-6C64-7C47-25A7D97F4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2123392" y="4166822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colorful grid with numbers&#10;&#10;Description automatically generated with medium confidence">
            <a:extLst>
              <a:ext uri="{FF2B5EF4-FFF2-40B4-BE49-F238E27FC236}">
                <a16:creationId xmlns:a16="http://schemas.microsoft.com/office/drawing/2014/main" id="{18DA01A8-FD03-F898-CD72-18D9A6411C0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9" t="8103" r="31287" b="4591"/>
          <a:stretch/>
        </p:blipFill>
        <p:spPr>
          <a:xfrm rot="16200000">
            <a:off x="1464385" y="205175"/>
            <a:ext cx="2654984" cy="4574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669C05-7925-758C-E03D-36E071EBACB5}"/>
              </a:ext>
            </a:extLst>
          </p:cNvPr>
          <p:cNvSpPr txBox="1"/>
          <p:nvPr/>
        </p:nvSpPr>
        <p:spPr>
          <a:xfrm>
            <a:off x="1983692" y="3723239"/>
            <a:ext cx="1000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 dim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C929BF-23DB-00FE-E24A-EDE1E292E00A}"/>
              </a:ext>
            </a:extLst>
          </p:cNvPr>
          <p:cNvSpPr txBox="1"/>
          <p:nvPr/>
        </p:nvSpPr>
        <p:spPr>
          <a:xfrm rot="16200000">
            <a:off x="4485718" y="2246268"/>
            <a:ext cx="1525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Eigenvector dim</a:t>
            </a:r>
          </a:p>
        </p:txBody>
      </p:sp>
    </p:spTree>
    <p:extLst>
      <p:ext uri="{BB962C8B-B14F-4D97-AF65-F5344CB8AC3E}">
        <p14:creationId xmlns:p14="http://schemas.microsoft.com/office/powerpoint/2010/main" val="1255660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55F319B-F42A-B390-3490-9031DEF19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9" y="4642265"/>
            <a:ext cx="4122572" cy="1626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DBAA35-E506-DA70-E614-E3B3467A4A13}"/>
              </a:ext>
            </a:extLst>
          </p:cNvPr>
          <p:cNvSpPr txBox="1"/>
          <p:nvPr/>
        </p:nvSpPr>
        <p:spPr>
          <a:xfrm>
            <a:off x="2857500" y="6084107"/>
            <a:ext cx="18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Ortega et a., 2018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631A910A-9005-9DA2-2EAE-17FE7C7DA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9" y="4270397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212B67F-F27A-6C64-7C47-25A7D97F4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2123392" y="4166822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colorful grid with numbers&#10;&#10;Description automatically generated with medium confidence">
            <a:extLst>
              <a:ext uri="{FF2B5EF4-FFF2-40B4-BE49-F238E27FC236}">
                <a16:creationId xmlns:a16="http://schemas.microsoft.com/office/drawing/2014/main" id="{18DA01A8-FD03-F898-CD72-18D9A6411C0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9" t="8103" r="31287" b="4591"/>
          <a:stretch/>
        </p:blipFill>
        <p:spPr>
          <a:xfrm rot="16200000">
            <a:off x="1464385" y="205175"/>
            <a:ext cx="2654984" cy="4574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669C05-7925-758C-E03D-36E071EBACB5}"/>
              </a:ext>
            </a:extLst>
          </p:cNvPr>
          <p:cNvSpPr txBox="1"/>
          <p:nvPr/>
        </p:nvSpPr>
        <p:spPr>
          <a:xfrm>
            <a:off x="1983692" y="3723239"/>
            <a:ext cx="1000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 dim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C929BF-23DB-00FE-E24A-EDE1E292E00A}"/>
              </a:ext>
            </a:extLst>
          </p:cNvPr>
          <p:cNvSpPr txBox="1"/>
          <p:nvPr/>
        </p:nvSpPr>
        <p:spPr>
          <a:xfrm rot="16200000">
            <a:off x="4485718" y="2246268"/>
            <a:ext cx="1525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Eigenvector dim</a:t>
            </a:r>
          </a:p>
        </p:txBody>
      </p:sp>
      <p:pic>
        <p:nvPicPr>
          <p:cNvPr id="25" name="Picture 24" descr="A graph of a blue sphere&#10;&#10;Description automatically generated with medium confidence">
            <a:extLst>
              <a:ext uri="{FF2B5EF4-FFF2-40B4-BE49-F238E27FC236}">
                <a16:creationId xmlns:a16="http://schemas.microsoft.com/office/drawing/2014/main" id="{DF53E5FA-4777-9C0E-B29B-071E7AF314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02" y="1778696"/>
            <a:ext cx="3904496" cy="382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55F319B-F42A-B390-3490-9031DEF19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9" y="4642265"/>
            <a:ext cx="4122572" cy="1626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DBAA35-E506-DA70-E614-E3B3467A4A13}"/>
              </a:ext>
            </a:extLst>
          </p:cNvPr>
          <p:cNvSpPr txBox="1"/>
          <p:nvPr/>
        </p:nvSpPr>
        <p:spPr>
          <a:xfrm>
            <a:off x="2857500" y="6084107"/>
            <a:ext cx="18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Ortega et a., 2018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631A910A-9005-9DA2-2EAE-17FE7C7DA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9" y="4270397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212B67F-F27A-6C64-7C47-25A7D97F4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2123392" y="4166822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colorful grid with numbers&#10;&#10;Description automatically generated with medium confidence">
            <a:extLst>
              <a:ext uri="{FF2B5EF4-FFF2-40B4-BE49-F238E27FC236}">
                <a16:creationId xmlns:a16="http://schemas.microsoft.com/office/drawing/2014/main" id="{18DA01A8-FD03-F898-CD72-18D9A6411C0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9" t="8103" r="31287" b="4591"/>
          <a:stretch/>
        </p:blipFill>
        <p:spPr>
          <a:xfrm rot="16200000">
            <a:off x="1464385" y="205175"/>
            <a:ext cx="2654984" cy="4574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669C05-7925-758C-E03D-36E071EBACB5}"/>
              </a:ext>
            </a:extLst>
          </p:cNvPr>
          <p:cNvSpPr txBox="1"/>
          <p:nvPr/>
        </p:nvSpPr>
        <p:spPr>
          <a:xfrm>
            <a:off x="1983692" y="3723239"/>
            <a:ext cx="1000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 dim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C929BF-23DB-00FE-E24A-EDE1E292E00A}"/>
              </a:ext>
            </a:extLst>
          </p:cNvPr>
          <p:cNvSpPr txBox="1"/>
          <p:nvPr/>
        </p:nvSpPr>
        <p:spPr>
          <a:xfrm rot="16200000">
            <a:off x="4485718" y="2246268"/>
            <a:ext cx="1525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Eigenvector dim</a:t>
            </a:r>
          </a:p>
        </p:txBody>
      </p:sp>
      <p:pic>
        <p:nvPicPr>
          <p:cNvPr id="14" name="Picture 13" descr="A graph of a blue sphere&#10;&#10;Description automatically generated with medium confidence">
            <a:extLst>
              <a:ext uri="{FF2B5EF4-FFF2-40B4-BE49-F238E27FC236}">
                <a16:creationId xmlns:a16="http://schemas.microsoft.com/office/drawing/2014/main" id="{0A98C9A4-3398-5172-3793-0D0193C6E1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02" y="1778696"/>
            <a:ext cx="3904496" cy="3822200"/>
          </a:xfrm>
          <a:prstGeom prst="rect">
            <a:avLst/>
          </a:prstGeom>
        </p:spPr>
      </p:pic>
      <p:pic>
        <p:nvPicPr>
          <p:cNvPr id="17" name="Picture 16" descr="A blue sphere with lines and numbers&#10;&#10;Description automatically generated">
            <a:extLst>
              <a:ext uri="{FF2B5EF4-FFF2-40B4-BE49-F238E27FC236}">
                <a16:creationId xmlns:a16="http://schemas.microsoft.com/office/drawing/2014/main" id="{7F3D0547-7C93-3AA2-7A46-9D0A925AC2C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02" y="1778696"/>
            <a:ext cx="3904496" cy="382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7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85CCDB6-D3CA-B8EA-BFCB-F9F3BEC2D2D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FA0D8F-7C36-1AD2-EC29-B41EDDAA4D9B}"/>
              </a:ext>
            </a:extLst>
          </p:cNvPr>
          <p:cNvSpPr txBox="1"/>
          <p:nvPr/>
        </p:nvSpPr>
        <p:spPr>
          <a:xfrm>
            <a:off x="1380226" y="1846053"/>
            <a:ext cx="3408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1). The function space of GNNs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9B45C-64B8-3938-576E-76E1A5EE5319}"/>
              </a:ext>
            </a:extLst>
          </p:cNvPr>
          <p:cNvSpPr txBox="1"/>
          <p:nvPr/>
        </p:nvSpPr>
        <p:spPr>
          <a:xfrm>
            <a:off x="1380226" y="3282351"/>
            <a:ext cx="2510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2). The basics of GNNs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C3157E-683C-5BAF-95D4-BC6885808D70}"/>
              </a:ext>
            </a:extLst>
          </p:cNvPr>
          <p:cNvSpPr txBox="1"/>
          <p:nvPr/>
        </p:nvSpPr>
        <p:spPr>
          <a:xfrm>
            <a:off x="1380226" y="4718649"/>
            <a:ext cx="1796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3). Applications</a:t>
            </a:r>
          </a:p>
        </p:txBody>
      </p:sp>
    </p:spTree>
    <p:extLst>
      <p:ext uri="{BB962C8B-B14F-4D97-AF65-F5344CB8AC3E}">
        <p14:creationId xmlns:p14="http://schemas.microsoft.com/office/powerpoint/2010/main" val="1652816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55F319B-F42A-B390-3490-9031DEF19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9" y="4642265"/>
            <a:ext cx="4122572" cy="1626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DBAA35-E506-DA70-E614-E3B3467A4A13}"/>
              </a:ext>
            </a:extLst>
          </p:cNvPr>
          <p:cNvSpPr txBox="1"/>
          <p:nvPr/>
        </p:nvSpPr>
        <p:spPr>
          <a:xfrm>
            <a:off x="2857500" y="6084107"/>
            <a:ext cx="18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Ortega et a., 2018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631A910A-9005-9DA2-2EAE-17FE7C7DA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9" y="4270397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212B67F-F27A-6C64-7C47-25A7D97F4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2123392" y="4166822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colorful grid with numbers&#10;&#10;Description automatically generated with medium confidence">
            <a:extLst>
              <a:ext uri="{FF2B5EF4-FFF2-40B4-BE49-F238E27FC236}">
                <a16:creationId xmlns:a16="http://schemas.microsoft.com/office/drawing/2014/main" id="{18DA01A8-FD03-F898-CD72-18D9A6411C0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9" t="8103" r="31287" b="4591"/>
          <a:stretch/>
        </p:blipFill>
        <p:spPr>
          <a:xfrm rot="16200000">
            <a:off x="1464385" y="205175"/>
            <a:ext cx="2654984" cy="4574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669C05-7925-758C-E03D-36E071EBACB5}"/>
              </a:ext>
            </a:extLst>
          </p:cNvPr>
          <p:cNvSpPr txBox="1"/>
          <p:nvPr/>
        </p:nvSpPr>
        <p:spPr>
          <a:xfrm>
            <a:off x="1983692" y="3723239"/>
            <a:ext cx="1000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Node dim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C929BF-23DB-00FE-E24A-EDE1E292E00A}"/>
              </a:ext>
            </a:extLst>
          </p:cNvPr>
          <p:cNvSpPr txBox="1"/>
          <p:nvPr/>
        </p:nvSpPr>
        <p:spPr>
          <a:xfrm rot="16200000">
            <a:off x="4485718" y="2246268"/>
            <a:ext cx="1525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Eigenvector dim</a:t>
            </a:r>
          </a:p>
        </p:txBody>
      </p:sp>
      <p:pic>
        <p:nvPicPr>
          <p:cNvPr id="9" name="Picture 8" descr="A graph of a colorful sphere&#10;&#10;Description automatically generated with medium confidence">
            <a:extLst>
              <a:ext uri="{FF2B5EF4-FFF2-40B4-BE49-F238E27FC236}">
                <a16:creationId xmlns:a16="http://schemas.microsoft.com/office/drawing/2014/main" id="{22906141-0EEC-8C9D-6871-055D9C4633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562" y="2501563"/>
            <a:ext cx="2227286" cy="2289880"/>
          </a:xfrm>
          <a:prstGeom prst="rect">
            <a:avLst/>
          </a:prstGeom>
        </p:spPr>
      </p:pic>
      <p:pic>
        <p:nvPicPr>
          <p:cNvPr id="21" name="Picture 20" descr="A colorful sphere with numbers and lines&#10;&#10;Description automatically generated">
            <a:extLst>
              <a:ext uri="{FF2B5EF4-FFF2-40B4-BE49-F238E27FC236}">
                <a16:creationId xmlns:a16="http://schemas.microsoft.com/office/drawing/2014/main" id="{AEF2C697-B298-9425-72F4-2EC80D7489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360" y="2419208"/>
            <a:ext cx="2227286" cy="2289880"/>
          </a:xfrm>
          <a:prstGeom prst="rect">
            <a:avLst/>
          </a:prstGeom>
        </p:spPr>
      </p:pic>
      <p:pic>
        <p:nvPicPr>
          <p:cNvPr id="24" name="Picture 23" descr="A colorful dotted sphere with numbers&#10;&#10;Description automatically generated">
            <a:extLst>
              <a:ext uri="{FF2B5EF4-FFF2-40B4-BE49-F238E27FC236}">
                <a16:creationId xmlns:a16="http://schemas.microsoft.com/office/drawing/2014/main" id="{EF76C327-ADA9-C34E-240E-CC987DFC3D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112" y="2387344"/>
            <a:ext cx="2227286" cy="2289880"/>
          </a:xfrm>
          <a:prstGeom prst="rect">
            <a:avLst/>
          </a:prstGeom>
        </p:spPr>
      </p:pic>
      <p:pic>
        <p:nvPicPr>
          <p:cNvPr id="26" name="Picture 25" descr="A colorful sphere with numbers and lines&#10;&#10;Description automatically generated">
            <a:extLst>
              <a:ext uri="{FF2B5EF4-FFF2-40B4-BE49-F238E27FC236}">
                <a16:creationId xmlns:a16="http://schemas.microsoft.com/office/drawing/2014/main" id="{EF7B2079-7749-AF29-8D4D-5EAD97BE2B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903" y="4282705"/>
            <a:ext cx="2227286" cy="2289880"/>
          </a:xfrm>
          <a:prstGeom prst="rect">
            <a:avLst/>
          </a:prstGeom>
        </p:spPr>
      </p:pic>
      <p:pic>
        <p:nvPicPr>
          <p:cNvPr id="28" name="Picture 27" descr="A colorful dotted sphere with numbers and lines&#10;&#10;Description automatically generated">
            <a:extLst>
              <a:ext uri="{FF2B5EF4-FFF2-40B4-BE49-F238E27FC236}">
                <a16:creationId xmlns:a16="http://schemas.microsoft.com/office/drawing/2014/main" id="{4E689283-4698-0F63-D801-6A8CACC288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294" y="4269942"/>
            <a:ext cx="2227286" cy="228988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F774678-96A5-3F98-5146-7C0617759030}"/>
              </a:ext>
            </a:extLst>
          </p:cNvPr>
          <p:cNvSpPr txBox="1"/>
          <p:nvPr/>
        </p:nvSpPr>
        <p:spPr>
          <a:xfrm>
            <a:off x="5687417" y="4927683"/>
            <a:ext cx="1329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to high </a:t>
            </a:r>
          </a:p>
          <a:p>
            <a:r>
              <a:rPr lang="en-US" dirty="0"/>
              <a:t>frequency</a:t>
            </a:r>
          </a:p>
        </p:txBody>
      </p:sp>
    </p:spTree>
    <p:extLst>
      <p:ext uri="{BB962C8B-B14F-4D97-AF65-F5344CB8AC3E}">
        <p14:creationId xmlns:p14="http://schemas.microsoft.com/office/powerpoint/2010/main" val="4061278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1633CCA-7E4E-1D8E-1B62-B364F697A07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FFT Basis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92692E0C-1BDC-04E7-78A0-208448DE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29" y="582135"/>
            <a:ext cx="295275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135BB8C8-1852-DF56-8FCE-3884A2DA1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16" y="1062334"/>
            <a:ext cx="2667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C7F53-C17D-B500-0024-449FA1D707AB}"/>
              </a:ext>
            </a:extLst>
          </p:cNvPr>
          <p:cNvSpPr txBox="1"/>
          <p:nvPr/>
        </p:nvSpPr>
        <p:spPr>
          <a:xfrm>
            <a:off x="8792135" y="483194"/>
            <a:ext cx="204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Vertex (or node) 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9164A-C8DE-0ADE-73DC-AE99D0BA7C20}"/>
              </a:ext>
            </a:extLst>
          </p:cNvPr>
          <p:cNvSpPr txBox="1"/>
          <p:nvPr/>
        </p:nvSpPr>
        <p:spPr>
          <a:xfrm>
            <a:off x="8757404" y="940911"/>
            <a:ext cx="3147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set (or Adjacency matrix)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46ABE2B-A2D9-4495-8773-E652392AE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515208"/>
            <a:ext cx="10083800" cy="49580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2FA41A0-3809-52DA-A1BF-9B3C831018FC}"/>
              </a:ext>
            </a:extLst>
          </p:cNvPr>
          <p:cNvSpPr txBox="1"/>
          <p:nvPr/>
        </p:nvSpPr>
        <p:spPr>
          <a:xfrm>
            <a:off x="10523748" y="4790944"/>
            <a:ext cx="1329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to high </a:t>
            </a:r>
          </a:p>
          <a:p>
            <a:r>
              <a:rPr lang="en-US" dirty="0"/>
              <a:t>frequency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62637B-5B59-0C91-0172-B4210500627F}"/>
              </a:ext>
            </a:extLst>
          </p:cNvPr>
          <p:cNvSpPr txBox="1"/>
          <p:nvPr/>
        </p:nvSpPr>
        <p:spPr>
          <a:xfrm>
            <a:off x="10523748" y="5814298"/>
            <a:ext cx="1603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And structure aware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557D92-96E4-BDA4-67CD-22CBC31DBB68}"/>
              </a:ext>
            </a:extLst>
          </p:cNvPr>
          <p:cNvSpPr txBox="1"/>
          <p:nvPr/>
        </p:nvSpPr>
        <p:spPr>
          <a:xfrm>
            <a:off x="342900" y="1430670"/>
            <a:ext cx="1911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Deformed sphere: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6D1892-2CB8-245B-984E-9D3B014FABC7}"/>
              </a:ext>
            </a:extLst>
          </p:cNvPr>
          <p:cNvGrpSpPr/>
          <p:nvPr/>
        </p:nvGrpSpPr>
        <p:grpSpPr>
          <a:xfrm>
            <a:off x="6892558" y="211309"/>
            <a:ext cx="1368835" cy="1427112"/>
            <a:chOff x="6957414" y="114300"/>
            <a:chExt cx="4677814" cy="487696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F0B1DA3-C6B8-8697-8C46-ABF659F16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820"/>
            <a:stretch/>
          </p:blipFill>
          <p:spPr>
            <a:xfrm>
              <a:off x="7148327" y="114300"/>
              <a:ext cx="4486901" cy="479807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3FCAB4-F499-A314-EBFA-E9DCD4326E9A}"/>
                </a:ext>
              </a:extLst>
            </p:cNvPr>
            <p:cNvSpPr/>
            <p:nvPr/>
          </p:nvSpPr>
          <p:spPr>
            <a:xfrm>
              <a:off x="7031532" y="2979738"/>
              <a:ext cx="904875" cy="13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7614ABE-E329-F185-356D-EFE7391E7C7B}"/>
                </a:ext>
              </a:extLst>
            </p:cNvPr>
            <p:cNvSpPr/>
            <p:nvPr/>
          </p:nvSpPr>
          <p:spPr>
            <a:xfrm>
              <a:off x="6957414" y="4436192"/>
              <a:ext cx="280571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0F5524-C772-6AE2-550D-0BE9F5EE3173}"/>
                </a:ext>
              </a:extLst>
            </p:cNvPr>
            <p:cNvSpPr/>
            <p:nvPr/>
          </p:nvSpPr>
          <p:spPr>
            <a:xfrm>
              <a:off x="7858125" y="3802226"/>
              <a:ext cx="326531" cy="5550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562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04051E-E7A8-AA54-80A6-135E3DB1E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354"/>
          <a:stretch/>
        </p:blipFill>
        <p:spPr>
          <a:xfrm>
            <a:off x="6769100" y="898802"/>
            <a:ext cx="4102100" cy="564459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2150845-0D8A-B148-75EA-50A2D8220D0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Why Graph Neural Networks?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70CA16-6A56-12CC-0FCC-546CE15E357C}"/>
              </a:ext>
            </a:extLst>
          </p:cNvPr>
          <p:cNvSpPr txBox="1"/>
          <p:nvPr/>
        </p:nvSpPr>
        <p:spPr>
          <a:xfrm>
            <a:off x="646175" y="1790700"/>
            <a:ext cx="544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CNN’s let us “learn” mappings on regular grid domains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C49DF3-BDB7-17C2-23AF-08633D743D0D}"/>
              </a:ext>
            </a:extLst>
          </p:cNvPr>
          <p:cNvSpPr txBox="1"/>
          <p:nvPr/>
        </p:nvSpPr>
        <p:spPr>
          <a:xfrm>
            <a:off x="580015" y="2692400"/>
            <a:ext cx="2873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Recall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convolution theorem: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FD13C099-5D0A-DD4B-6A34-1F7E471FE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5" y="3368080"/>
            <a:ext cx="31813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246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04051E-E7A8-AA54-80A6-135E3DB1E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354"/>
          <a:stretch/>
        </p:blipFill>
        <p:spPr>
          <a:xfrm>
            <a:off x="6769100" y="898802"/>
            <a:ext cx="4102100" cy="564459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2150845-0D8A-B148-75EA-50A2D8220D0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Why Graph Neural Networks?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70CA16-6A56-12CC-0FCC-546CE15E357C}"/>
              </a:ext>
            </a:extLst>
          </p:cNvPr>
          <p:cNvSpPr txBox="1"/>
          <p:nvPr/>
        </p:nvSpPr>
        <p:spPr>
          <a:xfrm>
            <a:off x="646175" y="1790700"/>
            <a:ext cx="544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CNN’s let us “learn” mappings on regular grid domains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C49DF3-BDB7-17C2-23AF-08633D743D0D}"/>
              </a:ext>
            </a:extLst>
          </p:cNvPr>
          <p:cNvSpPr txBox="1"/>
          <p:nvPr/>
        </p:nvSpPr>
        <p:spPr>
          <a:xfrm>
            <a:off x="580015" y="2692400"/>
            <a:ext cx="2873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Recall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convolution theorem: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FD13C099-5D0A-DD4B-6A34-1F7E471FE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5" y="3368080"/>
            <a:ext cx="31813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13A8EF-3672-C6A8-0C30-8565F8341783}"/>
              </a:ext>
            </a:extLst>
          </p:cNvPr>
          <p:cNvSpPr txBox="1"/>
          <p:nvPr/>
        </p:nvSpPr>
        <p:spPr>
          <a:xfrm>
            <a:off x="504669" y="4823778"/>
            <a:ext cx="5718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Assumption: multiple layers of “convolution” permits</a:t>
            </a:r>
          </a:p>
          <a:p>
            <a:r>
              <a:rPr lang="en-US" dirty="0"/>
              <a:t>functions that are expressible with ~low order frequency content in Fourier basis</a:t>
            </a:r>
          </a:p>
        </p:txBody>
      </p:sp>
    </p:spTree>
    <p:extLst>
      <p:ext uri="{BB962C8B-B14F-4D97-AF65-F5344CB8AC3E}">
        <p14:creationId xmlns:p14="http://schemas.microsoft.com/office/powerpoint/2010/main" val="33715623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04051E-E7A8-AA54-80A6-135E3DB1E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08"/>
          <a:stretch/>
        </p:blipFill>
        <p:spPr>
          <a:xfrm>
            <a:off x="7454900" y="606703"/>
            <a:ext cx="3937000" cy="564459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2150845-0D8A-B148-75EA-50A2D8220D0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Why Graph Neural Networks?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051820C-033B-D9E7-CACA-4203A61A5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7" y="5885585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B4982FCB-AAB6-45BE-EAF9-15FEFA6C66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3495675" y="5709015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0B6565E8-8407-637E-9D81-6E6BE8A996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19"/>
          <a:stretch/>
        </p:blipFill>
        <p:spPr bwMode="auto">
          <a:xfrm>
            <a:off x="858837" y="5499465"/>
            <a:ext cx="22669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937A05-1128-C433-304A-F3A852D413B4}"/>
              </a:ext>
            </a:extLst>
          </p:cNvPr>
          <p:cNvSpPr txBox="1"/>
          <p:nvPr/>
        </p:nvSpPr>
        <p:spPr>
          <a:xfrm>
            <a:off x="556652" y="1791106"/>
            <a:ext cx="20181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Graph convolution: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AEA2D1-4CB0-501A-D5CD-597A50DCF9C2}"/>
              </a:ext>
            </a:extLst>
          </p:cNvPr>
          <p:cNvSpPr txBox="1"/>
          <p:nvPr/>
        </p:nvSpPr>
        <p:spPr>
          <a:xfrm>
            <a:off x="556652" y="2427987"/>
            <a:ext cx="689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Rather than using eigenvectors directly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(global FFT representation),</a:t>
            </a:r>
          </a:p>
          <a:p>
            <a:r>
              <a:rPr lang="en-US" dirty="0"/>
              <a:t>Use local message passing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(local representation)</a:t>
            </a:r>
          </a:p>
        </p:txBody>
      </p:sp>
    </p:spTree>
    <p:extLst>
      <p:ext uri="{BB962C8B-B14F-4D97-AF65-F5344CB8AC3E}">
        <p14:creationId xmlns:p14="http://schemas.microsoft.com/office/powerpoint/2010/main" val="1838122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04051E-E7A8-AA54-80A6-135E3DB1E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08"/>
          <a:stretch/>
        </p:blipFill>
        <p:spPr>
          <a:xfrm>
            <a:off x="7454900" y="606703"/>
            <a:ext cx="3937000" cy="564459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2150845-0D8A-B148-75EA-50A2D8220D0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Why Graph Neural Networks?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051820C-033B-D9E7-CACA-4203A61A5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7" y="5885585"/>
            <a:ext cx="11715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B4982FCB-AAB6-45BE-EAF9-15FEFA6C66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6"/>
          <a:stretch/>
        </p:blipFill>
        <p:spPr bwMode="auto">
          <a:xfrm>
            <a:off x="3495675" y="5709015"/>
            <a:ext cx="2600325" cy="34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0B6565E8-8407-637E-9D81-6E6BE8A996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19"/>
          <a:stretch/>
        </p:blipFill>
        <p:spPr bwMode="auto">
          <a:xfrm>
            <a:off x="858837" y="5499465"/>
            <a:ext cx="22669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937A05-1128-C433-304A-F3A852D413B4}"/>
              </a:ext>
            </a:extLst>
          </p:cNvPr>
          <p:cNvSpPr txBox="1"/>
          <p:nvPr/>
        </p:nvSpPr>
        <p:spPr>
          <a:xfrm>
            <a:off x="556652" y="1791106"/>
            <a:ext cx="20181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Graph convolution: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AEA2D1-4CB0-501A-D5CD-597A50DCF9C2}"/>
              </a:ext>
            </a:extLst>
          </p:cNvPr>
          <p:cNvSpPr txBox="1"/>
          <p:nvPr/>
        </p:nvSpPr>
        <p:spPr>
          <a:xfrm>
            <a:off x="556652" y="2427987"/>
            <a:ext cx="6643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Rather than using eigenvectors directly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(global FFT representation),</a:t>
            </a:r>
          </a:p>
          <a:p>
            <a:r>
              <a:rPr lang="en-US" dirty="0"/>
              <a:t>Use local message passing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(local representation)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2D0353-F016-6362-AC04-AA4C8433EA22}"/>
              </a:ext>
            </a:extLst>
          </p:cNvPr>
          <p:cNvSpPr txBox="1"/>
          <p:nvPr/>
        </p:nvSpPr>
        <p:spPr>
          <a:xfrm>
            <a:off x="556652" y="3329507"/>
            <a:ext cx="5718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After several rounds of message passing, will have “access” to functions supported by graph Laplacian eigenvector basis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3099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35130C-02FD-E9C7-709F-A4D3F4E828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655" r="-1"/>
          <a:stretch/>
        </p:blipFill>
        <p:spPr>
          <a:xfrm>
            <a:off x="503208" y="1132557"/>
            <a:ext cx="11185584" cy="514497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A6018F-E9FE-3E27-0847-DDE4530EFD05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Why Graph Neural Networks?</a:t>
            </a:r>
          </a:p>
        </p:txBody>
      </p:sp>
    </p:spTree>
    <p:extLst>
      <p:ext uri="{BB962C8B-B14F-4D97-AF65-F5344CB8AC3E}">
        <p14:creationId xmlns:p14="http://schemas.microsoft.com/office/powerpoint/2010/main" val="167837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6FF2C07-C4C9-709C-9807-09A3B121521F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Examples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F4DCDF-E586-0DDC-B76F-5D0C7F345D4B}"/>
              </a:ext>
            </a:extLst>
          </p:cNvPr>
          <p:cNvSpPr txBox="1"/>
          <p:nvPr/>
        </p:nvSpPr>
        <p:spPr>
          <a:xfrm>
            <a:off x="513295" y="5228258"/>
            <a:ext cx="68391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Common examples:</a:t>
            </a:r>
          </a:p>
          <a:p>
            <a:r>
              <a:rPr lang="en-US" dirty="0"/>
              <a:t>	Sensor networks, social networks, smooth irregular surfaces</a:t>
            </a:r>
          </a:p>
          <a:p>
            <a:endParaRPr lang="en-US" dirty="0"/>
          </a:p>
          <a:p>
            <a:r>
              <a:rPr lang="en-US" b="1" dirty="0"/>
              <a:t>Less common examples:</a:t>
            </a:r>
          </a:p>
          <a:p>
            <a:r>
              <a:rPr lang="en-US" dirty="0"/>
              <a:t>	Molecules, multi-particle simulation, sparse matrices, etc.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71183E-C851-33FA-5AC5-B6DF26FF0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516" y="430834"/>
            <a:ext cx="7863484" cy="49429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45D19E-9FAE-A01A-85CA-5907D4A39BF1}"/>
              </a:ext>
            </a:extLst>
          </p:cNvPr>
          <p:cNvSpPr txBox="1"/>
          <p:nvPr/>
        </p:nvSpPr>
        <p:spPr>
          <a:xfrm>
            <a:off x="8944098" y="5525148"/>
            <a:ext cx="220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Battagilia</a:t>
            </a:r>
            <a:r>
              <a:rPr lang="en-US" dirty="0"/>
              <a:t>, et al., 2018</a:t>
            </a:r>
          </a:p>
        </p:txBody>
      </p:sp>
    </p:spTree>
    <p:extLst>
      <p:ext uri="{BB962C8B-B14F-4D97-AF65-F5344CB8AC3E}">
        <p14:creationId xmlns:p14="http://schemas.microsoft.com/office/powerpoint/2010/main" val="14075235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Neural Networks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F43F80-041D-78BF-0A79-E32C30E673C9}"/>
              </a:ext>
            </a:extLst>
          </p:cNvPr>
          <p:cNvSpPr txBox="1"/>
          <p:nvPr/>
        </p:nvSpPr>
        <p:spPr>
          <a:xfrm>
            <a:off x="746208" y="1632922"/>
            <a:ext cx="612473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• Technically, could choose fixed “filters” to apply for graph convolution, but would be hard to hand engineer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6AC460-1780-6F5B-BF43-E3FCBB8FFBAE}"/>
              </a:ext>
            </a:extLst>
          </p:cNvPr>
          <p:cNvSpPr txBox="1"/>
          <p:nvPr/>
        </p:nvSpPr>
        <p:spPr>
          <a:xfrm>
            <a:off x="746208" y="2859137"/>
            <a:ext cx="6035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• Rather, it’s easier to “learn” filters, and process data in a higher-dimensional (lifted) space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977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Neural Networks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DC8197-8F62-26A0-5A82-1697B2E3AC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967" b="49370"/>
          <a:stretch/>
        </p:blipFill>
        <p:spPr>
          <a:xfrm>
            <a:off x="904208" y="2796742"/>
            <a:ext cx="8868756" cy="555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76992E-7702-50B6-3E78-8A206044B1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0" t="333" b="82347"/>
          <a:stretch/>
        </p:blipFill>
        <p:spPr>
          <a:xfrm>
            <a:off x="504669" y="2340295"/>
            <a:ext cx="9601860" cy="458630"/>
          </a:xfrm>
          <a:prstGeom prst="rect">
            <a:avLst/>
          </a:prstGeom>
        </p:spPr>
      </p:pic>
      <p:pic>
        <p:nvPicPr>
          <p:cNvPr id="23554" name="Picture 2">
            <a:extLst>
              <a:ext uri="{FF2B5EF4-FFF2-40B4-BE49-F238E27FC236}">
                <a16:creationId xmlns:a16="http://schemas.microsoft.com/office/drawing/2014/main" id="{ACEA2A88-73D7-5026-D03A-4611A8320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259" y="4714235"/>
            <a:ext cx="234315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6A1B33-FEB6-290C-2068-AA945143E69F}"/>
              </a:ext>
            </a:extLst>
          </p:cNvPr>
          <p:cNvSpPr txBox="1"/>
          <p:nvPr/>
        </p:nvSpPr>
        <p:spPr>
          <a:xfrm>
            <a:off x="904208" y="4035545"/>
            <a:ext cx="2529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Node and edge features: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7272F5-BE5B-C70F-64FC-9AB1D933667F}"/>
              </a:ext>
            </a:extLst>
          </p:cNvPr>
          <p:cNvSpPr txBox="1"/>
          <p:nvPr/>
        </p:nvSpPr>
        <p:spPr>
          <a:xfrm>
            <a:off x="5863942" y="3996286"/>
            <a:ext cx="1985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Learnable weights:</a:t>
            </a:r>
          </a:p>
        </p:txBody>
      </p:sp>
      <p:pic>
        <p:nvPicPr>
          <p:cNvPr id="23558" name="Picture 6">
            <a:extLst>
              <a:ext uri="{FF2B5EF4-FFF2-40B4-BE49-F238E27FC236}">
                <a16:creationId xmlns:a16="http://schemas.microsoft.com/office/drawing/2014/main" id="{CC626430-BF8F-0B6C-CCDB-18C746F10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08" y="5547468"/>
            <a:ext cx="38100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C230578D-035C-655A-7D3B-32514F8839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04"/>
          <a:stretch/>
        </p:blipFill>
        <p:spPr bwMode="auto">
          <a:xfrm>
            <a:off x="5975230" y="5514589"/>
            <a:ext cx="4686300" cy="25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>
            <a:extLst>
              <a:ext uri="{FF2B5EF4-FFF2-40B4-BE49-F238E27FC236}">
                <a16:creationId xmlns:a16="http://schemas.microsoft.com/office/drawing/2014/main" id="{C8521C6B-3249-BD1D-0C74-28932FBB0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14235"/>
            <a:ext cx="240030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937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85CCDB6-D3CA-B8EA-BFCB-F9F3BEC2D2D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Signal Processing</a:t>
            </a:r>
          </a:p>
        </p:txBody>
      </p:sp>
      <p:pic>
        <p:nvPicPr>
          <p:cNvPr id="1026" name="Picture 2" descr="Fourier transform pairs">
            <a:extLst>
              <a:ext uri="{FF2B5EF4-FFF2-40B4-BE49-F238E27FC236}">
                <a16:creationId xmlns:a16="http://schemas.microsoft.com/office/drawing/2014/main" id="{163E3021-AC2C-AB28-D6C0-D86A346BA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49802"/>
            <a:ext cx="48196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1865C6-8D6C-B21C-2807-0324898BC7C8}"/>
              </a:ext>
            </a:extLst>
          </p:cNvPr>
          <p:cNvSpPr txBox="1"/>
          <p:nvPr/>
        </p:nvSpPr>
        <p:spPr>
          <a:xfrm>
            <a:off x="6347628" y="5612285"/>
            <a:ext cx="6349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https://mriquestions.com/fourier-transform-ft.html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78E9BA-E6DC-7B30-3F89-CED9465D478A}"/>
              </a:ext>
            </a:extLst>
          </p:cNvPr>
          <p:cNvSpPr txBox="1"/>
          <p:nvPr/>
        </p:nvSpPr>
        <p:spPr>
          <a:xfrm>
            <a:off x="767751" y="2173857"/>
            <a:ext cx="293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</a:t>
            </a:r>
            <a:r>
              <a:rPr lang="en-US" dirty="0"/>
              <a:t> A signal in time (length N), 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5B72DCA-1737-7A65-4318-82AF82C8D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59" y="2654289"/>
            <a:ext cx="762000" cy="23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D6716C-5337-64F2-8EA6-2DBFEAF1681D}"/>
              </a:ext>
            </a:extLst>
          </p:cNvPr>
          <p:cNvSpPr txBox="1"/>
          <p:nvPr/>
        </p:nvSpPr>
        <p:spPr>
          <a:xfrm>
            <a:off x="907291" y="2609329"/>
            <a:ext cx="390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Can be represented by a discrete vector,</a:t>
            </a:r>
          </a:p>
        </p:txBody>
      </p:sp>
    </p:spTree>
    <p:extLst>
      <p:ext uri="{BB962C8B-B14F-4D97-AF65-F5344CB8AC3E}">
        <p14:creationId xmlns:p14="http://schemas.microsoft.com/office/powerpoint/2010/main" val="2079845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Graph Neural Networks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DC8197-8F62-26A0-5A82-1697B2E3AC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967" b="49370"/>
          <a:stretch/>
        </p:blipFill>
        <p:spPr>
          <a:xfrm>
            <a:off x="904208" y="2796742"/>
            <a:ext cx="8868756" cy="555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76992E-7702-50B6-3E78-8A206044B1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0" t="333" b="82347"/>
          <a:stretch/>
        </p:blipFill>
        <p:spPr>
          <a:xfrm>
            <a:off x="504669" y="2340295"/>
            <a:ext cx="9601860" cy="4586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B8C194-21A2-9F8F-B46A-4A4D081C3ED7}"/>
              </a:ext>
            </a:extLst>
          </p:cNvPr>
          <p:cNvSpPr txBox="1"/>
          <p:nvPr/>
        </p:nvSpPr>
        <p:spPr>
          <a:xfrm>
            <a:off x="836291" y="3881386"/>
            <a:ext cx="7040197" cy="212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pc="100" dirty="0"/>
              <a:t>(1). For each node </a:t>
            </a:r>
            <a:r>
              <a:rPr lang="en-US" spc="100" dirty="0" err="1"/>
              <a:t>i</a:t>
            </a:r>
            <a:r>
              <a:rPr lang="en-US" spc="100" dirty="0"/>
              <a:t>, “collect” all neighboring nodes of node </a:t>
            </a:r>
            <a:r>
              <a:rPr lang="en-US" spc="100" dirty="0" err="1"/>
              <a:t>i</a:t>
            </a:r>
            <a:endParaRPr lang="en-US" spc="100" dirty="0"/>
          </a:p>
          <a:p>
            <a:pPr>
              <a:lnSpc>
                <a:spcPct val="150000"/>
              </a:lnSpc>
            </a:pPr>
            <a:r>
              <a:rPr lang="en-US" spc="100" dirty="0"/>
              <a:t>(2). Transform each neighboring latent vectors by </a:t>
            </a:r>
            <a:r>
              <a:rPr lang="en-US" spc="100" dirty="0" err="1"/>
              <a:t>phi_msg</a:t>
            </a:r>
            <a:endParaRPr lang="en-US" spc="100" dirty="0"/>
          </a:p>
          <a:p>
            <a:pPr>
              <a:lnSpc>
                <a:spcPct val="150000"/>
              </a:lnSpc>
            </a:pPr>
            <a:r>
              <a:rPr lang="en-US" spc="100" dirty="0"/>
              <a:t>(3). POOL (mean, max, or sum pool) over node dimension</a:t>
            </a:r>
          </a:p>
          <a:p>
            <a:pPr>
              <a:lnSpc>
                <a:spcPct val="150000"/>
              </a:lnSpc>
            </a:pPr>
            <a:r>
              <a:rPr lang="en-US" spc="100" dirty="0"/>
              <a:t>(4). Concatenate with latent vector of node </a:t>
            </a:r>
            <a:r>
              <a:rPr lang="en-US" spc="100" dirty="0" err="1"/>
              <a:t>i</a:t>
            </a:r>
            <a:r>
              <a:rPr lang="en-US" spc="100" dirty="0"/>
              <a:t> from previous layer</a:t>
            </a:r>
          </a:p>
          <a:p>
            <a:pPr>
              <a:lnSpc>
                <a:spcPct val="150000"/>
              </a:lnSpc>
            </a:pPr>
            <a:r>
              <a:rPr lang="en-US" spc="100" dirty="0"/>
              <a:t>(5). Transform concatenated vector with </a:t>
            </a:r>
            <a:r>
              <a:rPr lang="en-US" spc="100" dirty="0" err="1"/>
              <a:t>phi_agg</a:t>
            </a:r>
            <a:endParaRPr lang="en-US" spc="100" dirty="0"/>
          </a:p>
        </p:txBody>
      </p:sp>
    </p:spTree>
    <p:extLst>
      <p:ext uri="{BB962C8B-B14F-4D97-AF65-F5344CB8AC3E}">
        <p14:creationId xmlns:p14="http://schemas.microsoft.com/office/powerpoint/2010/main" val="19296610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5DE8A0-6C39-B635-C58E-9DCB57D13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175" y="2125380"/>
            <a:ext cx="2133898" cy="4763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2A40F5-EEFD-4883-44D7-D7648B57A8A1}"/>
              </a:ext>
            </a:extLst>
          </p:cNvPr>
          <p:cNvSpPr txBox="1"/>
          <p:nvPr/>
        </p:nvSpPr>
        <p:spPr>
          <a:xfrm>
            <a:off x="432538" y="2859282"/>
            <a:ext cx="6373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Can also be expressed in matrix notation using Adjacency, but this limits perspective and extensions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A2691-7C94-D674-CC3A-834DF6095402}"/>
              </a:ext>
            </a:extLst>
          </p:cNvPr>
          <p:cNvSpPr txBox="1"/>
          <p:nvPr/>
        </p:nvSpPr>
        <p:spPr>
          <a:xfrm>
            <a:off x="3524302" y="2178872"/>
            <a:ext cx="2966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(GCN; </a:t>
            </a:r>
            <a:r>
              <a:rPr lang="en-US" dirty="0" err="1"/>
              <a:t>Kipf</a:t>
            </a:r>
            <a:r>
              <a:rPr lang="en-US" dirty="0"/>
              <a:t> and Welling, 2016)</a:t>
            </a:r>
          </a:p>
        </p:txBody>
      </p:sp>
    </p:spTree>
    <p:extLst>
      <p:ext uri="{BB962C8B-B14F-4D97-AF65-F5344CB8AC3E}">
        <p14:creationId xmlns:p14="http://schemas.microsoft.com/office/powerpoint/2010/main" val="5485786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93E5A9-18E6-A379-85C7-0111FDA5EC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08" t="25319" b="30209"/>
          <a:stretch/>
        </p:blipFill>
        <p:spPr>
          <a:xfrm>
            <a:off x="6978770" y="3268312"/>
            <a:ext cx="5148050" cy="32824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21FC1B-0971-0EF3-36C4-6DE20CAF74A2}"/>
              </a:ext>
            </a:extLst>
          </p:cNvPr>
          <p:cNvSpPr txBox="1"/>
          <p:nvPr/>
        </p:nvSpPr>
        <p:spPr>
          <a:xfrm>
            <a:off x="733246" y="2344982"/>
            <a:ext cx="3942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Information transfers locally, but expands to further “hops” away with every convolution layer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6C30F-012F-AA13-DB14-5E98E28E00A8}"/>
              </a:ext>
            </a:extLst>
          </p:cNvPr>
          <p:cNvSpPr txBox="1"/>
          <p:nvPr/>
        </p:nvSpPr>
        <p:spPr>
          <a:xfrm>
            <a:off x="733246" y="3973277"/>
            <a:ext cx="438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Can handle very large, sparse graphs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443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93E5A9-18E6-A379-85C7-0111FDA5EC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08" t="25319" b="30209"/>
          <a:stretch/>
        </p:blipFill>
        <p:spPr>
          <a:xfrm>
            <a:off x="6978770" y="3268312"/>
            <a:ext cx="5148050" cy="32824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21FC1B-0971-0EF3-36C4-6DE20CAF74A2}"/>
              </a:ext>
            </a:extLst>
          </p:cNvPr>
          <p:cNvSpPr txBox="1"/>
          <p:nvPr/>
        </p:nvSpPr>
        <p:spPr>
          <a:xfrm>
            <a:off x="733246" y="2344982"/>
            <a:ext cx="3942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Information transfers locally, but expands to further “hops” away with every convolution layer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6C30F-012F-AA13-DB14-5E98E28E00A8}"/>
              </a:ext>
            </a:extLst>
          </p:cNvPr>
          <p:cNvSpPr txBox="1"/>
          <p:nvPr/>
        </p:nvSpPr>
        <p:spPr>
          <a:xfrm>
            <a:off x="733246" y="3973277"/>
            <a:ext cx="438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Can handle very large, sparse graphs well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3020A1-28EB-F76C-D3CD-88ECB6BD5599}"/>
              </a:ext>
            </a:extLst>
          </p:cNvPr>
          <p:cNvSpPr txBox="1"/>
          <p:nvPr/>
        </p:nvSpPr>
        <p:spPr>
          <a:xfrm>
            <a:off x="733246" y="5134967"/>
            <a:ext cx="4382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At each layer of GNN, all nodes features vectors,                      , are updated based on self, and neighbors</a:t>
            </a:r>
            <a:endParaRPr lang="en-US" dirty="0"/>
          </a:p>
        </p:txBody>
      </p:sp>
      <p:pic>
        <p:nvPicPr>
          <p:cNvPr id="44034" name="Picture 2">
            <a:extLst>
              <a:ext uri="{FF2B5EF4-FFF2-40B4-BE49-F238E27FC236}">
                <a16:creationId xmlns:a16="http://schemas.microsoft.com/office/drawing/2014/main" id="{C8DDA53B-24DA-274D-2D29-78E4E6790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81" y="5491857"/>
            <a:ext cx="9906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0851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21FC1B-0971-0EF3-36C4-6DE20CAF74A2}"/>
              </a:ext>
            </a:extLst>
          </p:cNvPr>
          <p:cNvSpPr txBox="1"/>
          <p:nvPr/>
        </p:nvSpPr>
        <p:spPr>
          <a:xfrm>
            <a:off x="733246" y="2344982"/>
            <a:ext cx="3942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Information transfers locally, but expands to further “hops” away with every convolution layer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6C30F-012F-AA13-DB14-5E98E28E00A8}"/>
              </a:ext>
            </a:extLst>
          </p:cNvPr>
          <p:cNvSpPr txBox="1"/>
          <p:nvPr/>
        </p:nvSpPr>
        <p:spPr>
          <a:xfrm>
            <a:off x="733246" y="3973277"/>
            <a:ext cx="438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Can handle very large, sparse graphs well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BD7B7-3E0F-EBCD-E39A-64E9589006B9}"/>
              </a:ext>
            </a:extLst>
          </p:cNvPr>
          <p:cNvSpPr txBox="1"/>
          <p:nvPr/>
        </p:nvSpPr>
        <p:spPr>
          <a:xfrm>
            <a:off x="733246" y="5290571"/>
            <a:ext cx="4382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>
                <a:sym typeface="Wingdings" panose="05000000000000000000" pitchFamily="2" charset="2"/>
              </a:rPr>
              <a:t> B</a:t>
            </a:r>
            <a:r>
              <a:rPr lang="en-US" sz="1800" dirty="0">
                <a:sym typeface="Wingdings" panose="05000000000000000000" pitchFamily="2" charset="2"/>
              </a:rPr>
              <a:t>oth the </a:t>
            </a:r>
            <a:r>
              <a:rPr lang="en-US" sz="1800" b="1" dirty="0">
                <a:sym typeface="Wingdings" panose="05000000000000000000" pitchFamily="2" charset="2"/>
              </a:rPr>
              <a:t>features</a:t>
            </a:r>
            <a:r>
              <a:rPr lang="en-US" sz="1800" dirty="0">
                <a:sym typeface="Wingdings" panose="05000000000000000000" pitchFamily="2" charset="2"/>
              </a:rPr>
              <a:t> and </a:t>
            </a:r>
            <a:r>
              <a:rPr lang="en-US" sz="1800" b="1" dirty="0">
                <a:sym typeface="Wingdings" panose="05000000000000000000" pitchFamily="2" charset="2"/>
              </a:rPr>
              <a:t>graph structure </a:t>
            </a:r>
            <a:r>
              <a:rPr lang="en-US" sz="1800" dirty="0">
                <a:sym typeface="Wingdings" panose="05000000000000000000" pitchFamily="2" charset="2"/>
              </a:rPr>
              <a:t>have to be used to guide learned function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BF82A6-DEE3-22E8-3AB2-E3AE5CBAE16C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F797B4-4AAA-7ED7-D099-7EEB0D74FB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08" t="25319" b="30209"/>
          <a:stretch/>
        </p:blipFill>
        <p:spPr>
          <a:xfrm>
            <a:off x="6978770" y="3268312"/>
            <a:ext cx="5148050" cy="328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810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BD7B7-3E0F-EBCD-E39A-64E9589006B9}"/>
              </a:ext>
            </a:extLst>
          </p:cNvPr>
          <p:cNvSpPr txBox="1"/>
          <p:nvPr/>
        </p:nvSpPr>
        <p:spPr>
          <a:xfrm>
            <a:off x="436828" y="5944845"/>
            <a:ext cx="4382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>
                <a:sym typeface="Wingdings" panose="05000000000000000000" pitchFamily="2" charset="2"/>
              </a:rPr>
              <a:t> B</a:t>
            </a:r>
            <a:r>
              <a:rPr lang="en-US" sz="1800" dirty="0">
                <a:sym typeface="Wingdings" panose="05000000000000000000" pitchFamily="2" charset="2"/>
              </a:rPr>
              <a:t>oth the </a:t>
            </a:r>
            <a:r>
              <a:rPr lang="en-US" sz="1800" b="1" dirty="0">
                <a:sym typeface="Wingdings" panose="05000000000000000000" pitchFamily="2" charset="2"/>
              </a:rPr>
              <a:t>features</a:t>
            </a:r>
            <a:r>
              <a:rPr lang="en-US" sz="1800" dirty="0">
                <a:sym typeface="Wingdings" panose="05000000000000000000" pitchFamily="2" charset="2"/>
              </a:rPr>
              <a:t> and </a:t>
            </a:r>
            <a:r>
              <a:rPr lang="en-US" sz="1800" b="1" dirty="0">
                <a:sym typeface="Wingdings" panose="05000000000000000000" pitchFamily="2" charset="2"/>
              </a:rPr>
              <a:t>graph structure </a:t>
            </a:r>
            <a:r>
              <a:rPr lang="en-US" sz="1800" dirty="0">
                <a:sym typeface="Wingdings" panose="05000000000000000000" pitchFamily="2" charset="2"/>
              </a:rPr>
              <a:t>have to be used to guide learned function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BF82A6-DEE3-22E8-3AB2-E3AE5CBAE16C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DEE72D8-2488-B811-9F80-D9DF5B00FA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054"/>
          <a:stretch/>
        </p:blipFill>
        <p:spPr>
          <a:xfrm>
            <a:off x="7298324" y="5800060"/>
            <a:ext cx="4456848" cy="646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6DD266-A44F-D07E-404C-A74984E25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69" y="2230614"/>
            <a:ext cx="10850880" cy="342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30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BD7B7-3E0F-EBCD-E39A-64E9589006B9}"/>
              </a:ext>
            </a:extLst>
          </p:cNvPr>
          <p:cNvSpPr txBox="1"/>
          <p:nvPr/>
        </p:nvSpPr>
        <p:spPr>
          <a:xfrm>
            <a:off x="436828" y="6051659"/>
            <a:ext cx="438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>
                <a:sym typeface="Wingdings" panose="05000000000000000000" pitchFamily="2" charset="2"/>
              </a:rPr>
              <a:t> The </a:t>
            </a:r>
            <a:r>
              <a:rPr lang="en-US" b="1" dirty="0">
                <a:sym typeface="Wingdings" panose="05000000000000000000" pitchFamily="2" charset="2"/>
              </a:rPr>
              <a:t>graph structure </a:t>
            </a:r>
            <a:r>
              <a:rPr lang="en-US" dirty="0">
                <a:sym typeface="Wingdings" panose="05000000000000000000" pitchFamily="2" charset="2"/>
              </a:rPr>
              <a:t>can be the </a:t>
            </a:r>
            <a:r>
              <a:rPr lang="en-US" b="1" dirty="0">
                <a:sym typeface="Wingdings" panose="05000000000000000000" pitchFamily="2" charset="2"/>
              </a:rPr>
              <a:t>feature</a:t>
            </a:r>
            <a:endParaRPr lang="en-US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BF82A6-DEE3-22E8-3AB2-E3AE5CBAE16C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69C30E-BE09-62D6-EC8C-57EC6149C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69" y="2230614"/>
            <a:ext cx="10850880" cy="34211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C0C0A8-47BA-ED56-11ED-2C88A5A78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054"/>
          <a:stretch/>
        </p:blipFill>
        <p:spPr>
          <a:xfrm>
            <a:off x="7298324" y="5800060"/>
            <a:ext cx="4456848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495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21FC1B-0971-0EF3-36C4-6DE20CAF74A2}"/>
              </a:ext>
            </a:extLst>
          </p:cNvPr>
          <p:cNvSpPr txBox="1"/>
          <p:nvPr/>
        </p:nvSpPr>
        <p:spPr>
          <a:xfrm>
            <a:off x="733246" y="2344982"/>
            <a:ext cx="3942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Information transfers locally, but expands to further “hops” away with every convolution layer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BF82A6-DEE3-22E8-3AB2-E3AE5CBAE16C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03AC22-C30C-2031-05BF-9C6A11A14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52" y="1910456"/>
            <a:ext cx="10539132" cy="40737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5E4279-0D9C-7A6D-0950-AD64AB7E15E1}"/>
              </a:ext>
            </a:extLst>
          </p:cNvPr>
          <p:cNvSpPr txBox="1"/>
          <p:nvPr/>
        </p:nvSpPr>
        <p:spPr>
          <a:xfrm>
            <a:off x="2466066" y="6203126"/>
            <a:ext cx="220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Battagilia</a:t>
            </a:r>
            <a:r>
              <a:rPr lang="en-US" dirty="0"/>
              <a:t>, et al., 2018</a:t>
            </a:r>
          </a:p>
        </p:txBody>
      </p:sp>
    </p:spTree>
    <p:extLst>
      <p:ext uri="{BB962C8B-B14F-4D97-AF65-F5344CB8AC3E}">
        <p14:creationId xmlns:p14="http://schemas.microsoft.com/office/powerpoint/2010/main" val="14567570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9A2AD-27E9-4F19-BAB0-7FD21E49510D}"/>
              </a:ext>
            </a:extLst>
          </p:cNvPr>
          <p:cNvSpPr txBox="1"/>
          <p:nvPr/>
        </p:nvSpPr>
        <p:spPr>
          <a:xfrm>
            <a:off x="594752" y="1448272"/>
            <a:ext cx="20331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Message Passing: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BF82A6-DEE3-22E8-3AB2-E3AE5CBAE16C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Properties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33D2E8-E423-1114-132A-EC0E0800B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201" y="2441987"/>
            <a:ext cx="8157840" cy="339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695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F9BA-7617-8D34-EB9F-975D0ECCBDC6}"/>
              </a:ext>
            </a:extLst>
          </p:cNvPr>
          <p:cNvSpPr txBox="1"/>
          <p:nvPr/>
        </p:nvSpPr>
        <p:spPr>
          <a:xfrm>
            <a:off x="572060" y="1708030"/>
            <a:ext cx="4072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1). Diameter of graph</a:t>
            </a:r>
          </a:p>
          <a:p>
            <a:r>
              <a:rPr lang="en-US" dirty="0"/>
              <a:t>(longest, shortest path distance; e.g.,</a:t>
            </a:r>
          </a:p>
          <a:p>
            <a:r>
              <a:rPr lang="en-US" dirty="0"/>
              <a:t>Distance between most separated nodes)</a:t>
            </a:r>
          </a:p>
        </p:txBody>
      </p:sp>
      <p:pic>
        <p:nvPicPr>
          <p:cNvPr id="8" name="Picture 7" descr="A map of the world with red dots&#10;&#10;Description automatically generated with low confidence">
            <a:extLst>
              <a:ext uri="{FF2B5EF4-FFF2-40B4-BE49-F238E27FC236}">
                <a16:creationId xmlns:a16="http://schemas.microsoft.com/office/drawing/2014/main" id="{F5BE4DC1-E384-6EE6-D407-DCF9AD7DE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245" y="1708030"/>
            <a:ext cx="6970086" cy="365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85CCDB6-D3CA-B8EA-BFCB-F9F3BEC2D2D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Signal Processing</a:t>
            </a:r>
          </a:p>
        </p:txBody>
      </p:sp>
      <p:pic>
        <p:nvPicPr>
          <p:cNvPr id="1026" name="Picture 2" descr="Fourier transform pairs">
            <a:extLst>
              <a:ext uri="{FF2B5EF4-FFF2-40B4-BE49-F238E27FC236}">
                <a16:creationId xmlns:a16="http://schemas.microsoft.com/office/drawing/2014/main" id="{163E3021-AC2C-AB28-D6C0-D86A346BA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49802"/>
            <a:ext cx="48196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1865C6-8D6C-B21C-2807-0324898BC7C8}"/>
              </a:ext>
            </a:extLst>
          </p:cNvPr>
          <p:cNvSpPr txBox="1"/>
          <p:nvPr/>
        </p:nvSpPr>
        <p:spPr>
          <a:xfrm>
            <a:off x="6347628" y="5612285"/>
            <a:ext cx="6349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https://mriquestions.com/fourier-transform-ft.html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78E9BA-E6DC-7B30-3F89-CED9465D478A}"/>
              </a:ext>
            </a:extLst>
          </p:cNvPr>
          <p:cNvSpPr txBox="1"/>
          <p:nvPr/>
        </p:nvSpPr>
        <p:spPr>
          <a:xfrm>
            <a:off x="767751" y="2173857"/>
            <a:ext cx="293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</a:t>
            </a:r>
            <a:r>
              <a:rPr lang="en-US" dirty="0"/>
              <a:t> A signal in time (length N),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D6716C-5337-64F2-8EA6-2DBFEAF1681D}"/>
              </a:ext>
            </a:extLst>
          </p:cNvPr>
          <p:cNvSpPr txBox="1"/>
          <p:nvPr/>
        </p:nvSpPr>
        <p:spPr>
          <a:xfrm>
            <a:off x="907291" y="2609329"/>
            <a:ext cx="390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Can be represented by a discrete vector,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3BA3A12-57E8-BF20-DEF3-00FEDD51F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91" y="3506495"/>
            <a:ext cx="3564498" cy="11716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8527DE-5B75-2E06-79A3-C7563CFA6D92}"/>
              </a:ext>
            </a:extLst>
          </p:cNvPr>
          <p:cNvSpPr txBox="1"/>
          <p:nvPr/>
        </p:nvSpPr>
        <p:spPr>
          <a:xfrm>
            <a:off x="3657599" y="4307343"/>
            <a:ext cx="731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/>
              <a:t>wikipedia</a:t>
            </a:r>
            <a:endParaRPr lang="en-US" sz="105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11DBBE0-F900-1273-6B8D-BC71954C0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59" y="2654289"/>
            <a:ext cx="762000" cy="23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5777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F9BA-7617-8D34-EB9F-975D0ECCBDC6}"/>
              </a:ext>
            </a:extLst>
          </p:cNvPr>
          <p:cNvSpPr txBox="1"/>
          <p:nvPr/>
        </p:nvSpPr>
        <p:spPr>
          <a:xfrm>
            <a:off x="572060" y="1708030"/>
            <a:ext cx="4072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1). Diameter of graph</a:t>
            </a:r>
          </a:p>
          <a:p>
            <a:r>
              <a:rPr lang="en-US" dirty="0"/>
              <a:t>(longest, shortest path distance; e.g.,</a:t>
            </a:r>
          </a:p>
          <a:p>
            <a:r>
              <a:rPr lang="en-US" dirty="0"/>
              <a:t>Distance between most separated nodes)</a:t>
            </a:r>
          </a:p>
        </p:txBody>
      </p:sp>
      <p:pic>
        <p:nvPicPr>
          <p:cNvPr id="8" name="Picture 7" descr="A map of the world with red dots&#10;&#10;Description automatically generated with low confidence">
            <a:extLst>
              <a:ext uri="{FF2B5EF4-FFF2-40B4-BE49-F238E27FC236}">
                <a16:creationId xmlns:a16="http://schemas.microsoft.com/office/drawing/2014/main" id="{F5BE4DC1-E384-6EE6-D407-DCF9AD7DE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245" y="1708030"/>
            <a:ext cx="6970086" cy="36556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1D6CE8-7FF5-F451-1C22-A5272EA6706D}"/>
              </a:ext>
            </a:extLst>
          </p:cNvPr>
          <p:cNvSpPr txBox="1"/>
          <p:nvPr/>
        </p:nvSpPr>
        <p:spPr>
          <a:xfrm>
            <a:off x="572060" y="3529149"/>
            <a:ext cx="37007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If long-range interactions needed, many ideas proposed: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). Add “virtual nodes” connected to all nodes, (ii). Use global summary features, (iii). Add more edges to adjacency (e.g., expander graphs), (iv). Create multi-scale, multi-resolution graphs…</a:t>
            </a:r>
          </a:p>
        </p:txBody>
      </p:sp>
    </p:spTree>
    <p:extLst>
      <p:ext uri="{BB962C8B-B14F-4D97-AF65-F5344CB8AC3E}">
        <p14:creationId xmlns:p14="http://schemas.microsoft.com/office/powerpoint/2010/main" val="10025792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F9BA-7617-8D34-EB9F-975D0ECCBDC6}"/>
              </a:ext>
            </a:extLst>
          </p:cNvPr>
          <p:cNvSpPr txBox="1"/>
          <p:nvPr/>
        </p:nvSpPr>
        <p:spPr>
          <a:xfrm>
            <a:off x="572060" y="1708030"/>
            <a:ext cx="406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Edge features</a:t>
            </a:r>
          </a:p>
          <a:p>
            <a:r>
              <a:rPr lang="en-US" dirty="0"/>
              <a:t>(Offset vectors between adjacent nodes can be used to infer local curvature)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89B360-B731-40E9-48BA-872DC37C3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552" y="1641591"/>
            <a:ext cx="6306388" cy="310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33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F9BA-7617-8D34-EB9F-975D0ECCBDC6}"/>
              </a:ext>
            </a:extLst>
          </p:cNvPr>
          <p:cNvSpPr txBox="1"/>
          <p:nvPr/>
        </p:nvSpPr>
        <p:spPr>
          <a:xfrm>
            <a:off x="572060" y="1708030"/>
            <a:ext cx="406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Edge features</a:t>
            </a:r>
          </a:p>
          <a:p>
            <a:r>
              <a:rPr lang="en-US" dirty="0"/>
              <a:t>(Offset vectors between adjacent nodes can be used to infer local curvature)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89B360-B731-40E9-48BA-872DC37C3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552" y="1641591"/>
            <a:ext cx="6306388" cy="31007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00EAE81-39DA-9D04-0C9D-530CCF79D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41" t="30487" r="12473" b="49370"/>
          <a:stretch/>
        </p:blipFill>
        <p:spPr>
          <a:xfrm>
            <a:off x="737937" y="5311107"/>
            <a:ext cx="6011779" cy="472998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AA595C0-665F-4A5B-795E-BEC7761A1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50" y="6095718"/>
            <a:ext cx="38100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110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93CFED-BBEB-B4F0-C724-F4C0BFEABB5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F9BA-7617-8D34-EB9F-975D0ECCBDC6}"/>
              </a:ext>
            </a:extLst>
          </p:cNvPr>
          <p:cNvSpPr txBox="1"/>
          <p:nvPr/>
        </p:nvSpPr>
        <p:spPr>
          <a:xfrm>
            <a:off x="572061" y="1708030"/>
            <a:ext cx="46210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3). Absolute node positions and extra features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dirty="0"/>
              <a:t>“Position aware GNNs” (You et al., 2019) –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nodes “know” absolute position</a:t>
            </a:r>
          </a:p>
          <a:p>
            <a:endParaRPr lang="en-US" dirty="0"/>
          </a:p>
          <a:p>
            <a:r>
              <a:rPr lang="en-US" dirty="0"/>
              <a:t>“Identity aware GNNs” (You et al., 2021) –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nodes “know” their unique type; access different learnable GNN message passing functions</a:t>
            </a:r>
          </a:p>
        </p:txBody>
      </p:sp>
      <p:pic>
        <p:nvPicPr>
          <p:cNvPr id="2" name="Picture 1" descr="A map of the world&#10;&#10;Description automatically generated">
            <a:extLst>
              <a:ext uri="{FF2B5EF4-FFF2-40B4-BE49-F238E27FC236}">
                <a16:creationId xmlns:a16="http://schemas.microsoft.com/office/drawing/2014/main" id="{E912FD67-EA3D-6713-B27E-D2D6BB87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103" y="2378930"/>
            <a:ext cx="6484130" cy="340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59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826965-94EC-19F2-324F-83AE022C197C}"/>
              </a:ext>
            </a:extLst>
          </p:cNvPr>
          <p:cNvSpPr txBox="1"/>
          <p:nvPr/>
        </p:nvSpPr>
        <p:spPr>
          <a:xfrm>
            <a:off x="1017917" y="1854679"/>
            <a:ext cx="92733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1). Over-smoothing</a:t>
            </a:r>
            <a:r>
              <a:rPr lang="en-US" dirty="0"/>
              <a:t> 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Since message passing iteratively shares information, it roughly emulates a diffusion/smoothing process.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/>
              <a:t>To keep discriminative ability of nodes of deep GNNs, “residual” connections necessary (Hamilton et al., 2017)</a:t>
            </a:r>
          </a:p>
        </p:txBody>
      </p:sp>
    </p:spTree>
    <p:extLst>
      <p:ext uri="{BB962C8B-B14F-4D97-AF65-F5344CB8AC3E}">
        <p14:creationId xmlns:p14="http://schemas.microsoft.com/office/powerpoint/2010/main" val="14606493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826965-94EC-19F2-324F-83AE022C197C}"/>
              </a:ext>
            </a:extLst>
          </p:cNvPr>
          <p:cNvSpPr txBox="1"/>
          <p:nvPr/>
        </p:nvSpPr>
        <p:spPr>
          <a:xfrm>
            <a:off x="1017917" y="1854679"/>
            <a:ext cx="92733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1). Over-smoothing</a:t>
            </a:r>
            <a:r>
              <a:rPr lang="en-US" dirty="0"/>
              <a:t> 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Since message passing iteratively shares information, it roughly emulates a diffusion/smoothing process.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/>
              <a:t>To keep discriminative ability of nodes of deep GNNs, “residual” connections necessary (Hamilton et al., 2017)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B196E7-8457-8A31-0597-8484EBE777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967" b="49370"/>
          <a:stretch/>
        </p:blipFill>
        <p:spPr>
          <a:xfrm>
            <a:off x="1017917" y="3788780"/>
            <a:ext cx="8868756" cy="5556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9B5017-D4B7-526D-87AC-A35599FB2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112" y="5740910"/>
            <a:ext cx="234315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1611D1-E2A0-016F-3FA2-19376C3C7B86}"/>
              </a:ext>
            </a:extLst>
          </p:cNvPr>
          <p:cNvSpPr txBox="1"/>
          <p:nvPr/>
        </p:nvSpPr>
        <p:spPr>
          <a:xfrm>
            <a:off x="1767269" y="5286377"/>
            <a:ext cx="2529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Node and edge features: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B55381-8A6F-2764-EF31-2AE8C7320579}"/>
              </a:ext>
            </a:extLst>
          </p:cNvPr>
          <p:cNvSpPr txBox="1"/>
          <p:nvPr/>
        </p:nvSpPr>
        <p:spPr>
          <a:xfrm>
            <a:off x="6727003" y="5247118"/>
            <a:ext cx="1985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Learnable weights:</a:t>
            </a:r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8D50BFE6-805D-22AA-5C3A-BBDF72F37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580" y="5655709"/>
            <a:ext cx="240030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619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826965-94EC-19F2-324F-83AE022C197C}"/>
              </a:ext>
            </a:extLst>
          </p:cNvPr>
          <p:cNvSpPr txBox="1"/>
          <p:nvPr/>
        </p:nvSpPr>
        <p:spPr>
          <a:xfrm>
            <a:off x="1017917" y="1854679"/>
            <a:ext cx="92733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1). Over-smoothing</a:t>
            </a:r>
            <a:r>
              <a:rPr lang="en-US" dirty="0"/>
              <a:t> 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Since message passing iteratively shares information, it roughly emulates a diffusion/smoothing process.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/>
              <a:t>To keep discriminative ability of nodes of deep GNNs, “residual” connections necessary (Hamilton et al., 2017)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70CE5B-82BA-9ECA-FF26-DB50146D7910}"/>
              </a:ext>
            </a:extLst>
          </p:cNvPr>
          <p:cNvSpPr txBox="1"/>
          <p:nvPr/>
        </p:nvSpPr>
        <p:spPr>
          <a:xfrm>
            <a:off x="1017917" y="4051539"/>
            <a:ext cx="92733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Over-squashing</a:t>
            </a:r>
            <a:r>
              <a:rPr lang="en-US" dirty="0"/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large “volume” of messages is slowly aggregated into a fixed size representation latent vector, which limits expressiveness of representation. Long-range interactions are weak.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/>
              <a:t>Can improve performance with more well-interconnected (sparse) graphs, e.g., expander graphs.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8375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70CE5B-82BA-9ECA-FF26-DB50146D7910}"/>
              </a:ext>
            </a:extLst>
          </p:cNvPr>
          <p:cNvSpPr txBox="1"/>
          <p:nvPr/>
        </p:nvSpPr>
        <p:spPr>
          <a:xfrm>
            <a:off x="1043797" y="1429109"/>
            <a:ext cx="92733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Over-squashing</a:t>
            </a:r>
            <a:r>
              <a:rPr lang="en-US" dirty="0"/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large “volume” of messages is slowly aggregated into a fixed size representation latent vector, which limits expressiveness of representation. Long-range interactions are weak.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/>
              <a:t>Can improve performance with more well-interconnected (sparse) graphs, e.g., expander graphs.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DFC0C1-D038-A347-74A8-09CF5009D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87" y="3814721"/>
            <a:ext cx="5889138" cy="1820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E4EEEF-A6D7-39F7-8140-9F5EE7D6BB15}"/>
              </a:ext>
            </a:extLst>
          </p:cNvPr>
          <p:cNvSpPr txBox="1"/>
          <p:nvPr/>
        </p:nvSpPr>
        <p:spPr>
          <a:xfrm>
            <a:off x="955299" y="5914454"/>
            <a:ext cx="475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Deac</a:t>
            </a:r>
            <a:r>
              <a:rPr lang="en-US" dirty="0"/>
              <a:t> et al., 2022; “Expander Graph Propagation”</a:t>
            </a:r>
          </a:p>
        </p:txBody>
      </p:sp>
      <p:pic>
        <p:nvPicPr>
          <p:cNvPr id="43010" name="Picture 2" descr="Cayley graph - Wikipedia">
            <a:extLst>
              <a:ext uri="{FF2B5EF4-FFF2-40B4-BE49-F238E27FC236}">
                <a16:creationId xmlns:a16="http://schemas.microsoft.com/office/drawing/2014/main" id="{08EA7C5F-F227-4C33-FF50-E3B0BAE00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374" y="3642478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C6A821-DEDB-75AD-BA0B-7F862357ED35}"/>
              </a:ext>
            </a:extLst>
          </p:cNvPr>
          <p:cNvSpPr txBox="1"/>
          <p:nvPr/>
        </p:nvSpPr>
        <p:spPr>
          <a:xfrm>
            <a:off x="7706490" y="5914454"/>
            <a:ext cx="2479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Cayley graphs, </a:t>
            </a:r>
            <a:r>
              <a:rPr lang="en-US" dirty="0" err="1"/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765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70CE5B-82BA-9ECA-FF26-DB50146D7910}"/>
              </a:ext>
            </a:extLst>
          </p:cNvPr>
          <p:cNvSpPr txBox="1"/>
          <p:nvPr/>
        </p:nvSpPr>
        <p:spPr>
          <a:xfrm>
            <a:off x="1043797" y="1429109"/>
            <a:ext cx="9273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Over-squashing</a:t>
            </a:r>
            <a:r>
              <a:rPr lang="en-US" dirty="0"/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large “volume” of messages is slowly aggregated into a fixed size representation latent vector, which limits expressiveness of representation. Long-range interactions are weak.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BB41D2-F8BD-9BCC-378C-AB66CD4662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03"/>
          <a:stretch/>
        </p:blipFill>
        <p:spPr>
          <a:xfrm>
            <a:off x="1088020" y="2458031"/>
            <a:ext cx="9369762" cy="33045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4E1577-9B82-BF10-DC55-AB89005C3177}"/>
              </a:ext>
            </a:extLst>
          </p:cNvPr>
          <p:cNvSpPr txBox="1"/>
          <p:nvPr/>
        </p:nvSpPr>
        <p:spPr>
          <a:xfrm>
            <a:off x="864072" y="6041146"/>
            <a:ext cx="506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 et al., 2020; “Multipole Graph Neural Operator”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8136C-12A1-98A5-309D-ED210245A467}"/>
              </a:ext>
            </a:extLst>
          </p:cNvPr>
          <p:cNvSpPr txBox="1"/>
          <p:nvPr/>
        </p:nvSpPr>
        <p:spPr>
          <a:xfrm>
            <a:off x="7682193" y="5996231"/>
            <a:ext cx="2047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Hierarchical GNNs</a:t>
            </a:r>
          </a:p>
        </p:txBody>
      </p:sp>
    </p:spTree>
    <p:extLst>
      <p:ext uri="{BB962C8B-B14F-4D97-AF65-F5344CB8AC3E}">
        <p14:creationId xmlns:p14="http://schemas.microsoft.com/office/powerpoint/2010/main" val="23952603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6157C8-F5BE-EDBB-62EF-AEF87F316F2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Setup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8074CF-6833-4CC4-5E87-152CB12109B5}"/>
              </a:ext>
            </a:extLst>
          </p:cNvPr>
          <p:cNvSpPr txBox="1"/>
          <p:nvPr/>
        </p:nvSpPr>
        <p:spPr>
          <a:xfrm>
            <a:off x="966159" y="1414732"/>
            <a:ext cx="4660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[1]. Choose GNN architecture</a:t>
            </a:r>
          </a:p>
          <a:p>
            <a:r>
              <a:rPr lang="en-US" dirty="0"/>
              <a:t>(number of layers, latent dimension of features,</a:t>
            </a:r>
          </a:p>
          <a:p>
            <a:r>
              <a:rPr lang="en-US" dirty="0"/>
              <a:t>Edge features available).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16BEF-874B-35DB-4543-F957EFA8220A}"/>
              </a:ext>
            </a:extLst>
          </p:cNvPr>
          <p:cNvSpPr txBox="1"/>
          <p:nvPr/>
        </p:nvSpPr>
        <p:spPr>
          <a:xfrm>
            <a:off x="966159" y="3038424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[2]. Choose input field,  </a:t>
            </a:r>
          </a:p>
        </p:txBody>
      </p:sp>
      <p:pic>
        <p:nvPicPr>
          <p:cNvPr id="45060" name="Picture 4">
            <a:extLst>
              <a:ext uri="{FF2B5EF4-FFF2-40B4-BE49-F238E27FC236}">
                <a16:creationId xmlns:a16="http://schemas.microsoft.com/office/drawing/2014/main" id="{DC478ED3-F2BA-B775-C646-E31AA1358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23" y="3084977"/>
            <a:ext cx="10001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815F30-22CB-98B3-D5C1-8F8C0CD6C786}"/>
              </a:ext>
            </a:extLst>
          </p:cNvPr>
          <p:cNvSpPr txBox="1"/>
          <p:nvPr/>
        </p:nvSpPr>
        <p:spPr>
          <a:xfrm>
            <a:off x="966159" y="3970005"/>
            <a:ext cx="5331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[3]. Choose label targets</a:t>
            </a:r>
          </a:p>
          <a:p>
            <a:r>
              <a:rPr lang="en-US" dirty="0"/>
              <a:t>(either: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node-level, </a:t>
            </a:r>
            <a:r>
              <a:rPr lang="en-US" dirty="0">
                <a:solidFill>
                  <a:srgbClr val="00B050"/>
                </a:solidFill>
              </a:rPr>
              <a:t>graph-level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edge-level predictions</a:t>
            </a:r>
            <a:r>
              <a:rPr lang="en-US" dirty="0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9B6C84-1BB7-57B0-4F81-B32633857D3C}"/>
              </a:ext>
            </a:extLst>
          </p:cNvPr>
          <p:cNvSpPr txBox="1"/>
          <p:nvPr/>
        </p:nvSpPr>
        <p:spPr>
          <a:xfrm>
            <a:off x="7019028" y="1737897"/>
            <a:ext cx="42068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[4]. Choose training data</a:t>
            </a:r>
          </a:p>
          <a:p>
            <a:r>
              <a:rPr lang="en-US" dirty="0"/>
              <a:t>(i.e., synthesize data, graph, and label pairs)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B050"/>
                </a:solidFill>
              </a:rPr>
              <a:t>graph</a:t>
            </a:r>
            <a:r>
              <a:rPr lang="en-US" dirty="0"/>
              <a:t> and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input features </a:t>
            </a:r>
            <a:r>
              <a:rPr lang="en-US" dirty="0"/>
              <a:t>typically both vary for each input</a:t>
            </a:r>
          </a:p>
        </p:txBody>
      </p:sp>
      <p:pic>
        <p:nvPicPr>
          <p:cNvPr id="45064" name="Picture 8">
            <a:extLst>
              <a:ext uri="{FF2B5EF4-FFF2-40B4-BE49-F238E27FC236}">
                <a16:creationId xmlns:a16="http://schemas.microsoft.com/office/drawing/2014/main" id="{91B41807-448F-CFF7-083A-565595A75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6" y="5039699"/>
            <a:ext cx="27622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87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85CCDB6-D3CA-B8EA-BFCB-F9F3BEC2D2D9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Signal Processing</a:t>
            </a:r>
          </a:p>
        </p:txBody>
      </p:sp>
      <p:pic>
        <p:nvPicPr>
          <p:cNvPr id="1026" name="Picture 2" descr="Fourier transform pairs">
            <a:extLst>
              <a:ext uri="{FF2B5EF4-FFF2-40B4-BE49-F238E27FC236}">
                <a16:creationId xmlns:a16="http://schemas.microsoft.com/office/drawing/2014/main" id="{163E3021-AC2C-AB28-D6C0-D86A346BA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49802"/>
            <a:ext cx="48196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1865C6-8D6C-B21C-2807-0324898BC7C8}"/>
              </a:ext>
            </a:extLst>
          </p:cNvPr>
          <p:cNvSpPr txBox="1"/>
          <p:nvPr/>
        </p:nvSpPr>
        <p:spPr>
          <a:xfrm>
            <a:off x="6347628" y="5612285"/>
            <a:ext cx="6349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https://mriquestions.com/fourier-transform-ft.html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78E9BA-E6DC-7B30-3F89-CED9465D478A}"/>
              </a:ext>
            </a:extLst>
          </p:cNvPr>
          <p:cNvSpPr txBox="1"/>
          <p:nvPr/>
        </p:nvSpPr>
        <p:spPr>
          <a:xfrm>
            <a:off x="767751" y="2173857"/>
            <a:ext cx="293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</a:t>
            </a:r>
            <a:r>
              <a:rPr lang="en-US" dirty="0"/>
              <a:t> A signal in time (length N),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D6716C-5337-64F2-8EA6-2DBFEAF1681D}"/>
              </a:ext>
            </a:extLst>
          </p:cNvPr>
          <p:cNvSpPr txBox="1"/>
          <p:nvPr/>
        </p:nvSpPr>
        <p:spPr>
          <a:xfrm>
            <a:off x="907291" y="2609329"/>
            <a:ext cx="390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Can be represented by a discrete vector,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3BA3A12-57E8-BF20-DEF3-00FEDD51F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91" y="3506495"/>
            <a:ext cx="3564498" cy="11716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D01493-7F92-6511-97C0-68F9966DE475}"/>
              </a:ext>
            </a:extLst>
          </p:cNvPr>
          <p:cNvSpPr txBox="1"/>
          <p:nvPr/>
        </p:nvSpPr>
        <p:spPr>
          <a:xfrm>
            <a:off x="767752" y="5069471"/>
            <a:ext cx="4052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Or instead, as a set of N discrete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5640CB-CE29-70A7-63D8-06F47A3D0C08}"/>
              </a:ext>
            </a:extLst>
          </p:cNvPr>
          <p:cNvSpPr txBox="1"/>
          <p:nvPr/>
        </p:nvSpPr>
        <p:spPr>
          <a:xfrm>
            <a:off x="767751" y="5504943"/>
            <a:ext cx="3022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Fourier transform coefficients,</a:t>
            </a: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34740587-2894-8E04-4F37-8CB31E627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709" y="5551496"/>
            <a:ext cx="10858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45FC6E-3DD7-A8B7-B7B7-1527E1D98568}"/>
              </a:ext>
            </a:extLst>
          </p:cNvPr>
          <p:cNvSpPr txBox="1"/>
          <p:nvPr/>
        </p:nvSpPr>
        <p:spPr>
          <a:xfrm>
            <a:off x="3657599" y="4307343"/>
            <a:ext cx="731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/>
              <a:t>wikipedia</a:t>
            </a:r>
            <a:endParaRPr lang="en-US" sz="1050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50555F0-38A3-06EA-5E95-17FEFCBED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59" y="2654289"/>
            <a:ext cx="762000" cy="23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3025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6157C8-F5BE-EDBB-62EF-AEF87F316F2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Setup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8074CF-6833-4CC4-5E87-152CB12109B5}"/>
              </a:ext>
            </a:extLst>
          </p:cNvPr>
          <p:cNvSpPr txBox="1"/>
          <p:nvPr/>
        </p:nvSpPr>
        <p:spPr>
          <a:xfrm>
            <a:off x="966159" y="1414732"/>
            <a:ext cx="4660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[1]. Choose GNN architecture</a:t>
            </a:r>
          </a:p>
          <a:p>
            <a:r>
              <a:rPr lang="en-US" dirty="0"/>
              <a:t>(number of layers, latent dimension of features,</a:t>
            </a:r>
          </a:p>
          <a:p>
            <a:r>
              <a:rPr lang="en-US" dirty="0"/>
              <a:t>Edge features available).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16BEF-874B-35DB-4543-F957EFA8220A}"/>
              </a:ext>
            </a:extLst>
          </p:cNvPr>
          <p:cNvSpPr txBox="1"/>
          <p:nvPr/>
        </p:nvSpPr>
        <p:spPr>
          <a:xfrm>
            <a:off x="966159" y="3038424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[2]. Choose input field,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15F30-22CB-98B3-D5C1-8F8C0CD6C786}"/>
              </a:ext>
            </a:extLst>
          </p:cNvPr>
          <p:cNvSpPr txBox="1"/>
          <p:nvPr/>
        </p:nvSpPr>
        <p:spPr>
          <a:xfrm>
            <a:off x="966159" y="3970005"/>
            <a:ext cx="5331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[3]. Choose label targets</a:t>
            </a:r>
          </a:p>
          <a:p>
            <a:r>
              <a:rPr lang="en-US" dirty="0"/>
              <a:t>(either: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node-level, </a:t>
            </a:r>
            <a:r>
              <a:rPr lang="en-US" dirty="0">
                <a:solidFill>
                  <a:srgbClr val="00B050"/>
                </a:solidFill>
              </a:rPr>
              <a:t>graph-level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edge-level predictions</a:t>
            </a:r>
            <a:r>
              <a:rPr lang="en-US" dirty="0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9B6C84-1BB7-57B0-4F81-B32633857D3C}"/>
              </a:ext>
            </a:extLst>
          </p:cNvPr>
          <p:cNvSpPr txBox="1"/>
          <p:nvPr/>
        </p:nvSpPr>
        <p:spPr>
          <a:xfrm>
            <a:off x="7019028" y="1737897"/>
            <a:ext cx="42068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[4]. Choose training data</a:t>
            </a:r>
          </a:p>
          <a:p>
            <a:r>
              <a:rPr lang="en-US" dirty="0"/>
              <a:t>(i.e., synthesize data, graph, and label pairs)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B050"/>
                </a:solidFill>
              </a:rPr>
              <a:t>graph</a:t>
            </a:r>
            <a:r>
              <a:rPr lang="en-US" dirty="0"/>
              <a:t> and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input features </a:t>
            </a:r>
            <a:r>
              <a:rPr lang="en-US" dirty="0"/>
              <a:t>typically both vary for each input</a:t>
            </a:r>
          </a:p>
        </p:txBody>
      </p:sp>
      <p:pic>
        <p:nvPicPr>
          <p:cNvPr id="45064" name="Picture 8">
            <a:extLst>
              <a:ext uri="{FF2B5EF4-FFF2-40B4-BE49-F238E27FC236}">
                <a16:creationId xmlns:a16="http://schemas.microsoft.com/office/drawing/2014/main" id="{91B41807-448F-CFF7-083A-565595A75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6" y="5039699"/>
            <a:ext cx="27622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>
            <a:extLst>
              <a:ext uri="{FF2B5EF4-FFF2-40B4-BE49-F238E27FC236}">
                <a16:creationId xmlns:a16="http://schemas.microsoft.com/office/drawing/2014/main" id="{E1B8DB79-F178-3817-9AE0-A352C4DE6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564" y="4007420"/>
            <a:ext cx="43053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155D0174-D792-AEBC-540F-787EA9CDE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23" y="3084977"/>
            <a:ext cx="10001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3243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D956BF-D470-2CD6-C799-CE8CC87C199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Limitations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70CE5B-82BA-9ECA-FF26-DB50146D7910}"/>
              </a:ext>
            </a:extLst>
          </p:cNvPr>
          <p:cNvSpPr txBox="1"/>
          <p:nvPr/>
        </p:nvSpPr>
        <p:spPr>
          <a:xfrm>
            <a:off x="967597" y="4918267"/>
            <a:ext cx="9273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3). Over-squashing</a:t>
            </a:r>
            <a:r>
              <a:rPr lang="en-US" dirty="0"/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large “volume” of messages is slowly aggregated into a fixed size representation latent vector, which limits expressiveness of representation. Long-range interactions are weak.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2C8070-68D3-4D80-338A-07B88B53F818}"/>
              </a:ext>
            </a:extLst>
          </p:cNvPr>
          <p:cNvSpPr txBox="1"/>
          <p:nvPr/>
        </p:nvSpPr>
        <p:spPr>
          <a:xfrm>
            <a:off x="967597" y="1313013"/>
            <a:ext cx="4072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1). Diameter of graph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(longest, shortest path distance; e.g.,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Distance between most separated nodes)</a:t>
            </a:r>
          </a:p>
        </p:txBody>
      </p:sp>
      <p:pic>
        <p:nvPicPr>
          <p:cNvPr id="5" name="Picture 4" descr="A map of the world with red dots&#10;&#10;Description automatically generated with low confidence">
            <a:extLst>
              <a:ext uri="{FF2B5EF4-FFF2-40B4-BE49-F238E27FC236}">
                <a16:creationId xmlns:a16="http://schemas.microsoft.com/office/drawing/2014/main" id="{94C8FBF4-6117-102B-060A-05AD29E80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723" y="676516"/>
            <a:ext cx="5948140" cy="31196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0CD81A-60F7-3809-C825-692E3E6C2015}"/>
              </a:ext>
            </a:extLst>
          </p:cNvPr>
          <p:cNvSpPr txBox="1"/>
          <p:nvPr/>
        </p:nvSpPr>
        <p:spPr>
          <a:xfrm>
            <a:off x="967597" y="3106485"/>
            <a:ext cx="4254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2). Over-smoothing</a:t>
            </a:r>
            <a:r>
              <a:rPr lang="en-US" dirty="0"/>
              <a:t> 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Since message passing iteratively shares information, it roughly emulates a diffusion/smoothing process.</a:t>
            </a:r>
          </a:p>
        </p:txBody>
      </p:sp>
    </p:spTree>
    <p:extLst>
      <p:ext uri="{BB962C8B-B14F-4D97-AF65-F5344CB8AC3E}">
        <p14:creationId xmlns:p14="http://schemas.microsoft.com/office/powerpoint/2010/main" val="2594550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2018870-FDCF-DB7B-23EC-5588E3B9C1E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Application: Earthquake Location</a:t>
            </a: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CBFAE97-E188-714D-BF4F-4E3378196D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2" t="7604" r="10842"/>
          <a:stretch/>
        </p:blipFill>
        <p:spPr>
          <a:xfrm>
            <a:off x="7295060" y="1114270"/>
            <a:ext cx="4603747" cy="49062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487991-07C3-8782-CC4B-C2CD8AD465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056" b="33611"/>
          <a:stretch/>
        </p:blipFill>
        <p:spPr>
          <a:xfrm>
            <a:off x="808629" y="1140578"/>
            <a:ext cx="4328520" cy="419584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F7E8E68-61BD-6412-4C6A-D35BF7CF9092}"/>
              </a:ext>
            </a:extLst>
          </p:cNvPr>
          <p:cNvCxnSpPr>
            <a:cxnSpLocks/>
          </p:cNvCxnSpPr>
          <p:nvPr/>
        </p:nvCxnSpPr>
        <p:spPr>
          <a:xfrm>
            <a:off x="5486399" y="3238500"/>
            <a:ext cx="1638300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5CC04547-5C8D-83CE-1285-705650E383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333" b="32275"/>
          <a:stretch/>
        </p:blipFill>
        <p:spPr>
          <a:xfrm>
            <a:off x="3518988" y="3912897"/>
            <a:ext cx="3236322" cy="28470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ADA0E27-3D2C-506D-08A4-FF4D5D7E2BF1}"/>
              </a:ext>
            </a:extLst>
          </p:cNvPr>
          <p:cNvSpPr txBox="1"/>
          <p:nvPr/>
        </p:nvSpPr>
        <p:spPr>
          <a:xfrm>
            <a:off x="2476500" y="5169832"/>
            <a:ext cx="766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Time (s)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E90814-620F-884C-7477-78284D054B5F}"/>
              </a:ext>
            </a:extLst>
          </p:cNvPr>
          <p:cNvSpPr txBox="1"/>
          <p:nvPr/>
        </p:nvSpPr>
        <p:spPr>
          <a:xfrm rot="16200000">
            <a:off x="301363" y="3046511"/>
            <a:ext cx="1141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Station Index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6E33F2-7529-9BA8-DBD6-25982F10D60B}"/>
              </a:ext>
            </a:extLst>
          </p:cNvPr>
          <p:cNvSpPr txBox="1"/>
          <p:nvPr/>
        </p:nvSpPr>
        <p:spPr>
          <a:xfrm>
            <a:off x="5619458" y="2726647"/>
            <a:ext cx="12614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Inversion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800A70-1371-7369-6B26-D9E0138BFEA2}"/>
              </a:ext>
            </a:extLst>
          </p:cNvPr>
          <p:cNvSpPr txBox="1"/>
          <p:nvPr/>
        </p:nvSpPr>
        <p:spPr>
          <a:xfrm>
            <a:off x="8268374" y="825904"/>
            <a:ext cx="290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Maximum likelihood location</a:t>
            </a:r>
          </a:p>
        </p:txBody>
      </p:sp>
    </p:spTree>
    <p:extLst>
      <p:ext uri="{BB962C8B-B14F-4D97-AF65-F5344CB8AC3E}">
        <p14:creationId xmlns:p14="http://schemas.microsoft.com/office/powerpoint/2010/main" val="4120594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2018870-FDCF-DB7B-23EC-5588E3B9C1E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Application: Earthquake Location</a:t>
            </a:r>
          </a:p>
        </p:txBody>
      </p:sp>
      <p:pic>
        <p:nvPicPr>
          <p:cNvPr id="20" name="Picture 19" descr="A picture containing shape&#10;&#10;Description automatically generated">
            <a:extLst>
              <a:ext uri="{FF2B5EF4-FFF2-40B4-BE49-F238E27FC236}">
                <a16:creationId xmlns:a16="http://schemas.microsoft.com/office/drawing/2014/main" id="{D3F905BB-0991-4AEF-DC77-260C1CB34E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2" t="7604" r="10842"/>
          <a:stretch/>
        </p:blipFill>
        <p:spPr>
          <a:xfrm>
            <a:off x="7295060" y="1114270"/>
            <a:ext cx="4603747" cy="4906267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3CD668A-9E59-7C1B-F091-5FDD911F97A7}"/>
              </a:ext>
            </a:extLst>
          </p:cNvPr>
          <p:cNvCxnSpPr>
            <a:cxnSpLocks/>
          </p:cNvCxnSpPr>
          <p:nvPr/>
        </p:nvCxnSpPr>
        <p:spPr>
          <a:xfrm>
            <a:off x="5486399" y="3238500"/>
            <a:ext cx="1638300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AD256A5-5963-F671-6236-99FE053C8556}"/>
              </a:ext>
            </a:extLst>
          </p:cNvPr>
          <p:cNvSpPr txBox="1"/>
          <p:nvPr/>
        </p:nvSpPr>
        <p:spPr>
          <a:xfrm>
            <a:off x="5619458" y="2726647"/>
            <a:ext cx="12614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Inversion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5C1638-4DED-C308-78CC-5BBB0D9D2C2D}"/>
              </a:ext>
            </a:extLst>
          </p:cNvPr>
          <p:cNvSpPr txBox="1"/>
          <p:nvPr/>
        </p:nvSpPr>
        <p:spPr>
          <a:xfrm>
            <a:off x="8268374" y="825904"/>
            <a:ext cx="290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Maximum likelihood location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D37B897-3401-C1B0-796C-38A69E7C8F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056" b="33611"/>
          <a:stretch/>
        </p:blipFill>
        <p:spPr>
          <a:xfrm>
            <a:off x="808629" y="1140578"/>
            <a:ext cx="4328520" cy="41958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281A7DD-C5B4-8349-CA9F-81FE61F938D6}"/>
              </a:ext>
            </a:extLst>
          </p:cNvPr>
          <p:cNvSpPr txBox="1"/>
          <p:nvPr/>
        </p:nvSpPr>
        <p:spPr>
          <a:xfrm rot="16200000">
            <a:off x="301363" y="3046511"/>
            <a:ext cx="1141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Station Index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DCCFA6-44CF-AF52-4ACC-126D6A8874FE}"/>
              </a:ext>
            </a:extLst>
          </p:cNvPr>
          <p:cNvSpPr/>
          <p:nvPr/>
        </p:nvSpPr>
        <p:spPr>
          <a:xfrm>
            <a:off x="504669" y="863600"/>
            <a:ext cx="11160702" cy="57531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1B224E-30F3-7FB3-BCF3-73F49D40E8EF}"/>
              </a:ext>
            </a:extLst>
          </p:cNvPr>
          <p:cNvSpPr txBox="1"/>
          <p:nvPr/>
        </p:nvSpPr>
        <p:spPr>
          <a:xfrm>
            <a:off x="1145995" y="4745314"/>
            <a:ext cx="801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Time (s)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16BF881-A5DD-73E2-A869-1F043620332A}"/>
              </a:ext>
            </a:extLst>
          </p:cNvPr>
          <p:cNvSpPr/>
          <p:nvPr/>
        </p:nvSpPr>
        <p:spPr>
          <a:xfrm>
            <a:off x="367645" y="4238811"/>
            <a:ext cx="7089932" cy="10555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B02B7C-BBE6-715A-BA30-F96064F882FD}"/>
              </a:ext>
            </a:extLst>
          </p:cNvPr>
          <p:cNvSpPr/>
          <p:nvPr/>
        </p:nvSpPr>
        <p:spPr>
          <a:xfrm>
            <a:off x="877223" y="3805535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7B9A43-3048-C8DC-7008-6D6AC305DF78}"/>
              </a:ext>
            </a:extLst>
          </p:cNvPr>
          <p:cNvSpPr txBox="1"/>
          <p:nvPr/>
        </p:nvSpPr>
        <p:spPr>
          <a:xfrm>
            <a:off x="877223" y="3742293"/>
            <a:ext cx="368838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Maximize posterior probability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08A9495-184A-5439-221E-A656EB061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98" y="4340609"/>
            <a:ext cx="7048246" cy="89262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029CCF0-2983-5403-39A2-3425EC33C6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6235"/>
          <a:stretch/>
        </p:blipFill>
        <p:spPr>
          <a:xfrm>
            <a:off x="526629" y="5437191"/>
            <a:ext cx="2657475" cy="79619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C65E6C9-00A6-E201-5F0B-B2F7D3D1C1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1384" b="3332"/>
          <a:stretch/>
        </p:blipFill>
        <p:spPr>
          <a:xfrm>
            <a:off x="2501634" y="5409555"/>
            <a:ext cx="2657475" cy="82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249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25B0B6-7E84-725D-E72C-264043C7E6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47" r="52569"/>
          <a:stretch/>
        </p:blipFill>
        <p:spPr>
          <a:xfrm>
            <a:off x="1408258" y="1312233"/>
            <a:ext cx="3926890" cy="4555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3F684B-B300-B09B-54F7-C6B9E94859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69" t="9847"/>
          <a:stretch/>
        </p:blipFill>
        <p:spPr>
          <a:xfrm>
            <a:off x="6433638" y="1252840"/>
            <a:ext cx="3976058" cy="46123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0B41A8-4AC3-B632-B06A-64ACD1F2B653}"/>
              </a:ext>
            </a:extLst>
          </p:cNvPr>
          <p:cNvSpPr txBox="1"/>
          <p:nvPr/>
        </p:nvSpPr>
        <p:spPr>
          <a:xfrm>
            <a:off x="1408258" y="923334"/>
            <a:ext cx="1619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Station Graph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B6293C-4D6B-4743-C05E-973B69F9F5B8}"/>
              </a:ext>
            </a:extLst>
          </p:cNvPr>
          <p:cNvSpPr txBox="1"/>
          <p:nvPr/>
        </p:nvSpPr>
        <p:spPr>
          <a:xfrm>
            <a:off x="6411609" y="923334"/>
            <a:ext cx="1584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Spatial Graph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76FF6F-08BB-2E58-E695-2E24F6F5DD34}"/>
              </a:ext>
            </a:extLst>
          </p:cNvPr>
          <p:cNvSpPr txBox="1"/>
          <p:nvPr/>
        </p:nvSpPr>
        <p:spPr>
          <a:xfrm>
            <a:off x="2218159" y="5856372"/>
            <a:ext cx="2289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8-nearest-neighbors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0D0C2D-7359-35AF-F1DA-72C3086F6655}"/>
              </a:ext>
            </a:extLst>
          </p:cNvPr>
          <p:cNvSpPr txBox="1"/>
          <p:nvPr/>
        </p:nvSpPr>
        <p:spPr>
          <a:xfrm>
            <a:off x="7203845" y="5865228"/>
            <a:ext cx="2419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15-nearest-neighbors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1AEB28-E0ED-5D7C-B96A-4729E57D591E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Input Graphs</a:t>
            </a:r>
          </a:p>
        </p:txBody>
      </p:sp>
    </p:spTree>
    <p:extLst>
      <p:ext uri="{BB962C8B-B14F-4D97-AF65-F5344CB8AC3E}">
        <p14:creationId xmlns:p14="http://schemas.microsoft.com/office/powerpoint/2010/main" val="36297774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6FCB807-099E-AF15-E726-5729BE823EE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E13D0B72-5557-A2E9-5E1C-BAD3DD543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99" y="1036867"/>
            <a:ext cx="8940802" cy="534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431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6FCB807-099E-AF15-E726-5729BE823EE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E13D0B72-5557-A2E9-5E1C-BAD3DD543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99" y="1036867"/>
            <a:ext cx="8940802" cy="53430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D5FB9C-6C20-0059-6EDC-82C7BF8AA57F}"/>
              </a:ext>
            </a:extLst>
          </p:cNvPr>
          <p:cNvSpPr/>
          <p:nvPr/>
        </p:nvSpPr>
        <p:spPr>
          <a:xfrm>
            <a:off x="1422398" y="714370"/>
            <a:ext cx="9194801" cy="58662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84D419-4F42-81BA-4BF4-9C34DA6E6898}"/>
              </a:ext>
            </a:extLst>
          </p:cNvPr>
          <p:cNvSpPr/>
          <p:nvPr/>
        </p:nvSpPr>
        <p:spPr>
          <a:xfrm>
            <a:off x="920748" y="4762501"/>
            <a:ext cx="6388100" cy="15214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5D19CC-83F0-33E2-3758-94D455352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98" y="4921981"/>
            <a:ext cx="6057900" cy="11811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2B3F61B-D920-78E7-E6F8-2BB61A2C4571}"/>
              </a:ext>
            </a:extLst>
          </p:cNvPr>
          <p:cNvSpPr/>
          <p:nvPr/>
        </p:nvSpPr>
        <p:spPr>
          <a:xfrm>
            <a:off x="1168401" y="4284394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616CDC-B1A2-3A62-C9B6-2745C96725B0}"/>
              </a:ext>
            </a:extLst>
          </p:cNvPr>
          <p:cNvSpPr txBox="1"/>
          <p:nvPr/>
        </p:nvSpPr>
        <p:spPr>
          <a:xfrm>
            <a:off x="1168401" y="4271952"/>
            <a:ext cx="17614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Input feature: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09A8D0-0590-13E9-C71C-3C63B272FAD9}"/>
              </a:ext>
            </a:extLst>
          </p:cNvPr>
          <p:cNvSpPr txBox="1"/>
          <p:nvPr/>
        </p:nvSpPr>
        <p:spPr>
          <a:xfrm>
            <a:off x="7618960" y="5858298"/>
            <a:ext cx="2434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pre-stack BP metric</a:t>
            </a:r>
          </a:p>
        </p:txBody>
      </p:sp>
    </p:spTree>
    <p:extLst>
      <p:ext uri="{BB962C8B-B14F-4D97-AF65-F5344CB8AC3E}">
        <p14:creationId xmlns:p14="http://schemas.microsoft.com/office/powerpoint/2010/main" val="19794621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6FCB807-099E-AF15-E726-5729BE823EE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E13D0B72-5557-A2E9-5E1C-BAD3DD543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99" y="1036867"/>
            <a:ext cx="8940802" cy="53430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D5FB9C-6C20-0059-6EDC-82C7BF8AA57F}"/>
              </a:ext>
            </a:extLst>
          </p:cNvPr>
          <p:cNvSpPr/>
          <p:nvPr/>
        </p:nvSpPr>
        <p:spPr>
          <a:xfrm>
            <a:off x="1422398" y="714370"/>
            <a:ext cx="9194801" cy="58662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338417-9B61-CAB5-263E-62D8A08A163D}"/>
              </a:ext>
            </a:extLst>
          </p:cNvPr>
          <p:cNvSpPr/>
          <p:nvPr/>
        </p:nvSpPr>
        <p:spPr>
          <a:xfrm>
            <a:off x="1057274" y="1184276"/>
            <a:ext cx="6106624" cy="257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C3EEADC-D263-AA68-F5FC-36FA65B4540C}"/>
              </a:ext>
            </a:extLst>
          </p:cNvPr>
          <p:cNvSpPr/>
          <p:nvPr/>
        </p:nvSpPr>
        <p:spPr>
          <a:xfrm>
            <a:off x="965201" y="1221809"/>
            <a:ext cx="6362700" cy="23178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3774850-A5E2-ED10-FB6E-EFE312B8A0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1" t="22161" r="66051" b="70124"/>
          <a:stretch/>
        </p:blipFill>
        <p:spPr>
          <a:xfrm>
            <a:off x="1422397" y="1868292"/>
            <a:ext cx="787401" cy="4121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3E1A5E-EC15-FEDB-176C-EDAC6E5F9D29}"/>
              </a:ext>
            </a:extLst>
          </p:cNvPr>
          <p:cNvSpPr txBox="1"/>
          <p:nvPr/>
        </p:nvSpPr>
        <p:spPr>
          <a:xfrm>
            <a:off x="1168399" y="1224397"/>
            <a:ext cx="30118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Cartesian Product graph: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C9402-C812-D4F4-6760-4E048E887A87}"/>
              </a:ext>
            </a:extLst>
          </p:cNvPr>
          <p:cNvSpPr txBox="1"/>
          <p:nvPr/>
        </p:nvSpPr>
        <p:spPr>
          <a:xfrm>
            <a:off x="2334003" y="1894247"/>
            <a:ext cx="2304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Nodes: all pairs of (</a:t>
            </a:r>
            <a:r>
              <a:rPr lang="en-US" b="1" dirty="0" err="1"/>
              <a:t>s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AFF10-072C-511E-65F4-D45A9FD91F9B}"/>
              </a:ext>
            </a:extLst>
          </p:cNvPr>
          <p:cNvSpPr txBox="1"/>
          <p:nvPr/>
        </p:nvSpPr>
        <p:spPr>
          <a:xfrm>
            <a:off x="1433755" y="2479530"/>
            <a:ext cx="79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Edges: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EDFF3-60B7-EAE4-90CE-7ABF60FF8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798" y="2389219"/>
            <a:ext cx="4954100" cy="104166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5E82A01-4752-B334-71BB-C556E8E6D589}"/>
              </a:ext>
            </a:extLst>
          </p:cNvPr>
          <p:cNvSpPr/>
          <p:nvPr/>
        </p:nvSpPr>
        <p:spPr>
          <a:xfrm>
            <a:off x="6912524" y="3076937"/>
            <a:ext cx="120650" cy="218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359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6FCB807-099E-AF15-E726-5729BE823EE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338417-9B61-CAB5-263E-62D8A08A163D}"/>
              </a:ext>
            </a:extLst>
          </p:cNvPr>
          <p:cNvSpPr/>
          <p:nvPr/>
        </p:nvSpPr>
        <p:spPr>
          <a:xfrm>
            <a:off x="1057274" y="1184276"/>
            <a:ext cx="6106624" cy="257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C3EEADC-D263-AA68-F5FC-36FA65B4540C}"/>
              </a:ext>
            </a:extLst>
          </p:cNvPr>
          <p:cNvSpPr/>
          <p:nvPr/>
        </p:nvSpPr>
        <p:spPr>
          <a:xfrm>
            <a:off x="965201" y="1221809"/>
            <a:ext cx="6362700" cy="23178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3774850-A5E2-ED10-FB6E-EFE312B8A0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1" t="22161" r="66051" b="70124"/>
          <a:stretch/>
        </p:blipFill>
        <p:spPr>
          <a:xfrm>
            <a:off x="1422397" y="1868292"/>
            <a:ext cx="787401" cy="4121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3E1A5E-EC15-FEDB-176C-EDAC6E5F9D29}"/>
              </a:ext>
            </a:extLst>
          </p:cNvPr>
          <p:cNvSpPr txBox="1"/>
          <p:nvPr/>
        </p:nvSpPr>
        <p:spPr>
          <a:xfrm>
            <a:off x="1168399" y="1224397"/>
            <a:ext cx="30118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Cartesian Product graph: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C9402-C812-D4F4-6760-4E048E887A87}"/>
              </a:ext>
            </a:extLst>
          </p:cNvPr>
          <p:cNvSpPr txBox="1"/>
          <p:nvPr/>
        </p:nvSpPr>
        <p:spPr>
          <a:xfrm>
            <a:off x="2334003" y="1894247"/>
            <a:ext cx="2304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Nodes: all pairs of (</a:t>
            </a:r>
            <a:r>
              <a:rPr lang="en-US" b="1" dirty="0" err="1"/>
              <a:t>s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dirty="0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AFF10-072C-511E-65F4-D45A9FD91F9B}"/>
              </a:ext>
            </a:extLst>
          </p:cNvPr>
          <p:cNvSpPr txBox="1"/>
          <p:nvPr/>
        </p:nvSpPr>
        <p:spPr>
          <a:xfrm>
            <a:off x="1433755" y="2479530"/>
            <a:ext cx="79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Edges: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EDFF3-60B7-EAE4-90CE-7ABF60FF8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798" y="2389219"/>
            <a:ext cx="4954100" cy="104166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5E82A01-4752-B334-71BB-C556E8E6D589}"/>
              </a:ext>
            </a:extLst>
          </p:cNvPr>
          <p:cNvSpPr/>
          <p:nvPr/>
        </p:nvSpPr>
        <p:spPr>
          <a:xfrm>
            <a:off x="6912524" y="3076937"/>
            <a:ext cx="120650" cy="218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8E5D40-1FBF-9FAC-FB4A-3085EDAD6A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814" b="27781"/>
          <a:stretch/>
        </p:blipFill>
        <p:spPr>
          <a:xfrm>
            <a:off x="965201" y="3969034"/>
            <a:ext cx="4609335" cy="22093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54C413-FD78-C84F-79F1-DD79A35E8083}"/>
              </a:ext>
            </a:extLst>
          </p:cNvPr>
          <p:cNvSpPr txBox="1"/>
          <p:nvPr/>
        </p:nvSpPr>
        <p:spPr>
          <a:xfrm>
            <a:off x="1578956" y="5918860"/>
            <a:ext cx="2290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Kadambari et al., 2021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91A441-509F-2E04-2B15-FE0AA5C62D77}"/>
              </a:ext>
            </a:extLst>
          </p:cNvPr>
          <p:cNvSpPr txBox="1"/>
          <p:nvPr/>
        </p:nvSpPr>
        <p:spPr>
          <a:xfrm>
            <a:off x="6849374" y="4837172"/>
            <a:ext cx="3978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</a:t>
            </a:r>
            <a:r>
              <a:rPr lang="en-US" dirty="0"/>
              <a:t>Cartesian product, Kronecker product, </a:t>
            </a:r>
          </a:p>
          <a:p>
            <a:r>
              <a:rPr lang="en-US" dirty="0"/>
              <a:t>Strong product, Lexicographic product…</a:t>
            </a:r>
          </a:p>
        </p:txBody>
      </p:sp>
    </p:spTree>
    <p:extLst>
      <p:ext uri="{BB962C8B-B14F-4D97-AF65-F5344CB8AC3E}">
        <p14:creationId xmlns:p14="http://schemas.microsoft.com/office/powerpoint/2010/main" val="18656288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7C6295-1C02-F071-E701-FD243A422C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590" b="6089"/>
          <a:stretch/>
        </p:blipFill>
        <p:spPr>
          <a:xfrm>
            <a:off x="1273629" y="844629"/>
            <a:ext cx="9260462" cy="583738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7AF4D8-A52F-C55F-A5BB-C9329CD55FC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Forward Map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F5B89CE-51C8-6409-54A2-4CD75EB492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056" b="33611"/>
          <a:stretch/>
        </p:blipFill>
        <p:spPr>
          <a:xfrm>
            <a:off x="2916780" y="3530591"/>
            <a:ext cx="2987080" cy="289552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53E1D13-9CEC-1818-E809-E76E5FC5B548}"/>
              </a:ext>
            </a:extLst>
          </p:cNvPr>
          <p:cNvSpPr/>
          <p:nvPr/>
        </p:nvSpPr>
        <p:spPr>
          <a:xfrm>
            <a:off x="7562020" y="993941"/>
            <a:ext cx="3120416" cy="5432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C15A79-B1D5-3249-F606-A8A1FAC960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86" t="3329" r="24590" b="32217"/>
          <a:stretch/>
        </p:blipFill>
        <p:spPr>
          <a:xfrm>
            <a:off x="7761017" y="1516537"/>
            <a:ext cx="2987080" cy="400635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5545DFC-EB48-D9E5-97F5-3EE396DE16D4}"/>
              </a:ext>
            </a:extLst>
          </p:cNvPr>
          <p:cNvSpPr/>
          <p:nvPr/>
        </p:nvSpPr>
        <p:spPr>
          <a:xfrm>
            <a:off x="7318828" y="5096395"/>
            <a:ext cx="526983" cy="121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219642-A9E7-D436-3C10-80C00F114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57" t="36256" r="49088" b="47632"/>
          <a:stretch/>
        </p:blipFill>
        <p:spPr>
          <a:xfrm>
            <a:off x="5905744" y="3058876"/>
            <a:ext cx="1738260" cy="100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17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A2E7DE8-2063-FCCE-3C77-8E9218B7625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Advantages of FFT representation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CE75B3-EE97-3897-6969-AA6CF7BB2B7B}"/>
              </a:ext>
            </a:extLst>
          </p:cNvPr>
          <p:cNvSpPr txBox="1"/>
          <p:nvPr/>
        </p:nvSpPr>
        <p:spPr>
          <a:xfrm>
            <a:off x="1043797" y="1380227"/>
            <a:ext cx="6641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Each coefficient,                              has some “global” knowledge of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13705-006A-E8D9-68FA-4A98009FA20E}"/>
              </a:ext>
            </a:extLst>
          </p:cNvPr>
          <p:cNvSpPr txBox="1"/>
          <p:nvPr/>
        </p:nvSpPr>
        <p:spPr>
          <a:xfrm>
            <a:off x="1043797" y="2132702"/>
            <a:ext cx="9145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Most real world signals are “bandlimited” – so                  coefficients control most of variance  </a:t>
            </a:r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477D369-0842-DED3-94F9-2FA7E77E1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120" y="1446410"/>
            <a:ext cx="12763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CEBACE08-BF01-736E-D66C-40B73EEC2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727" y="2206051"/>
            <a:ext cx="6858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542B1F-CBAE-3923-8585-6F0F550CE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942" y="1538383"/>
            <a:ext cx="1333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181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F70F537-D437-554F-8D66-B1769257192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Results on Synthetic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641598-4B13-7720-A450-BD1BCE3B9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847709"/>
            <a:ext cx="6731000" cy="56843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8B1331-C172-3BCB-CB9D-8C88F63894FA}"/>
              </a:ext>
            </a:extLst>
          </p:cNvPr>
          <p:cNvSpPr txBox="1"/>
          <p:nvPr/>
        </p:nvSpPr>
        <p:spPr>
          <a:xfrm>
            <a:off x="682469" y="1816100"/>
            <a:ext cx="36228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Simulated many realizations</a:t>
            </a:r>
          </a:p>
          <a:p>
            <a:r>
              <a:rPr lang="en-US" dirty="0"/>
              <a:t>of pick data for sources (and different sets of stations)</a:t>
            </a:r>
          </a:p>
          <a:p>
            <a:r>
              <a:rPr lang="en-US" dirty="0"/>
              <a:t>over large spatial aperture,</a:t>
            </a:r>
          </a:p>
          <a:p>
            <a:r>
              <a:rPr lang="en-US" dirty="0"/>
              <a:t>with high levels of noise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7BD8BA-CD47-AF77-E105-7F9814E9CEAE}"/>
              </a:ext>
            </a:extLst>
          </p:cNvPr>
          <p:cNvSpPr txBox="1"/>
          <p:nvPr/>
        </p:nvSpPr>
        <p:spPr>
          <a:xfrm>
            <a:off x="682469" y="4197171"/>
            <a:ext cx="32908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GNN predicted source locations</a:t>
            </a:r>
          </a:p>
          <a:p>
            <a:r>
              <a:rPr lang="en-US" dirty="0"/>
              <a:t>Improve upon locations obtained</a:t>
            </a:r>
          </a:p>
          <a:p>
            <a:r>
              <a:rPr lang="en-US" dirty="0"/>
              <a:t>with traditional inversion</a:t>
            </a:r>
          </a:p>
        </p:txBody>
      </p:sp>
    </p:spTree>
    <p:extLst>
      <p:ext uri="{BB962C8B-B14F-4D97-AF65-F5344CB8AC3E}">
        <p14:creationId xmlns:p14="http://schemas.microsoft.com/office/powerpoint/2010/main" val="34188935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0D063C8A-9CAC-06BD-B0E3-5833D0271B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"/>
          <a:stretch/>
        </p:blipFill>
        <p:spPr>
          <a:xfrm>
            <a:off x="180831" y="871794"/>
            <a:ext cx="5294954" cy="4081354"/>
          </a:xfrm>
          <a:prstGeom prst="rect">
            <a:avLst/>
          </a:prstGeom>
        </p:spPr>
      </p:pic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EE66411F-FDA5-4DAE-08B8-3CC7183F5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"/>
          <a:stretch/>
        </p:blipFill>
        <p:spPr>
          <a:xfrm>
            <a:off x="6743698" y="1245597"/>
            <a:ext cx="5294954" cy="426705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60CA067-32BA-5F54-1FA7-CF140EE0542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Magnitude Problem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141C6D-C813-E94B-54EB-E5C712AC1AEA}"/>
              </a:ext>
            </a:extLst>
          </p:cNvPr>
          <p:cNvCxnSpPr>
            <a:cxnSpLocks/>
          </p:cNvCxnSpPr>
          <p:nvPr/>
        </p:nvCxnSpPr>
        <p:spPr>
          <a:xfrm>
            <a:off x="5210163" y="3267076"/>
            <a:ext cx="1490671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30292EE-4B05-9C99-9DA5-A4693251A8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333" b="32275"/>
          <a:stretch/>
        </p:blipFill>
        <p:spPr>
          <a:xfrm>
            <a:off x="3894724" y="3945529"/>
            <a:ext cx="3236322" cy="284704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2142D73-A410-8CF2-848B-E43B00462BFA}"/>
              </a:ext>
            </a:extLst>
          </p:cNvPr>
          <p:cNvSpPr txBox="1"/>
          <p:nvPr/>
        </p:nvSpPr>
        <p:spPr>
          <a:xfrm>
            <a:off x="5343222" y="2755223"/>
            <a:ext cx="12614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Inversion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E33D61-EBE2-32C5-A3F6-1B390E986F4D}"/>
              </a:ext>
            </a:extLst>
          </p:cNvPr>
          <p:cNvSpPr txBox="1"/>
          <p:nvPr/>
        </p:nvSpPr>
        <p:spPr>
          <a:xfrm>
            <a:off x="8179966" y="1274173"/>
            <a:ext cx="3164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Maximum likelihood magnitude</a:t>
            </a:r>
          </a:p>
        </p:txBody>
      </p:sp>
    </p:spTree>
    <p:extLst>
      <p:ext uri="{BB962C8B-B14F-4D97-AF65-F5344CB8AC3E}">
        <p14:creationId xmlns:p14="http://schemas.microsoft.com/office/powerpoint/2010/main" val="18875421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0D063C8A-9CAC-06BD-B0E3-5833D0271B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"/>
          <a:stretch/>
        </p:blipFill>
        <p:spPr>
          <a:xfrm>
            <a:off x="180831" y="871794"/>
            <a:ext cx="5294954" cy="40813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296AA7-66B4-EBC9-F719-0DA19EEA0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333" b="32275"/>
          <a:stretch/>
        </p:blipFill>
        <p:spPr>
          <a:xfrm>
            <a:off x="3894724" y="3945529"/>
            <a:ext cx="3236322" cy="2847049"/>
          </a:xfrm>
          <a:prstGeom prst="rect">
            <a:avLst/>
          </a:prstGeom>
        </p:spPr>
      </p:pic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EE66411F-FDA5-4DAE-08B8-3CC7183F5C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"/>
          <a:stretch/>
        </p:blipFill>
        <p:spPr>
          <a:xfrm>
            <a:off x="6743698" y="1245597"/>
            <a:ext cx="5294954" cy="426705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60CA067-32BA-5F54-1FA7-CF140EE0542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Magnitude Problem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141C6D-C813-E94B-54EB-E5C712AC1AEA}"/>
              </a:ext>
            </a:extLst>
          </p:cNvPr>
          <p:cNvCxnSpPr>
            <a:cxnSpLocks/>
          </p:cNvCxnSpPr>
          <p:nvPr/>
        </p:nvCxnSpPr>
        <p:spPr>
          <a:xfrm>
            <a:off x="5210163" y="3267076"/>
            <a:ext cx="1490671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2142D73-A410-8CF2-848B-E43B00462BFA}"/>
              </a:ext>
            </a:extLst>
          </p:cNvPr>
          <p:cNvSpPr txBox="1"/>
          <p:nvPr/>
        </p:nvSpPr>
        <p:spPr>
          <a:xfrm>
            <a:off x="5343222" y="2755223"/>
            <a:ext cx="12614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Inversion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E33D61-EBE2-32C5-A3F6-1B390E986F4D}"/>
              </a:ext>
            </a:extLst>
          </p:cNvPr>
          <p:cNvSpPr txBox="1"/>
          <p:nvPr/>
        </p:nvSpPr>
        <p:spPr>
          <a:xfrm>
            <a:off x="8179966" y="1274173"/>
            <a:ext cx="3164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Maximum likelihood magnitude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620524-1C78-32F1-2223-74205479F986}"/>
              </a:ext>
            </a:extLst>
          </p:cNvPr>
          <p:cNvSpPr/>
          <p:nvPr/>
        </p:nvSpPr>
        <p:spPr>
          <a:xfrm>
            <a:off x="153349" y="863600"/>
            <a:ext cx="11885304" cy="57531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9210B8-80CF-37A4-7649-716B81FA00B9}"/>
              </a:ext>
            </a:extLst>
          </p:cNvPr>
          <p:cNvSpPr/>
          <p:nvPr/>
        </p:nvSpPr>
        <p:spPr>
          <a:xfrm>
            <a:off x="367645" y="4238811"/>
            <a:ext cx="7089932" cy="10555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485FF-C8A3-2B79-CCE8-C04E911C337E}"/>
              </a:ext>
            </a:extLst>
          </p:cNvPr>
          <p:cNvSpPr txBox="1"/>
          <p:nvPr/>
        </p:nvSpPr>
        <p:spPr>
          <a:xfrm>
            <a:off x="777208" y="3728005"/>
            <a:ext cx="54456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Invert local magnitude scale for M, per station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032F187-2263-5951-8F9D-4490D914B5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625" y="4484883"/>
            <a:ext cx="6229158" cy="6388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5B79DEE-A17F-69DE-F548-3EE3C99F95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629" y="5418223"/>
            <a:ext cx="2414768" cy="89733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1CAC9E-223B-1D77-CC1A-194447B4E7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20" t="2955" r="23934" b="79993"/>
          <a:stretch/>
        </p:blipFill>
        <p:spPr>
          <a:xfrm>
            <a:off x="3697954" y="5430540"/>
            <a:ext cx="2071246" cy="35273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394D57-6F61-5E20-C1C5-247676076E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014" t="53780" r="44674" b="30706"/>
          <a:stretch/>
        </p:blipFill>
        <p:spPr>
          <a:xfrm>
            <a:off x="3697954" y="5932502"/>
            <a:ext cx="1429630" cy="3209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5B21C83-6343-DFE2-685F-7DE7800A688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264" t="-291" r="30655" b="81917"/>
          <a:stretch/>
        </p:blipFill>
        <p:spPr>
          <a:xfrm>
            <a:off x="5039449" y="5873342"/>
            <a:ext cx="878751" cy="38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6703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228B6A2-1D10-4BF7-A5B7-5ADA8942E1B8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Input Graphs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1436ED-F624-FAE3-B52D-8BC11BD5DB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47" r="52569"/>
          <a:stretch/>
        </p:blipFill>
        <p:spPr>
          <a:xfrm>
            <a:off x="1408258" y="1312233"/>
            <a:ext cx="3926890" cy="45553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0746A5-FFCB-0430-7EDB-C6786F58B16B}"/>
              </a:ext>
            </a:extLst>
          </p:cNvPr>
          <p:cNvSpPr txBox="1"/>
          <p:nvPr/>
        </p:nvSpPr>
        <p:spPr>
          <a:xfrm>
            <a:off x="1408258" y="923334"/>
            <a:ext cx="1619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Station Graph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2E8E91-D630-D0C1-F867-CDD70FB45085}"/>
              </a:ext>
            </a:extLst>
          </p:cNvPr>
          <p:cNvSpPr txBox="1"/>
          <p:nvPr/>
        </p:nvSpPr>
        <p:spPr>
          <a:xfrm>
            <a:off x="6303164" y="1256957"/>
            <a:ext cx="2022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Magnitude Graph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266202-8A47-13F0-CA4E-F6C1F1152CB0}"/>
              </a:ext>
            </a:extLst>
          </p:cNvPr>
          <p:cNvSpPr txBox="1"/>
          <p:nvPr/>
        </p:nvSpPr>
        <p:spPr>
          <a:xfrm>
            <a:off x="2218159" y="5856372"/>
            <a:ext cx="2289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8-nearest-neighbors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79B40B-BF1B-BC70-03B8-894421B35417}"/>
              </a:ext>
            </a:extLst>
          </p:cNvPr>
          <p:cNvSpPr txBox="1"/>
          <p:nvPr/>
        </p:nvSpPr>
        <p:spPr>
          <a:xfrm>
            <a:off x="6917837" y="5656317"/>
            <a:ext cx="2419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10-nearest-neighbors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ADB96C-E422-F7B8-2F51-3768B2284DD8}"/>
              </a:ext>
            </a:extLst>
          </p:cNvPr>
          <p:cNvSpPr/>
          <p:nvPr/>
        </p:nvSpPr>
        <p:spPr>
          <a:xfrm>
            <a:off x="5930901" y="2948762"/>
            <a:ext cx="4711700" cy="8133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EE1409-D567-680C-A135-C6448F5A2016}"/>
              </a:ext>
            </a:extLst>
          </p:cNvPr>
          <p:cNvCxnSpPr/>
          <p:nvPr/>
        </p:nvCxnSpPr>
        <p:spPr>
          <a:xfrm>
            <a:off x="6714968" y="2948762"/>
            <a:ext cx="0" cy="813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C0EE8E-5229-0B91-3339-334812964585}"/>
              </a:ext>
            </a:extLst>
          </p:cNvPr>
          <p:cNvCxnSpPr/>
          <p:nvPr/>
        </p:nvCxnSpPr>
        <p:spPr>
          <a:xfrm>
            <a:off x="7508718" y="2948761"/>
            <a:ext cx="0" cy="813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B773AF-95D6-4282-4389-23E6D52C44E7}"/>
              </a:ext>
            </a:extLst>
          </p:cNvPr>
          <p:cNvCxnSpPr/>
          <p:nvPr/>
        </p:nvCxnSpPr>
        <p:spPr>
          <a:xfrm>
            <a:off x="8302468" y="2936619"/>
            <a:ext cx="0" cy="813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F4D313-4210-F0A1-5571-08DF4D2BDD7A}"/>
              </a:ext>
            </a:extLst>
          </p:cNvPr>
          <p:cNvCxnSpPr/>
          <p:nvPr/>
        </p:nvCxnSpPr>
        <p:spPr>
          <a:xfrm>
            <a:off x="9096218" y="2961462"/>
            <a:ext cx="0" cy="813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34EEA17-188D-6639-6FA1-BB7162F0E214}"/>
              </a:ext>
            </a:extLst>
          </p:cNvPr>
          <p:cNvCxnSpPr/>
          <p:nvPr/>
        </p:nvCxnSpPr>
        <p:spPr>
          <a:xfrm>
            <a:off x="9889968" y="2948761"/>
            <a:ext cx="0" cy="813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Block Arc 16">
            <a:extLst>
              <a:ext uri="{FF2B5EF4-FFF2-40B4-BE49-F238E27FC236}">
                <a16:creationId xmlns:a16="http://schemas.microsoft.com/office/drawing/2014/main" id="{E56C3F3D-AA48-C826-1083-C71D1D1601ED}"/>
              </a:ext>
            </a:extLst>
          </p:cNvPr>
          <p:cNvSpPr/>
          <p:nvPr/>
        </p:nvSpPr>
        <p:spPr>
          <a:xfrm>
            <a:off x="7744654" y="2637595"/>
            <a:ext cx="876300" cy="596931"/>
          </a:xfrm>
          <a:prstGeom prst="blockArc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79DFB4E1-0037-BF7D-6B0F-1658D844835F}"/>
              </a:ext>
            </a:extLst>
          </p:cNvPr>
          <p:cNvSpPr/>
          <p:nvPr/>
        </p:nvSpPr>
        <p:spPr>
          <a:xfrm>
            <a:off x="7708324" y="2523791"/>
            <a:ext cx="1646939" cy="813359"/>
          </a:xfrm>
          <a:prstGeom prst="blockArc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9BD5E840-F9DB-8874-22FB-5E826D5E9472}"/>
              </a:ext>
            </a:extLst>
          </p:cNvPr>
          <p:cNvSpPr/>
          <p:nvPr/>
        </p:nvSpPr>
        <p:spPr>
          <a:xfrm>
            <a:off x="7671894" y="2444238"/>
            <a:ext cx="2553115" cy="984762"/>
          </a:xfrm>
          <a:prstGeom prst="blockArc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B81CF593-BBC2-95CA-6123-AEB3A0757F72}"/>
              </a:ext>
            </a:extLst>
          </p:cNvPr>
          <p:cNvSpPr/>
          <p:nvPr/>
        </p:nvSpPr>
        <p:spPr>
          <a:xfrm>
            <a:off x="7008576" y="2637595"/>
            <a:ext cx="876300" cy="596931"/>
          </a:xfrm>
          <a:prstGeom prst="blockArc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1978D228-A2FD-97B7-FCD1-1A6FBB4C01E6}"/>
              </a:ext>
            </a:extLst>
          </p:cNvPr>
          <p:cNvSpPr/>
          <p:nvPr/>
        </p:nvSpPr>
        <p:spPr>
          <a:xfrm>
            <a:off x="6224022" y="2523791"/>
            <a:ext cx="1646939" cy="813359"/>
          </a:xfrm>
          <a:prstGeom prst="blockArc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B81A72-6993-318F-FB74-CC05508A87EF}"/>
              </a:ext>
            </a:extLst>
          </p:cNvPr>
          <p:cNvSpPr txBox="1"/>
          <p:nvPr/>
        </p:nvSpPr>
        <p:spPr>
          <a:xfrm>
            <a:off x="6134740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F65907-AA8F-E84C-C5D6-E5436AD240D2}"/>
              </a:ext>
            </a:extLst>
          </p:cNvPr>
          <p:cNvSpPr txBox="1"/>
          <p:nvPr/>
        </p:nvSpPr>
        <p:spPr>
          <a:xfrm>
            <a:off x="6917837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9BD52D-3CC1-5419-AAAE-75AF6BBBE718}"/>
              </a:ext>
            </a:extLst>
          </p:cNvPr>
          <p:cNvSpPr txBox="1"/>
          <p:nvPr/>
        </p:nvSpPr>
        <p:spPr>
          <a:xfrm>
            <a:off x="7700934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5E0595D-2550-4DE0-F6B2-85135DCE0E18}"/>
              </a:ext>
            </a:extLst>
          </p:cNvPr>
          <p:cNvSpPr txBox="1"/>
          <p:nvPr/>
        </p:nvSpPr>
        <p:spPr>
          <a:xfrm>
            <a:off x="8484031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26CB6EB-AE0B-F0FB-9313-1122FA5671AD}"/>
              </a:ext>
            </a:extLst>
          </p:cNvPr>
          <p:cNvSpPr txBox="1"/>
          <p:nvPr/>
        </p:nvSpPr>
        <p:spPr>
          <a:xfrm>
            <a:off x="9267128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93BF76-6F3D-7678-91F9-093248F0222A}"/>
              </a:ext>
            </a:extLst>
          </p:cNvPr>
          <p:cNvSpPr txBox="1"/>
          <p:nvPr/>
        </p:nvSpPr>
        <p:spPr>
          <a:xfrm>
            <a:off x="10050227" y="318710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baseline="-25000" dirty="0"/>
              <a:t>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E02196-73B3-68E5-774A-37DC1D902C8E}"/>
              </a:ext>
            </a:extLst>
          </p:cNvPr>
          <p:cNvSpPr txBox="1"/>
          <p:nvPr/>
        </p:nvSpPr>
        <p:spPr>
          <a:xfrm>
            <a:off x="6010465" y="3959377"/>
            <a:ext cx="3240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M: -3 to 7, with 0.1 M increment</a:t>
            </a:r>
          </a:p>
        </p:txBody>
      </p:sp>
    </p:spTree>
    <p:extLst>
      <p:ext uri="{BB962C8B-B14F-4D97-AF65-F5344CB8AC3E}">
        <p14:creationId xmlns:p14="http://schemas.microsoft.com/office/powerpoint/2010/main" val="1731163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D58205-DA03-7FD7-79D5-485D21D2BB4D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4F30AD3-4B4E-E3FC-8E40-E2344AEA2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33" y="1028700"/>
            <a:ext cx="8968134" cy="53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514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D58205-DA03-7FD7-79D5-485D21D2BB4D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Architecture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4F30AD3-4B4E-E3FC-8E40-E2344AEA2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33" y="1028700"/>
            <a:ext cx="8968134" cy="5359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654639-FDE6-A02A-CAA1-5755A97F1260}"/>
              </a:ext>
            </a:extLst>
          </p:cNvPr>
          <p:cNvSpPr/>
          <p:nvPr/>
        </p:nvSpPr>
        <p:spPr>
          <a:xfrm>
            <a:off x="1422398" y="714370"/>
            <a:ext cx="9194801" cy="58662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D982D8-BF02-7822-CA1E-3B8723C9E811}"/>
              </a:ext>
            </a:extLst>
          </p:cNvPr>
          <p:cNvSpPr/>
          <p:nvPr/>
        </p:nvSpPr>
        <p:spPr>
          <a:xfrm>
            <a:off x="857252" y="4762501"/>
            <a:ext cx="6632572" cy="15214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660B8D-8D44-8649-9F19-716B4729117B}"/>
              </a:ext>
            </a:extLst>
          </p:cNvPr>
          <p:cNvSpPr/>
          <p:nvPr/>
        </p:nvSpPr>
        <p:spPr>
          <a:xfrm>
            <a:off x="1168401" y="4284394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DCA48F-686B-3379-D5E9-147EFFD6806D}"/>
              </a:ext>
            </a:extLst>
          </p:cNvPr>
          <p:cNvSpPr txBox="1"/>
          <p:nvPr/>
        </p:nvSpPr>
        <p:spPr>
          <a:xfrm>
            <a:off x="1168401" y="4271952"/>
            <a:ext cx="17614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Input feature: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20405A-38CD-C16E-E613-B984DC129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48" y="4881235"/>
            <a:ext cx="6511924" cy="115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802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F70F537-D437-554F-8D66-B17692571920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Results on Synthetic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8B1331-C172-3BCB-CB9D-8C88F63894FA}"/>
              </a:ext>
            </a:extLst>
          </p:cNvPr>
          <p:cNvSpPr txBox="1"/>
          <p:nvPr/>
        </p:nvSpPr>
        <p:spPr>
          <a:xfrm>
            <a:off x="682469" y="1816100"/>
            <a:ext cx="36228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Simulated many realizations</a:t>
            </a:r>
          </a:p>
          <a:p>
            <a:r>
              <a:rPr lang="en-US" dirty="0"/>
              <a:t>of pick data for sources (and different sets of stations)</a:t>
            </a:r>
          </a:p>
          <a:p>
            <a:r>
              <a:rPr lang="en-US" dirty="0"/>
              <a:t>over large spatial aperture,</a:t>
            </a:r>
          </a:p>
          <a:p>
            <a:r>
              <a:rPr lang="en-US" dirty="0"/>
              <a:t>with high levels of noise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7BD8BA-CD47-AF77-E105-7F9814E9CEAE}"/>
              </a:ext>
            </a:extLst>
          </p:cNvPr>
          <p:cNvSpPr txBox="1"/>
          <p:nvPr/>
        </p:nvSpPr>
        <p:spPr>
          <a:xfrm>
            <a:off x="682469" y="4197171"/>
            <a:ext cx="3552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GNN predicted source magnitudes</a:t>
            </a:r>
          </a:p>
          <a:p>
            <a:r>
              <a:rPr lang="en-US" dirty="0"/>
              <a:t>Improve upon magnitudes obtained</a:t>
            </a:r>
          </a:p>
          <a:p>
            <a:r>
              <a:rPr lang="en-US" dirty="0"/>
              <a:t>with traditional inversion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A95218-92C8-D930-279E-E80060D7FA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4" r="3346"/>
          <a:stretch/>
        </p:blipFill>
        <p:spPr>
          <a:xfrm>
            <a:off x="4235429" y="2057398"/>
            <a:ext cx="7557294" cy="326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4951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1A705FE-C386-C5C4-7E9E-975FBFF98C8F}"/>
              </a:ext>
            </a:extLst>
          </p:cNvPr>
          <p:cNvSpPr/>
          <p:nvPr/>
        </p:nvSpPr>
        <p:spPr>
          <a:xfrm>
            <a:off x="450975" y="5522960"/>
            <a:ext cx="4699696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94FD16D-0B65-3190-BED7-937771CAB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92" y="5567906"/>
            <a:ext cx="4614206" cy="81684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A63BBB-9CE4-D096-E58C-DEBBFE409666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 general inverse approach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D696754-2379-C9BC-ACAE-BC7798DC7E0A}"/>
              </a:ext>
            </a:extLst>
          </p:cNvPr>
          <p:cNvSpPr/>
          <p:nvPr/>
        </p:nvSpPr>
        <p:spPr>
          <a:xfrm>
            <a:off x="952742" y="4562046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D1EF82-BB9D-EE9E-CD8A-0AF50B5540D7}"/>
              </a:ext>
            </a:extLst>
          </p:cNvPr>
          <p:cNvSpPr txBox="1"/>
          <p:nvPr/>
        </p:nvSpPr>
        <p:spPr>
          <a:xfrm>
            <a:off x="450975" y="5089782"/>
            <a:ext cx="36799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magnitude</a:t>
            </a:r>
            <a:r>
              <a:rPr lang="en-US" sz="2200" dirty="0"/>
              <a:t>):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ACA58F5-ECE5-04FD-5013-F2C4582AAE26}"/>
              </a:ext>
            </a:extLst>
          </p:cNvPr>
          <p:cNvSpPr/>
          <p:nvPr/>
        </p:nvSpPr>
        <p:spPr>
          <a:xfrm>
            <a:off x="437056" y="3938873"/>
            <a:ext cx="4526468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4353640-B0DF-0C1C-12C3-3C6060653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92" y="3985558"/>
            <a:ext cx="4292496" cy="83690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E5E1A16-2FBA-BC7A-BE7A-2E05020D0B93}"/>
              </a:ext>
            </a:extLst>
          </p:cNvPr>
          <p:cNvSpPr txBox="1"/>
          <p:nvPr/>
        </p:nvSpPr>
        <p:spPr>
          <a:xfrm>
            <a:off x="450975" y="3484643"/>
            <a:ext cx="3411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location</a:t>
            </a:r>
            <a:r>
              <a:rPr lang="en-US" sz="2200" dirty="0"/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17991436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A63BBB-9CE4-D096-E58C-DEBBFE409666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 general inverse approach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355302-7487-69AC-0D3D-E21C6B527860}"/>
              </a:ext>
            </a:extLst>
          </p:cNvPr>
          <p:cNvSpPr/>
          <p:nvPr/>
        </p:nvSpPr>
        <p:spPr>
          <a:xfrm>
            <a:off x="796783" y="2171944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8CB50942-0294-E6B1-6AB7-C6F312032E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7"/>
          <a:stretch/>
        </p:blipFill>
        <p:spPr>
          <a:xfrm>
            <a:off x="708963" y="1147169"/>
            <a:ext cx="6384666" cy="200019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30969ED-0522-3AB2-C679-B2047234B92A}"/>
              </a:ext>
            </a:extLst>
          </p:cNvPr>
          <p:cNvSpPr/>
          <p:nvPr/>
        </p:nvSpPr>
        <p:spPr>
          <a:xfrm>
            <a:off x="1080731" y="1364938"/>
            <a:ext cx="655608" cy="448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AE7342-8390-5902-52A9-D48906D4ACF1}"/>
              </a:ext>
            </a:extLst>
          </p:cNvPr>
          <p:cNvSpPr/>
          <p:nvPr/>
        </p:nvSpPr>
        <p:spPr>
          <a:xfrm>
            <a:off x="796783" y="2648359"/>
            <a:ext cx="1241480" cy="448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429331-F779-444E-5F4E-4218114B859B}"/>
              </a:ext>
            </a:extLst>
          </p:cNvPr>
          <p:cNvSpPr txBox="1"/>
          <p:nvPr/>
        </p:nvSpPr>
        <p:spPr>
          <a:xfrm>
            <a:off x="556428" y="1252032"/>
            <a:ext cx="157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Observed Data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15C5E4-4E44-A5DD-FF98-D523F42F20A3}"/>
              </a:ext>
            </a:extLst>
          </p:cNvPr>
          <p:cNvSpPr txBox="1"/>
          <p:nvPr/>
        </p:nvSpPr>
        <p:spPr>
          <a:xfrm>
            <a:off x="556427" y="2699459"/>
            <a:ext cx="177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Theoretical Data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218F9FD-441A-49A4-98A2-FD871EB03997}"/>
              </a:ext>
            </a:extLst>
          </p:cNvPr>
          <p:cNvSpPr/>
          <p:nvPr/>
        </p:nvSpPr>
        <p:spPr>
          <a:xfrm>
            <a:off x="450975" y="5522960"/>
            <a:ext cx="4699696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211F7BB-D3F6-A74C-9780-525DAD14416F}"/>
              </a:ext>
            </a:extLst>
          </p:cNvPr>
          <p:cNvSpPr/>
          <p:nvPr/>
        </p:nvSpPr>
        <p:spPr>
          <a:xfrm>
            <a:off x="952742" y="4562046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5F8F92-3919-882F-209D-F086C5548896}"/>
              </a:ext>
            </a:extLst>
          </p:cNvPr>
          <p:cNvSpPr txBox="1"/>
          <p:nvPr/>
        </p:nvSpPr>
        <p:spPr>
          <a:xfrm>
            <a:off x="450975" y="5089782"/>
            <a:ext cx="39059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magnitude</a:t>
            </a:r>
            <a:r>
              <a:rPr lang="en-US" sz="2200" dirty="0"/>
              <a:t>):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5727D97-8C77-00CC-E2AC-DB52451B2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92" y="5567906"/>
            <a:ext cx="4614206" cy="81684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DE61416-72F0-6267-8CEE-1FAB7E051F04}"/>
              </a:ext>
            </a:extLst>
          </p:cNvPr>
          <p:cNvSpPr/>
          <p:nvPr/>
        </p:nvSpPr>
        <p:spPr>
          <a:xfrm>
            <a:off x="437056" y="3938873"/>
            <a:ext cx="4526468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29BF313-5BCD-6940-1855-FC3252DD8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92" y="3985558"/>
            <a:ext cx="4292496" cy="83690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99F45DC-5CAA-2F1F-F68A-BA96967A1BFB}"/>
              </a:ext>
            </a:extLst>
          </p:cNvPr>
          <p:cNvSpPr txBox="1"/>
          <p:nvPr/>
        </p:nvSpPr>
        <p:spPr>
          <a:xfrm>
            <a:off x="450975" y="3484643"/>
            <a:ext cx="33895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location</a:t>
            </a:r>
            <a:r>
              <a:rPr lang="en-US" sz="2200" dirty="0"/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26563254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A63BBB-9CE4-D096-E58C-DEBBFE409666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GNN: A general inverse approach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302712-3255-7A1A-1B4F-CDECAD28D916}"/>
              </a:ext>
            </a:extLst>
          </p:cNvPr>
          <p:cNvSpPr/>
          <p:nvPr/>
        </p:nvSpPr>
        <p:spPr>
          <a:xfrm>
            <a:off x="450975" y="5522960"/>
            <a:ext cx="4699696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90D240-195E-B9BD-FDBF-8C4E776B6BFA}"/>
              </a:ext>
            </a:extLst>
          </p:cNvPr>
          <p:cNvSpPr/>
          <p:nvPr/>
        </p:nvSpPr>
        <p:spPr>
          <a:xfrm>
            <a:off x="952742" y="4562046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32F7B8-D9E6-0A27-DD68-7F024C7C8C93}"/>
              </a:ext>
            </a:extLst>
          </p:cNvPr>
          <p:cNvSpPr txBox="1"/>
          <p:nvPr/>
        </p:nvSpPr>
        <p:spPr>
          <a:xfrm>
            <a:off x="450975" y="5089782"/>
            <a:ext cx="36799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magnitude</a:t>
            </a:r>
            <a:r>
              <a:rPr lang="en-US" sz="2200" dirty="0"/>
              <a:t>):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A5682A-8962-8231-359A-F8F67AB10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92" y="5567906"/>
            <a:ext cx="4614206" cy="8168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547D2-2F20-D30D-0251-1445351267EC}"/>
              </a:ext>
            </a:extLst>
          </p:cNvPr>
          <p:cNvSpPr/>
          <p:nvPr/>
        </p:nvSpPr>
        <p:spPr>
          <a:xfrm>
            <a:off x="437056" y="3938873"/>
            <a:ext cx="4526468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E62818-19C1-DA89-903F-390F5C9AD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92" y="3985558"/>
            <a:ext cx="4292496" cy="836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C1BD23-D5E6-0982-578A-D99C24122AFA}"/>
              </a:ext>
            </a:extLst>
          </p:cNvPr>
          <p:cNvSpPr txBox="1"/>
          <p:nvPr/>
        </p:nvSpPr>
        <p:spPr>
          <a:xfrm>
            <a:off x="450975" y="3484643"/>
            <a:ext cx="35616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location</a:t>
            </a:r>
            <a:r>
              <a:rPr lang="en-US" sz="2200" dirty="0"/>
              <a:t>):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6146CF2-D52E-0500-0721-EDD52C454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080" y="3915530"/>
            <a:ext cx="4614206" cy="81684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82D7F96-29DE-693D-D2C8-19D6EC4DFB04}"/>
              </a:ext>
            </a:extLst>
          </p:cNvPr>
          <p:cNvSpPr txBox="1"/>
          <p:nvPr/>
        </p:nvSpPr>
        <p:spPr>
          <a:xfrm>
            <a:off x="6229574" y="3429000"/>
            <a:ext cx="29122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Input feature (</a:t>
            </a:r>
            <a:r>
              <a:rPr lang="en-US" sz="2200" b="1" dirty="0"/>
              <a:t>misfit</a:t>
            </a:r>
            <a:r>
              <a:rPr lang="en-US" sz="2200" dirty="0"/>
              <a:t>):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2965B2-F38D-3670-0785-B23A70CAE584}"/>
              </a:ext>
            </a:extLst>
          </p:cNvPr>
          <p:cNvSpPr/>
          <p:nvPr/>
        </p:nvSpPr>
        <p:spPr>
          <a:xfrm>
            <a:off x="6067728" y="3938873"/>
            <a:ext cx="4881848" cy="951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A63CE1C-D179-9526-D626-5492AA0CF2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1289"/>
          <a:stretch/>
        </p:blipFill>
        <p:spPr>
          <a:xfrm>
            <a:off x="6600509" y="4018970"/>
            <a:ext cx="1324773" cy="816846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7F4910C-E550-8F2B-0FE1-6A9544E4F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558" y="4349581"/>
            <a:ext cx="176212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1A6A014-5985-5E1C-B40E-D5D94CA40D2F}"/>
              </a:ext>
            </a:extLst>
          </p:cNvPr>
          <p:cNvSpPr txBox="1"/>
          <p:nvPr/>
        </p:nvSpPr>
        <p:spPr>
          <a:xfrm>
            <a:off x="6067728" y="5301253"/>
            <a:ext cx="399910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800" dirty="0"/>
              <a:t>• </a:t>
            </a:r>
            <a:r>
              <a:rPr lang="en-US" dirty="0"/>
              <a:t>One graph to represent </a:t>
            </a:r>
            <a:r>
              <a:rPr lang="en-US" b="1" dirty="0"/>
              <a:t>Data domain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sz="1800" dirty="0"/>
              <a:t>• </a:t>
            </a:r>
            <a:r>
              <a:rPr lang="en-US" dirty="0"/>
              <a:t>One graph to represent </a:t>
            </a:r>
            <a:r>
              <a:rPr lang="en-US" b="1" dirty="0"/>
              <a:t>Model domain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01BC33B-59F7-79C1-271E-0FDA00795B4B}"/>
              </a:ext>
            </a:extLst>
          </p:cNvPr>
          <p:cNvSpPr/>
          <p:nvPr/>
        </p:nvSpPr>
        <p:spPr>
          <a:xfrm>
            <a:off x="796783" y="2171944"/>
            <a:ext cx="3560096" cy="382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A396CE0C-C167-C92B-1CCA-C48780DAB5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7"/>
          <a:stretch/>
        </p:blipFill>
        <p:spPr>
          <a:xfrm>
            <a:off x="708963" y="1147169"/>
            <a:ext cx="6384666" cy="200019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23CBBBA-DB53-43D3-6E42-14E0E306F103}"/>
              </a:ext>
            </a:extLst>
          </p:cNvPr>
          <p:cNvSpPr/>
          <p:nvPr/>
        </p:nvSpPr>
        <p:spPr>
          <a:xfrm>
            <a:off x="1080731" y="1364938"/>
            <a:ext cx="655608" cy="448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A1CDCD0-334B-9B17-4B8D-EE0A29893C74}"/>
              </a:ext>
            </a:extLst>
          </p:cNvPr>
          <p:cNvSpPr/>
          <p:nvPr/>
        </p:nvSpPr>
        <p:spPr>
          <a:xfrm>
            <a:off x="796783" y="2648359"/>
            <a:ext cx="1241480" cy="448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8BFA2D-E05E-8B89-4C56-811EC6FA9240}"/>
              </a:ext>
            </a:extLst>
          </p:cNvPr>
          <p:cNvSpPr txBox="1"/>
          <p:nvPr/>
        </p:nvSpPr>
        <p:spPr>
          <a:xfrm>
            <a:off x="556428" y="1252032"/>
            <a:ext cx="157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Observed Data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0AAD37-5784-5D4B-7C00-4C6F93FC3339}"/>
              </a:ext>
            </a:extLst>
          </p:cNvPr>
          <p:cNvSpPr txBox="1"/>
          <p:nvPr/>
        </p:nvSpPr>
        <p:spPr>
          <a:xfrm>
            <a:off x="556427" y="2699459"/>
            <a:ext cx="177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Theoretical Data</a:t>
            </a:r>
          </a:p>
        </p:txBody>
      </p:sp>
    </p:spTree>
    <p:extLst>
      <p:ext uri="{BB962C8B-B14F-4D97-AF65-F5344CB8AC3E}">
        <p14:creationId xmlns:p14="http://schemas.microsoft.com/office/powerpoint/2010/main" val="226956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A2E7DE8-2063-FCCE-3C77-8E9218B7625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Advantages of FFT representation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CE75B3-EE97-3897-6969-AA6CF7BB2B7B}"/>
              </a:ext>
            </a:extLst>
          </p:cNvPr>
          <p:cNvSpPr txBox="1"/>
          <p:nvPr/>
        </p:nvSpPr>
        <p:spPr>
          <a:xfrm>
            <a:off x="1043797" y="1380227"/>
            <a:ext cx="6641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Each coefficient,                              has some “global” knowledge of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FB5EBDC-DC64-F19C-4699-E3B7390E8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120" y="1446410"/>
            <a:ext cx="12763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8F0528DC-643D-1B4F-3EFD-5FE5F2658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942" y="1538383"/>
            <a:ext cx="1333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513705-006A-E8D9-68FA-4A98009FA20E}"/>
              </a:ext>
            </a:extLst>
          </p:cNvPr>
          <p:cNvSpPr txBox="1"/>
          <p:nvPr/>
        </p:nvSpPr>
        <p:spPr>
          <a:xfrm>
            <a:off x="1043797" y="2132702"/>
            <a:ext cx="9145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Most real world signals are “bandlimited” – so                  coefficients control most of variance  </a:t>
            </a:r>
            <a:endParaRPr lang="en-US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8662ED2A-5A17-6E77-1A0A-36C21AA2A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727" y="2206051"/>
            <a:ext cx="6858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CBAA1B-6D3C-6DE4-F9D7-91468EB47C2C}"/>
              </a:ext>
            </a:extLst>
          </p:cNvPr>
          <p:cNvSpPr txBox="1"/>
          <p:nvPr/>
        </p:nvSpPr>
        <p:spPr>
          <a:xfrm>
            <a:off x="1043797" y="2953033"/>
            <a:ext cx="550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The basis of FFT is ordered, from low to high frequency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0243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D27F38C-FC43-0226-B45F-0EBA7FF3040C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8DE195-C521-503E-7296-5EFD8AE8A59C}"/>
              </a:ext>
            </a:extLst>
          </p:cNvPr>
          <p:cNvSpPr txBox="1"/>
          <p:nvPr/>
        </p:nvSpPr>
        <p:spPr>
          <a:xfrm>
            <a:off x="7895968" y="5859974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Sun et al., 2023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360690-1228-551F-45EA-27E0A5CD9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692" y="1314119"/>
            <a:ext cx="8678486" cy="44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313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D27F38C-FC43-0226-B45F-0EBA7FF3040C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8DE195-C521-503E-7296-5EFD8AE8A59C}"/>
              </a:ext>
            </a:extLst>
          </p:cNvPr>
          <p:cNvSpPr txBox="1"/>
          <p:nvPr/>
        </p:nvSpPr>
        <p:spPr>
          <a:xfrm>
            <a:off x="8525214" y="6334965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Sun et al., 2023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BFFDC8-DB04-ED4C-0091-D29DDA510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270" y="628694"/>
            <a:ext cx="4858428" cy="570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7406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D27F38C-FC43-0226-B45F-0EBA7FF3040C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C5B7E9-D317-D0DA-3820-C6BD94445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413" y="691979"/>
            <a:ext cx="6046676" cy="5671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786F2A-CE60-00CA-3EA9-5B2AC447507E}"/>
              </a:ext>
            </a:extLst>
          </p:cNvPr>
          <p:cNvSpPr txBox="1"/>
          <p:nvPr/>
        </p:nvSpPr>
        <p:spPr>
          <a:xfrm>
            <a:off x="9625914" y="6363729"/>
            <a:ext cx="1768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Lam et al., 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C33672-47C1-FA8D-E7CD-58DF123171E2}"/>
              </a:ext>
            </a:extLst>
          </p:cNvPr>
          <p:cNvSpPr txBox="1"/>
          <p:nvPr/>
        </p:nvSpPr>
        <p:spPr>
          <a:xfrm>
            <a:off x="2003107" y="6178721"/>
            <a:ext cx="1310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GraphCast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6415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6BA8B7-DF3A-A6E7-9835-AADA52FFF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07" y="1155333"/>
            <a:ext cx="11717385" cy="525853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B071F0-C620-9301-52CA-478389E503B2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327E3-2252-3029-ADB6-EA64CF4B53A7}"/>
              </a:ext>
            </a:extLst>
          </p:cNvPr>
          <p:cNvSpPr txBox="1"/>
          <p:nvPr/>
        </p:nvSpPr>
        <p:spPr>
          <a:xfrm>
            <a:off x="8944314" y="6375767"/>
            <a:ext cx="236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Choi and Kumar, 2024</a:t>
            </a:r>
          </a:p>
        </p:txBody>
      </p:sp>
    </p:spTree>
    <p:extLst>
      <p:ext uri="{BB962C8B-B14F-4D97-AF65-F5344CB8AC3E}">
        <p14:creationId xmlns:p14="http://schemas.microsoft.com/office/powerpoint/2010/main" val="241591091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4B071F0-C620-9301-52CA-478389E503B2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327E3-2252-3029-ADB6-EA64CF4B53A7}"/>
              </a:ext>
            </a:extLst>
          </p:cNvPr>
          <p:cNvSpPr txBox="1"/>
          <p:nvPr/>
        </p:nvSpPr>
        <p:spPr>
          <a:xfrm>
            <a:off x="8944314" y="6375767"/>
            <a:ext cx="236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Choi and Kumar, 2024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832261-B263-0AE6-FC8D-14A0411EF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25" y="1172564"/>
            <a:ext cx="10423950" cy="489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850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4B071F0-C620-9301-52CA-478389E503B2}"/>
              </a:ext>
            </a:extLst>
          </p:cNvPr>
          <p:cNvSpPr txBox="1">
            <a:spLocks/>
          </p:cNvSpPr>
          <p:nvPr/>
        </p:nvSpPr>
        <p:spPr>
          <a:xfrm>
            <a:off x="388752" y="0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327E3-2252-3029-ADB6-EA64CF4B53A7}"/>
              </a:ext>
            </a:extLst>
          </p:cNvPr>
          <p:cNvSpPr txBox="1"/>
          <p:nvPr/>
        </p:nvSpPr>
        <p:spPr>
          <a:xfrm>
            <a:off x="7623514" y="6210666"/>
            <a:ext cx="322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Sanchez-Gonzalez et al., 2020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D9FDDF-A92C-F48F-9010-716513DB6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395" y="1031985"/>
            <a:ext cx="5868219" cy="504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37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A2E7DE8-2063-FCCE-3C77-8E9218B7625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Assumption of FFT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6C9510-E99D-53B3-625A-062E1D2B8A42}"/>
              </a:ext>
            </a:extLst>
          </p:cNvPr>
          <p:cNvSpPr txBox="1"/>
          <p:nvPr/>
        </p:nvSpPr>
        <p:spPr>
          <a:xfrm>
            <a:off x="1043797" y="1380227"/>
            <a:ext cx="532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The “basis” we decompose with is harmonic in time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7C67BA-B05B-9A1B-262D-72C10A811BDA}"/>
              </a:ext>
            </a:extLst>
          </p:cNvPr>
          <p:cNvSpPr txBox="1"/>
          <p:nvPr/>
        </p:nvSpPr>
        <p:spPr>
          <a:xfrm>
            <a:off x="1043796" y="2415416"/>
            <a:ext cx="4975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Adjacent points in time should behave “similarly”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888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A2E7DE8-2063-FCCE-3C77-8E9218B76253}"/>
              </a:ext>
            </a:extLst>
          </p:cNvPr>
          <p:cNvSpPr txBox="1">
            <a:spLocks/>
          </p:cNvSpPr>
          <p:nvPr/>
        </p:nvSpPr>
        <p:spPr>
          <a:xfrm>
            <a:off x="504669" y="-98989"/>
            <a:ext cx="12191999" cy="8133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Assumption of FFT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6C9510-E99D-53B3-625A-062E1D2B8A42}"/>
              </a:ext>
            </a:extLst>
          </p:cNvPr>
          <p:cNvSpPr txBox="1"/>
          <p:nvPr/>
        </p:nvSpPr>
        <p:spPr>
          <a:xfrm>
            <a:off x="1043797" y="1380227"/>
            <a:ext cx="532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The “basis” we decompose with is harmonic in time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7C67BA-B05B-9A1B-262D-72C10A811BDA}"/>
              </a:ext>
            </a:extLst>
          </p:cNvPr>
          <p:cNvSpPr txBox="1"/>
          <p:nvPr/>
        </p:nvSpPr>
        <p:spPr>
          <a:xfrm>
            <a:off x="1043796" y="2415416"/>
            <a:ext cx="4975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Adjacent points in time should behave “similarly”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FDF160-6F39-DE8E-719E-1D5AB72237F6}"/>
              </a:ext>
            </a:extLst>
          </p:cNvPr>
          <p:cNvSpPr txBox="1"/>
          <p:nvPr/>
        </p:nvSpPr>
        <p:spPr>
          <a:xfrm>
            <a:off x="1043795" y="3429000"/>
            <a:ext cx="9828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• Large difference between nearby points implies: high energy signal, non-smooth, </a:t>
            </a:r>
            <a:r>
              <a:rPr lang="en-US" dirty="0"/>
              <a:t>high frequency, etc.</a:t>
            </a:r>
            <a:r>
              <a:rPr lang="en-US" sz="18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981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2293</Words>
  <Application>Microsoft Office PowerPoint</Application>
  <PresentationFormat>Widescreen</PresentationFormat>
  <Paragraphs>363</Paragraphs>
  <Slides>75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Aptos</vt:lpstr>
      <vt:lpstr>Aptos Display</vt:lpstr>
      <vt:lpstr>Arial</vt:lpstr>
      <vt:lpstr>Wingdings</vt:lpstr>
      <vt:lpstr>Office Theme</vt:lpstr>
      <vt:lpstr>GNNs: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Ian McBrearty</dc:creator>
  <cp:lastModifiedBy>Ian McBrearty</cp:lastModifiedBy>
  <cp:revision>4</cp:revision>
  <dcterms:created xsi:type="dcterms:W3CDTF">2025-05-11T21:21:45Z</dcterms:created>
  <dcterms:modified xsi:type="dcterms:W3CDTF">2025-05-11T21:27:25Z</dcterms:modified>
</cp:coreProperties>
</file>