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5" r:id="rId10"/>
    <p:sldId id="266" r:id="rId11"/>
    <p:sldId id="263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Helvetica Neue" panose="02000503000000020004" pitchFamily="2" charset="0"/>
      <p:regular r:id="rId18"/>
      <p:bold r:id="rId19"/>
      <p:italic r:id="rId20"/>
      <p:boldItalic r:id="rId21"/>
    </p:embeddedFont>
    <p:embeddedFont>
      <p:font typeface="Helvetica Neue Light" panose="02000403000000020004" pitchFamily="2" charset="0"/>
      <p:regular r:id="rId22"/>
      <p:bold r:id="rId23"/>
      <p:italic r:id="rId24"/>
      <p:boldItalic r:id="rId25"/>
    </p:embeddedFont>
    <p:embeddedFont>
      <p:font typeface="Open Sans" panose="020B0606030504020204" pitchFamily="34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isGZK1V+ZypcWmbHLk98k3/Iyy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B879D8C-C0A5-412C-988E-A31FC8F12A3D}">
  <a:tblStyle styleId="{EB879D8C-C0A5-412C-988E-A31FC8F12A3D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/>
    <p:restoredTop sz="94690"/>
  </p:normalViewPr>
  <p:slideViewPr>
    <p:cSldViewPr snapToGrid="0">
      <p:cViewPr varScale="1">
        <p:scale>
          <a:sx n="119" d="100"/>
          <a:sy n="119" d="100"/>
        </p:scale>
        <p:origin x="4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customschemas.google.com/relationships/presentationmetadata" Target="metadata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820F01-4E9B-48A8-948B-FEE0ED353386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3129732-C2AA-46D7-A282-E7A008E8CA1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Physical Road Assets</a:t>
          </a:r>
        </a:p>
      </dgm:t>
    </dgm:pt>
    <dgm:pt modelId="{968B1A58-E192-4FD4-AD58-627A39AA16E6}" type="parTrans" cxnId="{FA089D51-695C-4D80-89C6-FAC97108B8A0}">
      <dgm:prSet/>
      <dgm:spPr/>
      <dgm:t>
        <a:bodyPr/>
        <a:lstStyle/>
        <a:p>
          <a:endParaRPr lang="en-US"/>
        </a:p>
      </dgm:t>
    </dgm:pt>
    <dgm:pt modelId="{8BD81496-B67F-4E90-A693-AF7DC8FD7AD5}" type="sibTrans" cxnId="{FA089D51-695C-4D80-89C6-FAC97108B8A0}">
      <dgm:prSet/>
      <dgm:spPr/>
      <dgm:t>
        <a:bodyPr/>
        <a:lstStyle/>
        <a:p>
          <a:endParaRPr lang="en-US"/>
        </a:p>
      </dgm:t>
    </dgm:pt>
    <dgm:pt modelId="{F159F91A-10B5-479E-B624-6C18BE8F9ED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Environmental &amp; Climate Data Assets</a:t>
          </a:r>
          <a:endParaRPr lang="en-US"/>
        </a:p>
      </dgm:t>
    </dgm:pt>
    <dgm:pt modelId="{5749C6E8-7143-4133-9FC8-FDCFE7B3DFD4}" type="parTrans" cxnId="{91DEA939-E9AF-4CF6-90F3-3E8CF1FD447E}">
      <dgm:prSet/>
      <dgm:spPr/>
      <dgm:t>
        <a:bodyPr/>
        <a:lstStyle/>
        <a:p>
          <a:endParaRPr lang="en-US"/>
        </a:p>
      </dgm:t>
    </dgm:pt>
    <dgm:pt modelId="{5616E9AC-A2F2-42F2-9A7F-FD681B88724C}" type="sibTrans" cxnId="{91DEA939-E9AF-4CF6-90F3-3E8CF1FD447E}">
      <dgm:prSet/>
      <dgm:spPr/>
      <dgm:t>
        <a:bodyPr/>
        <a:lstStyle/>
        <a:p>
          <a:endParaRPr lang="en-US"/>
        </a:p>
      </dgm:t>
    </dgm:pt>
    <dgm:pt modelId="{C65609FA-EDAB-4057-99AF-6A025A63538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/>
            <a:t>Geotechnical &amp; Hydrological Assets</a:t>
          </a:r>
          <a:endParaRPr lang="en-US"/>
        </a:p>
      </dgm:t>
    </dgm:pt>
    <dgm:pt modelId="{6F20E7BB-6B2B-4D70-A676-02E1C5C89006}" type="parTrans" cxnId="{DE8FF755-918B-418E-9873-49EF5C9A7FBE}">
      <dgm:prSet/>
      <dgm:spPr/>
      <dgm:t>
        <a:bodyPr/>
        <a:lstStyle/>
        <a:p>
          <a:endParaRPr lang="en-US"/>
        </a:p>
      </dgm:t>
    </dgm:pt>
    <dgm:pt modelId="{50A8A62C-EC11-474A-91C1-CABA1686687D}" type="sibTrans" cxnId="{DE8FF755-918B-418E-9873-49EF5C9A7FBE}">
      <dgm:prSet/>
      <dgm:spPr/>
      <dgm:t>
        <a:bodyPr/>
        <a:lstStyle/>
        <a:p>
          <a:endParaRPr lang="en-US"/>
        </a:p>
      </dgm:t>
    </dgm:pt>
    <dgm:pt modelId="{9934AB11-030A-4A48-B606-DFE60B73CCA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Spatial and Geographic Assets</a:t>
          </a:r>
        </a:p>
      </dgm:t>
    </dgm:pt>
    <dgm:pt modelId="{3F7239AA-D136-4E1B-BDDB-8E25344EBB85}" type="parTrans" cxnId="{CFCD2298-2658-4C30-9021-A19477A186AF}">
      <dgm:prSet/>
      <dgm:spPr/>
      <dgm:t>
        <a:bodyPr/>
        <a:lstStyle/>
        <a:p>
          <a:endParaRPr lang="en-US"/>
        </a:p>
      </dgm:t>
    </dgm:pt>
    <dgm:pt modelId="{8FFECEC5-2EA4-4E7D-BF90-EC08A3449647}" type="sibTrans" cxnId="{CFCD2298-2658-4C30-9021-A19477A186AF}">
      <dgm:prSet/>
      <dgm:spPr/>
      <dgm:t>
        <a:bodyPr/>
        <a:lstStyle/>
        <a:p>
          <a:endParaRPr lang="en-US"/>
        </a:p>
      </dgm:t>
    </dgm:pt>
    <dgm:pt modelId="{97EAD92B-891A-45A3-8E9E-856D044AF16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Socio economic and functional Importance Assets</a:t>
          </a:r>
        </a:p>
      </dgm:t>
    </dgm:pt>
    <dgm:pt modelId="{9EC6302B-EBFD-4270-9411-60ABEBB45CE7}" type="parTrans" cxnId="{D09AF32D-8577-47E5-8FD1-BB3E702138E6}">
      <dgm:prSet/>
      <dgm:spPr/>
      <dgm:t>
        <a:bodyPr/>
        <a:lstStyle/>
        <a:p>
          <a:endParaRPr lang="en-US"/>
        </a:p>
      </dgm:t>
    </dgm:pt>
    <dgm:pt modelId="{F002D6B7-877B-4C0E-8688-B119B43F2603}" type="sibTrans" cxnId="{D09AF32D-8577-47E5-8FD1-BB3E702138E6}">
      <dgm:prSet/>
      <dgm:spPr/>
      <dgm:t>
        <a:bodyPr/>
        <a:lstStyle/>
        <a:p>
          <a:endParaRPr lang="en-US"/>
        </a:p>
      </dgm:t>
    </dgm:pt>
    <dgm:pt modelId="{894C7FD3-89C3-4B07-B2DD-176CAD1762FE}" type="pres">
      <dgm:prSet presAssocID="{42820F01-4E9B-48A8-948B-FEE0ED353386}" presName="root" presStyleCnt="0">
        <dgm:presLayoutVars>
          <dgm:dir/>
          <dgm:resizeHandles val="exact"/>
        </dgm:presLayoutVars>
      </dgm:prSet>
      <dgm:spPr/>
    </dgm:pt>
    <dgm:pt modelId="{F03050F7-4308-44FC-B4AC-F69E98B79798}" type="pres">
      <dgm:prSet presAssocID="{D3129732-C2AA-46D7-A282-E7A008E8CA1B}" presName="compNode" presStyleCnt="0"/>
      <dgm:spPr/>
    </dgm:pt>
    <dgm:pt modelId="{820A6E9E-BD9D-424B-B436-2C9C108E5684}" type="pres">
      <dgm:prSet presAssocID="{D3129732-C2AA-46D7-A282-E7A008E8CA1B}" presName="iconRect" presStyleLbl="node1" presStyleIdx="0" presStyleCnt="5" custLinFactNeighborX="7178" custLinFactNeighborY="10509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r"/>
        </a:ext>
      </dgm:extLst>
    </dgm:pt>
    <dgm:pt modelId="{3380CA6B-CE25-412B-A62A-713A172B6849}" type="pres">
      <dgm:prSet presAssocID="{D3129732-C2AA-46D7-A282-E7A008E8CA1B}" presName="spaceRect" presStyleCnt="0"/>
      <dgm:spPr/>
    </dgm:pt>
    <dgm:pt modelId="{79BC08FE-90B5-4F95-AB4C-D2D5B3A0F4D3}" type="pres">
      <dgm:prSet presAssocID="{D3129732-C2AA-46D7-A282-E7A008E8CA1B}" presName="textRect" presStyleLbl="revTx" presStyleIdx="0" presStyleCnt="5">
        <dgm:presLayoutVars>
          <dgm:chMax val="1"/>
          <dgm:chPref val="1"/>
        </dgm:presLayoutVars>
      </dgm:prSet>
      <dgm:spPr/>
    </dgm:pt>
    <dgm:pt modelId="{F14CA53F-A89A-41CA-A6C6-F8E819F649BD}" type="pres">
      <dgm:prSet presAssocID="{8BD81496-B67F-4E90-A693-AF7DC8FD7AD5}" presName="sibTrans" presStyleCnt="0"/>
      <dgm:spPr/>
    </dgm:pt>
    <dgm:pt modelId="{0A6F5D5E-0BA0-4568-9196-666B76B6A97D}" type="pres">
      <dgm:prSet presAssocID="{F159F91A-10B5-479E-B624-6C18BE8F9EDC}" presName="compNode" presStyleCnt="0"/>
      <dgm:spPr/>
    </dgm:pt>
    <dgm:pt modelId="{6451A09A-1B6D-41AD-97B0-0BCC6FA8ADF8}" type="pres">
      <dgm:prSet presAssocID="{F159F91A-10B5-479E-B624-6C18BE8F9EDC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eciduous tree"/>
        </a:ext>
      </dgm:extLst>
    </dgm:pt>
    <dgm:pt modelId="{9387BD79-BC0E-46FA-A212-A1EDA5789CAA}" type="pres">
      <dgm:prSet presAssocID="{F159F91A-10B5-479E-B624-6C18BE8F9EDC}" presName="spaceRect" presStyleCnt="0"/>
      <dgm:spPr/>
    </dgm:pt>
    <dgm:pt modelId="{A7A62126-3D95-4ACC-A6C5-CA4F860227C1}" type="pres">
      <dgm:prSet presAssocID="{F159F91A-10B5-479E-B624-6C18BE8F9EDC}" presName="textRect" presStyleLbl="revTx" presStyleIdx="1" presStyleCnt="5">
        <dgm:presLayoutVars>
          <dgm:chMax val="1"/>
          <dgm:chPref val="1"/>
        </dgm:presLayoutVars>
      </dgm:prSet>
      <dgm:spPr/>
    </dgm:pt>
    <dgm:pt modelId="{3DC8742F-2540-4C6B-98AE-423A6FE13D0B}" type="pres">
      <dgm:prSet presAssocID="{5616E9AC-A2F2-42F2-9A7F-FD681B88724C}" presName="sibTrans" presStyleCnt="0"/>
      <dgm:spPr/>
    </dgm:pt>
    <dgm:pt modelId="{6F6B6371-707E-4DF7-9FF5-34D5DA17E0D8}" type="pres">
      <dgm:prSet presAssocID="{C65609FA-EDAB-4057-99AF-6A025A63538C}" presName="compNode" presStyleCnt="0"/>
      <dgm:spPr/>
    </dgm:pt>
    <dgm:pt modelId="{BD558567-C449-4938-A86E-048CEBAD79C4}" type="pres">
      <dgm:prSet presAssocID="{C65609FA-EDAB-4057-99AF-6A025A63538C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ain"/>
        </a:ext>
      </dgm:extLst>
    </dgm:pt>
    <dgm:pt modelId="{E36D2840-188F-4B54-A0D9-7F43B62453C8}" type="pres">
      <dgm:prSet presAssocID="{C65609FA-EDAB-4057-99AF-6A025A63538C}" presName="spaceRect" presStyleCnt="0"/>
      <dgm:spPr/>
    </dgm:pt>
    <dgm:pt modelId="{93ADE75C-329B-4F4A-B887-B511A1E05601}" type="pres">
      <dgm:prSet presAssocID="{C65609FA-EDAB-4057-99AF-6A025A63538C}" presName="textRect" presStyleLbl="revTx" presStyleIdx="2" presStyleCnt="5">
        <dgm:presLayoutVars>
          <dgm:chMax val="1"/>
          <dgm:chPref val="1"/>
        </dgm:presLayoutVars>
      </dgm:prSet>
      <dgm:spPr/>
    </dgm:pt>
    <dgm:pt modelId="{244CF3AF-96BC-444B-B276-0E1296E0C5FF}" type="pres">
      <dgm:prSet presAssocID="{50A8A62C-EC11-474A-91C1-CABA1686687D}" presName="sibTrans" presStyleCnt="0"/>
      <dgm:spPr/>
    </dgm:pt>
    <dgm:pt modelId="{DB7F3BC7-D1E4-45BB-AF8A-2FCD4B0D45CD}" type="pres">
      <dgm:prSet presAssocID="{9934AB11-030A-4A48-B606-DFE60B73CCA2}" presName="compNode" presStyleCnt="0"/>
      <dgm:spPr/>
    </dgm:pt>
    <dgm:pt modelId="{2939B025-F40D-48CE-9F38-324722462BD6}" type="pres">
      <dgm:prSet presAssocID="{9934AB11-030A-4A48-B606-DFE60B73CCA2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50D2647D-0113-4EC6-8339-0B49C103D9BB}" type="pres">
      <dgm:prSet presAssocID="{9934AB11-030A-4A48-B606-DFE60B73CCA2}" presName="spaceRect" presStyleCnt="0"/>
      <dgm:spPr/>
    </dgm:pt>
    <dgm:pt modelId="{04D044FF-B39B-4CA0-A762-59DABD40A033}" type="pres">
      <dgm:prSet presAssocID="{9934AB11-030A-4A48-B606-DFE60B73CCA2}" presName="textRect" presStyleLbl="revTx" presStyleIdx="3" presStyleCnt="5">
        <dgm:presLayoutVars>
          <dgm:chMax val="1"/>
          <dgm:chPref val="1"/>
        </dgm:presLayoutVars>
      </dgm:prSet>
      <dgm:spPr/>
    </dgm:pt>
    <dgm:pt modelId="{623484EC-2247-4606-B6A8-7A409C25CBA5}" type="pres">
      <dgm:prSet presAssocID="{8FFECEC5-2EA4-4E7D-BF90-EC08A3449647}" presName="sibTrans" presStyleCnt="0"/>
      <dgm:spPr/>
    </dgm:pt>
    <dgm:pt modelId="{F55989AB-9F7C-4386-A05B-D790B4B1C88F}" type="pres">
      <dgm:prSet presAssocID="{97EAD92B-891A-45A3-8E9E-856D044AF16F}" presName="compNode" presStyleCnt="0"/>
      <dgm:spPr/>
    </dgm:pt>
    <dgm:pt modelId="{E6DA3BB6-AEE8-4E88-94C3-6F3BB867725B}" type="pres">
      <dgm:prSet presAssocID="{97EAD92B-891A-45A3-8E9E-856D044AF16F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ins"/>
        </a:ext>
      </dgm:extLst>
    </dgm:pt>
    <dgm:pt modelId="{6BDA2834-FD31-4583-8B39-8ADE64E3D86A}" type="pres">
      <dgm:prSet presAssocID="{97EAD92B-891A-45A3-8E9E-856D044AF16F}" presName="spaceRect" presStyleCnt="0"/>
      <dgm:spPr/>
    </dgm:pt>
    <dgm:pt modelId="{74EA0F9C-5772-495F-A779-08519BB72862}" type="pres">
      <dgm:prSet presAssocID="{97EAD92B-891A-45A3-8E9E-856D044AF16F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4EBEDF0D-28F2-471F-A48F-4A251126F06A}" type="presOf" srcId="{42820F01-4E9B-48A8-948B-FEE0ED353386}" destId="{894C7FD3-89C3-4B07-B2DD-176CAD1762FE}" srcOrd="0" destOrd="0" presId="urn:microsoft.com/office/officeart/2018/2/layout/IconLabelList"/>
    <dgm:cxn modelId="{D09AF32D-8577-47E5-8FD1-BB3E702138E6}" srcId="{42820F01-4E9B-48A8-948B-FEE0ED353386}" destId="{97EAD92B-891A-45A3-8E9E-856D044AF16F}" srcOrd="4" destOrd="0" parTransId="{9EC6302B-EBFD-4270-9411-60ABEBB45CE7}" sibTransId="{F002D6B7-877B-4C0E-8688-B119B43F2603}"/>
    <dgm:cxn modelId="{91DEA939-E9AF-4CF6-90F3-3E8CF1FD447E}" srcId="{42820F01-4E9B-48A8-948B-FEE0ED353386}" destId="{F159F91A-10B5-479E-B624-6C18BE8F9EDC}" srcOrd="1" destOrd="0" parTransId="{5749C6E8-7143-4133-9FC8-FDCFE7B3DFD4}" sibTransId="{5616E9AC-A2F2-42F2-9A7F-FD681B88724C}"/>
    <dgm:cxn modelId="{FA089D51-695C-4D80-89C6-FAC97108B8A0}" srcId="{42820F01-4E9B-48A8-948B-FEE0ED353386}" destId="{D3129732-C2AA-46D7-A282-E7A008E8CA1B}" srcOrd="0" destOrd="0" parTransId="{968B1A58-E192-4FD4-AD58-627A39AA16E6}" sibTransId="{8BD81496-B67F-4E90-A693-AF7DC8FD7AD5}"/>
    <dgm:cxn modelId="{DE8FF755-918B-418E-9873-49EF5C9A7FBE}" srcId="{42820F01-4E9B-48A8-948B-FEE0ED353386}" destId="{C65609FA-EDAB-4057-99AF-6A025A63538C}" srcOrd="2" destOrd="0" parTransId="{6F20E7BB-6B2B-4D70-A676-02E1C5C89006}" sibTransId="{50A8A62C-EC11-474A-91C1-CABA1686687D}"/>
    <dgm:cxn modelId="{D896B169-D539-4DD9-B48B-44F1206DB1C2}" type="presOf" srcId="{F159F91A-10B5-479E-B624-6C18BE8F9EDC}" destId="{A7A62126-3D95-4ACC-A6C5-CA4F860227C1}" srcOrd="0" destOrd="0" presId="urn:microsoft.com/office/officeart/2018/2/layout/IconLabelList"/>
    <dgm:cxn modelId="{3BF2FF75-BEAB-4072-9278-A3698E8C32F8}" type="presOf" srcId="{C65609FA-EDAB-4057-99AF-6A025A63538C}" destId="{93ADE75C-329B-4F4A-B887-B511A1E05601}" srcOrd="0" destOrd="0" presId="urn:microsoft.com/office/officeart/2018/2/layout/IconLabelList"/>
    <dgm:cxn modelId="{1967517E-EB39-48E6-9764-985970615C1B}" type="presOf" srcId="{97EAD92B-891A-45A3-8E9E-856D044AF16F}" destId="{74EA0F9C-5772-495F-A779-08519BB72862}" srcOrd="0" destOrd="0" presId="urn:microsoft.com/office/officeart/2018/2/layout/IconLabelList"/>
    <dgm:cxn modelId="{CFCD2298-2658-4C30-9021-A19477A186AF}" srcId="{42820F01-4E9B-48A8-948B-FEE0ED353386}" destId="{9934AB11-030A-4A48-B606-DFE60B73CCA2}" srcOrd="3" destOrd="0" parTransId="{3F7239AA-D136-4E1B-BDDB-8E25344EBB85}" sibTransId="{8FFECEC5-2EA4-4E7D-BF90-EC08A3449647}"/>
    <dgm:cxn modelId="{B739EBD6-0226-4645-A145-69FF8B4FE87C}" type="presOf" srcId="{D3129732-C2AA-46D7-A282-E7A008E8CA1B}" destId="{79BC08FE-90B5-4F95-AB4C-D2D5B3A0F4D3}" srcOrd="0" destOrd="0" presId="urn:microsoft.com/office/officeart/2018/2/layout/IconLabelList"/>
    <dgm:cxn modelId="{54B168FE-1F8F-4713-935C-1C4B9A359148}" type="presOf" srcId="{9934AB11-030A-4A48-B606-DFE60B73CCA2}" destId="{04D044FF-B39B-4CA0-A762-59DABD40A033}" srcOrd="0" destOrd="0" presId="urn:microsoft.com/office/officeart/2018/2/layout/IconLabelList"/>
    <dgm:cxn modelId="{B45805E0-FCD5-45A1-998C-3093902A2130}" type="presParOf" srcId="{894C7FD3-89C3-4B07-B2DD-176CAD1762FE}" destId="{F03050F7-4308-44FC-B4AC-F69E98B79798}" srcOrd="0" destOrd="0" presId="urn:microsoft.com/office/officeart/2018/2/layout/IconLabelList"/>
    <dgm:cxn modelId="{E694D910-AC03-468A-830D-36B695345250}" type="presParOf" srcId="{F03050F7-4308-44FC-B4AC-F69E98B79798}" destId="{820A6E9E-BD9D-424B-B436-2C9C108E5684}" srcOrd="0" destOrd="0" presId="urn:microsoft.com/office/officeart/2018/2/layout/IconLabelList"/>
    <dgm:cxn modelId="{A09ED875-B322-49CF-A522-1E639C562B18}" type="presParOf" srcId="{F03050F7-4308-44FC-B4AC-F69E98B79798}" destId="{3380CA6B-CE25-412B-A62A-713A172B6849}" srcOrd="1" destOrd="0" presId="urn:microsoft.com/office/officeart/2018/2/layout/IconLabelList"/>
    <dgm:cxn modelId="{72D8C37A-24BB-471C-BD03-7B9B198DC90C}" type="presParOf" srcId="{F03050F7-4308-44FC-B4AC-F69E98B79798}" destId="{79BC08FE-90B5-4F95-AB4C-D2D5B3A0F4D3}" srcOrd="2" destOrd="0" presId="urn:microsoft.com/office/officeart/2018/2/layout/IconLabelList"/>
    <dgm:cxn modelId="{8788372C-598C-45B0-B555-1ADF956734D2}" type="presParOf" srcId="{894C7FD3-89C3-4B07-B2DD-176CAD1762FE}" destId="{F14CA53F-A89A-41CA-A6C6-F8E819F649BD}" srcOrd="1" destOrd="0" presId="urn:microsoft.com/office/officeart/2018/2/layout/IconLabelList"/>
    <dgm:cxn modelId="{B6E7991B-30A4-497D-AADB-F891B7244162}" type="presParOf" srcId="{894C7FD3-89C3-4B07-B2DD-176CAD1762FE}" destId="{0A6F5D5E-0BA0-4568-9196-666B76B6A97D}" srcOrd="2" destOrd="0" presId="urn:microsoft.com/office/officeart/2018/2/layout/IconLabelList"/>
    <dgm:cxn modelId="{C7AE30DE-42C0-4203-B4F4-61E8995D60E3}" type="presParOf" srcId="{0A6F5D5E-0BA0-4568-9196-666B76B6A97D}" destId="{6451A09A-1B6D-41AD-97B0-0BCC6FA8ADF8}" srcOrd="0" destOrd="0" presId="urn:microsoft.com/office/officeart/2018/2/layout/IconLabelList"/>
    <dgm:cxn modelId="{7EF68E77-B426-4BCE-A6C2-2988F6856B51}" type="presParOf" srcId="{0A6F5D5E-0BA0-4568-9196-666B76B6A97D}" destId="{9387BD79-BC0E-46FA-A212-A1EDA5789CAA}" srcOrd="1" destOrd="0" presId="urn:microsoft.com/office/officeart/2018/2/layout/IconLabelList"/>
    <dgm:cxn modelId="{4ED8ADED-1278-45C8-9394-591B1421533E}" type="presParOf" srcId="{0A6F5D5E-0BA0-4568-9196-666B76B6A97D}" destId="{A7A62126-3D95-4ACC-A6C5-CA4F860227C1}" srcOrd="2" destOrd="0" presId="urn:microsoft.com/office/officeart/2018/2/layout/IconLabelList"/>
    <dgm:cxn modelId="{9E065A8D-8C00-4B36-A4E6-83CD5A7C5782}" type="presParOf" srcId="{894C7FD3-89C3-4B07-B2DD-176CAD1762FE}" destId="{3DC8742F-2540-4C6B-98AE-423A6FE13D0B}" srcOrd="3" destOrd="0" presId="urn:microsoft.com/office/officeart/2018/2/layout/IconLabelList"/>
    <dgm:cxn modelId="{FF47C6DE-3549-478B-A37A-D0A88C3F6476}" type="presParOf" srcId="{894C7FD3-89C3-4B07-B2DD-176CAD1762FE}" destId="{6F6B6371-707E-4DF7-9FF5-34D5DA17E0D8}" srcOrd="4" destOrd="0" presId="urn:microsoft.com/office/officeart/2018/2/layout/IconLabelList"/>
    <dgm:cxn modelId="{B421CA6D-61E9-443B-8141-54515722837F}" type="presParOf" srcId="{6F6B6371-707E-4DF7-9FF5-34D5DA17E0D8}" destId="{BD558567-C449-4938-A86E-048CEBAD79C4}" srcOrd="0" destOrd="0" presId="urn:microsoft.com/office/officeart/2018/2/layout/IconLabelList"/>
    <dgm:cxn modelId="{709F46DE-EA6F-4783-BD5E-4DBE93084C02}" type="presParOf" srcId="{6F6B6371-707E-4DF7-9FF5-34D5DA17E0D8}" destId="{E36D2840-188F-4B54-A0D9-7F43B62453C8}" srcOrd="1" destOrd="0" presId="urn:microsoft.com/office/officeart/2018/2/layout/IconLabelList"/>
    <dgm:cxn modelId="{A0389F7A-2357-4ED6-A05B-E0B1BCF91C1F}" type="presParOf" srcId="{6F6B6371-707E-4DF7-9FF5-34D5DA17E0D8}" destId="{93ADE75C-329B-4F4A-B887-B511A1E05601}" srcOrd="2" destOrd="0" presId="urn:microsoft.com/office/officeart/2018/2/layout/IconLabelList"/>
    <dgm:cxn modelId="{EAD23046-D3C6-43FC-9A34-C7E649E7D45D}" type="presParOf" srcId="{894C7FD3-89C3-4B07-B2DD-176CAD1762FE}" destId="{244CF3AF-96BC-444B-B276-0E1296E0C5FF}" srcOrd="5" destOrd="0" presId="urn:microsoft.com/office/officeart/2018/2/layout/IconLabelList"/>
    <dgm:cxn modelId="{EC20D701-353A-415D-9D2B-7A2F016CC274}" type="presParOf" srcId="{894C7FD3-89C3-4B07-B2DD-176CAD1762FE}" destId="{DB7F3BC7-D1E4-45BB-AF8A-2FCD4B0D45CD}" srcOrd="6" destOrd="0" presId="urn:microsoft.com/office/officeart/2018/2/layout/IconLabelList"/>
    <dgm:cxn modelId="{66406FD2-297C-4B67-8A5E-F346D8B04799}" type="presParOf" srcId="{DB7F3BC7-D1E4-45BB-AF8A-2FCD4B0D45CD}" destId="{2939B025-F40D-48CE-9F38-324722462BD6}" srcOrd="0" destOrd="0" presId="urn:microsoft.com/office/officeart/2018/2/layout/IconLabelList"/>
    <dgm:cxn modelId="{E54BA04E-BF16-4A6C-8777-6DEB8E4BC106}" type="presParOf" srcId="{DB7F3BC7-D1E4-45BB-AF8A-2FCD4B0D45CD}" destId="{50D2647D-0113-4EC6-8339-0B49C103D9BB}" srcOrd="1" destOrd="0" presId="urn:microsoft.com/office/officeart/2018/2/layout/IconLabelList"/>
    <dgm:cxn modelId="{65219852-5456-410A-BAD0-EF83C3D8538B}" type="presParOf" srcId="{DB7F3BC7-D1E4-45BB-AF8A-2FCD4B0D45CD}" destId="{04D044FF-B39B-4CA0-A762-59DABD40A033}" srcOrd="2" destOrd="0" presId="urn:microsoft.com/office/officeart/2018/2/layout/IconLabelList"/>
    <dgm:cxn modelId="{615ECF8C-9EE0-4DE0-ADE1-6AE491DAF687}" type="presParOf" srcId="{894C7FD3-89C3-4B07-B2DD-176CAD1762FE}" destId="{623484EC-2247-4606-B6A8-7A409C25CBA5}" srcOrd="7" destOrd="0" presId="urn:microsoft.com/office/officeart/2018/2/layout/IconLabelList"/>
    <dgm:cxn modelId="{23D755E3-4FFA-4D21-B266-562782CBFD3D}" type="presParOf" srcId="{894C7FD3-89C3-4B07-B2DD-176CAD1762FE}" destId="{F55989AB-9F7C-4386-A05B-D790B4B1C88F}" srcOrd="8" destOrd="0" presId="urn:microsoft.com/office/officeart/2018/2/layout/IconLabelList"/>
    <dgm:cxn modelId="{F10D30AA-407B-454B-84FF-D6C3E55C4F9F}" type="presParOf" srcId="{F55989AB-9F7C-4386-A05B-D790B4B1C88F}" destId="{E6DA3BB6-AEE8-4E88-94C3-6F3BB867725B}" srcOrd="0" destOrd="0" presId="urn:microsoft.com/office/officeart/2018/2/layout/IconLabelList"/>
    <dgm:cxn modelId="{728957B9-F6A1-411F-A104-423AE9F9CCEF}" type="presParOf" srcId="{F55989AB-9F7C-4386-A05B-D790B4B1C88F}" destId="{6BDA2834-FD31-4583-8B39-8ADE64E3D86A}" srcOrd="1" destOrd="0" presId="urn:microsoft.com/office/officeart/2018/2/layout/IconLabelList"/>
    <dgm:cxn modelId="{72713CCA-216E-480E-A58D-8F69C29AB417}" type="presParOf" srcId="{F55989AB-9F7C-4386-A05B-D790B4B1C88F}" destId="{74EA0F9C-5772-495F-A779-08519BB72862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775ED4-02B3-4D0F-9628-44EB047F9E01}" type="doc">
      <dgm:prSet loTypeId="urn:microsoft.com/office/officeart/2005/8/layout/matrix3" loCatId="matrix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878467A6-CDD8-4FFC-B72B-52683E61AC6C}">
      <dgm:prSet/>
      <dgm:spPr/>
      <dgm:t>
        <a:bodyPr/>
        <a:lstStyle/>
        <a:p>
          <a:r>
            <a:rPr lang="en-GB" dirty="0"/>
            <a:t>Gather more data especially geotechnical related</a:t>
          </a:r>
          <a:endParaRPr lang="en-US" dirty="0"/>
        </a:p>
      </dgm:t>
    </dgm:pt>
    <dgm:pt modelId="{C0E8FC31-2184-4BAE-948B-C44482BBED19}" type="parTrans" cxnId="{26B6CB40-FF2A-4254-8CA5-0C62EF6DAA74}">
      <dgm:prSet/>
      <dgm:spPr/>
      <dgm:t>
        <a:bodyPr/>
        <a:lstStyle/>
        <a:p>
          <a:endParaRPr lang="en-US"/>
        </a:p>
      </dgm:t>
    </dgm:pt>
    <dgm:pt modelId="{7D32DBA8-BFFB-4CEF-B431-434B4B517701}" type="sibTrans" cxnId="{26B6CB40-FF2A-4254-8CA5-0C62EF6DAA74}">
      <dgm:prSet/>
      <dgm:spPr/>
      <dgm:t>
        <a:bodyPr/>
        <a:lstStyle/>
        <a:p>
          <a:endParaRPr lang="en-US"/>
        </a:p>
      </dgm:t>
    </dgm:pt>
    <dgm:pt modelId="{BB30C003-320C-4CE3-9D0F-D0C144657EBF}">
      <dgm:prSet/>
      <dgm:spPr/>
      <dgm:t>
        <a:bodyPr/>
        <a:lstStyle/>
        <a:p>
          <a:r>
            <a:rPr lang="en-GB"/>
            <a:t>Perform further risk assesement</a:t>
          </a:r>
          <a:endParaRPr lang="en-US"/>
        </a:p>
      </dgm:t>
    </dgm:pt>
    <dgm:pt modelId="{433C255A-F7B5-421B-A511-FAA8CAEDE2F0}" type="parTrans" cxnId="{F939874F-017F-4AC5-A54F-C985A8BF25DE}">
      <dgm:prSet/>
      <dgm:spPr/>
      <dgm:t>
        <a:bodyPr/>
        <a:lstStyle/>
        <a:p>
          <a:endParaRPr lang="en-US"/>
        </a:p>
      </dgm:t>
    </dgm:pt>
    <dgm:pt modelId="{981C57A6-1407-4653-8994-9DC76627C2F9}" type="sibTrans" cxnId="{F939874F-017F-4AC5-A54F-C985A8BF25DE}">
      <dgm:prSet/>
      <dgm:spPr/>
      <dgm:t>
        <a:bodyPr/>
        <a:lstStyle/>
        <a:p>
          <a:endParaRPr lang="en-US"/>
        </a:p>
      </dgm:t>
    </dgm:pt>
    <dgm:pt modelId="{F4BD35AD-3731-4347-A8F2-0F31B54D94C6}">
      <dgm:prSet/>
      <dgm:spPr/>
      <dgm:t>
        <a:bodyPr/>
        <a:lstStyle/>
        <a:p>
          <a:r>
            <a:rPr lang="en-GB"/>
            <a:t>Add cost component</a:t>
          </a:r>
          <a:endParaRPr lang="en-US"/>
        </a:p>
      </dgm:t>
    </dgm:pt>
    <dgm:pt modelId="{67F696D2-9B62-4559-8B79-DDA628750258}" type="parTrans" cxnId="{A6A8F535-35FE-4D41-BC3E-121C76C26C2E}">
      <dgm:prSet/>
      <dgm:spPr/>
      <dgm:t>
        <a:bodyPr/>
        <a:lstStyle/>
        <a:p>
          <a:endParaRPr lang="en-US"/>
        </a:p>
      </dgm:t>
    </dgm:pt>
    <dgm:pt modelId="{8D3E4469-B860-4652-9E80-0AF31502C8F1}" type="sibTrans" cxnId="{A6A8F535-35FE-4D41-BC3E-121C76C26C2E}">
      <dgm:prSet/>
      <dgm:spPr/>
      <dgm:t>
        <a:bodyPr/>
        <a:lstStyle/>
        <a:p>
          <a:endParaRPr lang="en-US"/>
        </a:p>
      </dgm:t>
    </dgm:pt>
    <dgm:pt modelId="{C27E185E-0D11-4775-BA4C-E382EAF05F50}">
      <dgm:prSet/>
      <dgm:spPr/>
      <dgm:t>
        <a:bodyPr/>
        <a:lstStyle/>
        <a:p>
          <a:r>
            <a:rPr lang="en-GB"/>
            <a:t>Policy design</a:t>
          </a:r>
          <a:endParaRPr lang="en-US"/>
        </a:p>
      </dgm:t>
    </dgm:pt>
    <dgm:pt modelId="{636043C9-A4AC-4B6B-901A-1A47A56F6DBD}" type="parTrans" cxnId="{76282775-FF88-4843-A390-379BD5C9B881}">
      <dgm:prSet/>
      <dgm:spPr/>
      <dgm:t>
        <a:bodyPr/>
        <a:lstStyle/>
        <a:p>
          <a:endParaRPr lang="en-US"/>
        </a:p>
      </dgm:t>
    </dgm:pt>
    <dgm:pt modelId="{33C605ED-52CD-49DF-9DD8-6105FCD7BF2C}" type="sibTrans" cxnId="{76282775-FF88-4843-A390-379BD5C9B881}">
      <dgm:prSet/>
      <dgm:spPr/>
      <dgm:t>
        <a:bodyPr/>
        <a:lstStyle/>
        <a:p>
          <a:endParaRPr lang="en-US"/>
        </a:p>
      </dgm:t>
    </dgm:pt>
    <dgm:pt modelId="{384C8078-3541-D447-A371-3BE9FEBA795E}" type="pres">
      <dgm:prSet presAssocID="{5F775ED4-02B3-4D0F-9628-44EB047F9E01}" presName="matrix" presStyleCnt="0">
        <dgm:presLayoutVars>
          <dgm:chMax val="1"/>
          <dgm:dir/>
          <dgm:resizeHandles val="exact"/>
        </dgm:presLayoutVars>
      </dgm:prSet>
      <dgm:spPr/>
    </dgm:pt>
    <dgm:pt modelId="{7AD1112F-AF7A-5E42-A553-F4974CF170BF}" type="pres">
      <dgm:prSet presAssocID="{5F775ED4-02B3-4D0F-9628-44EB047F9E01}" presName="diamond" presStyleLbl="bgShp" presStyleIdx="0" presStyleCnt="1"/>
      <dgm:spPr/>
    </dgm:pt>
    <dgm:pt modelId="{FA6CD008-13F5-0641-A284-28EEE2B7BA97}" type="pres">
      <dgm:prSet presAssocID="{5F775ED4-02B3-4D0F-9628-44EB047F9E01}" presName="quad1" presStyleLbl="node1" presStyleIdx="0" presStyleCnt="4" custLinFactNeighborX="3120" custLinFactNeighborY="1571">
        <dgm:presLayoutVars>
          <dgm:chMax val="0"/>
          <dgm:chPref val="0"/>
          <dgm:bulletEnabled val="1"/>
        </dgm:presLayoutVars>
      </dgm:prSet>
      <dgm:spPr/>
    </dgm:pt>
    <dgm:pt modelId="{655129CD-8A57-8147-80E5-C72384ADA5ED}" type="pres">
      <dgm:prSet presAssocID="{5F775ED4-02B3-4D0F-9628-44EB047F9E01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A5B91BE-5639-5B4E-BA95-FFAFFB3B8F28}" type="pres">
      <dgm:prSet presAssocID="{5F775ED4-02B3-4D0F-9628-44EB047F9E01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B0B20DCA-7B4A-5748-8BF2-9CC6244C13B9}" type="pres">
      <dgm:prSet presAssocID="{5F775ED4-02B3-4D0F-9628-44EB047F9E01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3FCAC412-F2A8-8241-B828-F981E6174619}" type="presOf" srcId="{F4BD35AD-3731-4347-A8F2-0F31B54D94C6}" destId="{0A5B91BE-5639-5B4E-BA95-FFAFFB3B8F28}" srcOrd="0" destOrd="0" presId="urn:microsoft.com/office/officeart/2005/8/layout/matrix3"/>
    <dgm:cxn modelId="{5969A614-9D26-AE43-980B-0CB4F3A1AFD5}" type="presOf" srcId="{5F775ED4-02B3-4D0F-9628-44EB047F9E01}" destId="{384C8078-3541-D447-A371-3BE9FEBA795E}" srcOrd="0" destOrd="0" presId="urn:microsoft.com/office/officeart/2005/8/layout/matrix3"/>
    <dgm:cxn modelId="{A6A8F535-35FE-4D41-BC3E-121C76C26C2E}" srcId="{5F775ED4-02B3-4D0F-9628-44EB047F9E01}" destId="{F4BD35AD-3731-4347-A8F2-0F31B54D94C6}" srcOrd="2" destOrd="0" parTransId="{67F696D2-9B62-4559-8B79-DDA628750258}" sibTransId="{8D3E4469-B860-4652-9E80-0AF31502C8F1}"/>
    <dgm:cxn modelId="{26B6CB40-FF2A-4254-8CA5-0C62EF6DAA74}" srcId="{5F775ED4-02B3-4D0F-9628-44EB047F9E01}" destId="{878467A6-CDD8-4FFC-B72B-52683E61AC6C}" srcOrd="0" destOrd="0" parTransId="{C0E8FC31-2184-4BAE-948B-C44482BBED19}" sibTransId="{7D32DBA8-BFFB-4CEF-B431-434B4B517701}"/>
    <dgm:cxn modelId="{F939874F-017F-4AC5-A54F-C985A8BF25DE}" srcId="{5F775ED4-02B3-4D0F-9628-44EB047F9E01}" destId="{BB30C003-320C-4CE3-9D0F-D0C144657EBF}" srcOrd="1" destOrd="0" parTransId="{433C255A-F7B5-421B-A511-FAA8CAEDE2F0}" sibTransId="{981C57A6-1407-4653-8994-9DC76627C2F9}"/>
    <dgm:cxn modelId="{0D922E56-ED54-244B-9723-87861F897DF6}" type="presOf" srcId="{BB30C003-320C-4CE3-9D0F-D0C144657EBF}" destId="{655129CD-8A57-8147-80E5-C72384ADA5ED}" srcOrd="0" destOrd="0" presId="urn:microsoft.com/office/officeart/2005/8/layout/matrix3"/>
    <dgm:cxn modelId="{76282775-FF88-4843-A390-379BD5C9B881}" srcId="{5F775ED4-02B3-4D0F-9628-44EB047F9E01}" destId="{C27E185E-0D11-4775-BA4C-E382EAF05F50}" srcOrd="3" destOrd="0" parTransId="{636043C9-A4AC-4B6B-901A-1A47A56F6DBD}" sibTransId="{33C605ED-52CD-49DF-9DD8-6105FCD7BF2C}"/>
    <dgm:cxn modelId="{812AE5AC-9F4F-2947-BC94-0D3A5BA6596A}" type="presOf" srcId="{878467A6-CDD8-4FFC-B72B-52683E61AC6C}" destId="{FA6CD008-13F5-0641-A284-28EEE2B7BA97}" srcOrd="0" destOrd="0" presId="urn:microsoft.com/office/officeart/2005/8/layout/matrix3"/>
    <dgm:cxn modelId="{A7575EED-379D-CC42-B45D-A144F8F929DD}" type="presOf" srcId="{C27E185E-0D11-4775-BA4C-E382EAF05F50}" destId="{B0B20DCA-7B4A-5748-8BF2-9CC6244C13B9}" srcOrd="0" destOrd="0" presId="urn:microsoft.com/office/officeart/2005/8/layout/matrix3"/>
    <dgm:cxn modelId="{F1C702C1-CD92-6C48-BA28-17C916BB4FE9}" type="presParOf" srcId="{384C8078-3541-D447-A371-3BE9FEBA795E}" destId="{7AD1112F-AF7A-5E42-A553-F4974CF170BF}" srcOrd="0" destOrd="0" presId="urn:microsoft.com/office/officeart/2005/8/layout/matrix3"/>
    <dgm:cxn modelId="{B8E34738-3C19-BE47-AFD3-8D5840D066AF}" type="presParOf" srcId="{384C8078-3541-D447-A371-3BE9FEBA795E}" destId="{FA6CD008-13F5-0641-A284-28EEE2B7BA97}" srcOrd="1" destOrd="0" presId="urn:microsoft.com/office/officeart/2005/8/layout/matrix3"/>
    <dgm:cxn modelId="{C4C67B36-25D1-7F46-AA47-137B598417ED}" type="presParOf" srcId="{384C8078-3541-D447-A371-3BE9FEBA795E}" destId="{655129CD-8A57-8147-80E5-C72384ADA5ED}" srcOrd="2" destOrd="0" presId="urn:microsoft.com/office/officeart/2005/8/layout/matrix3"/>
    <dgm:cxn modelId="{7D4ED013-D075-EA40-9890-B18B82F5DBDE}" type="presParOf" srcId="{384C8078-3541-D447-A371-3BE9FEBA795E}" destId="{0A5B91BE-5639-5B4E-BA95-FFAFFB3B8F28}" srcOrd="3" destOrd="0" presId="urn:microsoft.com/office/officeart/2005/8/layout/matrix3"/>
    <dgm:cxn modelId="{4C83892A-946C-5647-A3C3-8590355B5F70}" type="presParOf" srcId="{384C8078-3541-D447-A371-3BE9FEBA795E}" destId="{B0B20DCA-7B4A-5748-8BF2-9CC6244C13B9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0A6E9E-BD9D-424B-B436-2C9C108E5684}">
      <dsp:nvSpPr>
        <dsp:cNvPr id="0" name=""/>
        <dsp:cNvSpPr/>
      </dsp:nvSpPr>
      <dsp:spPr>
        <a:xfrm>
          <a:off x="740902" y="416640"/>
          <a:ext cx="791015" cy="79101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BC08FE-90B5-4F95-AB4C-D2D5B3A0F4D3}">
      <dsp:nvSpPr>
        <dsp:cNvPr id="0" name=""/>
        <dsp:cNvSpPr/>
      </dsp:nvSpPr>
      <dsp:spPr>
        <a:xfrm>
          <a:off x="200725" y="1403716"/>
          <a:ext cx="1757812" cy="703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Physical Road Assets</a:t>
          </a:r>
        </a:p>
      </dsp:txBody>
      <dsp:txXfrm>
        <a:off x="200725" y="1403716"/>
        <a:ext cx="1757812" cy="703125"/>
      </dsp:txXfrm>
    </dsp:sp>
    <dsp:sp modelId="{6451A09A-1B6D-41AD-97B0-0BCC6FA8ADF8}">
      <dsp:nvSpPr>
        <dsp:cNvPr id="0" name=""/>
        <dsp:cNvSpPr/>
      </dsp:nvSpPr>
      <dsp:spPr>
        <a:xfrm>
          <a:off x="2749553" y="333512"/>
          <a:ext cx="791015" cy="79101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A62126-3D95-4ACC-A6C5-CA4F860227C1}">
      <dsp:nvSpPr>
        <dsp:cNvPr id="0" name=""/>
        <dsp:cNvSpPr/>
      </dsp:nvSpPr>
      <dsp:spPr>
        <a:xfrm>
          <a:off x="2266154" y="1403716"/>
          <a:ext cx="1757812" cy="703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Environmental &amp; Climate Data Assets</a:t>
          </a:r>
          <a:endParaRPr lang="en-US" sz="1600" kern="1200"/>
        </a:p>
      </dsp:txBody>
      <dsp:txXfrm>
        <a:off x="2266154" y="1403716"/>
        <a:ext cx="1757812" cy="703125"/>
      </dsp:txXfrm>
    </dsp:sp>
    <dsp:sp modelId="{BD558567-C449-4938-A86E-048CEBAD79C4}">
      <dsp:nvSpPr>
        <dsp:cNvPr id="0" name=""/>
        <dsp:cNvSpPr/>
      </dsp:nvSpPr>
      <dsp:spPr>
        <a:xfrm>
          <a:off x="4814982" y="333512"/>
          <a:ext cx="791015" cy="79101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ADE75C-329B-4F4A-B887-B511A1E05601}">
      <dsp:nvSpPr>
        <dsp:cNvPr id="0" name=""/>
        <dsp:cNvSpPr/>
      </dsp:nvSpPr>
      <dsp:spPr>
        <a:xfrm>
          <a:off x="4331584" y="1403716"/>
          <a:ext cx="1757812" cy="703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/>
            <a:t>Geotechnical &amp; Hydrological Assets</a:t>
          </a:r>
          <a:endParaRPr lang="en-US" sz="1600" kern="1200"/>
        </a:p>
      </dsp:txBody>
      <dsp:txXfrm>
        <a:off x="4331584" y="1403716"/>
        <a:ext cx="1757812" cy="703125"/>
      </dsp:txXfrm>
    </dsp:sp>
    <dsp:sp modelId="{2939B025-F40D-48CE-9F38-324722462BD6}">
      <dsp:nvSpPr>
        <dsp:cNvPr id="0" name=""/>
        <dsp:cNvSpPr/>
      </dsp:nvSpPr>
      <dsp:spPr>
        <a:xfrm>
          <a:off x="1716838" y="2546294"/>
          <a:ext cx="791015" cy="79101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D044FF-B39B-4CA0-A762-59DABD40A033}">
      <dsp:nvSpPr>
        <dsp:cNvPr id="0" name=""/>
        <dsp:cNvSpPr/>
      </dsp:nvSpPr>
      <dsp:spPr>
        <a:xfrm>
          <a:off x="1233439" y="3616498"/>
          <a:ext cx="1757812" cy="703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Spatial and Geographic Assets</a:t>
          </a:r>
        </a:p>
      </dsp:txBody>
      <dsp:txXfrm>
        <a:off x="1233439" y="3616498"/>
        <a:ext cx="1757812" cy="703125"/>
      </dsp:txXfrm>
    </dsp:sp>
    <dsp:sp modelId="{E6DA3BB6-AEE8-4E88-94C3-6F3BB867725B}">
      <dsp:nvSpPr>
        <dsp:cNvPr id="0" name=""/>
        <dsp:cNvSpPr/>
      </dsp:nvSpPr>
      <dsp:spPr>
        <a:xfrm>
          <a:off x="3782268" y="2546294"/>
          <a:ext cx="791015" cy="79101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EA0F9C-5772-495F-A779-08519BB72862}">
      <dsp:nvSpPr>
        <dsp:cNvPr id="0" name=""/>
        <dsp:cNvSpPr/>
      </dsp:nvSpPr>
      <dsp:spPr>
        <a:xfrm>
          <a:off x="3298869" y="3616498"/>
          <a:ext cx="1757812" cy="703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Socio economic and functional Importance Assets</a:t>
          </a:r>
        </a:p>
      </dsp:txBody>
      <dsp:txXfrm>
        <a:off x="3298869" y="3616498"/>
        <a:ext cx="1757812" cy="7031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1112F-AF7A-5E42-A553-F4974CF170BF}">
      <dsp:nvSpPr>
        <dsp:cNvPr id="0" name=""/>
        <dsp:cNvSpPr/>
      </dsp:nvSpPr>
      <dsp:spPr>
        <a:xfrm>
          <a:off x="606456" y="0"/>
          <a:ext cx="5453920" cy="5453920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A6CD008-13F5-0641-A284-28EEE2B7BA97}">
      <dsp:nvSpPr>
        <dsp:cNvPr id="0" name=""/>
        <dsp:cNvSpPr/>
      </dsp:nvSpPr>
      <dsp:spPr>
        <a:xfrm>
          <a:off x="1190942" y="551538"/>
          <a:ext cx="2127028" cy="212702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Gather more data especially geotechnical related</a:t>
          </a:r>
          <a:endParaRPr lang="en-US" sz="2400" kern="1200" dirty="0"/>
        </a:p>
      </dsp:txBody>
      <dsp:txXfrm>
        <a:off x="1294775" y="655371"/>
        <a:ext cx="1919362" cy="1919362"/>
      </dsp:txXfrm>
    </dsp:sp>
    <dsp:sp modelId="{655129CD-8A57-8147-80E5-C72384ADA5ED}">
      <dsp:nvSpPr>
        <dsp:cNvPr id="0" name=""/>
        <dsp:cNvSpPr/>
      </dsp:nvSpPr>
      <dsp:spPr>
        <a:xfrm>
          <a:off x="3415225" y="518122"/>
          <a:ext cx="2127028" cy="2127028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Perform further risk assesement</a:t>
          </a:r>
          <a:endParaRPr lang="en-US" sz="2400" kern="1200"/>
        </a:p>
      </dsp:txBody>
      <dsp:txXfrm>
        <a:off x="3519058" y="621955"/>
        <a:ext cx="1919362" cy="1919362"/>
      </dsp:txXfrm>
    </dsp:sp>
    <dsp:sp modelId="{0A5B91BE-5639-5B4E-BA95-FFAFFB3B8F28}">
      <dsp:nvSpPr>
        <dsp:cNvPr id="0" name=""/>
        <dsp:cNvSpPr/>
      </dsp:nvSpPr>
      <dsp:spPr>
        <a:xfrm>
          <a:off x="1124578" y="2808768"/>
          <a:ext cx="2127028" cy="2127028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Add cost component</a:t>
          </a:r>
          <a:endParaRPr lang="en-US" sz="2400" kern="1200"/>
        </a:p>
      </dsp:txBody>
      <dsp:txXfrm>
        <a:off x="1228411" y="2912601"/>
        <a:ext cx="1919362" cy="1919362"/>
      </dsp:txXfrm>
    </dsp:sp>
    <dsp:sp modelId="{B0B20DCA-7B4A-5748-8BF2-9CC6244C13B9}">
      <dsp:nvSpPr>
        <dsp:cNvPr id="0" name=""/>
        <dsp:cNvSpPr/>
      </dsp:nvSpPr>
      <dsp:spPr>
        <a:xfrm>
          <a:off x="3415225" y="2808768"/>
          <a:ext cx="2127028" cy="212702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Policy design</a:t>
          </a:r>
          <a:endParaRPr lang="en-US" sz="2400" kern="1200"/>
        </a:p>
      </dsp:txBody>
      <dsp:txXfrm>
        <a:off x="3519058" y="2912601"/>
        <a:ext cx="1919362" cy="19193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sv-S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The theory should cover aspects of seasonal/daily variability of demand</a:t>
            </a:r>
            <a:endParaRPr/>
          </a:p>
        </p:txBody>
      </p:sp>
      <p:sp>
        <p:nvSpPr>
          <p:cNvPr id="62" name="Google Shape;6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" name="Google Shape;8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We need to simplify and understand the representation of reality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And how if can evolve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82" name="Google Shape;8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We need to simplify and understand the representation of reality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And how if can evolve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1" name="Google Shape;91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" name="Google Shape;9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We need to simplify and understand the representation of reality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And how if can evolve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99" name="Google Shape;99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" name="Google Shape;105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We need to simplify and understand the representation of reality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And how if can evolve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06" name="Google Shape;106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7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7"/>
          <p:cNvSpPr txBox="1">
            <a:spLocks noGrp="1"/>
          </p:cNvSpPr>
          <p:nvPr>
            <p:ph type="ctrTitle"/>
          </p:nvPr>
        </p:nvSpPr>
        <p:spPr>
          <a:xfrm>
            <a:off x="3349485" y="231015"/>
            <a:ext cx="8842513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Helvetica Neue"/>
              <a:buNone/>
              <a:defRPr sz="34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subTitle" idx="1"/>
          </p:nvPr>
        </p:nvSpPr>
        <p:spPr>
          <a:xfrm>
            <a:off x="3349486" y="4339705"/>
            <a:ext cx="8842513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7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836612" y="0"/>
            <a:ext cx="3935413" cy="107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25"/>
          <p:cNvSpPr txBox="1">
            <a:spLocks noGrp="1"/>
          </p:cNvSpPr>
          <p:nvPr>
            <p:ph type="body" idx="1"/>
          </p:nvPr>
        </p:nvSpPr>
        <p:spPr>
          <a:xfrm>
            <a:off x="836612" y="1231900"/>
            <a:ext cx="3935413" cy="4637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5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0"/>
          <p:cNvSpPr txBox="1">
            <a:spLocks noGrp="1"/>
          </p:cNvSpPr>
          <p:nvPr>
            <p:ph type="title"/>
          </p:nvPr>
        </p:nvSpPr>
        <p:spPr>
          <a:xfrm>
            <a:off x="838200" y="1"/>
            <a:ext cx="10515600" cy="107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28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0"/>
          <p:cNvSpPr txBox="1">
            <a:spLocks noGrp="1"/>
          </p:cNvSpPr>
          <p:nvPr>
            <p:ph type="body" idx="1"/>
          </p:nvPr>
        </p:nvSpPr>
        <p:spPr>
          <a:xfrm>
            <a:off x="838200" y="1231900"/>
            <a:ext cx="5181600" cy="49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20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20"/>
          <p:cNvSpPr>
            <a:spLocks noGrp="1"/>
          </p:cNvSpPr>
          <p:nvPr>
            <p:ph type="pic" idx="2"/>
          </p:nvPr>
        </p:nvSpPr>
        <p:spPr>
          <a:xfrm>
            <a:off x="6172202" y="1231900"/>
            <a:ext cx="5181598" cy="494506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8"/>
          <p:cNvSpPr txBox="1">
            <a:spLocks noGrp="1"/>
          </p:cNvSpPr>
          <p:nvPr>
            <p:ph type="title"/>
          </p:nvPr>
        </p:nvSpPr>
        <p:spPr>
          <a:xfrm>
            <a:off x="838200" y="1"/>
            <a:ext cx="10515600" cy="107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28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body" idx="1"/>
          </p:nvPr>
        </p:nvSpPr>
        <p:spPr>
          <a:xfrm>
            <a:off x="838200" y="1231900"/>
            <a:ext cx="10515600" cy="49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3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1_Two Conten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838200" y="1"/>
            <a:ext cx="10515600" cy="107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28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838200" y="1231900"/>
            <a:ext cx="5181600" cy="49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2"/>
          </p:nvPr>
        </p:nvSpPr>
        <p:spPr>
          <a:xfrm>
            <a:off x="6172200" y="1231900"/>
            <a:ext cx="5181600" cy="49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Helvetica Neue"/>
              <a:buNone/>
              <a:defRPr sz="34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19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1"/>
          <p:cNvSpPr txBox="1">
            <a:spLocks noGrp="1"/>
          </p:cNvSpPr>
          <p:nvPr>
            <p:ph type="title"/>
          </p:nvPr>
        </p:nvSpPr>
        <p:spPr>
          <a:xfrm>
            <a:off x="839788" y="1"/>
            <a:ext cx="10515600" cy="107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28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 txBox="1">
            <a:spLocks noGrp="1"/>
          </p:cNvSpPr>
          <p:nvPr>
            <p:ph type="body" idx="1"/>
          </p:nvPr>
        </p:nvSpPr>
        <p:spPr>
          <a:xfrm>
            <a:off x="839788" y="1231900"/>
            <a:ext cx="5157787" cy="449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body" idx="2"/>
          </p:nvPr>
        </p:nvSpPr>
        <p:spPr>
          <a:xfrm>
            <a:off x="839788" y="1912088"/>
            <a:ext cx="5157787" cy="427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body" idx="3"/>
          </p:nvPr>
        </p:nvSpPr>
        <p:spPr>
          <a:xfrm>
            <a:off x="6172200" y="1231900"/>
            <a:ext cx="5183188" cy="449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body" idx="4"/>
          </p:nvPr>
        </p:nvSpPr>
        <p:spPr>
          <a:xfrm>
            <a:off x="6172200" y="1912088"/>
            <a:ext cx="5183188" cy="427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21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2"/>
          <p:cNvSpPr txBox="1">
            <a:spLocks noGrp="1"/>
          </p:cNvSpPr>
          <p:nvPr>
            <p:ph type="title"/>
          </p:nvPr>
        </p:nvSpPr>
        <p:spPr>
          <a:xfrm>
            <a:off x="838200" y="1"/>
            <a:ext cx="10515600" cy="107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28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4"/>
          <p:cNvSpPr txBox="1">
            <a:spLocks noGrp="1"/>
          </p:cNvSpPr>
          <p:nvPr>
            <p:ph type="title"/>
          </p:nvPr>
        </p:nvSpPr>
        <p:spPr>
          <a:xfrm>
            <a:off x="839788" y="0"/>
            <a:ext cx="3932237" cy="107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4"/>
          <p:cNvSpPr txBox="1">
            <a:spLocks noGrp="1"/>
          </p:cNvSpPr>
          <p:nvPr>
            <p:ph type="body" idx="1"/>
          </p:nvPr>
        </p:nvSpPr>
        <p:spPr>
          <a:xfrm>
            <a:off x="5183188" y="1223962"/>
            <a:ext cx="6172200" cy="4637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body" idx="2"/>
          </p:nvPr>
        </p:nvSpPr>
        <p:spPr>
          <a:xfrm>
            <a:off x="839788" y="1231900"/>
            <a:ext cx="3932237" cy="4637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3" name="Google Shape;53;p24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6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40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sldNum" idx="12"/>
          </p:nvPr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-SE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eoboundaries.org/globalDownloads.html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6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7.jpe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/>
          <p:nvPr/>
        </p:nvSpPr>
        <p:spPr>
          <a:xfrm>
            <a:off x="3252697" y="4134409"/>
            <a:ext cx="8837400" cy="17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sv-SE" sz="2200" b="1" dirty="0">
                <a:solidFill>
                  <a:srgbClr val="0C0C0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Nancy Anataba Kyorku Dzikunu-Bansah, </a:t>
            </a:r>
            <a:r>
              <a:rPr lang="sv-SE" sz="2200" b="1" dirty="0" err="1">
                <a:solidFill>
                  <a:srgbClr val="0C0C0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nakdzikunu-bansah@knust.edu.gh</a:t>
            </a:r>
            <a:r>
              <a:rPr lang="sv-SE" sz="2200" b="1" dirty="0">
                <a:solidFill>
                  <a:srgbClr val="0C0C0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/</a:t>
            </a:r>
            <a:r>
              <a:rPr lang="sv-SE" sz="2200" b="1" dirty="0" err="1">
                <a:solidFill>
                  <a:srgbClr val="0C0C0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nancykyorku@gmail.com</a:t>
            </a:r>
            <a:endParaRPr sz="2200" b="1" dirty="0">
              <a:solidFill>
                <a:srgbClr val="0C0C0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sv-SE" sz="2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Energy </a:t>
            </a:r>
            <a:r>
              <a:rPr lang="sv-SE" sz="24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Modelling</a:t>
            </a:r>
            <a:r>
              <a:rPr lang="sv-SE" sz="2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sv-SE" sz="24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Platform</a:t>
            </a:r>
            <a:r>
              <a:rPr lang="sv-SE" sz="2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sv-SE" sz="24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Africa</a:t>
            </a:r>
            <a:r>
              <a:rPr lang="sv-SE" sz="24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(EMP-A)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C0C0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-SE" sz="2000" b="0" i="0" u="none" strike="noStrike" cap="none" dirty="0">
                <a:solidFill>
                  <a:srgbClr val="0C0C0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2025</a:t>
            </a:r>
            <a:endParaRPr dirty="0"/>
          </a:p>
        </p:txBody>
      </p:sp>
      <p:sp>
        <p:nvSpPr>
          <p:cNvPr id="65" name="Google Shape;65;p1"/>
          <p:cNvSpPr txBox="1">
            <a:spLocks noGrp="1"/>
          </p:cNvSpPr>
          <p:nvPr>
            <p:ph type="ctrTitle"/>
          </p:nvPr>
        </p:nvSpPr>
        <p:spPr>
          <a:xfrm>
            <a:off x="3349500" y="313627"/>
            <a:ext cx="8842500" cy="2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sv-SE" sz="3600" b="0" dirty="0">
                <a:solidFill>
                  <a:srgbClr val="000000"/>
                </a:solidFill>
              </a:rPr>
              <a:t>NISMOD-CR</a:t>
            </a:r>
            <a:br>
              <a:rPr lang="sv-SE" sz="3600" b="0" dirty="0">
                <a:solidFill>
                  <a:srgbClr val="000000"/>
                </a:solidFill>
              </a:rPr>
            </a:br>
            <a:r>
              <a:rPr lang="sv-SE" sz="3600" b="0" dirty="0" err="1">
                <a:solidFill>
                  <a:srgbClr val="000000"/>
                </a:solidFill>
              </a:rPr>
              <a:t>Climate</a:t>
            </a:r>
            <a:r>
              <a:rPr lang="sv-SE" sz="3600" b="0" dirty="0">
                <a:solidFill>
                  <a:srgbClr val="000000"/>
                </a:solidFill>
              </a:rPr>
              <a:t> risk </a:t>
            </a:r>
            <a:r>
              <a:rPr lang="sv-SE" sz="3600" b="0" dirty="0" err="1">
                <a:solidFill>
                  <a:srgbClr val="000000"/>
                </a:solidFill>
              </a:rPr>
              <a:t>assessment</a:t>
            </a:r>
            <a:r>
              <a:rPr lang="sv-SE" sz="3600" b="0" dirty="0">
                <a:solidFill>
                  <a:srgbClr val="000000"/>
                </a:solidFill>
              </a:rPr>
              <a:t> for road </a:t>
            </a:r>
            <a:r>
              <a:rPr lang="sv-SE" sz="3600" b="0" dirty="0" err="1">
                <a:solidFill>
                  <a:srgbClr val="000000"/>
                </a:solidFill>
              </a:rPr>
              <a:t>infrastructure</a:t>
            </a:r>
            <a:r>
              <a:rPr lang="sv-SE" sz="3600" b="0" dirty="0">
                <a:solidFill>
                  <a:srgbClr val="000000"/>
                </a:solidFill>
              </a:rPr>
              <a:t>-Ghana</a:t>
            </a:r>
            <a:endParaRPr sz="3200" dirty="0"/>
          </a:p>
        </p:txBody>
      </p:sp>
      <p:sp>
        <p:nvSpPr>
          <p:cNvPr id="66" name="Google Shape;66;p1"/>
          <p:cNvSpPr txBox="1"/>
          <p:nvPr/>
        </p:nvSpPr>
        <p:spPr>
          <a:xfrm>
            <a:off x="6957045" y="2937129"/>
            <a:ext cx="1627500" cy="9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6000"/>
              <a:buFont typeface="Helvetica Neue"/>
              <a:buNone/>
            </a:pPr>
            <a:r>
              <a:rPr lang="sv-SE" sz="2000" b="0" i="1" u="none" strike="noStrike" cap="none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Flag or map of the country…</a:t>
            </a:r>
            <a:endParaRPr sz="2000" b="0" i="1" u="none" strike="noStrike" cap="none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67" name="Google Shape;67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957050" y="119750"/>
            <a:ext cx="1428675" cy="142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03600" y="2937025"/>
            <a:ext cx="2225950" cy="127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6AE584E-2CA3-1B54-589B-394DC9494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573" y="643467"/>
            <a:ext cx="4428997" cy="5571066"/>
          </a:xfrm>
          <a:prstGeom prst="rect">
            <a:avLst/>
          </a:prstGeom>
        </p:spPr>
      </p:pic>
      <p:pic>
        <p:nvPicPr>
          <p:cNvPr id="3" name="Content Placeholder 10">
            <a:extLst>
              <a:ext uri="{FF2B5EF4-FFF2-40B4-BE49-F238E27FC236}">
                <a16:creationId xmlns:a16="http://schemas.microsoft.com/office/drawing/2014/main" id="{2984BAC1-D593-8A81-6985-4E162BC2E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428" y="643467"/>
            <a:ext cx="442899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529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91BF8-B818-D2EC-69CB-011C3A508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972" y="1"/>
            <a:ext cx="6498828" cy="1073887"/>
          </a:xfrm>
        </p:spPr>
        <p:txBody>
          <a:bodyPr/>
          <a:lstStyle/>
          <a:p>
            <a:r>
              <a:rPr lang="en-GB" dirty="0"/>
              <a:t>National or Strategic Priorities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602D9A-5FEA-A08E-7CDF-C6E311B2C2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Screenshot 2025-04-23 at 6.24.39 AM.jpeg" descr="Screenshot 2025-04-23 at 6.24.39 AM.jpeg">
            <a:extLst>
              <a:ext uri="{FF2B5EF4-FFF2-40B4-BE49-F238E27FC236}">
                <a16:creationId xmlns:a16="http://schemas.microsoft.com/office/drawing/2014/main" id="{018A03B2-74AF-41E2-EF55-8184E1EC7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974" y="1"/>
            <a:ext cx="4826714" cy="6411557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Ghana’s National Adaptation Plan (NAP) – which emphasizes climate-resilient infrastructure. Ghana…">
            <a:extLst>
              <a:ext uri="{FF2B5EF4-FFF2-40B4-BE49-F238E27FC236}">
                <a16:creationId xmlns:a16="http://schemas.microsoft.com/office/drawing/2014/main" id="{3259C733-40A8-50E4-7E43-3B3FA205A42D}"/>
              </a:ext>
            </a:extLst>
          </p:cNvPr>
          <p:cNvSpPr txBox="1">
            <a:spLocks/>
          </p:cNvSpPr>
          <p:nvPr/>
        </p:nvSpPr>
        <p:spPr>
          <a:xfrm>
            <a:off x="4854972" y="1231900"/>
            <a:ext cx="6498828" cy="49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spcCol="692536" anchor="t" anchorCtr="0">
            <a:normAutofit fontScale="7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SzTx/>
              <a:buFont typeface="Arial"/>
              <a:buNone/>
              <a:defRPr sz="4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en-US" sz="40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68111" indent="-268111" defTabSz="228600">
              <a:lnSpc>
                <a:spcPct val="100000"/>
              </a:lnSpc>
              <a:spcBef>
                <a:spcPts val="0"/>
              </a:spcBef>
              <a:defRPr sz="40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4000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Ghana’s National Adaptation Plan (NAP) – which emphasizes climate-resilient infrastructure. Ghana</a:t>
            </a:r>
          </a:p>
          <a:p>
            <a:pPr marL="268111" indent="-268111" defTabSz="228600">
              <a:lnSpc>
                <a:spcPct val="100000"/>
              </a:lnSpc>
              <a:spcBef>
                <a:spcPts val="0"/>
              </a:spcBef>
              <a:defRPr sz="40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4000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Infrastructure Plan (GIP 2018–2047) – aiming to enhance transportation infrastructure resilience.</a:t>
            </a:r>
          </a:p>
          <a:p>
            <a:pPr marL="268111" indent="-268111" defTabSz="228600">
              <a:lnSpc>
                <a:spcPct val="100000"/>
              </a:lnSpc>
              <a:spcBef>
                <a:spcPts val="0"/>
              </a:spcBef>
              <a:defRPr sz="40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4000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Sustainable Development Goals (SDG 9 &amp; 13) – focus on sustainable infrastructure and climate action. </a:t>
            </a:r>
          </a:p>
          <a:p>
            <a:pPr marL="268111" indent="-268111" defTabSz="228600">
              <a:lnSpc>
                <a:spcPct val="100000"/>
              </a:lnSpc>
              <a:spcBef>
                <a:spcPts val="0"/>
              </a:spcBef>
              <a:defRPr sz="40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4000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National Transport Policy – prioritizes maintenance and upgrading of road assets with climate-smart technologies.</a:t>
            </a:r>
          </a:p>
        </p:txBody>
      </p:sp>
    </p:spTree>
    <p:extLst>
      <p:ext uri="{BB962C8B-B14F-4D97-AF65-F5344CB8AC3E}">
        <p14:creationId xmlns:p14="http://schemas.microsoft.com/office/powerpoint/2010/main" val="16725333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2">
            <a:extLst>
              <a:ext uri="{FF2B5EF4-FFF2-40B4-BE49-F238E27FC236}">
                <a16:creationId xmlns:a16="http://schemas.microsoft.com/office/drawing/2014/main" id="{8DD9726C-2A9A-D6D1-D4FB-DB121A5890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3909529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45E6C07-CF0A-716B-7046-6AD355E8028A}"/>
              </a:ext>
            </a:extLst>
          </p:cNvPr>
          <p:cNvSpPr txBox="1"/>
          <p:nvPr/>
        </p:nvSpPr>
        <p:spPr>
          <a:xfrm>
            <a:off x="1710466" y="3015735"/>
            <a:ext cx="2689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Future works</a:t>
            </a:r>
          </a:p>
        </p:txBody>
      </p:sp>
    </p:spTree>
    <p:extLst>
      <p:ext uri="{BB962C8B-B14F-4D97-AF65-F5344CB8AC3E}">
        <p14:creationId xmlns:p14="http://schemas.microsoft.com/office/powerpoint/2010/main" val="3792178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38EB82-3ACB-290A-5FD9-FAB8554926ED}"/>
              </a:ext>
            </a:extLst>
          </p:cNvPr>
          <p:cNvSpPr txBox="1"/>
          <p:nvPr/>
        </p:nvSpPr>
        <p:spPr>
          <a:xfrm>
            <a:off x="3777343" y="707571"/>
            <a:ext cx="1149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References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AC92F-B3C1-1CAA-5E86-B62DBBAFC20D}"/>
              </a:ext>
            </a:extLst>
          </p:cNvPr>
          <p:cNvSpPr txBox="1">
            <a:spLocks/>
          </p:cNvSpPr>
          <p:nvPr/>
        </p:nvSpPr>
        <p:spPr>
          <a:xfrm>
            <a:off x="1341955" y="1183340"/>
            <a:ext cx="7963410" cy="1581375"/>
          </a:xfrm>
          <a:prstGeom prst="rect">
            <a:avLst/>
          </a:prstGeom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000" dirty="0">
                <a:latin typeface="Play"/>
              </a:rPr>
              <a:t>Ghana Road Map for Resilient Infrastructure report</a:t>
            </a:r>
          </a:p>
          <a:p>
            <a:r>
              <a:rPr lang="en-GB" sz="2000" dirty="0">
                <a:hlinkClick r:id="rId2"/>
              </a:rPr>
              <a:t>https://www.geoboundaries.org/globalDownloads.html</a:t>
            </a:r>
            <a:r>
              <a:rPr lang="en-US" sz="2000" dirty="0">
                <a:latin typeface="Play"/>
              </a:rPr>
              <a:t> </a:t>
            </a:r>
          </a:p>
          <a:p>
            <a:r>
              <a:rPr lang="en-GB" sz="2000" dirty="0"/>
              <a:t>https://</a:t>
            </a:r>
            <a:r>
              <a:rPr lang="en-GB" sz="2000" dirty="0" err="1"/>
              <a:t>zenodo.org</a:t>
            </a:r>
            <a:r>
              <a:rPr lang="en-GB" sz="2000" dirty="0"/>
              <a:t>/records/15271219</a:t>
            </a:r>
          </a:p>
        </p:txBody>
      </p:sp>
    </p:spTree>
    <p:extLst>
      <p:ext uri="{BB962C8B-B14F-4D97-AF65-F5344CB8AC3E}">
        <p14:creationId xmlns:p14="http://schemas.microsoft.com/office/powerpoint/2010/main" val="848287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4EE78-37ED-C1F5-8044-A1973F80B850}"/>
              </a:ext>
            </a:extLst>
          </p:cNvPr>
          <p:cNvSpPr txBox="1">
            <a:spLocks/>
          </p:cNvSpPr>
          <p:nvPr/>
        </p:nvSpPr>
        <p:spPr>
          <a:xfrm>
            <a:off x="3186983" y="882126"/>
            <a:ext cx="6086108" cy="15054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5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Acknowledgements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92819-CC4A-4001-9EFB-663C5B6AE4EE}"/>
              </a:ext>
            </a:extLst>
          </p:cNvPr>
          <p:cNvSpPr txBox="1">
            <a:spLocks/>
          </p:cNvSpPr>
          <p:nvPr/>
        </p:nvSpPr>
        <p:spPr>
          <a:xfrm>
            <a:off x="2756678" y="2678618"/>
            <a:ext cx="7559906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Thank you, Tom Russel and Silvia Colombo, for your expertise and invaluable guidance. </a:t>
            </a:r>
          </a:p>
        </p:txBody>
      </p:sp>
    </p:spTree>
    <p:extLst>
      <p:ext uri="{BB962C8B-B14F-4D97-AF65-F5344CB8AC3E}">
        <p14:creationId xmlns:p14="http://schemas.microsoft.com/office/powerpoint/2010/main" val="2495035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3A96E-86C5-4357-EE2F-DB8EAE88DA18}"/>
              </a:ext>
            </a:extLst>
          </p:cNvPr>
          <p:cNvSpPr txBox="1">
            <a:spLocks/>
          </p:cNvSpPr>
          <p:nvPr/>
        </p:nvSpPr>
        <p:spPr>
          <a:xfrm>
            <a:off x="4162567" y="818984"/>
            <a:ext cx="6714699" cy="31786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Thank you</a:t>
            </a:r>
            <a:endParaRPr lang="en-US" sz="48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0BDB32-6EF6-5B81-EDF7-BACE7EE46A14}"/>
              </a:ext>
            </a:extLst>
          </p:cNvPr>
          <p:cNvSpPr txBox="1">
            <a:spLocks/>
          </p:cNvSpPr>
          <p:nvPr/>
        </p:nvSpPr>
        <p:spPr>
          <a:xfrm>
            <a:off x="4314967" y="971384"/>
            <a:ext cx="6714699" cy="317868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4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Thank you</a:t>
            </a:r>
            <a:endParaRPr lang="en-US" sz="48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12A79B-E682-0987-C7C8-242DA8145AF1}"/>
              </a:ext>
            </a:extLst>
          </p:cNvPr>
          <p:cNvSpPr txBox="1"/>
          <p:nvPr/>
        </p:nvSpPr>
        <p:spPr>
          <a:xfrm>
            <a:off x="4126708" y="2226833"/>
            <a:ext cx="37769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809284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/>
        </p:nvSpPr>
        <p:spPr>
          <a:xfrm>
            <a:off x="6788415" y="1528772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7" name="Google Shape;77;p15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8EC34B28-E6E8-9B51-E7FC-634220946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" b="115"/>
          <a:stretch/>
        </p:blipFill>
        <p:spPr bwMode="auto">
          <a:xfrm>
            <a:off x="5973742" y="917175"/>
            <a:ext cx="4977880" cy="496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A6E9E152-435F-CE7F-2446-B52446BC3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0867" y="2781090"/>
            <a:ext cx="3814482" cy="923282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5"/>
          <p:cNvSpPr txBox="1">
            <a:spLocks noGrp="1"/>
          </p:cNvSpPr>
          <p:nvPr>
            <p:ph type="title"/>
          </p:nvPr>
        </p:nvSpPr>
        <p:spPr>
          <a:xfrm>
            <a:off x="838200" y="236667"/>
            <a:ext cx="10515600" cy="837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sv-SE" dirty="0" err="1"/>
              <a:t>Context</a:t>
            </a:r>
            <a:r>
              <a:rPr lang="sv-SE" dirty="0"/>
              <a:t> and Challenges</a:t>
            </a:r>
            <a:endParaRPr dirty="0"/>
          </a:p>
        </p:txBody>
      </p:sp>
      <p:grpSp>
        <p:nvGrpSpPr>
          <p:cNvPr id="4" name="Screenshot 2025-04-22 at 5.18.19 PM.jpeg">
            <a:extLst>
              <a:ext uri="{FF2B5EF4-FFF2-40B4-BE49-F238E27FC236}">
                <a16:creationId xmlns:a16="http://schemas.microsoft.com/office/drawing/2014/main" id="{C165B36B-2CC8-6DDC-FE7A-71F887FF8F46}"/>
              </a:ext>
            </a:extLst>
          </p:cNvPr>
          <p:cNvGrpSpPr/>
          <p:nvPr/>
        </p:nvGrpSpPr>
        <p:grpSpPr>
          <a:xfrm>
            <a:off x="667525" y="1373652"/>
            <a:ext cx="2955693" cy="2349364"/>
            <a:chOff x="0" y="0"/>
            <a:chExt cx="7089367" cy="7518152"/>
          </a:xfrm>
        </p:grpSpPr>
        <p:pic>
          <p:nvPicPr>
            <p:cNvPr id="5" name="Screenshot 2025-04-22 at 5.18.19 PM.jpeg" descr="Screenshot 2025-04-22 at 5.18.19 PM.jpeg">
              <a:extLst>
                <a:ext uri="{FF2B5EF4-FFF2-40B4-BE49-F238E27FC236}">
                  <a16:creationId xmlns:a16="http://schemas.microsoft.com/office/drawing/2014/main" id="{2A70BFDF-A326-21B4-8290-14216108DC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5900" y="139700"/>
              <a:ext cx="6657567" cy="695935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" name="Screenshot 2025-04-22 at 5.18.19 PM.jpeg" descr="Screenshot 2025-04-22 at 5.18.19 PM.jpeg">
              <a:extLst>
                <a:ext uri="{FF2B5EF4-FFF2-40B4-BE49-F238E27FC236}">
                  <a16:creationId xmlns:a16="http://schemas.microsoft.com/office/drawing/2014/main" id="{48CBAAEB-5128-DBDC-471E-C391D66EB286}"/>
                </a:ext>
              </a:extLst>
            </p:cNvPr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7089367" cy="7518152"/>
            </a:xfrm>
            <a:prstGeom prst="rect">
              <a:avLst/>
            </a:prstGeom>
            <a:effectLst/>
          </p:spPr>
        </p:pic>
      </p:grpSp>
      <p:grpSp>
        <p:nvGrpSpPr>
          <p:cNvPr id="7" name="images-4.jpeg">
            <a:extLst>
              <a:ext uri="{FF2B5EF4-FFF2-40B4-BE49-F238E27FC236}">
                <a16:creationId xmlns:a16="http://schemas.microsoft.com/office/drawing/2014/main" id="{238C4262-0BA4-A25E-8EA6-8E33DEC35ED2}"/>
              </a:ext>
            </a:extLst>
          </p:cNvPr>
          <p:cNvGrpSpPr/>
          <p:nvPr/>
        </p:nvGrpSpPr>
        <p:grpSpPr>
          <a:xfrm>
            <a:off x="4062474" y="1535134"/>
            <a:ext cx="3457121" cy="2463318"/>
            <a:chOff x="0" y="0"/>
            <a:chExt cx="7501624" cy="5263447"/>
          </a:xfrm>
        </p:grpSpPr>
        <p:pic>
          <p:nvPicPr>
            <p:cNvPr id="8" name="images-4.jpeg" descr="images-4.jpeg">
              <a:extLst>
                <a:ext uri="{FF2B5EF4-FFF2-40B4-BE49-F238E27FC236}">
                  <a16:creationId xmlns:a16="http://schemas.microsoft.com/office/drawing/2014/main" id="{BB00C840-AA3C-E4F3-07F9-99C404052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5900" y="139700"/>
              <a:ext cx="7069824" cy="470464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" name="images-4.jpeg" descr="images-4.jpeg">
              <a:extLst>
                <a:ext uri="{FF2B5EF4-FFF2-40B4-BE49-F238E27FC236}">
                  <a16:creationId xmlns:a16="http://schemas.microsoft.com/office/drawing/2014/main" id="{C57A54EA-1C29-4432-0D2D-4021F48353FD}"/>
                </a:ext>
              </a:extLst>
            </p:cNvPr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7501624" cy="5263447"/>
            </a:xfrm>
            <a:prstGeom prst="rect">
              <a:avLst/>
            </a:prstGeom>
            <a:effectLst/>
          </p:spPr>
        </p:pic>
      </p:grpSp>
      <p:grpSp>
        <p:nvGrpSpPr>
          <p:cNvPr id="10" name="Screenshot 2025-04-22 at 5.56.57 PM.jpeg">
            <a:extLst>
              <a:ext uri="{FF2B5EF4-FFF2-40B4-BE49-F238E27FC236}">
                <a16:creationId xmlns:a16="http://schemas.microsoft.com/office/drawing/2014/main" id="{4A3B40B1-768A-ED69-615A-D3CD13F4D0E2}"/>
              </a:ext>
            </a:extLst>
          </p:cNvPr>
          <p:cNvGrpSpPr/>
          <p:nvPr/>
        </p:nvGrpSpPr>
        <p:grpSpPr>
          <a:xfrm>
            <a:off x="8398107" y="942475"/>
            <a:ext cx="2955693" cy="2349365"/>
            <a:chOff x="0" y="0"/>
            <a:chExt cx="7366441" cy="6727464"/>
          </a:xfrm>
        </p:grpSpPr>
        <p:pic>
          <p:nvPicPr>
            <p:cNvPr id="11" name="Screenshot 2025-04-22 at 5.56.57 PM.jpeg" descr="Screenshot 2025-04-22 at 5.56.57 PM.jpeg">
              <a:extLst>
                <a:ext uri="{FF2B5EF4-FFF2-40B4-BE49-F238E27FC236}">
                  <a16:creationId xmlns:a16="http://schemas.microsoft.com/office/drawing/2014/main" id="{36A5637F-CA27-3D2D-B636-A7E0FB8AF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5900" y="139699"/>
              <a:ext cx="6934641" cy="616866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2" name="Screenshot 2025-04-22 at 5.56.57 PM.jpeg" descr="Screenshot 2025-04-22 at 5.56.57 PM.jpeg">
              <a:extLst>
                <a:ext uri="{FF2B5EF4-FFF2-40B4-BE49-F238E27FC236}">
                  <a16:creationId xmlns:a16="http://schemas.microsoft.com/office/drawing/2014/main" id="{371EC0A2-D59A-2491-A8E7-6B431DC73C87}"/>
                </a:ext>
              </a:extLst>
            </p:cNvPr>
            <p:cNvPicPr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7366441" cy="6727464"/>
            </a:xfrm>
            <a:prstGeom prst="rect">
              <a:avLst/>
            </a:prstGeom>
            <a:effectLst/>
          </p:spPr>
        </p:pic>
      </p:grpSp>
      <p:grpSp>
        <p:nvGrpSpPr>
          <p:cNvPr id="13" name="Screenshot 2025-04-22 at 5.58.01 PM.jpeg">
            <a:extLst>
              <a:ext uri="{FF2B5EF4-FFF2-40B4-BE49-F238E27FC236}">
                <a16:creationId xmlns:a16="http://schemas.microsoft.com/office/drawing/2014/main" id="{81AEB562-CCE4-8525-C6D3-B394E8E6F3BD}"/>
              </a:ext>
            </a:extLst>
          </p:cNvPr>
          <p:cNvGrpSpPr/>
          <p:nvPr/>
        </p:nvGrpSpPr>
        <p:grpSpPr>
          <a:xfrm>
            <a:off x="7810052" y="3786692"/>
            <a:ext cx="3457121" cy="2240423"/>
            <a:chOff x="0" y="0"/>
            <a:chExt cx="7926599" cy="6486127"/>
          </a:xfrm>
        </p:grpSpPr>
        <p:pic>
          <p:nvPicPr>
            <p:cNvPr id="14" name="Screenshot 2025-04-22 at 5.58.01 PM.jpeg" descr="Screenshot 2025-04-22 at 5.58.01 PM.jpeg">
              <a:extLst>
                <a:ext uri="{FF2B5EF4-FFF2-40B4-BE49-F238E27FC236}">
                  <a16:creationId xmlns:a16="http://schemas.microsoft.com/office/drawing/2014/main" id="{D6FEA4A6-3F7B-BF1A-3236-C6DC74838BD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15900" y="139700"/>
              <a:ext cx="7494799" cy="592732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" name="Screenshot 2025-04-22 at 5.58.01 PM.jpeg" descr="Screenshot 2025-04-22 at 5.58.01 PM.jpeg">
              <a:extLst>
                <a:ext uri="{FF2B5EF4-FFF2-40B4-BE49-F238E27FC236}">
                  <a16:creationId xmlns:a16="http://schemas.microsoft.com/office/drawing/2014/main" id="{35EAF5AC-3BAB-253B-758D-3C0D7A6EEFF7}"/>
                </a:ext>
              </a:extLst>
            </p:cNvPr>
            <p:cNvPicPr>
              <a:picLocks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0" y="0"/>
              <a:ext cx="7926599" cy="6486127"/>
            </a:xfrm>
            <a:prstGeom prst="rect">
              <a:avLst/>
            </a:prstGeom>
            <a:effectLst/>
          </p:spPr>
        </p:pic>
      </p:grpSp>
      <p:grpSp>
        <p:nvGrpSpPr>
          <p:cNvPr id="16" name="WhatsApp-Image-2023-09-09-at-12.06.28-PM-1.jpeg">
            <a:extLst>
              <a:ext uri="{FF2B5EF4-FFF2-40B4-BE49-F238E27FC236}">
                <a16:creationId xmlns:a16="http://schemas.microsoft.com/office/drawing/2014/main" id="{0E86E669-619D-294E-67FF-80D58AF2BF51}"/>
              </a:ext>
            </a:extLst>
          </p:cNvPr>
          <p:cNvGrpSpPr/>
          <p:nvPr/>
        </p:nvGrpSpPr>
        <p:grpSpPr>
          <a:xfrm>
            <a:off x="1453463" y="4022780"/>
            <a:ext cx="3150810" cy="2004335"/>
            <a:chOff x="0" y="0"/>
            <a:chExt cx="8841894" cy="5281265"/>
          </a:xfrm>
        </p:grpSpPr>
        <p:pic>
          <p:nvPicPr>
            <p:cNvPr id="17" name="WhatsApp-Image-2023-09-09-at-12.06.28-PM-1.jpeg" descr="WhatsApp-Image-2023-09-09-at-12.06.28-PM-1.jpeg">
              <a:extLst>
                <a:ext uri="{FF2B5EF4-FFF2-40B4-BE49-F238E27FC236}">
                  <a16:creationId xmlns:a16="http://schemas.microsoft.com/office/drawing/2014/main" id="{A58F1999-3AD0-40CF-38CE-FADA4944BF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15900" y="139700"/>
              <a:ext cx="8410094" cy="472246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8" name="WhatsApp-Image-2023-09-09-at-12.06.28-PM-1.jpeg" descr="WhatsApp-Image-2023-09-09-at-12.06.28-PM-1.jpeg">
              <a:extLst>
                <a:ext uri="{FF2B5EF4-FFF2-40B4-BE49-F238E27FC236}">
                  <a16:creationId xmlns:a16="http://schemas.microsoft.com/office/drawing/2014/main" id="{46AE6695-CEFF-CB4B-55AA-9978E9EE9D36}"/>
                </a:ext>
              </a:extLst>
            </p:cNvPr>
            <p:cNvPicPr>
              <a:picLocks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0" y="0"/>
              <a:ext cx="8841894" cy="5281265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9"/>
          <p:cNvSpPr txBox="1">
            <a:spLocks noGrp="1"/>
          </p:cNvSpPr>
          <p:nvPr>
            <p:ph type="title"/>
          </p:nvPr>
        </p:nvSpPr>
        <p:spPr>
          <a:xfrm>
            <a:off x="838200" y="268942"/>
            <a:ext cx="10515600" cy="622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Systems/Assets</a:t>
            </a:r>
            <a:endParaRPr dirty="0"/>
          </a:p>
        </p:txBody>
      </p:sp>
      <p:sp>
        <p:nvSpPr>
          <p:cNvPr id="94" name="Google Shape;94;p9"/>
          <p:cNvSpPr txBox="1">
            <a:spLocks noGrp="1"/>
          </p:cNvSpPr>
          <p:nvPr>
            <p:ph type="body" idx="1"/>
          </p:nvPr>
        </p:nvSpPr>
        <p:spPr>
          <a:xfrm>
            <a:off x="838200" y="1231900"/>
            <a:ext cx="10515600" cy="49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0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000" dirty="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0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" name="240_F_407470630_egfO9ZoStHvaAFIEmcMfz9ZrJJTyo7dI.jpg" descr="240_F_407470630_egfO9ZoStHvaAFIEmcMfz9ZrJJTyo7dI.jpg">
            <a:extLst>
              <a:ext uri="{FF2B5EF4-FFF2-40B4-BE49-F238E27FC236}">
                <a16:creationId xmlns:a16="http://schemas.microsoft.com/office/drawing/2014/main" id="{E2C6233E-1CB4-4354-AEB2-8D6E2B9754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89" y="1155036"/>
            <a:ext cx="4613980" cy="26759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240_F_1047016070_vu3Pyb7JOijrFRzBFsAD8eF14vqCxbVS.jpg" descr="240_F_1047016070_vu3Pyb7JOijrFRzBFsAD8eF14vqCxbVS.jpg">
            <a:extLst>
              <a:ext uri="{FF2B5EF4-FFF2-40B4-BE49-F238E27FC236}">
                <a16:creationId xmlns:a16="http://schemas.microsoft.com/office/drawing/2014/main" id="{1C522F48-1227-8D0A-67AD-4BE51E1F12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888" y="3650797"/>
            <a:ext cx="4613981" cy="2581248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4" name="Physical Road Assets…">
            <a:extLst>
              <a:ext uri="{FF2B5EF4-FFF2-40B4-BE49-F238E27FC236}">
                <a16:creationId xmlns:a16="http://schemas.microsoft.com/office/drawing/2014/main" id="{FB9777BF-7CFC-DD71-C9AD-3602169D6F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3843154"/>
              </p:ext>
            </p:extLst>
          </p:nvPr>
        </p:nvGraphicFramePr>
        <p:xfrm>
          <a:off x="5587405" y="1787576"/>
          <a:ext cx="6290122" cy="46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0D16D-D44D-A173-146F-88C5C8FAE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1039" y="159066"/>
            <a:ext cx="7248216" cy="446635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2800" dirty="0"/>
            </a:br>
            <a:r>
              <a:rPr lang="en-US" sz="2800" dirty="0"/>
              <a:t>Population or service provision</a:t>
            </a:r>
            <a:endParaRPr lang="en-GB" dirty="0"/>
          </a:p>
        </p:txBody>
      </p:sp>
      <p:grpSp>
        <p:nvGrpSpPr>
          <p:cNvPr id="4" name="ada-ghana-august-14-2021-260nw-2026162904.jpg.jpeg">
            <a:extLst>
              <a:ext uri="{FF2B5EF4-FFF2-40B4-BE49-F238E27FC236}">
                <a16:creationId xmlns:a16="http://schemas.microsoft.com/office/drawing/2014/main" id="{3E154DAD-0A40-998A-7582-CD9B74A48C38}"/>
              </a:ext>
            </a:extLst>
          </p:cNvPr>
          <p:cNvGrpSpPr/>
          <p:nvPr/>
        </p:nvGrpSpPr>
        <p:grpSpPr>
          <a:xfrm>
            <a:off x="0" y="1"/>
            <a:ext cx="4153310" cy="3471752"/>
            <a:chOff x="0" y="0"/>
            <a:chExt cx="7790555" cy="5842009"/>
          </a:xfrm>
        </p:grpSpPr>
        <p:pic>
          <p:nvPicPr>
            <p:cNvPr id="5" name="ada-ghana-august-14-2021-260nw-2026162904.jpg.jpeg" descr="ada-ghana-august-14-2021-260nw-2026162904.jpg.jpeg">
              <a:extLst>
                <a:ext uri="{FF2B5EF4-FFF2-40B4-BE49-F238E27FC236}">
                  <a16:creationId xmlns:a16="http://schemas.microsoft.com/office/drawing/2014/main" id="{14E230A3-F77D-5F48-67F5-A2E08F09A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5900" y="139700"/>
              <a:ext cx="7358756" cy="528321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" name="ada-ghana-august-14-2021-260nw-2026162904.jpg.jpeg" descr="ada-ghana-august-14-2021-260nw-2026162904.jpg.jpeg">
              <a:extLst>
                <a:ext uri="{FF2B5EF4-FFF2-40B4-BE49-F238E27FC236}">
                  <a16:creationId xmlns:a16="http://schemas.microsoft.com/office/drawing/2014/main" id="{32C0A5F9-D8C2-6591-AA59-108E7D7ED23D}"/>
                </a:ext>
              </a:extLst>
            </p:cNvPr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7790556" cy="5842010"/>
            </a:xfrm>
            <a:prstGeom prst="rect">
              <a:avLst/>
            </a:prstGeom>
            <a:effectLst/>
          </p:spPr>
        </p:pic>
      </p:grpSp>
      <p:grpSp>
        <p:nvGrpSpPr>
          <p:cNvPr id="7" name="Screenshot 2025-04-23 at 6.58.44 AM.jpeg">
            <a:extLst>
              <a:ext uri="{FF2B5EF4-FFF2-40B4-BE49-F238E27FC236}">
                <a16:creationId xmlns:a16="http://schemas.microsoft.com/office/drawing/2014/main" id="{136C88DC-E545-E9D8-A0E9-B2F7F62AE9F6}"/>
              </a:ext>
            </a:extLst>
          </p:cNvPr>
          <p:cNvGrpSpPr/>
          <p:nvPr/>
        </p:nvGrpSpPr>
        <p:grpSpPr>
          <a:xfrm>
            <a:off x="-47728" y="3388752"/>
            <a:ext cx="4201039" cy="3253295"/>
            <a:chOff x="0" y="0"/>
            <a:chExt cx="7599648" cy="6506588"/>
          </a:xfrm>
        </p:grpSpPr>
        <p:pic>
          <p:nvPicPr>
            <p:cNvPr id="8" name="Screenshot 2025-04-23 at 6.58.44 AM.jpeg" descr="Screenshot 2025-04-23 at 6.58.44 AM.jpeg">
              <a:extLst>
                <a:ext uri="{FF2B5EF4-FFF2-40B4-BE49-F238E27FC236}">
                  <a16:creationId xmlns:a16="http://schemas.microsoft.com/office/drawing/2014/main" id="{1EC2BF83-3ED2-BE90-A01E-5EE3F5A278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5900" y="139700"/>
              <a:ext cx="7167849" cy="594778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" name="Screenshot 2025-04-23 at 6.58.44 AM.jpeg" descr="Screenshot 2025-04-23 at 6.58.44 AM.jpeg">
              <a:extLst>
                <a:ext uri="{FF2B5EF4-FFF2-40B4-BE49-F238E27FC236}">
                  <a16:creationId xmlns:a16="http://schemas.microsoft.com/office/drawing/2014/main" id="{68E9BCA4-49D9-0FFE-6004-8930BE4EDDFC}"/>
                </a:ext>
              </a:extLst>
            </p:cNvPr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7599649" cy="6506589"/>
            </a:xfrm>
            <a:prstGeom prst="rect">
              <a:avLst/>
            </a:prstGeom>
            <a:effectLst/>
          </p:spPr>
        </p:pic>
      </p:grpSp>
      <p:sp>
        <p:nvSpPr>
          <p:cNvPr id="10" name="Road infrastructure is critical for:…">
            <a:extLst>
              <a:ext uri="{FF2B5EF4-FFF2-40B4-BE49-F238E27FC236}">
                <a16:creationId xmlns:a16="http://schemas.microsoft.com/office/drawing/2014/main" id="{8A3ED789-0185-4503-67A6-0430D527B898}"/>
              </a:ext>
            </a:extLst>
          </p:cNvPr>
          <p:cNvSpPr txBox="1">
            <a:spLocks/>
          </p:cNvSpPr>
          <p:nvPr/>
        </p:nvSpPr>
        <p:spPr>
          <a:xfrm>
            <a:off x="4268412" y="874644"/>
            <a:ext cx="7499518" cy="5287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spcCol="635436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228600">
              <a:lnSpc>
                <a:spcPct val="100000"/>
              </a:lnSpc>
              <a:spcBef>
                <a:spcPts val="600"/>
              </a:spcBef>
              <a:buSzTx/>
              <a:buFont typeface="Arial"/>
              <a:buNone/>
              <a:defRPr sz="42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2300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Road infrastructure is critical for:</a:t>
            </a:r>
          </a:p>
          <a:p>
            <a:pPr marL="0" indent="0" defTabSz="228600">
              <a:lnSpc>
                <a:spcPct val="100000"/>
              </a:lnSpc>
              <a:spcBef>
                <a:spcPts val="0"/>
              </a:spcBef>
              <a:buSzTx/>
              <a:buFont typeface="Arial"/>
              <a:buNone/>
              <a:defRPr sz="4200" b="1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2300" b="1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Transport of goods and services</a:t>
            </a:r>
            <a:endParaRPr lang="en-US" sz="2300"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 marL="0" indent="0" defTabSz="228600">
              <a:lnSpc>
                <a:spcPct val="100000"/>
              </a:lnSpc>
              <a:spcBef>
                <a:spcPts val="0"/>
              </a:spcBef>
              <a:buSzTx/>
              <a:buFont typeface="Arial"/>
              <a:buNone/>
              <a:defRPr sz="42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2300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Supports trade and access to markets </a:t>
            </a:r>
          </a:p>
          <a:p>
            <a:pPr marL="0" indent="0" defTabSz="228600">
              <a:lnSpc>
                <a:spcPct val="100000"/>
              </a:lnSpc>
              <a:spcBef>
                <a:spcPts val="0"/>
              </a:spcBef>
              <a:buSzTx/>
              <a:buFont typeface="Arial"/>
              <a:buNone/>
              <a:defRPr sz="4200" b="1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2300" b="1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Access to healthcare and education</a:t>
            </a:r>
            <a:endParaRPr lang="en-US" sz="2300"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 marL="0" indent="0" defTabSz="228600">
              <a:lnSpc>
                <a:spcPct val="100000"/>
              </a:lnSpc>
              <a:spcBef>
                <a:spcPts val="0"/>
              </a:spcBef>
              <a:buSzTx/>
              <a:buFont typeface="Arial"/>
              <a:buNone/>
              <a:defRPr sz="42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2300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Roads connect rural populations to hospitals, clinics, and schools.</a:t>
            </a:r>
          </a:p>
          <a:p>
            <a:pPr marL="0" indent="0" defTabSz="228600">
              <a:lnSpc>
                <a:spcPct val="100000"/>
              </a:lnSpc>
              <a:spcBef>
                <a:spcPts val="0"/>
              </a:spcBef>
              <a:buSzTx/>
              <a:buFont typeface="Arial"/>
              <a:buNone/>
              <a:defRPr sz="4200" b="1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2300" b="1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Emergency response</a:t>
            </a:r>
            <a:endParaRPr lang="en-US" sz="2300"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 marL="0" indent="0" defTabSz="228600">
              <a:lnSpc>
                <a:spcPct val="100000"/>
              </a:lnSpc>
              <a:spcBef>
                <a:spcPts val="0"/>
              </a:spcBef>
              <a:buSzTx/>
              <a:buFont typeface="Arial"/>
              <a:buNone/>
              <a:defRPr sz="42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2300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Flooded or damaged roads delay ambulances and rescue operations.</a:t>
            </a:r>
          </a:p>
          <a:p>
            <a:pPr marL="0" indent="0" defTabSz="228600">
              <a:lnSpc>
                <a:spcPct val="100000"/>
              </a:lnSpc>
              <a:spcBef>
                <a:spcPts val="0"/>
              </a:spcBef>
              <a:buSzTx/>
              <a:buFont typeface="Arial"/>
              <a:buNone/>
              <a:defRPr sz="4200" b="1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2300" b="1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Livelihoods</a:t>
            </a:r>
            <a:endParaRPr lang="en-US" sz="2300" dirty="0">
              <a:solidFill>
                <a:srgbClr val="000000"/>
              </a:solidFill>
              <a:latin typeface="Times Roman"/>
              <a:ea typeface="Times Roman"/>
              <a:cs typeface="Times Roman"/>
              <a:sym typeface="Times Roman"/>
            </a:endParaRPr>
          </a:p>
          <a:p>
            <a:pPr marL="0" indent="0" defTabSz="228600">
              <a:lnSpc>
                <a:spcPct val="100000"/>
              </a:lnSpc>
              <a:spcBef>
                <a:spcPts val="0"/>
              </a:spcBef>
              <a:buSzTx/>
              <a:buFont typeface="Arial"/>
              <a:buNone/>
              <a:defRPr sz="42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rPr lang="en-US" sz="2300" dirty="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Poor infrastructure limits agricultural transport and increases post-harvest losses</a:t>
            </a:r>
          </a:p>
        </p:txBody>
      </p:sp>
    </p:spTree>
    <p:extLst>
      <p:ext uri="{BB962C8B-B14F-4D97-AF65-F5344CB8AC3E}">
        <p14:creationId xmlns:p14="http://schemas.microsoft.com/office/powerpoint/2010/main" val="322962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1"/>
          <p:cNvSpPr txBox="1">
            <a:spLocks noGrp="1"/>
          </p:cNvSpPr>
          <p:nvPr>
            <p:ph type="title"/>
          </p:nvPr>
        </p:nvSpPr>
        <p:spPr>
          <a:xfrm>
            <a:off x="838200" y="1"/>
            <a:ext cx="10515600" cy="107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sv-SE"/>
              <a:t>Results</a:t>
            </a:r>
            <a:endParaRPr/>
          </a:p>
        </p:txBody>
      </p:sp>
      <p:pic>
        <p:nvPicPr>
          <p:cNvPr id="2" name="Picture 1" descr="A map of a road network&#10;&#10;AI-generated content may be incorrect.">
            <a:extLst>
              <a:ext uri="{FF2B5EF4-FFF2-40B4-BE49-F238E27FC236}">
                <a16:creationId xmlns:a16="http://schemas.microsoft.com/office/drawing/2014/main" id="{98ABA8E6-3259-52A0-87EC-9554025B5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8131" y="457200"/>
            <a:ext cx="6495737" cy="5943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3"/>
          <p:cNvSpPr txBox="1">
            <a:spLocks noGrp="1"/>
          </p:cNvSpPr>
          <p:nvPr>
            <p:ph type="title"/>
          </p:nvPr>
        </p:nvSpPr>
        <p:spPr>
          <a:xfrm>
            <a:off x="838200" y="1"/>
            <a:ext cx="10515600" cy="107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sv-SE" dirty="0"/>
              <a:t>Results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2D48E2-8A4B-1015-89EE-6FD75114C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231900"/>
            <a:ext cx="5131088" cy="4254774"/>
          </a:xfrm>
          <a:prstGeom prst="rect">
            <a:avLst/>
          </a:prstGeom>
        </p:spPr>
      </p:pic>
      <p:pic>
        <p:nvPicPr>
          <p:cNvPr id="3" name="Content Placeholder 4" descr="A graph of a flood&#10;&#10;AI-generated content may be incorrect.">
            <a:extLst>
              <a:ext uri="{FF2B5EF4-FFF2-40B4-BE49-F238E27FC236}">
                <a16:creationId xmlns:a16="http://schemas.microsoft.com/office/drawing/2014/main" id="{DE2D7ABE-4C9B-7105-1AA5-B9A5C540DC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5165" y="1231900"/>
            <a:ext cx="5131087" cy="4254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"/>
          <p:cNvSpPr/>
          <p:nvPr/>
        </p:nvSpPr>
        <p:spPr>
          <a:xfrm>
            <a:off x="0" y="1073888"/>
            <a:ext cx="8382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/>
          <p:cNvSpPr/>
          <p:nvPr/>
        </p:nvSpPr>
        <p:spPr>
          <a:xfrm>
            <a:off x="0" y="1073888"/>
            <a:ext cx="838200" cy="158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Content Placeholder 3">
            <a:extLst>
              <a:ext uri="{FF2B5EF4-FFF2-40B4-BE49-F238E27FC236}">
                <a16:creationId xmlns:a16="http://schemas.microsoft.com/office/drawing/2014/main" id="{3594D4B4-A0E8-A19D-B227-EE51CF1CAE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573" y="643467"/>
            <a:ext cx="4428997" cy="55710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4769B2B-F2DF-D19D-D518-39A5A356C2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9285" y="643467"/>
            <a:ext cx="4373284" cy="557106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29C895-BA7D-CE4B-8BC8-C3A42579D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682" y="643467"/>
            <a:ext cx="4470780" cy="5571066"/>
          </a:xfrm>
          <a:prstGeom prst="rect">
            <a:avLst/>
          </a:prstGeom>
        </p:spPr>
      </p:pic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F4A06DBD-7F66-0A86-8ABF-EE1C1FF6A7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428" y="643467"/>
            <a:ext cx="442899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97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MP 2024">
      <a:dk1>
        <a:srgbClr val="202020"/>
      </a:dk1>
      <a:lt1>
        <a:srgbClr val="FFFFFF"/>
      </a:lt1>
      <a:dk2>
        <a:srgbClr val="092069"/>
      </a:dk2>
      <a:lt2>
        <a:srgbClr val="FFFFFF"/>
      </a:lt2>
      <a:accent1>
        <a:srgbClr val="FD6924"/>
      </a:accent1>
      <a:accent2>
        <a:srgbClr val="4C9F38"/>
      </a:accent2>
      <a:accent3>
        <a:srgbClr val="D30167"/>
      </a:accent3>
      <a:accent4>
        <a:srgbClr val="00689D"/>
      </a:accent4>
      <a:accent5>
        <a:srgbClr val="202020"/>
      </a:accent5>
      <a:accent6>
        <a:srgbClr val="C7D3FF"/>
      </a:accent6>
      <a:hlink>
        <a:srgbClr val="092069"/>
      </a:hlink>
      <a:folHlink>
        <a:srgbClr val="09206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</Words>
  <Application>Microsoft Macintosh PowerPoint</Application>
  <PresentationFormat>Widescreen</PresentationFormat>
  <Paragraphs>66</Paragraphs>
  <Slides>15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Helvetica Neue Light</vt:lpstr>
      <vt:lpstr>Helvetica Neue</vt:lpstr>
      <vt:lpstr>Arial</vt:lpstr>
      <vt:lpstr>Times New Roman</vt:lpstr>
      <vt:lpstr>Calibri</vt:lpstr>
      <vt:lpstr>Play</vt:lpstr>
      <vt:lpstr>Times Roman</vt:lpstr>
      <vt:lpstr>Open Sans</vt:lpstr>
      <vt:lpstr>Office Theme</vt:lpstr>
      <vt:lpstr>NISMOD-CR Climate risk assessment for road infrastructure-Ghana</vt:lpstr>
      <vt:lpstr>Introduction</vt:lpstr>
      <vt:lpstr>Context and Challenges</vt:lpstr>
      <vt:lpstr>Systems/Assets</vt:lpstr>
      <vt:lpstr> Population or service provision</vt:lpstr>
      <vt:lpstr>Results</vt:lpstr>
      <vt:lpstr>Results</vt:lpstr>
      <vt:lpstr>PowerPoint Presentation</vt:lpstr>
      <vt:lpstr>PowerPoint Presentation</vt:lpstr>
      <vt:lpstr>PowerPoint Presentation</vt:lpstr>
      <vt:lpstr>National or Strategic Priorities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Eunice Ramos</dc:creator>
  <cp:lastModifiedBy>Nancy A.K. Dzikunu-Bansah</cp:lastModifiedBy>
  <cp:revision>1</cp:revision>
  <dcterms:created xsi:type="dcterms:W3CDTF">2019-06-09T10:25:43Z</dcterms:created>
  <dcterms:modified xsi:type="dcterms:W3CDTF">2025-05-20T09:02:57Z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0x010100633F727AA7180443A862CD9A25741398</vt:lpwstr>
  </property>
</Properties>
</file>