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Lst>
  <p:sldSz cy="6858000" cx="12192000"/>
  <p:notesSz cx="6858000" cy="9144000"/>
  <p:embeddedFontLst>
    <p:embeddedFont>
      <p:font typeface="Lato"/>
      <p:regular r:id="rId63"/>
      <p:bold r:id="rId64"/>
      <p:italic r:id="rId65"/>
      <p:boldItalic r:id="rId66"/>
    </p:embeddedFont>
    <p:embeddedFont>
      <p:font typeface="Quattrocento Sans"/>
      <p:regular r:id="rId67"/>
      <p:bold r:id="rId68"/>
      <p:italic r:id="rId69"/>
      <p:boldItalic r:id="rId70"/>
    </p:embeddedFont>
    <p:embeddedFont>
      <p:font typeface="Helvetica Neue"/>
      <p:regular r:id="rId71"/>
      <p:bold r:id="rId72"/>
      <p:italic r:id="rId73"/>
      <p:boldItalic r:id="rId7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75" roundtripDataSignature="AMtx7mjDAzPWnVATkDzIYhYVISNsg7eTC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73" Type="http://schemas.openxmlformats.org/officeDocument/2006/relationships/font" Target="fonts/HelveticaNeue-italic.fntdata"/><Relationship Id="rId72" Type="http://schemas.openxmlformats.org/officeDocument/2006/relationships/font" Target="fonts/HelveticaNeue-bold.fntdata"/><Relationship Id="rId31" Type="http://schemas.openxmlformats.org/officeDocument/2006/relationships/slide" Target="slides/slide27.xml"/><Relationship Id="rId75" Type="http://customschemas.google.com/relationships/presentationmetadata" Target="metadata"/><Relationship Id="rId30" Type="http://schemas.openxmlformats.org/officeDocument/2006/relationships/slide" Target="slides/slide26.xml"/><Relationship Id="rId74" Type="http://schemas.openxmlformats.org/officeDocument/2006/relationships/font" Target="fonts/HelveticaNeue-boldItalic.fntdata"/><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71" Type="http://schemas.openxmlformats.org/officeDocument/2006/relationships/font" Target="fonts/HelveticaNeue-regular.fntdata"/><Relationship Id="rId70" Type="http://schemas.openxmlformats.org/officeDocument/2006/relationships/font" Target="fonts/QuattrocentoSans-boldItalic.fntdata"/><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slide" Target="slides/slide58.xml"/><Relationship Id="rId61" Type="http://schemas.openxmlformats.org/officeDocument/2006/relationships/slide" Target="slides/slide57.xml"/><Relationship Id="rId20" Type="http://schemas.openxmlformats.org/officeDocument/2006/relationships/slide" Target="slides/slide16.xml"/><Relationship Id="rId64" Type="http://schemas.openxmlformats.org/officeDocument/2006/relationships/font" Target="fonts/Lato-bold.fntdata"/><Relationship Id="rId63" Type="http://schemas.openxmlformats.org/officeDocument/2006/relationships/font" Target="fonts/Lato-regular.fntdata"/><Relationship Id="rId22" Type="http://schemas.openxmlformats.org/officeDocument/2006/relationships/slide" Target="slides/slide18.xml"/><Relationship Id="rId66" Type="http://schemas.openxmlformats.org/officeDocument/2006/relationships/font" Target="fonts/Lato-boldItalic.fntdata"/><Relationship Id="rId21" Type="http://schemas.openxmlformats.org/officeDocument/2006/relationships/slide" Target="slides/slide17.xml"/><Relationship Id="rId65" Type="http://schemas.openxmlformats.org/officeDocument/2006/relationships/font" Target="fonts/Lato-italic.fntdata"/><Relationship Id="rId24" Type="http://schemas.openxmlformats.org/officeDocument/2006/relationships/slide" Target="slides/slide20.xml"/><Relationship Id="rId68" Type="http://schemas.openxmlformats.org/officeDocument/2006/relationships/font" Target="fonts/QuattrocentoSans-bold.fntdata"/><Relationship Id="rId23" Type="http://schemas.openxmlformats.org/officeDocument/2006/relationships/slide" Target="slides/slide19.xml"/><Relationship Id="rId67" Type="http://schemas.openxmlformats.org/officeDocument/2006/relationships/font" Target="fonts/QuattrocentoSans-regular.fntdata"/><Relationship Id="rId60" Type="http://schemas.openxmlformats.org/officeDocument/2006/relationships/slide" Target="slides/slide56.xml"/><Relationship Id="rId26" Type="http://schemas.openxmlformats.org/officeDocument/2006/relationships/slide" Target="slides/slide22.xml"/><Relationship Id="rId25" Type="http://schemas.openxmlformats.org/officeDocument/2006/relationships/slide" Target="slides/slide21.xml"/><Relationship Id="rId69" Type="http://schemas.openxmlformats.org/officeDocument/2006/relationships/font" Target="fonts/QuattrocentoSans-italic.fntdata"/><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slide" Target="slides/slide55.xml"/><Relationship Id="rId14" Type="http://schemas.openxmlformats.org/officeDocument/2006/relationships/slide" Target="slides/slide10.xml"/><Relationship Id="rId58" Type="http://schemas.openxmlformats.org/officeDocument/2006/relationships/slide" Target="slides/slide54.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pt-PT"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nsplash.com/@jckbck?utm_content=creditCopyText&amp;utm_medium=referral&amp;utm_source=unsplash" TargetMode="External"/><Relationship Id="rId3" Type="http://schemas.openxmlformats.org/officeDocument/2006/relationships/hyperlink" Target="https://unsplash.com/photos/brown-ceramic-teacup-XtUd5SiX464?utm_content=creditCopyText&amp;utm_medium=referral&amp;utm_source=unsplash" TargetMode="Externa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1" name="Google Shape;12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fb248b3815_0_2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g2fb248b3815_0_24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400"/>
              <a:buNone/>
            </a:pPr>
            <a:r>
              <a:rPr lang="pt-PT"/>
              <a:t>We will maintain a course glossary and instructors will try to keep it up to date when terminology is mentioned that you may not be familiar with</a:t>
            </a:r>
            <a:endParaRPr/>
          </a:p>
          <a:p>
            <a:pPr indent="0" lvl="0" marL="0" rtl="0" algn="l">
              <a:lnSpc>
                <a:spcPct val="90000"/>
              </a:lnSpc>
              <a:spcBef>
                <a:spcPts val="1000"/>
              </a:spcBef>
              <a:spcAft>
                <a:spcPts val="0"/>
              </a:spcAft>
              <a:buSzPts val="1400"/>
              <a:buNone/>
            </a:pPr>
            <a:r>
              <a:t/>
            </a:r>
            <a:endParaRPr/>
          </a:p>
          <a:p>
            <a:pPr indent="0" lvl="0" marL="0" rtl="0" algn="l">
              <a:lnSpc>
                <a:spcPct val="90000"/>
              </a:lnSpc>
              <a:spcBef>
                <a:spcPts val="1000"/>
              </a:spcBef>
              <a:spcAft>
                <a:spcPts val="0"/>
              </a:spcAft>
              <a:buSzPts val="1400"/>
              <a:buNone/>
            </a:pPr>
            <a:r>
              <a:rPr lang="pt-PT"/>
              <a:t>If a term comes up that you would like added, please ask if it can be added to the glossary </a:t>
            </a:r>
            <a:r>
              <a:rPr b="1" lang="pt-PT" u="sng"/>
              <a:t>OR</a:t>
            </a:r>
            <a:r>
              <a:rPr b="1" lang="pt-PT"/>
              <a:t> </a:t>
            </a:r>
            <a:r>
              <a:rPr lang="pt-PT"/>
              <a:t>add it yourself with a definition (please also link to the source)</a:t>
            </a:r>
            <a:endParaRPr/>
          </a:p>
        </p:txBody>
      </p:sp>
      <p:sp>
        <p:nvSpPr>
          <p:cNvPr id="193" name="Google Shape;193;g2fb248b3815_0_24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t-PT"/>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latin typeface="Calibri"/>
              <a:ea typeface="Calibri"/>
              <a:cs typeface="Calibri"/>
              <a:sym typeface="Calibri"/>
            </a:endParaRPr>
          </a:p>
        </p:txBody>
      </p:sp>
      <p:sp>
        <p:nvSpPr>
          <p:cNvPr id="202" name="Google Shape;202;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pt-PT" sz="1200"/>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8" name="Google Shape;20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4" name="Google Shape;21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 name="Google Shape;22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0" name="Google Shape;230;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9" name="Google Shape;239;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6" name="Google Shape;246;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4" name="Google Shape;254;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2" name="Google Shape;26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2fb248b3815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9" name="Google Shape;129;g2fb248b3815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0" name="Google Shape;270;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9" name="Google Shape;279;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8" name="Google Shape;28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6" name="Google Shape;296;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6" name="Google Shape;306;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2" name="Google Shape;312;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0" name="Google Shape;320;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6" name="Google Shape;326;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4" name="Google Shape;334;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0" name="Google Shape;340;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2fb248b3815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8" name="Google Shape;138;g2fb248b3815_0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SzPts val="1400"/>
              <a:buNone/>
            </a:pPr>
            <a:r>
              <a:rPr lang="pt-PT"/>
              <a:t>-Includes </a:t>
            </a:r>
            <a:r>
              <a:rPr b="1" lang="pt-PT"/>
              <a:t>lectures</a:t>
            </a:r>
            <a:r>
              <a:rPr lang="pt-PT"/>
              <a:t>; </a:t>
            </a:r>
            <a:r>
              <a:rPr b="1" lang="pt-PT"/>
              <a:t>'real world use cases'; discussions</a:t>
            </a:r>
            <a:r>
              <a:rPr lang="pt-PT"/>
              <a:t>; and </a:t>
            </a:r>
            <a:r>
              <a:rPr b="1" lang="pt-PT"/>
              <a:t>activities</a:t>
            </a:r>
            <a:endParaRPr/>
          </a:p>
          <a:p>
            <a:pPr indent="-228600" lvl="0" marL="228600" rtl="0" algn="l">
              <a:lnSpc>
                <a:spcPct val="90000"/>
              </a:lnSpc>
              <a:spcBef>
                <a:spcPts val="1000"/>
              </a:spcBef>
              <a:spcAft>
                <a:spcPts val="0"/>
              </a:spcAft>
              <a:buSzPts val="1400"/>
              <a:buNone/>
            </a:pPr>
            <a:r>
              <a:t/>
            </a:r>
            <a:endParaRPr/>
          </a:p>
          <a:p>
            <a:pPr indent="-228600" lvl="0" marL="228600" rtl="0" algn="l">
              <a:lnSpc>
                <a:spcPct val="90000"/>
              </a:lnSpc>
              <a:spcBef>
                <a:spcPts val="1000"/>
              </a:spcBef>
              <a:spcAft>
                <a:spcPts val="0"/>
              </a:spcAft>
              <a:buSzPts val="1400"/>
              <a:buNone/>
            </a:pPr>
            <a:r>
              <a:rPr lang="pt-PT"/>
              <a:t>-Present both </a:t>
            </a:r>
            <a:r>
              <a:rPr b="1" lang="pt-PT"/>
              <a:t>general and discipline-specific </a:t>
            </a:r>
            <a:r>
              <a:rPr lang="pt-PT"/>
              <a:t>learning opportunities</a:t>
            </a:r>
            <a:endParaRPr/>
          </a:p>
          <a:p>
            <a:pPr indent="-228600" lvl="0" marL="228600" rtl="0" algn="l">
              <a:lnSpc>
                <a:spcPct val="90000"/>
              </a:lnSpc>
              <a:spcBef>
                <a:spcPts val="1000"/>
              </a:spcBef>
              <a:spcAft>
                <a:spcPts val="0"/>
              </a:spcAft>
              <a:buSzPts val="1400"/>
              <a:buNone/>
            </a:pPr>
            <a:r>
              <a:t/>
            </a:r>
            <a:endParaRPr/>
          </a:p>
          <a:p>
            <a:pPr indent="-228600" lvl="0" marL="228600" rtl="0" algn="l">
              <a:lnSpc>
                <a:spcPct val="90000"/>
              </a:lnSpc>
              <a:spcBef>
                <a:spcPts val="1000"/>
              </a:spcBef>
              <a:spcAft>
                <a:spcPts val="0"/>
              </a:spcAft>
              <a:buSzPts val="1400"/>
              <a:buNone/>
            </a:pPr>
            <a:r>
              <a:rPr lang="pt-PT"/>
              <a:t>-Is primarily </a:t>
            </a:r>
            <a:r>
              <a:rPr b="1" lang="pt-PT"/>
              <a:t>aimed at researchers </a:t>
            </a:r>
            <a:r>
              <a:rPr lang="pt-PT"/>
              <a:t>(although research supporters are of course welcome!)</a:t>
            </a:r>
            <a:endParaRPr/>
          </a:p>
          <a:p>
            <a:pPr indent="-228600" lvl="0" marL="228600" rtl="0" algn="l">
              <a:lnSpc>
                <a:spcPct val="90000"/>
              </a:lnSpc>
              <a:spcBef>
                <a:spcPts val="100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139" name="Google Shape;139;g2fb248b3815_0_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t-PT"/>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8" name="Google Shape;348;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6" name="Google Shape;356;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4" name="Google Shape;364;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1" name="Google Shape;371;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1" name="Google Shape;381;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0" name="Google Shape;390;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5" name="Google Shape;395;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3" name="Google Shape;403;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4" name="Google Shape;414;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2fb9a31e142_0_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2" name="Google Shape;422;g2fb9a31e142_0_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3" name="Google Shape;423;g2fb9a31e142_0_1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pt-PT"/>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2fb248b3815_0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g2fb248b3815_0_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SzPts val="1400"/>
              <a:buNone/>
            </a:pPr>
            <a:r>
              <a:rPr lang="pt-PT"/>
              <a:t>-Include the opportunity to consolidate learning across the sessions by </a:t>
            </a:r>
            <a:r>
              <a:rPr b="1" lang="pt-PT"/>
              <a:t>working on a project </a:t>
            </a:r>
            <a:r>
              <a:rPr lang="pt-PT"/>
              <a:t>(both during and in between sessions)</a:t>
            </a:r>
            <a:endParaRPr/>
          </a:p>
          <a:p>
            <a:pPr indent="-228600" lvl="0" marL="228600" rtl="0" algn="l">
              <a:lnSpc>
                <a:spcPct val="90000"/>
              </a:lnSpc>
              <a:spcBef>
                <a:spcPts val="1000"/>
              </a:spcBef>
              <a:spcAft>
                <a:spcPts val="0"/>
              </a:spcAft>
              <a:buSzPts val="1400"/>
              <a:buNone/>
            </a:pPr>
            <a:r>
              <a:t/>
            </a:r>
            <a:endParaRPr/>
          </a:p>
          <a:p>
            <a:pPr indent="-228600" lvl="0" marL="228600" rtl="0" algn="l">
              <a:lnSpc>
                <a:spcPct val="90000"/>
              </a:lnSpc>
              <a:spcBef>
                <a:spcPts val="1000"/>
              </a:spcBef>
              <a:spcAft>
                <a:spcPts val="0"/>
              </a:spcAft>
              <a:buSzPts val="1400"/>
              <a:buNone/>
            </a:pPr>
            <a:r>
              <a:rPr lang="pt-PT"/>
              <a:t>-Are </a:t>
            </a:r>
            <a:r>
              <a:rPr b="1" lang="pt-PT"/>
              <a:t>designed to be flexible</a:t>
            </a:r>
            <a:r>
              <a:rPr lang="pt-PT"/>
              <a:t>: instructors and learners can choose to 'mix and match' content from throughout the course</a:t>
            </a:r>
            <a:endParaRPr/>
          </a:p>
        </p:txBody>
      </p:sp>
      <p:sp>
        <p:nvSpPr>
          <p:cNvPr id="148" name="Google Shape;148;g2fb248b3815_0_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t-PT"/>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9" name="Google Shape;429;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6" name="Google Shape;436;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g2fb9a31e142_0_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3" name="Google Shape;443;g2fb9a31e142_0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1" name="Google Shape;451;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8" name="Google Shape;458;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6" name="Google Shape;466;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5" name="Google Shape;475;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1" name="Google Shape;481;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9" name="Google Shape;489;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6" name="Google Shape;496;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2fb248b3815_0_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g2fb248b3815_0_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SzPts val="1400"/>
              <a:buNone/>
            </a:pPr>
            <a:r>
              <a:t/>
            </a:r>
            <a:endParaRPr/>
          </a:p>
          <a:p>
            <a:pPr indent="-228600" lvl="0" marL="228600" rtl="0" algn="l">
              <a:lnSpc>
                <a:spcPct val="90000"/>
              </a:lnSpc>
              <a:spcBef>
                <a:spcPts val="1000"/>
              </a:spcBef>
              <a:spcAft>
                <a:spcPts val="0"/>
              </a:spcAft>
              <a:buSzPts val="1400"/>
              <a:buNone/>
            </a:pPr>
            <a:r>
              <a:rPr lang="pt-PT"/>
              <a:t>-Are designed to be delivered and experienced as </a:t>
            </a:r>
            <a:r>
              <a:rPr b="1" lang="pt-PT"/>
              <a:t>in person and/or online sessions or as self-paced learning</a:t>
            </a:r>
            <a:r>
              <a:rPr lang="pt-PT"/>
              <a:t>: </a:t>
            </a:r>
            <a:endParaRPr/>
          </a:p>
          <a:p>
            <a:pPr indent="-228600" lvl="0" marL="228600" rtl="0" algn="l">
              <a:lnSpc>
                <a:spcPct val="90000"/>
              </a:lnSpc>
              <a:spcBef>
                <a:spcPts val="1000"/>
              </a:spcBef>
              <a:spcAft>
                <a:spcPts val="0"/>
              </a:spcAft>
              <a:buSzPts val="1400"/>
              <a:buNone/>
            </a:pPr>
            <a:r>
              <a:t/>
            </a:r>
            <a:endParaRPr/>
          </a:p>
          <a:p>
            <a:pPr indent="-228600" lvl="0" marL="228600" rtl="0" algn="l">
              <a:lnSpc>
                <a:spcPct val="90000"/>
              </a:lnSpc>
              <a:spcBef>
                <a:spcPts val="1000"/>
              </a:spcBef>
              <a:spcAft>
                <a:spcPts val="0"/>
              </a:spcAft>
              <a:buSzPts val="1400"/>
              <a:buNone/>
            </a:pPr>
            <a:r>
              <a:rPr lang="pt-PT"/>
              <a:t>All of the content that you need to either learn from or teach the session </a:t>
            </a:r>
            <a:r>
              <a:rPr b="1" lang="pt-PT"/>
              <a:t>have been shared with openly under a CC-BY license </a:t>
            </a:r>
            <a:endParaRPr/>
          </a:p>
        </p:txBody>
      </p:sp>
      <p:sp>
        <p:nvSpPr>
          <p:cNvPr id="157" name="Google Shape;157;g2fb248b3815_0_2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t-PT"/>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4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3" name="Google Shape;503;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4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9" name="Google Shape;509;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9" name="Google Shape;519;p5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pt-PT"/>
              <a:t>We have suggested creating a Particify/Menti to gather insights with the three questions listed here, however there are many alternative services to gather them – or they can be collected through an in-class discussion</a:t>
            </a:r>
            <a:endParaRPr/>
          </a:p>
        </p:txBody>
      </p:sp>
      <p:sp>
        <p:nvSpPr>
          <p:cNvPr id="520" name="Google Shape;520;p5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pt-PT" sz="1200"/>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g2fe03414daa_1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5" name="Google Shape;525;g2fe03414daa_1_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pt-PT"/>
              <a:t>Photo by </a:t>
            </a:r>
            <a:r>
              <a:rPr lang="pt-PT" u="sng">
                <a:solidFill>
                  <a:schemeClr val="hlink"/>
                </a:solidFill>
                <a:hlinkClick r:id="rId2"/>
              </a:rPr>
              <a:t>Jakub Dziubak</a:t>
            </a:r>
            <a:r>
              <a:rPr lang="pt-PT"/>
              <a:t> on </a:t>
            </a:r>
            <a:r>
              <a:rPr lang="pt-PT" u="sng">
                <a:solidFill>
                  <a:schemeClr val="hlink"/>
                </a:solidFill>
                <a:hlinkClick r:id="rId3"/>
              </a:rPr>
              <a:t>Unsplash</a:t>
            </a:r>
            <a:r>
              <a:rPr lang="pt-PT"/>
              <a:t> </a:t>
            </a:r>
            <a:endParaRPr/>
          </a:p>
        </p:txBody>
      </p:sp>
      <p:sp>
        <p:nvSpPr>
          <p:cNvPr id="526" name="Google Shape;526;g2fe03414daa_1_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pt-PT"/>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6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1" name="Google Shape;531;p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6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8" name="Google Shape;538;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p6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45" name="Google Shape;545;p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2fb3441d006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1" name="Google Shape;551;g2fb3441d006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p6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0" name="Google Shape;560;p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5" name="Google Shape;165;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2" name="Google Shape;172;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fb248b3815_0_1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g2fb248b3815_0_13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pt-PT"/>
              <a:t>Before the session, the instructors should create a slide deck that is fully open to edits, and circulate it as part of the pre-session introduction. Learners are asked to access the slide deck before the session and follow the instructions – i.e. to create a blank slide for themselves and insert an image that represents them, with their name next to it. Plus they can add a photo of themselves if they choose. </a:t>
            </a:r>
            <a:endParaRPr/>
          </a:p>
        </p:txBody>
      </p:sp>
      <p:sp>
        <p:nvSpPr>
          <p:cNvPr id="179" name="Google Shape;179;g2fb248b3815_0_13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pt-PT" sz="1200"/>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5" name="Google Shape;185;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p:cSld name="Cover Slide">
    <p:bg>
      <p:bgPr>
        <a:blipFill>
          <a:blip r:embed="rId2">
            <a:alphaModFix/>
          </a:blip>
          <a:stretch>
            <a:fillRect/>
          </a:stretch>
        </a:blipFill>
      </p:bgPr>
    </p:bg>
    <p:spTree>
      <p:nvGrpSpPr>
        <p:cNvPr id="15" name="Shape 15"/>
        <p:cNvGrpSpPr/>
        <p:nvPr/>
      </p:nvGrpSpPr>
      <p:grpSpPr>
        <a:xfrm>
          <a:off x="0" y="0"/>
          <a:ext cx="0" cy="0"/>
          <a:chOff x="0" y="0"/>
          <a:chExt cx="0" cy="0"/>
        </a:xfrm>
      </p:grpSpPr>
      <p:sp>
        <p:nvSpPr>
          <p:cNvPr id="16" name="Google Shape;16;p69"/>
          <p:cNvSpPr txBox="1"/>
          <p:nvPr>
            <p:ph type="title"/>
          </p:nvPr>
        </p:nvSpPr>
        <p:spPr>
          <a:xfrm>
            <a:off x="985956" y="2037459"/>
            <a:ext cx="6950679" cy="2037711"/>
          </a:xfrm>
          <a:prstGeom prst="rect">
            <a:avLst/>
          </a:prstGeom>
          <a:noFill/>
          <a:ln>
            <a:noFill/>
          </a:ln>
        </p:spPr>
        <p:txBody>
          <a:bodyPr anchorCtr="0" anchor="ctr" bIns="0" lIns="0" spcFirstLastPara="1" rIns="0" wrap="square" tIns="0">
            <a:normAutofit/>
          </a:bodyPr>
          <a:lstStyle>
            <a:lvl1pPr lvl="0" algn="l">
              <a:lnSpc>
                <a:spcPct val="90000"/>
              </a:lnSpc>
              <a:spcBef>
                <a:spcPts val="0"/>
              </a:spcBef>
              <a:spcAft>
                <a:spcPts val="0"/>
              </a:spcAft>
              <a:buClr>
                <a:srgbClr val="44CE92"/>
              </a:buClr>
              <a:buSzPts val="4400"/>
              <a:buFont typeface="Arial"/>
              <a:buNone/>
              <a:defRPr b="1">
                <a:solidFill>
                  <a:srgbClr val="44CE92"/>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69"/>
          <p:cNvSpPr txBox="1"/>
          <p:nvPr>
            <p:ph idx="1" type="subTitle"/>
          </p:nvPr>
        </p:nvSpPr>
        <p:spPr>
          <a:xfrm>
            <a:off x="985957" y="4183754"/>
            <a:ext cx="6950679" cy="885397"/>
          </a:xfrm>
          <a:prstGeom prst="rect">
            <a:avLst/>
          </a:prstGeom>
          <a:noFill/>
          <a:ln>
            <a:noFill/>
          </a:ln>
        </p:spPr>
        <p:txBody>
          <a:bodyPr anchorCtr="0" anchor="ctr" bIns="0" lIns="0" spcFirstLastPara="1" rIns="0" wrap="square" tIns="0">
            <a:normAutofit/>
          </a:bodyPr>
          <a:lstStyle>
            <a:lvl1pPr lvl="0" algn="l">
              <a:lnSpc>
                <a:spcPct val="90000"/>
              </a:lnSpc>
              <a:spcBef>
                <a:spcPts val="1000"/>
              </a:spcBef>
              <a:spcAft>
                <a:spcPts val="0"/>
              </a:spcAft>
              <a:buClr>
                <a:schemeClr val="lt1"/>
              </a:buClr>
              <a:buSzPts val="2500"/>
              <a:buNone/>
              <a:defRPr b="0" sz="2500">
                <a:solidFill>
                  <a:schemeClr val="lt1"/>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69"/>
          <p:cNvSpPr txBox="1"/>
          <p:nvPr>
            <p:ph idx="2" type="body"/>
          </p:nvPr>
        </p:nvSpPr>
        <p:spPr>
          <a:xfrm>
            <a:off x="985957" y="5177735"/>
            <a:ext cx="6950679" cy="43295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800"/>
              <a:buNone/>
              <a:defRPr b="1" sz="1800">
                <a:solidFill>
                  <a:schemeClr val="lt1"/>
                </a:solidFill>
                <a:latin typeface="Arial"/>
                <a:ea typeface="Arial"/>
                <a:cs typeface="Arial"/>
                <a:sym typeface="Arial"/>
              </a:defRPr>
            </a:lvl1pPr>
            <a:lvl2pPr indent="-342900" lvl="1" marL="914400" algn="l">
              <a:lnSpc>
                <a:spcPct val="90000"/>
              </a:lnSpc>
              <a:spcBef>
                <a:spcPts val="500"/>
              </a:spcBef>
              <a:spcAft>
                <a:spcPts val="0"/>
              </a:spcAft>
              <a:buClr>
                <a:srgbClr val="02967E"/>
              </a:buClr>
              <a:buSzPts val="1800"/>
              <a:buChar char="•"/>
              <a:defRPr b="1" sz="1800">
                <a:solidFill>
                  <a:srgbClr val="02967E"/>
                </a:solidFill>
                <a:latin typeface="Calibri"/>
                <a:ea typeface="Calibri"/>
                <a:cs typeface="Calibri"/>
                <a:sym typeface="Calibri"/>
              </a:defRPr>
            </a:lvl2pPr>
            <a:lvl3pPr indent="-342900" lvl="2" marL="1371600" algn="l">
              <a:lnSpc>
                <a:spcPct val="90000"/>
              </a:lnSpc>
              <a:spcBef>
                <a:spcPts val="500"/>
              </a:spcBef>
              <a:spcAft>
                <a:spcPts val="0"/>
              </a:spcAft>
              <a:buClr>
                <a:srgbClr val="02967E"/>
              </a:buClr>
              <a:buSzPts val="1800"/>
              <a:buChar char="•"/>
              <a:defRPr b="1" sz="1800">
                <a:solidFill>
                  <a:srgbClr val="02967E"/>
                </a:solidFill>
                <a:latin typeface="Calibri"/>
                <a:ea typeface="Calibri"/>
                <a:cs typeface="Calibri"/>
                <a:sym typeface="Calibri"/>
              </a:defRPr>
            </a:lvl3pPr>
            <a:lvl4pPr indent="-342900" lvl="3" marL="1828800" algn="l">
              <a:lnSpc>
                <a:spcPct val="90000"/>
              </a:lnSpc>
              <a:spcBef>
                <a:spcPts val="500"/>
              </a:spcBef>
              <a:spcAft>
                <a:spcPts val="0"/>
              </a:spcAft>
              <a:buClr>
                <a:srgbClr val="02967E"/>
              </a:buClr>
              <a:buSzPts val="1800"/>
              <a:buChar char="•"/>
              <a:defRPr b="1" sz="1800">
                <a:solidFill>
                  <a:srgbClr val="02967E"/>
                </a:solidFill>
                <a:latin typeface="Calibri"/>
                <a:ea typeface="Calibri"/>
                <a:cs typeface="Calibri"/>
                <a:sym typeface="Calibri"/>
              </a:defRPr>
            </a:lvl4pPr>
            <a:lvl5pPr indent="-342900" lvl="4" marL="2286000" algn="l">
              <a:lnSpc>
                <a:spcPct val="90000"/>
              </a:lnSpc>
              <a:spcBef>
                <a:spcPts val="500"/>
              </a:spcBef>
              <a:spcAft>
                <a:spcPts val="0"/>
              </a:spcAft>
              <a:buClr>
                <a:srgbClr val="02967E"/>
              </a:buClr>
              <a:buSzPts val="1800"/>
              <a:buChar char="•"/>
              <a:defRPr b="1" sz="1800">
                <a:solidFill>
                  <a:srgbClr val="02967E"/>
                </a:solidFill>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9" name="Google Shape;19;p69"/>
          <p:cNvPicPr preferRelativeResize="0"/>
          <p:nvPr/>
        </p:nvPicPr>
        <p:blipFill rotWithShape="1">
          <a:blip r:embed="rId3">
            <a:alphaModFix/>
          </a:blip>
          <a:srcRect b="0" l="0" r="0" t="0"/>
          <a:stretch/>
        </p:blipFill>
        <p:spPr>
          <a:xfrm>
            <a:off x="9854214" y="5974036"/>
            <a:ext cx="1651246" cy="350889"/>
          </a:xfrm>
          <a:prstGeom prst="rect">
            <a:avLst/>
          </a:prstGeom>
          <a:noFill/>
          <a:ln>
            <a:noFill/>
          </a:ln>
        </p:spPr>
      </p:pic>
    </p:spTree>
  </p:cSld>
  <p:clrMapOvr>
    <a:masterClrMapping/>
  </p:clrMapOvr>
  <p:extLst>
    <p:ext uri="{DCECCB84-F9BA-43D5-87BE-67443E8EF086}">
      <p15:sldGuideLst>
        <p15:guide id="1" pos="728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6" name="Shape 56"/>
        <p:cNvGrpSpPr/>
        <p:nvPr/>
      </p:nvGrpSpPr>
      <p:grpSpPr>
        <a:xfrm>
          <a:off x="0" y="0"/>
          <a:ext cx="0" cy="0"/>
          <a:chOff x="0" y="0"/>
          <a:chExt cx="0" cy="0"/>
        </a:xfrm>
      </p:grpSpPr>
      <p:sp>
        <p:nvSpPr>
          <p:cNvPr id="57" name="Google Shape;57;p7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7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7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7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7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2" name="Shape 62"/>
        <p:cNvGrpSpPr/>
        <p:nvPr/>
      </p:nvGrpSpPr>
      <p:grpSpPr>
        <a:xfrm>
          <a:off x="0" y="0"/>
          <a:ext cx="0" cy="0"/>
          <a:chOff x="0" y="0"/>
          <a:chExt cx="0" cy="0"/>
        </a:xfrm>
      </p:grpSpPr>
      <p:sp>
        <p:nvSpPr>
          <p:cNvPr id="63" name="Google Shape;63;p78"/>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78"/>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65" name="Google Shape;65;p7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7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7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8" name="Shape 68"/>
        <p:cNvGrpSpPr/>
        <p:nvPr/>
      </p:nvGrpSpPr>
      <p:grpSpPr>
        <a:xfrm>
          <a:off x="0" y="0"/>
          <a:ext cx="0" cy="0"/>
          <a:chOff x="0" y="0"/>
          <a:chExt cx="0" cy="0"/>
        </a:xfrm>
      </p:grpSpPr>
      <p:sp>
        <p:nvSpPr>
          <p:cNvPr id="69" name="Google Shape;69;p7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7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79"/>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 name="Google Shape;72;p7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7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7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75" name="Shape 75"/>
        <p:cNvGrpSpPr/>
        <p:nvPr/>
      </p:nvGrpSpPr>
      <p:grpSpPr>
        <a:xfrm>
          <a:off x="0" y="0"/>
          <a:ext cx="0" cy="0"/>
          <a:chOff x="0" y="0"/>
          <a:chExt cx="0" cy="0"/>
        </a:xfrm>
      </p:grpSpPr>
      <p:sp>
        <p:nvSpPr>
          <p:cNvPr id="76" name="Google Shape;76;p80"/>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80"/>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8" name="Google Shape;78;p80"/>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80"/>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80" name="Google Shape;80;p80"/>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8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8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8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4" name="Shape 84"/>
        <p:cNvGrpSpPr/>
        <p:nvPr/>
      </p:nvGrpSpPr>
      <p:grpSpPr>
        <a:xfrm>
          <a:off x="0" y="0"/>
          <a:ext cx="0" cy="0"/>
          <a:chOff x="0" y="0"/>
          <a:chExt cx="0" cy="0"/>
        </a:xfrm>
      </p:grpSpPr>
      <p:sp>
        <p:nvSpPr>
          <p:cNvPr id="85" name="Google Shape;85;p8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8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8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8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9" name="Shape 89"/>
        <p:cNvGrpSpPr/>
        <p:nvPr/>
      </p:nvGrpSpPr>
      <p:grpSpPr>
        <a:xfrm>
          <a:off x="0" y="0"/>
          <a:ext cx="0" cy="0"/>
          <a:chOff x="0" y="0"/>
          <a:chExt cx="0" cy="0"/>
        </a:xfrm>
      </p:grpSpPr>
      <p:sp>
        <p:nvSpPr>
          <p:cNvPr id="90" name="Google Shape;90;p8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8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8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3" name="Shape 93"/>
        <p:cNvGrpSpPr/>
        <p:nvPr/>
      </p:nvGrpSpPr>
      <p:grpSpPr>
        <a:xfrm>
          <a:off x="0" y="0"/>
          <a:ext cx="0" cy="0"/>
          <a:chOff x="0" y="0"/>
          <a:chExt cx="0" cy="0"/>
        </a:xfrm>
      </p:grpSpPr>
      <p:sp>
        <p:nvSpPr>
          <p:cNvPr id="94" name="Google Shape;94;p8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8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96" name="Google Shape;96;p8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97" name="Google Shape;97;p8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 name="Google Shape;98;p8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 name="Google Shape;99;p8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0" name="Shape 100"/>
        <p:cNvGrpSpPr/>
        <p:nvPr/>
      </p:nvGrpSpPr>
      <p:grpSpPr>
        <a:xfrm>
          <a:off x="0" y="0"/>
          <a:ext cx="0" cy="0"/>
          <a:chOff x="0" y="0"/>
          <a:chExt cx="0" cy="0"/>
        </a:xfrm>
      </p:grpSpPr>
      <p:sp>
        <p:nvSpPr>
          <p:cNvPr id="101" name="Google Shape;101;p8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2" name="Google Shape;102;p84"/>
          <p:cNvSpPr/>
          <p:nvPr>
            <p:ph idx="2" type="pic"/>
          </p:nvPr>
        </p:nvSpPr>
        <p:spPr>
          <a:xfrm>
            <a:off x="5183188" y="987425"/>
            <a:ext cx="6172200" cy="4873625"/>
          </a:xfrm>
          <a:prstGeom prst="rect">
            <a:avLst/>
          </a:prstGeom>
          <a:noFill/>
          <a:ln>
            <a:noFill/>
          </a:ln>
        </p:spPr>
      </p:sp>
      <p:sp>
        <p:nvSpPr>
          <p:cNvPr id="103" name="Google Shape;103;p8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04" name="Google Shape;104;p8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 name="Google Shape;105;p8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 name="Google Shape;106;p8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07" name="Shape 107"/>
        <p:cNvGrpSpPr/>
        <p:nvPr/>
      </p:nvGrpSpPr>
      <p:grpSpPr>
        <a:xfrm>
          <a:off x="0" y="0"/>
          <a:ext cx="0" cy="0"/>
          <a:chOff x="0" y="0"/>
          <a:chExt cx="0" cy="0"/>
        </a:xfrm>
      </p:grpSpPr>
      <p:sp>
        <p:nvSpPr>
          <p:cNvPr id="108" name="Google Shape;108;p8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9" name="Google Shape;109;p8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0" name="Google Shape;110;p8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1" name="Google Shape;111;p8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8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3" name="Shape 113"/>
        <p:cNvGrpSpPr/>
        <p:nvPr/>
      </p:nvGrpSpPr>
      <p:grpSpPr>
        <a:xfrm>
          <a:off x="0" y="0"/>
          <a:ext cx="0" cy="0"/>
          <a:chOff x="0" y="0"/>
          <a:chExt cx="0" cy="0"/>
        </a:xfrm>
      </p:grpSpPr>
      <p:sp>
        <p:nvSpPr>
          <p:cNvPr id="114" name="Google Shape;114;p86"/>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5" name="Google Shape;115;p86"/>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8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7" name="Google Shape;117;p8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8" name="Google Shape;118;p8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ex Slide">
  <p:cSld name="Index Slide">
    <p:bg>
      <p:bgPr>
        <a:blipFill>
          <a:blip r:embed="rId2">
            <a:alphaModFix/>
          </a:blip>
          <a:stretch>
            <a:fillRect/>
          </a:stretch>
        </a:blipFill>
      </p:bgPr>
    </p:bg>
    <p:spTree>
      <p:nvGrpSpPr>
        <p:cNvPr id="20" name="Shape 20"/>
        <p:cNvGrpSpPr/>
        <p:nvPr/>
      </p:nvGrpSpPr>
      <p:grpSpPr>
        <a:xfrm>
          <a:off x="0" y="0"/>
          <a:ext cx="0" cy="0"/>
          <a:chOff x="0" y="0"/>
          <a:chExt cx="0" cy="0"/>
        </a:xfrm>
      </p:grpSpPr>
      <p:sp>
        <p:nvSpPr>
          <p:cNvPr id="21" name="Google Shape;21;p70"/>
          <p:cNvSpPr txBox="1"/>
          <p:nvPr>
            <p:ph idx="1" type="body"/>
          </p:nvPr>
        </p:nvSpPr>
        <p:spPr>
          <a:xfrm>
            <a:off x="751839" y="1275896"/>
            <a:ext cx="10194328" cy="4485712"/>
          </a:xfrm>
          <a:prstGeom prst="rect">
            <a:avLst/>
          </a:prstGeom>
          <a:noFill/>
          <a:ln>
            <a:noFill/>
          </a:ln>
        </p:spPr>
        <p:txBody>
          <a:bodyPr anchorCtr="0" anchor="t" bIns="45700" lIns="91425" spcFirstLastPara="1" rIns="91425" wrap="square" tIns="45700">
            <a:normAutofit/>
          </a:bodyPr>
          <a:lstStyle>
            <a:lvl1pPr indent="-330200" lvl="0" marL="457200" algn="l">
              <a:lnSpc>
                <a:spcPct val="90000"/>
              </a:lnSpc>
              <a:spcBef>
                <a:spcPts val="1000"/>
              </a:spcBef>
              <a:spcAft>
                <a:spcPts val="0"/>
              </a:spcAft>
              <a:buClr>
                <a:srgbClr val="6D1FF4"/>
              </a:buClr>
              <a:buSzPts val="1600"/>
              <a:buChar char="•"/>
              <a:defRPr b="1" sz="1600">
                <a:solidFill>
                  <a:srgbClr val="5E5E5E"/>
                </a:solidFill>
                <a:latin typeface="Arial"/>
                <a:ea typeface="Arial"/>
                <a:cs typeface="Arial"/>
                <a:sym typeface="Arial"/>
              </a:defRPr>
            </a:lvl1pPr>
            <a:lvl2pPr indent="-330200" lvl="1" marL="914400" algn="l">
              <a:lnSpc>
                <a:spcPct val="90000"/>
              </a:lnSpc>
              <a:spcBef>
                <a:spcPts val="500"/>
              </a:spcBef>
              <a:spcAft>
                <a:spcPts val="0"/>
              </a:spcAft>
              <a:buClr>
                <a:srgbClr val="6D1FF4"/>
              </a:buClr>
              <a:buSzPts val="1600"/>
              <a:buChar char="•"/>
              <a:defRPr b="1" sz="1600">
                <a:solidFill>
                  <a:srgbClr val="5E5E5E"/>
                </a:solidFill>
                <a:latin typeface="Arial"/>
                <a:ea typeface="Arial"/>
                <a:cs typeface="Arial"/>
                <a:sym typeface="Arial"/>
              </a:defRPr>
            </a:lvl2pPr>
            <a:lvl3pPr indent="-330200" lvl="2" marL="1371600" algn="l">
              <a:lnSpc>
                <a:spcPct val="90000"/>
              </a:lnSpc>
              <a:spcBef>
                <a:spcPts val="500"/>
              </a:spcBef>
              <a:spcAft>
                <a:spcPts val="0"/>
              </a:spcAft>
              <a:buClr>
                <a:srgbClr val="6D1FF4"/>
              </a:buClr>
              <a:buSzPts val="1600"/>
              <a:buChar char="•"/>
              <a:defRPr b="1" sz="1600">
                <a:solidFill>
                  <a:srgbClr val="5E5E5E"/>
                </a:solidFill>
                <a:latin typeface="Arial"/>
                <a:ea typeface="Arial"/>
                <a:cs typeface="Arial"/>
                <a:sym typeface="Arial"/>
              </a:defRPr>
            </a:lvl3pPr>
            <a:lvl4pPr indent="-330200" lvl="3" marL="1828800" algn="l">
              <a:lnSpc>
                <a:spcPct val="90000"/>
              </a:lnSpc>
              <a:spcBef>
                <a:spcPts val="500"/>
              </a:spcBef>
              <a:spcAft>
                <a:spcPts val="0"/>
              </a:spcAft>
              <a:buClr>
                <a:srgbClr val="6D1FF4"/>
              </a:buClr>
              <a:buSzPts val="1600"/>
              <a:buChar char="•"/>
              <a:defRPr b="1" sz="1600">
                <a:solidFill>
                  <a:srgbClr val="5E5E5E"/>
                </a:solidFill>
                <a:latin typeface="Arial"/>
                <a:ea typeface="Arial"/>
                <a:cs typeface="Arial"/>
                <a:sym typeface="Arial"/>
              </a:defRPr>
            </a:lvl4pPr>
            <a:lvl5pPr indent="-330200" lvl="4" marL="2286000" algn="l">
              <a:lnSpc>
                <a:spcPct val="90000"/>
              </a:lnSpc>
              <a:spcBef>
                <a:spcPts val="500"/>
              </a:spcBef>
              <a:spcAft>
                <a:spcPts val="0"/>
              </a:spcAft>
              <a:buClr>
                <a:srgbClr val="6D1FF4"/>
              </a:buClr>
              <a:buSzPts val="1600"/>
              <a:buChar char="•"/>
              <a:defRPr b="1" sz="1600">
                <a:solidFill>
                  <a:srgbClr val="5E5E5E"/>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70"/>
          <p:cNvSpPr txBox="1"/>
          <p:nvPr>
            <p:ph idx="2" type="body"/>
          </p:nvPr>
        </p:nvSpPr>
        <p:spPr>
          <a:xfrm>
            <a:off x="751839" y="442107"/>
            <a:ext cx="10194328" cy="65428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6D1FF4"/>
              </a:buClr>
              <a:buSzPts val="3200"/>
              <a:buNone/>
              <a:defRPr b="1" sz="3200">
                <a:solidFill>
                  <a:srgbClr val="6D1FF4"/>
                </a:solidFill>
                <a:latin typeface="Arial"/>
                <a:ea typeface="Arial"/>
                <a:cs typeface="Arial"/>
                <a:sym typeface="Arial"/>
              </a:defRPr>
            </a:lvl1pPr>
            <a:lvl2pPr indent="-381000" lvl="1" marL="914400" algn="l">
              <a:lnSpc>
                <a:spcPct val="90000"/>
              </a:lnSpc>
              <a:spcBef>
                <a:spcPts val="500"/>
              </a:spcBef>
              <a:spcAft>
                <a:spcPts val="0"/>
              </a:spcAft>
              <a:buClr>
                <a:srgbClr val="02967E"/>
              </a:buClr>
              <a:buSzPts val="2400"/>
              <a:buChar char="•"/>
              <a:defRPr b="1" sz="2400">
                <a:solidFill>
                  <a:srgbClr val="02967E"/>
                </a:solidFill>
                <a:latin typeface="Calibri"/>
                <a:ea typeface="Calibri"/>
                <a:cs typeface="Calibri"/>
                <a:sym typeface="Calibri"/>
              </a:defRPr>
            </a:lvl2pPr>
            <a:lvl3pPr indent="-381000" lvl="2" marL="1371600" algn="l">
              <a:lnSpc>
                <a:spcPct val="90000"/>
              </a:lnSpc>
              <a:spcBef>
                <a:spcPts val="500"/>
              </a:spcBef>
              <a:spcAft>
                <a:spcPts val="0"/>
              </a:spcAft>
              <a:buClr>
                <a:srgbClr val="02967E"/>
              </a:buClr>
              <a:buSzPts val="2400"/>
              <a:buChar char="•"/>
              <a:defRPr b="1" sz="2400">
                <a:solidFill>
                  <a:srgbClr val="02967E"/>
                </a:solidFill>
                <a:latin typeface="Calibri"/>
                <a:ea typeface="Calibri"/>
                <a:cs typeface="Calibri"/>
                <a:sym typeface="Calibri"/>
              </a:defRPr>
            </a:lvl3pPr>
            <a:lvl4pPr indent="-381000" lvl="3" marL="1828800" algn="l">
              <a:lnSpc>
                <a:spcPct val="90000"/>
              </a:lnSpc>
              <a:spcBef>
                <a:spcPts val="500"/>
              </a:spcBef>
              <a:spcAft>
                <a:spcPts val="0"/>
              </a:spcAft>
              <a:buClr>
                <a:srgbClr val="02967E"/>
              </a:buClr>
              <a:buSzPts val="2400"/>
              <a:buChar char="•"/>
              <a:defRPr b="1" sz="2400">
                <a:solidFill>
                  <a:srgbClr val="02967E"/>
                </a:solidFill>
                <a:latin typeface="Calibri"/>
                <a:ea typeface="Calibri"/>
                <a:cs typeface="Calibri"/>
                <a:sym typeface="Calibri"/>
              </a:defRPr>
            </a:lvl4pPr>
            <a:lvl5pPr indent="-381000" lvl="4" marL="2286000" algn="l">
              <a:lnSpc>
                <a:spcPct val="90000"/>
              </a:lnSpc>
              <a:spcBef>
                <a:spcPts val="500"/>
              </a:spcBef>
              <a:spcAft>
                <a:spcPts val="0"/>
              </a:spcAft>
              <a:buClr>
                <a:srgbClr val="02967E"/>
              </a:buClr>
              <a:buSzPts val="2400"/>
              <a:buChar char="•"/>
              <a:defRPr b="1" sz="2400">
                <a:solidFill>
                  <a:srgbClr val="02967E"/>
                </a:solidFill>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3" name="Google Shape;23;p70"/>
          <p:cNvPicPr preferRelativeResize="0"/>
          <p:nvPr/>
        </p:nvPicPr>
        <p:blipFill rotWithShape="1">
          <a:blip r:embed="rId3">
            <a:alphaModFix/>
          </a:blip>
          <a:srcRect b="0" l="0" r="0" t="0"/>
          <a:stretch/>
        </p:blipFill>
        <p:spPr>
          <a:xfrm>
            <a:off x="751839" y="6113464"/>
            <a:ext cx="1423190" cy="302429"/>
          </a:xfrm>
          <a:prstGeom prst="rect">
            <a:avLst/>
          </a:prstGeom>
          <a:noFill/>
          <a:ln>
            <a:noFill/>
          </a:ln>
        </p:spPr>
      </p:pic>
      <p:sp>
        <p:nvSpPr>
          <p:cNvPr id="24" name="Google Shape;24;p70"/>
          <p:cNvSpPr txBox="1"/>
          <p:nvPr/>
        </p:nvSpPr>
        <p:spPr>
          <a:xfrm>
            <a:off x="11097087" y="6264678"/>
            <a:ext cx="809063" cy="455718"/>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44CE92"/>
              </a:buClr>
              <a:buSzPts val="900"/>
              <a:buFont typeface="Calibri"/>
              <a:buNone/>
            </a:pPr>
            <a:fld id="{00000000-1234-1234-1234-123412341234}" type="slidenum">
              <a:rPr b="1" i="0" lang="pt-PT" sz="900" u="none" cap="none" strike="noStrike">
                <a:solidFill>
                  <a:srgbClr val="44CE92"/>
                </a:solidFill>
                <a:latin typeface="Calibri"/>
                <a:ea typeface="Calibri"/>
                <a:cs typeface="Calibri"/>
                <a:sym typeface="Calibri"/>
              </a:rPr>
              <a:t>‹#›</a:t>
            </a:fld>
            <a:endParaRPr b="1" i="0" sz="900" u="none" cap="none" strike="noStrike">
              <a:solidFill>
                <a:srgbClr val="44CE92"/>
              </a:solidFill>
              <a:latin typeface="Calibri"/>
              <a:ea typeface="Calibri"/>
              <a:cs typeface="Calibri"/>
              <a:sym typeface="Calibri"/>
            </a:endParaRPr>
          </a:p>
        </p:txBody>
      </p:sp>
    </p:spTree>
  </p:cSld>
  <p:clrMapOvr>
    <a:masterClrMapping/>
  </p:clrMapOvr>
  <p:extLst>
    <p:ext uri="{DCECCB84-F9BA-43D5-87BE-67443E8EF086}">
      <p15:sldGuideLst>
        <p15:guide id="1" orient="horz" pos="36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_Title">
  <p:cSld name="Chapter_Title">
    <p:bg>
      <p:bgPr>
        <a:blipFill>
          <a:blip r:embed="rId2">
            <a:alphaModFix/>
          </a:blip>
          <a:stretch>
            <a:fillRect/>
          </a:stretch>
        </a:blipFill>
      </p:bgPr>
    </p:bg>
    <p:spTree>
      <p:nvGrpSpPr>
        <p:cNvPr id="25" name="Shape 25"/>
        <p:cNvGrpSpPr/>
        <p:nvPr/>
      </p:nvGrpSpPr>
      <p:grpSpPr>
        <a:xfrm>
          <a:off x="0" y="0"/>
          <a:ext cx="0" cy="0"/>
          <a:chOff x="0" y="0"/>
          <a:chExt cx="0" cy="0"/>
        </a:xfrm>
      </p:grpSpPr>
      <p:sp>
        <p:nvSpPr>
          <p:cNvPr id="26" name="Google Shape;26;p71"/>
          <p:cNvSpPr txBox="1"/>
          <p:nvPr>
            <p:ph type="title"/>
          </p:nvPr>
        </p:nvSpPr>
        <p:spPr>
          <a:xfrm>
            <a:off x="2731557" y="2714589"/>
            <a:ext cx="6728886" cy="1777512"/>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44CE92"/>
              </a:buClr>
              <a:buSzPts val="4800"/>
              <a:buFont typeface="Arial"/>
              <a:buNone/>
              <a:defRPr b="1" sz="4800">
                <a:solidFill>
                  <a:srgbClr val="44CE92"/>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27" name="Google Shape;27;p71"/>
          <p:cNvPicPr preferRelativeResize="0"/>
          <p:nvPr/>
        </p:nvPicPr>
        <p:blipFill rotWithShape="1">
          <a:blip r:embed="rId3">
            <a:alphaModFix/>
          </a:blip>
          <a:srcRect b="0" l="0" r="0" t="0"/>
          <a:stretch/>
        </p:blipFill>
        <p:spPr>
          <a:xfrm>
            <a:off x="9880658" y="6124900"/>
            <a:ext cx="1518272" cy="32263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Subtitle+Text_With Bullets">
  <p:cSld name="Title+Subtitle+Text_With Bullets">
    <p:bg>
      <p:bgPr>
        <a:blipFill>
          <a:blip r:embed="rId2">
            <a:alphaModFix/>
          </a:blip>
          <a:stretch>
            <a:fillRect/>
          </a:stretch>
        </a:blipFill>
      </p:bgPr>
    </p:bg>
    <p:spTree>
      <p:nvGrpSpPr>
        <p:cNvPr id="28" name="Shape 28"/>
        <p:cNvGrpSpPr/>
        <p:nvPr/>
      </p:nvGrpSpPr>
      <p:grpSpPr>
        <a:xfrm>
          <a:off x="0" y="0"/>
          <a:ext cx="0" cy="0"/>
          <a:chOff x="0" y="0"/>
          <a:chExt cx="0" cy="0"/>
        </a:xfrm>
      </p:grpSpPr>
      <p:sp>
        <p:nvSpPr>
          <p:cNvPr id="29" name="Google Shape;29;p73"/>
          <p:cNvSpPr txBox="1"/>
          <p:nvPr>
            <p:ph idx="1" type="body"/>
          </p:nvPr>
        </p:nvSpPr>
        <p:spPr>
          <a:xfrm>
            <a:off x="699100" y="1817357"/>
            <a:ext cx="10140535" cy="4121804"/>
          </a:xfrm>
          <a:prstGeom prst="rect">
            <a:avLst/>
          </a:prstGeom>
          <a:noFill/>
          <a:ln>
            <a:noFill/>
          </a:ln>
        </p:spPr>
        <p:txBody>
          <a:bodyPr anchorCtr="0" anchor="t" bIns="45700" lIns="91425" spcFirstLastPara="1" rIns="91425" wrap="square" tIns="45700">
            <a:normAutofit/>
          </a:bodyPr>
          <a:lstStyle>
            <a:lvl1pPr indent="-330200" lvl="0" marL="457200" algn="l">
              <a:lnSpc>
                <a:spcPct val="90000"/>
              </a:lnSpc>
              <a:spcBef>
                <a:spcPts val="1000"/>
              </a:spcBef>
              <a:spcAft>
                <a:spcPts val="0"/>
              </a:spcAft>
              <a:buClr>
                <a:srgbClr val="6D1FF4"/>
              </a:buClr>
              <a:buSzPts val="1600"/>
              <a:buChar char="•"/>
              <a:defRPr b="0" i="0" sz="1600">
                <a:solidFill>
                  <a:srgbClr val="5E5E5E"/>
                </a:solidFill>
                <a:latin typeface="Arial"/>
                <a:ea typeface="Arial"/>
                <a:cs typeface="Arial"/>
                <a:sym typeface="Arial"/>
              </a:defRPr>
            </a:lvl1pPr>
            <a:lvl2pPr indent="-330200" lvl="1" marL="914400" algn="l">
              <a:lnSpc>
                <a:spcPct val="90000"/>
              </a:lnSpc>
              <a:spcBef>
                <a:spcPts val="500"/>
              </a:spcBef>
              <a:spcAft>
                <a:spcPts val="0"/>
              </a:spcAft>
              <a:buClr>
                <a:srgbClr val="6D1FF4"/>
              </a:buClr>
              <a:buSzPts val="1600"/>
              <a:buChar char="•"/>
              <a:defRPr b="0" i="0" sz="1600">
                <a:solidFill>
                  <a:srgbClr val="5E5E5E"/>
                </a:solidFill>
                <a:latin typeface="Arial"/>
                <a:ea typeface="Arial"/>
                <a:cs typeface="Arial"/>
                <a:sym typeface="Arial"/>
              </a:defRPr>
            </a:lvl2pPr>
            <a:lvl3pPr indent="-330200" lvl="2" marL="1371600" algn="l">
              <a:lnSpc>
                <a:spcPct val="90000"/>
              </a:lnSpc>
              <a:spcBef>
                <a:spcPts val="500"/>
              </a:spcBef>
              <a:spcAft>
                <a:spcPts val="0"/>
              </a:spcAft>
              <a:buClr>
                <a:srgbClr val="6D1FF4"/>
              </a:buClr>
              <a:buSzPts val="1600"/>
              <a:buChar char="•"/>
              <a:defRPr b="0" i="0" sz="1600">
                <a:solidFill>
                  <a:srgbClr val="5E5E5E"/>
                </a:solidFill>
                <a:latin typeface="Arial"/>
                <a:ea typeface="Arial"/>
                <a:cs typeface="Arial"/>
                <a:sym typeface="Arial"/>
              </a:defRPr>
            </a:lvl3pPr>
            <a:lvl4pPr indent="-330200" lvl="3" marL="1828800" algn="l">
              <a:lnSpc>
                <a:spcPct val="90000"/>
              </a:lnSpc>
              <a:spcBef>
                <a:spcPts val="500"/>
              </a:spcBef>
              <a:spcAft>
                <a:spcPts val="0"/>
              </a:spcAft>
              <a:buClr>
                <a:srgbClr val="6D1FF4"/>
              </a:buClr>
              <a:buSzPts val="1600"/>
              <a:buChar char="•"/>
              <a:defRPr b="0" i="0" sz="1600">
                <a:solidFill>
                  <a:srgbClr val="5E5E5E"/>
                </a:solidFill>
                <a:latin typeface="Arial"/>
                <a:ea typeface="Arial"/>
                <a:cs typeface="Arial"/>
                <a:sym typeface="Arial"/>
              </a:defRPr>
            </a:lvl4pPr>
            <a:lvl5pPr indent="-330200" lvl="4" marL="2286000" algn="l">
              <a:lnSpc>
                <a:spcPct val="90000"/>
              </a:lnSpc>
              <a:spcBef>
                <a:spcPts val="500"/>
              </a:spcBef>
              <a:spcAft>
                <a:spcPts val="0"/>
              </a:spcAft>
              <a:buClr>
                <a:srgbClr val="6D1FF4"/>
              </a:buClr>
              <a:buSzPts val="1600"/>
              <a:buChar char="•"/>
              <a:defRPr b="0" i="0" sz="1600">
                <a:solidFill>
                  <a:srgbClr val="5E5E5E"/>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73"/>
          <p:cNvSpPr txBox="1"/>
          <p:nvPr>
            <p:ph idx="2" type="body"/>
          </p:nvPr>
        </p:nvSpPr>
        <p:spPr>
          <a:xfrm>
            <a:off x="699100" y="1177840"/>
            <a:ext cx="10140535" cy="47664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E5E5E"/>
              </a:buClr>
              <a:buSzPts val="2000"/>
              <a:buNone/>
              <a:defRPr b="1" i="0" sz="2000">
                <a:solidFill>
                  <a:srgbClr val="5E5E5E"/>
                </a:solidFill>
                <a:latin typeface="Arial"/>
                <a:ea typeface="Arial"/>
                <a:cs typeface="Arial"/>
                <a:sym typeface="Aria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1" name="Google Shape;31;p73"/>
          <p:cNvSpPr txBox="1"/>
          <p:nvPr>
            <p:ph idx="3" type="body"/>
          </p:nvPr>
        </p:nvSpPr>
        <p:spPr>
          <a:xfrm>
            <a:off x="699101" y="550419"/>
            <a:ext cx="10140534" cy="46455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6D1FF4"/>
              </a:buClr>
              <a:buSzPts val="2800"/>
              <a:buNone/>
              <a:defRPr b="1" i="0" sz="2800">
                <a:solidFill>
                  <a:srgbClr val="6D1FF4"/>
                </a:solidFill>
                <a:latin typeface="Arial"/>
                <a:ea typeface="Arial"/>
                <a:cs typeface="Arial"/>
                <a:sym typeface="Aria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32" name="Google Shape;32;p73"/>
          <p:cNvPicPr preferRelativeResize="0"/>
          <p:nvPr/>
        </p:nvPicPr>
        <p:blipFill rotWithShape="1">
          <a:blip r:embed="rId3">
            <a:alphaModFix/>
          </a:blip>
          <a:srcRect b="0" l="0" r="0" t="0"/>
          <a:stretch/>
        </p:blipFill>
        <p:spPr>
          <a:xfrm>
            <a:off x="751839" y="6113464"/>
            <a:ext cx="1423190" cy="302429"/>
          </a:xfrm>
          <a:prstGeom prst="rect">
            <a:avLst/>
          </a:prstGeom>
          <a:noFill/>
          <a:ln>
            <a:noFill/>
          </a:ln>
        </p:spPr>
      </p:pic>
      <p:sp>
        <p:nvSpPr>
          <p:cNvPr id="33" name="Google Shape;33;p73"/>
          <p:cNvSpPr txBox="1"/>
          <p:nvPr/>
        </p:nvSpPr>
        <p:spPr>
          <a:xfrm>
            <a:off x="11097087" y="6264678"/>
            <a:ext cx="809063" cy="455718"/>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44CE92"/>
              </a:buClr>
              <a:buSzPts val="900"/>
              <a:buFont typeface="Calibri"/>
              <a:buNone/>
            </a:pPr>
            <a:fld id="{00000000-1234-1234-1234-123412341234}" type="slidenum">
              <a:rPr b="1" i="0" lang="pt-PT" sz="900" u="none" cap="none" strike="noStrike">
                <a:solidFill>
                  <a:srgbClr val="44CE92"/>
                </a:solidFill>
                <a:latin typeface="Calibri"/>
                <a:ea typeface="Calibri"/>
                <a:cs typeface="Calibri"/>
                <a:sym typeface="Calibri"/>
              </a:rPr>
              <a:t>‹#›</a:t>
            </a:fld>
            <a:endParaRPr b="1" i="0" sz="900" u="none" cap="none" strike="noStrike">
              <a:solidFill>
                <a:srgbClr val="44CE92"/>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hapter_Title+Subtitle">
  <p:cSld name="Chapter_Title+Subtitle">
    <p:bg>
      <p:bgPr>
        <a:blipFill>
          <a:blip r:embed="rId2">
            <a:alphaModFix/>
          </a:blip>
          <a:stretch>
            <a:fillRect/>
          </a:stretch>
        </a:blipFill>
      </p:bgPr>
    </p:bg>
    <p:spTree>
      <p:nvGrpSpPr>
        <p:cNvPr id="34" name="Shape 34"/>
        <p:cNvGrpSpPr/>
        <p:nvPr/>
      </p:nvGrpSpPr>
      <p:grpSpPr>
        <a:xfrm>
          <a:off x="0" y="0"/>
          <a:ext cx="0" cy="0"/>
          <a:chOff x="0" y="0"/>
          <a:chExt cx="0" cy="0"/>
        </a:xfrm>
      </p:grpSpPr>
      <p:sp>
        <p:nvSpPr>
          <p:cNvPr id="35" name="Google Shape;35;p72"/>
          <p:cNvSpPr txBox="1"/>
          <p:nvPr>
            <p:ph type="title"/>
          </p:nvPr>
        </p:nvSpPr>
        <p:spPr>
          <a:xfrm>
            <a:off x="1062565" y="2595844"/>
            <a:ext cx="10096666" cy="1381351"/>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5400"/>
              <a:buFont typeface="Arial"/>
              <a:buNone/>
              <a:defRPr b="1" sz="540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72"/>
          <p:cNvSpPr txBox="1"/>
          <p:nvPr>
            <p:ph idx="1" type="body"/>
          </p:nvPr>
        </p:nvSpPr>
        <p:spPr>
          <a:xfrm>
            <a:off x="3893113" y="4069433"/>
            <a:ext cx="4405772" cy="64452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400"/>
              <a:buNone/>
              <a:defRPr sz="2400">
                <a:solidFill>
                  <a:schemeClr val="lt1"/>
                </a:solidFill>
                <a:latin typeface="Arial"/>
                <a:ea typeface="Arial"/>
                <a:cs typeface="Arial"/>
                <a:sym typeface="Arial"/>
              </a:defRPr>
            </a:lvl1pPr>
            <a:lvl2pPr indent="-381000" lvl="1" marL="914400" algn="l">
              <a:lnSpc>
                <a:spcPct val="90000"/>
              </a:lnSpc>
              <a:spcBef>
                <a:spcPts val="500"/>
              </a:spcBef>
              <a:spcAft>
                <a:spcPts val="0"/>
              </a:spcAft>
              <a:buClr>
                <a:srgbClr val="02967E"/>
              </a:buClr>
              <a:buSzPts val="2400"/>
              <a:buChar char="•"/>
              <a:defRPr sz="2400">
                <a:solidFill>
                  <a:srgbClr val="02967E"/>
                </a:solidFill>
                <a:latin typeface="Calibri"/>
                <a:ea typeface="Calibri"/>
                <a:cs typeface="Calibri"/>
                <a:sym typeface="Calibri"/>
              </a:defRPr>
            </a:lvl2pPr>
            <a:lvl3pPr indent="-381000" lvl="2" marL="1371600" algn="l">
              <a:lnSpc>
                <a:spcPct val="90000"/>
              </a:lnSpc>
              <a:spcBef>
                <a:spcPts val="500"/>
              </a:spcBef>
              <a:spcAft>
                <a:spcPts val="0"/>
              </a:spcAft>
              <a:buClr>
                <a:srgbClr val="02967E"/>
              </a:buClr>
              <a:buSzPts val="2400"/>
              <a:buChar char="•"/>
              <a:defRPr sz="2400">
                <a:solidFill>
                  <a:srgbClr val="02967E"/>
                </a:solidFill>
                <a:latin typeface="Calibri"/>
                <a:ea typeface="Calibri"/>
                <a:cs typeface="Calibri"/>
                <a:sym typeface="Calibri"/>
              </a:defRPr>
            </a:lvl3pPr>
            <a:lvl4pPr indent="-381000" lvl="3" marL="1828800" algn="l">
              <a:lnSpc>
                <a:spcPct val="90000"/>
              </a:lnSpc>
              <a:spcBef>
                <a:spcPts val="500"/>
              </a:spcBef>
              <a:spcAft>
                <a:spcPts val="0"/>
              </a:spcAft>
              <a:buClr>
                <a:srgbClr val="02967E"/>
              </a:buClr>
              <a:buSzPts val="2400"/>
              <a:buChar char="•"/>
              <a:defRPr sz="2400">
                <a:solidFill>
                  <a:srgbClr val="02967E"/>
                </a:solidFill>
                <a:latin typeface="Calibri"/>
                <a:ea typeface="Calibri"/>
                <a:cs typeface="Calibri"/>
                <a:sym typeface="Calibri"/>
              </a:defRPr>
            </a:lvl4pPr>
            <a:lvl5pPr indent="-381000" lvl="4" marL="2286000" algn="l">
              <a:lnSpc>
                <a:spcPct val="90000"/>
              </a:lnSpc>
              <a:spcBef>
                <a:spcPts val="500"/>
              </a:spcBef>
              <a:spcAft>
                <a:spcPts val="0"/>
              </a:spcAft>
              <a:buClr>
                <a:srgbClr val="02967E"/>
              </a:buClr>
              <a:buSzPts val="2400"/>
              <a:buChar char="•"/>
              <a:defRPr sz="2400">
                <a:solidFill>
                  <a:srgbClr val="02967E"/>
                </a:solidFill>
                <a:latin typeface="Calibri"/>
                <a:ea typeface="Calibri"/>
                <a:cs typeface="Calibri"/>
                <a:sym typeface="Calibri"/>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37" name="Google Shape;37;p72"/>
          <p:cNvPicPr preferRelativeResize="0"/>
          <p:nvPr/>
        </p:nvPicPr>
        <p:blipFill rotWithShape="1">
          <a:blip r:embed="rId3">
            <a:alphaModFix/>
          </a:blip>
          <a:srcRect b="0" l="0" r="0" t="0"/>
          <a:stretch/>
        </p:blipFill>
        <p:spPr>
          <a:xfrm>
            <a:off x="751839" y="6113464"/>
            <a:ext cx="1423190" cy="30242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s + Author Name">
  <p:cSld name="Quotes + Author Name">
    <p:bg>
      <p:bgPr>
        <a:blipFill>
          <a:blip r:embed="rId2">
            <a:alphaModFix/>
          </a:blip>
          <a:stretch>
            <a:fillRect/>
          </a:stretch>
        </a:blipFill>
      </p:bgPr>
    </p:bg>
    <p:spTree>
      <p:nvGrpSpPr>
        <p:cNvPr id="38" name="Shape 38"/>
        <p:cNvGrpSpPr/>
        <p:nvPr/>
      </p:nvGrpSpPr>
      <p:grpSpPr>
        <a:xfrm>
          <a:off x="0" y="0"/>
          <a:ext cx="0" cy="0"/>
          <a:chOff x="0" y="0"/>
          <a:chExt cx="0" cy="0"/>
        </a:xfrm>
      </p:grpSpPr>
      <p:sp>
        <p:nvSpPr>
          <p:cNvPr id="39" name="Google Shape;39;p74"/>
          <p:cNvSpPr txBox="1"/>
          <p:nvPr>
            <p:ph idx="1" type="body"/>
          </p:nvPr>
        </p:nvSpPr>
        <p:spPr>
          <a:xfrm>
            <a:off x="2003380" y="1935332"/>
            <a:ext cx="8170430" cy="236146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500"/>
              <a:buNone/>
              <a:defRPr b="1" i="0" sz="3500">
                <a:solidFill>
                  <a:schemeClr val="lt1"/>
                </a:solidFill>
                <a:latin typeface="Arial"/>
                <a:ea typeface="Arial"/>
                <a:cs typeface="Arial"/>
                <a:sym typeface="Aria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0" name="Google Shape;40;p74"/>
          <p:cNvSpPr txBox="1"/>
          <p:nvPr>
            <p:ph idx="2" type="body"/>
          </p:nvPr>
        </p:nvSpPr>
        <p:spPr>
          <a:xfrm>
            <a:off x="2003380" y="4644199"/>
            <a:ext cx="8170430" cy="65577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44CE92"/>
              </a:buClr>
              <a:buSzPts val="2000"/>
              <a:buNone/>
              <a:defRPr b="1" i="0" sz="2000">
                <a:solidFill>
                  <a:srgbClr val="44CE92"/>
                </a:solidFill>
                <a:latin typeface="Arial"/>
                <a:ea typeface="Arial"/>
                <a:cs typeface="Arial"/>
                <a:sym typeface="Aria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41" name="Google Shape;41;p74"/>
          <p:cNvPicPr preferRelativeResize="0"/>
          <p:nvPr/>
        </p:nvPicPr>
        <p:blipFill rotWithShape="1">
          <a:blip r:embed="rId3">
            <a:alphaModFix/>
          </a:blip>
          <a:srcRect b="0" l="0" r="0" t="0"/>
          <a:stretch/>
        </p:blipFill>
        <p:spPr>
          <a:xfrm>
            <a:off x="722543" y="6140381"/>
            <a:ext cx="1280837" cy="272177"/>
          </a:xfrm>
          <a:prstGeom prst="rect">
            <a:avLst/>
          </a:prstGeom>
          <a:noFill/>
          <a:ln>
            <a:noFill/>
          </a:ln>
        </p:spPr>
      </p:pic>
      <p:sp>
        <p:nvSpPr>
          <p:cNvPr id="42" name="Google Shape;42;p74"/>
          <p:cNvSpPr txBox="1"/>
          <p:nvPr/>
        </p:nvSpPr>
        <p:spPr>
          <a:xfrm>
            <a:off x="11000821" y="6379928"/>
            <a:ext cx="639000" cy="3651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chemeClr val="lt1"/>
              </a:buClr>
              <a:buSzPts val="900"/>
              <a:buFont typeface="Calibri"/>
              <a:buNone/>
            </a:pPr>
            <a:fld id="{00000000-1234-1234-1234-123412341234}" type="slidenum">
              <a:rPr b="1" i="0" lang="pt-PT" sz="900" u="none" cap="none" strike="noStrike">
                <a:solidFill>
                  <a:schemeClr val="lt1"/>
                </a:solidFill>
                <a:latin typeface="Calibri"/>
                <a:ea typeface="Calibri"/>
                <a:cs typeface="Calibri"/>
                <a:sym typeface="Calibri"/>
              </a:rPr>
              <a:t>‹#›</a:t>
            </a:fld>
            <a:endParaRPr b="1" i="0" sz="9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Text_With Bullets">
  <p:cSld name="Title+Text_With Bullets">
    <p:bg>
      <p:bgPr>
        <a:blipFill>
          <a:blip r:embed="rId2">
            <a:alphaModFix/>
          </a:blip>
          <a:stretch>
            <a:fillRect/>
          </a:stretch>
        </a:blipFill>
      </p:bgPr>
    </p:bg>
    <p:spTree>
      <p:nvGrpSpPr>
        <p:cNvPr id="43" name="Shape 43"/>
        <p:cNvGrpSpPr/>
        <p:nvPr/>
      </p:nvGrpSpPr>
      <p:grpSpPr>
        <a:xfrm>
          <a:off x="0" y="0"/>
          <a:ext cx="0" cy="0"/>
          <a:chOff x="0" y="0"/>
          <a:chExt cx="0" cy="0"/>
        </a:xfrm>
      </p:grpSpPr>
      <p:sp>
        <p:nvSpPr>
          <p:cNvPr id="44" name="Google Shape;44;p75"/>
          <p:cNvSpPr txBox="1"/>
          <p:nvPr>
            <p:ph idx="1" type="body"/>
          </p:nvPr>
        </p:nvSpPr>
        <p:spPr>
          <a:xfrm>
            <a:off x="717366" y="1225118"/>
            <a:ext cx="10095635" cy="4465468"/>
          </a:xfrm>
          <a:prstGeom prst="rect">
            <a:avLst/>
          </a:prstGeom>
          <a:noFill/>
          <a:ln>
            <a:noFill/>
          </a:ln>
        </p:spPr>
        <p:txBody>
          <a:bodyPr anchorCtr="0" anchor="t" bIns="45700" lIns="91425" spcFirstLastPara="1" rIns="91425" wrap="square" tIns="45700">
            <a:normAutofit/>
          </a:bodyPr>
          <a:lstStyle>
            <a:lvl1pPr indent="-330200" lvl="0" marL="457200" algn="l">
              <a:lnSpc>
                <a:spcPct val="90000"/>
              </a:lnSpc>
              <a:spcBef>
                <a:spcPts val="1000"/>
              </a:spcBef>
              <a:spcAft>
                <a:spcPts val="0"/>
              </a:spcAft>
              <a:buClr>
                <a:srgbClr val="6D1FF4"/>
              </a:buClr>
              <a:buSzPts val="1600"/>
              <a:buChar char="•"/>
              <a:defRPr sz="1600">
                <a:solidFill>
                  <a:srgbClr val="5E5E5E"/>
                </a:solidFill>
              </a:defRPr>
            </a:lvl1pPr>
            <a:lvl2pPr indent="-330200" lvl="1" marL="914400" algn="l">
              <a:lnSpc>
                <a:spcPct val="90000"/>
              </a:lnSpc>
              <a:spcBef>
                <a:spcPts val="500"/>
              </a:spcBef>
              <a:spcAft>
                <a:spcPts val="0"/>
              </a:spcAft>
              <a:buClr>
                <a:srgbClr val="6D1FF4"/>
              </a:buClr>
              <a:buSzPts val="1600"/>
              <a:buChar char="•"/>
              <a:defRPr sz="1600">
                <a:solidFill>
                  <a:srgbClr val="5E5E5E"/>
                </a:solidFill>
              </a:defRPr>
            </a:lvl2pPr>
            <a:lvl3pPr indent="-330200" lvl="2" marL="1371600" algn="l">
              <a:lnSpc>
                <a:spcPct val="90000"/>
              </a:lnSpc>
              <a:spcBef>
                <a:spcPts val="500"/>
              </a:spcBef>
              <a:spcAft>
                <a:spcPts val="0"/>
              </a:spcAft>
              <a:buClr>
                <a:srgbClr val="6D1FF4"/>
              </a:buClr>
              <a:buSzPts val="1600"/>
              <a:buChar char="•"/>
              <a:defRPr sz="1600">
                <a:solidFill>
                  <a:srgbClr val="5E5E5E"/>
                </a:solidFill>
              </a:defRPr>
            </a:lvl3pPr>
            <a:lvl4pPr indent="-330200" lvl="3" marL="1828800" algn="l">
              <a:lnSpc>
                <a:spcPct val="90000"/>
              </a:lnSpc>
              <a:spcBef>
                <a:spcPts val="500"/>
              </a:spcBef>
              <a:spcAft>
                <a:spcPts val="0"/>
              </a:spcAft>
              <a:buClr>
                <a:srgbClr val="6D1FF4"/>
              </a:buClr>
              <a:buSzPts val="1600"/>
              <a:buChar char="•"/>
              <a:defRPr sz="1600">
                <a:solidFill>
                  <a:srgbClr val="5E5E5E"/>
                </a:solidFill>
              </a:defRPr>
            </a:lvl4pPr>
            <a:lvl5pPr indent="-330200" lvl="4" marL="2286000" algn="l">
              <a:lnSpc>
                <a:spcPct val="90000"/>
              </a:lnSpc>
              <a:spcBef>
                <a:spcPts val="500"/>
              </a:spcBef>
              <a:spcAft>
                <a:spcPts val="0"/>
              </a:spcAft>
              <a:buClr>
                <a:srgbClr val="6D1FF4"/>
              </a:buClr>
              <a:buSzPts val="1600"/>
              <a:buChar char="•"/>
              <a:defRPr sz="1600">
                <a:solidFill>
                  <a:srgbClr val="5E5E5E"/>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 name="Google Shape;45;p75"/>
          <p:cNvSpPr txBox="1"/>
          <p:nvPr>
            <p:ph idx="2" type="body"/>
          </p:nvPr>
        </p:nvSpPr>
        <p:spPr>
          <a:xfrm>
            <a:off x="717366" y="541926"/>
            <a:ext cx="10095635" cy="476646"/>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6D1FF4"/>
              </a:buClr>
              <a:buSzPts val="2800"/>
              <a:buNone/>
              <a:defRPr b="1" i="0" sz="2800">
                <a:solidFill>
                  <a:srgbClr val="6D1FF4"/>
                </a:solidFill>
                <a:latin typeface="Arial"/>
                <a:ea typeface="Arial"/>
                <a:cs typeface="Arial"/>
                <a:sym typeface="Aria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46" name="Google Shape;46;p75"/>
          <p:cNvPicPr preferRelativeResize="0"/>
          <p:nvPr/>
        </p:nvPicPr>
        <p:blipFill rotWithShape="1">
          <a:blip r:embed="rId3">
            <a:alphaModFix/>
          </a:blip>
          <a:srcRect b="0" l="0" r="0" t="0"/>
          <a:stretch/>
        </p:blipFill>
        <p:spPr>
          <a:xfrm>
            <a:off x="751839" y="6113464"/>
            <a:ext cx="1423190" cy="302429"/>
          </a:xfrm>
          <a:prstGeom prst="rect">
            <a:avLst/>
          </a:prstGeom>
          <a:noFill/>
          <a:ln>
            <a:noFill/>
          </a:ln>
        </p:spPr>
      </p:pic>
      <p:sp>
        <p:nvSpPr>
          <p:cNvPr id="47" name="Google Shape;47;p75"/>
          <p:cNvSpPr txBox="1"/>
          <p:nvPr/>
        </p:nvSpPr>
        <p:spPr>
          <a:xfrm>
            <a:off x="11097087" y="6264678"/>
            <a:ext cx="809063" cy="455718"/>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44CE92"/>
              </a:buClr>
              <a:buSzPts val="900"/>
              <a:buFont typeface="Calibri"/>
              <a:buNone/>
            </a:pPr>
            <a:fld id="{00000000-1234-1234-1234-123412341234}" type="slidenum">
              <a:rPr b="1" i="0" lang="pt-PT" sz="900" u="none" cap="none" strike="noStrike">
                <a:solidFill>
                  <a:srgbClr val="44CE92"/>
                </a:solidFill>
                <a:latin typeface="Calibri"/>
                <a:ea typeface="Calibri"/>
                <a:cs typeface="Calibri"/>
                <a:sym typeface="Calibri"/>
              </a:rPr>
              <a:t>‹#›</a:t>
            </a:fld>
            <a:endParaRPr b="1" i="0" sz="900" u="none" cap="none" strike="noStrike">
              <a:solidFill>
                <a:srgbClr val="44CE92"/>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ortium">
  <p:cSld name="Consortium">
    <p:bg>
      <p:bgPr>
        <a:blipFill>
          <a:blip r:embed="rId2">
            <a:alphaModFix/>
          </a:blip>
          <a:stretch>
            <a:fillRect/>
          </a:stretch>
        </a:blipFill>
      </p:bgPr>
    </p:bg>
    <p:spTree>
      <p:nvGrpSpPr>
        <p:cNvPr id="48" name="Shape 48"/>
        <p:cNvGrpSpPr/>
        <p:nvPr/>
      </p:nvGrpSpPr>
      <p:grpSpPr>
        <a:xfrm>
          <a:off x="0" y="0"/>
          <a:ext cx="0" cy="0"/>
          <a:chOff x="0" y="0"/>
          <a:chExt cx="0" cy="0"/>
        </a:xfrm>
      </p:grpSpPr>
      <p:sp>
        <p:nvSpPr>
          <p:cNvPr id="49" name="Google Shape;49;p76"/>
          <p:cNvSpPr txBox="1"/>
          <p:nvPr/>
        </p:nvSpPr>
        <p:spPr>
          <a:xfrm>
            <a:off x="6499847" y="2058742"/>
            <a:ext cx="2933905" cy="67710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800"/>
              <a:buFont typeface="Arial"/>
              <a:buNone/>
            </a:pPr>
            <a:r>
              <a:rPr b="1" i="0" lang="pt-PT" sz="3800" u="none" cap="none" strike="noStrike">
                <a:solidFill>
                  <a:srgbClr val="6D1FF4"/>
                </a:solidFill>
                <a:latin typeface="Arial"/>
                <a:ea typeface="Arial"/>
                <a:cs typeface="Arial"/>
                <a:sym typeface="Arial"/>
              </a:rPr>
              <a:t>Thank you!</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0" name="Shape 50"/>
        <p:cNvGrpSpPr/>
        <p:nvPr/>
      </p:nvGrpSpPr>
      <p:grpSpPr>
        <a:xfrm>
          <a:off x="0" y="0"/>
          <a:ext cx="0" cy="0"/>
          <a:chOff x="0" y="0"/>
          <a:chExt cx="0" cy="0"/>
        </a:xfrm>
      </p:grpSpPr>
      <p:sp>
        <p:nvSpPr>
          <p:cNvPr id="51" name="Google Shape;51;p6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6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53" name="Google Shape;53;p6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6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6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P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6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6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6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6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6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pt-PT"/>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mantra.ed.ac.uk/datamanagementplanning/" TargetMode="External"/><Relationship Id="rId4" Type="http://schemas.openxmlformats.org/officeDocument/2006/relationships/image" Target="../media/image22.jpg"/><Relationship Id="rId5" Type="http://schemas.openxmlformats.org/officeDocument/2006/relationships/hyperlink" Target="https://unsplash.com/@jaely368?utm_content=creditCopyText&amp;utm_medium=referral&amp;utm_source=unsplash" TargetMode="External"/><Relationship Id="rId6" Type="http://schemas.openxmlformats.org/officeDocument/2006/relationships/hyperlink" Target="https://unsplash.com/photos/assorted-flowers-on-white-surface-o5GGlwHfff8?utm_content=creditCopyText&amp;utm_medium=referral&amp;utm_source=unsplash"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5.jpg"/><Relationship Id="rId4" Type="http://schemas.openxmlformats.org/officeDocument/2006/relationships/hyperlink" Target="https://unsplash.com/@ilyapavlov?utm_content=creditCopyText&amp;utm_medium=referral&amp;utm_source=unsplash" TargetMode="External"/><Relationship Id="rId5" Type="http://schemas.openxmlformats.org/officeDocument/2006/relationships/hyperlink" Target="https://unsplash.com/photos/a-close-up-of-a-computer-screen-with-a-menu-hXrPSgGFpqQ?utm_content=creditCopyText&amp;utm_medium=referral&amp;utm_source=unsplash"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9.jpg"/><Relationship Id="rId4" Type="http://schemas.openxmlformats.org/officeDocument/2006/relationships/hyperlink" Target="https://dmeg.cessda.eu/" TargetMode="External"/><Relationship Id="rId5" Type="http://schemas.openxmlformats.org/officeDocument/2006/relationships/hyperlink" Target="https://unsplash.com/@brett_jordan?utm_content=creditCopyText&amp;utm_medium=referral&amp;utm_source=unsplash" TargetMode="External"/><Relationship Id="rId6" Type="http://schemas.openxmlformats.org/officeDocument/2006/relationships/hyperlink" Target="https://unsplash.com/photos/brown-wooden-blocks-on-white-surface-cBY2CtqQ6YI?utm_content=creditCopyText&amp;utm_medium=referral&amp;utm_source=unsplash"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7.jpg"/><Relationship Id="rId4" Type="http://schemas.openxmlformats.org/officeDocument/2006/relationships/hyperlink" Target="https://www.jisc.ac.uk/guides/research-data-management-toolkit"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1.jpg"/><Relationship Id="rId4" Type="http://schemas.openxmlformats.org/officeDocument/2006/relationships/hyperlink" Target="https://unsplash.com/@kellysikkema?utm_content=creditCopyText&amp;utm_medium=referral&amp;utm_source=unsplash" TargetMode="External"/><Relationship Id="rId5" Type="http://schemas.openxmlformats.org/officeDocument/2006/relationships/hyperlink" Target="https://unsplash.com/photos/six-white-sticky-notes--1_RZL8BGBM?utm_content=creditCopyText&amp;utm_medium=referral&amp;utm_source=unsplash"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unsplash.com/@jontyson?utm_content=creditCopyText&amp;utm_medium=referral&amp;utm_source=unsplash" TargetMode="External"/><Relationship Id="rId4" Type="http://schemas.openxmlformats.org/officeDocument/2006/relationships/hyperlink" Target="https://unsplash.com/photos/a-person-standing-in-front-of-a-welcome-sign-Es6wM0ASCAU?utm_content=creditCopyText&amp;utm_medium=referral&amp;utm_source=unsplash" TargetMode="External"/><Relationship Id="rId5" Type="http://schemas.openxmlformats.org/officeDocument/2006/relationships/image" Target="../media/image1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0.jpg"/><Relationship Id="rId4" Type="http://schemas.openxmlformats.org/officeDocument/2006/relationships/hyperlink" Target="https://unsplash.com/@kimberlyfarmer?utm_content=creditCopyText&amp;utm_medium=referral&amp;utm_source=unsplash" TargetMode="External"/><Relationship Id="rId5" Type="http://schemas.openxmlformats.org/officeDocument/2006/relationships/hyperlink" Target="https://unsplash.com/photos/shallow-focus-photography-of-books-lUaaKCUANVI?utm_content=creditCopyText&amp;utm_medium=referral&amp;utm_source=unsplash"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hyperlink" Target="http://www.dcc.ac.uk/sites/default/files/documents/publications/reports/guides/How%20to%20Develop.pdf" TargetMode="External"/><Relationship Id="rId4" Type="http://schemas.openxmlformats.org/officeDocument/2006/relationships/hyperlink" Target="https://unsplash.com/@mrsunflower94?utm_content=creditCopyText&amp;utm_medium=referral&amp;utm_source=unsplash" TargetMode="External"/><Relationship Id="rId5" Type="http://schemas.openxmlformats.org/officeDocument/2006/relationships/hyperlink" Target="https://unsplash.com/photos/people-riding-boat-on-body-of-water-Dph00R2SwFo?utm_content=creditCopyText&amp;utm_medium=referral&amp;utm_source=unsplash" TargetMode="External"/><Relationship Id="rId6" Type="http://schemas.openxmlformats.org/officeDocument/2006/relationships/image" Target="../media/image2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8.jpg"/><Relationship Id="rId4" Type="http://schemas.openxmlformats.org/officeDocument/2006/relationships/hyperlink" Target="https://unsplash.com/@jontyson?utm_content=creditCopyText&amp;utm_medium=referral&amp;utm_source=unsplash" TargetMode="External"/><Relationship Id="rId5" Type="http://schemas.openxmlformats.org/officeDocument/2006/relationships/hyperlink" Target="https://unsplash.com/photos/white-markee-light-hhq1Lxtuwd8?utm_content=creditCopyText&amp;utm_medium=referral&amp;utm_source=unsplash" TargetMode="External"/><Relationship Id="rId6" Type="http://schemas.openxmlformats.org/officeDocument/2006/relationships/image" Target="../media/image17.png"/><Relationship Id="rId7" Type="http://schemas.openxmlformats.org/officeDocument/2006/relationships/hyperlink" Target="https://ars.particify.de/" TargetMode="External"/><Relationship Id="rId8" Type="http://schemas.openxmlformats.org/officeDocument/2006/relationships/hyperlink" Target="https://gitlab.com/particify/dev/foss"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hyperlink" Target="https://openplato.eu/blocks/catalog/detail.php?id=60"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hyperlink" Target="https://www.youtube.com/watch?v=N2zK3sAtr-4" TargetMode="Externa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hyperlink" Target="https://dmeg.cessda.eu/" TargetMode="External"/><Relationship Id="rId4" Type="http://schemas.openxmlformats.org/officeDocument/2006/relationships/hyperlink" Target="https://unsplash.com/@brett_jordan?utm_content=creditCopyText&amp;utm_medium=referral&amp;utm_source=unsplash" TargetMode="External"/><Relationship Id="rId5" Type="http://schemas.openxmlformats.org/officeDocument/2006/relationships/hyperlink" Target="https://unsplash.com/photos/brown-wooden-blocks-on-white-surface-cBY2CtqQ6YI?utm_content=creditCopyText&amp;utm_medium=referral&amp;utm_source=unsplash" TargetMode="External"/><Relationship Id="rId6" Type="http://schemas.openxmlformats.org/officeDocument/2006/relationships/image" Target="../media/image1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2.jpg"/><Relationship Id="rId4" Type="http://schemas.openxmlformats.org/officeDocument/2006/relationships/hyperlink" Target="https://unsplash.com/@jontyson?utm_content=creditCopyText&amp;utm_medium=referral&amp;utm_source=unsplash" TargetMode="External"/><Relationship Id="rId5" Type="http://schemas.openxmlformats.org/officeDocument/2006/relationships/hyperlink" Target="https://unsplash.com/photos/a-person-standing-in-front-of-a-welcome-sign-Es6wM0ASCAU?utm_content=creditCopyText&amp;utm_medium=referral&amp;utm_source=unsplash"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hyperlink" Target="https://openplato.eu/mod/glossary/showentry.php?eid=135&amp;displayformat=dictionary" TargetMode="External"/><Relationship Id="rId4" Type="http://schemas.openxmlformats.org/officeDocument/2006/relationships/image" Target="../media/image19.jpg"/><Relationship Id="rId5" Type="http://schemas.openxmlformats.org/officeDocument/2006/relationships/hyperlink" Target="https://dmeg.cessda.eu/" TargetMode="External"/><Relationship Id="rId6" Type="http://schemas.openxmlformats.org/officeDocument/2006/relationships/hyperlink" Target="https://unsplash.com/@brett_jordan?utm_content=creditCopyText&amp;utm_medium=referral&amp;utm_source=unsplash" TargetMode="External"/><Relationship Id="rId7" Type="http://schemas.openxmlformats.org/officeDocument/2006/relationships/hyperlink" Target="https://unsplash.com/photos/brown-wooden-blocks-on-white-surface-cBY2CtqQ6YI?utm_content=creditCopyText&amp;utm_medium=referral&amp;utm_source=unsplash"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hyperlink" Target="https://dmeg.cessda.eu/" TargetMode="External"/><Relationship Id="rId4" Type="http://schemas.openxmlformats.org/officeDocument/2006/relationships/image" Target="../media/image33.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hyperlink" Target="https://www.go-fair.org/fair-principles/" TargetMode="External"/><Relationship Id="rId4" Type="http://schemas.openxmlformats.org/officeDocument/2006/relationships/hyperlink" Target="https://unsplash.com/@bracht?utm_content=creditCopyText&amp;utm_medium=referral&amp;utm_source=unsplash" TargetMode="External"/><Relationship Id="rId5" Type="http://schemas.openxmlformats.org/officeDocument/2006/relationships/hyperlink" Target="https://unsplash.com/photos/white-and-black-light-fixture-_z0DiiaIhB4?utm_content=creditCopyText&amp;utm_medium=referral&amp;utm_source=unsplash" TargetMode="External"/><Relationship Id="rId6" Type="http://schemas.openxmlformats.org/officeDocument/2006/relationships/image" Target="../media/image28.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0.jpg"/><Relationship Id="rId4" Type="http://schemas.openxmlformats.org/officeDocument/2006/relationships/hyperlink" Target="https://www.flickr.com/photos/niaid/49557785797" TargetMode="External"/><Relationship Id="rId5" Type="http://schemas.openxmlformats.org/officeDocument/2006/relationships/hyperlink" Target="https://www.flickr.com/photos/niaid/" TargetMode="External"/><Relationship Id="rId6" Type="http://schemas.openxmlformats.org/officeDocument/2006/relationships/hyperlink" Target="https://creativecommons.org/licenses/by/2.0/"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hyperlink" Target="https://fair-office.at/?page_id=5761&amp;lang=en"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 Id="rId3" Type="http://schemas.openxmlformats.org/officeDocument/2006/relationships/hyperlink" Target="https://fair-office.at/?page_id=5761&amp;lang=en" TargetMode="External"/><Relationship Id="rId4" Type="http://schemas.openxmlformats.org/officeDocument/2006/relationships/hyperlink" Target="https://www.kuleuven.be/rdm/en/guidance/data-standards/example-data-tables" TargetMode="External"/><Relationship Id="rId5" Type="http://schemas.openxmlformats.org/officeDocument/2006/relationships/image" Target="../media/image3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8.xml"/><Relationship Id="rId3" Type="http://schemas.openxmlformats.org/officeDocument/2006/relationships/hyperlink" Target="https://www.fosteropenscience.eu/node/2769" TargetMode="External"/><Relationship Id="rId4" Type="http://schemas.openxmlformats.org/officeDocument/2006/relationships/hyperlink" Target="https://flic.kr/p/8aff2K" TargetMode="External"/><Relationship Id="rId5" Type="http://schemas.openxmlformats.org/officeDocument/2006/relationships/image" Target="../media/image24.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9.xml"/><Relationship Id="rId3" Type="http://schemas.openxmlformats.org/officeDocument/2006/relationships/image" Target="../media/image21.png"/><Relationship Id="rId4" Type="http://schemas.openxmlformats.org/officeDocument/2006/relationships/hyperlink" Target="https://properdiscord.com/2012/09/13/never-use-the-word-final-in-a-filenam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jpg"/><Relationship Id="rId4" Type="http://schemas.openxmlformats.org/officeDocument/2006/relationships/hyperlink" Target="https://unsplash.com/@johnishappysometimes?utm_content=creditCopyText&amp;utm_medium=referral&amp;utm_source=unsplash" TargetMode="External"/><Relationship Id="rId5" Type="http://schemas.openxmlformats.org/officeDocument/2006/relationships/hyperlink" Target="https://unsplash.com/photos/person-using-laptop-FlPc9_VocJ4?utm_content=creditCopyText&amp;utm_medium=referral&amp;utm_source=unsplash"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 Id="rId3" Type="http://schemas.openxmlformats.org/officeDocument/2006/relationships/hyperlink" Target="https://fair-office.at/?page_id=5761&amp;lang=en"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1.xml"/><Relationship Id="rId3" Type="http://schemas.openxmlformats.org/officeDocument/2006/relationships/hyperlink" Target="https://scienceeurope.org/our-priorities/research-data/research-data-management/" TargetMode="External"/><Relationship Id="rId4" Type="http://schemas.openxmlformats.org/officeDocument/2006/relationships/hyperlink" Target="https://www.datamanagement.uni-kiel.de/de/ressourcen/dokumente/cau-dmp-examples-pdf"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2.xml"/><Relationship Id="rId3" Type="http://schemas.openxmlformats.org/officeDocument/2006/relationships/hyperlink" Target="https://scienceeurope.org/our-priorities/research-data/research-data-management/" TargetMode="External"/><Relationship Id="rId4" Type="http://schemas.openxmlformats.org/officeDocument/2006/relationships/hyperlink" Target="https://support.microsoft.com/en-us/office/apply-data-validation-to-cells-29fecbcc-d1b9-42c1-9d76-eff3ce5f7249" TargetMode="External"/><Relationship Id="rId5" Type="http://schemas.openxmlformats.org/officeDocument/2006/relationships/hyperlink" Target="https://librarycarpentry.org/lc-spreadsheets/" TargetMode="External"/><Relationship Id="rId6" Type="http://schemas.openxmlformats.org/officeDocument/2006/relationships/image" Target="../media/image3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 Id="rId3" Type="http://schemas.openxmlformats.org/officeDocument/2006/relationships/hyperlink" Target="https://fair-office.at/?page_id=5761&amp;lang=en"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4.xml"/><Relationship Id="rId3" Type="http://schemas.openxmlformats.org/officeDocument/2006/relationships/hyperlink" Target="https://fair-office.at/?page_id=5761&amp;lang=en" TargetMode="External"/><Relationship Id="rId4" Type="http://schemas.openxmlformats.org/officeDocument/2006/relationships/hyperlink" Target="https://unsplash.com/@mak_jp?utm_content=creditCopyText&amp;utm_medium=referral&amp;utm_source=unsplash" TargetMode="External"/><Relationship Id="rId5" Type="http://schemas.openxmlformats.org/officeDocument/2006/relationships/hyperlink" Target="https://unsplash.com/photos/brown-cardboard-boxes-on-white-floor-tiles-8wy9mGgmGoU?utm_content=creditCopyText&amp;utm_medium=referral&amp;utm_source=unsplash" TargetMode="External"/><Relationship Id="rId6" Type="http://schemas.openxmlformats.org/officeDocument/2006/relationships/image" Target="../media/image36.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5.xml"/><Relationship Id="rId3" Type="http://schemas.openxmlformats.org/officeDocument/2006/relationships/hyperlink" Target="https://doi.org/10.5281/zenodo.10986072" TargetMode="External"/><Relationship Id="rId4" Type="http://schemas.openxmlformats.org/officeDocument/2006/relationships/hyperlink" Target="https://fair-office.at/?page_id=5761&amp;lang=en" TargetMode="External"/><Relationship Id="rId5" Type="http://schemas.openxmlformats.org/officeDocument/2006/relationships/image" Target="../media/image40.jpg"/><Relationship Id="rId6" Type="http://schemas.openxmlformats.org/officeDocument/2006/relationships/hyperlink" Target="https://unsplash.com/@bracht?utm_content=creditCopyText&amp;utm_medium=referral&amp;utm_source=unsplash" TargetMode="External"/><Relationship Id="rId7" Type="http://schemas.openxmlformats.org/officeDocument/2006/relationships/hyperlink" Target="https://unsplash.com/photos/white-and-black-light-fixture-_z0DiiaIhB4?utm_content=creditCopyText&amp;utm_medium=referral&amp;utm_source=unsplash"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7.xml"/><Relationship Id="rId3" Type="http://schemas.openxmlformats.org/officeDocument/2006/relationships/hyperlink" Target="https://fair-office.at/?page_id=5761&amp;lang=en" TargetMode="External"/><Relationship Id="rId4" Type="http://schemas.openxmlformats.org/officeDocument/2006/relationships/hyperlink" Target="https://unsplash.com/@kierinsightarchives?utm_content=creditCopyText&amp;utm_medium=referral&amp;utm_source=unsplash" TargetMode="External"/><Relationship Id="rId5" Type="http://schemas.openxmlformats.org/officeDocument/2006/relationships/hyperlink" Target="https://unsplash.com/photos/a-white-table-topped-with-lots-of-colorful-confetti-p7iaoHjWDbI?utm_content=creditCopyText&amp;utm_medium=referral&amp;utm_source=unsplash" TargetMode="External"/><Relationship Id="rId6" Type="http://schemas.openxmlformats.org/officeDocument/2006/relationships/image" Target="../media/image35.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8.xml"/><Relationship Id="rId3" Type="http://schemas.openxmlformats.org/officeDocument/2006/relationships/image" Target="../media/image39.jpg"/><Relationship Id="rId4" Type="http://schemas.openxmlformats.org/officeDocument/2006/relationships/hyperlink" Target="https://unsplash.com/@neom?utm_content=creditCopyText&amp;utm_medium=referral&amp;utm_source=unsplash" TargetMode="External"/><Relationship Id="rId5" Type="http://schemas.openxmlformats.org/officeDocument/2006/relationships/hyperlink" Target="https://unsplash.com/photos/a-person-standing-on-a-rock-in-a-canyon-wbOKjgQv3nY?utm_content=creditCopyText&amp;utm_medium=referral&amp;utm_source=unsplash"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9.xml"/><Relationship Id="rId3" Type="http://schemas.openxmlformats.org/officeDocument/2006/relationships/hyperlink" Target="https://doi.org/10.5281/zenodo.5833479"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3.jpg"/><Relationship Id="rId4" Type="http://schemas.openxmlformats.org/officeDocument/2006/relationships/hyperlink" Target="https://unsplash.com/@akhu?utm_content=creditCopyText&amp;utm_medium=referral&amp;utm_source=unsplash" TargetMode="External"/><Relationship Id="rId5" Type="http://schemas.openxmlformats.org/officeDocument/2006/relationships/hyperlink" Target="https://unsplash.com/photos/woman-in-black-long-sleeve-shirt-using-laptop-computer-b4dNhklLF7I?utm_content=creditCopyText&amp;utm_medium=referral&amp;utm_source=unsplash"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1.xml"/><Relationship Id="rId3" Type="http://schemas.openxmlformats.org/officeDocument/2006/relationships/hyperlink" Target="https://doi.org/10.5334/dsj-2023-029" TargetMode="External"/><Relationship Id="rId4" Type="http://schemas.openxmlformats.org/officeDocument/2006/relationships/hyperlink" Target="https://doi.org/10.1371/journal.pcbi.1006750" TargetMode="External"/><Relationship Id="rId5" Type="http://schemas.openxmlformats.org/officeDocument/2006/relationships/image" Target="../media/image41.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26.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hyperlink" Target="https://fair-office.at/?page_id=5761&amp;lang=en" TargetMode="External"/><Relationship Id="rId4" Type="http://schemas.openxmlformats.org/officeDocument/2006/relationships/hyperlink" Target="https://fair-office.at/?page_id=5761&amp;lang=en" TargetMode="External"/><Relationship Id="rId5" Type="http://schemas.openxmlformats.org/officeDocument/2006/relationships/hyperlink" Target="https://fair-office.at/?page_id=5761&amp;lang=en"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hyperlink" Target="https://unsplash.com/@nypl?utm_content=creditCopyText&amp;utm_medium=referral&amp;utm_source=unsplash" TargetMode="External"/><Relationship Id="rId4" Type="http://schemas.openxmlformats.org/officeDocument/2006/relationships/hyperlink" Target="https://unsplash.com/@nypl?utm_content=creditCopyText&amp;utm_medium=referral&amp;utm_source=unsplash" TargetMode="External"/><Relationship Id="rId5" Type="http://schemas.openxmlformats.org/officeDocument/2006/relationships/hyperlink" Target="https://unsplash.com/photos/acJGi_9bohg?utm_content=creditCopyText&amp;utm_medium=referral&amp;utm_source=unsplash" TargetMode="External"/><Relationship Id="rId6" Type="http://schemas.openxmlformats.org/officeDocument/2006/relationships/hyperlink" Target="https://unsplash.com/photos/acJGi_9bohg?utm_content=creditCopyText&amp;utm_medium=referral&amp;utm_source=unsplash" TargetMode="External"/><Relationship Id="rId7" Type="http://schemas.openxmlformats.org/officeDocument/2006/relationships/image" Target="../media/image17.png"/><Relationship Id="rId8" Type="http://schemas.openxmlformats.org/officeDocument/2006/relationships/image" Target="../media/image4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
          <p:cNvSpPr txBox="1"/>
          <p:nvPr>
            <p:ph type="title"/>
          </p:nvPr>
        </p:nvSpPr>
        <p:spPr>
          <a:xfrm>
            <a:off x="985956" y="2298143"/>
            <a:ext cx="6950679" cy="2037711"/>
          </a:xfrm>
          <a:prstGeom prst="rect">
            <a:avLst/>
          </a:prstGeom>
          <a:noFill/>
          <a:ln>
            <a:noFill/>
          </a:ln>
        </p:spPr>
        <p:txBody>
          <a:bodyPr anchorCtr="0" anchor="ctr" bIns="0" lIns="0" spcFirstLastPara="1" rIns="0" wrap="square" tIns="0">
            <a:normAutofit fontScale="90000"/>
          </a:bodyPr>
          <a:lstStyle/>
          <a:p>
            <a:pPr indent="0" lvl="0" marL="0" rtl="0" algn="l">
              <a:lnSpc>
                <a:spcPct val="90000"/>
              </a:lnSpc>
              <a:spcBef>
                <a:spcPts val="0"/>
              </a:spcBef>
              <a:spcAft>
                <a:spcPts val="0"/>
              </a:spcAft>
              <a:buClr>
                <a:schemeClr val="lt1"/>
              </a:buClr>
              <a:buSzPct val="100000"/>
              <a:buFont typeface="Arial"/>
              <a:buNone/>
            </a:pPr>
            <a:r>
              <a:rPr b="0" lang="pt-PT">
                <a:solidFill>
                  <a:schemeClr val="lt1"/>
                </a:solidFill>
                <a:latin typeface="Arial"/>
                <a:ea typeface="Arial"/>
                <a:cs typeface="Arial"/>
                <a:sym typeface="Arial"/>
              </a:rPr>
              <a:t>Session 2: </a:t>
            </a:r>
            <a:r>
              <a:rPr b="0" lang="pt-PT" sz="4000">
                <a:solidFill>
                  <a:schemeClr val="lt1"/>
                </a:solidFill>
                <a:latin typeface="Arial"/>
                <a:ea typeface="Arial"/>
                <a:cs typeface="Arial"/>
                <a:sym typeface="Arial"/>
              </a:rPr>
              <a:t>Planning for FAIR: Introduction to RDM and DMPs </a:t>
            </a:r>
            <a:r>
              <a:rPr b="0" lang="pt-PT">
                <a:solidFill>
                  <a:schemeClr val="lt1"/>
                </a:solidFill>
                <a:latin typeface="Arial"/>
                <a:ea typeface="Arial"/>
                <a:cs typeface="Arial"/>
                <a:sym typeface="Arial"/>
              </a:rPr>
              <a:t> </a:t>
            </a:r>
            <a:br>
              <a:rPr b="0" lang="pt-PT" sz="3100"/>
            </a:br>
            <a:r>
              <a:rPr b="0" lang="pt-PT" sz="3100">
                <a:solidFill>
                  <a:schemeClr val="lt1"/>
                </a:solidFill>
                <a:latin typeface="Arial"/>
                <a:ea typeface="Arial"/>
                <a:cs typeface="Arial"/>
                <a:sym typeface="Arial"/>
              </a:rPr>
              <a:t> </a:t>
            </a:r>
            <a:br>
              <a:rPr b="0" lang="pt-PT" sz="3100"/>
            </a:br>
            <a:r>
              <a:rPr b="0" lang="pt-PT" sz="2200">
                <a:solidFill>
                  <a:schemeClr val="lt1"/>
                </a:solidFill>
                <a:latin typeface="Arial"/>
                <a:ea typeface="Arial"/>
                <a:cs typeface="Arial"/>
                <a:sym typeface="Arial"/>
              </a:rPr>
              <a:t>(Beginner Level)</a:t>
            </a:r>
            <a:br>
              <a:rPr lang="pt-PT"/>
            </a:br>
            <a:endParaRPr/>
          </a:p>
        </p:txBody>
      </p:sp>
      <p:sp>
        <p:nvSpPr>
          <p:cNvPr id="124" name="Google Shape;124;p2"/>
          <p:cNvSpPr txBox="1"/>
          <p:nvPr>
            <p:ph idx="1" type="subTitle"/>
          </p:nvPr>
        </p:nvSpPr>
        <p:spPr>
          <a:xfrm>
            <a:off x="985957" y="4183754"/>
            <a:ext cx="6950679" cy="885397"/>
          </a:xfrm>
          <a:prstGeom prst="rect">
            <a:avLst/>
          </a:prstGeom>
          <a:noFill/>
          <a:ln>
            <a:noFill/>
          </a:ln>
        </p:spPr>
        <p:txBody>
          <a:bodyPr anchorCtr="0" anchor="ctr" bIns="0" lIns="0" spcFirstLastPara="1" rIns="0" wrap="square" tIns="0">
            <a:normAutofit/>
          </a:bodyPr>
          <a:lstStyle/>
          <a:p>
            <a:pPr indent="0" lvl="0" marL="0" rtl="0" algn="l">
              <a:lnSpc>
                <a:spcPct val="90000"/>
              </a:lnSpc>
              <a:spcBef>
                <a:spcPts val="0"/>
              </a:spcBef>
              <a:spcAft>
                <a:spcPts val="0"/>
              </a:spcAft>
              <a:buClr>
                <a:schemeClr val="lt1"/>
              </a:buClr>
              <a:buSzPts val="2500"/>
              <a:buNone/>
            </a:pPr>
            <a:r>
              <a:rPr lang="pt-PT">
                <a:latin typeface="Arial"/>
                <a:ea typeface="Arial"/>
                <a:cs typeface="Arial"/>
                <a:sym typeface="Arial"/>
              </a:rPr>
              <a:t>Course: FAIR Research Data Management</a:t>
            </a:r>
            <a:endParaRPr/>
          </a:p>
        </p:txBody>
      </p:sp>
      <p:sp>
        <p:nvSpPr>
          <p:cNvPr id="125" name="Google Shape;125;p2"/>
          <p:cNvSpPr txBox="1"/>
          <p:nvPr>
            <p:ph idx="2" type="body"/>
          </p:nvPr>
        </p:nvSpPr>
        <p:spPr>
          <a:xfrm>
            <a:off x="985957" y="5177735"/>
            <a:ext cx="6950679" cy="43295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1800"/>
              <a:buNone/>
            </a:pPr>
            <a:r>
              <a:rPr lang="pt-PT">
                <a:latin typeface="Arial"/>
                <a:ea typeface="Arial"/>
                <a:cs typeface="Arial"/>
                <a:sym typeface="Arial"/>
              </a:rPr>
              <a:t>PATTERN</a:t>
            </a:r>
            <a:endParaRPr/>
          </a:p>
        </p:txBody>
      </p:sp>
      <p:pic>
        <p:nvPicPr>
          <p:cNvPr id="126" name="Google Shape;126;p2"/>
          <p:cNvPicPr preferRelativeResize="0"/>
          <p:nvPr/>
        </p:nvPicPr>
        <p:blipFill>
          <a:blip r:embed="rId3">
            <a:alphaModFix/>
          </a:blip>
          <a:stretch>
            <a:fillRect/>
          </a:stretch>
        </p:blipFill>
        <p:spPr>
          <a:xfrm>
            <a:off x="1089776" y="5771125"/>
            <a:ext cx="1136425" cy="3976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g2fb248b3815_0_248"/>
          <p:cNvSpPr txBox="1"/>
          <p:nvPr>
            <p:ph idx="1" type="body"/>
          </p:nvPr>
        </p:nvSpPr>
        <p:spPr>
          <a:xfrm>
            <a:off x="736675" y="1740208"/>
            <a:ext cx="6531000" cy="4121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4400"/>
              <a:buNone/>
            </a:pPr>
            <a:r>
              <a:rPr lang="pt-PT" sz="4400">
                <a:solidFill>
                  <a:schemeClr val="dk1"/>
                </a:solidFill>
                <a:latin typeface="Arial"/>
                <a:ea typeface="Arial"/>
                <a:cs typeface="Arial"/>
                <a:sym typeface="Arial"/>
              </a:rPr>
              <a:t>If a term comes up that you would like added we can add it!</a:t>
            </a:r>
            <a:endParaRPr/>
          </a:p>
          <a:p>
            <a:pPr indent="0" lvl="0" marL="0" rtl="0" algn="l">
              <a:lnSpc>
                <a:spcPct val="90000"/>
              </a:lnSpc>
              <a:spcBef>
                <a:spcPts val="1000"/>
              </a:spcBef>
              <a:spcAft>
                <a:spcPts val="0"/>
              </a:spcAft>
              <a:buSzPts val="2800"/>
              <a:buNone/>
            </a:pPr>
            <a:r>
              <a:t/>
            </a:r>
            <a:endParaRPr sz="2800">
              <a:solidFill>
                <a:schemeClr val="dk1"/>
              </a:solidFill>
              <a:latin typeface="Arial"/>
              <a:ea typeface="Arial"/>
              <a:cs typeface="Arial"/>
              <a:sym typeface="Arial"/>
            </a:endParaRPr>
          </a:p>
          <a:p>
            <a:pPr indent="0" lvl="0" marL="0" rtl="0" algn="l">
              <a:lnSpc>
                <a:spcPct val="90000"/>
              </a:lnSpc>
              <a:spcBef>
                <a:spcPts val="1000"/>
              </a:spcBef>
              <a:spcAft>
                <a:spcPts val="0"/>
              </a:spcAft>
              <a:buSzPts val="2400"/>
              <a:buNone/>
            </a:pPr>
            <a:r>
              <a:t/>
            </a:r>
            <a:endParaRPr sz="5100">
              <a:solidFill>
                <a:schemeClr val="dk1"/>
              </a:solidFill>
            </a:endParaRPr>
          </a:p>
        </p:txBody>
      </p:sp>
      <p:sp>
        <p:nvSpPr>
          <p:cNvPr id="196" name="Google Shape;196;g2fb248b3815_0_248"/>
          <p:cNvSpPr txBox="1"/>
          <p:nvPr>
            <p:ph idx="3" type="body"/>
          </p:nvPr>
        </p:nvSpPr>
        <p:spPr>
          <a:xfrm>
            <a:off x="699101" y="550419"/>
            <a:ext cx="10140600" cy="464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4800"/>
              <a:buNone/>
            </a:pPr>
            <a:r>
              <a:rPr lang="pt-PT" sz="4800">
                <a:latin typeface="Arial"/>
                <a:ea typeface="Arial"/>
                <a:cs typeface="Arial"/>
                <a:sym typeface="Arial"/>
              </a:rPr>
              <a:t>Course glossary</a:t>
            </a:r>
            <a:endParaRPr sz="4800"/>
          </a:p>
        </p:txBody>
      </p:sp>
      <p:pic>
        <p:nvPicPr>
          <p:cNvPr descr="a lot of question marks on a white background" id="197" name="Google Shape;197;g2fb248b3815_0_248"/>
          <p:cNvPicPr preferRelativeResize="0"/>
          <p:nvPr/>
        </p:nvPicPr>
        <p:blipFill rotWithShape="1">
          <a:blip r:embed="rId3">
            <a:alphaModFix/>
          </a:blip>
          <a:srcRect b="0" l="0" r="0" t="0"/>
          <a:stretch/>
        </p:blipFill>
        <p:spPr>
          <a:xfrm>
            <a:off x="7616992" y="-2005"/>
            <a:ext cx="4573001" cy="6856995"/>
          </a:xfrm>
          <a:prstGeom prst="rect">
            <a:avLst/>
          </a:prstGeom>
          <a:noFill/>
          <a:ln>
            <a:noFill/>
          </a:ln>
        </p:spPr>
      </p:pic>
      <p:sp>
        <p:nvSpPr>
          <p:cNvPr id="198" name="Google Shape;198;g2fb248b3815_0_248"/>
          <p:cNvSpPr txBox="1"/>
          <p:nvPr/>
        </p:nvSpPr>
        <p:spPr>
          <a:xfrm>
            <a:off x="776625" y="4077225"/>
            <a:ext cx="4772400" cy="94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pt-PT" sz="2800">
                <a:solidFill>
                  <a:srgbClr val="FF0000"/>
                </a:solidFill>
                <a:latin typeface="Calibri"/>
                <a:ea typeface="Calibri"/>
                <a:cs typeface="Calibri"/>
                <a:sym typeface="Calibri"/>
              </a:rPr>
              <a:t>[Link deleted: reusers of this content may choose to create their own course glossary to keep updated]</a:t>
            </a:r>
            <a:endParaRPr i="1" sz="2800">
              <a:solidFill>
                <a:srgbClr val="FF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11"/>
          <p:cNvSpPr txBox="1"/>
          <p:nvPr>
            <p:ph idx="1" type="body"/>
          </p:nvPr>
        </p:nvSpPr>
        <p:spPr>
          <a:xfrm>
            <a:off x="1629757" y="528579"/>
            <a:ext cx="8170430" cy="236146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3500"/>
              <a:buNone/>
            </a:pPr>
            <a:r>
              <a:rPr lang="pt-PT">
                <a:latin typeface="Arial"/>
                <a:ea typeface="Arial"/>
                <a:cs typeface="Arial"/>
                <a:sym typeface="Arial"/>
              </a:rPr>
              <a:t>Opportunity to Reflect</a:t>
            </a:r>
            <a:endParaRPr/>
          </a:p>
        </p:txBody>
      </p:sp>
      <p:sp>
        <p:nvSpPr>
          <p:cNvPr id="205" name="Google Shape;205;p11"/>
          <p:cNvSpPr txBox="1"/>
          <p:nvPr>
            <p:ph idx="2" type="body"/>
          </p:nvPr>
        </p:nvSpPr>
        <p:spPr>
          <a:xfrm>
            <a:off x="1258328" y="2324244"/>
            <a:ext cx="9304125" cy="72765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200"/>
              <a:buNone/>
            </a:pPr>
            <a:r>
              <a:rPr lang="pt-PT" sz="3200">
                <a:solidFill>
                  <a:schemeClr val="lt1"/>
                </a:solidFill>
                <a:latin typeface="Arial"/>
                <a:ea typeface="Arial"/>
                <a:cs typeface="Arial"/>
                <a:sym typeface="Arial"/>
              </a:rPr>
              <a:t>How are you progressing with your project work</a:t>
            </a:r>
            <a:endParaRPr/>
          </a:p>
          <a:p>
            <a:pPr indent="0" lvl="0" marL="0" rtl="0" algn="l">
              <a:lnSpc>
                <a:spcPct val="90000"/>
              </a:lnSpc>
              <a:spcBef>
                <a:spcPts val="1000"/>
              </a:spcBef>
              <a:spcAft>
                <a:spcPts val="0"/>
              </a:spcAft>
              <a:buClr>
                <a:srgbClr val="44CE92"/>
              </a:buClr>
              <a:buSzPts val="3200"/>
              <a:buNone/>
            </a:pPr>
            <a:r>
              <a:t/>
            </a:r>
            <a:endParaRPr b="0" sz="3200">
              <a:solidFill>
                <a:schemeClr val="lt1"/>
              </a:solidFill>
              <a:latin typeface="Arial"/>
              <a:ea typeface="Arial"/>
              <a:cs typeface="Arial"/>
              <a:sym typeface="Arial"/>
            </a:endParaRPr>
          </a:p>
          <a:p>
            <a:pPr indent="0" lvl="0" marL="0" rtl="0" algn="l">
              <a:lnSpc>
                <a:spcPct val="90000"/>
              </a:lnSpc>
              <a:spcBef>
                <a:spcPts val="1000"/>
              </a:spcBef>
              <a:spcAft>
                <a:spcPts val="0"/>
              </a:spcAft>
              <a:buClr>
                <a:schemeClr val="lt1"/>
              </a:buClr>
              <a:buSzPts val="3200"/>
              <a:buNone/>
            </a:pPr>
            <a:r>
              <a:rPr b="0" lang="pt-PT" sz="3200">
                <a:solidFill>
                  <a:schemeClr val="lt1"/>
                </a:solidFill>
                <a:latin typeface="Arial"/>
                <a:ea typeface="Arial"/>
                <a:cs typeface="Arial"/>
                <a:sym typeface="Arial"/>
              </a:rPr>
              <a:t>Has it brought up any questions or issues?</a:t>
            </a:r>
            <a:endParaRPr/>
          </a:p>
          <a:p>
            <a:pPr indent="0" lvl="0" marL="0" rtl="0" algn="l">
              <a:lnSpc>
                <a:spcPct val="90000"/>
              </a:lnSpc>
              <a:spcBef>
                <a:spcPts val="1000"/>
              </a:spcBef>
              <a:spcAft>
                <a:spcPts val="0"/>
              </a:spcAft>
              <a:buClr>
                <a:srgbClr val="44CE92"/>
              </a:buClr>
              <a:buSzPts val="3200"/>
              <a:buNone/>
            </a:pPr>
            <a:r>
              <a:t/>
            </a:r>
            <a:endParaRPr b="0" sz="3200">
              <a:solidFill>
                <a:schemeClr val="lt1"/>
              </a:solidFill>
            </a:endParaRPr>
          </a:p>
          <a:p>
            <a:pPr indent="0" lvl="0" marL="0" rtl="0" algn="l">
              <a:lnSpc>
                <a:spcPct val="90000"/>
              </a:lnSpc>
              <a:spcBef>
                <a:spcPts val="1000"/>
              </a:spcBef>
              <a:spcAft>
                <a:spcPts val="0"/>
              </a:spcAft>
              <a:buClr>
                <a:srgbClr val="44CE92"/>
              </a:buClr>
              <a:buSzPts val="2000"/>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12"/>
          <p:cNvSpPr txBox="1"/>
          <p:nvPr>
            <p:ph type="title"/>
          </p:nvPr>
        </p:nvSpPr>
        <p:spPr>
          <a:xfrm>
            <a:off x="1096245" y="2408433"/>
            <a:ext cx="10169126" cy="2037711"/>
          </a:xfrm>
          <a:prstGeom prst="rect">
            <a:avLst/>
          </a:prstGeom>
          <a:noFill/>
          <a:ln>
            <a:noFill/>
          </a:ln>
        </p:spPr>
        <p:txBody>
          <a:bodyPr anchorCtr="0" anchor="ctr" bIns="0" lIns="0" spcFirstLastPara="1" rIns="0" wrap="square" tIns="0">
            <a:normAutofit fontScale="90000"/>
          </a:bodyPr>
          <a:lstStyle/>
          <a:p>
            <a:pPr indent="0" lvl="0" marL="0" rtl="0" algn="l">
              <a:lnSpc>
                <a:spcPct val="90000"/>
              </a:lnSpc>
              <a:spcBef>
                <a:spcPts val="0"/>
              </a:spcBef>
              <a:spcAft>
                <a:spcPts val="0"/>
              </a:spcAft>
              <a:buClr>
                <a:schemeClr val="lt1"/>
              </a:buClr>
              <a:buSzPct val="121000"/>
              <a:buFont typeface="Arial"/>
              <a:buNone/>
            </a:pPr>
            <a:br>
              <a:rPr b="0" lang="pt-PT">
                <a:solidFill>
                  <a:schemeClr val="lt1"/>
                </a:solidFill>
                <a:latin typeface="Arial"/>
                <a:ea typeface="Arial"/>
                <a:cs typeface="Arial"/>
                <a:sym typeface="Arial"/>
              </a:rPr>
            </a:br>
            <a:r>
              <a:rPr b="0" lang="pt-PT" sz="3600">
                <a:solidFill>
                  <a:schemeClr val="lt1"/>
                </a:solidFill>
                <a:latin typeface="Arial"/>
                <a:ea typeface="Arial"/>
                <a:cs typeface="Arial"/>
                <a:sym typeface="Arial"/>
              </a:rPr>
              <a:t>Why RDM and who should do what?  </a:t>
            </a:r>
            <a:br>
              <a:rPr b="0" lang="pt-PT">
                <a:latin typeface="Arial"/>
                <a:ea typeface="Arial"/>
                <a:cs typeface="Arial"/>
                <a:sym typeface="Arial"/>
              </a:rPr>
            </a:br>
            <a:endParaRPr b="0" sz="4000">
              <a:solidFill>
                <a:schemeClr val="lt1"/>
              </a:solidFill>
              <a:latin typeface="Arial"/>
              <a:ea typeface="Arial"/>
              <a:cs typeface="Arial"/>
              <a:sym typeface="Arial"/>
            </a:endParaRPr>
          </a:p>
          <a:p>
            <a:pPr indent="0" lvl="0" marL="0" rtl="0" algn="l">
              <a:lnSpc>
                <a:spcPct val="90000"/>
              </a:lnSpc>
              <a:spcBef>
                <a:spcPts val="0"/>
              </a:spcBef>
              <a:spcAft>
                <a:spcPts val="0"/>
              </a:spcAft>
              <a:buClr>
                <a:schemeClr val="lt1"/>
              </a:buClr>
              <a:buSzPct val="100000"/>
              <a:buFont typeface="Arial"/>
              <a:buNone/>
            </a:pPr>
            <a:br>
              <a:rPr b="0" lang="pt-PT" sz="3100">
                <a:solidFill>
                  <a:schemeClr val="lt1"/>
                </a:solidFill>
                <a:latin typeface="Arial"/>
                <a:ea typeface="Arial"/>
                <a:cs typeface="Arial"/>
                <a:sym typeface="Arial"/>
              </a:rPr>
            </a:br>
            <a:r>
              <a:rPr b="0" lang="pt-PT" sz="1800">
                <a:solidFill>
                  <a:schemeClr val="lt1"/>
                </a:solidFill>
                <a:latin typeface="Arial"/>
                <a:ea typeface="Arial"/>
                <a:cs typeface="Arial"/>
                <a:sym typeface="Arial"/>
              </a:rPr>
              <a:t>Part of: Session 2:</a:t>
            </a:r>
            <a:r>
              <a:rPr lang="pt-PT" sz="1800">
                <a:solidFill>
                  <a:schemeClr val="lt1"/>
                </a:solidFill>
                <a:latin typeface="Arial"/>
                <a:ea typeface="Arial"/>
                <a:cs typeface="Arial"/>
                <a:sym typeface="Arial"/>
              </a:rPr>
              <a:t> </a:t>
            </a:r>
            <a:r>
              <a:rPr b="0" lang="pt-PT" sz="1800">
                <a:solidFill>
                  <a:schemeClr val="lt1"/>
                </a:solidFill>
                <a:latin typeface="Arial"/>
                <a:ea typeface="Arial"/>
                <a:cs typeface="Arial"/>
                <a:sym typeface="Arial"/>
              </a:rPr>
              <a:t>Planning for FAIR: Introduction to RDM and DMPs (Beginner Level)</a:t>
            </a:r>
            <a:br>
              <a:rPr b="0" lang="pt-PT" sz="1800"/>
            </a:br>
            <a:endParaRPr/>
          </a:p>
        </p:txBody>
      </p:sp>
      <p:sp>
        <p:nvSpPr>
          <p:cNvPr id="211" name="Google Shape;211;p12"/>
          <p:cNvSpPr txBox="1"/>
          <p:nvPr>
            <p:ph idx="2" type="body"/>
          </p:nvPr>
        </p:nvSpPr>
        <p:spPr>
          <a:xfrm>
            <a:off x="985957" y="5177735"/>
            <a:ext cx="6950679" cy="43295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1800"/>
              <a:buNone/>
            </a:pPr>
            <a:r>
              <a:rPr lang="pt-PT">
                <a:latin typeface="Arial"/>
                <a:ea typeface="Arial"/>
                <a:cs typeface="Arial"/>
                <a:sym typeface="Arial"/>
              </a:rPr>
              <a:t>PATTERN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13"/>
          <p:cNvSpPr txBox="1"/>
          <p:nvPr>
            <p:ph type="title"/>
          </p:nvPr>
        </p:nvSpPr>
        <p:spPr>
          <a:xfrm>
            <a:off x="2099899" y="1220668"/>
            <a:ext cx="6728886" cy="1777512"/>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44CE92"/>
              </a:buClr>
              <a:buSzPts val="4800"/>
              <a:buFont typeface="Arial"/>
              <a:buNone/>
            </a:pPr>
            <a:r>
              <a:rPr lang="pt-PT">
                <a:latin typeface="Arial"/>
                <a:ea typeface="Arial"/>
                <a:cs typeface="Arial"/>
                <a:sym typeface="Arial"/>
              </a:rPr>
              <a:t>Session 2 - topics</a:t>
            </a:r>
            <a:endParaRPr/>
          </a:p>
        </p:txBody>
      </p:sp>
      <p:sp>
        <p:nvSpPr>
          <p:cNvPr id="217" name="Google Shape;217;p13"/>
          <p:cNvSpPr txBox="1"/>
          <p:nvPr/>
        </p:nvSpPr>
        <p:spPr>
          <a:xfrm>
            <a:off x="1291408" y="2442775"/>
            <a:ext cx="9609184" cy="267765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 Why RDM and who should do what?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 What is a DMP and how do you create one?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 The research data lifecycle and when to create a DMP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 Funder requirements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 Content of a good DMP </a:t>
            </a:r>
            <a:endParaRPr b="0" i="0" sz="1400" u="none" cap="none" strike="noStrike">
              <a:solidFill>
                <a:srgbClr val="000000"/>
              </a:solidFill>
              <a:latin typeface="Arial"/>
              <a:ea typeface="Arial"/>
              <a:cs typeface="Arial"/>
              <a:sym typeface="Arial"/>
            </a:endParaRPr>
          </a:p>
          <a:p>
            <a:pPr indent="-50800" lvl="0" marL="228600" marR="0" rtl="0" algn="l">
              <a:lnSpc>
                <a:spcPct val="100000"/>
              </a:lnSpc>
              <a:spcBef>
                <a:spcPts val="0"/>
              </a:spcBef>
              <a:spcAft>
                <a:spcPts val="0"/>
              </a:spcAft>
              <a:buClr>
                <a:schemeClr val="dk1"/>
              </a:buClr>
              <a:buSzPts val="2800"/>
              <a:buFont typeface="Calibri"/>
              <a:buNone/>
            </a:pPr>
            <a:r>
              <a:t/>
            </a:r>
            <a:endParaRPr b="0" i="0" sz="2800" u="none" cap="none" strike="noStrike">
              <a:solidFill>
                <a:schemeClr val="lt1"/>
              </a:solidFill>
              <a:latin typeface="Arial"/>
              <a:ea typeface="Arial"/>
              <a:cs typeface="Arial"/>
              <a:sym typeface="Arial"/>
            </a:endParaRPr>
          </a:p>
        </p:txBody>
      </p:sp>
      <p:sp>
        <p:nvSpPr>
          <p:cNvPr id="218" name="Google Shape;218;p13"/>
          <p:cNvSpPr/>
          <p:nvPr/>
        </p:nvSpPr>
        <p:spPr>
          <a:xfrm>
            <a:off x="7510869" y="2557772"/>
            <a:ext cx="902970" cy="274320"/>
          </a:xfrm>
          <a:prstGeom prst="leftArrow">
            <a:avLst>
              <a:gd fmla="val 50000" name="adj1"/>
              <a:gd fmla="val 50000" name="adj2"/>
            </a:avLst>
          </a:prstGeom>
          <a:solidFill>
            <a:srgbClr val="44CE92"/>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4"/>
          <p:cNvSpPr txBox="1"/>
          <p:nvPr>
            <p:ph idx="1" type="body"/>
          </p:nvPr>
        </p:nvSpPr>
        <p:spPr>
          <a:xfrm>
            <a:off x="551312" y="1927606"/>
            <a:ext cx="5667447" cy="448571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400"/>
              <a:buNone/>
            </a:pPr>
            <a:r>
              <a:rPr b="0" lang="pt-PT" sz="2400">
                <a:solidFill>
                  <a:srgbClr val="000000"/>
                </a:solidFill>
                <a:latin typeface="Arial"/>
                <a:ea typeface="Arial"/>
                <a:cs typeface="Arial"/>
                <a:sym typeface="Arial"/>
              </a:rPr>
              <a:t>Handling research data effectively and appropriately throughout the life of a research project and beyond</a:t>
            </a:r>
            <a:endParaRPr b="0" sz="2400">
              <a:solidFill>
                <a:srgbClr val="000000"/>
              </a:solidFill>
              <a:latin typeface="Arial"/>
              <a:ea typeface="Arial"/>
              <a:cs typeface="Arial"/>
              <a:sym typeface="Arial"/>
            </a:endParaRPr>
          </a:p>
          <a:p>
            <a:pPr indent="0" lvl="0" marL="0" rtl="0" algn="l">
              <a:lnSpc>
                <a:spcPct val="90000"/>
              </a:lnSpc>
              <a:spcBef>
                <a:spcPts val="1000"/>
              </a:spcBef>
              <a:spcAft>
                <a:spcPts val="0"/>
              </a:spcAft>
              <a:buSzPts val="2400"/>
              <a:buNone/>
            </a:pPr>
            <a:r>
              <a:t/>
            </a:r>
            <a:endParaRPr b="0" sz="2400">
              <a:solidFill>
                <a:srgbClr val="000000"/>
              </a:solidFill>
              <a:latin typeface="Arial"/>
              <a:ea typeface="Arial"/>
              <a:cs typeface="Arial"/>
              <a:sym typeface="Arial"/>
            </a:endParaRPr>
          </a:p>
          <a:p>
            <a:pPr indent="0" lvl="0" marL="0" rtl="0" algn="l">
              <a:lnSpc>
                <a:spcPct val="90000"/>
              </a:lnSpc>
              <a:spcBef>
                <a:spcPts val="1000"/>
              </a:spcBef>
              <a:spcAft>
                <a:spcPts val="0"/>
              </a:spcAft>
              <a:buSzPts val="2400"/>
              <a:buNone/>
            </a:pPr>
            <a:r>
              <a:rPr b="0" lang="pt-PT" sz="2400">
                <a:solidFill>
                  <a:srgbClr val="000000"/>
                </a:solidFill>
                <a:latin typeface="Arial"/>
                <a:ea typeface="Arial"/>
                <a:cs typeface="Arial"/>
                <a:sym typeface="Arial"/>
              </a:rPr>
              <a:t>Research data management refers to all aspects of </a:t>
            </a:r>
            <a:r>
              <a:rPr lang="pt-PT" sz="2400">
                <a:solidFill>
                  <a:srgbClr val="000000"/>
                </a:solidFill>
                <a:latin typeface="Arial"/>
                <a:ea typeface="Arial"/>
                <a:cs typeface="Arial"/>
                <a:sym typeface="Arial"/>
              </a:rPr>
              <a:t>creating, storing, sharing and archiving data</a:t>
            </a:r>
            <a:r>
              <a:rPr b="0" lang="pt-PT" sz="2400">
                <a:solidFill>
                  <a:srgbClr val="000000"/>
                </a:solidFill>
                <a:latin typeface="Arial"/>
                <a:ea typeface="Arial"/>
                <a:cs typeface="Arial"/>
                <a:sym typeface="Arial"/>
              </a:rPr>
              <a:t> and is an </a:t>
            </a:r>
            <a:r>
              <a:rPr lang="pt-PT" sz="2400">
                <a:solidFill>
                  <a:schemeClr val="dk1"/>
                </a:solidFill>
                <a:latin typeface="Arial"/>
                <a:ea typeface="Arial"/>
                <a:cs typeface="Arial"/>
                <a:sym typeface="Arial"/>
              </a:rPr>
              <a:t>essential aspect of conducting responsible research</a:t>
            </a:r>
            <a:endParaRPr sz="2400">
              <a:solidFill>
                <a:schemeClr val="dk1"/>
              </a:solidFill>
              <a:latin typeface="Arial"/>
              <a:ea typeface="Arial"/>
              <a:cs typeface="Arial"/>
              <a:sym typeface="Arial"/>
            </a:endParaRPr>
          </a:p>
        </p:txBody>
      </p:sp>
      <p:sp>
        <p:nvSpPr>
          <p:cNvPr id="224" name="Google Shape;224;p14"/>
          <p:cNvSpPr txBox="1"/>
          <p:nvPr>
            <p:ph idx="2" type="body"/>
          </p:nvPr>
        </p:nvSpPr>
        <p:spPr>
          <a:xfrm>
            <a:off x="551312" y="306752"/>
            <a:ext cx="5802802" cy="889903"/>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rgbClr val="6D1FF4"/>
              </a:buClr>
              <a:buSzPct val="100000"/>
              <a:buNone/>
            </a:pPr>
            <a:r>
              <a:rPr lang="pt-PT" sz="4000">
                <a:latin typeface="Arial"/>
                <a:ea typeface="Arial"/>
                <a:cs typeface="Arial"/>
                <a:sym typeface="Arial"/>
              </a:rPr>
              <a:t>What is Research Data Management (RDM)?</a:t>
            </a:r>
            <a:endParaRPr sz="3600"/>
          </a:p>
        </p:txBody>
      </p:sp>
      <p:sp>
        <p:nvSpPr>
          <p:cNvPr id="225" name="Google Shape;225;p14"/>
          <p:cNvSpPr txBox="1"/>
          <p:nvPr/>
        </p:nvSpPr>
        <p:spPr>
          <a:xfrm>
            <a:off x="654793" y="5466759"/>
            <a:ext cx="6904121"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Source: 'Data Management Planning', MANTRA, </a:t>
            </a:r>
            <a:r>
              <a:rPr b="0" i="0" lang="pt-PT" sz="1200" u="sng" cap="none" strike="noStrike">
                <a:solidFill>
                  <a:schemeClr val="dk1"/>
                </a:solidFill>
                <a:latin typeface="Arial"/>
                <a:ea typeface="Arial"/>
                <a:cs typeface="Arial"/>
                <a:sym typeface="Arial"/>
                <a:hlinkClick r:id="rId3">
                  <a:extLst>
                    <a:ext uri="{A12FA001-AC4F-418D-AE19-62706E023703}">
                      <ahyp:hlinkClr val="tx"/>
                    </a:ext>
                  </a:extLst>
                </a:hlinkClick>
              </a:rPr>
              <a:t>https://mantra.ed.ac.uk/datamanagementplanning/</a:t>
            </a:r>
            <a:r>
              <a:rPr b="0" i="0" lang="pt-PT" sz="1200" u="none" cap="none" strike="noStrike">
                <a:solidFill>
                  <a:schemeClr val="dk1"/>
                </a:solidFill>
                <a:latin typeface="Arial"/>
                <a:ea typeface="Arial"/>
                <a:cs typeface="Arial"/>
                <a:sym typeface="Arial"/>
              </a:rPr>
              <a:t> </a:t>
            </a:r>
            <a:endParaRPr b="0" i="0" sz="1200" u="none" cap="none" strike="noStrike">
              <a:solidFill>
                <a:schemeClr val="dk1"/>
              </a:solidFill>
              <a:latin typeface="Calibri"/>
              <a:ea typeface="Calibri"/>
              <a:cs typeface="Calibri"/>
              <a:sym typeface="Calibri"/>
            </a:endParaRPr>
          </a:p>
        </p:txBody>
      </p:sp>
      <p:pic>
        <p:nvPicPr>
          <p:cNvPr descr="assorted flowers on white surface" id="226" name="Google Shape;226;p14"/>
          <p:cNvPicPr preferRelativeResize="0"/>
          <p:nvPr/>
        </p:nvPicPr>
        <p:blipFill rotWithShape="1">
          <a:blip r:embed="rId4">
            <a:alphaModFix/>
          </a:blip>
          <a:srcRect b="0" l="0" r="0" t="0"/>
          <a:stretch/>
        </p:blipFill>
        <p:spPr>
          <a:xfrm>
            <a:off x="6387191" y="1459"/>
            <a:ext cx="5802802" cy="6856541"/>
          </a:xfrm>
          <a:prstGeom prst="rect">
            <a:avLst/>
          </a:prstGeom>
          <a:noFill/>
          <a:ln>
            <a:noFill/>
          </a:ln>
        </p:spPr>
      </p:pic>
      <p:sp>
        <p:nvSpPr>
          <p:cNvPr id="227" name="Google Shape;227;p14"/>
          <p:cNvSpPr txBox="1"/>
          <p:nvPr/>
        </p:nvSpPr>
        <p:spPr>
          <a:xfrm>
            <a:off x="2912571" y="6545943"/>
            <a:ext cx="418698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pt-PT" sz="1400" u="none" cap="none" strike="noStrike">
                <a:solidFill>
                  <a:schemeClr val="dk1"/>
                </a:solidFill>
                <a:latin typeface="Arial"/>
                <a:ea typeface="Arial"/>
                <a:cs typeface="Arial"/>
                <a:sym typeface="Arial"/>
              </a:rPr>
              <a:t>Photo by </a:t>
            </a:r>
            <a:r>
              <a:rPr b="0" i="0" lang="pt-PT" sz="1400" u="sng" cap="none" strike="noStrike">
                <a:solidFill>
                  <a:schemeClr val="dk1"/>
                </a:solidFill>
                <a:latin typeface="Arial"/>
                <a:ea typeface="Arial"/>
                <a:cs typeface="Arial"/>
                <a:sym typeface="Arial"/>
                <a:hlinkClick r:id="rId5">
                  <a:extLst>
                    <a:ext uri="{A12FA001-AC4F-418D-AE19-62706E023703}">
                      <ahyp:hlinkClr val="tx"/>
                    </a:ext>
                  </a:extLst>
                </a:hlinkClick>
              </a:rPr>
              <a:t>Jessica Lee</a:t>
            </a:r>
            <a:r>
              <a:rPr b="0" i="0" lang="pt-PT" sz="1400" u="none" cap="none" strike="noStrike">
                <a:solidFill>
                  <a:schemeClr val="dk1"/>
                </a:solidFill>
                <a:latin typeface="Arial"/>
                <a:ea typeface="Arial"/>
                <a:cs typeface="Arial"/>
                <a:sym typeface="Arial"/>
              </a:rPr>
              <a:t> on </a:t>
            </a:r>
            <a:r>
              <a:rPr b="0" i="0" lang="pt-PT" sz="1400" u="sng" cap="none" strike="noStrike">
                <a:solidFill>
                  <a:schemeClr val="dk1"/>
                </a:solidFill>
                <a:latin typeface="Arial"/>
                <a:ea typeface="Arial"/>
                <a:cs typeface="Arial"/>
                <a:sym typeface="Arial"/>
                <a:hlinkClick r:id="rId6">
                  <a:extLst>
                    <a:ext uri="{A12FA001-AC4F-418D-AE19-62706E023703}">
                      <ahyp:hlinkClr val="tx"/>
                    </a:ext>
                  </a:extLst>
                </a:hlinkClick>
              </a:rPr>
              <a:t>Unsplash</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15"/>
          <p:cNvSpPr txBox="1"/>
          <p:nvPr>
            <p:ph idx="1" type="body"/>
          </p:nvPr>
        </p:nvSpPr>
        <p:spPr>
          <a:xfrm>
            <a:off x="6449483" y="1518670"/>
            <a:ext cx="4496684" cy="493689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3200"/>
              <a:buNone/>
            </a:pPr>
            <a:r>
              <a:rPr b="0" lang="pt-PT" sz="3200">
                <a:solidFill>
                  <a:schemeClr val="dk1"/>
                </a:solidFill>
                <a:latin typeface="Arial"/>
                <a:ea typeface="Arial"/>
                <a:cs typeface="Arial"/>
                <a:sym typeface="Arial"/>
              </a:rPr>
              <a:t>Have you ever lost data, e.g. through the accidental loss or damage of hardware or accidental deletion or saving over data?</a:t>
            </a:r>
            <a:endParaRPr/>
          </a:p>
          <a:p>
            <a:pPr indent="0" lvl="0" marL="0" rtl="0" algn="l">
              <a:lnSpc>
                <a:spcPct val="90000"/>
              </a:lnSpc>
              <a:spcBef>
                <a:spcPts val="1000"/>
              </a:spcBef>
              <a:spcAft>
                <a:spcPts val="0"/>
              </a:spcAft>
              <a:buSzPts val="2000"/>
              <a:buNone/>
            </a:pPr>
            <a:r>
              <a:t/>
            </a:r>
            <a:endParaRPr b="0" sz="2000">
              <a:solidFill>
                <a:schemeClr val="dk1"/>
              </a:solidFill>
              <a:latin typeface="Arial"/>
              <a:ea typeface="Arial"/>
              <a:cs typeface="Arial"/>
              <a:sym typeface="Arial"/>
            </a:endParaRPr>
          </a:p>
          <a:p>
            <a:pPr indent="0" lvl="0" marL="0" rtl="0" algn="l">
              <a:lnSpc>
                <a:spcPct val="90000"/>
              </a:lnSpc>
              <a:spcBef>
                <a:spcPts val="1000"/>
              </a:spcBef>
              <a:spcAft>
                <a:spcPts val="0"/>
              </a:spcAft>
              <a:buSzPts val="2000"/>
              <a:buNone/>
            </a:pPr>
            <a:r>
              <a:rPr b="0" lang="pt-PT" sz="2000">
                <a:solidFill>
                  <a:srgbClr val="6D1FF4"/>
                </a:solidFill>
                <a:latin typeface="Arial"/>
                <a:ea typeface="Arial"/>
                <a:cs typeface="Arial"/>
                <a:sym typeface="Arial"/>
              </a:rPr>
              <a:t>--&gt; data loss or corruption is a big risk. Managing your data well can help avoid this!</a:t>
            </a:r>
            <a:endParaRPr/>
          </a:p>
          <a:p>
            <a:pPr indent="0" lvl="0" marL="0" rtl="0" algn="l">
              <a:lnSpc>
                <a:spcPct val="90000"/>
              </a:lnSpc>
              <a:spcBef>
                <a:spcPts val="1000"/>
              </a:spcBef>
              <a:spcAft>
                <a:spcPts val="0"/>
              </a:spcAft>
              <a:buSzPts val="1800"/>
              <a:buNone/>
            </a:pPr>
            <a:r>
              <a:t/>
            </a:r>
            <a:endParaRPr b="0" sz="1800">
              <a:solidFill>
                <a:schemeClr val="dk1"/>
              </a:solidFill>
              <a:latin typeface="Arial"/>
              <a:ea typeface="Arial"/>
              <a:cs typeface="Arial"/>
              <a:sym typeface="Arial"/>
            </a:endParaRPr>
          </a:p>
          <a:p>
            <a:pPr indent="0" lvl="0" marL="0" rtl="0" algn="l">
              <a:lnSpc>
                <a:spcPct val="90000"/>
              </a:lnSpc>
              <a:spcBef>
                <a:spcPts val="1000"/>
              </a:spcBef>
              <a:spcAft>
                <a:spcPts val="0"/>
              </a:spcAft>
              <a:buSzPts val="1800"/>
              <a:buNone/>
            </a:pPr>
            <a:r>
              <a:t/>
            </a:r>
            <a:endParaRPr b="0" sz="1800">
              <a:solidFill>
                <a:srgbClr val="6D1FF4"/>
              </a:solidFill>
            </a:endParaRPr>
          </a:p>
        </p:txBody>
      </p:sp>
      <p:sp>
        <p:nvSpPr>
          <p:cNvPr id="233" name="Google Shape;233;p15"/>
          <p:cNvSpPr txBox="1"/>
          <p:nvPr>
            <p:ph idx="2" type="body"/>
          </p:nvPr>
        </p:nvSpPr>
        <p:spPr>
          <a:xfrm>
            <a:off x="445770" y="402434"/>
            <a:ext cx="10500397" cy="78778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600"/>
              <a:buNone/>
            </a:pPr>
            <a:r>
              <a:rPr lang="pt-PT" sz="3600">
                <a:latin typeface="Arial"/>
                <a:ea typeface="Arial"/>
                <a:cs typeface="Arial"/>
                <a:sym typeface="Arial"/>
              </a:rPr>
              <a:t>Goals and motivations for managing your data</a:t>
            </a:r>
            <a:endParaRPr sz="3600"/>
          </a:p>
        </p:txBody>
      </p:sp>
      <p:sp>
        <p:nvSpPr>
          <p:cNvPr id="234" name="Google Shape;234;p15"/>
          <p:cNvSpPr txBox="1"/>
          <p:nvPr/>
        </p:nvSpPr>
        <p:spPr>
          <a:xfrm>
            <a:off x="3360822" y="5932346"/>
            <a:ext cx="8297778"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Source: Holmstrand, K.F., den Boer, S.P.A., Vlachos, E., Martínez-Lavanchy, P.M., Hansen, K.K. (Eds.) (2019). </a:t>
            </a:r>
            <a:r>
              <a:rPr b="0" i="1" lang="pt-PT" sz="1200" u="none" cap="none" strike="noStrike">
                <a:solidFill>
                  <a:schemeClr val="dk1"/>
                </a:solidFill>
                <a:latin typeface="Arial"/>
                <a:ea typeface="Arial"/>
                <a:cs typeface="Arial"/>
                <a:sym typeface="Arial"/>
              </a:rPr>
              <a:t>Research Data Management </a:t>
            </a:r>
            <a:r>
              <a:rPr b="0" i="0" lang="pt-PT" sz="1200" u="none" cap="none" strike="noStrike">
                <a:solidFill>
                  <a:schemeClr val="dk1"/>
                </a:solidFill>
                <a:latin typeface="Arial"/>
                <a:ea typeface="Arial"/>
                <a:cs typeface="Arial"/>
                <a:sym typeface="Arial"/>
              </a:rPr>
              <a:t>(eLearning course). doi: 10.11581/dtu:00000047 </a:t>
            </a:r>
            <a:endParaRPr b="0" i="0" sz="1200" u="none" cap="none" strike="noStrike">
              <a:solidFill>
                <a:schemeClr val="dk1"/>
              </a:solidFill>
              <a:latin typeface="Calibri"/>
              <a:ea typeface="Calibri"/>
              <a:cs typeface="Calibri"/>
              <a:sym typeface="Calibri"/>
            </a:endParaRPr>
          </a:p>
        </p:txBody>
      </p:sp>
      <p:pic>
        <p:nvPicPr>
          <p:cNvPr descr="a close up of a computer screen with a menu" id="235" name="Google Shape;235;p15"/>
          <p:cNvPicPr preferRelativeResize="0"/>
          <p:nvPr/>
        </p:nvPicPr>
        <p:blipFill rotWithShape="1">
          <a:blip r:embed="rId3">
            <a:alphaModFix/>
          </a:blip>
          <a:srcRect b="0" l="0" r="0" t="0"/>
          <a:stretch/>
        </p:blipFill>
        <p:spPr>
          <a:xfrm>
            <a:off x="0" y="1392438"/>
            <a:ext cx="5903159" cy="4337685"/>
          </a:xfrm>
          <a:prstGeom prst="rect">
            <a:avLst/>
          </a:prstGeom>
          <a:noFill/>
          <a:ln>
            <a:noFill/>
          </a:ln>
        </p:spPr>
      </p:pic>
      <p:sp>
        <p:nvSpPr>
          <p:cNvPr id="236" name="Google Shape;236;p15"/>
          <p:cNvSpPr txBox="1"/>
          <p:nvPr/>
        </p:nvSpPr>
        <p:spPr>
          <a:xfrm>
            <a:off x="3360822" y="6437548"/>
            <a:ext cx="6097904"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Photo by </a:t>
            </a:r>
            <a:r>
              <a:rPr b="0" i="0" lang="pt-PT" sz="1200" u="sng" cap="none" strike="noStrike">
                <a:solidFill>
                  <a:schemeClr val="dk1"/>
                </a:solidFill>
                <a:latin typeface="Arial"/>
                <a:ea typeface="Arial"/>
                <a:cs typeface="Arial"/>
                <a:sym typeface="Arial"/>
                <a:hlinkClick r:id="rId4">
                  <a:extLst>
                    <a:ext uri="{A12FA001-AC4F-418D-AE19-62706E023703}">
                      <ahyp:hlinkClr val="tx"/>
                    </a:ext>
                  </a:extLst>
                </a:hlinkClick>
              </a:rPr>
              <a:t>Ilya Pavlov</a:t>
            </a:r>
            <a:r>
              <a:rPr b="0" i="0" lang="pt-PT" sz="1200" u="none" cap="none" strike="noStrike">
                <a:solidFill>
                  <a:schemeClr val="dk1"/>
                </a:solidFill>
                <a:latin typeface="Arial"/>
                <a:ea typeface="Arial"/>
                <a:cs typeface="Arial"/>
                <a:sym typeface="Arial"/>
              </a:rPr>
              <a:t> on </a:t>
            </a:r>
            <a:r>
              <a:rPr b="0" i="0" lang="pt-PT" sz="1200" u="sng" cap="none" strike="noStrike">
                <a:solidFill>
                  <a:schemeClr val="dk1"/>
                </a:solidFill>
                <a:latin typeface="Arial"/>
                <a:ea typeface="Arial"/>
                <a:cs typeface="Arial"/>
                <a:sym typeface="Arial"/>
                <a:hlinkClick r:id="rId5">
                  <a:extLst>
                    <a:ext uri="{A12FA001-AC4F-418D-AE19-62706E023703}">
                      <ahyp:hlinkClr val="tx"/>
                    </a:ext>
                  </a:extLst>
                </a:hlinkClick>
              </a:rPr>
              <a:t>Unsplash</a:t>
            </a:r>
            <a:r>
              <a:rPr b="0" i="0" lang="pt-PT" sz="12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16"/>
          <p:cNvSpPr txBox="1"/>
          <p:nvPr>
            <p:ph idx="1" type="body"/>
          </p:nvPr>
        </p:nvSpPr>
        <p:spPr>
          <a:xfrm>
            <a:off x="502920" y="799567"/>
            <a:ext cx="10956327" cy="52577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800"/>
              <a:buNone/>
            </a:pPr>
            <a:r>
              <a:t/>
            </a:r>
            <a:endParaRPr b="0" sz="1800">
              <a:solidFill>
                <a:schemeClr val="dk1"/>
              </a:solidFill>
              <a:latin typeface="Arial"/>
              <a:ea typeface="Arial"/>
              <a:cs typeface="Arial"/>
              <a:sym typeface="Arial"/>
            </a:endParaRPr>
          </a:p>
          <a:p>
            <a:pPr indent="0" lvl="0" marL="0" rtl="0" algn="l">
              <a:lnSpc>
                <a:spcPct val="90000"/>
              </a:lnSpc>
              <a:spcBef>
                <a:spcPts val="1000"/>
              </a:spcBef>
              <a:spcAft>
                <a:spcPts val="0"/>
              </a:spcAft>
              <a:buSzPts val="1800"/>
              <a:buNone/>
            </a:pPr>
            <a:r>
              <a:t/>
            </a:r>
            <a:endParaRPr b="0" sz="1800">
              <a:solidFill>
                <a:schemeClr val="dk1"/>
              </a:solidFill>
              <a:latin typeface="Arial"/>
              <a:ea typeface="Arial"/>
              <a:cs typeface="Arial"/>
              <a:sym typeface="Arial"/>
            </a:endParaRPr>
          </a:p>
          <a:p>
            <a:pPr indent="-228600" lvl="0" marL="228600" rtl="0" algn="l">
              <a:lnSpc>
                <a:spcPct val="90000"/>
              </a:lnSpc>
              <a:spcBef>
                <a:spcPts val="1000"/>
              </a:spcBef>
              <a:spcAft>
                <a:spcPts val="0"/>
              </a:spcAft>
              <a:buSzPts val="2400"/>
              <a:buFont typeface="Arial"/>
              <a:buChar char="•"/>
            </a:pPr>
            <a:r>
              <a:rPr b="0" lang="pt-PT" sz="2400">
                <a:solidFill>
                  <a:schemeClr val="dk1"/>
                </a:solidFill>
                <a:latin typeface="Arial"/>
                <a:ea typeface="Arial"/>
                <a:cs typeface="Arial"/>
                <a:sym typeface="Arial"/>
              </a:rPr>
              <a:t>If you found a computer folder or physical notebook from 2 years ago – </a:t>
            </a:r>
            <a:r>
              <a:rPr lang="pt-PT" sz="2400">
                <a:solidFill>
                  <a:schemeClr val="dk1"/>
                </a:solidFill>
                <a:latin typeface="Arial"/>
                <a:ea typeface="Arial"/>
                <a:cs typeface="Arial"/>
                <a:sym typeface="Arial"/>
              </a:rPr>
              <a:t>would you be able to understand the data</a:t>
            </a:r>
            <a:r>
              <a:rPr b="0" lang="pt-PT" sz="2400">
                <a:solidFill>
                  <a:schemeClr val="dk1"/>
                </a:solidFill>
                <a:latin typeface="Arial"/>
                <a:ea typeface="Arial"/>
                <a:cs typeface="Arial"/>
                <a:sym typeface="Arial"/>
              </a:rPr>
              <a:t>?</a:t>
            </a:r>
            <a:endParaRPr>
              <a:solidFill>
                <a:schemeClr val="dk1"/>
              </a:solidFill>
            </a:endParaRPr>
          </a:p>
          <a:p>
            <a:pPr indent="-76200" lvl="0" marL="228600" rtl="0" algn="l">
              <a:lnSpc>
                <a:spcPct val="90000"/>
              </a:lnSpc>
              <a:spcBef>
                <a:spcPts val="1000"/>
              </a:spcBef>
              <a:spcAft>
                <a:spcPts val="0"/>
              </a:spcAft>
              <a:buSzPts val="2400"/>
              <a:buFont typeface="Arial"/>
              <a:buNone/>
            </a:pPr>
            <a:r>
              <a:t/>
            </a:r>
            <a:endParaRPr b="0" sz="2400">
              <a:solidFill>
                <a:schemeClr val="dk1"/>
              </a:solidFill>
              <a:latin typeface="Arial"/>
              <a:ea typeface="Arial"/>
              <a:cs typeface="Arial"/>
              <a:sym typeface="Arial"/>
            </a:endParaRPr>
          </a:p>
          <a:p>
            <a:pPr indent="-228600" lvl="0" marL="228600" rtl="0" algn="l">
              <a:lnSpc>
                <a:spcPct val="90000"/>
              </a:lnSpc>
              <a:spcBef>
                <a:spcPts val="1000"/>
              </a:spcBef>
              <a:spcAft>
                <a:spcPts val="0"/>
              </a:spcAft>
              <a:buSzPts val="2400"/>
              <a:buFont typeface="Arial"/>
              <a:buChar char="•"/>
            </a:pPr>
            <a:r>
              <a:rPr b="0" lang="pt-PT" sz="2400">
                <a:solidFill>
                  <a:schemeClr val="dk1"/>
                </a:solidFill>
                <a:latin typeface="Arial"/>
                <a:ea typeface="Arial"/>
                <a:cs typeface="Arial"/>
                <a:sym typeface="Arial"/>
              </a:rPr>
              <a:t>If you tried to access computer files that were created 5 years ago, </a:t>
            </a:r>
            <a:r>
              <a:rPr lang="pt-PT" sz="2400">
                <a:solidFill>
                  <a:schemeClr val="dk1"/>
                </a:solidFill>
                <a:latin typeface="Arial"/>
                <a:ea typeface="Arial"/>
                <a:cs typeface="Arial"/>
                <a:sym typeface="Arial"/>
              </a:rPr>
              <a:t>would you be able to open them</a:t>
            </a:r>
            <a:r>
              <a:rPr b="0" lang="pt-PT" sz="2400">
                <a:solidFill>
                  <a:schemeClr val="dk1"/>
                </a:solidFill>
                <a:latin typeface="Arial"/>
                <a:ea typeface="Arial"/>
                <a:cs typeface="Arial"/>
                <a:sym typeface="Arial"/>
              </a:rPr>
              <a:t>? </a:t>
            </a:r>
            <a:endParaRPr b="0" sz="2400">
              <a:solidFill>
                <a:schemeClr val="dk1"/>
              </a:solidFill>
            </a:endParaRPr>
          </a:p>
          <a:p>
            <a:pPr indent="-76200" lvl="0" marL="228600" rtl="0" algn="l">
              <a:lnSpc>
                <a:spcPct val="90000"/>
              </a:lnSpc>
              <a:spcBef>
                <a:spcPts val="1000"/>
              </a:spcBef>
              <a:spcAft>
                <a:spcPts val="0"/>
              </a:spcAft>
              <a:buSzPts val="2400"/>
              <a:buFont typeface="Arial"/>
              <a:buNone/>
            </a:pPr>
            <a:r>
              <a:t/>
            </a:r>
            <a:endParaRPr b="0" sz="2400">
              <a:solidFill>
                <a:schemeClr val="dk1"/>
              </a:solidFill>
              <a:latin typeface="Arial"/>
              <a:ea typeface="Arial"/>
              <a:cs typeface="Arial"/>
              <a:sym typeface="Arial"/>
            </a:endParaRPr>
          </a:p>
          <a:p>
            <a:pPr indent="-228600" lvl="0" marL="228600" rtl="0" algn="l">
              <a:lnSpc>
                <a:spcPct val="90000"/>
              </a:lnSpc>
              <a:spcBef>
                <a:spcPts val="1000"/>
              </a:spcBef>
              <a:spcAft>
                <a:spcPts val="0"/>
              </a:spcAft>
              <a:buSzPts val="2400"/>
              <a:buFont typeface="Arial"/>
              <a:buChar char="•"/>
            </a:pPr>
            <a:r>
              <a:rPr b="0" lang="pt-PT" sz="2400">
                <a:solidFill>
                  <a:schemeClr val="dk1"/>
                </a:solidFill>
                <a:latin typeface="Arial"/>
                <a:ea typeface="Arial"/>
                <a:cs typeface="Arial"/>
                <a:sym typeface="Arial"/>
              </a:rPr>
              <a:t>If you published a research article and another scholar contacted you to ask for access to the data underlying your findings – </a:t>
            </a:r>
            <a:r>
              <a:rPr lang="pt-PT" sz="2400">
                <a:solidFill>
                  <a:schemeClr val="dk1"/>
                </a:solidFill>
                <a:latin typeface="Arial"/>
                <a:ea typeface="Arial"/>
                <a:cs typeface="Arial"/>
                <a:sym typeface="Arial"/>
              </a:rPr>
              <a:t>would you be able to / feel confident about sharing your data with them</a:t>
            </a:r>
            <a:r>
              <a:rPr b="0" lang="pt-PT" sz="2400">
                <a:solidFill>
                  <a:schemeClr val="dk1"/>
                </a:solidFill>
                <a:latin typeface="Arial"/>
                <a:ea typeface="Arial"/>
                <a:cs typeface="Arial"/>
                <a:sym typeface="Arial"/>
              </a:rPr>
              <a:t>?</a:t>
            </a:r>
            <a:endParaRPr b="0" sz="1800">
              <a:solidFill>
                <a:schemeClr val="dk1"/>
              </a:solidFill>
            </a:endParaRPr>
          </a:p>
          <a:p>
            <a:pPr indent="0" lvl="0" marL="0" rtl="0" algn="l">
              <a:lnSpc>
                <a:spcPct val="90000"/>
              </a:lnSpc>
              <a:spcBef>
                <a:spcPts val="1000"/>
              </a:spcBef>
              <a:spcAft>
                <a:spcPts val="0"/>
              </a:spcAft>
              <a:buSzPts val="1800"/>
              <a:buNone/>
            </a:pPr>
            <a:r>
              <a:t/>
            </a:r>
            <a:endParaRPr b="0" sz="1800">
              <a:solidFill>
                <a:schemeClr val="dk1"/>
              </a:solidFill>
              <a:latin typeface="Arial"/>
              <a:ea typeface="Arial"/>
              <a:cs typeface="Arial"/>
              <a:sym typeface="Arial"/>
            </a:endParaRPr>
          </a:p>
          <a:p>
            <a:pPr indent="0" lvl="0" marL="0" rtl="0" algn="l">
              <a:lnSpc>
                <a:spcPct val="90000"/>
              </a:lnSpc>
              <a:spcBef>
                <a:spcPts val="1000"/>
              </a:spcBef>
              <a:spcAft>
                <a:spcPts val="0"/>
              </a:spcAft>
              <a:buSzPts val="1800"/>
              <a:buNone/>
            </a:pPr>
            <a:r>
              <a:rPr b="0" lang="pt-PT" sz="1800">
                <a:solidFill>
                  <a:srgbClr val="6D1FF4"/>
                </a:solidFill>
                <a:latin typeface="Arial"/>
                <a:ea typeface="Arial"/>
                <a:cs typeface="Arial"/>
                <a:sym typeface="Arial"/>
              </a:rPr>
              <a:t>--&gt; if you answered no to the three questions above, it's time to look into your data management practices!</a:t>
            </a:r>
            <a:endParaRPr b="0" sz="1800">
              <a:solidFill>
                <a:srgbClr val="6D1FF4"/>
              </a:solidFill>
            </a:endParaRPr>
          </a:p>
        </p:txBody>
      </p:sp>
      <p:sp>
        <p:nvSpPr>
          <p:cNvPr id="242" name="Google Shape;242;p16"/>
          <p:cNvSpPr txBox="1"/>
          <p:nvPr>
            <p:ph idx="2" type="body"/>
          </p:nvPr>
        </p:nvSpPr>
        <p:spPr>
          <a:xfrm>
            <a:off x="502920" y="442107"/>
            <a:ext cx="10443247" cy="65428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600"/>
              <a:buNone/>
            </a:pPr>
            <a:r>
              <a:rPr lang="pt-PT" sz="3600">
                <a:latin typeface="Arial"/>
                <a:ea typeface="Arial"/>
                <a:cs typeface="Arial"/>
                <a:sym typeface="Arial"/>
              </a:rPr>
              <a:t>Goals and motivations for managing your data</a:t>
            </a:r>
            <a:endParaRPr sz="3600"/>
          </a:p>
        </p:txBody>
      </p:sp>
      <p:sp>
        <p:nvSpPr>
          <p:cNvPr id="243" name="Google Shape;243;p16"/>
          <p:cNvSpPr txBox="1"/>
          <p:nvPr/>
        </p:nvSpPr>
        <p:spPr>
          <a:xfrm>
            <a:off x="3360822" y="6185147"/>
            <a:ext cx="8297778"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Source: Holmstrand, K.F., den Boer, S.P.A., Vlachos, E., Martínez-Lavanchy, P.M., Hansen, K.K. (Eds.) (2019). </a:t>
            </a:r>
            <a:r>
              <a:rPr b="0" i="1" lang="pt-PT" sz="1200" u="none" cap="none" strike="noStrike">
                <a:solidFill>
                  <a:schemeClr val="dk1"/>
                </a:solidFill>
                <a:latin typeface="Arial"/>
                <a:ea typeface="Arial"/>
                <a:cs typeface="Arial"/>
                <a:sym typeface="Arial"/>
              </a:rPr>
              <a:t>Research Data Management </a:t>
            </a:r>
            <a:r>
              <a:rPr b="0" i="0" lang="pt-PT" sz="1200" u="none" cap="none" strike="noStrike">
                <a:solidFill>
                  <a:schemeClr val="dk1"/>
                </a:solidFill>
                <a:latin typeface="Arial"/>
                <a:ea typeface="Arial"/>
                <a:cs typeface="Arial"/>
                <a:sym typeface="Arial"/>
              </a:rPr>
              <a:t>(eLearning course). doi: 10.11581/dtu:00000047</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17"/>
          <p:cNvSpPr txBox="1"/>
          <p:nvPr>
            <p:ph idx="1" type="body"/>
          </p:nvPr>
        </p:nvSpPr>
        <p:spPr>
          <a:xfrm>
            <a:off x="636175" y="2118977"/>
            <a:ext cx="5655300" cy="2431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2400"/>
              <a:buNone/>
            </a:pPr>
            <a:r>
              <a:rPr b="0" lang="pt-PT" sz="3300">
                <a:solidFill>
                  <a:srgbClr val="212529"/>
                </a:solidFill>
                <a:latin typeface="Arial"/>
                <a:ea typeface="Arial"/>
                <a:cs typeface="Arial"/>
                <a:sym typeface="Arial"/>
              </a:rPr>
              <a:t>A DMP is a formal document that provides a framework for how to handle the data material during and after the research project. </a:t>
            </a:r>
            <a:endParaRPr sz="2500"/>
          </a:p>
          <a:p>
            <a:pPr indent="0" lvl="0" marL="0" rtl="0" algn="l">
              <a:lnSpc>
                <a:spcPct val="90000"/>
              </a:lnSpc>
              <a:spcBef>
                <a:spcPts val="1000"/>
              </a:spcBef>
              <a:spcAft>
                <a:spcPts val="0"/>
              </a:spcAft>
              <a:buSzPts val="2800"/>
              <a:buNone/>
            </a:pPr>
            <a:r>
              <a:t/>
            </a:r>
            <a:endParaRPr sz="2800">
              <a:latin typeface="Arial"/>
              <a:ea typeface="Arial"/>
              <a:cs typeface="Arial"/>
              <a:sym typeface="Arial"/>
            </a:endParaRPr>
          </a:p>
        </p:txBody>
      </p:sp>
      <p:sp>
        <p:nvSpPr>
          <p:cNvPr id="249" name="Google Shape;249;p17"/>
          <p:cNvSpPr txBox="1"/>
          <p:nvPr>
            <p:ph idx="2" type="body"/>
          </p:nvPr>
        </p:nvSpPr>
        <p:spPr>
          <a:xfrm>
            <a:off x="751839" y="442107"/>
            <a:ext cx="10194328" cy="65428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200"/>
              <a:buNone/>
            </a:pPr>
            <a:r>
              <a:rPr lang="pt-PT">
                <a:latin typeface="Arial"/>
                <a:ea typeface="Arial"/>
                <a:cs typeface="Arial"/>
                <a:sym typeface="Arial"/>
              </a:rPr>
              <a:t>What is a Data Management Plan?</a:t>
            </a:r>
            <a:endParaRPr/>
          </a:p>
        </p:txBody>
      </p:sp>
      <p:pic>
        <p:nvPicPr>
          <p:cNvPr descr="brown wooden blocks on white surface" id="250" name="Google Shape;250;p17"/>
          <p:cNvPicPr preferRelativeResize="0"/>
          <p:nvPr/>
        </p:nvPicPr>
        <p:blipFill rotWithShape="1">
          <a:blip r:embed="rId3">
            <a:alphaModFix/>
          </a:blip>
          <a:srcRect b="0" l="0" r="0" t="0"/>
          <a:stretch/>
        </p:blipFill>
        <p:spPr>
          <a:xfrm>
            <a:off x="6759019" y="1575455"/>
            <a:ext cx="4636416" cy="3518554"/>
          </a:xfrm>
          <a:prstGeom prst="rect">
            <a:avLst/>
          </a:prstGeom>
          <a:noFill/>
          <a:ln>
            <a:noFill/>
          </a:ln>
        </p:spPr>
      </p:pic>
      <p:sp>
        <p:nvSpPr>
          <p:cNvPr id="251" name="Google Shape;251;p17"/>
          <p:cNvSpPr txBox="1"/>
          <p:nvPr/>
        </p:nvSpPr>
        <p:spPr>
          <a:xfrm>
            <a:off x="3051142" y="5926318"/>
            <a:ext cx="8454272"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Source: CESSDA Training Team (2017 - 2022). </a:t>
            </a:r>
            <a:r>
              <a:rPr b="0" i="1" lang="pt-PT" sz="1200" u="none" cap="none" strike="noStrike">
                <a:solidFill>
                  <a:schemeClr val="dk1"/>
                </a:solidFill>
                <a:latin typeface="Arial"/>
                <a:ea typeface="Arial"/>
                <a:cs typeface="Arial"/>
                <a:sym typeface="Arial"/>
              </a:rPr>
              <a:t>CESSDA Data Management Expert Guide.</a:t>
            </a:r>
            <a:r>
              <a:rPr b="0" i="0" lang="pt-PT" sz="1200" u="none" cap="none" strike="noStrike">
                <a:solidFill>
                  <a:schemeClr val="dk1"/>
                </a:solidFill>
                <a:latin typeface="Arial"/>
                <a:ea typeface="Arial"/>
                <a:cs typeface="Arial"/>
                <a:sym typeface="Arial"/>
              </a:rPr>
              <a:t>​</a:t>
            </a:r>
            <a:br>
              <a:rPr b="0" i="0" lang="pt-PT" sz="1200" u="none" cap="none" strike="noStrike">
                <a:solidFill>
                  <a:schemeClr val="dk1"/>
                </a:solidFill>
                <a:latin typeface="Arial"/>
                <a:ea typeface="Arial"/>
                <a:cs typeface="Arial"/>
                <a:sym typeface="Arial"/>
              </a:rPr>
            </a:br>
            <a:r>
              <a:rPr b="0" i="0" lang="pt-PT" sz="1200" u="none" cap="none" strike="noStrike">
                <a:solidFill>
                  <a:schemeClr val="dk1"/>
                </a:solidFill>
                <a:latin typeface="Arial"/>
                <a:ea typeface="Arial"/>
                <a:cs typeface="Arial"/>
                <a:sym typeface="Arial"/>
              </a:rPr>
              <a:t>Bergen, Norway: CESSDA ERIC. Retrieved from </a:t>
            </a:r>
            <a:r>
              <a:rPr b="0" i="0" lang="pt-PT" sz="1200" u="sng" cap="none" strike="noStrike">
                <a:solidFill>
                  <a:schemeClr val="dk1"/>
                </a:solidFill>
                <a:latin typeface="Arial"/>
                <a:ea typeface="Arial"/>
                <a:cs typeface="Arial"/>
                <a:sym typeface="Arial"/>
                <a:hlinkClick r:id="rId4">
                  <a:extLst>
                    <a:ext uri="{A12FA001-AC4F-418D-AE19-62706E023703}">
                      <ahyp:hlinkClr val="tx"/>
                    </a:ext>
                  </a:extLst>
                </a:hlinkClick>
              </a:rPr>
              <a:t>https://dmeg.cessda.eu/</a:t>
            </a:r>
            <a:r>
              <a:rPr b="0" i="0" lang="pt-PT" sz="12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Photo by </a:t>
            </a:r>
            <a:r>
              <a:rPr b="0" i="0" lang="pt-PT" sz="1200" u="sng" cap="none" strike="noStrike">
                <a:solidFill>
                  <a:schemeClr val="dk1"/>
                </a:solidFill>
                <a:latin typeface="Arial"/>
                <a:ea typeface="Arial"/>
                <a:cs typeface="Arial"/>
                <a:sym typeface="Arial"/>
                <a:hlinkClick r:id="rId5">
                  <a:extLst>
                    <a:ext uri="{A12FA001-AC4F-418D-AE19-62706E023703}">
                      <ahyp:hlinkClr val="tx"/>
                    </a:ext>
                  </a:extLst>
                </a:hlinkClick>
              </a:rPr>
              <a:t>Brett Jordan</a:t>
            </a:r>
            <a:r>
              <a:rPr b="0" i="0" lang="pt-PT" sz="1200" u="none" cap="none" strike="noStrike">
                <a:solidFill>
                  <a:schemeClr val="dk1"/>
                </a:solidFill>
                <a:latin typeface="Arial"/>
                <a:ea typeface="Arial"/>
                <a:cs typeface="Arial"/>
                <a:sym typeface="Arial"/>
              </a:rPr>
              <a:t> on </a:t>
            </a:r>
            <a:r>
              <a:rPr b="0" i="0" lang="pt-PT" sz="1200" u="sng" cap="none" strike="noStrike">
                <a:solidFill>
                  <a:schemeClr val="dk1"/>
                </a:solidFill>
                <a:latin typeface="Arial"/>
                <a:ea typeface="Arial"/>
                <a:cs typeface="Arial"/>
                <a:sym typeface="Arial"/>
                <a:hlinkClick r:id="rId6">
                  <a:extLst>
                    <a:ext uri="{A12FA001-AC4F-418D-AE19-62706E023703}">
                      <ahyp:hlinkClr val="tx"/>
                    </a:ext>
                  </a:extLst>
                </a:hlinkClick>
              </a:rPr>
              <a:t>Unsplash</a:t>
            </a:r>
            <a:r>
              <a:rPr b="0" i="0" lang="pt-PT" sz="120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18"/>
          <p:cNvSpPr txBox="1"/>
          <p:nvPr>
            <p:ph idx="1" type="body"/>
          </p:nvPr>
        </p:nvSpPr>
        <p:spPr>
          <a:xfrm>
            <a:off x="594957" y="1081966"/>
            <a:ext cx="4912622" cy="504429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400"/>
              <a:buNone/>
            </a:pPr>
            <a:r>
              <a:t/>
            </a:r>
            <a:endParaRPr b="0" sz="2400">
              <a:solidFill>
                <a:srgbClr val="000000"/>
              </a:solidFill>
              <a:latin typeface="Arial"/>
              <a:ea typeface="Arial"/>
              <a:cs typeface="Arial"/>
              <a:sym typeface="Arial"/>
            </a:endParaRPr>
          </a:p>
          <a:p>
            <a:pPr indent="0" lvl="0" marL="0" rtl="0" algn="l">
              <a:lnSpc>
                <a:spcPct val="90000"/>
              </a:lnSpc>
              <a:spcBef>
                <a:spcPts val="1000"/>
              </a:spcBef>
              <a:spcAft>
                <a:spcPts val="0"/>
              </a:spcAft>
              <a:buSzPts val="3200"/>
              <a:buNone/>
            </a:pPr>
            <a:r>
              <a:rPr b="0" lang="pt-PT" sz="3200">
                <a:solidFill>
                  <a:srgbClr val="000000"/>
                </a:solidFill>
                <a:latin typeface="Arial"/>
                <a:ea typeface="Arial"/>
                <a:cs typeface="Arial"/>
                <a:sym typeface="Arial"/>
              </a:rPr>
              <a:t>Who will </a:t>
            </a:r>
            <a:r>
              <a:rPr b="0" lang="pt-PT" sz="3200">
                <a:solidFill>
                  <a:schemeClr val="dk1"/>
                </a:solidFill>
                <a:latin typeface="Arial"/>
                <a:ea typeface="Arial"/>
                <a:cs typeface="Arial"/>
                <a:sym typeface="Arial"/>
              </a:rPr>
              <a:t>create, implement and update the Data Management Plan</a:t>
            </a:r>
            <a:r>
              <a:rPr b="0" lang="pt-PT" sz="3200">
                <a:solidFill>
                  <a:srgbClr val="000000"/>
                </a:solidFill>
                <a:latin typeface="Arial"/>
                <a:ea typeface="Arial"/>
                <a:cs typeface="Arial"/>
                <a:sym typeface="Arial"/>
              </a:rPr>
              <a:t>?</a:t>
            </a:r>
            <a:endParaRPr/>
          </a:p>
          <a:p>
            <a:pPr indent="0" lvl="0" marL="0" rtl="0" algn="l">
              <a:lnSpc>
                <a:spcPct val="90000"/>
              </a:lnSpc>
              <a:spcBef>
                <a:spcPts val="1000"/>
              </a:spcBef>
              <a:spcAft>
                <a:spcPts val="0"/>
              </a:spcAft>
              <a:buSzPts val="2400"/>
              <a:buNone/>
            </a:pPr>
            <a:r>
              <a:t/>
            </a:r>
            <a:endParaRPr b="0" sz="2400">
              <a:solidFill>
                <a:srgbClr val="000000"/>
              </a:solidFill>
              <a:latin typeface="Arial"/>
              <a:ea typeface="Arial"/>
              <a:cs typeface="Arial"/>
              <a:sym typeface="Arial"/>
            </a:endParaRPr>
          </a:p>
          <a:p>
            <a:pPr indent="-285750" lvl="0" marL="285750" rtl="0" algn="l">
              <a:lnSpc>
                <a:spcPct val="90000"/>
              </a:lnSpc>
              <a:spcBef>
                <a:spcPts val="1000"/>
              </a:spcBef>
              <a:spcAft>
                <a:spcPts val="0"/>
              </a:spcAft>
              <a:buSzPts val="1800"/>
              <a:buChar char="•"/>
            </a:pPr>
            <a:r>
              <a:rPr b="0" lang="pt-PT" sz="1800">
                <a:solidFill>
                  <a:srgbClr val="000000"/>
                </a:solidFill>
                <a:latin typeface="Arial"/>
                <a:ea typeface="Arial"/>
                <a:cs typeface="Arial"/>
                <a:sym typeface="Arial"/>
              </a:rPr>
              <a:t>Make this </a:t>
            </a:r>
            <a:r>
              <a:rPr b="0" lang="pt-PT" sz="1800">
                <a:solidFill>
                  <a:srgbClr val="6D1FF4"/>
                </a:solidFill>
                <a:latin typeface="Arial"/>
                <a:ea typeface="Arial"/>
                <a:cs typeface="Arial"/>
                <a:sym typeface="Arial"/>
              </a:rPr>
              <a:t>a priority</a:t>
            </a:r>
            <a:endParaRPr b="0" sz="1800">
              <a:solidFill>
                <a:srgbClr val="6D1FF4"/>
              </a:solidFill>
              <a:latin typeface="Arial"/>
              <a:ea typeface="Arial"/>
              <a:cs typeface="Arial"/>
              <a:sym typeface="Arial"/>
            </a:endParaRPr>
          </a:p>
          <a:p>
            <a:pPr indent="-285750" lvl="0" marL="285750" rtl="0" algn="l">
              <a:lnSpc>
                <a:spcPct val="90000"/>
              </a:lnSpc>
              <a:spcBef>
                <a:spcPts val="1000"/>
              </a:spcBef>
              <a:spcAft>
                <a:spcPts val="0"/>
              </a:spcAft>
              <a:buSzPts val="1800"/>
              <a:buChar char="•"/>
            </a:pPr>
            <a:r>
              <a:rPr b="0" lang="pt-PT" sz="1800">
                <a:solidFill>
                  <a:srgbClr val="000000"/>
                </a:solidFill>
                <a:latin typeface="Arial"/>
                <a:ea typeface="Arial"/>
                <a:cs typeface="Arial"/>
                <a:sym typeface="Arial"/>
              </a:rPr>
              <a:t>Make it </a:t>
            </a:r>
            <a:r>
              <a:rPr b="0" lang="pt-PT" sz="1800">
                <a:solidFill>
                  <a:srgbClr val="6D1FF4"/>
                </a:solidFill>
                <a:latin typeface="Arial"/>
                <a:ea typeface="Arial"/>
                <a:cs typeface="Arial"/>
                <a:sym typeface="Arial"/>
              </a:rPr>
              <a:t>a collaboration</a:t>
            </a:r>
            <a:endParaRPr b="0" sz="1800">
              <a:solidFill>
                <a:srgbClr val="6D1FF4"/>
              </a:solidFill>
              <a:latin typeface="Arial"/>
              <a:ea typeface="Arial"/>
              <a:cs typeface="Arial"/>
              <a:sym typeface="Arial"/>
            </a:endParaRPr>
          </a:p>
          <a:p>
            <a:pPr indent="-285750" lvl="0" marL="285750" rtl="0" algn="l">
              <a:lnSpc>
                <a:spcPct val="90000"/>
              </a:lnSpc>
              <a:spcBef>
                <a:spcPts val="1000"/>
              </a:spcBef>
              <a:spcAft>
                <a:spcPts val="0"/>
              </a:spcAft>
              <a:buSzPts val="1800"/>
              <a:buChar char="•"/>
            </a:pPr>
            <a:r>
              <a:rPr b="0" lang="pt-PT" sz="1800">
                <a:solidFill>
                  <a:srgbClr val="000000"/>
                </a:solidFill>
                <a:latin typeface="Arial"/>
                <a:ea typeface="Arial"/>
                <a:cs typeface="Arial"/>
                <a:sym typeface="Arial"/>
              </a:rPr>
              <a:t>Make a plan for </a:t>
            </a:r>
            <a:r>
              <a:rPr b="0" lang="pt-PT" sz="1800">
                <a:solidFill>
                  <a:srgbClr val="6D1FF4"/>
                </a:solidFill>
                <a:latin typeface="Arial"/>
                <a:ea typeface="Arial"/>
                <a:cs typeface="Arial"/>
                <a:sym typeface="Arial"/>
              </a:rPr>
              <a:t>reviews and updates</a:t>
            </a:r>
            <a:endParaRPr b="0" sz="1800">
              <a:solidFill>
                <a:srgbClr val="6D1FF4"/>
              </a:solidFill>
              <a:latin typeface="Arial"/>
              <a:ea typeface="Arial"/>
              <a:cs typeface="Arial"/>
              <a:sym typeface="Arial"/>
            </a:endParaRPr>
          </a:p>
          <a:p>
            <a:pPr indent="-171450" lvl="0" marL="285750" rtl="0" algn="l">
              <a:lnSpc>
                <a:spcPct val="90000"/>
              </a:lnSpc>
              <a:spcBef>
                <a:spcPts val="1000"/>
              </a:spcBef>
              <a:spcAft>
                <a:spcPts val="0"/>
              </a:spcAft>
              <a:buSzPts val="1800"/>
              <a:buNone/>
            </a:pPr>
            <a:r>
              <a:t/>
            </a:r>
            <a:endParaRPr b="0" sz="1800">
              <a:solidFill>
                <a:srgbClr val="000000"/>
              </a:solidFill>
              <a:latin typeface="Arial"/>
              <a:ea typeface="Arial"/>
              <a:cs typeface="Arial"/>
              <a:sym typeface="Arial"/>
            </a:endParaRPr>
          </a:p>
          <a:p>
            <a:pPr indent="0" lvl="0" marL="0" rtl="0" algn="l">
              <a:lnSpc>
                <a:spcPct val="90000"/>
              </a:lnSpc>
              <a:spcBef>
                <a:spcPts val="1000"/>
              </a:spcBef>
              <a:spcAft>
                <a:spcPts val="0"/>
              </a:spcAft>
              <a:buSzPts val="1800"/>
              <a:buNone/>
            </a:pPr>
            <a:r>
              <a:rPr b="0" lang="pt-PT" sz="1800">
                <a:solidFill>
                  <a:srgbClr val="000000"/>
                </a:solidFill>
              </a:rPr>
              <a:t>Make sure whoever is responsible for the DMP can ensure that it’s implemented</a:t>
            </a:r>
            <a:endParaRPr b="0" sz="2400">
              <a:solidFill>
                <a:srgbClr val="000000"/>
              </a:solidFill>
              <a:latin typeface="Arial"/>
              <a:ea typeface="Arial"/>
              <a:cs typeface="Arial"/>
              <a:sym typeface="Arial"/>
            </a:endParaRPr>
          </a:p>
        </p:txBody>
      </p:sp>
      <p:sp>
        <p:nvSpPr>
          <p:cNvPr id="257" name="Google Shape;257;p18"/>
          <p:cNvSpPr txBox="1"/>
          <p:nvPr>
            <p:ph idx="2" type="body"/>
          </p:nvPr>
        </p:nvSpPr>
        <p:spPr>
          <a:xfrm>
            <a:off x="751839" y="442107"/>
            <a:ext cx="10194328" cy="65428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200"/>
              <a:buNone/>
            </a:pPr>
            <a:r>
              <a:rPr lang="pt-PT">
                <a:latin typeface="Arial"/>
                <a:ea typeface="Arial"/>
                <a:cs typeface="Arial"/>
                <a:sym typeface="Arial"/>
              </a:rPr>
              <a:t>Who does what in Research Data Management?</a:t>
            </a:r>
            <a:endParaRPr/>
          </a:p>
        </p:txBody>
      </p:sp>
      <p:pic>
        <p:nvPicPr>
          <p:cNvPr descr="Research data lifecycle infographic" id="258" name="Google Shape;258;p18"/>
          <p:cNvPicPr preferRelativeResize="0"/>
          <p:nvPr/>
        </p:nvPicPr>
        <p:blipFill rotWithShape="1">
          <a:blip r:embed="rId3">
            <a:alphaModFix/>
          </a:blip>
          <a:srcRect b="0" l="0" r="0" t="0"/>
          <a:stretch/>
        </p:blipFill>
        <p:spPr>
          <a:xfrm>
            <a:off x="6526604" y="1488289"/>
            <a:ext cx="4237120" cy="4231634"/>
          </a:xfrm>
          <a:prstGeom prst="rect">
            <a:avLst/>
          </a:prstGeom>
          <a:noFill/>
          <a:ln>
            <a:noFill/>
          </a:ln>
        </p:spPr>
      </p:pic>
      <p:sp>
        <p:nvSpPr>
          <p:cNvPr id="259" name="Google Shape;259;p18"/>
          <p:cNvSpPr txBox="1"/>
          <p:nvPr/>
        </p:nvSpPr>
        <p:spPr>
          <a:xfrm>
            <a:off x="7037831" y="5894612"/>
            <a:ext cx="3908703"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pt-PT" sz="1050" u="none" cap="none" strike="noStrike">
                <a:solidFill>
                  <a:schemeClr val="dk1"/>
                </a:solidFill>
                <a:latin typeface="Calibri"/>
                <a:ea typeface="Calibri"/>
                <a:cs typeface="Calibri"/>
                <a:sym typeface="Calibri"/>
              </a:rPr>
              <a:t>Source: JISC Research Data Management Toolkit, </a:t>
            </a:r>
            <a:r>
              <a:rPr b="0" i="0" lang="pt-PT" sz="1050" u="sng" cap="none" strike="noStrike">
                <a:solidFill>
                  <a:schemeClr val="dk1"/>
                </a:solidFill>
                <a:latin typeface="Calibri"/>
                <a:ea typeface="Calibri"/>
                <a:cs typeface="Calibri"/>
                <a:sym typeface="Calibri"/>
                <a:hlinkClick r:id="rId4">
                  <a:extLst>
                    <a:ext uri="{A12FA001-AC4F-418D-AE19-62706E023703}">
                      <ahyp:hlinkClr val="tx"/>
                    </a:ext>
                  </a:extLst>
                </a:hlinkClick>
              </a:rPr>
              <a:t>https://www.jisc.ac.uk/guides/research-data-management-toolkit</a:t>
            </a:r>
            <a:r>
              <a:rPr b="0" i="0" lang="pt-PT" sz="1050" u="none" cap="none" strike="noStrike">
                <a:solidFill>
                  <a:schemeClr val="dk1"/>
                </a:solidFill>
                <a:latin typeface="Calibri"/>
                <a:ea typeface="Calibri"/>
                <a:cs typeface="Calibri"/>
                <a:sym typeface="Calibri"/>
              </a:rPr>
              <a:t> </a:t>
            </a:r>
            <a:endParaRPr b="0" i="0" sz="1050" u="none" cap="none" strike="noStrike">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19"/>
          <p:cNvSpPr txBox="1"/>
          <p:nvPr>
            <p:ph idx="1" type="body"/>
          </p:nvPr>
        </p:nvSpPr>
        <p:spPr>
          <a:xfrm>
            <a:off x="512780" y="910142"/>
            <a:ext cx="5076976" cy="504429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400"/>
              <a:buNone/>
            </a:pPr>
            <a:r>
              <a:t/>
            </a:r>
            <a:endParaRPr b="0" sz="2400">
              <a:solidFill>
                <a:srgbClr val="000000"/>
              </a:solidFill>
              <a:latin typeface="Arial"/>
              <a:ea typeface="Arial"/>
              <a:cs typeface="Arial"/>
              <a:sym typeface="Arial"/>
            </a:endParaRPr>
          </a:p>
          <a:p>
            <a:pPr indent="0" lvl="0" marL="0" rtl="0" algn="l">
              <a:lnSpc>
                <a:spcPct val="90000"/>
              </a:lnSpc>
              <a:spcBef>
                <a:spcPts val="1000"/>
              </a:spcBef>
              <a:spcAft>
                <a:spcPts val="0"/>
              </a:spcAft>
              <a:buSzPts val="2800"/>
              <a:buNone/>
            </a:pPr>
            <a:r>
              <a:rPr b="0" lang="pt-PT" sz="2800">
                <a:solidFill>
                  <a:srgbClr val="000000"/>
                </a:solidFill>
                <a:latin typeface="Arial"/>
                <a:ea typeface="Arial"/>
                <a:cs typeface="Arial"/>
                <a:sym typeface="Arial"/>
              </a:rPr>
              <a:t>Who will do each data management activity?</a:t>
            </a:r>
            <a:endParaRPr b="0" sz="2400">
              <a:solidFill>
                <a:srgbClr val="000000"/>
              </a:solidFill>
              <a:latin typeface="Arial"/>
              <a:ea typeface="Arial"/>
              <a:cs typeface="Arial"/>
              <a:sym typeface="Arial"/>
            </a:endParaRPr>
          </a:p>
          <a:p>
            <a:pPr indent="0" lvl="0" marL="0" rtl="0" algn="l">
              <a:lnSpc>
                <a:spcPct val="90000"/>
              </a:lnSpc>
              <a:spcBef>
                <a:spcPts val="1000"/>
              </a:spcBef>
              <a:spcAft>
                <a:spcPts val="0"/>
              </a:spcAft>
              <a:buSzPts val="2000"/>
              <a:buNone/>
            </a:pPr>
            <a:r>
              <a:rPr b="0" lang="pt-PT" sz="2000">
                <a:solidFill>
                  <a:srgbClr val="000000"/>
                </a:solidFill>
                <a:latin typeface="Arial"/>
                <a:ea typeface="Arial"/>
                <a:cs typeface="Arial"/>
                <a:sym typeface="Arial"/>
              </a:rPr>
              <a:t>--&gt; From the outset, you need to define roles for each task</a:t>
            </a:r>
            <a:endParaRPr b="0" sz="2000">
              <a:solidFill>
                <a:srgbClr val="000000"/>
              </a:solidFill>
            </a:endParaRPr>
          </a:p>
          <a:p>
            <a:pPr indent="0" lvl="0" marL="0" rtl="0" algn="l">
              <a:lnSpc>
                <a:spcPct val="90000"/>
              </a:lnSpc>
              <a:spcBef>
                <a:spcPts val="1000"/>
              </a:spcBef>
              <a:spcAft>
                <a:spcPts val="0"/>
              </a:spcAft>
              <a:buSzPts val="2800"/>
              <a:buNone/>
            </a:pPr>
            <a:r>
              <a:t/>
            </a:r>
            <a:endParaRPr b="0" sz="2800">
              <a:solidFill>
                <a:srgbClr val="000000"/>
              </a:solidFill>
              <a:latin typeface="Arial"/>
              <a:ea typeface="Arial"/>
              <a:cs typeface="Arial"/>
              <a:sym typeface="Arial"/>
            </a:endParaRPr>
          </a:p>
          <a:p>
            <a:pPr indent="0" lvl="0" marL="0" rtl="0" algn="l">
              <a:lnSpc>
                <a:spcPct val="90000"/>
              </a:lnSpc>
              <a:spcBef>
                <a:spcPts val="1000"/>
              </a:spcBef>
              <a:spcAft>
                <a:spcPts val="0"/>
              </a:spcAft>
              <a:buSzPts val="2800"/>
              <a:buNone/>
            </a:pPr>
            <a:r>
              <a:rPr b="0" lang="pt-PT" sz="2800">
                <a:solidFill>
                  <a:srgbClr val="000000"/>
                </a:solidFill>
                <a:latin typeface="Arial"/>
                <a:ea typeface="Arial"/>
                <a:cs typeface="Arial"/>
                <a:sym typeface="Arial"/>
              </a:rPr>
              <a:t>Do you need any expertise that is not available in your team?</a:t>
            </a:r>
            <a:endParaRPr/>
          </a:p>
          <a:p>
            <a:pPr indent="0" lvl="0" marL="0" rtl="0" algn="l">
              <a:lnSpc>
                <a:spcPct val="90000"/>
              </a:lnSpc>
              <a:spcBef>
                <a:spcPts val="1000"/>
              </a:spcBef>
              <a:spcAft>
                <a:spcPts val="0"/>
              </a:spcAft>
              <a:buSzPts val="2000"/>
              <a:buNone/>
            </a:pPr>
            <a:r>
              <a:rPr b="0" lang="pt-PT" sz="2000">
                <a:solidFill>
                  <a:srgbClr val="000000"/>
                </a:solidFill>
                <a:latin typeface="Arial"/>
                <a:ea typeface="Arial"/>
                <a:cs typeface="Arial"/>
                <a:sym typeface="Arial"/>
              </a:rPr>
              <a:t>--&gt; who do you contact for advice, are there any skills that can/should be budgeted for?</a:t>
            </a:r>
            <a:endParaRPr/>
          </a:p>
        </p:txBody>
      </p:sp>
      <p:sp>
        <p:nvSpPr>
          <p:cNvPr id="265" name="Google Shape;265;p19"/>
          <p:cNvSpPr txBox="1"/>
          <p:nvPr>
            <p:ph idx="2" type="body"/>
          </p:nvPr>
        </p:nvSpPr>
        <p:spPr>
          <a:xfrm>
            <a:off x="751839" y="442107"/>
            <a:ext cx="10194328" cy="65428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200"/>
              <a:buNone/>
            </a:pPr>
            <a:r>
              <a:rPr lang="pt-PT">
                <a:latin typeface="Arial"/>
                <a:ea typeface="Arial"/>
                <a:cs typeface="Arial"/>
                <a:sym typeface="Arial"/>
              </a:rPr>
              <a:t>Who does what in Research Data Management?</a:t>
            </a:r>
            <a:endParaRPr/>
          </a:p>
        </p:txBody>
      </p:sp>
      <p:pic>
        <p:nvPicPr>
          <p:cNvPr descr="six white sticky notes" id="266" name="Google Shape;266;p19"/>
          <p:cNvPicPr preferRelativeResize="0"/>
          <p:nvPr/>
        </p:nvPicPr>
        <p:blipFill rotWithShape="1">
          <a:blip r:embed="rId3">
            <a:alphaModFix/>
          </a:blip>
          <a:srcRect b="0" l="0" r="0" t="0"/>
          <a:stretch/>
        </p:blipFill>
        <p:spPr>
          <a:xfrm>
            <a:off x="6098988" y="1497074"/>
            <a:ext cx="5828551" cy="3863853"/>
          </a:xfrm>
          <a:prstGeom prst="rect">
            <a:avLst/>
          </a:prstGeom>
          <a:noFill/>
          <a:ln>
            <a:noFill/>
          </a:ln>
        </p:spPr>
      </p:pic>
      <p:sp>
        <p:nvSpPr>
          <p:cNvPr id="267" name="Google Shape;267;p19"/>
          <p:cNvSpPr txBox="1"/>
          <p:nvPr/>
        </p:nvSpPr>
        <p:spPr>
          <a:xfrm>
            <a:off x="8355106" y="5523753"/>
            <a:ext cx="27432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pt-PT" sz="1400" u="none" cap="none" strike="noStrike">
                <a:solidFill>
                  <a:schemeClr val="dk1"/>
                </a:solidFill>
                <a:latin typeface="Calibri"/>
                <a:ea typeface="Calibri"/>
                <a:cs typeface="Calibri"/>
                <a:sym typeface="Calibri"/>
              </a:rPr>
              <a:t>Photo by </a:t>
            </a:r>
            <a:r>
              <a:rPr b="0" i="0" lang="pt-PT" sz="1400" u="sng" cap="none" strike="noStrike">
                <a:solidFill>
                  <a:schemeClr val="dk1"/>
                </a:solidFill>
                <a:latin typeface="Calibri"/>
                <a:ea typeface="Calibri"/>
                <a:cs typeface="Calibri"/>
                <a:sym typeface="Calibri"/>
                <a:hlinkClick r:id="rId4">
                  <a:extLst>
                    <a:ext uri="{A12FA001-AC4F-418D-AE19-62706E023703}">
                      <ahyp:hlinkClr val="tx"/>
                    </a:ext>
                  </a:extLst>
                </a:hlinkClick>
              </a:rPr>
              <a:t>Kelly Sikkema</a:t>
            </a:r>
            <a:r>
              <a:rPr b="0" i="0" lang="pt-PT" sz="1400" u="none" cap="none" strike="noStrike">
                <a:solidFill>
                  <a:schemeClr val="dk1"/>
                </a:solidFill>
                <a:latin typeface="Calibri"/>
                <a:ea typeface="Calibri"/>
                <a:cs typeface="Calibri"/>
                <a:sym typeface="Calibri"/>
              </a:rPr>
              <a:t> on </a:t>
            </a:r>
            <a:r>
              <a:rPr b="0" i="0" lang="pt-PT" sz="1400" u="sng" cap="none" strike="noStrike">
                <a:solidFill>
                  <a:schemeClr val="dk1"/>
                </a:solidFill>
                <a:latin typeface="Calibri"/>
                <a:ea typeface="Calibri"/>
                <a:cs typeface="Calibri"/>
                <a:sym typeface="Calibri"/>
                <a:hlinkClick r:id="rId5">
                  <a:extLst>
                    <a:ext uri="{A12FA001-AC4F-418D-AE19-62706E023703}">
                      <ahyp:hlinkClr val="tx"/>
                    </a:ext>
                  </a:extLst>
                </a:hlinkClick>
              </a:rPr>
              <a:t>Unsplash</a:t>
            </a:r>
            <a:endParaRPr b="0" i="0" sz="1400" u="none" cap="none" strike="noStrike">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g2fb248b3815_0_0"/>
          <p:cNvSpPr txBox="1"/>
          <p:nvPr>
            <p:ph idx="1" type="body"/>
          </p:nvPr>
        </p:nvSpPr>
        <p:spPr>
          <a:xfrm>
            <a:off x="265787" y="2501633"/>
            <a:ext cx="5332800" cy="3549000"/>
          </a:xfrm>
          <a:prstGeom prst="rect">
            <a:avLst/>
          </a:prstGeom>
          <a:noFill/>
          <a:ln>
            <a:noFill/>
          </a:ln>
        </p:spPr>
        <p:txBody>
          <a:bodyPr anchorCtr="0" anchor="t" bIns="45700" lIns="91425" spcFirstLastPara="1" rIns="91425" wrap="square" tIns="45700">
            <a:normAutofit lnSpcReduction="20000"/>
          </a:bodyPr>
          <a:lstStyle/>
          <a:p>
            <a:pPr indent="0" lvl="0" marL="0" rtl="0" algn="l">
              <a:lnSpc>
                <a:spcPct val="90000"/>
              </a:lnSpc>
              <a:spcBef>
                <a:spcPts val="0"/>
              </a:spcBef>
              <a:spcAft>
                <a:spcPts val="0"/>
              </a:spcAft>
              <a:buSzPts val="3500"/>
              <a:buNone/>
            </a:pPr>
            <a:r>
              <a:rPr b="0" lang="pt-PT" sz="3200">
                <a:latin typeface="Arial"/>
                <a:ea typeface="Arial"/>
                <a:cs typeface="Arial"/>
                <a:sym typeface="Arial"/>
              </a:rPr>
              <a:t>-</a:t>
            </a:r>
            <a:r>
              <a:rPr b="0" lang="pt-PT" sz="3200">
                <a:solidFill>
                  <a:srgbClr val="000000"/>
                </a:solidFill>
                <a:latin typeface="Arial"/>
                <a:ea typeface="Arial"/>
                <a:cs typeface="Arial"/>
                <a:sym typeface="Arial"/>
              </a:rPr>
              <a:t>Is </a:t>
            </a:r>
            <a:r>
              <a:rPr lang="pt-PT" sz="3200">
                <a:solidFill>
                  <a:srgbClr val="000000"/>
                </a:solidFill>
                <a:latin typeface="Arial"/>
                <a:ea typeface="Arial"/>
                <a:cs typeface="Arial"/>
                <a:sym typeface="Arial"/>
              </a:rPr>
              <a:t>part of a 5-part series</a:t>
            </a:r>
            <a:r>
              <a:rPr b="0" lang="pt-PT" sz="3200">
                <a:solidFill>
                  <a:srgbClr val="000000"/>
                </a:solidFill>
                <a:latin typeface="Arial"/>
                <a:ea typeface="Arial"/>
                <a:cs typeface="Arial"/>
                <a:sym typeface="Arial"/>
              </a:rPr>
              <a:t> </a:t>
            </a:r>
            <a:endParaRPr sz="1300"/>
          </a:p>
          <a:p>
            <a:pPr indent="0" lvl="0" marL="0" rtl="0" algn="l">
              <a:lnSpc>
                <a:spcPct val="90000"/>
              </a:lnSpc>
              <a:spcBef>
                <a:spcPts val="1000"/>
              </a:spcBef>
              <a:spcAft>
                <a:spcPts val="0"/>
              </a:spcAft>
              <a:buSzPts val="3500"/>
              <a:buNone/>
            </a:pPr>
            <a:r>
              <a:t/>
            </a:r>
            <a:endParaRPr b="0" sz="3200">
              <a:solidFill>
                <a:srgbClr val="000000"/>
              </a:solidFill>
              <a:latin typeface="Arial"/>
              <a:ea typeface="Arial"/>
              <a:cs typeface="Arial"/>
              <a:sym typeface="Arial"/>
            </a:endParaRPr>
          </a:p>
          <a:p>
            <a:pPr indent="0" lvl="0" marL="0" rtl="0" algn="l">
              <a:lnSpc>
                <a:spcPct val="90000"/>
              </a:lnSpc>
              <a:spcBef>
                <a:spcPts val="1000"/>
              </a:spcBef>
              <a:spcAft>
                <a:spcPts val="0"/>
              </a:spcAft>
              <a:buSzPts val="3500"/>
              <a:buNone/>
            </a:pPr>
            <a:r>
              <a:rPr b="0" lang="pt-PT" sz="3200">
                <a:latin typeface="Arial"/>
                <a:ea typeface="Arial"/>
                <a:cs typeface="Arial"/>
                <a:sym typeface="Arial"/>
              </a:rPr>
              <a:t>-</a:t>
            </a:r>
            <a:r>
              <a:rPr b="0" lang="pt-PT" sz="3200">
                <a:solidFill>
                  <a:srgbClr val="000000"/>
                </a:solidFill>
                <a:latin typeface="Arial"/>
                <a:ea typeface="Arial"/>
                <a:cs typeface="Arial"/>
                <a:sym typeface="Arial"/>
              </a:rPr>
              <a:t>Includes around </a:t>
            </a:r>
            <a:r>
              <a:rPr lang="pt-PT" sz="3200">
                <a:solidFill>
                  <a:srgbClr val="000000"/>
                </a:solidFill>
                <a:latin typeface="Arial"/>
                <a:ea typeface="Arial"/>
                <a:cs typeface="Arial"/>
                <a:sym typeface="Arial"/>
              </a:rPr>
              <a:t>2-3 hours of teaching and learning content</a:t>
            </a:r>
            <a:endParaRPr sz="3200">
              <a:solidFill>
                <a:srgbClr val="000000"/>
              </a:solidFill>
              <a:latin typeface="Arial"/>
              <a:ea typeface="Arial"/>
              <a:cs typeface="Arial"/>
              <a:sym typeface="Arial"/>
            </a:endParaRPr>
          </a:p>
          <a:p>
            <a:pPr indent="0" lvl="0" marL="0" rtl="0" algn="l">
              <a:lnSpc>
                <a:spcPct val="90000"/>
              </a:lnSpc>
              <a:spcBef>
                <a:spcPts val="1000"/>
              </a:spcBef>
              <a:spcAft>
                <a:spcPts val="0"/>
              </a:spcAft>
              <a:buSzPts val="3500"/>
              <a:buNone/>
            </a:pPr>
            <a:r>
              <a:t/>
            </a:r>
            <a:endParaRPr sz="3200">
              <a:solidFill>
                <a:srgbClr val="000000"/>
              </a:solidFill>
            </a:endParaRPr>
          </a:p>
          <a:p>
            <a:pPr indent="0" lvl="0" marL="0" rtl="0" algn="l">
              <a:lnSpc>
                <a:spcPct val="90000"/>
              </a:lnSpc>
              <a:spcBef>
                <a:spcPts val="1000"/>
              </a:spcBef>
              <a:spcAft>
                <a:spcPts val="0"/>
              </a:spcAft>
              <a:buSzPts val="3500"/>
              <a:buNone/>
            </a:pPr>
            <a:r>
              <a:rPr lang="pt-PT" sz="3200">
                <a:solidFill>
                  <a:srgbClr val="000000"/>
                </a:solidFill>
              </a:rPr>
              <a:t>- </a:t>
            </a:r>
            <a:r>
              <a:rPr b="0" lang="pt-PT" sz="3200">
                <a:solidFill>
                  <a:srgbClr val="000000"/>
                </a:solidFill>
              </a:rPr>
              <a:t>Is being </a:t>
            </a:r>
            <a:r>
              <a:rPr lang="pt-PT" sz="3200">
                <a:solidFill>
                  <a:srgbClr val="000000"/>
                </a:solidFill>
              </a:rPr>
              <a:t>recorded</a:t>
            </a:r>
            <a:r>
              <a:rPr b="0" lang="pt-PT" sz="3200">
                <a:solidFill>
                  <a:srgbClr val="000000"/>
                </a:solidFill>
              </a:rPr>
              <a:t> </a:t>
            </a:r>
            <a:endParaRPr b="0" sz="3200">
              <a:solidFill>
                <a:srgbClr val="000000"/>
              </a:solidFill>
            </a:endParaRPr>
          </a:p>
          <a:p>
            <a:pPr indent="-228600" lvl="0" marL="228600" rtl="0" algn="l">
              <a:lnSpc>
                <a:spcPct val="90000"/>
              </a:lnSpc>
              <a:spcBef>
                <a:spcPts val="1000"/>
              </a:spcBef>
              <a:spcAft>
                <a:spcPts val="0"/>
              </a:spcAft>
              <a:buSzPts val="2800"/>
              <a:buNone/>
            </a:pPr>
            <a:r>
              <a:t/>
            </a:r>
            <a:endParaRPr b="0" sz="2800"/>
          </a:p>
        </p:txBody>
      </p:sp>
      <p:sp>
        <p:nvSpPr>
          <p:cNvPr id="132" name="Google Shape;132;g2fb248b3815_0_0"/>
          <p:cNvSpPr txBox="1"/>
          <p:nvPr>
            <p:ph idx="2" type="body"/>
          </p:nvPr>
        </p:nvSpPr>
        <p:spPr>
          <a:xfrm>
            <a:off x="713465" y="316021"/>
            <a:ext cx="10194300" cy="654300"/>
          </a:xfrm>
          <a:prstGeom prst="rect">
            <a:avLst/>
          </a:prstGeom>
          <a:noFill/>
          <a:ln>
            <a:noFill/>
          </a:ln>
        </p:spPr>
        <p:txBody>
          <a:bodyPr anchorCtr="0" anchor="t" bIns="45700" lIns="91425" spcFirstLastPara="1" rIns="91425" wrap="square" tIns="45700">
            <a:normAutofit lnSpcReduction="20000"/>
          </a:bodyPr>
          <a:lstStyle/>
          <a:p>
            <a:pPr indent="0" lvl="0" marL="0" rtl="0" algn="l">
              <a:lnSpc>
                <a:spcPct val="90000"/>
              </a:lnSpc>
              <a:spcBef>
                <a:spcPts val="0"/>
              </a:spcBef>
              <a:spcAft>
                <a:spcPts val="0"/>
              </a:spcAft>
              <a:buClr>
                <a:srgbClr val="6D1FF4"/>
              </a:buClr>
              <a:buSzPts val="4800"/>
              <a:buNone/>
            </a:pPr>
            <a:r>
              <a:rPr lang="pt-PT" sz="4800">
                <a:latin typeface="Arial"/>
                <a:ea typeface="Arial"/>
                <a:cs typeface="Arial"/>
                <a:sym typeface="Arial"/>
              </a:rPr>
              <a:t>About these sessions</a:t>
            </a:r>
            <a:endParaRPr sz="4800"/>
          </a:p>
        </p:txBody>
      </p:sp>
      <p:sp>
        <p:nvSpPr>
          <p:cNvPr id="133" name="Google Shape;133;g2fb248b3815_0_0"/>
          <p:cNvSpPr txBox="1"/>
          <p:nvPr/>
        </p:nvSpPr>
        <p:spPr>
          <a:xfrm>
            <a:off x="234856" y="1243527"/>
            <a:ext cx="5220600" cy="985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Arial"/>
              <a:buNone/>
            </a:pPr>
            <a:r>
              <a:rPr b="0" i="0" lang="pt-PT" sz="4000" u="none" cap="none" strike="noStrike">
                <a:solidFill>
                  <a:schemeClr val="dk1"/>
                </a:solidFill>
                <a:latin typeface="Arial"/>
                <a:ea typeface="Arial"/>
                <a:cs typeface="Arial"/>
                <a:sym typeface="Arial"/>
              </a:rPr>
              <a:t>Each Session: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4" name="Google Shape;134;g2fb248b3815_0_0"/>
          <p:cNvSpPr txBox="1"/>
          <p:nvPr/>
        </p:nvSpPr>
        <p:spPr>
          <a:xfrm>
            <a:off x="7957887" y="6323597"/>
            <a:ext cx="5144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Photo by </a:t>
            </a:r>
            <a:r>
              <a:rPr b="0" i="0" lang="pt-PT" sz="1200" u="sng" cap="none" strike="noStrike">
                <a:solidFill>
                  <a:schemeClr val="dk1"/>
                </a:solidFill>
                <a:latin typeface="Arial"/>
                <a:ea typeface="Arial"/>
                <a:cs typeface="Arial"/>
                <a:sym typeface="Arial"/>
                <a:hlinkClick r:id="rId3">
                  <a:extLst>
                    <a:ext uri="{A12FA001-AC4F-418D-AE19-62706E023703}">
                      <ahyp:hlinkClr val="tx"/>
                    </a:ext>
                  </a:extLst>
                </a:hlinkClick>
              </a:rPr>
              <a:t>Jon Tyson</a:t>
            </a:r>
            <a:r>
              <a:rPr b="0" i="0" lang="pt-PT" sz="1200" u="none" cap="none" strike="noStrike">
                <a:solidFill>
                  <a:schemeClr val="dk1"/>
                </a:solidFill>
                <a:latin typeface="Arial"/>
                <a:ea typeface="Arial"/>
                <a:cs typeface="Arial"/>
                <a:sym typeface="Arial"/>
              </a:rPr>
              <a:t> on </a:t>
            </a:r>
            <a:r>
              <a:rPr b="0" i="0" lang="pt-PT" sz="1200" u="sng" cap="none" strike="noStrike">
                <a:solidFill>
                  <a:schemeClr val="dk1"/>
                </a:solidFill>
                <a:latin typeface="Arial"/>
                <a:ea typeface="Arial"/>
                <a:cs typeface="Arial"/>
                <a:sym typeface="Arial"/>
                <a:hlinkClick r:id="rId4">
                  <a:extLst>
                    <a:ext uri="{A12FA001-AC4F-418D-AE19-62706E023703}">
                      <ahyp:hlinkClr val="tx"/>
                    </a:ext>
                  </a:extLst>
                </a:hlinkClick>
              </a:rPr>
              <a:t>Unsplash</a:t>
            </a:r>
            <a:endParaRPr b="0" i="0" sz="1200" u="none" cap="none" strike="noStrike">
              <a:solidFill>
                <a:schemeClr val="dk1"/>
              </a:solidFill>
              <a:latin typeface="Arial"/>
              <a:ea typeface="Arial"/>
              <a:cs typeface="Arial"/>
              <a:sym typeface="Arial"/>
            </a:endParaRPr>
          </a:p>
        </p:txBody>
      </p:sp>
      <p:pic>
        <p:nvPicPr>
          <p:cNvPr descr="a person standing in front of a welcome sign" id="135" name="Google Shape;135;g2fb248b3815_0_0"/>
          <p:cNvPicPr preferRelativeResize="0"/>
          <p:nvPr/>
        </p:nvPicPr>
        <p:blipFill rotWithShape="1">
          <a:blip r:embed="rId5">
            <a:alphaModFix/>
          </a:blip>
          <a:srcRect b="0" l="0" r="0" t="0"/>
          <a:stretch/>
        </p:blipFill>
        <p:spPr>
          <a:xfrm>
            <a:off x="5696721" y="1835051"/>
            <a:ext cx="6229570" cy="440246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20"/>
          <p:cNvSpPr txBox="1"/>
          <p:nvPr>
            <p:ph idx="1" type="body"/>
          </p:nvPr>
        </p:nvSpPr>
        <p:spPr>
          <a:xfrm>
            <a:off x="601445" y="1847396"/>
            <a:ext cx="10194328" cy="4485712"/>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SzPts val="2000"/>
              <a:buNone/>
            </a:pPr>
            <a:r>
              <a:rPr b="0" lang="pt-PT" sz="2000">
                <a:solidFill>
                  <a:srgbClr val="000000"/>
                </a:solidFill>
                <a:latin typeface="Arial"/>
                <a:ea typeface="Arial"/>
                <a:cs typeface="Arial"/>
                <a:sym typeface="Arial"/>
              </a:rPr>
              <a:t>Steps for assigning data management responsibilities:</a:t>
            </a:r>
            <a:endParaRPr sz="2000">
              <a:latin typeface="Arial"/>
              <a:ea typeface="Arial"/>
              <a:cs typeface="Arial"/>
              <a:sym typeface="Arial"/>
            </a:endParaRPr>
          </a:p>
          <a:p>
            <a:pPr indent="-228600" lvl="0" marL="228600" rtl="0" algn="l">
              <a:lnSpc>
                <a:spcPct val="90000"/>
              </a:lnSpc>
              <a:spcBef>
                <a:spcPts val="1000"/>
              </a:spcBef>
              <a:spcAft>
                <a:spcPts val="0"/>
              </a:spcAft>
              <a:buSzPts val="2000"/>
              <a:buNone/>
            </a:pPr>
            <a:r>
              <a:t/>
            </a:r>
            <a:endParaRPr b="0" sz="2000">
              <a:solidFill>
                <a:srgbClr val="000000"/>
              </a:solidFill>
              <a:latin typeface="Arial"/>
              <a:ea typeface="Arial"/>
              <a:cs typeface="Arial"/>
              <a:sym typeface="Arial"/>
            </a:endParaRPr>
          </a:p>
          <a:p>
            <a:pPr indent="-228600" lvl="0" marL="228600" rtl="0" algn="l">
              <a:lnSpc>
                <a:spcPct val="90000"/>
              </a:lnSpc>
              <a:spcBef>
                <a:spcPts val="1000"/>
              </a:spcBef>
              <a:spcAft>
                <a:spcPts val="0"/>
              </a:spcAft>
              <a:buSzPts val="2000"/>
              <a:buFont typeface="Arial"/>
              <a:buChar char="•"/>
            </a:pPr>
            <a:r>
              <a:rPr b="0" lang="pt-PT" sz="2000">
                <a:solidFill>
                  <a:srgbClr val="111111"/>
                </a:solidFill>
                <a:latin typeface="Arial"/>
                <a:ea typeface="Arial"/>
                <a:cs typeface="Arial"/>
                <a:sym typeface="Arial"/>
              </a:rPr>
              <a:t>For each task identified </a:t>
            </a:r>
            <a:r>
              <a:rPr lang="pt-PT" sz="2000">
                <a:solidFill>
                  <a:srgbClr val="111111"/>
                </a:solidFill>
                <a:latin typeface="Arial"/>
                <a:ea typeface="Arial"/>
                <a:cs typeface="Arial"/>
                <a:sym typeface="Arial"/>
              </a:rPr>
              <a:t>in your data management plan,</a:t>
            </a:r>
            <a:r>
              <a:rPr b="0" lang="pt-PT" sz="2000">
                <a:solidFill>
                  <a:srgbClr val="111111"/>
                </a:solidFill>
                <a:latin typeface="Arial"/>
                <a:ea typeface="Arial"/>
                <a:cs typeface="Arial"/>
                <a:sym typeface="Arial"/>
              </a:rPr>
              <a:t> </a:t>
            </a:r>
            <a:endParaRPr sz="2000">
              <a:latin typeface="Arial"/>
              <a:ea typeface="Arial"/>
              <a:cs typeface="Arial"/>
              <a:sym typeface="Arial"/>
            </a:endParaRPr>
          </a:p>
          <a:p>
            <a:pPr indent="0" lvl="0" marL="0" rtl="0" algn="l">
              <a:lnSpc>
                <a:spcPct val="90000"/>
              </a:lnSpc>
              <a:spcBef>
                <a:spcPts val="1000"/>
              </a:spcBef>
              <a:spcAft>
                <a:spcPts val="0"/>
              </a:spcAft>
              <a:buSzPts val="2000"/>
              <a:buNone/>
            </a:pPr>
            <a:r>
              <a:rPr b="0" lang="pt-PT" sz="2000">
                <a:solidFill>
                  <a:srgbClr val="111111"/>
                </a:solidFill>
                <a:latin typeface="Arial"/>
                <a:ea typeface="Arial"/>
                <a:cs typeface="Arial"/>
                <a:sym typeface="Arial"/>
              </a:rPr>
              <a:t>identify the skills needed to perform the task</a:t>
            </a:r>
            <a:endParaRPr sz="2000">
              <a:latin typeface="Arial"/>
              <a:ea typeface="Arial"/>
              <a:cs typeface="Arial"/>
              <a:sym typeface="Arial"/>
            </a:endParaRPr>
          </a:p>
          <a:p>
            <a:pPr indent="-228600" lvl="0" marL="228600" rtl="0" algn="l">
              <a:lnSpc>
                <a:spcPct val="90000"/>
              </a:lnSpc>
              <a:spcBef>
                <a:spcPts val="1000"/>
              </a:spcBef>
              <a:spcAft>
                <a:spcPts val="0"/>
              </a:spcAft>
              <a:buSzPts val="2000"/>
              <a:buFont typeface="Arial"/>
              <a:buChar char="•"/>
            </a:pPr>
            <a:r>
              <a:rPr b="0" lang="pt-PT" sz="2000">
                <a:solidFill>
                  <a:srgbClr val="111111"/>
                </a:solidFill>
                <a:latin typeface="Arial"/>
                <a:ea typeface="Arial"/>
                <a:cs typeface="Arial"/>
                <a:sym typeface="Arial"/>
              </a:rPr>
              <a:t>Match skills needed to available staff and identify gaps</a:t>
            </a:r>
            <a:endParaRPr sz="2000">
              <a:latin typeface="Arial"/>
              <a:ea typeface="Arial"/>
              <a:cs typeface="Arial"/>
              <a:sym typeface="Arial"/>
            </a:endParaRPr>
          </a:p>
          <a:p>
            <a:pPr indent="-228600" lvl="0" marL="228600" rtl="0" algn="l">
              <a:lnSpc>
                <a:spcPct val="90000"/>
              </a:lnSpc>
              <a:spcBef>
                <a:spcPts val="1000"/>
              </a:spcBef>
              <a:spcAft>
                <a:spcPts val="0"/>
              </a:spcAft>
              <a:buSzPts val="2000"/>
              <a:buFont typeface="Arial"/>
              <a:buChar char="•"/>
            </a:pPr>
            <a:r>
              <a:rPr b="0" lang="pt-PT" sz="2000">
                <a:solidFill>
                  <a:srgbClr val="111111"/>
                </a:solidFill>
                <a:latin typeface="Arial"/>
                <a:ea typeface="Arial"/>
                <a:cs typeface="Arial"/>
                <a:sym typeface="Arial"/>
              </a:rPr>
              <a:t>Develop training/hiring plan</a:t>
            </a:r>
            <a:endParaRPr sz="2000">
              <a:latin typeface="Arial"/>
              <a:ea typeface="Arial"/>
              <a:cs typeface="Arial"/>
              <a:sym typeface="Arial"/>
            </a:endParaRPr>
          </a:p>
          <a:p>
            <a:pPr indent="-228600" lvl="0" marL="228600" rtl="0" algn="l">
              <a:lnSpc>
                <a:spcPct val="90000"/>
              </a:lnSpc>
              <a:spcBef>
                <a:spcPts val="1000"/>
              </a:spcBef>
              <a:spcAft>
                <a:spcPts val="0"/>
              </a:spcAft>
              <a:buSzPts val="2000"/>
              <a:buFont typeface="Arial"/>
              <a:buChar char="•"/>
            </a:pPr>
            <a:r>
              <a:rPr b="0" lang="pt-PT" sz="2000">
                <a:solidFill>
                  <a:srgbClr val="111111"/>
                </a:solidFill>
                <a:latin typeface="Arial"/>
                <a:ea typeface="Arial"/>
                <a:cs typeface="Arial"/>
                <a:sym typeface="Arial"/>
              </a:rPr>
              <a:t>Develop staffing/training budget and incorporate into project budget</a:t>
            </a:r>
            <a:endParaRPr sz="2000">
              <a:latin typeface="Arial"/>
              <a:ea typeface="Arial"/>
              <a:cs typeface="Arial"/>
              <a:sym typeface="Arial"/>
            </a:endParaRPr>
          </a:p>
          <a:p>
            <a:pPr indent="-228600" lvl="0" marL="228600" rtl="0" algn="l">
              <a:lnSpc>
                <a:spcPct val="90000"/>
              </a:lnSpc>
              <a:spcBef>
                <a:spcPts val="1000"/>
              </a:spcBef>
              <a:spcAft>
                <a:spcPts val="0"/>
              </a:spcAft>
              <a:buSzPts val="2000"/>
              <a:buFont typeface="Arial"/>
              <a:buChar char="•"/>
            </a:pPr>
            <a:r>
              <a:rPr b="0" lang="pt-PT" sz="2000">
                <a:solidFill>
                  <a:srgbClr val="111111"/>
                </a:solidFill>
                <a:latin typeface="Arial"/>
                <a:ea typeface="Arial"/>
                <a:cs typeface="Arial"/>
                <a:sym typeface="Arial"/>
              </a:rPr>
              <a:t>Assign responsible parties and monitor results</a:t>
            </a:r>
            <a:endParaRPr sz="2000">
              <a:latin typeface="Arial"/>
              <a:ea typeface="Arial"/>
              <a:cs typeface="Arial"/>
              <a:sym typeface="Arial"/>
            </a:endParaRPr>
          </a:p>
          <a:p>
            <a:pPr indent="0" lvl="0" marL="0" rtl="0" algn="l">
              <a:lnSpc>
                <a:spcPct val="90000"/>
              </a:lnSpc>
              <a:spcBef>
                <a:spcPts val="1000"/>
              </a:spcBef>
              <a:spcAft>
                <a:spcPts val="0"/>
              </a:spcAft>
              <a:buSzPts val="1600"/>
              <a:buNone/>
            </a:pPr>
            <a:r>
              <a:t/>
            </a:r>
            <a:endParaRPr/>
          </a:p>
        </p:txBody>
      </p:sp>
      <p:sp>
        <p:nvSpPr>
          <p:cNvPr id="273" name="Google Shape;273;p20"/>
          <p:cNvSpPr txBox="1"/>
          <p:nvPr>
            <p:ph idx="2" type="body"/>
          </p:nvPr>
        </p:nvSpPr>
        <p:spPr>
          <a:xfrm>
            <a:off x="751839" y="442107"/>
            <a:ext cx="10194328" cy="65428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200"/>
              <a:buNone/>
            </a:pPr>
            <a:r>
              <a:rPr lang="pt-PT">
                <a:latin typeface="Arial"/>
                <a:ea typeface="Arial"/>
                <a:cs typeface="Arial"/>
                <a:sym typeface="Arial"/>
              </a:rPr>
              <a:t>Assigning responsibilities</a:t>
            </a:r>
            <a:endParaRPr/>
          </a:p>
        </p:txBody>
      </p:sp>
      <p:sp>
        <p:nvSpPr>
          <p:cNvPr id="274" name="Google Shape;274;p20"/>
          <p:cNvSpPr/>
          <p:nvPr/>
        </p:nvSpPr>
        <p:spPr>
          <a:xfrm flipH="1" rot="10800000">
            <a:off x="7047809" y="1504438"/>
            <a:ext cx="3298659" cy="1112921"/>
          </a:xfrm>
          <a:prstGeom prst="curvedUpArrow">
            <a:avLst>
              <a:gd fmla="val 25000" name="adj1"/>
              <a:gd fmla="val 50000" name="adj2"/>
              <a:gd fmla="val 25000" name="adj3"/>
            </a:avLst>
          </a:prstGeom>
          <a:solidFill>
            <a:srgbClr val="6D1FF4"/>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5" name="Google Shape;275;p20"/>
          <p:cNvSpPr txBox="1"/>
          <p:nvPr/>
        </p:nvSpPr>
        <p:spPr>
          <a:xfrm>
            <a:off x="9249275" y="2782303"/>
            <a:ext cx="1980197"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pt-PT" sz="1800" u="none" cap="none" strike="noStrike">
                <a:solidFill>
                  <a:srgbClr val="6D1FF4"/>
                </a:solidFill>
                <a:latin typeface="Calibri"/>
                <a:ea typeface="Calibri"/>
                <a:cs typeface="Calibri"/>
                <a:sym typeface="Calibri"/>
              </a:rPr>
              <a:t>You need a data management plan!</a:t>
            </a:r>
            <a:endParaRPr b="0" i="0" sz="1800" u="none" cap="none" strike="noStrike">
              <a:solidFill>
                <a:srgbClr val="6D1FF4"/>
              </a:solidFill>
              <a:latin typeface="Calibri"/>
              <a:ea typeface="Calibri"/>
              <a:cs typeface="Calibri"/>
              <a:sym typeface="Calibri"/>
            </a:endParaRPr>
          </a:p>
        </p:txBody>
      </p:sp>
      <p:sp>
        <p:nvSpPr>
          <p:cNvPr id="276" name="Google Shape;276;p20"/>
          <p:cNvSpPr txBox="1"/>
          <p:nvPr/>
        </p:nvSpPr>
        <p:spPr>
          <a:xfrm>
            <a:off x="2634009" y="5736302"/>
            <a:ext cx="9054600" cy="738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i="0" lang="pt-PT" sz="1400" u="none" cap="none" strike="noStrike">
                <a:solidFill>
                  <a:schemeClr val="dk1"/>
                </a:solidFill>
              </a:rPr>
              <a:t>Source: </a:t>
            </a:r>
            <a:r>
              <a:rPr i="0" lang="pt-PT" sz="1400" u="none" cap="none" strike="noStrike">
                <a:solidFill>
                  <a:srgbClr val="111111"/>
                </a:solidFill>
              </a:rPr>
              <a:t>Theresa Valentine, DataONE  (May 11, 2011) "Best Practice: Define roles and assign responsibilities for data management". Accessed through the Data Management Skillbuilding Hub at https://dataoneorg.github.io/Education/bestpractices/define-roles-and on Mar 01, 2024</a:t>
            </a:r>
            <a:endParaRPr i="0" sz="1200" u="none" cap="none" strike="noStrike">
              <a:solidFill>
                <a:schemeClr val="dk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1"/>
          <p:cNvSpPr txBox="1"/>
          <p:nvPr>
            <p:ph idx="1" type="body"/>
          </p:nvPr>
        </p:nvSpPr>
        <p:spPr>
          <a:xfrm>
            <a:off x="536179" y="1383303"/>
            <a:ext cx="5562564" cy="448571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900"/>
              <a:buNone/>
            </a:pPr>
            <a:r>
              <a:rPr lang="pt-PT" sz="1900">
                <a:solidFill>
                  <a:srgbClr val="000000"/>
                </a:solidFill>
                <a:latin typeface="Arial"/>
                <a:ea typeface="Arial"/>
                <a:cs typeface="Arial"/>
                <a:sym typeface="Arial"/>
              </a:rPr>
              <a:t>Training</a:t>
            </a:r>
            <a:r>
              <a:rPr b="0" lang="pt-PT" sz="1900">
                <a:solidFill>
                  <a:srgbClr val="000000"/>
                </a:solidFill>
                <a:latin typeface="Arial"/>
                <a:ea typeface="Arial"/>
                <a:cs typeface="Arial"/>
                <a:sym typeface="Arial"/>
              </a:rPr>
              <a:t> is often available on the general principles of RDM, the FAIR Principles, as well as more discipline-specific approaches and tools</a:t>
            </a:r>
            <a:endParaRPr b="0" sz="1900">
              <a:solidFill>
                <a:srgbClr val="000000"/>
              </a:solidFill>
              <a:latin typeface="Arial"/>
              <a:ea typeface="Arial"/>
              <a:cs typeface="Arial"/>
              <a:sym typeface="Arial"/>
            </a:endParaRPr>
          </a:p>
          <a:p>
            <a:pPr indent="0" lvl="0" marL="0" rtl="0" algn="l">
              <a:lnSpc>
                <a:spcPct val="90000"/>
              </a:lnSpc>
              <a:spcBef>
                <a:spcPts val="1000"/>
              </a:spcBef>
              <a:spcAft>
                <a:spcPts val="0"/>
              </a:spcAft>
              <a:buSzPts val="1900"/>
              <a:buNone/>
            </a:pPr>
            <a:r>
              <a:t/>
            </a:r>
            <a:endParaRPr b="0" sz="1900">
              <a:solidFill>
                <a:srgbClr val="000000"/>
              </a:solidFill>
              <a:latin typeface="Arial"/>
              <a:ea typeface="Arial"/>
              <a:cs typeface="Arial"/>
              <a:sym typeface="Arial"/>
            </a:endParaRPr>
          </a:p>
          <a:p>
            <a:pPr indent="0" lvl="0" marL="0" rtl="0" algn="l">
              <a:lnSpc>
                <a:spcPct val="90000"/>
              </a:lnSpc>
              <a:spcBef>
                <a:spcPts val="1000"/>
              </a:spcBef>
              <a:spcAft>
                <a:spcPts val="0"/>
              </a:spcAft>
              <a:buSzPts val="1900"/>
              <a:buNone/>
            </a:pPr>
            <a:r>
              <a:rPr lang="pt-PT" sz="1900">
                <a:solidFill>
                  <a:srgbClr val="000000"/>
                </a:solidFill>
                <a:latin typeface="Arial"/>
                <a:ea typeface="Arial"/>
                <a:cs typeface="Arial"/>
                <a:sym typeface="Arial"/>
              </a:rPr>
              <a:t>Support</a:t>
            </a:r>
            <a:r>
              <a:rPr b="0" lang="pt-PT" sz="1900">
                <a:solidFill>
                  <a:srgbClr val="000000"/>
                </a:solidFill>
                <a:latin typeface="Arial"/>
                <a:ea typeface="Arial"/>
                <a:cs typeface="Arial"/>
                <a:sym typeface="Arial"/>
              </a:rPr>
              <a:t> is often available with planning RDM and creating Data Management Plans </a:t>
            </a:r>
            <a:endParaRPr/>
          </a:p>
          <a:p>
            <a:pPr indent="0" lvl="0" marL="0" rtl="0" algn="l">
              <a:lnSpc>
                <a:spcPct val="90000"/>
              </a:lnSpc>
              <a:spcBef>
                <a:spcPts val="1000"/>
              </a:spcBef>
              <a:spcAft>
                <a:spcPts val="0"/>
              </a:spcAft>
              <a:buSzPts val="1900"/>
              <a:buNone/>
            </a:pPr>
            <a:r>
              <a:t/>
            </a:r>
            <a:endParaRPr b="0" sz="1900">
              <a:solidFill>
                <a:srgbClr val="000000"/>
              </a:solidFill>
              <a:latin typeface="Arial"/>
              <a:ea typeface="Arial"/>
              <a:cs typeface="Arial"/>
              <a:sym typeface="Arial"/>
            </a:endParaRPr>
          </a:p>
          <a:p>
            <a:pPr indent="0" lvl="0" marL="0" rtl="0" algn="l">
              <a:lnSpc>
                <a:spcPct val="90000"/>
              </a:lnSpc>
              <a:spcBef>
                <a:spcPts val="1000"/>
              </a:spcBef>
              <a:spcAft>
                <a:spcPts val="0"/>
              </a:spcAft>
              <a:buSzPts val="1900"/>
              <a:buNone/>
            </a:pPr>
            <a:r>
              <a:rPr b="0" lang="pt-PT" sz="1900">
                <a:solidFill>
                  <a:srgbClr val="000000"/>
                </a:solidFill>
                <a:latin typeface="Arial"/>
                <a:ea typeface="Arial"/>
                <a:cs typeface="Arial"/>
                <a:sym typeface="Arial"/>
              </a:rPr>
              <a:t>Consider the time, skills, and support you may need with </a:t>
            </a:r>
            <a:r>
              <a:rPr lang="pt-PT" sz="1900">
                <a:solidFill>
                  <a:srgbClr val="000000"/>
                </a:solidFill>
                <a:latin typeface="Arial"/>
                <a:ea typeface="Arial"/>
                <a:cs typeface="Arial"/>
                <a:sym typeface="Arial"/>
              </a:rPr>
              <a:t>creating metadata</a:t>
            </a:r>
            <a:r>
              <a:rPr b="0" lang="pt-PT" sz="1900">
                <a:solidFill>
                  <a:srgbClr val="000000"/>
                </a:solidFill>
                <a:latin typeface="Arial"/>
                <a:ea typeface="Arial"/>
                <a:cs typeface="Arial"/>
                <a:sym typeface="Arial"/>
              </a:rPr>
              <a:t> – a time consuming but important process </a:t>
            </a:r>
            <a:endParaRPr/>
          </a:p>
          <a:p>
            <a:pPr indent="0" lvl="0" marL="0" rtl="0" algn="l">
              <a:lnSpc>
                <a:spcPct val="90000"/>
              </a:lnSpc>
              <a:spcBef>
                <a:spcPts val="1000"/>
              </a:spcBef>
              <a:spcAft>
                <a:spcPts val="0"/>
              </a:spcAft>
              <a:buSzPts val="1900"/>
              <a:buNone/>
            </a:pPr>
            <a:r>
              <a:t/>
            </a:r>
            <a:endParaRPr b="0" sz="1900">
              <a:solidFill>
                <a:srgbClr val="000000"/>
              </a:solidFill>
              <a:latin typeface="Arial"/>
              <a:ea typeface="Arial"/>
              <a:cs typeface="Arial"/>
              <a:sym typeface="Arial"/>
            </a:endParaRPr>
          </a:p>
          <a:p>
            <a:pPr indent="0" lvl="0" marL="0" rtl="0" algn="l">
              <a:lnSpc>
                <a:spcPct val="90000"/>
              </a:lnSpc>
              <a:spcBef>
                <a:spcPts val="1000"/>
              </a:spcBef>
              <a:spcAft>
                <a:spcPts val="0"/>
              </a:spcAft>
              <a:buSzPts val="1900"/>
              <a:buNone/>
            </a:pPr>
            <a:r>
              <a:rPr b="0" i="1" lang="pt-PT" sz="1900">
                <a:solidFill>
                  <a:srgbClr val="6D1FF4"/>
                </a:solidFill>
                <a:latin typeface="Arial"/>
                <a:ea typeface="Arial"/>
                <a:cs typeface="Arial"/>
                <a:sym typeface="Arial"/>
              </a:rPr>
              <a:t>--- take advantage of these supports and training </a:t>
            </a:r>
            <a:r>
              <a:rPr i="1" lang="pt-PT" sz="1900">
                <a:solidFill>
                  <a:srgbClr val="6D1FF4"/>
                </a:solidFill>
                <a:latin typeface="Arial"/>
                <a:ea typeface="Arial"/>
                <a:cs typeface="Arial"/>
                <a:sym typeface="Arial"/>
              </a:rPr>
              <a:t>as soon as possible!</a:t>
            </a:r>
            <a:endParaRPr/>
          </a:p>
        </p:txBody>
      </p:sp>
      <p:sp>
        <p:nvSpPr>
          <p:cNvPr id="282" name="Google Shape;282;p21"/>
          <p:cNvSpPr txBox="1"/>
          <p:nvPr>
            <p:ph idx="2" type="body"/>
          </p:nvPr>
        </p:nvSpPr>
        <p:spPr>
          <a:xfrm>
            <a:off x="467957" y="232931"/>
            <a:ext cx="5741858" cy="654285"/>
          </a:xfrm>
          <a:prstGeom prst="rect">
            <a:avLst/>
          </a:prstGeom>
          <a:noFill/>
          <a:ln>
            <a:noFill/>
          </a:ln>
        </p:spPr>
        <p:txBody>
          <a:bodyPr anchorCtr="0" anchor="t" bIns="45700" lIns="91425" spcFirstLastPara="1" rIns="91425" wrap="square" tIns="45700">
            <a:normAutofit fontScale="77500" lnSpcReduction="20000"/>
          </a:bodyPr>
          <a:lstStyle/>
          <a:p>
            <a:pPr indent="0" lvl="0" marL="0" rtl="0" algn="l">
              <a:lnSpc>
                <a:spcPct val="90000"/>
              </a:lnSpc>
              <a:spcBef>
                <a:spcPts val="0"/>
              </a:spcBef>
              <a:spcAft>
                <a:spcPts val="0"/>
              </a:spcAft>
              <a:buClr>
                <a:srgbClr val="6D1FF4"/>
              </a:buClr>
              <a:buSzPct val="100000"/>
              <a:buNone/>
            </a:pPr>
            <a:r>
              <a:rPr lang="pt-PT">
                <a:latin typeface="Arial"/>
                <a:ea typeface="Arial"/>
                <a:cs typeface="Arial"/>
                <a:sym typeface="Arial"/>
              </a:rPr>
              <a:t>Institutional services and support with RDM</a:t>
            </a:r>
            <a:endParaRPr/>
          </a:p>
        </p:txBody>
      </p:sp>
      <p:sp>
        <p:nvSpPr>
          <p:cNvPr id="283" name="Google Shape;283;p21"/>
          <p:cNvSpPr txBox="1"/>
          <p:nvPr/>
        </p:nvSpPr>
        <p:spPr>
          <a:xfrm>
            <a:off x="2585201" y="6099038"/>
            <a:ext cx="3971139"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t-PT" sz="1100" u="none" cap="none" strike="noStrike">
                <a:solidFill>
                  <a:schemeClr val="dk1"/>
                </a:solidFill>
                <a:latin typeface="Arial"/>
                <a:ea typeface="Arial"/>
                <a:cs typeface="Arial"/>
                <a:sym typeface="Arial"/>
              </a:rPr>
              <a:t>Source:  'Data Management Planning', MANTRA, https://mantra.ed.ac.uk/datamanagementplanning/</a:t>
            </a:r>
            <a:endParaRPr b="0" i="0" sz="1400" u="none" cap="none" strike="noStrike">
              <a:solidFill>
                <a:schemeClr val="dk1"/>
              </a:solidFill>
              <a:latin typeface="Calibri"/>
              <a:ea typeface="Calibri"/>
              <a:cs typeface="Calibri"/>
              <a:sym typeface="Calibri"/>
            </a:endParaRPr>
          </a:p>
        </p:txBody>
      </p:sp>
      <p:pic>
        <p:nvPicPr>
          <p:cNvPr descr="shallow focus photography of books" id="284" name="Google Shape;284;p21"/>
          <p:cNvPicPr preferRelativeResize="0"/>
          <p:nvPr/>
        </p:nvPicPr>
        <p:blipFill rotWithShape="1">
          <a:blip r:embed="rId3">
            <a:alphaModFix/>
          </a:blip>
          <a:srcRect b="0" l="0" r="0" t="0"/>
          <a:stretch/>
        </p:blipFill>
        <p:spPr>
          <a:xfrm>
            <a:off x="6554694" y="-703"/>
            <a:ext cx="7576670" cy="6855034"/>
          </a:xfrm>
          <a:prstGeom prst="rect">
            <a:avLst/>
          </a:prstGeom>
          <a:noFill/>
          <a:ln>
            <a:noFill/>
          </a:ln>
        </p:spPr>
      </p:pic>
      <p:sp>
        <p:nvSpPr>
          <p:cNvPr id="285" name="Google Shape;285;p21"/>
          <p:cNvSpPr txBox="1"/>
          <p:nvPr/>
        </p:nvSpPr>
        <p:spPr>
          <a:xfrm>
            <a:off x="2587811" y="6527913"/>
            <a:ext cx="5455023"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t-PT" sz="1100" u="none" cap="none" strike="noStrike">
                <a:solidFill>
                  <a:schemeClr val="dk1"/>
                </a:solidFill>
                <a:latin typeface="Arial"/>
                <a:ea typeface="Arial"/>
                <a:cs typeface="Arial"/>
                <a:sym typeface="Arial"/>
              </a:rPr>
              <a:t>Photo by </a:t>
            </a:r>
            <a:r>
              <a:rPr b="0" i="0" lang="pt-PT" sz="1100" u="sng" cap="none" strike="noStrike">
                <a:solidFill>
                  <a:schemeClr val="dk1"/>
                </a:solidFill>
                <a:latin typeface="Arial"/>
                <a:ea typeface="Arial"/>
                <a:cs typeface="Arial"/>
                <a:sym typeface="Arial"/>
                <a:hlinkClick r:id="rId4">
                  <a:extLst>
                    <a:ext uri="{A12FA001-AC4F-418D-AE19-62706E023703}">
                      <ahyp:hlinkClr val="tx"/>
                    </a:ext>
                  </a:extLst>
                </a:hlinkClick>
              </a:rPr>
              <a:t>Kimberly Farmer</a:t>
            </a:r>
            <a:r>
              <a:rPr b="0" i="0" lang="pt-PT" sz="1100" u="none" cap="none" strike="noStrike">
                <a:solidFill>
                  <a:schemeClr val="dk1"/>
                </a:solidFill>
                <a:latin typeface="Arial"/>
                <a:ea typeface="Arial"/>
                <a:cs typeface="Arial"/>
                <a:sym typeface="Arial"/>
              </a:rPr>
              <a:t> on </a:t>
            </a:r>
            <a:r>
              <a:rPr b="0" i="0" lang="pt-PT" sz="1100" u="sng" cap="none" strike="noStrike">
                <a:solidFill>
                  <a:schemeClr val="dk1"/>
                </a:solidFill>
                <a:latin typeface="Arial"/>
                <a:ea typeface="Arial"/>
                <a:cs typeface="Arial"/>
                <a:sym typeface="Arial"/>
                <a:hlinkClick r:id="rId5">
                  <a:extLst>
                    <a:ext uri="{A12FA001-AC4F-418D-AE19-62706E023703}">
                      <ahyp:hlinkClr val="tx"/>
                    </a:ext>
                  </a:extLst>
                </a:hlinkClick>
              </a:rPr>
              <a:t>Unsplash</a:t>
            </a:r>
            <a:endParaRPr b="0" i="0" sz="1100" u="none" cap="none" strike="noStrik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22"/>
          <p:cNvSpPr txBox="1"/>
          <p:nvPr>
            <p:ph idx="1" type="body"/>
          </p:nvPr>
        </p:nvSpPr>
        <p:spPr>
          <a:xfrm>
            <a:off x="717366" y="1396568"/>
            <a:ext cx="5511984" cy="446546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800"/>
              <a:buNone/>
            </a:pPr>
            <a:r>
              <a:rPr lang="pt-PT" sz="2800">
                <a:solidFill>
                  <a:schemeClr val="dk1"/>
                </a:solidFill>
                <a:latin typeface="Arial"/>
                <a:ea typeface="Arial"/>
                <a:cs typeface="Arial"/>
                <a:sym typeface="Arial"/>
              </a:rPr>
              <a:t>'Few people have all of the skills required to manage and share data throughout its lifecycle, so </a:t>
            </a:r>
            <a:r>
              <a:rPr b="1" lang="pt-PT" sz="2800">
                <a:solidFill>
                  <a:schemeClr val="dk1"/>
                </a:solidFill>
                <a:latin typeface="Arial"/>
                <a:ea typeface="Arial"/>
                <a:cs typeface="Arial"/>
                <a:sym typeface="Arial"/>
              </a:rPr>
              <a:t>seek input from others </a:t>
            </a:r>
            <a:r>
              <a:rPr lang="pt-PT" sz="2800">
                <a:solidFill>
                  <a:schemeClr val="dk1"/>
                </a:solidFill>
                <a:latin typeface="Arial"/>
                <a:ea typeface="Arial"/>
                <a:cs typeface="Arial"/>
                <a:sym typeface="Arial"/>
              </a:rPr>
              <a:t>with relevant expertise and </a:t>
            </a:r>
            <a:r>
              <a:rPr b="1" lang="pt-PT" sz="2800">
                <a:solidFill>
                  <a:schemeClr val="dk1"/>
                </a:solidFill>
                <a:latin typeface="Arial"/>
                <a:ea typeface="Arial"/>
                <a:cs typeface="Arial"/>
                <a:sym typeface="Arial"/>
              </a:rPr>
              <a:t>use tools provided by your community</a:t>
            </a:r>
            <a:r>
              <a:rPr lang="pt-PT" sz="2800">
                <a:solidFill>
                  <a:schemeClr val="dk1"/>
                </a:solidFill>
                <a:latin typeface="Arial"/>
                <a:ea typeface="Arial"/>
                <a:cs typeface="Arial"/>
                <a:sym typeface="Arial"/>
              </a:rPr>
              <a:t>. Don’t go it alone –'</a:t>
            </a:r>
            <a:endParaRPr sz="2400">
              <a:solidFill>
                <a:schemeClr val="dk1"/>
              </a:solidFill>
              <a:latin typeface="Arial"/>
              <a:ea typeface="Arial"/>
              <a:cs typeface="Arial"/>
              <a:sym typeface="Arial"/>
            </a:endParaRPr>
          </a:p>
        </p:txBody>
      </p:sp>
      <p:sp>
        <p:nvSpPr>
          <p:cNvPr id="291" name="Google Shape;291;p22"/>
          <p:cNvSpPr txBox="1"/>
          <p:nvPr>
            <p:ph idx="2" type="body"/>
          </p:nvPr>
        </p:nvSpPr>
        <p:spPr>
          <a:xfrm>
            <a:off x="717366" y="484222"/>
            <a:ext cx="10095635" cy="683192"/>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3600"/>
              <a:buNone/>
            </a:pPr>
            <a:r>
              <a:rPr lang="pt-PT" sz="3600">
                <a:latin typeface="Arial"/>
                <a:ea typeface="Arial"/>
                <a:cs typeface="Arial"/>
                <a:sym typeface="Arial"/>
              </a:rPr>
              <a:t>Don't go it alone!</a:t>
            </a:r>
            <a:endParaRPr sz="3600"/>
          </a:p>
        </p:txBody>
      </p:sp>
      <p:sp>
        <p:nvSpPr>
          <p:cNvPr id="292" name="Google Shape;292;p22"/>
          <p:cNvSpPr txBox="1"/>
          <p:nvPr/>
        </p:nvSpPr>
        <p:spPr>
          <a:xfrm>
            <a:off x="877302" y="4699504"/>
            <a:ext cx="5352048" cy="183127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pt-PT" sz="1400" u="none" cap="none" strike="noStrike">
                <a:solidFill>
                  <a:schemeClr val="dk1"/>
                </a:solidFill>
                <a:latin typeface="Calibri"/>
                <a:ea typeface="Calibri"/>
                <a:cs typeface="Calibri"/>
                <a:sym typeface="Calibri"/>
              </a:rPr>
              <a:t>Source: 'How to develop a Data Management Plan', DCC, </a:t>
            </a:r>
            <a:r>
              <a:rPr b="0" i="0" lang="pt-PT" sz="1400" u="sng" cap="none" strike="noStrike">
                <a:solidFill>
                  <a:schemeClr val="dk1"/>
                </a:solidFill>
                <a:latin typeface="Calibri"/>
                <a:ea typeface="Calibri"/>
                <a:cs typeface="Calibri"/>
                <a:sym typeface="Calibri"/>
                <a:hlinkClick r:id="rId3">
                  <a:extLst>
                    <a:ext uri="{A12FA001-AC4F-418D-AE19-62706E023703}">
                      <ahyp:hlinkClr val="tx"/>
                    </a:ext>
                  </a:extLst>
                </a:hlinkClick>
              </a:rPr>
              <a:t>http://www.dcc.ac.uk/sites/default/files/documents/publications/reports/guides/How%20to%20Develop.pdf</a:t>
            </a:r>
            <a:r>
              <a:rPr b="0" i="0" lang="pt-PT" sz="14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rPr b="0" i="0" lang="pt-PT" sz="1400" u="none" cap="none" strike="noStrike">
                <a:solidFill>
                  <a:schemeClr val="dk1"/>
                </a:solidFill>
                <a:latin typeface="Calibri"/>
                <a:ea typeface="Calibri"/>
                <a:cs typeface="Calibri"/>
                <a:sym typeface="Calibri"/>
              </a:rPr>
              <a:t>Photo by </a:t>
            </a:r>
            <a:r>
              <a:rPr b="0" i="0" lang="pt-PT" sz="1400" u="sng" cap="none" strike="noStrike">
                <a:solidFill>
                  <a:schemeClr val="dk1"/>
                </a:solidFill>
                <a:latin typeface="Calibri"/>
                <a:ea typeface="Calibri"/>
                <a:cs typeface="Calibri"/>
                <a:sym typeface="Calibri"/>
                <a:hlinkClick r:id="rId4">
                  <a:extLst>
                    <a:ext uri="{A12FA001-AC4F-418D-AE19-62706E023703}">
                      <ahyp:hlinkClr val="tx"/>
                    </a:ext>
                  </a:extLst>
                </a:hlinkClick>
              </a:rPr>
              <a:t>Matteo Vistocco</a:t>
            </a:r>
            <a:r>
              <a:rPr b="0" i="0" lang="pt-PT" sz="1400" u="none" cap="none" strike="noStrike">
                <a:solidFill>
                  <a:schemeClr val="dk1"/>
                </a:solidFill>
                <a:latin typeface="Calibri"/>
                <a:ea typeface="Calibri"/>
                <a:cs typeface="Calibri"/>
                <a:sym typeface="Calibri"/>
              </a:rPr>
              <a:t> on </a:t>
            </a:r>
            <a:r>
              <a:rPr b="0" i="0" lang="pt-PT" sz="1400" u="sng" cap="none" strike="noStrike">
                <a:solidFill>
                  <a:schemeClr val="dk1"/>
                </a:solidFill>
                <a:latin typeface="Calibri"/>
                <a:ea typeface="Calibri"/>
                <a:cs typeface="Calibri"/>
                <a:sym typeface="Calibri"/>
                <a:hlinkClick r:id="rId5">
                  <a:extLst>
                    <a:ext uri="{A12FA001-AC4F-418D-AE19-62706E023703}">
                      <ahyp:hlinkClr val="tx"/>
                    </a:ext>
                  </a:extLst>
                </a:hlinkClick>
              </a:rPr>
              <a:t>Unsplash</a:t>
            </a:r>
            <a:r>
              <a:rPr b="0" i="0" lang="pt-PT" sz="1400" u="none" cap="none" strike="noStrike">
                <a:solidFill>
                  <a:schemeClr val="dk1"/>
                </a:solidFill>
                <a:latin typeface="Calibri"/>
                <a:ea typeface="Calibri"/>
                <a:cs typeface="Calibri"/>
                <a:sym typeface="Calibri"/>
              </a:rPr>
              <a:t> </a:t>
            </a:r>
            <a:br>
              <a:rPr b="0" i="0" lang="pt-PT" sz="1300" u="none" cap="none" strike="noStrike">
                <a:solidFill>
                  <a:schemeClr val="dk1"/>
                </a:solidFill>
                <a:latin typeface="Calibri"/>
                <a:ea typeface="Calibri"/>
                <a:cs typeface="Calibri"/>
                <a:sym typeface="Calibri"/>
              </a:rPr>
            </a:br>
            <a:br>
              <a:rPr b="0" i="0" lang="pt-PT" sz="1800" u="none" cap="none" strike="noStrike">
                <a:solidFill>
                  <a:schemeClr val="dk1"/>
                </a:solidFill>
                <a:latin typeface="Calibri"/>
                <a:ea typeface="Calibri"/>
                <a:cs typeface="Calibri"/>
                <a:sym typeface="Calibri"/>
              </a:rPr>
            </a:br>
            <a:br>
              <a:rPr b="0" i="0" lang="pt-PT" sz="1300" u="none" cap="none" strike="noStrike">
                <a:solidFill>
                  <a:schemeClr val="dk1"/>
                </a:solidFill>
                <a:latin typeface="Calibri"/>
                <a:ea typeface="Calibri"/>
                <a:cs typeface="Calibri"/>
                <a:sym typeface="Calibri"/>
              </a:rPr>
            </a:br>
            <a:endParaRPr b="0" i="0" sz="1300" u="none" cap="none" strike="noStrike">
              <a:solidFill>
                <a:schemeClr val="dk1"/>
              </a:solidFill>
              <a:latin typeface="Calibri"/>
              <a:ea typeface="Calibri"/>
              <a:cs typeface="Calibri"/>
              <a:sym typeface="Calibri"/>
            </a:endParaRPr>
          </a:p>
        </p:txBody>
      </p:sp>
      <p:pic>
        <p:nvPicPr>
          <p:cNvPr descr="people riding boat on body of water" id="293" name="Google Shape;293;p22"/>
          <p:cNvPicPr preferRelativeResize="0"/>
          <p:nvPr/>
        </p:nvPicPr>
        <p:blipFill rotWithShape="1">
          <a:blip r:embed="rId6">
            <a:alphaModFix/>
          </a:blip>
          <a:srcRect b="0" l="0" r="0" t="0"/>
          <a:stretch/>
        </p:blipFill>
        <p:spPr>
          <a:xfrm>
            <a:off x="6835141" y="28852"/>
            <a:ext cx="5356860" cy="68580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23"/>
          <p:cNvSpPr txBox="1"/>
          <p:nvPr>
            <p:ph idx="2" type="body"/>
          </p:nvPr>
        </p:nvSpPr>
        <p:spPr>
          <a:xfrm>
            <a:off x="751246" y="677172"/>
            <a:ext cx="4770300" cy="654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4000"/>
              <a:buNone/>
            </a:pPr>
            <a:r>
              <a:rPr lang="pt-PT" sz="4800">
                <a:latin typeface="Arial"/>
                <a:ea typeface="Arial"/>
                <a:cs typeface="Arial"/>
                <a:sym typeface="Arial"/>
              </a:rPr>
              <a:t>Advice and support </a:t>
            </a:r>
            <a:endParaRPr sz="4800"/>
          </a:p>
          <a:p>
            <a:pPr indent="0" lvl="0" marL="0" rtl="0" algn="l">
              <a:lnSpc>
                <a:spcPct val="90000"/>
              </a:lnSpc>
              <a:spcBef>
                <a:spcPts val="1000"/>
              </a:spcBef>
              <a:spcAft>
                <a:spcPts val="0"/>
              </a:spcAft>
              <a:buClr>
                <a:srgbClr val="6D1FF4"/>
              </a:buClr>
              <a:buSzPts val="4000"/>
              <a:buNone/>
            </a:pPr>
            <a:r>
              <a:t/>
            </a:r>
            <a:endParaRPr sz="4800"/>
          </a:p>
          <a:p>
            <a:pPr indent="0" lvl="0" marL="0" rtl="0" algn="l">
              <a:lnSpc>
                <a:spcPct val="90000"/>
              </a:lnSpc>
              <a:spcBef>
                <a:spcPts val="1000"/>
              </a:spcBef>
              <a:spcAft>
                <a:spcPts val="0"/>
              </a:spcAft>
              <a:buClr>
                <a:srgbClr val="6D1FF4"/>
              </a:buClr>
              <a:buSzPts val="4000"/>
              <a:buNone/>
            </a:pPr>
            <a:r>
              <a:rPr lang="pt-PT" sz="4800">
                <a:latin typeface="Arial"/>
                <a:ea typeface="Arial"/>
                <a:cs typeface="Arial"/>
                <a:sym typeface="Arial"/>
              </a:rPr>
              <a:t>--&gt; we will go to the Particify</a:t>
            </a:r>
            <a:endParaRPr sz="4800"/>
          </a:p>
        </p:txBody>
      </p:sp>
      <p:pic>
        <p:nvPicPr>
          <p:cNvPr descr="white markee light" id="299" name="Google Shape;299;p23"/>
          <p:cNvPicPr preferRelativeResize="0"/>
          <p:nvPr/>
        </p:nvPicPr>
        <p:blipFill rotWithShape="1">
          <a:blip r:embed="rId3">
            <a:alphaModFix/>
          </a:blip>
          <a:srcRect b="0" l="0" r="0" t="0"/>
          <a:stretch/>
        </p:blipFill>
        <p:spPr>
          <a:xfrm>
            <a:off x="7005072" y="533400"/>
            <a:ext cx="4741451" cy="4720137"/>
          </a:xfrm>
          <a:prstGeom prst="rect">
            <a:avLst/>
          </a:prstGeom>
          <a:noFill/>
          <a:ln>
            <a:noFill/>
          </a:ln>
        </p:spPr>
      </p:pic>
      <p:sp>
        <p:nvSpPr>
          <p:cNvPr id="300" name="Google Shape;300;p23"/>
          <p:cNvSpPr txBox="1"/>
          <p:nvPr/>
        </p:nvSpPr>
        <p:spPr>
          <a:xfrm>
            <a:off x="7005196" y="5343921"/>
            <a:ext cx="41820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pt-PT" sz="1400" u="none" cap="none" strike="noStrike">
                <a:solidFill>
                  <a:schemeClr val="dk1"/>
                </a:solidFill>
                <a:latin typeface="Arial"/>
                <a:ea typeface="Arial"/>
                <a:cs typeface="Arial"/>
                <a:sym typeface="Arial"/>
              </a:rPr>
              <a:t>Photo by </a:t>
            </a:r>
            <a:r>
              <a:rPr b="0" i="0" lang="pt-PT" sz="1400" u="sng" cap="none" strike="noStrike">
                <a:solidFill>
                  <a:schemeClr val="dk1"/>
                </a:solidFill>
                <a:latin typeface="Arial"/>
                <a:ea typeface="Arial"/>
                <a:cs typeface="Arial"/>
                <a:sym typeface="Arial"/>
                <a:hlinkClick r:id="rId4">
                  <a:extLst>
                    <a:ext uri="{A12FA001-AC4F-418D-AE19-62706E023703}">
                      <ahyp:hlinkClr val="tx"/>
                    </a:ext>
                  </a:extLst>
                </a:hlinkClick>
              </a:rPr>
              <a:t>Jon Tyson</a:t>
            </a:r>
            <a:r>
              <a:rPr b="0" i="0" lang="pt-PT" sz="1400" u="none" cap="none" strike="noStrike">
                <a:solidFill>
                  <a:schemeClr val="dk1"/>
                </a:solidFill>
                <a:latin typeface="Arial"/>
                <a:ea typeface="Arial"/>
                <a:cs typeface="Arial"/>
                <a:sym typeface="Arial"/>
              </a:rPr>
              <a:t> on </a:t>
            </a:r>
            <a:r>
              <a:rPr b="0" i="0" lang="pt-PT" sz="1400" u="sng" cap="none" strike="noStrike">
                <a:solidFill>
                  <a:schemeClr val="dk1"/>
                </a:solidFill>
                <a:latin typeface="Arial"/>
                <a:ea typeface="Arial"/>
                <a:cs typeface="Arial"/>
                <a:sym typeface="Arial"/>
                <a:hlinkClick r:id="rId5">
                  <a:extLst>
                    <a:ext uri="{A12FA001-AC4F-418D-AE19-62706E023703}">
                      <ahyp:hlinkClr val="tx"/>
                    </a:ext>
                  </a:extLst>
                </a:hlinkClick>
              </a:rPr>
              <a:t>Unsplash</a:t>
            </a:r>
            <a:endParaRPr b="0" i="0" sz="1400" u="none" cap="none" strike="noStrike">
              <a:solidFill>
                <a:schemeClr val="dk1"/>
              </a:solidFill>
              <a:latin typeface="Arial"/>
              <a:ea typeface="Arial"/>
              <a:cs typeface="Arial"/>
              <a:sym typeface="Arial"/>
            </a:endParaRPr>
          </a:p>
        </p:txBody>
      </p:sp>
      <p:pic>
        <p:nvPicPr>
          <p:cNvPr descr="Particify · GitHub" id="301" name="Google Shape;301;p23"/>
          <p:cNvPicPr preferRelativeResize="0"/>
          <p:nvPr/>
        </p:nvPicPr>
        <p:blipFill rotWithShape="1">
          <a:blip r:embed="rId6">
            <a:alphaModFix/>
          </a:blip>
          <a:srcRect b="0" l="0" r="0" t="0"/>
          <a:stretch/>
        </p:blipFill>
        <p:spPr>
          <a:xfrm>
            <a:off x="3661833" y="4052241"/>
            <a:ext cx="2667000" cy="2667000"/>
          </a:xfrm>
          <a:prstGeom prst="rect">
            <a:avLst/>
          </a:prstGeom>
          <a:noFill/>
          <a:ln>
            <a:noFill/>
          </a:ln>
        </p:spPr>
      </p:pic>
      <p:sp>
        <p:nvSpPr>
          <p:cNvPr id="302" name="Google Shape;302;p23"/>
          <p:cNvSpPr txBox="1"/>
          <p:nvPr/>
        </p:nvSpPr>
        <p:spPr>
          <a:xfrm>
            <a:off x="839250" y="4540675"/>
            <a:ext cx="2146200" cy="129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pt-PT">
                <a:solidFill>
                  <a:srgbClr val="FF0000"/>
                </a:solidFill>
              </a:rPr>
              <a:t>[Question we used on Particify: Who do you go to for advice and support on data management and data management plans?] </a:t>
            </a:r>
            <a:endParaRPr i="1">
              <a:solidFill>
                <a:srgbClr val="FF0000"/>
              </a:solidFill>
            </a:endParaRPr>
          </a:p>
        </p:txBody>
      </p:sp>
      <p:sp>
        <p:nvSpPr>
          <p:cNvPr id="303" name="Google Shape;303;p23"/>
          <p:cNvSpPr txBox="1"/>
          <p:nvPr/>
        </p:nvSpPr>
        <p:spPr>
          <a:xfrm>
            <a:off x="6492225" y="5935350"/>
            <a:ext cx="5040900" cy="7839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1000"/>
              </a:spcBef>
              <a:spcAft>
                <a:spcPts val="0"/>
              </a:spcAft>
              <a:buNone/>
            </a:pPr>
            <a:r>
              <a:rPr lang="pt-PT" sz="1600">
                <a:solidFill>
                  <a:schemeClr val="dk1"/>
                </a:solidFill>
              </a:rPr>
              <a:t>Why Particify?</a:t>
            </a:r>
            <a:endParaRPr sz="1600">
              <a:solidFill>
                <a:schemeClr val="dk1"/>
              </a:solidFill>
            </a:endParaRPr>
          </a:p>
          <a:p>
            <a:pPr indent="0" lvl="0" marL="0" rtl="0" algn="l">
              <a:lnSpc>
                <a:spcPct val="90000"/>
              </a:lnSpc>
              <a:spcBef>
                <a:spcPts val="1000"/>
              </a:spcBef>
              <a:spcAft>
                <a:spcPts val="0"/>
              </a:spcAft>
              <a:buNone/>
            </a:pPr>
            <a:r>
              <a:rPr lang="pt-PT" sz="900">
                <a:solidFill>
                  <a:schemeClr val="dk1"/>
                </a:solidFill>
              </a:rPr>
              <a:t>T</a:t>
            </a:r>
            <a:r>
              <a:rPr lang="pt-PT" sz="900">
                <a:solidFill>
                  <a:schemeClr val="dk1"/>
                </a:solidFill>
              </a:rPr>
              <a:t>he basic functionality of Particify is free and can be used at any time via their </a:t>
            </a:r>
            <a:r>
              <a:rPr lang="pt-PT" sz="900" u="sng">
                <a:solidFill>
                  <a:schemeClr val="dk1"/>
                </a:solidFill>
                <a:hlinkClick r:id="rId7">
                  <a:extLst>
                    <a:ext uri="{A12FA001-AC4F-418D-AE19-62706E023703}">
                      <ahyp:hlinkClr val="tx"/>
                    </a:ext>
                  </a:extLst>
                </a:hlinkClick>
              </a:rPr>
              <a:t>web service</a:t>
            </a:r>
            <a:r>
              <a:rPr lang="pt-PT" sz="900">
                <a:solidFill>
                  <a:schemeClr val="dk1"/>
                </a:solidFill>
              </a:rPr>
              <a:t>. This is open source software, which they make available on </a:t>
            </a:r>
            <a:r>
              <a:rPr lang="pt-PT" sz="900" u="sng">
                <a:solidFill>
                  <a:schemeClr val="dk1"/>
                </a:solidFill>
                <a:hlinkClick r:id="rId8">
                  <a:extLst>
                    <a:ext uri="{A12FA001-AC4F-418D-AE19-62706E023703}">
                      <ahyp:hlinkClr val="tx"/>
                    </a:ext>
                  </a:extLst>
                </a:hlinkClick>
              </a:rPr>
              <a:t>Gitlab</a:t>
            </a:r>
            <a:r>
              <a:rPr lang="pt-PT" sz="900">
                <a:solidFill>
                  <a:schemeClr val="dk1"/>
                </a:solidFill>
              </a:rPr>
              <a:t> under the respective licenses.</a:t>
            </a:r>
            <a:endParaRPr sz="700">
              <a:solidFill>
                <a:schemeClr val="dk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24"/>
          <p:cNvSpPr txBox="1"/>
          <p:nvPr>
            <p:ph idx="1" type="body"/>
          </p:nvPr>
        </p:nvSpPr>
        <p:spPr>
          <a:xfrm>
            <a:off x="1702591" y="1514227"/>
            <a:ext cx="8170430" cy="236146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None/>
            </a:pPr>
            <a:r>
              <a:rPr lang="pt-PT" sz="4000">
                <a:latin typeface="Arial"/>
                <a:ea typeface="Arial"/>
                <a:cs typeface="Arial"/>
                <a:sym typeface="Arial"/>
              </a:rPr>
              <a:t>Developing a DMP helps to avoid data management nightmares!</a:t>
            </a:r>
            <a:endParaRPr sz="2800">
              <a:latin typeface="Arial"/>
              <a:ea typeface="Arial"/>
              <a:cs typeface="Arial"/>
              <a:sym typeface="Arial"/>
            </a:endParaRPr>
          </a:p>
          <a:p>
            <a:pPr indent="0" lvl="0" marL="0" rtl="0" algn="l">
              <a:lnSpc>
                <a:spcPct val="90000"/>
              </a:lnSpc>
              <a:spcBef>
                <a:spcPts val="1000"/>
              </a:spcBef>
              <a:spcAft>
                <a:spcPts val="0"/>
              </a:spcAft>
              <a:buClr>
                <a:schemeClr val="lt1"/>
              </a:buClr>
              <a:buSzPts val="4000"/>
              <a:buNone/>
            </a:pPr>
            <a:r>
              <a:t/>
            </a:r>
            <a:endParaRPr sz="4000">
              <a:latin typeface="Arial"/>
              <a:ea typeface="Arial"/>
              <a:cs typeface="Arial"/>
              <a:sym typeface="Arial"/>
            </a:endParaRPr>
          </a:p>
          <a:p>
            <a:pPr indent="0" lvl="0" marL="0" rtl="0" algn="l">
              <a:lnSpc>
                <a:spcPct val="90000"/>
              </a:lnSpc>
              <a:spcBef>
                <a:spcPts val="1000"/>
              </a:spcBef>
              <a:spcAft>
                <a:spcPts val="0"/>
              </a:spcAft>
              <a:buClr>
                <a:schemeClr val="lt1"/>
              </a:buClr>
              <a:buSzPts val="2200"/>
              <a:buNone/>
            </a:pPr>
            <a:r>
              <a:rPr lang="pt-PT" sz="2200">
                <a:latin typeface="Arial"/>
                <a:ea typeface="Arial"/>
                <a:cs typeface="Arial"/>
                <a:sym typeface="Arial"/>
              </a:rPr>
              <a:t>Coming next: 'what is a DMP and how to create one...'</a:t>
            </a:r>
            <a:endParaRPr/>
          </a:p>
        </p:txBody>
      </p:sp>
      <p:sp>
        <p:nvSpPr>
          <p:cNvPr id="309" name="Google Shape;309;p24"/>
          <p:cNvSpPr txBox="1"/>
          <p:nvPr>
            <p:ph idx="2" type="body"/>
          </p:nvPr>
        </p:nvSpPr>
        <p:spPr>
          <a:xfrm>
            <a:off x="2420135" y="5164621"/>
            <a:ext cx="8551430" cy="65577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1200"/>
              <a:buNone/>
            </a:pPr>
            <a:r>
              <a:rPr lang="pt-PT" sz="1200">
                <a:solidFill>
                  <a:schemeClr val="lt1"/>
                </a:solidFill>
                <a:latin typeface="Arial"/>
                <a:ea typeface="Arial"/>
                <a:cs typeface="Arial"/>
                <a:sym typeface="Arial"/>
              </a:rPr>
              <a:t>Source: 'FOSTER - Managing and Sharing Research Data (v2), </a:t>
            </a:r>
            <a:r>
              <a:rPr b="0" lang="pt-PT" sz="1200" u="sng">
                <a:solidFill>
                  <a:schemeClr val="lt1"/>
                </a:solidFill>
                <a:latin typeface="Arial"/>
                <a:ea typeface="Arial"/>
                <a:cs typeface="Arial"/>
                <a:sym typeface="Arial"/>
                <a:hlinkClick r:id="rId3">
                  <a:extLst>
                    <a:ext uri="{A12FA001-AC4F-418D-AE19-62706E023703}">
                      <ahyp:hlinkClr val="tx"/>
                    </a:ext>
                  </a:extLst>
                </a:hlinkClick>
              </a:rPr>
              <a:t>https://openplato.eu/blocks/catalog/detail.php?id=60</a:t>
            </a:r>
            <a:r>
              <a:rPr b="0" lang="pt-PT" sz="1200">
                <a:solidFill>
                  <a:schemeClr val="lt1"/>
                </a:solidFill>
                <a:latin typeface="Arial"/>
                <a:ea typeface="Arial"/>
                <a:cs typeface="Arial"/>
                <a:sym typeface="Arial"/>
              </a:rPr>
              <a:t> </a:t>
            </a:r>
            <a:endParaRPr b="0" sz="1200">
              <a:solidFill>
                <a:schemeClr val="lt1"/>
              </a:solidFill>
            </a:endParaRPr>
          </a:p>
          <a:p>
            <a:pPr indent="0" lvl="0" marL="0" rtl="0" algn="l">
              <a:lnSpc>
                <a:spcPct val="90000"/>
              </a:lnSpc>
              <a:spcBef>
                <a:spcPts val="1000"/>
              </a:spcBef>
              <a:spcAft>
                <a:spcPts val="0"/>
              </a:spcAft>
              <a:buClr>
                <a:srgbClr val="44CE92"/>
              </a:buClr>
              <a:buSzPts val="2000"/>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25"/>
          <p:cNvSpPr txBox="1"/>
          <p:nvPr>
            <p:ph idx="1" type="body"/>
          </p:nvPr>
        </p:nvSpPr>
        <p:spPr>
          <a:xfrm>
            <a:off x="4237793" y="6048732"/>
            <a:ext cx="10384828" cy="36489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600"/>
              <a:buNone/>
            </a:pPr>
            <a:r>
              <a:rPr b="0" lang="pt-PT" u="sng">
                <a:solidFill>
                  <a:schemeClr val="dk1"/>
                </a:solidFill>
                <a:latin typeface="Arial"/>
                <a:ea typeface="Arial"/>
                <a:cs typeface="Arial"/>
                <a:sym typeface="Arial"/>
                <a:hlinkClick r:id="rId3">
                  <a:extLst>
                    <a:ext uri="{A12FA001-AC4F-418D-AE19-62706E023703}">
                      <ahyp:hlinkClr val="tx"/>
                    </a:ext>
                  </a:extLst>
                </a:hlinkClick>
              </a:rPr>
              <a:t>https://www.youtube.com/watch?v=N2zK3sAtr-4</a:t>
            </a:r>
            <a:r>
              <a:rPr b="0" lang="pt-PT">
                <a:solidFill>
                  <a:schemeClr val="dk1"/>
                </a:solidFill>
                <a:latin typeface="Arial"/>
                <a:ea typeface="Arial"/>
                <a:cs typeface="Arial"/>
                <a:sym typeface="Arial"/>
              </a:rPr>
              <a:t> </a:t>
            </a:r>
            <a:endParaRPr>
              <a:solidFill>
                <a:schemeClr val="dk1"/>
              </a:solidFill>
              <a:latin typeface="Arial"/>
              <a:ea typeface="Arial"/>
              <a:cs typeface="Arial"/>
              <a:sym typeface="Arial"/>
            </a:endParaRPr>
          </a:p>
        </p:txBody>
      </p:sp>
      <p:sp>
        <p:nvSpPr>
          <p:cNvPr id="315" name="Google Shape;315;p25"/>
          <p:cNvSpPr txBox="1"/>
          <p:nvPr>
            <p:ph idx="2" type="body"/>
          </p:nvPr>
        </p:nvSpPr>
        <p:spPr>
          <a:xfrm>
            <a:off x="525779" y="465804"/>
            <a:ext cx="10077487" cy="65428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200"/>
              <a:buNone/>
            </a:pPr>
            <a:r>
              <a:rPr lang="pt-PT">
                <a:latin typeface="Arial"/>
                <a:ea typeface="Arial"/>
                <a:cs typeface="Arial"/>
                <a:sym typeface="Arial"/>
              </a:rPr>
              <a:t>A video to watch in your own time...</a:t>
            </a:r>
            <a:endParaRPr/>
          </a:p>
        </p:txBody>
      </p:sp>
      <p:pic>
        <p:nvPicPr>
          <p:cNvPr descr="A cartoon bear and panda&#10;&#10;Description automatically generated" id="316" name="Google Shape;316;p25"/>
          <p:cNvPicPr preferRelativeResize="0"/>
          <p:nvPr/>
        </p:nvPicPr>
        <p:blipFill rotWithShape="1">
          <a:blip r:embed="rId4">
            <a:alphaModFix/>
          </a:blip>
          <a:srcRect b="0" l="0" r="0" t="0"/>
          <a:stretch/>
        </p:blipFill>
        <p:spPr>
          <a:xfrm>
            <a:off x="4062784" y="1950664"/>
            <a:ext cx="6635683" cy="4098068"/>
          </a:xfrm>
          <a:prstGeom prst="rect">
            <a:avLst/>
          </a:prstGeom>
          <a:noFill/>
          <a:ln>
            <a:noFill/>
          </a:ln>
        </p:spPr>
      </p:pic>
      <p:sp>
        <p:nvSpPr>
          <p:cNvPr id="317" name="Google Shape;317;p25"/>
          <p:cNvSpPr txBox="1"/>
          <p:nvPr/>
        </p:nvSpPr>
        <p:spPr>
          <a:xfrm>
            <a:off x="605789" y="2274838"/>
            <a:ext cx="2994661" cy="230832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pt-PT" sz="1800" u="none" cap="none" strike="noStrike">
                <a:solidFill>
                  <a:schemeClr val="dk1"/>
                </a:solidFill>
                <a:latin typeface="Arial"/>
                <a:ea typeface="Arial"/>
                <a:cs typeface="Arial"/>
                <a:sym typeface="Arial"/>
              </a:rPr>
              <a:t>'Data Sharing and Management Snafu’</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pt-PT" sz="1800" u="none" cap="none" strike="noStrike">
                <a:solidFill>
                  <a:schemeClr val="dk1"/>
                </a:solidFill>
                <a:latin typeface="Arial"/>
                <a:ea typeface="Arial"/>
                <a:cs typeface="Arial"/>
                <a:sym typeface="Arial"/>
              </a:rPr>
              <a:t>Educational video from 2012 that </a:t>
            </a:r>
            <a:r>
              <a:rPr b="0" i="0" lang="pt-PT" sz="1800" u="none" cap="none" strike="noStrike">
                <a:solidFill>
                  <a:srgbClr val="0F0F0F"/>
                </a:solidFill>
                <a:latin typeface="Arial"/>
                <a:ea typeface="Arial"/>
                <a:cs typeface="Arial"/>
                <a:sym typeface="Arial"/>
              </a:rPr>
              <a:t>illustrates the value of open data and data standards,</a:t>
            </a:r>
            <a:r>
              <a:rPr b="0" i="0" lang="pt-PT" sz="1800" u="none" cap="none" strike="noStrike">
                <a:solidFill>
                  <a:schemeClr val="dk1"/>
                </a:solidFill>
                <a:latin typeface="Arial"/>
                <a:ea typeface="Arial"/>
                <a:cs typeface="Arial"/>
                <a:sym typeface="Arial"/>
              </a:rPr>
              <a:t> that stands the test of time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26"/>
          <p:cNvSpPr txBox="1"/>
          <p:nvPr>
            <p:ph type="title"/>
          </p:nvPr>
        </p:nvSpPr>
        <p:spPr>
          <a:xfrm>
            <a:off x="1096245" y="2408433"/>
            <a:ext cx="7311626" cy="2037711"/>
          </a:xfrm>
          <a:prstGeom prst="rect">
            <a:avLst/>
          </a:prstGeom>
          <a:noFill/>
          <a:ln>
            <a:noFill/>
          </a:ln>
        </p:spPr>
        <p:txBody>
          <a:bodyPr anchorCtr="0" anchor="ctr" bIns="0" lIns="0" spcFirstLastPara="1" rIns="0" wrap="square" tIns="0">
            <a:normAutofit fontScale="90000"/>
          </a:bodyPr>
          <a:lstStyle/>
          <a:p>
            <a:pPr indent="0" lvl="0" marL="0" rtl="0" algn="l">
              <a:lnSpc>
                <a:spcPct val="90000"/>
              </a:lnSpc>
              <a:spcBef>
                <a:spcPts val="0"/>
              </a:spcBef>
              <a:spcAft>
                <a:spcPts val="0"/>
              </a:spcAft>
              <a:buClr>
                <a:srgbClr val="44CE92"/>
              </a:buClr>
              <a:buSzPct val="149382"/>
              <a:buFont typeface="Arial"/>
              <a:buNone/>
            </a:pPr>
            <a:br>
              <a:rPr b="0" lang="pt-PT">
                <a:latin typeface="Arial"/>
                <a:ea typeface="Arial"/>
                <a:cs typeface="Arial"/>
                <a:sym typeface="Arial"/>
              </a:rPr>
            </a:br>
            <a:r>
              <a:rPr b="0" lang="pt-PT" sz="3600">
                <a:solidFill>
                  <a:schemeClr val="lt1"/>
                </a:solidFill>
                <a:latin typeface="Arial"/>
                <a:ea typeface="Arial"/>
                <a:cs typeface="Arial"/>
                <a:sym typeface="Arial"/>
              </a:rPr>
              <a:t>What is a DMP and </a:t>
            </a:r>
            <a:br>
              <a:rPr b="0" lang="pt-PT" sz="3600">
                <a:latin typeface="Arial"/>
                <a:ea typeface="Arial"/>
                <a:cs typeface="Arial"/>
                <a:sym typeface="Arial"/>
              </a:rPr>
            </a:br>
            <a:r>
              <a:rPr b="0" lang="pt-PT" sz="3600">
                <a:solidFill>
                  <a:schemeClr val="lt1"/>
                </a:solidFill>
                <a:latin typeface="Arial"/>
                <a:ea typeface="Arial"/>
                <a:cs typeface="Arial"/>
                <a:sym typeface="Arial"/>
              </a:rPr>
              <a:t>how and when do you create one? </a:t>
            </a:r>
            <a:endParaRPr b="0" sz="3600">
              <a:solidFill>
                <a:schemeClr val="lt1"/>
              </a:solidFill>
              <a:latin typeface="Arial"/>
              <a:ea typeface="Arial"/>
              <a:cs typeface="Arial"/>
              <a:sym typeface="Arial"/>
            </a:endParaRPr>
          </a:p>
          <a:p>
            <a:pPr indent="0" lvl="0" marL="0" rtl="0" algn="l">
              <a:lnSpc>
                <a:spcPct val="90000"/>
              </a:lnSpc>
              <a:spcBef>
                <a:spcPts val="0"/>
              </a:spcBef>
              <a:spcAft>
                <a:spcPts val="0"/>
              </a:spcAft>
              <a:buClr>
                <a:srgbClr val="44CE92"/>
              </a:buClr>
              <a:buSzPct val="100000"/>
              <a:buFont typeface="Arial"/>
              <a:buNone/>
            </a:pPr>
            <a:br>
              <a:rPr b="0" lang="pt-PT" sz="3100">
                <a:latin typeface="Arial"/>
                <a:ea typeface="Arial"/>
                <a:cs typeface="Arial"/>
                <a:sym typeface="Arial"/>
              </a:rPr>
            </a:br>
            <a:r>
              <a:rPr b="0" lang="pt-PT" sz="1800">
                <a:solidFill>
                  <a:schemeClr val="lt1"/>
                </a:solidFill>
                <a:latin typeface="Arial"/>
                <a:ea typeface="Arial"/>
                <a:cs typeface="Arial"/>
                <a:sym typeface="Arial"/>
              </a:rPr>
              <a:t>Part of: Session 2:</a:t>
            </a:r>
            <a:r>
              <a:rPr lang="pt-PT" sz="1800">
                <a:solidFill>
                  <a:schemeClr val="lt1"/>
                </a:solidFill>
                <a:latin typeface="Arial"/>
                <a:ea typeface="Arial"/>
                <a:cs typeface="Arial"/>
                <a:sym typeface="Arial"/>
              </a:rPr>
              <a:t> </a:t>
            </a:r>
            <a:r>
              <a:rPr b="0" lang="pt-PT" sz="1800">
                <a:solidFill>
                  <a:schemeClr val="lt1"/>
                </a:solidFill>
                <a:latin typeface="Arial"/>
                <a:ea typeface="Arial"/>
                <a:cs typeface="Arial"/>
                <a:sym typeface="Arial"/>
              </a:rPr>
              <a:t>Planning for FAIR: Introduction to RDM and DMPs (Beginner Level)</a:t>
            </a:r>
            <a:br>
              <a:rPr b="0" lang="pt-PT" sz="1800"/>
            </a:br>
            <a:endParaRPr/>
          </a:p>
        </p:txBody>
      </p:sp>
      <p:sp>
        <p:nvSpPr>
          <p:cNvPr id="323" name="Google Shape;323;p26"/>
          <p:cNvSpPr txBox="1"/>
          <p:nvPr>
            <p:ph idx="2" type="body"/>
          </p:nvPr>
        </p:nvSpPr>
        <p:spPr>
          <a:xfrm>
            <a:off x="985957" y="5177735"/>
            <a:ext cx="6950679" cy="43295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1800"/>
              <a:buNone/>
            </a:pPr>
            <a:r>
              <a:rPr lang="pt-PT">
                <a:latin typeface="Arial"/>
                <a:ea typeface="Arial"/>
                <a:cs typeface="Arial"/>
                <a:sym typeface="Arial"/>
              </a:rPr>
              <a:t>PATTERN</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27"/>
          <p:cNvSpPr txBox="1"/>
          <p:nvPr>
            <p:ph type="title"/>
          </p:nvPr>
        </p:nvSpPr>
        <p:spPr>
          <a:xfrm>
            <a:off x="2099899" y="1220668"/>
            <a:ext cx="6728886" cy="1777512"/>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44CE92"/>
              </a:buClr>
              <a:buSzPts val="4800"/>
              <a:buFont typeface="Arial"/>
              <a:buNone/>
            </a:pPr>
            <a:r>
              <a:rPr lang="pt-PT">
                <a:latin typeface="Arial"/>
                <a:ea typeface="Arial"/>
                <a:cs typeface="Arial"/>
                <a:sym typeface="Arial"/>
              </a:rPr>
              <a:t>Session 2 - topics</a:t>
            </a:r>
            <a:endParaRPr/>
          </a:p>
        </p:txBody>
      </p:sp>
      <p:sp>
        <p:nvSpPr>
          <p:cNvPr id="329" name="Google Shape;329;p27"/>
          <p:cNvSpPr txBox="1"/>
          <p:nvPr/>
        </p:nvSpPr>
        <p:spPr>
          <a:xfrm>
            <a:off x="1291408" y="2442775"/>
            <a:ext cx="9609184" cy="267765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 Why RDM and who should do what?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 What is a DMP and how do you create one?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 The research data lifecycle and when to create a DMP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 Funder requirements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 Content of a good DMP </a:t>
            </a:r>
            <a:endParaRPr b="0" i="0" sz="1400" u="none" cap="none" strike="noStrike">
              <a:solidFill>
                <a:srgbClr val="000000"/>
              </a:solidFill>
              <a:latin typeface="Arial"/>
              <a:ea typeface="Arial"/>
              <a:cs typeface="Arial"/>
              <a:sym typeface="Arial"/>
            </a:endParaRPr>
          </a:p>
          <a:p>
            <a:pPr indent="-50800" lvl="0" marL="228600" marR="0" rtl="0" algn="l">
              <a:lnSpc>
                <a:spcPct val="100000"/>
              </a:lnSpc>
              <a:spcBef>
                <a:spcPts val="0"/>
              </a:spcBef>
              <a:spcAft>
                <a:spcPts val="0"/>
              </a:spcAft>
              <a:buClr>
                <a:schemeClr val="dk1"/>
              </a:buClr>
              <a:buSzPts val="2800"/>
              <a:buFont typeface="Calibri"/>
              <a:buNone/>
            </a:pPr>
            <a:r>
              <a:t/>
            </a:r>
            <a:endParaRPr b="0" i="0" sz="2800" u="none" cap="none" strike="noStrike">
              <a:solidFill>
                <a:schemeClr val="lt1"/>
              </a:solidFill>
              <a:latin typeface="Arial"/>
              <a:ea typeface="Arial"/>
              <a:cs typeface="Arial"/>
              <a:sym typeface="Arial"/>
            </a:endParaRPr>
          </a:p>
        </p:txBody>
      </p:sp>
      <p:sp>
        <p:nvSpPr>
          <p:cNvPr id="330" name="Google Shape;330;p27"/>
          <p:cNvSpPr/>
          <p:nvPr/>
        </p:nvSpPr>
        <p:spPr>
          <a:xfrm>
            <a:off x="8674906" y="2997208"/>
            <a:ext cx="902970" cy="274320"/>
          </a:xfrm>
          <a:prstGeom prst="leftArrow">
            <a:avLst>
              <a:gd fmla="val 50000" name="adj1"/>
              <a:gd fmla="val 50000" name="adj2"/>
            </a:avLst>
          </a:prstGeom>
          <a:solidFill>
            <a:srgbClr val="44CE92"/>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1" name="Google Shape;331;p27"/>
          <p:cNvSpPr/>
          <p:nvPr/>
        </p:nvSpPr>
        <p:spPr>
          <a:xfrm>
            <a:off x="10250329" y="3427294"/>
            <a:ext cx="902970" cy="274320"/>
          </a:xfrm>
          <a:prstGeom prst="leftArrow">
            <a:avLst>
              <a:gd fmla="val 50000" name="adj1"/>
              <a:gd fmla="val 50000" name="adj2"/>
            </a:avLst>
          </a:prstGeom>
          <a:solidFill>
            <a:srgbClr val="44CE92"/>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28"/>
          <p:cNvSpPr txBox="1"/>
          <p:nvPr>
            <p:ph type="title"/>
          </p:nvPr>
        </p:nvSpPr>
        <p:spPr>
          <a:xfrm>
            <a:off x="1047526" y="2049410"/>
            <a:ext cx="10096666" cy="1381351"/>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5400"/>
              <a:buFont typeface="Arial"/>
              <a:buNone/>
            </a:pPr>
            <a:r>
              <a:rPr b="0" lang="pt-PT">
                <a:latin typeface="Arial"/>
                <a:ea typeface="Arial"/>
                <a:cs typeface="Arial"/>
                <a:sym typeface="Arial"/>
              </a:rPr>
              <a:t>'A goal without a </a:t>
            </a:r>
            <a:endParaRPr/>
          </a:p>
          <a:p>
            <a:pPr indent="0" lvl="0" marL="0" rtl="0" algn="ctr">
              <a:lnSpc>
                <a:spcPct val="90000"/>
              </a:lnSpc>
              <a:spcBef>
                <a:spcPts val="0"/>
              </a:spcBef>
              <a:spcAft>
                <a:spcPts val="0"/>
              </a:spcAft>
              <a:buClr>
                <a:schemeClr val="lt1"/>
              </a:buClr>
              <a:buSzPts val="5400"/>
              <a:buFont typeface="Arial"/>
              <a:buNone/>
            </a:pPr>
            <a:r>
              <a:rPr b="0" lang="pt-PT">
                <a:latin typeface="Arial"/>
                <a:ea typeface="Arial"/>
                <a:cs typeface="Arial"/>
                <a:sym typeface="Arial"/>
              </a:rPr>
              <a:t>plan is just a wish'</a:t>
            </a:r>
            <a:br>
              <a:rPr b="0" lang="pt-PT" sz="4000">
                <a:latin typeface="Arial"/>
                <a:ea typeface="Arial"/>
                <a:cs typeface="Arial"/>
                <a:sym typeface="Arial"/>
              </a:rPr>
            </a:br>
            <a:endParaRPr sz="4000"/>
          </a:p>
          <a:p>
            <a:pPr indent="0" lvl="0" marL="0" rtl="0" algn="ctr">
              <a:lnSpc>
                <a:spcPct val="90000"/>
              </a:lnSpc>
              <a:spcBef>
                <a:spcPts val="0"/>
              </a:spcBef>
              <a:spcAft>
                <a:spcPts val="0"/>
              </a:spcAft>
              <a:buClr>
                <a:schemeClr val="lt1"/>
              </a:buClr>
              <a:buSzPts val="1600"/>
              <a:buFont typeface="Arial"/>
              <a:buNone/>
            </a:pPr>
            <a:r>
              <a:rPr b="0" lang="pt-PT" sz="1600">
                <a:latin typeface="Arial"/>
                <a:ea typeface="Arial"/>
                <a:cs typeface="Arial"/>
                <a:sym typeface="Arial"/>
              </a:rPr>
              <a:t>[Antoine de Saint-Exupéry</a:t>
            </a:r>
            <a:endParaRPr sz="1600">
              <a:latin typeface="Arial"/>
              <a:ea typeface="Arial"/>
              <a:cs typeface="Arial"/>
              <a:sym typeface="Arial"/>
            </a:endParaRPr>
          </a:p>
          <a:p>
            <a:pPr indent="0" lvl="0" marL="0" rtl="0" algn="ctr">
              <a:lnSpc>
                <a:spcPct val="90000"/>
              </a:lnSpc>
              <a:spcBef>
                <a:spcPts val="0"/>
              </a:spcBef>
              <a:spcAft>
                <a:spcPts val="0"/>
              </a:spcAft>
              <a:buClr>
                <a:schemeClr val="lt1"/>
              </a:buClr>
              <a:buSzPts val="1600"/>
              <a:buFont typeface="Arial"/>
              <a:buNone/>
            </a:pPr>
            <a:r>
              <a:rPr b="0" lang="pt-PT" sz="1600">
                <a:latin typeface="Arial"/>
                <a:ea typeface="Arial"/>
                <a:cs typeface="Arial"/>
                <a:sym typeface="Arial"/>
              </a:rPr>
              <a:t>(1900 -1944)]</a:t>
            </a:r>
            <a:endParaRPr sz="1600">
              <a:latin typeface="Arial"/>
              <a:ea typeface="Arial"/>
              <a:cs typeface="Arial"/>
              <a:sym typeface="Arial"/>
            </a:endParaRPr>
          </a:p>
          <a:p>
            <a:pPr indent="0" lvl="0" marL="0" rtl="0" algn="ctr">
              <a:lnSpc>
                <a:spcPct val="90000"/>
              </a:lnSpc>
              <a:spcBef>
                <a:spcPts val="0"/>
              </a:spcBef>
              <a:spcAft>
                <a:spcPts val="0"/>
              </a:spcAft>
              <a:buClr>
                <a:schemeClr val="lt1"/>
              </a:buClr>
              <a:buSzPts val="5400"/>
              <a:buFont typeface="Arial"/>
              <a:buNone/>
            </a:pPr>
            <a:br>
              <a:rPr lang="pt-PT"/>
            </a:br>
            <a:endParaRPr/>
          </a:p>
          <a:p>
            <a:pPr indent="0" lvl="0" marL="0" rtl="0" algn="ctr">
              <a:lnSpc>
                <a:spcPct val="90000"/>
              </a:lnSpc>
              <a:spcBef>
                <a:spcPts val="0"/>
              </a:spcBef>
              <a:spcAft>
                <a:spcPts val="0"/>
              </a:spcAft>
              <a:buClr>
                <a:schemeClr val="lt1"/>
              </a:buClr>
              <a:buSzPts val="5400"/>
              <a:buFont typeface="Arial"/>
              <a:buNone/>
            </a:pPr>
            <a:r>
              <a:t/>
            </a:r>
            <a:endParaRPr/>
          </a:p>
        </p:txBody>
      </p:sp>
      <p:sp>
        <p:nvSpPr>
          <p:cNvPr id="337" name="Google Shape;337;p28"/>
          <p:cNvSpPr txBox="1"/>
          <p:nvPr>
            <p:ph idx="1" type="body"/>
          </p:nvPr>
        </p:nvSpPr>
        <p:spPr>
          <a:xfrm>
            <a:off x="3047986" y="6308583"/>
            <a:ext cx="5417153" cy="391771"/>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90000"/>
              </a:lnSpc>
              <a:spcBef>
                <a:spcPts val="0"/>
              </a:spcBef>
              <a:spcAft>
                <a:spcPts val="0"/>
              </a:spcAft>
              <a:buClr>
                <a:schemeClr val="lt1"/>
              </a:buClr>
              <a:buSzPct val="100000"/>
              <a:buNone/>
            </a:pPr>
            <a:r>
              <a:rPr lang="pt-PT" sz="1400">
                <a:latin typeface="Arial"/>
                <a:ea typeface="Arial"/>
                <a:cs typeface="Arial"/>
                <a:sym typeface="Arial"/>
              </a:rPr>
              <a:t>Source: 'FAIR Data &amp; Data Management Plans', FOSTER, https://www.fosteropenscience.eu/node/2769</a:t>
            </a:r>
            <a:endParaRPr sz="14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29"/>
          <p:cNvSpPr txBox="1"/>
          <p:nvPr>
            <p:ph idx="1" type="body"/>
          </p:nvPr>
        </p:nvSpPr>
        <p:spPr>
          <a:xfrm>
            <a:off x="867821" y="2174480"/>
            <a:ext cx="4767409" cy="435631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400"/>
              <a:buNone/>
            </a:pPr>
            <a:r>
              <a:rPr b="0" lang="pt-PT" sz="2400">
                <a:solidFill>
                  <a:srgbClr val="212529"/>
                </a:solidFill>
                <a:latin typeface="Arial"/>
                <a:ea typeface="Arial"/>
                <a:cs typeface="Arial"/>
                <a:sym typeface="Arial"/>
              </a:rPr>
              <a:t>Information regarding your data management needs to be easily found and understood, not least if you are working on a project that runs over several years and involves a large team of people. </a:t>
            </a:r>
            <a:endParaRPr/>
          </a:p>
        </p:txBody>
      </p:sp>
      <p:sp>
        <p:nvSpPr>
          <p:cNvPr id="343" name="Google Shape;343;p29"/>
          <p:cNvSpPr txBox="1"/>
          <p:nvPr>
            <p:ph idx="2" type="body"/>
          </p:nvPr>
        </p:nvSpPr>
        <p:spPr>
          <a:xfrm>
            <a:off x="751839" y="442107"/>
            <a:ext cx="10194328" cy="65428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200"/>
              <a:buNone/>
            </a:pPr>
            <a:r>
              <a:rPr lang="pt-PT">
                <a:latin typeface="Arial"/>
                <a:ea typeface="Arial"/>
                <a:cs typeface="Arial"/>
                <a:sym typeface="Arial"/>
              </a:rPr>
              <a:t>Why a Data Management Plan?</a:t>
            </a:r>
            <a:endParaRPr/>
          </a:p>
        </p:txBody>
      </p:sp>
      <p:sp>
        <p:nvSpPr>
          <p:cNvPr id="344" name="Google Shape;344;p29"/>
          <p:cNvSpPr txBox="1"/>
          <p:nvPr/>
        </p:nvSpPr>
        <p:spPr>
          <a:xfrm>
            <a:off x="2938293" y="6027243"/>
            <a:ext cx="8801099"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Source: CESSDA Training Team (2017 - 2022). </a:t>
            </a:r>
            <a:r>
              <a:rPr b="0" i="1" lang="pt-PT" sz="1200" u="none" cap="none" strike="noStrike">
                <a:solidFill>
                  <a:schemeClr val="dk1"/>
                </a:solidFill>
                <a:latin typeface="Arial"/>
                <a:ea typeface="Arial"/>
                <a:cs typeface="Arial"/>
                <a:sym typeface="Arial"/>
              </a:rPr>
              <a:t>CESSDA Data Management Expert Guide.</a:t>
            </a:r>
            <a:br>
              <a:rPr b="0" i="0" lang="pt-PT" sz="1200" u="none" cap="none" strike="noStrike">
                <a:solidFill>
                  <a:schemeClr val="dk1"/>
                </a:solidFill>
                <a:latin typeface="Arial"/>
                <a:ea typeface="Arial"/>
                <a:cs typeface="Arial"/>
                <a:sym typeface="Arial"/>
              </a:rPr>
            </a:br>
            <a:r>
              <a:rPr b="0" i="0" lang="pt-PT" sz="1200" u="none" cap="none" strike="noStrike">
                <a:solidFill>
                  <a:schemeClr val="dk1"/>
                </a:solidFill>
                <a:latin typeface="Arial"/>
                <a:ea typeface="Arial"/>
                <a:cs typeface="Arial"/>
                <a:sym typeface="Arial"/>
              </a:rPr>
              <a:t>Bergen, Norway: CESSDA ERIC. Retrieved from </a:t>
            </a:r>
            <a:r>
              <a:rPr b="0" i="0" lang="pt-PT" sz="1200" u="sng" cap="none" strike="noStrike">
                <a:solidFill>
                  <a:schemeClr val="dk1"/>
                </a:solidFill>
                <a:latin typeface="Arial"/>
                <a:ea typeface="Arial"/>
                <a:cs typeface="Arial"/>
                <a:sym typeface="Arial"/>
                <a:hlinkClick r:id="rId3">
                  <a:extLst>
                    <a:ext uri="{A12FA001-AC4F-418D-AE19-62706E023703}">
                      <ahyp:hlinkClr val="tx"/>
                    </a:ext>
                  </a:extLst>
                </a:hlinkClick>
              </a:rPr>
              <a:t>https://dmeg.cessda.eu/</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Photo by </a:t>
            </a:r>
            <a:r>
              <a:rPr b="0" i="0" lang="pt-PT" sz="1200" u="sng" cap="none" strike="noStrike">
                <a:solidFill>
                  <a:schemeClr val="dk1"/>
                </a:solidFill>
                <a:latin typeface="Arial"/>
                <a:ea typeface="Arial"/>
                <a:cs typeface="Arial"/>
                <a:sym typeface="Arial"/>
                <a:hlinkClick r:id="rId4">
                  <a:extLst>
                    <a:ext uri="{A12FA001-AC4F-418D-AE19-62706E023703}">
                      <ahyp:hlinkClr val="tx"/>
                    </a:ext>
                  </a:extLst>
                </a:hlinkClick>
              </a:rPr>
              <a:t>Brett Jordan</a:t>
            </a:r>
            <a:r>
              <a:rPr b="0" i="0" lang="pt-PT" sz="1200" u="none" cap="none" strike="noStrike">
                <a:solidFill>
                  <a:schemeClr val="dk1"/>
                </a:solidFill>
                <a:latin typeface="Arial"/>
                <a:ea typeface="Arial"/>
                <a:cs typeface="Arial"/>
                <a:sym typeface="Arial"/>
              </a:rPr>
              <a:t> on </a:t>
            </a:r>
            <a:r>
              <a:rPr b="0" i="0" lang="pt-PT" sz="1200" u="sng" cap="none" strike="noStrike">
                <a:solidFill>
                  <a:schemeClr val="dk1"/>
                </a:solidFill>
                <a:latin typeface="Arial"/>
                <a:ea typeface="Arial"/>
                <a:cs typeface="Arial"/>
                <a:sym typeface="Arial"/>
                <a:hlinkClick r:id="rId5">
                  <a:extLst>
                    <a:ext uri="{A12FA001-AC4F-418D-AE19-62706E023703}">
                      <ahyp:hlinkClr val="tx"/>
                    </a:ext>
                  </a:extLst>
                </a:hlinkClick>
              </a:rPr>
              <a:t>Unsplash</a:t>
            </a:r>
            <a:r>
              <a:rPr b="0" i="0" lang="pt-PT" sz="1200" u="none" cap="none" strike="noStrike">
                <a:solidFill>
                  <a:schemeClr val="dk1"/>
                </a:solidFill>
                <a:latin typeface="Arial"/>
                <a:ea typeface="Arial"/>
                <a:cs typeface="Arial"/>
                <a:sym typeface="Arial"/>
              </a:rPr>
              <a:t> </a:t>
            </a:r>
            <a:endParaRPr b="0" i="0" sz="1800" u="none" cap="none" strike="noStrike">
              <a:solidFill>
                <a:schemeClr val="dk1"/>
              </a:solidFill>
              <a:latin typeface="Calibri"/>
              <a:ea typeface="Calibri"/>
              <a:cs typeface="Calibri"/>
              <a:sym typeface="Calibri"/>
            </a:endParaRPr>
          </a:p>
        </p:txBody>
      </p:sp>
      <p:pic>
        <p:nvPicPr>
          <p:cNvPr descr="brown wooden blocks on white surface" id="345" name="Google Shape;345;p29"/>
          <p:cNvPicPr preferRelativeResize="0"/>
          <p:nvPr/>
        </p:nvPicPr>
        <p:blipFill rotWithShape="1">
          <a:blip r:embed="rId6">
            <a:alphaModFix/>
          </a:blip>
          <a:srcRect b="0" l="0" r="0" t="0"/>
          <a:stretch/>
        </p:blipFill>
        <p:spPr>
          <a:xfrm>
            <a:off x="6248401" y="1567599"/>
            <a:ext cx="5304147" cy="402917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g2fb248b3815_0_8"/>
          <p:cNvSpPr txBox="1"/>
          <p:nvPr>
            <p:ph idx="1" type="body"/>
          </p:nvPr>
        </p:nvSpPr>
        <p:spPr>
          <a:xfrm>
            <a:off x="265709" y="1835051"/>
            <a:ext cx="5270700" cy="3610500"/>
          </a:xfrm>
          <a:prstGeom prst="rect">
            <a:avLst/>
          </a:prstGeom>
          <a:noFill/>
          <a:ln>
            <a:noFill/>
          </a:ln>
        </p:spPr>
        <p:txBody>
          <a:bodyPr anchorCtr="0" anchor="t" bIns="45700" lIns="91425" spcFirstLastPara="1" rIns="91425" wrap="square" tIns="45700">
            <a:normAutofit fontScale="25000" lnSpcReduction="20000"/>
          </a:bodyPr>
          <a:lstStyle/>
          <a:p>
            <a:pPr indent="0" lvl="0" marL="228600" rtl="0" algn="l">
              <a:lnSpc>
                <a:spcPct val="90000"/>
              </a:lnSpc>
              <a:spcBef>
                <a:spcPts val="0"/>
              </a:spcBef>
              <a:spcAft>
                <a:spcPts val="0"/>
              </a:spcAft>
              <a:buSzPct val="75384"/>
              <a:buNone/>
            </a:pPr>
            <a:r>
              <a:rPr lang="pt-PT" sz="13000">
                <a:solidFill>
                  <a:schemeClr val="dk1"/>
                </a:solidFill>
                <a:latin typeface="Arial"/>
                <a:ea typeface="Arial"/>
                <a:cs typeface="Arial"/>
                <a:sym typeface="Arial"/>
              </a:rPr>
              <a:t>Variety</a:t>
            </a:r>
            <a:r>
              <a:rPr b="0" lang="pt-PT" sz="13000">
                <a:solidFill>
                  <a:schemeClr val="dk1"/>
                </a:solidFill>
                <a:latin typeface="Arial"/>
                <a:ea typeface="Arial"/>
                <a:cs typeface="Arial"/>
                <a:sym typeface="Arial"/>
              </a:rPr>
              <a:t> of learning activities </a:t>
            </a:r>
            <a:endParaRPr sz="13000">
              <a:solidFill>
                <a:schemeClr val="dk1"/>
              </a:solidFill>
              <a:latin typeface="Arial"/>
              <a:ea typeface="Arial"/>
              <a:cs typeface="Arial"/>
              <a:sym typeface="Arial"/>
            </a:endParaRPr>
          </a:p>
          <a:p>
            <a:pPr indent="0" lvl="0" marL="228600" rtl="0" algn="l">
              <a:lnSpc>
                <a:spcPct val="90000"/>
              </a:lnSpc>
              <a:spcBef>
                <a:spcPts val="1000"/>
              </a:spcBef>
              <a:spcAft>
                <a:spcPts val="0"/>
              </a:spcAft>
              <a:buSzPct val="75384"/>
              <a:buNone/>
            </a:pPr>
            <a:r>
              <a:t/>
            </a:r>
            <a:endParaRPr sz="13000">
              <a:solidFill>
                <a:schemeClr val="dk1"/>
              </a:solidFill>
              <a:latin typeface="Arial"/>
              <a:ea typeface="Arial"/>
              <a:cs typeface="Arial"/>
              <a:sym typeface="Arial"/>
            </a:endParaRPr>
          </a:p>
          <a:p>
            <a:pPr indent="0" lvl="0" marL="228600" rtl="0" algn="l">
              <a:lnSpc>
                <a:spcPct val="90000"/>
              </a:lnSpc>
              <a:spcBef>
                <a:spcPts val="1000"/>
              </a:spcBef>
              <a:spcAft>
                <a:spcPts val="0"/>
              </a:spcAft>
              <a:buSzPct val="75384"/>
              <a:buNone/>
            </a:pPr>
            <a:r>
              <a:rPr lang="pt-PT" sz="13000">
                <a:solidFill>
                  <a:schemeClr val="dk1"/>
                </a:solidFill>
                <a:latin typeface="Arial"/>
                <a:ea typeface="Arial"/>
                <a:cs typeface="Arial"/>
                <a:sym typeface="Arial"/>
              </a:rPr>
              <a:t>General and discipline-specific </a:t>
            </a:r>
            <a:r>
              <a:rPr b="0" lang="pt-PT" sz="13000">
                <a:solidFill>
                  <a:schemeClr val="dk1"/>
                </a:solidFill>
                <a:latin typeface="Arial"/>
                <a:ea typeface="Arial"/>
                <a:cs typeface="Arial"/>
                <a:sym typeface="Arial"/>
              </a:rPr>
              <a:t>learning </a:t>
            </a:r>
            <a:endParaRPr sz="4800"/>
          </a:p>
          <a:p>
            <a:pPr indent="0" lvl="0" marL="228600" rtl="0" algn="l">
              <a:lnSpc>
                <a:spcPct val="90000"/>
              </a:lnSpc>
              <a:spcBef>
                <a:spcPts val="1000"/>
              </a:spcBef>
              <a:spcAft>
                <a:spcPts val="0"/>
              </a:spcAft>
              <a:buSzPct val="75384"/>
              <a:buNone/>
            </a:pPr>
            <a:r>
              <a:t/>
            </a:r>
            <a:endParaRPr b="0" sz="13000">
              <a:solidFill>
                <a:schemeClr val="dk1"/>
              </a:solidFill>
              <a:latin typeface="Arial"/>
              <a:ea typeface="Arial"/>
              <a:cs typeface="Arial"/>
              <a:sym typeface="Arial"/>
            </a:endParaRPr>
          </a:p>
          <a:p>
            <a:pPr indent="0" lvl="0" marL="228600" rtl="0" algn="l">
              <a:lnSpc>
                <a:spcPct val="90000"/>
              </a:lnSpc>
              <a:spcBef>
                <a:spcPts val="1000"/>
              </a:spcBef>
              <a:spcAft>
                <a:spcPts val="0"/>
              </a:spcAft>
              <a:buSzPct val="75384"/>
              <a:buNone/>
            </a:pPr>
            <a:r>
              <a:rPr b="0" lang="pt-PT" sz="13000">
                <a:solidFill>
                  <a:schemeClr val="dk1"/>
                </a:solidFill>
                <a:latin typeface="Arial"/>
                <a:ea typeface="Arial"/>
                <a:cs typeface="Arial"/>
                <a:sym typeface="Arial"/>
              </a:rPr>
              <a:t>Designed </a:t>
            </a:r>
            <a:r>
              <a:rPr lang="pt-PT" sz="13000">
                <a:solidFill>
                  <a:schemeClr val="dk1"/>
                </a:solidFill>
                <a:latin typeface="Arial"/>
                <a:ea typeface="Arial"/>
                <a:cs typeface="Arial"/>
                <a:sym typeface="Arial"/>
              </a:rPr>
              <a:t>for researchers </a:t>
            </a:r>
            <a:endParaRPr b="0" sz="13000">
              <a:solidFill>
                <a:schemeClr val="dk1"/>
              </a:solidFill>
              <a:latin typeface="Arial"/>
              <a:ea typeface="Arial"/>
              <a:cs typeface="Arial"/>
              <a:sym typeface="Arial"/>
            </a:endParaRPr>
          </a:p>
          <a:p>
            <a:pPr indent="-228600" lvl="0" marL="228600" rtl="0" algn="l">
              <a:lnSpc>
                <a:spcPct val="90000"/>
              </a:lnSpc>
              <a:spcBef>
                <a:spcPts val="1000"/>
              </a:spcBef>
              <a:spcAft>
                <a:spcPts val="0"/>
              </a:spcAft>
              <a:buSzPct val="100000"/>
              <a:buNone/>
            </a:pPr>
            <a:r>
              <a:t/>
            </a:r>
            <a:endParaRPr b="0" sz="2800">
              <a:solidFill>
                <a:srgbClr val="000000"/>
              </a:solidFill>
            </a:endParaRPr>
          </a:p>
          <a:p>
            <a:pPr indent="0" lvl="0" marL="0" rtl="0" algn="l">
              <a:lnSpc>
                <a:spcPct val="90000"/>
              </a:lnSpc>
              <a:spcBef>
                <a:spcPts val="1000"/>
              </a:spcBef>
              <a:spcAft>
                <a:spcPts val="0"/>
              </a:spcAft>
              <a:buSzPct val="100000"/>
              <a:buNone/>
            </a:pPr>
            <a:r>
              <a:t/>
            </a:r>
            <a:endParaRPr sz="3200"/>
          </a:p>
        </p:txBody>
      </p:sp>
      <p:sp>
        <p:nvSpPr>
          <p:cNvPr id="142" name="Google Shape;142;g2fb248b3815_0_8"/>
          <p:cNvSpPr txBox="1"/>
          <p:nvPr>
            <p:ph idx="2" type="body"/>
          </p:nvPr>
        </p:nvSpPr>
        <p:spPr>
          <a:xfrm>
            <a:off x="599557" y="404548"/>
            <a:ext cx="10194300" cy="654300"/>
          </a:xfrm>
          <a:prstGeom prst="rect">
            <a:avLst/>
          </a:prstGeom>
          <a:noFill/>
          <a:ln>
            <a:noFill/>
          </a:ln>
        </p:spPr>
        <p:txBody>
          <a:bodyPr anchorCtr="0" anchor="t" bIns="45700" lIns="91425" spcFirstLastPara="1" rIns="91425" wrap="square" tIns="45700">
            <a:normAutofit lnSpcReduction="20000"/>
          </a:bodyPr>
          <a:lstStyle/>
          <a:p>
            <a:pPr indent="0" lvl="0" marL="0" rtl="0" algn="l">
              <a:lnSpc>
                <a:spcPct val="90000"/>
              </a:lnSpc>
              <a:spcBef>
                <a:spcPts val="0"/>
              </a:spcBef>
              <a:spcAft>
                <a:spcPts val="0"/>
              </a:spcAft>
              <a:buClr>
                <a:srgbClr val="6D1FF4"/>
              </a:buClr>
              <a:buSzPts val="4800"/>
              <a:buNone/>
            </a:pPr>
            <a:r>
              <a:rPr lang="pt-PT" sz="4800">
                <a:latin typeface="Arial"/>
                <a:ea typeface="Arial"/>
                <a:cs typeface="Arial"/>
                <a:sym typeface="Arial"/>
              </a:rPr>
              <a:t>About these sessions</a:t>
            </a:r>
            <a:endParaRPr sz="4800"/>
          </a:p>
        </p:txBody>
      </p:sp>
      <p:pic>
        <p:nvPicPr>
          <p:cNvPr descr="a person standing in front of a welcome sign" id="143" name="Google Shape;143;g2fb248b3815_0_8"/>
          <p:cNvPicPr preferRelativeResize="0"/>
          <p:nvPr/>
        </p:nvPicPr>
        <p:blipFill rotWithShape="1">
          <a:blip r:embed="rId3">
            <a:alphaModFix/>
          </a:blip>
          <a:srcRect b="0" l="0" r="0" t="0"/>
          <a:stretch/>
        </p:blipFill>
        <p:spPr>
          <a:xfrm>
            <a:off x="5696721" y="1835051"/>
            <a:ext cx="6229570" cy="4402465"/>
          </a:xfrm>
          <a:prstGeom prst="rect">
            <a:avLst/>
          </a:prstGeom>
          <a:noFill/>
          <a:ln>
            <a:noFill/>
          </a:ln>
        </p:spPr>
      </p:pic>
      <p:sp>
        <p:nvSpPr>
          <p:cNvPr id="144" name="Google Shape;144;g2fb248b3815_0_8"/>
          <p:cNvSpPr txBox="1"/>
          <p:nvPr/>
        </p:nvSpPr>
        <p:spPr>
          <a:xfrm>
            <a:off x="7424057" y="6415992"/>
            <a:ext cx="56718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Photo by </a:t>
            </a:r>
            <a:r>
              <a:rPr b="0" i="0" lang="pt-PT" sz="1200" u="sng" cap="none" strike="noStrike">
                <a:solidFill>
                  <a:schemeClr val="dk1"/>
                </a:solidFill>
                <a:latin typeface="Arial"/>
                <a:ea typeface="Arial"/>
                <a:cs typeface="Arial"/>
                <a:sym typeface="Arial"/>
                <a:hlinkClick r:id="rId4">
                  <a:extLst>
                    <a:ext uri="{A12FA001-AC4F-418D-AE19-62706E023703}">
                      <ahyp:hlinkClr val="tx"/>
                    </a:ext>
                  </a:extLst>
                </a:hlinkClick>
              </a:rPr>
              <a:t>Jon Tyson</a:t>
            </a:r>
            <a:r>
              <a:rPr b="0" i="0" lang="pt-PT" sz="1200" u="none" cap="none" strike="noStrike">
                <a:solidFill>
                  <a:schemeClr val="dk1"/>
                </a:solidFill>
                <a:latin typeface="Arial"/>
                <a:ea typeface="Arial"/>
                <a:cs typeface="Arial"/>
                <a:sym typeface="Arial"/>
              </a:rPr>
              <a:t> on </a:t>
            </a:r>
            <a:r>
              <a:rPr b="0" i="0" lang="pt-PT" sz="1200" u="sng" cap="none" strike="noStrike">
                <a:solidFill>
                  <a:schemeClr val="dk1"/>
                </a:solidFill>
                <a:latin typeface="Arial"/>
                <a:ea typeface="Arial"/>
                <a:cs typeface="Arial"/>
                <a:sym typeface="Arial"/>
                <a:hlinkClick r:id="rId5">
                  <a:extLst>
                    <a:ext uri="{A12FA001-AC4F-418D-AE19-62706E023703}">
                      <ahyp:hlinkClr val="tx"/>
                    </a:ext>
                  </a:extLst>
                </a:hlinkClick>
              </a:rPr>
              <a:t>Unsplash</a:t>
            </a:r>
            <a:endParaRPr b="0" i="0" sz="1200" u="none" cap="none" strike="noStrike">
              <a:solidFill>
                <a:schemeClr val="dk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30"/>
          <p:cNvSpPr txBox="1"/>
          <p:nvPr>
            <p:ph idx="1" type="body"/>
          </p:nvPr>
        </p:nvSpPr>
        <p:spPr>
          <a:xfrm>
            <a:off x="679285" y="1577449"/>
            <a:ext cx="5678666" cy="4356316"/>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400"/>
              <a:buNone/>
            </a:pPr>
            <a:r>
              <a:rPr b="0" lang="pt-PT" sz="2400">
                <a:solidFill>
                  <a:srgbClr val="212529"/>
                </a:solidFill>
                <a:latin typeface="Arial"/>
                <a:ea typeface="Arial"/>
                <a:cs typeface="Arial"/>
                <a:sym typeface="Arial"/>
              </a:rPr>
              <a:t>In order to simplify data management, a </a:t>
            </a:r>
            <a:r>
              <a:rPr b="0" lang="pt-PT" sz="2400" u="sng">
                <a:solidFill>
                  <a:srgbClr val="FF1F45"/>
                </a:solidFill>
                <a:latin typeface="Arial"/>
                <a:ea typeface="Arial"/>
                <a:cs typeface="Arial"/>
                <a:sym typeface="Arial"/>
                <a:hlinkClick r:id="rId3">
                  <a:extLst>
                    <a:ext uri="{A12FA001-AC4F-418D-AE19-62706E023703}">
                      <ahyp:hlinkClr val="tx"/>
                    </a:ext>
                  </a:extLst>
                </a:hlinkClick>
              </a:rPr>
              <a:t>Data Management Plan (DMP)</a:t>
            </a:r>
            <a:r>
              <a:rPr b="0" lang="pt-PT" sz="2400">
                <a:solidFill>
                  <a:srgbClr val="212529"/>
                </a:solidFill>
                <a:latin typeface="Arial"/>
                <a:ea typeface="Arial"/>
                <a:cs typeface="Arial"/>
                <a:sym typeface="Arial"/>
              </a:rPr>
              <a:t> can be created early in the research process. </a:t>
            </a:r>
            <a:endParaRPr/>
          </a:p>
          <a:p>
            <a:pPr indent="0" lvl="0" marL="0" rtl="0" algn="l">
              <a:lnSpc>
                <a:spcPct val="90000"/>
              </a:lnSpc>
              <a:spcBef>
                <a:spcPts val="1000"/>
              </a:spcBef>
              <a:spcAft>
                <a:spcPts val="0"/>
              </a:spcAft>
              <a:buSzPts val="2400"/>
              <a:buNone/>
            </a:pPr>
            <a:r>
              <a:t/>
            </a:r>
            <a:endParaRPr b="0" sz="2400">
              <a:solidFill>
                <a:srgbClr val="212529"/>
              </a:solidFill>
              <a:latin typeface="Arial"/>
              <a:ea typeface="Arial"/>
              <a:cs typeface="Arial"/>
              <a:sym typeface="Arial"/>
            </a:endParaRPr>
          </a:p>
          <a:p>
            <a:pPr indent="0" lvl="0" marL="0" rtl="0" algn="l">
              <a:lnSpc>
                <a:spcPct val="90000"/>
              </a:lnSpc>
              <a:spcBef>
                <a:spcPts val="1000"/>
              </a:spcBef>
              <a:spcAft>
                <a:spcPts val="0"/>
              </a:spcAft>
              <a:buSzPts val="2400"/>
              <a:buNone/>
            </a:pPr>
            <a:r>
              <a:rPr b="0" lang="pt-PT" sz="2400">
                <a:solidFill>
                  <a:srgbClr val="212529"/>
                </a:solidFill>
                <a:latin typeface="Arial"/>
                <a:ea typeface="Arial"/>
                <a:cs typeface="Arial"/>
                <a:sym typeface="Arial"/>
              </a:rPr>
              <a:t>A DMP is a formal document that provides a framework for how to handle the data material during and after the research project. </a:t>
            </a:r>
            <a:endParaRPr/>
          </a:p>
          <a:p>
            <a:pPr indent="0" lvl="0" marL="0" rtl="0" algn="l">
              <a:lnSpc>
                <a:spcPct val="90000"/>
              </a:lnSpc>
              <a:spcBef>
                <a:spcPts val="1000"/>
              </a:spcBef>
              <a:spcAft>
                <a:spcPts val="0"/>
              </a:spcAft>
              <a:buSzPts val="2800"/>
              <a:buNone/>
            </a:pPr>
            <a:r>
              <a:t/>
            </a:r>
            <a:endParaRPr sz="2800">
              <a:latin typeface="Arial"/>
              <a:ea typeface="Arial"/>
              <a:cs typeface="Arial"/>
              <a:sym typeface="Arial"/>
            </a:endParaRPr>
          </a:p>
        </p:txBody>
      </p:sp>
      <p:sp>
        <p:nvSpPr>
          <p:cNvPr id="351" name="Google Shape;351;p30"/>
          <p:cNvSpPr txBox="1"/>
          <p:nvPr>
            <p:ph idx="2" type="body"/>
          </p:nvPr>
        </p:nvSpPr>
        <p:spPr>
          <a:xfrm>
            <a:off x="751839" y="442107"/>
            <a:ext cx="10194328" cy="65428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200"/>
              <a:buNone/>
            </a:pPr>
            <a:r>
              <a:rPr lang="pt-PT">
                <a:latin typeface="Arial"/>
                <a:ea typeface="Arial"/>
                <a:cs typeface="Arial"/>
                <a:sym typeface="Arial"/>
              </a:rPr>
              <a:t>What is a Data Management Plan?</a:t>
            </a:r>
            <a:endParaRPr/>
          </a:p>
        </p:txBody>
      </p:sp>
      <p:pic>
        <p:nvPicPr>
          <p:cNvPr descr="brown wooden blocks on white surface" id="352" name="Google Shape;352;p30"/>
          <p:cNvPicPr preferRelativeResize="0"/>
          <p:nvPr/>
        </p:nvPicPr>
        <p:blipFill rotWithShape="1">
          <a:blip r:embed="rId4">
            <a:alphaModFix/>
          </a:blip>
          <a:srcRect b="0" l="0" r="0" t="0"/>
          <a:stretch/>
        </p:blipFill>
        <p:spPr>
          <a:xfrm>
            <a:off x="6759019" y="1575455"/>
            <a:ext cx="4636416" cy="3518554"/>
          </a:xfrm>
          <a:prstGeom prst="rect">
            <a:avLst/>
          </a:prstGeom>
          <a:noFill/>
          <a:ln>
            <a:noFill/>
          </a:ln>
        </p:spPr>
      </p:pic>
      <p:sp>
        <p:nvSpPr>
          <p:cNvPr id="353" name="Google Shape;353;p30"/>
          <p:cNvSpPr txBox="1"/>
          <p:nvPr/>
        </p:nvSpPr>
        <p:spPr>
          <a:xfrm>
            <a:off x="3051142" y="5926318"/>
            <a:ext cx="8454272"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Source: CESSDA Training Team (2017 - 2022). </a:t>
            </a:r>
            <a:r>
              <a:rPr b="0" i="1" lang="pt-PT" sz="1200" u="none" cap="none" strike="noStrike">
                <a:solidFill>
                  <a:schemeClr val="dk1"/>
                </a:solidFill>
                <a:latin typeface="Arial"/>
                <a:ea typeface="Arial"/>
                <a:cs typeface="Arial"/>
                <a:sym typeface="Arial"/>
              </a:rPr>
              <a:t>CESSDA Data Management Expert Guide.</a:t>
            </a:r>
            <a:r>
              <a:rPr b="0" i="0" lang="pt-PT" sz="1200" u="none" cap="none" strike="noStrike">
                <a:solidFill>
                  <a:schemeClr val="dk1"/>
                </a:solidFill>
                <a:latin typeface="Arial"/>
                <a:ea typeface="Arial"/>
                <a:cs typeface="Arial"/>
                <a:sym typeface="Arial"/>
              </a:rPr>
              <a:t>​</a:t>
            </a:r>
            <a:br>
              <a:rPr b="0" i="0" lang="pt-PT" sz="1200" u="none" cap="none" strike="noStrike">
                <a:solidFill>
                  <a:schemeClr val="dk1"/>
                </a:solidFill>
                <a:latin typeface="Arial"/>
                <a:ea typeface="Arial"/>
                <a:cs typeface="Arial"/>
                <a:sym typeface="Arial"/>
              </a:rPr>
            </a:br>
            <a:r>
              <a:rPr b="0" i="0" lang="pt-PT" sz="1200" u="none" cap="none" strike="noStrike">
                <a:solidFill>
                  <a:schemeClr val="dk1"/>
                </a:solidFill>
                <a:latin typeface="Arial"/>
                <a:ea typeface="Arial"/>
                <a:cs typeface="Arial"/>
                <a:sym typeface="Arial"/>
              </a:rPr>
              <a:t>Bergen, Norway: CESSDA ERIC. Retrieved from </a:t>
            </a:r>
            <a:r>
              <a:rPr b="0" i="0" lang="pt-PT" sz="1200" u="sng" cap="none" strike="noStrike">
                <a:solidFill>
                  <a:schemeClr val="dk1"/>
                </a:solidFill>
                <a:latin typeface="Arial"/>
                <a:ea typeface="Arial"/>
                <a:cs typeface="Arial"/>
                <a:sym typeface="Arial"/>
                <a:hlinkClick r:id="rId5">
                  <a:extLst>
                    <a:ext uri="{A12FA001-AC4F-418D-AE19-62706E023703}">
                      <ahyp:hlinkClr val="tx"/>
                    </a:ext>
                  </a:extLst>
                </a:hlinkClick>
              </a:rPr>
              <a:t>https://dmeg.cessda.eu/</a:t>
            </a:r>
            <a:r>
              <a:rPr b="0" i="0" lang="pt-PT" sz="1200" u="none" cap="none" strike="noStrike">
                <a:solidFill>
                  <a:schemeClr val="dk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Photo by </a:t>
            </a:r>
            <a:r>
              <a:rPr b="0" i="0" lang="pt-PT" sz="1200" u="sng" cap="none" strike="noStrike">
                <a:solidFill>
                  <a:schemeClr val="dk1"/>
                </a:solidFill>
                <a:latin typeface="Arial"/>
                <a:ea typeface="Arial"/>
                <a:cs typeface="Arial"/>
                <a:sym typeface="Arial"/>
                <a:hlinkClick r:id="rId6">
                  <a:extLst>
                    <a:ext uri="{A12FA001-AC4F-418D-AE19-62706E023703}">
                      <ahyp:hlinkClr val="tx"/>
                    </a:ext>
                  </a:extLst>
                </a:hlinkClick>
              </a:rPr>
              <a:t>Brett Jordan</a:t>
            </a:r>
            <a:r>
              <a:rPr b="0" i="0" lang="pt-PT" sz="1200" u="none" cap="none" strike="noStrike">
                <a:solidFill>
                  <a:schemeClr val="dk1"/>
                </a:solidFill>
                <a:latin typeface="Arial"/>
                <a:ea typeface="Arial"/>
                <a:cs typeface="Arial"/>
                <a:sym typeface="Arial"/>
              </a:rPr>
              <a:t> on </a:t>
            </a:r>
            <a:r>
              <a:rPr b="0" i="0" lang="pt-PT" sz="1200" u="sng" cap="none" strike="noStrike">
                <a:solidFill>
                  <a:schemeClr val="dk1"/>
                </a:solidFill>
                <a:latin typeface="Arial"/>
                <a:ea typeface="Arial"/>
                <a:cs typeface="Arial"/>
                <a:sym typeface="Arial"/>
                <a:hlinkClick r:id="rId7">
                  <a:extLst>
                    <a:ext uri="{A12FA001-AC4F-418D-AE19-62706E023703}">
                      <ahyp:hlinkClr val="tx"/>
                    </a:ext>
                  </a:extLst>
                </a:hlinkClick>
              </a:rPr>
              <a:t>Unsplash</a:t>
            </a:r>
            <a:r>
              <a:rPr b="0" i="0" lang="pt-PT" sz="120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31"/>
          <p:cNvSpPr txBox="1"/>
          <p:nvPr>
            <p:ph idx="1" type="body"/>
          </p:nvPr>
        </p:nvSpPr>
        <p:spPr>
          <a:xfrm>
            <a:off x="651198" y="1096179"/>
            <a:ext cx="4801351" cy="44929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000"/>
              <a:buNone/>
            </a:pPr>
            <a:r>
              <a:t/>
            </a:r>
            <a:endParaRPr b="0" sz="2000">
              <a:solidFill>
                <a:srgbClr val="212529"/>
              </a:solidFill>
              <a:latin typeface="Arial"/>
              <a:ea typeface="Arial"/>
              <a:cs typeface="Arial"/>
              <a:sym typeface="Arial"/>
            </a:endParaRPr>
          </a:p>
          <a:p>
            <a:pPr indent="0" lvl="0" marL="0" rtl="0" algn="l">
              <a:lnSpc>
                <a:spcPct val="90000"/>
              </a:lnSpc>
              <a:spcBef>
                <a:spcPts val="1000"/>
              </a:spcBef>
              <a:spcAft>
                <a:spcPts val="0"/>
              </a:spcAft>
              <a:buSzPts val="2400"/>
              <a:buNone/>
            </a:pPr>
            <a:r>
              <a:rPr b="0" lang="pt-PT" sz="2400">
                <a:solidFill>
                  <a:srgbClr val="212529"/>
                </a:solidFill>
                <a:latin typeface="Arial"/>
                <a:ea typeface="Arial"/>
                <a:cs typeface="Arial"/>
                <a:sym typeface="Arial"/>
              </a:rPr>
              <a:t>The way a DMP will look once it is finished is not universal. It is </a:t>
            </a:r>
            <a:r>
              <a:rPr lang="pt-PT" sz="2400">
                <a:solidFill>
                  <a:srgbClr val="212529"/>
                </a:solidFill>
                <a:latin typeface="Arial"/>
                <a:ea typeface="Arial"/>
                <a:cs typeface="Arial"/>
                <a:sym typeface="Arial"/>
              </a:rPr>
              <a:t>a "living" document</a:t>
            </a:r>
            <a:r>
              <a:rPr b="0" lang="pt-PT" sz="2400">
                <a:solidFill>
                  <a:srgbClr val="212529"/>
                </a:solidFill>
                <a:latin typeface="Arial"/>
                <a:ea typeface="Arial"/>
                <a:cs typeface="Arial"/>
                <a:sym typeface="Arial"/>
              </a:rPr>
              <a:t> that changes together with the needs of a project and its participants. </a:t>
            </a:r>
            <a:endParaRPr sz="2400">
              <a:latin typeface="Arial"/>
              <a:ea typeface="Arial"/>
              <a:cs typeface="Arial"/>
              <a:sym typeface="Arial"/>
            </a:endParaRPr>
          </a:p>
          <a:p>
            <a:pPr indent="0" lvl="0" marL="0" rtl="0" algn="l">
              <a:lnSpc>
                <a:spcPct val="90000"/>
              </a:lnSpc>
              <a:spcBef>
                <a:spcPts val="1000"/>
              </a:spcBef>
              <a:spcAft>
                <a:spcPts val="0"/>
              </a:spcAft>
              <a:buSzPts val="2400"/>
              <a:buNone/>
            </a:pPr>
            <a:r>
              <a:t/>
            </a:r>
            <a:endParaRPr b="0" sz="2400">
              <a:solidFill>
                <a:srgbClr val="212529"/>
              </a:solidFill>
              <a:latin typeface="Arial"/>
              <a:ea typeface="Arial"/>
              <a:cs typeface="Arial"/>
              <a:sym typeface="Arial"/>
            </a:endParaRPr>
          </a:p>
          <a:p>
            <a:pPr indent="0" lvl="0" marL="0" rtl="0" algn="l">
              <a:lnSpc>
                <a:spcPct val="90000"/>
              </a:lnSpc>
              <a:spcBef>
                <a:spcPts val="1000"/>
              </a:spcBef>
              <a:spcAft>
                <a:spcPts val="0"/>
              </a:spcAft>
              <a:buSzPts val="2400"/>
              <a:buNone/>
            </a:pPr>
            <a:r>
              <a:rPr b="0" lang="pt-PT" sz="2400">
                <a:solidFill>
                  <a:srgbClr val="212529"/>
                </a:solidFill>
                <a:latin typeface="Arial"/>
                <a:ea typeface="Arial"/>
                <a:cs typeface="Arial"/>
                <a:sym typeface="Arial"/>
              </a:rPr>
              <a:t>It is </a:t>
            </a:r>
            <a:r>
              <a:rPr lang="pt-PT" sz="2400">
                <a:solidFill>
                  <a:srgbClr val="212529"/>
                </a:solidFill>
                <a:latin typeface="Arial"/>
                <a:ea typeface="Arial"/>
                <a:cs typeface="Arial"/>
                <a:sym typeface="Arial"/>
              </a:rPr>
              <a:t>updated throughout the project</a:t>
            </a:r>
            <a:r>
              <a:rPr b="0" lang="pt-PT" sz="2400">
                <a:solidFill>
                  <a:srgbClr val="212529"/>
                </a:solidFill>
                <a:latin typeface="Arial"/>
                <a:ea typeface="Arial"/>
                <a:cs typeface="Arial"/>
                <a:sym typeface="Arial"/>
              </a:rPr>
              <a:t> to make sure that it tracks such changes over time and that it reflects the current state of your project.</a:t>
            </a:r>
            <a:endParaRPr sz="2400">
              <a:latin typeface="Arial"/>
              <a:ea typeface="Arial"/>
              <a:cs typeface="Arial"/>
              <a:sym typeface="Arial"/>
            </a:endParaRPr>
          </a:p>
        </p:txBody>
      </p:sp>
      <p:sp>
        <p:nvSpPr>
          <p:cNvPr id="359" name="Google Shape;359;p31"/>
          <p:cNvSpPr txBox="1"/>
          <p:nvPr>
            <p:ph idx="2" type="body"/>
          </p:nvPr>
        </p:nvSpPr>
        <p:spPr>
          <a:xfrm>
            <a:off x="751839" y="442107"/>
            <a:ext cx="10194328" cy="65428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200"/>
              <a:buNone/>
            </a:pPr>
            <a:r>
              <a:rPr lang="pt-PT">
                <a:latin typeface="Arial"/>
                <a:ea typeface="Arial"/>
                <a:cs typeface="Arial"/>
                <a:sym typeface="Arial"/>
              </a:rPr>
              <a:t>What is a Data Management Plan?</a:t>
            </a:r>
            <a:endParaRPr/>
          </a:p>
        </p:txBody>
      </p:sp>
      <p:sp>
        <p:nvSpPr>
          <p:cNvPr id="360" name="Google Shape;360;p31"/>
          <p:cNvSpPr txBox="1"/>
          <p:nvPr/>
        </p:nvSpPr>
        <p:spPr>
          <a:xfrm>
            <a:off x="3789225" y="6308713"/>
            <a:ext cx="8801099"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i="0" lang="pt-PT" sz="1200" u="none" cap="none" strike="noStrike">
                <a:solidFill>
                  <a:srgbClr val="212529"/>
                </a:solidFill>
              </a:rPr>
              <a:t>Source: CESSDA Training Team (2017 - 2022). </a:t>
            </a:r>
            <a:r>
              <a:rPr i="1" lang="pt-PT" sz="1200" u="none" cap="none" strike="noStrike">
                <a:solidFill>
                  <a:srgbClr val="212529"/>
                </a:solidFill>
              </a:rPr>
              <a:t>CESSDA Data Management Expert Guide.</a:t>
            </a:r>
            <a:br>
              <a:rPr i="0" lang="pt-PT" sz="1200" u="none" cap="none" strike="noStrike">
                <a:solidFill>
                  <a:schemeClr val="dk1"/>
                </a:solidFill>
              </a:rPr>
            </a:br>
            <a:r>
              <a:rPr i="0" lang="pt-PT" sz="1200" u="none" cap="none" strike="noStrike">
                <a:solidFill>
                  <a:srgbClr val="212529"/>
                </a:solidFill>
              </a:rPr>
              <a:t>Bergen, Norway: CESSDA ERIC. Retrieved from </a:t>
            </a:r>
            <a:r>
              <a:rPr i="0" lang="pt-PT" sz="1200" u="sng" cap="none" strike="noStrike">
                <a:solidFill>
                  <a:srgbClr val="FF1F45"/>
                </a:solidFill>
                <a:hlinkClick r:id="rId3">
                  <a:extLst>
                    <a:ext uri="{A12FA001-AC4F-418D-AE19-62706E023703}">
                      <ahyp:hlinkClr val="tx"/>
                    </a:ext>
                  </a:extLst>
                </a:hlinkClick>
              </a:rPr>
              <a:t>https://dmeg.cessda.eu/</a:t>
            </a:r>
            <a:endParaRPr i="0" sz="1200" u="none" cap="none" strike="noStrike">
              <a:solidFill>
                <a:schemeClr val="dk1"/>
              </a:solidFill>
            </a:endParaRPr>
          </a:p>
        </p:txBody>
      </p:sp>
      <p:pic>
        <p:nvPicPr>
          <p:cNvPr descr="writing, pencil, pen, red, paper, lip, education, write, eyelash, brand, spelling, draft, eye, correction, mark, school, english, organ, story, document, assignment, fix, edit, cosmetics, mistake, grammar, proof, homework, error, editor, punctuation, check, editing, essay, wrong, correct, correcting, proofread, proofreading, incorrect, vocabulary" id="361" name="Google Shape;361;p31"/>
          <p:cNvPicPr preferRelativeResize="0"/>
          <p:nvPr/>
        </p:nvPicPr>
        <p:blipFill rotWithShape="1">
          <a:blip r:embed="rId4">
            <a:alphaModFix/>
          </a:blip>
          <a:srcRect b="0" l="0" r="0" t="0"/>
          <a:stretch/>
        </p:blipFill>
        <p:spPr>
          <a:xfrm>
            <a:off x="6226835" y="1616016"/>
            <a:ext cx="5424576" cy="363315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32"/>
          <p:cNvSpPr txBox="1"/>
          <p:nvPr>
            <p:ph idx="1" type="body"/>
          </p:nvPr>
        </p:nvSpPr>
        <p:spPr>
          <a:xfrm>
            <a:off x="751839" y="1275896"/>
            <a:ext cx="10194328" cy="448571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000"/>
              <a:buNone/>
            </a:pPr>
            <a:r>
              <a:rPr b="0" lang="pt-PT" sz="2000">
                <a:solidFill>
                  <a:schemeClr val="dk1"/>
                </a:solidFill>
              </a:rPr>
              <a:t>A good data management plan covers all FAIR principles (Findable, Accessible, Interoperable, Reusable) </a:t>
            </a:r>
            <a:endParaRPr/>
          </a:p>
          <a:p>
            <a:pPr indent="0" lvl="0" marL="0" rtl="0" algn="l">
              <a:lnSpc>
                <a:spcPct val="90000"/>
              </a:lnSpc>
              <a:spcBef>
                <a:spcPts val="1000"/>
              </a:spcBef>
              <a:spcAft>
                <a:spcPts val="0"/>
              </a:spcAft>
              <a:buSzPts val="2000"/>
              <a:buNone/>
            </a:pPr>
            <a:r>
              <a:t/>
            </a:r>
            <a:endParaRPr b="0" sz="2000">
              <a:solidFill>
                <a:schemeClr val="dk1"/>
              </a:solidFill>
            </a:endParaRPr>
          </a:p>
          <a:p>
            <a:pPr indent="0" lvl="0" marL="0" rtl="0" algn="l">
              <a:lnSpc>
                <a:spcPct val="90000"/>
              </a:lnSpc>
              <a:spcBef>
                <a:spcPts val="1000"/>
              </a:spcBef>
              <a:spcAft>
                <a:spcPts val="0"/>
              </a:spcAft>
              <a:buSzPts val="2000"/>
              <a:buNone/>
            </a:pPr>
            <a:r>
              <a:rPr lang="pt-PT" sz="2000">
                <a:solidFill>
                  <a:schemeClr val="dk1"/>
                </a:solidFill>
              </a:rPr>
              <a:t>A DMP helps to make the data Findable </a:t>
            </a:r>
            <a:r>
              <a:rPr b="0" lang="pt-PT" sz="2000">
                <a:solidFill>
                  <a:schemeClr val="dk1"/>
                </a:solidFill>
              </a:rPr>
              <a:t>(F principle) because it includes all information about where data is stored and preserved, during and after the project</a:t>
            </a:r>
            <a:endParaRPr/>
          </a:p>
          <a:p>
            <a:pPr indent="0" lvl="0" marL="0" rtl="0" algn="l">
              <a:lnSpc>
                <a:spcPct val="90000"/>
              </a:lnSpc>
              <a:spcBef>
                <a:spcPts val="1000"/>
              </a:spcBef>
              <a:spcAft>
                <a:spcPts val="0"/>
              </a:spcAft>
              <a:buSzPts val="2000"/>
              <a:buNone/>
            </a:pPr>
            <a:r>
              <a:t/>
            </a:r>
            <a:endParaRPr b="0" sz="2000">
              <a:solidFill>
                <a:schemeClr val="dk1"/>
              </a:solidFill>
            </a:endParaRPr>
          </a:p>
          <a:p>
            <a:pPr indent="0" lvl="0" marL="0" rtl="0" algn="l">
              <a:lnSpc>
                <a:spcPct val="90000"/>
              </a:lnSpc>
              <a:spcBef>
                <a:spcPts val="1000"/>
              </a:spcBef>
              <a:spcAft>
                <a:spcPts val="0"/>
              </a:spcAft>
              <a:buSzPts val="2000"/>
              <a:buNone/>
            </a:pPr>
            <a:r>
              <a:rPr lang="pt-PT" sz="2000">
                <a:solidFill>
                  <a:schemeClr val="dk1"/>
                </a:solidFill>
              </a:rPr>
              <a:t>A DMP helps to make the data Accessible </a:t>
            </a:r>
            <a:r>
              <a:rPr b="0" lang="pt-PT" sz="2000">
                <a:solidFill>
                  <a:schemeClr val="dk1"/>
                </a:solidFill>
              </a:rPr>
              <a:t>(A principle) because it also includes information about how data can be accessed, what is required to access the data (authentication or authorisation) and by what (standardised and universal) communications protocol, e.g. HTTP, HTTPS</a:t>
            </a:r>
            <a:endParaRPr/>
          </a:p>
          <a:p>
            <a:pPr indent="0" lvl="0" marL="0" rtl="0" algn="l">
              <a:lnSpc>
                <a:spcPct val="90000"/>
              </a:lnSpc>
              <a:spcBef>
                <a:spcPts val="1000"/>
              </a:spcBef>
              <a:spcAft>
                <a:spcPts val="0"/>
              </a:spcAft>
              <a:buSzPts val="1600"/>
              <a:buNone/>
            </a:pPr>
            <a:r>
              <a:t/>
            </a:r>
            <a:endParaRPr/>
          </a:p>
        </p:txBody>
      </p:sp>
      <p:sp>
        <p:nvSpPr>
          <p:cNvPr id="367" name="Google Shape;367;p32"/>
          <p:cNvSpPr txBox="1"/>
          <p:nvPr>
            <p:ph idx="2" type="body"/>
          </p:nvPr>
        </p:nvSpPr>
        <p:spPr>
          <a:xfrm>
            <a:off x="751839" y="442107"/>
            <a:ext cx="10194328" cy="65428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200"/>
              <a:buNone/>
            </a:pPr>
            <a:r>
              <a:rPr lang="pt-PT"/>
              <a:t>How the DMP relates to FAIR</a:t>
            </a:r>
            <a:endParaRPr/>
          </a:p>
        </p:txBody>
      </p:sp>
      <p:sp>
        <p:nvSpPr>
          <p:cNvPr id="368" name="Google Shape;368;p32"/>
          <p:cNvSpPr txBox="1"/>
          <p:nvPr/>
        </p:nvSpPr>
        <p:spPr>
          <a:xfrm>
            <a:off x="2555385" y="5761004"/>
            <a:ext cx="83907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i="0" lang="pt-PT" sz="1600" u="none" cap="none" strike="noStrike">
                <a:solidFill>
                  <a:srgbClr val="333333"/>
                </a:solidFill>
              </a:rPr>
              <a:t>Source: Engelhardt, C. (2022). How to be FAIR with your data. https://doi.org/10.17875/gup2022-1915,</a:t>
            </a:r>
            <a:r>
              <a:rPr i="0" lang="pt-PT" sz="1600" u="none" cap="none" strike="noStrike">
                <a:solidFill>
                  <a:srgbClr val="000000"/>
                </a:solidFill>
              </a:rPr>
              <a:t> lesson plan 2 </a:t>
            </a:r>
            <a:endParaRPr i="0" sz="1600" u="none" cap="none" strike="noStrike">
              <a:solidFill>
                <a:schemeClr val="dk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33"/>
          <p:cNvSpPr/>
          <p:nvPr/>
        </p:nvSpPr>
        <p:spPr>
          <a:xfrm>
            <a:off x="4960050" y="1508092"/>
            <a:ext cx="2647360" cy="2128887"/>
          </a:xfrm>
          <a:prstGeom prst="rect">
            <a:avLst/>
          </a:prstGeom>
          <a:solidFill>
            <a:srgbClr val="6D1FF4"/>
          </a:solidFill>
          <a:ln cap="flat" cmpd="sng" w="12700">
            <a:solidFill>
              <a:srgbClr val="7030A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74" name="Google Shape;374;p33"/>
          <p:cNvSpPr txBox="1"/>
          <p:nvPr>
            <p:ph idx="1" type="body"/>
          </p:nvPr>
        </p:nvSpPr>
        <p:spPr>
          <a:xfrm>
            <a:off x="292375" y="1384699"/>
            <a:ext cx="4325773" cy="448571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000"/>
              <a:buNone/>
            </a:pPr>
            <a:r>
              <a:rPr lang="pt-PT" sz="2000">
                <a:solidFill>
                  <a:schemeClr val="dk1"/>
                </a:solidFill>
                <a:latin typeface="Arial"/>
                <a:ea typeface="Arial"/>
                <a:cs typeface="Arial"/>
                <a:sym typeface="Arial"/>
              </a:rPr>
              <a:t>A DMP helps to make the data Interoperable </a:t>
            </a:r>
            <a:r>
              <a:rPr b="0" lang="pt-PT" sz="2000">
                <a:solidFill>
                  <a:schemeClr val="dk1"/>
                </a:solidFill>
                <a:latin typeface="Arial"/>
                <a:ea typeface="Arial"/>
                <a:cs typeface="Arial"/>
                <a:sym typeface="Arial"/>
              </a:rPr>
              <a:t>(I principle), because it guides you to think about, e.g.:</a:t>
            </a:r>
            <a:endParaRPr>
              <a:solidFill>
                <a:schemeClr val="dk1"/>
              </a:solidFill>
            </a:endParaRPr>
          </a:p>
          <a:p>
            <a:pPr indent="0" lvl="0" marL="0" rtl="0" algn="l">
              <a:lnSpc>
                <a:spcPct val="90000"/>
              </a:lnSpc>
              <a:spcBef>
                <a:spcPts val="1000"/>
              </a:spcBef>
              <a:spcAft>
                <a:spcPts val="0"/>
              </a:spcAft>
              <a:buSzPts val="2000"/>
              <a:buNone/>
            </a:pPr>
            <a:r>
              <a:t/>
            </a:r>
            <a:endParaRPr b="0" sz="2000">
              <a:solidFill>
                <a:schemeClr val="dk1"/>
              </a:solidFill>
              <a:latin typeface="Arial"/>
              <a:ea typeface="Arial"/>
              <a:cs typeface="Arial"/>
              <a:sym typeface="Arial"/>
            </a:endParaRPr>
          </a:p>
          <a:p>
            <a:pPr indent="-342900" lvl="0" marL="342900" rtl="0" algn="l">
              <a:lnSpc>
                <a:spcPct val="90000"/>
              </a:lnSpc>
              <a:spcBef>
                <a:spcPts val="1000"/>
              </a:spcBef>
              <a:spcAft>
                <a:spcPts val="0"/>
              </a:spcAft>
              <a:buSzPts val="2000"/>
              <a:buChar char="•"/>
            </a:pPr>
            <a:r>
              <a:rPr b="0" lang="pt-PT" sz="2000">
                <a:solidFill>
                  <a:schemeClr val="dk1"/>
                </a:solidFill>
                <a:latin typeface="Arial"/>
                <a:ea typeface="Arial"/>
                <a:cs typeface="Arial"/>
                <a:sym typeface="Arial"/>
              </a:rPr>
              <a:t>Metadata standards to describe and structure data</a:t>
            </a:r>
            <a:endParaRPr/>
          </a:p>
          <a:p>
            <a:pPr indent="-342900" lvl="0" marL="342900" rtl="0" algn="l">
              <a:lnSpc>
                <a:spcPct val="90000"/>
              </a:lnSpc>
              <a:spcBef>
                <a:spcPts val="1000"/>
              </a:spcBef>
              <a:spcAft>
                <a:spcPts val="0"/>
              </a:spcAft>
              <a:buSzPts val="2000"/>
              <a:buChar char="•"/>
            </a:pPr>
            <a:r>
              <a:rPr b="0" lang="pt-PT" sz="2000">
                <a:solidFill>
                  <a:schemeClr val="dk1"/>
                </a:solidFill>
                <a:latin typeface="Arial"/>
                <a:ea typeface="Arial"/>
                <a:cs typeface="Arial"/>
                <a:sym typeface="Arial"/>
              </a:rPr>
              <a:t>Use of vocabularies in metadata to represent the content, and that these themselves follow the FAIR principles, so that others, humans or machines, can find, access, interoperate and reuse them</a:t>
            </a:r>
            <a:endParaRPr/>
          </a:p>
          <a:p>
            <a:pPr indent="-215900" lvl="0" marL="342900" rtl="0" algn="l">
              <a:lnSpc>
                <a:spcPct val="90000"/>
              </a:lnSpc>
              <a:spcBef>
                <a:spcPts val="1000"/>
              </a:spcBef>
              <a:spcAft>
                <a:spcPts val="0"/>
              </a:spcAft>
              <a:buSzPts val="2000"/>
              <a:buNone/>
            </a:pPr>
            <a:r>
              <a:t/>
            </a:r>
            <a:endParaRPr b="0" sz="2000">
              <a:solidFill>
                <a:schemeClr val="dk1"/>
              </a:solidFill>
            </a:endParaRPr>
          </a:p>
          <a:p>
            <a:pPr indent="-215900" lvl="0" marL="342900" rtl="0" algn="l">
              <a:lnSpc>
                <a:spcPct val="90000"/>
              </a:lnSpc>
              <a:spcBef>
                <a:spcPts val="1000"/>
              </a:spcBef>
              <a:spcAft>
                <a:spcPts val="0"/>
              </a:spcAft>
              <a:buSzPts val="2000"/>
              <a:buNone/>
            </a:pPr>
            <a:r>
              <a:t/>
            </a:r>
            <a:endParaRPr b="0" sz="2000">
              <a:solidFill>
                <a:schemeClr val="dk1"/>
              </a:solidFill>
            </a:endParaRPr>
          </a:p>
          <a:p>
            <a:pPr indent="0" lvl="0" marL="0" rtl="0" algn="l">
              <a:lnSpc>
                <a:spcPct val="90000"/>
              </a:lnSpc>
              <a:spcBef>
                <a:spcPts val="1000"/>
              </a:spcBef>
              <a:spcAft>
                <a:spcPts val="0"/>
              </a:spcAft>
              <a:buSzPts val="2000"/>
              <a:buNone/>
            </a:pPr>
            <a:r>
              <a:t/>
            </a:r>
            <a:endParaRPr b="0" sz="2000">
              <a:solidFill>
                <a:srgbClr val="000000"/>
              </a:solidFill>
            </a:endParaRPr>
          </a:p>
          <a:p>
            <a:pPr indent="0" lvl="0" marL="0" rtl="0" algn="l">
              <a:lnSpc>
                <a:spcPct val="90000"/>
              </a:lnSpc>
              <a:spcBef>
                <a:spcPts val="1000"/>
              </a:spcBef>
              <a:spcAft>
                <a:spcPts val="0"/>
              </a:spcAft>
              <a:buSzPts val="2000"/>
              <a:buNone/>
            </a:pPr>
            <a:r>
              <a:t/>
            </a:r>
            <a:endParaRPr b="0" sz="2000">
              <a:solidFill>
                <a:srgbClr val="000000"/>
              </a:solidFill>
            </a:endParaRPr>
          </a:p>
          <a:p>
            <a:pPr indent="0" lvl="0" marL="0" rtl="0" algn="l">
              <a:lnSpc>
                <a:spcPct val="90000"/>
              </a:lnSpc>
              <a:spcBef>
                <a:spcPts val="1000"/>
              </a:spcBef>
              <a:spcAft>
                <a:spcPts val="0"/>
              </a:spcAft>
              <a:buSzPts val="2000"/>
              <a:buNone/>
            </a:pPr>
            <a:r>
              <a:t/>
            </a:r>
            <a:endParaRPr b="0" sz="2000">
              <a:solidFill>
                <a:srgbClr val="000000"/>
              </a:solidFill>
            </a:endParaRPr>
          </a:p>
          <a:p>
            <a:pPr indent="0" lvl="0" marL="0" rtl="0" algn="l">
              <a:lnSpc>
                <a:spcPct val="90000"/>
              </a:lnSpc>
              <a:spcBef>
                <a:spcPts val="1000"/>
              </a:spcBef>
              <a:spcAft>
                <a:spcPts val="0"/>
              </a:spcAft>
              <a:buSzPts val="1600"/>
              <a:buNone/>
            </a:pPr>
            <a:r>
              <a:t/>
            </a:r>
            <a:endParaRPr/>
          </a:p>
        </p:txBody>
      </p:sp>
      <p:sp>
        <p:nvSpPr>
          <p:cNvPr id="375" name="Google Shape;375;p33"/>
          <p:cNvSpPr txBox="1"/>
          <p:nvPr>
            <p:ph idx="2" type="body"/>
          </p:nvPr>
        </p:nvSpPr>
        <p:spPr>
          <a:xfrm>
            <a:off x="751839" y="442107"/>
            <a:ext cx="10194328" cy="65428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200"/>
              <a:buNone/>
            </a:pPr>
            <a:r>
              <a:rPr lang="pt-PT"/>
              <a:t>How the DMP relates to FAIR</a:t>
            </a:r>
            <a:endParaRPr/>
          </a:p>
        </p:txBody>
      </p:sp>
      <p:sp>
        <p:nvSpPr>
          <p:cNvPr id="376" name="Google Shape;376;p33"/>
          <p:cNvSpPr txBox="1"/>
          <p:nvPr/>
        </p:nvSpPr>
        <p:spPr>
          <a:xfrm>
            <a:off x="2504689" y="5941853"/>
            <a:ext cx="4778633"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rgbClr val="333333"/>
                </a:solidFill>
                <a:latin typeface="Arial"/>
                <a:ea typeface="Arial"/>
                <a:cs typeface="Arial"/>
                <a:sym typeface="Arial"/>
              </a:rPr>
              <a:t>Sources: Engelhardt, C. (2022). How to be FAIR with your data. https://doi.org/10.17875/gup2022-1915, lesson plan 2;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rgbClr val="333333"/>
                </a:solidFill>
                <a:latin typeface="Arial"/>
                <a:ea typeface="Arial"/>
                <a:cs typeface="Arial"/>
                <a:sym typeface="Arial"/>
              </a:rPr>
              <a:t>'FAIR Principles', GO FAIR, </a:t>
            </a:r>
            <a:r>
              <a:rPr b="0" i="0" lang="pt-PT" sz="1200" u="sng" cap="none" strike="noStrike">
                <a:solidFill>
                  <a:srgbClr val="333333"/>
                </a:solidFill>
                <a:latin typeface="Arial"/>
                <a:ea typeface="Arial"/>
                <a:cs typeface="Arial"/>
                <a:sym typeface="Arial"/>
                <a:hlinkClick r:id="rId3">
                  <a:extLst>
                    <a:ext uri="{A12FA001-AC4F-418D-AE19-62706E023703}">
                      <ahyp:hlinkClr val="tx"/>
                    </a:ext>
                  </a:extLst>
                </a:hlinkClick>
              </a:rPr>
              <a:t>https://www.go-fair.org/fair-principles/</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rgbClr val="333333"/>
                </a:solidFill>
                <a:latin typeface="Calibri"/>
                <a:ea typeface="Calibri"/>
                <a:cs typeface="Calibri"/>
                <a:sym typeface="Calibri"/>
              </a:rPr>
              <a:t>Photo by </a:t>
            </a:r>
            <a:r>
              <a:rPr b="0" i="0" lang="pt-PT" sz="1200" u="sng" cap="none" strike="noStrike">
                <a:solidFill>
                  <a:srgbClr val="333333"/>
                </a:solidFill>
                <a:latin typeface="Calibri"/>
                <a:ea typeface="Calibri"/>
                <a:cs typeface="Calibri"/>
                <a:sym typeface="Calibri"/>
                <a:hlinkClick r:id="rId4">
                  <a:extLst>
                    <a:ext uri="{A12FA001-AC4F-418D-AE19-62706E023703}">
                      <ahyp:hlinkClr val="tx"/>
                    </a:ext>
                  </a:extLst>
                </a:hlinkClick>
              </a:rPr>
              <a:t>Fabio Bracht</a:t>
            </a:r>
            <a:r>
              <a:rPr b="0" i="0" lang="pt-PT" sz="1200" u="none" cap="none" strike="noStrike">
                <a:solidFill>
                  <a:srgbClr val="333333"/>
                </a:solidFill>
                <a:latin typeface="Calibri"/>
                <a:ea typeface="Calibri"/>
                <a:cs typeface="Calibri"/>
                <a:sym typeface="Calibri"/>
              </a:rPr>
              <a:t> on </a:t>
            </a:r>
            <a:r>
              <a:rPr b="0" i="0" lang="pt-PT" sz="1200" u="sng" cap="none" strike="noStrike">
                <a:solidFill>
                  <a:srgbClr val="333333"/>
                </a:solidFill>
                <a:latin typeface="Calibri"/>
                <a:ea typeface="Calibri"/>
                <a:cs typeface="Calibri"/>
                <a:sym typeface="Calibri"/>
                <a:hlinkClick r:id="rId5">
                  <a:extLst>
                    <a:ext uri="{A12FA001-AC4F-418D-AE19-62706E023703}">
                      <ahyp:hlinkClr val="tx"/>
                    </a:ext>
                  </a:extLst>
                </a:hlinkClick>
              </a:rPr>
              <a:t>Unsplash</a:t>
            </a:r>
            <a:r>
              <a:rPr b="0" i="0" lang="pt-PT" sz="1200" u="none" cap="none" strike="noStrike">
                <a:solidFill>
                  <a:srgbClr val="333333"/>
                </a:solidFill>
                <a:latin typeface="Calibri"/>
                <a:ea typeface="Calibri"/>
                <a:cs typeface="Calibri"/>
                <a:sym typeface="Calibri"/>
              </a:rPr>
              <a:t> </a:t>
            </a:r>
            <a:endParaRPr b="0" i="0" sz="1800" u="none" cap="none" strike="noStrike">
              <a:solidFill>
                <a:schemeClr val="dk1"/>
              </a:solidFill>
              <a:latin typeface="Calibri"/>
              <a:ea typeface="Calibri"/>
              <a:cs typeface="Calibri"/>
              <a:sym typeface="Calibri"/>
            </a:endParaRPr>
          </a:p>
        </p:txBody>
      </p:sp>
      <p:pic>
        <p:nvPicPr>
          <p:cNvPr descr="white and black light fixture" id="377" name="Google Shape;377;p33"/>
          <p:cNvPicPr preferRelativeResize="0"/>
          <p:nvPr/>
        </p:nvPicPr>
        <p:blipFill rotWithShape="1">
          <a:blip r:embed="rId6">
            <a:alphaModFix/>
          </a:blip>
          <a:srcRect b="0" l="0" r="0" t="0"/>
          <a:stretch/>
        </p:blipFill>
        <p:spPr>
          <a:xfrm>
            <a:off x="7856247" y="-3141"/>
            <a:ext cx="4335175" cy="6856426"/>
          </a:xfrm>
          <a:prstGeom prst="rect">
            <a:avLst/>
          </a:prstGeom>
          <a:noFill/>
          <a:ln>
            <a:noFill/>
          </a:ln>
        </p:spPr>
      </p:pic>
      <p:sp>
        <p:nvSpPr>
          <p:cNvPr id="378" name="Google Shape;378;p33"/>
          <p:cNvSpPr txBox="1"/>
          <p:nvPr/>
        </p:nvSpPr>
        <p:spPr>
          <a:xfrm>
            <a:off x="4960071" y="1511431"/>
            <a:ext cx="2743200" cy="230832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pt-PT" sz="1800" u="none" cap="none" strike="noStrike">
                <a:solidFill>
                  <a:schemeClr val="lt1"/>
                </a:solidFill>
                <a:latin typeface="Lato"/>
                <a:ea typeface="Lato"/>
                <a:cs typeface="Lato"/>
                <a:sym typeface="Lato"/>
              </a:rPr>
              <a:t>'The data usually need to be integrated with other data. In addition, the data need to interoperate with applications or workflows for analysis, storage, and processing.'</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34"/>
          <p:cNvSpPr txBox="1"/>
          <p:nvPr>
            <p:ph idx="1" type="body"/>
          </p:nvPr>
        </p:nvSpPr>
        <p:spPr>
          <a:xfrm>
            <a:off x="597042" y="945004"/>
            <a:ext cx="5236957" cy="448571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000"/>
              <a:buNone/>
            </a:pPr>
            <a:r>
              <a:t/>
            </a:r>
            <a:endParaRPr b="0" sz="2000">
              <a:solidFill>
                <a:schemeClr val="dk1"/>
              </a:solidFill>
            </a:endParaRPr>
          </a:p>
          <a:p>
            <a:pPr indent="0" lvl="0" marL="0" rtl="0" algn="l">
              <a:lnSpc>
                <a:spcPct val="90000"/>
              </a:lnSpc>
              <a:spcBef>
                <a:spcPts val="1000"/>
              </a:spcBef>
              <a:spcAft>
                <a:spcPts val="0"/>
              </a:spcAft>
              <a:buSzPts val="2000"/>
              <a:buNone/>
            </a:pPr>
            <a:r>
              <a:t/>
            </a:r>
            <a:endParaRPr b="0" sz="2000">
              <a:solidFill>
                <a:schemeClr val="dk1"/>
              </a:solidFill>
            </a:endParaRPr>
          </a:p>
          <a:p>
            <a:pPr indent="0" lvl="0" marL="0" rtl="0" algn="l">
              <a:lnSpc>
                <a:spcPct val="90000"/>
              </a:lnSpc>
              <a:spcBef>
                <a:spcPts val="1000"/>
              </a:spcBef>
              <a:spcAft>
                <a:spcPts val="0"/>
              </a:spcAft>
              <a:buSzPts val="2000"/>
              <a:buNone/>
            </a:pPr>
            <a:r>
              <a:rPr lang="pt-PT" sz="2000">
                <a:solidFill>
                  <a:schemeClr val="dk1"/>
                </a:solidFill>
                <a:latin typeface="Arial"/>
                <a:ea typeface="Arial"/>
                <a:cs typeface="Arial"/>
                <a:sym typeface="Arial"/>
              </a:rPr>
              <a:t> A DMP helps to make the data Reusable </a:t>
            </a:r>
            <a:r>
              <a:rPr b="0" lang="pt-PT" sz="2000">
                <a:solidFill>
                  <a:schemeClr val="dk1"/>
                </a:solidFill>
                <a:latin typeface="Arial"/>
                <a:ea typeface="Arial"/>
                <a:cs typeface="Arial"/>
                <a:sym typeface="Arial"/>
              </a:rPr>
              <a:t>(R principle) because it allows data to be described with more detail and accuracy, making it easier for others to understand. </a:t>
            </a:r>
            <a:endParaRPr/>
          </a:p>
          <a:p>
            <a:pPr indent="0" lvl="0" marL="0" rtl="0" algn="l">
              <a:lnSpc>
                <a:spcPct val="90000"/>
              </a:lnSpc>
              <a:spcBef>
                <a:spcPts val="1000"/>
              </a:spcBef>
              <a:spcAft>
                <a:spcPts val="0"/>
              </a:spcAft>
              <a:buSzPts val="2000"/>
              <a:buNone/>
            </a:pPr>
            <a:r>
              <a:t/>
            </a:r>
            <a:endParaRPr b="0" sz="2000">
              <a:solidFill>
                <a:schemeClr val="dk1"/>
              </a:solidFill>
              <a:latin typeface="Arial"/>
              <a:ea typeface="Arial"/>
              <a:cs typeface="Arial"/>
              <a:sym typeface="Arial"/>
            </a:endParaRPr>
          </a:p>
          <a:p>
            <a:pPr indent="0" lvl="0" marL="0" rtl="0" algn="l">
              <a:lnSpc>
                <a:spcPct val="90000"/>
              </a:lnSpc>
              <a:spcBef>
                <a:spcPts val="1000"/>
              </a:spcBef>
              <a:spcAft>
                <a:spcPts val="0"/>
              </a:spcAft>
              <a:buSzPts val="2000"/>
              <a:buNone/>
            </a:pPr>
            <a:r>
              <a:rPr b="0" lang="pt-PT" sz="2000">
                <a:solidFill>
                  <a:schemeClr val="dk1"/>
                </a:solidFill>
                <a:latin typeface="Arial"/>
                <a:ea typeface="Arial"/>
                <a:cs typeface="Arial"/>
                <a:sym typeface="Arial"/>
              </a:rPr>
              <a:t>Moreover, during DMP creation, it is necessary to indicate the information that is needed to prepare the data for sharing and reuse </a:t>
            </a:r>
            <a:r>
              <a:rPr lang="pt-PT" sz="2000">
                <a:solidFill>
                  <a:schemeClr val="dk1"/>
                </a:solidFill>
                <a:latin typeface="Arial"/>
                <a:ea typeface="Arial"/>
                <a:cs typeface="Arial"/>
                <a:sym typeface="Arial"/>
              </a:rPr>
              <a:t>with appropriate licences and rules</a:t>
            </a:r>
            <a:r>
              <a:rPr b="0" lang="pt-PT" sz="2000">
                <a:solidFill>
                  <a:schemeClr val="dk1"/>
                </a:solidFill>
                <a:latin typeface="Arial"/>
                <a:ea typeface="Arial"/>
                <a:cs typeface="Arial"/>
                <a:sym typeface="Arial"/>
              </a:rPr>
              <a:t>, namely, how the data can be reused and for whom the data may be valuable</a:t>
            </a:r>
            <a:endParaRPr>
              <a:solidFill>
                <a:schemeClr val="dk1"/>
              </a:solidFill>
              <a:latin typeface="Arial"/>
              <a:ea typeface="Arial"/>
              <a:cs typeface="Arial"/>
              <a:sym typeface="Arial"/>
            </a:endParaRPr>
          </a:p>
          <a:p>
            <a:pPr indent="0" lvl="0" marL="0" rtl="0" algn="l">
              <a:lnSpc>
                <a:spcPct val="90000"/>
              </a:lnSpc>
              <a:spcBef>
                <a:spcPts val="1000"/>
              </a:spcBef>
              <a:spcAft>
                <a:spcPts val="0"/>
              </a:spcAft>
              <a:buSzPts val="1600"/>
              <a:buNone/>
            </a:pPr>
            <a:r>
              <a:t/>
            </a:r>
            <a:endParaRPr/>
          </a:p>
        </p:txBody>
      </p:sp>
      <p:sp>
        <p:nvSpPr>
          <p:cNvPr id="384" name="Google Shape;384;p34"/>
          <p:cNvSpPr txBox="1"/>
          <p:nvPr>
            <p:ph idx="2" type="body"/>
          </p:nvPr>
        </p:nvSpPr>
        <p:spPr>
          <a:xfrm>
            <a:off x="751839" y="442107"/>
            <a:ext cx="10194328" cy="65428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200"/>
              <a:buNone/>
            </a:pPr>
            <a:r>
              <a:rPr lang="pt-PT"/>
              <a:t>How the DMP relates to FAIR</a:t>
            </a:r>
            <a:endParaRPr/>
          </a:p>
        </p:txBody>
      </p:sp>
      <p:sp>
        <p:nvSpPr>
          <p:cNvPr id="385" name="Google Shape;385;p34"/>
          <p:cNvSpPr txBox="1"/>
          <p:nvPr/>
        </p:nvSpPr>
        <p:spPr>
          <a:xfrm>
            <a:off x="2736803" y="6322112"/>
            <a:ext cx="8145675"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rgbClr val="333333"/>
                </a:solidFill>
                <a:latin typeface="Arial"/>
                <a:ea typeface="Arial"/>
                <a:cs typeface="Arial"/>
                <a:sym typeface="Arial"/>
              </a:rPr>
              <a:t>Source: Engelhardt, C. (2022). How to be FAIR with your data. https://doi.org/10.17875/gup2022-1915, lesson plan 2 </a:t>
            </a:r>
            <a:endParaRPr b="0" i="0" sz="1200" u="none" cap="none" strike="noStrike">
              <a:solidFill>
                <a:srgbClr val="333333"/>
              </a:solidFill>
              <a:latin typeface="Arial"/>
              <a:ea typeface="Arial"/>
              <a:cs typeface="Arial"/>
              <a:sym typeface="Arial"/>
            </a:endParaRPr>
          </a:p>
        </p:txBody>
      </p:sp>
      <p:pic>
        <p:nvPicPr>
          <p:cNvPr descr="A close-up of yellow and purple bacteria&#10;&#10;Description automatically generated" id="386" name="Google Shape;386;p34"/>
          <p:cNvPicPr preferRelativeResize="0"/>
          <p:nvPr/>
        </p:nvPicPr>
        <p:blipFill rotWithShape="1">
          <a:blip r:embed="rId3">
            <a:alphaModFix/>
          </a:blip>
          <a:srcRect b="0" l="0" r="0" t="0"/>
          <a:stretch/>
        </p:blipFill>
        <p:spPr>
          <a:xfrm>
            <a:off x="6686011" y="1273208"/>
            <a:ext cx="4476062" cy="3635996"/>
          </a:xfrm>
          <a:prstGeom prst="rect">
            <a:avLst/>
          </a:prstGeom>
          <a:noFill/>
          <a:ln>
            <a:noFill/>
          </a:ln>
        </p:spPr>
      </p:pic>
      <p:sp>
        <p:nvSpPr>
          <p:cNvPr id="387" name="Google Shape;387;p34"/>
          <p:cNvSpPr txBox="1"/>
          <p:nvPr/>
        </p:nvSpPr>
        <p:spPr>
          <a:xfrm>
            <a:off x="6688318" y="5038626"/>
            <a:ext cx="47778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pt-PT" sz="1800" u="none" cap="none" strike="noStrike">
                <a:solidFill>
                  <a:schemeClr val="dk1"/>
                </a:solidFill>
                <a:latin typeface="Arial"/>
                <a:ea typeface="Arial"/>
                <a:cs typeface="Arial"/>
                <a:sym typeface="Arial"/>
              </a:rPr>
              <a:t>“</a:t>
            </a:r>
            <a:r>
              <a:rPr b="0" i="0" lang="pt-PT" sz="1800" u="sng" cap="none" strike="noStrike">
                <a:solidFill>
                  <a:schemeClr val="dk1"/>
                </a:solidFill>
                <a:latin typeface="Arial"/>
                <a:ea typeface="Arial"/>
                <a:cs typeface="Arial"/>
                <a:sym typeface="Arial"/>
                <a:hlinkClick r:id="rId4">
                  <a:extLst>
                    <a:ext uri="{A12FA001-AC4F-418D-AE19-62706E023703}">
                      <ahyp:hlinkClr val="tx"/>
                    </a:ext>
                  </a:extLst>
                </a:hlinkClick>
              </a:rPr>
              <a:t>Novel Coronavirus SARS-CoV-2</a:t>
            </a:r>
            <a:r>
              <a:rPr b="0" i="0" lang="pt-PT" sz="1800" u="none" cap="none" strike="noStrike">
                <a:solidFill>
                  <a:schemeClr val="dk1"/>
                </a:solidFill>
                <a:latin typeface="Arial"/>
                <a:ea typeface="Arial"/>
                <a:cs typeface="Arial"/>
                <a:sym typeface="Arial"/>
              </a:rPr>
              <a:t>” by </a:t>
            </a:r>
            <a:r>
              <a:rPr b="0" i="0" lang="pt-PT" sz="1800" u="sng" cap="none" strike="noStrike">
                <a:solidFill>
                  <a:schemeClr val="dk1"/>
                </a:solidFill>
                <a:latin typeface="Arial"/>
                <a:ea typeface="Arial"/>
                <a:cs typeface="Arial"/>
                <a:sym typeface="Arial"/>
                <a:hlinkClick r:id="rId5">
                  <a:extLst>
                    <a:ext uri="{A12FA001-AC4F-418D-AE19-62706E023703}">
                      <ahyp:hlinkClr val="tx"/>
                    </a:ext>
                  </a:extLst>
                </a:hlinkClick>
              </a:rPr>
              <a:t>NIAID</a:t>
            </a:r>
            <a:r>
              <a:rPr b="0" i="0" lang="pt-PT" sz="1800" u="none" cap="none" strike="noStrike">
                <a:solidFill>
                  <a:schemeClr val="dk1"/>
                </a:solidFill>
                <a:latin typeface="Arial"/>
                <a:ea typeface="Arial"/>
                <a:cs typeface="Arial"/>
                <a:sym typeface="Arial"/>
              </a:rPr>
              <a:t>, here cropped, is licensed </a:t>
            </a:r>
            <a:r>
              <a:rPr b="0" i="0" lang="pt-PT" sz="1800" u="sng" cap="none" strike="noStrike">
                <a:solidFill>
                  <a:schemeClr val="dk1"/>
                </a:solidFill>
                <a:highlight>
                  <a:schemeClr val="lt1"/>
                </a:highlight>
                <a:latin typeface="Arial"/>
                <a:ea typeface="Arial"/>
                <a:cs typeface="Arial"/>
                <a:sym typeface="Arial"/>
                <a:hlinkClick r:id="rId6">
                  <a:extLst>
                    <a:ext uri="{A12FA001-AC4F-418D-AE19-62706E023703}">
                      <ahyp:hlinkClr val="tx"/>
                    </a:ext>
                  </a:extLst>
                </a:hlinkClick>
              </a:rPr>
              <a:t>CC BY 2.0</a:t>
            </a:r>
            <a:r>
              <a:rPr b="0" i="0" lang="pt-PT" sz="1800" u="none" cap="none" strike="noStrike">
                <a:solidFill>
                  <a:schemeClr val="dk1"/>
                </a:solidFill>
                <a:highlight>
                  <a:schemeClr val="lt1"/>
                </a:highlight>
                <a:latin typeface="Arial"/>
                <a:ea typeface="Arial"/>
                <a:cs typeface="Arial"/>
                <a:sym typeface="Arial"/>
              </a:rPr>
              <a:t>.</a:t>
            </a:r>
            <a:endParaRPr b="0" i="0" sz="1800" u="none" cap="none" strike="noStrike">
              <a:solidFill>
                <a:schemeClr val="dk1"/>
              </a:solidFill>
              <a:highlight>
                <a:schemeClr val="lt1"/>
              </a:highlight>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35"/>
          <p:cNvSpPr txBox="1"/>
          <p:nvPr>
            <p:ph type="title"/>
          </p:nvPr>
        </p:nvSpPr>
        <p:spPr>
          <a:xfrm>
            <a:off x="2731557" y="2714589"/>
            <a:ext cx="6728886" cy="1777512"/>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44CE92"/>
              </a:buClr>
              <a:buSzPts val="4800"/>
              <a:buFont typeface="Arial"/>
              <a:buNone/>
            </a:pPr>
            <a:r>
              <a:rPr lang="pt-PT"/>
              <a:t>Content of </a:t>
            </a:r>
            <a:br>
              <a:rPr lang="pt-PT"/>
            </a:br>
            <a:r>
              <a:rPr lang="pt-PT"/>
              <a:t>a good DMP</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36"/>
          <p:cNvSpPr txBox="1"/>
          <p:nvPr>
            <p:ph type="title"/>
          </p:nvPr>
        </p:nvSpPr>
        <p:spPr>
          <a:xfrm>
            <a:off x="2158733" y="582673"/>
            <a:ext cx="6728886" cy="1777512"/>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44CE92"/>
              </a:buClr>
              <a:buSzPts val="4800"/>
              <a:buFont typeface="Arial"/>
              <a:buNone/>
            </a:pPr>
            <a:r>
              <a:rPr lang="pt-PT">
                <a:latin typeface="Arial"/>
                <a:ea typeface="Arial"/>
                <a:cs typeface="Arial"/>
                <a:sym typeface="Arial"/>
              </a:rPr>
              <a:t>Template</a:t>
            </a:r>
            <a:endParaRPr/>
          </a:p>
        </p:txBody>
      </p:sp>
      <p:sp>
        <p:nvSpPr>
          <p:cNvPr id="398" name="Google Shape;398;p36"/>
          <p:cNvSpPr txBox="1"/>
          <p:nvPr/>
        </p:nvSpPr>
        <p:spPr>
          <a:xfrm>
            <a:off x="1733889" y="1782036"/>
            <a:ext cx="8151393" cy="34163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0" i="0" lang="pt-PT" sz="3600" u="none" cap="none" strike="noStrike">
                <a:solidFill>
                  <a:schemeClr val="lt1"/>
                </a:solidFill>
                <a:latin typeface="Arial"/>
                <a:ea typeface="Arial"/>
                <a:cs typeface="Arial"/>
                <a:sym typeface="Arial"/>
              </a:rPr>
              <a:t>Check if a specific template is available to you / required of you from particular institutions or funders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0" i="0" sz="36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rPr b="0" i="0" lang="pt-PT" sz="3600" u="none" cap="none" strike="noStrike">
                <a:solidFill>
                  <a:schemeClr val="lt1"/>
                </a:solidFill>
                <a:latin typeface="Arial"/>
                <a:ea typeface="Arial"/>
                <a:cs typeface="Arial"/>
                <a:sym typeface="Arial"/>
              </a:rPr>
              <a:t>Most templates cover the following areas:</a:t>
            </a:r>
            <a:endParaRPr b="0" i="0" sz="1400" u="none" cap="none" strike="noStrike">
              <a:solidFill>
                <a:srgbClr val="000000"/>
              </a:solidFill>
              <a:latin typeface="Arial"/>
              <a:ea typeface="Arial"/>
              <a:cs typeface="Arial"/>
              <a:sym typeface="Arial"/>
            </a:endParaRPr>
          </a:p>
        </p:txBody>
      </p:sp>
      <p:sp>
        <p:nvSpPr>
          <p:cNvPr id="399" name="Google Shape;399;p36"/>
          <p:cNvSpPr/>
          <p:nvPr/>
        </p:nvSpPr>
        <p:spPr>
          <a:xfrm>
            <a:off x="601578" y="2235868"/>
            <a:ext cx="1017671" cy="476250"/>
          </a:xfrm>
          <a:prstGeom prst="rightArrow">
            <a:avLst>
              <a:gd fmla="val 50000" name="adj1"/>
              <a:gd fmla="val 50000" name="adj2"/>
            </a:avLst>
          </a:prstGeom>
          <a:solidFill>
            <a:srgbClr val="44CE92"/>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0" name="Google Shape;400;p36"/>
          <p:cNvSpPr txBox="1"/>
          <p:nvPr/>
        </p:nvSpPr>
        <p:spPr>
          <a:xfrm>
            <a:off x="1730315" y="6248172"/>
            <a:ext cx="7596665"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lt1"/>
                </a:solidFill>
                <a:latin typeface="Arial"/>
                <a:ea typeface="Arial"/>
                <a:cs typeface="Arial"/>
                <a:sym typeface="Arial"/>
              </a:rPr>
              <a:t>FAIR Data Austria (2021). “Data Management Plan (DMP)“. In: Research Data Management Open Educational Resources Collection. (</a:t>
            </a:r>
            <a:r>
              <a:rPr b="0" i="0" lang="pt-PT" sz="1200" u="sng" cap="none" strike="noStrike">
                <a:solidFill>
                  <a:schemeClr val="lt1"/>
                </a:solidFill>
                <a:latin typeface="Arial"/>
                <a:ea typeface="Arial"/>
                <a:cs typeface="Arial"/>
                <a:sym typeface="Arial"/>
                <a:hlinkClick r:id="rId3">
                  <a:extLst>
                    <a:ext uri="{A12FA001-AC4F-418D-AE19-62706E023703}">
                      <ahyp:hlinkClr val="tx"/>
                    </a:ext>
                  </a:extLst>
                </a:hlinkClick>
              </a:rPr>
              <a:t>https://fair-office.at/index.php/dmp/?lang=en).</a:t>
            </a:r>
            <a:endParaRPr b="0" i="0" sz="1600" u="none" cap="none" strike="noStrike">
              <a:solidFill>
                <a:schemeClr val="lt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37"/>
          <p:cNvSpPr/>
          <p:nvPr/>
        </p:nvSpPr>
        <p:spPr>
          <a:xfrm>
            <a:off x="7193400" y="1516600"/>
            <a:ext cx="2673600" cy="1299000"/>
          </a:xfrm>
          <a:prstGeom prst="rect">
            <a:avLst/>
          </a:prstGeom>
          <a:solidFill>
            <a:srgbClr val="6D1FF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406" name="Google Shape;406;p37"/>
          <p:cNvSpPr txBox="1"/>
          <p:nvPr>
            <p:ph idx="1" type="body"/>
          </p:nvPr>
        </p:nvSpPr>
        <p:spPr>
          <a:xfrm>
            <a:off x="334850" y="1701800"/>
            <a:ext cx="7251300" cy="3772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D1FF4"/>
              </a:buClr>
              <a:buSzPts val="3400"/>
              <a:buChar char="•"/>
            </a:pPr>
            <a:r>
              <a:rPr lang="pt-PT" sz="3400">
                <a:solidFill>
                  <a:schemeClr val="dk1"/>
                </a:solidFill>
                <a:latin typeface="Arial"/>
                <a:ea typeface="Arial"/>
                <a:cs typeface="Arial"/>
                <a:sym typeface="Arial"/>
              </a:rPr>
              <a:t>Will you </a:t>
            </a:r>
            <a:r>
              <a:rPr b="1" lang="pt-PT" sz="3400">
                <a:solidFill>
                  <a:schemeClr val="dk1"/>
                </a:solidFill>
                <a:latin typeface="Arial"/>
                <a:ea typeface="Arial"/>
                <a:cs typeface="Arial"/>
                <a:sym typeface="Arial"/>
              </a:rPr>
              <a:t>generate new data</a:t>
            </a:r>
            <a:r>
              <a:rPr lang="pt-PT" sz="3400">
                <a:solidFill>
                  <a:schemeClr val="dk1"/>
                </a:solidFill>
                <a:latin typeface="Arial"/>
                <a:ea typeface="Arial"/>
                <a:cs typeface="Arial"/>
                <a:sym typeface="Arial"/>
              </a:rPr>
              <a:t>?</a:t>
            </a:r>
            <a:endParaRPr sz="2200"/>
          </a:p>
          <a:p>
            <a:pPr indent="-228600" lvl="0" marL="228600" rtl="0" algn="l">
              <a:lnSpc>
                <a:spcPct val="90000"/>
              </a:lnSpc>
              <a:spcBef>
                <a:spcPts val="1000"/>
              </a:spcBef>
              <a:spcAft>
                <a:spcPts val="0"/>
              </a:spcAft>
              <a:buClr>
                <a:srgbClr val="6D1FF4"/>
              </a:buClr>
              <a:buSzPts val="3400"/>
              <a:buChar char="•"/>
            </a:pPr>
            <a:r>
              <a:rPr lang="pt-PT" sz="3400">
                <a:solidFill>
                  <a:schemeClr val="dk1"/>
                </a:solidFill>
                <a:latin typeface="Arial"/>
                <a:ea typeface="Arial"/>
                <a:cs typeface="Arial"/>
                <a:sym typeface="Arial"/>
              </a:rPr>
              <a:t>What </a:t>
            </a:r>
            <a:r>
              <a:rPr b="1" lang="pt-PT" sz="3400">
                <a:solidFill>
                  <a:schemeClr val="dk1"/>
                </a:solidFill>
                <a:latin typeface="Arial"/>
                <a:ea typeface="Arial"/>
                <a:cs typeface="Arial"/>
                <a:sym typeface="Arial"/>
              </a:rPr>
              <a:t>existing data sets will you reuse</a:t>
            </a:r>
            <a:r>
              <a:rPr lang="pt-PT" sz="3400">
                <a:solidFill>
                  <a:schemeClr val="dk1"/>
                </a:solidFill>
                <a:latin typeface="Arial"/>
                <a:ea typeface="Arial"/>
                <a:cs typeface="Arial"/>
                <a:sym typeface="Arial"/>
              </a:rPr>
              <a:t>?</a:t>
            </a:r>
            <a:endParaRPr sz="3400">
              <a:solidFill>
                <a:schemeClr val="dk1"/>
              </a:solidFill>
            </a:endParaRPr>
          </a:p>
          <a:p>
            <a:pPr indent="-228600" lvl="0" marL="228600" rtl="0" algn="l">
              <a:lnSpc>
                <a:spcPct val="90000"/>
              </a:lnSpc>
              <a:spcBef>
                <a:spcPts val="1000"/>
              </a:spcBef>
              <a:spcAft>
                <a:spcPts val="0"/>
              </a:spcAft>
              <a:buClr>
                <a:srgbClr val="6D1FF4"/>
              </a:buClr>
              <a:buSzPts val="3400"/>
              <a:buChar char="•"/>
            </a:pPr>
            <a:r>
              <a:rPr lang="pt-PT" sz="3400">
                <a:solidFill>
                  <a:schemeClr val="dk1"/>
                </a:solidFill>
                <a:latin typeface="Arial"/>
                <a:ea typeface="Arial"/>
                <a:cs typeface="Arial"/>
                <a:sym typeface="Arial"/>
              </a:rPr>
              <a:t>What </a:t>
            </a:r>
            <a:r>
              <a:rPr b="1" lang="pt-PT" sz="3400">
                <a:solidFill>
                  <a:schemeClr val="dk1"/>
                </a:solidFill>
                <a:latin typeface="Arial"/>
                <a:ea typeface="Arial"/>
                <a:cs typeface="Arial"/>
                <a:sym typeface="Arial"/>
              </a:rPr>
              <a:t>type</a:t>
            </a:r>
            <a:r>
              <a:rPr lang="pt-PT" sz="3400">
                <a:solidFill>
                  <a:schemeClr val="dk1"/>
                </a:solidFill>
                <a:latin typeface="Arial"/>
                <a:ea typeface="Arial"/>
                <a:cs typeface="Arial"/>
                <a:sym typeface="Arial"/>
              </a:rPr>
              <a:t> of data, </a:t>
            </a:r>
            <a:r>
              <a:rPr b="1" lang="pt-PT" sz="3400">
                <a:solidFill>
                  <a:schemeClr val="dk1"/>
                </a:solidFill>
                <a:latin typeface="Arial"/>
                <a:ea typeface="Arial"/>
                <a:cs typeface="Arial"/>
                <a:sym typeface="Arial"/>
              </a:rPr>
              <a:t>format</a:t>
            </a:r>
            <a:r>
              <a:rPr lang="pt-PT" sz="3400">
                <a:solidFill>
                  <a:schemeClr val="dk1"/>
                </a:solidFill>
                <a:latin typeface="Arial"/>
                <a:ea typeface="Arial"/>
                <a:cs typeface="Arial"/>
                <a:sym typeface="Arial"/>
              </a:rPr>
              <a:t>, estimated </a:t>
            </a:r>
            <a:r>
              <a:rPr b="1" lang="pt-PT" sz="3400">
                <a:solidFill>
                  <a:schemeClr val="dk1"/>
                </a:solidFill>
                <a:latin typeface="Arial"/>
                <a:ea typeface="Arial"/>
                <a:cs typeface="Arial"/>
                <a:sym typeface="Arial"/>
              </a:rPr>
              <a:t>size</a:t>
            </a:r>
            <a:r>
              <a:rPr lang="pt-PT" sz="3400">
                <a:solidFill>
                  <a:schemeClr val="dk1"/>
                </a:solidFill>
                <a:latin typeface="Arial"/>
                <a:ea typeface="Arial"/>
                <a:cs typeface="Arial"/>
                <a:sym typeface="Arial"/>
              </a:rPr>
              <a:t>?</a:t>
            </a:r>
            <a:endParaRPr sz="2200"/>
          </a:p>
          <a:p>
            <a:pPr indent="0" lvl="0" marL="0" rtl="0" algn="l">
              <a:lnSpc>
                <a:spcPct val="90000"/>
              </a:lnSpc>
              <a:spcBef>
                <a:spcPts val="1000"/>
              </a:spcBef>
              <a:spcAft>
                <a:spcPts val="0"/>
              </a:spcAft>
              <a:buSzPts val="1800"/>
              <a:buNone/>
            </a:pPr>
            <a:r>
              <a:rPr lang="pt-PT" sz="2400">
                <a:solidFill>
                  <a:schemeClr val="dk1"/>
                </a:solidFill>
                <a:latin typeface="Arial"/>
                <a:ea typeface="Arial"/>
                <a:cs typeface="Arial"/>
                <a:sym typeface="Arial"/>
              </a:rPr>
              <a:t>--&gt; you can create a table</a:t>
            </a:r>
            <a:endParaRPr sz="2400">
              <a:solidFill>
                <a:schemeClr val="dk1"/>
              </a:solidFill>
              <a:latin typeface="Arial"/>
              <a:ea typeface="Arial"/>
              <a:cs typeface="Arial"/>
              <a:sym typeface="Arial"/>
            </a:endParaRPr>
          </a:p>
        </p:txBody>
      </p:sp>
      <p:sp>
        <p:nvSpPr>
          <p:cNvPr id="407" name="Google Shape;407;p37"/>
          <p:cNvSpPr txBox="1"/>
          <p:nvPr>
            <p:ph idx="2" type="body"/>
          </p:nvPr>
        </p:nvSpPr>
        <p:spPr>
          <a:xfrm>
            <a:off x="566971" y="566992"/>
            <a:ext cx="10095635" cy="47664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4800"/>
              <a:buNone/>
            </a:pPr>
            <a:r>
              <a:rPr lang="pt-PT" sz="4800">
                <a:latin typeface="Arial"/>
                <a:ea typeface="Arial"/>
                <a:cs typeface="Arial"/>
                <a:sym typeface="Arial"/>
              </a:rPr>
              <a:t> Description of data</a:t>
            </a:r>
            <a:endParaRPr sz="4400"/>
          </a:p>
        </p:txBody>
      </p:sp>
      <p:sp>
        <p:nvSpPr>
          <p:cNvPr id="408" name="Google Shape;408;p37"/>
          <p:cNvSpPr txBox="1"/>
          <p:nvPr/>
        </p:nvSpPr>
        <p:spPr>
          <a:xfrm>
            <a:off x="3402475" y="6132460"/>
            <a:ext cx="7990500" cy="492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300"/>
              <a:buFont typeface="Arial"/>
              <a:buNone/>
            </a:pPr>
            <a:r>
              <a:rPr i="0" lang="pt-PT" sz="1300" u="none" cap="none" strike="noStrike">
                <a:solidFill>
                  <a:schemeClr val="dk1"/>
                </a:solidFill>
              </a:rPr>
              <a:t>FAIR Data Austria (2021). “Data Management Plan (DMP)“. In: Research Data Management Open Educational Resources Collection. (</a:t>
            </a:r>
            <a:r>
              <a:rPr i="0" lang="pt-PT" sz="1300" u="sng" cap="none" strike="noStrike">
                <a:solidFill>
                  <a:schemeClr val="dk1"/>
                </a:solidFill>
                <a:hlinkClick r:id="rId3">
                  <a:extLst>
                    <a:ext uri="{A12FA001-AC4F-418D-AE19-62706E023703}">
                      <ahyp:hlinkClr val="tx"/>
                    </a:ext>
                  </a:extLst>
                </a:hlinkClick>
              </a:rPr>
              <a:t>https://fair-office.at/index.php/dmp/?lang=en).</a:t>
            </a:r>
            <a:endParaRPr i="0" sz="1300" u="none" cap="none" strike="noStrike">
              <a:solidFill>
                <a:schemeClr val="dk1"/>
              </a:solidFill>
            </a:endParaRPr>
          </a:p>
        </p:txBody>
      </p:sp>
      <p:sp>
        <p:nvSpPr>
          <p:cNvPr id="409" name="Google Shape;409;p37"/>
          <p:cNvSpPr txBox="1"/>
          <p:nvPr/>
        </p:nvSpPr>
        <p:spPr>
          <a:xfrm>
            <a:off x="8640475" y="3288550"/>
            <a:ext cx="3000000" cy="1354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00"/>
              <a:buFont typeface="Arial"/>
              <a:buNone/>
            </a:pPr>
            <a:r>
              <a:rPr b="0" i="0" lang="pt-PT" sz="1900" u="sng" cap="none" strike="noStrike">
                <a:solidFill>
                  <a:schemeClr val="hlink"/>
                </a:solidFill>
                <a:latin typeface="Arial"/>
                <a:ea typeface="Arial"/>
                <a:cs typeface="Arial"/>
                <a:sym typeface="Arial"/>
                <a:hlinkClick r:id="rId4"/>
              </a:rPr>
              <a:t>https://www.kuleuven.be/rdm/en/guidance/data-standards/example-data-tables</a:t>
            </a:r>
            <a:r>
              <a:rPr b="0" i="0" lang="pt-PT" sz="1900" u="none" cap="none" strike="noStrike">
                <a:solidFill>
                  <a:srgbClr val="000000"/>
                </a:solidFill>
                <a:latin typeface="Arial"/>
                <a:ea typeface="Arial"/>
                <a:cs typeface="Arial"/>
                <a:sym typeface="Arial"/>
              </a:rPr>
              <a:t> </a:t>
            </a:r>
            <a:endParaRPr b="0" i="0" sz="1900" u="none" cap="none" strike="noStrike">
              <a:solidFill>
                <a:srgbClr val="000000"/>
              </a:solidFill>
              <a:latin typeface="Arial"/>
              <a:ea typeface="Arial"/>
              <a:cs typeface="Arial"/>
              <a:sym typeface="Arial"/>
            </a:endParaRPr>
          </a:p>
        </p:txBody>
      </p:sp>
      <p:sp>
        <p:nvSpPr>
          <p:cNvPr id="410" name="Google Shape;410;p37"/>
          <p:cNvSpPr txBox="1"/>
          <p:nvPr/>
        </p:nvSpPr>
        <p:spPr>
          <a:xfrm>
            <a:off x="7330275" y="1586450"/>
            <a:ext cx="3000000" cy="141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0" i="0" lang="pt-PT" sz="2800" u="none" cap="none" strike="noStrike">
                <a:solidFill>
                  <a:schemeClr val="lt1"/>
                </a:solidFill>
                <a:latin typeface="Arial"/>
                <a:ea typeface="Arial"/>
                <a:cs typeface="Arial"/>
                <a:sym typeface="Arial"/>
              </a:rPr>
              <a:t>Let’s look at an example!</a:t>
            </a:r>
            <a:endParaRPr b="0" i="0" sz="2800" u="none" cap="none" strike="noStrike">
              <a:solidFill>
                <a:schemeClr val="lt1"/>
              </a:solidFill>
              <a:latin typeface="Arial"/>
              <a:ea typeface="Arial"/>
              <a:cs typeface="Arial"/>
              <a:sym typeface="Arial"/>
            </a:endParaRPr>
          </a:p>
        </p:txBody>
      </p:sp>
      <p:pic>
        <p:nvPicPr>
          <p:cNvPr id="411" name="Google Shape;411;p37"/>
          <p:cNvPicPr preferRelativeResize="0"/>
          <p:nvPr/>
        </p:nvPicPr>
        <p:blipFill rotWithShape="1">
          <a:blip r:embed="rId5">
            <a:alphaModFix/>
          </a:blip>
          <a:srcRect b="0" l="0" r="0" t="0"/>
          <a:stretch/>
        </p:blipFill>
        <p:spPr>
          <a:xfrm>
            <a:off x="9957700" y="1939250"/>
            <a:ext cx="1435274" cy="1298999"/>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38"/>
          <p:cNvSpPr txBox="1"/>
          <p:nvPr>
            <p:ph idx="1" type="body"/>
          </p:nvPr>
        </p:nvSpPr>
        <p:spPr>
          <a:xfrm>
            <a:off x="719750" y="2012775"/>
            <a:ext cx="4735800" cy="37638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D1FF4"/>
              </a:buClr>
              <a:buSzPts val="3300"/>
              <a:buChar char="•"/>
            </a:pPr>
            <a:r>
              <a:rPr lang="pt-PT" sz="3300">
                <a:solidFill>
                  <a:srgbClr val="000000"/>
                </a:solidFill>
                <a:latin typeface="Arial"/>
                <a:ea typeface="Arial"/>
                <a:cs typeface="Arial"/>
                <a:sym typeface="Arial"/>
              </a:rPr>
              <a:t>File naming conventions</a:t>
            </a:r>
            <a:endParaRPr sz="3300">
              <a:solidFill>
                <a:srgbClr val="000000"/>
              </a:solidFill>
            </a:endParaRPr>
          </a:p>
          <a:p>
            <a:pPr indent="-228600" lvl="0" marL="228600" rtl="0" algn="l">
              <a:lnSpc>
                <a:spcPct val="90000"/>
              </a:lnSpc>
              <a:spcBef>
                <a:spcPts val="1000"/>
              </a:spcBef>
              <a:spcAft>
                <a:spcPts val="0"/>
              </a:spcAft>
              <a:buClr>
                <a:srgbClr val="6D1FF4"/>
              </a:buClr>
              <a:buSzPts val="3300"/>
              <a:buChar char="•"/>
            </a:pPr>
            <a:r>
              <a:rPr lang="pt-PT" sz="3300">
                <a:solidFill>
                  <a:srgbClr val="000000"/>
                </a:solidFill>
                <a:latin typeface="Arial"/>
                <a:ea typeface="Arial"/>
                <a:cs typeface="Arial"/>
                <a:sym typeface="Arial"/>
              </a:rPr>
              <a:t>Versioning</a:t>
            </a:r>
            <a:endParaRPr sz="2100"/>
          </a:p>
          <a:p>
            <a:pPr indent="-228600" lvl="0" marL="228600" rtl="0" algn="l">
              <a:lnSpc>
                <a:spcPct val="90000"/>
              </a:lnSpc>
              <a:spcBef>
                <a:spcPts val="1000"/>
              </a:spcBef>
              <a:spcAft>
                <a:spcPts val="0"/>
              </a:spcAft>
              <a:buClr>
                <a:srgbClr val="6D1FF4"/>
              </a:buClr>
              <a:buSzPts val="3300"/>
              <a:buChar char="•"/>
            </a:pPr>
            <a:r>
              <a:rPr lang="pt-PT" sz="3300">
                <a:solidFill>
                  <a:srgbClr val="000000"/>
                </a:solidFill>
                <a:latin typeface="Arial"/>
                <a:ea typeface="Arial"/>
                <a:cs typeface="Arial"/>
                <a:sym typeface="Arial"/>
              </a:rPr>
              <a:t>Folder structure</a:t>
            </a:r>
            <a:endParaRPr sz="3300">
              <a:solidFill>
                <a:srgbClr val="000000"/>
              </a:solidFill>
              <a:latin typeface="Arial"/>
              <a:ea typeface="Arial"/>
              <a:cs typeface="Arial"/>
              <a:sym typeface="Arial"/>
            </a:endParaRPr>
          </a:p>
          <a:p>
            <a:pPr indent="0" lvl="0" marL="228600" rtl="0" algn="l">
              <a:lnSpc>
                <a:spcPct val="90000"/>
              </a:lnSpc>
              <a:spcBef>
                <a:spcPts val="1000"/>
              </a:spcBef>
              <a:spcAft>
                <a:spcPts val="0"/>
              </a:spcAft>
              <a:buSzPts val="1600"/>
              <a:buNone/>
            </a:pPr>
            <a:r>
              <a:t/>
            </a:r>
            <a:endParaRPr sz="3300">
              <a:solidFill>
                <a:srgbClr val="000000"/>
              </a:solidFill>
              <a:latin typeface="Arial"/>
              <a:ea typeface="Arial"/>
              <a:cs typeface="Arial"/>
              <a:sym typeface="Arial"/>
            </a:endParaRPr>
          </a:p>
          <a:p>
            <a:pPr indent="0" lvl="0" marL="0" rtl="0" algn="l">
              <a:lnSpc>
                <a:spcPct val="90000"/>
              </a:lnSpc>
              <a:spcBef>
                <a:spcPts val="1000"/>
              </a:spcBef>
              <a:spcAft>
                <a:spcPts val="0"/>
              </a:spcAft>
              <a:buSzPts val="2000"/>
              <a:buNone/>
            </a:pPr>
            <a:r>
              <a:rPr lang="pt-PT" sz="2500">
                <a:solidFill>
                  <a:srgbClr val="000000"/>
                </a:solidFill>
                <a:latin typeface="Arial"/>
                <a:ea typeface="Arial"/>
                <a:cs typeface="Arial"/>
                <a:sym typeface="Arial"/>
              </a:rPr>
              <a:t>--&gt; Know what your file is before you double click!</a:t>
            </a:r>
            <a:endParaRPr/>
          </a:p>
        </p:txBody>
      </p:sp>
      <p:sp>
        <p:nvSpPr>
          <p:cNvPr id="417" name="Google Shape;417;p38"/>
          <p:cNvSpPr txBox="1"/>
          <p:nvPr>
            <p:ph idx="2" type="body"/>
          </p:nvPr>
        </p:nvSpPr>
        <p:spPr>
          <a:xfrm>
            <a:off x="717366" y="541926"/>
            <a:ext cx="10095635" cy="47664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3600"/>
              <a:buNone/>
            </a:pPr>
            <a:r>
              <a:rPr lang="pt-PT" sz="3600">
                <a:latin typeface="Arial"/>
                <a:ea typeface="Arial"/>
                <a:cs typeface="Arial"/>
                <a:sym typeface="Arial"/>
              </a:rPr>
              <a:t>Organisation of the data during the project and in datasets </a:t>
            </a:r>
            <a:endParaRPr/>
          </a:p>
        </p:txBody>
      </p:sp>
      <p:sp>
        <p:nvSpPr>
          <p:cNvPr id="418" name="Google Shape;418;p38"/>
          <p:cNvSpPr txBox="1"/>
          <p:nvPr/>
        </p:nvSpPr>
        <p:spPr>
          <a:xfrm>
            <a:off x="3029799" y="6221029"/>
            <a:ext cx="7593300" cy="492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300"/>
              <a:buFont typeface="Arial"/>
              <a:buNone/>
            </a:pPr>
            <a:r>
              <a:rPr i="0" lang="pt-PT" sz="1300" u="none" cap="none" strike="noStrike">
                <a:solidFill>
                  <a:schemeClr val="dk1"/>
                </a:solidFill>
              </a:rPr>
              <a:t>Source: 'FAIR Data and Data Management Plans', </a:t>
            </a:r>
            <a:r>
              <a:rPr i="0" lang="pt-PT" sz="1300" u="sng" cap="none" strike="noStrike">
                <a:solidFill>
                  <a:schemeClr val="dk1"/>
                </a:solidFill>
                <a:hlinkClick r:id="rId3">
                  <a:extLst>
                    <a:ext uri="{A12FA001-AC4F-418D-AE19-62706E023703}">
                      <ahyp:hlinkClr val="tx"/>
                    </a:ext>
                  </a:extLst>
                </a:hlinkClick>
              </a:rPr>
              <a:t>https://www.fosteropenscience.eu/node/2769</a:t>
            </a:r>
            <a:endParaRPr i="0" sz="1300" u="none" cap="none" strike="noStrike">
              <a:solidFill>
                <a:schemeClr val="dk1"/>
              </a:solidFill>
            </a:endParaRPr>
          </a:p>
          <a:p>
            <a:pPr indent="0" lvl="0" marL="0" marR="0" rtl="0" algn="l">
              <a:lnSpc>
                <a:spcPct val="100000"/>
              </a:lnSpc>
              <a:spcBef>
                <a:spcPts val="0"/>
              </a:spcBef>
              <a:spcAft>
                <a:spcPts val="0"/>
              </a:spcAft>
              <a:buClr>
                <a:srgbClr val="000000"/>
              </a:buClr>
              <a:buSzPts val="1300"/>
              <a:buFont typeface="Arial"/>
              <a:buNone/>
            </a:pPr>
            <a:r>
              <a:rPr i="0" lang="pt-PT" sz="1300" u="none" cap="none" strike="noStrike">
                <a:solidFill>
                  <a:schemeClr val="dk1"/>
                </a:solidFill>
              </a:rPr>
              <a:t>Image: </a:t>
            </a:r>
            <a:r>
              <a:rPr i="0" lang="pt-PT" sz="1300" u="sng" cap="none" strike="noStrike">
                <a:solidFill>
                  <a:schemeClr val="hlink"/>
                </a:solidFill>
                <a:hlinkClick r:id="rId4"/>
              </a:rPr>
              <a:t>https://flic.kr/p/8aff2K</a:t>
            </a:r>
            <a:r>
              <a:rPr i="0" lang="pt-PT" sz="1300" u="none" cap="none" strike="noStrike">
                <a:solidFill>
                  <a:schemeClr val="dk1"/>
                </a:solidFill>
              </a:rPr>
              <a:t> </a:t>
            </a:r>
            <a:endParaRPr i="0" sz="1300" u="none" cap="none" strike="noStrike">
              <a:solidFill>
                <a:schemeClr val="dk1"/>
              </a:solidFill>
            </a:endParaRPr>
          </a:p>
        </p:txBody>
      </p:sp>
      <p:pic>
        <p:nvPicPr>
          <p:cNvPr id="419" name="Google Shape;419;p38"/>
          <p:cNvPicPr preferRelativeResize="0"/>
          <p:nvPr/>
        </p:nvPicPr>
        <p:blipFill rotWithShape="1">
          <a:blip r:embed="rId5">
            <a:alphaModFix/>
          </a:blip>
          <a:srcRect b="0" l="0" r="0" t="0"/>
          <a:stretch/>
        </p:blipFill>
        <p:spPr>
          <a:xfrm>
            <a:off x="5607950" y="1415347"/>
            <a:ext cx="6431647" cy="4027293"/>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pic>
        <p:nvPicPr>
          <p:cNvPr id="425" name="Google Shape;425;g2fb9a31e142_0_13"/>
          <p:cNvPicPr preferRelativeResize="0"/>
          <p:nvPr/>
        </p:nvPicPr>
        <p:blipFill rotWithShape="1">
          <a:blip r:embed="rId3">
            <a:alphaModFix/>
          </a:blip>
          <a:srcRect b="0" l="0" r="0" t="0"/>
          <a:stretch/>
        </p:blipFill>
        <p:spPr>
          <a:xfrm>
            <a:off x="596675" y="398800"/>
            <a:ext cx="8952025" cy="4486400"/>
          </a:xfrm>
          <a:prstGeom prst="rect">
            <a:avLst/>
          </a:prstGeom>
          <a:noFill/>
          <a:ln>
            <a:noFill/>
          </a:ln>
        </p:spPr>
      </p:pic>
      <p:sp>
        <p:nvSpPr>
          <p:cNvPr id="426" name="Google Shape;426;g2fb9a31e142_0_13"/>
          <p:cNvSpPr txBox="1"/>
          <p:nvPr/>
        </p:nvSpPr>
        <p:spPr>
          <a:xfrm>
            <a:off x="1132925" y="5030200"/>
            <a:ext cx="30000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pt-PT" sz="1400" u="sng" cap="none" strike="noStrike">
                <a:solidFill>
                  <a:schemeClr val="hlink"/>
                </a:solidFill>
                <a:latin typeface="Arial"/>
                <a:ea typeface="Arial"/>
                <a:cs typeface="Arial"/>
                <a:sym typeface="Arial"/>
                <a:hlinkClick r:id="rId4"/>
              </a:rPr>
              <a:t>https://properdiscord.com/2012/09/13/never-use-the-word-final-in-a-filename/</a:t>
            </a:r>
            <a:r>
              <a:rPr b="0" i="0" lang="pt-PT"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g2fb248b3815_0_16"/>
          <p:cNvSpPr txBox="1"/>
          <p:nvPr>
            <p:ph idx="1" type="body"/>
          </p:nvPr>
        </p:nvSpPr>
        <p:spPr>
          <a:xfrm>
            <a:off x="411024" y="1870115"/>
            <a:ext cx="5065200" cy="3561300"/>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SzPts val="4400"/>
              <a:buNone/>
            </a:pPr>
            <a:r>
              <a:rPr b="0" lang="pt-PT" sz="4400">
                <a:solidFill>
                  <a:schemeClr val="dk1"/>
                </a:solidFill>
                <a:latin typeface="Arial"/>
                <a:ea typeface="Arial"/>
                <a:cs typeface="Arial"/>
                <a:sym typeface="Arial"/>
              </a:rPr>
              <a:t>Project work</a:t>
            </a:r>
            <a:endParaRPr sz="4400">
              <a:solidFill>
                <a:schemeClr val="dk1"/>
              </a:solidFill>
              <a:latin typeface="Arial"/>
              <a:ea typeface="Arial"/>
              <a:cs typeface="Arial"/>
              <a:sym typeface="Arial"/>
            </a:endParaRPr>
          </a:p>
          <a:p>
            <a:pPr indent="-228600" lvl="0" marL="228600" rtl="0" algn="l">
              <a:lnSpc>
                <a:spcPct val="90000"/>
              </a:lnSpc>
              <a:spcBef>
                <a:spcPts val="1000"/>
              </a:spcBef>
              <a:spcAft>
                <a:spcPts val="0"/>
              </a:spcAft>
              <a:buSzPts val="4400"/>
              <a:buNone/>
            </a:pPr>
            <a:r>
              <a:t/>
            </a:r>
            <a:endParaRPr b="0" sz="4400">
              <a:solidFill>
                <a:schemeClr val="dk1"/>
              </a:solidFill>
              <a:latin typeface="Arial"/>
              <a:ea typeface="Arial"/>
              <a:cs typeface="Arial"/>
              <a:sym typeface="Arial"/>
            </a:endParaRPr>
          </a:p>
          <a:p>
            <a:pPr indent="-228600" lvl="0" marL="228600" rtl="0" algn="l">
              <a:lnSpc>
                <a:spcPct val="90000"/>
              </a:lnSpc>
              <a:spcBef>
                <a:spcPts val="1000"/>
              </a:spcBef>
              <a:spcAft>
                <a:spcPts val="0"/>
              </a:spcAft>
              <a:buSzPts val="4400"/>
              <a:buNone/>
            </a:pPr>
            <a:r>
              <a:rPr b="0" lang="pt-PT" sz="4400">
                <a:solidFill>
                  <a:schemeClr val="dk1"/>
                </a:solidFill>
                <a:latin typeface="Arial"/>
                <a:ea typeface="Arial"/>
                <a:cs typeface="Arial"/>
                <a:sym typeface="Arial"/>
              </a:rPr>
              <a:t>The sessions </a:t>
            </a:r>
            <a:endParaRPr/>
          </a:p>
          <a:p>
            <a:pPr indent="-228600" lvl="0" marL="228600" rtl="0" algn="l">
              <a:lnSpc>
                <a:spcPct val="90000"/>
              </a:lnSpc>
              <a:spcBef>
                <a:spcPts val="1000"/>
              </a:spcBef>
              <a:spcAft>
                <a:spcPts val="0"/>
              </a:spcAft>
              <a:buSzPts val="4400"/>
              <a:buNone/>
            </a:pPr>
            <a:r>
              <a:rPr b="0" lang="pt-PT" sz="4400">
                <a:solidFill>
                  <a:schemeClr val="dk1"/>
                </a:solidFill>
                <a:latin typeface="Arial"/>
                <a:ea typeface="Arial"/>
                <a:cs typeface="Arial"/>
                <a:sym typeface="Arial"/>
              </a:rPr>
              <a:t>are </a:t>
            </a:r>
            <a:r>
              <a:rPr lang="pt-PT" sz="4400">
                <a:solidFill>
                  <a:schemeClr val="dk1"/>
                </a:solidFill>
                <a:latin typeface="Arial"/>
                <a:ea typeface="Arial"/>
                <a:cs typeface="Arial"/>
                <a:sym typeface="Arial"/>
              </a:rPr>
              <a:t>flexible</a:t>
            </a:r>
            <a:endParaRPr sz="4400">
              <a:solidFill>
                <a:schemeClr val="dk1"/>
              </a:solidFill>
              <a:latin typeface="Arial"/>
              <a:ea typeface="Arial"/>
              <a:cs typeface="Arial"/>
              <a:sym typeface="Arial"/>
            </a:endParaRPr>
          </a:p>
          <a:p>
            <a:pPr indent="-228600" lvl="0" marL="228600" rtl="0" algn="l">
              <a:lnSpc>
                <a:spcPct val="90000"/>
              </a:lnSpc>
              <a:spcBef>
                <a:spcPts val="1000"/>
              </a:spcBef>
              <a:spcAft>
                <a:spcPts val="0"/>
              </a:spcAft>
              <a:buSzPts val="2800"/>
              <a:buNone/>
            </a:pPr>
            <a:r>
              <a:t/>
            </a:r>
            <a:endParaRPr b="0" sz="2800"/>
          </a:p>
          <a:p>
            <a:pPr indent="0" lvl="0" marL="0" rtl="0" algn="l">
              <a:lnSpc>
                <a:spcPct val="90000"/>
              </a:lnSpc>
              <a:spcBef>
                <a:spcPts val="1000"/>
              </a:spcBef>
              <a:spcAft>
                <a:spcPts val="0"/>
              </a:spcAft>
              <a:buSzPts val="1600"/>
              <a:buNone/>
            </a:pPr>
            <a:r>
              <a:t/>
            </a:r>
            <a:endParaRPr/>
          </a:p>
        </p:txBody>
      </p:sp>
      <p:sp>
        <p:nvSpPr>
          <p:cNvPr id="151" name="Google Shape;151;g2fb248b3815_0_16"/>
          <p:cNvSpPr txBox="1"/>
          <p:nvPr>
            <p:ph idx="2" type="body"/>
          </p:nvPr>
        </p:nvSpPr>
        <p:spPr>
          <a:xfrm>
            <a:off x="751839" y="442107"/>
            <a:ext cx="10194300" cy="654300"/>
          </a:xfrm>
          <a:prstGeom prst="rect">
            <a:avLst/>
          </a:prstGeom>
          <a:noFill/>
          <a:ln>
            <a:noFill/>
          </a:ln>
        </p:spPr>
        <p:txBody>
          <a:bodyPr anchorCtr="0" anchor="t" bIns="45700" lIns="91425" spcFirstLastPara="1" rIns="91425" wrap="square" tIns="45700">
            <a:normAutofit lnSpcReduction="20000"/>
          </a:bodyPr>
          <a:lstStyle/>
          <a:p>
            <a:pPr indent="0" lvl="0" marL="0" rtl="0" algn="l">
              <a:lnSpc>
                <a:spcPct val="90000"/>
              </a:lnSpc>
              <a:spcBef>
                <a:spcPts val="0"/>
              </a:spcBef>
              <a:spcAft>
                <a:spcPts val="0"/>
              </a:spcAft>
              <a:buClr>
                <a:srgbClr val="6D1FF4"/>
              </a:buClr>
              <a:buSzPts val="4800"/>
              <a:buNone/>
            </a:pPr>
            <a:r>
              <a:rPr lang="pt-PT" sz="4800">
                <a:latin typeface="Arial"/>
                <a:ea typeface="Arial"/>
                <a:cs typeface="Arial"/>
                <a:sym typeface="Arial"/>
              </a:rPr>
              <a:t>About these sessions</a:t>
            </a:r>
            <a:endParaRPr sz="4800"/>
          </a:p>
        </p:txBody>
      </p:sp>
      <p:pic>
        <p:nvPicPr>
          <p:cNvPr descr="person using laptop" id="152" name="Google Shape;152;g2fb248b3815_0_16"/>
          <p:cNvPicPr preferRelativeResize="0"/>
          <p:nvPr/>
        </p:nvPicPr>
        <p:blipFill rotWithShape="1">
          <a:blip r:embed="rId3">
            <a:alphaModFix/>
          </a:blip>
          <a:srcRect b="0" l="0" r="0" t="0"/>
          <a:stretch/>
        </p:blipFill>
        <p:spPr>
          <a:xfrm>
            <a:off x="5800232" y="1724485"/>
            <a:ext cx="5839181" cy="4050316"/>
          </a:xfrm>
          <a:prstGeom prst="rect">
            <a:avLst/>
          </a:prstGeom>
          <a:noFill/>
          <a:ln>
            <a:noFill/>
          </a:ln>
        </p:spPr>
      </p:pic>
      <p:sp>
        <p:nvSpPr>
          <p:cNvPr id="153" name="Google Shape;153;g2fb248b3815_0_16"/>
          <p:cNvSpPr txBox="1"/>
          <p:nvPr/>
        </p:nvSpPr>
        <p:spPr>
          <a:xfrm>
            <a:off x="7416466" y="5909740"/>
            <a:ext cx="42222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Photo by </a:t>
            </a:r>
            <a:r>
              <a:rPr b="0" i="0" lang="pt-PT" sz="1200" u="sng" cap="none" strike="noStrike">
                <a:solidFill>
                  <a:schemeClr val="dk1"/>
                </a:solidFill>
                <a:latin typeface="Arial"/>
                <a:ea typeface="Arial"/>
                <a:cs typeface="Arial"/>
                <a:sym typeface="Arial"/>
                <a:hlinkClick r:id="rId4">
                  <a:extLst>
                    <a:ext uri="{A12FA001-AC4F-418D-AE19-62706E023703}">
                      <ahyp:hlinkClr val="tx"/>
                    </a:ext>
                  </a:extLst>
                </a:hlinkClick>
              </a:rPr>
              <a:t>John Schnobrich</a:t>
            </a:r>
            <a:r>
              <a:rPr b="0" i="0" lang="pt-PT" sz="1200" u="none" cap="none" strike="noStrike">
                <a:solidFill>
                  <a:schemeClr val="dk1"/>
                </a:solidFill>
                <a:latin typeface="Arial"/>
                <a:ea typeface="Arial"/>
                <a:cs typeface="Arial"/>
                <a:sym typeface="Arial"/>
              </a:rPr>
              <a:t> on </a:t>
            </a:r>
            <a:r>
              <a:rPr b="0" i="0" lang="pt-PT" sz="1200" u="sng" cap="none" strike="noStrike">
                <a:solidFill>
                  <a:schemeClr val="dk1"/>
                </a:solidFill>
                <a:latin typeface="Arial"/>
                <a:ea typeface="Arial"/>
                <a:cs typeface="Arial"/>
                <a:sym typeface="Arial"/>
                <a:hlinkClick r:id="rId5">
                  <a:extLst>
                    <a:ext uri="{A12FA001-AC4F-418D-AE19-62706E023703}">
                      <ahyp:hlinkClr val="tx"/>
                    </a:ext>
                  </a:extLst>
                </a:hlinkClick>
              </a:rPr>
              <a:t>Unsplash</a:t>
            </a:r>
            <a:endParaRPr b="0" i="0" sz="1200" u="none" cap="none" strike="noStrike">
              <a:solidFill>
                <a:schemeClr val="dk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39"/>
          <p:cNvSpPr txBox="1"/>
          <p:nvPr>
            <p:ph idx="1" type="body"/>
          </p:nvPr>
        </p:nvSpPr>
        <p:spPr>
          <a:xfrm>
            <a:off x="717366" y="2094132"/>
            <a:ext cx="10095635" cy="446546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D1FF4"/>
              </a:buClr>
              <a:buSzPts val="3200"/>
              <a:buChar char="•"/>
            </a:pPr>
            <a:r>
              <a:rPr lang="pt-PT" sz="3200">
                <a:solidFill>
                  <a:schemeClr val="dk1"/>
                </a:solidFill>
                <a:latin typeface="Arial"/>
                <a:ea typeface="Arial"/>
                <a:cs typeface="Arial"/>
                <a:sym typeface="Arial"/>
              </a:rPr>
              <a:t>What information is needed to make data </a:t>
            </a:r>
            <a:r>
              <a:rPr b="1" lang="pt-PT" sz="3200">
                <a:solidFill>
                  <a:schemeClr val="dk1"/>
                </a:solidFill>
                <a:latin typeface="Arial"/>
                <a:ea typeface="Arial"/>
                <a:cs typeface="Arial"/>
                <a:sym typeface="Arial"/>
              </a:rPr>
              <a:t>understandable </a:t>
            </a:r>
            <a:r>
              <a:rPr lang="pt-PT" sz="3200">
                <a:solidFill>
                  <a:schemeClr val="dk1"/>
                </a:solidFill>
                <a:latin typeface="Arial"/>
                <a:ea typeface="Arial"/>
                <a:cs typeface="Arial"/>
                <a:sym typeface="Arial"/>
              </a:rPr>
              <a:t>and </a:t>
            </a:r>
            <a:r>
              <a:rPr b="1" lang="pt-PT" sz="3200">
                <a:solidFill>
                  <a:schemeClr val="dk1"/>
                </a:solidFill>
                <a:latin typeface="Arial"/>
                <a:ea typeface="Arial"/>
                <a:cs typeface="Arial"/>
                <a:sym typeface="Arial"/>
              </a:rPr>
              <a:t>findable</a:t>
            </a:r>
            <a:r>
              <a:rPr lang="pt-PT" sz="3200">
                <a:solidFill>
                  <a:schemeClr val="dk1"/>
                </a:solidFill>
                <a:latin typeface="Arial"/>
                <a:ea typeface="Arial"/>
                <a:cs typeface="Arial"/>
                <a:sym typeface="Arial"/>
              </a:rPr>
              <a:t>?</a:t>
            </a:r>
            <a:endParaRPr/>
          </a:p>
          <a:p>
            <a:pPr indent="-228600" lvl="0" marL="228600" rtl="0" algn="l">
              <a:lnSpc>
                <a:spcPct val="90000"/>
              </a:lnSpc>
              <a:spcBef>
                <a:spcPts val="1000"/>
              </a:spcBef>
              <a:spcAft>
                <a:spcPts val="0"/>
              </a:spcAft>
              <a:buClr>
                <a:srgbClr val="6D1FF4"/>
              </a:buClr>
              <a:buSzPts val="3200"/>
              <a:buChar char="•"/>
            </a:pPr>
            <a:r>
              <a:rPr lang="pt-PT" sz="3200">
                <a:solidFill>
                  <a:schemeClr val="dk1"/>
                </a:solidFill>
                <a:latin typeface="Arial"/>
                <a:ea typeface="Arial"/>
                <a:cs typeface="Arial"/>
                <a:sym typeface="Arial"/>
              </a:rPr>
              <a:t>Will this be provided using </a:t>
            </a:r>
            <a:r>
              <a:rPr b="1" lang="pt-PT" sz="3200">
                <a:solidFill>
                  <a:schemeClr val="dk1"/>
                </a:solidFill>
                <a:latin typeface="Arial"/>
                <a:ea typeface="Arial"/>
                <a:cs typeface="Arial"/>
                <a:sym typeface="Arial"/>
              </a:rPr>
              <a:t>agreed standards</a:t>
            </a:r>
            <a:r>
              <a:rPr lang="pt-PT" sz="3200">
                <a:solidFill>
                  <a:schemeClr val="dk1"/>
                </a:solidFill>
                <a:latin typeface="Arial"/>
                <a:ea typeface="Arial"/>
                <a:cs typeface="Arial"/>
                <a:sym typeface="Arial"/>
              </a:rPr>
              <a:t>?</a:t>
            </a:r>
            <a:endParaRPr sz="3200">
              <a:solidFill>
                <a:schemeClr val="dk1"/>
              </a:solidFill>
            </a:endParaRPr>
          </a:p>
          <a:p>
            <a:pPr indent="-25400" lvl="0" marL="228600" rtl="0" algn="l">
              <a:lnSpc>
                <a:spcPct val="90000"/>
              </a:lnSpc>
              <a:spcBef>
                <a:spcPts val="1000"/>
              </a:spcBef>
              <a:spcAft>
                <a:spcPts val="0"/>
              </a:spcAft>
              <a:buClr>
                <a:srgbClr val="6D1FF4"/>
              </a:buClr>
              <a:buSzPts val="3200"/>
              <a:buNone/>
            </a:pPr>
            <a:r>
              <a:t/>
            </a:r>
            <a:endParaRPr sz="3200">
              <a:solidFill>
                <a:schemeClr val="dk1"/>
              </a:solidFill>
            </a:endParaRPr>
          </a:p>
          <a:p>
            <a:pPr indent="0" lvl="0" marL="0" rtl="0" algn="l">
              <a:lnSpc>
                <a:spcPct val="90000"/>
              </a:lnSpc>
              <a:spcBef>
                <a:spcPts val="1000"/>
              </a:spcBef>
              <a:spcAft>
                <a:spcPts val="0"/>
              </a:spcAft>
              <a:buSzPts val="1800"/>
              <a:buNone/>
            </a:pPr>
            <a:r>
              <a:rPr lang="pt-PT" sz="1800">
                <a:solidFill>
                  <a:schemeClr val="dk1"/>
                </a:solidFill>
                <a:latin typeface="Arial"/>
                <a:ea typeface="Arial"/>
                <a:cs typeface="Arial"/>
                <a:sym typeface="Arial"/>
              </a:rPr>
              <a:t>Let’s park this here - metadata and documentation is covered in more detail in Session 3 of FAIR Research Data Management!</a:t>
            </a:r>
            <a:endParaRPr/>
          </a:p>
          <a:p>
            <a:pPr indent="0" lvl="0" marL="0" rtl="0" algn="l">
              <a:lnSpc>
                <a:spcPct val="90000"/>
              </a:lnSpc>
              <a:spcBef>
                <a:spcPts val="1000"/>
              </a:spcBef>
              <a:spcAft>
                <a:spcPts val="0"/>
              </a:spcAft>
              <a:buSzPts val="3200"/>
              <a:buNone/>
            </a:pPr>
            <a:r>
              <a:t/>
            </a:r>
            <a:endParaRPr sz="3200">
              <a:solidFill>
                <a:schemeClr val="dk1"/>
              </a:solidFill>
            </a:endParaRPr>
          </a:p>
          <a:p>
            <a:pPr indent="0" lvl="0" marL="0" rtl="0" algn="l">
              <a:lnSpc>
                <a:spcPct val="90000"/>
              </a:lnSpc>
              <a:spcBef>
                <a:spcPts val="1000"/>
              </a:spcBef>
              <a:spcAft>
                <a:spcPts val="0"/>
              </a:spcAft>
              <a:buSzPts val="1600"/>
              <a:buNone/>
            </a:pPr>
            <a:r>
              <a:t/>
            </a:r>
            <a:endParaRPr/>
          </a:p>
        </p:txBody>
      </p:sp>
      <p:sp>
        <p:nvSpPr>
          <p:cNvPr id="432" name="Google Shape;432;p39"/>
          <p:cNvSpPr txBox="1"/>
          <p:nvPr>
            <p:ph idx="2" type="body"/>
          </p:nvPr>
        </p:nvSpPr>
        <p:spPr>
          <a:xfrm>
            <a:off x="717366" y="541926"/>
            <a:ext cx="10095635" cy="47664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4000"/>
              <a:buNone/>
            </a:pPr>
            <a:r>
              <a:rPr lang="pt-PT" sz="4000">
                <a:latin typeface="Arial"/>
                <a:ea typeface="Arial"/>
                <a:cs typeface="Arial"/>
                <a:sym typeface="Arial"/>
              </a:rPr>
              <a:t>Metadata and metadata standards, Documentation</a:t>
            </a:r>
            <a:endParaRPr sz="4000">
              <a:latin typeface="Arial"/>
              <a:ea typeface="Arial"/>
              <a:cs typeface="Arial"/>
              <a:sym typeface="Arial"/>
            </a:endParaRPr>
          </a:p>
        </p:txBody>
      </p:sp>
      <p:sp>
        <p:nvSpPr>
          <p:cNvPr id="433" name="Google Shape;433;p39"/>
          <p:cNvSpPr txBox="1"/>
          <p:nvPr/>
        </p:nvSpPr>
        <p:spPr>
          <a:xfrm>
            <a:off x="4542286" y="5930383"/>
            <a:ext cx="7186953"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pt-PT" sz="1800" u="none" cap="none" strike="noStrike">
                <a:solidFill>
                  <a:schemeClr val="dk1"/>
                </a:solidFill>
                <a:latin typeface="Arial"/>
                <a:ea typeface="Arial"/>
                <a:cs typeface="Arial"/>
                <a:sym typeface="Arial"/>
              </a:rPr>
              <a:t>FAIR Data Austria (2021). “Data Management Plan (DMP)“. In: Research Data Management Open Educational Resources Collection. (</a:t>
            </a:r>
            <a:r>
              <a:rPr b="0" i="0" lang="pt-PT" sz="1800" u="sng" cap="none" strike="noStrike">
                <a:solidFill>
                  <a:schemeClr val="dk1"/>
                </a:solidFill>
                <a:latin typeface="Arial"/>
                <a:ea typeface="Arial"/>
                <a:cs typeface="Arial"/>
                <a:sym typeface="Arial"/>
                <a:hlinkClick r:id="rId3">
                  <a:extLst>
                    <a:ext uri="{A12FA001-AC4F-418D-AE19-62706E023703}">
                      <ahyp:hlinkClr val="tx"/>
                    </a:ext>
                  </a:extLst>
                </a:hlinkClick>
              </a:rPr>
              <a:t>https://fair-office.at/index.php/dmp/?lang=en).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40"/>
          <p:cNvSpPr txBox="1"/>
          <p:nvPr>
            <p:ph idx="2" type="body"/>
          </p:nvPr>
        </p:nvSpPr>
        <p:spPr>
          <a:xfrm>
            <a:off x="717366" y="541926"/>
            <a:ext cx="10095635" cy="47664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3600"/>
              <a:buNone/>
            </a:pPr>
            <a:r>
              <a:rPr lang="pt-PT" sz="3600">
                <a:latin typeface="Arial"/>
                <a:ea typeface="Arial"/>
                <a:cs typeface="Arial"/>
                <a:sym typeface="Arial"/>
              </a:rPr>
              <a:t>Data quality procedures during data collection, data processing, data sharing and reuse</a:t>
            </a:r>
            <a:endParaRPr/>
          </a:p>
        </p:txBody>
      </p:sp>
      <p:sp>
        <p:nvSpPr>
          <p:cNvPr id="439" name="Google Shape;439;p40"/>
          <p:cNvSpPr txBox="1"/>
          <p:nvPr/>
        </p:nvSpPr>
        <p:spPr>
          <a:xfrm>
            <a:off x="2419925" y="6129075"/>
            <a:ext cx="92901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Source: Science Europe 'Template for Data Management Plans'. See </a:t>
            </a:r>
            <a:r>
              <a:rPr b="0" i="0" lang="pt-PT" sz="1200" u="sng" cap="none" strike="noStrike">
                <a:solidFill>
                  <a:schemeClr val="dk1"/>
                </a:solidFill>
                <a:latin typeface="Arial"/>
                <a:ea typeface="Arial"/>
                <a:cs typeface="Arial"/>
                <a:sym typeface="Arial"/>
                <a:hlinkClick r:id="rId3">
                  <a:extLst>
                    <a:ext uri="{A12FA001-AC4F-418D-AE19-62706E023703}">
                      <ahyp:hlinkClr val="tx"/>
                    </a:ext>
                  </a:extLst>
                </a:hlinkClick>
              </a:rPr>
              <a:t>https://scienceeurope.org/our-priorities/research-data/research-data-management/</a:t>
            </a:r>
            <a:r>
              <a:rPr b="0" i="0" lang="pt-PT" sz="1200" u="none" cap="none" strike="noStrike">
                <a:solidFill>
                  <a:schemeClr val="dk1"/>
                </a:solidFill>
                <a:latin typeface="Arial"/>
                <a:ea typeface="Arial"/>
                <a:cs typeface="Arial"/>
                <a:sym typeface="Arial"/>
              </a:rPr>
              <a:t>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‘CAU Data Management Plan Examples’ </a:t>
            </a:r>
            <a:r>
              <a:rPr b="0" i="0" lang="pt-PT" sz="1200" u="sng" cap="none" strike="noStrike">
                <a:solidFill>
                  <a:schemeClr val="hlink"/>
                </a:solidFill>
                <a:latin typeface="Arial"/>
                <a:ea typeface="Arial"/>
                <a:cs typeface="Arial"/>
                <a:sym typeface="Arial"/>
                <a:hlinkClick r:id="rId4"/>
              </a:rPr>
              <a:t>https://www.datamanagement.uni-kiel.de/de/ressourcen/dokumente/cau-dmp-examples-pdf</a:t>
            </a:r>
            <a:r>
              <a:rPr b="0" i="0" lang="pt-PT" sz="1200" u="none" cap="none" strike="noStrike">
                <a:solidFill>
                  <a:schemeClr val="dk1"/>
                </a:solidFill>
                <a:latin typeface="Arial"/>
                <a:ea typeface="Arial"/>
                <a:cs typeface="Arial"/>
                <a:sym typeface="Arial"/>
              </a:rPr>
              <a:t> </a:t>
            </a:r>
            <a:endParaRPr b="0" i="0" sz="1200" u="none" cap="none" strike="noStrike">
              <a:solidFill>
                <a:schemeClr val="dk1"/>
              </a:solidFill>
              <a:latin typeface="Arial"/>
              <a:ea typeface="Arial"/>
              <a:cs typeface="Arial"/>
              <a:sym typeface="Arial"/>
            </a:endParaRPr>
          </a:p>
        </p:txBody>
      </p:sp>
      <p:sp>
        <p:nvSpPr>
          <p:cNvPr id="440" name="Google Shape;440;p40"/>
          <p:cNvSpPr txBox="1"/>
          <p:nvPr/>
        </p:nvSpPr>
        <p:spPr>
          <a:xfrm>
            <a:off x="714554" y="2104442"/>
            <a:ext cx="10076400" cy="4155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pt-PT" sz="2400" u="none" cap="none" strike="noStrike">
                <a:solidFill>
                  <a:schemeClr val="dk1"/>
                </a:solidFill>
                <a:latin typeface="Arial"/>
                <a:ea typeface="Arial"/>
                <a:cs typeface="Arial"/>
                <a:sym typeface="Arial"/>
              </a:rPr>
              <a:t>How the consistency and quality of data collection will be controlled and documented. Could include: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400"/>
              <a:buFont typeface="Arial"/>
              <a:buChar char="•"/>
            </a:pPr>
            <a:r>
              <a:rPr b="0" i="0" lang="pt-PT" sz="2400" u="none" cap="none" strike="noStrike">
                <a:solidFill>
                  <a:schemeClr val="dk1"/>
                </a:solidFill>
                <a:latin typeface="Arial"/>
                <a:ea typeface="Arial"/>
                <a:cs typeface="Arial"/>
                <a:sym typeface="Arial"/>
              </a:rPr>
              <a:t>calibration of devices: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1" lang="pt-PT" sz="2400" u="none" cap="none" strike="noStrike">
                <a:solidFill>
                  <a:srgbClr val="6D1FF4"/>
                </a:solidFill>
                <a:latin typeface="Arial"/>
                <a:ea typeface="Arial"/>
                <a:cs typeface="Arial"/>
                <a:sym typeface="Arial"/>
              </a:rPr>
              <a:t>e.g. ‘The CO2 sensors will be cross calibrated against atmospheric pressure’</a:t>
            </a:r>
            <a:endParaRPr b="0" i="1" sz="2400" u="none" cap="none" strike="noStrike">
              <a:solidFill>
                <a:srgbClr val="6D1FF4"/>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1" sz="2400" u="none" cap="none" strike="noStrike">
              <a:solidFill>
                <a:srgbClr val="6D1FF4"/>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2400"/>
              <a:buFont typeface="Arial"/>
              <a:buChar char="•"/>
            </a:pPr>
            <a:r>
              <a:rPr b="0" i="0" lang="pt-PT" sz="2400" u="none" cap="none" strike="noStrike">
                <a:solidFill>
                  <a:schemeClr val="dk1"/>
                </a:solidFill>
                <a:latin typeface="Arial"/>
                <a:ea typeface="Arial"/>
                <a:cs typeface="Arial"/>
                <a:sym typeface="Arial"/>
              </a:rPr>
              <a:t>repeated samples or measurements</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1" lang="pt-PT" sz="2400" u="none" cap="none" strike="noStrike">
                <a:solidFill>
                  <a:srgbClr val="6D1FF4"/>
                </a:solidFill>
                <a:latin typeface="Arial"/>
                <a:ea typeface="Arial"/>
                <a:cs typeface="Arial"/>
                <a:sym typeface="Arial"/>
              </a:rPr>
              <a:t>e.g. ‘Data consistency will be assessed by comparing repeated measures.’</a:t>
            </a:r>
            <a:endParaRPr b="0" i="1" sz="2400" u="none" cap="none" strike="noStrike">
              <a:solidFill>
                <a:srgbClr val="6D1FF4"/>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g2fb9a31e142_0_23"/>
          <p:cNvSpPr txBox="1"/>
          <p:nvPr>
            <p:ph idx="2" type="body"/>
          </p:nvPr>
        </p:nvSpPr>
        <p:spPr>
          <a:xfrm>
            <a:off x="717366" y="541926"/>
            <a:ext cx="10095600" cy="4767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3600"/>
              <a:buNone/>
            </a:pPr>
            <a:r>
              <a:rPr lang="pt-PT" sz="3600">
                <a:latin typeface="Arial"/>
                <a:ea typeface="Arial"/>
                <a:cs typeface="Arial"/>
                <a:sym typeface="Arial"/>
              </a:rPr>
              <a:t>Data quality procedures during data collection, data processing, data sharing and reuse</a:t>
            </a:r>
            <a:endParaRPr/>
          </a:p>
        </p:txBody>
      </p:sp>
      <p:sp>
        <p:nvSpPr>
          <p:cNvPr id="446" name="Google Shape;446;g2fb9a31e142_0_23"/>
          <p:cNvSpPr txBox="1"/>
          <p:nvPr/>
        </p:nvSpPr>
        <p:spPr>
          <a:xfrm>
            <a:off x="3839878" y="6106450"/>
            <a:ext cx="7713600" cy="492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300"/>
              <a:buFont typeface="Arial"/>
              <a:buNone/>
            </a:pPr>
            <a:r>
              <a:rPr b="0" i="0" lang="pt-PT" sz="1300" u="none" cap="none" strike="noStrike">
                <a:solidFill>
                  <a:schemeClr val="dk1"/>
                </a:solidFill>
                <a:latin typeface="Arial"/>
                <a:ea typeface="Arial"/>
                <a:cs typeface="Arial"/>
                <a:sym typeface="Arial"/>
              </a:rPr>
              <a:t>Source: Science Europe 'Template for Data Management Plans'. See </a:t>
            </a:r>
            <a:r>
              <a:rPr b="0" i="0" lang="pt-PT" sz="1300" u="sng" cap="none" strike="noStrike">
                <a:solidFill>
                  <a:schemeClr val="dk1"/>
                </a:solidFill>
                <a:latin typeface="Arial"/>
                <a:ea typeface="Arial"/>
                <a:cs typeface="Arial"/>
                <a:sym typeface="Arial"/>
                <a:hlinkClick r:id="rId3">
                  <a:extLst>
                    <a:ext uri="{A12FA001-AC4F-418D-AE19-62706E023703}">
                      <ahyp:hlinkClr val="tx"/>
                    </a:ext>
                  </a:extLst>
                </a:hlinkClick>
              </a:rPr>
              <a:t>https://scienceeurope.org/our-priorities/research-data/research-data-management/</a:t>
            </a:r>
            <a:r>
              <a:rPr b="0" i="0" lang="pt-PT" sz="1300" u="none" cap="none" strike="noStrike">
                <a:solidFill>
                  <a:schemeClr val="dk1"/>
                </a:solidFill>
                <a:latin typeface="Arial"/>
                <a:ea typeface="Arial"/>
                <a:cs typeface="Arial"/>
                <a:sym typeface="Arial"/>
              </a:rPr>
              <a:t> </a:t>
            </a:r>
            <a:endParaRPr b="0" i="0" sz="1300" u="none" cap="none" strike="noStrike">
              <a:solidFill>
                <a:schemeClr val="dk1"/>
              </a:solidFill>
              <a:latin typeface="Arial"/>
              <a:ea typeface="Arial"/>
              <a:cs typeface="Arial"/>
              <a:sym typeface="Arial"/>
            </a:endParaRPr>
          </a:p>
        </p:txBody>
      </p:sp>
      <p:sp>
        <p:nvSpPr>
          <p:cNvPr id="447" name="Google Shape;447;g2fb9a31e142_0_23"/>
          <p:cNvSpPr txBox="1"/>
          <p:nvPr/>
        </p:nvSpPr>
        <p:spPr>
          <a:xfrm>
            <a:off x="714550" y="2104450"/>
            <a:ext cx="5346000" cy="4494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3300"/>
              <a:buFont typeface="Arial"/>
              <a:buChar char="•"/>
            </a:pPr>
            <a:r>
              <a:rPr b="0" i="0" lang="pt-PT" sz="3300" u="none" cap="none" strike="noStrike">
                <a:solidFill>
                  <a:schemeClr val="dk1"/>
                </a:solidFill>
                <a:latin typeface="Arial"/>
                <a:ea typeface="Arial"/>
                <a:cs typeface="Arial"/>
                <a:sym typeface="Arial"/>
              </a:rPr>
              <a:t>Data entry validation</a:t>
            </a:r>
            <a:endParaRPr b="0" i="0" sz="3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pt-PT" sz="1500" u="sng" cap="none" strike="noStrike">
                <a:solidFill>
                  <a:schemeClr val="hlink"/>
                </a:solidFill>
                <a:latin typeface="Arial"/>
                <a:ea typeface="Arial"/>
                <a:cs typeface="Arial"/>
                <a:sym typeface="Arial"/>
                <a:hlinkClick r:id="rId4"/>
              </a:rPr>
              <a:t>https://support.microsoft.com/en-us/office/apply-data-validation-to-cells-29fecbcc-d1b9-42c1-9d76-eff3ce5f7249</a:t>
            </a:r>
            <a:r>
              <a:rPr b="0" i="0" lang="pt-PT" sz="1500" u="none" cap="none" strike="noStrike">
                <a:solidFill>
                  <a:schemeClr val="dk1"/>
                </a:solidFill>
                <a:latin typeface="Arial"/>
                <a:ea typeface="Arial"/>
                <a:cs typeface="Arial"/>
                <a:sym typeface="Arial"/>
              </a:rPr>
              <a:t> </a:t>
            </a:r>
            <a:endParaRPr b="0" i="0" sz="1500" u="none" cap="none" strike="noStrike">
              <a:solidFill>
                <a:schemeClr val="dk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3300"/>
              <a:buFont typeface="Arial"/>
              <a:buNone/>
            </a:pPr>
            <a:r>
              <a:rPr b="0" i="0" lang="pt-PT" sz="3300" u="none" cap="none" strike="noStrike">
                <a:solidFill>
                  <a:schemeClr val="dk1"/>
                </a:solidFill>
                <a:latin typeface="Arial"/>
                <a:ea typeface="Arial"/>
                <a:cs typeface="Arial"/>
                <a:sym typeface="Arial"/>
              </a:rPr>
              <a:t>  </a:t>
            </a:r>
            <a:endParaRPr b="0" i="0" sz="3300" u="none" cap="none" strike="noStrike">
              <a:solidFill>
                <a:schemeClr val="dk1"/>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3300"/>
              <a:buFont typeface="Arial"/>
              <a:buChar char="•"/>
            </a:pPr>
            <a:r>
              <a:rPr b="0" i="0" lang="pt-PT" sz="3300" u="none" cap="none" strike="noStrike">
                <a:solidFill>
                  <a:schemeClr val="dk1"/>
                </a:solidFill>
                <a:latin typeface="Arial"/>
                <a:ea typeface="Arial"/>
                <a:cs typeface="Arial"/>
                <a:sym typeface="Arial"/>
              </a:rPr>
              <a:t>Peer review of data</a:t>
            </a:r>
            <a:r>
              <a:rPr b="0" i="0" lang="pt-PT" sz="2400" u="none" cap="none" strike="noStrike">
                <a:solidFill>
                  <a:schemeClr val="dk1"/>
                </a:solidFill>
                <a:latin typeface="Arial"/>
                <a:ea typeface="Arial"/>
                <a:cs typeface="Arial"/>
                <a:sym typeface="Arial"/>
              </a:rPr>
              <a:t> </a:t>
            </a:r>
            <a:endParaRPr b="0" i="0" sz="2400" u="none" cap="none" strike="noStrike">
              <a:solidFill>
                <a:schemeClr val="dk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Arial"/>
              <a:ea typeface="Arial"/>
              <a:cs typeface="Arial"/>
              <a:sym typeface="Arial"/>
            </a:endParaRPr>
          </a:p>
          <a:p>
            <a:pPr indent="-285750" lvl="0" marL="285750" marR="0" rtl="0" algn="l">
              <a:lnSpc>
                <a:spcPct val="100000"/>
              </a:lnSpc>
              <a:spcBef>
                <a:spcPts val="0"/>
              </a:spcBef>
              <a:spcAft>
                <a:spcPts val="0"/>
              </a:spcAft>
              <a:buClr>
                <a:schemeClr val="dk1"/>
              </a:buClr>
              <a:buSzPts val="3300"/>
              <a:buFont typeface="Arial"/>
              <a:buChar char="•"/>
            </a:pPr>
            <a:r>
              <a:rPr b="0" i="0" lang="pt-PT" sz="3300" u="none" cap="none" strike="noStrike">
                <a:solidFill>
                  <a:schemeClr val="dk1"/>
                </a:solidFill>
                <a:latin typeface="Arial"/>
                <a:ea typeface="Arial"/>
                <a:cs typeface="Arial"/>
                <a:sym typeface="Arial"/>
              </a:rPr>
              <a:t>Tidy Data principles</a:t>
            </a:r>
            <a:endParaRPr b="0" i="0" sz="3300" u="none" cap="none" strike="noStrike">
              <a:solidFill>
                <a:schemeClr val="dk1"/>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400"/>
              <a:buFont typeface="Arial"/>
              <a:buNone/>
            </a:pPr>
            <a:r>
              <a:rPr b="0" i="0" lang="pt-PT" sz="1400" u="none" cap="none" strike="noStrike">
                <a:solidFill>
                  <a:schemeClr val="dk1"/>
                </a:solidFill>
                <a:latin typeface="Arial"/>
                <a:ea typeface="Arial"/>
                <a:cs typeface="Arial"/>
                <a:sym typeface="Arial"/>
              </a:rPr>
              <a:t>e.g. Tidy Data for Librarians: </a:t>
            </a:r>
            <a:r>
              <a:rPr b="0" i="0" lang="pt-PT" sz="1400" u="sng" cap="none" strike="noStrike">
                <a:solidFill>
                  <a:schemeClr val="hlink"/>
                </a:solidFill>
                <a:latin typeface="Arial"/>
                <a:ea typeface="Arial"/>
                <a:cs typeface="Arial"/>
                <a:sym typeface="Arial"/>
                <a:hlinkClick r:id="rId5"/>
              </a:rPr>
              <a:t>https://librarycarpentry.org/lc-spreadsheets/</a:t>
            </a:r>
            <a:r>
              <a:rPr b="0" i="0" lang="pt-PT"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1"/>
              </a:solidFill>
              <a:latin typeface="Arial"/>
              <a:ea typeface="Arial"/>
              <a:cs typeface="Arial"/>
              <a:sym typeface="Arial"/>
            </a:endParaRPr>
          </a:p>
        </p:txBody>
      </p:sp>
      <p:pic>
        <p:nvPicPr>
          <p:cNvPr id="448" name="Google Shape;448;g2fb9a31e142_0_23"/>
          <p:cNvPicPr preferRelativeResize="0"/>
          <p:nvPr/>
        </p:nvPicPr>
        <p:blipFill rotWithShape="1">
          <a:blip r:embed="rId6">
            <a:alphaModFix/>
          </a:blip>
          <a:srcRect b="0" l="0" r="0" t="0"/>
          <a:stretch/>
        </p:blipFill>
        <p:spPr>
          <a:xfrm>
            <a:off x="6517002" y="2152838"/>
            <a:ext cx="4972050" cy="28194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41"/>
          <p:cNvSpPr txBox="1"/>
          <p:nvPr>
            <p:ph idx="1" type="body"/>
          </p:nvPr>
        </p:nvSpPr>
        <p:spPr>
          <a:xfrm>
            <a:off x="717381" y="1850600"/>
            <a:ext cx="10388400" cy="44655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D1FF4"/>
              </a:buClr>
              <a:buSzPts val="3800"/>
              <a:buChar char="•"/>
            </a:pPr>
            <a:r>
              <a:rPr b="1" lang="pt-PT" sz="3800">
                <a:solidFill>
                  <a:schemeClr val="dk1"/>
                </a:solidFill>
                <a:latin typeface="Arial"/>
                <a:ea typeface="Arial"/>
                <a:cs typeface="Arial"/>
                <a:sym typeface="Arial"/>
              </a:rPr>
              <a:t>Ethical approval </a:t>
            </a:r>
            <a:r>
              <a:rPr lang="pt-PT" sz="3800">
                <a:solidFill>
                  <a:schemeClr val="dk1"/>
                </a:solidFill>
                <a:latin typeface="Arial"/>
                <a:ea typeface="Arial"/>
                <a:cs typeface="Arial"/>
                <a:sym typeface="Arial"/>
              </a:rPr>
              <a:t>when working with personal or otherwise confidential data, or other reasons to seek ethical approval</a:t>
            </a:r>
            <a:endParaRPr sz="3800">
              <a:solidFill>
                <a:schemeClr val="dk1"/>
              </a:solidFill>
              <a:latin typeface="Arial"/>
              <a:ea typeface="Arial"/>
              <a:cs typeface="Arial"/>
              <a:sym typeface="Arial"/>
            </a:endParaRPr>
          </a:p>
          <a:p>
            <a:pPr indent="-228600" lvl="0" marL="228600" rtl="0" algn="l">
              <a:lnSpc>
                <a:spcPct val="90000"/>
              </a:lnSpc>
              <a:spcBef>
                <a:spcPts val="1000"/>
              </a:spcBef>
              <a:spcAft>
                <a:spcPts val="0"/>
              </a:spcAft>
              <a:buClr>
                <a:srgbClr val="6D1FF4"/>
              </a:buClr>
              <a:buSzPts val="3800"/>
              <a:buChar char="•"/>
            </a:pPr>
            <a:r>
              <a:rPr lang="pt-PT" sz="3800">
                <a:solidFill>
                  <a:schemeClr val="dk1"/>
                </a:solidFill>
                <a:latin typeface="Arial"/>
                <a:ea typeface="Arial"/>
                <a:cs typeface="Arial"/>
                <a:sym typeface="Arial"/>
              </a:rPr>
              <a:t>Working with </a:t>
            </a:r>
            <a:r>
              <a:rPr b="1" lang="pt-PT" sz="3800">
                <a:solidFill>
                  <a:schemeClr val="dk1"/>
                </a:solidFill>
                <a:latin typeface="Arial"/>
                <a:ea typeface="Arial"/>
                <a:cs typeface="Arial"/>
                <a:sym typeface="Arial"/>
              </a:rPr>
              <a:t>third party data</a:t>
            </a:r>
            <a:endParaRPr b="1" sz="3800">
              <a:solidFill>
                <a:schemeClr val="dk1"/>
              </a:solidFill>
              <a:latin typeface="Arial"/>
              <a:ea typeface="Arial"/>
              <a:cs typeface="Arial"/>
              <a:sym typeface="Arial"/>
            </a:endParaRPr>
          </a:p>
          <a:p>
            <a:pPr indent="-228600" lvl="0" marL="228600" rtl="0" algn="l">
              <a:lnSpc>
                <a:spcPct val="90000"/>
              </a:lnSpc>
              <a:spcBef>
                <a:spcPts val="1000"/>
              </a:spcBef>
              <a:spcAft>
                <a:spcPts val="0"/>
              </a:spcAft>
              <a:buClr>
                <a:srgbClr val="6D1FF4"/>
              </a:buClr>
              <a:buSzPts val="3800"/>
              <a:buChar char="•"/>
            </a:pPr>
            <a:r>
              <a:rPr lang="pt-PT" sz="3800">
                <a:solidFill>
                  <a:schemeClr val="dk1"/>
                </a:solidFill>
                <a:latin typeface="Arial"/>
                <a:ea typeface="Arial"/>
                <a:cs typeface="Arial"/>
                <a:sym typeface="Arial"/>
              </a:rPr>
              <a:t>Planning to seek </a:t>
            </a:r>
            <a:r>
              <a:rPr b="1" lang="pt-PT" sz="3800">
                <a:solidFill>
                  <a:schemeClr val="dk1"/>
                </a:solidFill>
                <a:latin typeface="Arial"/>
                <a:ea typeface="Arial"/>
                <a:cs typeface="Arial"/>
                <a:sym typeface="Arial"/>
              </a:rPr>
              <a:t>patent protection for your data</a:t>
            </a:r>
            <a:endParaRPr b="1" sz="3400">
              <a:solidFill>
                <a:schemeClr val="dk1"/>
              </a:solidFill>
              <a:latin typeface="Arial"/>
              <a:ea typeface="Arial"/>
              <a:cs typeface="Arial"/>
              <a:sym typeface="Arial"/>
            </a:endParaRPr>
          </a:p>
        </p:txBody>
      </p:sp>
      <p:sp>
        <p:nvSpPr>
          <p:cNvPr id="454" name="Google Shape;454;p41"/>
          <p:cNvSpPr txBox="1"/>
          <p:nvPr>
            <p:ph idx="2" type="body"/>
          </p:nvPr>
        </p:nvSpPr>
        <p:spPr>
          <a:xfrm>
            <a:off x="717366" y="541926"/>
            <a:ext cx="10095635" cy="47664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4400"/>
              <a:buNone/>
            </a:pPr>
            <a:r>
              <a:rPr lang="pt-PT" sz="4400">
                <a:latin typeface="Arial"/>
                <a:ea typeface="Arial"/>
                <a:cs typeface="Arial"/>
                <a:sym typeface="Arial"/>
              </a:rPr>
              <a:t>Ethics and intellectual property </a:t>
            </a:r>
            <a:endParaRPr/>
          </a:p>
        </p:txBody>
      </p:sp>
      <p:sp>
        <p:nvSpPr>
          <p:cNvPr id="455" name="Google Shape;455;p41"/>
          <p:cNvSpPr txBox="1"/>
          <p:nvPr/>
        </p:nvSpPr>
        <p:spPr>
          <a:xfrm>
            <a:off x="2624225" y="6031275"/>
            <a:ext cx="9463500" cy="738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300"/>
              <a:buFont typeface="Arial"/>
              <a:buNone/>
            </a:pPr>
            <a:r>
              <a:rPr b="0" i="0" lang="pt-PT" sz="1300" u="none" cap="none" strike="noStrike">
                <a:solidFill>
                  <a:srgbClr val="000000"/>
                </a:solidFill>
                <a:latin typeface="Arial"/>
                <a:ea typeface="Arial"/>
                <a:cs typeface="Arial"/>
                <a:sym typeface="Arial"/>
              </a:rPr>
              <a:t>FAIR Data Austria (2021). “Data Management Plan (DMP)“. In: Research Data Management Open Educational Resources Collection. (</a:t>
            </a:r>
            <a:r>
              <a:rPr b="0" i="0" lang="pt-PT" sz="1300" u="sng" cap="none" strike="noStrike">
                <a:solidFill>
                  <a:srgbClr val="000000"/>
                </a:solidFill>
                <a:latin typeface="Arial"/>
                <a:ea typeface="Arial"/>
                <a:cs typeface="Arial"/>
                <a:sym typeface="Arial"/>
                <a:hlinkClick r:id="rId3">
                  <a:extLst>
                    <a:ext uri="{A12FA001-AC4F-418D-AE19-62706E023703}">
                      <ahyp:hlinkClr val="tx"/>
                    </a:ext>
                  </a:extLst>
                </a:hlinkClick>
              </a:rPr>
              <a:t>https://fair-office.at/index.php/dmp/?lang=en).</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42"/>
          <p:cNvSpPr txBox="1"/>
          <p:nvPr>
            <p:ph idx="1" type="body"/>
          </p:nvPr>
        </p:nvSpPr>
        <p:spPr>
          <a:xfrm>
            <a:off x="1031441" y="1716268"/>
            <a:ext cx="6234242" cy="465095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800"/>
              <a:buNone/>
            </a:pPr>
            <a:r>
              <a:rPr lang="pt-PT" sz="2800">
                <a:solidFill>
                  <a:srgbClr val="333333"/>
                </a:solidFill>
                <a:latin typeface="Arial"/>
                <a:ea typeface="Arial"/>
                <a:cs typeface="Arial"/>
                <a:sym typeface="Arial"/>
              </a:rPr>
              <a:t>Where</a:t>
            </a:r>
            <a:r>
              <a:rPr b="0" i="0" lang="pt-PT" sz="2800">
                <a:solidFill>
                  <a:srgbClr val="333333"/>
                </a:solidFill>
                <a:latin typeface="Arial"/>
                <a:ea typeface="Arial"/>
                <a:cs typeface="Arial"/>
                <a:sym typeface="Arial"/>
              </a:rPr>
              <a:t> will the data be stored?</a:t>
            </a:r>
            <a:r>
              <a:rPr lang="pt-PT" sz="2800">
                <a:solidFill>
                  <a:srgbClr val="333333"/>
                </a:solidFill>
                <a:latin typeface="Arial"/>
                <a:ea typeface="Arial"/>
                <a:cs typeface="Arial"/>
                <a:sym typeface="Arial"/>
              </a:rPr>
              <a:t> </a:t>
            </a:r>
            <a:endParaRPr sz="2800"/>
          </a:p>
          <a:p>
            <a:pPr indent="0" lvl="0" marL="0" rtl="0" algn="l">
              <a:lnSpc>
                <a:spcPct val="90000"/>
              </a:lnSpc>
              <a:spcBef>
                <a:spcPts val="1000"/>
              </a:spcBef>
              <a:spcAft>
                <a:spcPts val="0"/>
              </a:spcAft>
              <a:buSzPts val="2800"/>
              <a:buNone/>
            </a:pPr>
            <a:r>
              <a:t/>
            </a:r>
            <a:endParaRPr sz="2800">
              <a:solidFill>
                <a:srgbClr val="333333"/>
              </a:solidFill>
              <a:latin typeface="Arial"/>
              <a:ea typeface="Arial"/>
              <a:cs typeface="Arial"/>
              <a:sym typeface="Arial"/>
            </a:endParaRPr>
          </a:p>
          <a:p>
            <a:pPr indent="0" lvl="0" marL="0" rtl="0" algn="l">
              <a:lnSpc>
                <a:spcPct val="90000"/>
              </a:lnSpc>
              <a:spcBef>
                <a:spcPts val="1000"/>
              </a:spcBef>
              <a:spcAft>
                <a:spcPts val="0"/>
              </a:spcAft>
              <a:buSzPts val="2800"/>
              <a:buNone/>
            </a:pPr>
            <a:r>
              <a:rPr lang="pt-PT" sz="2800">
                <a:solidFill>
                  <a:srgbClr val="333333"/>
                </a:solidFill>
                <a:latin typeface="Arial"/>
                <a:ea typeface="Arial"/>
                <a:cs typeface="Arial"/>
                <a:sym typeface="Arial"/>
              </a:rPr>
              <a:t>How </a:t>
            </a:r>
            <a:r>
              <a:rPr b="0" i="0" lang="pt-PT" sz="2800">
                <a:solidFill>
                  <a:srgbClr val="333333"/>
                </a:solidFill>
                <a:latin typeface="Arial"/>
                <a:ea typeface="Arial"/>
                <a:cs typeface="Arial"/>
                <a:sym typeface="Arial"/>
              </a:rPr>
              <a:t>will you ensure that data is protected against risks?</a:t>
            </a:r>
            <a:r>
              <a:rPr lang="pt-PT" sz="1800">
                <a:solidFill>
                  <a:srgbClr val="333333"/>
                </a:solidFill>
                <a:latin typeface="Arial"/>
                <a:ea typeface="Arial"/>
                <a:cs typeface="Arial"/>
                <a:sym typeface="Arial"/>
              </a:rPr>
              <a:t> </a:t>
            </a:r>
            <a:endParaRPr sz="1800"/>
          </a:p>
          <a:p>
            <a:pPr indent="0" lvl="0" marL="0" rtl="0" algn="l">
              <a:lnSpc>
                <a:spcPct val="90000"/>
              </a:lnSpc>
              <a:spcBef>
                <a:spcPts val="1000"/>
              </a:spcBef>
              <a:spcAft>
                <a:spcPts val="0"/>
              </a:spcAft>
              <a:buSzPts val="1800"/>
              <a:buNone/>
            </a:pPr>
            <a:r>
              <a:t/>
            </a:r>
            <a:endParaRPr sz="1800">
              <a:solidFill>
                <a:srgbClr val="333333"/>
              </a:solidFill>
              <a:latin typeface="Arial"/>
              <a:ea typeface="Arial"/>
              <a:cs typeface="Arial"/>
              <a:sym typeface="Arial"/>
            </a:endParaRPr>
          </a:p>
          <a:p>
            <a:pPr indent="0" lvl="0" marL="0" rtl="0" algn="l">
              <a:lnSpc>
                <a:spcPct val="90000"/>
              </a:lnSpc>
              <a:spcBef>
                <a:spcPts val="1000"/>
              </a:spcBef>
              <a:spcAft>
                <a:spcPts val="0"/>
              </a:spcAft>
              <a:buSzPts val="1600"/>
              <a:buNone/>
            </a:pPr>
            <a:r>
              <a:rPr lang="pt-PT">
                <a:solidFill>
                  <a:srgbClr val="333333"/>
                </a:solidFill>
                <a:latin typeface="Arial"/>
                <a:ea typeface="Arial"/>
                <a:cs typeface="Arial"/>
                <a:sym typeface="Arial"/>
              </a:rPr>
              <a:t>E.g. data</a:t>
            </a:r>
            <a:r>
              <a:rPr b="0" i="0" lang="pt-PT">
                <a:solidFill>
                  <a:srgbClr val="333333"/>
                </a:solidFill>
                <a:latin typeface="Arial"/>
                <a:ea typeface="Arial"/>
                <a:cs typeface="Arial"/>
                <a:sym typeface="Arial"/>
              </a:rPr>
              <a:t> loss due to human errors, computer failures or malicious attacks. And how to make sure that it cannot be accessed, deleted or modified by unauthorized persons?</a:t>
            </a:r>
            <a:r>
              <a:rPr lang="pt-PT">
                <a:solidFill>
                  <a:srgbClr val="333333"/>
                </a:solidFill>
                <a:latin typeface="Arial"/>
                <a:ea typeface="Arial"/>
                <a:cs typeface="Arial"/>
                <a:sym typeface="Arial"/>
              </a:rPr>
              <a:t> </a:t>
            </a:r>
            <a:endParaRPr/>
          </a:p>
        </p:txBody>
      </p:sp>
      <p:sp>
        <p:nvSpPr>
          <p:cNvPr id="461" name="Google Shape;461;p42"/>
          <p:cNvSpPr txBox="1"/>
          <p:nvPr>
            <p:ph idx="2" type="body"/>
          </p:nvPr>
        </p:nvSpPr>
        <p:spPr>
          <a:xfrm>
            <a:off x="717366" y="541926"/>
            <a:ext cx="10095635" cy="47664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4400"/>
              <a:buNone/>
            </a:pPr>
            <a:r>
              <a:rPr lang="pt-PT" sz="4400">
                <a:latin typeface="Arial"/>
                <a:ea typeface="Arial"/>
                <a:cs typeface="Arial"/>
                <a:sym typeface="Arial"/>
              </a:rPr>
              <a:t>Data storage and backup </a:t>
            </a:r>
            <a:endParaRPr sz="3600">
              <a:latin typeface="Arial"/>
              <a:ea typeface="Arial"/>
              <a:cs typeface="Arial"/>
              <a:sym typeface="Arial"/>
            </a:endParaRPr>
          </a:p>
        </p:txBody>
      </p:sp>
      <p:sp>
        <p:nvSpPr>
          <p:cNvPr id="462" name="Google Shape;462;p42"/>
          <p:cNvSpPr txBox="1"/>
          <p:nvPr/>
        </p:nvSpPr>
        <p:spPr>
          <a:xfrm>
            <a:off x="2666168" y="5631726"/>
            <a:ext cx="4398198" cy="118494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t-PT" sz="1100" u="none" cap="none" strike="noStrike">
                <a:solidFill>
                  <a:srgbClr val="000000"/>
                </a:solidFill>
                <a:latin typeface="Calibri"/>
                <a:ea typeface="Calibri"/>
                <a:cs typeface="Calibri"/>
                <a:sym typeface="Calibri"/>
              </a:rPr>
              <a:t>FAIR Data Austria (2021). “Data Management Plan (DMP)“. In: Research Data Management Open Educational Resources Collection. (</a:t>
            </a:r>
            <a:r>
              <a:rPr b="0" i="0" lang="pt-PT" sz="1100" u="sng" cap="none" strike="noStrike">
                <a:solidFill>
                  <a:srgbClr val="000000"/>
                </a:solidFill>
                <a:latin typeface="Calibri"/>
                <a:ea typeface="Calibri"/>
                <a:cs typeface="Calibri"/>
                <a:sym typeface="Calibri"/>
                <a:hlinkClick r:id="rId3">
                  <a:extLst>
                    <a:ext uri="{A12FA001-AC4F-418D-AE19-62706E023703}">
                      <ahyp:hlinkClr val="tx"/>
                    </a:ext>
                  </a:extLst>
                </a:hlinkClick>
              </a:rPr>
              <a:t>https://fair-office.at/index.php/dmp/?lang=en).</a:t>
            </a:r>
            <a:endParaRPr b="0" i="0" sz="11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100"/>
              <a:buFont typeface="Arial"/>
              <a:buNone/>
            </a:pPr>
            <a:r>
              <a:rPr b="0" i="0" lang="pt-PT" sz="1100" u="none" cap="none" strike="noStrike">
                <a:solidFill>
                  <a:schemeClr val="dk1"/>
                </a:solidFill>
                <a:latin typeface="Calibri"/>
                <a:ea typeface="Calibri"/>
                <a:cs typeface="Calibri"/>
                <a:sym typeface="Calibri"/>
              </a:rPr>
              <a:t>Photo by </a:t>
            </a:r>
            <a:r>
              <a:rPr b="0" i="0" lang="pt-PT" sz="1100" u="sng" cap="none" strike="noStrike">
                <a:solidFill>
                  <a:schemeClr val="dk1"/>
                </a:solidFill>
                <a:latin typeface="Calibri"/>
                <a:ea typeface="Calibri"/>
                <a:cs typeface="Calibri"/>
                <a:sym typeface="Calibri"/>
                <a:hlinkClick r:id="rId4">
                  <a:extLst>
                    <a:ext uri="{A12FA001-AC4F-418D-AE19-62706E023703}">
                      <ahyp:hlinkClr val="tx"/>
                    </a:ext>
                  </a:extLst>
                </a:hlinkClick>
              </a:rPr>
              <a:t>Mak</a:t>
            </a:r>
            <a:r>
              <a:rPr b="0" i="0" lang="pt-PT" sz="1100" u="none" cap="none" strike="noStrike">
                <a:solidFill>
                  <a:schemeClr val="dk1"/>
                </a:solidFill>
                <a:latin typeface="Calibri"/>
                <a:ea typeface="Calibri"/>
                <a:cs typeface="Calibri"/>
                <a:sym typeface="Calibri"/>
              </a:rPr>
              <a:t> on </a:t>
            </a:r>
            <a:r>
              <a:rPr b="0" i="0" lang="pt-PT" sz="1100" u="sng" cap="none" strike="noStrike">
                <a:solidFill>
                  <a:schemeClr val="dk1"/>
                </a:solidFill>
                <a:latin typeface="Calibri"/>
                <a:ea typeface="Calibri"/>
                <a:cs typeface="Calibri"/>
                <a:sym typeface="Calibri"/>
                <a:hlinkClick r:id="rId5">
                  <a:extLst>
                    <a:ext uri="{A12FA001-AC4F-418D-AE19-62706E023703}">
                      <ahyp:hlinkClr val="tx"/>
                    </a:ext>
                  </a:extLst>
                </a:hlinkClick>
              </a:rPr>
              <a:t>Unsplash</a:t>
            </a:r>
            <a:r>
              <a:rPr b="0" i="0" lang="pt-PT" sz="1100" u="none" cap="none" strike="noStrike">
                <a:solidFill>
                  <a:schemeClr val="dk1"/>
                </a:solidFill>
                <a:latin typeface="Calibri"/>
                <a:ea typeface="Calibri"/>
                <a:cs typeface="Calibri"/>
                <a:sym typeface="Calibri"/>
              </a:rPr>
              <a:t>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Arial"/>
              <a:ea typeface="Arial"/>
              <a:cs typeface="Arial"/>
              <a:sym typeface="Arial"/>
            </a:endParaRPr>
          </a:p>
        </p:txBody>
      </p:sp>
      <p:pic>
        <p:nvPicPr>
          <p:cNvPr descr="brown cardboard boxes on white floor tiles" id="463" name="Google Shape;463;p42"/>
          <p:cNvPicPr preferRelativeResize="0"/>
          <p:nvPr/>
        </p:nvPicPr>
        <p:blipFill rotWithShape="1">
          <a:blip r:embed="rId6">
            <a:alphaModFix/>
          </a:blip>
          <a:srcRect b="0" l="0" r="0" t="0"/>
          <a:stretch/>
        </p:blipFill>
        <p:spPr>
          <a:xfrm>
            <a:off x="7814474" y="1870"/>
            <a:ext cx="4700279" cy="7020267"/>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43"/>
          <p:cNvSpPr txBox="1"/>
          <p:nvPr>
            <p:ph idx="1" type="body"/>
          </p:nvPr>
        </p:nvSpPr>
        <p:spPr>
          <a:xfrm>
            <a:off x="717366" y="1717060"/>
            <a:ext cx="5583793" cy="390399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2400"/>
              <a:buNone/>
            </a:pPr>
            <a:r>
              <a:rPr b="0" i="0" lang="pt-PT" sz="2400">
                <a:solidFill>
                  <a:srgbClr val="333333"/>
                </a:solidFill>
                <a:latin typeface="Arial"/>
                <a:ea typeface="Arial"/>
                <a:cs typeface="Arial"/>
                <a:sym typeface="Arial"/>
              </a:rPr>
              <a:t>What about preservation</a:t>
            </a:r>
            <a:r>
              <a:rPr lang="pt-PT" sz="2400">
                <a:solidFill>
                  <a:srgbClr val="333333"/>
                </a:solidFill>
                <a:latin typeface="Arial"/>
                <a:ea typeface="Arial"/>
                <a:cs typeface="Arial"/>
                <a:sym typeface="Arial"/>
              </a:rPr>
              <a:t> and sharing</a:t>
            </a:r>
            <a:r>
              <a:rPr b="0" i="0" lang="pt-PT" sz="2400">
                <a:solidFill>
                  <a:srgbClr val="333333"/>
                </a:solidFill>
                <a:latin typeface="Arial"/>
                <a:ea typeface="Arial"/>
                <a:cs typeface="Arial"/>
                <a:sym typeface="Arial"/>
              </a:rPr>
              <a:t>?</a:t>
            </a:r>
            <a:r>
              <a:rPr lang="pt-PT" sz="2400">
                <a:solidFill>
                  <a:srgbClr val="333333"/>
                </a:solidFill>
                <a:latin typeface="Arial"/>
                <a:ea typeface="Arial"/>
                <a:cs typeface="Arial"/>
                <a:sym typeface="Arial"/>
              </a:rPr>
              <a:t> </a:t>
            </a:r>
            <a:endParaRPr sz="2400">
              <a:latin typeface="Arial"/>
              <a:ea typeface="Arial"/>
              <a:cs typeface="Arial"/>
              <a:sym typeface="Arial"/>
            </a:endParaRPr>
          </a:p>
          <a:p>
            <a:pPr indent="-228600" lvl="0" marL="228600" rtl="0" algn="l">
              <a:lnSpc>
                <a:spcPct val="90000"/>
              </a:lnSpc>
              <a:spcBef>
                <a:spcPts val="1000"/>
              </a:spcBef>
              <a:spcAft>
                <a:spcPts val="0"/>
              </a:spcAft>
              <a:buClr>
                <a:srgbClr val="6D1FF4"/>
              </a:buClr>
              <a:buSzPts val="2400"/>
              <a:buChar char="•"/>
            </a:pPr>
            <a:r>
              <a:rPr b="0" i="0" lang="pt-PT" sz="2400">
                <a:solidFill>
                  <a:srgbClr val="333333"/>
                </a:solidFill>
                <a:latin typeface="Arial"/>
                <a:ea typeface="Arial"/>
                <a:cs typeface="Arial"/>
                <a:sym typeface="Arial"/>
              </a:rPr>
              <a:t>What data will be preserved after the end of the project?</a:t>
            </a:r>
            <a:r>
              <a:rPr lang="pt-PT" sz="2400">
                <a:solidFill>
                  <a:srgbClr val="333333"/>
                </a:solidFill>
                <a:latin typeface="Arial"/>
                <a:ea typeface="Arial"/>
                <a:cs typeface="Arial"/>
                <a:sym typeface="Arial"/>
              </a:rPr>
              <a:t> </a:t>
            </a:r>
            <a:endParaRPr sz="2400">
              <a:latin typeface="Arial"/>
              <a:ea typeface="Arial"/>
              <a:cs typeface="Arial"/>
              <a:sym typeface="Arial"/>
            </a:endParaRPr>
          </a:p>
          <a:p>
            <a:pPr indent="-228600" lvl="0" marL="228600" rtl="0" algn="l">
              <a:lnSpc>
                <a:spcPct val="90000"/>
              </a:lnSpc>
              <a:spcBef>
                <a:spcPts val="1000"/>
              </a:spcBef>
              <a:spcAft>
                <a:spcPts val="0"/>
              </a:spcAft>
              <a:buClr>
                <a:srgbClr val="6D1FF4"/>
              </a:buClr>
              <a:buSzPts val="2400"/>
              <a:buChar char="•"/>
            </a:pPr>
            <a:r>
              <a:rPr b="0" i="0" lang="pt-PT" sz="2400">
                <a:solidFill>
                  <a:srgbClr val="333333"/>
                </a:solidFill>
                <a:latin typeface="Arial"/>
                <a:ea typeface="Arial"/>
                <a:cs typeface="Arial"/>
                <a:sym typeface="Arial"/>
              </a:rPr>
              <a:t>For how long and where?</a:t>
            </a:r>
            <a:endParaRPr b="0" i="0" sz="2400">
              <a:latin typeface="Arial"/>
              <a:ea typeface="Arial"/>
              <a:cs typeface="Arial"/>
              <a:sym typeface="Arial"/>
            </a:endParaRPr>
          </a:p>
          <a:p>
            <a:pPr indent="-228600" lvl="0" marL="228600" rtl="0" algn="l">
              <a:lnSpc>
                <a:spcPct val="90000"/>
              </a:lnSpc>
              <a:spcBef>
                <a:spcPts val="1000"/>
              </a:spcBef>
              <a:spcAft>
                <a:spcPts val="0"/>
              </a:spcAft>
              <a:buClr>
                <a:srgbClr val="6D1FF4"/>
              </a:buClr>
              <a:buSzPts val="2400"/>
              <a:buChar char="•"/>
            </a:pPr>
            <a:r>
              <a:rPr lang="pt-PT" sz="2400">
                <a:solidFill>
                  <a:srgbClr val="333333"/>
                </a:solidFill>
                <a:latin typeface="Arial"/>
                <a:ea typeface="Arial"/>
                <a:cs typeface="Arial"/>
                <a:sym typeface="Arial"/>
              </a:rPr>
              <a:t>Will the data shared open access? Or there are restrictions to access, what are they?</a:t>
            </a:r>
            <a:endParaRPr/>
          </a:p>
          <a:p>
            <a:pPr indent="-228600" lvl="0" marL="228600" rtl="0" algn="l">
              <a:lnSpc>
                <a:spcPct val="90000"/>
              </a:lnSpc>
              <a:spcBef>
                <a:spcPts val="1000"/>
              </a:spcBef>
              <a:spcAft>
                <a:spcPts val="0"/>
              </a:spcAft>
              <a:buClr>
                <a:srgbClr val="6D1FF4"/>
              </a:buClr>
              <a:buSzPts val="2400"/>
              <a:buChar char="•"/>
            </a:pPr>
            <a:r>
              <a:rPr lang="pt-PT" sz="2400">
                <a:solidFill>
                  <a:srgbClr val="333333"/>
                </a:solidFill>
                <a:latin typeface="Arial"/>
                <a:ea typeface="Arial"/>
                <a:cs typeface="Arial"/>
                <a:sym typeface="Arial"/>
              </a:rPr>
              <a:t>What licenses will be applied?</a:t>
            </a:r>
            <a:endParaRPr/>
          </a:p>
          <a:p>
            <a:pPr indent="-228600" lvl="1" marL="685800" rtl="0" algn="l">
              <a:lnSpc>
                <a:spcPct val="90000"/>
              </a:lnSpc>
              <a:spcBef>
                <a:spcPts val="500"/>
              </a:spcBef>
              <a:spcAft>
                <a:spcPts val="0"/>
              </a:spcAft>
              <a:buSzPts val="1200"/>
              <a:buChar char="•"/>
            </a:pPr>
            <a:r>
              <a:rPr lang="pt-PT" sz="1200">
                <a:solidFill>
                  <a:srgbClr val="333333"/>
                </a:solidFill>
                <a:latin typeface="Arial"/>
                <a:ea typeface="Arial"/>
                <a:cs typeface="Arial"/>
                <a:sym typeface="Arial"/>
              </a:rPr>
              <a:t>See: 'How can I use this data? The importance of licences to facilitate reuse', </a:t>
            </a:r>
            <a:r>
              <a:rPr lang="pt-PT" sz="1200" u="sng">
                <a:solidFill>
                  <a:srgbClr val="1660A0"/>
                </a:solidFill>
                <a:latin typeface="Helvetica Neue"/>
                <a:ea typeface="Helvetica Neue"/>
                <a:cs typeface="Helvetica Neue"/>
                <a:sym typeface="Helvetica Neue"/>
                <a:hlinkClick r:id="rId3">
                  <a:extLst>
                    <a:ext uri="{A12FA001-AC4F-418D-AE19-62706E023703}">
                      <ahyp:hlinkClr val="tx"/>
                    </a:ext>
                  </a:extLst>
                </a:hlinkClick>
              </a:rPr>
              <a:t>https://doi.org/10.5281/zenodo.10986072</a:t>
            </a:r>
            <a:endParaRPr sz="1200">
              <a:solidFill>
                <a:srgbClr val="333333"/>
              </a:solidFill>
            </a:endParaRPr>
          </a:p>
        </p:txBody>
      </p:sp>
      <p:sp>
        <p:nvSpPr>
          <p:cNvPr id="469" name="Google Shape;469;p43"/>
          <p:cNvSpPr txBox="1"/>
          <p:nvPr>
            <p:ph idx="2" type="body"/>
          </p:nvPr>
        </p:nvSpPr>
        <p:spPr>
          <a:xfrm>
            <a:off x="717366" y="541926"/>
            <a:ext cx="10095635" cy="47664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4000"/>
              <a:buNone/>
            </a:pPr>
            <a:r>
              <a:rPr lang="pt-PT" sz="4000">
                <a:latin typeface="Arial"/>
                <a:ea typeface="Arial"/>
                <a:cs typeface="Arial"/>
                <a:sym typeface="Arial"/>
              </a:rPr>
              <a:t>Data sharing (data access and reuse) </a:t>
            </a:r>
            <a:endParaRPr sz="4000"/>
          </a:p>
        </p:txBody>
      </p:sp>
      <p:sp>
        <p:nvSpPr>
          <p:cNvPr id="470" name="Google Shape;470;p43"/>
          <p:cNvSpPr txBox="1"/>
          <p:nvPr/>
        </p:nvSpPr>
        <p:spPr>
          <a:xfrm>
            <a:off x="2522895" y="6171336"/>
            <a:ext cx="6097904"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rgbClr val="000000"/>
                </a:solidFill>
                <a:latin typeface="Calibri"/>
                <a:ea typeface="Calibri"/>
                <a:cs typeface="Calibri"/>
                <a:sym typeface="Calibri"/>
              </a:rPr>
              <a:t>FAIR Data Austria (2021). “Data Management Plan (DMP)“. In: Research Data Management Open Educational Resources Collection. (</a:t>
            </a:r>
            <a:r>
              <a:rPr b="0" i="0" lang="pt-PT" sz="1200" u="sng" cap="none" strike="noStrike">
                <a:solidFill>
                  <a:srgbClr val="000000"/>
                </a:solidFill>
                <a:latin typeface="Calibri"/>
                <a:ea typeface="Calibri"/>
                <a:cs typeface="Calibri"/>
                <a:sym typeface="Calibri"/>
                <a:hlinkClick r:id="rId4">
                  <a:extLst>
                    <a:ext uri="{A12FA001-AC4F-418D-AE19-62706E023703}">
                      <ahyp:hlinkClr val="tx"/>
                    </a:ext>
                  </a:extLst>
                </a:hlinkClick>
              </a:rPr>
              <a:t>https://fair-office.at/index.php/dmp/?lang=en).</a:t>
            </a:r>
            <a:endParaRPr b="0" i="0" sz="1200" u="none" cap="none" strike="noStrike">
              <a:solidFill>
                <a:schemeClr val="dk1"/>
              </a:solidFill>
              <a:latin typeface="Calibri"/>
              <a:ea typeface="Calibri"/>
              <a:cs typeface="Calibri"/>
              <a:sym typeface="Calibri"/>
            </a:endParaRPr>
          </a:p>
        </p:txBody>
      </p:sp>
      <p:pic>
        <p:nvPicPr>
          <p:cNvPr descr="bowl of tomatoes served on person hand" id="471" name="Google Shape;471;p43"/>
          <p:cNvPicPr preferRelativeResize="0"/>
          <p:nvPr/>
        </p:nvPicPr>
        <p:blipFill rotWithShape="1">
          <a:blip r:embed="rId5">
            <a:alphaModFix/>
          </a:blip>
          <a:srcRect b="0" l="0" r="0" t="0"/>
          <a:stretch/>
        </p:blipFill>
        <p:spPr>
          <a:xfrm>
            <a:off x="6782586" y="1603343"/>
            <a:ext cx="4824952" cy="3211397"/>
          </a:xfrm>
          <a:prstGeom prst="rect">
            <a:avLst/>
          </a:prstGeom>
          <a:noFill/>
          <a:ln>
            <a:noFill/>
          </a:ln>
        </p:spPr>
      </p:pic>
      <p:sp>
        <p:nvSpPr>
          <p:cNvPr id="472" name="Google Shape;472;p43"/>
          <p:cNvSpPr txBox="1"/>
          <p:nvPr/>
        </p:nvSpPr>
        <p:spPr>
          <a:xfrm>
            <a:off x="2524812" y="6594050"/>
            <a:ext cx="2743200"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t-PT" sz="1100" u="none" cap="none" strike="noStrike">
                <a:solidFill>
                  <a:schemeClr val="dk1"/>
                </a:solidFill>
                <a:latin typeface="Arial"/>
                <a:ea typeface="Arial"/>
                <a:cs typeface="Arial"/>
                <a:sym typeface="Arial"/>
              </a:rPr>
              <a:t>Photo by </a:t>
            </a:r>
            <a:r>
              <a:rPr b="0" i="0" lang="pt-PT" sz="1100" u="sng" cap="none" strike="noStrike">
                <a:solidFill>
                  <a:schemeClr val="dk1"/>
                </a:solidFill>
                <a:latin typeface="Arial"/>
                <a:ea typeface="Arial"/>
                <a:cs typeface="Arial"/>
                <a:sym typeface="Arial"/>
                <a:hlinkClick r:id="rId6">
                  <a:extLst>
                    <a:ext uri="{A12FA001-AC4F-418D-AE19-62706E023703}">
                      <ahyp:hlinkClr val="tx"/>
                    </a:ext>
                  </a:extLst>
                </a:hlinkClick>
              </a:rPr>
              <a:t>Fabio Bracht</a:t>
            </a:r>
            <a:r>
              <a:rPr b="0" i="0" lang="pt-PT" sz="1100" u="none" cap="none" strike="noStrike">
                <a:solidFill>
                  <a:schemeClr val="dk1"/>
                </a:solidFill>
                <a:latin typeface="Arial"/>
                <a:ea typeface="Arial"/>
                <a:cs typeface="Arial"/>
                <a:sym typeface="Arial"/>
              </a:rPr>
              <a:t> on </a:t>
            </a:r>
            <a:r>
              <a:rPr b="0" i="0" lang="pt-PT" sz="1100" u="sng" cap="none" strike="noStrike">
                <a:solidFill>
                  <a:schemeClr val="dk1"/>
                </a:solidFill>
                <a:latin typeface="Arial"/>
                <a:ea typeface="Arial"/>
                <a:cs typeface="Arial"/>
                <a:sym typeface="Arial"/>
                <a:hlinkClick r:id="rId7">
                  <a:extLst>
                    <a:ext uri="{A12FA001-AC4F-418D-AE19-62706E023703}">
                      <ahyp:hlinkClr val="tx"/>
                    </a:ext>
                  </a:extLst>
                </a:hlinkClick>
              </a:rPr>
              <a:t>Unsplash</a:t>
            </a:r>
            <a:endParaRPr b="0" i="0" sz="1100" u="none" cap="none" strike="noStrike">
              <a:solidFill>
                <a:schemeClr val="dk1"/>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44"/>
          <p:cNvSpPr txBox="1"/>
          <p:nvPr>
            <p:ph idx="1" type="body"/>
          </p:nvPr>
        </p:nvSpPr>
        <p:spPr>
          <a:xfrm>
            <a:off x="565525" y="1719625"/>
            <a:ext cx="10811700" cy="4311900"/>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90000"/>
              </a:lnSpc>
              <a:spcBef>
                <a:spcPts val="0"/>
              </a:spcBef>
              <a:spcAft>
                <a:spcPts val="0"/>
              </a:spcAft>
              <a:buClr>
                <a:srgbClr val="6D1FF4"/>
              </a:buClr>
              <a:buSzPct val="100000"/>
              <a:buChar char="•"/>
            </a:pPr>
            <a:r>
              <a:rPr lang="pt-PT" sz="3000">
                <a:latin typeface="Arial"/>
                <a:ea typeface="Arial"/>
                <a:cs typeface="Arial"/>
                <a:sym typeface="Arial"/>
              </a:rPr>
              <a:t>Are the reasons we came up with </a:t>
            </a:r>
            <a:r>
              <a:rPr b="1" lang="pt-PT" sz="3000">
                <a:latin typeface="Arial"/>
                <a:ea typeface="Arial"/>
                <a:cs typeface="Arial"/>
                <a:sym typeface="Arial"/>
              </a:rPr>
              <a:t>valid reasons not to share the data at all</a:t>
            </a:r>
            <a:r>
              <a:rPr lang="pt-PT" sz="3000">
                <a:latin typeface="Arial"/>
                <a:ea typeface="Arial"/>
                <a:cs typeface="Arial"/>
                <a:sym typeface="Arial"/>
              </a:rPr>
              <a:t>?</a:t>
            </a:r>
            <a:endParaRPr sz="3000">
              <a:latin typeface="Arial"/>
              <a:ea typeface="Arial"/>
              <a:cs typeface="Arial"/>
              <a:sym typeface="Arial"/>
            </a:endParaRPr>
          </a:p>
          <a:p>
            <a:pPr indent="-228600" lvl="0" marL="228600" rtl="0" algn="l">
              <a:lnSpc>
                <a:spcPct val="90000"/>
              </a:lnSpc>
              <a:spcBef>
                <a:spcPts val="1000"/>
              </a:spcBef>
              <a:spcAft>
                <a:spcPts val="0"/>
              </a:spcAft>
              <a:buClr>
                <a:srgbClr val="6D1FF4"/>
              </a:buClr>
              <a:buSzPct val="100000"/>
              <a:buChar char="•"/>
            </a:pPr>
            <a:r>
              <a:rPr lang="pt-PT" sz="3000">
                <a:latin typeface="Arial"/>
                <a:ea typeface="Arial"/>
                <a:cs typeface="Arial"/>
                <a:sym typeface="Arial"/>
              </a:rPr>
              <a:t>Is there </a:t>
            </a:r>
            <a:r>
              <a:rPr b="1" lang="pt-PT" sz="3000">
                <a:latin typeface="Arial"/>
                <a:ea typeface="Arial"/>
                <a:cs typeface="Arial"/>
                <a:sym typeface="Arial"/>
              </a:rPr>
              <a:t>a way that we could plan to share the data</a:t>
            </a:r>
            <a:r>
              <a:rPr lang="pt-PT" sz="3000">
                <a:latin typeface="Arial"/>
                <a:ea typeface="Arial"/>
                <a:cs typeface="Arial"/>
                <a:sym typeface="Arial"/>
              </a:rPr>
              <a:t>? If so, what measures need to be taken?</a:t>
            </a:r>
            <a:endParaRPr sz="3000">
              <a:latin typeface="Arial"/>
              <a:ea typeface="Arial"/>
              <a:cs typeface="Arial"/>
              <a:sym typeface="Arial"/>
            </a:endParaRPr>
          </a:p>
          <a:p>
            <a:pPr indent="-228600" lvl="0" marL="228600" rtl="0" algn="l">
              <a:lnSpc>
                <a:spcPct val="90000"/>
              </a:lnSpc>
              <a:spcBef>
                <a:spcPts val="1000"/>
              </a:spcBef>
              <a:spcAft>
                <a:spcPts val="0"/>
              </a:spcAft>
              <a:buClr>
                <a:srgbClr val="6D1FF4"/>
              </a:buClr>
              <a:buSzPct val="100000"/>
              <a:buChar char="•"/>
            </a:pPr>
            <a:r>
              <a:rPr lang="pt-PT" sz="3000">
                <a:latin typeface="Arial"/>
                <a:ea typeface="Arial"/>
                <a:cs typeface="Arial"/>
                <a:sym typeface="Arial"/>
              </a:rPr>
              <a:t>If the data really cannot/should not be shared, </a:t>
            </a:r>
            <a:r>
              <a:rPr b="1" lang="pt-PT" sz="3000">
                <a:latin typeface="Arial"/>
                <a:ea typeface="Arial"/>
                <a:cs typeface="Arial"/>
                <a:sym typeface="Arial"/>
              </a:rPr>
              <a:t>what about the metadata</a:t>
            </a:r>
            <a:r>
              <a:rPr lang="pt-PT" sz="3000">
                <a:latin typeface="Arial"/>
                <a:ea typeface="Arial"/>
                <a:cs typeface="Arial"/>
                <a:sym typeface="Arial"/>
              </a:rPr>
              <a:t>?</a:t>
            </a:r>
            <a:endParaRPr sz="3000">
              <a:latin typeface="Arial"/>
              <a:ea typeface="Arial"/>
              <a:cs typeface="Arial"/>
              <a:sym typeface="Arial"/>
            </a:endParaRPr>
          </a:p>
          <a:p>
            <a:pPr indent="-101600" lvl="0" marL="228600" rtl="0" algn="l">
              <a:lnSpc>
                <a:spcPct val="90000"/>
              </a:lnSpc>
              <a:spcBef>
                <a:spcPts val="1000"/>
              </a:spcBef>
              <a:spcAft>
                <a:spcPts val="0"/>
              </a:spcAft>
              <a:buClr>
                <a:srgbClr val="6D1FF4"/>
              </a:buClr>
              <a:buSzPct val="100000"/>
              <a:buNone/>
            </a:pPr>
            <a:r>
              <a:t/>
            </a:r>
            <a:endParaRPr sz="2000"/>
          </a:p>
          <a:p>
            <a:pPr indent="0" lvl="0" marL="0" rtl="0" algn="l">
              <a:lnSpc>
                <a:spcPct val="90000"/>
              </a:lnSpc>
              <a:spcBef>
                <a:spcPts val="1000"/>
              </a:spcBef>
              <a:spcAft>
                <a:spcPts val="0"/>
              </a:spcAft>
              <a:buSzPct val="100000"/>
              <a:buNone/>
            </a:pPr>
            <a:r>
              <a:rPr lang="pt-PT" sz="2000">
                <a:latin typeface="Arial"/>
                <a:ea typeface="Arial"/>
                <a:cs typeface="Arial"/>
                <a:sym typeface="Arial"/>
              </a:rPr>
              <a:t>Examples:</a:t>
            </a:r>
            <a:endParaRPr/>
          </a:p>
          <a:p>
            <a:pPr indent="0" lvl="0" marL="0" rtl="0" algn="l">
              <a:lnSpc>
                <a:spcPct val="90000"/>
              </a:lnSpc>
              <a:spcBef>
                <a:spcPts val="1000"/>
              </a:spcBef>
              <a:spcAft>
                <a:spcPts val="0"/>
              </a:spcAft>
              <a:buSzPct val="389711"/>
              <a:buNone/>
            </a:pPr>
            <a:r>
              <a:t/>
            </a:r>
            <a:endParaRPr sz="513">
              <a:latin typeface="Arial"/>
              <a:ea typeface="Arial"/>
              <a:cs typeface="Arial"/>
              <a:sym typeface="Arial"/>
            </a:endParaRPr>
          </a:p>
          <a:p>
            <a:pPr indent="-346856" lvl="0" marL="457200" rtl="0" algn="l">
              <a:lnSpc>
                <a:spcPct val="90000"/>
              </a:lnSpc>
              <a:spcBef>
                <a:spcPts val="1000"/>
              </a:spcBef>
              <a:spcAft>
                <a:spcPts val="0"/>
              </a:spcAft>
              <a:buClr>
                <a:srgbClr val="6D1FF4"/>
              </a:buClr>
              <a:buSzPct val="99950"/>
              <a:buChar char="•"/>
            </a:pPr>
            <a:r>
              <a:rPr lang="pt-PT" sz="2012">
                <a:solidFill>
                  <a:srgbClr val="6D1FF4"/>
                </a:solidFill>
                <a:latin typeface="Arial"/>
                <a:ea typeface="Arial"/>
                <a:cs typeface="Arial"/>
                <a:sym typeface="Arial"/>
              </a:rPr>
              <a:t>Concerns about anonymisation / re-identification risk</a:t>
            </a:r>
            <a:endParaRPr sz="2012">
              <a:solidFill>
                <a:srgbClr val="6D1FF4"/>
              </a:solidFill>
              <a:latin typeface="Arial"/>
              <a:ea typeface="Arial"/>
              <a:cs typeface="Arial"/>
              <a:sym typeface="Arial"/>
            </a:endParaRPr>
          </a:p>
          <a:p>
            <a:pPr indent="-346856" lvl="0" marL="457200" rtl="0" algn="l">
              <a:lnSpc>
                <a:spcPct val="90000"/>
              </a:lnSpc>
              <a:spcBef>
                <a:spcPts val="0"/>
              </a:spcBef>
              <a:spcAft>
                <a:spcPts val="0"/>
              </a:spcAft>
              <a:buClr>
                <a:srgbClr val="6D1FF4"/>
              </a:buClr>
              <a:buSzPct val="99950"/>
              <a:buChar char="•"/>
            </a:pPr>
            <a:r>
              <a:rPr lang="pt-PT" sz="2012">
                <a:solidFill>
                  <a:srgbClr val="6D1FF4"/>
                </a:solidFill>
                <a:latin typeface="Arial"/>
                <a:ea typeface="Arial"/>
                <a:cs typeface="Arial"/>
                <a:sym typeface="Arial"/>
              </a:rPr>
              <a:t>Preparing and sharing data is time consuming</a:t>
            </a:r>
            <a:endParaRPr sz="2012">
              <a:solidFill>
                <a:srgbClr val="6D1FF4"/>
              </a:solidFill>
              <a:latin typeface="Arial"/>
              <a:ea typeface="Arial"/>
              <a:cs typeface="Arial"/>
              <a:sym typeface="Arial"/>
            </a:endParaRPr>
          </a:p>
          <a:p>
            <a:pPr indent="-346856" lvl="0" marL="457200" rtl="0" algn="l">
              <a:lnSpc>
                <a:spcPct val="115000"/>
              </a:lnSpc>
              <a:spcBef>
                <a:spcPts val="0"/>
              </a:spcBef>
              <a:spcAft>
                <a:spcPts val="0"/>
              </a:spcAft>
              <a:buClr>
                <a:srgbClr val="6D1FF4"/>
              </a:buClr>
              <a:buSzPct val="99950"/>
              <a:buChar char="•"/>
            </a:pPr>
            <a:r>
              <a:rPr lang="pt-PT" sz="2012">
                <a:solidFill>
                  <a:srgbClr val="6D1FF4"/>
                </a:solidFill>
                <a:latin typeface="Arial"/>
                <a:ea typeface="Arial"/>
                <a:cs typeface="Arial"/>
                <a:sym typeface="Arial"/>
              </a:rPr>
              <a:t>Data poorly organised and too much work to make reusable </a:t>
            </a:r>
            <a:endParaRPr sz="2012">
              <a:solidFill>
                <a:srgbClr val="6D1FF4"/>
              </a:solidFill>
              <a:latin typeface="Arial"/>
              <a:ea typeface="Arial"/>
              <a:cs typeface="Arial"/>
              <a:sym typeface="Arial"/>
            </a:endParaRPr>
          </a:p>
          <a:p>
            <a:pPr indent="-346856" lvl="0" marL="457200" rtl="0" algn="l">
              <a:lnSpc>
                <a:spcPct val="90000"/>
              </a:lnSpc>
              <a:spcBef>
                <a:spcPts val="0"/>
              </a:spcBef>
              <a:spcAft>
                <a:spcPts val="0"/>
              </a:spcAft>
              <a:buClr>
                <a:srgbClr val="6D1FF4"/>
              </a:buClr>
              <a:buSzPct val="99950"/>
              <a:buChar char="•"/>
            </a:pPr>
            <a:r>
              <a:rPr lang="pt-PT" sz="2012">
                <a:solidFill>
                  <a:srgbClr val="6D1FF4"/>
                </a:solidFill>
                <a:latin typeface="Arial"/>
                <a:ea typeface="Arial"/>
                <a:cs typeface="Arial"/>
                <a:sym typeface="Arial"/>
              </a:rPr>
              <a:t>Consent to share was not given by participants</a:t>
            </a:r>
            <a:endParaRPr sz="2012">
              <a:solidFill>
                <a:srgbClr val="6D1FF4"/>
              </a:solidFill>
              <a:latin typeface="Arial"/>
              <a:ea typeface="Arial"/>
              <a:cs typeface="Arial"/>
              <a:sym typeface="Arial"/>
            </a:endParaRPr>
          </a:p>
          <a:p>
            <a:pPr indent="-346856" lvl="0" marL="457200" rtl="0" algn="l">
              <a:lnSpc>
                <a:spcPct val="90000"/>
              </a:lnSpc>
              <a:spcBef>
                <a:spcPts val="0"/>
              </a:spcBef>
              <a:spcAft>
                <a:spcPts val="0"/>
              </a:spcAft>
              <a:buClr>
                <a:srgbClr val="6D1FF4"/>
              </a:buClr>
              <a:buSzPct val="99950"/>
              <a:buFont typeface="Arial"/>
              <a:buChar char="•"/>
            </a:pPr>
            <a:r>
              <a:rPr lang="pt-PT" sz="2012">
                <a:solidFill>
                  <a:srgbClr val="6D1FF4"/>
                </a:solidFill>
                <a:latin typeface="Arial"/>
                <a:ea typeface="Arial"/>
                <a:cs typeface="Arial"/>
                <a:sym typeface="Arial"/>
              </a:rPr>
              <a:t>Lack of knowledge</a:t>
            </a:r>
            <a:endParaRPr sz="2012">
              <a:solidFill>
                <a:srgbClr val="6D1FF4"/>
              </a:solidFill>
              <a:latin typeface="Arial"/>
              <a:ea typeface="Arial"/>
              <a:cs typeface="Arial"/>
              <a:sym typeface="Arial"/>
            </a:endParaRPr>
          </a:p>
        </p:txBody>
      </p:sp>
      <p:sp>
        <p:nvSpPr>
          <p:cNvPr id="478" name="Google Shape;478;p44"/>
          <p:cNvSpPr txBox="1"/>
          <p:nvPr>
            <p:ph idx="2" type="body"/>
          </p:nvPr>
        </p:nvSpPr>
        <p:spPr>
          <a:xfrm>
            <a:off x="717366" y="541926"/>
            <a:ext cx="10095635" cy="47664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2800"/>
              <a:buNone/>
            </a:pPr>
            <a:r>
              <a:rPr lang="pt-PT">
                <a:latin typeface="Arial"/>
                <a:ea typeface="Arial"/>
                <a:cs typeface="Arial"/>
                <a:sym typeface="Arial"/>
              </a:rPr>
              <a:t>Coming back to 'reasons why not to share data' from Session 1</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45"/>
          <p:cNvSpPr txBox="1"/>
          <p:nvPr>
            <p:ph idx="1" type="body"/>
          </p:nvPr>
        </p:nvSpPr>
        <p:spPr>
          <a:xfrm>
            <a:off x="717366" y="2113743"/>
            <a:ext cx="5827562" cy="446546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D1FF4"/>
              </a:buClr>
              <a:buSzPts val="2400"/>
              <a:buChar char="•"/>
            </a:pPr>
            <a:r>
              <a:rPr lang="pt-PT" sz="2400">
                <a:solidFill>
                  <a:schemeClr val="dk1"/>
                </a:solidFill>
                <a:latin typeface="Arial"/>
                <a:ea typeface="Arial"/>
                <a:cs typeface="Arial"/>
                <a:sym typeface="Arial"/>
              </a:rPr>
              <a:t>Who has overall responsibility for data management?</a:t>
            </a:r>
            <a:endParaRPr/>
          </a:p>
          <a:p>
            <a:pPr indent="-228600" lvl="0" marL="228600" rtl="0" algn="l">
              <a:lnSpc>
                <a:spcPct val="90000"/>
              </a:lnSpc>
              <a:spcBef>
                <a:spcPts val="1000"/>
              </a:spcBef>
              <a:spcAft>
                <a:spcPts val="0"/>
              </a:spcAft>
              <a:buClr>
                <a:srgbClr val="6D1FF4"/>
              </a:buClr>
              <a:buSzPts val="2400"/>
              <a:buChar char="•"/>
            </a:pPr>
            <a:r>
              <a:rPr lang="pt-PT" sz="2400">
                <a:solidFill>
                  <a:schemeClr val="dk1"/>
                </a:solidFill>
                <a:latin typeface="Arial"/>
                <a:ea typeface="Arial"/>
                <a:cs typeface="Arial"/>
                <a:sym typeface="Arial"/>
              </a:rPr>
              <a:t>Who does specific tasks such as creating documentation, preserving and sharing data?</a:t>
            </a:r>
            <a:endParaRPr/>
          </a:p>
          <a:p>
            <a:pPr indent="-228600" lvl="0" marL="228600" rtl="0" algn="l">
              <a:lnSpc>
                <a:spcPct val="90000"/>
              </a:lnSpc>
              <a:spcBef>
                <a:spcPts val="1000"/>
              </a:spcBef>
              <a:spcAft>
                <a:spcPts val="0"/>
              </a:spcAft>
              <a:buClr>
                <a:srgbClr val="6D1FF4"/>
              </a:buClr>
              <a:buSzPts val="2400"/>
              <a:buChar char="•"/>
            </a:pPr>
            <a:r>
              <a:rPr lang="pt-PT" sz="2400">
                <a:solidFill>
                  <a:schemeClr val="dk1"/>
                </a:solidFill>
                <a:latin typeface="Arial"/>
                <a:ea typeface="Arial"/>
                <a:cs typeface="Arial"/>
                <a:sym typeface="Arial"/>
              </a:rPr>
              <a:t>What training is required?</a:t>
            </a:r>
            <a:endParaRPr/>
          </a:p>
          <a:p>
            <a:pPr indent="-228600" lvl="0" marL="228600" rtl="0" algn="l">
              <a:lnSpc>
                <a:spcPct val="90000"/>
              </a:lnSpc>
              <a:spcBef>
                <a:spcPts val="1000"/>
              </a:spcBef>
              <a:spcAft>
                <a:spcPts val="0"/>
              </a:spcAft>
              <a:buClr>
                <a:srgbClr val="6D1FF4"/>
              </a:buClr>
              <a:buSzPts val="2400"/>
              <a:buChar char="•"/>
            </a:pPr>
            <a:r>
              <a:rPr lang="pt-PT" sz="2400">
                <a:solidFill>
                  <a:schemeClr val="dk1"/>
                </a:solidFill>
                <a:latin typeface="Arial"/>
                <a:ea typeface="Arial"/>
                <a:cs typeface="Arial"/>
                <a:sym typeface="Arial"/>
              </a:rPr>
              <a:t>Are there any costs involved in data management and sharing?</a:t>
            </a:r>
            <a:endParaRPr/>
          </a:p>
        </p:txBody>
      </p:sp>
      <p:sp>
        <p:nvSpPr>
          <p:cNvPr id="484" name="Google Shape;484;p45"/>
          <p:cNvSpPr txBox="1"/>
          <p:nvPr>
            <p:ph idx="2" type="body"/>
          </p:nvPr>
        </p:nvSpPr>
        <p:spPr>
          <a:xfrm>
            <a:off x="717366" y="267825"/>
            <a:ext cx="6367866" cy="1178343"/>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3600"/>
              <a:buNone/>
            </a:pPr>
            <a:r>
              <a:rPr lang="pt-PT" sz="3600">
                <a:latin typeface="Arial"/>
                <a:ea typeface="Arial"/>
                <a:cs typeface="Arial"/>
                <a:sym typeface="Arial"/>
              </a:rPr>
              <a:t>Responsibilities for managing data and resources</a:t>
            </a:r>
            <a:r>
              <a:rPr lang="pt-PT">
                <a:latin typeface="Arial"/>
                <a:ea typeface="Arial"/>
                <a:cs typeface="Arial"/>
                <a:sym typeface="Arial"/>
              </a:rPr>
              <a:t> </a:t>
            </a:r>
            <a:endParaRPr/>
          </a:p>
        </p:txBody>
      </p:sp>
      <p:sp>
        <p:nvSpPr>
          <p:cNvPr id="485" name="Google Shape;485;p45"/>
          <p:cNvSpPr txBox="1"/>
          <p:nvPr/>
        </p:nvSpPr>
        <p:spPr>
          <a:xfrm>
            <a:off x="2737890" y="5925630"/>
            <a:ext cx="7855527"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FAIR Data Austria (2021). “Data Management Plan (DMP)“. In: Research Data Management Open Educational Resources Collection. (</a:t>
            </a:r>
            <a:r>
              <a:rPr b="0" i="0" lang="pt-PT" sz="1200" u="sng" cap="none" strike="noStrike">
                <a:solidFill>
                  <a:schemeClr val="dk1"/>
                </a:solidFill>
                <a:latin typeface="Arial"/>
                <a:ea typeface="Arial"/>
                <a:cs typeface="Arial"/>
                <a:sym typeface="Arial"/>
                <a:hlinkClick r:id="rId3">
                  <a:extLst>
                    <a:ext uri="{A12FA001-AC4F-418D-AE19-62706E023703}">
                      <ahyp:hlinkClr val="tx"/>
                    </a:ext>
                  </a:extLst>
                </a:hlinkClick>
              </a:rPr>
              <a:t>https://fair-office.at/index.php/dmp/?lang=en).</a:t>
            </a:r>
            <a:r>
              <a:rPr b="0" i="0" lang="pt-PT" sz="1200" u="none" cap="none" strike="noStrike">
                <a:solidFill>
                  <a:schemeClr val="dk1"/>
                </a:solidFill>
                <a:latin typeface="Arial"/>
                <a:ea typeface="Arial"/>
                <a:cs typeface="Arial"/>
                <a:sym typeface="Arial"/>
              </a:rPr>
              <a:t>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Photo by </a:t>
            </a:r>
            <a:r>
              <a:rPr b="0" i="0" lang="pt-PT" sz="1200" u="sng" cap="none" strike="noStrike">
                <a:solidFill>
                  <a:schemeClr val="dk1"/>
                </a:solidFill>
                <a:latin typeface="Arial"/>
                <a:ea typeface="Arial"/>
                <a:cs typeface="Arial"/>
                <a:sym typeface="Arial"/>
                <a:hlinkClick r:id="rId4">
                  <a:extLst>
                    <a:ext uri="{A12FA001-AC4F-418D-AE19-62706E023703}">
                      <ahyp:hlinkClr val="tx"/>
                    </a:ext>
                  </a:extLst>
                </a:hlinkClick>
              </a:rPr>
              <a:t>Kier in Sight Archives</a:t>
            </a:r>
            <a:r>
              <a:rPr b="0" i="0" lang="pt-PT" sz="1200" u="none" cap="none" strike="noStrike">
                <a:solidFill>
                  <a:schemeClr val="dk1"/>
                </a:solidFill>
                <a:latin typeface="Arial"/>
                <a:ea typeface="Arial"/>
                <a:cs typeface="Arial"/>
                <a:sym typeface="Arial"/>
              </a:rPr>
              <a:t> on </a:t>
            </a:r>
            <a:r>
              <a:rPr b="0" i="0" lang="pt-PT" sz="1200" u="sng" cap="none" strike="noStrike">
                <a:solidFill>
                  <a:schemeClr val="dk1"/>
                </a:solidFill>
                <a:latin typeface="Arial"/>
                <a:ea typeface="Arial"/>
                <a:cs typeface="Arial"/>
                <a:sym typeface="Arial"/>
                <a:hlinkClick r:id="rId5">
                  <a:extLst>
                    <a:ext uri="{A12FA001-AC4F-418D-AE19-62706E023703}">
                      <ahyp:hlinkClr val="tx"/>
                    </a:ext>
                  </a:extLst>
                </a:hlinkClick>
              </a:rPr>
              <a:t>Unsplash</a:t>
            </a:r>
            <a:r>
              <a:rPr b="0" i="0" lang="pt-PT" sz="1200" u="none" cap="none" strike="noStrike">
                <a:solidFill>
                  <a:schemeClr val="dk1"/>
                </a:solidFill>
                <a:latin typeface="Arial"/>
                <a:ea typeface="Arial"/>
                <a:cs typeface="Arial"/>
                <a:sym typeface="Arial"/>
              </a:rPr>
              <a:t> </a:t>
            </a:r>
            <a:endParaRPr b="0" i="0" sz="1800" u="none" cap="none" strike="noStrike">
              <a:solidFill>
                <a:schemeClr val="dk1"/>
              </a:solidFill>
              <a:latin typeface="Arial"/>
              <a:ea typeface="Arial"/>
              <a:cs typeface="Arial"/>
              <a:sym typeface="Arial"/>
            </a:endParaRPr>
          </a:p>
        </p:txBody>
      </p:sp>
      <p:pic>
        <p:nvPicPr>
          <p:cNvPr descr="a white table topped with lots of colorful confetti" id="486" name="Google Shape;486;p45"/>
          <p:cNvPicPr preferRelativeResize="0"/>
          <p:nvPr/>
        </p:nvPicPr>
        <p:blipFill rotWithShape="1">
          <a:blip r:embed="rId6">
            <a:alphaModFix/>
          </a:blip>
          <a:srcRect b="0" l="0" r="0" t="0"/>
          <a:stretch/>
        </p:blipFill>
        <p:spPr>
          <a:xfrm>
            <a:off x="7374705" y="-493117"/>
            <a:ext cx="4815401" cy="6417796"/>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46"/>
          <p:cNvSpPr txBox="1"/>
          <p:nvPr>
            <p:ph idx="2" type="body"/>
          </p:nvPr>
        </p:nvSpPr>
        <p:spPr>
          <a:xfrm>
            <a:off x="595002" y="265391"/>
            <a:ext cx="5287082" cy="183702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4400"/>
              <a:buNone/>
            </a:pPr>
            <a:r>
              <a:rPr lang="pt-PT" sz="4400">
                <a:latin typeface="Arial"/>
                <a:ea typeface="Arial"/>
                <a:cs typeface="Arial"/>
                <a:sym typeface="Arial"/>
              </a:rPr>
              <a:t>Discussion...</a:t>
            </a:r>
            <a:endParaRPr/>
          </a:p>
          <a:p>
            <a:pPr indent="0" lvl="0" marL="0" rtl="0" algn="l">
              <a:lnSpc>
                <a:spcPct val="90000"/>
              </a:lnSpc>
              <a:spcBef>
                <a:spcPts val="1000"/>
              </a:spcBef>
              <a:spcAft>
                <a:spcPts val="0"/>
              </a:spcAft>
              <a:buClr>
                <a:srgbClr val="6D1FF4"/>
              </a:buClr>
              <a:buSzPts val="4400"/>
              <a:buNone/>
            </a:pPr>
            <a:r>
              <a:t/>
            </a:r>
            <a:endParaRPr b="0" sz="4400">
              <a:solidFill>
                <a:schemeClr val="dk1"/>
              </a:solidFill>
              <a:latin typeface="Arial"/>
              <a:ea typeface="Arial"/>
              <a:cs typeface="Arial"/>
              <a:sym typeface="Arial"/>
            </a:endParaRPr>
          </a:p>
          <a:p>
            <a:pPr indent="0" lvl="0" marL="0" rtl="0" algn="l">
              <a:lnSpc>
                <a:spcPct val="90000"/>
              </a:lnSpc>
              <a:spcBef>
                <a:spcPts val="1000"/>
              </a:spcBef>
              <a:spcAft>
                <a:spcPts val="0"/>
              </a:spcAft>
              <a:buClr>
                <a:schemeClr val="dk1"/>
              </a:buClr>
              <a:buSzPts val="3200"/>
              <a:buNone/>
            </a:pPr>
            <a:r>
              <a:rPr b="0" lang="pt-PT" sz="3200">
                <a:solidFill>
                  <a:schemeClr val="dk1"/>
                </a:solidFill>
                <a:latin typeface="Arial"/>
                <a:ea typeface="Arial"/>
                <a:cs typeface="Arial"/>
                <a:sym typeface="Arial"/>
              </a:rPr>
              <a:t>What do you think is the most difficult aspect of data management to plan?</a:t>
            </a:r>
            <a:endParaRPr b="0" sz="4000">
              <a:solidFill>
                <a:schemeClr val="dk1"/>
              </a:solidFill>
            </a:endParaRPr>
          </a:p>
          <a:p>
            <a:pPr indent="0" lvl="0" marL="0" rtl="0" algn="l">
              <a:lnSpc>
                <a:spcPct val="90000"/>
              </a:lnSpc>
              <a:spcBef>
                <a:spcPts val="1000"/>
              </a:spcBef>
              <a:spcAft>
                <a:spcPts val="0"/>
              </a:spcAft>
              <a:buClr>
                <a:srgbClr val="6D1FF4"/>
              </a:buClr>
              <a:buSzPts val="3200"/>
              <a:buNone/>
            </a:pPr>
            <a:r>
              <a:t/>
            </a:r>
            <a:endParaRPr b="0" sz="3200">
              <a:solidFill>
                <a:schemeClr val="dk1"/>
              </a:solidFill>
            </a:endParaRPr>
          </a:p>
          <a:p>
            <a:pPr indent="0" lvl="0" marL="0" rtl="0" algn="l">
              <a:lnSpc>
                <a:spcPct val="90000"/>
              </a:lnSpc>
              <a:spcBef>
                <a:spcPts val="1000"/>
              </a:spcBef>
              <a:spcAft>
                <a:spcPts val="0"/>
              </a:spcAft>
              <a:buClr>
                <a:schemeClr val="dk1"/>
              </a:buClr>
              <a:buSzPts val="3200"/>
              <a:buNone/>
            </a:pPr>
            <a:r>
              <a:rPr b="0" lang="pt-PT" sz="3200">
                <a:solidFill>
                  <a:schemeClr val="dk1"/>
                </a:solidFill>
                <a:latin typeface="Arial"/>
                <a:ea typeface="Arial"/>
                <a:cs typeface="Arial"/>
                <a:sym typeface="Arial"/>
              </a:rPr>
              <a:t>Is this also the same aspect to actually </a:t>
            </a:r>
            <a:r>
              <a:rPr b="0" i="1" lang="pt-PT" sz="3200">
                <a:solidFill>
                  <a:schemeClr val="dk1"/>
                </a:solidFill>
                <a:latin typeface="Arial"/>
                <a:ea typeface="Arial"/>
                <a:cs typeface="Arial"/>
                <a:sym typeface="Arial"/>
              </a:rPr>
              <a:t>execute?</a:t>
            </a:r>
            <a:endParaRPr/>
          </a:p>
        </p:txBody>
      </p:sp>
      <p:pic>
        <p:nvPicPr>
          <p:cNvPr descr="a person standing on a rock in a canyon" id="492" name="Google Shape;492;p46"/>
          <p:cNvPicPr preferRelativeResize="0"/>
          <p:nvPr/>
        </p:nvPicPr>
        <p:blipFill rotWithShape="1">
          <a:blip r:embed="rId3">
            <a:alphaModFix/>
          </a:blip>
          <a:srcRect b="0" l="0" r="0" t="0"/>
          <a:stretch/>
        </p:blipFill>
        <p:spPr>
          <a:xfrm>
            <a:off x="6323001" y="1672671"/>
            <a:ext cx="5237018" cy="3517988"/>
          </a:xfrm>
          <a:prstGeom prst="rect">
            <a:avLst/>
          </a:prstGeom>
          <a:noFill/>
          <a:ln>
            <a:noFill/>
          </a:ln>
        </p:spPr>
      </p:pic>
      <p:sp>
        <p:nvSpPr>
          <p:cNvPr id="493" name="Google Shape;493;p46"/>
          <p:cNvSpPr txBox="1"/>
          <p:nvPr/>
        </p:nvSpPr>
        <p:spPr>
          <a:xfrm>
            <a:off x="8470456" y="6317673"/>
            <a:ext cx="2743200"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Photo by </a:t>
            </a:r>
            <a:r>
              <a:rPr b="0" i="0" lang="pt-PT" sz="1200" u="sng" cap="none" strike="noStrike">
                <a:solidFill>
                  <a:schemeClr val="dk1"/>
                </a:solidFill>
                <a:latin typeface="Arial"/>
                <a:ea typeface="Arial"/>
                <a:cs typeface="Arial"/>
                <a:sym typeface="Arial"/>
                <a:hlinkClick r:id="rId4">
                  <a:extLst>
                    <a:ext uri="{A12FA001-AC4F-418D-AE19-62706E023703}">
                      <ahyp:hlinkClr val="tx"/>
                    </a:ext>
                  </a:extLst>
                </a:hlinkClick>
              </a:rPr>
              <a:t>NEOM</a:t>
            </a:r>
            <a:r>
              <a:rPr b="0" i="0" lang="pt-PT" sz="1200" u="none" cap="none" strike="noStrike">
                <a:solidFill>
                  <a:schemeClr val="dk1"/>
                </a:solidFill>
                <a:latin typeface="Arial"/>
                <a:ea typeface="Arial"/>
                <a:cs typeface="Arial"/>
                <a:sym typeface="Arial"/>
              </a:rPr>
              <a:t> on </a:t>
            </a:r>
            <a:r>
              <a:rPr b="0" i="0" lang="pt-PT" sz="1200" u="sng" cap="none" strike="noStrike">
                <a:solidFill>
                  <a:schemeClr val="dk1"/>
                </a:solidFill>
                <a:latin typeface="Arial"/>
                <a:ea typeface="Arial"/>
                <a:cs typeface="Arial"/>
                <a:sym typeface="Arial"/>
                <a:hlinkClick r:id="rId5">
                  <a:extLst>
                    <a:ext uri="{A12FA001-AC4F-418D-AE19-62706E023703}">
                      <ahyp:hlinkClr val="tx"/>
                    </a:ext>
                  </a:extLst>
                </a:hlinkClick>
              </a:rPr>
              <a:t>Unsplash</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47"/>
          <p:cNvSpPr txBox="1"/>
          <p:nvPr>
            <p:ph idx="1" type="body"/>
          </p:nvPr>
        </p:nvSpPr>
        <p:spPr>
          <a:xfrm>
            <a:off x="717366" y="1225118"/>
            <a:ext cx="10724064" cy="446546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rgbClr val="6D1FF4"/>
              </a:buClr>
              <a:buSzPts val="2400"/>
              <a:buChar char="•"/>
            </a:pPr>
            <a:r>
              <a:rPr b="0" i="0" lang="pt-PT" sz="2400">
                <a:solidFill>
                  <a:schemeClr val="dk1"/>
                </a:solidFill>
                <a:latin typeface="Arial"/>
                <a:ea typeface="Arial"/>
                <a:cs typeface="Arial"/>
                <a:sym typeface="Arial"/>
              </a:rPr>
              <a:t>Draft a first version of the DMP to outline your strategy </a:t>
            </a:r>
            <a:r>
              <a:rPr b="0" i="1" lang="pt-PT" sz="1800">
                <a:solidFill>
                  <a:srgbClr val="6D1FF4"/>
                </a:solidFill>
                <a:latin typeface="Arial"/>
                <a:ea typeface="Arial"/>
                <a:cs typeface="Arial"/>
                <a:sym typeface="Arial"/>
              </a:rPr>
              <a:t>(a</a:t>
            </a:r>
            <a:r>
              <a:rPr i="1" lang="pt-PT" sz="1800">
                <a:solidFill>
                  <a:srgbClr val="6D1FF4"/>
                </a:solidFill>
              </a:rPr>
              <a:t>s early as possible)</a:t>
            </a:r>
            <a:endParaRPr b="0" i="0" sz="2400">
              <a:solidFill>
                <a:schemeClr val="dk1"/>
              </a:solidFill>
              <a:latin typeface="Arial"/>
              <a:ea typeface="Arial"/>
              <a:cs typeface="Arial"/>
              <a:sym typeface="Arial"/>
            </a:endParaRPr>
          </a:p>
          <a:p>
            <a:pPr indent="0" lvl="0" marL="0" rtl="0" algn="l">
              <a:lnSpc>
                <a:spcPct val="90000"/>
              </a:lnSpc>
              <a:spcBef>
                <a:spcPts val="1000"/>
              </a:spcBef>
              <a:spcAft>
                <a:spcPts val="0"/>
              </a:spcAft>
              <a:buSzPts val="2400"/>
              <a:buNone/>
            </a:pPr>
            <a:r>
              <a:t/>
            </a:r>
            <a:endParaRPr b="0" i="0" sz="2400">
              <a:solidFill>
                <a:schemeClr val="dk1"/>
              </a:solidFill>
              <a:latin typeface="Arial"/>
              <a:ea typeface="Arial"/>
              <a:cs typeface="Arial"/>
              <a:sym typeface="Arial"/>
            </a:endParaRPr>
          </a:p>
          <a:p>
            <a:pPr indent="-228600" lvl="0" marL="228600" rtl="0" algn="l">
              <a:lnSpc>
                <a:spcPct val="90000"/>
              </a:lnSpc>
              <a:spcBef>
                <a:spcPts val="1000"/>
              </a:spcBef>
              <a:spcAft>
                <a:spcPts val="0"/>
              </a:spcAft>
              <a:buClr>
                <a:srgbClr val="6D1FF4"/>
              </a:buClr>
              <a:buSzPts val="2400"/>
              <a:buChar char="•"/>
            </a:pPr>
            <a:r>
              <a:rPr b="0" i="0" lang="pt-PT" sz="2400">
                <a:solidFill>
                  <a:schemeClr val="dk1"/>
                </a:solidFill>
                <a:latin typeface="Arial"/>
                <a:ea typeface="Arial"/>
                <a:cs typeface="Arial"/>
                <a:sym typeface="Arial"/>
              </a:rPr>
              <a:t>Update the DMP along your project with more details.</a:t>
            </a:r>
            <a:endParaRPr/>
          </a:p>
          <a:p>
            <a:pPr indent="-76200" lvl="0" marL="228600" rtl="0" algn="l">
              <a:lnSpc>
                <a:spcPct val="90000"/>
              </a:lnSpc>
              <a:spcBef>
                <a:spcPts val="1000"/>
              </a:spcBef>
              <a:spcAft>
                <a:spcPts val="0"/>
              </a:spcAft>
              <a:buClr>
                <a:srgbClr val="6D1FF4"/>
              </a:buClr>
              <a:buSzPts val="2400"/>
              <a:buNone/>
            </a:pPr>
            <a:r>
              <a:t/>
            </a:r>
            <a:endParaRPr b="0" i="0" sz="2400">
              <a:solidFill>
                <a:schemeClr val="dk1"/>
              </a:solidFill>
              <a:latin typeface="Arial"/>
              <a:ea typeface="Arial"/>
              <a:cs typeface="Arial"/>
              <a:sym typeface="Arial"/>
            </a:endParaRPr>
          </a:p>
          <a:p>
            <a:pPr indent="-228600" lvl="0" marL="228600" rtl="0" algn="l">
              <a:lnSpc>
                <a:spcPct val="90000"/>
              </a:lnSpc>
              <a:spcBef>
                <a:spcPts val="1000"/>
              </a:spcBef>
              <a:spcAft>
                <a:spcPts val="0"/>
              </a:spcAft>
              <a:buClr>
                <a:srgbClr val="6D1FF4"/>
              </a:buClr>
              <a:buSzPts val="2400"/>
              <a:buChar char="•"/>
            </a:pPr>
            <a:r>
              <a:rPr b="0" i="0" lang="pt-PT" sz="2400">
                <a:solidFill>
                  <a:schemeClr val="dk1"/>
                </a:solidFill>
                <a:latin typeface="Arial"/>
                <a:ea typeface="Arial"/>
                <a:cs typeface="Arial"/>
                <a:sym typeface="Arial"/>
              </a:rPr>
              <a:t>Use the DMP as guidelines for data management in your project.</a:t>
            </a:r>
            <a:endParaRPr/>
          </a:p>
          <a:p>
            <a:pPr indent="-76200" lvl="0" marL="228600" rtl="0" algn="l">
              <a:lnSpc>
                <a:spcPct val="90000"/>
              </a:lnSpc>
              <a:spcBef>
                <a:spcPts val="1000"/>
              </a:spcBef>
              <a:spcAft>
                <a:spcPts val="0"/>
              </a:spcAft>
              <a:buSzPts val="2400"/>
              <a:buNone/>
            </a:pPr>
            <a:r>
              <a:t/>
            </a:r>
            <a:endParaRPr b="0" i="0" sz="2400">
              <a:solidFill>
                <a:schemeClr val="dk1"/>
              </a:solidFill>
              <a:latin typeface="Arial"/>
              <a:ea typeface="Arial"/>
              <a:cs typeface="Arial"/>
              <a:sym typeface="Arial"/>
            </a:endParaRPr>
          </a:p>
          <a:p>
            <a:pPr indent="-228600" lvl="0" marL="228600" rtl="0" algn="l">
              <a:lnSpc>
                <a:spcPct val="90000"/>
              </a:lnSpc>
              <a:spcBef>
                <a:spcPts val="1000"/>
              </a:spcBef>
              <a:spcAft>
                <a:spcPts val="0"/>
              </a:spcAft>
              <a:buClr>
                <a:srgbClr val="6D1FF4"/>
              </a:buClr>
              <a:buSzPts val="2400"/>
              <a:buChar char="•"/>
            </a:pPr>
            <a:r>
              <a:rPr b="0" i="0" lang="pt-PT" sz="2400">
                <a:solidFill>
                  <a:schemeClr val="dk1"/>
                </a:solidFill>
                <a:latin typeface="Arial"/>
                <a:ea typeface="Arial"/>
                <a:cs typeface="Arial"/>
                <a:sym typeface="Arial"/>
              </a:rPr>
              <a:t>Discuss and review the DMP regularly with collaborators.</a:t>
            </a:r>
            <a:endParaRPr/>
          </a:p>
          <a:p>
            <a:pPr indent="-76200" lvl="0" marL="228600" rtl="0" algn="l">
              <a:lnSpc>
                <a:spcPct val="90000"/>
              </a:lnSpc>
              <a:spcBef>
                <a:spcPts val="1000"/>
              </a:spcBef>
              <a:spcAft>
                <a:spcPts val="0"/>
              </a:spcAft>
              <a:buClr>
                <a:srgbClr val="6D1FF4"/>
              </a:buClr>
              <a:buSzPts val="2400"/>
              <a:buNone/>
            </a:pPr>
            <a:r>
              <a:t/>
            </a:r>
            <a:endParaRPr b="0" i="0" sz="2400">
              <a:solidFill>
                <a:schemeClr val="dk1"/>
              </a:solidFill>
              <a:latin typeface="Arial"/>
              <a:ea typeface="Arial"/>
              <a:cs typeface="Arial"/>
              <a:sym typeface="Arial"/>
            </a:endParaRPr>
          </a:p>
          <a:p>
            <a:pPr indent="-228600" lvl="0" marL="228600" rtl="0" algn="l">
              <a:lnSpc>
                <a:spcPct val="90000"/>
              </a:lnSpc>
              <a:spcBef>
                <a:spcPts val="1000"/>
              </a:spcBef>
              <a:spcAft>
                <a:spcPts val="0"/>
              </a:spcAft>
              <a:buClr>
                <a:srgbClr val="6D1FF4"/>
              </a:buClr>
              <a:buSzPts val="2400"/>
              <a:buChar char="•"/>
            </a:pPr>
            <a:r>
              <a:rPr b="0" i="0" lang="pt-PT" sz="2400">
                <a:solidFill>
                  <a:schemeClr val="dk1"/>
                </a:solidFill>
                <a:latin typeface="Arial"/>
                <a:ea typeface="Arial"/>
                <a:cs typeface="Arial"/>
                <a:sym typeface="Arial"/>
              </a:rPr>
              <a:t>Keep the DMP along with other project documentation.</a:t>
            </a:r>
            <a:endParaRPr/>
          </a:p>
          <a:p>
            <a:pPr indent="0" lvl="0" marL="0" rtl="0" algn="l">
              <a:lnSpc>
                <a:spcPct val="90000"/>
              </a:lnSpc>
              <a:spcBef>
                <a:spcPts val="1000"/>
              </a:spcBef>
              <a:spcAft>
                <a:spcPts val="0"/>
              </a:spcAft>
              <a:buSzPts val="1600"/>
              <a:buNone/>
            </a:pPr>
            <a:r>
              <a:t/>
            </a:r>
            <a:endParaRPr b="1">
              <a:solidFill>
                <a:schemeClr val="dk1"/>
              </a:solidFill>
            </a:endParaRPr>
          </a:p>
        </p:txBody>
      </p:sp>
      <p:sp>
        <p:nvSpPr>
          <p:cNvPr id="499" name="Google Shape;499;p47"/>
          <p:cNvSpPr txBox="1"/>
          <p:nvPr>
            <p:ph idx="2" type="body"/>
          </p:nvPr>
        </p:nvSpPr>
        <p:spPr>
          <a:xfrm>
            <a:off x="717366" y="404766"/>
            <a:ext cx="10095635" cy="47664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2800"/>
              <a:buNone/>
            </a:pPr>
            <a:r>
              <a:rPr lang="pt-PT"/>
              <a:t>The Research Data Lifecycle and when to create a DMP</a:t>
            </a:r>
            <a:endParaRPr/>
          </a:p>
        </p:txBody>
      </p:sp>
      <p:sp>
        <p:nvSpPr>
          <p:cNvPr id="500" name="Google Shape;500;p47"/>
          <p:cNvSpPr txBox="1"/>
          <p:nvPr/>
        </p:nvSpPr>
        <p:spPr>
          <a:xfrm>
            <a:off x="3940492" y="6034292"/>
            <a:ext cx="7112317"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pt-PT" sz="1400" u="none" cap="none" strike="noStrike">
                <a:solidFill>
                  <a:srgbClr val="000000"/>
                </a:solidFill>
                <a:latin typeface="Helvetica Neue"/>
                <a:ea typeface="Helvetica Neue"/>
                <a:cs typeface="Helvetica Neue"/>
                <a:sym typeface="Helvetica Neue"/>
              </a:rPr>
              <a:t>Source: Huser, F., Valencia, O., &amp; Arènes, C. (2022, January 10). Data management plans: one tool with many applications. Zenodo. </a:t>
            </a:r>
            <a:r>
              <a:rPr b="0" i="0" lang="pt-PT" sz="1400" u="sng" cap="none" strike="noStrike">
                <a:solidFill>
                  <a:srgbClr val="2F6FA7"/>
                </a:solidFill>
                <a:latin typeface="Helvetica Neue"/>
                <a:ea typeface="Helvetica Neue"/>
                <a:cs typeface="Helvetica Neue"/>
                <a:sym typeface="Helvetica Neue"/>
                <a:hlinkClick r:id="rId3">
                  <a:extLst>
                    <a:ext uri="{A12FA001-AC4F-418D-AE19-62706E023703}">
                      <ahyp:hlinkClr val="tx"/>
                    </a:ext>
                  </a:extLst>
                </a:hlinkClick>
              </a:rPr>
              <a:t>https://doi.org/10.5281/zenodo.5833479</a:t>
            </a:r>
            <a:endParaRPr b="0" i="0" sz="1400"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g2fb248b3815_0_24"/>
          <p:cNvSpPr txBox="1"/>
          <p:nvPr>
            <p:ph idx="1" type="body"/>
          </p:nvPr>
        </p:nvSpPr>
        <p:spPr>
          <a:xfrm>
            <a:off x="297801" y="1375229"/>
            <a:ext cx="5295300" cy="4485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4000"/>
              <a:buNone/>
            </a:pPr>
            <a:r>
              <a:t/>
            </a:r>
            <a:endParaRPr b="0" sz="4000">
              <a:solidFill>
                <a:schemeClr val="dk1"/>
              </a:solidFill>
              <a:latin typeface="Arial"/>
              <a:ea typeface="Arial"/>
              <a:cs typeface="Arial"/>
              <a:sym typeface="Arial"/>
            </a:endParaRPr>
          </a:p>
          <a:p>
            <a:pPr indent="0" lvl="0" marL="0" rtl="0" algn="l">
              <a:lnSpc>
                <a:spcPct val="90000"/>
              </a:lnSpc>
              <a:spcBef>
                <a:spcPts val="1000"/>
              </a:spcBef>
              <a:spcAft>
                <a:spcPts val="0"/>
              </a:spcAft>
              <a:buSzPts val="4000"/>
              <a:buNone/>
            </a:pPr>
            <a:r>
              <a:rPr b="0" lang="pt-PT" sz="4000">
                <a:solidFill>
                  <a:schemeClr val="dk1"/>
                </a:solidFill>
                <a:latin typeface="Arial"/>
                <a:ea typeface="Arial"/>
                <a:cs typeface="Arial"/>
                <a:sym typeface="Arial"/>
              </a:rPr>
              <a:t>Choose </a:t>
            </a:r>
            <a:r>
              <a:rPr lang="pt-PT" sz="4000">
                <a:solidFill>
                  <a:schemeClr val="dk1"/>
                </a:solidFill>
                <a:latin typeface="Arial"/>
                <a:ea typeface="Arial"/>
                <a:cs typeface="Arial"/>
                <a:sym typeface="Arial"/>
              </a:rPr>
              <a:t>in person or online</a:t>
            </a:r>
            <a:r>
              <a:rPr b="0" lang="pt-PT" sz="4000">
                <a:solidFill>
                  <a:schemeClr val="dk1"/>
                </a:solidFill>
                <a:latin typeface="Arial"/>
                <a:ea typeface="Arial"/>
                <a:cs typeface="Arial"/>
                <a:sym typeface="Arial"/>
              </a:rPr>
              <a:t> learning</a:t>
            </a:r>
            <a:endParaRPr b="0" sz="4000">
              <a:solidFill>
                <a:schemeClr val="dk1"/>
              </a:solidFill>
              <a:latin typeface="Arial"/>
              <a:ea typeface="Arial"/>
              <a:cs typeface="Arial"/>
              <a:sym typeface="Arial"/>
            </a:endParaRPr>
          </a:p>
          <a:p>
            <a:pPr indent="0" lvl="0" marL="0" rtl="0" algn="l">
              <a:lnSpc>
                <a:spcPct val="90000"/>
              </a:lnSpc>
              <a:spcBef>
                <a:spcPts val="1000"/>
              </a:spcBef>
              <a:spcAft>
                <a:spcPts val="0"/>
              </a:spcAft>
              <a:buSzPts val="4000"/>
              <a:buNone/>
            </a:pPr>
            <a:r>
              <a:t/>
            </a:r>
            <a:endParaRPr b="0" sz="4000">
              <a:solidFill>
                <a:schemeClr val="dk1"/>
              </a:solidFill>
              <a:latin typeface="Arial"/>
              <a:ea typeface="Arial"/>
              <a:cs typeface="Arial"/>
              <a:sym typeface="Arial"/>
            </a:endParaRPr>
          </a:p>
          <a:p>
            <a:pPr indent="0" lvl="0" marL="0" rtl="0" algn="l">
              <a:lnSpc>
                <a:spcPct val="90000"/>
              </a:lnSpc>
              <a:spcBef>
                <a:spcPts val="1000"/>
              </a:spcBef>
              <a:spcAft>
                <a:spcPts val="0"/>
              </a:spcAft>
              <a:buSzPts val="4000"/>
              <a:buNone/>
            </a:pPr>
            <a:r>
              <a:rPr b="0" lang="pt-PT" sz="4000">
                <a:solidFill>
                  <a:schemeClr val="dk1"/>
                </a:solidFill>
                <a:latin typeface="Arial"/>
                <a:ea typeface="Arial"/>
                <a:cs typeface="Arial"/>
                <a:sym typeface="Arial"/>
              </a:rPr>
              <a:t>Materials are </a:t>
            </a:r>
            <a:r>
              <a:rPr lang="pt-PT" sz="4000">
                <a:solidFill>
                  <a:schemeClr val="dk1"/>
                </a:solidFill>
                <a:latin typeface="Arial"/>
                <a:ea typeface="Arial"/>
                <a:cs typeface="Arial"/>
                <a:sym typeface="Arial"/>
              </a:rPr>
              <a:t>openly licensed</a:t>
            </a:r>
            <a:r>
              <a:rPr b="0" lang="pt-PT" sz="4000">
                <a:solidFill>
                  <a:schemeClr val="dk1"/>
                </a:solidFill>
                <a:latin typeface="Arial"/>
                <a:ea typeface="Arial"/>
                <a:cs typeface="Arial"/>
                <a:sym typeface="Arial"/>
              </a:rPr>
              <a:t>: CC-BY</a:t>
            </a:r>
            <a:endParaRPr sz="4000">
              <a:solidFill>
                <a:schemeClr val="dk1"/>
              </a:solidFill>
            </a:endParaRPr>
          </a:p>
          <a:p>
            <a:pPr indent="0" lvl="0" marL="0" rtl="0" algn="l">
              <a:lnSpc>
                <a:spcPct val="90000"/>
              </a:lnSpc>
              <a:spcBef>
                <a:spcPts val="1000"/>
              </a:spcBef>
              <a:spcAft>
                <a:spcPts val="0"/>
              </a:spcAft>
              <a:buSzPts val="1600"/>
              <a:buNone/>
            </a:pPr>
            <a:r>
              <a:t/>
            </a:r>
            <a:endParaRPr/>
          </a:p>
        </p:txBody>
      </p:sp>
      <p:sp>
        <p:nvSpPr>
          <p:cNvPr id="160" name="Google Shape;160;g2fb248b3815_0_24"/>
          <p:cNvSpPr txBox="1"/>
          <p:nvPr>
            <p:ph idx="2" type="body"/>
          </p:nvPr>
        </p:nvSpPr>
        <p:spPr>
          <a:xfrm>
            <a:off x="751839" y="442107"/>
            <a:ext cx="10194300" cy="654300"/>
          </a:xfrm>
          <a:prstGeom prst="rect">
            <a:avLst/>
          </a:prstGeom>
          <a:noFill/>
          <a:ln>
            <a:noFill/>
          </a:ln>
        </p:spPr>
        <p:txBody>
          <a:bodyPr anchorCtr="0" anchor="t" bIns="45700" lIns="91425" spcFirstLastPara="1" rIns="91425" wrap="square" tIns="45700">
            <a:normAutofit lnSpcReduction="20000"/>
          </a:bodyPr>
          <a:lstStyle/>
          <a:p>
            <a:pPr indent="0" lvl="0" marL="0" rtl="0" algn="l">
              <a:lnSpc>
                <a:spcPct val="90000"/>
              </a:lnSpc>
              <a:spcBef>
                <a:spcPts val="0"/>
              </a:spcBef>
              <a:spcAft>
                <a:spcPts val="0"/>
              </a:spcAft>
              <a:buClr>
                <a:srgbClr val="6D1FF4"/>
              </a:buClr>
              <a:buSzPts val="4800"/>
              <a:buNone/>
            </a:pPr>
            <a:r>
              <a:rPr lang="pt-PT" sz="4800">
                <a:latin typeface="Arial"/>
                <a:ea typeface="Arial"/>
                <a:cs typeface="Arial"/>
                <a:sym typeface="Arial"/>
              </a:rPr>
              <a:t>About these sessions</a:t>
            </a:r>
            <a:endParaRPr sz="4800"/>
          </a:p>
        </p:txBody>
      </p:sp>
      <p:pic>
        <p:nvPicPr>
          <p:cNvPr descr="woman in black long sleeve shirt using laptop computer" id="161" name="Google Shape;161;g2fb248b3815_0_24"/>
          <p:cNvPicPr preferRelativeResize="0"/>
          <p:nvPr/>
        </p:nvPicPr>
        <p:blipFill rotWithShape="1">
          <a:blip r:embed="rId3">
            <a:alphaModFix/>
          </a:blip>
          <a:srcRect b="0" l="0" r="0" t="0"/>
          <a:stretch/>
        </p:blipFill>
        <p:spPr>
          <a:xfrm>
            <a:off x="5844668" y="1712495"/>
            <a:ext cx="5686666" cy="3811180"/>
          </a:xfrm>
          <a:prstGeom prst="rect">
            <a:avLst/>
          </a:prstGeom>
          <a:noFill/>
          <a:ln>
            <a:noFill/>
          </a:ln>
        </p:spPr>
      </p:pic>
      <p:sp>
        <p:nvSpPr>
          <p:cNvPr id="162" name="Google Shape;162;g2fb248b3815_0_24"/>
          <p:cNvSpPr txBox="1"/>
          <p:nvPr/>
        </p:nvSpPr>
        <p:spPr>
          <a:xfrm>
            <a:off x="7531003" y="5655294"/>
            <a:ext cx="4813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dk1"/>
                </a:solidFill>
                <a:latin typeface="Arial"/>
                <a:ea typeface="Arial"/>
                <a:cs typeface="Arial"/>
                <a:sym typeface="Arial"/>
              </a:rPr>
              <a:t>Photo by </a:t>
            </a:r>
            <a:r>
              <a:rPr b="0" i="0" lang="pt-PT" sz="1200" u="sng" cap="none" strike="noStrike">
                <a:solidFill>
                  <a:schemeClr val="dk1"/>
                </a:solidFill>
                <a:latin typeface="Arial"/>
                <a:ea typeface="Arial"/>
                <a:cs typeface="Arial"/>
                <a:sym typeface="Arial"/>
                <a:hlinkClick r:id="rId4">
                  <a:extLst>
                    <a:ext uri="{A12FA001-AC4F-418D-AE19-62706E023703}">
                      <ahyp:hlinkClr val="tx"/>
                    </a:ext>
                  </a:extLst>
                </a:hlinkClick>
              </a:rPr>
              <a:t>Anthony Da Cruz</a:t>
            </a:r>
            <a:r>
              <a:rPr b="0" i="0" lang="pt-PT" sz="1200" u="none" cap="none" strike="noStrike">
                <a:solidFill>
                  <a:schemeClr val="dk1"/>
                </a:solidFill>
                <a:latin typeface="Arial"/>
                <a:ea typeface="Arial"/>
                <a:cs typeface="Arial"/>
                <a:sym typeface="Arial"/>
              </a:rPr>
              <a:t> on </a:t>
            </a:r>
            <a:r>
              <a:rPr b="0" i="0" lang="pt-PT" sz="1200" u="sng" cap="none" strike="noStrike">
                <a:solidFill>
                  <a:schemeClr val="dk1"/>
                </a:solidFill>
                <a:latin typeface="Arial"/>
                <a:ea typeface="Arial"/>
                <a:cs typeface="Arial"/>
                <a:sym typeface="Arial"/>
                <a:hlinkClick r:id="rId5">
                  <a:extLst>
                    <a:ext uri="{A12FA001-AC4F-418D-AE19-62706E023703}">
                      <ahyp:hlinkClr val="tx"/>
                    </a:ext>
                  </a:extLst>
                </a:hlinkClick>
              </a:rPr>
              <a:t>Unsplash</a:t>
            </a:r>
            <a:endParaRPr b="0" i="0" sz="1200" u="none" cap="none" strike="noStrike">
              <a:solidFill>
                <a:schemeClr val="dk1"/>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48"/>
          <p:cNvSpPr txBox="1"/>
          <p:nvPr>
            <p:ph idx="1" type="body"/>
          </p:nvPr>
        </p:nvSpPr>
        <p:spPr>
          <a:xfrm>
            <a:off x="607726" y="1213332"/>
            <a:ext cx="6747620" cy="3274844"/>
          </a:xfrm>
          <a:prstGeom prst="rect">
            <a:avLst/>
          </a:prstGeom>
          <a:noFill/>
          <a:ln>
            <a:noFill/>
          </a:ln>
        </p:spPr>
        <p:txBody>
          <a:bodyPr anchorCtr="0" anchor="t" bIns="45700" lIns="91425" spcFirstLastPara="1" rIns="91425" wrap="square" tIns="45700">
            <a:normAutofit fontScale="92500" lnSpcReduction="10000"/>
          </a:bodyPr>
          <a:lstStyle/>
          <a:p>
            <a:pPr indent="-281940" lvl="0" marL="228600" rtl="0" algn="l">
              <a:lnSpc>
                <a:spcPct val="90000"/>
              </a:lnSpc>
              <a:spcBef>
                <a:spcPts val="0"/>
              </a:spcBef>
              <a:spcAft>
                <a:spcPts val="0"/>
              </a:spcAft>
              <a:buSzPct val="100000"/>
              <a:buFont typeface="Calibri"/>
              <a:buChar char="-"/>
            </a:pPr>
            <a:r>
              <a:rPr lang="pt-PT" sz="4800">
                <a:solidFill>
                  <a:srgbClr val="000000"/>
                </a:solidFill>
                <a:latin typeface="Arial"/>
                <a:ea typeface="Arial"/>
                <a:cs typeface="Arial"/>
                <a:sym typeface="Arial"/>
              </a:rPr>
              <a:t>DMPs can be published (research output)</a:t>
            </a:r>
            <a:endParaRPr sz="4800"/>
          </a:p>
          <a:p>
            <a:pPr indent="-281940" lvl="0" marL="228600" rtl="0" algn="l">
              <a:lnSpc>
                <a:spcPct val="90000"/>
              </a:lnSpc>
              <a:spcBef>
                <a:spcPts val="1000"/>
              </a:spcBef>
              <a:spcAft>
                <a:spcPts val="0"/>
              </a:spcAft>
              <a:buSzPct val="100000"/>
              <a:buFont typeface="Calibri"/>
              <a:buChar char="-"/>
            </a:pPr>
            <a:r>
              <a:rPr lang="pt-PT" sz="4800">
                <a:solidFill>
                  <a:srgbClr val="000000"/>
                </a:solidFill>
                <a:latin typeface="Arial"/>
                <a:ea typeface="Arial"/>
                <a:cs typeface="Arial"/>
                <a:sym typeface="Arial"/>
              </a:rPr>
              <a:t>DMPs themselves can be made FAIR:</a:t>
            </a:r>
            <a:endParaRPr sz="4800">
              <a:latin typeface="Arial"/>
              <a:ea typeface="Arial"/>
              <a:cs typeface="Arial"/>
              <a:sym typeface="Arial"/>
            </a:endParaRPr>
          </a:p>
          <a:p>
            <a:pPr indent="0" lvl="0" marL="0" rtl="0" algn="l">
              <a:lnSpc>
                <a:spcPct val="90000"/>
              </a:lnSpc>
              <a:spcBef>
                <a:spcPts val="1000"/>
              </a:spcBef>
              <a:spcAft>
                <a:spcPts val="0"/>
              </a:spcAft>
              <a:buSzPct val="100000"/>
              <a:buNone/>
            </a:pPr>
            <a:r>
              <a:rPr lang="pt-PT" sz="2800">
                <a:solidFill>
                  <a:srgbClr val="000000"/>
                </a:solidFill>
                <a:latin typeface="Arial"/>
                <a:ea typeface="Arial"/>
                <a:cs typeface="Arial"/>
                <a:sym typeface="Arial"/>
              </a:rPr>
              <a:t>Get a DOI for your DMP by publishing it in Zenodo, etc</a:t>
            </a:r>
            <a:endParaRPr sz="2800">
              <a:solidFill>
                <a:srgbClr val="000000"/>
              </a:solidFill>
              <a:latin typeface="Arial"/>
              <a:ea typeface="Arial"/>
              <a:cs typeface="Arial"/>
              <a:sym typeface="Arial"/>
            </a:endParaRPr>
          </a:p>
          <a:p>
            <a:pPr indent="0" lvl="0" marL="0" rtl="0" algn="l">
              <a:lnSpc>
                <a:spcPct val="90000"/>
              </a:lnSpc>
              <a:spcBef>
                <a:spcPts val="1000"/>
              </a:spcBef>
              <a:spcAft>
                <a:spcPts val="0"/>
              </a:spcAft>
              <a:buSzPct val="100000"/>
              <a:buNone/>
            </a:pPr>
            <a:r>
              <a:t/>
            </a:r>
            <a:endParaRPr sz="3600">
              <a:solidFill>
                <a:schemeClr val="dk1"/>
              </a:solidFill>
              <a:latin typeface="Arial"/>
              <a:ea typeface="Arial"/>
              <a:cs typeface="Arial"/>
              <a:sym typeface="Arial"/>
            </a:endParaRPr>
          </a:p>
          <a:p>
            <a:pPr indent="-164020" lvl="0" marL="228600" rtl="0" algn="l">
              <a:lnSpc>
                <a:spcPct val="90000"/>
              </a:lnSpc>
              <a:spcBef>
                <a:spcPts val="1000"/>
              </a:spcBef>
              <a:spcAft>
                <a:spcPts val="0"/>
              </a:spcAft>
              <a:buSzPct val="100000"/>
              <a:buFont typeface="Calibri"/>
              <a:buNone/>
            </a:pPr>
            <a:r>
              <a:t/>
            </a:r>
            <a:endParaRPr sz="1100">
              <a:solidFill>
                <a:srgbClr val="000000"/>
              </a:solidFill>
              <a:latin typeface="Arial"/>
              <a:ea typeface="Arial"/>
              <a:cs typeface="Arial"/>
              <a:sym typeface="Arial"/>
            </a:endParaRPr>
          </a:p>
        </p:txBody>
      </p:sp>
      <p:sp>
        <p:nvSpPr>
          <p:cNvPr id="506" name="Google Shape;506;p48"/>
          <p:cNvSpPr txBox="1"/>
          <p:nvPr>
            <p:ph idx="2" type="body"/>
          </p:nvPr>
        </p:nvSpPr>
        <p:spPr>
          <a:xfrm>
            <a:off x="717366" y="350056"/>
            <a:ext cx="10095635" cy="47664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2800"/>
              <a:buNone/>
            </a:pPr>
            <a:r>
              <a:rPr lang="pt-PT">
                <a:latin typeface="Arial"/>
                <a:ea typeface="Arial"/>
                <a:cs typeface="Arial"/>
                <a:sym typeface="Arial"/>
              </a:rPr>
              <a:t>Further steps with your DMP</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49"/>
          <p:cNvSpPr/>
          <p:nvPr/>
        </p:nvSpPr>
        <p:spPr>
          <a:xfrm>
            <a:off x="550132" y="4321002"/>
            <a:ext cx="10902950" cy="2266950"/>
          </a:xfrm>
          <a:prstGeom prst="rect">
            <a:avLst/>
          </a:prstGeom>
          <a:solidFill>
            <a:schemeClr val="accent1"/>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2" name="Google Shape;512;p49"/>
          <p:cNvSpPr txBox="1"/>
          <p:nvPr>
            <p:ph idx="1" type="body"/>
          </p:nvPr>
        </p:nvSpPr>
        <p:spPr>
          <a:xfrm>
            <a:off x="549072" y="785682"/>
            <a:ext cx="5818151" cy="3274844"/>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SzPts val="4000"/>
              <a:buNone/>
            </a:pPr>
            <a:r>
              <a:rPr b="1" lang="pt-PT" sz="4000">
                <a:solidFill>
                  <a:srgbClr val="000000"/>
                </a:solidFill>
                <a:latin typeface="Arial"/>
                <a:ea typeface="Arial"/>
                <a:cs typeface="Arial"/>
                <a:sym typeface="Arial"/>
              </a:rPr>
              <a:t>Make your DMP machine actionable</a:t>
            </a:r>
            <a:endParaRPr b="1" sz="4000">
              <a:latin typeface="Arial"/>
              <a:ea typeface="Arial"/>
              <a:cs typeface="Arial"/>
              <a:sym typeface="Arial"/>
            </a:endParaRPr>
          </a:p>
          <a:p>
            <a:pPr indent="0" lvl="0" marL="0" rtl="0" algn="l">
              <a:lnSpc>
                <a:spcPct val="90000"/>
              </a:lnSpc>
              <a:spcBef>
                <a:spcPts val="1000"/>
              </a:spcBef>
              <a:spcAft>
                <a:spcPts val="0"/>
              </a:spcAft>
              <a:buSzPts val="1800"/>
              <a:buNone/>
            </a:pPr>
            <a:r>
              <a:rPr lang="pt-PT" sz="1800">
                <a:solidFill>
                  <a:schemeClr val="dk1"/>
                </a:solidFill>
                <a:latin typeface="Arial"/>
                <a:ea typeface="Arial"/>
                <a:cs typeface="Arial"/>
                <a:sym typeface="Arial"/>
              </a:rPr>
              <a:t> Use of tools for DMP authoring and publishing, e.g. DMPOnline, Argos</a:t>
            </a:r>
            <a:endParaRPr/>
          </a:p>
          <a:p>
            <a:pPr indent="0" lvl="0" marL="0" rtl="0" algn="l">
              <a:lnSpc>
                <a:spcPct val="90000"/>
              </a:lnSpc>
              <a:spcBef>
                <a:spcPts val="1000"/>
              </a:spcBef>
              <a:spcAft>
                <a:spcPts val="0"/>
              </a:spcAft>
              <a:buSzPts val="1800"/>
              <a:buNone/>
            </a:pPr>
            <a:r>
              <a:t/>
            </a:r>
            <a:endParaRPr sz="1800">
              <a:solidFill>
                <a:schemeClr val="dk1"/>
              </a:solidFill>
              <a:latin typeface="Arial"/>
              <a:ea typeface="Arial"/>
              <a:cs typeface="Arial"/>
              <a:sym typeface="Arial"/>
            </a:endParaRPr>
          </a:p>
          <a:p>
            <a:pPr indent="0" lvl="0" marL="0" rtl="0" algn="l">
              <a:lnSpc>
                <a:spcPct val="90000"/>
              </a:lnSpc>
              <a:spcBef>
                <a:spcPts val="1000"/>
              </a:spcBef>
              <a:spcAft>
                <a:spcPts val="0"/>
              </a:spcAft>
              <a:buSzPts val="1800"/>
              <a:buNone/>
            </a:pPr>
            <a:r>
              <a:rPr lang="pt-PT" sz="1800">
                <a:solidFill>
                  <a:schemeClr val="dk1"/>
                </a:solidFill>
                <a:latin typeface="Arial"/>
                <a:ea typeface="Arial"/>
                <a:cs typeface="Arial"/>
                <a:sym typeface="Arial"/>
              </a:rPr>
              <a:t>See:</a:t>
            </a:r>
            <a:endParaRPr/>
          </a:p>
          <a:p>
            <a:pPr indent="0" lvl="0" marL="0" rtl="0" algn="l">
              <a:lnSpc>
                <a:spcPct val="90000"/>
              </a:lnSpc>
              <a:spcBef>
                <a:spcPts val="1000"/>
              </a:spcBef>
              <a:spcAft>
                <a:spcPts val="0"/>
              </a:spcAft>
              <a:buSzPts val="1800"/>
              <a:buNone/>
            </a:pPr>
            <a:r>
              <a:rPr lang="pt-PT" sz="1800">
                <a:solidFill>
                  <a:schemeClr val="dk1"/>
                </a:solidFill>
                <a:latin typeface="Arial"/>
                <a:ea typeface="Arial"/>
                <a:cs typeface="Arial"/>
                <a:sym typeface="Arial"/>
              </a:rPr>
              <a:t>Making Data Management Plans Machine Actionable: Templates and Tools, </a:t>
            </a:r>
            <a:r>
              <a:rPr lang="pt-PT" sz="1800" u="sng">
                <a:solidFill>
                  <a:schemeClr val="dk1"/>
                </a:solidFill>
                <a:latin typeface="Arial"/>
                <a:ea typeface="Arial"/>
                <a:cs typeface="Arial"/>
                <a:sym typeface="Arial"/>
                <a:hlinkClick r:id="rId3">
                  <a:extLst>
                    <a:ext uri="{A12FA001-AC4F-418D-AE19-62706E023703}">
                      <ahyp:hlinkClr val="tx"/>
                    </a:ext>
                  </a:extLst>
                </a:hlinkClick>
              </a:rPr>
              <a:t>https://doi.org/10.5334/dsj-2023-029</a:t>
            </a:r>
            <a:r>
              <a:rPr lang="pt-PT" sz="1800">
                <a:solidFill>
                  <a:schemeClr val="dk1"/>
                </a:solidFill>
                <a:latin typeface="Arial"/>
                <a:ea typeface="Arial"/>
                <a:cs typeface="Arial"/>
                <a:sym typeface="Arial"/>
              </a:rPr>
              <a:t>, figure 1.</a:t>
            </a:r>
            <a:endParaRPr sz="1800">
              <a:solidFill>
                <a:schemeClr val="dk1"/>
              </a:solidFill>
            </a:endParaRPr>
          </a:p>
          <a:p>
            <a:pPr indent="0" lvl="0" marL="0" rtl="0" algn="l">
              <a:lnSpc>
                <a:spcPct val="90000"/>
              </a:lnSpc>
              <a:spcBef>
                <a:spcPts val="1000"/>
              </a:spcBef>
              <a:spcAft>
                <a:spcPts val="0"/>
              </a:spcAft>
              <a:buSzPts val="1800"/>
              <a:buNone/>
            </a:pPr>
            <a:r>
              <a:t/>
            </a:r>
            <a:endParaRPr sz="1800">
              <a:solidFill>
                <a:schemeClr val="dk1"/>
              </a:solidFill>
              <a:latin typeface="Arial"/>
              <a:ea typeface="Arial"/>
              <a:cs typeface="Arial"/>
              <a:sym typeface="Arial"/>
            </a:endParaRPr>
          </a:p>
          <a:p>
            <a:pPr indent="0" lvl="0" marL="0" rtl="0" algn="l">
              <a:lnSpc>
                <a:spcPct val="90000"/>
              </a:lnSpc>
              <a:spcBef>
                <a:spcPts val="1000"/>
              </a:spcBef>
              <a:spcAft>
                <a:spcPts val="0"/>
              </a:spcAft>
              <a:buSzPts val="1800"/>
              <a:buNone/>
            </a:pPr>
            <a:r>
              <a:t/>
            </a:r>
            <a:endParaRPr sz="1800">
              <a:solidFill>
                <a:schemeClr val="dk1"/>
              </a:solidFill>
            </a:endParaRPr>
          </a:p>
          <a:p>
            <a:pPr indent="-158750" lvl="0" marL="228600" rtl="0" algn="l">
              <a:lnSpc>
                <a:spcPct val="90000"/>
              </a:lnSpc>
              <a:spcBef>
                <a:spcPts val="1000"/>
              </a:spcBef>
              <a:spcAft>
                <a:spcPts val="0"/>
              </a:spcAft>
              <a:buSzPts val="1100"/>
              <a:buFont typeface="Calibri"/>
              <a:buNone/>
            </a:pPr>
            <a:r>
              <a:t/>
            </a:r>
            <a:endParaRPr sz="1100">
              <a:solidFill>
                <a:srgbClr val="000000"/>
              </a:solidFill>
              <a:latin typeface="Arial"/>
              <a:ea typeface="Arial"/>
              <a:cs typeface="Arial"/>
              <a:sym typeface="Arial"/>
            </a:endParaRPr>
          </a:p>
        </p:txBody>
      </p:sp>
      <p:sp>
        <p:nvSpPr>
          <p:cNvPr id="513" name="Google Shape;513;p49"/>
          <p:cNvSpPr txBox="1"/>
          <p:nvPr>
            <p:ph idx="2" type="body"/>
          </p:nvPr>
        </p:nvSpPr>
        <p:spPr>
          <a:xfrm>
            <a:off x="549072" y="195987"/>
            <a:ext cx="10095635" cy="476646"/>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2800"/>
              <a:buNone/>
            </a:pPr>
            <a:r>
              <a:rPr lang="pt-PT">
                <a:latin typeface="Arial"/>
                <a:ea typeface="Arial"/>
                <a:cs typeface="Arial"/>
                <a:sym typeface="Arial"/>
              </a:rPr>
              <a:t>Further steps with your DMP</a:t>
            </a:r>
            <a:endParaRPr/>
          </a:p>
        </p:txBody>
      </p:sp>
      <p:sp>
        <p:nvSpPr>
          <p:cNvPr id="514" name="Google Shape;514;p49"/>
          <p:cNvSpPr txBox="1"/>
          <p:nvPr/>
        </p:nvSpPr>
        <p:spPr>
          <a:xfrm>
            <a:off x="653695" y="4507479"/>
            <a:ext cx="10426700" cy="147732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pt-PT" sz="1800" u="none" cap="none" strike="noStrike">
                <a:solidFill>
                  <a:schemeClr val="lt1"/>
                </a:solidFill>
                <a:latin typeface="Helvetica Neue"/>
                <a:ea typeface="Helvetica Neue"/>
                <a:cs typeface="Helvetica Neue"/>
                <a:sym typeface="Helvetica Neue"/>
              </a:rPr>
              <a:t>The research community is moving toward a shared goal of making DMPs machine-actionable to improve the experience for all involved by exchanging information across research tools and systems and embedding DMPs in existing workflows. This will enable parts of the DMP to be automatically generated and shared, thus reducing administrative burdens and improving the quality of information within a DMP.</a:t>
            </a:r>
            <a:endParaRPr b="0" i="0" sz="1800" u="none" cap="none" strike="noStrike">
              <a:solidFill>
                <a:schemeClr val="lt1"/>
              </a:solidFill>
              <a:latin typeface="Calibri"/>
              <a:ea typeface="Calibri"/>
              <a:cs typeface="Calibri"/>
              <a:sym typeface="Calibri"/>
            </a:endParaRPr>
          </a:p>
        </p:txBody>
      </p:sp>
      <p:sp>
        <p:nvSpPr>
          <p:cNvPr id="515" name="Google Shape;515;p49"/>
          <p:cNvSpPr txBox="1"/>
          <p:nvPr/>
        </p:nvSpPr>
        <p:spPr>
          <a:xfrm>
            <a:off x="654050" y="5981700"/>
            <a:ext cx="10890250"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pt-PT" sz="1200" u="none" cap="none" strike="noStrike">
                <a:solidFill>
                  <a:schemeClr val="lt1"/>
                </a:solidFill>
                <a:latin typeface="Arial"/>
                <a:ea typeface="Arial"/>
                <a:cs typeface="Arial"/>
                <a:sym typeface="Arial"/>
              </a:rPr>
              <a:t>Miksa, T, Simms, S, Mietchen, D and Jones, S. 2019. Ten Príncipes for Machine-Actionable Data Management Plans. </a:t>
            </a:r>
            <a:r>
              <a:rPr b="0" i="1" lang="pt-PT" sz="1200" u="none" cap="none" strike="noStrike">
                <a:solidFill>
                  <a:schemeClr val="lt1"/>
                </a:solidFill>
                <a:latin typeface="Arial"/>
                <a:ea typeface="Arial"/>
                <a:cs typeface="Arial"/>
                <a:sym typeface="Arial"/>
              </a:rPr>
              <a:t>PLoS Comput Biol</a:t>
            </a:r>
            <a:r>
              <a:rPr b="0" i="0" lang="pt-PT" sz="1200" u="none" cap="none" strike="noStrike">
                <a:solidFill>
                  <a:schemeClr val="lt1"/>
                </a:solidFill>
                <a:latin typeface="Arial"/>
                <a:ea typeface="Arial"/>
                <a:cs typeface="Arial"/>
                <a:sym typeface="Arial"/>
              </a:rPr>
              <a:t>, 15(3): e1006750. [Available at: DOI: </a:t>
            </a:r>
            <a:r>
              <a:rPr b="0" i="0" lang="pt-PT" sz="1200" u="sng" cap="none" strike="noStrike">
                <a:solidFill>
                  <a:schemeClr val="lt1"/>
                </a:solidFill>
                <a:latin typeface="Arial"/>
                <a:ea typeface="Arial"/>
                <a:cs typeface="Arial"/>
                <a:sym typeface="Arial"/>
                <a:hlinkClick r:id="rId4">
                  <a:extLst>
                    <a:ext uri="{A12FA001-AC4F-418D-AE19-62706E023703}">
                      <ahyp:hlinkClr val="tx"/>
                    </a:ext>
                  </a:extLst>
                </a:hlinkClick>
              </a:rPr>
              <a:t>https://doi.org/10.1371/journal.pcbi.1006750</a:t>
            </a:r>
            <a:endParaRPr b="0" i="0" sz="1400" u="none" cap="none" strike="noStrike">
              <a:solidFill>
                <a:srgbClr val="000000"/>
              </a:solidFill>
              <a:latin typeface="Arial"/>
              <a:ea typeface="Arial"/>
              <a:cs typeface="Arial"/>
              <a:sym typeface="Arial"/>
            </a:endParaRPr>
          </a:p>
        </p:txBody>
      </p:sp>
      <p:pic>
        <p:nvPicPr>
          <p:cNvPr descr="Showing Section I, Question 1 with multiple-choice answering options in the SU-VR template" id="516" name="Google Shape;516;p49"/>
          <p:cNvPicPr preferRelativeResize="0"/>
          <p:nvPr/>
        </p:nvPicPr>
        <p:blipFill rotWithShape="1">
          <a:blip r:embed="rId5">
            <a:alphaModFix/>
          </a:blip>
          <a:srcRect b="0" l="0" r="0" t="0"/>
          <a:stretch/>
        </p:blipFill>
        <p:spPr>
          <a:xfrm>
            <a:off x="6369011" y="462660"/>
            <a:ext cx="5624775" cy="359993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50"/>
          <p:cNvSpPr txBox="1"/>
          <p:nvPr>
            <p:ph idx="2" type="body"/>
          </p:nvPr>
        </p:nvSpPr>
        <p:spPr>
          <a:xfrm>
            <a:off x="3962597" y="2721122"/>
            <a:ext cx="8727396" cy="70443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44CE92"/>
              </a:buClr>
              <a:buSzPts val="5400"/>
              <a:buNone/>
            </a:pPr>
            <a:r>
              <a:rPr lang="pt-PT" sz="5400">
                <a:latin typeface="Arial"/>
                <a:ea typeface="Arial"/>
                <a:cs typeface="Arial"/>
                <a:sym typeface="Arial"/>
              </a:rPr>
              <a:t>Questions</a:t>
            </a:r>
            <a:endParaRPr sz="5400"/>
          </a:p>
          <a:p>
            <a:pPr indent="0" lvl="0" marL="0" rtl="0" algn="l">
              <a:lnSpc>
                <a:spcPct val="90000"/>
              </a:lnSpc>
              <a:spcBef>
                <a:spcPts val="1000"/>
              </a:spcBef>
              <a:spcAft>
                <a:spcPts val="0"/>
              </a:spcAft>
              <a:buClr>
                <a:srgbClr val="44CE92"/>
              </a:buClr>
              <a:buSzPts val="3600"/>
              <a:buNone/>
            </a:pPr>
            <a:r>
              <a:t/>
            </a:r>
            <a:endParaRPr b="0" i="0" sz="3600">
              <a:solidFill>
                <a:schemeClr val="lt1"/>
              </a:solidFill>
              <a:latin typeface="Arial"/>
              <a:ea typeface="Arial"/>
              <a:cs typeface="Arial"/>
              <a:sym typeface="Arial"/>
            </a:endParaRPr>
          </a:p>
          <a:p>
            <a:pPr indent="0" lvl="0" marL="0" rtl="0" algn="l">
              <a:lnSpc>
                <a:spcPct val="90000"/>
              </a:lnSpc>
              <a:spcBef>
                <a:spcPts val="1000"/>
              </a:spcBef>
              <a:spcAft>
                <a:spcPts val="0"/>
              </a:spcAft>
              <a:buClr>
                <a:srgbClr val="44CE92"/>
              </a:buClr>
              <a:buSzPts val="3600"/>
              <a:buNone/>
            </a:pPr>
            <a:r>
              <a:t/>
            </a:r>
            <a:endParaRPr b="0" sz="3600">
              <a:solidFill>
                <a:schemeClr val="lt1"/>
              </a:solidFill>
              <a:latin typeface="Arial"/>
              <a:ea typeface="Arial"/>
              <a:cs typeface="Arial"/>
              <a:sym typeface="Arial"/>
            </a:endParaRPr>
          </a:p>
          <a:p>
            <a:pPr indent="0" lvl="0" marL="0" rtl="0" algn="l">
              <a:lnSpc>
                <a:spcPct val="100000"/>
              </a:lnSpc>
              <a:spcBef>
                <a:spcPts val="0"/>
              </a:spcBef>
              <a:spcAft>
                <a:spcPts val="0"/>
              </a:spcAft>
              <a:buClr>
                <a:srgbClr val="44CE92"/>
              </a:buClr>
              <a:buSzPts val="3600"/>
              <a:buNone/>
            </a:pPr>
            <a:r>
              <a:t/>
            </a:r>
            <a:endParaRPr b="0" sz="3600">
              <a:solidFill>
                <a:schemeClr val="lt1"/>
              </a:solidFill>
              <a:latin typeface="Arial"/>
              <a:ea typeface="Arial"/>
              <a:cs typeface="Arial"/>
              <a:sym typeface="Arial"/>
            </a:endParaRPr>
          </a:p>
          <a:p>
            <a:pPr indent="0" lvl="0" marL="0" rtl="0" algn="l">
              <a:lnSpc>
                <a:spcPct val="90000"/>
              </a:lnSpc>
              <a:spcBef>
                <a:spcPts val="1000"/>
              </a:spcBef>
              <a:spcAft>
                <a:spcPts val="0"/>
              </a:spcAft>
              <a:buClr>
                <a:srgbClr val="44CE92"/>
              </a:buClr>
              <a:buSzPts val="3600"/>
              <a:buNone/>
            </a:pPr>
            <a:r>
              <a:t/>
            </a:r>
            <a:endParaRPr b="0" i="0" sz="3600">
              <a:solidFill>
                <a:schemeClr val="lt1"/>
              </a:solidFill>
              <a:latin typeface="Arial"/>
              <a:ea typeface="Arial"/>
              <a:cs typeface="Arial"/>
              <a:sym typeface="Arial"/>
            </a:endParaRPr>
          </a:p>
          <a:p>
            <a:pPr indent="0" lvl="0" marL="0" rtl="0" algn="l">
              <a:lnSpc>
                <a:spcPct val="90000"/>
              </a:lnSpc>
              <a:spcBef>
                <a:spcPts val="1000"/>
              </a:spcBef>
              <a:spcAft>
                <a:spcPts val="0"/>
              </a:spcAft>
              <a:buClr>
                <a:srgbClr val="44CE92"/>
              </a:buClr>
              <a:buSzPts val="3600"/>
              <a:buNone/>
            </a:pPr>
            <a:r>
              <a:t/>
            </a:r>
            <a:endParaRPr b="0" sz="3600">
              <a:solidFill>
                <a:schemeClr val="lt1"/>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pic>
        <p:nvPicPr>
          <p:cNvPr descr="brown ceramic teacup" id="528" name="Google Shape;528;g2fe03414daa_1_6"/>
          <p:cNvPicPr preferRelativeResize="0"/>
          <p:nvPr/>
        </p:nvPicPr>
        <p:blipFill rotWithShape="1">
          <a:blip r:embed="rId3">
            <a:alphaModFix/>
          </a:blip>
          <a:srcRect b="0" l="0" r="0" t="0"/>
          <a:stretch/>
        </p:blipFill>
        <p:spPr>
          <a:xfrm>
            <a:off x="195943" y="0"/>
            <a:ext cx="11800115" cy="685800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61"/>
          <p:cNvSpPr txBox="1"/>
          <p:nvPr>
            <p:ph type="title"/>
          </p:nvPr>
        </p:nvSpPr>
        <p:spPr>
          <a:xfrm>
            <a:off x="985956" y="2423322"/>
            <a:ext cx="6950679" cy="2037711"/>
          </a:xfrm>
          <a:prstGeom prst="rect">
            <a:avLst/>
          </a:prstGeom>
          <a:noFill/>
          <a:ln>
            <a:noFill/>
          </a:ln>
        </p:spPr>
        <p:txBody>
          <a:bodyPr anchorCtr="0" anchor="ctr" bIns="0" lIns="0" spcFirstLastPara="1" rIns="0" wrap="square" tIns="0">
            <a:normAutofit fontScale="90000"/>
          </a:bodyPr>
          <a:lstStyle/>
          <a:p>
            <a:pPr indent="0" lvl="0" marL="0" rtl="0" algn="l">
              <a:lnSpc>
                <a:spcPct val="90000"/>
              </a:lnSpc>
              <a:spcBef>
                <a:spcPts val="0"/>
              </a:spcBef>
              <a:spcAft>
                <a:spcPts val="0"/>
              </a:spcAft>
              <a:buClr>
                <a:schemeClr val="lt1"/>
              </a:buClr>
              <a:buSzPct val="100000"/>
              <a:buFont typeface="Arial"/>
              <a:buNone/>
            </a:pPr>
            <a:r>
              <a:rPr b="0" lang="pt-PT">
                <a:solidFill>
                  <a:schemeClr val="lt1"/>
                </a:solidFill>
                <a:latin typeface="Arial"/>
                <a:ea typeface="Arial"/>
                <a:cs typeface="Arial"/>
                <a:sym typeface="Arial"/>
              </a:rPr>
              <a:t>Session Close</a:t>
            </a:r>
            <a:br>
              <a:rPr b="0" lang="pt-PT">
                <a:solidFill>
                  <a:schemeClr val="lt1"/>
                </a:solidFill>
                <a:latin typeface="Arial"/>
                <a:ea typeface="Arial"/>
                <a:cs typeface="Arial"/>
                <a:sym typeface="Arial"/>
              </a:rPr>
            </a:br>
            <a:br>
              <a:rPr b="0" lang="pt-PT">
                <a:solidFill>
                  <a:schemeClr val="lt1"/>
                </a:solidFill>
                <a:latin typeface="Arial"/>
                <a:ea typeface="Arial"/>
                <a:cs typeface="Arial"/>
                <a:sym typeface="Arial"/>
              </a:rPr>
            </a:br>
            <a:r>
              <a:rPr b="0" lang="pt-PT" sz="3600">
                <a:solidFill>
                  <a:schemeClr val="lt1"/>
                </a:solidFill>
                <a:latin typeface="Arial"/>
                <a:ea typeface="Arial"/>
                <a:cs typeface="Arial"/>
                <a:sym typeface="Arial"/>
              </a:rPr>
              <a:t>Session 2: </a:t>
            </a:r>
            <a:r>
              <a:rPr b="0" lang="pt-PT" sz="3200">
                <a:solidFill>
                  <a:schemeClr val="lt1"/>
                </a:solidFill>
                <a:latin typeface="Arial"/>
                <a:ea typeface="Arial"/>
                <a:cs typeface="Arial"/>
                <a:sym typeface="Arial"/>
              </a:rPr>
              <a:t>Planning for FAIR: Introduction to RDM and DMPs</a:t>
            </a:r>
            <a:r>
              <a:rPr b="0" lang="pt-PT" sz="1800">
                <a:solidFill>
                  <a:schemeClr val="lt1"/>
                </a:solidFill>
                <a:latin typeface="Arial"/>
                <a:ea typeface="Arial"/>
                <a:cs typeface="Arial"/>
                <a:sym typeface="Arial"/>
              </a:rPr>
              <a:t> </a:t>
            </a:r>
            <a:r>
              <a:rPr b="0" lang="pt-PT" sz="3600">
                <a:solidFill>
                  <a:schemeClr val="lt1"/>
                </a:solidFill>
                <a:latin typeface="Arial"/>
                <a:ea typeface="Arial"/>
                <a:cs typeface="Arial"/>
                <a:sym typeface="Arial"/>
              </a:rPr>
              <a:t>?</a:t>
            </a:r>
            <a:br>
              <a:rPr b="0" lang="pt-PT" sz="3100"/>
            </a:br>
            <a:r>
              <a:rPr b="0" lang="pt-PT" sz="3100">
                <a:solidFill>
                  <a:schemeClr val="lt1"/>
                </a:solidFill>
                <a:latin typeface="Arial"/>
                <a:ea typeface="Arial"/>
                <a:cs typeface="Arial"/>
                <a:sym typeface="Arial"/>
              </a:rPr>
              <a:t> </a:t>
            </a:r>
            <a:br>
              <a:rPr b="0" lang="pt-PT" sz="3100"/>
            </a:br>
            <a:r>
              <a:rPr b="0" lang="pt-PT" sz="2200">
                <a:solidFill>
                  <a:schemeClr val="lt1"/>
                </a:solidFill>
                <a:latin typeface="Arial"/>
                <a:ea typeface="Arial"/>
                <a:cs typeface="Arial"/>
                <a:sym typeface="Arial"/>
              </a:rPr>
              <a:t>(Beginner Level)</a:t>
            </a:r>
            <a:br>
              <a:rPr lang="pt-PT"/>
            </a:br>
            <a:endParaRPr/>
          </a:p>
        </p:txBody>
      </p:sp>
      <p:sp>
        <p:nvSpPr>
          <p:cNvPr id="534" name="Google Shape;534;p61"/>
          <p:cNvSpPr txBox="1"/>
          <p:nvPr>
            <p:ph idx="1" type="subTitle"/>
          </p:nvPr>
        </p:nvSpPr>
        <p:spPr>
          <a:xfrm>
            <a:off x="1016183" y="4463691"/>
            <a:ext cx="6950679" cy="885397"/>
          </a:xfrm>
          <a:prstGeom prst="rect">
            <a:avLst/>
          </a:prstGeom>
          <a:noFill/>
          <a:ln>
            <a:noFill/>
          </a:ln>
        </p:spPr>
        <p:txBody>
          <a:bodyPr anchorCtr="0" anchor="ctr" bIns="0" lIns="0" spcFirstLastPara="1" rIns="0" wrap="square" tIns="0">
            <a:normAutofit/>
          </a:bodyPr>
          <a:lstStyle/>
          <a:p>
            <a:pPr indent="0" lvl="0" marL="0" rtl="0" algn="l">
              <a:lnSpc>
                <a:spcPct val="90000"/>
              </a:lnSpc>
              <a:spcBef>
                <a:spcPts val="0"/>
              </a:spcBef>
              <a:spcAft>
                <a:spcPts val="0"/>
              </a:spcAft>
              <a:buClr>
                <a:schemeClr val="lt1"/>
              </a:buClr>
              <a:buSzPts val="2500"/>
              <a:buNone/>
            </a:pPr>
            <a:r>
              <a:rPr lang="pt-PT">
                <a:latin typeface="Arial"/>
                <a:ea typeface="Arial"/>
                <a:cs typeface="Arial"/>
                <a:sym typeface="Arial"/>
              </a:rPr>
              <a:t>Course: FAIR Research Data Management</a:t>
            </a:r>
            <a:endParaRPr/>
          </a:p>
        </p:txBody>
      </p:sp>
      <p:sp>
        <p:nvSpPr>
          <p:cNvPr id="535" name="Google Shape;535;p61"/>
          <p:cNvSpPr txBox="1"/>
          <p:nvPr>
            <p:ph idx="2" type="body"/>
          </p:nvPr>
        </p:nvSpPr>
        <p:spPr>
          <a:xfrm>
            <a:off x="985957" y="5177735"/>
            <a:ext cx="6950679" cy="432953"/>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1800"/>
              <a:buNone/>
            </a:pPr>
            <a:r>
              <a:rPr lang="pt-PT">
                <a:latin typeface="Arial"/>
                <a:ea typeface="Arial"/>
                <a:cs typeface="Arial"/>
                <a:sym typeface="Arial"/>
              </a:rPr>
              <a:t>PATTERN</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63"/>
          <p:cNvSpPr txBox="1"/>
          <p:nvPr>
            <p:ph type="title"/>
          </p:nvPr>
        </p:nvSpPr>
        <p:spPr>
          <a:xfrm>
            <a:off x="1591899" y="667512"/>
            <a:ext cx="6728886" cy="1777512"/>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44CE92"/>
              </a:buClr>
              <a:buSzPts val="4800"/>
              <a:buFont typeface="Arial"/>
              <a:buNone/>
            </a:pPr>
            <a:r>
              <a:rPr lang="pt-PT">
                <a:latin typeface="Arial"/>
                <a:ea typeface="Arial"/>
                <a:cs typeface="Arial"/>
                <a:sym typeface="Arial"/>
              </a:rPr>
              <a:t>Taking your learning a step forward...</a:t>
            </a:r>
            <a:endParaRPr/>
          </a:p>
        </p:txBody>
      </p:sp>
      <p:sp>
        <p:nvSpPr>
          <p:cNvPr id="541" name="Google Shape;541;p63"/>
          <p:cNvSpPr txBox="1"/>
          <p:nvPr/>
        </p:nvSpPr>
        <p:spPr>
          <a:xfrm>
            <a:off x="1238343" y="2683441"/>
            <a:ext cx="9919059" cy="255454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0" i="1" lang="pt-PT" sz="2800" u="none" cap="none" strike="noStrike">
                <a:solidFill>
                  <a:schemeClr val="lt1"/>
                </a:solidFill>
                <a:latin typeface="Arial"/>
                <a:ea typeface="Arial"/>
                <a:cs typeface="Arial"/>
                <a:sym typeface="Arial"/>
              </a:rPr>
              <a:t>In your own time…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1"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pt-PT" sz="2800" u="none" cap="none" strike="noStrike">
                <a:solidFill>
                  <a:schemeClr val="lt1"/>
                </a:solidFill>
                <a:latin typeface="Arial"/>
                <a:ea typeface="Arial"/>
                <a:cs typeface="Arial"/>
                <a:sym typeface="Arial"/>
              </a:rPr>
              <a:t>Go back to the resource where you just did the quiz and watch the video on </a:t>
            </a:r>
            <a:r>
              <a:rPr b="0" i="0" lang="pt-PT" sz="2800" u="sng" cap="none" strike="noStrike">
                <a:solidFill>
                  <a:schemeClr val="lt1"/>
                </a:solidFill>
                <a:latin typeface="Arial"/>
                <a:ea typeface="Arial"/>
                <a:cs typeface="Arial"/>
                <a:sym typeface="Arial"/>
                <a:hlinkClick r:id="rId3">
                  <a:extLst>
                    <a:ext uri="{A12FA001-AC4F-418D-AE19-62706E023703}">
                      <ahyp:hlinkClr val="tx"/>
                    </a:ext>
                  </a:extLst>
                </a:hlinkClick>
              </a:rPr>
              <a:t>'What is the Content of a DMP?'</a:t>
            </a:r>
            <a:r>
              <a:rPr b="0" i="0" lang="pt-PT" sz="2800" u="none" cap="none" strike="noStrike">
                <a:solidFill>
                  <a:schemeClr val="lt1"/>
                </a:solidFill>
                <a:latin typeface="Arial"/>
                <a:ea typeface="Arial"/>
                <a:cs typeface="Arial"/>
                <a:sym typeface="Arial"/>
              </a:rPr>
              <a:t> </a:t>
            </a:r>
            <a:r>
              <a:rPr b="0" i="1" lang="pt-PT" sz="1200" u="none" cap="none" strike="noStrike">
                <a:solidFill>
                  <a:schemeClr val="lt1"/>
                </a:solidFill>
                <a:latin typeface="Arial"/>
                <a:ea typeface="Arial"/>
                <a:cs typeface="Arial"/>
                <a:sym typeface="Arial"/>
              </a:rPr>
              <a:t>(Duration:  5:23  mins)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542" name="Google Shape;542;p63"/>
          <p:cNvSpPr txBox="1"/>
          <p:nvPr/>
        </p:nvSpPr>
        <p:spPr>
          <a:xfrm>
            <a:off x="2658118" y="5519124"/>
            <a:ext cx="66046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pt-PT" sz="1800" u="sng" cap="none" strike="noStrike">
                <a:solidFill>
                  <a:schemeClr val="lt1"/>
                </a:solidFill>
                <a:latin typeface="Arial"/>
                <a:ea typeface="Arial"/>
                <a:cs typeface="Arial"/>
                <a:sym typeface="Arial"/>
                <a:hlinkClick r:id="rId4">
                  <a:extLst>
                    <a:ext uri="{A12FA001-AC4F-418D-AE19-62706E023703}">
                      <ahyp:hlinkClr val="tx"/>
                    </a:ext>
                  </a:extLst>
                </a:hlinkClick>
              </a:rPr>
              <a:t>URL: https://fair-office.at/?page_id=5761&amp;lang=en</a:t>
            </a:r>
            <a:endParaRPr b="0" i="0" sz="1800" u="sng" cap="none" strike="noStrike">
              <a:solidFill>
                <a:schemeClr val="lt1"/>
              </a:solidFill>
              <a:latin typeface="Calibri"/>
              <a:ea typeface="Calibri"/>
              <a:cs typeface="Calibri"/>
              <a:sym typeface="Calibri"/>
              <a:hlinkClick r:id="rId5">
                <a:extLst>
                  <a:ext uri="{A12FA001-AC4F-418D-AE19-62706E023703}">
                    <ahyp:hlinkClr val="tx"/>
                  </a:ext>
                </a:extLst>
              </a:hlinkClick>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64"/>
          <p:cNvSpPr txBox="1"/>
          <p:nvPr>
            <p:ph type="title"/>
          </p:nvPr>
        </p:nvSpPr>
        <p:spPr>
          <a:xfrm>
            <a:off x="3047776" y="450212"/>
            <a:ext cx="8101430" cy="1381351"/>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5400"/>
              <a:buFont typeface="Arial"/>
              <a:buNone/>
            </a:pPr>
            <a:r>
              <a:rPr lang="pt-PT">
                <a:latin typeface="Arial"/>
                <a:ea typeface="Arial"/>
                <a:cs typeface="Arial"/>
                <a:sym typeface="Arial"/>
              </a:rPr>
              <a:t>Coming next:</a:t>
            </a:r>
            <a:endParaRPr/>
          </a:p>
        </p:txBody>
      </p:sp>
      <p:sp>
        <p:nvSpPr>
          <p:cNvPr id="548" name="Google Shape;548;p64"/>
          <p:cNvSpPr txBox="1"/>
          <p:nvPr/>
        </p:nvSpPr>
        <p:spPr>
          <a:xfrm>
            <a:off x="1421221" y="2210587"/>
            <a:ext cx="9906666" cy="427809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pt-PT" sz="2400" u="none" cap="none" strike="noStrike">
                <a:solidFill>
                  <a:schemeClr val="lt1"/>
                </a:solidFill>
                <a:latin typeface="Arial"/>
                <a:ea typeface="Arial"/>
                <a:cs typeface="Arial"/>
                <a:sym typeface="Arial"/>
              </a:rPr>
              <a:t>The next session in the 'FAIR Research Data Management' Course is: ​</a:t>
            </a:r>
            <a:endParaRPr b="0" i="0" sz="2400" u="none" cap="none" strike="noStrike">
              <a:solidFill>
                <a:schemeClr val="lt1"/>
              </a:solidFill>
              <a:latin typeface="Quattrocento Sans"/>
              <a:ea typeface="Quattrocento Sans"/>
              <a:cs typeface="Quattrocento Sans"/>
              <a:sym typeface="Quattrocento Sans"/>
            </a:endParaRPr>
          </a:p>
          <a:p>
            <a:pPr indent="0" lvl="0" marL="0" marR="0" rtl="0" algn="l">
              <a:lnSpc>
                <a:spcPct val="100000"/>
              </a:lnSpc>
              <a:spcBef>
                <a:spcPts val="0"/>
              </a:spcBef>
              <a:spcAft>
                <a:spcPts val="0"/>
              </a:spcAft>
              <a:buClr>
                <a:srgbClr val="000000"/>
              </a:buClr>
              <a:buSzPts val="2400"/>
              <a:buFont typeface="Arial"/>
              <a:buNone/>
            </a:pPr>
            <a:r>
              <a:rPr b="0" i="0" lang="pt-PT" sz="2400" u="none" cap="none" strike="noStrike">
                <a:solidFill>
                  <a:schemeClr val="lt1"/>
                </a:solidFill>
                <a:latin typeface="Arial"/>
                <a:ea typeface="Arial"/>
                <a:cs typeface="Arial"/>
                <a:sym typeface="Arial"/>
              </a:rPr>
              <a:t>​</a:t>
            </a:r>
            <a:endParaRPr b="0" i="0" sz="2400" u="none" cap="none" strike="noStrike">
              <a:solidFill>
                <a:schemeClr val="lt1"/>
              </a:solidFill>
              <a:latin typeface="Quattrocento Sans"/>
              <a:ea typeface="Quattrocento Sans"/>
              <a:cs typeface="Quattrocento Sans"/>
              <a:sym typeface="Quattrocento Sans"/>
            </a:endParaRPr>
          </a:p>
          <a:p>
            <a:pPr indent="0" lvl="0" marL="0" marR="0" rtl="0" algn="l">
              <a:lnSpc>
                <a:spcPct val="100000"/>
              </a:lnSpc>
              <a:spcBef>
                <a:spcPts val="0"/>
              </a:spcBef>
              <a:spcAft>
                <a:spcPts val="0"/>
              </a:spcAft>
              <a:buClr>
                <a:srgbClr val="000000"/>
              </a:buClr>
              <a:buSzPts val="2400"/>
              <a:buFont typeface="Arial"/>
              <a:buNone/>
            </a:pPr>
            <a:r>
              <a:rPr b="1" i="0" lang="pt-PT" sz="2400" u="none" cap="none" strike="noStrike">
                <a:solidFill>
                  <a:schemeClr val="lt1"/>
                </a:solidFill>
                <a:latin typeface="Arial"/>
                <a:ea typeface="Arial"/>
                <a:cs typeface="Arial"/>
                <a:sym typeface="Arial"/>
              </a:rPr>
              <a:t>'Session 3: Getting started with putting FAIR RDM into practice'​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pt-PT" sz="2400" u="none" cap="none" strike="noStrike">
                <a:solidFill>
                  <a:schemeClr val="lt1"/>
                </a:solidFill>
                <a:latin typeface="Arial"/>
                <a:ea typeface="Arial"/>
                <a:cs typeface="Arial"/>
                <a:sym typeface="Arial"/>
              </a:rPr>
              <a:t>​</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pt-PT" sz="2400" u="none" cap="none" strike="noStrike">
                <a:solidFill>
                  <a:schemeClr val="lt1"/>
                </a:solidFill>
                <a:latin typeface="Arial"/>
                <a:ea typeface="Arial"/>
                <a:cs typeface="Arial"/>
                <a:sym typeface="Arial"/>
              </a:rPr>
              <a:t>Learn about:​</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pt-PT" sz="2400" u="none" cap="none" strike="noStrike">
                <a:solidFill>
                  <a:schemeClr val="lt1"/>
                </a:solidFill>
                <a:latin typeface="Arial"/>
                <a:ea typeface="Arial"/>
                <a:cs typeface="Arial"/>
                <a:sym typeface="Arial"/>
              </a:rPr>
              <a:t>​</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400"/>
              <a:buFont typeface="Noto Sans Symbols"/>
              <a:buChar char="●"/>
            </a:pPr>
            <a:r>
              <a:rPr b="0" i="0" lang="pt-PT" sz="2400" u="none" cap="none" strike="noStrike">
                <a:solidFill>
                  <a:schemeClr val="lt1"/>
                </a:solidFill>
                <a:latin typeface="Arial"/>
                <a:ea typeface="Arial"/>
                <a:cs typeface="Arial"/>
                <a:sym typeface="Arial"/>
              </a:rPr>
              <a:t>Metadata and data documentation</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400"/>
              <a:buFont typeface="Noto Sans Symbols"/>
              <a:buChar char="●"/>
            </a:pPr>
            <a:r>
              <a:rPr b="0" i="0" lang="pt-PT" sz="2400" u="none" cap="none" strike="noStrike">
                <a:solidFill>
                  <a:schemeClr val="lt1"/>
                </a:solidFill>
                <a:latin typeface="Arial"/>
                <a:ea typeface="Arial"/>
                <a:cs typeface="Arial"/>
                <a:sym typeface="Arial"/>
              </a:rPr>
              <a:t>The basics of file formats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400"/>
              <a:buFont typeface="Noto Sans Symbols"/>
              <a:buChar char="●"/>
            </a:pPr>
            <a:r>
              <a:rPr b="0" i="0" lang="pt-PT" sz="2400" u="none" cap="none" strike="noStrike">
                <a:solidFill>
                  <a:schemeClr val="lt1"/>
                </a:solidFill>
                <a:latin typeface="Arial"/>
                <a:ea typeface="Arial"/>
                <a:cs typeface="Arial"/>
                <a:sym typeface="Arial"/>
              </a:rPr>
              <a:t>How to publish and share data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g2fb3441d006_0_17"/>
          <p:cNvSpPr txBox="1"/>
          <p:nvPr>
            <p:ph idx="2" type="body"/>
          </p:nvPr>
        </p:nvSpPr>
        <p:spPr>
          <a:xfrm>
            <a:off x="751246" y="677172"/>
            <a:ext cx="4770300" cy="654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4000"/>
              <a:buNone/>
            </a:pPr>
            <a:r>
              <a:rPr lang="pt-PT" sz="4800"/>
              <a:t>Take home messages</a:t>
            </a:r>
            <a:endParaRPr sz="4800"/>
          </a:p>
          <a:p>
            <a:pPr indent="0" lvl="0" marL="0" rtl="0" algn="l">
              <a:lnSpc>
                <a:spcPct val="90000"/>
              </a:lnSpc>
              <a:spcBef>
                <a:spcPts val="1000"/>
              </a:spcBef>
              <a:spcAft>
                <a:spcPts val="0"/>
              </a:spcAft>
              <a:buClr>
                <a:srgbClr val="6D1FF4"/>
              </a:buClr>
              <a:buSzPts val="4000"/>
              <a:buNone/>
            </a:pPr>
            <a:r>
              <a:t/>
            </a:r>
            <a:endParaRPr sz="4800"/>
          </a:p>
          <a:p>
            <a:pPr indent="0" lvl="0" marL="0" rtl="0" algn="l">
              <a:lnSpc>
                <a:spcPct val="90000"/>
              </a:lnSpc>
              <a:spcBef>
                <a:spcPts val="1000"/>
              </a:spcBef>
              <a:spcAft>
                <a:spcPts val="0"/>
              </a:spcAft>
              <a:buClr>
                <a:srgbClr val="6D1FF4"/>
              </a:buClr>
              <a:buSzPts val="4000"/>
              <a:buNone/>
            </a:pPr>
            <a:r>
              <a:rPr lang="pt-PT" sz="4800">
                <a:latin typeface="Arial"/>
                <a:ea typeface="Arial"/>
                <a:cs typeface="Arial"/>
                <a:sym typeface="Arial"/>
              </a:rPr>
              <a:t>--&gt; we will go to the Particify</a:t>
            </a:r>
            <a:endParaRPr sz="4800"/>
          </a:p>
        </p:txBody>
      </p:sp>
      <p:sp>
        <p:nvSpPr>
          <p:cNvPr id="554" name="Google Shape;554;g2fb3441d006_0_17"/>
          <p:cNvSpPr txBox="1"/>
          <p:nvPr/>
        </p:nvSpPr>
        <p:spPr>
          <a:xfrm>
            <a:off x="7005071" y="5481071"/>
            <a:ext cx="4182000" cy="261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pt-PT" sz="1100" u="none" cap="none" strike="noStrike">
                <a:solidFill>
                  <a:schemeClr val="dk1"/>
                </a:solidFill>
                <a:latin typeface="Arial"/>
                <a:ea typeface="Arial"/>
                <a:cs typeface="Arial"/>
                <a:sym typeface="Arial"/>
              </a:rPr>
              <a:t>Photo by</a:t>
            </a:r>
            <a:r>
              <a:rPr b="0" i="0" lang="pt-PT" sz="1100" u="none" cap="none" strike="noStrike">
                <a:solidFill>
                  <a:schemeClr val="dk1"/>
                </a:solidFill>
                <a:uFill>
                  <a:noFill/>
                </a:uFill>
                <a:latin typeface="Arial"/>
                <a:ea typeface="Arial"/>
                <a:cs typeface="Arial"/>
                <a:sym typeface="Arial"/>
                <a:hlinkClick r:id="rId3">
                  <a:extLst>
                    <a:ext uri="{A12FA001-AC4F-418D-AE19-62706E023703}">
                      <ahyp:hlinkClr val="tx"/>
                    </a:ext>
                  </a:extLst>
                </a:hlinkClick>
              </a:rPr>
              <a:t> </a:t>
            </a:r>
            <a:r>
              <a:rPr b="0" i="0" lang="pt-PT" sz="1100" u="sng" cap="none" strike="noStrike">
                <a:solidFill>
                  <a:schemeClr val="hlink"/>
                </a:solidFill>
                <a:latin typeface="Arial"/>
                <a:ea typeface="Arial"/>
                <a:cs typeface="Arial"/>
                <a:sym typeface="Arial"/>
                <a:hlinkClick r:id="rId4"/>
              </a:rPr>
              <a:t>The New York Public Library</a:t>
            </a:r>
            <a:r>
              <a:rPr b="0" i="0" lang="pt-PT" sz="1100" u="none" cap="none" strike="noStrike">
                <a:solidFill>
                  <a:schemeClr val="dk1"/>
                </a:solidFill>
                <a:latin typeface="Arial"/>
                <a:ea typeface="Arial"/>
                <a:cs typeface="Arial"/>
                <a:sym typeface="Arial"/>
              </a:rPr>
              <a:t> on</a:t>
            </a:r>
            <a:r>
              <a:rPr b="0" i="0" lang="pt-PT" sz="1100" u="none" cap="none" strike="noStrike">
                <a:solidFill>
                  <a:schemeClr val="dk1"/>
                </a:solidFill>
                <a:uFill>
                  <a:noFill/>
                </a:uFill>
                <a:latin typeface="Arial"/>
                <a:ea typeface="Arial"/>
                <a:cs typeface="Arial"/>
                <a:sym typeface="Arial"/>
                <a:hlinkClick r:id="rId5">
                  <a:extLst>
                    <a:ext uri="{A12FA001-AC4F-418D-AE19-62706E023703}">
                      <ahyp:hlinkClr val="tx"/>
                    </a:ext>
                  </a:extLst>
                </a:hlinkClick>
              </a:rPr>
              <a:t> </a:t>
            </a:r>
            <a:r>
              <a:rPr b="0" i="0" lang="pt-PT" sz="1100" u="sng" cap="none" strike="noStrike">
                <a:solidFill>
                  <a:schemeClr val="hlink"/>
                </a:solidFill>
                <a:latin typeface="Arial"/>
                <a:ea typeface="Arial"/>
                <a:cs typeface="Arial"/>
                <a:sym typeface="Arial"/>
                <a:hlinkClick r:id="rId6"/>
              </a:rPr>
              <a:t>Unsplash</a:t>
            </a:r>
            <a:endParaRPr b="0" i="0" sz="1400" u="none" cap="none" strike="noStrike">
              <a:solidFill>
                <a:schemeClr val="dk1"/>
              </a:solidFill>
              <a:latin typeface="Arial"/>
              <a:ea typeface="Arial"/>
              <a:cs typeface="Arial"/>
              <a:sym typeface="Arial"/>
            </a:endParaRPr>
          </a:p>
        </p:txBody>
      </p:sp>
      <p:pic>
        <p:nvPicPr>
          <p:cNvPr descr="Particify · GitHub" id="555" name="Google Shape;555;g2fb3441d006_0_17"/>
          <p:cNvPicPr preferRelativeResize="0"/>
          <p:nvPr/>
        </p:nvPicPr>
        <p:blipFill rotWithShape="1">
          <a:blip r:embed="rId7">
            <a:alphaModFix/>
          </a:blip>
          <a:srcRect b="0" l="0" r="0" t="0"/>
          <a:stretch/>
        </p:blipFill>
        <p:spPr>
          <a:xfrm>
            <a:off x="3661833" y="4052241"/>
            <a:ext cx="2667000" cy="2667000"/>
          </a:xfrm>
          <a:prstGeom prst="rect">
            <a:avLst/>
          </a:prstGeom>
          <a:noFill/>
          <a:ln>
            <a:noFill/>
          </a:ln>
        </p:spPr>
      </p:pic>
      <p:pic>
        <p:nvPicPr>
          <p:cNvPr id="556" name="Google Shape;556;g2fb3441d006_0_17"/>
          <p:cNvPicPr preferRelativeResize="0"/>
          <p:nvPr/>
        </p:nvPicPr>
        <p:blipFill rotWithShape="1">
          <a:blip r:embed="rId8">
            <a:alphaModFix/>
          </a:blip>
          <a:srcRect b="0" l="0" r="0" t="0"/>
          <a:stretch/>
        </p:blipFill>
        <p:spPr>
          <a:xfrm>
            <a:off x="6481233" y="152400"/>
            <a:ext cx="5558369" cy="4717015"/>
          </a:xfrm>
          <a:prstGeom prst="rect">
            <a:avLst/>
          </a:prstGeom>
          <a:noFill/>
          <a:ln>
            <a:noFill/>
          </a:ln>
        </p:spPr>
      </p:pic>
      <p:sp>
        <p:nvSpPr>
          <p:cNvPr id="557" name="Google Shape;557;g2fb3441d006_0_17"/>
          <p:cNvSpPr txBox="1"/>
          <p:nvPr/>
        </p:nvSpPr>
        <p:spPr>
          <a:xfrm>
            <a:off x="964500" y="4615850"/>
            <a:ext cx="1966500" cy="109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pt-PT">
                <a:solidFill>
                  <a:srgbClr val="FF0000"/>
                </a:solidFill>
              </a:rPr>
              <a:t>[Question we used on Particify: What is your biggest take-home message?]</a:t>
            </a:r>
            <a:endParaRPr i="1">
              <a:solidFill>
                <a:srgbClr val="FF0000"/>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66"/>
          <p:cNvSpPr/>
          <p:nvPr/>
        </p:nvSpPr>
        <p:spPr>
          <a:xfrm>
            <a:off x="637734" y="3067641"/>
            <a:ext cx="9927000" cy="5922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44CE92"/>
              </a:buClr>
              <a:buSzPts val="2000"/>
              <a:buFont typeface="Arial"/>
              <a:buNone/>
            </a:pPr>
            <a:r>
              <a:rPr b="1" i="0" lang="pt-PT" sz="2000" u="none" cap="none" strike="noStrike">
                <a:solidFill>
                  <a:srgbClr val="44CE92"/>
                </a:solidFill>
                <a:latin typeface="Arial"/>
                <a:ea typeface="Arial"/>
                <a:cs typeface="Arial"/>
                <a:sym typeface="Arial"/>
              </a:rPr>
              <a:t>Deborah Thorpe, Loek Brinkman, Michelle van den Berk, and René van Horik, DANS</a:t>
            </a:r>
            <a:endParaRPr b="1" i="0" sz="2000" u="none" cap="none" strike="noStrike">
              <a:solidFill>
                <a:srgbClr val="44CE92"/>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7"/>
          <p:cNvSpPr txBox="1"/>
          <p:nvPr>
            <p:ph idx="2" type="body"/>
          </p:nvPr>
        </p:nvSpPr>
        <p:spPr>
          <a:xfrm>
            <a:off x="751839" y="442107"/>
            <a:ext cx="10194328" cy="65428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6D1FF4"/>
              </a:buClr>
              <a:buSzPts val="3200"/>
              <a:buNone/>
            </a:pPr>
            <a:r>
              <a:rPr lang="pt-PT">
                <a:latin typeface="Arial"/>
                <a:ea typeface="Arial"/>
                <a:cs typeface="Arial"/>
                <a:sym typeface="Arial"/>
              </a:rPr>
              <a:t>Where does this session fit within the course?</a:t>
            </a:r>
            <a:endParaRPr/>
          </a:p>
        </p:txBody>
      </p:sp>
      <p:sp>
        <p:nvSpPr>
          <p:cNvPr id="168" name="Google Shape;168;p7"/>
          <p:cNvSpPr txBox="1"/>
          <p:nvPr/>
        </p:nvSpPr>
        <p:spPr>
          <a:xfrm>
            <a:off x="476850" y="1739700"/>
            <a:ext cx="11238300" cy="4493400"/>
          </a:xfrm>
          <a:prstGeom prst="rect">
            <a:avLst/>
          </a:prstGeom>
          <a:noFill/>
          <a:ln>
            <a:noFill/>
          </a:ln>
        </p:spPr>
        <p:txBody>
          <a:bodyPr anchorCtr="0" anchor="t" bIns="45700" lIns="91425" spcFirstLastPara="1" rIns="91425" wrap="square" tIns="45700">
            <a:normAutofit/>
          </a:bodyPr>
          <a:lstStyle/>
          <a:p>
            <a:pPr indent="-228600" lvl="0" marL="228600" marR="0" rtl="0" algn="ctr">
              <a:lnSpc>
                <a:spcPct val="90000"/>
              </a:lnSpc>
              <a:spcBef>
                <a:spcPts val="0"/>
              </a:spcBef>
              <a:spcAft>
                <a:spcPts val="0"/>
              </a:spcAft>
              <a:buClr>
                <a:srgbClr val="000000"/>
              </a:buClr>
              <a:buSzPts val="2800"/>
              <a:buFont typeface="Arial"/>
              <a:buNone/>
            </a:pPr>
            <a:r>
              <a:rPr b="1" i="0" lang="pt-PT" sz="2800" u="none" cap="none" strike="noStrike">
                <a:solidFill>
                  <a:srgbClr val="000000"/>
                </a:solidFill>
                <a:latin typeface="Arial"/>
                <a:ea typeface="Arial"/>
                <a:cs typeface="Arial"/>
                <a:sym typeface="Arial"/>
              </a:rPr>
              <a:t>Course (5 parts)</a:t>
            </a:r>
            <a:endParaRPr b="1" i="0" sz="1600" u="none" cap="none" strike="noStrike">
              <a:solidFill>
                <a:srgbClr val="5E5E5E"/>
              </a:solidFill>
              <a:latin typeface="Arial"/>
              <a:ea typeface="Arial"/>
              <a:cs typeface="Arial"/>
              <a:sym typeface="Arial"/>
            </a:endParaRPr>
          </a:p>
          <a:p>
            <a:pPr indent="-228600" lvl="0" marL="228600" marR="0" rtl="0" algn="ctr">
              <a:lnSpc>
                <a:spcPct val="90000"/>
              </a:lnSpc>
              <a:spcBef>
                <a:spcPts val="1000"/>
              </a:spcBef>
              <a:spcAft>
                <a:spcPts val="0"/>
              </a:spcAft>
              <a:buClr>
                <a:srgbClr val="000000"/>
              </a:buClr>
              <a:buSzPts val="2800"/>
              <a:buFont typeface="Arial"/>
              <a:buNone/>
            </a:pPr>
            <a:r>
              <a:t/>
            </a:r>
            <a:endParaRPr b="1" i="0" sz="28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rgbClr val="000000"/>
              </a:buClr>
              <a:buSzPts val="2400"/>
              <a:buFont typeface="Arial"/>
              <a:buNone/>
            </a:pPr>
            <a:r>
              <a:rPr b="1" i="0" lang="pt-PT" sz="2400" u="none" cap="none" strike="noStrike">
                <a:solidFill>
                  <a:srgbClr val="000000"/>
                </a:solidFill>
                <a:latin typeface="Arial"/>
                <a:ea typeface="Arial"/>
                <a:cs typeface="Arial"/>
                <a:sym typeface="Arial"/>
              </a:rPr>
              <a:t>Session 1 - What is FAIR RDM and why should we do it? </a:t>
            </a:r>
            <a:r>
              <a:rPr b="1" i="1" lang="pt-PT" sz="2400" u="none" cap="none" strike="noStrike">
                <a:solidFill>
                  <a:srgbClr val="000000"/>
                </a:solidFill>
                <a:latin typeface="Arial"/>
                <a:ea typeface="Arial"/>
                <a:cs typeface="Arial"/>
                <a:sym typeface="Arial"/>
              </a:rPr>
              <a:t>(Beginner) </a:t>
            </a:r>
            <a:endParaRPr b="1" i="0" sz="2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rgbClr val="000000"/>
              </a:buClr>
              <a:buSzPts val="2400"/>
              <a:buFont typeface="Arial"/>
              <a:buNone/>
            </a:pPr>
            <a:r>
              <a:rPr b="0" i="0" lang="pt-PT" sz="2400" u="none" cap="none" strike="noStrike">
                <a:solidFill>
                  <a:srgbClr val="000000"/>
                </a:solidFill>
                <a:latin typeface="Arial"/>
                <a:ea typeface="Arial"/>
                <a:cs typeface="Arial"/>
                <a:sym typeface="Arial"/>
              </a:rPr>
              <a:t>Session 2 - Planning for FAIR: Introduction to RDM and DMPs </a:t>
            </a:r>
            <a:r>
              <a:rPr b="0" i="1" lang="pt-PT" sz="2400" u="none" cap="none" strike="noStrike">
                <a:solidFill>
                  <a:srgbClr val="000000"/>
                </a:solidFill>
                <a:latin typeface="Arial"/>
                <a:ea typeface="Arial"/>
                <a:cs typeface="Arial"/>
                <a:sym typeface="Arial"/>
              </a:rPr>
              <a:t>(Beginner)</a:t>
            </a:r>
            <a:endParaRPr b="1" i="0" sz="2400" u="none" cap="none" strike="noStrike">
              <a:solidFill>
                <a:srgbClr val="5E5E5E"/>
              </a:solidFill>
              <a:latin typeface="Arial"/>
              <a:ea typeface="Arial"/>
              <a:cs typeface="Arial"/>
              <a:sym typeface="Arial"/>
            </a:endParaRPr>
          </a:p>
          <a:p>
            <a:pPr indent="-228600" lvl="0" marL="228600" marR="0" rtl="0" algn="l">
              <a:lnSpc>
                <a:spcPct val="90000"/>
              </a:lnSpc>
              <a:spcBef>
                <a:spcPts val="1000"/>
              </a:spcBef>
              <a:spcAft>
                <a:spcPts val="0"/>
              </a:spcAft>
              <a:buClr>
                <a:srgbClr val="000000"/>
              </a:buClr>
              <a:buSzPts val="2400"/>
              <a:buFont typeface="Arial"/>
              <a:buNone/>
            </a:pPr>
            <a:r>
              <a:rPr b="0" i="0" lang="pt-PT" sz="2400" u="none" cap="none" strike="noStrike">
                <a:solidFill>
                  <a:srgbClr val="000000"/>
                </a:solidFill>
                <a:latin typeface="Arial"/>
                <a:ea typeface="Arial"/>
                <a:cs typeface="Arial"/>
                <a:sym typeface="Arial"/>
              </a:rPr>
              <a:t>Session 3 - Getting started with putting FAIR RDM into practice </a:t>
            </a:r>
            <a:r>
              <a:rPr b="0" i="1" lang="pt-PT" sz="2400" u="none" cap="none" strike="noStrike">
                <a:solidFill>
                  <a:srgbClr val="000000"/>
                </a:solidFill>
                <a:latin typeface="Arial"/>
                <a:ea typeface="Arial"/>
                <a:cs typeface="Arial"/>
                <a:sym typeface="Arial"/>
              </a:rPr>
              <a:t>(Beginner)</a:t>
            </a:r>
            <a:endParaRPr b="1" i="0" sz="2400" u="none" cap="none" strike="noStrike">
              <a:solidFill>
                <a:srgbClr val="5E5E5E"/>
              </a:solidFill>
              <a:latin typeface="Arial"/>
              <a:ea typeface="Arial"/>
              <a:cs typeface="Arial"/>
              <a:sym typeface="Arial"/>
            </a:endParaRPr>
          </a:p>
          <a:p>
            <a:pPr indent="-228600" lvl="0" marL="228600" marR="0" rtl="0" algn="l">
              <a:lnSpc>
                <a:spcPct val="90000"/>
              </a:lnSpc>
              <a:spcBef>
                <a:spcPts val="1000"/>
              </a:spcBef>
              <a:spcAft>
                <a:spcPts val="0"/>
              </a:spcAft>
              <a:buClr>
                <a:srgbClr val="000000"/>
              </a:buClr>
              <a:buSzPts val="2400"/>
              <a:buFont typeface="Arial"/>
              <a:buNone/>
            </a:pPr>
            <a:r>
              <a:rPr b="0" i="0" lang="pt-PT" sz="2400" u="none" cap="none" strike="noStrike">
                <a:solidFill>
                  <a:srgbClr val="000000"/>
                </a:solidFill>
                <a:latin typeface="Arial"/>
                <a:ea typeface="Arial"/>
                <a:cs typeface="Arial"/>
                <a:sym typeface="Arial"/>
              </a:rPr>
              <a:t>Session 4 - A deeper dive into putting FAIR RDM into practice - 1 </a:t>
            </a:r>
            <a:r>
              <a:rPr b="0" i="1" lang="pt-PT" sz="2400" u="none" cap="none" strike="noStrike">
                <a:solidFill>
                  <a:srgbClr val="000000"/>
                </a:solidFill>
                <a:latin typeface="Arial"/>
                <a:ea typeface="Arial"/>
                <a:cs typeface="Arial"/>
                <a:sym typeface="Arial"/>
              </a:rPr>
              <a:t>(Intermediate)</a:t>
            </a:r>
            <a:endParaRPr b="1" i="0" sz="2400" u="none" cap="none" strike="noStrike">
              <a:solidFill>
                <a:srgbClr val="5E5E5E"/>
              </a:solidFill>
              <a:latin typeface="Arial"/>
              <a:ea typeface="Arial"/>
              <a:cs typeface="Arial"/>
              <a:sym typeface="Arial"/>
            </a:endParaRPr>
          </a:p>
          <a:p>
            <a:pPr indent="-228600" lvl="0" marL="228600" marR="0" rtl="0" algn="l">
              <a:lnSpc>
                <a:spcPct val="90000"/>
              </a:lnSpc>
              <a:spcBef>
                <a:spcPts val="1000"/>
              </a:spcBef>
              <a:spcAft>
                <a:spcPts val="0"/>
              </a:spcAft>
              <a:buClr>
                <a:srgbClr val="000000"/>
              </a:buClr>
              <a:buSzPts val="2400"/>
              <a:buFont typeface="Arial"/>
              <a:buNone/>
            </a:pPr>
            <a:r>
              <a:rPr b="0" i="0" lang="pt-PT" sz="2400" u="none" cap="none" strike="noStrike">
                <a:solidFill>
                  <a:srgbClr val="000000"/>
                </a:solidFill>
                <a:latin typeface="Arial"/>
                <a:ea typeface="Arial"/>
                <a:cs typeface="Arial"/>
                <a:sym typeface="Arial"/>
              </a:rPr>
              <a:t>Session 5 - A deeper dive into putting FAIR RDM into practice  - 2 </a:t>
            </a:r>
            <a:r>
              <a:rPr b="0" i="1" lang="pt-PT" sz="2400" u="none" cap="none" strike="noStrike">
                <a:solidFill>
                  <a:srgbClr val="000000"/>
                </a:solidFill>
                <a:latin typeface="Arial"/>
                <a:ea typeface="Arial"/>
                <a:cs typeface="Arial"/>
                <a:sym typeface="Arial"/>
              </a:rPr>
              <a:t>(Intermediate) </a:t>
            </a:r>
            <a:endParaRPr b="1" i="0" sz="2400" u="none" cap="none" strike="noStrike">
              <a:solidFill>
                <a:srgbClr val="5E5E5E"/>
              </a:solidFill>
              <a:latin typeface="Arial"/>
              <a:ea typeface="Arial"/>
              <a:cs typeface="Arial"/>
              <a:sym typeface="Arial"/>
            </a:endParaRPr>
          </a:p>
          <a:p>
            <a:pPr indent="-127000" lvl="0" marL="228600" marR="0" rtl="0" algn="l">
              <a:lnSpc>
                <a:spcPct val="90000"/>
              </a:lnSpc>
              <a:spcBef>
                <a:spcPts val="1000"/>
              </a:spcBef>
              <a:spcAft>
                <a:spcPts val="0"/>
              </a:spcAft>
              <a:buClr>
                <a:srgbClr val="000000"/>
              </a:buClr>
              <a:buSzPts val="1600"/>
              <a:buFont typeface="Arial"/>
              <a:buNone/>
            </a:pPr>
            <a:r>
              <a:t/>
            </a:r>
            <a:endParaRPr b="1" i="0" sz="1600" u="none" cap="none" strike="noStrike">
              <a:solidFill>
                <a:srgbClr val="5E5E5E"/>
              </a:solidFill>
              <a:latin typeface="Arial"/>
              <a:ea typeface="Arial"/>
              <a:cs typeface="Arial"/>
              <a:sym typeface="Arial"/>
            </a:endParaRPr>
          </a:p>
        </p:txBody>
      </p:sp>
      <p:sp>
        <p:nvSpPr>
          <p:cNvPr id="169" name="Google Shape;169;p7"/>
          <p:cNvSpPr/>
          <p:nvPr/>
        </p:nvSpPr>
        <p:spPr>
          <a:xfrm>
            <a:off x="10555476" y="3291901"/>
            <a:ext cx="903000" cy="274200"/>
          </a:xfrm>
          <a:prstGeom prst="leftArrow">
            <a:avLst>
              <a:gd fmla="val 50000" name="adj1"/>
              <a:gd fmla="val 50000" name="adj2"/>
            </a:avLst>
          </a:prstGeom>
          <a:solidFill>
            <a:srgbClr val="6D1FF4"/>
          </a:solid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8"/>
          <p:cNvSpPr txBox="1"/>
          <p:nvPr>
            <p:ph type="title"/>
          </p:nvPr>
        </p:nvSpPr>
        <p:spPr>
          <a:xfrm>
            <a:off x="2099899" y="867843"/>
            <a:ext cx="6729000" cy="17775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44CE92"/>
              </a:buClr>
              <a:buSzPts val="4800"/>
              <a:buFont typeface="Arial"/>
              <a:buNone/>
            </a:pPr>
            <a:r>
              <a:rPr lang="pt-PT">
                <a:latin typeface="Arial"/>
                <a:ea typeface="Arial"/>
                <a:cs typeface="Arial"/>
                <a:sym typeface="Arial"/>
              </a:rPr>
              <a:t>Session 2 - topics</a:t>
            </a:r>
            <a:endParaRPr/>
          </a:p>
        </p:txBody>
      </p:sp>
      <p:sp>
        <p:nvSpPr>
          <p:cNvPr id="175" name="Google Shape;175;p8"/>
          <p:cNvSpPr txBox="1"/>
          <p:nvPr/>
        </p:nvSpPr>
        <p:spPr>
          <a:xfrm>
            <a:off x="1291358" y="2310450"/>
            <a:ext cx="9609300" cy="3663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lt1"/>
              </a:buClr>
              <a:buSzPts val="3400"/>
              <a:buFont typeface="Arial"/>
              <a:buChar char="•"/>
            </a:pPr>
            <a:r>
              <a:rPr b="0" i="0" lang="pt-PT" sz="3400" u="none" cap="none" strike="noStrike">
                <a:solidFill>
                  <a:schemeClr val="lt1"/>
                </a:solidFill>
                <a:latin typeface="Arial"/>
                <a:ea typeface="Arial"/>
                <a:cs typeface="Arial"/>
                <a:sym typeface="Arial"/>
              </a:rPr>
              <a:t> Why RDM and who should do what?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400"/>
              <a:buFont typeface="Arial"/>
              <a:buChar char="•"/>
            </a:pPr>
            <a:r>
              <a:rPr b="0" i="0" lang="pt-PT" sz="3400" u="none" cap="none" strike="noStrike">
                <a:solidFill>
                  <a:schemeClr val="lt1"/>
                </a:solidFill>
                <a:latin typeface="Arial"/>
                <a:ea typeface="Arial"/>
                <a:cs typeface="Arial"/>
                <a:sym typeface="Arial"/>
              </a:rPr>
              <a:t> What is a DMP and how do you create one?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400"/>
              <a:buFont typeface="Arial"/>
              <a:buChar char="•"/>
            </a:pPr>
            <a:r>
              <a:rPr b="0" i="0" lang="pt-PT" sz="3400" u="none" cap="none" strike="noStrike">
                <a:solidFill>
                  <a:schemeClr val="lt1"/>
                </a:solidFill>
                <a:latin typeface="Arial"/>
                <a:ea typeface="Arial"/>
                <a:cs typeface="Arial"/>
                <a:sym typeface="Arial"/>
              </a:rPr>
              <a:t> The research data lifecycle and when to create a DMP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400"/>
              <a:buFont typeface="Arial"/>
              <a:buChar char="•"/>
            </a:pPr>
            <a:r>
              <a:rPr b="0" i="0" lang="pt-PT" sz="3400" u="none" cap="none" strike="noStrike">
                <a:solidFill>
                  <a:schemeClr val="lt1"/>
                </a:solidFill>
                <a:latin typeface="Arial"/>
                <a:ea typeface="Arial"/>
                <a:cs typeface="Arial"/>
                <a:sym typeface="Arial"/>
              </a:rPr>
              <a:t> Funder requirements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3400"/>
              <a:buFont typeface="Arial"/>
              <a:buChar char="•"/>
            </a:pPr>
            <a:r>
              <a:rPr b="0" i="0" lang="pt-PT" sz="3400" u="none" cap="none" strike="noStrike">
                <a:solidFill>
                  <a:schemeClr val="lt1"/>
                </a:solidFill>
                <a:latin typeface="Arial"/>
                <a:ea typeface="Arial"/>
                <a:cs typeface="Arial"/>
                <a:sym typeface="Arial"/>
              </a:rPr>
              <a:t> Content of a good DMP </a:t>
            </a:r>
            <a:endParaRPr b="0" i="0" sz="2000" u="none" cap="none" strike="noStrike">
              <a:solidFill>
                <a:srgbClr val="000000"/>
              </a:solidFill>
              <a:latin typeface="Arial"/>
              <a:ea typeface="Arial"/>
              <a:cs typeface="Arial"/>
              <a:sym typeface="Arial"/>
            </a:endParaRPr>
          </a:p>
          <a:p>
            <a:pPr indent="-50800" lvl="0" marL="228600" marR="0" rtl="0" algn="l">
              <a:lnSpc>
                <a:spcPct val="100000"/>
              </a:lnSpc>
              <a:spcBef>
                <a:spcPts val="0"/>
              </a:spcBef>
              <a:spcAft>
                <a:spcPts val="0"/>
              </a:spcAft>
              <a:buClr>
                <a:schemeClr val="dk1"/>
              </a:buClr>
              <a:buSzPts val="2800"/>
              <a:buFont typeface="Calibri"/>
              <a:buNone/>
            </a:pPr>
            <a:r>
              <a:t/>
            </a:r>
            <a:endParaRPr b="0" i="0" sz="2800" u="none" cap="none" strike="noStrike">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g2fb248b3815_0_137"/>
          <p:cNvSpPr txBox="1"/>
          <p:nvPr>
            <p:ph idx="1" type="body"/>
          </p:nvPr>
        </p:nvSpPr>
        <p:spPr>
          <a:xfrm>
            <a:off x="1023516" y="2330387"/>
            <a:ext cx="10140600" cy="4121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5400"/>
              <a:buNone/>
            </a:pPr>
            <a:r>
              <a:rPr lang="pt-PT" sz="5400">
                <a:solidFill>
                  <a:srgbClr val="000000"/>
                </a:solidFill>
              </a:rPr>
              <a:t>Our </a:t>
            </a:r>
            <a:r>
              <a:rPr b="1" lang="pt-PT" sz="5400">
                <a:solidFill>
                  <a:schemeClr val="dk1"/>
                </a:solidFill>
                <a:latin typeface="Arial"/>
                <a:ea typeface="Arial"/>
                <a:cs typeface="Arial"/>
                <a:sym typeface="Arial"/>
              </a:rPr>
              <a:t>open slide show</a:t>
            </a:r>
            <a:r>
              <a:rPr lang="pt-PT" sz="5400">
                <a:solidFill>
                  <a:schemeClr val="dk1"/>
                </a:solidFill>
              </a:rPr>
              <a:t> (a selection…more next week)</a:t>
            </a:r>
            <a:r>
              <a:rPr lang="pt-PT" sz="5400">
                <a:solidFill>
                  <a:srgbClr val="000000"/>
                </a:solidFill>
                <a:latin typeface="Arial"/>
                <a:ea typeface="Arial"/>
                <a:cs typeface="Arial"/>
                <a:sym typeface="Arial"/>
              </a:rPr>
              <a:t>!</a:t>
            </a:r>
            <a:endParaRPr sz="5400">
              <a:latin typeface="Arial"/>
              <a:ea typeface="Arial"/>
              <a:cs typeface="Arial"/>
              <a:sym typeface="Arial"/>
            </a:endParaRPr>
          </a:p>
          <a:p>
            <a:pPr indent="0" lvl="0" marL="228600" rtl="0" algn="l">
              <a:lnSpc>
                <a:spcPct val="90000"/>
              </a:lnSpc>
              <a:spcBef>
                <a:spcPts val="1000"/>
              </a:spcBef>
              <a:spcAft>
                <a:spcPts val="0"/>
              </a:spcAft>
              <a:buClr>
                <a:srgbClr val="6D1FF4"/>
              </a:buClr>
              <a:buSzPts val="3600"/>
              <a:buNone/>
            </a:pPr>
            <a:r>
              <a:t/>
            </a:r>
            <a:endParaRPr sz="3600">
              <a:solidFill>
                <a:srgbClr val="000000"/>
              </a:solidFill>
            </a:endParaRPr>
          </a:p>
          <a:p>
            <a:pPr indent="0" lvl="0" marL="0" rtl="0" algn="l">
              <a:lnSpc>
                <a:spcPct val="90000"/>
              </a:lnSpc>
              <a:spcBef>
                <a:spcPts val="1000"/>
              </a:spcBef>
              <a:spcAft>
                <a:spcPts val="0"/>
              </a:spcAft>
              <a:buSzPts val="2400"/>
              <a:buNone/>
            </a:pPr>
            <a:r>
              <a:t/>
            </a:r>
            <a:endParaRPr i="1" sz="2400">
              <a:solidFill>
                <a:schemeClr val="accent3"/>
              </a:solidFill>
            </a:endParaRPr>
          </a:p>
          <a:p>
            <a:pPr indent="-127000" lvl="0" marL="228600" rtl="0" algn="l">
              <a:lnSpc>
                <a:spcPct val="90000"/>
              </a:lnSpc>
              <a:spcBef>
                <a:spcPts val="1000"/>
              </a:spcBef>
              <a:spcAft>
                <a:spcPts val="0"/>
              </a:spcAft>
              <a:buClr>
                <a:srgbClr val="6D1FF4"/>
              </a:buClr>
              <a:buSzPts val="1600"/>
              <a:buNone/>
            </a:pPr>
            <a:r>
              <a:t/>
            </a:r>
            <a:endParaRPr/>
          </a:p>
        </p:txBody>
      </p:sp>
      <p:sp>
        <p:nvSpPr>
          <p:cNvPr id="182" name="Google Shape;182;g2fb248b3815_0_137"/>
          <p:cNvSpPr txBox="1"/>
          <p:nvPr>
            <p:ph idx="3" type="body"/>
          </p:nvPr>
        </p:nvSpPr>
        <p:spPr>
          <a:xfrm>
            <a:off x="699101" y="550419"/>
            <a:ext cx="10140600" cy="464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D1FF4"/>
              </a:buClr>
              <a:buSzPts val="4800"/>
              <a:buNone/>
            </a:pPr>
            <a:r>
              <a:rPr lang="pt-PT" sz="4800">
                <a:latin typeface="Arial"/>
                <a:ea typeface="Arial"/>
                <a:cs typeface="Arial"/>
                <a:sym typeface="Arial"/>
              </a:rPr>
              <a:t>Learner introductions</a:t>
            </a:r>
            <a:endParaRPr sz="48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9"/>
          <p:cNvSpPr txBox="1"/>
          <p:nvPr>
            <p:ph type="title"/>
          </p:nvPr>
        </p:nvSpPr>
        <p:spPr>
          <a:xfrm>
            <a:off x="3047776" y="450212"/>
            <a:ext cx="8101430" cy="1381351"/>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5400"/>
              <a:buFont typeface="Arial"/>
              <a:buNone/>
            </a:pPr>
            <a:r>
              <a:rPr lang="pt-PT">
                <a:latin typeface="Arial"/>
                <a:ea typeface="Arial"/>
                <a:cs typeface="Arial"/>
                <a:sym typeface="Arial"/>
              </a:rPr>
              <a:t>Learning Outcomes:</a:t>
            </a:r>
            <a:endParaRPr/>
          </a:p>
        </p:txBody>
      </p:sp>
      <p:sp>
        <p:nvSpPr>
          <p:cNvPr id="188" name="Google Shape;188;p9"/>
          <p:cNvSpPr txBox="1"/>
          <p:nvPr>
            <p:ph idx="1" type="body"/>
          </p:nvPr>
        </p:nvSpPr>
        <p:spPr>
          <a:xfrm>
            <a:off x="3762771" y="1392407"/>
            <a:ext cx="6560474" cy="644525"/>
          </a:xfrm>
          <a:prstGeom prst="rect">
            <a:avLst/>
          </a:prstGeom>
          <a:noFill/>
          <a:ln>
            <a:noFill/>
          </a:ln>
        </p:spPr>
        <p:txBody>
          <a:bodyPr anchorCtr="0" anchor="t" bIns="45700" lIns="91425" spcFirstLastPara="1" rIns="91425" wrap="square" tIns="45700">
            <a:normAutofit fontScale="85000" lnSpcReduction="20000"/>
          </a:bodyPr>
          <a:lstStyle/>
          <a:p>
            <a:pPr indent="0" lvl="0" marL="0" rtl="0" algn="ctr">
              <a:lnSpc>
                <a:spcPct val="90000"/>
              </a:lnSpc>
              <a:spcBef>
                <a:spcPts val="0"/>
              </a:spcBef>
              <a:spcAft>
                <a:spcPts val="0"/>
              </a:spcAft>
              <a:buClr>
                <a:schemeClr val="lt1"/>
              </a:buClr>
              <a:buSzPct val="100000"/>
              <a:buNone/>
            </a:pPr>
            <a:r>
              <a:rPr lang="pt-PT" sz="2800">
                <a:latin typeface="Arial"/>
                <a:ea typeface="Arial"/>
                <a:cs typeface="Arial"/>
                <a:sym typeface="Arial"/>
              </a:rPr>
              <a:t>For ‘</a:t>
            </a:r>
            <a:r>
              <a:rPr b="0" lang="pt-PT" sz="2800">
                <a:latin typeface="Arial"/>
                <a:ea typeface="Arial"/>
                <a:cs typeface="Arial"/>
                <a:sym typeface="Arial"/>
              </a:rPr>
              <a:t>Planning for FAIR: Introduction to RDM and DMPs’  </a:t>
            </a:r>
            <a:endParaRPr sz="2800"/>
          </a:p>
        </p:txBody>
      </p:sp>
      <p:sp>
        <p:nvSpPr>
          <p:cNvPr id="189" name="Google Shape;189;p9"/>
          <p:cNvSpPr txBox="1"/>
          <p:nvPr/>
        </p:nvSpPr>
        <p:spPr>
          <a:xfrm>
            <a:off x="1102442" y="2518077"/>
            <a:ext cx="10046764" cy="369331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0" i="0" lang="pt-PT" sz="2800" u="none" cap="none" strike="noStrike">
                <a:solidFill>
                  <a:schemeClr val="lt1"/>
                </a:solidFill>
                <a:latin typeface="Arial"/>
                <a:ea typeface="Arial"/>
                <a:cs typeface="Arial"/>
                <a:sym typeface="Arial"/>
              </a:rPr>
              <a:t>By the end of Session 2, you will be able to: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Define </a:t>
            </a:r>
            <a:r>
              <a:rPr b="1" i="0" lang="pt-PT" sz="2800" u="none" cap="none" strike="noStrike">
                <a:solidFill>
                  <a:schemeClr val="lt1"/>
                </a:solidFill>
                <a:latin typeface="Arial"/>
                <a:ea typeface="Arial"/>
                <a:cs typeface="Arial"/>
                <a:sym typeface="Arial"/>
              </a:rPr>
              <a:t>research data management (RDM) </a:t>
            </a:r>
            <a:r>
              <a:rPr b="0" i="0" lang="pt-PT" sz="2800" u="none" cap="none" strike="noStrike">
                <a:solidFill>
                  <a:schemeClr val="lt1"/>
                </a:solidFill>
                <a:latin typeface="Arial"/>
                <a:ea typeface="Arial"/>
                <a:cs typeface="Arial"/>
                <a:sym typeface="Arial"/>
              </a:rPr>
              <a:t>and </a:t>
            </a:r>
            <a:r>
              <a:rPr b="1" i="0" lang="pt-PT" sz="2800" u="none" cap="none" strike="noStrike">
                <a:solidFill>
                  <a:schemeClr val="lt1"/>
                </a:solidFill>
                <a:latin typeface="Arial"/>
                <a:ea typeface="Arial"/>
                <a:cs typeface="Arial"/>
                <a:sym typeface="Arial"/>
              </a:rPr>
              <a:t>describe its relevance and benefits</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Explain </a:t>
            </a:r>
            <a:r>
              <a:rPr b="1" i="0" lang="pt-PT" sz="2800" u="none" cap="none" strike="noStrike">
                <a:solidFill>
                  <a:schemeClr val="lt1"/>
                </a:solidFill>
                <a:latin typeface="Arial"/>
                <a:ea typeface="Arial"/>
                <a:cs typeface="Arial"/>
                <a:sym typeface="Arial"/>
              </a:rPr>
              <a:t>why RDM is a step towards FAIR</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Describe </a:t>
            </a:r>
            <a:r>
              <a:rPr b="1" i="0" lang="pt-PT" sz="2800" u="none" cap="none" strike="noStrike">
                <a:solidFill>
                  <a:schemeClr val="lt1"/>
                </a:solidFill>
                <a:latin typeface="Arial"/>
                <a:ea typeface="Arial"/>
                <a:cs typeface="Arial"/>
                <a:sym typeface="Arial"/>
              </a:rPr>
              <a:t>what a Data Management Plan (DMP) is</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800"/>
              <a:buFont typeface="Arial"/>
              <a:buChar char="•"/>
            </a:pPr>
            <a:r>
              <a:rPr b="0" i="0" lang="pt-PT" sz="2800" u="none" cap="none" strike="noStrike">
                <a:solidFill>
                  <a:schemeClr val="lt1"/>
                </a:solidFill>
                <a:latin typeface="Arial"/>
                <a:ea typeface="Arial"/>
                <a:cs typeface="Arial"/>
                <a:sym typeface="Arial"/>
              </a:rPr>
              <a:t>Paraphrase the </a:t>
            </a:r>
            <a:r>
              <a:rPr b="1" i="0" lang="pt-PT" sz="2800" u="none" cap="none" strike="noStrike">
                <a:solidFill>
                  <a:schemeClr val="lt1"/>
                </a:solidFill>
                <a:latin typeface="Arial"/>
                <a:ea typeface="Arial"/>
                <a:cs typeface="Arial"/>
                <a:sym typeface="Arial"/>
              </a:rPr>
              <a:t>general areas covered by a DMP</a:t>
            </a:r>
            <a:endParaRPr b="1" i="0" sz="2800" u="none" cap="none" strike="noStrike">
              <a:solidFill>
                <a:schemeClr val="lt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2024-09-03T11:51:35Z</dcterms:created>
  <dc:creator>Deborah Thorpe</dc:creator>
</cp:coreProperties>
</file>