
<file path=[Content_Types].xml><?xml version="1.0" encoding="utf-8"?>
<Types xmlns="http://schemas.openxmlformats.org/package/2006/content-types">
  <Default Extension="svg" ContentType="image/svg+xml"/>
  <Default Extension="wmf" ContentType="image/x-wmf"/>
  <Default Extension="png" ContentType="image/pn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notesSlides/notesSlide1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4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7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2.xml" ContentType="application/vnd.openxmlformats-officedocument.presentationml.notes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firstSlideNum="0" saveSubsetFonts="1" showSpecialPlsOnTitleSld="0">
  <p:sldMasterIdLst>
    <p:sldMasterId id="2147483648" r:id="rId1"/>
  </p:sldMasterIdLst>
  <p:notesMasterIdLst>
    <p:notesMasterId r:id="rId2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26" d="100"/>
          <a:sy n="126" d="100"/>
        </p:scale>
        <p:origin x="232" y="224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 /><Relationship Id="rId23" Type="http://schemas.openxmlformats.org/officeDocument/2006/relationships/tableStyles" Target="tableStyles.xml" /><Relationship Id="rId24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29A1B6E-DA3C-D946-BA1C-141B05AF6737}" type="datetimeFigureOut">
              <a:rPr lang="de-DE"/>
              <a:t>07.02.25</a:t>
            </a:fld>
            <a:endParaRPr lang="de-DE"/>
          </a:p>
        </p:txBody>
      </p:sp>
      <p:sp>
        <p:nvSpPr>
          <p:cNvPr id="4" name="Folienbildplatzhalter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066A67D-33FE-4749-8B1F-222D09483156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4368B92-B280-D0F6-3D1B-E0EA66A3E276}" type="slidenum">
              <a:rPr/>
              <a:t/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8324576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5999599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6108623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EFA7B85-31A9-20B9-E78A-79F11A43E24C}" type="slidenum">
              <a:rPr/>
              <a:t/>
            </a:fld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6991722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01645580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8341228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B52A072-500B-73DE-9015-A90A6CC39084}" type="slidenum">
              <a:rPr/>
              <a:t/>
            </a:fld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88897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86611766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9310313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5BE8649-5190-0C9F-5B23-9C20C2E8BEDC}" type="slidenum">
              <a:rPr/>
              <a:t/>
            </a:fld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6133827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58214731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0282110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AD1A5CB-B793-F5A2-A5CA-63640901DB42}" type="slidenum">
              <a:rPr/>
              <a:t/>
            </a:fld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659925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33540736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1041554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4080C07-135D-0D74-0F27-88EFEFD0B0C5}" type="slidenum">
              <a:rPr/>
              <a:t/>
            </a:fld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528867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15874118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1399671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5DBF14A-12CA-C3E0-1649-7774DB6A3682}" type="slidenum">
              <a:rPr/>
              <a:t/>
            </a:fld>
            <a:endParaRPr/>
          </a:p>
        </p:txBody>
      </p:sp>
    </p:spTree>
  </p:cSld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0114371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70431403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8862234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6D8781F-D8E5-2206-719C-F3370CEE869A}" type="slidenum">
              <a:rPr/>
              <a:t/>
            </a:fld>
            <a:endParaRPr/>
          </a:p>
        </p:txBody>
      </p:sp>
    </p:spTree>
  </p:cSld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88546E-C5E0-CAAB-1310-5CBCE9805BC0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50800F2-0521-62AD-E830-8F079F921EE8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541115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65608546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6665895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0A4463-0A6E-D813-E869-17C70576F1F6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570635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14867529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9571641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8A2C96C-EF1E-6E87-128D-6851D8358EAC}" type="slidenum">
              <a:rPr/>
              <a:t/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4409510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43423908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5809990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5D6953D-D61E-1A71-BE5D-6E682BE8E8F6}" type="slidenum">
              <a:rPr/>
              <a:t/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2503975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45024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9718943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3170C9A-7DF0-6C5A-472A-CDAE52C620BC}" type="slidenum">
              <a:rPr/>
              <a:t/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04962768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202051521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5210362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74CDCE4-D710-B071-9FC6-AC6B50EA0901}" type="slidenum">
              <a:rPr/>
              <a:t/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8647979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57448670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5580328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03F71AB-3DE7-A1D6-E038-2AACD67369A0}" type="slidenum">
              <a:rPr/>
              <a:t/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7324696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93171226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302907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5467003-5EF2-BBAC-940F-81F64A38E35F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media1.sv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media2.svg"/><Relationship Id="rId7" Type="http://schemas.openxmlformats.org/officeDocument/2006/relationships/image" Target="../media/image4.png"/><Relationship Id="rId8" Type="http://schemas.openxmlformats.org/officeDocument/2006/relationships/image" Target="../media/media3.svg"/><Relationship Id="rId9" Type="http://schemas.openxmlformats.org/officeDocument/2006/relationships/image" Target="../media/image5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6.png"/><Relationship Id="rId4" Type="http://schemas.openxmlformats.org/officeDocument/2006/relationships/image" Target="../media/media4.svg"/><Relationship Id="rId5" Type="http://schemas.openxmlformats.org/officeDocument/2006/relationships/image" Target="../media/image7.png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media5.sv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 bwMode="auto">
          <a:xfrm flipH="1" flipV="1">
            <a:off x="8397670" y="4838700"/>
            <a:ext cx="3794330" cy="20193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0" y="0"/>
            <a:ext cx="3794330" cy="20193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838200" y="1944280"/>
            <a:ext cx="10277520" cy="2216641"/>
          </a:xfrm>
        </p:spPr>
        <p:txBody>
          <a:bodyPr anchor="b"/>
          <a:lstStyle>
            <a:lvl1pPr algn="l">
              <a:defRPr sz="6000" b="0" i="0">
                <a:latin typeface="Noto Sans Medium"/>
                <a:ea typeface="Noto Sans Medium"/>
                <a:cs typeface="Noto Sans Medium"/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830760" y="4463144"/>
            <a:ext cx="10277520" cy="139345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77C7884-E4AF-E040-B381-B24E0A2ACC90}" type="datetime4">
              <a:rPr lang="de-DE"/>
              <a:t>17. März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4038598" y="6356350"/>
            <a:ext cx="6125817" cy="365125"/>
          </a:xfrm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7" name="Grafik 13"/>
          <p:cNvPicPr/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 bwMode="auto">
          <a:xfrm>
            <a:off x="228657" y="420017"/>
            <a:ext cx="2266482" cy="718591"/>
          </a:xfrm>
          <a:prstGeom prst="rect">
            <a:avLst/>
          </a:prstGeom>
          <a:ln w="0">
            <a:noFill/>
          </a:ln>
        </p:spPr>
      </p:pic>
      <p:sp>
        <p:nvSpPr>
          <p:cNvPr id="9" name="Oval 8"/>
          <p:cNvSpPr/>
          <p:nvPr userDrawn="1"/>
        </p:nvSpPr>
        <p:spPr bwMode="auto">
          <a:xfrm>
            <a:off x="11361960" y="4063773"/>
            <a:ext cx="498600" cy="498600"/>
          </a:xfrm>
          <a:prstGeom prst="ellipse">
            <a:avLst/>
          </a:prstGeom>
          <a:solidFill>
            <a:srgbClr val="FFA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defRPr/>
            </a:pPr>
            <a:endParaRPr lang="de-DE" sz="1800" b="0" strike="noStrike" spc="-1">
              <a:solidFill>
                <a:schemeClr val="lt1"/>
              </a:solidFill>
              <a:latin typeface="Neue Haas Grotesk Text Pro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 flipV="1">
            <a:off x="577080" y="4305693"/>
            <a:ext cx="11037240" cy="3564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-9000" rIns="90000" bIns="-9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  <a:defRPr/>
            </a:pPr>
            <a:endParaRPr lang="en-US" sz="1800" b="0" strike="noStrike" spc="-1">
              <a:solidFill>
                <a:srgbClr val="252525"/>
              </a:solidFill>
              <a:latin typeface="Calibri"/>
            </a:endParaRPr>
          </a:p>
        </p:txBody>
      </p:sp>
      <p:pic>
        <p:nvPicPr>
          <p:cNvPr id="12" name="Grafik 11"/>
          <p:cNvPicPr/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/>
        </p:blipFill>
        <p:spPr bwMode="auto">
          <a:xfrm>
            <a:off x="10707908" y="5765956"/>
            <a:ext cx="1288147" cy="905732"/>
          </a:xfrm>
          <a:prstGeom prst="rect">
            <a:avLst/>
          </a:prstGeom>
          <a:ln w="0">
            <a:noFill/>
          </a:ln>
        </p:spPr>
      </p:pic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9712107" y="5711846"/>
            <a:ext cx="937550" cy="9994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1_Benutzerdefinierte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3794330" cy="2019300"/>
          </a:xfrm>
          <a:prstGeom prst="rect">
            <a:avLst/>
          </a:prstGeom>
        </p:spPr>
      </p:pic>
      <p:grpSp>
        <p:nvGrpSpPr>
          <p:cNvPr id="5" name="Gruppieren 4"/>
          <p:cNvGrpSpPr/>
          <p:nvPr userDrawn="1"/>
        </p:nvGrpSpPr>
        <p:grpSpPr bwMode="auto">
          <a:xfrm>
            <a:off x="0" y="5704560"/>
            <a:ext cx="12192000" cy="1166245"/>
            <a:chOff x="322524" y="5494436"/>
            <a:chExt cx="12192000" cy="1166245"/>
          </a:xfrm>
        </p:grpSpPr>
        <p:sp>
          <p:nvSpPr>
            <p:cNvPr id="4" name="Rechteck 3"/>
            <p:cNvSpPr/>
            <p:nvPr userDrawn="1"/>
          </p:nvSpPr>
          <p:spPr bwMode="auto">
            <a:xfrm>
              <a:off x="322524" y="5494436"/>
              <a:ext cx="12192000" cy="1166245"/>
            </a:xfrm>
            <a:prstGeom prst="rect">
              <a:avLst/>
            </a:prstGeom>
            <a:solidFill>
              <a:srgbClr val="D2F3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/>
            </a:p>
          </p:txBody>
        </p:sp>
        <p:pic>
          <p:nvPicPr>
            <p:cNvPr id="8" name="Grafik 8"/>
            <p:cNvPicPr/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/>
          </p:blipFill>
          <p:spPr bwMode="auto">
            <a:xfrm>
              <a:off x="1861097" y="5910771"/>
              <a:ext cx="1063800" cy="373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" name="Grafik 9"/>
            <p:cNvPicPr/>
            <p:nvPr userDrawn="1"/>
          </p:nvPicPr>
          <p:blipFill>
            <a:blip r:embed="rId5"/>
            <a:srcRect l="10726" t="14104" r="7168" b="15682"/>
            <a:stretch/>
          </p:blipFill>
          <p:spPr bwMode="auto">
            <a:xfrm>
              <a:off x="713057" y="5867931"/>
              <a:ext cx="1011600" cy="478439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" name="Grafik 10"/>
            <p:cNvPicPr/>
            <p:nvPr userDrawn="1"/>
          </p:nvPicPr>
          <p:blipFill>
            <a:blip r:embed="rId6"/>
            <a:stretch/>
          </p:blipFill>
          <p:spPr bwMode="auto">
            <a:xfrm>
              <a:off x="3147377" y="6000771"/>
              <a:ext cx="2017440" cy="2901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" name="Grafik 11"/>
            <p:cNvPicPr/>
            <p:nvPr userDrawn="1"/>
          </p:nvPicPr>
          <p:blipFill>
            <a:blip r:embed="rId7"/>
            <a:stretch/>
          </p:blipFill>
          <p:spPr bwMode="auto">
            <a:xfrm>
              <a:off x="5359937" y="5923731"/>
              <a:ext cx="602280" cy="357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" name="Grafik 12"/>
            <p:cNvPicPr/>
            <p:nvPr userDrawn="1"/>
          </p:nvPicPr>
          <p:blipFill>
            <a:blip r:embed="rId8"/>
            <a:stretch/>
          </p:blipFill>
          <p:spPr bwMode="auto">
            <a:xfrm>
              <a:off x="6167417" y="5968731"/>
              <a:ext cx="2261880" cy="2768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7" name="Textfeld 7"/>
          <p:cNvSpPr/>
          <p:nvPr userDrawn="1"/>
        </p:nvSpPr>
        <p:spPr bwMode="auto">
          <a:xfrm>
            <a:off x="9246017" y="5797800"/>
            <a:ext cx="845179" cy="244766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defRPr/>
            </a:pPr>
            <a:r>
              <a:rPr lang="de-DE" sz="1000" b="0" strike="noStrike" spc="-1">
                <a:solidFill>
                  <a:schemeClr val="dk1"/>
                </a:solidFill>
                <a:latin typeface="Noto Sans Medium"/>
                <a:ea typeface="Noto Sans Medium"/>
              </a:rPr>
              <a:t>Förderung</a:t>
            </a:r>
            <a:endParaRPr lang="de-DE" sz="1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" name="Grafik 14"/>
          <p:cNvPicPr/>
          <p:nvPr userDrawn="1"/>
        </p:nvPicPr>
        <p:blipFill>
          <a:blip r:embed="rId9"/>
          <a:stretch/>
        </p:blipFill>
        <p:spPr bwMode="auto">
          <a:xfrm>
            <a:off x="10986535" y="5976822"/>
            <a:ext cx="874800" cy="621720"/>
          </a:xfrm>
          <a:prstGeom prst="rect">
            <a:avLst/>
          </a:prstGeom>
          <a:ln w="0">
            <a:noFill/>
          </a:ln>
        </p:spPr>
      </p:pic>
      <p:sp>
        <p:nvSpPr>
          <p:cNvPr id="18" name="PlaceHolder 1"/>
          <p:cNvSpPr>
            <a:spLocks noGrp="1"/>
          </p:cNvSpPr>
          <p:nvPr>
            <p:ph/>
          </p:nvPr>
        </p:nvSpPr>
        <p:spPr bwMode="auto">
          <a:xfrm>
            <a:off x="3784599" y="1754810"/>
            <a:ext cx="7334573" cy="3553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/>
            </a:pPr>
            <a:endParaRPr lang="de-DE" sz="2400" b="0" strike="noStrike" spc="-1">
              <a:solidFill>
                <a:schemeClr val="dk1"/>
              </a:solidFill>
              <a:latin typeface="Noto Sans"/>
            </a:endParaRPr>
          </a:p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/>
            </a:pPr>
            <a:endParaRPr lang="de-DE" sz="2400" b="0" strike="noStrike" spc="-1">
              <a:solidFill>
                <a:schemeClr val="dk1"/>
              </a:solidFill>
              <a:latin typeface="Noto Sans"/>
            </a:endParaRPr>
          </a:p>
          <a:p>
            <a:pPr indent="0" defTabSz="91440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  <a:defRPr/>
            </a:pPr>
            <a:endParaRPr lang="de-DE" sz="2400" b="0" strike="noStrike" spc="-1">
              <a:solidFill>
                <a:schemeClr val="dk1"/>
              </a:solidFill>
              <a:latin typeface="Noto Sans"/>
            </a:endParaRP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9327857" y="6178855"/>
            <a:ext cx="1452707" cy="343367"/>
          </a:xfrm>
          <a:prstGeom prst="rect">
            <a:avLst/>
          </a:prstGeom>
        </p:spPr>
      </p:pic>
      <p:pic>
        <p:nvPicPr>
          <p:cNvPr id="20" name="Grafik 13"/>
          <p:cNvPicPr/>
          <p:nvPr userDrawn="1"/>
        </p:nvPicPr>
        <p:blipFill>
          <a:blip r:embed="rId11"/>
          <a:stretch/>
        </p:blipFill>
        <p:spPr bwMode="auto">
          <a:xfrm>
            <a:off x="228657" y="420017"/>
            <a:ext cx="2266482" cy="718591"/>
          </a:xfrm>
          <a:prstGeom prst="rect">
            <a:avLst/>
          </a:prstGeom>
          <a:ln w="0">
            <a:noFill/>
          </a:ln>
        </p:spPr>
      </p:pic>
      <p:sp>
        <p:nvSpPr>
          <p:cNvPr id="22" name="Textfeld 6"/>
          <p:cNvSpPr/>
          <p:nvPr userDrawn="1"/>
        </p:nvSpPr>
        <p:spPr bwMode="auto">
          <a:xfrm>
            <a:off x="276690" y="5797708"/>
            <a:ext cx="154404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defRPr/>
            </a:pPr>
            <a:r>
              <a:rPr lang="de-DE" sz="1000" b="0" strike="noStrike" spc="-1">
                <a:solidFill>
                  <a:schemeClr val="dk1"/>
                </a:solidFill>
                <a:latin typeface="Noto Sans Medium"/>
                <a:ea typeface="Noto Sans Medium"/>
              </a:rPr>
              <a:t>Verbundpartner</a:t>
            </a:r>
            <a:endParaRPr lang="de-DE" sz="1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/>
        </p:blipFill>
        <p:spPr bwMode="auto">
          <a:xfrm>
            <a:off x="629967" y="2565865"/>
            <a:ext cx="2381526" cy="23815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89BB0E9-741B-CC4D-AFA5-291CB8A53274}" type="datetime4">
              <a:rPr lang="de-DE"/>
              <a:t>17. März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SODa</a:t>
            </a:r>
            <a:r>
              <a:rPr lang="de-DE"/>
              <a:t> | </a:t>
            </a:r>
            <a:fld id="{C10856FD-3DB2-634C-8A68-86C9F540F8CD}" type="slidenum">
              <a:rPr lang="de-DE"/>
              <a:t>1</a:t>
            </a:fld>
            <a:endParaRPr lang="de-DE"/>
          </a:p>
        </p:txBody>
      </p:sp>
      <p:sp>
        <p:nvSpPr>
          <p:cNvPr id="7" name="Oval 6"/>
          <p:cNvSpPr/>
          <p:nvPr userDrawn="1"/>
        </p:nvSpPr>
        <p:spPr bwMode="auto">
          <a:xfrm>
            <a:off x="339600" y="802218"/>
            <a:ext cx="498600" cy="498600"/>
          </a:xfrm>
          <a:prstGeom prst="ellipse">
            <a:avLst/>
          </a:prstGeom>
          <a:solidFill>
            <a:srgbClr val="FFA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defRPr/>
            </a:pPr>
            <a:endParaRPr lang="de-DE" sz="1800" b="0" strike="noStrike" spc="-1">
              <a:solidFill>
                <a:schemeClr val="lt1"/>
              </a:solidFill>
              <a:latin typeface="Neue Haas Grotesk Text Pro"/>
            </a:endParaRPr>
          </a:p>
        </p:txBody>
      </p:sp>
      <p:sp>
        <p:nvSpPr>
          <p:cNvPr id="8" name="Rectangle 9"/>
          <p:cNvSpPr/>
          <p:nvPr userDrawn="1"/>
        </p:nvSpPr>
        <p:spPr bwMode="auto">
          <a:xfrm rot="16199998">
            <a:off x="5160" y="1038738"/>
            <a:ext cx="1179360" cy="35640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-9000" rIns="90000" bIns="-9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  <a:defRPr/>
            </a:pPr>
            <a:endParaRPr lang="en-US" sz="1800" b="0" strike="noStrike" spc="-1">
              <a:solidFill>
                <a:srgbClr val="252525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1850" y="149912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F0475BC-6472-614B-8115-2947D5EF9B82}" type="datetime4">
              <a:rPr lang="de-DE"/>
              <a:t>17. März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SODa</a:t>
            </a:r>
            <a:r>
              <a:rPr lang="de-DE"/>
              <a:t> | </a:t>
            </a:r>
            <a:fld id="{C10856FD-3DB2-634C-8A68-86C9F540F8CD}" type="slidenum">
              <a:rPr lang="de-DE"/>
              <a:t>&lt;#&gt;</a:t>
            </a:fld>
            <a:endParaRPr lang="de-DE"/>
          </a:p>
        </p:txBody>
      </p:sp>
      <p:sp>
        <p:nvSpPr>
          <p:cNvPr id="7" name="Oval 6"/>
          <p:cNvSpPr/>
          <p:nvPr userDrawn="1"/>
        </p:nvSpPr>
        <p:spPr bwMode="auto">
          <a:xfrm>
            <a:off x="11361960" y="4210920"/>
            <a:ext cx="498600" cy="498600"/>
          </a:xfrm>
          <a:prstGeom prst="ellipse">
            <a:avLst/>
          </a:prstGeom>
          <a:solidFill>
            <a:srgbClr val="FFA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defRPr/>
            </a:pPr>
            <a:endParaRPr lang="de-DE" sz="1800" b="0" strike="noStrike" spc="-1">
              <a:solidFill>
                <a:schemeClr val="lt1"/>
              </a:solidFill>
              <a:latin typeface="Neue Haas Grotesk Text Pro"/>
            </a:endParaRPr>
          </a:p>
        </p:txBody>
      </p:sp>
      <p:sp>
        <p:nvSpPr>
          <p:cNvPr id="8" name="Rectangle 9"/>
          <p:cNvSpPr/>
          <p:nvPr userDrawn="1"/>
        </p:nvSpPr>
        <p:spPr bwMode="auto">
          <a:xfrm flipV="1">
            <a:off x="577080" y="4452840"/>
            <a:ext cx="11037240" cy="3564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-9000" rIns="90000" bIns="-9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  <a:defRPr/>
            </a:pPr>
            <a:endParaRPr lang="en-US" sz="1800" b="0" strike="noStrike" spc="-1">
              <a:solidFill>
                <a:srgbClr val="252525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89C956-8792-CD43-91E4-13737E32D3F3}" type="datetime4">
              <a:rPr lang="de-DE"/>
              <a:t>17. März 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SODa</a:t>
            </a:r>
            <a:r>
              <a:rPr lang="de-DE"/>
              <a:t> | </a:t>
            </a:r>
            <a:fld id="{C10856FD-3DB2-634C-8A68-86C9F540F8CD}" type="slidenum">
              <a:rPr lang="de-DE"/>
              <a:t>&lt;#&gt;</a:t>
            </a:fld>
            <a:endParaRPr lang="de-DE"/>
          </a:p>
        </p:txBody>
      </p:sp>
      <p:sp>
        <p:nvSpPr>
          <p:cNvPr id="8" name="Oval 7"/>
          <p:cNvSpPr/>
          <p:nvPr userDrawn="1"/>
        </p:nvSpPr>
        <p:spPr bwMode="auto">
          <a:xfrm>
            <a:off x="339600" y="802218"/>
            <a:ext cx="498600" cy="498600"/>
          </a:xfrm>
          <a:prstGeom prst="ellipse">
            <a:avLst/>
          </a:prstGeom>
          <a:solidFill>
            <a:srgbClr val="FFA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defRPr/>
            </a:pPr>
            <a:endParaRPr lang="de-DE" sz="1800" b="0" strike="noStrike" spc="-1">
              <a:solidFill>
                <a:schemeClr val="lt1"/>
              </a:solidFill>
              <a:latin typeface="Neue Haas Grotesk Text Pro"/>
            </a:endParaRPr>
          </a:p>
        </p:txBody>
      </p:sp>
      <p:sp>
        <p:nvSpPr>
          <p:cNvPr id="9" name="Rectangle 9"/>
          <p:cNvSpPr/>
          <p:nvPr userDrawn="1"/>
        </p:nvSpPr>
        <p:spPr bwMode="auto">
          <a:xfrm rot="16199998">
            <a:off x="5160" y="1038738"/>
            <a:ext cx="1179360" cy="35640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-9000" rIns="90000" bIns="-9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  <a:defRPr/>
            </a:pPr>
            <a:endParaRPr lang="en-US" sz="1800" b="0" strike="noStrike" spc="-1">
              <a:solidFill>
                <a:srgbClr val="252525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2A38039-6640-DB47-AB4C-8E937D7B2749}" type="datetime4">
              <a:rPr lang="de-DE"/>
              <a:t>17. März 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SODa</a:t>
            </a:r>
            <a:r>
              <a:rPr lang="de-DE"/>
              <a:t> | </a:t>
            </a:r>
            <a:fld id="{C10856FD-3DB2-634C-8A68-86C9F540F8CD}" type="slidenum">
              <a:rPr lang="de-DE"/>
              <a:t>&lt;#&gt;</a:t>
            </a:fld>
            <a:endParaRPr lang="de-DE"/>
          </a:p>
        </p:txBody>
      </p:sp>
      <p:sp>
        <p:nvSpPr>
          <p:cNvPr id="10" name="Oval 9"/>
          <p:cNvSpPr/>
          <p:nvPr userDrawn="1"/>
        </p:nvSpPr>
        <p:spPr bwMode="auto">
          <a:xfrm>
            <a:off x="339600" y="802218"/>
            <a:ext cx="498600" cy="498600"/>
          </a:xfrm>
          <a:prstGeom prst="ellipse">
            <a:avLst/>
          </a:prstGeom>
          <a:solidFill>
            <a:srgbClr val="FFA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defRPr/>
            </a:pPr>
            <a:endParaRPr lang="de-DE" sz="1800" b="0" strike="noStrike" spc="-1">
              <a:solidFill>
                <a:schemeClr val="lt1"/>
              </a:solidFill>
              <a:latin typeface="Neue Haas Grotesk Text Pro"/>
            </a:endParaRPr>
          </a:p>
        </p:txBody>
      </p:sp>
      <p:sp>
        <p:nvSpPr>
          <p:cNvPr id="11" name="Rectangle 9"/>
          <p:cNvSpPr/>
          <p:nvPr userDrawn="1"/>
        </p:nvSpPr>
        <p:spPr bwMode="auto">
          <a:xfrm rot="16199998">
            <a:off x="5160" y="1038738"/>
            <a:ext cx="1179360" cy="35640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-9000" rIns="90000" bIns="-9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  <a:defRPr/>
            </a:pPr>
            <a:endParaRPr lang="en-US" sz="1800" b="0" strike="noStrike" spc="-1">
              <a:solidFill>
                <a:srgbClr val="252525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>
            <a:lvl1pPr>
              <a:defRPr sz="44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DFC1B5E-6A74-B24A-A654-69B8F76DB16B}" type="datetime4">
              <a:rPr lang="de-DE"/>
              <a:t>17. März 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SODa</a:t>
            </a:r>
            <a:r>
              <a:rPr lang="de-DE"/>
              <a:t> | </a:t>
            </a:r>
            <a:fld id="{C10856FD-3DB2-634C-8A68-86C9F540F8CD}" type="slidenum">
              <a:rPr lang="de-DE"/>
              <a:t>&lt;#&gt;</a:t>
            </a:fld>
            <a:endParaRPr lang="de-DE"/>
          </a:p>
        </p:txBody>
      </p:sp>
      <p:sp>
        <p:nvSpPr>
          <p:cNvPr id="6" name="Oval 5"/>
          <p:cNvSpPr/>
          <p:nvPr userDrawn="1"/>
        </p:nvSpPr>
        <p:spPr bwMode="auto">
          <a:xfrm>
            <a:off x="339600" y="802218"/>
            <a:ext cx="498600" cy="498600"/>
          </a:xfrm>
          <a:prstGeom prst="ellipse">
            <a:avLst/>
          </a:prstGeom>
          <a:solidFill>
            <a:srgbClr val="FFA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defRPr/>
            </a:pPr>
            <a:endParaRPr lang="de-DE" sz="1800" b="0" strike="noStrike" spc="-1">
              <a:solidFill>
                <a:schemeClr val="lt1"/>
              </a:solidFill>
              <a:latin typeface="Neue Haas Grotesk Text Pro"/>
            </a:endParaRPr>
          </a:p>
        </p:txBody>
      </p:sp>
      <p:sp>
        <p:nvSpPr>
          <p:cNvPr id="7" name="Rectangle 9"/>
          <p:cNvSpPr/>
          <p:nvPr userDrawn="1"/>
        </p:nvSpPr>
        <p:spPr bwMode="auto">
          <a:xfrm rot="16199998">
            <a:off x="5160" y="1038738"/>
            <a:ext cx="1179360" cy="35640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-9000" rIns="90000" bIns="-9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  <a:defRPr/>
            </a:pPr>
            <a:endParaRPr lang="en-US" sz="1800" b="0" strike="noStrike" spc="-1">
              <a:solidFill>
                <a:srgbClr val="252525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5E0F968-CCA6-B940-9186-D1032CB61F33}" type="datetime4">
              <a:rPr lang="de-DE"/>
              <a:t>17. März 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SODa</a:t>
            </a:r>
            <a:r>
              <a:rPr lang="de-DE"/>
              <a:t> | </a:t>
            </a:r>
            <a:fld id="{C10856FD-3DB2-634C-8A68-86C9F540F8CD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4352544" y="1808161"/>
            <a:ext cx="7002844" cy="405288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1808162"/>
            <a:ext cx="3390835" cy="40608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AA5D1F4-B72B-7046-8444-9EDFBC1668FB}" type="datetime4">
              <a:rPr lang="de-DE"/>
              <a:t>17. März 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SODa</a:t>
            </a:r>
            <a:r>
              <a:rPr lang="de-DE"/>
              <a:t> | </a:t>
            </a:r>
            <a:fld id="{C10856FD-3DB2-634C-8A68-86C9F540F8CD}" type="slidenum">
              <a:rPr lang="de-DE"/>
              <a:t>13</a:t>
            </a:fld>
            <a:endParaRPr lang="de-DE"/>
          </a:p>
        </p:txBody>
      </p:sp>
      <p:sp>
        <p:nvSpPr>
          <p:cNvPr id="11" name="Oval 10"/>
          <p:cNvSpPr/>
          <p:nvPr userDrawn="1"/>
        </p:nvSpPr>
        <p:spPr bwMode="auto">
          <a:xfrm>
            <a:off x="339600" y="802218"/>
            <a:ext cx="498600" cy="498600"/>
          </a:xfrm>
          <a:prstGeom prst="ellipse">
            <a:avLst/>
          </a:prstGeom>
          <a:solidFill>
            <a:srgbClr val="FFA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defRPr/>
            </a:pPr>
            <a:endParaRPr lang="de-DE" sz="1800" b="0" strike="noStrike" spc="-1">
              <a:solidFill>
                <a:schemeClr val="lt1"/>
              </a:solidFill>
              <a:latin typeface="Neue Haas Grotesk Text Pro"/>
            </a:endParaRPr>
          </a:p>
        </p:txBody>
      </p:sp>
      <p:sp>
        <p:nvSpPr>
          <p:cNvPr id="12" name="Rectangle 9"/>
          <p:cNvSpPr/>
          <p:nvPr userDrawn="1"/>
        </p:nvSpPr>
        <p:spPr bwMode="auto">
          <a:xfrm rot="16199998">
            <a:off x="5160" y="1038738"/>
            <a:ext cx="1179360" cy="35640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-9000" rIns="90000" bIns="-9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  <a:defRPr/>
            </a:pPr>
            <a:endParaRPr lang="en-US" sz="1800" b="0" strike="noStrike" spc="-1">
              <a:solidFill>
                <a:srgbClr val="252525"/>
              </a:solidFill>
              <a:latin typeface="Calibri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Noto Sans"/>
                <a:ea typeface="Noto Sans"/>
                <a:cs typeface="Noto Sans"/>
              </a:defRPr>
            </a:lvl1pPr>
          </a:lstStyle>
          <a:p>
            <a:pPr>
              <a:defRPr/>
            </a:pPr>
            <a:fld id="{40120912-B9C7-154F-A9A6-5D84F88131A3}" type="datetime4">
              <a:rPr lang="de-DE"/>
              <a:t>17. März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Noto Sans"/>
                <a:ea typeface="Noto Sans"/>
                <a:cs typeface="Noto San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noFill/>
                </a:ln>
                <a:solidFill>
                  <a:schemeClr val="accent1"/>
                </a:solidFill>
                <a:latin typeface="Noto Sans"/>
                <a:ea typeface="Noto Sans"/>
                <a:cs typeface="Noto Sans"/>
              </a:defRPr>
            </a:lvl1pPr>
          </a:lstStyle>
          <a:p>
            <a:pPr>
              <a:defRPr/>
            </a:pPr>
            <a:r>
              <a:rPr lang="de-DE"/>
              <a:t>SODa</a:t>
            </a:r>
            <a:r>
              <a:rPr lang="de-DE"/>
              <a:t> | </a:t>
            </a:r>
            <a:fld id="{C10856FD-3DB2-634C-8A68-86C9F540F8CD}" type="slidenum">
              <a:rPr lang="de-DE"/>
              <a:t>13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1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Noto Sans"/>
          <a:ea typeface="Noto Sans"/>
          <a:cs typeface="Noto San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Noto Sans"/>
          <a:ea typeface="Noto Sans"/>
          <a:cs typeface="Noto San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Noto Sans"/>
          <a:ea typeface="Noto Sans"/>
          <a:cs typeface="Noto San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Noto Sans"/>
          <a:ea typeface="Noto Sans"/>
          <a:cs typeface="Noto San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Noto Sans"/>
          <a:ea typeface="Noto Sans"/>
          <a:cs typeface="Noto San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Noto Sans"/>
          <a:ea typeface="Noto Sans"/>
          <a:cs typeface="Noto San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Relationship Id="rId4" Type="http://schemas.openxmlformats.org/officeDocument/2006/relationships/image" Target="../media/media6.sv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mailto:erika.musterfrau@muster-mail.de" TargetMode="External"/><Relationship Id="rId4" Type="http://schemas.openxmlformats.org/officeDocument/2006/relationships/hyperlink" Target="http://www.sammlungen.io/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dk-data.online.uni-marburg.de/w/index.php/MIDAS" TargetMode="Externa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dk-data.online.uni-marburg.de/w/index.php/MIDAS" TargetMode="Externa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Unsichere Informationen in ungewissen Zeiten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2400" b="0" strike="noStrike" spc="-1">
                <a:latin typeface="Noto Sans"/>
                <a:ea typeface="Noto Sans"/>
              </a:rPr>
              <a:t>Komplexe Datenmodellierung von Unvollständigkeit, Ungenauigkeit, </a:t>
            </a:r>
            <a:r>
              <a:rPr lang="de-DE" sz="2400" b="0" i="0" u="none" strike="noStrike" cap="none" spc="-1">
                <a:solidFill>
                  <a:schemeClr val="tx1"/>
                </a:solidFill>
                <a:latin typeface="Noto Sans"/>
                <a:ea typeface="Noto Sans"/>
                <a:cs typeface="Noto Sans"/>
              </a:rPr>
              <a:t>Mehrdeutigkeit</a:t>
            </a:r>
            <a:r>
              <a:rPr lang="de-DE" sz="2400" b="0" strike="noStrike" spc="-1">
                <a:latin typeface="Noto Sans"/>
                <a:ea typeface="Noto Sans"/>
              </a:rPr>
              <a:t>, Unsicherheit, Inkonsistenz und </a:t>
            </a:r>
            <a:r>
              <a:rPr lang="de-DE" sz="2400" b="0" i="0" u="none" strike="noStrike" cap="none" spc="-1">
                <a:solidFill>
                  <a:schemeClr val="tx1"/>
                </a:solidFill>
                <a:latin typeface="Noto Sans"/>
                <a:ea typeface="Noto Sans"/>
                <a:cs typeface="Noto Sans"/>
              </a:rPr>
              <a:t>Lücken</a:t>
            </a:r>
            <a:endParaRPr lang="de-DE" sz="2400" b="0" strike="noStrike" spc="-1">
              <a:latin typeface="Calibri"/>
            </a:endParaRPr>
          </a:p>
        </p:txBody>
      </p:sp>
      <p:pic>
        <p:nvPicPr>
          <p:cNvPr id="1534227921" name="Bild 1534227921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 bwMode="auto">
          <a:xfrm rot="0" flipH="0" flipV="0">
            <a:off x="10242000" y="108000"/>
            <a:ext cx="1839600" cy="1087200"/>
          </a:xfrm>
          <a:prstGeom prst="rect">
            <a:avLst/>
          </a:prstGeom>
        </p:spPr>
      </p:pic>
      <p:sp>
        <p:nvSpPr>
          <p:cNvPr id="1522328493" name="Untertitel 2"/>
          <p:cNvSpPr>
            <a:spLocks noGrp="1"/>
          </p:cNvSpPr>
          <p:nvPr/>
        </p:nvSpPr>
        <p:spPr bwMode="auto">
          <a:xfrm flipH="0" flipV="0">
            <a:off x="0" y="6464981"/>
            <a:ext cx="3846332" cy="39301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>
              <a:lnSpc>
                <a:spcPct val="90000"/>
              </a:lnSpc>
              <a:spcBef>
                <a:spcPts val="999"/>
              </a:spcBef>
              <a:buFont typeface="Arial"/>
              <a:buNone/>
              <a:defRPr sz="24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1pPr>
            <a:lvl2pPr marL="4572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20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2pPr>
            <a:lvl3pPr marL="9144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8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3pPr>
            <a:lvl4pPr marL="13716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400" b="0" strike="noStrike" spc="0">
                <a:latin typeface="Noto Sans"/>
                <a:ea typeface="Noto Sans"/>
              </a:rPr>
              <a:t>Robert Nasarek</a:t>
            </a:r>
            <a:endParaRPr lang="de-DE" sz="2400" b="0" strike="noStrike" spc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4828328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BB86915-3A9A-E441-675A-B293CAC7F0E1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740052639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Ungenauigkeit</a:t>
            </a:r>
            <a:endParaRPr>
              <a:latin typeface="Noto Sans"/>
              <a:cs typeface="Noto Sans"/>
            </a:endParaRPr>
          </a:p>
        </p:txBody>
      </p:sp>
      <p:sp>
        <p:nvSpPr>
          <p:cNvPr id="1757657362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BAA54893-8B03-EAF7-3935-A299D59DB319}" type="slidenum">
              <a:rPr lang="de-DE">
                <a:latin typeface="Noto Sans"/>
                <a:ea typeface="Noto Sans"/>
                <a:cs typeface="Noto Sans"/>
              </a:rPr>
              <a:t>10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2086541905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Ada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Lagavulin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Programmierin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25.07.1993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7072762" name=""/>
          <p:cNvSpPr txBox="1"/>
          <p:nvPr/>
        </p:nvSpPr>
        <p:spPr bwMode="auto">
          <a:xfrm flipH="0" flipV="0">
            <a:off x="4037346" y="5453092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sp>
        <p:nvSpPr>
          <p:cNvPr id="1638341778" name=""/>
          <p:cNvSpPr/>
          <p:nvPr/>
        </p:nvSpPr>
        <p:spPr bwMode="auto">
          <a:xfrm rot="0" flipH="0" flipV="0">
            <a:off x="6310800" y="1882800"/>
            <a:ext cx="414000" cy="248399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graphicFrame>
        <p:nvGraphicFramePr>
          <p:cNvPr id="943528698" name=""/>
          <p:cNvGraphicFramePr>
            <a:graphicFrameLocks xmlns:a="http://schemas.openxmlformats.org/drawingml/2006/main"/>
          </p:cNvGraphicFramePr>
          <p:nvPr/>
        </p:nvGraphicFramePr>
        <p:xfrm>
          <a:off x="684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Wert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25.07.1993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Beginn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Noto Sans"/>
                        <a:cs typeface="Noto San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Ende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25.7.1993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48209639" name=""/>
          <p:cNvGraphicFramePr>
            <a:graphicFrameLocks xmlns:a="http://schemas.openxmlformats.org/drawingml/2006/main"/>
          </p:cNvGraphicFramePr>
          <p:nvPr/>
        </p:nvGraphicFramePr>
        <p:xfrm>
          <a:off x="6840000" y="2518809"/>
          <a:ext cx="5140800" cy="1857794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Datum (Ende)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Jahr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1993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Monat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7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Tag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25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6205157" name=""/>
          <p:cNvSpPr txBox="1"/>
          <p:nvPr/>
        </p:nvSpPr>
        <p:spPr bwMode="auto">
          <a:xfrm rot="0" flipH="0" flipV="0">
            <a:off x="1907415" y="4687552"/>
            <a:ext cx="8377168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Werte parametrisieren; Grenzen und Intervalle festlegen.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943510956" name=""/>
          <p:cNvSpPr txBox="1"/>
          <p:nvPr/>
        </p:nvSpPr>
        <p:spPr bwMode="auto">
          <a:xfrm rot="0" flipH="0" flipV="0">
            <a:off x="2504279" y="5407552"/>
            <a:ext cx="7183439" cy="8233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2400">
                <a:latin typeface="Noto Sans"/>
                <a:ea typeface="Noto Sans"/>
                <a:cs typeface="Noto Sans"/>
              </a:rPr>
              <a:t>Identische </a:t>
            </a:r>
            <a:r>
              <a:rPr sz="2400">
                <a:latin typeface="Noto Sans"/>
                <a:ea typeface="Noto Sans"/>
                <a:cs typeface="Noto Sans"/>
              </a:rPr>
              <a:t>Granulari</a:t>
            </a:r>
            <a:r>
              <a:rPr sz="2400">
                <a:latin typeface="Noto Sans"/>
                <a:ea typeface="Noto Sans"/>
                <a:cs typeface="Noto Sans"/>
              </a:rPr>
              <a:t>t</a:t>
            </a:r>
            <a:r>
              <a:rPr sz="2400">
                <a:latin typeface="Noto Sans"/>
                <a:ea typeface="Noto Sans"/>
                <a:cs typeface="Noto Sans"/>
              </a:rPr>
              <a:t>äts</a:t>
            </a:r>
            <a:r>
              <a:rPr sz="2400">
                <a:latin typeface="Noto Sans"/>
                <a:ea typeface="Noto Sans"/>
                <a:cs typeface="Noto Sans"/>
              </a:rPr>
              <a:t>e</a:t>
            </a:r>
            <a:r>
              <a:rPr sz="2400">
                <a:latin typeface="Noto Sans"/>
                <a:ea typeface="Noto Sans"/>
                <a:cs typeface="Noto Sans"/>
              </a:rPr>
              <a:t>benen </a:t>
            </a:r>
            <a:r>
              <a:rPr sz="2400">
                <a:latin typeface="Noto Sans"/>
                <a:ea typeface="Noto Sans"/>
                <a:cs typeface="Noto Sans"/>
              </a:rPr>
              <a:t>aggregieren</a:t>
            </a:r>
            <a:r>
              <a:rPr sz="2400">
                <a:latin typeface="Noto Sans"/>
                <a:cs typeface="Noto Sans"/>
              </a:rPr>
              <a:t> und später prozessieren.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5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435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20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4820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34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34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20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620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35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1943510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088129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27B9E30-DF21-8814-1EE8-58108ACD6029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152438042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Mehrdeutigkeit</a:t>
            </a:r>
            <a:endParaRPr>
              <a:latin typeface="Noto Sans"/>
              <a:cs typeface="Noto Sans"/>
            </a:endParaRPr>
          </a:p>
        </p:txBody>
      </p:sp>
      <p:sp>
        <p:nvSpPr>
          <p:cNvPr id="63729641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59392442-7C92-7F01-AA32-0F4F7F4FFD3F}" type="slidenum">
              <a:rPr lang="de-DE">
                <a:latin typeface="Noto Sans"/>
                <a:ea typeface="Noto Sans"/>
                <a:cs typeface="Noto Sans"/>
              </a:rPr>
              <a:t>11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625965329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92178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44169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0075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Ephos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Tomatin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0075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Physiker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550102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4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01. </a:t>
                      </a:r>
                      <a:r>
                        <a:rPr sz="1400" b="1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Noto Sans"/>
                          <a:ea typeface="Noto Sans"/>
                          <a:cs typeface="Noto Sans"/>
                        </a:rPr>
                        <a:t>oder </a:t>
                      </a:r>
                      <a:r>
                        <a:rPr sz="14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07.03.1749</a:t>
                      </a:r>
                      <a:endParaRPr sz="1400" b="1">
                        <a:solidFill>
                          <a:schemeClr val="bg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6786620" name=""/>
          <p:cNvSpPr txBox="1"/>
          <p:nvPr/>
        </p:nvSpPr>
        <p:spPr bwMode="auto">
          <a:xfrm flipH="0" flipV="0">
            <a:off x="4037346" y="5453092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graphicFrame>
        <p:nvGraphicFramePr>
          <p:cNvPr id="1559371427" name=""/>
          <p:cNvGraphicFramePr>
            <a:graphicFrameLocks xmlns:a="http://schemas.openxmlformats.org/drawingml/2006/main"/>
          </p:cNvGraphicFramePr>
          <p:nvPr/>
        </p:nvGraphicFramePr>
        <p:xfrm>
          <a:off x="6840000" y="360000"/>
          <a:ext cx="5140797" cy="2321082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Wert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de-DE" sz="1800" b="0" i="0" u="none" strike="noStrike" cap="none" spc="0">
                          <a:solidFill>
                            <a:srgbClr val="262626"/>
                          </a:solidFill>
                          <a:latin typeface="Calibri"/>
                          <a:ea typeface="Arial"/>
                          <a:cs typeface="Arial"/>
                        </a:defRPr>
                      </a:pPr>
                      <a:r>
                        <a:rPr lang="de-DE" sz="1400" b="1" i="0" u="none" strike="noStrike" cap="none" spc="0">
                          <a:solidFill>
                            <a:srgbClr val="262626"/>
                          </a:solidFill>
                          <a:latin typeface="Noto Sans"/>
                          <a:ea typeface="Noto Sans"/>
                          <a:cs typeface="Noto Sans"/>
                        </a:rPr>
                        <a:t>01. oder 07.03.1749</a:t>
                      </a:r>
                      <a:endParaRPr sz="1400" b="1">
                        <a:solidFill>
                          <a:schemeClr val="bg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Beginn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sz="14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Ende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de-DE" sz="1800" b="0" i="0" u="none" strike="noStrike" cap="none" spc="0">
                          <a:solidFill>
                            <a:srgbClr val="262626"/>
                          </a:solidFill>
                          <a:latin typeface="Calibri"/>
                          <a:ea typeface="Arial"/>
                          <a:cs typeface="Arial"/>
                        </a:defRPr>
                      </a:pPr>
                      <a:r>
                        <a:rPr lang="de-DE" sz="1400" b="1" i="0" u="none" strike="noStrike" cap="none" spc="0">
                          <a:solidFill>
                            <a:srgbClr val="262626"/>
                          </a:solidFill>
                          <a:latin typeface="Noto Sans"/>
                          <a:ea typeface="Noto Sans"/>
                          <a:cs typeface="Noto Sans"/>
                        </a:rPr>
                        <a:t>1.3.1749,</a:t>
                      </a:r>
                      <a:endParaRPr sz="1400" b="1" i="0" u="none" strike="noStrike" cap="none" spc="0">
                        <a:solidFill>
                          <a:srgbClr val="262626"/>
                        </a:solidFill>
                        <a:latin typeface="Noto Sans"/>
                        <a:ea typeface="Noto Sans"/>
                        <a:cs typeface="Noto Sans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de-DE" sz="1800" b="0" i="0" u="none" strike="noStrike" cap="none" spc="0">
                          <a:solidFill>
                            <a:srgbClr val="262626"/>
                          </a:solidFill>
                          <a:latin typeface="Calibri"/>
                          <a:ea typeface="Arial"/>
                          <a:cs typeface="Arial"/>
                        </a:defRPr>
                      </a:pPr>
                      <a:r>
                        <a:rPr lang="de-DE" sz="1400" b="1" i="0" u="none" strike="noStrike" cap="none" spc="0">
                          <a:solidFill>
                            <a:srgbClr val="262626"/>
                          </a:solidFill>
                          <a:latin typeface="Noto Sans"/>
                          <a:ea typeface="Noto Sans"/>
                          <a:cs typeface="Noto Sans"/>
                        </a:rPr>
                        <a:t>7.03.1749</a:t>
                      </a:r>
                      <a:endParaRPr sz="14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86795080" name=""/>
          <p:cNvGraphicFramePr>
            <a:graphicFrameLocks xmlns:a="http://schemas.openxmlformats.org/drawingml/2006/main"/>
          </p:cNvGraphicFramePr>
          <p:nvPr/>
        </p:nvGraphicFramePr>
        <p:xfrm>
          <a:off x="1080000" y="2963308"/>
          <a:ext cx="5140800" cy="1857794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Datum (Ende)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Jahr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1749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Monat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3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Tag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1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29838020" name=""/>
          <p:cNvGraphicFramePr>
            <a:graphicFrameLocks xmlns:a="http://schemas.openxmlformats.org/drawingml/2006/main"/>
          </p:cNvGraphicFramePr>
          <p:nvPr/>
        </p:nvGraphicFramePr>
        <p:xfrm>
          <a:off x="6840000" y="2963308"/>
          <a:ext cx="5140800" cy="1857794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Datum (Ende)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Jahr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1749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Monat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3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Tag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7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32612424" name=""/>
          <p:cNvSpPr txBox="1"/>
          <p:nvPr/>
        </p:nvSpPr>
        <p:spPr bwMode="auto">
          <a:xfrm rot="0" flipH="0" flipV="0">
            <a:off x="2886267" y="5407372"/>
            <a:ext cx="6419463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Unterscheiden zwischen inklusivem ODER...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37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5937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83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29838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79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86795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61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732612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9076209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9453" y="6356349"/>
            <a:ext cx="2743200" cy="365124"/>
          </a:xfrm>
        </p:spPr>
        <p:txBody>
          <a:bodyPr/>
          <a:lstStyle/>
          <a:p>
            <a:pPr>
              <a:defRPr/>
            </a:pPr>
            <a:fld id="{DD515546-150E-57EE-E713-9C5E5D1DFD5E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524852131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4039853" y="6356349"/>
            <a:ext cx="4114800" cy="365124"/>
          </a:xfrm>
        </p:spPr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Unsicherheit</a:t>
            </a:r>
            <a:endParaRPr>
              <a:latin typeface="Noto Sans"/>
              <a:cs typeface="Noto Sans"/>
            </a:endParaRPr>
          </a:p>
        </p:txBody>
      </p:sp>
      <p:sp>
        <p:nvSpPr>
          <p:cNvPr id="1692725282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8611853" y="6356349"/>
            <a:ext cx="2743200" cy="365124"/>
          </a:xfrm>
        </p:spPr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9DE88A54-A4FB-521F-963E-49C231BADB5F}" type="slidenum">
              <a:rPr lang="de-DE">
                <a:latin typeface="Noto Sans"/>
                <a:ea typeface="Noto Sans"/>
                <a:cs typeface="Noto Sans"/>
              </a:rPr>
              <a:t>12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533081705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0797" cy="2012224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98607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44893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6470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Ephos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Tomatin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6470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Physiker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559120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4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01. </a:t>
                      </a:r>
                      <a:r>
                        <a:rPr sz="1400" b="1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Noto Sans"/>
                          <a:ea typeface="Noto Sans"/>
                          <a:cs typeface="Noto Sans"/>
                        </a:rPr>
                        <a:t>oder </a:t>
                      </a:r>
                      <a:r>
                        <a:rPr sz="14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07.03.1749</a:t>
                      </a:r>
                      <a:endParaRPr sz="1400" b="1">
                        <a:solidFill>
                          <a:schemeClr val="bg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25346980" name=""/>
          <p:cNvGraphicFramePr>
            <a:graphicFrameLocks xmlns:a="http://schemas.openxmlformats.org/drawingml/2006/main"/>
          </p:cNvGraphicFramePr>
          <p:nvPr/>
        </p:nvGraphicFramePr>
        <p:xfrm>
          <a:off x="1081253" y="2756933"/>
          <a:ext cx="5140800" cy="2012224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Datumszuweisung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400" b="1">
                          <a:latin typeface="Noto Sans"/>
                          <a:ea typeface="Noto Sans"/>
                          <a:cs typeface="Noto Sans"/>
                        </a:rPr>
                        <a:t>Gesicherte Angabe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1600" b="1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nein</a:t>
                      </a:r>
                      <a:endParaRPr sz="1600" b="1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Status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1600" b="1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akzeptiert</a:t>
                      </a:r>
                      <a:endParaRPr sz="1600" b="1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rgbClr val="262626"/>
                          </a:solidFill>
                          <a:latin typeface="Noto Sans"/>
                          <a:ea typeface="Noto Sans"/>
                          <a:cs typeface="Noto Sans"/>
                        </a:rPr>
                        <a:t>1.3.1749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05379213" name=""/>
          <p:cNvSpPr txBox="1"/>
          <p:nvPr/>
        </p:nvSpPr>
        <p:spPr bwMode="auto">
          <a:xfrm flipH="0" flipV="0">
            <a:off x="4038599" y="5453092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graphicFrame>
        <p:nvGraphicFramePr>
          <p:cNvPr id="2100063509" name=""/>
          <p:cNvGraphicFramePr>
            <a:graphicFrameLocks xmlns:a="http://schemas.openxmlformats.org/drawingml/2006/main"/>
          </p:cNvGraphicFramePr>
          <p:nvPr/>
        </p:nvGraphicFramePr>
        <p:xfrm>
          <a:off x="6841253" y="360000"/>
          <a:ext cx="5140797" cy="2443002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Wert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de-DE" sz="1800" b="0" i="0" u="none" strike="noStrike" cap="none" spc="0">
                          <a:solidFill>
                            <a:srgbClr val="262626"/>
                          </a:solidFill>
                          <a:latin typeface="Calibri"/>
                          <a:ea typeface="Arial"/>
                          <a:cs typeface="Arial"/>
                        </a:defRPr>
                      </a:pPr>
                      <a:r>
                        <a:rPr lang="de-DE" sz="1400" b="1" i="0" u="none" strike="noStrike" cap="none" spc="0">
                          <a:solidFill>
                            <a:srgbClr val="262626"/>
                          </a:solidFill>
                          <a:latin typeface="Noto Sans"/>
                          <a:ea typeface="Noto Sans"/>
                          <a:cs typeface="Noto Sans"/>
                        </a:rPr>
                        <a:t>01. oder 07.03.1749</a:t>
                      </a:r>
                      <a:endParaRPr sz="1400" b="1">
                        <a:solidFill>
                          <a:schemeClr val="bg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Beginn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200" b="1" strike="sngStrike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r>
                        <a:rPr sz="1200" b="1">
                          <a:latin typeface="Noto Sans"/>
                          <a:ea typeface="Noto Sans"/>
                          <a:cs typeface="Noto Sans"/>
                        </a:rPr>
                        <a:t> </a:t>
                      </a:r>
                      <a:r>
                        <a:rPr sz="1200" b="1">
                          <a:latin typeface="Noto Sans"/>
                          <a:ea typeface="Noto Sans"/>
                          <a:cs typeface="Noto Sans"/>
                        </a:rPr>
                        <a:t>Datumszuweisung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sz="14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Ende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200" b="1" u="none" strike="sngStrike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r>
                        <a:rPr sz="1200" b="1">
                          <a:latin typeface="Noto Sans"/>
                          <a:ea typeface="Noto Sans"/>
                          <a:cs typeface="Noto Sans"/>
                        </a:rPr>
                        <a:t> </a:t>
                      </a:r>
                      <a:r>
                        <a:rPr sz="1200" b="1">
                          <a:latin typeface="Noto Sans"/>
                          <a:ea typeface="Noto Sans"/>
                          <a:cs typeface="Noto Sans"/>
                        </a:rPr>
                        <a:t>Datumszuweisung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 lang="de-DE" sz="1800" b="0" i="0" u="none" strike="noStrike" cap="none" spc="0">
                          <a:solidFill>
                            <a:srgbClr val="262626"/>
                          </a:solidFill>
                          <a:latin typeface="Calibri"/>
                          <a:ea typeface="Arial"/>
                          <a:cs typeface="Arial"/>
                        </a:defRPr>
                      </a:pPr>
                      <a:r>
                        <a:rPr lang="de-DE" sz="1200" b="1" i="0" u="none" strike="noStrike" cap="none" spc="0">
                          <a:solidFill>
                            <a:srgbClr val="262626"/>
                          </a:solidFill>
                          <a:latin typeface="Noto Sans"/>
                          <a:ea typeface="Noto Sans"/>
                          <a:cs typeface="Noto Sans"/>
                        </a:rPr>
                        <a:t>1.3.1749,7.03.1749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48862969" name=""/>
          <p:cNvGraphicFramePr>
            <a:graphicFrameLocks xmlns:a="http://schemas.openxmlformats.org/drawingml/2006/main"/>
          </p:cNvGraphicFramePr>
          <p:nvPr/>
        </p:nvGraphicFramePr>
        <p:xfrm>
          <a:off x="6841253" y="2756933"/>
          <a:ext cx="5140800" cy="2024924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93768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44348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1657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Jahr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1749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1657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Monat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3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1657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Tag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1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43146927" name=""/>
          <p:cNvSpPr txBox="1"/>
          <p:nvPr/>
        </p:nvSpPr>
        <p:spPr bwMode="auto">
          <a:xfrm rot="0" flipH="0" flipV="0">
            <a:off x="4270049" y="5407372"/>
            <a:ext cx="3651900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...und </a:t>
            </a:r>
            <a:r>
              <a:rPr sz="2400">
                <a:latin typeface="Noto Sans"/>
                <a:ea typeface="Noto Sans"/>
                <a:cs typeface="Noto Sans"/>
              </a:rPr>
              <a:t>exklusivem </a:t>
            </a:r>
            <a:r>
              <a:rPr sz="2400">
                <a:latin typeface="Noto Sans"/>
                <a:ea typeface="Noto Sans"/>
                <a:cs typeface="Noto Sans"/>
              </a:rPr>
              <a:t>ODER</a:t>
            </a:r>
            <a:r>
              <a:rPr sz="2400">
                <a:latin typeface="Noto Sans"/>
                <a:ea typeface="Noto Sans"/>
                <a:cs typeface="Noto Sans"/>
              </a:rPr>
              <a:t>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0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000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86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8862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4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534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4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1243146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9464718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C36B710-EC3A-8081-E46D-B945366D7107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1304318028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Inkonsistenz</a:t>
            </a:r>
            <a:endParaRPr>
              <a:latin typeface="Noto Sans"/>
              <a:cs typeface="Noto Sans"/>
            </a:endParaRPr>
          </a:p>
        </p:txBody>
      </p:sp>
      <p:sp>
        <p:nvSpPr>
          <p:cNvPr id="195609005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1E018712-BF9F-17CD-9BD9-8520D676BC01}" type="slidenum">
              <a:rPr lang="de-DE">
                <a:latin typeface="Noto Sans"/>
                <a:ea typeface="Noto Sans"/>
                <a:cs typeface="Noto Sans"/>
              </a:rPr>
              <a:t>13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727004327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2340000"/>
                <a:gridCol w="3330000"/>
                <a:gridCol w="5218098"/>
              </a:tblGrid>
              <a:tr h="37270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Sora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Talisker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CEO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sng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 </a:t>
                      </a: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Zeitspannenzuweisung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4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01.04.1</a:t>
                      </a:r>
                      <a:r>
                        <a:rPr sz="14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8</a:t>
                      </a:r>
                      <a:r>
                        <a:rPr sz="14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99 (nach Teve </a:t>
                      </a:r>
                      <a:r>
                        <a:rPr lang="de-DE" sz="1400" b="1" i="0" u="none" strike="noStrike" cap="none" spc="0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Ardbeg), 07.04.</a:t>
                      </a:r>
                      <a:r>
                        <a:rPr sz="1400" b="1" i="0" u="none" strike="noStrike" cap="none" spc="0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1900</a:t>
                      </a:r>
                      <a:r>
                        <a:rPr lang="de-DE" sz="1400" b="1" i="0" u="none" strike="noStrike" cap="none" spc="0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 </a:t>
                      </a:r>
                      <a:r>
                        <a:rPr lang="de-DE" sz="1400" b="1" i="0" u="none" strike="noStrike" cap="none" spc="0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(nach Liz </a:t>
                      </a:r>
                      <a:r>
                        <a:rPr lang="de-DE" sz="1400" b="1" i="0" u="none" strike="noStrike" cap="none" spc="0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Aberfeldy</a:t>
                      </a:r>
                      <a:r>
                        <a:rPr lang="de-DE" sz="1400" b="1" i="0" u="none" strike="noStrike" cap="none" spc="0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)</a:t>
                      </a:r>
                      <a:endParaRPr sz="1400" b="1">
                        <a:solidFill>
                          <a:schemeClr val="bg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02856620" name=""/>
          <p:cNvGraphicFramePr>
            <a:graphicFrameLocks xmlns:a="http://schemas.openxmlformats.org/drawingml/2006/main"/>
          </p:cNvGraphicFramePr>
          <p:nvPr/>
        </p:nvGraphicFramePr>
        <p:xfrm>
          <a:off x="1080000" y="2518809"/>
          <a:ext cx="5140800" cy="1857797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Zeitspannenzuweisung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Quelle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Quelle</a:t>
                      </a:r>
                      <a:endParaRPr sz="1600" b="1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Teve Ardberg</a:t>
                      </a:r>
                      <a:endParaRPr sz="1600" b="1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400">
                          <a:latin typeface="Noto Sans"/>
                          <a:ea typeface="Noto Sans"/>
                          <a:cs typeface="Noto Sans"/>
                        </a:rPr>
                        <a:t>Gesicherte Angabe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16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sicher</a:t>
                      </a:r>
                      <a:endParaRPr sz="16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Status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akzeptiert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01.04.1</a:t>
                      </a: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8</a:t>
                      </a: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99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52677596" name=""/>
          <p:cNvSpPr txBox="1"/>
          <p:nvPr/>
        </p:nvSpPr>
        <p:spPr bwMode="auto">
          <a:xfrm flipH="0" flipV="0">
            <a:off x="4037346" y="5453092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graphicFrame>
        <p:nvGraphicFramePr>
          <p:cNvPr id="474556426" name=""/>
          <p:cNvGraphicFramePr>
            <a:graphicFrameLocks xmlns:a="http://schemas.openxmlformats.org/drawingml/2006/main"/>
          </p:cNvGraphicFramePr>
          <p:nvPr/>
        </p:nvGraphicFramePr>
        <p:xfrm>
          <a:off x="6840000" y="2518809"/>
          <a:ext cx="5140800" cy="1857794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de-DE" sz="1800" b="1" i="0" u="none" strike="noStrike" cap="none" spc="0">
                          <a:solidFill>
                            <a:schemeClr val="lt1"/>
                          </a:solidFill>
                          <a:latin typeface="Noto Sans"/>
                          <a:ea typeface="Noto Sans"/>
                          <a:cs typeface="Noto Sans"/>
                        </a:rPr>
                        <a:t>Zeitspannenzuweisung</a:t>
                      </a:r>
                      <a:endParaRPr sz="1800" b="1" i="0" u="none" strike="noStrike" cap="none" spc="0">
                        <a:solidFill>
                          <a:schemeClr val="lt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Quelle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Quelle</a:t>
                      </a:r>
                      <a:endParaRPr sz="1600" b="1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Liz Aberfeldy</a:t>
                      </a:r>
                      <a:endParaRPr sz="1600" b="1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4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Gesicherte Angabe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16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sicher</a:t>
                      </a:r>
                      <a:endParaRPr sz="16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Status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16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abgewiesen</a:t>
                      </a:r>
                      <a:endParaRPr sz="16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07.04.</a:t>
                      </a:r>
                      <a:r>
                        <a:rPr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19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00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14571175" name=""/>
          <p:cNvGraphicFramePr>
            <a:graphicFrameLocks xmlns:a="http://schemas.openxmlformats.org/drawingml/2006/main"/>
          </p:cNvGraphicFramePr>
          <p:nvPr/>
        </p:nvGraphicFramePr>
        <p:xfrm>
          <a:off x="4768311" y="4942377"/>
          <a:ext cx="3450238" cy="111957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145846"/>
                <a:gridCol w="1145846"/>
                <a:gridCol w="1145846"/>
              </a:tblGrid>
              <a:tr h="25344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Datumszuweisung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4466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15460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Gesicherte Angabe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ja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ja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12124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Status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akzeptiert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8788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01.04.1</a:t>
                      </a:r>
                      <a:r>
                        <a:rPr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8</a:t>
                      </a: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99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34397671" name=""/>
          <p:cNvGraphicFramePr>
            <a:graphicFrameLocks xmlns:a="http://schemas.openxmlformats.org/drawingml/2006/main"/>
          </p:cNvGraphicFramePr>
          <p:nvPr/>
        </p:nvGraphicFramePr>
        <p:xfrm>
          <a:off x="1080000" y="4942377"/>
          <a:ext cx="3450238" cy="133293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145846"/>
                <a:gridCol w="1145846"/>
                <a:gridCol w="1145846"/>
              </a:tblGrid>
              <a:tr h="25344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4466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15460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Gesicherte Angabe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ja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12124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Status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akzeptiert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8788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Beginn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Datumzuweisung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01.04.1</a:t>
                      </a:r>
                      <a:r>
                        <a:rPr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8</a:t>
                      </a: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99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14452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Ende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Datumszuweisung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01.04.1</a:t>
                      </a: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8</a:t>
                      </a: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99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51793234" name=""/>
          <p:cNvGraphicFramePr>
            <a:graphicFrameLocks xmlns:a="http://schemas.openxmlformats.org/drawingml/2006/main"/>
          </p:cNvGraphicFramePr>
          <p:nvPr/>
        </p:nvGraphicFramePr>
        <p:xfrm>
          <a:off x="8530560" y="4942377"/>
          <a:ext cx="3450238" cy="111957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145846"/>
                <a:gridCol w="1145846"/>
                <a:gridCol w="1145846"/>
              </a:tblGrid>
              <a:tr h="25344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4466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15460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Jahr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19</a:t>
                      </a:r>
                      <a:r>
                        <a:rPr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8</a:t>
                      </a: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9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12124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Monat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4</a:t>
                      </a:r>
                      <a:endParaRPr sz="8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87880">
                <a:tc>
                  <a:txBody>
                    <a:bodyPr/>
                    <a:p>
                      <a:pPr>
                        <a:defRPr/>
                      </a:pPr>
                      <a:r>
                        <a:rPr sz="800">
                          <a:latin typeface="Noto Sans"/>
                          <a:ea typeface="Noto Sans"/>
                          <a:cs typeface="Noto Sans"/>
                        </a:rPr>
                        <a:t>Tag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8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</a:t>
                      </a:r>
                      <a:endParaRPr sz="8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285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0285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55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455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39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439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57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14571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79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45179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2393826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9453" y="6356349"/>
            <a:ext cx="2743200" cy="365124"/>
          </a:xfrm>
        </p:spPr>
        <p:txBody>
          <a:bodyPr/>
          <a:lstStyle/>
          <a:p>
            <a:pPr>
              <a:defRPr/>
            </a:pPr>
            <a:fld id="{9AEA35B3-5774-3EE0-8529-3199C15017FB}" type="datetime4">
              <a:rPr lang="de-DE">
                <a:latin typeface="Noto Sans"/>
                <a:ea typeface="Noto Sans"/>
                <a:cs typeface="Noto Sans"/>
              </a:rPr>
              <a:t/>
            </a:fld>
            <a:endParaRPr>
              <a:latin typeface="Noto Sans"/>
              <a:cs typeface="Noto Sans"/>
            </a:endParaRPr>
          </a:p>
        </p:txBody>
      </p:sp>
      <p:sp>
        <p:nvSpPr>
          <p:cNvPr id="1045997250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4039853" y="6356349"/>
            <a:ext cx="4114800" cy="365124"/>
          </a:xfrm>
        </p:spPr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Unsicherheit</a:t>
            </a:r>
            <a:endParaRPr>
              <a:latin typeface="Noto Sans"/>
              <a:cs typeface="Noto Sans"/>
            </a:endParaRPr>
          </a:p>
        </p:txBody>
      </p:sp>
      <p:sp>
        <p:nvSpPr>
          <p:cNvPr id="1104146262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8611854" y="6356349"/>
            <a:ext cx="2743200" cy="365124"/>
          </a:xfrm>
        </p:spPr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1C3AECD5-E7B7-6A58-AD52-AD3B5680F666}" type="slidenum">
              <a:rPr lang="de-DE">
                <a:latin typeface="Noto Sans"/>
                <a:ea typeface="Noto Sans"/>
                <a:cs typeface="Noto Sans"/>
              </a:rPr>
              <a:t/>
            </a:fld>
            <a:endParaRPr>
              <a:latin typeface="Noto Sans"/>
              <a:cs typeface="Noto Sans"/>
            </a:endParaRPr>
          </a:p>
        </p:txBody>
      </p:sp>
      <p:sp>
        <p:nvSpPr>
          <p:cNvPr id="762959897" name=""/>
          <p:cNvSpPr txBox="1"/>
          <p:nvPr/>
        </p:nvSpPr>
        <p:spPr bwMode="auto">
          <a:xfrm flipH="0" flipV="0">
            <a:off x="4038599" y="5453092"/>
            <a:ext cx="183636" cy="36611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sp>
        <p:nvSpPr>
          <p:cNvPr id="2088023113" name=""/>
          <p:cNvSpPr txBox="1"/>
          <p:nvPr/>
        </p:nvSpPr>
        <p:spPr bwMode="auto">
          <a:xfrm rot="0" flipH="0" flipV="0">
            <a:off x="3529699" y="3200220"/>
            <a:ext cx="5132599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Quellen und Notizen sind hilfreich.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9233521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11E9F39-87C4-BDF6-7DBE-DC897CA6A4FC}" type="datetime4">
              <a:rPr lang="de-DE">
                <a:latin typeface="Noto Sans"/>
                <a:ea typeface="Noto Sans"/>
                <a:cs typeface="Noto Sans"/>
              </a:rPr>
              <a:t/>
            </a:fld>
            <a:endParaRPr>
              <a:latin typeface="Noto Sans"/>
              <a:cs typeface="Noto Sans"/>
            </a:endParaRPr>
          </a:p>
        </p:txBody>
      </p:sp>
      <p:sp>
        <p:nvSpPr>
          <p:cNvPr id="165764359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Lücken</a:t>
            </a:r>
            <a:endParaRPr>
              <a:latin typeface="Noto Sans"/>
              <a:cs typeface="Noto Sans"/>
            </a:endParaRPr>
          </a:p>
        </p:txBody>
      </p:sp>
      <p:sp>
        <p:nvSpPr>
          <p:cNvPr id="333392809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65ABEE63-2069-88F1-68CF-0571D17DD3ED}" type="slidenum">
              <a:rPr lang="de-DE">
                <a:latin typeface="Noto Sans"/>
                <a:ea typeface="Noto Sans"/>
                <a:cs typeface="Noto Sans"/>
              </a:rPr>
              <a:t/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869888040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0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2375503"/>
                <a:gridCol w="3380524"/>
                <a:gridCol w="5297270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Sora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Talisker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CEO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>
                        <a:latin typeface="Noto Sans"/>
                        <a:ea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Zeitspannenzuweisung</a:t>
                      </a:r>
                      <a:endParaRPr lang="de-DE" sz="1600" b="0" i="0" u="none" strike="noStrike" cap="none" spc="0">
                        <a:solidFill>
                          <a:schemeClr val="dk1"/>
                        </a:solidFill>
                        <a:latin typeface="Noto Sans"/>
                        <a:ea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01.04.1899</a:t>
                      </a:r>
                      <a:endParaRPr sz="1600">
                        <a:latin typeface="Noto Sans"/>
                        <a:ea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Tod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Tod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4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Ja, unbekannt</a:t>
                      </a:r>
                      <a:r>
                        <a:rPr lang="de-DE" sz="1400" b="1" i="0" u="none" strike="noStrike" cap="none" spc="0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 </a:t>
                      </a:r>
                      <a:endParaRPr sz="1400" b="1">
                        <a:solidFill>
                          <a:schemeClr val="bg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0390301" name=""/>
          <p:cNvSpPr txBox="1"/>
          <p:nvPr/>
        </p:nvSpPr>
        <p:spPr bwMode="auto">
          <a:xfrm flipH="0" flipV="0">
            <a:off x="4037346" y="5453091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graphicFrame>
        <p:nvGraphicFramePr>
          <p:cNvPr id="1982234905" name=""/>
          <p:cNvGraphicFramePr>
            <a:graphicFrameLocks xmlns:a="http://schemas.openxmlformats.org/drawingml/2006/main"/>
          </p:cNvGraphicFramePr>
          <p:nvPr/>
        </p:nvGraphicFramePr>
        <p:xfrm>
          <a:off x="1080000" y="2931748"/>
          <a:ext cx="11065996" cy="2221526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2375500"/>
                <a:gridCol w="3380523"/>
                <a:gridCol w="5297271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Tod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Gestorben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ja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Ges</a:t>
                      </a: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icherte Angabe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nein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Status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list</a:t>
                      </a:r>
                      <a:endParaRPr sz="1600" b="0" i="0" u="none" strike="noStrike" cap="none" spc="0">
                        <a:solidFill>
                          <a:schemeClr val="dk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akzeptiert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Wann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Zeitspannenz</a:t>
                      </a: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uweisung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sz="1400" b="1">
                        <a:solidFill>
                          <a:schemeClr val="bg1"/>
                        </a:solidFill>
                        <a:latin typeface="Noto Sans"/>
                        <a:cs typeface="Noto San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1728954051" name=""/>
          <p:cNvSpPr txBox="1"/>
          <p:nvPr/>
        </p:nvSpPr>
        <p:spPr bwMode="auto">
          <a:xfrm rot="0" flipH="0" flipV="0">
            <a:off x="1690554" y="5400000"/>
            <a:ext cx="8892580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Unterscheiden zwischen “unbekannt” und “nicht vorhanden”.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23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82234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895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172895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99695408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839453" y="6356349"/>
            <a:ext cx="2743200" cy="365124"/>
          </a:xfrm>
        </p:spPr>
        <p:txBody>
          <a:bodyPr/>
          <a:lstStyle/>
          <a:p>
            <a:pPr>
              <a:defRPr/>
            </a:pPr>
            <a:fld id="{14972023-25F2-86A7-570E-3555F4D72BCA}" type="datetime4">
              <a:rPr lang="de-DE">
                <a:latin typeface="Noto Sans"/>
                <a:ea typeface="Noto Sans"/>
                <a:cs typeface="Noto Sans"/>
              </a:rPr>
              <a:t/>
            </a:fld>
            <a:endParaRPr>
              <a:latin typeface="Noto Sans"/>
              <a:cs typeface="Noto Sans"/>
            </a:endParaRPr>
          </a:p>
        </p:txBody>
      </p:sp>
      <p:sp>
        <p:nvSpPr>
          <p:cNvPr id="1755431274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4039853" y="6356349"/>
            <a:ext cx="4114800" cy="365124"/>
          </a:xfrm>
        </p:spPr>
        <p:txBody>
          <a:bodyPr/>
          <a:lstStyle/>
          <a:p>
            <a:pPr>
              <a:defRPr/>
            </a:pPr>
            <a:r>
              <a:rPr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Zusammenfassung</a:t>
            </a:r>
            <a:endParaRPr>
              <a:latin typeface="Noto Sans"/>
              <a:cs typeface="Noto Sans"/>
            </a:endParaRPr>
          </a:p>
        </p:txBody>
      </p:sp>
      <p:sp>
        <p:nvSpPr>
          <p:cNvPr id="607356923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8611854" y="6356349"/>
            <a:ext cx="2743200" cy="365124"/>
          </a:xfrm>
        </p:spPr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7F61A3FE-79B1-2455-F9A5-3B3487794C38}" type="slidenum">
              <a:rPr lang="de-DE">
                <a:latin typeface="Noto Sans"/>
                <a:ea typeface="Noto Sans"/>
                <a:cs typeface="Noto Sans"/>
              </a:rPr>
              <a:t/>
            </a:fld>
            <a:endParaRPr>
              <a:latin typeface="Noto Sans"/>
              <a:cs typeface="Noto Sans"/>
            </a:endParaRPr>
          </a:p>
        </p:txBody>
      </p:sp>
      <p:sp>
        <p:nvSpPr>
          <p:cNvPr id="734346530" name=""/>
          <p:cNvSpPr txBox="1"/>
          <p:nvPr/>
        </p:nvSpPr>
        <p:spPr bwMode="auto">
          <a:xfrm flipH="0" flipV="0">
            <a:off x="4038599" y="5453092"/>
            <a:ext cx="183636" cy="36611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sp>
        <p:nvSpPr>
          <p:cNvPr id="1524360728" name=""/>
          <p:cNvSpPr txBox="1"/>
          <p:nvPr/>
        </p:nvSpPr>
        <p:spPr bwMode="auto">
          <a:xfrm rot="0" flipH="0" flipV="0">
            <a:off x="2162522" y="5040201"/>
            <a:ext cx="7866954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Unterscheiden zwischen UND, inkl. ODER, exkl. ODER.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851819571" name=""/>
          <p:cNvSpPr txBox="1"/>
          <p:nvPr/>
        </p:nvSpPr>
        <p:spPr bwMode="auto">
          <a:xfrm rot="0" flipH="0" flipV="0">
            <a:off x="1649709" y="5729541"/>
            <a:ext cx="8892580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Unterscheiden zwischen “unbekannt” und “nicht vorhanden”.</a:t>
            </a:r>
            <a:endParaRPr sz="2400">
              <a:latin typeface="Noto Sans"/>
              <a:cs typeface="Noto Sans"/>
            </a:endParaRPr>
          </a:p>
        </p:txBody>
      </p:sp>
      <p:grpSp>
        <p:nvGrpSpPr>
          <p:cNvPr id="1486137882" name=""/>
          <p:cNvGrpSpPr/>
          <p:nvPr/>
        </p:nvGrpSpPr>
        <p:grpSpPr bwMode="auto">
          <a:xfrm rot="0" flipH="0" flipV="0">
            <a:off x="1518051" y="62343"/>
            <a:ext cx="9158404" cy="4753965"/>
            <a:chOff x="0" y="0"/>
            <a:chExt cx="9158404" cy="4753965"/>
          </a:xfrm>
        </p:grpSpPr>
        <p:sp>
          <p:nvSpPr>
            <p:cNvPr id="312186770" name=""/>
            <p:cNvSpPr txBox="1"/>
            <p:nvPr/>
          </p:nvSpPr>
          <p:spPr bwMode="auto">
            <a:xfrm rot="0" flipH="0" flipV="0">
              <a:off x="580653" y="0"/>
              <a:ext cx="7997098" cy="457560"/>
            </a:xfrm>
            <a:prstGeom prst="rect">
              <a:avLst/>
            </a:prstGeom>
            <a:noFill/>
          </p:spPr>
          <p:txBody>
            <a:bodyPr vertOverflow="overflow" horzOverflow="overflow" vert="horz" wrap="non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2400">
                  <a:latin typeface="Noto Sans"/>
                  <a:ea typeface="Noto Sans"/>
                  <a:cs typeface="Noto Sans"/>
                </a:rPr>
                <a:t>Absolute Skalen durch Datengranularität ermöglichen.</a:t>
              </a:r>
              <a:endParaRPr sz="2400">
                <a:latin typeface="Noto Sans"/>
                <a:cs typeface="Noto Sans"/>
              </a:endParaRPr>
            </a:p>
          </p:txBody>
        </p:sp>
        <p:sp>
          <p:nvSpPr>
            <p:cNvPr id="1916155158" name=""/>
            <p:cNvSpPr txBox="1"/>
            <p:nvPr/>
          </p:nvSpPr>
          <p:spPr bwMode="auto">
            <a:xfrm rot="0" flipH="0" flipV="0">
              <a:off x="2807355" y="600937"/>
              <a:ext cx="3625383" cy="457560"/>
            </a:xfrm>
            <a:prstGeom prst="rect">
              <a:avLst/>
            </a:prstGeom>
            <a:noFill/>
          </p:spPr>
          <p:txBody>
            <a:bodyPr vertOverflow="overflow" horzOverflow="overflow" vert="horz" wrap="non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2400">
                  <a:latin typeface="Noto Sans"/>
                  <a:ea typeface="Noto Sans"/>
                  <a:cs typeface="Noto Sans"/>
                </a:rPr>
                <a:t>Datenintegrität wahren.</a:t>
              </a:r>
              <a:endParaRPr sz="2400">
                <a:latin typeface="Noto Sans"/>
                <a:cs typeface="Noto Sans"/>
              </a:endParaRPr>
            </a:p>
          </p:txBody>
        </p:sp>
        <p:sp>
          <p:nvSpPr>
            <p:cNvPr id="700896874" name=""/>
            <p:cNvSpPr txBox="1"/>
            <p:nvPr/>
          </p:nvSpPr>
          <p:spPr bwMode="auto">
            <a:xfrm rot="0" flipH="0" flipV="0">
              <a:off x="0" y="1320937"/>
              <a:ext cx="9158404" cy="1554840"/>
            </a:xfrm>
            <a:prstGeom prst="rect">
              <a:avLst/>
            </a:prstGeom>
            <a:noFill/>
          </p:spPr>
          <p:txBody>
            <a:bodyPr vertOverflow="overflow" horzOverflow="overflow" vert="horz" wrap="non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2400">
                  <a:latin typeface="Noto Sans"/>
                  <a:ea typeface="Noto Sans"/>
                  <a:cs typeface="Noto Sans"/>
                </a:rPr>
                <a:t>Ungenauigkeit operationalisieren durch</a:t>
              </a:r>
              <a:endParaRPr sz="2400">
                <a:latin typeface="Noto Sans"/>
                <a:ea typeface="Noto Sans"/>
                <a:cs typeface="Noto Sans"/>
              </a:endParaRPr>
            </a:p>
            <a:p>
              <a:pPr marL="349965" indent="-349965">
                <a:buFont typeface="Arial"/>
                <a:buChar char="•"/>
                <a:defRPr/>
              </a:pPr>
              <a:r>
                <a:rPr sz="2400">
                  <a:latin typeface="Noto Sans"/>
                  <a:ea typeface="Noto Sans"/>
                  <a:cs typeface="Noto Sans"/>
                </a:rPr>
                <a:t>Formalisieren (Festlegung diskreter Werte)</a:t>
              </a:r>
              <a:endParaRPr sz="2400">
                <a:latin typeface="Noto Sans"/>
                <a:ea typeface="Noto Sans"/>
                <a:cs typeface="Noto Sans"/>
              </a:endParaRPr>
            </a:p>
            <a:p>
              <a:pPr marL="349965" indent="-349965">
                <a:buFont typeface="Arial"/>
                <a:buChar char="•"/>
                <a:defRPr/>
              </a:pPr>
              <a:r>
                <a:rPr sz="2400">
                  <a:latin typeface="Noto Sans"/>
                  <a:ea typeface="Noto Sans"/>
                  <a:cs typeface="Noto Sans"/>
                </a:rPr>
                <a:t>Explizieren (Annahmen offenlegen)</a:t>
              </a:r>
              <a:endParaRPr sz="2400">
                <a:latin typeface="Noto Sans"/>
                <a:ea typeface="Noto Sans"/>
                <a:cs typeface="Noto Sans"/>
              </a:endParaRPr>
            </a:p>
            <a:p>
              <a:pPr marL="349965" indent="-349965">
                <a:buFont typeface="Arial"/>
                <a:buChar char="•"/>
                <a:defRPr/>
              </a:pPr>
              <a:r>
                <a:rPr sz="2400">
                  <a:latin typeface="Noto Sans"/>
                  <a:ea typeface="Noto Sans"/>
                  <a:cs typeface="Noto Sans"/>
                </a:rPr>
                <a:t>Parametrisieren (konkrete Grenzen und Intervalle festlegen)</a:t>
              </a:r>
              <a:endParaRPr sz="2400">
                <a:latin typeface="Noto Sans"/>
                <a:ea typeface="Noto Sans"/>
                <a:cs typeface="Noto Sans"/>
              </a:endParaRPr>
            </a:p>
          </p:txBody>
        </p:sp>
        <p:sp>
          <p:nvSpPr>
            <p:cNvPr id="268537765" name=""/>
            <p:cNvSpPr txBox="1"/>
            <p:nvPr/>
          </p:nvSpPr>
          <p:spPr bwMode="auto">
            <a:xfrm rot="0" flipH="0" flipV="0">
              <a:off x="836078" y="3597187"/>
              <a:ext cx="7486247" cy="457560"/>
            </a:xfrm>
            <a:prstGeom prst="rect">
              <a:avLst/>
            </a:prstGeom>
            <a:noFill/>
          </p:spPr>
          <p:txBody>
            <a:bodyPr vertOverflow="overflow" horzOverflow="overflow" vert="horz" wrap="non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2400">
                  <a:latin typeface="Noto Sans"/>
                  <a:ea typeface="Noto Sans"/>
                  <a:cs typeface="Noto Sans"/>
                </a:rPr>
                <a:t>Aggregieren wenn möglich, prozessieren wo nötig.</a:t>
              </a:r>
              <a:endParaRPr sz="2400">
                <a:latin typeface="Noto Sans"/>
                <a:cs typeface="Noto Sans"/>
              </a:endParaRPr>
            </a:p>
          </p:txBody>
        </p:sp>
        <p:sp>
          <p:nvSpPr>
            <p:cNvPr id="394519985" name=""/>
            <p:cNvSpPr txBox="1"/>
            <p:nvPr/>
          </p:nvSpPr>
          <p:spPr bwMode="auto">
            <a:xfrm rot="0" flipH="0" flipV="0">
              <a:off x="1726360" y="4296405"/>
              <a:ext cx="5703175" cy="457560"/>
            </a:xfrm>
            <a:prstGeom prst="rect">
              <a:avLst/>
            </a:prstGeom>
            <a:noFill/>
          </p:spPr>
          <p:txBody>
            <a:bodyPr vertOverflow="overflow" horzOverflow="overflow" vert="horz" wrap="non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2400">
                  <a:latin typeface="Noto Sans"/>
                  <a:ea typeface="Noto Sans"/>
                  <a:cs typeface="Noto Sans"/>
                </a:rPr>
                <a:t>Quellen angeben; Notizen hinzufügen.</a:t>
              </a:r>
              <a:endParaRPr sz="2400">
                <a:latin typeface="Noto Sans"/>
                <a:cs typeface="Noto Sans"/>
              </a:endParaRPr>
            </a:p>
          </p:txBody>
        </p:sp>
      </p:grpSp>
      <p:sp>
        <p:nvSpPr>
          <p:cNvPr id="189903293" name=""/>
          <p:cNvSpPr txBox="1"/>
          <p:nvPr/>
        </p:nvSpPr>
        <p:spPr bwMode="auto">
          <a:xfrm rot="0" flipH="0" flipV="0">
            <a:off x="2081916" y="3080095"/>
            <a:ext cx="8028167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Gesicherte Angaben im Kontext des Scope bestimmen.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1"/>
          <p:cNvSpPr txBox="1"/>
          <p:nvPr/>
        </p:nvSpPr>
        <p:spPr bwMode="auto">
          <a:xfrm>
            <a:off x="3784599" y="1963710"/>
            <a:ext cx="7334573" cy="3345019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Noto Sans"/>
                <a:ea typeface="Noto Sans"/>
                <a:cs typeface="Noto San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spcBef>
                <a:spcPts val="1001"/>
              </a:spcBef>
              <a:buFont typeface="Arial"/>
              <a:buNone/>
              <a:tabLst>
                <a:tab pos="0" algn="l"/>
              </a:tabLst>
              <a:defRPr/>
            </a:pPr>
            <a:endParaRPr lang="de-DE" b="1" spc="-1">
              <a:solidFill>
                <a:schemeClr val="dk1"/>
              </a:solidFill>
              <a:latin typeface="Noto Sans Medium"/>
              <a:ea typeface="Noto Sans Medium"/>
            </a:endParaRPr>
          </a:p>
          <a:p>
            <a:pPr indent="0" algn="ctr">
              <a:spcBef>
                <a:spcPts val="1001"/>
              </a:spcBef>
              <a:buFont typeface="Arial"/>
              <a:buNone/>
              <a:tabLst>
                <a:tab pos="0" algn="l"/>
              </a:tabLst>
              <a:defRPr/>
            </a:pPr>
            <a:r>
              <a:rPr lang="de-DE" b="1" spc="-1">
                <a:latin typeface="Noto Sans Medium"/>
                <a:ea typeface="Noto Sans Medium"/>
              </a:rPr>
              <a:t>Vielen Dank für Ihre Aufmerksamkeit!</a:t>
            </a:r>
            <a:endParaRPr lang="de-DE" spc="-1">
              <a:latin typeface="Noto Sans"/>
            </a:endParaRPr>
          </a:p>
          <a:p>
            <a:pPr indent="0" algn="ctr">
              <a:spcBef>
                <a:spcPts val="1001"/>
              </a:spcBef>
              <a:buFont typeface="Arial"/>
              <a:buNone/>
              <a:tabLst>
                <a:tab pos="0" algn="l"/>
              </a:tabLst>
              <a:defRPr/>
            </a:pPr>
            <a:endParaRPr lang="de-DE" spc="-1">
              <a:solidFill>
                <a:schemeClr val="dk1"/>
              </a:solidFill>
              <a:latin typeface="Noto Sans"/>
            </a:endParaRPr>
          </a:p>
          <a:p>
            <a:pPr indent="0" algn="ctr">
              <a:spcBef>
                <a:spcPts val="1001"/>
              </a:spcBef>
              <a:buFont typeface="Arial"/>
              <a:buNone/>
              <a:tabLst>
                <a:tab pos="0" algn="l"/>
              </a:tabLst>
              <a:defRPr/>
            </a:pPr>
            <a:r>
              <a:rPr u="sng" spc="0">
                <a:solidFill>
                  <a:schemeClr val="dk1"/>
                </a:solidFill>
                <a:latin typeface="Noto Sans"/>
                <a:ea typeface="Noto Sans"/>
                <a:hlinkClick r:id="rId3" tooltip="mailto:erika.musterfrau@muster-mail.de"/>
              </a:rPr>
              <a:t>r.nasarek</a:t>
            </a:r>
            <a:r>
              <a:rPr u="sng" spc="0">
                <a:solidFill>
                  <a:schemeClr val="dk1"/>
                </a:solidFill>
                <a:latin typeface="Noto Sans"/>
                <a:ea typeface="Noto Sans"/>
                <a:hlinkClick r:id="rId3" tooltip="mailto:erika.musterfrau@muster-mail.de"/>
              </a:rPr>
              <a:t>@gnm.de</a:t>
            </a:r>
            <a:r>
              <a:rPr lang="de-DE" spc="-1">
                <a:solidFill>
                  <a:schemeClr val="dk1"/>
                </a:solidFill>
                <a:latin typeface="Noto Sans"/>
                <a:ea typeface="Noto Sans"/>
              </a:rPr>
              <a:t> </a:t>
            </a:r>
            <a:endParaRPr lang="de-DE" spc="-1">
              <a:solidFill>
                <a:schemeClr val="dk1"/>
              </a:solidFill>
              <a:latin typeface="Noto Sans"/>
            </a:endParaRPr>
          </a:p>
          <a:p>
            <a:pPr indent="0" algn="ctr">
              <a:spcBef>
                <a:spcPts val="1001"/>
              </a:spcBef>
              <a:buFont typeface="Arial"/>
              <a:buNone/>
              <a:tabLst>
                <a:tab pos="0" algn="l"/>
              </a:tabLst>
              <a:defRPr/>
            </a:pPr>
            <a:r>
              <a:rPr lang="de-DE" u="sng" spc="-1">
                <a:solidFill>
                  <a:schemeClr val="dk1"/>
                </a:solidFill>
                <a:latin typeface="Noto Sans"/>
                <a:ea typeface="Noto Sans"/>
                <a:hlinkClick r:id="rId4" tooltip="http://www.sammlungen.io/"/>
              </a:rPr>
              <a:t>https://sammlungen.io</a:t>
            </a:r>
            <a:endParaRPr lang="de-DE" spc="-1">
              <a:solidFill>
                <a:schemeClr val="dk1"/>
              </a:solidFill>
              <a:latin typeface="Noto Sans"/>
            </a:endParaRPr>
          </a:p>
          <a:p>
            <a:pPr marL="0" indent="0">
              <a:buFont typeface="Arial"/>
              <a:buNone/>
              <a:defRPr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DF7072-AC20-B945-95B2-BB07782753C7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Sicherheit</a:t>
            </a:r>
            <a:endParaRPr>
              <a:latin typeface="Noto Sans"/>
              <a:cs typeface="Noto San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C10856FD-3DB2-634C-8A68-86C9F540F8CD}" type="slidenum">
              <a:rPr lang="de-DE">
                <a:latin typeface="Noto Sans"/>
                <a:ea typeface="Noto Sans"/>
                <a:cs typeface="Noto Sans"/>
              </a:rPr>
              <a:t>2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436647719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5"/>
                <a:gridCol w="1800633"/>
                <a:gridCol w="1618097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Ada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Lagavulin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Programmiern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date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25.07.1993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67091300" name=""/>
          <p:cNvSpPr txBox="1"/>
          <p:nvPr/>
        </p:nvSpPr>
        <p:spPr bwMode="auto">
          <a:xfrm rot="0" flipH="0" flipV="0">
            <a:off x="2408400" y="2880000"/>
            <a:ext cx="8444549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Sortieren, Gruppieren, Werte-Hierarchie, Berechnungen...</a:t>
            </a:r>
            <a:endParaRPr sz="2400">
              <a:latin typeface="Noto Sans"/>
              <a:cs typeface="Noto Sans"/>
            </a:endParaRPr>
          </a:p>
        </p:txBody>
      </p:sp>
      <p:grpSp>
        <p:nvGrpSpPr>
          <p:cNvPr id="1696184987" name=""/>
          <p:cNvGrpSpPr/>
          <p:nvPr/>
        </p:nvGrpSpPr>
        <p:grpSpPr bwMode="auto">
          <a:xfrm>
            <a:off x="6312299" y="1813302"/>
            <a:ext cx="2156993" cy="366119"/>
            <a:chOff x="0" y="0"/>
            <a:chExt cx="2156993" cy="366119"/>
          </a:xfrm>
        </p:grpSpPr>
        <p:sp>
          <p:nvSpPr>
            <p:cNvPr id="990591944" name=""/>
            <p:cNvSpPr/>
            <p:nvPr/>
          </p:nvSpPr>
          <p:spPr bwMode="auto">
            <a:xfrm flipH="0" flipV="0">
              <a:off x="0" y="69666"/>
              <a:ext cx="297165" cy="226785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>
                <a:latin typeface="Noto Sans"/>
                <a:cs typeface="Noto Sans"/>
              </a:endParaRPr>
            </a:p>
          </p:txBody>
        </p:sp>
        <p:sp>
          <p:nvSpPr>
            <p:cNvPr id="1971130804" name=""/>
            <p:cNvSpPr txBox="1"/>
            <p:nvPr/>
          </p:nvSpPr>
          <p:spPr bwMode="auto">
            <a:xfrm flipH="0" flipV="0">
              <a:off x="422582" y="0"/>
              <a:ext cx="1734410" cy="366119"/>
            </a:xfrm>
            <a:prstGeom prst="rect">
              <a:avLst/>
            </a:prstGeom>
            <a:noFill/>
          </p:spPr>
          <p:txBody>
            <a:bodyPr vertOverflow="overflow" horzOverflow="overflow" vert="horz" wrap="non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>
                  <a:latin typeface="Noto Sans"/>
                  <a:ea typeface="Noto Sans"/>
                  <a:cs typeface="Noto Sans"/>
                </a:rPr>
                <a:t>absolute Skala</a:t>
              </a:r>
              <a:endParaRPr>
                <a:latin typeface="Noto Sans"/>
                <a:cs typeface="Noto San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18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96184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09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196709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0743048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94391A9-A520-2ADD-9219-ECEE7E7D517A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8428009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Unvollständigkeit</a:t>
            </a:r>
            <a:endParaRPr>
              <a:latin typeface="Noto Sans"/>
              <a:cs typeface="Noto Sans"/>
            </a:endParaRPr>
          </a:p>
        </p:txBody>
      </p:sp>
      <p:sp>
        <p:nvSpPr>
          <p:cNvPr id="1522679654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992E493F-9C87-6BB0-234C-965788BF0C4F}" type="slidenum">
              <a:rPr lang="de-DE">
                <a:latin typeface="Noto Sans"/>
                <a:ea typeface="Noto Sans"/>
                <a:cs typeface="Noto Sans"/>
              </a:rPr>
              <a:t>3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1300529142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Ada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Lagavulin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Programmierin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</a:t>
                      </a: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date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25.07.1993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52561826" name=""/>
          <p:cNvGraphicFramePr>
            <a:graphicFrameLocks xmlns:a="http://schemas.openxmlformats.org/drawingml/2006/main"/>
          </p:cNvGraphicFramePr>
          <p:nvPr/>
        </p:nvGraphicFramePr>
        <p:xfrm>
          <a:off x="684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Jo Longmorn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Designer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 i="1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1992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77579390" name=""/>
          <p:cNvSpPr txBox="1"/>
          <p:nvPr/>
        </p:nvSpPr>
        <p:spPr bwMode="auto">
          <a:xfrm rot="0" flipH="0" flipV="0">
            <a:off x="2757599" y="2880000"/>
            <a:ext cx="6680380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Granularität der Daten ist oft unterschiedlich</a:t>
            </a:r>
            <a:r>
              <a:rPr sz="2400">
                <a:latin typeface="Noto Sans"/>
                <a:ea typeface="Noto Sans"/>
                <a:cs typeface="Noto Sans"/>
              </a:rPr>
              <a:t>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56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52561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579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977579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323763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30D2C8E-A774-CFD4-7DBA-98A7CD37FDB2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1473638464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Unvollständigkeit</a:t>
            </a:r>
            <a:endParaRPr>
              <a:latin typeface="Noto Sans"/>
              <a:cs typeface="Noto Sans"/>
            </a:endParaRPr>
          </a:p>
        </p:txBody>
      </p:sp>
      <p:sp>
        <p:nvSpPr>
          <p:cNvPr id="2067934194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8ACA03B4-BEF5-5194-E6DD-F41AC65CD947}" type="slidenum">
              <a:rPr lang="de-DE">
                <a:latin typeface="Noto Sans"/>
                <a:ea typeface="Noto Sans"/>
                <a:cs typeface="Noto Sans"/>
              </a:rPr>
              <a:t>4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2090200785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Ada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Lagavulin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Programmierin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date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25.07.1993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41908266" name=""/>
          <p:cNvGraphicFramePr>
            <a:graphicFrameLocks xmlns:a="http://schemas.openxmlformats.org/drawingml/2006/main"/>
          </p:cNvGraphicFramePr>
          <p:nvPr/>
        </p:nvGraphicFramePr>
        <p:xfrm>
          <a:off x="684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Jo Longmorn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Designer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date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noStrike" cap="none" spc="0">
                          <a:solidFill>
                            <a:srgbClr val="FF0000"/>
                          </a:solidFill>
                          <a:latin typeface="Noto Sans"/>
                          <a:ea typeface="Noto Sans"/>
                          <a:cs typeface="Noto Sans"/>
                        </a:rPr>
                        <a:t>01.01.</a:t>
                      </a:r>
                      <a:r>
                        <a:rPr lang="de-DE" sz="1600" b="1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1992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01016405" name=""/>
          <p:cNvSpPr/>
          <p:nvPr/>
        </p:nvSpPr>
        <p:spPr bwMode="auto">
          <a:xfrm rot="0" flipH="0" flipV="0">
            <a:off x="6310800" y="1882800"/>
            <a:ext cx="414693" cy="249464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sp>
        <p:nvSpPr>
          <p:cNvPr id="3961871" name=""/>
          <p:cNvSpPr txBox="1"/>
          <p:nvPr/>
        </p:nvSpPr>
        <p:spPr bwMode="auto">
          <a:xfrm rot="0" flipH="0" flipV="0">
            <a:off x="2994776" y="2880000"/>
            <a:ext cx="6202446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400" b="0" i="0" u="none" strike="noStrike" cap="none" spc="0">
                <a:solidFill>
                  <a:schemeClr val="tx1"/>
                </a:solidFill>
                <a:latin typeface="Noto Sans"/>
                <a:ea typeface="Noto Sans"/>
                <a:cs typeface="Noto Sans"/>
              </a:rPr>
              <a:t>Die Datenintigrität muss gewahrt werden.</a:t>
            </a:r>
            <a:r>
              <a:rPr sz="2400">
                <a:latin typeface="Noto Sans"/>
                <a:ea typeface="Noto Sans"/>
                <a:cs typeface="Noto Sans"/>
              </a:rPr>
              <a:t> 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90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1908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10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010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396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986456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93DB0A5-3450-8C71-ED60-37144767BA74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1074248059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Unvollständigkeit</a:t>
            </a:r>
            <a:endParaRPr>
              <a:latin typeface="Noto Sans"/>
              <a:cs typeface="Noto Sans"/>
            </a:endParaRPr>
          </a:p>
        </p:txBody>
      </p:sp>
      <p:sp>
        <p:nvSpPr>
          <p:cNvPr id="84574187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E07FE8D2-36D8-C000-0FE1-CF87030E86E3}" type="slidenum">
              <a:rPr lang="de-DE">
                <a:latin typeface="Noto Sans"/>
                <a:ea typeface="Noto Sans"/>
                <a:cs typeface="Noto Sans"/>
              </a:rPr>
              <a:t>5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1562641872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Ada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Lagavulin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Programmierin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 strike="sngStrike">
                          <a:latin typeface="Noto Sans"/>
                          <a:ea typeface="Noto Sans"/>
                          <a:cs typeface="Noto Sans"/>
                        </a:rPr>
                        <a:t>date</a:t>
                      </a:r>
                      <a:r>
                        <a:rPr sz="1600" b="1" strike="noStrike">
                          <a:latin typeface="Noto Sans"/>
                          <a:ea typeface="Noto Sans"/>
                          <a:cs typeface="Noto Sans"/>
                        </a:rPr>
                        <a:t> </a:t>
                      </a:r>
                      <a:r>
                        <a:rPr lang="de-DE" sz="1600" b="1" i="0" u="none" strike="noStrike" cap="none" spc="0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25.07.1993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56425913" name=""/>
          <p:cNvGraphicFramePr>
            <a:graphicFrameLocks xmlns:a="http://schemas.openxmlformats.org/drawingml/2006/main"/>
          </p:cNvGraphicFramePr>
          <p:nvPr/>
        </p:nvGraphicFramePr>
        <p:xfrm>
          <a:off x="684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Jo Longmorn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Designer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 strike="sngStrike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 </a:t>
                      </a:r>
                      <a:r>
                        <a:rPr lang="de-DE" sz="1600" b="1" i="0" u="none" strike="noStrike" cap="none" spc="0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1992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14121005" name=""/>
          <p:cNvSpPr/>
          <p:nvPr/>
        </p:nvSpPr>
        <p:spPr bwMode="auto">
          <a:xfrm rot="0" flipH="0" flipV="0">
            <a:off x="6310800" y="1882800"/>
            <a:ext cx="414000" cy="248399"/>
          </a:xfrm>
          <a:prstGeom prst="left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sp>
        <p:nvSpPr>
          <p:cNvPr id="115085066" name=""/>
          <p:cNvSpPr txBox="1"/>
          <p:nvPr/>
        </p:nvSpPr>
        <p:spPr bwMode="auto">
          <a:xfrm rot="0" flipH="0" flipV="0">
            <a:off x="5029200" y="2880000"/>
            <a:ext cx="2130658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Nominalskala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291754151" name=""/>
          <p:cNvSpPr txBox="1"/>
          <p:nvPr/>
        </p:nvSpPr>
        <p:spPr bwMode="auto">
          <a:xfrm rot="0" flipH="0" flipV="0">
            <a:off x="1873725" y="3600000"/>
            <a:ext cx="8444549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 strike="sngStrike">
                <a:latin typeface="Noto Sans"/>
                <a:ea typeface="Noto Sans"/>
                <a:cs typeface="Noto Sans"/>
              </a:rPr>
              <a:t>Sortieren</a:t>
            </a:r>
            <a:r>
              <a:rPr sz="2400" strike="noStrike">
                <a:latin typeface="Noto Sans"/>
                <a:ea typeface="Noto Sans"/>
                <a:cs typeface="Noto Sans"/>
              </a:rPr>
              <a:t>, </a:t>
            </a:r>
            <a:r>
              <a:rPr sz="2400" strike="sngStrike">
                <a:latin typeface="Noto Sans"/>
                <a:ea typeface="Noto Sans"/>
                <a:cs typeface="Noto Sans"/>
              </a:rPr>
              <a:t>Gruppieren</a:t>
            </a:r>
            <a:r>
              <a:rPr sz="2400" strike="noStrike">
                <a:latin typeface="Noto Sans"/>
                <a:ea typeface="Noto Sans"/>
                <a:cs typeface="Noto Sans"/>
              </a:rPr>
              <a:t>, </a:t>
            </a:r>
            <a:r>
              <a:rPr sz="2400" strike="sngStrike">
                <a:latin typeface="Noto Sans"/>
                <a:ea typeface="Noto Sans"/>
                <a:cs typeface="Noto Sans"/>
              </a:rPr>
              <a:t>Werte-Hierarchie</a:t>
            </a:r>
            <a:r>
              <a:rPr sz="2400" strike="noStrike">
                <a:latin typeface="Noto Sans"/>
                <a:ea typeface="Noto Sans"/>
                <a:cs typeface="Noto Sans"/>
              </a:rPr>
              <a:t>, </a:t>
            </a:r>
            <a:r>
              <a:rPr lang="de-DE" sz="2400" b="0" i="0" u="none" strike="sngStrike" cap="none" spc="0">
                <a:solidFill>
                  <a:schemeClr val="tx1"/>
                </a:solidFill>
                <a:latin typeface="Noto Sans"/>
                <a:ea typeface="Noto Sans"/>
                <a:cs typeface="Noto Sans"/>
              </a:rPr>
              <a:t>Berechnungen</a:t>
            </a:r>
            <a:r>
              <a:rPr sz="2400" strike="noStrike">
                <a:latin typeface="Noto Sans"/>
                <a:ea typeface="Noto Sans"/>
                <a:cs typeface="Noto Sans"/>
              </a:rPr>
              <a:t>...</a:t>
            </a:r>
            <a:endParaRPr sz="2400" strike="noStrike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25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56425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412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1412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8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508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75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129175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9949097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91D0CB1-184C-21A7-B45E-CA30D5959C5A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136343903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Unvollständigkeit</a:t>
            </a:r>
            <a:endParaRPr>
              <a:latin typeface="Noto Sans"/>
              <a:cs typeface="Noto Sans"/>
            </a:endParaRPr>
          </a:p>
        </p:txBody>
      </p:sp>
      <p:sp>
        <p:nvSpPr>
          <p:cNvPr id="155690074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320B18C8-46C5-EA24-ED76-9DC42A08D99E}" type="slidenum">
              <a:rPr lang="de-DE">
                <a:latin typeface="Noto Sans"/>
                <a:ea typeface="Noto Sans"/>
                <a:cs typeface="Noto Sans"/>
              </a:rPr>
              <a:t>6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1475791095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Ada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Lagavulin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Programmierin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 u="sng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  <a:hlinkClick r:id="rId3" tooltip="https://ddk-data.online.uni-marburg.de/w/index.php/MIDAS"/>
                        </a:rPr>
                        <a:t>1993.07.25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33581959" name=""/>
          <p:cNvGraphicFramePr>
            <a:graphicFrameLocks xmlns:a="http://schemas.openxmlformats.org/drawingml/2006/main"/>
          </p:cNvGraphicFramePr>
          <p:nvPr/>
        </p:nvGraphicFramePr>
        <p:xfrm>
          <a:off x="684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Jo Longmorn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Designer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1992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81588263" name=""/>
          <p:cNvSpPr/>
          <p:nvPr/>
        </p:nvSpPr>
        <p:spPr bwMode="auto">
          <a:xfrm rot="0" flipH="0" flipV="0">
            <a:off x="6310800" y="1882800"/>
            <a:ext cx="414000" cy="248399"/>
          </a:xfrm>
          <a:prstGeom prst="left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sp>
        <p:nvSpPr>
          <p:cNvPr id="1631374995" name=""/>
          <p:cNvSpPr txBox="1"/>
          <p:nvPr/>
        </p:nvSpPr>
        <p:spPr bwMode="auto">
          <a:xfrm rot="0" flipH="0" flipV="0">
            <a:off x="5029200" y="2880000"/>
            <a:ext cx="2130658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Nominalskala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92534554" name=""/>
          <p:cNvSpPr txBox="1"/>
          <p:nvPr/>
        </p:nvSpPr>
        <p:spPr bwMode="auto">
          <a:xfrm rot="0" flipH="0" flipV="0">
            <a:off x="1872000" y="3600000"/>
            <a:ext cx="8444549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 strike="noStrike">
                <a:latin typeface="Noto Sans"/>
                <a:ea typeface="Noto Sans"/>
                <a:cs typeface="Noto Sans"/>
              </a:rPr>
              <a:t>Sortieren</a:t>
            </a:r>
            <a:r>
              <a:rPr sz="2400" strike="noStrike">
                <a:latin typeface="Noto Sans"/>
                <a:ea typeface="Noto Sans"/>
                <a:cs typeface="Noto Sans"/>
              </a:rPr>
              <a:t>, </a:t>
            </a:r>
            <a:r>
              <a:rPr sz="2400" strike="sngStrike">
                <a:latin typeface="Noto Sans"/>
                <a:ea typeface="Noto Sans"/>
                <a:cs typeface="Noto Sans"/>
              </a:rPr>
              <a:t>Gruppieren</a:t>
            </a:r>
            <a:r>
              <a:rPr sz="2400" strike="noStrike">
                <a:latin typeface="Noto Sans"/>
                <a:ea typeface="Noto Sans"/>
                <a:cs typeface="Noto Sans"/>
              </a:rPr>
              <a:t>, </a:t>
            </a:r>
            <a:r>
              <a:rPr sz="2400" strike="sngStrike">
                <a:latin typeface="Noto Sans"/>
                <a:ea typeface="Noto Sans"/>
                <a:cs typeface="Noto Sans"/>
              </a:rPr>
              <a:t>Werte-Hierarchie</a:t>
            </a:r>
            <a:r>
              <a:rPr sz="2400" strike="noStrike">
                <a:latin typeface="Noto Sans"/>
                <a:ea typeface="Noto Sans"/>
                <a:cs typeface="Noto Sans"/>
              </a:rPr>
              <a:t>, </a:t>
            </a:r>
            <a:r>
              <a:rPr lang="de-DE" sz="2400" b="0" i="0" u="none" strike="sngStrike" cap="none" spc="0">
                <a:solidFill>
                  <a:schemeClr val="tx1"/>
                </a:solidFill>
                <a:latin typeface="Noto Sans"/>
                <a:ea typeface="Noto Sans"/>
                <a:cs typeface="Noto Sans"/>
              </a:rPr>
              <a:t>Berechnungen</a:t>
            </a:r>
            <a:r>
              <a:rPr sz="2400" strike="noStrike">
                <a:latin typeface="Noto Sans"/>
                <a:ea typeface="Noto Sans"/>
                <a:cs typeface="Noto Sans"/>
              </a:rPr>
              <a:t>...</a:t>
            </a:r>
            <a:endParaRPr sz="2400" strike="noStrike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3021871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826E3D-07B5-CA83-2644-80D8BDD8E118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1817376386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Unvollständigkeit</a:t>
            </a:r>
            <a:endParaRPr>
              <a:latin typeface="Noto Sans"/>
              <a:cs typeface="Noto Sans"/>
            </a:endParaRPr>
          </a:p>
        </p:txBody>
      </p:sp>
      <p:sp>
        <p:nvSpPr>
          <p:cNvPr id="1343754280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90516762-1B28-A5D4-7C8A-7415C8E6D79E}" type="slidenum">
              <a:rPr lang="de-DE">
                <a:latin typeface="Noto Sans"/>
                <a:ea typeface="Noto Sans"/>
                <a:cs typeface="Noto Sans"/>
              </a:rPr>
              <a:t>7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1592470742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401298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47466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9212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Ada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Lagavulin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9212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Programmierin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99212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 u="sng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  <a:hlinkClick r:id="rId3" tooltip="https://ddk-data.online.uni-marburg.de/w/index.php/MIDAS"/>
                        </a:rPr>
                        <a:t>1993.07.25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6795697" name=""/>
          <p:cNvGraphicFramePr>
            <a:graphicFrameLocks xmlns:a="http://schemas.openxmlformats.org/drawingml/2006/main"/>
          </p:cNvGraphicFramePr>
          <p:nvPr/>
        </p:nvGraphicFramePr>
        <p:xfrm>
          <a:off x="684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Mara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Glendullan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Künstlerin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solidFill>
                            <a:srgbClr val="FF0000"/>
                          </a:solidFill>
                          <a:latin typeface="Noto Sans"/>
                          <a:ea typeface="Noto Sans"/>
                          <a:cs typeface="Noto Sans"/>
                        </a:rPr>
                        <a:t>504ante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39752838" name=""/>
          <p:cNvSpPr/>
          <p:nvPr/>
        </p:nvSpPr>
        <p:spPr bwMode="auto">
          <a:xfrm rot="0" flipH="0" flipV="0">
            <a:off x="6310800" y="2081237"/>
            <a:ext cx="414000" cy="248399"/>
          </a:xfrm>
          <a:prstGeom prst="left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sp>
        <p:nvSpPr>
          <p:cNvPr id="1874514827" name=""/>
          <p:cNvSpPr txBox="1"/>
          <p:nvPr/>
        </p:nvSpPr>
        <p:spPr bwMode="auto">
          <a:xfrm flipH="0" flipV="0">
            <a:off x="4037346" y="5453092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9463018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195756F-6DF7-8DDF-67DE-6E2759004750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492554733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Unvollständigkeit</a:t>
            </a:r>
            <a:endParaRPr>
              <a:latin typeface="Noto Sans"/>
              <a:cs typeface="Noto Sans"/>
            </a:endParaRPr>
          </a:p>
        </p:txBody>
      </p:sp>
      <p:sp>
        <p:nvSpPr>
          <p:cNvPr id="1377055074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55BDF766-2385-A351-0706-B547A27A8F29}" type="slidenum">
              <a:rPr lang="de-DE">
                <a:latin typeface="Noto Sans"/>
                <a:ea typeface="Noto Sans"/>
                <a:cs typeface="Noto Sans"/>
              </a:rPr>
              <a:t>8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1544346828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Ada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Lagavulin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Programmierin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1" i="0" u="none" strike="sng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 </a:t>
                      </a: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25.07.1993</a:t>
                      </a:r>
                      <a:endParaRPr sz="14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29281947" name=""/>
          <p:cNvGraphicFramePr>
            <a:graphicFrameLocks xmlns:a="http://schemas.openxmlformats.org/drawingml/2006/main"/>
          </p:cNvGraphicFramePr>
          <p:nvPr/>
        </p:nvGraphicFramePr>
        <p:xfrm>
          <a:off x="684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Jahr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1993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Monat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7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Tag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25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15887567" name=""/>
          <p:cNvSpPr txBox="1"/>
          <p:nvPr/>
        </p:nvSpPr>
        <p:spPr bwMode="auto">
          <a:xfrm flipH="0" flipV="0">
            <a:off x="4037346" y="5453092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sp>
        <p:nvSpPr>
          <p:cNvPr id="394302528" name=""/>
          <p:cNvSpPr txBox="1"/>
          <p:nvPr/>
        </p:nvSpPr>
        <p:spPr bwMode="auto">
          <a:xfrm rot="0" flipH="0" flipV="0">
            <a:off x="1401908" y="2880000"/>
            <a:ext cx="9388182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Granulariätsebenen mitmodelieren um Skalenniveaus zu halten.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928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2928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0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394302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1513943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CA663AE-3208-C388-1446-D81A1C4B6263}" type="datetime4">
              <a:rPr lang="de-DE">
                <a:latin typeface="Noto Sans"/>
                <a:ea typeface="Noto Sans"/>
                <a:cs typeface="Noto Sans"/>
              </a:rPr>
              <a:t>17. März 2025</a:t>
            </a:fld>
            <a:endParaRPr>
              <a:latin typeface="Noto Sans"/>
              <a:cs typeface="Noto Sans"/>
            </a:endParaRPr>
          </a:p>
        </p:txBody>
      </p:sp>
      <p:sp>
        <p:nvSpPr>
          <p:cNvPr id="105843796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accent1"/>
                </a:solidFill>
                <a:latin typeface="Noto Sans"/>
                <a:ea typeface="Noto Sans"/>
                <a:cs typeface="Noto Sans"/>
              </a:rPr>
              <a:t>Ungenauigkeit</a:t>
            </a:r>
            <a:endParaRPr>
              <a:latin typeface="Noto Sans"/>
              <a:cs typeface="Noto Sans"/>
            </a:endParaRPr>
          </a:p>
        </p:txBody>
      </p:sp>
      <p:sp>
        <p:nvSpPr>
          <p:cNvPr id="888953055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>
                <a:latin typeface="Noto Sans"/>
                <a:ea typeface="Noto Sans"/>
                <a:cs typeface="Noto Sans"/>
              </a:rPr>
              <a:t>SODa | </a:t>
            </a:r>
            <a:fld id="{F289ACB0-6BB9-A016-4C22-D73B9DDBBE81}" type="slidenum">
              <a:rPr lang="de-DE">
                <a:latin typeface="Noto Sans"/>
                <a:ea typeface="Noto Sans"/>
                <a:cs typeface="Noto Sans"/>
              </a:rPr>
              <a:t>9</a:t>
            </a:fld>
            <a:endParaRPr>
              <a:latin typeface="Noto Sans"/>
              <a:cs typeface="Noto Sans"/>
            </a:endParaRPr>
          </a:p>
        </p:txBody>
      </p:sp>
      <p:graphicFrame>
        <p:nvGraphicFramePr>
          <p:cNvPr id="636111848" name=""/>
          <p:cNvGraphicFramePr>
            <a:graphicFrameLocks xmlns:a="http://schemas.openxmlformats.org/drawingml/2006/main"/>
          </p:cNvGraphicFramePr>
          <p:nvPr/>
        </p:nvGraphicFramePr>
        <p:xfrm>
          <a:off x="108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Person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Name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Niu </a:t>
                      </a: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Laphroaig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Beruf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Philosophin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Noto Sans"/>
                          <a:ea typeface="Noto Sans"/>
                          <a:cs typeface="Noto Sans"/>
                        </a:rPr>
                        <a:t>Geburt</a:t>
                      </a:r>
                      <a:endParaRPr sz="16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200" b="1" strike="sngStrike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r>
                        <a:rPr sz="1200" b="1">
                          <a:latin typeface="Noto Sans"/>
                          <a:ea typeface="Noto Sans"/>
                          <a:cs typeface="Noto Sans"/>
                        </a:rPr>
                        <a:t> </a:t>
                      </a:r>
                      <a:r>
                        <a:rPr sz="1200" b="1"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 sz="1200" b="1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solidFill>
                            <a:schemeClr val="bg1"/>
                          </a:solidFill>
                          <a:latin typeface="Noto Sans"/>
                          <a:ea typeface="Noto Sans"/>
                          <a:cs typeface="Noto Sans"/>
                        </a:rPr>
                        <a:t>Um 1495</a:t>
                      </a:r>
                      <a:endParaRPr sz="1400" b="1">
                        <a:solidFill>
                          <a:schemeClr val="bg1"/>
                        </a:solidFill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83298708" name=""/>
          <p:cNvGraphicFramePr>
            <a:graphicFrameLocks xmlns:a="http://schemas.openxmlformats.org/drawingml/2006/main"/>
          </p:cNvGraphicFramePr>
          <p:nvPr/>
        </p:nvGraphicFramePr>
        <p:xfrm>
          <a:off x="1080000" y="2518809"/>
          <a:ext cx="5140800" cy="1857797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Datum (Beginn)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Jahr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1480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Monat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1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Tag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1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62627377" name=""/>
          <p:cNvSpPr txBox="1"/>
          <p:nvPr/>
        </p:nvSpPr>
        <p:spPr bwMode="auto">
          <a:xfrm flipH="0" flipV="0">
            <a:off x="4037346" y="5453092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Noto Sans"/>
              <a:cs typeface="Noto Sans"/>
            </a:endParaRPr>
          </a:p>
        </p:txBody>
      </p:sp>
      <p:graphicFrame>
        <p:nvGraphicFramePr>
          <p:cNvPr id="1328078086" name=""/>
          <p:cNvGraphicFramePr>
            <a:graphicFrameLocks xmlns:a="http://schemas.openxmlformats.org/drawingml/2006/main"/>
          </p:cNvGraphicFramePr>
          <p:nvPr/>
        </p:nvGraphicFramePr>
        <p:xfrm>
          <a:off x="6840000" y="360000"/>
          <a:ext cx="5141571" cy="22072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Zeitspanne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Wert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string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Um 1495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Datum (Beginn)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1.1.1480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Datum (Ende)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Datum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31.12.1510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36066888" name=""/>
          <p:cNvGraphicFramePr>
            <a:graphicFrameLocks xmlns:a="http://schemas.openxmlformats.org/drawingml/2006/main"/>
          </p:cNvGraphicFramePr>
          <p:nvPr/>
        </p:nvGraphicFramePr>
        <p:xfrm>
          <a:off x="6840000" y="2518809"/>
          <a:ext cx="5140800" cy="1857794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709366"/>
                <a:gridCol w="1709366"/>
                <a:gridCol w="1709366"/>
              </a:tblGrid>
              <a:tr h="363731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Datum (Ende)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881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Feld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Type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>
                          <a:latin typeface="Noto Sans"/>
                          <a:ea typeface="Noto Sans"/>
                          <a:cs typeface="Noto Sans"/>
                        </a:rPr>
                        <a:t>Beispiel</a:t>
                      </a:r>
                      <a:endParaRPr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Jahr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de-DE" sz="1600" b="0" i="0" u="none" strike="noStrike" cap="none" spc="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</a:rPr>
                        <a:t>1510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Monat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>
                          <a:latin typeface="Noto Sans"/>
                          <a:ea typeface="Noto Sans"/>
                          <a:cs typeface="Noto Sans"/>
                        </a:rPr>
                        <a:t>12</a:t>
                      </a:r>
                      <a:endParaRPr sz="160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  <a:tr h="363731"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Tag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integer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0">
                          <a:latin typeface="Noto Sans"/>
                          <a:ea typeface="Noto Sans"/>
                          <a:cs typeface="Noto Sans"/>
                        </a:rPr>
                        <a:t>31</a:t>
                      </a:r>
                      <a:endParaRPr sz="1600" b="0">
                        <a:latin typeface="Noto Sans"/>
                        <a:cs typeface="Noto San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35601513" name=""/>
          <p:cNvSpPr txBox="1"/>
          <p:nvPr/>
        </p:nvSpPr>
        <p:spPr bwMode="auto">
          <a:xfrm rot="0" flipH="0" flipV="0">
            <a:off x="1489238" y="4680000"/>
            <a:ext cx="9213522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Ungenauigkeit formalisieren und in diskrete Werte übersetzen.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133049708" name=""/>
          <p:cNvSpPr txBox="1"/>
          <p:nvPr/>
        </p:nvSpPr>
        <p:spPr bwMode="auto">
          <a:xfrm rot="0" flipH="0" flipV="0">
            <a:off x="3701305" y="5400000"/>
            <a:ext cx="4789389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latin typeface="Noto Sans"/>
                <a:ea typeface="Noto Sans"/>
                <a:cs typeface="Noto Sans"/>
              </a:rPr>
              <a:t>Implizite Annahmen offenlegen.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07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28078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29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8329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6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3606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0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560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04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" dur="500"/>
                                        <p:tgtEl>
                                          <p:spTgt spid="113304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SODa 2">
      <a:dk1>
        <a:srgbClr val="262626"/>
      </a:dk1>
      <a:lt1>
        <a:srgbClr val="FBFAF7"/>
      </a:lt1>
      <a:dk2>
        <a:srgbClr val="262626"/>
      </a:dk2>
      <a:lt2>
        <a:srgbClr val="FBFAF7"/>
      </a:lt2>
      <a:accent1>
        <a:srgbClr val="FFA933"/>
      </a:accent1>
      <a:accent2>
        <a:srgbClr val="6666CC"/>
      </a:accent2>
      <a:accent3>
        <a:srgbClr val="66CC66"/>
      </a:accent3>
      <a:accent4>
        <a:srgbClr val="6699CC"/>
      </a:accent4>
      <a:accent5>
        <a:srgbClr val="CC6699"/>
      </a:accent5>
      <a:accent6>
        <a:srgbClr val="CC9966"/>
      </a:accent6>
      <a:hlink>
        <a:srgbClr val="FFA933"/>
      </a:hlink>
      <a:folHlink>
        <a:srgbClr val="7F7F7F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ONLYOFFICE/8.3.1.25</Application>
  <PresentationFormat>On-screen Show (4:3)</PresentationFormat>
  <Paragraphs>0</Paragraphs>
  <Slides>17</Slides>
  <Notes>17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Louise Tharandt</dc:creator>
  <cp:lastModifiedBy/>
  <cp:revision>40</cp:revision>
  <dcterms:created xsi:type="dcterms:W3CDTF">2024-11-29T08:13:35Z</dcterms:created>
  <dcterms:modified xsi:type="dcterms:W3CDTF">2025-03-20T13:00:02Z</dcterms:modified>
</cp:coreProperties>
</file>