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7"/>
  </p:notesMasterIdLst>
  <p:sldIdLst>
    <p:sldId id="256" r:id="rId5"/>
    <p:sldId id="279" r:id="rId6"/>
    <p:sldId id="283" r:id="rId7"/>
    <p:sldId id="303" r:id="rId8"/>
    <p:sldId id="280" r:id="rId9"/>
    <p:sldId id="285" r:id="rId10"/>
    <p:sldId id="298" r:id="rId11"/>
    <p:sldId id="288" r:id="rId12"/>
    <p:sldId id="293" r:id="rId13"/>
    <p:sldId id="284" r:id="rId14"/>
    <p:sldId id="286" r:id="rId15"/>
    <p:sldId id="292" r:id="rId16"/>
    <p:sldId id="300" r:id="rId17"/>
    <p:sldId id="289" r:id="rId18"/>
    <p:sldId id="301" r:id="rId19"/>
    <p:sldId id="290" r:id="rId20"/>
    <p:sldId id="287" r:id="rId21"/>
    <p:sldId id="291" r:id="rId22"/>
    <p:sldId id="294" r:id="rId23"/>
    <p:sldId id="295" r:id="rId24"/>
    <p:sldId id="302" r:id="rId25"/>
    <p:sldId id="281" r:id="rId26"/>
    <p:sldId id="829" r:id="rId27"/>
    <p:sldId id="830" r:id="rId28"/>
    <p:sldId id="297" r:id="rId29"/>
    <p:sldId id="296" r:id="rId30"/>
    <p:sldId id="282" r:id="rId31"/>
    <p:sldId id="831" r:id="rId32"/>
    <p:sldId id="832" r:id="rId33"/>
    <p:sldId id="834" r:id="rId34"/>
    <p:sldId id="833" r:id="rId35"/>
    <p:sldId id="26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276A"/>
    <a:srgbClr val="FFED00"/>
    <a:srgbClr val="67B42E"/>
    <a:srgbClr val="6BC6D9"/>
    <a:srgbClr val="1F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ED2D82-27A7-6C1C-8DFB-C9914739E583}" v="1" dt="2025-04-10T08:00:48.2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52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CC08AA-4FEE-4EC8-8801-8BEFF841B99D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B982E5-FA97-489B-81C1-592EFF4736ED}">
      <dgm:prSet phldr="0"/>
      <dgm:spPr>
        <a:solidFill>
          <a:srgbClr val="6BC6D9"/>
        </a:solidFill>
      </dgm:spPr>
      <dgm:t>
        <a:bodyPr/>
        <a:lstStyle/>
        <a:p>
          <a:pPr algn="l" rtl="0"/>
          <a:r>
            <a:rPr lang="en-US" b="1">
              <a:latin typeface="Helvetica"/>
              <a:cs typeface="Helvetica"/>
            </a:rPr>
            <a:t>CONCEPT</a:t>
          </a:r>
          <a:endParaRPr lang="en-US">
            <a:latin typeface="Helvetica"/>
            <a:cs typeface="Helvetica"/>
          </a:endParaRPr>
        </a:p>
      </dgm:t>
    </dgm:pt>
    <dgm:pt modelId="{4742D368-2937-4CE9-AB5F-C92499F8AE00}" type="parTrans" cxnId="{D9465CBA-388C-4640-9471-5FED6A2BDCB5}">
      <dgm:prSet/>
      <dgm:spPr/>
    </dgm:pt>
    <dgm:pt modelId="{3FE09E64-011F-491F-9FEA-07EDBDB6ADD9}" type="sibTrans" cxnId="{D9465CBA-388C-4640-9471-5FED6A2BDCB5}">
      <dgm:prSet/>
      <dgm:spPr/>
    </dgm:pt>
    <dgm:pt modelId="{5A0E5F1F-A72C-4E92-A27E-6203D0004EFA}">
      <dgm:prSet phldr="0"/>
      <dgm:spPr/>
      <dgm:t>
        <a:bodyPr/>
        <a:lstStyle/>
        <a:p>
          <a:pPr algn="l" rtl="0"/>
          <a:r>
            <a:rPr lang="en-US">
              <a:latin typeface="Helvetica"/>
              <a:cs typeface="Helvetica"/>
            </a:rPr>
            <a:t>Abstract</a:t>
          </a:r>
        </a:p>
      </dgm:t>
    </dgm:pt>
    <dgm:pt modelId="{44C591B4-9E3F-46AE-B27B-2123144B204B}" type="parTrans" cxnId="{3A05E6B8-E61A-4BA9-98AA-56C1369A0BB8}">
      <dgm:prSet/>
      <dgm:spPr/>
    </dgm:pt>
    <dgm:pt modelId="{6A813B86-C20F-428D-BCB6-AE25FDF95552}" type="sibTrans" cxnId="{3A05E6B8-E61A-4BA9-98AA-56C1369A0BB8}">
      <dgm:prSet/>
      <dgm:spPr/>
    </dgm:pt>
    <dgm:pt modelId="{B70508AB-3796-4C98-A7A9-A9FCAC48729A}">
      <dgm:prSet phldr="0"/>
      <dgm:spPr>
        <a:solidFill>
          <a:srgbClr val="6BC6D9"/>
        </a:solidFill>
      </dgm:spPr>
      <dgm:t>
        <a:bodyPr/>
        <a:lstStyle/>
        <a:p>
          <a:pPr algn="l"/>
          <a:r>
            <a:rPr lang="en-US" b="1">
              <a:latin typeface="Helvetica"/>
              <a:cs typeface="Helvetica"/>
            </a:rPr>
            <a:t>INDICATOR</a:t>
          </a:r>
        </a:p>
      </dgm:t>
    </dgm:pt>
    <dgm:pt modelId="{FC1482B3-77FD-493A-B7F2-F049F0D35E32}" type="parTrans" cxnId="{F0CB1915-1DA3-4BB3-A44B-7DE697F15DBB}">
      <dgm:prSet/>
      <dgm:spPr/>
    </dgm:pt>
    <dgm:pt modelId="{A6E19AAF-2B43-487F-BDE3-9883DFC0A17E}" type="sibTrans" cxnId="{F0CB1915-1DA3-4BB3-A44B-7DE697F15DBB}">
      <dgm:prSet/>
      <dgm:spPr/>
    </dgm:pt>
    <dgm:pt modelId="{30CDE7F2-07BD-4350-A4BD-25EA9A05D892}">
      <dgm:prSet phldr="0"/>
      <dgm:spPr>
        <a:solidFill>
          <a:srgbClr val="6BC6D9"/>
        </a:solidFill>
      </dgm:spPr>
      <dgm:t>
        <a:bodyPr/>
        <a:lstStyle/>
        <a:p>
          <a:pPr algn="l" rtl="0"/>
          <a:r>
            <a:rPr lang="en-US">
              <a:latin typeface="Helvetica"/>
              <a:cs typeface="Helvetica"/>
            </a:rPr>
            <a:t>Can be measured. </a:t>
          </a:r>
        </a:p>
      </dgm:t>
    </dgm:pt>
    <dgm:pt modelId="{2F9194A2-A1D4-4105-A1BF-F1DC03095207}" type="parTrans" cxnId="{00491646-B78C-4A4D-88FA-459B68C25172}">
      <dgm:prSet/>
      <dgm:spPr/>
    </dgm:pt>
    <dgm:pt modelId="{7DCB70D2-72BC-4EA8-A7FF-231231BE4259}" type="sibTrans" cxnId="{00491646-B78C-4A4D-88FA-459B68C25172}">
      <dgm:prSet/>
      <dgm:spPr/>
    </dgm:pt>
    <dgm:pt modelId="{8E65796F-B507-4E0D-AEA2-0E170A791C84}">
      <dgm:prSet phldr="0"/>
      <dgm:spPr>
        <a:solidFill>
          <a:srgbClr val="6BC6D9"/>
        </a:solidFill>
      </dgm:spPr>
      <dgm:t>
        <a:bodyPr/>
        <a:lstStyle/>
        <a:p>
          <a:pPr algn="l"/>
          <a:r>
            <a:rPr lang="en-US" b="1">
              <a:latin typeface="Helvetica"/>
              <a:cs typeface="Helvetica"/>
            </a:rPr>
            <a:t>QUESTIONS</a:t>
          </a:r>
        </a:p>
      </dgm:t>
    </dgm:pt>
    <dgm:pt modelId="{04556A50-880A-41BD-AB81-8FF17DDD6498}" type="parTrans" cxnId="{F7BAE9EC-A87C-41B7-A2D7-E2B03B2FE36E}">
      <dgm:prSet/>
      <dgm:spPr/>
    </dgm:pt>
    <dgm:pt modelId="{87E48485-A3C2-427B-ACCD-92751510DEC0}" type="sibTrans" cxnId="{F7BAE9EC-A87C-41B7-A2D7-E2B03B2FE36E}">
      <dgm:prSet/>
      <dgm:spPr/>
    </dgm:pt>
    <dgm:pt modelId="{5F1FAD17-2000-457C-8DC9-3E3A224EE05B}">
      <dgm:prSet phldr="0"/>
      <dgm:spPr>
        <a:solidFill>
          <a:srgbClr val="6BC6D9"/>
        </a:solidFill>
      </dgm:spPr>
      <dgm:t>
        <a:bodyPr/>
        <a:lstStyle/>
        <a:p>
          <a:pPr algn="l" rtl="0"/>
          <a:r>
            <a:rPr lang="en-US">
              <a:latin typeface="Helvetica"/>
              <a:cs typeface="Helvetica"/>
            </a:rPr>
            <a:t>Turn indicators into questions. </a:t>
          </a:r>
        </a:p>
      </dgm:t>
    </dgm:pt>
    <dgm:pt modelId="{B015649C-AC37-4FDC-A562-DE3583B0F2C0}" type="parTrans" cxnId="{3C138091-20BB-4107-AF4F-CC6DFBCE3B1B}">
      <dgm:prSet/>
      <dgm:spPr/>
    </dgm:pt>
    <dgm:pt modelId="{AE298895-AF0D-4166-B53C-D37F0F5F5AD4}" type="sibTrans" cxnId="{3C138091-20BB-4107-AF4F-CC6DFBCE3B1B}">
      <dgm:prSet/>
      <dgm:spPr/>
    </dgm:pt>
    <dgm:pt modelId="{A67D9EF3-D0E7-41DD-9967-F84F46EFFD91}">
      <dgm:prSet phldr="0"/>
      <dgm:spPr>
        <a:solidFill>
          <a:srgbClr val="6BC6D9"/>
        </a:solidFill>
      </dgm:spPr>
      <dgm:t>
        <a:bodyPr/>
        <a:lstStyle/>
        <a:p>
          <a:pPr algn="l" rtl="0"/>
          <a:r>
            <a:rPr lang="en-US">
              <a:latin typeface="Helvetica"/>
              <a:cs typeface="Helvetica"/>
            </a:rPr>
            <a:t>Can’t be measured directly </a:t>
          </a:r>
        </a:p>
      </dgm:t>
    </dgm:pt>
    <dgm:pt modelId="{7346E486-7C3A-4B66-9D28-57AF2CE75069}" type="parTrans" cxnId="{BBC9046F-D1BE-45B7-B2FB-689ED06C88A8}">
      <dgm:prSet/>
      <dgm:spPr/>
    </dgm:pt>
    <dgm:pt modelId="{0A6E479B-B575-43B6-8097-44F5D27E1D07}" type="sibTrans" cxnId="{BBC9046F-D1BE-45B7-B2FB-689ED06C88A8}">
      <dgm:prSet/>
      <dgm:spPr/>
    </dgm:pt>
    <dgm:pt modelId="{1D31C919-A499-4185-8BA7-2C160DC2E6BE}">
      <dgm:prSet phldr="0"/>
      <dgm:spPr/>
      <dgm:t>
        <a:bodyPr/>
        <a:lstStyle/>
        <a:p>
          <a:r>
            <a:rPr lang="en-US">
              <a:latin typeface="Helvetica"/>
              <a:cs typeface="Helvetica"/>
            </a:rPr>
            <a:t>Needs to be clearly defined</a:t>
          </a:r>
          <a:br>
            <a:rPr lang="en-US">
              <a:latin typeface="Helvetica"/>
              <a:cs typeface="Helvetica"/>
            </a:rPr>
          </a:br>
          <a:endParaRPr lang="en-US"/>
        </a:p>
      </dgm:t>
    </dgm:pt>
    <dgm:pt modelId="{08E02096-A30D-493C-A333-D8F14F4F29C1}" type="parTrans" cxnId="{E9C76014-1468-4365-94FD-CEF6E58AB382}">
      <dgm:prSet/>
      <dgm:spPr/>
    </dgm:pt>
    <dgm:pt modelId="{A4E02741-21A8-418B-8D57-706DAB082AB4}" type="sibTrans" cxnId="{E9C76014-1468-4365-94FD-CEF6E58AB382}">
      <dgm:prSet/>
      <dgm:spPr/>
    </dgm:pt>
    <dgm:pt modelId="{D7C66B70-2316-4908-A377-AC56DB08E44A}">
      <dgm:prSet phldr="0"/>
      <dgm:spPr/>
      <dgm:t>
        <a:bodyPr/>
        <a:lstStyle/>
        <a:p>
          <a:r>
            <a:rPr lang="en-US">
              <a:latin typeface="Helvetica"/>
              <a:cs typeface="Helvetica"/>
            </a:rPr>
            <a:t>May need multiple indicators per concept</a:t>
          </a:r>
          <a:br>
            <a:rPr lang="en-US">
              <a:latin typeface="Helvetica"/>
              <a:cs typeface="Helvetica"/>
            </a:rPr>
          </a:br>
          <a:endParaRPr lang="en-US"/>
        </a:p>
      </dgm:t>
    </dgm:pt>
    <dgm:pt modelId="{FED87BB1-685E-430A-BD35-A572EF1ED6E8}" type="parTrans" cxnId="{FBF71E66-AEDD-4D38-AE4E-0083ED16FC5E}">
      <dgm:prSet/>
      <dgm:spPr/>
    </dgm:pt>
    <dgm:pt modelId="{09202045-B9F6-497B-9FED-ACE971010884}" type="sibTrans" cxnId="{FBF71E66-AEDD-4D38-AE4E-0083ED16FC5E}">
      <dgm:prSet/>
      <dgm:spPr/>
    </dgm:pt>
    <dgm:pt modelId="{3CE47AE6-AF2D-4B7F-B14B-9BD322709F56}">
      <dgm:prSet phldr="0"/>
      <dgm:spPr/>
      <dgm:t>
        <a:bodyPr/>
        <a:lstStyle/>
        <a:p>
          <a:r>
            <a:rPr lang="en-US">
              <a:latin typeface="Helvetica"/>
              <a:cs typeface="Helvetica"/>
            </a:rPr>
            <a:t>May need multiple Qs per indicator</a:t>
          </a:r>
          <a:endParaRPr lang="en-US"/>
        </a:p>
      </dgm:t>
    </dgm:pt>
    <dgm:pt modelId="{781ACFE3-A992-430F-B2F7-2E03063E8242}" type="parTrans" cxnId="{E4FDB1B0-E79E-4730-AE84-C2969B8FDBD1}">
      <dgm:prSet/>
      <dgm:spPr/>
    </dgm:pt>
    <dgm:pt modelId="{A8EDBE6C-AC1A-47EB-917A-E496D9022B1F}" type="sibTrans" cxnId="{E4FDB1B0-E79E-4730-AE84-C2969B8FDBD1}">
      <dgm:prSet/>
      <dgm:spPr/>
    </dgm:pt>
    <dgm:pt modelId="{87F25C3D-8F3F-4A47-8D0F-EE202D92A24E}" type="pres">
      <dgm:prSet presAssocID="{39CC08AA-4FEE-4EC8-8801-8BEFF841B99D}" presName="Name0" presStyleCnt="0">
        <dgm:presLayoutVars>
          <dgm:dir/>
          <dgm:animLvl val="lvl"/>
          <dgm:resizeHandles val="exact"/>
        </dgm:presLayoutVars>
      </dgm:prSet>
      <dgm:spPr/>
    </dgm:pt>
    <dgm:pt modelId="{EBCA5BC8-5D2D-4C2D-A673-445CEA683A09}" type="pres">
      <dgm:prSet presAssocID="{D0B982E5-FA97-489B-81C1-592EFF4736ED}" presName="composite" presStyleCnt="0"/>
      <dgm:spPr/>
    </dgm:pt>
    <dgm:pt modelId="{D8107DAA-F106-433E-BA5E-7F07134F93BB}" type="pres">
      <dgm:prSet presAssocID="{D0B982E5-FA97-489B-81C1-592EFF4736ED}" presName="parTx" presStyleLbl="alignNode1" presStyleIdx="0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4EED630D-9B8F-4D32-A990-4E0926A9E154}" type="pres">
      <dgm:prSet presAssocID="{D0B982E5-FA97-489B-81C1-592EFF4736ED}" presName="desTx" presStyleLbl="alignAccFollowNode1" presStyleIdx="0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  <dgm:pt modelId="{B2CDCE0E-C171-4400-9ED5-39A1BBD1E424}" type="pres">
      <dgm:prSet presAssocID="{3FE09E64-011F-491F-9FEA-07EDBDB6ADD9}" presName="space" presStyleCnt="0"/>
      <dgm:spPr/>
    </dgm:pt>
    <dgm:pt modelId="{4984C7BF-E048-42FB-B6E8-213FB18C63BC}" type="pres">
      <dgm:prSet presAssocID="{B70508AB-3796-4C98-A7A9-A9FCAC48729A}" presName="composite" presStyleCnt="0"/>
      <dgm:spPr/>
    </dgm:pt>
    <dgm:pt modelId="{66E5E0F4-6150-42F1-B49C-EDE9C1F0CFEE}" type="pres">
      <dgm:prSet presAssocID="{B70508AB-3796-4C98-A7A9-A9FCAC48729A}" presName="parTx" presStyleLbl="alignNode1" presStyleIdx="1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2D0B9125-3820-42B2-9ED0-72121FB3142D}" type="pres">
      <dgm:prSet presAssocID="{B70508AB-3796-4C98-A7A9-A9FCAC48729A}" presName="desTx" presStyleLbl="alignAccFollowNode1" presStyleIdx="1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  <dgm:pt modelId="{5111645F-21F2-4B78-83B0-6CC63C41594C}" type="pres">
      <dgm:prSet presAssocID="{A6E19AAF-2B43-487F-BDE3-9883DFC0A17E}" presName="space" presStyleCnt="0"/>
      <dgm:spPr/>
    </dgm:pt>
    <dgm:pt modelId="{3F8D7257-A5A2-4C3C-BAA1-C327DDAF09DD}" type="pres">
      <dgm:prSet presAssocID="{8E65796F-B507-4E0D-AEA2-0E170A791C84}" presName="composite" presStyleCnt="0"/>
      <dgm:spPr/>
    </dgm:pt>
    <dgm:pt modelId="{19AB33D9-1F12-42AC-A320-CED56535C015}" type="pres">
      <dgm:prSet presAssocID="{8E65796F-B507-4E0D-AEA2-0E170A791C84}" presName="parTx" presStyleLbl="alignNode1" presStyleIdx="2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F6F6DB0D-FA67-4BDF-B2F6-5DDFA322ED95}" type="pres">
      <dgm:prSet presAssocID="{8E65796F-B507-4E0D-AEA2-0E170A791C84}" presName="desTx" presStyleLbl="alignAccFollowNode1" presStyleIdx="2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</dgm:ptLst>
  <dgm:cxnLst>
    <dgm:cxn modelId="{BB68FA01-911D-4E9B-8BF7-27F942541F85}" type="presOf" srcId="{5A0E5F1F-A72C-4E92-A27E-6203D0004EFA}" destId="{4EED630D-9B8F-4D32-A990-4E0926A9E154}" srcOrd="0" destOrd="0" presId="urn:microsoft.com/office/officeart/2005/8/layout/hList1"/>
    <dgm:cxn modelId="{B4B9A802-FD2C-492A-8B57-B077D0D8C3DC}" type="presOf" srcId="{1D31C919-A499-4185-8BA7-2C160DC2E6BE}" destId="{4EED630D-9B8F-4D32-A990-4E0926A9E154}" srcOrd="0" destOrd="2" presId="urn:microsoft.com/office/officeart/2005/8/layout/hList1"/>
    <dgm:cxn modelId="{1C3F3A09-42E7-421A-AE39-684434F0323C}" type="presOf" srcId="{5F1FAD17-2000-457C-8DC9-3E3A224EE05B}" destId="{F6F6DB0D-FA67-4BDF-B2F6-5DDFA322ED95}" srcOrd="0" destOrd="0" presId="urn:microsoft.com/office/officeart/2005/8/layout/hList1"/>
    <dgm:cxn modelId="{E9C76014-1468-4365-94FD-CEF6E58AB382}" srcId="{D0B982E5-FA97-489B-81C1-592EFF4736ED}" destId="{1D31C919-A499-4185-8BA7-2C160DC2E6BE}" srcOrd="2" destOrd="0" parTransId="{08E02096-A30D-493C-A333-D8F14F4F29C1}" sibTransId="{A4E02741-21A8-418B-8D57-706DAB082AB4}"/>
    <dgm:cxn modelId="{F0CB1915-1DA3-4BB3-A44B-7DE697F15DBB}" srcId="{39CC08AA-4FEE-4EC8-8801-8BEFF841B99D}" destId="{B70508AB-3796-4C98-A7A9-A9FCAC48729A}" srcOrd="1" destOrd="0" parTransId="{FC1482B3-77FD-493A-B7F2-F049F0D35E32}" sibTransId="{A6E19AAF-2B43-487F-BDE3-9883DFC0A17E}"/>
    <dgm:cxn modelId="{3D173936-1395-4491-9C1E-FED94E6BE3F1}" type="presOf" srcId="{3CE47AE6-AF2D-4B7F-B14B-9BD322709F56}" destId="{F6F6DB0D-FA67-4BDF-B2F6-5DDFA322ED95}" srcOrd="0" destOrd="1" presId="urn:microsoft.com/office/officeart/2005/8/layout/hList1"/>
    <dgm:cxn modelId="{00491646-B78C-4A4D-88FA-459B68C25172}" srcId="{B70508AB-3796-4C98-A7A9-A9FCAC48729A}" destId="{30CDE7F2-07BD-4350-A4BD-25EA9A05D892}" srcOrd="0" destOrd="0" parTransId="{2F9194A2-A1D4-4105-A1BF-F1DC03095207}" sibTransId="{7DCB70D2-72BC-4EA8-A7FF-231231BE4259}"/>
    <dgm:cxn modelId="{FBF71E66-AEDD-4D38-AE4E-0083ED16FC5E}" srcId="{B70508AB-3796-4C98-A7A9-A9FCAC48729A}" destId="{D7C66B70-2316-4908-A377-AC56DB08E44A}" srcOrd="1" destOrd="0" parTransId="{FED87BB1-685E-430A-BD35-A572EF1ED6E8}" sibTransId="{09202045-B9F6-497B-9FED-ACE971010884}"/>
    <dgm:cxn modelId="{2F0D716C-8E90-4AFE-94A4-058F5535E326}" type="presOf" srcId="{30CDE7F2-07BD-4350-A4BD-25EA9A05D892}" destId="{2D0B9125-3820-42B2-9ED0-72121FB3142D}" srcOrd="0" destOrd="0" presId="urn:microsoft.com/office/officeart/2005/8/layout/hList1"/>
    <dgm:cxn modelId="{BBC9046F-D1BE-45B7-B2FB-689ED06C88A8}" srcId="{D0B982E5-FA97-489B-81C1-592EFF4736ED}" destId="{A67D9EF3-D0E7-41DD-9967-F84F46EFFD91}" srcOrd="1" destOrd="0" parTransId="{7346E486-7C3A-4B66-9D28-57AF2CE75069}" sibTransId="{0A6E479B-B575-43B6-8097-44F5D27E1D07}"/>
    <dgm:cxn modelId="{9EA46A8D-D02E-434A-B6C6-701980BC08FD}" type="presOf" srcId="{D0B982E5-FA97-489B-81C1-592EFF4736ED}" destId="{D8107DAA-F106-433E-BA5E-7F07134F93BB}" srcOrd="0" destOrd="0" presId="urn:microsoft.com/office/officeart/2005/8/layout/hList1"/>
    <dgm:cxn modelId="{3C138091-20BB-4107-AF4F-CC6DFBCE3B1B}" srcId="{8E65796F-B507-4E0D-AEA2-0E170A791C84}" destId="{5F1FAD17-2000-457C-8DC9-3E3A224EE05B}" srcOrd="0" destOrd="0" parTransId="{B015649C-AC37-4FDC-A562-DE3583B0F2C0}" sibTransId="{AE298895-AF0D-4166-B53C-D37F0F5F5AD4}"/>
    <dgm:cxn modelId="{FB2D6494-CB6A-40E8-BDE3-0F0DADA29138}" type="presOf" srcId="{D7C66B70-2316-4908-A377-AC56DB08E44A}" destId="{2D0B9125-3820-42B2-9ED0-72121FB3142D}" srcOrd="0" destOrd="1" presId="urn:microsoft.com/office/officeart/2005/8/layout/hList1"/>
    <dgm:cxn modelId="{DB052BAC-143C-4C5D-8707-5A49B0C56E5C}" type="presOf" srcId="{8E65796F-B507-4E0D-AEA2-0E170A791C84}" destId="{19AB33D9-1F12-42AC-A320-CED56535C015}" srcOrd="0" destOrd="0" presId="urn:microsoft.com/office/officeart/2005/8/layout/hList1"/>
    <dgm:cxn modelId="{E4FDB1B0-E79E-4730-AE84-C2969B8FDBD1}" srcId="{8E65796F-B507-4E0D-AEA2-0E170A791C84}" destId="{3CE47AE6-AF2D-4B7F-B14B-9BD322709F56}" srcOrd="1" destOrd="0" parTransId="{781ACFE3-A992-430F-B2F7-2E03063E8242}" sibTransId="{A8EDBE6C-AC1A-47EB-917A-E496D9022B1F}"/>
    <dgm:cxn modelId="{3A05E6B8-E61A-4BA9-98AA-56C1369A0BB8}" srcId="{D0B982E5-FA97-489B-81C1-592EFF4736ED}" destId="{5A0E5F1F-A72C-4E92-A27E-6203D0004EFA}" srcOrd="0" destOrd="0" parTransId="{44C591B4-9E3F-46AE-B27B-2123144B204B}" sibTransId="{6A813B86-C20F-428D-BCB6-AE25FDF95552}"/>
    <dgm:cxn modelId="{D9465CBA-388C-4640-9471-5FED6A2BDCB5}" srcId="{39CC08AA-4FEE-4EC8-8801-8BEFF841B99D}" destId="{D0B982E5-FA97-489B-81C1-592EFF4736ED}" srcOrd="0" destOrd="0" parTransId="{4742D368-2937-4CE9-AB5F-C92499F8AE00}" sibTransId="{3FE09E64-011F-491F-9FEA-07EDBDB6ADD9}"/>
    <dgm:cxn modelId="{EA4F74D7-9296-4C3B-8C26-397F4ED37112}" type="presOf" srcId="{A67D9EF3-D0E7-41DD-9967-F84F46EFFD91}" destId="{4EED630D-9B8F-4D32-A990-4E0926A9E154}" srcOrd="0" destOrd="1" presId="urn:microsoft.com/office/officeart/2005/8/layout/hList1"/>
    <dgm:cxn modelId="{6DBEDDE0-0DA8-43DA-B197-455190687EF7}" type="presOf" srcId="{39CC08AA-4FEE-4EC8-8801-8BEFF841B99D}" destId="{87F25C3D-8F3F-4A47-8D0F-EE202D92A24E}" srcOrd="0" destOrd="0" presId="urn:microsoft.com/office/officeart/2005/8/layout/hList1"/>
    <dgm:cxn modelId="{F7BAE9EC-A87C-41B7-A2D7-E2B03B2FE36E}" srcId="{39CC08AA-4FEE-4EC8-8801-8BEFF841B99D}" destId="{8E65796F-B507-4E0D-AEA2-0E170A791C84}" srcOrd="2" destOrd="0" parTransId="{04556A50-880A-41BD-AB81-8FF17DDD6498}" sibTransId="{87E48485-A3C2-427B-ACCD-92751510DEC0}"/>
    <dgm:cxn modelId="{23AEA8F7-C309-4C9D-B342-48CF1093CE53}" type="presOf" srcId="{B70508AB-3796-4C98-A7A9-A9FCAC48729A}" destId="{66E5E0F4-6150-42F1-B49C-EDE9C1F0CFEE}" srcOrd="0" destOrd="0" presId="urn:microsoft.com/office/officeart/2005/8/layout/hList1"/>
    <dgm:cxn modelId="{81C3ACE1-DAB5-42EF-ADAF-4A36EEAB9FC7}" type="presParOf" srcId="{87F25C3D-8F3F-4A47-8D0F-EE202D92A24E}" destId="{EBCA5BC8-5D2D-4C2D-A673-445CEA683A09}" srcOrd="0" destOrd="0" presId="urn:microsoft.com/office/officeart/2005/8/layout/hList1"/>
    <dgm:cxn modelId="{9245A0CF-A129-4BCC-A409-F7D846D174E9}" type="presParOf" srcId="{EBCA5BC8-5D2D-4C2D-A673-445CEA683A09}" destId="{D8107DAA-F106-433E-BA5E-7F07134F93BB}" srcOrd="0" destOrd="0" presId="urn:microsoft.com/office/officeart/2005/8/layout/hList1"/>
    <dgm:cxn modelId="{8B0DE19C-08A9-49E3-9D35-6E5519CCCB04}" type="presParOf" srcId="{EBCA5BC8-5D2D-4C2D-A673-445CEA683A09}" destId="{4EED630D-9B8F-4D32-A990-4E0926A9E154}" srcOrd="1" destOrd="0" presId="urn:microsoft.com/office/officeart/2005/8/layout/hList1"/>
    <dgm:cxn modelId="{CA55DDB3-BD68-4EFD-8CED-A40C14183FAC}" type="presParOf" srcId="{87F25C3D-8F3F-4A47-8D0F-EE202D92A24E}" destId="{B2CDCE0E-C171-4400-9ED5-39A1BBD1E424}" srcOrd="1" destOrd="0" presId="urn:microsoft.com/office/officeart/2005/8/layout/hList1"/>
    <dgm:cxn modelId="{658F63A2-9BEB-4E81-B14E-0CE0DE98148C}" type="presParOf" srcId="{87F25C3D-8F3F-4A47-8D0F-EE202D92A24E}" destId="{4984C7BF-E048-42FB-B6E8-213FB18C63BC}" srcOrd="2" destOrd="0" presId="urn:microsoft.com/office/officeart/2005/8/layout/hList1"/>
    <dgm:cxn modelId="{35BAF0E9-BF52-4C6F-B12E-A2D712297203}" type="presParOf" srcId="{4984C7BF-E048-42FB-B6E8-213FB18C63BC}" destId="{66E5E0F4-6150-42F1-B49C-EDE9C1F0CFEE}" srcOrd="0" destOrd="0" presId="urn:microsoft.com/office/officeart/2005/8/layout/hList1"/>
    <dgm:cxn modelId="{46C53CA8-8D42-46EF-8751-313906E4FD5D}" type="presParOf" srcId="{4984C7BF-E048-42FB-B6E8-213FB18C63BC}" destId="{2D0B9125-3820-42B2-9ED0-72121FB3142D}" srcOrd="1" destOrd="0" presId="urn:microsoft.com/office/officeart/2005/8/layout/hList1"/>
    <dgm:cxn modelId="{18978EF7-7CFF-4D4B-BB4E-D0D4D728F807}" type="presParOf" srcId="{87F25C3D-8F3F-4A47-8D0F-EE202D92A24E}" destId="{5111645F-21F2-4B78-83B0-6CC63C41594C}" srcOrd="3" destOrd="0" presId="urn:microsoft.com/office/officeart/2005/8/layout/hList1"/>
    <dgm:cxn modelId="{72440F59-A623-4824-B850-E11D7CCFD054}" type="presParOf" srcId="{87F25C3D-8F3F-4A47-8D0F-EE202D92A24E}" destId="{3F8D7257-A5A2-4C3C-BAA1-C327DDAF09DD}" srcOrd="4" destOrd="0" presId="urn:microsoft.com/office/officeart/2005/8/layout/hList1"/>
    <dgm:cxn modelId="{277B635F-B9C8-4E25-BFE2-9E25B43D840C}" type="presParOf" srcId="{3F8D7257-A5A2-4C3C-BAA1-C327DDAF09DD}" destId="{19AB33D9-1F12-42AC-A320-CED56535C015}" srcOrd="0" destOrd="0" presId="urn:microsoft.com/office/officeart/2005/8/layout/hList1"/>
    <dgm:cxn modelId="{A7E175EC-D10B-4FC3-86D4-5AF38BCEE5E9}" type="presParOf" srcId="{3F8D7257-A5A2-4C3C-BAA1-C327DDAF09DD}" destId="{F6F6DB0D-FA67-4BDF-B2F6-5DDFA322ED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CC08AA-4FEE-4EC8-8801-8BEFF841B99D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B982E5-FA97-489B-81C1-592EFF4736ED}">
      <dgm:prSet phldr="0"/>
      <dgm:spPr>
        <a:solidFill>
          <a:srgbClr val="6BC6D9"/>
        </a:solidFill>
      </dgm:spPr>
      <dgm:t>
        <a:bodyPr/>
        <a:lstStyle/>
        <a:p>
          <a:pPr algn="l" rtl="0"/>
          <a:r>
            <a:rPr lang="en-US" b="1">
              <a:latin typeface="Helvetica"/>
              <a:cs typeface="Helvetica"/>
            </a:rPr>
            <a:t>CONCEPT</a:t>
          </a:r>
          <a:endParaRPr lang="en-US">
            <a:latin typeface="Helvetica"/>
            <a:cs typeface="Helvetica"/>
          </a:endParaRPr>
        </a:p>
      </dgm:t>
    </dgm:pt>
    <dgm:pt modelId="{4742D368-2937-4CE9-AB5F-C92499F8AE00}" type="parTrans" cxnId="{D9465CBA-388C-4640-9471-5FED6A2BDCB5}">
      <dgm:prSet/>
      <dgm:spPr/>
      <dgm:t>
        <a:bodyPr/>
        <a:lstStyle/>
        <a:p>
          <a:endParaRPr lang="en-GB"/>
        </a:p>
      </dgm:t>
    </dgm:pt>
    <dgm:pt modelId="{3FE09E64-011F-491F-9FEA-07EDBDB6ADD9}" type="sibTrans" cxnId="{D9465CBA-388C-4640-9471-5FED6A2BDCB5}">
      <dgm:prSet/>
      <dgm:spPr/>
      <dgm:t>
        <a:bodyPr/>
        <a:lstStyle/>
        <a:p>
          <a:endParaRPr lang="en-GB"/>
        </a:p>
      </dgm:t>
    </dgm:pt>
    <dgm:pt modelId="{B70508AB-3796-4C98-A7A9-A9FCAC48729A}">
      <dgm:prSet phldr="0"/>
      <dgm:spPr>
        <a:solidFill>
          <a:srgbClr val="6BC6D9"/>
        </a:solidFill>
      </dgm:spPr>
      <dgm:t>
        <a:bodyPr/>
        <a:lstStyle/>
        <a:p>
          <a:pPr algn="l"/>
          <a:r>
            <a:rPr lang="en-US" b="1">
              <a:latin typeface="Helvetica"/>
              <a:cs typeface="Helvetica"/>
            </a:rPr>
            <a:t>INDICATOR</a:t>
          </a:r>
        </a:p>
      </dgm:t>
    </dgm:pt>
    <dgm:pt modelId="{FC1482B3-77FD-493A-B7F2-F049F0D35E32}" type="parTrans" cxnId="{F0CB1915-1DA3-4BB3-A44B-7DE697F15DBB}">
      <dgm:prSet/>
      <dgm:spPr/>
      <dgm:t>
        <a:bodyPr/>
        <a:lstStyle/>
        <a:p>
          <a:endParaRPr lang="en-GB"/>
        </a:p>
      </dgm:t>
    </dgm:pt>
    <dgm:pt modelId="{A6E19AAF-2B43-487F-BDE3-9883DFC0A17E}" type="sibTrans" cxnId="{F0CB1915-1DA3-4BB3-A44B-7DE697F15DBB}">
      <dgm:prSet/>
      <dgm:spPr/>
      <dgm:t>
        <a:bodyPr/>
        <a:lstStyle/>
        <a:p>
          <a:endParaRPr lang="en-GB"/>
        </a:p>
      </dgm:t>
    </dgm:pt>
    <dgm:pt modelId="{8E65796F-B507-4E0D-AEA2-0E170A791C84}">
      <dgm:prSet phldr="0"/>
      <dgm:spPr>
        <a:solidFill>
          <a:srgbClr val="6BC6D9"/>
        </a:solidFill>
      </dgm:spPr>
      <dgm:t>
        <a:bodyPr/>
        <a:lstStyle/>
        <a:p>
          <a:pPr algn="l"/>
          <a:r>
            <a:rPr lang="en-US" b="1">
              <a:latin typeface="Helvetica"/>
              <a:cs typeface="Helvetica"/>
            </a:rPr>
            <a:t>QUESTIONS</a:t>
          </a:r>
        </a:p>
      </dgm:t>
    </dgm:pt>
    <dgm:pt modelId="{04556A50-880A-41BD-AB81-8FF17DDD6498}" type="parTrans" cxnId="{F7BAE9EC-A87C-41B7-A2D7-E2B03B2FE36E}">
      <dgm:prSet/>
      <dgm:spPr/>
      <dgm:t>
        <a:bodyPr/>
        <a:lstStyle/>
        <a:p>
          <a:endParaRPr lang="en-GB"/>
        </a:p>
      </dgm:t>
    </dgm:pt>
    <dgm:pt modelId="{87E48485-A3C2-427B-ACCD-92751510DEC0}" type="sibTrans" cxnId="{F7BAE9EC-A87C-41B7-A2D7-E2B03B2FE36E}">
      <dgm:prSet/>
      <dgm:spPr/>
      <dgm:t>
        <a:bodyPr/>
        <a:lstStyle/>
        <a:p>
          <a:endParaRPr lang="en-GB"/>
        </a:p>
      </dgm:t>
    </dgm:pt>
    <dgm:pt modelId="{D7C66B70-2316-4908-A377-AC56DB08E44A}">
      <dgm:prSet phldr="0"/>
      <dgm:spPr/>
      <dgm:t>
        <a:bodyPr/>
        <a:lstStyle/>
        <a:p>
          <a:pPr algn="l"/>
          <a:endParaRPr lang="en-US">
            <a:latin typeface="Helvetica"/>
            <a:cs typeface="Helvetica"/>
          </a:endParaRPr>
        </a:p>
      </dgm:t>
    </dgm:pt>
    <dgm:pt modelId="{FED87BB1-685E-430A-BD35-A572EF1ED6E8}" type="parTrans" cxnId="{FBF71E66-AEDD-4D38-AE4E-0083ED16FC5E}">
      <dgm:prSet/>
      <dgm:spPr/>
      <dgm:t>
        <a:bodyPr/>
        <a:lstStyle/>
        <a:p>
          <a:endParaRPr lang="en-GB"/>
        </a:p>
      </dgm:t>
    </dgm:pt>
    <dgm:pt modelId="{09202045-B9F6-497B-9FED-ACE971010884}" type="sibTrans" cxnId="{FBF71E66-AEDD-4D38-AE4E-0083ED16FC5E}">
      <dgm:prSet/>
      <dgm:spPr/>
      <dgm:t>
        <a:bodyPr/>
        <a:lstStyle/>
        <a:p>
          <a:endParaRPr lang="en-GB"/>
        </a:p>
      </dgm:t>
    </dgm:pt>
    <dgm:pt modelId="{0A60AE0D-3B66-4202-9AA2-1C233FCFDF84}">
      <dgm:prSet phldr="0"/>
      <dgm:spPr/>
      <dgm:t>
        <a:bodyPr/>
        <a:lstStyle/>
        <a:p>
          <a:pPr algn="l" rtl="0"/>
          <a:endParaRPr lang="en-US" b="1">
            <a:latin typeface="Helvetica"/>
            <a:cs typeface="Helvetica"/>
          </a:endParaRPr>
        </a:p>
      </dgm:t>
    </dgm:pt>
    <dgm:pt modelId="{FC656955-7C4A-4060-B0C8-762EB490AFB0}" type="parTrans" cxnId="{742EEB43-DC34-4D4A-A4B1-D57C2B29549A}">
      <dgm:prSet/>
      <dgm:spPr/>
      <dgm:t>
        <a:bodyPr/>
        <a:lstStyle/>
        <a:p>
          <a:endParaRPr lang="en-GB"/>
        </a:p>
      </dgm:t>
    </dgm:pt>
    <dgm:pt modelId="{539005A4-F2F0-4533-843C-E3A9D38C144F}" type="sibTrans" cxnId="{742EEB43-DC34-4D4A-A4B1-D57C2B29549A}">
      <dgm:prSet/>
      <dgm:spPr/>
      <dgm:t>
        <a:bodyPr/>
        <a:lstStyle/>
        <a:p>
          <a:endParaRPr lang="en-GB"/>
        </a:p>
      </dgm:t>
    </dgm:pt>
    <dgm:pt modelId="{87F25C3D-8F3F-4A47-8D0F-EE202D92A24E}" type="pres">
      <dgm:prSet presAssocID="{39CC08AA-4FEE-4EC8-8801-8BEFF841B99D}" presName="Name0" presStyleCnt="0">
        <dgm:presLayoutVars>
          <dgm:dir/>
          <dgm:animLvl val="lvl"/>
          <dgm:resizeHandles val="exact"/>
        </dgm:presLayoutVars>
      </dgm:prSet>
      <dgm:spPr/>
    </dgm:pt>
    <dgm:pt modelId="{EBCA5BC8-5D2D-4C2D-A673-445CEA683A09}" type="pres">
      <dgm:prSet presAssocID="{D0B982E5-FA97-489B-81C1-592EFF4736ED}" presName="composite" presStyleCnt="0"/>
      <dgm:spPr/>
    </dgm:pt>
    <dgm:pt modelId="{D8107DAA-F106-433E-BA5E-7F07134F93BB}" type="pres">
      <dgm:prSet presAssocID="{D0B982E5-FA97-489B-81C1-592EFF4736ED}" presName="parTx" presStyleLbl="alignNode1" presStyleIdx="0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4EED630D-9B8F-4D32-A990-4E0926A9E154}" type="pres">
      <dgm:prSet presAssocID="{D0B982E5-FA97-489B-81C1-592EFF4736ED}" presName="desTx" presStyleLbl="alignAccFollowNode1" presStyleIdx="0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  <dgm:pt modelId="{B2CDCE0E-C171-4400-9ED5-39A1BBD1E424}" type="pres">
      <dgm:prSet presAssocID="{3FE09E64-011F-491F-9FEA-07EDBDB6ADD9}" presName="space" presStyleCnt="0"/>
      <dgm:spPr/>
    </dgm:pt>
    <dgm:pt modelId="{4984C7BF-E048-42FB-B6E8-213FB18C63BC}" type="pres">
      <dgm:prSet presAssocID="{B70508AB-3796-4C98-A7A9-A9FCAC48729A}" presName="composite" presStyleCnt="0"/>
      <dgm:spPr/>
    </dgm:pt>
    <dgm:pt modelId="{66E5E0F4-6150-42F1-B49C-EDE9C1F0CFEE}" type="pres">
      <dgm:prSet presAssocID="{B70508AB-3796-4C98-A7A9-A9FCAC48729A}" presName="parTx" presStyleLbl="alignNode1" presStyleIdx="1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2D0B9125-3820-42B2-9ED0-72121FB3142D}" type="pres">
      <dgm:prSet presAssocID="{B70508AB-3796-4C98-A7A9-A9FCAC48729A}" presName="desTx" presStyleLbl="alignAccFollowNode1" presStyleIdx="1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  <dgm:pt modelId="{5111645F-21F2-4B78-83B0-6CC63C41594C}" type="pres">
      <dgm:prSet presAssocID="{A6E19AAF-2B43-487F-BDE3-9883DFC0A17E}" presName="space" presStyleCnt="0"/>
      <dgm:spPr/>
    </dgm:pt>
    <dgm:pt modelId="{3F8D7257-A5A2-4C3C-BAA1-C327DDAF09DD}" type="pres">
      <dgm:prSet presAssocID="{8E65796F-B507-4E0D-AEA2-0E170A791C84}" presName="composite" presStyleCnt="0"/>
      <dgm:spPr/>
    </dgm:pt>
    <dgm:pt modelId="{19AB33D9-1F12-42AC-A320-CED56535C015}" type="pres">
      <dgm:prSet presAssocID="{8E65796F-B507-4E0D-AEA2-0E170A791C84}" presName="parTx" presStyleLbl="alignNode1" presStyleIdx="2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F6F6DB0D-FA67-4BDF-B2F6-5DDFA322ED95}" type="pres">
      <dgm:prSet presAssocID="{8E65796F-B507-4E0D-AEA2-0E170A791C84}" presName="desTx" presStyleLbl="alignAccFollowNode1" presStyleIdx="2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</dgm:ptLst>
  <dgm:cxnLst>
    <dgm:cxn modelId="{F0CB1915-1DA3-4BB3-A44B-7DE697F15DBB}" srcId="{39CC08AA-4FEE-4EC8-8801-8BEFF841B99D}" destId="{B70508AB-3796-4C98-A7A9-A9FCAC48729A}" srcOrd="1" destOrd="0" parTransId="{FC1482B3-77FD-493A-B7F2-F049F0D35E32}" sibTransId="{A6E19AAF-2B43-487F-BDE3-9883DFC0A17E}"/>
    <dgm:cxn modelId="{5138471F-84B3-4073-8541-12094F9EBFD8}" type="presOf" srcId="{D0B982E5-FA97-489B-81C1-592EFF4736ED}" destId="{D8107DAA-F106-433E-BA5E-7F07134F93BB}" srcOrd="0" destOrd="0" presId="urn:microsoft.com/office/officeart/2005/8/layout/hList1"/>
    <dgm:cxn modelId="{6E089623-9E0E-4C47-8C12-72830354B740}" type="presOf" srcId="{0A60AE0D-3B66-4202-9AA2-1C233FCFDF84}" destId="{4EED630D-9B8F-4D32-A990-4E0926A9E154}" srcOrd="0" destOrd="0" presId="urn:microsoft.com/office/officeart/2005/8/layout/hList1"/>
    <dgm:cxn modelId="{847D9E37-E1EF-41FD-8087-9D9A323A39F9}" type="presOf" srcId="{B70508AB-3796-4C98-A7A9-A9FCAC48729A}" destId="{66E5E0F4-6150-42F1-B49C-EDE9C1F0CFEE}" srcOrd="0" destOrd="0" presId="urn:microsoft.com/office/officeart/2005/8/layout/hList1"/>
    <dgm:cxn modelId="{742EEB43-DC34-4D4A-A4B1-D57C2B29549A}" srcId="{D0B982E5-FA97-489B-81C1-592EFF4736ED}" destId="{0A60AE0D-3B66-4202-9AA2-1C233FCFDF84}" srcOrd="0" destOrd="0" parTransId="{FC656955-7C4A-4060-B0C8-762EB490AFB0}" sibTransId="{539005A4-F2F0-4533-843C-E3A9D38C144F}"/>
    <dgm:cxn modelId="{FBF71E66-AEDD-4D38-AE4E-0083ED16FC5E}" srcId="{B70508AB-3796-4C98-A7A9-A9FCAC48729A}" destId="{D7C66B70-2316-4908-A377-AC56DB08E44A}" srcOrd="0" destOrd="0" parTransId="{FED87BB1-685E-430A-BD35-A572EF1ED6E8}" sibTransId="{09202045-B9F6-497B-9FED-ACE971010884}"/>
    <dgm:cxn modelId="{8558A892-CFAB-4DEB-92B5-2AAB9D43D266}" type="presOf" srcId="{8E65796F-B507-4E0D-AEA2-0E170A791C84}" destId="{19AB33D9-1F12-42AC-A320-CED56535C015}" srcOrd="0" destOrd="0" presId="urn:microsoft.com/office/officeart/2005/8/layout/hList1"/>
    <dgm:cxn modelId="{D07DB594-CC07-4563-9287-BFB59B9E4524}" type="presOf" srcId="{D7C66B70-2316-4908-A377-AC56DB08E44A}" destId="{2D0B9125-3820-42B2-9ED0-72121FB3142D}" srcOrd="0" destOrd="0" presId="urn:microsoft.com/office/officeart/2005/8/layout/hList1"/>
    <dgm:cxn modelId="{D9465CBA-388C-4640-9471-5FED6A2BDCB5}" srcId="{39CC08AA-4FEE-4EC8-8801-8BEFF841B99D}" destId="{D0B982E5-FA97-489B-81C1-592EFF4736ED}" srcOrd="0" destOrd="0" parTransId="{4742D368-2937-4CE9-AB5F-C92499F8AE00}" sibTransId="{3FE09E64-011F-491F-9FEA-07EDBDB6ADD9}"/>
    <dgm:cxn modelId="{6DBEDDE0-0DA8-43DA-B197-455190687EF7}" type="presOf" srcId="{39CC08AA-4FEE-4EC8-8801-8BEFF841B99D}" destId="{87F25C3D-8F3F-4A47-8D0F-EE202D92A24E}" srcOrd="0" destOrd="0" presId="urn:microsoft.com/office/officeart/2005/8/layout/hList1"/>
    <dgm:cxn modelId="{F7BAE9EC-A87C-41B7-A2D7-E2B03B2FE36E}" srcId="{39CC08AA-4FEE-4EC8-8801-8BEFF841B99D}" destId="{8E65796F-B507-4E0D-AEA2-0E170A791C84}" srcOrd="2" destOrd="0" parTransId="{04556A50-880A-41BD-AB81-8FF17DDD6498}" sibTransId="{87E48485-A3C2-427B-ACCD-92751510DEC0}"/>
    <dgm:cxn modelId="{E394B571-02EC-4F2E-9AB3-B636A759655E}" type="presParOf" srcId="{87F25C3D-8F3F-4A47-8D0F-EE202D92A24E}" destId="{EBCA5BC8-5D2D-4C2D-A673-445CEA683A09}" srcOrd="0" destOrd="0" presId="urn:microsoft.com/office/officeart/2005/8/layout/hList1"/>
    <dgm:cxn modelId="{C6481470-BB53-48F6-8304-12022575BA75}" type="presParOf" srcId="{EBCA5BC8-5D2D-4C2D-A673-445CEA683A09}" destId="{D8107DAA-F106-433E-BA5E-7F07134F93BB}" srcOrd="0" destOrd="0" presId="urn:microsoft.com/office/officeart/2005/8/layout/hList1"/>
    <dgm:cxn modelId="{9818E010-9874-48F3-A248-71A5E8D0B3DC}" type="presParOf" srcId="{EBCA5BC8-5D2D-4C2D-A673-445CEA683A09}" destId="{4EED630D-9B8F-4D32-A990-4E0926A9E154}" srcOrd="1" destOrd="0" presId="urn:microsoft.com/office/officeart/2005/8/layout/hList1"/>
    <dgm:cxn modelId="{D8561576-77CF-4ADF-AD96-C92EEAF89666}" type="presParOf" srcId="{87F25C3D-8F3F-4A47-8D0F-EE202D92A24E}" destId="{B2CDCE0E-C171-4400-9ED5-39A1BBD1E424}" srcOrd="1" destOrd="0" presId="urn:microsoft.com/office/officeart/2005/8/layout/hList1"/>
    <dgm:cxn modelId="{33A01A64-A2F4-4570-9D49-C895D5549742}" type="presParOf" srcId="{87F25C3D-8F3F-4A47-8D0F-EE202D92A24E}" destId="{4984C7BF-E048-42FB-B6E8-213FB18C63BC}" srcOrd="2" destOrd="0" presId="urn:microsoft.com/office/officeart/2005/8/layout/hList1"/>
    <dgm:cxn modelId="{CC1F3D62-9586-4391-8AAB-5D2CEAED6B15}" type="presParOf" srcId="{4984C7BF-E048-42FB-B6E8-213FB18C63BC}" destId="{66E5E0F4-6150-42F1-B49C-EDE9C1F0CFEE}" srcOrd="0" destOrd="0" presId="urn:microsoft.com/office/officeart/2005/8/layout/hList1"/>
    <dgm:cxn modelId="{99264F09-5BE4-4FE0-8F39-FAFB4CCE3CC9}" type="presParOf" srcId="{4984C7BF-E048-42FB-B6E8-213FB18C63BC}" destId="{2D0B9125-3820-42B2-9ED0-72121FB3142D}" srcOrd="1" destOrd="0" presId="urn:microsoft.com/office/officeart/2005/8/layout/hList1"/>
    <dgm:cxn modelId="{029DE7AF-BD0A-44DD-82EA-BB71B1478346}" type="presParOf" srcId="{87F25C3D-8F3F-4A47-8D0F-EE202D92A24E}" destId="{5111645F-21F2-4B78-83B0-6CC63C41594C}" srcOrd="3" destOrd="0" presId="urn:microsoft.com/office/officeart/2005/8/layout/hList1"/>
    <dgm:cxn modelId="{323A91D9-E2BB-48D1-81F9-62EA17A992F9}" type="presParOf" srcId="{87F25C3D-8F3F-4A47-8D0F-EE202D92A24E}" destId="{3F8D7257-A5A2-4C3C-BAA1-C327DDAF09DD}" srcOrd="4" destOrd="0" presId="urn:microsoft.com/office/officeart/2005/8/layout/hList1"/>
    <dgm:cxn modelId="{0FE440D0-37D5-4DE5-81C9-247300D125DC}" type="presParOf" srcId="{3F8D7257-A5A2-4C3C-BAA1-C327DDAF09DD}" destId="{19AB33D9-1F12-42AC-A320-CED56535C015}" srcOrd="0" destOrd="0" presId="urn:microsoft.com/office/officeart/2005/8/layout/hList1"/>
    <dgm:cxn modelId="{C7C07D57-1DB9-4214-8882-A7882477380D}" type="presParOf" srcId="{3F8D7257-A5A2-4C3C-BAA1-C327DDAF09DD}" destId="{F6F6DB0D-FA67-4BDF-B2F6-5DDFA322ED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CC08AA-4FEE-4EC8-8801-8BEFF841B99D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B982E5-FA97-489B-81C1-592EFF4736ED}">
      <dgm:prSet phldr="0"/>
      <dgm:spPr>
        <a:solidFill>
          <a:srgbClr val="6BC6D9"/>
        </a:solidFill>
      </dgm:spPr>
      <dgm:t>
        <a:bodyPr/>
        <a:lstStyle/>
        <a:p>
          <a:pPr algn="l" rtl="0"/>
          <a:r>
            <a:rPr lang="en-US" b="1">
              <a:latin typeface="Helvetica"/>
              <a:cs typeface="Helvetica"/>
            </a:rPr>
            <a:t>CONCEPT</a:t>
          </a:r>
          <a:endParaRPr lang="en-US">
            <a:latin typeface="Helvetica"/>
            <a:cs typeface="Helvetica"/>
          </a:endParaRPr>
        </a:p>
      </dgm:t>
    </dgm:pt>
    <dgm:pt modelId="{4742D368-2937-4CE9-AB5F-C92499F8AE00}" type="parTrans" cxnId="{D9465CBA-388C-4640-9471-5FED6A2BDCB5}">
      <dgm:prSet/>
      <dgm:spPr/>
      <dgm:t>
        <a:bodyPr/>
        <a:lstStyle/>
        <a:p>
          <a:endParaRPr lang="en-GB"/>
        </a:p>
      </dgm:t>
    </dgm:pt>
    <dgm:pt modelId="{3FE09E64-011F-491F-9FEA-07EDBDB6ADD9}" type="sibTrans" cxnId="{D9465CBA-388C-4640-9471-5FED6A2BDCB5}">
      <dgm:prSet/>
      <dgm:spPr/>
      <dgm:t>
        <a:bodyPr/>
        <a:lstStyle/>
        <a:p>
          <a:endParaRPr lang="en-GB"/>
        </a:p>
      </dgm:t>
    </dgm:pt>
    <dgm:pt modelId="{B70508AB-3796-4C98-A7A9-A9FCAC48729A}">
      <dgm:prSet phldr="0"/>
      <dgm:spPr>
        <a:solidFill>
          <a:srgbClr val="6BC6D9"/>
        </a:solidFill>
      </dgm:spPr>
      <dgm:t>
        <a:bodyPr/>
        <a:lstStyle/>
        <a:p>
          <a:pPr algn="l"/>
          <a:r>
            <a:rPr lang="en-US" b="1">
              <a:latin typeface="Helvetica"/>
              <a:cs typeface="Helvetica"/>
            </a:rPr>
            <a:t>INDICATOR</a:t>
          </a:r>
        </a:p>
      </dgm:t>
    </dgm:pt>
    <dgm:pt modelId="{FC1482B3-77FD-493A-B7F2-F049F0D35E32}" type="parTrans" cxnId="{F0CB1915-1DA3-4BB3-A44B-7DE697F15DBB}">
      <dgm:prSet/>
      <dgm:spPr/>
      <dgm:t>
        <a:bodyPr/>
        <a:lstStyle/>
        <a:p>
          <a:endParaRPr lang="en-GB"/>
        </a:p>
      </dgm:t>
    </dgm:pt>
    <dgm:pt modelId="{A6E19AAF-2B43-487F-BDE3-9883DFC0A17E}" type="sibTrans" cxnId="{F0CB1915-1DA3-4BB3-A44B-7DE697F15DBB}">
      <dgm:prSet/>
      <dgm:spPr/>
      <dgm:t>
        <a:bodyPr/>
        <a:lstStyle/>
        <a:p>
          <a:endParaRPr lang="en-GB"/>
        </a:p>
      </dgm:t>
    </dgm:pt>
    <dgm:pt modelId="{8E65796F-B507-4E0D-AEA2-0E170A791C84}">
      <dgm:prSet phldr="0"/>
      <dgm:spPr>
        <a:solidFill>
          <a:srgbClr val="6BC6D9"/>
        </a:solidFill>
      </dgm:spPr>
      <dgm:t>
        <a:bodyPr/>
        <a:lstStyle/>
        <a:p>
          <a:pPr algn="l"/>
          <a:r>
            <a:rPr lang="en-US" b="1">
              <a:latin typeface="Helvetica"/>
              <a:cs typeface="Helvetica"/>
            </a:rPr>
            <a:t>QUESTIONS</a:t>
          </a:r>
        </a:p>
      </dgm:t>
    </dgm:pt>
    <dgm:pt modelId="{04556A50-880A-41BD-AB81-8FF17DDD6498}" type="parTrans" cxnId="{F7BAE9EC-A87C-41B7-A2D7-E2B03B2FE36E}">
      <dgm:prSet/>
      <dgm:spPr/>
      <dgm:t>
        <a:bodyPr/>
        <a:lstStyle/>
        <a:p>
          <a:endParaRPr lang="en-GB"/>
        </a:p>
      </dgm:t>
    </dgm:pt>
    <dgm:pt modelId="{87E48485-A3C2-427B-ACCD-92751510DEC0}" type="sibTrans" cxnId="{F7BAE9EC-A87C-41B7-A2D7-E2B03B2FE36E}">
      <dgm:prSet/>
      <dgm:spPr/>
      <dgm:t>
        <a:bodyPr/>
        <a:lstStyle/>
        <a:p>
          <a:endParaRPr lang="en-GB"/>
        </a:p>
      </dgm:t>
    </dgm:pt>
    <dgm:pt modelId="{D7C66B70-2316-4908-A377-AC56DB08E44A}">
      <dgm:prSet phldr="0"/>
      <dgm:spPr/>
      <dgm:t>
        <a:bodyPr/>
        <a:lstStyle/>
        <a:p>
          <a:pPr algn="l"/>
          <a:endParaRPr lang="en-US">
            <a:latin typeface="Helvetica"/>
            <a:cs typeface="Helvetica"/>
          </a:endParaRPr>
        </a:p>
      </dgm:t>
    </dgm:pt>
    <dgm:pt modelId="{FED87BB1-685E-430A-BD35-A572EF1ED6E8}" type="parTrans" cxnId="{FBF71E66-AEDD-4D38-AE4E-0083ED16FC5E}">
      <dgm:prSet/>
      <dgm:spPr/>
      <dgm:t>
        <a:bodyPr/>
        <a:lstStyle/>
        <a:p>
          <a:endParaRPr lang="en-GB"/>
        </a:p>
      </dgm:t>
    </dgm:pt>
    <dgm:pt modelId="{09202045-B9F6-497B-9FED-ACE971010884}" type="sibTrans" cxnId="{FBF71E66-AEDD-4D38-AE4E-0083ED16FC5E}">
      <dgm:prSet/>
      <dgm:spPr/>
      <dgm:t>
        <a:bodyPr/>
        <a:lstStyle/>
        <a:p>
          <a:endParaRPr lang="en-GB"/>
        </a:p>
      </dgm:t>
    </dgm:pt>
    <dgm:pt modelId="{0A60AE0D-3B66-4202-9AA2-1C233FCFDF84}">
      <dgm:prSet phldr="0"/>
      <dgm:spPr/>
      <dgm:t>
        <a:bodyPr/>
        <a:lstStyle/>
        <a:p>
          <a:pPr algn="l" rtl="0"/>
          <a:endParaRPr lang="en-US" b="1">
            <a:latin typeface="Helvetica"/>
            <a:cs typeface="Helvetica"/>
          </a:endParaRPr>
        </a:p>
      </dgm:t>
    </dgm:pt>
    <dgm:pt modelId="{FC656955-7C4A-4060-B0C8-762EB490AFB0}" type="parTrans" cxnId="{742EEB43-DC34-4D4A-A4B1-D57C2B29549A}">
      <dgm:prSet/>
      <dgm:spPr/>
      <dgm:t>
        <a:bodyPr/>
        <a:lstStyle/>
        <a:p>
          <a:endParaRPr lang="en-GB"/>
        </a:p>
      </dgm:t>
    </dgm:pt>
    <dgm:pt modelId="{539005A4-F2F0-4533-843C-E3A9D38C144F}" type="sibTrans" cxnId="{742EEB43-DC34-4D4A-A4B1-D57C2B29549A}">
      <dgm:prSet/>
      <dgm:spPr/>
      <dgm:t>
        <a:bodyPr/>
        <a:lstStyle/>
        <a:p>
          <a:endParaRPr lang="en-GB"/>
        </a:p>
      </dgm:t>
    </dgm:pt>
    <dgm:pt modelId="{87F25C3D-8F3F-4A47-8D0F-EE202D92A24E}" type="pres">
      <dgm:prSet presAssocID="{39CC08AA-4FEE-4EC8-8801-8BEFF841B99D}" presName="Name0" presStyleCnt="0">
        <dgm:presLayoutVars>
          <dgm:dir/>
          <dgm:animLvl val="lvl"/>
          <dgm:resizeHandles val="exact"/>
        </dgm:presLayoutVars>
      </dgm:prSet>
      <dgm:spPr/>
    </dgm:pt>
    <dgm:pt modelId="{EBCA5BC8-5D2D-4C2D-A673-445CEA683A09}" type="pres">
      <dgm:prSet presAssocID="{D0B982E5-FA97-489B-81C1-592EFF4736ED}" presName="composite" presStyleCnt="0"/>
      <dgm:spPr/>
    </dgm:pt>
    <dgm:pt modelId="{D8107DAA-F106-433E-BA5E-7F07134F93BB}" type="pres">
      <dgm:prSet presAssocID="{D0B982E5-FA97-489B-81C1-592EFF4736ED}" presName="parTx" presStyleLbl="alignNode1" presStyleIdx="0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4EED630D-9B8F-4D32-A990-4E0926A9E154}" type="pres">
      <dgm:prSet presAssocID="{D0B982E5-FA97-489B-81C1-592EFF4736ED}" presName="desTx" presStyleLbl="alignAccFollowNode1" presStyleIdx="0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  <dgm:pt modelId="{B2CDCE0E-C171-4400-9ED5-39A1BBD1E424}" type="pres">
      <dgm:prSet presAssocID="{3FE09E64-011F-491F-9FEA-07EDBDB6ADD9}" presName="space" presStyleCnt="0"/>
      <dgm:spPr/>
    </dgm:pt>
    <dgm:pt modelId="{4984C7BF-E048-42FB-B6E8-213FB18C63BC}" type="pres">
      <dgm:prSet presAssocID="{B70508AB-3796-4C98-A7A9-A9FCAC48729A}" presName="composite" presStyleCnt="0"/>
      <dgm:spPr/>
    </dgm:pt>
    <dgm:pt modelId="{66E5E0F4-6150-42F1-B49C-EDE9C1F0CFEE}" type="pres">
      <dgm:prSet presAssocID="{B70508AB-3796-4C98-A7A9-A9FCAC48729A}" presName="parTx" presStyleLbl="alignNode1" presStyleIdx="1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2D0B9125-3820-42B2-9ED0-72121FB3142D}" type="pres">
      <dgm:prSet presAssocID="{B70508AB-3796-4C98-A7A9-A9FCAC48729A}" presName="desTx" presStyleLbl="alignAccFollowNode1" presStyleIdx="1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  <dgm:pt modelId="{5111645F-21F2-4B78-83B0-6CC63C41594C}" type="pres">
      <dgm:prSet presAssocID="{A6E19AAF-2B43-487F-BDE3-9883DFC0A17E}" presName="space" presStyleCnt="0"/>
      <dgm:spPr/>
    </dgm:pt>
    <dgm:pt modelId="{3F8D7257-A5A2-4C3C-BAA1-C327DDAF09DD}" type="pres">
      <dgm:prSet presAssocID="{8E65796F-B507-4E0D-AEA2-0E170A791C84}" presName="composite" presStyleCnt="0"/>
      <dgm:spPr/>
    </dgm:pt>
    <dgm:pt modelId="{19AB33D9-1F12-42AC-A320-CED56535C015}" type="pres">
      <dgm:prSet presAssocID="{8E65796F-B507-4E0D-AEA2-0E170A791C84}" presName="parTx" presStyleLbl="alignNode1" presStyleIdx="2" presStyleCnt="3">
        <dgm:presLayoutVars>
          <dgm:chMax val="0"/>
          <dgm:chPref val="0"/>
          <dgm:bulletEnabled val="1"/>
        </dgm:presLayoutVars>
      </dgm:prSet>
      <dgm:spPr>
        <a:solidFill>
          <a:srgbClr val="1F4B9C"/>
        </a:solidFill>
      </dgm:spPr>
    </dgm:pt>
    <dgm:pt modelId="{F6F6DB0D-FA67-4BDF-B2F6-5DDFA322ED95}" type="pres">
      <dgm:prSet presAssocID="{8E65796F-B507-4E0D-AEA2-0E170A791C84}" presName="desTx" presStyleLbl="alignAccFollowNode1" presStyleIdx="2" presStyleCnt="3">
        <dgm:presLayoutVars>
          <dgm:bulletEnabled val="1"/>
        </dgm:presLayoutVars>
      </dgm:prSet>
      <dgm:spPr>
        <a:solidFill>
          <a:schemeClr val="accent5">
            <a:lumMod val="20000"/>
            <a:lumOff val="80000"/>
          </a:schemeClr>
        </a:solidFill>
      </dgm:spPr>
    </dgm:pt>
  </dgm:ptLst>
  <dgm:cxnLst>
    <dgm:cxn modelId="{F0CB1915-1DA3-4BB3-A44B-7DE697F15DBB}" srcId="{39CC08AA-4FEE-4EC8-8801-8BEFF841B99D}" destId="{B70508AB-3796-4C98-A7A9-A9FCAC48729A}" srcOrd="1" destOrd="0" parTransId="{FC1482B3-77FD-493A-B7F2-F049F0D35E32}" sibTransId="{A6E19AAF-2B43-487F-BDE3-9883DFC0A17E}"/>
    <dgm:cxn modelId="{5138471F-84B3-4073-8541-12094F9EBFD8}" type="presOf" srcId="{D0B982E5-FA97-489B-81C1-592EFF4736ED}" destId="{D8107DAA-F106-433E-BA5E-7F07134F93BB}" srcOrd="0" destOrd="0" presId="urn:microsoft.com/office/officeart/2005/8/layout/hList1"/>
    <dgm:cxn modelId="{6E089623-9E0E-4C47-8C12-72830354B740}" type="presOf" srcId="{0A60AE0D-3B66-4202-9AA2-1C233FCFDF84}" destId="{4EED630D-9B8F-4D32-A990-4E0926A9E154}" srcOrd="0" destOrd="0" presId="urn:microsoft.com/office/officeart/2005/8/layout/hList1"/>
    <dgm:cxn modelId="{847D9E37-E1EF-41FD-8087-9D9A323A39F9}" type="presOf" srcId="{B70508AB-3796-4C98-A7A9-A9FCAC48729A}" destId="{66E5E0F4-6150-42F1-B49C-EDE9C1F0CFEE}" srcOrd="0" destOrd="0" presId="urn:microsoft.com/office/officeart/2005/8/layout/hList1"/>
    <dgm:cxn modelId="{742EEB43-DC34-4D4A-A4B1-D57C2B29549A}" srcId="{D0B982E5-FA97-489B-81C1-592EFF4736ED}" destId="{0A60AE0D-3B66-4202-9AA2-1C233FCFDF84}" srcOrd="0" destOrd="0" parTransId="{FC656955-7C4A-4060-B0C8-762EB490AFB0}" sibTransId="{539005A4-F2F0-4533-843C-E3A9D38C144F}"/>
    <dgm:cxn modelId="{FBF71E66-AEDD-4D38-AE4E-0083ED16FC5E}" srcId="{B70508AB-3796-4C98-A7A9-A9FCAC48729A}" destId="{D7C66B70-2316-4908-A377-AC56DB08E44A}" srcOrd="0" destOrd="0" parTransId="{FED87BB1-685E-430A-BD35-A572EF1ED6E8}" sibTransId="{09202045-B9F6-497B-9FED-ACE971010884}"/>
    <dgm:cxn modelId="{8558A892-CFAB-4DEB-92B5-2AAB9D43D266}" type="presOf" srcId="{8E65796F-B507-4E0D-AEA2-0E170A791C84}" destId="{19AB33D9-1F12-42AC-A320-CED56535C015}" srcOrd="0" destOrd="0" presId="urn:microsoft.com/office/officeart/2005/8/layout/hList1"/>
    <dgm:cxn modelId="{D07DB594-CC07-4563-9287-BFB59B9E4524}" type="presOf" srcId="{D7C66B70-2316-4908-A377-AC56DB08E44A}" destId="{2D0B9125-3820-42B2-9ED0-72121FB3142D}" srcOrd="0" destOrd="0" presId="urn:microsoft.com/office/officeart/2005/8/layout/hList1"/>
    <dgm:cxn modelId="{D9465CBA-388C-4640-9471-5FED6A2BDCB5}" srcId="{39CC08AA-4FEE-4EC8-8801-8BEFF841B99D}" destId="{D0B982E5-FA97-489B-81C1-592EFF4736ED}" srcOrd="0" destOrd="0" parTransId="{4742D368-2937-4CE9-AB5F-C92499F8AE00}" sibTransId="{3FE09E64-011F-491F-9FEA-07EDBDB6ADD9}"/>
    <dgm:cxn modelId="{6DBEDDE0-0DA8-43DA-B197-455190687EF7}" type="presOf" srcId="{39CC08AA-4FEE-4EC8-8801-8BEFF841B99D}" destId="{87F25C3D-8F3F-4A47-8D0F-EE202D92A24E}" srcOrd="0" destOrd="0" presId="urn:microsoft.com/office/officeart/2005/8/layout/hList1"/>
    <dgm:cxn modelId="{F7BAE9EC-A87C-41B7-A2D7-E2B03B2FE36E}" srcId="{39CC08AA-4FEE-4EC8-8801-8BEFF841B99D}" destId="{8E65796F-B507-4E0D-AEA2-0E170A791C84}" srcOrd="2" destOrd="0" parTransId="{04556A50-880A-41BD-AB81-8FF17DDD6498}" sibTransId="{87E48485-A3C2-427B-ACCD-92751510DEC0}"/>
    <dgm:cxn modelId="{E394B571-02EC-4F2E-9AB3-B636A759655E}" type="presParOf" srcId="{87F25C3D-8F3F-4A47-8D0F-EE202D92A24E}" destId="{EBCA5BC8-5D2D-4C2D-A673-445CEA683A09}" srcOrd="0" destOrd="0" presId="urn:microsoft.com/office/officeart/2005/8/layout/hList1"/>
    <dgm:cxn modelId="{C6481470-BB53-48F6-8304-12022575BA75}" type="presParOf" srcId="{EBCA5BC8-5D2D-4C2D-A673-445CEA683A09}" destId="{D8107DAA-F106-433E-BA5E-7F07134F93BB}" srcOrd="0" destOrd="0" presId="urn:microsoft.com/office/officeart/2005/8/layout/hList1"/>
    <dgm:cxn modelId="{9818E010-9874-48F3-A248-71A5E8D0B3DC}" type="presParOf" srcId="{EBCA5BC8-5D2D-4C2D-A673-445CEA683A09}" destId="{4EED630D-9B8F-4D32-A990-4E0926A9E154}" srcOrd="1" destOrd="0" presId="urn:microsoft.com/office/officeart/2005/8/layout/hList1"/>
    <dgm:cxn modelId="{D8561576-77CF-4ADF-AD96-C92EEAF89666}" type="presParOf" srcId="{87F25C3D-8F3F-4A47-8D0F-EE202D92A24E}" destId="{B2CDCE0E-C171-4400-9ED5-39A1BBD1E424}" srcOrd="1" destOrd="0" presId="urn:microsoft.com/office/officeart/2005/8/layout/hList1"/>
    <dgm:cxn modelId="{33A01A64-A2F4-4570-9D49-C895D5549742}" type="presParOf" srcId="{87F25C3D-8F3F-4A47-8D0F-EE202D92A24E}" destId="{4984C7BF-E048-42FB-B6E8-213FB18C63BC}" srcOrd="2" destOrd="0" presId="urn:microsoft.com/office/officeart/2005/8/layout/hList1"/>
    <dgm:cxn modelId="{CC1F3D62-9586-4391-8AAB-5D2CEAED6B15}" type="presParOf" srcId="{4984C7BF-E048-42FB-B6E8-213FB18C63BC}" destId="{66E5E0F4-6150-42F1-B49C-EDE9C1F0CFEE}" srcOrd="0" destOrd="0" presId="urn:microsoft.com/office/officeart/2005/8/layout/hList1"/>
    <dgm:cxn modelId="{99264F09-5BE4-4FE0-8F39-FAFB4CCE3CC9}" type="presParOf" srcId="{4984C7BF-E048-42FB-B6E8-213FB18C63BC}" destId="{2D0B9125-3820-42B2-9ED0-72121FB3142D}" srcOrd="1" destOrd="0" presId="urn:microsoft.com/office/officeart/2005/8/layout/hList1"/>
    <dgm:cxn modelId="{029DE7AF-BD0A-44DD-82EA-BB71B1478346}" type="presParOf" srcId="{87F25C3D-8F3F-4A47-8D0F-EE202D92A24E}" destId="{5111645F-21F2-4B78-83B0-6CC63C41594C}" srcOrd="3" destOrd="0" presId="urn:microsoft.com/office/officeart/2005/8/layout/hList1"/>
    <dgm:cxn modelId="{323A91D9-E2BB-48D1-81F9-62EA17A992F9}" type="presParOf" srcId="{87F25C3D-8F3F-4A47-8D0F-EE202D92A24E}" destId="{3F8D7257-A5A2-4C3C-BAA1-C327DDAF09DD}" srcOrd="4" destOrd="0" presId="urn:microsoft.com/office/officeart/2005/8/layout/hList1"/>
    <dgm:cxn modelId="{0FE440D0-37D5-4DE5-81C9-247300D125DC}" type="presParOf" srcId="{3F8D7257-A5A2-4C3C-BAA1-C327DDAF09DD}" destId="{19AB33D9-1F12-42AC-A320-CED56535C015}" srcOrd="0" destOrd="0" presId="urn:microsoft.com/office/officeart/2005/8/layout/hList1"/>
    <dgm:cxn modelId="{C7C07D57-1DB9-4214-8882-A7882477380D}" type="presParOf" srcId="{3F8D7257-A5A2-4C3C-BAA1-C327DDAF09DD}" destId="{F6F6DB0D-FA67-4BDF-B2F6-5DDFA322ED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07DAA-F106-433E-BA5E-7F07134F93BB}">
      <dsp:nvSpPr>
        <dsp:cNvPr id="0" name=""/>
        <dsp:cNvSpPr/>
      </dsp:nvSpPr>
      <dsp:spPr>
        <a:xfrm>
          <a:off x="3200" y="96668"/>
          <a:ext cx="3120293" cy="864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>
              <a:latin typeface="Helvetica"/>
              <a:cs typeface="Helvetica"/>
            </a:rPr>
            <a:t>CONCEPT</a:t>
          </a:r>
          <a:endParaRPr lang="en-US" sz="3000" kern="1200">
            <a:latin typeface="Helvetica"/>
            <a:cs typeface="Helvetica"/>
          </a:endParaRPr>
        </a:p>
      </dsp:txBody>
      <dsp:txXfrm>
        <a:off x="3200" y="96668"/>
        <a:ext cx="3120293" cy="864000"/>
      </dsp:txXfrm>
    </dsp:sp>
    <dsp:sp modelId="{4EED630D-9B8F-4D32-A990-4E0926A9E154}">
      <dsp:nvSpPr>
        <dsp:cNvPr id="0" name=""/>
        <dsp:cNvSpPr/>
      </dsp:nvSpPr>
      <dsp:spPr>
        <a:xfrm>
          <a:off x="3200" y="960668"/>
          <a:ext cx="3120293" cy="329400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Abstract</a:t>
          </a:r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Can’t be measured directly 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Needs to be clearly defined</a:t>
          </a:r>
          <a:br>
            <a:rPr lang="en-US" sz="3000" kern="1200">
              <a:latin typeface="Helvetica"/>
              <a:cs typeface="Helvetica"/>
            </a:rPr>
          </a:br>
          <a:endParaRPr lang="en-US" sz="3000" kern="1200"/>
        </a:p>
      </dsp:txBody>
      <dsp:txXfrm>
        <a:off x="3200" y="960668"/>
        <a:ext cx="3120293" cy="3294000"/>
      </dsp:txXfrm>
    </dsp:sp>
    <dsp:sp modelId="{66E5E0F4-6150-42F1-B49C-EDE9C1F0CFEE}">
      <dsp:nvSpPr>
        <dsp:cNvPr id="0" name=""/>
        <dsp:cNvSpPr/>
      </dsp:nvSpPr>
      <dsp:spPr>
        <a:xfrm>
          <a:off x="3560334" y="96668"/>
          <a:ext cx="3120293" cy="864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>
              <a:latin typeface="Helvetica"/>
              <a:cs typeface="Helvetica"/>
            </a:rPr>
            <a:t>INDICATOR</a:t>
          </a:r>
        </a:p>
      </dsp:txBody>
      <dsp:txXfrm>
        <a:off x="3560334" y="96668"/>
        <a:ext cx="3120293" cy="864000"/>
      </dsp:txXfrm>
    </dsp:sp>
    <dsp:sp modelId="{2D0B9125-3820-42B2-9ED0-72121FB3142D}">
      <dsp:nvSpPr>
        <dsp:cNvPr id="0" name=""/>
        <dsp:cNvSpPr/>
      </dsp:nvSpPr>
      <dsp:spPr>
        <a:xfrm>
          <a:off x="3560334" y="960668"/>
          <a:ext cx="3120293" cy="329400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Can be measured. 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May need multiple indicators per concept</a:t>
          </a:r>
          <a:br>
            <a:rPr lang="en-US" sz="3000" kern="1200">
              <a:latin typeface="Helvetica"/>
              <a:cs typeface="Helvetica"/>
            </a:rPr>
          </a:br>
          <a:endParaRPr lang="en-US" sz="3000" kern="1200"/>
        </a:p>
      </dsp:txBody>
      <dsp:txXfrm>
        <a:off x="3560334" y="960668"/>
        <a:ext cx="3120293" cy="3294000"/>
      </dsp:txXfrm>
    </dsp:sp>
    <dsp:sp modelId="{19AB33D9-1F12-42AC-A320-CED56535C015}">
      <dsp:nvSpPr>
        <dsp:cNvPr id="0" name=""/>
        <dsp:cNvSpPr/>
      </dsp:nvSpPr>
      <dsp:spPr>
        <a:xfrm>
          <a:off x="7117468" y="96668"/>
          <a:ext cx="3120293" cy="864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>
              <a:latin typeface="Helvetica"/>
              <a:cs typeface="Helvetica"/>
            </a:rPr>
            <a:t>QUESTIONS</a:t>
          </a:r>
        </a:p>
      </dsp:txBody>
      <dsp:txXfrm>
        <a:off x="7117468" y="96668"/>
        <a:ext cx="3120293" cy="864000"/>
      </dsp:txXfrm>
    </dsp:sp>
    <dsp:sp modelId="{F6F6DB0D-FA67-4BDF-B2F6-5DDFA322ED95}">
      <dsp:nvSpPr>
        <dsp:cNvPr id="0" name=""/>
        <dsp:cNvSpPr/>
      </dsp:nvSpPr>
      <dsp:spPr>
        <a:xfrm>
          <a:off x="7117468" y="960668"/>
          <a:ext cx="3120293" cy="329400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Turn indicators into questions. 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>
              <a:latin typeface="Helvetica"/>
              <a:cs typeface="Helvetica"/>
            </a:rPr>
            <a:t>May need multiple Qs per indicator</a:t>
          </a:r>
          <a:endParaRPr lang="en-US" sz="3000" kern="1200"/>
        </a:p>
      </dsp:txBody>
      <dsp:txXfrm>
        <a:off x="7117468" y="960668"/>
        <a:ext cx="3120293" cy="3294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07DAA-F106-433E-BA5E-7F07134F93BB}">
      <dsp:nvSpPr>
        <dsp:cNvPr id="0" name=""/>
        <dsp:cNvSpPr/>
      </dsp:nvSpPr>
      <dsp:spPr>
        <a:xfrm>
          <a:off x="3200" y="903069"/>
          <a:ext cx="3120293" cy="1008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>
              <a:latin typeface="Helvetica"/>
              <a:cs typeface="Helvetica"/>
            </a:rPr>
            <a:t>CONCEPT</a:t>
          </a:r>
          <a:endParaRPr lang="en-US" sz="3500" kern="1200">
            <a:latin typeface="Helvetica"/>
            <a:cs typeface="Helvetica"/>
          </a:endParaRPr>
        </a:p>
      </dsp:txBody>
      <dsp:txXfrm>
        <a:off x="3200" y="903069"/>
        <a:ext cx="3120293" cy="1008000"/>
      </dsp:txXfrm>
    </dsp:sp>
    <dsp:sp modelId="{4EED630D-9B8F-4D32-A990-4E0926A9E154}">
      <dsp:nvSpPr>
        <dsp:cNvPr id="0" name=""/>
        <dsp:cNvSpPr/>
      </dsp:nvSpPr>
      <dsp:spPr>
        <a:xfrm>
          <a:off x="3200" y="1911069"/>
          <a:ext cx="3120293" cy="1537199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500" b="1" kern="1200">
            <a:latin typeface="Helvetica"/>
            <a:cs typeface="Helvetica"/>
          </a:endParaRPr>
        </a:p>
      </dsp:txBody>
      <dsp:txXfrm>
        <a:off x="3200" y="1911069"/>
        <a:ext cx="3120293" cy="1537199"/>
      </dsp:txXfrm>
    </dsp:sp>
    <dsp:sp modelId="{66E5E0F4-6150-42F1-B49C-EDE9C1F0CFEE}">
      <dsp:nvSpPr>
        <dsp:cNvPr id="0" name=""/>
        <dsp:cNvSpPr/>
      </dsp:nvSpPr>
      <dsp:spPr>
        <a:xfrm>
          <a:off x="3560334" y="903069"/>
          <a:ext cx="3120293" cy="1008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>
              <a:latin typeface="Helvetica"/>
              <a:cs typeface="Helvetica"/>
            </a:rPr>
            <a:t>INDICATOR</a:t>
          </a:r>
        </a:p>
      </dsp:txBody>
      <dsp:txXfrm>
        <a:off x="3560334" y="903069"/>
        <a:ext cx="3120293" cy="1008000"/>
      </dsp:txXfrm>
    </dsp:sp>
    <dsp:sp modelId="{2D0B9125-3820-42B2-9ED0-72121FB3142D}">
      <dsp:nvSpPr>
        <dsp:cNvPr id="0" name=""/>
        <dsp:cNvSpPr/>
      </dsp:nvSpPr>
      <dsp:spPr>
        <a:xfrm>
          <a:off x="3560334" y="1911069"/>
          <a:ext cx="3120293" cy="1537199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500" kern="1200">
            <a:latin typeface="Helvetica"/>
            <a:cs typeface="Helvetica"/>
          </a:endParaRPr>
        </a:p>
      </dsp:txBody>
      <dsp:txXfrm>
        <a:off x="3560334" y="1911069"/>
        <a:ext cx="3120293" cy="1537199"/>
      </dsp:txXfrm>
    </dsp:sp>
    <dsp:sp modelId="{19AB33D9-1F12-42AC-A320-CED56535C015}">
      <dsp:nvSpPr>
        <dsp:cNvPr id="0" name=""/>
        <dsp:cNvSpPr/>
      </dsp:nvSpPr>
      <dsp:spPr>
        <a:xfrm>
          <a:off x="7117468" y="903069"/>
          <a:ext cx="3120293" cy="1008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>
              <a:latin typeface="Helvetica"/>
              <a:cs typeface="Helvetica"/>
            </a:rPr>
            <a:t>QUESTIONS</a:t>
          </a:r>
        </a:p>
      </dsp:txBody>
      <dsp:txXfrm>
        <a:off x="7117468" y="903069"/>
        <a:ext cx="3120293" cy="1008000"/>
      </dsp:txXfrm>
    </dsp:sp>
    <dsp:sp modelId="{F6F6DB0D-FA67-4BDF-B2F6-5DDFA322ED95}">
      <dsp:nvSpPr>
        <dsp:cNvPr id="0" name=""/>
        <dsp:cNvSpPr/>
      </dsp:nvSpPr>
      <dsp:spPr>
        <a:xfrm>
          <a:off x="7117468" y="1911069"/>
          <a:ext cx="3120293" cy="1537199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07DAA-F106-433E-BA5E-7F07134F93BB}">
      <dsp:nvSpPr>
        <dsp:cNvPr id="0" name=""/>
        <dsp:cNvSpPr/>
      </dsp:nvSpPr>
      <dsp:spPr>
        <a:xfrm>
          <a:off x="3200" y="903069"/>
          <a:ext cx="3120293" cy="1008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>
              <a:latin typeface="Helvetica"/>
              <a:cs typeface="Helvetica"/>
            </a:rPr>
            <a:t>CONCEPT</a:t>
          </a:r>
          <a:endParaRPr lang="en-US" sz="3500" kern="1200">
            <a:latin typeface="Helvetica"/>
            <a:cs typeface="Helvetica"/>
          </a:endParaRPr>
        </a:p>
      </dsp:txBody>
      <dsp:txXfrm>
        <a:off x="3200" y="903069"/>
        <a:ext cx="3120293" cy="1008000"/>
      </dsp:txXfrm>
    </dsp:sp>
    <dsp:sp modelId="{4EED630D-9B8F-4D32-A990-4E0926A9E154}">
      <dsp:nvSpPr>
        <dsp:cNvPr id="0" name=""/>
        <dsp:cNvSpPr/>
      </dsp:nvSpPr>
      <dsp:spPr>
        <a:xfrm>
          <a:off x="3200" y="1911069"/>
          <a:ext cx="3120293" cy="1537199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500" b="1" kern="1200">
            <a:latin typeface="Helvetica"/>
            <a:cs typeface="Helvetica"/>
          </a:endParaRPr>
        </a:p>
      </dsp:txBody>
      <dsp:txXfrm>
        <a:off x="3200" y="1911069"/>
        <a:ext cx="3120293" cy="1537199"/>
      </dsp:txXfrm>
    </dsp:sp>
    <dsp:sp modelId="{66E5E0F4-6150-42F1-B49C-EDE9C1F0CFEE}">
      <dsp:nvSpPr>
        <dsp:cNvPr id="0" name=""/>
        <dsp:cNvSpPr/>
      </dsp:nvSpPr>
      <dsp:spPr>
        <a:xfrm>
          <a:off x="3560334" y="903069"/>
          <a:ext cx="3120293" cy="1008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>
              <a:latin typeface="Helvetica"/>
              <a:cs typeface="Helvetica"/>
            </a:rPr>
            <a:t>INDICATOR</a:t>
          </a:r>
        </a:p>
      </dsp:txBody>
      <dsp:txXfrm>
        <a:off x="3560334" y="903069"/>
        <a:ext cx="3120293" cy="1008000"/>
      </dsp:txXfrm>
    </dsp:sp>
    <dsp:sp modelId="{2D0B9125-3820-42B2-9ED0-72121FB3142D}">
      <dsp:nvSpPr>
        <dsp:cNvPr id="0" name=""/>
        <dsp:cNvSpPr/>
      </dsp:nvSpPr>
      <dsp:spPr>
        <a:xfrm>
          <a:off x="3560334" y="1911069"/>
          <a:ext cx="3120293" cy="1537199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500" kern="1200">
            <a:latin typeface="Helvetica"/>
            <a:cs typeface="Helvetica"/>
          </a:endParaRPr>
        </a:p>
      </dsp:txBody>
      <dsp:txXfrm>
        <a:off x="3560334" y="1911069"/>
        <a:ext cx="3120293" cy="1537199"/>
      </dsp:txXfrm>
    </dsp:sp>
    <dsp:sp modelId="{19AB33D9-1F12-42AC-A320-CED56535C015}">
      <dsp:nvSpPr>
        <dsp:cNvPr id="0" name=""/>
        <dsp:cNvSpPr/>
      </dsp:nvSpPr>
      <dsp:spPr>
        <a:xfrm>
          <a:off x="7117468" y="903069"/>
          <a:ext cx="3120293" cy="1008000"/>
        </a:xfrm>
        <a:prstGeom prst="rect">
          <a:avLst/>
        </a:prstGeom>
        <a:solidFill>
          <a:srgbClr val="1F4B9C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>
              <a:latin typeface="Helvetica"/>
              <a:cs typeface="Helvetica"/>
            </a:rPr>
            <a:t>QUESTIONS</a:t>
          </a:r>
        </a:p>
      </dsp:txBody>
      <dsp:txXfrm>
        <a:off x="7117468" y="903069"/>
        <a:ext cx="3120293" cy="1008000"/>
      </dsp:txXfrm>
    </dsp:sp>
    <dsp:sp modelId="{F6F6DB0D-FA67-4BDF-B2F6-5DDFA322ED95}">
      <dsp:nvSpPr>
        <dsp:cNvPr id="0" name=""/>
        <dsp:cNvSpPr/>
      </dsp:nvSpPr>
      <dsp:spPr>
        <a:xfrm>
          <a:off x="7117468" y="1911069"/>
          <a:ext cx="3120293" cy="1537199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652B4-E642-A44F-A036-69890FE39D4F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E7C5E-510F-2B46-9B1C-9691F5F2B3B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49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A006C"/>
              </a:solidFill>
              <a:latin typeface="Cambria W02 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36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EC6C1-CDDF-B2DA-EBBF-F2D7B9F16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E47847-87AF-553A-5B20-7410A1C85B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E310AA-203E-EE32-9104-23C37E80D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1867C-9ACB-B35A-0C8B-E9F5EE9D36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51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43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Scoring: SA=4, A=3, D=2, SD=1. </a:t>
            </a:r>
          </a:p>
          <a:p>
            <a:r>
              <a:rPr lang="en-US"/>
              <a:t>Items with an asterisk in red are reverse scored, that is, SA=1, A=2, D=3, SD=4. </a:t>
            </a:r>
            <a:endParaRPr lang="en-US">
              <a:ea typeface="Calibri"/>
              <a:cs typeface="Calibri"/>
            </a:endParaRPr>
          </a:p>
          <a:p>
            <a:r>
              <a:rPr lang="en-US"/>
              <a:t>Sum or average the scores for the 10 items. The higher the score, the higher the self esteem. 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90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EFC94-8E24-DEC2-43CA-7A794F2C9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9A2A42-D2A4-D5CE-ADDA-A05AA75722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0C7732-9B45-955E-FAEF-A36AA86FBD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794A2-6827-CF83-5E1D-2DB9CD290D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46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Ended up going back to 1980s for most of the surveys for completeness purposes …  except the Eurobarometer – started 2024 and went backwards. Stopped at 2000, but even so it was a massive task – we also noticed that earlier surveys were not as relevant/ interesting as the newer ones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6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75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61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4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52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30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22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31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1E5F0-B69E-DCDC-F889-982BFBC96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D5D75A-6BFA-A183-9A4B-20FA28D1E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AE70A8-0B36-B774-4F24-E30256EA8A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BAD7B-C3D1-94A9-9D7C-4B8668BAFB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8E7C5E-510F-2B46-9B1C-9691F5F2B3B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49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040F1-7FBB-114B-A16E-47759D5AF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822" y="1116074"/>
            <a:ext cx="11618843" cy="58061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="1"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F89FB4-C86F-0F47-BA86-757961411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25" y="1966612"/>
            <a:ext cx="11618843" cy="34138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5AB01-35BA-D042-86EB-806C23443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7252" y="2437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48839D3-DEF9-A13B-6E52-01ECB12F5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065541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2FC82-2B05-CB4B-B09B-72AF72CBD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" y="1058386"/>
            <a:ext cx="8145228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5E3D-F2FF-724B-9DA8-FC5E1D59D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" y="1721168"/>
            <a:ext cx="10240728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4D3A48E-3094-6B4A-816D-3928D440D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7252" y="2437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D1DD3EB-8AB9-574C-BD3F-DBE015A90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3437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824E-8CF3-4C42-900B-DA2FB1B2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7252" y="2437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8D6D13-2A74-7A4D-93D3-77F80A50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26671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0AD0CA-A1F2-9B43-9113-E7370FF30506}"/>
              </a:ext>
            </a:extLst>
          </p:cNvPr>
          <p:cNvSpPr/>
          <p:nvPr userDrawn="1"/>
        </p:nvSpPr>
        <p:spPr>
          <a:xfrm>
            <a:off x="-25705" y="-80682"/>
            <a:ext cx="12217705" cy="7176327"/>
          </a:xfrm>
          <a:prstGeom prst="rect">
            <a:avLst/>
          </a:prstGeom>
          <a:solidFill>
            <a:srgbClr val="6BC6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824E-8CF3-4C42-900B-DA2FB1B2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3323" y="2382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8D6D13-2A74-7A4D-93D3-77F80A50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A2C96C-B34C-BA49-8393-4DBB1B0525F4}"/>
              </a:ext>
            </a:extLst>
          </p:cNvPr>
          <p:cNvCxnSpPr>
            <a:cxnSpLocks/>
          </p:cNvCxnSpPr>
          <p:nvPr userDrawn="1"/>
        </p:nvCxnSpPr>
        <p:spPr>
          <a:xfrm>
            <a:off x="192156" y="6335346"/>
            <a:ext cx="117302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1CF16500-C7BD-1E4F-AF4B-DC5F0124E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124" y="1093772"/>
            <a:ext cx="11618843" cy="58061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D3F0B28-B287-A642-8274-27559F82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25" y="1843951"/>
            <a:ext cx="11618843" cy="34138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B0B3EE-0E14-B2C3-D87C-950FF6A73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8400" y="493199"/>
            <a:ext cx="2016000" cy="20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40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0AD0CA-A1F2-9B43-9113-E7370FF30506}"/>
              </a:ext>
            </a:extLst>
          </p:cNvPr>
          <p:cNvSpPr/>
          <p:nvPr userDrawn="1"/>
        </p:nvSpPr>
        <p:spPr>
          <a:xfrm>
            <a:off x="-13032" y="-89647"/>
            <a:ext cx="12205032" cy="7180891"/>
          </a:xfrm>
          <a:prstGeom prst="rect">
            <a:avLst/>
          </a:prstGeom>
          <a:solidFill>
            <a:srgbClr val="E727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824E-8CF3-4C42-900B-DA2FB1B2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3323" y="2382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8D6D13-2A74-7A4D-93D3-77F80A50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A11E31-BCE5-8445-8E8E-8DE79F4D25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9724" y="492125"/>
            <a:ext cx="2016000" cy="20395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A2C96C-B34C-BA49-8393-4DBB1B0525F4}"/>
              </a:ext>
            </a:extLst>
          </p:cNvPr>
          <p:cNvCxnSpPr>
            <a:cxnSpLocks/>
          </p:cNvCxnSpPr>
          <p:nvPr userDrawn="1"/>
        </p:nvCxnSpPr>
        <p:spPr>
          <a:xfrm>
            <a:off x="192156" y="6335346"/>
            <a:ext cx="117302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1CF16500-C7BD-1E4F-AF4B-DC5F0124E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124" y="1093772"/>
            <a:ext cx="11618843" cy="58061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D3F0B28-B287-A642-8274-27559F82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25" y="1843951"/>
            <a:ext cx="11618843" cy="34138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48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0AD0CA-A1F2-9B43-9113-E7370FF30506}"/>
              </a:ext>
            </a:extLst>
          </p:cNvPr>
          <p:cNvSpPr/>
          <p:nvPr userDrawn="1"/>
        </p:nvSpPr>
        <p:spPr>
          <a:xfrm>
            <a:off x="-10414" y="-62753"/>
            <a:ext cx="12192000" cy="7143491"/>
          </a:xfrm>
          <a:prstGeom prst="rect">
            <a:avLst/>
          </a:prstGeom>
          <a:solidFill>
            <a:srgbClr val="1F4B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824E-8CF3-4C42-900B-DA2FB1B2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3323" y="2382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8D6D13-2A74-7A4D-93D3-77F80A50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A11E31-BCE5-8445-8E8E-8DE79F4D25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9724" y="492125"/>
            <a:ext cx="2016000" cy="20395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A2C96C-B34C-BA49-8393-4DBB1B0525F4}"/>
              </a:ext>
            </a:extLst>
          </p:cNvPr>
          <p:cNvCxnSpPr>
            <a:cxnSpLocks/>
          </p:cNvCxnSpPr>
          <p:nvPr userDrawn="1"/>
        </p:nvCxnSpPr>
        <p:spPr>
          <a:xfrm>
            <a:off x="192156" y="6335346"/>
            <a:ext cx="117302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1CF16500-C7BD-1E4F-AF4B-DC5F0124E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124" y="1093772"/>
            <a:ext cx="11618843" cy="58061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D3F0B28-B287-A642-8274-27559F82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25" y="1843951"/>
            <a:ext cx="11618843" cy="34138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7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0AD0CA-A1F2-9B43-9113-E7370FF30506}"/>
              </a:ext>
            </a:extLst>
          </p:cNvPr>
          <p:cNvSpPr/>
          <p:nvPr userDrawn="1"/>
        </p:nvSpPr>
        <p:spPr>
          <a:xfrm>
            <a:off x="-13033" y="-71718"/>
            <a:ext cx="12192000" cy="7152456"/>
          </a:xfrm>
          <a:prstGeom prst="rect">
            <a:avLst/>
          </a:prstGeom>
          <a:solidFill>
            <a:srgbClr val="67B4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824E-8CF3-4C42-900B-DA2FB1B2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3323" y="2382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8D6D13-2A74-7A4D-93D3-77F80A50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A2C96C-B34C-BA49-8393-4DBB1B0525F4}"/>
              </a:ext>
            </a:extLst>
          </p:cNvPr>
          <p:cNvCxnSpPr>
            <a:cxnSpLocks/>
          </p:cNvCxnSpPr>
          <p:nvPr userDrawn="1"/>
        </p:nvCxnSpPr>
        <p:spPr>
          <a:xfrm>
            <a:off x="192156" y="6335346"/>
            <a:ext cx="117302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1CF16500-C7BD-1E4F-AF4B-DC5F0124E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124" y="1093772"/>
            <a:ext cx="11618843" cy="58061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D3F0B28-B287-A642-8274-27559F82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25" y="1843951"/>
            <a:ext cx="11618843" cy="34138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2B8819-FD62-D656-A719-65A54693D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8400" y="493199"/>
            <a:ext cx="2016000" cy="20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4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0AD0CA-A1F2-9B43-9113-E7370FF30506}"/>
              </a:ext>
            </a:extLst>
          </p:cNvPr>
          <p:cNvSpPr/>
          <p:nvPr userDrawn="1"/>
        </p:nvSpPr>
        <p:spPr>
          <a:xfrm>
            <a:off x="-71718" y="-98612"/>
            <a:ext cx="12301260" cy="7179350"/>
          </a:xfrm>
          <a:prstGeom prst="rect">
            <a:avLst/>
          </a:prstGeom>
          <a:solidFill>
            <a:srgbClr val="FFED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824E-8CF3-4C42-900B-DA2FB1B2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3323" y="2382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8D6D13-2A74-7A4D-93D3-77F80A50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A2C96C-B34C-BA49-8393-4DBB1B0525F4}"/>
              </a:ext>
            </a:extLst>
          </p:cNvPr>
          <p:cNvCxnSpPr>
            <a:cxnSpLocks/>
          </p:cNvCxnSpPr>
          <p:nvPr userDrawn="1"/>
        </p:nvCxnSpPr>
        <p:spPr>
          <a:xfrm>
            <a:off x="192156" y="6335346"/>
            <a:ext cx="117302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1CF16500-C7BD-1E4F-AF4B-DC5F0124E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124" y="1093772"/>
            <a:ext cx="11618843" cy="58061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D3F0B28-B287-A642-8274-27559F82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25" y="1843951"/>
            <a:ext cx="11618843" cy="34138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27D43B-5764-BB0E-A203-1E71C3351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8400" y="493199"/>
            <a:ext cx="2016000" cy="20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933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43936-2721-BC42-B586-9A9450D61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510" y="987424"/>
            <a:ext cx="3932237" cy="1745492"/>
          </a:xfrm>
          <a:prstGeom prst="rect">
            <a:avLst/>
          </a:prstGeo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2751F-0952-FE49-A7C5-3F0046251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9910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545CD-D663-474E-A29A-2CDA8E1A71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6510" y="3220278"/>
            <a:ext cx="3932237" cy="26487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E54E13-67D9-4C4B-9150-C00B83589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7252" y="2437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7C46F78-457C-DA4C-AA25-73F120574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331294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06B0E89-FAF4-914A-A4AA-641F199F009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22" y="218384"/>
            <a:ext cx="12190756" cy="6858000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6CD148E-EC2D-D048-B7BD-E8822FB23A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57252" y="2437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582DF6A-5EB1-BD40-9ACF-33CC99F2C60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59F5F0C-6AA0-8146-9153-38D5891B0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156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chemeClr val="bg1">
                    <a:lumMod val="50000"/>
                  </a:schemeClr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infra4nextgen.com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48EC37-6752-7E4C-B3F0-B9E32564A223}"/>
              </a:ext>
            </a:extLst>
          </p:cNvPr>
          <p:cNvCxnSpPr/>
          <p:nvPr userDrawn="1"/>
        </p:nvCxnSpPr>
        <p:spPr>
          <a:xfrm>
            <a:off x="251792" y="6335987"/>
            <a:ext cx="11704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847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7" r:id="rId4"/>
    <p:sldLayoutId id="2147483659" r:id="rId5"/>
    <p:sldLayoutId id="2147483660" r:id="rId6"/>
    <p:sldLayoutId id="2147483661" r:id="rId7"/>
    <p:sldLayoutId id="2147483658" r:id="rId8"/>
    <p:sldLayoutId id="2147483656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1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ukdataservice.ac.uk/" TargetMode="External"/><Relationship Id="rId3" Type="http://schemas.openxmlformats.org/officeDocument/2006/relationships/hyperlink" Target="https://europeanvaluesstudy.eu/" TargetMode="External"/><Relationship Id="rId7" Type="http://schemas.openxmlformats.org/officeDocument/2006/relationships/hyperlink" Target="https://www.gesis.org/en/eurobarometer-data-service/about" TargetMode="External"/><Relationship Id="rId2" Type="http://schemas.openxmlformats.org/officeDocument/2006/relationships/hyperlink" Target="https://www.europeansocialsurvey.org/data-porta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gp-i.org/" TargetMode="External"/><Relationship Id="rId5" Type="http://schemas.openxmlformats.org/officeDocument/2006/relationships/hyperlink" Target="https://issp.org/" TargetMode="External"/><Relationship Id="rId10" Type="http://schemas.openxmlformats.org/officeDocument/2006/relationships/hyperlink" Target="https://www.britishelectionstudy.com/" TargetMode="External"/><Relationship Id="rId4" Type="http://schemas.openxmlformats.org/officeDocument/2006/relationships/hyperlink" Target="https://www.eurofound.europa.eu/en/surveys/european-quality-life-surveys-eqls" TargetMode="External"/><Relationship Id="rId9" Type="http://schemas.openxmlformats.org/officeDocument/2006/relationships/hyperlink" Target="https://www.data-archive.ac.uk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is.org/en/services/finding-and-accessing-data" TargetMode="External"/><Relationship Id="rId7" Type="http://schemas.openxmlformats.org/officeDocument/2006/relationships/hyperlink" Target="https://www.ggp-i.org/ggs-teaching-datasets/" TargetMode="External"/><Relationship Id="rId2" Type="http://schemas.openxmlformats.org/officeDocument/2006/relationships/hyperlink" Target="https://tool.infra4nextgen.eu/inventor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tlasofeuropeanvalues.eu/maptool.html" TargetMode="External"/><Relationship Id="rId5" Type="http://schemas.openxmlformats.org/officeDocument/2006/relationships/hyperlink" Target="https://tool.infra4nextgen.eu/" TargetMode="External"/><Relationship Id="rId4" Type="http://schemas.openxmlformats.org/officeDocument/2006/relationships/hyperlink" Target="https://ess.sikt.no/en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.infra4nextgen.eu/inventory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is.org/en/services/finding-and-accessing-data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ss.sikt.no/en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.infra4nextgen.eu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atlasofeuropeanvalues.eu/maptool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gp-i.org/ggs-teaching-datasets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Ruxandra.comanaru.2@citystgeorges.ac.uk" TargetMode="External"/><Relationship Id="rId7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mailto:kazakova@nidi.nl" TargetMode="External"/><Relationship Id="rId4" Type="http://schemas.openxmlformats.org/officeDocument/2006/relationships/hyperlink" Target="mailto:david.consolazio@unimi.i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0C9D17F-3252-AE4D-A5C3-CBB2501C6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" y="0"/>
            <a:ext cx="12190756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D92A8D7-5D71-F04E-8584-F1DDB2E11D3B}"/>
              </a:ext>
            </a:extLst>
          </p:cNvPr>
          <p:cNvSpPr txBox="1">
            <a:spLocks/>
          </p:cNvSpPr>
          <p:nvPr/>
        </p:nvSpPr>
        <p:spPr>
          <a:xfrm>
            <a:off x="281607" y="430132"/>
            <a:ext cx="10038049" cy="14650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Using social surveys to answer research questions</a:t>
            </a:r>
            <a:endParaRPr lang="en-US">
              <a:solidFill>
                <a:schemeClr val="bg1">
                  <a:lumMod val="50000"/>
                </a:schemeClr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222CC4A-6957-A849-A5BB-873EC905EB52}"/>
              </a:ext>
            </a:extLst>
          </p:cNvPr>
          <p:cNvSpPr txBox="1">
            <a:spLocks/>
          </p:cNvSpPr>
          <p:nvPr/>
        </p:nvSpPr>
        <p:spPr>
          <a:xfrm>
            <a:off x="281608" y="2622978"/>
            <a:ext cx="2502690" cy="2479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>
                <a:latin typeface="Helvetica" pitchFamily="2" charset="0"/>
              </a:rPr>
              <a:t>Ruxandra </a:t>
            </a:r>
            <a:r>
              <a:rPr lang="en-US" sz="2800" b="1" err="1">
                <a:latin typeface="Helvetica"/>
                <a:cs typeface="Arial"/>
              </a:rPr>
              <a:t>Comănaru</a:t>
            </a:r>
            <a:r>
              <a:rPr lang="en-US" sz="2800" b="1">
                <a:latin typeface="Helvetica" pitchFamily="2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>
                <a:latin typeface="Helvetica" pitchFamily="2" charset="0"/>
              </a:rPr>
              <a:t>ESS</a:t>
            </a:r>
          </a:p>
          <a:p>
            <a:endParaRPr lang="en-US" sz="2000">
              <a:latin typeface="Helvetica" pitchFamily="2" charset="0"/>
            </a:endParaRPr>
          </a:p>
          <a:p>
            <a:endParaRPr lang="en-US" sz="2000">
              <a:latin typeface="Helvetica" pitchFamily="2" charset="0"/>
            </a:endParaRPr>
          </a:p>
          <a:p>
            <a:r>
              <a:rPr lang="en-US" sz="2000">
                <a:latin typeface="Helvetica" pitchFamily="2" charset="0"/>
              </a:rPr>
              <a:t>7</a:t>
            </a:r>
            <a:r>
              <a:rPr lang="en-US" sz="2000" baseline="30000">
                <a:latin typeface="Helvetica" pitchFamily="2" charset="0"/>
              </a:rPr>
              <a:t>th</a:t>
            </a:r>
            <a:r>
              <a:rPr lang="en-US" sz="2000">
                <a:latin typeface="Helvetica" pitchFamily="2" charset="0"/>
              </a:rPr>
              <a:t> April 2025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E571C6D-FE7C-8445-90C1-52E2130A0A78}"/>
              </a:ext>
            </a:extLst>
          </p:cNvPr>
          <p:cNvCxnSpPr/>
          <p:nvPr/>
        </p:nvCxnSpPr>
        <p:spPr>
          <a:xfrm>
            <a:off x="251792" y="6335987"/>
            <a:ext cx="11704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0A8A8AAC-5541-3645-978A-24F13C9993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07" y="5655277"/>
            <a:ext cx="734921" cy="499316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A010384-09D2-193E-22AE-CB6458D0DB6B}"/>
              </a:ext>
            </a:extLst>
          </p:cNvPr>
          <p:cNvSpPr txBox="1">
            <a:spLocks/>
          </p:cNvSpPr>
          <p:nvPr/>
        </p:nvSpPr>
        <p:spPr>
          <a:xfrm>
            <a:off x="1016528" y="5693455"/>
            <a:ext cx="5295227" cy="4970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>
                <a:latin typeface="Helvetica" pitchFamily="2" charset="0"/>
              </a:rPr>
              <a:t>Funded by the European Union</a:t>
            </a:r>
          </a:p>
        </p:txBody>
      </p:sp>
      <p:pic>
        <p:nvPicPr>
          <p:cNvPr id="4" name="Picture 34" descr="A blue and gold building with columns&#10;&#10;AI-generated content may be incorrect.">
            <a:extLst>
              <a:ext uri="{FF2B5EF4-FFF2-40B4-BE49-F238E27FC236}">
                <a16:creationId xmlns:a16="http://schemas.microsoft.com/office/drawing/2014/main" id="{940F3CC6-EDAD-BBAB-F15C-809895BDF0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3075" y="3862813"/>
            <a:ext cx="938348" cy="9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A250699D-E2DB-530F-D6B4-5C20338E9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3081" y="4029692"/>
            <a:ext cx="1729181" cy="58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4DE4B097-19E2-5FFA-1B3C-59EBAEC1CFD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6434" b="24731"/>
          <a:stretch/>
        </p:blipFill>
        <p:spPr>
          <a:xfrm>
            <a:off x="88339" y="3988097"/>
            <a:ext cx="1364980" cy="664308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E08A8C21-5AE0-E9DD-57AF-5F2A431D05C6}"/>
              </a:ext>
            </a:extLst>
          </p:cNvPr>
          <p:cNvSpPr txBox="1">
            <a:spLocks/>
          </p:cNvSpPr>
          <p:nvPr/>
        </p:nvSpPr>
        <p:spPr>
          <a:xfrm>
            <a:off x="2252533" y="2622978"/>
            <a:ext cx="2502690" cy="2479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>
                <a:latin typeface="Helvetica" pitchFamily="2" charset="0"/>
              </a:rPr>
              <a:t>David Consolazio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>
                <a:latin typeface="Helvetica" pitchFamily="2" charset="0"/>
              </a:rPr>
              <a:t>EVS</a:t>
            </a:r>
          </a:p>
          <a:p>
            <a:endParaRPr lang="en-US" sz="2000"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B5B536-9CB5-5687-D464-0BAE1B82EB62}"/>
              </a:ext>
            </a:extLst>
          </p:cNvPr>
          <p:cNvSpPr txBox="1">
            <a:spLocks/>
          </p:cNvSpPr>
          <p:nvPr/>
        </p:nvSpPr>
        <p:spPr>
          <a:xfrm>
            <a:off x="4348462" y="2628832"/>
            <a:ext cx="2502690" cy="2479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>
                <a:latin typeface="Helvetica" pitchFamily="2" charset="0"/>
              </a:rPr>
              <a:t>Yuliya Kazakova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>
                <a:latin typeface="Helvetica" pitchFamily="2" charset="0"/>
              </a:rPr>
              <a:t>GGP</a:t>
            </a:r>
          </a:p>
          <a:p>
            <a:endParaRPr lang="en-US" sz="2000"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924E29-085A-55E7-0D23-72709C3D16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64592" y="6374588"/>
            <a:ext cx="16573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36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A6EA2-35D8-F5E8-2452-1C155B02A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How do we start a social research project?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0E74A-AEF8-8561-7D65-7512ECFDE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Theories, literature =&gt;  </a:t>
            </a:r>
            <a:r>
              <a:rPr lang="en-US" b="1">
                <a:latin typeface="Helvetica"/>
                <a:cs typeface="Arial"/>
              </a:rPr>
              <a:t>research questions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Point of departure of the research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Should be clearly formulated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Should be based on previous literature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Concepts that you want to investigate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b="1">
              <a:latin typeface="Helvetica"/>
              <a:cs typeface="Arial"/>
            </a:endParaRPr>
          </a:p>
          <a:p>
            <a:r>
              <a:rPr lang="en-US">
                <a:latin typeface="Helvetica"/>
                <a:cs typeface="Arial"/>
              </a:rPr>
              <a:t>Relationship between theory and research =&gt; </a:t>
            </a:r>
            <a:r>
              <a:rPr lang="en-US" b="1">
                <a:latin typeface="Helvetica"/>
                <a:cs typeface="Arial"/>
              </a:rPr>
              <a:t>hypotheses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Proposed explanation to the RQ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Not too broad, not too narrow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Always have clear and simple hypotheses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Better to have more, but simple Hs, than one complicated one</a:t>
            </a:r>
            <a:endParaRPr lang="en-US"/>
          </a:p>
          <a:p>
            <a:endParaRPr lang="en-US" b="1">
              <a:latin typeface="Helvetica"/>
              <a:cs typeface="Arial"/>
            </a:endParaRPr>
          </a:p>
          <a:p>
            <a:pPr marL="0" indent="0">
              <a:buNone/>
            </a:pPr>
            <a:endParaRPr lang="en-US">
              <a:latin typeface="Helvetic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82F6B-1CA8-504F-1033-C69E0E392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76CC4-3082-FBF0-274F-4DF6003F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3667815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D07C8-5761-AC8A-D52C-F478E2219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FINER criteria for a good research question</a:t>
            </a:r>
            <a:endParaRPr lang="en-US">
              <a:latin typeface="Helvetic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E1F7-DEF9-9AED-52A7-AEDC93615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 b="1">
                <a:solidFill>
                  <a:srgbClr val="1F4B9C"/>
                </a:solidFill>
                <a:latin typeface="Helvetica"/>
                <a:cs typeface="Arial"/>
              </a:rPr>
              <a:t>Feasible</a:t>
            </a:r>
            <a:r>
              <a:rPr lang="en-US" b="1">
                <a:latin typeface="Helvetica"/>
                <a:cs typeface="Arial"/>
              </a:rPr>
              <a:t> </a:t>
            </a:r>
            <a:r>
              <a:rPr lang="en-US">
                <a:latin typeface="Helvetica"/>
                <a:cs typeface="Arial"/>
              </a:rPr>
              <a:t>– can it be answered with available time, data and resources? </a:t>
            </a:r>
          </a:p>
          <a:p>
            <a:r>
              <a:rPr lang="en-US" b="1">
                <a:solidFill>
                  <a:srgbClr val="E7276A"/>
                </a:solidFill>
                <a:latin typeface="Helvetica"/>
                <a:cs typeface="Arial"/>
              </a:rPr>
              <a:t>Interesting</a:t>
            </a:r>
            <a:r>
              <a:rPr lang="en-US" b="1">
                <a:latin typeface="Helvetica"/>
                <a:cs typeface="Arial"/>
              </a:rPr>
              <a:t> </a:t>
            </a:r>
            <a:r>
              <a:rPr lang="en-US">
                <a:latin typeface="Helvetica"/>
                <a:cs typeface="Arial"/>
              </a:rPr>
              <a:t>– does it stir interest and engage stakeholders? Who are the stakeholders? Who benefits from answering this question?</a:t>
            </a:r>
          </a:p>
          <a:p>
            <a:r>
              <a:rPr lang="en-US" b="1">
                <a:solidFill>
                  <a:srgbClr val="6BC6D9"/>
                </a:solidFill>
                <a:latin typeface="Helvetica"/>
                <a:cs typeface="Arial"/>
              </a:rPr>
              <a:t>Novel</a:t>
            </a:r>
            <a:r>
              <a:rPr lang="en-US" b="1">
                <a:latin typeface="Helvetica"/>
                <a:cs typeface="Arial"/>
              </a:rPr>
              <a:t> </a:t>
            </a:r>
            <a:r>
              <a:rPr lang="en-US">
                <a:latin typeface="Helvetica"/>
                <a:cs typeface="Arial"/>
              </a:rPr>
              <a:t>– does it bring new knowledge or perspectives to the field of research?</a:t>
            </a:r>
          </a:p>
          <a:p>
            <a:r>
              <a:rPr lang="en-US" b="1">
                <a:solidFill>
                  <a:srgbClr val="FFED00"/>
                </a:solidFill>
                <a:latin typeface="Helvetica"/>
                <a:cs typeface="Arial"/>
              </a:rPr>
              <a:t>Ethical</a:t>
            </a:r>
            <a:r>
              <a:rPr lang="en-US" b="1">
                <a:latin typeface="Helvetica"/>
                <a:cs typeface="Arial"/>
              </a:rPr>
              <a:t> </a:t>
            </a:r>
            <a:r>
              <a:rPr lang="en-US">
                <a:latin typeface="Helvetica"/>
                <a:cs typeface="Arial"/>
              </a:rPr>
              <a:t>– can the research required to answer it be conducted responsibly?</a:t>
            </a:r>
          </a:p>
          <a:p>
            <a:r>
              <a:rPr lang="en-US" b="1">
                <a:solidFill>
                  <a:srgbClr val="67B42E"/>
                </a:solidFill>
                <a:latin typeface="Helvetica"/>
                <a:cs typeface="Arial"/>
              </a:rPr>
              <a:t>Relevant</a:t>
            </a:r>
            <a:r>
              <a:rPr lang="en-US" b="1">
                <a:latin typeface="Helvetica"/>
                <a:cs typeface="Arial"/>
              </a:rPr>
              <a:t> </a:t>
            </a:r>
            <a:r>
              <a:rPr lang="en-US">
                <a:latin typeface="Helvetica"/>
                <a:cs typeface="Arial"/>
              </a:rPr>
              <a:t>– does it address real-world issues or theoretical debates?</a:t>
            </a:r>
            <a:endParaRPr lang="en-US">
              <a:latin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A611D-2EC4-A79A-9D39-E02D794B6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341D1-995B-3888-B107-2641416B0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717031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7964-29BA-E94A-AFDB-9A277005C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Hypotheses</a:t>
            </a:r>
            <a:endParaRPr lang="en-US">
              <a:latin typeface="Helvetic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78651-5835-A4C7-FA5B-E7CC70998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Proposed explanation and reformulation of the RQ</a:t>
            </a:r>
          </a:p>
          <a:p>
            <a:r>
              <a:rPr lang="en-US" b="1">
                <a:latin typeface="Helvetica"/>
                <a:cs typeface="Arial"/>
              </a:rPr>
              <a:t>Purpose</a:t>
            </a:r>
            <a:r>
              <a:rPr lang="en-US">
                <a:latin typeface="Helvetica"/>
                <a:cs typeface="Arial"/>
              </a:rPr>
              <a:t>: to </a:t>
            </a:r>
            <a:r>
              <a:rPr lang="en-US" err="1">
                <a:latin typeface="Helvetica"/>
                <a:cs typeface="Arial"/>
              </a:rPr>
              <a:t>organise</a:t>
            </a:r>
            <a:r>
              <a:rPr lang="en-US">
                <a:latin typeface="Helvetica"/>
                <a:cs typeface="Arial"/>
              </a:rPr>
              <a:t> the project and provide its structure </a:t>
            </a:r>
          </a:p>
          <a:p>
            <a:r>
              <a:rPr lang="en-US">
                <a:latin typeface="Helvetica"/>
                <a:cs typeface="Arial"/>
              </a:rPr>
              <a:t>Suggest the </a:t>
            </a:r>
            <a:r>
              <a:rPr lang="en-US" b="1">
                <a:latin typeface="Helvetica"/>
                <a:cs typeface="Arial"/>
              </a:rPr>
              <a:t>relationships</a:t>
            </a:r>
            <a:r>
              <a:rPr lang="en-US">
                <a:latin typeface="Helvetica"/>
                <a:cs typeface="Arial"/>
              </a:rPr>
              <a:t> between concepts/ constructs and indicators, which can be proved or disproved</a:t>
            </a:r>
          </a:p>
          <a:p>
            <a:r>
              <a:rPr lang="en-US">
                <a:latin typeface="Helvetica"/>
                <a:cs typeface="Arial"/>
              </a:rPr>
              <a:t>Should not be too broad, nor too narrow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Helvetica"/>
                <a:cs typeface="Arial"/>
              </a:rPr>
              <a:t>Don’t try to explain everything in one hypothesis; keep reformulating them until they become manageable</a:t>
            </a:r>
          </a:p>
          <a:p>
            <a:endParaRPr lang="en-US">
              <a:latin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AF153-93C1-A5FE-BA8F-637611DED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CF681-67C6-1FBD-A5FA-33875AEA7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3843264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CDE7A-B6DC-1110-0983-ED101DF11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F5294ED-B7AE-8DB2-86DC-F091D03895D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55118" y="1248217"/>
          <a:ext cx="102409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06102-8312-1405-7414-D270F7F7F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7B180-9BEC-FF80-0C09-20089F150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pic>
        <p:nvPicPr>
          <p:cNvPr id="412" name="Graphic 411" descr="Arrow Right with solid fill">
            <a:extLst>
              <a:ext uri="{FF2B5EF4-FFF2-40B4-BE49-F238E27FC236}">
                <a16:creationId xmlns:a16="http://schemas.microsoft.com/office/drawing/2014/main" id="{DB30FA6F-C891-1140-913D-595A19A359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56927" y="3878484"/>
            <a:ext cx="914400" cy="914400"/>
          </a:xfrm>
          <a:prstGeom prst="rect">
            <a:avLst/>
          </a:prstGeom>
        </p:spPr>
      </p:pic>
      <p:pic>
        <p:nvPicPr>
          <p:cNvPr id="413" name="Graphic 412" descr="Arrow Right with solid fill">
            <a:extLst>
              <a:ext uri="{FF2B5EF4-FFF2-40B4-BE49-F238E27FC236}">
                <a16:creationId xmlns:a16="http://schemas.microsoft.com/office/drawing/2014/main" id="{C24970AC-D1DB-E4A8-A1ED-FAD76C2828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51180" y="3878483"/>
            <a:ext cx="914400" cy="914400"/>
          </a:xfrm>
          <a:prstGeom prst="rect">
            <a:avLst/>
          </a:prstGeom>
        </p:spPr>
      </p:pic>
      <p:sp>
        <p:nvSpPr>
          <p:cNvPr id="554" name="Title 1">
            <a:extLst>
              <a:ext uri="{FF2B5EF4-FFF2-40B4-BE49-F238E27FC236}">
                <a16:creationId xmlns:a16="http://schemas.microsoft.com/office/drawing/2014/main" id="{84F7D138-385C-3759-8E27-9B38FF98C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" y="1058386"/>
            <a:ext cx="8145228" cy="1325563"/>
          </a:xfrm>
        </p:spPr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Remember this?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3BA625-CE6E-C2AC-7FFB-B0EEFCD557F1}"/>
              </a:ext>
            </a:extLst>
          </p:cNvPr>
          <p:cNvSpPr txBox="1"/>
          <p:nvPr/>
        </p:nvSpPr>
        <p:spPr>
          <a:xfrm>
            <a:off x="247067" y="4631311"/>
            <a:ext cx="2060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67B42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RESEARCH QUESTIONS</a:t>
            </a:r>
            <a:endParaRPr lang="en-GB" sz="2400" b="1">
              <a:solidFill>
                <a:srgbClr val="67B42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AC1B3D-4131-2F0C-1B11-81F771D9A04D}"/>
              </a:ext>
            </a:extLst>
          </p:cNvPr>
          <p:cNvSpPr txBox="1"/>
          <p:nvPr/>
        </p:nvSpPr>
        <p:spPr>
          <a:xfrm>
            <a:off x="3438050" y="4631311"/>
            <a:ext cx="2401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ED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HYPOTHESES</a:t>
            </a:r>
            <a:endParaRPr lang="en-GB" sz="2400" b="1">
              <a:solidFill>
                <a:srgbClr val="FFED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44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72BE5-F7EE-5159-3F13-A1459C716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C72ED-D53E-D516-F3EF-A5B55A70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Types of hypotheses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EA34C-06F0-3012-F853-C9D54512D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The null hypothesis H</a:t>
            </a:r>
            <a:r>
              <a:rPr lang="en-US" sz="1900" baseline="-25000" dirty="0">
                <a:latin typeface="Arial"/>
                <a:cs typeface="Arial"/>
              </a:rPr>
              <a:t>o </a:t>
            </a:r>
            <a:endParaRPr lang="en-US" dirty="0"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there is no effect of the manipulation of a variable on another variable</a:t>
            </a:r>
          </a:p>
          <a:p>
            <a:r>
              <a:rPr lang="en-US" dirty="0">
                <a:latin typeface="Arial"/>
                <a:cs typeface="Arial"/>
              </a:rPr>
              <a:t>The alternate hypothesis H</a:t>
            </a:r>
            <a:r>
              <a:rPr lang="en-US" baseline="-25000" dirty="0">
                <a:latin typeface="Arial"/>
                <a:cs typeface="Arial"/>
              </a:rPr>
              <a:t>1</a:t>
            </a:r>
            <a:endParaRPr lang="en-US" sz="1900" baseline="-25000" dirty="0"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changes in one variable lead to changes in another</a:t>
            </a:r>
          </a:p>
          <a:p>
            <a:r>
              <a:rPr lang="en-US">
                <a:latin typeface="Arial"/>
                <a:cs typeface="Arial"/>
              </a:rPr>
              <a:t>We test a hypothesis by finding evidence to reject H</a:t>
            </a:r>
            <a:r>
              <a:rPr lang="en-US" baseline="-25000">
                <a:latin typeface="Arial"/>
                <a:cs typeface="Arial"/>
              </a:rPr>
              <a:t>o 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4D66E-C1A3-0060-0215-AA0053FA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684CD-2BA3-7F34-919B-B4610DAF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787976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E1485-520C-79D7-1249-8C456AA19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0A4065D-043A-AD86-2153-A9AFAAC878E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55118" y="1248217"/>
          <a:ext cx="102409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48E7B-89E3-1F87-5CA2-5F4BD8B2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551A1-816A-5C09-7B63-195488DB1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pic>
        <p:nvPicPr>
          <p:cNvPr id="412" name="Graphic 411" descr="Arrow Right with solid fill">
            <a:extLst>
              <a:ext uri="{FF2B5EF4-FFF2-40B4-BE49-F238E27FC236}">
                <a16:creationId xmlns:a16="http://schemas.microsoft.com/office/drawing/2014/main" id="{F81D8D10-CA2A-F2A4-ADE5-2AB1A8BE52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56927" y="3878484"/>
            <a:ext cx="914400" cy="914400"/>
          </a:xfrm>
          <a:prstGeom prst="rect">
            <a:avLst/>
          </a:prstGeom>
        </p:spPr>
      </p:pic>
      <p:pic>
        <p:nvPicPr>
          <p:cNvPr id="413" name="Graphic 412" descr="Arrow Right with solid fill">
            <a:extLst>
              <a:ext uri="{FF2B5EF4-FFF2-40B4-BE49-F238E27FC236}">
                <a16:creationId xmlns:a16="http://schemas.microsoft.com/office/drawing/2014/main" id="{8CE0AB57-7D90-FD8D-9C1C-F31E68F01F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51180" y="3878483"/>
            <a:ext cx="914400" cy="914400"/>
          </a:xfrm>
          <a:prstGeom prst="rect">
            <a:avLst/>
          </a:prstGeom>
        </p:spPr>
      </p:pic>
      <p:sp>
        <p:nvSpPr>
          <p:cNvPr id="554" name="Title 1">
            <a:extLst>
              <a:ext uri="{FF2B5EF4-FFF2-40B4-BE49-F238E27FC236}">
                <a16:creationId xmlns:a16="http://schemas.microsoft.com/office/drawing/2014/main" id="{C9EC02BC-B8EA-52B8-2AA3-00FC685FF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" y="1058386"/>
            <a:ext cx="8145228" cy="1325563"/>
          </a:xfrm>
        </p:spPr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Remember this?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83ACE-E159-2338-7CD3-5B4E37B16510}"/>
              </a:ext>
            </a:extLst>
          </p:cNvPr>
          <p:cNvSpPr txBox="1"/>
          <p:nvPr/>
        </p:nvSpPr>
        <p:spPr>
          <a:xfrm>
            <a:off x="296420" y="4631311"/>
            <a:ext cx="2060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67B42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RESEARCH QUESTIONS</a:t>
            </a:r>
            <a:endParaRPr lang="en-GB" sz="2400" b="1">
              <a:solidFill>
                <a:srgbClr val="67B42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711ED-F77A-42F5-9BA6-F692EA775615}"/>
              </a:ext>
            </a:extLst>
          </p:cNvPr>
          <p:cNvSpPr txBox="1"/>
          <p:nvPr/>
        </p:nvSpPr>
        <p:spPr>
          <a:xfrm>
            <a:off x="3438050" y="4631311"/>
            <a:ext cx="2401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ED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HYPOTHESES</a:t>
            </a:r>
            <a:endParaRPr lang="en-GB" sz="2400" b="1">
              <a:solidFill>
                <a:srgbClr val="FFED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B4A316-0EBF-7036-C159-009BE2514954}"/>
              </a:ext>
            </a:extLst>
          </p:cNvPr>
          <p:cNvSpPr txBox="1"/>
          <p:nvPr/>
        </p:nvSpPr>
        <p:spPr>
          <a:xfrm>
            <a:off x="6970987" y="4677477"/>
            <a:ext cx="260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rgbClr val="E727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SURVEY ITEMS  SCALES</a:t>
            </a:r>
            <a:endParaRPr lang="en-GB" sz="2400" b="1">
              <a:solidFill>
                <a:srgbClr val="E7276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49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935E2-F9CE-E219-6F6E-C7C9502F7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4BBBE-E867-37D6-5787-906CC1132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Scales or composite scores 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E6497-906C-DCEA-29C7-92E4E9275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A particular concept can be investigated using one single item or indicator in a survey, or multiple ones to form a scale</a:t>
            </a:r>
          </a:p>
          <a:p>
            <a:r>
              <a:rPr lang="en-US"/>
              <a:t>Why single item: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Not enough space in a survey to add multiple ones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Good clear indicator for the concept</a:t>
            </a:r>
            <a:endParaRPr lang="en-US">
              <a:latin typeface="Arial"/>
              <a:cs typeface="Arial"/>
            </a:endParaRPr>
          </a:p>
          <a:p>
            <a:r>
              <a:rPr lang="en-US">
                <a:latin typeface="Arial"/>
                <a:cs typeface="Arial"/>
              </a:rPr>
              <a:t>Why multiple: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Helps comprehension of more complex items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Make more valid measures 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Increase reliability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 greater precision 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err="1">
                <a:latin typeface="Arial"/>
                <a:cs typeface="Arial"/>
              </a:rPr>
              <a:t>summarise</a:t>
            </a:r>
            <a:r>
              <a:rPr lang="en-US">
                <a:latin typeface="Arial"/>
                <a:cs typeface="Arial"/>
              </a:rPr>
              <a:t> the information from multiple variables into one</a:t>
            </a:r>
            <a:endParaRPr lang="en-US"/>
          </a:p>
          <a:p>
            <a:pPr>
              <a:buFont typeface="Courier New" panose="020B0604020202020204" pitchFamily="34" charset="0"/>
              <a:buChar char="o"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6D19D0-99E0-7660-B5D3-9CAACEC25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8F44-45A9-253A-4CB0-0516534E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3026331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DBB40-FC7F-FC7B-AC7B-4FDAB2D67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Scales - Likert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3BF42-CB5D-81F4-1010-ABFCD96EE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Existing scales (or indicators) for some concepts have been tested for validity and reliably - we don't need to reinvent the wheel </a:t>
            </a:r>
          </a:p>
          <a:p>
            <a:pPr lvl="1"/>
            <a:r>
              <a:rPr lang="en-US">
                <a:latin typeface="Arial"/>
                <a:cs typeface="Arial"/>
              </a:rPr>
              <a:t>The inventory of items, items banks, previous surveys in that field</a:t>
            </a:r>
            <a:endParaRPr lang="en-US"/>
          </a:p>
          <a:p>
            <a:r>
              <a:rPr lang="en-US">
                <a:latin typeface="Arial"/>
                <a:cs typeface="Arial"/>
              </a:rPr>
              <a:t>Assess levels of acceptability, appropriateness, importance, agreement, support/opposition, probability, desirability, participation etc. </a:t>
            </a:r>
          </a:p>
          <a:p>
            <a:r>
              <a:rPr lang="en-US">
                <a:latin typeface="Arial"/>
                <a:cs typeface="Arial"/>
              </a:rPr>
              <a:t>Odd or even number of choices depending on whether you want to force the respondents to choose a side</a:t>
            </a:r>
          </a:p>
          <a:p>
            <a:r>
              <a:rPr lang="en-US">
                <a:latin typeface="Arial"/>
                <a:cs typeface="Arial"/>
              </a:rPr>
              <a:t>Including a “Don’t know” option or allowing people to skip questions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91C3CA-86C1-5142-E291-D9BCA5C35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13AC5-D8E3-A1AA-01C9-E707B1532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3301190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3623F-1172-CAA7-AC1C-26D6B261E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8851C-F070-DEC0-788A-007472941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Self-esteem Scale (Rosenberg 1965)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84F66-BAC5-B0D3-08BD-9D50E2737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" y="1508965"/>
            <a:ext cx="11301740" cy="4351338"/>
          </a:xfrm>
        </p:spPr>
        <p:txBody>
          <a:bodyPr lIns="91440" tIns="45720" rIns="91440" bIns="45720" anchor="t"/>
          <a:lstStyle/>
          <a:p>
            <a:pPr>
              <a:buNone/>
            </a:pPr>
            <a:r>
              <a:rPr lang="en-US" sz="1800">
                <a:latin typeface="Arial"/>
                <a:cs typeface="Arial"/>
              </a:rPr>
              <a:t>Instructions: Below is a list of statements dealing with your general feelings about yourself. On a scale from 1 to 4, where 1 is SA and 4 is SD, how much do you agree or disagree with each statement? 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1. On the whole, I am satisfied with myself.                                            </a:t>
            </a:r>
            <a:endParaRPr lang="en-US"/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2. At times, I think I am no good at all.                                                     </a:t>
            </a:r>
            <a:endParaRPr lang="en-US"/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3. I feel that I have a number of good qualities.                                      </a:t>
            </a:r>
            <a:endParaRPr lang="en-US"/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4. I am able to do things as well as most other people.                          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5. I feel I do not have much to be proud of.                                            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6. I certainly feel useless at times.                                                          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7. I feel that I’m a person of worth, at least on an equal plane with others.                                                         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8. I wish I could have more respect for myself.                                    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9. All in all, I am inclined to feel that I am a failure.                              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10. I take a positive attitude toward myself.                                         </a:t>
            </a:r>
          </a:p>
          <a:p>
            <a:pPr marL="0" indent="0">
              <a:buNone/>
            </a:pP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7FA3A7-4B6A-49B8-2167-9100BE197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D40D9-7FCC-8D58-04BB-D0978F46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255822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F9D96-6226-A88C-4A84-140A4F0D3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461A-4390-B2F2-F250-9F819AF6E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Self-esteem Scale (Rosenberg 1965)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21A92-A54A-200A-DCC2-D898C070D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" y="1508965"/>
            <a:ext cx="11301740" cy="4351338"/>
          </a:xfrm>
        </p:spPr>
        <p:txBody>
          <a:bodyPr lIns="91440" tIns="45720" rIns="91440" bIns="45720" anchor="t"/>
          <a:lstStyle/>
          <a:p>
            <a:pPr>
              <a:buNone/>
            </a:pPr>
            <a:r>
              <a:rPr lang="en-US" sz="1800">
                <a:latin typeface="Arial"/>
                <a:cs typeface="Arial"/>
              </a:rPr>
              <a:t>Instructions: Below is a list of statements dealing with your general feelings about yourself. On a scale from 1 to 4, where 1 is SA and 4 is SD, how much do you agree or disagree with each statement? </a:t>
            </a:r>
            <a:endParaRPr lang="en-US"/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1. On the whole, I am satisfied with myself.                                            </a:t>
            </a:r>
            <a:endParaRPr lang="en-US"/>
          </a:p>
          <a:p>
            <a:pPr>
              <a:buNone/>
            </a:pPr>
            <a:r>
              <a:rPr lang="en-US" sz="1800">
                <a:solidFill>
                  <a:srgbClr val="E7276A"/>
                </a:solidFill>
                <a:latin typeface="Arial"/>
                <a:cs typeface="Arial"/>
              </a:rPr>
              <a:t>2. At times, I think I am no good at all.                                                     </a:t>
            </a:r>
            <a:endParaRPr lang="en-US">
              <a:solidFill>
                <a:srgbClr val="E7276A"/>
              </a:solidFill>
            </a:endParaRP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3. I feel that I have a number of good qualities.                                      </a:t>
            </a:r>
            <a:endParaRPr lang="en-US"/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4. I am able to do things as well as most other people.                          </a:t>
            </a:r>
          </a:p>
          <a:p>
            <a:pPr>
              <a:buNone/>
            </a:pPr>
            <a:r>
              <a:rPr lang="en-US" sz="1800">
                <a:solidFill>
                  <a:srgbClr val="E7276A"/>
                </a:solidFill>
                <a:latin typeface="Arial"/>
                <a:cs typeface="Arial"/>
              </a:rPr>
              <a:t>5. I feel I do not have much to be proud of.                                            </a:t>
            </a:r>
          </a:p>
          <a:p>
            <a:pPr>
              <a:buNone/>
            </a:pPr>
            <a:r>
              <a:rPr lang="en-US" sz="1800">
                <a:solidFill>
                  <a:srgbClr val="E7276A"/>
                </a:solidFill>
                <a:latin typeface="Arial"/>
                <a:cs typeface="Arial"/>
              </a:rPr>
              <a:t>6. I certainly feel useless at times.         </a:t>
            </a:r>
            <a:r>
              <a:rPr lang="en-US" sz="1800">
                <a:latin typeface="Arial"/>
                <a:cs typeface="Arial"/>
              </a:rPr>
              <a:t>                                                 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7. I feel that I’m a person of worth, at least on an equal plane with others.                                                         </a:t>
            </a:r>
          </a:p>
          <a:p>
            <a:pPr>
              <a:buNone/>
            </a:pPr>
            <a:r>
              <a:rPr lang="en-US" sz="1800">
                <a:solidFill>
                  <a:srgbClr val="E7276A"/>
                </a:solidFill>
                <a:latin typeface="Arial"/>
                <a:cs typeface="Arial"/>
              </a:rPr>
              <a:t>8. I wish I could have more respect for myself.                                    </a:t>
            </a:r>
          </a:p>
          <a:p>
            <a:pPr>
              <a:buNone/>
            </a:pPr>
            <a:r>
              <a:rPr lang="en-US" sz="1800">
                <a:solidFill>
                  <a:srgbClr val="E7276A"/>
                </a:solidFill>
                <a:latin typeface="Arial"/>
                <a:cs typeface="Arial"/>
              </a:rPr>
              <a:t>9. All in all, I am inclined to feel that I am a failure. </a:t>
            </a:r>
            <a:r>
              <a:rPr lang="en-US" sz="1800">
                <a:latin typeface="Arial"/>
                <a:cs typeface="Arial"/>
              </a:rPr>
              <a:t>                             </a:t>
            </a:r>
          </a:p>
          <a:p>
            <a:pPr>
              <a:buNone/>
            </a:pPr>
            <a:r>
              <a:rPr lang="en-US" sz="1800">
                <a:latin typeface="Arial"/>
                <a:cs typeface="Arial"/>
              </a:rPr>
              <a:t>10. I take a positive attitude toward myself.                                         </a:t>
            </a:r>
          </a:p>
          <a:p>
            <a:pPr marL="0" indent="0">
              <a:buNone/>
            </a:pP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1957D-1DD7-987A-3AED-CB77EE365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105C0-8B57-DCF5-1730-A7A3C84BB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50143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2620-FAA9-2230-FB59-B60F18F46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Helvetica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DFB09-65D3-DAB4-5151-B65257C38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Who we are</a:t>
            </a:r>
          </a:p>
          <a:p>
            <a:r>
              <a:rPr lang="en-US">
                <a:latin typeface="Helvetica"/>
                <a:cs typeface="Arial"/>
              </a:rPr>
              <a:t>Theoretical overview of strategies to design a good research question</a:t>
            </a:r>
          </a:p>
          <a:p>
            <a:r>
              <a:rPr lang="en-US">
                <a:latin typeface="Helvetica"/>
                <a:cs typeface="Arial"/>
              </a:rPr>
              <a:t>Where to find data to answer your research question</a:t>
            </a:r>
          </a:p>
          <a:p>
            <a:r>
              <a:rPr lang="en-US">
                <a:latin typeface="Helvetica"/>
                <a:cs typeface="Arial"/>
              </a:rPr>
              <a:t>Using online tools to do preliminary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C6417-E861-3365-DC0A-33F0B438C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6796F-BD1D-3F5B-DA43-27243388C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2481584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310B9-2D0D-79D5-E8E2-18A91813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Data collection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6ADD8-69B4-DAB8-7752-C50B386B9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 sz="2400" dirty="0">
                <a:latin typeface="Arial"/>
                <a:cs typeface="Arial"/>
              </a:rPr>
              <a:t>Before embarking on collecting data on your own (resource intensive), </a:t>
            </a:r>
            <a:r>
              <a:rPr lang="en-US" sz="2400">
                <a:latin typeface="Arial"/>
                <a:cs typeface="Arial"/>
              </a:rPr>
              <a:t>consider using data already available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2"/>
              </a:rPr>
              <a:t>https://www.europeansocialsurvey.org/data-portal</a:t>
            </a:r>
            <a:r>
              <a:rPr lang="en-US" sz="2000" dirty="0">
                <a:latin typeface="Arial"/>
                <a:cs typeface="Arial"/>
              </a:rPr>
              <a:t> </a:t>
            </a:r>
            <a:endParaRPr lang="en-US" sz="20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3"/>
              </a:rPr>
              <a:t>https://europeanvaluesstudy.eu/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4"/>
              </a:rPr>
              <a:t>https://www.eurofound.europa.eu/en/surveys/european-quality-life-surveys-eqls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5"/>
              </a:rPr>
              <a:t>https://issp.org/</a:t>
            </a:r>
            <a:endParaRPr lang="en-US" sz="2000"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6"/>
              </a:rPr>
              <a:t>https://www.ggp-i.org/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7"/>
              </a:rPr>
              <a:t>https://www.gesis.org/en/eurobarometer-data-service/about</a:t>
            </a:r>
            <a:endParaRPr lang="en-US" sz="2000" dirty="0"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en-US" sz="2000" dirty="0">
              <a:latin typeface="Arial"/>
              <a:cs typeface="Arial"/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8"/>
              </a:rPr>
              <a:t>https://ukdataservice.ac.uk/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9"/>
              </a:rPr>
              <a:t>https://www.data-archive.ac.uk/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 sz="2000" dirty="0">
                <a:latin typeface="Arial"/>
                <a:cs typeface="Arial"/>
                <a:hlinkClick r:id="rId10"/>
              </a:rPr>
              <a:t>https://www.britishelectionstudy.com/</a:t>
            </a:r>
            <a:r>
              <a:rPr lang="en-US" sz="2000" dirty="0">
                <a:latin typeface="Arial"/>
                <a:cs typeface="Arial"/>
              </a:rPr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906B1-CF1F-8F4B-530D-3EBAC486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8D1F3-F2C4-D9D5-E14D-792A1F59C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513993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BA38F-2C58-1710-4FB7-B99354648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1F074-D424-9120-63BA-B2CAFC3A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Steps in quantitative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73383-EEFE-AB63-CEA6-473BAB5AF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Define the research questions</a:t>
            </a:r>
            <a:endParaRPr lang="en-US">
              <a:latin typeface="Helvetica"/>
            </a:endParaRPr>
          </a:p>
          <a:p>
            <a:r>
              <a:rPr lang="en-US" err="1">
                <a:latin typeface="Helvetica"/>
                <a:cs typeface="Arial"/>
              </a:rPr>
              <a:t>Operationalise</a:t>
            </a:r>
            <a:r>
              <a:rPr lang="en-US">
                <a:latin typeface="Helvetica"/>
                <a:cs typeface="Arial"/>
              </a:rPr>
              <a:t> the concepts and find the indicators/ variables</a:t>
            </a:r>
          </a:p>
          <a:p>
            <a:r>
              <a:rPr lang="en-US">
                <a:latin typeface="Helvetica"/>
                <a:cs typeface="Arial"/>
              </a:rPr>
              <a:t>Consider the relation between variables </a:t>
            </a:r>
          </a:p>
          <a:p>
            <a:r>
              <a:rPr lang="en-US">
                <a:latin typeface="Helvetica"/>
                <a:cs typeface="Arial"/>
              </a:rPr>
              <a:t>Formulate the hypotheses</a:t>
            </a:r>
          </a:p>
          <a:p>
            <a:r>
              <a:rPr lang="en-US">
                <a:latin typeface="Helvetica"/>
                <a:cs typeface="Arial"/>
              </a:rPr>
              <a:t>Choose the items to illustrate the hypotheses</a:t>
            </a:r>
          </a:p>
          <a:p>
            <a:r>
              <a:rPr lang="en-US">
                <a:latin typeface="Helvetica"/>
                <a:cs typeface="Arial"/>
              </a:rPr>
              <a:t>[Select the sample to be tested]</a:t>
            </a:r>
            <a:endParaRPr lang="en-US">
              <a:latin typeface="Helvetica"/>
            </a:endParaRPr>
          </a:p>
          <a:p>
            <a:r>
              <a:rPr lang="en-US">
                <a:latin typeface="Helvetica"/>
                <a:cs typeface="Arial"/>
              </a:rPr>
              <a:t>Collect data OR find it if already available </a:t>
            </a:r>
          </a:p>
          <a:p>
            <a:r>
              <a:rPr lang="en-US">
                <a:latin typeface="Helvetica"/>
                <a:cs typeface="Arial"/>
              </a:rPr>
              <a:t>Do the statistical analysis</a:t>
            </a:r>
          </a:p>
          <a:p>
            <a:r>
              <a:rPr lang="en-US">
                <a:latin typeface="Helvetica"/>
                <a:cs typeface="Arial"/>
              </a:rPr>
              <a:t>Write up and dissemination</a:t>
            </a:r>
            <a:endParaRPr lang="en-US">
              <a:latin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9E047-527D-BBAF-E3C3-0A16154BD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D7F2F-DA09-BBC1-BC7E-FEB6DEB61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226596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0CD48-636C-71EF-4006-6DA3F1F68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Links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E5E2E-787B-89AA-CF3D-D18064006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sz="2400" b="1" dirty="0">
                <a:latin typeface="Arial"/>
                <a:cs typeface="Arial"/>
              </a:rPr>
              <a:t>SEARCHING DATA:</a:t>
            </a:r>
          </a:p>
          <a:p>
            <a:r>
              <a:rPr lang="en-US" sz="2400" dirty="0">
                <a:latin typeface="Arial"/>
                <a:cs typeface="Arial"/>
              </a:rPr>
              <a:t>I4NG Inventory of survey items (ESS, EVS, GGS, ISSP, EQLS, Eurobarometer) </a:t>
            </a:r>
            <a:r>
              <a:rPr lang="en-GB" sz="2400" dirty="0">
                <a:latin typeface="Arial"/>
                <a:cs typeface="Arial"/>
                <a:hlinkClick r:id="rId2"/>
              </a:rPr>
              <a:t>https://tool.infra4nextgen.eu/inventory.html</a:t>
            </a:r>
            <a:r>
              <a:rPr lang="en-US" sz="2400" dirty="0">
                <a:latin typeface="Arial"/>
                <a:cs typeface="Arial"/>
              </a:rPr>
              <a:t> (WIP)</a:t>
            </a:r>
            <a:endParaRPr lang="en-US" sz="2400" dirty="0"/>
          </a:p>
          <a:p>
            <a:r>
              <a:rPr lang="en-US" sz="2400" dirty="0" err="1">
                <a:latin typeface="Arial"/>
                <a:cs typeface="Arial"/>
              </a:rPr>
              <a:t>Gesis</a:t>
            </a:r>
            <a:r>
              <a:rPr lang="en-US" sz="2400" dirty="0">
                <a:latin typeface="Arial"/>
                <a:cs typeface="Arial"/>
              </a:rPr>
              <a:t> Search </a:t>
            </a:r>
            <a:r>
              <a:rPr lang="en-US" sz="2400" dirty="0">
                <a:latin typeface="Arial"/>
                <a:cs typeface="Arial"/>
                <a:hlinkClick r:id="rId3"/>
              </a:rPr>
              <a:t>https://www.gesis.org/en/services/finding-and-accessing-data</a:t>
            </a:r>
            <a:r>
              <a:rPr lang="en-US" sz="2400" dirty="0">
                <a:latin typeface="Arial"/>
                <a:cs typeface="Arial"/>
              </a:rPr>
              <a:t> 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latin typeface="Arial"/>
                <a:cs typeface="Arial"/>
              </a:rPr>
              <a:t>EXPLORING DATA:</a:t>
            </a:r>
            <a:endParaRPr lang="en-US" sz="2400" b="1"/>
          </a:p>
          <a:p>
            <a:r>
              <a:rPr lang="en-US" sz="2400" dirty="0">
                <a:latin typeface="Arial"/>
                <a:cs typeface="Arial"/>
              </a:rPr>
              <a:t>ESS Data Portal </a:t>
            </a:r>
            <a:r>
              <a:rPr lang="en-US" sz="2400" dirty="0">
                <a:latin typeface="Arial"/>
                <a:cs typeface="Arial"/>
                <a:hlinkClick r:id="rId4"/>
              </a:rPr>
              <a:t>https://ess.sikt.no/en/</a:t>
            </a:r>
            <a:r>
              <a:rPr lang="en-US" sz="2400" dirty="0">
                <a:latin typeface="Arial"/>
                <a:cs typeface="Arial"/>
              </a:rPr>
              <a:t>    </a:t>
            </a:r>
            <a:endParaRPr lang="en-US" sz="2400" dirty="0"/>
          </a:p>
          <a:p>
            <a:r>
              <a:rPr lang="en-US" sz="2400" dirty="0">
                <a:latin typeface="Arial"/>
                <a:cs typeface="Arial"/>
              </a:rPr>
              <a:t>E-next gen tool </a:t>
            </a:r>
            <a:r>
              <a:rPr lang="en-US" sz="2400" dirty="0">
                <a:latin typeface="Arial"/>
                <a:cs typeface="Arial"/>
                <a:hlinkClick r:id="rId5"/>
              </a:rPr>
              <a:t>https://tool.infra4nextgen.eu/</a:t>
            </a:r>
            <a:r>
              <a:rPr lang="en-US" sz="2400" dirty="0">
                <a:latin typeface="Arial"/>
                <a:cs typeface="Arial"/>
              </a:rPr>
              <a:t> (WIP)</a:t>
            </a:r>
            <a:endParaRPr lang="en-US" sz="2400" dirty="0"/>
          </a:p>
          <a:p>
            <a:r>
              <a:rPr lang="en-US" sz="2400" dirty="0">
                <a:latin typeface="Arial"/>
                <a:cs typeface="Arial"/>
              </a:rPr>
              <a:t>EVALUE </a:t>
            </a:r>
            <a:r>
              <a:rPr lang="en-US" sz="2400" dirty="0">
                <a:latin typeface="Arial"/>
                <a:cs typeface="Arial"/>
                <a:hlinkClick r:id="rId6"/>
              </a:rPr>
              <a:t>https://www.atlasofeuropeanvalues.eu/maptool.html</a:t>
            </a:r>
            <a:r>
              <a:rPr lang="en-US" sz="2400" dirty="0">
                <a:latin typeface="Arial"/>
                <a:cs typeface="Arial"/>
              </a:rPr>
              <a:t> </a:t>
            </a:r>
          </a:p>
          <a:p>
            <a:pPr marL="0" indent="0">
              <a:buNone/>
            </a:pPr>
            <a:r>
              <a:rPr lang="en-US" sz="2400" b="1" dirty="0">
                <a:latin typeface="Arial"/>
                <a:cs typeface="Arial"/>
              </a:rPr>
              <a:t>TRAINING RESOURCES:</a:t>
            </a:r>
          </a:p>
          <a:p>
            <a:r>
              <a:rPr lang="en-US" sz="2400" dirty="0">
                <a:latin typeface="Arial"/>
                <a:cs typeface="Arial"/>
              </a:rPr>
              <a:t>GGS Teaching Datasets </a:t>
            </a:r>
            <a:r>
              <a:rPr lang="en-US" sz="2400" dirty="0">
                <a:latin typeface="Arial"/>
                <a:cs typeface="Arial"/>
                <a:hlinkClick r:id="rId7"/>
              </a:rPr>
              <a:t>https://www.ggp-i.org/ggs-teaching-datasets/</a:t>
            </a:r>
            <a:r>
              <a:rPr lang="en-US" sz="2400" dirty="0">
                <a:latin typeface="Arial"/>
                <a:cs typeface="Arial"/>
              </a:rPr>
              <a:t> </a:t>
            </a:r>
            <a:endParaRPr lang="en-US" sz="2400" dirty="0"/>
          </a:p>
          <a:p>
            <a:endParaRPr lang="en-US" sz="2400" dirty="0"/>
          </a:p>
          <a:p>
            <a:pPr marL="457200" indent="-457200"/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3C3B4-CB4B-6857-5CCF-86EE81DCB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0CA06-2C32-A53F-E88A-07CDA89C9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40216783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DCDF8-D17A-163B-EF71-00FCDFDAD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" y="1058386"/>
            <a:ext cx="9298254" cy="1325563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INVENTORIES OF SURVEY ITEMS</a:t>
            </a:r>
            <a:endParaRPr lang="en-US" b="0" dirty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36235-F831-5468-D37D-DB8D99795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" y="1721168"/>
            <a:ext cx="10240728" cy="4508576"/>
          </a:xfrm>
        </p:spPr>
        <p:txBody>
          <a:bodyPr lIns="91440" tIns="45720" rIns="91440" bIns="45720" anchor="t"/>
          <a:lstStyle/>
          <a:p>
            <a:r>
              <a:rPr lang="en-US" b="1" dirty="0">
                <a:latin typeface="Arial"/>
                <a:cs typeface="Arial"/>
              </a:rPr>
              <a:t>Aim</a:t>
            </a:r>
            <a:r>
              <a:rPr lang="en-US" dirty="0">
                <a:latin typeface="Arial"/>
                <a:cs typeface="Arial"/>
              </a:rPr>
              <a:t>: 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To produce a document enumerating previously used survey items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A comprehensive inventory of cross-national survey data relating to each of the five NextGen EU pillars corresponding to WP 2-6 </a:t>
            </a:r>
            <a:endParaRPr lang="en-US" dirty="0"/>
          </a:p>
          <a:p>
            <a:r>
              <a:rPr lang="en-US" b="1" dirty="0">
                <a:latin typeface="Arial"/>
                <a:cs typeface="Arial"/>
              </a:rPr>
              <a:t>Surveys to review:</a:t>
            </a:r>
            <a:endParaRPr lang="en-US" b="1" dirty="0"/>
          </a:p>
          <a:p>
            <a:pPr marL="685800">
              <a:spcBef>
                <a:spcPts val="500"/>
              </a:spcBef>
              <a:buFont typeface="Courier New" panose="020B0604020202020204" pitchFamily="34" charset="0"/>
              <a:buChar char="o"/>
            </a:pPr>
            <a:r>
              <a:rPr lang="en-US" sz="2400" dirty="0">
                <a:latin typeface="Arial"/>
                <a:cs typeface="Arial"/>
              </a:rPr>
              <a:t>European Social Survey (ESS)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European Quality of Life Survey (EQLS)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Generations and Gender Survey (GGS)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European Values Study (EVS)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International Social Survey </a:t>
            </a:r>
            <a:r>
              <a:rPr lang="en-US" dirty="0" err="1">
                <a:latin typeface="Arial"/>
                <a:cs typeface="Arial"/>
              </a:rPr>
              <a:t>Programme</a:t>
            </a:r>
            <a:r>
              <a:rPr lang="en-US" dirty="0">
                <a:latin typeface="Arial"/>
                <a:cs typeface="Arial"/>
              </a:rPr>
              <a:t> (ISSP)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 dirty="0">
                <a:latin typeface="Arial"/>
                <a:cs typeface="Arial"/>
              </a:rPr>
              <a:t>Eurobarometer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E9749-E764-82E1-F120-9A37C04DD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4FAEC-CBBF-DB04-651A-BC36D29B5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infra4nextgen.eu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C941EA9-B8E5-752B-16DD-A70E2D8E23F1}"/>
              </a:ext>
            </a:extLst>
          </p:cNvPr>
          <p:cNvGrpSpPr/>
          <p:nvPr/>
        </p:nvGrpSpPr>
        <p:grpSpPr>
          <a:xfrm>
            <a:off x="4256390" y="3283528"/>
            <a:ext cx="7509172" cy="3114443"/>
            <a:chOff x="4256390" y="3283528"/>
            <a:chExt cx="7509172" cy="311444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1598E2D-8C1F-CA78-A086-3A5E3224A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6624" y="3283528"/>
              <a:ext cx="1675023" cy="62358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E57D040-B140-B054-7FC4-79F671192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88231" y="5068427"/>
              <a:ext cx="2554212" cy="53181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30C5D8-3108-B1C4-BF71-AE689CFEA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0410" y="4503905"/>
              <a:ext cx="3187889" cy="56452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D3F4480-FA64-D3B7-F2E0-736B3C34B8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38825" y="5234583"/>
              <a:ext cx="1620027" cy="84924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1AC70E5-15BA-DC3E-CB65-13AF6A0FF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97790" y="3959281"/>
              <a:ext cx="4767772" cy="37846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CE28089-B857-883E-47D3-B86AAB53D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56390" y="5802577"/>
              <a:ext cx="3147745" cy="5953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363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B2C7D-AB52-7CB3-A08C-CF9582BA9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INVENTORIES OF SURVEY ITEMS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9CD4F-E667-EC11-15CC-A24E0EC5D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b="1" dirty="0">
                <a:latin typeface="Arial"/>
                <a:cs typeface="Arial"/>
              </a:rPr>
              <a:t>Issue</a:t>
            </a:r>
          </a:p>
          <a:p>
            <a:r>
              <a:rPr lang="en-US" dirty="0">
                <a:latin typeface="Arial"/>
                <a:cs typeface="Arial"/>
              </a:rPr>
              <a:t>Although these research infrastructures have extensive data and documentation publicly available, there is no central searchable repository of items for all.</a:t>
            </a:r>
            <a:endParaRPr lang="en-US"/>
          </a:p>
          <a:p>
            <a:pPr marL="0" indent="0">
              <a:buNone/>
            </a:pPr>
            <a:r>
              <a:rPr lang="en-US" b="1" dirty="0">
                <a:ea typeface="+mj-ea"/>
              </a:rPr>
              <a:t>Task</a:t>
            </a:r>
          </a:p>
          <a:p>
            <a:r>
              <a:rPr lang="en-US" dirty="0">
                <a:latin typeface="Arial"/>
                <a:cs typeface="Arial"/>
              </a:rPr>
              <a:t>Locate all items asked cross-nationally and identify the ones most pertinent to the objectives of each pillar</a:t>
            </a:r>
          </a:p>
          <a:p>
            <a:pPr marL="0" indent="0">
              <a:buNone/>
            </a:pPr>
            <a:r>
              <a:rPr lang="en-US" b="1" dirty="0">
                <a:ea typeface="+mj-ea"/>
              </a:rPr>
              <a:t>Outcome</a:t>
            </a:r>
          </a:p>
          <a:p>
            <a:r>
              <a:rPr lang="en-US" dirty="0">
                <a:latin typeface="Arial"/>
                <a:cs typeface="Arial"/>
              </a:rPr>
              <a:t>An inventory for each pillar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DDBFE-80EF-65A0-B80B-3C6B57E68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38FF7-4F83-D609-9CF4-36D1EA94B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infra4nextgen.eu</a:t>
            </a:r>
          </a:p>
        </p:txBody>
      </p:sp>
    </p:spTree>
    <p:extLst>
      <p:ext uri="{BB962C8B-B14F-4D97-AF65-F5344CB8AC3E}">
        <p14:creationId xmlns:p14="http://schemas.microsoft.com/office/powerpoint/2010/main" val="169768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A65CB-F276-36BF-A0F8-4B143EDE5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6289-2C31-F59A-CB4C-6005E0F55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" y="1058386"/>
            <a:ext cx="8145228" cy="625139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INVENTORIES OF SURVEY ITEMS</a:t>
            </a:r>
            <a:endParaRPr lang="en-US" b="0" dirty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AB54F-5A05-6C0E-0D45-40A526A3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B130-8C90-A931-7FE2-257D98053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infra4nextgen.com</a:t>
            </a:r>
          </a:p>
        </p:txBody>
      </p:sp>
      <p:graphicFrame>
        <p:nvGraphicFramePr>
          <p:cNvPr id="11" name="Segnaposto contenuto 10">
            <a:extLst>
              <a:ext uri="{FF2B5EF4-FFF2-40B4-BE49-F238E27FC236}">
                <a16:creationId xmlns:a16="http://schemas.microsoft.com/office/drawing/2014/main" id="{F0C8BC05-119A-BD4D-40FC-CADE6D124D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095076"/>
              </p:ext>
            </p:extLst>
          </p:nvPr>
        </p:nvGraphicFramePr>
        <p:xfrm>
          <a:off x="566738" y="2382789"/>
          <a:ext cx="10240960" cy="2839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7710">
                  <a:extLst>
                    <a:ext uri="{9D8B030D-6E8A-4147-A177-3AD203B41FA5}">
                      <a16:colId xmlns:a16="http://schemas.microsoft.com/office/drawing/2014/main" val="1877015644"/>
                    </a:ext>
                  </a:extLst>
                </a:gridCol>
                <a:gridCol w="1341566">
                  <a:extLst>
                    <a:ext uri="{9D8B030D-6E8A-4147-A177-3AD203B41FA5}">
                      <a16:colId xmlns:a16="http://schemas.microsoft.com/office/drawing/2014/main" val="1601307503"/>
                    </a:ext>
                  </a:extLst>
                </a:gridCol>
                <a:gridCol w="1409156">
                  <a:extLst>
                    <a:ext uri="{9D8B030D-6E8A-4147-A177-3AD203B41FA5}">
                      <a16:colId xmlns:a16="http://schemas.microsoft.com/office/drawing/2014/main" val="2456829568"/>
                    </a:ext>
                  </a:extLst>
                </a:gridCol>
                <a:gridCol w="1388674">
                  <a:extLst>
                    <a:ext uri="{9D8B030D-6E8A-4147-A177-3AD203B41FA5}">
                      <a16:colId xmlns:a16="http://schemas.microsoft.com/office/drawing/2014/main" val="3797436137"/>
                    </a:ext>
                  </a:extLst>
                </a:gridCol>
                <a:gridCol w="1747108">
                  <a:extLst>
                    <a:ext uri="{9D8B030D-6E8A-4147-A177-3AD203B41FA5}">
                      <a16:colId xmlns:a16="http://schemas.microsoft.com/office/drawing/2014/main" val="2162749629"/>
                    </a:ext>
                  </a:extLst>
                </a:gridCol>
                <a:gridCol w="1476746">
                  <a:extLst>
                    <a:ext uri="{9D8B030D-6E8A-4147-A177-3AD203B41FA5}">
                      <a16:colId xmlns:a16="http://schemas.microsoft.com/office/drawing/2014/main" val="278361677"/>
                    </a:ext>
                  </a:extLst>
                </a:gridCol>
              </a:tblGrid>
              <a:tr h="354941"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Survey</a:t>
                      </a:r>
                      <a:r>
                        <a:rPr lang="de-DE" sz="1200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Green</a:t>
                      </a:r>
                      <a:r>
                        <a:rPr lang="de-DE" sz="1200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Digital</a:t>
                      </a:r>
                      <a:r>
                        <a:rPr lang="de-DE" sz="1200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Equal</a:t>
                      </a:r>
                      <a:r>
                        <a:rPr lang="de-DE" sz="1200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Healthy</a:t>
                      </a:r>
                      <a:r>
                        <a:rPr lang="de-DE" sz="1200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Strong</a:t>
                      </a:r>
                      <a:r>
                        <a:rPr lang="de-DE" sz="1200" kern="0"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1994101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EQLS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9 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64 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158 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258 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046212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ESS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35 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391 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221 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551 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66415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EVS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9 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233 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44 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441 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958256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GGS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4 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203 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189 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375 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068025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ISSP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90 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98 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302 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238 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758 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121253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Eurobarometer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2,194 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609 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1,601 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1,450 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3,379 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29112"/>
                  </a:ext>
                </a:extLst>
              </a:tr>
              <a:tr h="354941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de-DE" sz="1200" b="1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Total</a:t>
                      </a: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2,363</a:t>
                      </a: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771</a:t>
                      </a: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2,794</a:t>
                      </a: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2,300</a:t>
                      </a: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de-DE" sz="1200" b="1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5,762</a:t>
                      </a:r>
                      <a:r>
                        <a:rPr lang="de-DE" sz="1200" ker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>
                        <a:effectLst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236685"/>
                  </a:ext>
                </a:extLst>
              </a:tr>
            </a:tbl>
          </a:graphicData>
        </a:graphic>
      </p:graphicFrame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155E928A-3CBB-2140-BF7F-A65C093FD0FF}"/>
              </a:ext>
            </a:extLst>
          </p:cNvPr>
          <p:cNvSpPr txBox="1">
            <a:spLocks/>
          </p:cNvSpPr>
          <p:nvPr/>
        </p:nvSpPr>
        <p:spPr>
          <a:xfrm>
            <a:off x="566420" y="1721168"/>
            <a:ext cx="10240728" cy="4351338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2400" dirty="0">
                <a:latin typeface="Arial"/>
                <a:cs typeface="Arial"/>
              </a:rPr>
              <a:t>3,287 items (RI Surveys) + </a:t>
            </a:r>
            <a:r>
              <a:rPr lang="en-US" sz="2400" dirty="0">
                <a:latin typeface="Arial"/>
                <a:cs typeface="Arial"/>
              </a:rPr>
              <a:t> </a:t>
            </a:r>
            <a:r>
              <a:rPr lang="en-GB" sz="2400" dirty="0">
                <a:latin typeface="Arial"/>
                <a:cs typeface="Arial"/>
              </a:rPr>
              <a:t>7,447 items (Eurobarometer) </a:t>
            </a:r>
            <a:r>
              <a:rPr lang="en-US" sz="2400" dirty="0">
                <a:latin typeface="Arial"/>
                <a:cs typeface="Arial"/>
              </a:rPr>
              <a:t> </a:t>
            </a:r>
            <a:r>
              <a:rPr lang="en-GB" sz="2400">
                <a:latin typeface="Arial"/>
                <a:cs typeface="Arial"/>
              </a:rPr>
              <a:t>= 10,734 items</a:t>
            </a:r>
            <a:r>
              <a:rPr lang="en-US" sz="2400">
                <a:latin typeface="Arial"/>
                <a:cs typeface="Arial"/>
              </a:rPr>
              <a:t> </a:t>
            </a:r>
            <a:endParaRPr lang="it-IT"/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1F010CF-FBAF-87BE-A194-E154CFDF9CDC}"/>
              </a:ext>
            </a:extLst>
          </p:cNvPr>
          <p:cNvSpPr txBox="1"/>
          <p:nvPr/>
        </p:nvSpPr>
        <p:spPr>
          <a:xfrm>
            <a:off x="568618" y="5467190"/>
            <a:ext cx="640592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rgbClr val="0563C1"/>
                </a:solidFill>
                <a:latin typeface="Arial"/>
                <a:cs typeface="Arial"/>
                <a:hlinkClick r:id="rId2"/>
              </a:rPr>
              <a:t>https://tool.infra4nextgen.eu/inventory.html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06351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2590C-68A3-6384-BE6D-424BC0ACF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8482-EDB3-1F06-02D3-FCDAA8716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INVENTORIES OF SURVEY ITEMS: NEXT STEP</a:t>
            </a:r>
            <a:endParaRPr lang="en-US" b="0" dirty="0">
              <a:latin typeface="Arial"/>
              <a:cs typeface="Arial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42BB7-E58F-3E19-B433-ABC8D1E94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 sz="2400" dirty="0">
                <a:latin typeface="Arial"/>
                <a:cs typeface="Arial"/>
              </a:rPr>
              <a:t>Item repetitions </a:t>
            </a:r>
          </a:p>
          <a:p>
            <a:r>
              <a:rPr lang="en-US" sz="2400" dirty="0">
                <a:latin typeface="Arial"/>
                <a:cs typeface="Arial"/>
              </a:rPr>
              <a:t>Direct links to the sources to download data and materials</a:t>
            </a:r>
          </a:p>
          <a:p>
            <a:r>
              <a:rPr lang="en-US" sz="2400" dirty="0">
                <a:latin typeface="Arial"/>
                <a:cs typeface="Arial"/>
              </a:rPr>
              <a:t>Cronos items (ESS) to be added</a:t>
            </a:r>
          </a:p>
          <a:p>
            <a:r>
              <a:rPr lang="en-US" sz="2400" dirty="0">
                <a:latin typeface="Arial"/>
                <a:cs typeface="Arial"/>
              </a:rPr>
              <a:t>Automatic classification (with AI) of the content of each item </a:t>
            </a:r>
          </a:p>
          <a:p>
            <a:r>
              <a:rPr lang="en-US" sz="2400" dirty="0">
                <a:latin typeface="Arial"/>
                <a:cs typeface="Arial"/>
              </a:rPr>
              <a:t>Boolean operators in the search bar</a:t>
            </a:r>
          </a:p>
          <a:p>
            <a:r>
              <a:rPr lang="en-US" sz="2400" dirty="0">
                <a:latin typeface="Arial"/>
                <a:cs typeface="Arial"/>
              </a:rPr>
              <a:t>Table export </a:t>
            </a:r>
          </a:p>
          <a:p>
            <a:r>
              <a:rPr lang="en-US" sz="2400" dirty="0">
                <a:latin typeface="Arial"/>
                <a:cs typeface="Arial"/>
              </a:rPr>
              <a:t>Constant update with new survey waves</a:t>
            </a:r>
            <a:endParaRPr lang="en-US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FF86A-AC54-1CFD-9AD2-1AF34751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CCC0B-CED1-4C6B-58F2-FAD751553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393710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D1856-267A-D619-7BAD-8D41B08F5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GESIS SEARCH</a:t>
            </a:r>
            <a:endParaRPr lang="it-IT" dirty="0"/>
          </a:p>
        </p:txBody>
      </p:sp>
      <p:pic>
        <p:nvPicPr>
          <p:cNvPr id="6" name="Segnaposto contenuto 5" descr="Immagine che contiene testo, schermata, Carattere, numero&#10;&#10;Il contenuto generato dall&amp;#39;intelligenza artificiale potrebbe non essere corretto.">
            <a:extLst>
              <a:ext uri="{FF2B5EF4-FFF2-40B4-BE49-F238E27FC236}">
                <a16:creationId xmlns:a16="http://schemas.microsoft.com/office/drawing/2014/main" id="{C7189B69-8327-E11D-4177-2DD4E93B8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1466" y="1585533"/>
            <a:ext cx="7772918" cy="422327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2AE2E-A85C-EB08-2427-0CF74F2E3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10839-3784-7073-5AFC-6BB7EDD70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21DEC2E-450F-E81A-5FE8-8F1246EBB6BA}"/>
              </a:ext>
            </a:extLst>
          </p:cNvPr>
          <p:cNvSpPr txBox="1"/>
          <p:nvPr/>
        </p:nvSpPr>
        <p:spPr>
          <a:xfrm>
            <a:off x="568620" y="5812971"/>
            <a:ext cx="874955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u="sng">
                <a:solidFill>
                  <a:srgbClr val="0563C1"/>
                </a:solidFill>
                <a:latin typeface="Arial"/>
                <a:cs typeface="Arial"/>
                <a:hlinkClick r:id="rId3"/>
              </a:rPr>
              <a:t>https://www.gesis.org/en/services/finding-and-accessing-data</a:t>
            </a:r>
            <a:r>
              <a:rPr lang="en-US" sz="2400">
                <a:latin typeface="Arial"/>
              </a:rPr>
              <a:t>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803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185719-227E-7DFC-0AFC-A84D5C0C5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it-IT" dirty="0">
                <a:latin typeface="Arial"/>
                <a:cs typeface="Arial"/>
              </a:rPr>
              <a:t>ESS DATA PORTAL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0F2EAE3-62DF-EDF4-8DAB-85E5BB847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114636-04DE-B95B-0720-0A6D6B738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EB3E331-9E67-FD3F-1C3B-1618D8E37EA3}"/>
              </a:ext>
            </a:extLst>
          </p:cNvPr>
          <p:cNvSpPr txBox="1"/>
          <p:nvPr/>
        </p:nvSpPr>
        <p:spPr>
          <a:xfrm>
            <a:off x="568620" y="5812971"/>
            <a:ext cx="874955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+mn-lt"/>
                <a:cs typeface="+mn-lt"/>
                <a:hlinkClick r:id="rId2"/>
              </a:rPr>
              <a:t>https://ess.sikt.no/en/</a:t>
            </a:r>
            <a:r>
              <a:rPr lang="en-US" sz="2400" dirty="0">
                <a:ea typeface="+mn-lt"/>
                <a:cs typeface="+mn-lt"/>
              </a:rPr>
              <a:t>  </a:t>
            </a:r>
            <a:endParaRPr lang="it-IT" dirty="0"/>
          </a:p>
          <a:p>
            <a:endParaRPr lang="en-US" sz="2400" dirty="0">
              <a:latin typeface="Arial"/>
              <a:cs typeface="Arial"/>
            </a:endParaRPr>
          </a:p>
        </p:txBody>
      </p:sp>
      <p:pic>
        <p:nvPicPr>
          <p:cNvPr id="11" name="Segnaposto contenuto 10" descr="Immagine che contiene testo, schermata, design&#10;&#10;Il contenuto generato dall&amp;#39;intelligenza artificiale potrebbe non essere corretto.">
            <a:extLst>
              <a:ext uri="{FF2B5EF4-FFF2-40B4-BE49-F238E27FC236}">
                <a16:creationId xmlns:a16="http://schemas.microsoft.com/office/drawing/2014/main" id="{C1AB071B-F2A2-7B17-9AAA-61C2A175DA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36686" y="1528744"/>
            <a:ext cx="6517258" cy="4289763"/>
          </a:xfrm>
        </p:spPr>
      </p:pic>
    </p:spTree>
    <p:extLst>
      <p:ext uri="{BB962C8B-B14F-4D97-AF65-F5344CB8AC3E}">
        <p14:creationId xmlns:p14="http://schemas.microsoft.com/office/powerpoint/2010/main" val="1781316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070F4-4B22-7743-A7FB-CC121351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it-IT" dirty="0">
                <a:latin typeface="Arial"/>
                <a:cs typeface="Arial"/>
              </a:rPr>
              <a:t>E-NEXT GEN TOOL</a:t>
            </a:r>
            <a:endParaRPr lang="it-IT" dirty="0"/>
          </a:p>
        </p:txBody>
      </p:sp>
      <p:pic>
        <p:nvPicPr>
          <p:cNvPr id="6" name="Segnaposto contenuto 5" descr="Immagine che contiene testo, mappa, schermata, diagramma&#10;&#10;Il contenuto generato dall&amp;#39;intelligenza artificiale potrebbe non essere corretto.">
            <a:extLst>
              <a:ext uri="{FF2B5EF4-FFF2-40B4-BE49-F238E27FC236}">
                <a16:creationId xmlns:a16="http://schemas.microsoft.com/office/drawing/2014/main" id="{F7229FA2-31DB-0E7A-9925-580334A11E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2956" y="1541874"/>
            <a:ext cx="9680883" cy="4274498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000E53-346B-E849-868E-854C47A5D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AC5411-6729-8885-7CE1-61A4C7476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1F1381A-0A15-6245-2356-4A49EF0C1E6B}"/>
              </a:ext>
            </a:extLst>
          </p:cNvPr>
          <p:cNvSpPr txBox="1"/>
          <p:nvPr/>
        </p:nvSpPr>
        <p:spPr>
          <a:xfrm>
            <a:off x="568620" y="5812971"/>
            <a:ext cx="874955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+mn-lt"/>
                <a:cs typeface="+mn-lt"/>
                <a:hlinkClick r:id="rId3"/>
              </a:rPr>
              <a:t>https://tool.infra4nextgen.eu/</a:t>
            </a:r>
            <a:r>
              <a:rPr lang="en-US" sz="2400" dirty="0">
                <a:ea typeface="+mn-lt"/>
                <a:cs typeface="+mn-lt"/>
              </a:rPr>
              <a:t> </a:t>
            </a:r>
            <a:endParaRPr lang="it-IT" dirty="0"/>
          </a:p>
          <a:p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019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5673-61EF-486F-7C16-75E07FA8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GB">
                <a:latin typeface="Helvetica"/>
                <a:cs typeface="Arial"/>
              </a:rPr>
              <a:t>Who we 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28FC6-5A6E-00B6-E015-092B2B6BB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GB">
                <a:latin typeface="Helvetica"/>
                <a:cs typeface="Arial"/>
              </a:rPr>
              <a:t>Infra4NextGen project – Horizon Europe project 2024-28</a:t>
            </a:r>
          </a:p>
          <a:p>
            <a:r>
              <a:rPr lang="en-GB">
                <a:latin typeface="Helvetica"/>
                <a:cs typeface="Arial"/>
              </a:rPr>
              <a:t>Research fellows affiliated with:</a:t>
            </a:r>
          </a:p>
          <a:p>
            <a:pPr lvl="1"/>
            <a:r>
              <a:rPr lang="en-GB">
                <a:latin typeface="Helvetica"/>
                <a:cs typeface="Arial"/>
              </a:rPr>
              <a:t>European Social Survey (City St George’s University of London), </a:t>
            </a:r>
          </a:p>
          <a:p>
            <a:pPr lvl="1"/>
            <a:r>
              <a:rPr lang="en-GB">
                <a:latin typeface="Helvetica"/>
                <a:cs typeface="Arial"/>
              </a:rPr>
              <a:t>European Values Study (</a:t>
            </a:r>
            <a:r>
              <a:rPr lang="en-GB" err="1">
                <a:latin typeface="Helvetica"/>
                <a:cs typeface="Arial"/>
              </a:rPr>
              <a:t>Universita</a:t>
            </a:r>
            <a:r>
              <a:rPr lang="en-GB">
                <a:latin typeface="Helvetica"/>
                <a:cs typeface="Arial"/>
              </a:rPr>
              <a:t> </a:t>
            </a:r>
            <a:r>
              <a:rPr lang="en-GB" err="1">
                <a:latin typeface="Helvetica"/>
                <a:cs typeface="Arial"/>
              </a:rPr>
              <a:t>degli</a:t>
            </a:r>
            <a:r>
              <a:rPr lang="en-GB">
                <a:latin typeface="Helvetica"/>
                <a:cs typeface="Arial"/>
              </a:rPr>
              <a:t> Studi di Milano), </a:t>
            </a:r>
          </a:p>
          <a:p>
            <a:pPr lvl="1"/>
            <a:r>
              <a:rPr lang="en-GB">
                <a:latin typeface="Helvetica"/>
                <a:cs typeface="Arial"/>
              </a:rPr>
              <a:t>Gender and Generation Programme (</a:t>
            </a:r>
            <a:r>
              <a:rPr lang="nl-NL">
                <a:latin typeface="Helvetica"/>
                <a:cs typeface="Arial"/>
              </a:rPr>
              <a:t>Koninklijke Nederlandse </a:t>
            </a:r>
            <a:r>
              <a:rPr lang="nl-NL" err="1">
                <a:latin typeface="Helvetica"/>
                <a:cs typeface="Arial"/>
              </a:rPr>
              <a:t>Akademie</a:t>
            </a:r>
            <a:r>
              <a:rPr lang="nl-NL">
                <a:latin typeface="Helvetica"/>
                <a:cs typeface="Arial"/>
              </a:rPr>
              <a:t> van Wetenschappen/ Netherlands </a:t>
            </a:r>
            <a:r>
              <a:rPr lang="nl-NL" err="1">
                <a:latin typeface="Helvetica"/>
                <a:cs typeface="Arial"/>
              </a:rPr>
              <a:t>Interdisciplinary</a:t>
            </a:r>
            <a:r>
              <a:rPr lang="nl-NL">
                <a:latin typeface="Helvetica"/>
                <a:cs typeface="Arial"/>
              </a:rPr>
              <a:t> </a:t>
            </a:r>
            <a:r>
              <a:rPr lang="nl-NL" err="1">
                <a:latin typeface="Helvetica"/>
                <a:cs typeface="Arial"/>
              </a:rPr>
              <a:t>Demographic</a:t>
            </a:r>
            <a:r>
              <a:rPr lang="nl-NL">
                <a:latin typeface="Helvetica"/>
                <a:cs typeface="Arial"/>
              </a:rPr>
              <a:t> </a:t>
            </a:r>
            <a:r>
              <a:rPr lang="nl-NL" err="1">
                <a:latin typeface="Helvetica"/>
                <a:cs typeface="Arial"/>
              </a:rPr>
              <a:t>Institute</a:t>
            </a:r>
            <a:r>
              <a:rPr lang="nl-NL">
                <a:latin typeface="Helvetica"/>
                <a:cs typeface="Arial"/>
              </a:rPr>
              <a:t>) </a:t>
            </a:r>
          </a:p>
          <a:p>
            <a:r>
              <a:rPr lang="nl-NL" err="1">
                <a:latin typeface="Helvetica"/>
                <a:cs typeface="Arial"/>
              </a:rPr>
              <a:t>Work</a:t>
            </a:r>
            <a:r>
              <a:rPr lang="nl-NL">
                <a:latin typeface="Helvetica"/>
                <a:cs typeface="Arial"/>
              </a:rPr>
              <a:t> Package leaders (2-6) – </a:t>
            </a:r>
            <a:r>
              <a:rPr lang="nl-NL" err="1">
                <a:latin typeface="Helvetica"/>
                <a:cs typeface="Arial"/>
              </a:rPr>
              <a:t>the</a:t>
            </a:r>
            <a:r>
              <a:rPr lang="nl-NL">
                <a:latin typeface="Helvetica"/>
                <a:cs typeface="Arial"/>
              </a:rPr>
              <a:t> “engine room” of </a:t>
            </a:r>
            <a:r>
              <a:rPr lang="nl-NL" err="1">
                <a:latin typeface="Helvetica"/>
                <a:cs typeface="Arial"/>
              </a:rPr>
              <a:t>the</a:t>
            </a:r>
            <a:r>
              <a:rPr lang="nl-NL">
                <a:latin typeface="Helvetica"/>
                <a:cs typeface="Arial"/>
              </a:rPr>
              <a:t> project </a:t>
            </a:r>
            <a:endParaRPr lang="en-GB">
              <a:latin typeface="Helvetica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D2C0A-CCB1-FC5B-4109-B3E27CCA6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CBDD4-153E-2B2A-8000-2507B15C4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576232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17FC3-CD2C-2918-E765-7AEB4F4C7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913345-9794-CC9C-5C8A-3803A9AF9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it-IT" dirty="0">
                <a:latin typeface="Arial"/>
                <a:cs typeface="Arial"/>
              </a:rPr>
              <a:t>EVALUE TOOL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FAB38E-BF47-223B-CFC5-FC25DB568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0213C-8F03-FFA0-6FD7-0399ED611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5B040B3-8076-D8E1-E010-9A16ABDB687C}"/>
              </a:ext>
            </a:extLst>
          </p:cNvPr>
          <p:cNvSpPr txBox="1"/>
          <p:nvPr/>
        </p:nvSpPr>
        <p:spPr>
          <a:xfrm>
            <a:off x="568620" y="5812971"/>
            <a:ext cx="874955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2400" dirty="0">
                <a:ea typeface="+mn-lt"/>
                <a:cs typeface="+mn-lt"/>
                <a:hlinkClick r:id="rId2"/>
              </a:rPr>
              <a:t>https://www.atlasofeuropeanvalues.eu/maptool.html</a:t>
            </a:r>
            <a:r>
              <a:rPr lang="en-US" sz="2400" dirty="0">
                <a:ea typeface="+mn-lt"/>
                <a:cs typeface="+mn-lt"/>
              </a:rPr>
              <a:t> </a:t>
            </a:r>
            <a:endParaRPr lang="it-IT" dirty="0">
              <a:ea typeface="+mn-lt"/>
              <a:cs typeface="+mn-lt"/>
            </a:endParaRPr>
          </a:p>
          <a:p>
            <a:endParaRPr lang="en-US" sz="2400" dirty="0">
              <a:latin typeface="Calibri"/>
              <a:ea typeface="Calibri"/>
              <a:cs typeface="Calibri"/>
            </a:endParaRPr>
          </a:p>
        </p:txBody>
      </p:sp>
      <p:pic>
        <p:nvPicPr>
          <p:cNvPr id="8" name="Segnaposto contenuto 7" descr="Immagine che contiene testo, schermata, mappa&#10;&#10;Il contenuto generato dall&amp;#39;intelligenza artificiale potrebbe non essere corretto.">
            <a:extLst>
              <a:ext uri="{FF2B5EF4-FFF2-40B4-BE49-F238E27FC236}">
                <a16:creationId xmlns:a16="http://schemas.microsoft.com/office/drawing/2014/main" id="{99CB32DD-8B81-28E2-0015-8DE3D4230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6305" y="1460655"/>
            <a:ext cx="7481574" cy="4351338"/>
          </a:xfrm>
        </p:spPr>
      </p:pic>
    </p:spTree>
    <p:extLst>
      <p:ext uri="{BB962C8B-B14F-4D97-AF65-F5344CB8AC3E}">
        <p14:creationId xmlns:p14="http://schemas.microsoft.com/office/powerpoint/2010/main" val="20893184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ADAC65-F8F6-3244-318B-49018FFC2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it-IT" dirty="0">
                <a:latin typeface="Arial"/>
                <a:cs typeface="Arial"/>
              </a:rPr>
              <a:t>GGS TEACHING DATASETS</a:t>
            </a:r>
            <a:endParaRPr lang="it-IT" dirty="0"/>
          </a:p>
        </p:txBody>
      </p:sp>
      <p:pic>
        <p:nvPicPr>
          <p:cNvPr id="8" name="Segnaposto contenuto 7" descr="Immagine che contiene testo, schermata, Carattere, Pagina Web&#10;&#10;Il contenuto generato dall&amp;#39;intelligenza artificiale potrebbe non essere corretto.">
            <a:extLst>
              <a:ext uri="{FF2B5EF4-FFF2-40B4-BE49-F238E27FC236}">
                <a16:creationId xmlns:a16="http://schemas.microsoft.com/office/drawing/2014/main" id="{B730DF62-4E96-2C37-4DF9-08549A936E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97" y="1519270"/>
            <a:ext cx="7050590" cy="4292723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2BF4120-97DA-9F3B-5D50-7247889E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3B9B28-B42A-0827-9E80-2579F6F2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F39CC26-461F-8636-7064-66C050B9375D}"/>
              </a:ext>
            </a:extLst>
          </p:cNvPr>
          <p:cNvSpPr txBox="1"/>
          <p:nvPr/>
        </p:nvSpPr>
        <p:spPr>
          <a:xfrm>
            <a:off x="568620" y="5812971"/>
            <a:ext cx="874955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+mn-lt"/>
                <a:cs typeface="+mn-lt"/>
                <a:hlinkClick r:id="rId3"/>
              </a:rPr>
              <a:t>https://www.ggp-i.org/ggs-teaching-datasets/</a:t>
            </a:r>
            <a:r>
              <a:rPr lang="en-US" sz="2400" dirty="0">
                <a:ea typeface="+mn-lt"/>
                <a:cs typeface="+mn-lt"/>
              </a:rPr>
              <a:t> </a:t>
            </a:r>
            <a:endParaRPr lang="it-IT" dirty="0">
              <a:ea typeface="+mn-lt"/>
              <a:cs typeface="+mn-lt"/>
            </a:endParaRPr>
          </a:p>
          <a:p>
            <a:endParaRPr lang="en-US" sz="2400" dirty="0">
              <a:ea typeface="Calibri"/>
              <a:cs typeface="Calibri"/>
            </a:endParaRPr>
          </a:p>
          <a:p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5846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0C9D17F-3252-AE4D-A5C3-CBB2501C6F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8905" y="0"/>
            <a:ext cx="12190756" cy="6858000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D222CC4A-6957-A849-A5BB-873EC905EB52}"/>
              </a:ext>
            </a:extLst>
          </p:cNvPr>
          <p:cNvSpPr txBox="1">
            <a:spLocks/>
          </p:cNvSpPr>
          <p:nvPr/>
        </p:nvSpPr>
        <p:spPr>
          <a:xfrm>
            <a:off x="254871" y="1895190"/>
            <a:ext cx="6685541" cy="38139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200" b="1">
              <a:latin typeface="Helvetica"/>
              <a:cs typeface="Arial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200" b="1">
              <a:latin typeface="Helvetica"/>
              <a:cs typeface="Arial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200" b="1" dirty="0">
                <a:latin typeface="Helvetica"/>
                <a:cs typeface="Arial"/>
              </a:rPr>
              <a:t>Contacts</a:t>
            </a:r>
            <a:endParaRPr lang="en-US" dirty="0"/>
          </a:p>
          <a:p>
            <a:pPr indent="542925">
              <a:lnSpc>
                <a:spcPct val="150000"/>
              </a:lnSpc>
              <a:spcBef>
                <a:spcPts val="0"/>
              </a:spcBef>
            </a:pPr>
            <a:endParaRPr lang="en-US" sz="2200">
              <a:highlight>
                <a:srgbClr val="FFFF00"/>
              </a:highlight>
              <a:latin typeface="Helvetica"/>
              <a:cs typeface="Arial"/>
            </a:endParaRPr>
          </a:p>
          <a:p>
            <a:pPr indent="542925">
              <a:lnSpc>
                <a:spcPct val="150000"/>
              </a:lnSpc>
              <a:spcBef>
                <a:spcPts val="0"/>
              </a:spcBef>
            </a:pPr>
            <a:r>
              <a:rPr lang="en-US" sz="2200" dirty="0">
                <a:latin typeface="Helvetica"/>
                <a:cs typeface="Arial"/>
                <a:hlinkClick r:id="rId3"/>
              </a:rPr>
              <a:t>ruxandra.comanaru.2@citystgeorges.ac.uk</a:t>
            </a:r>
            <a:r>
              <a:rPr lang="en-US" sz="2200" dirty="0">
                <a:latin typeface="Helvetica"/>
                <a:cs typeface="Arial"/>
              </a:rPr>
              <a:t> </a:t>
            </a:r>
            <a:endParaRPr lang="en-US" dirty="0"/>
          </a:p>
          <a:p>
            <a:pPr indent="542925">
              <a:lnSpc>
                <a:spcPct val="150000"/>
              </a:lnSpc>
              <a:spcBef>
                <a:spcPts val="0"/>
              </a:spcBef>
            </a:pPr>
            <a:r>
              <a:rPr lang="en-US" sz="2200" dirty="0">
                <a:latin typeface="Arial"/>
                <a:cs typeface="Arial"/>
                <a:hlinkClick r:id="rId4"/>
              </a:rPr>
              <a:t>david.consolazio@unimi.it</a:t>
            </a:r>
            <a:r>
              <a:rPr lang="en-US" sz="2200" dirty="0">
                <a:latin typeface="Arial"/>
                <a:cs typeface="Arial"/>
              </a:rPr>
              <a:t>  </a:t>
            </a:r>
            <a:endParaRPr lang="en-US" dirty="0"/>
          </a:p>
          <a:p>
            <a:pPr indent="542925">
              <a:lnSpc>
                <a:spcPct val="150000"/>
              </a:lnSpc>
              <a:spcBef>
                <a:spcPts val="0"/>
              </a:spcBef>
            </a:pPr>
            <a:r>
              <a:rPr lang="en-US" sz="2200" dirty="0">
                <a:latin typeface="Arial"/>
                <a:cs typeface="Arial"/>
                <a:hlinkClick r:id="rId5"/>
              </a:rPr>
              <a:t>kazakova@nidi.nl</a:t>
            </a:r>
            <a:r>
              <a:rPr lang="en-US" sz="2200" dirty="0">
                <a:latin typeface="Arial"/>
                <a:cs typeface="Arial"/>
              </a:rPr>
              <a:t> </a:t>
            </a:r>
            <a:endParaRPr lang="en-US"/>
          </a:p>
          <a:p>
            <a:pPr indent="542925">
              <a:lnSpc>
                <a:spcPct val="150000"/>
              </a:lnSpc>
              <a:spcBef>
                <a:spcPts val="0"/>
              </a:spcBef>
            </a:pPr>
            <a:r>
              <a:rPr lang="en-US" sz="2200" dirty="0">
                <a:latin typeface="Helvetica"/>
                <a:cs typeface="Arial"/>
              </a:rPr>
              <a:t>Infra4nextgen.com</a:t>
            </a:r>
            <a:endParaRPr lang="en-US" sz="2200" dirty="0">
              <a:latin typeface="Helvetica" pitchFamily="2" charset="0"/>
            </a:endParaRPr>
          </a:p>
          <a:p>
            <a:pPr indent="542925">
              <a:lnSpc>
                <a:spcPct val="150000"/>
              </a:lnSpc>
              <a:spcBef>
                <a:spcPts val="0"/>
              </a:spcBef>
            </a:pPr>
            <a:endParaRPr lang="en-US" sz="2200">
              <a:highlight>
                <a:srgbClr val="FFFF00"/>
              </a:highlight>
              <a:latin typeface="Helvetica" pitchFamily="2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E571C6D-FE7C-8445-90C1-52E2130A0A78}"/>
              </a:ext>
            </a:extLst>
          </p:cNvPr>
          <p:cNvCxnSpPr/>
          <p:nvPr/>
        </p:nvCxnSpPr>
        <p:spPr>
          <a:xfrm>
            <a:off x="251792" y="6335987"/>
            <a:ext cx="11704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BFBB044-01D3-0E4E-9DC8-4F588E28FE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8106" b="91121"/>
          <a:stretch/>
        </p:blipFill>
        <p:spPr>
          <a:xfrm>
            <a:off x="8905" y="0"/>
            <a:ext cx="2668981" cy="6089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F265AB-20C6-534D-BA90-0DA41BC2DF4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83381"/>
          <a:stretch/>
        </p:blipFill>
        <p:spPr>
          <a:xfrm>
            <a:off x="390208" y="4120796"/>
            <a:ext cx="313641" cy="3063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82410C-CB4C-454D-BA0A-B39D201F3F9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5776" b="67605"/>
          <a:stretch/>
        </p:blipFill>
        <p:spPr>
          <a:xfrm>
            <a:off x="390208" y="5646820"/>
            <a:ext cx="327009" cy="319228"/>
          </a:xfrm>
          <a:prstGeom prst="rect">
            <a:avLst/>
          </a:prstGeom>
        </p:spPr>
      </p:pic>
      <p:pic>
        <p:nvPicPr>
          <p:cNvPr id="2" name="Picture 1" descr="A blue square with white letters&#10;&#10;AI-generated content may be incorrect.">
            <a:extLst>
              <a:ext uri="{FF2B5EF4-FFF2-40B4-BE49-F238E27FC236}">
                <a16:creationId xmlns:a16="http://schemas.microsoft.com/office/drawing/2014/main" id="{850E9F12-E39A-697A-8823-F701BC5D321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83381"/>
          <a:stretch/>
        </p:blipFill>
        <p:spPr>
          <a:xfrm>
            <a:off x="390207" y="4615427"/>
            <a:ext cx="327009" cy="319228"/>
          </a:xfrm>
          <a:prstGeom prst="rect">
            <a:avLst/>
          </a:prstGeom>
        </p:spPr>
      </p:pic>
      <p:pic>
        <p:nvPicPr>
          <p:cNvPr id="4" name="Picture 1" descr="A blue square with white letters&#10;&#10;AI-generated content may be incorrect.">
            <a:extLst>
              <a:ext uri="{FF2B5EF4-FFF2-40B4-BE49-F238E27FC236}">
                <a16:creationId xmlns:a16="http://schemas.microsoft.com/office/drawing/2014/main" id="{CBA37591-016A-1D92-C399-398EEC5CCBF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83381"/>
          <a:stretch/>
        </p:blipFill>
        <p:spPr>
          <a:xfrm>
            <a:off x="390207" y="5115730"/>
            <a:ext cx="327009" cy="31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0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8EE8D-8264-959B-8151-AC2C44B1E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Today's goals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74B04-8A24-A4F3-8B83-EF6E12E1E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 err="1">
                <a:latin typeface="Arial"/>
                <a:cs typeface="Arial"/>
              </a:rPr>
              <a:t>Recognise</a:t>
            </a:r>
            <a:r>
              <a:rPr lang="en-US">
                <a:latin typeface="Arial"/>
                <a:cs typeface="Arial"/>
              </a:rPr>
              <a:t> if your question is too broad or whether it is specific enough</a:t>
            </a:r>
          </a:p>
          <a:p>
            <a:r>
              <a:rPr lang="en-US">
                <a:latin typeface="Arial"/>
                <a:cs typeface="Arial"/>
              </a:rPr>
              <a:t>Distill the question into concepts </a:t>
            </a:r>
          </a:p>
          <a:p>
            <a:r>
              <a:rPr lang="en-US">
                <a:latin typeface="Arial"/>
                <a:cs typeface="Arial"/>
              </a:rPr>
              <a:t>Look for indicators and items to link your concepts to existing data sources</a:t>
            </a:r>
          </a:p>
          <a:p>
            <a:r>
              <a:rPr lang="en-US">
                <a:latin typeface="Arial"/>
                <a:cs typeface="Arial"/>
              </a:rPr>
              <a:t>Do basic analysis using online tools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B6802-F591-7326-CA42-9364A8B4A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30A49-A90B-C026-008A-61B765B4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369730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F78C6-E472-3DF1-8627-E611B0D95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" y="1058386"/>
            <a:ext cx="9833984" cy="1325563"/>
          </a:xfrm>
        </p:spPr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Theoretical overview – how do we investigate the world?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4DEE0-E251-C760-26D2-C721945D8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 b="1">
                <a:solidFill>
                  <a:srgbClr val="E7276A"/>
                </a:solidFill>
                <a:latin typeface="Helvetica"/>
                <a:cs typeface="Arial"/>
              </a:rPr>
              <a:t>Observation</a:t>
            </a:r>
            <a:r>
              <a:rPr lang="en-US">
                <a:latin typeface="Helvetica"/>
                <a:cs typeface="Arial"/>
              </a:rPr>
              <a:t>: establish the need for a new explanation about a topic and identify potential clues to explain the phenomena</a:t>
            </a:r>
          </a:p>
          <a:p>
            <a:r>
              <a:rPr lang="en-US" b="1">
                <a:solidFill>
                  <a:srgbClr val="1F4B9C"/>
                </a:solidFill>
                <a:latin typeface="Helvetica"/>
                <a:cs typeface="Arial"/>
              </a:rPr>
              <a:t>Explanation</a:t>
            </a:r>
            <a:r>
              <a:rPr lang="en-US">
                <a:latin typeface="Helvetica"/>
                <a:cs typeface="Arial"/>
              </a:rPr>
              <a:t>: introduce a set of factors that account for how and why - a </a:t>
            </a:r>
            <a:r>
              <a:rPr lang="en-US" b="1" i="1">
                <a:latin typeface="Helvetica"/>
                <a:cs typeface="Arial"/>
              </a:rPr>
              <a:t>hypothesis </a:t>
            </a:r>
          </a:p>
          <a:p>
            <a:r>
              <a:rPr lang="en-US" b="1">
                <a:solidFill>
                  <a:srgbClr val="FFED00"/>
                </a:solidFill>
                <a:latin typeface="Helvetica"/>
                <a:cs typeface="Arial"/>
              </a:rPr>
              <a:t>Testing</a:t>
            </a:r>
            <a:r>
              <a:rPr lang="en-US">
                <a:latin typeface="Helvetica"/>
                <a:cs typeface="Arial"/>
              </a:rPr>
              <a:t>: devise a way to test this hypothesis (under certain circumstances, something should occur)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Helvetica"/>
                <a:cs typeface="Arial"/>
              </a:rPr>
              <a:t>If it does, explanation was correct; </a:t>
            </a:r>
            <a:endParaRPr lang="en-US">
              <a:latin typeface="Helvetica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Helvetica"/>
                <a:cs typeface="Arial"/>
              </a:rPr>
              <a:t>If it does not, the explanation should be modified and tested again</a:t>
            </a:r>
            <a:endParaRPr lang="en-US">
              <a:latin typeface="Helvetica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b="1" i="1">
                <a:latin typeface="Helvetica"/>
                <a:cs typeface="Arial"/>
              </a:rPr>
              <a:t>Replication</a:t>
            </a:r>
            <a:r>
              <a:rPr lang="en-US">
                <a:latin typeface="Helvetica"/>
                <a:cs typeface="Arial"/>
              </a:rPr>
              <a:t> – under the same circumstances, the same outcome should be found</a:t>
            </a:r>
            <a:endParaRPr lang="en-US">
              <a:latin typeface="Helvetica"/>
            </a:endParaRPr>
          </a:p>
          <a:p>
            <a:endParaRPr lang="en-US">
              <a:latin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270B9-5DBF-C115-ADE5-ECC22BED7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7D1CE-2E76-43BF-0CA8-C8C982158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4154725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BF1C9-639B-A887-11F3-7110D51FF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Steps in quantitative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B4C30-36CA-5E64-CD4C-FF952696B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/>
                <a:cs typeface="Arial"/>
              </a:rPr>
              <a:t>Define the research questions</a:t>
            </a:r>
            <a:endParaRPr lang="en-US">
              <a:latin typeface="Helvetica"/>
            </a:endParaRPr>
          </a:p>
          <a:p>
            <a:r>
              <a:rPr lang="en-US" err="1">
                <a:latin typeface="Helvetica"/>
                <a:cs typeface="Arial"/>
              </a:rPr>
              <a:t>Operationalise</a:t>
            </a:r>
            <a:r>
              <a:rPr lang="en-US">
                <a:latin typeface="Helvetica"/>
                <a:cs typeface="Arial"/>
              </a:rPr>
              <a:t> the concepts and find the indicators/ variables</a:t>
            </a:r>
          </a:p>
          <a:p>
            <a:r>
              <a:rPr lang="en-US">
                <a:latin typeface="Helvetica"/>
                <a:cs typeface="Arial"/>
              </a:rPr>
              <a:t>Consider the relation between variables </a:t>
            </a:r>
          </a:p>
          <a:p>
            <a:r>
              <a:rPr lang="en-US">
                <a:latin typeface="Helvetica"/>
                <a:cs typeface="Arial"/>
              </a:rPr>
              <a:t>Formulate the hypotheses</a:t>
            </a:r>
          </a:p>
          <a:p>
            <a:r>
              <a:rPr lang="en-US">
                <a:latin typeface="Helvetica"/>
                <a:cs typeface="Arial"/>
              </a:rPr>
              <a:t>Choose the items to illustrate the hypotheses</a:t>
            </a:r>
          </a:p>
          <a:p>
            <a:r>
              <a:rPr lang="en-US">
                <a:latin typeface="Helvetica"/>
                <a:cs typeface="Arial"/>
              </a:rPr>
              <a:t>[Select the sample to be tested]</a:t>
            </a:r>
            <a:endParaRPr lang="en-US">
              <a:latin typeface="Helvetica"/>
            </a:endParaRPr>
          </a:p>
          <a:p>
            <a:r>
              <a:rPr lang="en-US">
                <a:latin typeface="Helvetica"/>
                <a:cs typeface="Arial"/>
              </a:rPr>
              <a:t>Collect data OR find it if already available </a:t>
            </a:r>
          </a:p>
          <a:p>
            <a:r>
              <a:rPr lang="en-US">
                <a:latin typeface="Helvetica"/>
                <a:cs typeface="Arial"/>
              </a:rPr>
              <a:t>Do the statistical analysis</a:t>
            </a:r>
          </a:p>
          <a:p>
            <a:r>
              <a:rPr lang="en-US">
                <a:latin typeface="Helvetica"/>
                <a:cs typeface="Arial"/>
              </a:rPr>
              <a:t>Write up and dissemination</a:t>
            </a:r>
            <a:endParaRPr lang="en-US">
              <a:latin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CEA8FF-303C-EED1-CBF2-DB44D4B87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3DAC5-8D2A-D96E-52F2-C2A233F09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191878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2DC355C-39B6-D17F-BF0D-BABF634EBF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058943"/>
              </p:ext>
            </p:extLst>
          </p:nvPr>
        </p:nvGraphicFramePr>
        <p:xfrm>
          <a:off x="1155118" y="1248217"/>
          <a:ext cx="102409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0DABB-3582-4DAD-E155-A7D4897D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FA833-1BBD-52D5-8D2D-AA770DC3D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pic>
        <p:nvPicPr>
          <p:cNvPr id="412" name="Graphic 411" descr="Arrow Right with solid fill">
            <a:extLst>
              <a:ext uri="{FF2B5EF4-FFF2-40B4-BE49-F238E27FC236}">
                <a16:creationId xmlns:a16="http://schemas.microsoft.com/office/drawing/2014/main" id="{08CE7885-DCF2-5569-4B4A-E209941D48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27990" y="4794813"/>
            <a:ext cx="914400" cy="914400"/>
          </a:xfrm>
          <a:prstGeom prst="rect">
            <a:avLst/>
          </a:prstGeom>
        </p:spPr>
      </p:pic>
      <p:pic>
        <p:nvPicPr>
          <p:cNvPr id="413" name="Graphic 412" descr="Arrow Right with solid fill">
            <a:extLst>
              <a:ext uri="{FF2B5EF4-FFF2-40B4-BE49-F238E27FC236}">
                <a16:creationId xmlns:a16="http://schemas.microsoft.com/office/drawing/2014/main" id="{DB72A373-FCD1-6E6F-576B-A7DEA3EAB6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74015" y="4794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283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C851E-9ECE-69F6-4551-86D6A9796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B1708-44EA-F8E2-6CC1-9E94BE43D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Operational definitions of key concepts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B79AD-2333-17E7-132B-18391E760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" y="1721168"/>
            <a:ext cx="11036975" cy="4351338"/>
          </a:xfrm>
        </p:spPr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What do the concepts in your hypotheses mean?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the abstract phenomenon, or construct, we want to investigate is transferred into a measurable variable.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the researcher’s choice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latin typeface="Arial"/>
                <a:cs typeface="Arial"/>
              </a:rPr>
              <a:t>the validity of the findings depends largely in it</a:t>
            </a:r>
          </a:p>
          <a:p>
            <a:pPr marL="0" indent="0">
              <a:buNone/>
            </a:pPr>
            <a:r>
              <a:rPr lang="en-US">
                <a:solidFill>
                  <a:srgbClr val="1F4B9C"/>
                </a:solidFill>
                <a:latin typeface="Arial"/>
                <a:cs typeface="Arial"/>
              </a:rPr>
              <a:t>Example: What is a heritage language?</a:t>
            </a:r>
            <a:endParaRPr lang="en-US">
              <a:solidFill>
                <a:srgbClr val="1F4B9C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rgbClr val="1F4B9C"/>
                </a:solidFill>
                <a:latin typeface="Arial"/>
                <a:cs typeface="Arial"/>
              </a:rPr>
              <a:t>a language that a person is familiar with from home, they speak it, or at least understand it (Valdes, 2001); </a:t>
            </a:r>
            <a:endParaRPr lang="en-US">
              <a:solidFill>
                <a:srgbClr val="1F4B9C"/>
              </a:solidFill>
            </a:endParaRPr>
          </a:p>
          <a:p>
            <a:pPr marL="0" indent="0">
              <a:buNone/>
            </a:pPr>
            <a:r>
              <a:rPr lang="en-US" b="1">
                <a:solidFill>
                  <a:srgbClr val="1F4B9C"/>
                </a:solidFill>
                <a:latin typeface="Arial"/>
                <a:cs typeface="Arial"/>
              </a:rPr>
              <a:t>OR</a:t>
            </a:r>
            <a:endParaRPr lang="en-US">
              <a:solidFill>
                <a:srgbClr val="1F4B9C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rgbClr val="1F4B9C"/>
                </a:solidFill>
                <a:latin typeface="Arial"/>
                <a:cs typeface="Arial"/>
              </a:rPr>
              <a:t>the ancestral language of a person or group, regardless of whether the language is still used in the home (Fishman, 2001)</a:t>
            </a:r>
            <a:endParaRPr lang="en-US">
              <a:solidFill>
                <a:srgbClr val="1F4B9C"/>
              </a:solidFill>
            </a:endParaRPr>
          </a:p>
          <a:p>
            <a:endParaRPr lang="en-US"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5B365-7952-6181-DC86-61BAEFEA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6E846-8AFD-FA3A-1F0C-81F967F7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4F9332-BB81-60A3-A2B7-876A839C2ECF}"/>
              </a:ext>
            </a:extLst>
          </p:cNvPr>
          <p:cNvSpPr txBox="1"/>
          <p:nvPr/>
        </p:nvSpPr>
        <p:spPr>
          <a:xfrm>
            <a:off x="7380270" y="239732"/>
            <a:ext cx="422438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E7276A"/>
                </a:solidFill>
                <a:latin typeface="Helvetica"/>
                <a:ea typeface="Calibri"/>
                <a:cs typeface="Calibri"/>
              </a:rPr>
              <a:t>CONCEPT TO INDICATOR</a:t>
            </a:r>
            <a:endParaRPr lang="en-US" sz="2400" b="1">
              <a:solidFill>
                <a:srgbClr val="E7276A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9594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CAB45-21F2-7825-4D37-F3555F3E7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Another example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41DF6-77F5-E520-4547-7E89DFC55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Helvetica" panose="020B0604020202020204" pitchFamily="34" charset="0"/>
                <a:cs typeface="Helvetica" panose="020B0604020202020204" pitchFamily="34" charset="0"/>
              </a:rPr>
              <a:t>How would you </a:t>
            </a:r>
            <a:r>
              <a:rPr lang="en-US" err="1">
                <a:latin typeface="Helvetica" panose="020B0604020202020204" pitchFamily="34" charset="0"/>
                <a:cs typeface="Helvetica" panose="020B0604020202020204" pitchFamily="34" charset="0"/>
              </a:rPr>
              <a:t>operationalise</a:t>
            </a:r>
            <a:r>
              <a:rPr lang="en-US">
                <a:latin typeface="Helvetica" panose="020B0604020202020204" pitchFamily="34" charset="0"/>
                <a:cs typeface="Helvetica" panose="020B0604020202020204" pitchFamily="34" charset="0"/>
              </a:rPr>
              <a:t> religiosity? What items would you include on a scale that measures this concept?</a:t>
            </a:r>
          </a:p>
          <a:p>
            <a:pPr marL="0" indent="0">
              <a:buNone/>
            </a:pPr>
            <a:r>
              <a:rPr lang="en-US">
                <a:solidFill>
                  <a:srgbClr val="1F4B9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Examples: </a:t>
            </a:r>
          </a:p>
          <a:p>
            <a:pPr marL="0" indent="0">
              <a:buNone/>
            </a:pPr>
            <a:r>
              <a:rPr lang="en-US">
                <a:solidFill>
                  <a:srgbClr val="1F4B9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2400">
                <a:solidFill>
                  <a:srgbClr val="1F4B9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 is your religion?</a:t>
            </a:r>
          </a:p>
          <a:p>
            <a:pPr marL="0" indent="0">
              <a:buNone/>
            </a:pPr>
            <a:r>
              <a:rPr lang="en-US" sz="2400">
                <a:solidFill>
                  <a:srgbClr val="1F4B9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How often do you attend religious services? </a:t>
            </a:r>
          </a:p>
          <a:p>
            <a:pPr marL="0" indent="0">
              <a:buNone/>
            </a:pPr>
            <a:r>
              <a:rPr lang="en-US" sz="2400">
                <a:solidFill>
                  <a:srgbClr val="1F4B9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Do you believe in god or another life force? </a:t>
            </a:r>
          </a:p>
          <a:p>
            <a:pPr marL="0" indent="0">
              <a:buNone/>
            </a:pPr>
            <a:r>
              <a:rPr lang="en-US" sz="2400">
                <a:solidFill>
                  <a:srgbClr val="1F4B9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How important is spirituality in your daily life? etc. </a:t>
            </a:r>
            <a:endParaRPr lang="en-US" sz="20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>
                <a:latin typeface="Helvetica" panose="020B0604020202020204" pitchFamily="34" charset="0"/>
                <a:cs typeface="Helvetica" panose="020B0604020202020204" pitchFamily="34" charset="0"/>
              </a:rPr>
              <a:t>=&gt; a composite score of all these indicators will provide a better understanding of participants’ religiosity than a single item</a:t>
            </a:r>
          </a:p>
          <a:p>
            <a:pPr marL="0" indent="0">
              <a:buNone/>
            </a:pPr>
            <a:endParaRPr lang="en-US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36663-D784-A31F-713C-C4D8032D4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DF6A-5EB1-BD40-9ACF-33CC99F2C6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5479F-BDC2-017D-5564-7EDD0918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infra4nextgen.com</a:t>
            </a:r>
          </a:p>
        </p:txBody>
      </p:sp>
    </p:spTree>
    <p:extLst>
      <p:ext uri="{BB962C8B-B14F-4D97-AF65-F5344CB8AC3E}">
        <p14:creationId xmlns:p14="http://schemas.microsoft.com/office/powerpoint/2010/main" val="90694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6395f0-7b96-4a6c-82ec-9733e69c4013" xsi:nil="true"/>
    <lcf76f155ced4ddcb4097134ff3c332f xmlns="e82a7505-4641-4ed5-90d3-d34e02a554c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14009F4EE5E9641B21CEF3DF2FDE600" ma:contentTypeVersion="12" ma:contentTypeDescription="Ein neues Dokument erstellen." ma:contentTypeScope="" ma:versionID="5255a0ae509dffd5c163d0dd87dc99d1">
  <xsd:schema xmlns:xsd="http://www.w3.org/2001/XMLSchema" xmlns:xs="http://www.w3.org/2001/XMLSchema" xmlns:p="http://schemas.microsoft.com/office/2006/metadata/properties" xmlns:ns2="e82a7505-4641-4ed5-90d3-d34e02a554cf" xmlns:ns3="986395f0-7b96-4a6c-82ec-9733e69c4013" targetNamespace="http://schemas.microsoft.com/office/2006/metadata/properties" ma:root="true" ma:fieldsID="4f0bdc5136848827fb8f2502bda2f6ea" ns2:_="" ns3:_="">
    <xsd:import namespace="e82a7505-4641-4ed5-90d3-d34e02a554cf"/>
    <xsd:import namespace="986395f0-7b96-4a6c-82ec-9733e69c40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2a7505-4641-4ed5-90d3-d34e02a55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a60370ab-239c-4f69-b9f9-a829e5a5e9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6395f0-7b96-4a6c-82ec-9733e69c401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7efc720-f18c-4673-9f4d-c7040e76e15a}" ma:internalName="TaxCatchAll" ma:showField="CatchAllData" ma:web="986395f0-7b96-4a6c-82ec-9733e69c40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ACCD89-F4C6-454D-AB77-252C1A3208DE}">
  <ds:schemaRefs>
    <ds:schemaRef ds:uri="986395f0-7b96-4a6c-82ec-9733e69c4013"/>
    <ds:schemaRef ds:uri="e82a7505-4641-4ed5-90d3-d34e02a554c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28F4E0E-709E-4FD3-A5FE-90F996984A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452733-E686-4CDA-B4E1-3FA0E17850D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3068</Words>
  <Application>Microsoft Office PowerPoint</Application>
  <PresentationFormat>Breitbild</PresentationFormat>
  <Paragraphs>439</Paragraphs>
  <Slides>32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3" baseType="lpstr">
      <vt:lpstr>Office Theme</vt:lpstr>
      <vt:lpstr>PowerPoint-Präsentation</vt:lpstr>
      <vt:lpstr>Outline</vt:lpstr>
      <vt:lpstr>Who we are </vt:lpstr>
      <vt:lpstr>Today's goals</vt:lpstr>
      <vt:lpstr>Theoretical overview – how do we investigate the world?</vt:lpstr>
      <vt:lpstr>Steps in quantitative research</vt:lpstr>
      <vt:lpstr>PowerPoint-Präsentation</vt:lpstr>
      <vt:lpstr>Operational definitions of key concepts </vt:lpstr>
      <vt:lpstr>Another example</vt:lpstr>
      <vt:lpstr>How do we start a social research project?</vt:lpstr>
      <vt:lpstr>FINER criteria for a good research question</vt:lpstr>
      <vt:lpstr>Hypotheses</vt:lpstr>
      <vt:lpstr>Remember this?</vt:lpstr>
      <vt:lpstr>Types of hypotheses</vt:lpstr>
      <vt:lpstr>Remember this?</vt:lpstr>
      <vt:lpstr>Scales or composite scores </vt:lpstr>
      <vt:lpstr>Scales - Likert</vt:lpstr>
      <vt:lpstr>Self-esteem Scale (Rosenberg 1965)</vt:lpstr>
      <vt:lpstr>Self-esteem Scale (Rosenberg 1965)</vt:lpstr>
      <vt:lpstr>Data collection</vt:lpstr>
      <vt:lpstr>Steps in quantitative research</vt:lpstr>
      <vt:lpstr>Links</vt:lpstr>
      <vt:lpstr>INVENTORIES OF SURVEY ITEMS </vt:lpstr>
      <vt:lpstr>INVENTORIES OF SURVEY ITEMS</vt:lpstr>
      <vt:lpstr>INVENTORIES OF SURVEY ITEMS </vt:lpstr>
      <vt:lpstr>INVENTORIES OF SURVEY ITEMS: NEXT STEP  </vt:lpstr>
      <vt:lpstr>GESIS SEARCH</vt:lpstr>
      <vt:lpstr>ESS DATA PORTAL</vt:lpstr>
      <vt:lpstr>E-NEXT GEN TOOL</vt:lpstr>
      <vt:lpstr>EVALUE TOOL</vt:lpstr>
      <vt:lpstr>GGS TEACHING DATASETS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andy@jacksonbone.com</dc:creator>
  <cp:lastModifiedBy>David Consolazio</cp:lastModifiedBy>
  <cp:revision>158</cp:revision>
  <dcterms:created xsi:type="dcterms:W3CDTF">2024-06-07T11:07:07Z</dcterms:created>
  <dcterms:modified xsi:type="dcterms:W3CDTF">2025-04-10T08:08:01Z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6c24981-b6df-48f8-949b-0896357b9b03_Enabled">
    <vt:lpwstr>true</vt:lpwstr>
  </property>
  <property fmtid="{D5CDD505-2E9C-101B-9397-08002B2CF9AE}" pid="3" name="MSIP_Label_06c24981-b6df-48f8-949b-0896357b9b03_SetDate">
    <vt:lpwstr>2024-06-12T10:59:22Z</vt:lpwstr>
  </property>
  <property fmtid="{D5CDD505-2E9C-101B-9397-08002B2CF9AE}" pid="4" name="MSIP_Label_06c24981-b6df-48f8-949b-0896357b9b03_Method">
    <vt:lpwstr>Privileged</vt:lpwstr>
  </property>
  <property fmtid="{D5CDD505-2E9C-101B-9397-08002B2CF9AE}" pid="5" name="MSIP_Label_06c24981-b6df-48f8-949b-0896357b9b03_Name">
    <vt:lpwstr>Official</vt:lpwstr>
  </property>
  <property fmtid="{D5CDD505-2E9C-101B-9397-08002B2CF9AE}" pid="6" name="MSIP_Label_06c24981-b6df-48f8-949b-0896357b9b03_SiteId">
    <vt:lpwstr>dd615949-5bd0-4da0-ac52-28ef8d336373</vt:lpwstr>
  </property>
  <property fmtid="{D5CDD505-2E9C-101B-9397-08002B2CF9AE}" pid="7" name="MSIP_Label_06c24981-b6df-48f8-949b-0896357b9b03_ActionId">
    <vt:lpwstr>a5a3757f-2443-4952-8980-05f2d26b8a8b</vt:lpwstr>
  </property>
  <property fmtid="{D5CDD505-2E9C-101B-9397-08002B2CF9AE}" pid="8" name="MSIP_Label_06c24981-b6df-48f8-949b-0896357b9b03_ContentBits">
    <vt:lpwstr>0</vt:lpwstr>
  </property>
  <property fmtid="{D5CDD505-2E9C-101B-9397-08002B2CF9AE}" pid="9" name="ContentTypeId">
    <vt:lpwstr>0x010100714009F4EE5E9641B21CEF3DF2FDE600</vt:lpwstr>
  </property>
  <property fmtid="{D5CDD505-2E9C-101B-9397-08002B2CF9AE}" pid="10" name="MediaServiceImageTags">
    <vt:lpwstr/>
  </property>
</Properties>
</file>